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7"/>
  </p:notesMasterIdLst>
  <p:handoutMasterIdLst>
    <p:handoutMasterId r:id="rId188"/>
  </p:handoutMasterIdLst>
  <p:sldIdLst>
    <p:sldId id="1224" r:id="rId2"/>
    <p:sldId id="1225" r:id="rId3"/>
    <p:sldId id="1226" r:id="rId4"/>
    <p:sldId id="1329" r:id="rId5"/>
    <p:sldId id="1481" r:id="rId6"/>
    <p:sldId id="1480" r:id="rId7"/>
    <p:sldId id="1482" r:id="rId8"/>
    <p:sldId id="1267" r:id="rId9"/>
    <p:sldId id="1551" r:id="rId10"/>
    <p:sldId id="1232" r:id="rId11"/>
    <p:sldId id="1109" r:id="rId12"/>
    <p:sldId id="1110" r:id="rId13"/>
    <p:sldId id="1111" r:id="rId14"/>
    <p:sldId id="1112" r:id="rId15"/>
    <p:sldId id="1113" r:id="rId16"/>
    <p:sldId id="1114" r:id="rId17"/>
    <p:sldId id="1115" r:id="rId18"/>
    <p:sldId id="1116" r:id="rId19"/>
    <p:sldId id="1117" r:id="rId20"/>
    <p:sldId id="1364" r:id="rId21"/>
    <p:sldId id="1374" r:id="rId22"/>
    <p:sldId id="1365" r:id="rId23"/>
    <p:sldId id="1366" r:id="rId24"/>
    <p:sldId id="1367" r:id="rId25"/>
    <p:sldId id="1368" r:id="rId26"/>
    <p:sldId id="1369" r:id="rId27"/>
    <p:sldId id="1370" r:id="rId28"/>
    <p:sldId id="1371" r:id="rId29"/>
    <p:sldId id="1372" r:id="rId30"/>
    <p:sldId id="1373" r:id="rId31"/>
    <p:sldId id="1349" r:id="rId32"/>
    <p:sldId id="1350" r:id="rId33"/>
    <p:sldId id="1234" r:id="rId34"/>
    <p:sldId id="1199" r:id="rId35"/>
    <p:sldId id="1101" r:id="rId36"/>
    <p:sldId id="1143" r:id="rId37"/>
    <p:sldId id="1145" r:id="rId38"/>
    <p:sldId id="1375" r:id="rId39"/>
    <p:sldId id="1376" r:id="rId40"/>
    <p:sldId id="1377" r:id="rId41"/>
    <p:sldId id="1378" r:id="rId42"/>
    <p:sldId id="1565" r:id="rId43"/>
    <p:sldId id="1380" r:id="rId44"/>
    <p:sldId id="1381" r:id="rId45"/>
    <p:sldId id="1382" r:id="rId46"/>
    <p:sldId id="1383" r:id="rId47"/>
    <p:sldId id="1566" r:id="rId48"/>
    <p:sldId id="1351" r:id="rId49"/>
    <p:sldId id="1235" r:id="rId50"/>
    <p:sldId id="1352" r:id="rId51"/>
    <p:sldId id="1385" r:id="rId52"/>
    <p:sldId id="1236" r:id="rId53"/>
    <p:sldId id="1297" r:id="rId54"/>
    <p:sldId id="1295" r:id="rId55"/>
    <p:sldId id="1386" r:id="rId56"/>
    <p:sldId id="1626" r:id="rId57"/>
    <p:sldId id="1387" r:id="rId58"/>
    <p:sldId id="1567" r:id="rId59"/>
    <p:sldId id="1568" r:id="rId60"/>
    <p:sldId id="1353" r:id="rId61"/>
    <p:sldId id="1237" r:id="rId62"/>
    <p:sldId id="1197" r:id="rId63"/>
    <p:sldId id="1389" r:id="rId64"/>
    <p:sldId id="1390" r:id="rId65"/>
    <p:sldId id="1082" r:id="rId66"/>
    <p:sldId id="1150" r:id="rId67"/>
    <p:sldId id="1151" r:id="rId68"/>
    <p:sldId id="1152" r:id="rId69"/>
    <p:sldId id="1153" r:id="rId70"/>
    <p:sldId id="1569" r:id="rId71"/>
    <p:sldId id="1354" r:id="rId72"/>
    <p:sldId id="1239" r:id="rId73"/>
    <p:sldId id="1196" r:id="rId74"/>
    <p:sldId id="1319" r:id="rId75"/>
    <p:sldId id="1320" r:id="rId76"/>
    <p:sldId id="1321" r:id="rId77"/>
    <p:sldId id="1322" r:id="rId78"/>
    <p:sldId id="1161" r:id="rId79"/>
    <p:sldId id="1158" r:id="rId80"/>
    <p:sldId id="1159" r:id="rId81"/>
    <p:sldId id="1160" r:id="rId82"/>
    <p:sldId id="1570" r:id="rId83"/>
    <p:sldId id="1483" r:id="rId84"/>
    <p:sldId id="1484" r:id="rId85"/>
    <p:sldId id="1485" r:id="rId86"/>
    <p:sldId id="1486" r:id="rId87"/>
    <p:sldId id="1487" r:id="rId88"/>
    <p:sldId id="1488" r:id="rId89"/>
    <p:sldId id="1489" r:id="rId90"/>
    <p:sldId id="1490" r:id="rId91"/>
    <p:sldId id="1491" r:id="rId92"/>
    <p:sldId id="1492" r:id="rId93"/>
    <p:sldId id="1493" r:id="rId94"/>
    <p:sldId id="1494" r:id="rId95"/>
    <p:sldId id="1571" r:id="rId96"/>
    <p:sldId id="1357" r:id="rId97"/>
    <p:sldId id="1241" r:id="rId98"/>
    <p:sldId id="1021" r:id="rId99"/>
    <p:sldId id="1022" r:id="rId100"/>
    <p:sldId id="1136" r:id="rId101"/>
    <p:sldId id="1175" r:id="rId102"/>
    <p:sldId id="1299" r:id="rId103"/>
    <p:sldId id="1176" r:id="rId104"/>
    <p:sldId id="1572" r:id="rId105"/>
    <p:sldId id="1391" r:id="rId106"/>
    <p:sldId id="1392" r:id="rId107"/>
    <p:sldId id="1393" r:id="rId108"/>
    <p:sldId id="1394" r:id="rId109"/>
    <p:sldId id="1358" r:id="rId110"/>
    <p:sldId id="1242" r:id="rId111"/>
    <p:sldId id="1194" r:id="rId112"/>
    <p:sldId id="1044" r:id="rId113"/>
    <p:sldId id="1181" r:id="rId114"/>
    <p:sldId id="1180" r:id="rId115"/>
    <p:sldId id="1182" r:id="rId116"/>
    <p:sldId id="1183" r:id="rId117"/>
    <p:sldId id="1184" r:id="rId118"/>
    <p:sldId id="1185" r:id="rId119"/>
    <p:sldId id="1049" r:id="rId120"/>
    <p:sldId id="1186" r:id="rId121"/>
    <p:sldId id="1187" r:id="rId122"/>
    <p:sldId id="1573" r:id="rId123"/>
    <p:sldId id="1359" r:id="rId124"/>
    <p:sldId id="1243" r:id="rId125"/>
    <p:sldId id="1061" r:id="rId126"/>
    <p:sldId id="1055" r:id="rId127"/>
    <p:sldId id="1054" r:id="rId128"/>
    <p:sldId id="1188" r:id="rId129"/>
    <p:sldId id="1189" r:id="rId130"/>
    <p:sldId id="1395" r:id="rId131"/>
    <p:sldId id="1396" r:id="rId132"/>
    <p:sldId id="1397" r:id="rId133"/>
    <p:sldId id="1399" r:id="rId134"/>
    <p:sldId id="1398" r:id="rId135"/>
    <p:sldId id="1574" r:id="rId136"/>
    <p:sldId id="1496" r:id="rId137"/>
    <p:sldId id="1497" r:id="rId138"/>
    <p:sldId id="1498" r:id="rId139"/>
    <p:sldId id="1499" r:id="rId140"/>
    <p:sldId id="1500" r:id="rId141"/>
    <p:sldId id="1501" r:id="rId142"/>
    <p:sldId id="1502" r:id="rId143"/>
    <p:sldId id="1503" r:id="rId144"/>
    <p:sldId id="1504" r:id="rId145"/>
    <p:sldId id="1505" r:id="rId146"/>
    <p:sldId id="1506" r:id="rId147"/>
    <p:sldId id="1507" r:id="rId148"/>
    <p:sldId id="1575" r:id="rId149"/>
    <p:sldId id="1576" r:id="rId150"/>
    <p:sldId id="1577" r:id="rId151"/>
    <p:sldId id="1619" r:id="rId152"/>
    <p:sldId id="1620" r:id="rId153"/>
    <p:sldId id="1621" r:id="rId154"/>
    <p:sldId id="1622" r:id="rId155"/>
    <p:sldId id="1623" r:id="rId156"/>
    <p:sldId id="1624" r:id="rId157"/>
    <p:sldId id="1625" r:id="rId158"/>
    <p:sldId id="1609" r:id="rId159"/>
    <p:sldId id="1586" r:id="rId160"/>
    <p:sldId id="1587" r:id="rId161"/>
    <p:sldId id="1588" r:id="rId162"/>
    <p:sldId id="1589" r:id="rId163"/>
    <p:sldId id="1590" r:id="rId164"/>
    <p:sldId id="1591" r:id="rId165"/>
    <p:sldId id="1592" r:id="rId166"/>
    <p:sldId id="1610" r:id="rId167"/>
    <p:sldId id="1612" r:id="rId168"/>
    <p:sldId id="1613" r:id="rId169"/>
    <p:sldId id="1614" r:id="rId170"/>
    <p:sldId id="1615" r:id="rId171"/>
    <p:sldId id="1616" r:id="rId172"/>
    <p:sldId id="1617" r:id="rId173"/>
    <p:sldId id="1618" r:id="rId174"/>
    <p:sldId id="1611" r:id="rId175"/>
    <p:sldId id="1602" r:id="rId176"/>
    <p:sldId id="1603" r:id="rId177"/>
    <p:sldId id="1604" r:id="rId178"/>
    <p:sldId id="1605" r:id="rId179"/>
    <p:sldId id="1606" r:id="rId180"/>
    <p:sldId id="1607" r:id="rId181"/>
    <p:sldId id="1608" r:id="rId182"/>
    <p:sldId id="1547" r:id="rId183"/>
    <p:sldId id="1548" r:id="rId184"/>
    <p:sldId id="1549" r:id="rId185"/>
    <p:sldId id="1550" r:id="rId18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72" userDrawn="1">
          <p15:clr>
            <a:srgbClr val="A4A3A4"/>
          </p15:clr>
        </p15:guide>
        <p15:guide id="3" orient="horz" pos="414"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4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yan Smale" initials="Bryan" lastIdx="7" clrIdx="0"/>
  <p:cmAuthor id="1" name="Margo" initials="M" lastIdx="1" clrIdx="1"/>
  <p:cmAuthor id="2" name="Linda P. McKessock" initials="LPM" lastIdx="5" clrIdx="2"/>
  <p:cmAuthor id="3" name="Gao, Mingjie" initials="GM" lastIdx="1" clrIdx="3">
    <p:extLst>
      <p:ext uri="{19B8F6BF-5375-455C-9EA6-DF929625EA0E}">
        <p15:presenceInfo xmlns:p15="http://schemas.microsoft.com/office/powerpoint/2012/main" userId="S-1-5-21-1417001333-651377827-839522115-467654" providerId="AD"/>
      </p:ext>
    </p:extLst>
  </p:cmAuthor>
  <p:cmAuthor id="4" name="Linda McKessock" initials="LM" lastIdx="2" clrIdx="4">
    <p:extLst>
      <p:ext uri="{19B8F6BF-5375-455C-9EA6-DF929625EA0E}">
        <p15:presenceInfo xmlns:p15="http://schemas.microsoft.com/office/powerpoint/2012/main" userId="S-1-5-21-1417001333-651377827-839522115-1698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64"/>
    <a:srgbClr val="FF6600"/>
    <a:srgbClr val="009900"/>
    <a:srgbClr val="006600"/>
    <a:srgbClr val="005A73"/>
    <a:srgbClr val="00324B"/>
    <a:srgbClr val="003399"/>
    <a:srgbClr val="000099"/>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2514" autoAdjust="0"/>
  </p:normalViewPr>
  <p:slideViewPr>
    <p:cSldViewPr snapToGrid="0">
      <p:cViewPr>
        <p:scale>
          <a:sx n="100" d="100"/>
          <a:sy n="100" d="100"/>
        </p:scale>
        <p:origin x="1956" y="-108"/>
      </p:cViewPr>
      <p:guideLst>
        <p:guide pos="272"/>
        <p:guide orient="horz" pos="41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8732"/>
    </p:cViewPr>
  </p:sorterViewPr>
  <p:notesViewPr>
    <p:cSldViewPr snapToGrid="0">
      <p:cViewPr varScale="1">
        <p:scale>
          <a:sx n="83" d="100"/>
          <a:sy n="83" d="100"/>
        </p:scale>
        <p:origin x="3852" y="108"/>
      </p:cViewPr>
      <p:guideLst>
        <p:guide orient="horz" pos="2928"/>
        <p:guide pos="428"/>
      </p:guideLst>
    </p:cSldViewPr>
  </p:notesViewPr>
  <p:gridSpacing cx="45720" cy="4572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dgm:spPr/>
      <dgm:t>
        <a:bodyPr/>
        <a:lstStyle/>
        <a:p>
          <a:r>
            <a:rPr lang="en-US" dirty="0" smtClean="0"/>
            <a:t>AFFORDABLE HOUSING</a:t>
          </a:r>
          <a:endParaRPr lang="en-US" dirty="0"/>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dgm:spPr/>
      <dgm:t>
        <a:bodyPr/>
        <a:lstStyle/>
        <a:p>
          <a:r>
            <a:rPr lang="en-US" dirty="0" smtClean="0"/>
            <a:t>MENTAL HEALTH</a:t>
          </a:r>
          <a:endParaRPr lang="en-US" dirty="0"/>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dgm:spPr/>
      <dgm:t>
        <a:bodyPr/>
        <a:lstStyle/>
        <a:p>
          <a:r>
            <a:rPr lang="en-US" dirty="0" smtClean="0"/>
            <a:t>SOCIAL CONNECTIVITY</a:t>
          </a:r>
          <a:endParaRPr lang="en-US" dirty="0"/>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dgm:spPr/>
      <dgm:t>
        <a:bodyPr/>
        <a:lstStyle/>
        <a:p>
          <a:r>
            <a:rPr lang="en-US" dirty="0" smtClean="0"/>
            <a:t>EMPLOYMENT OPPORTUNITIES</a:t>
          </a:r>
          <a:endParaRPr lang="en-US" dirty="0"/>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dgm:spPr/>
      <dgm:t>
        <a:bodyPr/>
        <a:lstStyle/>
        <a:p>
          <a:r>
            <a:rPr lang="en-US" dirty="0" smtClean="0"/>
            <a:t>AFFORDABLE HOUSING</a:t>
          </a:r>
          <a:endParaRPr lang="en-US" dirty="0"/>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dgm:spPr/>
      <dgm:t>
        <a:bodyPr/>
        <a:lstStyle/>
        <a:p>
          <a:r>
            <a:rPr lang="en-US" dirty="0" smtClean="0"/>
            <a:t>MENTAL HEALTH</a:t>
          </a:r>
          <a:endParaRPr lang="en-US" dirty="0"/>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dgm:spPr/>
      <dgm:t>
        <a:bodyPr/>
        <a:lstStyle/>
        <a:p>
          <a:r>
            <a:rPr lang="en-US" dirty="0" smtClean="0"/>
            <a:t>SOCIAL CONNECTIVITY</a:t>
          </a:r>
          <a:endParaRPr lang="en-US" dirty="0"/>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dgm:spPr/>
      <dgm:t>
        <a:bodyPr/>
        <a:lstStyle/>
        <a:p>
          <a:r>
            <a:rPr lang="en-US" dirty="0" smtClean="0"/>
            <a:t>EMPLOYMENT OPPORTUNITIES</a:t>
          </a:r>
          <a:endParaRPr lang="en-US" dirty="0"/>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dgm:spPr/>
      <dgm:t>
        <a:bodyPr/>
        <a:lstStyle/>
        <a:p>
          <a:r>
            <a:rPr lang="en-US" dirty="0" smtClean="0"/>
            <a:t>AFFORDABLE HOUSING</a:t>
          </a:r>
          <a:endParaRPr lang="en-US" dirty="0"/>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dgm:spPr/>
      <dgm:t>
        <a:bodyPr/>
        <a:lstStyle/>
        <a:p>
          <a:r>
            <a:rPr lang="en-US" dirty="0" smtClean="0"/>
            <a:t>MENTAL HEALTH</a:t>
          </a:r>
          <a:endParaRPr lang="en-US" dirty="0"/>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dgm:spPr/>
      <dgm:t>
        <a:bodyPr/>
        <a:lstStyle/>
        <a:p>
          <a:r>
            <a:rPr lang="en-US" dirty="0" smtClean="0"/>
            <a:t>SOCIAL CONNECTIVITY</a:t>
          </a:r>
          <a:endParaRPr lang="en-US" dirty="0"/>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dgm:spPr/>
      <dgm:t>
        <a:bodyPr/>
        <a:lstStyle/>
        <a:p>
          <a:r>
            <a:rPr lang="en-US" dirty="0" smtClean="0"/>
            <a:t>EMPLOYMENT OPPORTUNITIES</a:t>
          </a:r>
          <a:endParaRPr lang="en-US" dirty="0"/>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dgm:spPr/>
      <dgm:t>
        <a:bodyPr/>
        <a:lstStyle/>
        <a:p>
          <a:r>
            <a:rPr lang="en-US" dirty="0" smtClean="0"/>
            <a:t>AFFORDABLE HOUSING</a:t>
          </a:r>
          <a:endParaRPr lang="en-US" dirty="0"/>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dgm:spPr/>
      <dgm:t>
        <a:bodyPr/>
        <a:lstStyle/>
        <a:p>
          <a:r>
            <a:rPr lang="en-US" dirty="0" smtClean="0"/>
            <a:t>MENTAL HEALTH</a:t>
          </a:r>
          <a:endParaRPr lang="en-US" dirty="0"/>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dgm:spPr/>
      <dgm:t>
        <a:bodyPr/>
        <a:lstStyle/>
        <a:p>
          <a:r>
            <a:rPr lang="en-US" dirty="0" smtClean="0"/>
            <a:t>SOCIAL CONNECTIVITY</a:t>
          </a:r>
          <a:endParaRPr lang="en-US" dirty="0"/>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dgm:spPr/>
      <dgm:t>
        <a:bodyPr/>
        <a:lstStyle/>
        <a:p>
          <a:r>
            <a:rPr lang="en-US" dirty="0" smtClean="0"/>
            <a:t>EMPLOYMENT OPPORTUNITIES</a:t>
          </a:r>
          <a:endParaRPr lang="en-US" dirty="0"/>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5AB2-30EC-487E-9750-33B5B1157B0D}">
      <dsp:nvSpPr>
        <dsp:cNvPr id="0" name=""/>
        <dsp:cNvSpPr/>
      </dsp:nvSpPr>
      <dsp:spPr>
        <a:xfrm>
          <a:off x="1016000" y="0"/>
          <a:ext cx="4064000" cy="4064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CBC15-BB9F-4CE0-9BC8-9448476E5B2C}">
      <dsp:nvSpPr>
        <dsp:cNvPr id="0" name=""/>
        <dsp:cNvSpPr/>
      </dsp:nvSpPr>
      <dsp:spPr>
        <a:xfrm>
          <a:off x="140208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AFFORDABLE HOUSING</a:t>
          </a:r>
          <a:endParaRPr lang="en-US" sz="1400" kern="1200" dirty="0"/>
        </a:p>
      </dsp:txBody>
      <dsp:txXfrm>
        <a:off x="1479451" y="463451"/>
        <a:ext cx="1430218" cy="1430218"/>
      </dsp:txXfrm>
    </dsp:sp>
    <dsp:sp modelId="{77B356EC-F32E-443A-BA62-6A7FA0DF14E0}">
      <dsp:nvSpPr>
        <dsp:cNvPr id="0" name=""/>
        <dsp:cNvSpPr/>
      </dsp:nvSpPr>
      <dsp:spPr>
        <a:xfrm>
          <a:off x="310896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MENTAL HEALTH</a:t>
          </a:r>
          <a:endParaRPr lang="en-US" sz="1400" kern="1200" dirty="0"/>
        </a:p>
      </dsp:txBody>
      <dsp:txXfrm>
        <a:off x="3186331" y="463451"/>
        <a:ext cx="1430218" cy="1430218"/>
      </dsp:txXfrm>
    </dsp:sp>
    <dsp:sp modelId="{6C643C39-6EA1-411D-A759-41BB4BC33926}">
      <dsp:nvSpPr>
        <dsp:cNvPr id="0" name=""/>
        <dsp:cNvSpPr/>
      </dsp:nvSpPr>
      <dsp:spPr>
        <a:xfrm>
          <a:off x="140208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SOCIAL CONNECTIVITY</a:t>
          </a:r>
          <a:endParaRPr lang="en-US" sz="1400" kern="1200" dirty="0"/>
        </a:p>
      </dsp:txBody>
      <dsp:txXfrm>
        <a:off x="1479451" y="2170331"/>
        <a:ext cx="1430218" cy="1430218"/>
      </dsp:txXfrm>
    </dsp:sp>
    <dsp:sp modelId="{5863B146-081D-48FC-9B16-A5B24728BF4B}">
      <dsp:nvSpPr>
        <dsp:cNvPr id="0" name=""/>
        <dsp:cNvSpPr/>
      </dsp:nvSpPr>
      <dsp:spPr>
        <a:xfrm>
          <a:off x="310896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EMPLOYMENT OPPORTUNITIES</a:t>
          </a:r>
          <a:endParaRPr lang="en-US" sz="1400" kern="1200" dirty="0"/>
        </a:p>
      </dsp:txBody>
      <dsp:txXfrm>
        <a:off x="3186331" y="2170331"/>
        <a:ext cx="1430218" cy="1430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5AB2-30EC-487E-9750-33B5B1157B0D}">
      <dsp:nvSpPr>
        <dsp:cNvPr id="0" name=""/>
        <dsp:cNvSpPr/>
      </dsp:nvSpPr>
      <dsp:spPr>
        <a:xfrm>
          <a:off x="1016000" y="0"/>
          <a:ext cx="4064000" cy="4064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CBC15-BB9F-4CE0-9BC8-9448476E5B2C}">
      <dsp:nvSpPr>
        <dsp:cNvPr id="0" name=""/>
        <dsp:cNvSpPr/>
      </dsp:nvSpPr>
      <dsp:spPr>
        <a:xfrm>
          <a:off x="140208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AFFORDABLE HOUSING</a:t>
          </a:r>
          <a:endParaRPr lang="en-US" sz="1400" kern="1200" dirty="0"/>
        </a:p>
      </dsp:txBody>
      <dsp:txXfrm>
        <a:off x="1479451" y="463451"/>
        <a:ext cx="1430218" cy="1430218"/>
      </dsp:txXfrm>
    </dsp:sp>
    <dsp:sp modelId="{77B356EC-F32E-443A-BA62-6A7FA0DF14E0}">
      <dsp:nvSpPr>
        <dsp:cNvPr id="0" name=""/>
        <dsp:cNvSpPr/>
      </dsp:nvSpPr>
      <dsp:spPr>
        <a:xfrm>
          <a:off x="310896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MENTAL HEALTH</a:t>
          </a:r>
          <a:endParaRPr lang="en-US" sz="1400" kern="1200" dirty="0"/>
        </a:p>
      </dsp:txBody>
      <dsp:txXfrm>
        <a:off x="3186331" y="463451"/>
        <a:ext cx="1430218" cy="1430218"/>
      </dsp:txXfrm>
    </dsp:sp>
    <dsp:sp modelId="{6C643C39-6EA1-411D-A759-41BB4BC33926}">
      <dsp:nvSpPr>
        <dsp:cNvPr id="0" name=""/>
        <dsp:cNvSpPr/>
      </dsp:nvSpPr>
      <dsp:spPr>
        <a:xfrm>
          <a:off x="140208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SOCIAL CONNECTIVITY</a:t>
          </a:r>
          <a:endParaRPr lang="en-US" sz="1400" kern="1200" dirty="0"/>
        </a:p>
      </dsp:txBody>
      <dsp:txXfrm>
        <a:off x="1479451" y="2170331"/>
        <a:ext cx="1430218" cy="1430218"/>
      </dsp:txXfrm>
    </dsp:sp>
    <dsp:sp modelId="{5863B146-081D-48FC-9B16-A5B24728BF4B}">
      <dsp:nvSpPr>
        <dsp:cNvPr id="0" name=""/>
        <dsp:cNvSpPr/>
      </dsp:nvSpPr>
      <dsp:spPr>
        <a:xfrm>
          <a:off x="310896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EMPLOYMENT OPPORTUNITIES</a:t>
          </a:r>
          <a:endParaRPr lang="en-US" sz="1400" kern="1200" dirty="0"/>
        </a:p>
      </dsp:txBody>
      <dsp:txXfrm>
        <a:off x="3186331" y="2170331"/>
        <a:ext cx="1430218" cy="14302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5AB2-30EC-487E-9750-33B5B1157B0D}">
      <dsp:nvSpPr>
        <dsp:cNvPr id="0" name=""/>
        <dsp:cNvSpPr/>
      </dsp:nvSpPr>
      <dsp:spPr>
        <a:xfrm>
          <a:off x="1016000" y="0"/>
          <a:ext cx="4064000" cy="4064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CBC15-BB9F-4CE0-9BC8-9448476E5B2C}">
      <dsp:nvSpPr>
        <dsp:cNvPr id="0" name=""/>
        <dsp:cNvSpPr/>
      </dsp:nvSpPr>
      <dsp:spPr>
        <a:xfrm>
          <a:off x="140208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AFFORDABLE HOUSING</a:t>
          </a:r>
          <a:endParaRPr lang="en-US" sz="1400" kern="1200" dirty="0"/>
        </a:p>
      </dsp:txBody>
      <dsp:txXfrm>
        <a:off x="1479451" y="463451"/>
        <a:ext cx="1430218" cy="1430218"/>
      </dsp:txXfrm>
    </dsp:sp>
    <dsp:sp modelId="{77B356EC-F32E-443A-BA62-6A7FA0DF14E0}">
      <dsp:nvSpPr>
        <dsp:cNvPr id="0" name=""/>
        <dsp:cNvSpPr/>
      </dsp:nvSpPr>
      <dsp:spPr>
        <a:xfrm>
          <a:off x="310896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MENTAL HEALTH</a:t>
          </a:r>
          <a:endParaRPr lang="en-US" sz="1400" kern="1200" dirty="0"/>
        </a:p>
      </dsp:txBody>
      <dsp:txXfrm>
        <a:off x="3186331" y="463451"/>
        <a:ext cx="1430218" cy="1430218"/>
      </dsp:txXfrm>
    </dsp:sp>
    <dsp:sp modelId="{6C643C39-6EA1-411D-A759-41BB4BC33926}">
      <dsp:nvSpPr>
        <dsp:cNvPr id="0" name=""/>
        <dsp:cNvSpPr/>
      </dsp:nvSpPr>
      <dsp:spPr>
        <a:xfrm>
          <a:off x="140208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SOCIAL CONNECTIVITY</a:t>
          </a:r>
          <a:endParaRPr lang="en-US" sz="1400" kern="1200" dirty="0"/>
        </a:p>
      </dsp:txBody>
      <dsp:txXfrm>
        <a:off x="1479451" y="2170331"/>
        <a:ext cx="1430218" cy="1430218"/>
      </dsp:txXfrm>
    </dsp:sp>
    <dsp:sp modelId="{5863B146-081D-48FC-9B16-A5B24728BF4B}">
      <dsp:nvSpPr>
        <dsp:cNvPr id="0" name=""/>
        <dsp:cNvSpPr/>
      </dsp:nvSpPr>
      <dsp:spPr>
        <a:xfrm>
          <a:off x="310896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EMPLOYMENT OPPORTUNITIES</a:t>
          </a:r>
          <a:endParaRPr lang="en-US" sz="1400" kern="1200" dirty="0"/>
        </a:p>
      </dsp:txBody>
      <dsp:txXfrm>
        <a:off x="3186331" y="2170331"/>
        <a:ext cx="1430218" cy="14302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5AB2-30EC-487E-9750-33B5B1157B0D}">
      <dsp:nvSpPr>
        <dsp:cNvPr id="0" name=""/>
        <dsp:cNvSpPr/>
      </dsp:nvSpPr>
      <dsp:spPr>
        <a:xfrm>
          <a:off x="1016000" y="0"/>
          <a:ext cx="4064000" cy="4064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CBC15-BB9F-4CE0-9BC8-9448476E5B2C}">
      <dsp:nvSpPr>
        <dsp:cNvPr id="0" name=""/>
        <dsp:cNvSpPr/>
      </dsp:nvSpPr>
      <dsp:spPr>
        <a:xfrm>
          <a:off x="140208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AFFORDABLE HOUSING</a:t>
          </a:r>
          <a:endParaRPr lang="en-US" sz="1400" kern="1200" dirty="0"/>
        </a:p>
      </dsp:txBody>
      <dsp:txXfrm>
        <a:off x="1479451" y="463451"/>
        <a:ext cx="1430218" cy="1430218"/>
      </dsp:txXfrm>
    </dsp:sp>
    <dsp:sp modelId="{77B356EC-F32E-443A-BA62-6A7FA0DF14E0}">
      <dsp:nvSpPr>
        <dsp:cNvPr id="0" name=""/>
        <dsp:cNvSpPr/>
      </dsp:nvSpPr>
      <dsp:spPr>
        <a:xfrm>
          <a:off x="3108960" y="38608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MENTAL HEALTH</a:t>
          </a:r>
          <a:endParaRPr lang="en-US" sz="1400" kern="1200" dirty="0"/>
        </a:p>
      </dsp:txBody>
      <dsp:txXfrm>
        <a:off x="3186331" y="463451"/>
        <a:ext cx="1430218" cy="1430218"/>
      </dsp:txXfrm>
    </dsp:sp>
    <dsp:sp modelId="{6C643C39-6EA1-411D-A759-41BB4BC33926}">
      <dsp:nvSpPr>
        <dsp:cNvPr id="0" name=""/>
        <dsp:cNvSpPr/>
      </dsp:nvSpPr>
      <dsp:spPr>
        <a:xfrm>
          <a:off x="140208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SOCIAL CONNECTIVITY</a:t>
          </a:r>
          <a:endParaRPr lang="en-US" sz="1400" kern="1200" dirty="0"/>
        </a:p>
      </dsp:txBody>
      <dsp:txXfrm>
        <a:off x="1479451" y="2170331"/>
        <a:ext cx="1430218" cy="1430218"/>
      </dsp:txXfrm>
    </dsp:sp>
    <dsp:sp modelId="{5863B146-081D-48FC-9B16-A5B24728BF4B}">
      <dsp:nvSpPr>
        <dsp:cNvPr id="0" name=""/>
        <dsp:cNvSpPr/>
      </dsp:nvSpPr>
      <dsp:spPr>
        <a:xfrm>
          <a:off x="3108960" y="2092960"/>
          <a:ext cx="1584960" cy="15849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EMPLOYMENT OPPORTUNITIES</a:t>
          </a:r>
          <a:endParaRPr lang="en-US" sz="1400" kern="1200" dirty="0"/>
        </a:p>
      </dsp:txBody>
      <dsp:txXfrm>
        <a:off x="3186331" y="2170331"/>
        <a:ext cx="1430218" cy="143021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64820"/>
          </a:xfrm>
          <a:prstGeom prst="rect">
            <a:avLst/>
          </a:prstGeom>
        </p:spPr>
        <p:txBody>
          <a:bodyPr vert="horz" lIns="90878" tIns="45440" rIns="90878" bIns="45440" rtlCol="0"/>
          <a:lstStyle>
            <a:lvl1pPr algn="l">
              <a:defRPr sz="1100"/>
            </a:lvl1pPr>
          </a:lstStyle>
          <a:p>
            <a:endParaRPr lang="en-US" dirty="0"/>
          </a:p>
        </p:txBody>
      </p:sp>
      <p:sp>
        <p:nvSpPr>
          <p:cNvPr id="3" name="Date Placeholder 2"/>
          <p:cNvSpPr>
            <a:spLocks noGrp="1"/>
          </p:cNvSpPr>
          <p:nvPr>
            <p:ph type="dt" sz="quarter" idx="1"/>
          </p:nvPr>
        </p:nvSpPr>
        <p:spPr>
          <a:xfrm>
            <a:off x="3884614" y="2"/>
            <a:ext cx="2971800" cy="464820"/>
          </a:xfrm>
          <a:prstGeom prst="rect">
            <a:avLst/>
          </a:prstGeom>
        </p:spPr>
        <p:txBody>
          <a:bodyPr vert="horz" lIns="90878" tIns="45440" rIns="90878" bIns="45440" rtlCol="0"/>
          <a:lstStyle>
            <a:lvl1pPr algn="r">
              <a:defRPr sz="1100"/>
            </a:lvl1pPr>
          </a:lstStyle>
          <a:p>
            <a:endParaRPr lang="en-US" dirty="0"/>
          </a:p>
        </p:txBody>
      </p:sp>
      <p:sp>
        <p:nvSpPr>
          <p:cNvPr id="4" name="Footer Placeholder 3"/>
          <p:cNvSpPr>
            <a:spLocks noGrp="1"/>
          </p:cNvSpPr>
          <p:nvPr>
            <p:ph type="ftr" sz="quarter" idx="2"/>
          </p:nvPr>
        </p:nvSpPr>
        <p:spPr>
          <a:xfrm>
            <a:off x="2" y="8829970"/>
            <a:ext cx="2971800" cy="464820"/>
          </a:xfrm>
          <a:prstGeom prst="rect">
            <a:avLst/>
          </a:prstGeom>
        </p:spPr>
        <p:txBody>
          <a:bodyPr vert="horz" lIns="90878" tIns="45440" rIns="90878" bIns="45440" rtlCol="0" anchor="b"/>
          <a:lstStyle>
            <a:lvl1pPr algn="l">
              <a:defRPr sz="1100"/>
            </a:lvl1pPr>
          </a:lstStyle>
          <a:p>
            <a:endParaRPr lang="en-US" dirty="0"/>
          </a:p>
        </p:txBody>
      </p:sp>
      <p:sp>
        <p:nvSpPr>
          <p:cNvPr id="5" name="Slide Number Placeholder 4"/>
          <p:cNvSpPr>
            <a:spLocks noGrp="1"/>
          </p:cNvSpPr>
          <p:nvPr>
            <p:ph type="sldNum" sz="quarter" idx="3"/>
          </p:nvPr>
        </p:nvSpPr>
        <p:spPr>
          <a:xfrm>
            <a:off x="3884614" y="8829970"/>
            <a:ext cx="2971800" cy="464820"/>
          </a:xfrm>
          <a:prstGeom prst="rect">
            <a:avLst/>
          </a:prstGeom>
        </p:spPr>
        <p:txBody>
          <a:bodyPr vert="horz" lIns="90878" tIns="45440" rIns="90878" bIns="45440" rtlCol="0" anchor="b"/>
          <a:lstStyle>
            <a:lvl1pPr algn="r">
              <a:defRPr sz="1100"/>
            </a:lvl1pPr>
          </a:lstStyle>
          <a:p>
            <a:fld id="{B08DB52C-0817-45B2-BD5D-6DF7FFD34D63}" type="slidenum">
              <a:rPr lang="en-US" smtClean="0"/>
              <a:pPr/>
              <a:t>‹#›</a:t>
            </a:fld>
            <a:endParaRPr lang="en-US" dirty="0"/>
          </a:p>
        </p:txBody>
      </p:sp>
    </p:spTree>
    <p:extLst>
      <p:ext uri="{BB962C8B-B14F-4D97-AF65-F5344CB8AC3E}">
        <p14:creationId xmlns:p14="http://schemas.microsoft.com/office/powerpoint/2010/main" val="40563750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64820"/>
          </a:xfrm>
          <a:prstGeom prst="rect">
            <a:avLst/>
          </a:prstGeom>
        </p:spPr>
        <p:txBody>
          <a:bodyPr vert="horz" lIns="90878" tIns="45440" rIns="90878" bIns="45440" rtlCol="0"/>
          <a:lstStyle>
            <a:lvl1pPr algn="l">
              <a:defRPr sz="1100"/>
            </a:lvl1pPr>
          </a:lstStyle>
          <a:p>
            <a:endParaRPr lang="en-US" dirty="0"/>
          </a:p>
        </p:txBody>
      </p:sp>
      <p:sp>
        <p:nvSpPr>
          <p:cNvPr id="3" name="Date Placeholder 2"/>
          <p:cNvSpPr>
            <a:spLocks noGrp="1"/>
          </p:cNvSpPr>
          <p:nvPr>
            <p:ph type="dt" idx="1"/>
          </p:nvPr>
        </p:nvSpPr>
        <p:spPr>
          <a:xfrm>
            <a:off x="3884614" y="2"/>
            <a:ext cx="2971800" cy="464820"/>
          </a:xfrm>
          <a:prstGeom prst="rect">
            <a:avLst/>
          </a:prstGeom>
        </p:spPr>
        <p:txBody>
          <a:bodyPr vert="horz" lIns="90878" tIns="45440" rIns="90878" bIns="45440" rtlCol="0"/>
          <a:lstStyle>
            <a:lvl1pPr algn="r">
              <a:defRPr sz="1100"/>
            </a:lvl1pPr>
          </a:lstStyle>
          <a:p>
            <a:endParaRPr lang="en-US" dirty="0"/>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90878" tIns="45440" rIns="90878" bIns="45440" rtlCol="0" anchor="ctr"/>
          <a:lstStyle/>
          <a:p>
            <a:endParaRPr lang="en-US" dirty="0"/>
          </a:p>
        </p:txBody>
      </p:sp>
      <p:sp>
        <p:nvSpPr>
          <p:cNvPr id="5" name="Notes Placeholder 4"/>
          <p:cNvSpPr>
            <a:spLocks noGrp="1"/>
          </p:cNvSpPr>
          <p:nvPr>
            <p:ph type="body" sz="quarter" idx="3"/>
          </p:nvPr>
        </p:nvSpPr>
        <p:spPr>
          <a:xfrm>
            <a:off x="685801" y="4415792"/>
            <a:ext cx="5486400" cy="4183380"/>
          </a:xfrm>
          <a:prstGeom prst="rect">
            <a:avLst/>
          </a:prstGeom>
        </p:spPr>
        <p:txBody>
          <a:bodyPr vert="horz" lIns="90878" tIns="45440" rIns="90878" bIns="4544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70"/>
            <a:ext cx="2971800" cy="464820"/>
          </a:xfrm>
          <a:prstGeom prst="rect">
            <a:avLst/>
          </a:prstGeom>
        </p:spPr>
        <p:txBody>
          <a:bodyPr vert="horz" lIns="90878" tIns="45440" rIns="90878" bIns="45440" rtlCol="0" anchor="b"/>
          <a:lstStyle>
            <a:lvl1pPr algn="l">
              <a:defRPr sz="1100"/>
            </a:lvl1pPr>
          </a:lstStyle>
          <a:p>
            <a:endParaRPr lang="en-US" dirty="0"/>
          </a:p>
        </p:txBody>
      </p:sp>
      <p:sp>
        <p:nvSpPr>
          <p:cNvPr id="7" name="Slide Number Placeholder 6"/>
          <p:cNvSpPr>
            <a:spLocks noGrp="1"/>
          </p:cNvSpPr>
          <p:nvPr>
            <p:ph type="sldNum" sz="quarter" idx="5"/>
          </p:nvPr>
        </p:nvSpPr>
        <p:spPr>
          <a:xfrm>
            <a:off x="3884614" y="8829970"/>
            <a:ext cx="2971800" cy="464820"/>
          </a:xfrm>
          <a:prstGeom prst="rect">
            <a:avLst/>
          </a:prstGeom>
        </p:spPr>
        <p:txBody>
          <a:bodyPr vert="horz" lIns="90878" tIns="45440" rIns="90878" bIns="45440" rtlCol="0" anchor="b"/>
          <a:lstStyle>
            <a:lvl1pPr algn="r">
              <a:defRPr sz="1100"/>
            </a:lvl1pPr>
          </a:lstStyle>
          <a:p>
            <a:fld id="{8B6ACE37-B70B-483C-B7C8-9B58D8E0844E}" type="slidenum">
              <a:rPr lang="en-US" smtClean="0"/>
              <a:pPr/>
              <a:t>‹#›</a:t>
            </a:fld>
            <a:endParaRPr lang="en-US" dirty="0"/>
          </a:p>
        </p:txBody>
      </p:sp>
    </p:spTree>
    <p:extLst>
      <p:ext uri="{BB962C8B-B14F-4D97-AF65-F5344CB8AC3E}">
        <p14:creationId xmlns:p14="http://schemas.microsoft.com/office/powerpoint/2010/main" val="11510989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smtClean="0">
                <a:solidFill>
                  <a:srgbClr val="005A73"/>
                </a:solidFill>
                <a:latin typeface="Arial" panose="020B0604020202020204" pitchFamily="34" charset="0"/>
                <a:cs typeface="Arial" panose="020B0604020202020204" pitchFamily="34" charset="0"/>
              </a:rPr>
              <a:t>A Closer Look: A</a:t>
            </a:r>
            <a:r>
              <a:rPr lang="en-CA" sz="1200" b="1" baseline="0" dirty="0" smtClean="0">
                <a:solidFill>
                  <a:srgbClr val="005A73"/>
                </a:solidFill>
                <a:latin typeface="Arial" panose="020B0604020202020204" pitchFamily="34" charset="0"/>
                <a:cs typeface="Arial" panose="020B0604020202020204" pitchFamily="34" charset="0"/>
              </a:rPr>
              <a:t> Report of t</a:t>
            </a:r>
            <a:r>
              <a:rPr lang="en-CA" sz="1200" b="1" dirty="0" smtClean="0">
                <a:solidFill>
                  <a:srgbClr val="005A73"/>
                </a:solidFill>
                <a:latin typeface="Arial" panose="020B0604020202020204" pitchFamily="34" charset="0"/>
                <a:cs typeface="Arial" panose="020B0604020202020204" pitchFamily="34" charset="0"/>
              </a:rPr>
              <a:t>he Canadian Index of Wellbeing</a:t>
            </a:r>
          </a:p>
          <a:p>
            <a:endParaRPr lang="en-CA" dirty="0" smtClean="0">
              <a:latin typeface="Arial" pitchFamily="34" charset="0"/>
              <a:cs typeface="Arial" pitchFamily="34" charset="0"/>
            </a:endParaRPr>
          </a:p>
          <a:p>
            <a:r>
              <a:rPr lang="en-CA" dirty="0" smtClean="0">
                <a:latin typeface="Arial" pitchFamily="34" charset="0"/>
                <a:cs typeface="Arial" pitchFamily="34" charset="0"/>
              </a:rPr>
              <a:t>When referring to this report, please use this citation:</a:t>
            </a:r>
          </a:p>
          <a:p>
            <a:endParaRPr lang="en-CA" dirty="0" smtClean="0">
              <a:latin typeface="Arial" pitchFamily="34" charset="0"/>
              <a:cs typeface="Arial" pitchFamily="34" charset="0"/>
            </a:endParaRPr>
          </a:p>
          <a:p>
            <a:pPr indent="-457200"/>
            <a:r>
              <a:rPr lang="en-CA" dirty="0" smtClean="0">
                <a:latin typeface="Arial" pitchFamily="34" charset="0"/>
                <a:cs typeface="Arial" pitchFamily="34" charset="0"/>
              </a:rPr>
              <a:t>Smale, B., &amp; Gao, M. (2019). </a:t>
            </a:r>
            <a:r>
              <a:rPr lang="en-CA" i="1" dirty="0" smtClean="0">
                <a:latin typeface="Arial" pitchFamily="34" charset="0"/>
                <a:cs typeface="Arial" pitchFamily="34" charset="0"/>
              </a:rPr>
              <a:t>A Closer Look at the CIW Community</a:t>
            </a:r>
            <a:r>
              <a:rPr lang="en-CA" i="1" baseline="0" dirty="0" smtClean="0">
                <a:latin typeface="Arial" pitchFamily="34" charset="0"/>
                <a:cs typeface="Arial" pitchFamily="34" charset="0"/>
              </a:rPr>
              <a:t> Wellbeing Survey Results for Orillia and Area</a:t>
            </a:r>
            <a:r>
              <a:rPr lang="en-CA" baseline="0" dirty="0" smtClean="0">
                <a:latin typeface="Arial" pitchFamily="34" charset="0"/>
                <a:cs typeface="Arial" pitchFamily="34" charset="0"/>
              </a:rPr>
              <a:t>. A report prepared for Information Orillia. Waterloo, ON: Canadian Index of Wellbeing and University of Waterloo.</a:t>
            </a:r>
            <a:endParaRPr lang="en-CA" dirty="0" smtClean="0">
              <a:latin typeface="Arial" pitchFamily="34" charset="0"/>
              <a:cs typeface="Arial" pitchFamily="34" charset="0"/>
            </a:endParaRPr>
          </a:p>
          <a:p>
            <a:endParaRPr lang="en-CA"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3695F34-312D-47E7-A405-264705C56C29}" type="slidenum">
              <a:rPr lang="en-US" smtClean="0">
                <a:solidFill>
                  <a:prstClr val="black"/>
                </a:solidFill>
              </a:rPr>
              <a:pPr/>
              <a:t>1</a:t>
            </a:fld>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For more information about the CIW, visit www.ciw.ca</a:t>
            </a:r>
            <a:endParaRPr lang="en-US" dirty="0">
              <a:solidFill>
                <a:prstClr val="black"/>
              </a:solidFill>
            </a:endParaRPr>
          </a:p>
        </p:txBody>
      </p:sp>
    </p:spTree>
    <p:extLst>
      <p:ext uri="{BB962C8B-B14F-4D97-AF65-F5344CB8AC3E}">
        <p14:creationId xmlns:p14="http://schemas.microsoft.com/office/powerpoint/2010/main" val="268815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satisfied are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with different </a:t>
            </a:r>
            <a:r>
              <a:rPr lang="en-CA" i="1" dirty="0">
                <a:latin typeface="Arial" panose="020B0604020202020204" pitchFamily="34" charset="0"/>
                <a:cs typeface="Arial" panose="020B0604020202020204" pitchFamily="34" charset="0"/>
              </a:rPr>
              <a:t>aspects of wellbeing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high levels of satisfaction with their neighbourhood both as a place to live, with </a:t>
            </a:r>
            <a:r>
              <a:rPr lang="en-US" dirty="0" smtClean="0">
                <a:latin typeface="Arial" panose="020B0604020202020204" pitchFamily="34" charset="0"/>
                <a:cs typeface="Arial" panose="020B0604020202020204" pitchFamily="34" charset="0"/>
              </a:rPr>
              <a:t>environmental</a:t>
            </a:r>
            <a:r>
              <a:rPr lang="en-US" baseline="0" dirty="0" smtClean="0">
                <a:latin typeface="Arial" panose="020B0604020202020204" pitchFamily="34" charset="0"/>
                <a:cs typeface="Arial" panose="020B0604020202020204" pitchFamily="34" charset="0"/>
              </a:rPr>
              <a:t> quality</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in terms of </a:t>
            </a:r>
            <a:r>
              <a:rPr lang="en-US" dirty="0" smtClean="0">
                <a:latin typeface="Arial" panose="020B0604020202020204" pitchFamily="34" charset="0"/>
                <a:cs typeface="Arial" panose="020B0604020202020204" pitchFamily="34" charset="0"/>
              </a:rPr>
              <a:t>mental wellbeing. </a:t>
            </a:r>
            <a:r>
              <a:rPr lang="en-US" dirty="0">
                <a:latin typeface="Arial" panose="020B0604020202020204" pitchFamily="34" charset="0"/>
                <a:cs typeface="Arial" panose="020B0604020202020204" pitchFamily="34" charset="0"/>
              </a:rPr>
              <a:t>Given the percentages of residents who express satisfaction with these areas, not surprisingly many also express satisfaction </a:t>
            </a:r>
            <a:r>
              <a:rPr lang="en-US" dirty="0" smtClean="0">
                <a:latin typeface="Arial" panose="020B0604020202020204" pitchFamily="34" charset="0"/>
                <a:cs typeface="Arial" panose="020B0604020202020204" pitchFamily="34" charset="0"/>
              </a:rPr>
              <a:t>with access to parks and recreation opportunities and </a:t>
            </a:r>
            <a:r>
              <a:rPr lang="en-US" dirty="0">
                <a:latin typeface="Arial" panose="020B0604020202020204" pitchFamily="34" charset="0"/>
                <a:cs typeface="Arial" panose="020B0604020202020204" pitchFamily="34" charset="0"/>
              </a:rPr>
              <a:t>their personal </a:t>
            </a:r>
            <a:r>
              <a:rPr lang="en-US" dirty="0" smtClean="0">
                <a:latin typeface="Arial" panose="020B0604020202020204" pitchFamily="34" charset="0"/>
                <a:cs typeface="Arial" panose="020B0604020202020204" pitchFamily="34" charset="0"/>
              </a:rPr>
              <a:t>relationships, </a:t>
            </a:r>
            <a:r>
              <a:rPr lang="en-US" dirty="0">
                <a:latin typeface="Arial" panose="020B0604020202020204" pitchFamily="34" charset="0"/>
                <a:cs typeface="Arial" panose="020B0604020202020204" pitchFamily="34" charset="0"/>
              </a:rPr>
              <a:t>which are important contributors to overall wellbeing.</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Levels of satisfaction among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are comparatively lowest for how well the local government is responding to community needs, how well democracy is working in the community, and sense of belonging to the community; however, residents do still indicate satisfaction with these aspects (i.e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lowest average score is </a:t>
            </a:r>
            <a:r>
              <a:rPr lang="en-US" dirty="0" smtClean="0">
                <a:latin typeface="Arial" panose="020B0604020202020204" pitchFamily="34" charset="0"/>
                <a:cs typeface="Arial" panose="020B0604020202020204" pitchFamily="34" charset="0"/>
              </a:rPr>
              <a:t>4.29 </a:t>
            </a:r>
            <a:r>
              <a:rPr lang="en-US" dirty="0">
                <a:latin typeface="Arial" panose="020B0604020202020204" pitchFamily="34" charset="0"/>
                <a:cs typeface="Arial" panose="020B0604020202020204" pitchFamily="34" charset="0"/>
              </a:rPr>
              <a:t>based on </a:t>
            </a:r>
            <a:r>
              <a:rPr lang="en-US" dirty="0" smtClean="0">
                <a:latin typeface="Arial" panose="020B0604020202020204" pitchFamily="34" charset="0"/>
                <a:cs typeface="Arial" panose="020B0604020202020204" pitchFamily="34" charset="0"/>
              </a:rPr>
              <a:t>7-point </a:t>
            </a:r>
            <a:r>
              <a:rPr lang="en-US" dirty="0">
                <a:latin typeface="Arial" panose="020B0604020202020204" pitchFamily="34" charset="0"/>
                <a:cs typeface="Arial" panose="020B0604020202020204" pitchFamily="34" charset="0"/>
              </a:rPr>
              <a:t>scales). </a:t>
            </a:r>
          </a:p>
          <a:p>
            <a:pPr defTabSz="838392">
              <a:defRPr/>
            </a:pPr>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10</a:t>
            </a:fld>
            <a:endParaRPr lang="en-US" dirty="0"/>
          </a:p>
        </p:txBody>
      </p:sp>
    </p:spTree>
    <p:extLst>
      <p:ext uri="{BB962C8B-B14F-4D97-AF65-F5344CB8AC3E}">
        <p14:creationId xmlns:p14="http://schemas.microsoft.com/office/powerpoint/2010/main" val="4176376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Social isolation is more prevalent among younger </a:t>
            </a:r>
            <a:r>
              <a:rPr lang="en-CA" dirty="0" smtClean="0">
                <a:latin typeface="Arial" panose="020B0604020202020204" pitchFamily="34" charset="0"/>
                <a:cs typeface="Arial" panose="020B0604020202020204" pitchFamily="34" charset="0"/>
              </a:rPr>
              <a:t>residents (under 44 years) compared</a:t>
            </a:r>
            <a:r>
              <a:rPr lang="en-CA" baseline="0" dirty="0" smtClean="0">
                <a:latin typeface="Arial" panose="020B0604020202020204" pitchFamily="34" charset="0"/>
                <a:cs typeface="Arial" panose="020B0604020202020204" pitchFamily="34" charset="0"/>
              </a:rPr>
              <a:t> to middle age and older adults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More than </a:t>
            </a:r>
            <a:r>
              <a:rPr lang="en-US" dirty="0" smtClean="0">
                <a:latin typeface="Arial" panose="020B0604020202020204" pitchFamily="34" charset="0"/>
                <a:cs typeface="Arial" panose="020B0604020202020204" pitchFamily="34" charset="0"/>
              </a:rPr>
              <a:t>three-quarters of </a:t>
            </a:r>
            <a:r>
              <a:rPr lang="en-US" dirty="0">
                <a:latin typeface="Arial" panose="020B0604020202020204" pitchFamily="34" charset="0"/>
                <a:cs typeface="Arial" panose="020B0604020202020204" pitchFamily="34" charset="0"/>
              </a:rPr>
              <a:t>older residents feel less socially isolated in the community. The percentage for younger residents, especially those residents under 35 years of age, was substantially lower (</a:t>
            </a:r>
            <a:r>
              <a:rPr lang="en-US" dirty="0" smtClean="0">
                <a:latin typeface="Arial" panose="020B0604020202020204" pitchFamily="34" charset="0"/>
                <a:cs typeface="Arial" panose="020B0604020202020204" pitchFamily="34" charset="0"/>
              </a:rPr>
              <a:t>60.1%).</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100</a:t>
            </a:fld>
            <a:endParaRPr lang="en-US" dirty="0"/>
          </a:p>
        </p:txBody>
      </p:sp>
    </p:spTree>
    <p:extLst>
      <p:ext uri="{BB962C8B-B14F-4D97-AF65-F5344CB8AC3E}">
        <p14:creationId xmlns:p14="http://schemas.microsoft.com/office/powerpoint/2010/main" val="15080773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geographic location?</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People residing in </a:t>
            </a:r>
            <a:r>
              <a:rPr lang="en-US" dirty="0" smtClean="0">
                <a:latin typeface="Arial" panose="020B0604020202020204" pitchFamily="34" charset="0"/>
                <a:cs typeface="Arial" panose="020B0604020202020204" pitchFamily="34" charset="0"/>
              </a:rPr>
              <a:t>Orillia</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feeling more social isolation than people residing in </a:t>
            </a:r>
            <a:r>
              <a:rPr lang="en-US" dirty="0" smtClean="0">
                <a:latin typeface="Arial" panose="020B0604020202020204" pitchFamily="34" charset="0"/>
                <a:cs typeface="Arial" panose="020B0604020202020204" pitchFamily="34" charset="0"/>
              </a:rPr>
              <a:t>rural areas (Oro-Medonte, Ramara,</a:t>
            </a:r>
            <a:r>
              <a:rPr lang="en-US" baseline="0" dirty="0" smtClean="0">
                <a:latin typeface="Arial" panose="020B0604020202020204" pitchFamily="34" charset="0"/>
                <a:cs typeface="Arial" panose="020B0604020202020204" pitchFamily="34" charset="0"/>
              </a:rPr>
              <a:t> Severn)</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has the lowest percentage of residents who feel less socially isolated </a:t>
            </a:r>
            <a:r>
              <a:rPr lang="en-US" dirty="0" smtClean="0">
                <a:latin typeface="Arial" panose="020B0604020202020204" pitchFamily="34" charset="0"/>
                <a:cs typeface="Arial" panose="020B0604020202020204" pitchFamily="34" charset="0"/>
              </a:rPr>
              <a:t>(67.4%) and the highest proportion of people feeling more socially isolated (22.5%).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has the highest percentage of residents who feel less socially isolated (</a:t>
            </a:r>
            <a:r>
              <a:rPr lang="en-US" dirty="0" smtClean="0">
                <a:latin typeface="Arial" panose="020B0604020202020204" pitchFamily="34" charset="0"/>
                <a:cs typeface="Arial" panose="020B0604020202020204" pitchFamily="34" charset="0"/>
              </a:rPr>
              <a:t>89.7%) and the lowest percentage of people feeling more socially isolated (2.8%).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101</a:t>
            </a:fld>
            <a:endParaRPr lang="en-US" dirty="0"/>
          </a:p>
        </p:txBody>
      </p:sp>
    </p:spTree>
    <p:extLst>
      <p:ext uri="{BB962C8B-B14F-4D97-AF65-F5344CB8AC3E}">
        <p14:creationId xmlns:p14="http://schemas.microsoft.com/office/powerpoint/2010/main" val="12445186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living arrangement?</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Households of </a:t>
            </a:r>
            <a:r>
              <a:rPr lang="en-US" dirty="0" smtClean="0">
                <a:latin typeface="Arial" panose="020B0604020202020204" pitchFamily="34" charset="0"/>
                <a:cs typeface="Arial" panose="020B0604020202020204" pitchFamily="34" charset="0"/>
              </a:rPr>
              <a:t>one adult living with children at home (single parents) are the most </a:t>
            </a:r>
            <a:r>
              <a:rPr lang="en-US" dirty="0">
                <a:latin typeface="Arial" panose="020B0604020202020204" pitchFamily="34" charset="0"/>
                <a:cs typeface="Arial" panose="020B0604020202020204" pitchFamily="34" charset="0"/>
              </a:rPr>
              <a:t>likely to feel </a:t>
            </a:r>
            <a:r>
              <a:rPr lang="en-US" dirty="0" smtClean="0">
                <a:latin typeface="Arial" panose="020B0604020202020204" pitchFamily="34" charset="0"/>
                <a:cs typeface="Arial" panose="020B0604020202020204" pitchFamily="34" charset="0"/>
              </a:rPr>
              <a:t>intense social isolation (26,2%).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Couples living with no children at home have the highest percentage of people who report feeling less social isolation </a:t>
            </a:r>
            <a:r>
              <a:rPr lang="en-US" dirty="0" smtClean="0">
                <a:latin typeface="Arial" panose="020B0604020202020204" pitchFamily="34" charset="0"/>
                <a:cs typeface="Arial" panose="020B0604020202020204" pitchFamily="34" charset="0"/>
              </a:rPr>
              <a:t>(84.2%), </a:t>
            </a:r>
            <a:r>
              <a:rPr lang="en-US" dirty="0">
                <a:latin typeface="Arial" panose="020B0604020202020204" pitchFamily="34" charset="0"/>
                <a:cs typeface="Arial" panose="020B0604020202020204" pitchFamily="34" charset="0"/>
              </a:rPr>
              <a:t>which is not substantially different from couples living with children at home </a:t>
            </a:r>
            <a:r>
              <a:rPr lang="en-US" dirty="0" smtClean="0">
                <a:latin typeface="Arial" panose="020B0604020202020204" pitchFamily="34" charset="0"/>
                <a:cs typeface="Arial" panose="020B0604020202020204" pitchFamily="34" charset="0"/>
              </a:rPr>
              <a:t>(82.4%).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Adults living alone and adults</a:t>
            </a:r>
            <a:r>
              <a:rPr lang="en-US" baseline="0" dirty="0" smtClean="0">
                <a:latin typeface="Arial" panose="020B0604020202020204" pitchFamily="34" charset="0"/>
                <a:cs typeface="Arial" panose="020B0604020202020204" pitchFamily="34" charset="0"/>
              </a:rPr>
              <a:t> sharing accommodation with others also </a:t>
            </a:r>
            <a:r>
              <a:rPr lang="en-US" dirty="0" smtClean="0">
                <a:latin typeface="Arial" panose="020B0604020202020204" pitchFamily="34" charset="0"/>
                <a:cs typeface="Arial" panose="020B0604020202020204" pitchFamily="34" charset="0"/>
              </a:rPr>
              <a:t>report intense feelings of being socially isolated.</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102</a:t>
            </a:fld>
            <a:endParaRPr lang="en-US" dirty="0"/>
          </a:p>
        </p:txBody>
      </p:sp>
    </p:spTree>
    <p:extLst>
      <p:ext uri="{BB962C8B-B14F-4D97-AF65-F5344CB8AC3E}">
        <p14:creationId xmlns:p14="http://schemas.microsoft.com/office/powerpoint/2010/main" val="954440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People who completed elementary school are the </a:t>
            </a:r>
            <a:r>
              <a:rPr lang="en-US" dirty="0">
                <a:latin typeface="Arial" panose="020B0604020202020204" pitchFamily="34" charset="0"/>
                <a:cs typeface="Arial" panose="020B0604020202020204" pitchFamily="34" charset="0"/>
              </a:rPr>
              <a:t>most likely to feel </a:t>
            </a:r>
            <a:r>
              <a:rPr lang="en-US" dirty="0" smtClean="0">
                <a:latin typeface="Arial" panose="020B0604020202020204" pitchFamily="34" charset="0"/>
                <a:cs typeface="Arial" panose="020B0604020202020204" pitchFamily="34" charset="0"/>
              </a:rPr>
              <a:t>social isolation. This group of people</a:t>
            </a:r>
            <a:r>
              <a:rPr lang="en-US" baseline="0" dirty="0" smtClean="0">
                <a:latin typeface="Arial" panose="020B0604020202020204" pitchFamily="34" charset="0"/>
                <a:cs typeface="Arial" panose="020B0604020202020204" pitchFamily="34" charset="0"/>
              </a:rPr>
              <a:t> also</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report more intense feelings of being socially isolated.</a:t>
            </a: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People who have a graduate degree are less</a:t>
            </a:r>
            <a:r>
              <a:rPr lang="en-US" baseline="0" dirty="0" smtClean="0">
                <a:latin typeface="Arial" panose="020B0604020202020204" pitchFamily="34" charset="0"/>
                <a:cs typeface="Arial" panose="020B0604020202020204" pitchFamily="34" charset="0"/>
              </a:rPr>
              <a:t> likely to feel socially isolated. This group has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highest percentage of people </a:t>
            </a:r>
            <a:r>
              <a:rPr lang="en-US" dirty="0" smtClean="0">
                <a:latin typeface="Arial" panose="020B0604020202020204" pitchFamily="34" charset="0"/>
                <a:cs typeface="Arial" panose="020B0604020202020204" pitchFamily="34" charset="0"/>
              </a:rPr>
              <a:t>feeling </a:t>
            </a:r>
            <a:r>
              <a:rPr lang="en-US" dirty="0">
                <a:latin typeface="Arial" panose="020B0604020202020204" pitchFamily="34" charset="0"/>
                <a:cs typeface="Arial" panose="020B0604020202020204" pitchFamily="34" charset="0"/>
              </a:rPr>
              <a:t>less social isolation </a:t>
            </a:r>
            <a:r>
              <a:rPr lang="en-US" dirty="0" smtClean="0">
                <a:latin typeface="Arial" panose="020B0604020202020204" pitchFamily="34" charset="0"/>
                <a:cs typeface="Arial" panose="020B0604020202020204" pitchFamily="34" charset="0"/>
              </a:rPr>
              <a:t>(82.4%), </a:t>
            </a:r>
            <a:r>
              <a:rPr lang="en-US" dirty="0">
                <a:latin typeface="Arial" panose="020B0604020202020204" pitchFamily="34" charset="0"/>
                <a:cs typeface="Arial" panose="020B0604020202020204" pitchFamily="34" charset="0"/>
              </a:rPr>
              <a:t>which is </a:t>
            </a:r>
            <a:r>
              <a:rPr lang="en-US" dirty="0" smtClean="0">
                <a:latin typeface="Arial" panose="020B0604020202020204" pitchFamily="34" charset="0"/>
                <a:cs typeface="Arial" panose="020B0604020202020204" pitchFamily="34" charset="0"/>
              </a:rPr>
              <a:t>significantly higher than other groups.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p>
          <a:p>
            <a:pPr marL="156334" indent="-156334">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Although people</a:t>
            </a:r>
            <a:r>
              <a:rPr lang="en-US" baseline="0" dirty="0" smtClean="0">
                <a:latin typeface="Arial" panose="020B0604020202020204" pitchFamily="34" charset="0"/>
                <a:cs typeface="Arial" panose="020B0604020202020204" pitchFamily="34" charset="0"/>
              </a:rPr>
              <a:t> with a university degree and a college diploma are more likely to feel less socially isolated (71.9% and 76.2%,</a:t>
            </a:r>
            <a:r>
              <a:rPr lang="en-US" dirty="0" smtClean="0">
                <a:latin typeface="Arial" panose="020B0604020202020204" pitchFamily="34" charset="0"/>
                <a:cs typeface="Arial" panose="020B0604020202020204" pitchFamily="34" charset="0"/>
              </a:rPr>
              <a:t> respectively</a:t>
            </a:r>
            <a:r>
              <a:rPr lang="en-US" baseline="0" dirty="0" smtClean="0">
                <a:latin typeface="Arial" panose="020B0604020202020204" pitchFamily="34" charset="0"/>
                <a:cs typeface="Arial" panose="020B0604020202020204" pitchFamily="34" charset="0"/>
              </a:rPr>
              <a:t>), there </a:t>
            </a:r>
            <a:r>
              <a:rPr lang="en-US" dirty="0" smtClean="0">
                <a:latin typeface="Arial" panose="020B0604020202020204" pitchFamily="34" charset="0"/>
                <a:cs typeface="Arial" panose="020B0604020202020204" pitchFamily="34" charset="0"/>
              </a:rPr>
              <a:t>is</a:t>
            </a:r>
            <a:r>
              <a:rPr lang="en-US" baseline="0" dirty="0" smtClean="0">
                <a:latin typeface="Arial" panose="020B0604020202020204" pitchFamily="34" charset="0"/>
                <a:cs typeface="Arial" panose="020B0604020202020204" pitchFamily="34" charset="0"/>
              </a:rPr>
              <a:t> also a </a:t>
            </a:r>
            <a:r>
              <a:rPr lang="en-US" dirty="0" smtClean="0">
                <a:latin typeface="Arial" panose="020B0604020202020204" pitchFamily="34" charset="0"/>
                <a:cs typeface="Arial" panose="020B0604020202020204" pitchFamily="34" charset="0"/>
              </a:rPr>
              <a:t>higher percentage of </a:t>
            </a:r>
            <a:r>
              <a:rPr lang="en-US" baseline="0" dirty="0" smtClean="0">
                <a:latin typeface="Arial" panose="020B0604020202020204" pitchFamily="34" charset="0"/>
                <a:cs typeface="Arial" panose="020B0604020202020204" pitchFamily="34" charset="0"/>
              </a:rPr>
              <a:t>those people feeling more socially isolated (18.7% and 18.2%, respectively).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103</a:t>
            </a:fld>
            <a:endParaRPr lang="en-US" dirty="0"/>
          </a:p>
        </p:txBody>
      </p:sp>
    </p:spTree>
    <p:extLst>
      <p:ext uri="{BB962C8B-B14F-4D97-AF65-F5344CB8AC3E}">
        <p14:creationId xmlns:p14="http://schemas.microsoft.com/office/powerpoint/2010/main" val="812695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A higher </a:t>
            </a:r>
            <a:r>
              <a:rPr lang="en-US" dirty="0" smtClean="0">
                <a:solidFill>
                  <a:srgbClr val="005A73"/>
                </a:solidFill>
                <a:latin typeface="Arial" panose="020B0604020202020204" pitchFamily="34" charset="0"/>
                <a:cs typeface="Arial" panose="020B0604020202020204" pitchFamily="34" charset="0"/>
              </a:rPr>
              <a:t>feeling </a:t>
            </a:r>
            <a:r>
              <a:rPr lang="en-US" dirty="0">
                <a:solidFill>
                  <a:srgbClr val="005A73"/>
                </a:solidFill>
                <a:latin typeface="Arial" panose="020B0604020202020204" pitchFamily="34" charset="0"/>
                <a:cs typeface="Arial" panose="020B0604020202020204" pitchFamily="34" charset="0"/>
              </a:rPr>
              <a:t>of social isolation is related to lower 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 (under</a:t>
            </a:r>
            <a:r>
              <a:rPr lang="en-US" baseline="0" dirty="0" smtClean="0">
                <a:latin typeface="Arial" panose="020B0604020202020204" pitchFamily="34" charset="0"/>
                <a:cs typeface="Arial" panose="020B0604020202020204" pitchFamily="34" charset="0"/>
              </a:rPr>
              <a:t> $30,000</a:t>
            </a:r>
            <a:r>
              <a:rPr lang="en-US" dirty="0" smtClean="0">
                <a:latin typeface="Arial" panose="020B0604020202020204" pitchFamily="34" charset="0"/>
                <a:cs typeface="Arial" panose="020B0604020202020204" pitchFamily="34" charset="0"/>
              </a:rPr>
              <a:t>); however, people with</a:t>
            </a:r>
            <a:r>
              <a:rPr lang="en-US" baseline="0" dirty="0" smtClean="0">
                <a:latin typeface="Arial" panose="020B0604020202020204" pitchFamily="34" charset="0"/>
                <a:cs typeface="Arial" panose="020B0604020202020204" pitchFamily="34" charset="0"/>
              </a:rPr>
              <a:t> annual household incomes of $80,000 to $99,999 report notably higher feelings of social isolation and lower overall wellbeing compared to their income. In contrast, people living on annual household incomes of $60,000 to 79,999 report significantly lower feelings of social isolation and higher</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overall wellbeing.</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Younger </a:t>
            </a:r>
            <a:r>
              <a:rPr lang="en-US" dirty="0" smtClean="0">
                <a:latin typeface="Arial" panose="020B0604020202020204" pitchFamily="34" charset="0"/>
                <a:cs typeface="Arial" panose="020B0604020202020204" pitchFamily="34" charset="0"/>
              </a:rPr>
              <a:t>residents (under 35 years and 35 to 44 years).</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 and Severn.</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education levels (elementary school and high</a:t>
            </a:r>
            <a:r>
              <a:rPr lang="en-US" baseline="0" dirty="0" smtClean="0">
                <a:latin typeface="Arial" panose="020B0604020202020204" pitchFamily="34" charset="0"/>
                <a:cs typeface="Arial" panose="020B0604020202020204" pitchFamily="34" charset="0"/>
              </a:rPr>
              <a:t> school).</a:t>
            </a: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104</a:t>
            </a:fld>
            <a:endParaRPr lang="en-US" dirty="0"/>
          </a:p>
        </p:txBody>
      </p:sp>
    </p:spTree>
    <p:extLst>
      <p:ext uri="{BB962C8B-B14F-4D97-AF65-F5344CB8AC3E}">
        <p14:creationId xmlns:p14="http://schemas.microsoft.com/office/powerpoint/2010/main" val="35397991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household incomes perceive the safety of walking </a:t>
            </a:r>
            <a:r>
              <a:rPr lang="en-CA" i="1" dirty="0" smtClean="0">
                <a:latin typeface="Arial" panose="020B0604020202020204" pitchFamily="34" charset="0"/>
                <a:cs typeface="Arial" panose="020B0604020202020204" pitchFamily="34" charset="0"/>
              </a:rPr>
              <a:t>around their neighbourhood after dark and at home?</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Feeling </a:t>
            </a:r>
            <a:r>
              <a:rPr lang="en-CA" dirty="0">
                <a:latin typeface="Arial" panose="020B0604020202020204" pitchFamily="34" charset="0"/>
                <a:cs typeface="Arial" panose="020B0604020202020204" pitchFamily="34" charset="0"/>
              </a:rPr>
              <a:t>unsafe is more prevalent among residents with lower incomes.</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Residents with annual household incomes under </a:t>
            </a:r>
            <a:r>
              <a:rPr lang="en-CA" dirty="0" smtClean="0">
                <a:latin typeface="Arial" panose="020B0604020202020204" pitchFamily="34" charset="0"/>
                <a:cs typeface="Arial" panose="020B0604020202020204" pitchFamily="34" charset="0"/>
              </a:rPr>
              <a:t>$40,000 </a:t>
            </a:r>
            <a:r>
              <a:rPr lang="en-CA" dirty="0">
                <a:latin typeface="Arial" panose="020B0604020202020204" pitchFamily="34" charset="0"/>
                <a:cs typeface="Arial" panose="020B0604020202020204" pitchFamily="34" charset="0"/>
              </a:rPr>
              <a:t>are especially at risk of feeling unsafe walking </a:t>
            </a:r>
            <a:r>
              <a:rPr lang="en-CA" dirty="0" smtClean="0">
                <a:latin typeface="Arial" panose="020B0604020202020204" pitchFamily="34" charset="0"/>
                <a:cs typeface="Arial" panose="020B0604020202020204" pitchFamily="34" charset="0"/>
              </a:rPr>
              <a:t>around their neighbourhood after dark.</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annual household incomes under $20,000 and those with annual household incomes between $30,000 to $39,999 are more likely feel unsafe at home.</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105</a:t>
            </a:fld>
            <a:endParaRPr lang="en-US" dirty="0"/>
          </a:p>
        </p:txBody>
      </p:sp>
    </p:spTree>
    <p:extLst>
      <p:ext uri="{BB962C8B-B14F-4D97-AF65-F5344CB8AC3E}">
        <p14:creationId xmlns:p14="http://schemas.microsoft.com/office/powerpoint/2010/main" val="1821080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of different ages perceive the safety of </a:t>
            </a:r>
            <a:r>
              <a:rPr lang="en-CA" i="1" dirty="0" smtClean="0">
                <a:latin typeface="Arial" panose="020B0604020202020204" pitchFamily="34" charset="0"/>
                <a:cs typeface="Arial" panose="020B0604020202020204" pitchFamily="34" charset="0"/>
              </a:rPr>
              <a:t>walking around their neighbourhood after dark and at home?</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Young people (under 35 years) are most likely to report feeling</a:t>
            </a:r>
            <a:r>
              <a:rPr lang="en-CA" baseline="0" dirty="0" smtClean="0">
                <a:latin typeface="Arial" panose="020B0604020202020204" pitchFamily="34" charset="0"/>
                <a:cs typeface="Arial" panose="020B0604020202020204" pitchFamily="34" charset="0"/>
              </a:rPr>
              <a:t> unsafe walking around their neighbourhood after dark</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There are no substantial differences regarding feelings of safety at home among</a:t>
            </a:r>
            <a:r>
              <a:rPr lang="en-CA" baseline="0" dirty="0" smtClean="0">
                <a:latin typeface="Arial" panose="020B0604020202020204" pitchFamily="34" charset="0"/>
                <a:cs typeface="Arial" panose="020B0604020202020204" pitchFamily="34" charset="0"/>
              </a:rPr>
              <a:t> different age groups.</a:t>
            </a: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106</a:t>
            </a:fld>
            <a:endParaRPr lang="en-US" dirty="0"/>
          </a:p>
        </p:txBody>
      </p:sp>
    </p:spTree>
    <p:extLst>
      <p:ext uri="{BB962C8B-B14F-4D97-AF65-F5344CB8AC3E}">
        <p14:creationId xmlns:p14="http://schemas.microsoft.com/office/powerpoint/2010/main" val="36315418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a:t>
            </a:r>
            <a:r>
              <a:rPr lang="en-CA" i="1" dirty="0" smtClean="0">
                <a:latin typeface="Arial" panose="020B0604020202020204" pitchFamily="34" charset="0"/>
                <a:cs typeface="Arial" panose="020B0604020202020204" pitchFamily="34" charset="0"/>
              </a:rPr>
              <a:t>education </a:t>
            </a:r>
            <a:r>
              <a:rPr lang="en-CA" i="1" dirty="0">
                <a:latin typeface="Arial" panose="020B0604020202020204" pitchFamily="34" charset="0"/>
                <a:cs typeface="Arial" panose="020B0604020202020204" pitchFamily="34" charset="0"/>
              </a:rPr>
              <a:t>perceive the safety of </a:t>
            </a:r>
            <a:r>
              <a:rPr lang="en-CA" i="1" dirty="0" smtClean="0">
                <a:latin typeface="Arial" panose="020B0604020202020204" pitchFamily="34" charset="0"/>
                <a:cs typeface="Arial" panose="020B0604020202020204" pitchFamily="34" charset="0"/>
              </a:rPr>
              <a:t>walking around their neighbourhood after dark and at home?</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The highest percentage</a:t>
            </a:r>
            <a:r>
              <a:rPr lang="en-CA" baseline="0" dirty="0" smtClean="0">
                <a:latin typeface="Arial" panose="020B0604020202020204" pitchFamily="34" charset="0"/>
                <a:cs typeface="Arial" panose="020B0604020202020204" pitchFamily="34" charset="0"/>
              </a:rPr>
              <a:t> of people who feel unsafe walking around their neighbourhood after dark are amongst those who completed elementary school (23.8%), followed by people with a high school diploma (20.4%) and people with a college diploma (18.0%). </a:t>
            </a:r>
            <a:endParaRPr lang="en-CA" baseline="0"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who completed elementary school also report the highest percentage feeling unsafe at home (20.5%), which is significantly higher than people in other groups.</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107</a:t>
            </a:fld>
            <a:endParaRPr lang="en-US" dirty="0"/>
          </a:p>
        </p:txBody>
      </p:sp>
    </p:spTree>
    <p:extLst>
      <p:ext uri="{BB962C8B-B14F-4D97-AF65-F5344CB8AC3E}">
        <p14:creationId xmlns:p14="http://schemas.microsoft.com/office/powerpoint/2010/main" val="4114260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living in different municipalities perceive the safety of walking </a:t>
            </a:r>
            <a:r>
              <a:rPr lang="en-CA" i="1" dirty="0" smtClean="0">
                <a:latin typeface="Arial" panose="020B0604020202020204" pitchFamily="34" charset="0"/>
                <a:cs typeface="Arial" panose="020B0604020202020204" pitchFamily="34" charset="0"/>
              </a:rPr>
              <a:t>around</a:t>
            </a:r>
            <a:r>
              <a:rPr lang="en-CA" i="1" baseline="0" dirty="0" smtClean="0">
                <a:latin typeface="Arial" panose="020B0604020202020204" pitchFamily="34" charset="0"/>
                <a:cs typeface="Arial" panose="020B0604020202020204" pitchFamily="34" charset="0"/>
              </a:rPr>
              <a:t> their </a:t>
            </a:r>
            <a:r>
              <a:rPr lang="en-CA" i="1" dirty="0" smtClean="0">
                <a:latin typeface="Arial" panose="020B0604020202020204" pitchFamily="34" charset="0"/>
                <a:cs typeface="Arial" panose="020B0604020202020204" pitchFamily="34" charset="0"/>
              </a:rPr>
              <a:t>neighbourhood after dark and at home?</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Overall, people feel safer </a:t>
            </a:r>
            <a:r>
              <a:rPr lang="en-US" dirty="0" smtClean="0">
                <a:latin typeface="Arial" panose="020B0604020202020204" pitchFamily="34" charset="0"/>
                <a:cs typeface="Arial" panose="020B0604020202020204" pitchFamily="34" charset="0"/>
              </a:rPr>
              <a:t>at home than walking around</a:t>
            </a:r>
            <a:r>
              <a:rPr lang="en-US" baseline="0" dirty="0" smtClean="0">
                <a:latin typeface="Arial" panose="020B0604020202020204" pitchFamily="34" charset="0"/>
                <a:cs typeface="Arial" panose="020B0604020202020204" pitchFamily="34" charset="0"/>
              </a:rPr>
              <a:t> their neighbourhood </a:t>
            </a:r>
            <a:r>
              <a:rPr lang="en-US" dirty="0" smtClean="0">
                <a:latin typeface="Arial" panose="020B0604020202020204" pitchFamily="34" charset="0"/>
                <a:cs typeface="Arial" panose="020B0604020202020204" pitchFamily="34" charset="0"/>
              </a:rPr>
              <a:t>after dark.</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Residents’ feelings of safety vary by geographic location. More people residing in </a:t>
            </a:r>
            <a:r>
              <a:rPr lang="en-CA" dirty="0" smtClean="0">
                <a:latin typeface="Arial" panose="020B0604020202020204" pitchFamily="34" charset="0"/>
                <a:cs typeface="Arial" panose="020B0604020202020204" pitchFamily="34" charset="0"/>
              </a:rPr>
              <a:t>Orillia </a:t>
            </a:r>
            <a:r>
              <a:rPr lang="en-CA" dirty="0">
                <a:latin typeface="Arial" panose="020B0604020202020204" pitchFamily="34" charset="0"/>
                <a:cs typeface="Arial" panose="020B0604020202020204" pitchFamily="34" charset="0"/>
              </a:rPr>
              <a:t>feel unsafe walking </a:t>
            </a:r>
            <a:r>
              <a:rPr lang="en-CA" dirty="0" smtClean="0">
                <a:latin typeface="Arial" panose="020B0604020202020204" pitchFamily="34" charset="0"/>
                <a:cs typeface="Arial" panose="020B0604020202020204" pitchFamily="34" charset="0"/>
              </a:rPr>
              <a:t>around their neighbourhood compared</a:t>
            </a:r>
            <a:r>
              <a:rPr lang="en-CA" baseline="0" dirty="0" smtClean="0">
                <a:latin typeface="Arial" panose="020B0604020202020204" pitchFamily="34" charset="0"/>
                <a:cs typeface="Arial" panose="020B0604020202020204" pitchFamily="34" charset="0"/>
              </a:rPr>
              <a:t> to people residing in rural areas (Oro-Medonte, Ramara, Severn)</a:t>
            </a:r>
            <a:r>
              <a:rPr lang="en-CA" dirty="0" smtClean="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Residents living in </a:t>
            </a:r>
            <a:r>
              <a:rPr lang="en-CA" dirty="0" smtClean="0">
                <a:latin typeface="Arial" panose="020B0604020202020204" pitchFamily="34" charset="0"/>
                <a:cs typeface="Arial" panose="020B0604020202020204" pitchFamily="34" charset="0"/>
              </a:rPr>
              <a:t>Orillia are also </a:t>
            </a:r>
            <a:r>
              <a:rPr lang="en-CA" dirty="0">
                <a:latin typeface="Arial" panose="020B0604020202020204" pitchFamily="34" charset="0"/>
                <a:cs typeface="Arial" panose="020B0604020202020204" pitchFamily="34" charset="0"/>
              </a:rPr>
              <a:t>especially at risk of feeling unsafe </a:t>
            </a:r>
            <a:r>
              <a:rPr lang="en-CA" dirty="0" smtClean="0">
                <a:latin typeface="Arial" panose="020B0604020202020204" pitchFamily="34" charset="0"/>
                <a:cs typeface="Arial" panose="020B0604020202020204" pitchFamily="34" charset="0"/>
              </a:rPr>
              <a:t>at home (2.9%)</a:t>
            </a:r>
            <a:r>
              <a:rPr lang="en-CA" baseline="0" dirty="0" smtClean="0">
                <a:latin typeface="Arial" panose="020B0604020202020204" pitchFamily="34" charset="0"/>
                <a:cs typeface="Arial" panose="020B0604020202020204" pitchFamily="34" charset="0"/>
              </a:rPr>
              <a:t> compared to people living in rural areas</a:t>
            </a:r>
            <a:r>
              <a:rPr lang="en-CA" dirty="0" smtClean="0">
                <a:latin typeface="Arial" panose="020B0604020202020204" pitchFamily="34" charset="0"/>
                <a:cs typeface="Arial" panose="020B0604020202020204" pitchFamily="34" charset="0"/>
              </a:rPr>
              <a:t>. </a:t>
            </a: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108</a:t>
            </a:fld>
            <a:endParaRPr lang="en-US" dirty="0"/>
          </a:p>
        </p:txBody>
      </p:sp>
    </p:spTree>
    <p:extLst>
      <p:ext uri="{BB962C8B-B14F-4D97-AF65-F5344CB8AC3E}">
        <p14:creationId xmlns:p14="http://schemas.microsoft.com/office/powerpoint/2010/main" val="28129410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By participating in leisure and cultural activities, whether arts, culture, or recreation, we contribute to our wellbeing as individuals, to our communities, and to society as a whole. The myriad of activities and opportunities we pursue and enjoy benefit our overall life satisfaction and quality of life.</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As forms of human expression, leisure and cultural activities help to more fully define our lives, the meaning we derive from them, and ultimately, our wellbeing. This remains true throughout our lives regardless of age, gender, or social group. The impact of participation in leisure and cultural activities is even greater for people in marginalized groups, such as those living with disabilities, living in poverty, and as members of a minority population.</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109</a:t>
            </a:fld>
            <a:endParaRPr lang="en-US" dirty="0"/>
          </a:p>
        </p:txBody>
      </p:sp>
    </p:spTree>
    <p:extLst>
      <p:ext uri="{BB962C8B-B14F-4D97-AF65-F5344CB8AC3E}">
        <p14:creationId xmlns:p14="http://schemas.microsoft.com/office/powerpoint/2010/main" val="183113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living in different municipalities report their overall wellbeing?</a:t>
            </a:r>
            <a:r>
              <a:rPr lang="en-CA" dirty="0">
                <a:latin typeface="Arial" panose="020B0604020202020204" pitchFamily="34" charset="0"/>
                <a:cs typeface="Arial" panose="020B0604020202020204" pitchFamily="34" charset="0"/>
              </a:rPr>
              <a:t>”</a:t>
            </a:r>
          </a:p>
          <a:p>
            <a:pPr defTabSz="800680">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a relatively high level of wellbeing (average score is </a:t>
            </a:r>
            <a:r>
              <a:rPr lang="en-US" dirty="0" smtClean="0">
                <a:latin typeface="Arial" panose="020B0604020202020204" pitchFamily="34" charset="0"/>
                <a:cs typeface="Arial" panose="020B0604020202020204" pitchFamily="34" charset="0"/>
              </a:rPr>
              <a:t>4.93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Comparatively, residents living </a:t>
            </a:r>
            <a:r>
              <a:rPr lang="en-US" dirty="0" smtClean="0">
                <a:latin typeface="Arial" panose="020B0604020202020204" pitchFamily="34" charset="0"/>
                <a:cs typeface="Arial" panose="020B0604020202020204" pitchFamily="34" charset="0"/>
              </a:rPr>
              <a:t>in the </a:t>
            </a:r>
            <a:r>
              <a:rPr lang="en-US" dirty="0">
                <a:latin typeface="Arial" panose="020B0604020202020204" pitchFamily="34" charset="0"/>
                <a:cs typeface="Arial" panose="020B0604020202020204" pitchFamily="34" charset="0"/>
              </a:rPr>
              <a:t>townships report higher levels of wellbeing than residents living in </a:t>
            </a:r>
            <a:r>
              <a:rPr lang="en-US" dirty="0" smtClean="0">
                <a:latin typeface="Arial" panose="020B0604020202020204" pitchFamily="34" charset="0"/>
                <a:cs typeface="Arial" panose="020B0604020202020204" pitchFamily="34" charset="0"/>
              </a:rPr>
              <a:t>the city. </a:t>
            </a:r>
            <a:r>
              <a:rPr lang="en-US" dirty="0">
                <a:latin typeface="Arial" panose="020B0604020202020204" pitchFamily="34" charset="0"/>
                <a:cs typeface="Arial" panose="020B0604020202020204" pitchFamily="34" charset="0"/>
              </a:rPr>
              <a:t>In particular, the self-rated wellbeing of residents living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is the highest, followed by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residents report the lowest level of </a:t>
            </a:r>
            <a:r>
              <a:rPr lang="en-US" dirty="0" smtClean="0">
                <a:latin typeface="Arial" panose="020B0604020202020204" pitchFamily="34" charset="0"/>
                <a:cs typeface="Arial" panose="020B0604020202020204" pitchFamily="34" charset="0"/>
              </a:rPr>
              <a:t>wellbeing, but it is still above the mid-point on the scale.</a:t>
            </a:r>
            <a:endParaRPr lang="en-US" dirty="0">
              <a:latin typeface="Arial" panose="020B0604020202020204" pitchFamily="34" charset="0"/>
              <a:cs typeface="Arial" panose="020B0604020202020204" pitchFamily="34" charset="0"/>
            </a:endParaRPr>
          </a:p>
          <a:p>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a:t>
            </a:fld>
            <a:endParaRPr lang="en-US" dirty="0"/>
          </a:p>
        </p:txBody>
      </p:sp>
    </p:spTree>
    <p:extLst>
      <p:ext uri="{BB962C8B-B14F-4D97-AF65-F5344CB8AC3E}">
        <p14:creationId xmlns:p14="http://schemas.microsoft.com/office/powerpoint/2010/main" val="1505543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724524" cy="4661698"/>
          </a:xfrm>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Leisure and Culture</a:t>
            </a:r>
          </a:p>
          <a:p>
            <a:pPr lvl="0">
              <a:defRPr/>
            </a:pP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leisure and culture?</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11.8% use community recreation centres more often (4.2% for below group)</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10.8% use performing arts facilities more often (5.6% for below group)</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73.5% </a:t>
            </a:r>
            <a:r>
              <a:rPr lang="en-US" dirty="0">
                <a:latin typeface="Arial" panose="020B0604020202020204" pitchFamily="34" charset="0"/>
                <a:cs typeface="Arial" panose="020B0604020202020204" pitchFamily="34" charset="0"/>
              </a:rPr>
              <a:t>participate in arts and cultural activities (e.g., </a:t>
            </a:r>
            <a:r>
              <a:rPr lang="en-US" dirty="0" smtClean="0">
                <a:latin typeface="Arial" panose="020B0604020202020204" pitchFamily="34" charset="0"/>
                <a:cs typeface="Arial" panose="020B0604020202020204" pitchFamily="34" charset="0"/>
              </a:rPr>
              <a:t>attend music concerts) (58.8%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96.5% </a:t>
            </a:r>
            <a:r>
              <a:rPr lang="en-US" dirty="0">
                <a:latin typeface="Arial" panose="020B0604020202020204" pitchFamily="34" charset="0"/>
                <a:cs typeface="Arial" panose="020B0604020202020204" pitchFamily="34" charset="0"/>
              </a:rPr>
              <a:t>attend social leisure activities </a:t>
            </a:r>
            <a:r>
              <a:rPr lang="en-US" dirty="0" smtClean="0">
                <a:latin typeface="Arial" panose="020B0604020202020204" pitchFamily="34" charset="0"/>
                <a:cs typeface="Arial" panose="020B0604020202020204" pitchFamily="34" charset="0"/>
              </a:rPr>
              <a:t>(84.5%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88.3% </a:t>
            </a:r>
            <a:r>
              <a:rPr lang="en-US" dirty="0">
                <a:latin typeface="Arial" panose="020B0604020202020204" pitchFamily="34" charset="0"/>
                <a:cs typeface="Arial" panose="020B0604020202020204" pitchFamily="34" charset="0"/>
              </a:rPr>
              <a:t>agree </a:t>
            </a:r>
            <a:r>
              <a:rPr lang="en-US" dirty="0" smtClean="0">
                <a:latin typeface="Arial" panose="020B0604020202020204" pitchFamily="34" charset="0"/>
                <a:cs typeface="Arial" panose="020B0604020202020204" pitchFamily="34" charset="0"/>
              </a:rPr>
              <a:t>recreation </a:t>
            </a:r>
            <a:r>
              <a:rPr lang="en-US" dirty="0">
                <a:latin typeface="Arial" panose="020B0604020202020204" pitchFamily="34" charset="0"/>
                <a:cs typeface="Arial" panose="020B0604020202020204" pitchFamily="34" charset="0"/>
              </a:rPr>
              <a:t>and cultural facilities </a:t>
            </a:r>
            <a:r>
              <a:rPr lang="en-US" dirty="0" smtClean="0">
                <a:latin typeface="Arial" panose="020B0604020202020204" pitchFamily="34" charset="0"/>
                <a:cs typeface="Arial" panose="020B0604020202020204" pitchFamily="34" charset="0"/>
              </a:rPr>
              <a:t>being </a:t>
            </a:r>
            <a:r>
              <a:rPr lang="en-US" dirty="0">
                <a:latin typeface="Arial" panose="020B0604020202020204" pitchFamily="34" charset="0"/>
                <a:cs typeface="Arial" panose="020B0604020202020204" pitchFamily="34" charset="0"/>
              </a:rPr>
              <a:t>easy to get to </a:t>
            </a:r>
            <a:r>
              <a:rPr lang="en-US" dirty="0" smtClean="0">
                <a:latin typeface="Arial" panose="020B0604020202020204" pitchFamily="34" charset="0"/>
                <a:cs typeface="Arial" panose="020B0604020202020204" pitchFamily="34" charset="0"/>
              </a:rPr>
              <a:t>(56.9%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70.8% </a:t>
            </a:r>
            <a:r>
              <a:rPr lang="en-US" dirty="0">
                <a:latin typeface="Arial" panose="020B0604020202020204" pitchFamily="34" charset="0"/>
                <a:cs typeface="Arial" panose="020B0604020202020204" pitchFamily="34" charset="0"/>
              </a:rPr>
              <a:t>agree </a:t>
            </a:r>
            <a:r>
              <a:rPr lang="en-US" dirty="0" smtClean="0">
                <a:latin typeface="Arial" panose="020B0604020202020204" pitchFamily="34" charset="0"/>
                <a:cs typeface="Arial" panose="020B0604020202020204" pitchFamily="34" charset="0"/>
              </a:rPr>
              <a:t>recreation </a:t>
            </a:r>
            <a:r>
              <a:rPr lang="en-US" dirty="0">
                <a:latin typeface="Arial" panose="020B0604020202020204" pitchFamily="34" charset="0"/>
                <a:cs typeface="Arial" panose="020B0604020202020204" pitchFamily="34" charset="0"/>
              </a:rPr>
              <a:t>and cultural facilities </a:t>
            </a:r>
            <a:r>
              <a:rPr lang="en-US" dirty="0" smtClean="0">
                <a:latin typeface="Arial" panose="020B0604020202020204" pitchFamily="34" charset="0"/>
                <a:cs typeface="Arial" panose="020B0604020202020204" pitchFamily="34" charset="0"/>
              </a:rPr>
              <a:t>being </a:t>
            </a:r>
            <a:r>
              <a:rPr lang="en-US" dirty="0">
                <a:latin typeface="Arial" panose="020B0604020202020204" pitchFamily="34" charset="0"/>
                <a:cs typeface="Arial" panose="020B0604020202020204" pitchFamily="34" charset="0"/>
              </a:rPr>
              <a:t>very welcoming </a:t>
            </a:r>
            <a:r>
              <a:rPr lang="en-US" dirty="0" smtClean="0">
                <a:latin typeface="Arial" panose="020B0604020202020204" pitchFamily="34" charset="0"/>
                <a:cs typeface="Arial" panose="020B0604020202020204" pitchFamily="34" charset="0"/>
              </a:rPr>
              <a:t>(38%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lvl="0">
              <a:defRPr/>
            </a:pPr>
            <a:r>
              <a:rPr lang="en-US" dirty="0">
                <a:solidFill>
                  <a:srgbClr val="005A73"/>
                </a:solidFill>
                <a:latin typeface="Arial" panose="020B0604020202020204" pitchFamily="34" charset="0"/>
                <a:cs typeface="Arial" panose="020B0604020202020204" pitchFamily="34" charset="0"/>
              </a:rPr>
              <a:t>Below average wellbeing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78.7% </a:t>
            </a:r>
            <a:r>
              <a:rPr lang="en-US" dirty="0">
                <a:latin typeface="Arial" panose="020B0604020202020204" pitchFamily="34" charset="0"/>
                <a:cs typeface="Arial" panose="020B0604020202020204" pitchFamily="34" charset="0"/>
              </a:rPr>
              <a:t>participate more in computer-based leisure activities (e.g., socialize online) </a:t>
            </a:r>
            <a:r>
              <a:rPr lang="en-US" dirty="0" smtClean="0">
                <a:latin typeface="Arial" panose="020B0604020202020204" pitchFamily="34" charset="0"/>
                <a:cs typeface="Arial" panose="020B0604020202020204" pitchFamily="34" charset="0"/>
              </a:rPr>
              <a:t>(69.9%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2.3% use outdoor sports facilities (11.9% for above group).</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39% </a:t>
            </a:r>
            <a:r>
              <a:rPr lang="en-US" dirty="0">
                <a:latin typeface="Arial" panose="020B0604020202020204" pitchFamily="34" charset="0"/>
                <a:cs typeface="Arial" panose="020B0604020202020204" pitchFamily="34" charset="0"/>
              </a:rPr>
              <a:t>agree that recreation and cultural programs are less accessible with respect to cost </a:t>
            </a:r>
            <a:r>
              <a:rPr lang="en-US" dirty="0" smtClean="0">
                <a:latin typeface="Arial" panose="020B0604020202020204" pitchFamily="34" charset="0"/>
                <a:cs typeface="Arial" panose="020B0604020202020204" pitchFamily="34" charset="0"/>
              </a:rPr>
              <a:t>(10.5%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 </a:t>
            </a:r>
            <a:r>
              <a:rPr lang="en-US" dirty="0">
                <a:latin typeface="Arial" panose="020B0604020202020204" pitchFamily="34" charset="0"/>
                <a:cs typeface="Arial" panose="020B0604020202020204" pitchFamily="34" charset="0"/>
              </a:rPr>
              <a:t>)</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32.9% </a:t>
            </a:r>
            <a:r>
              <a:rPr lang="en-US" dirty="0">
                <a:latin typeface="Arial" panose="020B0604020202020204" pitchFamily="34" charset="0"/>
                <a:cs typeface="Arial" panose="020B0604020202020204" pitchFamily="34" charset="0"/>
              </a:rPr>
              <a:t>agree that recreation and cultural facilities are less accessible with respect to convenience of schedule </a:t>
            </a:r>
            <a:r>
              <a:rPr lang="en-US" dirty="0" smtClean="0">
                <a:latin typeface="Arial" panose="020B0604020202020204" pitchFamily="34" charset="0"/>
                <a:cs typeface="Arial" panose="020B0604020202020204" pitchFamily="34" charset="0"/>
              </a:rPr>
              <a:t>(9.4% for </a:t>
            </a:r>
            <a:r>
              <a:rPr lang="en-US" dirty="0">
                <a:latin typeface="Arial" panose="020B0604020202020204" pitchFamily="34" charset="0"/>
                <a:cs typeface="Arial" panose="020B0604020202020204" pitchFamily="34" charset="0"/>
              </a:rPr>
              <a:t>above </a:t>
            </a:r>
            <a:r>
              <a:rPr lang="en-US" dirty="0" smtClean="0">
                <a:latin typeface="Arial" panose="020B0604020202020204" pitchFamily="34" charset="0"/>
                <a:cs typeface="Arial" panose="020B0604020202020204" pitchFamily="34" charset="0"/>
              </a:rPr>
              <a:t>group </a:t>
            </a:r>
            <a:r>
              <a:rPr lang="en-US" dirty="0">
                <a:latin typeface="Arial" panose="020B0604020202020204" pitchFamily="34" charset="0"/>
                <a:cs typeface="Arial" panose="020B0604020202020204" pitchFamily="34" charset="0"/>
              </a:rPr>
              <a:t>)</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19% </a:t>
            </a:r>
            <a:r>
              <a:rPr lang="en-US" dirty="0">
                <a:latin typeface="Arial" panose="020B0604020202020204" pitchFamily="34" charset="0"/>
                <a:cs typeface="Arial" panose="020B0604020202020204" pitchFamily="34" charset="0"/>
              </a:rPr>
              <a:t>agree that recreation and cultural facilities are less accessible with respect to availability of child care </a:t>
            </a:r>
            <a:r>
              <a:rPr lang="en-US" dirty="0" smtClean="0">
                <a:latin typeface="Arial" panose="020B0604020202020204" pitchFamily="34" charset="0"/>
                <a:cs typeface="Arial" panose="020B0604020202020204" pitchFamily="34" charset="0"/>
              </a:rPr>
              <a:t>(2.9% for </a:t>
            </a:r>
            <a:r>
              <a:rPr lang="en-US" dirty="0">
                <a:latin typeface="Arial" panose="020B0604020202020204" pitchFamily="34" charset="0"/>
                <a:cs typeface="Arial" panose="020B0604020202020204" pitchFamily="34" charset="0"/>
              </a:rPr>
              <a:t>above </a:t>
            </a:r>
            <a:r>
              <a:rPr lang="en-US" dirty="0" smtClean="0">
                <a:latin typeface="Arial" panose="020B0604020202020204" pitchFamily="34" charset="0"/>
                <a:cs typeface="Arial" panose="020B0604020202020204" pitchFamily="34" charset="0"/>
              </a:rPr>
              <a:t>group )</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110</a:t>
            </a:fld>
            <a:endParaRPr lang="en-US" dirty="0"/>
          </a:p>
        </p:txBody>
      </p:sp>
    </p:spTree>
    <p:extLst>
      <p:ext uri="{BB962C8B-B14F-4D97-AF65-F5344CB8AC3E}">
        <p14:creationId xmlns:p14="http://schemas.microsoft.com/office/powerpoint/2010/main" val="27080086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838824" cy="4603321"/>
          </a:xfrm>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leisure and culture?</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Women: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94.7% </a:t>
            </a:r>
            <a:r>
              <a:rPr lang="en-US" dirty="0">
                <a:latin typeface="Arial" panose="020B0604020202020204" pitchFamily="34" charset="0"/>
                <a:cs typeface="Arial" panose="020B0604020202020204" pitchFamily="34" charset="0"/>
              </a:rPr>
              <a:t>participate in home-based leisure activities (e.g., reading for fun) </a:t>
            </a:r>
            <a:r>
              <a:rPr lang="en-US" dirty="0" smtClean="0">
                <a:latin typeface="Arial" panose="020B0604020202020204" pitchFamily="34" charset="0"/>
                <a:cs typeface="Arial" panose="020B0604020202020204" pitchFamily="34" charset="0"/>
              </a:rPr>
              <a:t>(89.6% </a:t>
            </a:r>
            <a:r>
              <a:rPr lang="en-US" dirty="0">
                <a:latin typeface="Arial" panose="020B0604020202020204" pitchFamily="34" charset="0"/>
                <a:cs typeface="Arial" panose="020B0604020202020204" pitchFamily="34" charset="0"/>
              </a:rPr>
              <a:t>for 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69.6% </a:t>
            </a:r>
            <a:r>
              <a:rPr lang="en-US" dirty="0">
                <a:latin typeface="Arial" panose="020B0604020202020204" pitchFamily="34" charset="0"/>
                <a:cs typeface="Arial" panose="020B0604020202020204" pitchFamily="34" charset="0"/>
              </a:rPr>
              <a:t>participate in arts and cultural activities (e.g</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attend music concerts</a:t>
            </a:r>
            <a:r>
              <a:rPr lang="en-US" dirty="0" smtClean="0">
                <a:latin typeface="Arial" panose="020B0604020202020204" pitchFamily="34" charset="0"/>
                <a:cs typeface="Arial" panose="020B0604020202020204" pitchFamily="34" charset="0"/>
              </a:rPr>
              <a:t>) (60.5%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9.5% </a:t>
            </a:r>
            <a:r>
              <a:rPr lang="en-US" dirty="0">
                <a:latin typeface="Arial" panose="020B0604020202020204" pitchFamily="34" charset="0"/>
                <a:cs typeface="Arial" panose="020B0604020202020204" pitchFamily="34" charset="0"/>
              </a:rPr>
              <a:t>of women use community recreation centres quite often or all of the time </a:t>
            </a:r>
            <a:r>
              <a:rPr lang="en-US" dirty="0" smtClean="0">
                <a:latin typeface="Arial" panose="020B0604020202020204" pitchFamily="34" charset="0"/>
                <a:cs typeface="Arial" panose="020B0604020202020204" pitchFamily="34" charset="0"/>
              </a:rPr>
              <a:t>(6.8% </a:t>
            </a:r>
            <a:r>
              <a:rPr lang="en-US" dirty="0">
                <a:latin typeface="Arial" panose="020B0604020202020204" pitchFamily="34" charset="0"/>
                <a:cs typeface="Arial" panose="020B0604020202020204" pitchFamily="34" charset="0"/>
              </a:rPr>
              <a:t>for men</a:t>
            </a:r>
            <a:r>
              <a:rPr lang="en-US" dirty="0" smtClean="0">
                <a:latin typeface="Arial" panose="020B0604020202020204" pitchFamily="34" charset="0"/>
                <a:cs typeface="Arial" panose="020B0604020202020204" pitchFamily="34" charset="0"/>
              </a:rPr>
              <a:t>)</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23% of</a:t>
            </a:r>
            <a:r>
              <a:rPr lang="en-US" baseline="0" dirty="0" smtClean="0">
                <a:latin typeface="Arial" panose="020B0604020202020204" pitchFamily="34" charset="0"/>
                <a:cs typeface="Arial" panose="020B0604020202020204" pitchFamily="34" charset="0"/>
              </a:rPr>
              <a:t> women use public libraries quite often or all of the time (14.8% for men)</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31% </a:t>
            </a:r>
            <a:r>
              <a:rPr lang="en-US" dirty="0">
                <a:latin typeface="Arial" panose="020B0604020202020204" pitchFamily="34" charset="0"/>
                <a:cs typeface="Arial" panose="020B0604020202020204" pitchFamily="34" charset="0"/>
              </a:rPr>
              <a:t>agree that the cost of recreation and culture programs prevents them from participating </a:t>
            </a:r>
            <a:r>
              <a:rPr lang="en-US" dirty="0" smtClean="0">
                <a:latin typeface="Arial" panose="020B0604020202020204" pitchFamily="34" charset="0"/>
                <a:cs typeface="Arial" panose="020B0604020202020204" pitchFamily="34" charset="0"/>
              </a:rPr>
              <a:t>(15.4% </a:t>
            </a:r>
            <a:r>
              <a:rPr lang="en-US" dirty="0">
                <a:latin typeface="Arial" panose="020B0604020202020204" pitchFamily="34" charset="0"/>
                <a:cs typeface="Arial" panose="020B0604020202020204" pitchFamily="34" charset="0"/>
              </a:rPr>
              <a:t>for 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70.7% </a:t>
            </a:r>
            <a:r>
              <a:rPr lang="en-US" dirty="0">
                <a:latin typeface="Arial" panose="020B0604020202020204" pitchFamily="34" charset="0"/>
                <a:cs typeface="Arial" panose="020B0604020202020204" pitchFamily="34" charset="0"/>
              </a:rPr>
              <a:t>agree that </a:t>
            </a:r>
            <a:r>
              <a:rPr lang="en-US" dirty="0" smtClean="0">
                <a:latin typeface="Arial" panose="020B0604020202020204" pitchFamily="34" charset="0"/>
                <a:cs typeface="Arial" panose="020B0604020202020204" pitchFamily="34" charset="0"/>
              </a:rPr>
              <a:t>there are places nearby to</a:t>
            </a:r>
            <a:r>
              <a:rPr lang="en-US" baseline="0" dirty="0" smtClean="0">
                <a:latin typeface="Arial" panose="020B0604020202020204" pitchFamily="34" charset="0"/>
                <a:cs typeface="Arial" panose="020B0604020202020204" pitchFamily="34" charset="0"/>
              </a:rPr>
              <a:t> take classes for interest </a:t>
            </a:r>
            <a:r>
              <a:rPr lang="en-US" dirty="0" smtClean="0">
                <a:latin typeface="Arial" panose="020B0604020202020204" pitchFamily="34" charset="0"/>
                <a:cs typeface="Arial" panose="020B0604020202020204" pitchFamily="34" charset="0"/>
              </a:rPr>
              <a:t>(63.4% </a:t>
            </a:r>
            <a:r>
              <a:rPr lang="en-US" dirty="0">
                <a:latin typeface="Arial" panose="020B0604020202020204" pitchFamily="34" charset="0"/>
                <a:cs typeface="Arial" panose="020B0604020202020204" pitchFamily="34" charset="0"/>
              </a:rPr>
              <a:t>for men)</a:t>
            </a:r>
          </a:p>
          <a:p>
            <a:pPr marL="156334" indent="-156334">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r>
              <a:rPr lang="en-US" dirty="0">
                <a:solidFill>
                  <a:srgbClr val="005A73"/>
                </a:solidFill>
                <a:latin typeface="Arial" panose="020B0604020202020204" pitchFamily="34" charset="0"/>
                <a:cs typeface="Arial" panose="020B0604020202020204" pitchFamily="34" charset="0"/>
              </a:rPr>
              <a:t>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30.1% </a:t>
            </a:r>
            <a:r>
              <a:rPr lang="en-US" dirty="0">
                <a:latin typeface="Arial" panose="020B0604020202020204" pitchFamily="34" charset="0"/>
                <a:cs typeface="Arial" panose="020B0604020202020204" pitchFamily="34" charset="0"/>
              </a:rPr>
              <a:t>participate in sports-related social leisure activities </a:t>
            </a:r>
            <a:r>
              <a:rPr lang="en-US" dirty="0" smtClean="0">
                <a:latin typeface="Arial" panose="020B0604020202020204" pitchFamily="34" charset="0"/>
                <a:cs typeface="Arial" panose="020B0604020202020204" pitchFamily="34" charset="0"/>
              </a:rPr>
              <a:t>(e.g., going to sports events) (22.4% </a:t>
            </a:r>
            <a:r>
              <a:rPr lang="en-US" dirty="0">
                <a:latin typeface="Arial" panose="020B0604020202020204" pitchFamily="34" charset="0"/>
                <a:cs typeface="Arial" panose="020B0604020202020204" pitchFamily="34" charset="0"/>
              </a:rPr>
              <a:t>for women)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 </a:t>
            </a:r>
            <a:r>
              <a:rPr lang="en-US" dirty="0">
                <a:latin typeface="Arial" panose="020B0604020202020204" pitchFamily="34" charset="0"/>
                <a:cs typeface="Arial" panose="020B0604020202020204" pitchFamily="34" charset="0"/>
              </a:rPr>
              <a:t>of men use sports and outdoor facilities quite often or all of the time </a:t>
            </a:r>
            <a:r>
              <a:rPr lang="en-US" dirty="0" smtClean="0">
                <a:latin typeface="Arial" panose="020B0604020202020204" pitchFamily="34" charset="0"/>
                <a:cs typeface="Arial" panose="020B0604020202020204" pitchFamily="34" charset="0"/>
              </a:rPr>
              <a:t>(4.2% </a:t>
            </a:r>
            <a:r>
              <a:rPr lang="en-US" dirty="0">
                <a:latin typeface="Arial" panose="020B0604020202020204" pitchFamily="34" charset="0"/>
                <a:cs typeface="Arial" panose="020B0604020202020204" pitchFamily="34" charset="0"/>
              </a:rPr>
              <a:t>for women)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46.4% </a:t>
            </a:r>
            <a:r>
              <a:rPr lang="en-US" dirty="0">
                <a:latin typeface="Arial" panose="020B0604020202020204" pitchFamily="34" charset="0"/>
                <a:cs typeface="Arial" panose="020B0604020202020204" pitchFamily="34" charset="0"/>
              </a:rPr>
              <a:t>agree that programs are offered at convenient times </a:t>
            </a:r>
            <a:r>
              <a:rPr lang="en-US" dirty="0" smtClean="0">
                <a:latin typeface="Arial" panose="020B0604020202020204" pitchFamily="34" charset="0"/>
                <a:cs typeface="Arial" panose="020B0604020202020204" pitchFamily="34" charset="0"/>
              </a:rPr>
              <a:t>(49.3% </a:t>
            </a:r>
            <a:r>
              <a:rPr lang="en-US" dirty="0">
                <a:latin typeface="Arial" panose="020B0604020202020204" pitchFamily="34" charset="0"/>
                <a:cs typeface="Arial" panose="020B0604020202020204" pitchFamily="34" charset="0"/>
              </a:rPr>
              <a:t>for women)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51.2% </a:t>
            </a:r>
            <a:r>
              <a:rPr lang="en-US" dirty="0">
                <a:latin typeface="Arial" panose="020B0604020202020204" pitchFamily="34" charset="0"/>
                <a:cs typeface="Arial" panose="020B0604020202020204" pitchFamily="34" charset="0"/>
              </a:rPr>
              <a:t>agree that recreation and cultural facilities are very welcoming </a:t>
            </a:r>
            <a:r>
              <a:rPr lang="en-US" dirty="0" smtClean="0">
                <a:latin typeface="Arial" panose="020B0604020202020204" pitchFamily="34" charset="0"/>
                <a:cs typeface="Arial" panose="020B0604020202020204" pitchFamily="34" charset="0"/>
              </a:rPr>
              <a:t>(59.7% </a:t>
            </a:r>
            <a:r>
              <a:rPr lang="en-US" dirty="0">
                <a:latin typeface="Arial" panose="020B0604020202020204" pitchFamily="34" charset="0"/>
                <a:cs typeface="Arial" panose="020B0604020202020204" pitchFamily="34" charset="0"/>
              </a:rPr>
              <a:t>for women) </a:t>
            </a: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111</a:t>
            </a:fld>
            <a:endParaRPr lang="en-US" dirty="0"/>
          </a:p>
        </p:txBody>
      </p:sp>
    </p:spTree>
    <p:extLst>
      <p:ext uri="{BB962C8B-B14F-4D97-AF65-F5344CB8AC3E}">
        <p14:creationId xmlns:p14="http://schemas.microsoft.com/office/powerpoint/2010/main" val="35457894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What type of recreation and cultural facilities are used most often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The most frequently used recreation and cultural facilities are local parks, playgrounds, and trails. </a:t>
            </a:r>
            <a:r>
              <a:rPr lang="en-US" dirty="0" smtClean="0">
                <a:latin typeface="Arial" panose="020B0604020202020204" pitchFamily="34" charset="0"/>
                <a:cs typeface="Arial" panose="020B0604020202020204" pitchFamily="34" charset="0"/>
              </a:rPr>
              <a:t>About </a:t>
            </a:r>
            <a:r>
              <a:rPr lang="en-US" dirty="0">
                <a:latin typeface="Arial" panose="020B0604020202020204" pitchFamily="34" charset="0"/>
                <a:cs typeface="Arial" panose="020B0604020202020204" pitchFamily="34" charset="0"/>
              </a:rPr>
              <a:t>90% of people residing in </a:t>
            </a:r>
            <a:r>
              <a:rPr lang="en-US" dirty="0" smtClean="0">
                <a:latin typeface="Arial" panose="020B0604020202020204" pitchFamily="34" charset="0"/>
                <a:cs typeface="Arial" panose="020B0604020202020204" pitchFamily="34" charset="0"/>
              </a:rPr>
              <a:t>Orillia and Area report </a:t>
            </a:r>
            <a:r>
              <a:rPr lang="en-US" dirty="0">
                <a:latin typeface="Arial" panose="020B0604020202020204" pitchFamily="34" charset="0"/>
                <a:cs typeface="Arial" panose="020B0604020202020204" pitchFamily="34" charset="0"/>
              </a:rPr>
              <a:t>using local parks, playgrounds, and trails (</a:t>
            </a:r>
            <a:r>
              <a:rPr lang="en-US" dirty="0" smtClean="0">
                <a:latin typeface="Arial" panose="020B0604020202020204" pitchFamily="34" charset="0"/>
                <a:cs typeface="Arial" panose="020B0604020202020204" pitchFamily="34" charset="0"/>
              </a:rPr>
              <a:t>89.3%). </a:t>
            </a:r>
            <a:r>
              <a:rPr lang="en-US" dirty="0">
                <a:latin typeface="Arial" panose="020B0604020202020204" pitchFamily="34" charset="0"/>
                <a:cs typeface="Arial" panose="020B0604020202020204" pitchFamily="34" charset="0"/>
              </a:rPr>
              <a:t>The percentage of residents who use </a:t>
            </a:r>
            <a:r>
              <a:rPr lang="en-US" dirty="0" smtClean="0">
                <a:latin typeface="Arial" panose="020B0604020202020204" pitchFamily="34" charset="0"/>
                <a:cs typeface="Arial" panose="020B0604020202020204" pitchFamily="34" charset="0"/>
              </a:rPr>
              <a:t>performing arts facilities and public</a:t>
            </a:r>
            <a:r>
              <a:rPr lang="en-US" baseline="0" dirty="0" smtClean="0">
                <a:latin typeface="Arial" panose="020B0604020202020204" pitchFamily="34" charset="0"/>
                <a:cs typeface="Arial" panose="020B0604020202020204" pitchFamily="34" charset="0"/>
              </a:rPr>
              <a:t> libraries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also </a:t>
            </a:r>
            <a:r>
              <a:rPr lang="en-US" dirty="0" smtClean="0">
                <a:latin typeface="Arial" panose="020B0604020202020204" pitchFamily="34" charset="0"/>
                <a:cs typeface="Arial" panose="020B0604020202020204" pitchFamily="34" charset="0"/>
              </a:rPr>
              <a:t>relatively </a:t>
            </a:r>
            <a:r>
              <a:rPr lang="en-US" dirty="0">
                <a:latin typeface="Arial" panose="020B0604020202020204" pitchFamily="34" charset="0"/>
                <a:cs typeface="Arial" panose="020B0604020202020204" pitchFamily="34" charset="0"/>
              </a:rPr>
              <a:t>high </a:t>
            </a:r>
            <a:r>
              <a:rPr lang="en-US" dirty="0" smtClean="0">
                <a:latin typeface="Arial" panose="020B0604020202020204" pitchFamily="34" charset="0"/>
                <a:cs typeface="Arial" panose="020B0604020202020204" pitchFamily="34" charset="0"/>
              </a:rPr>
              <a:t>(69.7%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62.9%, </a:t>
            </a:r>
            <a:r>
              <a:rPr lang="en-US" dirty="0">
                <a:latin typeface="Arial" panose="020B0604020202020204" pitchFamily="34" charset="0"/>
                <a:cs typeface="Arial" panose="020B0604020202020204" pitchFamily="34" charset="0"/>
              </a:rPr>
              <a:t>respectively).</a:t>
            </a: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In contrast, the least frequently used type of </a:t>
            </a:r>
            <a:r>
              <a:rPr lang="en-US" dirty="0" smtClean="0">
                <a:latin typeface="Arial" panose="020B0604020202020204" pitchFamily="34" charset="0"/>
                <a:cs typeface="Arial" panose="020B0604020202020204" pitchFamily="34" charset="0"/>
              </a:rPr>
              <a:t>facilities </a:t>
            </a:r>
            <a:r>
              <a:rPr lang="en-US" dirty="0">
                <a:latin typeface="Arial" panose="020B0604020202020204" pitchFamily="34" charset="0"/>
                <a:cs typeface="Arial" panose="020B0604020202020204" pitchFamily="34" charset="0"/>
              </a:rPr>
              <a:t>is reported as curling rink, followed by outdoor skating rink and </a:t>
            </a:r>
            <a:r>
              <a:rPr lang="en-US" dirty="0" smtClean="0">
                <a:latin typeface="Arial" panose="020B0604020202020204" pitchFamily="34" charset="0"/>
                <a:cs typeface="Arial" panose="020B0604020202020204" pitchFamily="34" charset="0"/>
              </a:rPr>
              <a:t>arena.</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112</a:t>
            </a:fld>
            <a:endParaRPr lang="en-US" dirty="0"/>
          </a:p>
        </p:txBody>
      </p:sp>
    </p:spTree>
    <p:extLst>
      <p:ext uri="{BB962C8B-B14F-4D97-AF65-F5344CB8AC3E}">
        <p14:creationId xmlns:p14="http://schemas.microsoft.com/office/powerpoint/2010/main" val="16283964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recreation and cultural facility use related 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CA" dirty="0" smtClean="0">
                <a:latin typeface="Arial" panose="020B0604020202020204" pitchFamily="34" charset="0"/>
                <a:cs typeface="Arial" panose="020B0604020202020204" pitchFamily="34" charset="0"/>
              </a:rPr>
              <a:t>The use of community complex/recreation centres is less used amongst residents with annual household incomes under $20,000 (30.5%). People who have annual household incomes between $80,000 to $99,999 report a similarly low level of use (31.8%).</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People </a:t>
            </a:r>
            <a:r>
              <a:rPr lang="en-US" dirty="0">
                <a:latin typeface="Arial" panose="020B0604020202020204" pitchFamily="34" charset="0"/>
                <a:cs typeface="Arial" panose="020B0604020202020204" pitchFamily="34" charset="0"/>
              </a:rPr>
              <a:t>with different levels of incomes are ALL using local parks, playgrounds, and trails in </a:t>
            </a:r>
            <a:r>
              <a:rPr lang="en-US" dirty="0" smtClean="0">
                <a:latin typeface="Arial" panose="020B0604020202020204" pitchFamily="34" charset="0"/>
                <a:cs typeface="Arial" panose="020B0604020202020204" pitchFamily="34" charset="0"/>
              </a:rPr>
              <a:t>Orillia and Area. Comparatively, people with annual household incomes under $20,000 report a considerably</a:t>
            </a:r>
            <a:r>
              <a:rPr lang="en-US" baseline="0" dirty="0" smtClean="0">
                <a:latin typeface="Arial" panose="020B0604020202020204" pitchFamily="34" charset="0"/>
                <a:cs typeface="Arial" panose="020B0604020202020204" pitchFamily="34" charset="0"/>
              </a:rPr>
              <a:t> lower percentage of use (75.5%).</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113</a:t>
            </a:fld>
            <a:endParaRPr lang="en-US" dirty="0"/>
          </a:p>
        </p:txBody>
      </p:sp>
    </p:spTree>
    <p:extLst>
      <p:ext uri="{BB962C8B-B14F-4D97-AF65-F5344CB8AC3E}">
        <p14:creationId xmlns:p14="http://schemas.microsoft.com/office/powerpoint/2010/main" val="9903927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recreation and cultural facility use related 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Using community complex/recreation centres is more prevalent among middle age residents (35 to 44 </a:t>
            </a:r>
            <a:r>
              <a:rPr lang="en-CA" dirty="0" smtClean="0">
                <a:latin typeface="Arial" panose="020B0604020202020204" pitchFamily="34" charset="0"/>
                <a:cs typeface="Arial" panose="020B0604020202020204" pitchFamily="34" charset="0"/>
              </a:rPr>
              <a:t>years</a:t>
            </a:r>
            <a:r>
              <a:rPr lang="en-CA" baseline="0" dirty="0" smtClean="0">
                <a:latin typeface="Arial" panose="020B0604020202020204" pitchFamily="34" charset="0"/>
                <a:cs typeface="Arial" panose="020B0604020202020204" pitchFamily="34" charset="0"/>
              </a:rPr>
              <a:t> and 45 to 54 years</a:t>
            </a:r>
            <a:r>
              <a:rPr lang="en-CA" dirty="0" smtClean="0">
                <a:latin typeface="Arial" panose="020B0604020202020204" pitchFamily="34" charset="0"/>
                <a:cs typeface="Arial" panose="020B0604020202020204" pitchFamily="34" charset="0"/>
              </a:rPr>
              <a:t>). </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The percentage of residents who use local parks, playgrounds, and trails declines with age. </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114</a:t>
            </a:fld>
            <a:endParaRPr lang="en-US" dirty="0"/>
          </a:p>
        </p:txBody>
      </p:sp>
    </p:spTree>
    <p:extLst>
      <p:ext uri="{BB962C8B-B14F-4D97-AF65-F5344CB8AC3E}">
        <p14:creationId xmlns:p14="http://schemas.microsoft.com/office/powerpoint/2010/main" val="4386258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recreation and cultural facility use related to geographic location?</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Ramara report the highest percentage of people using community complex/recreation centres (45.8%), followed by people</a:t>
            </a:r>
            <a:r>
              <a:rPr lang="en-US" baseline="0" dirty="0" smtClean="0">
                <a:latin typeface="Arial" panose="020B0604020202020204" pitchFamily="34" charset="0"/>
                <a:cs typeface="Arial" panose="020B0604020202020204" pitchFamily="34" charset="0"/>
              </a:rPr>
              <a:t> residing in Orillia (45.6%)</a:t>
            </a:r>
            <a:r>
              <a:rPr lang="en-US" dirty="0" smtClean="0">
                <a:latin typeface="Arial" panose="020B0604020202020204" pitchFamily="34" charset="0"/>
                <a:cs typeface="Arial" panose="020B0604020202020204" pitchFamily="34" charset="0"/>
              </a:rPr>
              <a:t>. Conversely, residents living in Severn are the least likely to use community complex/recreation centres (31.6%). </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Regardless </a:t>
            </a:r>
            <a:r>
              <a:rPr lang="en-US" dirty="0">
                <a:latin typeface="Arial" panose="020B0604020202020204" pitchFamily="34" charset="0"/>
                <a:cs typeface="Arial" panose="020B0604020202020204" pitchFamily="34" charset="0"/>
              </a:rPr>
              <a:t>of which municipality residents are living in, they are ALL using local parks, playgrounds, and </a:t>
            </a:r>
            <a:r>
              <a:rPr lang="en-US" dirty="0" smtClean="0">
                <a:latin typeface="Arial" panose="020B0604020202020204" pitchFamily="34" charset="0"/>
                <a:cs typeface="Arial" panose="020B0604020202020204" pitchFamily="34" charset="0"/>
              </a:rPr>
              <a:t>trails at similar and high levels in Orillia and Area.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115</a:t>
            </a:fld>
            <a:endParaRPr lang="en-US" dirty="0"/>
          </a:p>
        </p:txBody>
      </p:sp>
    </p:spTree>
    <p:extLst>
      <p:ext uri="{BB962C8B-B14F-4D97-AF65-F5344CB8AC3E}">
        <p14:creationId xmlns:p14="http://schemas.microsoft.com/office/powerpoint/2010/main" val="13266056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recreation and cultural facility use related 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A similar pattern found that as education</a:t>
            </a:r>
            <a:r>
              <a:rPr lang="en-CA" baseline="0" dirty="0" smtClean="0">
                <a:latin typeface="Arial" panose="020B0604020202020204" pitchFamily="34" charset="0"/>
                <a:cs typeface="Arial" panose="020B0604020202020204" pitchFamily="34" charset="0"/>
              </a:rPr>
              <a:t> level increases, so does the use of community complex/recreation centres. </a:t>
            </a:r>
            <a:r>
              <a:rPr lang="en-CA" dirty="0" smtClean="0">
                <a:latin typeface="Arial" panose="020B0604020202020204" pitchFamily="34" charset="0"/>
                <a:cs typeface="Arial" panose="020B0604020202020204" pitchFamily="34" charset="0"/>
              </a:rPr>
              <a:t>People </a:t>
            </a:r>
            <a:r>
              <a:rPr lang="en-CA" dirty="0">
                <a:latin typeface="Arial" panose="020B0604020202020204" pitchFamily="34" charset="0"/>
                <a:cs typeface="Arial" panose="020B0604020202020204" pitchFamily="34" charset="0"/>
              </a:rPr>
              <a:t>who </a:t>
            </a:r>
            <a:r>
              <a:rPr lang="en-CA" dirty="0" smtClean="0">
                <a:latin typeface="Arial" panose="020B0604020202020204" pitchFamily="34" charset="0"/>
                <a:cs typeface="Arial" panose="020B0604020202020204" pitchFamily="34" charset="0"/>
              </a:rPr>
              <a:t>have</a:t>
            </a:r>
            <a:r>
              <a:rPr lang="en-CA" baseline="0" dirty="0" smtClean="0">
                <a:latin typeface="Arial" panose="020B0604020202020204" pitchFamily="34" charset="0"/>
                <a:cs typeface="Arial" panose="020B0604020202020204" pitchFamily="34" charset="0"/>
              </a:rPr>
              <a:t> completed elementary school report a significantly lower usage of </a:t>
            </a:r>
            <a:r>
              <a:rPr lang="en-CA" dirty="0" smtClean="0">
                <a:latin typeface="Arial" panose="020B0604020202020204" pitchFamily="34" charset="0"/>
                <a:cs typeface="Arial" panose="020B0604020202020204" pitchFamily="34" charset="0"/>
              </a:rPr>
              <a:t>community </a:t>
            </a:r>
            <a:r>
              <a:rPr lang="en-CA" dirty="0">
                <a:latin typeface="Arial" panose="020B0604020202020204" pitchFamily="34" charset="0"/>
                <a:cs typeface="Arial" panose="020B0604020202020204" pitchFamily="34" charset="0"/>
              </a:rPr>
              <a:t>complex/recreation </a:t>
            </a:r>
            <a:r>
              <a:rPr lang="en-CA" dirty="0" smtClean="0">
                <a:latin typeface="Arial" panose="020B0604020202020204" pitchFamily="34" charset="0"/>
                <a:cs typeface="Arial" panose="020B0604020202020204" pitchFamily="34" charset="0"/>
              </a:rPr>
              <a:t>centres compared to people in other groups. </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Use of local parks, playgrounds, and trails generally increases with education level in Orillia and Area.</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116</a:t>
            </a:fld>
            <a:endParaRPr lang="en-US" dirty="0"/>
          </a:p>
        </p:txBody>
      </p:sp>
    </p:spTree>
    <p:extLst>
      <p:ext uri="{BB962C8B-B14F-4D97-AF65-F5344CB8AC3E}">
        <p14:creationId xmlns:p14="http://schemas.microsoft.com/office/powerpoint/2010/main" val="202796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perceive the accessibility of recreation and culture facilities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 and Area feel </a:t>
            </a:r>
            <a:r>
              <a:rPr lang="en-US" dirty="0">
                <a:latin typeface="Arial" panose="020B0604020202020204" pitchFamily="34" charset="0"/>
                <a:cs typeface="Arial" panose="020B0604020202020204" pitchFamily="34" charset="0"/>
              </a:rPr>
              <a:t>the recreation and cultural facility more accessible in terms of </a:t>
            </a:r>
            <a:r>
              <a:rPr lang="en-US" dirty="0" smtClean="0">
                <a:latin typeface="Arial" panose="020B0604020202020204" pitchFamily="34" charset="0"/>
                <a:cs typeface="Arial" panose="020B0604020202020204" pitchFamily="34" charset="0"/>
              </a:rPr>
              <a:t>childcare being available at recreation facilities as </a:t>
            </a:r>
            <a:r>
              <a:rPr lang="en-US" dirty="0">
                <a:latin typeface="Arial" panose="020B0604020202020204" pitchFamily="34" charset="0"/>
                <a:cs typeface="Arial" panose="020B0604020202020204" pitchFamily="34" charset="0"/>
              </a:rPr>
              <a:t>well as </a:t>
            </a:r>
            <a:r>
              <a:rPr lang="en-US" dirty="0" smtClean="0">
                <a:latin typeface="Arial" panose="020B0604020202020204" pitchFamily="34" charset="0"/>
                <a:cs typeface="Arial" panose="020B0604020202020204" pitchFamily="34" charset="0"/>
              </a:rPr>
              <a:t>local parks nearby being easy to get to. </a:t>
            </a:r>
            <a:r>
              <a:rPr lang="en-US" dirty="0">
                <a:latin typeface="Arial" panose="020B0604020202020204" pitchFamily="34" charset="0"/>
                <a:cs typeface="Arial" panose="020B0604020202020204" pitchFamily="34" charset="0"/>
              </a:rPr>
              <a:t>In contrast, residents of </a:t>
            </a:r>
            <a:r>
              <a:rPr lang="en-US" dirty="0" smtClean="0">
                <a:latin typeface="Arial" panose="020B0604020202020204" pitchFamily="34" charset="0"/>
                <a:cs typeface="Arial" panose="020B0604020202020204" pitchFamily="34" charset="0"/>
              </a:rPr>
              <a:t>Orillia and Area have </a:t>
            </a:r>
            <a:r>
              <a:rPr lang="en-US" dirty="0">
                <a:latin typeface="Arial" panose="020B0604020202020204" pitchFamily="34" charset="0"/>
                <a:cs typeface="Arial" panose="020B0604020202020204" pitchFamily="34" charset="0"/>
              </a:rPr>
              <a:t>lower levels of agreement of </a:t>
            </a:r>
            <a:r>
              <a:rPr lang="en-US" dirty="0" smtClean="0">
                <a:latin typeface="Arial" panose="020B0604020202020204" pitchFamily="34" charset="0"/>
                <a:cs typeface="Arial" panose="020B0604020202020204" pitchFamily="34" charset="0"/>
              </a:rPr>
              <a:t>cost prevents participation, or </a:t>
            </a:r>
            <a:r>
              <a:rPr lang="en-US" dirty="0">
                <a:latin typeface="Arial" panose="020B0604020202020204" pitchFamily="34" charset="0"/>
                <a:cs typeface="Arial" panose="020B0604020202020204" pitchFamily="34" charset="0"/>
              </a:rPr>
              <a:t>programs being offered at convenient times. </a:t>
            </a: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Recreation and cultural facilities can enhance quality of life in the community by providing opportunities to improve physical and mental health, relax and unwind, connect with other people, and learn new things. Despite these benefits, there are some reasons why people might choose not to participate in programs or visit recreation and cultural facilities. These reasons may include unaffordable fees or related expenses, the programs could be offered at an inconvenient time of day, and feelings of not being welcome at the facility or event. </a:t>
            </a: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117</a:t>
            </a:fld>
            <a:endParaRPr lang="en-US" dirty="0"/>
          </a:p>
        </p:txBody>
      </p:sp>
    </p:spTree>
    <p:extLst>
      <p:ext uri="{BB962C8B-B14F-4D97-AF65-F5344CB8AC3E}">
        <p14:creationId xmlns:p14="http://schemas.microsoft.com/office/powerpoint/2010/main" val="39643662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household incomes perceive the accessibility of recreation and cultural </a:t>
            </a:r>
            <a:r>
              <a:rPr lang="en-CA" i="1" dirty="0" smtClean="0">
                <a:latin typeface="Arial" panose="020B0604020202020204" pitchFamily="34" charset="0"/>
                <a:cs typeface="Arial" panose="020B0604020202020204" pitchFamily="34" charset="0"/>
              </a:rPr>
              <a:t>facilities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Orillia</a:t>
            </a:r>
            <a:r>
              <a:rPr lang="en-CA" i="1" baseline="0" dirty="0" smtClean="0">
                <a:latin typeface="Arial" panose="020B0604020202020204" pitchFamily="34" charset="0"/>
                <a:cs typeface="Arial" panose="020B0604020202020204" pitchFamily="34" charset="0"/>
              </a:rPr>
              <a:t>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There is </a:t>
            </a:r>
            <a:r>
              <a:rPr lang="en-US" dirty="0" smtClean="0">
                <a:latin typeface="Arial" panose="020B0604020202020204" pitchFamily="34" charset="0"/>
                <a:cs typeface="Arial" panose="020B0604020202020204" pitchFamily="34" charset="0"/>
              </a:rPr>
              <a:t>no </a:t>
            </a:r>
            <a:r>
              <a:rPr lang="en-US" dirty="0">
                <a:latin typeface="Arial" panose="020B0604020202020204" pitchFamily="34" charset="0"/>
                <a:cs typeface="Arial" panose="020B0604020202020204" pitchFamily="34" charset="0"/>
              </a:rPr>
              <a:t>clear relationship between income and </a:t>
            </a:r>
            <a:r>
              <a:rPr lang="en-US" dirty="0" smtClean="0">
                <a:latin typeface="Arial" panose="020B0604020202020204" pitchFamily="34" charset="0"/>
                <a:cs typeface="Arial" panose="020B0604020202020204" pitchFamily="34" charset="0"/>
              </a:rPr>
              <a:t>level </a:t>
            </a:r>
            <a:r>
              <a:rPr lang="en-US" dirty="0">
                <a:latin typeface="Arial" panose="020B0604020202020204" pitchFamily="34" charset="0"/>
                <a:cs typeface="Arial" panose="020B0604020202020204" pitchFamily="34" charset="0"/>
              </a:rPr>
              <a:t>of agreement that recreation and cultural facilities in </a:t>
            </a:r>
            <a:r>
              <a:rPr lang="en-US" dirty="0" smtClean="0">
                <a:latin typeface="Arial" panose="020B0604020202020204" pitchFamily="34" charset="0"/>
                <a:cs typeface="Arial" panose="020B0604020202020204" pitchFamily="34" charset="0"/>
              </a:rPr>
              <a:t>the community </a:t>
            </a:r>
            <a:r>
              <a:rPr lang="en-US" dirty="0">
                <a:latin typeface="Arial" panose="020B0604020202020204" pitchFamily="34" charset="0"/>
                <a:cs typeface="Arial" panose="020B0604020202020204" pitchFamily="34" charset="0"/>
              </a:rPr>
              <a:t>are easy to get </a:t>
            </a:r>
            <a:r>
              <a:rPr lang="en-US" dirty="0" smtClean="0">
                <a:latin typeface="Arial" panose="020B0604020202020204" pitchFamily="34" charset="0"/>
                <a:cs typeface="Arial" panose="020B0604020202020204" pitchFamily="34" charset="0"/>
              </a:rPr>
              <a:t>to.</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little connection between income and the ability to access recreation opportunities based on the convenience of schedule.</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The relationship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evident between income and less participation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recreation and cultural programs due to cost – low income residents find that cost prevents their participation more than people with higher incomes.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118</a:t>
            </a:fld>
            <a:endParaRPr lang="en-US" dirty="0"/>
          </a:p>
        </p:txBody>
      </p:sp>
    </p:spTree>
    <p:extLst>
      <p:ext uri="{BB962C8B-B14F-4D97-AF65-F5344CB8AC3E}">
        <p14:creationId xmlns:p14="http://schemas.microsoft.com/office/powerpoint/2010/main" val="11594345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at different ages perceive the accessibility of recreation and cultural </a:t>
            </a:r>
            <a:r>
              <a:rPr lang="en-CA" i="1" dirty="0" smtClean="0">
                <a:latin typeface="Arial" panose="020B0604020202020204" pitchFamily="34" charset="0"/>
                <a:cs typeface="Arial" panose="020B0604020202020204" pitchFamily="34" charset="0"/>
              </a:rPr>
              <a:t>facilities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There are </a:t>
            </a:r>
            <a:r>
              <a:rPr lang="en-US" dirty="0">
                <a:latin typeface="Arial" panose="020B0604020202020204" pitchFamily="34" charset="0"/>
                <a:cs typeface="Arial" panose="020B0604020202020204" pitchFamily="34" charset="0"/>
              </a:rPr>
              <a:t>almost no major differences </a:t>
            </a:r>
            <a:r>
              <a:rPr lang="en-US" dirty="0" smtClean="0">
                <a:latin typeface="Arial" panose="020B0604020202020204" pitchFamily="34" charset="0"/>
                <a:cs typeface="Arial" panose="020B0604020202020204" pitchFamily="34" charset="0"/>
              </a:rPr>
              <a:t>amongst </a:t>
            </a:r>
            <a:r>
              <a:rPr lang="en-US" dirty="0">
                <a:latin typeface="Arial" panose="020B0604020202020204" pitchFamily="34" charset="0"/>
                <a:cs typeface="Arial" panose="020B0604020202020204" pitchFamily="34" charset="0"/>
              </a:rPr>
              <a:t>different age groups in the extent to which people feel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recreation and cultural facilities are easy to get to.</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a:latin typeface="Arial" panose="020B0604020202020204" pitchFamily="34" charset="0"/>
                <a:cs typeface="Arial" panose="020B0604020202020204" pitchFamily="34" charset="0"/>
              </a:rPr>
              <a:t>When compared to other age groups, older adults (65 years and older) agree at higher levels that programs are offered at convenient times probably because of having greater freedom to allocate their time. </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Middle age adults</a:t>
            </a:r>
            <a:r>
              <a:rPr lang="en-US" baseline="0" dirty="0" smtClean="0">
                <a:latin typeface="Arial" panose="020B0604020202020204" pitchFamily="34" charset="0"/>
                <a:cs typeface="Arial" panose="020B0604020202020204" pitchFamily="34" charset="0"/>
              </a:rPr>
              <a:t> and o</a:t>
            </a:r>
            <a:r>
              <a:rPr lang="en-US" dirty="0" smtClean="0">
                <a:latin typeface="Arial" panose="020B0604020202020204" pitchFamily="34" charset="0"/>
                <a:cs typeface="Arial" panose="020B0604020202020204" pitchFamily="34" charset="0"/>
              </a:rPr>
              <a:t>lder </a:t>
            </a:r>
            <a:r>
              <a:rPr lang="en-US" dirty="0">
                <a:latin typeface="Arial" panose="020B0604020202020204" pitchFamily="34" charset="0"/>
                <a:cs typeface="Arial" panose="020B0604020202020204" pitchFamily="34" charset="0"/>
              </a:rPr>
              <a:t>adults report lower levels of agreement that cost prevents their participation; in contrast, young people agree at higher levels that the cost of programs limits their access. </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119</a:t>
            </a:fld>
            <a:endParaRPr lang="en-US" dirty="0"/>
          </a:p>
        </p:txBody>
      </p:sp>
    </p:spTree>
    <p:extLst>
      <p:ext uri="{BB962C8B-B14F-4D97-AF65-F5344CB8AC3E}">
        <p14:creationId xmlns:p14="http://schemas.microsoft.com/office/powerpoint/2010/main" val="2317122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Community Vitality</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satisfied are residents in the different </a:t>
            </a:r>
            <a:r>
              <a:rPr lang="en-CA" i="1" dirty="0">
                <a:latin typeface="Arial" panose="020B0604020202020204" pitchFamily="34" charset="0"/>
                <a:cs typeface="Arial" panose="020B0604020202020204" pitchFamily="34" charset="0"/>
              </a:rPr>
              <a:t>municipalities </a:t>
            </a:r>
            <a:r>
              <a:rPr lang="en-CA" i="1" dirty="0" smtClean="0">
                <a:latin typeface="Arial" panose="020B0604020202020204" pitchFamily="34" charset="0"/>
                <a:cs typeface="Arial" panose="020B0604020202020204" pitchFamily="34" charset="0"/>
              </a:rPr>
              <a:t>with Community Vitality</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a relatively high level of satisfaction with the Community Vitality domain (average score is </a:t>
            </a:r>
            <a:r>
              <a:rPr lang="en-US" dirty="0" smtClean="0">
                <a:latin typeface="Arial" panose="020B0604020202020204" pitchFamily="34" charset="0"/>
                <a:cs typeface="Arial" panose="020B0604020202020204" pitchFamily="34" charset="0"/>
              </a:rPr>
              <a:t>4.97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Comparatively, residents living in </a:t>
            </a:r>
            <a:r>
              <a:rPr lang="en-US" dirty="0" smtClean="0">
                <a:latin typeface="Arial" panose="020B0604020202020204" pitchFamily="34" charset="0"/>
                <a:cs typeface="Arial" panose="020B0604020202020204" pitchFamily="34" charset="0"/>
              </a:rPr>
              <a:t>the townships </a:t>
            </a:r>
            <a:r>
              <a:rPr lang="en-US" dirty="0">
                <a:latin typeface="Arial" panose="020B0604020202020204" pitchFamily="34" charset="0"/>
                <a:cs typeface="Arial" panose="020B0604020202020204" pitchFamily="34" charset="0"/>
              </a:rPr>
              <a:t>report higher levels of satisfaction with the Community Vitality domain than residents living in </a:t>
            </a:r>
            <a:r>
              <a:rPr lang="en-US" dirty="0" smtClean="0">
                <a:latin typeface="Arial" panose="020B0604020202020204" pitchFamily="34" charset="0"/>
                <a:cs typeface="Arial" panose="020B0604020202020204" pitchFamily="34" charset="0"/>
              </a:rPr>
              <a:t>the city. </a:t>
            </a:r>
            <a:r>
              <a:rPr lang="en-US" dirty="0">
                <a:latin typeface="Arial" panose="020B0604020202020204" pitchFamily="34" charset="0"/>
                <a:cs typeface="Arial" panose="020B0604020202020204" pitchFamily="34" charset="0"/>
              </a:rPr>
              <a:t>In particular, people residing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the highest level of satisfaction with this domain, followed by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residents report the lowest level of satisfaction with this domain.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a:t>
            </a:fld>
            <a:endParaRPr lang="en-US" dirty="0"/>
          </a:p>
        </p:txBody>
      </p:sp>
    </p:spTree>
    <p:extLst>
      <p:ext uri="{BB962C8B-B14F-4D97-AF65-F5344CB8AC3E}">
        <p14:creationId xmlns:p14="http://schemas.microsoft.com/office/powerpoint/2010/main" val="267608065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living in different municipalities perceive the accessibility of recreation and cultural </a:t>
            </a:r>
            <a:r>
              <a:rPr lang="en-CA" i="1" dirty="0" smtClean="0">
                <a:latin typeface="Arial" panose="020B0604020202020204" pitchFamily="34" charset="0"/>
                <a:cs typeface="Arial" panose="020B0604020202020204" pitchFamily="34" charset="0"/>
              </a:rPr>
              <a:t>facilities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residing in urban areas have higher levels of agreement that recreation and cultural facilities are easy to get to </a:t>
            </a:r>
            <a:r>
              <a:rPr lang="en-US" dirty="0" smtClean="0">
                <a:latin typeface="Arial" panose="020B0604020202020204" pitchFamily="34" charset="0"/>
                <a:cs typeface="Arial" panose="020B0604020202020204" pitchFamily="34" charset="0"/>
              </a:rPr>
              <a:t>compared to residents living in rural areas. </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People </a:t>
            </a:r>
            <a:r>
              <a:rPr lang="en-US" dirty="0">
                <a:latin typeface="Arial" panose="020B0604020202020204" pitchFamily="34" charset="0"/>
                <a:cs typeface="Arial" panose="020B0604020202020204" pitchFamily="34" charset="0"/>
              </a:rPr>
              <a:t>residing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a slightly higher level of agreement that recreation and cultural facilities are accessible during convenient </a:t>
            </a:r>
            <a:r>
              <a:rPr lang="en-US" dirty="0" smtClean="0">
                <a:latin typeface="Arial" panose="020B0604020202020204" pitchFamily="34" charset="0"/>
                <a:cs typeface="Arial" panose="020B0604020202020204" pitchFamily="34" charset="0"/>
              </a:rPr>
              <a:t>times, followed by residents living in</a:t>
            </a:r>
            <a:r>
              <a:rPr lang="en-US" baseline="0" dirty="0" smtClean="0">
                <a:latin typeface="Arial" panose="020B0604020202020204" pitchFamily="34" charset="0"/>
                <a:cs typeface="Arial" panose="020B0604020202020204" pitchFamily="34" charset="0"/>
              </a:rPr>
              <a:t> Ramara</a:t>
            </a:r>
            <a:r>
              <a:rPr lang="en-US" dirty="0" smtClean="0">
                <a:latin typeface="Arial" panose="020B0604020202020204" pitchFamily="34" charset="0"/>
                <a:cs typeface="Arial" panose="020B0604020202020204" pitchFamily="34" charset="0"/>
              </a:rPr>
              <a:t>. </a:t>
            </a:r>
            <a:endParaRPr lang="en-CA"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greement </a:t>
            </a:r>
            <a:r>
              <a:rPr lang="en-US" dirty="0">
                <a:latin typeface="Arial" panose="020B0604020202020204" pitchFamily="34" charset="0"/>
                <a:cs typeface="Arial" panose="020B0604020202020204" pitchFamily="34" charset="0"/>
              </a:rPr>
              <a:t>that cost prevents participation is </a:t>
            </a:r>
            <a:r>
              <a:rPr lang="en-US" dirty="0" smtClean="0">
                <a:latin typeface="Arial" panose="020B0604020202020204" pitchFamily="34" charset="0"/>
                <a:cs typeface="Arial" panose="020B0604020202020204" pitchFamily="34" charset="0"/>
              </a:rPr>
              <a:t>slightly lower amongst </a:t>
            </a:r>
            <a:r>
              <a:rPr lang="en-US" dirty="0">
                <a:latin typeface="Arial" panose="020B0604020202020204" pitchFamily="34" charset="0"/>
                <a:cs typeface="Arial" panose="020B0604020202020204" pitchFamily="34" charset="0"/>
              </a:rPr>
              <a:t>residents in </a:t>
            </a:r>
            <a:r>
              <a:rPr lang="en-US" dirty="0" smtClean="0">
                <a:latin typeface="Arial" panose="020B0604020202020204" pitchFamily="34" charset="0"/>
                <a:cs typeface="Arial" panose="020B0604020202020204" pitchFamily="34" charset="0"/>
              </a:rPr>
              <a:t>rural areas, especially for those residing</a:t>
            </a:r>
            <a:r>
              <a:rPr lang="en-US" baseline="0" dirty="0" smtClean="0">
                <a:latin typeface="Arial" panose="020B0604020202020204" pitchFamily="34" charset="0"/>
                <a:cs typeface="Arial" panose="020B0604020202020204" pitchFamily="34" charset="0"/>
              </a:rPr>
              <a:t> in Oro-Medonte</a:t>
            </a:r>
            <a:r>
              <a:rPr lang="en-US" dirty="0" smtClean="0">
                <a:latin typeface="Arial" panose="020B0604020202020204" pitchFamily="34" charset="0"/>
                <a:cs typeface="Arial" panose="020B0604020202020204" pitchFamily="34" charset="0"/>
              </a:rPr>
              <a:t>.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120</a:t>
            </a:fld>
            <a:endParaRPr lang="en-US" dirty="0"/>
          </a:p>
        </p:txBody>
      </p:sp>
    </p:spTree>
    <p:extLst>
      <p:ext uri="{BB962C8B-B14F-4D97-AF65-F5344CB8AC3E}">
        <p14:creationId xmlns:p14="http://schemas.microsoft.com/office/powerpoint/2010/main" val="32648508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a:t>
            </a:r>
            <a:r>
              <a:rPr lang="en-CA" i="1" dirty="0" smtClean="0">
                <a:latin typeface="Arial" panose="020B0604020202020204" pitchFamily="34" charset="0"/>
                <a:cs typeface="Arial" panose="020B0604020202020204" pitchFamily="34" charset="0"/>
              </a:rPr>
              <a:t>education levels perceive </a:t>
            </a:r>
            <a:r>
              <a:rPr lang="en-CA" i="1" dirty="0">
                <a:latin typeface="Arial" panose="020B0604020202020204" pitchFamily="34" charset="0"/>
                <a:cs typeface="Arial" panose="020B0604020202020204" pitchFamily="34" charset="0"/>
              </a:rPr>
              <a:t>the accessibility of recreation and cultural </a:t>
            </a:r>
            <a:r>
              <a:rPr lang="en-CA" i="1" dirty="0" smtClean="0">
                <a:latin typeface="Arial" panose="020B0604020202020204" pitchFamily="34" charset="0"/>
                <a:cs typeface="Arial" panose="020B0604020202020204" pitchFamily="34" charset="0"/>
              </a:rPr>
              <a:t>facilities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greement that </a:t>
            </a:r>
            <a:r>
              <a:rPr lang="en-US" dirty="0">
                <a:latin typeface="Arial" panose="020B0604020202020204" pitchFamily="34" charset="0"/>
                <a:cs typeface="Arial" panose="020B0604020202020204" pitchFamily="34" charset="0"/>
              </a:rPr>
              <a:t>recreation and cultural facilities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easy to get to is </a:t>
            </a:r>
            <a:r>
              <a:rPr lang="en-US" dirty="0" smtClean="0">
                <a:latin typeface="Arial" panose="020B0604020202020204" pitchFamily="34" charset="0"/>
                <a:cs typeface="Arial" panose="020B0604020202020204" pitchFamily="34" charset="0"/>
              </a:rPr>
              <a:t>clearly related</a:t>
            </a:r>
            <a:r>
              <a:rPr lang="en-US" baseline="0" dirty="0" smtClean="0">
                <a:latin typeface="Arial" panose="020B0604020202020204" pitchFamily="34" charset="0"/>
                <a:cs typeface="Arial" panose="020B0604020202020204" pitchFamily="34" charset="0"/>
              </a:rPr>
              <a:t> to education level - as education level increases, so does agreement.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There is little </a:t>
            </a:r>
            <a:r>
              <a:rPr lang="en-US" dirty="0" smtClean="0">
                <a:latin typeface="Arial" panose="020B0604020202020204" pitchFamily="34" charset="0"/>
                <a:cs typeface="Arial" panose="020B0604020202020204" pitchFamily="34" charset="0"/>
              </a:rPr>
              <a:t>association</a:t>
            </a:r>
            <a:r>
              <a:rPr lang="en-US" baseline="0" dirty="0" smtClean="0">
                <a:latin typeface="Arial" panose="020B0604020202020204" pitchFamily="34" charset="0"/>
                <a:cs typeface="Arial" panose="020B0604020202020204" pitchFamily="34" charset="0"/>
              </a:rPr>
              <a:t> between perceived convenience of recreation and cultural facilities and education level. However, people with a more advanced degree (i.e., graduate degree) find </a:t>
            </a:r>
            <a:r>
              <a:rPr lang="en-US" dirty="0" smtClean="0">
                <a:latin typeface="Arial" panose="020B0604020202020204" pitchFamily="34" charset="0"/>
                <a:cs typeface="Arial" panose="020B0604020202020204" pitchFamily="34" charset="0"/>
              </a:rPr>
              <a:t>the schedules </a:t>
            </a:r>
            <a:r>
              <a:rPr lang="en-US" dirty="0">
                <a:latin typeface="Arial" panose="020B0604020202020204" pitchFamily="34" charset="0"/>
                <a:cs typeface="Arial" panose="020B0604020202020204" pitchFamily="34" charset="0"/>
              </a:rPr>
              <a:t>of recreation and cultural </a:t>
            </a:r>
            <a:r>
              <a:rPr lang="en-US" dirty="0" smtClean="0">
                <a:latin typeface="Arial" panose="020B0604020202020204" pitchFamily="34" charset="0"/>
                <a:cs typeface="Arial" panose="020B0604020202020204" pitchFamily="34" charset="0"/>
              </a:rPr>
              <a:t>facilities are less convenient.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a high school diploma or a</a:t>
            </a:r>
            <a:r>
              <a:rPr lang="en-US" baseline="0" dirty="0" smtClean="0">
                <a:latin typeface="Arial" panose="020B0604020202020204" pitchFamily="34" charset="0"/>
                <a:cs typeface="Arial" panose="020B0604020202020204" pitchFamily="34" charset="0"/>
              </a:rPr>
              <a:t> post-secondary certificate </a:t>
            </a:r>
            <a:r>
              <a:rPr lang="en-US" dirty="0" smtClean="0">
                <a:latin typeface="Arial" panose="020B0604020202020204" pitchFamily="34" charset="0"/>
                <a:cs typeface="Arial" panose="020B0604020202020204" pitchFamily="34" charset="0"/>
              </a:rPr>
              <a:t>agree </a:t>
            </a:r>
            <a:r>
              <a:rPr lang="en-US" dirty="0">
                <a:latin typeface="Arial" panose="020B0604020202020204" pitchFamily="34" charset="0"/>
                <a:cs typeface="Arial" panose="020B0604020202020204" pitchFamily="34" charset="0"/>
              </a:rPr>
              <a:t>at </a:t>
            </a:r>
            <a:r>
              <a:rPr lang="en-US" dirty="0" smtClean="0">
                <a:latin typeface="Arial" panose="020B0604020202020204" pitchFamily="34" charset="0"/>
                <a:cs typeface="Arial" panose="020B0604020202020204" pitchFamily="34" charset="0"/>
              </a:rPr>
              <a:t>notably</a:t>
            </a:r>
            <a:r>
              <a:rPr lang="en-US" baseline="0" dirty="0" smtClean="0">
                <a:latin typeface="Arial" panose="020B0604020202020204" pitchFamily="34" charset="0"/>
                <a:cs typeface="Arial" panose="020B0604020202020204" pitchFamily="34" charset="0"/>
              </a:rPr>
              <a:t> high </a:t>
            </a:r>
            <a:r>
              <a:rPr lang="en-US" dirty="0" smtClean="0">
                <a:latin typeface="Arial" panose="020B0604020202020204" pitchFamily="34" charset="0"/>
                <a:cs typeface="Arial" panose="020B0604020202020204" pitchFamily="34" charset="0"/>
              </a:rPr>
              <a:t>levels </a:t>
            </a:r>
            <a:r>
              <a:rPr lang="en-US" dirty="0">
                <a:latin typeface="Arial" panose="020B0604020202020204" pitchFamily="34" charset="0"/>
                <a:cs typeface="Arial" panose="020B0604020202020204" pitchFamily="34" charset="0"/>
              </a:rPr>
              <a:t>that cost prevents their access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recreation and cultural </a:t>
            </a:r>
            <a:r>
              <a:rPr lang="en-US" dirty="0" smtClean="0">
                <a:latin typeface="Arial" panose="020B0604020202020204" pitchFamily="34" charset="0"/>
                <a:cs typeface="Arial" panose="020B0604020202020204" pitchFamily="34" charset="0"/>
              </a:rPr>
              <a:t>facilities.</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121</a:t>
            </a:fld>
            <a:endParaRPr lang="en-US" dirty="0"/>
          </a:p>
        </p:txBody>
      </p:sp>
    </p:spTree>
    <p:extLst>
      <p:ext uri="{BB962C8B-B14F-4D97-AF65-F5344CB8AC3E}">
        <p14:creationId xmlns:p14="http://schemas.microsoft.com/office/powerpoint/2010/main" val="19151564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a:latin typeface="Arial" panose="020B0604020202020204" pitchFamily="34" charset="0"/>
              <a:cs typeface="Arial" panose="020B0604020202020204" pitchFamily="34" charset="0"/>
            </a:endParaRPr>
          </a:p>
          <a:p>
            <a:r>
              <a:rPr lang="en-CA" i="1" dirty="0">
                <a:latin typeface="Arial" panose="020B0604020202020204" pitchFamily="34" charset="0"/>
                <a:cs typeface="Arial" panose="020B0604020202020204" pitchFamily="34" charset="0"/>
              </a:rPr>
              <a:t>“Is accessibility of recreation and cultural facilities related to overall wellbeing?”</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Higher perceived accessibility of recreation and cultural facilities is related to higher 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a:t>
            </a:r>
            <a:r>
              <a:rPr lang="en-US" baseline="0" dirty="0" smtClean="0">
                <a:latin typeface="Arial" panose="020B0604020202020204" pitchFamily="34" charset="0"/>
                <a:cs typeface="Arial" panose="020B0604020202020204" pitchFamily="34" charset="0"/>
              </a:rPr>
              <a:t> income.</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Older </a:t>
            </a:r>
            <a:r>
              <a:rPr lang="en-US" dirty="0" smtClean="0">
                <a:latin typeface="Arial" panose="020B0604020202020204" pitchFamily="34" charset="0"/>
                <a:cs typeface="Arial" panose="020B0604020202020204" pitchFamily="34" charset="0"/>
              </a:rPr>
              <a:t>residents; however, people 35</a:t>
            </a:r>
            <a:r>
              <a:rPr lang="en-US" baseline="0" dirty="0" smtClean="0">
                <a:latin typeface="Arial" panose="020B0604020202020204" pitchFamily="34" charset="0"/>
                <a:cs typeface="Arial" panose="020B0604020202020204" pitchFamily="34" charset="0"/>
              </a:rPr>
              <a:t> to 44 years of age perceive the accessibility of recreation and cultural facilities to be notably higher but report significantly lower overall wellbeing.</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P</a:t>
            </a:r>
            <a:r>
              <a:rPr lang="en-US" baseline="0" dirty="0" smtClean="0">
                <a:latin typeface="Arial" panose="020B0604020202020204" pitchFamily="34" charset="0"/>
                <a:cs typeface="Arial" panose="020B0604020202020204" pitchFamily="34" charset="0"/>
              </a:rPr>
              <a:t>eople living in the city (Orillia) report the highest accessibility of recreation and cultural facilities but their overall wellbeing is the lowest.</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a:t>
            </a:r>
            <a:r>
              <a:rPr lang="en-US" baseline="0" dirty="0" smtClean="0">
                <a:latin typeface="Arial" panose="020B0604020202020204" pitchFamily="34" charset="0"/>
                <a:cs typeface="Arial" panose="020B0604020202020204" pitchFamily="34" charset="0"/>
              </a:rPr>
              <a:t> clear patterns regarding education level.</a:t>
            </a:r>
            <a:endParaRPr lang="en-US" dirty="0">
              <a:latin typeface="Arial" panose="020B0604020202020204" pitchFamily="34" charset="0"/>
              <a:cs typeface="Arial" panose="020B0604020202020204" pitchFamily="34" charset="0"/>
            </a:endParaRPr>
          </a:p>
          <a:p>
            <a:pPr marL="228600" indent="0">
              <a:spcBef>
                <a:spcPts val="0"/>
              </a:spcBef>
              <a:buClr>
                <a:srgbClr val="005A73"/>
              </a:buClr>
              <a:buSzPct val="10000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122</a:t>
            </a:fld>
            <a:endParaRPr lang="en-US" dirty="0"/>
          </a:p>
        </p:txBody>
      </p:sp>
    </p:spTree>
    <p:extLst>
      <p:ext uri="{BB962C8B-B14F-4D97-AF65-F5344CB8AC3E}">
        <p14:creationId xmlns:p14="http://schemas.microsoft.com/office/powerpoint/2010/main" val="38971989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Time use measures how people experience and spend their time. It means how the use of our time affects physical and mental wellbeing, individual and family wellbeing, and present and future wellbeing. It examines the length of our workweek, our work arrangements, our levels of time pressure, and the time we spend with friends and in other free-time activities.</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The implicit assumption with Time Use is the notion of </a:t>
            </a:r>
            <a:r>
              <a:rPr lang="en-US" i="1" dirty="0">
                <a:latin typeface="Arial" panose="020B0604020202020204" pitchFamily="34" charset="0"/>
                <a:cs typeface="Arial" panose="020B0604020202020204" pitchFamily="34" charset="0"/>
              </a:rPr>
              <a:t>balance</a:t>
            </a:r>
            <a:r>
              <a:rPr lang="en-US" dirty="0">
                <a:latin typeface="Arial" panose="020B0604020202020204" pitchFamily="34" charset="0"/>
                <a:cs typeface="Arial" panose="020B0604020202020204" pitchFamily="34" charset="0"/>
              </a:rPr>
              <a:t>. Most activities are beneficial to wellbeing when done in moderation, but are detrimental when done excessively or not at all. There are only 24 hours in a day, so too much time directed towards one activity can mean not enough or no time at all allocated for other activities that are also critical for our wellbeing. Not only does the amount of time matter, but the pace of and relative control over timing of activities throughout the day can affect overall quality of life.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123</a:t>
            </a:fld>
            <a:endParaRPr lang="en-US" dirty="0"/>
          </a:p>
        </p:txBody>
      </p:sp>
    </p:spTree>
    <p:extLst>
      <p:ext uri="{BB962C8B-B14F-4D97-AF65-F5344CB8AC3E}">
        <p14:creationId xmlns:p14="http://schemas.microsoft.com/office/powerpoint/2010/main" val="32121765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B6ACE37-B70B-483C-B7C8-9B58D8E0844E}" type="slidenum">
              <a:rPr lang="en-US" smtClean="0"/>
              <a:t>124</a:t>
            </a:fld>
            <a:endParaRPr lang="en-US" dirty="0"/>
          </a:p>
        </p:txBody>
      </p:sp>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2"/>
            <a:ext cx="5829299" cy="4723825"/>
          </a:xfrm>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sz="600"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time use?</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sz="600"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Have more vacation days (average = 18.89) compared to people below average in wellbeing (average = 9.14).</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Pct</a:t>
            </a:r>
            <a:r>
              <a:rPr lang="en-US" dirty="0">
                <a:latin typeface="Arial" panose="020B0604020202020204" pitchFamily="34" charset="0"/>
                <a:cs typeface="Arial" panose="020B0604020202020204" pitchFamily="34" charset="0"/>
              </a:rPr>
              <a:t>. reported having enough time to:</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Keep in shape </a:t>
            </a:r>
            <a:r>
              <a:rPr lang="en-US" dirty="0" smtClean="0">
                <a:latin typeface="Arial" panose="020B0604020202020204" pitchFamily="34" charset="0"/>
                <a:cs typeface="Arial" panose="020B0604020202020204" pitchFamily="34" charset="0"/>
              </a:rPr>
              <a:t>(84.4%)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(36.2%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Nurture spiritual side </a:t>
            </a:r>
            <a:r>
              <a:rPr lang="en-US" dirty="0" smtClean="0">
                <a:latin typeface="Arial" panose="020B0604020202020204" pitchFamily="34" charset="0"/>
                <a:cs typeface="Arial" panose="020B0604020202020204" pitchFamily="34" charset="0"/>
              </a:rPr>
              <a:t>(82.9%)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(31.3%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Be with children </a:t>
            </a:r>
            <a:r>
              <a:rPr lang="en-US" dirty="0" smtClean="0">
                <a:latin typeface="Arial" panose="020B0604020202020204" pitchFamily="34" charset="0"/>
                <a:cs typeface="Arial" panose="020B0604020202020204" pitchFamily="34" charset="0"/>
              </a:rPr>
              <a:t>(83.3%)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(52.9%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Form or sustain relationships </a:t>
            </a:r>
            <a:r>
              <a:rPr lang="en-US" dirty="0" smtClean="0">
                <a:latin typeface="Arial" panose="020B0604020202020204" pitchFamily="34" charset="0"/>
                <a:cs typeface="Arial" panose="020B0604020202020204" pitchFamily="34" charset="0"/>
              </a:rPr>
              <a:t>(86.7%)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(34.4%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Participate in community </a:t>
            </a:r>
            <a:r>
              <a:rPr lang="en-US" dirty="0" smtClean="0">
                <a:latin typeface="Arial" panose="020B0604020202020204" pitchFamily="34" charset="0"/>
                <a:cs typeface="Arial" panose="020B0604020202020204" pitchFamily="34" charset="0"/>
              </a:rPr>
              <a:t>(78.3%)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(25.2%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Feel a lower imbalance between work and life (average = </a:t>
            </a:r>
            <a:r>
              <a:rPr lang="en-US" dirty="0" smtClean="0">
                <a:latin typeface="Arial" panose="020B0604020202020204" pitchFamily="34" charset="0"/>
                <a:cs typeface="Arial" panose="020B0604020202020204" pitchFamily="34" charset="0"/>
              </a:rPr>
              <a:t>2.70) </a:t>
            </a:r>
            <a:r>
              <a:rPr lang="en-US" dirty="0">
                <a:latin typeface="Arial" panose="020B0604020202020204" pitchFamily="34" charset="0"/>
                <a:cs typeface="Arial" panose="020B0604020202020204" pitchFamily="34" charset="0"/>
              </a:rPr>
              <a:t>compared to people below average in wellbeing (average = </a:t>
            </a:r>
            <a:r>
              <a:rPr lang="en-US" dirty="0" smtClean="0">
                <a:latin typeface="Arial" panose="020B0604020202020204" pitchFamily="34" charset="0"/>
                <a:cs typeface="Arial" panose="020B0604020202020204" pitchFamily="34" charset="0"/>
              </a:rPr>
              <a:t>3.79). </a:t>
            </a:r>
          </a:p>
          <a:p>
            <a:pPr marL="156334" indent="-156334" defTabSz="800680">
              <a:buFont typeface="Arial" panose="020B0604020202020204" pitchFamily="34" charset="0"/>
              <a:buChar char="•"/>
              <a:defRPr/>
            </a:pPr>
            <a:endParaRPr lang="en-US" sz="600" dirty="0">
              <a:latin typeface="Arial" panose="020B0604020202020204" pitchFamily="34" charset="0"/>
              <a:cs typeface="Arial" panose="020B0604020202020204" pitchFamily="34" charset="0"/>
            </a:endParaRPr>
          </a:p>
          <a:p>
            <a:pPr lvl="0">
              <a:defRPr/>
            </a:pPr>
            <a:r>
              <a:rPr lang="en-US" dirty="0">
                <a:solidFill>
                  <a:srgbClr val="005A73"/>
                </a:solidFill>
                <a:latin typeface="Arial" panose="020B0604020202020204" pitchFamily="34" charset="0"/>
                <a:cs typeface="Arial" panose="020B0604020202020204" pitchFamily="34" charset="0"/>
              </a:rPr>
              <a:t>Below average wellbeing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56.6% </a:t>
            </a:r>
            <a:r>
              <a:rPr lang="en-US" dirty="0">
                <a:latin typeface="Arial" panose="020B0604020202020204" pitchFamily="34" charset="0"/>
                <a:cs typeface="Arial" panose="020B0604020202020204" pitchFamily="34" charset="0"/>
              </a:rPr>
              <a:t>feel rushed a few times per week - </a:t>
            </a:r>
            <a:r>
              <a:rPr lang="en-US" dirty="0" smtClean="0">
                <a:latin typeface="Arial" panose="020B0604020202020204" pitchFamily="34" charset="0"/>
                <a:cs typeface="Arial" panose="020B0604020202020204" pitchFamily="34" charset="0"/>
              </a:rPr>
              <a:t>(28.4%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Pct</a:t>
            </a:r>
            <a:r>
              <a:rPr lang="en-US" dirty="0">
                <a:latin typeface="Arial" panose="020B0604020202020204" pitchFamily="34" charset="0"/>
                <a:cs typeface="Arial" panose="020B0604020202020204" pitchFamily="34" charset="0"/>
              </a:rPr>
              <a:t>. reported having enough time to:</a:t>
            </a:r>
          </a:p>
          <a:p>
            <a:pPr marL="592915" lvl="1"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Sleep </a:t>
            </a:r>
            <a:r>
              <a:rPr lang="en-US" dirty="0" smtClean="0">
                <a:latin typeface="Arial" panose="020B0604020202020204" pitchFamily="34" charset="0"/>
                <a:cs typeface="Arial" panose="020B0604020202020204" pitchFamily="34" charset="0"/>
              </a:rPr>
              <a:t>(44%)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(84.1%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p>
          <a:p>
            <a:pPr marL="592915" lvl="1"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Prepare </a:t>
            </a:r>
            <a:r>
              <a:rPr lang="en-US" dirty="0">
                <a:latin typeface="Arial" panose="020B0604020202020204" pitchFamily="34" charset="0"/>
                <a:cs typeface="Arial" panose="020B0604020202020204" pitchFamily="34" charset="0"/>
              </a:rPr>
              <a:t>healthy meals </a:t>
            </a:r>
            <a:r>
              <a:rPr lang="en-US" dirty="0" smtClean="0">
                <a:latin typeface="Arial" panose="020B0604020202020204" pitchFamily="34" charset="0"/>
                <a:cs typeface="Arial" panose="020B0604020202020204" pitchFamily="34" charset="0"/>
              </a:rPr>
              <a:t>(45.8%)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(84.5%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592915" lvl="1"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Be with </a:t>
            </a:r>
            <a:r>
              <a:rPr lang="en-US" dirty="0" smtClean="0">
                <a:latin typeface="Arial" panose="020B0604020202020204" pitchFamily="34" charset="0"/>
                <a:cs typeface="Arial" panose="020B0604020202020204" pitchFamily="34" charset="0"/>
              </a:rPr>
              <a:t>partner(46.3%)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(91.6%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592915" lvl="1"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Be together with family </a:t>
            </a:r>
            <a:r>
              <a:rPr lang="en-US" dirty="0" smtClean="0">
                <a:latin typeface="Arial" panose="020B0604020202020204" pitchFamily="34" charset="0"/>
                <a:cs typeface="Arial" panose="020B0604020202020204" pitchFamily="34" charset="0"/>
              </a:rPr>
              <a:t>(44.9%)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(80.3%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592915" lvl="1"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Socialize </a:t>
            </a:r>
            <a:r>
              <a:rPr lang="en-US" dirty="0" smtClean="0">
                <a:latin typeface="Arial" panose="020B0604020202020204" pitchFamily="34" charset="0"/>
                <a:cs typeface="Arial" panose="020B0604020202020204" pitchFamily="34" charset="0"/>
              </a:rPr>
              <a:t>(37.8%)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(87.2%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23.7% provide unpaid care to children (17.1% for above </a:t>
            </a:r>
            <a:r>
              <a:rPr lang="en-US" dirty="0" smtClean="0">
                <a:latin typeface="Arial" panose="020B0604020202020204" pitchFamily="34" charset="0"/>
                <a:cs typeface="Arial" panose="020B0604020202020204" pitchFamily="34" charset="0"/>
              </a:rPr>
              <a:t>group); 14.9</a:t>
            </a:r>
            <a:r>
              <a:rPr lang="en-US" dirty="0">
                <a:latin typeface="Arial" panose="020B0604020202020204" pitchFamily="34" charset="0"/>
                <a:cs typeface="Arial" panose="020B0604020202020204" pitchFamily="34" charset="0"/>
              </a:rPr>
              <a:t>% provide unpaid care to an dependent older adult (9.6% for above </a:t>
            </a:r>
            <a:r>
              <a:rPr lang="en-US" dirty="0" smtClean="0">
                <a:latin typeface="Arial" panose="020B0604020202020204" pitchFamily="34" charset="0"/>
                <a:cs typeface="Arial" panose="020B0604020202020204" pitchFamily="34" charset="0"/>
              </a:rPr>
              <a:t>group).</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6862832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705474" cy="4654118"/>
          </a:xfrm>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time use?</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Women: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22.8% </a:t>
            </a:r>
            <a:r>
              <a:rPr lang="en-US" dirty="0">
                <a:latin typeface="Arial" panose="020B0604020202020204" pitchFamily="34" charset="0"/>
                <a:cs typeface="Arial" panose="020B0604020202020204" pitchFamily="34" charset="0"/>
              </a:rPr>
              <a:t>devote more time taking care of children (</a:t>
            </a:r>
            <a:r>
              <a:rPr lang="en-US" dirty="0" smtClean="0">
                <a:latin typeface="Arial" panose="020B0604020202020204" pitchFamily="34" charset="0"/>
                <a:cs typeface="Arial" panose="020B0604020202020204" pitchFamily="34" charset="0"/>
              </a:rPr>
              <a:t>17%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47.9% </a:t>
            </a:r>
            <a:r>
              <a:rPr lang="en-US" dirty="0">
                <a:latin typeface="Arial" panose="020B0604020202020204" pitchFamily="34" charset="0"/>
                <a:cs typeface="Arial" panose="020B0604020202020204" pitchFamily="34" charset="0"/>
              </a:rPr>
              <a:t>feel rushed a few times per week </a:t>
            </a:r>
            <a:r>
              <a:rPr lang="en-US" dirty="0" smtClean="0">
                <a:latin typeface="Arial" panose="020B0604020202020204" pitchFamily="34" charset="0"/>
                <a:cs typeface="Arial" panose="020B0604020202020204" pitchFamily="34" charset="0"/>
              </a:rPr>
              <a:t>(42.4% </a:t>
            </a:r>
            <a:r>
              <a:rPr lang="en-US" dirty="0">
                <a:latin typeface="Arial" panose="020B0604020202020204" pitchFamily="34" charset="0"/>
                <a:cs typeface="Arial" panose="020B0604020202020204" pitchFamily="34" charset="0"/>
              </a:rPr>
              <a:t>for men). </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Pct. reported having enough time to:</a:t>
            </a:r>
          </a:p>
          <a:p>
            <a:pPr marL="592915" lvl="1"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Sleep </a:t>
            </a:r>
            <a:r>
              <a:rPr lang="en-US" dirty="0" smtClean="0">
                <a:latin typeface="Arial" panose="020B0604020202020204" pitchFamily="34" charset="0"/>
                <a:cs typeface="Arial" panose="020B0604020202020204" pitchFamily="34" charset="0"/>
              </a:rPr>
              <a:t>(68.6%)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(71.3% </a:t>
            </a:r>
            <a:r>
              <a:rPr lang="en-US" dirty="0">
                <a:latin typeface="Arial" panose="020B0604020202020204" pitchFamily="34" charset="0"/>
                <a:cs typeface="Arial" panose="020B0604020202020204" pitchFamily="34" charset="0"/>
              </a:rPr>
              <a:t>for men)</a:t>
            </a:r>
          </a:p>
          <a:p>
            <a:pPr marL="592915" lvl="1"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Be with partner </a:t>
            </a:r>
            <a:r>
              <a:rPr lang="en-US" dirty="0" smtClean="0">
                <a:latin typeface="Arial" panose="020B0604020202020204" pitchFamily="34" charset="0"/>
                <a:cs typeface="Arial" panose="020B0604020202020204" pitchFamily="34" charset="0"/>
              </a:rPr>
              <a:t>(67.2%)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(77.4% </a:t>
            </a:r>
            <a:r>
              <a:rPr lang="en-US" dirty="0">
                <a:latin typeface="Arial" panose="020B0604020202020204" pitchFamily="34" charset="0"/>
                <a:cs typeface="Arial" panose="020B0604020202020204" pitchFamily="34" charset="0"/>
              </a:rPr>
              <a:t>for men)</a:t>
            </a:r>
          </a:p>
          <a:p>
            <a:pPr marL="592915" lvl="1"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Be </a:t>
            </a:r>
            <a:r>
              <a:rPr lang="en-US" dirty="0">
                <a:latin typeface="Arial" panose="020B0604020202020204" pitchFamily="34" charset="0"/>
                <a:cs typeface="Arial" panose="020B0604020202020204" pitchFamily="34" charset="0"/>
              </a:rPr>
              <a:t>with children </a:t>
            </a:r>
            <a:r>
              <a:rPr lang="en-US" dirty="0" smtClean="0">
                <a:latin typeface="Arial" panose="020B0604020202020204" pitchFamily="34" charset="0"/>
                <a:cs typeface="Arial" panose="020B0604020202020204" pitchFamily="34" charset="0"/>
              </a:rPr>
              <a:t>(60.4%) –  (74.4% </a:t>
            </a:r>
            <a:r>
              <a:rPr lang="en-US" dirty="0">
                <a:latin typeface="Arial" panose="020B0604020202020204" pitchFamily="34" charset="0"/>
                <a:cs typeface="Arial" panose="020B0604020202020204" pitchFamily="34" charset="0"/>
              </a:rPr>
              <a:t>for men</a:t>
            </a:r>
            <a:r>
              <a:rPr lang="en-US" dirty="0" smtClean="0">
                <a:latin typeface="Arial" panose="020B0604020202020204" pitchFamily="34" charset="0"/>
                <a:cs typeface="Arial" panose="020B0604020202020204" pitchFamily="34" charset="0"/>
              </a:rPr>
              <a:t>)</a:t>
            </a:r>
          </a:p>
          <a:p>
            <a:pPr marL="592915" lvl="1"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To socialize</a:t>
            </a:r>
            <a:r>
              <a:rPr lang="en-US" baseline="0" dirty="0" smtClean="0">
                <a:latin typeface="Arial" panose="020B0604020202020204" pitchFamily="34" charset="0"/>
                <a:cs typeface="Arial" panose="020B0604020202020204" pitchFamily="34" charset="0"/>
              </a:rPr>
              <a:t> (63.3%) </a:t>
            </a:r>
            <a:r>
              <a:rPr lang="en-US" dirty="0" smtClean="0">
                <a:latin typeface="Arial" panose="020B0604020202020204" pitchFamily="34" charset="0"/>
                <a:cs typeface="Arial" panose="020B0604020202020204" pitchFamily="34" charset="0"/>
              </a:rPr>
              <a:t>– (69.7% for men)</a:t>
            </a:r>
            <a:r>
              <a:rPr lang="en-US" baseline="0"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Women feel more interference of work with personal life than men do (average = </a:t>
            </a:r>
            <a:r>
              <a:rPr lang="en-US" dirty="0" smtClean="0">
                <a:latin typeface="Arial" panose="020B0604020202020204" pitchFamily="34" charset="0"/>
                <a:cs typeface="Arial" panose="020B0604020202020204" pitchFamily="34" charset="0"/>
              </a:rPr>
              <a:t>3.71, 3.43 </a:t>
            </a:r>
            <a:r>
              <a:rPr lang="en-US" dirty="0">
                <a:latin typeface="Arial" panose="020B0604020202020204" pitchFamily="34" charset="0"/>
                <a:cs typeface="Arial" panose="020B0604020202020204" pitchFamily="34" charset="0"/>
              </a:rPr>
              <a:t>for men).</a:t>
            </a:r>
          </a:p>
          <a:p>
            <a:pPr marL="156334" indent="-156334">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r>
              <a:rPr lang="en-US" dirty="0">
                <a:solidFill>
                  <a:srgbClr val="005A73"/>
                </a:solidFill>
                <a:latin typeface="Arial" panose="020B0604020202020204" pitchFamily="34" charset="0"/>
                <a:cs typeface="Arial" panose="020B0604020202020204" pitchFamily="34" charset="0"/>
              </a:rPr>
              <a:t>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30.3% </a:t>
            </a:r>
            <a:r>
              <a:rPr lang="en-US" dirty="0">
                <a:latin typeface="Arial" panose="020B0604020202020204" pitchFamily="34" charset="0"/>
                <a:cs typeface="Arial" panose="020B0604020202020204" pitchFamily="34" charset="0"/>
              </a:rPr>
              <a:t>have free time on their </a:t>
            </a:r>
            <a:r>
              <a:rPr lang="en-US" dirty="0" smtClean="0">
                <a:latin typeface="Arial" panose="020B0604020202020204" pitchFamily="34" charset="0"/>
                <a:cs typeface="Arial" panose="020B0604020202020204" pitchFamily="34" charset="0"/>
              </a:rPr>
              <a:t>hands more than once a week (24.4% </a:t>
            </a:r>
            <a:r>
              <a:rPr lang="en-US" dirty="0">
                <a:latin typeface="Arial" panose="020B0604020202020204" pitchFamily="34" charset="0"/>
                <a:cs typeface="Arial" panose="020B0604020202020204" pitchFamily="34" charset="0"/>
              </a:rPr>
              <a:t>for women). </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Pct. reported having enough time to:</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Keep in shape </a:t>
            </a:r>
            <a:r>
              <a:rPr lang="en-US" dirty="0" smtClean="0">
                <a:latin typeface="Arial" panose="020B0604020202020204" pitchFamily="34" charset="0"/>
                <a:cs typeface="Arial" panose="020B0604020202020204" pitchFamily="34" charset="0"/>
              </a:rPr>
              <a:t>(68.3%)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(58.2% </a:t>
            </a:r>
            <a:r>
              <a:rPr lang="en-US" dirty="0">
                <a:latin typeface="Arial" panose="020B0604020202020204" pitchFamily="34" charset="0"/>
                <a:cs typeface="Arial" panose="020B0604020202020204" pitchFamily="34" charset="0"/>
              </a:rPr>
              <a:t>for women)</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Nurture spiritual side </a:t>
            </a:r>
            <a:r>
              <a:rPr lang="en-US" dirty="0" smtClean="0">
                <a:latin typeface="Arial" panose="020B0604020202020204" pitchFamily="34" charset="0"/>
                <a:cs typeface="Arial" panose="020B0604020202020204" pitchFamily="34" charset="0"/>
              </a:rPr>
              <a:t>(62.6%)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(55.3% </a:t>
            </a:r>
            <a:r>
              <a:rPr lang="en-US" dirty="0">
                <a:latin typeface="Arial" panose="020B0604020202020204" pitchFamily="34" charset="0"/>
                <a:cs typeface="Arial" panose="020B0604020202020204" pitchFamily="34" charset="0"/>
              </a:rPr>
              <a:t>for women)</a:t>
            </a:r>
          </a:p>
          <a:p>
            <a:pPr marL="592915" lvl="1"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Form or sustain relationships </a:t>
            </a:r>
            <a:r>
              <a:rPr lang="en-US" dirty="0" smtClean="0">
                <a:latin typeface="Arial" panose="020B0604020202020204" pitchFamily="34" charset="0"/>
                <a:cs typeface="Arial" panose="020B0604020202020204" pitchFamily="34" charset="0"/>
              </a:rPr>
              <a:t>(64.2%)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(58.5% </a:t>
            </a:r>
            <a:r>
              <a:rPr lang="en-US" dirty="0">
                <a:latin typeface="Arial" panose="020B0604020202020204" pitchFamily="34" charset="0"/>
                <a:cs typeface="Arial" panose="020B0604020202020204" pitchFamily="34" charset="0"/>
              </a:rPr>
              <a:t>for women</a:t>
            </a:r>
            <a:r>
              <a:rPr lang="en-US" dirty="0" smtClean="0">
                <a:latin typeface="Arial" panose="020B0604020202020204" pitchFamily="34" charset="0"/>
                <a:cs typeface="Arial" panose="020B0604020202020204" pitchFamily="34" charset="0"/>
              </a:rPr>
              <a:t>)</a:t>
            </a:r>
          </a:p>
          <a:p>
            <a:pPr marL="592915" lvl="1"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Be active in community (56.5%) – (45.5% for women)</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Men feel less imbalance between work and life than women do (average = </a:t>
            </a:r>
            <a:r>
              <a:rPr lang="en-US" dirty="0" smtClean="0">
                <a:latin typeface="Arial" panose="020B0604020202020204" pitchFamily="34" charset="0"/>
                <a:cs typeface="Arial" panose="020B0604020202020204" pitchFamily="34" charset="0"/>
              </a:rPr>
              <a:t>3.21, 3.35 </a:t>
            </a:r>
            <a:r>
              <a:rPr lang="en-US" dirty="0">
                <a:latin typeface="Arial" panose="020B0604020202020204" pitchFamily="34" charset="0"/>
                <a:cs typeface="Arial" panose="020B0604020202020204" pitchFamily="34" charset="0"/>
              </a:rPr>
              <a:t>for women).</a:t>
            </a: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125</a:t>
            </a:fld>
            <a:endParaRPr lang="en-US" dirty="0"/>
          </a:p>
        </p:txBody>
      </p:sp>
    </p:spTree>
    <p:extLst>
      <p:ext uri="{BB962C8B-B14F-4D97-AF65-F5344CB8AC3E}">
        <p14:creationId xmlns:p14="http://schemas.microsoft.com/office/powerpoint/2010/main" val="1337547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providing unpaid care related 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A higher </a:t>
            </a:r>
            <a:r>
              <a:rPr lang="en-US" dirty="0">
                <a:latin typeface="Arial" panose="020B0604020202020204" pitchFamily="34" charset="0"/>
                <a:cs typeface="Arial" panose="020B0604020202020204" pitchFamily="34" charset="0"/>
              </a:rPr>
              <a:t>percentage of </a:t>
            </a:r>
            <a:r>
              <a:rPr lang="en-US" dirty="0" smtClean="0">
                <a:latin typeface="Arial" panose="020B0604020202020204" pitchFamily="34" charset="0"/>
                <a:cs typeface="Arial" panose="020B0604020202020204" pitchFamily="34" charset="0"/>
              </a:rPr>
              <a:t>people who have annual household incomes between $100,000 to $119,999 report providing </a:t>
            </a:r>
            <a:r>
              <a:rPr lang="en-US" dirty="0">
                <a:latin typeface="Arial" panose="020B0604020202020204" pitchFamily="34" charset="0"/>
                <a:cs typeface="Arial" panose="020B0604020202020204" pitchFamily="34" charset="0"/>
              </a:rPr>
              <a:t>unpaid care to </a:t>
            </a:r>
            <a:r>
              <a:rPr lang="en-US" dirty="0" smtClean="0">
                <a:latin typeface="Arial" panose="020B0604020202020204" pitchFamily="34" charset="0"/>
                <a:cs typeface="Arial" panose="020B0604020202020204" pitchFamily="34" charset="0"/>
              </a:rPr>
              <a:t>children (27.7%).</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CA" dirty="0">
                <a:latin typeface="Arial" panose="020B0604020202020204" pitchFamily="34" charset="0"/>
                <a:cs typeface="Arial" panose="020B0604020202020204" pitchFamily="34" charset="0"/>
              </a:rPr>
              <a:t>Residents with annual household incomes under </a:t>
            </a:r>
            <a:r>
              <a:rPr lang="en-CA" dirty="0" smtClean="0">
                <a:latin typeface="Arial" panose="020B0604020202020204" pitchFamily="34" charset="0"/>
                <a:cs typeface="Arial" panose="020B0604020202020204" pitchFamily="34" charset="0"/>
              </a:rPr>
              <a:t>$40,000 </a:t>
            </a:r>
            <a:r>
              <a:rPr lang="en-CA" dirty="0">
                <a:latin typeface="Arial" panose="020B0604020202020204" pitchFamily="34" charset="0"/>
                <a:cs typeface="Arial" panose="020B0604020202020204" pitchFamily="34" charset="0"/>
              </a:rPr>
              <a:t>are more likely to provide unpaid care to older </a:t>
            </a:r>
            <a:r>
              <a:rPr lang="en-CA" dirty="0" smtClean="0">
                <a:latin typeface="Arial" panose="020B0604020202020204" pitchFamily="34" charset="0"/>
                <a:cs typeface="Arial" panose="020B0604020202020204" pitchFamily="34" charset="0"/>
              </a:rPr>
              <a:t>adults (17% to 19.4%).</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126</a:t>
            </a:fld>
            <a:endParaRPr lang="en-US" dirty="0"/>
          </a:p>
        </p:txBody>
      </p:sp>
    </p:spTree>
    <p:extLst>
      <p:ext uri="{BB962C8B-B14F-4D97-AF65-F5344CB8AC3E}">
        <p14:creationId xmlns:p14="http://schemas.microsoft.com/office/powerpoint/2010/main" val="6793395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providing unpaid care related 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a:t>
            </a:r>
            <a:r>
              <a:rPr lang="en-US" dirty="0">
                <a:latin typeface="Arial" panose="020B0604020202020204" pitchFamily="34" charset="0"/>
                <a:cs typeface="Arial" panose="020B0604020202020204" pitchFamily="34" charset="0"/>
              </a:rPr>
              <a:t>in the 35 to 44 years of age group report the highest percentage of </a:t>
            </a:r>
            <a:r>
              <a:rPr lang="en-US" dirty="0" smtClean="0">
                <a:latin typeface="Arial" panose="020B0604020202020204" pitchFamily="34" charset="0"/>
                <a:cs typeface="Arial" panose="020B0604020202020204" pitchFamily="34" charset="0"/>
              </a:rPr>
              <a:t>unpaid </a:t>
            </a:r>
            <a:r>
              <a:rPr lang="en-US" dirty="0">
                <a:latin typeface="Arial" panose="020B0604020202020204" pitchFamily="34" charset="0"/>
                <a:cs typeface="Arial" panose="020B0604020202020204" pitchFamily="34" charset="0"/>
              </a:rPr>
              <a:t>care to </a:t>
            </a:r>
            <a:r>
              <a:rPr lang="en-US" dirty="0" smtClean="0">
                <a:latin typeface="Arial" panose="020B0604020202020204" pitchFamily="34" charset="0"/>
                <a:cs typeface="Arial" panose="020B0604020202020204" pitchFamily="34" charset="0"/>
              </a:rPr>
              <a:t>children (38.7%).</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Middle age </a:t>
            </a:r>
            <a:r>
              <a:rPr lang="en-CA" dirty="0" smtClean="0">
                <a:latin typeface="Arial" panose="020B0604020202020204" pitchFamily="34" charset="0"/>
                <a:cs typeface="Arial" panose="020B0604020202020204" pitchFamily="34" charset="0"/>
              </a:rPr>
              <a:t>and </a:t>
            </a:r>
            <a:r>
              <a:rPr lang="en-CA" dirty="0">
                <a:latin typeface="Arial" panose="020B0604020202020204" pitchFamily="34" charset="0"/>
                <a:cs typeface="Arial" panose="020B0604020202020204" pitchFamily="34" charset="0"/>
              </a:rPr>
              <a:t>older adults are more likely to provide unpaid care to older dependent adults than young people. People in the 55 to 64 years of age group report the highest percentage of unpaid care to older adults </a:t>
            </a:r>
            <a:r>
              <a:rPr lang="en-CA" dirty="0" smtClean="0">
                <a:latin typeface="Arial" panose="020B0604020202020204" pitchFamily="34" charset="0"/>
                <a:cs typeface="Arial" panose="020B0604020202020204" pitchFamily="34" charset="0"/>
              </a:rPr>
              <a:t>(19.1%), </a:t>
            </a:r>
            <a:r>
              <a:rPr lang="en-CA" dirty="0">
                <a:latin typeface="Arial" panose="020B0604020202020204" pitchFamily="34" charset="0"/>
                <a:cs typeface="Arial" panose="020B0604020202020204" pitchFamily="34" charset="0"/>
              </a:rPr>
              <a:t>followed by people in the 45 to 54 years of age group </a:t>
            </a:r>
            <a:r>
              <a:rPr lang="en-CA" dirty="0" smtClean="0">
                <a:latin typeface="Arial" panose="020B0604020202020204" pitchFamily="34" charset="0"/>
                <a:cs typeface="Arial" panose="020B0604020202020204" pitchFamily="34" charset="0"/>
              </a:rPr>
              <a:t>(16.3%).</a:t>
            </a:r>
            <a:endParaRPr lang="en-CA" dirty="0">
              <a:latin typeface="Arial" panose="020B0604020202020204" pitchFamily="34" charset="0"/>
              <a:cs typeface="Arial" panose="020B0604020202020204" pitchFamily="34" charset="0"/>
            </a:endParaRP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127</a:t>
            </a:fld>
            <a:endParaRPr lang="en-US" dirty="0"/>
          </a:p>
        </p:txBody>
      </p:sp>
    </p:spTree>
    <p:extLst>
      <p:ext uri="{BB962C8B-B14F-4D97-AF65-F5344CB8AC3E}">
        <p14:creationId xmlns:p14="http://schemas.microsoft.com/office/powerpoint/2010/main" val="1235907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providing unpaid care related to geographic location?</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Providing unpaid care to children does vary by geographic location. More people residing in </a:t>
            </a:r>
            <a:r>
              <a:rPr lang="en-CA" dirty="0" smtClean="0">
                <a:latin typeface="Arial" panose="020B0604020202020204" pitchFamily="34" charset="0"/>
                <a:cs typeface="Arial" panose="020B0604020202020204" pitchFamily="34" charset="0"/>
              </a:rPr>
              <a:t>Orillia </a:t>
            </a:r>
            <a:r>
              <a:rPr lang="en-CA" dirty="0">
                <a:latin typeface="Arial" panose="020B0604020202020204" pitchFamily="34" charset="0"/>
                <a:cs typeface="Arial" panose="020B0604020202020204" pitchFamily="34" charset="0"/>
              </a:rPr>
              <a:t>provide unpaid care to children compared to people residing in </a:t>
            </a:r>
            <a:r>
              <a:rPr lang="en-CA" dirty="0" smtClean="0">
                <a:latin typeface="Arial" panose="020B0604020202020204" pitchFamily="34" charset="0"/>
                <a:cs typeface="Arial" panose="020B0604020202020204" pitchFamily="34" charset="0"/>
              </a:rPr>
              <a:t>rural areas. </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CA" dirty="0" smtClean="0">
                <a:latin typeface="Arial" panose="020B0604020202020204" pitchFamily="34" charset="0"/>
                <a:cs typeface="Arial" panose="020B0604020202020204" pitchFamily="34" charset="0"/>
              </a:rPr>
              <a:t>Residents </a:t>
            </a:r>
            <a:r>
              <a:rPr lang="en-CA" dirty="0">
                <a:latin typeface="Arial" panose="020B0604020202020204" pitchFamily="34" charset="0"/>
                <a:cs typeface="Arial" panose="020B0604020202020204" pitchFamily="34" charset="0"/>
              </a:rPr>
              <a:t>living in </a:t>
            </a:r>
            <a:r>
              <a:rPr lang="en-CA" dirty="0" smtClean="0">
                <a:latin typeface="Arial" panose="020B0604020202020204" pitchFamily="34" charset="0"/>
                <a:cs typeface="Arial" panose="020B0604020202020204" pitchFamily="34" charset="0"/>
              </a:rPr>
              <a:t>Ramara </a:t>
            </a:r>
            <a:r>
              <a:rPr lang="en-CA" dirty="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16.4%) </a:t>
            </a:r>
            <a:r>
              <a:rPr lang="en-CA" dirty="0">
                <a:latin typeface="Arial" panose="020B0604020202020204" pitchFamily="34" charset="0"/>
                <a:cs typeface="Arial" panose="020B0604020202020204" pitchFamily="34" charset="0"/>
              </a:rPr>
              <a:t>and those living in </a:t>
            </a:r>
            <a:r>
              <a:rPr lang="en-CA" dirty="0" smtClean="0">
                <a:latin typeface="Arial" panose="020B0604020202020204" pitchFamily="34" charset="0"/>
                <a:cs typeface="Arial" panose="020B0604020202020204" pitchFamily="34" charset="0"/>
              </a:rPr>
              <a:t>Severn </a:t>
            </a:r>
            <a:r>
              <a:rPr lang="en-CA" dirty="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14.4%) </a:t>
            </a:r>
            <a:r>
              <a:rPr lang="en-CA" dirty="0">
                <a:latin typeface="Arial" panose="020B0604020202020204" pitchFamily="34" charset="0"/>
                <a:cs typeface="Arial" panose="020B0604020202020204" pitchFamily="34" charset="0"/>
              </a:rPr>
              <a:t>are more likely to take care of dependent adults than residents living in other municipalities. </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128</a:t>
            </a:fld>
            <a:endParaRPr lang="en-US" dirty="0"/>
          </a:p>
        </p:txBody>
      </p:sp>
    </p:spTree>
    <p:extLst>
      <p:ext uri="{BB962C8B-B14F-4D97-AF65-F5344CB8AC3E}">
        <p14:creationId xmlns:p14="http://schemas.microsoft.com/office/powerpoint/2010/main" val="29114757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providing unpaid care related 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The percentage of people providing unpaid care to children is the highest amongst those holding a graduate degree (36.4%),</a:t>
            </a:r>
            <a:r>
              <a:rPr lang="en-US" baseline="0" dirty="0" smtClean="0">
                <a:latin typeface="Arial" panose="020B0604020202020204" pitchFamily="34" charset="0"/>
                <a:cs typeface="Arial" panose="020B0604020202020204" pitchFamily="34" charset="0"/>
              </a:rPr>
              <a:t> and is the lowest amongst those with who</a:t>
            </a:r>
            <a:r>
              <a:rPr lang="en-US" dirty="0" smtClean="0">
                <a:latin typeface="Arial" panose="020B0604020202020204" pitchFamily="34" charset="0"/>
                <a:cs typeface="Arial" panose="020B0604020202020204" pitchFamily="34" charset="0"/>
              </a:rPr>
              <a:t> completed </a:t>
            </a:r>
            <a:r>
              <a:rPr lang="en-US" baseline="0" dirty="0" smtClean="0">
                <a:latin typeface="Arial" panose="020B0604020202020204" pitchFamily="34" charset="0"/>
                <a:cs typeface="Arial" panose="020B0604020202020204" pitchFamily="34" charset="0"/>
              </a:rPr>
              <a:t>elementary school (3.0%). </a:t>
            </a: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The percentage of people providing unpaid care to dependent older</a:t>
            </a:r>
            <a:r>
              <a:rPr lang="en-US" baseline="0" dirty="0" smtClean="0">
                <a:latin typeface="Arial" panose="020B0604020202020204" pitchFamily="34" charset="0"/>
                <a:cs typeface="Arial" panose="020B0604020202020204" pitchFamily="34" charset="0"/>
              </a:rPr>
              <a:t> adults is the highest amongst those completing elementary school (22.5%), followed by those with a high school diploma (17.7%). </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129</a:t>
            </a:fld>
            <a:endParaRPr lang="en-US" dirty="0"/>
          </a:p>
        </p:txBody>
      </p:sp>
    </p:spTree>
    <p:extLst>
      <p:ext uri="{BB962C8B-B14F-4D97-AF65-F5344CB8AC3E}">
        <p14:creationId xmlns:p14="http://schemas.microsoft.com/office/powerpoint/2010/main" val="195579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 </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satisfied are residents in the different municipalities </a:t>
            </a:r>
            <a:r>
              <a:rPr lang="en-CA" i="1" dirty="0" smtClean="0">
                <a:latin typeface="Arial" panose="020B0604020202020204" pitchFamily="34" charset="0"/>
                <a:cs typeface="Arial" panose="020B0604020202020204" pitchFamily="34" charset="0"/>
              </a:rPr>
              <a:t>with Democratic Engagement</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a:t>
            </a:r>
            <a:r>
              <a:rPr lang="en-US" baseline="0" dirty="0" smtClean="0">
                <a:latin typeface="Arial" panose="020B0604020202020204" pitchFamily="34" charset="0"/>
                <a:cs typeface="Arial" panose="020B0604020202020204" pitchFamily="34" charset="0"/>
              </a:rPr>
              <a:t> and Area </a:t>
            </a:r>
            <a:r>
              <a:rPr lang="en-US" dirty="0" smtClean="0">
                <a:latin typeface="Arial" panose="020B0604020202020204" pitchFamily="34" charset="0"/>
                <a:cs typeface="Arial" panose="020B0604020202020204" pitchFamily="34" charset="0"/>
              </a:rPr>
              <a:t>residents </a:t>
            </a:r>
            <a:r>
              <a:rPr lang="en-US" dirty="0">
                <a:latin typeface="Arial" panose="020B0604020202020204" pitchFamily="34" charset="0"/>
                <a:cs typeface="Arial" panose="020B0604020202020204" pitchFamily="34" charset="0"/>
              </a:rPr>
              <a:t>report somewhat high satisfaction with the Democratic Engagement domain (average score is </a:t>
            </a:r>
            <a:r>
              <a:rPr lang="en-US" dirty="0" smtClean="0">
                <a:latin typeface="Arial" panose="020B0604020202020204" pitchFamily="34" charset="0"/>
                <a:cs typeface="Arial" panose="020B0604020202020204" pitchFamily="34" charset="0"/>
              </a:rPr>
              <a:t>4.33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the townships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city </a:t>
            </a:r>
            <a:r>
              <a:rPr lang="en-US" dirty="0">
                <a:latin typeface="Arial" panose="020B0604020202020204" pitchFamily="34" charset="0"/>
                <a:cs typeface="Arial" panose="020B0604020202020204" pitchFamily="34" charset="0"/>
              </a:rPr>
              <a:t>have no substantial differences regarding levels of satisfaction with the Democratic Engagement domain. Residents living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the highest satisfaction with this domain, whereas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residents report the lowest satisfaction.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a:t>
            </a:fld>
            <a:endParaRPr lang="en-US" dirty="0"/>
          </a:p>
        </p:txBody>
      </p:sp>
    </p:spTree>
    <p:extLst>
      <p:ext uri="{BB962C8B-B14F-4D97-AF65-F5344CB8AC3E}">
        <p14:creationId xmlns:p14="http://schemas.microsoft.com/office/powerpoint/2010/main" val="8087490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in </a:t>
            </a:r>
            <a:r>
              <a:rPr lang="en-CA" i="1" dirty="0" smtClean="0">
                <a:latin typeface="Arial" panose="020B0604020202020204" pitchFamily="34" charset="0"/>
                <a:cs typeface="Arial" panose="020B0604020202020204" pitchFamily="34" charset="0"/>
              </a:rPr>
              <a:t>Orillia and Area perceive </a:t>
            </a:r>
            <a:r>
              <a:rPr lang="en-CA" i="1" dirty="0">
                <a:latin typeface="Arial" panose="020B0604020202020204" pitchFamily="34" charset="0"/>
                <a:cs typeface="Arial" panose="020B0604020202020204" pitchFamily="34" charset="0"/>
              </a:rPr>
              <a:t>different aspects of time adequacy?</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Having adequate time for daily activities that contribute to quality of life is an important component of wellbeing. 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feel they have enough time for activities related to mental and physical health including </a:t>
            </a:r>
            <a:r>
              <a:rPr lang="en-US" dirty="0" smtClean="0">
                <a:latin typeface="Arial" panose="020B0604020202020204" pitchFamily="34" charset="0"/>
                <a:cs typeface="Arial" panose="020B0604020202020204" pitchFamily="34" charset="0"/>
              </a:rPr>
              <a:t>being themselves, sleep </a:t>
            </a:r>
            <a:r>
              <a:rPr lang="en-US" dirty="0">
                <a:latin typeface="Arial" panose="020B0604020202020204" pitchFamily="34" charset="0"/>
                <a:cs typeface="Arial" panose="020B0604020202020204" pitchFamily="34" charset="0"/>
              </a:rPr>
              <a:t>and preparing and eating healthy meals. </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With respect to personal relationships,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somewhat high levels of agreement of having adequate time for their partner or spouse, their children,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to socialize with others. </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Perceptions of having adequate time to be active in the community, to nurture their spiritual or creative side, and to </a:t>
            </a:r>
            <a:r>
              <a:rPr lang="en-US" dirty="0" smtClean="0">
                <a:latin typeface="Arial" panose="020B0604020202020204" pitchFamily="34" charset="0"/>
                <a:cs typeface="Arial" panose="020B0604020202020204" pitchFamily="34" charset="0"/>
              </a:rPr>
              <a:t>be together</a:t>
            </a:r>
            <a:r>
              <a:rPr lang="en-US" baseline="0" dirty="0" smtClean="0">
                <a:latin typeface="Arial" panose="020B0604020202020204" pitchFamily="34" charset="0"/>
                <a:cs typeface="Arial" panose="020B0604020202020204" pitchFamily="34" charset="0"/>
              </a:rPr>
              <a:t> with their family </a:t>
            </a:r>
            <a:r>
              <a:rPr lang="en-US" dirty="0" smtClean="0">
                <a:latin typeface="Arial" panose="020B0604020202020204" pitchFamily="34" charset="0"/>
                <a:cs typeface="Arial" panose="020B0604020202020204" pitchFamily="34" charset="0"/>
              </a:rPr>
              <a:t>are the lowest. </a:t>
            </a:r>
            <a:r>
              <a:rPr lang="en-US" dirty="0">
                <a:latin typeface="Arial" panose="020B0604020202020204" pitchFamily="34" charset="0"/>
                <a:cs typeface="Arial" panose="020B0604020202020204" pitchFamily="34" charset="0"/>
              </a:rPr>
              <a:t>These results suggest that people may be more likely to sacrifice time in these areas in order to have enough time for other responsibilities, commitments, and personal priorities.</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130</a:t>
            </a:fld>
            <a:endParaRPr lang="en-US" dirty="0"/>
          </a:p>
        </p:txBody>
      </p:sp>
    </p:spTree>
    <p:extLst>
      <p:ext uri="{BB962C8B-B14F-4D97-AF65-F5344CB8AC3E}">
        <p14:creationId xmlns:p14="http://schemas.microsoft.com/office/powerpoint/2010/main" val="15453311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perceived time adequacy related 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Fewer residents with lower incomes report </a:t>
            </a:r>
            <a:r>
              <a:rPr lang="en-CA" dirty="0" smtClean="0">
                <a:latin typeface="Arial" panose="020B0604020202020204" pitchFamily="34" charset="0"/>
                <a:cs typeface="Arial" panose="020B0604020202020204" pitchFamily="34" charset="0"/>
              </a:rPr>
              <a:t>high levels of time </a:t>
            </a:r>
            <a:r>
              <a:rPr lang="en-CA" dirty="0">
                <a:latin typeface="Arial" panose="020B0604020202020204" pitchFamily="34" charset="0"/>
                <a:cs typeface="Arial" panose="020B0604020202020204" pitchFamily="34" charset="0"/>
              </a:rPr>
              <a:t>adequacy, and more residents with lower incomes report low levels of time adequacy. </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Residents with annual household incomes under </a:t>
            </a:r>
            <a:r>
              <a:rPr lang="en-CA" dirty="0" smtClean="0">
                <a:latin typeface="Arial" panose="020B0604020202020204" pitchFamily="34" charset="0"/>
                <a:cs typeface="Arial" panose="020B0604020202020204" pitchFamily="34" charset="0"/>
              </a:rPr>
              <a:t>$30,000 </a:t>
            </a:r>
            <a:r>
              <a:rPr lang="en-CA" dirty="0">
                <a:latin typeface="Arial" panose="020B0604020202020204" pitchFamily="34" charset="0"/>
                <a:cs typeface="Arial" panose="020B0604020202020204" pitchFamily="34" charset="0"/>
              </a:rPr>
              <a:t>are especially at risk of having </a:t>
            </a:r>
            <a:r>
              <a:rPr lang="en-CA" dirty="0" smtClean="0">
                <a:latin typeface="Arial" panose="020B0604020202020204" pitchFamily="34" charset="0"/>
                <a:cs typeface="Arial" panose="020B0604020202020204" pitchFamily="34" charset="0"/>
              </a:rPr>
              <a:t>lower levels of </a:t>
            </a:r>
            <a:r>
              <a:rPr lang="en-CA" dirty="0">
                <a:latin typeface="Arial" panose="020B0604020202020204" pitchFamily="34" charset="0"/>
                <a:cs typeface="Arial" panose="020B0604020202020204" pitchFamily="34" charset="0"/>
              </a:rPr>
              <a:t>time adequacy</a:t>
            </a:r>
            <a:r>
              <a:rPr lang="en-CA" dirty="0" smtClean="0">
                <a:latin typeface="Arial" panose="020B0604020202020204" pitchFamily="34" charset="0"/>
                <a:cs typeface="Arial" panose="020B0604020202020204" pitchFamily="34" charset="0"/>
              </a:rPr>
              <a:t>.</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In</a:t>
            </a:r>
            <a:r>
              <a:rPr lang="en-US" baseline="0" dirty="0" smtClean="0">
                <a:latin typeface="Arial" panose="020B0604020202020204" pitchFamily="34" charset="0"/>
                <a:cs typeface="Arial" panose="020B0604020202020204" pitchFamily="34" charset="0"/>
              </a:rPr>
              <a:t> addition</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residents with annual household incomes between $80,000 to $119,999 also report lower</a:t>
            </a:r>
            <a:r>
              <a:rPr lang="en-US" dirty="0" smtClean="0">
                <a:latin typeface="Arial" panose="020B0604020202020204" pitchFamily="34" charset="0"/>
                <a:cs typeface="Arial" panose="020B0604020202020204" pitchFamily="34" charset="0"/>
              </a:rPr>
              <a:t> levels of</a:t>
            </a:r>
            <a:r>
              <a:rPr lang="en-US" baseline="0" dirty="0" smtClean="0">
                <a:latin typeface="Arial" panose="020B0604020202020204" pitchFamily="34" charset="0"/>
                <a:cs typeface="Arial" panose="020B0604020202020204" pitchFamily="34" charset="0"/>
              </a:rPr>
              <a:t> time adequacy.</a:t>
            </a:r>
            <a:endParaRPr lang="en-CA" dirty="0">
              <a:latin typeface="Arial" panose="020B0604020202020204" pitchFamily="34" charset="0"/>
              <a:cs typeface="Arial" panose="020B0604020202020204" pitchFamily="34" charset="0"/>
            </a:endParaRPr>
          </a:p>
          <a:p>
            <a:endParaRPr lang="en-US" sz="1300"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131</a:t>
            </a:fld>
            <a:endParaRPr lang="en-US" dirty="0"/>
          </a:p>
        </p:txBody>
      </p:sp>
    </p:spTree>
    <p:extLst>
      <p:ext uri="{BB962C8B-B14F-4D97-AF65-F5344CB8AC3E}">
        <p14:creationId xmlns:p14="http://schemas.microsoft.com/office/powerpoint/2010/main" val="38684599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perceived time adequacy related 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Middle age residents (45 to 54 years) </a:t>
            </a:r>
            <a:r>
              <a:rPr lang="en-US" dirty="0">
                <a:latin typeface="Arial" panose="020B0604020202020204" pitchFamily="34" charset="0"/>
                <a:cs typeface="Arial" panose="020B0604020202020204" pitchFamily="34" charset="0"/>
              </a:rPr>
              <a:t>have the most time adequacy in </a:t>
            </a:r>
            <a:r>
              <a:rPr lang="en-US" dirty="0" smtClean="0">
                <a:latin typeface="Arial" panose="020B0604020202020204" pitchFamily="34" charset="0"/>
                <a:cs typeface="Arial" panose="020B0604020202020204" pitchFamily="34" charset="0"/>
              </a:rPr>
              <a:t>Orillia and Area. </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percentage of young people and </a:t>
            </a:r>
            <a:r>
              <a:rPr lang="en-US" dirty="0" smtClean="0">
                <a:latin typeface="Arial" panose="020B0604020202020204" pitchFamily="34" charset="0"/>
                <a:cs typeface="Arial" panose="020B0604020202020204" pitchFamily="34" charset="0"/>
              </a:rPr>
              <a:t>older adults </a:t>
            </a:r>
            <a:r>
              <a:rPr lang="en-US" dirty="0">
                <a:latin typeface="Arial" panose="020B0604020202020204" pitchFamily="34" charset="0"/>
                <a:cs typeface="Arial" panose="020B0604020202020204" pitchFamily="34" charset="0"/>
              </a:rPr>
              <a:t>who report having more time adequacy is substantially lower</a:t>
            </a:r>
            <a:r>
              <a:rPr lang="en-US" dirty="0" smtClean="0">
                <a:latin typeface="Arial" panose="020B0604020202020204" pitchFamily="34" charset="0"/>
                <a:cs typeface="Arial" panose="020B0604020202020204" pitchFamily="34" charset="0"/>
              </a:rPr>
              <a:t>.</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in the 35 to 44 years of age group have the lowest percentage having more time adequacy and highest percentage of people having less time adequacy.</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132</a:t>
            </a:fld>
            <a:endParaRPr lang="en-US" dirty="0"/>
          </a:p>
        </p:txBody>
      </p:sp>
    </p:spTree>
    <p:extLst>
      <p:ext uri="{BB962C8B-B14F-4D97-AF65-F5344CB8AC3E}">
        <p14:creationId xmlns:p14="http://schemas.microsoft.com/office/powerpoint/2010/main" val="28850179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perceived time adequacy related to geographic location?</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little difference of perceived time adequacy in</a:t>
            </a:r>
            <a:r>
              <a:rPr lang="en-US" baseline="0" dirty="0" smtClean="0">
                <a:latin typeface="Arial" panose="020B0604020202020204" pitchFamily="34" charset="0"/>
                <a:cs typeface="Arial" panose="020B0604020202020204" pitchFamily="34" charset="0"/>
              </a:rPr>
              <a:t> relation to where people live. </a:t>
            </a:r>
          </a:p>
          <a:p>
            <a:pPr marL="164569" indent="-16456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Orillia and Severn have slightly higher percentages </a:t>
            </a:r>
            <a:r>
              <a:rPr lang="en-US" dirty="0">
                <a:latin typeface="Arial" panose="020B0604020202020204" pitchFamily="34" charset="0"/>
                <a:cs typeface="Arial" panose="020B0604020202020204" pitchFamily="34" charset="0"/>
              </a:rPr>
              <a:t>of people who feel they </a:t>
            </a:r>
            <a:r>
              <a:rPr lang="en-US" dirty="0" smtClean="0">
                <a:latin typeface="Arial" panose="020B0604020202020204" pitchFamily="34" charset="0"/>
                <a:cs typeface="Arial" panose="020B0604020202020204" pitchFamily="34" charset="0"/>
              </a:rPr>
              <a:t>don’t have enough </a:t>
            </a:r>
            <a:r>
              <a:rPr lang="en-US" dirty="0">
                <a:latin typeface="Arial" panose="020B0604020202020204" pitchFamily="34" charset="0"/>
                <a:cs typeface="Arial" panose="020B0604020202020204" pitchFamily="34" charset="0"/>
              </a:rPr>
              <a:t>time </a:t>
            </a:r>
            <a:r>
              <a:rPr lang="en-US" dirty="0" smtClean="0">
                <a:latin typeface="Arial" panose="020B0604020202020204" pitchFamily="34" charset="0"/>
                <a:cs typeface="Arial" panose="020B0604020202020204" pitchFamily="34" charset="0"/>
              </a:rPr>
              <a:t>to do a</a:t>
            </a:r>
            <a:r>
              <a:rPr lang="en-US" baseline="0" dirty="0" smtClean="0">
                <a:latin typeface="Arial" panose="020B0604020202020204" pitchFamily="34" charset="0"/>
                <a:cs typeface="Arial" panose="020B0604020202020204" pitchFamily="34" charset="0"/>
              </a:rPr>
              <a:t> lot of things (10.9% and 10.8%, respectively). </a:t>
            </a:r>
            <a:r>
              <a:rPr lang="en-US" dirty="0" smtClean="0">
                <a:latin typeface="Arial" panose="020B0604020202020204" pitchFamily="34" charset="0"/>
                <a:cs typeface="Arial" panose="020B0604020202020204" pitchFamily="34" charset="0"/>
              </a:rPr>
              <a:t> </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133</a:t>
            </a:fld>
            <a:endParaRPr lang="en-US" dirty="0"/>
          </a:p>
        </p:txBody>
      </p:sp>
    </p:spTree>
    <p:extLst>
      <p:ext uri="{BB962C8B-B14F-4D97-AF65-F5344CB8AC3E}">
        <p14:creationId xmlns:p14="http://schemas.microsoft.com/office/powerpoint/2010/main" val="30849328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perceived time adequacy related 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Education level makes little</a:t>
            </a:r>
            <a:r>
              <a:rPr lang="en-US" baseline="0" dirty="0" smtClean="0">
                <a:latin typeface="Arial" panose="020B0604020202020204" pitchFamily="34" charset="0"/>
                <a:cs typeface="Arial" panose="020B0604020202020204" pitchFamily="34" charset="0"/>
              </a:rPr>
              <a:t> difference in terms of perceived time adequacy. </a:t>
            </a:r>
          </a:p>
          <a:p>
            <a:pPr marL="156334" indent="-156334">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people who have a college diploma or a university degree report having less time adequacy (13.6% and 8.9%, respectively). </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134</a:t>
            </a:fld>
            <a:endParaRPr lang="en-US" dirty="0"/>
          </a:p>
        </p:txBody>
      </p:sp>
    </p:spTree>
    <p:extLst>
      <p:ext uri="{BB962C8B-B14F-4D97-AF65-F5344CB8AC3E}">
        <p14:creationId xmlns:p14="http://schemas.microsoft.com/office/powerpoint/2010/main" val="31951592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Time Use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perception of time adequacy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perceived time adequacy is 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No clear patterns with income; however, residents with annual incomes under $20,000 are at greater risk of not having enough time to enhance their </a:t>
            </a:r>
            <a:r>
              <a:rPr lang="en-US" dirty="0" smtClean="0">
                <a:latin typeface="Arial" panose="020B0604020202020204" pitchFamily="34" charset="0"/>
                <a:cs typeface="Arial" panose="020B0604020202020204" pitchFamily="34" charset="0"/>
              </a:rPr>
              <a:t>wellbeing.</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 (under 35 years and 35 to 44 years).</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education level.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135</a:t>
            </a:fld>
            <a:endParaRPr lang="en-US" dirty="0"/>
          </a:p>
        </p:txBody>
      </p:sp>
    </p:spTree>
    <p:extLst>
      <p:ext uri="{BB962C8B-B14F-4D97-AF65-F5344CB8AC3E}">
        <p14:creationId xmlns:p14="http://schemas.microsoft.com/office/powerpoint/2010/main" val="27631577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Relative importance of Domains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Which domains are the most critical to community wellbeing?</a:t>
            </a:r>
            <a:r>
              <a:rPr lang="en-CA" dirty="0">
                <a:latin typeface="Arial" panose="020B0604020202020204" pitchFamily="34" charset="0"/>
                <a:cs typeface="Arial" panose="020B0604020202020204" pitchFamily="34" charset="0"/>
              </a:rPr>
              <a:t>”</a:t>
            </a:r>
          </a:p>
          <a:p>
            <a:endParaRPr lang="en-CA" dirty="0"/>
          </a:p>
          <a:p>
            <a:r>
              <a:rPr lang="en-CA" dirty="0">
                <a:latin typeface="Arial" panose="020B0604020202020204" pitchFamily="34" charset="0"/>
                <a:cs typeface="Arial" panose="020B0604020202020204" pitchFamily="34" charset="0"/>
              </a:rPr>
              <a:t>After examining all eight domains and the various factors to which each one is related, a question that inevitably arises is, “which domain is most important to overall wellbeing?”</a:t>
            </a:r>
          </a:p>
          <a:p>
            <a:endParaRPr lang="en-CA" dirty="0"/>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136</a:t>
            </a:fld>
            <a:endParaRPr lang="en-US" dirty="0"/>
          </a:p>
        </p:txBody>
      </p:sp>
    </p:spTree>
    <p:extLst>
      <p:ext uri="{BB962C8B-B14F-4D97-AF65-F5344CB8AC3E}">
        <p14:creationId xmlns:p14="http://schemas.microsoft.com/office/powerpoint/2010/main" val="10676194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Relative importance of Domains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Which domains are the most critical to community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three answers to this question: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First, </a:t>
            </a:r>
            <a:r>
              <a:rPr lang="en-US" i="1" dirty="0">
                <a:latin typeface="Arial" panose="020B0604020202020204" pitchFamily="34" charset="0"/>
                <a:cs typeface="Arial" panose="020B0604020202020204" pitchFamily="34" charset="0"/>
              </a:rPr>
              <a:t>all</a:t>
            </a:r>
            <a:r>
              <a:rPr lang="en-US" dirty="0">
                <a:latin typeface="Arial" panose="020B0604020202020204" pitchFamily="34" charset="0"/>
                <a:cs typeface="Arial" panose="020B0604020202020204" pitchFamily="34" charset="0"/>
              </a:rPr>
              <a:t> eight domains make a </a:t>
            </a:r>
            <a:r>
              <a:rPr lang="en-US" i="1" dirty="0">
                <a:latin typeface="Arial" panose="020B0604020202020204" pitchFamily="34" charset="0"/>
                <a:cs typeface="Arial" panose="020B0604020202020204" pitchFamily="34" charset="0"/>
              </a:rPr>
              <a:t>significant</a:t>
            </a:r>
            <a:r>
              <a:rPr lang="en-US" dirty="0">
                <a:latin typeface="Arial" panose="020B0604020202020204" pitchFamily="34" charset="0"/>
                <a:cs typeface="Arial" panose="020B0604020202020204" pitchFamily="34" charset="0"/>
              </a:rPr>
              <a:t> contribution to wellbeing. In other words, every domain enhances the wellbeing of residents in its own way and works in conjunction with all other domains in further enhancing wellbeing.</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Second, when the relative contribution of each domain to overall wellbeing is compared, three domains emerge as having the greatest impact: Leisure and Culture, Community Vitality, and Time Use. In other words, as progress is made in areas linked to these domains, the impact on wellbeing is greater than it would be by similar progress made on other domains.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Three, the domains not only all contribute to overall wellbeing, they interact in meaningful ways to collectively have an impact. All of the domains are also highly related to one another. Consequently, all explorations of the various indicators that affect wellbeing should be considered in conjunction with indicators from domains to understand the intersection of the domains.</a:t>
            </a: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137</a:t>
            </a:fld>
            <a:endParaRPr lang="en-US" dirty="0"/>
          </a:p>
        </p:txBody>
      </p:sp>
    </p:spTree>
    <p:extLst>
      <p:ext uri="{BB962C8B-B14F-4D97-AF65-F5344CB8AC3E}">
        <p14:creationId xmlns:p14="http://schemas.microsoft.com/office/powerpoint/2010/main" val="2715088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138</a:t>
            </a:fld>
            <a:endParaRPr lang="en-US" dirty="0"/>
          </a:p>
        </p:txBody>
      </p:sp>
    </p:spTree>
    <p:extLst>
      <p:ext uri="{BB962C8B-B14F-4D97-AF65-F5344CB8AC3E}">
        <p14:creationId xmlns:p14="http://schemas.microsoft.com/office/powerpoint/2010/main" val="14513111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Comparisons</a:t>
            </a:r>
            <a:r>
              <a:rPr lang="en-US" b="1" baseline="0" dirty="0" smtClean="0">
                <a:solidFill>
                  <a:srgbClr val="005A73"/>
                </a:solidFill>
                <a:latin typeface="Arial" panose="020B0604020202020204" pitchFamily="34" charset="0"/>
                <a:cs typeface="Arial" panose="020B0604020202020204" pitchFamily="34" charset="0"/>
              </a:rPr>
              <a:t> to other communities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 sense of belonging </a:t>
            </a:r>
            <a:r>
              <a:rPr lang="en-CA" i="1" dirty="0" smtClean="0">
                <a:latin typeface="Arial" panose="020B0604020202020204" pitchFamily="34" charset="0"/>
                <a:cs typeface="Arial" panose="020B0604020202020204" pitchFamily="34" charset="0"/>
              </a:rPr>
              <a:t>compared to other communities in Ontario?</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There are slight variations in terms of sense of belonging to community across all five communities. </a:t>
            </a: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residents with the strongest sense of belonging to community live in Orillia (mean = 4.82), and the lowest live in Waterloo Region (mean = 4.35).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sense of belonging for residents living in Bruce-Grey Counties, Kingston, and Oxford County are almost identical (mean = 4.79, 4.77, 4.76, respectively).</a:t>
            </a: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latin typeface="Arial" panose="020B0604020202020204" pitchFamily="34" charset="0"/>
                <a:cs typeface="Arial" panose="020B0604020202020204" pitchFamily="34" charset="0"/>
              </a:rPr>
              <a:t>Note: The mean is based on a 7-point scale.</a:t>
            </a: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defTabSz="877989">
              <a:defRPr/>
            </a:pPr>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139</a:t>
            </a:fld>
            <a:endParaRPr lang="en-US" dirty="0"/>
          </a:p>
        </p:txBody>
      </p:sp>
    </p:spTree>
    <p:extLst>
      <p:ext uri="{BB962C8B-B14F-4D97-AF65-F5344CB8AC3E}">
        <p14:creationId xmlns:p14="http://schemas.microsoft.com/office/powerpoint/2010/main" val="3468666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satisfied are residents in the different municipalities </a:t>
            </a:r>
            <a:r>
              <a:rPr lang="en-CA" i="1" dirty="0" smtClean="0">
                <a:latin typeface="Arial" panose="020B0604020202020204" pitchFamily="34" charset="0"/>
                <a:cs typeface="Arial" panose="020B0604020202020204" pitchFamily="34" charset="0"/>
              </a:rPr>
              <a:t>with Education</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residents </a:t>
            </a:r>
            <a:r>
              <a:rPr lang="en-US" dirty="0">
                <a:latin typeface="Arial" panose="020B0604020202020204" pitchFamily="34" charset="0"/>
                <a:cs typeface="Arial" panose="020B0604020202020204" pitchFamily="34" charset="0"/>
              </a:rPr>
              <a:t>report a relatively high level of satisfaction with the Education domain (average score is </a:t>
            </a:r>
            <a:r>
              <a:rPr lang="en-US" dirty="0" smtClean="0">
                <a:latin typeface="Arial" panose="020B0604020202020204" pitchFamily="34" charset="0"/>
                <a:cs typeface="Arial" panose="020B0604020202020204" pitchFamily="34" charset="0"/>
              </a:rPr>
              <a:t>4.78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In particular, residents living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the highest satisfaction with the Education domain, followed by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In contrast, residents living in </a:t>
            </a:r>
            <a:r>
              <a:rPr lang="en-US" dirty="0" smtClean="0">
                <a:latin typeface="Arial" panose="020B0604020202020204" pitchFamily="34" charset="0"/>
                <a:cs typeface="Arial" panose="020B0604020202020204" pitchFamily="34" charset="0"/>
              </a:rPr>
              <a:t>Ramara report </a:t>
            </a:r>
            <a:r>
              <a:rPr lang="en-US" dirty="0">
                <a:latin typeface="Arial" panose="020B0604020202020204" pitchFamily="34" charset="0"/>
                <a:cs typeface="Arial" panose="020B0604020202020204" pitchFamily="34" charset="0"/>
              </a:rPr>
              <a:t>the lowest level of satisfaction with this domain.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a:t>
            </a:fld>
            <a:endParaRPr lang="en-US" dirty="0"/>
          </a:p>
        </p:txBody>
      </p:sp>
    </p:spTree>
    <p:extLst>
      <p:ext uri="{BB962C8B-B14F-4D97-AF65-F5344CB8AC3E}">
        <p14:creationId xmlns:p14="http://schemas.microsoft.com/office/powerpoint/2010/main" val="338835082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Comparisons</a:t>
            </a:r>
            <a:r>
              <a:rPr lang="en-US" b="1" baseline="0" dirty="0" smtClean="0">
                <a:solidFill>
                  <a:srgbClr val="005A73"/>
                </a:solidFill>
                <a:latin typeface="Arial" panose="020B0604020202020204" pitchFamily="34" charset="0"/>
                <a:cs typeface="Arial" panose="020B0604020202020204" pitchFamily="34" charset="0"/>
              </a:rPr>
              <a:t> to other communities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 </a:t>
            </a:r>
            <a:r>
              <a:rPr lang="en-CA" i="1" dirty="0" smtClean="0">
                <a:latin typeface="Arial" panose="020B0604020202020204" pitchFamily="34" charset="0"/>
                <a:cs typeface="Arial" panose="020B0604020202020204" pitchFamily="34" charset="0"/>
              </a:rPr>
              <a:t>perceptions of health care services compared to other communities in Ontario?</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Across all five communities, the quality of health care services is rated higher</a:t>
            </a:r>
            <a:r>
              <a:rPr lang="en-US" baseline="0" dirty="0" smtClean="0">
                <a:latin typeface="Arial" panose="020B0604020202020204" pitchFamily="34" charset="0"/>
                <a:cs typeface="Arial" panose="020B0604020202020204" pitchFamily="34" charset="0"/>
              </a:rPr>
              <a:t> than the perceived access to health care services.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Ratings of both quality of health care and access to health care services are highest amongst Kingston residents, followed by Orillia and Area and Bruce-Grey Counties. The ratings are lowest and almost identical for residents of Waterloo Region and Oxford County.</a:t>
            </a:r>
          </a:p>
          <a:p>
            <a:pPr marL="0" indent="0">
              <a:buFont typeface="Arial" panose="020B0604020202020204" pitchFamily="34" charset="0"/>
              <a:buNone/>
            </a:pPr>
            <a:endParaRPr lang="en-US" dirty="0" smtClean="0">
              <a:latin typeface="Arial" panose="020B0604020202020204" pitchFamily="34" charset="0"/>
              <a:cs typeface="Arial" panose="020B0604020202020204" pitchFamily="34" charset="0"/>
            </a:endParaRPr>
          </a:p>
          <a:p>
            <a:pPr marL="172342" lvl="0" indent="-172342">
              <a:buFont typeface="Arial" panose="020B0604020202020204" pitchFamily="34" charset="0"/>
              <a:buChar char="•"/>
              <a:defRPr/>
            </a:pPr>
            <a:r>
              <a:rPr lang="en-US" i="1" dirty="0" smtClean="0">
                <a:latin typeface="Arial" panose="020B0604020202020204" pitchFamily="34" charset="0"/>
                <a:cs typeface="Arial" panose="020B0604020202020204" pitchFamily="34" charset="0"/>
              </a:rPr>
              <a:t>Note: The mean is based on a 5-point scale where 1 = poor and 5 = excellent.</a:t>
            </a:r>
            <a:endParaRPr lang="en-US" baseline="0" dirty="0" smtClean="0">
              <a:latin typeface="Arial" panose="020B0604020202020204" pitchFamily="34" charset="0"/>
              <a:cs typeface="Arial" panose="020B0604020202020204" pitchFamily="34" charset="0"/>
            </a:endParaRPr>
          </a:p>
          <a:p>
            <a:pPr defTabSz="877989">
              <a:defRPr/>
            </a:pPr>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140</a:t>
            </a:fld>
            <a:endParaRPr lang="en-US" dirty="0"/>
          </a:p>
        </p:txBody>
      </p:sp>
    </p:spTree>
    <p:extLst>
      <p:ext uri="{BB962C8B-B14F-4D97-AF65-F5344CB8AC3E}">
        <p14:creationId xmlns:p14="http://schemas.microsoft.com/office/powerpoint/2010/main" val="26632423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Comparisons to other communities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 </a:t>
            </a:r>
            <a:r>
              <a:rPr lang="en-CA" i="1" dirty="0" smtClean="0">
                <a:latin typeface="Arial" panose="020B0604020202020204" pitchFamily="34" charset="0"/>
                <a:cs typeface="Arial" panose="020B0604020202020204" pitchFamily="34" charset="0"/>
              </a:rPr>
              <a:t>financial insecurity compared to </a:t>
            </a:r>
            <a:r>
              <a:rPr lang="en-CA" i="1" dirty="0">
                <a:latin typeface="Arial" panose="020B0604020202020204" pitchFamily="34" charset="0"/>
                <a:cs typeface="Arial" panose="020B0604020202020204" pitchFamily="34" charset="0"/>
              </a:rPr>
              <a:t>other communities in Ontario?</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Residents of all five communities experience</a:t>
            </a:r>
            <a:r>
              <a:rPr lang="en-US" baseline="0" dirty="0" smtClean="0">
                <a:latin typeface="Arial" panose="020B0604020202020204" pitchFamily="34" charset="0"/>
                <a:cs typeface="Arial" panose="020B0604020202020204" pitchFamily="34" charset="0"/>
              </a:rPr>
              <a:t> more difficulties in paying bills on time than purchasing food.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Residents of Waterloo Region and Kingston have the highest and almost identical percentage of people who could not pay their bills on time (22.4% and 22.3%, respectively). Bruce-Grey Counties have the lowest percentage of people experiencing financial insecurity (17.8%). Orillia and Area also has a lower percentage of people having difficulties in paying bills on time (18.7%).</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Waterloo Region has the highest percentage of people who ate less due to lack of food or money for food (19.1%), while Bruce-Grey Counties have the fewest people who experience food insecurity in past year (9.4%). Orillia and Area also has a lower percentage of people who ate less because having no enough food in past year (11.9%). </a:t>
            </a:r>
            <a:endParaRPr lang="en-US"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141</a:t>
            </a:fld>
            <a:endParaRPr lang="en-US" dirty="0"/>
          </a:p>
        </p:txBody>
      </p:sp>
    </p:spTree>
    <p:extLst>
      <p:ext uri="{BB962C8B-B14F-4D97-AF65-F5344CB8AC3E}">
        <p14:creationId xmlns:p14="http://schemas.microsoft.com/office/powerpoint/2010/main" val="1183344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Comparisons to other communities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a:t>
            </a:r>
            <a:r>
              <a:rPr lang="en-CA" i="1" dirty="0" smtClean="0">
                <a:latin typeface="Arial" panose="020B0604020202020204" pitchFamily="34" charset="0"/>
                <a:cs typeface="Arial" panose="020B0604020202020204" pitchFamily="34" charset="0"/>
              </a:rPr>
              <a:t> active transportation use compared to </a:t>
            </a:r>
            <a:r>
              <a:rPr lang="en-CA" i="1" dirty="0">
                <a:latin typeface="Arial" panose="020B0604020202020204" pitchFamily="34" charset="0"/>
                <a:cs typeface="Arial" panose="020B0604020202020204" pitchFamily="34" charset="0"/>
              </a:rPr>
              <a:t>other communities in Ontario?</a:t>
            </a:r>
            <a:r>
              <a:rPr lang="en-CA" dirty="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In general, a higher percentage of</a:t>
            </a:r>
            <a:r>
              <a:rPr lang="en-US" baseline="0" dirty="0" smtClean="0">
                <a:latin typeface="Arial" panose="020B0604020202020204" pitchFamily="34" charset="0"/>
                <a:cs typeface="Arial" panose="020B0604020202020204" pitchFamily="34" charset="0"/>
              </a:rPr>
              <a:t> residents </a:t>
            </a:r>
            <a:r>
              <a:rPr lang="en-US" i="1" baseline="0" dirty="0" smtClean="0">
                <a:latin typeface="Arial" panose="020B0604020202020204" pitchFamily="34" charset="0"/>
                <a:cs typeface="Arial" panose="020B0604020202020204" pitchFamily="34" charset="0"/>
              </a:rPr>
              <a:t>walk or bike more often </a:t>
            </a:r>
            <a:r>
              <a:rPr lang="en-US" baseline="0" dirty="0" smtClean="0">
                <a:latin typeface="Arial" panose="020B0604020202020204" pitchFamily="34" charset="0"/>
                <a:cs typeface="Arial" panose="020B0604020202020204" pitchFamily="34" charset="0"/>
              </a:rPr>
              <a:t>than take </a:t>
            </a:r>
            <a:r>
              <a:rPr lang="en-US" i="1" baseline="0" dirty="0" smtClean="0">
                <a:latin typeface="Arial" panose="020B0604020202020204" pitchFamily="34" charset="0"/>
                <a:cs typeface="Arial" panose="020B0604020202020204" pitchFamily="34" charset="0"/>
              </a:rPr>
              <a:t>public transit</a:t>
            </a:r>
            <a:r>
              <a:rPr lang="en-US" baseline="0" dirty="0" smtClean="0">
                <a:latin typeface="Arial" panose="020B0604020202020204" pitchFamily="34" charset="0"/>
                <a:cs typeface="Arial" panose="020B0604020202020204" pitchFamily="34" charset="0"/>
              </a:rPr>
              <a:t>, with </a:t>
            </a:r>
            <a:r>
              <a:rPr lang="en-US" dirty="0" smtClean="0">
                <a:latin typeface="Arial" panose="020B0604020202020204" pitchFamily="34" charset="0"/>
                <a:cs typeface="Arial" panose="020B0604020202020204" pitchFamily="34" charset="0"/>
              </a:rPr>
              <a:t>the </a:t>
            </a:r>
            <a:r>
              <a:rPr lang="en-US" baseline="0" dirty="0" smtClean="0">
                <a:latin typeface="Arial" panose="020B0604020202020204" pitchFamily="34" charset="0"/>
                <a:cs typeface="Arial" panose="020B0604020202020204" pitchFamily="34" charset="0"/>
              </a:rPr>
              <a:t>exception of Oxford County.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highest percentage of residents who </a:t>
            </a:r>
            <a:r>
              <a:rPr lang="en-US" i="1" baseline="0" dirty="0" smtClean="0">
                <a:latin typeface="Arial" panose="020B0604020202020204" pitchFamily="34" charset="0"/>
                <a:cs typeface="Arial" panose="020B0604020202020204" pitchFamily="34" charset="0"/>
              </a:rPr>
              <a:t>walk or bike </a:t>
            </a:r>
            <a:r>
              <a:rPr lang="en-US" baseline="0" dirty="0" smtClean="0">
                <a:latin typeface="Arial" panose="020B0604020202020204" pitchFamily="34" charset="0"/>
                <a:cs typeface="Arial" panose="020B0604020202020204" pitchFamily="34" charset="0"/>
              </a:rPr>
              <a:t>quite often or all of the time live in Waterloo Region (28.4%), followed by people residing in Orillia and Area (23.5%) and Bruce-Grey (23.0%), while the lowest percentage is in Oxford County (18.5%).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By contrast, the lowest percentage of residents taking </a:t>
            </a:r>
            <a:r>
              <a:rPr lang="en-US" i="1" baseline="0" dirty="0" smtClean="0">
                <a:latin typeface="Arial" panose="020B0604020202020204" pitchFamily="34" charset="0"/>
                <a:cs typeface="Arial" panose="020B0604020202020204" pitchFamily="34" charset="0"/>
              </a:rPr>
              <a:t>public transit </a:t>
            </a:r>
            <a:r>
              <a:rPr lang="en-US" baseline="0" dirty="0" smtClean="0">
                <a:latin typeface="Arial" panose="020B0604020202020204" pitchFamily="34" charset="0"/>
                <a:cs typeface="Arial" panose="020B0604020202020204" pitchFamily="34" charset="0"/>
              </a:rPr>
              <a:t>is in Bruce-Grey Counties and Orillia and Area (4.5% and 5.7%, respectively), whereas 42.3% of residents in Oxford County report taking public transit as quite often or all of the time.</a:t>
            </a: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142</a:t>
            </a:fld>
            <a:endParaRPr lang="en-US" dirty="0"/>
          </a:p>
        </p:txBody>
      </p:sp>
    </p:spTree>
    <p:extLst>
      <p:ext uri="{BB962C8B-B14F-4D97-AF65-F5344CB8AC3E}">
        <p14:creationId xmlns:p14="http://schemas.microsoft.com/office/powerpoint/2010/main" val="303582335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Comparisons to other communities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 </a:t>
            </a:r>
            <a:r>
              <a:rPr lang="en-CA" i="1" dirty="0" smtClean="0">
                <a:latin typeface="Arial" panose="020B0604020202020204" pitchFamily="34" charset="0"/>
                <a:cs typeface="Arial" panose="020B0604020202020204" pitchFamily="34" charset="0"/>
              </a:rPr>
              <a:t>educational opportunities compared to </a:t>
            </a:r>
            <a:r>
              <a:rPr lang="en-CA" i="1" dirty="0">
                <a:latin typeface="Arial" panose="020B0604020202020204" pitchFamily="34" charset="0"/>
                <a:cs typeface="Arial" panose="020B0604020202020204" pitchFamily="34" charset="0"/>
              </a:rPr>
              <a:t>other communities in Ontario?</a:t>
            </a:r>
            <a:r>
              <a:rPr lang="en-CA" dirty="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living in </a:t>
            </a:r>
            <a:r>
              <a:rPr lang="en-US" dirty="0" smtClean="0">
                <a:latin typeface="Arial" panose="020B0604020202020204" pitchFamily="34" charset="0"/>
                <a:cs typeface="Arial" panose="020B0604020202020204" pitchFamily="34" charset="0"/>
              </a:rPr>
              <a:t>Kingston and Waterloo Region</a:t>
            </a:r>
            <a:r>
              <a:rPr lang="en-US" baseline="0" dirty="0" smtClean="0">
                <a:latin typeface="Arial" panose="020B0604020202020204" pitchFamily="34" charset="0"/>
                <a:cs typeface="Arial" panose="020B0604020202020204" pitchFamily="34" charset="0"/>
              </a:rPr>
              <a:t> report a higher agreement that, when considering educational opportunities, courses are too expensive (mean = 4.17 and 4.15, respectively).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contrast, Bruce-Grey County residents have the lowest agreement that the cost of courses is a barrier to education (mean = 3.72).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residing in Orillia and Area report a somewhat low agreement that courses are too expensive in the community (mean = 3.95).</a:t>
            </a:r>
            <a:br>
              <a:rPr lang="en-US" baseline="0"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smtClean="0">
                <a:latin typeface="Arial" panose="020B0604020202020204" pitchFamily="34" charset="0"/>
                <a:cs typeface="Arial" panose="020B0604020202020204" pitchFamily="34" charset="0"/>
              </a:rPr>
              <a:t>Note: The mean is based on a 7-point scale.</a:t>
            </a:r>
            <a:endParaRPr lang="en-CA" dirty="0" smtClean="0">
              <a:latin typeface="Arial" panose="020B0604020202020204" pitchFamily="34" charset="0"/>
              <a:cs typeface="Arial" panose="020B0604020202020204" pitchFamily="34" charset="0"/>
            </a:endParaRPr>
          </a:p>
          <a:p>
            <a:pPr defTabSz="877989">
              <a:defRPr/>
            </a:pPr>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143</a:t>
            </a:fld>
            <a:endParaRPr lang="en-US" dirty="0"/>
          </a:p>
        </p:txBody>
      </p:sp>
    </p:spTree>
    <p:extLst>
      <p:ext uri="{BB962C8B-B14F-4D97-AF65-F5344CB8AC3E}">
        <p14:creationId xmlns:p14="http://schemas.microsoft.com/office/powerpoint/2010/main" val="8045447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Comparisons to other communities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 </a:t>
            </a:r>
            <a:r>
              <a:rPr lang="en-CA" i="1" dirty="0" smtClean="0">
                <a:latin typeface="Arial" panose="020B0604020202020204" pitchFamily="34" charset="0"/>
                <a:cs typeface="Arial" panose="020B0604020202020204" pitchFamily="34" charset="0"/>
              </a:rPr>
              <a:t>time adequacy compared</a:t>
            </a:r>
            <a:r>
              <a:rPr lang="en-CA" i="1" baseline="0" dirty="0" smtClean="0">
                <a:latin typeface="Arial" panose="020B0604020202020204" pitchFamily="34" charset="0"/>
                <a:cs typeface="Arial" panose="020B0604020202020204" pitchFamily="34" charset="0"/>
              </a:rPr>
              <a:t> to</a:t>
            </a:r>
            <a:r>
              <a:rPr lang="en-CA" i="1" dirty="0" smtClean="0">
                <a:latin typeface="Arial" panose="020B0604020202020204" pitchFamily="34" charset="0"/>
                <a:cs typeface="Arial" panose="020B0604020202020204" pitchFamily="34" charset="0"/>
              </a:rPr>
              <a:t> </a:t>
            </a:r>
            <a:r>
              <a:rPr lang="en-CA" i="1" dirty="0">
                <a:latin typeface="Arial" panose="020B0604020202020204" pitchFamily="34" charset="0"/>
                <a:cs typeface="Arial" panose="020B0604020202020204" pitchFamily="34" charset="0"/>
              </a:rPr>
              <a:t>other communities in Ontario?</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Across all five communities,</a:t>
            </a:r>
            <a:r>
              <a:rPr lang="en-US" baseline="0" dirty="0" smtClean="0">
                <a:latin typeface="Arial" panose="020B0604020202020204" pitchFamily="34" charset="0"/>
                <a:cs typeface="Arial" panose="020B0604020202020204" pitchFamily="34" charset="0"/>
              </a:rPr>
              <a:t> more people provide unpaid care to children than provide unpaid care to dependent older adults.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Oxford County has the highest percentage of people who provide unpaid care to children (23.2%), followed by residents living in Bruce-Grey Counties and Waterloo Region identically (20.8% and 20.6%, respectively). Kingston has the fewest people who provide unpaid care to children (17.3%).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By contrast, residents living in Orillia and Area and Oxford County have the same highest percentage of people providing unpaid care to older adults (12.9%). The percentage of people in Kingston who provide unpaid care to older adults is the lowest (10.1%).</a:t>
            </a: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877989">
              <a:defRPr/>
            </a:pPr>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144</a:t>
            </a:fld>
            <a:endParaRPr lang="en-US" dirty="0"/>
          </a:p>
        </p:txBody>
      </p:sp>
    </p:spTree>
    <p:extLst>
      <p:ext uri="{BB962C8B-B14F-4D97-AF65-F5344CB8AC3E}">
        <p14:creationId xmlns:p14="http://schemas.microsoft.com/office/powerpoint/2010/main" val="25138373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Comparisons to other communities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 perceived </a:t>
            </a:r>
            <a:r>
              <a:rPr lang="en-CA" i="1" dirty="0" smtClean="0">
                <a:latin typeface="Arial" panose="020B0604020202020204" pitchFamily="34" charset="0"/>
                <a:cs typeface="Arial" panose="020B0604020202020204" pitchFamily="34" charset="0"/>
              </a:rPr>
              <a:t>political capital compared to </a:t>
            </a:r>
            <a:r>
              <a:rPr lang="en-CA" i="1" dirty="0">
                <a:latin typeface="Arial" panose="020B0604020202020204" pitchFamily="34" charset="0"/>
                <a:cs typeface="Arial" panose="020B0604020202020204" pitchFamily="34" charset="0"/>
              </a:rPr>
              <a:t>other communities in Ontario?</a:t>
            </a:r>
            <a:r>
              <a:rPr lang="en-CA" dirty="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report a somewhat high level of agreement that they are not heard by government across different communities.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particular, residents living in Bruce-Grey Counties have the highest agreement that they </a:t>
            </a:r>
            <a:r>
              <a:rPr lang="en-US" i="1" baseline="0" dirty="0" smtClean="0">
                <a:latin typeface="Arial" panose="020B0604020202020204" pitchFamily="34" charset="0"/>
                <a:cs typeface="Arial" panose="020B0604020202020204" pitchFamily="34" charset="0"/>
              </a:rPr>
              <a:t>do not have a say </a:t>
            </a:r>
            <a:r>
              <a:rPr lang="en-US" baseline="0" dirty="0" smtClean="0">
                <a:latin typeface="Arial" panose="020B0604020202020204" pitchFamily="34" charset="0"/>
                <a:cs typeface="Arial" panose="020B0604020202020204" pitchFamily="34" charset="0"/>
              </a:rPr>
              <a:t>and </a:t>
            </a:r>
            <a:r>
              <a:rPr lang="en-US" i="1" baseline="0" dirty="0" smtClean="0">
                <a:latin typeface="Arial" panose="020B0604020202020204" pitchFamily="34" charset="0"/>
                <a:cs typeface="Arial" panose="020B0604020202020204" pitchFamily="34" charset="0"/>
              </a:rPr>
              <a:t>public officials do not care</a:t>
            </a:r>
            <a:r>
              <a:rPr lang="en-US" baseline="0" dirty="0" smtClean="0">
                <a:latin typeface="Arial" panose="020B0604020202020204" pitchFamily="34" charset="0"/>
                <a:cs typeface="Arial" panose="020B0604020202020204" pitchFamily="34" charset="0"/>
              </a:rPr>
              <a:t>, followed by Waterloo Region. </a:t>
            </a:r>
            <a:r>
              <a:rPr lang="en-US" dirty="0" smtClean="0">
                <a:latin typeface="Arial" panose="020B0604020202020204" pitchFamily="34" charset="0"/>
                <a:cs typeface="Arial" panose="020B0604020202020204" pitchFamily="34" charset="0"/>
              </a:rPr>
              <a:t>A</a:t>
            </a:r>
            <a:r>
              <a:rPr lang="en-US" baseline="0" dirty="0" smtClean="0">
                <a:latin typeface="Arial" panose="020B0604020202020204" pitchFamily="34" charset="0"/>
                <a:cs typeface="Arial" panose="020B0604020202020204" pitchFamily="34" charset="0"/>
              </a:rPr>
              <a:t>greement is the lowest amongst residents living in Orillia and Area. </a:t>
            </a:r>
          </a:p>
          <a:p>
            <a:pPr marL="0" indent="0">
              <a:buFont typeface="Arial" panose="020B0604020202020204" pitchFamily="34" charset="0"/>
              <a:buNone/>
            </a:pPr>
            <a:endParaRPr lang="en-US" i="1"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smtClean="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145</a:t>
            </a:fld>
            <a:endParaRPr lang="en-US" dirty="0"/>
          </a:p>
        </p:txBody>
      </p:sp>
    </p:spTree>
    <p:extLst>
      <p:ext uri="{BB962C8B-B14F-4D97-AF65-F5344CB8AC3E}">
        <p14:creationId xmlns:p14="http://schemas.microsoft.com/office/powerpoint/2010/main" val="85593082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Comparisons to other communities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there any differences</a:t>
            </a:r>
            <a:r>
              <a:rPr lang="en-CA" i="1" baseline="0" dirty="0" smtClean="0">
                <a:latin typeface="Arial" panose="020B0604020202020204" pitchFamily="34" charset="0"/>
                <a:cs typeface="Arial" panose="020B0604020202020204" pitchFamily="34" charset="0"/>
              </a:rPr>
              <a:t> in terms of </a:t>
            </a:r>
            <a:r>
              <a:rPr lang="en-CA" i="1" dirty="0" smtClean="0">
                <a:latin typeface="Arial" panose="020B0604020202020204" pitchFamily="34" charset="0"/>
                <a:cs typeface="Arial" panose="020B0604020202020204" pitchFamily="34" charset="0"/>
              </a:rPr>
              <a:t>accessibility to recreation and cultural facilities compared</a:t>
            </a:r>
            <a:r>
              <a:rPr lang="en-CA" i="1" baseline="0" dirty="0" smtClean="0">
                <a:latin typeface="Arial" panose="020B0604020202020204" pitchFamily="34" charset="0"/>
                <a:cs typeface="Arial" panose="020B0604020202020204" pitchFamily="34" charset="0"/>
              </a:rPr>
              <a:t> to</a:t>
            </a:r>
            <a:r>
              <a:rPr lang="en-CA" i="1" dirty="0" smtClean="0">
                <a:latin typeface="Arial" panose="020B0604020202020204" pitchFamily="34" charset="0"/>
                <a:cs typeface="Arial" panose="020B0604020202020204" pitchFamily="34" charset="0"/>
              </a:rPr>
              <a:t> </a:t>
            </a:r>
            <a:r>
              <a:rPr lang="en-CA" i="1" dirty="0">
                <a:latin typeface="Arial" panose="020B0604020202020204" pitchFamily="34" charset="0"/>
                <a:cs typeface="Arial" panose="020B0604020202020204" pitchFamily="34" charset="0"/>
              </a:rPr>
              <a:t>other communities in Ontario?</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Residents living in Orillia and</a:t>
            </a:r>
            <a:r>
              <a:rPr lang="en-US" baseline="0" dirty="0" smtClean="0">
                <a:latin typeface="Arial" panose="020B0604020202020204" pitchFamily="34" charset="0"/>
                <a:cs typeface="Arial" panose="020B0604020202020204" pitchFamily="34" charset="0"/>
              </a:rPr>
              <a:t> Area agree at the highest level that recreation and cultural programs are offered at convenient times (mean = 4.54).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However, residents of Orillia and Area also report the highest agreement that the cost of recreation and cultural facilities is too expensive and prevents participation (mean = 3.89). </a:t>
            </a:r>
          </a:p>
          <a:p>
            <a:pPr marL="0" indent="0">
              <a:buFont typeface="Arial" panose="020B0604020202020204" pitchFamily="34" charset="0"/>
              <a:buNone/>
            </a:pP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smtClean="0">
                <a:latin typeface="Arial" panose="020B0604020202020204" pitchFamily="34" charset="0"/>
                <a:cs typeface="Arial" panose="020B0604020202020204" pitchFamily="34" charset="0"/>
              </a:rPr>
              <a:t>Note: The mean is based on a 7-point scale.</a:t>
            </a:r>
            <a:endParaRPr lang="en-CA" dirty="0" smtClean="0">
              <a:latin typeface="Arial" panose="020B0604020202020204" pitchFamily="34" charset="0"/>
              <a:cs typeface="Arial" panose="020B0604020202020204" pitchFamily="34" charset="0"/>
            </a:endParaRPr>
          </a:p>
          <a:p>
            <a:pPr defTabSz="877989">
              <a:defRPr/>
            </a:pPr>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146</a:t>
            </a:fld>
            <a:endParaRPr lang="en-US" dirty="0"/>
          </a:p>
        </p:txBody>
      </p:sp>
    </p:spTree>
    <p:extLst>
      <p:ext uri="{BB962C8B-B14F-4D97-AF65-F5344CB8AC3E}">
        <p14:creationId xmlns:p14="http://schemas.microsoft.com/office/powerpoint/2010/main" val="10012616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147</a:t>
            </a:fld>
            <a:endParaRPr lang="en-US" dirty="0"/>
          </a:p>
        </p:txBody>
      </p:sp>
    </p:spTree>
    <p:extLst>
      <p:ext uri="{BB962C8B-B14F-4D97-AF65-F5344CB8AC3E}">
        <p14:creationId xmlns:p14="http://schemas.microsoft.com/office/powerpoint/2010/main" val="35276595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Social issues perceived to affect wellbeing</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What are</a:t>
            </a:r>
            <a:r>
              <a:rPr lang="en-CA" i="1" baseline="0" dirty="0" smtClean="0">
                <a:latin typeface="Arial" panose="020B0604020202020204" pitchFamily="34" charset="0"/>
                <a:cs typeface="Arial" panose="020B0604020202020204" pitchFamily="34" charset="0"/>
              </a:rPr>
              <a:t> the top ranked social issues perceived to affect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i="0" dirty="0" smtClean="0">
                <a:latin typeface="Arial" panose="020B0604020202020204" pitchFamily="34" charset="0"/>
                <a:cs typeface="Arial" panose="020B0604020202020204" pitchFamily="34" charset="0"/>
              </a:rPr>
              <a:t>Across</a:t>
            </a:r>
            <a:r>
              <a:rPr lang="en-US" i="0" baseline="0" dirty="0" smtClean="0">
                <a:latin typeface="Arial" panose="020B0604020202020204" pitchFamily="34" charset="0"/>
                <a:cs typeface="Arial" panose="020B0604020202020204" pitchFamily="34" charset="0"/>
              </a:rPr>
              <a:t> all four municipalities, access to affordable housing is ranked as the most critical social issue that affects residents’ wellbeing.</a:t>
            </a:r>
            <a:r>
              <a:rPr lang="en-US" dirty="0" smtClean="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Mental health is also perceived to be an important issue that affects</a:t>
            </a:r>
            <a:r>
              <a:rPr lang="en-US" baseline="0" dirty="0" smtClean="0">
                <a:latin typeface="Arial" panose="020B0604020202020204" pitchFamily="34" charset="0"/>
                <a:cs typeface="Arial" panose="020B0604020202020204" pitchFamily="34" charset="0"/>
              </a:rPr>
              <a:t> residents’ wellbeing in both urban and rural areas.</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Employment opportunities are perceived more critical by residents who live</a:t>
            </a:r>
            <a:r>
              <a:rPr lang="en-US" dirty="0" smtClean="0">
                <a:latin typeface="Arial" panose="020B0604020202020204" pitchFamily="34" charset="0"/>
                <a:cs typeface="Arial" panose="020B0604020202020204" pitchFamily="34" charset="0"/>
              </a:rPr>
              <a:t> in</a:t>
            </a:r>
            <a:r>
              <a:rPr lang="en-US" baseline="0" dirty="0" smtClean="0">
                <a:latin typeface="Arial" panose="020B0604020202020204" pitchFamily="34" charset="0"/>
                <a:cs typeface="Arial" panose="020B0604020202020204" pitchFamily="34" charset="0"/>
              </a:rPr>
              <a:t> rural areas (Oro-</a:t>
            </a:r>
            <a:r>
              <a:rPr lang="en-US" baseline="0" dirty="0" err="1" smtClean="0">
                <a:latin typeface="Arial" panose="020B0604020202020204" pitchFamily="34" charset="0"/>
                <a:cs typeface="Arial" panose="020B0604020202020204" pitchFamily="34" charset="0"/>
              </a:rPr>
              <a:t>Medonte</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Ramara</a:t>
            </a:r>
            <a:r>
              <a:rPr lang="en-US" baseline="0" dirty="0" smtClean="0">
                <a:latin typeface="Arial" panose="020B0604020202020204" pitchFamily="34" charset="0"/>
                <a:cs typeface="Arial" panose="020B0604020202020204" pitchFamily="34" charset="0"/>
              </a:rPr>
              <a:t>, Severn).</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Other social issues that rose to the top include poverty, addictions, food insecurity, and social connectivity.</a:t>
            </a:r>
          </a:p>
          <a:p>
            <a:pPr marL="171450" indent="-1714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148</a:t>
            </a:fld>
            <a:endParaRPr lang="en-US" dirty="0"/>
          </a:p>
        </p:txBody>
      </p:sp>
    </p:spTree>
    <p:extLst>
      <p:ext uri="{BB962C8B-B14F-4D97-AF65-F5344CB8AC3E}">
        <p14:creationId xmlns:p14="http://schemas.microsoft.com/office/powerpoint/2010/main" val="206147097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149</a:t>
            </a:fld>
            <a:endParaRPr lang="en-US" dirty="0"/>
          </a:p>
        </p:txBody>
      </p:sp>
    </p:spTree>
    <p:extLst>
      <p:ext uri="{BB962C8B-B14F-4D97-AF65-F5344CB8AC3E}">
        <p14:creationId xmlns:p14="http://schemas.microsoft.com/office/powerpoint/2010/main" val="411047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Environment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satisfied are residents in the different municipalities </a:t>
            </a:r>
            <a:r>
              <a:rPr lang="en-CA" i="1" dirty="0" smtClean="0">
                <a:latin typeface="Arial" panose="020B0604020202020204" pitchFamily="34" charset="0"/>
                <a:cs typeface="Arial" panose="020B0604020202020204" pitchFamily="34" charset="0"/>
              </a:rPr>
              <a:t>with the Environment</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a high level of satisfaction the Environment domain (average score is </a:t>
            </a:r>
            <a:r>
              <a:rPr lang="en-US" dirty="0" smtClean="0">
                <a:latin typeface="Arial" panose="020B0604020202020204" pitchFamily="34" charset="0"/>
                <a:cs typeface="Arial" panose="020B0604020202020204" pitchFamily="34" charset="0"/>
              </a:rPr>
              <a:t>5.65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Comparatively, residents living </a:t>
            </a:r>
            <a:r>
              <a:rPr lang="en-US" dirty="0" smtClean="0">
                <a:latin typeface="Arial" panose="020B0604020202020204" pitchFamily="34" charset="0"/>
                <a:cs typeface="Arial" panose="020B0604020202020204" pitchFamily="34" charset="0"/>
              </a:rPr>
              <a:t>in the </a:t>
            </a:r>
            <a:r>
              <a:rPr lang="en-US" dirty="0">
                <a:latin typeface="Arial" panose="020B0604020202020204" pitchFamily="34" charset="0"/>
                <a:cs typeface="Arial" panose="020B0604020202020204" pitchFamily="34" charset="0"/>
              </a:rPr>
              <a:t>townships report higher levels of satisfaction with the Environment domain than residents living in </a:t>
            </a:r>
            <a:r>
              <a:rPr lang="en-US" dirty="0" smtClean="0">
                <a:latin typeface="Arial" panose="020B0604020202020204" pitchFamily="34" charset="0"/>
                <a:cs typeface="Arial" panose="020B0604020202020204" pitchFamily="34" charset="0"/>
              </a:rPr>
              <a:t>the city. </a:t>
            </a:r>
            <a:r>
              <a:rPr lang="en-US" dirty="0">
                <a:latin typeface="Arial" panose="020B0604020202020204" pitchFamily="34" charset="0"/>
                <a:cs typeface="Arial" panose="020B0604020202020204" pitchFamily="34" charset="0"/>
              </a:rPr>
              <a:t>In particular, residents living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the highest level of satisfaction with the Environment domain, followed by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residents report the lowest level of satisfaction with this domain.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a:t>
            </a:fld>
            <a:endParaRPr lang="en-US" dirty="0"/>
          </a:p>
        </p:txBody>
      </p:sp>
    </p:spTree>
    <p:extLst>
      <p:ext uri="{BB962C8B-B14F-4D97-AF65-F5344CB8AC3E}">
        <p14:creationId xmlns:p14="http://schemas.microsoft.com/office/powerpoint/2010/main" val="240219637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150</a:t>
            </a:fld>
            <a:endParaRPr lang="en-US" dirty="0"/>
          </a:p>
        </p:txBody>
      </p:sp>
    </p:spTree>
    <p:extLst>
      <p:ext uri="{BB962C8B-B14F-4D97-AF65-F5344CB8AC3E}">
        <p14:creationId xmlns:p14="http://schemas.microsoft.com/office/powerpoint/2010/main" val="36793999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Affordable Housing</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household incomes perceive </a:t>
            </a:r>
            <a:r>
              <a:rPr lang="en-CA" i="1" dirty="0" smtClean="0">
                <a:latin typeface="Arial" panose="020B0604020202020204" pitchFamily="34" charset="0"/>
                <a:cs typeface="Arial" panose="020B0604020202020204" pitchFamily="34" charset="0"/>
              </a:rPr>
              <a:t>affordable housing as </a:t>
            </a:r>
            <a:r>
              <a:rPr lang="en-CA" i="1" dirty="0">
                <a:latin typeface="Arial" panose="020B0604020202020204" pitchFamily="34" charset="0"/>
                <a:cs typeface="Arial" panose="020B0604020202020204" pitchFamily="34" charset="0"/>
              </a:rPr>
              <a:t>a problem that affects wellbeing in Orillia and Area?</a:t>
            </a:r>
            <a:r>
              <a:rPr lang="en-CA" dirty="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a total household income before taxes from all sources of $30,000 to $39,999 per year are more likely to agree affordable</a:t>
            </a:r>
            <a:r>
              <a:rPr lang="en-US" baseline="0" dirty="0" smtClean="0">
                <a:latin typeface="Arial" panose="020B0604020202020204" pitchFamily="34" charset="0"/>
                <a:cs typeface="Arial" panose="020B0604020202020204" pitchFamily="34" charset="0"/>
              </a:rPr>
              <a:t> housing </a:t>
            </a:r>
            <a:r>
              <a:rPr lang="en-US" dirty="0" smtClean="0">
                <a:latin typeface="Arial" panose="020B0604020202020204" pitchFamily="34" charset="0"/>
                <a:cs typeface="Arial" panose="020B0604020202020204" pitchFamily="34" charset="0"/>
              </a:rPr>
              <a:t>is a</a:t>
            </a:r>
            <a:r>
              <a:rPr lang="en-US" baseline="0" dirty="0" smtClean="0">
                <a:latin typeface="Arial" panose="020B0604020202020204" pitchFamily="34" charset="0"/>
                <a:cs typeface="Arial" panose="020B0604020202020204" pitchFamily="34" charset="0"/>
              </a:rPr>
              <a:t> problem that affects wellbeing (92.3%).</a:t>
            </a:r>
            <a:endParaRPr lang="en-US" dirty="0" smtClean="0">
              <a:latin typeface="Arial" panose="020B0604020202020204" pitchFamily="34" charset="0"/>
              <a:cs typeface="Arial" panose="020B0604020202020204" pitchFamily="34" charset="0"/>
            </a:endParaRPr>
          </a:p>
          <a:p>
            <a:pPr marL="179525" marR="0" lvl="0" indent="-179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latin typeface="Arial" panose="020B0604020202020204" pitchFamily="34" charset="0"/>
              <a:cs typeface="Arial" panose="020B0604020202020204" pitchFamily="34" charset="0"/>
            </a:endParaRPr>
          </a:p>
          <a:p>
            <a:pPr marL="179525" marR="0" lvl="0" indent="-179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There are</a:t>
            </a:r>
            <a:r>
              <a:rPr lang="en-US" baseline="0" dirty="0" smtClean="0">
                <a:latin typeface="Arial" panose="020B0604020202020204" pitchFamily="34" charset="0"/>
                <a:cs typeface="Arial" panose="020B0604020202020204" pitchFamily="34" charset="0"/>
              </a:rPr>
              <a:t> also considerably high percentages of residents living on household incomes of $120,000 to $149,999 per year who believe affordable housing is a problem that affects wellbeing (91.2%).  </a:t>
            </a:r>
          </a:p>
          <a:p>
            <a:pPr marL="179525" indent="-179525">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Over</a:t>
            </a:r>
            <a:r>
              <a:rPr lang="en-US" baseline="0" dirty="0" smtClean="0">
                <a:latin typeface="Arial" panose="020B0604020202020204" pitchFamily="34" charset="0"/>
                <a:cs typeface="Arial" panose="020B0604020202020204" pitchFamily="34" charset="0"/>
              </a:rPr>
              <a:t> half of</a:t>
            </a:r>
            <a:r>
              <a:rPr lang="en-US" dirty="0" smtClean="0">
                <a:latin typeface="Arial" panose="020B0604020202020204" pitchFamily="34" charset="0"/>
                <a:cs typeface="Arial" panose="020B0604020202020204" pitchFamily="34" charset="0"/>
              </a:rPr>
              <a:t> people with annual household incomes lower than $20,000 think affordable housing is a more severe </a:t>
            </a:r>
            <a:r>
              <a:rPr lang="en-US" baseline="0" dirty="0" smtClean="0">
                <a:latin typeface="Arial" panose="020B0604020202020204" pitchFamily="34" charset="0"/>
                <a:cs typeface="Arial" panose="020B0604020202020204" pitchFamily="34" charset="0"/>
              </a:rPr>
              <a:t>problem </a:t>
            </a:r>
            <a:r>
              <a:rPr lang="en-US" dirty="0" smtClean="0">
                <a:latin typeface="Arial" panose="020B0604020202020204" pitchFamily="34" charset="0"/>
                <a:cs typeface="Arial" panose="020B0604020202020204" pitchFamily="34" charset="0"/>
              </a:rPr>
              <a:t>that affects wellbeing (55.6%), followed by people</a:t>
            </a:r>
            <a:r>
              <a:rPr lang="en-US" baseline="0" dirty="0" smtClean="0">
                <a:latin typeface="Arial" panose="020B0604020202020204" pitchFamily="34" charset="0"/>
                <a:cs typeface="Arial" panose="020B0604020202020204" pitchFamily="34" charset="0"/>
              </a:rPr>
              <a:t> with annual household incomes of $30,000 to $39,999 (47.8%) and with annual household incomes of $20,000 to $29,999 (43.5%)</a:t>
            </a:r>
            <a:r>
              <a:rPr lang="en-US" dirty="0" smtClean="0">
                <a:latin typeface="Arial" panose="020B0604020202020204" pitchFamily="34" charset="0"/>
                <a:cs typeface="Arial" panose="020B0604020202020204" pitchFamily="34" charset="0"/>
              </a:rPr>
              <a:t>.  </a:t>
            </a:r>
          </a:p>
          <a:p>
            <a:pPr marL="179525" indent="-179525">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151</a:t>
            </a:fld>
            <a:endParaRPr lang="en-US" dirty="0"/>
          </a:p>
        </p:txBody>
      </p:sp>
    </p:spTree>
    <p:extLst>
      <p:ext uri="{BB962C8B-B14F-4D97-AF65-F5344CB8AC3E}">
        <p14:creationId xmlns:p14="http://schemas.microsoft.com/office/powerpoint/2010/main" val="18221973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Affordable Housing</a:t>
            </a:r>
          </a:p>
          <a:p>
            <a:pPr lvl="0" defTabSz="914287">
              <a:defRPr/>
            </a:pPr>
            <a:endParaRPr lang="en-CA"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affordable housing as a problem that affects wellbeing in Orillia and Area?</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Young people</a:t>
            </a:r>
            <a:r>
              <a:rPr lang="en-US" baseline="0" dirty="0" smtClean="0">
                <a:latin typeface="Arial" panose="020B0604020202020204" pitchFamily="34" charset="0"/>
                <a:cs typeface="Arial" panose="020B0604020202020204" pitchFamily="34" charset="0"/>
              </a:rPr>
              <a:t> (under 35 years) are the most likely to agree that affordable housing is a problem that affects wellbeing.</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highest percentage of people who think affordable housing is a more severe social issue that affects wellbeing are in the 55 to 64 years of age group (39.2%).</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Although people in the 45 to 54 years of age group report the lowest percentage of agreement that affordable housing is an issue that affects wellbeing, a higher percentage of them report affordable housing is a more severe social issue that affects wellbeing (36.8%).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152</a:t>
            </a:fld>
            <a:endParaRPr lang="en-US" dirty="0"/>
          </a:p>
        </p:txBody>
      </p:sp>
    </p:spTree>
    <p:extLst>
      <p:ext uri="{BB962C8B-B14F-4D97-AF65-F5344CB8AC3E}">
        <p14:creationId xmlns:p14="http://schemas.microsoft.com/office/powerpoint/2010/main" val="136603945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Affordable Housing</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different household types perceive affordable housing as a problem that affects wellbeing in Orillia and Area?</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adults living alone </a:t>
            </a:r>
            <a:r>
              <a:rPr lang="en-US" baseline="0" dirty="0" smtClean="0">
                <a:latin typeface="Arial" panose="020B0604020202020204" pitchFamily="34" charset="0"/>
                <a:cs typeface="Arial" panose="020B0604020202020204" pitchFamily="34" charset="0"/>
              </a:rPr>
              <a:t>are the most likely to agree that affordable housing is a problem that affects wellbeing (90.6%).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In addition,</a:t>
            </a:r>
            <a:r>
              <a:rPr lang="en-US" baseline="0" dirty="0" smtClean="0">
                <a:latin typeface="Arial" panose="020B0604020202020204" pitchFamily="34" charset="0"/>
                <a:cs typeface="Arial" panose="020B0604020202020204" pitchFamily="34" charset="0"/>
              </a:rPr>
              <a:t> household of adults sharing accommodation with others are the most likely to believe affordable housing is a more severe problem that affects wellbeing (47.5%), followed by households of adults living alone (44.9%) and households of one adult living with children at home (single parents, 34.7%).</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are less likely to be affected by issues</a:t>
            </a:r>
            <a:r>
              <a:rPr lang="en-US" baseline="0" dirty="0" smtClean="0">
                <a:latin typeface="Arial" panose="020B0604020202020204" pitchFamily="34" charset="0"/>
                <a:cs typeface="Arial" panose="020B0604020202020204" pitchFamily="34" charset="0"/>
              </a:rPr>
              <a:t> related to</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affordable housing.</a:t>
            </a:r>
            <a:r>
              <a:rPr lang="en-US" dirty="0" smtClean="0">
                <a:latin typeface="Arial" panose="020B0604020202020204" pitchFamily="34" charset="0"/>
                <a:cs typeface="Arial" panose="020B0604020202020204" pitchFamily="34" charset="0"/>
              </a:rPr>
              <a:t> </a:t>
            </a: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153</a:t>
            </a:fld>
            <a:endParaRPr lang="en-US" dirty="0"/>
          </a:p>
        </p:txBody>
      </p:sp>
    </p:spTree>
    <p:extLst>
      <p:ext uri="{BB962C8B-B14F-4D97-AF65-F5344CB8AC3E}">
        <p14:creationId xmlns:p14="http://schemas.microsoft.com/office/powerpoint/2010/main" val="65796009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2"/>
            <a:ext cx="5746897" cy="4183380"/>
          </a:xfrm>
        </p:spPr>
        <p:txBody>
          <a:bodyPr/>
          <a:lstStyle/>
          <a:p>
            <a:r>
              <a:rPr lang="en-CA" b="1" dirty="0" smtClean="0">
                <a:solidFill>
                  <a:srgbClr val="005A73"/>
                </a:solidFill>
                <a:latin typeface="Arial" panose="020B0604020202020204" pitchFamily="34" charset="0"/>
                <a:cs typeface="Arial" panose="020B0604020202020204" pitchFamily="34" charset="0"/>
              </a:rPr>
              <a:t>Affordable Housing</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 of affordable housing related to sense of belonging to community?</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A higher percentage of people with strong sense of belonging </a:t>
            </a:r>
            <a:r>
              <a:rPr lang="en-US" baseline="0" dirty="0" smtClean="0">
                <a:latin typeface="Arial" panose="020B0604020202020204" pitchFamily="34" charset="0"/>
                <a:cs typeface="Arial" panose="020B0604020202020204" pitchFamily="34" charset="0"/>
              </a:rPr>
              <a:t>agree that affordable housing is a problem that affects wellbeing </a:t>
            </a:r>
            <a:r>
              <a:rPr lang="en-US" i="0" baseline="0" dirty="0" smtClean="0">
                <a:latin typeface="Arial" panose="020B0604020202020204" pitchFamily="34" charset="0"/>
                <a:cs typeface="Arial" panose="020B0604020202020204" pitchFamily="34" charset="0"/>
              </a:rPr>
              <a:t>only</a:t>
            </a:r>
            <a:r>
              <a:rPr lang="en-US" i="1" baseline="0" dirty="0" smtClean="0">
                <a:latin typeface="Arial" panose="020B0604020202020204" pitchFamily="34" charset="0"/>
                <a:cs typeface="Arial" panose="020B0604020202020204" pitchFamily="34" charset="0"/>
              </a:rPr>
              <a:t> sometimes </a:t>
            </a:r>
            <a:r>
              <a:rPr lang="en-US" i="0" baseline="0" dirty="0" smtClean="0">
                <a:latin typeface="Arial" panose="020B0604020202020204" pitchFamily="34" charset="0"/>
                <a:cs typeface="Arial" panose="020B0604020202020204" pitchFamily="34" charset="0"/>
              </a:rPr>
              <a:t>(26.8%).</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with weak sense of belonging agree that affordable housing is a problem that affects wellbeing </a:t>
            </a:r>
            <a:r>
              <a:rPr lang="en-US" i="1" baseline="0" dirty="0" smtClean="0">
                <a:latin typeface="Arial" panose="020B0604020202020204" pitchFamily="34" charset="0"/>
                <a:cs typeface="Arial" panose="020B0604020202020204" pitchFamily="34" charset="0"/>
              </a:rPr>
              <a:t>all of the time </a:t>
            </a:r>
            <a:r>
              <a:rPr lang="en-US" baseline="0" dirty="0" smtClean="0">
                <a:latin typeface="Arial" panose="020B0604020202020204" pitchFamily="34" charset="0"/>
                <a:cs typeface="Arial" panose="020B0604020202020204" pitchFamily="34" charset="0"/>
              </a:rPr>
              <a:t>(25%). </a:t>
            </a:r>
            <a:r>
              <a:rPr lang="en-US" dirty="0" smtClean="0">
                <a:latin typeface="Arial" panose="020B0604020202020204" pitchFamily="34" charset="0"/>
                <a:cs typeface="Arial" panose="020B0604020202020204" pitchFamily="34" charset="0"/>
              </a:rPr>
              <a:t> </a:t>
            </a:r>
            <a:endParaRPr lang="en-US" i="1"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154</a:t>
            </a:fld>
            <a:endParaRPr lang="en-US" dirty="0"/>
          </a:p>
        </p:txBody>
      </p:sp>
    </p:spTree>
    <p:extLst>
      <p:ext uri="{BB962C8B-B14F-4D97-AF65-F5344CB8AC3E}">
        <p14:creationId xmlns:p14="http://schemas.microsoft.com/office/powerpoint/2010/main" val="1801251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Affordable Housing</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 of affordable housing related to political</a:t>
            </a:r>
            <a:r>
              <a:rPr lang="en-CA" i="1" baseline="0" dirty="0" smtClean="0">
                <a:latin typeface="Arial" panose="020B0604020202020204" pitchFamily="34" charset="0"/>
                <a:cs typeface="Arial" panose="020B0604020202020204" pitchFamily="34" charset="0"/>
              </a:rPr>
              <a:t> capital</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A higher percentage of people with higher perceived political capital</a:t>
            </a:r>
            <a:r>
              <a:rPr lang="en-US" baseline="0" dirty="0" smtClean="0">
                <a:latin typeface="Arial" panose="020B0604020202020204" pitchFamily="34" charset="0"/>
                <a:cs typeface="Arial" panose="020B0604020202020204" pitchFamily="34" charset="0"/>
              </a:rPr>
              <a:t> feel that affordable housing is </a:t>
            </a:r>
            <a:r>
              <a:rPr lang="en-US" i="1" baseline="0" dirty="0" smtClean="0">
                <a:latin typeface="Arial" panose="020B0604020202020204" pitchFamily="34" charset="0"/>
                <a:cs typeface="Arial" panose="020B0604020202020204" pitchFamily="34" charset="0"/>
              </a:rPr>
              <a:t>not</a:t>
            </a:r>
            <a:r>
              <a:rPr lang="en-US" baseline="0" dirty="0" smtClean="0">
                <a:latin typeface="Arial" panose="020B0604020202020204" pitchFamily="34" charset="0"/>
                <a:cs typeface="Arial" panose="020B0604020202020204" pitchFamily="34" charset="0"/>
              </a:rPr>
              <a:t> a problem in their community (19.6%).</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with lower perceived political capital agree that affordable housing is a problem in their community </a:t>
            </a:r>
            <a:r>
              <a:rPr lang="en-US" i="1" baseline="0" dirty="0" smtClean="0">
                <a:latin typeface="Arial" panose="020B0604020202020204" pitchFamily="34" charset="0"/>
                <a:cs typeface="Arial" panose="020B0604020202020204" pitchFamily="34" charset="0"/>
              </a:rPr>
              <a:t>quite often </a:t>
            </a:r>
            <a:r>
              <a:rPr lang="en-US" baseline="0" dirty="0" smtClean="0">
                <a:latin typeface="Arial" panose="020B0604020202020204" pitchFamily="34" charset="0"/>
                <a:cs typeface="Arial" panose="020B0604020202020204" pitchFamily="34" charset="0"/>
              </a:rPr>
              <a:t>(17.7%) or </a:t>
            </a:r>
            <a:r>
              <a:rPr lang="en-US" i="1" baseline="0" dirty="0" smtClean="0">
                <a:latin typeface="Arial" panose="020B0604020202020204" pitchFamily="34" charset="0"/>
                <a:cs typeface="Arial" panose="020B0604020202020204" pitchFamily="34" charset="0"/>
              </a:rPr>
              <a:t>all of the time </a:t>
            </a:r>
            <a:r>
              <a:rPr lang="en-US" baseline="0" dirty="0" smtClean="0">
                <a:latin typeface="Arial" panose="020B0604020202020204" pitchFamily="34" charset="0"/>
                <a:cs typeface="Arial" panose="020B0604020202020204" pitchFamily="34" charset="0"/>
              </a:rPr>
              <a:t>(17.6%). </a:t>
            </a:r>
            <a:r>
              <a:rPr lang="en-US" dirty="0" smtClean="0">
                <a:latin typeface="Arial" panose="020B0604020202020204" pitchFamily="34" charset="0"/>
                <a:cs typeface="Arial" panose="020B0604020202020204" pitchFamily="34" charset="0"/>
              </a:rPr>
              <a:t> </a:t>
            </a:r>
            <a:endParaRPr lang="en-US" i="1"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155</a:t>
            </a:fld>
            <a:endParaRPr lang="en-US" dirty="0"/>
          </a:p>
        </p:txBody>
      </p:sp>
    </p:spTree>
    <p:extLst>
      <p:ext uri="{BB962C8B-B14F-4D97-AF65-F5344CB8AC3E}">
        <p14:creationId xmlns:p14="http://schemas.microsoft.com/office/powerpoint/2010/main" val="127870772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Affordable Housing</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 of affordable housing related to overall wellbeing?</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People reporting lower levels of wellbeing more often agree that affordable housing </a:t>
            </a:r>
            <a:r>
              <a:rPr lang="en-US" i="1" baseline="0" dirty="0" smtClean="0">
                <a:latin typeface="Arial" panose="020B0604020202020204" pitchFamily="34" charset="0"/>
                <a:cs typeface="Arial" panose="020B0604020202020204" pitchFamily="34" charset="0"/>
              </a:rPr>
              <a:t>is</a:t>
            </a:r>
            <a:r>
              <a:rPr lang="en-US" baseline="0" dirty="0" smtClean="0">
                <a:latin typeface="Arial" panose="020B0604020202020204" pitchFamily="34" charset="0"/>
                <a:cs typeface="Arial" panose="020B0604020202020204" pitchFamily="34" charset="0"/>
              </a:rPr>
              <a:t> a problem in the community.</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a:t>
            </a:r>
            <a:r>
              <a:rPr lang="en-US" dirty="0" smtClean="0">
                <a:latin typeface="Arial" panose="020B0604020202020204" pitchFamily="34" charset="0"/>
                <a:cs typeface="Arial" panose="020B0604020202020204" pitchFamily="34" charset="0"/>
              </a:rPr>
              <a:t>with b</a:t>
            </a:r>
            <a:r>
              <a:rPr lang="en-US" baseline="0" dirty="0" smtClean="0">
                <a:latin typeface="Arial" panose="020B0604020202020204" pitchFamily="34" charset="0"/>
                <a:cs typeface="Arial" panose="020B0604020202020204" pitchFamily="34" charset="0"/>
              </a:rPr>
              <a:t>elow average wellbeing agree that affordable housing is a problem </a:t>
            </a:r>
            <a:r>
              <a:rPr lang="en-US" i="1" baseline="0" dirty="0" smtClean="0">
                <a:latin typeface="Arial" panose="020B0604020202020204" pitchFamily="34" charset="0"/>
                <a:cs typeface="Arial" panose="020B0604020202020204" pitchFamily="34" charset="0"/>
              </a:rPr>
              <a:t>quite often </a:t>
            </a:r>
            <a:r>
              <a:rPr lang="en-US" baseline="0" dirty="0" smtClean="0">
                <a:latin typeface="Arial" panose="020B0604020202020204" pitchFamily="34" charset="0"/>
                <a:cs typeface="Arial" panose="020B0604020202020204" pitchFamily="34" charset="0"/>
              </a:rPr>
              <a:t>(21.7%) or </a:t>
            </a:r>
            <a:r>
              <a:rPr lang="en-US" i="1" baseline="0" dirty="0" smtClean="0">
                <a:latin typeface="Arial" panose="020B0604020202020204" pitchFamily="34" charset="0"/>
                <a:cs typeface="Arial" panose="020B0604020202020204" pitchFamily="34" charset="0"/>
              </a:rPr>
              <a:t>all of the time </a:t>
            </a:r>
            <a:r>
              <a:rPr lang="en-US" baseline="0" dirty="0" smtClean="0">
                <a:latin typeface="Arial" panose="020B0604020202020204" pitchFamily="34" charset="0"/>
                <a:cs typeface="Arial" panose="020B0604020202020204" pitchFamily="34" charset="0"/>
              </a:rPr>
              <a:t>(21.6%). </a:t>
            </a:r>
            <a:r>
              <a:rPr lang="en-US" dirty="0" smtClean="0">
                <a:latin typeface="Arial" panose="020B0604020202020204" pitchFamily="34" charset="0"/>
                <a:cs typeface="Arial" panose="020B0604020202020204" pitchFamily="34" charset="0"/>
              </a:rPr>
              <a:t>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A </a:t>
            </a:r>
            <a:r>
              <a:rPr lang="en-US" i="0" dirty="0" smtClean="0">
                <a:latin typeface="Arial" panose="020B0604020202020204" pitchFamily="34" charset="0"/>
                <a:cs typeface="Arial" panose="020B0604020202020204" pitchFamily="34" charset="0"/>
              </a:rPr>
              <a:t>higher percentage</a:t>
            </a:r>
            <a:r>
              <a:rPr lang="en-US" i="0" baseline="0" dirty="0" smtClean="0">
                <a:latin typeface="Arial" panose="020B0604020202020204" pitchFamily="34" charset="0"/>
                <a:cs typeface="Arial" panose="020B0604020202020204" pitchFamily="34" charset="0"/>
              </a:rPr>
              <a:t> of people with above average wellbeing feel that affordable housing is </a:t>
            </a:r>
            <a:r>
              <a:rPr lang="en-US" i="1" baseline="0" dirty="0" smtClean="0">
                <a:latin typeface="Arial" panose="020B0604020202020204" pitchFamily="34" charset="0"/>
                <a:cs typeface="Arial" panose="020B0604020202020204" pitchFamily="34" charset="0"/>
              </a:rPr>
              <a:t>not</a:t>
            </a:r>
            <a:r>
              <a:rPr lang="en-US" i="0" baseline="0" dirty="0" smtClean="0">
                <a:latin typeface="Arial" panose="020B0604020202020204" pitchFamily="34" charset="0"/>
                <a:cs typeface="Arial" panose="020B0604020202020204" pitchFamily="34" charset="0"/>
              </a:rPr>
              <a:t> a </a:t>
            </a:r>
            <a:r>
              <a:rPr lang="en-US" baseline="0" dirty="0" smtClean="0">
                <a:latin typeface="Arial" panose="020B0604020202020204" pitchFamily="34" charset="0"/>
                <a:cs typeface="Arial" panose="020B0604020202020204" pitchFamily="34" charset="0"/>
              </a:rPr>
              <a:t>problem</a:t>
            </a:r>
            <a:r>
              <a:rPr lang="en-US" i="0" baseline="0" dirty="0" smtClean="0">
                <a:latin typeface="Arial" panose="020B0604020202020204" pitchFamily="34" charset="0"/>
                <a:cs typeface="Arial" panose="020B0604020202020204" pitchFamily="34" charset="0"/>
              </a:rPr>
              <a:t> in their community (21.5%).</a:t>
            </a:r>
            <a:endParaRPr lang="en-US" i="0" dirty="0" smtClean="0">
              <a:latin typeface="Arial" panose="020B0604020202020204" pitchFamily="34" charset="0"/>
              <a:cs typeface="Arial" panose="020B0604020202020204" pitchFamily="34" charset="0"/>
            </a:endParaRPr>
          </a:p>
          <a:p>
            <a:endParaRPr lang="en-CA" dirty="0" smtClean="0"/>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156</a:t>
            </a:fld>
            <a:endParaRPr lang="en-US" dirty="0"/>
          </a:p>
        </p:txBody>
      </p:sp>
    </p:spTree>
    <p:extLst>
      <p:ext uri="{BB962C8B-B14F-4D97-AF65-F5344CB8AC3E}">
        <p14:creationId xmlns:p14="http://schemas.microsoft.com/office/powerpoint/2010/main" val="261789033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157</a:t>
            </a:fld>
            <a:endParaRPr lang="en-US" dirty="0"/>
          </a:p>
        </p:txBody>
      </p:sp>
    </p:spTree>
    <p:extLst>
      <p:ext uri="{BB962C8B-B14F-4D97-AF65-F5344CB8AC3E}">
        <p14:creationId xmlns:p14="http://schemas.microsoft.com/office/powerpoint/2010/main" val="20050157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158</a:t>
            </a:fld>
            <a:endParaRPr lang="en-US" dirty="0"/>
          </a:p>
        </p:txBody>
      </p:sp>
    </p:spTree>
    <p:extLst>
      <p:ext uri="{BB962C8B-B14F-4D97-AF65-F5344CB8AC3E}">
        <p14:creationId xmlns:p14="http://schemas.microsoft.com/office/powerpoint/2010/main" val="422296258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Mental Health</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household incomes perceive </a:t>
            </a:r>
            <a:r>
              <a:rPr lang="en-CA" i="1" dirty="0" smtClean="0">
                <a:latin typeface="Arial" panose="020B0604020202020204" pitchFamily="34" charset="0"/>
                <a:cs typeface="Arial" panose="020B0604020202020204" pitchFamily="34" charset="0"/>
              </a:rPr>
              <a:t>mental health as </a:t>
            </a:r>
            <a:r>
              <a:rPr lang="en-CA" i="1" dirty="0">
                <a:latin typeface="Arial" panose="020B0604020202020204" pitchFamily="34" charset="0"/>
                <a:cs typeface="Arial" panose="020B0604020202020204" pitchFamily="34" charset="0"/>
              </a:rPr>
              <a:t>a problem that affects wellbeing in Orillia and Area?</a:t>
            </a:r>
            <a:r>
              <a:rPr lang="en-CA" dirty="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a total household income before taxes from all sources of $30,000 to $39,999 per year are more likely to feel mental health i</a:t>
            </a:r>
            <a:r>
              <a:rPr lang="en-US" baseline="0" dirty="0" smtClean="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 a</a:t>
            </a:r>
            <a:r>
              <a:rPr lang="en-US" baseline="0" dirty="0" smtClean="0">
                <a:latin typeface="Arial" panose="020B0604020202020204" pitchFamily="34" charset="0"/>
                <a:cs typeface="Arial" panose="020B0604020202020204" pitchFamily="34" charset="0"/>
              </a:rPr>
              <a:t> problem that affects wellbeing, followed by people with annual household incomes of $100,000 to $119,999.</a:t>
            </a:r>
            <a:r>
              <a:rPr lang="en-US" dirty="0" smtClean="0">
                <a:latin typeface="Arial" panose="020B0604020202020204" pitchFamily="34" charset="0"/>
                <a:cs typeface="Arial" panose="020B0604020202020204" pitchFamily="34" charset="0"/>
              </a:rPr>
              <a:t> </a:t>
            </a:r>
          </a:p>
          <a:p>
            <a:pPr marL="179525" indent="-179525">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More people with annual household incomes lower than $20,000 agree mental health is a more severe </a:t>
            </a:r>
            <a:r>
              <a:rPr lang="en-US" baseline="0" dirty="0" smtClean="0">
                <a:latin typeface="Arial" panose="020B0604020202020204" pitchFamily="34" charset="0"/>
                <a:cs typeface="Arial" panose="020B0604020202020204" pitchFamily="34" charset="0"/>
              </a:rPr>
              <a:t>problem </a:t>
            </a:r>
            <a:r>
              <a:rPr lang="en-US" dirty="0" smtClean="0">
                <a:latin typeface="Arial" panose="020B0604020202020204" pitchFamily="34" charset="0"/>
                <a:cs typeface="Arial" panose="020B0604020202020204" pitchFamily="34" charset="0"/>
              </a:rPr>
              <a:t>that affects wellbeing.  </a:t>
            </a:r>
          </a:p>
          <a:p>
            <a:pPr marL="179525" indent="-179525">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There are</a:t>
            </a:r>
            <a:r>
              <a:rPr lang="en-US" baseline="0" dirty="0" smtClean="0">
                <a:latin typeface="Arial" panose="020B0604020202020204" pitchFamily="34" charset="0"/>
                <a:cs typeface="Arial" panose="020B0604020202020204" pitchFamily="34" charset="0"/>
              </a:rPr>
              <a:t> also considerably high percentages of residents living on household incomes of $30,000 to $59,999 per year who believe mental health is a more severe problem that affects wellbeing.  </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159</a:t>
            </a:fld>
            <a:endParaRPr lang="en-US" dirty="0"/>
          </a:p>
        </p:txBody>
      </p:sp>
    </p:spTree>
    <p:extLst>
      <p:ext uri="{BB962C8B-B14F-4D97-AF65-F5344CB8AC3E}">
        <p14:creationId xmlns:p14="http://schemas.microsoft.com/office/powerpoint/2010/main" val="275941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satisfied are residents in the different municipalities </a:t>
            </a:r>
            <a:r>
              <a:rPr lang="en-CA" i="1" dirty="0" smtClean="0">
                <a:latin typeface="Arial" panose="020B0604020202020204" pitchFamily="34" charset="0"/>
                <a:cs typeface="Arial" panose="020B0604020202020204" pitchFamily="34" charset="0"/>
              </a:rPr>
              <a:t>with Healthy Populations</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a relatively high level of satisfaction with the Healthy Populations domain (average score is </a:t>
            </a:r>
            <a:r>
              <a:rPr lang="en-US" dirty="0" smtClean="0">
                <a:latin typeface="Arial" panose="020B0604020202020204" pitchFamily="34" charset="0"/>
                <a:cs typeface="Arial" panose="020B0604020202020204" pitchFamily="34" charset="0"/>
              </a:rPr>
              <a:t>5.02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Comparatively, people residing in </a:t>
            </a:r>
            <a:r>
              <a:rPr lang="en-US" dirty="0" smtClean="0">
                <a:latin typeface="Arial" panose="020B0604020202020204" pitchFamily="34" charset="0"/>
                <a:cs typeface="Arial" panose="020B0604020202020204" pitchFamily="34" charset="0"/>
              </a:rPr>
              <a:t>the townships </a:t>
            </a:r>
            <a:r>
              <a:rPr lang="en-US" dirty="0">
                <a:latin typeface="Arial" panose="020B0604020202020204" pitchFamily="34" charset="0"/>
                <a:cs typeface="Arial" panose="020B0604020202020204" pitchFamily="34" charset="0"/>
              </a:rPr>
              <a:t>report slightly higher levels of satisfaction with the Healthy Populations domain than residents living in </a:t>
            </a:r>
            <a:r>
              <a:rPr lang="en-US" dirty="0" smtClean="0">
                <a:latin typeface="Arial" panose="020B0604020202020204" pitchFamily="34" charset="0"/>
                <a:cs typeface="Arial" panose="020B0604020202020204" pitchFamily="34" charset="0"/>
              </a:rPr>
              <a:t>the city. </a:t>
            </a:r>
            <a:r>
              <a:rPr lang="en-US" dirty="0">
                <a:latin typeface="Arial" panose="020B0604020202020204" pitchFamily="34" charset="0"/>
                <a:cs typeface="Arial" panose="020B0604020202020204" pitchFamily="34" charset="0"/>
              </a:rPr>
              <a:t>In particular, residents living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the highest satisfaction with the Healthy Populations domain, followed by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residents report the lowest satisfaction with this domain.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a:t>
            </a:fld>
            <a:endParaRPr lang="en-US" dirty="0"/>
          </a:p>
        </p:txBody>
      </p:sp>
    </p:spTree>
    <p:extLst>
      <p:ext uri="{BB962C8B-B14F-4D97-AF65-F5344CB8AC3E}">
        <p14:creationId xmlns:p14="http://schemas.microsoft.com/office/powerpoint/2010/main" val="27580675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smtClean="0">
                <a:solidFill>
                  <a:srgbClr val="005A73"/>
                </a:solidFill>
                <a:latin typeface="Arial" panose="020B0604020202020204" pitchFamily="34" charset="0"/>
                <a:cs typeface="Arial" panose="020B0604020202020204" pitchFamily="34" charset="0"/>
              </a:rPr>
              <a:t>Mental Health</a:t>
            </a:r>
          </a:p>
          <a:p>
            <a:pPr lvl="0" defTabSz="914287">
              <a:defRPr/>
            </a:pPr>
            <a:endParaRPr lang="en-CA"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mental health as a problem that affects wellbeing in Orillia and Area?</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Young people</a:t>
            </a:r>
            <a:r>
              <a:rPr lang="en-US" baseline="0" dirty="0" smtClean="0">
                <a:latin typeface="Arial" panose="020B0604020202020204" pitchFamily="34" charset="0"/>
                <a:cs typeface="Arial" panose="020B0604020202020204" pitchFamily="34" charset="0"/>
              </a:rPr>
              <a:t> (under 35 years) are the most likely to agree mental health is a problem that affects wellbeing.</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people in the 45 to 54 years of age group report mental health as a more severe problem that affects wellbeing (38.2%), followed by people in the 55 to 64 years of age group (30.5%).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160</a:t>
            </a:fld>
            <a:endParaRPr lang="en-US" dirty="0"/>
          </a:p>
        </p:txBody>
      </p:sp>
    </p:spTree>
    <p:extLst>
      <p:ext uri="{BB962C8B-B14F-4D97-AF65-F5344CB8AC3E}">
        <p14:creationId xmlns:p14="http://schemas.microsoft.com/office/powerpoint/2010/main" val="17637681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smtClean="0">
                <a:solidFill>
                  <a:srgbClr val="005A73"/>
                </a:solidFill>
                <a:latin typeface="Arial" panose="020B0604020202020204" pitchFamily="34" charset="0"/>
                <a:cs typeface="Arial" panose="020B0604020202020204" pitchFamily="34" charset="0"/>
              </a:rPr>
              <a:t>Mental Health</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different household types perceive mental health as a problem that affects wellbeing in Orillia and Area?</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adults living alone </a:t>
            </a:r>
            <a:r>
              <a:rPr lang="en-US" baseline="0" dirty="0" smtClean="0">
                <a:latin typeface="Arial" panose="020B0604020202020204" pitchFamily="34" charset="0"/>
                <a:cs typeface="Arial" panose="020B0604020202020204" pitchFamily="34" charset="0"/>
              </a:rPr>
              <a:t>are the most likely to agree that mental health is a problem that affects wellbeing (88.5%).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In addition,</a:t>
            </a:r>
            <a:r>
              <a:rPr lang="en-US" baseline="0" dirty="0" smtClean="0">
                <a:latin typeface="Arial" panose="020B0604020202020204" pitchFamily="34" charset="0"/>
                <a:cs typeface="Arial" panose="020B0604020202020204" pitchFamily="34" charset="0"/>
              </a:rPr>
              <a:t> households of adults living alone are the most likely to think mental health is a more severe (42.2%), followed by households of one adult living with children at home (single parents, 37.8%) and households of adults sharing accommodation with others (35.1%).</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a:t>
            </a:r>
            <a:r>
              <a:rPr lang="en-US" baseline="0" dirty="0" smtClean="0">
                <a:latin typeface="Arial" panose="020B0604020202020204" pitchFamily="34" charset="0"/>
                <a:cs typeface="Arial" panose="020B0604020202020204" pitchFamily="34" charset="0"/>
              </a:rPr>
              <a:t> especially couples with no children at home, </a:t>
            </a:r>
            <a:r>
              <a:rPr lang="en-US" dirty="0" smtClean="0">
                <a:latin typeface="Arial" panose="020B0604020202020204" pitchFamily="34" charset="0"/>
                <a:cs typeface="Arial" panose="020B0604020202020204" pitchFamily="34" charset="0"/>
              </a:rPr>
              <a:t>are more likely to agree</a:t>
            </a:r>
            <a:r>
              <a:rPr lang="en-US" baseline="0" dirty="0" smtClean="0">
                <a:latin typeface="Arial" panose="020B0604020202020204" pitchFamily="34" charset="0"/>
                <a:cs typeface="Arial" panose="020B0604020202020204" pitchFamily="34" charset="0"/>
              </a:rPr>
              <a:t> that mental health is not an issue that affects wellbeing.</a:t>
            </a:r>
            <a:r>
              <a:rPr lang="en-US" dirty="0" smtClean="0">
                <a:latin typeface="Arial" panose="020B0604020202020204" pitchFamily="34" charset="0"/>
                <a:cs typeface="Arial" panose="020B0604020202020204" pitchFamily="34" charset="0"/>
              </a:rPr>
              <a:t> </a:t>
            </a: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161</a:t>
            </a:fld>
            <a:endParaRPr lang="en-US" dirty="0"/>
          </a:p>
        </p:txBody>
      </p:sp>
    </p:spTree>
    <p:extLst>
      <p:ext uri="{BB962C8B-B14F-4D97-AF65-F5344CB8AC3E}">
        <p14:creationId xmlns:p14="http://schemas.microsoft.com/office/powerpoint/2010/main" val="129169351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Mental Health</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mental health related to social isolation?</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A higher level of social isolation is related to lower mental health.</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 however, people with annual household incomes of $60,000</a:t>
            </a:r>
            <a:r>
              <a:rPr lang="en-US" baseline="0" dirty="0" smtClean="0">
                <a:latin typeface="Arial" panose="020B0604020202020204" pitchFamily="34" charset="0"/>
                <a:cs typeface="Arial" panose="020B0604020202020204" pitchFamily="34" charset="0"/>
              </a:rPr>
              <a:t> to $79,999 report being less socially isolated and have a relatively high level of mental health compared to their income, whereas people living on annual household incomes of $80,000 to $99,999 report being more socially isolated and have a lower level of mental health.</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age, but young people (under 35 years) report the strongest feelings</a:t>
            </a:r>
            <a:r>
              <a:rPr lang="en-US" baseline="0" dirty="0" smtClean="0">
                <a:latin typeface="Arial" panose="020B0604020202020204" pitchFamily="34" charset="0"/>
                <a:cs typeface="Arial" panose="020B0604020202020204" pitchFamily="34" charset="0"/>
              </a:rPr>
              <a:t> of social isolation and the lowest level of mental health.</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Adults living alone or sharing accommodation with others.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162</a:t>
            </a:fld>
            <a:endParaRPr lang="en-US" dirty="0"/>
          </a:p>
        </p:txBody>
      </p:sp>
    </p:spTree>
    <p:extLst>
      <p:ext uri="{BB962C8B-B14F-4D97-AF65-F5344CB8AC3E}">
        <p14:creationId xmlns:p14="http://schemas.microsoft.com/office/powerpoint/2010/main" val="42734203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Mental Health</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 work-life imbalance?</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Generally, people who experience higher work-life imbalance also suffer from negative impacts due to mental health issues.</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with higher work-life imbalance agree that mental health is a problem that affects wellbeing quite often (20.8%) or all of the time (17.2%). </a:t>
            </a:r>
            <a:r>
              <a:rPr lang="en-US" dirty="0" smtClean="0">
                <a:latin typeface="Arial" panose="020B0604020202020204" pitchFamily="34" charset="0"/>
                <a:cs typeface="Arial" panose="020B0604020202020204" pitchFamily="34" charset="0"/>
              </a:rPr>
              <a:t>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A higher percentage of people with lower work-life imbalance</a:t>
            </a:r>
            <a:r>
              <a:rPr lang="en-US" baseline="0" dirty="0" smtClean="0">
                <a:latin typeface="Arial" panose="020B0604020202020204" pitchFamily="34" charset="0"/>
                <a:cs typeface="Arial" panose="020B0604020202020204" pitchFamily="34" charset="0"/>
              </a:rPr>
              <a:t> agree that mental health is not a problem that affects wellbeing (21.2%).</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163</a:t>
            </a:fld>
            <a:endParaRPr lang="en-US" dirty="0"/>
          </a:p>
        </p:txBody>
      </p:sp>
    </p:spTree>
    <p:extLst>
      <p:ext uri="{BB962C8B-B14F-4D97-AF65-F5344CB8AC3E}">
        <p14:creationId xmlns:p14="http://schemas.microsoft.com/office/powerpoint/2010/main" val="261339529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Mental Health</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 overall wellbeing?</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with below average wellbeing agree that mental health is a problem that affects wellbeing quite often (24.6%) or all of the time (12.2%). </a:t>
            </a:r>
            <a:r>
              <a:rPr lang="en-US" dirty="0" smtClean="0">
                <a:latin typeface="Arial" panose="020B0604020202020204" pitchFamily="34" charset="0"/>
                <a:cs typeface="Arial" panose="020B0604020202020204" pitchFamily="34" charset="0"/>
              </a:rPr>
              <a:t>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Conversely, a higher percentage of people with above average wellbeing </a:t>
            </a:r>
            <a:r>
              <a:rPr lang="en-US" baseline="0" dirty="0" smtClean="0">
                <a:latin typeface="Arial" panose="020B0604020202020204" pitchFamily="34" charset="0"/>
                <a:cs typeface="Arial" panose="020B0604020202020204" pitchFamily="34" charset="0"/>
              </a:rPr>
              <a:t>agree that mental health is not a problem that affects wellbeing (19%).</a:t>
            </a:r>
          </a:p>
          <a:p>
            <a:pPr marR="0" lvl="0" algn="l" defTabSz="914400" rtl="0" eaLnBrk="1" fontAlgn="auto" latinLnBrk="0" hangingPunct="1">
              <a:lnSpc>
                <a:spcPct val="100000"/>
              </a:lnSpc>
              <a:spcBef>
                <a:spcPts val="0"/>
              </a:spcBef>
              <a:spcAft>
                <a:spcPts val="0"/>
              </a:spcAft>
              <a:buClrTx/>
              <a:buSzTx/>
              <a:tabLst/>
              <a:defRPr/>
            </a:pPr>
            <a:endParaRPr lang="en-US" baseline="0"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164</a:t>
            </a:fld>
            <a:endParaRPr lang="en-US" dirty="0"/>
          </a:p>
        </p:txBody>
      </p:sp>
    </p:spTree>
    <p:extLst>
      <p:ext uri="{BB962C8B-B14F-4D97-AF65-F5344CB8AC3E}">
        <p14:creationId xmlns:p14="http://schemas.microsoft.com/office/powerpoint/2010/main" val="388667611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165</a:t>
            </a:fld>
            <a:endParaRPr lang="en-US" dirty="0"/>
          </a:p>
        </p:txBody>
      </p:sp>
    </p:spTree>
    <p:extLst>
      <p:ext uri="{BB962C8B-B14F-4D97-AF65-F5344CB8AC3E}">
        <p14:creationId xmlns:p14="http://schemas.microsoft.com/office/powerpoint/2010/main" val="415643909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166</a:t>
            </a:fld>
            <a:endParaRPr lang="en-US" dirty="0"/>
          </a:p>
        </p:txBody>
      </p:sp>
    </p:spTree>
    <p:extLst>
      <p:ext uri="{BB962C8B-B14F-4D97-AF65-F5344CB8AC3E}">
        <p14:creationId xmlns:p14="http://schemas.microsoft.com/office/powerpoint/2010/main" val="377937213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Social </a:t>
            </a:r>
            <a:r>
              <a:rPr lang="en-CA" b="1" dirty="0" smtClean="0">
                <a:solidFill>
                  <a:srgbClr val="005A73"/>
                </a:solidFill>
                <a:latin typeface="Arial" panose="020B0604020202020204" pitchFamily="34" charset="0"/>
                <a:cs typeface="Arial" panose="020B0604020202020204" pitchFamily="34" charset="0"/>
              </a:rPr>
              <a:t>Connectivity</a:t>
            </a:r>
            <a:endParaRPr lang="en-CA" b="1" dirty="0">
              <a:solidFill>
                <a:srgbClr val="005A73"/>
              </a:solidFill>
              <a:latin typeface="Arial" panose="020B0604020202020204" pitchFamily="34" charset="0"/>
              <a:cs typeface="Arial" panose="020B0604020202020204" pitchFamily="34" charset="0"/>
            </a:endParaRP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a:t>
            </a:r>
            <a:r>
              <a:rPr lang="en-CA" i="1" baseline="0" dirty="0" smtClean="0">
                <a:latin typeface="Arial" panose="020B0604020202020204" pitchFamily="34" charset="0"/>
                <a:cs typeface="Arial" panose="020B0604020202020204" pitchFamily="34" charset="0"/>
              </a:rPr>
              <a:t>social connectivity as a problem that affects wellbeing in Orillia and Area</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a total household income before taxes from all sources of $30,000 to $39,999 per year are more likely to think social connectivity is a</a:t>
            </a:r>
            <a:r>
              <a:rPr lang="en-US" baseline="0" dirty="0" smtClean="0">
                <a:latin typeface="Arial" panose="020B0604020202020204" pitchFamily="34" charset="0"/>
                <a:cs typeface="Arial" panose="020B0604020202020204" pitchFamily="34" charset="0"/>
              </a:rPr>
              <a:t> problem that affects wellbeing, followed by people with annual household incomes under $20,000.</a:t>
            </a:r>
            <a:r>
              <a:rPr lang="en-US" dirty="0" smtClean="0">
                <a:latin typeface="Arial" panose="020B0604020202020204" pitchFamily="34" charset="0"/>
                <a:cs typeface="Arial" panose="020B0604020202020204" pitchFamily="34" charset="0"/>
              </a:rPr>
              <a:t> </a:t>
            </a:r>
          </a:p>
          <a:p>
            <a:pPr marL="179525" indent="-179525">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There are</a:t>
            </a:r>
            <a:r>
              <a:rPr lang="en-US" baseline="0" dirty="0" smtClean="0">
                <a:latin typeface="Arial" panose="020B0604020202020204" pitchFamily="34" charset="0"/>
                <a:cs typeface="Arial" panose="020B0604020202020204" pitchFamily="34" charset="0"/>
              </a:rPr>
              <a:t> also considerably higher percentages of residents in upper income groups (i.e., $150,000 and over, $80,000 to $99,999) who believe social connectivity is a problem that affects wellbeing.  </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167</a:t>
            </a:fld>
            <a:endParaRPr lang="en-US" dirty="0"/>
          </a:p>
        </p:txBody>
      </p:sp>
    </p:spTree>
    <p:extLst>
      <p:ext uri="{BB962C8B-B14F-4D97-AF65-F5344CB8AC3E}">
        <p14:creationId xmlns:p14="http://schemas.microsoft.com/office/powerpoint/2010/main" val="26976864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smtClean="0">
                <a:solidFill>
                  <a:srgbClr val="005A73"/>
                </a:solidFill>
                <a:latin typeface="Arial" panose="020B0604020202020204" pitchFamily="34" charset="0"/>
                <a:cs typeface="Arial" panose="020B0604020202020204" pitchFamily="34" charset="0"/>
              </a:rPr>
              <a:t>Social Connectivity</a:t>
            </a:r>
          </a:p>
          <a:p>
            <a:pPr lvl="0" defTabSz="914287">
              <a:defRPr/>
            </a:pPr>
            <a:endParaRPr lang="en-CA"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a:t>
            </a:r>
            <a:r>
              <a:rPr lang="en-CA" i="1" baseline="0" dirty="0" smtClean="0">
                <a:latin typeface="Arial" panose="020B0604020202020204" pitchFamily="34" charset="0"/>
                <a:cs typeface="Arial" panose="020B0604020202020204" pitchFamily="34" charset="0"/>
              </a:rPr>
              <a:t>social connectivity as a problem that affects wellbeing in Orillia and Area</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More people</a:t>
            </a:r>
            <a:r>
              <a:rPr lang="en-US" baseline="0" dirty="0" smtClean="0">
                <a:latin typeface="Arial" panose="020B0604020202020204" pitchFamily="34" charset="0"/>
                <a:cs typeface="Arial" panose="020B0604020202020204" pitchFamily="34" charset="0"/>
              </a:rPr>
              <a:t> in the younger age groups (under 35 years and 35 to 44 years of age) believe social connectivity is a problem that affects wellbeing. </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middle age adults (45 to 54 and 55 to 64 years of age) report social connectivity as a more severe problem compared to other age groups.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168</a:t>
            </a:fld>
            <a:endParaRPr lang="en-US" dirty="0"/>
          </a:p>
        </p:txBody>
      </p:sp>
    </p:spTree>
    <p:extLst>
      <p:ext uri="{BB962C8B-B14F-4D97-AF65-F5344CB8AC3E}">
        <p14:creationId xmlns:p14="http://schemas.microsoft.com/office/powerpoint/2010/main" val="279408977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smtClean="0">
                <a:solidFill>
                  <a:srgbClr val="005A73"/>
                </a:solidFill>
                <a:latin typeface="Arial" panose="020B0604020202020204" pitchFamily="34" charset="0"/>
                <a:cs typeface="Arial" panose="020B0604020202020204" pitchFamily="34" charset="0"/>
              </a:rPr>
              <a:t>Social Connectivity</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different</a:t>
            </a:r>
            <a:r>
              <a:rPr lang="en-CA" i="1" baseline="0" dirty="0" smtClean="0">
                <a:latin typeface="Arial" panose="020B0604020202020204" pitchFamily="34" charset="0"/>
                <a:cs typeface="Arial" panose="020B0604020202020204" pitchFamily="34" charset="0"/>
              </a:rPr>
              <a:t> household types </a:t>
            </a:r>
            <a:r>
              <a:rPr lang="en-CA" i="1" dirty="0" smtClean="0">
                <a:latin typeface="Arial" panose="020B0604020202020204" pitchFamily="34" charset="0"/>
                <a:cs typeface="Arial" panose="020B0604020202020204" pitchFamily="34" charset="0"/>
              </a:rPr>
              <a:t>perceive </a:t>
            </a:r>
            <a:r>
              <a:rPr lang="en-CA" i="1" baseline="0" dirty="0" smtClean="0">
                <a:latin typeface="Arial" panose="020B0604020202020204" pitchFamily="34" charset="0"/>
                <a:cs typeface="Arial" panose="020B0604020202020204" pitchFamily="34" charset="0"/>
              </a:rPr>
              <a:t>social connectivity as a problem that affects wellbeing in Orillia and Area</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adults living alone and</a:t>
            </a:r>
            <a:r>
              <a:rPr lang="en-US" baseline="0" dirty="0" smtClean="0">
                <a:latin typeface="Arial" panose="020B0604020202020204" pitchFamily="34" charset="0"/>
                <a:cs typeface="Arial" panose="020B0604020202020204" pitchFamily="34" charset="0"/>
              </a:rPr>
              <a:t> adults sharing accommodation with others are more likely to agree that social connectivity is a more severe problem that affects wellbeing (24.8% and 24.1%, respectively).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a:t>
            </a:r>
            <a:r>
              <a:rPr lang="en-US" baseline="0" dirty="0" smtClean="0">
                <a:latin typeface="Arial" panose="020B0604020202020204" pitchFamily="34" charset="0"/>
                <a:cs typeface="Arial" panose="020B0604020202020204" pitchFamily="34" charset="0"/>
              </a:rPr>
              <a:t> especially couples with no children at home, </a:t>
            </a:r>
            <a:r>
              <a:rPr lang="en-US" dirty="0" smtClean="0">
                <a:latin typeface="Arial" panose="020B0604020202020204" pitchFamily="34" charset="0"/>
                <a:cs typeface="Arial" panose="020B0604020202020204" pitchFamily="34" charset="0"/>
              </a:rPr>
              <a:t>are more likely to agree</a:t>
            </a:r>
            <a:r>
              <a:rPr lang="en-US" baseline="0" dirty="0" smtClean="0">
                <a:latin typeface="Arial" panose="020B0604020202020204" pitchFamily="34" charset="0"/>
                <a:cs typeface="Arial" panose="020B0604020202020204" pitchFamily="34" charset="0"/>
              </a:rPr>
              <a:t> that social connectivity is not an issue that affects wellbeing.</a:t>
            </a:r>
            <a:r>
              <a:rPr lang="en-US" dirty="0" smtClean="0">
                <a:latin typeface="Arial" panose="020B0604020202020204" pitchFamily="34" charset="0"/>
                <a:cs typeface="Arial" panose="020B0604020202020204" pitchFamily="34" charset="0"/>
              </a:rPr>
              <a:t> </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no major difference in terms of perceptions</a:t>
            </a:r>
            <a:r>
              <a:rPr lang="en-US" baseline="0" dirty="0" smtClean="0">
                <a:latin typeface="Arial" panose="020B0604020202020204" pitchFamily="34" charset="0"/>
                <a:cs typeface="Arial" panose="020B0604020202020204" pitchFamily="34" charset="0"/>
              </a:rPr>
              <a:t> of social connectivity being as a problem </a:t>
            </a:r>
            <a:r>
              <a:rPr lang="en-US" dirty="0" smtClean="0">
                <a:latin typeface="Arial" panose="020B0604020202020204" pitchFamily="34" charset="0"/>
                <a:cs typeface="Arial" panose="020B0604020202020204" pitchFamily="34" charset="0"/>
              </a:rPr>
              <a:t>between households</a:t>
            </a:r>
            <a:r>
              <a:rPr lang="en-US" baseline="0" dirty="0" smtClean="0">
                <a:latin typeface="Arial" panose="020B0604020202020204" pitchFamily="34" charset="0"/>
                <a:cs typeface="Arial" panose="020B0604020202020204" pitchFamily="34" charset="0"/>
              </a:rPr>
              <a:t> of couples living children at home and </a:t>
            </a:r>
            <a:r>
              <a:rPr lang="en-US" dirty="0" smtClean="0">
                <a:latin typeface="Arial" panose="020B0604020202020204" pitchFamily="34" charset="0"/>
                <a:cs typeface="Arial" panose="020B0604020202020204" pitchFamily="34" charset="0"/>
              </a:rPr>
              <a:t>households of one adult living with children at home (single parents).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169</a:t>
            </a:fld>
            <a:endParaRPr lang="en-US" dirty="0"/>
          </a:p>
        </p:txBody>
      </p:sp>
    </p:spTree>
    <p:extLst>
      <p:ext uri="{BB962C8B-B14F-4D97-AF65-F5344CB8AC3E}">
        <p14:creationId xmlns:p14="http://schemas.microsoft.com/office/powerpoint/2010/main" val="285002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satisfied are residents in the different municipalities </a:t>
            </a:r>
            <a:r>
              <a:rPr lang="en-CA" i="1" dirty="0" smtClean="0">
                <a:latin typeface="Arial" panose="020B0604020202020204" pitchFamily="34" charset="0"/>
                <a:cs typeface="Arial" panose="020B0604020202020204" pitchFamily="34" charset="0"/>
              </a:rPr>
              <a:t>with </a:t>
            </a:r>
            <a:r>
              <a:rPr lang="en-CA" i="1" dirty="0">
                <a:latin typeface="Arial" panose="020B0604020202020204" pitchFamily="34" charset="0"/>
                <a:cs typeface="Arial" panose="020B0604020202020204" pitchFamily="34" charset="0"/>
              </a:rPr>
              <a:t>Leisure and Culture?</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a relatively high level of satisfaction with the Leisure and Culture domain (average score is </a:t>
            </a:r>
            <a:r>
              <a:rPr lang="en-US" dirty="0" smtClean="0">
                <a:latin typeface="Arial" panose="020B0604020202020204" pitchFamily="34" charset="0"/>
                <a:cs typeface="Arial" panose="020B0604020202020204" pitchFamily="34" charset="0"/>
              </a:rPr>
              <a:t>5.00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the highest satisfaction with the Leisure and Culture domain, followed by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In contrast, residents living in </a:t>
            </a:r>
            <a:r>
              <a:rPr lang="en-US" dirty="0" smtClean="0">
                <a:latin typeface="Arial" panose="020B0604020202020204" pitchFamily="34" charset="0"/>
                <a:cs typeface="Arial" panose="020B0604020202020204" pitchFamily="34" charset="0"/>
              </a:rPr>
              <a:t>Severn report </a:t>
            </a:r>
            <a:r>
              <a:rPr lang="en-US" dirty="0">
                <a:latin typeface="Arial" panose="020B0604020202020204" pitchFamily="34" charset="0"/>
                <a:cs typeface="Arial" panose="020B0604020202020204" pitchFamily="34" charset="0"/>
              </a:rPr>
              <a:t>the lowest satisfaction with this domain.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a:t>
            </a:fld>
            <a:endParaRPr lang="en-US" dirty="0"/>
          </a:p>
        </p:txBody>
      </p:sp>
    </p:spTree>
    <p:extLst>
      <p:ext uri="{BB962C8B-B14F-4D97-AF65-F5344CB8AC3E}">
        <p14:creationId xmlns:p14="http://schemas.microsoft.com/office/powerpoint/2010/main" val="118369109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Connectivity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sense of belonging to community?</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A higher level of social isolation is related to </a:t>
            </a:r>
            <a:r>
              <a:rPr lang="en-US" dirty="0" smtClean="0">
                <a:solidFill>
                  <a:srgbClr val="005A73"/>
                </a:solidFill>
                <a:latin typeface="Arial" panose="020B0604020202020204" pitchFamily="34" charset="0"/>
                <a:cs typeface="Arial" panose="020B0604020202020204" pitchFamily="34" charset="0"/>
              </a:rPr>
              <a:t>a lower </a:t>
            </a:r>
            <a:r>
              <a:rPr lang="en-US" dirty="0">
                <a:solidFill>
                  <a:srgbClr val="005A73"/>
                </a:solidFill>
                <a:latin typeface="Arial" panose="020B0604020202020204" pitchFamily="34" charset="0"/>
                <a:cs typeface="Arial" panose="020B0604020202020204" pitchFamily="34" charset="0"/>
              </a:rPr>
              <a:t>sense of belonging to </a:t>
            </a:r>
            <a:r>
              <a:rPr lang="en-US" dirty="0" smtClean="0">
                <a:solidFill>
                  <a:srgbClr val="005A73"/>
                </a:solidFill>
                <a:latin typeface="Arial" panose="020B0604020202020204" pitchFamily="34" charset="0"/>
                <a:cs typeface="Arial" panose="020B0604020202020204" pitchFamily="34" charset="0"/>
              </a:rPr>
              <a:t>community.</a:t>
            </a:r>
            <a:endParaRPr lang="en-US"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marR="0" lvl="0" indent="-228600"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Lower</a:t>
            </a:r>
            <a:r>
              <a:rPr lang="en-US" baseline="0" dirty="0" smtClean="0">
                <a:latin typeface="Arial" panose="020B0604020202020204" pitchFamily="34" charset="0"/>
                <a:cs typeface="Arial" panose="020B0604020202020204" pitchFamily="34" charset="0"/>
              </a:rPr>
              <a:t> incomes; however</a:t>
            </a:r>
            <a:r>
              <a:rPr lang="en-US" dirty="0" smtClean="0">
                <a:latin typeface="Arial" panose="020B0604020202020204" pitchFamily="34" charset="0"/>
                <a:cs typeface="Arial" panose="020B0604020202020204" pitchFamily="34" charset="0"/>
              </a:rPr>
              <a:t>, people with annual household incomes of $80,000</a:t>
            </a:r>
            <a:r>
              <a:rPr lang="en-US" baseline="0" dirty="0" smtClean="0">
                <a:latin typeface="Arial" panose="020B0604020202020204" pitchFamily="34" charset="0"/>
                <a:cs typeface="Arial" panose="020B0604020202020204" pitchFamily="34" charset="0"/>
              </a:rPr>
              <a:t> to $99,999 also report strong feelings of social isolation and a weaker sense of belonging to community, whereas people living on annual household incomes of $60,000 to $79,999 report feeling less socially isolated and a stronger sense of belonging to community.</a:t>
            </a:r>
            <a:endParaRPr lang="en-US"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 (under 35 years</a:t>
            </a:r>
            <a:r>
              <a:rPr lang="en-US" baseline="0" dirty="0" smtClean="0">
                <a:latin typeface="Arial" panose="020B0604020202020204" pitchFamily="34" charset="0"/>
                <a:cs typeface="Arial" panose="020B0604020202020204" pitchFamily="34" charset="0"/>
              </a:rPr>
              <a:t> and 35 to 44 years of age).</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Living in </a:t>
            </a:r>
            <a:r>
              <a:rPr lang="en-US" dirty="0" smtClean="0">
                <a:latin typeface="Arial" panose="020B0604020202020204" pitchFamily="34" charset="0"/>
                <a:cs typeface="Arial" panose="020B0604020202020204" pitchFamily="34" charset="0"/>
              </a:rPr>
              <a:t>Orillia.</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Adults</a:t>
            </a:r>
            <a:r>
              <a:rPr lang="en-US" baseline="0" dirty="0" smtClean="0">
                <a:latin typeface="Arial" panose="020B0604020202020204" pitchFamily="34" charset="0"/>
                <a:cs typeface="Arial" panose="020B0604020202020204" pitchFamily="34" charset="0"/>
              </a:rPr>
              <a:t> sharing accommodation with others.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170</a:t>
            </a:fld>
            <a:endParaRPr lang="en-US" dirty="0"/>
          </a:p>
        </p:txBody>
      </p:sp>
    </p:spTree>
    <p:extLst>
      <p:ext uri="{BB962C8B-B14F-4D97-AF65-F5344CB8AC3E}">
        <p14:creationId xmlns:p14="http://schemas.microsoft.com/office/powerpoint/2010/main" val="29728228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Connectivity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connectivity related to use of community centres?</a:t>
            </a:r>
            <a:r>
              <a:rPr lang="en-CA"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People who believe social connectivity affects their wellbeing are more likely to use community </a:t>
            </a:r>
            <a:r>
              <a:rPr lang="en-US" dirty="0" err="1" smtClean="0">
                <a:latin typeface="Arial" panose="020B0604020202020204" pitchFamily="34" charset="0"/>
                <a:cs typeface="Arial" panose="020B0604020202020204" pitchFamily="34" charset="0"/>
              </a:rPr>
              <a:t>centres</a:t>
            </a:r>
            <a:r>
              <a:rPr lang="en-US" dirty="0" smtClean="0">
                <a:latin typeface="Arial" panose="020B0604020202020204" pitchFamily="34" charset="0"/>
                <a:cs typeface="Arial" panose="020B0604020202020204" pitchFamily="34" charset="0"/>
              </a:rPr>
              <a:t>.</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171</a:t>
            </a:fld>
            <a:endParaRPr lang="en-US" dirty="0"/>
          </a:p>
        </p:txBody>
      </p:sp>
    </p:spTree>
    <p:extLst>
      <p:ext uri="{BB962C8B-B14F-4D97-AF65-F5344CB8AC3E}">
        <p14:creationId xmlns:p14="http://schemas.microsoft.com/office/powerpoint/2010/main" val="318101764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Connectivity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connectivity related to overall wellbeing?</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below average in wellbeing feel that social connectivity is a problem that affects wellbeing quite often (14.7%) or all of the time (3.4%). </a:t>
            </a:r>
            <a:r>
              <a:rPr lang="en-US" dirty="0" smtClean="0">
                <a:latin typeface="Arial" panose="020B0604020202020204" pitchFamily="34" charset="0"/>
                <a:cs typeface="Arial" panose="020B0604020202020204" pitchFamily="34" charset="0"/>
              </a:rPr>
              <a:t>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smtClean="0">
                <a:latin typeface="Arial" panose="020B0604020202020204" pitchFamily="34" charset="0"/>
                <a:cs typeface="Arial" panose="020B0604020202020204" pitchFamily="34" charset="0"/>
              </a:rPr>
              <a:t>In contrast, a higher</a:t>
            </a:r>
            <a:r>
              <a:rPr lang="en-US" i="0" baseline="0" dirty="0" smtClean="0">
                <a:latin typeface="Arial" panose="020B0604020202020204" pitchFamily="34" charset="0"/>
                <a:cs typeface="Arial" panose="020B0604020202020204" pitchFamily="34" charset="0"/>
              </a:rPr>
              <a:t> percentage of people above average in wellbeing believe that social connectivity is not a </a:t>
            </a:r>
            <a:r>
              <a:rPr lang="en-US" baseline="0" dirty="0" smtClean="0">
                <a:latin typeface="Arial" panose="020B0604020202020204" pitchFamily="34" charset="0"/>
                <a:cs typeface="Arial" panose="020B0604020202020204" pitchFamily="34" charset="0"/>
              </a:rPr>
              <a:t>problem </a:t>
            </a:r>
            <a:r>
              <a:rPr lang="en-US" i="0" baseline="0" dirty="0" smtClean="0">
                <a:latin typeface="Arial" panose="020B0604020202020204" pitchFamily="34" charset="0"/>
                <a:cs typeface="Arial" panose="020B0604020202020204" pitchFamily="34" charset="0"/>
              </a:rPr>
              <a:t>that affects wellbeing (25.0%). </a:t>
            </a:r>
            <a:endParaRPr lang="en-US" i="0"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172</a:t>
            </a:fld>
            <a:endParaRPr lang="en-US" dirty="0"/>
          </a:p>
        </p:txBody>
      </p:sp>
    </p:spTree>
    <p:extLst>
      <p:ext uri="{BB962C8B-B14F-4D97-AF65-F5344CB8AC3E}">
        <p14:creationId xmlns:p14="http://schemas.microsoft.com/office/powerpoint/2010/main" val="405652872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173</a:t>
            </a:fld>
            <a:endParaRPr lang="en-US" dirty="0"/>
          </a:p>
        </p:txBody>
      </p:sp>
    </p:spTree>
    <p:extLst>
      <p:ext uri="{BB962C8B-B14F-4D97-AF65-F5344CB8AC3E}">
        <p14:creationId xmlns:p14="http://schemas.microsoft.com/office/powerpoint/2010/main" val="340413724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174</a:t>
            </a:fld>
            <a:endParaRPr lang="en-US" dirty="0"/>
          </a:p>
        </p:txBody>
      </p:sp>
    </p:spTree>
    <p:extLst>
      <p:ext uri="{BB962C8B-B14F-4D97-AF65-F5344CB8AC3E}">
        <p14:creationId xmlns:p14="http://schemas.microsoft.com/office/powerpoint/2010/main" val="354643184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Employment Opportunity</a:t>
            </a:r>
          </a:p>
          <a:p>
            <a:pPr defTabSz="914287">
              <a:defRPr/>
            </a:pPr>
            <a:endParaRPr lang="en-US" dirty="0" smtClean="0">
              <a:latin typeface="Arial" panose="020B0604020202020204" pitchFamily="34" charset="0"/>
              <a:cs typeface="Arial" panose="020B0604020202020204" pitchFamily="34" charset="0"/>
            </a:endParaRPr>
          </a:p>
          <a:p>
            <a:pPr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a:t>
            </a:r>
            <a:r>
              <a:rPr lang="en-CA" i="1" dirty="0">
                <a:latin typeface="Arial" panose="020B0604020202020204" pitchFamily="34" charset="0"/>
                <a:cs typeface="Arial" panose="020B0604020202020204" pitchFamily="34" charset="0"/>
              </a:rPr>
              <a:t>do residents with different household incomes perceive </a:t>
            </a:r>
            <a:r>
              <a:rPr lang="en-CA" i="1" dirty="0" smtClean="0">
                <a:latin typeface="Arial" panose="020B0604020202020204" pitchFamily="34" charset="0"/>
                <a:cs typeface="Arial" panose="020B0604020202020204" pitchFamily="34" charset="0"/>
              </a:rPr>
              <a:t>employment </a:t>
            </a:r>
            <a:r>
              <a:rPr lang="en-CA" i="1" dirty="0">
                <a:latin typeface="Arial" panose="020B0604020202020204" pitchFamily="34" charset="0"/>
                <a:cs typeface="Arial" panose="020B0604020202020204" pitchFamily="34" charset="0"/>
              </a:rPr>
              <a:t>opportunity </a:t>
            </a:r>
            <a:r>
              <a:rPr lang="en-CA" i="1" dirty="0" smtClean="0">
                <a:latin typeface="Arial" panose="020B0604020202020204" pitchFamily="34" charset="0"/>
                <a:cs typeface="Arial" panose="020B0604020202020204" pitchFamily="34" charset="0"/>
              </a:rPr>
              <a:t>as </a:t>
            </a:r>
            <a:r>
              <a:rPr lang="en-CA" i="1" dirty="0">
                <a:latin typeface="Arial" panose="020B0604020202020204" pitchFamily="34" charset="0"/>
                <a:cs typeface="Arial" panose="020B0604020202020204" pitchFamily="34" charset="0"/>
              </a:rPr>
              <a:t>a problem that affects wellbeing in Orillia and Area?</a:t>
            </a:r>
            <a:r>
              <a:rPr lang="en-CA" dirty="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a total household income before taxes from all sources of $80,000 to $99,999 per year are the most likely to agree that employment opportunity is a</a:t>
            </a:r>
            <a:r>
              <a:rPr lang="en-US" baseline="0" dirty="0" smtClean="0">
                <a:latin typeface="Arial" panose="020B0604020202020204" pitchFamily="34" charset="0"/>
                <a:cs typeface="Arial" panose="020B0604020202020204" pitchFamily="34" charset="0"/>
              </a:rPr>
              <a:t> problem that affects wellbeing (93.6%).</a:t>
            </a:r>
            <a:endParaRPr lang="en-US" dirty="0" smtClean="0">
              <a:latin typeface="Arial" panose="020B0604020202020204" pitchFamily="34" charset="0"/>
              <a:cs typeface="Arial" panose="020B0604020202020204" pitchFamily="34" charset="0"/>
            </a:endParaRPr>
          </a:p>
          <a:p>
            <a:pPr marL="179525" marR="0" lvl="0" indent="-179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latin typeface="Arial" panose="020B0604020202020204" pitchFamily="34" charset="0"/>
              <a:cs typeface="Arial" panose="020B0604020202020204" pitchFamily="34" charset="0"/>
            </a:endParaRPr>
          </a:p>
          <a:p>
            <a:pPr marL="179525" marR="0" lvl="0" indent="-179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There are</a:t>
            </a:r>
            <a:r>
              <a:rPr lang="en-US" baseline="0" dirty="0" smtClean="0">
                <a:latin typeface="Arial" panose="020B0604020202020204" pitchFamily="34" charset="0"/>
                <a:cs typeface="Arial" panose="020B0604020202020204" pitchFamily="34" charset="0"/>
              </a:rPr>
              <a:t> also considerably high percentages of residents living on household incomes of $30,000 to $39,999 per year who believe employment opportunity is a problem that affects wellbeing (91.5%).  </a:t>
            </a:r>
          </a:p>
          <a:p>
            <a:pPr marL="179525" indent="-179525">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About 40%</a:t>
            </a:r>
            <a:r>
              <a:rPr lang="en-US" baseline="0" dirty="0" smtClean="0">
                <a:latin typeface="Arial" panose="020B0604020202020204" pitchFamily="34" charset="0"/>
                <a:cs typeface="Arial" panose="020B0604020202020204" pitchFamily="34" charset="0"/>
              </a:rPr>
              <a:t> of</a:t>
            </a:r>
            <a:r>
              <a:rPr lang="en-US" dirty="0" smtClean="0">
                <a:latin typeface="Arial" panose="020B0604020202020204" pitchFamily="34" charset="0"/>
                <a:cs typeface="Arial" panose="020B0604020202020204" pitchFamily="34" charset="0"/>
              </a:rPr>
              <a:t> people with annual household incomes of $20,000 to $29,999 agree that employment opportunity is a more severe problem that affects wellbeing (39.1%), followed by people</a:t>
            </a:r>
            <a:r>
              <a:rPr lang="en-US" baseline="0" dirty="0" smtClean="0">
                <a:latin typeface="Arial" panose="020B0604020202020204" pitchFamily="34" charset="0"/>
                <a:cs typeface="Arial" panose="020B0604020202020204" pitchFamily="34" charset="0"/>
              </a:rPr>
              <a:t> with annual household incomes lower than $20,000 (34.1%).</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175</a:t>
            </a:fld>
            <a:endParaRPr lang="en-US" dirty="0"/>
          </a:p>
        </p:txBody>
      </p:sp>
    </p:spTree>
    <p:extLst>
      <p:ext uri="{BB962C8B-B14F-4D97-AF65-F5344CB8AC3E}">
        <p14:creationId xmlns:p14="http://schemas.microsoft.com/office/powerpoint/2010/main" val="251721171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Employment Opportunity</a:t>
            </a:r>
          </a:p>
          <a:p>
            <a:pPr lvl="0" defTabSz="914287">
              <a:defRPr/>
            </a:pPr>
            <a:endParaRPr lang="en-CA" dirty="0" smtClean="0">
              <a:latin typeface="Arial" panose="020B0604020202020204" pitchFamily="34" charset="0"/>
              <a:cs typeface="Arial" panose="020B0604020202020204" pitchFamily="34" charset="0"/>
            </a:endParaRPr>
          </a:p>
          <a:p>
            <a:pPr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a:t>
            </a:r>
            <a:r>
              <a:rPr lang="en-CA" i="1" dirty="0">
                <a:latin typeface="Arial" panose="020B0604020202020204" pitchFamily="34" charset="0"/>
                <a:cs typeface="Arial" panose="020B0604020202020204" pitchFamily="34" charset="0"/>
              </a:rPr>
              <a:t>do residents </a:t>
            </a:r>
            <a:r>
              <a:rPr lang="en-CA" i="1" dirty="0" smtClean="0">
                <a:latin typeface="Arial" panose="020B0604020202020204" pitchFamily="34" charset="0"/>
                <a:cs typeface="Arial" panose="020B0604020202020204" pitchFamily="34" charset="0"/>
              </a:rPr>
              <a:t>at </a:t>
            </a:r>
            <a:r>
              <a:rPr lang="en-CA" i="1" dirty="0">
                <a:latin typeface="Arial" panose="020B0604020202020204" pitchFamily="34" charset="0"/>
                <a:cs typeface="Arial" panose="020B0604020202020204" pitchFamily="34" charset="0"/>
              </a:rPr>
              <a:t>different </a:t>
            </a:r>
            <a:r>
              <a:rPr lang="en-CA" i="1" dirty="0" smtClean="0">
                <a:latin typeface="Arial" panose="020B0604020202020204" pitchFamily="34" charset="0"/>
                <a:cs typeface="Arial" panose="020B0604020202020204" pitchFamily="34" charset="0"/>
              </a:rPr>
              <a:t>ages perceive </a:t>
            </a:r>
            <a:r>
              <a:rPr lang="en-CA" i="1" dirty="0">
                <a:latin typeface="Arial" panose="020B0604020202020204" pitchFamily="34" charset="0"/>
                <a:cs typeface="Arial" panose="020B0604020202020204" pitchFamily="34" charset="0"/>
              </a:rPr>
              <a:t>employment opportunity as a problem that affects wellbeing in Orillia and Area?</a:t>
            </a:r>
            <a:r>
              <a:rPr lang="en-CA" dirty="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Young people</a:t>
            </a:r>
            <a:r>
              <a:rPr lang="en-US" baseline="0" dirty="0" smtClean="0">
                <a:latin typeface="Arial" panose="020B0604020202020204" pitchFamily="34" charset="0"/>
                <a:cs typeface="Arial" panose="020B0604020202020204" pitchFamily="34" charset="0"/>
              </a:rPr>
              <a:t> (under 35 years) are the most likely to believe employment opportunity is a problem that affects wellbeing.</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people in the 55 to 64 years of age group agree that employment opportunity is a severe problem that affects wellbeing (28.9%), followed by people 75 and older (26.4%).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176</a:t>
            </a:fld>
            <a:endParaRPr lang="en-US" dirty="0"/>
          </a:p>
        </p:txBody>
      </p:sp>
    </p:spTree>
    <p:extLst>
      <p:ext uri="{BB962C8B-B14F-4D97-AF65-F5344CB8AC3E}">
        <p14:creationId xmlns:p14="http://schemas.microsoft.com/office/powerpoint/2010/main" val="372591263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Employment Opportunity</a:t>
            </a:r>
          </a:p>
          <a:p>
            <a:pPr defTabSz="914287">
              <a:defRPr/>
            </a:pPr>
            <a:endParaRPr lang="en-US" dirty="0" smtClean="0">
              <a:latin typeface="Arial" panose="020B0604020202020204" pitchFamily="34" charset="0"/>
              <a:cs typeface="Arial" panose="020B0604020202020204" pitchFamily="34" charset="0"/>
            </a:endParaRPr>
          </a:p>
          <a:p>
            <a:pPr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a:t>
            </a:r>
            <a:r>
              <a:rPr lang="en-CA" i="1" baseline="0" dirty="0" smtClean="0">
                <a:latin typeface="Arial" panose="020B0604020202020204" pitchFamily="34" charset="0"/>
                <a:cs typeface="Arial" panose="020B0604020202020204" pitchFamily="34" charset="0"/>
              </a:rPr>
              <a:t> in</a:t>
            </a:r>
            <a:r>
              <a:rPr lang="en-CA" i="1" dirty="0" smtClean="0">
                <a:latin typeface="Arial" panose="020B0604020202020204" pitchFamily="34" charset="0"/>
                <a:cs typeface="Arial" panose="020B0604020202020204" pitchFamily="34" charset="0"/>
              </a:rPr>
              <a:t> different household types perceive employment opportunity as a problem that affects wellbeing in Orillia and Area?</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a:t>
            </a:r>
            <a:r>
              <a:rPr lang="en-US" baseline="0" dirty="0" smtClean="0">
                <a:latin typeface="Arial" panose="020B0604020202020204" pitchFamily="34" charset="0"/>
                <a:cs typeface="Arial" panose="020B0604020202020204" pitchFamily="34" charset="0"/>
              </a:rPr>
              <a:t> living with children at home are the most likely to agree that employment opportunity is a problem that affects wellbeing (92%), followed by households of adults living alone (89.9%).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little difference in agreement that employment opportunity</a:t>
            </a:r>
            <a:r>
              <a:rPr lang="en-US" baseline="0" dirty="0" smtClean="0">
                <a:latin typeface="Arial" panose="020B0604020202020204" pitchFamily="34" charset="0"/>
                <a:cs typeface="Arial" panose="020B0604020202020204" pitchFamily="34" charset="0"/>
              </a:rPr>
              <a:t> is a problem that affects wellbeing, </a:t>
            </a:r>
            <a:r>
              <a:rPr lang="en-US" dirty="0" smtClean="0">
                <a:latin typeface="Arial" panose="020B0604020202020204" pitchFamily="34" charset="0"/>
                <a:cs typeface="Arial" panose="020B0604020202020204" pitchFamily="34" charset="0"/>
              </a:rPr>
              <a:t>with the exception that </a:t>
            </a:r>
            <a:r>
              <a:rPr lang="en-US" baseline="0" dirty="0" smtClean="0">
                <a:latin typeface="Arial" panose="020B0604020202020204" pitchFamily="34" charset="0"/>
                <a:cs typeface="Arial" panose="020B0604020202020204" pitchFamily="34" charset="0"/>
              </a:rPr>
              <a:t>households of one adult living with children at home (single</a:t>
            </a:r>
            <a:r>
              <a:rPr lang="en-US" dirty="0" smtClean="0">
                <a:latin typeface="Arial" panose="020B0604020202020204" pitchFamily="34" charset="0"/>
                <a:cs typeface="Arial" panose="020B0604020202020204" pitchFamily="34" charset="0"/>
              </a:rPr>
              <a:t> parents) are more likely to agree that employment opportunity is </a:t>
            </a:r>
            <a:r>
              <a:rPr lang="en-US" i="1" dirty="0" smtClean="0">
                <a:latin typeface="Arial" panose="020B0604020202020204" pitchFamily="34" charset="0"/>
                <a:cs typeface="Arial" panose="020B0604020202020204" pitchFamily="34" charset="0"/>
              </a:rPr>
              <a:t>not</a:t>
            </a:r>
            <a:r>
              <a:rPr lang="en-US" dirty="0" smtClean="0">
                <a:latin typeface="Arial" panose="020B0604020202020204" pitchFamily="34" charset="0"/>
                <a:cs typeface="Arial" panose="020B0604020202020204" pitchFamily="34" charset="0"/>
              </a:rPr>
              <a:t> a problem.</a:t>
            </a: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177</a:t>
            </a:fld>
            <a:endParaRPr lang="en-US" dirty="0"/>
          </a:p>
        </p:txBody>
      </p:sp>
    </p:spTree>
    <p:extLst>
      <p:ext uri="{BB962C8B-B14F-4D97-AF65-F5344CB8AC3E}">
        <p14:creationId xmlns:p14="http://schemas.microsoft.com/office/powerpoint/2010/main" val="224458375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Employment Opportunity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work</a:t>
            </a:r>
            <a:r>
              <a:rPr lang="en-CA" i="1" baseline="0" dirty="0" smtClean="0">
                <a:latin typeface="Arial" panose="020B0604020202020204" pitchFamily="34" charset="0"/>
                <a:cs typeface="Arial" panose="020B0604020202020204" pitchFamily="34" charset="0"/>
              </a:rPr>
              <a:t> situation </a:t>
            </a:r>
            <a:r>
              <a:rPr lang="en-CA" i="1" dirty="0" smtClean="0">
                <a:latin typeface="Arial" panose="020B0604020202020204" pitchFamily="34" charset="0"/>
                <a:cs typeface="Arial" panose="020B0604020202020204" pitchFamily="34" charset="0"/>
              </a:rPr>
              <a:t>related </a:t>
            </a:r>
            <a:r>
              <a:rPr lang="en-CA" i="1" dirty="0">
                <a:latin typeface="Arial" panose="020B0604020202020204" pitchFamily="34" charset="0"/>
                <a:cs typeface="Arial" panose="020B0604020202020204" pitchFamily="34" charset="0"/>
              </a:rPr>
              <a:t>to </a:t>
            </a:r>
            <a:r>
              <a:rPr lang="en-CA" i="1" dirty="0" smtClean="0">
                <a:latin typeface="Arial" panose="020B0604020202020204" pitchFamily="34" charset="0"/>
                <a:cs typeface="Arial" panose="020B0604020202020204" pitchFamily="34" charset="0"/>
              </a:rPr>
              <a:t>sense of belonging to community?</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A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level of </a:t>
            </a:r>
            <a:r>
              <a:rPr lang="en-US" dirty="0" smtClean="0">
                <a:solidFill>
                  <a:srgbClr val="005A73"/>
                </a:solidFill>
                <a:latin typeface="Arial" panose="020B0604020202020204" pitchFamily="34" charset="0"/>
                <a:cs typeface="Arial" panose="020B0604020202020204" pitchFamily="34" charset="0"/>
              </a:rPr>
              <a:t>satisfaction with work situation is </a:t>
            </a:r>
            <a:r>
              <a:rPr lang="en-US" dirty="0">
                <a:solidFill>
                  <a:srgbClr val="005A73"/>
                </a:solidFill>
                <a:latin typeface="Arial" panose="020B0604020202020204" pitchFamily="34" charset="0"/>
                <a:cs typeface="Arial" panose="020B0604020202020204" pitchFamily="34" charset="0"/>
              </a:rPr>
              <a:t>related to </a:t>
            </a:r>
            <a:r>
              <a:rPr lang="en-US" dirty="0" smtClean="0">
                <a:solidFill>
                  <a:srgbClr val="005A73"/>
                </a:solidFill>
                <a:latin typeface="Arial" panose="020B0604020202020204" pitchFamily="34" charset="0"/>
                <a:cs typeface="Arial" panose="020B0604020202020204" pitchFamily="34" charset="0"/>
              </a:rPr>
              <a:t>a lower sense</a:t>
            </a:r>
            <a:r>
              <a:rPr lang="en-US" baseline="0" dirty="0" smtClean="0">
                <a:solidFill>
                  <a:srgbClr val="005A73"/>
                </a:solidFill>
                <a:latin typeface="Arial" panose="020B0604020202020204" pitchFamily="34" charset="0"/>
                <a:cs typeface="Arial" panose="020B0604020202020204" pitchFamily="34" charset="0"/>
              </a:rPr>
              <a:t> of belonging to community</a:t>
            </a:r>
            <a:r>
              <a:rPr lang="en-US" dirty="0" smtClean="0">
                <a:solidFill>
                  <a:srgbClr val="005A73"/>
                </a:solidFill>
                <a:latin typeface="Arial" panose="020B0604020202020204" pitchFamily="34" charset="0"/>
                <a:cs typeface="Arial" panose="020B0604020202020204" pitchFamily="34" charset="0"/>
              </a:rPr>
              <a:t>.</a:t>
            </a:r>
            <a:endParaRPr lang="en-US"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r>
              <a:rPr lang="en-US" baseline="0" dirty="0" smtClean="0">
                <a:latin typeface="Arial" panose="020B0604020202020204" pitchFamily="34" charset="0"/>
                <a:cs typeface="Arial" panose="020B0604020202020204" pitchFamily="34" charset="0"/>
              </a:rPr>
              <a:t>; however, people with annual household incomes of $80,000 to $99,999 also have relatively low satisfaction with work situation and weak sense of belonging to community, while people living on annual household incomes of $60,000 to $79,999 have relatively high satisfaction with work situation and a strong sense of belonging to community.</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 (35 to 44 years)</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Adults sharing accommodation with others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178</a:t>
            </a:fld>
            <a:endParaRPr lang="en-US" dirty="0"/>
          </a:p>
        </p:txBody>
      </p:sp>
    </p:spTree>
    <p:extLst>
      <p:ext uri="{BB962C8B-B14F-4D97-AF65-F5344CB8AC3E}">
        <p14:creationId xmlns:p14="http://schemas.microsoft.com/office/powerpoint/2010/main" val="116475101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Employment Opportunity</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employment opportunity related to job fit?</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A higher percentage of people with more job fit </a:t>
            </a:r>
            <a:r>
              <a:rPr lang="en-US" baseline="0" dirty="0" smtClean="0">
                <a:latin typeface="Arial" panose="020B0604020202020204" pitchFamily="34" charset="0"/>
                <a:cs typeface="Arial" panose="020B0604020202020204" pitchFamily="34" charset="0"/>
              </a:rPr>
              <a:t>believe that employment opportunity is </a:t>
            </a:r>
            <a:r>
              <a:rPr lang="en-US" i="1" baseline="0" dirty="0" smtClean="0">
                <a:latin typeface="Arial" panose="020B0604020202020204" pitchFamily="34" charset="0"/>
                <a:cs typeface="Arial" panose="020B0604020202020204" pitchFamily="34" charset="0"/>
              </a:rPr>
              <a:t>not</a:t>
            </a:r>
            <a:r>
              <a:rPr lang="en-US" baseline="0" dirty="0" smtClean="0">
                <a:latin typeface="Arial" panose="020B0604020202020204" pitchFamily="34" charset="0"/>
                <a:cs typeface="Arial" panose="020B0604020202020204" pitchFamily="34" charset="0"/>
              </a:rPr>
              <a:t> a problem that affects wellbeing (16.2%).</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with less job fit agree that employment opportunity is a problem that affects wellbeing </a:t>
            </a:r>
            <a:r>
              <a:rPr lang="en-US" i="1" baseline="0" dirty="0" smtClean="0">
                <a:latin typeface="Arial" panose="020B0604020202020204" pitchFamily="34" charset="0"/>
                <a:cs typeface="Arial" panose="020B0604020202020204" pitchFamily="34" charset="0"/>
              </a:rPr>
              <a:t>quite often </a:t>
            </a:r>
            <a:r>
              <a:rPr lang="en-US" baseline="0" dirty="0" smtClean="0">
                <a:latin typeface="Arial" panose="020B0604020202020204" pitchFamily="34" charset="0"/>
                <a:cs typeface="Arial" panose="020B0604020202020204" pitchFamily="34" charset="0"/>
              </a:rPr>
              <a:t>(19.8%) or </a:t>
            </a:r>
            <a:r>
              <a:rPr lang="en-US" i="1" baseline="0" dirty="0" smtClean="0">
                <a:latin typeface="Arial" panose="020B0604020202020204" pitchFamily="34" charset="0"/>
                <a:cs typeface="Arial" panose="020B0604020202020204" pitchFamily="34" charset="0"/>
              </a:rPr>
              <a:t>all of the time </a:t>
            </a:r>
            <a:r>
              <a:rPr lang="en-US" baseline="0" dirty="0" smtClean="0">
                <a:latin typeface="Arial" panose="020B0604020202020204" pitchFamily="34" charset="0"/>
                <a:cs typeface="Arial" panose="020B0604020202020204" pitchFamily="34" charset="0"/>
              </a:rPr>
              <a:t>(9.8%). </a:t>
            </a:r>
            <a:r>
              <a:rPr lang="en-US" dirty="0" smtClean="0">
                <a:latin typeface="Arial" panose="020B0604020202020204" pitchFamily="34" charset="0"/>
                <a:cs typeface="Arial" panose="020B0604020202020204" pitchFamily="34" charset="0"/>
              </a:rPr>
              <a:t> </a:t>
            </a:r>
            <a:endParaRPr lang="en-US" i="1"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179</a:t>
            </a:fld>
            <a:endParaRPr lang="en-US" dirty="0"/>
          </a:p>
        </p:txBody>
      </p:sp>
    </p:spTree>
    <p:extLst>
      <p:ext uri="{BB962C8B-B14F-4D97-AF65-F5344CB8AC3E}">
        <p14:creationId xmlns:p14="http://schemas.microsoft.com/office/powerpoint/2010/main" val="285496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satisfied are residents in the different municipalities </a:t>
            </a:r>
            <a:r>
              <a:rPr lang="en-CA" i="1" dirty="0" smtClean="0">
                <a:latin typeface="Arial" panose="020B0604020202020204" pitchFamily="34" charset="0"/>
                <a:cs typeface="Arial" panose="020B0604020202020204" pitchFamily="34" charset="0"/>
              </a:rPr>
              <a:t>with </a:t>
            </a:r>
            <a:r>
              <a:rPr lang="en-CA" i="1" dirty="0">
                <a:latin typeface="Arial" panose="020B0604020202020204" pitchFamily="34" charset="0"/>
                <a:cs typeface="Arial" panose="020B0604020202020204" pitchFamily="34" charset="0"/>
              </a:rPr>
              <a:t>Living Standards?</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a relatively high level of satisfaction with the Living Standards domain (average score is </a:t>
            </a:r>
            <a:r>
              <a:rPr lang="en-US" dirty="0" smtClean="0">
                <a:latin typeface="Arial" panose="020B0604020202020204" pitchFamily="34" charset="0"/>
                <a:cs typeface="Arial" panose="020B0604020202020204" pitchFamily="34" charset="0"/>
              </a:rPr>
              <a:t>4.87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Comparatively, residents living in townships report notably higher levels of satisfaction with their living standards than residents living in cities. In particular,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residents report the highest satisfaction with the Living Standards domain, followed by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residents report the lowest level of satisfaction with this domain.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18</a:t>
            </a:fld>
            <a:endParaRPr lang="en-US" dirty="0"/>
          </a:p>
        </p:txBody>
      </p:sp>
    </p:spTree>
    <p:extLst>
      <p:ext uri="{BB962C8B-B14F-4D97-AF65-F5344CB8AC3E}">
        <p14:creationId xmlns:p14="http://schemas.microsoft.com/office/powerpoint/2010/main" val="145816771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Employment Opportunity</a:t>
            </a:r>
          </a:p>
          <a:p>
            <a:pPr defTabSz="914287">
              <a:defRPr/>
            </a:pPr>
            <a:endParaRPr lang="en-US" dirty="0" smtClean="0">
              <a:latin typeface="Arial" panose="020B0604020202020204" pitchFamily="34" charset="0"/>
              <a:cs typeface="Arial" panose="020B0604020202020204" pitchFamily="34" charset="0"/>
            </a:endParaRPr>
          </a:p>
          <a:p>
            <a:pPr lvl="0" defTabSz="914287">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employment opportunity related to overall wellbeing?</a:t>
            </a:r>
            <a:r>
              <a:rPr lang="en-CA" dirty="0" smtClean="0">
                <a:latin typeface="Arial" panose="020B0604020202020204" pitchFamily="34" charset="0"/>
                <a:cs typeface="Arial" panose="020B0604020202020204" pitchFamily="34" charset="0"/>
              </a:rPr>
              <a:t>”</a:t>
            </a:r>
          </a:p>
          <a:p>
            <a:pPr defTabSz="914287">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People reporting lower levels of wellbeing </a:t>
            </a:r>
            <a:r>
              <a:rPr lang="en-US" dirty="0" smtClean="0">
                <a:latin typeface="Arial" panose="020B0604020202020204" pitchFamily="34" charset="0"/>
                <a:cs typeface="Arial" panose="020B0604020202020204" pitchFamily="34" charset="0"/>
              </a:rPr>
              <a:t>more often </a:t>
            </a:r>
            <a:r>
              <a:rPr lang="en-US" baseline="0" dirty="0" smtClean="0">
                <a:latin typeface="Arial" panose="020B0604020202020204" pitchFamily="34" charset="0"/>
                <a:cs typeface="Arial" panose="020B0604020202020204" pitchFamily="34" charset="0"/>
              </a:rPr>
              <a:t>agree that employment opportunity is a problem in their community.</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 higher percentage of people with below average wellbeing agree that employment opportunity is a problem that affects wellbeing </a:t>
            </a:r>
            <a:r>
              <a:rPr lang="en-US" i="1" baseline="0" dirty="0" smtClean="0">
                <a:latin typeface="Arial" panose="020B0604020202020204" pitchFamily="34" charset="0"/>
                <a:cs typeface="Arial" panose="020B0604020202020204" pitchFamily="34" charset="0"/>
              </a:rPr>
              <a:t>quite often </a:t>
            </a:r>
            <a:r>
              <a:rPr lang="en-US" baseline="0" dirty="0" smtClean="0">
                <a:latin typeface="Arial" panose="020B0604020202020204" pitchFamily="34" charset="0"/>
                <a:cs typeface="Arial" panose="020B0604020202020204" pitchFamily="34" charset="0"/>
              </a:rPr>
              <a:t>(15.9%) or </a:t>
            </a:r>
            <a:r>
              <a:rPr lang="en-US" i="1" baseline="0" dirty="0" smtClean="0">
                <a:latin typeface="Arial" panose="020B0604020202020204" pitchFamily="34" charset="0"/>
                <a:cs typeface="Arial" panose="020B0604020202020204" pitchFamily="34" charset="0"/>
              </a:rPr>
              <a:t>all of the time </a:t>
            </a:r>
            <a:r>
              <a:rPr lang="en-US" baseline="0" dirty="0" smtClean="0">
                <a:latin typeface="Arial" panose="020B0604020202020204" pitchFamily="34" charset="0"/>
                <a:cs typeface="Arial" panose="020B0604020202020204" pitchFamily="34" charset="0"/>
              </a:rPr>
              <a:t>(13.1%). </a:t>
            </a:r>
            <a:r>
              <a:rPr lang="en-US" dirty="0" smtClean="0">
                <a:latin typeface="Arial" panose="020B0604020202020204" pitchFamily="34" charset="0"/>
                <a:cs typeface="Arial" panose="020B0604020202020204" pitchFamily="34" charset="0"/>
              </a:rPr>
              <a:t>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smtClean="0">
                <a:latin typeface="Arial" panose="020B0604020202020204" pitchFamily="34" charset="0"/>
                <a:cs typeface="Arial" panose="020B0604020202020204" pitchFamily="34" charset="0"/>
              </a:rPr>
              <a:t>In contrast, </a:t>
            </a:r>
            <a:r>
              <a:rPr lang="en-US" i="0" baseline="0" dirty="0" smtClean="0">
                <a:latin typeface="Arial" panose="020B0604020202020204" pitchFamily="34" charset="0"/>
                <a:cs typeface="Arial" panose="020B0604020202020204" pitchFamily="34" charset="0"/>
              </a:rPr>
              <a:t>a higher percentage of people with above average wellbeing agree that employment opportunity is </a:t>
            </a:r>
            <a:r>
              <a:rPr lang="en-US" i="1" baseline="0" dirty="0" smtClean="0">
                <a:latin typeface="Arial" panose="020B0604020202020204" pitchFamily="34" charset="0"/>
                <a:cs typeface="Arial" panose="020B0604020202020204" pitchFamily="34" charset="0"/>
              </a:rPr>
              <a:t>not</a:t>
            </a:r>
            <a:r>
              <a:rPr lang="en-US" i="0" baseline="0" dirty="0" smtClean="0">
                <a:latin typeface="Arial" panose="020B0604020202020204" pitchFamily="34" charset="0"/>
                <a:cs typeface="Arial" panose="020B0604020202020204" pitchFamily="34" charset="0"/>
              </a:rPr>
              <a:t> a problem that affects wellbeing (18.5%).</a:t>
            </a:r>
            <a:endParaRPr lang="en-US" i="0"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180</a:t>
            </a:fld>
            <a:endParaRPr lang="en-US" dirty="0"/>
          </a:p>
        </p:txBody>
      </p:sp>
    </p:spTree>
    <p:extLst>
      <p:ext uri="{BB962C8B-B14F-4D97-AF65-F5344CB8AC3E}">
        <p14:creationId xmlns:p14="http://schemas.microsoft.com/office/powerpoint/2010/main" val="3038870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181</a:t>
            </a:fld>
            <a:endParaRPr lang="en-US" dirty="0"/>
          </a:p>
        </p:txBody>
      </p:sp>
    </p:spTree>
    <p:extLst>
      <p:ext uri="{BB962C8B-B14F-4D97-AF65-F5344CB8AC3E}">
        <p14:creationId xmlns:p14="http://schemas.microsoft.com/office/powerpoint/2010/main" val="177528171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182</a:t>
            </a:fld>
            <a:endParaRPr lang="en-US" dirty="0"/>
          </a:p>
        </p:txBody>
      </p:sp>
    </p:spTree>
    <p:extLst>
      <p:ext uri="{BB962C8B-B14F-4D97-AF65-F5344CB8AC3E}">
        <p14:creationId xmlns:p14="http://schemas.microsoft.com/office/powerpoint/2010/main" val="193481719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872D2267-C01C-4056-A526-6D4D8F8889C9}" type="slidenum">
              <a:rPr lang="en-US" smtClean="0">
                <a:solidFill>
                  <a:prstClr val="black"/>
                </a:solidFill>
              </a:rPr>
              <a:pPr>
                <a:defRPr/>
              </a:pPr>
              <a:t>183</a:t>
            </a:fld>
            <a:endParaRPr lang="en-US">
              <a:solidFill>
                <a:prstClr val="black"/>
              </a:solidFill>
            </a:endParaRPr>
          </a:p>
        </p:txBody>
      </p:sp>
    </p:spTree>
    <p:extLst>
      <p:ext uri="{BB962C8B-B14F-4D97-AF65-F5344CB8AC3E}">
        <p14:creationId xmlns:p14="http://schemas.microsoft.com/office/powerpoint/2010/main" val="288688399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184</a:t>
            </a:fld>
            <a:endParaRPr lang="en-US" dirty="0"/>
          </a:p>
        </p:txBody>
      </p:sp>
    </p:spTree>
    <p:extLst>
      <p:ext uri="{BB962C8B-B14F-4D97-AF65-F5344CB8AC3E}">
        <p14:creationId xmlns:p14="http://schemas.microsoft.com/office/powerpoint/2010/main" val="349987404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527" y="4560572"/>
            <a:ext cx="6515101" cy="4320540"/>
          </a:xfrm>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B6ACE37-B70B-483C-B7C8-9B58D8E0844E}" type="slidenum">
              <a:rPr lang="en-US" smtClean="0"/>
              <a:t>185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542233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satisfied are residents in the different municipalities </a:t>
            </a:r>
            <a:r>
              <a:rPr lang="en-CA" i="1" dirty="0" smtClean="0">
                <a:latin typeface="Arial" panose="020B0604020202020204" pitchFamily="34" charset="0"/>
                <a:cs typeface="Arial" panose="020B0604020202020204" pitchFamily="34" charset="0"/>
              </a:rPr>
              <a:t>with Time Use</a:t>
            </a:r>
            <a:r>
              <a:rPr lang="en-CA" i="1"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Overall,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report a </a:t>
            </a:r>
            <a:r>
              <a:rPr lang="en-US" dirty="0" smtClean="0">
                <a:latin typeface="Arial" panose="020B0604020202020204" pitchFamily="34" charset="0"/>
                <a:cs typeface="Arial" panose="020B0604020202020204" pitchFamily="34" charset="0"/>
              </a:rPr>
              <a:t>somewhat </a:t>
            </a:r>
            <a:r>
              <a:rPr lang="en-US" dirty="0">
                <a:latin typeface="Arial" panose="020B0604020202020204" pitchFamily="34" charset="0"/>
                <a:cs typeface="Arial" panose="020B0604020202020204" pitchFamily="34" charset="0"/>
              </a:rPr>
              <a:t>high level of satisfaction with the Time Use domain (average score is </a:t>
            </a:r>
            <a:r>
              <a:rPr lang="en-US" dirty="0" smtClean="0">
                <a:latin typeface="Arial" panose="020B0604020202020204" pitchFamily="34" charset="0"/>
                <a:cs typeface="Arial" panose="020B0604020202020204" pitchFamily="34" charset="0"/>
              </a:rPr>
              <a:t>4.79 </a:t>
            </a:r>
            <a:r>
              <a:rPr lang="en-US" dirty="0">
                <a:latin typeface="Arial" panose="020B0604020202020204" pitchFamily="34" charset="0"/>
                <a:cs typeface="Arial" panose="020B0604020202020204" pitchFamily="34" charset="0"/>
              </a:rPr>
              <a:t>based on a 7-point scale).</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There are no substantial differences between rural residents and urban residents regarding their satisfaction with the Time Use domain.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residents report a comparatively higher satisfaction with the Time Use domain. In contrast,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residents report the lowest level of satisfaction with this domain.</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19</a:t>
            </a:fld>
            <a:endParaRPr lang="en-US" dirty="0"/>
          </a:p>
        </p:txBody>
      </p:sp>
    </p:spTree>
    <p:extLst>
      <p:ext uri="{BB962C8B-B14F-4D97-AF65-F5344CB8AC3E}">
        <p14:creationId xmlns:p14="http://schemas.microsoft.com/office/powerpoint/2010/main" val="58218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CA" sz="1100" b="1" dirty="0">
                <a:solidFill>
                  <a:srgbClr val="005A73"/>
                </a:solidFill>
                <a:latin typeface="Arial" panose="020B0604020202020204" pitchFamily="34" charset="0"/>
                <a:cs typeface="Arial" panose="020B0604020202020204" pitchFamily="34" charset="0"/>
              </a:rPr>
              <a:t>The Canadian Index of Wellbeing</a:t>
            </a:r>
          </a:p>
          <a:p>
            <a:endParaRPr lang="en-CA" dirty="0" smtClean="0"/>
          </a:p>
          <a:p>
            <a:r>
              <a:rPr lang="en-CA" dirty="0" smtClean="0"/>
              <a:t>This quotation</a:t>
            </a:r>
            <a:r>
              <a:rPr lang="en-CA" baseline="0" dirty="0" smtClean="0"/>
              <a:t> by the Honourable Monique Bégin nicely summarises the essence of the CIW. We strive to move away from economic measures and to focus on those aspects of people’s lives that matter most to them and enable them to flourish.</a:t>
            </a:r>
            <a:endParaRPr lang="en-CA" dirty="0" smtClean="0"/>
          </a:p>
          <a:p>
            <a:endParaRPr lang="en-CA" dirty="0"/>
          </a:p>
        </p:txBody>
      </p:sp>
      <p:sp>
        <p:nvSpPr>
          <p:cNvPr id="4" name="Slide Number Placeholder 3"/>
          <p:cNvSpPr>
            <a:spLocks noGrp="1"/>
          </p:cNvSpPr>
          <p:nvPr>
            <p:ph type="sldNum" sz="quarter" idx="10"/>
          </p:nvPr>
        </p:nvSpPr>
        <p:spPr/>
        <p:txBody>
          <a:bodyPr/>
          <a:lstStyle/>
          <a:p>
            <a:fld id="{B1D3160C-1718-4898-ABF3-586BAF2BEB2C}" type="slidenum">
              <a:rPr lang="en-CA" smtClean="0"/>
              <a:t>2</a:t>
            </a:fld>
            <a:endParaRPr lang="en-CA" dirty="0"/>
          </a:p>
        </p:txBody>
      </p:sp>
    </p:spTree>
    <p:extLst>
      <p:ext uri="{BB962C8B-B14F-4D97-AF65-F5344CB8AC3E}">
        <p14:creationId xmlns:p14="http://schemas.microsoft.com/office/powerpoint/2010/main" val="2596306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Demographics and Wellbeing</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Recognizing the unique socio-demographic profile of a region is an important first step in understanding the needs and circumstances of its residents. How many people live here? Are the residents generally younger or older? What do their families look like? How diverse is the population? Answers to these questions allow us to make more informed decisions about the types of programs and services that will best contribute to the wellbeing of residents in </a:t>
            </a:r>
            <a:r>
              <a:rPr lang="en-US" dirty="0" smtClean="0">
                <a:latin typeface="Arial" panose="020B0604020202020204" pitchFamily="34" charset="0"/>
                <a:cs typeface="Arial" panose="020B0604020202020204" pitchFamily="34" charset="0"/>
              </a:rPr>
              <a:t>Orillia and Area.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20</a:t>
            </a:fld>
            <a:endParaRPr lang="en-US" dirty="0"/>
          </a:p>
        </p:txBody>
      </p:sp>
    </p:spTree>
    <p:extLst>
      <p:ext uri="{BB962C8B-B14F-4D97-AF65-F5344CB8AC3E}">
        <p14:creationId xmlns:p14="http://schemas.microsoft.com/office/powerpoint/2010/main" val="3408949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Characteristics of wellbeing in </a:t>
            </a:r>
            <a:r>
              <a:rPr lang="en-US" b="1"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Orillia and Area</a:t>
            </a:r>
            <a:endParaRPr lang="en-CA" b="1"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indent="-256754">
              <a:buSzPct val="150000"/>
            </a:pPr>
            <a:r>
              <a:rPr lang="en-US" dirty="0">
                <a:solidFill>
                  <a:srgbClr val="005A73"/>
                </a:solidFill>
                <a:latin typeface="Arial" panose="020B0604020202020204" pitchFamily="34" charset="0"/>
                <a:cs typeface="Arial" panose="020B0604020202020204" pitchFamily="34" charset="0"/>
              </a:rPr>
              <a:t>Above average wellbeing</a:t>
            </a:r>
          </a:p>
          <a:p>
            <a:pPr marL="0"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52.4% </a:t>
            </a:r>
            <a:r>
              <a:rPr lang="en-US" dirty="0">
                <a:latin typeface="Arial" panose="020B0604020202020204" pitchFamily="34" charset="0"/>
                <a:cs typeface="Arial" panose="020B0604020202020204" pitchFamily="34" charset="0"/>
              </a:rPr>
              <a:t>are men</a:t>
            </a:r>
          </a:p>
          <a:p>
            <a:pPr marL="0"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38.7% </a:t>
            </a:r>
            <a:r>
              <a:rPr lang="en-US" dirty="0">
                <a:latin typeface="Arial" panose="020B0604020202020204" pitchFamily="34" charset="0"/>
                <a:cs typeface="Arial" panose="020B0604020202020204" pitchFamily="34" charset="0"/>
              </a:rPr>
              <a:t>are older adults</a:t>
            </a:r>
          </a:p>
          <a:p>
            <a:pPr marL="0"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63.1% </a:t>
            </a:r>
            <a:r>
              <a:rPr lang="en-US" dirty="0">
                <a:latin typeface="Arial" panose="020B0604020202020204" pitchFamily="34" charset="0"/>
                <a:cs typeface="Arial" panose="020B0604020202020204" pitchFamily="34" charset="0"/>
              </a:rPr>
              <a:t>are married</a:t>
            </a:r>
          </a:p>
          <a:p>
            <a:pPr marL="0"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41.4% </a:t>
            </a:r>
            <a:r>
              <a:rPr lang="en-US" dirty="0">
                <a:latin typeface="Arial" panose="020B0604020202020204" pitchFamily="34" charset="0"/>
                <a:cs typeface="Arial" panose="020B0604020202020204" pitchFamily="34" charset="0"/>
              </a:rPr>
              <a:t>have a university or graduate </a:t>
            </a:r>
            <a:r>
              <a:rPr lang="en-US" dirty="0" smtClean="0">
                <a:latin typeface="Arial" panose="020B0604020202020204" pitchFamily="34" charset="0"/>
                <a:cs typeface="Arial" panose="020B0604020202020204" pitchFamily="34" charset="0"/>
              </a:rPr>
              <a:t>degree</a:t>
            </a:r>
          </a:p>
          <a:p>
            <a:pPr marL="0"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45.7% are retired</a:t>
            </a:r>
          </a:p>
          <a:p>
            <a:pPr marL="0"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40.8% are households of couples with no children at home</a:t>
            </a:r>
            <a:endParaRPr lang="en-US" dirty="0">
              <a:latin typeface="Arial" panose="020B0604020202020204" pitchFamily="34" charset="0"/>
              <a:cs typeface="Arial" panose="020B0604020202020204" pitchFamily="34" charset="0"/>
            </a:endParaRPr>
          </a:p>
          <a:p>
            <a:pPr marL="0" lvl="1" indent="-156334" defTabSz="833781">
              <a:buSzPct val="15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indent="-256754">
              <a:buSzPct val="150000"/>
            </a:pPr>
            <a:r>
              <a:rPr lang="en-US" dirty="0">
                <a:solidFill>
                  <a:srgbClr val="005A73"/>
                </a:solidFill>
                <a:latin typeface="Arial" panose="020B0604020202020204" pitchFamily="34" charset="0"/>
                <a:cs typeface="Arial" panose="020B0604020202020204" pitchFamily="34" charset="0"/>
              </a:rPr>
              <a:t>Below average wellbeing</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57.4% </a:t>
            </a:r>
            <a:r>
              <a:rPr lang="en-US" dirty="0">
                <a:latin typeface="Arial" panose="020B0604020202020204" pitchFamily="34" charset="0"/>
                <a:cs typeface="Arial" panose="020B0604020202020204" pitchFamily="34" charset="0"/>
              </a:rPr>
              <a:t>are women</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28.8% </a:t>
            </a:r>
            <a:r>
              <a:rPr lang="en-US" dirty="0">
                <a:latin typeface="Arial" panose="020B0604020202020204" pitchFamily="34" charset="0"/>
                <a:cs typeface="Arial" panose="020B0604020202020204" pitchFamily="34" charset="0"/>
              </a:rPr>
              <a:t>are under 35 years of </a:t>
            </a:r>
            <a:r>
              <a:rPr lang="en-US" dirty="0" smtClean="0">
                <a:latin typeface="Arial" panose="020B0604020202020204" pitchFamily="34" charset="0"/>
                <a:cs typeface="Arial" panose="020B0604020202020204" pitchFamily="34" charset="0"/>
              </a:rPr>
              <a:t>age</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19.9% are single, never married</a:t>
            </a:r>
            <a:endParaRPr lang="en-US" dirty="0">
              <a:latin typeface="Arial" panose="020B0604020202020204" pitchFamily="34" charset="0"/>
              <a:cs typeface="Arial" panose="020B0604020202020204" pitchFamily="34" charset="0"/>
            </a:endParaRP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54.2% spend more than 30% of monthly income on housing AND 13.9% spend more than 50% of monthly income on housing</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35.1% </a:t>
            </a:r>
            <a:r>
              <a:rPr lang="en-US" dirty="0">
                <a:latin typeface="Arial" panose="020B0604020202020204" pitchFamily="34" charset="0"/>
                <a:cs typeface="Arial" panose="020B0604020202020204" pitchFamily="34" charset="0"/>
              </a:rPr>
              <a:t>are living with a disability (mental or physical) or chronic illness that limits </a:t>
            </a:r>
            <a:r>
              <a:rPr lang="en-US" dirty="0" smtClean="0">
                <a:latin typeface="Arial" panose="020B0604020202020204" pitchFamily="34" charset="0"/>
                <a:cs typeface="Arial" panose="020B0604020202020204" pitchFamily="34" charset="0"/>
              </a:rPr>
              <a:t>activity</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39.2%</a:t>
            </a:r>
            <a:r>
              <a:rPr lang="en-US" baseline="0" dirty="0" smtClean="0">
                <a:latin typeface="Arial" panose="020B0604020202020204" pitchFamily="34" charset="0"/>
                <a:cs typeface="Arial" panose="020B0604020202020204" pitchFamily="34" charset="0"/>
              </a:rPr>
              <a:t> are households of couples living with children at home</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21</a:t>
            </a:fld>
            <a:endParaRPr lang="en-US" dirty="0"/>
          </a:p>
        </p:txBody>
      </p:sp>
    </p:spTree>
    <p:extLst>
      <p:ext uri="{BB962C8B-B14F-4D97-AF65-F5344CB8AC3E}">
        <p14:creationId xmlns:p14="http://schemas.microsoft.com/office/powerpoint/2010/main" val="734549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6754">
              <a:spcAft>
                <a:spcPts val="1050"/>
              </a:spcAft>
              <a:buSzPct val="150000"/>
            </a:pPr>
            <a:r>
              <a:rPr lang="en-US" b="1" dirty="0">
                <a:solidFill>
                  <a:srgbClr val="005A73"/>
                </a:solidFill>
                <a:latin typeface="Arial" panose="020B0604020202020204" pitchFamily="34" charset="0"/>
                <a:cs typeface="Arial" panose="020B0604020202020204" pitchFamily="34" charset="0"/>
              </a:rPr>
              <a:t>Selected characteristics of low income residents:</a:t>
            </a: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20.4% </a:t>
            </a:r>
            <a:r>
              <a:rPr lang="en-US" dirty="0">
                <a:latin typeface="Arial" panose="020B0604020202020204" pitchFamily="34" charset="0"/>
                <a:cs typeface="Arial" panose="020B0604020202020204" pitchFamily="34" charset="0"/>
              </a:rPr>
              <a:t>are under 35 years of age</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60.7% </a:t>
            </a:r>
            <a:r>
              <a:rPr lang="en-US" dirty="0">
                <a:latin typeface="Arial" panose="020B0604020202020204" pitchFamily="34" charset="0"/>
                <a:cs typeface="Arial" panose="020B0604020202020204" pitchFamily="34" charset="0"/>
              </a:rPr>
              <a:t>are women</a:t>
            </a:r>
            <a:endParaRPr lang="en-US" dirty="0">
              <a:solidFill>
                <a:srgbClr val="005A73"/>
              </a:solidFill>
              <a:latin typeface="Arial" panose="020B0604020202020204" pitchFamily="34" charset="0"/>
              <a:cs typeface="Arial" panose="020B0604020202020204" pitchFamily="34" charset="0"/>
            </a:endParaRP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56.9% </a:t>
            </a:r>
            <a:r>
              <a:rPr lang="en-US" dirty="0">
                <a:latin typeface="Arial" panose="020B0604020202020204" pitchFamily="34" charset="0"/>
                <a:cs typeface="Arial" panose="020B0604020202020204" pitchFamily="34" charset="0"/>
              </a:rPr>
              <a:t>are on their own (single, divorced, or widowed</a:t>
            </a:r>
            <a:r>
              <a:rPr lang="en-US" dirty="0" smtClean="0">
                <a:latin typeface="Arial" panose="020B0604020202020204" pitchFamily="34" charset="0"/>
                <a:cs typeface="Arial" panose="020B0604020202020204" pitchFamily="34" charset="0"/>
              </a:rPr>
              <a:t>)</a:t>
            </a: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62.1% are residing</a:t>
            </a:r>
            <a:r>
              <a:rPr lang="en-US" baseline="0" dirty="0" smtClean="0">
                <a:latin typeface="Arial" panose="020B0604020202020204" pitchFamily="34" charset="0"/>
                <a:cs typeface="Arial" panose="020B0604020202020204" pitchFamily="34" charset="0"/>
              </a:rPr>
              <a:t> in Orillia</a:t>
            </a:r>
            <a:endParaRPr lang="en-US" dirty="0">
              <a:latin typeface="Arial" panose="020B0604020202020204" pitchFamily="34" charset="0"/>
              <a:cs typeface="Arial" panose="020B0604020202020204" pitchFamily="34" charset="0"/>
            </a:endParaRPr>
          </a:p>
          <a:p>
            <a:pPr indent="-256754">
              <a:buSzPct val="150000"/>
            </a:pPr>
            <a:endParaRPr lang="en-US" dirty="0">
              <a:solidFill>
                <a:srgbClr val="005A73"/>
              </a:solidFill>
              <a:latin typeface="Arial" panose="020B0604020202020204" pitchFamily="34" charset="0"/>
              <a:cs typeface="Arial" panose="020B0604020202020204" pitchFamily="34" charset="0"/>
            </a:endParaRPr>
          </a:p>
          <a:p>
            <a:pPr indent="-256754">
              <a:buSzPct val="150000"/>
            </a:pPr>
            <a:r>
              <a:rPr lang="en-US" dirty="0">
                <a:solidFill>
                  <a:srgbClr val="005A73"/>
                </a:solidFill>
                <a:latin typeface="Arial" panose="020B0604020202020204" pitchFamily="34" charset="0"/>
                <a:cs typeface="Arial" panose="020B0604020202020204" pitchFamily="34" charset="0"/>
              </a:rPr>
              <a:t>Work</a:t>
            </a:r>
          </a:p>
          <a:p>
            <a:pPr marL="156334" lvl="1" indent="-156334" defTabSz="833781">
              <a:spcAft>
                <a:spcPts val="1050"/>
              </a:spcAft>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17.5% </a:t>
            </a:r>
            <a:r>
              <a:rPr lang="en-US" dirty="0">
                <a:latin typeface="Arial" panose="020B0604020202020204" pitchFamily="34" charset="0"/>
                <a:cs typeface="Arial" panose="020B0604020202020204" pitchFamily="34" charset="0"/>
              </a:rPr>
              <a:t>do not work (unemployed, or on leave due to long-term disability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indent="-256754">
              <a:buSzPct val="150000"/>
            </a:pPr>
            <a:r>
              <a:rPr lang="en-US" dirty="0">
                <a:solidFill>
                  <a:srgbClr val="005A73"/>
                </a:solidFill>
                <a:latin typeface="Arial" panose="020B0604020202020204" pitchFamily="34" charset="0"/>
                <a:cs typeface="Arial" panose="020B0604020202020204" pitchFamily="34" charset="0"/>
              </a:rPr>
              <a:t>Housing</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64.7% </a:t>
            </a:r>
            <a:r>
              <a:rPr lang="en-US" dirty="0">
                <a:latin typeface="Arial" panose="020B0604020202020204" pitchFamily="34" charset="0"/>
                <a:cs typeface="Arial" panose="020B0604020202020204" pitchFamily="34" charset="0"/>
              </a:rPr>
              <a:t>spend more than 30% of monthly income on housing AND </a:t>
            </a:r>
            <a:r>
              <a:rPr lang="en-US" dirty="0" smtClean="0">
                <a:latin typeface="Arial" panose="020B0604020202020204" pitchFamily="34" charset="0"/>
                <a:cs typeface="Arial" panose="020B0604020202020204" pitchFamily="34" charset="0"/>
              </a:rPr>
              <a:t>34.6% </a:t>
            </a:r>
            <a:r>
              <a:rPr lang="en-US" dirty="0">
                <a:latin typeface="Arial" panose="020B0604020202020204" pitchFamily="34" charset="0"/>
                <a:cs typeface="Arial" panose="020B0604020202020204" pitchFamily="34" charset="0"/>
              </a:rPr>
              <a:t>spend more than 50% of monthly income on housing</a:t>
            </a: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44.9% </a:t>
            </a:r>
            <a:r>
              <a:rPr lang="en-US" dirty="0">
                <a:latin typeface="Arial" panose="020B0604020202020204" pitchFamily="34" charset="0"/>
                <a:cs typeface="Arial" panose="020B0604020202020204" pitchFamily="34" charset="0"/>
              </a:rPr>
              <a:t>are living alone or sharing accommodation</a:t>
            </a:r>
          </a:p>
          <a:p>
            <a:pPr marL="156334" lvl="1" indent="-156334" defTabSz="833781">
              <a:spcAft>
                <a:spcPts val="1050"/>
              </a:spcAft>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51.1% </a:t>
            </a:r>
            <a:r>
              <a:rPr lang="en-US" dirty="0">
                <a:latin typeface="Arial" panose="020B0604020202020204" pitchFamily="34" charset="0"/>
                <a:cs typeface="Arial" panose="020B0604020202020204" pitchFamily="34" charset="0"/>
              </a:rPr>
              <a:t>rent their current </a:t>
            </a:r>
            <a:r>
              <a:rPr lang="en-US" dirty="0" smtClean="0">
                <a:latin typeface="Arial" panose="020B0604020202020204" pitchFamily="34" charset="0"/>
                <a:cs typeface="Arial" panose="020B0604020202020204" pitchFamily="34" charset="0"/>
              </a:rPr>
              <a:t>residence</a:t>
            </a:r>
            <a:endParaRPr lang="en-US" dirty="0">
              <a:solidFill>
                <a:srgbClr val="005A73"/>
              </a:solidFill>
              <a:latin typeface="Arial" panose="020B0604020202020204" pitchFamily="34" charset="0"/>
              <a:cs typeface="Arial" panose="020B0604020202020204" pitchFamily="34" charset="0"/>
            </a:endParaRPr>
          </a:p>
          <a:p>
            <a:pPr indent="-256754">
              <a:buClr>
                <a:srgbClr val="00A7B9"/>
              </a:buClr>
              <a:buSzPct val="150000"/>
            </a:pPr>
            <a:r>
              <a:rPr lang="en-US" dirty="0">
                <a:solidFill>
                  <a:srgbClr val="005A73"/>
                </a:solidFill>
                <a:latin typeface="Arial" panose="020B0604020202020204" pitchFamily="34" charset="0"/>
                <a:cs typeface="Arial" panose="020B0604020202020204" pitchFamily="34" charset="0"/>
              </a:rPr>
              <a:t>Health</a:t>
            </a:r>
          </a:p>
          <a:p>
            <a:pPr marL="156334" lvl="1" indent="-156334" defTabSz="833781">
              <a:spcAft>
                <a:spcPts val="1050"/>
              </a:spcAft>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54.6% </a:t>
            </a:r>
            <a:r>
              <a:rPr lang="en-US" dirty="0">
                <a:latin typeface="Arial" panose="020B0604020202020204" pitchFamily="34" charset="0"/>
                <a:cs typeface="Arial" panose="020B0604020202020204" pitchFamily="34" charset="0"/>
              </a:rPr>
              <a:t>are living with a disability (mental or physical) or chronic illness that limits their activity</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22</a:t>
            </a:fld>
            <a:endParaRPr lang="en-US" dirty="0"/>
          </a:p>
        </p:txBody>
      </p:sp>
    </p:spTree>
    <p:extLst>
      <p:ext uri="{BB962C8B-B14F-4D97-AF65-F5344CB8AC3E}">
        <p14:creationId xmlns:p14="http://schemas.microsoft.com/office/powerpoint/2010/main" val="2278797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Low Income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low income residents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Low income residents are </a:t>
            </a:r>
            <a:r>
              <a:rPr lang="en-US" i="1" dirty="0">
                <a:latin typeface="Arial" panose="020B0604020202020204" pitchFamily="34" charset="0"/>
                <a:cs typeface="Arial" panose="020B0604020202020204" pitchFamily="34" charset="0"/>
              </a:rPr>
              <a:t>less satisfied </a:t>
            </a:r>
            <a:r>
              <a:rPr lang="en-US" dirty="0">
                <a:latin typeface="Arial" panose="020B0604020202020204" pitchFamily="34" charset="0"/>
                <a:cs typeface="Arial" panose="020B0604020202020204" pitchFamily="34" charset="0"/>
              </a:rPr>
              <a:t>with ALL 8 domains compared to the </a:t>
            </a:r>
            <a:r>
              <a:rPr lang="en-US" dirty="0" smtClean="0">
                <a:latin typeface="Arial" panose="020B0604020202020204" pitchFamily="34" charset="0"/>
                <a:cs typeface="Arial" panose="020B0604020202020204" pitchFamily="34" charset="0"/>
              </a:rPr>
              <a:t>general </a:t>
            </a:r>
            <a:r>
              <a:rPr lang="en-US" dirty="0">
                <a:latin typeface="Arial" panose="020B0604020202020204" pitchFamily="34" charset="0"/>
                <a:cs typeface="Arial" panose="020B0604020202020204" pitchFamily="34" charset="0"/>
              </a:rPr>
              <a:t>population of </a:t>
            </a:r>
            <a:r>
              <a:rPr lang="en-US" dirty="0" smtClean="0">
                <a:latin typeface="Arial" panose="020B0604020202020204" pitchFamily="34" charset="0"/>
                <a:cs typeface="Arial" panose="020B0604020202020204" pitchFamily="34" charset="0"/>
              </a:rPr>
              <a:t>Orillia and Area.</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Low income residents are </a:t>
            </a:r>
            <a:r>
              <a:rPr lang="en-US" i="1" dirty="0">
                <a:latin typeface="Arial" panose="020B0604020202020204" pitchFamily="34" charset="0"/>
                <a:cs typeface="Arial" panose="020B0604020202020204" pitchFamily="34" charset="0"/>
              </a:rPr>
              <a:t>least satisfied </a:t>
            </a:r>
            <a:r>
              <a:rPr lang="en-US" dirty="0">
                <a:latin typeface="Arial" panose="020B0604020202020204" pitchFamily="34" charset="0"/>
                <a:cs typeface="Arial" panose="020B0604020202020204" pitchFamily="34" charset="0"/>
              </a:rPr>
              <a:t>with the Living Standards and Democratic Engagement domains.</a:t>
            </a:r>
          </a:p>
          <a:p>
            <a:endParaRPr lang="en-CA" dirty="0"/>
          </a:p>
          <a:p>
            <a:pPr marL="156334" indent="-156334">
              <a:buFont typeface="Arial" panose="020B0604020202020204" pitchFamily="34" charset="0"/>
              <a:buChar char="•"/>
            </a:pP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23</a:t>
            </a:fld>
            <a:endParaRPr lang="en-US" dirty="0"/>
          </a:p>
        </p:txBody>
      </p:sp>
    </p:spTree>
    <p:extLst>
      <p:ext uri="{BB962C8B-B14F-4D97-AF65-F5344CB8AC3E}">
        <p14:creationId xmlns:p14="http://schemas.microsoft.com/office/powerpoint/2010/main" val="1318559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Low Income</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low income residents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Low income residents are </a:t>
            </a:r>
            <a:r>
              <a:rPr lang="en-US" i="1" dirty="0">
                <a:latin typeface="Arial" panose="020B0604020202020204" pitchFamily="34" charset="0"/>
                <a:cs typeface="Arial" panose="020B0604020202020204" pitchFamily="34" charset="0"/>
              </a:rPr>
              <a:t>less satisfied </a:t>
            </a:r>
            <a:r>
              <a:rPr lang="en-US" dirty="0">
                <a:latin typeface="Arial" panose="020B0604020202020204" pitchFamily="34" charset="0"/>
                <a:cs typeface="Arial" panose="020B0604020202020204" pitchFamily="34" charset="0"/>
              </a:rPr>
              <a:t>with ALL aspects of wellbeing compared to the general population.</a:t>
            </a:r>
          </a:p>
          <a:p>
            <a:pPr marL="156334" indent="-156334" defTabSz="800680">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Low income residents are </a:t>
            </a:r>
            <a:r>
              <a:rPr lang="en-US" i="1" dirty="0">
                <a:latin typeface="Arial" panose="020B0604020202020204" pitchFamily="34" charset="0"/>
                <a:cs typeface="Arial" panose="020B0604020202020204" pitchFamily="34" charset="0"/>
              </a:rPr>
              <a:t>least satisfied </a:t>
            </a:r>
            <a:r>
              <a:rPr lang="en-US" dirty="0">
                <a:latin typeface="Arial" panose="020B0604020202020204" pitchFamily="34" charset="0"/>
                <a:cs typeface="Arial" panose="020B0604020202020204" pitchFamily="34" charset="0"/>
              </a:rPr>
              <a:t>with </a:t>
            </a:r>
            <a:r>
              <a:rPr lang="en-US" dirty="0" smtClean="0">
                <a:latin typeface="Arial" panose="020B0604020202020204" pitchFamily="34" charset="0"/>
                <a:cs typeface="Arial" panose="020B0604020202020204" pitchFamily="34" charset="0"/>
              </a:rPr>
              <a:t>their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financial </a:t>
            </a:r>
            <a:r>
              <a:rPr lang="en-US" dirty="0">
                <a:latin typeface="Arial" panose="020B0604020202020204" pitchFamily="34" charset="0"/>
                <a:cs typeface="Arial" panose="020B0604020202020204" pitchFamily="34" charset="0"/>
              </a:rPr>
              <a:t>situation, </a:t>
            </a:r>
            <a:r>
              <a:rPr lang="en-US" dirty="0" smtClean="0">
                <a:latin typeface="Arial" panose="020B0604020202020204" pitchFamily="34" charset="0"/>
                <a:cs typeface="Arial" panose="020B0604020202020204" pitchFamily="34" charset="0"/>
              </a:rPr>
              <a:t>work situation, how </a:t>
            </a:r>
            <a:r>
              <a:rPr lang="en-US" dirty="0">
                <a:latin typeface="Arial" panose="020B0604020202020204" pitchFamily="34" charset="0"/>
                <a:cs typeface="Arial" panose="020B0604020202020204" pitchFamily="34" charset="0"/>
              </a:rPr>
              <a:t>well democracy is working, and the way their local government responds to community needs.</a:t>
            </a:r>
          </a:p>
          <a:p>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24</a:t>
            </a:fld>
            <a:endParaRPr lang="en-US" dirty="0"/>
          </a:p>
        </p:txBody>
      </p:sp>
    </p:spTree>
    <p:extLst>
      <p:ext uri="{BB962C8B-B14F-4D97-AF65-F5344CB8AC3E}">
        <p14:creationId xmlns:p14="http://schemas.microsoft.com/office/powerpoint/2010/main" val="2135910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33781">
              <a:spcAft>
                <a:spcPts val="547"/>
              </a:spcAft>
              <a:buClr>
                <a:srgbClr val="00A7B9"/>
              </a:buClr>
              <a:defRPr/>
            </a:pPr>
            <a:r>
              <a:rPr lang="en-US" b="1" dirty="0">
                <a:solidFill>
                  <a:srgbClr val="005A73"/>
                </a:solidFill>
                <a:latin typeface="Arial" panose="020B0604020202020204" pitchFamily="34" charset="0"/>
                <a:cs typeface="Arial" panose="020B0604020202020204" pitchFamily="34" charset="0"/>
              </a:rPr>
              <a:t>Selected characteristics of older adults:</a:t>
            </a:r>
            <a:endParaRPr lang="en-US" b="1" dirty="0">
              <a:solidFill>
                <a:srgbClr val="000000"/>
              </a:solidFill>
              <a:latin typeface="Arial" panose="020B0604020202020204" pitchFamily="34" charset="0"/>
              <a:cs typeface="Arial" panose="020B0604020202020204" pitchFamily="34" charset="0"/>
            </a:endParaRPr>
          </a:p>
          <a:p>
            <a:pPr marL="156334" lvl="1" indent="-156334" defTabSz="833781">
              <a:buSzPct val="150000"/>
              <a:buFont typeface="Arial" panose="020B0604020202020204" pitchFamily="34" charset="0"/>
              <a:buChar char="•"/>
            </a:pPr>
            <a:r>
              <a:rPr lang="en-CA" dirty="0" smtClean="0">
                <a:latin typeface="Arial" panose="020B0604020202020204" pitchFamily="34" charset="0"/>
                <a:cs typeface="Arial" panose="020B0604020202020204" pitchFamily="34" charset="0"/>
              </a:rPr>
              <a:t>83.2% </a:t>
            </a:r>
            <a:r>
              <a:rPr lang="en-CA" dirty="0">
                <a:latin typeface="Arial" panose="020B0604020202020204" pitchFamily="34" charset="0"/>
                <a:cs typeface="Arial" panose="020B0604020202020204" pitchFamily="34" charset="0"/>
              </a:rPr>
              <a:t>were born in Canada</a:t>
            </a:r>
            <a:endParaRPr lang="en-US" dirty="0">
              <a:latin typeface="Arial" panose="020B0604020202020204" pitchFamily="34" charset="0"/>
              <a:cs typeface="Arial" panose="020B0604020202020204" pitchFamily="34" charset="0"/>
            </a:endParaRP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63.6% </a:t>
            </a:r>
            <a:r>
              <a:rPr lang="en-US" dirty="0">
                <a:latin typeface="Arial" panose="020B0604020202020204" pitchFamily="34" charset="0"/>
                <a:cs typeface="Arial" panose="020B0604020202020204" pitchFamily="34" charset="0"/>
              </a:rPr>
              <a:t>are married AND </a:t>
            </a:r>
            <a:r>
              <a:rPr lang="en-US" dirty="0" smtClean="0">
                <a:latin typeface="Arial" panose="020B0604020202020204" pitchFamily="34" charset="0"/>
                <a:cs typeface="Arial" panose="020B0604020202020204" pitchFamily="34" charset="0"/>
              </a:rPr>
              <a:t>21.2% </a:t>
            </a:r>
            <a:r>
              <a:rPr lang="en-US" dirty="0">
                <a:latin typeface="Arial" panose="020B0604020202020204" pitchFamily="34" charset="0"/>
                <a:cs typeface="Arial" panose="020B0604020202020204" pitchFamily="34" charset="0"/>
              </a:rPr>
              <a:t>are widowed</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27.9% </a:t>
            </a:r>
            <a:r>
              <a:rPr lang="en-US" dirty="0">
                <a:latin typeface="Arial" panose="020B0604020202020204" pitchFamily="34" charset="0"/>
                <a:cs typeface="Arial" panose="020B0604020202020204" pitchFamily="34" charset="0"/>
              </a:rPr>
              <a:t>are living alone </a:t>
            </a:r>
            <a:endParaRPr lang="en-US" dirty="0" smtClean="0">
              <a:latin typeface="Arial" panose="020B0604020202020204" pitchFamily="34" charset="0"/>
              <a:cs typeface="Arial" panose="020B0604020202020204" pitchFamily="34" charset="0"/>
            </a:endParaRPr>
          </a:p>
          <a:p>
            <a:pPr marL="0" lvl="1" defTabSz="833781">
              <a:buSzPct val="150000"/>
              <a:defRPr/>
            </a:pPr>
            <a:endParaRPr lang="en-US" dirty="0">
              <a:latin typeface="Arial" panose="020B0604020202020204" pitchFamily="34" charset="0"/>
              <a:cs typeface="Arial" panose="020B0604020202020204" pitchFamily="34" charset="0"/>
            </a:endParaRPr>
          </a:p>
          <a:p>
            <a:pPr marL="0" lvl="1" defTabSz="833781">
              <a:buClr>
                <a:srgbClr val="00A7B9"/>
              </a:buClr>
              <a:buSzPct val="150000"/>
              <a:defRPr/>
            </a:pPr>
            <a:r>
              <a:rPr lang="en-US" dirty="0">
                <a:solidFill>
                  <a:srgbClr val="005A73"/>
                </a:solidFill>
                <a:latin typeface="Arial" panose="020B0604020202020204" pitchFamily="34" charset="0"/>
                <a:cs typeface="Arial" panose="020B0604020202020204" pitchFamily="34" charset="0"/>
              </a:rPr>
              <a:t>Income and Work</a:t>
            </a: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18.3% </a:t>
            </a:r>
            <a:r>
              <a:rPr lang="en-US" dirty="0">
                <a:latin typeface="Arial" panose="020B0604020202020204" pitchFamily="34" charset="0"/>
                <a:cs typeface="Arial" panose="020B0604020202020204" pitchFamily="34" charset="0"/>
              </a:rPr>
              <a:t>have a total household income before taxes from all sources under $30,000 per year</a:t>
            </a:r>
          </a:p>
          <a:p>
            <a:pPr marL="156334" lvl="1" indent="-156334" defTabSz="833781">
              <a:buSzPct val="150000"/>
              <a:buFont typeface="Arial" panose="020B0604020202020204" pitchFamily="34" charset="0"/>
              <a:buChar char="•"/>
              <a:defRPr/>
            </a:pPr>
            <a:r>
              <a:rPr lang="en-US" dirty="0">
                <a:latin typeface="Arial" panose="020B0604020202020204" pitchFamily="34" charset="0"/>
                <a:cs typeface="Arial" panose="020B0604020202020204" pitchFamily="34" charset="0"/>
              </a:rPr>
              <a:t>88.7% are retired OR 9.5% are working</a:t>
            </a:r>
          </a:p>
          <a:p>
            <a:pPr marL="0" lvl="1" defTabSz="833781">
              <a:spcAft>
                <a:spcPts val="525"/>
              </a:spcAft>
              <a:buSzPct val="150000"/>
              <a:defRPr/>
            </a:pPr>
            <a:endParaRPr lang="en-US" dirty="0">
              <a:latin typeface="Arial" panose="020B0604020202020204" pitchFamily="34" charset="0"/>
              <a:cs typeface="Arial" panose="020B0604020202020204" pitchFamily="34" charset="0"/>
            </a:endParaRPr>
          </a:p>
          <a:p>
            <a:pPr marL="0" lvl="1" defTabSz="833781">
              <a:buClr>
                <a:srgbClr val="00A7B9"/>
              </a:buClr>
              <a:buSzPct val="150000"/>
              <a:defRPr/>
            </a:pPr>
            <a:r>
              <a:rPr lang="en-US" dirty="0">
                <a:solidFill>
                  <a:srgbClr val="005A73"/>
                </a:solidFill>
                <a:latin typeface="Arial" panose="020B0604020202020204" pitchFamily="34" charset="0"/>
                <a:cs typeface="Arial" panose="020B0604020202020204" pitchFamily="34" charset="0"/>
              </a:rPr>
              <a:t>Housing</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80.2% </a:t>
            </a:r>
            <a:r>
              <a:rPr lang="en-US" dirty="0">
                <a:latin typeface="Arial" panose="020B0604020202020204" pitchFamily="34" charset="0"/>
                <a:cs typeface="Arial" panose="020B0604020202020204" pitchFamily="34" charset="0"/>
              </a:rPr>
              <a:t>spend less than 30% of monthly income on </a:t>
            </a:r>
            <a:r>
              <a:rPr lang="en-US" dirty="0" smtClean="0">
                <a:latin typeface="Arial" panose="020B0604020202020204" pitchFamily="34" charset="0"/>
                <a:cs typeface="Arial" panose="020B0604020202020204" pitchFamily="34" charset="0"/>
              </a:rPr>
              <a:t>housing</a:t>
            </a:r>
          </a:p>
          <a:p>
            <a:pPr marL="0" lvl="1" defTabSz="833781">
              <a:spcAft>
                <a:spcPts val="525"/>
              </a:spcAft>
              <a:buSzPct val="150000"/>
              <a:defRPr/>
            </a:pPr>
            <a:endParaRPr lang="en-US" dirty="0">
              <a:latin typeface="Arial" panose="020B0604020202020204" pitchFamily="34" charset="0"/>
              <a:cs typeface="Arial" panose="020B0604020202020204" pitchFamily="34" charset="0"/>
            </a:endParaRPr>
          </a:p>
          <a:p>
            <a:pPr marL="0" lvl="1" defTabSz="833781">
              <a:buClr>
                <a:srgbClr val="00A7B9"/>
              </a:buClr>
              <a:buSzPct val="150000"/>
              <a:defRPr/>
            </a:pPr>
            <a:r>
              <a:rPr lang="en-US" dirty="0">
                <a:solidFill>
                  <a:srgbClr val="005A73"/>
                </a:solidFill>
                <a:latin typeface="Arial" panose="020B0604020202020204" pitchFamily="34" charset="0"/>
                <a:cs typeface="Arial" panose="020B0604020202020204" pitchFamily="34" charset="0"/>
              </a:rPr>
              <a:t>Health</a:t>
            </a:r>
          </a:p>
          <a:p>
            <a:pPr marL="156334" lvl="1" indent="-156334" defTabSz="833781">
              <a:spcAft>
                <a:spcPts val="525"/>
              </a:spcAft>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29.8% </a:t>
            </a:r>
            <a:r>
              <a:rPr lang="en-US" dirty="0">
                <a:latin typeface="Arial" panose="020B0604020202020204" pitchFamily="34" charset="0"/>
                <a:cs typeface="Arial" panose="020B0604020202020204" pitchFamily="34" charset="0"/>
              </a:rPr>
              <a:t>are living with a disability (mental or physical) or chronic illness</a:t>
            </a:r>
          </a:p>
          <a:p>
            <a:pPr marL="163718" lvl="1" indent="-163718">
              <a:spcAft>
                <a:spcPts val="550"/>
              </a:spcAft>
              <a:buSzPct val="150000"/>
              <a:buFont typeface="Arial" panose="020B0604020202020204" pitchFamily="34" charset="0"/>
              <a:buChar char="•"/>
            </a:pPr>
            <a:endParaRPr lang="en-US" dirty="0"/>
          </a:p>
          <a:p>
            <a:pPr marL="163718" lvl="1" indent="-163718" defTabSz="873161">
              <a:spcAft>
                <a:spcPts val="550"/>
              </a:spcAft>
              <a:buSzPct val="150000"/>
              <a:buFont typeface="Arial" panose="020B0604020202020204" pitchFamily="34" charset="0"/>
              <a:buChar char="•"/>
            </a:pPr>
            <a:endParaRPr lang="en-US" kern="1200" dirty="0">
              <a:solidFill>
                <a:schemeClr val="tx1"/>
              </a:solidFill>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25</a:t>
            </a:fld>
            <a:endParaRPr lang="en-US" dirty="0"/>
          </a:p>
        </p:txBody>
      </p:sp>
    </p:spTree>
    <p:extLst>
      <p:ext uri="{BB962C8B-B14F-4D97-AF65-F5344CB8AC3E}">
        <p14:creationId xmlns:p14="http://schemas.microsoft.com/office/powerpoint/2010/main" val="3523426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Older Adults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older adults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33781">
              <a:buFont typeface="Arial" panose="020B0604020202020204" pitchFamily="34" charset="0"/>
              <a:buChar char="•"/>
              <a:defRPr/>
            </a:pPr>
            <a:r>
              <a:rPr lang="en-US" dirty="0">
                <a:latin typeface="Arial" panose="020B0604020202020204" pitchFamily="34" charset="0"/>
                <a:cs typeface="Arial" panose="020B0604020202020204" pitchFamily="34" charset="0"/>
              </a:rPr>
              <a:t>Older adults are </a:t>
            </a:r>
            <a:r>
              <a:rPr lang="en-US" i="1" dirty="0">
                <a:latin typeface="Arial" panose="020B0604020202020204" pitchFamily="34" charset="0"/>
                <a:cs typeface="Arial" panose="020B0604020202020204" pitchFamily="34" charset="0"/>
              </a:rPr>
              <a:t>more satisfied </a:t>
            </a:r>
            <a:r>
              <a:rPr lang="en-US" dirty="0">
                <a:latin typeface="Arial" panose="020B0604020202020204" pitchFamily="34" charset="0"/>
                <a:cs typeface="Arial" panose="020B0604020202020204" pitchFamily="34" charset="0"/>
              </a:rPr>
              <a:t>in ALL 8 domains compared to the general population but are </a:t>
            </a:r>
            <a:r>
              <a:rPr lang="en-US" i="1" dirty="0">
                <a:latin typeface="Arial" panose="020B0604020202020204" pitchFamily="34" charset="0"/>
                <a:cs typeface="Arial" panose="020B0604020202020204" pitchFamily="34" charset="0"/>
              </a:rPr>
              <a:t>least satisfied </a:t>
            </a:r>
            <a:r>
              <a:rPr lang="en-US" dirty="0">
                <a:latin typeface="Arial" panose="020B0604020202020204" pitchFamily="34" charset="0"/>
                <a:cs typeface="Arial" panose="020B0604020202020204" pitchFamily="34" charset="0"/>
              </a:rPr>
              <a:t>with the Democratic Engagement domain.</a:t>
            </a:r>
          </a:p>
          <a:p>
            <a:pPr defTabSz="833781">
              <a:defRPr/>
            </a:pP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26</a:t>
            </a:fld>
            <a:endParaRPr lang="en-US" dirty="0"/>
          </a:p>
        </p:txBody>
      </p:sp>
    </p:spTree>
    <p:extLst>
      <p:ext uri="{BB962C8B-B14F-4D97-AF65-F5344CB8AC3E}">
        <p14:creationId xmlns:p14="http://schemas.microsoft.com/office/powerpoint/2010/main" val="988998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Older Adults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older adults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Older adults are </a:t>
            </a:r>
            <a:r>
              <a:rPr lang="en-US" i="1" dirty="0">
                <a:latin typeface="Arial" panose="020B0604020202020204" pitchFamily="34" charset="0"/>
                <a:cs typeface="Arial" panose="020B0604020202020204" pitchFamily="34" charset="0"/>
              </a:rPr>
              <a:t>more satisfied </a:t>
            </a:r>
            <a:r>
              <a:rPr lang="en-US" dirty="0">
                <a:latin typeface="Arial" panose="020B0604020202020204" pitchFamily="34" charset="0"/>
                <a:cs typeface="Arial" panose="020B0604020202020204" pitchFamily="34" charset="0"/>
              </a:rPr>
              <a:t>with ALL aspects of wellbeing compared to the general population.</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Older adults who are </a:t>
            </a:r>
            <a:r>
              <a:rPr lang="en-US" dirty="0" smtClean="0">
                <a:latin typeface="Arial" panose="020B0604020202020204" pitchFamily="34" charset="0"/>
                <a:cs typeface="Arial" panose="020B0604020202020204" pitchFamily="34" charset="0"/>
              </a:rPr>
              <a:t>65</a:t>
            </a:r>
            <a:r>
              <a:rPr lang="en-US" baseline="0" dirty="0" smtClean="0">
                <a:latin typeface="Arial" panose="020B0604020202020204" pitchFamily="34" charset="0"/>
                <a:cs typeface="Arial" panose="020B0604020202020204" pitchFamily="34" charset="0"/>
              </a:rPr>
              <a:t> to 74</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years </a:t>
            </a:r>
            <a:r>
              <a:rPr lang="en-US" dirty="0" smtClean="0">
                <a:latin typeface="Arial" panose="020B0604020202020204" pitchFamily="34" charset="0"/>
                <a:cs typeface="Arial" panose="020B0604020202020204" pitchFamily="34" charset="0"/>
              </a:rPr>
              <a:t>of age </a:t>
            </a:r>
            <a:r>
              <a:rPr lang="en-US" dirty="0">
                <a:latin typeface="Arial" panose="020B0604020202020204" pitchFamily="34" charset="0"/>
                <a:cs typeface="Arial" panose="020B0604020202020204" pitchFamily="34" charset="0"/>
              </a:rPr>
              <a:t>have </a:t>
            </a:r>
            <a:r>
              <a:rPr lang="en-US" i="1" dirty="0">
                <a:latin typeface="Arial" panose="020B0604020202020204" pitchFamily="34" charset="0"/>
                <a:cs typeface="Arial" panose="020B0604020202020204" pitchFamily="34" charset="0"/>
              </a:rPr>
              <a:t>higher satisfaction </a:t>
            </a:r>
            <a:r>
              <a:rPr lang="en-US" dirty="0">
                <a:latin typeface="Arial" panose="020B0604020202020204" pitchFamily="34" charset="0"/>
                <a:cs typeface="Arial" panose="020B0604020202020204" pitchFamily="34" charset="0"/>
              </a:rPr>
              <a:t>with </a:t>
            </a:r>
            <a:r>
              <a:rPr lang="en-US" dirty="0" smtClean="0">
                <a:latin typeface="Arial" panose="020B0604020202020204" pitchFamily="34" charset="0"/>
                <a:cs typeface="Arial" panose="020B0604020202020204" pitchFamily="34" charset="0"/>
              </a:rPr>
              <a:t>almost all aspect of wellbeing except neighbourhood as a place to live, environmental quality, how well democracy is working, and the way their local government responds to community needs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compared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those </a:t>
            </a:r>
            <a:r>
              <a:rPr lang="en-US" dirty="0">
                <a:latin typeface="Arial" panose="020B0604020202020204" pitchFamily="34" charset="0"/>
                <a:cs typeface="Arial" panose="020B0604020202020204" pitchFamily="34" charset="0"/>
              </a:rPr>
              <a:t>who are </a:t>
            </a:r>
            <a:r>
              <a:rPr lang="en-US" dirty="0" smtClean="0">
                <a:latin typeface="Arial" panose="020B0604020202020204" pitchFamily="34" charset="0"/>
                <a:cs typeface="Arial" panose="020B0604020202020204" pitchFamily="34" charset="0"/>
              </a:rPr>
              <a:t>75 years and older.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27</a:t>
            </a:fld>
            <a:endParaRPr lang="en-US" dirty="0"/>
          </a:p>
        </p:txBody>
      </p:sp>
    </p:spTree>
    <p:extLst>
      <p:ext uri="{BB962C8B-B14F-4D97-AF65-F5344CB8AC3E}">
        <p14:creationId xmlns:p14="http://schemas.microsoft.com/office/powerpoint/2010/main" val="3917892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6754">
              <a:spcAft>
                <a:spcPts val="547"/>
              </a:spcAft>
              <a:buClr>
                <a:srgbClr val="00A7B9"/>
              </a:buClr>
              <a:buSzPct val="150000"/>
              <a:defRPr/>
            </a:pPr>
            <a:r>
              <a:rPr lang="en-US" b="1" dirty="0">
                <a:solidFill>
                  <a:srgbClr val="005A73"/>
                </a:solidFill>
                <a:latin typeface="Arial" panose="020B0604020202020204" pitchFamily="34" charset="0"/>
                <a:cs typeface="Arial" panose="020B0604020202020204" pitchFamily="34" charset="0"/>
              </a:rPr>
              <a:t>Selected characteristics of residents living with a disability:</a:t>
            </a:r>
            <a:endParaRPr lang="en-US" b="1" dirty="0">
              <a:solidFill>
                <a:srgbClr val="000000"/>
              </a:solidFill>
              <a:latin typeface="Arial" panose="020B0604020202020204" pitchFamily="34" charset="0"/>
              <a:cs typeface="Arial" panose="020B0604020202020204" pitchFamily="34" charset="0"/>
            </a:endParaRP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33.3%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65 years and older</a:t>
            </a:r>
            <a:endParaRPr lang="en-US" dirty="0">
              <a:latin typeface="Arial" panose="020B0604020202020204" pitchFamily="34" charset="0"/>
              <a:cs typeface="Arial" panose="020B0604020202020204" pitchFamily="34" charset="0"/>
            </a:endParaRP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41.1% </a:t>
            </a:r>
            <a:r>
              <a:rPr lang="en-US" dirty="0">
                <a:latin typeface="Arial" panose="020B0604020202020204" pitchFamily="34" charset="0"/>
                <a:cs typeface="Arial" panose="020B0604020202020204" pitchFamily="34" charset="0"/>
              </a:rPr>
              <a:t>are on their own (single, divorced, or widowed)</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50.9% </a:t>
            </a:r>
            <a:r>
              <a:rPr lang="en-US" dirty="0">
                <a:latin typeface="Arial" panose="020B0604020202020204" pitchFamily="34" charset="0"/>
                <a:cs typeface="Arial" panose="020B0604020202020204" pitchFamily="34" charset="0"/>
              </a:rPr>
              <a:t>are women</a:t>
            </a:r>
          </a:p>
          <a:p>
            <a:endParaRPr lang="en-US" dirty="0">
              <a:latin typeface="Arial" panose="020B0604020202020204" pitchFamily="34" charset="0"/>
              <a:cs typeface="Arial" panose="020B0604020202020204" pitchFamily="34" charset="0"/>
            </a:endParaRPr>
          </a:p>
          <a:p>
            <a:pPr indent="-256754">
              <a:buSzPct val="150000"/>
            </a:pPr>
            <a:r>
              <a:rPr lang="en-US" dirty="0">
                <a:solidFill>
                  <a:srgbClr val="005A73"/>
                </a:solidFill>
                <a:latin typeface="Arial" panose="020B0604020202020204" pitchFamily="34" charset="0"/>
                <a:cs typeface="Arial" panose="020B0604020202020204" pitchFamily="34" charset="0"/>
              </a:rPr>
              <a:t>Income and Work</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15.7% </a:t>
            </a:r>
            <a:r>
              <a:rPr lang="en-US" dirty="0">
                <a:latin typeface="Arial" panose="020B0604020202020204" pitchFamily="34" charset="0"/>
                <a:cs typeface="Arial" panose="020B0604020202020204" pitchFamily="34" charset="0"/>
              </a:rPr>
              <a:t>do not work (unemployed, or on leave due to long-term disability)</a:t>
            </a: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36.5% </a:t>
            </a:r>
            <a:r>
              <a:rPr lang="en-US" dirty="0">
                <a:latin typeface="Arial" panose="020B0604020202020204" pitchFamily="34" charset="0"/>
                <a:cs typeface="Arial" panose="020B0604020202020204" pitchFamily="34" charset="0"/>
              </a:rPr>
              <a:t>have a total annual household income before taxes from all sources lower than $30,000</a:t>
            </a:r>
          </a:p>
          <a:p>
            <a:pPr marL="0" lvl="1" defTabSz="833781">
              <a:buSzPct val="150000"/>
            </a:pPr>
            <a:endParaRPr lang="en-US" spc="18" dirty="0">
              <a:solidFill>
                <a:srgbClr val="005A73"/>
              </a:solidFill>
              <a:latin typeface="Arial" panose="020B0604020202020204" pitchFamily="34" charset="0"/>
              <a:cs typeface="Arial" panose="020B0604020202020204" pitchFamily="34" charset="0"/>
            </a:endParaRPr>
          </a:p>
          <a:p>
            <a:pPr indent="-256754">
              <a:buSzPct val="150000"/>
            </a:pPr>
            <a:r>
              <a:rPr lang="en-US" dirty="0">
                <a:solidFill>
                  <a:srgbClr val="005A73"/>
                </a:solidFill>
                <a:latin typeface="Arial" panose="020B0604020202020204" pitchFamily="34" charset="0"/>
                <a:cs typeface="Arial" panose="020B0604020202020204" pitchFamily="34" charset="0"/>
              </a:rPr>
              <a:t>Housing</a:t>
            </a:r>
          </a:p>
          <a:p>
            <a:pPr marL="156334" lvl="1" indent="-156334" defTabSz="83378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27.9% </a:t>
            </a:r>
            <a:r>
              <a:rPr lang="en-US" dirty="0">
                <a:latin typeface="Arial" panose="020B0604020202020204" pitchFamily="34" charset="0"/>
                <a:cs typeface="Arial" panose="020B0604020202020204" pitchFamily="34" charset="0"/>
              </a:rPr>
              <a:t>are either living alone or sharing accommodation</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26.2% </a:t>
            </a:r>
            <a:r>
              <a:rPr lang="en-US" dirty="0">
                <a:latin typeface="Arial" panose="020B0604020202020204" pitchFamily="34" charset="0"/>
                <a:cs typeface="Arial" panose="020B0604020202020204" pitchFamily="34" charset="0"/>
              </a:rPr>
              <a:t>rent their current residence</a:t>
            </a:r>
          </a:p>
          <a:p>
            <a:pPr marL="156334" lvl="1" indent="-156334" defTabSz="83378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50.3% </a:t>
            </a:r>
            <a:r>
              <a:rPr lang="en-US" dirty="0">
                <a:latin typeface="Arial" panose="020B0604020202020204" pitchFamily="34" charset="0"/>
                <a:cs typeface="Arial" panose="020B0604020202020204" pitchFamily="34" charset="0"/>
              </a:rPr>
              <a:t>spend more than 30% of monthly income on housing</a:t>
            </a:r>
          </a:p>
          <a:p>
            <a:endParaRPr lang="en-US" dirty="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28</a:t>
            </a:fld>
            <a:endParaRPr lang="en-US" dirty="0"/>
          </a:p>
        </p:txBody>
      </p:sp>
    </p:spTree>
    <p:extLst>
      <p:ext uri="{BB962C8B-B14F-4D97-AF65-F5344CB8AC3E}">
        <p14:creationId xmlns:p14="http://schemas.microsoft.com/office/powerpoint/2010/main" val="37606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Residents with Disabilities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disabilities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defTabSz="833781">
              <a:buFont typeface="Arial" panose="020B0604020202020204" pitchFamily="34" charset="0"/>
              <a:buChar char="•"/>
              <a:defRPr/>
            </a:pPr>
            <a:r>
              <a:rPr lang="en-US" dirty="0">
                <a:latin typeface="Arial" panose="020B0604020202020204" pitchFamily="34" charset="0"/>
                <a:cs typeface="Arial" panose="020B0604020202020204" pitchFamily="34" charset="0"/>
              </a:rPr>
              <a:t>Residents living with a disability are </a:t>
            </a:r>
            <a:r>
              <a:rPr lang="en-US" i="1" dirty="0">
                <a:latin typeface="Arial" panose="020B0604020202020204" pitchFamily="34" charset="0"/>
                <a:cs typeface="Arial" panose="020B0604020202020204" pitchFamily="34" charset="0"/>
              </a:rPr>
              <a:t>less satisfied </a:t>
            </a:r>
            <a:r>
              <a:rPr lang="en-US" dirty="0">
                <a:latin typeface="Arial" panose="020B0604020202020204" pitchFamily="34" charset="0"/>
                <a:cs typeface="Arial" panose="020B0604020202020204" pitchFamily="34" charset="0"/>
              </a:rPr>
              <a:t>in ALL 8 domains compared to the general population.</a:t>
            </a:r>
          </a:p>
          <a:p>
            <a:pPr marL="156334" indent="-156334" defTabSz="833781">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33781">
              <a:buFont typeface="Arial" panose="020B0604020202020204" pitchFamily="34" charset="0"/>
              <a:buChar char="•"/>
              <a:defRPr/>
            </a:pPr>
            <a:r>
              <a:rPr lang="en-US" dirty="0">
                <a:latin typeface="Arial" panose="020B0604020202020204" pitchFamily="34" charset="0"/>
                <a:cs typeface="Arial" panose="020B0604020202020204" pitchFamily="34" charset="0"/>
              </a:rPr>
              <a:t>Residents living with a disability are </a:t>
            </a:r>
            <a:r>
              <a:rPr lang="en-US" i="1" dirty="0">
                <a:latin typeface="Arial" panose="020B0604020202020204" pitchFamily="34" charset="0"/>
                <a:cs typeface="Arial" panose="020B0604020202020204" pitchFamily="34" charset="0"/>
              </a:rPr>
              <a:t>least satisfied </a:t>
            </a:r>
            <a:r>
              <a:rPr lang="en-US" dirty="0">
                <a:latin typeface="Arial" panose="020B0604020202020204" pitchFamily="34" charset="0"/>
                <a:cs typeface="Arial" panose="020B0604020202020204" pitchFamily="34" charset="0"/>
              </a:rPr>
              <a:t>with the Healthy Populations and </a:t>
            </a:r>
            <a:r>
              <a:rPr lang="en-US" dirty="0" smtClean="0">
                <a:latin typeface="Arial" panose="020B0604020202020204" pitchFamily="34" charset="0"/>
                <a:cs typeface="Arial" panose="020B0604020202020204" pitchFamily="34" charset="0"/>
              </a:rPr>
              <a:t>Living Standards domains</a:t>
            </a:r>
            <a:r>
              <a:rPr lang="en-US" dirty="0">
                <a:latin typeface="Arial" panose="020B0604020202020204" pitchFamily="34" charset="0"/>
                <a:cs typeface="Arial" panose="020B0604020202020204" pitchFamily="34" charset="0"/>
              </a:rPr>
              <a:t>.</a:t>
            </a:r>
          </a:p>
          <a:p>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29</a:t>
            </a:fld>
            <a:endParaRPr lang="en-US" dirty="0"/>
          </a:p>
        </p:txBody>
      </p:sp>
    </p:spTree>
    <p:extLst>
      <p:ext uri="{BB962C8B-B14F-4D97-AF65-F5344CB8AC3E}">
        <p14:creationId xmlns:p14="http://schemas.microsoft.com/office/powerpoint/2010/main" val="1532476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D3160C-1718-4898-ABF3-586BAF2BEB2C}" type="slidenum">
              <a:rPr lang="en-CA" smtClean="0"/>
              <a:t>3</a:t>
            </a:fld>
            <a:endParaRPr lang="en-CA"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86307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Residents living with </a:t>
            </a:r>
            <a:r>
              <a:rPr lang="en-US" b="1" dirty="0" smtClean="0">
                <a:solidFill>
                  <a:srgbClr val="005A73"/>
                </a:solidFill>
                <a:latin typeface="Arial" panose="020B0604020202020204" pitchFamily="34" charset="0"/>
                <a:cs typeface="Arial" panose="020B0604020202020204" pitchFamily="34" charset="0"/>
              </a:rPr>
              <a:t>a disability </a:t>
            </a:r>
            <a:r>
              <a:rPr lang="en-US" b="1" dirty="0">
                <a:solidFill>
                  <a:srgbClr val="005A73"/>
                </a:solidFill>
                <a:latin typeface="Arial" panose="020B0604020202020204" pitchFamily="34" charset="0"/>
                <a:cs typeface="Arial" panose="020B0604020202020204" pitchFamily="34" charset="0"/>
              </a:rPr>
              <a:t>or chronic illness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disabilities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living with a disability are </a:t>
            </a:r>
            <a:r>
              <a:rPr lang="en-US" i="1" dirty="0" smtClean="0">
                <a:latin typeface="Arial" panose="020B0604020202020204" pitchFamily="34" charset="0"/>
                <a:cs typeface="Arial" panose="020B0604020202020204" pitchFamily="34" charset="0"/>
              </a:rPr>
              <a:t>less satisfied </a:t>
            </a:r>
            <a:r>
              <a:rPr lang="en-US" dirty="0" smtClean="0">
                <a:latin typeface="Arial" panose="020B0604020202020204" pitchFamily="34" charset="0"/>
                <a:cs typeface="Arial" panose="020B0604020202020204" pitchFamily="34" charset="0"/>
              </a:rPr>
              <a:t>with ALL aspects of wellbeing compared to the general population.</a:t>
            </a:r>
          </a:p>
          <a:p>
            <a:pPr marL="156334" indent="-156334">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a:t>
            </a:r>
            <a:r>
              <a:rPr lang="en-US" dirty="0">
                <a:latin typeface="Arial" panose="020B0604020202020204" pitchFamily="34" charset="0"/>
                <a:cs typeface="Arial" panose="020B0604020202020204" pitchFamily="34" charset="0"/>
              </a:rPr>
              <a:t>living with a disability have </a:t>
            </a:r>
            <a:r>
              <a:rPr lang="en-US" i="1" dirty="0">
                <a:latin typeface="Arial" panose="020B0604020202020204" pitchFamily="34" charset="0"/>
                <a:cs typeface="Arial" panose="020B0604020202020204" pitchFamily="34" charset="0"/>
              </a:rPr>
              <a:t>lower satisfaction </a:t>
            </a:r>
            <a:r>
              <a:rPr lang="en-US" dirty="0">
                <a:latin typeface="Arial" panose="020B0604020202020204" pitchFamily="34" charset="0"/>
                <a:cs typeface="Arial" panose="020B0604020202020204" pitchFamily="34" charset="0"/>
              </a:rPr>
              <a:t>regarding their work situation, financial situation, physical wellbeing, how well democracy is working, and the way their local government responds to community needs.</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30</a:t>
            </a:fld>
            <a:endParaRPr lang="en-US" dirty="0"/>
          </a:p>
        </p:txBody>
      </p:sp>
    </p:spTree>
    <p:extLst>
      <p:ext uri="{BB962C8B-B14F-4D97-AF65-F5344CB8AC3E}">
        <p14:creationId xmlns:p14="http://schemas.microsoft.com/office/powerpoint/2010/main" val="3674801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31</a:t>
            </a:fld>
            <a:endParaRPr lang="en-US" dirty="0"/>
          </a:p>
        </p:txBody>
      </p:sp>
    </p:spTree>
    <p:extLst>
      <p:ext uri="{BB962C8B-B14F-4D97-AF65-F5344CB8AC3E}">
        <p14:creationId xmlns:p14="http://schemas.microsoft.com/office/powerpoint/2010/main" val="1422301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Living Standards examines Canadians’ average and median income and wealth, distribution of income and wealth including poverty rates, income fluctuations and volatility. It considers economic security, including labour market security, and housing and food security. </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Our living standards should reflect our capacity to transform economic growth into stable current and future income streams for everyone. Economic growth does not automatically translate into better living standards. A higher average income, for example, may be achieved at the cost of increased social inequality or greater economic insecurity. In contrast, achieving greater job quality, reducing poverty, and providing affordable housing and food security to individuals and families will raise wellbeing for everyone.</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32</a:t>
            </a:fld>
            <a:endParaRPr lang="en-US" dirty="0"/>
          </a:p>
        </p:txBody>
      </p:sp>
    </p:spTree>
    <p:extLst>
      <p:ext uri="{BB962C8B-B14F-4D97-AF65-F5344CB8AC3E}">
        <p14:creationId xmlns:p14="http://schemas.microsoft.com/office/powerpoint/2010/main" val="2441456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33</a:t>
            </a:fld>
            <a:endParaRPr lang="en-US" dirty="0"/>
          </a:p>
        </p:txBody>
      </p:sp>
      <p:sp>
        <p:nvSpPr>
          <p:cNvPr id="3" name="Notes Placeholder 2"/>
          <p:cNvSpPr>
            <a:spLocks noGrp="1"/>
          </p:cNvSpPr>
          <p:nvPr>
            <p:ph type="body" idx="1"/>
          </p:nvPr>
        </p:nvSpPr>
        <p:spPr>
          <a:xfrm>
            <a:off x="685801" y="4415791"/>
            <a:ext cx="6004366" cy="4878998"/>
          </a:xfrm>
        </p:spPr>
        <p:txBody>
          <a:bodyPr/>
          <a:lstStyle/>
          <a:p>
            <a:pPr>
              <a:defRPr/>
            </a:pPr>
            <a:r>
              <a:rPr lang="en-US" b="1" dirty="0">
                <a:solidFill>
                  <a:srgbClr val="005A73"/>
                </a:solidFill>
                <a:latin typeface="Arial" panose="020B0604020202020204" pitchFamily="34" charset="0"/>
                <a:cs typeface="Arial" panose="020B0604020202020204" pitchFamily="34" charset="0"/>
              </a:rPr>
              <a:t>Living Standards</a:t>
            </a:r>
          </a:p>
          <a:p>
            <a:pPr>
              <a:defRPr/>
            </a:pPr>
            <a:endParaRPr lang="en-CA" sz="600" b="1"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living standards?</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sz="600"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68.6% have a regular weekday schedule compared to 57.5% of people below average in wellbeing.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Have better job fit (average=4.97) compared</a:t>
            </a:r>
            <a:r>
              <a:rPr lang="en-US" baseline="0" dirty="0" smtClean="0">
                <a:latin typeface="Arial" panose="020B0604020202020204" pitchFamily="34" charset="0"/>
                <a:cs typeface="Arial" panose="020B0604020202020204" pitchFamily="34" charset="0"/>
              </a:rPr>
              <a:t> to people below average in wellbeing (average=3.97);</a:t>
            </a:r>
            <a:r>
              <a:rPr lang="en-US" dirty="0" smtClean="0">
                <a:latin typeface="Arial" panose="020B0604020202020204" pitchFamily="34" charset="0"/>
                <a:cs typeface="Arial" panose="020B0604020202020204" pitchFamily="34" charset="0"/>
              </a:rPr>
              <a:t> h</a:t>
            </a:r>
            <a:r>
              <a:rPr lang="en-US" baseline="0" dirty="0" smtClean="0">
                <a:latin typeface="Arial" panose="020B0604020202020204" pitchFamily="34" charset="0"/>
                <a:cs typeface="Arial" panose="020B0604020202020204" pitchFamily="34" charset="0"/>
              </a:rPr>
              <a:t>igher perceived opportunities for job promotion (average=4.75) than people below average in wellbeing (average=3.91).</a:t>
            </a:r>
            <a:endParaRPr lang="en-US" dirty="0" smtClean="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Spend less time to commute (average=16.81 minutes) compared to those below average in wellbeing (average=20.73 minutes).</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27.5% report having </a:t>
            </a:r>
            <a:r>
              <a:rPr lang="en-US" i="1" dirty="0" smtClean="0">
                <a:latin typeface="Arial" panose="020B0604020202020204" pitchFamily="34" charset="0"/>
                <a:cs typeface="Arial" panose="020B0604020202020204" pitchFamily="34" charset="0"/>
              </a:rPr>
              <a:t>no money to buy things they wanted </a:t>
            </a:r>
            <a:r>
              <a:rPr lang="en-US" i="0" dirty="0" smtClean="0">
                <a:latin typeface="Arial" panose="020B0604020202020204" pitchFamily="34" charset="0"/>
                <a:cs typeface="Arial" panose="020B0604020202020204" pitchFamily="34" charset="0"/>
              </a:rPr>
              <a:t>at least once in past year (60.6% for below</a:t>
            </a:r>
            <a:r>
              <a:rPr lang="en-US" i="0" baseline="0" dirty="0" smtClean="0">
                <a:latin typeface="Arial" panose="020B0604020202020204" pitchFamily="34" charset="0"/>
                <a:cs typeface="Arial" panose="020B0604020202020204" pitchFamily="34" charset="0"/>
              </a:rPr>
              <a:t> average group</a:t>
            </a:r>
            <a:r>
              <a:rPr lang="en-US" i="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6.8</a:t>
            </a:r>
            <a:r>
              <a:rPr lang="en-US" dirty="0" smtClean="0">
                <a:latin typeface="Arial" panose="020B0604020202020204" pitchFamily="34" charset="0"/>
                <a:cs typeface="Arial" panose="020B0604020202020204" pitchFamily="34" charset="0"/>
              </a:rPr>
              <a:t>% report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having </a:t>
            </a:r>
            <a:r>
              <a:rPr lang="en-US" i="1" dirty="0" smtClean="0">
                <a:latin typeface="Arial" panose="020B0604020202020204" pitchFamily="34" charset="0"/>
                <a:cs typeface="Arial" panose="020B0604020202020204" pitchFamily="34" charset="0"/>
              </a:rPr>
              <a:t>no money to buy things they needed </a:t>
            </a:r>
            <a:r>
              <a:rPr lang="en-US" i="0" dirty="0" smtClean="0">
                <a:latin typeface="Arial" panose="020B0604020202020204" pitchFamily="34" charset="0"/>
                <a:cs typeface="Arial" panose="020B0604020202020204" pitchFamily="34" charset="0"/>
              </a:rPr>
              <a:t>at least once in past year (39.8% for below average group)</a:t>
            </a:r>
            <a:r>
              <a:rPr lang="en-US"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lvl="0">
              <a:defRPr/>
            </a:pPr>
            <a:endParaRPr lang="en-US" sz="600" dirty="0">
              <a:solidFill>
                <a:srgbClr val="005A73"/>
              </a:solidFill>
              <a:latin typeface="Arial" panose="020B0604020202020204" pitchFamily="34" charset="0"/>
              <a:cs typeface="Arial" panose="020B0604020202020204" pitchFamily="34" charset="0"/>
            </a:endParaRPr>
          </a:p>
          <a:p>
            <a:pPr lvl="0">
              <a:defRPr/>
            </a:pPr>
            <a:r>
              <a:rPr lang="en-US" dirty="0" smtClean="0">
                <a:solidFill>
                  <a:srgbClr val="005A73"/>
                </a:solidFill>
                <a:latin typeface="Arial" panose="020B0604020202020204" pitchFamily="34" charset="0"/>
                <a:cs typeface="Arial" panose="020B0604020202020204" pitchFamily="34" charset="0"/>
              </a:rPr>
              <a:t>Below </a:t>
            </a:r>
            <a:r>
              <a:rPr lang="en-US" dirty="0">
                <a:solidFill>
                  <a:srgbClr val="005A73"/>
                </a:solidFill>
                <a:latin typeface="Arial" panose="020B0604020202020204" pitchFamily="34" charset="0"/>
                <a:cs typeface="Arial" panose="020B0604020202020204" pitchFamily="34" charset="0"/>
              </a:rPr>
              <a:t>average wellbeing group: </a:t>
            </a:r>
            <a:endParaRPr lang="en-US" dirty="0" smtClean="0">
              <a:solidFill>
                <a:srgbClr val="005A73"/>
              </a:solidFill>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Have lower job security (average=4.03) compared to above average wellbeing group (average=5.18).</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26.9% work on a flexible schedule (64.5% for above average group).</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Report greater work interference with personal life (average=4.18) than above average wellbeing group (average=2.94).</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39.9% </a:t>
            </a:r>
            <a:r>
              <a:rPr lang="en-US" i="1" dirty="0" smtClean="0">
                <a:latin typeface="Arial" panose="020B0604020202020204" pitchFamily="34" charset="0"/>
                <a:cs typeface="Arial" panose="020B0604020202020204" pitchFamily="34" charset="0"/>
              </a:rPr>
              <a:t>could </a:t>
            </a:r>
            <a:r>
              <a:rPr lang="en-US" i="1" dirty="0">
                <a:latin typeface="Arial" panose="020B0604020202020204" pitchFamily="34" charset="0"/>
                <a:cs typeface="Arial" panose="020B0604020202020204" pitchFamily="34" charset="0"/>
              </a:rPr>
              <a:t>not pay bills on time</a:t>
            </a:r>
            <a:r>
              <a:rPr lang="en-US" dirty="0">
                <a:latin typeface="Arial" panose="020B0604020202020204" pitchFamily="34" charset="0"/>
                <a:cs typeface="Arial" panose="020B0604020202020204" pitchFamily="34" charset="0"/>
              </a:rPr>
              <a:t> </a:t>
            </a:r>
            <a:r>
              <a:rPr lang="en-US" i="0" dirty="0">
                <a:latin typeface="Arial" panose="020B0604020202020204" pitchFamily="34" charset="0"/>
                <a:cs typeface="Arial" panose="020B0604020202020204" pitchFamily="34" charset="0"/>
              </a:rPr>
              <a:t>at least once </a:t>
            </a:r>
            <a:r>
              <a:rPr lang="en-US" i="0" dirty="0" smtClean="0">
                <a:latin typeface="Arial" panose="020B0604020202020204" pitchFamily="34" charset="0"/>
                <a:cs typeface="Arial" panose="020B0604020202020204" pitchFamily="34" charset="0"/>
              </a:rPr>
              <a:t>in past year </a:t>
            </a:r>
            <a:r>
              <a:rPr lang="en-US" dirty="0" smtClean="0">
                <a:latin typeface="Arial" panose="020B0604020202020204" pitchFamily="34" charset="0"/>
                <a:cs typeface="Arial" panose="020B0604020202020204" pitchFamily="34" charset="0"/>
              </a:rPr>
              <a:t>compared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6.9% </a:t>
            </a:r>
            <a:r>
              <a:rPr lang="en-US" dirty="0">
                <a:latin typeface="Arial" panose="020B0604020202020204" pitchFamily="34" charset="0"/>
                <a:cs typeface="Arial" panose="020B0604020202020204" pitchFamily="34" charset="0"/>
              </a:rPr>
              <a:t>for people </a:t>
            </a:r>
            <a:r>
              <a:rPr lang="en-US" dirty="0" smtClean="0">
                <a:latin typeface="Arial" panose="020B0604020202020204" pitchFamily="34" charset="0"/>
                <a:cs typeface="Arial" panose="020B0604020202020204" pitchFamily="34" charset="0"/>
              </a:rPr>
              <a:t>with above </a:t>
            </a:r>
            <a:r>
              <a:rPr lang="en-US" dirty="0">
                <a:latin typeface="Arial" panose="020B0604020202020204" pitchFamily="34" charset="0"/>
                <a:cs typeface="Arial" panose="020B0604020202020204" pitchFamily="34" charset="0"/>
              </a:rPr>
              <a:t>average </a:t>
            </a:r>
            <a:r>
              <a:rPr lang="en-US" dirty="0" smtClean="0">
                <a:latin typeface="Arial" panose="020B0604020202020204" pitchFamily="34" charset="0"/>
                <a:cs typeface="Arial" panose="020B0604020202020204" pitchFamily="34" charset="0"/>
              </a:rPr>
              <a:t>wellbeing; 21.3% </a:t>
            </a:r>
            <a:r>
              <a:rPr lang="en-US" i="1" dirty="0" smtClean="0">
                <a:latin typeface="Arial" panose="020B0604020202020204" pitchFamily="34" charset="0"/>
                <a:cs typeface="Arial" panose="020B0604020202020204" pitchFamily="34" charset="0"/>
              </a:rPr>
              <a:t>could </a:t>
            </a:r>
            <a:r>
              <a:rPr lang="en-US" i="1" dirty="0">
                <a:latin typeface="Arial" panose="020B0604020202020204" pitchFamily="34" charset="0"/>
                <a:cs typeface="Arial" panose="020B0604020202020204" pitchFamily="34" charset="0"/>
              </a:rPr>
              <a:t>not pay mortgage or rent on time </a:t>
            </a:r>
            <a:r>
              <a:rPr lang="en-US" i="0" dirty="0">
                <a:latin typeface="Arial" panose="020B0604020202020204" pitchFamily="34" charset="0"/>
                <a:cs typeface="Arial" panose="020B0604020202020204" pitchFamily="34" charset="0"/>
              </a:rPr>
              <a:t>at least once </a:t>
            </a:r>
            <a:r>
              <a:rPr lang="en-US" i="0" dirty="0" smtClean="0">
                <a:latin typeface="Arial" panose="020B0604020202020204" pitchFamily="34" charset="0"/>
                <a:cs typeface="Arial" panose="020B0604020202020204" pitchFamily="34" charset="0"/>
              </a:rPr>
              <a:t>in past year </a:t>
            </a:r>
            <a:r>
              <a:rPr lang="en-US" dirty="0" smtClean="0">
                <a:latin typeface="Arial" panose="020B0604020202020204" pitchFamily="34" charset="0"/>
                <a:cs typeface="Arial" panose="020B0604020202020204" pitchFamily="34" charset="0"/>
              </a:rPr>
              <a:t>compared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10% </a:t>
            </a:r>
            <a:r>
              <a:rPr lang="en-US" dirty="0">
                <a:latin typeface="Arial" panose="020B0604020202020204" pitchFamily="34" charset="0"/>
                <a:cs typeface="Arial" panose="020B0604020202020204" pitchFamily="34" charset="0"/>
              </a:rPr>
              <a:t>for those </a:t>
            </a:r>
            <a:r>
              <a:rPr lang="en-US" dirty="0" smtClean="0">
                <a:latin typeface="Arial" panose="020B0604020202020204" pitchFamily="34" charset="0"/>
                <a:cs typeface="Arial" panose="020B0604020202020204" pitchFamily="34" charset="0"/>
              </a:rPr>
              <a:t>with above average wellbeing; 26.5% </a:t>
            </a:r>
            <a:r>
              <a:rPr lang="en-US" i="1" dirty="0" smtClean="0">
                <a:latin typeface="Arial" panose="020B0604020202020204" pitchFamily="34" charset="0"/>
                <a:cs typeface="Arial" panose="020B0604020202020204" pitchFamily="34" charset="0"/>
              </a:rPr>
              <a:t>ate</a:t>
            </a:r>
            <a:r>
              <a:rPr lang="en-US" i="1" baseline="0" dirty="0" smtClean="0">
                <a:latin typeface="Arial" panose="020B0604020202020204" pitchFamily="34" charset="0"/>
                <a:cs typeface="Arial" panose="020B0604020202020204" pitchFamily="34" charset="0"/>
              </a:rPr>
              <a:t> less </a:t>
            </a:r>
            <a:r>
              <a:rPr lang="en-US" i="1" dirty="0" smtClean="0">
                <a:latin typeface="Arial" panose="020B0604020202020204" pitchFamily="34" charset="0"/>
                <a:cs typeface="Arial" panose="020B0604020202020204" pitchFamily="34" charset="0"/>
              </a:rPr>
              <a:t>at least once in past year</a:t>
            </a:r>
            <a:r>
              <a:rPr lang="en-US" i="1" baseline="0" dirty="0" smtClean="0">
                <a:latin typeface="Arial" panose="020B0604020202020204" pitchFamily="34" charset="0"/>
                <a:cs typeface="Arial" panose="020B0604020202020204" pitchFamily="34" charset="0"/>
              </a:rPr>
              <a:t> because there was not enough food or money for food</a:t>
            </a:r>
            <a:r>
              <a:rPr lang="en-US" i="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compared to</a:t>
            </a:r>
            <a:r>
              <a:rPr lang="en-US" baseline="0" dirty="0" smtClean="0">
                <a:latin typeface="Arial" panose="020B0604020202020204" pitchFamily="34" charset="0"/>
                <a:cs typeface="Arial" panose="020B0604020202020204" pitchFamily="34" charset="0"/>
              </a:rPr>
              <a:t> 4.3</a:t>
            </a:r>
            <a:r>
              <a:rPr lang="en-US" dirty="0" smtClean="0">
                <a:latin typeface="Arial" panose="020B0604020202020204" pitchFamily="34" charset="0"/>
                <a:cs typeface="Arial" panose="020B0604020202020204" pitchFamily="34" charset="0"/>
              </a:rPr>
              <a:t>% for those with above average wellbeing.</a:t>
            </a:r>
            <a:endParaRPr lang="en-US" baseline="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82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living standards?</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latin typeface="Arial" panose="020B0604020202020204" pitchFamily="34" charset="0"/>
                <a:cs typeface="Arial" panose="020B0604020202020204" pitchFamily="34" charset="0"/>
              </a:rPr>
              <a:t>Women:</a:t>
            </a:r>
          </a:p>
          <a:p>
            <a:pPr marL="325920" indent="-156139"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Women report </a:t>
            </a:r>
            <a:r>
              <a:rPr lang="en-US" dirty="0">
                <a:latin typeface="Arial" panose="020B0604020202020204" pitchFamily="34" charset="0"/>
                <a:cs typeface="Arial" panose="020B0604020202020204" pitchFamily="34" charset="0"/>
              </a:rPr>
              <a:t>greater work interference with personal life than men </a:t>
            </a:r>
            <a:r>
              <a:rPr lang="en-US" dirty="0" smtClean="0">
                <a:latin typeface="Arial" panose="020B0604020202020204" pitchFamily="34" charset="0"/>
                <a:cs typeface="Arial" panose="020B0604020202020204" pitchFamily="34" charset="0"/>
              </a:rPr>
              <a:t>do </a:t>
            </a:r>
            <a:r>
              <a:rPr lang="en-US" dirty="0">
                <a:latin typeface="Arial" panose="020B0604020202020204" pitchFamily="34" charset="0"/>
                <a:cs typeface="Arial" panose="020B0604020202020204" pitchFamily="34" charset="0"/>
              </a:rPr>
              <a:t>(average as 3.74 for women and 3.63 for men). </a:t>
            </a:r>
            <a:endParaRPr lang="en-US" dirty="0" smtClean="0">
              <a:latin typeface="Arial" panose="020B0604020202020204" pitchFamily="34" charset="0"/>
              <a:cs typeface="Arial" panose="020B0604020202020204" pitchFamily="34" charset="0"/>
            </a:endParaRPr>
          </a:p>
          <a:p>
            <a:pPr marL="325920" indent="-156139"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21.4% of women report </a:t>
            </a:r>
            <a:r>
              <a:rPr lang="en-US" i="1" dirty="0" smtClean="0">
                <a:latin typeface="Arial" panose="020B0604020202020204" pitchFamily="34" charset="0"/>
                <a:cs typeface="Arial" panose="020B0604020202020204" pitchFamily="34" charset="0"/>
              </a:rPr>
              <a:t>could</a:t>
            </a:r>
            <a:r>
              <a:rPr lang="en-US" i="1" baseline="0" dirty="0" smtClean="0">
                <a:latin typeface="Arial" panose="020B0604020202020204" pitchFamily="34" charset="0"/>
                <a:cs typeface="Arial" panose="020B0604020202020204" pitchFamily="34" charset="0"/>
              </a:rPr>
              <a:t> not pay bills on time </a:t>
            </a:r>
            <a:r>
              <a:rPr lang="en-US" baseline="0" dirty="0" smtClean="0">
                <a:latin typeface="Arial" panose="020B0604020202020204" pitchFamily="34" charset="0"/>
                <a:cs typeface="Arial" panose="020B0604020202020204" pitchFamily="34" charset="0"/>
              </a:rPr>
              <a:t>at least once in past year (15.8% for men).</a:t>
            </a:r>
          </a:p>
          <a:p>
            <a:pPr marL="325920" indent="-156139"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41.3% of women report having </a:t>
            </a:r>
            <a:r>
              <a:rPr lang="en-US" i="1" dirty="0" smtClean="0">
                <a:latin typeface="Arial" panose="020B0604020202020204" pitchFamily="34" charset="0"/>
                <a:cs typeface="Arial" panose="020B0604020202020204" pitchFamily="34" charset="0"/>
              </a:rPr>
              <a:t>no money to buy things they wanted </a:t>
            </a:r>
            <a:r>
              <a:rPr lang="en-US" i="0" dirty="0" smtClean="0">
                <a:latin typeface="Arial" panose="020B0604020202020204" pitchFamily="34" charset="0"/>
                <a:cs typeface="Arial" panose="020B0604020202020204" pitchFamily="34" charset="0"/>
              </a:rPr>
              <a:t>at least once in past year (38.2% for men), </a:t>
            </a:r>
            <a:r>
              <a:rPr lang="en-US" dirty="0" smtClean="0">
                <a:latin typeface="Arial" panose="020B0604020202020204" pitchFamily="34" charset="0"/>
                <a:cs typeface="Arial" panose="020B0604020202020204" pitchFamily="34" charset="0"/>
              </a:rPr>
              <a:t>and 21.9% of women report having </a:t>
            </a:r>
            <a:r>
              <a:rPr lang="en-US" i="1" dirty="0" smtClean="0">
                <a:latin typeface="Arial" panose="020B0604020202020204" pitchFamily="34" charset="0"/>
                <a:cs typeface="Arial" panose="020B0604020202020204" pitchFamily="34" charset="0"/>
              </a:rPr>
              <a:t>no money to buy things they needed </a:t>
            </a:r>
            <a:r>
              <a:rPr lang="en-US" dirty="0" smtClean="0">
                <a:latin typeface="Arial" panose="020B0604020202020204" pitchFamily="34" charset="0"/>
                <a:cs typeface="Arial" panose="020B0604020202020204" pitchFamily="34" charset="0"/>
              </a:rPr>
              <a:t>(14.3% for men).</a:t>
            </a:r>
          </a:p>
          <a:p>
            <a:pPr marL="169781" defTabSz="800680">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Men:</a:t>
            </a:r>
          </a:p>
          <a:p>
            <a:pPr marL="325920" lvl="1" indent="-15613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29.6% of men report working multiple jobs. In contrast, 25% of women report working multiple jobs. </a:t>
            </a:r>
          </a:p>
          <a:p>
            <a:pPr marL="325920" lvl="1" indent="-15613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More men report having a regular weekday schedule compared to women (71.5% and 65.2%, respectively).  </a:t>
            </a:r>
          </a:p>
          <a:p>
            <a:pPr marL="325920" lvl="1" indent="-156139">
              <a:buFont typeface="Arial" panose="020B0604020202020204" pitchFamily="34" charset="0"/>
              <a:buChar char="•"/>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men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having a flexible work schedule than women </a:t>
            </a:r>
            <a:r>
              <a:rPr lang="en-US" dirty="0" smtClean="0">
                <a:latin typeface="Arial" panose="020B0604020202020204" pitchFamily="34" charset="0"/>
                <a:cs typeface="Arial" panose="020B0604020202020204" pitchFamily="34" charset="0"/>
              </a:rPr>
              <a:t>do (45.4%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30.6%, </a:t>
            </a:r>
            <a:r>
              <a:rPr lang="en-US" dirty="0">
                <a:latin typeface="Arial" panose="020B0604020202020204" pitchFamily="34" charset="0"/>
                <a:cs typeface="Arial" panose="020B0604020202020204" pitchFamily="34" charset="0"/>
              </a:rPr>
              <a:t>respectively).</a:t>
            </a:r>
          </a:p>
          <a:p>
            <a:pPr marL="325920" lvl="1" indent="-156139"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The percentage of men who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working more than 55 hours at their main job per week </a:t>
            </a:r>
            <a:r>
              <a:rPr lang="en-US" dirty="0" smtClean="0">
                <a:latin typeface="Arial" panose="020B0604020202020204" pitchFamily="34" charset="0"/>
                <a:cs typeface="Arial" panose="020B0604020202020204" pitchFamily="34" charset="0"/>
              </a:rPr>
              <a:t>(11.5%) </a:t>
            </a:r>
            <a:r>
              <a:rPr lang="en-US" dirty="0">
                <a:latin typeface="Arial" panose="020B0604020202020204" pitchFamily="34" charset="0"/>
                <a:cs typeface="Arial" panose="020B0604020202020204" pitchFamily="34" charset="0"/>
              </a:rPr>
              <a:t>is greater than the percentage for women </a:t>
            </a:r>
            <a:r>
              <a:rPr lang="en-US" dirty="0" smtClean="0">
                <a:latin typeface="Arial" panose="020B0604020202020204" pitchFamily="34" charset="0"/>
                <a:cs typeface="Arial" panose="020B0604020202020204" pitchFamily="34" charset="0"/>
              </a:rPr>
              <a:t>(3.6%). </a:t>
            </a:r>
          </a:p>
          <a:p>
            <a:pPr marL="325920" lvl="1" indent="-156139"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34</a:t>
            </a:fld>
            <a:endParaRPr lang="en-US" dirty="0"/>
          </a:p>
        </p:txBody>
      </p:sp>
    </p:spTree>
    <p:extLst>
      <p:ext uri="{BB962C8B-B14F-4D97-AF65-F5344CB8AC3E}">
        <p14:creationId xmlns:p14="http://schemas.microsoft.com/office/powerpoint/2010/main" val="3995312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in </a:t>
            </a:r>
            <a:r>
              <a:rPr lang="en-CA" i="1" dirty="0" smtClean="0">
                <a:latin typeface="Arial" panose="020B0604020202020204" pitchFamily="34" charset="0"/>
                <a:cs typeface="Arial" panose="020B0604020202020204" pitchFamily="34" charset="0"/>
              </a:rPr>
              <a:t>Orillia</a:t>
            </a:r>
            <a:r>
              <a:rPr lang="en-CA" i="1" baseline="0" dirty="0" smtClean="0">
                <a:latin typeface="Arial" panose="020B0604020202020204" pitchFamily="34" charset="0"/>
                <a:cs typeface="Arial" panose="020B0604020202020204" pitchFamily="34" charset="0"/>
              </a:rPr>
              <a:t> and Area </a:t>
            </a:r>
            <a:r>
              <a:rPr lang="en-CA" i="1" dirty="0" smtClean="0">
                <a:latin typeface="Arial" panose="020B0604020202020204" pitchFamily="34" charset="0"/>
                <a:cs typeface="Arial" panose="020B0604020202020204" pitchFamily="34" charset="0"/>
              </a:rPr>
              <a:t>report </a:t>
            </a:r>
            <a:r>
              <a:rPr lang="en-CA" i="1" dirty="0">
                <a:latin typeface="Arial" panose="020B0604020202020204" pitchFamily="34" charset="0"/>
                <a:cs typeface="Arial" panose="020B0604020202020204" pitchFamily="34" charset="0"/>
              </a:rPr>
              <a:t>their financial situation?</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 and Area experience </a:t>
            </a:r>
            <a:r>
              <a:rPr lang="en-US" dirty="0">
                <a:latin typeface="Arial" panose="020B0604020202020204" pitchFamily="34" charset="0"/>
                <a:cs typeface="Arial" panose="020B0604020202020204" pitchFamily="34" charset="0"/>
              </a:rPr>
              <a:t>the highest financial </a:t>
            </a:r>
            <a:r>
              <a:rPr lang="en-US" dirty="0" smtClean="0">
                <a:latin typeface="Arial" panose="020B0604020202020204" pitchFamily="34" charset="0"/>
                <a:cs typeface="Arial" panose="020B0604020202020204" pitchFamily="34" charset="0"/>
              </a:rPr>
              <a:t>insecurity related to not having enough </a:t>
            </a:r>
            <a:r>
              <a:rPr lang="en-US" dirty="0">
                <a:latin typeface="Arial" panose="020B0604020202020204" pitchFamily="34" charset="0"/>
                <a:cs typeface="Arial" panose="020B0604020202020204" pitchFamily="34" charset="0"/>
              </a:rPr>
              <a:t>money to pay their bills on time, followed by </a:t>
            </a:r>
            <a:r>
              <a:rPr lang="en-US" dirty="0" smtClean="0">
                <a:latin typeface="Arial" panose="020B0604020202020204" pitchFamily="34" charset="0"/>
                <a:cs typeface="Arial" panose="020B0604020202020204" pitchFamily="34" charset="0"/>
              </a:rPr>
              <a:t>not having enough money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buy things that are needed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purchasing</a:t>
            </a:r>
            <a:r>
              <a:rPr lang="en-US" baseline="0" dirty="0" smtClean="0">
                <a:latin typeface="Arial" panose="020B0604020202020204" pitchFamily="34" charset="0"/>
                <a:cs typeface="Arial" panose="020B0604020202020204" pitchFamily="34" charset="0"/>
              </a:rPr>
              <a:t> nutritious food</a:t>
            </a:r>
            <a:r>
              <a:rPr lang="en-US" dirty="0" smtClean="0">
                <a:latin typeface="Arial" panose="020B0604020202020204" pitchFamily="34" charset="0"/>
                <a:cs typeface="Arial" panose="020B0604020202020204" pitchFamily="34" charset="0"/>
              </a:rPr>
              <a:t>. Interestingly, Orillia and Area </a:t>
            </a:r>
            <a:r>
              <a:rPr lang="en-US" dirty="0">
                <a:latin typeface="Arial" panose="020B0604020202020204" pitchFamily="34" charset="0"/>
                <a:cs typeface="Arial" panose="020B0604020202020204" pitchFamily="34" charset="0"/>
              </a:rPr>
              <a:t>residents </a:t>
            </a:r>
            <a:r>
              <a:rPr lang="en-US" dirty="0" smtClean="0">
                <a:latin typeface="Arial" panose="020B0604020202020204" pitchFamily="34" charset="0"/>
                <a:cs typeface="Arial" panose="020B0604020202020204" pitchFamily="34" charset="0"/>
              </a:rPr>
              <a:t>rarely </a:t>
            </a:r>
            <a:r>
              <a:rPr lang="en-US" baseline="0" dirty="0" smtClean="0">
                <a:latin typeface="Arial" panose="020B0604020202020204" pitchFamily="34" charset="0"/>
                <a:cs typeface="Arial" panose="020B0604020202020204" pitchFamily="34" charset="0"/>
              </a:rPr>
              <a:t>use a local food bank</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Financial </a:t>
            </a:r>
            <a:r>
              <a:rPr lang="en-US" dirty="0" smtClean="0">
                <a:latin typeface="Arial" panose="020B0604020202020204" pitchFamily="34" charset="0"/>
                <a:cs typeface="Arial" panose="020B0604020202020204" pitchFamily="34" charset="0"/>
              </a:rPr>
              <a:t>insecurity </a:t>
            </a:r>
            <a:r>
              <a:rPr lang="en-US" dirty="0">
                <a:latin typeface="Arial" panose="020B0604020202020204" pitchFamily="34" charset="0"/>
                <a:cs typeface="Arial" panose="020B0604020202020204" pitchFamily="34" charset="0"/>
              </a:rPr>
              <a:t>means that people may have difficulty meeting their basic subsistence needs including food, shelter, and clothing. Without these essentials, access to other important areas of life such as transportation, leisure, and many social activities can be severely curtailed. </a:t>
            </a: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35</a:t>
            </a:fld>
            <a:endParaRPr lang="en-US" dirty="0"/>
          </a:p>
        </p:txBody>
      </p:sp>
    </p:spTree>
    <p:extLst>
      <p:ext uri="{BB962C8B-B14F-4D97-AF65-F5344CB8AC3E}">
        <p14:creationId xmlns:p14="http://schemas.microsoft.com/office/powerpoint/2010/main" val="2334235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2"/>
            <a:ext cx="5784447" cy="4539371"/>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their financial situation in terms of paying bills?</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As anticipated, income is directly related to </a:t>
            </a:r>
            <a:r>
              <a:rPr lang="en-US" dirty="0" smtClean="0">
                <a:latin typeface="Arial" panose="020B0604020202020204" pitchFamily="34" charset="0"/>
                <a:cs typeface="Arial" panose="020B0604020202020204" pitchFamily="34" charset="0"/>
              </a:rPr>
              <a:t>the inability </a:t>
            </a:r>
            <a:r>
              <a:rPr lang="en-US" dirty="0">
                <a:latin typeface="Arial" panose="020B0604020202020204" pitchFamily="34" charset="0"/>
                <a:cs typeface="Arial" panose="020B0604020202020204" pitchFamily="34" charset="0"/>
              </a:rPr>
              <a:t>to pay bills on time. As income increases, </a:t>
            </a:r>
            <a:r>
              <a:rPr lang="en-US" dirty="0" smtClean="0">
                <a:latin typeface="Arial" panose="020B0604020202020204" pitchFamily="34" charset="0"/>
                <a:cs typeface="Arial" panose="020B0604020202020204" pitchFamily="34" charset="0"/>
              </a:rPr>
              <a:t>inability to pay bills</a:t>
            </a:r>
            <a:r>
              <a:rPr lang="en-US" baseline="0" dirty="0" smtClean="0">
                <a:latin typeface="Arial" panose="020B0604020202020204" pitchFamily="34" charset="0"/>
                <a:cs typeface="Arial" panose="020B0604020202020204" pitchFamily="34" charset="0"/>
              </a:rPr>
              <a:t> decreases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particular, the low income group experience the greatest difficulty in paying their bills on time. </a:t>
            </a:r>
            <a:r>
              <a:rPr lang="en-US" dirty="0" smtClean="0">
                <a:latin typeface="Arial" panose="020B0604020202020204" pitchFamily="34" charset="0"/>
                <a:cs typeface="Arial" panose="020B0604020202020204" pitchFamily="34" charset="0"/>
              </a:rPr>
              <a:t>About one-third </a:t>
            </a:r>
            <a:r>
              <a:rPr lang="en-US" dirty="0">
                <a:latin typeface="Arial" panose="020B0604020202020204" pitchFamily="34" charset="0"/>
                <a:cs typeface="Arial" panose="020B0604020202020204" pitchFamily="34" charset="0"/>
              </a:rPr>
              <a:t>of the residents with </a:t>
            </a:r>
            <a:r>
              <a:rPr lang="en-US" dirty="0" smtClean="0">
                <a:latin typeface="Arial" panose="020B0604020202020204" pitchFamily="34" charset="0"/>
                <a:cs typeface="Arial" panose="020B0604020202020204" pitchFamily="34" charset="0"/>
              </a:rPr>
              <a:t>annual </a:t>
            </a:r>
            <a:r>
              <a:rPr lang="en-US" dirty="0">
                <a:latin typeface="Arial" panose="020B0604020202020204" pitchFamily="34" charset="0"/>
                <a:cs typeface="Arial" panose="020B0604020202020204" pitchFamily="34" charset="0"/>
              </a:rPr>
              <a:t>household </a:t>
            </a:r>
            <a:r>
              <a:rPr lang="en-US" dirty="0" smtClean="0">
                <a:latin typeface="Arial" panose="020B0604020202020204" pitchFamily="34" charset="0"/>
                <a:cs typeface="Arial" panose="020B0604020202020204" pitchFamily="34" charset="0"/>
              </a:rPr>
              <a:t>incomes lower than $20,000 </a:t>
            </a:r>
            <a:r>
              <a:rPr lang="en-US" dirty="0">
                <a:latin typeface="Arial" panose="020B0604020202020204" pitchFamily="34" charset="0"/>
                <a:cs typeface="Arial" panose="020B0604020202020204" pitchFamily="34" charset="0"/>
              </a:rPr>
              <a:t>report that they </a:t>
            </a:r>
            <a:r>
              <a:rPr lang="en-US" dirty="0" smtClean="0">
                <a:latin typeface="Arial" panose="020B0604020202020204" pitchFamily="34" charset="0"/>
                <a:cs typeface="Arial" panose="020B0604020202020204" pitchFamily="34" charset="0"/>
              </a:rPr>
              <a:t>could not </a:t>
            </a:r>
            <a:r>
              <a:rPr lang="en-US" dirty="0">
                <a:latin typeface="Arial" panose="020B0604020202020204" pitchFamily="34" charset="0"/>
                <a:cs typeface="Arial" panose="020B0604020202020204" pitchFamily="34" charset="0"/>
              </a:rPr>
              <a:t>pay bills on time </a:t>
            </a:r>
            <a:r>
              <a:rPr lang="en-US" dirty="0" smtClean="0">
                <a:latin typeface="Arial" panose="020B0604020202020204" pitchFamily="34" charset="0"/>
                <a:cs typeface="Arial" panose="020B0604020202020204" pitchFamily="34" charset="0"/>
              </a:rPr>
              <a:t>(33.6%), and this number is even higher for those with annual household incomes between $20,000 to $29,999 (41.2%).</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Age is also related to the </a:t>
            </a:r>
            <a:r>
              <a:rPr lang="en-US" dirty="0" smtClean="0">
                <a:latin typeface="Arial" panose="020B0604020202020204" pitchFamily="34" charset="0"/>
                <a:cs typeface="Arial" panose="020B0604020202020204" pitchFamily="34" charset="0"/>
              </a:rPr>
              <a:t>inability </a:t>
            </a:r>
            <a:r>
              <a:rPr lang="en-US" dirty="0">
                <a:latin typeface="Arial" panose="020B0604020202020204" pitchFamily="34" charset="0"/>
                <a:cs typeface="Arial" panose="020B0604020202020204" pitchFamily="34" charset="0"/>
              </a:rPr>
              <a:t>to pay bills. Older adults are the least likely to experience difficulty paying their bills on time. Young people (under 35 years) and middle age adults (35 to </a:t>
            </a:r>
            <a:r>
              <a:rPr lang="en-US" dirty="0" smtClean="0">
                <a:latin typeface="Arial" panose="020B0604020202020204" pitchFamily="34" charset="0"/>
                <a:cs typeface="Arial" panose="020B0604020202020204" pitchFamily="34" charset="0"/>
              </a:rPr>
              <a:t>44 </a:t>
            </a:r>
            <a:r>
              <a:rPr lang="en-US" dirty="0">
                <a:latin typeface="Arial" panose="020B0604020202020204" pitchFamily="34" charset="0"/>
                <a:cs typeface="Arial" panose="020B0604020202020204" pitchFamily="34" charset="0"/>
              </a:rPr>
              <a:t>years) report </a:t>
            </a:r>
            <a:r>
              <a:rPr lang="en-US" dirty="0" smtClean="0">
                <a:latin typeface="Arial" panose="020B0604020202020204" pitchFamily="34" charset="0"/>
                <a:cs typeface="Arial" panose="020B0604020202020204" pitchFamily="34" charset="0"/>
              </a:rPr>
              <a:t>higher </a:t>
            </a:r>
            <a:r>
              <a:rPr lang="en-US" dirty="0">
                <a:latin typeface="Arial" panose="020B0604020202020204" pitchFamily="34" charset="0"/>
                <a:cs typeface="Arial" panose="020B0604020202020204" pitchFamily="34" charset="0"/>
              </a:rPr>
              <a:t>financial </a:t>
            </a:r>
            <a:r>
              <a:rPr lang="en-US" dirty="0" smtClean="0">
                <a:latin typeface="Arial" panose="020B0604020202020204" pitchFamily="34" charset="0"/>
                <a:cs typeface="Arial" panose="020B0604020202020204" pitchFamily="34" charset="0"/>
              </a:rPr>
              <a:t>insecurity</a:t>
            </a:r>
            <a:r>
              <a:rPr lang="en-US" dirty="0">
                <a:latin typeface="Arial" panose="020B0604020202020204" pitchFamily="34" charset="0"/>
                <a:cs typeface="Arial" panose="020B0604020202020204" pitchFamily="34" charset="0"/>
              </a:rPr>
              <a:t>.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US" dirty="0">
                <a:latin typeface="Arial" panose="020B0604020202020204" pitchFamily="34" charset="0"/>
                <a:cs typeface="Arial" panose="020B0604020202020204" pitchFamily="34" charset="0"/>
              </a:rPr>
              <a:t>Where you live also affects financial </a:t>
            </a:r>
            <a:r>
              <a:rPr lang="en-US" dirty="0" smtClean="0">
                <a:latin typeface="Arial" panose="020B0604020202020204" pitchFamily="34" charset="0"/>
                <a:cs typeface="Arial" panose="020B0604020202020204" pitchFamily="34" charset="0"/>
              </a:rPr>
              <a:t>insecurity</a:t>
            </a:r>
            <a:r>
              <a:rPr lang="en-US"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amara has the highest percentage of residents who could not pay bills on time</a:t>
            </a:r>
            <a:r>
              <a:rPr lang="en-US" baseline="0" dirty="0" smtClean="0">
                <a:latin typeface="Arial" panose="020B0604020202020204" pitchFamily="34" charset="0"/>
                <a:cs typeface="Arial" panose="020B0604020202020204" pitchFamily="34" charset="0"/>
              </a:rPr>
              <a:t> at least once in past year </a:t>
            </a:r>
            <a:r>
              <a:rPr lang="en-US" dirty="0" smtClean="0">
                <a:latin typeface="Arial" panose="020B0604020202020204" pitchFamily="34" charset="0"/>
                <a:cs typeface="Arial" panose="020B0604020202020204" pitchFamily="34" charset="0"/>
              </a:rPr>
              <a:t>(21.9%), followed by Orillia (21.8%). In contrast, Oro-Medonte </a:t>
            </a:r>
            <a:r>
              <a:rPr lang="en-US" dirty="0">
                <a:latin typeface="Arial" panose="020B0604020202020204" pitchFamily="34" charset="0"/>
                <a:cs typeface="Arial" panose="020B0604020202020204" pitchFamily="34" charset="0"/>
              </a:rPr>
              <a:t>has the lowest percentage of residents reporting </a:t>
            </a:r>
            <a:r>
              <a:rPr lang="en-US" dirty="0" smtClean="0">
                <a:latin typeface="Arial" panose="020B0604020202020204" pitchFamily="34" charset="0"/>
                <a:cs typeface="Arial" panose="020B0604020202020204" pitchFamily="34" charset="0"/>
              </a:rPr>
              <a:t>having difficulties to </a:t>
            </a:r>
            <a:r>
              <a:rPr lang="en-US" dirty="0">
                <a:latin typeface="Arial" panose="020B0604020202020204" pitchFamily="34" charset="0"/>
                <a:cs typeface="Arial" panose="020B0604020202020204" pitchFamily="34" charset="0"/>
              </a:rPr>
              <a:t>pay bills on time </a:t>
            </a:r>
            <a:r>
              <a:rPr lang="en-US" dirty="0" smtClean="0">
                <a:latin typeface="Arial" panose="020B0604020202020204" pitchFamily="34" charset="0"/>
                <a:cs typeface="Arial" panose="020B0604020202020204" pitchFamily="34" charset="0"/>
              </a:rPr>
              <a:t>(7.7%). </a:t>
            </a:r>
          </a:p>
          <a:p>
            <a:pPr marL="164569" indent="-164569" defTabSz="873161">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with a college diploma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the highest financial </a:t>
            </a:r>
            <a:r>
              <a:rPr lang="en-US" dirty="0" smtClean="0">
                <a:latin typeface="Arial" panose="020B0604020202020204" pitchFamily="34" charset="0"/>
                <a:cs typeface="Arial" panose="020B0604020202020204" pitchFamily="34" charset="0"/>
              </a:rPr>
              <a:t>insecurity </a:t>
            </a:r>
            <a:r>
              <a:rPr lang="en-US" dirty="0">
                <a:latin typeface="Arial" panose="020B0604020202020204" pitchFamily="34" charset="0"/>
                <a:cs typeface="Arial" panose="020B0604020202020204" pitchFamily="34" charset="0"/>
              </a:rPr>
              <a:t>related to paying bills on time, followed by </a:t>
            </a:r>
            <a:r>
              <a:rPr lang="en-US" dirty="0" smtClean="0">
                <a:latin typeface="Arial" panose="020B0604020202020204" pitchFamily="34" charset="0"/>
                <a:cs typeface="Arial" panose="020B0604020202020204" pitchFamily="34" charset="0"/>
              </a:rPr>
              <a:t>those holding a </a:t>
            </a:r>
            <a:r>
              <a:rPr lang="en-US" baseline="0" dirty="0" smtClean="0">
                <a:latin typeface="Arial" panose="020B0604020202020204" pitchFamily="34" charset="0"/>
                <a:cs typeface="Arial" panose="020B0604020202020204" pitchFamily="34" charset="0"/>
              </a:rPr>
              <a:t>high school diploma</a:t>
            </a:r>
            <a:r>
              <a:rPr lang="en-US" dirty="0" smtClean="0">
                <a:latin typeface="Arial" panose="020B0604020202020204" pitchFamily="34" charset="0"/>
                <a:cs typeface="Arial" panose="020B0604020202020204" pitchFamily="34" charset="0"/>
              </a:rPr>
              <a:t>. However</a:t>
            </a:r>
            <a:r>
              <a:rPr lang="en-US" dirty="0">
                <a:latin typeface="Arial" panose="020B0604020202020204" pitchFamily="34" charset="0"/>
                <a:cs typeface="Arial" panose="020B0604020202020204" pitchFamily="34" charset="0"/>
              </a:rPr>
              <a:t>, residents </a:t>
            </a:r>
            <a:r>
              <a:rPr lang="en-US" dirty="0" smtClean="0">
                <a:latin typeface="Arial" panose="020B0604020202020204" pitchFamily="34" charset="0"/>
                <a:cs typeface="Arial" panose="020B0604020202020204" pitchFamily="34" charset="0"/>
              </a:rPr>
              <a:t>with only elementary school and those with </a:t>
            </a:r>
            <a:r>
              <a:rPr lang="en-US" baseline="0" dirty="0" smtClean="0">
                <a:latin typeface="Arial" panose="020B0604020202020204" pitchFamily="34" charset="0"/>
                <a:cs typeface="Arial" panose="020B0604020202020204" pitchFamily="34" charset="0"/>
              </a:rPr>
              <a:t>a graduate degree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the lowest </a:t>
            </a:r>
            <a:r>
              <a:rPr lang="en-US" dirty="0" smtClean="0">
                <a:latin typeface="Arial" panose="020B0604020202020204" pitchFamily="34" charset="0"/>
                <a:cs typeface="Arial" panose="020B0604020202020204" pitchFamily="34" charset="0"/>
              </a:rPr>
              <a:t>financial insecurity in terms of paying </a:t>
            </a:r>
            <a:r>
              <a:rPr lang="en-US" dirty="0">
                <a:latin typeface="Arial" panose="020B0604020202020204" pitchFamily="34" charset="0"/>
                <a:cs typeface="Arial" panose="020B0604020202020204" pitchFamily="34" charset="0"/>
              </a:rPr>
              <a:t>their bills on time.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36</a:t>
            </a:fld>
            <a:endParaRPr lang="en-US" dirty="0"/>
          </a:p>
        </p:txBody>
      </p:sp>
    </p:spTree>
    <p:extLst>
      <p:ext uri="{BB962C8B-B14F-4D97-AF65-F5344CB8AC3E}">
        <p14:creationId xmlns:p14="http://schemas.microsoft.com/office/powerpoint/2010/main" val="577400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486400" cy="4530149"/>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their financial situation in terms of buying food?</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As anticipated, income is directly related to inability to pay for food with </a:t>
            </a:r>
            <a:r>
              <a:rPr lang="en-US" dirty="0" smtClean="0">
                <a:latin typeface="Arial" panose="020B0604020202020204" pitchFamily="34" charset="0"/>
                <a:cs typeface="Arial" panose="020B0604020202020204" pitchFamily="34" charset="0"/>
              </a:rPr>
              <a:t>lower </a:t>
            </a:r>
            <a:r>
              <a:rPr lang="en-US" dirty="0">
                <a:latin typeface="Arial" panose="020B0604020202020204" pitchFamily="34" charset="0"/>
                <a:cs typeface="Arial" panose="020B0604020202020204" pitchFamily="34" charset="0"/>
              </a:rPr>
              <a:t>income </a:t>
            </a:r>
            <a:r>
              <a:rPr lang="en-US" dirty="0" smtClean="0">
                <a:latin typeface="Arial" panose="020B0604020202020204" pitchFamily="34" charset="0"/>
                <a:cs typeface="Arial" panose="020B0604020202020204" pitchFamily="34" charset="0"/>
              </a:rPr>
              <a:t>groups (under $30,000) </a:t>
            </a:r>
            <a:r>
              <a:rPr lang="en-US" dirty="0">
                <a:latin typeface="Arial" panose="020B0604020202020204" pitchFamily="34" charset="0"/>
                <a:cs typeface="Arial" panose="020B0604020202020204" pitchFamily="34" charset="0"/>
              </a:rPr>
              <a:t>experiencing the greatest difficulty in meeting their basic needs. </a:t>
            </a:r>
          </a:p>
          <a:p>
            <a:pPr marL="156334" indent="-156334" defTabSz="800680">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Age is also related to the </a:t>
            </a:r>
            <a:r>
              <a:rPr lang="en-US" dirty="0" smtClean="0">
                <a:latin typeface="Arial" panose="020B0604020202020204" pitchFamily="34" charset="0"/>
                <a:cs typeface="Arial" panose="020B0604020202020204" pitchFamily="34" charset="0"/>
              </a:rPr>
              <a:t>inability </a:t>
            </a:r>
            <a:r>
              <a:rPr lang="en-US" dirty="0">
                <a:latin typeface="Arial" panose="020B0604020202020204" pitchFamily="34" charset="0"/>
                <a:cs typeface="Arial" panose="020B0604020202020204" pitchFamily="34" charset="0"/>
              </a:rPr>
              <a:t>to meet basic financial needs. Older adults are the </a:t>
            </a:r>
            <a:r>
              <a:rPr lang="en-US" dirty="0" smtClean="0">
                <a:latin typeface="Arial" panose="020B0604020202020204" pitchFamily="34" charset="0"/>
                <a:cs typeface="Arial" panose="020B0604020202020204" pitchFamily="34" charset="0"/>
              </a:rPr>
              <a:t>least </a:t>
            </a:r>
            <a:r>
              <a:rPr lang="en-US" dirty="0">
                <a:latin typeface="Arial" panose="020B0604020202020204" pitchFamily="34" charset="0"/>
                <a:cs typeface="Arial" panose="020B0604020202020204" pitchFamily="34" charset="0"/>
              </a:rPr>
              <a:t>likely to experience </a:t>
            </a:r>
            <a:r>
              <a:rPr lang="en-US" dirty="0" smtClean="0">
                <a:latin typeface="Arial" panose="020B0604020202020204" pitchFamily="34" charset="0"/>
                <a:cs typeface="Arial" panose="020B0604020202020204" pitchFamily="34" charset="0"/>
              </a:rPr>
              <a:t>difficulty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affording nutritious </a:t>
            </a:r>
            <a:r>
              <a:rPr lang="en-US" dirty="0">
                <a:latin typeface="Arial" panose="020B0604020202020204" pitchFamily="34" charset="0"/>
                <a:cs typeface="Arial" panose="020B0604020202020204" pitchFamily="34" charset="0"/>
              </a:rPr>
              <a:t>food. </a:t>
            </a:r>
            <a:r>
              <a:rPr lang="en-US" dirty="0" smtClean="0">
                <a:latin typeface="Arial" panose="020B0604020202020204" pitchFamily="34" charset="0"/>
                <a:cs typeface="Arial" panose="020B0604020202020204" pitchFamily="34" charset="0"/>
              </a:rPr>
              <a:t>People in the age group of 35 to 44 years are the most </a:t>
            </a:r>
            <a:r>
              <a:rPr lang="en-US" dirty="0">
                <a:latin typeface="Arial" panose="020B0604020202020204" pitchFamily="34" charset="0"/>
                <a:cs typeface="Arial" panose="020B0604020202020204" pitchFamily="34" charset="0"/>
              </a:rPr>
              <a:t>likely to experience </a:t>
            </a:r>
            <a:r>
              <a:rPr lang="en-US" dirty="0" smtClean="0">
                <a:latin typeface="Arial" panose="020B0604020202020204" pitchFamily="34" charset="0"/>
                <a:cs typeface="Arial" panose="020B0604020202020204" pitchFamily="34" charset="0"/>
              </a:rPr>
              <a:t>difficulty </a:t>
            </a:r>
            <a:r>
              <a:rPr lang="en-US" dirty="0">
                <a:latin typeface="Arial" panose="020B0604020202020204" pitchFamily="34" charset="0"/>
                <a:cs typeface="Arial" panose="020B0604020202020204" pitchFamily="34" charset="0"/>
              </a:rPr>
              <a:t>in buying </a:t>
            </a:r>
            <a:r>
              <a:rPr lang="en-US" dirty="0" smtClean="0">
                <a:latin typeface="Arial" panose="020B0604020202020204" pitchFamily="34" charset="0"/>
                <a:cs typeface="Arial" panose="020B0604020202020204" pitchFamily="34" charset="0"/>
              </a:rPr>
              <a:t>nutritious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food (25.3%), </a:t>
            </a:r>
            <a:r>
              <a:rPr lang="en-US" dirty="0">
                <a:latin typeface="Arial" panose="020B0604020202020204" pitchFamily="34" charset="0"/>
                <a:cs typeface="Arial" panose="020B0604020202020204" pitchFamily="34" charset="0"/>
              </a:rPr>
              <a:t>followed by </a:t>
            </a:r>
            <a:r>
              <a:rPr lang="en-US" dirty="0" smtClean="0">
                <a:latin typeface="Arial" panose="020B0604020202020204" pitchFamily="34" charset="0"/>
                <a:cs typeface="Arial" panose="020B0604020202020204" pitchFamily="34" charset="0"/>
              </a:rPr>
              <a:t>young people (under 35 years).</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Fewer </a:t>
            </a: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experiencing </a:t>
            </a:r>
            <a:r>
              <a:rPr lang="en-US" dirty="0" smtClean="0">
                <a:latin typeface="Arial" panose="020B0604020202020204" pitchFamily="34" charset="0"/>
                <a:cs typeface="Arial" panose="020B0604020202020204" pitchFamily="34" charset="0"/>
              </a:rPr>
              <a:t>difficulties buying nutritious </a:t>
            </a:r>
            <a:r>
              <a:rPr lang="en-US" dirty="0">
                <a:latin typeface="Arial" panose="020B0604020202020204" pitchFamily="34" charset="0"/>
                <a:cs typeface="Arial" panose="020B0604020202020204" pitchFamily="34" charset="0"/>
              </a:rPr>
              <a:t>food (</a:t>
            </a:r>
            <a:r>
              <a:rPr lang="en-US" dirty="0" smtClean="0">
                <a:latin typeface="Arial" panose="020B0604020202020204" pitchFamily="34" charset="0"/>
                <a:cs typeface="Arial" panose="020B0604020202020204" pitchFamily="34" charset="0"/>
              </a:rPr>
              <a:t>7.9%), </a:t>
            </a:r>
            <a:r>
              <a:rPr lang="en-US" dirty="0">
                <a:latin typeface="Arial" panose="020B0604020202020204" pitchFamily="34" charset="0"/>
                <a:cs typeface="Arial" panose="020B0604020202020204" pitchFamily="34" charset="0"/>
              </a:rPr>
              <a:t>whereas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has the highest percentage of residents who </a:t>
            </a:r>
            <a:r>
              <a:rPr lang="en-US" i="1" dirty="0" smtClean="0">
                <a:latin typeface="Arial" panose="020B0604020202020204" pitchFamily="34" charset="0"/>
                <a:cs typeface="Arial" panose="020B0604020202020204" pitchFamily="34" charset="0"/>
              </a:rPr>
              <a:t>could not afford nutritious</a:t>
            </a:r>
            <a:r>
              <a:rPr lang="en-US" i="1" baseline="0" dirty="0" smtClean="0">
                <a:latin typeface="Arial" panose="020B0604020202020204" pitchFamily="34" charset="0"/>
                <a:cs typeface="Arial" panose="020B0604020202020204" pitchFamily="34" charset="0"/>
              </a:rPr>
              <a:t> food at least once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the past year </a:t>
            </a:r>
            <a:r>
              <a:rPr lang="en-US" dirty="0" smtClean="0">
                <a:latin typeface="Arial" panose="020B0604020202020204" pitchFamily="34" charset="0"/>
                <a:cs typeface="Arial" panose="020B0604020202020204" pitchFamily="34" charset="0"/>
              </a:rPr>
              <a:t>(21.5%).</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who have a high school diploma </a:t>
            </a:r>
            <a:r>
              <a:rPr lang="en-US" dirty="0" smtClean="0">
                <a:latin typeface="Arial" panose="020B0604020202020204" pitchFamily="34" charset="0"/>
                <a:cs typeface="Arial" panose="020B0604020202020204" pitchFamily="34" charset="0"/>
              </a:rPr>
              <a:t>are the </a:t>
            </a:r>
            <a:r>
              <a:rPr lang="en-US" dirty="0">
                <a:latin typeface="Arial" panose="020B0604020202020204" pitchFamily="34" charset="0"/>
                <a:cs typeface="Arial" panose="020B0604020202020204" pitchFamily="34" charset="0"/>
              </a:rPr>
              <a:t>most likely to </a:t>
            </a:r>
            <a:r>
              <a:rPr lang="en-US" dirty="0" smtClean="0">
                <a:latin typeface="Arial" panose="020B0604020202020204" pitchFamily="34" charset="0"/>
                <a:cs typeface="Arial" panose="020B0604020202020204" pitchFamily="34" charset="0"/>
              </a:rPr>
              <a:t>experience difficulties</a:t>
            </a:r>
            <a:r>
              <a:rPr lang="en-US" baseline="0" dirty="0" smtClean="0">
                <a:latin typeface="Arial" panose="020B0604020202020204" pitchFamily="34" charset="0"/>
                <a:cs typeface="Arial" panose="020B0604020202020204" pitchFamily="34" charset="0"/>
              </a:rPr>
              <a:t> in buying nutritious food </a:t>
            </a:r>
            <a:r>
              <a:rPr lang="en-US" dirty="0" smtClean="0">
                <a:latin typeface="Arial" panose="020B0604020202020204" pitchFamily="34" charset="0"/>
                <a:cs typeface="Arial" panose="020B0604020202020204" pitchFamily="34" charset="0"/>
              </a:rPr>
              <a:t>(24.4%). However</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having a post-secondary certificate or </a:t>
            </a:r>
            <a:r>
              <a:rPr lang="en-US" dirty="0" smtClean="0">
                <a:latin typeface="Arial" panose="020B0604020202020204" pitchFamily="34" charset="0"/>
                <a:cs typeface="Arial" panose="020B0604020202020204" pitchFamily="34" charset="0"/>
              </a:rPr>
              <a:t>who have</a:t>
            </a:r>
            <a:r>
              <a:rPr lang="en-US" baseline="0" dirty="0" smtClean="0">
                <a:latin typeface="Arial" panose="020B0604020202020204" pitchFamily="34" charset="0"/>
                <a:cs typeface="Arial" panose="020B0604020202020204" pitchFamily="34" charset="0"/>
              </a:rPr>
              <a:t> completed elementary school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the lowest level of food </a:t>
            </a:r>
            <a:r>
              <a:rPr lang="en-US" dirty="0" smtClean="0">
                <a:latin typeface="Arial" panose="020B0604020202020204" pitchFamily="34" charset="0"/>
                <a:cs typeface="Arial" panose="020B0604020202020204" pitchFamily="34" charset="0"/>
              </a:rPr>
              <a:t>insecurity</a:t>
            </a:r>
            <a:r>
              <a:rPr lang="en-US"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37</a:t>
            </a:fld>
            <a:endParaRPr lang="en-US" dirty="0"/>
          </a:p>
        </p:txBody>
      </p:sp>
    </p:spTree>
    <p:extLst>
      <p:ext uri="{BB962C8B-B14F-4D97-AF65-F5344CB8AC3E}">
        <p14:creationId xmlns:p14="http://schemas.microsoft.com/office/powerpoint/2010/main" val="1412919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job fit related 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Income is strongly associated with perceived job fit. As income increases, so does the percentage of people who agree that opportunities at work and income match their education and training.</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Fewer people with an income under </a:t>
            </a:r>
            <a:r>
              <a:rPr lang="en-US" dirty="0" smtClean="0">
                <a:latin typeface="Arial" panose="020B0604020202020204" pitchFamily="34" charset="0"/>
                <a:cs typeface="Arial" panose="020B0604020202020204" pitchFamily="34" charset="0"/>
              </a:rPr>
              <a:t>$40,000 </a:t>
            </a:r>
            <a:r>
              <a:rPr lang="en-US" dirty="0">
                <a:latin typeface="Arial" panose="020B0604020202020204" pitchFamily="34" charset="0"/>
                <a:cs typeface="Arial" panose="020B0604020202020204" pitchFamily="34" charset="0"/>
              </a:rPr>
              <a:t>per year agree that their opportunities at work match their education and training. </a:t>
            </a:r>
            <a:endParaRPr lang="en-CA" dirty="0"/>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38</a:t>
            </a:fld>
            <a:endParaRPr lang="en-US" dirty="0"/>
          </a:p>
        </p:txBody>
      </p:sp>
    </p:spTree>
    <p:extLst>
      <p:ext uri="{BB962C8B-B14F-4D97-AF65-F5344CB8AC3E}">
        <p14:creationId xmlns:p14="http://schemas.microsoft.com/office/powerpoint/2010/main" val="1193357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job fit related 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Comparatively, young</a:t>
            </a:r>
            <a:r>
              <a:rPr lang="en-US" baseline="0" dirty="0" smtClean="0">
                <a:latin typeface="Arial" panose="020B0604020202020204" pitchFamily="34" charset="0"/>
                <a:cs typeface="Arial" panose="020B0604020202020204" pitchFamily="34" charset="0"/>
              </a:rPr>
              <a:t> people (under 35 years) and middle age people (35 to 54 years) are more likely to perceive a better job fit</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About one-third of middle age workers and young workers feel that their job adequately reflects their efforts and achievements, while a slightly greater percentage of workers </a:t>
            </a:r>
            <a:r>
              <a:rPr lang="en-US" dirty="0" smtClean="0">
                <a:latin typeface="Arial" panose="020B0604020202020204" pitchFamily="34" charset="0"/>
                <a:cs typeface="Arial" panose="020B0604020202020204" pitchFamily="34" charset="0"/>
              </a:rPr>
              <a:t>45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54 </a:t>
            </a:r>
            <a:r>
              <a:rPr lang="en-US" dirty="0">
                <a:latin typeface="Arial" panose="020B0604020202020204" pitchFamily="34" charset="0"/>
                <a:cs typeface="Arial" panose="020B0604020202020204" pitchFamily="34" charset="0"/>
              </a:rPr>
              <a:t>years of age agreed </a:t>
            </a:r>
            <a:r>
              <a:rPr lang="en-US" dirty="0" smtClean="0">
                <a:latin typeface="Arial" panose="020B0604020202020204" pitchFamily="34" charset="0"/>
                <a:cs typeface="Arial" panose="020B0604020202020204" pitchFamily="34" charset="0"/>
              </a:rPr>
              <a:t>(41.8%).</a:t>
            </a:r>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39</a:t>
            </a:fld>
            <a:endParaRPr lang="en-US" dirty="0"/>
          </a:p>
        </p:txBody>
      </p:sp>
    </p:spTree>
    <p:extLst>
      <p:ext uri="{BB962C8B-B14F-4D97-AF65-F5344CB8AC3E}">
        <p14:creationId xmlns:p14="http://schemas.microsoft.com/office/powerpoint/2010/main" val="3556748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a:t>
            </a:fld>
            <a:endParaRPr lang="en-US" dirty="0"/>
          </a:p>
        </p:txBody>
      </p:sp>
    </p:spTree>
    <p:extLst>
      <p:ext uri="{BB962C8B-B14F-4D97-AF65-F5344CB8AC3E}">
        <p14:creationId xmlns:p14="http://schemas.microsoft.com/office/powerpoint/2010/main" val="4117165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job fit related to where you live?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terms of whether the job opportunities and income match with personal education and efforts, a higher percentage of </a:t>
            </a:r>
            <a:r>
              <a:rPr lang="en-US" dirty="0" smtClean="0">
                <a:latin typeface="Arial" panose="020B0604020202020204" pitchFamily="34" charset="0"/>
                <a:cs typeface="Arial" panose="020B0604020202020204" pitchFamily="34" charset="0"/>
              </a:rPr>
              <a:t>Oro-Medonte residents </a:t>
            </a:r>
            <a:r>
              <a:rPr lang="en-US" dirty="0">
                <a:latin typeface="Arial" panose="020B0604020202020204" pitchFamily="34" charset="0"/>
                <a:cs typeface="Arial" panose="020B0604020202020204" pitchFamily="34" charset="0"/>
              </a:rPr>
              <a:t>agree (</a:t>
            </a:r>
            <a:r>
              <a:rPr lang="en-US" dirty="0" smtClean="0">
                <a:latin typeface="Arial" panose="020B0604020202020204" pitchFamily="34" charset="0"/>
                <a:cs typeface="Arial" panose="020B0604020202020204" pitchFamily="34" charset="0"/>
              </a:rPr>
              <a:t>49.1%), </a:t>
            </a:r>
            <a:r>
              <a:rPr lang="en-US" dirty="0">
                <a:latin typeface="Arial" panose="020B0604020202020204" pitchFamily="34" charset="0"/>
                <a:cs typeface="Arial" panose="020B0604020202020204" pitchFamily="34" charset="0"/>
              </a:rPr>
              <a:t>while the lowest percentage of residents who agreed live in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27.6%). </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About one-third of residents living in Orillia perceive</a:t>
            </a:r>
            <a:r>
              <a:rPr lang="en-US" baseline="0" dirty="0" smtClean="0">
                <a:latin typeface="Arial" panose="020B0604020202020204" pitchFamily="34" charset="0"/>
                <a:cs typeface="Arial" panose="020B0604020202020204" pitchFamily="34" charset="0"/>
              </a:rPr>
              <a:t> a better job fit (34.4%). However, Orillia also has the highest percentage of people who think their job opportunities and income do not match with personal education and efforts (10.4%). </a:t>
            </a: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40</a:t>
            </a:fld>
            <a:endParaRPr lang="en-US" dirty="0"/>
          </a:p>
        </p:txBody>
      </p:sp>
    </p:spTree>
    <p:extLst>
      <p:ext uri="{BB962C8B-B14F-4D97-AF65-F5344CB8AC3E}">
        <p14:creationId xmlns:p14="http://schemas.microsoft.com/office/powerpoint/2010/main" val="2594121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job fit related 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There is a higher percentage of agreement among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who have a graduate degree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their job is a good fit </a:t>
            </a:r>
            <a:r>
              <a:rPr lang="en-US" dirty="0" smtClean="0">
                <a:latin typeface="Arial" panose="020B0604020202020204" pitchFamily="34" charset="0"/>
                <a:cs typeface="Arial" panose="020B0604020202020204" pitchFamily="34" charset="0"/>
              </a:rPr>
              <a:t>(48.3%).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A lower </a:t>
            </a:r>
            <a:r>
              <a:rPr lang="en-US" dirty="0">
                <a:latin typeface="Arial" panose="020B0604020202020204" pitchFamily="34" charset="0"/>
                <a:cs typeface="Arial" panose="020B0604020202020204" pitchFamily="34" charset="0"/>
              </a:rPr>
              <a:t>percentage of </a:t>
            </a:r>
            <a:r>
              <a:rPr lang="en-US" dirty="0" smtClean="0">
                <a:latin typeface="Arial" panose="020B0604020202020204" pitchFamily="34" charset="0"/>
                <a:cs typeface="Arial" panose="020B0604020202020204" pitchFamily="34" charset="0"/>
              </a:rPr>
              <a:t>people with a high school diploma</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agree </a:t>
            </a:r>
            <a:r>
              <a:rPr lang="en-US" dirty="0">
                <a:latin typeface="Arial" panose="020B0604020202020204" pitchFamily="34" charset="0"/>
                <a:cs typeface="Arial" panose="020B0604020202020204" pitchFamily="34" charset="0"/>
              </a:rPr>
              <a:t>that opportunities at work are adequate and that their income adequately reflects their education and training (</a:t>
            </a:r>
            <a:r>
              <a:rPr lang="en-US" dirty="0" smtClean="0">
                <a:latin typeface="Arial" panose="020B0604020202020204" pitchFamily="34" charset="0"/>
                <a:cs typeface="Arial" panose="020B0604020202020204" pitchFamily="34" charset="0"/>
              </a:rPr>
              <a:t>20.6%).</a:t>
            </a:r>
          </a:p>
          <a:p>
            <a:pPr marL="156334" indent="-156334">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A higher percentage of people who completed elementary school agree </a:t>
            </a:r>
            <a:r>
              <a:rPr lang="en-US" dirty="0">
                <a:latin typeface="Arial" panose="020B0604020202020204" pitchFamily="34" charset="0"/>
                <a:cs typeface="Arial" panose="020B0604020202020204" pitchFamily="34" charset="0"/>
              </a:rPr>
              <a:t>that their job adequately reflects their efforts and achievements </a:t>
            </a:r>
            <a:r>
              <a:rPr lang="en-US" dirty="0" smtClean="0">
                <a:latin typeface="Arial" panose="020B0604020202020204" pitchFamily="34" charset="0"/>
                <a:cs typeface="Arial" panose="020B0604020202020204" pitchFamily="34" charset="0"/>
              </a:rPr>
              <a:t>(45.0%),</a:t>
            </a:r>
            <a:r>
              <a:rPr lang="en-US" baseline="0" dirty="0" smtClean="0">
                <a:latin typeface="Arial" panose="020B0604020202020204" pitchFamily="34" charset="0"/>
                <a:cs typeface="Arial" panose="020B0604020202020204" pitchFamily="34" charset="0"/>
              </a:rPr>
              <a:t> however this group also has the highest percentage of people who think their job does not reflect their efforts and achievements (19.5%).</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41</a:t>
            </a:fld>
            <a:endParaRPr lang="en-US" dirty="0"/>
          </a:p>
        </p:txBody>
      </p:sp>
    </p:spTree>
    <p:extLst>
      <p:ext uri="{BB962C8B-B14F-4D97-AF65-F5344CB8AC3E}">
        <p14:creationId xmlns:p14="http://schemas.microsoft.com/office/powerpoint/2010/main" val="2445936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Living Standards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job fit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A higher perceived job fit is related to higher 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r>
              <a:rPr lang="en-US" baseline="0" dirty="0" smtClean="0">
                <a:latin typeface="Arial" panose="020B0604020202020204" pitchFamily="34" charset="0"/>
                <a:cs typeface="Arial" panose="020B0604020202020204" pitchFamily="34" charset="0"/>
              </a:rPr>
              <a:t> however, people with annual household incomes of $80,000 to $99,999 report relatively low job fit and overall wellbeing and interestingly, people with annual household incomes of $60,000 to $79,999 report somewhat higher job fit and significantly higher wellbeing.</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No clear patterns regarding </a:t>
            </a:r>
            <a:r>
              <a:rPr lang="en-US" dirty="0" smtClean="0">
                <a:latin typeface="Arial" panose="020B0604020202020204" pitchFamily="34" charset="0"/>
                <a:cs typeface="Arial" panose="020B0604020202020204" pitchFamily="34" charset="0"/>
              </a:rPr>
              <a:t>age.</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Oro-</a:t>
            </a:r>
            <a:r>
              <a:rPr lang="en-US" dirty="0" err="1" smtClean="0">
                <a:latin typeface="Arial" panose="020B0604020202020204" pitchFamily="34" charset="0"/>
                <a:cs typeface="Arial" panose="020B0604020202020204" pitchFamily="34" charset="0"/>
              </a:rPr>
              <a:t>Medonte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a:t>
            </a:r>
            <a:r>
              <a:rPr lang="en-US" baseline="0" dirty="0" smtClean="0">
                <a:latin typeface="Arial" panose="020B0604020202020204" pitchFamily="34" charset="0"/>
                <a:cs typeface="Arial" panose="020B0604020202020204" pitchFamily="34" charset="0"/>
              </a:rPr>
              <a:t> a graduate </a:t>
            </a:r>
            <a:r>
              <a:rPr lang="en-US" baseline="0" dirty="0" smtClean="0">
                <a:latin typeface="Arial" panose="020B0604020202020204" pitchFamily="34" charset="0"/>
                <a:cs typeface="Arial" panose="020B0604020202020204" pitchFamily="34" charset="0"/>
              </a:rPr>
              <a:t>degree.</a:t>
            </a:r>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42</a:t>
            </a:fld>
            <a:endParaRPr lang="en-US" dirty="0"/>
          </a:p>
        </p:txBody>
      </p:sp>
    </p:spTree>
    <p:extLst>
      <p:ext uri="{BB962C8B-B14F-4D97-AF65-F5344CB8AC3E}">
        <p14:creationId xmlns:p14="http://schemas.microsoft.com/office/powerpoint/2010/main" val="4266342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work-life imbalance related 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Work-life imbalance is more prevalent among residents with lower incomes in </a:t>
            </a:r>
            <a:r>
              <a:rPr lang="en-CA" dirty="0" smtClean="0">
                <a:latin typeface="Arial" panose="020B0604020202020204" pitchFamily="34" charset="0"/>
                <a:cs typeface="Arial" panose="020B0604020202020204" pitchFamily="34" charset="0"/>
              </a:rPr>
              <a:t>Orillia</a:t>
            </a:r>
            <a:r>
              <a:rPr lang="en-CA" baseline="0" dirty="0" smtClean="0">
                <a:latin typeface="Arial" panose="020B0604020202020204" pitchFamily="34" charset="0"/>
                <a:cs typeface="Arial" panose="020B0604020202020204" pitchFamily="34" charset="0"/>
              </a:rPr>
              <a:t>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Residents with annual household incomes </a:t>
            </a:r>
            <a:r>
              <a:rPr lang="en-CA" dirty="0" smtClean="0">
                <a:latin typeface="Arial" panose="020B0604020202020204" pitchFamily="34" charset="0"/>
                <a:cs typeface="Arial" panose="020B0604020202020204" pitchFamily="34" charset="0"/>
              </a:rPr>
              <a:t>between $30,000 to $39,999 </a:t>
            </a:r>
            <a:r>
              <a:rPr lang="en-CA" dirty="0">
                <a:latin typeface="Arial" panose="020B0604020202020204" pitchFamily="34" charset="0"/>
                <a:cs typeface="Arial" panose="020B0604020202020204" pitchFamily="34" charset="0"/>
              </a:rPr>
              <a:t>are especially at risk of experiencing work-life imbalance.</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43</a:t>
            </a:fld>
            <a:endParaRPr lang="en-US" dirty="0"/>
          </a:p>
        </p:txBody>
      </p:sp>
    </p:spTree>
    <p:extLst>
      <p:ext uri="{BB962C8B-B14F-4D97-AF65-F5344CB8AC3E}">
        <p14:creationId xmlns:p14="http://schemas.microsoft.com/office/powerpoint/2010/main" val="2829017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work-life imbalance related 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Work-life imbalance is most common among workers in the </a:t>
            </a:r>
            <a:r>
              <a:rPr lang="en-US" dirty="0" smtClean="0">
                <a:latin typeface="Arial" panose="020B0604020202020204" pitchFamily="34" charset="0"/>
                <a:cs typeface="Arial" panose="020B0604020202020204" pitchFamily="34" charset="0"/>
              </a:rPr>
              <a:t>middle age </a:t>
            </a:r>
            <a:r>
              <a:rPr lang="en-US" dirty="0">
                <a:latin typeface="Arial" panose="020B0604020202020204" pitchFamily="34" charset="0"/>
                <a:cs typeface="Arial" panose="020B0604020202020204" pitchFamily="34" charset="0"/>
              </a:rPr>
              <a:t>range </a:t>
            </a:r>
            <a:r>
              <a:rPr lang="en-US" dirty="0" smtClean="0">
                <a:latin typeface="Arial" panose="020B0604020202020204" pitchFamily="34" charset="0"/>
                <a:cs typeface="Arial" panose="020B0604020202020204" pitchFamily="34" charset="0"/>
              </a:rPr>
              <a:t>(45 </a:t>
            </a:r>
            <a:r>
              <a:rPr lang="en-US" dirty="0">
                <a:latin typeface="Arial" panose="020B0604020202020204" pitchFamily="34" charset="0"/>
                <a:cs typeface="Arial" panose="020B0604020202020204" pitchFamily="34" charset="0"/>
              </a:rPr>
              <a:t>to 54 years), followed closely by </a:t>
            </a:r>
            <a:r>
              <a:rPr lang="en-US" dirty="0" smtClean="0">
                <a:latin typeface="Arial" panose="020B0604020202020204" pitchFamily="34" charset="0"/>
                <a:cs typeface="Arial" panose="020B0604020202020204" pitchFamily="34" charset="0"/>
              </a:rPr>
              <a:t>older</a:t>
            </a:r>
            <a:r>
              <a:rPr lang="en-US" baseline="0" dirty="0" smtClean="0">
                <a:latin typeface="Arial" panose="020B0604020202020204" pitchFamily="34" charset="0"/>
                <a:cs typeface="Arial" panose="020B0604020202020204" pitchFamily="34" charset="0"/>
              </a:rPr>
              <a:t> adults </a:t>
            </a:r>
            <a:r>
              <a:rPr lang="en-US" dirty="0" smtClean="0">
                <a:latin typeface="Arial" panose="020B0604020202020204" pitchFamily="34" charset="0"/>
                <a:cs typeface="Arial" panose="020B0604020202020204" pitchFamily="34" charset="0"/>
              </a:rPr>
              <a:t>(75 years and older).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Young </a:t>
            </a:r>
            <a:r>
              <a:rPr lang="en-US" dirty="0">
                <a:latin typeface="Arial" panose="020B0604020202020204" pitchFamily="34" charset="0"/>
                <a:cs typeface="Arial" panose="020B0604020202020204" pitchFamily="34" charset="0"/>
              </a:rPr>
              <a:t>workers </a:t>
            </a:r>
            <a:r>
              <a:rPr lang="en-US" dirty="0" smtClean="0">
                <a:latin typeface="Arial" panose="020B0604020202020204" pitchFamily="34" charset="0"/>
                <a:cs typeface="Arial" panose="020B0604020202020204" pitchFamily="34" charset="0"/>
              </a:rPr>
              <a:t>(under 35 years) and those</a:t>
            </a:r>
            <a:r>
              <a:rPr lang="en-US" baseline="0" dirty="0" smtClean="0">
                <a:latin typeface="Arial" panose="020B0604020202020204" pitchFamily="34" charset="0"/>
                <a:cs typeface="Arial" panose="020B0604020202020204" pitchFamily="34" charset="0"/>
              </a:rPr>
              <a:t> between 35 to 44 years of age also experience higher </a:t>
            </a:r>
            <a:r>
              <a:rPr lang="en-US" dirty="0" smtClean="0">
                <a:latin typeface="Arial" panose="020B0604020202020204" pitchFamily="34" charset="0"/>
                <a:cs typeface="Arial" panose="020B0604020202020204" pitchFamily="34" charset="0"/>
              </a:rPr>
              <a:t>levels </a:t>
            </a:r>
            <a:r>
              <a:rPr lang="en-US" dirty="0">
                <a:latin typeface="Arial" panose="020B0604020202020204" pitchFamily="34" charset="0"/>
                <a:cs typeface="Arial" panose="020B0604020202020204" pitchFamily="34" charset="0"/>
              </a:rPr>
              <a:t>of work-life imbalance.</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44</a:t>
            </a:fld>
            <a:endParaRPr lang="en-US" dirty="0"/>
          </a:p>
        </p:txBody>
      </p:sp>
    </p:spTree>
    <p:extLst>
      <p:ext uri="{BB962C8B-B14F-4D97-AF65-F5344CB8AC3E}">
        <p14:creationId xmlns:p14="http://schemas.microsoft.com/office/powerpoint/2010/main" val="3497673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work-life imbalance related to where you live</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Residents living in </a:t>
            </a:r>
            <a:r>
              <a:rPr lang="en-CA" dirty="0" smtClean="0">
                <a:latin typeface="Arial" panose="020B0604020202020204" pitchFamily="34" charset="0"/>
                <a:cs typeface="Arial" panose="020B0604020202020204" pitchFamily="34" charset="0"/>
              </a:rPr>
              <a:t>Severn are </a:t>
            </a:r>
            <a:r>
              <a:rPr lang="en-CA" dirty="0">
                <a:latin typeface="Arial" panose="020B0604020202020204" pitchFamily="34" charset="0"/>
                <a:cs typeface="Arial" panose="020B0604020202020204" pitchFamily="34" charset="0"/>
              </a:rPr>
              <a:t>especially at risk of experiencing </a:t>
            </a:r>
            <a:r>
              <a:rPr lang="en-CA" dirty="0" smtClean="0">
                <a:latin typeface="Arial" panose="020B0604020202020204" pitchFamily="34" charset="0"/>
                <a:cs typeface="Arial" panose="020B0604020202020204" pitchFamily="34" charset="0"/>
              </a:rPr>
              <a:t>stronger work-life imbalance (21.8%), followed closely by people</a:t>
            </a:r>
            <a:r>
              <a:rPr lang="en-CA" baseline="0" dirty="0" smtClean="0">
                <a:latin typeface="Arial" panose="020B0604020202020204" pitchFamily="34" charset="0"/>
                <a:cs typeface="Arial" panose="020B0604020202020204" pitchFamily="34" charset="0"/>
              </a:rPr>
              <a:t> residing in Orillia (20.4%)</a:t>
            </a:r>
            <a:r>
              <a:rPr lang="en-CA" dirty="0" smtClean="0">
                <a:latin typeface="Arial" panose="020B0604020202020204" pitchFamily="34" charset="0"/>
                <a:cs typeface="Arial" panose="020B0604020202020204" pitchFamily="34" charset="0"/>
              </a:rPr>
              <a:t>. </a:t>
            </a:r>
          </a:p>
          <a:p>
            <a:pPr marL="164569" indent="-164569">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In contrast, work-life imbalance is less prevalent among residents living in Oro-Medonte</a:t>
            </a:r>
            <a:r>
              <a:rPr lang="en-CA" baseline="0" dirty="0" smtClean="0">
                <a:latin typeface="Arial" panose="020B0604020202020204" pitchFamily="34" charset="0"/>
                <a:cs typeface="Arial" panose="020B0604020202020204" pitchFamily="34" charset="0"/>
              </a:rPr>
              <a:t> and Ramara.</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45</a:t>
            </a:fld>
            <a:endParaRPr lang="en-US" dirty="0"/>
          </a:p>
        </p:txBody>
      </p:sp>
    </p:spTree>
    <p:extLst>
      <p:ext uri="{BB962C8B-B14F-4D97-AF65-F5344CB8AC3E}">
        <p14:creationId xmlns:p14="http://schemas.microsoft.com/office/powerpoint/2010/main" val="2595723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work-life imbalance related 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Work-life imbalance is the most severe among </a:t>
            </a:r>
            <a:r>
              <a:rPr lang="en-CA" dirty="0" smtClean="0">
                <a:latin typeface="Arial" panose="020B0604020202020204" pitchFamily="34" charset="0"/>
                <a:cs typeface="Arial" panose="020B0604020202020204" pitchFamily="34" charset="0"/>
              </a:rPr>
              <a:t>people who hold a college diploma.</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more</a:t>
            </a:r>
            <a:r>
              <a:rPr lang="en-US" baseline="0" dirty="0" smtClean="0">
                <a:latin typeface="Arial" panose="020B0604020202020204" pitchFamily="34" charset="0"/>
                <a:cs typeface="Arial" panose="020B0604020202020204" pitchFamily="34" charset="0"/>
              </a:rPr>
              <a:t> advanced degrees (i.e., university degree, graduate degree) are less </a:t>
            </a:r>
            <a:r>
              <a:rPr lang="en-US" dirty="0" smtClean="0">
                <a:latin typeface="Arial" panose="020B0604020202020204" pitchFamily="34" charset="0"/>
                <a:cs typeface="Arial" panose="020B0604020202020204" pitchFamily="34" charset="0"/>
              </a:rPr>
              <a:t>likely </a:t>
            </a:r>
            <a:r>
              <a:rPr lang="en-US" dirty="0">
                <a:latin typeface="Arial" panose="020B0604020202020204" pitchFamily="34" charset="0"/>
                <a:cs typeface="Arial" panose="020B0604020202020204" pitchFamily="34" charset="0"/>
              </a:rPr>
              <a:t>to experience work-life imbalance compared to people </a:t>
            </a:r>
            <a:r>
              <a:rPr lang="en-US" dirty="0" smtClean="0">
                <a:latin typeface="Arial" panose="020B0604020202020204" pitchFamily="34" charset="0"/>
                <a:cs typeface="Arial" panose="020B0604020202020204" pitchFamily="34" charset="0"/>
              </a:rPr>
              <a:t>in other groups.</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46</a:t>
            </a:fld>
            <a:endParaRPr lang="en-US" dirty="0"/>
          </a:p>
        </p:txBody>
      </p:sp>
    </p:spTree>
    <p:extLst>
      <p:ext uri="{BB962C8B-B14F-4D97-AF65-F5344CB8AC3E}">
        <p14:creationId xmlns:p14="http://schemas.microsoft.com/office/powerpoint/2010/main" val="3446475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Living Standards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work-life imbalance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A higher perceived work-life imbalance is related to lower 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a:t>
            </a:r>
            <a:r>
              <a:rPr lang="en-US" baseline="0" dirty="0" smtClean="0">
                <a:latin typeface="Arial" panose="020B0604020202020204" pitchFamily="34" charset="0"/>
                <a:cs typeface="Arial" panose="020B0604020202020204" pitchFamily="34" charset="0"/>
              </a:rPr>
              <a:t> incomes; however, people with annual household incomes of $80,000 to $99,999 report comparatively higher work-life imbalance and considerably lower wellbeing. In contrast, people with annual household incomes of $60,000 to $79,999 report comparatively lower work-life imbalance and considerably higher wellbeing.</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Younger </a:t>
            </a:r>
            <a:r>
              <a:rPr lang="en-US" dirty="0" smtClean="0">
                <a:latin typeface="Arial" panose="020B0604020202020204" pitchFamily="34" charset="0"/>
                <a:cs typeface="Arial" panose="020B0604020202020204" pitchFamily="34" charset="0"/>
              </a:rPr>
              <a:t>residents (under 44 years)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a:t>
            </a:r>
            <a:r>
              <a:rPr lang="en-US" dirty="0">
                <a:latin typeface="Arial" panose="020B0604020202020204" pitchFamily="34" charset="0"/>
                <a:cs typeface="Arial" panose="020B0604020202020204" pitchFamily="34" charset="0"/>
              </a:rPr>
              <a:t>living in </a:t>
            </a:r>
            <a:r>
              <a:rPr lang="en-US" dirty="0" smtClean="0">
                <a:latin typeface="Arial" panose="020B0604020202020204" pitchFamily="34" charset="0"/>
                <a:cs typeface="Arial" panose="020B0604020202020204" pitchFamily="34" charset="0"/>
              </a:rPr>
              <a:t>Severn and Orillia</a:t>
            </a:r>
            <a:endParaRPr lang="en-US" dirty="0">
              <a:latin typeface="Arial" panose="020B0604020202020204" pitchFamily="34" charset="0"/>
              <a:cs typeface="Arial" panose="020B0604020202020204" pitchFamily="34" charset="0"/>
            </a:endParaRPr>
          </a:p>
          <a:p>
            <a:pPr marL="457200" lvl="0" indent="-228600">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No clear pattern with education level; however, people with a high </a:t>
            </a:r>
            <a:r>
              <a:rPr lang="en-US" baseline="0" dirty="0" smtClean="0">
                <a:latin typeface="Arial" panose="020B0604020202020204" pitchFamily="34" charset="0"/>
                <a:cs typeface="Arial" panose="020B0604020202020204" pitchFamily="34" charset="0"/>
              </a:rPr>
              <a:t>school diploma report lowest wellbeing and considerably higher work-life imbalance than those with higher educational achievement.</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47</a:t>
            </a:fld>
            <a:endParaRPr lang="en-US" dirty="0"/>
          </a:p>
        </p:txBody>
      </p:sp>
    </p:spTree>
    <p:extLst>
      <p:ext uri="{BB962C8B-B14F-4D97-AF65-F5344CB8AC3E}">
        <p14:creationId xmlns:p14="http://schemas.microsoft.com/office/powerpoint/2010/main" val="2587593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The Healthy Populations domain considers the physical, mental, and social wellbeing of the population. It examines life expectancy, lifestyle and behaviours, and the circumstances that influence health such as access to health care.</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Healthy populations captures both the overall health of the population (“health status”) as well as factors that influence health (“health determinants”). This broad perspective is used because peoples’ lifestyles and behaviours are constrained and shaped by broader social factors such as how food is distributed and priced, how houses are constructed and located, how urban transportation is designed, how easily people can access health care and recreational services, and how we interact with the natural environment.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48</a:t>
            </a:fld>
            <a:endParaRPr lang="en-US" dirty="0"/>
          </a:p>
        </p:txBody>
      </p:sp>
    </p:spTree>
    <p:extLst>
      <p:ext uri="{BB962C8B-B14F-4D97-AF65-F5344CB8AC3E}">
        <p14:creationId xmlns:p14="http://schemas.microsoft.com/office/powerpoint/2010/main" val="1924268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2"/>
            <a:ext cx="5853895" cy="4642238"/>
          </a:xfrm>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healthy populations?</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70% </a:t>
            </a:r>
            <a:r>
              <a:rPr lang="en-US" dirty="0">
                <a:latin typeface="Arial" panose="020B0604020202020204" pitchFamily="34" charset="0"/>
                <a:cs typeface="Arial" panose="020B0604020202020204" pitchFamily="34" charset="0"/>
              </a:rPr>
              <a:t>rate physical health as very good or excellent compared to </a:t>
            </a:r>
            <a:r>
              <a:rPr lang="en-US" dirty="0" smtClean="0">
                <a:latin typeface="Arial" panose="020B0604020202020204" pitchFamily="34" charset="0"/>
                <a:cs typeface="Arial" panose="020B0604020202020204" pitchFamily="34" charset="0"/>
              </a:rPr>
              <a:t>33.3% </a:t>
            </a:r>
            <a:r>
              <a:rPr lang="en-US" dirty="0">
                <a:latin typeface="Arial" panose="020B0604020202020204" pitchFamily="34" charset="0"/>
                <a:cs typeface="Arial" panose="020B0604020202020204" pitchFamily="34" charset="0"/>
              </a:rPr>
              <a:t>of people below average in wellbeing.</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86% </a:t>
            </a:r>
            <a:r>
              <a:rPr lang="en-US" dirty="0">
                <a:latin typeface="Arial" panose="020B0604020202020204" pitchFamily="34" charset="0"/>
                <a:cs typeface="Arial" panose="020B0604020202020204" pitchFamily="34" charset="0"/>
              </a:rPr>
              <a:t>rate mental health as very good or excellent compared to </a:t>
            </a:r>
            <a:r>
              <a:rPr lang="en-US" dirty="0" smtClean="0">
                <a:latin typeface="Arial" panose="020B0604020202020204" pitchFamily="34" charset="0"/>
                <a:cs typeface="Arial" panose="020B0604020202020204" pitchFamily="34" charset="0"/>
              </a:rPr>
              <a:t>35.8% </a:t>
            </a:r>
            <a:r>
              <a:rPr lang="en-US" dirty="0">
                <a:latin typeface="Arial" panose="020B0604020202020204" pitchFamily="34" charset="0"/>
                <a:cs typeface="Arial" panose="020B0604020202020204" pitchFamily="34" charset="0"/>
              </a:rPr>
              <a:t>of people below average in wellbeing.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65.2% </a:t>
            </a:r>
            <a:r>
              <a:rPr lang="en-US" dirty="0">
                <a:latin typeface="Arial" panose="020B0604020202020204" pitchFamily="34" charset="0"/>
                <a:cs typeface="Arial" panose="020B0604020202020204" pitchFamily="34" charset="0"/>
              </a:rPr>
              <a:t>rate quality of health care services as very good or excellent compared to </a:t>
            </a:r>
            <a:r>
              <a:rPr lang="en-US" dirty="0" smtClean="0">
                <a:latin typeface="Arial" panose="020B0604020202020204" pitchFamily="34" charset="0"/>
                <a:cs typeface="Arial" panose="020B0604020202020204" pitchFamily="34" charset="0"/>
              </a:rPr>
              <a:t>22.7% </a:t>
            </a:r>
            <a:r>
              <a:rPr lang="en-US" dirty="0">
                <a:latin typeface="Arial" panose="020B0604020202020204" pitchFamily="34" charset="0"/>
                <a:cs typeface="Arial" panose="020B0604020202020204" pitchFamily="34" charset="0"/>
              </a:rPr>
              <a:t>of people below average in wellbeing.</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53.1% </a:t>
            </a:r>
            <a:r>
              <a:rPr lang="en-US" dirty="0">
                <a:latin typeface="Arial" panose="020B0604020202020204" pitchFamily="34" charset="0"/>
                <a:cs typeface="Arial" panose="020B0604020202020204" pitchFamily="34" charset="0"/>
              </a:rPr>
              <a:t>rate access of health care services as very good or excellent</a:t>
            </a:r>
            <a:r>
              <a:rPr lang="en-US" dirty="0" smtClean="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More likely to get good quality exercise</a:t>
            </a:r>
            <a:r>
              <a:rPr lang="en-US" baseline="0" dirty="0" smtClean="0">
                <a:latin typeface="Arial" panose="020B0604020202020204" pitchFamily="34" charset="0"/>
                <a:cs typeface="Arial" panose="020B0604020202020204" pitchFamily="34" charset="0"/>
              </a:rPr>
              <a:t> compared to people below average in wellbeing (88</a:t>
            </a:r>
            <a:r>
              <a:rPr lang="en-US" dirty="0" smtClean="0">
                <a:latin typeface="Arial" panose="020B0604020202020204" pitchFamily="34" charset="0"/>
                <a:cs typeface="Arial" panose="020B0604020202020204" pitchFamily="34" charset="0"/>
              </a:rPr>
              <a:t>% and 52.7%, respectively)</a:t>
            </a:r>
            <a:endParaRPr lang="en-US" dirty="0">
              <a:latin typeface="Arial" panose="020B0604020202020204" pitchFamily="34" charset="0"/>
              <a:cs typeface="Arial" panose="020B0604020202020204" pitchFamily="34" charset="0"/>
            </a:endParaRPr>
          </a:p>
          <a:p>
            <a:pPr lvl="0">
              <a:defRPr/>
            </a:pPr>
            <a:endParaRPr lang="en-US" dirty="0">
              <a:solidFill>
                <a:srgbClr val="005A73"/>
              </a:solidFill>
              <a:latin typeface="Arial" panose="020B0604020202020204" pitchFamily="34" charset="0"/>
              <a:cs typeface="Arial" panose="020B0604020202020204" pitchFamily="34" charset="0"/>
            </a:endParaRPr>
          </a:p>
          <a:p>
            <a:pPr lvl="0">
              <a:defRPr/>
            </a:pPr>
            <a:r>
              <a:rPr lang="en-US" dirty="0">
                <a:solidFill>
                  <a:srgbClr val="005A73"/>
                </a:solidFill>
                <a:latin typeface="Arial" panose="020B0604020202020204" pitchFamily="34" charset="0"/>
                <a:cs typeface="Arial" panose="020B0604020202020204" pitchFamily="34" charset="0"/>
              </a:rPr>
              <a:t>Below average wellbeing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38.1% </a:t>
            </a:r>
            <a:r>
              <a:rPr lang="en-US" dirty="0">
                <a:latin typeface="Arial" panose="020B0604020202020204" pitchFamily="34" charset="0"/>
                <a:cs typeface="Arial" panose="020B0604020202020204" pitchFamily="34" charset="0"/>
              </a:rPr>
              <a:t>experience negative impacts due to their own mental health issues </a:t>
            </a:r>
            <a:r>
              <a:rPr lang="en-US" dirty="0" smtClean="0">
                <a:latin typeface="Arial" panose="020B0604020202020204" pitchFamily="34" charset="0"/>
                <a:cs typeface="Arial" panose="020B0604020202020204" pitchFamily="34" charset="0"/>
              </a:rPr>
              <a:t>(4.3% </a:t>
            </a:r>
            <a:r>
              <a:rPr lang="en-US" dirty="0">
                <a:latin typeface="Arial" panose="020B0604020202020204" pitchFamily="34" charset="0"/>
                <a:cs typeface="Arial" panose="020B0604020202020204" pitchFamily="34" charset="0"/>
              </a:rPr>
              <a:t>for above average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45.6% </a:t>
            </a:r>
            <a:r>
              <a:rPr lang="en-US" dirty="0">
                <a:latin typeface="Arial" panose="020B0604020202020204" pitchFamily="34" charset="0"/>
                <a:cs typeface="Arial" panose="020B0604020202020204" pitchFamily="34" charset="0"/>
              </a:rPr>
              <a:t>experience negative impacts </a:t>
            </a:r>
            <a:r>
              <a:rPr lang="en-US" dirty="0" smtClean="0">
                <a:latin typeface="Arial" panose="020B0604020202020204" pitchFamily="34" charset="0"/>
                <a:cs typeface="Arial" panose="020B0604020202020204" pitchFamily="34" charset="0"/>
              </a:rPr>
              <a:t>due to a</a:t>
            </a:r>
            <a:r>
              <a:rPr lang="en-US" baseline="0" dirty="0" smtClean="0">
                <a:latin typeface="Arial" panose="020B0604020202020204" pitchFamily="34" charset="0"/>
                <a:cs typeface="Arial" panose="020B0604020202020204" pitchFamily="34" charset="0"/>
              </a:rPr>
              <a:t> family member’s mental health issues </a:t>
            </a:r>
            <a:r>
              <a:rPr lang="en-US" dirty="0" smtClean="0">
                <a:latin typeface="Arial" panose="020B0604020202020204" pitchFamily="34" charset="0"/>
                <a:cs typeface="Arial" panose="020B0604020202020204" pitchFamily="34" charset="0"/>
              </a:rPr>
              <a:t>(20.3% </a:t>
            </a:r>
            <a:r>
              <a:rPr lang="en-US" dirty="0">
                <a:latin typeface="Arial" panose="020B0604020202020204" pitchFamily="34" charset="0"/>
                <a:cs typeface="Arial" panose="020B0604020202020204" pitchFamily="34" charset="0"/>
              </a:rPr>
              <a:t>for people above average in wellbeing).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65.3% eat healthy meals more often </a:t>
            </a:r>
            <a:r>
              <a:rPr lang="en-US" dirty="0">
                <a:latin typeface="Arial" panose="020B0604020202020204" pitchFamily="34" charset="0"/>
                <a:cs typeface="Arial" panose="020B0604020202020204" pitchFamily="34" charset="0"/>
              </a:rPr>
              <a:t>(96.2 % </a:t>
            </a:r>
            <a:r>
              <a:rPr lang="en-US" dirty="0" smtClean="0">
                <a:latin typeface="Arial" panose="020B0604020202020204" pitchFamily="34" charset="0"/>
                <a:cs typeface="Arial" panose="020B0604020202020204" pitchFamily="34" charset="0"/>
              </a:rPr>
              <a:t>for above average group).</a:t>
            </a:r>
            <a:endParaRPr lang="en-CA"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Less participation </a:t>
            </a:r>
            <a:r>
              <a:rPr lang="en-US" dirty="0">
                <a:latin typeface="Arial" panose="020B0604020202020204" pitchFamily="34" charset="0"/>
                <a:cs typeface="Arial" panose="020B0604020202020204" pitchFamily="34" charset="0"/>
              </a:rPr>
              <a:t>in vigorous </a:t>
            </a:r>
            <a:r>
              <a:rPr lang="en-US" dirty="0" smtClean="0">
                <a:latin typeface="Arial" panose="020B0604020202020204" pitchFamily="34" charset="0"/>
                <a:cs typeface="Arial" panose="020B0604020202020204" pitchFamily="34" charset="0"/>
              </a:rPr>
              <a:t>exercise (average= 4.70) than </a:t>
            </a:r>
            <a:r>
              <a:rPr lang="en-US" dirty="0">
                <a:latin typeface="Arial" panose="020B0604020202020204" pitchFamily="34" charset="0"/>
                <a:cs typeface="Arial" panose="020B0604020202020204" pitchFamily="34" charset="0"/>
              </a:rPr>
              <a:t>those above average in </a:t>
            </a:r>
            <a:r>
              <a:rPr lang="en-US" dirty="0" smtClean="0">
                <a:latin typeface="Arial" panose="020B0604020202020204" pitchFamily="34" charset="0"/>
                <a:cs typeface="Arial" panose="020B0604020202020204" pitchFamily="34" charset="0"/>
              </a:rPr>
              <a:t>wellbeing (average=7.02).</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Less participation in light exercise (average=12.54) than those above average in wellbeing (average=16.02).</a:t>
            </a: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49</a:t>
            </a:fld>
            <a:endParaRPr lang="en-US" dirty="0"/>
          </a:p>
        </p:txBody>
      </p:sp>
    </p:spTree>
    <p:extLst>
      <p:ext uri="{BB962C8B-B14F-4D97-AF65-F5344CB8AC3E}">
        <p14:creationId xmlns:p14="http://schemas.microsoft.com/office/powerpoint/2010/main" val="3363291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268728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healthy populations?</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Women</a:t>
            </a:r>
            <a:r>
              <a:rPr lang="en-US"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22.8% of women experience </a:t>
            </a:r>
            <a:r>
              <a:rPr lang="en-US" dirty="0">
                <a:latin typeface="Arial" panose="020B0604020202020204" pitchFamily="34" charset="0"/>
                <a:cs typeface="Arial" panose="020B0604020202020204" pitchFamily="34" charset="0"/>
              </a:rPr>
              <a:t>negative impacts due to their own mental health issues, while </a:t>
            </a:r>
            <a:r>
              <a:rPr lang="en-US" dirty="0" smtClean="0">
                <a:latin typeface="Arial" panose="020B0604020202020204" pitchFamily="34" charset="0"/>
                <a:cs typeface="Arial" panose="020B0604020202020204" pitchFamily="34" charset="0"/>
              </a:rPr>
              <a:t>17.7% </a:t>
            </a:r>
            <a:r>
              <a:rPr lang="en-US" dirty="0">
                <a:latin typeface="Arial" panose="020B0604020202020204" pitchFamily="34" charset="0"/>
                <a:cs typeface="Arial" panose="020B0604020202020204" pitchFamily="34" charset="0"/>
              </a:rPr>
              <a:t>of men report negative impacts from their own mental health </a:t>
            </a:r>
            <a:r>
              <a:rPr lang="en-US" dirty="0" smtClean="0">
                <a:latin typeface="Arial" panose="020B0604020202020204" pitchFamily="34" charset="0"/>
                <a:cs typeface="Arial" panose="020B0604020202020204" pitchFamily="34" charset="0"/>
              </a:rPr>
              <a:t>issues.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More women report </a:t>
            </a:r>
            <a:r>
              <a:rPr lang="en-US" dirty="0" smtClean="0">
                <a:latin typeface="Arial" panose="020B0604020202020204" pitchFamily="34" charset="0"/>
                <a:cs typeface="Arial" panose="020B0604020202020204" pitchFamily="34" charset="0"/>
              </a:rPr>
              <a:t>experiencing negative </a:t>
            </a:r>
            <a:r>
              <a:rPr lang="en-US" dirty="0">
                <a:latin typeface="Arial" panose="020B0604020202020204" pitchFamily="34" charset="0"/>
                <a:cs typeface="Arial" panose="020B0604020202020204" pitchFamily="34" charset="0"/>
              </a:rPr>
              <a:t>impacts from a family member’s </a:t>
            </a:r>
            <a:r>
              <a:rPr lang="en-US" dirty="0" smtClean="0">
                <a:latin typeface="Arial" panose="020B0604020202020204" pitchFamily="34" charset="0"/>
                <a:cs typeface="Arial" panose="020B0604020202020204" pitchFamily="34" charset="0"/>
              </a:rPr>
              <a:t>mental health issues than men do (36.2%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30.5%, </a:t>
            </a:r>
            <a:r>
              <a:rPr lang="en-US" dirty="0">
                <a:latin typeface="Arial" panose="020B0604020202020204" pitchFamily="34" charset="0"/>
                <a:cs typeface="Arial" panose="020B0604020202020204" pitchFamily="34" charset="0"/>
              </a:rPr>
              <a:t>respectively).  </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r>
              <a:rPr lang="en-US" dirty="0">
                <a:solidFill>
                  <a:srgbClr val="005A73"/>
                </a:solidFill>
                <a:latin typeface="Arial" panose="020B0604020202020204" pitchFamily="34" charset="0"/>
                <a:cs typeface="Arial" panose="020B0604020202020204" pitchFamily="34" charset="0"/>
              </a:rPr>
              <a:t>Men:</a:t>
            </a: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More men rate mental health as very good or excellent than women do </a:t>
            </a:r>
            <a:r>
              <a:rPr lang="en-US" dirty="0" smtClean="0">
                <a:latin typeface="Arial" panose="020B0604020202020204" pitchFamily="34" charset="0"/>
                <a:cs typeface="Arial" panose="020B0604020202020204" pitchFamily="34" charset="0"/>
              </a:rPr>
              <a:t>(66.2%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47.7%, </a:t>
            </a:r>
            <a:r>
              <a:rPr lang="en-US" dirty="0">
                <a:latin typeface="Arial" panose="020B0604020202020204" pitchFamily="34" charset="0"/>
                <a:cs typeface="Arial" panose="020B0604020202020204" pitchFamily="34" charset="0"/>
              </a:rPr>
              <a:t>respectively).</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The percentage of men who rate quality of health care services as very good or excellent </a:t>
            </a:r>
            <a:r>
              <a:rPr lang="en-US" dirty="0" smtClean="0">
                <a:latin typeface="Arial" panose="020B0604020202020204" pitchFamily="34" charset="0"/>
                <a:cs typeface="Arial" panose="020B0604020202020204" pitchFamily="34" charset="0"/>
              </a:rPr>
              <a:t>(46.5%) </a:t>
            </a:r>
            <a:r>
              <a:rPr lang="en-US" dirty="0">
                <a:latin typeface="Arial" panose="020B0604020202020204" pitchFamily="34" charset="0"/>
                <a:cs typeface="Arial" panose="020B0604020202020204" pitchFamily="34" charset="0"/>
              </a:rPr>
              <a:t>is greater than the percentage for women </a:t>
            </a:r>
            <a:r>
              <a:rPr lang="en-US" dirty="0" smtClean="0">
                <a:latin typeface="Arial" panose="020B0604020202020204" pitchFamily="34" charset="0"/>
                <a:cs typeface="Arial" panose="020B0604020202020204" pitchFamily="34" charset="0"/>
              </a:rPr>
              <a:t>(43.6%).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38.2% </a:t>
            </a:r>
            <a:r>
              <a:rPr lang="en-US" dirty="0">
                <a:latin typeface="Arial" panose="020B0604020202020204" pitchFamily="34" charset="0"/>
                <a:cs typeface="Arial" panose="020B0604020202020204" pitchFamily="34" charset="0"/>
              </a:rPr>
              <a:t>of men </a:t>
            </a:r>
            <a:r>
              <a:rPr lang="en-US" dirty="0" smtClean="0">
                <a:latin typeface="Arial" panose="020B0604020202020204" pitchFamily="34" charset="0"/>
                <a:cs typeface="Arial" panose="020B0604020202020204" pitchFamily="34" charset="0"/>
              </a:rPr>
              <a:t>rate the access </a:t>
            </a:r>
            <a:r>
              <a:rPr lang="en-US" dirty="0">
                <a:latin typeface="Arial" panose="020B0604020202020204" pitchFamily="34" charset="0"/>
                <a:cs typeface="Arial" panose="020B0604020202020204" pitchFamily="34" charset="0"/>
              </a:rPr>
              <a:t>to health care services </a:t>
            </a:r>
            <a:r>
              <a:rPr lang="en-US" dirty="0" smtClean="0">
                <a:latin typeface="Arial" panose="020B0604020202020204" pitchFamily="34" charset="0"/>
                <a:cs typeface="Arial" panose="020B0604020202020204" pitchFamily="34" charset="0"/>
              </a:rPr>
              <a:t>as </a:t>
            </a:r>
            <a:r>
              <a:rPr lang="en-US" dirty="0">
                <a:latin typeface="Arial" panose="020B0604020202020204" pitchFamily="34" charset="0"/>
                <a:cs typeface="Arial" panose="020B0604020202020204" pitchFamily="34" charset="0"/>
              </a:rPr>
              <a:t>very good or excellent, whereas only </a:t>
            </a:r>
            <a:r>
              <a:rPr lang="en-US" dirty="0" smtClean="0">
                <a:latin typeface="Arial" panose="020B0604020202020204" pitchFamily="34" charset="0"/>
                <a:cs typeface="Arial" panose="020B0604020202020204" pitchFamily="34" charset="0"/>
              </a:rPr>
              <a:t>30.2% </a:t>
            </a:r>
            <a:r>
              <a:rPr lang="en-US" dirty="0">
                <a:latin typeface="Arial" panose="020B0604020202020204" pitchFamily="34" charset="0"/>
                <a:cs typeface="Arial" panose="020B0604020202020204" pitchFamily="34" charset="0"/>
              </a:rPr>
              <a:t>of women rate access to health care services </a:t>
            </a:r>
            <a:r>
              <a:rPr lang="en-US" dirty="0" smtClean="0">
                <a:latin typeface="Arial" panose="020B0604020202020204" pitchFamily="34" charset="0"/>
                <a:cs typeface="Arial" panose="020B0604020202020204" pitchFamily="34" charset="0"/>
              </a:rPr>
              <a:t>at the same level.</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43.8% </a:t>
            </a:r>
            <a:r>
              <a:rPr lang="en-US" dirty="0">
                <a:latin typeface="Arial" panose="020B0604020202020204" pitchFamily="34" charset="0"/>
                <a:cs typeface="Arial" panose="020B0604020202020204" pitchFamily="34" charset="0"/>
              </a:rPr>
              <a:t>of men get more good quality exercise </a:t>
            </a:r>
            <a:r>
              <a:rPr lang="en-US" dirty="0" smtClean="0">
                <a:latin typeface="Arial" panose="020B0604020202020204" pitchFamily="34" charset="0"/>
                <a:cs typeface="Arial" panose="020B0604020202020204" pitchFamily="34" charset="0"/>
              </a:rPr>
              <a:t>(32.4% </a:t>
            </a:r>
            <a:r>
              <a:rPr lang="en-US" dirty="0">
                <a:latin typeface="Arial" panose="020B0604020202020204" pitchFamily="34" charset="0"/>
                <a:cs typeface="Arial" panose="020B0604020202020204" pitchFamily="34" charset="0"/>
              </a:rPr>
              <a:t>for women).</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50</a:t>
            </a:fld>
            <a:endParaRPr lang="en-US" dirty="0"/>
          </a:p>
        </p:txBody>
      </p:sp>
    </p:spTree>
    <p:extLst>
      <p:ext uri="{BB962C8B-B14F-4D97-AF65-F5344CB8AC3E}">
        <p14:creationId xmlns:p14="http://schemas.microsoft.com/office/powerpoint/2010/main" val="2269114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perceive their physical and mental health?</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a:latin typeface="Arial" panose="020B0604020202020204" pitchFamily="34" charset="0"/>
                <a:cs typeface="Arial" panose="020B0604020202020204" pitchFamily="34" charset="0"/>
              </a:rPr>
              <a:t>More than </a:t>
            </a:r>
            <a:r>
              <a:rPr lang="en-US" dirty="0" smtClean="0">
                <a:latin typeface="Arial" panose="020B0604020202020204" pitchFamily="34" charset="0"/>
                <a:cs typeface="Arial" panose="020B0604020202020204" pitchFamily="34" charset="0"/>
              </a:rPr>
              <a:t>60%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rate their mental health as very good or excellent </a:t>
            </a:r>
            <a:r>
              <a:rPr lang="en-US" dirty="0" smtClean="0">
                <a:latin typeface="Arial" panose="020B0604020202020204" pitchFamily="34" charset="0"/>
                <a:cs typeface="Arial" panose="020B0604020202020204" pitchFamily="34" charset="0"/>
              </a:rPr>
              <a:t>(61.8%), </a:t>
            </a:r>
            <a:r>
              <a:rPr lang="en-US" dirty="0">
                <a:latin typeface="Arial" panose="020B0604020202020204" pitchFamily="34" charset="0"/>
                <a:cs typeface="Arial" panose="020B0604020202020204" pitchFamily="34" charset="0"/>
              </a:rPr>
              <a:t>while </a:t>
            </a:r>
            <a:r>
              <a:rPr lang="en-US" dirty="0" smtClean="0">
                <a:latin typeface="Arial" panose="020B0604020202020204" pitchFamily="34" charset="0"/>
                <a:cs typeface="Arial" panose="020B0604020202020204" pitchFamily="34" charset="0"/>
              </a:rPr>
              <a:t>12.5% </a:t>
            </a:r>
            <a:r>
              <a:rPr lang="en-US" dirty="0">
                <a:latin typeface="Arial" panose="020B0604020202020204" pitchFamily="34" charset="0"/>
                <a:cs typeface="Arial" panose="020B0604020202020204" pitchFamily="34" charset="0"/>
              </a:rPr>
              <a:t>of them rate their mental health as poor or </a:t>
            </a:r>
            <a:r>
              <a:rPr lang="en-US" dirty="0" smtClean="0">
                <a:latin typeface="Arial" panose="020B0604020202020204" pitchFamily="34" charset="0"/>
                <a:cs typeface="Arial" panose="020B0604020202020204" pitchFamily="34" charset="0"/>
              </a:rPr>
              <a:t>fair.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contrast, </a:t>
            </a:r>
            <a:r>
              <a:rPr lang="en-US" dirty="0" smtClean="0">
                <a:latin typeface="Arial" panose="020B0604020202020204" pitchFamily="34" charset="0"/>
                <a:cs typeface="Arial" panose="020B0604020202020204" pitchFamily="34" charset="0"/>
              </a:rPr>
              <a:t>over </a:t>
            </a:r>
            <a:r>
              <a:rPr lang="en-US" dirty="0">
                <a:latin typeface="Arial" panose="020B0604020202020204" pitchFamily="34" charset="0"/>
                <a:cs typeface="Arial" panose="020B0604020202020204" pitchFamily="34" charset="0"/>
              </a:rPr>
              <a:t>half of residents rate their physical health as very good or excellent </a:t>
            </a:r>
            <a:r>
              <a:rPr lang="en-US" dirty="0" smtClean="0">
                <a:latin typeface="Arial" panose="020B0604020202020204" pitchFamily="34" charset="0"/>
                <a:cs typeface="Arial" panose="020B0604020202020204" pitchFamily="34" charset="0"/>
              </a:rPr>
              <a:t>(52.4%), </a:t>
            </a:r>
            <a:r>
              <a:rPr lang="en-US" dirty="0">
                <a:latin typeface="Arial" panose="020B0604020202020204" pitchFamily="34" charset="0"/>
                <a:cs typeface="Arial" panose="020B0604020202020204" pitchFamily="34" charset="0"/>
              </a:rPr>
              <a:t>whereas </a:t>
            </a:r>
            <a:r>
              <a:rPr lang="en-US" dirty="0" smtClean="0">
                <a:latin typeface="Arial" panose="020B0604020202020204" pitchFamily="34" charset="0"/>
                <a:cs typeface="Arial" panose="020B0604020202020204" pitchFamily="34" charset="0"/>
              </a:rPr>
              <a:t>15.1%</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of </a:t>
            </a:r>
            <a:r>
              <a:rPr lang="en-US" dirty="0">
                <a:latin typeface="Arial" panose="020B0604020202020204" pitchFamily="34" charset="0"/>
                <a:cs typeface="Arial" panose="020B0604020202020204" pitchFamily="34" charset="0"/>
              </a:rPr>
              <a:t>residents rate their physical health either as poor or as </a:t>
            </a:r>
            <a:r>
              <a:rPr lang="en-US" dirty="0" smtClean="0">
                <a:latin typeface="Arial" panose="020B0604020202020204" pitchFamily="34" charset="0"/>
                <a:cs typeface="Arial" panose="020B0604020202020204" pitchFamily="34" charset="0"/>
              </a:rPr>
              <a:t>fair. </a:t>
            </a:r>
            <a:r>
              <a:rPr lang="en-US" dirty="0">
                <a:latin typeface="Arial" panose="020B0604020202020204" pitchFamily="34" charset="0"/>
                <a:cs typeface="Arial" panose="020B0604020202020204" pitchFamily="34" charset="0"/>
              </a:rPr>
              <a:t>In general, more residents rate their mental health as better than their physical health.</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Self-assessed health indicates how people themselves feel about their health rather than having a physician or other health care professional provide an objective measure. Yet, self-assessed health generally corresponds well to objective assessments of health and wellbeing. The physical and mental health of people in the community is important to consider because healthier people enjoy a better quality of life and are more capable of participating in and contributing to family, community, economic, and other activities. Overall, a higher percentage of residents consistently rate mental health as very good or excellent more often than physical health, regardless of the demographic characteristic being considered. </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51</a:t>
            </a:fld>
            <a:endParaRPr lang="en-US" dirty="0"/>
          </a:p>
        </p:txBody>
      </p:sp>
    </p:spTree>
    <p:extLst>
      <p:ext uri="{BB962C8B-B14F-4D97-AF65-F5344CB8AC3E}">
        <p14:creationId xmlns:p14="http://schemas.microsoft.com/office/powerpoint/2010/main" val="1443994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perceive the quality and accessibility of health care services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45.1% of Orillia and Area residents </a:t>
            </a:r>
            <a:r>
              <a:rPr lang="en-US" dirty="0">
                <a:latin typeface="Arial" panose="020B0604020202020204" pitchFamily="34" charset="0"/>
                <a:cs typeface="Arial" panose="020B0604020202020204" pitchFamily="34" charset="0"/>
              </a:rPr>
              <a:t>rate the </a:t>
            </a:r>
            <a:r>
              <a:rPr lang="en-US" i="1" dirty="0">
                <a:latin typeface="Arial" panose="020B0604020202020204" pitchFamily="34" charset="0"/>
                <a:cs typeface="Arial" panose="020B0604020202020204" pitchFamily="34" charset="0"/>
              </a:rPr>
              <a:t>quality</a:t>
            </a:r>
            <a:r>
              <a:rPr lang="en-US" dirty="0">
                <a:latin typeface="Arial" panose="020B0604020202020204" pitchFamily="34" charset="0"/>
                <a:cs typeface="Arial" panose="020B0604020202020204" pitchFamily="34" charset="0"/>
              </a:rPr>
              <a:t> of health care services as very good or </a:t>
            </a:r>
            <a:r>
              <a:rPr lang="en-US" dirty="0" smtClean="0">
                <a:latin typeface="Arial" panose="020B0604020202020204" pitchFamily="34" charset="0"/>
                <a:cs typeface="Arial" panose="020B0604020202020204" pitchFamily="34" charset="0"/>
              </a:rPr>
              <a:t>excellent, </a:t>
            </a:r>
            <a:r>
              <a:rPr lang="en-US" dirty="0">
                <a:latin typeface="Arial" panose="020B0604020202020204" pitchFamily="34" charset="0"/>
                <a:cs typeface="Arial" panose="020B0604020202020204" pitchFamily="34" charset="0"/>
              </a:rPr>
              <a:t>while </a:t>
            </a:r>
            <a:r>
              <a:rPr lang="en-US" dirty="0" smtClean="0">
                <a:latin typeface="Arial" panose="020B0604020202020204" pitchFamily="34" charset="0"/>
                <a:cs typeface="Arial" panose="020B0604020202020204" pitchFamily="34" charset="0"/>
              </a:rPr>
              <a:t>22.1% of residents rate it as </a:t>
            </a:r>
            <a:r>
              <a:rPr lang="en-US" dirty="0">
                <a:latin typeface="Arial" panose="020B0604020202020204" pitchFamily="34" charset="0"/>
                <a:cs typeface="Arial" panose="020B0604020202020204" pitchFamily="34" charset="0"/>
              </a:rPr>
              <a:t>either </a:t>
            </a:r>
            <a:r>
              <a:rPr lang="en-US" dirty="0" smtClean="0">
                <a:latin typeface="Arial" panose="020B0604020202020204" pitchFamily="34" charset="0"/>
                <a:cs typeface="Arial" panose="020B0604020202020204" pitchFamily="34" charset="0"/>
              </a:rPr>
              <a:t>poor </a:t>
            </a:r>
            <a:r>
              <a:rPr lang="en-US" dirty="0">
                <a:latin typeface="Arial" panose="020B0604020202020204" pitchFamily="34" charset="0"/>
                <a:cs typeface="Arial" panose="020B0604020202020204" pitchFamily="34" charset="0"/>
              </a:rPr>
              <a:t>or fair. Conversely, </a:t>
            </a:r>
            <a:r>
              <a:rPr lang="en-US" dirty="0" smtClean="0">
                <a:latin typeface="Arial" panose="020B0604020202020204" pitchFamily="34" charset="0"/>
                <a:cs typeface="Arial" panose="020B0604020202020204" pitchFamily="34" charset="0"/>
              </a:rPr>
              <a:t>34% of </a:t>
            </a:r>
            <a:r>
              <a:rPr lang="en-US" dirty="0">
                <a:latin typeface="Arial" panose="020B0604020202020204" pitchFamily="34" charset="0"/>
                <a:cs typeface="Arial" panose="020B0604020202020204" pitchFamily="34" charset="0"/>
              </a:rPr>
              <a:t>residents feel that </a:t>
            </a:r>
            <a:r>
              <a:rPr lang="en-US" dirty="0" smtClean="0">
                <a:latin typeface="Arial" panose="020B0604020202020204" pitchFamily="34" charset="0"/>
                <a:cs typeface="Arial" panose="020B0604020202020204" pitchFamily="34" charset="0"/>
              </a:rPr>
              <a:t>the </a:t>
            </a:r>
            <a:r>
              <a:rPr lang="en-US" i="1" dirty="0" smtClean="0">
                <a:latin typeface="Arial" panose="020B0604020202020204" pitchFamily="34" charset="0"/>
                <a:cs typeface="Arial" panose="020B0604020202020204" pitchFamily="34" charset="0"/>
              </a:rPr>
              <a:t>access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health care services is very good or </a:t>
            </a:r>
            <a:r>
              <a:rPr lang="en-US" dirty="0" smtClean="0">
                <a:latin typeface="Arial" panose="020B0604020202020204" pitchFamily="34" charset="0"/>
                <a:cs typeface="Arial" panose="020B0604020202020204" pitchFamily="34" charset="0"/>
              </a:rPr>
              <a:t>excellent, </a:t>
            </a:r>
            <a:r>
              <a:rPr lang="en-US" dirty="0">
                <a:latin typeface="Arial" panose="020B0604020202020204" pitchFamily="34" charset="0"/>
                <a:cs typeface="Arial" panose="020B0604020202020204" pitchFamily="34" charset="0"/>
              </a:rPr>
              <a:t>while </a:t>
            </a:r>
            <a:r>
              <a:rPr lang="en-US" dirty="0" smtClean="0">
                <a:latin typeface="Arial" panose="020B0604020202020204" pitchFamily="34" charset="0"/>
                <a:cs typeface="Arial" panose="020B0604020202020204" pitchFamily="34" charset="0"/>
              </a:rPr>
              <a:t>34.5% of </a:t>
            </a:r>
            <a:r>
              <a:rPr lang="en-US" dirty="0">
                <a:latin typeface="Arial" panose="020B0604020202020204" pitchFamily="34" charset="0"/>
                <a:cs typeface="Arial" panose="020B0604020202020204" pitchFamily="34" charset="0"/>
              </a:rPr>
              <a:t>residents rate it as either poor or </a:t>
            </a:r>
            <a:r>
              <a:rPr lang="en-US" dirty="0" smtClean="0">
                <a:latin typeface="Arial" panose="020B0604020202020204" pitchFamily="34" charset="0"/>
                <a:cs typeface="Arial" panose="020B0604020202020204" pitchFamily="34" charset="0"/>
              </a:rPr>
              <a:t>fair. </a:t>
            </a:r>
            <a:r>
              <a:rPr lang="en-US" dirty="0">
                <a:latin typeface="Arial" panose="020B0604020202020204" pitchFamily="34" charset="0"/>
                <a:cs typeface="Arial" panose="020B0604020202020204" pitchFamily="34" charset="0"/>
              </a:rPr>
              <a:t>In general, most residents feel the overall </a:t>
            </a:r>
            <a:r>
              <a:rPr lang="en-US" i="1" dirty="0">
                <a:latin typeface="Arial" panose="020B0604020202020204" pitchFamily="34" charset="0"/>
                <a:cs typeface="Arial" panose="020B0604020202020204" pitchFamily="34" charset="0"/>
              </a:rPr>
              <a:t>quality</a:t>
            </a:r>
            <a:r>
              <a:rPr lang="en-US" dirty="0">
                <a:latin typeface="Arial" panose="020B0604020202020204" pitchFamily="34" charset="0"/>
                <a:cs typeface="Arial" panose="020B0604020202020204" pitchFamily="34" charset="0"/>
              </a:rPr>
              <a:t> of health care services is better than their </a:t>
            </a:r>
            <a:r>
              <a:rPr lang="en-US" i="1" dirty="0">
                <a:latin typeface="Arial" panose="020B0604020202020204" pitchFamily="34" charset="0"/>
                <a:cs typeface="Arial" panose="020B0604020202020204" pitchFamily="34" charset="0"/>
              </a:rPr>
              <a:t>access</a:t>
            </a:r>
            <a:r>
              <a:rPr lang="en-US" dirty="0">
                <a:latin typeface="Arial" panose="020B0604020202020204" pitchFamily="34" charset="0"/>
                <a:cs typeface="Arial" panose="020B0604020202020204" pitchFamily="34" charset="0"/>
              </a:rPr>
              <a:t> to them.</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Canadians place a high value on a universal, </a:t>
            </a:r>
            <a:r>
              <a:rPr lang="en-US" dirty="0" smtClean="0">
                <a:latin typeface="Arial" panose="020B0604020202020204" pitchFamily="34" charset="0"/>
                <a:cs typeface="Arial" panose="020B0604020202020204" pitchFamily="34" charset="0"/>
              </a:rPr>
              <a:t>publicly </a:t>
            </a:r>
            <a:r>
              <a:rPr lang="en-US" dirty="0">
                <a:latin typeface="Arial" panose="020B0604020202020204" pitchFamily="34" charset="0"/>
                <a:cs typeface="Arial" panose="020B0604020202020204" pitchFamily="34" charset="0"/>
              </a:rPr>
              <a:t>funded and administered health care system. An important part of that system is providing </a:t>
            </a:r>
            <a:r>
              <a:rPr lang="en-US" i="1" dirty="0">
                <a:latin typeface="Arial" panose="020B0604020202020204" pitchFamily="34" charset="0"/>
                <a:cs typeface="Arial" panose="020B0604020202020204" pitchFamily="34" charset="0"/>
              </a:rPr>
              <a:t>high quality </a:t>
            </a:r>
            <a:r>
              <a:rPr lang="en-US" dirty="0">
                <a:latin typeface="Arial" panose="020B0604020202020204" pitchFamily="34" charset="0"/>
                <a:cs typeface="Arial" panose="020B0604020202020204" pitchFamily="34" charset="0"/>
              </a:rPr>
              <a:t>services so that people can feel confident they will </a:t>
            </a:r>
            <a:r>
              <a:rPr lang="en-US" dirty="0" smtClean="0">
                <a:latin typeface="Arial" panose="020B0604020202020204" pitchFamily="34" charset="0"/>
                <a:cs typeface="Arial" panose="020B0604020202020204" pitchFamily="34" charset="0"/>
              </a:rPr>
              <a:t>receive </a:t>
            </a:r>
            <a:r>
              <a:rPr lang="en-US" dirty="0">
                <a:latin typeface="Arial" panose="020B0604020202020204" pitchFamily="34" charset="0"/>
                <a:cs typeface="Arial" panose="020B0604020202020204" pitchFamily="34" charset="0"/>
              </a:rPr>
              <a:t>the best possible care from health care professionals in their community.</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Access</a:t>
            </a:r>
            <a:r>
              <a:rPr lang="en-US" dirty="0">
                <a:latin typeface="Arial" panose="020B0604020202020204" pitchFamily="34" charset="0"/>
                <a:cs typeface="Arial" panose="020B0604020202020204" pitchFamily="34" charset="0"/>
              </a:rPr>
              <a:t> to health care services in the community is an essential component of quality of life because it allows people to address their health needs locally. These needs can range from regular check-ups, to ongoing care of chronic or episodic illness, to supporting maternal and infant health, and to emergency services and palliative care. </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52</a:t>
            </a:fld>
            <a:endParaRPr lang="en-US" dirty="0"/>
          </a:p>
        </p:txBody>
      </p:sp>
    </p:spTree>
    <p:extLst>
      <p:ext uri="{BB962C8B-B14F-4D97-AF65-F5344CB8AC3E}">
        <p14:creationId xmlns:p14="http://schemas.microsoft.com/office/powerpoint/2010/main" val="896311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2"/>
            <a:ext cx="5714999" cy="4593592"/>
          </a:xfrm>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pPr lvl="0">
              <a:defRPr/>
            </a:pPr>
            <a:endParaRPr lang="en-US" i="1"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 quality of health care services?</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Low income residents believe that the quality of health care services is notably lower when compared to the middle and upper income groups. People with </a:t>
            </a:r>
            <a:r>
              <a:rPr lang="en-US" dirty="0" smtClean="0">
                <a:latin typeface="Arial" panose="020B0604020202020204" pitchFamily="34" charset="0"/>
                <a:cs typeface="Arial" panose="020B0604020202020204" pitchFamily="34" charset="0"/>
              </a:rPr>
              <a:t>annual</a:t>
            </a:r>
            <a:r>
              <a:rPr lang="en-US" baseline="0" dirty="0" smtClean="0">
                <a:latin typeface="Arial" panose="020B0604020202020204" pitchFamily="34" charset="0"/>
                <a:cs typeface="Arial" panose="020B0604020202020204" pitchFamily="34" charset="0"/>
              </a:rPr>
              <a:t> household</a:t>
            </a:r>
            <a:r>
              <a:rPr lang="en-US" dirty="0" smtClean="0">
                <a:latin typeface="Arial" panose="020B0604020202020204" pitchFamily="34" charset="0"/>
                <a:cs typeface="Arial" panose="020B0604020202020204" pitchFamily="34" charset="0"/>
              </a:rPr>
              <a:t> incomes </a:t>
            </a:r>
            <a:r>
              <a:rPr lang="en-US" dirty="0">
                <a:latin typeface="Arial" panose="020B0604020202020204" pitchFamily="34" charset="0"/>
                <a:cs typeface="Arial" panose="020B0604020202020204" pitchFamily="34" charset="0"/>
              </a:rPr>
              <a:t>under </a:t>
            </a:r>
            <a:r>
              <a:rPr lang="en-US" dirty="0" smtClean="0">
                <a:latin typeface="Arial" panose="020B0604020202020204" pitchFamily="34" charset="0"/>
                <a:cs typeface="Arial" panose="020B0604020202020204" pitchFamily="34" charset="0"/>
              </a:rPr>
              <a:t>$30,000 report especially </a:t>
            </a:r>
            <a:r>
              <a:rPr lang="en-US" dirty="0">
                <a:latin typeface="Arial" panose="020B0604020202020204" pitchFamily="34" charset="0"/>
                <a:cs typeface="Arial" panose="020B0604020202020204" pitchFamily="34" charset="0"/>
              </a:rPr>
              <a:t>low </a:t>
            </a:r>
            <a:r>
              <a:rPr lang="en-US" dirty="0" smtClean="0">
                <a:latin typeface="Arial" panose="020B0604020202020204" pitchFamily="34" charset="0"/>
                <a:cs typeface="Arial" panose="020B0604020202020204" pitchFamily="34" charset="0"/>
              </a:rPr>
              <a:t>levels </a:t>
            </a:r>
            <a:r>
              <a:rPr lang="en-US" dirty="0">
                <a:latin typeface="Arial" panose="020B0604020202020204" pitchFamily="34" charset="0"/>
                <a:cs typeface="Arial" panose="020B0604020202020204" pitchFamily="34" charset="0"/>
              </a:rPr>
              <a:t>of quality of health care services. </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a:latin typeface="Arial" panose="020B0604020202020204" pitchFamily="34" charset="0"/>
                <a:cs typeface="Arial" panose="020B0604020202020204" pitchFamily="34" charset="0"/>
              </a:rPr>
              <a:t>Perceived quality of health care services increases with age. Younger people rate the quality of health care services much lower than older adults (mean of people under 35 </a:t>
            </a:r>
            <a:r>
              <a:rPr lang="en-US" dirty="0" smtClean="0">
                <a:latin typeface="Arial" panose="020B0604020202020204" pitchFamily="34" charset="0"/>
                <a:cs typeface="Arial" panose="020B0604020202020204" pitchFamily="34" charset="0"/>
              </a:rPr>
              <a:t>years = 2.90, </a:t>
            </a:r>
            <a:r>
              <a:rPr lang="en-US" dirty="0">
                <a:latin typeface="Arial" panose="020B0604020202020204" pitchFamily="34" charset="0"/>
                <a:cs typeface="Arial" panose="020B0604020202020204" pitchFamily="34" charset="0"/>
              </a:rPr>
              <a:t>mean of people 75 years and older = </a:t>
            </a:r>
            <a:r>
              <a:rPr lang="en-US" dirty="0" smtClean="0">
                <a:latin typeface="Arial" panose="020B0604020202020204" pitchFamily="34" charset="0"/>
                <a:cs typeface="Arial" panose="020B0604020202020204" pitchFamily="34" charset="0"/>
              </a:rPr>
              <a:t>3.51).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Perceived quality of health care services does vary by geographic location. People residing in </a:t>
            </a:r>
            <a:r>
              <a:rPr lang="en-US" dirty="0" smtClean="0">
                <a:latin typeface="Arial" panose="020B0604020202020204" pitchFamily="34" charset="0"/>
                <a:cs typeface="Arial" panose="020B0604020202020204" pitchFamily="34" charset="0"/>
              </a:rPr>
              <a:t>rural areas </a:t>
            </a:r>
            <a:r>
              <a:rPr lang="en-US" dirty="0">
                <a:latin typeface="Arial" panose="020B0604020202020204" pitchFamily="34" charset="0"/>
                <a:cs typeface="Arial" panose="020B0604020202020204" pitchFamily="34" charset="0"/>
              </a:rPr>
              <a:t>rate the quality of health care services at higher levels than people residing in cities do. In particular,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residents rate the quality of health care services as the highest, whereas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residents rate the quality of health care services as the lowest.</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Perceived</a:t>
            </a:r>
            <a:r>
              <a:rPr lang="en-US" baseline="0" dirty="0" smtClean="0">
                <a:latin typeface="Arial" panose="020B0604020202020204" pitchFamily="34" charset="0"/>
                <a:cs typeface="Arial" panose="020B0604020202020204" pitchFamily="34" charset="0"/>
              </a:rPr>
              <a:t> quality of health care services </a:t>
            </a:r>
            <a:r>
              <a:rPr lang="en-US" dirty="0" smtClean="0">
                <a:latin typeface="Arial" panose="020B0604020202020204" pitchFamily="34" charset="0"/>
                <a:cs typeface="Arial" panose="020B0604020202020204" pitchFamily="34" charset="0"/>
              </a:rPr>
              <a:t>generally inclines with education level. People </a:t>
            </a:r>
            <a:r>
              <a:rPr lang="en-US" baseline="0" dirty="0" smtClean="0">
                <a:latin typeface="Arial" panose="020B0604020202020204" pitchFamily="34" charset="0"/>
                <a:cs typeface="Arial" panose="020B0604020202020204" pitchFamily="34" charset="0"/>
              </a:rPr>
              <a:t>who have a graduate degree </a:t>
            </a:r>
            <a:r>
              <a:rPr lang="en-US" dirty="0" smtClean="0">
                <a:latin typeface="Arial" panose="020B0604020202020204" pitchFamily="34" charset="0"/>
                <a:cs typeface="Arial" panose="020B0604020202020204" pitchFamily="34" charset="0"/>
              </a:rPr>
              <a:t>perceive the quality of health care services as the highest (mean=3.61).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5-point scale where 1 = poor and 5 = excellent</a:t>
            </a:r>
            <a:r>
              <a:rPr lang="en-US" i="1" dirty="0" smtClean="0">
                <a:latin typeface="Arial" panose="020B0604020202020204" pitchFamily="34" charset="0"/>
                <a:cs typeface="Arial" panose="020B0604020202020204" pitchFamily="34" charset="0"/>
              </a:rPr>
              <a:t>.</a:t>
            </a:r>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53</a:t>
            </a:fld>
            <a:endParaRPr lang="en-US" dirty="0"/>
          </a:p>
        </p:txBody>
      </p:sp>
    </p:spTree>
    <p:extLst>
      <p:ext uri="{BB962C8B-B14F-4D97-AF65-F5344CB8AC3E}">
        <p14:creationId xmlns:p14="http://schemas.microsoft.com/office/powerpoint/2010/main" val="1534237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2"/>
            <a:ext cx="5848349" cy="4671426"/>
          </a:xfrm>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 accessibility of health care services?”</a:t>
            </a:r>
            <a:endParaRPr lang="en-CA" dirty="0">
              <a:latin typeface="Arial" panose="020B0604020202020204" pitchFamily="34" charset="0"/>
              <a:cs typeface="Arial" panose="020B0604020202020204" pitchFamily="34" charset="0"/>
            </a:endParaRPr>
          </a:p>
          <a:p>
            <a:pPr defTabSz="800680">
              <a:defRPr/>
            </a:pPr>
            <a:endParaRPr lang="en-US" sz="600"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The perceived access to health care services is lower among people in </a:t>
            </a:r>
            <a:r>
              <a:rPr lang="en-US" dirty="0" smtClean="0">
                <a:latin typeface="Arial" panose="020B0604020202020204" pitchFamily="34" charset="0"/>
                <a:cs typeface="Arial" panose="020B0604020202020204" pitchFamily="34" charset="0"/>
              </a:rPr>
              <a:t>lower </a:t>
            </a:r>
            <a:r>
              <a:rPr lang="en-US" dirty="0">
                <a:latin typeface="Arial" panose="020B0604020202020204" pitchFamily="34" charset="0"/>
                <a:cs typeface="Arial" panose="020B0604020202020204" pitchFamily="34" charset="0"/>
              </a:rPr>
              <a:t>income </a:t>
            </a:r>
            <a:r>
              <a:rPr lang="en-US" dirty="0" smtClean="0">
                <a:latin typeface="Arial" panose="020B0604020202020204" pitchFamily="34" charset="0"/>
                <a:cs typeface="Arial" panose="020B0604020202020204" pitchFamily="34" charset="0"/>
              </a:rPr>
              <a:t>groups, </a:t>
            </a:r>
            <a:r>
              <a:rPr lang="en-US" dirty="0">
                <a:latin typeface="Arial" panose="020B0604020202020204" pitchFamily="34" charset="0"/>
                <a:cs typeface="Arial" panose="020B0604020202020204" pitchFamily="34" charset="0"/>
              </a:rPr>
              <a:t>especially those with an income </a:t>
            </a:r>
            <a:r>
              <a:rPr lang="en-US" dirty="0" smtClean="0">
                <a:latin typeface="Arial" panose="020B0604020202020204" pitchFamily="34" charset="0"/>
                <a:cs typeface="Arial" panose="020B0604020202020204" pitchFamily="34" charset="0"/>
              </a:rPr>
              <a:t>between $20,000 to $29,999 per </a:t>
            </a:r>
            <a:r>
              <a:rPr lang="en-US" dirty="0">
                <a:latin typeface="Arial" panose="020B0604020202020204" pitchFamily="34" charset="0"/>
                <a:cs typeface="Arial" panose="020B0604020202020204" pitchFamily="34" charset="0"/>
              </a:rPr>
              <a:t>year. </a:t>
            </a:r>
            <a:r>
              <a:rPr lang="en-CA" dirty="0" smtClean="0">
                <a:latin typeface="Arial" panose="020B0604020202020204" pitchFamily="34" charset="0"/>
                <a:cs typeface="Arial" panose="020B0604020202020204" pitchFamily="34" charset="0"/>
              </a:rPr>
              <a:t>Upper income groups rate</a:t>
            </a:r>
            <a:r>
              <a:rPr lang="en-CA" baseline="0" dirty="0" smtClean="0">
                <a:latin typeface="Arial" panose="020B0604020202020204" pitchFamily="34" charset="0"/>
                <a:cs typeface="Arial" panose="020B0604020202020204" pitchFamily="34" charset="0"/>
              </a:rPr>
              <a:t> the </a:t>
            </a:r>
            <a:r>
              <a:rPr lang="en-CA" dirty="0" smtClean="0">
                <a:latin typeface="Arial" panose="020B0604020202020204" pitchFamily="34" charset="0"/>
                <a:cs typeface="Arial" panose="020B0604020202020204" pitchFamily="34" charset="0"/>
              </a:rPr>
              <a:t>access </a:t>
            </a:r>
            <a:r>
              <a:rPr lang="en-CA" dirty="0">
                <a:latin typeface="Arial" panose="020B0604020202020204" pitchFamily="34" charset="0"/>
                <a:cs typeface="Arial" panose="020B0604020202020204" pitchFamily="34" charset="0"/>
              </a:rPr>
              <a:t>to health care services </a:t>
            </a:r>
            <a:r>
              <a:rPr lang="en-CA" dirty="0" smtClean="0">
                <a:latin typeface="Arial" panose="020B0604020202020204" pitchFamily="34" charset="0"/>
                <a:cs typeface="Arial" panose="020B0604020202020204" pitchFamily="34" charset="0"/>
              </a:rPr>
              <a:t>notably higher than lower and middle income groups</a:t>
            </a:r>
            <a:r>
              <a:rPr lang="en-CA" dirty="0">
                <a:latin typeface="Arial" panose="020B0604020202020204" pitchFamily="34" charset="0"/>
                <a:cs typeface="Arial" panose="020B0604020202020204" pitchFamily="34" charset="0"/>
              </a:rPr>
              <a:t>. </a:t>
            </a:r>
          </a:p>
          <a:p>
            <a:pPr marL="156334" indent="-156334" defTabSz="800680">
              <a:buFont typeface="Arial" panose="020B0604020202020204" pitchFamily="34" charset="0"/>
              <a:buChar char="•"/>
              <a:defRPr/>
            </a:pPr>
            <a:endParaRPr lang="en-CA" sz="600"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As residents age, the perceived access to health care services increases. </a:t>
            </a:r>
            <a:r>
              <a:rPr lang="en-US" dirty="0" smtClean="0">
                <a:latin typeface="Arial" panose="020B0604020202020204" pitchFamily="34" charset="0"/>
                <a:cs typeface="Arial" panose="020B0604020202020204" pitchFamily="34" charset="0"/>
              </a:rPr>
              <a:t>Older adults (65 years and older) report </a:t>
            </a:r>
            <a:r>
              <a:rPr lang="en-US" dirty="0">
                <a:latin typeface="Arial" panose="020B0604020202020204" pitchFamily="34" charset="0"/>
                <a:cs typeface="Arial" panose="020B0604020202020204" pitchFamily="34" charset="0"/>
              </a:rPr>
              <a:t>the highest ratings of access to health care services.  </a:t>
            </a:r>
          </a:p>
          <a:p>
            <a:pPr marL="164569" indent="-164569">
              <a:buFont typeface="Arial" panose="020B0604020202020204" pitchFamily="34" charset="0"/>
              <a:buChar char="•"/>
            </a:pPr>
            <a:endParaRPr lang="en-CA" sz="600"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Generally, residents living in cities rate the access to health care services lower than residents living in </a:t>
            </a:r>
            <a:r>
              <a:rPr lang="en-US" dirty="0" smtClean="0">
                <a:latin typeface="Arial" panose="020B0604020202020204" pitchFamily="34" charset="0"/>
                <a:cs typeface="Arial" panose="020B0604020202020204" pitchFamily="34" charset="0"/>
              </a:rPr>
              <a:t>rural areas. People </a:t>
            </a:r>
            <a:r>
              <a:rPr lang="en-US" dirty="0">
                <a:latin typeface="Arial" panose="020B0604020202020204" pitchFamily="34" charset="0"/>
                <a:cs typeface="Arial" panose="020B0604020202020204" pitchFamily="34" charset="0"/>
              </a:rPr>
              <a:t>residing in </a:t>
            </a:r>
            <a:r>
              <a:rPr lang="en-US" dirty="0" smtClean="0">
                <a:latin typeface="Arial" panose="020B0604020202020204" pitchFamily="34" charset="0"/>
                <a:cs typeface="Arial" panose="020B0604020202020204" pitchFamily="34" charset="0"/>
              </a:rPr>
              <a:t>Orillia report </a:t>
            </a:r>
            <a:r>
              <a:rPr lang="en-US" dirty="0">
                <a:latin typeface="Arial" panose="020B0604020202020204" pitchFamily="34" charset="0"/>
                <a:cs typeface="Arial" panose="020B0604020202020204" pitchFamily="34" charset="0"/>
              </a:rPr>
              <a:t>the lowest rating of access to health care services. Conversely,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residents rate the access to health care services as the highest compared to people residing in other municipalities. </a:t>
            </a:r>
          </a:p>
          <a:p>
            <a:pPr marL="164569" indent="-164569">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no significant association between perceived access to health care services and education level.</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highest rating of access to health care services is reported by </a:t>
            </a:r>
            <a:r>
              <a:rPr lang="en-US" dirty="0" smtClean="0">
                <a:latin typeface="Arial" panose="020B0604020202020204" pitchFamily="34" charset="0"/>
                <a:cs typeface="Arial" panose="020B0604020202020204" pitchFamily="34" charset="0"/>
              </a:rPr>
              <a:t>people holding</a:t>
            </a:r>
            <a:r>
              <a:rPr lang="en-US" baseline="0" dirty="0" smtClean="0">
                <a:latin typeface="Arial" panose="020B0604020202020204" pitchFamily="34" charset="0"/>
                <a:cs typeface="Arial" panose="020B0604020202020204" pitchFamily="34" charset="0"/>
              </a:rPr>
              <a:t> a post-secondary certificate </a:t>
            </a:r>
            <a:r>
              <a:rPr lang="en-US" dirty="0" smtClean="0">
                <a:latin typeface="Arial" panose="020B0604020202020204" pitchFamily="34" charset="0"/>
                <a:cs typeface="Arial" panose="020B0604020202020204" pitchFamily="34" charset="0"/>
              </a:rPr>
              <a:t>(mean=3.12), </a:t>
            </a:r>
            <a:r>
              <a:rPr lang="en-US" dirty="0">
                <a:latin typeface="Arial" panose="020B0604020202020204" pitchFamily="34" charset="0"/>
                <a:cs typeface="Arial" panose="020B0604020202020204" pitchFamily="34" charset="0"/>
              </a:rPr>
              <a:t>followed </a:t>
            </a:r>
            <a:r>
              <a:rPr lang="en-US" dirty="0" smtClean="0">
                <a:latin typeface="Arial" panose="020B0604020202020204" pitchFamily="34" charset="0"/>
                <a:cs typeface="Arial" panose="020B0604020202020204" pitchFamily="34" charset="0"/>
              </a:rPr>
              <a:t>people holding</a:t>
            </a:r>
            <a:r>
              <a:rPr lang="en-US" baseline="0" dirty="0" smtClean="0">
                <a:latin typeface="Arial" panose="020B0604020202020204" pitchFamily="34" charset="0"/>
                <a:cs typeface="Arial" panose="020B0604020202020204" pitchFamily="34" charset="0"/>
              </a:rPr>
              <a:t> a graduate degree </a:t>
            </a:r>
            <a:r>
              <a:rPr lang="en-US" dirty="0" smtClean="0">
                <a:latin typeface="Arial" panose="020B0604020202020204" pitchFamily="34" charset="0"/>
                <a:cs typeface="Arial" panose="020B0604020202020204" pitchFamily="34" charset="0"/>
              </a:rPr>
              <a:t>(mean=3.09). People with</a:t>
            </a:r>
            <a:r>
              <a:rPr lang="en-US" baseline="0" dirty="0" smtClean="0">
                <a:latin typeface="Arial" panose="020B0604020202020204" pitchFamily="34" charset="0"/>
                <a:cs typeface="Arial" panose="020B0604020202020204" pitchFamily="34" charset="0"/>
              </a:rPr>
              <a:t> a high school diploma </a:t>
            </a:r>
            <a:r>
              <a:rPr lang="en-US" dirty="0" smtClean="0">
                <a:latin typeface="Arial" panose="020B0604020202020204" pitchFamily="34" charset="0"/>
                <a:cs typeface="Arial" panose="020B0604020202020204" pitchFamily="34" charset="0"/>
              </a:rPr>
              <a:t>rate </a:t>
            </a:r>
            <a:r>
              <a:rPr lang="en-US" dirty="0">
                <a:latin typeface="Arial" panose="020B0604020202020204" pitchFamily="34" charset="0"/>
                <a:cs typeface="Arial" panose="020B0604020202020204" pitchFamily="34" charset="0"/>
              </a:rPr>
              <a:t>the access to health care services as the lowest (</a:t>
            </a:r>
            <a:r>
              <a:rPr lang="en-US" dirty="0" smtClean="0">
                <a:latin typeface="Arial" panose="020B0604020202020204" pitchFamily="34" charset="0"/>
                <a:cs typeface="Arial" panose="020B0604020202020204" pitchFamily="34" charset="0"/>
              </a:rPr>
              <a:t>mean=2.81).  </a:t>
            </a:r>
            <a:endParaRPr lang="en-US"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5-point scale where 1 = poor and 5 = excellent</a:t>
            </a:r>
            <a:r>
              <a:rPr lang="en-US" i="1" dirty="0" smtClean="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54</a:t>
            </a:fld>
            <a:endParaRPr lang="en-US" dirty="0"/>
          </a:p>
        </p:txBody>
      </p:sp>
    </p:spTree>
    <p:extLst>
      <p:ext uri="{BB962C8B-B14F-4D97-AF65-F5344CB8AC3E}">
        <p14:creationId xmlns:p14="http://schemas.microsoft.com/office/powerpoint/2010/main" val="3717572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their physical health?</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Income level is associated with self-assessed physical health. As household income increases, so do ratings of self-assessed physical health. However, people with </a:t>
            </a:r>
            <a:r>
              <a:rPr lang="en-US" dirty="0" smtClean="0">
                <a:latin typeface="Arial" panose="020B0604020202020204" pitchFamily="34" charset="0"/>
                <a:cs typeface="Arial" panose="020B0604020202020204" pitchFamily="34" charset="0"/>
              </a:rPr>
              <a:t>household incomes </a:t>
            </a:r>
            <a:r>
              <a:rPr lang="en-US" dirty="0">
                <a:latin typeface="Arial" panose="020B0604020202020204" pitchFamily="34" charset="0"/>
                <a:cs typeface="Arial" panose="020B0604020202020204" pitchFamily="34" charset="0"/>
              </a:rPr>
              <a:t>under </a:t>
            </a:r>
            <a:r>
              <a:rPr lang="en-US" dirty="0" smtClean="0">
                <a:latin typeface="Arial" panose="020B0604020202020204" pitchFamily="34" charset="0"/>
                <a:cs typeface="Arial" panose="020B0604020202020204" pitchFamily="34" charset="0"/>
              </a:rPr>
              <a:t>$20,000 </a:t>
            </a:r>
            <a:r>
              <a:rPr lang="en-US" dirty="0">
                <a:latin typeface="Arial" panose="020B0604020202020204" pitchFamily="34" charset="0"/>
                <a:cs typeface="Arial" panose="020B0604020202020204" pitchFamily="34" charset="0"/>
              </a:rPr>
              <a:t>per year do not follow the pattern.</a:t>
            </a:r>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Levels of self-assessed physical health are lower amongst older adults (65 years and older). Physical</a:t>
            </a:r>
            <a:r>
              <a:rPr lang="en-US" baseline="0" dirty="0" smtClean="0">
                <a:latin typeface="Arial" panose="020B0604020202020204" pitchFamily="34" charset="0"/>
                <a:cs typeface="Arial" panose="020B0604020202020204" pitchFamily="34" charset="0"/>
              </a:rPr>
              <a:t> health is reported highest by people who are in the age group of 45 to 54 years, followed by young people who are under 35 years of age. </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a:latin typeface="Arial" panose="020B0604020202020204" pitchFamily="34" charset="0"/>
                <a:cs typeface="Arial" panose="020B0604020202020204" pitchFamily="34" charset="0"/>
              </a:rPr>
              <a:t>Physical health </a:t>
            </a:r>
            <a:r>
              <a:rPr lang="en-US" dirty="0" smtClean="0">
                <a:latin typeface="Arial" panose="020B0604020202020204" pitchFamily="34" charset="0"/>
                <a:cs typeface="Arial" panose="020B0604020202020204" pitchFamily="34" charset="0"/>
              </a:rPr>
              <a:t>varies according </a:t>
            </a:r>
            <a:r>
              <a:rPr lang="en-US" dirty="0">
                <a:latin typeface="Arial" panose="020B0604020202020204" pitchFamily="34" charset="0"/>
                <a:cs typeface="Arial" panose="020B0604020202020204" pitchFamily="34" charset="0"/>
              </a:rPr>
              <a:t>to where people live.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particular, the self-assessed physical health of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residents is the highest while </a:t>
            </a:r>
            <a:r>
              <a:rPr lang="en-US" dirty="0" smtClean="0">
                <a:latin typeface="Arial" panose="020B0604020202020204" pitchFamily="34" charset="0"/>
                <a:cs typeface="Arial" panose="020B0604020202020204" pitchFamily="34" charset="0"/>
              </a:rPr>
              <a:t>Ramara </a:t>
            </a:r>
            <a:r>
              <a:rPr lang="en-US" dirty="0">
                <a:latin typeface="Arial" panose="020B0604020202020204" pitchFamily="34" charset="0"/>
                <a:cs typeface="Arial" panose="020B0604020202020204" pitchFamily="34" charset="0"/>
              </a:rPr>
              <a:t>is the lowest.</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Self-assessed physical health generally inclines with education level. </a:t>
            </a:r>
          </a:p>
          <a:p>
            <a:pPr marL="164569" indent="-164569">
              <a:buFont typeface="Arial" panose="020B0604020202020204" pitchFamily="34" charset="0"/>
              <a:buChar char="•"/>
              <a:defRPr/>
            </a:pPr>
            <a:endParaRPr lang="en-CA" i="1"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5-point scale where 1 = poor and 5 = excellent.</a:t>
            </a:r>
            <a:endParaRPr lang="en-CA" i="1"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55</a:t>
            </a:fld>
            <a:endParaRPr lang="en-US" dirty="0"/>
          </a:p>
        </p:txBody>
      </p:sp>
    </p:spTree>
    <p:extLst>
      <p:ext uri="{BB962C8B-B14F-4D97-AF65-F5344CB8AC3E}">
        <p14:creationId xmlns:p14="http://schemas.microsoft.com/office/powerpoint/2010/main" val="707279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physical </a:t>
            </a:r>
            <a:r>
              <a:rPr lang="en-CA" i="1" dirty="0">
                <a:latin typeface="Arial" panose="020B0604020202020204" pitchFamily="34" charset="0"/>
                <a:cs typeface="Arial" panose="020B0604020202020204" pitchFamily="34" charset="0"/>
              </a:rPr>
              <a:t>health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Overall, lower </a:t>
            </a:r>
            <a:r>
              <a:rPr lang="en-US" dirty="0">
                <a:solidFill>
                  <a:srgbClr val="005A73"/>
                </a:solidFill>
                <a:latin typeface="Arial" panose="020B0604020202020204" pitchFamily="34" charset="0"/>
                <a:cs typeface="Arial" panose="020B0604020202020204" pitchFamily="34" charset="0"/>
              </a:rPr>
              <a:t>self-reported </a:t>
            </a:r>
            <a:r>
              <a:rPr lang="en-US" dirty="0" smtClean="0">
                <a:solidFill>
                  <a:srgbClr val="005A73"/>
                </a:solidFill>
                <a:latin typeface="Arial" panose="020B0604020202020204" pitchFamily="34" charset="0"/>
                <a:cs typeface="Arial" panose="020B0604020202020204" pitchFamily="34" charset="0"/>
              </a:rPr>
              <a:t>physical health is </a:t>
            </a:r>
            <a:r>
              <a:rPr lang="en-US" dirty="0">
                <a:solidFill>
                  <a:srgbClr val="005A73"/>
                </a:solidFill>
                <a:latin typeface="Arial" panose="020B0604020202020204" pitchFamily="34" charset="0"/>
                <a:cs typeface="Arial" panose="020B0604020202020204" pitchFamily="34" charset="0"/>
              </a:rPr>
              <a:t>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r>
              <a:rPr lang="en-US" dirty="0" smtClean="0">
                <a:solidFill>
                  <a:srgbClr val="005A73"/>
                </a:solidFill>
                <a:latin typeface="Arial" panose="020B0604020202020204" pitchFamily="34" charset="0"/>
                <a:cs typeface="Arial" panose="020B0604020202020204" pitchFamily="34" charset="0"/>
              </a:rPr>
              <a:t>. </a:t>
            </a:r>
            <a:endParaRPr lang="en-US"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marR="0" lvl="0" indent="-228600"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Lower incomes (under $30,000);</a:t>
            </a:r>
            <a:r>
              <a:rPr lang="en-US" baseline="0" dirty="0" smtClean="0">
                <a:latin typeface="Arial" panose="020B0604020202020204" pitchFamily="34" charset="0"/>
                <a:cs typeface="Arial" panose="020B0604020202020204" pitchFamily="34" charset="0"/>
              </a:rPr>
              <a:t> however,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annual household incomes of $80,000 to $99,999 and $100,000 to $119,999 also report relatively low overall wellbeing despite better self-reported physical health.</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In contrast, people with annual household incomes of $60,000 to $79,999 report comparatively higher physical health and significantly higher wellbeing.</a:t>
            </a:r>
            <a:endParaRPr lang="en-US"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people (under 35 years) and</a:t>
            </a:r>
            <a:r>
              <a:rPr lang="en-US" baseline="0" dirty="0" smtClean="0">
                <a:latin typeface="Arial" panose="020B0604020202020204" pitchFamily="34" charset="0"/>
                <a:cs typeface="Arial" panose="020B0604020202020204" pitchFamily="34" charset="0"/>
              </a:rPr>
              <a:t> early mid-age adults (35 to 44 years) report better physical health, but lower overall wellbeing than any other age group. Older adults (65 years and over) report much higher overall wellbeing despite lower self-rated physical health.</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Oro-</a:t>
            </a:r>
            <a:r>
              <a:rPr lang="en-US" dirty="0" err="1" smtClean="0">
                <a:latin typeface="Arial" panose="020B0604020202020204" pitchFamily="34" charset="0"/>
                <a:cs typeface="Arial" panose="020B0604020202020204" pitchFamily="34" charset="0"/>
              </a:rPr>
              <a:t>Medonte</a:t>
            </a:r>
            <a:r>
              <a:rPr lang="en-US" baseline="0" dirty="0" smtClean="0">
                <a:latin typeface="Arial" panose="020B0604020202020204" pitchFamily="34" charset="0"/>
                <a:cs typeface="Arial" panose="020B0604020202020204" pitchFamily="34" charset="0"/>
              </a:rPr>
              <a:t> report higher physical health and overall wellbeing than any other municipality.</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education levels</a:t>
            </a:r>
            <a:r>
              <a:rPr lang="en-US" baseline="0" dirty="0" smtClean="0">
                <a:latin typeface="Arial" panose="020B0604020202020204" pitchFamily="34" charset="0"/>
                <a:cs typeface="Arial" panose="020B0604020202020204" pitchFamily="34" charset="0"/>
              </a:rPr>
              <a:t> are associated with lower of both physical health and overall wellbeing.</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56</a:t>
            </a:fld>
            <a:endParaRPr lang="en-US" dirty="0"/>
          </a:p>
        </p:txBody>
      </p:sp>
    </p:spTree>
    <p:extLst>
      <p:ext uri="{BB962C8B-B14F-4D97-AF65-F5344CB8AC3E}">
        <p14:creationId xmlns:p14="http://schemas.microsoft.com/office/powerpoint/2010/main" val="1745762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1"/>
            <a:ext cx="5886449" cy="4739533"/>
          </a:xfrm>
        </p:spPr>
        <p:txBody>
          <a:bodyPr/>
          <a:lstStyle/>
          <a:p>
            <a:r>
              <a:rPr lang="en-US"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their mental health?</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Income level is </a:t>
            </a:r>
            <a:r>
              <a:rPr lang="en-US" dirty="0" smtClean="0">
                <a:latin typeface="Arial" panose="020B0604020202020204" pitchFamily="34" charset="0"/>
                <a:cs typeface="Arial" panose="020B0604020202020204" pitchFamily="34" charset="0"/>
              </a:rPr>
              <a:t>slightly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associated </a:t>
            </a:r>
            <a:r>
              <a:rPr lang="en-US" dirty="0">
                <a:latin typeface="Arial" panose="020B0604020202020204" pitchFamily="34" charset="0"/>
                <a:cs typeface="Arial" panose="020B0604020202020204" pitchFamily="34" charset="0"/>
              </a:rPr>
              <a:t>with self-assessed mental health. </a:t>
            </a:r>
            <a:r>
              <a:rPr lang="en-US" dirty="0" smtClean="0">
                <a:latin typeface="Arial" panose="020B0604020202020204" pitchFamily="34" charset="0"/>
                <a:cs typeface="Arial" panose="020B0604020202020204" pitchFamily="34" charset="0"/>
              </a:rPr>
              <a:t>People with an annual household income higher</a:t>
            </a:r>
            <a:r>
              <a:rPr lang="en-US" baseline="0" dirty="0" smtClean="0">
                <a:latin typeface="Arial" panose="020B0604020202020204" pitchFamily="34" charset="0"/>
                <a:cs typeface="Arial" panose="020B0604020202020204" pitchFamily="34" charset="0"/>
              </a:rPr>
              <a:t> than $120,000 report the highest mental health, whereas people with a household income lower than $30,000 per year report lower mental health.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Middle</a:t>
            </a:r>
            <a:r>
              <a:rPr lang="en-US" baseline="0" dirty="0" smtClean="0">
                <a:latin typeface="Arial" panose="020B0604020202020204" pitchFamily="34" charset="0"/>
                <a:cs typeface="Arial" panose="020B0604020202020204" pitchFamily="34" charset="0"/>
              </a:rPr>
              <a:t> age adults (45 to 54 years) report the highest self</a:t>
            </a:r>
            <a:r>
              <a:rPr lang="en-US" dirty="0" smtClean="0">
                <a:latin typeface="Arial" panose="020B0604020202020204" pitchFamily="34" charset="0"/>
                <a:cs typeface="Arial" panose="020B0604020202020204" pitchFamily="34" charset="0"/>
              </a:rPr>
              <a:t>-assessed </a:t>
            </a:r>
            <a:r>
              <a:rPr lang="en-US" dirty="0">
                <a:latin typeface="Arial" panose="020B0604020202020204" pitchFamily="34" charset="0"/>
                <a:cs typeface="Arial" panose="020B0604020202020204" pitchFamily="34" charset="0"/>
              </a:rPr>
              <a:t>mental </a:t>
            </a:r>
            <a:r>
              <a:rPr lang="en-US" dirty="0" smtClean="0">
                <a:latin typeface="Arial" panose="020B0604020202020204" pitchFamily="34" charset="0"/>
                <a:cs typeface="Arial" panose="020B0604020202020204" pitchFamily="34" charset="0"/>
              </a:rPr>
              <a:t>health, followed by people between 55 to 64 years of age. In contrast, young people and older adults rate their mental health as lower.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Self-assessed mental health does vary by geographic location. Residents of rural areas rate their mental health slightly higher than people living in cities. People residing in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report the highest self-assessed mental health (</a:t>
            </a:r>
            <a:r>
              <a:rPr lang="en-US" dirty="0" smtClean="0">
                <a:latin typeface="Arial" panose="020B0604020202020204" pitchFamily="34" charset="0"/>
                <a:cs typeface="Arial" panose="020B0604020202020204" pitchFamily="34" charset="0"/>
              </a:rPr>
              <a:t>mean=3.92), </a:t>
            </a:r>
            <a:r>
              <a:rPr lang="en-US" dirty="0">
                <a:latin typeface="Arial" panose="020B0604020202020204" pitchFamily="34" charset="0"/>
                <a:cs typeface="Arial" panose="020B0604020202020204" pitchFamily="34" charset="0"/>
              </a:rPr>
              <a:t>while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residents report the lowest (</a:t>
            </a:r>
            <a:r>
              <a:rPr lang="en-US" dirty="0" smtClean="0">
                <a:latin typeface="Arial" panose="020B0604020202020204" pitchFamily="34" charset="0"/>
                <a:cs typeface="Arial" panose="020B0604020202020204" pitchFamily="34" charset="0"/>
              </a:rPr>
              <a:t>mean=3.46).</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a:t>
            </a:r>
            <a:r>
              <a:rPr lang="en-US" baseline="0" dirty="0" smtClean="0">
                <a:latin typeface="Arial" panose="020B0604020202020204" pitchFamily="34" charset="0"/>
                <a:cs typeface="Arial" panose="020B0604020202020204" pitchFamily="34" charset="0"/>
              </a:rPr>
              <a:t> a post-secondary certificate and people who have a graduate degree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the highest level of mental health (</a:t>
            </a:r>
            <a:r>
              <a:rPr lang="en-US" dirty="0" smtClean="0">
                <a:latin typeface="Arial" panose="020B0604020202020204" pitchFamily="34" charset="0"/>
                <a:cs typeface="Arial" panose="020B0604020202020204" pitchFamily="34" charset="0"/>
              </a:rPr>
              <a:t>mean=3.85). </a:t>
            </a: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people who have completed elementary</a:t>
            </a:r>
            <a:r>
              <a:rPr lang="en-US" baseline="0" dirty="0" smtClean="0">
                <a:latin typeface="Arial" panose="020B0604020202020204" pitchFamily="34" charset="0"/>
                <a:cs typeface="Arial" panose="020B0604020202020204" pitchFamily="34" charset="0"/>
              </a:rPr>
              <a:t> school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the lowest level of mental health (mean= </a:t>
            </a:r>
            <a:r>
              <a:rPr lang="en-US" dirty="0" smtClean="0">
                <a:latin typeface="Arial" panose="020B0604020202020204" pitchFamily="34" charset="0"/>
                <a:cs typeface="Arial" panose="020B0604020202020204" pitchFamily="34" charset="0"/>
              </a:rPr>
              <a:t>3.25). </a:t>
            </a:r>
            <a:r>
              <a:rPr lang="en-US" dirty="0">
                <a:latin typeface="Arial" panose="020B0604020202020204" pitchFamily="34" charset="0"/>
                <a:cs typeface="Arial" panose="020B0604020202020204" pitchFamily="34" charset="0"/>
              </a:rPr>
              <a:t>Comparatively, self-assessed mental health is higher among </a:t>
            </a:r>
            <a:r>
              <a:rPr lang="en-US" dirty="0" smtClean="0">
                <a:latin typeface="Arial" panose="020B0604020202020204" pitchFamily="34" charset="0"/>
                <a:cs typeface="Arial" panose="020B0604020202020204" pitchFamily="34" charset="0"/>
              </a:rPr>
              <a:t>people holding more advanced degrees compared to people with lower levels of educational achievement. </a:t>
            </a:r>
          </a:p>
          <a:p>
            <a:pPr marL="164569" indent="-164569">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5-point scale where 1 = poor and 5 = excellent.</a:t>
            </a:r>
            <a:endParaRPr lang="en-CA" i="1"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57</a:t>
            </a:fld>
            <a:endParaRPr lang="en-US" dirty="0"/>
          </a:p>
        </p:txBody>
      </p:sp>
    </p:spTree>
    <p:extLst>
      <p:ext uri="{BB962C8B-B14F-4D97-AF65-F5344CB8AC3E}">
        <p14:creationId xmlns:p14="http://schemas.microsoft.com/office/powerpoint/2010/main" val="1790250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mental health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L</a:t>
            </a:r>
            <a:r>
              <a:rPr lang="en-US" dirty="0" smtClean="0">
                <a:solidFill>
                  <a:srgbClr val="005A73"/>
                </a:solidFill>
                <a:latin typeface="Arial" panose="020B0604020202020204" pitchFamily="34" charset="0"/>
                <a:cs typeface="Arial" panose="020B0604020202020204" pitchFamily="34" charset="0"/>
              </a:rPr>
              <a:t>ower </a:t>
            </a:r>
            <a:r>
              <a:rPr lang="en-US" dirty="0">
                <a:solidFill>
                  <a:srgbClr val="005A73"/>
                </a:solidFill>
                <a:latin typeface="Arial" panose="020B0604020202020204" pitchFamily="34" charset="0"/>
                <a:cs typeface="Arial" panose="020B0604020202020204" pitchFamily="34" charset="0"/>
              </a:rPr>
              <a:t>self-reported mental </a:t>
            </a:r>
            <a:r>
              <a:rPr lang="en-US" dirty="0" smtClean="0">
                <a:solidFill>
                  <a:srgbClr val="005A73"/>
                </a:solidFill>
                <a:latin typeface="Arial" panose="020B0604020202020204" pitchFamily="34" charset="0"/>
                <a:cs typeface="Arial" panose="020B0604020202020204" pitchFamily="34" charset="0"/>
              </a:rPr>
              <a:t>health </a:t>
            </a:r>
            <a:r>
              <a:rPr lang="en-US" dirty="0">
                <a:solidFill>
                  <a:srgbClr val="005A73"/>
                </a:solidFill>
                <a:latin typeface="Arial" panose="020B0604020202020204" pitchFamily="34" charset="0"/>
                <a:cs typeface="Arial" panose="020B0604020202020204" pitchFamily="34" charset="0"/>
              </a:rPr>
              <a:t>is 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marR="0" lvl="0" indent="-228600"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Lower incomes (under $30,000);</a:t>
            </a:r>
            <a:r>
              <a:rPr lang="en-US" baseline="0" dirty="0" smtClean="0">
                <a:latin typeface="Arial" panose="020B0604020202020204" pitchFamily="34" charset="0"/>
                <a:cs typeface="Arial" panose="020B0604020202020204" pitchFamily="34" charset="0"/>
              </a:rPr>
              <a:t> however,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annual household incomes of $80,000 to $99,999 and $100,000 to $119,999 also report relatively low mental health and overall wellbeing.</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In contrast, people with annual household incomes of $60,000 to $79,999 report comparatively higher mental health and significantly higher wellbeing.</a:t>
            </a:r>
            <a:endParaRPr lang="en-US"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people (under 35 years)</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education levels</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58</a:t>
            </a:fld>
            <a:endParaRPr lang="en-US" dirty="0"/>
          </a:p>
        </p:txBody>
      </p:sp>
    </p:spTree>
    <p:extLst>
      <p:ext uri="{BB962C8B-B14F-4D97-AF65-F5344CB8AC3E}">
        <p14:creationId xmlns:p14="http://schemas.microsoft.com/office/powerpoint/2010/main" val="3163599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accessibility of health care services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A higher perceived accessibility of health care services is related to higher 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 however, people with annual household incomes of $60,000 to</a:t>
            </a:r>
            <a:r>
              <a:rPr lang="en-US" baseline="0" dirty="0" smtClean="0">
                <a:latin typeface="Arial" panose="020B0604020202020204" pitchFamily="34" charset="0"/>
                <a:cs typeface="Arial" panose="020B0604020202020204" pitchFamily="34" charset="0"/>
              </a:rPr>
              <a:t> $79,999 and of </a:t>
            </a:r>
            <a:r>
              <a:rPr lang="en-US" dirty="0" smtClean="0">
                <a:latin typeface="Arial" panose="020B0604020202020204" pitchFamily="34" charset="0"/>
                <a:cs typeface="Arial" panose="020B0604020202020204" pitchFamily="34" charset="0"/>
              </a:rPr>
              <a:t>$80,000 to $99,999 rate the access to health care services identically but the former group </a:t>
            </a:r>
            <a:r>
              <a:rPr lang="en-US" baseline="0" dirty="0" smtClean="0">
                <a:latin typeface="Arial" panose="020B0604020202020204" pitchFamily="34" charset="0"/>
                <a:cs typeface="Arial" panose="020B0604020202020204" pitchFamily="34" charset="0"/>
              </a:rPr>
              <a:t>reports significantly higher wellbeing. </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Older </a:t>
            </a:r>
            <a:r>
              <a:rPr lang="en-US" dirty="0" smtClean="0">
                <a:latin typeface="Arial" panose="020B0604020202020204" pitchFamily="34" charset="0"/>
                <a:cs typeface="Arial" panose="020B0604020202020204" pitchFamily="34" charset="0"/>
              </a:rPr>
              <a:t>residents </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a:t>
            </a:r>
            <a:r>
              <a:rPr lang="en-US" dirty="0">
                <a:latin typeface="Arial" panose="020B0604020202020204" pitchFamily="34" charset="0"/>
                <a:cs typeface="Arial" panose="020B0604020202020204" pitchFamily="34" charset="0"/>
              </a:rPr>
              <a:t>living in </a:t>
            </a:r>
            <a:r>
              <a:rPr lang="en-US" dirty="0" smtClean="0">
                <a:latin typeface="Arial" panose="020B0604020202020204" pitchFamily="34" charset="0"/>
                <a:cs typeface="Arial" panose="020B0604020202020204" pitchFamily="34" charset="0"/>
              </a:rPr>
              <a:t>Oro-</a:t>
            </a:r>
            <a:r>
              <a:rPr lang="en-US" dirty="0" err="1" smtClean="0">
                <a:latin typeface="Arial" panose="020B0604020202020204" pitchFamily="34" charset="0"/>
                <a:cs typeface="Arial" panose="020B0604020202020204" pitchFamily="34" charset="0"/>
              </a:rPr>
              <a:t>Medonte</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education level;</a:t>
            </a:r>
            <a:r>
              <a:rPr lang="en-US" baseline="0" dirty="0" smtClean="0">
                <a:latin typeface="Arial" panose="020B0604020202020204" pitchFamily="34" charset="0"/>
                <a:cs typeface="Arial" panose="020B0604020202020204" pitchFamily="34" charset="0"/>
              </a:rPr>
              <a:t> however, p</a:t>
            </a:r>
            <a:r>
              <a:rPr lang="en-US" dirty="0" smtClean="0">
                <a:latin typeface="Arial" panose="020B0604020202020204" pitchFamily="34" charset="0"/>
                <a:cs typeface="Arial" panose="020B0604020202020204" pitchFamily="34" charset="0"/>
              </a:rPr>
              <a:t>eople with a post-secondary certificate or a graduate</a:t>
            </a:r>
            <a:r>
              <a:rPr lang="en-US" baseline="0" dirty="0" smtClean="0">
                <a:latin typeface="Arial" panose="020B0604020202020204" pitchFamily="34" charset="0"/>
                <a:cs typeface="Arial" panose="020B0604020202020204" pitchFamily="34" charset="0"/>
              </a:rPr>
              <a:t> degree</a:t>
            </a:r>
            <a:r>
              <a:rPr lang="en-US" dirty="0" smtClean="0">
                <a:latin typeface="Arial" panose="020B0604020202020204" pitchFamily="34" charset="0"/>
                <a:cs typeface="Arial" panose="020B0604020202020204" pitchFamily="34" charset="0"/>
              </a:rPr>
              <a:t> rate the access</a:t>
            </a:r>
            <a:r>
              <a:rPr lang="en-US" baseline="0" dirty="0" smtClean="0">
                <a:latin typeface="Arial" panose="020B0604020202020204" pitchFamily="34" charset="0"/>
                <a:cs typeface="Arial" panose="020B0604020202020204" pitchFamily="34" charset="0"/>
              </a:rPr>
              <a:t> to health care services and overall wellbeing highest.</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59</a:t>
            </a:fld>
            <a:endParaRPr lang="en-US" dirty="0"/>
          </a:p>
        </p:txBody>
      </p:sp>
    </p:spTree>
    <p:extLst>
      <p:ext uri="{BB962C8B-B14F-4D97-AF65-F5344CB8AC3E}">
        <p14:creationId xmlns:p14="http://schemas.microsoft.com/office/powerpoint/2010/main" val="4165165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9045205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Education is the systematic instruction, schooling, or training given to the young in preparation for the work of life, and by extension, similar instruction or training obtained in adulthood.</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Societies that thrive encourage a thirst for knowledge – at every age and stage of life. Education is a process that begins before school age and is reflected in pre-school arrangements such as child care and early childhood education. Children are born ready to learn – the experiences and relationships in the years leading up to school age influence the capacity for learning. It also continues beyond elementary and high school, to college, university, and professional training through apprenticeships. Education continues as lifelong learning. As the world changes, education helps Canadians adapt to new challenges.</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60</a:t>
            </a:fld>
            <a:endParaRPr lang="en-US" dirty="0"/>
          </a:p>
        </p:txBody>
      </p:sp>
    </p:spTree>
    <p:extLst>
      <p:ext uri="{BB962C8B-B14F-4D97-AF65-F5344CB8AC3E}">
        <p14:creationId xmlns:p14="http://schemas.microsoft.com/office/powerpoint/2010/main" val="3673649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Education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education?</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28.8% </a:t>
            </a:r>
            <a:r>
              <a:rPr lang="en-US" dirty="0">
                <a:latin typeface="Arial" panose="020B0604020202020204" pitchFamily="34" charset="0"/>
                <a:cs typeface="Arial" panose="020B0604020202020204" pitchFamily="34" charset="0"/>
              </a:rPr>
              <a:t>take courses to improve skills for current job (</a:t>
            </a:r>
            <a:r>
              <a:rPr lang="en-US" dirty="0" smtClean="0">
                <a:latin typeface="Arial" panose="020B0604020202020204" pitchFamily="34" charset="0"/>
                <a:cs typeface="Arial" panose="020B0604020202020204" pitchFamily="34" charset="0"/>
              </a:rPr>
              <a:t>21.1% </a:t>
            </a:r>
            <a:r>
              <a:rPr lang="en-US" dirty="0">
                <a:latin typeface="Arial" panose="020B0604020202020204" pitchFamily="34" charset="0"/>
                <a:cs typeface="Arial" panose="020B0604020202020204" pitchFamily="34" charset="0"/>
              </a:rPr>
              <a:t>for below average group).</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24.9% </a:t>
            </a:r>
            <a:r>
              <a:rPr lang="en-US" dirty="0">
                <a:latin typeface="Arial" panose="020B0604020202020204" pitchFamily="34" charset="0"/>
                <a:cs typeface="Arial" panose="020B0604020202020204" pitchFamily="34" charset="0"/>
              </a:rPr>
              <a:t>take courses to </a:t>
            </a:r>
            <a:r>
              <a:rPr lang="en-US" dirty="0" smtClean="0">
                <a:latin typeface="Arial" panose="020B0604020202020204" pitchFamily="34" charset="0"/>
                <a:cs typeface="Arial" panose="020B0604020202020204" pitchFamily="34" charset="0"/>
              </a:rPr>
              <a:t>lead directly to a qualification for current job (17.2% </a:t>
            </a:r>
            <a:r>
              <a:rPr lang="en-US" dirty="0">
                <a:latin typeface="Arial" panose="020B0604020202020204" pitchFamily="34" charset="0"/>
                <a:cs typeface="Arial" panose="020B0604020202020204" pitchFamily="34" charset="0"/>
              </a:rPr>
              <a:t>for below average group</a:t>
            </a:r>
            <a:r>
              <a:rPr lang="en-US" dirty="0" smtClean="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21.7% have taken courses for interest in community or online in the past year (13.4% for below average group).</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83.7%</a:t>
            </a:r>
            <a:r>
              <a:rPr lang="en-US" baseline="0" dirty="0" smtClean="0">
                <a:latin typeface="Arial" panose="020B0604020202020204" pitchFamily="34" charset="0"/>
                <a:cs typeface="Arial" panose="020B0604020202020204" pitchFamily="34" charset="0"/>
              </a:rPr>
              <a:t> agree that there are plenty of opportunities to take courses for interest (40.8% for below average group).</a:t>
            </a:r>
            <a:endParaRPr lang="en-US" dirty="0" smtClean="0">
              <a:latin typeface="Arial" panose="020B0604020202020204" pitchFamily="34" charset="0"/>
              <a:cs typeface="Arial" panose="020B0604020202020204" pitchFamily="34" charset="0"/>
            </a:endParaRPr>
          </a:p>
          <a:p>
            <a:pPr defTabSz="800680">
              <a:defRPr/>
            </a:pPr>
            <a:endParaRPr lang="en-US" dirty="0">
              <a:latin typeface="Arial" panose="020B0604020202020204" pitchFamily="34" charset="0"/>
              <a:cs typeface="Arial" panose="020B0604020202020204" pitchFamily="34" charset="0"/>
            </a:endParaRPr>
          </a:p>
          <a:p>
            <a:pPr lvl="0">
              <a:defRPr/>
            </a:pPr>
            <a:r>
              <a:rPr lang="en-US" dirty="0">
                <a:solidFill>
                  <a:srgbClr val="005A73"/>
                </a:solidFill>
                <a:latin typeface="Arial" panose="020B0604020202020204" pitchFamily="34" charset="0"/>
                <a:cs typeface="Arial" panose="020B0604020202020204" pitchFamily="34" charset="0"/>
              </a:rPr>
              <a:t>Below average wellbeing group: </a:t>
            </a:r>
            <a:endParaRPr lang="en-US" dirty="0" smtClean="0">
              <a:solidFill>
                <a:srgbClr val="005A73"/>
              </a:solidFill>
              <a:latin typeface="Arial" panose="020B0604020202020204" pitchFamily="34" charset="0"/>
              <a:cs typeface="Arial" panose="020B0604020202020204" pitchFamily="34" charset="0"/>
            </a:endParaRPr>
          </a:p>
          <a:p>
            <a:pPr marL="163718" indent="-163718"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39.2% think opportunities are adequate for formal education (79.8% for above average group).</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49.2% </a:t>
            </a:r>
            <a:r>
              <a:rPr lang="en-US" dirty="0">
                <a:latin typeface="Arial" panose="020B0604020202020204" pitchFamily="34" charset="0"/>
                <a:cs typeface="Arial" panose="020B0604020202020204" pitchFamily="34" charset="0"/>
              </a:rPr>
              <a:t>agree courses are too expensive </a:t>
            </a:r>
            <a:r>
              <a:rPr lang="en-US" dirty="0" smtClean="0">
                <a:latin typeface="Arial" panose="020B0604020202020204" pitchFamily="34" charset="0"/>
                <a:cs typeface="Arial" panose="020B0604020202020204" pitchFamily="34" charset="0"/>
              </a:rPr>
              <a:t>(12.1% </a:t>
            </a:r>
            <a:r>
              <a:rPr lang="en-US" dirty="0">
                <a:latin typeface="Arial" panose="020B0604020202020204" pitchFamily="34" charset="0"/>
                <a:cs typeface="Arial" panose="020B0604020202020204" pitchFamily="34" charset="0"/>
              </a:rPr>
              <a:t>for above average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26.5% </a:t>
            </a:r>
            <a:r>
              <a:rPr lang="en-US" dirty="0">
                <a:latin typeface="Arial" panose="020B0604020202020204" pitchFamily="34" charset="0"/>
                <a:cs typeface="Arial" panose="020B0604020202020204" pitchFamily="34" charset="0"/>
              </a:rPr>
              <a:t>think courses are offered at inconvenient times </a:t>
            </a:r>
            <a:r>
              <a:rPr lang="en-US" dirty="0" smtClean="0">
                <a:latin typeface="Arial" panose="020B0604020202020204" pitchFamily="34" charset="0"/>
                <a:cs typeface="Arial" panose="020B0604020202020204" pitchFamily="34" charset="0"/>
              </a:rPr>
              <a:t>(8.5% </a:t>
            </a:r>
            <a:r>
              <a:rPr lang="en-US" dirty="0">
                <a:latin typeface="Arial" panose="020B0604020202020204" pitchFamily="34" charset="0"/>
                <a:cs typeface="Arial" panose="020B0604020202020204" pitchFamily="34" charset="0"/>
              </a:rPr>
              <a:t>for above average group</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61</a:t>
            </a:fld>
            <a:endParaRPr lang="en-US" dirty="0"/>
          </a:p>
        </p:txBody>
      </p:sp>
    </p:spTree>
    <p:extLst>
      <p:ext uri="{BB962C8B-B14F-4D97-AF65-F5344CB8AC3E}">
        <p14:creationId xmlns:p14="http://schemas.microsoft.com/office/powerpoint/2010/main" val="952975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486400" cy="4651968"/>
          </a:xfrm>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education?</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Women</a:t>
            </a:r>
            <a:r>
              <a:rPr lang="en-US" dirty="0">
                <a:latin typeface="Arial" panose="020B0604020202020204" pitchFamily="34" charset="0"/>
                <a:cs typeface="Arial" panose="020B0604020202020204" pitchFamily="34" charset="0"/>
              </a:rPr>
              <a:t>:</a:t>
            </a:r>
          </a:p>
          <a:p>
            <a:pPr marL="156334" indent="-156334"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16.8% of women report having taken courses to prepare them for a job in the future compared to 13.5% for men.</a:t>
            </a: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More women agree that there are plenty of opportunities to take formal education courses than men do (67.5% and 55.9%, respectively).</a:t>
            </a: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More women agree that there are places nearby to upgrade educational qualifications than men do (66.6% and 58.9%, respectively).</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23.8</a:t>
            </a:r>
            <a:r>
              <a:rPr lang="en-US" dirty="0">
                <a:latin typeface="Arial" panose="020B0604020202020204" pitchFamily="34" charset="0"/>
                <a:cs typeface="Arial" panose="020B0604020202020204" pitchFamily="34" charset="0"/>
              </a:rPr>
              <a:t>% of women report that courses are offered at inconvenient times compared to 10.7% 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women </a:t>
            </a:r>
            <a:r>
              <a:rPr lang="en-US" dirty="0" smtClean="0">
                <a:latin typeface="Arial" panose="020B0604020202020204" pitchFamily="34" charset="0"/>
                <a:cs typeface="Arial" panose="020B0604020202020204" pitchFamily="34" charset="0"/>
              </a:rPr>
              <a:t>(36.2%) </a:t>
            </a:r>
            <a:r>
              <a:rPr lang="en-US" dirty="0">
                <a:latin typeface="Arial" panose="020B0604020202020204" pitchFamily="34" charset="0"/>
                <a:cs typeface="Arial" panose="020B0604020202020204" pitchFamily="34" charset="0"/>
              </a:rPr>
              <a:t>agree courses are too expensive than men do </a:t>
            </a:r>
            <a:r>
              <a:rPr lang="en-US" dirty="0" smtClean="0">
                <a:latin typeface="Arial" panose="020B0604020202020204" pitchFamily="34" charset="0"/>
                <a:cs typeface="Arial" panose="020B0604020202020204" pitchFamily="34" charset="0"/>
              </a:rPr>
              <a:t>(22%).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r>
              <a:rPr lang="en-US" dirty="0">
                <a:solidFill>
                  <a:srgbClr val="005A73"/>
                </a:solidFill>
                <a:latin typeface="Arial" panose="020B0604020202020204" pitchFamily="34" charset="0"/>
                <a:cs typeface="Arial" panose="020B0604020202020204" pitchFamily="34" charset="0"/>
              </a:rPr>
              <a:t>Men</a:t>
            </a:r>
            <a:r>
              <a:rPr lang="en-US"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Fewer men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having taken courses to </a:t>
            </a:r>
            <a:r>
              <a:rPr lang="en-US" dirty="0" smtClean="0">
                <a:latin typeface="Arial" panose="020B0604020202020204" pitchFamily="34" charset="0"/>
                <a:cs typeface="Arial" panose="020B0604020202020204" pitchFamily="34" charset="0"/>
              </a:rPr>
              <a:t>help</a:t>
            </a:r>
            <a:r>
              <a:rPr lang="en-US" baseline="0" dirty="0" smtClean="0">
                <a:latin typeface="Arial" panose="020B0604020202020204" pitchFamily="34" charset="0"/>
                <a:cs typeface="Arial" panose="020B0604020202020204" pitchFamily="34" charset="0"/>
              </a:rPr>
              <a:t> them get started in their new job </a:t>
            </a:r>
            <a:r>
              <a:rPr lang="en-US" dirty="0" smtClean="0">
                <a:latin typeface="Arial" panose="020B0604020202020204" pitchFamily="34" charset="0"/>
                <a:cs typeface="Arial" panose="020B0604020202020204" pitchFamily="34" charset="0"/>
              </a:rPr>
              <a:t>than </a:t>
            </a:r>
            <a:r>
              <a:rPr lang="en-US" dirty="0">
                <a:latin typeface="Arial" panose="020B0604020202020204" pitchFamily="34" charset="0"/>
                <a:cs typeface="Arial" panose="020B0604020202020204" pitchFamily="34" charset="0"/>
              </a:rPr>
              <a:t>women do </a:t>
            </a:r>
            <a:r>
              <a:rPr lang="en-US" dirty="0" smtClean="0">
                <a:latin typeface="Arial" panose="020B0604020202020204" pitchFamily="34" charset="0"/>
                <a:cs typeface="Arial" panose="020B0604020202020204" pitchFamily="34" charset="0"/>
              </a:rPr>
              <a:t>(6.5%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13.3%, </a:t>
            </a:r>
            <a:r>
              <a:rPr lang="en-US" dirty="0">
                <a:latin typeface="Arial" panose="020B0604020202020204" pitchFamily="34" charset="0"/>
                <a:cs typeface="Arial" panose="020B0604020202020204" pitchFamily="34" charset="0"/>
              </a:rPr>
              <a:t>respectively). </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The percentage of men taking courses for interest in community or online is lower than that for women </a:t>
            </a:r>
            <a:r>
              <a:rPr lang="en-US" dirty="0" smtClean="0">
                <a:latin typeface="Arial" panose="020B0604020202020204" pitchFamily="34" charset="0"/>
                <a:cs typeface="Arial" panose="020B0604020202020204" pitchFamily="34" charset="0"/>
              </a:rPr>
              <a:t>(15%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20.3%, </a:t>
            </a:r>
            <a:r>
              <a:rPr lang="en-US" dirty="0">
                <a:latin typeface="Arial" panose="020B0604020202020204" pitchFamily="34" charset="0"/>
                <a:cs typeface="Arial" panose="020B0604020202020204" pitchFamily="34" charset="0"/>
              </a:rPr>
              <a:t>respectively). </a:t>
            </a: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Fewer men agree that there are places nearby</a:t>
            </a:r>
            <a:r>
              <a:rPr lang="en-US" baseline="0" dirty="0" smtClean="0">
                <a:latin typeface="Arial" panose="020B0604020202020204" pitchFamily="34" charset="0"/>
                <a:cs typeface="Arial" panose="020B0604020202020204" pitchFamily="34" charset="0"/>
              </a:rPr>
              <a:t> to take courses for interest than women do (55.4% and 68.5%, respectively).</a:t>
            </a: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Fewer</a:t>
            </a:r>
            <a:r>
              <a:rPr lang="en-US" baseline="0" dirty="0" smtClean="0">
                <a:latin typeface="Arial" panose="020B0604020202020204" pitchFamily="34" charset="0"/>
                <a:cs typeface="Arial" panose="020B0604020202020204" pitchFamily="34" charset="0"/>
              </a:rPr>
              <a:t> men </a:t>
            </a:r>
            <a:r>
              <a:rPr lang="en-US" dirty="0" smtClean="0">
                <a:latin typeface="Arial" panose="020B0604020202020204" pitchFamily="34" charset="0"/>
                <a:cs typeface="Arial" panose="020B0604020202020204" pitchFamily="34" charset="0"/>
              </a:rPr>
              <a:t>agree that there are plenty of opportunities to take courses for interest than women do (60.3% and 70.1%, respectively).</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62</a:t>
            </a:fld>
            <a:endParaRPr lang="en-US" dirty="0"/>
          </a:p>
        </p:txBody>
      </p:sp>
    </p:spTree>
    <p:extLst>
      <p:ext uri="{BB962C8B-B14F-4D97-AF65-F5344CB8AC3E}">
        <p14:creationId xmlns:p14="http://schemas.microsoft.com/office/powerpoint/2010/main" val="30096255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their participation in formal education and in courses for interest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a:latin typeface="Arial" panose="020B0604020202020204" pitchFamily="34" charset="0"/>
                <a:cs typeface="Arial" panose="020B0604020202020204" pitchFamily="34" charset="0"/>
              </a:rPr>
              <a:t>Overall, there is </a:t>
            </a:r>
            <a:r>
              <a:rPr lang="en-US" dirty="0" smtClean="0">
                <a:latin typeface="Arial" panose="020B0604020202020204" pitchFamily="34" charset="0"/>
                <a:cs typeface="Arial" panose="020B0604020202020204" pitchFamily="34" charset="0"/>
              </a:rPr>
              <a:t>slight </a:t>
            </a:r>
            <a:r>
              <a:rPr lang="en-US" dirty="0">
                <a:latin typeface="Arial" panose="020B0604020202020204" pitchFamily="34" charset="0"/>
                <a:cs typeface="Arial" panose="020B0604020202020204" pitchFamily="34" charset="0"/>
              </a:rPr>
              <a:t>difference with respect to the purpose of taking courses for interest and formal education. Residents living in </a:t>
            </a:r>
            <a:r>
              <a:rPr lang="en-US" dirty="0" smtClean="0">
                <a:latin typeface="Arial" panose="020B0604020202020204" pitchFamily="34" charset="0"/>
                <a:cs typeface="Arial" panose="020B0604020202020204" pitchFamily="34" charset="0"/>
              </a:rPr>
              <a:t>Orillia and Area are </a:t>
            </a:r>
            <a:r>
              <a:rPr lang="en-US" dirty="0">
                <a:latin typeface="Arial" panose="020B0604020202020204" pitchFamily="34" charset="0"/>
                <a:cs typeface="Arial" panose="020B0604020202020204" pitchFamily="34" charset="0"/>
              </a:rPr>
              <a:t>more likely to take courses to improve skills for their current job, followed by taking courses </a:t>
            </a:r>
            <a:r>
              <a:rPr lang="en-US" dirty="0" smtClean="0">
                <a:latin typeface="Arial" panose="020B0604020202020204" pitchFamily="34" charset="0"/>
                <a:cs typeface="Arial" panose="020B0604020202020204" pitchFamily="34" charset="0"/>
              </a:rPr>
              <a:t>for a qualification related to current job. </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63</a:t>
            </a:fld>
            <a:endParaRPr lang="en-US" dirty="0"/>
          </a:p>
        </p:txBody>
      </p:sp>
    </p:spTree>
    <p:extLst>
      <p:ext uri="{BB962C8B-B14F-4D97-AF65-F5344CB8AC3E}">
        <p14:creationId xmlns:p14="http://schemas.microsoft.com/office/powerpoint/2010/main" val="4159657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Who are those people taking courses for interest?</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People with </a:t>
            </a:r>
            <a:r>
              <a:rPr lang="en-CA" dirty="0" smtClean="0">
                <a:latin typeface="Arial" panose="020B0604020202020204" pitchFamily="34" charset="0"/>
                <a:cs typeface="Arial" panose="020B0604020202020204" pitchFamily="34" charset="0"/>
              </a:rPr>
              <a:t>annual household </a:t>
            </a:r>
            <a:r>
              <a:rPr lang="en-CA" dirty="0">
                <a:latin typeface="Arial" panose="020B0604020202020204" pitchFamily="34" charset="0"/>
                <a:cs typeface="Arial" panose="020B0604020202020204" pitchFamily="34" charset="0"/>
              </a:rPr>
              <a:t>incomes </a:t>
            </a:r>
            <a:r>
              <a:rPr lang="en-CA" dirty="0" smtClean="0">
                <a:latin typeface="Arial" panose="020B0604020202020204" pitchFamily="34" charset="0"/>
                <a:cs typeface="Arial" panose="020B0604020202020204" pitchFamily="34" charset="0"/>
              </a:rPr>
              <a:t>$150,000 and over </a:t>
            </a:r>
            <a:r>
              <a:rPr lang="en-CA" dirty="0">
                <a:latin typeface="Arial" panose="020B0604020202020204" pitchFamily="34" charset="0"/>
                <a:cs typeface="Arial" panose="020B0604020202020204" pitchFamily="34" charset="0"/>
              </a:rPr>
              <a:t>and people with annual </a:t>
            </a:r>
            <a:r>
              <a:rPr lang="en-CA" dirty="0" smtClean="0">
                <a:latin typeface="Arial" panose="020B0604020202020204" pitchFamily="34" charset="0"/>
                <a:cs typeface="Arial" panose="020B0604020202020204" pitchFamily="34" charset="0"/>
              </a:rPr>
              <a:t>household incomes </a:t>
            </a:r>
            <a:r>
              <a:rPr lang="en-CA" dirty="0">
                <a:latin typeface="Arial" panose="020B0604020202020204" pitchFamily="34" charset="0"/>
                <a:cs typeface="Arial" panose="020B0604020202020204" pitchFamily="34" charset="0"/>
              </a:rPr>
              <a:t>between </a:t>
            </a:r>
            <a:r>
              <a:rPr lang="en-CA" dirty="0" smtClean="0">
                <a:latin typeface="Arial" panose="020B0604020202020204" pitchFamily="34" charset="0"/>
                <a:cs typeface="Arial" panose="020B0604020202020204" pitchFamily="34" charset="0"/>
              </a:rPr>
              <a:t>$20,000 </a:t>
            </a:r>
            <a:r>
              <a:rPr lang="en-CA" dirty="0">
                <a:latin typeface="Arial" panose="020B0604020202020204" pitchFamily="34" charset="0"/>
                <a:cs typeface="Arial" panose="020B0604020202020204" pitchFamily="34" charset="0"/>
              </a:rPr>
              <a:t>to </a:t>
            </a:r>
            <a:r>
              <a:rPr lang="en-CA" dirty="0" smtClean="0">
                <a:latin typeface="Arial" panose="020B0604020202020204" pitchFamily="34" charset="0"/>
                <a:cs typeface="Arial" panose="020B0604020202020204" pitchFamily="34" charset="0"/>
              </a:rPr>
              <a:t>$29,999 </a:t>
            </a:r>
            <a:r>
              <a:rPr lang="en-CA" dirty="0">
                <a:latin typeface="Arial" panose="020B0604020202020204" pitchFamily="34" charset="0"/>
                <a:cs typeface="Arial" panose="020B0604020202020204" pitchFamily="34" charset="0"/>
              </a:rPr>
              <a:t>are more likely to take courses for interest. </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Middle </a:t>
            </a:r>
            <a:r>
              <a:rPr lang="en-CA" dirty="0">
                <a:latin typeface="Arial" panose="020B0604020202020204" pitchFamily="34" charset="0"/>
                <a:cs typeface="Arial" panose="020B0604020202020204" pitchFamily="34" charset="0"/>
              </a:rPr>
              <a:t>age adults </a:t>
            </a:r>
            <a:r>
              <a:rPr lang="en-CA" dirty="0" smtClean="0">
                <a:latin typeface="Arial" panose="020B0604020202020204" pitchFamily="34" charset="0"/>
                <a:cs typeface="Arial" panose="020B0604020202020204" pitchFamily="34" charset="0"/>
              </a:rPr>
              <a:t>(45 </a:t>
            </a:r>
            <a:r>
              <a:rPr lang="en-CA" dirty="0">
                <a:latin typeface="Arial" panose="020B0604020202020204" pitchFamily="34" charset="0"/>
                <a:cs typeface="Arial" panose="020B0604020202020204" pitchFamily="34" charset="0"/>
              </a:rPr>
              <a:t>to </a:t>
            </a:r>
            <a:r>
              <a:rPr lang="en-CA" dirty="0" smtClean="0">
                <a:latin typeface="Arial" panose="020B0604020202020204" pitchFamily="34" charset="0"/>
                <a:cs typeface="Arial" panose="020B0604020202020204" pitchFamily="34" charset="0"/>
              </a:rPr>
              <a:t>64 </a:t>
            </a:r>
            <a:r>
              <a:rPr lang="en-CA" dirty="0">
                <a:latin typeface="Arial" panose="020B0604020202020204" pitchFamily="34" charset="0"/>
                <a:cs typeface="Arial" panose="020B0604020202020204" pitchFamily="34" charset="0"/>
              </a:rPr>
              <a:t>years) are more likely to take courses for interest. </a:t>
            </a:r>
            <a:r>
              <a:rPr lang="en-CA" dirty="0" smtClean="0">
                <a:latin typeface="Arial" panose="020B0604020202020204" pitchFamily="34" charset="0"/>
                <a:cs typeface="Arial" panose="020B0604020202020204" pitchFamily="34" charset="0"/>
              </a:rPr>
              <a:t>However,</a:t>
            </a:r>
            <a:r>
              <a:rPr lang="en-CA" baseline="0" dirty="0" smtClean="0">
                <a:latin typeface="Arial" panose="020B0604020202020204" pitchFamily="34" charset="0"/>
                <a:cs typeface="Arial" panose="020B0604020202020204" pitchFamily="34" charset="0"/>
              </a:rPr>
              <a:t> y</a:t>
            </a:r>
            <a:r>
              <a:rPr lang="en-CA" dirty="0" smtClean="0">
                <a:latin typeface="Arial" panose="020B0604020202020204" pitchFamily="34" charset="0"/>
                <a:cs typeface="Arial" panose="020B0604020202020204" pitchFamily="34" charset="0"/>
              </a:rPr>
              <a:t>oung people (under 35 years) and older</a:t>
            </a:r>
            <a:r>
              <a:rPr lang="en-CA" baseline="0" dirty="0" smtClean="0">
                <a:latin typeface="Arial" panose="020B0604020202020204" pitchFamily="34" charset="0"/>
                <a:cs typeface="Arial" panose="020B0604020202020204" pitchFamily="34" charset="0"/>
              </a:rPr>
              <a:t> adults (75 years and older) are less likely to take courses for interest.</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 living in Oro-Medonte report </a:t>
            </a:r>
            <a:r>
              <a:rPr lang="en-CA" dirty="0">
                <a:latin typeface="Arial" panose="020B0604020202020204" pitchFamily="34" charset="0"/>
                <a:cs typeface="Arial" panose="020B0604020202020204" pitchFamily="34" charset="0"/>
              </a:rPr>
              <a:t>the highest participation (</a:t>
            </a:r>
            <a:r>
              <a:rPr lang="en-CA" dirty="0" smtClean="0">
                <a:latin typeface="Arial" panose="020B0604020202020204" pitchFamily="34" charset="0"/>
                <a:cs typeface="Arial" panose="020B0604020202020204" pitchFamily="34" charset="0"/>
              </a:rPr>
              <a:t>20.9%). </a:t>
            </a:r>
            <a:r>
              <a:rPr lang="en-CA" dirty="0">
                <a:latin typeface="Arial" panose="020B0604020202020204" pitchFamily="34" charset="0"/>
                <a:cs typeface="Arial" panose="020B0604020202020204" pitchFamily="34" charset="0"/>
              </a:rPr>
              <a:t>Conversely, residents living in </a:t>
            </a:r>
            <a:r>
              <a:rPr lang="en-CA" dirty="0" smtClean="0">
                <a:latin typeface="Arial" panose="020B0604020202020204" pitchFamily="34" charset="0"/>
                <a:cs typeface="Arial" panose="020B0604020202020204" pitchFamily="34" charset="0"/>
              </a:rPr>
              <a:t>Ramara </a:t>
            </a:r>
            <a:r>
              <a:rPr lang="en-CA" dirty="0">
                <a:latin typeface="Arial" panose="020B0604020202020204" pitchFamily="34" charset="0"/>
                <a:cs typeface="Arial" panose="020B0604020202020204" pitchFamily="34" charset="0"/>
              </a:rPr>
              <a:t>are the least likely to take courses for interest (</a:t>
            </a:r>
            <a:r>
              <a:rPr lang="en-CA" dirty="0" smtClean="0">
                <a:latin typeface="Arial" panose="020B0604020202020204" pitchFamily="34" charset="0"/>
                <a:cs typeface="Arial" panose="020B0604020202020204" pitchFamily="34" charset="0"/>
              </a:rPr>
              <a:t>15.4%).</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Taking courses for interest generally</a:t>
            </a:r>
            <a:r>
              <a:rPr lang="en-CA" baseline="0" dirty="0" smtClean="0">
                <a:latin typeface="Arial" panose="020B0604020202020204" pitchFamily="34" charset="0"/>
                <a:cs typeface="Arial" panose="020B0604020202020204" pitchFamily="34" charset="0"/>
              </a:rPr>
              <a:t> inclines with education level. People with higher educational achievement</a:t>
            </a:r>
            <a:r>
              <a:rPr lang="en-CA" dirty="0" smtClean="0">
                <a:latin typeface="Arial" panose="020B0604020202020204" pitchFamily="34" charset="0"/>
                <a:cs typeface="Arial" panose="020B0604020202020204" pitchFamily="34" charset="0"/>
              </a:rPr>
              <a:t> </a:t>
            </a:r>
            <a:r>
              <a:rPr lang="en-CA" baseline="0" dirty="0" smtClean="0">
                <a:latin typeface="Arial" panose="020B0604020202020204" pitchFamily="34" charset="0"/>
                <a:cs typeface="Arial" panose="020B0604020202020204" pitchFamily="34" charset="0"/>
              </a:rPr>
              <a:t>are more likely to take courses for interest. However, people who </a:t>
            </a:r>
            <a:r>
              <a:rPr lang="en-CA" dirty="0" smtClean="0">
                <a:latin typeface="Arial" panose="020B0604020202020204" pitchFamily="34" charset="0"/>
                <a:cs typeface="Arial" panose="020B0604020202020204" pitchFamily="34" charset="0"/>
              </a:rPr>
              <a:t>have</a:t>
            </a:r>
            <a:r>
              <a:rPr lang="en-CA" baseline="0" dirty="0" smtClean="0">
                <a:latin typeface="Arial" panose="020B0604020202020204" pitchFamily="34" charset="0"/>
                <a:cs typeface="Arial" panose="020B0604020202020204" pitchFamily="34" charset="0"/>
              </a:rPr>
              <a:t> a graduate degree do not follow this pattern. Only </a:t>
            </a:r>
            <a:r>
              <a:rPr lang="en-CA" dirty="0" smtClean="0">
                <a:latin typeface="Arial" panose="020B0604020202020204" pitchFamily="34" charset="0"/>
                <a:cs typeface="Arial" panose="020B0604020202020204" pitchFamily="34" charset="0"/>
              </a:rPr>
              <a:t>15.4% of them report having taken courses for interest in past year.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64</a:t>
            </a:fld>
            <a:endParaRPr lang="en-US" dirty="0"/>
          </a:p>
        </p:txBody>
      </p:sp>
    </p:spTree>
    <p:extLst>
      <p:ext uri="{BB962C8B-B14F-4D97-AF65-F5344CB8AC3E}">
        <p14:creationId xmlns:p14="http://schemas.microsoft.com/office/powerpoint/2010/main" val="219379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perceive educational opportunities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Orillia and Area agree </a:t>
            </a:r>
            <a:r>
              <a:rPr lang="en-US" dirty="0">
                <a:latin typeface="Arial" panose="020B0604020202020204" pitchFamily="34" charset="0"/>
                <a:cs typeface="Arial" panose="020B0604020202020204" pitchFamily="34" charset="0"/>
              </a:rPr>
              <a:t>that there are plenty of opportunities to take formal courses and upgrade their educational qualifications. Residents also report a somewhat high agreement that courses are too </a:t>
            </a:r>
            <a:r>
              <a:rPr lang="en-US" dirty="0" smtClean="0">
                <a:latin typeface="Arial" panose="020B0604020202020204" pitchFamily="34" charset="0"/>
                <a:cs typeface="Arial" panose="020B0604020202020204" pitchFamily="34" charset="0"/>
              </a:rPr>
              <a:t>expensive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 well as  </a:t>
            </a:r>
            <a:r>
              <a:rPr lang="en-US" dirty="0">
                <a:latin typeface="Arial" panose="020B0604020202020204" pitchFamily="34" charset="0"/>
                <a:cs typeface="Arial" panose="020B0604020202020204" pitchFamily="34" charset="0"/>
              </a:rPr>
              <a:t>courses are offered at inconvenient times.</a:t>
            </a: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Having access to educational opportunities, like formal courses, allows people to improve existing, or acquire new job skills that can lead directly to qualifications enabling career opportunities. Interest courses are an important component of lifelong learning that can enhance leisure experiences and contribute to ongoing intellectual development and knowledge acquisition. </a:t>
            </a: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65</a:t>
            </a:fld>
            <a:endParaRPr lang="en-US" dirty="0"/>
          </a:p>
        </p:txBody>
      </p:sp>
    </p:spTree>
    <p:extLst>
      <p:ext uri="{BB962C8B-B14F-4D97-AF65-F5344CB8AC3E}">
        <p14:creationId xmlns:p14="http://schemas.microsoft.com/office/powerpoint/2010/main" val="12228933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Education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household incomes perceive the educational opportunities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a:latin typeface="Arial" panose="020B0604020202020204" pitchFamily="34" charset="0"/>
                <a:cs typeface="Arial" panose="020B0604020202020204" pitchFamily="34" charset="0"/>
              </a:rPr>
              <a:t>The relationship is evident between income and perceived barrier of educational opportunity due to cost – low income residents find that cost prevents their participation more than middle or upper income residents. </a:t>
            </a:r>
          </a:p>
          <a:p>
            <a:pP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There is little connection between income and educational opportunities with respect to places nearby for interest </a:t>
            </a:r>
            <a:r>
              <a:rPr lang="en-US" dirty="0" smtClean="0">
                <a:latin typeface="Arial" panose="020B0604020202020204" pitchFamily="34" charset="0"/>
                <a:cs typeface="Arial" panose="020B0604020202020204" pitchFamily="34" charset="0"/>
              </a:rPr>
              <a:t>courses. The highest percentage of agreement is among people with household incomes between $60,000 to $79,999 per year (75.4%), followed by those with annual household incomes between $120,000 to $149,999 (74.6%).</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66</a:t>
            </a:fld>
            <a:endParaRPr lang="en-US" dirty="0"/>
          </a:p>
        </p:txBody>
      </p:sp>
    </p:spTree>
    <p:extLst>
      <p:ext uri="{BB962C8B-B14F-4D97-AF65-F5344CB8AC3E}">
        <p14:creationId xmlns:p14="http://schemas.microsoft.com/office/powerpoint/2010/main" val="23616647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Education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at different ages perceive the educational opportunities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a:latin typeface="Arial" panose="020B0604020202020204" pitchFamily="34" charset="0"/>
                <a:cs typeface="Arial" panose="020B0604020202020204" pitchFamily="34" charset="0"/>
              </a:rPr>
              <a:t>Agreement of cost as a barrier of educational opportunities declines with </a:t>
            </a:r>
            <a:r>
              <a:rPr lang="en-US" dirty="0" smtClean="0">
                <a:latin typeface="Arial" panose="020B0604020202020204" pitchFamily="34" charset="0"/>
                <a:cs typeface="Arial" panose="020B0604020202020204" pitchFamily="34" charset="0"/>
              </a:rPr>
              <a:t>age. </a:t>
            </a:r>
            <a:r>
              <a:rPr lang="en-US" dirty="0">
                <a:latin typeface="Arial" panose="020B0604020202020204" pitchFamily="34" charset="0"/>
                <a:cs typeface="Arial" panose="020B0604020202020204" pitchFamily="34" charset="0"/>
              </a:rPr>
              <a:t>Older adults report lower levels of </a:t>
            </a:r>
            <a:r>
              <a:rPr lang="en-US" dirty="0" smtClean="0">
                <a:latin typeface="Arial" panose="020B0604020202020204" pitchFamily="34" charset="0"/>
                <a:cs typeface="Arial" panose="020B0604020202020204" pitchFamily="34" charset="0"/>
              </a:rPr>
              <a:t>agreement </a:t>
            </a:r>
            <a:r>
              <a:rPr lang="en-US" dirty="0">
                <a:latin typeface="Arial" panose="020B0604020202020204" pitchFamily="34" charset="0"/>
                <a:cs typeface="Arial" panose="020B0604020202020204" pitchFamily="34" charset="0"/>
              </a:rPr>
              <a:t>that cost prevents their participation; in contrast, young people agree that the cost of programs limits their participation. </a:t>
            </a:r>
          </a:p>
          <a:p>
            <a:pP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a:latin typeface="Arial" panose="020B0604020202020204" pitchFamily="34" charset="0"/>
                <a:cs typeface="Arial" panose="020B0604020202020204" pitchFamily="34" charset="0"/>
              </a:rPr>
              <a:t>There is </a:t>
            </a:r>
            <a:r>
              <a:rPr lang="en-US" dirty="0" smtClean="0">
                <a:latin typeface="Arial" panose="020B0604020202020204" pitchFamily="34" charset="0"/>
                <a:cs typeface="Arial" panose="020B0604020202020204" pitchFamily="34" charset="0"/>
              </a:rPr>
              <a:t>somewhat of an association </a:t>
            </a:r>
            <a:r>
              <a:rPr lang="en-US" dirty="0">
                <a:latin typeface="Arial" panose="020B0604020202020204" pitchFamily="34" charset="0"/>
                <a:cs typeface="Arial" panose="020B0604020202020204" pitchFamily="34" charset="0"/>
              </a:rPr>
              <a:t>between age and the agreement that there are places nearby to take courses for interest. </a:t>
            </a:r>
            <a:r>
              <a:rPr lang="en-US" dirty="0" smtClean="0">
                <a:latin typeface="Arial" panose="020B0604020202020204" pitchFamily="34" charset="0"/>
                <a:cs typeface="Arial" panose="020B0604020202020204" pitchFamily="34" charset="0"/>
              </a:rPr>
              <a:t>Older adults</a:t>
            </a:r>
            <a:r>
              <a:rPr lang="en-US" baseline="0" dirty="0" smtClean="0">
                <a:latin typeface="Arial" panose="020B0604020202020204" pitchFamily="34" charset="0"/>
                <a:cs typeface="Arial" panose="020B0604020202020204" pitchFamily="34" charset="0"/>
              </a:rPr>
              <a:t> are more likely to agree that there are places nearby for interest courses than young people and middle age adults.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67</a:t>
            </a:fld>
            <a:endParaRPr lang="en-US" dirty="0"/>
          </a:p>
        </p:txBody>
      </p:sp>
    </p:spTree>
    <p:extLst>
      <p:ext uri="{BB962C8B-B14F-4D97-AF65-F5344CB8AC3E}">
        <p14:creationId xmlns:p14="http://schemas.microsoft.com/office/powerpoint/2010/main" val="24867697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Education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living in different municipalities perceive the educational opportunities in </a:t>
            </a:r>
            <a:r>
              <a:rPr lang="en-CA" i="1" dirty="0" smtClean="0">
                <a:latin typeface="Arial" panose="020B0604020202020204" pitchFamily="34" charset="0"/>
                <a:cs typeface="Arial" panose="020B0604020202020204" pitchFamily="34" charset="0"/>
              </a:rPr>
              <a:t>Orillia</a:t>
            </a:r>
            <a:r>
              <a:rPr lang="en-CA" i="1" baseline="0" dirty="0" smtClean="0">
                <a:latin typeface="Arial" panose="020B0604020202020204" pitchFamily="34" charset="0"/>
                <a:cs typeface="Arial" panose="020B0604020202020204" pitchFamily="34" charset="0"/>
              </a:rPr>
              <a:t> and Area</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Agreement that courses are too expensive </a:t>
            </a:r>
            <a:r>
              <a:rPr lang="en-US" dirty="0" smtClean="0">
                <a:latin typeface="Arial" panose="020B0604020202020204" pitchFamily="34" charset="0"/>
                <a:cs typeface="Arial" panose="020B0604020202020204" pitchFamily="34" charset="0"/>
              </a:rPr>
              <a:t>is slightly </a:t>
            </a:r>
            <a:r>
              <a:rPr lang="en-US" dirty="0">
                <a:latin typeface="Arial" panose="020B0604020202020204" pitchFamily="34" charset="0"/>
                <a:cs typeface="Arial" panose="020B0604020202020204" pitchFamily="34" charset="0"/>
              </a:rPr>
              <a:t>higher amongst residents living in </a:t>
            </a:r>
            <a:r>
              <a:rPr lang="en-US" dirty="0" smtClean="0">
                <a:latin typeface="Arial" panose="020B0604020202020204" pitchFamily="34" charset="0"/>
                <a:cs typeface="Arial" panose="020B0604020202020204" pitchFamily="34" charset="0"/>
              </a:rPr>
              <a:t>the city. </a:t>
            </a:r>
            <a:r>
              <a:rPr lang="en-US" dirty="0">
                <a:latin typeface="Arial" panose="020B0604020202020204" pitchFamily="34" charset="0"/>
                <a:cs typeface="Arial" panose="020B0604020202020204" pitchFamily="34" charset="0"/>
              </a:rPr>
              <a:t>In contrast, people residing in townships believe that courses are not less accessible due to their cost, especially those living in </a:t>
            </a:r>
            <a:r>
              <a:rPr lang="en-US" dirty="0" smtClean="0">
                <a:latin typeface="Arial" panose="020B0604020202020204" pitchFamily="34" charset="0"/>
                <a:cs typeface="Arial" panose="020B0604020202020204" pitchFamily="34" charset="0"/>
              </a:rPr>
              <a:t>Oro-Medonte. </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Ramara residents </a:t>
            </a:r>
            <a:r>
              <a:rPr lang="en-US" dirty="0">
                <a:latin typeface="Arial" panose="020B0604020202020204" pitchFamily="34" charset="0"/>
                <a:cs typeface="Arial" panose="020B0604020202020204" pitchFamily="34" charset="0"/>
              </a:rPr>
              <a:t>have the highest level of agreement about the availability of places nearby to take courses </a:t>
            </a:r>
            <a:r>
              <a:rPr lang="en-US" dirty="0" smtClean="0">
                <a:latin typeface="Arial" panose="020B0604020202020204" pitchFamily="34" charset="0"/>
                <a:cs typeface="Arial" panose="020B0604020202020204" pitchFamily="34" charset="0"/>
              </a:rPr>
              <a:t>of </a:t>
            </a:r>
            <a:r>
              <a:rPr lang="en-US" dirty="0">
                <a:latin typeface="Arial" panose="020B0604020202020204" pitchFamily="34" charset="0"/>
                <a:cs typeface="Arial" panose="020B0604020202020204" pitchFamily="34" charset="0"/>
              </a:rPr>
              <a:t>interest, followed by residents living </a:t>
            </a:r>
            <a:r>
              <a:rPr lang="en-US" dirty="0" smtClean="0">
                <a:latin typeface="Arial" panose="020B0604020202020204" pitchFamily="34" charset="0"/>
                <a:cs typeface="Arial" panose="020B0604020202020204" pitchFamily="34" charset="0"/>
              </a:rPr>
              <a:t>in</a:t>
            </a:r>
            <a:r>
              <a:rPr lang="en-US" baseline="0" dirty="0" smtClean="0">
                <a:latin typeface="Arial" panose="020B0604020202020204" pitchFamily="34" charset="0"/>
                <a:cs typeface="Arial" panose="020B0604020202020204" pitchFamily="34" charset="0"/>
              </a:rPr>
              <a:t> Oro-Medonte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contrast, </a:t>
            </a:r>
            <a:r>
              <a:rPr lang="en-US" dirty="0" smtClean="0">
                <a:latin typeface="Arial" panose="020B0604020202020204" pitchFamily="34" charset="0"/>
                <a:cs typeface="Arial" panose="020B0604020202020204" pitchFamily="34" charset="0"/>
              </a:rPr>
              <a:t>residents living in Severn </a:t>
            </a:r>
            <a:r>
              <a:rPr lang="en-US" dirty="0">
                <a:latin typeface="Arial" panose="020B0604020202020204" pitchFamily="34" charset="0"/>
                <a:cs typeface="Arial" panose="020B0604020202020204" pitchFamily="34" charset="0"/>
              </a:rPr>
              <a:t>report lower accessibility to places nearby to take courses of interest.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68</a:t>
            </a:fld>
            <a:endParaRPr lang="en-US" dirty="0"/>
          </a:p>
        </p:txBody>
      </p:sp>
    </p:spTree>
    <p:extLst>
      <p:ext uri="{BB962C8B-B14F-4D97-AF65-F5344CB8AC3E}">
        <p14:creationId xmlns:p14="http://schemas.microsoft.com/office/powerpoint/2010/main" val="27535321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Education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a:t>
            </a:r>
            <a:r>
              <a:rPr lang="en-CA" i="1" dirty="0" smtClean="0">
                <a:latin typeface="Arial" panose="020B0604020202020204" pitchFamily="34" charset="0"/>
                <a:cs typeface="Arial" panose="020B0604020202020204" pitchFamily="34" charset="0"/>
              </a:rPr>
              <a:t>education levels perceive </a:t>
            </a:r>
            <a:r>
              <a:rPr lang="en-CA" i="1" dirty="0">
                <a:latin typeface="Arial" panose="020B0604020202020204" pitchFamily="34" charset="0"/>
                <a:cs typeface="Arial" panose="020B0604020202020204" pitchFamily="34" charset="0"/>
              </a:rPr>
              <a:t>the educational opportunities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perception of courses being too expensive generally declines with education level. However, people with a college diploma are more likely to agree that courses are too expensive.  </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People who </a:t>
            </a:r>
            <a:r>
              <a:rPr lang="en-US" dirty="0" smtClean="0">
                <a:latin typeface="Arial" panose="020B0604020202020204" pitchFamily="34" charset="0"/>
                <a:cs typeface="Arial" panose="020B0604020202020204" pitchFamily="34" charset="0"/>
              </a:rPr>
              <a:t>hold a graduate degree are the most likely to agree</a:t>
            </a:r>
            <a:r>
              <a:rPr lang="en-US" baseline="0" dirty="0" smtClean="0">
                <a:latin typeface="Arial" panose="020B0604020202020204" pitchFamily="34" charset="0"/>
                <a:cs typeface="Arial" panose="020B0604020202020204" pitchFamily="34" charset="0"/>
              </a:rPr>
              <a:t> that there are places nearby to take courses for interest (70.9%), followed by people with a post-secondary certificate (67.5%) and people with a university degree (67.3%). In contrast, people who have a college diploma </a:t>
            </a:r>
            <a:r>
              <a:rPr lang="en-US" dirty="0" smtClean="0">
                <a:latin typeface="Arial" panose="020B0604020202020204" pitchFamily="34" charset="0"/>
                <a:cs typeface="Arial" panose="020B0604020202020204" pitchFamily="34" charset="0"/>
              </a:rPr>
              <a:t>are the least </a:t>
            </a:r>
            <a:r>
              <a:rPr lang="en-US" dirty="0">
                <a:latin typeface="Arial" panose="020B0604020202020204" pitchFamily="34" charset="0"/>
                <a:cs typeface="Arial" panose="020B0604020202020204" pitchFamily="34" charset="0"/>
              </a:rPr>
              <a:t>likely to agree that </a:t>
            </a:r>
            <a:r>
              <a:rPr lang="en-US" dirty="0" smtClean="0">
                <a:latin typeface="Arial" panose="020B0604020202020204" pitchFamily="34" charset="0"/>
                <a:cs typeface="Arial" panose="020B0604020202020204" pitchFamily="34" charset="0"/>
              </a:rPr>
              <a:t>places</a:t>
            </a:r>
            <a:r>
              <a:rPr lang="en-US" baseline="0" dirty="0" smtClean="0">
                <a:latin typeface="Arial" panose="020B0604020202020204" pitchFamily="34" charset="0"/>
                <a:cs typeface="Arial" panose="020B0604020202020204" pitchFamily="34" charset="0"/>
              </a:rPr>
              <a:t> nearby </a:t>
            </a:r>
            <a:r>
              <a:rPr lang="en-US" dirty="0" smtClean="0">
                <a:latin typeface="Arial" panose="020B0604020202020204" pitchFamily="34" charset="0"/>
                <a:cs typeface="Arial" panose="020B0604020202020204" pitchFamily="34" charset="0"/>
              </a:rPr>
              <a:t>are available to take courses </a:t>
            </a:r>
            <a:r>
              <a:rPr lang="en-US" dirty="0">
                <a:latin typeface="Arial" panose="020B0604020202020204" pitchFamily="34" charset="0"/>
                <a:cs typeface="Arial" panose="020B0604020202020204" pitchFamily="34" charset="0"/>
              </a:rPr>
              <a:t>in the community. </a:t>
            </a:r>
          </a:p>
          <a:p>
            <a:pPr marL="156334" indent="-156334">
              <a:buFont typeface="Arial" panose="020B0604020202020204" pitchFamily="34" charset="0"/>
              <a:buChar char="•"/>
              <a:defRPr/>
            </a:pPr>
            <a:endParaRPr lang="en-US" i="1"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69</a:t>
            </a:fld>
            <a:endParaRPr lang="en-US" dirty="0"/>
          </a:p>
        </p:txBody>
      </p:sp>
    </p:spTree>
    <p:extLst>
      <p:ext uri="{BB962C8B-B14F-4D97-AF65-F5344CB8AC3E}">
        <p14:creationId xmlns:p14="http://schemas.microsoft.com/office/powerpoint/2010/main" val="177405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a:t>
            </a:fld>
            <a:endParaRPr lang="en-US" dirty="0"/>
          </a:p>
        </p:txBody>
      </p:sp>
    </p:spTree>
    <p:extLst>
      <p:ext uri="{BB962C8B-B14F-4D97-AF65-F5344CB8AC3E}">
        <p14:creationId xmlns:p14="http://schemas.microsoft.com/office/powerpoint/2010/main" val="184115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064"/>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a:t>
            </a:r>
            <a:r>
              <a:rPr lang="en-CA" i="1" baseline="0" dirty="0" smtClean="0">
                <a:latin typeface="Arial" panose="020B0604020202020204" pitchFamily="34" charset="0"/>
                <a:cs typeface="Arial" panose="020B0604020202020204" pitchFamily="34" charset="0"/>
              </a:rPr>
              <a:t> of educational opportunity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igher perceived educational opportunity</a:t>
            </a:r>
            <a:r>
              <a:rPr lang="en-US" baseline="0" dirty="0" smtClean="0">
                <a:solidFill>
                  <a:srgbClr val="005A73"/>
                </a:solidFill>
                <a:latin typeface="Arial" panose="020B0604020202020204" pitchFamily="34" charset="0"/>
                <a:cs typeface="Arial" panose="020B0604020202020204" pitchFamily="34" charset="0"/>
              </a:rPr>
              <a:t> </a:t>
            </a:r>
            <a:r>
              <a:rPr lang="en-US" dirty="0" smtClean="0">
                <a:solidFill>
                  <a:srgbClr val="005A73"/>
                </a:solidFill>
                <a:latin typeface="Arial" panose="020B0604020202020204" pitchFamily="34" charset="0"/>
                <a:cs typeface="Arial" panose="020B0604020202020204" pitchFamily="34" charset="0"/>
              </a:rPr>
              <a:t>is related to higher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a:t>
            </a:r>
            <a:r>
              <a:rPr lang="en-US" baseline="0" dirty="0" smtClean="0">
                <a:latin typeface="Arial" panose="020B0604020202020204" pitchFamily="34" charset="0"/>
                <a:cs typeface="Arial" panose="020B0604020202020204" pitchFamily="34" charset="0"/>
              </a:rPr>
              <a:t> income</a:t>
            </a:r>
            <a:endParaRPr lang="en-US"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Oro-</a:t>
            </a:r>
            <a:r>
              <a:rPr lang="en-US" dirty="0" err="1" smtClean="0">
                <a:latin typeface="Arial" panose="020B0604020202020204" pitchFamily="34" charset="0"/>
                <a:cs typeface="Arial" panose="020B0604020202020204" pitchFamily="34" charset="0"/>
              </a:rPr>
              <a:t>Medonte</a:t>
            </a:r>
            <a:endParaRPr lang="en-US" baseline="0"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a:t>
            </a:r>
            <a:r>
              <a:rPr lang="en-US" baseline="0" dirty="0" smtClean="0">
                <a:latin typeface="Arial" panose="020B0604020202020204" pitchFamily="34" charset="0"/>
                <a:cs typeface="Arial" panose="020B0604020202020204" pitchFamily="34" charset="0"/>
              </a:rPr>
              <a:t> clear patterns regarding education level</a:t>
            </a:r>
            <a:endParaRPr lang="en-US"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70</a:t>
            </a:fld>
            <a:endParaRPr lang="en-US" dirty="0"/>
          </a:p>
        </p:txBody>
      </p:sp>
    </p:spTree>
    <p:extLst>
      <p:ext uri="{BB962C8B-B14F-4D97-AF65-F5344CB8AC3E}">
        <p14:creationId xmlns:p14="http://schemas.microsoft.com/office/powerpoint/2010/main" val="9861581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Environment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The environment is the foundation upon which human societies are built and the source of our sustained wellbeing. On a broader level, environmental protection involves the prevention of waste and damage while revitalizing our ecosystems and working towards the sustainability of all of our natural resources.</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The environment is the basis for our health, our communities, and our economy. Despite its fundamental importance to human existence and the natural resource wealth it provides to Canada, we often fail to appreciate the various ecosystem services provided by nature that sustain human wellbeing. Indeed, our wellbeing is influenced directly by the quality of our air, soil, and water.</a:t>
            </a: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71</a:t>
            </a:fld>
            <a:endParaRPr lang="en-US" dirty="0"/>
          </a:p>
        </p:txBody>
      </p:sp>
    </p:spTree>
    <p:extLst>
      <p:ext uri="{BB962C8B-B14F-4D97-AF65-F5344CB8AC3E}">
        <p14:creationId xmlns:p14="http://schemas.microsoft.com/office/powerpoint/2010/main" val="88868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915024" cy="4710344"/>
          </a:xfrm>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the environment?</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sz="600"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94.8% </a:t>
            </a:r>
            <a:r>
              <a:rPr lang="en-US" dirty="0">
                <a:latin typeface="Arial" panose="020B0604020202020204" pitchFamily="34" charset="0"/>
                <a:cs typeface="Arial" panose="020B0604020202020204" pitchFamily="34" charset="0"/>
              </a:rPr>
              <a:t>agree that the quality of the natural environment </a:t>
            </a:r>
            <a:r>
              <a:rPr lang="en-US" i="1" dirty="0">
                <a:latin typeface="Arial" panose="020B0604020202020204" pitchFamily="34" charset="0"/>
                <a:cs typeface="Arial" panose="020B0604020202020204" pitchFamily="34" charset="0"/>
              </a:rPr>
              <a:t>in their </a:t>
            </a:r>
            <a:r>
              <a:rPr lang="en-US" i="1" dirty="0" smtClean="0">
                <a:latin typeface="Arial" panose="020B0604020202020204" pitchFamily="34" charset="0"/>
                <a:cs typeface="Arial" panose="020B0604020202020204" pitchFamily="34" charset="0"/>
              </a:rPr>
              <a:t>neighbourhood </a:t>
            </a:r>
            <a:r>
              <a:rPr lang="en-US" dirty="0">
                <a:latin typeface="Arial" panose="020B0604020202020204" pitchFamily="34" charset="0"/>
                <a:cs typeface="Arial" panose="020B0604020202020204" pitchFamily="34" charset="0"/>
              </a:rPr>
              <a:t>is very high </a:t>
            </a:r>
            <a:r>
              <a:rPr lang="en-US" dirty="0" smtClean="0">
                <a:latin typeface="Arial" panose="020B0604020202020204" pitchFamily="34" charset="0"/>
                <a:cs typeface="Arial" panose="020B0604020202020204" pitchFamily="34" charset="0"/>
              </a:rPr>
              <a:t>(62.3%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 93.5% agree that the quality of the natural environment </a:t>
            </a:r>
            <a:r>
              <a:rPr lang="en-US" i="1" dirty="0" smtClean="0">
                <a:latin typeface="Arial" panose="020B0604020202020204" pitchFamily="34" charset="0"/>
                <a:cs typeface="Arial" panose="020B0604020202020204" pitchFamily="34" charset="0"/>
              </a:rPr>
              <a:t>in their community </a:t>
            </a:r>
            <a:r>
              <a:rPr lang="en-US" dirty="0" smtClean="0">
                <a:latin typeface="Arial" panose="020B0604020202020204" pitchFamily="34" charset="0"/>
                <a:cs typeface="Arial" panose="020B0604020202020204" pitchFamily="34" charset="0"/>
              </a:rPr>
              <a:t>is very high (67.2% for below group).</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98.4% </a:t>
            </a:r>
            <a:r>
              <a:rPr lang="en-US" dirty="0">
                <a:latin typeface="Arial" panose="020B0604020202020204" pitchFamily="34" charset="0"/>
                <a:cs typeface="Arial" panose="020B0604020202020204" pitchFamily="34" charset="0"/>
              </a:rPr>
              <a:t>agree there are plenty of opportunities to enjoy </a:t>
            </a:r>
            <a:r>
              <a:rPr lang="en-US" i="1" dirty="0">
                <a:latin typeface="Arial" panose="020B0604020202020204" pitchFamily="34" charset="0"/>
                <a:cs typeface="Arial" panose="020B0604020202020204" pitchFamily="34" charset="0"/>
              </a:rPr>
              <a:t>nature in their community </a:t>
            </a:r>
            <a:r>
              <a:rPr lang="en-US" dirty="0" smtClean="0">
                <a:latin typeface="Arial" panose="020B0604020202020204" pitchFamily="34" charset="0"/>
                <a:cs typeface="Arial" panose="020B0604020202020204" pitchFamily="34" charset="0"/>
              </a:rPr>
              <a:t>(87.5%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 96.5% agree there are plenty of opportunities to enjoy nature </a:t>
            </a:r>
            <a:r>
              <a:rPr lang="en-US" i="1" dirty="0" smtClean="0">
                <a:latin typeface="Arial" panose="020B0604020202020204" pitchFamily="34" charset="0"/>
                <a:cs typeface="Arial" panose="020B0604020202020204" pitchFamily="34" charset="0"/>
              </a:rPr>
              <a:t>in their neighbourhood </a:t>
            </a:r>
            <a:r>
              <a:rPr lang="en-US" dirty="0" smtClean="0">
                <a:latin typeface="Arial" panose="020B0604020202020204" pitchFamily="34" charset="0"/>
                <a:cs typeface="Arial" panose="020B0604020202020204" pitchFamily="34" charset="0"/>
              </a:rPr>
              <a:t>(76.0% for below group).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72.7% </a:t>
            </a:r>
            <a:r>
              <a:rPr lang="en-US" dirty="0">
                <a:latin typeface="Arial" panose="020B0604020202020204" pitchFamily="34" charset="0"/>
                <a:cs typeface="Arial" panose="020B0604020202020204" pitchFamily="34" charset="0"/>
              </a:rPr>
              <a:t>reuse </a:t>
            </a:r>
            <a:r>
              <a:rPr lang="en-US" dirty="0" smtClean="0">
                <a:latin typeface="Arial" panose="020B0604020202020204" pitchFamily="34" charset="0"/>
                <a:cs typeface="Arial" panose="020B0604020202020204" pitchFamily="34" charset="0"/>
              </a:rPr>
              <a:t>materials (65.6% </a:t>
            </a:r>
            <a:r>
              <a:rPr lang="en-US" dirty="0">
                <a:latin typeface="Arial" panose="020B0604020202020204" pitchFamily="34" charset="0"/>
                <a:cs typeface="Arial" panose="020B0604020202020204" pitchFamily="34" charset="0"/>
              </a:rPr>
              <a:t>for below group), </a:t>
            </a:r>
            <a:r>
              <a:rPr lang="en-US" dirty="0" smtClean="0">
                <a:latin typeface="Arial" panose="020B0604020202020204" pitchFamily="34" charset="0"/>
                <a:cs typeface="Arial" panose="020B0604020202020204" pitchFamily="34" charset="0"/>
              </a:rPr>
              <a:t>91.5% </a:t>
            </a:r>
            <a:r>
              <a:rPr lang="en-US" dirty="0">
                <a:latin typeface="Arial" panose="020B0604020202020204" pitchFamily="34" charset="0"/>
                <a:cs typeface="Arial" panose="020B0604020202020204" pitchFamily="34" charset="0"/>
              </a:rPr>
              <a:t>recycle materials </a:t>
            </a:r>
            <a:r>
              <a:rPr lang="en-US" dirty="0" smtClean="0">
                <a:latin typeface="Arial" panose="020B0604020202020204" pitchFamily="34" charset="0"/>
                <a:cs typeface="Arial" panose="020B0604020202020204" pitchFamily="34" charset="0"/>
              </a:rPr>
              <a:t>(85% </a:t>
            </a:r>
            <a:r>
              <a:rPr lang="en-US" dirty="0">
                <a:latin typeface="Arial" panose="020B0604020202020204" pitchFamily="34" charset="0"/>
                <a:cs typeface="Arial" panose="020B0604020202020204" pitchFamily="34" charset="0"/>
              </a:rPr>
              <a:t>for below group), </a:t>
            </a:r>
            <a:r>
              <a:rPr lang="en-US" dirty="0" smtClean="0">
                <a:latin typeface="Arial" panose="020B0604020202020204" pitchFamily="34" charset="0"/>
                <a:cs typeface="Arial" panose="020B0604020202020204" pitchFamily="34" charset="0"/>
              </a:rPr>
              <a:t>83.5% </a:t>
            </a:r>
            <a:r>
              <a:rPr lang="en-US" dirty="0">
                <a:latin typeface="Arial" panose="020B0604020202020204" pitchFamily="34" charset="0"/>
                <a:cs typeface="Arial" panose="020B0604020202020204" pitchFamily="34" charset="0"/>
              </a:rPr>
              <a:t>reduce waste </a:t>
            </a:r>
            <a:r>
              <a:rPr lang="en-US" dirty="0" smtClean="0">
                <a:latin typeface="Arial" panose="020B0604020202020204" pitchFamily="34" charset="0"/>
                <a:cs typeface="Arial" panose="020B0604020202020204" pitchFamily="34" charset="0"/>
              </a:rPr>
              <a:t>(71.7%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86.5% separate waste (67.2% for below group) very often or all of the time.</a:t>
            </a:r>
            <a:endParaRPr lang="en-US" dirty="0">
              <a:latin typeface="Arial" panose="020B0604020202020204" pitchFamily="34" charset="0"/>
              <a:cs typeface="Arial" panose="020B0604020202020204" pitchFamily="34" charset="0"/>
            </a:endParaRPr>
          </a:p>
          <a:p>
            <a:pPr lvl="0">
              <a:defRPr/>
            </a:pPr>
            <a:endParaRPr lang="en-US" sz="600" dirty="0" smtClean="0">
              <a:solidFill>
                <a:srgbClr val="005A73"/>
              </a:solidFill>
              <a:latin typeface="Arial" panose="020B0604020202020204" pitchFamily="34" charset="0"/>
              <a:cs typeface="Arial" panose="020B0604020202020204" pitchFamily="34" charset="0"/>
            </a:endParaRPr>
          </a:p>
          <a:p>
            <a:pPr lvl="0">
              <a:defRPr/>
            </a:pPr>
            <a:r>
              <a:rPr lang="en-US" dirty="0" smtClean="0">
                <a:solidFill>
                  <a:srgbClr val="005A73"/>
                </a:solidFill>
                <a:latin typeface="Arial" panose="020B0604020202020204" pitchFamily="34" charset="0"/>
                <a:cs typeface="Arial" panose="020B0604020202020204" pitchFamily="34" charset="0"/>
              </a:rPr>
              <a:t>Below </a:t>
            </a:r>
            <a:r>
              <a:rPr lang="en-US" dirty="0">
                <a:solidFill>
                  <a:srgbClr val="005A73"/>
                </a:solidFill>
                <a:latin typeface="Arial" panose="020B0604020202020204" pitchFamily="34" charset="0"/>
                <a:cs typeface="Arial" panose="020B0604020202020204" pitchFamily="34" charset="0"/>
              </a:rPr>
              <a:t>average wellbeing group: </a:t>
            </a:r>
          </a:p>
          <a:p>
            <a:pPr marL="156334" indent="-156334"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39.7% feel traffic congestion is a problem in their community (20.5% for above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64.9%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satisfied </a:t>
            </a:r>
            <a:r>
              <a:rPr lang="en-US" dirty="0">
                <a:latin typeface="Arial" panose="020B0604020202020204" pitchFamily="34" charset="0"/>
                <a:cs typeface="Arial" panose="020B0604020202020204" pitchFamily="34" charset="0"/>
              </a:rPr>
              <a:t>with air quality in their community </a:t>
            </a:r>
            <a:r>
              <a:rPr lang="en-US" dirty="0" smtClean="0">
                <a:latin typeface="Arial" panose="020B0604020202020204" pitchFamily="34" charset="0"/>
                <a:cs typeface="Arial" panose="020B0604020202020204" pitchFamily="34" charset="0"/>
              </a:rPr>
              <a:t>(91.0%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 51.6%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satisfied </a:t>
            </a:r>
            <a:r>
              <a:rPr lang="en-US" dirty="0">
                <a:latin typeface="Arial" panose="020B0604020202020204" pitchFamily="34" charset="0"/>
                <a:cs typeface="Arial" panose="020B0604020202020204" pitchFamily="34" charset="0"/>
              </a:rPr>
              <a:t>with water quality in their community </a:t>
            </a:r>
            <a:r>
              <a:rPr lang="en-US" dirty="0" smtClean="0">
                <a:latin typeface="Arial" panose="020B0604020202020204" pitchFamily="34" charset="0"/>
                <a:cs typeface="Arial" panose="020B0604020202020204" pitchFamily="34" charset="0"/>
              </a:rPr>
              <a:t>(88.8%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77.3% </a:t>
            </a:r>
            <a:r>
              <a:rPr lang="en-US" dirty="0">
                <a:latin typeface="Arial" panose="020B0604020202020204" pitchFamily="34" charset="0"/>
                <a:cs typeface="Arial" panose="020B0604020202020204" pitchFamily="34" charset="0"/>
              </a:rPr>
              <a:t>conserve energy </a:t>
            </a:r>
            <a:r>
              <a:rPr lang="en-US" dirty="0" smtClean="0">
                <a:latin typeface="Arial" panose="020B0604020202020204" pitchFamily="34" charset="0"/>
                <a:cs typeface="Arial" panose="020B0604020202020204" pitchFamily="34" charset="0"/>
              </a:rPr>
              <a:t>(90.3%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66.7% </a:t>
            </a:r>
            <a:r>
              <a:rPr lang="en-US" dirty="0">
                <a:latin typeface="Arial" panose="020B0604020202020204" pitchFamily="34" charset="0"/>
                <a:cs typeface="Arial" panose="020B0604020202020204" pitchFamily="34" charset="0"/>
              </a:rPr>
              <a:t>conserve water </a:t>
            </a:r>
            <a:r>
              <a:rPr lang="en-US" dirty="0" smtClean="0">
                <a:latin typeface="Arial" panose="020B0604020202020204" pitchFamily="34" charset="0"/>
                <a:cs typeface="Arial" panose="020B0604020202020204" pitchFamily="34" charset="0"/>
              </a:rPr>
              <a:t>(80.3%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very often or all of the time.</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35.5% </a:t>
            </a:r>
            <a:r>
              <a:rPr lang="en-US" dirty="0">
                <a:latin typeface="Arial" panose="020B0604020202020204" pitchFamily="34" charset="0"/>
                <a:cs typeface="Arial" panose="020B0604020202020204" pitchFamily="34" charset="0"/>
              </a:rPr>
              <a:t>purchase foods locally very often or all of the time (</a:t>
            </a:r>
            <a:r>
              <a:rPr lang="en-US" dirty="0" smtClean="0">
                <a:latin typeface="Arial" panose="020B0604020202020204" pitchFamily="34" charset="0"/>
                <a:cs typeface="Arial" panose="020B0604020202020204" pitchFamily="34" charset="0"/>
              </a:rPr>
              <a:t>58.7%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p>
          <a:p>
            <a:pPr>
              <a:defRPr/>
            </a:pPr>
            <a:endParaRPr lang="en-US" sz="600" dirty="0" smtClean="0">
              <a:solidFill>
                <a:srgbClr val="005A73"/>
              </a:solidFill>
              <a:latin typeface="Arial" panose="020B0604020202020204" pitchFamily="34" charset="0"/>
              <a:cs typeface="Arial" panose="020B0604020202020204" pitchFamily="34" charset="0"/>
            </a:endParaRPr>
          </a:p>
          <a:p>
            <a:pPr>
              <a:defRPr/>
            </a:pPr>
            <a:r>
              <a:rPr lang="en-US" dirty="0" smtClean="0">
                <a:solidFill>
                  <a:srgbClr val="005A73"/>
                </a:solidFill>
                <a:latin typeface="Arial" panose="020B0604020202020204" pitchFamily="34" charset="0"/>
                <a:cs typeface="Arial" panose="020B0604020202020204" pitchFamily="34" charset="0"/>
              </a:rPr>
              <a:t>Neither group walk </a:t>
            </a:r>
            <a:r>
              <a:rPr lang="en-US" dirty="0">
                <a:solidFill>
                  <a:srgbClr val="005A73"/>
                </a:solidFill>
                <a:latin typeface="Arial" panose="020B0604020202020204" pitchFamily="34" charset="0"/>
                <a:cs typeface="Arial" panose="020B0604020202020204" pitchFamily="34" charset="0"/>
              </a:rPr>
              <a:t>or bike very often (27% for above group, 25.7% for below </a:t>
            </a:r>
            <a:r>
              <a:rPr lang="en-US" dirty="0" smtClean="0">
                <a:solidFill>
                  <a:srgbClr val="005A73"/>
                </a:solidFill>
                <a:latin typeface="Arial" panose="020B0604020202020204" pitchFamily="34" charset="0"/>
                <a:cs typeface="Arial" panose="020B0604020202020204" pitchFamily="34" charset="0"/>
              </a:rPr>
              <a:t>group) or take </a:t>
            </a:r>
            <a:r>
              <a:rPr lang="en-US" dirty="0">
                <a:solidFill>
                  <a:srgbClr val="005A73"/>
                </a:solidFill>
                <a:latin typeface="Arial" panose="020B0604020202020204" pitchFamily="34" charset="0"/>
                <a:cs typeface="Arial" panose="020B0604020202020204" pitchFamily="34" charset="0"/>
              </a:rPr>
              <a:t>public transit very often (5.9% for above group, 8.6% for below group</a:t>
            </a:r>
            <a:r>
              <a:rPr lang="en-US" dirty="0" smtClean="0">
                <a:solidFill>
                  <a:srgbClr val="005A73"/>
                </a:solidFill>
                <a:latin typeface="Arial" panose="020B0604020202020204" pitchFamily="34" charset="0"/>
                <a:cs typeface="Arial" panose="020B0604020202020204" pitchFamily="34" charset="0"/>
              </a:rPr>
              <a:t>).</a:t>
            </a:r>
            <a:endParaRPr lang="en-US" dirty="0">
              <a:solidFill>
                <a:srgbClr val="005A73"/>
              </a:solidFill>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72</a:t>
            </a:fld>
            <a:endParaRPr lang="en-US" dirty="0"/>
          </a:p>
        </p:txBody>
      </p:sp>
    </p:spTree>
    <p:extLst>
      <p:ext uri="{BB962C8B-B14F-4D97-AF65-F5344CB8AC3E}">
        <p14:creationId xmlns:p14="http://schemas.microsoft.com/office/powerpoint/2010/main" val="37014212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Environment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the environment?</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Women: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77.3% </a:t>
            </a:r>
            <a:r>
              <a:rPr lang="en-US" dirty="0">
                <a:latin typeface="Arial" panose="020B0604020202020204" pitchFamily="34" charset="0"/>
                <a:cs typeface="Arial" panose="020B0604020202020204" pitchFamily="34" charset="0"/>
              </a:rPr>
              <a:t>feel </a:t>
            </a: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air quality in their community is very good </a:t>
            </a:r>
            <a:r>
              <a:rPr lang="en-US" dirty="0" smtClean="0">
                <a:latin typeface="Arial" panose="020B0604020202020204" pitchFamily="34" charset="0"/>
                <a:cs typeface="Arial" panose="020B0604020202020204" pitchFamily="34" charset="0"/>
              </a:rPr>
              <a:t>(85.9%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69.4% </a:t>
            </a:r>
            <a:r>
              <a:rPr lang="en-US" dirty="0">
                <a:latin typeface="Arial" panose="020B0604020202020204" pitchFamily="34" charset="0"/>
                <a:cs typeface="Arial" panose="020B0604020202020204" pitchFamily="34" charset="0"/>
              </a:rPr>
              <a:t>feel </a:t>
            </a:r>
            <a:r>
              <a:rPr lang="en-US" dirty="0" smtClean="0">
                <a:latin typeface="Arial" panose="020B0604020202020204" pitchFamily="34" charset="0"/>
                <a:cs typeface="Arial" panose="020B0604020202020204" pitchFamily="34" charset="0"/>
              </a:rPr>
              <a:t>the water quality in their community is very good (75.9%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71.5 % </a:t>
            </a:r>
            <a:r>
              <a:rPr lang="en-US" dirty="0" smtClean="0">
                <a:latin typeface="Arial" panose="020B0604020202020204" pitchFamily="34" charset="0"/>
                <a:cs typeface="Arial" panose="020B0604020202020204" pitchFamily="34" charset="0"/>
              </a:rPr>
              <a:t>reuse materials (65.3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for 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12.8% use carpool or use care share (7.8% for</a:t>
            </a:r>
            <a:r>
              <a:rPr lang="en-US" baseline="0" dirty="0" smtClean="0">
                <a:latin typeface="Arial" panose="020B0604020202020204" pitchFamily="34" charset="0"/>
                <a:cs typeface="Arial" panose="020B0604020202020204" pitchFamily="34" charset="0"/>
              </a:rPr>
              <a:t> men</a:t>
            </a:r>
            <a:r>
              <a:rPr lang="en-US" dirty="0" smtClean="0">
                <a:latin typeface="Arial" panose="020B0604020202020204" pitchFamily="34" charset="0"/>
                <a:cs typeface="Arial" panose="020B0604020202020204" pitchFamily="34" charset="0"/>
              </a:rPr>
              <a:t>).</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48.5% purchase food produced locally (45.9% for men).</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r>
              <a:rPr lang="en-US" dirty="0">
                <a:solidFill>
                  <a:srgbClr val="005A73"/>
                </a:solidFill>
                <a:latin typeface="Arial" panose="020B0604020202020204" pitchFamily="34" charset="0"/>
                <a:cs typeface="Arial" panose="020B0604020202020204" pitchFamily="34" charset="0"/>
              </a:rPr>
              <a:t>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87.1% </a:t>
            </a:r>
            <a:r>
              <a:rPr lang="en-US" dirty="0">
                <a:latin typeface="Arial" panose="020B0604020202020204" pitchFamily="34" charset="0"/>
                <a:cs typeface="Arial" panose="020B0604020202020204" pitchFamily="34" charset="0"/>
              </a:rPr>
              <a:t>agree that the quality of the natural environment in their community is very high </a:t>
            </a:r>
            <a:r>
              <a:rPr lang="en-US" dirty="0" smtClean="0">
                <a:latin typeface="Arial" panose="020B0604020202020204" pitchFamily="34" charset="0"/>
                <a:cs typeface="Arial" panose="020B0604020202020204" pitchFamily="34" charset="0"/>
              </a:rPr>
              <a:t>(80.5% </a:t>
            </a:r>
            <a:r>
              <a:rPr lang="en-US" dirty="0">
                <a:latin typeface="Arial" panose="020B0604020202020204" pitchFamily="34" charset="0"/>
                <a:cs typeface="Arial" panose="020B0604020202020204" pitchFamily="34" charset="0"/>
              </a:rPr>
              <a:t>for women).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86.1% conserve energy (84.3% for women), 75.7% conserve water (74.1% for women) very often or all of the time.</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81.1% separate waste very often or all of the time (77.5% for women).</a:t>
            </a:r>
          </a:p>
          <a:p>
            <a:pPr marL="156334" indent="-156334" defTabSz="80068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a:defRPr/>
            </a:pPr>
            <a:r>
              <a:rPr lang="en-US" dirty="0" smtClean="0">
                <a:solidFill>
                  <a:srgbClr val="005A73"/>
                </a:solidFill>
                <a:latin typeface="Arial" panose="020B0604020202020204" pitchFamily="34" charset="0"/>
                <a:cs typeface="Arial" panose="020B0604020202020204" pitchFamily="34" charset="0"/>
              </a:rPr>
              <a:t>Neither </a:t>
            </a:r>
            <a:r>
              <a:rPr lang="en-US" dirty="0">
                <a:solidFill>
                  <a:srgbClr val="005A73"/>
                </a:solidFill>
                <a:latin typeface="Arial" panose="020B0604020202020204" pitchFamily="34" charset="0"/>
                <a:cs typeface="Arial" panose="020B0604020202020204" pitchFamily="34" charset="0"/>
              </a:rPr>
              <a:t>women </a:t>
            </a:r>
            <a:r>
              <a:rPr lang="en-US" dirty="0" smtClean="0">
                <a:solidFill>
                  <a:srgbClr val="005A73"/>
                </a:solidFill>
                <a:latin typeface="Arial" panose="020B0604020202020204" pitchFamily="34" charset="0"/>
                <a:cs typeface="Arial" panose="020B0604020202020204" pitchFamily="34" charset="0"/>
              </a:rPr>
              <a:t>nor men walk </a:t>
            </a:r>
            <a:r>
              <a:rPr lang="en-US" dirty="0">
                <a:solidFill>
                  <a:srgbClr val="005A73"/>
                </a:solidFill>
                <a:latin typeface="Arial" panose="020B0604020202020204" pitchFamily="34" charset="0"/>
                <a:cs typeface="Arial" panose="020B0604020202020204" pitchFamily="34" charset="0"/>
              </a:rPr>
              <a:t>or bike very often (23.4% for women, 23.6% for men), or take public transit very often (6.5% for women, 5.4% for men</a:t>
            </a:r>
            <a:r>
              <a:rPr lang="en-US" dirty="0" smtClean="0">
                <a:solidFill>
                  <a:srgbClr val="005A73"/>
                </a:solidFill>
                <a:latin typeface="Arial" panose="020B0604020202020204" pitchFamily="34" charset="0"/>
                <a:cs typeface="Arial" panose="020B0604020202020204" pitchFamily="34" charset="0"/>
              </a:rPr>
              <a:t>).</a:t>
            </a:r>
            <a:endParaRPr lang="en-US" dirty="0">
              <a:solidFill>
                <a:srgbClr val="005A73"/>
              </a:solidFill>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73</a:t>
            </a:fld>
            <a:endParaRPr lang="en-US" dirty="0"/>
          </a:p>
        </p:txBody>
      </p:sp>
    </p:spTree>
    <p:extLst>
      <p:ext uri="{BB962C8B-B14F-4D97-AF65-F5344CB8AC3E}">
        <p14:creationId xmlns:p14="http://schemas.microsoft.com/office/powerpoint/2010/main" val="24451104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using active transportation related </a:t>
            </a:r>
            <a:r>
              <a:rPr lang="en-CA" i="1" dirty="0">
                <a:latin typeface="Arial" panose="020B0604020202020204" pitchFamily="34" charset="0"/>
                <a:cs typeface="Arial" panose="020B0604020202020204" pitchFamily="34" charset="0"/>
              </a:rPr>
              <a:t>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an</a:t>
            </a:r>
            <a:r>
              <a:rPr lang="en-US" baseline="0" dirty="0" smtClean="0">
                <a:latin typeface="Arial" panose="020B0604020202020204" pitchFamily="34" charset="0"/>
                <a:cs typeface="Arial" panose="020B0604020202020204" pitchFamily="34" charset="0"/>
              </a:rPr>
              <a:t> annual household income under $20,000 report the highest percentage of</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walking or biking more often or all of the time (35.1%), followed by people who have a household income between $30,000 to $39,999 per year (32.1%).</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People with </a:t>
            </a:r>
            <a:r>
              <a:rPr lang="en-US" dirty="0" smtClean="0">
                <a:latin typeface="Arial" panose="020B0604020202020204" pitchFamily="34" charset="0"/>
                <a:cs typeface="Arial" panose="020B0604020202020204" pitchFamily="34" charset="0"/>
              </a:rPr>
              <a:t>lower incomes, especially those who have an annual household income lower than $20,000, </a:t>
            </a:r>
            <a:r>
              <a:rPr lang="en-US" dirty="0">
                <a:latin typeface="Arial" panose="020B0604020202020204" pitchFamily="34" charset="0"/>
                <a:cs typeface="Arial" panose="020B0604020202020204" pitchFamily="34" charset="0"/>
              </a:rPr>
              <a:t>are more likely to </a:t>
            </a:r>
            <a:r>
              <a:rPr lang="en-US" dirty="0" smtClean="0">
                <a:latin typeface="Arial" panose="020B0604020202020204" pitchFamily="34" charset="0"/>
                <a:cs typeface="Arial" panose="020B0604020202020204" pitchFamily="34" charset="0"/>
              </a:rPr>
              <a:t>take public transit. </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74</a:t>
            </a:fld>
            <a:endParaRPr lang="en-US" dirty="0"/>
          </a:p>
        </p:txBody>
      </p:sp>
    </p:spTree>
    <p:extLst>
      <p:ext uri="{BB962C8B-B14F-4D97-AF65-F5344CB8AC3E}">
        <p14:creationId xmlns:p14="http://schemas.microsoft.com/office/powerpoint/2010/main" val="274714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using active transportation related </a:t>
            </a:r>
            <a:r>
              <a:rPr lang="en-CA" i="1" dirty="0">
                <a:latin typeface="Arial" panose="020B0604020202020204" pitchFamily="34" charset="0"/>
                <a:cs typeface="Arial" panose="020B0604020202020204" pitchFamily="34" charset="0"/>
              </a:rPr>
              <a:t>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CA" dirty="0" smtClean="0">
                <a:latin typeface="Arial" panose="020B0604020202020204" pitchFamily="34" charset="0"/>
                <a:cs typeface="Arial" panose="020B0604020202020204" pitchFamily="34" charset="0"/>
              </a:rPr>
              <a:t>Residents in the middle age groups</a:t>
            </a:r>
            <a:r>
              <a:rPr lang="en-CA" baseline="0" dirty="0" smtClean="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(35 to 64 years) are more likely to walk or bike when compared to people in other age groups.</a:t>
            </a:r>
          </a:p>
          <a:p>
            <a:pPr marL="164569" indent="-164569">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There </a:t>
            </a:r>
            <a:r>
              <a:rPr lang="en-US" dirty="0">
                <a:latin typeface="Arial" panose="020B0604020202020204" pitchFamily="34" charset="0"/>
                <a:cs typeface="Arial" panose="020B0604020202020204" pitchFamily="34" charset="0"/>
              </a:rPr>
              <a:t>is little difference between age </a:t>
            </a:r>
            <a:r>
              <a:rPr lang="en-US" dirty="0" smtClean="0">
                <a:latin typeface="Arial" panose="020B0604020202020204" pitchFamily="34" charset="0"/>
                <a:cs typeface="Arial" panose="020B0604020202020204" pitchFamily="34" charset="0"/>
              </a:rPr>
              <a:t>groups in </a:t>
            </a:r>
            <a:r>
              <a:rPr lang="en-US" dirty="0">
                <a:latin typeface="Arial" panose="020B0604020202020204" pitchFamily="34" charset="0"/>
                <a:cs typeface="Arial" panose="020B0604020202020204" pitchFamily="34" charset="0"/>
              </a:rPr>
              <a:t>the percentage of people who </a:t>
            </a:r>
            <a:r>
              <a:rPr lang="en-US" dirty="0" smtClean="0">
                <a:latin typeface="Arial" panose="020B0604020202020204" pitchFamily="34" charset="0"/>
                <a:cs typeface="Arial" panose="020B0604020202020204" pitchFamily="34" charset="0"/>
              </a:rPr>
              <a:t>take public transit quite </a:t>
            </a:r>
            <a:r>
              <a:rPr lang="en-US" dirty="0">
                <a:latin typeface="Arial" panose="020B0604020202020204" pitchFamily="34" charset="0"/>
                <a:cs typeface="Arial" panose="020B0604020202020204" pitchFamily="34" charset="0"/>
              </a:rPr>
              <a:t>often or all of the </a:t>
            </a:r>
            <a:r>
              <a:rPr lang="en-US" dirty="0" smtClean="0">
                <a:latin typeface="Arial" panose="020B0604020202020204" pitchFamily="34" charset="0"/>
                <a:cs typeface="Arial" panose="020B0604020202020204" pitchFamily="34" charset="0"/>
              </a:rPr>
              <a:t>time. People in the 35 to 44 year and 55 to 64 year age groups report </a:t>
            </a:r>
            <a:r>
              <a:rPr lang="en-US" dirty="0">
                <a:latin typeface="Arial" panose="020B0604020202020204" pitchFamily="34" charset="0"/>
                <a:cs typeface="Arial" panose="020B0604020202020204" pitchFamily="34" charset="0"/>
              </a:rPr>
              <a:t>the lowest percentage </a:t>
            </a:r>
            <a:r>
              <a:rPr lang="en-US" dirty="0" smtClean="0">
                <a:latin typeface="Arial" panose="020B0604020202020204" pitchFamily="34" charset="0"/>
                <a:cs typeface="Arial" panose="020B0604020202020204" pitchFamily="34" charset="0"/>
              </a:rPr>
              <a:t>(4.1% and 4.2%,</a:t>
            </a:r>
            <a:r>
              <a:rPr lang="en-US" baseline="0" dirty="0" smtClean="0">
                <a:latin typeface="Arial" panose="020B0604020202020204" pitchFamily="34" charset="0"/>
                <a:cs typeface="Arial" panose="020B0604020202020204" pitchFamily="34" charset="0"/>
              </a:rPr>
              <a:t> respectively</a:t>
            </a:r>
            <a:r>
              <a:rPr lang="en-US" dirty="0" smtClean="0">
                <a:latin typeface="Arial" panose="020B0604020202020204" pitchFamily="34" charset="0"/>
                <a:cs typeface="Arial" panose="020B0604020202020204" pitchFamily="34" charset="0"/>
              </a:rPr>
              <a:t>) taking public transit quite </a:t>
            </a:r>
            <a:r>
              <a:rPr lang="en-US" dirty="0">
                <a:latin typeface="Arial" panose="020B0604020202020204" pitchFamily="34" charset="0"/>
                <a:cs typeface="Arial" panose="020B0604020202020204" pitchFamily="34" charset="0"/>
              </a:rPr>
              <a:t>often or all of the time.</a:t>
            </a:r>
          </a:p>
          <a:p>
            <a:pPr>
              <a:defRP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75</a:t>
            </a:fld>
            <a:endParaRPr lang="en-US" dirty="0"/>
          </a:p>
        </p:txBody>
      </p:sp>
    </p:spTree>
    <p:extLst>
      <p:ext uri="{BB962C8B-B14F-4D97-AF65-F5344CB8AC3E}">
        <p14:creationId xmlns:p14="http://schemas.microsoft.com/office/powerpoint/2010/main" val="16620441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using</a:t>
            </a:r>
            <a:r>
              <a:rPr lang="en-CA" i="1" baseline="0" dirty="0" smtClean="0">
                <a:latin typeface="Arial" panose="020B0604020202020204" pitchFamily="34" charset="0"/>
                <a:cs typeface="Arial" panose="020B0604020202020204" pitchFamily="34" charset="0"/>
              </a:rPr>
              <a:t> active transportation </a:t>
            </a:r>
            <a:r>
              <a:rPr lang="en-CA" i="1" dirty="0" smtClean="0">
                <a:latin typeface="Arial" panose="020B0604020202020204" pitchFamily="34" charset="0"/>
                <a:cs typeface="Arial" panose="020B0604020202020204" pitchFamily="34" charset="0"/>
              </a:rPr>
              <a:t>related </a:t>
            </a:r>
            <a:r>
              <a:rPr lang="en-CA" i="1" dirty="0">
                <a:latin typeface="Arial" panose="020B0604020202020204" pitchFamily="34" charset="0"/>
                <a:cs typeface="Arial" panose="020B0604020202020204" pitchFamily="34" charset="0"/>
              </a:rPr>
              <a:t>to geographic location?</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People residing in </a:t>
            </a:r>
            <a:r>
              <a:rPr lang="en-CA" dirty="0" smtClean="0">
                <a:latin typeface="Arial" panose="020B0604020202020204" pitchFamily="34" charset="0"/>
                <a:cs typeface="Arial" panose="020B0604020202020204" pitchFamily="34" charset="0"/>
              </a:rPr>
              <a:t>rural</a:t>
            </a:r>
            <a:r>
              <a:rPr lang="en-CA" baseline="0" dirty="0" smtClean="0">
                <a:latin typeface="Arial" panose="020B0604020202020204" pitchFamily="34" charset="0"/>
                <a:cs typeface="Arial" panose="020B0604020202020204" pitchFamily="34" charset="0"/>
              </a:rPr>
              <a:t> areas</a:t>
            </a:r>
            <a:r>
              <a:rPr lang="en-CA" dirty="0" smtClean="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report </a:t>
            </a:r>
            <a:r>
              <a:rPr lang="en-CA" dirty="0" smtClean="0">
                <a:latin typeface="Arial" panose="020B0604020202020204" pitchFamily="34" charset="0"/>
                <a:cs typeface="Arial" panose="020B0604020202020204" pitchFamily="34" charset="0"/>
              </a:rPr>
              <a:t>notably</a:t>
            </a:r>
            <a:r>
              <a:rPr lang="en-CA" baseline="0" dirty="0" smtClean="0">
                <a:latin typeface="Arial" panose="020B0604020202020204" pitchFamily="34" charset="0"/>
                <a:cs typeface="Arial" panose="020B0604020202020204" pitchFamily="34" charset="0"/>
              </a:rPr>
              <a:t> lower </a:t>
            </a:r>
            <a:r>
              <a:rPr lang="en-CA" dirty="0" smtClean="0">
                <a:latin typeface="Arial" panose="020B0604020202020204" pitchFamily="34" charset="0"/>
                <a:cs typeface="Arial" panose="020B0604020202020204" pitchFamily="34" charset="0"/>
              </a:rPr>
              <a:t>percentages </a:t>
            </a:r>
            <a:r>
              <a:rPr lang="en-CA" dirty="0">
                <a:latin typeface="Arial" panose="020B0604020202020204" pitchFamily="34" charset="0"/>
                <a:cs typeface="Arial" panose="020B0604020202020204" pitchFamily="34" charset="0"/>
              </a:rPr>
              <a:t>of </a:t>
            </a:r>
            <a:r>
              <a:rPr lang="en-CA" dirty="0" smtClean="0">
                <a:latin typeface="Arial" panose="020B0604020202020204" pitchFamily="34" charset="0"/>
                <a:cs typeface="Arial" panose="020B0604020202020204" pitchFamily="34" charset="0"/>
              </a:rPr>
              <a:t>walking or biking compared </a:t>
            </a:r>
            <a:r>
              <a:rPr lang="en-CA" dirty="0">
                <a:latin typeface="Arial" panose="020B0604020202020204" pitchFamily="34" charset="0"/>
                <a:cs typeface="Arial" panose="020B0604020202020204" pitchFamily="34" charset="0"/>
              </a:rPr>
              <a:t>to residents living in </a:t>
            </a:r>
            <a:r>
              <a:rPr lang="en-CA" dirty="0" smtClean="0">
                <a:latin typeface="Arial" panose="020B0604020202020204" pitchFamily="34" charset="0"/>
                <a:cs typeface="Arial" panose="020B0604020202020204" pitchFamily="34" charset="0"/>
              </a:rPr>
              <a:t>Orillia. Oro-Medonte </a:t>
            </a:r>
            <a:r>
              <a:rPr lang="en-CA" dirty="0">
                <a:latin typeface="Arial" panose="020B0604020202020204" pitchFamily="34" charset="0"/>
                <a:cs typeface="Arial" panose="020B0604020202020204" pitchFamily="34" charset="0"/>
              </a:rPr>
              <a:t>residents are least likely to </a:t>
            </a:r>
            <a:r>
              <a:rPr lang="en-CA" dirty="0" smtClean="0">
                <a:latin typeface="Arial" panose="020B0604020202020204" pitchFamily="34" charset="0"/>
                <a:cs typeface="Arial" panose="020B0604020202020204" pitchFamily="34" charset="0"/>
              </a:rPr>
              <a:t>walk or bike compared </a:t>
            </a:r>
            <a:r>
              <a:rPr lang="en-CA" dirty="0">
                <a:latin typeface="Arial" panose="020B0604020202020204" pitchFamily="34" charset="0"/>
                <a:cs typeface="Arial" panose="020B0604020202020204" pitchFamily="34" charset="0"/>
              </a:rPr>
              <a:t>to residents living in other municipalities. </a:t>
            </a:r>
          </a:p>
          <a:p>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People residing in </a:t>
            </a:r>
            <a:r>
              <a:rPr lang="en-US" dirty="0" smtClean="0">
                <a:latin typeface="Arial" panose="020B0604020202020204" pitchFamily="34" charset="0"/>
                <a:cs typeface="Arial" panose="020B0604020202020204" pitchFamily="34" charset="0"/>
              </a:rPr>
              <a:t>Orillia </a:t>
            </a:r>
            <a:r>
              <a:rPr lang="en-US" dirty="0">
                <a:latin typeface="Arial" panose="020B0604020202020204" pitchFamily="34" charset="0"/>
                <a:cs typeface="Arial" panose="020B0604020202020204" pitchFamily="34" charset="0"/>
              </a:rPr>
              <a:t>are more likely to </a:t>
            </a:r>
            <a:r>
              <a:rPr lang="en-US" dirty="0" smtClean="0">
                <a:latin typeface="Arial" panose="020B0604020202020204" pitchFamily="34" charset="0"/>
                <a:cs typeface="Arial" panose="020B0604020202020204" pitchFamily="34" charset="0"/>
              </a:rPr>
              <a:t>take public transit </a:t>
            </a:r>
            <a:r>
              <a:rPr lang="en-US" dirty="0">
                <a:latin typeface="Arial" panose="020B0604020202020204" pitchFamily="34" charset="0"/>
                <a:cs typeface="Arial" panose="020B0604020202020204" pitchFamily="34" charset="0"/>
              </a:rPr>
              <a:t>quite often or all of the time compared to people residing in </a:t>
            </a:r>
            <a:r>
              <a:rPr lang="en-US" dirty="0" smtClean="0">
                <a:latin typeface="Arial" panose="020B0604020202020204" pitchFamily="34" charset="0"/>
                <a:cs typeface="Arial" panose="020B0604020202020204" pitchFamily="34" charset="0"/>
              </a:rPr>
              <a:t>rural</a:t>
            </a:r>
            <a:r>
              <a:rPr lang="en-US" baseline="0" dirty="0" smtClean="0">
                <a:latin typeface="Arial" panose="020B0604020202020204" pitchFamily="34" charset="0"/>
                <a:cs typeface="Arial" panose="020B0604020202020204" pitchFamily="34" charset="0"/>
              </a:rPr>
              <a:t> areas (Oro-Medonte, Ramara, Severn)</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76</a:t>
            </a:fld>
            <a:endParaRPr lang="en-US" dirty="0"/>
          </a:p>
        </p:txBody>
      </p:sp>
    </p:spTree>
    <p:extLst>
      <p:ext uri="{BB962C8B-B14F-4D97-AF65-F5344CB8AC3E}">
        <p14:creationId xmlns:p14="http://schemas.microsoft.com/office/powerpoint/2010/main" val="37379889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using active transportation related </a:t>
            </a:r>
            <a:r>
              <a:rPr lang="en-CA" i="1" dirty="0">
                <a:latin typeface="Arial" panose="020B0604020202020204" pitchFamily="34" charset="0"/>
                <a:cs typeface="Arial" panose="020B0604020202020204" pitchFamily="34" charset="0"/>
              </a:rPr>
              <a:t>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Using</a:t>
            </a:r>
            <a:r>
              <a:rPr lang="en-US" baseline="0" dirty="0" smtClean="0">
                <a:latin typeface="Arial" panose="020B0604020202020204" pitchFamily="34" charset="0"/>
                <a:cs typeface="Arial" panose="020B0604020202020204" pitchFamily="34" charset="0"/>
              </a:rPr>
              <a:t> active transportation</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walk or bike rather than use a car</a:t>
            </a:r>
            <a:r>
              <a:rPr lang="en-US" dirty="0" smtClean="0">
                <a:latin typeface="Arial" panose="020B0604020202020204" pitchFamily="34" charset="0"/>
                <a:cs typeface="Arial" panose="020B0604020202020204" pitchFamily="34" charset="0"/>
              </a:rPr>
              <a:t>–is related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education level. </a:t>
            </a:r>
            <a:r>
              <a:rPr lang="en-US" dirty="0">
                <a:latin typeface="Arial" panose="020B0604020202020204" pitchFamily="34" charset="0"/>
                <a:cs typeface="Arial" panose="020B0604020202020204" pitchFamily="34" charset="0"/>
              </a:rPr>
              <a:t>A higher percentage of people </a:t>
            </a:r>
            <a:r>
              <a:rPr lang="en-US" dirty="0" smtClean="0">
                <a:latin typeface="Arial" panose="020B0604020202020204" pitchFamily="34" charset="0"/>
                <a:cs typeface="Arial" panose="020B0604020202020204" pitchFamily="34" charset="0"/>
              </a:rPr>
              <a:t>holding a</a:t>
            </a:r>
            <a:r>
              <a:rPr lang="en-US" baseline="0" dirty="0" smtClean="0">
                <a:latin typeface="Arial" panose="020B0604020202020204" pitchFamily="34" charset="0"/>
                <a:cs typeface="Arial" panose="020B0604020202020204" pitchFamily="34" charset="0"/>
              </a:rPr>
              <a:t> university or graduate degree walk or bike </a:t>
            </a: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often </a:t>
            </a:r>
            <a:r>
              <a:rPr lang="en-US" dirty="0" smtClean="0">
                <a:latin typeface="Arial" panose="020B0604020202020204" pitchFamily="34" charset="0"/>
                <a:cs typeface="Arial" panose="020B0604020202020204" pitchFamily="34" charset="0"/>
              </a:rPr>
              <a:t>than people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a:t>
            </a:r>
            <a:r>
              <a:rPr lang="en-US" baseline="0" dirty="0" smtClean="0">
                <a:latin typeface="Arial" panose="020B0604020202020204" pitchFamily="34" charset="0"/>
                <a:cs typeface="Arial" panose="020B0604020202020204" pitchFamily="34" charset="0"/>
              </a:rPr>
              <a:t> other</a:t>
            </a:r>
            <a:r>
              <a:rPr lang="en-US" dirty="0" smtClean="0">
                <a:latin typeface="Arial" panose="020B0604020202020204" pitchFamily="34" charset="0"/>
                <a:cs typeface="Arial" panose="020B0604020202020204" pitchFamily="34" charset="0"/>
              </a:rPr>
              <a:t> educational levels.  People who have completed elementary school are the least likely to walk or bike compared to people in other groups.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no clear association between taking public transit and education level. Overall, people do not take public transit very often. The </a:t>
            </a:r>
            <a:r>
              <a:rPr lang="en-US" dirty="0">
                <a:latin typeface="Arial" panose="020B0604020202020204" pitchFamily="34" charset="0"/>
                <a:cs typeface="Arial" panose="020B0604020202020204" pitchFamily="34" charset="0"/>
              </a:rPr>
              <a:t>highest percentage of residents </a:t>
            </a:r>
            <a:r>
              <a:rPr lang="en-US" dirty="0" smtClean="0">
                <a:latin typeface="Arial" panose="020B0604020202020204" pitchFamily="34" charset="0"/>
                <a:cs typeface="Arial" panose="020B0604020202020204" pitchFamily="34" charset="0"/>
              </a:rPr>
              <a:t>taking public transit quite </a:t>
            </a:r>
            <a:r>
              <a:rPr lang="en-US" dirty="0">
                <a:latin typeface="Arial" panose="020B0604020202020204" pitchFamily="34" charset="0"/>
                <a:cs typeface="Arial" panose="020B0604020202020204" pitchFamily="34" charset="0"/>
              </a:rPr>
              <a:t>often or all of the time are </a:t>
            </a:r>
            <a:r>
              <a:rPr lang="en-US" dirty="0" smtClean="0">
                <a:latin typeface="Arial" panose="020B0604020202020204" pitchFamily="34" charset="0"/>
                <a:cs typeface="Arial" panose="020B0604020202020204" pitchFamily="34" charset="0"/>
              </a:rPr>
              <a:t>amongst those who have completed elementary school (8.9%) or</a:t>
            </a:r>
            <a:r>
              <a:rPr lang="en-US" baseline="0" dirty="0" smtClean="0">
                <a:latin typeface="Arial" panose="020B0604020202020204" pitchFamily="34" charset="0"/>
                <a:cs typeface="Arial" panose="020B0604020202020204" pitchFamily="34" charset="0"/>
              </a:rPr>
              <a:t> a college diploma (8.9%).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contrast, </a:t>
            </a:r>
            <a:r>
              <a:rPr lang="en-US" dirty="0" smtClean="0">
                <a:latin typeface="Arial" panose="020B0604020202020204" pitchFamily="34" charset="0"/>
                <a:cs typeface="Arial" panose="020B0604020202020204" pitchFamily="34" charset="0"/>
              </a:rPr>
              <a:t>those with</a:t>
            </a:r>
            <a:r>
              <a:rPr lang="en-US" baseline="0" dirty="0" smtClean="0">
                <a:latin typeface="Arial" panose="020B0604020202020204" pitchFamily="34" charset="0"/>
                <a:cs typeface="Arial" panose="020B0604020202020204" pitchFamily="34" charset="0"/>
              </a:rPr>
              <a:t> a graduate degree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have the lowest percentage of people </a:t>
            </a:r>
            <a:r>
              <a:rPr lang="en-US" dirty="0" smtClean="0">
                <a:latin typeface="Arial" panose="020B0604020202020204" pitchFamily="34" charset="0"/>
                <a:cs typeface="Arial" panose="020B0604020202020204" pitchFamily="34" charset="0"/>
              </a:rPr>
              <a:t>taking public transit quite </a:t>
            </a:r>
            <a:r>
              <a:rPr lang="en-US" dirty="0">
                <a:latin typeface="Arial" panose="020B0604020202020204" pitchFamily="34" charset="0"/>
                <a:cs typeface="Arial" panose="020B0604020202020204" pitchFamily="34" charset="0"/>
              </a:rPr>
              <a:t>often or all of the </a:t>
            </a:r>
            <a:r>
              <a:rPr lang="en-US" dirty="0" smtClean="0">
                <a:latin typeface="Arial" panose="020B0604020202020204" pitchFamily="34" charset="0"/>
                <a:cs typeface="Arial" panose="020B0604020202020204" pitchFamily="34" charset="0"/>
              </a:rPr>
              <a:t>time (1.4%). </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77</a:t>
            </a:fld>
            <a:endParaRPr lang="en-US" dirty="0"/>
          </a:p>
        </p:txBody>
      </p:sp>
    </p:spTree>
    <p:extLst>
      <p:ext uri="{BB962C8B-B14F-4D97-AF65-F5344CB8AC3E}">
        <p14:creationId xmlns:p14="http://schemas.microsoft.com/office/powerpoint/2010/main" val="23893257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household incomes perceive the quality of the environment in their community?</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no clear pattern in terms of income and perception of traffic congestion in Orillia and Area. Nevertheless,</a:t>
            </a:r>
            <a:r>
              <a:rPr lang="en-US" baseline="0" dirty="0" smtClean="0">
                <a:latin typeface="Arial" panose="020B0604020202020204" pitchFamily="34" charset="0"/>
                <a:cs typeface="Arial" panose="020B0604020202020204" pitchFamily="34" charset="0"/>
              </a:rPr>
              <a:t> people with annual household incomes between $20,000 to $ 29,999 report the highest level of agreement that traffic congestion is a problem.</a:t>
            </a:r>
            <a:r>
              <a:rPr lang="en-US" dirty="0" smtClean="0">
                <a:latin typeface="Arial" panose="020B0604020202020204" pitchFamily="34" charset="0"/>
                <a:cs typeface="Arial" panose="020B0604020202020204" pitchFamily="34" charset="0"/>
              </a:rPr>
              <a:t>  </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Income </a:t>
            </a:r>
            <a:r>
              <a:rPr lang="en-CA" dirty="0">
                <a:latin typeface="Arial" panose="020B0604020202020204" pitchFamily="34" charset="0"/>
                <a:cs typeface="Arial" panose="020B0604020202020204" pitchFamily="34" charset="0"/>
              </a:rPr>
              <a:t>is related to perceptions of the quality of the natural environment. As income increases, so does the perceived quality of the natural environment in their community. People living on less than $30,000 per year have a lower level of agreement that the quality of the natural environment in their community is very good. </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There is also a link between income and perceived opportunities to enjoy nature. Residents with annual household incomes under $30,000 report lower levels of agreement regarding opportunities to enjoy nature.</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smtClean="0">
                <a:latin typeface="Arial" panose="020B0604020202020204" pitchFamily="34" charset="0"/>
                <a:cs typeface="Arial" panose="020B0604020202020204" pitchFamily="34" charset="0"/>
              </a:rPr>
              <a:t>Note</a:t>
            </a:r>
            <a:r>
              <a:rPr lang="en-US" i="1" dirty="0">
                <a:latin typeface="Arial" panose="020B0604020202020204" pitchFamily="34" charset="0"/>
                <a:cs typeface="Arial" panose="020B0604020202020204" pitchFamily="34" charset="0"/>
              </a:rPr>
              <a:t>: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78</a:t>
            </a:fld>
            <a:endParaRPr lang="en-US" dirty="0"/>
          </a:p>
        </p:txBody>
      </p:sp>
    </p:spTree>
    <p:extLst>
      <p:ext uri="{BB962C8B-B14F-4D97-AF65-F5344CB8AC3E}">
        <p14:creationId xmlns:p14="http://schemas.microsoft.com/office/powerpoint/2010/main" val="18684677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at different ages perceive the quality of the environment in their community?</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Older </a:t>
            </a:r>
            <a:r>
              <a:rPr lang="en-US" dirty="0">
                <a:latin typeface="Arial" panose="020B0604020202020204" pitchFamily="34" charset="0"/>
                <a:cs typeface="Arial" panose="020B0604020202020204" pitchFamily="34" charset="0"/>
              </a:rPr>
              <a:t>adults (65 and older) agree </a:t>
            </a:r>
            <a:r>
              <a:rPr lang="en-US" dirty="0" smtClean="0">
                <a:latin typeface="Arial" panose="020B0604020202020204" pitchFamily="34" charset="0"/>
                <a:cs typeface="Arial" panose="020B0604020202020204" pitchFamily="34" charset="0"/>
              </a:rPr>
              <a:t>less often that </a:t>
            </a:r>
            <a:r>
              <a:rPr lang="en-US" dirty="0">
                <a:latin typeface="Arial" panose="020B0604020202020204" pitchFamily="34" charset="0"/>
                <a:cs typeface="Arial" panose="020B0604020202020204" pitchFamily="34" charset="0"/>
              </a:rPr>
              <a:t>the natural environment is very good in their community.</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There is little difference in terms of perceived opportunities to enjoy nature by age group. Comparatively, people who are </a:t>
            </a:r>
            <a:r>
              <a:rPr lang="en-US" dirty="0" smtClean="0">
                <a:latin typeface="Arial" panose="020B0604020202020204" pitchFamily="34" charset="0"/>
                <a:cs typeface="Arial" panose="020B0604020202020204" pitchFamily="34" charset="0"/>
              </a:rPr>
              <a:t>under 35 years of age report </a:t>
            </a:r>
            <a:r>
              <a:rPr lang="en-US" dirty="0">
                <a:latin typeface="Arial" panose="020B0604020202020204" pitchFamily="34" charset="0"/>
                <a:cs typeface="Arial" panose="020B0604020202020204" pitchFamily="34" charset="0"/>
              </a:rPr>
              <a:t>the highest level of agreement that there are plenty of opportunities to enjoy nature in their community.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More young</a:t>
            </a:r>
            <a:r>
              <a:rPr lang="en-US" baseline="0" dirty="0" smtClean="0">
                <a:latin typeface="Arial" panose="020B0604020202020204" pitchFamily="34" charset="0"/>
                <a:cs typeface="Arial" panose="020B0604020202020204" pitchFamily="34" charset="0"/>
              </a:rPr>
              <a:t> people </a:t>
            </a:r>
            <a:r>
              <a:rPr lang="en-US" dirty="0" smtClean="0">
                <a:latin typeface="Arial" panose="020B0604020202020204" pitchFamily="34" charset="0"/>
                <a:cs typeface="Arial" panose="020B0604020202020204" pitchFamily="34" charset="0"/>
              </a:rPr>
              <a:t>(under</a:t>
            </a:r>
            <a:r>
              <a:rPr lang="en-US" baseline="0" dirty="0" smtClean="0">
                <a:latin typeface="Arial" panose="020B0604020202020204" pitchFamily="34" charset="0"/>
                <a:cs typeface="Arial" panose="020B0604020202020204" pitchFamily="34" charset="0"/>
              </a:rPr>
              <a:t> 35</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years) agree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traffic congestion is a problem compared to those in the </a:t>
            </a:r>
            <a:r>
              <a:rPr lang="en-US" dirty="0" smtClean="0">
                <a:latin typeface="Arial" panose="020B0604020202020204" pitchFamily="34" charset="0"/>
                <a:cs typeface="Arial" panose="020B0604020202020204" pitchFamily="34" charset="0"/>
              </a:rPr>
              <a:t>middle </a:t>
            </a:r>
            <a:r>
              <a:rPr lang="en-US" dirty="0">
                <a:latin typeface="Arial" panose="020B0604020202020204" pitchFamily="34" charset="0"/>
                <a:cs typeface="Arial" panose="020B0604020202020204" pitchFamily="34" charset="0"/>
              </a:rPr>
              <a:t>or older age groups.</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79</a:t>
            </a:fld>
            <a:endParaRPr lang="en-US" dirty="0"/>
          </a:p>
        </p:txBody>
      </p:sp>
    </p:spTree>
    <p:extLst>
      <p:ext uri="{BB962C8B-B14F-4D97-AF65-F5344CB8AC3E}">
        <p14:creationId xmlns:p14="http://schemas.microsoft.com/office/powerpoint/2010/main" val="139646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8</a:t>
            </a:fld>
            <a:endParaRPr lang="en-US" dirty="0"/>
          </a:p>
        </p:txBody>
      </p:sp>
    </p:spTree>
    <p:extLst>
      <p:ext uri="{BB962C8B-B14F-4D97-AF65-F5344CB8AC3E}">
        <p14:creationId xmlns:p14="http://schemas.microsoft.com/office/powerpoint/2010/main" val="7427875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living in different municipalities perceive the quality of the environment in their community?</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There </a:t>
            </a:r>
            <a:r>
              <a:rPr lang="en-CA" dirty="0" smtClean="0">
                <a:latin typeface="Arial" panose="020B0604020202020204" pitchFamily="34" charset="0"/>
                <a:cs typeface="Arial" panose="020B0604020202020204" pitchFamily="34" charset="0"/>
              </a:rPr>
              <a:t>are considerable variations </a:t>
            </a:r>
            <a:r>
              <a:rPr lang="en-CA" dirty="0">
                <a:latin typeface="Arial" panose="020B0604020202020204" pitchFamily="34" charset="0"/>
                <a:cs typeface="Arial" panose="020B0604020202020204" pitchFamily="34" charset="0"/>
              </a:rPr>
              <a:t>by geographic location. People residing in </a:t>
            </a:r>
            <a:r>
              <a:rPr lang="en-CA" dirty="0" smtClean="0">
                <a:latin typeface="Arial" panose="020B0604020202020204" pitchFamily="34" charset="0"/>
                <a:cs typeface="Arial" panose="020B0604020202020204" pitchFamily="34" charset="0"/>
              </a:rPr>
              <a:t>rural areas (Oro-Medonte, Ramara, Severn) </a:t>
            </a:r>
            <a:r>
              <a:rPr lang="en-CA" dirty="0">
                <a:latin typeface="Arial" panose="020B0604020202020204" pitchFamily="34" charset="0"/>
                <a:cs typeface="Arial" panose="020B0604020202020204" pitchFamily="34" charset="0"/>
              </a:rPr>
              <a:t>perceive the quality of the natural environment as better than residents living in </a:t>
            </a:r>
            <a:r>
              <a:rPr lang="en-CA" dirty="0" smtClean="0">
                <a:latin typeface="Arial" panose="020B0604020202020204" pitchFamily="34" charset="0"/>
                <a:cs typeface="Arial" panose="020B0604020202020204" pitchFamily="34" charset="0"/>
              </a:rPr>
              <a:t>Orillia. </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A similar geographic pattern holds for opportunities to enjoy nature. People residing </a:t>
            </a:r>
            <a:r>
              <a:rPr lang="en-CA" dirty="0" smtClean="0">
                <a:latin typeface="Arial" panose="020B0604020202020204" pitchFamily="34" charset="0"/>
                <a:cs typeface="Arial" panose="020B0604020202020204" pitchFamily="34" charset="0"/>
              </a:rPr>
              <a:t>in rural areas (Oro-Medonte, Ramara, Severn) have </a:t>
            </a:r>
            <a:r>
              <a:rPr lang="en-CA" dirty="0">
                <a:latin typeface="Arial" panose="020B0604020202020204" pitchFamily="34" charset="0"/>
                <a:cs typeface="Arial" panose="020B0604020202020204" pitchFamily="34" charset="0"/>
              </a:rPr>
              <a:t>higher levels of agreement that there are plenty of opportunities to enjoy nature in their community compared to residents living in </a:t>
            </a:r>
            <a:r>
              <a:rPr lang="en-CA" dirty="0" smtClean="0">
                <a:latin typeface="Arial" panose="020B0604020202020204" pitchFamily="34" charset="0"/>
                <a:cs typeface="Arial" panose="020B0604020202020204" pitchFamily="34" charset="0"/>
              </a:rPr>
              <a:t>Orillia. </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Residents living </a:t>
            </a:r>
            <a:r>
              <a:rPr lang="en-US" dirty="0" smtClean="0">
                <a:latin typeface="Arial" panose="020B0604020202020204" pitchFamily="34" charset="0"/>
                <a:cs typeface="Arial" panose="020B0604020202020204" pitchFamily="34" charset="0"/>
              </a:rPr>
              <a:t>Orillia and Severn </a:t>
            </a:r>
            <a:r>
              <a:rPr lang="en-US" dirty="0">
                <a:latin typeface="Arial" panose="020B0604020202020204" pitchFamily="34" charset="0"/>
                <a:cs typeface="Arial" panose="020B0604020202020204" pitchFamily="34" charset="0"/>
              </a:rPr>
              <a:t>are more likely to agree that traffic congestion is a problem in their community. In contrast, </a:t>
            </a:r>
            <a:r>
              <a:rPr lang="en-US" dirty="0" smtClean="0">
                <a:latin typeface="Arial" panose="020B0604020202020204" pitchFamily="34" charset="0"/>
                <a:cs typeface="Arial" panose="020B0604020202020204" pitchFamily="34" charset="0"/>
              </a:rPr>
              <a:t>Oro-Medonte </a:t>
            </a:r>
            <a:r>
              <a:rPr lang="en-US" dirty="0">
                <a:latin typeface="Arial" panose="020B0604020202020204" pitchFamily="34" charset="0"/>
                <a:cs typeface="Arial" panose="020B0604020202020204" pitchFamily="34" charset="0"/>
              </a:rPr>
              <a:t>residents have the lowest level of agreement of traffic congestion being a problem.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80</a:t>
            </a:fld>
            <a:endParaRPr lang="en-US" dirty="0"/>
          </a:p>
        </p:txBody>
      </p:sp>
    </p:spTree>
    <p:extLst>
      <p:ext uri="{BB962C8B-B14F-4D97-AF65-F5344CB8AC3E}">
        <p14:creationId xmlns:p14="http://schemas.microsoft.com/office/powerpoint/2010/main" val="37373457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different </a:t>
            </a:r>
            <a:r>
              <a:rPr lang="en-CA" i="1" dirty="0" smtClean="0">
                <a:latin typeface="Arial" panose="020B0604020202020204" pitchFamily="34" charset="0"/>
                <a:cs typeface="Arial" panose="020B0604020202020204" pitchFamily="34" charset="0"/>
              </a:rPr>
              <a:t>education levels perceive </a:t>
            </a:r>
            <a:r>
              <a:rPr lang="en-CA" i="1" dirty="0">
                <a:latin typeface="Arial" panose="020B0604020202020204" pitchFamily="34" charset="0"/>
                <a:cs typeface="Arial" panose="020B0604020202020204" pitchFamily="34" charset="0"/>
              </a:rPr>
              <a:t>the quality of the environment in their community?</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There is no significant relationship between levels of agreement of traffic congestion being a problem in the community and educational level. Comparatively, people holding a university degree and those with a graduate </a:t>
            </a:r>
            <a:r>
              <a:rPr lang="en-US" baseline="0" dirty="0" smtClean="0">
                <a:latin typeface="Arial" panose="020B0604020202020204" pitchFamily="34" charset="0"/>
                <a:cs typeface="Arial" panose="020B0604020202020204" pitchFamily="34" charset="0"/>
              </a:rPr>
              <a:t>degree </a:t>
            </a:r>
            <a:r>
              <a:rPr lang="en-US" dirty="0" smtClean="0">
                <a:latin typeface="Arial" panose="020B0604020202020204" pitchFamily="34" charset="0"/>
                <a:cs typeface="Arial" panose="020B0604020202020204" pitchFamily="34" charset="0"/>
              </a:rPr>
              <a:t>have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slightly lower levels of agreement that traffic congestion is a problem in the community.</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Perceived quality of the natural environment generally inclines with education level. In particular, people</a:t>
            </a:r>
            <a:r>
              <a:rPr lang="en-US" baseline="0" dirty="0" smtClean="0">
                <a:latin typeface="Arial" panose="020B0604020202020204" pitchFamily="34" charset="0"/>
                <a:cs typeface="Arial" panose="020B0604020202020204" pitchFamily="34" charset="0"/>
              </a:rPr>
              <a:t> with more advanced degrees </a:t>
            </a:r>
            <a:r>
              <a:rPr lang="en-US" dirty="0" smtClean="0">
                <a:latin typeface="Arial" panose="020B0604020202020204" pitchFamily="34" charset="0"/>
                <a:cs typeface="Arial" panose="020B0604020202020204" pitchFamily="34" charset="0"/>
              </a:rPr>
              <a:t>agree more often </a:t>
            </a:r>
            <a:r>
              <a:rPr lang="en-US" dirty="0">
                <a:latin typeface="Arial" panose="020B0604020202020204" pitchFamily="34" charset="0"/>
                <a:cs typeface="Arial" panose="020B0604020202020204" pitchFamily="34" charset="0"/>
              </a:rPr>
              <a:t>that the quality of natural environment in their community is very good. </a:t>
            </a:r>
            <a:r>
              <a:rPr lang="en-US" dirty="0" smtClean="0">
                <a:latin typeface="Arial" panose="020B0604020202020204" pitchFamily="34" charset="0"/>
                <a:cs typeface="Arial" panose="020B0604020202020204" pitchFamily="34" charset="0"/>
              </a:rPr>
              <a:t>Comparably, </a:t>
            </a:r>
            <a:r>
              <a:rPr lang="en-US" dirty="0">
                <a:latin typeface="Arial" panose="020B0604020202020204" pitchFamily="34" charset="0"/>
                <a:cs typeface="Arial" panose="020B0604020202020204" pitchFamily="34" charset="0"/>
              </a:rPr>
              <a:t>lower levels of agreement are </a:t>
            </a:r>
            <a:r>
              <a:rPr lang="en-US" dirty="0" smtClean="0">
                <a:latin typeface="Arial" panose="020B0604020202020204" pitchFamily="34" charset="0"/>
                <a:cs typeface="Arial" panose="020B0604020202020204" pitchFamily="34" charset="0"/>
              </a:rPr>
              <a:t>reported </a:t>
            </a:r>
            <a:r>
              <a:rPr lang="en-US" dirty="0">
                <a:latin typeface="Arial" panose="020B0604020202020204" pitchFamily="34" charset="0"/>
                <a:cs typeface="Arial" panose="020B0604020202020204" pitchFamily="34" charset="0"/>
              </a:rPr>
              <a:t>by </a:t>
            </a:r>
            <a:r>
              <a:rPr lang="en-US" dirty="0" smtClean="0">
                <a:latin typeface="Arial" panose="020B0604020202020204" pitchFamily="34" charset="0"/>
                <a:cs typeface="Arial" panose="020B0604020202020204" pitchFamily="34" charset="0"/>
              </a:rPr>
              <a:t>people with lower educational levels. </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no significant</a:t>
            </a:r>
            <a:r>
              <a:rPr lang="en-US" baseline="0" dirty="0" smtClean="0">
                <a:latin typeface="Arial" panose="020B0604020202020204" pitchFamily="34" charset="0"/>
                <a:cs typeface="Arial" panose="020B0604020202020204" pitchFamily="34" charset="0"/>
              </a:rPr>
              <a:t> relationship between perceived opportunities to enjoy nature and education level. </a:t>
            </a:r>
            <a:r>
              <a:rPr lang="en-US" dirty="0" smtClean="0">
                <a:latin typeface="Arial" panose="020B0604020202020204" pitchFamily="34" charset="0"/>
                <a:cs typeface="Arial" panose="020B0604020202020204" pitchFamily="34" charset="0"/>
              </a:rPr>
              <a:t>People with a graduate</a:t>
            </a:r>
            <a:r>
              <a:rPr lang="en-US" baseline="0" dirty="0" smtClean="0">
                <a:latin typeface="Arial" panose="020B0604020202020204" pitchFamily="34" charset="0"/>
                <a:cs typeface="Arial" panose="020B0604020202020204" pitchFamily="34" charset="0"/>
              </a:rPr>
              <a:t> degree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the highest level of agreement that there are plenty of opportunities to enjoy nature in their </a:t>
            </a:r>
            <a:r>
              <a:rPr lang="en-US" dirty="0" smtClean="0">
                <a:latin typeface="Arial" panose="020B0604020202020204" pitchFamily="34" charset="0"/>
                <a:cs typeface="Arial" panose="020B0604020202020204" pitchFamily="34" charset="0"/>
              </a:rPr>
              <a:t>community (mean = 6.02), </a:t>
            </a:r>
            <a:r>
              <a:rPr lang="en-US" dirty="0">
                <a:latin typeface="Arial" panose="020B0604020202020204" pitchFamily="34" charset="0"/>
                <a:cs typeface="Arial" panose="020B0604020202020204" pitchFamily="34" charset="0"/>
              </a:rPr>
              <a:t>followed by </a:t>
            </a:r>
            <a:r>
              <a:rPr lang="en-US" dirty="0" smtClean="0">
                <a:latin typeface="Arial" panose="020B0604020202020204" pitchFamily="34" charset="0"/>
                <a:cs typeface="Arial" panose="020B0604020202020204" pitchFamily="34" charset="0"/>
              </a:rPr>
              <a:t>people with a post-secondary certificate (mean = 5.90).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81</a:t>
            </a:fld>
            <a:endParaRPr lang="en-US" dirty="0"/>
          </a:p>
        </p:txBody>
      </p:sp>
    </p:spTree>
    <p:extLst>
      <p:ext uri="{BB962C8B-B14F-4D97-AF65-F5344CB8AC3E}">
        <p14:creationId xmlns:p14="http://schemas.microsoft.com/office/powerpoint/2010/main" val="6333196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Environment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perceived quality of the environment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Higher perceived environmental quality is related to higher 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 however,</a:t>
            </a:r>
            <a:r>
              <a:rPr lang="en-US" baseline="0" dirty="0" smtClean="0">
                <a:latin typeface="Arial" panose="020B0604020202020204" pitchFamily="34" charset="0"/>
                <a:cs typeface="Arial" panose="020B0604020202020204" pitchFamily="34" charset="0"/>
              </a:rPr>
              <a:t> people with annual household incomes of $60,000 to $79,999 perceive environmental quality to be relatively high compared to their income. In contrast, people with annual household incomes of $80,000 to $99,999 perceive environmental quality and their overall wellbeing to be significantly lower.</a:t>
            </a:r>
            <a:endParaRPr lang="en-US"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regarding age;</a:t>
            </a:r>
            <a:r>
              <a:rPr lang="en-US" baseline="0" dirty="0" smtClean="0">
                <a:latin typeface="Arial" panose="020B0604020202020204" pitchFamily="34" charset="0"/>
                <a:cs typeface="Arial" panose="020B0604020202020204" pitchFamily="34" charset="0"/>
              </a:rPr>
              <a:t> however, young people (16 to 34 and 35 to 44 years of age) perceive environmental quality to be quite high but their overall wellbeing is significantly lower.</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rural areas, especially</a:t>
            </a:r>
            <a:r>
              <a:rPr lang="en-US" baseline="0" dirty="0" smtClean="0">
                <a:latin typeface="Arial" panose="020B0604020202020204" pitchFamily="34" charset="0"/>
                <a:cs typeface="Arial" panose="020B0604020202020204" pitchFamily="34" charset="0"/>
              </a:rPr>
              <a:t> residing in Oro-</a:t>
            </a:r>
            <a:r>
              <a:rPr lang="en-US" baseline="0" dirty="0" err="1" smtClean="0">
                <a:latin typeface="Arial" panose="020B0604020202020204" pitchFamily="34" charset="0"/>
                <a:cs typeface="Arial" panose="020B0604020202020204" pitchFamily="34" charset="0"/>
              </a:rPr>
              <a:t>Medonte</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higher education levels; however, people with a university degree report the environmental quality and overall wellbeing notably lower.</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82</a:t>
            </a:fld>
            <a:endParaRPr lang="en-US" dirty="0"/>
          </a:p>
        </p:txBody>
      </p:sp>
    </p:spTree>
    <p:extLst>
      <p:ext uri="{BB962C8B-B14F-4D97-AF65-F5344CB8AC3E}">
        <p14:creationId xmlns:p14="http://schemas.microsoft.com/office/powerpoint/2010/main" val="7419992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Democratic Engagement means being involved in advancing democracy through political institutions, organizations, and activities.</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A society that enjoys a high degree of democratic engagement is one where citizens participate in political activities, express political views, and foster political knowledge; where governments build relationships, trust, shared responsibility, and participation opportunities with citizens; and where citizens, governments, and civil society uphold democratic values at local, provincial, and national levels. A healthy democracy needs citizens who feel their votes count, are informed, participate, debate, and advocate. It needs governments at all levels to be transparent, inclusive, consultative, and trustworthy. In essence, political leadership, citizen participation, and communication demonstrate the level of democratic engagement.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83</a:t>
            </a:fld>
            <a:endParaRPr lang="en-US" dirty="0"/>
          </a:p>
        </p:txBody>
      </p:sp>
    </p:spTree>
    <p:extLst>
      <p:ext uri="{BB962C8B-B14F-4D97-AF65-F5344CB8AC3E}">
        <p14:creationId xmlns:p14="http://schemas.microsoft.com/office/powerpoint/2010/main" val="2202917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1"/>
            <a:ext cx="5972174" cy="4576262"/>
          </a:xfrm>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Democratic Engagement</a:t>
            </a:r>
            <a:endParaRPr lang="en-US"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democratic engagement?</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More interest in federal politics (70.5%, 49.5% for below group), provincial politics (71.9%, 50.2% for below group), local politics</a:t>
            </a:r>
            <a:r>
              <a:rPr lang="en-US" baseline="0" dirty="0" smtClean="0">
                <a:latin typeface="Arial" panose="020B0604020202020204" pitchFamily="34" charset="0"/>
                <a:cs typeface="Arial" panose="020B0604020202020204" pitchFamily="34" charset="0"/>
              </a:rPr>
              <a:t> (65.8%, 39.5% for below group).</a:t>
            </a:r>
          </a:p>
          <a:p>
            <a:pPr marL="156334" indent="-156334" defTabSz="800680">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likely to agree programs/services of the local government have made community better off than the below average group (65.8% and 26.8%,</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respectively).</a:t>
            </a:r>
            <a:endParaRPr lang="en-US" dirty="0" smtClean="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20.7% </a:t>
            </a:r>
            <a:r>
              <a:rPr lang="en-US" dirty="0">
                <a:latin typeface="Arial" panose="020B0604020202020204" pitchFamily="34" charset="0"/>
                <a:cs typeface="Arial" panose="020B0604020202020204" pitchFamily="34" charset="0"/>
              </a:rPr>
              <a:t>attend a local or regional council meeting </a:t>
            </a:r>
            <a:r>
              <a:rPr lang="en-US" dirty="0" smtClean="0">
                <a:latin typeface="Arial" panose="020B0604020202020204" pitchFamily="34" charset="0"/>
                <a:cs typeface="Arial" panose="020B0604020202020204" pitchFamily="34" charset="0"/>
              </a:rPr>
              <a:t>(8.6% </a:t>
            </a:r>
            <a:r>
              <a:rPr lang="en-US" dirty="0">
                <a:latin typeface="Arial" panose="020B0604020202020204" pitchFamily="34" charset="0"/>
                <a:cs typeface="Arial" panose="020B0604020202020204" pitchFamily="34" charset="0"/>
              </a:rPr>
              <a:t>for below average group</a:t>
            </a:r>
            <a:r>
              <a:rPr lang="en-US" dirty="0" smtClean="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24.3% attend a neighbourhood meeting (12.7% </a:t>
            </a:r>
            <a:r>
              <a:rPr lang="en-US" dirty="0">
                <a:latin typeface="Arial" panose="020B0604020202020204" pitchFamily="34" charset="0"/>
                <a:cs typeface="Arial" panose="020B0604020202020204" pitchFamily="34" charset="0"/>
              </a:rPr>
              <a:t>for below average group).</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70.4% </a:t>
            </a:r>
            <a:r>
              <a:rPr lang="en-US" dirty="0">
                <a:latin typeface="Arial" panose="020B0604020202020204" pitchFamily="34" charset="0"/>
                <a:cs typeface="Arial" panose="020B0604020202020204" pitchFamily="34" charset="0"/>
              </a:rPr>
              <a:t>feel they have good understanding of important issues in </a:t>
            </a:r>
            <a:r>
              <a:rPr lang="en-US" dirty="0" smtClean="0">
                <a:latin typeface="Arial" panose="020B0604020202020204" pitchFamily="34" charset="0"/>
                <a:cs typeface="Arial" panose="020B0604020202020204" pitchFamily="34" charset="0"/>
              </a:rPr>
              <a:t>Orillia and Area (53% </a:t>
            </a:r>
            <a:r>
              <a:rPr lang="en-US" dirty="0">
                <a:latin typeface="Arial" panose="020B0604020202020204" pitchFamily="34" charset="0"/>
                <a:cs typeface="Arial" panose="020B0604020202020204" pitchFamily="34" charset="0"/>
              </a:rPr>
              <a:t>for below average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74.5% </a:t>
            </a:r>
            <a:r>
              <a:rPr lang="en-US" dirty="0">
                <a:latin typeface="Arial" panose="020B0604020202020204" pitchFamily="34" charset="0"/>
                <a:cs typeface="Arial" panose="020B0604020202020204" pitchFamily="34" charset="0"/>
              </a:rPr>
              <a:t>feel they are well informed about politics and government </a:t>
            </a:r>
            <a:r>
              <a:rPr lang="en-US" dirty="0" smtClean="0">
                <a:latin typeface="Arial" panose="020B0604020202020204" pitchFamily="34" charset="0"/>
                <a:cs typeface="Arial" panose="020B0604020202020204" pitchFamily="34" charset="0"/>
              </a:rPr>
              <a:t>(50.2% </a:t>
            </a:r>
            <a:r>
              <a:rPr lang="en-US" dirty="0">
                <a:latin typeface="Arial" panose="020B0604020202020204" pitchFamily="34" charset="0"/>
                <a:cs typeface="Arial" panose="020B0604020202020204" pitchFamily="34" charset="0"/>
              </a:rPr>
              <a:t>for below average group). </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lvl="0">
              <a:defRPr/>
            </a:pPr>
            <a:r>
              <a:rPr lang="en-US" dirty="0">
                <a:solidFill>
                  <a:srgbClr val="005A73"/>
                </a:solidFill>
                <a:latin typeface="Arial" panose="020B0604020202020204" pitchFamily="34" charset="0"/>
                <a:cs typeface="Arial" panose="020B0604020202020204" pitchFamily="34" charset="0"/>
              </a:rPr>
              <a:t>Below average wellbeing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 </a:t>
            </a:r>
            <a:r>
              <a:rPr lang="en-US" dirty="0">
                <a:latin typeface="Arial" panose="020B0604020202020204" pitchFamily="34" charset="0"/>
                <a:cs typeface="Arial" panose="020B0604020202020204" pitchFamily="34" charset="0"/>
              </a:rPr>
              <a:t>participate in a public </a:t>
            </a:r>
            <a:r>
              <a:rPr lang="en-US" dirty="0" smtClean="0">
                <a:latin typeface="Arial" panose="020B0604020202020204" pitchFamily="34" charset="0"/>
                <a:cs typeface="Arial" panose="020B0604020202020204" pitchFamily="34" charset="0"/>
              </a:rPr>
              <a:t>demonstrations </a:t>
            </a:r>
            <a:r>
              <a:rPr lang="en-US" dirty="0">
                <a:latin typeface="Arial" panose="020B0604020202020204" pitchFamily="34" charset="0"/>
                <a:cs typeface="Arial" panose="020B0604020202020204" pitchFamily="34" charset="0"/>
              </a:rPr>
              <a:t>or </a:t>
            </a:r>
            <a:r>
              <a:rPr lang="en-US" dirty="0" smtClean="0">
                <a:latin typeface="Arial" panose="020B0604020202020204" pitchFamily="34" charset="0"/>
                <a:cs typeface="Arial" panose="020B0604020202020204" pitchFamily="34" charset="0"/>
              </a:rPr>
              <a:t>protests (1.1% </a:t>
            </a:r>
            <a:r>
              <a:rPr lang="en-US" dirty="0">
                <a:latin typeface="Arial" panose="020B0604020202020204" pitchFamily="34" charset="0"/>
                <a:cs typeface="Arial" panose="020B0604020202020204" pitchFamily="34" charset="0"/>
              </a:rPr>
              <a:t>above average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19.1% </a:t>
            </a:r>
            <a:r>
              <a:rPr lang="en-US" dirty="0">
                <a:latin typeface="Arial" panose="020B0604020202020204" pitchFamily="34" charset="0"/>
                <a:cs typeface="Arial" panose="020B0604020202020204" pitchFamily="34" charset="0"/>
              </a:rPr>
              <a:t>join social media on local </a:t>
            </a:r>
            <a:r>
              <a:rPr lang="en-US" dirty="0" smtClean="0">
                <a:latin typeface="Arial" panose="020B0604020202020204" pitchFamily="34" charset="0"/>
                <a:cs typeface="Arial" panose="020B0604020202020204" pitchFamily="34" charset="0"/>
              </a:rPr>
              <a:t>issues (14.5% </a:t>
            </a:r>
            <a:r>
              <a:rPr lang="en-US" dirty="0">
                <a:latin typeface="Arial" panose="020B0604020202020204" pitchFamily="34" charset="0"/>
                <a:cs typeface="Arial" panose="020B0604020202020204" pitchFamily="34" charset="0"/>
              </a:rPr>
              <a:t>for above average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48.8% </a:t>
            </a:r>
            <a:r>
              <a:rPr lang="en-US" dirty="0">
                <a:latin typeface="Arial" panose="020B0604020202020204" pitchFamily="34" charset="0"/>
                <a:cs typeface="Arial" panose="020B0604020202020204" pitchFamily="34" charset="0"/>
              </a:rPr>
              <a:t>feel they don’t have any say in what government does </a:t>
            </a:r>
            <a:r>
              <a:rPr lang="en-US" dirty="0" smtClean="0">
                <a:latin typeface="Arial" panose="020B0604020202020204" pitchFamily="34" charset="0"/>
                <a:cs typeface="Arial" panose="020B0604020202020204" pitchFamily="34" charset="0"/>
              </a:rPr>
              <a:t>(14.2% </a:t>
            </a:r>
            <a:r>
              <a:rPr lang="en-US" dirty="0">
                <a:latin typeface="Arial" panose="020B0604020202020204" pitchFamily="34" charset="0"/>
                <a:cs typeface="Arial" panose="020B0604020202020204" pitchFamily="34" charset="0"/>
              </a:rPr>
              <a:t>for above average group).</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47% </a:t>
            </a:r>
            <a:r>
              <a:rPr lang="en-US" dirty="0">
                <a:latin typeface="Arial" panose="020B0604020202020204" pitchFamily="34" charset="0"/>
                <a:cs typeface="Arial" panose="020B0604020202020204" pitchFamily="34" charset="0"/>
              </a:rPr>
              <a:t>feel public officials do not care what they think </a:t>
            </a:r>
            <a:r>
              <a:rPr lang="en-US" dirty="0" smtClean="0">
                <a:latin typeface="Arial" panose="020B0604020202020204" pitchFamily="34" charset="0"/>
                <a:cs typeface="Arial" panose="020B0604020202020204" pitchFamily="34" charset="0"/>
              </a:rPr>
              <a:t>(18.2% </a:t>
            </a:r>
            <a:r>
              <a:rPr lang="en-US" dirty="0">
                <a:latin typeface="Arial" panose="020B0604020202020204" pitchFamily="34" charset="0"/>
                <a:cs typeface="Arial" panose="020B0604020202020204" pitchFamily="34" charset="0"/>
              </a:rPr>
              <a:t>for above average group</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84</a:t>
            </a:fld>
            <a:endParaRPr lang="en-US" dirty="0"/>
          </a:p>
        </p:txBody>
      </p:sp>
    </p:spTree>
    <p:extLst>
      <p:ext uri="{BB962C8B-B14F-4D97-AF65-F5344CB8AC3E}">
        <p14:creationId xmlns:p14="http://schemas.microsoft.com/office/powerpoint/2010/main" val="16466059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5792"/>
            <a:ext cx="5705474" cy="4183380"/>
          </a:xfrm>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democratic engagement?</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Women: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4.4% </a:t>
            </a:r>
            <a:r>
              <a:rPr lang="en-US" dirty="0">
                <a:latin typeface="Arial" panose="020B0604020202020204" pitchFamily="34" charset="0"/>
                <a:cs typeface="Arial" panose="020B0604020202020204" pitchFamily="34" charset="0"/>
              </a:rPr>
              <a:t>participate in a public demonstration or protest </a:t>
            </a:r>
            <a:r>
              <a:rPr lang="en-US" dirty="0" smtClean="0">
                <a:latin typeface="Arial" panose="020B0604020202020204" pitchFamily="34" charset="0"/>
                <a:cs typeface="Arial" panose="020B0604020202020204" pitchFamily="34" charset="0"/>
              </a:rPr>
              <a:t>(2.4%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21.7% </a:t>
            </a:r>
            <a:r>
              <a:rPr lang="en-US" dirty="0">
                <a:latin typeface="Arial" panose="020B0604020202020204" pitchFamily="34" charset="0"/>
                <a:cs typeface="Arial" panose="020B0604020202020204" pitchFamily="34" charset="0"/>
              </a:rPr>
              <a:t>join social media on local </a:t>
            </a:r>
            <a:r>
              <a:rPr lang="en-US" dirty="0" smtClean="0">
                <a:latin typeface="Arial" panose="020B0604020202020204" pitchFamily="34" charset="0"/>
                <a:cs typeface="Arial" panose="020B0604020202020204" pitchFamily="34" charset="0"/>
              </a:rPr>
              <a:t>issues (15.4%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27.8% </a:t>
            </a:r>
            <a:r>
              <a:rPr lang="en-US" dirty="0">
                <a:latin typeface="Arial" panose="020B0604020202020204" pitchFamily="34" charset="0"/>
                <a:cs typeface="Arial" panose="020B0604020202020204" pitchFamily="34" charset="0"/>
              </a:rPr>
              <a:t>feel they don’t have any say in what government does </a:t>
            </a:r>
            <a:r>
              <a:rPr lang="en-US" dirty="0" smtClean="0">
                <a:latin typeface="Arial" panose="020B0604020202020204" pitchFamily="34" charset="0"/>
                <a:cs typeface="Arial" panose="020B0604020202020204" pitchFamily="34" charset="0"/>
              </a:rPr>
              <a:t>(29.4% </a:t>
            </a:r>
            <a:r>
              <a:rPr lang="en-US" dirty="0">
                <a:latin typeface="Arial" panose="020B0604020202020204" pitchFamily="34" charset="0"/>
                <a:cs typeface="Arial" panose="020B0604020202020204" pitchFamily="34" charset="0"/>
              </a:rPr>
              <a:t>for 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31.9% </a:t>
            </a:r>
            <a:r>
              <a:rPr lang="en-US" dirty="0">
                <a:latin typeface="Arial" panose="020B0604020202020204" pitchFamily="34" charset="0"/>
                <a:cs typeface="Arial" panose="020B0604020202020204" pitchFamily="34" charset="0"/>
              </a:rPr>
              <a:t>feel public officials do not care what they think </a:t>
            </a:r>
            <a:r>
              <a:rPr lang="en-US" dirty="0" smtClean="0">
                <a:latin typeface="Arial" panose="020B0604020202020204" pitchFamily="34" charset="0"/>
                <a:cs typeface="Arial" panose="020B0604020202020204" pitchFamily="34" charset="0"/>
              </a:rPr>
              <a:t>(33.2% </a:t>
            </a:r>
            <a:r>
              <a:rPr lang="en-US" dirty="0">
                <a:latin typeface="Arial" panose="020B0604020202020204" pitchFamily="34" charset="0"/>
                <a:cs typeface="Arial" panose="020B0604020202020204" pitchFamily="34" charset="0"/>
              </a:rPr>
              <a:t>for 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22.1% </a:t>
            </a:r>
            <a:r>
              <a:rPr lang="en-US" dirty="0">
                <a:latin typeface="Arial" panose="020B0604020202020204" pitchFamily="34" charset="0"/>
                <a:cs typeface="Arial" panose="020B0604020202020204" pitchFamily="34" charset="0"/>
              </a:rPr>
              <a:t>feel they are </a:t>
            </a:r>
            <a:r>
              <a:rPr lang="en-US" dirty="0" smtClean="0">
                <a:latin typeface="Arial" panose="020B0604020202020204" pitchFamily="34" charset="0"/>
                <a:cs typeface="Arial" panose="020B0604020202020204" pitchFamily="34" charset="0"/>
              </a:rPr>
              <a:t>not well </a:t>
            </a:r>
            <a:r>
              <a:rPr lang="en-US" dirty="0">
                <a:latin typeface="Arial" panose="020B0604020202020204" pitchFamily="34" charset="0"/>
                <a:cs typeface="Arial" panose="020B0604020202020204" pitchFamily="34" charset="0"/>
              </a:rPr>
              <a:t>informed about politics and government </a:t>
            </a:r>
            <a:r>
              <a:rPr lang="en-US" dirty="0" smtClean="0">
                <a:latin typeface="Arial" panose="020B0604020202020204" pitchFamily="34" charset="0"/>
                <a:cs typeface="Arial" panose="020B0604020202020204" pitchFamily="34" charset="0"/>
              </a:rPr>
              <a:t>(12.1% </a:t>
            </a:r>
            <a:r>
              <a:rPr lang="en-US" dirty="0">
                <a:latin typeface="Arial" panose="020B0604020202020204" pitchFamily="34" charset="0"/>
                <a:cs typeface="Arial" panose="020B0604020202020204" pitchFamily="34" charset="0"/>
              </a:rPr>
              <a:t>for men). </a:t>
            </a:r>
          </a:p>
          <a:p>
            <a:pPr marL="592915" lvl="1" indent="-156334">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r>
              <a:rPr lang="en-US" dirty="0">
                <a:solidFill>
                  <a:srgbClr val="005A73"/>
                </a:solidFill>
                <a:latin typeface="Arial" panose="020B0604020202020204" pitchFamily="34" charset="0"/>
                <a:cs typeface="Arial" panose="020B0604020202020204" pitchFamily="34" charset="0"/>
              </a:rPr>
              <a:t>Men:</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73.9% of men have greater interest in federal politics (51.4% for women); 74.1% in provincial politics (54.2% for women); 58.2% in local politics (47.1% for women).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15.9% </a:t>
            </a:r>
            <a:r>
              <a:rPr lang="en-US" dirty="0">
                <a:latin typeface="Arial" panose="020B0604020202020204" pitchFamily="34" charset="0"/>
                <a:cs typeface="Arial" panose="020B0604020202020204" pitchFamily="34" charset="0"/>
              </a:rPr>
              <a:t>of men attend a </a:t>
            </a:r>
            <a:r>
              <a:rPr lang="en-US" dirty="0" smtClean="0">
                <a:latin typeface="Arial" panose="020B0604020202020204" pitchFamily="34" charset="0"/>
                <a:cs typeface="Arial" panose="020B0604020202020204" pitchFamily="34" charset="0"/>
              </a:rPr>
              <a:t>municipal </a:t>
            </a:r>
            <a:r>
              <a:rPr lang="en-US" dirty="0">
                <a:latin typeface="Arial" panose="020B0604020202020204" pitchFamily="34" charset="0"/>
                <a:cs typeface="Arial" panose="020B0604020202020204" pitchFamily="34" charset="0"/>
              </a:rPr>
              <a:t>or regional council meeting </a:t>
            </a:r>
            <a:r>
              <a:rPr lang="en-US" dirty="0" smtClean="0">
                <a:latin typeface="Arial" panose="020B0604020202020204" pitchFamily="34" charset="0"/>
                <a:cs typeface="Arial" panose="020B0604020202020204" pitchFamily="34" charset="0"/>
              </a:rPr>
              <a:t>(11.4% </a:t>
            </a:r>
            <a:r>
              <a:rPr lang="en-US" dirty="0">
                <a:latin typeface="Arial" panose="020B0604020202020204" pitchFamily="34" charset="0"/>
                <a:cs typeface="Arial" panose="020B0604020202020204" pitchFamily="34" charset="0"/>
              </a:rPr>
              <a:t>for women).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22.5% </a:t>
            </a:r>
            <a:r>
              <a:rPr lang="en-US" dirty="0">
                <a:latin typeface="Arial" panose="020B0604020202020204" pitchFamily="34" charset="0"/>
                <a:cs typeface="Arial" panose="020B0604020202020204" pitchFamily="34" charset="0"/>
              </a:rPr>
              <a:t>of men attend a </a:t>
            </a:r>
            <a:r>
              <a:rPr lang="en-US" dirty="0" smtClean="0">
                <a:latin typeface="Arial" panose="020B0604020202020204" pitchFamily="34" charset="0"/>
                <a:cs typeface="Arial" panose="020B0604020202020204" pitchFamily="34" charset="0"/>
              </a:rPr>
              <a:t>neighbourhood meeting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15.5% </a:t>
            </a:r>
            <a:r>
              <a:rPr lang="en-US" dirty="0">
                <a:latin typeface="Arial" panose="020B0604020202020204" pitchFamily="34" charset="0"/>
                <a:cs typeface="Arial" panose="020B0604020202020204" pitchFamily="34" charset="0"/>
              </a:rPr>
              <a:t>for women).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67.9% </a:t>
            </a:r>
            <a:r>
              <a:rPr lang="en-US" dirty="0">
                <a:latin typeface="Arial" panose="020B0604020202020204" pitchFamily="34" charset="0"/>
                <a:cs typeface="Arial" panose="020B0604020202020204" pitchFamily="34" charset="0"/>
              </a:rPr>
              <a:t>feel they have good understanding of important issues in </a:t>
            </a:r>
            <a:r>
              <a:rPr lang="en-US" dirty="0" smtClean="0">
                <a:latin typeface="Arial" panose="020B0604020202020204" pitchFamily="34" charset="0"/>
                <a:cs typeface="Arial" panose="020B0604020202020204" pitchFamily="34" charset="0"/>
              </a:rPr>
              <a:t>Orillia and Area</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(56.5% </a:t>
            </a:r>
            <a:r>
              <a:rPr lang="en-US" dirty="0">
                <a:latin typeface="Arial" panose="020B0604020202020204" pitchFamily="34" charset="0"/>
                <a:cs typeface="Arial" panose="020B0604020202020204" pitchFamily="34" charset="0"/>
              </a:rPr>
              <a:t>for women).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55.5% </a:t>
            </a:r>
            <a:r>
              <a:rPr lang="en-US" dirty="0">
                <a:latin typeface="Arial" panose="020B0604020202020204" pitchFamily="34" charset="0"/>
                <a:cs typeface="Arial" panose="020B0604020202020204" pitchFamily="34" charset="0"/>
              </a:rPr>
              <a:t>feel they are well qualified to participate in politics </a:t>
            </a:r>
            <a:r>
              <a:rPr lang="en-US" dirty="0" smtClean="0">
                <a:latin typeface="Arial" panose="020B0604020202020204" pitchFamily="34" charset="0"/>
                <a:cs typeface="Arial" panose="020B0604020202020204" pitchFamily="34" charset="0"/>
              </a:rPr>
              <a:t>(36.4% </a:t>
            </a:r>
            <a:r>
              <a:rPr lang="en-US" dirty="0">
                <a:latin typeface="Arial" panose="020B0604020202020204" pitchFamily="34" charset="0"/>
                <a:cs typeface="Arial" panose="020B0604020202020204" pitchFamily="34" charset="0"/>
              </a:rPr>
              <a:t>for women).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49.6% </a:t>
            </a:r>
            <a:r>
              <a:rPr lang="en-US" dirty="0">
                <a:latin typeface="Arial" panose="020B0604020202020204" pitchFamily="34" charset="0"/>
                <a:cs typeface="Arial" panose="020B0604020202020204" pitchFamily="34" charset="0"/>
              </a:rPr>
              <a:t>feel they could do as good a job in public office as most people </a:t>
            </a:r>
            <a:r>
              <a:rPr lang="en-US" dirty="0" smtClean="0">
                <a:latin typeface="Arial" panose="020B0604020202020204" pitchFamily="34" charset="0"/>
                <a:cs typeface="Arial" panose="020B0604020202020204" pitchFamily="34" charset="0"/>
              </a:rPr>
              <a:t>(28.8% </a:t>
            </a:r>
            <a:r>
              <a:rPr lang="en-US" dirty="0">
                <a:latin typeface="Arial" panose="020B0604020202020204" pitchFamily="34" charset="0"/>
                <a:cs typeface="Arial" panose="020B0604020202020204" pitchFamily="34" charset="0"/>
              </a:rPr>
              <a:t>for women). </a:t>
            </a:r>
            <a:endParaRPr lang="en-US" dirty="0" smtClean="0">
              <a:latin typeface="Arial" panose="020B0604020202020204" pitchFamily="34" charset="0"/>
              <a:cs typeface="Arial" panose="020B0604020202020204" pitchFamily="34" charset="0"/>
            </a:endParaRPr>
          </a:p>
          <a:p>
            <a:pPr lvl="1" defTabSz="800680">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85</a:t>
            </a:fld>
            <a:endParaRPr lang="en-US" dirty="0"/>
          </a:p>
        </p:txBody>
      </p:sp>
    </p:spTree>
    <p:extLst>
      <p:ext uri="{BB962C8B-B14F-4D97-AF65-F5344CB8AC3E}">
        <p14:creationId xmlns:p14="http://schemas.microsoft.com/office/powerpoint/2010/main" val="20614138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living in </a:t>
            </a:r>
            <a:r>
              <a:rPr lang="en-CA" i="1" dirty="0" smtClean="0">
                <a:latin typeface="Arial" panose="020B0604020202020204" pitchFamily="34" charset="0"/>
                <a:cs typeface="Arial" panose="020B0604020202020204" pitchFamily="34" charset="0"/>
              </a:rPr>
              <a:t>Orillia and Area report </a:t>
            </a:r>
            <a:r>
              <a:rPr lang="en-CA" i="1" dirty="0">
                <a:latin typeface="Arial" panose="020B0604020202020204" pitchFamily="34" charset="0"/>
                <a:cs typeface="Arial" panose="020B0604020202020204" pitchFamily="34" charset="0"/>
              </a:rPr>
              <a:t>their interest in different </a:t>
            </a:r>
            <a:r>
              <a:rPr lang="en-CA" i="1" dirty="0" smtClean="0">
                <a:latin typeface="Arial" panose="020B0604020202020204" pitchFamily="34" charset="0"/>
                <a:cs typeface="Arial" panose="020B0604020202020204" pitchFamily="34" charset="0"/>
              </a:rPr>
              <a:t>levels </a:t>
            </a:r>
            <a:r>
              <a:rPr lang="en-CA" i="1" dirty="0">
                <a:latin typeface="Arial" panose="020B0604020202020204" pitchFamily="34" charset="0"/>
                <a:cs typeface="Arial" panose="020B0604020202020204" pitchFamily="34" charset="0"/>
              </a:rPr>
              <a:t>of politics?</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More residents living in </a:t>
            </a:r>
            <a:r>
              <a:rPr lang="en-US" dirty="0" smtClean="0">
                <a:latin typeface="Arial" panose="020B0604020202020204" pitchFamily="34" charset="0"/>
                <a:cs typeface="Arial" panose="020B0604020202020204" pitchFamily="34" charset="0"/>
              </a:rPr>
              <a:t>Orillia and Area show </a:t>
            </a:r>
            <a:r>
              <a:rPr lang="en-US" dirty="0">
                <a:latin typeface="Arial" panose="020B0604020202020204" pitchFamily="34" charset="0"/>
                <a:cs typeface="Arial" panose="020B0604020202020204" pitchFamily="34" charset="0"/>
              </a:rPr>
              <a:t>a lot of interest in federal politics and provincial politics than in local politics.</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Over 60</a:t>
            </a:r>
            <a:r>
              <a:rPr lang="en-US" dirty="0">
                <a:latin typeface="Arial" panose="020B0604020202020204" pitchFamily="34" charset="0"/>
                <a:cs typeface="Arial" panose="020B0604020202020204" pitchFamily="34" charset="0"/>
              </a:rPr>
              <a:t>% of residents of </a:t>
            </a:r>
            <a:r>
              <a:rPr lang="en-US" dirty="0" smtClean="0">
                <a:latin typeface="Arial" panose="020B0604020202020204" pitchFamily="34" charset="0"/>
                <a:cs typeface="Arial" panose="020B0604020202020204" pitchFamily="34" charset="0"/>
              </a:rPr>
              <a:t>Orillia and Area express </a:t>
            </a:r>
            <a:r>
              <a:rPr lang="en-US" dirty="0">
                <a:latin typeface="Arial" panose="020B0604020202020204" pitchFamily="34" charset="0"/>
                <a:cs typeface="Arial" panose="020B0604020202020204" pitchFamily="34" charset="0"/>
              </a:rPr>
              <a:t>a lot of interest in federal </a:t>
            </a:r>
            <a:r>
              <a:rPr lang="en-US" dirty="0" smtClean="0">
                <a:latin typeface="Arial" panose="020B0604020202020204" pitchFamily="34" charset="0"/>
                <a:cs typeface="Arial" panose="020B0604020202020204" pitchFamily="34" charset="0"/>
              </a:rPr>
              <a:t>(62.3%) </a:t>
            </a:r>
            <a:r>
              <a:rPr lang="en-US" dirty="0">
                <a:latin typeface="Arial" panose="020B0604020202020204" pitchFamily="34" charset="0"/>
                <a:cs typeface="Arial" panose="020B0604020202020204" pitchFamily="34" charset="0"/>
              </a:rPr>
              <a:t>and provincial </a:t>
            </a:r>
            <a:r>
              <a:rPr lang="en-US" dirty="0" smtClean="0">
                <a:latin typeface="Arial" panose="020B0604020202020204" pitchFamily="34" charset="0"/>
                <a:cs typeface="Arial" panose="020B0604020202020204" pitchFamily="34" charset="0"/>
              </a:rPr>
              <a:t>(63.9%) </a:t>
            </a:r>
            <a:r>
              <a:rPr lang="en-US" dirty="0">
                <a:latin typeface="Arial" panose="020B0604020202020204" pitchFamily="34" charset="0"/>
                <a:cs typeface="Arial" panose="020B0604020202020204" pitchFamily="34" charset="0"/>
              </a:rPr>
              <a:t>politics.</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Comparatively, </a:t>
            </a:r>
            <a:r>
              <a:rPr lang="en-US" dirty="0" smtClean="0">
                <a:latin typeface="Arial" panose="020B0604020202020204" pitchFamily="34" charset="0"/>
                <a:cs typeface="Arial" panose="020B0604020202020204" pitchFamily="34" charset="0"/>
              </a:rPr>
              <a:t>only 24.9% </a:t>
            </a:r>
            <a:r>
              <a:rPr lang="en-US" dirty="0">
                <a:latin typeface="Arial" panose="020B0604020202020204" pitchFamily="34" charset="0"/>
                <a:cs typeface="Arial" panose="020B0604020202020204" pitchFamily="34" charset="0"/>
              </a:rPr>
              <a:t>of residents of </a:t>
            </a:r>
            <a:r>
              <a:rPr lang="en-US" dirty="0" smtClean="0">
                <a:latin typeface="Arial" panose="020B0604020202020204" pitchFamily="34" charset="0"/>
                <a:cs typeface="Arial" panose="020B0604020202020204" pitchFamily="34" charset="0"/>
              </a:rPr>
              <a:t>Orillia and Area show </a:t>
            </a:r>
            <a:r>
              <a:rPr lang="en-US" dirty="0">
                <a:latin typeface="Arial" panose="020B0604020202020204" pitchFamily="34" charset="0"/>
                <a:cs typeface="Arial" panose="020B0604020202020204" pitchFamily="34" charset="0"/>
              </a:rPr>
              <a:t>a lot of interest in local politics.</a:t>
            </a: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86</a:t>
            </a:fld>
            <a:endParaRPr lang="en-US" dirty="0"/>
          </a:p>
        </p:txBody>
      </p:sp>
    </p:spTree>
    <p:extLst>
      <p:ext uri="{BB962C8B-B14F-4D97-AF65-F5344CB8AC3E}">
        <p14:creationId xmlns:p14="http://schemas.microsoft.com/office/powerpoint/2010/main" val="19488164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interest in local politics related 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People with annual household </a:t>
            </a:r>
            <a:r>
              <a:rPr lang="en-CA" dirty="0" smtClean="0">
                <a:latin typeface="Arial" panose="020B0604020202020204" pitchFamily="34" charset="0"/>
                <a:cs typeface="Arial" panose="020B0604020202020204" pitchFamily="34" charset="0"/>
              </a:rPr>
              <a:t>incomes of $100,000 and over and incomes between $30,000 to $39,999 have more </a:t>
            </a:r>
            <a:r>
              <a:rPr lang="en-CA" dirty="0">
                <a:latin typeface="Arial" panose="020B0604020202020204" pitchFamily="34" charset="0"/>
                <a:cs typeface="Arial" panose="020B0604020202020204" pitchFamily="34" charset="0"/>
              </a:rPr>
              <a:t>interest in local politics.</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Fewer low income residents (under </a:t>
            </a:r>
            <a:r>
              <a:rPr lang="en-US" dirty="0" smtClean="0">
                <a:latin typeface="Arial" panose="020B0604020202020204" pitchFamily="34" charset="0"/>
                <a:cs typeface="Arial" panose="020B0604020202020204" pitchFamily="34" charset="0"/>
              </a:rPr>
              <a:t>$20,000</a:t>
            </a:r>
            <a:r>
              <a:rPr lang="en-US" dirty="0">
                <a:latin typeface="Arial" panose="020B0604020202020204" pitchFamily="34" charset="0"/>
                <a:cs typeface="Arial" panose="020B0604020202020204" pitchFamily="34" charset="0"/>
              </a:rPr>
              <a:t>) express a lot of interest in politics, however, more of them express little or no interest in local politics.</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87</a:t>
            </a:fld>
            <a:endParaRPr lang="en-US" dirty="0"/>
          </a:p>
        </p:txBody>
      </p:sp>
    </p:spTree>
    <p:extLst>
      <p:ext uri="{BB962C8B-B14F-4D97-AF65-F5344CB8AC3E}">
        <p14:creationId xmlns:p14="http://schemas.microsoft.com/office/powerpoint/2010/main" val="29515213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interest in local politics related to age?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There is a relationship between interest in local politics and residents’ age. As residents age, the interest in local politics increases.</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Residents under 35 years of age are the least likely to have interest in local politics with the lowest percentage of people having a lot of interest in local </a:t>
            </a:r>
            <a:r>
              <a:rPr lang="en-US" dirty="0" smtClean="0">
                <a:latin typeface="Arial" panose="020B0604020202020204" pitchFamily="34" charset="0"/>
                <a:cs typeface="Arial" panose="020B0604020202020204" pitchFamily="34" charset="0"/>
              </a:rPr>
              <a:t>politics.</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Although residents</a:t>
            </a:r>
            <a:r>
              <a:rPr lang="en-US" baseline="0" dirty="0" smtClean="0">
                <a:latin typeface="Arial" panose="020B0604020202020204" pitchFamily="34" charset="0"/>
                <a:cs typeface="Arial" panose="020B0604020202020204" pitchFamily="34" charset="0"/>
              </a:rPr>
              <a:t> in the 35 to 44 years of age group have a higher percentage of people showing more interest in local politics, </a:t>
            </a:r>
            <a:r>
              <a:rPr lang="en-US" dirty="0" smtClean="0">
                <a:latin typeface="Arial" panose="020B0604020202020204" pitchFamily="34" charset="0"/>
                <a:cs typeface="Arial" panose="020B0604020202020204" pitchFamily="34" charset="0"/>
              </a:rPr>
              <a:t>there</a:t>
            </a:r>
            <a:r>
              <a:rPr lang="en-US" baseline="0" dirty="0" smtClean="0">
                <a:latin typeface="Arial" panose="020B0604020202020204" pitchFamily="34" charset="0"/>
                <a:cs typeface="Arial" panose="020B0604020202020204" pitchFamily="34" charset="0"/>
              </a:rPr>
              <a:t> is also a higher</a:t>
            </a:r>
            <a:r>
              <a:rPr lang="en-US" dirty="0" smtClean="0">
                <a:latin typeface="Arial" panose="020B0604020202020204" pitchFamily="34" charset="0"/>
                <a:cs typeface="Arial" panose="020B0604020202020204" pitchFamily="34" charset="0"/>
              </a:rPr>
              <a:t> percentage of people having little or no interest in local politics.</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88</a:t>
            </a:fld>
            <a:endParaRPr lang="en-US" dirty="0"/>
          </a:p>
        </p:txBody>
      </p:sp>
    </p:spTree>
    <p:extLst>
      <p:ext uri="{BB962C8B-B14F-4D97-AF65-F5344CB8AC3E}">
        <p14:creationId xmlns:p14="http://schemas.microsoft.com/office/powerpoint/2010/main" val="14432130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interest in local politics related to geographic location?</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There is no major difference with respect to interest in local politics by geographic location.</a:t>
            </a: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Comparatively, </a:t>
            </a:r>
            <a:r>
              <a:rPr lang="en-US" dirty="0" smtClean="0">
                <a:latin typeface="Arial" panose="020B0604020202020204" pitchFamily="34" charset="0"/>
                <a:cs typeface="Arial" panose="020B0604020202020204" pitchFamily="34" charset="0"/>
              </a:rPr>
              <a:t>Severn </a:t>
            </a:r>
            <a:r>
              <a:rPr lang="en-US" dirty="0">
                <a:latin typeface="Arial" panose="020B0604020202020204" pitchFamily="34" charset="0"/>
                <a:cs typeface="Arial" panose="020B0604020202020204" pitchFamily="34" charset="0"/>
              </a:rPr>
              <a:t>has the highest percentage of people reporting a lot of interest in local politics </a:t>
            </a:r>
            <a:r>
              <a:rPr lang="en-US" dirty="0" smtClean="0">
                <a:latin typeface="Arial" panose="020B0604020202020204" pitchFamily="34" charset="0"/>
                <a:cs typeface="Arial" panose="020B0604020202020204" pitchFamily="34" charset="0"/>
              </a:rPr>
              <a:t>(59.2%).</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89</a:t>
            </a:fld>
            <a:endParaRPr lang="en-US" dirty="0"/>
          </a:p>
        </p:txBody>
      </p:sp>
    </p:spTree>
    <p:extLst>
      <p:ext uri="{BB962C8B-B14F-4D97-AF65-F5344CB8AC3E}">
        <p14:creationId xmlns:p14="http://schemas.microsoft.com/office/powerpoint/2010/main" val="1249752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report their satisfaction with different domains of wellbeing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Orillia</a:t>
            </a:r>
            <a:r>
              <a:rPr lang="en-US" baseline="0" dirty="0" smtClean="0">
                <a:latin typeface="Arial" panose="020B0604020202020204" pitchFamily="34" charset="0"/>
                <a:cs typeface="Arial" panose="020B0604020202020204" pitchFamily="34" charset="0"/>
              </a:rPr>
              <a:t> and Area </a:t>
            </a:r>
            <a:r>
              <a:rPr lang="en-US" dirty="0" smtClean="0">
                <a:latin typeface="Arial" panose="020B0604020202020204" pitchFamily="34" charset="0"/>
                <a:cs typeface="Arial" panose="020B0604020202020204" pitchFamily="34" charset="0"/>
              </a:rPr>
              <a:t>residents </a:t>
            </a:r>
            <a:r>
              <a:rPr lang="en-US" dirty="0">
                <a:latin typeface="Arial" panose="020B0604020202020204" pitchFamily="34" charset="0"/>
                <a:cs typeface="Arial" panose="020B0604020202020204" pitchFamily="34" charset="0"/>
              </a:rPr>
              <a:t>report relatively high levels of satisfaction with </a:t>
            </a:r>
            <a:r>
              <a:rPr lang="en-US" dirty="0" smtClean="0">
                <a:latin typeface="Arial" panose="020B0604020202020204" pitchFamily="34" charset="0"/>
                <a:cs typeface="Arial" panose="020B0604020202020204" pitchFamily="34" charset="0"/>
              </a:rPr>
              <a:t>domains</a:t>
            </a:r>
            <a:r>
              <a:rPr lang="en-US" baseline="0" dirty="0" smtClean="0">
                <a:latin typeface="Arial" panose="020B0604020202020204" pitchFamily="34" charset="0"/>
                <a:cs typeface="Arial" panose="020B0604020202020204" pitchFamily="34" charset="0"/>
              </a:rPr>
              <a:t> of environment, healthy populations, leisure and culture, and community vitality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Orillia and Area residents </a:t>
            </a:r>
            <a:r>
              <a:rPr lang="en-US" dirty="0">
                <a:latin typeface="Arial" panose="020B0604020202020204" pitchFamily="34" charset="0"/>
                <a:cs typeface="Arial" panose="020B0604020202020204" pitchFamily="34" charset="0"/>
              </a:rPr>
              <a:t>are most satisfied with the environment domain and report the lowest satisfaction with the democratic engagement </a:t>
            </a:r>
            <a:r>
              <a:rPr lang="en-US" dirty="0" smtClean="0">
                <a:latin typeface="Arial" panose="020B0604020202020204" pitchFamily="34" charset="0"/>
                <a:cs typeface="Arial" panose="020B0604020202020204" pitchFamily="34" charset="0"/>
              </a:rPr>
              <a:t>domain,</a:t>
            </a:r>
            <a:r>
              <a:rPr lang="en-US" baseline="0" dirty="0" smtClean="0">
                <a:latin typeface="Arial" panose="020B0604020202020204" pitchFamily="34" charset="0"/>
                <a:cs typeface="Arial" panose="020B0604020202020204" pitchFamily="34" charset="0"/>
              </a:rPr>
              <a:t> which is typical of most communities where political viewpoints are most diverse.</a:t>
            </a:r>
            <a:endParaRPr lang="en-US" dirty="0">
              <a:latin typeface="Arial" panose="020B0604020202020204" pitchFamily="34" charset="0"/>
              <a:cs typeface="Arial" panose="020B0604020202020204" pitchFamily="34" charset="0"/>
            </a:endParaRPr>
          </a:p>
          <a:p>
            <a:pPr defTabSz="877989">
              <a:defRPr/>
            </a:pPr>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9</a:t>
            </a:fld>
            <a:endParaRPr lang="en-US" dirty="0"/>
          </a:p>
        </p:txBody>
      </p:sp>
    </p:spTree>
    <p:extLst>
      <p:ext uri="{BB962C8B-B14F-4D97-AF65-F5344CB8AC3E}">
        <p14:creationId xmlns:p14="http://schemas.microsoft.com/office/powerpoint/2010/main" val="17728525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interest in local politics related to </a:t>
            </a:r>
            <a:r>
              <a:rPr lang="en-CA" i="1" dirty="0" smtClean="0">
                <a:latin typeface="Arial" panose="020B0604020202020204" pitchFamily="34" charset="0"/>
                <a:cs typeface="Arial" panose="020B0604020202020204" pitchFamily="34" charset="0"/>
              </a:rPr>
              <a:t>education level?</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 graduate or university degrees are more likely to have greater interest in local politics (57.9% and 61.7%, respectively).  </a:t>
            </a:r>
          </a:p>
          <a:p>
            <a:pPr marL="156334" indent="-15633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highest percentage of people reporting less interest in local politics are amongst those completing elementary school (33.6%) </a:t>
            </a:r>
            <a:r>
              <a:rPr lang="en-US" dirty="0" smtClean="0">
                <a:latin typeface="Arial" panose="020B0604020202020204" pitchFamily="34" charset="0"/>
                <a:cs typeface="Arial" panose="020B0604020202020204" pitchFamily="34" charset="0"/>
              </a:rPr>
              <a:t>and</a:t>
            </a:r>
            <a:r>
              <a:rPr lang="en-US" baseline="0" dirty="0" smtClean="0">
                <a:latin typeface="Arial" panose="020B0604020202020204" pitchFamily="34" charset="0"/>
                <a:cs typeface="Arial" panose="020B0604020202020204" pitchFamily="34" charset="0"/>
              </a:rPr>
              <a:t> high school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(32.1%) . </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90</a:t>
            </a:fld>
            <a:endParaRPr lang="en-US" dirty="0"/>
          </a:p>
        </p:txBody>
      </p:sp>
    </p:spTree>
    <p:extLst>
      <p:ext uri="{BB962C8B-B14F-4D97-AF65-F5344CB8AC3E}">
        <p14:creationId xmlns:p14="http://schemas.microsoft.com/office/powerpoint/2010/main" val="3152643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To what extent do residents with different household incomes feel their </a:t>
            </a:r>
            <a:r>
              <a:rPr lang="en-US" i="1" dirty="0">
                <a:latin typeface="Arial" panose="020B0604020202020204" pitchFamily="34" charset="0"/>
                <a:cs typeface="Arial" panose="020B0604020202020204" pitchFamily="34" charset="0"/>
              </a:rPr>
              <a:t>voices are heard by politicians (referred to as </a:t>
            </a:r>
            <a:r>
              <a:rPr lang="en-CA" i="1" dirty="0">
                <a:latin typeface="Arial" panose="020B0604020202020204" pitchFamily="34" charset="0"/>
                <a:cs typeface="Arial" panose="020B0604020202020204" pitchFamily="34" charset="0"/>
              </a:rPr>
              <a:t>political capital/political efficacy)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Low income people, especially those with annual household incomes under $30,000, agree at higher levels that they do not have a say </a:t>
            </a:r>
            <a:r>
              <a:rPr lang="en-US" dirty="0">
                <a:latin typeface="Arial" panose="020B0604020202020204" pitchFamily="34" charset="0"/>
                <a:cs typeface="Arial" panose="020B0604020202020204" pitchFamily="34" charset="0"/>
              </a:rPr>
              <a:t>in what government </a:t>
            </a:r>
            <a:r>
              <a:rPr lang="en-US" dirty="0" smtClean="0">
                <a:latin typeface="Arial" panose="020B0604020202020204" pitchFamily="34" charset="0"/>
                <a:cs typeface="Arial" panose="020B0604020202020204" pitchFamily="34" charset="0"/>
              </a:rPr>
              <a:t>does.</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Low </a:t>
            </a:r>
            <a:r>
              <a:rPr lang="en-US" dirty="0">
                <a:latin typeface="Arial" panose="020B0604020202020204" pitchFamily="34" charset="0"/>
                <a:cs typeface="Arial" panose="020B0604020202020204" pitchFamily="34" charset="0"/>
              </a:rPr>
              <a:t>income residents have a stronger feeling that public officials do not care what they think than middle or upper income residents. </a:t>
            </a: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Low</a:t>
            </a:r>
            <a:r>
              <a:rPr lang="en-US" baseline="0" dirty="0" smtClean="0">
                <a:latin typeface="Arial" panose="020B0604020202020204" pitchFamily="34" charset="0"/>
                <a:cs typeface="Arial" panose="020B0604020202020204" pitchFamily="34" charset="0"/>
              </a:rPr>
              <a:t> income p</a:t>
            </a:r>
            <a:r>
              <a:rPr lang="en-US" dirty="0" smtClean="0">
                <a:latin typeface="Arial" panose="020B0604020202020204" pitchFamily="34" charset="0"/>
                <a:cs typeface="Arial" panose="020B0604020202020204" pitchFamily="34" charset="0"/>
              </a:rPr>
              <a:t>eople agree more often that </a:t>
            </a:r>
            <a:r>
              <a:rPr lang="en-US" dirty="0">
                <a:latin typeface="Arial" panose="020B0604020202020204" pitchFamily="34" charset="0"/>
                <a:cs typeface="Arial" panose="020B0604020202020204" pitchFamily="34" charset="0"/>
              </a:rPr>
              <a:t>they are </a:t>
            </a:r>
            <a:r>
              <a:rPr lang="en-US" dirty="0" smtClean="0">
                <a:latin typeface="Arial" panose="020B0604020202020204" pitchFamily="34" charset="0"/>
                <a:cs typeface="Arial" panose="020B0604020202020204" pitchFamily="34" charset="0"/>
              </a:rPr>
              <a:t>not as </a:t>
            </a:r>
            <a:r>
              <a:rPr lang="en-US" dirty="0">
                <a:latin typeface="Arial" panose="020B0604020202020204" pitchFamily="34" charset="0"/>
                <a:cs typeface="Arial" panose="020B0604020202020204" pitchFamily="34" charset="0"/>
              </a:rPr>
              <a:t>well-informed about politics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government </a:t>
            </a:r>
            <a:r>
              <a:rPr lang="en-US" dirty="0" smtClean="0">
                <a:latin typeface="Arial" panose="020B0604020202020204" pitchFamily="34" charset="0"/>
                <a:cs typeface="Arial" panose="020B0604020202020204" pitchFamily="34" charset="0"/>
              </a:rPr>
              <a:t>as others.</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91</a:t>
            </a:fld>
            <a:endParaRPr lang="en-US" dirty="0"/>
          </a:p>
        </p:txBody>
      </p:sp>
    </p:spTree>
    <p:extLst>
      <p:ext uri="{BB962C8B-B14F-4D97-AF65-F5344CB8AC3E}">
        <p14:creationId xmlns:p14="http://schemas.microsoft.com/office/powerpoint/2010/main" val="30399487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To what extent do residents at different ages feel their </a:t>
            </a:r>
            <a:r>
              <a:rPr lang="en-US" i="1" dirty="0">
                <a:latin typeface="Arial" panose="020B0604020202020204" pitchFamily="34" charset="0"/>
                <a:cs typeface="Arial" panose="020B0604020202020204" pitchFamily="34" charset="0"/>
              </a:rPr>
              <a:t>voices are heard by politicians 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Young people (under 35 years)</a:t>
            </a:r>
            <a:r>
              <a:rPr lang="en-US" baseline="0" dirty="0" smtClean="0">
                <a:latin typeface="Arial" panose="020B0604020202020204" pitchFamily="34" charset="0"/>
                <a:cs typeface="Arial" panose="020B0604020202020204" pitchFamily="34" charset="0"/>
              </a:rPr>
              <a:t> and people in the middle age range (34 to 44 years)</a:t>
            </a:r>
            <a:r>
              <a:rPr lang="en-US" dirty="0" smtClean="0">
                <a:latin typeface="Arial" panose="020B0604020202020204" pitchFamily="34" charset="0"/>
                <a:cs typeface="Arial" panose="020B0604020202020204" pitchFamily="34" charset="0"/>
              </a:rPr>
              <a:t> have </a:t>
            </a:r>
            <a:r>
              <a:rPr lang="en-US" dirty="0">
                <a:latin typeface="Arial" panose="020B0604020202020204" pitchFamily="34" charset="0"/>
                <a:cs typeface="Arial" panose="020B0604020202020204" pitchFamily="34" charset="0"/>
              </a:rPr>
              <a:t>a slightly higher level of agreement that they do not have any say about what government does.</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Young people (under 35 years)</a:t>
            </a:r>
            <a:r>
              <a:rPr lang="en-US" baseline="0" dirty="0" smtClean="0">
                <a:latin typeface="Arial" panose="020B0604020202020204" pitchFamily="34" charset="0"/>
                <a:cs typeface="Arial" panose="020B0604020202020204" pitchFamily="34" charset="0"/>
              </a:rPr>
              <a:t> and people in the middle age range (34 to 44 years) </a:t>
            </a:r>
            <a:r>
              <a:rPr lang="en-US" dirty="0" smtClean="0">
                <a:latin typeface="Arial" panose="020B0604020202020204" pitchFamily="34" charset="0"/>
                <a:cs typeface="Arial" panose="020B0604020202020204" pitchFamily="34" charset="0"/>
              </a:rPr>
              <a:t>report </a:t>
            </a:r>
            <a:r>
              <a:rPr lang="en-US" dirty="0">
                <a:latin typeface="Arial" panose="020B0604020202020204" pitchFamily="34" charset="0"/>
                <a:cs typeface="Arial" panose="020B0604020202020204" pitchFamily="34" charset="0"/>
              </a:rPr>
              <a:t>a marginally higher agreement that public officials do not care much what they think.</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Young people (under 35 years)</a:t>
            </a:r>
            <a:r>
              <a:rPr lang="en-US" baseline="0" dirty="0" smtClean="0">
                <a:latin typeface="Arial" panose="020B0604020202020204" pitchFamily="34" charset="0"/>
                <a:cs typeface="Arial" panose="020B0604020202020204" pitchFamily="34" charset="0"/>
              </a:rPr>
              <a:t> and people in the middle age range (34 to 44 years) </a:t>
            </a:r>
            <a:r>
              <a:rPr lang="en-US" dirty="0" smtClean="0">
                <a:latin typeface="Arial" panose="020B0604020202020204" pitchFamily="34" charset="0"/>
                <a:cs typeface="Arial" panose="020B0604020202020204" pitchFamily="34" charset="0"/>
              </a:rPr>
              <a:t>express </a:t>
            </a:r>
            <a:r>
              <a:rPr lang="en-US" dirty="0">
                <a:latin typeface="Arial" panose="020B0604020202020204" pitchFamily="34" charset="0"/>
                <a:cs typeface="Arial" panose="020B0604020202020204" pitchFamily="34" charset="0"/>
              </a:rPr>
              <a:t>the lowest level of agreement that they are as well-informed about politics and government as most people.</a:t>
            </a: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92</a:t>
            </a:fld>
            <a:endParaRPr lang="en-US" dirty="0"/>
          </a:p>
        </p:txBody>
      </p:sp>
    </p:spTree>
    <p:extLst>
      <p:ext uri="{BB962C8B-B14F-4D97-AF65-F5344CB8AC3E}">
        <p14:creationId xmlns:p14="http://schemas.microsoft.com/office/powerpoint/2010/main" val="31035860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To what extent do residents living in different municipalities feel their </a:t>
            </a:r>
            <a:r>
              <a:rPr lang="en-US" i="1" dirty="0">
                <a:latin typeface="Arial" panose="020B0604020202020204" pitchFamily="34" charset="0"/>
                <a:cs typeface="Arial" panose="020B0604020202020204" pitchFamily="34" charset="0"/>
              </a:rPr>
              <a:t>voices are heard by politicians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People residing in </a:t>
            </a:r>
            <a:r>
              <a:rPr lang="en-US" dirty="0" smtClean="0">
                <a:latin typeface="Arial" panose="020B0604020202020204" pitchFamily="34" charset="0"/>
                <a:cs typeface="Arial" panose="020B0604020202020204" pitchFamily="34" charset="0"/>
              </a:rPr>
              <a:t>Ramara and Severn are more likely to believe that they do not have any say about what government does compared to residents living in other municipalities. </a:t>
            </a:r>
          </a:p>
          <a:p>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a:latin typeface="Arial" panose="020B0604020202020204" pitchFamily="34" charset="0"/>
                <a:cs typeface="Arial" panose="020B0604020202020204" pitchFamily="34" charset="0"/>
              </a:rPr>
              <a:t>Residents living in </a:t>
            </a:r>
            <a:r>
              <a:rPr lang="en-US" dirty="0" smtClean="0">
                <a:latin typeface="Arial" panose="020B0604020202020204" pitchFamily="34" charset="0"/>
                <a:cs typeface="Arial" panose="020B0604020202020204" pitchFamily="34" charset="0"/>
              </a:rPr>
              <a:t>Severn report the highest level of agreement that public </a:t>
            </a:r>
            <a:r>
              <a:rPr lang="en-US" dirty="0">
                <a:latin typeface="Arial" panose="020B0604020202020204" pitchFamily="34" charset="0"/>
                <a:cs typeface="Arial" panose="020B0604020202020204" pitchFamily="34" charset="0"/>
              </a:rPr>
              <a:t>officials do not care much what they </a:t>
            </a:r>
            <a:r>
              <a:rPr lang="en-US" dirty="0" smtClean="0">
                <a:latin typeface="Arial" panose="020B0604020202020204" pitchFamily="34" charset="0"/>
                <a:cs typeface="Arial" panose="020B0604020202020204" pitchFamily="34" charset="0"/>
              </a:rPr>
              <a:t>think,</a:t>
            </a:r>
            <a:r>
              <a:rPr lang="en-US" baseline="0" dirty="0" smtClean="0">
                <a:latin typeface="Arial" panose="020B0604020202020204" pitchFamily="34" charset="0"/>
                <a:cs typeface="Arial" panose="020B0604020202020204" pitchFamily="34" charset="0"/>
              </a:rPr>
              <a:t> followed by people residing in Ramara.</a:t>
            </a: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dirty="0" smtClean="0">
                <a:latin typeface="Arial" panose="020B0604020202020204" pitchFamily="34" charset="0"/>
                <a:cs typeface="Arial" panose="020B0604020202020204" pitchFamily="34" charset="0"/>
              </a:rPr>
              <a:t>There is no significant difference in terms of where people live and agreement of being as </a:t>
            </a:r>
            <a:r>
              <a:rPr lang="en-US" dirty="0">
                <a:latin typeface="Arial" panose="020B0604020202020204" pitchFamily="34" charset="0"/>
                <a:cs typeface="Arial" panose="020B0604020202020204" pitchFamily="34" charset="0"/>
              </a:rPr>
              <a:t>well-informed about politics and government as most people.</a:t>
            </a:r>
          </a:p>
          <a:p>
            <a:pPr marL="164569" indent="-164569">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93</a:t>
            </a:fld>
            <a:endParaRPr lang="en-US" dirty="0"/>
          </a:p>
        </p:txBody>
      </p:sp>
    </p:spTree>
    <p:extLst>
      <p:ext uri="{BB962C8B-B14F-4D97-AF65-F5344CB8AC3E}">
        <p14:creationId xmlns:p14="http://schemas.microsoft.com/office/powerpoint/2010/main" val="18204990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To what extent do residents with different </a:t>
            </a:r>
            <a:r>
              <a:rPr lang="en-CA" i="1" dirty="0" smtClean="0">
                <a:latin typeface="Arial" panose="020B0604020202020204" pitchFamily="34" charset="0"/>
                <a:cs typeface="Arial" panose="020B0604020202020204" pitchFamily="34" charset="0"/>
              </a:rPr>
              <a:t>education levels feel </a:t>
            </a:r>
            <a:r>
              <a:rPr lang="en-CA" i="1" dirty="0">
                <a:latin typeface="Arial" panose="020B0604020202020204" pitchFamily="34" charset="0"/>
                <a:cs typeface="Arial" panose="020B0604020202020204" pitchFamily="34" charset="0"/>
              </a:rPr>
              <a:t>their </a:t>
            </a:r>
            <a:r>
              <a:rPr lang="en-US" i="1" dirty="0">
                <a:latin typeface="Arial" panose="020B0604020202020204" pitchFamily="34" charset="0"/>
                <a:cs typeface="Arial" panose="020B0604020202020204" pitchFamily="34" charset="0"/>
              </a:rPr>
              <a:t>voices are heard by politicians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Orillia and Area?</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greement of having no say about what government does is generally associated with education level. In particular, people with less education agree at higher levels that </a:t>
            </a:r>
            <a:r>
              <a:rPr lang="en-US" dirty="0">
                <a:latin typeface="Arial" panose="020B0604020202020204" pitchFamily="34" charset="0"/>
                <a:cs typeface="Arial" panose="020B0604020202020204" pitchFamily="34" charset="0"/>
              </a:rPr>
              <a:t>they do not have any say about what government does. </a:t>
            </a: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greement</a:t>
            </a:r>
            <a:r>
              <a:rPr lang="en-US" baseline="0" dirty="0" smtClean="0">
                <a:latin typeface="Arial" panose="020B0604020202020204" pitchFamily="34" charset="0"/>
                <a:cs typeface="Arial" panose="020B0604020202020204" pitchFamily="34" charset="0"/>
              </a:rPr>
              <a:t> that public officials do not care much what people think declines with education level. </a:t>
            </a:r>
          </a:p>
          <a:p>
            <a:pPr marL="156334" indent="-156334">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People who have achieved higher educational levels agree</a:t>
            </a:r>
            <a:r>
              <a:rPr lang="en-US" baseline="0" dirty="0" smtClean="0">
                <a:latin typeface="Arial" panose="020B0604020202020204" pitchFamily="34" charset="0"/>
                <a:cs typeface="Arial" panose="020B0604020202020204" pitchFamily="34" charset="0"/>
              </a:rPr>
              <a:t> more often </a:t>
            </a:r>
            <a:r>
              <a:rPr lang="en-US" dirty="0" smtClean="0">
                <a:latin typeface="Arial" panose="020B0604020202020204" pitchFamily="34" charset="0"/>
                <a:cs typeface="Arial" panose="020B0604020202020204" pitchFamily="34" charset="0"/>
              </a:rPr>
              <a:t>that they are as well-informed about politics and government as most</a:t>
            </a:r>
            <a:r>
              <a:rPr lang="en-US" baseline="0" dirty="0" smtClean="0">
                <a:latin typeface="Arial" panose="020B0604020202020204" pitchFamily="34" charset="0"/>
                <a:cs typeface="Arial" panose="020B0604020202020204" pitchFamily="34" charset="0"/>
              </a:rPr>
              <a:t> people.</a:t>
            </a: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US" i="1"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94</a:t>
            </a:fld>
            <a:endParaRPr lang="en-US" dirty="0"/>
          </a:p>
        </p:txBody>
      </p:sp>
    </p:spTree>
    <p:extLst>
      <p:ext uri="{BB962C8B-B14F-4D97-AF65-F5344CB8AC3E}">
        <p14:creationId xmlns:p14="http://schemas.microsoft.com/office/powerpoint/2010/main" val="28395351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Democratic Engagement</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perception of political capital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perceived political capital is 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p>
          <a:p>
            <a:pPr marL="163718" indent="-163718">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a:t>
            </a:r>
            <a:r>
              <a:rPr lang="en-US" baseline="0" dirty="0" smtClean="0">
                <a:latin typeface="Arial" panose="020B0604020202020204" pitchFamily="34" charset="0"/>
                <a:cs typeface="Arial" panose="020B0604020202020204" pitchFamily="34" charset="0"/>
              </a:rPr>
              <a:t>incomes; however people with annual household incomes of $60,000 to $79,999 and of $80,000 to $99,999 report identically moderate political capital but the formal group of people report notably higher overall wellbeing. </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age; however, younger people (16</a:t>
            </a:r>
            <a:r>
              <a:rPr lang="en-US" baseline="0" dirty="0" smtClean="0">
                <a:latin typeface="Arial" panose="020B0604020202020204" pitchFamily="34" charset="0"/>
                <a:cs typeface="Arial" panose="020B0604020202020204" pitchFamily="34" charset="0"/>
              </a:rPr>
              <a:t> to 34 and 35 to 44 years of age) report the lowest political capital and overall wellbeing.</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No clear patterns regarding geographic </a:t>
            </a:r>
            <a:r>
              <a:rPr lang="en-US" dirty="0" smtClean="0">
                <a:latin typeface="Arial" panose="020B0604020202020204" pitchFamily="34" charset="0"/>
                <a:cs typeface="Arial" panose="020B0604020202020204" pitchFamily="34" charset="0"/>
              </a:rPr>
              <a:t>location.</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a:t>
            </a:r>
            <a:r>
              <a:rPr lang="en-US" baseline="0" dirty="0" smtClean="0">
                <a:latin typeface="Arial" panose="020B0604020202020204" pitchFamily="34" charset="0"/>
                <a:cs typeface="Arial" panose="020B0604020202020204" pitchFamily="34" charset="0"/>
              </a:rPr>
              <a:t> education level.</a:t>
            </a:r>
            <a:endParaRPr lang="en-US" dirty="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95</a:t>
            </a:fld>
            <a:endParaRPr lang="en-US" dirty="0"/>
          </a:p>
        </p:txBody>
      </p:sp>
    </p:spTree>
    <p:extLst>
      <p:ext uri="{BB962C8B-B14F-4D97-AF65-F5344CB8AC3E}">
        <p14:creationId xmlns:p14="http://schemas.microsoft.com/office/powerpoint/2010/main" val="7662883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Community Vitality</a:t>
            </a:r>
          </a:p>
          <a:p>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Vital communities are those that have strong, active, and inclusive relationships among people, private, public, and non-governmental organizations that foster individual and collective wellbeing.</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latin typeface="Arial" panose="020B0604020202020204" pitchFamily="34" charset="0"/>
                <a:cs typeface="Arial" panose="020B0604020202020204" pitchFamily="34" charset="0"/>
              </a:rPr>
              <a:t>Vital communities are able to cultivate and marshal rich and diverse relationships in order to create, adapt, and thrive in the changing world. They do so by focusing on social relationships and support, including community safety and social engagement, and on social norms and values, including feelings towards others and residents’ sense of belonging to their communities. </a:t>
            </a: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96</a:t>
            </a:fld>
            <a:endParaRPr lang="en-US" dirty="0"/>
          </a:p>
        </p:txBody>
      </p:sp>
    </p:spTree>
    <p:extLst>
      <p:ext uri="{BB962C8B-B14F-4D97-AF65-F5344CB8AC3E}">
        <p14:creationId xmlns:p14="http://schemas.microsoft.com/office/powerpoint/2010/main" val="34476002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2"/>
            <a:ext cx="5895975" cy="4758992"/>
          </a:xfrm>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Community Vitality </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community vitality?</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Above average wellbeing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61.9% </a:t>
            </a:r>
            <a:r>
              <a:rPr lang="en-US" dirty="0">
                <a:latin typeface="Arial" panose="020B0604020202020204" pitchFamily="34" charset="0"/>
                <a:cs typeface="Arial" panose="020B0604020202020204" pitchFamily="34" charset="0"/>
              </a:rPr>
              <a:t>volunteered </a:t>
            </a:r>
            <a:r>
              <a:rPr lang="en-US" dirty="0" smtClean="0">
                <a:latin typeface="Arial" panose="020B0604020202020204" pitchFamily="34" charset="0"/>
                <a:cs typeface="Arial" panose="020B0604020202020204" pitchFamily="34" charset="0"/>
              </a:rPr>
              <a:t>(42.4% </a:t>
            </a:r>
            <a:r>
              <a:rPr lang="en-US" dirty="0">
                <a:latin typeface="Arial" panose="020B0604020202020204" pitchFamily="34" charset="0"/>
                <a:cs typeface="Arial" panose="020B0604020202020204" pitchFamily="34" charset="0"/>
              </a:rPr>
              <a:t>for below average group).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88.4% </a:t>
            </a:r>
            <a:r>
              <a:rPr lang="en-US" dirty="0">
                <a:latin typeface="Arial" panose="020B0604020202020204" pitchFamily="34" charset="0"/>
                <a:cs typeface="Arial" panose="020B0604020202020204" pitchFamily="34" charset="0"/>
              </a:rPr>
              <a:t>have a strong sense of belonging to community </a:t>
            </a:r>
            <a:r>
              <a:rPr lang="en-US" dirty="0" smtClean="0">
                <a:latin typeface="Arial" panose="020B0604020202020204" pitchFamily="34" charset="0"/>
                <a:cs typeface="Arial" panose="020B0604020202020204" pitchFamily="34" charset="0"/>
              </a:rPr>
              <a:t>(26.0%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Have stronger social bonds (average = </a:t>
            </a:r>
            <a:r>
              <a:rPr lang="en-US" dirty="0" smtClean="0">
                <a:latin typeface="Arial" panose="020B0604020202020204" pitchFamily="34" charset="0"/>
                <a:cs typeface="Arial" panose="020B0604020202020204" pitchFamily="34" charset="0"/>
              </a:rPr>
              <a:t>5.54) </a:t>
            </a:r>
            <a:r>
              <a:rPr lang="en-US" dirty="0">
                <a:latin typeface="Arial" panose="020B0604020202020204" pitchFamily="34" charset="0"/>
                <a:cs typeface="Arial" panose="020B0604020202020204" pitchFamily="34" charset="0"/>
              </a:rPr>
              <a:t>compared to people below </a:t>
            </a:r>
            <a:r>
              <a:rPr lang="en-US" dirty="0" smtClean="0">
                <a:latin typeface="Arial" panose="020B0604020202020204" pitchFamily="34" charset="0"/>
                <a:cs typeface="Arial" panose="020B0604020202020204" pitchFamily="34" charset="0"/>
              </a:rPr>
              <a:t>average in </a:t>
            </a:r>
            <a:r>
              <a:rPr lang="en-US" dirty="0">
                <a:latin typeface="Arial" panose="020B0604020202020204" pitchFamily="34" charset="0"/>
                <a:cs typeface="Arial" panose="020B0604020202020204" pitchFamily="34" charset="0"/>
              </a:rPr>
              <a:t>wellbeing (average = </a:t>
            </a:r>
            <a:r>
              <a:rPr lang="en-US" dirty="0" smtClean="0">
                <a:latin typeface="Arial" panose="020B0604020202020204" pitchFamily="34" charset="0"/>
                <a:cs typeface="Arial" panose="020B0604020202020204" pitchFamily="34" charset="0"/>
              </a:rPr>
              <a:t>4.29).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Believe at higher level that help is available if needed (average = </a:t>
            </a:r>
            <a:r>
              <a:rPr lang="en-US" dirty="0" smtClean="0">
                <a:latin typeface="Arial" panose="020B0604020202020204" pitchFamily="34" charset="0"/>
                <a:cs typeface="Arial" panose="020B0604020202020204" pitchFamily="34" charset="0"/>
              </a:rPr>
              <a:t>5.32) </a:t>
            </a:r>
            <a:r>
              <a:rPr lang="en-US" dirty="0">
                <a:latin typeface="Arial" panose="020B0604020202020204" pitchFamily="34" charset="0"/>
                <a:cs typeface="Arial" panose="020B0604020202020204" pitchFamily="34" charset="0"/>
              </a:rPr>
              <a:t>compared to people below average in wellbeing (average = </a:t>
            </a:r>
            <a:r>
              <a:rPr lang="en-US" dirty="0" smtClean="0">
                <a:latin typeface="Arial" panose="020B0604020202020204" pitchFamily="34" charset="0"/>
                <a:cs typeface="Arial" panose="020B0604020202020204" pitchFamily="34" charset="0"/>
              </a:rPr>
              <a:t>4.34).   </a:t>
            </a:r>
            <a:endParaRPr lang="en-US" dirty="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93.2% </a:t>
            </a:r>
            <a:r>
              <a:rPr lang="en-US" dirty="0">
                <a:latin typeface="Arial" panose="020B0604020202020204" pitchFamily="34" charset="0"/>
                <a:cs typeface="Arial" panose="020B0604020202020204" pitchFamily="34" charset="0"/>
              </a:rPr>
              <a:t>have a greater trust in people in neighbourhood </a:t>
            </a:r>
            <a:r>
              <a:rPr lang="en-US" dirty="0" smtClean="0">
                <a:latin typeface="Arial" panose="020B0604020202020204" pitchFamily="34" charset="0"/>
                <a:cs typeface="Arial" panose="020B0604020202020204" pitchFamily="34" charset="0"/>
              </a:rPr>
              <a:t>(65.4%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80.2% </a:t>
            </a:r>
            <a:r>
              <a:rPr lang="en-US" dirty="0">
                <a:latin typeface="Arial" panose="020B0604020202020204" pitchFamily="34" charset="0"/>
                <a:cs typeface="Arial" panose="020B0604020202020204" pitchFamily="34" charset="0"/>
              </a:rPr>
              <a:t>have more confidence in justice system and courts </a:t>
            </a:r>
            <a:r>
              <a:rPr lang="en-US" dirty="0" smtClean="0">
                <a:latin typeface="Arial" panose="020B0604020202020204" pitchFamily="34" charset="0"/>
                <a:cs typeface="Arial" panose="020B0604020202020204" pitchFamily="34" charset="0"/>
              </a:rPr>
              <a:t>(50.8% </a:t>
            </a:r>
            <a:r>
              <a:rPr lang="en-US" dirty="0">
                <a:latin typeface="Arial" panose="020B0604020202020204" pitchFamily="34" charset="0"/>
                <a:cs typeface="Arial" panose="020B0604020202020204" pitchFamily="34" charset="0"/>
              </a:rPr>
              <a:t>for below </a:t>
            </a:r>
            <a:r>
              <a:rPr lang="en-US" dirty="0" smtClean="0">
                <a:latin typeface="Arial" panose="020B0604020202020204" pitchFamily="34" charset="0"/>
                <a:cs typeface="Arial" panose="020B0604020202020204" pitchFamily="34" charset="0"/>
              </a:rPr>
              <a:t>group).</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84.1% have more confidence in the police (64% for below group).</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lvl="0">
              <a:defRPr/>
            </a:pPr>
            <a:r>
              <a:rPr lang="en-US" dirty="0">
                <a:solidFill>
                  <a:srgbClr val="005A73"/>
                </a:solidFill>
                <a:latin typeface="Arial" panose="020B0604020202020204" pitchFamily="34" charset="0"/>
                <a:cs typeface="Arial" panose="020B0604020202020204" pitchFamily="34" charset="0"/>
              </a:rPr>
              <a:t>Below average wellbeing group: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39.9% </a:t>
            </a:r>
            <a:r>
              <a:rPr lang="en-US" dirty="0">
                <a:latin typeface="Arial" panose="020B0604020202020204" pitchFamily="34" charset="0"/>
                <a:cs typeface="Arial" panose="020B0604020202020204" pitchFamily="34" charset="0"/>
              </a:rPr>
              <a:t>feel more socially isolated (</a:t>
            </a:r>
            <a:r>
              <a:rPr lang="en-US" dirty="0" smtClean="0">
                <a:latin typeface="Arial" panose="020B0604020202020204" pitchFamily="34" charset="0"/>
                <a:cs typeface="Arial" panose="020B0604020202020204" pitchFamily="34" charset="0"/>
              </a:rPr>
              <a:t>1.9%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Feel </a:t>
            </a:r>
            <a:r>
              <a:rPr lang="en-US" dirty="0">
                <a:latin typeface="Arial" panose="020B0604020202020204" pitchFamily="34" charset="0"/>
                <a:cs typeface="Arial" panose="020B0604020202020204" pitchFamily="34" charset="0"/>
              </a:rPr>
              <a:t>lower needs fulfillment (average = </a:t>
            </a:r>
            <a:r>
              <a:rPr lang="en-US" dirty="0" smtClean="0">
                <a:latin typeface="Arial" panose="020B0604020202020204" pitchFamily="34" charset="0"/>
                <a:cs typeface="Arial" panose="020B0604020202020204" pitchFamily="34" charset="0"/>
              </a:rPr>
              <a:t>4.07) </a:t>
            </a:r>
            <a:r>
              <a:rPr lang="en-US" dirty="0">
                <a:latin typeface="Arial" panose="020B0604020202020204" pitchFamily="34" charset="0"/>
                <a:cs typeface="Arial" panose="020B0604020202020204" pitchFamily="34" charset="0"/>
              </a:rPr>
              <a:t>than those above average in wellbeing (average </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5.50</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8.6% </a:t>
            </a:r>
            <a:r>
              <a:rPr lang="en-US" dirty="0">
                <a:latin typeface="Arial" panose="020B0604020202020204" pitchFamily="34" charset="0"/>
                <a:cs typeface="Arial" panose="020B0604020202020204" pitchFamily="34" charset="0"/>
              </a:rPr>
              <a:t>experience discrimination due to </a:t>
            </a:r>
            <a:r>
              <a:rPr lang="en-US" dirty="0" smtClean="0">
                <a:latin typeface="Arial" panose="020B0604020202020204" pitchFamily="34" charset="0"/>
                <a:cs typeface="Arial" panose="020B0604020202020204" pitchFamily="34" charset="0"/>
              </a:rPr>
              <a:t>ethnicity more often (1.4%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15.7% experience discrimination due to age more often (1.5% for above group).</a:t>
            </a:r>
            <a:endParaRPr lang="en-US" dirty="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27% </a:t>
            </a:r>
            <a:r>
              <a:rPr lang="en-US" dirty="0">
                <a:latin typeface="Arial" panose="020B0604020202020204" pitchFamily="34" charset="0"/>
                <a:cs typeface="Arial" panose="020B0604020202020204" pitchFamily="34" charset="0"/>
              </a:rPr>
              <a:t>feel unsafe walking alone after dark in neighbourhood </a:t>
            </a:r>
            <a:r>
              <a:rPr lang="en-US" dirty="0" smtClean="0">
                <a:latin typeface="Arial" panose="020B0604020202020204" pitchFamily="34" charset="0"/>
                <a:cs typeface="Arial" panose="020B0604020202020204" pitchFamily="34" charset="0"/>
              </a:rPr>
              <a:t>(6.3% </a:t>
            </a:r>
            <a:r>
              <a:rPr lang="en-US" dirty="0">
                <a:latin typeface="Arial" panose="020B0604020202020204" pitchFamily="34" charset="0"/>
                <a:cs typeface="Arial" panose="020B0604020202020204" pitchFamily="34" charset="0"/>
              </a:rPr>
              <a:t>for above </a:t>
            </a:r>
            <a:r>
              <a:rPr lang="en-US" dirty="0" smtClean="0">
                <a:latin typeface="Arial" panose="020B0604020202020204" pitchFamily="34" charset="0"/>
                <a:cs typeface="Arial" panose="020B0604020202020204" pitchFamily="34" charset="0"/>
              </a:rPr>
              <a:t>group</a:t>
            </a:r>
            <a:r>
              <a:rPr lang="en-US" dirty="0">
                <a:latin typeface="Arial" panose="020B0604020202020204" pitchFamily="34" charset="0"/>
                <a:cs typeface="Arial" panose="020B0604020202020204" pitchFamily="34" charset="0"/>
              </a:rPr>
              <a:t>). </a:t>
            </a:r>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t>97</a:t>
            </a:fld>
            <a:endParaRPr lang="en-US" dirty="0"/>
          </a:p>
        </p:txBody>
      </p:sp>
    </p:spTree>
    <p:extLst>
      <p:ext uri="{BB962C8B-B14F-4D97-AF65-F5344CB8AC3E}">
        <p14:creationId xmlns:p14="http://schemas.microsoft.com/office/powerpoint/2010/main" val="956239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Community Vitality</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community vitality?</a:t>
            </a:r>
            <a:r>
              <a:rPr lang="en-CA" dirty="0">
                <a:latin typeface="Arial" panose="020B0604020202020204" pitchFamily="34" charset="0"/>
                <a:cs typeface="Arial" panose="020B0604020202020204" pitchFamily="34" charset="0"/>
              </a:rPr>
              <a:t>”</a:t>
            </a:r>
          </a:p>
          <a:p>
            <a:pPr marL="156334" indent="-156334" defTabSz="80068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800680">
              <a:defRPr/>
            </a:pPr>
            <a:r>
              <a:rPr lang="en-US" dirty="0">
                <a:solidFill>
                  <a:srgbClr val="005A73"/>
                </a:solidFill>
                <a:latin typeface="Arial" panose="020B0604020202020204" pitchFamily="34" charset="0"/>
                <a:cs typeface="Arial" panose="020B0604020202020204" pitchFamily="34" charset="0"/>
              </a:rPr>
              <a:t>Women:</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50.6% </a:t>
            </a:r>
            <a:r>
              <a:rPr lang="en-US" dirty="0">
                <a:latin typeface="Arial" panose="020B0604020202020204" pitchFamily="34" charset="0"/>
                <a:cs typeface="Arial" panose="020B0604020202020204" pitchFamily="34" charset="0"/>
              </a:rPr>
              <a:t>provide unpaid help for personal support </a:t>
            </a:r>
            <a:r>
              <a:rPr lang="en-US" dirty="0" smtClean="0">
                <a:latin typeface="Arial" panose="020B0604020202020204" pitchFamily="34" charset="0"/>
                <a:cs typeface="Arial" panose="020B0604020202020204" pitchFamily="34" charset="0"/>
              </a:rPr>
              <a:t>(46%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50.3% </a:t>
            </a:r>
            <a:r>
              <a:rPr lang="en-US" dirty="0">
                <a:latin typeface="Arial" panose="020B0604020202020204" pitchFamily="34" charset="0"/>
                <a:cs typeface="Arial" panose="020B0604020202020204" pitchFamily="34" charset="0"/>
              </a:rPr>
              <a:t>volunteered </a:t>
            </a:r>
            <a:r>
              <a:rPr lang="en-US" dirty="0" smtClean="0">
                <a:latin typeface="Arial" panose="020B0604020202020204" pitchFamily="34" charset="0"/>
                <a:cs typeface="Arial" panose="020B0604020202020204" pitchFamily="34" charset="0"/>
              </a:rPr>
              <a:t>(47.7% </a:t>
            </a:r>
            <a:r>
              <a:rPr lang="en-US" dirty="0">
                <a:latin typeface="Arial" panose="020B0604020202020204" pitchFamily="34" charset="0"/>
                <a:cs typeface="Arial" panose="020B0604020202020204" pitchFamily="34" charset="0"/>
              </a:rPr>
              <a:t>for men). </a:t>
            </a:r>
          </a:p>
          <a:p>
            <a:pPr marL="156334" indent="-156334">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5.4% </a:t>
            </a:r>
            <a:r>
              <a:rPr lang="en-US" dirty="0">
                <a:latin typeface="Arial" panose="020B0604020202020204" pitchFamily="34" charset="0"/>
                <a:cs typeface="Arial" panose="020B0604020202020204" pitchFamily="34" charset="0"/>
              </a:rPr>
              <a:t>experience discrimination due to gender </a:t>
            </a:r>
            <a:r>
              <a:rPr lang="en-US" dirty="0" smtClean="0">
                <a:latin typeface="Arial" panose="020B0604020202020204" pitchFamily="34" charset="0"/>
                <a:cs typeface="Arial" panose="020B0604020202020204" pitchFamily="34" charset="0"/>
              </a:rPr>
              <a:t>(1.7% </a:t>
            </a:r>
            <a:r>
              <a:rPr lang="en-US" dirty="0">
                <a:latin typeface="Arial" panose="020B0604020202020204" pitchFamily="34" charset="0"/>
                <a:cs typeface="Arial" panose="020B0604020202020204" pitchFamily="34" charset="0"/>
              </a:rPr>
              <a:t>for men).</a:t>
            </a:r>
          </a:p>
          <a:p>
            <a:pPr marL="156334" indent="-156334"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Women have more</a:t>
            </a:r>
            <a:r>
              <a:rPr lang="en-US" baseline="0" dirty="0" smtClean="0">
                <a:latin typeface="Arial" panose="020B0604020202020204" pitchFamily="34" charset="0"/>
                <a:cs typeface="Arial" panose="020B0604020202020204" pitchFamily="34" charset="0"/>
              </a:rPr>
              <a:t> confidence </a:t>
            </a:r>
            <a:r>
              <a:rPr lang="en-US" dirty="0" smtClean="0">
                <a:latin typeface="Arial" panose="020B0604020202020204" pitchFamily="34" charset="0"/>
                <a:cs typeface="Arial" panose="020B0604020202020204" pitchFamily="34" charset="0"/>
              </a:rPr>
              <a:t>in the</a:t>
            </a:r>
            <a:r>
              <a:rPr lang="en-US" baseline="0" dirty="0" smtClean="0">
                <a:latin typeface="Arial" panose="020B0604020202020204" pitchFamily="34" charset="0"/>
                <a:cs typeface="Arial" panose="020B0604020202020204" pitchFamily="34" charset="0"/>
              </a:rPr>
              <a:t> police than men do (80.4% and 70.2%, respectively).</a:t>
            </a:r>
            <a:endParaRPr lang="en-US" dirty="0" smtClean="0">
              <a:latin typeface="Arial" panose="020B0604020202020204" pitchFamily="34" charset="0"/>
              <a:cs typeface="Arial" panose="020B0604020202020204" pitchFamily="34" charset="0"/>
            </a:endParaRPr>
          </a:p>
          <a:p>
            <a:pPr marL="156334" indent="-156334">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r>
              <a:rPr lang="en-US" dirty="0">
                <a:solidFill>
                  <a:srgbClr val="005A73"/>
                </a:solidFill>
                <a:latin typeface="Arial" panose="020B0604020202020204" pitchFamily="34" charset="0"/>
                <a:cs typeface="Arial" panose="020B0604020202020204" pitchFamily="34" charset="0"/>
              </a:rPr>
              <a:t>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55% </a:t>
            </a:r>
            <a:r>
              <a:rPr lang="en-US" dirty="0">
                <a:latin typeface="Arial" panose="020B0604020202020204" pitchFamily="34" charset="0"/>
                <a:cs typeface="Arial" panose="020B0604020202020204" pitchFamily="34" charset="0"/>
              </a:rPr>
              <a:t>of men provide unpaid help with work at their home such as cooking, cleaning, maintenance, car repairs </a:t>
            </a:r>
            <a:r>
              <a:rPr lang="en-US" dirty="0" smtClean="0">
                <a:latin typeface="Arial" panose="020B0604020202020204" pitchFamily="34" charset="0"/>
                <a:cs typeface="Arial" panose="020B0604020202020204" pitchFamily="34" charset="0"/>
              </a:rPr>
              <a:t>(42.1% </a:t>
            </a:r>
            <a:r>
              <a:rPr lang="en-US" dirty="0">
                <a:latin typeface="Arial" panose="020B0604020202020204" pitchFamily="34" charset="0"/>
                <a:cs typeface="Arial" panose="020B0604020202020204" pitchFamily="34" charset="0"/>
              </a:rPr>
              <a:t>for women).</a:t>
            </a: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66.8% </a:t>
            </a:r>
            <a:r>
              <a:rPr lang="en-US" dirty="0">
                <a:latin typeface="Arial" panose="020B0604020202020204" pitchFamily="34" charset="0"/>
                <a:cs typeface="Arial" panose="020B0604020202020204" pitchFamily="34" charset="0"/>
              </a:rPr>
              <a:t>have stronger sense of belonging to community </a:t>
            </a:r>
            <a:r>
              <a:rPr lang="en-US" dirty="0" smtClean="0">
                <a:latin typeface="Arial" panose="020B0604020202020204" pitchFamily="34" charset="0"/>
                <a:cs typeface="Arial" panose="020B0604020202020204" pitchFamily="34" charset="0"/>
              </a:rPr>
              <a:t>(59.6% </a:t>
            </a:r>
            <a:r>
              <a:rPr lang="en-US" dirty="0">
                <a:latin typeface="Arial" panose="020B0604020202020204" pitchFamily="34" charset="0"/>
                <a:cs typeface="Arial" panose="020B0604020202020204" pitchFamily="34" charset="0"/>
              </a:rPr>
              <a:t>for women). </a:t>
            </a:r>
          </a:p>
          <a:p>
            <a:pPr marL="156334" indent="-156334" defTabSz="800680">
              <a:buFont typeface="Arial" panose="020B0604020202020204" pitchFamily="34" charset="0"/>
              <a:buChar char="•"/>
              <a:defRPr/>
            </a:pPr>
            <a:r>
              <a:rPr lang="en-US" dirty="0">
                <a:latin typeface="Arial" panose="020B0604020202020204" pitchFamily="34" charset="0"/>
                <a:cs typeface="Arial" panose="020B0604020202020204" pitchFamily="34" charset="0"/>
              </a:rPr>
              <a:t>Men have a greater trust in people in their neighbourhood than women do </a:t>
            </a:r>
            <a:r>
              <a:rPr lang="en-US" dirty="0" smtClean="0">
                <a:latin typeface="Arial" panose="020B0604020202020204" pitchFamily="34" charset="0"/>
                <a:cs typeface="Arial" panose="020B0604020202020204" pitchFamily="34" charset="0"/>
              </a:rPr>
              <a:t>(82.8%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78.1%, </a:t>
            </a:r>
            <a:r>
              <a:rPr lang="en-US" dirty="0">
                <a:latin typeface="Arial" panose="020B0604020202020204" pitchFamily="34" charset="0"/>
                <a:cs typeface="Arial" panose="020B0604020202020204" pitchFamily="34" charset="0"/>
              </a:rPr>
              <a:t>respectively). </a:t>
            </a:r>
            <a:endParaRPr lang="en-US" dirty="0" smtClean="0">
              <a:latin typeface="Arial" panose="020B0604020202020204" pitchFamily="34" charset="0"/>
              <a:cs typeface="Arial" panose="020B0604020202020204" pitchFamily="34" charset="0"/>
            </a:endParaRPr>
          </a:p>
          <a:p>
            <a:pPr marL="156334" indent="-156334" defTabSz="80068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6.2% feel unsafe walking alone after dark in (21.2 % for women). </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98</a:t>
            </a:fld>
            <a:endParaRPr lang="en-US" dirty="0"/>
          </a:p>
        </p:txBody>
      </p:sp>
    </p:spTree>
    <p:extLst>
      <p:ext uri="{BB962C8B-B14F-4D97-AF65-F5344CB8AC3E}">
        <p14:creationId xmlns:p14="http://schemas.microsoft.com/office/powerpoint/2010/main" val="31656272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household income?</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smtClean="0">
                <a:latin typeface="Arial" panose="020B0604020202020204" pitchFamily="34" charset="0"/>
                <a:cs typeface="Arial" panose="020B0604020202020204" pitchFamily="34" charset="0"/>
              </a:rPr>
              <a:t>Social </a:t>
            </a:r>
            <a:r>
              <a:rPr lang="en-CA" dirty="0">
                <a:latin typeface="Arial" panose="020B0604020202020204" pitchFamily="34" charset="0"/>
                <a:cs typeface="Arial" panose="020B0604020202020204" pitchFamily="34" charset="0"/>
              </a:rPr>
              <a:t>isolation is more prevalent among residents with lower incomes in </a:t>
            </a:r>
            <a:r>
              <a:rPr lang="en-CA" dirty="0" smtClean="0">
                <a:latin typeface="Arial" panose="020B0604020202020204" pitchFamily="34" charset="0"/>
                <a:cs typeface="Arial" panose="020B0604020202020204" pitchFamily="34" charset="0"/>
              </a:rPr>
              <a:t>Orillia and Area.</a:t>
            </a: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164569" indent="-164569">
              <a:buFont typeface="Arial" panose="020B0604020202020204" pitchFamily="34" charset="0"/>
              <a:buChar char="•"/>
            </a:pPr>
            <a:r>
              <a:rPr lang="en-CA" dirty="0">
                <a:latin typeface="Arial" panose="020B0604020202020204" pitchFamily="34" charset="0"/>
                <a:cs typeface="Arial" panose="020B0604020202020204" pitchFamily="34" charset="0"/>
              </a:rPr>
              <a:t>Residents with annual household incomes under </a:t>
            </a:r>
            <a:r>
              <a:rPr lang="en-CA" dirty="0" smtClean="0">
                <a:latin typeface="Arial" panose="020B0604020202020204" pitchFamily="34" charset="0"/>
                <a:cs typeface="Arial" panose="020B0604020202020204" pitchFamily="34" charset="0"/>
              </a:rPr>
              <a:t>$30,000 </a:t>
            </a:r>
            <a:r>
              <a:rPr lang="en-CA" dirty="0">
                <a:latin typeface="Arial" panose="020B0604020202020204" pitchFamily="34" charset="0"/>
                <a:cs typeface="Arial" panose="020B0604020202020204" pitchFamily="34" charset="0"/>
              </a:rPr>
              <a:t>are especially at risk of being socially isolated</a:t>
            </a:r>
            <a:r>
              <a:rPr lang="en-CA" dirty="0" smtClean="0">
                <a:latin typeface="Arial" panose="020B0604020202020204" pitchFamily="34" charset="0"/>
                <a:cs typeface="Arial" panose="020B0604020202020204" pitchFamily="34" charset="0"/>
              </a:rPr>
              <a:t>.</a:t>
            </a:r>
          </a:p>
          <a:p>
            <a:pPr marL="164569" indent="-16456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4569" indent="-164569">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People living on incomes between $60,000 to $79,999 per year feel as less social isolation than people with higher incomes ($120,000 to $149,999). </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99</a:t>
            </a:fld>
            <a:endParaRPr lang="en-US" dirty="0"/>
          </a:p>
        </p:txBody>
      </p:sp>
    </p:spTree>
    <p:extLst>
      <p:ext uri="{BB962C8B-B14F-4D97-AF65-F5344CB8AC3E}">
        <p14:creationId xmlns:p14="http://schemas.microsoft.com/office/powerpoint/2010/main" val="4006188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https://uwaterloo.ca/applied-health-scien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74352"/>
            <a:ext cx="9144000" cy="182880"/>
          </a:xfrm>
          <a:prstGeom prst="rect">
            <a:avLst/>
          </a:prstGeom>
        </p:spPr>
      </p:pic>
      <p:sp>
        <p:nvSpPr>
          <p:cNvPr id="26" name="Rectangle 25"/>
          <p:cNvSpPr/>
          <p:nvPr userDrawn="1"/>
        </p:nvSpPr>
        <p:spPr>
          <a:xfrm flipV="1">
            <a:off x="0" y="2895599"/>
            <a:ext cx="8686800" cy="1371600"/>
          </a:xfrm>
          <a:prstGeom prst="rect">
            <a:avLst/>
          </a:prstGeom>
          <a:solidFill>
            <a:srgbClr val="007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0" y="1143000"/>
            <a:ext cx="8686800" cy="1470025"/>
          </a:xfrm>
        </p:spPr>
        <p:txBody>
          <a:bodyPr lIns="54864" rIns="54864">
            <a:normAutofit/>
          </a:bodyPr>
          <a:lstStyle>
            <a:lvl1pPr algn="r">
              <a:defRPr sz="4600"/>
            </a:lvl1pPr>
          </a:lstStyle>
          <a:p>
            <a:r>
              <a:rPr lang="en-US" dirty="0" smtClean="0"/>
              <a:t>Edit Master title style</a:t>
            </a:r>
            <a:endParaRPr lang="en-US" dirty="0"/>
          </a:p>
        </p:txBody>
      </p:sp>
      <p:sp>
        <p:nvSpPr>
          <p:cNvPr id="3" name="Subtitle 2"/>
          <p:cNvSpPr>
            <a:spLocks noGrp="1"/>
          </p:cNvSpPr>
          <p:nvPr>
            <p:ph type="subTitle" idx="1" hasCustomPrompt="1"/>
          </p:nvPr>
        </p:nvSpPr>
        <p:spPr>
          <a:xfrm>
            <a:off x="2286000" y="2438400"/>
            <a:ext cx="6400800" cy="1371600"/>
          </a:xfrm>
        </p:spPr>
        <p:txBody>
          <a:bodyPr lIns="109728" rIns="109728">
            <a:normAutofit/>
          </a:bodyPr>
          <a:lstStyle>
            <a:lvl1pPr marL="0" indent="0" algn="r">
              <a:lnSpc>
                <a:spcPct val="100000"/>
              </a:lnSpc>
              <a:spcBef>
                <a:spcPts val="0"/>
              </a:spcBef>
              <a:buNone/>
              <a:defRPr sz="2800" b="1" i="1" spc="2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2" descr="C:\Users\ciwmargo\Documents\Admin\CIW logo\661_CIW_logo_PMS320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5163403"/>
            <a:ext cx="1371600" cy="10087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0" hasCustomPrompt="1"/>
          </p:nvPr>
        </p:nvSpPr>
        <p:spPr>
          <a:xfrm>
            <a:off x="2743200" y="43434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19" name="Text Placeholder 17"/>
          <p:cNvSpPr>
            <a:spLocks noGrp="1"/>
          </p:cNvSpPr>
          <p:nvPr>
            <p:ph type="body" sz="quarter" idx="11" hasCustomPrompt="1"/>
          </p:nvPr>
        </p:nvSpPr>
        <p:spPr>
          <a:xfrm>
            <a:off x="2743200" y="50292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25" name="Text Placeholder 23"/>
          <p:cNvSpPr>
            <a:spLocks noGrp="1"/>
          </p:cNvSpPr>
          <p:nvPr>
            <p:ph type="body" sz="quarter" idx="13" hasCustomPrompt="1"/>
          </p:nvPr>
        </p:nvSpPr>
        <p:spPr>
          <a:xfrm>
            <a:off x="2743200" y="5961062"/>
            <a:ext cx="5943600" cy="287338"/>
          </a:xfrm>
        </p:spPr>
        <p:txBody>
          <a:bodyPr lIns="0" tIns="0" rIns="0" bIns="0">
            <a:noAutofit/>
          </a:bodyPr>
          <a:lstStyle>
            <a:lvl1pPr marL="0" indent="0">
              <a:buNone/>
              <a:defRPr sz="1400" spc="20" baseline="0">
                <a:solidFill>
                  <a:schemeClr val="tx1">
                    <a:lumMod val="50000"/>
                    <a:lumOff val="50000"/>
                  </a:schemeClr>
                </a:solidFill>
                <a:latin typeface="+mj-lt"/>
              </a:defRPr>
            </a:lvl1pPr>
            <a:lvl2pPr>
              <a:defRPr sz="1600"/>
            </a:lvl2pPr>
            <a:lvl3pPr>
              <a:defRPr sz="1600"/>
            </a:lvl3pPr>
            <a:lvl4pPr>
              <a:defRPr sz="1600"/>
            </a:lvl4pPr>
            <a:lvl5pPr>
              <a:defRPr sz="1600"/>
            </a:lvl5pPr>
          </a:lstStyle>
          <a:p>
            <a:pPr lvl="0"/>
            <a:r>
              <a:rPr lang="en-US" dirty="0" smtClean="0"/>
              <a:t>CONFERENCE, SYMPOSIUM, LECTURE SERIES TITLE</a:t>
            </a:r>
            <a:endParaRPr lang="en-US" dirty="0"/>
          </a:p>
        </p:txBody>
      </p:sp>
    </p:spTree>
    <p:extLst>
      <p:ext uri="{BB962C8B-B14F-4D97-AF65-F5344CB8AC3E}">
        <p14:creationId xmlns:p14="http://schemas.microsoft.com/office/powerpoint/2010/main" val="37755507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753813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24921" t="20357"/>
          <a:stretch>
            <a:fillRect/>
          </a:stretch>
        </p:blipFill>
        <p:spPr bwMode="auto">
          <a:xfrm>
            <a:off x="8551863" y="565150"/>
            <a:ext cx="59055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25707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C81D53-91E9-4B4D-9E20-EB71DB9E818A}" type="datetimeFigureOut">
              <a:rPr lang="en-CA">
                <a:solidFill>
                  <a:prstClr val="black">
                    <a:tint val="75000"/>
                  </a:prstClr>
                </a:solidFill>
              </a:rPr>
              <a:pPr/>
              <a:t>2019-05-31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41BFBF7F-5973-47D6-B8D7-5194ABFC666C}"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381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325"/>
            <a:ext cx="8229600" cy="1143000"/>
          </a:xfrm>
        </p:spPr>
        <p:txBody>
          <a:bodyPr lIns="0" rIns="0">
            <a:normAutofit/>
          </a:bodyPr>
          <a:lstStyle>
            <a:lvl1pPr algn="l">
              <a:defRPr sz="3200" i="0">
                <a:latin typeface="Gotham"/>
              </a:defRPr>
            </a:lvl1pPr>
          </a:lstStyle>
          <a:p>
            <a:r>
              <a:rPr lang="en-CA" dirty="0" smtClean="0"/>
              <a:t>Click to edit Master title style</a:t>
            </a:r>
            <a:endParaRPr lang="en-US" dirty="0"/>
          </a:p>
        </p:txBody>
      </p:sp>
      <p:sp>
        <p:nvSpPr>
          <p:cNvPr id="3" name="Content Placeholder 2"/>
          <p:cNvSpPr>
            <a:spLocks noGrp="1"/>
          </p:cNvSpPr>
          <p:nvPr>
            <p:ph idx="1"/>
          </p:nvPr>
        </p:nvSpPr>
        <p:spPr/>
        <p:txBody>
          <a:bodyPr lIns="0" rIns="0"/>
          <a:lstStyle>
            <a:lvl1pPr marL="342900" indent="-342900">
              <a:buClr>
                <a:schemeClr val="bg2"/>
              </a:buClr>
              <a:buFont typeface="Wingdings 3" pitchFamily="18" charset="2"/>
              <a:buChar char="}"/>
              <a:defRPr>
                <a:latin typeface="Gotham"/>
              </a:defRPr>
            </a:lvl1pPr>
            <a:lvl2pPr>
              <a:defRPr>
                <a:latin typeface="Gotham"/>
              </a:defRPr>
            </a:lvl2pPr>
            <a:lvl3pPr>
              <a:defRPr>
                <a:latin typeface="Gotham"/>
              </a:defRPr>
            </a:lvl3pPr>
            <a:lvl4pPr>
              <a:defRPr>
                <a:latin typeface="Gotham"/>
              </a:defRPr>
            </a:lvl4pPr>
            <a:lvl5pPr>
              <a:defRPr>
                <a:latin typeface="Gotham"/>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4871886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flipV="1">
            <a:off x="0" y="2960369"/>
            <a:ext cx="8496300" cy="1371600"/>
          </a:xfrm>
          <a:prstGeom prst="rect">
            <a:avLst/>
          </a:prstGeom>
          <a:solidFill>
            <a:srgbClr val="BED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22313" y="4406900"/>
            <a:ext cx="7772400" cy="1362075"/>
          </a:xfrm>
        </p:spPr>
        <p:txBody>
          <a:bodyPr anchor="t"/>
          <a:lstStyle>
            <a:lvl1pPr algn="l">
              <a:defRPr sz="4000" b="1" i="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cxnSp>
        <p:nvCxnSpPr>
          <p:cNvPr id="8" name="Straight Connector 7"/>
          <p:cNvCxnSpPr/>
          <p:nvPr userDrawn="1"/>
        </p:nvCxnSpPr>
        <p:spPr>
          <a:xfrm flipV="1">
            <a:off x="0" y="4410075"/>
            <a:ext cx="89154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312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cxnSp>
        <p:nvCxnSpPr>
          <p:cNvPr id="9" name="Straight Connector 8"/>
          <p:cNvCxnSpPr/>
          <p:nvPr userDrawn="1"/>
        </p:nvCxnSpPr>
        <p:spPr>
          <a:xfrm>
            <a:off x="0" y="1097280"/>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733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a:solidFill>
            <a:srgbClr val="BEDDAB"/>
          </a:solidFill>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hasCustomPrompt="1"/>
          </p:nvPr>
        </p:nvSpPr>
        <p:spPr>
          <a:xfrm>
            <a:off x="4645025" y="1535113"/>
            <a:ext cx="4041775" cy="639762"/>
          </a:xfrm>
          <a:solidFill>
            <a:srgbClr val="BEDDAB"/>
          </a:solidFill>
        </p:spPr>
        <p:txBody>
          <a:bodyPr anchor="b">
            <a:normAutofit/>
          </a:bodyPr>
          <a:lstStyle>
            <a:lvl1pPr marL="0" indent="0">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1996566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3000" b="1" i="1"/>
            </a:lvl1pPr>
          </a:lstStyle>
          <a:p>
            <a:r>
              <a:rPr lang="en-CA" smtClean="0"/>
              <a:t>Click to edit Master title style</a:t>
            </a:r>
            <a:endParaRPr lang="en-US" dirty="0"/>
          </a:p>
        </p:txBody>
      </p:sp>
      <p:cxnSp>
        <p:nvCxnSpPr>
          <p:cNvPr id="6" name="Straight Connector 5"/>
          <p:cNvCxnSpPr/>
          <p:nvPr userDrawn="1"/>
        </p:nvCxnSpPr>
        <p:spPr>
          <a:xfrm>
            <a:off x="0" y="1285875"/>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237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8539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108960" cy="1097280"/>
          </a:xfrm>
        </p:spPr>
        <p:txBody>
          <a:bodyPr anchor="b"/>
          <a:lstStyle>
            <a:lvl1pPr algn="l">
              <a:defRPr sz="2000" b="1" i="1"/>
            </a:lvl1pPr>
          </a:lstStyle>
          <a:p>
            <a:r>
              <a:rPr lang="en-CA" smtClean="0"/>
              <a:t>Click to edit Master title style</a:t>
            </a:r>
            <a:endParaRPr lang="en-US" dirty="0"/>
          </a:p>
        </p:txBody>
      </p:sp>
      <p:sp>
        <p:nvSpPr>
          <p:cNvPr id="4" name="Text Placeholder 3"/>
          <p:cNvSpPr>
            <a:spLocks noGrp="1"/>
          </p:cNvSpPr>
          <p:nvPr>
            <p:ph type="body" sz="half" idx="2"/>
          </p:nvPr>
        </p:nvSpPr>
        <p:spPr>
          <a:xfrm>
            <a:off x="304800" y="1590674"/>
            <a:ext cx="3108960" cy="4572000"/>
          </a:xfr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1" name="Picture Placeholder 10"/>
          <p:cNvSpPr>
            <a:spLocks noGrp="1"/>
          </p:cNvSpPr>
          <p:nvPr>
            <p:ph type="pic" sz="quarter" idx="10"/>
          </p:nvPr>
        </p:nvSpPr>
        <p:spPr>
          <a:xfrm>
            <a:off x="3505200" y="304800"/>
            <a:ext cx="5486400" cy="5852160"/>
          </a:xfrm>
        </p:spPr>
        <p:txBody>
          <a:bodyPr/>
          <a:lstStyle/>
          <a:p>
            <a:r>
              <a:rPr lang="en-CA" dirty="0" smtClean="0"/>
              <a:t>Drag picture to placeholder or click icon to add</a:t>
            </a:r>
            <a:endParaRPr lang="en-US" dirty="0"/>
          </a:p>
        </p:txBody>
      </p:sp>
      <p:cxnSp>
        <p:nvCxnSpPr>
          <p:cNvPr id="13" name="Straight Connector 12"/>
          <p:cNvCxnSpPr/>
          <p:nvPr userDrawn="1"/>
        </p:nvCxnSpPr>
        <p:spPr>
          <a:xfrm flipV="1">
            <a:off x="0" y="1495425"/>
            <a:ext cx="347472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271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5486400" cy="566738"/>
          </a:xfrm>
        </p:spPr>
        <p:txBody>
          <a:bodyPr lIns="0" tIns="0" rIns="0" bIns="0" anchor="b">
            <a:normAutofit/>
          </a:bodyPr>
          <a:lstStyle>
            <a:lvl1pPr algn="l">
              <a:defRPr sz="2400" b="1" i="1"/>
            </a:lvl1pPr>
          </a:lstStyle>
          <a:p>
            <a:r>
              <a:rPr lang="en-CA"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4" name="Text Placeholder 3"/>
          <p:cNvSpPr>
            <a:spLocks noGrp="1"/>
          </p:cNvSpPr>
          <p:nvPr>
            <p:ph type="body" sz="half" idx="2"/>
          </p:nvPr>
        </p:nvSpPr>
        <p:spPr>
          <a:xfrm>
            <a:off x="1792288" y="5519738"/>
            <a:ext cx="5486400" cy="804862"/>
          </a:xfrm>
        </p:spPr>
        <p:txBody>
          <a:bodyPr lIns="0" tIns="0" rIns="0" bIns="0">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cxnSp>
        <p:nvCxnSpPr>
          <p:cNvPr id="8" name="Straight Connector 7"/>
          <p:cNvCxnSpPr/>
          <p:nvPr userDrawn="1"/>
        </p:nvCxnSpPr>
        <p:spPr>
          <a:xfrm flipV="1">
            <a:off x="0" y="5257800"/>
            <a:ext cx="13716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127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6659496"/>
            <a:ext cx="9144000" cy="152400"/>
          </a:xfrm>
          <a:prstGeom prst="rect">
            <a:avLst/>
          </a:prstGeom>
          <a:solidFill>
            <a:schemeClr val="tx1"/>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sp>
        <p:nvSpPr>
          <p:cNvPr id="2" name="Title Placeholder 1"/>
          <p:cNvSpPr>
            <a:spLocks noGrp="1"/>
          </p:cNvSpPr>
          <p:nvPr>
            <p:ph type="title"/>
          </p:nvPr>
        </p:nvSpPr>
        <p:spPr>
          <a:xfrm>
            <a:off x="457200" y="274638"/>
            <a:ext cx="8229600" cy="1143000"/>
          </a:xfrm>
          <a:prstGeom prst="rect">
            <a:avLst/>
          </a:prstGeom>
        </p:spPr>
        <p:txBody>
          <a:bodyPr vert="horz" lIns="0" tIns="45720" rIns="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cxnSp>
        <p:nvCxnSpPr>
          <p:cNvPr id="9" name="Straight Connector 8"/>
          <p:cNvCxnSpPr/>
          <p:nvPr/>
        </p:nvCxnSpPr>
        <p:spPr>
          <a:xfrm>
            <a:off x="0" y="6659496"/>
            <a:ext cx="9144000" cy="0"/>
          </a:xfrm>
          <a:prstGeom prst="line">
            <a:avLst/>
          </a:prstGeom>
          <a:ln w="3175" cap="rnd">
            <a:solidFill>
              <a:srgbClr val="00A7B7"/>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0" y="6614160"/>
            <a:ext cx="9144000" cy="91440"/>
          </a:xfrm>
          <a:prstGeom prst="rect">
            <a:avLst/>
          </a:prstGeom>
          <a:solidFill>
            <a:schemeClr val="bg2"/>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pic>
        <p:nvPicPr>
          <p:cNvPr id="7" name="Picture 6" descr="https://uwaterloo.ca/applied-health-science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678546"/>
            <a:ext cx="9144000" cy="182880"/>
          </a:xfrm>
          <a:prstGeom prst="rect">
            <a:avLst/>
          </a:prstGeom>
        </p:spPr>
      </p:pic>
      <p:sp>
        <p:nvSpPr>
          <p:cNvPr id="8" name="Rectangle 7"/>
          <p:cNvSpPr/>
          <p:nvPr userDrawn="1"/>
        </p:nvSpPr>
        <p:spPr>
          <a:xfrm>
            <a:off x="372675" y="6623802"/>
            <a:ext cx="4572000" cy="276999"/>
          </a:xfrm>
          <a:prstGeom prst="rect">
            <a:avLst/>
          </a:prstGeom>
        </p:spPr>
        <p:txBody>
          <a:bodyPr>
            <a:spAutoFit/>
          </a:bodyPr>
          <a:lstStyle/>
          <a:p>
            <a:fld id="{82889594-1E2E-4E2C-89AA-97B38F549650}" type="slidenum">
              <a:rPr lang="en-US" sz="1200" b="1" i="0" kern="1200" smtClean="0">
                <a:solidFill>
                  <a:schemeClr val="bg1"/>
                </a:solidFill>
                <a:effectLst/>
                <a:latin typeface="Arial Narrow" panose="020B0606020202030204" pitchFamily="34" charset="0"/>
                <a:ea typeface="+mn-ea"/>
                <a:cs typeface="Arial" panose="020B0604020202020204" pitchFamily="34" charset="0"/>
              </a:rPr>
              <a:pPr/>
              <a:t>‹#›</a:t>
            </a:fld>
            <a:r>
              <a:rPr lang="en-US" sz="1200" b="1" i="0" kern="1200" dirty="0" smtClean="0">
                <a:solidFill>
                  <a:schemeClr val="bg1"/>
                </a:solidFill>
                <a:effectLst/>
                <a:latin typeface="Arial Narrow" panose="020B0606020202030204" pitchFamily="34" charset="0"/>
                <a:ea typeface="+mn-ea"/>
                <a:cs typeface="Arial" panose="020B0604020202020204" pitchFamily="34" charset="0"/>
              </a:rPr>
              <a:t> | Canadian Index of Wellbeing</a:t>
            </a:r>
            <a:endParaRPr lang="en-CA" sz="1200" b="1" i="0" kern="1200" dirty="0">
              <a:solidFill>
                <a:schemeClr val="bg1"/>
              </a:solidFill>
              <a:effectLst/>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90943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7" r:id="rId10"/>
    <p:sldLayoutId id="2147483668" r:id="rId11"/>
    <p:sldLayoutId id="2147483669" r:id="rId12"/>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3600" b="1" i="1" kern="120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137.xml"/><Relationship Id="rId1" Type="http://schemas.openxmlformats.org/officeDocument/2006/relationships/slideLayout" Target="../slideLayouts/slideLayout12.xml"/><Relationship Id="rId6" Type="http://schemas.openxmlformats.org/officeDocument/2006/relationships/image" Target="../media/image178.jpeg"/><Relationship Id="rId11" Type="http://schemas.openxmlformats.org/officeDocument/2006/relationships/image" Target="../media/image183.jpeg"/><Relationship Id="rId5" Type="http://schemas.openxmlformats.org/officeDocument/2006/relationships/image" Target="../media/image177.jpeg"/><Relationship Id="rId10" Type="http://schemas.openxmlformats.org/officeDocument/2006/relationships/image" Target="../media/image182.jpeg"/><Relationship Id="rId4" Type="http://schemas.openxmlformats.org/officeDocument/2006/relationships/image" Target="../media/image176.jpeg"/><Relationship Id="rId9" Type="http://schemas.openxmlformats.org/officeDocument/2006/relationships/image" Target="../media/image181.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8.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6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6.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70.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7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4.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78.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17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4.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185.xml"/><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title="Solid teal banner"/>
          <p:cNvSpPr>
            <a:spLocks noChangeArrowheads="1"/>
          </p:cNvSpPr>
          <p:nvPr/>
        </p:nvSpPr>
        <p:spPr bwMode="auto">
          <a:xfrm>
            <a:off x="0" y="0"/>
            <a:ext cx="8376552" cy="1371600"/>
          </a:xfrm>
          <a:prstGeom prst="rect">
            <a:avLst/>
          </a:prstGeom>
          <a:solidFill>
            <a:srgbClr val="005F73"/>
          </a:solidFill>
          <a:ln>
            <a:noFill/>
          </a:ln>
          <a:extLst/>
        </p:spPr>
        <p:txBody>
          <a:bodyPr rot="0" vert="horz" wrap="square" lIns="91440" tIns="45720" rIns="91440" bIns="45720" anchor="ctr" anchorCtr="0" upright="1">
            <a:noAutofit/>
          </a:bodyPr>
          <a:lstStyle/>
          <a:p>
            <a:endParaRPr lang="en-CA" dirty="0">
              <a:solidFill>
                <a:srgbClr val="000000"/>
              </a:solidFill>
              <a:ea typeface="ＭＳ Ｐゴシック" charset="-128"/>
            </a:endParaRPr>
          </a:p>
        </p:txBody>
      </p:sp>
      <p:grpSp>
        <p:nvGrpSpPr>
          <p:cNvPr id="4" name="Group 3"/>
          <p:cNvGrpSpPr/>
          <p:nvPr/>
        </p:nvGrpSpPr>
        <p:grpSpPr>
          <a:xfrm>
            <a:off x="614578" y="495299"/>
            <a:ext cx="1835325" cy="1342127"/>
            <a:chOff x="614578" y="495299"/>
            <a:chExt cx="1835325" cy="1342127"/>
          </a:xfrm>
        </p:grpSpPr>
        <p:sp>
          <p:nvSpPr>
            <p:cNvPr id="12" name="Text Box 2" descr="Title: Canadian index of wellbeing logo: measuring what matters"/>
            <p:cNvSpPr txBox="1">
              <a:spLocks noChangeArrowheads="1"/>
            </p:cNvSpPr>
            <p:nvPr/>
          </p:nvSpPr>
          <p:spPr bwMode="auto">
            <a:xfrm>
              <a:off x="614578" y="495299"/>
              <a:ext cx="1835325" cy="1342127"/>
            </a:xfrm>
            <a:prstGeom prst="rect">
              <a:avLst/>
            </a:prstGeom>
            <a:solidFill>
              <a:srgbClr val="FFFFFF"/>
            </a:solidFill>
            <a:ln w="31750">
              <a:solidFill>
                <a:srgbClr val="005F73"/>
              </a:solidFill>
              <a:miter lim="800000"/>
              <a:headEnd/>
              <a:tailEnd/>
            </a:ln>
          </p:spPr>
          <p:txBody>
            <a:bodyPr rot="0" vert="horz" wrap="none" lIns="91440" tIns="45720" rIns="91440" bIns="45720" anchor="t" anchorCtr="0" upright="1">
              <a:noAutofit/>
            </a:bodyPr>
            <a:lstStyle/>
            <a:p>
              <a:pPr algn="ctr">
                <a:lnSpc>
                  <a:spcPct val="115000"/>
                </a:lnSpc>
                <a:spcAft>
                  <a:spcPts val="1000"/>
                </a:spcAft>
              </a:pPr>
              <a:endParaRPr lang="en-CA" sz="1100" dirty="0">
                <a:solidFill>
                  <a:srgbClr val="000000"/>
                </a:solidFill>
                <a:latin typeface="Calibri"/>
                <a:ea typeface="Times New Roman"/>
                <a:cs typeface="Times New Roman"/>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79922"/>
              <a:ext cx="1508511" cy="1188720"/>
            </a:xfrm>
            <a:prstGeom prst="rect">
              <a:avLst/>
            </a:prstGeom>
          </p:spPr>
        </p:pic>
      </p:grpSp>
      <p:sp>
        <p:nvSpPr>
          <p:cNvPr id="11" name="Text Placeholder 5"/>
          <p:cNvSpPr txBox="1">
            <a:spLocks/>
          </p:cNvSpPr>
          <p:nvPr/>
        </p:nvSpPr>
        <p:spPr>
          <a:xfrm>
            <a:off x="3194952" y="5097252"/>
            <a:ext cx="5181600" cy="1174200"/>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Clr>
                <a:srgbClr val="00A7B9"/>
              </a:buClr>
              <a:buNone/>
            </a:pPr>
            <a:r>
              <a:rPr lang="en-US" sz="1800" dirty="0">
                <a:solidFill>
                  <a:srgbClr val="003366"/>
                </a:solidFill>
                <a:latin typeface="Arial" panose="020B0604020202020204" pitchFamily="34" charset="0"/>
                <a:cs typeface="Arial" panose="020B0604020202020204" pitchFamily="34" charset="0"/>
              </a:rPr>
              <a:t>Prepared for:</a:t>
            </a: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Information Orillia</a:t>
            </a: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May 2019</a:t>
            </a:r>
            <a:endParaRPr lang="en-US" sz="1800" dirty="0">
              <a:solidFill>
                <a:srgbClr val="003366"/>
              </a:solidFill>
              <a:latin typeface="Arial" panose="020B0604020202020204" pitchFamily="34" charset="0"/>
              <a:cs typeface="Arial" panose="020B0604020202020204" pitchFamily="34" charset="0"/>
            </a:endParaRPr>
          </a:p>
        </p:txBody>
      </p:sp>
      <p:sp>
        <p:nvSpPr>
          <p:cNvPr id="13" name="Title 18"/>
          <p:cNvSpPr txBox="1">
            <a:spLocks/>
          </p:cNvSpPr>
          <p:nvPr/>
        </p:nvSpPr>
        <p:spPr>
          <a:xfrm>
            <a:off x="53130" y="2123301"/>
            <a:ext cx="8323422" cy="1833344"/>
          </a:xfrm>
          <a:prstGeom prst="rect">
            <a:avLst/>
          </a:prstGeom>
        </p:spPr>
        <p:txBody>
          <a:bodyPr lIns="91440" tIns="45720" rIns="91440" bIns="45720"/>
          <a:lstStyle>
            <a:lvl1pPr algn="ctr" defTabSz="457200" rtl="0" eaLnBrk="1" fontAlgn="base" hangingPunct="1">
              <a:spcBef>
                <a:spcPct val="0"/>
              </a:spcBef>
              <a:spcAft>
                <a:spcPct val="0"/>
              </a:spcAft>
              <a:defRPr sz="44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a:lstStyle>
          <a:p>
            <a:pPr algn="r">
              <a:spcAft>
                <a:spcPts val="0"/>
              </a:spcAft>
            </a:pPr>
            <a:r>
              <a:rPr lang="en-US" sz="4000" b="0"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Closer Look </a:t>
            </a:r>
            <a:r>
              <a:rPr lang="en-US" sz="40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the</a:t>
            </a:r>
            <a:endParaRPr lang="en-US" sz="4000" b="0"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spcAft>
                <a:spcPts val="0"/>
              </a:spcAft>
            </a:pPr>
            <a:r>
              <a:rPr lang="en-US" sz="40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CIW </a:t>
            </a:r>
            <a:r>
              <a:rPr lang="en-US" sz="4000" b="0" i="1"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Wellbeing Survey </a:t>
            </a:r>
            <a:r>
              <a:rPr lang="en-US" sz="4000" b="0"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for Orillia and Area</a:t>
            </a:r>
          </a:p>
          <a:p>
            <a:pPr algn="r">
              <a:spcAft>
                <a:spcPts val="0"/>
              </a:spcAft>
            </a:pPr>
            <a:endParaRPr lang="en-CA" sz="3600" b="0" dirty="0" smtClean="0">
              <a:solidFill>
                <a:srgbClr val="003366"/>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78" y="5174172"/>
            <a:ext cx="1097280" cy="1097280"/>
          </a:xfrm>
          <a:prstGeom prst="rect">
            <a:avLst/>
          </a:prstGeom>
        </p:spPr>
      </p:pic>
    </p:spTree>
    <p:extLst>
      <p:ext uri="{BB962C8B-B14F-4D97-AF65-F5344CB8AC3E}">
        <p14:creationId xmlns:p14="http://schemas.microsoft.com/office/powerpoint/2010/main" val="2772329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Aspects of Wellbeing: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Orillia and Area</a:t>
            </a:r>
          </a:p>
        </p:txBody>
      </p:sp>
      <p:pic>
        <p:nvPicPr>
          <p:cNvPr id="3" name="Picture 2"/>
          <p:cNvPicPr>
            <a:picLocks noChangeAspect="1"/>
          </p:cNvPicPr>
          <p:nvPr/>
        </p:nvPicPr>
        <p:blipFill>
          <a:blip r:embed="rId3"/>
          <a:stretch>
            <a:fillRect/>
          </a:stretch>
        </p:blipFill>
        <p:spPr>
          <a:xfrm>
            <a:off x="138111" y="800883"/>
            <a:ext cx="8686800" cy="5455538"/>
          </a:xfrm>
          <a:prstGeom prst="rect">
            <a:avLst/>
          </a:prstGeom>
        </p:spPr>
      </p:pic>
    </p:spTree>
    <p:extLst>
      <p:ext uri="{BB962C8B-B14F-4D97-AF65-F5344CB8AC3E}">
        <p14:creationId xmlns:p14="http://schemas.microsoft.com/office/powerpoint/2010/main" val="3469657979"/>
      </p:ext>
    </p:extLst>
  </p:cSld>
  <p:clrMapOvr>
    <a:masterClrMapping/>
  </p:clrMapOvr>
  <p:transition spd="med" advClick="0">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09831" y="1144988"/>
            <a:ext cx="8686800" cy="5019461"/>
          </a:xfrm>
          <a:prstGeom prst="rect">
            <a:avLst/>
          </a:prstGeom>
        </p:spPr>
      </p:pic>
    </p:spTree>
    <p:extLst>
      <p:ext uri="{BB962C8B-B14F-4D97-AF65-F5344CB8AC3E}">
        <p14:creationId xmlns:p14="http://schemas.microsoft.com/office/powerpoint/2010/main" val="2933036061"/>
      </p:ext>
    </p:extLst>
  </p:cSld>
  <p:clrMapOvr>
    <a:masterClrMapping/>
  </p:clrMapOvr>
  <p:transition spd="med" advClick="0">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9831" y="1144988"/>
            <a:ext cx="8686800" cy="5027986"/>
          </a:xfrm>
          <a:prstGeom prst="rect">
            <a:avLst/>
          </a:prstGeom>
        </p:spPr>
      </p:pic>
    </p:spTree>
    <p:extLst>
      <p:ext uri="{BB962C8B-B14F-4D97-AF65-F5344CB8AC3E}">
        <p14:creationId xmlns:p14="http://schemas.microsoft.com/office/powerpoint/2010/main" val="4092084653"/>
      </p:ext>
    </p:extLst>
  </p:cSld>
  <p:clrMapOvr>
    <a:masterClrMapping/>
  </p:clrMapOvr>
  <p:transition spd="med" advClick="0">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9831" y="1144988"/>
            <a:ext cx="8686800" cy="5030180"/>
          </a:xfrm>
          <a:prstGeom prst="rect">
            <a:avLst/>
          </a:prstGeom>
        </p:spPr>
      </p:pic>
    </p:spTree>
    <p:extLst>
      <p:ext uri="{BB962C8B-B14F-4D97-AF65-F5344CB8AC3E}">
        <p14:creationId xmlns:p14="http://schemas.microsoft.com/office/powerpoint/2010/main" val="16299888"/>
      </p:ext>
    </p:extLst>
  </p:cSld>
  <p:clrMapOvr>
    <a:masterClrMapping/>
  </p:clrMapOvr>
  <p:transition spd="med" advClick="0">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9831" y="1144988"/>
            <a:ext cx="8686800" cy="5033028"/>
          </a:xfrm>
          <a:prstGeom prst="rect">
            <a:avLst/>
          </a:prstGeom>
        </p:spPr>
      </p:pic>
    </p:spTree>
    <p:extLst>
      <p:ext uri="{BB962C8B-B14F-4D97-AF65-F5344CB8AC3E}">
        <p14:creationId xmlns:p14="http://schemas.microsoft.com/office/powerpoint/2010/main" val="490259836"/>
      </p:ext>
    </p:extLst>
  </p:cSld>
  <p:clrMapOvr>
    <a:masterClrMapping/>
  </p:clrMapOvr>
  <p:transition spd="med" advClick="0">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7436" y="3711581"/>
            <a:ext cx="4419189" cy="2821194"/>
            <a:chOff x="127436" y="3711581"/>
            <a:chExt cx="4419189" cy="2821194"/>
          </a:xfrm>
        </p:grpSpPr>
        <p:pic>
          <p:nvPicPr>
            <p:cNvPr id="19" name="Picture 18"/>
            <p:cNvPicPr>
              <a:picLocks noChangeAspect="1"/>
            </p:cNvPicPr>
            <p:nvPr/>
          </p:nvPicPr>
          <p:blipFill>
            <a:blip r:embed="rId3"/>
            <a:stretch>
              <a:fillRect/>
            </a:stretch>
          </p:blipFill>
          <p:spPr>
            <a:xfrm>
              <a:off x="127436" y="3711581"/>
              <a:ext cx="4419189" cy="2821194"/>
            </a:xfrm>
            <a:prstGeom prst="rect">
              <a:avLst/>
            </a:prstGeom>
          </p:spPr>
        </p:pic>
        <p:sp>
          <p:nvSpPr>
            <p:cNvPr id="25" name="Oval 24"/>
            <p:cNvSpPr/>
            <p:nvPr/>
          </p:nvSpPr>
          <p:spPr>
            <a:xfrm>
              <a:off x="2705100" y="4911073"/>
              <a:ext cx="1276351" cy="6219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8" name="Group 7"/>
          <p:cNvGrpSpPr/>
          <p:nvPr/>
        </p:nvGrpSpPr>
        <p:grpSpPr>
          <a:xfrm>
            <a:off x="4546624" y="3711580"/>
            <a:ext cx="4482133" cy="2821195"/>
            <a:chOff x="4546624" y="3711580"/>
            <a:chExt cx="4482133" cy="2821195"/>
          </a:xfrm>
        </p:grpSpPr>
        <p:pic>
          <p:nvPicPr>
            <p:cNvPr id="23" name="Picture 22"/>
            <p:cNvPicPr>
              <a:picLocks noChangeAspect="1"/>
            </p:cNvPicPr>
            <p:nvPr/>
          </p:nvPicPr>
          <p:blipFill>
            <a:blip r:embed="rId4"/>
            <a:stretch>
              <a:fillRect/>
            </a:stretch>
          </p:blipFill>
          <p:spPr>
            <a:xfrm>
              <a:off x="4546624" y="3711580"/>
              <a:ext cx="4482133" cy="2821195"/>
            </a:xfrm>
            <a:prstGeom prst="rect">
              <a:avLst/>
            </a:prstGeom>
          </p:spPr>
        </p:pic>
        <p:sp>
          <p:nvSpPr>
            <p:cNvPr id="10" name="Oval 9"/>
            <p:cNvSpPr/>
            <p:nvPr/>
          </p:nvSpPr>
          <p:spPr>
            <a:xfrm>
              <a:off x="6976054" y="4911073"/>
              <a:ext cx="1847906" cy="6762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16" name="TextBox 15"/>
          <p:cNvSpPr txBox="1"/>
          <p:nvPr/>
        </p:nvSpPr>
        <p:spPr>
          <a:xfrm>
            <a:off x="1493727" y="3596314"/>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7" name="TextBox 16"/>
          <p:cNvSpPr txBox="1"/>
          <p:nvPr/>
        </p:nvSpPr>
        <p:spPr>
          <a:xfrm>
            <a:off x="6056752" y="3596314"/>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grpSp>
        <p:nvGrpSpPr>
          <p:cNvPr id="11" name="Group 10"/>
          <p:cNvGrpSpPr/>
          <p:nvPr/>
        </p:nvGrpSpPr>
        <p:grpSpPr>
          <a:xfrm>
            <a:off x="4546625" y="1029185"/>
            <a:ext cx="4482132" cy="2567128"/>
            <a:chOff x="4546625" y="1029185"/>
            <a:chExt cx="4482132" cy="2567128"/>
          </a:xfrm>
        </p:grpSpPr>
        <p:pic>
          <p:nvPicPr>
            <p:cNvPr id="20" name="Picture 19"/>
            <p:cNvPicPr>
              <a:picLocks noChangeAspect="1"/>
            </p:cNvPicPr>
            <p:nvPr/>
          </p:nvPicPr>
          <p:blipFill>
            <a:blip r:embed="rId5"/>
            <a:stretch>
              <a:fillRect/>
            </a:stretch>
          </p:blipFill>
          <p:spPr>
            <a:xfrm>
              <a:off x="4546625" y="1029185"/>
              <a:ext cx="4482132" cy="2567128"/>
            </a:xfrm>
            <a:prstGeom prst="rect">
              <a:avLst/>
            </a:prstGeom>
          </p:spPr>
        </p:pic>
        <p:cxnSp>
          <p:nvCxnSpPr>
            <p:cNvPr id="22" name="Straight Arrow Connector 21"/>
            <p:cNvCxnSpPr/>
            <p:nvPr/>
          </p:nvCxnSpPr>
          <p:spPr>
            <a:xfrm>
              <a:off x="5867400" y="1352550"/>
              <a:ext cx="2200275" cy="1609725"/>
            </a:xfrm>
            <a:prstGeom prst="straightConnector1">
              <a:avLst/>
            </a:prstGeom>
            <a:ln w="25400">
              <a:prstDash val="dash"/>
              <a:tailEnd type="triangle"/>
            </a:ln>
          </p:spPr>
          <p:style>
            <a:lnRef idx="1">
              <a:schemeClr val="accent6"/>
            </a:lnRef>
            <a:fillRef idx="0">
              <a:schemeClr val="accent6"/>
            </a:fillRef>
            <a:effectRef idx="0">
              <a:schemeClr val="accent6"/>
            </a:effectRef>
            <a:fontRef idx="minor">
              <a:schemeClr val="tx1"/>
            </a:fontRef>
          </p:style>
        </p:cxnSp>
        <p:sp>
          <p:nvSpPr>
            <p:cNvPr id="24" name="Oval 23"/>
            <p:cNvSpPr/>
            <p:nvPr/>
          </p:nvSpPr>
          <p:spPr>
            <a:xfrm>
              <a:off x="6946861" y="2590801"/>
              <a:ext cx="1877100" cy="5619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27436" y="1025361"/>
            <a:ext cx="4419188" cy="2570951"/>
            <a:chOff x="127436" y="1025361"/>
            <a:chExt cx="4419188" cy="2570951"/>
          </a:xfrm>
        </p:grpSpPr>
        <p:pic>
          <p:nvPicPr>
            <p:cNvPr id="2" name="Picture 1"/>
            <p:cNvPicPr>
              <a:picLocks noChangeAspect="1"/>
            </p:cNvPicPr>
            <p:nvPr/>
          </p:nvPicPr>
          <p:blipFill>
            <a:blip r:embed="rId6"/>
            <a:stretch>
              <a:fillRect/>
            </a:stretch>
          </p:blipFill>
          <p:spPr>
            <a:xfrm>
              <a:off x="127436" y="1025361"/>
              <a:ext cx="4419188" cy="2570951"/>
            </a:xfrm>
            <a:prstGeom prst="rect">
              <a:avLst/>
            </a:prstGeom>
          </p:spPr>
        </p:pic>
        <p:sp>
          <p:nvSpPr>
            <p:cNvPr id="18" name="Oval 17"/>
            <p:cNvSpPr/>
            <p:nvPr/>
          </p:nvSpPr>
          <p:spPr>
            <a:xfrm>
              <a:off x="3124812" y="2570650"/>
              <a:ext cx="1355748" cy="6584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914400" y="1394693"/>
              <a:ext cx="3343275" cy="1567582"/>
            </a:xfrm>
            <a:prstGeom prst="straightConnector1">
              <a:avLst/>
            </a:prstGeom>
            <a:ln w="25400">
              <a:prstDash val="dash"/>
              <a:tailEnd type="triangle"/>
            </a:ln>
          </p:spPr>
          <p:style>
            <a:lnRef idx="1">
              <a:schemeClr val="accent6"/>
            </a:lnRef>
            <a:fillRef idx="0">
              <a:schemeClr val="accent6"/>
            </a:fillRef>
            <a:effectRef idx="0">
              <a:schemeClr val="accent6"/>
            </a:effectRef>
            <a:fontRef idx="minor">
              <a:schemeClr val="tx1"/>
            </a:fontRef>
          </p:style>
        </p:cxnSp>
        <p:sp>
          <p:nvSpPr>
            <p:cNvPr id="21" name="Oval 20"/>
            <p:cNvSpPr/>
            <p:nvPr/>
          </p:nvSpPr>
          <p:spPr>
            <a:xfrm>
              <a:off x="1493727" y="1470131"/>
              <a:ext cx="1285211" cy="26297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70445" y="1936311"/>
              <a:ext cx="1145659" cy="31651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7704008"/>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37160" y="1146874"/>
            <a:ext cx="8686800" cy="5021451"/>
          </a:xfrm>
          <a:prstGeom prst="rect">
            <a:avLst/>
          </a:prstGeom>
        </p:spPr>
      </p:pic>
    </p:spTree>
    <p:extLst>
      <p:ext uri="{BB962C8B-B14F-4D97-AF65-F5344CB8AC3E}">
        <p14:creationId xmlns:p14="http://schemas.microsoft.com/office/powerpoint/2010/main" val="1849842030"/>
      </p:ext>
    </p:extLst>
  </p:cSld>
  <p:clrMapOvr>
    <a:masterClrMapping/>
  </p:clrMapOvr>
  <p:transition spd="med" advClick="0">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 y="1146875"/>
            <a:ext cx="8686800" cy="5021450"/>
          </a:xfrm>
          <a:prstGeom prst="rect">
            <a:avLst/>
          </a:prstGeom>
        </p:spPr>
      </p:pic>
    </p:spTree>
    <p:extLst>
      <p:ext uri="{BB962C8B-B14F-4D97-AF65-F5344CB8AC3E}">
        <p14:creationId xmlns:p14="http://schemas.microsoft.com/office/powerpoint/2010/main" val="2018066334"/>
      </p:ext>
    </p:extLst>
  </p:cSld>
  <p:clrMapOvr>
    <a:masterClrMapping/>
  </p:clrMapOvr>
  <p:transition spd="med" advClick="0">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 y="1146875"/>
            <a:ext cx="8686800" cy="5021450"/>
          </a:xfrm>
          <a:prstGeom prst="rect">
            <a:avLst/>
          </a:prstGeom>
        </p:spPr>
      </p:pic>
    </p:spTree>
    <p:extLst>
      <p:ext uri="{BB962C8B-B14F-4D97-AF65-F5344CB8AC3E}">
        <p14:creationId xmlns:p14="http://schemas.microsoft.com/office/powerpoint/2010/main" val="1642649174"/>
      </p:ext>
    </p:extLst>
  </p:cSld>
  <p:clrMapOvr>
    <a:masterClrMapping/>
  </p:clrMapOvr>
  <p:transition spd="med" advClick="0">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 y="1146875"/>
            <a:ext cx="8686800" cy="5021450"/>
          </a:xfrm>
          <a:prstGeom prst="rect">
            <a:avLst/>
          </a:prstGeom>
        </p:spPr>
      </p:pic>
    </p:spTree>
    <p:extLst>
      <p:ext uri="{BB962C8B-B14F-4D97-AF65-F5344CB8AC3E}">
        <p14:creationId xmlns:p14="http://schemas.microsoft.com/office/powerpoint/2010/main" val="1660751596"/>
      </p:ext>
    </p:extLst>
  </p:cSld>
  <p:clrMapOvr>
    <a:masterClrMapping/>
  </p:clrMapOvr>
  <p:transition spd="med" advClick="0">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LEISURE and CULTURE</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730" y="367552"/>
            <a:ext cx="2398059" cy="2398059"/>
          </a:xfrm>
          <a:prstGeom prst="rect">
            <a:avLst/>
          </a:prstGeom>
        </p:spPr>
      </p:pic>
    </p:spTree>
    <p:extLst>
      <p:ext uri="{BB962C8B-B14F-4D97-AF65-F5344CB8AC3E}">
        <p14:creationId xmlns:p14="http://schemas.microsoft.com/office/powerpoint/2010/main" val="1011813913"/>
      </p:ext>
    </p:extLst>
  </p:cSld>
  <p:clrMapOvr>
    <a:masterClrMapping/>
  </p:clrMapOvr>
  <p:transition spd="med"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113259"/>
            <a:ext cx="8686800" cy="5455538"/>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Wellbeing by Municipality: </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Orillia and Area</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4378717" y="1365922"/>
            <a:ext cx="3945504"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a:latin typeface="Arial" panose="020B0604020202020204" pitchFamily="34" charset="0"/>
                <a:cs typeface="Arial" panose="020B0604020202020204" pitchFamily="34" charset="0"/>
              </a:rPr>
              <a:t>Overall Wellbeing </a:t>
            </a:r>
            <a:r>
              <a:rPr lang="en-CA" sz="2000" dirty="0" smtClean="0">
                <a:latin typeface="Arial" panose="020B0604020202020204" pitchFamily="34" charset="0"/>
                <a:cs typeface="Arial" panose="020B0604020202020204" pitchFamily="34" charset="0"/>
              </a:rPr>
              <a:t>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092267"/>
      </p:ext>
    </p:extLst>
  </p:cSld>
  <p:clrMapOvr>
    <a:masterClrMapping/>
  </p:clrMapOvr>
  <p:transition spd="med" advClick="0">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15153" y="2372712"/>
            <a:ext cx="4377018" cy="4187617"/>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Watch television more regularly</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computer-based leisure activities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Perceive recreation and culture facilities as less accessible (i.e., </a:t>
            </a:r>
            <a:r>
              <a:rPr lang="en-US" dirty="0">
                <a:solidFill>
                  <a:srgbClr val="000000"/>
                </a:solidFill>
                <a:latin typeface="Arial" panose="020B0604020202020204" pitchFamily="34" charset="0"/>
                <a:cs typeface="Arial" panose="020B0604020202020204" pitchFamily="34" charset="0"/>
              </a:rPr>
              <a:t>costly programs, </a:t>
            </a:r>
            <a:r>
              <a:rPr lang="en-US" dirty="0">
                <a:latin typeface="Arial" panose="020B0604020202020204" pitchFamily="34" charset="0"/>
                <a:cs typeface="Arial" panose="020B0604020202020204" pitchFamily="34" charset="0"/>
              </a:rPr>
              <a:t>not convenient, no child care available)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4"/>
            <a:ext cx="4318919" cy="4187617"/>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Use community recreation centres and arts facilities more often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arts and cultural activities, and in social leisure activities</a:t>
            </a:r>
          </a:p>
          <a:p>
            <a:pPr>
              <a:spcBef>
                <a:spcPts val="0"/>
              </a:spcBef>
              <a:spcAft>
                <a:spcPts val="600"/>
              </a:spcAft>
              <a:buSzPct val="150000"/>
              <a:buBlip>
                <a:blip r:embed="rId3"/>
              </a:buBlip>
            </a:pPr>
            <a:r>
              <a:rPr lang="en-US" dirty="0" smtClean="0">
                <a:latin typeface="Arial" panose="020B0604020202020204" pitchFamily="34" charset="0"/>
                <a:cs typeface="Arial" panose="020B0604020202020204" pitchFamily="34" charset="0"/>
              </a:rPr>
              <a:t>Perceive better access to recreation and cultural facilities (i.e., easy </a:t>
            </a:r>
            <a:r>
              <a:rPr lang="en-US" dirty="0">
                <a:latin typeface="Arial" panose="020B0604020202020204" pitchFamily="34" charset="0"/>
                <a:cs typeface="Arial" panose="020B0604020202020204" pitchFamily="34" charset="0"/>
              </a:rPr>
              <a:t>to get </a:t>
            </a:r>
            <a:r>
              <a:rPr lang="en-US" dirty="0" smtClean="0">
                <a:latin typeface="Arial" panose="020B0604020202020204" pitchFamily="34" charset="0"/>
                <a:cs typeface="Arial" panose="020B0604020202020204" pitchFamily="34" charset="0"/>
              </a:rPr>
              <a:t>to, facilities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welcoming) </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0000"/>
          </a:solidFill>
          <a:ln w="1270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631993"/>
      </p:ext>
    </p:extLst>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4"/>
            <a:ext cx="4114800" cy="4316023"/>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home-based leisure activities, and in arts and cultural activities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Use community recreation centres and public libraries more often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recreation facilities more expensive</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sports-related social leisure activities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Use sports and outdoor facilities more often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recreation and culture facilities less welcoming, and programs offered at inconvenient times</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leisure and culture?</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138580"/>
      </p:ext>
    </p:extLst>
  </p:cSld>
  <p:clrMapOvr>
    <a:masterClrMapping/>
  </p:clrMapOvr>
  <p:transition spd="med" advClick="0">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in Orillia and Area</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7"/>
            <a:ext cx="8686800" cy="5027875"/>
          </a:xfrm>
          <a:prstGeom prst="rect">
            <a:avLst/>
          </a:prstGeom>
        </p:spPr>
      </p:pic>
    </p:spTree>
    <p:extLst>
      <p:ext uri="{BB962C8B-B14F-4D97-AF65-F5344CB8AC3E}">
        <p14:creationId xmlns:p14="http://schemas.microsoft.com/office/powerpoint/2010/main" val="4278399397"/>
      </p:ext>
    </p:extLst>
  </p:cSld>
  <p:clrMapOvr>
    <a:masterClrMapping/>
  </p:clrMapOvr>
  <p:transition spd="med" advClick="0">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2212542590"/>
      </p:ext>
    </p:extLst>
  </p:cSld>
  <p:clrMapOvr>
    <a:masterClrMapping/>
  </p:clrMapOvr>
  <p:transition spd="med" advClick="0">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157758242"/>
      </p:ext>
    </p:extLst>
  </p:cSld>
  <p:clrMapOvr>
    <a:masterClrMapping/>
  </p:clrMapOvr>
  <p:transition spd="med" advClick="0">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3532536612"/>
      </p:ext>
    </p:extLst>
  </p:cSld>
  <p:clrMapOvr>
    <a:masterClrMapping/>
  </p:clrMapOvr>
  <p:transition spd="med" advClick="0">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530064549"/>
      </p:ext>
    </p:extLst>
  </p:cSld>
  <p:clrMapOvr>
    <a:masterClrMapping/>
  </p:clrMapOvr>
  <p:transition spd="med" advClick="0">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Accessibility of Facilities in Orillia and Area</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30181"/>
          </a:xfrm>
          <a:prstGeom prst="rect">
            <a:avLst/>
          </a:prstGeom>
        </p:spPr>
      </p:pic>
    </p:spTree>
    <p:extLst>
      <p:ext uri="{BB962C8B-B14F-4D97-AF65-F5344CB8AC3E}">
        <p14:creationId xmlns:p14="http://schemas.microsoft.com/office/powerpoint/2010/main" val="2453512592"/>
      </p:ext>
    </p:extLst>
  </p:cSld>
  <p:clrMapOvr>
    <a:masterClrMapping/>
  </p:clrMapOvr>
  <p:transition spd="med" advClick="0">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7"/>
            <a:ext cx="8686800" cy="5027213"/>
          </a:xfrm>
          <a:prstGeom prst="rect">
            <a:avLst/>
          </a:prstGeom>
        </p:spPr>
      </p:pic>
    </p:spTree>
    <p:extLst>
      <p:ext uri="{BB962C8B-B14F-4D97-AF65-F5344CB8AC3E}">
        <p14:creationId xmlns:p14="http://schemas.microsoft.com/office/powerpoint/2010/main" val="2497872910"/>
      </p:ext>
    </p:extLst>
  </p:cSld>
  <p:clrMapOvr>
    <a:masterClrMapping/>
  </p:clrMapOvr>
  <p:transition spd="med" advClick="0">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3980857292"/>
      </p:ext>
    </p:extLst>
  </p:cSld>
  <p:clrMapOvr>
    <a:masterClrMapping/>
  </p:clrMapOvr>
  <p:transition spd="med"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113258"/>
            <a:ext cx="8686800" cy="5287542"/>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Wellbeing by Municipality: </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Community Vitality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4234338" y="1365923"/>
            <a:ext cx="4057714"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Community Vitality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561637"/>
      </p:ext>
    </p:extLst>
  </p:cSld>
  <p:clrMapOvr>
    <a:masterClrMapping/>
  </p:clrMapOvr>
  <p:transition spd="med" advClick="0">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6" name="Straight Connector 5"/>
          <p:cNvCxnSpPr/>
          <p:nvPr/>
        </p:nvCxnSpPr>
        <p:spPr>
          <a:xfrm flipH="1">
            <a:off x="2918129" y="1423283"/>
            <a:ext cx="15904" cy="399950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 name="TextBox 1"/>
          <p:cNvSpPr txBox="1"/>
          <p:nvPr/>
        </p:nvSpPr>
        <p:spPr>
          <a:xfrm>
            <a:off x="1577170" y="1736117"/>
            <a:ext cx="1096486" cy="3823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FF0000"/>
                </a:solidFill>
                <a:latin typeface="Arial" panose="020B0604020202020204" pitchFamily="34" charset="0"/>
                <a:cs typeface="Arial" panose="020B0604020202020204" pitchFamily="34" charset="0"/>
              </a:rPr>
              <a:t>Urban</a:t>
            </a:r>
            <a:endParaRPr lang="en-CA" sz="1800" b="1" dirty="0">
              <a:solidFill>
                <a:srgbClr val="FF0000"/>
              </a:solidFill>
              <a:latin typeface="Arial" panose="020B0604020202020204" pitchFamily="34" charset="0"/>
              <a:cs typeface="Arial" panose="020B0604020202020204" pitchFamily="34" charset="0"/>
            </a:endParaRPr>
          </a:p>
        </p:txBody>
      </p:sp>
      <p:sp>
        <p:nvSpPr>
          <p:cNvPr id="8" name="TextBox 1"/>
          <p:cNvSpPr txBox="1"/>
          <p:nvPr/>
        </p:nvSpPr>
        <p:spPr>
          <a:xfrm>
            <a:off x="4763471" y="1736117"/>
            <a:ext cx="1293218" cy="3845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FF0000"/>
                </a:solidFill>
                <a:latin typeface="Arial" panose="020B0604020202020204" pitchFamily="34" charset="0"/>
                <a:cs typeface="Arial" panose="020B0604020202020204" pitchFamily="34" charset="0"/>
              </a:rPr>
              <a:t>Rural</a:t>
            </a:r>
            <a:endParaRPr lang="en-CA" sz="1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522786"/>
      </p:ext>
    </p:extLst>
  </p:cSld>
  <p:clrMapOvr>
    <a:masterClrMapping/>
  </p:clrMapOvr>
  <p:transition spd="med" advClick="0">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6800"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3871129669"/>
      </p:ext>
    </p:extLst>
  </p:cSld>
  <p:clrMapOvr>
    <a:masterClrMapping/>
  </p:clrMapOvr>
  <p:transition spd="med" advClick="0">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589471" y="3828244"/>
            <a:ext cx="4422553" cy="2731970"/>
          </a:xfrm>
          <a:prstGeom prst="rect">
            <a:avLst/>
          </a:prstGeom>
        </p:spPr>
      </p:pic>
      <p:pic>
        <p:nvPicPr>
          <p:cNvPr id="9" name="Picture 8"/>
          <p:cNvPicPr>
            <a:picLocks noChangeAspect="1"/>
          </p:cNvPicPr>
          <p:nvPr/>
        </p:nvPicPr>
        <p:blipFill>
          <a:blip r:embed="rId4"/>
          <a:stretch>
            <a:fillRect/>
          </a:stretch>
        </p:blipFill>
        <p:spPr>
          <a:xfrm>
            <a:off x="138109" y="3828245"/>
            <a:ext cx="4451363" cy="2731969"/>
          </a:xfrm>
          <a:prstGeom prst="rect">
            <a:avLst/>
          </a:prstGeom>
        </p:spPr>
      </p:pic>
      <p:pic>
        <p:nvPicPr>
          <p:cNvPr id="8" name="Picture 7"/>
          <p:cNvPicPr>
            <a:picLocks noChangeAspect="1"/>
          </p:cNvPicPr>
          <p:nvPr/>
        </p:nvPicPr>
        <p:blipFill>
          <a:blip r:embed="rId5"/>
          <a:stretch>
            <a:fillRect/>
          </a:stretch>
        </p:blipFill>
        <p:spPr>
          <a:xfrm>
            <a:off x="4589473" y="848637"/>
            <a:ext cx="4422552" cy="2816927"/>
          </a:xfrm>
          <a:prstGeom prst="rect">
            <a:avLst/>
          </a:prstGeom>
        </p:spPr>
      </p:pic>
      <p:pic>
        <p:nvPicPr>
          <p:cNvPr id="4" name="Picture 3"/>
          <p:cNvPicPr>
            <a:picLocks noChangeAspect="1"/>
          </p:cNvPicPr>
          <p:nvPr/>
        </p:nvPicPr>
        <p:blipFill>
          <a:blip r:embed="rId6"/>
          <a:stretch>
            <a:fillRect/>
          </a:stretch>
        </p:blipFill>
        <p:spPr>
          <a:xfrm>
            <a:off x="138110" y="848639"/>
            <a:ext cx="4451363" cy="2816925"/>
          </a:xfrm>
          <a:prstGeom prst="rect">
            <a:avLst/>
          </a:prstGeom>
        </p:spPr>
      </p:pic>
      <p:sp>
        <p:nvSpPr>
          <p:cNvPr id="10"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11" name="Straight Arrow Connector 10"/>
          <p:cNvCxnSpPr/>
          <p:nvPr/>
        </p:nvCxnSpPr>
        <p:spPr>
          <a:xfrm flipV="1">
            <a:off x="5986021" y="1159497"/>
            <a:ext cx="1338606" cy="148943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14" name="TextBox 13"/>
          <p:cNvSpPr txBox="1"/>
          <p:nvPr/>
        </p:nvSpPr>
        <p:spPr>
          <a:xfrm>
            <a:off x="1519455" y="3665565"/>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082480" y="3665565"/>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
        <p:nvSpPr>
          <p:cNvPr id="16" name="Oval 15"/>
          <p:cNvSpPr/>
          <p:nvPr/>
        </p:nvSpPr>
        <p:spPr>
          <a:xfrm>
            <a:off x="6142448" y="1066945"/>
            <a:ext cx="1915702" cy="4761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978101" y="2410879"/>
            <a:ext cx="1080049" cy="4761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4417509"/>
      </p:ext>
    </p:extLst>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TIME USE</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68940"/>
            <a:ext cx="2478741" cy="2478741"/>
          </a:xfrm>
          <a:prstGeom prst="rect">
            <a:avLst/>
          </a:prstGeom>
        </p:spPr>
      </p:pic>
    </p:spTree>
    <p:extLst>
      <p:ext uri="{BB962C8B-B14F-4D97-AF65-F5344CB8AC3E}">
        <p14:creationId xmlns:p14="http://schemas.microsoft.com/office/powerpoint/2010/main" val="2936322153"/>
      </p:ext>
    </p:extLst>
  </p:cSld>
  <p:clrMapOvr>
    <a:masterClrMapping/>
  </p:clrMapOvr>
  <p:transition spd="med" advClick="0">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often feel rushed</a:t>
            </a:r>
          </a:p>
          <a:p>
            <a:pPr>
              <a:spcBef>
                <a:spcPts val="0"/>
              </a:spcBef>
              <a:spcAft>
                <a:spcPts val="600"/>
              </a:spcAft>
              <a:buSzPct val="150000"/>
              <a:buBlip>
                <a:blip r:embed="rId3"/>
              </a:buBlip>
            </a:pPr>
            <a:r>
              <a:rPr lang="en-US" i="1" dirty="0">
                <a:latin typeface="Arial" panose="020B0604020202020204" pitchFamily="34" charset="0"/>
                <a:cs typeface="Arial" panose="020B0604020202020204" pitchFamily="34" charset="0"/>
              </a:rPr>
              <a:t>Less</a:t>
            </a:r>
            <a:r>
              <a:rPr lang="en-US" dirty="0">
                <a:latin typeface="Arial" panose="020B0604020202020204" pitchFamily="34" charset="0"/>
                <a:cs typeface="Arial" panose="020B0604020202020204" pitchFamily="34" charset="0"/>
              </a:rPr>
              <a:t> time to:</a:t>
            </a:r>
          </a:p>
          <a:p>
            <a:pPr marL="801688">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Get enough sleep</a:t>
            </a:r>
          </a:p>
          <a:p>
            <a:pPr marL="801688">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Prepare healthy meals</a:t>
            </a:r>
          </a:p>
          <a:p>
            <a:pPr marL="801688">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Be with partner</a:t>
            </a:r>
          </a:p>
          <a:p>
            <a:pPr marL="801688">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Be together with family</a:t>
            </a:r>
          </a:p>
          <a:p>
            <a:pPr marL="801688">
              <a:spcBef>
                <a:spcPts val="0"/>
              </a:spcBef>
              <a:spcAft>
                <a:spcPts val="1200"/>
              </a:spcAft>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Socialize </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 to provide unpaid care to children and older adults</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567230" y="2378075"/>
            <a:ext cx="4406649" cy="3951288"/>
          </a:xfrm>
        </p:spPr>
        <p:txBody>
          <a:bodyPr rIns="0">
            <a:noAutofit/>
          </a:bodyPr>
          <a:lstStyle/>
          <a:p>
            <a:pPr>
              <a:spcBef>
                <a:spcPts val="0"/>
              </a:spcBef>
              <a:spcAft>
                <a:spcPts val="600"/>
              </a:spcAft>
              <a:buClr>
                <a:srgbClr val="00A7B9"/>
              </a:buClr>
              <a:buSzPct val="150000"/>
              <a:buBlip>
                <a:blip r:embed="rId3"/>
              </a:buBlip>
            </a:pPr>
            <a:r>
              <a:rPr lang="en-US" dirty="0">
                <a:latin typeface="Arial" panose="020B0604020202020204" pitchFamily="34" charset="0"/>
                <a:cs typeface="Arial" panose="020B0604020202020204" pitchFamily="34" charset="0"/>
              </a:rPr>
              <a:t>More vacation days</a:t>
            </a:r>
          </a:p>
          <a:p>
            <a:pPr lvl="0">
              <a:spcBef>
                <a:spcPts val="0"/>
              </a:spcBef>
              <a:spcAft>
                <a:spcPts val="600"/>
              </a:spcAft>
              <a:buClr>
                <a:srgbClr val="00A7B9"/>
              </a:buClr>
              <a:buSzPct val="150000"/>
              <a:buBlip>
                <a:blip r:embed="rId3"/>
              </a:buBlip>
            </a:pPr>
            <a:r>
              <a:rPr lang="en-US" i="1" dirty="0" smtClean="0">
                <a:latin typeface="Arial" panose="020B0604020202020204" pitchFamily="34" charset="0"/>
                <a:cs typeface="Arial" panose="020B0604020202020204" pitchFamily="34" charset="0"/>
              </a:rPr>
              <a:t>More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time to:</a:t>
            </a:r>
          </a:p>
          <a:p>
            <a:pPr marL="801688" lvl="0">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K</a:t>
            </a:r>
            <a:r>
              <a:rPr lang="en-US" sz="2000" dirty="0" smtClean="0">
                <a:latin typeface="Arial" panose="020B0604020202020204" pitchFamily="34" charset="0"/>
                <a:cs typeface="Arial" panose="020B0604020202020204" pitchFamily="34" charset="0"/>
              </a:rPr>
              <a:t>eep in shape</a:t>
            </a:r>
            <a:endParaRPr lang="en-US" sz="2000" dirty="0">
              <a:latin typeface="Arial" panose="020B0604020202020204" pitchFamily="34" charset="0"/>
              <a:cs typeface="Arial" panose="020B0604020202020204" pitchFamily="34" charset="0"/>
            </a:endParaRPr>
          </a:p>
          <a:p>
            <a:pPr marL="801688" lvl="0">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N</a:t>
            </a:r>
            <a:r>
              <a:rPr lang="en-US" sz="2000" dirty="0" smtClean="0">
                <a:latin typeface="Arial" panose="020B0604020202020204" pitchFamily="34" charset="0"/>
                <a:cs typeface="Arial" panose="020B0604020202020204" pitchFamily="34" charset="0"/>
              </a:rPr>
              <a:t>urture spiritual side</a:t>
            </a:r>
            <a:endParaRPr lang="en-US" sz="2000" dirty="0">
              <a:latin typeface="Arial" panose="020B0604020202020204" pitchFamily="34" charset="0"/>
              <a:cs typeface="Arial" panose="020B0604020202020204" pitchFamily="34" charset="0"/>
            </a:endParaRPr>
          </a:p>
          <a:p>
            <a:pPr marL="801688" lvl="0">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e with children</a:t>
            </a:r>
            <a:endParaRPr lang="en-US" sz="2000" dirty="0">
              <a:latin typeface="Arial" panose="020B0604020202020204" pitchFamily="34" charset="0"/>
              <a:cs typeface="Arial" panose="020B0604020202020204" pitchFamily="34" charset="0"/>
            </a:endParaRPr>
          </a:p>
          <a:p>
            <a:pPr marL="801688" lvl="0">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F</a:t>
            </a:r>
            <a:r>
              <a:rPr lang="en-US" sz="2000" dirty="0" smtClean="0">
                <a:latin typeface="Arial" panose="020B0604020202020204" pitchFamily="34" charset="0"/>
                <a:cs typeface="Arial" panose="020B0604020202020204" pitchFamily="34" charset="0"/>
              </a:rPr>
              <a:t>orm/sustain relationships</a:t>
            </a:r>
            <a:endParaRPr lang="en-US" sz="2000" dirty="0">
              <a:latin typeface="Arial" panose="020B0604020202020204" pitchFamily="34" charset="0"/>
              <a:cs typeface="Arial" panose="020B0604020202020204" pitchFamily="34" charset="0"/>
            </a:endParaRPr>
          </a:p>
          <a:p>
            <a:pPr marL="801688" lvl="0">
              <a:spcBef>
                <a:spcPts val="0"/>
              </a:spcBef>
              <a:spcAft>
                <a:spcPts val="1200"/>
              </a:spcAft>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articipate in community</a:t>
            </a:r>
            <a:endParaRPr lang="en-US" sz="20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Lower work-life imbalance</a:t>
            </a:r>
          </a:p>
        </p:txBody>
      </p:sp>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19473"/>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171887"/>
            <a:ext cx="4114800" cy="4418693"/>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Devote </a:t>
            </a:r>
            <a:r>
              <a:rPr lang="en-US" dirty="0">
                <a:latin typeface="Arial" panose="020B0604020202020204" pitchFamily="34" charset="0"/>
                <a:cs typeface="Arial" panose="020B0604020202020204" pitchFamily="34" charset="0"/>
              </a:rPr>
              <a:t>more time taking care of </a:t>
            </a:r>
            <a:r>
              <a:rPr lang="en-US" dirty="0" smtClean="0">
                <a:latin typeface="Arial" panose="020B0604020202020204" pitchFamily="34" charset="0"/>
                <a:cs typeface="Arial" panose="020B0604020202020204" pitchFamily="34" charset="0"/>
              </a:rPr>
              <a:t>children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often feel </a:t>
            </a:r>
            <a:r>
              <a:rPr lang="en-US" dirty="0" smtClean="0">
                <a:latin typeface="Arial" panose="020B0604020202020204" pitchFamily="34" charset="0"/>
                <a:cs typeface="Arial" panose="020B0604020202020204" pitchFamily="34" charset="0"/>
              </a:rPr>
              <a:t>rushed</a:t>
            </a:r>
          </a:p>
          <a:p>
            <a:pPr>
              <a:spcBef>
                <a:spcPts val="0"/>
              </a:spcBef>
              <a:spcAft>
                <a:spcPts val="600"/>
              </a:spcAft>
              <a:buSzPct val="150000"/>
              <a:buBlip>
                <a:blip r:embed="rId3"/>
              </a:buBlip>
            </a:pPr>
            <a:r>
              <a:rPr lang="en-US" i="1" dirty="0" smtClean="0">
                <a:latin typeface="Arial" panose="020B0604020202020204" pitchFamily="34" charset="0"/>
                <a:cs typeface="Arial" panose="020B0604020202020204" pitchFamily="34" charset="0"/>
              </a:rPr>
              <a:t>Less</a:t>
            </a:r>
            <a:r>
              <a:rPr lang="en-US" dirty="0" smtClean="0">
                <a:latin typeface="Arial" panose="020B0604020202020204" pitchFamily="34" charset="0"/>
                <a:cs typeface="Arial" panose="020B0604020202020204" pitchFamily="34" charset="0"/>
              </a:rPr>
              <a:t> time to:</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Get enough sleep</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with partner</a:t>
            </a:r>
          </a:p>
          <a:p>
            <a:pPr marL="914400">
              <a:spcBef>
                <a:spcPts val="0"/>
              </a:spcBef>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Be with children</a:t>
            </a:r>
          </a:p>
          <a:p>
            <a:pPr marL="914400">
              <a:spcBef>
                <a:spcPts val="0"/>
              </a:spcBef>
              <a:spcAft>
                <a:spcPts val="12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To socialize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Work interferes more with personal life</a:t>
            </a:r>
          </a:p>
          <a:p>
            <a:pPr>
              <a:spcBef>
                <a:spcPts val="0"/>
              </a:spcBef>
              <a:buSzPct val="150000"/>
              <a:buBlip>
                <a:blip r:embed="rId3"/>
              </a:buBlip>
            </a:pP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M</a:t>
            </a:r>
            <a:r>
              <a:rPr lang="en-US" sz="2400" b="1" i="1" dirty="0" smtClean="0">
                <a:solidFill>
                  <a:schemeClr val="bg1"/>
                </a:solidFill>
                <a:latin typeface="Arial" panose="020B0604020202020204" pitchFamily="34" charset="0"/>
                <a:cs typeface="Arial" panose="020B0604020202020204" pitchFamily="34" charset="0"/>
              </a:rPr>
              <a:t>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171888"/>
            <a:ext cx="4181929" cy="4418692"/>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often feel that they have free time on their </a:t>
            </a:r>
            <a:r>
              <a:rPr lang="en-US" dirty="0" smtClean="0">
                <a:latin typeface="Arial" panose="020B0604020202020204" pitchFamily="34" charset="0"/>
                <a:cs typeface="Arial" panose="020B0604020202020204" pitchFamily="34" charset="0"/>
              </a:rPr>
              <a:t>hands</a:t>
            </a:r>
          </a:p>
          <a:p>
            <a:pPr>
              <a:spcBef>
                <a:spcPts val="0"/>
              </a:spcBef>
              <a:spcAft>
                <a:spcPts val="1200"/>
              </a:spcAft>
              <a:buSzPct val="150000"/>
              <a:buBlip>
                <a:blip r:embed="rId3"/>
              </a:buBlip>
            </a:pPr>
            <a:r>
              <a:rPr lang="en-US" i="1" dirty="0" smtClean="0">
                <a:solidFill>
                  <a:srgbClr val="000000"/>
                </a:solidFill>
                <a:latin typeface="Arial" panose="020B0604020202020204" pitchFamily="34" charset="0"/>
                <a:cs typeface="Arial" panose="020B0604020202020204" pitchFamily="34" charset="0"/>
              </a:rPr>
              <a:t>More</a:t>
            </a:r>
            <a:r>
              <a:rPr lang="en-US" dirty="0" smtClean="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time to:</a:t>
            </a: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Keep in shape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Nurture spiritual side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Form/sustain relationships</a:t>
            </a: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Be active in community</a:t>
            </a:r>
          </a:p>
          <a:p>
            <a:pPr marL="914400" lvl="0">
              <a:spcBef>
                <a:spcPts val="0"/>
              </a:spcBef>
              <a:buClr>
                <a:srgbClr val="005A6E"/>
              </a:buClr>
              <a:buSzPct val="100000"/>
              <a:buFont typeface="Courier New" panose="02070309020205020404" pitchFamily="49" charset="0"/>
              <a:buChar char="o"/>
            </a:pPr>
            <a:endParaRPr lang="en-US" sz="2000" dirty="0">
              <a:solidFill>
                <a:srgbClr val="000000"/>
              </a:solidFill>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work-life balance</a:t>
            </a:r>
          </a:p>
        </p:txBody>
      </p:sp>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time use?</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794330"/>
      </p:ext>
    </p:extLst>
  </p:cSld>
  <p:clrMapOvr>
    <a:masterClrMapping/>
  </p:clrMapOvr>
  <p:transition spd="med" advClick="0">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4052068962"/>
      </p:ext>
    </p:extLst>
  </p:cSld>
  <p:clrMapOvr>
    <a:masterClrMapping/>
  </p:clrMapOvr>
  <p:transition spd="med" advClick="0">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4058810476"/>
      </p:ext>
    </p:extLst>
  </p:cSld>
  <p:clrMapOvr>
    <a:masterClrMapping/>
  </p:clrMapOvr>
  <p:transition spd="med" advClick="0">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513520475"/>
      </p:ext>
    </p:extLst>
  </p:cSld>
  <p:clrMapOvr>
    <a:masterClrMapping/>
  </p:clrMapOvr>
  <p:transition spd="med" advClick="0">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4237389948"/>
      </p:ext>
    </p:extLst>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328" y="1089197"/>
            <a:ext cx="8686800" cy="5311603"/>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Gotham"/>
                <a:ea typeface="Open Sans Condensed" panose="020B0806030504020204" pitchFamily="34" charset="0"/>
                <a:cs typeface="Open Sans Condensed" panose="020B0806030504020204" pitchFamily="34" charset="0"/>
              </a:rPr>
              <a:t>Wellbeing by Municipality: </a:t>
            </a:r>
            <a:r>
              <a:rPr lang="en-US" sz="2600" dirty="0" smtClean="0">
                <a:solidFill>
                  <a:srgbClr val="FFFFFF"/>
                </a:solidFill>
                <a:latin typeface="Gotham"/>
                <a:ea typeface="Open Sans Condensed" panose="020B0806030504020204" pitchFamily="34" charset="0"/>
                <a:cs typeface="Open Sans Condensed" panose="020B0806030504020204" pitchFamily="34" charset="0"/>
              </a:rPr>
              <a:t>Democratic Engagement</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704949" y="1377954"/>
            <a:ext cx="4759636"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Democratic Engagement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009543"/>
      </p:ext>
    </p:extLst>
  </p:cSld>
  <p:clrMapOvr>
    <a:masterClrMapping/>
  </p:clrMapOvr>
  <p:transition spd="med" advClick="0">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in Orillia and Area</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1130846882"/>
      </p:ext>
    </p:extLst>
  </p:cSld>
  <p:clrMapOvr>
    <a:masterClrMapping/>
  </p:clrMapOvr>
  <p:transition spd="med" advClick="0">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28" y="1144988"/>
            <a:ext cx="8686800" cy="5030180"/>
          </a:xfrm>
          <a:prstGeom prst="rect">
            <a:avLst/>
          </a:prstGeom>
        </p:spPr>
      </p:pic>
    </p:spTree>
    <p:extLst>
      <p:ext uri="{BB962C8B-B14F-4D97-AF65-F5344CB8AC3E}">
        <p14:creationId xmlns:p14="http://schemas.microsoft.com/office/powerpoint/2010/main" val="338907383"/>
      </p:ext>
    </p:extLst>
  </p:cSld>
  <p:clrMapOvr>
    <a:masterClrMapping/>
  </p:clrMapOvr>
  <p:transition spd="med" advClick="0">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30181"/>
          </a:xfrm>
          <a:prstGeom prst="rect">
            <a:avLst/>
          </a:prstGeom>
        </p:spPr>
      </p:pic>
    </p:spTree>
    <p:extLst>
      <p:ext uri="{BB962C8B-B14F-4D97-AF65-F5344CB8AC3E}">
        <p14:creationId xmlns:p14="http://schemas.microsoft.com/office/powerpoint/2010/main" val="1600442527"/>
      </p:ext>
    </p:extLst>
  </p:cSld>
  <p:clrMapOvr>
    <a:masterClrMapping/>
  </p:clrMapOvr>
  <p:transition spd="med" advClick="0">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30180"/>
          </a:xfrm>
          <a:prstGeom prst="rect">
            <a:avLst/>
          </a:prstGeom>
        </p:spPr>
      </p:pic>
    </p:spTree>
    <p:extLst>
      <p:ext uri="{BB962C8B-B14F-4D97-AF65-F5344CB8AC3E}">
        <p14:creationId xmlns:p14="http://schemas.microsoft.com/office/powerpoint/2010/main" val="3847511687"/>
      </p:ext>
    </p:extLst>
  </p:cSld>
  <p:clrMapOvr>
    <a:masterClrMapping/>
  </p:clrMapOvr>
  <p:transition spd="med" advClick="0">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144988"/>
            <a:ext cx="8686800" cy="5030181"/>
          </a:xfrm>
          <a:prstGeom prst="rect">
            <a:avLst/>
          </a:prstGeom>
        </p:spPr>
      </p:pic>
    </p:spTree>
    <p:extLst>
      <p:ext uri="{BB962C8B-B14F-4D97-AF65-F5344CB8AC3E}">
        <p14:creationId xmlns:p14="http://schemas.microsoft.com/office/powerpoint/2010/main" val="3966361030"/>
      </p:ext>
    </p:extLst>
  </p:cSld>
  <p:clrMapOvr>
    <a:masterClrMapping/>
  </p:clrMapOvr>
  <p:transition spd="med" advClick="0">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4566239" y="3850860"/>
            <a:ext cx="4450639" cy="2730234"/>
          </a:xfrm>
          <a:prstGeom prst="rect">
            <a:avLst/>
          </a:prstGeom>
        </p:spPr>
      </p:pic>
      <p:sp>
        <p:nvSpPr>
          <p:cNvPr id="10"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51559" y="889284"/>
            <a:ext cx="4387784" cy="2768782"/>
            <a:chOff x="138111" y="882560"/>
            <a:chExt cx="4387784" cy="2768782"/>
          </a:xfrm>
        </p:grpSpPr>
        <p:pic>
          <p:nvPicPr>
            <p:cNvPr id="24" name="Picture 23"/>
            <p:cNvPicPr>
              <a:picLocks noChangeAspect="1"/>
            </p:cNvPicPr>
            <p:nvPr/>
          </p:nvPicPr>
          <p:blipFill>
            <a:blip r:embed="rId4"/>
            <a:stretch>
              <a:fillRect/>
            </a:stretch>
          </p:blipFill>
          <p:spPr>
            <a:xfrm>
              <a:off x="138111" y="882560"/>
              <a:ext cx="4387784" cy="2768782"/>
            </a:xfrm>
            <a:prstGeom prst="rect">
              <a:avLst/>
            </a:prstGeom>
          </p:spPr>
        </p:pic>
        <p:sp>
          <p:nvSpPr>
            <p:cNvPr id="6" name="Oval 5"/>
            <p:cNvSpPr/>
            <p:nvPr/>
          </p:nvSpPr>
          <p:spPr>
            <a:xfrm>
              <a:off x="1220501" y="2593358"/>
              <a:ext cx="1203521" cy="2889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8111" y="3870364"/>
            <a:ext cx="4387784" cy="2677110"/>
            <a:chOff x="138111" y="3870364"/>
            <a:chExt cx="4387784" cy="2677110"/>
          </a:xfrm>
        </p:grpSpPr>
        <p:pic>
          <p:nvPicPr>
            <p:cNvPr id="21" name="Picture 20"/>
            <p:cNvPicPr>
              <a:picLocks noChangeAspect="1"/>
            </p:cNvPicPr>
            <p:nvPr/>
          </p:nvPicPr>
          <p:blipFill>
            <a:blip r:embed="rId5"/>
            <a:stretch>
              <a:fillRect/>
            </a:stretch>
          </p:blipFill>
          <p:spPr>
            <a:xfrm>
              <a:off x="138111" y="3870364"/>
              <a:ext cx="4387784" cy="2677110"/>
            </a:xfrm>
            <a:prstGeom prst="rect">
              <a:avLst/>
            </a:prstGeom>
          </p:spPr>
        </p:pic>
        <p:sp>
          <p:nvSpPr>
            <p:cNvPr id="8" name="Oval 7"/>
            <p:cNvSpPr/>
            <p:nvPr/>
          </p:nvSpPr>
          <p:spPr>
            <a:xfrm>
              <a:off x="1706931" y="5237059"/>
              <a:ext cx="717091" cy="288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3"/>
          <p:cNvSpPr txBox="1">
            <a:spLocks/>
          </p:cNvSpPr>
          <p:nvPr/>
        </p:nvSpPr>
        <p:spPr>
          <a:xfrm>
            <a:off x="4650582" y="3874338"/>
            <a:ext cx="4114800" cy="216094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smtClean="0"/>
          </a:p>
        </p:txBody>
      </p:sp>
      <p:grpSp>
        <p:nvGrpSpPr>
          <p:cNvPr id="3" name="Group 2"/>
          <p:cNvGrpSpPr/>
          <p:nvPr/>
        </p:nvGrpSpPr>
        <p:grpSpPr>
          <a:xfrm>
            <a:off x="4566757" y="916180"/>
            <a:ext cx="4450121" cy="2768782"/>
            <a:chOff x="4526413" y="882560"/>
            <a:chExt cx="4450121" cy="2768782"/>
          </a:xfrm>
        </p:grpSpPr>
        <p:pic>
          <p:nvPicPr>
            <p:cNvPr id="23" name="Picture 22"/>
            <p:cNvPicPr>
              <a:picLocks noChangeAspect="1"/>
            </p:cNvPicPr>
            <p:nvPr/>
          </p:nvPicPr>
          <p:blipFill>
            <a:blip r:embed="rId6"/>
            <a:stretch>
              <a:fillRect/>
            </a:stretch>
          </p:blipFill>
          <p:spPr>
            <a:xfrm>
              <a:off x="4526413" y="882560"/>
              <a:ext cx="4450121" cy="2768782"/>
            </a:xfrm>
            <a:prstGeom prst="rect">
              <a:avLst/>
            </a:prstGeom>
          </p:spPr>
        </p:pic>
        <p:sp>
          <p:nvSpPr>
            <p:cNvPr id="7" name="Oval 6"/>
            <p:cNvSpPr/>
            <p:nvPr/>
          </p:nvSpPr>
          <p:spPr>
            <a:xfrm>
              <a:off x="4901230" y="2364849"/>
              <a:ext cx="1561673" cy="6842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15" name="TextBox 14"/>
          <p:cNvSpPr txBox="1"/>
          <p:nvPr/>
        </p:nvSpPr>
        <p:spPr>
          <a:xfrm>
            <a:off x="1532642" y="3670437"/>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6" name="TextBox 15"/>
          <p:cNvSpPr txBox="1"/>
          <p:nvPr/>
        </p:nvSpPr>
        <p:spPr>
          <a:xfrm>
            <a:off x="6095667" y="3670437"/>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cxnSp>
        <p:nvCxnSpPr>
          <p:cNvPr id="20" name="Straight Arrow Connector 19"/>
          <p:cNvCxnSpPr/>
          <p:nvPr/>
        </p:nvCxnSpPr>
        <p:spPr>
          <a:xfrm flipV="1">
            <a:off x="5396433" y="1473755"/>
            <a:ext cx="3109212" cy="1408594"/>
          </a:xfrm>
          <a:prstGeom prst="straightConnector1">
            <a:avLst/>
          </a:prstGeom>
          <a:ln w="28575">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377461"/>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a:latin typeface="Arial" panose="020B0604020202020204" pitchFamily="34" charset="0"/>
                  <a:cs typeface="Arial" panose="020B0604020202020204" pitchFamily="34" charset="0"/>
                </a:rPr>
                <a:t>Which domains are most critical to the quality of community life?</a:t>
              </a: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6244526"/>
      </p:ext>
    </p:extLst>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073658" y="882568"/>
            <a:ext cx="6824274" cy="4760714"/>
            <a:chOff x="99978" y="79496"/>
            <a:chExt cx="9125297" cy="6365945"/>
          </a:xfrm>
        </p:grpSpPr>
        <p:grpSp>
          <p:nvGrpSpPr>
            <p:cNvPr id="5" name="Group 4"/>
            <p:cNvGrpSpPr/>
            <p:nvPr/>
          </p:nvGrpSpPr>
          <p:grpSpPr>
            <a:xfrm>
              <a:off x="1406495" y="416539"/>
              <a:ext cx="6453828" cy="5985360"/>
              <a:chOff x="1406495" y="416539"/>
              <a:chExt cx="6453828" cy="598536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780" y="1030353"/>
                <a:ext cx="1828800" cy="18288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476" y="3963132"/>
                <a:ext cx="1828800" cy="18288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4303" y="416539"/>
                <a:ext cx="1828800" cy="182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1523" y="2473936"/>
                <a:ext cx="1828800" cy="18288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684" y="972649"/>
                <a:ext cx="1828800" cy="18288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6495" y="2625609"/>
                <a:ext cx="1828800" cy="182880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0940" y="4002700"/>
                <a:ext cx="1828800" cy="182880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9059" y="4573099"/>
                <a:ext cx="1828800" cy="1828800"/>
              </a:xfrm>
              <a:prstGeom prst="rect">
                <a:avLst/>
              </a:prstGeom>
            </p:spPr>
          </p:pic>
          <p:sp>
            <p:nvSpPr>
              <p:cNvPr id="23" name="Oval 22"/>
              <p:cNvSpPr>
                <a:spLocks noChangeAspect="1"/>
              </p:cNvSpPr>
              <p:nvPr/>
            </p:nvSpPr>
            <p:spPr>
              <a:xfrm>
                <a:off x="3446582" y="2235443"/>
                <a:ext cx="2377440" cy="2377440"/>
              </a:xfrm>
              <a:prstGeom prst="ellipse">
                <a:avLst/>
              </a:prstGeom>
              <a:solidFill>
                <a:srgbClr val="005F74"/>
              </a:solidFill>
              <a:ln w="25400">
                <a:solidFill>
                  <a:srgbClr val="005F7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747" y="2658348"/>
              <a:ext cx="1818876" cy="1542407"/>
            </a:xfrm>
            <a:prstGeom prst="rect">
              <a:avLst/>
            </a:prstGeom>
          </p:spPr>
        </p:pic>
        <p:sp>
          <p:nvSpPr>
            <p:cNvPr id="7" name="TextBox 6"/>
            <p:cNvSpPr txBox="1"/>
            <p:nvPr/>
          </p:nvSpPr>
          <p:spPr>
            <a:xfrm>
              <a:off x="7417739" y="2652087"/>
              <a:ext cx="1807536" cy="1337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Democratic Engagement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8" name="TextBox 7"/>
            <p:cNvSpPr txBox="1"/>
            <p:nvPr/>
          </p:nvSpPr>
          <p:spPr>
            <a:xfrm>
              <a:off x="3685073" y="79496"/>
              <a:ext cx="1807536" cy="936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Community Vitality</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9" name="TextBox 8"/>
            <p:cNvSpPr txBox="1"/>
            <p:nvPr/>
          </p:nvSpPr>
          <p:spPr>
            <a:xfrm>
              <a:off x="6513971" y="6941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Healthy Populations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0" name="TextBox 9"/>
            <p:cNvSpPr txBox="1"/>
            <p:nvPr/>
          </p:nvSpPr>
          <p:spPr>
            <a:xfrm>
              <a:off x="1150452" y="6549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Living Standards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1" name="TextBox 10"/>
            <p:cNvSpPr txBox="1"/>
            <p:nvPr/>
          </p:nvSpPr>
          <p:spPr>
            <a:xfrm>
              <a:off x="6640032" y="4952480"/>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Time Use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2" name="TextBox 11"/>
            <p:cNvSpPr txBox="1"/>
            <p:nvPr/>
          </p:nvSpPr>
          <p:spPr>
            <a:xfrm>
              <a:off x="99978" y="3272498"/>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Education</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3" name="TextBox 12"/>
            <p:cNvSpPr txBox="1"/>
            <p:nvPr/>
          </p:nvSpPr>
          <p:spPr>
            <a:xfrm>
              <a:off x="3714935" y="5910422"/>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Environment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4" name="TextBox 13"/>
            <p:cNvSpPr txBox="1"/>
            <p:nvPr/>
          </p:nvSpPr>
          <p:spPr>
            <a:xfrm>
              <a:off x="1135672" y="4806039"/>
              <a:ext cx="1522172" cy="12346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Leisure and Culture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grpSp>
      <p:sp>
        <p:nvSpPr>
          <p:cNvPr id="24" name="Oval 23"/>
          <p:cNvSpPr>
            <a:spLocks noChangeAspect="1"/>
          </p:cNvSpPr>
          <p:nvPr/>
        </p:nvSpPr>
        <p:spPr>
          <a:xfrm>
            <a:off x="3513454" y="477090"/>
            <a:ext cx="1922461" cy="1920240"/>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5" name="Oval 24"/>
          <p:cNvSpPr>
            <a:spLocks noChangeAspect="1"/>
          </p:cNvSpPr>
          <p:nvPr/>
        </p:nvSpPr>
        <p:spPr>
          <a:xfrm>
            <a:off x="1887704" y="3804176"/>
            <a:ext cx="2105553" cy="2103120"/>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6" name="Oval 25"/>
          <p:cNvSpPr>
            <a:spLocks noChangeAspect="1"/>
          </p:cNvSpPr>
          <p:nvPr/>
        </p:nvSpPr>
        <p:spPr>
          <a:xfrm>
            <a:off x="5230470" y="3782263"/>
            <a:ext cx="1828800" cy="1828800"/>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30860511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Comparisons to Other Communities</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317949"/>
      </p:ext>
    </p:extLst>
  </p:cSld>
  <p:clrMapOvr>
    <a:masterClrMapping/>
  </p:clrMapOvr>
  <p:transition spd="med">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a:t>
            </a: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Vitality: </a:t>
            </a:r>
            <a:r>
              <a:rPr lang="en-US"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Sense of belonging to community</a:t>
            </a:r>
            <a:endParaRPr lang="en-US" sz="2600" dirty="0">
              <a:solidFill>
                <a:srgbClr val="FFFFFF"/>
              </a:solidFill>
              <a:latin typeface="Gotham"/>
              <a:ea typeface="Open Sans Condensed" panose="020B0806030504020204" pitchFamily="34" charset="0"/>
              <a:cs typeface="Open Sans Condensed" panose="020B0806030504020204" pitchFamily="34" charset="0"/>
            </a:endParaRPr>
          </a:p>
        </p:txBody>
      </p:sp>
      <p:grpSp>
        <p:nvGrpSpPr>
          <p:cNvPr id="4" name="Group 3"/>
          <p:cNvGrpSpPr/>
          <p:nvPr/>
        </p:nvGrpSpPr>
        <p:grpSpPr>
          <a:xfrm>
            <a:off x="138111" y="1143000"/>
            <a:ext cx="8686800" cy="5029200"/>
            <a:chOff x="138111" y="1143000"/>
            <a:chExt cx="8686800" cy="5029200"/>
          </a:xfrm>
        </p:grpSpPr>
        <p:pic>
          <p:nvPicPr>
            <p:cNvPr id="2" name="Picture 1"/>
            <p:cNvPicPr>
              <a:picLocks noChangeAspect="1"/>
            </p:cNvPicPr>
            <p:nvPr/>
          </p:nvPicPr>
          <p:blipFill>
            <a:blip r:embed="rId3"/>
            <a:stretch>
              <a:fillRect/>
            </a:stretch>
          </p:blipFill>
          <p:spPr>
            <a:xfrm>
              <a:off x="138111" y="1143000"/>
              <a:ext cx="8686800" cy="5029200"/>
            </a:xfrm>
            <a:prstGeom prst="rect">
              <a:avLst/>
            </a:prstGeom>
          </p:spPr>
        </p:pic>
        <p:sp>
          <p:nvSpPr>
            <p:cNvPr id="3" name="Rectangle 2"/>
            <p:cNvSpPr/>
            <p:nvPr/>
          </p:nvSpPr>
          <p:spPr>
            <a:xfrm>
              <a:off x="1443788" y="2983831"/>
              <a:ext cx="745957" cy="2334127"/>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57048427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111" y="1113259"/>
            <a:ext cx="8686800" cy="5287541"/>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5220927" y="1377954"/>
            <a:ext cx="3079689"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Education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558970"/>
      </p:ext>
    </p:extLst>
  </p:cSld>
  <p:clrMapOvr>
    <a:masterClrMapping/>
  </p:clrMapOvr>
  <p:transition spd="med" advClick="0">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txBox="1">
            <a:spLocks/>
          </p:cNvSpPr>
          <p:nvPr/>
        </p:nvSpPr>
        <p:spPr>
          <a:xfrm>
            <a:off x="138111" y="214135"/>
            <a:ext cx="8689017"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t>
            </a:r>
            <a:r>
              <a:rPr lang="en-US" sz="260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Ratings of health care services</a:t>
            </a:r>
            <a:endParaRPr lang="en-CA" sz="260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138111" y="1143000"/>
            <a:ext cx="8686800" cy="5029200"/>
            <a:chOff x="138111" y="1143000"/>
            <a:chExt cx="8686800" cy="5029200"/>
          </a:xfrm>
        </p:grpSpPr>
        <p:pic>
          <p:nvPicPr>
            <p:cNvPr id="2" name="Picture 1"/>
            <p:cNvPicPr>
              <a:picLocks noChangeAspect="1"/>
            </p:cNvPicPr>
            <p:nvPr/>
          </p:nvPicPr>
          <p:blipFill>
            <a:blip r:embed="rId3"/>
            <a:stretch>
              <a:fillRect/>
            </a:stretch>
          </p:blipFill>
          <p:spPr>
            <a:xfrm>
              <a:off x="138111" y="1143000"/>
              <a:ext cx="8686800" cy="5029200"/>
            </a:xfrm>
            <a:prstGeom prst="rect">
              <a:avLst/>
            </a:prstGeom>
          </p:spPr>
        </p:pic>
        <p:sp>
          <p:nvSpPr>
            <p:cNvPr id="5" name="Rectangle 4"/>
            <p:cNvSpPr/>
            <p:nvPr/>
          </p:nvSpPr>
          <p:spPr>
            <a:xfrm>
              <a:off x="1341120" y="3222170"/>
              <a:ext cx="435429" cy="2264229"/>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776549" y="3526971"/>
              <a:ext cx="444137" cy="1959428"/>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143683898"/>
      </p:ext>
    </p:extLst>
  </p:cSld>
  <p:clrMapOvr>
    <a:masterClrMapping/>
  </p:clrMapOvr>
  <p:transition spd="med">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t>
            </a:r>
            <a:r>
              <a:rPr lang="en-US"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Experiences of financial insecurity</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4" name="Group 3"/>
          <p:cNvGrpSpPr/>
          <p:nvPr/>
        </p:nvGrpSpPr>
        <p:grpSpPr>
          <a:xfrm>
            <a:off x="138111" y="1149531"/>
            <a:ext cx="8686800" cy="5024846"/>
            <a:chOff x="138111" y="1149531"/>
            <a:chExt cx="8686800" cy="5024846"/>
          </a:xfrm>
        </p:grpSpPr>
        <p:pic>
          <p:nvPicPr>
            <p:cNvPr id="2" name="Picture 1"/>
            <p:cNvPicPr>
              <a:picLocks noChangeAspect="1"/>
            </p:cNvPicPr>
            <p:nvPr/>
          </p:nvPicPr>
          <p:blipFill>
            <a:blip r:embed="rId3"/>
            <a:stretch>
              <a:fillRect/>
            </a:stretch>
          </p:blipFill>
          <p:spPr>
            <a:xfrm>
              <a:off x="138111" y="1149531"/>
              <a:ext cx="8686800" cy="5024846"/>
            </a:xfrm>
            <a:prstGeom prst="rect">
              <a:avLst/>
            </a:prstGeom>
          </p:spPr>
        </p:pic>
        <p:sp>
          <p:nvSpPr>
            <p:cNvPr id="6" name="Rectangle 5"/>
            <p:cNvSpPr/>
            <p:nvPr/>
          </p:nvSpPr>
          <p:spPr>
            <a:xfrm>
              <a:off x="1486052" y="3891975"/>
              <a:ext cx="435430" cy="1402079"/>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1925458" y="4401805"/>
              <a:ext cx="418010" cy="888272"/>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011720965"/>
      </p:ext>
    </p:extLst>
  </p:cSld>
  <p:clrMapOvr>
    <a:masterClrMapping/>
  </p:clrMapOvr>
  <p:transition spd="med">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t>
            </a:r>
            <a:r>
              <a:rPr lang="en-US"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Active transportation</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19" y="1082235"/>
            <a:ext cx="8229600" cy="5028850"/>
          </a:xfrm>
          <a:prstGeom prst="rect">
            <a:avLst/>
          </a:prstGeom>
        </p:spPr>
      </p:pic>
    </p:spTree>
    <p:extLst>
      <p:ext uri="{BB962C8B-B14F-4D97-AF65-F5344CB8AC3E}">
        <p14:creationId xmlns:p14="http://schemas.microsoft.com/office/powerpoint/2010/main" val="1919058192"/>
      </p:ext>
    </p:extLst>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7030A0"/>
          </a:solidFill>
          <a:ln w="19050">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t>
            </a:r>
            <a:r>
              <a:rPr lang="en-US"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opportunities</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138111" y="1149531"/>
            <a:ext cx="8686800" cy="5024845"/>
            <a:chOff x="138111" y="1149531"/>
            <a:chExt cx="8686800" cy="5024845"/>
          </a:xfrm>
        </p:grpSpPr>
        <p:pic>
          <p:nvPicPr>
            <p:cNvPr id="2" name="Picture 1"/>
            <p:cNvPicPr>
              <a:picLocks noChangeAspect="1"/>
            </p:cNvPicPr>
            <p:nvPr/>
          </p:nvPicPr>
          <p:blipFill>
            <a:blip r:embed="rId3"/>
            <a:stretch>
              <a:fillRect/>
            </a:stretch>
          </p:blipFill>
          <p:spPr>
            <a:xfrm>
              <a:off x="138111" y="1149531"/>
              <a:ext cx="8686800" cy="5024845"/>
            </a:xfrm>
            <a:prstGeom prst="rect">
              <a:avLst/>
            </a:prstGeom>
          </p:spPr>
        </p:pic>
        <p:sp>
          <p:nvSpPr>
            <p:cNvPr id="6" name="Rectangle 5"/>
            <p:cNvSpPr/>
            <p:nvPr/>
          </p:nvSpPr>
          <p:spPr>
            <a:xfrm>
              <a:off x="1460448" y="3513530"/>
              <a:ext cx="745957" cy="1773570"/>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883440431"/>
      </p:ext>
    </p:extLst>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9900"/>
          </a:solidFill>
          <a:ln w="19050">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t>
            </a:r>
            <a:r>
              <a:rPr lang="en-US"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time adequacy</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40328" y="1149531"/>
            <a:ext cx="8686800" cy="5024846"/>
            <a:chOff x="140328" y="1149531"/>
            <a:chExt cx="8686800" cy="5024846"/>
          </a:xfrm>
        </p:grpSpPr>
        <p:pic>
          <p:nvPicPr>
            <p:cNvPr id="3" name="Picture 2"/>
            <p:cNvPicPr>
              <a:picLocks noChangeAspect="1"/>
            </p:cNvPicPr>
            <p:nvPr/>
          </p:nvPicPr>
          <p:blipFill>
            <a:blip r:embed="rId3"/>
            <a:stretch>
              <a:fillRect/>
            </a:stretch>
          </p:blipFill>
          <p:spPr>
            <a:xfrm>
              <a:off x="140328" y="1149531"/>
              <a:ext cx="8686800" cy="5024846"/>
            </a:xfrm>
            <a:prstGeom prst="rect">
              <a:avLst/>
            </a:prstGeom>
          </p:spPr>
        </p:pic>
        <p:sp>
          <p:nvSpPr>
            <p:cNvPr id="6" name="Rectangle 5"/>
            <p:cNvSpPr/>
            <p:nvPr/>
          </p:nvSpPr>
          <p:spPr>
            <a:xfrm>
              <a:off x="1415638" y="3481856"/>
              <a:ext cx="457200" cy="2029096"/>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1872837" y="4210216"/>
              <a:ext cx="421113" cy="1300736"/>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980203346"/>
      </p:ext>
    </p:extLst>
  </p:cSld>
  <p:clrMapOvr>
    <a:masterClrMapping/>
  </p:clrMapOvr>
  <p:transition spd="med">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7160" y="210312"/>
            <a:ext cx="8689017" cy="502527"/>
          </a:xfrm>
          <a:prstGeom prst="rect">
            <a:avLst/>
          </a:prstGeom>
          <a:solidFill>
            <a:srgbClr val="FF6600"/>
          </a:solidFill>
          <a:ln w="19050">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t>
            </a:r>
            <a:r>
              <a:rPr lang="en-US"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capital</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37160" y="1149531"/>
            <a:ext cx="8686800" cy="5024846"/>
            <a:chOff x="137160" y="1149531"/>
            <a:chExt cx="8686800" cy="5024846"/>
          </a:xfrm>
        </p:grpSpPr>
        <p:pic>
          <p:nvPicPr>
            <p:cNvPr id="3" name="Picture 2"/>
            <p:cNvPicPr>
              <a:picLocks noChangeAspect="1"/>
            </p:cNvPicPr>
            <p:nvPr/>
          </p:nvPicPr>
          <p:blipFill>
            <a:blip r:embed="rId3"/>
            <a:stretch>
              <a:fillRect/>
            </a:stretch>
          </p:blipFill>
          <p:spPr>
            <a:xfrm>
              <a:off x="137160" y="1149531"/>
              <a:ext cx="8686800" cy="5024846"/>
            </a:xfrm>
            <a:prstGeom prst="rect">
              <a:avLst/>
            </a:prstGeom>
          </p:spPr>
        </p:pic>
        <p:sp>
          <p:nvSpPr>
            <p:cNvPr id="6" name="Rectangle 5"/>
            <p:cNvSpPr/>
            <p:nvPr/>
          </p:nvSpPr>
          <p:spPr>
            <a:xfrm>
              <a:off x="1573956" y="3770811"/>
              <a:ext cx="716398" cy="1741713"/>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290354" y="3614057"/>
              <a:ext cx="731520" cy="1898467"/>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75687518"/>
      </p:ext>
    </p:extLst>
  </p:cSld>
  <p:clrMapOvr>
    <a:masterClrMapping/>
  </p:clrMapOvr>
  <p:transition spd="med">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FF0000"/>
          </a:solidFill>
          <a:ln w="19050">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t>
            </a:r>
            <a:r>
              <a:rPr lang="en-US"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to facilities</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38111" y="1149531"/>
            <a:ext cx="8686800" cy="5024846"/>
            <a:chOff x="138111" y="1149531"/>
            <a:chExt cx="8686800" cy="5024846"/>
          </a:xfrm>
        </p:grpSpPr>
        <p:pic>
          <p:nvPicPr>
            <p:cNvPr id="3" name="Picture 2"/>
            <p:cNvPicPr>
              <a:picLocks noChangeAspect="1"/>
            </p:cNvPicPr>
            <p:nvPr/>
          </p:nvPicPr>
          <p:blipFill>
            <a:blip r:embed="rId3"/>
            <a:stretch>
              <a:fillRect/>
            </a:stretch>
          </p:blipFill>
          <p:spPr>
            <a:xfrm>
              <a:off x="138111" y="1149531"/>
              <a:ext cx="8686800" cy="5024846"/>
            </a:xfrm>
            <a:prstGeom prst="rect">
              <a:avLst/>
            </a:prstGeom>
          </p:spPr>
        </p:pic>
        <p:sp>
          <p:nvSpPr>
            <p:cNvPr id="6" name="Rectangle 5"/>
            <p:cNvSpPr/>
            <p:nvPr/>
          </p:nvSpPr>
          <p:spPr>
            <a:xfrm>
              <a:off x="1486117" y="3591906"/>
              <a:ext cx="429013" cy="1976845"/>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1924216" y="3143793"/>
              <a:ext cx="427098" cy="2420982"/>
            </a:xfrm>
            <a:prstGeom prst="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568997706"/>
      </p:ext>
    </p:extLst>
  </p:cSld>
  <p:clrMapOvr>
    <a:masterClrMapping/>
  </p:clrMapOvr>
  <p:transition spd="med">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Social Issues Concerning Residents</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3571102"/>
      </p:ext>
    </p:extLst>
  </p:cSld>
  <p:clrMapOvr>
    <a:masterClrMapping/>
  </p:clrMapOvr>
  <p:transition spd="med">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138111" y="214135"/>
            <a:ext cx="8689017" cy="502527"/>
          </a:xfrm>
          <a:prstGeom prst="rect">
            <a:avLst/>
          </a:prstGeom>
          <a:solidFill>
            <a:schemeClr val="tx2">
              <a:lumMod val="90000"/>
              <a:lumOff val="10000"/>
            </a:schemeClr>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Top Five Social Issues Perceived to Affect Wellbeing</a:t>
            </a:r>
            <a:endParaRPr lang="en-CA"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8" name="TextBox 7"/>
          <p:cNvSpPr txBox="1"/>
          <p:nvPr/>
        </p:nvSpPr>
        <p:spPr>
          <a:xfrm>
            <a:off x="2348630" y="1109142"/>
            <a:ext cx="4267977" cy="523220"/>
          </a:xfrm>
          <a:prstGeom prst="rect">
            <a:avLst/>
          </a:prstGeom>
          <a:noFill/>
        </p:spPr>
        <p:txBody>
          <a:bodyPr wrap="square" rtlCol="0">
            <a:spAutoFit/>
          </a:bodyPr>
          <a:lstStyle/>
          <a:p>
            <a:pPr algn="ct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Summary by Municipality</a:t>
            </a:r>
            <a:endParaRPr lang="en-US" sz="2800" dirty="0">
              <a:solidFill>
                <a:srgbClr val="005A6E"/>
              </a:solidFill>
              <a:latin typeface="Arial" panose="020B0604020202020204" pitchFamily="34" charset="0"/>
              <a:cs typeface="Arial" panose="020B0604020202020204" pitchFamily="34" charset="0"/>
            </a:endParaRPr>
          </a:p>
        </p:txBody>
      </p:sp>
      <p:grpSp>
        <p:nvGrpSpPr>
          <p:cNvPr id="20" name="Group 19"/>
          <p:cNvGrpSpPr/>
          <p:nvPr/>
        </p:nvGrpSpPr>
        <p:grpSpPr>
          <a:xfrm>
            <a:off x="140328" y="1726482"/>
            <a:ext cx="8686800" cy="4542146"/>
            <a:chOff x="140328" y="1726482"/>
            <a:chExt cx="8686800" cy="454214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 y="1726482"/>
              <a:ext cx="8686800" cy="3382930"/>
            </a:xfrm>
            <a:prstGeom prst="rect">
              <a:avLst/>
            </a:prstGeom>
          </p:spPr>
        </p:pic>
        <p:sp>
          <p:nvSpPr>
            <p:cNvPr id="5" name="Rounded Rectangle 4"/>
            <p:cNvSpPr/>
            <p:nvPr/>
          </p:nvSpPr>
          <p:spPr>
            <a:xfrm>
              <a:off x="219743" y="4637575"/>
              <a:ext cx="2011680" cy="4111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392329" y="4637575"/>
              <a:ext cx="2011680" cy="4111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3302595" y="5350466"/>
              <a:ext cx="5446059" cy="338554"/>
            </a:xfrm>
            <a:prstGeom prst="rect">
              <a:avLst/>
            </a:prstGeom>
            <a:noFill/>
            <a:ln w="12700">
              <a:solidFill>
                <a:srgbClr val="005064"/>
              </a:solidFill>
            </a:ln>
          </p:spPr>
          <p:txBody>
            <a:bodyPr wrap="square" rtlCol="0">
              <a:spAutoFit/>
            </a:bodyPr>
            <a:lstStyle/>
            <a:p>
              <a:r>
                <a:rPr lang="en-CA" sz="1600" dirty="0" smtClean="0">
                  <a:latin typeface="Arial Narrow" panose="020B0606020202030204" pitchFamily="34" charset="0"/>
                </a:rPr>
                <a:t>Social connectivity replaced addictions as a top-5 issue in Oro-</a:t>
              </a:r>
              <a:r>
                <a:rPr lang="en-CA" sz="1600" dirty="0" err="1" smtClean="0">
                  <a:latin typeface="Arial Narrow" panose="020B0606020202030204" pitchFamily="34" charset="0"/>
                </a:rPr>
                <a:t>Medonte</a:t>
              </a:r>
              <a:endParaRPr lang="en-CA" sz="1600" dirty="0">
                <a:latin typeface="Arial Narrow" panose="020B0606020202030204" pitchFamily="34" charset="0"/>
              </a:endParaRPr>
            </a:p>
          </p:txBody>
        </p:sp>
        <p:sp>
          <p:nvSpPr>
            <p:cNvPr id="12" name="TextBox 11"/>
            <p:cNvSpPr txBox="1"/>
            <p:nvPr/>
          </p:nvSpPr>
          <p:spPr>
            <a:xfrm>
              <a:off x="1255078" y="5930074"/>
              <a:ext cx="5840880" cy="338554"/>
            </a:xfrm>
            <a:prstGeom prst="rect">
              <a:avLst/>
            </a:prstGeom>
            <a:noFill/>
            <a:ln w="12700">
              <a:solidFill>
                <a:srgbClr val="005064"/>
              </a:solidFill>
            </a:ln>
          </p:spPr>
          <p:txBody>
            <a:bodyPr wrap="square" rtlCol="0">
              <a:spAutoFit/>
            </a:bodyPr>
            <a:lstStyle/>
            <a:p>
              <a:r>
                <a:rPr lang="en-CA" sz="1600" dirty="0" smtClean="0">
                  <a:latin typeface="Arial Narrow" panose="020B0606020202030204" pitchFamily="34" charset="0"/>
                </a:rPr>
                <a:t>Food insecurity replaced employment opportunities as a top-5 issue in Orillia</a:t>
              </a:r>
              <a:endParaRPr lang="en-CA" sz="1600" dirty="0">
                <a:latin typeface="Arial Narrow" panose="020B0606020202030204" pitchFamily="34" charset="0"/>
              </a:endParaRPr>
            </a:p>
          </p:txBody>
        </p:sp>
        <p:cxnSp>
          <p:nvCxnSpPr>
            <p:cNvPr id="13" name="Elbow Connector 12"/>
            <p:cNvCxnSpPr>
              <a:stCxn id="4" idx="1"/>
            </p:cNvCxnSpPr>
            <p:nvPr/>
          </p:nvCxnSpPr>
          <p:spPr>
            <a:xfrm rot="10800000">
              <a:off x="2899183" y="5050249"/>
              <a:ext cx="403412" cy="469494"/>
            </a:xfrm>
            <a:prstGeom prst="bentConnector2">
              <a:avLst/>
            </a:prstGeom>
            <a:ln w="15875">
              <a:solidFill>
                <a:srgbClr val="00506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2" idx="1"/>
            </p:cNvCxnSpPr>
            <p:nvPr/>
          </p:nvCxnSpPr>
          <p:spPr>
            <a:xfrm rot="10800000">
              <a:off x="796758" y="5048701"/>
              <a:ext cx="458320" cy="1050651"/>
            </a:xfrm>
            <a:prstGeom prst="bentConnector2">
              <a:avLst/>
            </a:prstGeom>
            <a:ln w="15875">
              <a:solidFill>
                <a:srgbClr val="00506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3426508"/>
      </p:ext>
    </p:extLst>
  </p:cSld>
  <p:clrMapOvr>
    <a:masterClrMapping/>
  </p:clrMapOvr>
  <p:transition spd="med">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dirty="0" smtClean="0">
                  <a:latin typeface="Arial" panose="020B0604020202020204" pitchFamily="34" charset="0"/>
                  <a:cs typeface="Arial" panose="020B0604020202020204" pitchFamily="34" charset="0"/>
                </a:rPr>
                <a:t>Connectivity between Domains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004413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8111" y="1113703"/>
            <a:ext cx="8686800" cy="5287097"/>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4920136" y="1305764"/>
            <a:ext cx="3377848"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Environment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652490"/>
      </p:ext>
    </p:extLst>
  </p:cSld>
  <p:clrMapOvr>
    <a:masterClrMapping/>
  </p:clrMapOvr>
  <p:transition spd="med" advClick="0">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1397000"/>
            <a:ext cx="6096000" cy="4064000"/>
            <a:chOff x="1524000" y="1397000"/>
            <a:chExt cx="6096000" cy="4064000"/>
          </a:xfrm>
        </p:grpSpPr>
        <p:graphicFrame>
          <p:nvGraphicFramePr>
            <p:cNvPr id="4" name="Diagram 3"/>
            <p:cNvGraphicFramePr/>
            <p:nvPr>
              <p:extLst>
                <p:ext uri="{D42A27DB-BD31-4B8C-83A1-F6EECF244321}">
                  <p14:modId xmlns:p14="http://schemas.microsoft.com/office/powerpoint/2010/main" val="114210736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spect="1"/>
            </p:cNvSpPr>
            <p:nvPr/>
          </p:nvSpPr>
          <p:spPr>
            <a:xfrm>
              <a:off x="2929839" y="1783581"/>
              <a:ext cx="1581912" cy="1581912"/>
            </a:xfrm>
            <a:prstGeom prst="roundRect">
              <a:avLst/>
            </a:prstGeom>
            <a:solidFill>
              <a:srgbClr val="005F73">
                <a:alpha val="25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193195175"/>
      </p:ext>
    </p:extLst>
  </p:cSld>
  <p:clrMapOvr>
    <a:masterClrMapping/>
  </p:clrMapOvr>
  <p:transition spd="med">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Affordable Housing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5" name="TextBox 4"/>
          <p:cNvSpPr txBox="1"/>
          <p:nvPr/>
        </p:nvSpPr>
        <p:spPr>
          <a:xfrm>
            <a:off x="4480560" y="828675"/>
            <a:ext cx="1371600"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Income</a:t>
            </a:r>
            <a:endParaRPr lang="en-CA"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290340"/>
            <a:ext cx="8686800" cy="5084108"/>
          </a:xfrm>
          <a:prstGeom prst="rect">
            <a:avLst/>
          </a:prstGeom>
        </p:spPr>
      </p:pic>
    </p:spTree>
    <p:extLst>
      <p:ext uri="{BB962C8B-B14F-4D97-AF65-F5344CB8AC3E}">
        <p14:creationId xmlns:p14="http://schemas.microsoft.com/office/powerpoint/2010/main" val="3930188719"/>
      </p:ext>
    </p:extLst>
  </p:cSld>
  <p:clrMapOvr>
    <a:masterClrMapping/>
  </p:clrMapOvr>
  <p:transition spd="med">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Affordable Housing 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TextBox 3"/>
          <p:cNvSpPr txBox="1"/>
          <p:nvPr/>
        </p:nvSpPr>
        <p:spPr>
          <a:xfrm>
            <a:off x="4667249" y="828675"/>
            <a:ext cx="904875"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Age</a:t>
            </a:r>
            <a:endParaRPr lang="en-CA"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06176"/>
            <a:ext cx="8686800" cy="4738903"/>
          </a:xfrm>
          <a:prstGeom prst="rect">
            <a:avLst/>
          </a:prstGeom>
        </p:spPr>
      </p:pic>
    </p:spTree>
    <p:extLst>
      <p:ext uri="{BB962C8B-B14F-4D97-AF65-F5344CB8AC3E}">
        <p14:creationId xmlns:p14="http://schemas.microsoft.com/office/powerpoint/2010/main" val="1969652892"/>
      </p:ext>
    </p:extLst>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Affordable Housing 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5" name="TextBox 4"/>
          <p:cNvSpPr txBox="1"/>
          <p:nvPr/>
        </p:nvSpPr>
        <p:spPr>
          <a:xfrm>
            <a:off x="3724276" y="838200"/>
            <a:ext cx="308609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Living Arrangement</a:t>
            </a:r>
            <a:endParaRPr lang="en-CA"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25226"/>
            <a:ext cx="8686800" cy="4700927"/>
          </a:xfrm>
          <a:prstGeom prst="rect">
            <a:avLst/>
          </a:prstGeom>
        </p:spPr>
      </p:pic>
    </p:spTree>
    <p:extLst>
      <p:ext uri="{BB962C8B-B14F-4D97-AF65-F5344CB8AC3E}">
        <p14:creationId xmlns:p14="http://schemas.microsoft.com/office/powerpoint/2010/main" val="540037933"/>
      </p:ext>
    </p:extLst>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Affordable Housing and Sense of Belonging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 y="1143000"/>
            <a:ext cx="8686800" cy="5029200"/>
          </a:xfrm>
          <a:prstGeom prst="rect">
            <a:avLst/>
          </a:prstGeom>
        </p:spPr>
      </p:pic>
    </p:spTree>
    <p:extLst>
      <p:ext uri="{BB962C8B-B14F-4D97-AF65-F5344CB8AC3E}">
        <p14:creationId xmlns:p14="http://schemas.microsoft.com/office/powerpoint/2010/main" val="1514489769"/>
      </p:ext>
    </p:extLst>
  </p:cSld>
  <p:clrMapOvr>
    <a:masterClrMapping/>
  </p:clrMapOvr>
  <p:transition spd="med">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Affordable Housing and Political Capital</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 y="1149789"/>
            <a:ext cx="8686800" cy="5024673"/>
          </a:xfrm>
          <a:prstGeom prst="rect">
            <a:avLst/>
          </a:prstGeom>
        </p:spPr>
      </p:pic>
    </p:spTree>
    <p:extLst>
      <p:ext uri="{BB962C8B-B14F-4D97-AF65-F5344CB8AC3E}">
        <p14:creationId xmlns:p14="http://schemas.microsoft.com/office/powerpoint/2010/main" val="121242743"/>
      </p:ext>
    </p:extLst>
  </p:cSld>
  <p:clrMapOvr>
    <a:masterClrMapping/>
  </p:clrMapOvr>
  <p:transition spd="med">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Affordable Housing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7160" y="1149790"/>
            <a:ext cx="8686800" cy="5024673"/>
          </a:xfrm>
          <a:prstGeom prst="rect">
            <a:avLst/>
          </a:prstGeom>
        </p:spPr>
      </p:pic>
    </p:spTree>
    <p:extLst>
      <p:ext uri="{BB962C8B-B14F-4D97-AF65-F5344CB8AC3E}">
        <p14:creationId xmlns:p14="http://schemas.microsoft.com/office/powerpoint/2010/main" val="1763253091"/>
      </p:ext>
    </p:extLst>
  </p:cSld>
  <p:clrMapOvr>
    <a:masterClrMapping/>
  </p:clrMapOvr>
  <p:transition spd="med">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409575" y="1147031"/>
            <a:ext cx="8286750" cy="501313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dirty="0" smtClean="0">
                <a:solidFill>
                  <a:srgbClr val="003366"/>
                </a:solidFill>
                <a:latin typeface="Arial" panose="020B0604020202020204" pitchFamily="34" charset="0"/>
                <a:cs typeface="Arial" panose="020B0604020202020204" pitchFamily="34" charset="0"/>
              </a:rPr>
              <a:t>People who agree affordable housing is a social issue that affects wellbeing in Orillia and Area: </a:t>
            </a:r>
          </a:p>
          <a:p>
            <a:pPr marL="0" indent="0">
              <a:spcBef>
                <a:spcPts val="0"/>
              </a:spcBef>
              <a:buNone/>
            </a:pPr>
            <a:endParaRPr lang="en-US" dirty="0" smtClean="0">
              <a:solidFill>
                <a:srgbClr val="005A73"/>
              </a:solidFill>
              <a:latin typeface="Arial" panose="020B0604020202020204" pitchFamily="34" charset="0"/>
              <a:cs typeface="Arial" panose="020B0604020202020204" pitchFamily="34" charset="0"/>
            </a:endParaRP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younger people</a:t>
            </a: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live alone or share accommodation with others</a:t>
            </a:r>
          </a:p>
          <a:p>
            <a:pPr marL="6858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l</a:t>
            </a:r>
            <a:r>
              <a:rPr lang="en-US" sz="2600" dirty="0" smtClean="0">
                <a:solidFill>
                  <a:srgbClr val="005A73"/>
                </a:solidFill>
                <a:latin typeface="Arial" panose="020B0604020202020204" pitchFamily="34" charset="0"/>
                <a:cs typeface="Arial" panose="020B0604020202020204" pitchFamily="34" charset="0"/>
              </a:rPr>
              <a:t>ive on lower annual household incomes</a:t>
            </a: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have a weak sense of belonging to community</a:t>
            </a:r>
          </a:p>
          <a:p>
            <a:pPr marL="6858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have less political capital</a:t>
            </a: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have lower wellbeing</a:t>
            </a:r>
          </a:p>
          <a:p>
            <a:pPr lvl="1" indent="-342900">
              <a:spcBef>
                <a:spcPts val="0"/>
              </a:spcBef>
              <a:buFont typeface="Arial" panose="020B0604020202020204" pitchFamily="34" charset="0"/>
              <a:buChar char="•"/>
            </a:pPr>
            <a:endParaRPr lang="en-US" dirty="0" smtClean="0">
              <a:solidFill>
                <a:srgbClr val="005A73"/>
              </a:solidFill>
              <a:latin typeface="Arial" panose="020B0604020202020204" pitchFamily="34" charset="0"/>
              <a:cs typeface="Arial" panose="020B0604020202020204" pitchFamily="34" charset="0"/>
            </a:endParaRPr>
          </a:p>
          <a:p>
            <a:pPr marL="0" indent="0">
              <a:spcBef>
                <a:spcPts val="0"/>
              </a:spcBef>
              <a:buNone/>
            </a:pPr>
            <a:endParaRPr lang="en-US" dirty="0" smtClean="0"/>
          </a:p>
        </p:txBody>
      </p:sp>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Affordable Housing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488556486"/>
      </p:ext>
    </p:extLst>
  </p:cSld>
  <p:clrMapOvr>
    <a:masterClrMapping/>
  </p:clrMapOvr>
  <p:transition spd="med">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1397000"/>
            <a:ext cx="6096000" cy="4064000"/>
            <a:chOff x="1524000" y="1397000"/>
            <a:chExt cx="6096000" cy="4064000"/>
          </a:xfrm>
        </p:grpSpPr>
        <p:graphicFrame>
          <p:nvGraphicFramePr>
            <p:cNvPr id="4" name="Diagram 3"/>
            <p:cNvGraphicFramePr/>
            <p:nvPr>
              <p:extLst>
                <p:ext uri="{D42A27DB-BD31-4B8C-83A1-F6EECF244321}">
                  <p14:modId xmlns:p14="http://schemas.microsoft.com/office/powerpoint/2010/main" val="205792994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a:spLocks noChangeAspect="1"/>
            </p:cNvSpPr>
            <p:nvPr/>
          </p:nvSpPr>
          <p:spPr>
            <a:xfrm>
              <a:off x="4630293" y="1782835"/>
              <a:ext cx="1581912" cy="1581912"/>
            </a:xfrm>
            <a:prstGeom prst="roundRect">
              <a:avLst/>
            </a:prstGeom>
            <a:solidFill>
              <a:srgbClr val="005F73">
                <a:alpha val="25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186328371"/>
      </p:ext>
    </p:extLst>
  </p:cSld>
  <p:clrMapOvr>
    <a:masterClrMapping/>
  </p:clrMapOvr>
  <p:transition spd="med">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TextBox 3"/>
          <p:cNvSpPr txBox="1"/>
          <p:nvPr/>
        </p:nvSpPr>
        <p:spPr>
          <a:xfrm>
            <a:off x="4480560" y="828675"/>
            <a:ext cx="1371600"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Income</a:t>
            </a:r>
            <a:endParaRPr lang="en-CA"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290340"/>
            <a:ext cx="8686800" cy="4995783"/>
          </a:xfrm>
          <a:prstGeom prst="rect">
            <a:avLst/>
          </a:prstGeom>
        </p:spPr>
      </p:pic>
    </p:spTree>
    <p:extLst>
      <p:ext uri="{BB962C8B-B14F-4D97-AF65-F5344CB8AC3E}">
        <p14:creationId xmlns:p14="http://schemas.microsoft.com/office/powerpoint/2010/main" val="240594335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111" y="1113259"/>
            <a:ext cx="8686800" cy="5287541"/>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Healthy Populations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4077927" y="1329827"/>
            <a:ext cx="4221027"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Healthy Populations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663404"/>
      </p:ext>
    </p:extLst>
  </p:cSld>
  <p:clrMapOvr>
    <a:masterClrMapping/>
  </p:clrMapOvr>
  <p:transition spd="med" advClick="0">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5" name="TextBox 4"/>
          <p:cNvSpPr txBox="1"/>
          <p:nvPr/>
        </p:nvSpPr>
        <p:spPr>
          <a:xfrm>
            <a:off x="4667249" y="828675"/>
            <a:ext cx="904875"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Age</a:t>
            </a:r>
            <a:endParaRPr lang="en-CA"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06176"/>
            <a:ext cx="8686800" cy="4705650"/>
          </a:xfrm>
          <a:prstGeom prst="rect">
            <a:avLst/>
          </a:prstGeom>
        </p:spPr>
      </p:pic>
    </p:spTree>
    <p:extLst>
      <p:ext uri="{BB962C8B-B14F-4D97-AF65-F5344CB8AC3E}">
        <p14:creationId xmlns:p14="http://schemas.microsoft.com/office/powerpoint/2010/main" val="1476918693"/>
      </p:ext>
    </p:extLst>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TextBox 3"/>
          <p:cNvSpPr txBox="1"/>
          <p:nvPr/>
        </p:nvSpPr>
        <p:spPr>
          <a:xfrm>
            <a:off x="3724276" y="838200"/>
            <a:ext cx="308609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Living Arrangement</a:t>
            </a:r>
            <a:endParaRPr lang="en-CA"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25226"/>
            <a:ext cx="8686800" cy="4765125"/>
          </a:xfrm>
          <a:prstGeom prst="rect">
            <a:avLst/>
          </a:prstGeom>
        </p:spPr>
      </p:pic>
    </p:spTree>
    <p:extLst>
      <p:ext uri="{BB962C8B-B14F-4D97-AF65-F5344CB8AC3E}">
        <p14:creationId xmlns:p14="http://schemas.microsoft.com/office/powerpoint/2010/main" val="3592225329"/>
      </p:ext>
    </p:extLst>
  </p:cSld>
  <p:clrMapOvr>
    <a:masterClrMapping/>
  </p:clrMapOvr>
  <p:transition spd="med">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9830" y="933450"/>
            <a:ext cx="4471616" cy="2647950"/>
          </a:xfrm>
          <a:prstGeom prst="rect">
            <a:avLst/>
          </a:prstGeom>
        </p:spPr>
      </p:pic>
      <p:sp>
        <p:nvSpPr>
          <p:cNvPr id="12" name="Oval 11"/>
          <p:cNvSpPr/>
          <p:nvPr/>
        </p:nvSpPr>
        <p:spPr>
          <a:xfrm>
            <a:off x="3286881" y="2452229"/>
            <a:ext cx="1193679" cy="6026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952500" y="1533525"/>
            <a:ext cx="2931220" cy="125756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600864" y="1672605"/>
            <a:ext cx="1099126" cy="30579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352674" y="1984630"/>
            <a:ext cx="1120911" cy="37068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Social Isolation</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4" name="Group 23"/>
          <p:cNvGrpSpPr/>
          <p:nvPr/>
        </p:nvGrpSpPr>
        <p:grpSpPr>
          <a:xfrm>
            <a:off x="109830" y="3876675"/>
            <a:ext cx="4471616" cy="2695574"/>
            <a:chOff x="109830" y="3591944"/>
            <a:chExt cx="4471616" cy="2980305"/>
          </a:xfrm>
        </p:grpSpPr>
        <p:pic>
          <p:nvPicPr>
            <p:cNvPr id="18" name="Picture 17"/>
            <p:cNvPicPr>
              <a:picLocks noChangeAspect="1"/>
            </p:cNvPicPr>
            <p:nvPr/>
          </p:nvPicPr>
          <p:blipFill>
            <a:blip r:embed="rId4"/>
            <a:stretch>
              <a:fillRect/>
            </a:stretch>
          </p:blipFill>
          <p:spPr>
            <a:xfrm>
              <a:off x="109830" y="3591944"/>
              <a:ext cx="4471616" cy="2980305"/>
            </a:xfrm>
            <a:prstGeom prst="rect">
              <a:avLst/>
            </a:prstGeom>
          </p:spPr>
        </p:pic>
        <p:sp>
          <p:nvSpPr>
            <p:cNvPr id="13" name="Oval 12"/>
            <p:cNvSpPr/>
            <p:nvPr/>
          </p:nvSpPr>
          <p:spPr>
            <a:xfrm>
              <a:off x="2886074" y="5336260"/>
              <a:ext cx="1181101" cy="4874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581446" y="929627"/>
            <a:ext cx="4361938" cy="2651772"/>
            <a:chOff x="4581446" y="706991"/>
            <a:chExt cx="4361938" cy="2874408"/>
          </a:xfrm>
        </p:grpSpPr>
        <p:pic>
          <p:nvPicPr>
            <p:cNvPr id="17" name="Picture 16"/>
            <p:cNvPicPr>
              <a:picLocks noChangeAspect="1"/>
            </p:cNvPicPr>
            <p:nvPr/>
          </p:nvPicPr>
          <p:blipFill>
            <a:blip r:embed="rId5"/>
            <a:stretch>
              <a:fillRect/>
            </a:stretch>
          </p:blipFill>
          <p:spPr>
            <a:xfrm>
              <a:off x="4581446" y="706991"/>
              <a:ext cx="4361938" cy="2874408"/>
            </a:xfrm>
            <a:prstGeom prst="rect">
              <a:avLst/>
            </a:prstGeom>
          </p:spPr>
        </p:pic>
        <p:sp>
          <p:nvSpPr>
            <p:cNvPr id="11" name="Oval 10"/>
            <p:cNvSpPr/>
            <p:nvPr/>
          </p:nvSpPr>
          <p:spPr>
            <a:xfrm>
              <a:off x="7438486" y="2253674"/>
              <a:ext cx="1295400" cy="3442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581446" y="3876675"/>
            <a:ext cx="4361938" cy="2695574"/>
            <a:chOff x="4581446" y="3591943"/>
            <a:chExt cx="4361938" cy="2980306"/>
          </a:xfrm>
        </p:grpSpPr>
        <p:pic>
          <p:nvPicPr>
            <p:cNvPr id="19" name="Picture 18"/>
            <p:cNvPicPr>
              <a:picLocks noChangeAspect="1"/>
            </p:cNvPicPr>
            <p:nvPr/>
          </p:nvPicPr>
          <p:blipFill>
            <a:blip r:embed="rId6"/>
            <a:stretch>
              <a:fillRect/>
            </a:stretch>
          </p:blipFill>
          <p:spPr>
            <a:xfrm>
              <a:off x="4581446" y="3591943"/>
              <a:ext cx="4361938" cy="2980306"/>
            </a:xfrm>
            <a:prstGeom prst="rect">
              <a:avLst/>
            </a:prstGeom>
          </p:spPr>
        </p:pic>
        <p:sp>
          <p:nvSpPr>
            <p:cNvPr id="16" name="Oval 15"/>
            <p:cNvSpPr/>
            <p:nvPr/>
          </p:nvSpPr>
          <p:spPr>
            <a:xfrm>
              <a:off x="7105110" y="5238750"/>
              <a:ext cx="1628776" cy="6572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7" name="TextBox 26"/>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28" name="TextBox 27"/>
          <p:cNvSpPr txBox="1"/>
          <p:nvPr/>
        </p:nvSpPr>
        <p:spPr>
          <a:xfrm>
            <a:off x="1532642" y="3606680"/>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29" name="TextBox 28"/>
          <p:cNvSpPr txBox="1"/>
          <p:nvPr/>
        </p:nvSpPr>
        <p:spPr>
          <a:xfrm>
            <a:off x="5816953" y="3606680"/>
            <a:ext cx="289717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010515"/>
      </p:ext>
    </p:extLst>
  </p:cSld>
  <p:clrMapOvr>
    <a:masterClrMapping/>
  </p:clrMapOvr>
  <p:transition spd="med">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Work-Life Imbalance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7160" y="1149790"/>
            <a:ext cx="8686800" cy="5024672"/>
          </a:xfrm>
          <a:prstGeom prst="rect">
            <a:avLst/>
          </a:prstGeom>
        </p:spPr>
      </p:pic>
    </p:spTree>
    <p:extLst>
      <p:ext uri="{BB962C8B-B14F-4D97-AF65-F5344CB8AC3E}">
        <p14:creationId xmlns:p14="http://schemas.microsoft.com/office/powerpoint/2010/main" val="1048065160"/>
      </p:ext>
    </p:extLst>
  </p:cSld>
  <p:clrMapOvr>
    <a:masterClrMapping/>
  </p:clrMapOvr>
  <p:transition spd="med">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7160" y="1149789"/>
            <a:ext cx="8686800" cy="5024673"/>
          </a:xfrm>
          <a:prstGeom prst="rect">
            <a:avLst/>
          </a:prstGeom>
        </p:spPr>
      </p:pic>
    </p:spTree>
    <p:extLst>
      <p:ext uri="{BB962C8B-B14F-4D97-AF65-F5344CB8AC3E}">
        <p14:creationId xmlns:p14="http://schemas.microsoft.com/office/powerpoint/2010/main" val="3570952257"/>
      </p:ext>
    </p:extLst>
  </p:cSld>
  <p:clrMapOvr>
    <a:masterClrMapping/>
  </p:clrMapOvr>
  <p:transition spd="med">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409575" y="1147031"/>
            <a:ext cx="8286750" cy="501313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dirty="0" smtClean="0">
                <a:solidFill>
                  <a:srgbClr val="003366"/>
                </a:solidFill>
                <a:latin typeface="Arial" panose="020B0604020202020204" pitchFamily="34" charset="0"/>
                <a:cs typeface="Arial" panose="020B0604020202020204" pitchFamily="34" charset="0"/>
              </a:rPr>
              <a:t>People who agree mental health is a social issue that affects wellbeing in Orillia and Area: </a:t>
            </a:r>
          </a:p>
          <a:p>
            <a:pPr marL="0" indent="0">
              <a:spcBef>
                <a:spcPts val="0"/>
              </a:spcBef>
              <a:buNone/>
            </a:pPr>
            <a:endParaRPr lang="en-US" dirty="0" smtClean="0">
              <a:solidFill>
                <a:srgbClr val="005A73"/>
              </a:solidFill>
              <a:latin typeface="Arial" panose="020B0604020202020204" pitchFamily="34" charset="0"/>
              <a:cs typeface="Arial" panose="020B0604020202020204" pitchFamily="34" charset="0"/>
            </a:endParaRP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younger people </a:t>
            </a: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live alone, share accommodation with others, or are single parents</a:t>
            </a:r>
          </a:p>
          <a:p>
            <a:pPr marL="6858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l</a:t>
            </a:r>
            <a:r>
              <a:rPr lang="en-US" sz="2600" dirty="0" smtClean="0">
                <a:solidFill>
                  <a:srgbClr val="005A73"/>
                </a:solidFill>
                <a:latin typeface="Arial" panose="020B0604020202020204" pitchFamily="34" charset="0"/>
                <a:cs typeface="Arial" panose="020B0604020202020204" pitchFamily="34" charset="0"/>
              </a:rPr>
              <a:t>ive on lower annual household incomes (under $20,000)</a:t>
            </a: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have higher work-life imbalance</a:t>
            </a:r>
          </a:p>
          <a:p>
            <a:pPr marL="6858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h</a:t>
            </a:r>
            <a:r>
              <a:rPr lang="en-US" sz="2600" dirty="0" smtClean="0">
                <a:solidFill>
                  <a:srgbClr val="005A73"/>
                </a:solidFill>
                <a:latin typeface="Arial" panose="020B0604020202020204" pitchFamily="34" charset="0"/>
                <a:cs typeface="Arial" panose="020B0604020202020204" pitchFamily="34" charset="0"/>
              </a:rPr>
              <a:t>ave lower wellbeing</a:t>
            </a:r>
          </a:p>
          <a:p>
            <a:pPr lvl="1" indent="-342900">
              <a:spcBef>
                <a:spcPts val="0"/>
              </a:spcBef>
              <a:buFont typeface="Arial" panose="020B0604020202020204" pitchFamily="34" charset="0"/>
              <a:buChar char="•"/>
            </a:pPr>
            <a:endParaRPr lang="en-US" dirty="0" smtClean="0">
              <a:solidFill>
                <a:srgbClr val="005A73"/>
              </a:solidFill>
              <a:latin typeface="Arial" panose="020B0604020202020204" pitchFamily="34" charset="0"/>
              <a:cs typeface="Arial" panose="020B0604020202020204" pitchFamily="34" charset="0"/>
            </a:endParaRPr>
          </a:p>
          <a:p>
            <a:pPr marL="0" indent="0">
              <a:spcBef>
                <a:spcPts val="0"/>
              </a:spcBef>
              <a:buNone/>
            </a:pPr>
            <a:endParaRPr lang="en-US" dirty="0" smtClean="0"/>
          </a:p>
        </p:txBody>
      </p:sp>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057500038"/>
      </p:ext>
    </p:extLst>
  </p:cSld>
  <p:clrMapOvr>
    <a:masterClrMapping/>
  </p:clrMapOvr>
  <p:transition spd="med">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1397000"/>
            <a:ext cx="6096000" cy="4064000"/>
            <a:chOff x="1524000" y="1397000"/>
            <a:chExt cx="6096000" cy="4064000"/>
          </a:xfrm>
        </p:grpSpPr>
        <p:graphicFrame>
          <p:nvGraphicFramePr>
            <p:cNvPr id="4" name="Diagram 3"/>
            <p:cNvGraphicFramePr/>
            <p:nvPr>
              <p:extLst>
                <p:ext uri="{D42A27DB-BD31-4B8C-83A1-F6EECF244321}">
                  <p14:modId xmlns:p14="http://schemas.microsoft.com/office/powerpoint/2010/main" val="422069228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spect="1"/>
            </p:cNvSpPr>
            <p:nvPr/>
          </p:nvSpPr>
          <p:spPr>
            <a:xfrm>
              <a:off x="2929829" y="3493994"/>
              <a:ext cx="1581912" cy="1581912"/>
            </a:xfrm>
            <a:prstGeom prst="roundRect">
              <a:avLst/>
            </a:prstGeom>
            <a:solidFill>
              <a:srgbClr val="005F73">
                <a:alpha val="25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832292541"/>
      </p:ext>
    </p:extLst>
  </p:cSld>
  <p:clrMapOvr>
    <a:masterClrMapping/>
  </p:clrMapOvr>
  <p:transition spd="med">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Connectivity 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3" name="TextBox 2"/>
          <p:cNvSpPr txBox="1"/>
          <p:nvPr/>
        </p:nvSpPr>
        <p:spPr>
          <a:xfrm>
            <a:off x="4480560" y="828675"/>
            <a:ext cx="1371600"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Income</a:t>
            </a:r>
            <a:endParaRPr lang="en-CA"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290340"/>
            <a:ext cx="8686800" cy="5048679"/>
          </a:xfrm>
          <a:prstGeom prst="rect">
            <a:avLst/>
          </a:prstGeom>
        </p:spPr>
      </p:pic>
    </p:spTree>
    <p:extLst>
      <p:ext uri="{BB962C8B-B14F-4D97-AF65-F5344CB8AC3E}">
        <p14:creationId xmlns:p14="http://schemas.microsoft.com/office/powerpoint/2010/main" val="3859110388"/>
      </p:ext>
    </p:extLst>
  </p:cSld>
  <p:clrMapOvr>
    <a:masterClrMapping/>
  </p:clrMapOvr>
  <p:transition spd="med">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Social Connectivity 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TextBox 3"/>
          <p:cNvSpPr txBox="1"/>
          <p:nvPr/>
        </p:nvSpPr>
        <p:spPr>
          <a:xfrm>
            <a:off x="4667249" y="828675"/>
            <a:ext cx="904875"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Age</a:t>
            </a:r>
            <a:endParaRPr lang="en-CA"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06176"/>
            <a:ext cx="8686800" cy="4740858"/>
          </a:xfrm>
          <a:prstGeom prst="rect">
            <a:avLst/>
          </a:prstGeom>
        </p:spPr>
      </p:pic>
    </p:spTree>
    <p:extLst>
      <p:ext uri="{BB962C8B-B14F-4D97-AF65-F5344CB8AC3E}">
        <p14:creationId xmlns:p14="http://schemas.microsoft.com/office/powerpoint/2010/main" val="3584885557"/>
      </p:ext>
    </p:extLst>
  </p:cSld>
  <p:clrMapOvr>
    <a:masterClrMapping/>
  </p:clrMapOvr>
  <p:transition spd="med">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Social Connectivity as a problem in community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5" name="TextBox 4"/>
          <p:cNvSpPr txBox="1"/>
          <p:nvPr/>
        </p:nvSpPr>
        <p:spPr>
          <a:xfrm>
            <a:off x="3724276" y="838200"/>
            <a:ext cx="308609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Living Arrangement</a:t>
            </a:r>
            <a:endParaRPr lang="en-CA"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25226"/>
            <a:ext cx="8686800" cy="4792969"/>
          </a:xfrm>
          <a:prstGeom prst="rect">
            <a:avLst/>
          </a:prstGeom>
        </p:spPr>
      </p:pic>
    </p:spTree>
    <p:extLst>
      <p:ext uri="{BB962C8B-B14F-4D97-AF65-F5344CB8AC3E}">
        <p14:creationId xmlns:p14="http://schemas.microsoft.com/office/powerpoint/2010/main" val="203323268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328" y="1101230"/>
            <a:ext cx="8686800" cy="5299570"/>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4150117" y="1402017"/>
            <a:ext cx="4176143"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Leisure and Culture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382086"/>
      </p:ext>
    </p:extLst>
  </p:cSld>
  <p:clrMapOvr>
    <a:masterClrMapping/>
  </p:clrMapOvr>
  <p:transition spd="med" advClick="0">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292" y="862952"/>
            <a:ext cx="4509448" cy="2701740"/>
            <a:chOff x="112292" y="862952"/>
            <a:chExt cx="4509448" cy="2701740"/>
          </a:xfrm>
        </p:grpSpPr>
        <p:pic>
          <p:nvPicPr>
            <p:cNvPr id="17" name="Picture 16"/>
            <p:cNvPicPr>
              <a:picLocks noChangeAspect="1"/>
            </p:cNvPicPr>
            <p:nvPr/>
          </p:nvPicPr>
          <p:blipFill>
            <a:blip r:embed="rId3"/>
            <a:stretch>
              <a:fillRect/>
            </a:stretch>
          </p:blipFill>
          <p:spPr>
            <a:xfrm>
              <a:off x="112292" y="862952"/>
              <a:ext cx="4509448" cy="2701740"/>
            </a:xfrm>
            <a:prstGeom prst="rect">
              <a:avLst/>
            </a:prstGeom>
          </p:spPr>
        </p:pic>
        <p:sp>
          <p:nvSpPr>
            <p:cNvPr id="11" name="Oval 10"/>
            <p:cNvSpPr/>
            <p:nvPr/>
          </p:nvSpPr>
          <p:spPr>
            <a:xfrm>
              <a:off x="3257550" y="2466466"/>
              <a:ext cx="1247775" cy="7334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221646" y="1279161"/>
              <a:ext cx="2915141" cy="153740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626633" y="1438275"/>
              <a:ext cx="1107042" cy="26396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867025" y="1993839"/>
              <a:ext cx="1057275" cy="23028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08522" y="3830474"/>
            <a:ext cx="4513218" cy="2760826"/>
            <a:chOff x="108523" y="3830474"/>
            <a:chExt cx="4513218" cy="2760826"/>
          </a:xfrm>
        </p:grpSpPr>
        <p:pic>
          <p:nvPicPr>
            <p:cNvPr id="19" name="Picture 18"/>
            <p:cNvPicPr>
              <a:picLocks noChangeAspect="1"/>
            </p:cNvPicPr>
            <p:nvPr/>
          </p:nvPicPr>
          <p:blipFill>
            <a:blip r:embed="rId4"/>
            <a:stretch>
              <a:fillRect/>
            </a:stretch>
          </p:blipFill>
          <p:spPr>
            <a:xfrm>
              <a:off x="108523" y="3830474"/>
              <a:ext cx="4513218" cy="2760826"/>
            </a:xfrm>
            <a:prstGeom prst="rect">
              <a:avLst/>
            </a:prstGeom>
          </p:spPr>
        </p:pic>
        <p:sp>
          <p:nvSpPr>
            <p:cNvPr id="10" name="Oval 9"/>
            <p:cNvSpPr/>
            <p:nvPr/>
          </p:nvSpPr>
          <p:spPr>
            <a:xfrm>
              <a:off x="3139805" y="5338529"/>
              <a:ext cx="860696" cy="4323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Sense of Belonging to Community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4" name="Group 23"/>
          <p:cNvGrpSpPr/>
          <p:nvPr/>
        </p:nvGrpSpPr>
        <p:grpSpPr>
          <a:xfrm>
            <a:off x="4621741" y="866775"/>
            <a:ext cx="4398435" cy="2701740"/>
            <a:chOff x="4621741" y="866775"/>
            <a:chExt cx="4398435" cy="2701740"/>
          </a:xfrm>
        </p:grpSpPr>
        <p:pic>
          <p:nvPicPr>
            <p:cNvPr id="18" name="Picture 17"/>
            <p:cNvPicPr>
              <a:picLocks noChangeAspect="1"/>
            </p:cNvPicPr>
            <p:nvPr/>
          </p:nvPicPr>
          <p:blipFill>
            <a:blip r:embed="rId5"/>
            <a:stretch>
              <a:fillRect/>
            </a:stretch>
          </p:blipFill>
          <p:spPr>
            <a:xfrm>
              <a:off x="4621741" y="866775"/>
              <a:ext cx="4398435" cy="2701740"/>
            </a:xfrm>
            <a:prstGeom prst="rect">
              <a:avLst/>
            </a:prstGeom>
          </p:spPr>
        </p:pic>
        <p:sp>
          <p:nvSpPr>
            <p:cNvPr id="9" name="Oval 8"/>
            <p:cNvSpPr/>
            <p:nvPr/>
          </p:nvSpPr>
          <p:spPr>
            <a:xfrm>
              <a:off x="6995281" y="2552700"/>
              <a:ext cx="1662943" cy="6588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5857875" y="1308825"/>
              <a:ext cx="2179981" cy="170120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621740" y="3830474"/>
            <a:ext cx="4398435" cy="2760826"/>
            <a:chOff x="4621740" y="3830474"/>
            <a:chExt cx="4398435" cy="2760826"/>
          </a:xfrm>
        </p:grpSpPr>
        <p:pic>
          <p:nvPicPr>
            <p:cNvPr id="20" name="Picture 19"/>
            <p:cNvPicPr>
              <a:picLocks noChangeAspect="1"/>
            </p:cNvPicPr>
            <p:nvPr/>
          </p:nvPicPr>
          <p:blipFill>
            <a:blip r:embed="rId6"/>
            <a:stretch>
              <a:fillRect/>
            </a:stretch>
          </p:blipFill>
          <p:spPr>
            <a:xfrm>
              <a:off x="4621740" y="3830474"/>
              <a:ext cx="4398435" cy="2760826"/>
            </a:xfrm>
            <a:prstGeom prst="rect">
              <a:avLst/>
            </a:prstGeom>
          </p:spPr>
        </p:pic>
        <p:sp>
          <p:nvSpPr>
            <p:cNvPr id="13" name="Oval 12"/>
            <p:cNvSpPr/>
            <p:nvPr/>
          </p:nvSpPr>
          <p:spPr>
            <a:xfrm>
              <a:off x="7905750" y="5338529"/>
              <a:ext cx="918210" cy="4323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8" name="TextBox 27"/>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29" name="TextBox 28"/>
          <p:cNvSpPr txBox="1"/>
          <p:nvPr/>
        </p:nvSpPr>
        <p:spPr>
          <a:xfrm>
            <a:off x="1532642" y="3606680"/>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30" name="TextBox 29"/>
          <p:cNvSpPr txBox="1"/>
          <p:nvPr/>
        </p:nvSpPr>
        <p:spPr>
          <a:xfrm>
            <a:off x="5816953" y="3606680"/>
            <a:ext cx="289717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919245"/>
      </p:ext>
    </p:extLst>
  </p:cSld>
  <p:clrMapOvr>
    <a:masterClrMapping/>
  </p:clrMapOvr>
  <p:transition spd="med">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Connectivity and Community </a:t>
            </a:r>
            <a:r>
              <a:rPr lang="en-US" sz="2800" i="0" dirty="0" err="1"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Centres</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Use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37160" y="1149789"/>
            <a:ext cx="8686800" cy="5024673"/>
          </a:xfrm>
          <a:prstGeom prst="rect">
            <a:avLst/>
          </a:prstGeom>
        </p:spPr>
      </p:pic>
    </p:spTree>
    <p:extLst>
      <p:ext uri="{BB962C8B-B14F-4D97-AF65-F5344CB8AC3E}">
        <p14:creationId xmlns:p14="http://schemas.microsoft.com/office/powerpoint/2010/main" val="1109525669"/>
      </p:ext>
    </p:extLst>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Connectivity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7160" y="1149789"/>
            <a:ext cx="8686800" cy="5024673"/>
          </a:xfrm>
          <a:prstGeom prst="rect">
            <a:avLst/>
          </a:prstGeom>
        </p:spPr>
      </p:pic>
    </p:spTree>
    <p:extLst>
      <p:ext uri="{BB962C8B-B14F-4D97-AF65-F5344CB8AC3E}">
        <p14:creationId xmlns:p14="http://schemas.microsoft.com/office/powerpoint/2010/main" val="85398587"/>
      </p:ext>
    </p:extLst>
  </p:cSld>
  <p:clrMapOvr>
    <a:masterClrMapping/>
  </p:clrMapOvr>
  <p:transition spd="med">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409575" y="1147031"/>
            <a:ext cx="8286750" cy="501313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dirty="0" smtClean="0">
                <a:solidFill>
                  <a:srgbClr val="003366"/>
                </a:solidFill>
                <a:latin typeface="Arial" panose="020B0604020202020204" pitchFamily="34" charset="0"/>
                <a:cs typeface="Arial" panose="020B0604020202020204" pitchFamily="34" charset="0"/>
              </a:rPr>
              <a:t>People who agree social connectivity is a social issue that affects wellbeing in Orillia and Area: </a:t>
            </a:r>
          </a:p>
          <a:p>
            <a:pPr marL="0" indent="0">
              <a:spcBef>
                <a:spcPts val="0"/>
              </a:spcBef>
              <a:buNone/>
            </a:pPr>
            <a:endParaRPr lang="en-US" dirty="0" smtClean="0">
              <a:solidFill>
                <a:srgbClr val="005A73"/>
              </a:solidFill>
              <a:latin typeface="Arial" panose="020B0604020202020204" pitchFamily="34" charset="0"/>
              <a:cs typeface="Arial" panose="020B0604020202020204" pitchFamily="34" charset="0"/>
            </a:endParaRP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younger people </a:t>
            </a:r>
          </a:p>
          <a:p>
            <a:pPr marL="6858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live alone or share accommodation with others</a:t>
            </a:r>
          </a:p>
          <a:p>
            <a:pPr marL="6858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m</a:t>
            </a:r>
            <a:r>
              <a:rPr lang="en-US" sz="2600" dirty="0" smtClean="0">
                <a:solidFill>
                  <a:srgbClr val="005A73"/>
                </a:solidFill>
                <a:latin typeface="Arial" panose="020B0604020202020204" pitchFamily="34" charset="0"/>
                <a:cs typeface="Arial" panose="020B0604020202020204" pitchFamily="34" charset="0"/>
              </a:rPr>
              <a:t>ore likely live on lower annual household incomes</a:t>
            </a:r>
          </a:p>
          <a:p>
            <a:pPr marL="6858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m</a:t>
            </a:r>
            <a:r>
              <a:rPr lang="en-US" sz="2600" dirty="0" smtClean="0">
                <a:solidFill>
                  <a:srgbClr val="005A73"/>
                </a:solidFill>
                <a:latin typeface="Arial" panose="020B0604020202020204" pitchFamily="34" charset="0"/>
                <a:cs typeface="Arial" panose="020B0604020202020204" pitchFamily="34" charset="0"/>
              </a:rPr>
              <a:t>ore likely to use community </a:t>
            </a:r>
            <a:r>
              <a:rPr lang="en-US" sz="2600" dirty="0" err="1" smtClean="0">
                <a:solidFill>
                  <a:srgbClr val="005A73"/>
                </a:solidFill>
                <a:latin typeface="Arial" panose="020B0604020202020204" pitchFamily="34" charset="0"/>
                <a:cs typeface="Arial" panose="020B0604020202020204" pitchFamily="34" charset="0"/>
              </a:rPr>
              <a:t>centres</a:t>
            </a:r>
            <a:endParaRPr lang="en-US" sz="2600" dirty="0" smtClean="0">
              <a:solidFill>
                <a:srgbClr val="005A73"/>
              </a:solidFill>
              <a:latin typeface="Arial" panose="020B0604020202020204" pitchFamily="34" charset="0"/>
              <a:cs typeface="Arial" panose="020B0604020202020204" pitchFamily="34" charset="0"/>
            </a:endParaRPr>
          </a:p>
          <a:p>
            <a:pPr marL="6858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h</a:t>
            </a:r>
            <a:r>
              <a:rPr lang="en-US" sz="2600" dirty="0" smtClean="0">
                <a:solidFill>
                  <a:srgbClr val="005A73"/>
                </a:solidFill>
                <a:latin typeface="Arial" panose="020B0604020202020204" pitchFamily="34" charset="0"/>
                <a:cs typeface="Arial" panose="020B0604020202020204" pitchFamily="34" charset="0"/>
              </a:rPr>
              <a:t>ave lower wellbeing</a:t>
            </a:r>
          </a:p>
          <a:p>
            <a:pPr lvl="1" indent="-342900">
              <a:spcBef>
                <a:spcPts val="0"/>
              </a:spcBef>
              <a:buFont typeface="Arial" panose="020B0604020202020204" pitchFamily="34" charset="0"/>
              <a:buChar char="•"/>
            </a:pPr>
            <a:endParaRPr lang="en-US" dirty="0" smtClean="0">
              <a:solidFill>
                <a:srgbClr val="005A73"/>
              </a:solidFill>
              <a:latin typeface="Arial" panose="020B0604020202020204" pitchFamily="34" charset="0"/>
              <a:cs typeface="Arial" panose="020B0604020202020204" pitchFamily="34" charset="0"/>
            </a:endParaRPr>
          </a:p>
          <a:p>
            <a:pPr marL="0" indent="0">
              <a:spcBef>
                <a:spcPts val="0"/>
              </a:spcBef>
              <a:buNone/>
            </a:pPr>
            <a:endParaRPr lang="en-US" dirty="0" smtClean="0"/>
          </a:p>
        </p:txBody>
      </p:sp>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Connectivity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455847665"/>
      </p:ext>
    </p:extLst>
  </p:cSld>
  <p:clrMapOvr>
    <a:masterClrMapping/>
  </p:clrMapOvr>
  <p:transition spd="med">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0" y="1397000"/>
            <a:ext cx="6096000" cy="4064000"/>
            <a:chOff x="1524000" y="1397000"/>
            <a:chExt cx="6096000" cy="4064000"/>
          </a:xfrm>
        </p:grpSpPr>
        <p:graphicFrame>
          <p:nvGraphicFramePr>
            <p:cNvPr id="4" name="Diagram 3"/>
            <p:cNvGraphicFramePr/>
            <p:nvPr>
              <p:extLst>
                <p:ext uri="{D42A27DB-BD31-4B8C-83A1-F6EECF244321}">
                  <p14:modId xmlns:p14="http://schemas.microsoft.com/office/powerpoint/2010/main" val="393627032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spect="1"/>
            </p:cNvSpPr>
            <p:nvPr/>
          </p:nvSpPr>
          <p:spPr>
            <a:xfrm>
              <a:off x="4632513" y="3493993"/>
              <a:ext cx="1581912" cy="1581912"/>
            </a:xfrm>
            <a:prstGeom prst="roundRect">
              <a:avLst/>
            </a:prstGeom>
            <a:solidFill>
              <a:srgbClr val="005F73">
                <a:alpha val="25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985235166"/>
      </p:ext>
    </p:extLst>
  </p:cSld>
  <p:clrMapOvr>
    <a:masterClrMapping/>
  </p:clrMapOvr>
  <p:transition spd="med">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Employment Opportunity</a:t>
            </a:r>
            <a:r>
              <a:rPr lang="en-CA" sz="26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 a problem in </a:t>
            </a: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5" name="TextBox 4"/>
          <p:cNvSpPr txBox="1"/>
          <p:nvPr/>
        </p:nvSpPr>
        <p:spPr>
          <a:xfrm>
            <a:off x="4480560" y="828675"/>
            <a:ext cx="1371600"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Income</a:t>
            </a:r>
            <a:endParaRPr lang="en-CA"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290340"/>
            <a:ext cx="8686800" cy="5106997"/>
          </a:xfrm>
          <a:prstGeom prst="rect">
            <a:avLst/>
          </a:prstGeom>
        </p:spPr>
      </p:pic>
    </p:spTree>
    <p:extLst>
      <p:ext uri="{BB962C8B-B14F-4D97-AF65-F5344CB8AC3E}">
        <p14:creationId xmlns:p14="http://schemas.microsoft.com/office/powerpoint/2010/main" val="3763470998"/>
      </p:ext>
    </p:extLst>
  </p:cSld>
  <p:clrMapOvr>
    <a:masterClrMapping/>
  </p:clrMapOvr>
  <p:transition spd="med">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Employment Opportunity</a:t>
            </a: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 a problem in community</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5" name="TextBox 4"/>
          <p:cNvSpPr txBox="1"/>
          <p:nvPr/>
        </p:nvSpPr>
        <p:spPr>
          <a:xfrm>
            <a:off x="4667249" y="828675"/>
            <a:ext cx="904875"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Age</a:t>
            </a:r>
            <a:endParaRPr lang="en-CA"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06176"/>
            <a:ext cx="8686800" cy="4711605"/>
          </a:xfrm>
          <a:prstGeom prst="rect">
            <a:avLst/>
          </a:prstGeom>
        </p:spPr>
      </p:pic>
    </p:spTree>
    <p:extLst>
      <p:ext uri="{BB962C8B-B14F-4D97-AF65-F5344CB8AC3E}">
        <p14:creationId xmlns:p14="http://schemas.microsoft.com/office/powerpoint/2010/main" val="1021335932"/>
      </p:ext>
    </p:extLst>
  </p:cSld>
  <p:clrMapOvr>
    <a:masterClrMapping/>
  </p:clrMapOvr>
  <p:transition spd="med">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Employment Opportunity as a problem in community</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TextBox 3"/>
          <p:cNvSpPr txBox="1"/>
          <p:nvPr/>
        </p:nvSpPr>
        <p:spPr>
          <a:xfrm>
            <a:off x="3724276" y="838200"/>
            <a:ext cx="308609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Living Arrangement</a:t>
            </a:r>
            <a:endParaRPr lang="en-CA"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425226"/>
            <a:ext cx="8686800" cy="4782782"/>
          </a:xfrm>
          <a:prstGeom prst="rect">
            <a:avLst/>
          </a:prstGeom>
        </p:spPr>
      </p:pic>
    </p:spTree>
    <p:extLst>
      <p:ext uri="{BB962C8B-B14F-4D97-AF65-F5344CB8AC3E}">
        <p14:creationId xmlns:p14="http://schemas.microsoft.com/office/powerpoint/2010/main" val="3556562314"/>
      </p:ext>
    </p:extLst>
  </p:cSld>
  <p:clrMapOvr>
    <a:masterClrMapping/>
  </p:clrMapOvr>
  <p:transition spd="med">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 Situation and Sense of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elonging to Community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1" name="Group 20"/>
          <p:cNvGrpSpPr/>
          <p:nvPr/>
        </p:nvGrpSpPr>
        <p:grpSpPr>
          <a:xfrm>
            <a:off x="137160" y="3848521"/>
            <a:ext cx="4453889" cy="2744332"/>
            <a:chOff x="137160" y="3867313"/>
            <a:chExt cx="4453889" cy="2725540"/>
          </a:xfrm>
        </p:grpSpPr>
        <p:pic>
          <p:nvPicPr>
            <p:cNvPr id="19" name="Picture 18"/>
            <p:cNvPicPr>
              <a:picLocks noChangeAspect="1"/>
            </p:cNvPicPr>
            <p:nvPr/>
          </p:nvPicPr>
          <p:blipFill>
            <a:blip r:embed="rId3"/>
            <a:stretch>
              <a:fillRect/>
            </a:stretch>
          </p:blipFill>
          <p:spPr>
            <a:xfrm>
              <a:off x="137160" y="3867313"/>
              <a:ext cx="4453889" cy="2725540"/>
            </a:xfrm>
            <a:prstGeom prst="rect">
              <a:avLst/>
            </a:prstGeom>
          </p:spPr>
        </p:pic>
        <p:sp>
          <p:nvSpPr>
            <p:cNvPr id="13" name="Oval 12"/>
            <p:cNvSpPr/>
            <p:nvPr/>
          </p:nvSpPr>
          <p:spPr>
            <a:xfrm>
              <a:off x="1304925" y="5570218"/>
              <a:ext cx="828676" cy="3305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591048" y="3786783"/>
            <a:ext cx="4352335" cy="2806070"/>
            <a:chOff x="4591048" y="3867313"/>
            <a:chExt cx="4352335" cy="2725540"/>
          </a:xfrm>
        </p:grpSpPr>
        <p:pic>
          <p:nvPicPr>
            <p:cNvPr id="20" name="Picture 19"/>
            <p:cNvPicPr>
              <a:picLocks noChangeAspect="1"/>
            </p:cNvPicPr>
            <p:nvPr/>
          </p:nvPicPr>
          <p:blipFill>
            <a:blip r:embed="rId4"/>
            <a:stretch>
              <a:fillRect/>
            </a:stretch>
          </p:blipFill>
          <p:spPr>
            <a:xfrm>
              <a:off x="4591048" y="3867313"/>
              <a:ext cx="4352335" cy="2725540"/>
            </a:xfrm>
            <a:prstGeom prst="rect">
              <a:avLst/>
            </a:prstGeom>
          </p:spPr>
        </p:pic>
        <p:sp>
          <p:nvSpPr>
            <p:cNvPr id="17" name="Oval 16"/>
            <p:cNvSpPr/>
            <p:nvPr/>
          </p:nvSpPr>
          <p:spPr>
            <a:xfrm>
              <a:off x="6052520" y="5316472"/>
              <a:ext cx="1119805" cy="436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532642" y="3606680"/>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34" name="TextBox 33"/>
          <p:cNvSpPr txBox="1"/>
          <p:nvPr/>
        </p:nvSpPr>
        <p:spPr>
          <a:xfrm>
            <a:off x="5816953" y="3606680"/>
            <a:ext cx="289717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3" name="Group 2"/>
          <p:cNvGrpSpPr/>
          <p:nvPr/>
        </p:nvGrpSpPr>
        <p:grpSpPr>
          <a:xfrm>
            <a:off x="4591050" y="905892"/>
            <a:ext cx="4352334" cy="2621670"/>
            <a:chOff x="4591050" y="905892"/>
            <a:chExt cx="4352334" cy="2621670"/>
          </a:xfrm>
        </p:grpSpPr>
        <p:grpSp>
          <p:nvGrpSpPr>
            <p:cNvPr id="22" name="Group 21"/>
            <p:cNvGrpSpPr/>
            <p:nvPr/>
          </p:nvGrpSpPr>
          <p:grpSpPr>
            <a:xfrm>
              <a:off x="4591050" y="905892"/>
              <a:ext cx="4352334" cy="2621670"/>
              <a:chOff x="4591050" y="855399"/>
              <a:chExt cx="4352334" cy="2869354"/>
            </a:xfrm>
          </p:grpSpPr>
          <p:pic>
            <p:nvPicPr>
              <p:cNvPr id="18" name="Picture 17"/>
              <p:cNvPicPr>
                <a:picLocks noChangeAspect="1"/>
              </p:cNvPicPr>
              <p:nvPr/>
            </p:nvPicPr>
            <p:blipFill>
              <a:blip r:embed="rId5"/>
              <a:stretch>
                <a:fillRect/>
              </a:stretch>
            </p:blipFill>
            <p:spPr>
              <a:xfrm>
                <a:off x="4591050" y="855399"/>
                <a:ext cx="4352334" cy="2869354"/>
              </a:xfrm>
              <a:prstGeom prst="rect">
                <a:avLst/>
              </a:prstGeom>
            </p:spPr>
          </p:pic>
          <p:sp>
            <p:nvSpPr>
              <p:cNvPr id="11" name="Oval 10"/>
              <p:cNvSpPr/>
              <p:nvPr/>
            </p:nvSpPr>
            <p:spPr>
              <a:xfrm>
                <a:off x="5161933" y="2721546"/>
                <a:ext cx="1295400" cy="3442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p:cNvCxnSpPr/>
            <p:nvPr/>
          </p:nvCxnSpPr>
          <p:spPr>
            <a:xfrm flipH="1">
              <a:off x="5412768" y="1085994"/>
              <a:ext cx="2628146" cy="171300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09831" y="909715"/>
            <a:ext cx="4481219" cy="2679585"/>
            <a:chOff x="109831" y="909715"/>
            <a:chExt cx="4481219" cy="2679585"/>
          </a:xfrm>
        </p:grpSpPr>
        <p:grpSp>
          <p:nvGrpSpPr>
            <p:cNvPr id="23" name="Group 22"/>
            <p:cNvGrpSpPr/>
            <p:nvPr/>
          </p:nvGrpSpPr>
          <p:grpSpPr>
            <a:xfrm>
              <a:off x="109831" y="909715"/>
              <a:ext cx="4481219" cy="2679585"/>
              <a:chOff x="109831" y="856653"/>
              <a:chExt cx="4481219" cy="2868100"/>
            </a:xfrm>
          </p:grpSpPr>
          <p:pic>
            <p:nvPicPr>
              <p:cNvPr id="14" name="Picture 13"/>
              <p:cNvPicPr>
                <a:picLocks noChangeAspect="1"/>
              </p:cNvPicPr>
              <p:nvPr/>
            </p:nvPicPr>
            <p:blipFill>
              <a:blip r:embed="rId6"/>
              <a:stretch>
                <a:fillRect/>
              </a:stretch>
            </p:blipFill>
            <p:spPr>
              <a:xfrm>
                <a:off x="109831" y="856653"/>
                <a:ext cx="4481219" cy="2868100"/>
              </a:xfrm>
              <a:prstGeom prst="rect">
                <a:avLst/>
              </a:prstGeom>
            </p:spPr>
          </p:pic>
          <p:sp>
            <p:nvSpPr>
              <p:cNvPr id="12" name="Oval 11"/>
              <p:cNvSpPr/>
              <p:nvPr/>
            </p:nvSpPr>
            <p:spPr>
              <a:xfrm>
                <a:off x="800099" y="2551446"/>
                <a:ext cx="1704976" cy="5156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p:cNvCxnSpPr/>
            <p:nvPr/>
          </p:nvCxnSpPr>
          <p:spPr>
            <a:xfrm flipH="1">
              <a:off x="1304925" y="1171952"/>
              <a:ext cx="2553291" cy="173784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2573005" y="2006334"/>
              <a:ext cx="1285211" cy="23028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215610" y="1488099"/>
              <a:ext cx="1285211" cy="23028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81769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8" name="TextBox 27"/>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247919"/>
      </p:ext>
    </p:extLst>
  </p:cSld>
  <p:clrMapOvr>
    <a:masterClrMapping/>
  </p:clrMapOvr>
  <p:transition spd="med">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Employment Opportunity and Job Fit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7160" y="1143000"/>
            <a:ext cx="8686800" cy="5025325"/>
          </a:xfrm>
          <a:prstGeom prst="rect">
            <a:avLst/>
          </a:prstGeom>
        </p:spPr>
      </p:pic>
    </p:spTree>
    <p:extLst>
      <p:ext uri="{BB962C8B-B14F-4D97-AF65-F5344CB8AC3E}">
        <p14:creationId xmlns:p14="http://schemas.microsoft.com/office/powerpoint/2010/main" val="424126027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111" y="1114905"/>
            <a:ext cx="8686800" cy="5285895"/>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4481511" y="1331956"/>
            <a:ext cx="3849131"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Living Standards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616021"/>
      </p:ext>
    </p:extLst>
  </p:cSld>
  <p:clrMapOvr>
    <a:masterClrMapping/>
  </p:clrMapOvr>
  <p:transition spd="med" advClick="0">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Employment Opportunity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7160" y="1149789"/>
            <a:ext cx="8686800" cy="5024673"/>
          </a:xfrm>
          <a:prstGeom prst="rect">
            <a:avLst/>
          </a:prstGeom>
        </p:spPr>
      </p:pic>
    </p:spTree>
    <p:extLst>
      <p:ext uri="{BB962C8B-B14F-4D97-AF65-F5344CB8AC3E}">
        <p14:creationId xmlns:p14="http://schemas.microsoft.com/office/powerpoint/2010/main" val="1578098837"/>
      </p:ext>
    </p:extLst>
  </p:cSld>
  <p:clrMapOvr>
    <a:masterClrMapping/>
  </p:clrMapOvr>
  <p:transition spd="med">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37160" y="1147031"/>
            <a:ext cx="8686799" cy="501313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dirty="0" smtClean="0">
                <a:solidFill>
                  <a:srgbClr val="003366"/>
                </a:solidFill>
                <a:latin typeface="Arial" panose="020B0604020202020204" pitchFamily="34" charset="0"/>
                <a:cs typeface="Arial" panose="020B0604020202020204" pitchFamily="34" charset="0"/>
              </a:rPr>
              <a:t>People who agree employment opportunity is a social issue that affects wellbeing in Orillia and Area: </a:t>
            </a:r>
          </a:p>
          <a:p>
            <a:pPr marL="0" indent="0">
              <a:spcBef>
                <a:spcPts val="0"/>
              </a:spcBef>
              <a:buNone/>
            </a:pPr>
            <a:endParaRPr lang="en-US" dirty="0" smtClean="0">
              <a:solidFill>
                <a:srgbClr val="005A73"/>
              </a:solidFill>
              <a:latin typeface="Arial" panose="020B0604020202020204" pitchFamily="34" charset="0"/>
              <a:cs typeface="Arial" panose="020B0604020202020204" pitchFamily="34" charset="0"/>
            </a:endParaRPr>
          </a:p>
          <a:p>
            <a:pPr marL="9144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younger people</a:t>
            </a:r>
          </a:p>
          <a:p>
            <a:pPr marL="9144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live alone </a:t>
            </a:r>
          </a:p>
          <a:p>
            <a:pPr marL="9144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l</a:t>
            </a:r>
            <a:r>
              <a:rPr lang="en-US" sz="2600" dirty="0" smtClean="0">
                <a:solidFill>
                  <a:srgbClr val="005A73"/>
                </a:solidFill>
                <a:latin typeface="Arial" panose="020B0604020202020204" pitchFamily="34" charset="0"/>
                <a:cs typeface="Arial" panose="020B0604020202020204" pitchFamily="34" charset="0"/>
              </a:rPr>
              <a:t>ive on lower annual household incomes (under $30,000)</a:t>
            </a:r>
          </a:p>
          <a:p>
            <a:pPr marL="9144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have a weak sense of belonging to community</a:t>
            </a:r>
          </a:p>
          <a:p>
            <a:pPr marL="914400" lvl="1" indent="-457200">
              <a:spcBef>
                <a:spcPts val="0"/>
              </a:spcBef>
              <a:spcAft>
                <a:spcPts val="1200"/>
              </a:spcAft>
              <a:buSzPct val="150000"/>
              <a:buBlip>
                <a:blip r:embed="rId3"/>
              </a:buBlip>
            </a:pPr>
            <a:r>
              <a:rPr lang="en-US" sz="2600" dirty="0">
                <a:solidFill>
                  <a:srgbClr val="005A73"/>
                </a:solidFill>
                <a:latin typeface="Arial" panose="020B0604020202020204" pitchFamily="34" charset="0"/>
                <a:cs typeface="Arial" panose="020B0604020202020204" pitchFamily="34" charset="0"/>
              </a:rPr>
              <a:t>have less </a:t>
            </a:r>
            <a:r>
              <a:rPr lang="en-US" sz="2600" dirty="0" smtClean="0">
                <a:solidFill>
                  <a:srgbClr val="005A73"/>
                </a:solidFill>
                <a:latin typeface="Arial" panose="020B0604020202020204" pitchFamily="34" charset="0"/>
                <a:cs typeface="Arial" panose="020B0604020202020204" pitchFamily="34" charset="0"/>
              </a:rPr>
              <a:t>job fit</a:t>
            </a:r>
            <a:endParaRPr lang="en-US" sz="2600" dirty="0">
              <a:solidFill>
                <a:srgbClr val="005A73"/>
              </a:solidFill>
              <a:latin typeface="Arial" panose="020B0604020202020204" pitchFamily="34" charset="0"/>
              <a:cs typeface="Arial" panose="020B0604020202020204" pitchFamily="34" charset="0"/>
            </a:endParaRPr>
          </a:p>
          <a:p>
            <a:pPr marL="914400" lvl="1" indent="-457200">
              <a:spcBef>
                <a:spcPts val="0"/>
              </a:spcBef>
              <a:spcAft>
                <a:spcPts val="1200"/>
              </a:spcAft>
              <a:buSzPct val="150000"/>
              <a:buBlip>
                <a:blip r:embed="rId3"/>
              </a:buBlip>
            </a:pPr>
            <a:r>
              <a:rPr lang="en-US" sz="2600" dirty="0" smtClean="0">
                <a:solidFill>
                  <a:srgbClr val="005A73"/>
                </a:solidFill>
                <a:latin typeface="Arial" panose="020B0604020202020204" pitchFamily="34" charset="0"/>
                <a:cs typeface="Arial" panose="020B0604020202020204" pitchFamily="34" charset="0"/>
              </a:rPr>
              <a:t>have lower wellbeing</a:t>
            </a:r>
          </a:p>
          <a:p>
            <a:pPr lvl="1" indent="-342900">
              <a:spcBef>
                <a:spcPts val="0"/>
              </a:spcBef>
              <a:buFont typeface="Arial" panose="020B0604020202020204" pitchFamily="34" charset="0"/>
              <a:buChar char="•"/>
            </a:pPr>
            <a:endParaRPr lang="en-US" dirty="0" smtClean="0">
              <a:solidFill>
                <a:srgbClr val="005A73"/>
              </a:solidFill>
              <a:latin typeface="Arial" panose="020B0604020202020204" pitchFamily="34" charset="0"/>
              <a:cs typeface="Arial" panose="020B0604020202020204" pitchFamily="34" charset="0"/>
            </a:endParaRPr>
          </a:p>
          <a:p>
            <a:pPr marL="0" indent="0">
              <a:spcBef>
                <a:spcPts val="0"/>
              </a:spcBef>
              <a:buNone/>
            </a:pPr>
            <a:endParaRPr lang="en-US" dirty="0" smtClean="0"/>
          </a:p>
        </p:txBody>
      </p:sp>
      <p:sp>
        <p:nvSpPr>
          <p:cNvPr id="4"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Employment Opportunity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849063119"/>
      </p:ext>
    </p:extLst>
  </p:cSld>
  <p:clrMapOvr>
    <a:masterClrMapping/>
  </p:clrMapOvr>
  <p:transition spd="med">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SUMMARY</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133" y="749347"/>
            <a:ext cx="6726803" cy="1588816"/>
          </a:xfrm>
          <a:prstGeom prst="rect">
            <a:avLst/>
          </a:prstGeom>
        </p:spPr>
      </p:pic>
    </p:spTree>
    <p:extLst>
      <p:ext uri="{BB962C8B-B14F-4D97-AF65-F5344CB8AC3E}">
        <p14:creationId xmlns:p14="http://schemas.microsoft.com/office/powerpoint/2010/main" val="411709150"/>
      </p:ext>
    </p:extLst>
  </p:cSld>
  <p:clrMapOvr>
    <a:masterClrMapping/>
  </p:clrMapOvr>
  <p:transition spd="med">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41960" y="15240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We have tried to</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easure what matters…</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
        <p:nvSpPr>
          <p:cNvPr id="4" name="Title 2"/>
          <p:cNvSpPr txBox="1">
            <a:spLocks/>
          </p:cNvSpPr>
          <p:nvPr/>
        </p:nvSpPr>
        <p:spPr>
          <a:xfrm>
            <a:off x="441960" y="36576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Now we must</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ake the measures matter</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16281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350387"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 pathway forward to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itle 2"/>
          <p:cNvSpPr txBox="1">
            <a:spLocks/>
          </p:cNvSpPr>
          <p:nvPr/>
        </p:nvSpPr>
        <p:spPr>
          <a:xfrm>
            <a:off x="476740" y="1013011"/>
            <a:ext cx="8011758" cy="5199529"/>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spcAft>
                <a:spcPts val="1200"/>
              </a:spcAft>
              <a:buSzPct val="150000"/>
            </a:pPr>
            <a:r>
              <a:rPr lang="en-CA" sz="2800" i="1" dirty="0" smtClean="0">
                <a:solidFill>
                  <a:srgbClr val="005A6E"/>
                </a:solidFill>
                <a:latin typeface="Arial" panose="020B0604020202020204" pitchFamily="34" charset="0"/>
                <a:ea typeface="ＭＳ Ｐゴシック" charset="-128"/>
                <a:cs typeface="Arial" panose="020B0604020202020204" pitchFamily="34" charset="0"/>
              </a:rPr>
              <a:t>Which are some of the groups that appear to be falling behind in their wellbeing?</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Women</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Lower income</a:t>
            </a:r>
          </a:p>
          <a:p>
            <a:pPr marL="914400" indent="-342900">
              <a:spcAft>
                <a:spcPts val="18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Younger adults </a:t>
            </a:r>
          </a:p>
          <a:p>
            <a:pPr>
              <a:spcBef>
                <a:spcPts val="1200"/>
              </a:spcBef>
              <a:spcAft>
                <a:spcPts val="1200"/>
              </a:spcAft>
              <a:buSzPct val="150000"/>
            </a:pPr>
            <a:r>
              <a:rPr lang="en-US" sz="2800" i="1" dirty="0" smtClean="0">
                <a:solidFill>
                  <a:srgbClr val="005A6E"/>
                </a:solidFill>
                <a:latin typeface="Arial" panose="020B0604020202020204" pitchFamily="34" charset="0"/>
                <a:ea typeface="ＭＳ Ｐゴシック" charset="-128"/>
                <a:cs typeface="Arial" panose="020B0604020202020204" pitchFamily="34" charset="0"/>
              </a:rPr>
              <a:t>What might be done to raise wellbeing?</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Greater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access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opportunities in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Strengthen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connections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Build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trust</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in institutions, especially government</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Ensure all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voices are heard </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in policy development</a:t>
            </a:r>
          </a:p>
        </p:txBody>
      </p:sp>
    </p:spTree>
    <p:extLst>
      <p:ext uri="{BB962C8B-B14F-4D97-AF65-F5344CB8AC3E}">
        <p14:creationId xmlns:p14="http://schemas.microsoft.com/office/powerpoint/2010/main" val="3530719711"/>
      </p:ext>
    </p:extLst>
  </p:cSld>
  <p:clrMapOvr>
    <a:masterClrMapping/>
  </p:clrMapOvr>
  <p:transition spd="med">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138112" y="214135"/>
            <a:ext cx="8888193"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For positive social change…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333406" y="1300065"/>
            <a:ext cx="8692899" cy="5145693"/>
            <a:chOff x="333406" y="1300065"/>
            <a:chExt cx="8692899" cy="5145693"/>
          </a:xfrm>
        </p:grpSpPr>
        <p:grpSp>
          <p:nvGrpSpPr>
            <p:cNvPr id="10" name="Group 9"/>
            <p:cNvGrpSpPr/>
            <p:nvPr/>
          </p:nvGrpSpPr>
          <p:grpSpPr>
            <a:xfrm>
              <a:off x="2679106" y="5414284"/>
              <a:ext cx="3714742" cy="646331"/>
              <a:chOff x="2183907" y="3053306"/>
              <a:chExt cx="4220798" cy="64633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907" y="3178649"/>
                <a:ext cx="457200" cy="4572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715" y="3155789"/>
                <a:ext cx="502920" cy="502920"/>
              </a:xfrm>
              <a:prstGeom prst="rect">
                <a:avLst/>
              </a:prstGeom>
            </p:spPr>
          </p:pic>
          <p:sp>
            <p:nvSpPr>
              <p:cNvPr id="18" name="TextBox 17"/>
              <p:cNvSpPr txBox="1"/>
              <p:nvPr/>
            </p:nvSpPr>
            <p:spPr>
              <a:xfrm>
                <a:off x="3203555" y="3053306"/>
                <a:ext cx="3201150" cy="646331"/>
              </a:xfrm>
              <a:prstGeom prst="rect">
                <a:avLst/>
              </a:prstGeom>
              <a:noFill/>
            </p:spPr>
            <p:txBody>
              <a:bodyPr wrap="square" rtlCol="0">
                <a:spAutoFit/>
              </a:bodyPr>
              <a:lstStyle/>
              <a:p>
                <a:pPr>
                  <a:spcBef>
                    <a:spcPts val="600"/>
                  </a:spcBef>
                </a:pPr>
                <a:r>
                  <a:rPr lang="en-US" b="1" dirty="0" smtClean="0">
                    <a:solidFill>
                      <a:srgbClr val="005064"/>
                    </a:solidFill>
                    <a:latin typeface="Gotham"/>
                    <a:cs typeface="Arial"/>
                  </a:rPr>
                  <a:t>@ciwnetwork</a:t>
                </a:r>
                <a:r>
                  <a:rPr lang="en-US" dirty="0">
                    <a:solidFill>
                      <a:srgbClr val="005064"/>
                    </a:solidFill>
                    <a:latin typeface="Gotham"/>
                    <a:cs typeface="Arial"/>
                  </a:rPr>
                  <a:t> #wellbeing</a:t>
                </a:r>
                <a:r>
                  <a:rPr lang="en-US" b="1" dirty="0" smtClean="0">
                    <a:solidFill>
                      <a:srgbClr val="005064"/>
                    </a:solidFill>
                    <a:latin typeface="Gotham"/>
                    <a:cs typeface="Arial"/>
                  </a:rPr>
                  <a:t> </a:t>
                </a:r>
              </a:p>
              <a:p>
                <a:pPr defTabSz="914400" fontAlgn="auto">
                  <a:spcAft>
                    <a:spcPts val="0"/>
                  </a:spcAft>
                </a:pPr>
                <a:r>
                  <a:rPr lang="en-US" b="1" dirty="0" smtClean="0">
                    <a:solidFill>
                      <a:srgbClr val="005064"/>
                    </a:solidFill>
                    <a:latin typeface="Gotham"/>
                    <a:cs typeface="Arial"/>
                  </a:rPr>
                  <a:t>www.ciw.ca</a:t>
                </a:r>
                <a:endParaRPr lang="en-US" b="1" dirty="0">
                  <a:solidFill>
                    <a:srgbClr val="005064"/>
                  </a:solidFill>
                  <a:latin typeface="Gotham"/>
                  <a:cs typeface="Arial"/>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406" y="5171674"/>
              <a:ext cx="1414218" cy="1114416"/>
            </a:xfrm>
            <a:prstGeom prst="rect">
              <a:avLst/>
            </a:prstGeom>
          </p:spPr>
        </p:pic>
        <p:sp>
          <p:nvSpPr>
            <p:cNvPr id="11" name="Text Placeholder 5"/>
            <p:cNvSpPr txBox="1">
              <a:spLocks/>
            </p:cNvSpPr>
            <p:nvPr/>
          </p:nvSpPr>
          <p:spPr>
            <a:xfrm>
              <a:off x="2177717" y="3407016"/>
              <a:ext cx="4572000" cy="996439"/>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00A7B9"/>
                </a:buClr>
                <a:buFont typeface="Wingdings 3" pitchFamily="18" charset="2"/>
                <a:buNone/>
              </a:pPr>
              <a:r>
                <a:rPr lang="en-US" sz="2400" i="1" dirty="0" smtClean="0">
                  <a:solidFill>
                    <a:srgbClr val="00324B"/>
                  </a:solidFill>
                  <a:latin typeface="Arial" panose="020B0604020202020204" pitchFamily="34" charset="0"/>
                  <a:cs typeface="Arial" panose="020B0604020202020204" pitchFamily="34" charset="0"/>
                </a:rPr>
                <a:t>Canadian </a:t>
              </a:r>
              <a:r>
                <a:rPr lang="en-US" sz="2400" i="1" dirty="0">
                  <a:solidFill>
                    <a:srgbClr val="00324B"/>
                  </a:solidFill>
                  <a:latin typeface="Arial" panose="020B0604020202020204" pitchFamily="34" charset="0"/>
                  <a:cs typeface="Arial" panose="020B0604020202020204" pitchFamily="34" charset="0"/>
                </a:rPr>
                <a:t>Index of </a:t>
              </a:r>
              <a:r>
                <a:rPr lang="en-US" sz="2400" i="1" dirty="0" smtClean="0">
                  <a:solidFill>
                    <a:srgbClr val="00324B"/>
                  </a:solidFill>
                  <a:latin typeface="Arial" panose="020B0604020202020204" pitchFamily="34" charset="0"/>
                  <a:cs typeface="Arial" panose="020B0604020202020204" pitchFamily="34" charset="0"/>
                </a:rPr>
                <a:t>Wellbeing</a:t>
              </a:r>
            </a:p>
            <a:p>
              <a:pPr marL="0" indent="0" algn="ctr">
                <a:spcBef>
                  <a:spcPts val="0"/>
                </a:spcBef>
                <a:buClr>
                  <a:srgbClr val="00A7B9"/>
                </a:buClr>
                <a:buFont typeface="Wingdings 3" pitchFamily="18" charset="2"/>
                <a:buNone/>
              </a:pPr>
              <a:r>
                <a:rPr lang="en-US" sz="1600" dirty="0" smtClean="0">
                  <a:solidFill>
                    <a:srgbClr val="00324B"/>
                  </a:solidFill>
                  <a:latin typeface="Arial" panose="020B0604020202020204" pitchFamily="34" charset="0"/>
                  <a:cs typeface="Arial" panose="020B0604020202020204" pitchFamily="34" charset="0"/>
                </a:rPr>
                <a:t>University of Waterloo</a:t>
              </a:r>
            </a:p>
          </p:txBody>
        </p:sp>
        <p:sp>
          <p:nvSpPr>
            <p:cNvPr id="12" name="Title 2"/>
            <p:cNvSpPr txBox="1">
              <a:spLocks/>
            </p:cNvSpPr>
            <p:nvPr/>
          </p:nvSpPr>
          <p:spPr>
            <a:xfrm>
              <a:off x="617881" y="1300065"/>
              <a:ext cx="7691673" cy="1221464"/>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defRPr/>
              </a:pPr>
              <a:r>
                <a:rPr lang="en-US" sz="3600" b="1" dirty="0">
                  <a:solidFill>
                    <a:srgbClr val="00324B"/>
                  </a:solidFill>
                  <a:latin typeface="Arial" panose="020B0604020202020204" pitchFamily="34" charset="0"/>
                  <a:ea typeface="ＭＳ Ｐゴシック" charset="-128"/>
                  <a:cs typeface="Arial" panose="020B0604020202020204" pitchFamily="34" charset="0"/>
                </a:rPr>
                <a:t>“… place </a:t>
              </a:r>
              <a:r>
                <a:rPr lang="en-US" sz="3600" b="1" i="1" dirty="0">
                  <a:solidFill>
                    <a:srgbClr val="00324B"/>
                  </a:solidFill>
                  <a:latin typeface="Arial" panose="020B0604020202020204" pitchFamily="34" charset="0"/>
                  <a:ea typeface="ＭＳ Ｐゴシック" charset="-128"/>
                  <a:cs typeface="Arial" panose="020B0604020202020204" pitchFamily="34" charset="0"/>
                </a:rPr>
                <a:t>wellbeing</a:t>
              </a:r>
              <a:r>
                <a:rPr lang="en-US" sz="3600" b="1" dirty="0">
                  <a:solidFill>
                    <a:srgbClr val="00324B"/>
                  </a:solidFill>
                  <a:latin typeface="Arial" panose="020B0604020202020204" pitchFamily="34" charset="0"/>
                  <a:ea typeface="ＭＳ Ｐゴシック" charset="-128"/>
                  <a:cs typeface="Arial" panose="020B0604020202020204" pitchFamily="34" charset="0"/>
                </a:rPr>
                <a:t> at the centre </a:t>
              </a:r>
              <a:endParaRPr lang="en-US" sz="3600" b="1" dirty="0" smtClean="0">
                <a:solidFill>
                  <a:srgbClr val="00324B"/>
                </a:solidFill>
                <a:latin typeface="Arial" panose="020B0604020202020204" pitchFamily="34" charset="0"/>
                <a:ea typeface="ＭＳ Ｐゴシック" charset="-128"/>
                <a:cs typeface="Arial" panose="020B0604020202020204" pitchFamily="34" charset="0"/>
              </a:endParaRPr>
            </a:p>
            <a:p>
              <a:pPr algn="ctr">
                <a:defRPr/>
              </a:pPr>
              <a:r>
                <a:rPr lang="en-US" sz="3600" b="1" dirty="0" smtClean="0">
                  <a:solidFill>
                    <a:srgbClr val="00324B"/>
                  </a:solidFill>
                  <a:latin typeface="Arial" panose="020B0604020202020204" pitchFamily="34" charset="0"/>
                  <a:ea typeface="ＭＳ Ｐゴシック" charset="-128"/>
                  <a:cs typeface="Arial" panose="020B0604020202020204" pitchFamily="34" charset="0"/>
                </a:rPr>
                <a:t>of </a:t>
              </a:r>
              <a:r>
                <a:rPr lang="en-US" sz="3600" b="1" dirty="0">
                  <a:solidFill>
                    <a:srgbClr val="00324B"/>
                  </a:solidFill>
                  <a:latin typeface="Arial" panose="020B0604020202020204" pitchFamily="34" charset="0"/>
                  <a:ea typeface="ＭＳ Ｐゴシック" charset="-128"/>
                  <a:cs typeface="Arial" panose="020B0604020202020204" pitchFamily="34" charset="0"/>
                </a:rPr>
                <a:t>policy development.”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044" y="4891278"/>
              <a:ext cx="2393261" cy="1554480"/>
            </a:xfrm>
            <a:prstGeom prst="rect">
              <a:avLst/>
            </a:prstGeom>
          </p:spPr>
        </p:pic>
      </p:grpSp>
    </p:spTree>
    <p:extLst>
      <p:ext uri="{BB962C8B-B14F-4D97-AF65-F5344CB8AC3E}">
        <p14:creationId xmlns:p14="http://schemas.microsoft.com/office/powerpoint/2010/main" val="81025070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328" y="1115390"/>
            <a:ext cx="8686800" cy="5285410"/>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5269054" y="1368049"/>
            <a:ext cx="3026919"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Time Use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871933"/>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5999" y="1400912"/>
            <a:ext cx="6320119" cy="2677656"/>
          </a:xfrm>
          <a:prstGeom prst="rect">
            <a:avLst/>
          </a:prstGeom>
        </p:spPr>
        <p:txBody>
          <a:bodyPr wrap="square">
            <a:spAutoFit/>
          </a:bodyPr>
          <a:lstStyle/>
          <a:p>
            <a:pPr marL="114300" indent="-114300"/>
            <a:r>
              <a:rPr lang="en-CA" sz="2400" dirty="0">
                <a:solidFill>
                  <a:srgbClr val="005A6E"/>
                </a:solidFill>
                <a:latin typeface="Arial" panose="020B0604020202020204" pitchFamily="34" charset="0"/>
                <a:ea typeface="ＭＳ Ｐゴシック" charset="-128"/>
                <a:cs typeface="Arial" panose="020B0604020202020204" pitchFamily="34" charset="0"/>
              </a:rPr>
              <a:t>“</a:t>
            </a:r>
            <a:r>
              <a:rPr lang="en-CA" sz="2800" dirty="0">
                <a:solidFill>
                  <a:srgbClr val="005A6E"/>
                </a:solidFill>
                <a:latin typeface="Arial" panose="020B0604020202020204" pitchFamily="34" charset="0"/>
                <a:ea typeface="ＭＳ Ｐゴシック" charset="-128"/>
                <a:cs typeface="Arial" panose="020B0604020202020204" pitchFamily="34" charset="0"/>
              </a:rPr>
              <a:t>People are much more than the goods and services they produce! Their health and quality of life come from the conditions of their daily living – the circumstances in which they are born, grow, live, work, and age.</a:t>
            </a:r>
            <a:r>
              <a:rPr lang="en-CA" sz="2400" dirty="0">
                <a:solidFill>
                  <a:srgbClr val="005A6E"/>
                </a:solidFill>
                <a:latin typeface="Arial" panose="020B0604020202020204" pitchFamily="34" charset="0"/>
                <a:ea typeface="ＭＳ Ｐゴシック" charset="-128"/>
                <a:cs typeface="Arial" panose="020B0604020202020204" pitchFamily="34" charset="0"/>
              </a:rPr>
              <a:t>”</a:t>
            </a:r>
          </a:p>
        </p:txBody>
      </p:sp>
      <p:sp>
        <p:nvSpPr>
          <p:cNvPr id="6" name="Rectangle 5"/>
          <p:cNvSpPr/>
          <p:nvPr/>
        </p:nvSpPr>
        <p:spPr>
          <a:xfrm>
            <a:off x="3694351" y="4574253"/>
            <a:ext cx="4822121" cy="1015663"/>
          </a:xfrm>
          <a:prstGeom prst="rect">
            <a:avLst/>
          </a:prstGeom>
        </p:spPr>
        <p:txBody>
          <a:bodyPr wrap="square">
            <a:spAutoFit/>
          </a:bodyPr>
          <a:lstStyle/>
          <a:p>
            <a:pPr algn="r"/>
            <a:r>
              <a:rPr lang="en-CA" b="1" dirty="0">
                <a:solidFill>
                  <a:srgbClr val="005A6E"/>
                </a:solidFill>
                <a:latin typeface="Arial" panose="020B0604020202020204" pitchFamily="34" charset="0"/>
                <a:ea typeface="ＭＳ Ｐゴシック" charset="-128"/>
                <a:cs typeface="Arial" panose="020B0604020202020204" pitchFamily="34" charset="0"/>
              </a:rPr>
              <a:t>The Honourable Monique Bégin</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CIW Advisory Board Co-Chair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Canadian Commissioner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WHO Commission on Social Determinants of Health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65" y="1513241"/>
            <a:ext cx="1757724" cy="1624965"/>
          </a:xfrm>
          <a:prstGeom prst="rect">
            <a:avLst/>
          </a:prstGeom>
          <a:ln>
            <a:noFill/>
          </a:ln>
          <a:effectLst>
            <a:outerShdw blurRad="190500" algn="tl" rotWithShape="0">
              <a:srgbClr val="000000">
                <a:alpha val="70000"/>
              </a:srgbClr>
            </a:outerShdw>
          </a:effectLst>
        </p:spPr>
      </p:pic>
      <p:sp>
        <p:nvSpPr>
          <p:cNvPr id="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as a basic human right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69597181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Demographics and Wellbeing</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5533"/>
      </p:ext>
    </p:extLst>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35547"/>
            <a:ext cx="4040188" cy="3951288"/>
          </a:xfrm>
        </p:spPr>
        <p:txBody>
          <a:bodyPr>
            <a:noAutofit/>
          </a:bodyPr>
          <a:lstStyle/>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Women</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Younger</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Single, never married</a:t>
            </a:r>
          </a:p>
          <a:p>
            <a:pPr>
              <a:spcBef>
                <a:spcPts val="0"/>
              </a:spcBef>
              <a:spcAft>
                <a:spcPts val="1200"/>
              </a:spcAft>
              <a:buSzPct val="150000"/>
              <a:buBlip>
                <a:blip r:embed="rId3"/>
              </a:buBlip>
            </a:pPr>
            <a:r>
              <a:rPr lang="en-US" sz="2200" dirty="0">
                <a:latin typeface="Arial" panose="020B0604020202020204" pitchFamily="34" charset="0"/>
                <a:cs typeface="Arial" panose="020B0604020202020204" pitchFamily="34" charset="0"/>
              </a:rPr>
              <a:t>More spend over 30% of income on </a:t>
            </a:r>
            <a:r>
              <a:rPr lang="en-US" sz="2200" dirty="0" smtClean="0">
                <a:latin typeface="Arial" panose="020B0604020202020204" pitchFamily="34" charset="0"/>
                <a:cs typeface="Arial" panose="020B0604020202020204" pitchFamily="34" charset="0"/>
              </a:rPr>
              <a:t>housing</a:t>
            </a:r>
          </a:p>
          <a:p>
            <a:pPr>
              <a:spcBef>
                <a:spcPts val="0"/>
              </a:spcBef>
              <a:spcAft>
                <a:spcPts val="1200"/>
              </a:spcAft>
              <a:buSzPct val="150000"/>
              <a:buBlip>
                <a:blip r:embed="rId3"/>
              </a:buBlip>
            </a:pPr>
            <a:r>
              <a:rPr lang="en-US" sz="2200" dirty="0">
                <a:latin typeface="Arial" panose="020B0604020202020204" pitchFamily="34" charset="0"/>
                <a:cs typeface="Arial" panose="020B0604020202020204" pitchFamily="34" charset="0"/>
              </a:rPr>
              <a:t>Living with a </a:t>
            </a:r>
            <a:r>
              <a:rPr lang="en-US" sz="2200" dirty="0" smtClean="0">
                <a:latin typeface="Arial" panose="020B0604020202020204" pitchFamily="34" charset="0"/>
                <a:cs typeface="Arial" panose="020B0604020202020204" pitchFamily="34" charset="0"/>
              </a:rPr>
              <a:t>disability or chronic illness</a:t>
            </a:r>
          </a:p>
          <a:p>
            <a:pPr>
              <a:spcBef>
                <a:spcPts val="0"/>
              </a:spcBef>
              <a:spcAft>
                <a:spcPts val="1200"/>
              </a:spcAft>
              <a:buSzPct val="150000"/>
              <a:buBlip>
                <a:blip r:embed="rId3"/>
              </a:buBlip>
            </a:pPr>
            <a:r>
              <a:rPr lang="en-US" sz="2200" dirty="0">
                <a:latin typeface="Arial" panose="020B0604020202020204" pitchFamily="34" charset="0"/>
                <a:cs typeface="Arial" panose="020B0604020202020204" pitchFamily="34" charset="0"/>
              </a:rPr>
              <a:t>Couple with </a:t>
            </a:r>
            <a:r>
              <a:rPr lang="en-US" sz="2200" dirty="0" smtClean="0">
                <a:latin typeface="Arial" panose="020B0604020202020204" pitchFamily="34" charset="0"/>
                <a:cs typeface="Arial" panose="020B0604020202020204" pitchFamily="34" charset="0"/>
              </a:rPr>
              <a:t>children </a:t>
            </a:r>
            <a:r>
              <a:rPr lang="en-US" sz="2200" dirty="0">
                <a:latin typeface="Arial" panose="020B0604020202020204" pitchFamily="34" charset="0"/>
                <a:cs typeface="Arial" panose="020B0604020202020204" pitchFamily="34" charset="0"/>
              </a:rPr>
              <a:t>at </a:t>
            </a:r>
            <a:r>
              <a:rPr lang="en-US" sz="2200" dirty="0" smtClean="0">
                <a:latin typeface="Arial" panose="020B0604020202020204" pitchFamily="34" charset="0"/>
                <a:cs typeface="Arial" panose="020B0604020202020204" pitchFamily="34" charset="0"/>
              </a:rPr>
              <a:t>home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35547"/>
            <a:ext cx="4181929" cy="3951288"/>
          </a:xfrm>
        </p:spPr>
        <p:txBody>
          <a:bodyPr>
            <a:noAutofit/>
          </a:bodyPr>
          <a:lstStyle/>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Men</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Tend to be older</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Married </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More likely to have a graduate degree</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More likely to be retired</a:t>
            </a:r>
          </a:p>
          <a:p>
            <a:pPr>
              <a:spcBef>
                <a:spcPts val="0"/>
              </a:spcBef>
              <a:spcAft>
                <a:spcPts val="1200"/>
              </a:spcAft>
              <a:buSzPct val="150000"/>
              <a:buBlip>
                <a:blip r:embed="rId3"/>
              </a:buBlip>
            </a:pPr>
            <a:r>
              <a:rPr lang="en-US" sz="2200" dirty="0">
                <a:latin typeface="Arial" panose="020B0604020202020204" pitchFamily="34" charset="0"/>
                <a:cs typeface="Arial" panose="020B0604020202020204" pitchFamily="34" charset="0"/>
              </a:rPr>
              <a:t>Couple with no children at home (i.e., </a:t>
            </a:r>
            <a:r>
              <a:rPr lang="en-US" sz="2200" dirty="0" smtClean="0">
                <a:latin typeface="Arial" panose="020B0604020202020204" pitchFamily="34" charset="0"/>
                <a:cs typeface="Arial" panose="020B0604020202020204" pitchFamily="34" charset="0"/>
              </a:rPr>
              <a:t>“empty nester”)</a:t>
            </a:r>
          </a:p>
        </p:txBody>
      </p:sp>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Characteristics of wellbeing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 Orillia and Area</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What characterises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63434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213360" y="1028282"/>
            <a:ext cx="8562968"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057400" indent="-2057400">
              <a:tabLst>
                <a:tab pos="2057400" algn="l"/>
              </a:tabLst>
            </a:pPr>
            <a:r>
              <a:rPr lang="en-US" sz="2400" i="1" dirty="0">
                <a:solidFill>
                  <a:srgbClr val="005064"/>
                </a:solidFill>
                <a:latin typeface="Arial" panose="020B0604020202020204" pitchFamily="34" charset="0"/>
                <a:cs typeface="Arial" panose="020B0604020202020204" pitchFamily="34" charset="0"/>
              </a:rPr>
              <a:t>Low income:  </a:t>
            </a:r>
            <a:r>
              <a:rPr lang="en-US" sz="2400" dirty="0">
                <a:solidFill>
                  <a:srgbClr val="005064"/>
                </a:solidFill>
                <a:latin typeface="Arial" panose="020B0604020202020204" pitchFamily="34" charset="0"/>
                <a:cs typeface="Arial" panose="020B0604020202020204" pitchFamily="34" charset="0"/>
              </a:rPr>
              <a:t>Total household income before taxes from </a:t>
            </a:r>
            <a:r>
              <a:rPr lang="en-US" sz="2400" dirty="0" smtClean="0">
                <a:solidFill>
                  <a:srgbClr val="005064"/>
                </a:solidFill>
                <a:latin typeface="Arial" panose="020B0604020202020204" pitchFamily="34" charset="0"/>
                <a:cs typeface="Arial" panose="020B0604020202020204" pitchFamily="34" charset="0"/>
              </a:rPr>
              <a:t>all </a:t>
            </a:r>
            <a:r>
              <a:rPr lang="en-US" sz="2400" dirty="0">
                <a:solidFill>
                  <a:srgbClr val="005064"/>
                </a:solidFill>
                <a:latin typeface="Arial" panose="020B0604020202020204" pitchFamily="34" charset="0"/>
                <a:cs typeface="Arial" panose="020B0604020202020204" pitchFamily="34" charset="0"/>
              </a:rPr>
              <a:t>sources was under $30,000 per year</a:t>
            </a:r>
            <a:endParaRPr lang="en-CA" sz="2400" dirty="0">
              <a:solidFill>
                <a:srgbClr val="005064"/>
              </a:solidFill>
              <a:latin typeface="Arial" panose="020B0604020202020204" pitchFamily="34" charset="0"/>
              <a:cs typeface="Arial" panose="020B0604020202020204" pitchFamily="34" charset="0"/>
            </a:endParaRPr>
          </a:p>
        </p:txBody>
      </p:sp>
      <p:grpSp>
        <p:nvGrpSpPr>
          <p:cNvPr id="2" name="Group 1"/>
          <p:cNvGrpSpPr/>
          <p:nvPr/>
        </p:nvGrpSpPr>
        <p:grpSpPr>
          <a:xfrm>
            <a:off x="935309" y="1658517"/>
            <a:ext cx="7119070" cy="4885293"/>
            <a:chOff x="678730" y="1673757"/>
            <a:chExt cx="7119070" cy="4885293"/>
          </a:xfrm>
        </p:grpSpPr>
        <p:pic>
          <p:nvPicPr>
            <p:cNvPr id="5" name="Picture 4"/>
            <p:cNvPicPr>
              <a:picLocks noChangeAspect="1"/>
            </p:cNvPicPr>
            <p:nvPr/>
          </p:nvPicPr>
          <p:blipFill>
            <a:blip r:embed="rId3"/>
            <a:stretch>
              <a:fillRect/>
            </a:stretch>
          </p:blipFill>
          <p:spPr>
            <a:xfrm>
              <a:off x="678730" y="1673757"/>
              <a:ext cx="7119070" cy="4885293"/>
            </a:xfrm>
            <a:prstGeom prst="rect">
              <a:avLst/>
            </a:prstGeom>
          </p:spPr>
        </p:pic>
        <p:sp>
          <p:nvSpPr>
            <p:cNvPr id="11" name="Rounded Rectangle 10"/>
            <p:cNvSpPr/>
            <p:nvPr/>
          </p:nvSpPr>
          <p:spPr>
            <a:xfrm>
              <a:off x="930321" y="3123886"/>
              <a:ext cx="6557599" cy="801723"/>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2684613272"/>
      </p:ext>
    </p:extLst>
  </p:cSld>
  <p:clrMapOvr>
    <a:masterClrMapping/>
  </p:clrMapOvr>
  <p:transition spd="med"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873102"/>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lgn="ctr"/>
            <a:r>
              <a:rPr lang="en-US" sz="2400" dirty="0">
                <a:solidFill>
                  <a:srgbClr val="005064"/>
                </a:solidFill>
                <a:latin typeface="Arial" panose="020B0604020202020204" pitchFamily="34" charset="0"/>
                <a:cs typeface="Arial" panose="020B0604020202020204" pitchFamily="34" charset="0"/>
              </a:rPr>
              <a:t>L</a:t>
            </a:r>
            <a:r>
              <a:rPr lang="en-US" sz="2400" dirty="0" smtClean="0">
                <a:solidFill>
                  <a:srgbClr val="005064"/>
                </a:solidFill>
                <a:latin typeface="Arial" panose="020B0604020202020204" pitchFamily="34" charset="0"/>
                <a:cs typeface="Arial" panose="020B0604020202020204" pitchFamily="34" charset="0"/>
              </a:rPr>
              <a:t>ow income resident satisfaction with domains of wellbeing</a:t>
            </a:r>
            <a:endParaRPr lang="en-CA" sz="2400" dirty="0">
              <a:solidFill>
                <a:srgbClr val="005064"/>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4245918" y="3320466"/>
            <a:ext cx="652163" cy="217067"/>
          </a:xfrm>
          <a:prstGeom prst="rect">
            <a:avLst/>
          </a:prstGeom>
        </p:spPr>
      </p:pic>
      <p:pic>
        <p:nvPicPr>
          <p:cNvPr id="6" name="Picture 5"/>
          <p:cNvPicPr>
            <a:picLocks noChangeAspect="1"/>
          </p:cNvPicPr>
          <p:nvPr/>
        </p:nvPicPr>
        <p:blipFill>
          <a:blip r:embed="rId3" cstate="print"/>
          <a:stretch>
            <a:fillRect/>
          </a:stretch>
        </p:blipFill>
        <p:spPr>
          <a:xfrm>
            <a:off x="4398318" y="3472866"/>
            <a:ext cx="652163" cy="217067"/>
          </a:xfrm>
          <a:prstGeom prst="rect">
            <a:avLst/>
          </a:prstGeom>
        </p:spPr>
      </p:pic>
      <p:pic>
        <p:nvPicPr>
          <p:cNvPr id="3" name="Picture 2"/>
          <p:cNvPicPr>
            <a:picLocks noChangeAspect="1"/>
          </p:cNvPicPr>
          <p:nvPr/>
        </p:nvPicPr>
        <p:blipFill>
          <a:blip r:embed="rId4"/>
          <a:stretch>
            <a:fillRect/>
          </a:stretch>
        </p:blipFill>
        <p:spPr>
          <a:xfrm>
            <a:off x="828036" y="1600200"/>
            <a:ext cx="7309165" cy="4572000"/>
          </a:xfrm>
          <a:prstGeom prst="rect">
            <a:avLst/>
          </a:prstGeom>
        </p:spPr>
      </p:pic>
    </p:spTree>
    <p:extLst>
      <p:ext uri="{BB962C8B-B14F-4D97-AF65-F5344CB8AC3E}">
        <p14:creationId xmlns:p14="http://schemas.microsoft.com/office/powerpoint/2010/main" val="698024342"/>
      </p:ext>
    </p:extLst>
  </p:cSld>
  <p:clrMapOvr>
    <a:masterClrMapping/>
  </p:clrMapOvr>
  <p:transition spd="med"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1180337"/>
            <a:ext cx="8686800" cy="5018633"/>
          </a:xfrm>
          <a:prstGeom prst="rect">
            <a:avLst/>
          </a:prstGeom>
        </p:spPr>
      </p:pic>
    </p:spTree>
    <p:extLst>
      <p:ext uri="{BB962C8B-B14F-4D97-AF65-F5344CB8AC3E}">
        <p14:creationId xmlns:p14="http://schemas.microsoft.com/office/powerpoint/2010/main" val="196484447"/>
      </p:ext>
    </p:extLst>
  </p:cSld>
  <p:clrMapOvr>
    <a:masterClrMapping/>
  </p:clrMapOvr>
  <p:transition spd="med"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714602" y="1907989"/>
            <a:ext cx="7536033" cy="4389120"/>
            <a:chOff x="665948" y="1940146"/>
            <a:chExt cx="7536033" cy="4389120"/>
          </a:xfrm>
        </p:grpSpPr>
        <p:pic>
          <p:nvPicPr>
            <p:cNvPr id="4" name="Picture 3"/>
            <p:cNvPicPr>
              <a:picLocks noChangeAspect="1"/>
            </p:cNvPicPr>
            <p:nvPr/>
          </p:nvPicPr>
          <p:blipFill>
            <a:blip r:embed="rId3"/>
            <a:stretch>
              <a:fillRect/>
            </a:stretch>
          </p:blipFill>
          <p:spPr>
            <a:xfrm>
              <a:off x="665948" y="1940146"/>
              <a:ext cx="7536033" cy="4389120"/>
            </a:xfrm>
            <a:prstGeom prst="rect">
              <a:avLst/>
            </a:prstGeom>
          </p:spPr>
        </p:pic>
        <p:sp>
          <p:nvSpPr>
            <p:cNvPr id="11" name="Rounded Rectangle 10"/>
            <p:cNvSpPr/>
            <p:nvPr/>
          </p:nvSpPr>
          <p:spPr>
            <a:xfrm>
              <a:off x="827712" y="4924991"/>
              <a:ext cx="7212504" cy="648949"/>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 name="Title 1"/>
          <p:cNvSpPr txBox="1">
            <a:spLocks/>
          </p:cNvSpPr>
          <p:nvPr/>
        </p:nvSpPr>
        <p:spPr>
          <a:xfrm>
            <a:off x="763257" y="1052313"/>
            <a:ext cx="7438724" cy="722392"/>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178050" indent="-2178050">
              <a:tabLst>
                <a:tab pos="2178050" algn="l"/>
              </a:tabLst>
            </a:pPr>
            <a:r>
              <a:rPr lang="en-US" sz="2400" i="1" dirty="0" smtClean="0">
                <a:solidFill>
                  <a:srgbClr val="005064"/>
                </a:solidFill>
                <a:latin typeface="Arial" panose="020B0604020202020204" pitchFamily="34" charset="0"/>
                <a:cs typeface="Arial" panose="020B0604020202020204" pitchFamily="34" charset="0"/>
              </a:rPr>
              <a:t>Older adults</a:t>
            </a:r>
            <a:r>
              <a:rPr lang="en-US" sz="2400" dirty="0" smtClean="0">
                <a:solidFill>
                  <a:srgbClr val="005064"/>
                </a:solidFill>
                <a:latin typeface="Arial" panose="020B0604020202020204" pitchFamily="34" charset="0"/>
                <a:cs typeface="Arial" panose="020B0604020202020204" pitchFamily="34" charset="0"/>
              </a:rPr>
              <a:t>:	Residents aged 65 to 74 years and those 75 years and older</a:t>
            </a:r>
            <a:endParaRPr lang="en-CA" sz="240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660222"/>
      </p:ext>
    </p:extLst>
  </p:cSld>
  <p:clrMapOvr>
    <a:masterClrMapping/>
  </p:clrMapOvr>
  <p:transition spd="med"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1350" y="1600200"/>
            <a:ext cx="7562538" cy="4581525"/>
          </a:xfrm>
          <a:prstGeom prst="rect">
            <a:avLst/>
          </a:prstGeom>
        </p:spPr>
      </p:pic>
      <p:sp>
        <p:nvSpPr>
          <p:cNvPr id="7"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Older adults satisfaction with domains of wellbeing</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142274834"/>
      </p:ext>
    </p:extLst>
  </p:cSld>
  <p:clrMapOvr>
    <a:masterClrMapping/>
  </p:clrMapOvr>
  <p:transition spd="med"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918033"/>
            <a:ext cx="8686800" cy="5544243"/>
          </a:xfrm>
          <a:prstGeom prst="rect">
            <a:avLst/>
          </a:prstGeom>
        </p:spPr>
      </p:pic>
    </p:spTree>
    <p:extLst>
      <p:ext uri="{BB962C8B-B14F-4D97-AF65-F5344CB8AC3E}">
        <p14:creationId xmlns:p14="http://schemas.microsoft.com/office/powerpoint/2010/main" val="1525577151"/>
      </p:ext>
    </p:extLst>
  </p:cSld>
  <p:clrMapOvr>
    <a:masterClrMapping/>
  </p:clrMapOvr>
  <p:transition spd="med"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138111" y="2741241"/>
            <a:ext cx="8850354" cy="2943225"/>
            <a:chOff x="138111" y="2741241"/>
            <a:chExt cx="8850354" cy="2943225"/>
          </a:xfrm>
        </p:grpSpPr>
        <p:pic>
          <p:nvPicPr>
            <p:cNvPr id="2" name="Picture 1"/>
            <p:cNvPicPr>
              <a:picLocks noChangeAspect="1"/>
            </p:cNvPicPr>
            <p:nvPr/>
          </p:nvPicPr>
          <p:blipFill>
            <a:blip r:embed="rId3"/>
            <a:stretch>
              <a:fillRect/>
            </a:stretch>
          </p:blipFill>
          <p:spPr>
            <a:xfrm>
              <a:off x="138111" y="2741241"/>
              <a:ext cx="8850354" cy="2943225"/>
            </a:xfrm>
            <a:prstGeom prst="rect">
              <a:avLst/>
            </a:prstGeom>
          </p:spPr>
        </p:pic>
        <p:sp>
          <p:nvSpPr>
            <p:cNvPr id="11" name="Rounded Rectangle 10"/>
            <p:cNvSpPr/>
            <p:nvPr/>
          </p:nvSpPr>
          <p:spPr>
            <a:xfrm>
              <a:off x="310445" y="4549707"/>
              <a:ext cx="8516683" cy="328246"/>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 name="Title 1"/>
          <p:cNvSpPr txBox="1">
            <a:spLocks/>
          </p:cNvSpPr>
          <p:nvPr/>
        </p:nvSpPr>
        <p:spPr>
          <a:xfrm>
            <a:off x="160809" y="1093076"/>
            <a:ext cx="8790685" cy="1271751"/>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spcAft>
                <a:spcPts val="600"/>
              </a:spcAft>
            </a:pPr>
            <a:r>
              <a:rPr lang="en-US" sz="2400" i="1" dirty="0" smtClean="0">
                <a:solidFill>
                  <a:srgbClr val="005064"/>
                </a:solidFill>
                <a:latin typeface="Arial" panose="020B0604020202020204" pitchFamily="34" charset="0"/>
                <a:cs typeface="Arial" panose="020B0604020202020204" pitchFamily="34" charset="0"/>
              </a:rPr>
              <a:t>Living with a disability or chronic illness</a:t>
            </a:r>
            <a:r>
              <a:rPr lang="en-US" sz="2400" dirty="0" smtClean="0">
                <a:solidFill>
                  <a:srgbClr val="005064"/>
                </a:solidFill>
                <a:latin typeface="Arial" panose="020B0604020202020204" pitchFamily="34" charset="0"/>
                <a:cs typeface="Arial" panose="020B0604020202020204" pitchFamily="34" charset="0"/>
              </a:rPr>
              <a:t>:</a:t>
            </a:r>
          </a:p>
          <a:p>
            <a:pPr marL="914400"/>
            <a:r>
              <a:rPr lang="en-US" sz="2400" dirty="0" smtClean="0">
                <a:solidFill>
                  <a:srgbClr val="005064"/>
                </a:solidFill>
                <a:latin typeface="Arial" panose="020B0604020202020204" pitchFamily="34" charset="0"/>
                <a:cs typeface="Arial" panose="020B0604020202020204" pitchFamily="34" charset="0"/>
              </a:rPr>
              <a:t>Residents who are living with a </a:t>
            </a:r>
            <a:r>
              <a:rPr lang="en-US" sz="2400" dirty="0">
                <a:solidFill>
                  <a:srgbClr val="005064"/>
                </a:solidFill>
                <a:latin typeface="Arial" panose="020B0604020202020204" pitchFamily="34" charset="0"/>
                <a:cs typeface="Arial" panose="020B0604020202020204" pitchFamily="34" charset="0"/>
              </a:rPr>
              <a:t>physical or mental </a:t>
            </a:r>
            <a:r>
              <a:rPr lang="en-US" sz="2400" dirty="0" smtClean="0">
                <a:solidFill>
                  <a:srgbClr val="005064"/>
                </a:solidFill>
                <a:latin typeface="Arial" panose="020B0604020202020204" pitchFamily="34" charset="0"/>
                <a:cs typeface="Arial" panose="020B0604020202020204" pitchFamily="34" charset="0"/>
              </a:rPr>
              <a:t>disability or a chronic illness that limits their activity</a:t>
            </a:r>
            <a:endParaRPr lang="en-CA" sz="240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117815"/>
      </p:ext>
    </p:extLst>
  </p:cSld>
  <p:clrMapOvr>
    <a:masterClrMapping/>
  </p:clrMapOvr>
  <p:transition spd="med"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a:spLocks noGrp="1"/>
          </p:cNvSpPr>
          <p:nvPr>
            <p:ph type="title"/>
          </p:nvPr>
        </p:nvSpPr>
        <p:spPr>
          <a:xfrm>
            <a:off x="0" y="873102"/>
            <a:ext cx="9144000" cy="570658"/>
          </a:xfrm>
        </p:spPr>
        <p:txBody>
          <a:bodyPr>
            <a:noAutofit/>
          </a:bodyPr>
          <a:lstStyle/>
          <a:p>
            <a:pPr algn="ctr"/>
            <a:r>
              <a:rPr lang="en-US" sz="2400" dirty="0">
                <a:solidFill>
                  <a:srgbClr val="005064"/>
                </a:solidFill>
                <a:latin typeface="Arial" panose="020B0604020202020204" pitchFamily="34" charset="0"/>
                <a:cs typeface="Arial" panose="020B0604020202020204" pitchFamily="34" charset="0"/>
              </a:rPr>
              <a:t>S</a:t>
            </a:r>
            <a:r>
              <a:rPr lang="en-US" sz="2400" i="0" dirty="0" smtClean="0">
                <a:solidFill>
                  <a:srgbClr val="005064"/>
                </a:solidFill>
                <a:latin typeface="Arial" panose="020B0604020202020204" pitchFamily="34" charset="0"/>
                <a:cs typeface="Arial" panose="020B0604020202020204" pitchFamily="34" charset="0"/>
              </a:rPr>
              <a:t>atisfaction with domains of wellbeing for those residents living with a disability or chronic illness</a:t>
            </a:r>
            <a:endParaRPr lang="en-CA" sz="2400" i="0" dirty="0">
              <a:solidFill>
                <a:srgbClr val="005064"/>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31358" y="1750101"/>
            <a:ext cx="6902521" cy="4572000"/>
          </a:xfrm>
          <a:prstGeom prst="rect">
            <a:avLst/>
          </a:prstGeom>
        </p:spPr>
      </p:pic>
    </p:spTree>
    <p:extLst>
      <p:ext uri="{BB962C8B-B14F-4D97-AF65-F5344CB8AC3E}">
        <p14:creationId xmlns:p14="http://schemas.microsoft.com/office/powerpoint/2010/main" val="3303726521"/>
      </p:ext>
    </p:extLst>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965" y="179294"/>
            <a:ext cx="5207081" cy="6400800"/>
          </a:xfrm>
          <a:prstGeom prst="rect">
            <a:avLst/>
          </a:prstGeom>
        </p:spPr>
      </p:pic>
    </p:spTree>
    <p:extLst>
      <p:ext uri="{BB962C8B-B14F-4D97-AF65-F5344CB8AC3E}">
        <p14:creationId xmlns:p14="http://schemas.microsoft.com/office/powerpoint/2010/main" val="357674725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 y="1005997"/>
            <a:ext cx="8686800" cy="5410742"/>
          </a:xfrm>
          <a:prstGeom prst="rect">
            <a:avLst/>
          </a:prstGeom>
        </p:spPr>
      </p:pic>
    </p:spTree>
    <p:extLst>
      <p:ext uri="{BB962C8B-B14F-4D97-AF65-F5344CB8AC3E}">
        <p14:creationId xmlns:p14="http://schemas.microsoft.com/office/powerpoint/2010/main" val="234075512"/>
      </p:ext>
    </p:extLst>
  </p:cSld>
  <p:clrMapOvr>
    <a:masterClrMapping/>
  </p:clrMapOvr>
  <p:transition spd="med" advClick="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Wellbeing by CIW Domains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4094988"/>
      </p:ext>
    </p:extLst>
  </p:cSld>
  <p:clrMapOvr>
    <a:masterClrMapping/>
  </p:clrMapOvr>
  <p:transition spd="med"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Living Standards</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376" y="455207"/>
            <a:ext cx="2062317" cy="2062317"/>
          </a:xfrm>
          <a:prstGeom prst="rect">
            <a:avLst/>
          </a:prstGeom>
        </p:spPr>
      </p:pic>
    </p:spTree>
    <p:extLst>
      <p:ext uri="{BB962C8B-B14F-4D97-AF65-F5344CB8AC3E}">
        <p14:creationId xmlns:p14="http://schemas.microsoft.com/office/powerpoint/2010/main" val="1644493237"/>
      </p:ext>
    </p:extLst>
  </p:cSld>
  <p:clrMapOvr>
    <a:masterClrMapping/>
  </p:clrMapOvr>
  <p:transition spd="med"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08583" y="2378075"/>
            <a:ext cx="4114800" cy="3951288"/>
          </a:xfrm>
        </p:spPr>
        <p:txBody>
          <a:bodyPr>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Lower job </a:t>
            </a:r>
            <a:r>
              <a:rPr lang="en-US" dirty="0" smtClean="0">
                <a:latin typeface="Arial" panose="020B0604020202020204" pitchFamily="34" charset="0"/>
                <a:cs typeface="Arial" panose="020B0604020202020204" pitchFamily="34" charset="0"/>
              </a:rPr>
              <a:t>security</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Less work </a:t>
            </a:r>
            <a:r>
              <a:rPr lang="en-US" dirty="0" smtClean="0">
                <a:latin typeface="Arial" panose="020B0604020202020204" pitchFamily="34" charset="0"/>
                <a:cs typeface="Arial" panose="020B0604020202020204" pitchFamily="34" charset="0"/>
              </a:rPr>
              <a:t>flexibility</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Greater work </a:t>
            </a:r>
            <a:r>
              <a:rPr lang="en-US" dirty="0" smtClean="0">
                <a:latin typeface="Arial" panose="020B0604020202020204" pitchFamily="34" charset="0"/>
                <a:cs typeface="Arial" panose="020B0604020202020204" pitchFamily="34" charset="0"/>
              </a:rPr>
              <a:t>interference </a:t>
            </a:r>
            <a:r>
              <a:rPr lang="en-US" dirty="0">
                <a:latin typeface="Arial" panose="020B0604020202020204" pitchFamily="34" charset="0"/>
                <a:cs typeface="Arial" panose="020B0604020202020204" pitchFamily="34" charset="0"/>
              </a:rPr>
              <a:t>with personal </a:t>
            </a:r>
            <a:r>
              <a:rPr lang="en-US" dirty="0" smtClean="0">
                <a:latin typeface="Arial" panose="020B0604020202020204" pitchFamily="34" charset="0"/>
                <a:cs typeface="Arial" panose="020B0604020202020204" pitchFamily="34" charset="0"/>
              </a:rPr>
              <a:t>life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people could not pay their </a:t>
            </a:r>
            <a:r>
              <a:rPr lang="en-US" i="1" dirty="0" smtClean="0">
                <a:latin typeface="Arial" panose="020B0604020202020204" pitchFamily="34" charset="0"/>
                <a:cs typeface="Arial" panose="020B0604020202020204" pitchFamily="34" charset="0"/>
              </a:rPr>
              <a:t>bills</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mortgage or rent </a:t>
            </a:r>
            <a:r>
              <a:rPr lang="en-US" dirty="0" smtClean="0">
                <a:latin typeface="Arial" panose="020B0604020202020204" pitchFamily="34" charset="0"/>
                <a:cs typeface="Arial" panose="020B0604020202020204" pitchFamily="34" charset="0"/>
              </a:rPr>
              <a:t>on time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people ate less due to lack of money for food</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581407" y="2378075"/>
            <a:ext cx="4385387" cy="3951288"/>
          </a:xfrm>
        </p:spPr>
        <p:txBody>
          <a:bodyPr>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Better job fit and more opportunities for job </a:t>
            </a:r>
            <a:r>
              <a:rPr lang="en-US" dirty="0">
                <a:latin typeface="Arial" panose="020B0604020202020204" pitchFamily="34" charset="0"/>
                <a:cs typeface="Arial" panose="020B0604020202020204" pitchFamily="34" charset="0"/>
              </a:rPr>
              <a:t>promotion</a:t>
            </a:r>
            <a:endParaRPr lang="en-US" dirty="0" smtClean="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Shorter commute times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Have enough money </a:t>
            </a:r>
            <a:r>
              <a:rPr lang="en-US" dirty="0">
                <a:latin typeface="Arial" panose="020B0604020202020204" pitchFamily="34" charset="0"/>
                <a:cs typeface="Arial" panose="020B0604020202020204" pitchFamily="34" charset="0"/>
              </a:rPr>
              <a:t>to buy things </a:t>
            </a:r>
            <a:r>
              <a:rPr lang="en-US" dirty="0" smtClean="0">
                <a:latin typeface="Arial" panose="020B0604020202020204" pitchFamily="34" charset="0"/>
                <a:cs typeface="Arial" panose="020B0604020202020204" pitchFamily="34" charset="0"/>
              </a:rPr>
              <a:t>they </a:t>
            </a:r>
            <a:r>
              <a:rPr lang="en-US" i="1" dirty="0" smtClean="0">
                <a:latin typeface="Arial" panose="020B0604020202020204" pitchFamily="34" charset="0"/>
                <a:cs typeface="Arial" panose="020B0604020202020204" pitchFamily="34" charset="0"/>
              </a:rPr>
              <a:t>needed and wanted</a:t>
            </a:r>
            <a:r>
              <a:rPr lang="en-US" dirty="0" smtClean="0">
                <a:latin typeface="Arial" panose="020B0604020202020204" pitchFamily="34" charset="0"/>
                <a:cs typeface="Arial" panose="020B0604020202020204" pitchFamily="34" charset="0"/>
              </a:rPr>
              <a:t> </a:t>
            </a: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586771"/>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Greater work interference with personal life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women could not pay their bills on time</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Have enough money to buy things they </a:t>
            </a:r>
            <a:r>
              <a:rPr lang="en-US" i="1" dirty="0">
                <a:latin typeface="Arial" panose="020B0604020202020204" pitchFamily="34" charset="0"/>
                <a:cs typeface="Arial" panose="020B0604020202020204" pitchFamily="34" charset="0"/>
              </a:rPr>
              <a:t>needed</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wanted</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Work at multiple jobs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a flexible work schedule</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work long hours</a:t>
            </a: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living standards?</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966846"/>
      </p:ext>
    </p:extLst>
  </p:cSld>
  <p:clrMapOvr>
    <a:masterClrMapping/>
  </p:clrMapOvr>
  <p:transition spd="med" advClick="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Financial Insecurity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60994"/>
            <a:ext cx="8686800" cy="5029301"/>
          </a:xfrm>
          <a:prstGeom prst="rect">
            <a:avLst/>
          </a:prstGeom>
        </p:spPr>
      </p:pic>
    </p:spTree>
    <p:extLst>
      <p:ext uri="{BB962C8B-B14F-4D97-AF65-F5344CB8AC3E}">
        <p14:creationId xmlns:p14="http://schemas.microsoft.com/office/powerpoint/2010/main" val="3944974115"/>
      </p:ext>
    </p:extLst>
  </p:cSld>
  <p:clrMapOvr>
    <a:masterClrMapping/>
  </p:clrMapOvr>
  <p:transition spd="med"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63374" y="1082296"/>
            <a:ext cx="4485376" cy="2407279"/>
          </a:xfrm>
          <a:prstGeom prst="rect">
            <a:avLst/>
          </a:prstGeom>
        </p:spPr>
      </p:pic>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pay bills on time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2" name="TextBox 11"/>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355792" y="3522709"/>
            <a:ext cx="158294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1581852" y="3516551"/>
            <a:ext cx="181702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120978" y="1109272"/>
            <a:ext cx="4442396" cy="2407279"/>
          </a:xfrm>
          <a:prstGeom prst="rect">
            <a:avLst/>
          </a:prstGeom>
        </p:spPr>
      </p:pic>
      <p:pic>
        <p:nvPicPr>
          <p:cNvPr id="9" name="Picture 8"/>
          <p:cNvPicPr>
            <a:picLocks noChangeAspect="1"/>
          </p:cNvPicPr>
          <p:nvPr/>
        </p:nvPicPr>
        <p:blipFill>
          <a:blip r:embed="rId5"/>
          <a:stretch>
            <a:fillRect/>
          </a:stretch>
        </p:blipFill>
        <p:spPr>
          <a:xfrm>
            <a:off x="4563374" y="3943763"/>
            <a:ext cx="4425262" cy="2692325"/>
          </a:xfrm>
          <a:prstGeom prst="rect">
            <a:avLst/>
          </a:prstGeom>
        </p:spPr>
      </p:pic>
      <p:pic>
        <p:nvPicPr>
          <p:cNvPr id="10" name="Picture 9"/>
          <p:cNvPicPr>
            <a:picLocks noChangeAspect="1"/>
          </p:cNvPicPr>
          <p:nvPr/>
        </p:nvPicPr>
        <p:blipFill>
          <a:blip r:embed="rId6"/>
          <a:stretch>
            <a:fillRect/>
          </a:stretch>
        </p:blipFill>
        <p:spPr>
          <a:xfrm>
            <a:off x="96597" y="3913593"/>
            <a:ext cx="4466777" cy="2694785"/>
          </a:xfrm>
          <a:prstGeom prst="rect">
            <a:avLst/>
          </a:prstGeom>
        </p:spPr>
      </p:pic>
    </p:spTree>
    <p:extLst>
      <p:ext uri="{BB962C8B-B14F-4D97-AF65-F5344CB8AC3E}">
        <p14:creationId xmlns:p14="http://schemas.microsoft.com/office/powerpoint/2010/main" val="1113084504"/>
      </p:ext>
    </p:extLst>
  </p:cSld>
  <p:clrMapOvr>
    <a:masterClrMapping/>
  </p:clrMapOvr>
  <p:transition spd="med" advClick="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purchase food</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extBox 10"/>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172126" y="3519525"/>
            <a:ext cx="158294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
        <p:nvSpPr>
          <p:cNvPr id="16" name="TextBox 15"/>
          <p:cNvSpPr txBox="1"/>
          <p:nvPr/>
        </p:nvSpPr>
        <p:spPr>
          <a:xfrm>
            <a:off x="1537675" y="3515328"/>
            <a:ext cx="181702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8801" y="1101962"/>
            <a:ext cx="4400371" cy="2462202"/>
          </a:xfrm>
          <a:prstGeom prst="rect">
            <a:avLst/>
          </a:prstGeom>
        </p:spPr>
      </p:pic>
      <p:pic>
        <p:nvPicPr>
          <p:cNvPr id="4" name="Picture 3"/>
          <p:cNvPicPr>
            <a:picLocks noChangeAspect="1"/>
          </p:cNvPicPr>
          <p:nvPr/>
        </p:nvPicPr>
        <p:blipFill>
          <a:blip r:embed="rId4"/>
          <a:stretch>
            <a:fillRect/>
          </a:stretch>
        </p:blipFill>
        <p:spPr>
          <a:xfrm>
            <a:off x="4538479" y="1057282"/>
            <a:ext cx="4424546" cy="2512739"/>
          </a:xfrm>
          <a:prstGeom prst="rect">
            <a:avLst/>
          </a:prstGeom>
        </p:spPr>
      </p:pic>
      <p:pic>
        <p:nvPicPr>
          <p:cNvPr id="5" name="Picture 4"/>
          <p:cNvPicPr>
            <a:picLocks noChangeAspect="1"/>
          </p:cNvPicPr>
          <p:nvPr/>
        </p:nvPicPr>
        <p:blipFill>
          <a:blip r:embed="rId5"/>
          <a:stretch>
            <a:fillRect/>
          </a:stretch>
        </p:blipFill>
        <p:spPr>
          <a:xfrm>
            <a:off x="132760" y="3915519"/>
            <a:ext cx="4424547" cy="2650721"/>
          </a:xfrm>
          <a:prstGeom prst="rect">
            <a:avLst/>
          </a:prstGeom>
        </p:spPr>
      </p:pic>
      <p:pic>
        <p:nvPicPr>
          <p:cNvPr id="6" name="Picture 5"/>
          <p:cNvPicPr>
            <a:picLocks noChangeAspect="1"/>
          </p:cNvPicPr>
          <p:nvPr/>
        </p:nvPicPr>
        <p:blipFill>
          <a:blip r:embed="rId6"/>
          <a:stretch>
            <a:fillRect/>
          </a:stretch>
        </p:blipFill>
        <p:spPr>
          <a:xfrm>
            <a:off x="4554519" y="3942254"/>
            <a:ext cx="4400371" cy="2650721"/>
          </a:xfrm>
          <a:prstGeom prst="rect">
            <a:avLst/>
          </a:prstGeom>
        </p:spPr>
      </p:pic>
    </p:spTree>
    <p:extLst>
      <p:ext uri="{BB962C8B-B14F-4D97-AF65-F5344CB8AC3E}">
        <p14:creationId xmlns:p14="http://schemas.microsoft.com/office/powerpoint/2010/main" val="3722110649"/>
      </p:ext>
    </p:extLst>
  </p:cSld>
  <p:clrMapOvr>
    <a:masterClrMapping/>
  </p:clrMapOvr>
  <p:transition spd="med" advClick="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147133"/>
            <a:ext cx="8686800" cy="5007482"/>
          </a:xfrm>
          <a:prstGeom prst="rect">
            <a:avLst/>
          </a:prstGeom>
        </p:spPr>
      </p:pic>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Job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4" name="Straight Arrow Connector 3"/>
          <p:cNvCxnSpPr/>
          <p:nvPr/>
        </p:nvCxnSpPr>
        <p:spPr>
          <a:xfrm flipV="1">
            <a:off x="3356851" y="1408390"/>
            <a:ext cx="3062378" cy="387326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884962"/>
      </p:ext>
    </p:extLst>
  </p:cSld>
  <p:clrMapOvr>
    <a:masterClrMapping/>
  </p:clrMapOvr>
  <p:transition spd="med" advClick="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Job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F</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1350"/>
          </a:xfrm>
          <a:prstGeom prst="rect">
            <a:avLst/>
          </a:prstGeom>
        </p:spPr>
      </p:pic>
    </p:spTree>
    <p:extLst>
      <p:ext uri="{BB962C8B-B14F-4D97-AF65-F5344CB8AC3E}">
        <p14:creationId xmlns:p14="http://schemas.microsoft.com/office/powerpoint/2010/main" val="1001204036"/>
      </p:ext>
    </p:extLst>
  </p:cSld>
  <p:clrMapOvr>
    <a:masterClrMapping/>
  </p:clrMapOvr>
  <p:transition spd="med"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79224"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2018 CIW </a:t>
              </a:r>
              <a:r>
                <a:rPr lang="en-CA" sz="3600" i="1" dirty="0" smtClean="0">
                  <a:latin typeface="Arial" panose="020B0604020202020204" pitchFamily="34" charset="0"/>
                  <a:cs typeface="Arial" panose="020B0604020202020204" pitchFamily="34" charset="0"/>
                </a:rPr>
                <a:t>Community Wellbeing Survey</a:t>
              </a:r>
              <a:endParaRPr lang="en-CA" sz="3600" i="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76028"/>
          <a:stretch/>
        </p:blipFill>
        <p:spPr>
          <a:xfrm>
            <a:off x="2337774" y="525783"/>
            <a:ext cx="4437529" cy="1643974"/>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83121"/>
          <a:stretch/>
        </p:blipFill>
        <p:spPr>
          <a:xfrm>
            <a:off x="2337774" y="4769213"/>
            <a:ext cx="4437529" cy="1157591"/>
          </a:xfrm>
          <a:prstGeom prst="rect">
            <a:avLst/>
          </a:prstGeom>
        </p:spPr>
      </p:pic>
    </p:spTree>
    <p:extLst>
      <p:ext uri="{BB962C8B-B14F-4D97-AF65-F5344CB8AC3E}">
        <p14:creationId xmlns:p14="http://schemas.microsoft.com/office/powerpoint/2010/main" val="1857064406"/>
      </p:ext>
    </p:extLst>
  </p:cSld>
  <p:clrMapOvr>
    <a:masterClrMapping/>
  </p:clrMapOvr>
  <p:transition spd="med" advClick="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Job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38111" y="1144988"/>
            <a:ext cx="8686800" cy="5021350"/>
          </a:xfrm>
          <a:prstGeom prst="rect">
            <a:avLst/>
          </a:prstGeom>
        </p:spPr>
      </p:pic>
    </p:spTree>
    <p:extLst>
      <p:ext uri="{BB962C8B-B14F-4D97-AF65-F5344CB8AC3E}">
        <p14:creationId xmlns:p14="http://schemas.microsoft.com/office/powerpoint/2010/main" val="63556008"/>
      </p:ext>
    </p:extLst>
  </p:cSld>
  <p:clrMapOvr>
    <a:masterClrMapping/>
  </p:clrMapOvr>
  <p:transition spd="med" advClick="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7160"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Job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144988"/>
            <a:ext cx="8686800" cy="5021349"/>
          </a:xfrm>
          <a:prstGeom prst="rect">
            <a:avLst/>
          </a:prstGeom>
        </p:spPr>
      </p:pic>
    </p:spTree>
    <p:extLst>
      <p:ext uri="{BB962C8B-B14F-4D97-AF65-F5344CB8AC3E}">
        <p14:creationId xmlns:p14="http://schemas.microsoft.com/office/powerpoint/2010/main" val="2478322242"/>
      </p:ext>
    </p:extLst>
  </p:cSld>
  <p:clrMapOvr>
    <a:masterClrMapping/>
  </p:clrMapOvr>
  <p:transition spd="med" advClick="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164" y="1000517"/>
            <a:ext cx="4463714" cy="2688384"/>
            <a:chOff x="138110" y="952696"/>
            <a:chExt cx="4463714" cy="2688384"/>
          </a:xfrm>
        </p:grpSpPr>
        <p:pic>
          <p:nvPicPr>
            <p:cNvPr id="23" name="Picture 22"/>
            <p:cNvPicPr>
              <a:picLocks noChangeAspect="1"/>
            </p:cNvPicPr>
            <p:nvPr/>
          </p:nvPicPr>
          <p:blipFill>
            <a:blip r:embed="rId3"/>
            <a:stretch>
              <a:fillRect/>
            </a:stretch>
          </p:blipFill>
          <p:spPr>
            <a:xfrm>
              <a:off x="138110" y="952696"/>
              <a:ext cx="4463714" cy="2688384"/>
            </a:xfrm>
            <a:prstGeom prst="rect">
              <a:avLst/>
            </a:prstGeom>
          </p:spPr>
        </p:pic>
        <p:cxnSp>
          <p:nvCxnSpPr>
            <p:cNvPr id="24" name="Straight Arrow Connector 23"/>
            <p:cNvCxnSpPr/>
            <p:nvPr/>
          </p:nvCxnSpPr>
          <p:spPr>
            <a:xfrm flipV="1">
              <a:off x="952275" y="1514982"/>
              <a:ext cx="2770253" cy="136348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530980" y="2066717"/>
              <a:ext cx="953334" cy="2855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976965" y="1347188"/>
              <a:ext cx="1059533" cy="33558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32298" y="1210287"/>
              <a:ext cx="1369526" cy="5968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4"/>
          <a:stretch>
            <a:fillRect/>
          </a:stretch>
        </p:blipFill>
        <p:spPr>
          <a:xfrm>
            <a:off x="4693945" y="1000517"/>
            <a:ext cx="4341026" cy="2685939"/>
          </a:xfrm>
          <a:prstGeom prst="rect">
            <a:avLst/>
          </a:prstGeom>
        </p:spPr>
      </p:pic>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Job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F</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it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7" name="Group 26"/>
          <p:cNvGrpSpPr/>
          <p:nvPr/>
        </p:nvGrpSpPr>
        <p:grpSpPr>
          <a:xfrm>
            <a:off x="127288" y="3841047"/>
            <a:ext cx="4468394" cy="2712420"/>
            <a:chOff x="138110" y="3884335"/>
            <a:chExt cx="4468394" cy="2712420"/>
          </a:xfrm>
        </p:grpSpPr>
        <p:pic>
          <p:nvPicPr>
            <p:cNvPr id="5" name="Picture 4"/>
            <p:cNvPicPr>
              <a:picLocks noChangeAspect="1"/>
            </p:cNvPicPr>
            <p:nvPr/>
          </p:nvPicPr>
          <p:blipFill>
            <a:blip r:embed="rId5"/>
            <a:stretch>
              <a:fillRect/>
            </a:stretch>
          </p:blipFill>
          <p:spPr>
            <a:xfrm>
              <a:off x="138110" y="3884335"/>
              <a:ext cx="4468394" cy="2712420"/>
            </a:xfrm>
            <a:prstGeom prst="rect">
              <a:avLst/>
            </a:prstGeom>
          </p:spPr>
        </p:pic>
        <p:sp>
          <p:nvSpPr>
            <p:cNvPr id="7" name="Oval 6"/>
            <p:cNvSpPr/>
            <p:nvPr/>
          </p:nvSpPr>
          <p:spPr>
            <a:xfrm>
              <a:off x="2961532" y="4177993"/>
              <a:ext cx="991454" cy="4303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40504" y="3836273"/>
            <a:ext cx="4447908" cy="2717196"/>
            <a:chOff x="4601824" y="3879559"/>
            <a:chExt cx="4447908" cy="2717196"/>
          </a:xfrm>
        </p:grpSpPr>
        <p:pic>
          <p:nvPicPr>
            <p:cNvPr id="8" name="Picture 7"/>
            <p:cNvPicPr>
              <a:picLocks noChangeAspect="1"/>
            </p:cNvPicPr>
            <p:nvPr/>
          </p:nvPicPr>
          <p:blipFill>
            <a:blip r:embed="rId6"/>
            <a:stretch>
              <a:fillRect/>
            </a:stretch>
          </p:blipFill>
          <p:spPr>
            <a:xfrm>
              <a:off x="4601824" y="3879559"/>
              <a:ext cx="4447908" cy="2717196"/>
            </a:xfrm>
            <a:prstGeom prst="rect">
              <a:avLst/>
            </a:prstGeom>
          </p:spPr>
        </p:pic>
        <p:sp>
          <p:nvSpPr>
            <p:cNvPr id="10" name="Oval 9"/>
            <p:cNvSpPr/>
            <p:nvPr/>
          </p:nvSpPr>
          <p:spPr>
            <a:xfrm>
              <a:off x="7757274" y="4387774"/>
              <a:ext cx="1206983" cy="4771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907904" y="710966"/>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13" name="TextBox 12"/>
          <p:cNvSpPr txBox="1"/>
          <p:nvPr/>
        </p:nvSpPr>
        <p:spPr>
          <a:xfrm>
            <a:off x="1491258" y="3694893"/>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054283" y="3694893"/>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971910"/>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2073210882"/>
      </p:ext>
    </p:extLst>
  </p:cSld>
  <p:clrMapOvr>
    <a:masterClrMapping/>
  </p:clrMapOvr>
  <p:transition spd="med" advClick="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2827267382"/>
      </p:ext>
    </p:extLst>
  </p:cSld>
  <p:clrMapOvr>
    <a:masterClrMapping/>
  </p:clrMapOvr>
  <p:transition spd="med" advClick="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3851175858"/>
      </p:ext>
    </p:extLst>
  </p:cSld>
  <p:clrMapOvr>
    <a:masterClrMapping/>
  </p:clrMapOvr>
  <p:transition spd="med" advClick="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37037"/>
            <a:ext cx="8686800" cy="5035164"/>
          </a:xfrm>
          <a:prstGeom prst="rect">
            <a:avLst/>
          </a:prstGeom>
        </p:spPr>
      </p:pic>
    </p:spTree>
    <p:extLst>
      <p:ext uri="{BB962C8B-B14F-4D97-AF65-F5344CB8AC3E}">
        <p14:creationId xmlns:p14="http://schemas.microsoft.com/office/powerpoint/2010/main" val="2308346556"/>
      </p:ext>
    </p:extLst>
  </p:cSld>
  <p:clrMapOvr>
    <a:masterClrMapping/>
  </p:clrMapOvr>
  <p:transition spd="med" advClick="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1852" y="892357"/>
            <a:ext cx="4402440" cy="2620179"/>
            <a:chOff x="140591" y="930572"/>
            <a:chExt cx="4402440" cy="2620179"/>
          </a:xfrm>
        </p:grpSpPr>
        <p:pic>
          <p:nvPicPr>
            <p:cNvPr id="27" name="Picture 26"/>
            <p:cNvPicPr>
              <a:picLocks noChangeAspect="1"/>
            </p:cNvPicPr>
            <p:nvPr/>
          </p:nvPicPr>
          <p:blipFill>
            <a:blip r:embed="rId3"/>
            <a:stretch>
              <a:fillRect/>
            </a:stretch>
          </p:blipFill>
          <p:spPr>
            <a:xfrm>
              <a:off x="140591" y="930572"/>
              <a:ext cx="4402440" cy="2620179"/>
            </a:xfrm>
            <a:prstGeom prst="rect">
              <a:avLst/>
            </a:prstGeom>
          </p:spPr>
        </p:pic>
        <p:sp>
          <p:nvSpPr>
            <p:cNvPr id="28" name="Oval 27"/>
            <p:cNvSpPr/>
            <p:nvPr/>
          </p:nvSpPr>
          <p:spPr>
            <a:xfrm>
              <a:off x="2948836" y="2720768"/>
              <a:ext cx="1009382" cy="3561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1434768" y="1594872"/>
              <a:ext cx="2253342" cy="8980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157079" y="1426154"/>
              <a:ext cx="1024490" cy="21239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472169" y="2065352"/>
              <a:ext cx="953334" cy="2072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31853" y="3746011"/>
            <a:ext cx="4402440" cy="2848354"/>
            <a:chOff x="131853" y="3746011"/>
            <a:chExt cx="4402440" cy="2848354"/>
          </a:xfrm>
        </p:grpSpPr>
        <p:pic>
          <p:nvPicPr>
            <p:cNvPr id="7" name="Picture 6"/>
            <p:cNvPicPr>
              <a:picLocks noChangeAspect="1"/>
            </p:cNvPicPr>
            <p:nvPr/>
          </p:nvPicPr>
          <p:blipFill>
            <a:blip r:embed="rId4"/>
            <a:stretch>
              <a:fillRect/>
            </a:stretch>
          </p:blipFill>
          <p:spPr>
            <a:xfrm>
              <a:off x="131853" y="3746011"/>
              <a:ext cx="4402440" cy="2848354"/>
            </a:xfrm>
            <a:prstGeom prst="rect">
              <a:avLst/>
            </a:prstGeom>
          </p:spPr>
        </p:pic>
        <p:sp>
          <p:nvSpPr>
            <p:cNvPr id="9" name="Oval 8"/>
            <p:cNvSpPr/>
            <p:nvPr/>
          </p:nvSpPr>
          <p:spPr>
            <a:xfrm>
              <a:off x="2755901" y="5003800"/>
              <a:ext cx="1108734"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561504" y="898650"/>
            <a:ext cx="4487159" cy="2620178"/>
            <a:chOff x="4534293" y="898651"/>
            <a:chExt cx="4487159" cy="2620178"/>
          </a:xfrm>
        </p:grpSpPr>
        <p:pic>
          <p:nvPicPr>
            <p:cNvPr id="8" name="Picture 7"/>
            <p:cNvPicPr>
              <a:picLocks noChangeAspect="1"/>
            </p:cNvPicPr>
            <p:nvPr/>
          </p:nvPicPr>
          <p:blipFill>
            <a:blip r:embed="rId5"/>
            <a:stretch>
              <a:fillRect/>
            </a:stretch>
          </p:blipFill>
          <p:spPr>
            <a:xfrm>
              <a:off x="4534293" y="898651"/>
              <a:ext cx="4487159" cy="2620178"/>
            </a:xfrm>
            <a:prstGeom prst="rect">
              <a:avLst/>
            </a:prstGeom>
          </p:spPr>
        </p:pic>
        <p:sp>
          <p:nvSpPr>
            <p:cNvPr id="18" name="Oval 17"/>
            <p:cNvSpPr/>
            <p:nvPr/>
          </p:nvSpPr>
          <p:spPr>
            <a:xfrm>
              <a:off x="6435692" y="2217538"/>
              <a:ext cx="1728738" cy="4713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5777820" y="1219189"/>
              <a:ext cx="2359400" cy="158411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534292" y="3764663"/>
            <a:ext cx="4487159" cy="2783515"/>
            <a:chOff x="4534292" y="3764663"/>
            <a:chExt cx="4487159" cy="2783515"/>
          </a:xfrm>
        </p:grpSpPr>
        <p:pic>
          <p:nvPicPr>
            <p:cNvPr id="13" name="Picture 12"/>
            <p:cNvPicPr>
              <a:picLocks noChangeAspect="1"/>
            </p:cNvPicPr>
            <p:nvPr/>
          </p:nvPicPr>
          <p:blipFill>
            <a:blip r:embed="rId6"/>
            <a:stretch>
              <a:fillRect/>
            </a:stretch>
          </p:blipFill>
          <p:spPr>
            <a:xfrm>
              <a:off x="4534292" y="3764663"/>
              <a:ext cx="4487159" cy="2783515"/>
            </a:xfrm>
            <a:prstGeom prst="rect">
              <a:avLst/>
            </a:prstGeom>
          </p:spPr>
        </p:pic>
        <p:sp>
          <p:nvSpPr>
            <p:cNvPr id="11" name="Oval 10"/>
            <p:cNvSpPr/>
            <p:nvPr/>
          </p:nvSpPr>
          <p:spPr>
            <a:xfrm>
              <a:off x="7147266" y="5210354"/>
              <a:ext cx="858048" cy="3289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1549292" y="3564022"/>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21" name="TextBox 20"/>
          <p:cNvSpPr txBox="1"/>
          <p:nvPr/>
        </p:nvSpPr>
        <p:spPr>
          <a:xfrm>
            <a:off x="6112317" y="3564022"/>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880257"/>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solidFill>
                    <a:srgbClr val="005A73"/>
                  </a:solidFill>
                  <a:latin typeface="Arial" panose="020B0604020202020204" pitchFamily="34" charset="0"/>
                  <a:cs typeface="Arial" panose="020B0604020202020204" pitchFamily="34" charset="0"/>
                </a:rPr>
                <a:t>Healthy Populations</a:t>
              </a:r>
              <a:endParaRPr lang="en-CA" sz="3600" b="1" dirty="0">
                <a:solidFill>
                  <a:srgbClr val="005A73"/>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623" y="273424"/>
            <a:ext cx="2366682" cy="2366682"/>
          </a:xfrm>
          <a:prstGeom prst="rect">
            <a:avLst/>
          </a:prstGeom>
        </p:spPr>
      </p:pic>
    </p:spTree>
    <p:extLst>
      <p:ext uri="{BB962C8B-B14F-4D97-AF65-F5344CB8AC3E}">
        <p14:creationId xmlns:p14="http://schemas.microsoft.com/office/powerpoint/2010/main" val="3835459010"/>
      </p:ext>
    </p:extLst>
  </p:cSld>
  <p:clrMapOvr>
    <a:masterClrMapping/>
  </p:clrMapOvr>
  <p:transition spd="med" advClick="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183641" y="2378075"/>
            <a:ext cx="4230513" cy="3951288"/>
          </a:xfrm>
        </p:spPr>
        <p:txBody>
          <a:bodyPr>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likely to experience negative impacts due to </a:t>
            </a:r>
            <a:r>
              <a:rPr lang="en-US" i="1" dirty="0" smtClean="0">
                <a:latin typeface="Arial" panose="020B0604020202020204" pitchFamily="34" charset="0"/>
                <a:cs typeface="Arial" panose="020B0604020202020204" pitchFamily="34" charset="0"/>
              </a:rPr>
              <a:t>their own </a:t>
            </a:r>
            <a:r>
              <a:rPr lang="en-US" dirty="0" smtClean="0">
                <a:latin typeface="Arial" panose="020B0604020202020204" pitchFamily="34" charset="0"/>
                <a:cs typeface="Arial" panose="020B0604020202020204" pitchFamily="34" charset="0"/>
              </a:rPr>
              <a:t>or </a:t>
            </a:r>
            <a:r>
              <a:rPr lang="en-US" i="1" dirty="0" smtClean="0">
                <a:latin typeface="Arial" panose="020B0604020202020204" pitchFamily="34" charset="0"/>
                <a:cs typeface="Arial" panose="020B0604020202020204" pitchFamily="34" charset="0"/>
              </a:rPr>
              <a:t>a family member’s</a:t>
            </a:r>
            <a:r>
              <a:rPr lang="en-US" dirty="0" smtClean="0">
                <a:latin typeface="Arial" panose="020B0604020202020204" pitchFamily="34" charset="0"/>
                <a:cs typeface="Arial" panose="020B0604020202020204" pitchFamily="34" charset="0"/>
              </a:rPr>
              <a:t> mental </a:t>
            </a:r>
            <a:r>
              <a:rPr lang="en-US" dirty="0">
                <a:latin typeface="Arial" panose="020B0604020202020204" pitchFamily="34" charset="0"/>
                <a:cs typeface="Arial" panose="020B0604020202020204" pitchFamily="34" charset="0"/>
              </a:rPr>
              <a:t>health issues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at </a:t>
            </a:r>
            <a:r>
              <a:rPr lang="en-US" dirty="0">
                <a:latin typeface="Arial" panose="020B0604020202020204" pitchFamily="34" charset="0"/>
                <a:cs typeface="Arial" panose="020B0604020202020204" pitchFamily="34" charset="0"/>
              </a:rPr>
              <a:t>healthy </a:t>
            </a:r>
            <a:r>
              <a:rPr lang="en-US" dirty="0" smtClean="0">
                <a:latin typeface="Arial" panose="020B0604020202020204" pitchFamily="34" charset="0"/>
                <a:cs typeface="Arial" panose="020B0604020202020204" pitchFamily="34" charset="0"/>
              </a:rPr>
              <a:t>meals less often</a:t>
            </a:r>
            <a:endParaRPr lang="en-US"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a:t>
            </a:r>
            <a:r>
              <a:rPr lang="en-US" dirty="0">
                <a:latin typeface="Arial" panose="020B0604020202020204" pitchFamily="34" charset="0"/>
                <a:cs typeface="Arial" panose="020B0604020202020204" pitchFamily="34" charset="0"/>
              </a:rPr>
              <a:t>less in </a:t>
            </a:r>
            <a:r>
              <a:rPr lang="en-US" i="1" dirty="0">
                <a:latin typeface="Arial" panose="020B0604020202020204" pitchFamily="34" charset="0"/>
                <a:cs typeface="Arial" panose="020B0604020202020204" pitchFamily="34" charset="0"/>
              </a:rPr>
              <a:t>vigorous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a:t>
            </a:r>
            <a:r>
              <a:rPr lang="en-US" i="1" dirty="0" smtClean="0">
                <a:latin typeface="Arial" panose="020B0604020202020204" pitchFamily="34" charset="0"/>
                <a:cs typeface="Arial" panose="020B0604020202020204" pitchFamily="34" charset="0"/>
              </a:rPr>
              <a:t>light exercise</a:t>
            </a:r>
            <a:endParaRPr lang="en-US" dirty="0" smtClean="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Better self-rated </a:t>
            </a:r>
            <a:r>
              <a:rPr lang="en-US" i="1" dirty="0">
                <a:latin typeface="Arial" panose="020B0604020202020204" pitchFamily="34" charset="0"/>
                <a:cs typeface="Arial" panose="020B0604020202020204" pitchFamily="34" charset="0"/>
              </a:rPr>
              <a:t>physical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health </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Better self-rated </a:t>
            </a:r>
            <a:r>
              <a:rPr lang="en-US" i="1" dirty="0" smtClean="0">
                <a:latin typeface="Arial" panose="020B0604020202020204" pitchFamily="34" charset="0"/>
                <a:cs typeface="Arial" panose="020B0604020202020204" pitchFamily="34" charset="0"/>
              </a:rPr>
              <a:t>mental</a:t>
            </a:r>
            <a:r>
              <a:rPr lang="en-US" dirty="0" smtClean="0">
                <a:latin typeface="Arial" panose="020B0604020202020204" pitchFamily="34" charset="0"/>
                <a:cs typeface="Arial" panose="020B0604020202020204" pitchFamily="34" charset="0"/>
              </a:rPr>
              <a:t> health</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both </a:t>
            </a:r>
            <a:r>
              <a:rPr lang="en-US" i="1" dirty="0" smtClean="0">
                <a:latin typeface="Arial" panose="020B0604020202020204" pitchFamily="34" charset="0"/>
                <a:cs typeface="Arial" panose="020B0604020202020204" pitchFamily="34" charset="0"/>
              </a:rPr>
              <a:t>quality</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accessibility</a:t>
            </a:r>
            <a:r>
              <a:rPr lang="en-US" dirty="0" smtClean="0">
                <a:latin typeface="Arial" panose="020B0604020202020204" pitchFamily="34" charset="0"/>
                <a:cs typeface="Arial" panose="020B0604020202020204" pitchFamily="34" charset="0"/>
              </a:rPr>
              <a:t> of </a:t>
            </a:r>
            <a:r>
              <a:rPr lang="en-US" dirty="0">
                <a:latin typeface="Arial" panose="020B0604020202020204" pitchFamily="34" charset="0"/>
                <a:cs typeface="Arial" panose="020B0604020202020204" pitchFamily="34" charset="0"/>
              </a:rPr>
              <a:t>the health care services </a:t>
            </a:r>
            <a:r>
              <a:rPr lang="en-US" dirty="0" smtClean="0">
                <a:latin typeface="Arial" panose="020B0604020202020204" pitchFamily="34" charset="0"/>
                <a:cs typeface="Arial" panose="020B0604020202020204" pitchFamily="34" charset="0"/>
              </a:rPr>
              <a:t>to be better</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Got more good quality exercise</a:t>
            </a: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a:t>
            </a:r>
            <a:endParaRPr lang="en-CA" sz="280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59984829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83883" y="841863"/>
            <a:ext cx="4953000" cy="5334000"/>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Random </a:t>
            </a:r>
            <a:r>
              <a:rPr lang="en-CA" sz="2000" dirty="0">
                <a:solidFill>
                  <a:srgbClr val="005A6E"/>
                </a:solidFill>
                <a:latin typeface="Arial" panose="020B0604020202020204" pitchFamily="34" charset="0"/>
                <a:cs typeface="Arial" panose="020B0604020202020204" pitchFamily="34" charset="0"/>
              </a:rPr>
              <a:t>sample of </a:t>
            </a:r>
            <a:r>
              <a:rPr lang="en-CA" sz="2000" dirty="0" smtClean="0">
                <a:solidFill>
                  <a:srgbClr val="005A6E"/>
                </a:solidFill>
                <a:latin typeface="Arial" panose="020B0604020202020204" pitchFamily="34" charset="0"/>
                <a:cs typeface="Arial" panose="020B0604020202020204" pitchFamily="34" charset="0"/>
              </a:rPr>
              <a:t>households, stratified by four municipalities in the Orillia and Area</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Questionnaire</a:t>
            </a: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Behaviours and perceptions directly related to each of the </a:t>
            </a:r>
            <a:r>
              <a:rPr lang="en-CA" sz="2000" dirty="0" smtClean="0">
                <a:solidFill>
                  <a:srgbClr val="005A6E"/>
                </a:solidFill>
                <a:latin typeface="Arial" panose="020B0604020202020204" pitchFamily="34" charset="0"/>
                <a:cs typeface="Arial" panose="020B0604020202020204" pitchFamily="34" charset="0"/>
              </a:rPr>
              <a:t>CIW’s domains</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Aspects of and overall wellbeing</a:t>
            </a:r>
          </a:p>
          <a:p>
            <a:pPr marL="285750" indent="-285750">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Comprehensive demographics </a:t>
            </a: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Analysis</a:t>
            </a:r>
          </a:p>
          <a:p>
            <a:pPr marL="285750" indent="-285750">
              <a:spcAft>
                <a:spcPts val="600"/>
              </a:spcAft>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Technical report summarising all measures in the questionnaire</a:t>
            </a:r>
          </a:p>
          <a:p>
            <a:pPr marL="285750" indent="-285750">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Targetted analyses on issues of local concern</a:t>
            </a:r>
          </a:p>
        </p:txBody>
      </p:sp>
      <p:grpSp>
        <p:nvGrpSpPr>
          <p:cNvPr id="2" name="Group 1"/>
          <p:cNvGrpSpPr/>
          <p:nvPr/>
        </p:nvGrpSpPr>
        <p:grpSpPr>
          <a:xfrm>
            <a:off x="5167265" y="1140912"/>
            <a:ext cx="3749040" cy="4735902"/>
            <a:chOff x="7261927" y="1046700"/>
            <a:chExt cx="3883817" cy="4735902"/>
          </a:xfrm>
          <a:effectLst>
            <a:outerShdw blurRad="127000" dist="38100" dir="2700000" algn="tl" rotWithShape="0">
              <a:prstClr val="black">
                <a:alpha val="70000"/>
              </a:prstClr>
            </a:outerShdw>
          </a:effectLst>
        </p:grpSpPr>
        <p:sp>
          <p:nvSpPr>
            <p:cNvPr id="10" name="Rectangle 9"/>
            <p:cNvSpPr/>
            <p:nvPr/>
          </p:nvSpPr>
          <p:spPr>
            <a:xfrm>
              <a:off x="7261927" y="1046700"/>
              <a:ext cx="3883817" cy="4735902"/>
            </a:xfrm>
            <a:prstGeom prst="rect">
              <a:avLst/>
            </a:prstGeom>
            <a:solidFill>
              <a:schemeClr val="bg1"/>
            </a:solidFill>
            <a:ln>
              <a:solidFill>
                <a:srgbClr val="006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595" y="1186696"/>
              <a:ext cx="3840480" cy="4455911"/>
            </a:xfrm>
            <a:prstGeom prst="rect">
              <a:avLst/>
            </a:prstGeom>
          </p:spPr>
        </p:pic>
      </p:grpSp>
      <p:sp>
        <p:nvSpPr>
          <p:cNvPr id="8"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CIW Community Wellbeing Survey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782295537"/>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experience negative impacts due to </a:t>
            </a:r>
            <a:r>
              <a:rPr lang="en-US" i="1" dirty="0" smtClean="0">
                <a:latin typeface="Arial" panose="020B0604020202020204" pitchFamily="34" charset="0"/>
                <a:cs typeface="Arial" panose="020B0604020202020204" pitchFamily="34" charset="0"/>
              </a:rPr>
              <a:t>mental health issues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experience negative impacts from a family member’s </a:t>
            </a:r>
            <a:r>
              <a:rPr lang="en-US" i="1" dirty="0" smtClean="0">
                <a:latin typeface="Arial" panose="020B0604020202020204" pitchFamily="34" charset="0"/>
                <a:cs typeface="Arial" panose="020B0604020202020204" pitchFamily="34" charset="0"/>
              </a:rPr>
              <a:t>substance use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Better self-rated </a:t>
            </a:r>
            <a:r>
              <a:rPr lang="en-US" i="1" dirty="0" smtClean="0">
                <a:latin typeface="Arial" panose="020B0604020202020204" pitchFamily="34" charset="0"/>
                <a:cs typeface="Arial" panose="020B0604020202020204" pitchFamily="34" charset="0"/>
              </a:rPr>
              <a:t>mental</a:t>
            </a:r>
            <a:r>
              <a:rPr lang="en-US" dirty="0" smtClean="0">
                <a:latin typeface="Arial" panose="020B0604020202020204" pitchFamily="34" charset="0"/>
                <a:cs typeface="Arial" panose="020B0604020202020204" pitchFamily="34" charset="0"/>
              </a:rPr>
              <a:t> health</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a:t>
            </a:r>
            <a:r>
              <a:rPr lang="en-US" i="1" dirty="0" smtClean="0">
                <a:latin typeface="Arial" panose="020B0604020202020204" pitchFamily="34" charset="0"/>
                <a:cs typeface="Arial" panose="020B0604020202020204" pitchFamily="34" charset="0"/>
              </a:rPr>
              <a:t>quality</a:t>
            </a:r>
            <a:r>
              <a:rPr lang="en-US" dirty="0" smtClean="0">
                <a:latin typeface="Arial" panose="020B0604020202020204" pitchFamily="34" charset="0"/>
                <a:cs typeface="Arial" panose="020B0604020202020204" pitchFamily="34" charset="0"/>
              </a:rPr>
              <a:t> of health care services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Higher perceived </a:t>
            </a:r>
            <a:r>
              <a:rPr lang="en-US" i="1" dirty="0" smtClean="0">
                <a:latin typeface="Arial" panose="020B0604020202020204" pitchFamily="34" charset="0"/>
                <a:cs typeface="Arial" panose="020B0604020202020204" pitchFamily="34" charset="0"/>
              </a:rPr>
              <a:t>access</a:t>
            </a:r>
            <a:r>
              <a:rPr lang="en-US" dirty="0" smtClean="0">
                <a:latin typeface="Arial" panose="020B0604020202020204" pitchFamily="34" charset="0"/>
                <a:cs typeface="Arial" panose="020B0604020202020204" pitchFamily="34" charset="0"/>
              </a:rPr>
              <a:t> to health care services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Got more good quality </a:t>
            </a:r>
            <a:r>
              <a:rPr lang="en-US" dirty="0" smtClean="0">
                <a:latin typeface="Arial" panose="020B0604020202020204" pitchFamily="34" charset="0"/>
                <a:cs typeface="Arial" panose="020B0604020202020204" pitchFamily="34" charset="0"/>
              </a:rPr>
              <a:t>exercise</a:t>
            </a:r>
            <a:endParaRPr lang="en-US"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 by </a:t>
            </a:r>
            <a:r>
              <a:rPr lang="en-US" sz="280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healthy populations?</a:t>
            </a:r>
            <a:endParaRPr lang="en-CA" sz="2400" i="0" dirty="0">
              <a:solidFill>
                <a:srgbClr val="005064"/>
              </a:solidFill>
              <a:latin typeface="Arial" panose="020B0604020202020204" pitchFamily="34" charset="0"/>
              <a:cs typeface="Arial" panose="020B0604020202020204" pitchFamily="34" charset="0"/>
            </a:endParaRPr>
          </a:p>
        </p:txBody>
      </p:sp>
      <p:sp>
        <p:nvSpPr>
          <p:cNvPr id="9" name="Content Placeholder 7"/>
          <p:cNvSpPr txBox="1">
            <a:spLocks/>
          </p:cNvSpPr>
          <p:nvPr/>
        </p:nvSpPr>
        <p:spPr>
          <a:xfrm>
            <a:off x="265287" y="5873335"/>
            <a:ext cx="4114800" cy="544038"/>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On average, both women and men rate their physical health as good or better</a:t>
            </a:r>
          </a:p>
        </p:txBody>
      </p:sp>
    </p:spTree>
    <p:extLst>
      <p:ext uri="{BB962C8B-B14F-4D97-AF65-F5344CB8AC3E}">
        <p14:creationId xmlns:p14="http://schemas.microsoft.com/office/powerpoint/2010/main" val="1524330781"/>
      </p:ext>
    </p:extLst>
  </p:cSld>
  <p:clrMapOvr>
    <a:masterClrMapping/>
  </p:clrMapOvr>
  <p:transition spd="med" advClick="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and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in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Orillia and Area</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44987"/>
            <a:ext cx="8686800" cy="5030181"/>
          </a:xfrm>
          <a:prstGeom prst="rect">
            <a:avLst/>
          </a:prstGeom>
        </p:spPr>
      </p:pic>
    </p:spTree>
    <p:extLst>
      <p:ext uri="{BB962C8B-B14F-4D97-AF65-F5344CB8AC3E}">
        <p14:creationId xmlns:p14="http://schemas.microsoft.com/office/powerpoint/2010/main" val="3885503577"/>
      </p:ext>
    </p:extLst>
  </p:cSld>
  <p:clrMapOvr>
    <a:masterClrMapping/>
  </p:clrMapOvr>
  <p:transition spd="med" advClick="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815883"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 in Orillia and Area</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38110" y="1144988"/>
            <a:ext cx="8815883" cy="5030182"/>
          </a:xfrm>
          <a:prstGeom prst="rect">
            <a:avLst/>
          </a:prstGeom>
        </p:spPr>
      </p:pic>
    </p:spTree>
    <p:extLst>
      <p:ext uri="{BB962C8B-B14F-4D97-AF65-F5344CB8AC3E}">
        <p14:creationId xmlns:p14="http://schemas.microsoft.com/office/powerpoint/2010/main" val="3478230400"/>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73255" y="3942796"/>
            <a:ext cx="4347148" cy="2646805"/>
          </a:xfrm>
          <a:prstGeom prst="rect">
            <a:avLst/>
          </a:prstGeom>
        </p:spPr>
      </p:pic>
      <p:pic>
        <p:nvPicPr>
          <p:cNvPr id="2" name="Picture 1"/>
          <p:cNvPicPr>
            <a:picLocks noChangeAspect="1"/>
          </p:cNvPicPr>
          <p:nvPr/>
        </p:nvPicPr>
        <p:blipFill>
          <a:blip r:embed="rId4"/>
          <a:stretch>
            <a:fillRect/>
          </a:stretch>
        </p:blipFill>
        <p:spPr>
          <a:xfrm>
            <a:off x="138111" y="961760"/>
            <a:ext cx="4448879" cy="2611703"/>
          </a:xfrm>
          <a:prstGeom prst="rect">
            <a:avLst/>
          </a:prstGeom>
        </p:spPr>
      </p:pic>
      <p:pic>
        <p:nvPicPr>
          <p:cNvPr id="3" name="Picture 2"/>
          <p:cNvPicPr>
            <a:picLocks noChangeAspect="1"/>
          </p:cNvPicPr>
          <p:nvPr/>
        </p:nvPicPr>
        <p:blipFill>
          <a:blip r:embed="rId5"/>
          <a:stretch>
            <a:fillRect/>
          </a:stretch>
        </p:blipFill>
        <p:spPr>
          <a:xfrm>
            <a:off x="4673255" y="1001330"/>
            <a:ext cx="4347148" cy="2615223"/>
          </a:xfrm>
          <a:prstGeom prst="rect">
            <a:avLst/>
          </a:prstGeom>
        </p:spPr>
      </p:pic>
      <p:sp>
        <p:nvSpPr>
          <p:cNvPr id="4" name="Title 5"/>
          <p:cNvSpPr txBox="1">
            <a:spLocks/>
          </p:cNvSpPr>
          <p:nvPr/>
        </p:nvSpPr>
        <p:spPr>
          <a:xfrm>
            <a:off x="138111" y="214135"/>
            <a:ext cx="8689017"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Quality of 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5" name="TextBox 4"/>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6" name="TextBox 5"/>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7" name="TextBox 6"/>
          <p:cNvSpPr txBox="1"/>
          <p:nvPr/>
        </p:nvSpPr>
        <p:spPr>
          <a:xfrm>
            <a:off x="1538392" y="3573464"/>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8" name="TextBox 7"/>
          <p:cNvSpPr txBox="1"/>
          <p:nvPr/>
        </p:nvSpPr>
        <p:spPr>
          <a:xfrm>
            <a:off x="6101417" y="3569794"/>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grpSp>
        <p:nvGrpSpPr>
          <p:cNvPr id="14" name="Group 13"/>
          <p:cNvGrpSpPr/>
          <p:nvPr/>
        </p:nvGrpSpPr>
        <p:grpSpPr>
          <a:xfrm>
            <a:off x="138111" y="3942797"/>
            <a:ext cx="4448879" cy="2646805"/>
            <a:chOff x="138111" y="3942797"/>
            <a:chExt cx="4448879" cy="2646805"/>
          </a:xfrm>
        </p:grpSpPr>
        <p:pic>
          <p:nvPicPr>
            <p:cNvPr id="9" name="Picture 8"/>
            <p:cNvPicPr>
              <a:picLocks noChangeAspect="1"/>
            </p:cNvPicPr>
            <p:nvPr/>
          </p:nvPicPr>
          <p:blipFill>
            <a:blip r:embed="rId6"/>
            <a:stretch>
              <a:fillRect/>
            </a:stretch>
          </p:blipFill>
          <p:spPr>
            <a:xfrm>
              <a:off x="138111" y="3942797"/>
              <a:ext cx="4448879" cy="2646805"/>
            </a:xfrm>
            <a:prstGeom prst="rect">
              <a:avLst/>
            </a:prstGeom>
          </p:spPr>
        </p:pic>
        <p:cxnSp>
          <p:nvCxnSpPr>
            <p:cNvPr id="11" name="Straight Connector 10"/>
            <p:cNvCxnSpPr/>
            <p:nvPr/>
          </p:nvCxnSpPr>
          <p:spPr>
            <a:xfrm flipH="1" flipV="1">
              <a:off x="1491699" y="3982959"/>
              <a:ext cx="18380" cy="223996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470639"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Urban</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3" name="TextBox 1"/>
            <p:cNvSpPr txBox="1"/>
            <p:nvPr/>
          </p:nvSpPr>
          <p:spPr>
            <a:xfrm>
              <a:off x="2488255"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Rural</a:t>
              </a:r>
              <a:endParaRPr lang="en-CA" sz="1000" b="1"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2653857"/>
      </p:ext>
    </p:extLst>
  </p:cSld>
  <p:clrMapOvr>
    <a:masterClrMapping/>
  </p:clrMapOvr>
  <p:transition spd="med" advClick="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21351" y="3819791"/>
            <a:ext cx="4367463" cy="2742226"/>
          </a:xfrm>
          <a:prstGeom prst="rect">
            <a:avLst/>
          </a:prstGeom>
        </p:spPr>
      </p:pic>
      <p:pic>
        <p:nvPicPr>
          <p:cNvPr id="8" name="Picture 7"/>
          <p:cNvPicPr>
            <a:picLocks noChangeAspect="1"/>
          </p:cNvPicPr>
          <p:nvPr/>
        </p:nvPicPr>
        <p:blipFill>
          <a:blip r:embed="rId4"/>
          <a:stretch>
            <a:fillRect/>
          </a:stretch>
        </p:blipFill>
        <p:spPr>
          <a:xfrm>
            <a:off x="4571998" y="1005754"/>
            <a:ext cx="4367463" cy="2561542"/>
          </a:xfrm>
          <a:prstGeom prst="rect">
            <a:avLst/>
          </a:prstGeom>
        </p:spPr>
      </p:pic>
      <p:pic>
        <p:nvPicPr>
          <p:cNvPr id="2" name="Picture 1"/>
          <p:cNvPicPr>
            <a:picLocks noChangeAspect="1"/>
          </p:cNvPicPr>
          <p:nvPr/>
        </p:nvPicPr>
        <p:blipFill>
          <a:blip r:embed="rId5"/>
          <a:stretch>
            <a:fillRect/>
          </a:stretch>
        </p:blipFill>
        <p:spPr>
          <a:xfrm>
            <a:off x="138109" y="971470"/>
            <a:ext cx="4433889" cy="2560387"/>
          </a:xfrm>
          <a:prstGeom prst="rect">
            <a:avLst/>
          </a:prstGeom>
        </p:spPr>
      </p:pic>
      <p:sp>
        <p:nvSpPr>
          <p:cNvPr id="4" name="Title 5"/>
          <p:cNvSpPr txBox="1">
            <a:spLocks/>
          </p:cNvSpPr>
          <p:nvPr/>
        </p:nvSpPr>
        <p:spPr>
          <a:xfrm>
            <a:off x="138111" y="214135"/>
            <a:ext cx="8689017"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Accessibility of Health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3" name="TextBox 2"/>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5" name="TextBox 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6" name="TextBox 5"/>
          <p:cNvSpPr txBox="1"/>
          <p:nvPr/>
        </p:nvSpPr>
        <p:spPr>
          <a:xfrm>
            <a:off x="1453550" y="3516551"/>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7" name="TextBox 6"/>
          <p:cNvSpPr txBox="1"/>
          <p:nvPr/>
        </p:nvSpPr>
        <p:spPr>
          <a:xfrm>
            <a:off x="6016575" y="3516551"/>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grpSp>
        <p:nvGrpSpPr>
          <p:cNvPr id="14" name="Group 13"/>
          <p:cNvGrpSpPr/>
          <p:nvPr/>
        </p:nvGrpSpPr>
        <p:grpSpPr>
          <a:xfrm>
            <a:off x="138110" y="3856388"/>
            <a:ext cx="4433889" cy="2742226"/>
            <a:chOff x="138110" y="3856388"/>
            <a:chExt cx="4433889" cy="2742226"/>
          </a:xfrm>
        </p:grpSpPr>
        <p:pic>
          <p:nvPicPr>
            <p:cNvPr id="9" name="Picture 8"/>
            <p:cNvPicPr>
              <a:picLocks noChangeAspect="1"/>
            </p:cNvPicPr>
            <p:nvPr/>
          </p:nvPicPr>
          <p:blipFill>
            <a:blip r:embed="rId6"/>
            <a:stretch>
              <a:fillRect/>
            </a:stretch>
          </p:blipFill>
          <p:spPr>
            <a:xfrm>
              <a:off x="138110" y="3856388"/>
              <a:ext cx="4433889" cy="2742226"/>
            </a:xfrm>
            <a:prstGeom prst="rect">
              <a:avLst/>
            </a:prstGeom>
          </p:spPr>
        </p:pic>
        <p:cxnSp>
          <p:nvCxnSpPr>
            <p:cNvPr id="11" name="Straight Connector 10"/>
            <p:cNvCxnSpPr/>
            <p:nvPr/>
          </p:nvCxnSpPr>
          <p:spPr>
            <a:xfrm flipH="1" flipV="1">
              <a:off x="1500997" y="3982959"/>
              <a:ext cx="18380" cy="223996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470639"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Urban</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3" name="TextBox 1"/>
            <p:cNvSpPr txBox="1"/>
            <p:nvPr/>
          </p:nvSpPr>
          <p:spPr>
            <a:xfrm>
              <a:off x="2488255"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Rural</a:t>
              </a:r>
              <a:endParaRPr lang="en-CA" sz="1000" b="1"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9779199"/>
      </p:ext>
    </p:extLst>
  </p:cSld>
  <p:clrMapOvr>
    <a:masterClrMapping/>
  </p:clrMapOvr>
  <p:transition spd="med" advClick="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19625" y="967562"/>
            <a:ext cx="4376330" cy="2468458"/>
          </a:xfrm>
          <a:prstGeom prst="rect">
            <a:avLst/>
          </a:prstGeom>
        </p:spPr>
      </p:pic>
      <p:pic>
        <p:nvPicPr>
          <p:cNvPr id="2" name="Picture 1"/>
          <p:cNvPicPr>
            <a:picLocks noChangeAspect="1"/>
          </p:cNvPicPr>
          <p:nvPr/>
        </p:nvPicPr>
        <p:blipFill>
          <a:blip r:embed="rId4"/>
          <a:stretch>
            <a:fillRect/>
          </a:stretch>
        </p:blipFill>
        <p:spPr>
          <a:xfrm>
            <a:off x="74004" y="967562"/>
            <a:ext cx="4466772" cy="2491651"/>
          </a:xfrm>
          <a:prstGeom prst="rect">
            <a:avLst/>
          </a:prstGeom>
        </p:spPr>
      </p:pic>
      <p:sp>
        <p:nvSpPr>
          <p:cNvPr id="3" name="Title 5"/>
          <p:cNvSpPr txBox="1">
            <a:spLocks/>
          </p:cNvSpPr>
          <p:nvPr/>
        </p:nvSpPr>
        <p:spPr>
          <a:xfrm>
            <a:off x="138111"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in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Orillia and Area</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3" name="TextBox 12"/>
          <p:cNvSpPr txBox="1"/>
          <p:nvPr/>
        </p:nvSpPr>
        <p:spPr>
          <a:xfrm>
            <a:off x="1811547" y="754370"/>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8" name="TextBox 17"/>
          <p:cNvSpPr txBox="1"/>
          <p:nvPr/>
        </p:nvSpPr>
        <p:spPr>
          <a:xfrm>
            <a:off x="6462903" y="754370"/>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1453550" y="3516551"/>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23" name="TextBox 22"/>
          <p:cNvSpPr txBox="1"/>
          <p:nvPr/>
        </p:nvSpPr>
        <p:spPr>
          <a:xfrm>
            <a:off x="6016575" y="3516551"/>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grpSp>
        <p:nvGrpSpPr>
          <p:cNvPr id="6" name="Group 5"/>
          <p:cNvGrpSpPr/>
          <p:nvPr/>
        </p:nvGrpSpPr>
        <p:grpSpPr>
          <a:xfrm>
            <a:off x="138110" y="3885883"/>
            <a:ext cx="4402665" cy="2610167"/>
            <a:chOff x="138110" y="3885883"/>
            <a:chExt cx="4402665" cy="2610167"/>
          </a:xfrm>
        </p:grpSpPr>
        <p:pic>
          <p:nvPicPr>
            <p:cNvPr id="5" name="Picture 4"/>
            <p:cNvPicPr>
              <a:picLocks noChangeAspect="1"/>
            </p:cNvPicPr>
            <p:nvPr/>
          </p:nvPicPr>
          <p:blipFill>
            <a:blip r:embed="rId5"/>
            <a:stretch>
              <a:fillRect/>
            </a:stretch>
          </p:blipFill>
          <p:spPr>
            <a:xfrm>
              <a:off x="138110" y="3885883"/>
              <a:ext cx="4402665" cy="2610167"/>
            </a:xfrm>
            <a:prstGeom prst="rect">
              <a:avLst/>
            </a:prstGeom>
          </p:spPr>
        </p:pic>
        <p:cxnSp>
          <p:nvCxnSpPr>
            <p:cNvPr id="24" name="Straight Connector 23"/>
            <p:cNvCxnSpPr/>
            <p:nvPr/>
          </p:nvCxnSpPr>
          <p:spPr>
            <a:xfrm flipH="1" flipV="1">
              <a:off x="1459300" y="3999940"/>
              <a:ext cx="18376" cy="208056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1"/>
            <p:cNvSpPr txBox="1"/>
            <p:nvPr/>
          </p:nvSpPr>
          <p:spPr>
            <a:xfrm>
              <a:off x="515420"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Urban</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26" name="TextBox 1"/>
            <p:cNvSpPr txBox="1"/>
            <p:nvPr/>
          </p:nvSpPr>
          <p:spPr>
            <a:xfrm>
              <a:off x="2655286"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Rural</a:t>
              </a:r>
              <a:endParaRPr lang="en-CA" sz="1000" b="1" dirty="0">
                <a:solidFill>
                  <a:sysClr val="windowText" lastClr="00000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4540775" y="3885883"/>
            <a:ext cx="4455180" cy="2610166"/>
          </a:xfrm>
          <a:prstGeom prst="rect">
            <a:avLst/>
          </a:prstGeom>
        </p:spPr>
      </p:pic>
    </p:spTree>
    <p:extLst>
      <p:ext uri="{BB962C8B-B14F-4D97-AF65-F5344CB8AC3E}">
        <p14:creationId xmlns:p14="http://schemas.microsoft.com/office/powerpoint/2010/main" val="471494396"/>
      </p:ext>
    </p:extLst>
  </p:cSld>
  <p:clrMapOvr>
    <a:masterClrMapping/>
  </p:clrMapOvr>
  <p:transition spd="med" advClick="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and Overall Wellbeing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9" name="Group 38"/>
          <p:cNvGrpSpPr/>
          <p:nvPr/>
        </p:nvGrpSpPr>
        <p:grpSpPr>
          <a:xfrm>
            <a:off x="135293" y="716662"/>
            <a:ext cx="8798311" cy="5887528"/>
            <a:chOff x="135293" y="716662"/>
            <a:chExt cx="8798311" cy="5887528"/>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93" y="1012234"/>
              <a:ext cx="4297680" cy="2641032"/>
            </a:xfrm>
            <a:prstGeom prst="rect">
              <a:avLst/>
            </a:prstGeom>
          </p:spPr>
        </p:pic>
        <p:grpSp>
          <p:nvGrpSpPr>
            <p:cNvPr id="36" name="Group 35"/>
            <p:cNvGrpSpPr/>
            <p:nvPr/>
          </p:nvGrpSpPr>
          <p:grpSpPr>
            <a:xfrm>
              <a:off x="138112" y="716662"/>
              <a:ext cx="8795492" cy="5887528"/>
              <a:chOff x="138112" y="716662"/>
              <a:chExt cx="8795492" cy="5887528"/>
            </a:xfrm>
          </p:grpSpPr>
          <p:sp>
            <p:nvSpPr>
              <p:cNvPr id="21" name="TextBox 20"/>
              <p:cNvSpPr txBox="1"/>
              <p:nvPr/>
            </p:nvSpPr>
            <p:spPr>
              <a:xfrm>
                <a:off x="1604378" y="3647817"/>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22" name="TextBox 21"/>
              <p:cNvSpPr txBox="1"/>
              <p:nvPr/>
            </p:nvSpPr>
            <p:spPr>
              <a:xfrm>
                <a:off x="6167403" y="3647817"/>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524" y="1002915"/>
                <a:ext cx="4297680" cy="266807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12" y="4007674"/>
                <a:ext cx="4297680" cy="259651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5924" y="3987423"/>
                <a:ext cx="4297680" cy="2611301"/>
              </a:xfrm>
              <a:prstGeom prst="rect">
                <a:avLst/>
              </a:prstGeom>
            </p:spPr>
          </p:pic>
          <p:sp>
            <p:nvSpPr>
              <p:cNvPr id="14" name="TextBox 13"/>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cxnSp>
            <p:nvCxnSpPr>
              <p:cNvPr id="28" name="Straight Arrow Connector 27"/>
              <p:cNvCxnSpPr/>
              <p:nvPr/>
            </p:nvCxnSpPr>
            <p:spPr>
              <a:xfrm flipH="1" flipV="1">
                <a:off x="5905500" y="1390650"/>
                <a:ext cx="1943100" cy="132715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949950" y="4947166"/>
                <a:ext cx="1943100" cy="62813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3119779" y="4312721"/>
                <a:ext cx="952684"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1267815" y="1440402"/>
                <a:ext cx="2032636" cy="149160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59312818"/>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8110" y="3885882"/>
            <a:ext cx="4450129" cy="2702955"/>
          </a:xfrm>
          <a:prstGeom prst="rect">
            <a:avLst/>
          </a:prstGeom>
        </p:spPr>
      </p:pic>
      <p:pic>
        <p:nvPicPr>
          <p:cNvPr id="4" name="Picture 3"/>
          <p:cNvPicPr>
            <a:picLocks noChangeAspect="1"/>
          </p:cNvPicPr>
          <p:nvPr/>
        </p:nvPicPr>
        <p:blipFill>
          <a:blip r:embed="rId4"/>
          <a:stretch>
            <a:fillRect/>
          </a:stretch>
        </p:blipFill>
        <p:spPr>
          <a:xfrm>
            <a:off x="4588240" y="985186"/>
            <a:ext cx="4433687" cy="2434289"/>
          </a:xfrm>
          <a:prstGeom prst="rect">
            <a:avLst/>
          </a:prstGeom>
        </p:spPr>
      </p:pic>
      <p:pic>
        <p:nvPicPr>
          <p:cNvPr id="2" name="Picture 1"/>
          <p:cNvPicPr>
            <a:picLocks noChangeAspect="1"/>
          </p:cNvPicPr>
          <p:nvPr/>
        </p:nvPicPr>
        <p:blipFill>
          <a:blip r:embed="rId5"/>
          <a:stretch>
            <a:fillRect/>
          </a:stretch>
        </p:blipFill>
        <p:spPr>
          <a:xfrm>
            <a:off x="66212" y="985187"/>
            <a:ext cx="4522028" cy="2434288"/>
          </a:xfrm>
          <a:prstGeom prst="rect">
            <a:avLst/>
          </a:prstGeom>
        </p:spPr>
      </p:pic>
      <p:sp>
        <p:nvSpPr>
          <p:cNvPr id="3" name="Title 5"/>
          <p:cNvSpPr txBox="1">
            <a:spLocks/>
          </p:cNvSpPr>
          <p:nvPr/>
        </p:nvSpPr>
        <p:spPr>
          <a:xfrm>
            <a:off x="138111"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in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Orillia and Area</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13" name="Straight Connector 12"/>
          <p:cNvCxnSpPr/>
          <p:nvPr/>
        </p:nvCxnSpPr>
        <p:spPr>
          <a:xfrm flipH="1" flipV="1">
            <a:off x="1548745" y="3982959"/>
            <a:ext cx="18380" cy="223996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470639"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Urban</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6" name="TextBox 1"/>
          <p:cNvSpPr txBox="1"/>
          <p:nvPr/>
        </p:nvSpPr>
        <p:spPr>
          <a:xfrm>
            <a:off x="2488255"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Rural</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22" name="TextBox 21"/>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3" name="TextBox 22"/>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4" name="TextBox 23"/>
          <p:cNvSpPr txBox="1"/>
          <p:nvPr/>
        </p:nvSpPr>
        <p:spPr>
          <a:xfrm>
            <a:off x="1453550" y="3516551"/>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21" name="TextBox 20"/>
          <p:cNvSpPr txBox="1"/>
          <p:nvPr/>
        </p:nvSpPr>
        <p:spPr>
          <a:xfrm>
            <a:off x="6016575" y="3516551"/>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4588239" y="3885881"/>
            <a:ext cx="4433688" cy="2702956"/>
          </a:xfrm>
          <a:prstGeom prst="rect">
            <a:avLst/>
          </a:prstGeom>
        </p:spPr>
      </p:pic>
    </p:spTree>
    <p:extLst>
      <p:ext uri="{BB962C8B-B14F-4D97-AF65-F5344CB8AC3E}">
        <p14:creationId xmlns:p14="http://schemas.microsoft.com/office/powerpoint/2010/main" val="2828307763"/>
      </p:ext>
    </p:extLst>
  </p:cSld>
  <p:clrMapOvr>
    <a:masterClrMapping/>
  </p:clrMapOvr>
  <p:transition spd="med" advClick="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305" y="1015056"/>
            <a:ext cx="4425452" cy="2662457"/>
            <a:chOff x="137920" y="939574"/>
            <a:chExt cx="4425452" cy="2662457"/>
          </a:xfrm>
        </p:grpSpPr>
        <p:pic>
          <p:nvPicPr>
            <p:cNvPr id="24" name="Picture 23"/>
            <p:cNvPicPr>
              <a:picLocks noChangeAspect="1"/>
            </p:cNvPicPr>
            <p:nvPr/>
          </p:nvPicPr>
          <p:blipFill>
            <a:blip r:embed="rId3"/>
            <a:stretch>
              <a:fillRect/>
            </a:stretch>
          </p:blipFill>
          <p:spPr>
            <a:xfrm>
              <a:off x="137920" y="939574"/>
              <a:ext cx="4425452" cy="2662457"/>
            </a:xfrm>
            <a:prstGeom prst="rect">
              <a:avLst/>
            </a:prstGeom>
          </p:spPr>
        </p:pic>
        <p:sp>
          <p:nvSpPr>
            <p:cNvPr id="13" name="Oval 12"/>
            <p:cNvSpPr/>
            <p:nvPr/>
          </p:nvSpPr>
          <p:spPr>
            <a:xfrm>
              <a:off x="2023602" y="1798569"/>
              <a:ext cx="1285211" cy="50108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65422" y="2476412"/>
              <a:ext cx="1347338" cy="6341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023602" y="1350218"/>
              <a:ext cx="1091232" cy="37583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563371" y="3786697"/>
            <a:ext cx="4429019" cy="2752971"/>
            <a:chOff x="4563371" y="3786697"/>
            <a:chExt cx="4429019" cy="2752971"/>
          </a:xfrm>
        </p:grpSpPr>
        <p:pic>
          <p:nvPicPr>
            <p:cNvPr id="23" name="Picture 22"/>
            <p:cNvPicPr>
              <a:picLocks noChangeAspect="1"/>
            </p:cNvPicPr>
            <p:nvPr/>
          </p:nvPicPr>
          <p:blipFill>
            <a:blip r:embed="rId4"/>
            <a:stretch>
              <a:fillRect/>
            </a:stretch>
          </p:blipFill>
          <p:spPr>
            <a:xfrm>
              <a:off x="4563371" y="3786697"/>
              <a:ext cx="4429019" cy="2752971"/>
            </a:xfrm>
            <a:prstGeom prst="rect">
              <a:avLst/>
            </a:prstGeom>
          </p:spPr>
        </p:pic>
        <p:sp>
          <p:nvSpPr>
            <p:cNvPr id="27" name="Oval 26"/>
            <p:cNvSpPr/>
            <p:nvPr/>
          </p:nvSpPr>
          <p:spPr>
            <a:xfrm>
              <a:off x="5581421" y="5104368"/>
              <a:ext cx="1343254" cy="5613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37919" y="3786700"/>
            <a:ext cx="4425452" cy="2752968"/>
            <a:chOff x="137919" y="3786700"/>
            <a:chExt cx="4425452" cy="2752968"/>
          </a:xfrm>
        </p:grpSpPr>
        <p:pic>
          <p:nvPicPr>
            <p:cNvPr id="26" name="Picture 25"/>
            <p:cNvPicPr>
              <a:picLocks noChangeAspect="1"/>
            </p:cNvPicPr>
            <p:nvPr/>
          </p:nvPicPr>
          <p:blipFill>
            <a:blip r:embed="rId5"/>
            <a:stretch>
              <a:fillRect/>
            </a:stretch>
          </p:blipFill>
          <p:spPr>
            <a:xfrm>
              <a:off x="137919" y="3786700"/>
              <a:ext cx="4425452" cy="2752968"/>
            </a:xfrm>
            <a:prstGeom prst="rect">
              <a:avLst/>
            </a:prstGeom>
          </p:spPr>
        </p:pic>
        <p:sp>
          <p:nvSpPr>
            <p:cNvPr id="17" name="Oval 16"/>
            <p:cNvSpPr/>
            <p:nvPr/>
          </p:nvSpPr>
          <p:spPr>
            <a:xfrm>
              <a:off x="1248439" y="5104368"/>
              <a:ext cx="918408" cy="4224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563372" y="1015056"/>
            <a:ext cx="4429018" cy="2662454"/>
            <a:chOff x="4563372" y="939577"/>
            <a:chExt cx="4429018" cy="2662454"/>
          </a:xfrm>
        </p:grpSpPr>
        <p:pic>
          <p:nvPicPr>
            <p:cNvPr id="25" name="Picture 24"/>
            <p:cNvPicPr>
              <a:picLocks noChangeAspect="1"/>
            </p:cNvPicPr>
            <p:nvPr/>
          </p:nvPicPr>
          <p:blipFill>
            <a:blip r:embed="rId6"/>
            <a:stretch>
              <a:fillRect/>
            </a:stretch>
          </p:blipFill>
          <p:spPr>
            <a:xfrm>
              <a:off x="4563372" y="939577"/>
              <a:ext cx="4429018" cy="2662454"/>
            </a:xfrm>
            <a:prstGeom prst="rect">
              <a:avLst/>
            </a:prstGeom>
          </p:spPr>
        </p:pic>
        <p:sp>
          <p:nvSpPr>
            <p:cNvPr id="18" name="Oval 17"/>
            <p:cNvSpPr/>
            <p:nvPr/>
          </p:nvSpPr>
          <p:spPr>
            <a:xfrm>
              <a:off x="5348855" y="2346285"/>
              <a:ext cx="952684"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5"/>
          <p:cNvSpPr txBox="1">
            <a:spLocks/>
          </p:cNvSpPr>
          <p:nvPr/>
        </p:nvSpPr>
        <p:spPr>
          <a:xfrm>
            <a:off x="138112"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and Overall Wellbeing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4" name="TextBox 13"/>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21" name="TextBox 20"/>
          <p:cNvSpPr txBox="1"/>
          <p:nvPr/>
        </p:nvSpPr>
        <p:spPr>
          <a:xfrm>
            <a:off x="1604378" y="3647817"/>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22" name="TextBox 21"/>
          <p:cNvSpPr txBox="1"/>
          <p:nvPr/>
        </p:nvSpPr>
        <p:spPr>
          <a:xfrm>
            <a:off x="6167403" y="3647817"/>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35262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111" y="901328"/>
            <a:ext cx="4467758" cy="2739465"/>
            <a:chOff x="138111" y="901328"/>
            <a:chExt cx="4467758" cy="2739465"/>
          </a:xfrm>
        </p:grpSpPr>
        <p:pic>
          <p:nvPicPr>
            <p:cNvPr id="31" name="Picture 30"/>
            <p:cNvPicPr>
              <a:picLocks noChangeAspect="1"/>
            </p:cNvPicPr>
            <p:nvPr/>
          </p:nvPicPr>
          <p:blipFill>
            <a:blip r:embed="rId3"/>
            <a:stretch>
              <a:fillRect/>
            </a:stretch>
          </p:blipFill>
          <p:spPr>
            <a:xfrm>
              <a:off x="138111" y="901328"/>
              <a:ext cx="4467758" cy="2739465"/>
            </a:xfrm>
            <a:prstGeom prst="rect">
              <a:avLst/>
            </a:prstGeom>
          </p:spPr>
        </p:pic>
        <p:sp>
          <p:nvSpPr>
            <p:cNvPr id="19" name="Oval 18"/>
            <p:cNvSpPr/>
            <p:nvPr/>
          </p:nvSpPr>
          <p:spPr>
            <a:xfrm>
              <a:off x="2519916" y="2052084"/>
              <a:ext cx="1148317" cy="3296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296633" y="1351428"/>
              <a:ext cx="991665" cy="3296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256398" y="1126905"/>
              <a:ext cx="1317571" cy="6311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5"/>
          <p:cNvSpPr txBox="1">
            <a:spLocks/>
          </p:cNvSpPr>
          <p:nvPr/>
        </p:nvSpPr>
        <p:spPr>
          <a:xfrm>
            <a:off x="138111"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Accessibility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of 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are and Overall Wellbeing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41" name="Group 40"/>
          <p:cNvGrpSpPr/>
          <p:nvPr/>
        </p:nvGrpSpPr>
        <p:grpSpPr>
          <a:xfrm>
            <a:off x="138111" y="3845628"/>
            <a:ext cx="4524504" cy="2641778"/>
            <a:chOff x="138111" y="3845628"/>
            <a:chExt cx="4524504" cy="2641778"/>
          </a:xfrm>
        </p:grpSpPr>
        <p:pic>
          <p:nvPicPr>
            <p:cNvPr id="33" name="Picture 32"/>
            <p:cNvPicPr>
              <a:picLocks noChangeAspect="1"/>
            </p:cNvPicPr>
            <p:nvPr/>
          </p:nvPicPr>
          <p:blipFill>
            <a:blip r:embed="rId4"/>
            <a:stretch>
              <a:fillRect/>
            </a:stretch>
          </p:blipFill>
          <p:spPr>
            <a:xfrm>
              <a:off x="138111" y="3845628"/>
              <a:ext cx="4524504" cy="2641778"/>
            </a:xfrm>
            <a:prstGeom prst="rect">
              <a:avLst/>
            </a:prstGeom>
          </p:spPr>
        </p:pic>
        <p:sp>
          <p:nvSpPr>
            <p:cNvPr id="9" name="Oval 8"/>
            <p:cNvSpPr/>
            <p:nvPr/>
          </p:nvSpPr>
          <p:spPr>
            <a:xfrm>
              <a:off x="3330830" y="4107944"/>
              <a:ext cx="1057858" cy="4853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14" name="TextBox 13"/>
          <p:cNvSpPr txBox="1"/>
          <p:nvPr/>
        </p:nvSpPr>
        <p:spPr>
          <a:xfrm>
            <a:off x="1517747" y="3602034"/>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6080772" y="3602034"/>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grpSp>
        <p:nvGrpSpPr>
          <p:cNvPr id="6" name="Group 5"/>
          <p:cNvGrpSpPr/>
          <p:nvPr/>
        </p:nvGrpSpPr>
        <p:grpSpPr>
          <a:xfrm>
            <a:off x="4660087" y="903594"/>
            <a:ext cx="4344213" cy="2698440"/>
            <a:chOff x="4660087" y="903594"/>
            <a:chExt cx="4344213" cy="2698440"/>
          </a:xfrm>
        </p:grpSpPr>
        <p:grpSp>
          <p:nvGrpSpPr>
            <p:cNvPr id="43" name="Group 42"/>
            <p:cNvGrpSpPr/>
            <p:nvPr/>
          </p:nvGrpSpPr>
          <p:grpSpPr>
            <a:xfrm>
              <a:off x="4660087" y="903594"/>
              <a:ext cx="4344213" cy="2698440"/>
              <a:chOff x="4662615" y="903594"/>
              <a:chExt cx="4341685" cy="2698440"/>
            </a:xfrm>
          </p:grpSpPr>
          <p:pic>
            <p:nvPicPr>
              <p:cNvPr id="32" name="Picture 31"/>
              <p:cNvPicPr>
                <a:picLocks noChangeAspect="1"/>
              </p:cNvPicPr>
              <p:nvPr/>
            </p:nvPicPr>
            <p:blipFill>
              <a:blip r:embed="rId5"/>
              <a:stretch>
                <a:fillRect/>
              </a:stretch>
            </p:blipFill>
            <p:spPr>
              <a:xfrm>
                <a:off x="4662615" y="903594"/>
                <a:ext cx="4341685" cy="2698440"/>
              </a:xfrm>
              <a:prstGeom prst="rect">
                <a:avLst/>
              </a:prstGeom>
            </p:spPr>
          </p:pic>
          <p:cxnSp>
            <p:nvCxnSpPr>
              <p:cNvPr id="36" name="Straight Arrow Connector 35"/>
              <p:cNvCxnSpPr/>
              <p:nvPr/>
            </p:nvCxnSpPr>
            <p:spPr>
              <a:xfrm flipV="1">
                <a:off x="6080772" y="1339970"/>
                <a:ext cx="1890637" cy="146535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7657789" y="976534"/>
              <a:ext cx="1167122" cy="5368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660087" y="3845628"/>
            <a:ext cx="4344213" cy="2641778"/>
            <a:chOff x="4660087" y="3845628"/>
            <a:chExt cx="4344213" cy="2641778"/>
          </a:xfrm>
        </p:grpSpPr>
        <p:pic>
          <p:nvPicPr>
            <p:cNvPr id="34" name="Picture 33"/>
            <p:cNvPicPr>
              <a:picLocks noChangeAspect="1"/>
            </p:cNvPicPr>
            <p:nvPr/>
          </p:nvPicPr>
          <p:blipFill>
            <a:blip r:embed="rId6"/>
            <a:stretch>
              <a:fillRect/>
            </a:stretch>
          </p:blipFill>
          <p:spPr>
            <a:xfrm>
              <a:off x="4660087" y="3845628"/>
              <a:ext cx="4344213" cy="2641778"/>
            </a:xfrm>
            <a:prstGeom prst="rect">
              <a:avLst/>
            </a:prstGeom>
          </p:spPr>
        </p:pic>
        <p:sp>
          <p:nvSpPr>
            <p:cNvPr id="18" name="Oval 17"/>
            <p:cNvSpPr/>
            <p:nvPr/>
          </p:nvSpPr>
          <p:spPr>
            <a:xfrm>
              <a:off x="6462903" y="4350598"/>
              <a:ext cx="2214362" cy="4978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895270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316878" y="798023"/>
            <a:ext cx="8415995" cy="5619402"/>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A representative sample of almost 9,500 households from Orillia, Oro-Medonte, Ramara, and Severn were invited to participate in the survey, with additional efforts to reach the three smaller municipalities</a:t>
            </a: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Estimated response rate of 10.7% – above expectation for a general population survey</a:t>
            </a:r>
          </a:p>
          <a:p>
            <a:pPr marL="285750" indent="-285750">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Weighting of data by municipality, age, and sex ensures balanced representation of voices from across Orillia and Area</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smtClean="0">
                <a:solidFill>
                  <a:srgbClr val="005A6E"/>
                </a:solidFill>
                <a:latin typeface="Arial" panose="020B0604020202020204" pitchFamily="34" charset="0"/>
                <a:cs typeface="Arial" panose="020B0604020202020204" pitchFamily="34" charset="0"/>
              </a:rPr>
              <a:t>Results</a:t>
            </a:r>
            <a:endParaRPr lang="en-CA" sz="2400" b="1" i="1"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Careful assessment of all respondents to ensure </a:t>
            </a:r>
            <a:r>
              <a:rPr lang="en-CA" sz="2000" i="1" dirty="0" smtClean="0">
                <a:solidFill>
                  <a:srgbClr val="005A6E"/>
                </a:solidFill>
                <a:latin typeface="Arial" panose="020B0604020202020204" pitchFamily="34" charset="0"/>
                <a:cs typeface="Arial" panose="020B0604020202020204" pitchFamily="34" charset="0"/>
              </a:rPr>
              <a:t>reliable</a:t>
            </a:r>
            <a:r>
              <a:rPr lang="en-CA" sz="2000" dirty="0" smtClean="0">
                <a:solidFill>
                  <a:srgbClr val="005A6E"/>
                </a:solidFill>
                <a:latin typeface="Arial" panose="020B0604020202020204" pitchFamily="34" charset="0"/>
                <a:cs typeface="Arial" panose="020B0604020202020204" pitchFamily="34" charset="0"/>
              </a:rPr>
              <a:t> and </a:t>
            </a:r>
            <a:r>
              <a:rPr lang="en-CA" sz="2000" i="1" dirty="0" smtClean="0">
                <a:solidFill>
                  <a:srgbClr val="005A6E"/>
                </a:solidFill>
                <a:latin typeface="Arial" panose="020B0604020202020204" pitchFamily="34" charset="0"/>
                <a:cs typeface="Arial" panose="020B0604020202020204" pitchFamily="34" charset="0"/>
              </a:rPr>
              <a:t>valid</a:t>
            </a:r>
            <a:r>
              <a:rPr lang="en-CA" sz="2000" dirty="0" smtClean="0">
                <a:solidFill>
                  <a:srgbClr val="005A6E"/>
                </a:solidFill>
                <a:latin typeface="Arial" panose="020B0604020202020204" pitchFamily="34" charset="0"/>
                <a:cs typeface="Arial" panose="020B0604020202020204" pitchFamily="34" charset="0"/>
              </a:rPr>
              <a:t> responses to majority of questions on survey.</a:t>
            </a:r>
          </a:p>
          <a:p>
            <a:pPr marL="285750" indent="-285750">
              <a:spcAft>
                <a:spcPts val="1200"/>
              </a:spcAft>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A total of </a:t>
            </a:r>
            <a:r>
              <a:rPr lang="en-US" sz="2000" dirty="0" smtClean="0">
                <a:solidFill>
                  <a:srgbClr val="005A6E"/>
                </a:solidFill>
                <a:latin typeface="Arial" panose="020B0604020202020204" pitchFamily="34" charset="0"/>
                <a:cs typeface="Arial" panose="020B0604020202020204" pitchFamily="34" charset="0"/>
              </a:rPr>
              <a:t>856 </a:t>
            </a:r>
            <a:r>
              <a:rPr lang="en-US" sz="2000" dirty="0">
                <a:solidFill>
                  <a:srgbClr val="005A6E"/>
                </a:solidFill>
                <a:latin typeface="Arial" panose="020B0604020202020204" pitchFamily="34" charset="0"/>
                <a:cs typeface="Arial" panose="020B0604020202020204" pitchFamily="34" charset="0"/>
              </a:rPr>
              <a:t>usable questionnaires comprised the final sample. </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The margin of error is ± 3.3% (19 times out of 20) – similar to most national polls</a:t>
            </a:r>
            <a:endParaRPr lang="en-CA" sz="2000" dirty="0">
              <a:solidFill>
                <a:srgbClr val="005A6E"/>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Reliability of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Sample and Results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040922779"/>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EDUCATION</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023" y="430306"/>
            <a:ext cx="2111188" cy="2111188"/>
          </a:xfrm>
          <a:prstGeom prst="rect">
            <a:avLst/>
          </a:prstGeom>
        </p:spPr>
      </p:pic>
    </p:spTree>
    <p:extLst>
      <p:ext uri="{BB962C8B-B14F-4D97-AF65-F5344CB8AC3E}">
        <p14:creationId xmlns:p14="http://schemas.microsoft.com/office/powerpoint/2010/main" val="2320266141"/>
      </p:ext>
    </p:extLst>
  </p:cSld>
  <p:clrMapOvr>
    <a:masterClrMapping/>
  </p:clrMapOvr>
  <p:transition spd="med" advClick="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164999" y="2378075"/>
            <a:ext cx="4458935" cy="4022725"/>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Lower </a:t>
            </a:r>
            <a:r>
              <a:rPr lang="en-US" dirty="0">
                <a:latin typeface="Arial" panose="020B0604020202020204" pitchFamily="34" charset="0"/>
                <a:cs typeface="Arial" panose="020B0604020202020204" pitchFamily="34" charset="0"/>
              </a:rPr>
              <a:t>perceived availability of </a:t>
            </a:r>
            <a:r>
              <a:rPr lang="en-US" i="1" dirty="0">
                <a:latin typeface="Arial" panose="020B0604020202020204" pitchFamily="34" charset="0"/>
                <a:cs typeface="Arial" panose="020B0604020202020204" pitchFamily="34" charset="0"/>
              </a:rPr>
              <a:t>formal education opportunities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Courses </a:t>
            </a:r>
            <a:r>
              <a:rPr lang="en-US" dirty="0">
                <a:latin typeface="Arial" panose="020B0604020202020204" pitchFamily="34" charset="0"/>
                <a:cs typeface="Arial" panose="020B0604020202020204" pitchFamily="34" charset="0"/>
              </a:rPr>
              <a:t>seen as too </a:t>
            </a:r>
            <a:r>
              <a:rPr lang="en-US" dirty="0" smtClean="0">
                <a:latin typeface="Arial" panose="020B0604020202020204" pitchFamily="34" charset="0"/>
                <a:cs typeface="Arial" panose="020B0604020202020204" pitchFamily="34" charset="0"/>
              </a:rPr>
              <a:t>expensive</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Courses seen as offered at inconvenient </a:t>
            </a:r>
            <a:r>
              <a:rPr lang="en-US" dirty="0" smtClean="0">
                <a:latin typeface="Arial" panose="020B0604020202020204" pitchFamily="34" charset="0"/>
                <a:cs typeface="Arial" panose="020B0604020202020204" pitchFamily="34" charset="0"/>
              </a:rPr>
              <a:t>times</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4022725"/>
          </a:xfrm>
        </p:spPr>
        <p:txBody>
          <a:bodyPr>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likely to have taken courses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improve </a:t>
            </a:r>
            <a:r>
              <a:rPr lang="en-US" dirty="0" smtClean="0">
                <a:latin typeface="Arial" panose="020B0604020202020204" pitchFamily="34" charset="0"/>
                <a:cs typeface="Arial" panose="020B0604020202020204" pitchFamily="34" charset="0"/>
              </a:rPr>
              <a:t>skills or qualifications for current job</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likely to have taken </a:t>
            </a:r>
            <a:r>
              <a:rPr lang="en-US" i="1" dirty="0" smtClean="0">
                <a:latin typeface="Arial" panose="020B0604020202020204" pitchFamily="34" charset="0"/>
                <a:cs typeface="Arial" panose="020B0604020202020204" pitchFamily="34" charset="0"/>
              </a:rPr>
              <a:t>courses for interest </a:t>
            </a:r>
            <a:r>
              <a:rPr lang="en-US" dirty="0" smtClean="0">
                <a:latin typeface="Arial" panose="020B0604020202020204" pitchFamily="34" charset="0"/>
                <a:cs typeface="Arial" panose="020B0604020202020204" pitchFamily="34" charset="0"/>
              </a:rPr>
              <a:t>in community or online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availability of </a:t>
            </a:r>
            <a:r>
              <a:rPr lang="en-US" i="1" dirty="0" smtClean="0">
                <a:latin typeface="Arial" panose="020B0604020202020204" pitchFamily="34" charset="0"/>
                <a:cs typeface="Arial" panose="020B0604020202020204" pitchFamily="34" charset="0"/>
              </a:rPr>
              <a:t>courses for interest</a:t>
            </a:r>
            <a:endParaRPr lang="en-US" i="1"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373942"/>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4142646"/>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taken courses to prepare for job</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availability of </a:t>
            </a:r>
            <a:r>
              <a:rPr lang="en-US" i="1" dirty="0" smtClean="0">
                <a:latin typeface="Arial" panose="020B0604020202020204" pitchFamily="34" charset="0"/>
                <a:cs typeface="Arial" panose="020B0604020202020204" pitchFamily="34" charset="0"/>
              </a:rPr>
              <a:t>formal education opportunities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Courses seen as offered at inconvenient times</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Courses seen as too expensive</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4142646"/>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Less likely to take courses for interest in community or online </a:t>
            </a:r>
          </a:p>
          <a:p>
            <a:pPr>
              <a:spcBef>
                <a:spcPts val="0"/>
              </a:spcBef>
              <a:spcAft>
                <a:spcPts val="1200"/>
              </a:spcAft>
              <a:buSzPct val="150000"/>
              <a:buBlip>
                <a:blip r:embed="rId3"/>
              </a:buBlip>
            </a:pPr>
            <a:r>
              <a:rPr lang="en-US" dirty="0" smtClean="0">
                <a:solidFill>
                  <a:srgbClr val="000000"/>
                </a:solidFill>
                <a:latin typeface="Arial" panose="020B0604020202020204" pitchFamily="34" charset="0"/>
                <a:cs typeface="Arial" panose="020B0604020202020204" pitchFamily="34" charset="0"/>
              </a:rPr>
              <a:t>Less likely to have taken courses to get started in their new job</a:t>
            </a:r>
          </a:p>
          <a:p>
            <a:pPr>
              <a:spcBef>
                <a:spcPts val="0"/>
              </a:spcBef>
              <a:spcAft>
                <a:spcPts val="1200"/>
              </a:spcAft>
              <a:buSzPct val="150000"/>
              <a:buBlip>
                <a:blip r:embed="rId3"/>
              </a:buBlip>
            </a:pPr>
            <a:r>
              <a:rPr lang="en-US" dirty="0" smtClean="0">
                <a:solidFill>
                  <a:srgbClr val="000000"/>
                </a:solidFill>
                <a:latin typeface="Arial" panose="020B0604020202020204" pitchFamily="34" charset="0"/>
                <a:cs typeface="Arial" panose="020B0604020202020204" pitchFamily="34" charset="0"/>
              </a:rPr>
              <a:t>Lower perceived availability of </a:t>
            </a:r>
            <a:r>
              <a:rPr lang="en-US" i="1" dirty="0" smtClean="0">
                <a:solidFill>
                  <a:srgbClr val="000000"/>
                </a:solidFill>
                <a:latin typeface="Arial" panose="020B0604020202020204" pitchFamily="34" charset="0"/>
                <a:cs typeface="Arial" panose="020B0604020202020204" pitchFamily="34" charset="0"/>
              </a:rPr>
              <a:t>courses for interest</a:t>
            </a:r>
            <a:endParaRPr lang="en-US" i="1" dirty="0">
              <a:solidFill>
                <a:srgbClr val="000000"/>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education domain?</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473004"/>
      </p:ext>
    </p:extLst>
  </p:cSld>
  <p:clrMapOvr>
    <a:masterClrMapping/>
  </p:clrMapOvr>
  <p:transition spd="med" advClick="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in Orillia and Area</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8111" y="1144987"/>
            <a:ext cx="8686800" cy="5030181"/>
          </a:xfrm>
          <a:prstGeom prst="rect">
            <a:avLst/>
          </a:prstGeom>
        </p:spPr>
      </p:pic>
    </p:spTree>
    <p:extLst>
      <p:ext uri="{BB962C8B-B14F-4D97-AF65-F5344CB8AC3E}">
        <p14:creationId xmlns:p14="http://schemas.microsoft.com/office/powerpoint/2010/main" val="1968971327"/>
      </p:ext>
    </p:extLst>
  </p:cSld>
  <p:clrMapOvr>
    <a:masterClrMapping/>
  </p:clrMapOvr>
  <p:transition spd="med" advClick="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58106" y="1043178"/>
            <a:ext cx="4519935" cy="2473778"/>
          </a:xfrm>
          <a:prstGeom prst="rect">
            <a:avLst/>
          </a:prstGeom>
        </p:spPr>
      </p:pic>
      <p:pic>
        <p:nvPicPr>
          <p:cNvPr id="6" name="Picture 5"/>
          <p:cNvPicPr>
            <a:picLocks noChangeAspect="1"/>
          </p:cNvPicPr>
          <p:nvPr/>
        </p:nvPicPr>
        <p:blipFill>
          <a:blip r:embed="rId4"/>
          <a:stretch>
            <a:fillRect/>
          </a:stretch>
        </p:blipFill>
        <p:spPr>
          <a:xfrm>
            <a:off x="152399" y="1021746"/>
            <a:ext cx="4419996" cy="2473777"/>
          </a:xfrm>
          <a:prstGeom prst="rect">
            <a:avLst/>
          </a:prstGeom>
        </p:spPr>
      </p:pic>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for Interest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4" name="TextBox 13"/>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6" name="TextBox 15"/>
          <p:cNvSpPr txBox="1"/>
          <p:nvPr/>
        </p:nvSpPr>
        <p:spPr>
          <a:xfrm>
            <a:off x="1453550" y="3503455"/>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7" name="TextBox 16"/>
          <p:cNvSpPr txBox="1"/>
          <p:nvPr/>
        </p:nvSpPr>
        <p:spPr>
          <a:xfrm>
            <a:off x="6028017" y="3503455"/>
            <a:ext cx="1580110"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138111" y="3907313"/>
            <a:ext cx="4419995" cy="2681173"/>
          </a:xfrm>
          <a:prstGeom prst="rect">
            <a:avLst/>
          </a:prstGeom>
        </p:spPr>
      </p:pic>
      <p:pic>
        <p:nvPicPr>
          <p:cNvPr id="9" name="Picture 8"/>
          <p:cNvPicPr>
            <a:picLocks noChangeAspect="1"/>
          </p:cNvPicPr>
          <p:nvPr/>
        </p:nvPicPr>
        <p:blipFill>
          <a:blip r:embed="rId6"/>
          <a:stretch>
            <a:fillRect/>
          </a:stretch>
        </p:blipFill>
        <p:spPr>
          <a:xfrm>
            <a:off x="4558105" y="3908660"/>
            <a:ext cx="4519935" cy="2686970"/>
          </a:xfrm>
          <a:prstGeom prst="rect">
            <a:avLst/>
          </a:prstGeom>
        </p:spPr>
      </p:pic>
    </p:spTree>
    <p:extLst>
      <p:ext uri="{BB962C8B-B14F-4D97-AF65-F5344CB8AC3E}">
        <p14:creationId xmlns:p14="http://schemas.microsoft.com/office/powerpoint/2010/main" val="1903245718"/>
      </p:ext>
    </p:extLst>
  </p:cSld>
  <p:clrMapOvr>
    <a:masterClrMapping/>
  </p:clrMapOvr>
  <p:transition spd="med" advClick="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in Orillia and Area</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28" y="1144988"/>
            <a:ext cx="8686800" cy="5021350"/>
          </a:xfrm>
          <a:prstGeom prst="rect">
            <a:avLst/>
          </a:prstGeom>
        </p:spPr>
      </p:pic>
    </p:spTree>
    <p:extLst>
      <p:ext uri="{BB962C8B-B14F-4D97-AF65-F5344CB8AC3E}">
        <p14:creationId xmlns:p14="http://schemas.microsoft.com/office/powerpoint/2010/main" val="4247811805"/>
      </p:ext>
    </p:extLst>
  </p:cSld>
  <p:clrMapOvr>
    <a:masterClrMapping/>
  </p:clrMapOvr>
  <p:transition spd="med" advClick="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6" name="Straight Arrow Connector 5"/>
          <p:cNvCxnSpPr/>
          <p:nvPr/>
        </p:nvCxnSpPr>
        <p:spPr>
          <a:xfrm>
            <a:off x="1007269" y="3078956"/>
            <a:ext cx="7458075" cy="1764507"/>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225081"/>
      </p:ext>
    </p:extLst>
  </p:cSld>
  <p:clrMapOvr>
    <a:masterClrMapping/>
  </p:clrMapOvr>
  <p:transition spd="med" advClick="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111" y="1144987"/>
            <a:ext cx="8686800" cy="5027213"/>
          </a:xfrm>
          <a:prstGeom prst="rect">
            <a:avLst/>
          </a:prstGeom>
        </p:spPr>
      </p:pic>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6" name="Straight Arrow Connector 5"/>
          <p:cNvCxnSpPr/>
          <p:nvPr/>
        </p:nvCxnSpPr>
        <p:spPr>
          <a:xfrm>
            <a:off x="1446028" y="3713015"/>
            <a:ext cx="6548182" cy="1257337"/>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830606"/>
      </p:ext>
    </p:extLst>
  </p:cSld>
  <p:clrMapOvr>
    <a:masterClrMapping/>
  </p:clrMapOvr>
  <p:transition spd="med" advClick="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40328" y="1144988"/>
            <a:ext cx="8686800" cy="5027212"/>
            <a:chOff x="140328" y="1144988"/>
            <a:chExt cx="8686800" cy="5027212"/>
          </a:xfrm>
        </p:grpSpPr>
        <p:pic>
          <p:nvPicPr>
            <p:cNvPr id="4" name="Picture 3"/>
            <p:cNvPicPr>
              <a:picLocks noChangeAspect="1"/>
            </p:cNvPicPr>
            <p:nvPr/>
          </p:nvPicPr>
          <p:blipFill>
            <a:blip r:embed="rId3"/>
            <a:stretch>
              <a:fillRect/>
            </a:stretch>
          </p:blipFill>
          <p:spPr>
            <a:xfrm>
              <a:off x="140328" y="1144988"/>
              <a:ext cx="8686800" cy="5027212"/>
            </a:xfrm>
            <a:prstGeom prst="rect">
              <a:avLst/>
            </a:prstGeom>
          </p:spPr>
        </p:pic>
        <p:cxnSp>
          <p:nvCxnSpPr>
            <p:cNvPr id="6" name="Straight Connector 5"/>
            <p:cNvCxnSpPr/>
            <p:nvPr/>
          </p:nvCxnSpPr>
          <p:spPr>
            <a:xfrm flipH="1">
              <a:off x="2889052" y="1366576"/>
              <a:ext cx="14922" cy="4226476"/>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3" name="TextBox 1"/>
            <p:cNvSpPr txBox="1"/>
            <p:nvPr/>
          </p:nvSpPr>
          <p:spPr>
            <a:xfrm>
              <a:off x="1369110" y="1821248"/>
              <a:ext cx="1096486" cy="3823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ysClr val="windowText" lastClr="000000"/>
                  </a:solidFill>
                  <a:latin typeface="Arial" panose="020B0604020202020204" pitchFamily="34" charset="0"/>
                  <a:cs typeface="Arial" panose="020B0604020202020204" pitchFamily="34" charset="0"/>
                </a:rPr>
                <a:t>Urban</a:t>
              </a:r>
              <a:endParaRPr lang="en-CA" sz="1800" b="1" dirty="0">
                <a:solidFill>
                  <a:sysClr val="windowText" lastClr="000000"/>
                </a:solidFill>
                <a:latin typeface="Arial" panose="020B0604020202020204" pitchFamily="34" charset="0"/>
                <a:cs typeface="Arial" panose="020B0604020202020204" pitchFamily="34" charset="0"/>
              </a:endParaRPr>
            </a:p>
          </p:txBody>
        </p:sp>
        <p:sp>
          <p:nvSpPr>
            <p:cNvPr id="14" name="TextBox 1"/>
            <p:cNvSpPr txBox="1"/>
            <p:nvPr/>
          </p:nvSpPr>
          <p:spPr>
            <a:xfrm>
              <a:off x="5139976" y="1819100"/>
              <a:ext cx="1293218" cy="3845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ysClr val="windowText" lastClr="000000"/>
                  </a:solidFill>
                  <a:latin typeface="Arial" panose="020B0604020202020204" pitchFamily="34" charset="0"/>
                  <a:cs typeface="Arial" panose="020B0604020202020204" pitchFamily="34" charset="0"/>
                </a:rPr>
                <a:t>Rural</a:t>
              </a:r>
              <a:endParaRPr lang="en-CA" sz="1800" b="1"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16321826"/>
      </p:ext>
    </p:extLst>
  </p:cSld>
  <p:clrMapOvr>
    <a:masterClrMapping/>
  </p:clrMapOvr>
  <p:transition spd="med" advClick="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
        <p:nvSpPr>
          <p:cNvPr id="10"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6" name="Straight Arrow Connector 5"/>
          <p:cNvCxnSpPr/>
          <p:nvPr/>
        </p:nvCxnSpPr>
        <p:spPr>
          <a:xfrm>
            <a:off x="1285875" y="3871913"/>
            <a:ext cx="7029450" cy="1100137"/>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861829"/>
      </p:ext>
    </p:extLst>
  </p:cSld>
  <p:clrMapOvr>
    <a:masterClrMapping/>
  </p:clrMapOvr>
  <p:transition spd="med"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Orillia and Area Final Sample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19" y="1775161"/>
            <a:ext cx="7772400" cy="3415223"/>
          </a:xfrm>
          <a:prstGeom prst="rect">
            <a:avLst/>
          </a:prstGeom>
        </p:spPr>
      </p:pic>
    </p:spTree>
    <p:extLst>
      <p:ext uri="{BB962C8B-B14F-4D97-AF65-F5344CB8AC3E}">
        <p14:creationId xmlns:p14="http://schemas.microsoft.com/office/powerpoint/2010/main" val="3577226597"/>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553302" y="936129"/>
            <a:ext cx="4503563" cy="2640327"/>
            <a:chOff x="4553302" y="936129"/>
            <a:chExt cx="4503563" cy="2640327"/>
          </a:xfrm>
        </p:grpSpPr>
        <p:pic>
          <p:nvPicPr>
            <p:cNvPr id="10" name="Picture 9"/>
            <p:cNvPicPr>
              <a:picLocks noChangeAspect="1"/>
            </p:cNvPicPr>
            <p:nvPr/>
          </p:nvPicPr>
          <p:blipFill>
            <a:blip r:embed="rId3"/>
            <a:stretch>
              <a:fillRect/>
            </a:stretch>
          </p:blipFill>
          <p:spPr>
            <a:xfrm>
              <a:off x="4553302" y="936129"/>
              <a:ext cx="4503563" cy="2640327"/>
            </a:xfrm>
            <a:prstGeom prst="rect">
              <a:avLst/>
            </a:prstGeom>
          </p:spPr>
        </p:pic>
        <p:cxnSp>
          <p:nvCxnSpPr>
            <p:cNvPr id="9" name="Straight Arrow Connector 8"/>
            <p:cNvCxnSpPr/>
            <p:nvPr/>
          </p:nvCxnSpPr>
          <p:spPr>
            <a:xfrm flipV="1">
              <a:off x="5603254" y="1206637"/>
              <a:ext cx="2183090" cy="159677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015185" y="1085994"/>
              <a:ext cx="1623990" cy="5024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4"/>
          <a:stretch>
            <a:fillRect/>
          </a:stretch>
        </p:blipFill>
        <p:spPr>
          <a:xfrm>
            <a:off x="4562860" y="3888580"/>
            <a:ext cx="4508293" cy="2694065"/>
          </a:xfrm>
          <a:prstGeom prst="rect">
            <a:avLst/>
          </a:prstGeom>
        </p:spPr>
      </p:pic>
      <p:pic>
        <p:nvPicPr>
          <p:cNvPr id="8" name="Picture 7"/>
          <p:cNvPicPr>
            <a:picLocks noChangeAspect="1"/>
          </p:cNvPicPr>
          <p:nvPr/>
        </p:nvPicPr>
        <p:blipFill>
          <a:blip r:embed="rId5"/>
          <a:stretch>
            <a:fillRect/>
          </a:stretch>
        </p:blipFill>
        <p:spPr>
          <a:xfrm>
            <a:off x="102375" y="950419"/>
            <a:ext cx="4415208" cy="2640326"/>
          </a:xfrm>
          <a:prstGeom prst="rect">
            <a:avLst/>
          </a:prstGeom>
        </p:spPr>
      </p:pic>
      <p:sp>
        <p:nvSpPr>
          <p:cNvPr id="3" name="Title 5"/>
          <p:cNvSpPr txBox="1">
            <a:spLocks/>
          </p:cNvSpPr>
          <p:nvPr/>
        </p:nvSpPr>
        <p:spPr>
          <a:xfrm>
            <a:off x="138111" y="214135"/>
            <a:ext cx="8689017" cy="502527"/>
          </a:xfrm>
          <a:prstGeom prst="rect">
            <a:avLst/>
          </a:prstGeom>
          <a:solidFill>
            <a:srgbClr val="7030A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extBox 10"/>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AGE</a:t>
            </a:r>
            <a:endParaRPr lang="en-CA" b="1">
              <a:latin typeface="Arial" panose="020B0604020202020204" pitchFamily="34" charset="0"/>
              <a:cs typeface="Arial" panose="020B0604020202020204" pitchFamily="34" charset="0"/>
            </a:endParaRPr>
          </a:p>
        </p:txBody>
      </p:sp>
      <p:sp>
        <p:nvSpPr>
          <p:cNvPr id="13" name="TextBox 12"/>
          <p:cNvSpPr txBox="1"/>
          <p:nvPr/>
        </p:nvSpPr>
        <p:spPr>
          <a:xfrm>
            <a:off x="1509939" y="3576458"/>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072964" y="3576458"/>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grpSp>
        <p:nvGrpSpPr>
          <p:cNvPr id="22" name="Group 21"/>
          <p:cNvGrpSpPr/>
          <p:nvPr/>
        </p:nvGrpSpPr>
        <p:grpSpPr>
          <a:xfrm>
            <a:off x="138094" y="3867150"/>
            <a:ext cx="4415207" cy="2694063"/>
            <a:chOff x="138094" y="3867150"/>
            <a:chExt cx="4415207" cy="2694063"/>
          </a:xfrm>
        </p:grpSpPr>
        <p:pic>
          <p:nvPicPr>
            <p:cNvPr id="18" name="Picture 17"/>
            <p:cNvPicPr>
              <a:picLocks noChangeAspect="1"/>
            </p:cNvPicPr>
            <p:nvPr/>
          </p:nvPicPr>
          <p:blipFill>
            <a:blip r:embed="rId6"/>
            <a:stretch>
              <a:fillRect/>
            </a:stretch>
          </p:blipFill>
          <p:spPr>
            <a:xfrm>
              <a:off x="138094" y="3867150"/>
              <a:ext cx="4415207" cy="2694063"/>
            </a:xfrm>
            <a:prstGeom prst="rect">
              <a:avLst/>
            </a:prstGeom>
          </p:spPr>
        </p:pic>
        <p:sp>
          <p:nvSpPr>
            <p:cNvPr id="19" name="Oval 18"/>
            <p:cNvSpPr/>
            <p:nvPr/>
          </p:nvSpPr>
          <p:spPr>
            <a:xfrm>
              <a:off x="2762250" y="4236482"/>
              <a:ext cx="1076325" cy="5024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9214159"/>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ENVIRONMENT</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22730"/>
            <a:ext cx="2415988" cy="2415988"/>
          </a:xfrm>
          <a:prstGeom prst="rect">
            <a:avLst/>
          </a:prstGeom>
        </p:spPr>
      </p:pic>
    </p:spTree>
    <p:extLst>
      <p:ext uri="{BB962C8B-B14F-4D97-AF65-F5344CB8AC3E}">
        <p14:creationId xmlns:p14="http://schemas.microsoft.com/office/powerpoint/2010/main" val="1284381943"/>
      </p:ext>
    </p:extLst>
  </p:cSld>
  <p:clrMapOvr>
    <a:masterClrMapping/>
  </p:clrMapOvr>
  <p:transition spd="med" advClick="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29074" y="2341862"/>
            <a:ext cx="4272041" cy="4778465"/>
          </a:xfrm>
        </p:spPr>
        <p:txBody>
          <a:bodyPr lIns="0" rIns="0">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Perceive traffic congestion as </a:t>
            </a:r>
            <a:r>
              <a:rPr lang="en-US" dirty="0" smtClean="0">
                <a:latin typeface="Arial" panose="020B0604020202020204" pitchFamily="34" charset="0"/>
                <a:cs typeface="Arial" panose="020B0604020202020204" pitchFamily="34" charset="0"/>
              </a:rPr>
              <a:t>worse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a:t>
            </a:r>
            <a:r>
              <a:rPr lang="en-US" i="1" dirty="0" smtClean="0">
                <a:latin typeface="Arial" panose="020B0604020202020204" pitchFamily="34" charset="0"/>
                <a:cs typeface="Arial" panose="020B0604020202020204" pitchFamily="34" charset="0"/>
              </a:rPr>
              <a:t>air</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quality and </a:t>
            </a:r>
            <a:r>
              <a:rPr lang="en-US" i="1" dirty="0">
                <a:latin typeface="Arial" panose="020B0604020202020204" pitchFamily="34" charset="0"/>
                <a:cs typeface="Arial" panose="020B0604020202020204" pitchFamily="34" charset="0"/>
              </a:rPr>
              <a:t>water</a:t>
            </a:r>
            <a:r>
              <a:rPr lang="en-US" dirty="0">
                <a:latin typeface="Arial" panose="020B0604020202020204" pitchFamily="34" charset="0"/>
                <a:cs typeface="Arial" panose="020B0604020202020204" pitchFamily="34" charset="0"/>
              </a:rPr>
              <a:t> quality </a:t>
            </a:r>
            <a:r>
              <a:rPr lang="en-US" dirty="0" smtClean="0">
                <a:latin typeface="Arial" panose="020B0604020202020204" pitchFamily="34" charset="0"/>
                <a:cs typeface="Arial" panose="020B0604020202020204" pitchFamily="34" charset="0"/>
              </a:rPr>
              <a:t>as lower</a:t>
            </a:r>
            <a:endParaRPr lang="en-US"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Less likely to </a:t>
            </a:r>
            <a:r>
              <a:rPr lang="en-US" i="1" dirty="0" smtClean="0">
                <a:latin typeface="Arial" panose="020B0604020202020204" pitchFamily="34" charset="0"/>
                <a:cs typeface="Arial" panose="020B0604020202020204" pitchFamily="34" charset="0"/>
              </a:rPr>
              <a:t>conserve energy</a:t>
            </a:r>
            <a:r>
              <a:rPr lang="en-US" dirty="0" smtClean="0">
                <a:latin typeface="Arial" panose="020B0604020202020204" pitchFamily="34" charset="0"/>
                <a:cs typeface="Arial" panose="020B0604020202020204" pitchFamily="34" charset="0"/>
              </a:rPr>
              <a:t> or </a:t>
            </a:r>
            <a:r>
              <a:rPr lang="en-US" i="1" dirty="0" smtClean="0">
                <a:latin typeface="Arial" panose="020B0604020202020204" pitchFamily="34" charset="0"/>
                <a:cs typeface="Arial" panose="020B0604020202020204" pitchFamily="34" charset="0"/>
              </a:rPr>
              <a:t>conserve</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water</a:t>
            </a:r>
          </a:p>
          <a:p>
            <a:pPr>
              <a:spcBef>
                <a:spcPts val="0"/>
              </a:spcBef>
              <a:buSzPct val="150000"/>
              <a:buBlip>
                <a:blip r:embed="rId3"/>
              </a:buBlip>
            </a:pPr>
            <a:r>
              <a:rPr lang="en-US" dirty="0">
                <a:latin typeface="Arial" panose="020B0604020202020204" pitchFamily="34" charset="0"/>
                <a:cs typeface="Arial" panose="020B0604020202020204" pitchFamily="34" charset="0"/>
              </a:rPr>
              <a:t>Less likely to purchase local </a:t>
            </a:r>
            <a:r>
              <a:rPr lang="en-US" dirty="0" smtClean="0">
                <a:latin typeface="Arial" panose="020B0604020202020204" pitchFamily="34" charset="0"/>
                <a:cs typeface="Arial" panose="020B0604020202020204" pitchFamily="34" charset="0"/>
              </a:rPr>
              <a:t>food</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18040" y="2350916"/>
            <a:ext cx="4209088" cy="4769412"/>
          </a:xfrm>
        </p:spPr>
        <p:txBody>
          <a:bodyPr rIns="0">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Perceive </a:t>
            </a:r>
            <a:r>
              <a:rPr lang="en-US" i="1" dirty="0">
                <a:latin typeface="Arial" panose="020B0604020202020204" pitchFamily="34" charset="0"/>
                <a:cs typeface="Arial" panose="020B0604020202020204" pitchFamily="34" charset="0"/>
              </a:rPr>
              <a:t>quality of </a:t>
            </a:r>
            <a:r>
              <a:rPr lang="en-US" i="1" dirty="0" smtClean="0">
                <a:latin typeface="Arial" panose="020B0604020202020204" pitchFamily="34" charset="0"/>
                <a:cs typeface="Arial" panose="020B0604020202020204" pitchFamily="34" charset="0"/>
              </a:rPr>
              <a:t>natural </a:t>
            </a:r>
            <a:r>
              <a:rPr lang="en-US" i="1" dirty="0">
                <a:latin typeface="Arial" panose="020B0604020202020204" pitchFamily="34" charset="0"/>
                <a:cs typeface="Arial" panose="020B0604020202020204" pitchFamily="34" charset="0"/>
              </a:rPr>
              <a:t>environment </a:t>
            </a:r>
            <a:r>
              <a:rPr lang="en-US" dirty="0">
                <a:latin typeface="Arial" panose="020B0604020202020204" pitchFamily="34" charset="0"/>
                <a:cs typeface="Arial" panose="020B0604020202020204" pitchFamily="34" charset="0"/>
              </a:rPr>
              <a:t>as </a:t>
            </a:r>
            <a:r>
              <a:rPr lang="en-US" dirty="0" smtClean="0">
                <a:latin typeface="Arial" panose="020B0604020202020204" pitchFamily="34" charset="0"/>
                <a:cs typeface="Arial" panose="020B0604020202020204" pitchFamily="34" charset="0"/>
              </a:rPr>
              <a:t>higher</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See more opportunities to enjoy nature in </a:t>
            </a:r>
            <a:r>
              <a:rPr lang="en-US" dirty="0" smtClean="0">
                <a:latin typeface="Arial" panose="020B0604020202020204" pitchFamily="34" charset="0"/>
                <a:cs typeface="Arial" panose="020B0604020202020204" pitchFamily="34" charset="0"/>
              </a:rPr>
              <a:t>community and in neighbourhood </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likely to </a:t>
            </a:r>
            <a:r>
              <a:rPr lang="en-US" i="1" dirty="0" smtClean="0">
                <a:latin typeface="Arial" panose="020B0604020202020204" pitchFamily="34" charset="0"/>
                <a:cs typeface="Arial" panose="020B0604020202020204" pitchFamily="34" charset="0"/>
              </a:rPr>
              <a:t>reuse </a:t>
            </a:r>
            <a:r>
              <a:rPr lang="en-US" dirty="0" smtClean="0">
                <a:latin typeface="Arial" panose="020B0604020202020204" pitchFamily="34" charset="0"/>
                <a:cs typeface="Arial" panose="020B0604020202020204" pitchFamily="34" charset="0"/>
              </a:rPr>
              <a:t>and</a:t>
            </a:r>
            <a:r>
              <a:rPr lang="en-US" i="1" dirty="0" smtClean="0">
                <a:latin typeface="Arial" panose="020B0604020202020204" pitchFamily="34" charset="0"/>
                <a:cs typeface="Arial" panose="020B0604020202020204" pitchFamily="34" charset="0"/>
              </a:rPr>
              <a:t> recycle </a:t>
            </a:r>
            <a:r>
              <a:rPr lang="en-US" dirty="0" smtClean="0">
                <a:latin typeface="Arial" panose="020B0604020202020204" pitchFamily="34" charset="0"/>
                <a:cs typeface="Arial" panose="020B0604020202020204" pitchFamily="34" charset="0"/>
              </a:rPr>
              <a:t>materials,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to </a:t>
            </a:r>
            <a:r>
              <a:rPr lang="en-US" i="1" dirty="0" smtClean="0">
                <a:latin typeface="Arial" panose="020B0604020202020204" pitchFamily="34" charset="0"/>
                <a:cs typeface="Arial" panose="020B0604020202020204" pitchFamily="34" charset="0"/>
              </a:rPr>
              <a:t>reduce </a:t>
            </a:r>
            <a:r>
              <a:rPr lang="en-US" dirty="0" smtClean="0">
                <a:latin typeface="Arial" panose="020B0604020202020204" pitchFamily="34" charset="0"/>
                <a:cs typeface="Arial" panose="020B0604020202020204" pitchFamily="34" charset="0"/>
              </a:rPr>
              <a:t>and</a:t>
            </a:r>
            <a:r>
              <a:rPr lang="en-US" i="1" dirty="0" smtClean="0">
                <a:latin typeface="Arial" panose="020B0604020202020204" pitchFamily="34" charset="0"/>
                <a:cs typeface="Arial" panose="020B0604020202020204" pitchFamily="34" charset="0"/>
              </a:rPr>
              <a:t> separate waste</a:t>
            </a:r>
          </a:p>
        </p:txBody>
      </p:sp>
      <p:sp>
        <p:nvSpPr>
          <p:cNvPr id="10"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Content Placeholder 7"/>
          <p:cNvSpPr txBox="1">
            <a:spLocks/>
          </p:cNvSpPr>
          <p:nvPr/>
        </p:nvSpPr>
        <p:spPr>
          <a:xfrm>
            <a:off x="1222258" y="6057171"/>
            <a:ext cx="6520721"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groups do not take public transit, or walk or bike very often.</a:t>
            </a:r>
          </a:p>
        </p:txBody>
      </p:sp>
    </p:spTree>
    <p:extLst>
      <p:ext uri="{BB962C8B-B14F-4D97-AF65-F5344CB8AC3E}">
        <p14:creationId xmlns:p14="http://schemas.microsoft.com/office/powerpoint/2010/main" val="300032689"/>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a:t>
            </a:r>
            <a:r>
              <a:rPr lang="en-US" i="1" dirty="0" smtClean="0">
                <a:latin typeface="Arial" panose="020B0604020202020204" pitchFamily="34" charset="0"/>
                <a:cs typeface="Arial" panose="020B0604020202020204" pitchFamily="34" charset="0"/>
              </a:rPr>
              <a:t>air quality </a:t>
            </a:r>
            <a:r>
              <a:rPr lang="en-US" dirty="0" smtClean="0">
                <a:latin typeface="Arial" panose="020B0604020202020204" pitchFamily="34" charset="0"/>
                <a:cs typeface="Arial" panose="020B0604020202020204" pitchFamily="34" charset="0"/>
              </a:rPr>
              <a:t>and </a:t>
            </a:r>
            <a:r>
              <a:rPr lang="en-US" i="1" dirty="0" smtClean="0">
                <a:latin typeface="Arial" panose="020B0604020202020204" pitchFamily="34" charset="0"/>
                <a:cs typeface="Arial" panose="020B0604020202020204" pitchFamily="34" charset="0"/>
              </a:rPr>
              <a:t>water quality </a:t>
            </a:r>
            <a:r>
              <a:rPr lang="en-US" dirty="0" smtClean="0">
                <a:latin typeface="Arial" panose="020B0604020202020204" pitchFamily="34" charset="0"/>
                <a:cs typeface="Arial" panose="020B0604020202020204" pitchFamily="34" charset="0"/>
              </a:rPr>
              <a:t>as lower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likely to </a:t>
            </a:r>
            <a:r>
              <a:rPr lang="en-US" i="1" dirty="0">
                <a:latin typeface="Arial" panose="020B0604020202020204" pitchFamily="34" charset="0"/>
                <a:cs typeface="Arial" panose="020B0604020202020204" pitchFamily="34" charset="0"/>
              </a:rPr>
              <a:t>reuse </a:t>
            </a:r>
            <a:r>
              <a:rPr lang="en-US" dirty="0" smtClean="0">
                <a:latin typeface="Arial" panose="020B0604020202020204" pitchFamily="34" charset="0"/>
                <a:cs typeface="Arial" panose="020B0604020202020204" pitchFamily="34" charset="0"/>
              </a:rPr>
              <a:t>materials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use carpool or car share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likely to purchase local food</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691031"/>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a:t>
            </a:r>
            <a:r>
              <a:rPr lang="en-US" i="1" dirty="0" smtClean="0">
                <a:latin typeface="Arial" panose="020B0604020202020204" pitchFamily="34" charset="0"/>
                <a:cs typeface="Arial" panose="020B0604020202020204" pitchFamily="34" charset="0"/>
              </a:rPr>
              <a:t>quality of nature environment </a:t>
            </a:r>
            <a:r>
              <a:rPr lang="en-US" dirty="0" smtClean="0">
                <a:latin typeface="Arial" panose="020B0604020202020204" pitchFamily="34" charset="0"/>
                <a:cs typeface="Arial" panose="020B0604020202020204" pitchFamily="34" charset="0"/>
              </a:rPr>
              <a:t>as higher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likely to conserve energy or </a:t>
            </a:r>
            <a:r>
              <a:rPr lang="en-US" dirty="0" smtClean="0">
                <a:latin typeface="Arial" panose="020B0604020202020204" pitchFamily="34" charset="0"/>
                <a:cs typeface="Arial" panose="020B0604020202020204" pitchFamily="34" charset="0"/>
              </a:rPr>
              <a:t>water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separate </a:t>
            </a:r>
            <a:r>
              <a:rPr lang="en-US" dirty="0">
                <a:latin typeface="Arial" panose="020B0604020202020204" pitchFamily="34" charset="0"/>
                <a:cs typeface="Arial" panose="020B0604020202020204" pitchFamily="34" charset="0"/>
              </a:rPr>
              <a:t>waste</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a:p>
            <a:pPr marL="0" indent="0">
              <a:spcBef>
                <a:spcPts val="0"/>
              </a:spcBef>
              <a:spcAft>
                <a:spcPts val="1200"/>
              </a:spcAft>
              <a:buSzPct val="150000"/>
              <a:buNone/>
            </a:pPr>
            <a:endParaRPr lang="en-US"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environment domain?</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1288712" y="6069106"/>
            <a:ext cx="6566575"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women and men report a similarly lower use of public transit.</a:t>
            </a:r>
          </a:p>
        </p:txBody>
      </p:sp>
    </p:spTree>
    <p:extLst>
      <p:ext uri="{BB962C8B-B14F-4D97-AF65-F5344CB8AC3E}">
        <p14:creationId xmlns:p14="http://schemas.microsoft.com/office/powerpoint/2010/main" val="3456944170"/>
      </p:ext>
    </p:extLst>
  </p:cSld>
  <p:clrMapOvr>
    <a:masterClrMapping/>
  </p:clrMapOvr>
  <p:transition spd="med" advClick="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Active Transportation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46422756"/>
      </p:ext>
    </p:extLst>
  </p:cSld>
  <p:clrMapOvr>
    <a:masterClrMapping/>
  </p:clrMapOvr>
  <p:transition spd="med" advClick="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Active Transportation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2407938405"/>
      </p:ext>
    </p:extLst>
  </p:cSld>
  <p:clrMapOvr>
    <a:masterClrMapping/>
  </p:clrMapOvr>
  <p:transition spd="med" advClick="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Active Transportation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40328" y="1144988"/>
            <a:ext cx="8686800" cy="5027212"/>
            <a:chOff x="140328" y="1144988"/>
            <a:chExt cx="8686800" cy="5027212"/>
          </a:xfrm>
        </p:grpSpPr>
        <p:pic>
          <p:nvPicPr>
            <p:cNvPr id="4" name="Picture 3"/>
            <p:cNvPicPr>
              <a:picLocks noChangeAspect="1"/>
            </p:cNvPicPr>
            <p:nvPr/>
          </p:nvPicPr>
          <p:blipFill>
            <a:blip r:embed="rId3"/>
            <a:stretch>
              <a:fillRect/>
            </a:stretch>
          </p:blipFill>
          <p:spPr>
            <a:xfrm>
              <a:off x="140328" y="1144988"/>
              <a:ext cx="8686800" cy="5027212"/>
            </a:xfrm>
            <a:prstGeom prst="rect">
              <a:avLst/>
            </a:prstGeom>
          </p:spPr>
        </p:pic>
        <p:cxnSp>
          <p:nvCxnSpPr>
            <p:cNvPr id="6" name="Straight Connector 5"/>
            <p:cNvCxnSpPr/>
            <p:nvPr/>
          </p:nvCxnSpPr>
          <p:spPr>
            <a:xfrm flipH="1">
              <a:off x="2991048" y="1621410"/>
              <a:ext cx="6676" cy="400296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 name="TextBox 1"/>
            <p:cNvSpPr txBox="1"/>
            <p:nvPr/>
          </p:nvSpPr>
          <p:spPr>
            <a:xfrm>
              <a:off x="1489705" y="1926240"/>
              <a:ext cx="1096486" cy="3823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009900"/>
                  </a:solidFill>
                  <a:latin typeface="Arial" panose="020B0604020202020204" pitchFamily="34" charset="0"/>
                  <a:cs typeface="Arial" panose="020B0604020202020204" pitchFamily="34" charset="0"/>
                </a:rPr>
                <a:t>Urban</a:t>
              </a:r>
              <a:endParaRPr lang="en-CA" sz="1800" b="1" dirty="0">
                <a:solidFill>
                  <a:srgbClr val="009900"/>
                </a:solidFill>
                <a:latin typeface="Arial" panose="020B0604020202020204" pitchFamily="34" charset="0"/>
                <a:cs typeface="Arial" panose="020B0604020202020204" pitchFamily="34" charset="0"/>
              </a:endParaRPr>
            </a:p>
          </p:txBody>
        </p:sp>
        <p:sp>
          <p:nvSpPr>
            <p:cNvPr id="8" name="TextBox 1"/>
            <p:cNvSpPr txBox="1"/>
            <p:nvPr/>
          </p:nvSpPr>
          <p:spPr>
            <a:xfrm>
              <a:off x="5163408" y="1926240"/>
              <a:ext cx="1293218" cy="3845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009900"/>
                  </a:solidFill>
                  <a:latin typeface="Arial" panose="020B0604020202020204" pitchFamily="34" charset="0"/>
                  <a:cs typeface="Arial" panose="020B0604020202020204" pitchFamily="34" charset="0"/>
                </a:rPr>
                <a:t>Rural</a:t>
              </a:r>
              <a:endParaRPr lang="en-CA" sz="1800" b="1" dirty="0">
                <a:solidFill>
                  <a:srgbClr val="0099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8470622"/>
      </p:ext>
    </p:extLst>
  </p:cSld>
  <p:clrMapOvr>
    <a:masterClrMapping/>
  </p:clrMapOvr>
  <p:transition spd="med" advClick="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Active Transportation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1"/>
          </a:xfrm>
          <a:prstGeom prst="rect">
            <a:avLst/>
          </a:prstGeom>
        </p:spPr>
      </p:pic>
    </p:spTree>
    <p:extLst>
      <p:ext uri="{BB962C8B-B14F-4D97-AF65-F5344CB8AC3E}">
        <p14:creationId xmlns:p14="http://schemas.microsoft.com/office/powerpoint/2010/main" val="1933538343"/>
      </p:ext>
    </p:extLst>
  </p:cSld>
  <p:clrMapOvr>
    <a:masterClrMapping/>
  </p:clrMapOvr>
  <p:transition spd="med" advClick="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4045676984"/>
      </p:ext>
    </p:extLst>
  </p:cSld>
  <p:clrMapOvr>
    <a:masterClrMapping/>
  </p:clrMapOvr>
  <p:transition spd="med" advClick="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536363468"/>
      </p:ext>
    </p:extLst>
  </p:cSld>
  <p:clrMapOvr>
    <a:masterClrMapping/>
  </p:clrMapOvr>
  <p:transition spd="med"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Overall Wellbeing in </a:t>
              </a:r>
              <a:r>
                <a:rPr lang="en-US" sz="3600" dirty="0" smtClean="0">
                  <a:latin typeface="Arial" panose="020B0604020202020204" pitchFamily="34" charset="0"/>
                  <a:cs typeface="Arial" panose="020B0604020202020204" pitchFamily="34" charset="0"/>
                </a:rPr>
                <a:t>Orillia </a:t>
              </a:r>
              <a:r>
                <a:rPr lang="en-US" sz="3600" dirty="0">
                  <a:latin typeface="Arial" panose="020B0604020202020204" pitchFamily="34" charset="0"/>
                  <a:cs typeface="Arial" panose="020B0604020202020204" pitchFamily="34" charset="0"/>
                </a:rPr>
                <a:t>and Area </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3662493"/>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0312"/>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40328" y="1144987"/>
            <a:ext cx="8686800" cy="5027213"/>
            <a:chOff x="140328" y="1144987"/>
            <a:chExt cx="8686800" cy="5027213"/>
          </a:xfrm>
        </p:grpSpPr>
        <p:pic>
          <p:nvPicPr>
            <p:cNvPr id="4" name="Picture 3"/>
            <p:cNvPicPr>
              <a:picLocks noChangeAspect="1"/>
            </p:cNvPicPr>
            <p:nvPr/>
          </p:nvPicPr>
          <p:blipFill>
            <a:blip r:embed="rId3"/>
            <a:stretch>
              <a:fillRect/>
            </a:stretch>
          </p:blipFill>
          <p:spPr>
            <a:xfrm>
              <a:off x="140328" y="1144987"/>
              <a:ext cx="8686800" cy="5027213"/>
            </a:xfrm>
            <a:prstGeom prst="rect">
              <a:avLst/>
            </a:prstGeom>
          </p:spPr>
        </p:pic>
        <p:cxnSp>
          <p:nvCxnSpPr>
            <p:cNvPr id="6" name="Straight Connector 5"/>
            <p:cNvCxnSpPr/>
            <p:nvPr/>
          </p:nvCxnSpPr>
          <p:spPr>
            <a:xfrm>
              <a:off x="2865748" y="1807053"/>
              <a:ext cx="15393" cy="3787058"/>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 name="TextBox 1"/>
            <p:cNvSpPr txBox="1"/>
            <p:nvPr/>
          </p:nvSpPr>
          <p:spPr>
            <a:xfrm>
              <a:off x="1245673" y="1809201"/>
              <a:ext cx="1096486" cy="3823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009900"/>
                  </a:solidFill>
                  <a:latin typeface="Arial" panose="020B0604020202020204" pitchFamily="34" charset="0"/>
                  <a:cs typeface="Arial" panose="020B0604020202020204" pitchFamily="34" charset="0"/>
                </a:rPr>
                <a:t>Urban</a:t>
              </a:r>
              <a:endParaRPr lang="en-CA" sz="1800" b="1" dirty="0">
                <a:solidFill>
                  <a:srgbClr val="009900"/>
                </a:solidFill>
                <a:latin typeface="Arial" panose="020B0604020202020204" pitchFamily="34" charset="0"/>
                <a:cs typeface="Arial" panose="020B0604020202020204" pitchFamily="34" charset="0"/>
              </a:endParaRPr>
            </a:p>
          </p:txBody>
        </p:sp>
        <p:sp>
          <p:nvSpPr>
            <p:cNvPr id="8" name="TextBox 1"/>
            <p:cNvSpPr txBox="1"/>
            <p:nvPr/>
          </p:nvSpPr>
          <p:spPr>
            <a:xfrm>
              <a:off x="4807321" y="1807053"/>
              <a:ext cx="1293218" cy="3845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009900"/>
                  </a:solidFill>
                  <a:latin typeface="Arial" panose="020B0604020202020204" pitchFamily="34" charset="0"/>
                  <a:cs typeface="Arial" panose="020B0604020202020204" pitchFamily="34" charset="0"/>
                </a:rPr>
                <a:t>Rural</a:t>
              </a:r>
              <a:endParaRPr lang="en-CA" sz="1800" b="1" dirty="0">
                <a:solidFill>
                  <a:srgbClr val="0099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17765025"/>
      </p:ext>
    </p:extLst>
  </p:cSld>
  <p:clrMapOvr>
    <a:masterClrMapping/>
  </p:clrMapOvr>
  <p:transition spd="med" advClick="0">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44988"/>
            <a:ext cx="8686800" cy="5027212"/>
          </a:xfrm>
          <a:prstGeom prst="rect">
            <a:avLst/>
          </a:prstGeom>
        </p:spPr>
      </p:pic>
    </p:spTree>
    <p:extLst>
      <p:ext uri="{BB962C8B-B14F-4D97-AF65-F5344CB8AC3E}">
        <p14:creationId xmlns:p14="http://schemas.microsoft.com/office/powerpoint/2010/main" val="3566477061"/>
      </p:ext>
    </p:extLst>
  </p:cSld>
  <p:clrMapOvr>
    <a:masterClrMapping/>
  </p:clrMapOvr>
  <p:transition spd="med" advClick="0">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71999" y="3718705"/>
            <a:ext cx="4450993" cy="2842650"/>
            <a:chOff x="4571999" y="3718705"/>
            <a:chExt cx="4450993" cy="2842650"/>
          </a:xfrm>
        </p:grpSpPr>
        <p:grpSp>
          <p:nvGrpSpPr>
            <p:cNvPr id="20" name="Group 19"/>
            <p:cNvGrpSpPr/>
            <p:nvPr/>
          </p:nvGrpSpPr>
          <p:grpSpPr>
            <a:xfrm>
              <a:off x="4571999" y="3718705"/>
              <a:ext cx="4450993" cy="2842650"/>
              <a:chOff x="4571999" y="3718705"/>
              <a:chExt cx="4450993" cy="2842650"/>
            </a:xfrm>
          </p:grpSpPr>
          <p:pic>
            <p:nvPicPr>
              <p:cNvPr id="13" name="Picture 12"/>
              <p:cNvPicPr>
                <a:picLocks noChangeAspect="1"/>
              </p:cNvPicPr>
              <p:nvPr/>
            </p:nvPicPr>
            <p:blipFill>
              <a:blip r:embed="rId3"/>
              <a:stretch>
                <a:fillRect/>
              </a:stretch>
            </p:blipFill>
            <p:spPr>
              <a:xfrm>
                <a:off x="4571999" y="3718705"/>
                <a:ext cx="4450993" cy="2842650"/>
              </a:xfrm>
              <a:prstGeom prst="rect">
                <a:avLst/>
              </a:prstGeom>
            </p:spPr>
          </p:pic>
          <p:cxnSp>
            <p:nvCxnSpPr>
              <p:cNvPr id="18" name="Straight Arrow Connector 17"/>
              <p:cNvCxnSpPr/>
              <p:nvPr/>
            </p:nvCxnSpPr>
            <p:spPr>
              <a:xfrm flipV="1">
                <a:off x="5410200" y="4448176"/>
                <a:ext cx="2800350" cy="103822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6704354" y="4957764"/>
              <a:ext cx="936372" cy="28098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38108" y="858291"/>
            <a:ext cx="4433889" cy="2711863"/>
            <a:chOff x="138108" y="858291"/>
            <a:chExt cx="4433889" cy="2711863"/>
          </a:xfrm>
        </p:grpSpPr>
        <p:pic>
          <p:nvPicPr>
            <p:cNvPr id="2" name="Picture 1"/>
            <p:cNvPicPr>
              <a:picLocks noChangeAspect="1"/>
            </p:cNvPicPr>
            <p:nvPr/>
          </p:nvPicPr>
          <p:blipFill>
            <a:blip r:embed="rId4"/>
            <a:stretch>
              <a:fillRect/>
            </a:stretch>
          </p:blipFill>
          <p:spPr>
            <a:xfrm>
              <a:off x="138108" y="858291"/>
              <a:ext cx="4433889" cy="2711863"/>
            </a:xfrm>
            <a:prstGeom prst="rect">
              <a:avLst/>
            </a:prstGeom>
          </p:spPr>
        </p:pic>
        <p:cxnSp>
          <p:nvCxnSpPr>
            <p:cNvPr id="17" name="Straight Arrow Connector 16"/>
            <p:cNvCxnSpPr/>
            <p:nvPr/>
          </p:nvCxnSpPr>
          <p:spPr>
            <a:xfrm flipV="1">
              <a:off x="1094675" y="1183125"/>
              <a:ext cx="2264396" cy="171062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63410" y="1238206"/>
              <a:ext cx="1005725" cy="28544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424685" y="2004692"/>
              <a:ext cx="1121131" cy="2472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a:stretch>
            <a:fillRect/>
          </a:stretch>
        </p:blipFill>
        <p:spPr>
          <a:xfrm>
            <a:off x="4571998" y="858292"/>
            <a:ext cx="4450994" cy="2711863"/>
          </a:xfrm>
          <a:prstGeom prst="rect">
            <a:avLst/>
          </a:prstGeom>
        </p:spPr>
      </p:pic>
      <p:sp>
        <p:nvSpPr>
          <p:cNvPr id="3" name="Title 5"/>
          <p:cNvSpPr txBox="1">
            <a:spLocks/>
          </p:cNvSpPr>
          <p:nvPr/>
        </p:nvSpPr>
        <p:spPr>
          <a:xfrm>
            <a:off x="138111" y="210312"/>
            <a:ext cx="8689017" cy="502527"/>
          </a:xfrm>
          <a:prstGeom prst="rect">
            <a:avLst/>
          </a:prstGeom>
          <a:solidFill>
            <a:srgbClr val="00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Quality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9" name="Group 18"/>
          <p:cNvGrpSpPr/>
          <p:nvPr/>
        </p:nvGrpSpPr>
        <p:grpSpPr>
          <a:xfrm>
            <a:off x="138109" y="3715611"/>
            <a:ext cx="4433889" cy="2845743"/>
            <a:chOff x="138109" y="3715611"/>
            <a:chExt cx="4433889" cy="2845743"/>
          </a:xfrm>
        </p:grpSpPr>
        <p:pic>
          <p:nvPicPr>
            <p:cNvPr id="14" name="Picture 13"/>
            <p:cNvPicPr>
              <a:picLocks noChangeAspect="1"/>
            </p:cNvPicPr>
            <p:nvPr/>
          </p:nvPicPr>
          <p:blipFill>
            <a:blip r:embed="rId6"/>
            <a:stretch>
              <a:fillRect/>
            </a:stretch>
          </p:blipFill>
          <p:spPr>
            <a:xfrm>
              <a:off x="138109" y="3715611"/>
              <a:ext cx="4433889" cy="2845743"/>
            </a:xfrm>
            <a:prstGeom prst="rect">
              <a:avLst/>
            </a:prstGeom>
          </p:spPr>
        </p:pic>
        <p:sp>
          <p:nvSpPr>
            <p:cNvPr id="11" name="Oval 10"/>
            <p:cNvSpPr/>
            <p:nvPr/>
          </p:nvSpPr>
          <p:spPr>
            <a:xfrm>
              <a:off x="3238500" y="4084943"/>
              <a:ext cx="1019176" cy="4299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9" name="TextBox 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0" name="TextBox 9"/>
          <p:cNvSpPr txBox="1"/>
          <p:nvPr/>
        </p:nvSpPr>
        <p:spPr>
          <a:xfrm>
            <a:off x="1500684" y="3570157"/>
            <a:ext cx="1940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063709" y="3570157"/>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
        <p:nvSpPr>
          <p:cNvPr id="26" name="Oval 25"/>
          <p:cNvSpPr/>
          <p:nvPr/>
        </p:nvSpPr>
        <p:spPr>
          <a:xfrm>
            <a:off x="8003816" y="4231676"/>
            <a:ext cx="1019176" cy="4299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632273"/>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DEMOCRATIC ENGAGEMENT</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470" y="555812"/>
            <a:ext cx="2213002" cy="2213002"/>
          </a:xfrm>
          <a:prstGeom prst="rect">
            <a:avLst/>
          </a:prstGeom>
        </p:spPr>
      </p:pic>
    </p:spTree>
    <p:extLst>
      <p:ext uri="{BB962C8B-B14F-4D97-AF65-F5344CB8AC3E}">
        <p14:creationId xmlns:p14="http://schemas.microsoft.com/office/powerpoint/2010/main" val="2494677386"/>
      </p:ext>
    </p:extLst>
  </p:cSld>
  <p:clrMapOvr>
    <a:masterClrMapping/>
  </p:clrMapOvr>
  <p:transition spd="med" advClick="0">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174757" y="2369022"/>
            <a:ext cx="4205330" cy="4196670"/>
          </a:xfrm>
        </p:spPr>
        <p:txBody>
          <a:bodyPr lIns="0" rIns="0">
            <a:noAutofit/>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likely to </a:t>
            </a:r>
            <a:r>
              <a:rPr lang="en-US" dirty="0" smtClean="0">
                <a:latin typeface="Arial" panose="020B0604020202020204" pitchFamily="34" charset="0"/>
                <a:cs typeface="Arial" panose="020B0604020202020204" pitchFamily="34" charset="0"/>
              </a:rPr>
              <a:t>participate in public demonstration or protest</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join social media on local issues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they have less say in what government does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public officials do not care what they think</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491294" y="2369022"/>
            <a:ext cx="4498801" cy="4196670"/>
          </a:xfrm>
        </p:spPr>
        <p:txBody>
          <a:bodyPr lIns="0" rIns="0">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interest in federal, provincial, and local politics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a:t>
            </a:r>
            <a:r>
              <a:rPr lang="en-US" dirty="0">
                <a:latin typeface="Arial" panose="020B0604020202020204" pitchFamily="34" charset="0"/>
                <a:cs typeface="Arial" panose="020B0604020202020204" pitchFamily="34" charset="0"/>
              </a:rPr>
              <a:t>to agree </a:t>
            </a:r>
            <a:r>
              <a:rPr lang="en-US" dirty="0" smtClean="0">
                <a:latin typeface="Arial" panose="020B0604020202020204" pitchFamily="34" charset="0"/>
                <a:cs typeface="Arial" panose="020B0604020202020204" pitchFamily="34" charset="0"/>
              </a:rPr>
              <a:t>programs/services have made community better off</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attend local or regional council meetings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well informed and have better </a:t>
            </a:r>
            <a:r>
              <a:rPr lang="en-US" dirty="0">
                <a:latin typeface="Arial" panose="020B0604020202020204" pitchFamily="34" charset="0"/>
                <a:cs typeface="Arial" panose="020B0604020202020204" pitchFamily="34" charset="0"/>
              </a:rPr>
              <a:t>understanding of </a:t>
            </a:r>
            <a:r>
              <a:rPr lang="en-US" dirty="0" smtClean="0">
                <a:latin typeface="Arial" panose="020B0604020202020204" pitchFamily="34" charset="0"/>
                <a:cs typeface="Arial" panose="020B0604020202020204" pitchFamily="34" charset="0"/>
              </a:rPr>
              <a:t>issues </a:t>
            </a:r>
            <a:r>
              <a:rPr lang="en-US" dirty="0">
                <a:latin typeface="Arial" panose="020B0604020202020204" pitchFamily="34" charset="0"/>
                <a:cs typeface="Arial" panose="020B0604020202020204" pitchFamily="34" charset="0"/>
              </a:rPr>
              <a:t>facing </a:t>
            </a:r>
            <a:r>
              <a:rPr lang="en-US" dirty="0" smtClean="0">
                <a:latin typeface="Arial" panose="020B0604020202020204" pitchFamily="34" charset="0"/>
                <a:cs typeface="Arial" panose="020B0604020202020204" pitchFamily="34" charset="0"/>
              </a:rPr>
              <a:t>the region</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531374"/>
      </p:ext>
    </p:extLst>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491542"/>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138108" y="2104477"/>
            <a:ext cx="4333879" cy="5070071"/>
          </a:xfrm>
        </p:spPr>
        <p:txBody>
          <a:bodyPr>
            <a:noAutofit/>
          </a:bodyPr>
          <a:lstStyle/>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More likely to participate in a public demonstration or protest</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More likely to join social media on local issues</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Feel they have a say in what government does</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Feel public officials care what they think</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Feel they are less informed about politics/government</a:t>
            </a:r>
          </a:p>
        </p:txBody>
      </p:sp>
      <p:sp>
        <p:nvSpPr>
          <p:cNvPr id="7" name="Text Placeholder 6"/>
          <p:cNvSpPr>
            <a:spLocks noGrp="1"/>
          </p:cNvSpPr>
          <p:nvPr>
            <p:ph type="body" sz="quarter" idx="3"/>
          </p:nvPr>
        </p:nvSpPr>
        <p:spPr>
          <a:xfrm>
            <a:off x="4645199" y="1491542"/>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104478"/>
            <a:ext cx="4421163" cy="4425494"/>
          </a:xfrm>
        </p:spPr>
        <p:txBody>
          <a:bodyPr>
            <a:noAutofit/>
          </a:bodyPr>
          <a:lstStyle/>
          <a:p>
            <a:pPr>
              <a:spcBef>
                <a:spcPts val="0"/>
              </a:spcBef>
              <a:spcAft>
                <a:spcPts val="1200"/>
              </a:spcAft>
              <a:buSzPct val="150000"/>
              <a:buBlip>
                <a:blip r:embed="rId3"/>
              </a:buBlip>
            </a:pPr>
            <a:r>
              <a:rPr lang="en-US" sz="2200" dirty="0">
                <a:latin typeface="Arial" panose="020B0604020202020204" pitchFamily="34" charset="0"/>
                <a:cs typeface="Arial" panose="020B0604020202020204" pitchFamily="34" charset="0"/>
              </a:rPr>
              <a:t>More interest in </a:t>
            </a:r>
            <a:r>
              <a:rPr lang="en-US" sz="2200" dirty="0" smtClean="0">
                <a:latin typeface="Arial" panose="020B0604020202020204" pitchFamily="34" charset="0"/>
                <a:cs typeface="Arial" panose="020B0604020202020204" pitchFamily="34" charset="0"/>
              </a:rPr>
              <a:t>federal, provincial, and local politics</a:t>
            </a:r>
            <a:endParaRPr lang="en-US" sz="22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More likely to attend a neighbourhood meeting</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Feel they are well qualified to participate in politics and have better understanding of issues facing the region</a:t>
            </a:r>
          </a:p>
          <a:p>
            <a:pPr>
              <a:spcBef>
                <a:spcPts val="0"/>
              </a:spcBef>
              <a:spcAft>
                <a:spcPts val="1200"/>
              </a:spcAft>
              <a:buSzPct val="150000"/>
              <a:buBlip>
                <a:blip r:embed="rId3"/>
              </a:buBlip>
            </a:pPr>
            <a:r>
              <a:rPr lang="en-US" sz="2200" dirty="0" smtClean="0">
                <a:latin typeface="Arial" panose="020B0604020202020204" pitchFamily="34" charset="0"/>
                <a:cs typeface="Arial" panose="020B0604020202020204" pitchFamily="34" charset="0"/>
              </a:rPr>
              <a:t>Feel they could do as good a job in public office as most people</a:t>
            </a:r>
          </a:p>
        </p:txBody>
      </p:sp>
      <p:sp>
        <p:nvSpPr>
          <p:cNvPr id="10" name="Title 5"/>
          <p:cNvSpPr txBox="1">
            <a:spLocks/>
          </p:cNvSpPr>
          <p:nvPr/>
        </p:nvSpPr>
        <p:spPr>
          <a:xfrm>
            <a:off x="138109" y="214135"/>
            <a:ext cx="8928253"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 by sex</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746580"/>
            <a:ext cx="9144000" cy="570658"/>
          </a:xfrm>
        </p:spPr>
        <p:txBody>
          <a:bodyPr>
            <a:noAutofit/>
          </a:bodyPr>
          <a:lstStyle/>
          <a:p>
            <a:pPr algn="ctr"/>
            <a:r>
              <a:rPr lang="en-US" sz="2200" i="0" dirty="0">
                <a:solidFill>
                  <a:srgbClr val="005064"/>
                </a:solidFill>
                <a:latin typeface="Arial" panose="020B0604020202020204" pitchFamily="34" charset="0"/>
                <a:cs typeface="Arial" panose="020B0604020202020204" pitchFamily="34" charset="0"/>
              </a:rPr>
              <a:t>How do women and men</a:t>
            </a:r>
            <a:r>
              <a:rPr lang="en-US" sz="2200" dirty="0">
                <a:solidFill>
                  <a:srgbClr val="005064"/>
                </a:solidFill>
                <a:latin typeface="Arial" panose="020B0604020202020204" pitchFamily="34" charset="0"/>
                <a:cs typeface="Arial" panose="020B0604020202020204" pitchFamily="34" charset="0"/>
              </a:rPr>
              <a:t> </a:t>
            </a:r>
            <a:r>
              <a:rPr lang="en-US" sz="2200" i="0" dirty="0">
                <a:solidFill>
                  <a:srgbClr val="005064"/>
                </a:solidFill>
                <a:latin typeface="Arial" panose="020B0604020202020204" pitchFamily="34" charset="0"/>
                <a:cs typeface="Arial" panose="020B0604020202020204" pitchFamily="34" charset="0"/>
              </a:rPr>
              <a:t>compare on </a:t>
            </a:r>
            <a:r>
              <a:rPr lang="en-US" sz="2200" i="0" dirty="0" smtClean="0">
                <a:solidFill>
                  <a:srgbClr val="005064"/>
                </a:solidFill>
                <a:latin typeface="Arial" panose="020B0604020202020204" pitchFamily="34" charset="0"/>
                <a:cs typeface="Arial" panose="020B0604020202020204" pitchFamily="34" charset="0"/>
              </a:rPr>
              <a:t>democratic engagement?</a:t>
            </a:r>
            <a:endParaRPr lang="en-CA" sz="22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798719"/>
      </p:ext>
    </p:extLst>
  </p:cSld>
  <p:clrMapOvr>
    <a:masterClrMapping/>
  </p:clrMapOvr>
  <p:transition spd="med" advClick="0">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Interest in Politics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7"/>
            <a:ext cx="8686800" cy="5027213"/>
          </a:xfrm>
          <a:prstGeom prst="rect">
            <a:avLst/>
          </a:prstGeom>
        </p:spPr>
      </p:pic>
    </p:spTree>
    <p:extLst>
      <p:ext uri="{BB962C8B-B14F-4D97-AF65-F5344CB8AC3E}">
        <p14:creationId xmlns:p14="http://schemas.microsoft.com/office/powerpoint/2010/main" val="800226139"/>
      </p:ext>
    </p:extLst>
  </p:cSld>
  <p:clrMapOvr>
    <a:masterClrMapping/>
  </p:clrMapOvr>
  <p:transition spd="med" advClick="0">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8111" y="1144987"/>
            <a:ext cx="8686800" cy="5027213"/>
          </a:xfrm>
          <a:prstGeom prst="rect">
            <a:avLst/>
          </a:prstGeom>
        </p:spPr>
      </p:pic>
    </p:spTree>
    <p:extLst>
      <p:ext uri="{BB962C8B-B14F-4D97-AF65-F5344CB8AC3E}">
        <p14:creationId xmlns:p14="http://schemas.microsoft.com/office/powerpoint/2010/main" val="358730990"/>
      </p:ext>
    </p:extLst>
  </p:cSld>
  <p:clrMapOvr>
    <a:masterClrMapping/>
  </p:clrMapOvr>
  <p:transition spd="med" advClick="0">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2" y="214135"/>
            <a:ext cx="8689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44988"/>
            <a:ext cx="8686800" cy="5027211"/>
          </a:xfrm>
          <a:prstGeom prst="rect">
            <a:avLst/>
          </a:prstGeom>
        </p:spPr>
      </p:pic>
    </p:spTree>
    <p:extLst>
      <p:ext uri="{BB962C8B-B14F-4D97-AF65-F5344CB8AC3E}">
        <p14:creationId xmlns:p14="http://schemas.microsoft.com/office/powerpoint/2010/main" val="623497062"/>
      </p:ext>
    </p:extLst>
  </p:cSld>
  <p:clrMapOvr>
    <a:masterClrMapping/>
  </p:clrMapOvr>
  <p:transition spd="med" advClick="0">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38112" y="1144988"/>
            <a:ext cx="8686800" cy="5027213"/>
          </a:xfrm>
          <a:prstGeom prst="rect">
            <a:avLst/>
          </a:prstGeom>
        </p:spPr>
      </p:pic>
    </p:spTree>
    <p:extLst>
      <p:ext uri="{BB962C8B-B14F-4D97-AF65-F5344CB8AC3E}">
        <p14:creationId xmlns:p14="http://schemas.microsoft.com/office/powerpoint/2010/main" val="878943216"/>
      </p:ext>
    </p:extLst>
  </p:cSld>
  <p:clrMapOvr>
    <a:masterClrMapping/>
  </p:clrMapOvr>
  <p:transition spd="med"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Domain: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Orillia and Area</a:t>
            </a:r>
          </a:p>
        </p:txBody>
      </p:sp>
      <p:grpSp>
        <p:nvGrpSpPr>
          <p:cNvPr id="7" name="Group 6"/>
          <p:cNvGrpSpPr/>
          <p:nvPr/>
        </p:nvGrpSpPr>
        <p:grpSpPr>
          <a:xfrm>
            <a:off x="140328" y="1170432"/>
            <a:ext cx="8686800" cy="5254752"/>
            <a:chOff x="140328" y="1158240"/>
            <a:chExt cx="8686800" cy="5254752"/>
          </a:xfrm>
        </p:grpSpPr>
        <p:pic>
          <p:nvPicPr>
            <p:cNvPr id="2" name="Picture 1"/>
            <p:cNvPicPr>
              <a:picLocks noChangeAspect="1"/>
            </p:cNvPicPr>
            <p:nvPr/>
          </p:nvPicPr>
          <p:blipFill>
            <a:blip r:embed="rId3"/>
            <a:stretch>
              <a:fillRect/>
            </a:stretch>
          </p:blipFill>
          <p:spPr>
            <a:xfrm>
              <a:off x="140328" y="1158240"/>
              <a:ext cx="8686800" cy="5254752"/>
            </a:xfrm>
            <a:prstGeom prst="rect">
              <a:avLst/>
            </a:prstGeom>
          </p:spPr>
        </p:pic>
        <p:cxnSp>
          <p:nvCxnSpPr>
            <p:cNvPr id="6" name="Straight Connector 5"/>
            <p:cNvCxnSpPr/>
            <p:nvPr/>
          </p:nvCxnSpPr>
          <p:spPr>
            <a:xfrm>
              <a:off x="1158240" y="2755392"/>
              <a:ext cx="7229856" cy="12192"/>
            </a:xfrm>
            <a:prstGeom prst="line">
              <a:avLst/>
            </a:prstGeom>
            <a:ln w="25400">
              <a:prstDash val="dash"/>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1739708187"/>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3" y="214135"/>
            <a:ext cx="8686800"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38113" y="1144988"/>
            <a:ext cx="8686800" cy="5027212"/>
          </a:xfrm>
          <a:prstGeom prst="rect">
            <a:avLst/>
          </a:prstGeom>
        </p:spPr>
      </p:pic>
    </p:spTree>
    <p:extLst>
      <p:ext uri="{BB962C8B-B14F-4D97-AF65-F5344CB8AC3E}">
        <p14:creationId xmlns:p14="http://schemas.microsoft.com/office/powerpoint/2010/main" val="3680053565"/>
      </p:ext>
    </p:extLst>
  </p:cSld>
  <p:clrMapOvr>
    <a:masterClrMapping/>
  </p:clrMapOvr>
  <p:transition spd="med" advClick="0">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44988"/>
            <a:ext cx="8686800" cy="5027212"/>
          </a:xfrm>
          <a:prstGeom prst="rect">
            <a:avLst/>
          </a:prstGeom>
        </p:spPr>
      </p:pic>
    </p:spTree>
    <p:extLst>
      <p:ext uri="{BB962C8B-B14F-4D97-AF65-F5344CB8AC3E}">
        <p14:creationId xmlns:p14="http://schemas.microsoft.com/office/powerpoint/2010/main" val="116920312"/>
      </p:ext>
    </p:extLst>
  </p:cSld>
  <p:clrMapOvr>
    <a:masterClrMapping/>
  </p:clrMapOvr>
  <p:transition spd="med" advClick="0">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9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Capital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44988"/>
            <a:ext cx="8686800" cy="5027212"/>
          </a:xfrm>
          <a:prstGeom prst="rect">
            <a:avLst/>
          </a:prstGeom>
        </p:spPr>
      </p:pic>
    </p:spTree>
    <p:extLst>
      <p:ext uri="{BB962C8B-B14F-4D97-AF65-F5344CB8AC3E}">
        <p14:creationId xmlns:p14="http://schemas.microsoft.com/office/powerpoint/2010/main" val="1659014685"/>
      </p:ext>
    </p:extLst>
  </p:cSld>
  <p:clrMapOvr>
    <a:masterClrMapping/>
  </p:clrMapOvr>
  <p:transition spd="med" advClick="0">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9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Capital by 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41111" y="1144989"/>
            <a:ext cx="8686800" cy="5027212"/>
            <a:chOff x="141111" y="1144989"/>
            <a:chExt cx="8686800" cy="5027212"/>
          </a:xfrm>
        </p:grpSpPr>
        <p:pic>
          <p:nvPicPr>
            <p:cNvPr id="4" name="Picture 3"/>
            <p:cNvPicPr>
              <a:picLocks noChangeAspect="1"/>
            </p:cNvPicPr>
            <p:nvPr/>
          </p:nvPicPr>
          <p:blipFill>
            <a:blip r:embed="rId3"/>
            <a:stretch>
              <a:fillRect/>
            </a:stretch>
          </p:blipFill>
          <p:spPr>
            <a:xfrm>
              <a:off x="141111" y="1144989"/>
              <a:ext cx="8686800" cy="5027212"/>
            </a:xfrm>
            <a:prstGeom prst="rect">
              <a:avLst/>
            </a:prstGeom>
          </p:spPr>
        </p:pic>
        <p:cxnSp>
          <p:nvCxnSpPr>
            <p:cNvPr id="6" name="Straight Connector 5"/>
            <p:cNvCxnSpPr/>
            <p:nvPr/>
          </p:nvCxnSpPr>
          <p:spPr>
            <a:xfrm flipH="1">
              <a:off x="2962275" y="1295400"/>
              <a:ext cx="19051" cy="421005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 name="TextBox 1"/>
            <p:cNvSpPr txBox="1"/>
            <p:nvPr/>
          </p:nvSpPr>
          <p:spPr>
            <a:xfrm>
              <a:off x="1335499" y="2151871"/>
              <a:ext cx="1096486" cy="3823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FF6600"/>
                  </a:solidFill>
                  <a:latin typeface="Arial" panose="020B0604020202020204" pitchFamily="34" charset="0"/>
                  <a:cs typeface="Arial" panose="020B0604020202020204" pitchFamily="34" charset="0"/>
                </a:rPr>
                <a:t>Urban</a:t>
              </a:r>
              <a:endParaRPr lang="en-CA" sz="1800" b="1" dirty="0">
                <a:solidFill>
                  <a:srgbClr val="FF6600"/>
                </a:solidFill>
                <a:latin typeface="Arial" panose="020B0604020202020204" pitchFamily="34" charset="0"/>
                <a:cs typeface="Arial" panose="020B0604020202020204" pitchFamily="34" charset="0"/>
              </a:endParaRPr>
            </a:p>
          </p:txBody>
        </p:sp>
        <p:sp>
          <p:nvSpPr>
            <p:cNvPr id="8" name="TextBox 1"/>
            <p:cNvSpPr txBox="1"/>
            <p:nvPr/>
          </p:nvSpPr>
          <p:spPr>
            <a:xfrm>
              <a:off x="5009202" y="2151871"/>
              <a:ext cx="1293218" cy="3845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800" b="1" dirty="0" smtClean="0">
                  <a:solidFill>
                    <a:srgbClr val="FF6600"/>
                  </a:solidFill>
                  <a:latin typeface="Arial" panose="020B0604020202020204" pitchFamily="34" charset="0"/>
                  <a:cs typeface="Arial" panose="020B0604020202020204" pitchFamily="34" charset="0"/>
                </a:rPr>
                <a:t>Rural</a:t>
              </a:r>
              <a:endParaRPr lang="en-CA" sz="1800" b="1" dirty="0">
                <a:solidFill>
                  <a:srgbClr val="FF66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43328885"/>
      </p:ext>
    </p:extLst>
  </p:cSld>
  <p:clrMapOvr>
    <a:masterClrMapping/>
  </p:clrMapOvr>
  <p:transition spd="med" advClick="0">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3" y="214135"/>
            <a:ext cx="8686798"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Capital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3" y="1144988"/>
            <a:ext cx="8686800" cy="5027212"/>
          </a:xfrm>
          <a:prstGeom prst="rect">
            <a:avLst/>
          </a:prstGeom>
        </p:spPr>
      </p:pic>
    </p:spTree>
    <p:extLst>
      <p:ext uri="{BB962C8B-B14F-4D97-AF65-F5344CB8AC3E}">
        <p14:creationId xmlns:p14="http://schemas.microsoft.com/office/powerpoint/2010/main" val="1292087095"/>
      </p:ext>
    </p:extLst>
  </p:cSld>
  <p:clrMapOvr>
    <a:masterClrMapping/>
  </p:clrMapOvr>
  <p:transition spd="med" advClick="0">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8503" y="3885881"/>
            <a:ext cx="4424733" cy="2642297"/>
            <a:chOff x="4578503" y="3885881"/>
            <a:chExt cx="4424733" cy="2642297"/>
          </a:xfrm>
        </p:grpSpPr>
        <p:pic>
          <p:nvPicPr>
            <p:cNvPr id="24" name="Picture 23"/>
            <p:cNvPicPr>
              <a:picLocks noChangeAspect="1"/>
            </p:cNvPicPr>
            <p:nvPr/>
          </p:nvPicPr>
          <p:blipFill>
            <a:blip r:embed="rId3"/>
            <a:stretch>
              <a:fillRect/>
            </a:stretch>
          </p:blipFill>
          <p:spPr>
            <a:xfrm>
              <a:off x="4578503" y="3885881"/>
              <a:ext cx="4424733" cy="2642297"/>
            </a:xfrm>
            <a:prstGeom prst="rect">
              <a:avLst/>
            </a:prstGeom>
          </p:spPr>
        </p:pic>
        <p:sp>
          <p:nvSpPr>
            <p:cNvPr id="17" name="Oval 16"/>
            <p:cNvSpPr/>
            <p:nvPr/>
          </p:nvSpPr>
          <p:spPr>
            <a:xfrm>
              <a:off x="5151923" y="4978588"/>
              <a:ext cx="1488380" cy="6411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4578504" y="875942"/>
            <a:ext cx="4424733" cy="2789369"/>
            <a:chOff x="4578504" y="875942"/>
            <a:chExt cx="4424733" cy="2789369"/>
          </a:xfrm>
        </p:grpSpPr>
        <p:pic>
          <p:nvPicPr>
            <p:cNvPr id="19" name="Picture 18"/>
            <p:cNvPicPr>
              <a:picLocks noChangeAspect="1"/>
            </p:cNvPicPr>
            <p:nvPr/>
          </p:nvPicPr>
          <p:blipFill>
            <a:blip r:embed="rId4"/>
            <a:stretch>
              <a:fillRect/>
            </a:stretch>
          </p:blipFill>
          <p:spPr>
            <a:xfrm>
              <a:off x="4578504" y="875942"/>
              <a:ext cx="4424733" cy="2789369"/>
            </a:xfrm>
            <a:prstGeom prst="rect">
              <a:avLst/>
            </a:prstGeom>
          </p:spPr>
        </p:pic>
        <p:sp>
          <p:nvSpPr>
            <p:cNvPr id="16" name="Oval 15"/>
            <p:cNvSpPr/>
            <p:nvPr/>
          </p:nvSpPr>
          <p:spPr>
            <a:xfrm>
              <a:off x="5686425" y="2433635"/>
              <a:ext cx="1714500" cy="7401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38112" y="875364"/>
            <a:ext cx="4440392" cy="2789947"/>
            <a:chOff x="138112" y="875364"/>
            <a:chExt cx="4440392" cy="2789947"/>
          </a:xfrm>
        </p:grpSpPr>
        <p:pic>
          <p:nvPicPr>
            <p:cNvPr id="20" name="Picture 19"/>
            <p:cNvPicPr>
              <a:picLocks noChangeAspect="1"/>
            </p:cNvPicPr>
            <p:nvPr/>
          </p:nvPicPr>
          <p:blipFill>
            <a:blip r:embed="rId5"/>
            <a:stretch>
              <a:fillRect/>
            </a:stretch>
          </p:blipFill>
          <p:spPr>
            <a:xfrm>
              <a:off x="138112" y="875364"/>
              <a:ext cx="4440392" cy="2789947"/>
            </a:xfrm>
            <a:prstGeom prst="rect">
              <a:avLst/>
            </a:prstGeom>
          </p:spPr>
        </p:pic>
        <p:sp>
          <p:nvSpPr>
            <p:cNvPr id="14" name="Oval 13"/>
            <p:cNvSpPr/>
            <p:nvPr/>
          </p:nvSpPr>
          <p:spPr>
            <a:xfrm>
              <a:off x="894248" y="2433635"/>
              <a:ext cx="1529975" cy="7401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159807" y="1196227"/>
              <a:ext cx="953334" cy="2855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93813" y="1921532"/>
              <a:ext cx="953334" cy="28554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1054359" y="1083040"/>
              <a:ext cx="2486170" cy="1790722"/>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6"/>
          <a:stretch>
            <a:fillRect/>
          </a:stretch>
        </p:blipFill>
        <p:spPr>
          <a:xfrm>
            <a:off x="138112" y="3885882"/>
            <a:ext cx="4440393" cy="2642296"/>
          </a:xfrm>
          <a:prstGeom prst="rect">
            <a:avLst/>
          </a:prstGeom>
        </p:spPr>
      </p:pic>
      <p:sp>
        <p:nvSpPr>
          <p:cNvPr id="3" name="Title 5"/>
          <p:cNvSpPr txBox="1">
            <a:spLocks/>
          </p:cNvSpPr>
          <p:nvPr/>
        </p:nvSpPr>
        <p:spPr>
          <a:xfrm>
            <a:off x="138112" y="214135"/>
            <a:ext cx="8779551"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Capital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extBox 10"/>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1623471" y="3665312"/>
            <a:ext cx="1940943" cy="369332"/>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MUNICIPALITY</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186496" y="3665312"/>
            <a:ext cx="157701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EDUCATION</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3583429"/>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COMMUNITY VITALITY</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412" y="357307"/>
            <a:ext cx="2318657" cy="2318657"/>
          </a:xfrm>
          <a:prstGeom prst="rect">
            <a:avLst/>
          </a:prstGeom>
        </p:spPr>
      </p:pic>
    </p:spTree>
    <p:extLst>
      <p:ext uri="{BB962C8B-B14F-4D97-AF65-F5344CB8AC3E}">
        <p14:creationId xmlns:p14="http://schemas.microsoft.com/office/powerpoint/2010/main" val="2003874124"/>
      </p:ext>
    </p:extLst>
  </p:cSld>
  <p:clrMapOvr>
    <a:masterClrMapping/>
  </p:clrMapOvr>
  <p:transition spd="med" advClick="0">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426256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socially isolated</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Lower needs fulfillment</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Experience </a:t>
            </a:r>
            <a:r>
              <a:rPr lang="en-US" dirty="0" smtClean="0">
                <a:latin typeface="Arial" panose="020B0604020202020204" pitchFamily="34" charset="0"/>
                <a:cs typeface="Arial" panose="020B0604020202020204" pitchFamily="34" charset="0"/>
              </a:rPr>
              <a:t>discrimination more often (i.e., ethnicity, age)</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Feel less safe walking alone after dark</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4622332"/>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Stronger sense of belonging</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Stronger social bonds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help is available if needed</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Greater trust in others</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More confidence in institutions</a:t>
            </a:r>
          </a:p>
        </p:txBody>
      </p:sp>
      <p:sp>
        <p:nvSpPr>
          <p:cNvPr id="10" name="Title 5"/>
          <p:cNvSpPr txBox="1">
            <a:spLocks/>
          </p:cNvSpPr>
          <p:nvPr/>
        </p:nvSpPr>
        <p:spPr>
          <a:xfrm>
            <a:off x="138111" y="210312"/>
            <a:ext cx="8689017"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945846"/>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0312"/>
            <a:ext cx="8689017"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a:t>
            </a:r>
            <a:r>
              <a:rPr lang="en-US" sz="2400" dirty="0" smtClean="0">
                <a:solidFill>
                  <a:srgbClr val="005064"/>
                </a:solidFill>
                <a:latin typeface="Arial" panose="020B0604020202020204" pitchFamily="34" charset="0"/>
                <a:cs typeface="Arial" panose="020B0604020202020204" pitchFamily="34" charset="0"/>
              </a:rPr>
              <a:t> </a:t>
            </a:r>
            <a:r>
              <a:rPr lang="en-US" sz="2400" i="0" dirty="0" smtClean="0">
                <a:solidFill>
                  <a:srgbClr val="005064"/>
                </a:solidFill>
                <a:latin typeface="Arial" panose="020B0604020202020204" pitchFamily="34" charset="0"/>
                <a:cs typeface="Arial" panose="020B0604020202020204" pitchFamily="34" charset="0"/>
              </a:rPr>
              <a:t>compare on community vitality?</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5"/>
          <p:cNvSpPr>
            <a:spLocks noGrp="1"/>
          </p:cNvSpPr>
          <p:nvPr>
            <p:ph sz="half" idx="2"/>
          </p:nvPr>
        </p:nvSpPr>
        <p:spPr>
          <a:xfrm>
            <a:off x="265287" y="2378075"/>
            <a:ext cx="4114800" cy="432252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Provide more unpaid help for </a:t>
            </a:r>
            <a:r>
              <a:rPr lang="en-US" i="1" dirty="0" smtClean="0">
                <a:latin typeface="Arial" panose="020B0604020202020204" pitchFamily="34" charset="0"/>
                <a:cs typeface="Arial" panose="020B0604020202020204" pitchFamily="34" charset="0"/>
              </a:rPr>
              <a:t>personal support</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Experience </a:t>
            </a:r>
            <a:r>
              <a:rPr lang="en-US" i="1" dirty="0" smtClean="0">
                <a:latin typeface="Arial" panose="020B0604020202020204" pitchFamily="34" charset="0"/>
                <a:cs typeface="Arial" panose="020B0604020202020204" pitchFamily="34" charset="0"/>
              </a:rPr>
              <a:t>age</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gender</a:t>
            </a:r>
            <a:r>
              <a:rPr lang="en-US" dirty="0" smtClean="0">
                <a:latin typeface="Arial" panose="020B0604020202020204" pitchFamily="34" charset="0"/>
                <a:cs typeface="Arial" panose="020B0604020202020204" pitchFamily="34" charset="0"/>
              </a:rPr>
              <a:t> discrimination more often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confidence in the police</a:t>
            </a:r>
          </a:p>
        </p:txBody>
      </p:sp>
      <p:sp>
        <p:nvSpPr>
          <p:cNvPr id="13" name="Content Placeholder 7"/>
          <p:cNvSpPr>
            <a:spLocks noGrp="1"/>
          </p:cNvSpPr>
          <p:nvPr>
            <p:ph sz="quarter" idx="4"/>
          </p:nvPr>
        </p:nvSpPr>
        <p:spPr>
          <a:xfrm>
            <a:off x="4645199" y="2378075"/>
            <a:ext cx="4181929" cy="3951288"/>
          </a:xfrm>
        </p:spPr>
        <p:txBody>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Provide more unpaid help for </a:t>
            </a:r>
            <a:r>
              <a:rPr lang="en-US" i="1" dirty="0">
                <a:latin typeface="Arial" panose="020B0604020202020204" pitchFamily="34" charset="0"/>
                <a:cs typeface="Arial" panose="020B0604020202020204" pitchFamily="34" charset="0"/>
              </a:rPr>
              <a:t>home maintenance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Stronger sense of belonging</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Greater trust in others</a:t>
            </a:r>
          </a:p>
          <a:p>
            <a:pPr>
              <a:spcBef>
                <a:spcPts val="0"/>
              </a:spcBef>
              <a:buSzPct val="150000"/>
              <a:buBlip>
                <a:blip r:embed="rId3"/>
              </a:buBlip>
            </a:pPr>
            <a:r>
              <a:rPr lang="en-US" dirty="0">
                <a:latin typeface="Arial" panose="020B0604020202020204" pitchFamily="34" charset="0"/>
                <a:cs typeface="Arial" panose="020B0604020202020204" pitchFamily="34" charset="0"/>
              </a:rPr>
              <a:t>Feel </a:t>
            </a:r>
            <a:r>
              <a:rPr lang="en-US" dirty="0" smtClean="0">
                <a:latin typeface="Arial" panose="020B0604020202020204" pitchFamily="34" charset="0"/>
                <a:cs typeface="Arial" panose="020B0604020202020204" pitchFamily="34" charset="0"/>
              </a:rPr>
              <a:t>safer </a:t>
            </a:r>
            <a:r>
              <a:rPr lang="en-US" dirty="0">
                <a:latin typeface="Arial" panose="020B0604020202020204" pitchFamily="34" charset="0"/>
                <a:cs typeface="Arial" panose="020B0604020202020204" pitchFamily="34" charset="0"/>
              </a:rPr>
              <a:t>walking alone after dark</a:t>
            </a:r>
          </a:p>
        </p:txBody>
      </p:sp>
    </p:spTree>
    <p:extLst>
      <p:ext uri="{BB962C8B-B14F-4D97-AF65-F5344CB8AC3E}">
        <p14:creationId xmlns:p14="http://schemas.microsoft.com/office/powerpoint/2010/main" val="1614053204"/>
      </p:ext>
    </p:extLst>
  </p:cSld>
  <p:clrMapOvr>
    <a:masterClrMapping/>
  </p:clrMapOvr>
  <p:transition spd="med" advClick="0">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9831" y="1144988"/>
            <a:ext cx="8686800" cy="5037047"/>
          </a:xfrm>
          <a:prstGeom prst="rect">
            <a:avLst/>
          </a:prstGeom>
        </p:spPr>
      </p:pic>
      <p:sp>
        <p:nvSpPr>
          <p:cNvPr id="5" name="Title 5"/>
          <p:cNvSpPr txBox="1">
            <a:spLocks/>
          </p:cNvSpPr>
          <p:nvPr/>
        </p:nvSpPr>
        <p:spPr>
          <a:xfrm>
            <a:off x="137160" y="210312"/>
            <a:ext cx="8686800" cy="502527"/>
          </a:xfrm>
          <a:prstGeom prst="rect">
            <a:avLst/>
          </a:prstGeom>
          <a:solidFill>
            <a:srgbClr val="005064"/>
          </a:solidFill>
          <a:ln w="19050">
            <a:solidFill>
              <a:schemeClr val="tx1"/>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042399714"/>
      </p:ext>
    </p:extLst>
  </p:cSld>
  <p:clrMapOvr>
    <a:masterClrMapping/>
  </p:clrMapOvr>
  <p:transition spd="med" advClick="0">
    <p:fade/>
  </p:transition>
  <p:timing>
    <p:tnLst>
      <p:par>
        <p:cTn id="1" dur="indefinite" restart="never" nodeType="tmRoot"/>
      </p:par>
    </p:tnLst>
  </p:timing>
</p:sld>
</file>

<file path=ppt/theme/theme1.xml><?xml version="1.0" encoding="utf-8"?>
<a:theme xmlns:a="http://schemas.openxmlformats.org/drawingml/2006/main" name="CIW Survey Tool-PBS backgrounder-Feb11_MH">
  <a:themeElements>
    <a:clrScheme name="CIW POWERPOINTS">
      <a:dk1>
        <a:srgbClr val="000000"/>
      </a:dk1>
      <a:lt1>
        <a:srgbClr val="FFFFFF"/>
      </a:lt1>
      <a:dk2>
        <a:srgbClr val="003C42"/>
      </a:dk2>
      <a:lt2>
        <a:srgbClr val="00A7B9"/>
      </a:lt2>
      <a:accent1>
        <a:srgbClr val="FAC090"/>
      </a:accent1>
      <a:accent2>
        <a:srgbClr val="BEDDAB"/>
      </a:accent2>
      <a:accent3>
        <a:srgbClr val="7F7F7F"/>
      </a:accent3>
      <a:accent4>
        <a:srgbClr val="92CDDC"/>
      </a:accent4>
      <a:accent5>
        <a:srgbClr val="4BACC6"/>
      </a:accent5>
      <a:accent6>
        <a:srgbClr val="FF0000"/>
      </a:accent6>
      <a:hlink>
        <a:srgbClr val="0070C0"/>
      </a:hlink>
      <a:folHlink>
        <a:srgbClr val="800080"/>
      </a:folHlink>
    </a:clrScheme>
    <a:fontScheme name="Custom 1">
      <a:majorFont>
        <a:latin typeface="Bookman Old Style"/>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CIW Survey Tool-PBS backgrounder-Feb11_MH.potx</Template>
  <TotalTime>31447</TotalTime>
  <Words>22559</Words>
  <Application>Microsoft Office PowerPoint</Application>
  <PresentationFormat>On-screen Show (4:3)</PresentationFormat>
  <Paragraphs>2344</Paragraphs>
  <Slides>185</Slides>
  <Notes>185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185</vt:i4>
      </vt:variant>
    </vt:vector>
  </HeadingPairs>
  <TitlesOfParts>
    <vt:vector size="197" baseType="lpstr">
      <vt:lpstr>ＭＳ Ｐゴシック</vt:lpstr>
      <vt:lpstr>Arial</vt:lpstr>
      <vt:lpstr>Arial Narrow</vt:lpstr>
      <vt:lpstr>Bookman Old Style</vt:lpstr>
      <vt:lpstr>Calibri</vt:lpstr>
      <vt:lpstr>Courier New</vt:lpstr>
      <vt:lpstr>Gill Sans MT</vt:lpstr>
      <vt:lpstr>Gotham</vt:lpstr>
      <vt:lpstr>Open Sans Condensed</vt:lpstr>
      <vt:lpstr>Times New Roman</vt:lpstr>
      <vt:lpstr>Wingdings 3</vt:lpstr>
      <vt:lpstr>CIW Survey Tool-PBS backgrounder-Feb11_MH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characterises residents with higher or lower wellbeing?</vt:lpstr>
      <vt:lpstr>PowerPoint Presentation</vt:lpstr>
      <vt:lpstr>PowerPoint Presentation</vt:lpstr>
      <vt:lpstr>PowerPoint Presentation</vt:lpstr>
      <vt:lpstr>PowerPoint Presentation</vt:lpstr>
      <vt:lpstr>Older adults satisfaction with domains of wellbeing</vt:lpstr>
      <vt:lpstr>PowerPoint Presentation</vt:lpstr>
      <vt:lpstr>PowerPoint Presentation</vt:lpstr>
      <vt:lpstr>Satisfaction with domains of wellbeing for those residents living with a disability or chronic illness</vt:lpstr>
      <vt:lpstr>PowerPoint Presentation</vt:lpstr>
      <vt:lpstr>PowerPoint Presentation</vt:lpstr>
      <vt:lpstr>PowerPoint Presentation</vt:lpstr>
      <vt:lpstr>How do residents with higher or lower wellbeing compare?</vt:lpstr>
      <vt:lpstr>How do women and men compare on living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healthy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education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environment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democratic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community vitality?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leisure and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time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Waterloo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smale@uwaterloo.ca</dc:creator>
  <cp:lastModifiedBy>Linda McKessock</cp:lastModifiedBy>
  <cp:revision>2337</cp:revision>
  <cp:lastPrinted>2019-05-31T18:32:06Z</cp:lastPrinted>
  <dcterms:created xsi:type="dcterms:W3CDTF">2012-12-13T15:31:50Z</dcterms:created>
  <dcterms:modified xsi:type="dcterms:W3CDTF">2019-05-31T18:37:02Z</dcterms:modified>
</cp:coreProperties>
</file>