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42"/>
  </p:notesMasterIdLst>
  <p:sldIdLst>
    <p:sldId id="256" r:id="rId5"/>
    <p:sldId id="1042" r:id="rId6"/>
    <p:sldId id="994" r:id="rId7"/>
    <p:sldId id="1029" r:id="rId8"/>
    <p:sldId id="1031" r:id="rId9"/>
    <p:sldId id="1043" r:id="rId10"/>
    <p:sldId id="304" r:id="rId11"/>
    <p:sldId id="307" r:id="rId12"/>
    <p:sldId id="308" r:id="rId13"/>
    <p:sldId id="311" r:id="rId14"/>
    <p:sldId id="310" r:id="rId15"/>
    <p:sldId id="309" r:id="rId16"/>
    <p:sldId id="1037" r:id="rId17"/>
    <p:sldId id="1035" r:id="rId18"/>
    <p:sldId id="318" r:id="rId19"/>
    <p:sldId id="1032" r:id="rId20"/>
    <p:sldId id="335" r:id="rId21"/>
    <p:sldId id="334" r:id="rId22"/>
    <p:sldId id="1040" r:id="rId23"/>
    <p:sldId id="315" r:id="rId24"/>
    <p:sldId id="326" r:id="rId25"/>
    <p:sldId id="327" r:id="rId26"/>
    <p:sldId id="341" r:id="rId27"/>
    <p:sldId id="328" r:id="rId28"/>
    <p:sldId id="329" r:id="rId29"/>
    <p:sldId id="324" r:id="rId30"/>
    <p:sldId id="325" r:id="rId31"/>
    <p:sldId id="1036" r:id="rId32"/>
    <p:sldId id="1033" r:id="rId33"/>
    <p:sldId id="1034" r:id="rId34"/>
    <p:sldId id="1038" r:id="rId35"/>
    <p:sldId id="1039" r:id="rId36"/>
    <p:sldId id="340" r:id="rId37"/>
    <p:sldId id="342" r:id="rId38"/>
    <p:sldId id="337" r:id="rId39"/>
    <p:sldId id="339" r:id="rId40"/>
    <p:sldId id="10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B429"/>
    <a:srgbClr val="FFD54F"/>
    <a:srgbClr val="FFEA3D"/>
    <a:srgbClr val="FFFFAA"/>
    <a:srgbClr val="E0249A"/>
    <a:srgbClr val="0073CF"/>
    <a:srgbClr val="57068C"/>
    <a:srgbClr val="FFDB43"/>
    <a:srgbClr val="FDD54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A953C-ACA9-B625-75A8-A59A24B08C96}" v="8" dt="2023-08-17T20:06:17.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16" autoAdjust="0"/>
    <p:restoredTop sz="94660"/>
  </p:normalViewPr>
  <p:slideViewPr>
    <p:cSldViewPr snapToGrid="0">
      <p:cViewPr varScale="1">
        <p:scale>
          <a:sx n="67" d="100"/>
          <a:sy n="67" d="100"/>
        </p:scale>
        <p:origin x="380" y="44"/>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14B870-3430-4376-A3CB-3B59DB06792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4E179FFF-4E64-4D7C-85AF-F1F5FE248BCE}">
      <dgm:prSet phldrT="[Text]" custT="1"/>
      <dgm:spPr/>
      <dgm:t>
        <a:bodyPr/>
        <a:lstStyle/>
        <a:p>
          <a:r>
            <a:rPr lang="en-US" sz="3000">
              <a:solidFill>
                <a:schemeClr val="tx1"/>
              </a:solidFill>
              <a:latin typeface="Verdana" panose="020B0604030504040204" pitchFamily="34" charset="0"/>
              <a:ea typeface="Verdana" panose="020B0604030504040204" pitchFamily="34" charset="0"/>
            </a:rPr>
            <a:t>Job Applications</a:t>
          </a:r>
        </a:p>
      </dgm:t>
    </dgm:pt>
    <dgm:pt modelId="{536FA164-AED4-46B4-B98A-C18135E97FB2}" type="parTrans" cxnId="{A279D5C2-949E-476B-B053-285E86885417}">
      <dgm:prSet/>
      <dgm:spPr/>
      <dgm:t>
        <a:bodyPr/>
        <a:lstStyle/>
        <a:p>
          <a:endParaRPr lang="en-US"/>
        </a:p>
      </dgm:t>
    </dgm:pt>
    <dgm:pt modelId="{124776E4-ECC7-4621-A52A-FABA8251EC1E}" type="sibTrans" cxnId="{A279D5C2-949E-476B-B053-285E86885417}">
      <dgm:prSet/>
      <dgm:spPr/>
      <dgm:t>
        <a:bodyPr/>
        <a:lstStyle/>
        <a:p>
          <a:endParaRPr lang="en-US"/>
        </a:p>
      </dgm:t>
    </dgm:pt>
    <dgm:pt modelId="{B53B7F6C-D289-4933-A868-18DC09B76A89}">
      <dgm:prSet phldrT="[Text]"/>
      <dgm:spPr/>
      <dgm:t>
        <a:bodyPr/>
        <a:lstStyle/>
        <a:p>
          <a:r>
            <a:rPr lang="en-US" b="1">
              <a:solidFill>
                <a:schemeClr val="tx1"/>
              </a:solidFill>
              <a:latin typeface="Verdana" panose="020B0604030504040204" pitchFamily="34" charset="0"/>
              <a:ea typeface="Verdana" panose="020B0604030504040204" pitchFamily="34" charset="0"/>
            </a:rPr>
            <a:t>High priority</a:t>
          </a:r>
        </a:p>
        <a:p>
          <a:r>
            <a:rPr lang="en-US">
              <a:solidFill>
                <a:schemeClr val="tx1"/>
              </a:solidFill>
              <a:latin typeface="Verdana" panose="020B0604030504040204" pitchFamily="34" charset="0"/>
              <a:ea typeface="Verdana" panose="020B0604030504040204" pitchFamily="34" charset="0"/>
            </a:rPr>
            <a:t>Jobs that align very well with my interests/career goals</a:t>
          </a:r>
        </a:p>
      </dgm:t>
    </dgm:pt>
    <dgm:pt modelId="{1874562A-07A8-4E4B-9362-DB38140C9CE1}" type="parTrans" cxnId="{2E833B30-647D-431B-B87B-CF66BDD4161B}">
      <dgm:prSet/>
      <dgm:spPr/>
      <dgm:t>
        <a:bodyPr/>
        <a:lstStyle/>
        <a:p>
          <a:endParaRPr lang="en-US"/>
        </a:p>
      </dgm:t>
    </dgm:pt>
    <dgm:pt modelId="{C094E499-5A75-4F1B-9937-A80847E5DA81}" type="sibTrans" cxnId="{2E833B30-647D-431B-B87B-CF66BDD4161B}">
      <dgm:prSet/>
      <dgm:spPr/>
      <dgm:t>
        <a:bodyPr/>
        <a:lstStyle/>
        <a:p>
          <a:endParaRPr lang="en-US"/>
        </a:p>
      </dgm:t>
    </dgm:pt>
    <dgm:pt modelId="{3F260929-5F32-4E26-B93A-F39EFAC41BFC}">
      <dgm:prSet phldrT="[Text]"/>
      <dgm:spPr/>
      <dgm:t>
        <a:bodyPr/>
        <a:lstStyle/>
        <a:p>
          <a:r>
            <a:rPr lang="en-US" b="1" dirty="0">
              <a:solidFill>
                <a:schemeClr val="tx1"/>
              </a:solidFill>
              <a:latin typeface="Verdana" panose="020B0604030504040204" pitchFamily="34" charset="0"/>
              <a:ea typeface="Verdana" panose="020B0604030504040204" pitchFamily="34" charset="0"/>
            </a:rPr>
            <a:t>Mid-priority</a:t>
          </a:r>
        </a:p>
        <a:p>
          <a:r>
            <a:rPr lang="en-US" dirty="0">
              <a:solidFill>
                <a:schemeClr val="tx1"/>
              </a:solidFill>
              <a:latin typeface="Verdana" panose="020B0604030504040204" pitchFamily="34" charset="0"/>
              <a:ea typeface="Verdana" panose="020B0604030504040204" pitchFamily="34" charset="0"/>
            </a:rPr>
            <a:t>Jobs that are appealing but not in complete alignment with my interests/career goals</a:t>
          </a:r>
        </a:p>
      </dgm:t>
    </dgm:pt>
    <dgm:pt modelId="{1DB974B8-943C-455F-AB4A-C2D9E3CA5550}" type="parTrans" cxnId="{E75EC5A0-F36B-4D53-870F-D2BEB3D356BE}">
      <dgm:prSet/>
      <dgm:spPr/>
      <dgm:t>
        <a:bodyPr/>
        <a:lstStyle/>
        <a:p>
          <a:endParaRPr lang="en-US"/>
        </a:p>
      </dgm:t>
    </dgm:pt>
    <dgm:pt modelId="{2A9C9C1F-AF9C-4AFA-97A8-480971E66EEA}" type="sibTrans" cxnId="{E75EC5A0-F36B-4D53-870F-D2BEB3D356BE}">
      <dgm:prSet/>
      <dgm:spPr/>
      <dgm:t>
        <a:bodyPr/>
        <a:lstStyle/>
        <a:p>
          <a:endParaRPr lang="en-US"/>
        </a:p>
      </dgm:t>
    </dgm:pt>
    <dgm:pt modelId="{CD7BD8EE-11E8-4DE2-9D1B-46ACB6BDFC1F}">
      <dgm:prSet phldrT="[Text]"/>
      <dgm:spPr/>
      <dgm:t>
        <a:bodyPr/>
        <a:lstStyle/>
        <a:p>
          <a:r>
            <a:rPr lang="en-US" b="1">
              <a:solidFill>
                <a:schemeClr val="tx1"/>
              </a:solidFill>
              <a:latin typeface="Verdana" panose="020B0604030504040204" pitchFamily="34" charset="0"/>
              <a:ea typeface="Verdana" panose="020B0604030504040204" pitchFamily="34" charset="0"/>
            </a:rPr>
            <a:t>Low priority</a:t>
          </a:r>
          <a:r>
            <a:rPr lang="en-US">
              <a:solidFill>
                <a:schemeClr val="tx1"/>
              </a:solidFill>
              <a:latin typeface="Verdana" panose="020B0604030504040204" pitchFamily="34" charset="0"/>
              <a:ea typeface="Verdana" panose="020B0604030504040204" pitchFamily="34" charset="0"/>
            </a:rPr>
            <a:t> </a:t>
          </a:r>
        </a:p>
        <a:p>
          <a:r>
            <a:rPr lang="en-US">
              <a:solidFill>
                <a:schemeClr val="tx1"/>
              </a:solidFill>
              <a:latin typeface="Verdana" panose="020B0604030504040204" pitchFamily="34" charset="0"/>
              <a:ea typeface="Verdana" panose="020B0604030504040204" pitchFamily="34" charset="0"/>
            </a:rPr>
            <a:t>Jobs in minimal alignment with my interests/career goals</a:t>
          </a:r>
        </a:p>
      </dgm:t>
    </dgm:pt>
    <dgm:pt modelId="{ADC524BC-0FA1-42E7-AD1D-A759FD10D4ED}" type="parTrans" cxnId="{EF951058-FC3D-4A95-BC77-0C5933330E43}">
      <dgm:prSet/>
      <dgm:spPr/>
      <dgm:t>
        <a:bodyPr/>
        <a:lstStyle/>
        <a:p>
          <a:endParaRPr lang="en-US"/>
        </a:p>
      </dgm:t>
    </dgm:pt>
    <dgm:pt modelId="{57BEA8F3-0F4F-42FB-90CC-0A275948F832}" type="sibTrans" cxnId="{EF951058-FC3D-4A95-BC77-0C5933330E43}">
      <dgm:prSet/>
      <dgm:spPr/>
      <dgm:t>
        <a:bodyPr/>
        <a:lstStyle/>
        <a:p>
          <a:endParaRPr lang="en-US"/>
        </a:p>
      </dgm:t>
    </dgm:pt>
    <dgm:pt modelId="{14EC3B7C-4CF6-4002-BCA2-920E836EA40B}" type="pres">
      <dgm:prSet presAssocID="{7114B870-3430-4376-A3CB-3B59DB067922}" presName="Name0" presStyleCnt="0">
        <dgm:presLayoutVars>
          <dgm:chPref val="1"/>
          <dgm:dir/>
          <dgm:animOne val="branch"/>
          <dgm:animLvl val="lvl"/>
          <dgm:resizeHandles val="exact"/>
        </dgm:presLayoutVars>
      </dgm:prSet>
      <dgm:spPr/>
    </dgm:pt>
    <dgm:pt modelId="{96F0F86D-F49C-4172-97B0-9A303128267F}" type="pres">
      <dgm:prSet presAssocID="{4E179FFF-4E64-4D7C-85AF-F1F5FE248BCE}" presName="root1" presStyleCnt="0"/>
      <dgm:spPr/>
    </dgm:pt>
    <dgm:pt modelId="{9C2F8E40-15B9-42B2-870B-97B8BA18CA64}" type="pres">
      <dgm:prSet presAssocID="{4E179FFF-4E64-4D7C-85AF-F1F5FE248BCE}" presName="LevelOneTextNode" presStyleLbl="node0" presStyleIdx="0" presStyleCnt="1">
        <dgm:presLayoutVars>
          <dgm:chPref val="3"/>
        </dgm:presLayoutVars>
      </dgm:prSet>
      <dgm:spPr/>
    </dgm:pt>
    <dgm:pt modelId="{74A98DDB-D860-4CE5-B4AE-8A1ECBE27DE1}" type="pres">
      <dgm:prSet presAssocID="{4E179FFF-4E64-4D7C-85AF-F1F5FE248BCE}" presName="level2hierChild" presStyleCnt="0"/>
      <dgm:spPr/>
    </dgm:pt>
    <dgm:pt modelId="{7AD65EE6-3056-487D-9FAA-76D3004B5932}" type="pres">
      <dgm:prSet presAssocID="{1874562A-07A8-4E4B-9362-DB38140C9CE1}" presName="conn2-1" presStyleLbl="parChTrans1D2" presStyleIdx="0" presStyleCnt="3"/>
      <dgm:spPr/>
    </dgm:pt>
    <dgm:pt modelId="{7B181958-D011-4709-AC49-B4B55D04DD65}" type="pres">
      <dgm:prSet presAssocID="{1874562A-07A8-4E4B-9362-DB38140C9CE1}" presName="connTx" presStyleLbl="parChTrans1D2" presStyleIdx="0" presStyleCnt="3"/>
      <dgm:spPr/>
    </dgm:pt>
    <dgm:pt modelId="{6ACC00A8-58F9-4249-8C61-A7CC26D13723}" type="pres">
      <dgm:prSet presAssocID="{B53B7F6C-D289-4933-A868-18DC09B76A89}" presName="root2" presStyleCnt="0"/>
      <dgm:spPr/>
    </dgm:pt>
    <dgm:pt modelId="{1B48449E-422A-4662-9F89-71677D1EB85C}" type="pres">
      <dgm:prSet presAssocID="{B53B7F6C-D289-4933-A868-18DC09B76A89}" presName="LevelTwoTextNode" presStyleLbl="node2" presStyleIdx="0" presStyleCnt="3" custScaleX="119063" custScaleY="113815">
        <dgm:presLayoutVars>
          <dgm:chPref val="3"/>
        </dgm:presLayoutVars>
      </dgm:prSet>
      <dgm:spPr/>
    </dgm:pt>
    <dgm:pt modelId="{D606F8EC-5F88-4639-B30D-A8EA2CBA9062}" type="pres">
      <dgm:prSet presAssocID="{B53B7F6C-D289-4933-A868-18DC09B76A89}" presName="level3hierChild" presStyleCnt="0"/>
      <dgm:spPr/>
    </dgm:pt>
    <dgm:pt modelId="{46FE3013-033B-4379-9711-AA083FF0B648}" type="pres">
      <dgm:prSet presAssocID="{1DB974B8-943C-455F-AB4A-C2D9E3CA5550}" presName="conn2-1" presStyleLbl="parChTrans1D2" presStyleIdx="1" presStyleCnt="3"/>
      <dgm:spPr/>
    </dgm:pt>
    <dgm:pt modelId="{425740A5-8DCB-4342-B3AF-0211DBC2271B}" type="pres">
      <dgm:prSet presAssocID="{1DB974B8-943C-455F-AB4A-C2D9E3CA5550}" presName="connTx" presStyleLbl="parChTrans1D2" presStyleIdx="1" presStyleCnt="3"/>
      <dgm:spPr/>
    </dgm:pt>
    <dgm:pt modelId="{5138944C-833F-46F1-BFB2-8C5B098B44B4}" type="pres">
      <dgm:prSet presAssocID="{3F260929-5F32-4E26-B93A-F39EFAC41BFC}" presName="root2" presStyleCnt="0"/>
      <dgm:spPr/>
    </dgm:pt>
    <dgm:pt modelId="{322D47A4-1D86-4DF8-B1F8-2F492312F27B}" type="pres">
      <dgm:prSet presAssocID="{3F260929-5F32-4E26-B93A-F39EFAC41BFC}" presName="LevelTwoTextNode" presStyleLbl="node2" presStyleIdx="1" presStyleCnt="3" custScaleX="119063" custScaleY="129934">
        <dgm:presLayoutVars>
          <dgm:chPref val="3"/>
        </dgm:presLayoutVars>
      </dgm:prSet>
      <dgm:spPr/>
    </dgm:pt>
    <dgm:pt modelId="{81A27B62-5270-473F-9C6E-5CF53C87524D}" type="pres">
      <dgm:prSet presAssocID="{3F260929-5F32-4E26-B93A-F39EFAC41BFC}" presName="level3hierChild" presStyleCnt="0"/>
      <dgm:spPr/>
    </dgm:pt>
    <dgm:pt modelId="{E429FD5B-6DDB-4438-A7BE-A4173EC8A27B}" type="pres">
      <dgm:prSet presAssocID="{ADC524BC-0FA1-42E7-AD1D-A759FD10D4ED}" presName="conn2-1" presStyleLbl="parChTrans1D2" presStyleIdx="2" presStyleCnt="3"/>
      <dgm:spPr/>
    </dgm:pt>
    <dgm:pt modelId="{BE7154F2-BB34-4762-A45E-CEC627F97E9B}" type="pres">
      <dgm:prSet presAssocID="{ADC524BC-0FA1-42E7-AD1D-A759FD10D4ED}" presName="connTx" presStyleLbl="parChTrans1D2" presStyleIdx="2" presStyleCnt="3"/>
      <dgm:spPr/>
    </dgm:pt>
    <dgm:pt modelId="{D8E7A6A5-6E22-416B-8001-DDF1B250C8FA}" type="pres">
      <dgm:prSet presAssocID="{CD7BD8EE-11E8-4DE2-9D1B-46ACB6BDFC1F}" presName="root2" presStyleCnt="0"/>
      <dgm:spPr/>
    </dgm:pt>
    <dgm:pt modelId="{25B5E476-210A-4FE9-BAC7-E314514DE0A1}" type="pres">
      <dgm:prSet presAssocID="{CD7BD8EE-11E8-4DE2-9D1B-46ACB6BDFC1F}" presName="LevelTwoTextNode" presStyleLbl="node2" presStyleIdx="2" presStyleCnt="3" custScaleX="119063" custScaleY="114802">
        <dgm:presLayoutVars>
          <dgm:chPref val="3"/>
        </dgm:presLayoutVars>
      </dgm:prSet>
      <dgm:spPr/>
    </dgm:pt>
    <dgm:pt modelId="{1D873779-6647-4F47-B3F0-FCDEAED17C67}" type="pres">
      <dgm:prSet presAssocID="{CD7BD8EE-11E8-4DE2-9D1B-46ACB6BDFC1F}" presName="level3hierChild" presStyleCnt="0"/>
      <dgm:spPr/>
    </dgm:pt>
  </dgm:ptLst>
  <dgm:cxnLst>
    <dgm:cxn modelId="{68905516-FD57-44A6-90DD-776DFC029114}" type="presOf" srcId="{ADC524BC-0FA1-42E7-AD1D-A759FD10D4ED}" destId="{BE7154F2-BB34-4762-A45E-CEC627F97E9B}" srcOrd="1" destOrd="0" presId="urn:microsoft.com/office/officeart/2008/layout/HorizontalMultiLevelHierarchy"/>
    <dgm:cxn modelId="{0A3B3925-FB63-4FFD-9E88-5536D3B51B06}" type="presOf" srcId="{1DB974B8-943C-455F-AB4A-C2D9E3CA5550}" destId="{425740A5-8DCB-4342-B3AF-0211DBC2271B}" srcOrd="1" destOrd="0" presId="urn:microsoft.com/office/officeart/2008/layout/HorizontalMultiLevelHierarchy"/>
    <dgm:cxn modelId="{2E833B30-647D-431B-B87B-CF66BDD4161B}" srcId="{4E179FFF-4E64-4D7C-85AF-F1F5FE248BCE}" destId="{B53B7F6C-D289-4933-A868-18DC09B76A89}" srcOrd="0" destOrd="0" parTransId="{1874562A-07A8-4E4B-9362-DB38140C9CE1}" sibTransId="{C094E499-5A75-4F1B-9937-A80847E5DA81}"/>
    <dgm:cxn modelId="{63669632-85F0-4DA4-BAB7-AB47FD945DEC}" type="presOf" srcId="{CD7BD8EE-11E8-4DE2-9D1B-46ACB6BDFC1F}" destId="{25B5E476-210A-4FE9-BAC7-E314514DE0A1}" srcOrd="0" destOrd="0" presId="urn:microsoft.com/office/officeart/2008/layout/HorizontalMultiLevelHierarchy"/>
    <dgm:cxn modelId="{0B30F044-04BE-41CA-8A7B-291DBFE319C4}" type="presOf" srcId="{1DB974B8-943C-455F-AB4A-C2D9E3CA5550}" destId="{46FE3013-033B-4379-9711-AA083FF0B648}" srcOrd="0" destOrd="0" presId="urn:microsoft.com/office/officeart/2008/layout/HorizontalMultiLevelHierarchy"/>
    <dgm:cxn modelId="{908B3F71-58B7-4517-865E-7DE6BC4F1D9E}" type="presOf" srcId="{3F260929-5F32-4E26-B93A-F39EFAC41BFC}" destId="{322D47A4-1D86-4DF8-B1F8-2F492312F27B}" srcOrd="0" destOrd="0" presId="urn:microsoft.com/office/officeart/2008/layout/HorizontalMultiLevelHierarchy"/>
    <dgm:cxn modelId="{EF951058-FC3D-4A95-BC77-0C5933330E43}" srcId="{4E179FFF-4E64-4D7C-85AF-F1F5FE248BCE}" destId="{CD7BD8EE-11E8-4DE2-9D1B-46ACB6BDFC1F}" srcOrd="2" destOrd="0" parTransId="{ADC524BC-0FA1-42E7-AD1D-A759FD10D4ED}" sibTransId="{57BEA8F3-0F4F-42FB-90CC-0A275948F832}"/>
    <dgm:cxn modelId="{E75EC5A0-F36B-4D53-870F-D2BEB3D356BE}" srcId="{4E179FFF-4E64-4D7C-85AF-F1F5FE248BCE}" destId="{3F260929-5F32-4E26-B93A-F39EFAC41BFC}" srcOrd="1" destOrd="0" parTransId="{1DB974B8-943C-455F-AB4A-C2D9E3CA5550}" sibTransId="{2A9C9C1F-AF9C-4AFA-97A8-480971E66EEA}"/>
    <dgm:cxn modelId="{7F5FA3A3-7046-4D51-AFAC-AC411B3FC71A}" type="presOf" srcId="{4E179FFF-4E64-4D7C-85AF-F1F5FE248BCE}" destId="{9C2F8E40-15B9-42B2-870B-97B8BA18CA64}" srcOrd="0" destOrd="0" presId="urn:microsoft.com/office/officeart/2008/layout/HorizontalMultiLevelHierarchy"/>
    <dgm:cxn modelId="{39FB97A9-7449-4957-A062-BDDB5A5CE3BB}" type="presOf" srcId="{1874562A-07A8-4E4B-9362-DB38140C9CE1}" destId="{7B181958-D011-4709-AC49-B4B55D04DD65}" srcOrd="1" destOrd="0" presId="urn:microsoft.com/office/officeart/2008/layout/HorizontalMultiLevelHierarchy"/>
    <dgm:cxn modelId="{973D74AA-4BDF-43C0-ADE9-7F8FA60EAFAA}" type="presOf" srcId="{ADC524BC-0FA1-42E7-AD1D-A759FD10D4ED}" destId="{E429FD5B-6DDB-4438-A7BE-A4173EC8A27B}" srcOrd="0" destOrd="0" presId="urn:microsoft.com/office/officeart/2008/layout/HorizontalMultiLevelHierarchy"/>
    <dgm:cxn modelId="{7EAFC8BA-93BA-42F8-B38C-05A79353F362}" type="presOf" srcId="{7114B870-3430-4376-A3CB-3B59DB067922}" destId="{14EC3B7C-4CF6-4002-BCA2-920E836EA40B}" srcOrd="0" destOrd="0" presId="urn:microsoft.com/office/officeart/2008/layout/HorizontalMultiLevelHierarchy"/>
    <dgm:cxn modelId="{A279D5C2-949E-476B-B053-285E86885417}" srcId="{7114B870-3430-4376-A3CB-3B59DB067922}" destId="{4E179FFF-4E64-4D7C-85AF-F1F5FE248BCE}" srcOrd="0" destOrd="0" parTransId="{536FA164-AED4-46B4-B98A-C18135E97FB2}" sibTransId="{124776E4-ECC7-4621-A52A-FABA8251EC1E}"/>
    <dgm:cxn modelId="{585671C3-6582-407C-96DA-DD78285C906A}" type="presOf" srcId="{B53B7F6C-D289-4933-A868-18DC09B76A89}" destId="{1B48449E-422A-4662-9F89-71677D1EB85C}" srcOrd="0" destOrd="0" presId="urn:microsoft.com/office/officeart/2008/layout/HorizontalMultiLevelHierarchy"/>
    <dgm:cxn modelId="{9D8FFDE5-E892-46EC-B1AB-85660DD1A3C9}" type="presOf" srcId="{1874562A-07A8-4E4B-9362-DB38140C9CE1}" destId="{7AD65EE6-3056-487D-9FAA-76D3004B5932}" srcOrd="0" destOrd="0" presId="urn:microsoft.com/office/officeart/2008/layout/HorizontalMultiLevelHierarchy"/>
    <dgm:cxn modelId="{79036BA8-D270-437D-8C1F-F46FE0FB212D}" type="presParOf" srcId="{14EC3B7C-4CF6-4002-BCA2-920E836EA40B}" destId="{96F0F86D-F49C-4172-97B0-9A303128267F}" srcOrd="0" destOrd="0" presId="urn:microsoft.com/office/officeart/2008/layout/HorizontalMultiLevelHierarchy"/>
    <dgm:cxn modelId="{C5701A73-E2DD-4A63-8E47-1BA049BF7D6E}" type="presParOf" srcId="{96F0F86D-F49C-4172-97B0-9A303128267F}" destId="{9C2F8E40-15B9-42B2-870B-97B8BA18CA64}" srcOrd="0" destOrd="0" presId="urn:microsoft.com/office/officeart/2008/layout/HorizontalMultiLevelHierarchy"/>
    <dgm:cxn modelId="{23249B04-E48C-4162-BA28-5B0317607C00}" type="presParOf" srcId="{96F0F86D-F49C-4172-97B0-9A303128267F}" destId="{74A98DDB-D860-4CE5-B4AE-8A1ECBE27DE1}" srcOrd="1" destOrd="0" presId="urn:microsoft.com/office/officeart/2008/layout/HorizontalMultiLevelHierarchy"/>
    <dgm:cxn modelId="{220285CF-416B-4D32-92A0-0A8CD354F6CD}" type="presParOf" srcId="{74A98DDB-D860-4CE5-B4AE-8A1ECBE27DE1}" destId="{7AD65EE6-3056-487D-9FAA-76D3004B5932}" srcOrd="0" destOrd="0" presId="urn:microsoft.com/office/officeart/2008/layout/HorizontalMultiLevelHierarchy"/>
    <dgm:cxn modelId="{48CC29E5-54D2-4B5C-BDFD-032DDDA79534}" type="presParOf" srcId="{7AD65EE6-3056-487D-9FAA-76D3004B5932}" destId="{7B181958-D011-4709-AC49-B4B55D04DD65}" srcOrd="0" destOrd="0" presId="urn:microsoft.com/office/officeart/2008/layout/HorizontalMultiLevelHierarchy"/>
    <dgm:cxn modelId="{EDBCC24A-3B31-41CF-B750-DD74DB56D1A5}" type="presParOf" srcId="{74A98DDB-D860-4CE5-B4AE-8A1ECBE27DE1}" destId="{6ACC00A8-58F9-4249-8C61-A7CC26D13723}" srcOrd="1" destOrd="0" presId="urn:microsoft.com/office/officeart/2008/layout/HorizontalMultiLevelHierarchy"/>
    <dgm:cxn modelId="{6C085FAF-BD59-4992-AE02-EFFFAC411B8F}" type="presParOf" srcId="{6ACC00A8-58F9-4249-8C61-A7CC26D13723}" destId="{1B48449E-422A-4662-9F89-71677D1EB85C}" srcOrd="0" destOrd="0" presId="urn:microsoft.com/office/officeart/2008/layout/HorizontalMultiLevelHierarchy"/>
    <dgm:cxn modelId="{EA06F7D1-5C1B-402C-B0B5-3E5DBC20DCCD}" type="presParOf" srcId="{6ACC00A8-58F9-4249-8C61-A7CC26D13723}" destId="{D606F8EC-5F88-4639-B30D-A8EA2CBA9062}" srcOrd="1" destOrd="0" presId="urn:microsoft.com/office/officeart/2008/layout/HorizontalMultiLevelHierarchy"/>
    <dgm:cxn modelId="{27A87E51-8C27-414D-968E-5B31A8F54790}" type="presParOf" srcId="{74A98DDB-D860-4CE5-B4AE-8A1ECBE27DE1}" destId="{46FE3013-033B-4379-9711-AA083FF0B648}" srcOrd="2" destOrd="0" presId="urn:microsoft.com/office/officeart/2008/layout/HorizontalMultiLevelHierarchy"/>
    <dgm:cxn modelId="{69B66C80-F983-40EB-B78B-3876377809C9}" type="presParOf" srcId="{46FE3013-033B-4379-9711-AA083FF0B648}" destId="{425740A5-8DCB-4342-B3AF-0211DBC2271B}" srcOrd="0" destOrd="0" presId="urn:microsoft.com/office/officeart/2008/layout/HorizontalMultiLevelHierarchy"/>
    <dgm:cxn modelId="{DE8EC0AB-3B73-4DF9-9E1C-B8B3960290E0}" type="presParOf" srcId="{74A98DDB-D860-4CE5-B4AE-8A1ECBE27DE1}" destId="{5138944C-833F-46F1-BFB2-8C5B098B44B4}" srcOrd="3" destOrd="0" presId="urn:microsoft.com/office/officeart/2008/layout/HorizontalMultiLevelHierarchy"/>
    <dgm:cxn modelId="{D2A9BA47-CD9D-4506-B387-AFC54E8B3745}" type="presParOf" srcId="{5138944C-833F-46F1-BFB2-8C5B098B44B4}" destId="{322D47A4-1D86-4DF8-B1F8-2F492312F27B}" srcOrd="0" destOrd="0" presId="urn:microsoft.com/office/officeart/2008/layout/HorizontalMultiLevelHierarchy"/>
    <dgm:cxn modelId="{0C40B231-F27B-4FE0-90AF-AEA59221CC5D}" type="presParOf" srcId="{5138944C-833F-46F1-BFB2-8C5B098B44B4}" destId="{81A27B62-5270-473F-9C6E-5CF53C87524D}" srcOrd="1" destOrd="0" presId="urn:microsoft.com/office/officeart/2008/layout/HorizontalMultiLevelHierarchy"/>
    <dgm:cxn modelId="{FE8E695E-DFD2-462C-8BDB-444D5BD5DFEF}" type="presParOf" srcId="{74A98DDB-D860-4CE5-B4AE-8A1ECBE27DE1}" destId="{E429FD5B-6DDB-4438-A7BE-A4173EC8A27B}" srcOrd="4" destOrd="0" presId="urn:microsoft.com/office/officeart/2008/layout/HorizontalMultiLevelHierarchy"/>
    <dgm:cxn modelId="{A6E171F0-40C1-4374-AD02-E49490EB79F9}" type="presParOf" srcId="{E429FD5B-6DDB-4438-A7BE-A4173EC8A27B}" destId="{BE7154F2-BB34-4762-A45E-CEC627F97E9B}" srcOrd="0" destOrd="0" presId="urn:microsoft.com/office/officeart/2008/layout/HorizontalMultiLevelHierarchy"/>
    <dgm:cxn modelId="{5C3EBD8D-A388-464B-8C3C-DC1A16ABC0E4}" type="presParOf" srcId="{74A98DDB-D860-4CE5-B4AE-8A1ECBE27DE1}" destId="{D8E7A6A5-6E22-416B-8001-DDF1B250C8FA}" srcOrd="5" destOrd="0" presId="urn:microsoft.com/office/officeart/2008/layout/HorizontalMultiLevelHierarchy"/>
    <dgm:cxn modelId="{693FD541-3515-486E-9C5A-E126AB380AA2}" type="presParOf" srcId="{D8E7A6A5-6E22-416B-8001-DDF1B250C8FA}" destId="{25B5E476-210A-4FE9-BAC7-E314514DE0A1}" srcOrd="0" destOrd="0" presId="urn:microsoft.com/office/officeart/2008/layout/HorizontalMultiLevelHierarchy"/>
    <dgm:cxn modelId="{37E05BE4-9779-42A7-826E-EE9DB1853EFC}" type="presParOf" srcId="{D8E7A6A5-6E22-416B-8001-DDF1B250C8FA}" destId="{1D873779-6647-4F47-B3F0-FCDEAED17C6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9FD5B-6DDB-4438-A7BE-A4173EC8A27B}">
      <dsp:nvSpPr>
        <dsp:cNvPr id="0" name=""/>
        <dsp:cNvSpPr/>
      </dsp:nvSpPr>
      <dsp:spPr>
        <a:xfrm>
          <a:off x="2230754" y="2709333"/>
          <a:ext cx="675382" cy="1512141"/>
        </a:xfrm>
        <a:custGeom>
          <a:avLst/>
          <a:gdLst/>
          <a:ahLst/>
          <a:cxnLst/>
          <a:rect l="0" t="0" r="0" b="0"/>
          <a:pathLst>
            <a:path>
              <a:moveTo>
                <a:pt x="0" y="0"/>
              </a:moveTo>
              <a:lnTo>
                <a:pt x="337691" y="0"/>
              </a:lnTo>
              <a:lnTo>
                <a:pt x="337691" y="1512141"/>
              </a:lnTo>
              <a:lnTo>
                <a:pt x="675382" y="15121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527043" y="3424001"/>
        <a:ext cx="82805" cy="82805"/>
      </dsp:txXfrm>
    </dsp:sp>
    <dsp:sp modelId="{46FE3013-033B-4379-9711-AA083FF0B648}">
      <dsp:nvSpPr>
        <dsp:cNvPr id="0" name=""/>
        <dsp:cNvSpPr/>
      </dsp:nvSpPr>
      <dsp:spPr>
        <a:xfrm>
          <a:off x="2230754" y="2658532"/>
          <a:ext cx="675382" cy="91440"/>
        </a:xfrm>
        <a:custGeom>
          <a:avLst/>
          <a:gdLst/>
          <a:ahLst/>
          <a:cxnLst/>
          <a:rect l="0" t="0" r="0" b="0"/>
          <a:pathLst>
            <a:path>
              <a:moveTo>
                <a:pt x="0" y="50800"/>
              </a:moveTo>
              <a:lnTo>
                <a:pt x="337691" y="50800"/>
              </a:lnTo>
              <a:lnTo>
                <a:pt x="337691" y="45720"/>
              </a:lnTo>
              <a:lnTo>
                <a:pt x="675382"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51561" y="2687367"/>
        <a:ext cx="33770" cy="33770"/>
      </dsp:txXfrm>
    </dsp:sp>
    <dsp:sp modelId="{7AD65EE6-3056-487D-9FAA-76D3004B5932}">
      <dsp:nvSpPr>
        <dsp:cNvPr id="0" name=""/>
        <dsp:cNvSpPr/>
      </dsp:nvSpPr>
      <dsp:spPr>
        <a:xfrm>
          <a:off x="2230754" y="1192111"/>
          <a:ext cx="675382" cy="1517222"/>
        </a:xfrm>
        <a:custGeom>
          <a:avLst/>
          <a:gdLst/>
          <a:ahLst/>
          <a:cxnLst/>
          <a:rect l="0" t="0" r="0" b="0"/>
          <a:pathLst>
            <a:path>
              <a:moveTo>
                <a:pt x="0" y="1517222"/>
              </a:moveTo>
              <a:lnTo>
                <a:pt x="337691" y="1517222"/>
              </a:lnTo>
              <a:lnTo>
                <a:pt x="337691" y="0"/>
              </a:lnTo>
              <a:lnTo>
                <a:pt x="67538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526927" y="1909203"/>
        <a:ext cx="83037" cy="83037"/>
      </dsp:txXfrm>
    </dsp:sp>
    <dsp:sp modelId="{9C2F8E40-15B9-42B2-870B-97B8BA18CA64}">
      <dsp:nvSpPr>
        <dsp:cNvPr id="0" name=""/>
        <dsp:cNvSpPr/>
      </dsp:nvSpPr>
      <dsp:spPr>
        <a:xfrm rot="16200000">
          <a:off x="-993351" y="2194560"/>
          <a:ext cx="5418667"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a:solidFill>
                <a:schemeClr val="tx1"/>
              </a:solidFill>
              <a:latin typeface="Verdana" panose="020B0604030504040204" pitchFamily="34" charset="0"/>
              <a:ea typeface="Verdana" panose="020B0604030504040204" pitchFamily="34" charset="0"/>
            </a:rPr>
            <a:t>Job Applications</a:t>
          </a:r>
        </a:p>
      </dsp:txBody>
      <dsp:txXfrm>
        <a:off x="-993351" y="2194560"/>
        <a:ext cx="5418667" cy="1029546"/>
      </dsp:txXfrm>
    </dsp:sp>
    <dsp:sp modelId="{1B48449E-422A-4662-9F89-71677D1EB85C}">
      <dsp:nvSpPr>
        <dsp:cNvPr id="0" name=""/>
        <dsp:cNvSpPr/>
      </dsp:nvSpPr>
      <dsp:spPr>
        <a:xfrm>
          <a:off x="2906137" y="606221"/>
          <a:ext cx="4020654" cy="1171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latin typeface="Verdana" panose="020B0604030504040204" pitchFamily="34" charset="0"/>
              <a:ea typeface="Verdana" panose="020B0604030504040204" pitchFamily="34" charset="0"/>
            </a:rPr>
            <a:t>High priority</a:t>
          </a:r>
        </a:p>
        <a:p>
          <a:pPr marL="0" lvl="0" indent="0" algn="ctr" defTabSz="755650">
            <a:lnSpc>
              <a:spcPct val="90000"/>
            </a:lnSpc>
            <a:spcBef>
              <a:spcPct val="0"/>
            </a:spcBef>
            <a:spcAft>
              <a:spcPct val="35000"/>
            </a:spcAft>
            <a:buNone/>
          </a:pPr>
          <a:r>
            <a:rPr lang="en-US" sz="1700" kern="1200">
              <a:solidFill>
                <a:schemeClr val="tx1"/>
              </a:solidFill>
              <a:latin typeface="Verdana" panose="020B0604030504040204" pitchFamily="34" charset="0"/>
              <a:ea typeface="Verdana" panose="020B0604030504040204" pitchFamily="34" charset="0"/>
            </a:rPr>
            <a:t>Jobs that align very well with my interests/career goals</a:t>
          </a:r>
        </a:p>
      </dsp:txBody>
      <dsp:txXfrm>
        <a:off x="2906137" y="606221"/>
        <a:ext cx="4020654" cy="1171778"/>
      </dsp:txXfrm>
    </dsp:sp>
    <dsp:sp modelId="{322D47A4-1D86-4DF8-B1F8-2F492312F27B}">
      <dsp:nvSpPr>
        <dsp:cNvPr id="0" name=""/>
        <dsp:cNvSpPr/>
      </dsp:nvSpPr>
      <dsp:spPr>
        <a:xfrm>
          <a:off x="2906137" y="2035387"/>
          <a:ext cx="4020654" cy="1337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Verdana" panose="020B0604030504040204" pitchFamily="34" charset="0"/>
              <a:ea typeface="Verdana" panose="020B0604030504040204" pitchFamily="34" charset="0"/>
            </a:rPr>
            <a:t>Mid-priority</a:t>
          </a:r>
        </a:p>
        <a:p>
          <a:pPr marL="0" lvl="0" indent="0" algn="ctr" defTabSz="755650">
            <a:lnSpc>
              <a:spcPct val="90000"/>
            </a:lnSpc>
            <a:spcBef>
              <a:spcPct val="0"/>
            </a:spcBef>
            <a:spcAft>
              <a:spcPct val="35000"/>
            </a:spcAft>
            <a:buNone/>
          </a:pPr>
          <a:r>
            <a:rPr lang="en-US" sz="1700" kern="1200" dirty="0">
              <a:solidFill>
                <a:schemeClr val="tx1"/>
              </a:solidFill>
              <a:latin typeface="Verdana" panose="020B0604030504040204" pitchFamily="34" charset="0"/>
              <a:ea typeface="Verdana" panose="020B0604030504040204" pitchFamily="34" charset="0"/>
            </a:rPr>
            <a:t>Jobs that are appealing but not in complete alignment with my interests/career goals</a:t>
          </a:r>
        </a:p>
      </dsp:txBody>
      <dsp:txXfrm>
        <a:off x="2906137" y="2035387"/>
        <a:ext cx="4020654" cy="1337731"/>
      </dsp:txXfrm>
    </dsp:sp>
    <dsp:sp modelId="{25B5E476-210A-4FE9-BAC7-E314514DE0A1}">
      <dsp:nvSpPr>
        <dsp:cNvPr id="0" name=""/>
        <dsp:cNvSpPr/>
      </dsp:nvSpPr>
      <dsp:spPr>
        <a:xfrm>
          <a:off x="2906137" y="3630504"/>
          <a:ext cx="4020654" cy="11819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latin typeface="Verdana" panose="020B0604030504040204" pitchFamily="34" charset="0"/>
              <a:ea typeface="Verdana" panose="020B0604030504040204" pitchFamily="34" charset="0"/>
            </a:rPr>
            <a:t>Low priority</a:t>
          </a:r>
          <a:r>
            <a:rPr lang="en-US" sz="1700" kern="1200">
              <a:solidFill>
                <a:schemeClr val="tx1"/>
              </a:solidFill>
              <a:latin typeface="Verdana" panose="020B0604030504040204" pitchFamily="34" charset="0"/>
              <a:ea typeface="Verdana" panose="020B0604030504040204" pitchFamily="34" charset="0"/>
            </a:rPr>
            <a:t> </a:t>
          </a:r>
        </a:p>
        <a:p>
          <a:pPr marL="0" lvl="0" indent="0" algn="ctr" defTabSz="755650">
            <a:lnSpc>
              <a:spcPct val="90000"/>
            </a:lnSpc>
            <a:spcBef>
              <a:spcPct val="0"/>
            </a:spcBef>
            <a:spcAft>
              <a:spcPct val="35000"/>
            </a:spcAft>
            <a:buNone/>
          </a:pPr>
          <a:r>
            <a:rPr lang="en-US" sz="1700" kern="1200">
              <a:solidFill>
                <a:schemeClr val="tx1"/>
              </a:solidFill>
              <a:latin typeface="Verdana" panose="020B0604030504040204" pitchFamily="34" charset="0"/>
              <a:ea typeface="Verdana" panose="020B0604030504040204" pitchFamily="34" charset="0"/>
            </a:rPr>
            <a:t>Jobs in minimal alignment with my interests/career goals</a:t>
          </a:r>
        </a:p>
      </dsp:txBody>
      <dsp:txXfrm>
        <a:off x="2906137" y="3630504"/>
        <a:ext cx="4020654" cy="118194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This presentation will be presented through my own lens and guided through my own experiences. Although I will share my own anecdotes alongside the content, I would like to emphasize that all of the material I present today is well-researched and backed up by the CCA. We get primary information from employers, recruiters, and more!</a:t>
            </a:r>
          </a:p>
        </p:txBody>
      </p:sp>
      <p:sp>
        <p:nvSpPr>
          <p:cNvPr id="4" name="Slide Number Placeholder 3"/>
          <p:cNvSpPr>
            <a:spLocks noGrp="1"/>
          </p:cNvSpPr>
          <p:nvPr>
            <p:ph type="sldNum" sz="quarter" idx="5"/>
          </p:nvPr>
        </p:nvSpPr>
        <p:spPr/>
        <p:txBody>
          <a:bodyPr/>
          <a:lstStyle/>
          <a:p>
            <a:fld id="{26F5A3AF-EB55-4F35-9BAD-50F86FB02610}" type="slidenum">
              <a:rPr lang="en-CA" smtClean="0"/>
              <a:t>2</a:t>
            </a:fld>
            <a:endParaRPr lang="en-CA"/>
          </a:p>
        </p:txBody>
      </p:sp>
    </p:spTree>
    <p:extLst>
      <p:ext uri="{BB962C8B-B14F-4D97-AF65-F5344CB8AC3E}">
        <p14:creationId xmlns:p14="http://schemas.microsoft.com/office/powerpoint/2010/main" val="1220399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endParaRPr lang="en-US" b="1" dirty="0"/>
          </a:p>
          <a:p>
            <a:r>
              <a:rPr lang="en-US" b="0" dirty="0"/>
              <a:t>But the question still remains: do you ALWAYS need a cover letter? Because the fact is some job postings require one while others don’t! At the </a:t>
            </a:r>
            <a:r>
              <a:rPr lang="en-US" b="0" dirty="0" err="1"/>
              <a:t>centre</a:t>
            </a:r>
            <a:r>
              <a:rPr lang="en-US" b="0" dirty="0"/>
              <a:t> for career action we often get questions like: </a:t>
            </a:r>
          </a:p>
          <a:p>
            <a:pPr marL="171450" indent="-171450">
              <a:buFontTx/>
              <a:buChar char="-"/>
            </a:pPr>
            <a:r>
              <a:rPr lang="en-US" b="0" dirty="0"/>
              <a:t>When should I submit a cover letter?</a:t>
            </a:r>
          </a:p>
          <a:p>
            <a:pPr marL="171450" indent="-171450">
              <a:buFontTx/>
              <a:buChar char="-"/>
            </a:pPr>
            <a:r>
              <a:rPr lang="en-US" b="0" dirty="0"/>
              <a:t>How much time should I invest in tailoring my cover letter?</a:t>
            </a:r>
          </a:p>
          <a:p>
            <a:pPr marL="171450" indent="-171450">
              <a:buFontTx/>
              <a:buChar char="-"/>
            </a:pPr>
            <a:r>
              <a:rPr lang="en-US" b="0" dirty="0"/>
              <a:t>Is it OK to submit a generic cover letter?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all of these questions, we often ask students to reflect and prioritize their job applications. Is this a low priority job that only has minimal alignment with your interest and career goals? If so, you might not want to invest too much time customizing a cover letter! But if the job is a high priority job, meaning that is aligns very well with your interests and career goals then it’s probably worth taking the time to really research the company, study the job description closely and tailor your cover letter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1" dirty="0"/>
          </a:p>
        </p:txBody>
      </p:sp>
      <p:sp>
        <p:nvSpPr>
          <p:cNvPr id="4" name="Slide Number Placeholder 3"/>
          <p:cNvSpPr>
            <a:spLocks noGrp="1"/>
          </p:cNvSpPr>
          <p:nvPr>
            <p:ph type="sldNum" sz="quarter" idx="5"/>
          </p:nvPr>
        </p:nvSpPr>
        <p:spPr/>
        <p:txBody>
          <a:bodyPr/>
          <a:lstStyle/>
          <a:p>
            <a:fld id="{8CCEF7D1-689C-4BC1-B59B-4A4CE078ECDF}" type="slidenum">
              <a:rPr lang="en-US" smtClean="0"/>
              <a:t>11</a:t>
            </a:fld>
            <a:endParaRPr lang="en-US"/>
          </a:p>
        </p:txBody>
      </p:sp>
    </p:spTree>
    <p:extLst>
      <p:ext uri="{BB962C8B-B14F-4D97-AF65-F5344CB8AC3E}">
        <p14:creationId xmlns:p14="http://schemas.microsoft.com/office/powerpoint/2010/main" val="153487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endParaRPr lang="en-US" b="1" dirty="0"/>
          </a:p>
          <a:p>
            <a:pPr marL="171450" indent="-171450">
              <a:buFontTx/>
              <a:buChar char="-"/>
            </a:pPr>
            <a:r>
              <a:rPr lang="en-US" b="0" dirty="0"/>
              <a:t>As we discussed earlier, a common myth we hear is that students aren’t’ motivated to write custom cover letters because they assume that no one will ever read them. How do you get motivated to write one then? Well, I think it’s a worthwhile exercise even if it doesn’t lead to an interview because the process of writing one benefits you in many ways. </a:t>
            </a:r>
          </a:p>
          <a:p>
            <a:pPr marL="171450" indent="-171450">
              <a:buFontTx/>
              <a:buChar char="-"/>
            </a:pPr>
            <a:endParaRPr lang="en-US" b="0" dirty="0"/>
          </a:p>
          <a:p>
            <a:pPr marL="171450" indent="-171450">
              <a:buFontTx/>
              <a:buChar char="-"/>
            </a:pPr>
            <a:r>
              <a:rPr lang="en-US" b="0" dirty="0"/>
              <a:t>First it ensure job fit – As I just mentioned, the cover letter is a great place to express your excitement for the role. If you find yourself struggling to articulate why you’re interested in the role, this is a red flag! It most likely means you shouldn’t be apply for the job in the first place. </a:t>
            </a:r>
          </a:p>
          <a:p>
            <a:pPr marL="171450" indent="-171450">
              <a:buFontTx/>
              <a:buChar char="-"/>
            </a:pPr>
            <a:r>
              <a:rPr lang="en-US" b="0" dirty="0"/>
              <a:t>Secondly, it also helps to articulate your career story. What do I mean by that? Well, when you write a cover letter you’re forced to reflect on your motivations, your values and the skills you’ve developed through your academic and professional experience. This exercise in self-reflection is GREAT practice for networking and interviews, so that next time someone asks you “Tell me about yourself” you’ll be better prepared.</a:t>
            </a:r>
          </a:p>
          <a:p>
            <a:pPr marL="171450" indent="-171450">
              <a:buFontTx/>
              <a:buChar char="-"/>
            </a:pPr>
            <a:r>
              <a:rPr lang="en-US" b="0" dirty="0"/>
              <a:t>And finally, writing cover letters can help create future opportunities. Because if you’re doing research ahead of time, you’re deepening your understanding of the company and the sector. </a:t>
            </a:r>
          </a:p>
          <a:p>
            <a:pPr marL="171450" indent="-171450">
              <a:buFontTx/>
              <a:buChar char="-"/>
            </a:pPr>
            <a:endParaRPr lang="en-US" b="0" dirty="0"/>
          </a:p>
          <a:p>
            <a:pPr marL="171450" indent="-171450">
              <a:buFontTx/>
              <a:buChar char="-"/>
            </a:pPr>
            <a:r>
              <a:rPr lang="en-US" b="0" dirty="0"/>
              <a:t>So, far from a waste of time, taking the time to write a cover letter – or update an old one – really benefits you in the long run when it comes to your personal professional development. </a:t>
            </a:r>
          </a:p>
          <a:p>
            <a:pPr marL="171450" indent="-171450">
              <a:buFontTx/>
              <a:buChar char="-"/>
            </a:pPr>
            <a:endParaRPr lang="en-US"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t>At this point, I may just pause for a moment to see if we have any questions. Feel free to pop it into the chat or just come off mute. I’ll pause for about 20 seconds to give folks some time. </a:t>
            </a:r>
          </a:p>
          <a:p>
            <a:pPr marL="171450" indent="-171450">
              <a:buFontTx/>
              <a:buChar char="-"/>
            </a:pPr>
            <a:endParaRPr lang="en-US" b="0" dirty="0"/>
          </a:p>
        </p:txBody>
      </p:sp>
      <p:sp>
        <p:nvSpPr>
          <p:cNvPr id="4" name="Slide Number Placeholder 3"/>
          <p:cNvSpPr>
            <a:spLocks noGrp="1"/>
          </p:cNvSpPr>
          <p:nvPr>
            <p:ph type="sldNum" sz="quarter" idx="5"/>
          </p:nvPr>
        </p:nvSpPr>
        <p:spPr/>
        <p:txBody>
          <a:bodyPr/>
          <a:lstStyle/>
          <a:p>
            <a:fld id="{8CCEF7D1-689C-4BC1-B59B-4A4CE078ECDF}" type="slidenum">
              <a:rPr lang="en-US" smtClean="0"/>
              <a:t>12</a:t>
            </a:fld>
            <a:endParaRPr lang="en-US"/>
          </a:p>
        </p:txBody>
      </p:sp>
    </p:spTree>
    <p:extLst>
      <p:ext uri="{BB962C8B-B14F-4D97-AF65-F5344CB8AC3E}">
        <p14:creationId xmlns:p14="http://schemas.microsoft.com/office/powerpoint/2010/main" val="1120933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Wonderful! So, when it comes to writing cover letters, the MOST important thing to remember is </a:t>
            </a:r>
            <a:r>
              <a:rPr lang="en-US" b="0" dirty="0"/>
              <a:t>our audience. And who is that? They’re busy hiring managers, </a:t>
            </a:r>
            <a:r>
              <a:rPr lang="en-US" dirty="0"/>
              <a:t>who are probably processing dozens of applications on top of working their full time job. </a:t>
            </a:r>
          </a:p>
          <a:p>
            <a:pPr marL="171450" indent="-171450">
              <a:buFontTx/>
              <a:buChar char="-"/>
            </a:pPr>
            <a:r>
              <a:rPr lang="en-US" dirty="0"/>
              <a:t>What that means is that in most cases they’re probably just skimming our cover letters. </a:t>
            </a:r>
          </a:p>
        </p:txBody>
      </p:sp>
      <p:sp>
        <p:nvSpPr>
          <p:cNvPr id="4" name="Slide Number Placeholder 3"/>
          <p:cNvSpPr>
            <a:spLocks noGrp="1"/>
          </p:cNvSpPr>
          <p:nvPr>
            <p:ph type="sldNum" sz="quarter" idx="5"/>
          </p:nvPr>
        </p:nvSpPr>
        <p:spPr/>
        <p:txBody>
          <a:bodyPr/>
          <a:lstStyle/>
          <a:p>
            <a:fld id="{8CCEF7D1-689C-4BC1-B59B-4A4CE078ECDF}" type="slidenum">
              <a:rPr lang="en-US" smtClean="0"/>
              <a:t>13</a:t>
            </a:fld>
            <a:endParaRPr lang="en-US"/>
          </a:p>
        </p:txBody>
      </p:sp>
    </p:spTree>
    <p:extLst>
      <p:ext uri="{BB962C8B-B14F-4D97-AF65-F5344CB8AC3E}">
        <p14:creationId xmlns:p14="http://schemas.microsoft.com/office/powerpoint/2010/main" val="830195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the question is: What are some things we can do to make our cover letters stand out?</a:t>
            </a:r>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14</a:t>
            </a:fld>
            <a:endParaRPr lang="en-US"/>
          </a:p>
        </p:txBody>
      </p:sp>
    </p:spTree>
    <p:extLst>
      <p:ext uri="{BB962C8B-B14F-4D97-AF65-F5344CB8AC3E}">
        <p14:creationId xmlns:p14="http://schemas.microsoft.com/office/powerpoint/2010/main" val="320833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pPr rtl="0">
              <a:spcBef>
                <a:spcPts val="0"/>
              </a:spcBef>
              <a:spcAft>
                <a:spcPts val="1600"/>
              </a:spcAft>
            </a:pPr>
            <a:endParaRPr lang="en-US" b="0" dirty="0">
              <a:effectLst/>
            </a:endParaRPr>
          </a:p>
          <a:p>
            <a:pPr marL="171450" indent="-171450">
              <a:buFont typeface="Arial" panose="020B0604020202020204" pitchFamily="34" charset="0"/>
              <a:buChar char="•"/>
            </a:pPr>
            <a:r>
              <a:rPr lang="en-US" b="0" dirty="0"/>
              <a:t>When writing a cover letter, you always want to carefully study the job description and reflect on WHY it is that you want the job! What’s your motivation for writing the cover letter?</a:t>
            </a:r>
          </a:p>
          <a:p>
            <a:r>
              <a:rPr lang="en-US" b="0" dirty="0"/>
              <a:t>If you’re having a hard time coming up with reasons to apply, maybe this is one of those low priority jobs – and you might want to consider not applying or not spending too much time on your cover letter</a:t>
            </a:r>
          </a:p>
          <a:p>
            <a:r>
              <a:rPr lang="en-US" b="0" dirty="0"/>
              <a:t>- But if it is a mid to high priority job, you’ll want to examine the job description carefully and highlight key words and skills </a:t>
            </a:r>
          </a:p>
          <a:p>
            <a:pPr marL="171450" indent="-171450">
              <a:buFontTx/>
              <a:buChar char="-"/>
            </a:pPr>
            <a:r>
              <a:rPr lang="en-US" b="0" dirty="0"/>
              <a:t>And also pay attention to the tone. If the job posting is written in a casual, friendly voice, then you may want to consider mirroring that voice in your cover letter</a:t>
            </a:r>
          </a:p>
          <a:p>
            <a:pPr marL="171450" indent="-171450">
              <a:buFontTx/>
              <a:buChar cha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595959"/>
                </a:solidFill>
                <a:effectLst/>
                <a:latin typeface="Poppins" panose="00000500000000000000" pitchFamily="2" charset="0"/>
              </a:rPr>
              <a:t>Another helpful tip to strategic cover letter writing is doing your homework ahead of time. </a:t>
            </a:r>
            <a:r>
              <a:rPr lang="en-US" sz="1200" b="0" i="0" u="none" strike="noStrike" dirty="0">
                <a:solidFill>
                  <a:srgbClr val="595959"/>
                </a:solidFill>
                <a:effectLst/>
                <a:latin typeface="Poppins" panose="020B0502040204020203" pitchFamily="2" charset="0"/>
              </a:rPr>
              <a:t>So, for those mid- to high- priority jobs, you might want to approach it as an opportunity to conduct research and to network. Before starting to write a cover letter, I always advise students to do as much background research on the organization and the team as possible. If it’s your dream job, you may want to go the extra mile and  reach out to the hiring manager or a team member to see if they may be open to chatting with you and discussing the role in further detail. Take it from me, you’ll be surprised by how open and generous people are with their time!  </a:t>
            </a: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And then last, but not least, you’ve </a:t>
            </a:r>
            <a:r>
              <a:rPr lang="en-US" b="0" dirty="0" err="1"/>
              <a:t>gotta</a:t>
            </a:r>
            <a:r>
              <a:rPr lang="en-US" b="0" dirty="0"/>
              <a:t> get writing! </a:t>
            </a:r>
          </a:p>
        </p:txBody>
      </p:sp>
      <p:sp>
        <p:nvSpPr>
          <p:cNvPr id="4" name="Slide Number Placeholder 3"/>
          <p:cNvSpPr>
            <a:spLocks noGrp="1"/>
          </p:cNvSpPr>
          <p:nvPr>
            <p:ph type="sldNum" sz="quarter" idx="5"/>
          </p:nvPr>
        </p:nvSpPr>
        <p:spPr/>
        <p:txBody>
          <a:bodyPr/>
          <a:lstStyle/>
          <a:p>
            <a:fld id="{8CCEF7D1-689C-4BC1-B59B-4A4CE078ECDF}" type="slidenum">
              <a:rPr lang="en-US" smtClean="0"/>
              <a:t>15</a:t>
            </a:fld>
            <a:endParaRPr lang="en-US"/>
          </a:p>
        </p:txBody>
      </p:sp>
    </p:spTree>
    <p:extLst>
      <p:ext uri="{BB962C8B-B14F-4D97-AF65-F5344CB8AC3E}">
        <p14:creationId xmlns:p14="http://schemas.microsoft.com/office/powerpoint/2010/main" val="222599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Opening paragraph </a:t>
            </a:r>
            <a:r>
              <a:rPr lang="en-US" dirty="0"/>
              <a:t>is a great way to set the stage, show that alignment. Ask yourself: </a:t>
            </a:r>
            <a:r>
              <a:rPr lang="en-US" b="0" dirty="0"/>
              <a:t>How do my values or skills align with the company’s or position’s requirements/mission? This is where you can discuss that. By saying, hey! Here is a common space where we both meet. This gets them interested in your profile and wanting to know more.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You also want to convey your enthusiasm for the role. Remember employers are BUSY and they may be reviewing 100s of applications. So you want to make sure your cover letter stands out by hooking them in with a lively first paragraph.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algn="l">
              <a:buFont typeface="Arial" panose="020B0604020202020204" pitchFamily="34" charset="0"/>
              <a:buChar char="•"/>
            </a:pPr>
            <a:r>
              <a:rPr lang="en-US" b="0" i="0" dirty="0">
                <a:solidFill>
                  <a:srgbClr val="464646"/>
                </a:solidFill>
                <a:effectLst/>
                <a:latin typeface="Open Sans" panose="020B0606030504020204" pitchFamily="34" charset="0"/>
              </a:rPr>
              <a:t>Name the job you are applying to and where you saw or heard the advertisement</a:t>
            </a:r>
          </a:p>
          <a:p>
            <a:pPr algn="l">
              <a:buFont typeface="Arial" panose="020B0604020202020204" pitchFamily="34" charset="0"/>
              <a:buChar char="•"/>
            </a:pPr>
            <a:r>
              <a:rPr lang="en-US" b="0" i="0" dirty="0">
                <a:solidFill>
                  <a:srgbClr val="464646"/>
                </a:solidFill>
                <a:effectLst/>
                <a:latin typeface="Open Sans" panose="020B0606030504020204" pitchFamily="34" charset="0"/>
              </a:rPr>
              <a:t>If applicable, include a reference to the person(s) you spoke to about the organization</a:t>
            </a:r>
          </a:p>
          <a:p>
            <a:pPr algn="l">
              <a:buFont typeface="Arial" panose="020B0604020202020204" pitchFamily="34" charset="0"/>
              <a:buChar char="•"/>
            </a:pPr>
            <a:r>
              <a:rPr lang="en-US" b="0" i="0" dirty="0">
                <a:solidFill>
                  <a:srgbClr val="464646"/>
                </a:solidFill>
                <a:effectLst/>
                <a:latin typeface="Open Sans" panose="020B0606030504020204" pitchFamily="34" charset="0"/>
              </a:rPr>
              <a:t>Briefly sum up your value to the employer by stating what interests you in the organization and 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Middle paragraph: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64646"/>
                </a:solidFill>
                <a:effectLst/>
                <a:latin typeface="Open Sans" panose="020B0606030504020204" pitchFamily="34" charset="0"/>
              </a:rPr>
              <a:t>You’ll want to provide just a couple of specific examples of why you’re a good fit for the job. Examples are a great way to group your skills!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64646"/>
                </a:solidFill>
                <a:effectLst/>
                <a:latin typeface="Open Sans" panose="020B0606030504020204" pitchFamily="34" charset="0"/>
              </a:rPr>
              <a:t>Organize your points carefully and place the most important ones first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64646"/>
                </a:solidFill>
                <a:effectLst/>
                <a:latin typeface="Open Sans" panose="020B0606030504020204" pitchFamily="34" charset="0"/>
              </a:rPr>
              <a:t>When discussing your qualifications, use (occasionally) words from the job description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r>
              <a:rPr lang="en-US" b="1" dirty="0"/>
              <a:t>Last paragraph: </a:t>
            </a:r>
            <a:br>
              <a:rPr lang="en-US" b="0" dirty="0"/>
            </a:br>
            <a:r>
              <a:rPr lang="en-US" b="0" dirty="0"/>
              <a:t>-you’ll definitely want to reiterate your reason for applying</a:t>
            </a:r>
          </a:p>
          <a:p>
            <a:r>
              <a:rPr lang="en-CA" sz="1200" b="0" i="0" kern="1200" dirty="0">
                <a:solidFill>
                  <a:schemeClr val="tx1"/>
                </a:solidFill>
                <a:effectLst/>
                <a:latin typeface="+mn-lt"/>
                <a:ea typeface="+mn-ea"/>
                <a:cs typeface="+mn-cs"/>
              </a:rPr>
              <a:t>-Refer to your enclosed résumé (optional)</a:t>
            </a:r>
          </a:p>
          <a:p>
            <a:r>
              <a:rPr lang="en-CA" sz="1200" b="0" i="0" kern="1200" dirty="0">
                <a:solidFill>
                  <a:schemeClr val="tx1"/>
                </a:solidFill>
                <a:effectLst/>
                <a:latin typeface="+mn-lt"/>
                <a:ea typeface="+mn-ea"/>
                <a:cs typeface="+mn-cs"/>
              </a:rPr>
              <a:t>-Mention that you would like to provide more information in an interview</a:t>
            </a:r>
          </a:p>
          <a:p>
            <a:r>
              <a:rPr lang="en-CA" sz="1200" b="0" i="0" kern="1200" dirty="0">
                <a:solidFill>
                  <a:schemeClr val="tx1"/>
                </a:solidFill>
                <a:effectLst/>
                <a:latin typeface="+mn-lt"/>
                <a:ea typeface="+mn-ea"/>
                <a:cs typeface="+mn-cs"/>
              </a:rPr>
              <a:t>-Include your phone number with the best times to reach you, and your email address (except in co-op 	process)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Space to discuss </a:t>
            </a:r>
            <a:r>
              <a:rPr lang="en-CA" sz="1200" b="0" i="0" kern="1200" dirty="0" err="1">
                <a:solidFill>
                  <a:schemeClr val="tx1"/>
                </a:solidFill>
                <a:effectLst/>
                <a:latin typeface="+mn-lt"/>
                <a:ea typeface="+mn-ea"/>
                <a:cs typeface="+mn-cs"/>
              </a:rPr>
              <a:t>misc</a:t>
            </a:r>
            <a:r>
              <a:rPr lang="en-CA" sz="1200" b="0" i="0" kern="1200" dirty="0">
                <a:solidFill>
                  <a:schemeClr val="tx1"/>
                </a:solidFill>
                <a:effectLst/>
                <a:latin typeface="+mn-lt"/>
                <a:ea typeface="+mn-ea"/>
                <a:cs typeface="+mn-cs"/>
              </a:rPr>
              <a:t> items: </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Flexible schedule. Remote work.  Can work in any of the library branches, can be available on call when needed.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16</a:t>
            </a:fld>
            <a:endParaRPr lang="en-US"/>
          </a:p>
        </p:txBody>
      </p:sp>
    </p:spTree>
    <p:extLst>
      <p:ext uri="{BB962C8B-B14F-4D97-AF65-F5344CB8AC3E}">
        <p14:creationId xmlns:p14="http://schemas.microsoft.com/office/powerpoint/2010/main" val="174214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Nimish</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Now let’s take a look at this general outline of what a cover letter might look like. I’ll ask you to take a moment to reflect on what stands out here.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first things that might stand out are: </a:t>
            </a:r>
          </a:p>
          <a:p>
            <a:pPr marL="171450" indent="-171450">
              <a:buFont typeface="Arial" panose="020B0604020202020204" pitchFamily="34" charset="0"/>
              <a:buChar char="•"/>
            </a:pPr>
            <a:r>
              <a:rPr lang="en-US" dirty="0"/>
              <a:t>Lots of white space</a:t>
            </a:r>
          </a:p>
          <a:p>
            <a:pPr marL="171450" indent="-171450">
              <a:buFont typeface="Arial" panose="020B0604020202020204" pitchFamily="34" charset="0"/>
              <a:buChar char="•"/>
            </a:pPr>
            <a:r>
              <a:rPr lang="en-US" dirty="0"/>
              <a:t>It’s one page: No hard and fast rule – but often people choose to keep it down to one </a:t>
            </a:r>
          </a:p>
          <a:p>
            <a:pPr marL="171450" indent="-171450">
              <a:buFont typeface="Arial" panose="020B0604020202020204" pitchFamily="34" charset="0"/>
              <a:buChar char="•"/>
            </a:pPr>
            <a:r>
              <a:rPr lang="en-US" dirty="0"/>
              <a:t>The name and contact information is easy to find</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Don’t forget to add your name and contact information. </a:t>
            </a:r>
          </a:p>
          <a:p>
            <a:pPr marL="171450" indent="-171450">
              <a:buFont typeface="Arial" panose="020B0604020202020204" pitchFamily="34" charset="0"/>
              <a:buChar char="•"/>
            </a:pPr>
            <a:r>
              <a:rPr lang="en-US" dirty="0"/>
              <a:t>Followed by the </a:t>
            </a:r>
            <a:r>
              <a:rPr lang="en-US" dirty="0" err="1"/>
              <a:t>organisation</a:t>
            </a:r>
            <a:r>
              <a:rPr lang="en-US" dirty="0"/>
              <a:t> you are sending it to. If you know the name of the HR manager you are sending it to, fine. Otherwise no problem. Just the name of the </a:t>
            </a:r>
            <a:r>
              <a:rPr lang="en-US" dirty="0" err="1"/>
              <a:t>organisation</a:t>
            </a:r>
            <a:r>
              <a:rPr lang="en-US" dirty="0"/>
              <a:t> and their address will do. </a:t>
            </a:r>
          </a:p>
          <a:p>
            <a:pPr marL="171450" indent="-171450">
              <a:buFont typeface="Arial" panose="020B0604020202020204" pitchFamily="34" charset="0"/>
              <a:buChar char="•"/>
            </a:pPr>
            <a:r>
              <a:rPr lang="en-US" dirty="0"/>
              <a:t>Salutation Dear recruiting manager or hiring manager. Avoid using </a:t>
            </a:r>
            <a:r>
              <a:rPr lang="en-US" dirty="0" err="1"/>
              <a:t>Mr</a:t>
            </a:r>
            <a:r>
              <a:rPr lang="en-US" dirty="0"/>
              <a:t>/</a:t>
            </a:r>
            <a:r>
              <a:rPr lang="en-US" dirty="0" err="1"/>
              <a:t>Ms</a:t>
            </a:r>
            <a:r>
              <a:rPr lang="en-US" dirty="0"/>
              <a:t> if possible (unless you know how the recruiting manager identifies themselves)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17</a:t>
            </a:fld>
            <a:endParaRPr lang="en-US"/>
          </a:p>
        </p:txBody>
      </p:sp>
    </p:spTree>
    <p:extLst>
      <p:ext uri="{BB962C8B-B14F-4D97-AF65-F5344CB8AC3E}">
        <p14:creationId xmlns:p14="http://schemas.microsoft.com/office/powerpoint/2010/main" val="1923323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endParaRPr lang="en-US" b="1" dirty="0"/>
          </a:p>
          <a:p>
            <a:pPr marL="171450" indent="-171450">
              <a:buFontTx/>
              <a:buChar char="-"/>
            </a:pPr>
            <a:r>
              <a:rPr lang="en-US" b="0" dirty="0"/>
              <a:t>So in a perfect world, we’d tailor our cover letter to every job we’re applying for. But the world isn’t perfect. You’re all juggling school and bunch of other responsibilities! </a:t>
            </a:r>
          </a:p>
          <a:p>
            <a:pPr marL="171450" indent="-171450">
              <a:buFontTx/>
              <a:buChar char="-"/>
            </a:pPr>
            <a:r>
              <a:rPr lang="en-US" b="0" dirty="0"/>
              <a:t>So here are a few tips to be smart and efficient in how you approach cover letters:</a:t>
            </a:r>
          </a:p>
          <a:p>
            <a:pPr marL="171450" indent="-171450">
              <a:buFontTx/>
              <a:buChar char="-"/>
            </a:pPr>
            <a:endParaRPr lang="en-US" b="0" dirty="0"/>
          </a:p>
          <a:p>
            <a:pPr marL="171450" indent="-171450">
              <a:buFontTx/>
              <a:buChar char="-"/>
            </a:pPr>
            <a:r>
              <a:rPr lang="en-US" b="0" dirty="0"/>
              <a:t>So, the first tip is that when we say tailor your cover letter, we don’t necessarily mean writing it from scratch every time! We mean making a few changes here and there to speak to the specifics of the job postings</a:t>
            </a:r>
          </a:p>
          <a:p>
            <a:pPr marL="171450" indent="-171450">
              <a:buFontTx/>
              <a:buChar char="-"/>
            </a:pPr>
            <a:r>
              <a:rPr lang="en-US" b="0" dirty="0"/>
              <a:t>Chances are you’re probably applying to similar types of positions. For me, I remember applying to dozens of communications jobs straight out of university. After a while, I noticed that most of the job postings kind of looked the same. So, that’s the second tip: Look for patterns while job searching like what kinds of skills and qualifications are they looking for? Take note of the key words seen across postings and make sure to include those. </a:t>
            </a:r>
          </a:p>
          <a:p>
            <a:pPr marL="171450" indent="-171450">
              <a:buFontTx/>
              <a:buChar char="-"/>
            </a:pPr>
            <a:r>
              <a:rPr lang="en-US" b="0" dirty="0"/>
              <a:t>Another tip is thinking about your cover letter like blocks of </a:t>
            </a:r>
            <a:r>
              <a:rPr lang="en-US" b="0" dirty="0" err="1"/>
              <a:t>lego</a:t>
            </a:r>
            <a:r>
              <a:rPr lang="en-US" b="0" dirty="0"/>
              <a:t>, where you can think about each paragraph of your cover letter like a building block you can switch out for another block to better suit the requirements of the job you’re applying for</a:t>
            </a:r>
          </a:p>
          <a:p>
            <a:pPr marL="171450" indent="-171450">
              <a:buFontTx/>
              <a:buChar char="-"/>
            </a:pPr>
            <a:r>
              <a:rPr lang="en-US" b="0" dirty="0"/>
              <a:t>In this approach, you might create one master version of your cover letter that  you simply copy and rework for each application. </a:t>
            </a:r>
          </a:p>
          <a:p>
            <a:pPr marL="171450" indent="-171450">
              <a:buFontTx/>
              <a:buChar char="-"/>
            </a:pPr>
            <a:r>
              <a:rPr lang="en-US" b="0" dirty="0"/>
              <a:t>By reworking the first and final paragraphs, for instance, you can easily reframe your experience to make it more tailored to a specific job. </a:t>
            </a:r>
          </a:p>
          <a:p>
            <a:pPr marL="171450" indent="-171450">
              <a:buFontTx/>
              <a:buChar char="-"/>
            </a:pPr>
            <a:r>
              <a:rPr lang="en-US" b="0" dirty="0"/>
              <a:t>Alternatively, you may want to create a doc where you create multiple versions of your middle paragraph, where each one is tailored to a specific kind of job. Then you can pick and choose with one you need. I personally have used this approach before, where I had a version of middle paragraph tailored to communications jobs in different contexts like: universities, governments and corporate settings.  </a:t>
            </a:r>
          </a:p>
          <a:p>
            <a:pPr marL="171450" indent="-171450">
              <a:buFontTx/>
              <a:buChar cha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Verdana" panose="020B0604030504040204" pitchFamily="34" charset="0"/>
                <a:ea typeface="Verdana" panose="020B0604030504040204" pitchFamily="34" charset="0"/>
              </a:rPr>
              <a:t>Next I’ll be handing it off to Nimish, who will be going through how we can tackle that body paragraph by identifying the skills we want to highlight in our cover letter</a:t>
            </a:r>
          </a:p>
          <a:p>
            <a:endParaRPr lang="en-US" b="1" dirty="0"/>
          </a:p>
          <a:p>
            <a:endParaRPr lang="en-US" b="1" dirty="0"/>
          </a:p>
        </p:txBody>
      </p:sp>
      <p:sp>
        <p:nvSpPr>
          <p:cNvPr id="4" name="Slide Number Placeholder 3"/>
          <p:cNvSpPr>
            <a:spLocks noGrp="1"/>
          </p:cNvSpPr>
          <p:nvPr>
            <p:ph type="sldNum" sz="quarter" idx="5"/>
          </p:nvPr>
        </p:nvSpPr>
        <p:spPr/>
        <p:txBody>
          <a:bodyPr/>
          <a:lstStyle/>
          <a:p>
            <a:fld id="{8CCEF7D1-689C-4BC1-B59B-4A4CE078ECDF}" type="slidenum">
              <a:rPr lang="en-US" smtClean="0"/>
              <a:t>18</a:t>
            </a:fld>
            <a:endParaRPr lang="en-US"/>
          </a:p>
        </p:txBody>
      </p:sp>
    </p:spTree>
    <p:extLst>
      <p:ext uri="{BB962C8B-B14F-4D97-AF65-F5344CB8AC3E}">
        <p14:creationId xmlns:p14="http://schemas.microsoft.com/office/powerpoint/2010/main" val="1882967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Nimish</a:t>
            </a:r>
          </a:p>
        </p:txBody>
      </p:sp>
      <p:sp>
        <p:nvSpPr>
          <p:cNvPr id="4" name="Slide Number Placeholder 3"/>
          <p:cNvSpPr>
            <a:spLocks noGrp="1"/>
          </p:cNvSpPr>
          <p:nvPr>
            <p:ph type="sldNum" sz="quarter" idx="5"/>
          </p:nvPr>
        </p:nvSpPr>
        <p:spPr/>
        <p:txBody>
          <a:bodyPr/>
          <a:lstStyle/>
          <a:p>
            <a:fld id="{8CCEF7D1-689C-4BC1-B59B-4A4CE078ECDF}" type="slidenum">
              <a:rPr lang="en-US" smtClean="0"/>
              <a:t>19</a:t>
            </a:fld>
            <a:endParaRPr lang="en-US"/>
          </a:p>
        </p:txBody>
      </p:sp>
    </p:spTree>
    <p:extLst>
      <p:ext uri="{BB962C8B-B14F-4D97-AF65-F5344CB8AC3E}">
        <p14:creationId xmlns:p14="http://schemas.microsoft.com/office/powerpoint/2010/main" val="186202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r>
              <a:rPr lang="en-US" b="1" dirty="0">
                <a:ea typeface="Calibri"/>
                <a:cs typeface="Calibri"/>
              </a:rPr>
              <a:t>While preparing to write your cover letter these are a few questions one should ask themselves.</a:t>
            </a:r>
          </a:p>
          <a:p>
            <a:endParaRPr lang="en-US" b="1" dirty="0">
              <a:ea typeface="Calibri"/>
              <a:cs typeface="Calibri"/>
            </a:endParaRPr>
          </a:p>
          <a:p>
            <a:r>
              <a:rPr lang="en-US" b="1" dirty="0">
                <a:ea typeface="Calibri"/>
                <a:cs typeface="Calibri"/>
              </a:rPr>
              <a:t>Why are you a match for this job?</a:t>
            </a:r>
          </a:p>
          <a:p>
            <a:pPr marL="171450" indent="-171450">
              <a:buFont typeface="Calibri"/>
              <a:buChar char="-"/>
            </a:pPr>
            <a:r>
              <a:rPr lang="en-US" b="1" dirty="0">
                <a:ea typeface="Calibri"/>
                <a:cs typeface="Calibri"/>
              </a:rPr>
              <a:t>Go through the job description and identify what out of the job description do u bring to the table.</a:t>
            </a:r>
          </a:p>
          <a:p>
            <a:pPr marL="171450" indent="-171450">
              <a:buFont typeface="Calibri"/>
              <a:buChar char="-"/>
            </a:pPr>
            <a:r>
              <a:rPr lang="en-US" b="1" dirty="0">
                <a:ea typeface="Calibri"/>
                <a:cs typeface="Calibri"/>
              </a:rPr>
              <a:t>A Good way is to make a table to make examples for all sections of the Job description.</a:t>
            </a:r>
          </a:p>
        </p:txBody>
      </p:sp>
      <p:sp>
        <p:nvSpPr>
          <p:cNvPr id="4" name="Slide Number Placeholder 3"/>
          <p:cNvSpPr>
            <a:spLocks noGrp="1"/>
          </p:cNvSpPr>
          <p:nvPr>
            <p:ph type="sldNum" sz="quarter" idx="5"/>
          </p:nvPr>
        </p:nvSpPr>
        <p:spPr/>
        <p:txBody>
          <a:bodyPr/>
          <a:lstStyle/>
          <a:p>
            <a:fld id="{8CCEF7D1-689C-4BC1-B59B-4A4CE078ECDF}" type="slidenum">
              <a:rPr lang="en-US" smtClean="0"/>
              <a:t>20</a:t>
            </a:fld>
            <a:endParaRPr lang="en-US"/>
          </a:p>
        </p:txBody>
      </p:sp>
    </p:spTree>
    <p:extLst>
      <p:ext uri="{BB962C8B-B14F-4D97-AF65-F5344CB8AC3E}">
        <p14:creationId xmlns:p14="http://schemas.microsoft.com/office/powerpoint/2010/main" val="42790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panose="020F0502020204030204"/>
                <a:cs typeface="Calibri" panose="020F0502020204030204"/>
              </a:rPr>
              <a:t>Nimish</a:t>
            </a:r>
          </a:p>
          <a:p>
            <a:pPr marL="171450" indent="-171450">
              <a:buFont typeface="Arial" panose="020B0604020202020204" pitchFamily="34" charset="0"/>
              <a:buChar char="•"/>
            </a:pPr>
            <a:r>
              <a:rPr lang="en-US" dirty="0"/>
              <a:t>I like to start all our workshops </a:t>
            </a:r>
            <a:r>
              <a:rPr lang="en-CA" dirty="0"/>
              <a:t>with our Territorial Acknowledgement – recognizing that this is just one very small step we can take towards honouring the original occupants of the land.</a:t>
            </a:r>
            <a:endParaRPr lang="en-CA" dirty="0">
              <a:cs typeface="Calibri"/>
            </a:endParaRPr>
          </a:p>
          <a:p>
            <a:pPr marL="171450" indent="-171450">
              <a:buFont typeface="Arial" panose="020B0604020202020204" pitchFamily="34" charset="0"/>
              <a:buChar char="•"/>
            </a:pPr>
            <a:r>
              <a:rPr lang="en-US" dirty="0"/>
              <a:t>The University of Waterloo acknowledges that much of our work takes place on the traditional territory of the Neutral, Anishinaabeg and Haudenosaunee peoples. Our main campus is situated on the Haldimand Tract, the land granted to the Six Nations that includes six miles on each side of the Grand River. Our active work toward reconciliation takes place across our campuses through research, learning, teaching, and community building, and is </a:t>
            </a:r>
            <a:r>
              <a:rPr lang="en-US" b="0" dirty="0">
                <a:effectLst/>
              </a:rPr>
              <a:t>coordinated within </a:t>
            </a:r>
            <a:r>
              <a:rPr lang="en-US" dirty="0"/>
              <a:t>the Office of Indigenous Relations. </a:t>
            </a:r>
          </a:p>
          <a:p>
            <a:pPr marL="171450" indent="-171450">
              <a:buFont typeface="Arial" panose="020B0604020202020204" pitchFamily="34" charset="0"/>
              <a:buChar char="•"/>
            </a:pPr>
            <a:endParaRPr lang="en-US" sz="1800" b="0" i="0" dirty="0">
              <a:solidFill>
                <a:srgbClr val="444444"/>
              </a:solidFill>
              <a:effectLst/>
              <a:latin typeface="Calibri"/>
              <a:ea typeface="Calibri"/>
              <a:cs typeface="Calibri"/>
            </a:endParaRPr>
          </a:p>
          <a:p>
            <a:pPr marL="171450" indent="-171450">
              <a:buFont typeface="Arial" panose="020B0604020202020204" pitchFamily="34" charset="0"/>
              <a:buChar char="•"/>
            </a:pPr>
            <a:r>
              <a:rPr lang="en-US" sz="1800" b="0" i="0" dirty="0">
                <a:solidFill>
                  <a:srgbClr val="444444"/>
                </a:solidFill>
                <a:effectLst/>
                <a:latin typeface="Calibri"/>
                <a:ea typeface="Calibri"/>
                <a:cs typeface="Calibri"/>
              </a:rPr>
              <a:t>June is </a:t>
            </a:r>
            <a:r>
              <a:rPr lang="en-US" sz="1800" dirty="0">
                <a:effectLst/>
                <a:latin typeface="Calibri" panose="020F0502020204030204" pitchFamily="34" charset="0"/>
                <a:ea typeface="Calibri" panose="020F0502020204030204" pitchFamily="34" charset="0"/>
              </a:rPr>
              <a:t>National Indigenous History Month</a:t>
            </a:r>
            <a:r>
              <a:rPr lang="en-US" sz="1800" b="0" i="0" dirty="0">
                <a:solidFill>
                  <a:srgbClr val="444444"/>
                </a:solidFill>
                <a:effectLst/>
                <a:latin typeface="Calibri"/>
                <a:ea typeface="Calibri" panose="020F0502020204030204" pitchFamily="34" charset="0"/>
                <a:cs typeface="Calibri"/>
              </a:rPr>
              <a:t> and the Office of Indigenous Relation is organizing a series of really interesting events. An upcoming event is an hour long workshop on how to give territorial acknowledgements. Too often these acknowledgements can be a box ticking exercise, so this is a great opportunity to learn how to craft one that is culturally respectful and meaningful. Many of you will have to give territorial acknowledgements at some point in your career like presenting at a conference. I just registered myself last week and you can do the same here: https://uwaterloo.ca/indigenous/events/dr-kayla-murphy-and-robin-stadelbauer-land-and-territorial</a:t>
            </a:r>
            <a:endParaRPr lang="en-CA" dirty="0"/>
          </a:p>
          <a:p>
            <a:pPr marL="171450" indent="-171450">
              <a:buFont typeface="Arial" panose="020B0604020202020204" pitchFamily="34" charset="0"/>
              <a:buChar char="•"/>
            </a:pPr>
            <a:endParaRPr lang="en-CA" dirty="0"/>
          </a:p>
          <a:p>
            <a:endParaRPr lang="en-US" dirty="0"/>
          </a:p>
        </p:txBody>
      </p:sp>
      <p:sp>
        <p:nvSpPr>
          <p:cNvPr id="4" name="Slide Number Placeholder 3"/>
          <p:cNvSpPr>
            <a:spLocks noGrp="1"/>
          </p:cNvSpPr>
          <p:nvPr>
            <p:ph type="sldNum" sz="quarter" idx="5"/>
          </p:nvPr>
        </p:nvSpPr>
        <p:spPr/>
        <p:txBody>
          <a:bodyPr/>
          <a:lstStyle/>
          <a:p>
            <a:fld id="{6BF7C988-757E-4868-9A0E-BF01A33EEA25}" type="slidenum">
              <a:rPr lang="en-US" smtClean="0"/>
              <a:t>3</a:t>
            </a:fld>
            <a:endParaRPr lang="en-US"/>
          </a:p>
        </p:txBody>
      </p:sp>
    </p:spTree>
    <p:extLst>
      <p:ext uri="{BB962C8B-B14F-4D97-AF65-F5344CB8AC3E}">
        <p14:creationId xmlns:p14="http://schemas.microsoft.com/office/powerpoint/2010/main" val="1537213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Now, let’s put our learning into 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 down some of the skills that stands out for you as I read through the slides.</a:t>
            </a:r>
            <a:endParaRPr lang="en-US" b="0" dirty="0">
              <a:ea typeface="Calibri"/>
              <a:cs typeface="Calibri"/>
            </a:endParaRPr>
          </a:p>
          <a:p>
            <a:r>
              <a:rPr lang="en-US" dirty="0">
                <a:ea typeface="Calibri"/>
                <a:cs typeface="Calibri"/>
              </a:rPr>
              <a:t>Here are some from us.</a:t>
            </a:r>
          </a:p>
          <a:p>
            <a:endParaRPr lang="en-US" dirty="0">
              <a:ea typeface="Calibri"/>
              <a:cs typeface="Calibri"/>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21</a:t>
            </a:fld>
            <a:endParaRPr lang="en-US"/>
          </a:p>
        </p:txBody>
      </p:sp>
    </p:spTree>
    <p:extLst>
      <p:ext uri="{BB962C8B-B14F-4D97-AF65-F5344CB8AC3E}">
        <p14:creationId xmlns:p14="http://schemas.microsoft.com/office/powerpoint/2010/main" val="77667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endParaRPr lang="en-US" b="0" dirty="0"/>
          </a:p>
          <a:p>
            <a:endParaRPr lang="en-US" b="0" dirty="0"/>
          </a:p>
          <a:p>
            <a:r>
              <a:rPr lang="en-US" b="0" dirty="0"/>
              <a:t>Note down some of the skills that stands out for you.</a:t>
            </a:r>
          </a:p>
        </p:txBody>
      </p:sp>
      <p:sp>
        <p:nvSpPr>
          <p:cNvPr id="4" name="Slide Number Placeholder 3"/>
          <p:cNvSpPr>
            <a:spLocks noGrp="1"/>
          </p:cNvSpPr>
          <p:nvPr>
            <p:ph type="sldNum" sz="quarter" idx="5"/>
          </p:nvPr>
        </p:nvSpPr>
        <p:spPr/>
        <p:txBody>
          <a:bodyPr/>
          <a:lstStyle/>
          <a:p>
            <a:fld id="{8CCEF7D1-689C-4BC1-B59B-4A4CE078ECDF}" type="slidenum">
              <a:rPr lang="en-US" smtClean="0"/>
              <a:t>22</a:t>
            </a:fld>
            <a:endParaRPr lang="en-US"/>
          </a:p>
        </p:txBody>
      </p:sp>
    </p:spTree>
    <p:extLst>
      <p:ext uri="{BB962C8B-B14F-4D97-AF65-F5344CB8AC3E}">
        <p14:creationId xmlns:p14="http://schemas.microsoft.com/office/powerpoint/2010/main" val="3700273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Make your own if you want to</a:t>
            </a:r>
          </a:p>
        </p:txBody>
      </p:sp>
      <p:sp>
        <p:nvSpPr>
          <p:cNvPr id="4" name="Slide Number Placeholder 3"/>
          <p:cNvSpPr>
            <a:spLocks noGrp="1"/>
          </p:cNvSpPr>
          <p:nvPr>
            <p:ph type="sldNum" sz="quarter" idx="5"/>
          </p:nvPr>
        </p:nvSpPr>
        <p:spPr/>
        <p:txBody>
          <a:bodyPr/>
          <a:lstStyle/>
          <a:p>
            <a:fld id="{8CCEF7D1-689C-4BC1-B59B-4A4CE078ECDF}" type="slidenum">
              <a:rPr lang="en-US" smtClean="0"/>
              <a:t>23</a:t>
            </a:fld>
            <a:endParaRPr lang="en-US"/>
          </a:p>
        </p:txBody>
      </p:sp>
    </p:spTree>
    <p:extLst>
      <p:ext uri="{BB962C8B-B14F-4D97-AF65-F5344CB8AC3E}">
        <p14:creationId xmlns:p14="http://schemas.microsoft.com/office/powerpoint/2010/main" val="956111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read through the job description carefully and identified examples from our lives that show we have the required skills, now we can start writing our cover letter for the </a:t>
            </a:r>
            <a:r>
              <a:rPr lang="en-US" dirty="0" err="1"/>
              <a:t>shelver</a:t>
            </a:r>
            <a:r>
              <a:rPr lang="en-US" dirty="0"/>
              <a:t> position.</a:t>
            </a:r>
          </a:p>
          <a:p>
            <a:endParaRPr lang="en-US" dirty="0"/>
          </a:p>
          <a:p>
            <a:r>
              <a:rPr lang="en-US" dirty="0"/>
              <a:t>Here’s one example of a middle paragraph. </a:t>
            </a:r>
            <a:r>
              <a:rPr lang="en-US" i="1" dirty="0"/>
              <a:t>Read through </a:t>
            </a:r>
            <a:r>
              <a:rPr lang="en-US" i="0" dirty="0"/>
              <a:t>slide. Ask: </a:t>
            </a:r>
            <a:r>
              <a:rPr lang="en-US" dirty="0"/>
              <a:t>How can we improve this middle paragraph?</a:t>
            </a:r>
          </a:p>
          <a:p>
            <a:pPr marL="0" indent="0">
              <a:buFontTx/>
              <a:buNone/>
            </a:pPr>
            <a:endParaRPr lang="en-US" dirty="0"/>
          </a:p>
          <a:p>
            <a:pPr marL="0" indent="0">
              <a:buFontTx/>
              <a:buNone/>
            </a:pPr>
            <a:r>
              <a:rPr lang="en-US" i="1" dirty="0"/>
              <a:t>Wait 20 seconds.</a:t>
            </a:r>
          </a:p>
          <a:p>
            <a:pPr marL="0" indent="0">
              <a:buFontTx/>
              <a:buNone/>
            </a:pPr>
            <a:endParaRPr lang="en-US" dirty="0"/>
          </a:p>
          <a:p>
            <a:pPr marL="171450" indent="-171450">
              <a:buFontTx/>
              <a:buChar char="-"/>
            </a:pPr>
            <a:r>
              <a:rPr lang="en-US" dirty="0"/>
              <a:t>Reads like a long list of skills without real evidence that the person has those skills. </a:t>
            </a:r>
          </a:p>
          <a:p>
            <a:pPr marL="171450" indent="-171450">
              <a:buFontTx/>
              <a:buChar char="-"/>
            </a:pPr>
            <a:r>
              <a:rPr lang="en-US" dirty="0"/>
              <a:t>Does not include key words </a:t>
            </a:r>
          </a:p>
          <a:p>
            <a:pPr marL="171450" indent="-171450">
              <a:buFontTx/>
              <a:buChar char="-"/>
            </a:pPr>
            <a:r>
              <a:rPr lang="en-US" dirty="0"/>
              <a:t>Does not use specific examples that show how the person’s experience meets the job requirements</a:t>
            </a:r>
          </a:p>
          <a:p>
            <a:pPr marL="171450" indent="-171450">
              <a:buFontTx/>
              <a:buChar char="-"/>
            </a:pPr>
            <a:r>
              <a:rPr lang="en-US" dirty="0"/>
              <a:t>Some of the experience seems irrelevant to the job posting</a:t>
            </a:r>
          </a:p>
        </p:txBody>
      </p:sp>
      <p:sp>
        <p:nvSpPr>
          <p:cNvPr id="4" name="Slide Number Placeholder 3"/>
          <p:cNvSpPr>
            <a:spLocks noGrp="1"/>
          </p:cNvSpPr>
          <p:nvPr>
            <p:ph type="sldNum" sz="quarter" idx="5"/>
          </p:nvPr>
        </p:nvSpPr>
        <p:spPr/>
        <p:txBody>
          <a:bodyPr/>
          <a:lstStyle/>
          <a:p>
            <a:fld id="{8CCEF7D1-689C-4BC1-B59B-4A4CE078ECDF}" type="slidenum">
              <a:rPr lang="en-US" smtClean="0"/>
              <a:t>24</a:t>
            </a:fld>
            <a:endParaRPr lang="en-US"/>
          </a:p>
        </p:txBody>
      </p:sp>
    </p:spTree>
    <p:extLst>
      <p:ext uri="{BB962C8B-B14F-4D97-AF65-F5344CB8AC3E}">
        <p14:creationId xmlns:p14="http://schemas.microsoft.com/office/powerpoint/2010/main" val="1208026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an improved version of the paragraph. </a:t>
            </a:r>
            <a:r>
              <a:rPr lang="en-US" i="1" dirty="0"/>
              <a:t>Read slide</a:t>
            </a:r>
            <a:r>
              <a:rPr lang="en-US" i="0" dirty="0"/>
              <a:t>. </a:t>
            </a:r>
            <a:r>
              <a:rPr lang="en-US" i="1" dirty="0"/>
              <a:t>Ask: </a:t>
            </a:r>
            <a:r>
              <a:rPr lang="en-US" i="0" dirty="0"/>
              <a:t>What do you notice is different?</a:t>
            </a:r>
          </a:p>
          <a:p>
            <a:endParaRPr lang="en-US" i="0" dirty="0"/>
          </a:p>
          <a:p>
            <a:pPr marL="171450" indent="-171450">
              <a:buFontTx/>
              <a:buChar char="-"/>
            </a:pPr>
            <a:r>
              <a:rPr lang="en-US" i="0" dirty="0"/>
              <a:t>Uses key words found in the job description</a:t>
            </a:r>
          </a:p>
          <a:p>
            <a:pPr marL="171450" indent="-171450">
              <a:buFontTx/>
              <a:buChar char="-"/>
            </a:pPr>
            <a:r>
              <a:rPr lang="en-US" i="0" dirty="0"/>
              <a:t>Provides specific examples their experience of how they’ve demonstrated the required skills </a:t>
            </a:r>
          </a:p>
          <a:p>
            <a:pPr marL="171450" indent="-171450">
              <a:buFontTx/>
              <a:buChar char="-"/>
            </a:pPr>
            <a:r>
              <a:rPr lang="en-US" i="0" dirty="0"/>
              <a:t>Shows how the person’s experience will add value to the job </a:t>
            </a:r>
          </a:p>
          <a:p>
            <a:pPr marL="171450" indent="-171450">
              <a:buFontTx/>
              <a:buChar char="-"/>
            </a:pPr>
            <a:endParaRPr lang="en-US" i="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25</a:t>
            </a:fld>
            <a:endParaRPr lang="en-US"/>
          </a:p>
        </p:txBody>
      </p:sp>
    </p:spTree>
    <p:extLst>
      <p:ext uri="{BB962C8B-B14F-4D97-AF65-F5344CB8AC3E}">
        <p14:creationId xmlns:p14="http://schemas.microsoft.com/office/powerpoint/2010/main" val="4163978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Nimish</a:t>
            </a:r>
          </a:p>
          <a:p>
            <a:pPr marL="0" indent="0">
              <a:buFontTx/>
              <a:buNone/>
            </a:pPr>
            <a:r>
              <a:rPr lang="en-US" b="0" dirty="0"/>
              <a:t>Now that we know how to identify the skills that employers are looking for, how can we prove that we have these skills?</a:t>
            </a:r>
          </a:p>
        </p:txBody>
      </p:sp>
      <p:sp>
        <p:nvSpPr>
          <p:cNvPr id="4" name="Slide Number Placeholder 3"/>
          <p:cNvSpPr>
            <a:spLocks noGrp="1"/>
          </p:cNvSpPr>
          <p:nvPr>
            <p:ph type="sldNum" sz="quarter" idx="5"/>
          </p:nvPr>
        </p:nvSpPr>
        <p:spPr/>
        <p:txBody>
          <a:bodyPr/>
          <a:lstStyle/>
          <a:p>
            <a:fld id="{8CCEF7D1-689C-4BC1-B59B-4A4CE078ECDF}" type="slidenum">
              <a:rPr lang="en-US" smtClean="0"/>
              <a:t>26</a:t>
            </a:fld>
            <a:endParaRPr lang="en-US"/>
          </a:p>
        </p:txBody>
      </p:sp>
    </p:spTree>
    <p:extLst>
      <p:ext uri="{BB962C8B-B14F-4D97-AF65-F5344CB8AC3E}">
        <p14:creationId xmlns:p14="http://schemas.microsoft.com/office/powerpoint/2010/main" val="2395527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endParaRPr lang="en-US" b="1" dirty="0"/>
          </a:p>
          <a:p>
            <a:r>
              <a:rPr lang="en-US" b="0" dirty="0"/>
              <a:t>Cover letters are our chance to make the case for why we’re the right candidate for the job in the body of our cover letter. But how do we do that? The #1 piece of advice I can give you is SHOW DON’T TELL! That is don’t just TELL me you’re the right person for the job, show me you’re the right person for the job through illustrative examples. It’s important to be specific! </a:t>
            </a:r>
          </a:p>
          <a:p>
            <a:endParaRPr lang="en-US" b="0" dirty="0"/>
          </a:p>
          <a:p>
            <a:r>
              <a:rPr lang="en-US" b="0" dirty="0"/>
              <a:t>And for this, I invite students to consider using the STAR approach. How many people have heard of the STAR approach? Let’s see some thumbs up! </a:t>
            </a:r>
          </a:p>
          <a:p>
            <a:endParaRPr lang="en-US" b="0" dirty="0"/>
          </a:p>
          <a:p>
            <a:r>
              <a:rPr lang="en-US" b="0" dirty="0"/>
              <a:t>STAR is an acronym for </a:t>
            </a:r>
            <a:r>
              <a:rPr lang="en-US" b="1" dirty="0"/>
              <a:t>Situation: </a:t>
            </a:r>
            <a:r>
              <a:rPr lang="en-US" b="0" dirty="0"/>
              <a:t>So, first you want to set the stage: what happened? </a:t>
            </a:r>
            <a:r>
              <a:rPr lang="en-US" b="1" dirty="0"/>
              <a:t>Task: </a:t>
            </a:r>
            <a:r>
              <a:rPr lang="en-US" b="0" dirty="0"/>
              <a:t>What action did you take? </a:t>
            </a:r>
            <a:r>
              <a:rPr lang="en-US" b="1" dirty="0"/>
              <a:t>Action:  </a:t>
            </a:r>
            <a:r>
              <a:rPr lang="en-US" b="0" dirty="0"/>
              <a:t>What skills did you use and, finally, result, what was the final outcome?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a versatile model, which can be used to structure not just the examples in your cover letter, but also in crafting your answers to questions in the interview. So, it’s definitely worth your time to get to know it well! </a:t>
            </a:r>
          </a:p>
          <a:p>
            <a:endParaRPr lang="en-US" b="0" dirty="0"/>
          </a:p>
          <a:p>
            <a:endParaRPr lang="en-US" b="0" dirty="0"/>
          </a:p>
        </p:txBody>
      </p:sp>
      <p:sp>
        <p:nvSpPr>
          <p:cNvPr id="4" name="Slide Number Placeholder 3"/>
          <p:cNvSpPr>
            <a:spLocks noGrp="1"/>
          </p:cNvSpPr>
          <p:nvPr>
            <p:ph type="sldNum" sz="quarter" idx="5"/>
          </p:nvPr>
        </p:nvSpPr>
        <p:spPr/>
        <p:txBody>
          <a:bodyPr/>
          <a:lstStyle/>
          <a:p>
            <a:fld id="{8CCEF7D1-689C-4BC1-B59B-4A4CE078ECDF}" type="slidenum">
              <a:rPr lang="en-US" smtClean="0"/>
              <a:t>27</a:t>
            </a:fld>
            <a:endParaRPr lang="en-US"/>
          </a:p>
        </p:txBody>
      </p:sp>
    </p:spTree>
    <p:extLst>
      <p:ext uri="{BB962C8B-B14F-4D97-AF65-F5344CB8AC3E}">
        <p14:creationId xmlns:p14="http://schemas.microsoft.com/office/powerpoint/2010/main" val="1823057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in mind, the STAR approach, what’s missing here?</a:t>
            </a:r>
          </a:p>
          <a:p>
            <a:endParaRPr lang="en-US" dirty="0"/>
          </a:p>
          <a:p>
            <a:endParaRPr lang="en-US" dirty="0"/>
          </a:p>
          <a:p>
            <a:pPr marL="171450" indent="-171450">
              <a:buFontTx/>
              <a:buChar char="-"/>
            </a:pPr>
            <a:r>
              <a:rPr lang="en-US" dirty="0"/>
              <a:t>Situation, Task, Action, Result. </a:t>
            </a:r>
          </a:p>
          <a:p>
            <a:pPr marL="171450" indent="-171450">
              <a:buFontTx/>
              <a:buChar char="-"/>
            </a:pPr>
            <a:r>
              <a:rPr lang="en-US" dirty="0"/>
              <a:t>Making a claim – but hasn’t provided any evidence to prove it </a:t>
            </a:r>
          </a:p>
          <a:p>
            <a:pPr marL="171450" indent="-171450">
              <a:buFontTx/>
              <a:buChar char="-"/>
            </a:pPr>
            <a:r>
              <a:rPr lang="en-US" dirty="0"/>
              <a:t>Sounds like </a:t>
            </a:r>
            <a:r>
              <a:rPr lang="en-US" dirty="0" err="1"/>
              <a:t>ChatGPT</a:t>
            </a:r>
            <a:r>
              <a:rPr lang="en-US" dirty="0"/>
              <a:t> wrote it! </a:t>
            </a:r>
          </a:p>
        </p:txBody>
      </p:sp>
      <p:sp>
        <p:nvSpPr>
          <p:cNvPr id="4" name="Slide Number Placeholder 3"/>
          <p:cNvSpPr>
            <a:spLocks noGrp="1"/>
          </p:cNvSpPr>
          <p:nvPr>
            <p:ph type="sldNum" sz="quarter" idx="5"/>
          </p:nvPr>
        </p:nvSpPr>
        <p:spPr/>
        <p:txBody>
          <a:bodyPr/>
          <a:lstStyle/>
          <a:p>
            <a:fld id="{8CCEF7D1-689C-4BC1-B59B-4A4CE078ECDF}" type="slidenum">
              <a:rPr lang="en-US" smtClean="0"/>
              <a:t>28</a:t>
            </a:fld>
            <a:endParaRPr lang="en-US"/>
          </a:p>
        </p:txBody>
      </p:sp>
    </p:spTree>
    <p:extLst>
      <p:ext uri="{BB962C8B-B14F-4D97-AF65-F5344CB8AC3E}">
        <p14:creationId xmlns:p14="http://schemas.microsoft.com/office/powerpoint/2010/main" val="1266559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endParaRPr lang="en-US" b="1" dirty="0"/>
          </a:p>
          <a:p>
            <a:r>
              <a:rPr lang="en-US" b="0" dirty="0"/>
              <a:t>So, this is a good example of someone telling rather than showing. </a:t>
            </a:r>
          </a:p>
          <a:p>
            <a:endParaRPr lang="en-US" b="0" dirty="0"/>
          </a:p>
          <a:p>
            <a:r>
              <a:rPr lang="en-US" b="0" dirty="0"/>
              <a:t>If we wanted to rework this via the STAR method, it could look something like this: </a:t>
            </a:r>
          </a:p>
          <a:p>
            <a:pPr lvl="1"/>
            <a:r>
              <a:rPr lang="en-US" dirty="0">
                <a:latin typeface="Verdana" panose="020B0604030504040204" pitchFamily="34" charset="0"/>
                <a:ea typeface="Verdana" panose="020B0604030504040204" pitchFamily="34" charset="0"/>
              </a:rPr>
              <a:t>In my mechanical engineering class this year,</a:t>
            </a:r>
          </a:p>
          <a:p>
            <a:pPr lvl="1"/>
            <a:r>
              <a:rPr lang="en-US" dirty="0">
                <a:latin typeface="Verdana" panose="020B0604030504040204" pitchFamily="34" charset="0"/>
                <a:ea typeface="Verdana" panose="020B0604030504040204" pitchFamily="34" charset="0"/>
              </a:rPr>
              <a:t>I was required to collaborate with my peers on building a functional robot. </a:t>
            </a:r>
          </a:p>
          <a:p>
            <a:pPr lvl="1"/>
            <a:r>
              <a:rPr lang="en-US" dirty="0">
                <a:latin typeface="Verdana" panose="020B0604030504040204" pitchFamily="34" charset="0"/>
                <a:ea typeface="Verdana" panose="020B0604030504040204" pitchFamily="34" charset="0"/>
              </a:rPr>
              <a:t>I leveraged my skills in project management to delegate tasks and my communication skills to troubleshoot design issues to complete the project, for which we received top marks. </a:t>
            </a:r>
          </a:p>
          <a:p>
            <a:pPr lvl="1"/>
            <a:endParaRPr lang="en-US" dirty="0">
              <a:latin typeface="Verdana" panose="020B0604030504040204" pitchFamily="34" charset="0"/>
              <a:ea typeface="Verdana" panose="020B0604030504040204" pitchFamily="34" charset="0"/>
            </a:endParaRPr>
          </a:p>
          <a:p>
            <a:pPr lvl="1"/>
            <a:r>
              <a:rPr lang="en-US" dirty="0">
                <a:latin typeface="Verdana" panose="020B0604030504040204" pitchFamily="34" charset="0"/>
                <a:ea typeface="Verdana" panose="020B0604030504040204" pitchFamily="34" charset="0"/>
              </a:rPr>
              <a:t>As we can see, this answer is showing us how this candidate is good with teamwork rather than just telling us! It provides a very specific example, which details the situation, what I did and the result of my actions. </a:t>
            </a:r>
          </a:p>
          <a:p>
            <a:pPr lvl="1"/>
            <a:endParaRPr lang="en-US" dirty="0">
              <a:latin typeface="Verdana" panose="020B0604030504040204" pitchFamily="34" charset="0"/>
              <a:ea typeface="Verdana" panose="020B0604030504040204" pitchFamily="34" charset="0"/>
            </a:endParaRPr>
          </a:p>
          <a:p>
            <a:pPr lvl="1"/>
            <a:endParaRPr lang="en-US" dirty="0">
              <a:latin typeface="Verdana" panose="020B0604030504040204" pitchFamily="34" charset="0"/>
              <a:ea typeface="Verdana" panose="020B0604030504040204" pitchFamily="34" charset="0"/>
            </a:endParaRPr>
          </a:p>
          <a:p>
            <a:pPr lvl="1"/>
            <a:r>
              <a:rPr lang="en-US" dirty="0">
                <a:latin typeface="Verdana" panose="020B0604030504040204" pitchFamily="34" charset="0"/>
                <a:ea typeface="Verdana" panose="020B0604030504040204" pitchFamily="34" charset="0"/>
              </a:rPr>
              <a:t> Like the skills identification chart that Nimish introduced earlier, we invite you to use this table to help structure the examples you use in your cover letter! It can be a helpful guide to creating a powerfully convincing middle paragraph. </a:t>
            </a:r>
          </a:p>
          <a:p>
            <a:pPr lvl="1"/>
            <a:endParaRPr lang="en-US" dirty="0">
              <a:latin typeface="Verdana" panose="020B0604030504040204" pitchFamily="34" charset="0"/>
              <a:ea typeface="Verdana" panose="020B0604030504040204" pitchFamily="34" charset="0"/>
            </a:endParaRPr>
          </a:p>
          <a:p>
            <a:pPr lvl="1"/>
            <a:endParaRPr lang="en-US" dirty="0">
              <a:latin typeface="Verdana" panose="020B0604030504040204" pitchFamily="34" charset="0"/>
              <a:ea typeface="Verdana" panose="020B0604030504040204" pitchFamily="34" charset="0"/>
            </a:endParaRPr>
          </a:p>
          <a:p>
            <a:endParaRPr lang="en-US" b="1" dirty="0"/>
          </a:p>
        </p:txBody>
      </p:sp>
      <p:sp>
        <p:nvSpPr>
          <p:cNvPr id="4" name="Slide Number Placeholder 3"/>
          <p:cNvSpPr>
            <a:spLocks noGrp="1"/>
          </p:cNvSpPr>
          <p:nvPr>
            <p:ph type="sldNum" sz="quarter" idx="5"/>
          </p:nvPr>
        </p:nvSpPr>
        <p:spPr/>
        <p:txBody>
          <a:bodyPr/>
          <a:lstStyle/>
          <a:p>
            <a:fld id="{8CCEF7D1-689C-4BC1-B59B-4A4CE078ECDF}" type="slidenum">
              <a:rPr lang="en-US" smtClean="0"/>
              <a:t>29</a:t>
            </a:fld>
            <a:endParaRPr lang="en-US"/>
          </a:p>
        </p:txBody>
      </p:sp>
    </p:spTree>
    <p:extLst>
      <p:ext uri="{BB962C8B-B14F-4D97-AF65-F5344CB8AC3E}">
        <p14:creationId xmlns:p14="http://schemas.microsoft.com/office/powerpoint/2010/main" val="285337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30</a:t>
            </a:fld>
            <a:endParaRPr lang="en-US"/>
          </a:p>
        </p:txBody>
      </p:sp>
    </p:spTree>
    <p:extLst>
      <p:ext uri="{BB962C8B-B14F-4D97-AF65-F5344CB8AC3E}">
        <p14:creationId xmlns:p14="http://schemas.microsoft.com/office/powerpoint/2010/main" val="11974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Today, we hope to create a generative space for learning during our time together here today. Talking about cover letters can be hard because it’s about putting yourself out there and telling your story. So, we invite you all to show up with curiosity, care and respect for your self as well as for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285750" indent="-285750">
              <a:spcBef>
                <a:spcPts val="800"/>
              </a:spcBef>
              <a:spcAft>
                <a:spcPts val="800"/>
              </a:spcAft>
              <a:buFont typeface="Calibri"/>
              <a:buChar char="-"/>
            </a:pPr>
            <a:r>
              <a:rPr lang="en-US" dirty="0"/>
              <a:t>We also invite you to take things at your own pace and participate in a way that works for you</a:t>
            </a:r>
            <a:endParaRPr lang="en-US" dirty="0">
              <a:cs typeface="Calibri"/>
            </a:endParaRPr>
          </a:p>
          <a:p>
            <a:pPr marL="285750" indent="-285750">
              <a:spcBef>
                <a:spcPts val="800"/>
              </a:spcBef>
              <a:spcAft>
                <a:spcPts val="800"/>
              </a:spcAft>
              <a:buFont typeface="Calibri"/>
              <a:buChar char="-"/>
            </a:pPr>
            <a:r>
              <a:rPr lang="en-US" dirty="0">
                <a:cs typeface="Calibri"/>
              </a:rPr>
              <a:t>Please feel free to use the chat to ask questions as they come up. We’ll also leave time for questions at the end where folks are invited to ask more questions as well. If you want to ask a question privately, please feel free to direct message either Nimish or myself. </a:t>
            </a:r>
            <a:endParaRPr lang="en-US" dirty="0"/>
          </a:p>
          <a:p>
            <a:pPr marL="285750" indent="-285750">
              <a:spcBef>
                <a:spcPts val="800"/>
              </a:spcBef>
              <a:spcAft>
                <a:spcPts val="800"/>
              </a:spcAft>
              <a:buFont typeface="Calibri"/>
              <a:buChar char="-"/>
            </a:pPr>
            <a:r>
              <a:rPr lang="en-US" dirty="0"/>
              <a:t>As always, take what works for you, leave what doesn’t</a:t>
            </a:r>
            <a:endParaRPr lang="en-US"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cs typeface="Calibri"/>
            </a:endParaRP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471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31</a:t>
            </a:fld>
            <a:endParaRPr lang="en-US"/>
          </a:p>
        </p:txBody>
      </p:sp>
    </p:spTree>
    <p:extLst>
      <p:ext uri="{BB962C8B-B14F-4D97-AF65-F5344CB8AC3E}">
        <p14:creationId xmlns:p14="http://schemas.microsoft.com/office/powerpoint/2010/main" val="2866212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endParaRPr lang="en-US" b="1" dirty="0"/>
          </a:p>
          <a:p>
            <a:r>
              <a:rPr lang="en-US" b="1" dirty="0"/>
              <a:t>Social safety: </a:t>
            </a:r>
            <a:r>
              <a:rPr lang="en-US" b="0" dirty="0"/>
              <a:t>ex. Pronouns</a:t>
            </a:r>
          </a:p>
          <a:p>
            <a:r>
              <a:rPr lang="en-US" b="1" dirty="0"/>
              <a:t>Emotional safety: </a:t>
            </a:r>
            <a:r>
              <a:rPr lang="en-US" b="0" dirty="0"/>
              <a:t>if you don’t feel safe disclosing certain information, maybe ask yourself it this is the right opportunity for you?</a:t>
            </a:r>
          </a:p>
          <a:p>
            <a:r>
              <a:rPr lang="en-US" b="1" dirty="0"/>
              <a:t>Accommodations</a:t>
            </a:r>
            <a:r>
              <a:rPr lang="en-US" b="0" dirty="0"/>
              <a:t>: contact information for the company’s resources department is usually included in the job posting</a:t>
            </a:r>
          </a:p>
          <a:p>
            <a:r>
              <a:rPr lang="en-US" b="1" dirty="0"/>
              <a:t>Ontario human rights code:</a:t>
            </a:r>
          </a:p>
          <a:p>
            <a:r>
              <a:rPr lang="en-US" b="0" dirty="0"/>
              <a:t>Just remember that </a:t>
            </a:r>
            <a:r>
              <a:rPr lang="en-US" b="0" i="0" dirty="0">
                <a:solidFill>
                  <a:srgbClr val="000000"/>
                </a:solidFill>
                <a:effectLst/>
                <a:latin typeface="Tahoma" panose="020B0604030504040204" pitchFamily="34" charset="0"/>
              </a:rPr>
              <a:t>it is a provincial law that gives everybody equal rights and opportunities without discrimination in areas such as jobs, housing and services. T</a:t>
            </a:r>
            <a:r>
              <a:rPr lang="en-US" b="0" dirty="0"/>
              <a:t>he Ontario Human Rights Code protects people from discrimination in these areas. </a:t>
            </a:r>
            <a:r>
              <a:rPr lang="en-US" b="0" i="0" dirty="0">
                <a:solidFill>
                  <a:srgbClr val="000000"/>
                </a:solidFill>
                <a:effectLst/>
                <a:latin typeface="Tahoma" panose="020B0604030504040204" pitchFamily="34" charset="0"/>
              </a:rPr>
              <a:t>If you think your rights under the </a:t>
            </a:r>
            <a:r>
              <a:rPr lang="en-US" b="0" i="1" dirty="0">
                <a:solidFill>
                  <a:srgbClr val="000000"/>
                </a:solidFill>
                <a:effectLst/>
                <a:latin typeface="Tahoma" panose="020B0604030504040204" pitchFamily="34" charset="0"/>
              </a:rPr>
              <a:t>Code</a:t>
            </a:r>
            <a:r>
              <a:rPr lang="en-US" b="0" i="0" dirty="0">
                <a:solidFill>
                  <a:srgbClr val="000000"/>
                </a:solidFill>
                <a:effectLst/>
                <a:latin typeface="Tahoma" panose="020B0604030504040204" pitchFamily="34" charset="0"/>
              </a:rPr>
              <a:t> have been violated, you can file a complaint . </a:t>
            </a:r>
            <a:endParaRPr lang="en-US" b="0" dirty="0"/>
          </a:p>
        </p:txBody>
      </p:sp>
      <p:sp>
        <p:nvSpPr>
          <p:cNvPr id="4" name="Slide Number Placeholder 3"/>
          <p:cNvSpPr>
            <a:spLocks noGrp="1"/>
          </p:cNvSpPr>
          <p:nvPr>
            <p:ph type="sldNum" sz="quarter" idx="5"/>
          </p:nvPr>
        </p:nvSpPr>
        <p:spPr/>
        <p:txBody>
          <a:bodyPr/>
          <a:lstStyle/>
          <a:p>
            <a:fld id="{8CCEF7D1-689C-4BC1-B59B-4A4CE078ECDF}" type="slidenum">
              <a:rPr lang="en-US" smtClean="0"/>
              <a:t>33</a:t>
            </a:fld>
            <a:endParaRPr lang="en-US"/>
          </a:p>
        </p:txBody>
      </p:sp>
    </p:spTree>
    <p:extLst>
      <p:ext uri="{BB962C8B-B14F-4D97-AF65-F5344CB8AC3E}">
        <p14:creationId xmlns:p14="http://schemas.microsoft.com/office/powerpoint/2010/main" val="2081637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Nimish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don’t have to figure it out by yourself. Reach out to people who are here to support you. </a:t>
            </a:r>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34</a:t>
            </a:fld>
            <a:endParaRPr lang="en-US"/>
          </a:p>
        </p:txBody>
      </p:sp>
    </p:spTree>
    <p:extLst>
      <p:ext uri="{BB962C8B-B14F-4D97-AF65-F5344CB8AC3E}">
        <p14:creationId xmlns:p14="http://schemas.microsoft.com/office/powerpoint/2010/main" val="981258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Nimish</a:t>
            </a:r>
          </a:p>
        </p:txBody>
      </p:sp>
      <p:sp>
        <p:nvSpPr>
          <p:cNvPr id="4" name="Slide Number Placeholder 3"/>
          <p:cNvSpPr>
            <a:spLocks noGrp="1"/>
          </p:cNvSpPr>
          <p:nvPr>
            <p:ph type="sldNum" sz="quarter" idx="5"/>
          </p:nvPr>
        </p:nvSpPr>
        <p:spPr/>
        <p:txBody>
          <a:bodyPr/>
          <a:lstStyle/>
          <a:p>
            <a:fld id="{8CCEF7D1-689C-4BC1-B59B-4A4CE078ECDF}" type="slidenum">
              <a:rPr lang="en-US" smtClean="0"/>
              <a:t>35</a:t>
            </a:fld>
            <a:endParaRPr lang="en-US"/>
          </a:p>
        </p:txBody>
      </p:sp>
    </p:spTree>
    <p:extLst>
      <p:ext uri="{BB962C8B-B14F-4D97-AF65-F5344CB8AC3E}">
        <p14:creationId xmlns:p14="http://schemas.microsoft.com/office/powerpoint/2010/main" val="295440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36</a:t>
            </a:fld>
            <a:endParaRPr lang="en-US"/>
          </a:p>
        </p:txBody>
      </p:sp>
    </p:spTree>
    <p:extLst>
      <p:ext uri="{BB962C8B-B14F-4D97-AF65-F5344CB8AC3E}">
        <p14:creationId xmlns:p14="http://schemas.microsoft.com/office/powerpoint/2010/main" val="185674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be talking about one of the most dreaded parts of the job search process: COVER LETTERS. Take a moment to find a gif that captures how you feel about the topic, as well as your </a:t>
            </a:r>
            <a:r>
              <a:rPr lang="en-US"/>
              <a:t>academic program and year. </a:t>
            </a:r>
            <a:endParaRPr lang="en-US" dirty="0"/>
          </a:p>
          <a:p>
            <a:endParaRPr lang="en-US" dirty="0"/>
          </a:p>
          <a:p>
            <a:r>
              <a:rPr lang="en-US" dirty="0"/>
              <a:t>If you’re like me, you can sometimes feel like this when you’re submitting a cover letter. You spend all this time writing them and then just never hear back – it can feel like you might as well have thrown it in the trash. With that being said, we’re here today to make a case for the value of cover letters and how you can make writing them a whole lot less painful. </a:t>
            </a:r>
          </a:p>
        </p:txBody>
      </p:sp>
      <p:sp>
        <p:nvSpPr>
          <p:cNvPr id="4" name="Slide Number Placeholder 3"/>
          <p:cNvSpPr>
            <a:spLocks noGrp="1"/>
          </p:cNvSpPr>
          <p:nvPr>
            <p:ph type="sldNum" sz="quarter" idx="5"/>
          </p:nvPr>
        </p:nvSpPr>
        <p:spPr/>
        <p:txBody>
          <a:bodyPr/>
          <a:lstStyle/>
          <a:p>
            <a:fld id="{8CCEF7D1-689C-4BC1-B59B-4A4CE078ECDF}" type="slidenum">
              <a:rPr lang="en-US" smtClean="0"/>
              <a:t>5</a:t>
            </a:fld>
            <a:endParaRPr lang="en-US"/>
          </a:p>
        </p:txBody>
      </p:sp>
    </p:spTree>
    <p:extLst>
      <p:ext uri="{BB962C8B-B14F-4D97-AF65-F5344CB8AC3E}">
        <p14:creationId xmlns:p14="http://schemas.microsoft.com/office/powerpoint/2010/main" val="255383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p:txBody>
      </p:sp>
      <p:sp>
        <p:nvSpPr>
          <p:cNvPr id="4" name="Slide Number Placeholder 3"/>
          <p:cNvSpPr>
            <a:spLocks noGrp="1"/>
          </p:cNvSpPr>
          <p:nvPr>
            <p:ph type="sldNum" sz="quarter" idx="5"/>
          </p:nvPr>
        </p:nvSpPr>
        <p:spPr/>
        <p:txBody>
          <a:bodyPr/>
          <a:lstStyle/>
          <a:p>
            <a:fld id="{8CCEF7D1-689C-4BC1-B59B-4A4CE078ECDF}" type="slidenum">
              <a:rPr lang="en-US" smtClean="0"/>
              <a:t>6</a:t>
            </a:fld>
            <a:endParaRPr lang="en-US"/>
          </a:p>
        </p:txBody>
      </p:sp>
    </p:spTree>
    <p:extLst>
      <p:ext uri="{BB962C8B-B14F-4D97-AF65-F5344CB8AC3E}">
        <p14:creationId xmlns:p14="http://schemas.microsoft.com/office/powerpoint/2010/main" val="85291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Nimish</a:t>
            </a:r>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71981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ctr">
              <a:spcBef>
                <a:spcPts val="0"/>
              </a:spcBef>
              <a:spcAft>
                <a:spcPts val="0"/>
              </a:spcAft>
              <a:buFont typeface="Arial" panose="020B0604020202020204" pitchFamily="34" charset="0"/>
              <a:buNone/>
            </a:pPr>
            <a:r>
              <a:rPr lang="en-US" sz="1200" b="1" dirty="0">
                <a:latin typeface="Verdana" panose="020B0604030504040204" pitchFamily="34" charset="0"/>
                <a:ea typeface="Verdana" panose="020B0604030504040204" pitchFamily="34" charset="0"/>
              </a:rPr>
              <a:t>Nimish: </a:t>
            </a:r>
          </a:p>
          <a:p>
            <a:pPr marL="171450" indent="-171450" rtl="0" fontAlgn="ctr">
              <a:spcBef>
                <a:spcPts val="0"/>
              </a:spcBef>
              <a:spcAft>
                <a:spcPts val="0"/>
              </a:spcAft>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50" indent="-171450" rtl="0" fontAlgn="ctr">
              <a:spcBef>
                <a:spcPts val="0"/>
              </a:spcBef>
              <a:spcAft>
                <a:spcPts val="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Cover Letters are replicas of resumes</a:t>
            </a:r>
          </a:p>
          <a:p>
            <a:pPr marL="628650" lvl="1" indent="-171450" rtl="0" fontAlgn="ctr">
              <a:spcBef>
                <a:spcPts val="0"/>
              </a:spcBef>
              <a:spcAft>
                <a:spcPts val="0"/>
              </a:spcAft>
              <a:buFont typeface="Arial" panose="020B0604020202020204" pitchFamily="34" charset="0"/>
              <a:buChar char="•"/>
            </a:pPr>
            <a:r>
              <a:rPr lang="en-US" sz="1100" b="0" i="0" dirty="0">
                <a:effectLst/>
                <a:latin typeface="Calibri" panose="020F0502020204030204" pitchFamily="34" charset="0"/>
              </a:rPr>
              <a:t>Resumes </a:t>
            </a:r>
            <a:r>
              <a:rPr lang="en-US" sz="1100" b="0" i="0" dirty="0" err="1">
                <a:effectLst/>
                <a:latin typeface="Calibri" panose="020F0502020204030204" pitchFamily="34" charset="0"/>
              </a:rPr>
              <a:t>summarise</a:t>
            </a:r>
            <a:r>
              <a:rPr lang="en-US" sz="1100" b="0" i="0" dirty="0">
                <a:effectLst/>
                <a:latin typeface="Calibri" panose="020F0502020204030204" pitchFamily="34" charset="0"/>
              </a:rPr>
              <a:t> qualifications, shows skills, educational history etc., which are all important facts about you. But just because you tell me those facts does that mean that I now somehow know who you are as a person? You're so much more than that and when you show up to work, you bring all of who you are to it. </a:t>
            </a:r>
          </a:p>
          <a:p>
            <a:pPr marL="628650" lvl="1" indent="-171450" rtl="0" fontAlgn="ctr">
              <a:spcBef>
                <a:spcPts val="0"/>
              </a:spcBef>
              <a:spcAft>
                <a:spcPts val="0"/>
              </a:spcAft>
              <a:buFont typeface="Arial" panose="020B0604020202020204" pitchFamily="34" charset="0"/>
              <a:buChar char="•"/>
            </a:pPr>
            <a:r>
              <a:rPr lang="en-US" sz="1100" b="0" i="0" dirty="0">
                <a:effectLst/>
                <a:latin typeface="Calibri" panose="020F0502020204030204" pitchFamily="34" charset="0"/>
              </a:rPr>
              <a:t>The cover letter allows you to tell the story of who you are and what value you could bring to the employer. </a:t>
            </a:r>
          </a:p>
          <a:p>
            <a:pPr marL="285750" indent="-285750">
              <a:lnSpc>
                <a:spcPct val="150000"/>
              </a:lnSpc>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50" indent="-171450" algn="l" rtl="0" fontAlgn="base">
              <a:buFont typeface="Arial" panose="020B0604020202020204" pitchFamily="34" charset="0"/>
              <a:buChar char="•"/>
            </a:pPr>
            <a:r>
              <a:rPr lang="en-US" sz="1200" dirty="0">
                <a:latin typeface="Verdana" panose="020B0604030504040204" pitchFamily="34" charset="0"/>
                <a:ea typeface="Verdana" panose="020B0604030504040204" pitchFamily="34" charset="0"/>
              </a:rPr>
              <a:t>Employers don’t read cover letters</a:t>
            </a:r>
          </a:p>
          <a:p>
            <a:pPr marL="628650" lvl="1"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you google this question, you’ll come out more confused than earlier. Totally understandable because there is a lot of contradicting statistics out there.  MSNBC says that 75% of recruiters don’t read the cover letter. That it has become obsolete in the current day and age. But other statistics show that it is not that simple: whether you need a cover letter or not and whether employers will read your cover letter depends on the company, the job you’re applying for etc. </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Some say that even if a company doesn’t specify whether or not they want a cover letter, if you do attach one and they are using an ATS tracking system and you have tailored your cover letter for a specific job description, then the system will rank you’re application higher. </a:t>
            </a:r>
            <a:r>
              <a:rPr lang="en-US" sz="1800" b="0" i="0" dirty="0">
                <a:solidFill>
                  <a:srgbClr val="444444"/>
                </a:solidFill>
                <a:effectLst/>
                <a:latin typeface="Calibri" panose="020F0502020204030204" pitchFamily="34" charset="0"/>
              </a:rPr>
              <a:t>​</a:t>
            </a:r>
            <a:endParaRPr lang="en-US" sz="1200" b="0" i="0" u="none" strike="noStrike" dirty="0">
              <a:solidFill>
                <a:srgbClr val="444444"/>
              </a:solidFill>
              <a:effectLst/>
              <a:latin typeface="Calibri" panose="020F0502020204030204" pitchFamily="34" charset="0"/>
            </a:endParaRPr>
          </a:p>
          <a:p>
            <a:pPr marL="628650" lvl="1"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End of the day, there is no way to 100% be sure about whether or not you should write a cover letter for a job or not. </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That is why, let is pause on this and approach it with a different question.</a:t>
            </a: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Reframe it into- what is my motivation and commitment to this job that drives/impels me to write a cover letter?</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dirty="0">
                <a:latin typeface="Verdana" panose="020B0604030504040204" pitchFamily="34" charset="0"/>
                <a:ea typeface="Verdana" panose="020B0604030504040204" pitchFamily="34" charset="0"/>
              </a:rPr>
              <a:t>Many people feel like cover letters are time consuming, but as we’ll get into later – there are smart and efficient ways you can approach tailoring your cover letter, where you don’t have to start from scratch every time. Plus, the more you write them, the easier they get to write </a:t>
            </a:r>
          </a:p>
          <a:p>
            <a:pPr marL="0" indent="0">
              <a:lnSpc>
                <a:spcPct val="150000"/>
              </a:lnSpc>
              <a:buFont typeface="Arial" panose="020B0604020202020204" pitchFamily="34" charset="0"/>
              <a:buNone/>
            </a:pPr>
            <a:endParaRPr lang="en-US" sz="1200" dirty="0">
              <a:latin typeface="Verdana" panose="020B0604030504040204" pitchFamily="34" charset="0"/>
              <a:ea typeface="Verdana" panose="020B0604030504040204" pitchFamily="34" charset="0"/>
            </a:endParaRPr>
          </a:p>
          <a:p>
            <a:pPr marL="0" indent="0">
              <a:lnSpc>
                <a:spcPct val="150000"/>
              </a:lnSpc>
              <a:buFont typeface="Arial" panose="020B0604020202020204" pitchFamily="34" charset="0"/>
              <a:buNone/>
            </a:pPr>
            <a:r>
              <a:rPr lang="en-US" sz="1200" b="1" dirty="0">
                <a:latin typeface="Verdana" panose="020B0604030504040204" pitchFamily="34" charset="0"/>
                <a:ea typeface="Verdana" panose="020B0604030504040204" pitchFamily="34" charset="0"/>
              </a:rPr>
              <a:t>Steph</a:t>
            </a:r>
          </a:p>
          <a:p>
            <a:pPr marL="285750" indent="-285750">
              <a:lnSpc>
                <a:spcPct val="150000"/>
              </a:lnSpc>
              <a:buFont typeface="Arial" panose="020B0604020202020204" pitchFamily="34" charset="0"/>
              <a:buChar char="•"/>
            </a:pPr>
            <a:r>
              <a:rPr lang="en-US" sz="1200" b="0" dirty="0">
                <a:latin typeface="Verdana" panose="020B0604030504040204" pitchFamily="34" charset="0"/>
                <a:ea typeface="Verdana" panose="020B0604030504040204" pitchFamily="34" charset="0"/>
              </a:rPr>
              <a:t>The final myth we often hear at the career </a:t>
            </a:r>
            <a:r>
              <a:rPr lang="en-US" sz="1200" b="0" dirty="0" err="1">
                <a:latin typeface="Verdana" panose="020B0604030504040204" pitchFamily="34" charset="0"/>
                <a:ea typeface="Verdana" panose="020B0604030504040204" pitchFamily="34" charset="0"/>
              </a:rPr>
              <a:t>centre</a:t>
            </a:r>
            <a:r>
              <a:rPr lang="en-US" sz="1200" b="0" dirty="0">
                <a:latin typeface="Verdana" panose="020B0604030504040204" pitchFamily="34" charset="0"/>
                <a:ea typeface="Verdana" panose="020B0604030504040204" pitchFamily="34" charset="0"/>
              </a:rPr>
              <a:t> is that cover letters are simply a waste of your time. Why devote so much time into writing one if employers may never even end up reading them?</a:t>
            </a:r>
          </a:p>
          <a:p>
            <a:pPr marL="285750" indent="-285750">
              <a:lnSpc>
                <a:spcPct val="150000"/>
              </a:lnSpc>
              <a:buFont typeface="Arial" panose="020B0604020202020204" pitchFamily="34" charset="0"/>
              <a:buChar char="•"/>
            </a:pPr>
            <a:r>
              <a:rPr lang="en-US" sz="1200" b="0" dirty="0">
                <a:latin typeface="Verdana" panose="020B0604030504040204" pitchFamily="34" charset="0"/>
                <a:ea typeface="Verdana" panose="020B0604030504040204" pitchFamily="34" charset="0"/>
              </a:rPr>
              <a:t>This is a GREAT question! And it leads us to our next section….</a:t>
            </a:r>
          </a:p>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8</a:t>
            </a:fld>
            <a:endParaRPr lang="en-US"/>
          </a:p>
        </p:txBody>
      </p:sp>
    </p:spTree>
    <p:extLst>
      <p:ext uri="{BB962C8B-B14F-4D97-AF65-F5344CB8AC3E}">
        <p14:creationId xmlns:p14="http://schemas.microsoft.com/office/powerpoint/2010/main" val="3780707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Nimish</a:t>
            </a:r>
          </a:p>
        </p:txBody>
      </p:sp>
      <p:sp>
        <p:nvSpPr>
          <p:cNvPr id="4" name="Slide Number Placeholder 3"/>
          <p:cNvSpPr>
            <a:spLocks noGrp="1"/>
          </p:cNvSpPr>
          <p:nvPr>
            <p:ph type="sldNum" sz="quarter" idx="5"/>
          </p:nvPr>
        </p:nvSpPr>
        <p:spPr/>
        <p:txBody>
          <a:bodyPr/>
          <a:lstStyle/>
          <a:p>
            <a:fld id="{8CCEF7D1-689C-4BC1-B59B-4A4CE078ECDF}" type="slidenum">
              <a:rPr lang="en-US" smtClean="0"/>
              <a:t>9</a:t>
            </a:fld>
            <a:endParaRPr lang="en-US"/>
          </a:p>
        </p:txBody>
      </p:sp>
    </p:spTree>
    <p:extLst>
      <p:ext uri="{BB962C8B-B14F-4D97-AF65-F5344CB8AC3E}">
        <p14:creationId xmlns:p14="http://schemas.microsoft.com/office/powerpoint/2010/main" val="62536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Nimish</a:t>
            </a:r>
          </a:p>
          <a:p>
            <a:endParaRPr lang="en-US" b="1" dirty="0"/>
          </a:p>
          <a:p>
            <a:r>
              <a:rPr lang="en-US" b="0" dirty="0"/>
              <a:t>The cover letter serves many functions! Many people assume that cover letters are just a regurgitation or a summary of your resume. But it’s so much more than that! I want to invite you to think about it as a bridge between your resume and interview. While your resume provides highlights from your work and academic experience, your cover letter is an opportunity to make the case for why that experience would be an asset to the employer, thereby preparing you for a potential interview. </a:t>
            </a:r>
          </a:p>
          <a:p>
            <a:endParaRPr lang="en-US" b="0" dirty="0"/>
          </a:p>
          <a:p>
            <a:r>
              <a:rPr lang="en-US" b="0" dirty="0"/>
              <a:t>It’s really a place to…</a:t>
            </a:r>
          </a:p>
          <a:p>
            <a:pPr marL="171450" indent="-171450">
              <a:buFontTx/>
              <a:buChar char="-"/>
            </a:pPr>
            <a:r>
              <a:rPr lang="en-US" b="0" dirty="0"/>
              <a:t>demonstrate your interest in the role – why are you applying? What excites you most about this role? How does it fit within your career goals?</a:t>
            </a:r>
          </a:p>
          <a:p>
            <a:pPr marL="171450" indent="-171450">
              <a:buFontTx/>
              <a:buChar char="-"/>
            </a:pPr>
            <a:r>
              <a:rPr lang="en-US" b="0" dirty="0"/>
              <a:t>It’s also an awesome opportunity to go into detail about your experience and elaborate on what’s in your resume by telling the story of who you are</a:t>
            </a:r>
          </a:p>
          <a:p>
            <a:pPr marL="171450" indent="-171450">
              <a:buFontTx/>
              <a:buChar char="-"/>
            </a:pPr>
            <a:r>
              <a:rPr lang="en-US" b="0" dirty="0"/>
              <a:t>If you’d like you can also explain things – for instance, when I made the transition from communications to advising in my career, I took the opportunity to explain my decision to make the shift in my cover letter. </a:t>
            </a:r>
          </a:p>
          <a:p>
            <a:pPr marL="171450" indent="-171450">
              <a:buFontTx/>
              <a:buChar char="-"/>
            </a:pPr>
            <a:r>
              <a:rPr lang="en-US" b="0" dirty="0"/>
              <a:t>And last but not least, it’s a great opportunity to show the employer you’ve done your homework. By explaining how your experience is a great fit for the role and that it will help advance their mission – you’re showing them that you’ve closely read through the job description and done background research on what the company is all about. </a:t>
            </a:r>
          </a:p>
          <a:p>
            <a:endParaRPr lang="en-US" b="1" dirty="0"/>
          </a:p>
        </p:txBody>
      </p:sp>
      <p:sp>
        <p:nvSpPr>
          <p:cNvPr id="4" name="Slide Number Placeholder 3"/>
          <p:cNvSpPr>
            <a:spLocks noGrp="1"/>
          </p:cNvSpPr>
          <p:nvPr>
            <p:ph type="sldNum" sz="quarter" idx="5"/>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3685287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9" name="Picture 18" descr="A colorful lines on a black background&#10;&#10;Description automatically generated">
            <a:extLst>
              <a:ext uri="{FF2B5EF4-FFF2-40B4-BE49-F238E27FC236}">
                <a16:creationId xmlns:a16="http://schemas.microsoft.com/office/drawing/2014/main" id="{2CB65FDD-ED2C-3033-FCA4-D2C814BA40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8511"/>
            <a:ext cx="12192000" cy="6858000"/>
          </a:xfrm>
          <a:prstGeom prst="rect">
            <a:avLst/>
          </a:prstGeom>
        </p:spPr>
      </p:pic>
      <p:sp>
        <p:nvSpPr>
          <p:cNvPr id="2" name="Title 1"/>
          <p:cNvSpPr>
            <a:spLocks noGrp="1"/>
          </p:cNvSpPr>
          <p:nvPr>
            <p:ph type="ctrTitle" hasCustomPrompt="1"/>
          </p:nvPr>
        </p:nvSpPr>
        <p:spPr>
          <a:xfrm>
            <a:off x="452740" y="1028940"/>
            <a:ext cx="9719960" cy="1474115"/>
          </a:xfrm>
        </p:spPr>
        <p:txBody>
          <a:bodyPr lIns="0" anchor="b">
            <a:noAutofit/>
          </a:bodyPr>
          <a:lstStyle>
            <a:lvl1pPr algn="l">
              <a:defRPr sz="5400" b="1">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9/25/2023</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16" name="Group 15"/>
          <p:cNvGrpSpPr/>
          <p:nvPr userDrawn="1"/>
        </p:nvGrpSpPr>
        <p:grpSpPr>
          <a:xfrm>
            <a:off x="0" y="8511"/>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black background with a black square&#10;&#10;Description automatically generated with medium confidence">
            <a:extLst>
              <a:ext uri="{FF2B5EF4-FFF2-40B4-BE49-F238E27FC236}">
                <a16:creationId xmlns:a16="http://schemas.microsoft.com/office/drawing/2014/main" id="{4260C548-1511-B019-57E6-3D2C2B6D89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469802"/>
            <a:ext cx="5108028" cy="1388198"/>
          </a:xfrm>
          <a:prstGeom prst="rect">
            <a:avLst/>
          </a:prstGeom>
        </p:spPr>
      </p:pic>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9/25/2023</a:t>
            </a:fld>
            <a:endParaRPr lang="en-US" dirty="0"/>
          </a:p>
        </p:txBody>
      </p:sp>
      <p:sp>
        <p:nvSpPr>
          <p:cNvPr id="11" name="Footer Placeholder 10"/>
          <p:cNvSpPr>
            <a:spLocks noGrp="1"/>
          </p:cNvSpPr>
          <p:nvPr>
            <p:ph type="ftr" sz="quarter" idx="11"/>
          </p:nvPr>
        </p:nvSpPr>
        <p:spPr/>
        <p:txBody>
          <a:bodyPr/>
          <a:lstStyle/>
          <a:p>
            <a:r>
              <a:rPr lang="en-US"/>
              <a:t>PRESENTATION TITLE</a:t>
            </a:r>
            <a:endParaRPr lang="en-US" dirty="0"/>
          </a:p>
        </p:txBody>
      </p:sp>
      <p:sp>
        <p:nvSpPr>
          <p:cNvPr id="12" name="Slide Number Placeholder 11"/>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9/25/2023</a:t>
            </a:fld>
            <a:endParaRPr lang="en-US" dirty="0"/>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9/25/2023</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751004" y="6335309"/>
            <a:ext cx="1181114" cy="250337"/>
          </a:xfrm>
        </p:spPr>
        <p:txBody>
          <a:bodyPr/>
          <a:lstStyle/>
          <a:p>
            <a:fld id="{1E55829F-8847-4C2A-8DD0-690EAD78E53F}" type="datetime1">
              <a:rPr lang="en-US" smtClean="0"/>
              <a:t>9/25/2023</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8" name="Group 7">
            <a:extLst>
              <a:ext uri="{FF2B5EF4-FFF2-40B4-BE49-F238E27FC236}">
                <a16:creationId xmlns:a16="http://schemas.microsoft.com/office/drawing/2014/main" id="{DD7F9787-DD3A-4646-BB48-620C816C001A}"/>
              </a:ext>
            </a:extLst>
          </p:cNvPr>
          <p:cNvGrpSpPr/>
          <p:nvPr userDrawn="1"/>
        </p:nvGrpSpPr>
        <p:grpSpPr>
          <a:xfrm>
            <a:off x="0" y="0"/>
            <a:ext cx="12192000" cy="397164"/>
            <a:chOff x="421830" y="1342659"/>
            <a:chExt cx="10018760" cy="290558"/>
          </a:xfrm>
        </p:grpSpPr>
        <p:sp>
          <p:nvSpPr>
            <p:cNvPr id="9" name="Rectangle 8">
              <a:extLst>
                <a:ext uri="{FF2B5EF4-FFF2-40B4-BE49-F238E27FC236}">
                  <a16:creationId xmlns:a16="http://schemas.microsoft.com/office/drawing/2014/main" id="{DEE774CE-34EE-2A47-A6A9-4B48522F6F9B}"/>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E01E9A-F832-2C47-AF13-96DA2A545D41}"/>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87FCA5-98BF-7C4F-A6A8-ABE67A0572DD}"/>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2F3CFE-9373-F940-8224-EC432E30E4E7}"/>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861B21-0880-4F42-9446-62738D693F11}"/>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9/25/2023</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pic>
        <p:nvPicPr>
          <p:cNvPr id="7" name="Picture 6" descr="A black screen with blue and yellow stripes&#10;&#10;Description automatically generated">
            <a:extLst>
              <a:ext uri="{FF2B5EF4-FFF2-40B4-BE49-F238E27FC236}">
                <a16:creationId xmlns:a16="http://schemas.microsoft.com/office/drawing/2014/main" id="{AADD5207-36AF-2182-6166-99C8DEF54A3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C31A6E2A-9139-B54F-B1FF-E0B2EAF2E0A2}"/>
              </a:ext>
            </a:extLst>
          </p:cNvPr>
          <p:cNvGrpSpPr/>
          <p:nvPr userDrawn="1"/>
        </p:nvGrpSpPr>
        <p:grpSpPr>
          <a:xfrm>
            <a:off x="0" y="0"/>
            <a:ext cx="12192000" cy="397164"/>
            <a:chOff x="421830" y="1342659"/>
            <a:chExt cx="10018760" cy="290558"/>
          </a:xfrm>
        </p:grpSpPr>
        <p:sp>
          <p:nvSpPr>
            <p:cNvPr id="11" name="Rectangle 10">
              <a:extLst>
                <a:ext uri="{FF2B5EF4-FFF2-40B4-BE49-F238E27FC236}">
                  <a16:creationId xmlns:a16="http://schemas.microsoft.com/office/drawing/2014/main" id="{EF94BC15-3F11-B846-AE64-D1C8A8E867F5}"/>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B6EE1D-AED7-924E-8D18-B9F1399A910E}"/>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1E2A49-C1E0-024C-876B-A61D2B440E03}"/>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64F300-FB37-FE41-9129-DD2824002FB5}"/>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CAF651-5F7E-0248-8C8E-3A4B3D0F11B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845819"/>
            <a:ext cx="5440648" cy="5407201"/>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9/25/2023</a:t>
            </a:fld>
            <a:endParaRPr lang="en-US" dirty="0"/>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endParaRPr lang="en-US" dirty="0"/>
          </a:p>
        </p:txBody>
      </p:sp>
      <p:sp>
        <p:nvSpPr>
          <p:cNvPr id="5" name="Slide Number Placeholder 4"/>
          <p:cNvSpPr>
            <a:spLocks noGrp="1"/>
          </p:cNvSpPr>
          <p:nvPr>
            <p:ph type="sldNum" sz="quarter" idx="12"/>
          </p:nvPr>
        </p:nvSpPr>
        <p:spPr>
          <a:xfrm>
            <a:off x="5587999" y="6335309"/>
            <a:ext cx="1016000" cy="250337"/>
          </a:xfr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FE96372-A208-F546-B7FD-C0747128C2DF}"/>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BA30D062-4D3C-FB49-BC12-289C4E63859A}"/>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951BF5-3B10-4647-AE43-6C4FB2FD5AC6}"/>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7D11F8-300C-DC45-9476-8111932FAB3B}"/>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48535B-B3BB-5C4C-B115-599D8CDF7D82}"/>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EF38F5-382A-BF49-BD63-C36DDD7A004C}"/>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9/25/2023</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7" name="Group 6">
            <a:extLst>
              <a:ext uri="{FF2B5EF4-FFF2-40B4-BE49-F238E27FC236}">
                <a16:creationId xmlns:a16="http://schemas.microsoft.com/office/drawing/2014/main" id="{D72CD653-AD35-5141-A8C6-BF79EBE4AA02}"/>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808B38EE-3C4F-0B4A-9115-527C95121823}"/>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646519-2BAF-9047-B121-BF7E7F710823}"/>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4D2608-732A-4741-BC48-7812A87E4D8D}"/>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EF9B098-4EE4-474A-8979-CFAB574D8621}"/>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D87E91-D511-9145-BCBD-28DFC726F67E}"/>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olorful lines on a black background&#10;&#10;Description automatically generated">
            <a:extLst>
              <a:ext uri="{FF2B5EF4-FFF2-40B4-BE49-F238E27FC236}">
                <a16:creationId xmlns:a16="http://schemas.microsoft.com/office/drawing/2014/main" id="{F7762DC2-43DF-F4B8-E4F5-40542571506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1971"/>
            <a:ext cx="12223533" cy="6875737"/>
          </a:xfrm>
          <a:prstGeom prst="rect">
            <a:avLst/>
          </a:prstGeom>
        </p:spPr>
      </p:pic>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9/25/2023</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7" name="Group 6">
            <a:extLst>
              <a:ext uri="{FF2B5EF4-FFF2-40B4-BE49-F238E27FC236}">
                <a16:creationId xmlns:a16="http://schemas.microsoft.com/office/drawing/2014/main" id="{220DDFC3-6F0D-5E4C-8D30-C78126C00C6D}"/>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6CF758B-0EB2-F34B-BE1F-5B7DBD0D91DF}"/>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2C1F90-E5C7-6D46-8B27-E98D1AD0BD1D}"/>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A86E65-C9CD-3C43-9237-76ACBCE5AEA5}"/>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0010F3-1A9C-9049-8C1B-2C5FACE57950}"/>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0527D8-16AA-B94D-A437-8734019F07E3}"/>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olorful lines on a black background&#10;&#10;Description automatically generated">
            <a:extLst>
              <a:ext uri="{FF2B5EF4-FFF2-40B4-BE49-F238E27FC236}">
                <a16:creationId xmlns:a16="http://schemas.microsoft.com/office/drawing/2014/main" id="{2F6425C4-B98B-8B14-BA00-7530ABAAF4D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8868"/>
            <a:ext cx="12207766" cy="6866868"/>
          </a:xfrm>
          <a:prstGeom prst="rect">
            <a:avLst/>
          </a:prstGeom>
        </p:spPr>
      </p:pic>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10751004" y="6335309"/>
            <a:ext cx="1181114" cy="250337"/>
          </a:xfrm>
        </p:spPr>
        <p:txBody>
          <a:bodyPr/>
          <a:lstStyle>
            <a:lvl1pPr>
              <a:defRPr>
                <a:solidFill>
                  <a:schemeClr val="bg1"/>
                </a:solidFill>
              </a:defRPr>
            </a:lvl1pPr>
          </a:lstStyle>
          <a:p>
            <a:fld id="{5FDFC970-B950-4395-A833-47227D4A68CA}" type="datetime1">
              <a:rPr lang="en-US" smtClean="0"/>
              <a:pPr/>
              <a:t>9/25/2023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grpSp>
        <p:nvGrpSpPr>
          <p:cNvPr id="7" name="Group 6">
            <a:extLst>
              <a:ext uri="{FF2B5EF4-FFF2-40B4-BE49-F238E27FC236}">
                <a16:creationId xmlns:a16="http://schemas.microsoft.com/office/drawing/2014/main" id="{8740DD73-AC1C-0641-8C33-791A62EF34B7}"/>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60B8DB0B-D7AD-E443-A9FA-6978FE21FA00}"/>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FEB15A-A8CF-CA4A-BCB9-2DEEC6268E6B}"/>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2309BB-A9D7-E64D-8EF7-0E490151B952}"/>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22BAE-45F8-9D49-A3CD-17513F341915}"/>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567BB1-0BFA-DE41-9739-5EC1F580B29E}"/>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olorful lines on a black background&#10;&#10;Description automatically generated">
            <a:extLst>
              <a:ext uri="{FF2B5EF4-FFF2-40B4-BE49-F238E27FC236}">
                <a16:creationId xmlns:a16="http://schemas.microsoft.com/office/drawing/2014/main" id="{BDE84839-16A3-A920-E8A2-0A714C38BF6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7737"/>
            <a:ext cx="12223532" cy="6875737"/>
          </a:xfrm>
          <a:prstGeom prst="rect">
            <a:avLst/>
          </a:prstGeom>
        </p:spPr>
      </p:pic>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none"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a:xfrm>
            <a:off x="10751004" y="6335309"/>
            <a:ext cx="1181114" cy="250337"/>
          </a:xfrm>
        </p:spPr>
        <p:txBody>
          <a:bodyPr/>
          <a:lstStyle/>
          <a:p>
            <a:fld id="{75D660D7-90CE-4513-A3CE-C070B9421917}" type="datetime1">
              <a:rPr lang="en-US" smtClean="0"/>
              <a:t>9/25/2023</a:t>
            </a:fld>
            <a:endParaRPr lang="en-US" dirty="0"/>
          </a:p>
        </p:txBody>
      </p:sp>
      <p:sp>
        <p:nvSpPr>
          <p:cNvPr id="10" name="Footer Placeholder 9"/>
          <p:cNvSpPr>
            <a:spLocks noGrp="1"/>
          </p:cNvSpPr>
          <p:nvPr>
            <p:ph type="ftr" sz="quarter" idx="11"/>
          </p:nvPr>
        </p:nvSpPr>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yellow and red shield with black lines&#10;&#10;Description automatically generated">
            <a:extLst>
              <a:ext uri="{FF2B5EF4-FFF2-40B4-BE49-F238E27FC236}">
                <a16:creationId xmlns:a16="http://schemas.microsoft.com/office/drawing/2014/main" id="{34A79F42-9309-375E-BBD1-920865A07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8599" y="895350"/>
            <a:ext cx="6654800" cy="5067300"/>
          </a:xfrm>
          <a:prstGeom prst="rect">
            <a:avLst/>
          </a:prstGeom>
        </p:spPr>
      </p:pic>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9/25/2023</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black background with a black square&#10;&#10;Description automatically generated with medium confidence">
            <a:extLst>
              <a:ext uri="{FF2B5EF4-FFF2-40B4-BE49-F238E27FC236}">
                <a16:creationId xmlns:a16="http://schemas.microsoft.com/office/drawing/2014/main" id="{0AD30989-0C8B-E49C-EFB6-ED86D08A7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9802"/>
            <a:ext cx="5108028" cy="1388198"/>
          </a:xfrm>
          <a:prstGeom prst="rect">
            <a:avLst/>
          </a:prstGeom>
        </p:spPr>
      </p:pic>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_AL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marL="0" algn="ctr">
              <a:lnSpc>
                <a:spcPct val="75000"/>
              </a:lnSpc>
              <a:defRPr lang="en-US" sz="1800" b="0" i="0" cap="none" baseline="0">
                <a:solidFill>
                  <a:schemeClr val="bg1">
                    <a:alpha val="81000"/>
                  </a:schemeClr>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a:xfrm>
            <a:off x="10751004" y="6335309"/>
            <a:ext cx="1181114" cy="250337"/>
          </a:xfrm>
        </p:spPr>
        <p:txBody>
          <a:bodyPr/>
          <a:lstStyle>
            <a:lvl1pPr>
              <a:defRPr>
                <a:solidFill>
                  <a:schemeClr val="bg1"/>
                </a:solidFill>
              </a:defRPr>
            </a:lvl1pPr>
          </a:lstStyle>
          <a:p>
            <a:fld id="{0A368D4B-3D0A-49AB-8EA2-2DC8CB4594DB}" type="datetime1">
              <a:rPr lang="en-US" smtClean="0"/>
              <a:pPr/>
              <a:t>9/25/2023</a:t>
            </a:fld>
            <a:endParaRPr lang="en-US" dirty="0"/>
          </a:p>
        </p:txBody>
      </p:sp>
      <p:sp>
        <p:nvSpPr>
          <p:cNvPr id="7" name="Footer Placeholder 6"/>
          <p:cNvSpPr>
            <a:spLocks noGrp="1"/>
          </p:cNvSpPr>
          <p:nvPr>
            <p:ph type="ftr" sz="quarter" idx="11"/>
          </p:nvPr>
        </p:nvSpPr>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grpSp>
        <p:nvGrpSpPr>
          <p:cNvPr id="13" name="Group 12">
            <a:extLst>
              <a:ext uri="{FF2B5EF4-FFF2-40B4-BE49-F238E27FC236}">
                <a16:creationId xmlns:a16="http://schemas.microsoft.com/office/drawing/2014/main" id="{A3F1FAFC-408D-0840-BF87-C10DEF00AE57}"/>
              </a:ext>
            </a:extLst>
          </p:cNvPr>
          <p:cNvGrpSpPr/>
          <p:nvPr userDrawn="1"/>
        </p:nvGrpSpPr>
        <p:grpSpPr>
          <a:xfrm>
            <a:off x="0" y="0"/>
            <a:ext cx="12192000" cy="397164"/>
            <a:chOff x="421830" y="1342659"/>
            <a:chExt cx="10018760" cy="290558"/>
          </a:xfrm>
        </p:grpSpPr>
        <p:sp>
          <p:nvSpPr>
            <p:cNvPr id="14" name="Rectangle 13">
              <a:extLst>
                <a:ext uri="{FF2B5EF4-FFF2-40B4-BE49-F238E27FC236}">
                  <a16:creationId xmlns:a16="http://schemas.microsoft.com/office/drawing/2014/main" id="{B31609E3-BEF5-DF4C-8E07-DA3B468D1EFE}"/>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6397E2-7B07-A34D-BAD4-108B31B92077}"/>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9086606-36A8-EA42-A473-1353FDBE6400}"/>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ED482C-BC79-A14A-91C5-BEDF9D7DDF40}"/>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FBB297-7D6E-4447-9C11-F3CE63C4A40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logo on a black background&#10;&#10;Description automatically generated">
            <a:extLst>
              <a:ext uri="{FF2B5EF4-FFF2-40B4-BE49-F238E27FC236}">
                <a16:creationId xmlns:a16="http://schemas.microsoft.com/office/drawing/2014/main" id="{576BD25C-8F67-3CA9-AFB4-49C6BA0A25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8599" y="895350"/>
            <a:ext cx="6654800" cy="5067300"/>
          </a:xfrm>
          <a:prstGeom prst="rect">
            <a:avLst/>
          </a:prstGeom>
        </p:spPr>
      </p:pic>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losing Slide_Y+W">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F653FE-3A86-E844-A53F-0361E59D70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3659" y="5005815"/>
            <a:ext cx="1884680" cy="533400"/>
          </a:xfrm>
          <a:prstGeom prst="rect">
            <a:avLst/>
          </a:prstGeom>
        </p:spPr>
      </p:pic>
      <p:pic>
        <p:nvPicPr>
          <p:cNvPr id="24" name="Picture 23">
            <a:extLst>
              <a:ext uri="{FF2B5EF4-FFF2-40B4-BE49-F238E27FC236}">
                <a16:creationId xmlns:a16="http://schemas.microsoft.com/office/drawing/2014/main" id="{48ADE716-1136-A547-A8CE-EAC2B309AA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68647" y="5691028"/>
            <a:ext cx="3854704" cy="252476"/>
          </a:xfrm>
          <a:prstGeom prst="rect">
            <a:avLst/>
          </a:prstGeom>
        </p:spPr>
      </p:pic>
      <p:sp>
        <p:nvSpPr>
          <p:cNvPr id="6" name="Date Placeholder 5"/>
          <p:cNvSpPr>
            <a:spLocks noGrp="1"/>
          </p:cNvSpPr>
          <p:nvPr>
            <p:ph type="dt" sz="half" idx="10"/>
          </p:nvPr>
        </p:nvSpPr>
        <p:spPr>
          <a:xfrm>
            <a:off x="10751004" y="6335309"/>
            <a:ext cx="1181114" cy="250337"/>
          </a:xfrm>
        </p:spPr>
        <p:txBody>
          <a:bodyPr/>
          <a:lstStyle/>
          <a:p>
            <a:fld id="{75D660D7-90CE-4513-A3CE-C070B9421917}" type="datetime1">
              <a:rPr lang="en-US" smtClean="0"/>
              <a:t>9/25/2023</a:t>
            </a:fld>
            <a:endParaRPr lang="en-US" dirty="0"/>
          </a:p>
        </p:txBody>
      </p:sp>
      <p:sp>
        <p:nvSpPr>
          <p:cNvPr id="10" name="Footer Placeholder 9"/>
          <p:cNvSpPr>
            <a:spLocks noGrp="1"/>
          </p:cNvSpPr>
          <p:nvPr>
            <p:ph type="ftr" sz="quarter" idx="11"/>
          </p:nvPr>
        </p:nvSpPr>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yellow and red shield with black lines&#10;&#10;Description automatically generated">
            <a:extLst>
              <a:ext uri="{FF2B5EF4-FFF2-40B4-BE49-F238E27FC236}">
                <a16:creationId xmlns:a16="http://schemas.microsoft.com/office/drawing/2014/main" id="{0C19CAA7-F95C-8EF3-C600-5D9E31D207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68599" y="425146"/>
            <a:ext cx="6654800" cy="5067300"/>
          </a:xfrm>
          <a:prstGeom prst="rect">
            <a:avLst/>
          </a:prstGeom>
        </p:spPr>
      </p:pic>
    </p:spTree>
    <p:extLst>
      <p:ext uri="{BB962C8B-B14F-4D97-AF65-F5344CB8AC3E}">
        <p14:creationId xmlns:p14="http://schemas.microsoft.com/office/powerpoint/2010/main" val="50895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losing Slide_Y+W_ALT">
    <p:bg>
      <p:bgPr>
        <a:solidFill>
          <a:schemeClr val="tx1"/>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0751004" y="6335309"/>
            <a:ext cx="1181114" cy="250337"/>
          </a:xfrm>
        </p:spPr>
        <p:txBody>
          <a:bodyPr/>
          <a:lstStyle>
            <a:lvl1pPr>
              <a:defRPr>
                <a:solidFill>
                  <a:schemeClr val="bg1"/>
                </a:solidFill>
              </a:defRPr>
            </a:lvl1pPr>
          </a:lstStyle>
          <a:p>
            <a:fld id="{0A368D4B-3D0A-49AB-8EA2-2DC8CB4594DB}" type="datetime1">
              <a:rPr lang="en-US" smtClean="0"/>
              <a:pPr/>
              <a:t>9/25/2023</a:t>
            </a:fld>
            <a:endParaRPr lang="en-US" dirty="0"/>
          </a:p>
        </p:txBody>
      </p:sp>
      <p:sp>
        <p:nvSpPr>
          <p:cNvPr id="7" name="Footer Placeholder 6"/>
          <p:cNvSpPr>
            <a:spLocks noGrp="1"/>
          </p:cNvSpPr>
          <p:nvPr>
            <p:ph type="ftr" sz="quarter" idx="11"/>
          </p:nvPr>
        </p:nvSpPr>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grpSp>
        <p:nvGrpSpPr>
          <p:cNvPr id="13" name="Group 12">
            <a:extLst>
              <a:ext uri="{FF2B5EF4-FFF2-40B4-BE49-F238E27FC236}">
                <a16:creationId xmlns:a16="http://schemas.microsoft.com/office/drawing/2014/main" id="{A3F1FAFC-408D-0840-BF87-C10DEF00AE57}"/>
              </a:ext>
            </a:extLst>
          </p:cNvPr>
          <p:cNvGrpSpPr/>
          <p:nvPr userDrawn="1"/>
        </p:nvGrpSpPr>
        <p:grpSpPr>
          <a:xfrm>
            <a:off x="0" y="0"/>
            <a:ext cx="12192000" cy="397164"/>
            <a:chOff x="421830" y="1342659"/>
            <a:chExt cx="10018760" cy="290558"/>
          </a:xfrm>
        </p:grpSpPr>
        <p:sp>
          <p:nvSpPr>
            <p:cNvPr id="14" name="Rectangle 13">
              <a:extLst>
                <a:ext uri="{FF2B5EF4-FFF2-40B4-BE49-F238E27FC236}">
                  <a16:creationId xmlns:a16="http://schemas.microsoft.com/office/drawing/2014/main" id="{B31609E3-BEF5-DF4C-8E07-DA3B468D1EFE}"/>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6397E2-7B07-A34D-BAD4-108B31B92077}"/>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9086606-36A8-EA42-A473-1353FDBE6400}"/>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ED482C-BC79-A14A-91C5-BEDF9D7DDF40}"/>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FBB297-7D6E-4447-9C11-F3CE63C4A40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61B2F895-74F6-5245-9741-0020E25D8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3661" y="5058296"/>
            <a:ext cx="1884680" cy="533400"/>
          </a:xfrm>
          <a:prstGeom prst="rect">
            <a:avLst/>
          </a:prstGeom>
        </p:spPr>
      </p:pic>
      <p:pic>
        <p:nvPicPr>
          <p:cNvPr id="22" name="Picture 21">
            <a:extLst>
              <a:ext uri="{FF2B5EF4-FFF2-40B4-BE49-F238E27FC236}">
                <a16:creationId xmlns:a16="http://schemas.microsoft.com/office/drawing/2014/main" id="{1D46E8A0-B6BB-1D40-8410-044E5B2039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68649" y="5743509"/>
            <a:ext cx="3854704" cy="252476"/>
          </a:xfrm>
          <a:prstGeom prst="rect">
            <a:avLst/>
          </a:prstGeom>
        </p:spPr>
      </p:pic>
      <p:sp>
        <p:nvSpPr>
          <p:cNvPr id="3" name="TextBox 2">
            <a:extLst>
              <a:ext uri="{FF2B5EF4-FFF2-40B4-BE49-F238E27FC236}">
                <a16:creationId xmlns:a16="http://schemas.microsoft.com/office/drawing/2014/main" id="{D4747904-A0FC-F14A-9236-E3A1ADBB8DEF}"/>
              </a:ext>
            </a:extLst>
          </p:cNvPr>
          <p:cNvSpPr txBox="1"/>
          <p:nvPr userDrawn="1"/>
        </p:nvSpPr>
        <p:spPr>
          <a:xfrm>
            <a:off x="4851400" y="7247467"/>
            <a:ext cx="184731" cy="369332"/>
          </a:xfrm>
          <a:prstGeom prst="rect">
            <a:avLst/>
          </a:prstGeom>
          <a:noFill/>
        </p:spPr>
        <p:txBody>
          <a:bodyPr wrap="none" rtlCol="0">
            <a:spAutoFit/>
          </a:bodyPr>
          <a:lstStyle/>
          <a:p>
            <a:endParaRPr lang="en-US" dirty="0"/>
          </a:p>
        </p:txBody>
      </p:sp>
      <p:pic>
        <p:nvPicPr>
          <p:cNvPr id="2" name="Picture 1" descr="A logo on a black background&#10;&#10;Description automatically generated">
            <a:extLst>
              <a:ext uri="{FF2B5EF4-FFF2-40B4-BE49-F238E27FC236}">
                <a16:creationId xmlns:a16="http://schemas.microsoft.com/office/drawing/2014/main" id="{12DC0208-0161-EA78-335C-B921A0E032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68599" y="338104"/>
            <a:ext cx="6654800" cy="5067300"/>
          </a:xfrm>
          <a:prstGeom prst="rect">
            <a:avLst/>
          </a:prstGeom>
        </p:spPr>
      </p:pic>
    </p:spTree>
    <p:extLst>
      <p:ext uri="{BB962C8B-B14F-4D97-AF65-F5344CB8AC3E}">
        <p14:creationId xmlns:p14="http://schemas.microsoft.com/office/powerpoint/2010/main" val="291425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9516760" cy="1474115"/>
          </a:xfrm>
        </p:spPr>
        <p:txBody>
          <a:bodyPr lIns="0" anchor="b">
            <a:noAutofit/>
          </a:bodyPr>
          <a:lstStyle>
            <a:lvl1pPr algn="l">
              <a:defRPr sz="5400" b="1" cap="all" baseline="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9/25/2023</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pic>
        <p:nvPicPr>
          <p:cNvPr id="21" name="Picture 20" descr="A colorful lines on a black background&#10;&#10;Description automatically generated">
            <a:extLst>
              <a:ext uri="{FF2B5EF4-FFF2-40B4-BE49-F238E27FC236}">
                <a16:creationId xmlns:a16="http://schemas.microsoft.com/office/drawing/2014/main" id="{452BBF91-3E98-1F71-BDE7-AA12961E27E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5957"/>
            <a:ext cx="12192000" cy="6858000"/>
          </a:xfrm>
          <a:prstGeom prst="rect">
            <a:avLst/>
          </a:prstGeom>
        </p:spPr>
      </p:pic>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black and white logo&#10;&#10;Description automatically generated">
            <a:extLst>
              <a:ext uri="{FF2B5EF4-FFF2-40B4-BE49-F238E27FC236}">
                <a16:creationId xmlns:a16="http://schemas.microsoft.com/office/drawing/2014/main" id="{B50FFF47-ECA5-D793-A243-9171B6D4FA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463845"/>
            <a:ext cx="5108028" cy="1388198"/>
          </a:xfrm>
          <a:prstGeom prst="rect">
            <a:avLst/>
          </a:prstGeom>
        </p:spPr>
      </p:pic>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9/25/2023</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black and white logo&#10;&#10;Description automatically generated">
            <a:extLst>
              <a:ext uri="{FF2B5EF4-FFF2-40B4-BE49-F238E27FC236}">
                <a16:creationId xmlns:a16="http://schemas.microsoft.com/office/drawing/2014/main" id="{B4A42C79-FDB3-39CA-B0CA-23206CDD6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9802"/>
            <a:ext cx="5108028" cy="1388198"/>
          </a:xfrm>
          <a:prstGeom prst="rect">
            <a:avLst/>
          </a:prstGeom>
        </p:spPr>
      </p:pic>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D4B0C9-B47E-4B33-A656-C78D1805DA95}" type="datetime1">
              <a:rPr lang="en-US" smtClean="0"/>
              <a:t>9/25/2023</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fld id="{48C228CE-C572-4AF5-9728-AA6E475873DD}" type="datetime1">
              <a:rPr lang="en-US" smtClean="0"/>
              <a:t>9/25/2023</a:t>
            </a:fld>
            <a:endParaRPr lang="en-US" dirty="0"/>
          </a:p>
        </p:txBody>
      </p:sp>
      <p:sp>
        <p:nvSpPr>
          <p:cNvPr id="11" name="Footer Placeholder 10"/>
          <p:cNvSpPr>
            <a:spLocks noGrp="1"/>
          </p:cNvSpPr>
          <p:nvPr>
            <p:ph type="ftr" sz="quarter" idx="17"/>
          </p:nvPr>
        </p:nvSpPr>
        <p:spPr/>
        <p:txBody>
          <a:bodyPr/>
          <a:lstStyle/>
          <a:p>
            <a:r>
              <a:rPr lang="en-US"/>
              <a:t>PRESENTATION TITLE</a:t>
            </a:r>
            <a:endParaRPr lang="en-US" dirty="0"/>
          </a:p>
        </p:txBody>
      </p:sp>
      <p:sp>
        <p:nvSpPr>
          <p:cNvPr id="12" name="Slide Number Placeholder 11"/>
          <p:cNvSpPr>
            <a:spLocks noGrp="1"/>
          </p:cNvSpPr>
          <p:nvPr>
            <p:ph type="sldNum" sz="quarter" idx="18"/>
          </p:nvPr>
        </p:nvSpPr>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cap="all"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9/25/2023</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521" y="3227413"/>
            <a:ext cx="8770620" cy="1212056"/>
          </a:xfrm>
        </p:spPr>
        <p:txBody>
          <a:bodyPr anchor="b">
            <a:noAutofit/>
          </a:bodyPr>
          <a:lstStyle>
            <a:lvl1pPr algn="l">
              <a:defRPr sz="4000" cap="all"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447299"/>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51004" y="6335309"/>
            <a:ext cx="1181114" cy="250337"/>
          </a:xfrm>
        </p:spPr>
        <p:txBody>
          <a:bodyPr/>
          <a:lstStyle/>
          <a:p>
            <a:fld id="{72EFF9E2-52BD-4C8D-9C57-79F661DB94A1}" type="datetime1">
              <a:rPr lang="en-US" smtClean="0"/>
              <a:t>9/25/2023</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81881F3-AB4F-4026-8B03-DBF7475676B1}" type="datetime1">
              <a:rPr lang="en-US" smtClean="0"/>
              <a:t>9/25/2023</a:t>
            </a:fld>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9/25/2023</a:t>
            </a:fld>
            <a:endParaRPr lang="en-US" dirty="0"/>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black background with a black square&#10;&#10;Description automatically generated with medium confidence">
            <a:extLst>
              <a:ext uri="{FF2B5EF4-FFF2-40B4-BE49-F238E27FC236}">
                <a16:creationId xmlns:a16="http://schemas.microsoft.com/office/drawing/2014/main" id="{CF79B0D7-52DD-2FC6-CF19-AEDFEBDF005C}"/>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8719128" y="5988570"/>
            <a:ext cx="3472871" cy="943814"/>
          </a:xfrm>
          <a:prstGeom prst="rect">
            <a:avLst/>
          </a:prstGeom>
        </p:spPr>
      </p:pic>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 id="2147483723" r:id="rId21"/>
    <p:sldLayoutId id="214748372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000" b="1"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s://www.linkedin.com/in/nimish-sardana-8381021a6/"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hyperlink" Target="../:/uwaterloo.ca/indigenous/events/dr-kayla-murphy-and-robin-stadelbauer-land-and-territoria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uwaterloo.ca/career-action/one-one-supports"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740" y="1028940"/>
            <a:ext cx="7747043" cy="1474115"/>
          </a:xfrm>
        </p:spPr>
        <p:txBody>
          <a:bodyPr/>
          <a:lstStyle/>
          <a:p>
            <a:r>
              <a:rPr lang="en-US" dirty="0"/>
              <a:t>How to make cover letters less painful</a:t>
            </a:r>
          </a:p>
        </p:txBody>
      </p:sp>
      <p:sp>
        <p:nvSpPr>
          <p:cNvPr id="3" name="Subtitle 2"/>
          <p:cNvSpPr>
            <a:spLocks noGrp="1"/>
          </p:cNvSpPr>
          <p:nvPr>
            <p:ph type="subTitle" idx="1"/>
          </p:nvPr>
        </p:nvSpPr>
        <p:spPr>
          <a:xfrm>
            <a:off x="452740" y="4266821"/>
            <a:ext cx="5486243" cy="834568"/>
          </a:xfrm>
        </p:spPr>
        <p:txBody>
          <a:bodyPr>
            <a:noAutofit/>
          </a:bodyPr>
          <a:lstStyle/>
          <a:p>
            <a:r>
              <a:rPr lang="en-US" dirty="0"/>
              <a:t>Nimish Sardana, Career Leader</a:t>
            </a:r>
            <a:br>
              <a:rPr lang="en-US" dirty="0"/>
            </a:br>
            <a:r>
              <a:rPr lang="en-US" dirty="0"/>
              <a:t>Centre for Career Development</a:t>
            </a:r>
          </a:p>
        </p:txBody>
      </p:sp>
      <p:sp>
        <p:nvSpPr>
          <p:cNvPr id="10" name="Date Placeholder 9"/>
          <p:cNvSpPr>
            <a:spLocks noGrp="1"/>
          </p:cNvSpPr>
          <p:nvPr>
            <p:ph type="dt" sz="half" idx="10"/>
          </p:nvPr>
        </p:nvSpPr>
        <p:spPr/>
        <p:txBody>
          <a:bodyPr/>
          <a:lstStyle/>
          <a:p>
            <a:fld id="{4E14D485-9E4C-422A-874A-A7B0EA07F166}" type="datetime1">
              <a:rPr lang="en-US" smtClean="0"/>
              <a:t>9/25/2023</a:t>
            </a:fld>
            <a:endParaRPr lang="en-US" dirty="0"/>
          </a:p>
        </p:txBody>
      </p:sp>
    </p:spTree>
    <p:extLst>
      <p:ext uri="{BB962C8B-B14F-4D97-AF65-F5344CB8AC3E}">
        <p14:creationId xmlns:p14="http://schemas.microsoft.com/office/powerpoint/2010/main" val="11486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F925-4A21-40A3-9F46-0A67C02198B1}"/>
              </a:ext>
            </a:extLst>
          </p:cNvPr>
          <p:cNvSpPr>
            <a:spLocks noGrp="1"/>
          </p:cNvSpPr>
          <p:nvPr>
            <p:ph type="title"/>
          </p:nvPr>
        </p:nvSpPr>
        <p:spPr>
          <a:xfrm>
            <a:off x="259883" y="434108"/>
            <a:ext cx="11569729" cy="895927"/>
          </a:xfrm>
        </p:spPr>
        <p:txBody>
          <a:bodyPr anchor="ctr">
            <a:normAutofit/>
          </a:bodyPr>
          <a:lstStyle/>
          <a:p>
            <a:r>
              <a:rPr lang="en-US"/>
              <a:t>The function of a cover letter</a:t>
            </a:r>
          </a:p>
        </p:txBody>
      </p:sp>
      <p:pic>
        <p:nvPicPr>
          <p:cNvPr id="13" name="Picture 12" descr="A picture containing tool&#10;&#10;Description automatically generated">
            <a:extLst>
              <a:ext uri="{FF2B5EF4-FFF2-40B4-BE49-F238E27FC236}">
                <a16:creationId xmlns:a16="http://schemas.microsoft.com/office/drawing/2014/main" id="{60404D3B-2758-45AF-95A9-C270ACB75D2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721" r="2003" b="3"/>
          <a:stretch/>
        </p:blipFill>
        <p:spPr>
          <a:xfrm>
            <a:off x="259882" y="1413164"/>
            <a:ext cx="5586855" cy="4590472"/>
          </a:xfrm>
          <a:prstGeom prst="rect">
            <a:avLst/>
          </a:prstGeom>
          <a:noFill/>
        </p:spPr>
      </p:pic>
      <p:sp>
        <p:nvSpPr>
          <p:cNvPr id="3" name="Content Placeholder 2">
            <a:extLst>
              <a:ext uri="{FF2B5EF4-FFF2-40B4-BE49-F238E27FC236}">
                <a16:creationId xmlns:a16="http://schemas.microsoft.com/office/drawing/2014/main" id="{570224CA-75FD-40B3-B5B6-F58F63959BA7}"/>
              </a:ext>
            </a:extLst>
          </p:cNvPr>
          <p:cNvSpPr>
            <a:spLocks noGrp="1"/>
          </p:cNvSpPr>
          <p:nvPr>
            <p:ph sz="half" idx="2"/>
          </p:nvPr>
        </p:nvSpPr>
        <p:spPr>
          <a:xfrm>
            <a:off x="6170992" y="1413164"/>
            <a:ext cx="5658620" cy="4590472"/>
          </a:xfrm>
        </p:spPr>
        <p:txBody>
          <a:bodyPr>
            <a:normAutofit/>
          </a:bodyPr>
          <a:lstStyle/>
          <a:p>
            <a:r>
              <a:rPr lang="en-US" dirty="0">
                <a:ea typeface="Verdana" panose="020B0604030504040204" pitchFamily="34" charset="0"/>
              </a:rPr>
              <a:t>Cover letter </a:t>
            </a:r>
            <a:r>
              <a:rPr lang="en-US" b="0" i="0" dirty="0">
                <a:solidFill>
                  <a:srgbClr val="202124"/>
                </a:solidFill>
                <a:effectLst/>
                <a:ea typeface="Verdana" panose="020B0604030504040204" pitchFamily="34" charset="0"/>
              </a:rPr>
              <a:t>= bridge between resume and interview</a:t>
            </a:r>
            <a:endParaRPr lang="en-US" dirty="0">
              <a:ea typeface="Verdana" panose="020B0604030504040204" pitchFamily="34" charset="0"/>
            </a:endParaRPr>
          </a:p>
          <a:p>
            <a:r>
              <a:rPr lang="en-US" dirty="0">
                <a:ea typeface="Verdana" panose="020B0604030504040204" pitchFamily="34" charset="0"/>
              </a:rPr>
              <a:t>A place to…</a:t>
            </a:r>
          </a:p>
          <a:p>
            <a:pPr lvl="1"/>
            <a:r>
              <a:rPr lang="en-US" sz="2400" dirty="0">
                <a:ea typeface="Verdana" panose="020B0604030504040204" pitchFamily="34" charset="0"/>
              </a:rPr>
              <a:t>Demonstrate your interest in the role </a:t>
            </a:r>
          </a:p>
          <a:p>
            <a:pPr lvl="1"/>
            <a:r>
              <a:rPr lang="en-US" sz="2400" dirty="0">
                <a:ea typeface="Verdana" panose="020B0604030504040204" pitchFamily="34" charset="0"/>
              </a:rPr>
              <a:t>Go into detail! (Skills, experiences, etc.)</a:t>
            </a:r>
          </a:p>
          <a:p>
            <a:pPr lvl="1"/>
            <a:r>
              <a:rPr lang="en-US" sz="2400" dirty="0">
                <a:ea typeface="Verdana" panose="020B0604030504040204" pitchFamily="34" charset="0"/>
              </a:rPr>
              <a:t>Explain things – if you want to </a:t>
            </a:r>
          </a:p>
          <a:p>
            <a:pPr lvl="1"/>
            <a:r>
              <a:rPr lang="en-US" sz="2400" dirty="0">
                <a:ea typeface="Verdana" panose="020B0604030504040204" pitchFamily="34" charset="0"/>
              </a:rPr>
              <a:t>Show you’ve done your research</a:t>
            </a:r>
          </a:p>
          <a:p>
            <a:endParaRPr lang="en-US" dirty="0"/>
          </a:p>
        </p:txBody>
      </p:sp>
    </p:spTree>
    <p:extLst>
      <p:ext uri="{BB962C8B-B14F-4D97-AF65-F5344CB8AC3E}">
        <p14:creationId xmlns:p14="http://schemas.microsoft.com/office/powerpoint/2010/main" val="34638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F49C-8655-4D62-B23A-BEA90CA762F9}"/>
              </a:ext>
            </a:extLst>
          </p:cNvPr>
          <p:cNvSpPr>
            <a:spLocks noGrp="1"/>
          </p:cNvSpPr>
          <p:nvPr>
            <p:ph type="title"/>
          </p:nvPr>
        </p:nvSpPr>
        <p:spPr>
          <a:xfrm>
            <a:off x="415691" y="527420"/>
            <a:ext cx="5531317" cy="895927"/>
          </a:xfrm>
        </p:spPr>
        <p:txBody>
          <a:bodyPr>
            <a:normAutofit/>
          </a:bodyPr>
          <a:lstStyle/>
          <a:p>
            <a:r>
              <a:rPr lang="en-US" dirty="0"/>
              <a:t>Prioritizing job applications  </a:t>
            </a:r>
          </a:p>
        </p:txBody>
      </p:sp>
      <p:graphicFrame>
        <p:nvGraphicFramePr>
          <p:cNvPr id="6" name="Diagram 5">
            <a:extLst>
              <a:ext uri="{FF2B5EF4-FFF2-40B4-BE49-F238E27FC236}">
                <a16:creationId xmlns:a16="http://schemas.microsoft.com/office/drawing/2014/main" id="{02391FD5-BAD0-4E47-B4BE-9E881F8B1F4A}"/>
              </a:ext>
            </a:extLst>
          </p:cNvPr>
          <p:cNvGraphicFramePr/>
          <p:nvPr/>
        </p:nvGraphicFramePr>
        <p:xfrm>
          <a:off x="-882650" y="163406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4F046C4-D586-FDA0-CC38-B2DB395C6863}"/>
              </a:ext>
            </a:extLst>
          </p:cNvPr>
          <p:cNvSpPr txBox="1"/>
          <p:nvPr/>
        </p:nvSpPr>
        <p:spPr>
          <a:xfrm>
            <a:off x="6769291" y="2228940"/>
            <a:ext cx="482636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When should I submit a cover letter?</a:t>
            </a:r>
          </a:p>
          <a:p>
            <a:endParaRPr lang="en-US" sz="2400" dirty="0"/>
          </a:p>
          <a:p>
            <a:pPr marL="285750" indent="-285750">
              <a:buFont typeface="Arial" panose="020B0604020202020204" pitchFamily="34" charset="0"/>
              <a:buChar char="•"/>
            </a:pPr>
            <a:r>
              <a:rPr lang="en-US" sz="2400" dirty="0"/>
              <a:t>How much time should I invest tailoring my cover letter?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Is it OK to submit a generic cover letter?</a:t>
            </a:r>
          </a:p>
        </p:txBody>
      </p:sp>
    </p:spTree>
    <p:extLst>
      <p:ext uri="{BB962C8B-B14F-4D97-AF65-F5344CB8AC3E}">
        <p14:creationId xmlns:p14="http://schemas.microsoft.com/office/powerpoint/2010/main" val="391175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D89B-4277-42CA-A371-AFA24E3B4A30}"/>
              </a:ext>
            </a:extLst>
          </p:cNvPr>
          <p:cNvSpPr>
            <a:spLocks noGrp="1"/>
          </p:cNvSpPr>
          <p:nvPr>
            <p:ph type="title"/>
          </p:nvPr>
        </p:nvSpPr>
        <p:spPr/>
        <p:txBody>
          <a:bodyPr/>
          <a:lstStyle/>
          <a:p>
            <a:r>
              <a:rPr lang="en-US"/>
              <a:t>How does a cover letter benefit YOU?</a:t>
            </a:r>
          </a:p>
        </p:txBody>
      </p:sp>
      <p:sp>
        <p:nvSpPr>
          <p:cNvPr id="3" name="Content Placeholder 2">
            <a:extLst>
              <a:ext uri="{FF2B5EF4-FFF2-40B4-BE49-F238E27FC236}">
                <a16:creationId xmlns:a16="http://schemas.microsoft.com/office/drawing/2014/main" id="{252A0693-9FE8-4553-82DD-BD74D0EBA6A8}"/>
              </a:ext>
            </a:extLst>
          </p:cNvPr>
          <p:cNvSpPr>
            <a:spLocks noGrp="1"/>
          </p:cNvSpPr>
          <p:nvPr>
            <p:ph idx="1"/>
          </p:nvPr>
        </p:nvSpPr>
        <p:spPr>
          <a:xfrm>
            <a:off x="5761604" y="1758319"/>
            <a:ext cx="6068007" cy="3989337"/>
          </a:xfrm>
        </p:spPr>
        <p:txBody>
          <a:bodyPr>
            <a:normAutofit/>
          </a:bodyPr>
          <a:lstStyle/>
          <a:p>
            <a:r>
              <a:rPr lang="en-US" dirty="0">
                <a:ea typeface="Verdana" panose="020B0604030504040204" pitchFamily="34" charset="0"/>
              </a:rPr>
              <a:t>Ensures job fit</a:t>
            </a:r>
          </a:p>
          <a:p>
            <a:pPr lvl="1"/>
            <a:r>
              <a:rPr lang="en-US" dirty="0">
                <a:ea typeface="Verdana" panose="020B0604030504040204" pitchFamily="34" charset="0"/>
              </a:rPr>
              <a:t>If you can’t make your cover letter sound enthusiastic, should you be applying?</a:t>
            </a:r>
          </a:p>
          <a:p>
            <a:r>
              <a:rPr lang="en-US" dirty="0">
                <a:ea typeface="Verdana" panose="020B0604030504040204" pitchFamily="34" charset="0"/>
              </a:rPr>
              <a:t>Articulates your career story</a:t>
            </a:r>
          </a:p>
          <a:p>
            <a:pPr lvl="1"/>
            <a:r>
              <a:rPr lang="en-US" dirty="0">
                <a:ea typeface="Verdana" panose="020B0604030504040204" pitchFamily="34" charset="0"/>
              </a:rPr>
              <a:t>Helps us self-reflect &amp; articulate our story across contexts (e.g. interviews, LinkedIn)</a:t>
            </a:r>
          </a:p>
          <a:p>
            <a:r>
              <a:rPr lang="en-US" dirty="0">
                <a:ea typeface="Verdana" panose="020B0604030504040204" pitchFamily="34" charset="0"/>
              </a:rPr>
              <a:t>Creates future opportunities</a:t>
            </a:r>
          </a:p>
          <a:p>
            <a:pPr lvl="1"/>
            <a:r>
              <a:rPr lang="en-US" dirty="0">
                <a:ea typeface="Verdana" panose="020B0604030504040204" pitchFamily="34" charset="0"/>
              </a:rPr>
              <a:t>Deepen your understanding of the sector</a:t>
            </a:r>
          </a:p>
        </p:txBody>
      </p:sp>
      <p:pic>
        <p:nvPicPr>
          <p:cNvPr id="5" name="Picture 4" descr="A picture containing person, art, pattern&#10;&#10;Description automatically generated">
            <a:extLst>
              <a:ext uri="{FF2B5EF4-FFF2-40B4-BE49-F238E27FC236}">
                <a16:creationId xmlns:a16="http://schemas.microsoft.com/office/drawing/2014/main" id="{8CE8AC2F-ED8B-3A2C-F0BC-D023A8622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57" y="1854114"/>
            <a:ext cx="4993997" cy="3745498"/>
          </a:xfrm>
          <a:prstGeom prst="rect">
            <a:avLst/>
          </a:prstGeom>
        </p:spPr>
      </p:pic>
    </p:spTree>
    <p:extLst>
      <p:ext uri="{BB962C8B-B14F-4D97-AF65-F5344CB8AC3E}">
        <p14:creationId xmlns:p14="http://schemas.microsoft.com/office/powerpoint/2010/main" val="231752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02F7-D56E-9FDE-4EA7-7278A175199F}"/>
              </a:ext>
            </a:extLst>
          </p:cNvPr>
          <p:cNvSpPr>
            <a:spLocks noGrp="1"/>
          </p:cNvSpPr>
          <p:nvPr>
            <p:ph type="title"/>
          </p:nvPr>
        </p:nvSpPr>
        <p:spPr>
          <a:xfrm>
            <a:off x="311135" y="2617470"/>
            <a:ext cx="11569729" cy="1623059"/>
          </a:xfrm>
        </p:spPr>
        <p:txBody>
          <a:bodyPr>
            <a:normAutofit/>
          </a:bodyPr>
          <a:lstStyle/>
          <a:p>
            <a:r>
              <a:rPr lang="en-US" dirty="0"/>
              <a:t>How to write a cover letter</a:t>
            </a:r>
          </a:p>
        </p:txBody>
      </p:sp>
      <p:sp>
        <p:nvSpPr>
          <p:cNvPr id="5" name="Text Placeholder 4">
            <a:extLst>
              <a:ext uri="{FF2B5EF4-FFF2-40B4-BE49-F238E27FC236}">
                <a16:creationId xmlns:a16="http://schemas.microsoft.com/office/drawing/2014/main" id="{8E474CB5-87A2-F200-BC9D-C9DE417F5B1D}"/>
              </a:ext>
            </a:extLst>
          </p:cNvPr>
          <p:cNvSpPr>
            <a:spLocks noGrp="1"/>
          </p:cNvSpPr>
          <p:nvPr>
            <p:ph type="body" sz="quarter" idx="13"/>
          </p:nvPr>
        </p:nvSpPr>
        <p:spPr>
          <a:xfrm>
            <a:off x="1560511" y="4240529"/>
            <a:ext cx="9070975" cy="598488"/>
          </a:xfrm>
        </p:spPr>
        <p:txBody>
          <a:bodyPr/>
          <a:lstStyle/>
          <a:p>
            <a:endParaRPr lang="en-US" dirty="0"/>
          </a:p>
        </p:txBody>
      </p:sp>
    </p:spTree>
    <p:extLst>
      <p:ext uri="{BB962C8B-B14F-4D97-AF65-F5344CB8AC3E}">
        <p14:creationId xmlns:p14="http://schemas.microsoft.com/office/powerpoint/2010/main" val="13691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67BCB7-60DD-5620-5FE4-803ADD8940B5}"/>
              </a:ext>
            </a:extLst>
          </p:cNvPr>
          <p:cNvSpPr>
            <a:spLocks noGrp="1"/>
          </p:cNvSpPr>
          <p:nvPr>
            <p:ph type="body" sz="quarter" idx="13"/>
          </p:nvPr>
        </p:nvSpPr>
        <p:spPr>
          <a:xfrm>
            <a:off x="1536967" y="4181475"/>
            <a:ext cx="9070975" cy="598488"/>
          </a:xfrm>
        </p:spPr>
        <p:txBody>
          <a:bodyPr>
            <a:noAutofit/>
          </a:bodyPr>
          <a:lstStyle/>
          <a:p>
            <a:r>
              <a:rPr lang="en-CA" sz="1400" b="0" i="0" u="none" strike="noStrike" dirty="0">
                <a:solidFill>
                  <a:srgbClr val="000000"/>
                </a:solidFill>
                <a:effectLst/>
                <a:latin typeface="Georgia" panose="02040502050405020303" pitchFamily="18" charset="0"/>
              </a:rPr>
              <a:t>Please use the chat or unmute to SHARE. </a:t>
            </a:r>
          </a:p>
          <a:p>
            <a:r>
              <a:rPr lang="en-CA" sz="1400" b="0" i="0" u="none" strike="noStrike" dirty="0">
                <a:solidFill>
                  <a:srgbClr val="000000"/>
                </a:solidFill>
                <a:effectLst/>
                <a:latin typeface="Georgia" panose="02040502050405020303" pitchFamily="18" charset="0"/>
              </a:rPr>
              <a:t>P.S. there are no right or wrong answers!</a:t>
            </a:r>
            <a:endParaRPr lang="en-US" sz="1400" dirty="0"/>
          </a:p>
        </p:txBody>
      </p:sp>
      <p:sp>
        <p:nvSpPr>
          <p:cNvPr id="2" name="Title 1">
            <a:extLst>
              <a:ext uri="{FF2B5EF4-FFF2-40B4-BE49-F238E27FC236}">
                <a16:creationId xmlns:a16="http://schemas.microsoft.com/office/drawing/2014/main" id="{6871979B-FD7C-50B7-ABDC-843E97B0714B}"/>
              </a:ext>
            </a:extLst>
          </p:cNvPr>
          <p:cNvSpPr>
            <a:spLocks noGrp="1"/>
          </p:cNvSpPr>
          <p:nvPr>
            <p:ph type="title"/>
          </p:nvPr>
        </p:nvSpPr>
        <p:spPr/>
        <p:txBody>
          <a:bodyPr/>
          <a:lstStyle/>
          <a:p>
            <a:r>
              <a:rPr lang="en-US" dirty="0"/>
              <a:t>Eye-catching cover letters</a:t>
            </a:r>
          </a:p>
        </p:txBody>
      </p:sp>
      <p:sp>
        <p:nvSpPr>
          <p:cNvPr id="4" name="Slide Number Placeholder 3">
            <a:extLst>
              <a:ext uri="{FF2B5EF4-FFF2-40B4-BE49-F238E27FC236}">
                <a16:creationId xmlns:a16="http://schemas.microsoft.com/office/drawing/2014/main" id="{8BBCA864-CE9D-99CF-27DF-7E2616BCA4AC}"/>
              </a:ext>
            </a:extLst>
          </p:cNvPr>
          <p:cNvSpPr>
            <a:spLocks noGrp="1"/>
          </p:cNvSpPr>
          <p:nvPr>
            <p:ph type="sldNum" sz="quarter" idx="12"/>
          </p:nvPr>
        </p:nvSpPr>
        <p:spPr/>
        <p:txBody>
          <a:bodyPr/>
          <a:lstStyle/>
          <a:p>
            <a:r>
              <a:rPr lang="en-US"/>
              <a:t>PAGE  </a:t>
            </a:r>
            <a:fld id="{93005692-73BE-493E-93AB-ECD6027A7652}" type="slidenum">
              <a:rPr lang="en-US" smtClean="0"/>
              <a:pPr/>
              <a:t>14</a:t>
            </a:fld>
            <a:endParaRPr lang="en-US"/>
          </a:p>
        </p:txBody>
      </p:sp>
      <p:sp>
        <p:nvSpPr>
          <p:cNvPr id="5" name="Text Placeholder 4">
            <a:extLst>
              <a:ext uri="{FF2B5EF4-FFF2-40B4-BE49-F238E27FC236}">
                <a16:creationId xmlns:a16="http://schemas.microsoft.com/office/drawing/2014/main" id="{D500FEC0-AA8B-EE59-75E4-B528AA6A9E60}"/>
              </a:ext>
            </a:extLst>
          </p:cNvPr>
          <p:cNvSpPr>
            <a:spLocks noGrp="1"/>
          </p:cNvSpPr>
          <p:nvPr>
            <p:ph type="subTitle" idx="4294967295"/>
          </p:nvPr>
        </p:nvSpPr>
        <p:spPr>
          <a:xfrm>
            <a:off x="1710531" y="3499851"/>
            <a:ext cx="8770938" cy="666750"/>
          </a:xfrm>
        </p:spPr>
        <p:txBody>
          <a:bodyPr>
            <a:normAutofit fontScale="92500"/>
          </a:bodyPr>
          <a:lstStyle/>
          <a:p>
            <a:pPr marL="0" indent="0">
              <a:buNone/>
            </a:pPr>
            <a:r>
              <a:rPr lang="en-US" dirty="0"/>
              <a:t>What are some things we can do to make our cover letters stand out?</a:t>
            </a:r>
          </a:p>
        </p:txBody>
      </p:sp>
    </p:spTree>
    <p:extLst>
      <p:ext uri="{BB962C8B-B14F-4D97-AF65-F5344CB8AC3E}">
        <p14:creationId xmlns:p14="http://schemas.microsoft.com/office/powerpoint/2010/main" val="336039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9AE-EC04-43CB-91D7-1D1582B24222}"/>
              </a:ext>
            </a:extLst>
          </p:cNvPr>
          <p:cNvSpPr>
            <a:spLocks noGrp="1"/>
          </p:cNvSpPr>
          <p:nvPr>
            <p:ph type="title"/>
          </p:nvPr>
        </p:nvSpPr>
        <p:spPr/>
        <p:txBody>
          <a:bodyPr/>
          <a:lstStyle/>
          <a:p>
            <a:r>
              <a:rPr lang="en-US" dirty="0"/>
              <a:t>Let’s talk strategy…</a:t>
            </a:r>
          </a:p>
        </p:txBody>
      </p:sp>
      <p:sp>
        <p:nvSpPr>
          <p:cNvPr id="3" name="Content Placeholder 2">
            <a:extLst>
              <a:ext uri="{FF2B5EF4-FFF2-40B4-BE49-F238E27FC236}">
                <a16:creationId xmlns:a16="http://schemas.microsoft.com/office/drawing/2014/main" id="{3A556DB5-D835-4C7C-BD04-173877FFBDE5}"/>
              </a:ext>
            </a:extLst>
          </p:cNvPr>
          <p:cNvSpPr>
            <a:spLocks noGrp="1"/>
          </p:cNvSpPr>
          <p:nvPr>
            <p:ph idx="1"/>
          </p:nvPr>
        </p:nvSpPr>
        <p:spPr>
          <a:xfrm>
            <a:off x="411107" y="3558882"/>
            <a:ext cx="11569729" cy="1604357"/>
          </a:xfrm>
        </p:spPr>
        <p:txBody>
          <a:bodyPr>
            <a:normAutofit lnSpcReduction="10000"/>
          </a:bodyPr>
          <a:lstStyle/>
          <a:p>
            <a:pPr marL="0" indent="0">
              <a:buNone/>
            </a:pPr>
            <a:r>
              <a:rPr lang="en-US" b="1" dirty="0">
                <a:latin typeface="Verdana" panose="020B0604030504040204" pitchFamily="34" charset="0"/>
                <a:ea typeface="Verdana" panose="020B0604030504040204" pitchFamily="34" charset="0"/>
              </a:rPr>
              <a:t>STEP 2: Research!</a:t>
            </a:r>
          </a:p>
          <a:p>
            <a:pPr lvl="1"/>
            <a:r>
              <a:rPr lang="en-US" sz="1800" dirty="0">
                <a:latin typeface="Verdana" panose="020B0604030504040204" pitchFamily="34" charset="0"/>
                <a:ea typeface="Verdana" panose="020B0604030504040204" pitchFamily="34" charset="0"/>
              </a:rPr>
              <a:t>Learn more about company: values, mission, etc.</a:t>
            </a:r>
          </a:p>
          <a:p>
            <a:pPr lvl="1"/>
            <a:r>
              <a:rPr lang="en-US" sz="1800" dirty="0">
                <a:latin typeface="Verdana" panose="020B0604030504040204" pitchFamily="34" charset="0"/>
                <a:ea typeface="Verdana" panose="020B0604030504040204" pitchFamily="34" charset="0"/>
              </a:rPr>
              <a:t>Consider scheduling an informational interview (informal chat with someone in the industry)</a:t>
            </a:r>
            <a:br>
              <a:rPr lang="en-US" sz="1800" dirty="0">
                <a:latin typeface="Verdana" panose="020B0604030504040204" pitchFamily="34" charset="0"/>
                <a:ea typeface="Verdana" panose="020B0604030504040204" pitchFamily="34" charset="0"/>
              </a:rPr>
            </a:br>
            <a:endParaRPr lang="en-US" sz="1800" dirty="0">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218DFA18-AFBC-8E61-7A4B-10441CB53C77}"/>
              </a:ext>
            </a:extLst>
          </p:cNvPr>
          <p:cNvSpPr txBox="1"/>
          <p:nvPr/>
        </p:nvSpPr>
        <p:spPr>
          <a:xfrm>
            <a:off x="411107" y="1429130"/>
            <a:ext cx="10266426" cy="1788182"/>
          </a:xfrm>
          <a:prstGeom prst="rect">
            <a:avLst/>
          </a:prstGeom>
          <a:noFill/>
        </p:spPr>
        <p:txBody>
          <a:bodyPr wrap="square">
            <a:spAutoFit/>
          </a:bodyPr>
          <a:lstStyle/>
          <a:p>
            <a:pPr marL="0" indent="0">
              <a:lnSpc>
                <a:spcPct val="90000"/>
              </a:lnSpc>
              <a:spcBef>
                <a:spcPts val="800"/>
              </a:spcBef>
              <a:spcAft>
                <a:spcPts val="800"/>
              </a:spcAft>
              <a:buNone/>
            </a:pPr>
            <a:r>
              <a:rPr lang="en-US" sz="2400" b="1" dirty="0">
                <a:latin typeface="Verdana" panose="020B0604030504040204" pitchFamily="34" charset="0"/>
                <a:ea typeface="Verdana" panose="020B0604030504040204" pitchFamily="34" charset="0"/>
              </a:rPr>
              <a:t>STEP 1: Review the job description</a:t>
            </a:r>
          </a:p>
          <a:p>
            <a:pPr marL="742950" lvl="1" indent="-285750">
              <a:lnSpc>
                <a:spcPct val="90000"/>
              </a:lnSpc>
              <a:spcBef>
                <a:spcPts val="800"/>
              </a:spcBef>
              <a:spcAft>
                <a:spcPts val="800"/>
              </a:spcAft>
              <a:buFont typeface="Wingdings" panose="05000000000000000000" pitchFamily="2" charset="2"/>
              <a:buChar char="§"/>
            </a:pPr>
            <a:r>
              <a:rPr lang="en-US" dirty="0">
                <a:latin typeface="Verdana" panose="020B0604030504040204" pitchFamily="34" charset="0"/>
                <a:ea typeface="Verdana" panose="020B0604030504040204" pitchFamily="34" charset="0"/>
              </a:rPr>
              <a:t>Reflect on 2-3 reasons you want the job</a:t>
            </a:r>
          </a:p>
          <a:p>
            <a:pPr marL="742950" lvl="1" indent="-285750">
              <a:lnSpc>
                <a:spcPct val="90000"/>
              </a:lnSpc>
              <a:spcBef>
                <a:spcPts val="800"/>
              </a:spcBef>
              <a:spcAft>
                <a:spcPts val="800"/>
              </a:spcAft>
              <a:buFont typeface="Wingdings" panose="05000000000000000000" pitchFamily="2" charset="2"/>
              <a:buChar char="§"/>
            </a:pPr>
            <a:r>
              <a:rPr lang="en-US" dirty="0">
                <a:latin typeface="Verdana" panose="020B0604030504040204" pitchFamily="34" charset="0"/>
                <a:ea typeface="Verdana" panose="020B0604030504040204" pitchFamily="34" charset="0"/>
              </a:rPr>
              <a:t>Highlight key words / skills </a:t>
            </a:r>
          </a:p>
          <a:p>
            <a:pPr marL="742950" lvl="1" indent="-285750">
              <a:lnSpc>
                <a:spcPct val="90000"/>
              </a:lnSpc>
              <a:spcBef>
                <a:spcPts val="800"/>
              </a:spcBef>
              <a:spcAft>
                <a:spcPts val="800"/>
              </a:spcAft>
              <a:buFont typeface="Wingdings" panose="05000000000000000000" pitchFamily="2" charset="2"/>
              <a:buChar char="§"/>
            </a:pPr>
            <a:r>
              <a:rPr lang="en-US" dirty="0">
                <a:latin typeface="Verdana" panose="020B0604030504040204" pitchFamily="34" charset="0"/>
                <a:ea typeface="Verdana" panose="020B0604030504040204" pitchFamily="34" charset="0"/>
              </a:rPr>
              <a:t>Pay attention to tone</a:t>
            </a:r>
          </a:p>
        </p:txBody>
      </p:sp>
      <p:sp>
        <p:nvSpPr>
          <p:cNvPr id="9" name="TextBox 8">
            <a:extLst>
              <a:ext uri="{FF2B5EF4-FFF2-40B4-BE49-F238E27FC236}">
                <a16:creationId xmlns:a16="http://schemas.microsoft.com/office/drawing/2014/main" id="{04D6FC59-3C6E-6CFB-CD6D-0531E63BDB41}"/>
              </a:ext>
            </a:extLst>
          </p:cNvPr>
          <p:cNvSpPr txBox="1"/>
          <p:nvPr/>
        </p:nvSpPr>
        <p:spPr>
          <a:xfrm>
            <a:off x="411107" y="5113420"/>
            <a:ext cx="8363242" cy="1285480"/>
          </a:xfrm>
          <a:prstGeom prst="rect">
            <a:avLst/>
          </a:prstGeom>
          <a:noFill/>
        </p:spPr>
        <p:txBody>
          <a:bodyPr wrap="square">
            <a:spAutoFit/>
          </a:bodyPr>
          <a:lstStyle/>
          <a:p>
            <a:pPr marL="0" indent="0">
              <a:buNone/>
            </a:pPr>
            <a:r>
              <a:rPr lang="en-US" sz="2400" b="1" dirty="0">
                <a:latin typeface="Verdana" panose="020B0604030504040204" pitchFamily="34" charset="0"/>
                <a:ea typeface="Verdana" panose="020B0604030504040204" pitchFamily="34" charset="0"/>
              </a:rPr>
              <a:t>STEP 3: Start writing!</a:t>
            </a:r>
          </a:p>
          <a:p>
            <a:pPr marL="742950" lvl="1" indent="-285750">
              <a:lnSpc>
                <a:spcPct val="90000"/>
              </a:lnSpc>
              <a:spcBef>
                <a:spcPts val="800"/>
              </a:spcBef>
              <a:spcAft>
                <a:spcPts val="800"/>
              </a:spcAft>
              <a:buFont typeface="Wingdings" panose="05000000000000000000" pitchFamily="2" charset="2"/>
              <a:buChar char="§"/>
            </a:pPr>
            <a:r>
              <a:rPr lang="en-US" dirty="0">
                <a:latin typeface="Verdana" panose="020B0604030504040204" pitchFamily="34" charset="0"/>
                <a:ea typeface="Verdana" panose="020B0604030504040204" pitchFamily="34" charset="0"/>
              </a:rPr>
              <a:t>Tailor the cover letter based on priority and capacity</a:t>
            </a:r>
            <a:endParaRPr lang="en-US" sz="2000" dirty="0">
              <a:latin typeface="Verdana" panose="020B0604030504040204" pitchFamily="34" charset="0"/>
              <a:ea typeface="Verdana" panose="020B0604030504040204" pitchFamily="34" charset="0"/>
            </a:endParaRPr>
          </a:p>
          <a:p>
            <a:pPr marL="0" indent="0">
              <a:buNone/>
            </a:pPr>
            <a:endParaRPr lang="en-US" sz="2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1989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0B3D1-7A12-91FB-CD4C-AEA07193231A}"/>
              </a:ext>
            </a:extLst>
          </p:cNvPr>
          <p:cNvSpPr>
            <a:spLocks noGrp="1"/>
          </p:cNvSpPr>
          <p:nvPr>
            <p:ph type="title"/>
          </p:nvPr>
        </p:nvSpPr>
        <p:spPr/>
        <p:txBody>
          <a:bodyPr/>
          <a:lstStyle/>
          <a:p>
            <a:r>
              <a:rPr lang="en-US" dirty="0"/>
              <a:t>Cover Letter Structure</a:t>
            </a:r>
          </a:p>
        </p:txBody>
      </p:sp>
      <p:sp>
        <p:nvSpPr>
          <p:cNvPr id="3" name="Content Placeholder 2">
            <a:extLst>
              <a:ext uri="{FF2B5EF4-FFF2-40B4-BE49-F238E27FC236}">
                <a16:creationId xmlns:a16="http://schemas.microsoft.com/office/drawing/2014/main" id="{A920C3AB-B8BB-B185-1011-575BB23AB65D}"/>
              </a:ext>
            </a:extLst>
          </p:cNvPr>
          <p:cNvSpPr>
            <a:spLocks noGrp="1"/>
          </p:cNvSpPr>
          <p:nvPr>
            <p:ph idx="1"/>
          </p:nvPr>
        </p:nvSpPr>
        <p:spPr>
          <a:xfrm>
            <a:off x="464894" y="1324692"/>
            <a:ext cx="11569729" cy="2015836"/>
          </a:xfrm>
        </p:spPr>
        <p:txBody>
          <a:bodyPr>
            <a:noAutofit/>
          </a:bodyPr>
          <a:lstStyle/>
          <a:p>
            <a:pPr>
              <a:buFont typeface="Wingdings" panose="05000000000000000000" pitchFamily="2" charset="2"/>
              <a:buChar char="q"/>
            </a:pPr>
            <a:r>
              <a:rPr lang="en-US" b="1" dirty="0"/>
              <a:t>Opening</a:t>
            </a:r>
          </a:p>
          <a:p>
            <a:pPr lvl="1">
              <a:buFont typeface="Wingdings" panose="05000000000000000000" pitchFamily="2" charset="2"/>
              <a:buChar char="q"/>
            </a:pPr>
            <a:r>
              <a:rPr lang="en-US" sz="1700" dirty="0"/>
              <a:t>Summarize how values/experience align with the company’s requirements/mission</a:t>
            </a:r>
          </a:p>
          <a:p>
            <a:pPr lvl="1">
              <a:buFont typeface="Wingdings" panose="05000000000000000000" pitchFamily="2" charset="2"/>
              <a:buChar char="q"/>
            </a:pPr>
            <a:r>
              <a:rPr lang="en-US" sz="1700" dirty="0"/>
              <a:t>Show enthusiasm by highlighting your reasons for applying</a:t>
            </a:r>
          </a:p>
          <a:p>
            <a:pPr lvl="1">
              <a:buFont typeface="Wingdings" panose="05000000000000000000" pitchFamily="2" charset="2"/>
              <a:buChar char="q"/>
            </a:pPr>
            <a:r>
              <a:rPr lang="en-US" sz="1700" dirty="0"/>
              <a:t>Name the job you’re applying to and how you found out about it </a:t>
            </a:r>
          </a:p>
          <a:p>
            <a:pPr lvl="1">
              <a:buFont typeface="Wingdings" panose="05000000000000000000" pitchFamily="2" charset="2"/>
              <a:buChar char="q"/>
            </a:pPr>
            <a:endParaRPr lang="en-US" dirty="0"/>
          </a:p>
        </p:txBody>
      </p:sp>
      <p:sp>
        <p:nvSpPr>
          <p:cNvPr id="5" name="Slide Number Placeholder 4">
            <a:extLst>
              <a:ext uri="{FF2B5EF4-FFF2-40B4-BE49-F238E27FC236}">
                <a16:creationId xmlns:a16="http://schemas.microsoft.com/office/drawing/2014/main" id="{0FD8539D-BDD2-A148-844B-78417EB6364D}"/>
              </a:ext>
            </a:extLst>
          </p:cNvPr>
          <p:cNvSpPr>
            <a:spLocks noGrp="1"/>
          </p:cNvSpPr>
          <p:nvPr>
            <p:ph type="sldNum" sz="quarter" idx="12"/>
          </p:nvPr>
        </p:nvSpPr>
        <p:spPr/>
        <p:txBody>
          <a:bodyPr/>
          <a:lstStyle/>
          <a:p>
            <a:r>
              <a:rPr lang="en-US"/>
              <a:t>PAGE  </a:t>
            </a:r>
            <a:fld id="{93005692-73BE-493E-93AB-ECD6027A7652}" type="slidenum">
              <a:rPr lang="en-US" smtClean="0"/>
              <a:pPr/>
              <a:t>16</a:t>
            </a:fld>
            <a:endParaRPr lang="en-US"/>
          </a:p>
        </p:txBody>
      </p:sp>
      <p:sp>
        <p:nvSpPr>
          <p:cNvPr id="6" name="Content Placeholder 2">
            <a:extLst>
              <a:ext uri="{FF2B5EF4-FFF2-40B4-BE49-F238E27FC236}">
                <a16:creationId xmlns:a16="http://schemas.microsoft.com/office/drawing/2014/main" id="{D2CE5570-1E48-3F10-9FE7-3337F4A0A0C5}"/>
              </a:ext>
            </a:extLst>
          </p:cNvPr>
          <p:cNvSpPr txBox="1">
            <a:spLocks/>
          </p:cNvSpPr>
          <p:nvPr/>
        </p:nvSpPr>
        <p:spPr>
          <a:xfrm>
            <a:off x="464894" y="3255148"/>
            <a:ext cx="11569729" cy="1402907"/>
          </a:xfrm>
          <a:prstGeom prst="rect">
            <a:avLst/>
          </a:prstGeom>
        </p:spPr>
        <p:txBody>
          <a:bodyPr vert="horz" lIns="91440" tIns="45720" rIns="91440" bIns="45720" rtlCol="0">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b="1" dirty="0"/>
              <a:t>Body</a:t>
            </a:r>
          </a:p>
          <a:p>
            <a:pPr lvl="1">
              <a:buFont typeface="Wingdings" panose="05000000000000000000" pitchFamily="2" charset="2"/>
              <a:buChar char="q"/>
            </a:pPr>
            <a:r>
              <a:rPr lang="en-US" sz="1700" dirty="0"/>
              <a:t>2-3 specific examples of why you’re a good fit for the job</a:t>
            </a:r>
          </a:p>
          <a:p>
            <a:pPr lvl="1">
              <a:buFont typeface="Wingdings" panose="05000000000000000000" pitchFamily="2" charset="2"/>
              <a:buChar char="q"/>
            </a:pPr>
            <a:r>
              <a:rPr lang="en-US" sz="1700" dirty="0"/>
              <a:t>Use key words from job posting</a:t>
            </a:r>
          </a:p>
        </p:txBody>
      </p:sp>
      <p:sp>
        <p:nvSpPr>
          <p:cNvPr id="7" name="Content Placeholder 2">
            <a:extLst>
              <a:ext uri="{FF2B5EF4-FFF2-40B4-BE49-F238E27FC236}">
                <a16:creationId xmlns:a16="http://schemas.microsoft.com/office/drawing/2014/main" id="{46744E8D-A37F-1C7A-5101-B99C86679755}"/>
              </a:ext>
            </a:extLst>
          </p:cNvPr>
          <p:cNvSpPr txBox="1">
            <a:spLocks/>
          </p:cNvSpPr>
          <p:nvPr/>
        </p:nvSpPr>
        <p:spPr>
          <a:xfrm>
            <a:off x="464893" y="4920380"/>
            <a:ext cx="11569729" cy="1402907"/>
          </a:xfrm>
          <a:prstGeom prst="rect">
            <a:avLst/>
          </a:prstGeom>
        </p:spPr>
        <p:txBody>
          <a:bodyPr vert="horz" lIns="91440" tIns="45720" rIns="91440" bIns="45720" rtlCol="0">
            <a:normAutofit lnSpcReduction="10000"/>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b="1" dirty="0"/>
              <a:t>Closing</a:t>
            </a:r>
          </a:p>
          <a:p>
            <a:pPr lvl="1">
              <a:buFont typeface="Wingdings" panose="05000000000000000000" pitchFamily="2" charset="2"/>
              <a:buChar char="q"/>
            </a:pPr>
            <a:r>
              <a:rPr lang="en-US" sz="1700" dirty="0"/>
              <a:t>Reiterate your reason for applying</a:t>
            </a:r>
          </a:p>
          <a:p>
            <a:pPr lvl="1">
              <a:buFont typeface="Wingdings" panose="05000000000000000000" pitchFamily="2" charset="2"/>
              <a:buChar char="q"/>
            </a:pPr>
            <a:r>
              <a:rPr lang="en-US" sz="1700" dirty="0"/>
              <a:t> Refer to your enclosed resume and provide contact information to follow-up </a:t>
            </a:r>
          </a:p>
          <a:p>
            <a:pPr marL="457200" lvl="1" indent="0">
              <a:buFont typeface="Wingdings" charset="2"/>
              <a:buNone/>
            </a:pPr>
            <a:endParaRPr lang="en-US" dirty="0"/>
          </a:p>
        </p:txBody>
      </p:sp>
    </p:spTree>
    <p:extLst>
      <p:ext uri="{BB962C8B-B14F-4D97-AF65-F5344CB8AC3E}">
        <p14:creationId xmlns:p14="http://schemas.microsoft.com/office/powerpoint/2010/main" val="75248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85A89-80D2-46B6-979D-034D721D09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53971" y="512555"/>
            <a:ext cx="4484669" cy="6345445"/>
          </a:xfrm>
          <a:prstGeom prst="rect">
            <a:avLst/>
          </a:prstGeom>
        </p:spPr>
      </p:pic>
      <p:grpSp>
        <p:nvGrpSpPr>
          <p:cNvPr id="87" name="Group 86">
            <a:extLst>
              <a:ext uri="{FF2B5EF4-FFF2-40B4-BE49-F238E27FC236}">
                <a16:creationId xmlns:a16="http://schemas.microsoft.com/office/drawing/2014/main" id="{3C6AC7D1-4E59-41BE-95AF-02DE690834BC}"/>
              </a:ext>
            </a:extLst>
          </p:cNvPr>
          <p:cNvGrpSpPr/>
          <p:nvPr/>
        </p:nvGrpSpPr>
        <p:grpSpPr>
          <a:xfrm>
            <a:off x="2381250" y="720090"/>
            <a:ext cx="6143625" cy="5596169"/>
            <a:chOff x="2381250" y="720090"/>
            <a:chExt cx="6143625" cy="5596169"/>
          </a:xfrm>
        </p:grpSpPr>
        <p:sp>
          <p:nvSpPr>
            <p:cNvPr id="11" name="Rectangle 10">
              <a:extLst>
                <a:ext uri="{FF2B5EF4-FFF2-40B4-BE49-F238E27FC236}">
                  <a16:creationId xmlns:a16="http://schemas.microsoft.com/office/drawing/2014/main" id="{205C644B-1DF9-459C-9A87-B51EE2135681}"/>
                </a:ext>
              </a:extLst>
            </p:cNvPr>
            <p:cNvSpPr/>
            <p:nvPr/>
          </p:nvSpPr>
          <p:spPr>
            <a:xfrm>
              <a:off x="3749040" y="720090"/>
              <a:ext cx="4343400" cy="480060"/>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D4A996-5C61-4B08-A180-103CFAE48562}"/>
                </a:ext>
              </a:extLst>
            </p:cNvPr>
            <p:cNvSpPr/>
            <p:nvPr/>
          </p:nvSpPr>
          <p:spPr>
            <a:xfrm>
              <a:off x="4004310" y="1318260"/>
              <a:ext cx="1583690" cy="632599"/>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D67C2C-E7EB-4046-BCA0-0CB14653AAE2}"/>
                </a:ext>
              </a:extLst>
            </p:cNvPr>
            <p:cNvSpPr/>
            <p:nvPr/>
          </p:nvSpPr>
          <p:spPr>
            <a:xfrm>
              <a:off x="4004309" y="1950859"/>
              <a:ext cx="1583689" cy="14195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980B30-8637-462E-885E-D2E1279E141B}"/>
                </a:ext>
              </a:extLst>
            </p:cNvPr>
            <p:cNvSpPr/>
            <p:nvPr/>
          </p:nvSpPr>
          <p:spPr>
            <a:xfrm>
              <a:off x="4004310" y="2195682"/>
              <a:ext cx="933450" cy="25033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8558ACF-61B8-4EB0-931E-1EBA8A12B866}"/>
                </a:ext>
              </a:extLst>
            </p:cNvPr>
            <p:cNvGrpSpPr/>
            <p:nvPr/>
          </p:nvGrpSpPr>
          <p:grpSpPr>
            <a:xfrm>
              <a:off x="7662983" y="2446019"/>
              <a:ext cx="200729" cy="571501"/>
              <a:chOff x="912195" y="1771650"/>
              <a:chExt cx="493695" cy="1337310"/>
            </a:xfrm>
          </p:grpSpPr>
          <p:sp>
            <p:nvSpPr>
              <p:cNvPr id="25" name="Rectangle 24">
                <a:extLst>
                  <a:ext uri="{FF2B5EF4-FFF2-40B4-BE49-F238E27FC236}">
                    <a16:creationId xmlns:a16="http://schemas.microsoft.com/office/drawing/2014/main" id="{998AAD2F-2CC1-48F5-AF36-509969C0F23E}"/>
                  </a:ext>
                </a:extLst>
              </p:cNvPr>
              <p:cNvSpPr/>
              <p:nvPr/>
            </p:nvSpPr>
            <p:spPr>
              <a:xfrm flipH="1">
                <a:off x="1360171" y="1771650"/>
                <a:ext cx="45719" cy="1337310"/>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4E6AC2-B0B8-4F3D-8B21-F9AB6F47B617}"/>
                  </a:ext>
                </a:extLst>
              </p:cNvPr>
              <p:cNvSpPr/>
              <p:nvPr/>
            </p:nvSpPr>
            <p:spPr>
              <a:xfrm rot="5400000" flipH="1">
                <a:off x="1136333" y="1547812"/>
                <a:ext cx="45719" cy="493395"/>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013B00-EF44-4916-9F8D-D5BE020AF072}"/>
                  </a:ext>
                </a:extLst>
              </p:cNvPr>
              <p:cNvSpPr/>
              <p:nvPr/>
            </p:nvSpPr>
            <p:spPr>
              <a:xfrm rot="5400000" flipH="1">
                <a:off x="1136033" y="2839403"/>
                <a:ext cx="45719" cy="493395"/>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E93AA951-5789-4BCB-9F52-3460B5B49485}"/>
                </a:ext>
              </a:extLst>
            </p:cNvPr>
            <p:cNvGrpSpPr/>
            <p:nvPr/>
          </p:nvGrpSpPr>
          <p:grpSpPr>
            <a:xfrm>
              <a:off x="7677536" y="4927769"/>
              <a:ext cx="200729" cy="571501"/>
              <a:chOff x="912195" y="1771650"/>
              <a:chExt cx="493695" cy="1337310"/>
            </a:xfrm>
          </p:grpSpPr>
          <p:sp>
            <p:nvSpPr>
              <p:cNvPr id="34" name="Rectangle 33">
                <a:extLst>
                  <a:ext uri="{FF2B5EF4-FFF2-40B4-BE49-F238E27FC236}">
                    <a16:creationId xmlns:a16="http://schemas.microsoft.com/office/drawing/2014/main" id="{7BAB1C72-CC6B-4731-9598-FE5CA9909498}"/>
                  </a:ext>
                </a:extLst>
              </p:cNvPr>
              <p:cNvSpPr/>
              <p:nvPr/>
            </p:nvSpPr>
            <p:spPr>
              <a:xfrm flipH="1">
                <a:off x="1360171" y="1771650"/>
                <a:ext cx="45719" cy="1337310"/>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A6E53B0-1ED1-4FA9-AF2C-7DABE551523F}"/>
                  </a:ext>
                </a:extLst>
              </p:cNvPr>
              <p:cNvSpPr/>
              <p:nvPr/>
            </p:nvSpPr>
            <p:spPr>
              <a:xfrm rot="5400000" flipH="1">
                <a:off x="1136333" y="1547812"/>
                <a:ext cx="45719" cy="493395"/>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F21222A-863B-411B-9C68-E1ACA3C8DD14}"/>
                  </a:ext>
                </a:extLst>
              </p:cNvPr>
              <p:cNvSpPr/>
              <p:nvPr/>
            </p:nvSpPr>
            <p:spPr>
              <a:xfrm rot="5400000" flipH="1">
                <a:off x="1136033" y="2839403"/>
                <a:ext cx="45719" cy="493395"/>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96A44D8E-168B-4886-93FF-CECB445DBBD4}"/>
                </a:ext>
              </a:extLst>
            </p:cNvPr>
            <p:cNvGrpSpPr/>
            <p:nvPr/>
          </p:nvGrpSpPr>
          <p:grpSpPr>
            <a:xfrm>
              <a:off x="7540091" y="3069341"/>
              <a:ext cx="338378" cy="1746010"/>
              <a:chOff x="7540091" y="3069341"/>
              <a:chExt cx="338378" cy="1746010"/>
            </a:xfrm>
          </p:grpSpPr>
          <p:grpSp>
            <p:nvGrpSpPr>
              <p:cNvPr id="37" name="Group 36">
                <a:extLst>
                  <a:ext uri="{FF2B5EF4-FFF2-40B4-BE49-F238E27FC236}">
                    <a16:creationId xmlns:a16="http://schemas.microsoft.com/office/drawing/2014/main" id="{F1ECB8EC-9CE0-401B-BA22-689937BAD61D}"/>
                  </a:ext>
                </a:extLst>
              </p:cNvPr>
              <p:cNvGrpSpPr/>
              <p:nvPr/>
            </p:nvGrpSpPr>
            <p:grpSpPr>
              <a:xfrm>
                <a:off x="7542677" y="3069341"/>
                <a:ext cx="335792" cy="1746010"/>
                <a:chOff x="912195" y="1771650"/>
                <a:chExt cx="493695" cy="1337310"/>
              </a:xfrm>
            </p:grpSpPr>
            <p:sp>
              <p:nvSpPr>
                <p:cNvPr id="38" name="Rectangle 37">
                  <a:extLst>
                    <a:ext uri="{FF2B5EF4-FFF2-40B4-BE49-F238E27FC236}">
                      <a16:creationId xmlns:a16="http://schemas.microsoft.com/office/drawing/2014/main" id="{C3139CA3-6CCF-4327-93BD-5214B3E6DCFA}"/>
                    </a:ext>
                  </a:extLst>
                </p:cNvPr>
                <p:cNvSpPr/>
                <p:nvPr/>
              </p:nvSpPr>
              <p:spPr>
                <a:xfrm flipH="1">
                  <a:off x="1360171" y="1771650"/>
                  <a:ext cx="45719" cy="1337310"/>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7BDD819-9094-4B5B-8925-25028FCCF29C}"/>
                    </a:ext>
                  </a:extLst>
                </p:cNvPr>
                <p:cNvSpPr/>
                <p:nvPr/>
              </p:nvSpPr>
              <p:spPr>
                <a:xfrm rot="5400000" flipH="1">
                  <a:off x="1136333" y="1547812"/>
                  <a:ext cx="45719" cy="493395"/>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C6DDAB1-1A37-45FC-9BCA-2E584953E805}"/>
                    </a:ext>
                  </a:extLst>
                </p:cNvPr>
                <p:cNvSpPr/>
                <p:nvPr/>
              </p:nvSpPr>
              <p:spPr>
                <a:xfrm rot="5400000" flipH="1">
                  <a:off x="1136033" y="2839403"/>
                  <a:ext cx="45719" cy="493395"/>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3BBCDD41-BCF0-412D-BB46-6B21EA7ACC84}"/>
                  </a:ext>
                </a:extLst>
              </p:cNvPr>
              <p:cNvSpPr/>
              <p:nvPr/>
            </p:nvSpPr>
            <p:spPr>
              <a:xfrm>
                <a:off x="7540295" y="3094192"/>
                <a:ext cx="313992" cy="1698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623D04E-BB2F-4091-A2AE-73AA376A4D05}"/>
                  </a:ext>
                </a:extLst>
              </p:cNvPr>
              <p:cNvSpPr/>
              <p:nvPr/>
            </p:nvSpPr>
            <p:spPr>
              <a:xfrm>
                <a:off x="7540091" y="4631150"/>
                <a:ext cx="298780" cy="161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B2B08020-76B6-4AB0-9DAE-003F2CFFAFB6}"/>
                </a:ext>
              </a:extLst>
            </p:cNvPr>
            <p:cNvSpPr/>
            <p:nvPr/>
          </p:nvSpPr>
          <p:spPr>
            <a:xfrm>
              <a:off x="4013833" y="5958119"/>
              <a:ext cx="605792" cy="358140"/>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0E1675CF-6976-488F-9A56-3EE361A31812}"/>
                </a:ext>
              </a:extLst>
            </p:cNvPr>
            <p:cNvCxnSpPr/>
            <p:nvPr/>
          </p:nvCxnSpPr>
          <p:spPr>
            <a:xfrm flipH="1">
              <a:off x="2381250" y="960120"/>
              <a:ext cx="12382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22851B2-50DB-45F3-904D-A7AA2096B898}"/>
                </a:ext>
              </a:extLst>
            </p:cNvPr>
            <p:cNvCxnSpPr/>
            <p:nvPr/>
          </p:nvCxnSpPr>
          <p:spPr>
            <a:xfrm flipH="1">
              <a:off x="2657475" y="2320850"/>
              <a:ext cx="12382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422007E-1D36-4F2B-989C-8D1A85CD19DB}"/>
                </a:ext>
              </a:extLst>
            </p:cNvPr>
            <p:cNvCxnSpPr>
              <a:cxnSpLocks/>
            </p:cNvCxnSpPr>
            <p:nvPr/>
          </p:nvCxnSpPr>
          <p:spPr>
            <a:xfrm flipH="1">
              <a:off x="5699125" y="1617345"/>
              <a:ext cx="28257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11A26DC-84A5-4683-90DA-CFC07ACFDBDE}"/>
                </a:ext>
              </a:extLst>
            </p:cNvPr>
            <p:cNvCxnSpPr>
              <a:cxnSpLocks/>
            </p:cNvCxnSpPr>
            <p:nvPr/>
          </p:nvCxnSpPr>
          <p:spPr>
            <a:xfrm flipH="1">
              <a:off x="5737225" y="2026920"/>
              <a:ext cx="8667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1CB9868-2EC5-4CC9-904D-10C0EA7A317D}"/>
                </a:ext>
              </a:extLst>
            </p:cNvPr>
            <p:cNvCxnSpPr>
              <a:cxnSpLocks/>
            </p:cNvCxnSpPr>
            <p:nvPr/>
          </p:nvCxnSpPr>
          <p:spPr>
            <a:xfrm flipH="1">
              <a:off x="4705350" y="6140375"/>
              <a:ext cx="165735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1EDC3670-09C3-41C8-AC03-9588DEA9A111}"/>
              </a:ext>
            </a:extLst>
          </p:cNvPr>
          <p:cNvSpPr txBox="1"/>
          <p:nvPr/>
        </p:nvSpPr>
        <p:spPr>
          <a:xfrm>
            <a:off x="91776" y="671929"/>
            <a:ext cx="2533650" cy="646331"/>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Your Name &amp; Contact Information</a:t>
            </a:r>
          </a:p>
        </p:txBody>
      </p:sp>
      <p:sp>
        <p:nvSpPr>
          <p:cNvPr id="62" name="TextBox 61">
            <a:extLst>
              <a:ext uri="{FF2B5EF4-FFF2-40B4-BE49-F238E27FC236}">
                <a16:creationId xmlns:a16="http://schemas.microsoft.com/office/drawing/2014/main" id="{87B14B94-D235-42AA-94FB-BFC3C7FEC1A4}"/>
              </a:ext>
            </a:extLst>
          </p:cNvPr>
          <p:cNvSpPr txBox="1"/>
          <p:nvPr/>
        </p:nvSpPr>
        <p:spPr>
          <a:xfrm>
            <a:off x="8559800" y="1413629"/>
            <a:ext cx="3556000" cy="369332"/>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Name &amp; Address of Recipient</a:t>
            </a:r>
          </a:p>
        </p:txBody>
      </p:sp>
      <p:sp>
        <p:nvSpPr>
          <p:cNvPr id="63" name="TextBox 62">
            <a:extLst>
              <a:ext uri="{FF2B5EF4-FFF2-40B4-BE49-F238E27FC236}">
                <a16:creationId xmlns:a16="http://schemas.microsoft.com/office/drawing/2014/main" id="{983ACD3A-5BD8-430D-BAFA-7EF9C54761F9}"/>
              </a:ext>
            </a:extLst>
          </p:cNvPr>
          <p:cNvSpPr txBox="1"/>
          <p:nvPr/>
        </p:nvSpPr>
        <p:spPr>
          <a:xfrm>
            <a:off x="6616838" y="1812525"/>
            <a:ext cx="1339215" cy="369332"/>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Date</a:t>
            </a:r>
          </a:p>
        </p:txBody>
      </p:sp>
      <p:sp>
        <p:nvSpPr>
          <p:cNvPr id="64" name="TextBox 63">
            <a:extLst>
              <a:ext uri="{FF2B5EF4-FFF2-40B4-BE49-F238E27FC236}">
                <a16:creationId xmlns:a16="http://schemas.microsoft.com/office/drawing/2014/main" id="{34DC7D56-9C84-47E7-A1BB-32E3566450B1}"/>
              </a:ext>
            </a:extLst>
          </p:cNvPr>
          <p:cNvSpPr txBox="1"/>
          <p:nvPr/>
        </p:nvSpPr>
        <p:spPr>
          <a:xfrm>
            <a:off x="1190625" y="2105724"/>
            <a:ext cx="1562099" cy="369332"/>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Salutation</a:t>
            </a:r>
          </a:p>
        </p:txBody>
      </p:sp>
      <p:sp>
        <p:nvSpPr>
          <p:cNvPr id="65" name="TextBox 64">
            <a:extLst>
              <a:ext uri="{FF2B5EF4-FFF2-40B4-BE49-F238E27FC236}">
                <a16:creationId xmlns:a16="http://schemas.microsoft.com/office/drawing/2014/main" id="{371B8916-B0BE-4ED0-8FA8-1E41B0D52B16}"/>
              </a:ext>
            </a:extLst>
          </p:cNvPr>
          <p:cNvSpPr txBox="1"/>
          <p:nvPr/>
        </p:nvSpPr>
        <p:spPr>
          <a:xfrm>
            <a:off x="7956053" y="2491982"/>
            <a:ext cx="2247434" cy="369332"/>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Opening</a:t>
            </a:r>
          </a:p>
        </p:txBody>
      </p:sp>
      <p:sp>
        <p:nvSpPr>
          <p:cNvPr id="66" name="TextBox 65">
            <a:extLst>
              <a:ext uri="{FF2B5EF4-FFF2-40B4-BE49-F238E27FC236}">
                <a16:creationId xmlns:a16="http://schemas.microsoft.com/office/drawing/2014/main" id="{78EC7C28-9DF1-404F-BD32-9A21C45B5CED}"/>
              </a:ext>
            </a:extLst>
          </p:cNvPr>
          <p:cNvSpPr txBox="1"/>
          <p:nvPr/>
        </p:nvSpPr>
        <p:spPr>
          <a:xfrm>
            <a:off x="8008009" y="3648589"/>
            <a:ext cx="3028651" cy="369332"/>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Body</a:t>
            </a:r>
          </a:p>
        </p:txBody>
      </p:sp>
      <p:sp>
        <p:nvSpPr>
          <p:cNvPr id="88" name="TextBox 87">
            <a:extLst>
              <a:ext uri="{FF2B5EF4-FFF2-40B4-BE49-F238E27FC236}">
                <a16:creationId xmlns:a16="http://schemas.microsoft.com/office/drawing/2014/main" id="{D3DBF156-825E-4C43-800E-AAD7A88E10D7}"/>
              </a:ext>
            </a:extLst>
          </p:cNvPr>
          <p:cNvSpPr txBox="1"/>
          <p:nvPr/>
        </p:nvSpPr>
        <p:spPr>
          <a:xfrm>
            <a:off x="7956053" y="4927769"/>
            <a:ext cx="3028651" cy="369332"/>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Closing</a:t>
            </a:r>
          </a:p>
        </p:txBody>
      </p:sp>
      <p:sp>
        <p:nvSpPr>
          <p:cNvPr id="89" name="TextBox 88">
            <a:extLst>
              <a:ext uri="{FF2B5EF4-FFF2-40B4-BE49-F238E27FC236}">
                <a16:creationId xmlns:a16="http://schemas.microsoft.com/office/drawing/2014/main" id="{B822243C-F3E9-4074-B4E6-568860429FAE}"/>
              </a:ext>
            </a:extLst>
          </p:cNvPr>
          <p:cNvSpPr txBox="1"/>
          <p:nvPr/>
        </p:nvSpPr>
        <p:spPr>
          <a:xfrm>
            <a:off x="6372170" y="5925734"/>
            <a:ext cx="2995015" cy="369332"/>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rPr>
              <a:t>Respects &amp; Your Name</a:t>
            </a:r>
          </a:p>
        </p:txBody>
      </p:sp>
      <p:sp>
        <p:nvSpPr>
          <p:cNvPr id="41" name="Title 1">
            <a:extLst>
              <a:ext uri="{FF2B5EF4-FFF2-40B4-BE49-F238E27FC236}">
                <a16:creationId xmlns:a16="http://schemas.microsoft.com/office/drawing/2014/main" id="{68741712-1187-4FA4-B02C-0A38C1526D4F}"/>
              </a:ext>
            </a:extLst>
          </p:cNvPr>
          <p:cNvSpPr>
            <a:spLocks noGrp="1"/>
          </p:cNvSpPr>
          <p:nvPr>
            <p:ph type="title"/>
          </p:nvPr>
        </p:nvSpPr>
        <p:spPr>
          <a:xfrm>
            <a:off x="142256" y="3610268"/>
            <a:ext cx="3905717" cy="895927"/>
          </a:xfrm>
        </p:spPr>
        <p:txBody>
          <a:bodyPr>
            <a:noAutofit/>
          </a:bodyPr>
          <a:lstStyle/>
          <a:p>
            <a:r>
              <a:rPr lang="en-US"/>
              <a:t>Cover Letter Structure</a:t>
            </a:r>
          </a:p>
        </p:txBody>
      </p:sp>
    </p:spTree>
    <p:extLst>
      <p:ext uri="{BB962C8B-B14F-4D97-AF65-F5344CB8AC3E}">
        <p14:creationId xmlns:p14="http://schemas.microsoft.com/office/powerpoint/2010/main" val="265613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ulti-colored toy blocks">
            <a:extLst>
              <a:ext uri="{FF2B5EF4-FFF2-40B4-BE49-F238E27FC236}">
                <a16:creationId xmlns:a16="http://schemas.microsoft.com/office/drawing/2014/main" id="{71B1ACDE-B095-2B27-8AA9-59D4E3962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903325" y="667062"/>
            <a:ext cx="9288675" cy="6190938"/>
          </a:xfrm>
          <a:prstGeom prst="rect">
            <a:avLst/>
          </a:prstGeom>
        </p:spPr>
      </p:pic>
      <p:sp>
        <p:nvSpPr>
          <p:cNvPr id="2" name="Title 1">
            <a:extLst>
              <a:ext uri="{FF2B5EF4-FFF2-40B4-BE49-F238E27FC236}">
                <a16:creationId xmlns:a16="http://schemas.microsoft.com/office/drawing/2014/main" id="{D70B2FD5-FBC4-4345-BFE8-B3227ECF8A2C}"/>
              </a:ext>
            </a:extLst>
          </p:cNvPr>
          <p:cNvSpPr>
            <a:spLocks noGrp="1"/>
          </p:cNvSpPr>
          <p:nvPr>
            <p:ph type="title"/>
          </p:nvPr>
        </p:nvSpPr>
        <p:spPr>
          <a:xfrm>
            <a:off x="259883" y="434108"/>
            <a:ext cx="11569729" cy="895927"/>
          </a:xfrm>
        </p:spPr>
        <p:txBody>
          <a:bodyPr anchor="ctr">
            <a:normAutofit/>
          </a:bodyPr>
          <a:lstStyle/>
          <a:p>
            <a:r>
              <a:rPr lang="en-US" dirty="0"/>
              <a:t>Smart tailoring</a:t>
            </a:r>
          </a:p>
        </p:txBody>
      </p:sp>
      <p:sp>
        <p:nvSpPr>
          <p:cNvPr id="3" name="Content Placeholder 2">
            <a:extLst>
              <a:ext uri="{FF2B5EF4-FFF2-40B4-BE49-F238E27FC236}">
                <a16:creationId xmlns:a16="http://schemas.microsoft.com/office/drawing/2014/main" id="{E1672D3E-DA55-474A-BA10-168E7FF1F693}"/>
              </a:ext>
            </a:extLst>
          </p:cNvPr>
          <p:cNvSpPr>
            <a:spLocks noGrp="1"/>
          </p:cNvSpPr>
          <p:nvPr>
            <p:ph sz="half" idx="1"/>
          </p:nvPr>
        </p:nvSpPr>
        <p:spPr>
          <a:xfrm>
            <a:off x="259882" y="1413164"/>
            <a:ext cx="5586855" cy="4590472"/>
          </a:xfrm>
        </p:spPr>
        <p:txBody>
          <a:bodyPr>
            <a:normAutofit/>
          </a:bodyPr>
          <a:lstStyle/>
          <a:p>
            <a:pPr marL="342900" lvl="1" indent="-342900"/>
            <a:r>
              <a:rPr lang="en-US" sz="2200" dirty="0">
                <a:latin typeface="Verdana" panose="020B0604030504040204" pitchFamily="34" charset="0"/>
                <a:ea typeface="Verdana" panose="020B0604030504040204" pitchFamily="34" charset="0"/>
              </a:rPr>
              <a:t>Don’t write every cover letter from scratch!</a:t>
            </a:r>
          </a:p>
          <a:p>
            <a:pPr marL="342900" lvl="1" indent="-342900"/>
            <a:r>
              <a:rPr lang="en-US" sz="2200" dirty="0">
                <a:latin typeface="Verdana" panose="020B0604030504040204" pitchFamily="34" charset="0"/>
                <a:ea typeface="Verdana" panose="020B0604030504040204" pitchFamily="34" charset="0"/>
              </a:rPr>
              <a:t>Look for patterns and recurring key works in job postings</a:t>
            </a:r>
          </a:p>
          <a:p>
            <a:pPr marL="342900" lvl="1" indent="-342900"/>
            <a:r>
              <a:rPr lang="en-US" sz="2200" dirty="0">
                <a:latin typeface="Verdana" panose="020B0604030504040204" pitchFamily="34" charset="0"/>
                <a:ea typeface="Verdana" panose="020B0604030504040204" pitchFamily="34" charset="0"/>
              </a:rPr>
              <a:t>Try out the Lego approach: </a:t>
            </a:r>
          </a:p>
          <a:p>
            <a:pPr marL="800100" lvl="2" indent="-342900"/>
            <a:r>
              <a:rPr lang="en-US" dirty="0">
                <a:latin typeface="Verdana" panose="020B0604030504040204" pitchFamily="34" charset="0"/>
                <a:ea typeface="Verdana" panose="020B0604030504040204" pitchFamily="34" charset="0"/>
              </a:rPr>
              <a:t>Paragraphs = building blocks</a:t>
            </a:r>
          </a:p>
          <a:p>
            <a:pPr marL="800100" lvl="2" indent="-342900"/>
            <a:r>
              <a:rPr lang="en-US" dirty="0">
                <a:latin typeface="Verdana" panose="020B0604030504040204" pitchFamily="34" charset="0"/>
                <a:ea typeface="Verdana" panose="020B0604030504040204" pitchFamily="34" charset="0"/>
              </a:rPr>
              <a:t>Swap out the opening and closing paragraphs</a:t>
            </a:r>
          </a:p>
          <a:p>
            <a:pPr marL="800100" lvl="2" indent="-342900"/>
            <a:r>
              <a:rPr lang="en-US" dirty="0">
                <a:latin typeface="Verdana" panose="020B0604030504040204" pitchFamily="34" charset="0"/>
                <a:ea typeface="Verdana" panose="020B0604030504040204" pitchFamily="34" charset="0"/>
              </a:rPr>
              <a:t>Prepare multiple middle paragraphs to pick and choose from</a:t>
            </a:r>
          </a:p>
        </p:txBody>
      </p:sp>
    </p:spTree>
    <p:extLst>
      <p:ext uri="{BB962C8B-B14F-4D97-AF65-F5344CB8AC3E}">
        <p14:creationId xmlns:p14="http://schemas.microsoft.com/office/powerpoint/2010/main" val="119751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02F7-D56E-9FDE-4EA7-7278A175199F}"/>
              </a:ext>
            </a:extLst>
          </p:cNvPr>
          <p:cNvSpPr>
            <a:spLocks noGrp="1"/>
          </p:cNvSpPr>
          <p:nvPr>
            <p:ph type="title"/>
          </p:nvPr>
        </p:nvSpPr>
        <p:spPr>
          <a:xfrm>
            <a:off x="311135" y="2617470"/>
            <a:ext cx="11569729" cy="1623059"/>
          </a:xfrm>
        </p:spPr>
        <p:txBody>
          <a:bodyPr>
            <a:normAutofit fontScale="90000"/>
          </a:bodyPr>
          <a:lstStyle/>
          <a:p>
            <a:r>
              <a:rPr lang="en-US" dirty="0"/>
              <a:t>What are the skills</a:t>
            </a:r>
            <a:br>
              <a:rPr lang="en-US" dirty="0"/>
            </a:br>
            <a:r>
              <a:rPr lang="en-US" dirty="0"/>
              <a:t>employers are looking for?</a:t>
            </a:r>
          </a:p>
        </p:txBody>
      </p:sp>
      <p:sp>
        <p:nvSpPr>
          <p:cNvPr id="5" name="Text Placeholder 4">
            <a:extLst>
              <a:ext uri="{FF2B5EF4-FFF2-40B4-BE49-F238E27FC236}">
                <a16:creationId xmlns:a16="http://schemas.microsoft.com/office/drawing/2014/main" id="{8E474CB5-87A2-F200-BC9D-C9DE417F5B1D}"/>
              </a:ext>
            </a:extLst>
          </p:cNvPr>
          <p:cNvSpPr>
            <a:spLocks noGrp="1"/>
          </p:cNvSpPr>
          <p:nvPr>
            <p:ph type="body" sz="quarter" idx="13"/>
          </p:nvPr>
        </p:nvSpPr>
        <p:spPr>
          <a:xfrm>
            <a:off x="1560511" y="4240529"/>
            <a:ext cx="9070975" cy="598488"/>
          </a:xfrm>
        </p:spPr>
        <p:txBody>
          <a:bodyPr/>
          <a:lstStyle/>
          <a:p>
            <a:endParaRPr lang="en-US" dirty="0"/>
          </a:p>
        </p:txBody>
      </p:sp>
    </p:spTree>
    <p:extLst>
      <p:ext uri="{BB962C8B-B14F-4D97-AF65-F5344CB8AC3E}">
        <p14:creationId xmlns:p14="http://schemas.microsoft.com/office/powerpoint/2010/main" val="310433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0604" y="6283452"/>
            <a:ext cx="2731135" cy="302260"/>
          </a:xfrm>
          <a:custGeom>
            <a:avLst/>
            <a:gdLst/>
            <a:ahLst/>
            <a:cxnLst/>
            <a:rect l="l" t="t" r="r" b="b"/>
            <a:pathLst>
              <a:path w="2731135" h="302259">
                <a:moveTo>
                  <a:pt x="2731008" y="0"/>
                </a:moveTo>
                <a:lnTo>
                  <a:pt x="0" y="0"/>
                </a:lnTo>
                <a:lnTo>
                  <a:pt x="0" y="301752"/>
                </a:lnTo>
                <a:lnTo>
                  <a:pt x="2731008" y="301752"/>
                </a:lnTo>
                <a:lnTo>
                  <a:pt x="2731008" y="0"/>
                </a:lnTo>
                <a:close/>
              </a:path>
            </a:pathLst>
          </a:custGeom>
          <a:solidFill>
            <a:srgbClr val="FFD44F"/>
          </a:solidFill>
        </p:spPr>
        <p:txBody>
          <a:bodyPr wrap="square" lIns="0" tIns="0" rIns="0" bIns="0" rtlCol="0"/>
          <a:lstStyle/>
          <a:p>
            <a:endParaRPr/>
          </a:p>
        </p:txBody>
      </p:sp>
      <p:sp>
        <p:nvSpPr>
          <p:cNvPr id="3" name="object 3"/>
          <p:cNvSpPr txBox="1">
            <a:spLocks noGrp="1"/>
          </p:cNvSpPr>
          <p:nvPr>
            <p:ph type="title"/>
          </p:nvPr>
        </p:nvSpPr>
        <p:spPr>
          <a:xfrm>
            <a:off x="725830" y="1052576"/>
            <a:ext cx="5526689" cy="566822"/>
          </a:xfrm>
          <a:prstGeom prst="rect">
            <a:avLst/>
          </a:prstGeom>
        </p:spPr>
        <p:txBody>
          <a:bodyPr vert="horz" wrap="square" lIns="0" tIns="12700" rIns="0" bIns="0" rtlCol="0">
            <a:spAutoFit/>
          </a:bodyPr>
          <a:lstStyle/>
          <a:p>
            <a:pPr marL="12700">
              <a:lnSpc>
                <a:spcPct val="100000"/>
              </a:lnSpc>
              <a:spcBef>
                <a:spcPts val="100"/>
              </a:spcBef>
            </a:pPr>
            <a:r>
              <a:rPr lang="en-CA" sz="3600" dirty="0"/>
              <a:t>NIMISH SARDANA (He/Him)</a:t>
            </a:r>
            <a:endParaRPr sz="3600" dirty="0"/>
          </a:p>
        </p:txBody>
      </p:sp>
      <p:sp>
        <p:nvSpPr>
          <p:cNvPr id="4" name="object 4"/>
          <p:cNvSpPr txBox="1"/>
          <p:nvPr/>
        </p:nvSpPr>
        <p:spPr>
          <a:xfrm>
            <a:off x="725830" y="1744599"/>
            <a:ext cx="5099237" cy="3802323"/>
          </a:xfrm>
          <a:prstGeom prst="rect">
            <a:avLst/>
          </a:prstGeom>
        </p:spPr>
        <p:txBody>
          <a:bodyPr vert="horz" wrap="square" lIns="0" tIns="217170" rIns="0" bIns="0" rtlCol="0">
            <a:spAutoFit/>
          </a:bodyPr>
          <a:lstStyle/>
          <a:p>
            <a:pPr marL="302260" indent="-289560">
              <a:lnSpc>
                <a:spcPct val="100000"/>
              </a:lnSpc>
              <a:spcBef>
                <a:spcPts val="1710"/>
              </a:spcBef>
              <a:buSzPct val="85416"/>
              <a:buFont typeface="Wingdings"/>
              <a:buChar char=""/>
              <a:tabLst>
                <a:tab pos="301625" algn="l"/>
                <a:tab pos="302260" algn="l"/>
              </a:tabLst>
            </a:pPr>
            <a:r>
              <a:rPr sz="2400" dirty="0">
                <a:latin typeface="Georgia"/>
                <a:cs typeface="Georgia"/>
              </a:rPr>
              <a:t>Career</a:t>
            </a:r>
            <a:r>
              <a:rPr sz="2400" spc="-30" dirty="0">
                <a:latin typeface="Georgia"/>
                <a:cs typeface="Georgia"/>
              </a:rPr>
              <a:t> </a:t>
            </a:r>
            <a:r>
              <a:rPr lang="en-CA" sz="2400" dirty="0">
                <a:latin typeface="Georgia"/>
                <a:cs typeface="Georgia"/>
              </a:rPr>
              <a:t>Leader, Workshop Facilitator</a:t>
            </a:r>
            <a:r>
              <a:rPr sz="2400" spc="-10" dirty="0">
                <a:latin typeface="Georgia"/>
                <a:cs typeface="Georgia"/>
              </a:rPr>
              <a:t> </a:t>
            </a:r>
            <a:r>
              <a:rPr sz="2400" dirty="0">
                <a:latin typeface="Georgia"/>
                <a:cs typeface="Georgia"/>
              </a:rPr>
              <a:t>@</a:t>
            </a:r>
            <a:r>
              <a:rPr sz="2400" spc="-25" dirty="0">
                <a:latin typeface="Georgia"/>
                <a:cs typeface="Georgia"/>
              </a:rPr>
              <a:t> </a:t>
            </a:r>
            <a:r>
              <a:rPr sz="2400" dirty="0">
                <a:latin typeface="Georgia"/>
                <a:cs typeface="Georgia"/>
              </a:rPr>
              <a:t>Centre</a:t>
            </a:r>
            <a:r>
              <a:rPr sz="2400" spc="-15" dirty="0">
                <a:latin typeface="Georgia"/>
                <a:cs typeface="Georgia"/>
              </a:rPr>
              <a:t> </a:t>
            </a:r>
            <a:r>
              <a:rPr sz="2400" dirty="0">
                <a:latin typeface="Georgia"/>
                <a:cs typeface="Georgia"/>
              </a:rPr>
              <a:t>for</a:t>
            </a:r>
            <a:r>
              <a:rPr sz="2400" spc="-20" dirty="0">
                <a:latin typeface="Georgia"/>
                <a:cs typeface="Georgia"/>
              </a:rPr>
              <a:t> </a:t>
            </a:r>
            <a:r>
              <a:rPr sz="2400" dirty="0">
                <a:latin typeface="Georgia"/>
                <a:cs typeface="Georgia"/>
              </a:rPr>
              <a:t>Career</a:t>
            </a:r>
            <a:r>
              <a:rPr sz="2400" spc="-10" dirty="0">
                <a:latin typeface="Georgia"/>
                <a:cs typeface="Georgia"/>
              </a:rPr>
              <a:t> Action</a:t>
            </a:r>
            <a:endParaRPr lang="en-CA" sz="2400" spc="-10" dirty="0">
              <a:latin typeface="Georgia"/>
              <a:cs typeface="Georgia"/>
            </a:endParaRPr>
          </a:p>
          <a:p>
            <a:pPr marL="302260" indent="-289560">
              <a:lnSpc>
                <a:spcPct val="100000"/>
              </a:lnSpc>
              <a:spcBef>
                <a:spcPts val="1710"/>
              </a:spcBef>
              <a:buSzPct val="85416"/>
              <a:buFont typeface="Wingdings"/>
              <a:buChar char=""/>
              <a:tabLst>
                <a:tab pos="301625" algn="l"/>
                <a:tab pos="302260" algn="l"/>
              </a:tabLst>
            </a:pPr>
            <a:r>
              <a:rPr lang="en-CA" sz="2400" spc="-10" dirty="0">
                <a:latin typeface="Georgia"/>
                <a:cs typeface="Georgia"/>
              </a:rPr>
              <a:t>Meng , ECE</a:t>
            </a:r>
            <a:endParaRPr sz="2400" dirty="0">
              <a:latin typeface="Georgia"/>
              <a:cs typeface="Georgia"/>
            </a:endParaRPr>
          </a:p>
          <a:p>
            <a:pPr marL="302260" indent="-289560">
              <a:lnSpc>
                <a:spcPct val="100000"/>
              </a:lnSpc>
              <a:spcBef>
                <a:spcPts val="1610"/>
              </a:spcBef>
              <a:buSzPct val="85416"/>
              <a:buFont typeface="Wingdings"/>
              <a:buChar char=""/>
              <a:tabLst>
                <a:tab pos="301625" algn="l"/>
                <a:tab pos="302260" algn="l"/>
              </a:tabLst>
            </a:pPr>
            <a:r>
              <a:rPr lang="en-CA" sz="2400" b="0" i="0" dirty="0">
                <a:effectLst/>
                <a:latin typeface="Georgia" panose="02040502050405020303" pitchFamily="18" charset="0"/>
                <a:hlinkClick r:id="rId3"/>
              </a:rPr>
              <a:t>https://www.linkedin.com/in/nimish-sardana-8381021a6/</a:t>
            </a:r>
            <a:endParaRPr lang="en-CA" sz="2400" b="0" i="0" dirty="0">
              <a:effectLst/>
              <a:latin typeface="Georgia" panose="02040502050405020303" pitchFamily="18" charset="0"/>
            </a:endParaRPr>
          </a:p>
          <a:p>
            <a:pPr marL="302260" indent="-289560">
              <a:lnSpc>
                <a:spcPct val="100000"/>
              </a:lnSpc>
              <a:spcBef>
                <a:spcPts val="1610"/>
              </a:spcBef>
              <a:buSzPct val="85416"/>
              <a:buFont typeface="Wingdings"/>
              <a:buChar char=""/>
              <a:tabLst>
                <a:tab pos="301625" algn="l"/>
                <a:tab pos="302260" algn="l"/>
              </a:tabLst>
            </a:pPr>
            <a:r>
              <a:rPr lang="en-CA" sz="2400" dirty="0">
                <a:latin typeface="Georgia" panose="02040502050405020303" pitchFamily="18" charset="0"/>
                <a:cs typeface="Georgia"/>
              </a:rPr>
              <a:t>Fun fact: I love swimming and Field hockey</a:t>
            </a:r>
            <a:endParaRPr sz="2400" dirty="0">
              <a:latin typeface="Georgia" panose="02040502050405020303" pitchFamily="18" charset="0"/>
              <a:cs typeface="Georgia"/>
            </a:endParaRPr>
          </a:p>
        </p:txBody>
      </p:sp>
      <p:pic>
        <p:nvPicPr>
          <p:cNvPr id="5" name="object 5"/>
          <p:cNvPicPr/>
          <p:nvPr/>
        </p:nvPicPr>
        <p:blipFill>
          <a:blip r:embed="rId4" cstate="print"/>
          <a:stretch>
            <a:fillRect/>
          </a:stretch>
        </p:blipFill>
        <p:spPr>
          <a:xfrm>
            <a:off x="6497527" y="851056"/>
            <a:ext cx="1062435" cy="1527922"/>
          </a:xfrm>
          <a:prstGeom prst="rect">
            <a:avLst/>
          </a:prstGeom>
        </p:spPr>
      </p:pic>
      <p:sp>
        <p:nvSpPr>
          <p:cNvPr id="7" name="object 7"/>
          <p:cNvSpPr txBox="1">
            <a:spLocks noGrp="1"/>
          </p:cNvSpPr>
          <p:nvPr>
            <p:ph type="ftr" sz="quarter" idx="4294967295"/>
          </p:nvPr>
        </p:nvSpPr>
        <p:spPr>
          <a:xfrm>
            <a:off x="0" y="0"/>
            <a:ext cx="0" cy="290513"/>
          </a:xfrm>
          <a:prstGeom prst="rect">
            <a:avLst/>
          </a:prstGeom>
        </p:spPr>
        <p:txBody>
          <a:bodyPr vert="horz" wrap="square" lIns="0" tIns="13335" rIns="0" bIns="0" rtlCol="0">
            <a:spAutoFit/>
          </a:bodyPr>
          <a:lstStyle/>
          <a:p>
            <a:pPr marL="12700">
              <a:lnSpc>
                <a:spcPct val="100000"/>
              </a:lnSpc>
              <a:spcBef>
                <a:spcPts val="105"/>
              </a:spcBef>
            </a:pPr>
            <a:endParaRPr spc="-1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8798" y="851056"/>
            <a:ext cx="2871268" cy="5104476"/>
          </a:xfrm>
          <a:prstGeom prst="rect">
            <a:avLst/>
          </a:prstGeom>
        </p:spPr>
      </p:pic>
    </p:spTree>
    <p:extLst>
      <p:ext uri="{BB962C8B-B14F-4D97-AF65-F5344CB8AC3E}">
        <p14:creationId xmlns:p14="http://schemas.microsoft.com/office/powerpoint/2010/main" val="368937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BAC4-C376-4592-9758-D94057A4F0D3}"/>
              </a:ext>
            </a:extLst>
          </p:cNvPr>
          <p:cNvSpPr>
            <a:spLocks noGrp="1"/>
          </p:cNvSpPr>
          <p:nvPr>
            <p:ph type="title"/>
          </p:nvPr>
        </p:nvSpPr>
        <p:spPr>
          <a:xfrm>
            <a:off x="259883" y="434108"/>
            <a:ext cx="11569729" cy="895927"/>
          </a:xfrm>
        </p:spPr>
        <p:txBody>
          <a:bodyPr anchor="ctr">
            <a:normAutofit/>
          </a:bodyPr>
          <a:lstStyle/>
          <a:p>
            <a:r>
              <a:rPr lang="en-US" dirty="0"/>
              <a:t>Making Your Case</a:t>
            </a:r>
          </a:p>
        </p:txBody>
      </p:sp>
      <p:sp>
        <p:nvSpPr>
          <p:cNvPr id="3" name="Content Placeholder 2">
            <a:extLst>
              <a:ext uri="{FF2B5EF4-FFF2-40B4-BE49-F238E27FC236}">
                <a16:creationId xmlns:a16="http://schemas.microsoft.com/office/drawing/2014/main" id="{3043AF0D-C80E-4B19-B6A0-01EB24E4FEE6}"/>
              </a:ext>
            </a:extLst>
          </p:cNvPr>
          <p:cNvSpPr>
            <a:spLocks noGrp="1"/>
          </p:cNvSpPr>
          <p:nvPr>
            <p:ph sz="half" idx="1"/>
          </p:nvPr>
        </p:nvSpPr>
        <p:spPr>
          <a:xfrm>
            <a:off x="362388" y="2126525"/>
            <a:ext cx="5586855" cy="3236658"/>
          </a:xfrm>
        </p:spPr>
        <p:txBody>
          <a:bodyPr vert="horz" lIns="91440" tIns="45720" rIns="91440" bIns="45720" rtlCol="0">
            <a:normAutofit/>
          </a:bodyPr>
          <a:lstStyle/>
          <a:p>
            <a:pPr>
              <a:lnSpc>
                <a:spcPct val="90000"/>
              </a:lnSpc>
            </a:pPr>
            <a:r>
              <a:rPr lang="en-US" dirty="0">
                <a:latin typeface="Verdana" panose="020B0604030504040204" pitchFamily="34" charset="0"/>
                <a:ea typeface="Verdana" panose="020B0604030504040204" pitchFamily="34" charset="0"/>
              </a:rPr>
              <a:t>Why are you a match for the job?</a:t>
            </a:r>
          </a:p>
          <a:p>
            <a:pPr lvl="1">
              <a:lnSpc>
                <a:spcPct val="90000"/>
              </a:lnSpc>
            </a:pPr>
            <a:r>
              <a:rPr lang="en-US" sz="2400" dirty="0">
                <a:latin typeface="Verdana" panose="020B0604030504040204" pitchFamily="34" charset="0"/>
                <a:ea typeface="Verdana" panose="020B0604030504040204" pitchFamily="34" charset="0"/>
              </a:rPr>
              <a:t>Identify the employer’s “wish list”</a:t>
            </a:r>
          </a:p>
          <a:p>
            <a:pPr lvl="1">
              <a:lnSpc>
                <a:spcPct val="90000"/>
              </a:lnSpc>
            </a:pPr>
            <a:r>
              <a:rPr lang="en-US" sz="2400" dirty="0">
                <a:latin typeface="Verdana" panose="020B0604030504040204" pitchFamily="34" charset="0"/>
                <a:ea typeface="Verdana" panose="020B0604030504040204" pitchFamily="34" charset="0"/>
              </a:rPr>
              <a:t>Identify your skills &amp; experiences</a:t>
            </a:r>
          </a:p>
          <a:p>
            <a:pPr lvl="1">
              <a:lnSpc>
                <a:spcPct val="90000"/>
              </a:lnSpc>
            </a:pPr>
            <a:r>
              <a:rPr lang="en-US" sz="2400" dirty="0">
                <a:latin typeface="Verdana" panose="020B0604030504040204" pitchFamily="34" charset="0"/>
                <a:ea typeface="Verdana" panose="020B0604030504040204" pitchFamily="34" charset="0"/>
              </a:rPr>
              <a:t>Create a table if it helps! </a:t>
            </a:r>
          </a:p>
        </p:txBody>
      </p:sp>
      <p:pic>
        <p:nvPicPr>
          <p:cNvPr id="4" name="Picture 3" descr="Wood human figure">
            <a:extLst>
              <a:ext uri="{FF2B5EF4-FFF2-40B4-BE49-F238E27FC236}">
                <a16:creationId xmlns:a16="http://schemas.microsoft.com/office/drawing/2014/main" id="{1E554B73-EE33-4D25-9A26-29C521FBFD96}"/>
              </a:ext>
            </a:extLst>
          </p:cNvPr>
          <p:cNvPicPr>
            <a:picLocks noChangeAspect="1"/>
          </p:cNvPicPr>
          <p:nvPr/>
        </p:nvPicPr>
        <p:blipFill rotWithShape="1">
          <a:blip r:embed="rId3"/>
          <a:srcRect r="17719" b="1"/>
          <a:stretch/>
        </p:blipFill>
        <p:spPr>
          <a:xfrm>
            <a:off x="6170992" y="1413164"/>
            <a:ext cx="5658620" cy="4590472"/>
          </a:xfrm>
          <a:prstGeom prst="rect">
            <a:avLst/>
          </a:prstGeom>
          <a:noFill/>
        </p:spPr>
      </p:pic>
    </p:spTree>
    <p:extLst>
      <p:ext uri="{BB962C8B-B14F-4D97-AF65-F5344CB8AC3E}">
        <p14:creationId xmlns:p14="http://schemas.microsoft.com/office/powerpoint/2010/main" val="140156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D87AA-2847-4D27-935A-C76129656554}"/>
              </a:ext>
            </a:extLst>
          </p:cNvPr>
          <p:cNvSpPr>
            <a:spLocks noGrp="1"/>
          </p:cNvSpPr>
          <p:nvPr>
            <p:ph type="title"/>
          </p:nvPr>
        </p:nvSpPr>
        <p:spPr/>
        <p:txBody>
          <a:bodyPr/>
          <a:lstStyle/>
          <a:p>
            <a:r>
              <a:rPr lang="en-US" dirty="0"/>
              <a:t>Identify Required Skills</a:t>
            </a:r>
          </a:p>
        </p:txBody>
      </p:sp>
      <p:sp>
        <p:nvSpPr>
          <p:cNvPr id="3" name="Content Placeholder 2">
            <a:extLst>
              <a:ext uri="{FF2B5EF4-FFF2-40B4-BE49-F238E27FC236}">
                <a16:creationId xmlns:a16="http://schemas.microsoft.com/office/drawing/2014/main" id="{7F99AA90-9823-44FA-9792-2A0B3DDFB0A3}"/>
              </a:ext>
            </a:extLst>
          </p:cNvPr>
          <p:cNvSpPr>
            <a:spLocks noGrp="1"/>
          </p:cNvSpPr>
          <p:nvPr>
            <p:ph idx="1"/>
          </p:nvPr>
        </p:nvSpPr>
        <p:spPr>
          <a:xfrm>
            <a:off x="259883" y="1591051"/>
            <a:ext cx="11569729" cy="3675897"/>
          </a:xfrm>
        </p:spPr>
        <p:txBody>
          <a:bodyPr/>
          <a:lstStyle/>
          <a:p>
            <a:pPr marL="0" indent="0" algn="ctr">
              <a:buNone/>
            </a:pPr>
            <a:endParaRPr lang="en-US" b="1" dirty="0">
              <a:latin typeface="Calibri" panose="020F0502020204030204" pitchFamily="34" charset="0"/>
              <a:cs typeface="Calibri" panose="020F0502020204030204" pitchFamily="34" charset="0"/>
            </a:endParaRPr>
          </a:p>
          <a:p>
            <a:pPr marL="0" indent="0" algn="ctr">
              <a:buNone/>
            </a:pPr>
            <a:endParaRPr lang="en-US" b="1" dirty="0">
              <a:latin typeface="Calibri" panose="020F0502020204030204" pitchFamily="34" charset="0"/>
              <a:cs typeface="Calibri" panose="020F0502020204030204" pitchFamily="34" charset="0"/>
            </a:endParaRPr>
          </a:p>
          <a:p>
            <a:pPr marL="0" indent="0" algn="ctr">
              <a:buNone/>
            </a:pPr>
            <a:r>
              <a:rPr lang="en-US" b="1" dirty="0">
                <a:latin typeface="Calibri" panose="020F0502020204030204" pitchFamily="34" charset="0"/>
                <a:cs typeface="Calibri" panose="020F0502020204030204" pitchFamily="34" charset="0"/>
              </a:rPr>
              <a:t>Library </a:t>
            </a:r>
            <a:r>
              <a:rPr lang="en-US" b="1" dirty="0" err="1">
                <a:latin typeface="Calibri" panose="020F0502020204030204" pitchFamily="34" charset="0"/>
                <a:cs typeface="Calibri" panose="020F0502020204030204" pitchFamily="34" charset="0"/>
              </a:rPr>
              <a:t>Shelver</a:t>
            </a:r>
            <a:r>
              <a:rPr lang="en-US" b="1" dirty="0">
                <a:latin typeface="Calibri" panose="020F0502020204030204" pitchFamily="34" charset="0"/>
                <a:cs typeface="Calibri" panose="020F0502020204030204" pitchFamily="34" charset="0"/>
              </a:rPr>
              <a:t> – Job Posting</a:t>
            </a:r>
          </a:p>
          <a:p>
            <a:pPr marL="0" indent="0" algn="ctr">
              <a:buNone/>
            </a:pPr>
            <a:r>
              <a:rPr lang="en-US" dirty="0">
                <a:latin typeface="Calibri" panose="020F0502020204030204" pitchFamily="34" charset="0"/>
                <a:cs typeface="Calibri" panose="020F0502020204030204" pitchFamily="34" charset="0"/>
              </a:rPr>
              <a:t>We’re looking for individuals with exceptional eyes for detail to step into the inner workings of our library system. At WPL, </a:t>
            </a:r>
            <a:r>
              <a:rPr lang="en-US" dirty="0" err="1">
                <a:latin typeface="Calibri" panose="020F0502020204030204" pitchFamily="34" charset="0"/>
                <a:cs typeface="Calibri" panose="020F0502020204030204" pitchFamily="34" charset="0"/>
              </a:rPr>
              <a:t>Shelvers</a:t>
            </a:r>
            <a:r>
              <a:rPr lang="en-US" dirty="0">
                <a:latin typeface="Calibri" panose="020F0502020204030204" pitchFamily="34" charset="0"/>
                <a:cs typeface="Calibri" panose="020F0502020204030204" pitchFamily="34" charset="0"/>
              </a:rPr>
              <a:t> play an important role in our day-to-day operations with their knack for process, friendly faces, and their ability to keep things impeccably neat and tidy allow our customers have a superb library experience. </a:t>
            </a:r>
          </a:p>
        </p:txBody>
      </p:sp>
      <p:cxnSp>
        <p:nvCxnSpPr>
          <p:cNvPr id="8" name="Straight Connector 7">
            <a:extLst>
              <a:ext uri="{FF2B5EF4-FFF2-40B4-BE49-F238E27FC236}">
                <a16:creationId xmlns:a16="http://schemas.microsoft.com/office/drawing/2014/main" id="{A79FD043-E7AD-126B-09DB-A99AFA9E3501}"/>
              </a:ext>
            </a:extLst>
          </p:cNvPr>
          <p:cNvCxnSpPr/>
          <p:nvPr/>
        </p:nvCxnSpPr>
        <p:spPr>
          <a:xfrm>
            <a:off x="4614390" y="3717894"/>
            <a:ext cx="3245818"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7FEF4D07-3684-7D80-7881-31A4CBD06416}"/>
              </a:ext>
            </a:extLst>
          </p:cNvPr>
          <p:cNvCxnSpPr>
            <a:cxnSpLocks/>
          </p:cNvCxnSpPr>
          <p:nvPr/>
        </p:nvCxnSpPr>
        <p:spPr>
          <a:xfrm>
            <a:off x="1660252" y="4445579"/>
            <a:ext cx="9930223"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42DB3662-1C13-EEE5-9AC3-3048F39BDF66}"/>
              </a:ext>
            </a:extLst>
          </p:cNvPr>
          <p:cNvCxnSpPr>
            <a:cxnSpLocks/>
          </p:cNvCxnSpPr>
          <p:nvPr/>
        </p:nvCxnSpPr>
        <p:spPr>
          <a:xfrm>
            <a:off x="2202408" y="4840204"/>
            <a:ext cx="1009272"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sp>
        <p:nvSpPr>
          <p:cNvPr id="13" name="TextBox 12">
            <a:extLst>
              <a:ext uri="{FF2B5EF4-FFF2-40B4-BE49-F238E27FC236}">
                <a16:creationId xmlns:a16="http://schemas.microsoft.com/office/drawing/2014/main" id="{47B60A39-38CC-BF6E-2348-CD103419420B}"/>
              </a:ext>
            </a:extLst>
          </p:cNvPr>
          <p:cNvSpPr txBox="1"/>
          <p:nvPr/>
        </p:nvSpPr>
        <p:spPr>
          <a:xfrm>
            <a:off x="2566050" y="1737709"/>
            <a:ext cx="6957391" cy="461665"/>
          </a:xfrm>
          <a:prstGeom prst="rect">
            <a:avLst/>
          </a:prstGeom>
          <a:noFill/>
        </p:spPr>
        <p:txBody>
          <a:bodyPr wrap="square" rtlCol="0">
            <a:spAutoFit/>
          </a:bodyPr>
          <a:lstStyle/>
          <a:p>
            <a:r>
              <a:rPr lang="en-US" sz="2400" b="1" dirty="0">
                <a:latin typeface="Verdana" panose="020B0604030504040204" pitchFamily="34" charset="0"/>
                <a:ea typeface="Verdana" panose="020B0604030504040204" pitchFamily="34" charset="0"/>
              </a:rPr>
              <a:t>What required skills can you identify?</a:t>
            </a:r>
          </a:p>
        </p:txBody>
      </p:sp>
    </p:spTree>
    <p:extLst>
      <p:ext uri="{BB962C8B-B14F-4D97-AF65-F5344CB8AC3E}">
        <p14:creationId xmlns:p14="http://schemas.microsoft.com/office/powerpoint/2010/main" val="364586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51EB-E00E-466D-9B04-BE172F03FE53}"/>
              </a:ext>
            </a:extLst>
          </p:cNvPr>
          <p:cNvSpPr>
            <a:spLocks noGrp="1"/>
          </p:cNvSpPr>
          <p:nvPr>
            <p:ph type="title"/>
          </p:nvPr>
        </p:nvSpPr>
        <p:spPr/>
        <p:txBody>
          <a:bodyPr/>
          <a:lstStyle/>
          <a:p>
            <a:r>
              <a:rPr lang="en-US" dirty="0"/>
              <a:t>Identify Required skills</a:t>
            </a:r>
          </a:p>
        </p:txBody>
      </p:sp>
      <p:sp>
        <p:nvSpPr>
          <p:cNvPr id="6" name="Content Placeholder 5">
            <a:extLst>
              <a:ext uri="{FF2B5EF4-FFF2-40B4-BE49-F238E27FC236}">
                <a16:creationId xmlns:a16="http://schemas.microsoft.com/office/drawing/2014/main" id="{C5E4EB31-3063-4C48-89B5-57C3DF9DD72F}"/>
              </a:ext>
            </a:extLst>
          </p:cNvPr>
          <p:cNvSpPr>
            <a:spLocks noGrp="1"/>
          </p:cNvSpPr>
          <p:nvPr>
            <p:ph sz="half" idx="1"/>
          </p:nvPr>
        </p:nvSpPr>
        <p:spPr>
          <a:xfrm>
            <a:off x="259883" y="1687840"/>
            <a:ext cx="5586855" cy="4590472"/>
          </a:xfrm>
        </p:spPr>
        <p:txBody>
          <a:bodyPr>
            <a:normAutofit/>
          </a:bodyPr>
          <a:lstStyle/>
          <a:p>
            <a:pPr marL="0" indent="0">
              <a:buNone/>
            </a:pPr>
            <a:r>
              <a:rPr lang="en-US" dirty="0">
                <a:latin typeface="Calibri" panose="020F0502020204030204" pitchFamily="34" charset="0"/>
                <a:cs typeface="Calibri" panose="020F0502020204030204" pitchFamily="34" charset="0"/>
              </a:rPr>
              <a:t>What you’ll do:</a:t>
            </a:r>
          </a:p>
          <a:p>
            <a:r>
              <a:rPr lang="en-US" dirty="0">
                <a:latin typeface="Calibri" panose="020F0502020204030204" pitchFamily="34" charset="0"/>
                <a:cs typeface="Calibri" panose="020F0502020204030204" pitchFamily="34" charset="0"/>
              </a:rPr>
              <a:t>Use automated sorter to check in and sort materials</a:t>
            </a:r>
          </a:p>
          <a:p>
            <a:r>
              <a:rPr lang="en-US" dirty="0">
                <a:latin typeface="Calibri" panose="020F0502020204030204" pitchFamily="34" charset="0"/>
                <a:cs typeface="Calibri" panose="020F0502020204030204" pitchFamily="34" charset="0"/>
              </a:rPr>
              <a:t>Shelve materials in the library according to the Dewey Decimal System</a:t>
            </a:r>
          </a:p>
          <a:p>
            <a:r>
              <a:rPr lang="en-US" dirty="0">
                <a:latin typeface="Calibri" panose="020F0502020204030204" pitchFamily="34" charset="0"/>
                <a:cs typeface="Calibri" panose="020F0502020204030204" pitchFamily="34" charset="0"/>
              </a:rPr>
              <a:t>Maintain a tidy library space </a:t>
            </a:r>
          </a:p>
          <a:p>
            <a:r>
              <a:rPr lang="en-US" dirty="0">
                <a:latin typeface="Calibri" panose="020F0502020204030204" pitchFamily="34" charset="0"/>
                <a:cs typeface="Calibri" panose="020F0502020204030204" pitchFamily="34" charset="0"/>
              </a:rPr>
              <a:t>Be a friendly face to customers by responding to basic questions and referring them to our staff</a:t>
            </a:r>
          </a:p>
        </p:txBody>
      </p:sp>
      <p:sp>
        <p:nvSpPr>
          <p:cNvPr id="7" name="Content Placeholder 6">
            <a:extLst>
              <a:ext uri="{FF2B5EF4-FFF2-40B4-BE49-F238E27FC236}">
                <a16:creationId xmlns:a16="http://schemas.microsoft.com/office/drawing/2014/main" id="{4F6867E0-AD9F-4C5F-B9EB-0A5D062983D2}"/>
              </a:ext>
            </a:extLst>
          </p:cNvPr>
          <p:cNvSpPr>
            <a:spLocks noGrp="1"/>
          </p:cNvSpPr>
          <p:nvPr>
            <p:ph sz="half" idx="2"/>
          </p:nvPr>
        </p:nvSpPr>
        <p:spPr>
          <a:xfrm>
            <a:off x="6170992" y="1770969"/>
            <a:ext cx="5658620" cy="4590472"/>
          </a:xfrm>
        </p:spPr>
        <p:txBody>
          <a:bodyPr>
            <a:normAutofit/>
          </a:bodyPr>
          <a:lstStyle/>
          <a:p>
            <a:pPr marL="0" indent="0">
              <a:buNone/>
            </a:pPr>
            <a:r>
              <a:rPr lang="en-US" dirty="0">
                <a:latin typeface="Calibri" panose="020F0502020204030204" pitchFamily="34" charset="0"/>
                <a:cs typeface="Calibri" panose="020F0502020204030204" pitchFamily="34" charset="0"/>
              </a:rPr>
              <a:t>What we’re looking for:</a:t>
            </a:r>
          </a:p>
          <a:p>
            <a:r>
              <a:rPr lang="en-US" dirty="0">
                <a:latin typeface="Calibri" panose="020F0502020204030204" pitchFamily="34" charset="0"/>
                <a:cs typeface="Calibri" panose="020F0502020204030204" pitchFamily="34" charset="0"/>
              </a:rPr>
              <a:t>Highly detail-oriented individuals with a flair for neatness and organization</a:t>
            </a:r>
          </a:p>
          <a:p>
            <a:r>
              <a:rPr lang="en-US" dirty="0">
                <a:latin typeface="Calibri" panose="020F0502020204030204" pitchFamily="34" charset="0"/>
                <a:cs typeface="Calibri" panose="020F0502020204030204" pitchFamily="34" charset="0"/>
              </a:rPr>
              <a:t>Warm and friendly personalities who keep the customer always in mind </a:t>
            </a:r>
          </a:p>
          <a:p>
            <a:r>
              <a:rPr lang="en-US" dirty="0">
                <a:latin typeface="Calibri" panose="020F0502020204030204" pitchFamily="34" charset="0"/>
                <a:cs typeface="Calibri" panose="020F0502020204030204" pitchFamily="34" charset="0"/>
              </a:rPr>
              <a:t>Responsible and dependable individuals that can work with minimal supervision </a:t>
            </a:r>
          </a:p>
          <a:p>
            <a:r>
              <a:rPr lang="en-US" dirty="0">
                <a:latin typeface="Calibri" panose="020F0502020204030204" pitchFamily="34" charset="0"/>
                <a:cs typeface="Calibri" panose="020F0502020204030204" pitchFamily="34" charset="0"/>
              </a:rPr>
              <a:t>People who enjoy a job with both physical and mental demands </a:t>
            </a:r>
          </a:p>
        </p:txBody>
      </p:sp>
      <p:cxnSp>
        <p:nvCxnSpPr>
          <p:cNvPr id="5" name="Straight Connector 4">
            <a:extLst>
              <a:ext uri="{FF2B5EF4-FFF2-40B4-BE49-F238E27FC236}">
                <a16:creationId xmlns:a16="http://schemas.microsoft.com/office/drawing/2014/main" id="{26A2CCF2-6D3F-A167-4E4C-5DA5D217CF80}"/>
              </a:ext>
            </a:extLst>
          </p:cNvPr>
          <p:cNvCxnSpPr>
            <a:cxnSpLocks/>
          </p:cNvCxnSpPr>
          <p:nvPr/>
        </p:nvCxnSpPr>
        <p:spPr>
          <a:xfrm>
            <a:off x="6510810" y="2750798"/>
            <a:ext cx="2698287"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6E2C8275-755F-AAD7-DA35-0C410A284F81}"/>
              </a:ext>
            </a:extLst>
          </p:cNvPr>
          <p:cNvCxnSpPr>
            <a:cxnSpLocks/>
          </p:cNvCxnSpPr>
          <p:nvPr/>
        </p:nvCxnSpPr>
        <p:spPr>
          <a:xfrm>
            <a:off x="776130" y="3556196"/>
            <a:ext cx="1561343"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A92B6199-22B5-252C-BC19-A6AC81D45178}"/>
              </a:ext>
            </a:extLst>
          </p:cNvPr>
          <p:cNvCxnSpPr>
            <a:cxnSpLocks/>
          </p:cNvCxnSpPr>
          <p:nvPr/>
        </p:nvCxnSpPr>
        <p:spPr>
          <a:xfrm>
            <a:off x="1556801" y="3932654"/>
            <a:ext cx="2676084"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1DF6DB8A-DEE4-6B12-1B15-8ADF3C138DFA}"/>
              </a:ext>
            </a:extLst>
          </p:cNvPr>
          <p:cNvCxnSpPr>
            <a:cxnSpLocks/>
          </p:cNvCxnSpPr>
          <p:nvPr/>
        </p:nvCxnSpPr>
        <p:spPr>
          <a:xfrm>
            <a:off x="2067339" y="4500611"/>
            <a:ext cx="437322"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B0EFAE18-2C81-9313-3941-E05EF733AE50}"/>
              </a:ext>
            </a:extLst>
          </p:cNvPr>
          <p:cNvCxnSpPr>
            <a:cxnSpLocks/>
          </p:cNvCxnSpPr>
          <p:nvPr/>
        </p:nvCxnSpPr>
        <p:spPr>
          <a:xfrm>
            <a:off x="1230807" y="5084062"/>
            <a:ext cx="1379871"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6A11FC21-9E6A-00D2-5936-A466BD813A0C}"/>
              </a:ext>
            </a:extLst>
          </p:cNvPr>
          <p:cNvCxnSpPr>
            <a:cxnSpLocks/>
          </p:cNvCxnSpPr>
          <p:nvPr/>
        </p:nvCxnSpPr>
        <p:spPr>
          <a:xfrm>
            <a:off x="6759596" y="3679327"/>
            <a:ext cx="3584428"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FA695FA7-E4B5-FA70-A926-5AE95391456E}"/>
              </a:ext>
            </a:extLst>
          </p:cNvPr>
          <p:cNvCxnSpPr>
            <a:cxnSpLocks/>
          </p:cNvCxnSpPr>
          <p:nvPr/>
        </p:nvCxnSpPr>
        <p:spPr>
          <a:xfrm>
            <a:off x="6578936" y="4612903"/>
            <a:ext cx="3509489"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4268B5C3-0673-B3E9-3D01-E10F0EBCFA5E}"/>
              </a:ext>
            </a:extLst>
          </p:cNvPr>
          <p:cNvCxnSpPr>
            <a:cxnSpLocks/>
          </p:cNvCxnSpPr>
          <p:nvPr/>
        </p:nvCxnSpPr>
        <p:spPr>
          <a:xfrm>
            <a:off x="6578936" y="5897705"/>
            <a:ext cx="3576354"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01D5309D-E5B7-01C5-D92A-5BB81282C804}"/>
              </a:ext>
            </a:extLst>
          </p:cNvPr>
          <p:cNvCxnSpPr>
            <a:cxnSpLocks/>
          </p:cNvCxnSpPr>
          <p:nvPr/>
        </p:nvCxnSpPr>
        <p:spPr>
          <a:xfrm>
            <a:off x="9209097" y="5002481"/>
            <a:ext cx="2201025"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16A8F550-C62D-363C-675E-EE16945EB4D5}"/>
              </a:ext>
            </a:extLst>
          </p:cNvPr>
          <p:cNvCxnSpPr>
            <a:cxnSpLocks/>
          </p:cNvCxnSpPr>
          <p:nvPr/>
        </p:nvCxnSpPr>
        <p:spPr>
          <a:xfrm>
            <a:off x="7645737" y="3102682"/>
            <a:ext cx="2698287"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1385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3755-0B4C-4CC8-9910-6EBB0E61F930}"/>
              </a:ext>
            </a:extLst>
          </p:cNvPr>
          <p:cNvSpPr>
            <a:spLocks noGrp="1"/>
          </p:cNvSpPr>
          <p:nvPr>
            <p:ph type="title"/>
          </p:nvPr>
        </p:nvSpPr>
        <p:spPr/>
        <p:txBody>
          <a:bodyPr/>
          <a:lstStyle/>
          <a:p>
            <a:r>
              <a:rPr lang="en-US" dirty="0"/>
              <a:t>Match your experience with required skills</a:t>
            </a:r>
          </a:p>
        </p:txBody>
      </p:sp>
      <p:graphicFrame>
        <p:nvGraphicFramePr>
          <p:cNvPr id="3" name="Table 3">
            <a:extLst>
              <a:ext uri="{FF2B5EF4-FFF2-40B4-BE49-F238E27FC236}">
                <a16:creationId xmlns:a16="http://schemas.microsoft.com/office/drawing/2014/main" id="{A34104DE-8069-0061-4499-BACF6E8C2CC0}"/>
              </a:ext>
            </a:extLst>
          </p:cNvPr>
          <p:cNvGraphicFramePr>
            <a:graphicFrameLocks noGrp="1"/>
          </p:cNvGraphicFramePr>
          <p:nvPr/>
        </p:nvGraphicFramePr>
        <p:xfrm>
          <a:off x="1179444" y="1819594"/>
          <a:ext cx="9099825" cy="3733068"/>
        </p:xfrm>
        <a:graphic>
          <a:graphicData uri="http://schemas.openxmlformats.org/drawingml/2006/table">
            <a:tbl>
              <a:tblPr firstRow="1" bandRow="1">
                <a:tableStyleId>{5C22544A-7EE6-4342-B048-85BDC9FD1C3A}</a:tableStyleId>
              </a:tblPr>
              <a:tblGrid>
                <a:gridCol w="4564750">
                  <a:extLst>
                    <a:ext uri="{9D8B030D-6E8A-4147-A177-3AD203B41FA5}">
                      <a16:colId xmlns:a16="http://schemas.microsoft.com/office/drawing/2014/main" val="459723972"/>
                    </a:ext>
                  </a:extLst>
                </a:gridCol>
                <a:gridCol w="4535075">
                  <a:extLst>
                    <a:ext uri="{9D8B030D-6E8A-4147-A177-3AD203B41FA5}">
                      <a16:colId xmlns:a16="http://schemas.microsoft.com/office/drawing/2014/main" val="837195359"/>
                    </a:ext>
                  </a:extLst>
                </a:gridCol>
              </a:tblGrid>
              <a:tr h="622178">
                <a:tc>
                  <a:txBody>
                    <a:bodyPr/>
                    <a:lstStyle/>
                    <a:p>
                      <a:r>
                        <a:rPr lang="en-US" dirty="0">
                          <a:solidFill>
                            <a:schemeClr val="tx1"/>
                          </a:solidFill>
                          <a:latin typeface="Verdana" panose="020B0604030504040204" pitchFamily="34" charset="0"/>
                          <a:ea typeface="Verdana" panose="020B0604030504040204" pitchFamily="34" charset="0"/>
                        </a:rPr>
                        <a:t>Job requirement</a:t>
                      </a:r>
                    </a:p>
                  </a:txBody>
                  <a:tcPr/>
                </a:tc>
                <a:tc>
                  <a:txBody>
                    <a:bodyPr/>
                    <a:lstStyle/>
                    <a:p>
                      <a:r>
                        <a:rPr lang="en-US" dirty="0">
                          <a:solidFill>
                            <a:schemeClr val="tx1"/>
                          </a:solidFill>
                          <a:latin typeface="Verdana" panose="020B0604030504040204" pitchFamily="34" charset="0"/>
                          <a:ea typeface="Verdana" panose="020B0604030504040204" pitchFamily="34" charset="0"/>
                        </a:rPr>
                        <a:t>Evidence that I meet them</a:t>
                      </a:r>
                    </a:p>
                  </a:txBody>
                  <a:tcPr/>
                </a:tc>
                <a:extLst>
                  <a:ext uri="{0D108BD9-81ED-4DB2-BD59-A6C34878D82A}">
                    <a16:rowId xmlns:a16="http://schemas.microsoft.com/office/drawing/2014/main" val="4087055181"/>
                  </a:ext>
                </a:extLst>
              </a:tr>
              <a:tr h="622178">
                <a:tc>
                  <a:txBody>
                    <a:bodyPr/>
                    <a:lstStyle/>
                    <a:p>
                      <a:r>
                        <a:rPr lang="en-US" dirty="0">
                          <a:latin typeface="Verdana" panose="020B0604030504040204" pitchFamily="34" charset="0"/>
                          <a:ea typeface="Verdana" panose="020B0604030504040204" pitchFamily="34" charset="0"/>
                        </a:rPr>
                        <a:t>Attention to detail</a:t>
                      </a:r>
                    </a:p>
                  </a:txBody>
                  <a:tcPr/>
                </a:tc>
                <a:tc>
                  <a:txBody>
                    <a:bodyPr/>
                    <a:lstStyle/>
                    <a:p>
                      <a:r>
                        <a:rPr lang="en-US" dirty="0">
                          <a:latin typeface="Verdana" panose="020B0604030504040204" pitchFamily="34" charset="0"/>
                          <a:ea typeface="Verdana" panose="020B0604030504040204" pitchFamily="34" charset="0"/>
                        </a:rPr>
                        <a:t>Citing research</a:t>
                      </a:r>
                    </a:p>
                  </a:txBody>
                  <a:tcPr/>
                </a:tc>
                <a:extLst>
                  <a:ext uri="{0D108BD9-81ED-4DB2-BD59-A6C34878D82A}">
                    <a16:rowId xmlns:a16="http://schemas.microsoft.com/office/drawing/2014/main" val="3291543617"/>
                  </a:ext>
                </a:extLst>
              </a:tr>
              <a:tr h="622178">
                <a:tc>
                  <a:txBody>
                    <a:bodyPr/>
                    <a:lstStyle/>
                    <a:p>
                      <a:r>
                        <a:rPr lang="en-US" dirty="0">
                          <a:latin typeface="Verdana" panose="020B0604030504040204" pitchFamily="34" charset="0"/>
                          <a:ea typeface="Verdana" panose="020B0604030504040204" pitchFamily="34" charset="0"/>
                        </a:rPr>
                        <a:t>Warm and friendly</a:t>
                      </a:r>
                    </a:p>
                  </a:txBody>
                  <a:tcPr/>
                </a:tc>
                <a:tc>
                  <a:txBody>
                    <a:bodyPr/>
                    <a:lstStyle/>
                    <a:p>
                      <a:r>
                        <a:rPr lang="en-US" dirty="0">
                          <a:latin typeface="Verdana" panose="020B0604030504040204" pitchFamily="34" charset="0"/>
                          <a:ea typeface="Verdana" panose="020B0604030504040204" pitchFamily="34" charset="0"/>
                        </a:rPr>
                        <a:t>Teaching assistant </a:t>
                      </a:r>
                    </a:p>
                  </a:txBody>
                  <a:tcPr/>
                </a:tc>
                <a:extLst>
                  <a:ext uri="{0D108BD9-81ED-4DB2-BD59-A6C34878D82A}">
                    <a16:rowId xmlns:a16="http://schemas.microsoft.com/office/drawing/2014/main" val="1243862175"/>
                  </a:ext>
                </a:extLst>
              </a:tr>
              <a:tr h="622178">
                <a:tc>
                  <a:txBody>
                    <a:bodyPr/>
                    <a:lstStyle/>
                    <a:p>
                      <a:r>
                        <a:rPr lang="en-US" dirty="0">
                          <a:latin typeface="Verdana" panose="020B0604030504040204" pitchFamily="34" charset="0"/>
                          <a:ea typeface="Verdana" panose="020B0604030504040204" pitchFamily="34" charset="0"/>
                        </a:rPr>
                        <a:t>Physical and mental demands </a:t>
                      </a:r>
                    </a:p>
                  </a:txBody>
                  <a:tcPr/>
                </a:tc>
                <a:tc>
                  <a:txBody>
                    <a:bodyPr/>
                    <a:lstStyle/>
                    <a:p>
                      <a:r>
                        <a:rPr lang="en-US" dirty="0">
                          <a:latin typeface="Verdana" panose="020B0604030504040204" pitchFamily="34" charset="0"/>
                          <a:ea typeface="Verdana" panose="020B0604030504040204" pitchFamily="34" charset="0"/>
                        </a:rPr>
                        <a:t>UWaterloo swim team member</a:t>
                      </a:r>
                    </a:p>
                  </a:txBody>
                  <a:tcPr/>
                </a:tc>
                <a:extLst>
                  <a:ext uri="{0D108BD9-81ED-4DB2-BD59-A6C34878D82A}">
                    <a16:rowId xmlns:a16="http://schemas.microsoft.com/office/drawing/2014/main" val="3651201000"/>
                  </a:ext>
                </a:extLst>
              </a:tr>
              <a:tr h="622178">
                <a:tc>
                  <a:txBody>
                    <a:bodyPr/>
                    <a:lstStyle/>
                    <a:p>
                      <a:r>
                        <a:rPr lang="en-US" dirty="0">
                          <a:latin typeface="Verdana" panose="020B0604030504040204" pitchFamily="34" charset="0"/>
                          <a:ea typeface="Verdana" panose="020B0604030504040204" pitchFamily="34" charset="0"/>
                        </a:rPr>
                        <a:t>Minimal supervision / dependable</a:t>
                      </a:r>
                    </a:p>
                  </a:txBody>
                  <a:tcPr/>
                </a:tc>
                <a:tc>
                  <a:txBody>
                    <a:bodyPr/>
                    <a:lstStyle/>
                    <a:p>
                      <a:r>
                        <a:rPr lang="en-US" dirty="0">
                          <a:latin typeface="Verdana" panose="020B0604030504040204" pitchFamily="34" charset="0"/>
                          <a:ea typeface="Verdana" panose="020B0604030504040204" pitchFamily="34" charset="0"/>
                        </a:rPr>
                        <a:t>Independent research</a:t>
                      </a:r>
                    </a:p>
                  </a:txBody>
                  <a:tcPr/>
                </a:tc>
                <a:extLst>
                  <a:ext uri="{0D108BD9-81ED-4DB2-BD59-A6C34878D82A}">
                    <a16:rowId xmlns:a16="http://schemas.microsoft.com/office/drawing/2014/main" val="4090062820"/>
                  </a:ext>
                </a:extLst>
              </a:tr>
              <a:tr h="622178">
                <a:tc>
                  <a:txBody>
                    <a:bodyPr/>
                    <a:lstStyle/>
                    <a:p>
                      <a:r>
                        <a:rPr lang="en-US" dirty="0">
                          <a:latin typeface="Verdana" panose="020B0604030504040204" pitchFamily="34" charset="0"/>
                          <a:ea typeface="Verdana" panose="020B0604030504040204" pitchFamily="34" charset="0"/>
                        </a:rPr>
                        <a:t>Neat and tidy</a:t>
                      </a:r>
                    </a:p>
                  </a:txBody>
                  <a:tcPr/>
                </a:tc>
                <a:tc>
                  <a:txBody>
                    <a:bodyPr/>
                    <a:lstStyle/>
                    <a:p>
                      <a:r>
                        <a:rPr lang="en-US" dirty="0">
                          <a:latin typeface="Verdana" panose="020B0604030504040204" pitchFamily="34" charset="0"/>
                          <a:ea typeface="Verdana" panose="020B0604030504040204" pitchFamily="34" charset="0"/>
                        </a:rPr>
                        <a:t>Organizing books and journals</a:t>
                      </a:r>
                    </a:p>
                  </a:txBody>
                  <a:tcPr/>
                </a:tc>
                <a:extLst>
                  <a:ext uri="{0D108BD9-81ED-4DB2-BD59-A6C34878D82A}">
                    <a16:rowId xmlns:a16="http://schemas.microsoft.com/office/drawing/2014/main" val="2308772611"/>
                  </a:ext>
                </a:extLst>
              </a:tr>
            </a:tbl>
          </a:graphicData>
        </a:graphic>
      </p:graphicFrame>
    </p:spTree>
    <p:extLst>
      <p:ext uri="{BB962C8B-B14F-4D97-AF65-F5344CB8AC3E}">
        <p14:creationId xmlns:p14="http://schemas.microsoft.com/office/powerpoint/2010/main" val="150897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3198-C1DC-4CF0-8D27-E70A744ECAA7}"/>
              </a:ext>
            </a:extLst>
          </p:cNvPr>
          <p:cNvSpPr>
            <a:spLocks noGrp="1"/>
          </p:cNvSpPr>
          <p:nvPr>
            <p:ph type="title"/>
          </p:nvPr>
        </p:nvSpPr>
        <p:spPr/>
        <p:txBody>
          <a:bodyPr/>
          <a:lstStyle/>
          <a:p>
            <a:r>
              <a:rPr lang="en-US" dirty="0"/>
              <a:t>How can we improve this middle paragraph? </a:t>
            </a:r>
          </a:p>
        </p:txBody>
      </p:sp>
      <p:sp>
        <p:nvSpPr>
          <p:cNvPr id="3" name="Content Placeholder 2">
            <a:extLst>
              <a:ext uri="{FF2B5EF4-FFF2-40B4-BE49-F238E27FC236}">
                <a16:creationId xmlns:a16="http://schemas.microsoft.com/office/drawing/2014/main" id="{31D6239E-CC4E-4A4C-B50F-D1C53D4772AD}"/>
              </a:ext>
            </a:extLst>
          </p:cNvPr>
          <p:cNvSpPr>
            <a:spLocks noGrp="1"/>
          </p:cNvSpPr>
          <p:nvPr>
            <p:ph idx="1"/>
          </p:nvPr>
        </p:nvSpPr>
        <p:spPr>
          <a:xfrm>
            <a:off x="259882" y="1413163"/>
            <a:ext cx="11569729" cy="4586945"/>
          </a:xfrm>
        </p:spPr>
        <p:txBody>
          <a:bodyPr>
            <a:normAutofit/>
          </a:bodyPr>
          <a:lstStyle/>
          <a:p>
            <a:pPr marL="0" indent="0">
              <a:buNone/>
            </a:pPr>
            <a:r>
              <a:rPr lang="en-US" dirty="0">
                <a:latin typeface="Verdana" panose="020B0604030504040204" pitchFamily="34" charset="0"/>
                <a:ea typeface="Verdana" panose="020B0604030504040204" pitchFamily="34" charset="0"/>
              </a:rPr>
              <a:t>“As a graduate student, I have the interpersonal skills necessary for this job. As a member of the swim team, I also have the abilities needed to physically carry and shelve materials. Having worked as a content writer with marketing experience, a major portion of my work involved writing articles and reports as well as managing meetings with clients situated in Australia, Europe, UK and the US, so I have the communication skills needed for this position as well.” </a:t>
            </a:r>
          </a:p>
          <a:p>
            <a:pPr marL="0" indent="0">
              <a:buNone/>
            </a:pPr>
            <a:endParaRPr lang="en-US" dirty="0">
              <a:latin typeface="Verdana" panose="020B0604030504040204" pitchFamily="34" charset="0"/>
              <a:ea typeface="Verdana" panose="020B0604030504040204" pitchFamily="34" charset="0"/>
            </a:endParaRPr>
          </a:p>
          <a:p>
            <a:pPr marL="0" indent="0">
              <a:buNone/>
            </a:pPr>
            <a:r>
              <a:rPr lang="en-US" dirty="0">
                <a:highlight>
                  <a:srgbClr val="FFD54F"/>
                </a:highlight>
                <a:latin typeface="Verdana" panose="020B0604030504040204" pitchFamily="34" charset="0"/>
                <a:ea typeface="Verdana" panose="020B0604030504040204" pitchFamily="34" charset="0"/>
              </a:rPr>
              <a:t>Key words:</a:t>
            </a:r>
            <a:r>
              <a:rPr lang="en-US" dirty="0">
                <a:latin typeface="Verdana" panose="020B0604030504040204" pitchFamily="34" charset="0"/>
                <a:ea typeface="Verdana" panose="020B0604030504040204" pitchFamily="34" charset="0"/>
              </a:rPr>
              <a:t> attention to detail, neat and tidy, physical and mental demands, responsible and dependable, minimal supervision, warm and friendly personality</a:t>
            </a:r>
          </a:p>
        </p:txBody>
      </p:sp>
    </p:spTree>
    <p:extLst>
      <p:ext uri="{BB962C8B-B14F-4D97-AF65-F5344CB8AC3E}">
        <p14:creationId xmlns:p14="http://schemas.microsoft.com/office/powerpoint/2010/main" val="240273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3198-C1DC-4CF0-8D27-E70A744ECAA7}"/>
              </a:ext>
            </a:extLst>
          </p:cNvPr>
          <p:cNvSpPr>
            <a:spLocks noGrp="1"/>
          </p:cNvSpPr>
          <p:nvPr>
            <p:ph type="title"/>
          </p:nvPr>
        </p:nvSpPr>
        <p:spPr/>
        <p:txBody>
          <a:bodyPr/>
          <a:lstStyle/>
          <a:p>
            <a:r>
              <a:rPr lang="en-US" dirty="0"/>
              <a:t>Improved version</a:t>
            </a:r>
          </a:p>
        </p:txBody>
      </p:sp>
      <p:sp>
        <p:nvSpPr>
          <p:cNvPr id="3" name="Content Placeholder 2">
            <a:extLst>
              <a:ext uri="{FF2B5EF4-FFF2-40B4-BE49-F238E27FC236}">
                <a16:creationId xmlns:a16="http://schemas.microsoft.com/office/drawing/2014/main" id="{31D6239E-CC4E-4A4C-B50F-D1C53D4772AD}"/>
              </a:ext>
            </a:extLst>
          </p:cNvPr>
          <p:cNvSpPr>
            <a:spLocks noGrp="1"/>
          </p:cNvSpPr>
          <p:nvPr>
            <p:ph idx="1"/>
          </p:nvPr>
        </p:nvSpPr>
        <p:spPr>
          <a:xfrm>
            <a:off x="259882" y="1413163"/>
            <a:ext cx="11569729" cy="4586945"/>
          </a:xfrm>
        </p:spPr>
        <p:txBody>
          <a:bodyPr>
            <a:normAutofit lnSpcReduction="10000"/>
          </a:bodyPr>
          <a:lstStyle/>
          <a:p>
            <a:pPr marL="0" indent="0">
              <a:buNone/>
            </a:pPr>
            <a:r>
              <a:rPr lang="en-US" dirty="0">
                <a:latin typeface="Verdana" panose="020B0604030504040204" pitchFamily="34" charset="0"/>
                <a:ea typeface="Verdana" panose="020B0604030504040204" pitchFamily="34" charset="0"/>
              </a:rPr>
              <a:t>“My experience as a graduate student at the University of Waterloo has equipped me with the skills needed to be a dependable member of the shelving team. In my independent research, I need to stay organized with all the books and journals I reference and pay detailed attention to the current research in my field – all with minimal supervision. As a teaching assistant, I also support 25+ students every term with their coursework. My teaching evaluations indicate that my warm and friendly personality makes students feel comfortable approaching me with questions and concerns. I believe these interpersonal skills will be an asset in this customer-facing role.” </a:t>
            </a:r>
          </a:p>
          <a:p>
            <a:pPr marL="0" indent="0">
              <a:buNone/>
            </a:pPr>
            <a:r>
              <a:rPr lang="en-US" dirty="0">
                <a:highlight>
                  <a:srgbClr val="FFD54F"/>
                </a:highlight>
                <a:latin typeface="Verdana" panose="020B0604030504040204" pitchFamily="34" charset="0"/>
                <a:ea typeface="Verdana" panose="020B0604030504040204" pitchFamily="34" charset="0"/>
              </a:rPr>
              <a:t>Key words:</a:t>
            </a:r>
            <a:r>
              <a:rPr lang="en-US" dirty="0">
                <a:latin typeface="Verdana" panose="020B0604030504040204" pitchFamily="34" charset="0"/>
                <a:ea typeface="Verdana" panose="020B0604030504040204" pitchFamily="34" charset="0"/>
              </a:rPr>
              <a:t> attention to detail, neat and tidy, physical and mental demands, responsible and dependable, minimal supervision, warm and friendly personality</a:t>
            </a:r>
          </a:p>
        </p:txBody>
      </p:sp>
      <p:cxnSp>
        <p:nvCxnSpPr>
          <p:cNvPr id="16" name="Straight Connector 15">
            <a:extLst>
              <a:ext uri="{FF2B5EF4-FFF2-40B4-BE49-F238E27FC236}">
                <a16:creationId xmlns:a16="http://schemas.microsoft.com/office/drawing/2014/main" id="{E39B8363-F0DA-365B-10CE-904D63762355}"/>
              </a:ext>
            </a:extLst>
          </p:cNvPr>
          <p:cNvCxnSpPr>
            <a:cxnSpLocks/>
          </p:cNvCxnSpPr>
          <p:nvPr/>
        </p:nvCxnSpPr>
        <p:spPr>
          <a:xfrm>
            <a:off x="4534657" y="5623535"/>
            <a:ext cx="1561343"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8D3F66C0-1BC7-5A6B-AEE5-5F54838F5727}"/>
              </a:ext>
            </a:extLst>
          </p:cNvPr>
          <p:cNvCxnSpPr>
            <a:cxnSpLocks/>
          </p:cNvCxnSpPr>
          <p:nvPr/>
        </p:nvCxnSpPr>
        <p:spPr>
          <a:xfrm>
            <a:off x="7072448" y="2091831"/>
            <a:ext cx="1561343"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55DEF56B-FE52-00F5-E722-EEF3A01136A3}"/>
              </a:ext>
            </a:extLst>
          </p:cNvPr>
          <p:cNvCxnSpPr>
            <a:cxnSpLocks/>
          </p:cNvCxnSpPr>
          <p:nvPr/>
        </p:nvCxnSpPr>
        <p:spPr>
          <a:xfrm>
            <a:off x="2606465" y="5285605"/>
            <a:ext cx="1561343"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9D031238-DD0F-8A3A-6D73-A3479892B618}"/>
              </a:ext>
            </a:extLst>
          </p:cNvPr>
          <p:cNvCxnSpPr>
            <a:cxnSpLocks/>
          </p:cNvCxnSpPr>
          <p:nvPr/>
        </p:nvCxnSpPr>
        <p:spPr>
          <a:xfrm>
            <a:off x="8497056" y="2787570"/>
            <a:ext cx="2184196"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9188C1F-78EB-E65D-68FA-955E0DE8F784}"/>
              </a:ext>
            </a:extLst>
          </p:cNvPr>
          <p:cNvCxnSpPr>
            <a:cxnSpLocks/>
          </p:cNvCxnSpPr>
          <p:nvPr/>
        </p:nvCxnSpPr>
        <p:spPr>
          <a:xfrm>
            <a:off x="7198343" y="3085744"/>
            <a:ext cx="2184196"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AC7965E3-6ADF-19D8-9326-9A1D2B3F6B42}"/>
              </a:ext>
            </a:extLst>
          </p:cNvPr>
          <p:cNvCxnSpPr>
            <a:cxnSpLocks/>
          </p:cNvCxnSpPr>
          <p:nvPr/>
        </p:nvCxnSpPr>
        <p:spPr>
          <a:xfrm>
            <a:off x="9139786" y="3768231"/>
            <a:ext cx="2184196"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3" name="Straight Connector 22">
            <a:extLst>
              <a:ext uri="{FF2B5EF4-FFF2-40B4-BE49-F238E27FC236}">
                <a16:creationId xmlns:a16="http://schemas.microsoft.com/office/drawing/2014/main" id="{43734724-7525-F81D-F272-A2EF557893D6}"/>
              </a:ext>
            </a:extLst>
          </p:cNvPr>
          <p:cNvCxnSpPr>
            <a:cxnSpLocks/>
          </p:cNvCxnSpPr>
          <p:nvPr/>
        </p:nvCxnSpPr>
        <p:spPr>
          <a:xfrm>
            <a:off x="6789938" y="5623535"/>
            <a:ext cx="2184196"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CC0230F-D854-811E-6490-071E0C1F52D1}"/>
              </a:ext>
            </a:extLst>
          </p:cNvPr>
          <p:cNvCxnSpPr>
            <a:cxnSpLocks/>
          </p:cNvCxnSpPr>
          <p:nvPr/>
        </p:nvCxnSpPr>
        <p:spPr>
          <a:xfrm>
            <a:off x="422269" y="5984843"/>
            <a:ext cx="2184196" cy="0"/>
          </a:xfrm>
          <a:prstGeom prst="line">
            <a:avLst/>
          </a:prstGeom>
          <a:ln w="508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2874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02F7-D56E-9FDE-4EA7-7278A175199F}"/>
              </a:ext>
            </a:extLst>
          </p:cNvPr>
          <p:cNvSpPr>
            <a:spLocks noGrp="1"/>
          </p:cNvSpPr>
          <p:nvPr>
            <p:ph type="title"/>
          </p:nvPr>
        </p:nvSpPr>
        <p:spPr>
          <a:xfrm>
            <a:off x="301610" y="2350422"/>
            <a:ext cx="11569729" cy="1046019"/>
          </a:xfrm>
        </p:spPr>
        <p:txBody>
          <a:bodyPr>
            <a:normAutofit fontScale="90000"/>
          </a:bodyPr>
          <a:lstStyle/>
          <a:p>
            <a:r>
              <a:rPr lang="en-US" dirty="0"/>
              <a:t>Going from Identification</a:t>
            </a:r>
            <a:br>
              <a:rPr lang="en-US" dirty="0"/>
            </a:br>
            <a:r>
              <a:rPr lang="en-US" dirty="0"/>
              <a:t>to articulation</a:t>
            </a:r>
          </a:p>
        </p:txBody>
      </p:sp>
      <p:sp>
        <p:nvSpPr>
          <p:cNvPr id="5" name="Text Placeholder 4">
            <a:extLst>
              <a:ext uri="{FF2B5EF4-FFF2-40B4-BE49-F238E27FC236}">
                <a16:creationId xmlns:a16="http://schemas.microsoft.com/office/drawing/2014/main" id="{19190E00-5C31-4972-5411-E93734150042}"/>
              </a:ext>
            </a:extLst>
          </p:cNvPr>
          <p:cNvSpPr>
            <a:spLocks noGrp="1"/>
          </p:cNvSpPr>
          <p:nvPr>
            <p:ph type="body" sz="quarter" idx="13"/>
          </p:nvPr>
        </p:nvSpPr>
        <p:spPr/>
        <p:txBody>
          <a:bodyPr/>
          <a:lstStyle/>
          <a:p>
            <a:r>
              <a:rPr lang="en-US" dirty="0"/>
              <a:t>How can you prove that you have these skills?</a:t>
            </a:r>
          </a:p>
        </p:txBody>
      </p:sp>
    </p:spTree>
    <p:extLst>
      <p:ext uri="{BB962C8B-B14F-4D97-AF65-F5344CB8AC3E}">
        <p14:creationId xmlns:p14="http://schemas.microsoft.com/office/powerpoint/2010/main" val="226289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3BE4-1C7D-4AB3-BE5A-D41AC5B8EFD1}"/>
              </a:ext>
            </a:extLst>
          </p:cNvPr>
          <p:cNvSpPr>
            <a:spLocks noGrp="1"/>
          </p:cNvSpPr>
          <p:nvPr>
            <p:ph type="title"/>
          </p:nvPr>
        </p:nvSpPr>
        <p:spPr>
          <a:xfrm>
            <a:off x="259883" y="434108"/>
            <a:ext cx="11569729" cy="895927"/>
          </a:xfrm>
        </p:spPr>
        <p:txBody>
          <a:bodyPr anchor="ctr">
            <a:normAutofit/>
          </a:bodyPr>
          <a:lstStyle/>
          <a:p>
            <a:r>
              <a:rPr lang="en-US" dirty="0"/>
              <a:t>The Body Paragraph</a:t>
            </a:r>
          </a:p>
        </p:txBody>
      </p:sp>
      <p:pic>
        <p:nvPicPr>
          <p:cNvPr id="7" name="Picture 6" descr="Colorful stars and glitters">
            <a:extLst>
              <a:ext uri="{FF2B5EF4-FFF2-40B4-BE49-F238E27FC236}">
                <a16:creationId xmlns:a16="http://schemas.microsoft.com/office/drawing/2014/main" id="{4E72542B-F322-0D4E-15A0-6C484CF410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237" r="10827" b="-2"/>
          <a:stretch/>
        </p:blipFill>
        <p:spPr>
          <a:xfrm>
            <a:off x="259882" y="1413164"/>
            <a:ext cx="5586855" cy="4590472"/>
          </a:xfrm>
          <a:prstGeom prst="rect">
            <a:avLst/>
          </a:prstGeom>
          <a:noFill/>
        </p:spPr>
      </p:pic>
      <p:sp>
        <p:nvSpPr>
          <p:cNvPr id="3" name="Content Placeholder 2">
            <a:extLst>
              <a:ext uri="{FF2B5EF4-FFF2-40B4-BE49-F238E27FC236}">
                <a16:creationId xmlns:a16="http://schemas.microsoft.com/office/drawing/2014/main" id="{F912A46A-979D-4F4E-AF11-27FAAACBC9B8}"/>
              </a:ext>
            </a:extLst>
          </p:cNvPr>
          <p:cNvSpPr>
            <a:spLocks noGrp="1"/>
          </p:cNvSpPr>
          <p:nvPr>
            <p:ph sz="half" idx="2"/>
          </p:nvPr>
        </p:nvSpPr>
        <p:spPr>
          <a:xfrm>
            <a:off x="6170992" y="1413164"/>
            <a:ext cx="5658620" cy="1928617"/>
          </a:xfrm>
        </p:spPr>
        <p:txBody>
          <a:bodyPr>
            <a:normAutofit lnSpcReduction="10000"/>
          </a:bodyPr>
          <a:lstStyle/>
          <a:p>
            <a:r>
              <a:rPr lang="en-US" dirty="0"/>
              <a:t>Show don’t tell</a:t>
            </a:r>
          </a:p>
          <a:p>
            <a:r>
              <a:rPr lang="en-US" dirty="0"/>
              <a:t>Use specific examples!</a:t>
            </a:r>
          </a:p>
          <a:p>
            <a:r>
              <a:rPr lang="en-US" dirty="0"/>
              <a:t>Use S.T.A.R. approach to structure examples</a:t>
            </a:r>
          </a:p>
        </p:txBody>
      </p:sp>
      <p:sp>
        <p:nvSpPr>
          <p:cNvPr id="14" name="Slide Number Placeholder 5">
            <a:extLst>
              <a:ext uri="{FF2B5EF4-FFF2-40B4-BE49-F238E27FC236}">
                <a16:creationId xmlns:a16="http://schemas.microsoft.com/office/drawing/2014/main" id="{F1981543-4304-B85E-4BDC-D58C785C9129}"/>
              </a:ext>
            </a:extLst>
          </p:cNvPr>
          <p:cNvSpPr>
            <a:spLocks noGrp="1"/>
          </p:cNvSpPr>
          <p:nvPr>
            <p:ph type="sldNum" sz="quarter" idx="12"/>
          </p:nvPr>
        </p:nvSpPr>
        <p:spPr>
          <a:xfrm>
            <a:off x="5588000" y="6335309"/>
            <a:ext cx="1016000" cy="250337"/>
          </a:xfrm>
        </p:spPr>
        <p:txBody>
          <a:bodyPr/>
          <a:lstStyle/>
          <a:p>
            <a:pPr>
              <a:spcAft>
                <a:spcPts val="600"/>
              </a:spcAft>
            </a:pPr>
            <a:r>
              <a:rPr lang="en-US"/>
              <a:t>PAGE  </a:t>
            </a:r>
            <a:fld id="{93005692-73BE-493E-93AB-ECD6027A7652}" type="slidenum">
              <a:rPr lang="en-US" smtClean="0"/>
              <a:pPr>
                <a:spcAft>
                  <a:spcPts val="600"/>
                </a:spcAft>
              </a:pPr>
              <a:t>27</a:t>
            </a:fld>
            <a:endParaRPr lang="en-US"/>
          </a:p>
        </p:txBody>
      </p:sp>
      <p:sp>
        <p:nvSpPr>
          <p:cNvPr id="9" name="TextBox 8">
            <a:extLst>
              <a:ext uri="{FF2B5EF4-FFF2-40B4-BE49-F238E27FC236}">
                <a16:creationId xmlns:a16="http://schemas.microsoft.com/office/drawing/2014/main" id="{2B7A8802-C52C-BEA4-2817-F5AFAF90CD43}"/>
              </a:ext>
            </a:extLst>
          </p:cNvPr>
          <p:cNvSpPr txBox="1"/>
          <p:nvPr/>
        </p:nvSpPr>
        <p:spPr>
          <a:xfrm>
            <a:off x="6170992" y="4273595"/>
            <a:ext cx="6096000" cy="461665"/>
          </a:xfrm>
          <a:prstGeom prst="rect">
            <a:avLst/>
          </a:prstGeom>
          <a:noFill/>
        </p:spPr>
        <p:txBody>
          <a:bodyPr wrap="square">
            <a:spAutoFit/>
          </a:bodyPr>
          <a:lstStyle/>
          <a:p>
            <a:pPr marL="742950" lvl="1" indent="-285750">
              <a:buFont typeface="Arial" panose="020B0604020202020204" pitchFamily="34" charset="0"/>
              <a:buChar char="•"/>
            </a:pPr>
            <a:r>
              <a:rPr lang="en-US" sz="2400" b="1" dirty="0"/>
              <a:t>T</a:t>
            </a:r>
            <a:r>
              <a:rPr lang="en-US" sz="2400" dirty="0"/>
              <a:t>ask (what action did you take?)</a:t>
            </a:r>
          </a:p>
        </p:txBody>
      </p:sp>
      <p:sp>
        <p:nvSpPr>
          <p:cNvPr id="11" name="TextBox 10">
            <a:extLst>
              <a:ext uri="{FF2B5EF4-FFF2-40B4-BE49-F238E27FC236}">
                <a16:creationId xmlns:a16="http://schemas.microsoft.com/office/drawing/2014/main" id="{90D3964A-45D7-7567-6BEF-F062BAC7589A}"/>
              </a:ext>
            </a:extLst>
          </p:cNvPr>
          <p:cNvSpPr txBox="1"/>
          <p:nvPr/>
        </p:nvSpPr>
        <p:spPr>
          <a:xfrm>
            <a:off x="6170992" y="4903497"/>
            <a:ext cx="6096000" cy="461665"/>
          </a:xfrm>
          <a:prstGeom prst="rect">
            <a:avLst/>
          </a:prstGeom>
          <a:noFill/>
        </p:spPr>
        <p:txBody>
          <a:bodyPr wrap="square">
            <a:spAutoFit/>
          </a:bodyPr>
          <a:lstStyle/>
          <a:p>
            <a:pPr marL="742950" lvl="1" indent="-285750">
              <a:buFont typeface="Arial" panose="020B0604020202020204" pitchFamily="34" charset="0"/>
              <a:buChar char="•"/>
            </a:pPr>
            <a:r>
              <a:rPr lang="en-US" sz="2400" b="1" dirty="0"/>
              <a:t>A</a:t>
            </a:r>
            <a:r>
              <a:rPr lang="en-US" sz="2400" dirty="0"/>
              <a:t>ction (What skills did you use?)</a:t>
            </a:r>
          </a:p>
        </p:txBody>
      </p:sp>
      <p:sp>
        <p:nvSpPr>
          <p:cNvPr id="15" name="TextBox 14">
            <a:extLst>
              <a:ext uri="{FF2B5EF4-FFF2-40B4-BE49-F238E27FC236}">
                <a16:creationId xmlns:a16="http://schemas.microsoft.com/office/drawing/2014/main" id="{829E655E-656B-1EB3-28DC-2D9AFF0057A7}"/>
              </a:ext>
            </a:extLst>
          </p:cNvPr>
          <p:cNvSpPr txBox="1"/>
          <p:nvPr/>
        </p:nvSpPr>
        <p:spPr>
          <a:xfrm>
            <a:off x="6170992" y="5583136"/>
            <a:ext cx="6096000" cy="461665"/>
          </a:xfrm>
          <a:prstGeom prst="rect">
            <a:avLst/>
          </a:prstGeom>
          <a:noFill/>
        </p:spPr>
        <p:txBody>
          <a:bodyPr wrap="square">
            <a:spAutoFit/>
          </a:bodyPr>
          <a:lstStyle/>
          <a:p>
            <a:pPr marL="742950" lvl="1" indent="-285750">
              <a:buFont typeface="Arial" panose="020B0604020202020204" pitchFamily="34" charset="0"/>
              <a:buChar char="•"/>
            </a:pPr>
            <a:r>
              <a:rPr lang="en-US" sz="2400" b="1" dirty="0"/>
              <a:t>R</a:t>
            </a:r>
            <a:r>
              <a:rPr lang="en-US" sz="2400" dirty="0"/>
              <a:t>esult (What was the outcome?)</a:t>
            </a:r>
          </a:p>
        </p:txBody>
      </p:sp>
      <p:sp>
        <p:nvSpPr>
          <p:cNvPr id="17" name="TextBox 16">
            <a:extLst>
              <a:ext uri="{FF2B5EF4-FFF2-40B4-BE49-F238E27FC236}">
                <a16:creationId xmlns:a16="http://schemas.microsoft.com/office/drawing/2014/main" id="{057E0FC1-2A0A-5511-C3C8-6F5C64926E19}"/>
              </a:ext>
            </a:extLst>
          </p:cNvPr>
          <p:cNvSpPr txBox="1"/>
          <p:nvPr/>
        </p:nvSpPr>
        <p:spPr>
          <a:xfrm>
            <a:off x="6170992" y="3358479"/>
            <a:ext cx="6135188" cy="830997"/>
          </a:xfrm>
          <a:prstGeom prst="rect">
            <a:avLst/>
          </a:prstGeom>
          <a:noFill/>
        </p:spPr>
        <p:txBody>
          <a:bodyPr wrap="square">
            <a:spAutoFit/>
          </a:bodyPr>
          <a:lstStyle/>
          <a:p>
            <a:pPr marL="742950" lvl="1" indent="-285750">
              <a:buFont typeface="Arial" panose="020B0604020202020204" pitchFamily="34" charset="0"/>
              <a:buChar char="•"/>
            </a:pPr>
            <a:r>
              <a:rPr lang="en-US" sz="2400" b="1" dirty="0"/>
              <a:t>S</a:t>
            </a:r>
            <a:r>
              <a:rPr lang="en-US" sz="2400" dirty="0"/>
              <a:t>ituation (What, when who, why, where?)</a:t>
            </a:r>
          </a:p>
        </p:txBody>
      </p:sp>
    </p:spTree>
    <p:extLst>
      <p:ext uri="{BB962C8B-B14F-4D97-AF65-F5344CB8AC3E}">
        <p14:creationId xmlns:p14="http://schemas.microsoft.com/office/powerpoint/2010/main" val="329604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6C3BF3-E3FF-9C2A-E47F-23D15D28E63D}"/>
              </a:ext>
            </a:extLst>
          </p:cNvPr>
          <p:cNvSpPr>
            <a:spLocks noGrp="1"/>
          </p:cNvSpPr>
          <p:nvPr>
            <p:ph type="body" sz="quarter" idx="13"/>
          </p:nvPr>
        </p:nvSpPr>
        <p:spPr/>
        <p:txBody>
          <a:bodyPr/>
          <a:lstStyle/>
          <a:p>
            <a:r>
              <a:rPr lang="en-US" sz="2800" dirty="0">
                <a:ea typeface="Verdana" panose="020B0604030504040204" pitchFamily="34" charset="0"/>
              </a:rPr>
              <a:t>“I am able to work effectively as part of a team.” </a:t>
            </a:r>
          </a:p>
        </p:txBody>
      </p:sp>
      <p:sp>
        <p:nvSpPr>
          <p:cNvPr id="2" name="Title 1">
            <a:extLst>
              <a:ext uri="{FF2B5EF4-FFF2-40B4-BE49-F238E27FC236}">
                <a16:creationId xmlns:a16="http://schemas.microsoft.com/office/drawing/2014/main" id="{025169A4-8680-CB0A-56F8-7E8269304939}"/>
              </a:ext>
            </a:extLst>
          </p:cNvPr>
          <p:cNvSpPr>
            <a:spLocks noGrp="1"/>
          </p:cNvSpPr>
          <p:nvPr>
            <p:ph type="title"/>
          </p:nvPr>
        </p:nvSpPr>
        <p:spPr/>
        <p:txBody>
          <a:bodyPr/>
          <a:lstStyle/>
          <a:p>
            <a:r>
              <a:rPr lang="en-US" dirty="0" err="1"/>
              <a:t>What’S</a:t>
            </a:r>
            <a:r>
              <a:rPr lang="en-US" dirty="0"/>
              <a:t> Missing?</a:t>
            </a:r>
          </a:p>
        </p:txBody>
      </p:sp>
      <p:sp>
        <p:nvSpPr>
          <p:cNvPr id="4" name="Slide Number Placeholder 3">
            <a:extLst>
              <a:ext uri="{FF2B5EF4-FFF2-40B4-BE49-F238E27FC236}">
                <a16:creationId xmlns:a16="http://schemas.microsoft.com/office/drawing/2014/main" id="{279662FF-C325-BC9C-1D33-AE619B1D2644}"/>
              </a:ext>
            </a:extLst>
          </p:cNvPr>
          <p:cNvSpPr>
            <a:spLocks noGrp="1"/>
          </p:cNvSpPr>
          <p:nvPr>
            <p:ph type="sldNum" sz="quarter" idx="12"/>
          </p:nvPr>
        </p:nvSpPr>
        <p:spPr/>
        <p:txBody>
          <a:bodyPr/>
          <a:lstStyle/>
          <a:p>
            <a:r>
              <a:rPr lang="en-US"/>
              <a:t>PAGE  </a:t>
            </a:r>
            <a:fld id="{93005692-73BE-493E-93AB-ECD6027A7652}" type="slidenum">
              <a:rPr lang="en-US" smtClean="0"/>
              <a:pPr/>
              <a:t>28</a:t>
            </a:fld>
            <a:endParaRPr lang="en-US"/>
          </a:p>
        </p:txBody>
      </p:sp>
      <p:sp>
        <p:nvSpPr>
          <p:cNvPr id="7" name="Text Placeholder 5">
            <a:extLst>
              <a:ext uri="{FF2B5EF4-FFF2-40B4-BE49-F238E27FC236}">
                <a16:creationId xmlns:a16="http://schemas.microsoft.com/office/drawing/2014/main" id="{3BBF9999-7373-3EEB-800E-7735209F451F}"/>
              </a:ext>
            </a:extLst>
          </p:cNvPr>
          <p:cNvSpPr>
            <a:spLocks noGrp="1"/>
          </p:cNvSpPr>
          <p:nvPr>
            <p:ph type="body" sz="quarter" idx="4294967295"/>
          </p:nvPr>
        </p:nvSpPr>
        <p:spPr>
          <a:xfrm>
            <a:off x="3127761" y="4060047"/>
            <a:ext cx="5226050" cy="1111250"/>
          </a:xfrm>
        </p:spPr>
        <p:txBody>
          <a:bodyPr>
            <a:normAutofit/>
          </a:bodyPr>
          <a:lstStyle/>
          <a:p>
            <a:pPr marL="0" indent="0" algn="ctr">
              <a:buNone/>
            </a:pPr>
            <a:r>
              <a:rPr lang="en-CA" sz="1800" b="0" i="0" u="none" strike="noStrike" dirty="0">
                <a:solidFill>
                  <a:srgbClr val="000000"/>
                </a:solidFill>
                <a:effectLst/>
                <a:latin typeface="Georgia" panose="02040502050405020303" pitchFamily="18" charset="0"/>
              </a:rPr>
              <a:t>Please use the chat or unmute to SHARE. </a:t>
            </a:r>
          </a:p>
          <a:p>
            <a:pPr marL="0" indent="0" algn="ctr">
              <a:buNone/>
            </a:pPr>
            <a:r>
              <a:rPr lang="en-CA" sz="1800" b="0" i="0" u="none" strike="noStrike" dirty="0">
                <a:solidFill>
                  <a:srgbClr val="000000"/>
                </a:solidFill>
                <a:effectLst/>
                <a:latin typeface="Georgia" panose="02040502050405020303" pitchFamily="18" charset="0"/>
              </a:rPr>
              <a:t>P.S.  there are no right or wrong answers!</a:t>
            </a:r>
            <a:endParaRPr lang="en-US" dirty="0"/>
          </a:p>
        </p:txBody>
      </p:sp>
    </p:spTree>
    <p:extLst>
      <p:ext uri="{BB962C8B-B14F-4D97-AF65-F5344CB8AC3E}">
        <p14:creationId xmlns:p14="http://schemas.microsoft.com/office/powerpoint/2010/main" val="2833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3BE4-1C7D-4AB3-BE5A-D41AC5B8EFD1}"/>
              </a:ext>
            </a:extLst>
          </p:cNvPr>
          <p:cNvSpPr>
            <a:spLocks noGrp="1"/>
          </p:cNvSpPr>
          <p:nvPr>
            <p:ph type="title"/>
          </p:nvPr>
        </p:nvSpPr>
        <p:spPr/>
        <p:txBody>
          <a:bodyPr/>
          <a:lstStyle/>
          <a:p>
            <a:r>
              <a:rPr lang="en-US" dirty="0"/>
              <a:t>Show Don’t Tell! </a:t>
            </a:r>
          </a:p>
        </p:txBody>
      </p:sp>
      <p:sp>
        <p:nvSpPr>
          <p:cNvPr id="3" name="Content Placeholder 2">
            <a:extLst>
              <a:ext uri="{FF2B5EF4-FFF2-40B4-BE49-F238E27FC236}">
                <a16:creationId xmlns:a16="http://schemas.microsoft.com/office/drawing/2014/main" id="{F912A46A-979D-4F4E-AF11-27FAAACBC9B8}"/>
              </a:ext>
            </a:extLst>
          </p:cNvPr>
          <p:cNvSpPr>
            <a:spLocks noGrp="1"/>
          </p:cNvSpPr>
          <p:nvPr>
            <p:ph idx="1"/>
          </p:nvPr>
        </p:nvSpPr>
        <p:spPr>
          <a:xfrm>
            <a:off x="622271" y="1509785"/>
            <a:ext cx="11207341" cy="1317137"/>
          </a:xfrm>
        </p:spPr>
        <p:txBody>
          <a:bodyPr>
            <a:normAutofit/>
          </a:bodyPr>
          <a:lstStyle/>
          <a:p>
            <a:pPr marL="0" lvl="1" indent="0">
              <a:buNone/>
            </a:pPr>
            <a:r>
              <a:rPr lang="en-US" sz="2400" b="1" dirty="0">
                <a:ea typeface="Verdana" panose="020B0604030504040204" pitchFamily="34" charset="0"/>
              </a:rPr>
              <a:t>Telling</a:t>
            </a:r>
            <a:r>
              <a:rPr lang="en-US" sz="2800" b="1" dirty="0">
                <a:ea typeface="Verdana" panose="020B0604030504040204" pitchFamily="34" charset="0"/>
              </a:rPr>
              <a:t> </a:t>
            </a:r>
          </a:p>
          <a:p>
            <a:pPr marL="0" lvl="1" indent="0">
              <a:buNone/>
            </a:pPr>
            <a:r>
              <a:rPr lang="en-US" sz="2200" dirty="0">
                <a:ea typeface="Verdana" panose="020B0604030504040204" pitchFamily="34" charset="0"/>
              </a:rPr>
              <a:t>“I am able to work effectively as part of a team.” </a:t>
            </a:r>
          </a:p>
        </p:txBody>
      </p:sp>
      <p:graphicFrame>
        <p:nvGraphicFramePr>
          <p:cNvPr id="5" name="Table 5">
            <a:extLst>
              <a:ext uri="{FF2B5EF4-FFF2-40B4-BE49-F238E27FC236}">
                <a16:creationId xmlns:a16="http://schemas.microsoft.com/office/drawing/2014/main" id="{48442E4D-CB1F-BA57-B0BE-56C5BDEB0BD1}"/>
              </a:ext>
            </a:extLst>
          </p:cNvPr>
          <p:cNvGraphicFramePr>
            <a:graphicFrameLocks noGrp="1"/>
          </p:cNvGraphicFramePr>
          <p:nvPr/>
        </p:nvGraphicFramePr>
        <p:xfrm>
          <a:off x="688962" y="3521804"/>
          <a:ext cx="10273040" cy="2462244"/>
        </p:xfrm>
        <a:graphic>
          <a:graphicData uri="http://schemas.openxmlformats.org/drawingml/2006/table">
            <a:tbl>
              <a:tblPr firstRow="1" bandRow="1">
                <a:tableStyleId>{5C22544A-7EE6-4342-B048-85BDC9FD1C3A}</a:tableStyleId>
              </a:tblPr>
              <a:tblGrid>
                <a:gridCol w="1431651">
                  <a:extLst>
                    <a:ext uri="{9D8B030D-6E8A-4147-A177-3AD203B41FA5}">
                      <a16:colId xmlns:a16="http://schemas.microsoft.com/office/drawing/2014/main" val="4067436441"/>
                    </a:ext>
                  </a:extLst>
                </a:gridCol>
                <a:gridCol w="8841389">
                  <a:extLst>
                    <a:ext uri="{9D8B030D-6E8A-4147-A177-3AD203B41FA5}">
                      <a16:colId xmlns:a16="http://schemas.microsoft.com/office/drawing/2014/main" val="4057381598"/>
                    </a:ext>
                  </a:extLst>
                </a:gridCol>
              </a:tblGrid>
              <a:tr h="412817">
                <a:tc>
                  <a:txBody>
                    <a:bodyPr/>
                    <a:lstStyle/>
                    <a:p>
                      <a:endParaRPr lang="en-US" sz="1600" dirty="0">
                        <a:latin typeface="Verdana" panose="020B0604030504040204" pitchFamily="34" charset="0"/>
                        <a:ea typeface="Verdana" panose="020B0604030504040204" pitchFamily="34" charset="0"/>
                      </a:endParaRPr>
                    </a:p>
                  </a:txBody>
                  <a:tcPr/>
                </a:tc>
                <a:tc>
                  <a:txBody>
                    <a:bodyPr/>
                    <a:lstStyle/>
                    <a:p>
                      <a:endParaRPr lang="en-US"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695365600"/>
                  </a:ext>
                </a:extLst>
              </a:tr>
              <a:tr h="412817">
                <a:tc>
                  <a:txBody>
                    <a:bodyPr/>
                    <a:lstStyle/>
                    <a:p>
                      <a:r>
                        <a:rPr lang="en-US" sz="1600" b="1" dirty="0">
                          <a:latin typeface="Verdana" panose="020B0604030504040204" pitchFamily="34" charset="0"/>
                          <a:ea typeface="Verdana" panose="020B0604030504040204" pitchFamily="34" charset="0"/>
                        </a:rPr>
                        <a:t>S</a:t>
                      </a:r>
                      <a:r>
                        <a:rPr lang="en-US" sz="1600" dirty="0">
                          <a:latin typeface="Verdana" panose="020B0604030504040204" pitchFamily="34" charset="0"/>
                          <a:ea typeface="Verdana" panose="020B0604030504040204" pitchFamily="34" charset="0"/>
                        </a:rPr>
                        <a:t>ituation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rPr>
                        <a:t>In my mechanical engineering class this year,</a:t>
                      </a:r>
                    </a:p>
                  </a:txBody>
                  <a:tcPr/>
                </a:tc>
                <a:extLst>
                  <a:ext uri="{0D108BD9-81ED-4DB2-BD59-A6C34878D82A}">
                    <a16:rowId xmlns:a16="http://schemas.microsoft.com/office/drawing/2014/main" val="2316694946"/>
                  </a:ext>
                </a:extLst>
              </a:tr>
              <a:tr h="412817">
                <a:tc>
                  <a:txBody>
                    <a:bodyPr/>
                    <a:lstStyle/>
                    <a:p>
                      <a:r>
                        <a:rPr lang="en-US" sz="1600" b="1" dirty="0">
                          <a:latin typeface="Verdana" panose="020B0604030504040204" pitchFamily="34" charset="0"/>
                          <a:ea typeface="Verdana" panose="020B0604030504040204" pitchFamily="34" charset="0"/>
                        </a:rPr>
                        <a:t>T</a:t>
                      </a:r>
                      <a:r>
                        <a:rPr lang="en-US" sz="1600" dirty="0">
                          <a:latin typeface="Verdana" panose="020B0604030504040204" pitchFamily="34" charset="0"/>
                          <a:ea typeface="Verdana" panose="020B0604030504040204" pitchFamily="34" charset="0"/>
                        </a:rPr>
                        <a:t>ask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rPr>
                        <a:t>I was required to collaborate with my peers on building a functional robot. </a:t>
                      </a:r>
                    </a:p>
                  </a:txBody>
                  <a:tcPr/>
                </a:tc>
                <a:extLst>
                  <a:ext uri="{0D108BD9-81ED-4DB2-BD59-A6C34878D82A}">
                    <a16:rowId xmlns:a16="http://schemas.microsoft.com/office/drawing/2014/main" val="1220651462"/>
                  </a:ext>
                </a:extLst>
              </a:tr>
              <a:tr h="644673">
                <a:tc>
                  <a:txBody>
                    <a:bodyPr/>
                    <a:lstStyle/>
                    <a:p>
                      <a:r>
                        <a:rPr lang="en-US" sz="1600" b="1" dirty="0">
                          <a:latin typeface="Verdana" panose="020B0604030504040204" pitchFamily="34" charset="0"/>
                          <a:ea typeface="Verdana" panose="020B0604030504040204" pitchFamily="34" charset="0"/>
                        </a:rPr>
                        <a:t>A</a:t>
                      </a:r>
                      <a:r>
                        <a:rPr lang="en-US" sz="1600" dirty="0">
                          <a:latin typeface="Verdana" panose="020B0604030504040204" pitchFamily="34" charset="0"/>
                          <a:ea typeface="Verdana" panose="020B0604030504040204" pitchFamily="34" charset="0"/>
                        </a:rPr>
                        <a:t>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rPr>
                        <a:t>As team lead, I leveraged my project management skills to delegate tasks as well as my communication skills to resolve inter-personal conflicts. </a:t>
                      </a:r>
                    </a:p>
                  </a:txBody>
                  <a:tcPr/>
                </a:tc>
                <a:extLst>
                  <a:ext uri="{0D108BD9-81ED-4DB2-BD59-A6C34878D82A}">
                    <a16:rowId xmlns:a16="http://schemas.microsoft.com/office/drawing/2014/main" val="3668605091"/>
                  </a:ext>
                </a:extLst>
              </a:tr>
              <a:tr h="412817">
                <a:tc>
                  <a:txBody>
                    <a:bodyPr/>
                    <a:lstStyle/>
                    <a:p>
                      <a:r>
                        <a:rPr lang="en-US" sz="1600" b="1" dirty="0">
                          <a:latin typeface="Verdana" panose="020B0604030504040204" pitchFamily="34" charset="0"/>
                          <a:ea typeface="Verdana" panose="020B0604030504040204" pitchFamily="34" charset="0"/>
                        </a:rPr>
                        <a:t>R</a:t>
                      </a:r>
                      <a:r>
                        <a:rPr lang="en-US" sz="1600" dirty="0">
                          <a:latin typeface="Verdana" panose="020B0604030504040204" pitchFamily="34" charset="0"/>
                          <a:ea typeface="Verdana" panose="020B0604030504040204" pitchFamily="34" charset="0"/>
                        </a:rPr>
                        <a:t>esult</a:t>
                      </a:r>
                    </a:p>
                  </a:txBody>
                  <a:tcPr/>
                </a:tc>
                <a:tc>
                  <a:txBody>
                    <a:bodyPr/>
                    <a:lstStyle/>
                    <a:p>
                      <a:r>
                        <a:rPr lang="en-US" sz="1600" dirty="0">
                          <a:latin typeface="Verdana" panose="020B0604030504040204" pitchFamily="34" charset="0"/>
                          <a:ea typeface="Verdana" panose="020B0604030504040204" pitchFamily="34" charset="0"/>
                        </a:rPr>
                        <a:t>We received top marks and our prototype will be used as an example for future classes. </a:t>
                      </a:r>
                    </a:p>
                  </a:txBody>
                  <a:tcPr/>
                </a:tc>
                <a:extLst>
                  <a:ext uri="{0D108BD9-81ED-4DB2-BD59-A6C34878D82A}">
                    <a16:rowId xmlns:a16="http://schemas.microsoft.com/office/drawing/2014/main" val="1513549233"/>
                  </a:ext>
                </a:extLst>
              </a:tr>
            </a:tbl>
          </a:graphicData>
        </a:graphic>
      </p:graphicFrame>
      <p:sp>
        <p:nvSpPr>
          <p:cNvPr id="8" name="TextBox 7">
            <a:extLst>
              <a:ext uri="{FF2B5EF4-FFF2-40B4-BE49-F238E27FC236}">
                <a16:creationId xmlns:a16="http://schemas.microsoft.com/office/drawing/2014/main" id="{7C41B57C-C0D6-989E-C582-FA9989400774}"/>
              </a:ext>
            </a:extLst>
          </p:cNvPr>
          <p:cNvSpPr txBox="1"/>
          <p:nvPr/>
        </p:nvSpPr>
        <p:spPr>
          <a:xfrm>
            <a:off x="622271" y="2887318"/>
            <a:ext cx="6781881" cy="461665"/>
          </a:xfrm>
          <a:prstGeom prst="rect">
            <a:avLst/>
          </a:prstGeom>
          <a:noFill/>
        </p:spPr>
        <p:txBody>
          <a:bodyPr wrap="square">
            <a:spAutoFit/>
          </a:bodyPr>
          <a:lstStyle/>
          <a:p>
            <a:pPr marL="0" lvl="1" indent="0">
              <a:buNone/>
            </a:pPr>
            <a:r>
              <a:rPr lang="en-US" sz="2400" b="1" dirty="0">
                <a:ea typeface="Verdana" panose="020B0604030504040204" pitchFamily="34" charset="0"/>
              </a:rPr>
              <a:t>Showing </a:t>
            </a:r>
          </a:p>
        </p:txBody>
      </p:sp>
    </p:spTree>
    <p:extLst>
      <p:ext uri="{BB962C8B-B14F-4D97-AF65-F5344CB8AC3E}">
        <p14:creationId xmlns:p14="http://schemas.microsoft.com/office/powerpoint/2010/main" val="277933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ldimand tract">
            <a:extLst>
              <a:ext uri="{FF2B5EF4-FFF2-40B4-BE49-F238E27FC236}">
                <a16:creationId xmlns:a16="http://schemas.microsoft.com/office/drawing/2014/main" id="{C5CF72B0-67B9-1E2C-3B4D-0B1815F89A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49264" y="939531"/>
            <a:ext cx="3808887" cy="49789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9883" y="434108"/>
            <a:ext cx="11569729" cy="895927"/>
          </a:xfrm>
        </p:spPr>
        <p:txBody>
          <a:bodyPr vert="horz" lIns="91440" tIns="45720" rIns="91440" bIns="45720" rtlCol="0" anchor="ctr">
            <a:normAutofit/>
          </a:bodyPr>
          <a:lstStyle/>
          <a:p>
            <a:r>
              <a:rPr lang="en-US" kern="1200" spc="50" baseline="0" dirty="0"/>
              <a:t>WHOSE LAND ARE WE ON?</a:t>
            </a:r>
          </a:p>
        </p:txBody>
      </p:sp>
      <p:sp>
        <p:nvSpPr>
          <p:cNvPr id="5" name="Slide Number Placeholder 4">
            <a:extLst>
              <a:ext uri="{FF2B5EF4-FFF2-40B4-BE49-F238E27FC236}">
                <a16:creationId xmlns:a16="http://schemas.microsoft.com/office/drawing/2014/main" id="{FF182C3B-A91F-A853-10F3-187D2F7EE630}"/>
              </a:ext>
            </a:extLst>
          </p:cNvPr>
          <p:cNvSpPr>
            <a:spLocks noGrp="1"/>
          </p:cNvSpPr>
          <p:nvPr>
            <p:ph type="sldNum" sz="quarter" idx="12"/>
          </p:nvPr>
        </p:nvSpPr>
        <p:spPr>
          <a:xfrm>
            <a:off x="5588000" y="6335309"/>
            <a:ext cx="1016000" cy="250337"/>
          </a:xfrm>
        </p:spPr>
        <p:txBody>
          <a:bodyPr vert="horz" lIns="91440" tIns="45720" rIns="91440" bIns="45720" rtlCol="0" anchor="ctr">
            <a:normAutofit/>
          </a:bodyPr>
          <a:lstStyle/>
          <a:p>
            <a:pPr>
              <a:spcAft>
                <a:spcPts val="600"/>
              </a:spcAft>
            </a:pPr>
            <a:r>
              <a:rPr lang="en-US"/>
              <a:t>PAGE  </a:t>
            </a:r>
            <a:fld id="{93005692-73BE-493E-93AB-ECD6027A7652}" type="slidenum">
              <a:rPr lang="en-US" smtClean="0"/>
              <a:pPr>
                <a:spcAft>
                  <a:spcPts val="600"/>
                </a:spcAft>
              </a:pPr>
              <a:t>3</a:t>
            </a:fld>
            <a:endParaRPr lang="en-US"/>
          </a:p>
        </p:txBody>
      </p:sp>
      <p:sp>
        <p:nvSpPr>
          <p:cNvPr id="3" name="Content Placeholder 2"/>
          <p:cNvSpPr>
            <a:spLocks noGrp="1"/>
          </p:cNvSpPr>
          <p:nvPr>
            <p:ph sz="half" idx="2"/>
          </p:nvPr>
        </p:nvSpPr>
        <p:spPr>
          <a:xfrm>
            <a:off x="259883" y="1557488"/>
            <a:ext cx="7017119" cy="3264800"/>
          </a:xfrm>
        </p:spPr>
        <p:txBody>
          <a:bodyPr vert="horz" lIns="91440" tIns="45720" rIns="91440" bIns="45720" rtlCol="0" anchor="ctr">
            <a:noAutofit/>
          </a:bodyPr>
          <a:lstStyle/>
          <a:p>
            <a:pPr marL="0" indent="0" algn="ctr">
              <a:buNone/>
            </a:pPr>
            <a:r>
              <a:rPr lang="en-US" sz="2400" b="0" dirty="0">
                <a:effectLst/>
              </a:rPr>
              <a:t>The University of Waterloo acknowledges that much of our work takes place on the traditional territory of the Neutral, Anishinaabeg and Haudenosaunee peoples. Our main campus is situated on the Haldimand Tract, the land granted to the Six Nations that includes six miles on each side of the Grand River. Our active work toward reconciliation takes place across our campuses through research, learning, teaching, and community building, and is coordinated within the Office of Indigenous Relations.</a:t>
            </a:r>
          </a:p>
        </p:txBody>
      </p:sp>
      <p:sp>
        <p:nvSpPr>
          <p:cNvPr id="8" name="TextBox 7">
            <a:extLst>
              <a:ext uri="{FF2B5EF4-FFF2-40B4-BE49-F238E27FC236}">
                <a16:creationId xmlns:a16="http://schemas.microsoft.com/office/drawing/2014/main" id="{6824E8D6-637F-DBDB-30EC-0E3E4CF18F8B}"/>
              </a:ext>
            </a:extLst>
          </p:cNvPr>
          <p:cNvSpPr txBox="1"/>
          <p:nvPr/>
        </p:nvSpPr>
        <p:spPr>
          <a:xfrm>
            <a:off x="-797906" y="5300512"/>
            <a:ext cx="9204960" cy="923330"/>
          </a:xfrm>
          <a:prstGeom prst="rect">
            <a:avLst/>
          </a:prstGeom>
          <a:noFill/>
        </p:spPr>
        <p:txBody>
          <a:bodyPr wrap="square">
            <a:spAutoFit/>
          </a:bodyPr>
          <a:lstStyle/>
          <a:p>
            <a:pPr algn="ctr"/>
            <a:r>
              <a:rPr lang="en-US" dirty="0"/>
              <a:t>June is Indigenous history month! </a:t>
            </a:r>
          </a:p>
          <a:p>
            <a:pPr algn="ctr"/>
            <a:r>
              <a:rPr lang="en-US" dirty="0"/>
              <a:t>Upcoming presentation: June 20</a:t>
            </a:r>
          </a:p>
          <a:p>
            <a:pPr algn="ctr"/>
            <a:r>
              <a:rPr lang="en-US" dirty="0">
                <a:hlinkClick r:id="rId4"/>
              </a:rPr>
              <a:t>On Land and Territorial Acknowledgements</a:t>
            </a:r>
            <a:endParaRPr lang="en-US" dirty="0"/>
          </a:p>
        </p:txBody>
      </p:sp>
    </p:spTree>
    <p:extLst>
      <p:ext uri="{BB962C8B-B14F-4D97-AF65-F5344CB8AC3E}">
        <p14:creationId xmlns:p14="http://schemas.microsoft.com/office/powerpoint/2010/main" val="1184378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113554-E043-46C1-8F71-AB58303B922E}"/>
              </a:ext>
            </a:extLst>
          </p:cNvPr>
          <p:cNvSpPr txBox="1"/>
          <p:nvPr/>
        </p:nvSpPr>
        <p:spPr>
          <a:xfrm>
            <a:off x="1469204" y="2921168"/>
            <a:ext cx="9164549" cy="1015663"/>
          </a:xfrm>
          <a:prstGeom prst="rect">
            <a:avLst/>
          </a:prstGeom>
          <a:noFill/>
        </p:spPr>
        <p:txBody>
          <a:bodyPr wrap="square" rtlCol="0">
            <a:spAutoFit/>
          </a:bodyPr>
          <a:lstStyle/>
          <a:p>
            <a:pPr algn="ctr"/>
            <a:r>
              <a:rPr lang="en-US" sz="6000" b="1" dirty="0">
                <a:latin typeface="+mj-lt"/>
              </a:rPr>
              <a:t>TAKEAWAYS</a:t>
            </a:r>
          </a:p>
        </p:txBody>
      </p:sp>
    </p:spTree>
    <p:extLst>
      <p:ext uri="{BB962C8B-B14F-4D97-AF65-F5344CB8AC3E}">
        <p14:creationId xmlns:p14="http://schemas.microsoft.com/office/powerpoint/2010/main" val="285860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8577-E7B1-10AE-A7DA-7AF167DB8DB2}"/>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E3CDC797-7723-18D4-30E6-DB942D375325}"/>
              </a:ext>
            </a:extLst>
          </p:cNvPr>
          <p:cNvSpPr>
            <a:spLocks noGrp="1"/>
          </p:cNvSpPr>
          <p:nvPr>
            <p:ph idx="1"/>
          </p:nvPr>
        </p:nvSpPr>
        <p:spPr/>
        <p:txBody>
          <a:bodyPr/>
          <a:lstStyle/>
          <a:p>
            <a:r>
              <a:rPr lang="en-US" dirty="0"/>
              <a:t>Employers are busy – make your cover letter stand out!</a:t>
            </a:r>
          </a:p>
          <a:p>
            <a:r>
              <a:rPr lang="en-US" dirty="0"/>
              <a:t>The process of writing cover letters benefits YOU</a:t>
            </a:r>
          </a:p>
          <a:p>
            <a:r>
              <a:rPr lang="en-US" dirty="0"/>
              <a:t>Tailor your cover letters – efficiently!</a:t>
            </a:r>
          </a:p>
          <a:p>
            <a:r>
              <a:rPr lang="en-US" dirty="0"/>
              <a:t>Study the job description carefully</a:t>
            </a:r>
          </a:p>
          <a:p>
            <a:pPr lvl="1"/>
            <a:r>
              <a:rPr lang="en-US" sz="2200" dirty="0"/>
              <a:t>Match your skills/experience with what they’re looking for!</a:t>
            </a:r>
          </a:p>
          <a:p>
            <a:r>
              <a:rPr lang="en-US" dirty="0"/>
              <a:t>Show don’t tell </a:t>
            </a:r>
          </a:p>
          <a:p>
            <a:pPr lvl="1"/>
            <a:r>
              <a:rPr lang="en-US" sz="2200" dirty="0"/>
              <a:t>Use the S.T.A.R. model </a:t>
            </a:r>
          </a:p>
          <a:p>
            <a:pPr marL="0" lvl="1" indent="0">
              <a:buNone/>
            </a:pPr>
            <a:endParaRPr lang="en-US" dirty="0"/>
          </a:p>
        </p:txBody>
      </p:sp>
      <p:sp>
        <p:nvSpPr>
          <p:cNvPr id="5" name="Slide Number Placeholder 4">
            <a:extLst>
              <a:ext uri="{FF2B5EF4-FFF2-40B4-BE49-F238E27FC236}">
                <a16:creationId xmlns:a16="http://schemas.microsoft.com/office/drawing/2014/main" id="{E677F0F1-6D9A-CC4B-7F03-96E1672D79EF}"/>
              </a:ext>
            </a:extLst>
          </p:cNvPr>
          <p:cNvSpPr>
            <a:spLocks noGrp="1"/>
          </p:cNvSpPr>
          <p:nvPr>
            <p:ph type="sldNum" sz="quarter" idx="12"/>
          </p:nvPr>
        </p:nvSpPr>
        <p:spPr/>
        <p:txBody>
          <a:bodyPr/>
          <a:lstStyle/>
          <a:p>
            <a:r>
              <a:rPr lang="en-US"/>
              <a:t>PAGE  </a:t>
            </a:r>
            <a:fld id="{93005692-73BE-493E-93AB-ECD6027A7652}" type="slidenum">
              <a:rPr lang="en-US" smtClean="0"/>
              <a:pPr/>
              <a:t>31</a:t>
            </a:fld>
            <a:endParaRPr lang="en-US"/>
          </a:p>
        </p:txBody>
      </p:sp>
    </p:spTree>
    <p:extLst>
      <p:ext uri="{BB962C8B-B14F-4D97-AF65-F5344CB8AC3E}">
        <p14:creationId xmlns:p14="http://schemas.microsoft.com/office/powerpoint/2010/main" val="22903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113554-E043-46C1-8F71-AB58303B922E}"/>
              </a:ext>
            </a:extLst>
          </p:cNvPr>
          <p:cNvSpPr txBox="1"/>
          <p:nvPr/>
        </p:nvSpPr>
        <p:spPr>
          <a:xfrm>
            <a:off x="1469204" y="2921168"/>
            <a:ext cx="9164549" cy="1015663"/>
          </a:xfrm>
          <a:prstGeom prst="rect">
            <a:avLst/>
          </a:prstGeom>
          <a:noFill/>
        </p:spPr>
        <p:txBody>
          <a:bodyPr wrap="square" rtlCol="0">
            <a:spAutoFit/>
          </a:bodyPr>
          <a:lstStyle/>
          <a:p>
            <a:pPr algn="ctr"/>
            <a:r>
              <a:rPr lang="en-US" sz="6000" b="1" dirty="0">
                <a:latin typeface="+mj-lt"/>
              </a:rPr>
              <a:t>Supports &amp; Resources</a:t>
            </a:r>
          </a:p>
        </p:txBody>
      </p:sp>
    </p:spTree>
    <p:extLst>
      <p:ext uri="{BB962C8B-B14F-4D97-AF65-F5344CB8AC3E}">
        <p14:creationId xmlns:p14="http://schemas.microsoft.com/office/powerpoint/2010/main" val="268154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EAEF8-2506-4FF2-B23C-F5B9AC66F70D}"/>
              </a:ext>
            </a:extLst>
          </p:cNvPr>
          <p:cNvSpPr>
            <a:spLocks noGrp="1"/>
          </p:cNvSpPr>
          <p:nvPr>
            <p:ph type="title"/>
          </p:nvPr>
        </p:nvSpPr>
        <p:spPr/>
        <p:txBody>
          <a:bodyPr>
            <a:normAutofit/>
          </a:bodyPr>
          <a:lstStyle/>
          <a:p>
            <a:r>
              <a:rPr lang="en-US"/>
              <a:t>A note on safety and disclosure in cover letters</a:t>
            </a:r>
          </a:p>
        </p:txBody>
      </p:sp>
      <p:sp>
        <p:nvSpPr>
          <p:cNvPr id="3" name="Content Placeholder 2">
            <a:extLst>
              <a:ext uri="{FF2B5EF4-FFF2-40B4-BE49-F238E27FC236}">
                <a16:creationId xmlns:a16="http://schemas.microsoft.com/office/drawing/2014/main" id="{EB7B50AC-552E-4888-A7EC-43399D4BB116}"/>
              </a:ext>
            </a:extLst>
          </p:cNvPr>
          <p:cNvSpPr>
            <a:spLocks noGrp="1"/>
          </p:cNvSpPr>
          <p:nvPr>
            <p:ph idx="1"/>
          </p:nvPr>
        </p:nvSpPr>
        <p:spPr/>
        <p:txBody>
          <a:bodyPr/>
          <a:lstStyle/>
          <a:p>
            <a:r>
              <a:rPr lang="en-US" b="1" dirty="0">
                <a:latin typeface="Verdana" panose="020B0604030504040204" pitchFamily="34" charset="0"/>
                <a:ea typeface="Verdana" panose="020B0604030504040204" pitchFamily="34" charset="0"/>
              </a:rPr>
              <a:t>Social safety:</a:t>
            </a:r>
            <a:r>
              <a:rPr lang="en-US" dirty="0">
                <a:latin typeface="Verdana" panose="020B0604030504040204" pitchFamily="34" charset="0"/>
                <a:ea typeface="Verdana" panose="020B0604030504040204" pitchFamily="34" charset="0"/>
              </a:rPr>
              <a:t> you can share, but you don’t have to share</a:t>
            </a:r>
          </a:p>
          <a:p>
            <a:r>
              <a:rPr lang="en-US" b="1" dirty="0">
                <a:latin typeface="Verdana" panose="020B0604030504040204" pitchFamily="34" charset="0"/>
                <a:ea typeface="Verdana" panose="020B0604030504040204" pitchFamily="34" charset="0"/>
              </a:rPr>
              <a:t>Emotional safety:</a:t>
            </a:r>
            <a:r>
              <a:rPr lang="en-US" dirty="0">
                <a:latin typeface="Verdana" panose="020B0604030504040204" pitchFamily="34" charset="0"/>
                <a:ea typeface="Verdana" panose="020B0604030504040204" pitchFamily="34" charset="0"/>
              </a:rPr>
              <a:t> what is coming up for you when writing this cover letter?</a:t>
            </a:r>
          </a:p>
          <a:p>
            <a:r>
              <a:rPr lang="en-US" b="1" dirty="0">
                <a:latin typeface="Verdana" panose="020B0604030504040204" pitchFamily="34" charset="0"/>
                <a:ea typeface="Verdana" panose="020B0604030504040204" pitchFamily="34" charset="0"/>
              </a:rPr>
              <a:t>Accommodations:</a:t>
            </a:r>
            <a:r>
              <a:rPr lang="en-US" dirty="0">
                <a:latin typeface="Verdana" panose="020B0604030504040204" pitchFamily="34" charset="0"/>
                <a:ea typeface="Verdana" panose="020B0604030504040204" pitchFamily="34" charset="0"/>
              </a:rPr>
              <a:t> can be requested through the company’s Human Resources department </a:t>
            </a:r>
          </a:p>
          <a:p>
            <a:r>
              <a:rPr lang="en-US" dirty="0">
                <a:latin typeface="Verdana" panose="020B0604030504040204" pitchFamily="34" charset="0"/>
                <a:ea typeface="Verdana" panose="020B0604030504040204" pitchFamily="34" charset="0"/>
              </a:rPr>
              <a:t>Protected grounds from the </a:t>
            </a:r>
            <a:r>
              <a:rPr lang="en-US" b="1" dirty="0">
                <a:latin typeface="Verdana" panose="020B0604030504040204" pitchFamily="34" charset="0"/>
                <a:ea typeface="Verdana" panose="020B0604030504040204" pitchFamily="34" charset="0"/>
              </a:rPr>
              <a:t>Ontario Human Rights Code:</a:t>
            </a:r>
          </a:p>
          <a:p>
            <a:pPr lvl="1"/>
            <a:r>
              <a:rPr lang="en-US" dirty="0">
                <a:latin typeface="Verdana" panose="020B0604030504040204" pitchFamily="34" charset="0"/>
                <a:ea typeface="Verdana" panose="020B0604030504040204" pitchFamily="34" charset="0"/>
              </a:rPr>
              <a:t>“Age, Ancestry, </a:t>
            </a:r>
            <a:r>
              <a:rPr lang="en-US" dirty="0" err="1">
                <a:latin typeface="Verdana" panose="020B0604030504040204" pitchFamily="34" charset="0"/>
                <a:ea typeface="Verdana" panose="020B0604030504040204" pitchFamily="34" charset="0"/>
              </a:rPr>
              <a:t>Colour</a:t>
            </a:r>
            <a:r>
              <a:rPr lang="en-US" dirty="0">
                <a:latin typeface="Verdana" panose="020B0604030504040204" pitchFamily="34" charset="0"/>
                <a:ea typeface="Verdana" panose="020B0604030504040204" pitchFamily="34" charset="0"/>
              </a:rPr>
              <a:t>, Race, Citizenship, Ethnic Origin, Place of Origin, Creed, Disability, Family Status, Marital Status, Gender Identity, Gender Expression, Receipt of public Assistance, Record of Offences, Sex, Sexual Orientation” The Ontario Human Rights Code | Ontario Human Rights Commission (ohrc.on.ca) </a:t>
            </a:r>
          </a:p>
        </p:txBody>
      </p:sp>
    </p:spTree>
    <p:extLst>
      <p:ext uri="{BB962C8B-B14F-4D97-AF65-F5344CB8AC3E}">
        <p14:creationId xmlns:p14="http://schemas.microsoft.com/office/powerpoint/2010/main" val="223867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A6A78-69A2-4C57-B8D0-DA3CD2B91366}"/>
              </a:ext>
            </a:extLst>
          </p:cNvPr>
          <p:cNvSpPr>
            <a:spLocks noGrp="1"/>
          </p:cNvSpPr>
          <p:nvPr>
            <p:ph type="title"/>
          </p:nvPr>
        </p:nvSpPr>
        <p:spPr>
          <a:xfrm>
            <a:off x="259883" y="434108"/>
            <a:ext cx="11569729" cy="895927"/>
          </a:xfrm>
        </p:spPr>
        <p:txBody>
          <a:bodyPr anchor="ctr">
            <a:normAutofit/>
          </a:bodyPr>
          <a:lstStyle/>
          <a:p>
            <a:r>
              <a:rPr lang="en-US"/>
              <a:t>Additional Support</a:t>
            </a:r>
          </a:p>
        </p:txBody>
      </p:sp>
      <p:sp>
        <p:nvSpPr>
          <p:cNvPr id="3" name="Content Placeholder 2">
            <a:extLst>
              <a:ext uri="{FF2B5EF4-FFF2-40B4-BE49-F238E27FC236}">
                <a16:creationId xmlns:a16="http://schemas.microsoft.com/office/drawing/2014/main" id="{6F2C272E-81CB-4714-8E8B-B049FA15509C}"/>
              </a:ext>
            </a:extLst>
          </p:cNvPr>
          <p:cNvSpPr>
            <a:spLocks noGrp="1"/>
          </p:cNvSpPr>
          <p:nvPr>
            <p:ph sz="half" idx="1"/>
          </p:nvPr>
        </p:nvSpPr>
        <p:spPr>
          <a:xfrm>
            <a:off x="259882" y="1413164"/>
            <a:ext cx="5586855" cy="4590472"/>
          </a:xfrm>
        </p:spPr>
        <p:txBody>
          <a:bodyPr>
            <a:normAutofit/>
          </a:bodyPr>
          <a:lstStyle/>
          <a:p>
            <a:r>
              <a:rPr lang="en-US" dirty="0"/>
              <a:t>Visit the Centre for Career Action (virtually or in-person) for one-on-one support with your job search and application documents, including </a:t>
            </a:r>
            <a:r>
              <a:rPr lang="en-US" b="1" dirty="0"/>
              <a:t>cover letters</a:t>
            </a:r>
          </a:p>
          <a:p>
            <a:r>
              <a:rPr lang="en-US" dirty="0"/>
              <a:t>Same day 20-minute drop-ins</a:t>
            </a:r>
          </a:p>
          <a:p>
            <a:r>
              <a:rPr lang="en-US" dirty="0"/>
              <a:t>30-minute cover letter appointments </a:t>
            </a:r>
          </a:p>
          <a:p>
            <a:r>
              <a:rPr lang="en-US" dirty="0">
                <a:hlinkClick r:id="rId3"/>
              </a:rPr>
              <a:t>https://uwaterloo.ca/career-action/one-one-supports</a:t>
            </a:r>
            <a:endParaRPr lang="en-US" dirty="0"/>
          </a:p>
          <a:p>
            <a:endParaRPr lang="en-US" dirty="0"/>
          </a:p>
        </p:txBody>
      </p:sp>
      <p:pic>
        <p:nvPicPr>
          <p:cNvPr id="5" name="Picture 4">
            <a:extLst>
              <a:ext uri="{FF2B5EF4-FFF2-40B4-BE49-F238E27FC236}">
                <a16:creationId xmlns:a16="http://schemas.microsoft.com/office/drawing/2014/main" id="{3229063F-E03C-712D-7899-3CCC99646A77}"/>
              </a:ext>
            </a:extLst>
          </p:cNvPr>
          <p:cNvPicPr>
            <a:picLocks noChangeAspect="1"/>
          </p:cNvPicPr>
          <p:nvPr/>
        </p:nvPicPr>
        <p:blipFill>
          <a:blip r:embed="rId4"/>
          <a:stretch>
            <a:fillRect/>
          </a:stretch>
        </p:blipFill>
        <p:spPr>
          <a:xfrm>
            <a:off x="6345265" y="1797477"/>
            <a:ext cx="5658620" cy="2461499"/>
          </a:xfrm>
          <a:prstGeom prst="rect">
            <a:avLst/>
          </a:prstGeom>
          <a:noFill/>
        </p:spPr>
      </p:pic>
      <p:sp>
        <p:nvSpPr>
          <p:cNvPr id="10" name="Footer Placeholder 4">
            <a:extLst>
              <a:ext uri="{FF2B5EF4-FFF2-40B4-BE49-F238E27FC236}">
                <a16:creationId xmlns:a16="http://schemas.microsoft.com/office/drawing/2014/main" id="{A9250A04-710D-85C5-FA88-FAAAA7DA5782}"/>
              </a:ext>
            </a:extLst>
          </p:cNvPr>
          <p:cNvSpPr>
            <a:spLocks noGrp="1"/>
          </p:cNvSpPr>
          <p:nvPr>
            <p:ph type="ftr" sz="quarter" idx="11"/>
          </p:nvPr>
        </p:nvSpPr>
        <p:spPr>
          <a:xfrm>
            <a:off x="259882" y="6335309"/>
            <a:ext cx="5226517" cy="250337"/>
          </a:xfrm>
        </p:spPr>
        <p:txBody>
          <a:bodyPr/>
          <a:lstStyle/>
          <a:p>
            <a:pPr>
              <a:spcAft>
                <a:spcPts val="600"/>
              </a:spcAft>
            </a:pPr>
            <a:r>
              <a:rPr lang="en-US"/>
              <a:t>PRESENTATION TITLE</a:t>
            </a:r>
          </a:p>
        </p:txBody>
      </p:sp>
      <p:sp>
        <p:nvSpPr>
          <p:cNvPr id="12" name="Slide Number Placeholder 5">
            <a:extLst>
              <a:ext uri="{FF2B5EF4-FFF2-40B4-BE49-F238E27FC236}">
                <a16:creationId xmlns:a16="http://schemas.microsoft.com/office/drawing/2014/main" id="{49538BE7-B392-04D4-EFB4-5E909D2D180A}"/>
              </a:ext>
            </a:extLst>
          </p:cNvPr>
          <p:cNvSpPr>
            <a:spLocks noGrp="1"/>
          </p:cNvSpPr>
          <p:nvPr>
            <p:ph type="sldNum" sz="quarter" idx="12"/>
          </p:nvPr>
        </p:nvSpPr>
        <p:spPr>
          <a:xfrm>
            <a:off x="5588000" y="6335309"/>
            <a:ext cx="1016000" cy="250337"/>
          </a:xfrm>
        </p:spPr>
        <p:txBody>
          <a:bodyPr/>
          <a:lstStyle/>
          <a:p>
            <a:pPr>
              <a:spcAft>
                <a:spcPts val="600"/>
              </a:spcAft>
            </a:pPr>
            <a:r>
              <a:rPr lang="en-US"/>
              <a:t>PAGE  </a:t>
            </a:r>
            <a:fld id="{93005692-73BE-493E-93AB-ECD6027A7652}" type="slidenum">
              <a:rPr lang="en-US" smtClean="0"/>
              <a:pPr>
                <a:spcAft>
                  <a:spcPts val="600"/>
                </a:spcAft>
              </a:pPr>
              <a:t>34</a:t>
            </a:fld>
            <a:endParaRPr lang="en-US"/>
          </a:p>
        </p:txBody>
      </p:sp>
    </p:spTree>
    <p:extLst>
      <p:ext uri="{BB962C8B-B14F-4D97-AF65-F5344CB8AC3E}">
        <p14:creationId xmlns:p14="http://schemas.microsoft.com/office/powerpoint/2010/main" val="383506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113554-E043-46C1-8F71-AB58303B922E}"/>
              </a:ext>
            </a:extLst>
          </p:cNvPr>
          <p:cNvSpPr txBox="1"/>
          <p:nvPr/>
        </p:nvSpPr>
        <p:spPr>
          <a:xfrm>
            <a:off x="1469204" y="2921168"/>
            <a:ext cx="9164549" cy="1015663"/>
          </a:xfrm>
          <a:prstGeom prst="rect">
            <a:avLst/>
          </a:prstGeom>
          <a:noFill/>
        </p:spPr>
        <p:txBody>
          <a:bodyPr wrap="square" rtlCol="0">
            <a:spAutoFit/>
          </a:bodyPr>
          <a:lstStyle/>
          <a:p>
            <a:pPr algn="ctr"/>
            <a:r>
              <a:rPr lang="en-US" sz="6000" b="1">
                <a:latin typeface="+mj-lt"/>
              </a:rPr>
              <a:t>Questions?</a:t>
            </a:r>
          </a:p>
        </p:txBody>
      </p:sp>
    </p:spTree>
    <p:extLst>
      <p:ext uri="{BB962C8B-B14F-4D97-AF65-F5344CB8AC3E}">
        <p14:creationId xmlns:p14="http://schemas.microsoft.com/office/powerpoint/2010/main" val="63725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FEA93-0867-4AA8-B270-D9168615D8E0}"/>
              </a:ext>
            </a:extLst>
          </p:cNvPr>
          <p:cNvSpPr>
            <a:spLocks noGrp="1"/>
          </p:cNvSpPr>
          <p:nvPr>
            <p:ph type="title"/>
          </p:nvPr>
        </p:nvSpPr>
        <p:spPr>
          <a:xfrm>
            <a:off x="259883" y="434108"/>
            <a:ext cx="11569729" cy="895927"/>
          </a:xfrm>
        </p:spPr>
        <p:txBody>
          <a:bodyPr anchor="ctr">
            <a:normAutofit/>
          </a:bodyPr>
          <a:lstStyle/>
          <a:p>
            <a:r>
              <a:rPr lang="en-US"/>
              <a:t>Thank you! Any questions or comments?</a:t>
            </a:r>
          </a:p>
        </p:txBody>
      </p:sp>
      <p:sp>
        <p:nvSpPr>
          <p:cNvPr id="22" name="Content Placeholder 2">
            <a:extLst>
              <a:ext uri="{FF2B5EF4-FFF2-40B4-BE49-F238E27FC236}">
                <a16:creationId xmlns:a16="http://schemas.microsoft.com/office/drawing/2014/main" id="{37D11E40-F0E0-08CD-6655-4047F3416818}"/>
              </a:ext>
            </a:extLst>
          </p:cNvPr>
          <p:cNvSpPr>
            <a:spLocks noGrp="1"/>
          </p:cNvSpPr>
          <p:nvPr>
            <p:ph sz="half" idx="1"/>
          </p:nvPr>
        </p:nvSpPr>
        <p:spPr>
          <a:xfrm>
            <a:off x="259882" y="1413164"/>
            <a:ext cx="5586855" cy="4590472"/>
          </a:xfrm>
        </p:spPr>
        <p:txBody>
          <a:bodyPr>
            <a:normAutofit/>
          </a:bodyPr>
          <a:lstStyle/>
          <a:p>
            <a:r>
              <a:rPr lang="en-US">
                <a:latin typeface="Verdana" panose="020B0604030504040204" pitchFamily="34" charset="0"/>
                <a:ea typeface="Verdana" panose="020B0604030504040204" pitchFamily="34" charset="0"/>
              </a:rPr>
              <a:t>What has come up for you during this workshop?</a:t>
            </a:r>
          </a:p>
          <a:p>
            <a:r>
              <a:rPr lang="en-US">
                <a:latin typeface="Verdana" panose="020B0604030504040204" pitchFamily="34" charset="0"/>
                <a:ea typeface="Verdana" panose="020B0604030504040204" pitchFamily="34" charset="0"/>
              </a:rPr>
              <a:t>Feel free to go mic on to ask questions, or use the chat feature in Zoom </a:t>
            </a:r>
          </a:p>
          <a:p>
            <a:r>
              <a:rPr lang="en-US">
                <a:latin typeface="Verdana" panose="020B0604030504040204" pitchFamily="34" charset="0"/>
                <a:ea typeface="Verdana" panose="020B0604030504040204" pitchFamily="34" charset="0"/>
              </a:rPr>
              <a:t>Please don’t hesitate to reach out!</a:t>
            </a:r>
          </a:p>
        </p:txBody>
      </p:sp>
      <p:pic>
        <p:nvPicPr>
          <p:cNvPr id="15" name="Picture 4" descr="Different coloured question marks">
            <a:extLst>
              <a:ext uri="{FF2B5EF4-FFF2-40B4-BE49-F238E27FC236}">
                <a16:creationId xmlns:a16="http://schemas.microsoft.com/office/drawing/2014/main" id="{B4F67779-69CB-597F-93E2-4A954F10AB65}"/>
              </a:ext>
            </a:extLst>
          </p:cNvPr>
          <p:cNvPicPr>
            <a:picLocks noChangeAspect="1"/>
          </p:cNvPicPr>
          <p:nvPr/>
        </p:nvPicPr>
        <p:blipFill rotWithShape="1">
          <a:blip r:embed="rId3"/>
          <a:srcRect l="14767" r="15894"/>
          <a:stretch/>
        </p:blipFill>
        <p:spPr>
          <a:xfrm>
            <a:off x="6170992" y="1413164"/>
            <a:ext cx="5658620" cy="4590472"/>
          </a:xfrm>
          <a:prstGeom prst="rect">
            <a:avLst/>
          </a:prstGeom>
          <a:noFill/>
        </p:spPr>
      </p:pic>
    </p:spTree>
    <p:extLst>
      <p:ext uri="{BB962C8B-B14F-4D97-AF65-F5344CB8AC3E}">
        <p14:creationId xmlns:p14="http://schemas.microsoft.com/office/powerpoint/2010/main" val="167421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57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02" y="434127"/>
            <a:ext cx="11569729" cy="895927"/>
          </a:xfrm>
        </p:spPr>
        <p:txBody>
          <a:bodyPr anchor="ctr">
            <a:normAutofit/>
          </a:bodyPr>
          <a:lstStyle/>
          <a:p>
            <a:r>
              <a:rPr lang="en-US" dirty="0"/>
              <a:t>What to Expect </a:t>
            </a:r>
            <a:endParaRPr lang="en-CA" dirty="0"/>
          </a:p>
        </p:txBody>
      </p:sp>
      <p:sp>
        <p:nvSpPr>
          <p:cNvPr id="3" name="Content Placeholder 2"/>
          <p:cNvSpPr>
            <a:spLocks noGrp="1"/>
          </p:cNvSpPr>
          <p:nvPr>
            <p:ph sz="half" idx="2"/>
          </p:nvPr>
        </p:nvSpPr>
        <p:spPr>
          <a:xfrm>
            <a:off x="4764510" y="1746476"/>
            <a:ext cx="7065119" cy="5111524"/>
          </a:xfrm>
        </p:spPr>
        <p:txBody>
          <a:bodyPr vert="horz" lIns="91440" tIns="45720" rIns="91440" bIns="45720" rtlCol="0" anchor="t">
            <a:normAutofit/>
          </a:bodyPr>
          <a:lstStyle/>
          <a:p>
            <a:pPr marL="389890" indent="-389890"/>
            <a:r>
              <a:rPr lang="en-CA" dirty="0"/>
              <a:t>Principles of curiosity, care and respect</a:t>
            </a:r>
          </a:p>
          <a:p>
            <a:pPr marL="389890" indent="-389890"/>
            <a:r>
              <a:rPr lang="en-US" dirty="0">
                <a:ea typeface="Verdana"/>
              </a:rPr>
              <a:t>Take things at your own pace and participate in a way that works for you: everything is optional</a:t>
            </a:r>
          </a:p>
          <a:p>
            <a:pPr marL="389890" indent="-389890">
              <a:buClr>
                <a:srgbClr val="000000"/>
              </a:buClr>
            </a:pPr>
            <a:r>
              <a:rPr lang="en-US" dirty="0">
                <a:ea typeface="Verdana"/>
              </a:rPr>
              <a:t>Ask questions throughout! Via the chat or direct message</a:t>
            </a:r>
          </a:p>
          <a:p>
            <a:pPr marL="389890" indent="-389890">
              <a:buClr>
                <a:srgbClr val="000000"/>
              </a:buClr>
            </a:pPr>
            <a:r>
              <a:rPr lang="en-US" dirty="0">
                <a:ea typeface="Verdana"/>
              </a:rPr>
              <a:t>Q &amp; A at the end</a:t>
            </a:r>
          </a:p>
          <a:p>
            <a:pPr marL="389890" indent="-389890"/>
            <a:r>
              <a:rPr lang="en-US" dirty="0">
                <a:ea typeface="Verdana"/>
              </a:rPr>
              <a:t>Take what works for you, leave what doesn’t </a:t>
            </a:r>
            <a:endParaRPr lang="en-US" dirty="0">
              <a:ea typeface="Verdana" panose="020B0604030504040204" pitchFamily="34" charset="0"/>
            </a:endParaRPr>
          </a:p>
          <a:p>
            <a:pPr marL="0" indent="0">
              <a:buNone/>
            </a:pPr>
            <a:endParaRPr lang="en-US" dirty="0">
              <a:ea typeface="Verdana"/>
            </a:endParaRPr>
          </a:p>
        </p:txBody>
      </p:sp>
      <p:sp>
        <p:nvSpPr>
          <p:cNvPr id="5" name="Content Placeholder 2">
            <a:extLst>
              <a:ext uri="{FF2B5EF4-FFF2-40B4-BE49-F238E27FC236}">
                <a16:creationId xmlns:a16="http://schemas.microsoft.com/office/drawing/2014/main" id="{DEDF07D4-7E8F-4E58-8FE3-9B7099BEF4ED}"/>
              </a:ext>
            </a:extLst>
          </p:cNvPr>
          <p:cNvSpPr txBox="1">
            <a:spLocks/>
          </p:cNvSpPr>
          <p:nvPr/>
        </p:nvSpPr>
        <p:spPr>
          <a:xfrm>
            <a:off x="259900" y="1413172"/>
            <a:ext cx="11569729" cy="4595120"/>
          </a:xfrm>
          <a:prstGeom prst="rect">
            <a:avLst/>
          </a:prstGeom>
        </p:spPr>
        <p:txBody>
          <a:bodyPr vert="horz" lIns="91440" tIns="45723" rIns="91440" bIns="45723" rtlCol="0">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05" marR="0" lvl="0" indent="-288905" algn="l" defTabSz="914333" rtl="0" eaLnBrk="1" fontAlgn="auto" latinLnBrk="0" hangingPunct="1">
              <a:lnSpc>
                <a:spcPct val="100000"/>
              </a:lnSpc>
              <a:spcBef>
                <a:spcPts val="801"/>
              </a:spcBef>
              <a:spcAft>
                <a:spcPts val="801"/>
              </a:spcAft>
              <a:buClr>
                <a:prstClr val="black"/>
              </a:buClr>
              <a:buSzPct val="85000"/>
              <a:buFont typeface="Wingdings" charset="2"/>
              <a:buChar char="§"/>
              <a:tabLst/>
              <a:defRPr/>
            </a:pPr>
            <a:endParaRPr kumimoji="0" lang="en-US" sz="2401" b="0" i="0" u="none" strike="noStrike" kern="1200" cap="none" spc="0" normalizeH="0" baseline="0" noProof="0">
              <a:ln>
                <a:noFill/>
              </a:ln>
              <a:solidFill>
                <a:prstClr val="black"/>
              </a:solidFill>
              <a:effectLst/>
              <a:uLnTx/>
              <a:uFillTx/>
              <a:latin typeface="Georgia"/>
              <a:ea typeface="+mn-ea"/>
              <a:cs typeface="+mn-cs"/>
            </a:endParaRPr>
          </a:p>
        </p:txBody>
      </p:sp>
      <p:pic>
        <p:nvPicPr>
          <p:cNvPr id="7" name="Picture 7">
            <a:extLst>
              <a:ext uri="{FF2B5EF4-FFF2-40B4-BE49-F238E27FC236}">
                <a16:creationId xmlns:a16="http://schemas.microsoft.com/office/drawing/2014/main" id="{D3D0473C-57E8-935F-98A7-47FE8A4B27CE}"/>
              </a:ext>
            </a:extLst>
          </p:cNvPr>
          <p:cNvPicPr>
            <a:picLocks noChangeAspect="1"/>
          </p:cNvPicPr>
          <p:nvPr/>
        </p:nvPicPr>
        <p:blipFill>
          <a:blip r:embed="rId3"/>
          <a:stretch>
            <a:fillRect/>
          </a:stretch>
        </p:blipFill>
        <p:spPr>
          <a:xfrm>
            <a:off x="434622" y="1731990"/>
            <a:ext cx="3988192" cy="3957484"/>
          </a:xfrm>
          <a:prstGeom prst="rect">
            <a:avLst/>
          </a:prstGeom>
        </p:spPr>
      </p:pic>
    </p:spTree>
    <p:extLst>
      <p:ext uri="{BB962C8B-B14F-4D97-AF65-F5344CB8AC3E}">
        <p14:creationId xmlns:p14="http://schemas.microsoft.com/office/powerpoint/2010/main" val="383228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22B6D1-6B27-D675-BE99-C375B449C46D}"/>
              </a:ext>
            </a:extLst>
          </p:cNvPr>
          <p:cNvSpPr>
            <a:spLocks noGrp="1"/>
          </p:cNvSpPr>
          <p:nvPr>
            <p:ph type="title"/>
          </p:nvPr>
        </p:nvSpPr>
        <p:spPr/>
        <p:txBody>
          <a:bodyPr/>
          <a:lstStyle/>
          <a:p>
            <a:r>
              <a:rPr lang="en-US" dirty="0"/>
              <a:t>CHECKING IN!</a:t>
            </a:r>
          </a:p>
        </p:txBody>
      </p:sp>
      <p:sp>
        <p:nvSpPr>
          <p:cNvPr id="5" name="Footer Placeholder 4">
            <a:extLst>
              <a:ext uri="{FF2B5EF4-FFF2-40B4-BE49-F238E27FC236}">
                <a16:creationId xmlns:a16="http://schemas.microsoft.com/office/drawing/2014/main" id="{BEFCF7E7-27B1-BDFD-0642-9E3512B4FD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A5BA34-D1C9-0575-2346-6EC69A26891A}"/>
              </a:ext>
            </a:extLst>
          </p:cNvPr>
          <p:cNvSpPr>
            <a:spLocks noGrp="1"/>
          </p:cNvSpPr>
          <p:nvPr>
            <p:ph type="sldNum" sz="quarter" idx="12"/>
          </p:nvPr>
        </p:nvSpPr>
        <p:spPr/>
        <p:txBody>
          <a:bodyPr/>
          <a:lstStyle/>
          <a:p>
            <a:fld id="{93005692-73BE-493E-93AB-ECD6027A7652}" type="slidenum">
              <a:rPr lang="en-US" smtClean="0"/>
              <a:pPr/>
              <a:t>5</a:t>
            </a:fld>
            <a:endParaRPr lang="en-US"/>
          </a:p>
        </p:txBody>
      </p:sp>
      <p:pic>
        <p:nvPicPr>
          <p:cNvPr id="1026" name="Picture 2">
            <a:extLst>
              <a:ext uri="{FF2B5EF4-FFF2-40B4-BE49-F238E27FC236}">
                <a16:creationId xmlns:a16="http://schemas.microsoft.com/office/drawing/2014/main" id="{0513ADCF-D8A9-5F10-605E-57BBC00AC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62" y="2039518"/>
            <a:ext cx="5176738" cy="291191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84F97B94-DE11-BCEC-7CED-B746F2CD483D}"/>
              </a:ext>
            </a:extLst>
          </p:cNvPr>
          <p:cNvSpPr txBox="1">
            <a:spLocks/>
          </p:cNvSpPr>
          <p:nvPr/>
        </p:nvSpPr>
        <p:spPr>
          <a:xfrm>
            <a:off x="6044747" y="2631934"/>
            <a:ext cx="5593458" cy="3846945"/>
          </a:xfrm>
          <a:prstGeom prst="rect">
            <a:avLst/>
          </a:prstGeom>
        </p:spPr>
        <p:txBody>
          <a:bodyPr vert="horz" lIns="91440" tIns="45720" rIns="91440" bIns="45720" rtlCol="0">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Verdana" panose="020B0604030504040204" pitchFamily="34" charset="0"/>
              </a:rPr>
              <a:t>Your academic program, year</a:t>
            </a:r>
          </a:p>
          <a:p>
            <a:r>
              <a:rPr lang="en-US" dirty="0">
                <a:ea typeface="Verdana" panose="020B0604030504040204" pitchFamily="34" charset="0"/>
              </a:rPr>
              <a:t>A GIF that captures how you feel about cover letters! </a:t>
            </a:r>
          </a:p>
          <a:p>
            <a:pPr marL="0" indent="0"/>
            <a:endParaRPr lang="en-US" dirty="0">
              <a:latin typeface="Verdana" panose="020B0604030504040204" pitchFamily="34" charset="0"/>
              <a:ea typeface="Verdana" panose="020B0604030504040204" pitchFamily="34" charset="0"/>
            </a:endParaRPr>
          </a:p>
          <a:p>
            <a:pPr marL="0" indent="0"/>
            <a:endParaRPr lang="en-US" dirty="0"/>
          </a:p>
        </p:txBody>
      </p:sp>
      <p:sp>
        <p:nvSpPr>
          <p:cNvPr id="11" name="Text Placeholder 9">
            <a:extLst>
              <a:ext uri="{FF2B5EF4-FFF2-40B4-BE49-F238E27FC236}">
                <a16:creationId xmlns:a16="http://schemas.microsoft.com/office/drawing/2014/main" id="{AAFD571A-11A5-6DF6-E30F-C04E11827256}"/>
              </a:ext>
            </a:extLst>
          </p:cNvPr>
          <p:cNvSpPr txBox="1">
            <a:spLocks/>
          </p:cNvSpPr>
          <p:nvPr/>
        </p:nvSpPr>
        <p:spPr>
          <a:xfrm>
            <a:off x="6236154" y="1422082"/>
            <a:ext cx="6179019" cy="670270"/>
          </a:xfrm>
          <a:prstGeom prst="rect">
            <a:avLst/>
          </a:prstGeom>
        </p:spPr>
        <p:txBody>
          <a:bodyPr vert="horz" lIns="91440" tIns="45720" rIns="91440" bIns="45720" rtlCol="0">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Verdana" panose="020B0604030504040204" pitchFamily="34" charset="0"/>
              <a:ea typeface="Verdana" panose="020B0604030504040204" pitchFamily="34" charset="0"/>
            </a:endParaRPr>
          </a:p>
        </p:txBody>
      </p:sp>
      <p:sp>
        <p:nvSpPr>
          <p:cNvPr id="12" name="Text Placeholder 9">
            <a:extLst>
              <a:ext uri="{FF2B5EF4-FFF2-40B4-BE49-F238E27FC236}">
                <a16:creationId xmlns:a16="http://schemas.microsoft.com/office/drawing/2014/main" id="{D3665D11-6CF2-E508-2D1A-4DBC0298BF3D}"/>
              </a:ext>
            </a:extLst>
          </p:cNvPr>
          <p:cNvSpPr txBox="1">
            <a:spLocks/>
          </p:cNvSpPr>
          <p:nvPr/>
        </p:nvSpPr>
        <p:spPr>
          <a:xfrm>
            <a:off x="5955847" y="1961664"/>
            <a:ext cx="6179019" cy="670270"/>
          </a:xfrm>
          <a:prstGeom prst="rect">
            <a:avLst/>
          </a:prstGeom>
        </p:spPr>
        <p:txBody>
          <a:bodyPr vert="horz" lIns="91440" tIns="45720" rIns="91440" bIns="45720" rtlCol="0">
            <a:normAutofit fontScale="92500"/>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a typeface="Verdana" panose="020B0604030504040204" pitchFamily="34" charset="0"/>
              </a:rPr>
              <a:t>Share in the chat, if you’re comfortable!</a:t>
            </a:r>
          </a:p>
        </p:txBody>
      </p:sp>
      <p:sp>
        <p:nvSpPr>
          <p:cNvPr id="13" name="TextBox 12">
            <a:extLst>
              <a:ext uri="{FF2B5EF4-FFF2-40B4-BE49-F238E27FC236}">
                <a16:creationId xmlns:a16="http://schemas.microsoft.com/office/drawing/2014/main" id="{3E688D19-3759-5878-E999-0A4F04D40643}"/>
              </a:ext>
            </a:extLst>
          </p:cNvPr>
          <p:cNvSpPr txBox="1"/>
          <p:nvPr/>
        </p:nvSpPr>
        <p:spPr>
          <a:xfrm>
            <a:off x="259882" y="5274039"/>
            <a:ext cx="3110147" cy="369332"/>
          </a:xfrm>
          <a:prstGeom prst="rect">
            <a:avLst/>
          </a:prstGeom>
          <a:noFill/>
        </p:spPr>
        <p:txBody>
          <a:bodyPr wrap="none" rtlCol="0">
            <a:spAutoFit/>
          </a:bodyPr>
          <a:lstStyle/>
          <a:p>
            <a:r>
              <a:rPr lang="en-US" i="1" dirty="0"/>
              <a:t>Sending off my cover letter! </a:t>
            </a:r>
          </a:p>
        </p:txBody>
      </p:sp>
    </p:spTree>
    <p:extLst>
      <p:ext uri="{BB962C8B-B14F-4D97-AF65-F5344CB8AC3E}">
        <p14:creationId xmlns:p14="http://schemas.microsoft.com/office/powerpoint/2010/main" val="232602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D57A-4F17-41FD-86F3-EFD67F8D2020}"/>
              </a:ext>
            </a:extLst>
          </p:cNvPr>
          <p:cNvSpPr>
            <a:spLocks noGrp="1"/>
          </p:cNvSpPr>
          <p:nvPr>
            <p:ph type="title"/>
          </p:nvPr>
        </p:nvSpPr>
        <p:spPr/>
        <p:txBody>
          <a:bodyPr/>
          <a:lstStyle/>
          <a:p>
            <a:r>
              <a:rPr lang="en-US"/>
              <a:t>Today’s Agenda</a:t>
            </a:r>
          </a:p>
        </p:txBody>
      </p:sp>
      <p:sp>
        <p:nvSpPr>
          <p:cNvPr id="3" name="Content Placeholder 2">
            <a:extLst>
              <a:ext uri="{FF2B5EF4-FFF2-40B4-BE49-F238E27FC236}">
                <a16:creationId xmlns:a16="http://schemas.microsoft.com/office/drawing/2014/main" id="{D85411EA-5A0A-4B7F-B39C-860C241EA6B1}"/>
              </a:ext>
            </a:extLst>
          </p:cNvPr>
          <p:cNvSpPr>
            <a:spLocks noGrp="1"/>
          </p:cNvSpPr>
          <p:nvPr>
            <p:ph idx="1"/>
          </p:nvPr>
        </p:nvSpPr>
        <p:spPr/>
        <p:txBody>
          <a:bodyPr/>
          <a:lstStyle/>
          <a:p>
            <a:pPr marL="457200" indent="-457200">
              <a:buAutoNum type="arabicPeriod"/>
            </a:pPr>
            <a:r>
              <a:rPr lang="en-US" dirty="0">
                <a:latin typeface="Verdana" panose="020B0604030504040204" pitchFamily="34" charset="0"/>
                <a:ea typeface="Verdana" panose="020B0604030504040204" pitchFamily="34" charset="0"/>
              </a:rPr>
              <a:t>Cover letter myth-busting</a:t>
            </a:r>
          </a:p>
          <a:p>
            <a:pPr marL="457200" indent="-457200">
              <a:buAutoNum type="arabicPeriod"/>
            </a:pPr>
            <a:r>
              <a:rPr lang="en-US" dirty="0">
                <a:latin typeface="Verdana" panose="020B0604030504040204" pitchFamily="34" charset="0"/>
                <a:ea typeface="Verdana" panose="020B0604030504040204" pitchFamily="34" charset="0"/>
              </a:rPr>
              <a:t>(Why) do I need a cover letter?</a:t>
            </a:r>
          </a:p>
          <a:p>
            <a:pPr marL="457200" indent="-457200">
              <a:buAutoNum type="arabicPeriod"/>
            </a:pPr>
            <a:r>
              <a:rPr lang="en-US" dirty="0">
                <a:latin typeface="Verdana" panose="020B0604030504040204" pitchFamily="34" charset="0"/>
                <a:ea typeface="Verdana" panose="020B0604030504040204" pitchFamily="34" charset="0"/>
              </a:rPr>
              <a:t>How to write a cover letter</a:t>
            </a:r>
          </a:p>
          <a:p>
            <a:pPr marL="457200" indent="-457200">
              <a:buAutoNum type="arabicPeriod"/>
            </a:pPr>
            <a:r>
              <a:rPr lang="en-US" dirty="0">
                <a:latin typeface="Verdana" panose="020B0604030504040204" pitchFamily="34" charset="0"/>
                <a:ea typeface="Verdana" panose="020B0604030504040204" pitchFamily="34" charset="0"/>
              </a:rPr>
              <a:t>What are the skills employers are looking for?</a:t>
            </a:r>
          </a:p>
          <a:p>
            <a:pPr marL="457200" indent="-457200">
              <a:buAutoNum type="arabicPeriod"/>
            </a:pPr>
            <a:r>
              <a:rPr lang="en-US" dirty="0">
                <a:latin typeface="Verdana" panose="020B0604030504040204" pitchFamily="34" charset="0"/>
                <a:ea typeface="Verdana" panose="020B0604030504040204" pitchFamily="34" charset="0"/>
              </a:rPr>
              <a:t>Going from skills identification to articulation</a:t>
            </a:r>
          </a:p>
          <a:p>
            <a:pPr marL="457200" indent="-457200">
              <a:buAutoNum type="arabicPeriod"/>
            </a:pPr>
            <a:r>
              <a:rPr lang="en-US" dirty="0">
                <a:latin typeface="Verdana" panose="020B0604030504040204" pitchFamily="34" charset="0"/>
                <a:ea typeface="Verdana" panose="020B0604030504040204" pitchFamily="34" charset="0"/>
              </a:rPr>
              <a:t>Q&amp;A</a:t>
            </a:r>
          </a:p>
          <a:p>
            <a:pPr marL="457200" indent="-457200">
              <a:buAutoNum type="arabicPeriod"/>
            </a:pPr>
            <a:endParaRPr lang="en-US" dirty="0">
              <a:latin typeface="Verdana" panose="020B0604030504040204" pitchFamily="34" charset="0"/>
              <a:ea typeface="Verdana" panose="020B0604030504040204" pitchFamily="34" charset="0"/>
            </a:endParaRPr>
          </a:p>
          <a:p>
            <a:pPr marL="457200" indent="-457200">
              <a:buAutoNum type="arabicPeriod"/>
            </a:pPr>
            <a:endParaRPr lang="en-US" dirty="0">
              <a:latin typeface="Verdana" panose="020B0604030504040204" pitchFamily="34" charset="0"/>
              <a:ea typeface="Verdana" panose="020B0604030504040204" pitchFamily="34" charset="0"/>
            </a:endParaRPr>
          </a:p>
          <a:p>
            <a:pPr marL="457200" indent="-457200">
              <a:buAutoNum type="arabicPeriod"/>
            </a:pPr>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pic>
        <p:nvPicPr>
          <p:cNvPr id="7" name="Graphic 6" descr="Clipboard Checked with solid fill">
            <a:extLst>
              <a:ext uri="{FF2B5EF4-FFF2-40B4-BE49-F238E27FC236}">
                <a16:creationId xmlns:a16="http://schemas.microsoft.com/office/drawing/2014/main" id="{5F646CE4-DECB-4BA7-9A1B-8CC00C02E0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4850" y="1539585"/>
            <a:ext cx="3270540" cy="3270540"/>
          </a:xfrm>
          <a:prstGeom prst="rect">
            <a:avLst/>
          </a:prstGeom>
        </p:spPr>
      </p:pic>
    </p:spTree>
    <p:extLst>
      <p:ext uri="{BB962C8B-B14F-4D97-AF65-F5344CB8AC3E}">
        <p14:creationId xmlns:p14="http://schemas.microsoft.com/office/powerpoint/2010/main" val="404908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A87DD76-F939-4EEE-86DB-C45665C3CF88}"/>
              </a:ext>
            </a:extLst>
          </p:cNvPr>
          <p:cNvSpPr txBox="1"/>
          <p:nvPr/>
        </p:nvSpPr>
        <p:spPr>
          <a:xfrm>
            <a:off x="2238375" y="2660987"/>
            <a:ext cx="7905750" cy="1015663"/>
          </a:xfrm>
          <a:prstGeom prst="rect">
            <a:avLst/>
          </a:prstGeom>
          <a:noFill/>
        </p:spPr>
        <p:txBody>
          <a:bodyPr wrap="square" rtlCol="0">
            <a:spAutoFit/>
          </a:bodyPr>
          <a:lstStyle/>
          <a:p>
            <a:r>
              <a:rPr lang="en-US" sz="6000" b="1">
                <a:latin typeface="+mj-lt"/>
              </a:rPr>
              <a:t>Cover Letter Myth-Busting</a:t>
            </a:r>
          </a:p>
        </p:txBody>
      </p:sp>
    </p:spTree>
    <p:extLst>
      <p:ext uri="{BB962C8B-B14F-4D97-AF65-F5344CB8AC3E}">
        <p14:creationId xmlns:p14="http://schemas.microsoft.com/office/powerpoint/2010/main" val="127878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58B7-182F-4D30-A096-9F8DA53AB5B4}"/>
              </a:ext>
            </a:extLst>
          </p:cNvPr>
          <p:cNvSpPr>
            <a:spLocks noGrp="1"/>
          </p:cNvSpPr>
          <p:nvPr>
            <p:ph type="title"/>
          </p:nvPr>
        </p:nvSpPr>
        <p:spPr/>
        <p:txBody>
          <a:bodyPr/>
          <a:lstStyle/>
          <a:p>
            <a:r>
              <a:rPr lang="en-US"/>
              <a:t>Common Cover Letter Misconceptions</a:t>
            </a:r>
          </a:p>
        </p:txBody>
      </p:sp>
      <p:sp>
        <p:nvSpPr>
          <p:cNvPr id="3" name="TextBox 2">
            <a:extLst>
              <a:ext uri="{FF2B5EF4-FFF2-40B4-BE49-F238E27FC236}">
                <a16:creationId xmlns:a16="http://schemas.microsoft.com/office/drawing/2014/main" id="{68FCAEC6-21B6-4850-8585-1DD100D9CD70}"/>
              </a:ext>
            </a:extLst>
          </p:cNvPr>
          <p:cNvSpPr txBox="1"/>
          <p:nvPr/>
        </p:nvSpPr>
        <p:spPr>
          <a:xfrm>
            <a:off x="493160" y="1352207"/>
            <a:ext cx="5435029" cy="444961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a:latin typeface="Verdana" panose="020B0604030504040204" pitchFamily="34" charset="0"/>
                <a:ea typeface="Verdana" panose="020B0604030504040204" pitchFamily="34" charset="0"/>
              </a:rPr>
              <a:t>Cover Letters are replicas of resumes</a:t>
            </a:r>
          </a:p>
          <a:p>
            <a:pPr marL="285750" indent="-285750">
              <a:lnSpc>
                <a:spcPct val="150000"/>
              </a:lnSpc>
              <a:buFont typeface="Arial" panose="020B0604020202020204" pitchFamily="34" charset="0"/>
              <a:buChar char="•"/>
            </a:pPr>
            <a:r>
              <a:rPr lang="en-US" sz="2400">
                <a:latin typeface="Verdana" panose="020B0604030504040204" pitchFamily="34" charset="0"/>
                <a:ea typeface="Verdana" panose="020B0604030504040204" pitchFamily="34" charset="0"/>
              </a:rPr>
              <a:t>Employers don’t read cover letters</a:t>
            </a:r>
          </a:p>
          <a:p>
            <a:pPr marL="285750" indent="-285750">
              <a:lnSpc>
                <a:spcPct val="150000"/>
              </a:lnSpc>
              <a:buFont typeface="Arial" panose="020B0604020202020204" pitchFamily="34" charset="0"/>
              <a:buChar char="•"/>
            </a:pPr>
            <a:r>
              <a:rPr lang="en-US" sz="2400">
                <a:latin typeface="Verdana" panose="020B0604030504040204" pitchFamily="34" charset="0"/>
                <a:ea typeface="Verdana" panose="020B0604030504040204" pitchFamily="34" charset="0"/>
              </a:rPr>
              <a:t>Cover letters are time consuming</a:t>
            </a:r>
          </a:p>
          <a:p>
            <a:pPr marL="285750" indent="-285750">
              <a:lnSpc>
                <a:spcPct val="150000"/>
              </a:lnSpc>
              <a:buFont typeface="Arial" panose="020B0604020202020204" pitchFamily="34" charset="0"/>
              <a:buChar char="•"/>
            </a:pPr>
            <a:r>
              <a:rPr lang="en-US" sz="2400">
                <a:latin typeface="Verdana" panose="020B0604030504040204" pitchFamily="34" charset="0"/>
                <a:ea typeface="Verdana" panose="020B0604030504040204" pitchFamily="34" charset="0"/>
              </a:rPr>
              <a:t>Cover letters are a waste of my time</a:t>
            </a:r>
          </a:p>
        </p:txBody>
      </p:sp>
      <p:pic>
        <p:nvPicPr>
          <p:cNvPr id="1026" name="Picture 2" descr="Confusion can sometimes be a good thing, research shows.">
            <a:extLst>
              <a:ext uri="{FF2B5EF4-FFF2-40B4-BE49-F238E27FC236}">
                <a16:creationId xmlns:a16="http://schemas.microsoft.com/office/drawing/2014/main" id="{CFDBC4E9-E2FC-47F0-9E17-5BBDE4281A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97856" y="1443540"/>
            <a:ext cx="5300984" cy="39709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663386-E148-4921-966A-D80037B5AACD}"/>
              </a:ext>
            </a:extLst>
          </p:cNvPr>
          <p:cNvSpPr txBox="1"/>
          <p:nvPr/>
        </p:nvSpPr>
        <p:spPr>
          <a:xfrm>
            <a:off x="6397856" y="5635256"/>
            <a:ext cx="5300984" cy="307777"/>
          </a:xfrm>
          <a:prstGeom prst="rect">
            <a:avLst/>
          </a:prstGeom>
          <a:noFill/>
        </p:spPr>
        <p:txBody>
          <a:bodyPr wrap="square" rtlCol="0">
            <a:spAutoFit/>
          </a:bodyPr>
          <a:lstStyle/>
          <a:p>
            <a:r>
              <a:rPr lang="en-US" sz="1400"/>
              <a:t>Stock photo from npr.org</a:t>
            </a:r>
          </a:p>
        </p:txBody>
      </p:sp>
    </p:spTree>
    <p:extLst>
      <p:ext uri="{BB962C8B-B14F-4D97-AF65-F5344CB8AC3E}">
        <p14:creationId xmlns:p14="http://schemas.microsoft.com/office/powerpoint/2010/main" val="27659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A87DD76-F939-4EEE-86DB-C45665C3CF88}"/>
              </a:ext>
            </a:extLst>
          </p:cNvPr>
          <p:cNvSpPr txBox="1"/>
          <p:nvPr/>
        </p:nvSpPr>
        <p:spPr>
          <a:xfrm>
            <a:off x="1447800" y="2727662"/>
            <a:ext cx="9296400" cy="1015663"/>
          </a:xfrm>
          <a:prstGeom prst="rect">
            <a:avLst/>
          </a:prstGeom>
          <a:noFill/>
        </p:spPr>
        <p:txBody>
          <a:bodyPr wrap="square" rtlCol="0">
            <a:spAutoFit/>
          </a:bodyPr>
          <a:lstStyle/>
          <a:p>
            <a:r>
              <a:rPr lang="en-US" sz="6000" b="1">
                <a:latin typeface="+mj-lt"/>
              </a:rPr>
              <a:t>(Why) Do I Need A Cover Letter? </a:t>
            </a:r>
          </a:p>
        </p:txBody>
      </p:sp>
    </p:spTree>
    <p:extLst>
      <p:ext uri="{BB962C8B-B14F-4D97-AF65-F5344CB8AC3E}">
        <p14:creationId xmlns:p14="http://schemas.microsoft.com/office/powerpoint/2010/main" val="378705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Custom 1">
      <a:majorFont>
        <a:latin typeface="Barlow Condensed"/>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oo_powerpoint_template_16-9_widescreen" id="{4809F9E8-56BF-8C4D-85E0-7353F442B736}" vid="{D553A0E6-7EAA-F242-A75B-21BFDE7A7B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cdaf0f3-226d-4cb4-9fdf-7fc22d46753e">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F021367DD62C4B8985E0FCD9A32EA9" ma:contentTypeVersion="5" ma:contentTypeDescription="Create a new document." ma:contentTypeScope="" ma:versionID="3f7f7b5ea09d181f8361192c20ffe0ed">
  <xsd:schema xmlns:xsd="http://www.w3.org/2001/XMLSchema" xmlns:xs="http://www.w3.org/2001/XMLSchema" xmlns:p="http://schemas.microsoft.com/office/2006/metadata/properties" xmlns:ns2="785f1e7f-699f-4c3d-a7d6-a799ecd222ac" xmlns:ns3="4cdaf0f3-226d-4cb4-9fdf-7fc22d46753e" targetNamespace="http://schemas.microsoft.com/office/2006/metadata/properties" ma:root="true" ma:fieldsID="304958f31901bd4cd4f2921250eaa09b" ns2:_="" ns3:_="">
    <xsd:import namespace="785f1e7f-699f-4c3d-a7d6-a799ecd222ac"/>
    <xsd:import namespace="4cdaf0f3-226d-4cb4-9fdf-7fc22d46753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f1e7f-699f-4c3d-a7d6-a799ecd222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af0f3-226d-4cb4-9fdf-7fc22d46753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A07CE4-492B-444A-8B76-67DB9C3E888F}">
  <ds:schemaRefs>
    <ds:schemaRef ds:uri="http://schemas.microsoft.com/sharepoint/v3/contenttype/forms"/>
  </ds:schemaRefs>
</ds:datastoreItem>
</file>

<file path=customXml/itemProps2.xml><?xml version="1.0" encoding="utf-8"?>
<ds:datastoreItem xmlns:ds="http://schemas.openxmlformats.org/officeDocument/2006/customXml" ds:itemID="{5DD9A571-BE28-4D0F-B6CD-5BC2459764AB}">
  <ds:schemaRefs>
    <ds:schemaRef ds:uri="http://schemas.microsoft.com/office/2006/metadata/properties"/>
    <ds:schemaRef ds:uri="http://schemas.microsoft.com/office/infopath/2007/PartnerControls"/>
    <ds:schemaRef ds:uri="8db55bd4-2fe1-4850-9b49-789d265e0489"/>
    <ds:schemaRef ds:uri="04075762-6495-45c4-a4ae-83a5b71b5be5"/>
    <ds:schemaRef ds:uri="4cdaf0f3-226d-4cb4-9fdf-7fc22d46753e"/>
  </ds:schemaRefs>
</ds:datastoreItem>
</file>

<file path=customXml/itemProps3.xml><?xml version="1.0" encoding="utf-8"?>
<ds:datastoreItem xmlns:ds="http://schemas.openxmlformats.org/officeDocument/2006/customXml" ds:itemID="{613821DD-C853-4AAC-8CEA-81BAA2F29B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5f1e7f-699f-4c3d-a7d6-a799ecd222ac"/>
    <ds:schemaRef ds:uri="4cdaf0f3-226d-4cb4-9fdf-7fc22d4675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UofWaterloo_WhiteBkgrd</Template>
  <TotalTime>4539</TotalTime>
  <Words>5673</Words>
  <Application>Microsoft Office PowerPoint</Application>
  <PresentationFormat>Widescreen</PresentationFormat>
  <Paragraphs>451</Paragraphs>
  <Slides>37</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Barlow Condensed</vt:lpstr>
      <vt:lpstr>Calibri</vt:lpstr>
      <vt:lpstr>Georgia</vt:lpstr>
      <vt:lpstr>Open Sans</vt:lpstr>
      <vt:lpstr>Poppins</vt:lpstr>
      <vt:lpstr>Tahoma</vt:lpstr>
      <vt:lpstr>Verdana</vt:lpstr>
      <vt:lpstr>Wingdings</vt:lpstr>
      <vt:lpstr>UofWaterloo_WhiteBkgrd</vt:lpstr>
      <vt:lpstr>How to make cover letters less painful</vt:lpstr>
      <vt:lpstr>NIMISH SARDANA (He/Him)</vt:lpstr>
      <vt:lpstr>WHOSE LAND ARE WE ON?</vt:lpstr>
      <vt:lpstr>What to Expect </vt:lpstr>
      <vt:lpstr>CHECKING IN!</vt:lpstr>
      <vt:lpstr>Today’s Agenda</vt:lpstr>
      <vt:lpstr>PowerPoint Presentation</vt:lpstr>
      <vt:lpstr>Common Cover Letter Misconceptions</vt:lpstr>
      <vt:lpstr>PowerPoint Presentation</vt:lpstr>
      <vt:lpstr>The function of a cover letter</vt:lpstr>
      <vt:lpstr>Prioritizing job applications  </vt:lpstr>
      <vt:lpstr>How does a cover letter benefit YOU?</vt:lpstr>
      <vt:lpstr>How to write a cover letter</vt:lpstr>
      <vt:lpstr>Eye-catching cover letters</vt:lpstr>
      <vt:lpstr>Let’s talk strategy…</vt:lpstr>
      <vt:lpstr>Cover Letter Structure</vt:lpstr>
      <vt:lpstr>Cover Letter Structure</vt:lpstr>
      <vt:lpstr>Smart tailoring</vt:lpstr>
      <vt:lpstr>What are the skills employers are looking for?</vt:lpstr>
      <vt:lpstr>Making Your Case</vt:lpstr>
      <vt:lpstr>Identify Required Skills</vt:lpstr>
      <vt:lpstr>Identify Required skills</vt:lpstr>
      <vt:lpstr>Match your experience with required skills</vt:lpstr>
      <vt:lpstr>How can we improve this middle paragraph? </vt:lpstr>
      <vt:lpstr>Improved version</vt:lpstr>
      <vt:lpstr>Going from Identification to articulation</vt:lpstr>
      <vt:lpstr>The Body Paragraph</vt:lpstr>
      <vt:lpstr>What’S Missing?</vt:lpstr>
      <vt:lpstr>Show Don’t Tell! </vt:lpstr>
      <vt:lpstr>PowerPoint Presentation</vt:lpstr>
      <vt:lpstr>Key Takeaways</vt:lpstr>
      <vt:lpstr>PowerPoint Presentation</vt:lpstr>
      <vt:lpstr>A note on safety and disclosure in cover letters</vt:lpstr>
      <vt:lpstr>Additional Support</vt:lpstr>
      <vt:lpstr>PowerPoint Presentation</vt:lpstr>
      <vt:lpstr>Thank you! Any questions 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Olivia Bowling</dc:creator>
  <cp:lastModifiedBy>Maria Ojaily</cp:lastModifiedBy>
  <cp:revision>14</cp:revision>
  <dcterms:created xsi:type="dcterms:W3CDTF">2023-08-11T16:45:11Z</dcterms:created>
  <dcterms:modified xsi:type="dcterms:W3CDTF">2023-09-25T18:20:25Z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0x01010082F021367DD62C4B8985E0FCD9A32EA9</vt:lpwstr>
  </property>
  <property fmtid="{D5CDD505-2E9C-101B-9397-08002B2CF9AE}" pid="3" name="MediaServiceImageTags">
    <vt:lpwstr/>
  </property>
  <property fmtid="{D5CDD505-2E9C-101B-9397-08002B2CF9AE}" pid="4" name="Order">
    <vt:lpwstr>6775100.00000000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