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58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0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3015-2348-4EEE-AD6A-42AA82D26CF7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3/4/2015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4DF7-B699-463E-8C0D-64F88880688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08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3015-2348-4EEE-AD6A-42AA82D26CF7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3/4/2015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4DF7-B699-463E-8C0D-64F88880688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251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3015-2348-4EEE-AD6A-42AA82D26CF7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3/4/2015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4DF7-B699-463E-8C0D-64F88880688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105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3015-2348-4EEE-AD6A-42AA82D26CF7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3/4/2015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4DF7-B699-463E-8C0D-64F88880688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ACD433"/>
                </a:solidFill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ACD433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3924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3015-2348-4EEE-AD6A-42AA82D26CF7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3/4/2015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4DF7-B699-463E-8C0D-64F88880688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791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3015-2348-4EEE-AD6A-42AA82D26CF7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3/4/2015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4DF7-B699-463E-8C0D-64F88880688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761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3015-2348-4EEE-AD6A-42AA82D26CF7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3/4/2015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4DF7-B699-463E-8C0D-64F88880688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40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3015-2348-4EEE-AD6A-42AA82D26CF7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3/4/2015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4DF7-B699-463E-8C0D-64F88880688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859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3015-2348-4EEE-AD6A-42AA82D26CF7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3/4/2015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4DF7-B699-463E-8C0D-64F88880688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43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3015-2348-4EEE-AD6A-42AA82D26CF7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3/4/2015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4DF7-B699-463E-8C0D-64F88880688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921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3015-2348-4EEE-AD6A-42AA82D26CF7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3/4/2015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4DF7-B699-463E-8C0D-64F88880688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983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3015-2348-4EEE-AD6A-42AA82D26CF7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3/4/2015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4DF7-B699-463E-8C0D-64F88880688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1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3015-2348-4EEE-AD6A-42AA82D26CF7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3/4/2015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4DF7-B699-463E-8C0D-64F88880688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61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3015-2348-4EEE-AD6A-42AA82D26CF7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3/4/2015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4DF7-B699-463E-8C0D-64F88880688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18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3015-2348-4EEE-AD6A-42AA82D26CF7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3/4/2015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4DF7-B699-463E-8C0D-64F88880688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26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3015-2348-4EEE-AD6A-42AA82D26CF7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3/4/2015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4DF7-B699-463E-8C0D-64F88880688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98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3015-2348-4EEE-AD6A-42AA82D26CF7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3/4/2015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4DF7-B699-463E-8C0D-64F88880688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623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D453015-2348-4EEE-AD6A-42AA82D26CF7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3/4/2015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A4DF7-B699-463E-8C0D-64F88880688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0982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y.brainshark.com/home.aspx" TargetMode="External"/><Relationship Id="rId7" Type="http://schemas.openxmlformats.org/officeDocument/2006/relationships/hyperlink" Target="http://www.morriscooke.com/?p=134" TargetMode="External"/><Relationship Id="rId2" Type="http://schemas.openxmlformats.org/officeDocument/2006/relationships/hyperlink" Target="http://office.microsoft.com/en-ca/powerpoint-help/turn-your-presentation-into-a-video-HA010336763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dobe.com/ca/products/presenter.html" TargetMode="External"/><Relationship Id="rId5" Type="http://schemas.openxmlformats.org/officeDocument/2006/relationships/hyperlink" Target="http://www.techsmith.com/camtasia.html" TargetMode="External"/><Relationship Id="rId4" Type="http://schemas.openxmlformats.org/officeDocument/2006/relationships/hyperlink" Target="http://www.screencast-o-matic.com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youtu.be/L7NyuuBN51M" TargetMode="External"/><Relationship Id="rId3" Type="http://schemas.openxmlformats.org/officeDocument/2006/relationships/hyperlink" Target="http://youtu.be/Hmwvj9X4GNY" TargetMode="External"/><Relationship Id="rId7" Type="http://schemas.openxmlformats.org/officeDocument/2006/relationships/hyperlink" Target="http://youtu.be/T73ilVLwizY" TargetMode="External"/><Relationship Id="rId2" Type="http://schemas.openxmlformats.org/officeDocument/2006/relationships/hyperlink" Target="http://youtu.be/PaHecg85D2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echsmith.com/tutorial-camtasia-8-01-pre-recording-tips.html" TargetMode="External"/><Relationship Id="rId5" Type="http://schemas.openxmlformats.org/officeDocument/2006/relationships/hyperlink" Target="http://youtu.be/O4h2qydYbqk" TargetMode="External"/><Relationship Id="rId4" Type="http://schemas.openxmlformats.org/officeDocument/2006/relationships/hyperlink" Target="http://youtu.be/3398hikmLIc?t=1m41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uwaterloo.ca/centre-for-teaching-excellence/sites/ca.centre-for-teaching-excellence/files/uploads/files/sample_screencasting_script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waterloo.ca/centre-for-teaching-excellence/teaching-resources/teaching-tips/educational-technologies/all/camtasia-studio" TargetMode="External"/><Relationship Id="rId2" Type="http://schemas.openxmlformats.org/officeDocument/2006/relationships/hyperlink" Target="https://uwaterloo.ca/centre-for-teaching-excellence/search/node/screencast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waterloo.ca/centre-for-teaching-excellence/sites/ca.centre-for-teaching-excellence/files/uploads/files/screencasting_handout_final.docx" TargetMode="External"/><Relationship Id="rId4" Type="http://schemas.openxmlformats.org/officeDocument/2006/relationships/hyperlink" Target="https://uwaterloo.ca/centre-for-teaching-excellence/search/node/flipp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1399202"/>
            <a:ext cx="10262521" cy="1400530"/>
          </a:xfrm>
        </p:spPr>
        <p:txBody>
          <a:bodyPr/>
          <a:lstStyle/>
          <a:p>
            <a:r>
              <a:rPr lang="en-US" sz="4400" dirty="0" smtClean="0"/>
              <a:t>Making Screencasts with Camtasia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681" y="4122351"/>
            <a:ext cx="8946541" cy="1348008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Dr. Mark Morton, Centre for Teaching Excellence</a:t>
            </a:r>
          </a:p>
          <a:p>
            <a:pPr marL="0" indent="0">
              <a:buNone/>
            </a:pPr>
            <a:r>
              <a:rPr lang="en-US" sz="2800" dirty="0" smtClean="0"/>
              <a:t>Alan </a:t>
            </a:r>
            <a:r>
              <a:rPr lang="en-US" sz="2800" dirty="0" err="1" smtClean="0"/>
              <a:t>Kirker</a:t>
            </a:r>
            <a:r>
              <a:rPr lang="en-US" sz="2800" dirty="0" smtClean="0"/>
              <a:t>, ITMS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2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195" y="372507"/>
            <a:ext cx="10262521" cy="686272"/>
          </a:xfrm>
        </p:spPr>
        <p:txBody>
          <a:bodyPr/>
          <a:lstStyle/>
          <a:p>
            <a:r>
              <a:rPr lang="en-US" sz="3600" dirty="0" smtClean="0"/>
              <a:t>The Rest of This Workshop: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195" y="1555614"/>
            <a:ext cx="10422942" cy="4556428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sz="2400" dirty="0" smtClean="0"/>
              <a:t>I will demonstrate how to use basic editing tools in Camtasia Studio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400" dirty="0" smtClean="0"/>
              <a:t>You will practice using those tools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400" dirty="0" smtClean="0"/>
              <a:t>I will demonstrate how to record your screen using Camtasia Studio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99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195" y="372507"/>
            <a:ext cx="10262521" cy="942946"/>
          </a:xfrm>
        </p:spPr>
        <p:txBody>
          <a:bodyPr/>
          <a:lstStyle/>
          <a:p>
            <a:r>
              <a:rPr lang="en-US" sz="3600" dirty="0" smtClean="0"/>
              <a:t>What is a screencast?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195" y="1154561"/>
            <a:ext cx="10422942" cy="5390618"/>
          </a:xfrm>
        </p:spPr>
        <p:txBody>
          <a:bodyPr/>
          <a:lstStyle/>
          <a:p>
            <a:r>
              <a:rPr lang="en-US" sz="2400" dirty="0" smtClean="0"/>
              <a:t>It’s a narrated video of your computer screen. </a:t>
            </a:r>
          </a:p>
          <a:p>
            <a:r>
              <a:rPr lang="en-US" sz="2400" dirty="0" smtClean="0"/>
              <a:t>It’s not a video recording of a live event – e.g. a class lecture. </a:t>
            </a:r>
          </a:p>
          <a:p>
            <a:r>
              <a:rPr lang="en-US" sz="2400" dirty="0"/>
              <a:t>Screencasts </a:t>
            </a:r>
            <a:r>
              <a:rPr lang="en-US" sz="2400" dirty="0" smtClean="0"/>
              <a:t>can include anything </a:t>
            </a:r>
            <a:r>
              <a:rPr lang="en-US" sz="2400" dirty="0"/>
              <a:t>from still images </a:t>
            </a:r>
            <a:r>
              <a:rPr lang="en-US" sz="2400" dirty="0" smtClean="0"/>
              <a:t>(such as PowerPoint slides, photos, charts) </a:t>
            </a:r>
            <a:r>
              <a:rPr lang="en-US" sz="2400" dirty="0"/>
              <a:t>to full motion (for example, the movement of your mouse cursor, drawing or writing on slide, video clips from lab demonstrations, </a:t>
            </a:r>
            <a:r>
              <a:rPr lang="en-US" sz="2400" dirty="0" smtClean="0"/>
              <a:t>etc.). </a:t>
            </a:r>
          </a:p>
          <a:p>
            <a:r>
              <a:rPr lang="en-US" sz="2400" dirty="0" smtClean="0"/>
              <a:t>Screencasts </a:t>
            </a:r>
            <a:r>
              <a:rPr lang="en-US" sz="2400" dirty="0"/>
              <a:t>can be enhanced with </a:t>
            </a: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Call outs (arrows </a:t>
            </a:r>
            <a:r>
              <a:rPr lang="en-US" sz="2000" dirty="0"/>
              <a:t>or circles that emphasize certain parts of the screen image) 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Title </a:t>
            </a:r>
            <a:r>
              <a:rPr lang="en-US" sz="2000" dirty="0"/>
              <a:t>cards </a:t>
            </a:r>
            <a:r>
              <a:rPr lang="en-US" sz="2000" dirty="0" smtClean="0"/>
              <a:t>(cards with text </a:t>
            </a:r>
            <a:r>
              <a:rPr lang="en-US" sz="2000" dirty="0"/>
              <a:t>that introduce a new section of the screencast</a:t>
            </a:r>
            <a:r>
              <a:rPr lang="en-US" sz="2000" dirty="0" smtClean="0"/>
              <a:t>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Panning (moving around your computer screen) and zooming (magnifying a certain part of your computer screen)</a:t>
            </a:r>
          </a:p>
        </p:txBody>
      </p:sp>
    </p:spTree>
    <p:extLst>
      <p:ext uri="{BB962C8B-B14F-4D97-AF65-F5344CB8AC3E}">
        <p14:creationId xmlns:p14="http://schemas.microsoft.com/office/powerpoint/2010/main" val="390825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195" y="372507"/>
            <a:ext cx="9813341" cy="1400530"/>
          </a:xfrm>
        </p:spPr>
        <p:txBody>
          <a:bodyPr/>
          <a:lstStyle/>
          <a:p>
            <a:r>
              <a:rPr lang="en-US" sz="3600" dirty="0"/>
              <a:t>Screencast are a growing phenomenon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195" y="1957136"/>
            <a:ext cx="10422942" cy="4154905"/>
          </a:xfrm>
        </p:spPr>
        <p:txBody>
          <a:bodyPr/>
          <a:lstStyle/>
          <a:p>
            <a:r>
              <a:rPr lang="en-US" sz="2400" dirty="0" smtClean="0"/>
              <a:t>The Khan Academy (a repository of education screencasts) now has over </a:t>
            </a:r>
            <a:r>
              <a:rPr lang="en-US" sz="2400" dirty="0"/>
              <a:t>6000 screencasts on math, biology, physics, chemistry and </a:t>
            </a:r>
            <a:r>
              <a:rPr lang="en-US" sz="2400" dirty="0" smtClean="0"/>
              <a:t>more.</a:t>
            </a:r>
          </a:p>
          <a:p>
            <a:r>
              <a:rPr lang="en-US" sz="2400" dirty="0" smtClean="0"/>
              <a:t>Every month, screencasts on the Khan Academy are accessed by more than 10 million students.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7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185" y="372507"/>
            <a:ext cx="10807952" cy="1400530"/>
          </a:xfrm>
        </p:spPr>
        <p:txBody>
          <a:bodyPr/>
          <a:lstStyle/>
          <a:p>
            <a:r>
              <a:rPr lang="en-US" sz="3600" dirty="0"/>
              <a:t>What are the benefits of Screencasts?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195" y="1555614"/>
            <a:ext cx="10422942" cy="4556428"/>
          </a:xfrm>
        </p:spPr>
        <p:txBody>
          <a:bodyPr/>
          <a:lstStyle/>
          <a:p>
            <a:r>
              <a:rPr lang="en-US" sz="2400" dirty="0" smtClean="0"/>
              <a:t>You can use screencasts to deliver content that you don’t want to cover in class</a:t>
            </a:r>
          </a:p>
          <a:p>
            <a:r>
              <a:rPr lang="en-US" sz="2400" dirty="0" smtClean="0"/>
              <a:t>Students can access the screencasts whenever and wherever they like</a:t>
            </a:r>
          </a:p>
          <a:p>
            <a:r>
              <a:rPr lang="en-US" sz="2400" dirty="0" smtClean="0"/>
              <a:t>Students can watch the screencasts as many times as they like</a:t>
            </a:r>
          </a:p>
          <a:p>
            <a:r>
              <a:rPr lang="en-US" sz="2400" dirty="0" smtClean="0"/>
              <a:t>You can deliver content outside of class time so that you can devote class time to interactive learning activities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36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195" y="372507"/>
            <a:ext cx="10262521" cy="1007114"/>
          </a:xfrm>
        </p:spPr>
        <p:txBody>
          <a:bodyPr/>
          <a:lstStyle/>
          <a:p>
            <a:r>
              <a:rPr lang="en-US" sz="3600" dirty="0"/>
              <a:t>Should You Make a Screencast?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195" y="1555614"/>
            <a:ext cx="10422942" cy="455642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How many screencasts will you make? Is it worth the time it takes to learn the tool?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Will the screencasts save you time later on?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Will your students benefit more from the screencast than if you delivered the content in class?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Is your content suitable for a screencast? </a:t>
            </a:r>
          </a:p>
          <a:p>
            <a:pPr marL="800100" lvl="2" indent="0">
              <a:buNone/>
            </a:pPr>
            <a:r>
              <a:rPr lang="en-US" sz="1800" dirty="0" smtClean="0"/>
              <a:t>A discussion of a class policy might be better presented as a document than a screencast. An explanation of the parts of the atom might be perfect for a screencast.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50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195" y="372507"/>
            <a:ext cx="10021889" cy="830651"/>
          </a:xfrm>
        </p:spPr>
        <p:txBody>
          <a:bodyPr/>
          <a:lstStyle/>
          <a:p>
            <a:r>
              <a:rPr lang="en-US" sz="3600" dirty="0"/>
              <a:t>What Screencasting Tool Should You Use?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195" y="1555614"/>
            <a:ext cx="10422942" cy="4556428"/>
          </a:xfrm>
        </p:spPr>
        <p:txBody>
          <a:bodyPr/>
          <a:lstStyle/>
          <a:p>
            <a:pPr lvl="1"/>
            <a:r>
              <a:rPr lang="en-CA" dirty="0" smtClean="0">
                <a:solidFill>
                  <a:srgbClr val="000000"/>
                </a:solidFill>
                <a:latin typeface="+mn-lt"/>
              </a:rPr>
              <a:t>​</a:t>
            </a:r>
            <a:r>
              <a:rPr lang="en-CA" sz="2400" dirty="0" smtClean="0">
                <a:solidFill>
                  <a:srgbClr val="0033FF"/>
                </a:solidFill>
                <a:latin typeface="+mn-lt"/>
                <a:hlinkClick r:id="rId2"/>
              </a:rPr>
              <a:t>Narrated </a:t>
            </a:r>
            <a:r>
              <a:rPr lang="en-CA" sz="2400" dirty="0">
                <a:solidFill>
                  <a:srgbClr val="0033FF"/>
                </a:solidFill>
                <a:latin typeface="+mn-lt"/>
                <a:hlinkClick r:id="rId2"/>
              </a:rPr>
              <a:t>PowerPoint</a:t>
            </a:r>
            <a:endParaRPr lang="en-CA" sz="2400" dirty="0" smtClean="0">
              <a:solidFill>
                <a:srgbClr val="000000"/>
              </a:solidFill>
              <a:latin typeface="+mn-lt"/>
            </a:endParaRPr>
          </a:p>
          <a:p>
            <a:pPr lvl="1"/>
            <a:r>
              <a:rPr lang="en-CA" sz="2400" dirty="0" err="1" smtClean="0">
                <a:solidFill>
                  <a:srgbClr val="0033FF"/>
                </a:solidFill>
                <a:latin typeface="+mn-lt"/>
                <a:hlinkClick r:id="rId3"/>
              </a:rPr>
              <a:t>MyBrainShark</a:t>
            </a:r>
            <a:r>
              <a:rPr lang="en-CA" sz="2400" dirty="0">
                <a:solidFill>
                  <a:srgbClr val="000000"/>
                </a:solidFill>
                <a:latin typeface="+mn-lt"/>
              </a:rPr>
              <a:t> </a:t>
            </a:r>
            <a:endParaRPr lang="en-CA" sz="2400" dirty="0" smtClean="0">
              <a:solidFill>
                <a:srgbClr val="000000"/>
              </a:solidFill>
              <a:latin typeface="+mn-lt"/>
            </a:endParaRPr>
          </a:p>
          <a:p>
            <a:pPr lvl="1"/>
            <a:r>
              <a:rPr lang="en-CA" sz="2400" dirty="0" smtClean="0">
                <a:solidFill>
                  <a:srgbClr val="444444"/>
                </a:solidFill>
                <a:latin typeface="+mn-lt"/>
                <a:hlinkClick r:id="rId4"/>
              </a:rPr>
              <a:t>Screencast-o-</a:t>
            </a:r>
            <a:r>
              <a:rPr lang="en-CA" sz="2400" dirty="0" err="1" smtClean="0">
                <a:solidFill>
                  <a:srgbClr val="444444"/>
                </a:solidFill>
                <a:latin typeface="+mn-lt"/>
                <a:hlinkClick r:id="rId4"/>
              </a:rPr>
              <a:t>Matic</a:t>
            </a:r>
            <a:r>
              <a:rPr lang="en-CA" sz="2400" dirty="0">
                <a:solidFill>
                  <a:srgbClr val="000000"/>
                </a:solidFill>
                <a:latin typeface="+mn-lt"/>
              </a:rPr>
              <a:t> </a:t>
            </a:r>
            <a:endParaRPr lang="en-CA" sz="2400" dirty="0" smtClean="0">
              <a:solidFill>
                <a:srgbClr val="000000"/>
              </a:solidFill>
              <a:latin typeface="+mn-lt"/>
            </a:endParaRPr>
          </a:p>
          <a:p>
            <a:pPr lvl="1"/>
            <a:r>
              <a:rPr lang="en-CA" sz="2400" dirty="0" smtClean="0">
                <a:solidFill>
                  <a:srgbClr val="444444"/>
                </a:solidFill>
                <a:latin typeface="+mn-lt"/>
                <a:hlinkClick r:id="rId5"/>
              </a:rPr>
              <a:t>Camtasia</a:t>
            </a:r>
            <a:endParaRPr lang="en-CA" sz="2400" dirty="0" smtClean="0">
              <a:solidFill>
                <a:srgbClr val="444444"/>
              </a:solidFill>
              <a:latin typeface="+mn-lt"/>
            </a:endParaRPr>
          </a:p>
          <a:p>
            <a:pPr lvl="1"/>
            <a:r>
              <a:rPr lang="en-CA" sz="2400" dirty="0">
                <a:latin typeface="+mn-lt"/>
                <a:hlinkClick r:id="rId6"/>
              </a:rPr>
              <a:t>Adobe </a:t>
            </a:r>
            <a:r>
              <a:rPr lang="en-CA" sz="2400" dirty="0" smtClean="0">
                <a:latin typeface="+mn-lt"/>
                <a:hlinkClick r:id="rId6"/>
              </a:rPr>
              <a:t>Presenter</a:t>
            </a:r>
            <a:endParaRPr lang="en-CA" sz="2400" dirty="0" smtClean="0">
              <a:latin typeface="+mn-lt"/>
            </a:endParaRPr>
          </a:p>
          <a:p>
            <a:pPr lvl="1"/>
            <a:r>
              <a:rPr lang="en-CA" sz="2400" dirty="0" smtClean="0">
                <a:solidFill>
                  <a:srgbClr val="0033FF"/>
                </a:solidFill>
                <a:latin typeface="+mn-lt"/>
                <a:hlinkClick r:id="rId7"/>
              </a:rPr>
              <a:t>Explain </a:t>
            </a:r>
            <a:r>
              <a:rPr lang="en-CA" sz="2400" dirty="0">
                <a:solidFill>
                  <a:srgbClr val="0033FF"/>
                </a:solidFill>
                <a:latin typeface="+mn-lt"/>
                <a:hlinkClick r:id="rId7"/>
              </a:rPr>
              <a:t>Eve</a:t>
            </a:r>
            <a:r>
              <a:rPr lang="en-CA" sz="2200" dirty="0">
                <a:solidFill>
                  <a:srgbClr val="0033FF"/>
                </a:solidFill>
                <a:latin typeface="+mn-lt"/>
                <a:hlinkClick r:id="rId7"/>
              </a:rPr>
              <a:t>rything</a:t>
            </a:r>
            <a:endParaRPr lang="en-US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296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32" y="212086"/>
            <a:ext cx="10262521" cy="750440"/>
          </a:xfrm>
        </p:spPr>
        <p:txBody>
          <a:bodyPr/>
          <a:lstStyle/>
          <a:p>
            <a:r>
              <a:rPr lang="en-US" sz="3600" dirty="0"/>
              <a:t>A diversity of Screencasts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681" y="1379621"/>
            <a:ext cx="10447003" cy="49249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You can easily do better than </a:t>
            </a:r>
            <a:r>
              <a:rPr lang="en-US" dirty="0" smtClean="0">
                <a:hlinkClick r:id="rId2"/>
              </a:rPr>
              <a:t>this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Example of Bad Screencasting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With practice, screencasts of this quality are within your reach:</a:t>
            </a: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lvl="1"/>
            <a:r>
              <a:rPr lang="en-US" dirty="0" smtClean="0">
                <a:hlinkClick r:id="rId3"/>
              </a:rPr>
              <a:t>Khan Academy: The Cell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Mark Morton: The Flipped Classroom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Mark Morton: Smart(phone) Pedagogy</a:t>
            </a:r>
            <a:endParaRPr lang="en-US" dirty="0">
              <a:hlinkClick r:id="rId5"/>
            </a:endParaRPr>
          </a:p>
          <a:p>
            <a:pPr lvl="1"/>
            <a:r>
              <a:rPr lang="en-US" dirty="0" smtClean="0">
                <a:hlinkClick r:id="rId6"/>
              </a:rPr>
              <a:t>Camtasia: Pre-Recording </a:t>
            </a:r>
            <a:r>
              <a:rPr lang="en-US" dirty="0" smtClean="0">
                <a:hlinkClick r:id="rId6"/>
              </a:rPr>
              <a:t>Tips</a:t>
            </a:r>
            <a:endParaRPr lang="en-US" dirty="0" smtClean="0"/>
          </a:p>
          <a:p>
            <a:pPr lvl="1"/>
            <a:r>
              <a:rPr lang="en-US" dirty="0" smtClean="0">
                <a:hlinkClick r:id="rId7"/>
              </a:rPr>
              <a:t>Mark Morton: 17</a:t>
            </a:r>
            <a:r>
              <a:rPr lang="en-US" baseline="30000" dirty="0" smtClean="0">
                <a:hlinkClick r:id="rId7"/>
              </a:rPr>
              <a:t>th</a:t>
            </a:r>
            <a:r>
              <a:rPr lang="en-US" dirty="0" smtClean="0">
                <a:hlinkClick r:id="rId7"/>
              </a:rPr>
              <a:t>-Century Typography </a:t>
            </a:r>
            <a:r>
              <a:rPr lang="en-US" dirty="0" smtClean="0"/>
              <a:t>(made with Explain Everything on an iPad)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something like this, you’ll need either a lot of time or a production team:</a:t>
            </a:r>
          </a:p>
          <a:p>
            <a:pPr lvl="1"/>
            <a:r>
              <a:rPr lang="en-US" dirty="0" smtClean="0">
                <a:hlinkClick r:id="rId8"/>
              </a:rPr>
              <a:t>How to Screencast like a Boss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5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195" y="372507"/>
            <a:ext cx="10262521" cy="670230"/>
          </a:xfrm>
        </p:spPr>
        <p:txBody>
          <a:bodyPr/>
          <a:lstStyle/>
          <a:p>
            <a:r>
              <a:rPr lang="en-US" sz="3600" dirty="0" smtClean="0"/>
              <a:t>Best Practices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195" y="1170604"/>
            <a:ext cx="10422942" cy="5182070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Aim to sound </a:t>
            </a:r>
            <a:r>
              <a:rPr lang="en-US" sz="2400" smtClean="0"/>
              <a:t>authentic rather than perfect</a:t>
            </a:r>
            <a:endParaRPr lang="en-US" sz="2400" dirty="0" smtClean="0"/>
          </a:p>
          <a:p>
            <a:pPr lvl="1"/>
            <a:r>
              <a:rPr lang="en-US" sz="2400" dirty="0" smtClean="0"/>
              <a:t>Keep your screencasts less than 10 minutes in length</a:t>
            </a:r>
          </a:p>
          <a:p>
            <a:pPr lvl="1"/>
            <a:r>
              <a:rPr lang="en-US" sz="2400" dirty="0" smtClean="0"/>
              <a:t>Use images (and other visual content) to demonstrate or reinforce what you are saying</a:t>
            </a:r>
          </a:p>
          <a:p>
            <a:pPr lvl="1"/>
            <a:r>
              <a:rPr lang="en-US" sz="2400" dirty="0" smtClean="0"/>
              <a:t>Use images that are freely available under a Creative Commons license</a:t>
            </a:r>
          </a:p>
          <a:p>
            <a:pPr lvl="1"/>
            <a:r>
              <a:rPr lang="en-US" sz="2400" dirty="0" smtClean="0"/>
              <a:t>Use a good microphone</a:t>
            </a:r>
          </a:p>
          <a:p>
            <a:pPr lvl="1"/>
            <a:r>
              <a:rPr lang="en-US" sz="2400" dirty="0" smtClean="0"/>
              <a:t>Provide captions</a:t>
            </a:r>
          </a:p>
          <a:p>
            <a:pPr lvl="1"/>
            <a:r>
              <a:rPr lang="en-US" sz="2400" dirty="0" smtClean="0"/>
              <a:t>Use the picture-in-the picture feature effectively</a:t>
            </a:r>
          </a:p>
          <a:p>
            <a:pPr lvl="1"/>
            <a:r>
              <a:rPr lang="en-US" sz="2400" dirty="0" smtClean="0"/>
              <a:t>Work from a script if you need to (like </a:t>
            </a:r>
            <a:r>
              <a:rPr lang="en-US" sz="2400" dirty="0" smtClean="0">
                <a:hlinkClick r:id="rId2"/>
              </a:rPr>
              <a:t>this one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Use screencasts to “flip” your classroom</a:t>
            </a:r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67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195" y="372507"/>
            <a:ext cx="10262521" cy="846693"/>
          </a:xfrm>
        </p:spPr>
        <p:txBody>
          <a:bodyPr/>
          <a:lstStyle/>
          <a:p>
            <a:r>
              <a:rPr lang="en-US" sz="3600" dirty="0" smtClean="0"/>
              <a:t>Further Resources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195" y="1555614"/>
            <a:ext cx="10422942" cy="2535123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hlinkClick r:id="rId2"/>
              </a:rPr>
              <a:t>CTE Tip Sheet on Screencasts</a:t>
            </a:r>
            <a:endParaRPr lang="en-US" sz="3600" dirty="0" smtClean="0"/>
          </a:p>
          <a:p>
            <a:r>
              <a:rPr lang="en-US" sz="3600" dirty="0" smtClean="0">
                <a:hlinkClick r:id="rId3"/>
              </a:rPr>
              <a:t>CTE </a:t>
            </a:r>
            <a:r>
              <a:rPr lang="en-US" sz="3600" dirty="0">
                <a:hlinkClick r:id="rId3"/>
              </a:rPr>
              <a:t>Tip Sheet on </a:t>
            </a:r>
            <a:r>
              <a:rPr lang="en-US" sz="3600" dirty="0" smtClean="0">
                <a:hlinkClick r:id="rId3"/>
              </a:rPr>
              <a:t>Camtasia Studio</a:t>
            </a:r>
            <a:endParaRPr lang="en-US" sz="3600" dirty="0"/>
          </a:p>
          <a:p>
            <a:r>
              <a:rPr lang="en-US" sz="3600" dirty="0">
                <a:hlinkClick r:id="rId4"/>
              </a:rPr>
              <a:t>CTE Tip Sheets on Flipping the </a:t>
            </a:r>
            <a:r>
              <a:rPr lang="en-US" sz="3600" dirty="0" smtClean="0">
                <a:hlinkClick r:id="rId4"/>
              </a:rPr>
              <a:t>Classroom</a:t>
            </a:r>
            <a:endParaRPr lang="en-US" sz="3600" dirty="0" smtClean="0"/>
          </a:p>
          <a:p>
            <a:r>
              <a:rPr lang="en-US" sz="3600" dirty="0" smtClean="0">
                <a:hlinkClick r:id="rId5"/>
              </a:rPr>
              <a:t>A two-page summary of this workshop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96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584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Making Screencasts with Camtasia</vt:lpstr>
      <vt:lpstr>What is a screencast?</vt:lpstr>
      <vt:lpstr>Screencast are a growing phenomenon</vt:lpstr>
      <vt:lpstr>What are the benefits of Screencasts?</vt:lpstr>
      <vt:lpstr>Should You Make a Screencast?</vt:lpstr>
      <vt:lpstr>What Screencasting Tool Should You Use? </vt:lpstr>
      <vt:lpstr>A diversity of Screencasts</vt:lpstr>
      <vt:lpstr>Best Practices</vt:lpstr>
      <vt:lpstr>Further Resources</vt:lpstr>
      <vt:lpstr>The Rest of This Workshop:</vt:lpstr>
    </vt:vector>
  </TitlesOfParts>
  <Company>University of Waterloo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Screencasts with Camtasia</dc:title>
  <dc:creator>Morton, Mark</dc:creator>
  <cp:lastModifiedBy>Morton, Mark</cp:lastModifiedBy>
  <cp:revision>16</cp:revision>
  <dcterms:created xsi:type="dcterms:W3CDTF">2015-02-25T16:37:27Z</dcterms:created>
  <dcterms:modified xsi:type="dcterms:W3CDTF">2015-03-04T13:51:17Z</dcterms:modified>
</cp:coreProperties>
</file>