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sldIdLst>
    <p:sldId id="297" r:id="rId2"/>
    <p:sldId id="302" r:id="rId3"/>
    <p:sldId id="298" r:id="rId4"/>
    <p:sldId id="303" r:id="rId5"/>
    <p:sldId id="304" r:id="rId6"/>
    <p:sldId id="271" r:id="rId7"/>
    <p:sldId id="320" r:id="rId8"/>
    <p:sldId id="321" r:id="rId9"/>
    <p:sldId id="322" r:id="rId10"/>
    <p:sldId id="323" r:id="rId11"/>
    <p:sldId id="324" r:id="rId12"/>
    <p:sldId id="293" r:id="rId13"/>
    <p:sldId id="277" r:id="rId14"/>
    <p:sldId id="325" r:id="rId15"/>
    <p:sldId id="326" r:id="rId16"/>
    <p:sldId id="327" r:id="rId17"/>
    <p:sldId id="278" r:id="rId18"/>
    <p:sldId id="267" r:id="rId19"/>
    <p:sldId id="328" r:id="rId20"/>
    <p:sldId id="330" r:id="rId21"/>
    <p:sldId id="329" r:id="rId22"/>
    <p:sldId id="279" r:id="rId23"/>
    <p:sldId id="315" r:id="rId24"/>
    <p:sldId id="316" r:id="rId25"/>
    <p:sldId id="317" r:id="rId26"/>
    <p:sldId id="318" r:id="rId27"/>
    <p:sldId id="331" r:id="rId28"/>
    <p:sldId id="332" r:id="rId29"/>
    <p:sldId id="333" r:id="rId30"/>
    <p:sldId id="334" r:id="rId31"/>
    <p:sldId id="265" r:id="rId32"/>
    <p:sldId id="308" r:id="rId33"/>
    <p:sldId id="313" r:id="rId34"/>
    <p:sldId id="294" r:id="rId35"/>
    <p:sldId id="31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estion Facilitation Tools" id="{DC3B5FCD-A641-44C1-BB2C-B2B7722D258E}">
          <p14:sldIdLst>
            <p14:sldId id="297"/>
            <p14:sldId id="302"/>
            <p14:sldId id="298"/>
            <p14:sldId id="303"/>
            <p14:sldId id="304"/>
          </p14:sldIdLst>
        </p14:section>
        <p14:section name="Google Moderator" id="{30AB52E7-5337-4544-9C54-CCCBD32346C8}">
          <p14:sldIdLst>
            <p14:sldId id="271"/>
            <p14:sldId id="320"/>
            <p14:sldId id="321"/>
            <p14:sldId id="322"/>
            <p14:sldId id="323"/>
            <p14:sldId id="324"/>
            <p14:sldId id="293"/>
          </p14:sldIdLst>
        </p14:section>
        <p14:section name="Piazza" id="{0BF1E3AC-B4CD-4DD5-8786-1DC3841DD634}">
          <p14:sldIdLst>
            <p14:sldId id="277"/>
            <p14:sldId id="325"/>
            <p14:sldId id="326"/>
            <p14:sldId id="327"/>
            <p14:sldId id="278"/>
          </p14:sldIdLst>
        </p14:section>
        <p14:section name="Clickers" id="{2AB5BE49-6EEE-4783-9924-2CC6C131F368}">
          <p14:sldIdLst>
            <p14:sldId id="267"/>
            <p14:sldId id="328"/>
            <p14:sldId id="330"/>
            <p14:sldId id="329"/>
            <p14:sldId id="279"/>
            <p14:sldId id="315"/>
            <p14:sldId id="316"/>
            <p14:sldId id="317"/>
          </p14:sldIdLst>
        </p14:section>
        <p14:section name="Learning Catalytics" id="{5DDFA4BE-8C3E-463A-96B0-58C6666D5545}">
          <p14:sldIdLst>
            <p14:sldId id="318"/>
            <p14:sldId id="331"/>
            <p14:sldId id="332"/>
            <p14:sldId id="333"/>
            <p14:sldId id="334"/>
          </p14:sldIdLst>
        </p14:section>
        <p14:section name="Top Hat" id="{E500DA47-E9AA-4D7C-81F8-1F6F4E7BE775}">
          <p14:sldIdLst>
            <p14:sldId id="265"/>
            <p14:sldId id="308"/>
            <p14:sldId id="313"/>
            <p14:sldId id="294"/>
          </p14:sldIdLst>
        </p14:section>
        <p14:section name="Questions and Discussion" id="{7D720970-6552-40BA-A683-2DE291FE6DAF}">
          <p14:sldIdLst>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6" d="100"/>
          <a:sy n="116" d="100"/>
        </p:scale>
        <p:origin x="22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58584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53015-2348-4EEE-AD6A-42AA82D26CF7}"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81334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61063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6863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309630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453015-2348-4EEE-AD6A-42AA82D26CF7}" type="datetimeFigureOut">
              <a:rPr lang="en-US" smtClean="0"/>
              <a:t>2/28/2015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41610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453015-2348-4EEE-AD6A-42AA82D26CF7}" type="datetimeFigureOut">
              <a:rPr lang="en-US" smtClean="0"/>
              <a:t>2/28/2015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15139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48401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41315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39708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01288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453015-2348-4EEE-AD6A-42AA82D26CF7}"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84837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453015-2348-4EEE-AD6A-42AA82D26CF7}" type="datetimeFigureOut">
              <a:rPr lang="en-US" smtClean="0"/>
              <a:t>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578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62882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64726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D453015-2348-4EEE-AD6A-42AA82D26CF7}" type="datetimeFigureOut">
              <a:rPr lang="en-US" smtClean="0"/>
              <a:t>2/28/2015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08703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53015-2348-4EEE-AD6A-42AA82D26CF7}" type="datetimeFigureOut">
              <a:rPr lang="en-US" smtClean="0"/>
              <a:t>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4242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453015-2348-4EEE-AD6A-42AA82D26CF7}" type="datetimeFigureOut">
              <a:rPr lang="en-US" smtClean="0"/>
              <a:t>2/28/2015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02A4DF7-B699-463E-8C0D-64F888806887}" type="slidenum">
              <a:rPr lang="en-US" smtClean="0"/>
              <a:t>‹#›</a:t>
            </a:fld>
            <a:endParaRPr lang="en-US"/>
          </a:p>
        </p:txBody>
      </p:sp>
    </p:spTree>
    <p:extLst>
      <p:ext uri="{BB962C8B-B14F-4D97-AF65-F5344CB8AC3E}">
        <p14:creationId xmlns:p14="http://schemas.microsoft.com/office/powerpoint/2010/main" val="2939335169"/>
      </p:ext>
    </p:extLst>
  </p:cSld>
  <p:clrMap bg1="dk1" tx1="lt1" bg2="dk2"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rkmorton.ca/" TargetMode="External"/><Relationship Id="rId2" Type="http://schemas.openxmlformats.org/officeDocument/2006/relationships/hyperlink" Target="mailto:mmorton@uwaterloo.c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tophat.com/top-hat-vs-learning-catalytic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Question Facilitation Tools</a:t>
            </a:r>
            <a:endParaRPr lang="en-US" sz="4400" dirty="0"/>
          </a:p>
        </p:txBody>
      </p:sp>
      <p:sp>
        <p:nvSpPr>
          <p:cNvPr id="3" name="Content Placeholder 2"/>
          <p:cNvSpPr>
            <a:spLocks noGrp="1"/>
          </p:cNvSpPr>
          <p:nvPr>
            <p:ph idx="1"/>
          </p:nvPr>
        </p:nvSpPr>
        <p:spPr/>
        <p:txBody>
          <a:bodyPr/>
          <a:lstStyle/>
          <a:p>
            <a:pPr marL="0" indent="0">
              <a:buNone/>
            </a:pPr>
            <a:r>
              <a:rPr lang="en-US" dirty="0" smtClean="0"/>
              <a:t>Dr. Mark Morton</a:t>
            </a:r>
          </a:p>
          <a:p>
            <a:pPr marL="0" indent="0">
              <a:buNone/>
            </a:pPr>
            <a:r>
              <a:rPr lang="en-US" dirty="0" smtClean="0"/>
              <a:t>Centre for Teaching Excellence</a:t>
            </a:r>
          </a:p>
          <a:p>
            <a:pPr marL="0" indent="0">
              <a:buNone/>
            </a:pPr>
            <a:r>
              <a:rPr lang="en-US" dirty="0" smtClean="0"/>
              <a:t>University of Waterloo</a:t>
            </a:r>
          </a:p>
          <a:p>
            <a:endParaRPr lang="en-US" dirty="0"/>
          </a:p>
          <a:p>
            <a:pPr marL="400050" lvl="1" indent="0">
              <a:buNone/>
            </a:pPr>
            <a:r>
              <a:rPr lang="en-US" sz="1600" b="1" dirty="0" smtClean="0">
                <a:hlinkClick r:id="rId2"/>
              </a:rPr>
              <a:t>mmorton@uwaterloo.ca</a:t>
            </a:r>
            <a:r>
              <a:rPr lang="en-US" sz="1600" b="1" dirty="0" smtClean="0"/>
              <a:t> </a:t>
            </a:r>
          </a:p>
          <a:p>
            <a:pPr marL="400050" lvl="1" indent="0">
              <a:buNone/>
            </a:pPr>
            <a:r>
              <a:rPr lang="en-US" sz="1600" b="1" dirty="0" smtClean="0">
                <a:hlinkClick r:id="rId3"/>
              </a:rPr>
              <a:t>www.markmorton.ca</a:t>
            </a:r>
            <a:r>
              <a:rPr lang="en-US" sz="1600" b="1" dirty="0" smtClean="0"/>
              <a:t> </a:t>
            </a:r>
            <a:endParaRPr lang="en-US" sz="1600" b="1" dirty="0"/>
          </a:p>
        </p:txBody>
      </p:sp>
    </p:spTree>
    <p:extLst>
      <p:ext uri="{BB962C8B-B14F-4D97-AF65-F5344CB8AC3E}">
        <p14:creationId xmlns:p14="http://schemas.microsoft.com/office/powerpoint/2010/main" val="3972367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45" y="153046"/>
            <a:ext cx="8945840" cy="385274"/>
          </a:xfrm>
        </p:spPr>
        <p:txBody>
          <a:bodyPr>
            <a:normAutofit lnSpcReduction="10000"/>
          </a:bodyPr>
          <a:lstStyle/>
          <a:p>
            <a:pPr marL="0" indent="0">
              <a:buNone/>
            </a:pPr>
            <a:r>
              <a:rPr lang="en-US" b="1" dirty="0" smtClean="0"/>
              <a:t>Google Moderator</a:t>
            </a:r>
            <a:endParaRPr lang="en-US" b="1" dirty="0"/>
          </a:p>
        </p:txBody>
      </p:sp>
      <p:sp>
        <p:nvSpPr>
          <p:cNvPr id="6" name="TextBox 5"/>
          <p:cNvSpPr txBox="1"/>
          <p:nvPr/>
        </p:nvSpPr>
        <p:spPr>
          <a:xfrm>
            <a:off x="818147" y="1256232"/>
            <a:ext cx="3320716" cy="2554545"/>
          </a:xfrm>
          <a:prstGeom prst="rect">
            <a:avLst/>
          </a:prstGeom>
          <a:noFill/>
        </p:spPr>
        <p:txBody>
          <a:bodyPr wrap="square" rtlCol="0">
            <a:spAutoFit/>
          </a:bodyPr>
          <a:lstStyle/>
          <a:p>
            <a:r>
              <a:rPr lang="en-US" sz="2000" dirty="0" smtClean="0"/>
              <a:t>What does it do?</a:t>
            </a:r>
          </a:p>
          <a:p>
            <a:endParaRPr lang="en-US" sz="2000" dirty="0" smtClean="0"/>
          </a:p>
          <a:p>
            <a:pPr marL="342900" indent="-342900">
              <a:buFont typeface="Arial" panose="020B0604020202020204" pitchFamily="34" charset="0"/>
              <a:buChar char="•"/>
            </a:pPr>
            <a:r>
              <a:rPr lang="en-US" sz="2000" dirty="0" smtClean="0"/>
              <a:t>A Google Moderator session can have many sub sessions or “topics”</a:t>
            </a:r>
          </a:p>
          <a:p>
            <a:pPr marL="800100" lvl="1" indent="-342900">
              <a:buFont typeface="Arial" panose="020B0604020202020204" pitchFamily="34" charset="0"/>
              <a:buChar char="•"/>
            </a:pPr>
            <a:endParaRPr lang="en-US" sz="2000" dirty="0" smtClean="0"/>
          </a:p>
          <a:p>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497" y="538320"/>
            <a:ext cx="4090335" cy="5908262"/>
          </a:xfrm>
          <a:prstGeom prst="rect">
            <a:avLst/>
          </a:prstGeom>
        </p:spPr>
      </p:pic>
    </p:spTree>
    <p:extLst>
      <p:ext uri="{BB962C8B-B14F-4D97-AF65-F5344CB8AC3E}">
        <p14:creationId xmlns:p14="http://schemas.microsoft.com/office/powerpoint/2010/main" val="231533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45" y="153046"/>
            <a:ext cx="8945840" cy="385274"/>
          </a:xfrm>
        </p:spPr>
        <p:txBody>
          <a:bodyPr>
            <a:normAutofit lnSpcReduction="10000"/>
          </a:bodyPr>
          <a:lstStyle/>
          <a:p>
            <a:pPr marL="0" indent="0">
              <a:buNone/>
            </a:pPr>
            <a:r>
              <a:rPr lang="en-US" b="1" dirty="0" smtClean="0"/>
              <a:t>Google Moderator</a:t>
            </a:r>
            <a:endParaRPr lang="en-US" b="1" dirty="0"/>
          </a:p>
        </p:txBody>
      </p:sp>
      <p:sp>
        <p:nvSpPr>
          <p:cNvPr id="6" name="TextBox 5"/>
          <p:cNvSpPr txBox="1"/>
          <p:nvPr/>
        </p:nvSpPr>
        <p:spPr>
          <a:xfrm>
            <a:off x="818147" y="1256232"/>
            <a:ext cx="3513221" cy="2246769"/>
          </a:xfrm>
          <a:prstGeom prst="rect">
            <a:avLst/>
          </a:prstGeom>
          <a:noFill/>
        </p:spPr>
        <p:txBody>
          <a:bodyPr wrap="square" rtlCol="0">
            <a:spAutoFit/>
          </a:bodyPr>
          <a:lstStyle/>
          <a:p>
            <a:r>
              <a:rPr lang="en-US" sz="2000" dirty="0" smtClean="0"/>
              <a:t>What does it do?</a:t>
            </a:r>
          </a:p>
          <a:p>
            <a:endParaRPr lang="en-US" sz="2000" dirty="0" smtClean="0"/>
          </a:p>
          <a:p>
            <a:pPr marL="342900" indent="-342900">
              <a:buFont typeface="Arial" panose="020B0604020202020204" pitchFamily="34" charset="0"/>
              <a:buChar char="•"/>
            </a:pPr>
            <a:r>
              <a:rPr lang="en-US" sz="2000" dirty="0" smtClean="0"/>
              <a:t>The instructor chooses whether questions can be posted anonymously</a:t>
            </a:r>
          </a:p>
          <a:p>
            <a:pPr marL="800100" lvl="1" indent="-342900">
              <a:buFont typeface="Arial" panose="020B0604020202020204" pitchFamily="34" charset="0"/>
              <a:buChar char="•"/>
            </a:pPr>
            <a:endParaRPr lang="en-US" sz="2000" dirty="0" smtClean="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9705" y="792375"/>
            <a:ext cx="7370345" cy="5421251"/>
          </a:xfrm>
          <a:prstGeom prst="rect">
            <a:avLst/>
          </a:prstGeom>
        </p:spPr>
      </p:pic>
    </p:spTree>
    <p:extLst>
      <p:ext uri="{BB962C8B-B14F-4D97-AF65-F5344CB8AC3E}">
        <p14:creationId xmlns:p14="http://schemas.microsoft.com/office/powerpoint/2010/main" val="2087284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11419"/>
            <a:ext cx="9404723" cy="1400530"/>
          </a:xfrm>
        </p:spPr>
        <p:txBody>
          <a:bodyPr>
            <a:normAutofit/>
          </a:bodyPr>
          <a:lstStyle/>
          <a:p>
            <a:r>
              <a:rPr lang="en-US" sz="2800" dirty="0" smtClean="0"/>
              <a:t>Brainstorming: How could Google </a:t>
            </a:r>
            <a:r>
              <a:rPr lang="en-US" sz="2800" dirty="0"/>
              <a:t>Moderator enhance your students’ learning experience?</a:t>
            </a:r>
          </a:p>
        </p:txBody>
      </p:sp>
      <p:sp>
        <p:nvSpPr>
          <p:cNvPr id="3" name="Content Placeholder 2"/>
          <p:cNvSpPr>
            <a:spLocks noGrp="1"/>
          </p:cNvSpPr>
          <p:nvPr>
            <p:ph idx="1"/>
          </p:nvPr>
        </p:nvSpPr>
        <p:spPr>
          <a:xfrm>
            <a:off x="1104293" y="2085048"/>
            <a:ext cx="8946541" cy="4195481"/>
          </a:xfrm>
        </p:spPr>
        <p:txBody>
          <a:bodyPr/>
          <a:lstStyle/>
          <a:p>
            <a:r>
              <a:rPr lang="en-US" dirty="0" smtClean="0"/>
              <a:t>Encourages “shy” students to ask questions in class</a:t>
            </a:r>
          </a:p>
          <a:p>
            <a:r>
              <a:rPr lang="en-US" dirty="0" smtClean="0"/>
              <a:t>You can see which questions are of most interest to the greatest number of students</a:t>
            </a:r>
          </a:p>
          <a:p>
            <a:r>
              <a:rPr lang="en-US" dirty="0" smtClean="0"/>
              <a:t>You can “vet” the questions before responding to them</a:t>
            </a:r>
          </a:p>
          <a:p>
            <a:r>
              <a:rPr lang="en-US" dirty="0" smtClean="0"/>
              <a:t>You have a record of students question which, if you want, you can respond to outside of class time (e.g. in the Learning Management System)</a:t>
            </a:r>
            <a:endParaRPr lang="en-US" dirty="0"/>
          </a:p>
        </p:txBody>
      </p:sp>
      <p:sp>
        <p:nvSpPr>
          <p:cNvPr id="4" name="Content Placeholder 2"/>
          <p:cNvSpPr txBox="1">
            <a:spLocks/>
          </p:cNvSpPr>
          <p:nvPr/>
        </p:nvSpPr>
        <p:spPr>
          <a:xfrm>
            <a:off x="440645" y="153046"/>
            <a:ext cx="8945840" cy="3852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smtClean="0"/>
              <a:t>Google Moderator</a:t>
            </a:r>
            <a:endParaRPr lang="en-US" b="1" dirty="0"/>
          </a:p>
        </p:txBody>
      </p:sp>
    </p:spTree>
    <p:extLst>
      <p:ext uri="{BB962C8B-B14F-4D97-AF65-F5344CB8AC3E}">
        <p14:creationId xmlns:p14="http://schemas.microsoft.com/office/powerpoint/2010/main" val="35202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602" y="212794"/>
            <a:ext cx="8945840" cy="385274"/>
          </a:xfrm>
        </p:spPr>
        <p:txBody>
          <a:bodyPr>
            <a:normAutofit lnSpcReduction="10000"/>
          </a:bodyPr>
          <a:lstStyle/>
          <a:p>
            <a:pPr marL="0" indent="0">
              <a:buNone/>
            </a:pPr>
            <a:r>
              <a:rPr lang="en-US" b="1" dirty="0" smtClean="0"/>
              <a:t>Piazza</a:t>
            </a:r>
            <a:endParaRPr lang="en-US" b="1" dirty="0"/>
          </a:p>
        </p:txBody>
      </p:sp>
      <p:sp>
        <p:nvSpPr>
          <p:cNvPr id="6" name="TextBox 5"/>
          <p:cNvSpPr txBox="1"/>
          <p:nvPr/>
        </p:nvSpPr>
        <p:spPr>
          <a:xfrm>
            <a:off x="1392964" y="1256232"/>
            <a:ext cx="8376678" cy="3785652"/>
          </a:xfrm>
          <a:prstGeom prst="rect">
            <a:avLst/>
          </a:prstGeom>
          <a:noFill/>
        </p:spPr>
        <p:txBody>
          <a:bodyPr wrap="square" rtlCol="0">
            <a:spAutoFit/>
          </a:bodyPr>
          <a:lstStyle/>
          <a:p>
            <a:r>
              <a:rPr lang="en-US" sz="2000" dirty="0" smtClean="0"/>
              <a:t>What does it do? </a:t>
            </a:r>
            <a:endParaRPr lang="en-US" sz="2000" dirty="0"/>
          </a:p>
          <a:p>
            <a:endParaRPr lang="en-US" sz="2000" dirty="0" smtClean="0"/>
          </a:p>
          <a:p>
            <a:pPr marL="342900" indent="-342900">
              <a:buFont typeface="Arial" panose="020B0604020202020204" pitchFamily="34" charset="0"/>
              <a:buChar char="•"/>
            </a:pPr>
            <a:r>
              <a:rPr lang="en-US" sz="2000" dirty="0" smtClean="0"/>
              <a:t>Piazza is an online space that is blends the functionality of an online discussion forum with the functionality of a wiki.</a:t>
            </a:r>
          </a:p>
          <a:p>
            <a:pPr marL="342900" indent="-342900">
              <a:buFont typeface="Arial" panose="020B0604020202020204" pitchFamily="34" charset="0"/>
              <a:buChar char="•"/>
            </a:pPr>
            <a:r>
              <a:rPr lang="en-US" sz="2000" dirty="0" smtClean="0"/>
              <a:t>Students or the instructor post questions to Piazza. The questions appear in a sequence (like posts in a discussion forum).</a:t>
            </a:r>
          </a:p>
          <a:p>
            <a:pPr marL="342900" indent="-342900">
              <a:buFont typeface="Arial" panose="020B0604020202020204" pitchFamily="34" charset="0"/>
              <a:buChar char="•"/>
            </a:pPr>
            <a:r>
              <a:rPr lang="en-US" sz="2000" dirty="0" smtClean="0"/>
              <a:t>Students collaboratively solve the question in a single online space (like a wiki).</a:t>
            </a:r>
          </a:p>
          <a:p>
            <a:pPr marL="342900" indent="-342900">
              <a:buFont typeface="Arial" panose="020B0604020202020204" pitchFamily="34" charset="0"/>
              <a:buChar char="•"/>
            </a:pPr>
            <a:r>
              <a:rPr lang="en-US" sz="2000" dirty="0" smtClean="0"/>
              <a:t>The instructor can “endorse” the students’ solution when appropriate. </a:t>
            </a:r>
          </a:p>
          <a:p>
            <a:pPr marL="342900" indent="-342900">
              <a:buFont typeface="Arial" panose="020B0604020202020204" pitchFamily="34" charset="0"/>
              <a:buChar char="•"/>
            </a:pPr>
            <a:r>
              <a:rPr lang="en-US" sz="2000" dirty="0" smtClean="0"/>
              <a:t>The instructor can respond to the question.</a:t>
            </a:r>
          </a:p>
          <a:p>
            <a:pPr marL="342900" indent="-342900">
              <a:buFont typeface="Arial" panose="020B0604020202020204" pitchFamily="34" charset="0"/>
              <a:buChar char="•"/>
            </a:pPr>
            <a:r>
              <a:rPr lang="en-US" sz="2000" dirty="0" smtClean="0"/>
              <a:t>Follow-up questions or discussion can be posted. </a:t>
            </a:r>
          </a:p>
        </p:txBody>
      </p:sp>
    </p:spTree>
    <p:extLst>
      <p:ext uri="{BB962C8B-B14F-4D97-AF65-F5344CB8AC3E}">
        <p14:creationId xmlns:p14="http://schemas.microsoft.com/office/powerpoint/2010/main" val="89350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602" y="212794"/>
            <a:ext cx="8945840" cy="385274"/>
          </a:xfrm>
        </p:spPr>
        <p:txBody>
          <a:bodyPr>
            <a:normAutofit lnSpcReduction="10000"/>
          </a:bodyPr>
          <a:lstStyle/>
          <a:p>
            <a:pPr marL="0" indent="0">
              <a:buNone/>
            </a:pPr>
            <a:r>
              <a:rPr lang="en-US" b="1" dirty="0" smtClean="0"/>
              <a:t>Piazza</a:t>
            </a:r>
            <a:endParaRPr lang="en-US" b="1" dirty="0"/>
          </a:p>
        </p:txBody>
      </p:sp>
      <p:sp>
        <p:nvSpPr>
          <p:cNvPr id="6" name="TextBox 5"/>
          <p:cNvSpPr txBox="1"/>
          <p:nvPr/>
        </p:nvSpPr>
        <p:spPr>
          <a:xfrm>
            <a:off x="728212" y="823095"/>
            <a:ext cx="4045310" cy="2554545"/>
          </a:xfrm>
          <a:prstGeom prst="rect">
            <a:avLst/>
          </a:prstGeom>
          <a:noFill/>
        </p:spPr>
        <p:txBody>
          <a:bodyPr wrap="square" rtlCol="0">
            <a:spAutoFit/>
          </a:bodyPr>
          <a:lstStyle/>
          <a:p>
            <a:r>
              <a:rPr lang="en-US" sz="2000" dirty="0" smtClean="0"/>
              <a:t>What does it do? </a:t>
            </a:r>
            <a:endParaRPr lang="en-US" sz="2000" dirty="0"/>
          </a:p>
          <a:p>
            <a:endParaRPr lang="en-US" sz="2000" dirty="0" smtClean="0"/>
          </a:p>
          <a:p>
            <a:pPr marL="342900" indent="-342900">
              <a:buFont typeface="Arial" panose="020B0604020202020204" pitchFamily="34" charset="0"/>
              <a:buChar char="•"/>
            </a:pPr>
            <a:r>
              <a:rPr lang="en-US" sz="2000" dirty="0" smtClean="0"/>
              <a:t>Students or the instructor post questions to Piazza. The questions appear in a sequence (like posts in a discussion forum).</a:t>
            </a:r>
          </a:p>
          <a:p>
            <a:r>
              <a:rPr lang="en-US" sz="2000" dirty="0" smtClean="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416" y="247674"/>
            <a:ext cx="4848820" cy="6259932"/>
          </a:xfrm>
          <a:prstGeom prst="rect">
            <a:avLst/>
          </a:prstGeom>
        </p:spPr>
      </p:pic>
    </p:spTree>
    <p:extLst>
      <p:ext uri="{BB962C8B-B14F-4D97-AF65-F5344CB8AC3E}">
        <p14:creationId xmlns:p14="http://schemas.microsoft.com/office/powerpoint/2010/main" val="2247344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602" y="212794"/>
            <a:ext cx="8945840" cy="385274"/>
          </a:xfrm>
        </p:spPr>
        <p:txBody>
          <a:bodyPr>
            <a:normAutofit lnSpcReduction="10000"/>
          </a:bodyPr>
          <a:lstStyle/>
          <a:p>
            <a:pPr marL="0" indent="0">
              <a:buNone/>
            </a:pPr>
            <a:r>
              <a:rPr lang="en-US" b="1" dirty="0" smtClean="0"/>
              <a:t>Piazza</a:t>
            </a:r>
            <a:endParaRPr lang="en-US" b="1" dirty="0"/>
          </a:p>
        </p:txBody>
      </p:sp>
      <p:sp>
        <p:nvSpPr>
          <p:cNvPr id="6" name="TextBox 5"/>
          <p:cNvSpPr txBox="1"/>
          <p:nvPr/>
        </p:nvSpPr>
        <p:spPr>
          <a:xfrm>
            <a:off x="514407" y="903306"/>
            <a:ext cx="3370295" cy="4401205"/>
          </a:xfrm>
          <a:prstGeom prst="rect">
            <a:avLst/>
          </a:prstGeom>
          <a:noFill/>
        </p:spPr>
        <p:txBody>
          <a:bodyPr wrap="square" rtlCol="0">
            <a:spAutoFit/>
          </a:bodyPr>
          <a:lstStyle/>
          <a:p>
            <a:r>
              <a:rPr lang="en-US" sz="2000" dirty="0" smtClean="0"/>
              <a:t>What does it do? </a:t>
            </a:r>
            <a:endParaRPr lang="en-US" sz="2000" dirty="0"/>
          </a:p>
          <a:p>
            <a:endParaRPr lang="en-US" sz="2000" dirty="0" smtClean="0"/>
          </a:p>
          <a:p>
            <a:pPr marL="342900" indent="-342900">
              <a:buFont typeface="Arial" panose="020B0604020202020204" pitchFamily="34" charset="0"/>
              <a:buChar char="•"/>
            </a:pPr>
            <a:r>
              <a:rPr lang="en-US" sz="2000" dirty="0" smtClean="0"/>
              <a:t>Students collaboratively solve the question in a single online space (like a wiki).</a:t>
            </a:r>
          </a:p>
          <a:p>
            <a:pPr marL="342900" indent="-342900">
              <a:buFont typeface="Arial" panose="020B0604020202020204" pitchFamily="34" charset="0"/>
              <a:buChar char="•"/>
            </a:pPr>
            <a:r>
              <a:rPr lang="en-US" sz="2000" dirty="0" smtClean="0"/>
              <a:t>The instructor can “endorse” the students’ solution when appropriate.</a:t>
            </a:r>
          </a:p>
          <a:p>
            <a:pPr marL="342900" indent="-342900">
              <a:buFont typeface="Arial" panose="020B0604020202020204" pitchFamily="34" charset="0"/>
              <a:buChar char="•"/>
            </a:pPr>
            <a:r>
              <a:rPr lang="en-US" sz="2000" dirty="0"/>
              <a:t>The instructor can respond to the question</a:t>
            </a:r>
            <a:r>
              <a:rPr lang="en-US" sz="2000"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507" y="405431"/>
            <a:ext cx="7877175" cy="6096000"/>
          </a:xfrm>
          <a:prstGeom prst="rect">
            <a:avLst/>
          </a:prstGeom>
        </p:spPr>
      </p:pic>
    </p:spTree>
    <p:extLst>
      <p:ext uri="{BB962C8B-B14F-4D97-AF65-F5344CB8AC3E}">
        <p14:creationId xmlns:p14="http://schemas.microsoft.com/office/powerpoint/2010/main" val="4220121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602" y="212794"/>
            <a:ext cx="8945840" cy="385274"/>
          </a:xfrm>
        </p:spPr>
        <p:txBody>
          <a:bodyPr>
            <a:normAutofit lnSpcReduction="10000"/>
          </a:bodyPr>
          <a:lstStyle/>
          <a:p>
            <a:pPr marL="0" indent="0">
              <a:buNone/>
            </a:pPr>
            <a:r>
              <a:rPr lang="en-US" b="1" dirty="0" smtClean="0"/>
              <a:t>Piazza</a:t>
            </a:r>
            <a:endParaRPr lang="en-US" b="1" dirty="0"/>
          </a:p>
        </p:txBody>
      </p:sp>
      <p:sp>
        <p:nvSpPr>
          <p:cNvPr id="6" name="TextBox 5"/>
          <p:cNvSpPr txBox="1"/>
          <p:nvPr/>
        </p:nvSpPr>
        <p:spPr>
          <a:xfrm>
            <a:off x="300602" y="823095"/>
            <a:ext cx="4045310" cy="1323439"/>
          </a:xfrm>
          <a:prstGeom prst="rect">
            <a:avLst/>
          </a:prstGeom>
          <a:noFill/>
        </p:spPr>
        <p:txBody>
          <a:bodyPr wrap="square" rtlCol="0">
            <a:spAutoFit/>
          </a:bodyPr>
          <a:lstStyle/>
          <a:p>
            <a:r>
              <a:rPr lang="en-US" sz="2000" dirty="0" smtClean="0"/>
              <a:t>What does it do? </a:t>
            </a:r>
            <a:endParaRPr lang="en-US" sz="2000" dirty="0"/>
          </a:p>
          <a:p>
            <a:endParaRPr lang="en-US" sz="2000" dirty="0" smtClean="0"/>
          </a:p>
          <a:p>
            <a:pPr marL="342900" indent="-342900">
              <a:buFont typeface="Arial" panose="020B0604020202020204" pitchFamily="34" charset="0"/>
              <a:buChar char="•"/>
            </a:pPr>
            <a:r>
              <a:rPr lang="en-US" sz="2000" dirty="0" smtClean="0"/>
              <a:t>Follow-up questions and discussion can be posted.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081" y="1176021"/>
            <a:ext cx="7868775" cy="4454758"/>
          </a:xfrm>
          <a:prstGeom prst="rect">
            <a:avLst/>
          </a:prstGeom>
        </p:spPr>
      </p:pic>
    </p:spTree>
    <p:extLst>
      <p:ext uri="{BB962C8B-B14F-4D97-AF65-F5344CB8AC3E}">
        <p14:creationId xmlns:p14="http://schemas.microsoft.com/office/powerpoint/2010/main" val="3088827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153" y="1062319"/>
            <a:ext cx="9404723" cy="1400530"/>
          </a:xfrm>
        </p:spPr>
        <p:txBody>
          <a:bodyPr>
            <a:normAutofit/>
          </a:bodyPr>
          <a:lstStyle/>
          <a:p>
            <a:r>
              <a:rPr lang="en-US" sz="2800" dirty="0" smtClean="0"/>
              <a:t>Brainstorming: How could Piazza </a:t>
            </a:r>
            <a:r>
              <a:rPr lang="en-US" sz="2800" dirty="0"/>
              <a:t>enhance your students learning experience?</a:t>
            </a:r>
          </a:p>
        </p:txBody>
      </p:sp>
      <p:sp>
        <p:nvSpPr>
          <p:cNvPr id="3" name="Content Placeholder 2"/>
          <p:cNvSpPr>
            <a:spLocks noGrp="1"/>
          </p:cNvSpPr>
          <p:nvPr>
            <p:ph idx="1"/>
          </p:nvPr>
        </p:nvSpPr>
        <p:spPr>
          <a:xfrm>
            <a:off x="1120335" y="2197298"/>
            <a:ext cx="8946541" cy="4195481"/>
          </a:xfrm>
        </p:spPr>
        <p:txBody>
          <a:bodyPr/>
          <a:lstStyle/>
          <a:p>
            <a:r>
              <a:rPr lang="en-US" dirty="0" smtClean="0"/>
              <a:t>It empowers students: they collaborate on developing their own answers to their own questions.</a:t>
            </a:r>
          </a:p>
          <a:p>
            <a:r>
              <a:rPr lang="en-US" dirty="0" smtClean="0"/>
              <a:t>It leverages peer instruction:</a:t>
            </a:r>
          </a:p>
          <a:p>
            <a:pPr lvl="1"/>
            <a:r>
              <a:rPr lang="en-US" sz="1400" dirty="0"/>
              <a:t>T</a:t>
            </a:r>
            <a:r>
              <a:rPr lang="en-US" sz="1400" dirty="0" smtClean="0"/>
              <a:t>he best way to learn something is to teach someone else</a:t>
            </a:r>
          </a:p>
          <a:p>
            <a:pPr lvl="1"/>
            <a:r>
              <a:rPr lang="en-US" sz="1400" dirty="0" smtClean="0"/>
              <a:t>Overcomes “expertise bias”</a:t>
            </a:r>
          </a:p>
          <a:p>
            <a:r>
              <a:rPr lang="en-US" dirty="0" smtClean="0"/>
              <a:t>Students get just-in-time responses to their questions, usually within a few minutes. </a:t>
            </a:r>
          </a:p>
          <a:p>
            <a:endParaRPr lang="en-US" dirty="0"/>
          </a:p>
        </p:txBody>
      </p:sp>
      <p:sp>
        <p:nvSpPr>
          <p:cNvPr id="4" name="Content Placeholder 2"/>
          <p:cNvSpPr txBox="1">
            <a:spLocks/>
          </p:cNvSpPr>
          <p:nvPr/>
        </p:nvSpPr>
        <p:spPr>
          <a:xfrm>
            <a:off x="564213" y="214184"/>
            <a:ext cx="8945840" cy="3852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dirty="0" smtClean="0"/>
              <a:t>Piazza</a:t>
            </a:r>
            <a:endParaRPr lang="en-US" b="1" dirty="0"/>
          </a:p>
        </p:txBody>
      </p:sp>
    </p:spTree>
    <p:extLst>
      <p:ext uri="{BB962C8B-B14F-4D97-AF65-F5344CB8AC3E}">
        <p14:creationId xmlns:p14="http://schemas.microsoft.com/office/powerpoint/2010/main" val="157371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402" y="350754"/>
            <a:ext cx="8945840" cy="385274"/>
          </a:xfrm>
        </p:spPr>
        <p:txBody>
          <a:bodyPr>
            <a:normAutofit lnSpcReduction="10000"/>
          </a:bodyPr>
          <a:lstStyle/>
          <a:p>
            <a:pPr marL="0" indent="0">
              <a:buNone/>
            </a:pPr>
            <a:r>
              <a:rPr lang="en-US" b="1" dirty="0" smtClean="0"/>
              <a:t>Clickers</a:t>
            </a:r>
            <a:endParaRPr lang="en-US" b="1" dirty="0"/>
          </a:p>
        </p:txBody>
      </p:sp>
      <p:sp>
        <p:nvSpPr>
          <p:cNvPr id="5" name="TextBox 4"/>
          <p:cNvSpPr txBox="1"/>
          <p:nvPr/>
        </p:nvSpPr>
        <p:spPr>
          <a:xfrm>
            <a:off x="1392963" y="1256232"/>
            <a:ext cx="9098573" cy="1938992"/>
          </a:xfrm>
          <a:prstGeom prst="rect">
            <a:avLst/>
          </a:prstGeom>
          <a:noFill/>
        </p:spPr>
        <p:txBody>
          <a:bodyPr wrap="square" rtlCol="0">
            <a:spAutoFit/>
          </a:bodyPr>
          <a:lstStyle/>
          <a:p>
            <a:r>
              <a:rPr lang="en-US" sz="2000" dirty="0" smtClean="0"/>
              <a:t>What does it do? </a:t>
            </a:r>
          </a:p>
          <a:p>
            <a:endParaRPr lang="en-US" sz="2000" dirty="0"/>
          </a:p>
          <a:p>
            <a:pPr marL="342900" indent="-342900">
              <a:buFont typeface="Arial" panose="020B0604020202020204" pitchFamily="34" charset="0"/>
              <a:buChar char="•"/>
            </a:pPr>
            <a:r>
              <a:rPr lang="en-US" sz="2000" dirty="0" smtClean="0"/>
              <a:t>The instructor projects a question on the classroom screen</a:t>
            </a:r>
          </a:p>
          <a:p>
            <a:pPr marL="342900" indent="-342900">
              <a:buFont typeface="Arial" panose="020B0604020202020204" pitchFamily="34" charset="0"/>
              <a:buChar char="•"/>
            </a:pPr>
            <a:r>
              <a:rPr lang="en-US" sz="2000" dirty="0" smtClean="0"/>
              <a:t>Students use their clickers to respond to the question</a:t>
            </a:r>
          </a:p>
          <a:p>
            <a:pPr marL="342900" indent="-342900">
              <a:buFont typeface="Arial" panose="020B0604020202020204" pitchFamily="34" charset="0"/>
              <a:buChar char="•"/>
            </a:pPr>
            <a:r>
              <a:rPr lang="en-US" sz="2000" dirty="0" smtClean="0"/>
              <a:t>The clicker base unit collects the responses and displays them as a bar chart</a:t>
            </a:r>
            <a:endParaRPr lang="en-US" sz="2000" dirty="0"/>
          </a:p>
        </p:txBody>
      </p:sp>
      <p:pic>
        <p:nvPicPr>
          <p:cNvPr id="4" name="Picture 2" descr="http://s3.amazonaws.com/totem_production/assets/other/3209/proThumb_iClickerPPR2.png?13619109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2083" y="2559685"/>
            <a:ext cx="4129755" cy="409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81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402" y="350754"/>
            <a:ext cx="8945840" cy="385274"/>
          </a:xfrm>
        </p:spPr>
        <p:txBody>
          <a:bodyPr>
            <a:normAutofit lnSpcReduction="10000"/>
          </a:bodyPr>
          <a:lstStyle/>
          <a:p>
            <a:pPr marL="0" indent="0">
              <a:buNone/>
            </a:pPr>
            <a:r>
              <a:rPr lang="en-US" b="1" dirty="0" smtClean="0"/>
              <a:t>Clickers</a:t>
            </a:r>
            <a:endParaRPr lang="en-US" b="1" dirty="0"/>
          </a:p>
        </p:txBody>
      </p:sp>
      <p:sp>
        <p:nvSpPr>
          <p:cNvPr id="5" name="TextBox 4"/>
          <p:cNvSpPr txBox="1"/>
          <p:nvPr/>
        </p:nvSpPr>
        <p:spPr>
          <a:xfrm>
            <a:off x="605403" y="1224148"/>
            <a:ext cx="4030766" cy="1631216"/>
          </a:xfrm>
          <a:prstGeom prst="rect">
            <a:avLst/>
          </a:prstGeom>
          <a:noFill/>
        </p:spPr>
        <p:txBody>
          <a:bodyPr wrap="square" rtlCol="0">
            <a:spAutoFit/>
          </a:bodyPr>
          <a:lstStyle/>
          <a:p>
            <a:r>
              <a:rPr lang="en-US" sz="2000" dirty="0" smtClean="0"/>
              <a:t>What does it do? </a:t>
            </a:r>
          </a:p>
          <a:p>
            <a:endParaRPr lang="en-US" sz="2000" dirty="0"/>
          </a:p>
          <a:p>
            <a:pPr marL="342900" indent="-342900">
              <a:buFont typeface="Arial" panose="020B0604020202020204" pitchFamily="34" charset="0"/>
              <a:buChar char="•"/>
            </a:pPr>
            <a:r>
              <a:rPr lang="en-US" sz="2000" dirty="0" smtClean="0"/>
              <a:t>The instructor projects a question on the classroom screen</a:t>
            </a:r>
            <a:endParaRPr lang="en-US" sz="2000" dirty="0"/>
          </a:p>
        </p:txBody>
      </p:sp>
      <p:pic>
        <p:nvPicPr>
          <p:cNvPr id="4" name="Picture 2" descr="http://images.slideplayer.com/2/763319/slides/slid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043" y="736028"/>
            <a:ext cx="7039680" cy="527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4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754" cy="1400530"/>
          </a:xfrm>
        </p:spPr>
        <p:txBody>
          <a:bodyPr/>
          <a:lstStyle/>
          <a:p>
            <a:r>
              <a:rPr lang="en-US" dirty="0" smtClean="0"/>
              <a:t>Learning Outcomes for this Workshop</a:t>
            </a:r>
            <a:endParaRPr lang="en-US" dirty="0"/>
          </a:p>
        </p:txBody>
      </p:sp>
      <p:sp>
        <p:nvSpPr>
          <p:cNvPr id="3" name="Content Placeholder 2"/>
          <p:cNvSpPr>
            <a:spLocks noGrp="1"/>
          </p:cNvSpPr>
          <p:nvPr>
            <p:ph idx="1"/>
          </p:nvPr>
        </p:nvSpPr>
        <p:spPr>
          <a:xfrm>
            <a:off x="1060217" y="1575123"/>
            <a:ext cx="8946541" cy="4195481"/>
          </a:xfrm>
        </p:spPr>
        <p:txBody>
          <a:bodyPr>
            <a:normAutofit/>
          </a:bodyPr>
          <a:lstStyle/>
          <a:p>
            <a:pPr marL="0" indent="0">
              <a:buNone/>
            </a:pPr>
            <a:r>
              <a:rPr lang="en-US" dirty="0" smtClean="0"/>
              <a:t>After this workshop you will be able….</a:t>
            </a:r>
          </a:p>
          <a:p>
            <a:r>
              <a:rPr lang="en-US" dirty="0"/>
              <a:t>t</a:t>
            </a:r>
            <a:r>
              <a:rPr lang="en-US" dirty="0" smtClean="0"/>
              <a:t>o explain the basic functionality of each of these tools</a:t>
            </a:r>
          </a:p>
          <a:p>
            <a:r>
              <a:rPr lang="en-US" dirty="0" smtClean="0"/>
              <a:t>to identify which technologies are most relevant to your teaching practice</a:t>
            </a:r>
          </a:p>
          <a:p>
            <a:r>
              <a:rPr lang="en-US" dirty="0" smtClean="0"/>
              <a:t>to describe how you might use a given technology to enhance your students’ learning experience</a:t>
            </a:r>
          </a:p>
          <a:p>
            <a:r>
              <a:rPr lang="en-US" dirty="0" smtClean="0"/>
              <a:t>to locate additional resources for those technologies that you want to learn more about.</a:t>
            </a:r>
          </a:p>
          <a:p>
            <a:pPr marL="0" indent="0">
              <a:buNone/>
            </a:pPr>
            <a:endParaRPr lang="en-US" dirty="0"/>
          </a:p>
        </p:txBody>
      </p:sp>
    </p:spTree>
    <p:extLst>
      <p:ext uri="{BB962C8B-B14F-4D97-AF65-F5344CB8AC3E}">
        <p14:creationId xmlns:p14="http://schemas.microsoft.com/office/powerpoint/2010/main" val="3931826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402" y="350754"/>
            <a:ext cx="8945840" cy="385274"/>
          </a:xfrm>
        </p:spPr>
        <p:txBody>
          <a:bodyPr>
            <a:normAutofit lnSpcReduction="10000"/>
          </a:bodyPr>
          <a:lstStyle/>
          <a:p>
            <a:pPr marL="0" indent="0">
              <a:buNone/>
            </a:pPr>
            <a:r>
              <a:rPr lang="en-US" b="1" dirty="0" smtClean="0"/>
              <a:t>Clickers</a:t>
            </a:r>
            <a:endParaRPr lang="en-US" b="1" dirty="0"/>
          </a:p>
        </p:txBody>
      </p:sp>
      <p:sp>
        <p:nvSpPr>
          <p:cNvPr id="5" name="TextBox 4"/>
          <p:cNvSpPr txBox="1"/>
          <p:nvPr/>
        </p:nvSpPr>
        <p:spPr>
          <a:xfrm>
            <a:off x="605403" y="1224148"/>
            <a:ext cx="4030766" cy="2246769"/>
          </a:xfrm>
          <a:prstGeom prst="rect">
            <a:avLst/>
          </a:prstGeom>
          <a:noFill/>
        </p:spPr>
        <p:txBody>
          <a:bodyPr wrap="square" rtlCol="0">
            <a:spAutoFit/>
          </a:bodyPr>
          <a:lstStyle/>
          <a:p>
            <a:r>
              <a:rPr lang="en-US" sz="2000" dirty="0" smtClean="0"/>
              <a:t>What does it do? </a:t>
            </a:r>
          </a:p>
          <a:p>
            <a:endParaRPr lang="en-US" sz="2000" dirty="0"/>
          </a:p>
          <a:p>
            <a:pPr marL="342900" indent="-342900">
              <a:buFont typeface="Arial" panose="020B0604020202020204" pitchFamily="34" charset="0"/>
              <a:buChar char="•"/>
            </a:pPr>
            <a:r>
              <a:rPr lang="en-US" sz="2000" dirty="0" smtClean="0"/>
              <a:t>Students use their clickers to respond to the question</a:t>
            </a:r>
          </a:p>
          <a:p>
            <a:pPr marL="342900" indent="-342900">
              <a:buFont typeface="Arial" panose="020B0604020202020204" pitchFamily="34" charset="0"/>
              <a:buChar char="•"/>
            </a:pPr>
            <a:r>
              <a:rPr lang="en-US" sz="2000" dirty="0" smtClean="0"/>
              <a:t>The clicker base unit collects the responses and displays them as a bar chart</a:t>
            </a:r>
            <a:endParaRPr lang="en-US" sz="2000" dirty="0"/>
          </a:p>
        </p:txBody>
      </p:sp>
      <p:pic>
        <p:nvPicPr>
          <p:cNvPr id="2050" name="Picture 2" descr="http://www.niu.edu/facdev/images/click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072" y="1472720"/>
            <a:ext cx="5994587" cy="399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269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402" y="350754"/>
            <a:ext cx="8945840" cy="385274"/>
          </a:xfrm>
        </p:spPr>
        <p:txBody>
          <a:bodyPr>
            <a:normAutofit lnSpcReduction="10000"/>
          </a:bodyPr>
          <a:lstStyle/>
          <a:p>
            <a:pPr marL="0" indent="0">
              <a:buNone/>
            </a:pPr>
            <a:r>
              <a:rPr lang="en-US" b="1" dirty="0" smtClean="0"/>
              <a:t>Clickers</a:t>
            </a:r>
            <a:endParaRPr lang="en-US" b="1" dirty="0"/>
          </a:p>
        </p:txBody>
      </p:sp>
      <p:sp>
        <p:nvSpPr>
          <p:cNvPr id="5" name="TextBox 4"/>
          <p:cNvSpPr txBox="1"/>
          <p:nvPr/>
        </p:nvSpPr>
        <p:spPr>
          <a:xfrm>
            <a:off x="605403" y="1224148"/>
            <a:ext cx="4030766" cy="1631216"/>
          </a:xfrm>
          <a:prstGeom prst="rect">
            <a:avLst/>
          </a:prstGeom>
          <a:noFill/>
        </p:spPr>
        <p:txBody>
          <a:bodyPr wrap="square" rtlCol="0">
            <a:spAutoFit/>
          </a:bodyPr>
          <a:lstStyle/>
          <a:p>
            <a:r>
              <a:rPr lang="en-US" sz="2000" dirty="0" smtClean="0"/>
              <a:t>What does it do? </a:t>
            </a:r>
          </a:p>
          <a:p>
            <a:endParaRPr lang="en-US" sz="2000" dirty="0"/>
          </a:p>
          <a:p>
            <a:pPr marL="342900" indent="-342900">
              <a:buFont typeface="Arial" panose="020B0604020202020204" pitchFamily="34" charset="0"/>
              <a:buChar char="•"/>
            </a:pPr>
            <a:r>
              <a:rPr lang="en-US" sz="2000" dirty="0" smtClean="0"/>
              <a:t>The clicker base unit collects the responses and displays them as a bar chart</a:t>
            </a:r>
            <a:endParaRPr lang="en-US" sz="2000" dirty="0"/>
          </a:p>
        </p:txBody>
      </p:sp>
      <p:pic>
        <p:nvPicPr>
          <p:cNvPr id="3074" name="Picture 2" descr="http://4.bp.blogspot.com/-kkK9pzN2mok/UW9Srpg2BsI/AAAAAAAAA68/lvHFFRB9h_k/s1600/clicker+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007" y="1793075"/>
            <a:ext cx="6577326" cy="37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317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789602"/>
            <a:ext cx="9404723" cy="1400530"/>
          </a:xfrm>
        </p:spPr>
        <p:txBody>
          <a:bodyPr>
            <a:normAutofit/>
          </a:bodyPr>
          <a:lstStyle/>
          <a:p>
            <a:r>
              <a:rPr lang="en-US" sz="2800" dirty="0" smtClean="0"/>
              <a:t>Brainstorming: How </a:t>
            </a:r>
            <a:r>
              <a:rPr lang="en-US" sz="2800" dirty="0"/>
              <a:t>can Clickers enhance your students’ learning experience?</a:t>
            </a:r>
          </a:p>
        </p:txBody>
      </p:sp>
      <p:sp>
        <p:nvSpPr>
          <p:cNvPr id="3" name="Content Placeholder 2"/>
          <p:cNvSpPr>
            <a:spLocks noGrp="1"/>
          </p:cNvSpPr>
          <p:nvPr>
            <p:ph idx="1"/>
          </p:nvPr>
        </p:nvSpPr>
        <p:spPr>
          <a:xfrm>
            <a:off x="1103312" y="2341675"/>
            <a:ext cx="8946541" cy="4195481"/>
          </a:xfrm>
        </p:spPr>
        <p:txBody>
          <a:bodyPr/>
          <a:lstStyle/>
          <a:p>
            <a:r>
              <a:rPr lang="en-US" dirty="0" smtClean="0"/>
              <a:t>Clickers can make your class time more engaging: sustains student interest</a:t>
            </a:r>
          </a:p>
          <a:p>
            <a:r>
              <a:rPr lang="en-US" dirty="0" smtClean="0"/>
              <a:t>Use clickers to get a sense of whether students are “getting it”</a:t>
            </a:r>
          </a:p>
          <a:p>
            <a:r>
              <a:rPr lang="en-US" dirty="0" smtClean="0"/>
              <a:t>Use them to ensure that students come to class fully prepared</a:t>
            </a:r>
            <a:r>
              <a:rPr lang="en-US" dirty="0"/>
              <a:t>. </a:t>
            </a:r>
            <a:endParaRPr lang="en-US" dirty="0" smtClean="0"/>
          </a:p>
          <a:p>
            <a:r>
              <a:rPr lang="en-US" dirty="0"/>
              <a:t>L</a:t>
            </a:r>
            <a:r>
              <a:rPr lang="en-US" dirty="0" smtClean="0"/>
              <a:t>everages </a:t>
            </a:r>
            <a:r>
              <a:rPr lang="en-US" dirty="0"/>
              <a:t>Peer Instruction</a:t>
            </a:r>
          </a:p>
          <a:p>
            <a:pPr lvl="1"/>
            <a:r>
              <a:rPr lang="en-US" sz="1400" dirty="0"/>
              <a:t>The best way to learn something is to teach someone else</a:t>
            </a:r>
          </a:p>
          <a:p>
            <a:pPr lvl="1"/>
            <a:r>
              <a:rPr lang="en-US" sz="1400" dirty="0"/>
              <a:t>Overcomes “expertise bias”</a:t>
            </a:r>
          </a:p>
          <a:p>
            <a:endParaRPr lang="en-US" dirty="0"/>
          </a:p>
        </p:txBody>
      </p:sp>
      <p:sp>
        <p:nvSpPr>
          <p:cNvPr id="4" name="Content Placeholder 2"/>
          <p:cNvSpPr txBox="1">
            <a:spLocks/>
          </p:cNvSpPr>
          <p:nvPr/>
        </p:nvSpPr>
        <p:spPr>
          <a:xfrm>
            <a:off x="564213" y="214184"/>
            <a:ext cx="8945840" cy="3852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dirty="0" smtClean="0"/>
              <a:t>Clickers</a:t>
            </a:r>
            <a:endParaRPr lang="en-US" b="1" dirty="0"/>
          </a:p>
        </p:txBody>
      </p:sp>
    </p:spTree>
    <p:extLst>
      <p:ext uri="{BB962C8B-B14F-4D97-AF65-F5344CB8AC3E}">
        <p14:creationId xmlns:p14="http://schemas.microsoft.com/office/powerpoint/2010/main" val="20369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01014"/>
            <a:ext cx="9404723" cy="1400530"/>
          </a:xfrm>
        </p:spPr>
        <p:txBody>
          <a:bodyPr>
            <a:normAutofit/>
          </a:bodyPr>
          <a:lstStyle/>
          <a:p>
            <a:r>
              <a:rPr lang="en-US" sz="2800" dirty="0" smtClean="0"/>
              <a:t>Example of Peer Instruction using clickers</a:t>
            </a:r>
            <a:endParaRPr lang="en-US" sz="2800" dirty="0"/>
          </a:p>
        </p:txBody>
      </p:sp>
      <p:sp>
        <p:nvSpPr>
          <p:cNvPr id="4" name="Content Placeholder 3"/>
          <p:cNvSpPr>
            <a:spLocks noGrp="1"/>
          </p:cNvSpPr>
          <p:nvPr>
            <p:ph idx="1"/>
          </p:nvPr>
        </p:nvSpPr>
        <p:spPr>
          <a:xfrm>
            <a:off x="1104293" y="2003215"/>
            <a:ext cx="8946541" cy="1702511"/>
          </a:xfrm>
        </p:spPr>
        <p:txBody>
          <a:bodyPr/>
          <a:lstStyle/>
          <a:p>
            <a:r>
              <a:rPr lang="en-US" dirty="0" smtClean="0"/>
              <a:t>Grab an iClicker and get read to use it! </a:t>
            </a:r>
            <a:endParaRPr lang="en-US" dirty="0"/>
          </a:p>
        </p:txBody>
      </p:sp>
      <p:sp>
        <p:nvSpPr>
          <p:cNvPr id="6" name="Content Placeholder 2"/>
          <p:cNvSpPr txBox="1">
            <a:spLocks/>
          </p:cNvSpPr>
          <p:nvPr/>
        </p:nvSpPr>
        <p:spPr>
          <a:xfrm>
            <a:off x="646111" y="264640"/>
            <a:ext cx="8945840" cy="3852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dirty="0" smtClean="0"/>
              <a:t>Clickers</a:t>
            </a:r>
            <a:endParaRPr lang="en-US" b="1" dirty="0"/>
          </a:p>
        </p:txBody>
      </p:sp>
    </p:spTree>
    <p:extLst>
      <p:ext uri="{BB962C8B-B14F-4D97-AF65-F5344CB8AC3E}">
        <p14:creationId xmlns:p14="http://schemas.microsoft.com/office/powerpoint/2010/main" val="4248645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68" y="773560"/>
            <a:ext cx="9404723" cy="1400530"/>
          </a:xfrm>
        </p:spPr>
        <p:txBody>
          <a:bodyPr>
            <a:normAutofit/>
          </a:bodyPr>
          <a:lstStyle/>
          <a:p>
            <a:r>
              <a:rPr lang="en-US" sz="2800" dirty="0" smtClean="0"/>
              <a:t>Example of Peer Instruction using clickers</a:t>
            </a:r>
            <a:endParaRPr lang="en-US" sz="2800" dirty="0"/>
          </a:p>
        </p:txBody>
      </p:sp>
      <p:sp>
        <p:nvSpPr>
          <p:cNvPr id="4" name="Content Placeholder 3"/>
          <p:cNvSpPr>
            <a:spLocks noGrp="1"/>
          </p:cNvSpPr>
          <p:nvPr>
            <p:ph idx="1"/>
          </p:nvPr>
        </p:nvSpPr>
        <p:spPr>
          <a:xfrm>
            <a:off x="646111" y="1281320"/>
            <a:ext cx="7157391" cy="5183647"/>
          </a:xfrm>
        </p:spPr>
        <p:txBody>
          <a:bodyPr>
            <a:normAutofit fontScale="92500"/>
          </a:bodyPr>
          <a:lstStyle/>
          <a:p>
            <a:pPr marL="0" indent="0">
              <a:buNone/>
            </a:pPr>
            <a:r>
              <a:rPr lang="en-US" sz="2400" dirty="0" smtClean="0"/>
              <a:t>If holes are made in the side of a suspended bucket, water will flow out in a downward parabolic trajectory. </a:t>
            </a:r>
          </a:p>
          <a:p>
            <a:pPr marL="0" indent="0">
              <a:buNone/>
            </a:pPr>
            <a:endParaRPr lang="en-US" sz="2400" dirty="0"/>
          </a:p>
          <a:p>
            <a:pPr marL="0" indent="0">
              <a:buNone/>
            </a:pPr>
            <a:r>
              <a:rPr lang="en-US" sz="2400" dirty="0" smtClean="0"/>
              <a:t>What happens to the flow of liquid if you drop the bucket, that is, while it is falling? </a:t>
            </a:r>
          </a:p>
          <a:p>
            <a:pPr marL="0" indent="0">
              <a:buNone/>
            </a:pPr>
            <a:endParaRPr lang="en-US" sz="2400" dirty="0"/>
          </a:p>
          <a:p>
            <a:pPr marL="457200" indent="-457200">
              <a:buAutoNum type="alphaUcPeriod"/>
            </a:pPr>
            <a:r>
              <a:rPr lang="en-US" sz="2400" dirty="0" smtClean="0"/>
              <a:t>The flow out of the holes diminishes</a:t>
            </a:r>
          </a:p>
          <a:p>
            <a:pPr marL="457200" indent="-457200">
              <a:buAutoNum type="alphaUcPeriod"/>
            </a:pPr>
            <a:r>
              <a:rPr lang="en-US" sz="2400" dirty="0" smtClean="0"/>
              <a:t>The flow out of the holes completely stops</a:t>
            </a:r>
          </a:p>
          <a:p>
            <a:pPr marL="457200" indent="-457200">
              <a:buAutoNum type="alphaUcPeriod"/>
            </a:pPr>
            <a:r>
              <a:rPr lang="en-US" sz="2400" dirty="0" smtClean="0"/>
              <a:t>The water flows out of the holes in straight lines</a:t>
            </a:r>
          </a:p>
          <a:p>
            <a:pPr marL="457200" indent="-457200">
              <a:buAutoNum type="alphaUcPeriod"/>
            </a:pPr>
            <a:r>
              <a:rPr lang="en-US" sz="2400" dirty="0" smtClean="0"/>
              <a:t>The water flows out of the holes and curves upward</a:t>
            </a:r>
            <a:endParaRPr lang="en-US" sz="2400" dirty="0"/>
          </a:p>
        </p:txBody>
      </p:sp>
      <p:pic>
        <p:nvPicPr>
          <p:cNvPr id="1034" name="Picture 10" descr="http://www.seykota.com/tribe/EcoNowMics/Hole_in_the_Bucket/1_HoleInTheBuc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456" y="1281321"/>
            <a:ext cx="3629070" cy="453633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64213" y="214184"/>
            <a:ext cx="8945840" cy="3852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dirty="0" smtClean="0"/>
              <a:t>Clickers</a:t>
            </a:r>
            <a:endParaRPr lang="en-US" b="1" dirty="0"/>
          </a:p>
        </p:txBody>
      </p:sp>
    </p:spTree>
    <p:extLst>
      <p:ext uri="{BB962C8B-B14F-4D97-AF65-F5344CB8AC3E}">
        <p14:creationId xmlns:p14="http://schemas.microsoft.com/office/powerpoint/2010/main" val="325224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32" y="650089"/>
            <a:ext cx="9404723" cy="1400530"/>
          </a:xfrm>
        </p:spPr>
        <p:txBody>
          <a:bodyPr>
            <a:normAutofit/>
          </a:bodyPr>
          <a:lstStyle/>
          <a:p>
            <a:r>
              <a:rPr lang="en-US" sz="2800" dirty="0" smtClean="0"/>
              <a:t>An Example of Peer Instruction using clickers</a:t>
            </a:r>
            <a:endParaRPr lang="en-US" sz="2800" dirty="0"/>
          </a:p>
        </p:txBody>
      </p:sp>
      <p:sp>
        <p:nvSpPr>
          <p:cNvPr id="4" name="Content Placeholder 3"/>
          <p:cNvSpPr>
            <a:spLocks noGrp="1"/>
          </p:cNvSpPr>
          <p:nvPr>
            <p:ph idx="1"/>
          </p:nvPr>
        </p:nvSpPr>
        <p:spPr>
          <a:xfrm>
            <a:off x="373395" y="1281321"/>
            <a:ext cx="8337468" cy="3333180"/>
          </a:xfrm>
        </p:spPr>
        <p:txBody>
          <a:bodyPr>
            <a:normAutofit/>
          </a:bodyPr>
          <a:lstStyle/>
          <a:p>
            <a:pPr marL="0" indent="0">
              <a:buNone/>
            </a:pPr>
            <a:r>
              <a:rPr lang="en-US" sz="2400" dirty="0" smtClean="0"/>
              <a:t>What happens to the flow of liquid if you drop the bucket, that is, while it is falling? </a:t>
            </a:r>
          </a:p>
          <a:p>
            <a:pPr marL="0" indent="0">
              <a:buNone/>
            </a:pPr>
            <a:endParaRPr lang="en-US" sz="2400" dirty="0"/>
          </a:p>
          <a:p>
            <a:pPr marL="457200" indent="-457200">
              <a:buAutoNum type="alphaUcPeriod"/>
            </a:pPr>
            <a:r>
              <a:rPr lang="en-US" sz="2400" dirty="0" smtClean="0"/>
              <a:t>The flow out of the holes diminishes</a:t>
            </a:r>
          </a:p>
          <a:p>
            <a:pPr marL="457200" indent="-457200">
              <a:buAutoNum type="alphaUcPeriod"/>
            </a:pPr>
            <a:r>
              <a:rPr lang="en-US" sz="2400" b="1" dirty="0" smtClean="0">
                <a:solidFill>
                  <a:srgbClr val="FFFF00"/>
                </a:solidFill>
              </a:rPr>
              <a:t>The flow out of the holes completely stops</a:t>
            </a:r>
          </a:p>
          <a:p>
            <a:pPr marL="457200" indent="-457200">
              <a:buAutoNum type="alphaUcPeriod"/>
            </a:pPr>
            <a:r>
              <a:rPr lang="en-US" sz="2400" dirty="0" smtClean="0"/>
              <a:t>The water flows out of the holes in straight lines</a:t>
            </a:r>
          </a:p>
          <a:p>
            <a:pPr marL="457200" indent="-457200">
              <a:buAutoNum type="alphaUcPeriod"/>
            </a:pPr>
            <a:r>
              <a:rPr lang="en-US" sz="2400" dirty="0" smtClean="0"/>
              <a:t>The water flows out of the holes and curves upward</a:t>
            </a:r>
          </a:p>
        </p:txBody>
      </p:sp>
      <p:pic>
        <p:nvPicPr>
          <p:cNvPr id="1034" name="Picture 10" descr="http://www.seykota.com/tribe/EcoNowMics/Hole_in_the_Bucket/1_HoleInTheBuc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4008" y="650089"/>
            <a:ext cx="3171528" cy="39644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3395" y="4796589"/>
            <a:ext cx="11337342" cy="1846659"/>
          </a:xfrm>
          <a:prstGeom prst="rect">
            <a:avLst/>
          </a:prstGeom>
          <a:noFill/>
        </p:spPr>
        <p:txBody>
          <a:bodyPr wrap="square" rtlCol="0">
            <a:spAutoFit/>
          </a:bodyPr>
          <a:lstStyle/>
          <a:p>
            <a:r>
              <a:rPr lang="en-US" sz="2400" dirty="0"/>
              <a:t>Water flows out of the </a:t>
            </a:r>
            <a:r>
              <a:rPr lang="en-US" sz="2400" dirty="0" smtClean="0"/>
              <a:t>holes because the water pressure inside is higher than the air pressure outside. The water pressure is due to the weight of the water. When the bucket is in free fall, the water is weightless, so the water pressure is zero. Therefore, no water flows out of the holes. </a:t>
            </a:r>
            <a:endParaRPr lang="en-US" sz="2400" dirty="0"/>
          </a:p>
          <a:p>
            <a:endParaRPr lang="en-US" dirty="0"/>
          </a:p>
        </p:txBody>
      </p:sp>
      <p:sp>
        <p:nvSpPr>
          <p:cNvPr id="6" name="Content Placeholder 2"/>
          <p:cNvSpPr txBox="1">
            <a:spLocks/>
          </p:cNvSpPr>
          <p:nvPr/>
        </p:nvSpPr>
        <p:spPr>
          <a:xfrm>
            <a:off x="564213" y="214184"/>
            <a:ext cx="8945840" cy="38527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dirty="0" smtClean="0"/>
              <a:t>Clickers</a:t>
            </a:r>
            <a:endParaRPr lang="en-US" b="1" dirty="0"/>
          </a:p>
        </p:txBody>
      </p:sp>
    </p:spTree>
    <p:extLst>
      <p:ext uri="{BB962C8B-B14F-4D97-AF65-F5344CB8AC3E}">
        <p14:creationId xmlns:p14="http://schemas.microsoft.com/office/powerpoint/2010/main" val="1751892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20" y="268376"/>
            <a:ext cx="8945840" cy="385274"/>
          </a:xfrm>
        </p:spPr>
        <p:txBody>
          <a:bodyPr>
            <a:normAutofit lnSpcReduction="10000"/>
          </a:bodyPr>
          <a:lstStyle/>
          <a:p>
            <a:pPr marL="0" indent="0">
              <a:buNone/>
            </a:pPr>
            <a:r>
              <a:rPr lang="en-US" b="1" dirty="0" smtClean="0"/>
              <a:t>Learning Catalytics</a:t>
            </a:r>
            <a:endParaRPr lang="en-US" b="1" dirty="0"/>
          </a:p>
        </p:txBody>
      </p:sp>
      <p:sp>
        <p:nvSpPr>
          <p:cNvPr id="4" name="TextBox 3"/>
          <p:cNvSpPr txBox="1"/>
          <p:nvPr/>
        </p:nvSpPr>
        <p:spPr>
          <a:xfrm>
            <a:off x="457119" y="1304359"/>
            <a:ext cx="10980901" cy="4093428"/>
          </a:xfrm>
          <a:prstGeom prst="rect">
            <a:avLst/>
          </a:prstGeom>
          <a:noFill/>
        </p:spPr>
        <p:txBody>
          <a:bodyPr wrap="square" rtlCol="0">
            <a:spAutoFit/>
          </a:bodyPr>
          <a:lstStyle/>
          <a:p>
            <a:r>
              <a:rPr lang="en-US" sz="2000" dirty="0" smtClean="0"/>
              <a:t>What does it do?</a:t>
            </a:r>
          </a:p>
          <a:p>
            <a:endParaRPr lang="en-US" sz="2000" dirty="0"/>
          </a:p>
          <a:p>
            <a:pPr marL="342900" indent="-342900">
              <a:buFont typeface="Arial" panose="020B0604020202020204" pitchFamily="34" charset="0"/>
              <a:buChar char="•"/>
            </a:pPr>
            <a:r>
              <a:rPr lang="en-US" sz="2000" dirty="0" smtClean="0"/>
              <a:t>Learning Catalytics is an online platform with clicker-like functionality. </a:t>
            </a:r>
          </a:p>
          <a:p>
            <a:pPr marL="342900" indent="-342900">
              <a:buFont typeface="Arial" panose="020B0604020202020204" pitchFamily="34" charset="0"/>
              <a:buChar char="•"/>
            </a:pPr>
            <a:r>
              <a:rPr lang="en-US" sz="2000" dirty="0" smtClean="0"/>
              <a:t>The instructor creates the questions in the online platform; various kinds of questions are supported.</a:t>
            </a:r>
          </a:p>
          <a:p>
            <a:pPr marL="342900" indent="-342900">
              <a:buFont typeface="Arial" panose="020B0604020202020204" pitchFamily="34" charset="0"/>
              <a:buChar char="•"/>
            </a:pPr>
            <a:r>
              <a:rPr lang="en-US" sz="2000" dirty="0" smtClean="0"/>
              <a:t>The instructor displays the questions one at a time on the classroom screen; alternatively, students can view the questions on their laptops, smart phones, or other mobile devices.</a:t>
            </a:r>
          </a:p>
          <a:p>
            <a:pPr marL="342900" indent="-342900">
              <a:buFont typeface="Arial" panose="020B0604020202020204" pitchFamily="34" charset="0"/>
              <a:buChar char="•"/>
            </a:pPr>
            <a:r>
              <a:rPr lang="en-US" sz="2000" dirty="0" smtClean="0"/>
              <a:t>Students use their laptops, smart phones, or other mobile devices to respond to the questions. </a:t>
            </a:r>
          </a:p>
          <a:p>
            <a:pPr marL="342900" indent="-342900">
              <a:buFont typeface="Arial" panose="020B0604020202020204" pitchFamily="34" charset="0"/>
              <a:buChar char="•"/>
            </a:pPr>
            <a:r>
              <a:rPr lang="en-US" sz="2000" dirty="0" smtClean="0"/>
              <a:t>Learning Catalytics collects the students’ responses and displays them as a bar chart (or in other graphical forms)</a:t>
            </a:r>
          </a:p>
          <a:p>
            <a:endParaRPr lang="en-US" sz="2000" dirty="0"/>
          </a:p>
        </p:txBody>
      </p:sp>
    </p:spTree>
    <p:extLst>
      <p:ext uri="{BB962C8B-B14F-4D97-AF65-F5344CB8AC3E}">
        <p14:creationId xmlns:p14="http://schemas.microsoft.com/office/powerpoint/2010/main" val="3559770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20" y="268376"/>
            <a:ext cx="8945840" cy="385274"/>
          </a:xfrm>
        </p:spPr>
        <p:txBody>
          <a:bodyPr>
            <a:normAutofit lnSpcReduction="10000"/>
          </a:bodyPr>
          <a:lstStyle/>
          <a:p>
            <a:pPr marL="0" indent="0">
              <a:buNone/>
            </a:pPr>
            <a:r>
              <a:rPr lang="en-US" b="1" dirty="0" smtClean="0"/>
              <a:t>Learning Catalytics</a:t>
            </a:r>
            <a:endParaRPr lang="en-US" b="1" dirty="0"/>
          </a:p>
        </p:txBody>
      </p:sp>
      <p:sp>
        <p:nvSpPr>
          <p:cNvPr id="4" name="TextBox 3"/>
          <p:cNvSpPr txBox="1"/>
          <p:nvPr/>
        </p:nvSpPr>
        <p:spPr>
          <a:xfrm>
            <a:off x="344824" y="983516"/>
            <a:ext cx="4066755" cy="1938992"/>
          </a:xfrm>
          <a:prstGeom prst="rect">
            <a:avLst/>
          </a:prstGeom>
          <a:noFill/>
        </p:spPr>
        <p:txBody>
          <a:bodyPr wrap="square" rtlCol="0">
            <a:spAutoFit/>
          </a:bodyPr>
          <a:lstStyle/>
          <a:p>
            <a:r>
              <a:rPr lang="en-US" sz="2000" dirty="0" smtClean="0"/>
              <a:t>What does it do?</a:t>
            </a:r>
          </a:p>
          <a:p>
            <a:endParaRPr lang="en-US" sz="2000" dirty="0"/>
          </a:p>
          <a:p>
            <a:pPr marL="342900" indent="-342900">
              <a:buFont typeface="Arial" panose="020B0604020202020204" pitchFamily="34" charset="0"/>
              <a:buChar char="•"/>
            </a:pPr>
            <a:r>
              <a:rPr lang="en-US" sz="2000" dirty="0" smtClean="0"/>
              <a:t>The instructor creates the questions in the online platform; various kinds of questions are supported.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040" y="268376"/>
            <a:ext cx="6569987" cy="6142860"/>
          </a:xfrm>
          <a:prstGeom prst="rect">
            <a:avLst/>
          </a:prstGeom>
        </p:spPr>
      </p:pic>
    </p:spTree>
    <p:extLst>
      <p:ext uri="{BB962C8B-B14F-4D97-AF65-F5344CB8AC3E}">
        <p14:creationId xmlns:p14="http://schemas.microsoft.com/office/powerpoint/2010/main" val="1372924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20" y="268376"/>
            <a:ext cx="8945840" cy="385274"/>
          </a:xfrm>
        </p:spPr>
        <p:txBody>
          <a:bodyPr>
            <a:normAutofit lnSpcReduction="10000"/>
          </a:bodyPr>
          <a:lstStyle/>
          <a:p>
            <a:pPr marL="0" indent="0">
              <a:buNone/>
            </a:pPr>
            <a:r>
              <a:rPr lang="en-US" b="1" dirty="0" smtClean="0"/>
              <a:t>Learning Catalytics</a:t>
            </a:r>
            <a:endParaRPr lang="en-US" b="1" dirty="0"/>
          </a:p>
        </p:txBody>
      </p:sp>
      <p:sp>
        <p:nvSpPr>
          <p:cNvPr id="4" name="TextBox 3"/>
          <p:cNvSpPr txBox="1"/>
          <p:nvPr/>
        </p:nvSpPr>
        <p:spPr>
          <a:xfrm>
            <a:off x="344824" y="983516"/>
            <a:ext cx="7900818" cy="1938992"/>
          </a:xfrm>
          <a:prstGeom prst="rect">
            <a:avLst/>
          </a:prstGeom>
          <a:noFill/>
        </p:spPr>
        <p:txBody>
          <a:bodyPr wrap="square" rtlCol="0">
            <a:spAutoFit/>
          </a:bodyPr>
          <a:lstStyle/>
          <a:p>
            <a:r>
              <a:rPr lang="en-US" sz="2000" dirty="0" smtClean="0"/>
              <a:t>What does it do?</a:t>
            </a:r>
          </a:p>
          <a:p>
            <a:endParaRPr lang="en-US" sz="2000" dirty="0"/>
          </a:p>
          <a:p>
            <a:pPr marL="342900" indent="-342900">
              <a:buFont typeface="Arial" panose="020B0604020202020204" pitchFamily="34" charset="0"/>
              <a:buChar char="•"/>
            </a:pPr>
            <a:r>
              <a:rPr lang="en-US" sz="2000" dirty="0" smtClean="0"/>
              <a:t>The instructor displays the questions one at a time on the classroom screen; alternatively, students can view the questions on their laptops, smart phones, or other mobile devices.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117" y="3080085"/>
            <a:ext cx="9478021" cy="3281736"/>
          </a:xfrm>
          <a:prstGeom prst="rect">
            <a:avLst/>
          </a:prstGeom>
        </p:spPr>
      </p:pic>
    </p:spTree>
    <p:extLst>
      <p:ext uri="{BB962C8B-B14F-4D97-AF65-F5344CB8AC3E}">
        <p14:creationId xmlns:p14="http://schemas.microsoft.com/office/powerpoint/2010/main" val="339224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20" y="268376"/>
            <a:ext cx="8945840" cy="385274"/>
          </a:xfrm>
        </p:spPr>
        <p:txBody>
          <a:bodyPr>
            <a:normAutofit lnSpcReduction="10000"/>
          </a:bodyPr>
          <a:lstStyle/>
          <a:p>
            <a:pPr marL="0" indent="0">
              <a:buNone/>
            </a:pPr>
            <a:r>
              <a:rPr lang="en-US" b="1" dirty="0" smtClean="0"/>
              <a:t>Learning Catalytics</a:t>
            </a:r>
            <a:endParaRPr lang="en-US" b="1" dirty="0"/>
          </a:p>
        </p:txBody>
      </p:sp>
      <p:sp>
        <p:nvSpPr>
          <p:cNvPr id="4" name="TextBox 3"/>
          <p:cNvSpPr txBox="1"/>
          <p:nvPr/>
        </p:nvSpPr>
        <p:spPr>
          <a:xfrm>
            <a:off x="344824" y="983516"/>
            <a:ext cx="4066755" cy="2246769"/>
          </a:xfrm>
          <a:prstGeom prst="rect">
            <a:avLst/>
          </a:prstGeom>
          <a:noFill/>
        </p:spPr>
        <p:txBody>
          <a:bodyPr wrap="square" rtlCol="0">
            <a:spAutoFit/>
          </a:bodyPr>
          <a:lstStyle/>
          <a:p>
            <a:r>
              <a:rPr lang="en-US" sz="2000" dirty="0" smtClean="0"/>
              <a:t>What does it do?</a:t>
            </a:r>
          </a:p>
          <a:p>
            <a:endParaRPr lang="en-US" sz="2000" dirty="0"/>
          </a:p>
          <a:p>
            <a:pPr marL="342900" indent="-342900">
              <a:buFont typeface="Arial" panose="020B0604020202020204" pitchFamily="34" charset="0"/>
              <a:buChar char="•"/>
            </a:pPr>
            <a:r>
              <a:rPr lang="en-US" sz="2000" dirty="0" smtClean="0"/>
              <a:t>Students use their laptops, smart phones, or other mobile devices to respond to the questions. </a:t>
            </a:r>
          </a:p>
          <a:p>
            <a:endParaRPr lang="en-US" sz="2000" dirty="0"/>
          </a:p>
        </p:txBody>
      </p:sp>
      <p:pic>
        <p:nvPicPr>
          <p:cNvPr id="6146" name="Picture 2" descr="http://www.pearsonhighered.com/withgott-5e-info/assets/images/screenshots/mes4-on-i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2035" y="648945"/>
            <a:ext cx="7498024" cy="562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57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754" cy="1400530"/>
          </a:xfrm>
        </p:spPr>
        <p:txBody>
          <a:bodyPr/>
          <a:lstStyle/>
          <a:p>
            <a:r>
              <a:rPr lang="en-US" dirty="0"/>
              <a:t>What this workshop </a:t>
            </a:r>
            <a:r>
              <a:rPr lang="en-US" u="sng" dirty="0"/>
              <a:t>won’t</a:t>
            </a:r>
            <a:r>
              <a:rPr lang="en-US" dirty="0"/>
              <a:t> </a:t>
            </a:r>
            <a:r>
              <a:rPr lang="en-US" dirty="0" smtClean="0"/>
              <a:t>do</a:t>
            </a:r>
            <a:endParaRPr lang="en-US" dirty="0"/>
          </a:p>
        </p:txBody>
      </p:sp>
      <p:sp>
        <p:nvSpPr>
          <p:cNvPr id="3" name="Content Placeholder 2"/>
          <p:cNvSpPr>
            <a:spLocks noGrp="1"/>
          </p:cNvSpPr>
          <p:nvPr>
            <p:ph idx="1"/>
          </p:nvPr>
        </p:nvSpPr>
        <p:spPr>
          <a:xfrm>
            <a:off x="1060217" y="1575123"/>
            <a:ext cx="8946541" cy="4195481"/>
          </a:xfrm>
        </p:spPr>
        <p:txBody>
          <a:bodyPr>
            <a:normAutofit/>
          </a:bodyPr>
          <a:lstStyle/>
          <a:p>
            <a:r>
              <a:rPr lang="en-US" sz="2400" dirty="0" smtClean="0"/>
              <a:t>Get </a:t>
            </a:r>
            <a:r>
              <a:rPr lang="en-US" sz="2400" dirty="0"/>
              <a:t>into the </a:t>
            </a:r>
            <a:r>
              <a:rPr lang="en-US" sz="2400" u="sng" dirty="0"/>
              <a:t>specifics</a:t>
            </a:r>
            <a:r>
              <a:rPr lang="en-US" sz="2400" dirty="0"/>
              <a:t> of how to use these tools (e.g. how to set up a clicker receiver, how to adjust audio in Camtasia, </a:t>
            </a:r>
            <a:r>
              <a:rPr lang="en-US" sz="2400" dirty="0" smtClean="0"/>
              <a:t>etc., how to install CmapTools, etc.)</a:t>
            </a:r>
          </a:p>
          <a:p>
            <a:r>
              <a:rPr lang="en-US" sz="2400" dirty="0" smtClean="0"/>
              <a:t>CTE has other resources to learn those details</a:t>
            </a:r>
            <a:endParaRPr lang="en-US" sz="2400" dirty="0"/>
          </a:p>
          <a:p>
            <a:pPr marL="0" indent="0">
              <a:buNone/>
            </a:pPr>
            <a:endParaRPr lang="en-US" sz="2400" dirty="0"/>
          </a:p>
        </p:txBody>
      </p:sp>
    </p:spTree>
    <p:extLst>
      <p:ext uri="{BB962C8B-B14F-4D97-AF65-F5344CB8AC3E}">
        <p14:creationId xmlns:p14="http://schemas.microsoft.com/office/powerpoint/2010/main" val="1194062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20" y="268376"/>
            <a:ext cx="8945840" cy="385274"/>
          </a:xfrm>
        </p:spPr>
        <p:txBody>
          <a:bodyPr>
            <a:normAutofit lnSpcReduction="10000"/>
          </a:bodyPr>
          <a:lstStyle/>
          <a:p>
            <a:pPr marL="0" indent="0">
              <a:buNone/>
            </a:pPr>
            <a:r>
              <a:rPr lang="en-US" b="1" dirty="0" smtClean="0"/>
              <a:t>Learning Catalytics</a:t>
            </a:r>
            <a:endParaRPr lang="en-US" b="1" dirty="0"/>
          </a:p>
        </p:txBody>
      </p:sp>
      <p:sp>
        <p:nvSpPr>
          <p:cNvPr id="4" name="TextBox 3"/>
          <p:cNvSpPr txBox="1"/>
          <p:nvPr/>
        </p:nvSpPr>
        <p:spPr>
          <a:xfrm>
            <a:off x="344824" y="983516"/>
            <a:ext cx="10146713" cy="1631216"/>
          </a:xfrm>
          <a:prstGeom prst="rect">
            <a:avLst/>
          </a:prstGeom>
          <a:noFill/>
        </p:spPr>
        <p:txBody>
          <a:bodyPr wrap="square" rtlCol="0">
            <a:spAutoFit/>
          </a:bodyPr>
          <a:lstStyle/>
          <a:p>
            <a:r>
              <a:rPr lang="en-US" sz="2000" dirty="0" smtClean="0"/>
              <a:t>What does it do?</a:t>
            </a:r>
          </a:p>
          <a:p>
            <a:endParaRPr lang="en-US" sz="2000" dirty="0"/>
          </a:p>
          <a:p>
            <a:pPr marL="342900" indent="-342900">
              <a:buFont typeface="Arial" panose="020B0604020202020204" pitchFamily="34" charset="0"/>
              <a:buChar char="•"/>
            </a:pPr>
            <a:r>
              <a:rPr lang="en-US" sz="2000" dirty="0" smtClean="0"/>
              <a:t>Learning Catalytics collects the students’ responses and displays them as a bar chart (or in other graphical forms)</a:t>
            </a:r>
          </a:p>
          <a:p>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15" y="2364011"/>
            <a:ext cx="9673604" cy="4117000"/>
          </a:xfrm>
          <a:prstGeom prst="rect">
            <a:avLst/>
          </a:prstGeom>
        </p:spPr>
      </p:pic>
    </p:spTree>
    <p:extLst>
      <p:ext uri="{BB962C8B-B14F-4D97-AF65-F5344CB8AC3E}">
        <p14:creationId xmlns:p14="http://schemas.microsoft.com/office/powerpoint/2010/main" val="2459838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20" y="268376"/>
            <a:ext cx="8945840" cy="385274"/>
          </a:xfrm>
        </p:spPr>
        <p:txBody>
          <a:bodyPr>
            <a:normAutofit lnSpcReduction="10000"/>
          </a:bodyPr>
          <a:lstStyle/>
          <a:p>
            <a:pPr marL="0" indent="0">
              <a:buNone/>
            </a:pPr>
            <a:r>
              <a:rPr lang="en-US" b="1" dirty="0" smtClean="0"/>
              <a:t>Top Hat</a:t>
            </a:r>
            <a:endParaRPr lang="en-US" b="1" dirty="0"/>
          </a:p>
        </p:txBody>
      </p:sp>
      <p:sp>
        <p:nvSpPr>
          <p:cNvPr id="4" name="TextBox 3"/>
          <p:cNvSpPr txBox="1"/>
          <p:nvPr/>
        </p:nvSpPr>
        <p:spPr>
          <a:xfrm>
            <a:off x="863574" y="1127895"/>
            <a:ext cx="10173393" cy="5324535"/>
          </a:xfrm>
          <a:prstGeom prst="rect">
            <a:avLst/>
          </a:prstGeom>
          <a:noFill/>
        </p:spPr>
        <p:txBody>
          <a:bodyPr wrap="square" rtlCol="0">
            <a:spAutoFit/>
          </a:bodyPr>
          <a:lstStyle/>
          <a:p>
            <a:r>
              <a:rPr lang="en-US" sz="2000" dirty="0" smtClean="0"/>
              <a:t>What does it do? </a:t>
            </a:r>
          </a:p>
          <a:p>
            <a:endParaRPr lang="en-US" sz="2000" dirty="0"/>
          </a:p>
          <a:p>
            <a:r>
              <a:rPr lang="en-US" sz="2000" dirty="0" smtClean="0"/>
              <a:t>Similar functionality to Learning Catalytics: </a:t>
            </a:r>
          </a:p>
          <a:p>
            <a:endParaRPr lang="en-US" sz="2000" dirty="0"/>
          </a:p>
          <a:p>
            <a:pPr marL="342900" indent="-342900">
              <a:buFont typeface="Arial" panose="020B0604020202020204" pitchFamily="34" charset="0"/>
              <a:buChar char="•"/>
            </a:pPr>
            <a:r>
              <a:rPr lang="en-US" sz="2000" dirty="0" smtClean="0"/>
              <a:t>Top Hat is </a:t>
            </a:r>
            <a:r>
              <a:rPr lang="en-US" sz="2000" dirty="0"/>
              <a:t>an online platform with clicker-like functionality. </a:t>
            </a:r>
          </a:p>
          <a:p>
            <a:pPr marL="342900" indent="-342900">
              <a:buFont typeface="Arial" panose="020B0604020202020204" pitchFamily="34" charset="0"/>
              <a:buChar char="•"/>
            </a:pPr>
            <a:r>
              <a:rPr lang="en-US" sz="2000" dirty="0"/>
              <a:t>The instructor creates the questions in the online platform; various kinds of questions are supported.</a:t>
            </a:r>
          </a:p>
          <a:p>
            <a:pPr marL="342900" indent="-342900">
              <a:buFont typeface="Arial" panose="020B0604020202020204" pitchFamily="34" charset="0"/>
              <a:buChar char="•"/>
            </a:pPr>
            <a:r>
              <a:rPr lang="en-US" sz="2000" dirty="0"/>
              <a:t>The instructor displays the questions one at a time on the classroom screen; alternatively, students can view the questions on their laptops, smart phones, or other mobile devices.</a:t>
            </a:r>
          </a:p>
          <a:p>
            <a:pPr marL="342900" indent="-342900">
              <a:buFont typeface="Arial" panose="020B0604020202020204" pitchFamily="34" charset="0"/>
              <a:buChar char="•"/>
            </a:pPr>
            <a:r>
              <a:rPr lang="en-US" sz="2000" dirty="0"/>
              <a:t>Students use their laptops, smart phones, or other mobile devices to respond to the questions. </a:t>
            </a:r>
          </a:p>
          <a:p>
            <a:pPr marL="342900" indent="-342900">
              <a:buFont typeface="Arial" panose="020B0604020202020204" pitchFamily="34" charset="0"/>
              <a:buChar char="•"/>
            </a:pPr>
            <a:r>
              <a:rPr lang="en-US" sz="2000" dirty="0" smtClean="0"/>
              <a:t>Top Hat collects </a:t>
            </a:r>
            <a:r>
              <a:rPr lang="en-US" sz="2000" dirty="0"/>
              <a:t>the students’ responses and displays them as a bar chart (or in other graphical forms</a:t>
            </a:r>
            <a:r>
              <a:rPr lang="en-US" sz="2000" dirty="0" smtClean="0"/>
              <a:t>)</a:t>
            </a:r>
          </a:p>
          <a:p>
            <a:pPr marL="342900" indent="-342900">
              <a:buFont typeface="Arial" panose="020B0604020202020204" pitchFamily="34" charset="0"/>
              <a:buChar char="•"/>
            </a:pPr>
            <a:endParaRPr lang="en-US" sz="2000" dirty="0"/>
          </a:p>
          <a:p>
            <a:r>
              <a:rPr lang="en-US" sz="2000" dirty="0" smtClean="0"/>
              <a:t>Differences between the two platforms are listed </a:t>
            </a:r>
            <a:r>
              <a:rPr lang="en-US" sz="2000" dirty="0" smtClean="0">
                <a:hlinkClick r:id="rId2"/>
              </a:rPr>
              <a:t>here </a:t>
            </a:r>
            <a:endParaRPr lang="en-US" sz="2000" dirty="0"/>
          </a:p>
          <a:p>
            <a:endParaRPr lang="en-US" sz="2000" dirty="0"/>
          </a:p>
        </p:txBody>
      </p:sp>
    </p:spTree>
    <p:extLst>
      <p:ext uri="{BB962C8B-B14F-4D97-AF65-F5344CB8AC3E}">
        <p14:creationId xmlns:p14="http://schemas.microsoft.com/office/powerpoint/2010/main" val="1638043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20" y="268376"/>
            <a:ext cx="8945840" cy="385274"/>
          </a:xfrm>
        </p:spPr>
        <p:txBody>
          <a:bodyPr>
            <a:normAutofit lnSpcReduction="10000"/>
          </a:bodyPr>
          <a:lstStyle/>
          <a:p>
            <a:pPr marL="0" indent="0">
              <a:buNone/>
            </a:pPr>
            <a:r>
              <a:rPr lang="en-US" b="1" dirty="0" smtClean="0"/>
              <a:t>Top Hat</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93" y="728300"/>
            <a:ext cx="8317872" cy="5891826"/>
          </a:xfrm>
          <a:prstGeom prst="rect">
            <a:avLst/>
          </a:prstGeom>
          <a:ln>
            <a:solidFill>
              <a:schemeClr val="bg2"/>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767" y="2290693"/>
            <a:ext cx="2976281" cy="1828225"/>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8895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20" y="268376"/>
            <a:ext cx="8945840" cy="385274"/>
          </a:xfrm>
        </p:spPr>
        <p:txBody>
          <a:bodyPr>
            <a:normAutofit lnSpcReduction="10000"/>
          </a:bodyPr>
          <a:lstStyle/>
          <a:p>
            <a:pPr marL="0" indent="0">
              <a:buNone/>
            </a:pPr>
            <a:r>
              <a:rPr lang="en-US" b="1" dirty="0" smtClean="0"/>
              <a:t>Top Hat</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89" y="1401511"/>
            <a:ext cx="6967836" cy="42558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4867" y="1868724"/>
            <a:ext cx="4082479" cy="1968338"/>
          </a:xfrm>
          <a:prstGeom prst="rect">
            <a:avLst/>
          </a:prstGeom>
        </p:spPr>
      </p:pic>
    </p:spTree>
    <p:extLst>
      <p:ext uri="{BB962C8B-B14F-4D97-AF65-F5344CB8AC3E}">
        <p14:creationId xmlns:p14="http://schemas.microsoft.com/office/powerpoint/2010/main" val="3339256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Brainstorming: What are the relative merits of Top Hat and Learning </a:t>
            </a:r>
            <a:r>
              <a:rPr lang="en-US" sz="2800" dirty="0" err="1" smtClean="0"/>
              <a:t>Catalytics</a:t>
            </a:r>
            <a:r>
              <a:rPr lang="en-US" sz="2800" dirty="0" smtClean="0"/>
              <a:t> (on the one hand) versus Clickers (on the other hand)?</a:t>
            </a:r>
            <a:endParaRPr lang="en-US" sz="2800" dirty="0"/>
          </a:p>
        </p:txBody>
      </p:sp>
      <p:sp>
        <p:nvSpPr>
          <p:cNvPr id="3" name="Content Placeholder 2"/>
          <p:cNvSpPr>
            <a:spLocks noGrp="1"/>
          </p:cNvSpPr>
          <p:nvPr>
            <p:ph idx="1"/>
          </p:nvPr>
        </p:nvSpPr>
        <p:spPr>
          <a:xfrm>
            <a:off x="493713" y="2052917"/>
            <a:ext cx="5104982" cy="4195481"/>
          </a:xfrm>
        </p:spPr>
        <p:txBody>
          <a:bodyPr>
            <a:normAutofit/>
          </a:bodyPr>
          <a:lstStyle/>
          <a:p>
            <a:pPr marL="0" indent="0">
              <a:buNone/>
            </a:pPr>
            <a:r>
              <a:rPr lang="en-US" b="1" dirty="0" smtClean="0"/>
              <a:t>Clickers</a:t>
            </a:r>
          </a:p>
          <a:p>
            <a:r>
              <a:rPr lang="en-US" dirty="0" smtClean="0"/>
              <a:t>Clickers have one purpose: to collect responses (they don’t have other “distractions” built into them)</a:t>
            </a:r>
          </a:p>
          <a:p>
            <a:r>
              <a:rPr lang="en-US" dirty="0" smtClean="0"/>
              <a:t>Clickers are cheap (not all students can afford a mobile device, which is needed to use Piazza)</a:t>
            </a:r>
          </a:p>
        </p:txBody>
      </p:sp>
      <p:sp>
        <p:nvSpPr>
          <p:cNvPr id="4" name="Content Placeholder 2"/>
          <p:cNvSpPr txBox="1">
            <a:spLocks/>
          </p:cNvSpPr>
          <p:nvPr/>
        </p:nvSpPr>
        <p:spPr>
          <a:xfrm>
            <a:off x="6096000" y="2052917"/>
            <a:ext cx="5486400" cy="4195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smtClean="0"/>
              <a:t>Top Hat and Learning </a:t>
            </a:r>
            <a:r>
              <a:rPr lang="en-US" b="1" dirty="0" err="1" smtClean="0"/>
              <a:t>Catalytics</a:t>
            </a:r>
            <a:endParaRPr lang="en-US" b="1" dirty="0" smtClean="0"/>
          </a:p>
          <a:p>
            <a:r>
              <a:rPr lang="en-US" dirty="0" smtClean="0"/>
              <a:t>Students never forget their smartphones but they might forget to bring their clickers</a:t>
            </a:r>
          </a:p>
          <a:p>
            <a:r>
              <a:rPr lang="en-US" dirty="0" smtClean="0"/>
              <a:t>Top Hat allows you to ask a wider variety of questions</a:t>
            </a:r>
          </a:p>
          <a:p>
            <a:r>
              <a:rPr lang="en-US" dirty="0" smtClean="0"/>
              <a:t>Top Hat seems more “hip” than clickers</a:t>
            </a:r>
          </a:p>
          <a:p>
            <a:r>
              <a:rPr lang="en-US" dirty="0" smtClean="0"/>
              <a:t>With Top Hat, each student can interact with simulations and animations</a:t>
            </a:r>
          </a:p>
          <a:p>
            <a:r>
              <a:rPr lang="en-US" dirty="0" smtClean="0"/>
              <a:t>Top Hat facilitates students asking their own questions</a:t>
            </a:r>
            <a:endParaRPr lang="en-US" dirty="0"/>
          </a:p>
        </p:txBody>
      </p:sp>
    </p:spTree>
    <p:extLst>
      <p:ext uri="{BB962C8B-B14F-4D97-AF65-F5344CB8AC3E}">
        <p14:creationId xmlns:p14="http://schemas.microsoft.com/office/powerpoint/2010/main" val="22596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6055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754" cy="1400530"/>
          </a:xfrm>
        </p:spPr>
        <p:txBody>
          <a:bodyPr/>
          <a:lstStyle/>
          <a:p>
            <a:r>
              <a:rPr lang="en-US" dirty="0"/>
              <a:t>What </a:t>
            </a:r>
            <a:r>
              <a:rPr lang="en-US" dirty="0" smtClean="0"/>
              <a:t>you’ll be doing in this workshop</a:t>
            </a:r>
            <a:endParaRPr lang="en-US" dirty="0"/>
          </a:p>
        </p:txBody>
      </p:sp>
      <p:sp>
        <p:nvSpPr>
          <p:cNvPr id="3" name="Content Placeholder 2"/>
          <p:cNvSpPr>
            <a:spLocks noGrp="1"/>
          </p:cNvSpPr>
          <p:nvPr>
            <p:ph idx="1"/>
          </p:nvPr>
        </p:nvSpPr>
        <p:spPr>
          <a:xfrm>
            <a:off x="1060217" y="1575124"/>
            <a:ext cx="8946541" cy="1673044"/>
          </a:xfrm>
        </p:spPr>
        <p:txBody>
          <a:bodyPr>
            <a:normAutofit/>
          </a:bodyPr>
          <a:lstStyle/>
          <a:p>
            <a:r>
              <a:rPr lang="en-US" sz="2400" dirty="0" smtClean="0"/>
              <a:t>Listening (to learn about the functionality of the tools)</a:t>
            </a:r>
          </a:p>
          <a:p>
            <a:r>
              <a:rPr lang="en-US" sz="2400" dirty="0" smtClean="0"/>
              <a:t>Thinking (about how those tools can be used effectively)</a:t>
            </a:r>
          </a:p>
          <a:p>
            <a:r>
              <a:rPr lang="en-US" sz="2400" dirty="0" smtClean="0"/>
              <a:t>Sharing (your ideas)</a:t>
            </a:r>
            <a:endParaRPr lang="en-US" sz="2400" dirty="0"/>
          </a:p>
        </p:txBody>
      </p:sp>
    </p:spTree>
    <p:extLst>
      <p:ext uri="{BB962C8B-B14F-4D97-AF65-F5344CB8AC3E}">
        <p14:creationId xmlns:p14="http://schemas.microsoft.com/office/powerpoint/2010/main" val="397634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754" cy="1400530"/>
          </a:xfrm>
        </p:spPr>
        <p:txBody>
          <a:bodyPr/>
          <a:lstStyle/>
          <a:p>
            <a:r>
              <a:rPr lang="en-US" dirty="0" smtClean="0"/>
              <a:t>A Warm-Up Exercise</a:t>
            </a:r>
            <a:endParaRPr lang="en-US" dirty="0"/>
          </a:p>
        </p:txBody>
      </p:sp>
      <p:pic>
        <p:nvPicPr>
          <p:cNvPr id="1026" name="Picture 2" descr="http://www.quiznatic.com/uploads/987-94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157" y="1364271"/>
            <a:ext cx="8046730" cy="4763666"/>
          </a:xfrm>
          <a:prstGeom prst="rect">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976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45" y="153046"/>
            <a:ext cx="8945840" cy="385274"/>
          </a:xfrm>
        </p:spPr>
        <p:txBody>
          <a:bodyPr>
            <a:normAutofit lnSpcReduction="10000"/>
          </a:bodyPr>
          <a:lstStyle/>
          <a:p>
            <a:pPr marL="0" indent="0">
              <a:buNone/>
            </a:pPr>
            <a:r>
              <a:rPr lang="en-US" b="1" dirty="0" smtClean="0"/>
              <a:t>Google Moderator</a:t>
            </a:r>
            <a:endParaRPr lang="en-US" b="1" dirty="0"/>
          </a:p>
        </p:txBody>
      </p:sp>
      <p:sp>
        <p:nvSpPr>
          <p:cNvPr id="6" name="TextBox 5"/>
          <p:cNvSpPr txBox="1"/>
          <p:nvPr/>
        </p:nvSpPr>
        <p:spPr>
          <a:xfrm>
            <a:off x="818147" y="1256232"/>
            <a:ext cx="9930064" cy="4093428"/>
          </a:xfrm>
          <a:prstGeom prst="rect">
            <a:avLst/>
          </a:prstGeom>
          <a:noFill/>
        </p:spPr>
        <p:txBody>
          <a:bodyPr wrap="square" rtlCol="0">
            <a:spAutoFit/>
          </a:bodyPr>
          <a:lstStyle/>
          <a:p>
            <a:r>
              <a:rPr lang="en-US" sz="2000" dirty="0" smtClean="0"/>
              <a:t>What does it do?</a:t>
            </a:r>
          </a:p>
          <a:p>
            <a:endParaRPr lang="en-US" sz="2000" dirty="0" smtClean="0"/>
          </a:p>
          <a:p>
            <a:pPr marL="342900" indent="-342900">
              <a:buFont typeface="Arial" panose="020B0604020202020204" pitchFamily="34" charset="0"/>
              <a:buChar char="•"/>
            </a:pPr>
            <a:r>
              <a:rPr lang="en-US" sz="2000" dirty="0" smtClean="0"/>
              <a:t>It’s an online space where students can post questions</a:t>
            </a:r>
          </a:p>
          <a:p>
            <a:pPr marL="342900" indent="-342900">
              <a:buFont typeface="Arial" panose="020B0604020202020204" pitchFamily="34" charset="0"/>
              <a:buChar char="•"/>
            </a:pPr>
            <a:r>
              <a:rPr lang="en-US" sz="2000" dirty="0" smtClean="0"/>
              <a:t>Other students can see the questions that are posted and vote them up or down</a:t>
            </a:r>
          </a:p>
          <a:p>
            <a:pPr marL="342900" indent="-342900">
              <a:buFont typeface="Arial" panose="020B0604020202020204" pitchFamily="34" charset="0"/>
              <a:buChar char="•"/>
            </a:pPr>
            <a:r>
              <a:rPr lang="en-US" sz="2000" dirty="0"/>
              <a:t>Everyone is able to see how many students like a question and how many students don’t like it</a:t>
            </a:r>
          </a:p>
          <a:p>
            <a:pPr marL="342900" indent="-342900">
              <a:buFont typeface="Arial" panose="020B0604020202020204" pitchFamily="34" charset="0"/>
              <a:buChar char="•"/>
            </a:pPr>
            <a:r>
              <a:rPr lang="en-US" sz="2000" dirty="0" smtClean="0"/>
              <a:t>The instructor and students can respond, in Google Moderator, to questions that are posted</a:t>
            </a:r>
          </a:p>
          <a:p>
            <a:pPr marL="342900" indent="-342900">
              <a:buFont typeface="Arial" panose="020B0604020202020204" pitchFamily="34" charset="0"/>
              <a:buChar char="•"/>
            </a:pPr>
            <a:r>
              <a:rPr lang="en-US" sz="2000" dirty="0" smtClean="0"/>
              <a:t>A Google Moderator session can have many sub sessions</a:t>
            </a:r>
          </a:p>
          <a:p>
            <a:pPr marL="342900" indent="-342900">
              <a:buFont typeface="Arial" panose="020B0604020202020204" pitchFamily="34" charset="0"/>
              <a:buChar char="•"/>
            </a:pPr>
            <a:r>
              <a:rPr lang="en-US" sz="2000" dirty="0" smtClean="0"/>
              <a:t>The instructor chooses whether questions can be posted anonymously</a:t>
            </a:r>
          </a:p>
          <a:p>
            <a:pPr marL="342900" indent="-342900">
              <a:buFont typeface="Arial" panose="020B0604020202020204" pitchFamily="34" charset="0"/>
              <a:buChar char="•"/>
            </a:pPr>
            <a:endParaRPr lang="en-US" sz="2000" dirty="0" smtClean="0"/>
          </a:p>
          <a:p>
            <a:endParaRPr lang="en-US" sz="2000" dirty="0"/>
          </a:p>
        </p:txBody>
      </p:sp>
    </p:spTree>
    <p:extLst>
      <p:ext uri="{BB962C8B-B14F-4D97-AF65-F5344CB8AC3E}">
        <p14:creationId xmlns:p14="http://schemas.microsoft.com/office/powerpoint/2010/main" val="3133086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45" y="153046"/>
            <a:ext cx="8945840" cy="385274"/>
          </a:xfrm>
        </p:spPr>
        <p:txBody>
          <a:bodyPr>
            <a:normAutofit lnSpcReduction="10000"/>
          </a:bodyPr>
          <a:lstStyle/>
          <a:p>
            <a:pPr marL="0" indent="0">
              <a:buNone/>
            </a:pPr>
            <a:r>
              <a:rPr lang="en-US" b="1" dirty="0" smtClean="0"/>
              <a:t>Google Moderator</a:t>
            </a:r>
            <a:endParaRPr lang="en-US" b="1" dirty="0"/>
          </a:p>
        </p:txBody>
      </p:sp>
      <p:sp>
        <p:nvSpPr>
          <p:cNvPr id="6" name="TextBox 5"/>
          <p:cNvSpPr txBox="1"/>
          <p:nvPr/>
        </p:nvSpPr>
        <p:spPr>
          <a:xfrm>
            <a:off x="440645" y="953222"/>
            <a:ext cx="2759242" cy="2554545"/>
          </a:xfrm>
          <a:prstGeom prst="rect">
            <a:avLst/>
          </a:prstGeom>
          <a:noFill/>
        </p:spPr>
        <p:txBody>
          <a:bodyPr wrap="square" rtlCol="0">
            <a:spAutoFit/>
          </a:bodyPr>
          <a:lstStyle/>
          <a:p>
            <a:r>
              <a:rPr lang="en-US" sz="2000" dirty="0" smtClean="0"/>
              <a:t>What does it do?</a:t>
            </a:r>
          </a:p>
          <a:p>
            <a:endParaRPr lang="en-US" sz="2000" dirty="0" smtClean="0"/>
          </a:p>
          <a:p>
            <a:pPr marL="800100" lvl="1" indent="-342900">
              <a:buFont typeface="Arial" panose="020B0604020202020204" pitchFamily="34" charset="0"/>
              <a:buChar char="•"/>
            </a:pPr>
            <a:r>
              <a:rPr lang="en-US" sz="2000" dirty="0" smtClean="0"/>
              <a:t>It’s an online space where students can post questions</a:t>
            </a:r>
          </a:p>
          <a:p>
            <a:pPr marL="800100" lvl="1" indent="-342900">
              <a:buFont typeface="Arial" panose="020B0604020202020204" pitchFamily="34" charset="0"/>
              <a:buChar char="•"/>
            </a:pPr>
            <a:endParaRPr lang="en-US" sz="2000" dirty="0" smtClean="0"/>
          </a:p>
          <a:p>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389" y="953222"/>
            <a:ext cx="8105274" cy="5290943"/>
          </a:xfrm>
          <a:prstGeom prst="rect">
            <a:avLst/>
          </a:prstGeom>
        </p:spPr>
      </p:pic>
    </p:spTree>
    <p:extLst>
      <p:ext uri="{BB962C8B-B14F-4D97-AF65-F5344CB8AC3E}">
        <p14:creationId xmlns:p14="http://schemas.microsoft.com/office/powerpoint/2010/main" val="1137306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45" y="153046"/>
            <a:ext cx="8945840" cy="385274"/>
          </a:xfrm>
        </p:spPr>
        <p:txBody>
          <a:bodyPr>
            <a:normAutofit lnSpcReduction="10000"/>
          </a:bodyPr>
          <a:lstStyle/>
          <a:p>
            <a:pPr marL="0" indent="0">
              <a:buNone/>
            </a:pPr>
            <a:r>
              <a:rPr lang="en-US" b="1" dirty="0" smtClean="0"/>
              <a:t>Google Moderator</a:t>
            </a:r>
            <a:endParaRPr lang="en-US" b="1" dirty="0"/>
          </a:p>
        </p:txBody>
      </p:sp>
      <p:sp>
        <p:nvSpPr>
          <p:cNvPr id="6" name="TextBox 5"/>
          <p:cNvSpPr txBox="1"/>
          <p:nvPr/>
        </p:nvSpPr>
        <p:spPr>
          <a:xfrm>
            <a:off x="440645" y="968558"/>
            <a:ext cx="2807369" cy="5016758"/>
          </a:xfrm>
          <a:prstGeom prst="rect">
            <a:avLst/>
          </a:prstGeom>
          <a:noFill/>
        </p:spPr>
        <p:txBody>
          <a:bodyPr wrap="square" rtlCol="0">
            <a:spAutoFit/>
          </a:bodyPr>
          <a:lstStyle/>
          <a:p>
            <a:r>
              <a:rPr lang="en-US" sz="2000" dirty="0" smtClean="0"/>
              <a:t>What does it do?</a:t>
            </a:r>
          </a:p>
          <a:p>
            <a:endParaRPr lang="en-US" sz="2000" dirty="0" smtClean="0"/>
          </a:p>
          <a:p>
            <a:pPr marL="342900" indent="-342900">
              <a:buFont typeface="Arial" panose="020B0604020202020204" pitchFamily="34" charset="0"/>
              <a:buChar char="•"/>
            </a:pPr>
            <a:r>
              <a:rPr lang="en-US" sz="2000" dirty="0" smtClean="0"/>
              <a:t>Other students can see the questions that are posted and vote them up or down</a:t>
            </a:r>
          </a:p>
          <a:p>
            <a:pPr marL="342900" indent="-342900">
              <a:buFont typeface="Arial" panose="020B0604020202020204" pitchFamily="34" charset="0"/>
              <a:buChar char="•"/>
            </a:pPr>
            <a:r>
              <a:rPr lang="en-US" sz="2000" dirty="0"/>
              <a:t>Everyone is able to see how many </a:t>
            </a:r>
            <a:r>
              <a:rPr lang="en-US" sz="2000" dirty="0" smtClean="0"/>
              <a:t>students like a question and how many students don’t like it</a:t>
            </a:r>
            <a:endParaRPr lang="en-US" sz="2000" dirty="0"/>
          </a:p>
          <a:p>
            <a:pPr marL="800100" lvl="1" indent="-342900">
              <a:buFont typeface="Arial" panose="020B0604020202020204" pitchFamily="34" charset="0"/>
              <a:buChar char="•"/>
            </a:pPr>
            <a:endParaRPr lang="en-US" sz="2000" dirty="0" smtClean="0"/>
          </a:p>
          <a:p>
            <a:pPr marL="800100" lvl="1" indent="-342900">
              <a:buFont typeface="Arial" panose="020B0604020202020204" pitchFamily="34" charset="0"/>
              <a:buChar char="•"/>
            </a:pPr>
            <a:endParaRPr lang="en-US" sz="2000" dirty="0" smtClean="0"/>
          </a:p>
          <a:p>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841" y="968558"/>
            <a:ext cx="8587915" cy="5151506"/>
          </a:xfrm>
          <a:prstGeom prst="rect">
            <a:avLst/>
          </a:prstGeom>
        </p:spPr>
      </p:pic>
    </p:spTree>
    <p:extLst>
      <p:ext uri="{BB962C8B-B14F-4D97-AF65-F5344CB8AC3E}">
        <p14:creationId xmlns:p14="http://schemas.microsoft.com/office/powerpoint/2010/main" val="857185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45" y="153046"/>
            <a:ext cx="8945840" cy="385274"/>
          </a:xfrm>
        </p:spPr>
        <p:txBody>
          <a:bodyPr>
            <a:normAutofit lnSpcReduction="10000"/>
          </a:bodyPr>
          <a:lstStyle/>
          <a:p>
            <a:pPr marL="0" indent="0">
              <a:buNone/>
            </a:pPr>
            <a:r>
              <a:rPr lang="en-US" b="1" dirty="0" smtClean="0"/>
              <a:t>Google Moderator</a:t>
            </a:r>
            <a:endParaRPr lang="en-US" b="1" dirty="0"/>
          </a:p>
        </p:txBody>
      </p:sp>
      <p:sp>
        <p:nvSpPr>
          <p:cNvPr id="6" name="TextBox 5"/>
          <p:cNvSpPr txBox="1"/>
          <p:nvPr/>
        </p:nvSpPr>
        <p:spPr>
          <a:xfrm>
            <a:off x="513816" y="871221"/>
            <a:ext cx="2903152" cy="2862322"/>
          </a:xfrm>
          <a:prstGeom prst="rect">
            <a:avLst/>
          </a:prstGeom>
          <a:noFill/>
        </p:spPr>
        <p:txBody>
          <a:bodyPr wrap="square" rtlCol="0">
            <a:spAutoFit/>
          </a:bodyPr>
          <a:lstStyle/>
          <a:p>
            <a:r>
              <a:rPr lang="en-US" sz="2000" dirty="0" smtClean="0"/>
              <a:t>What does it do?</a:t>
            </a:r>
          </a:p>
          <a:p>
            <a:endParaRPr lang="en-US" sz="2000" dirty="0" smtClean="0"/>
          </a:p>
          <a:p>
            <a:pPr marL="342900" indent="-342900">
              <a:buFont typeface="Arial" panose="020B0604020202020204" pitchFamily="34" charset="0"/>
              <a:buChar char="•"/>
            </a:pPr>
            <a:r>
              <a:rPr lang="en-US" sz="2000" dirty="0" smtClean="0"/>
              <a:t>The instructor and students can respond, in Google Moderator, to questions that are posted</a:t>
            </a:r>
          </a:p>
          <a:p>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047" y="871221"/>
            <a:ext cx="8498032" cy="4454758"/>
          </a:xfrm>
          <a:prstGeom prst="rect">
            <a:avLst/>
          </a:prstGeom>
        </p:spPr>
      </p:pic>
    </p:spTree>
    <p:extLst>
      <p:ext uri="{BB962C8B-B14F-4D97-AF65-F5344CB8AC3E}">
        <p14:creationId xmlns:p14="http://schemas.microsoft.com/office/powerpoint/2010/main" val="218423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10653</TotalTime>
  <Words>1566</Words>
  <Application>Microsoft Office PowerPoint</Application>
  <PresentationFormat>Widescreen</PresentationFormat>
  <Paragraphs>187</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Wingdings 3</vt:lpstr>
      <vt:lpstr>Ion</vt:lpstr>
      <vt:lpstr>Question Facilitation Tools</vt:lpstr>
      <vt:lpstr>Learning Outcomes for this Workshop</vt:lpstr>
      <vt:lpstr>What this workshop won’t do</vt:lpstr>
      <vt:lpstr>What you’ll be doing in this workshop</vt:lpstr>
      <vt:lpstr>A Warm-Up Exercise</vt:lpstr>
      <vt:lpstr>PowerPoint Presentation</vt:lpstr>
      <vt:lpstr>PowerPoint Presentation</vt:lpstr>
      <vt:lpstr>PowerPoint Presentation</vt:lpstr>
      <vt:lpstr>PowerPoint Presentation</vt:lpstr>
      <vt:lpstr>PowerPoint Presentation</vt:lpstr>
      <vt:lpstr>PowerPoint Presentation</vt:lpstr>
      <vt:lpstr>Brainstorming: How could Google Moderator enhance your students’ learning experience?</vt:lpstr>
      <vt:lpstr>PowerPoint Presentation</vt:lpstr>
      <vt:lpstr>PowerPoint Presentation</vt:lpstr>
      <vt:lpstr>PowerPoint Presentation</vt:lpstr>
      <vt:lpstr>PowerPoint Presentation</vt:lpstr>
      <vt:lpstr>Brainstorming: How could Piazza enhance your students learning experience?</vt:lpstr>
      <vt:lpstr>PowerPoint Presentation</vt:lpstr>
      <vt:lpstr>PowerPoint Presentation</vt:lpstr>
      <vt:lpstr>PowerPoint Presentation</vt:lpstr>
      <vt:lpstr>PowerPoint Presentation</vt:lpstr>
      <vt:lpstr>Brainstorming: How can Clickers enhance your students’ learning experience?</vt:lpstr>
      <vt:lpstr>Example of Peer Instruction using clickers</vt:lpstr>
      <vt:lpstr>Example of Peer Instruction using clickers</vt:lpstr>
      <vt:lpstr>An Example of Peer Instruction using clickers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Brainstorming: What are the relative merits of Top Hat and Learning Catalytics (on the one hand) versus Clickers (on the other hand)?</vt:lpstr>
      <vt:lpstr>Questions and Discussion</vt:lpstr>
    </vt:vector>
  </TitlesOfParts>
  <Company>University of Waterloo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Facilitation Tools</dc:title>
  <dc:creator>Morton, Mark</dc:creator>
  <cp:lastModifiedBy>Mark Morton</cp:lastModifiedBy>
  <cp:revision>72</cp:revision>
  <dcterms:created xsi:type="dcterms:W3CDTF">2015-02-04T16:02:48Z</dcterms:created>
  <dcterms:modified xsi:type="dcterms:W3CDTF">2015-02-28T21:23:26Z</dcterms:modified>
</cp:coreProperties>
</file>