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9144000"/>
  <p:notesSz cx="6858000" cy="9144000"/>
  <p:embeddedFontLst>
    <p:embeddedFont>
      <p:font typeface="Arial Narrow"/>
      <p:regular r:id="rId14"/>
      <p:bold r:id="rId15"/>
      <p:italic r:id="rId16"/>
      <p:boldItalic r:id="rId17"/>
    </p:embeddedFont>
    <p:embeddedFont>
      <p:font typeface="Questrial"/>
      <p:regular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D3C65611-9833-4511-AF3C-FF34CF1A6109}">
  <a:tblStyle styleId="{D3C65611-9833-4511-AF3C-FF34CF1A6109}"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ArialNarrow-bold.fntdata"/><Relationship Id="rId14" Type="http://schemas.openxmlformats.org/officeDocument/2006/relationships/font" Target="fonts/ArialNarrow-regular.fntdata"/><Relationship Id="rId17" Type="http://schemas.openxmlformats.org/officeDocument/2006/relationships/font" Target="fonts/ArialNarrow-boldItalic.fntdata"/><Relationship Id="rId16" Type="http://schemas.openxmlformats.org/officeDocument/2006/relationships/font" Target="fonts/ArialNarrow-italic.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Questrial-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dk1"/>
              </a:buClr>
              <a:buSzPts val="1400"/>
              <a:buFont typeface="Calibri"/>
              <a:buNone/>
              <a:defRPr b="0" i="0" sz="12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wrap="square" tIns="91425"/>
          <a:lstStyle>
            <a:lvl1pPr indent="0" lvl="0" marL="0" marR="0" rtl="0" algn="r">
              <a:lnSpc>
                <a:spcPct val="100000"/>
              </a:lnSpc>
              <a:spcBef>
                <a:spcPts val="0"/>
              </a:spcBef>
              <a:spcAft>
                <a:spcPts val="0"/>
              </a:spcAft>
              <a:buClr>
                <a:schemeClr val="dk1"/>
              </a:buClr>
              <a:buSzPts val="1400"/>
              <a:buFont typeface="Calibri"/>
              <a:buNone/>
              <a:defRPr b="0" i="0" sz="12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t" bIns="91425" lIns="91425" rIns="91425" wrap="square" tIns="91425"/>
          <a:lstStyle>
            <a:lvl1pPr indent="0" lvl="0" marL="0" marR="0" rtl="0" algn="l">
              <a:spcBef>
                <a:spcPts val="0"/>
              </a:spcBef>
              <a:buClr>
                <a:schemeClr val="dk1"/>
              </a:buClr>
              <a:buSzPts val="1400"/>
              <a:buFont typeface="Calibri"/>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Clr>
                <a:schemeClr val="dk1"/>
              </a:buClr>
              <a:buSzPts val="1400"/>
              <a:buFont typeface="Calibri"/>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Clr>
                <a:schemeClr val="dk1"/>
              </a:buClr>
              <a:buSzPts val="1400"/>
              <a:buFont typeface="Calibri"/>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Clr>
                <a:schemeClr val="dk1"/>
              </a:buClr>
              <a:buSzPts val="1400"/>
              <a:buFont typeface="Calibri"/>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Clr>
                <a:schemeClr val="dk1"/>
              </a:buClr>
              <a:buSzPts val="1400"/>
              <a:buFont typeface="Calibri"/>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Clr>
                <a:schemeClr val="dk1"/>
              </a:buClr>
              <a:buSzPts val="1400"/>
              <a:buFont typeface="Calibri"/>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Clr>
                <a:schemeClr val="dk1"/>
              </a:buClr>
              <a:buSzPts val="1400"/>
              <a:buFont typeface="Calibri"/>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Clr>
                <a:schemeClr val="dk1"/>
              </a:buClr>
              <a:buSzPts val="1400"/>
              <a:buFont typeface="Calibri"/>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Clr>
                <a:schemeClr val="dk1"/>
              </a:buClr>
              <a:buSzPts val="1400"/>
              <a:buFont typeface="Calibri"/>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7200"/>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chemeClr val="dk1"/>
              </a:buClr>
              <a:buSzPts val="1400"/>
              <a:buFont typeface="Calibri"/>
              <a:buNone/>
              <a:defRPr b="0" i="0" sz="1200" u="none" cap="none" strike="noStrike">
                <a:solidFill>
                  <a:schemeClr val="dk1"/>
                </a:solidFill>
                <a:latin typeface="Calibri"/>
                <a:ea typeface="Calibri"/>
                <a:cs typeface="Calibri"/>
                <a:sym typeface="Calibri"/>
              </a:defRPr>
            </a:lvl1pPr>
            <a:lvl2pPr indent="0" lvl="1" marL="4572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2pPr>
            <a:lvl3pPr indent="0" lvl="2" marL="9144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3pPr>
            <a:lvl4pPr indent="0" lvl="3" marL="13716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4pPr>
            <a:lvl5pPr indent="0" lvl="4" marL="18288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5pPr>
            <a:lvl6pPr indent="0" lvl="5" marL="22860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6pPr>
            <a:lvl7pPr indent="0" lvl="6" marL="27432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7pPr>
            <a:lvl8pPr indent="0" lvl="7" marL="32004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8pPr>
            <a:lvl9pPr indent="0" lvl="8" marL="3657600"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chemeClr val="dk1"/>
              </a:buClr>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www.conferenceboard.ca/Libraries/EDUC_PUBLIC/esp2000.sflb" TargetMode="External"/><Relationship Id="rId3" Type="http://schemas.openxmlformats.org/officeDocument/2006/relationships/hyperlink" Target="https://www.aacu.org/sites/default/files/files/LEAP/2013_EmployerSurvey.pdf" TargetMode="External"/><Relationship Id="rId4" Type="http://schemas.openxmlformats.org/officeDocument/2006/relationships/hyperlink" Target="http://www.cacee.com/_Library/docs/Youth_in_transition_Bridging_Canadas_path_from_education_to_employment_2_.pdf" TargetMode="External"/><Relationship Id="rId9" Type="http://schemas.openxmlformats.org/officeDocument/2006/relationships/hyperlink" Target="http://bmcmededuc.biomedcentral.com/articles/10.1186/s12909-015-0422-2" TargetMode="External"/><Relationship Id="rId5" Type="http://schemas.openxmlformats.org/officeDocument/2006/relationships/hyperlink" Target="http://cjcdonline.ca/wp-content/uploads/2014/11/CJCD10thAnniversaryFullBook.pdf" TargetMode="External"/><Relationship Id="rId6" Type="http://schemas.openxmlformats.org/officeDocument/2006/relationships/hyperlink" Target="https://www2.warwick.ac.uk/fac/soc/al/research/groups/wacc/activities/regular_events/may_27_wacc.pdf" TargetMode="External"/><Relationship Id="rId7" Type="http://schemas.openxmlformats.org/officeDocument/2006/relationships/hyperlink" Target="https://www.natcom.org/uploadedFiles/Teaching_and_Learning/Assessment_Resources/PDF-Speaking_and_Listening_Competencies_for_College_Students.pdf" TargetMode="External"/><Relationship Id="rId8" Type="http://schemas.openxmlformats.org/officeDocument/2006/relationships/hyperlink" Target="http://sgr.sagepub.com/content/32/6/698.full.pdf"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dk1"/>
              </a:buClr>
              <a:buFont typeface="Calibri"/>
              <a:buNone/>
            </a:pPr>
            <a:r>
              <a:rPr b="0" i="0" lang="en-US" sz="1200" u="none" cap="none" strike="noStrike">
                <a:solidFill>
                  <a:schemeClr val="dk1"/>
                </a:solidFill>
                <a:latin typeface="Calibri"/>
                <a:ea typeface="Calibri"/>
                <a:cs typeface="Calibri"/>
                <a:sym typeface="Calibri"/>
              </a:rPr>
              <a:t>Review the PPT before students begin Assignment 1</a:t>
            </a:r>
          </a:p>
          <a:p>
            <a:pPr indent="0" lvl="0" marL="0" marR="0" rtl="0" algn="l">
              <a:spcBef>
                <a:spcPts val="0"/>
              </a:spcBef>
              <a:buClr>
                <a:schemeClr val="dk1"/>
              </a:buClr>
              <a:buFont typeface="Calibri"/>
              <a:buNone/>
            </a:pPr>
            <a:r>
              <a:t/>
            </a:r>
            <a:endParaRPr b="0" i="0" sz="1200" u="none" cap="none" strike="noStrike">
              <a:solidFill>
                <a:schemeClr val="dk1"/>
              </a:solidFill>
              <a:latin typeface="Calibri"/>
              <a:ea typeface="Calibri"/>
              <a:cs typeface="Calibri"/>
              <a:sym typeface="Calibri"/>
            </a:endParaRPr>
          </a:p>
        </p:txBody>
      </p:sp>
      <p:sp>
        <p:nvSpPr>
          <p:cNvPr id="87" name="Shape 87"/>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chemeClr val="dk1"/>
              </a:buClr>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95" name="Shape 95"/>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Clr>
                <a:schemeClr val="dk1"/>
              </a:buClr>
              <a:buFont typeface="Calibri"/>
              <a:buNone/>
            </a:pPr>
            <a:r>
              <a:rPr b="0" i="0" lang="en-US" sz="1200" u="none" cap="none" strike="noStrike">
                <a:solidFill>
                  <a:schemeClr val="dk1"/>
                </a:solidFill>
                <a:latin typeface="Calibri"/>
                <a:ea typeface="Calibri"/>
                <a:cs typeface="Calibri"/>
                <a:sym typeface="Calibri"/>
              </a:rPr>
              <a:t>In addition to educational credentials, employers report that they look for specific skills when hiring new graduates. </a:t>
            </a:r>
          </a:p>
          <a:p>
            <a:pPr indent="0" lvl="0" marL="0" marR="0" rtl="0" algn="l">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Font typeface="Calibri"/>
              <a:buNone/>
            </a:pPr>
            <a:r>
              <a:rPr b="0" i="0" lang="en-US" sz="1200" u="none" cap="none" strike="noStrike">
                <a:solidFill>
                  <a:schemeClr val="dk1"/>
                </a:solidFill>
                <a:latin typeface="Calibri"/>
                <a:ea typeface="Calibri"/>
                <a:cs typeface="Calibri"/>
                <a:sym typeface="Calibri"/>
              </a:rPr>
              <a:t>The following </a:t>
            </a:r>
            <a:r>
              <a:rPr b="1" i="0" lang="en-US" sz="1200" u="none" cap="none" strike="noStrike">
                <a:solidFill>
                  <a:schemeClr val="dk1"/>
                </a:solidFill>
                <a:latin typeface="Calibri"/>
                <a:ea typeface="Calibri"/>
                <a:cs typeface="Calibri"/>
                <a:sym typeface="Calibri"/>
              </a:rPr>
              <a:t>10 professional skills</a:t>
            </a:r>
            <a:r>
              <a:rPr b="0" i="0" lang="en-US" sz="1200" u="none" cap="none" strike="noStrike">
                <a:solidFill>
                  <a:schemeClr val="dk1"/>
                </a:solidFill>
                <a:latin typeface="Calibri"/>
                <a:ea typeface="Calibri"/>
                <a:cs typeface="Calibri"/>
                <a:sym typeface="Calibri"/>
              </a:rPr>
              <a:t> have been consistently highlighted: initiative, responsibility, leadership, teamwork, conflict management, decision-making, critical thinking, problem solving, and oral and written communication (</a:t>
            </a:r>
            <a:r>
              <a:rPr b="0" i="0" lang="en-US" sz="1200" u="sng" cap="none" strike="noStrike">
                <a:solidFill>
                  <a:schemeClr val="hlink"/>
                </a:solidFill>
                <a:latin typeface="Calibri"/>
                <a:ea typeface="Calibri"/>
                <a:cs typeface="Calibri"/>
                <a:sym typeface="Calibri"/>
                <a:hlinkClick r:id="rId2"/>
              </a:rPr>
              <a:t>Conference Board of Canada, “Employability Skills 2000+</a:t>
            </a:r>
            <a:r>
              <a:rPr b="0" i="0" lang="en-US" sz="1200" u="none" cap="none" strike="noStrike">
                <a:solidFill>
                  <a:schemeClr val="dk1"/>
                </a:solidFill>
                <a:latin typeface="Calibri"/>
                <a:ea typeface="Calibri"/>
                <a:cs typeface="Calibri"/>
                <a:sym typeface="Calibri"/>
              </a:rPr>
              <a:t>”; </a:t>
            </a:r>
            <a:r>
              <a:rPr b="0" i="0" lang="en-US" sz="1200" u="sng" cap="none" strike="noStrike">
                <a:solidFill>
                  <a:schemeClr val="hlink"/>
                </a:solidFill>
                <a:latin typeface="Calibri"/>
                <a:ea typeface="Calibri"/>
                <a:cs typeface="Calibri"/>
                <a:sym typeface="Calibri"/>
                <a:hlinkClick r:id="rId3"/>
              </a:rPr>
              <a:t>Hart Research Associates, “More than a Major”</a:t>
            </a:r>
            <a:r>
              <a:rPr b="0" i="0" lang="en-US" sz="1200" u="none" cap="none" strike="noStrike">
                <a:solidFill>
                  <a:schemeClr val="dk1"/>
                </a:solidFill>
                <a:latin typeface="Calibri"/>
                <a:ea typeface="Calibri"/>
                <a:cs typeface="Calibri"/>
                <a:sym typeface="Calibri"/>
              </a:rPr>
              <a:t>; </a:t>
            </a:r>
            <a:r>
              <a:rPr b="0" i="0" lang="en-US" sz="1200" u="sng" cap="none" strike="noStrike">
                <a:solidFill>
                  <a:schemeClr val="hlink"/>
                </a:solidFill>
                <a:latin typeface="Calibri"/>
                <a:ea typeface="Calibri"/>
                <a:cs typeface="Calibri"/>
                <a:sym typeface="Calibri"/>
                <a:hlinkClick r:id="rId4"/>
              </a:rPr>
              <a:t>McKinsey &amp; Co, “Youth in Transition”</a:t>
            </a:r>
            <a:r>
              <a:rPr b="0" i="0" lang="en-US" sz="1200" u="none" cap="none" strike="noStrike">
                <a:solidFill>
                  <a:schemeClr val="dk1"/>
                </a:solidFill>
                <a:latin typeface="Calibri"/>
                <a:ea typeface="Calibri"/>
                <a:cs typeface="Calibri"/>
                <a:sym typeface="Calibri"/>
              </a:rPr>
              <a:t>).  </a:t>
            </a:r>
          </a:p>
          <a:p>
            <a:pPr indent="0" lvl="0" marL="0" marR="0" rtl="0" algn="l">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Font typeface="Calibri"/>
              <a:buNone/>
            </a:pPr>
            <a:r>
              <a:rPr b="0" i="0" lang="en-US" sz="1200" u="none" cap="none" strike="noStrike">
                <a:solidFill>
                  <a:schemeClr val="dk1"/>
                </a:solidFill>
                <a:latin typeface="Calibri"/>
                <a:ea typeface="Calibri"/>
                <a:cs typeface="Calibri"/>
                <a:sym typeface="Calibri"/>
              </a:rPr>
              <a:t>Canadian researcher Robert Shea found that graduating students have the required skills/approach to enter the workforce, but that they need to articulate how their post-secondary education has prepared them for the workforce (</a:t>
            </a:r>
            <a:r>
              <a:rPr b="0" i="0" lang="en-US" sz="1200" u="sng" cap="none" strike="noStrike">
                <a:solidFill>
                  <a:schemeClr val="hlink"/>
                </a:solidFill>
                <a:latin typeface="Calibri"/>
                <a:ea typeface="Calibri"/>
                <a:cs typeface="Calibri"/>
                <a:sym typeface="Calibri"/>
                <a:hlinkClick r:id="rId5"/>
              </a:rPr>
              <a:t>Memorial University, ‘The Career Integrated Learning Project’</a:t>
            </a:r>
            <a:r>
              <a:rPr b="0" i="0" lang="en-US" sz="1200" u="none" cap="none" strike="noStrike">
                <a:solidFill>
                  <a:schemeClr val="dk1"/>
                </a:solidFill>
                <a:latin typeface="Calibri"/>
                <a:ea typeface="Calibri"/>
                <a:cs typeface="Calibri"/>
                <a:sym typeface="Calibri"/>
              </a:rPr>
              <a:t>).</a:t>
            </a:r>
          </a:p>
          <a:p>
            <a:pPr indent="0" lvl="0" marL="0" marR="0" rtl="0" algn="l">
              <a:spcBef>
                <a:spcPts val="0"/>
              </a:spcBef>
              <a:spcAft>
                <a:spcPts val="0"/>
              </a:spcAft>
              <a:buClr>
                <a:schemeClr val="dk1"/>
              </a:buClr>
              <a:buFont typeface="Calibri"/>
              <a:buNone/>
            </a:pPr>
            <a:br>
              <a:rPr b="0" i="0" lang="en-US" sz="1200" u="none" cap="none" strike="noStrike">
                <a:solidFill>
                  <a:schemeClr val="dk1"/>
                </a:solidFill>
                <a:latin typeface="Calibri"/>
                <a:ea typeface="Calibri"/>
                <a:cs typeface="Calibri"/>
                <a:sym typeface="Calibri"/>
              </a:rPr>
            </a:br>
            <a:r>
              <a:rPr b="0" i="0" lang="en-US" sz="1200" u="none" cap="none" strike="noStrike">
                <a:solidFill>
                  <a:schemeClr val="dk1"/>
                </a:solidFill>
                <a:latin typeface="Calibri"/>
                <a:ea typeface="Calibri"/>
                <a:cs typeface="Calibri"/>
                <a:sym typeface="Calibri"/>
              </a:rPr>
              <a:t>Review competency table to illustrate how professional skills/attributes will be articulated</a:t>
            </a:r>
          </a:p>
          <a:p>
            <a:pPr indent="0" lvl="0" marL="0" marR="0" rtl="0" algn="l">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Font typeface="Calibri"/>
              <a:buNone/>
            </a:pPr>
            <a:r>
              <a:rPr b="0" i="0" lang="en-US" sz="1200" u="none" cap="none" strike="noStrike">
                <a:solidFill>
                  <a:schemeClr val="dk1"/>
                </a:solidFill>
                <a:latin typeface="Calibri"/>
                <a:ea typeface="Calibri"/>
                <a:cs typeface="Calibri"/>
                <a:sym typeface="Calibri"/>
              </a:rPr>
              <a:t>Sources of validated behaviours: </a:t>
            </a:r>
            <a:r>
              <a:rPr b="0" i="0" lang="en-US" sz="1200" u="sng" cap="none" strike="noStrike">
                <a:solidFill>
                  <a:schemeClr val="hlink"/>
                </a:solidFill>
                <a:latin typeface="Calibri"/>
                <a:ea typeface="Calibri"/>
                <a:cs typeface="Calibri"/>
                <a:sym typeface="Calibri"/>
                <a:hlinkClick r:id="rId6"/>
              </a:rPr>
              <a:t>Ohland et al., 2012</a:t>
            </a:r>
            <a:r>
              <a:rPr b="0" i="0" lang="en-US" sz="1200" u="none" cap="none" strike="noStrike">
                <a:solidFill>
                  <a:schemeClr val="dk1"/>
                </a:solidFill>
                <a:latin typeface="Calibri"/>
                <a:ea typeface="Calibri"/>
                <a:cs typeface="Calibri"/>
                <a:sym typeface="Calibri"/>
              </a:rPr>
              <a:t>; </a:t>
            </a:r>
            <a:r>
              <a:rPr b="0" i="0" lang="en-US" sz="1200" u="sng" cap="none" strike="noStrike">
                <a:solidFill>
                  <a:schemeClr val="hlink"/>
                </a:solidFill>
                <a:latin typeface="Calibri"/>
                <a:ea typeface="Calibri"/>
                <a:cs typeface="Calibri"/>
                <a:sym typeface="Calibri"/>
                <a:hlinkClick r:id="rId7"/>
              </a:rPr>
              <a:t>National Communication Association, 1998</a:t>
            </a:r>
            <a:r>
              <a:rPr b="0" i="0" lang="en-US" sz="1200" u="none" cap="none" strike="noStrike">
                <a:solidFill>
                  <a:schemeClr val="dk1"/>
                </a:solidFill>
                <a:latin typeface="Calibri"/>
                <a:ea typeface="Calibri"/>
                <a:cs typeface="Calibri"/>
                <a:sym typeface="Calibri"/>
              </a:rPr>
              <a:t>; </a:t>
            </a:r>
            <a:r>
              <a:rPr b="0" i="0" lang="en-US" sz="1200" u="sng" cap="none" strike="noStrike">
                <a:solidFill>
                  <a:schemeClr val="hlink"/>
                </a:solidFill>
                <a:latin typeface="Calibri"/>
                <a:ea typeface="Calibri"/>
                <a:cs typeface="Calibri"/>
                <a:sym typeface="Calibri"/>
                <a:hlinkClick r:id="rId8"/>
              </a:rPr>
              <a:t>Taggar and Brown, 2001</a:t>
            </a:r>
            <a:r>
              <a:rPr b="0" i="0" lang="en-US" sz="1200" u="none" cap="none" strike="noStrike">
                <a:solidFill>
                  <a:schemeClr val="dk1"/>
                </a:solidFill>
                <a:latin typeface="Calibri"/>
                <a:ea typeface="Calibri"/>
                <a:cs typeface="Calibri"/>
                <a:sym typeface="Calibri"/>
              </a:rPr>
              <a:t>; </a:t>
            </a:r>
            <a:r>
              <a:rPr b="0" i="0" lang="en-US" sz="1200" u="sng" cap="none" strike="noStrike">
                <a:solidFill>
                  <a:schemeClr val="hlink"/>
                </a:solidFill>
                <a:latin typeface="Calibri"/>
                <a:ea typeface="Calibri"/>
                <a:cs typeface="Calibri"/>
                <a:sym typeface="Calibri"/>
                <a:hlinkClick r:id="rId9"/>
              </a:rPr>
              <a:t>Khoiriyah et al., 2015</a:t>
            </a:r>
          </a:p>
          <a:p>
            <a:pPr indent="0" lvl="0" marL="0" marR="0" rtl="0" algn="l">
              <a:spcBef>
                <a:spcPts val="0"/>
              </a:spcBef>
              <a:buClr>
                <a:schemeClr val="dk1"/>
              </a:buClr>
              <a:buFont typeface="Calibri"/>
              <a:buNone/>
            </a:pPr>
            <a:r>
              <a:t/>
            </a:r>
            <a:endParaRPr b="0" i="0" sz="1200" u="none" cap="none" strike="noStrike">
              <a:solidFill>
                <a:schemeClr val="dk1"/>
              </a:solidFill>
              <a:latin typeface="Calibri"/>
              <a:ea typeface="Calibri"/>
              <a:cs typeface="Calibri"/>
              <a:sym typeface="Calibri"/>
            </a:endParaRPr>
          </a:p>
        </p:txBody>
      </p:sp>
      <p:sp>
        <p:nvSpPr>
          <p:cNvPr id="96" name="Shape 96"/>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chemeClr val="dk1"/>
              </a:buClr>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04" name="Shape 104"/>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dk1"/>
              </a:buClr>
              <a:buFont typeface="Calibri"/>
              <a:buNone/>
            </a:pPr>
            <a:r>
              <a:rPr b="0" i="0" lang="en-US" sz="1200" u="none" cap="none" strike="noStrike">
                <a:solidFill>
                  <a:schemeClr val="dk1"/>
                </a:solidFill>
                <a:latin typeface="Calibri"/>
                <a:ea typeface="Calibri"/>
                <a:cs typeface="Calibri"/>
                <a:sym typeface="Calibri"/>
              </a:rPr>
              <a:t>Having students create an ePortfolio designed to showcase course projects and articulate the professional skills and competencies developed while completing the projects helps students value the learning process and better present themselves in a digital format to different audiences post­graduation ­ hence the name, Wat</a:t>
            </a:r>
            <a:r>
              <a:rPr b="1" i="1" lang="en-US" sz="1200" u="none" cap="none" strike="noStrike">
                <a:solidFill>
                  <a:schemeClr val="dk1"/>
                </a:solidFill>
                <a:latin typeface="Calibri"/>
                <a:ea typeface="Calibri"/>
                <a:cs typeface="Calibri"/>
                <a:sym typeface="Calibri"/>
              </a:rPr>
              <a:t>C</a:t>
            </a:r>
            <a:r>
              <a:rPr b="0" i="0" lang="en-US" sz="1200" u="none" cap="none" strike="noStrike">
                <a:solidFill>
                  <a:schemeClr val="dk1"/>
                </a:solidFill>
                <a:latin typeface="Calibri"/>
                <a:ea typeface="Calibri"/>
                <a:cs typeface="Calibri"/>
                <a:sym typeface="Calibri"/>
              </a:rPr>
              <a:t>​</a:t>
            </a:r>
            <a:r>
              <a:rPr b="1" i="1" lang="en-US" sz="1200" u="none" cap="none" strike="noStrike">
                <a:solidFill>
                  <a:schemeClr val="dk1"/>
                </a:solidFill>
                <a:latin typeface="Calibri"/>
                <a:ea typeface="Calibri"/>
                <a:cs typeface="Calibri"/>
                <a:sym typeface="Calibri"/>
              </a:rPr>
              <a:t>V</a:t>
            </a:r>
            <a:r>
              <a:rPr b="0" i="0" lang="en-US" sz="1200" u="none" cap="none" strike="noStrike">
                <a:solidFill>
                  <a:schemeClr val="dk1"/>
                </a:solidFill>
                <a:latin typeface="Calibri"/>
                <a:ea typeface="Calibri"/>
                <a:cs typeface="Calibri"/>
                <a:sym typeface="Calibri"/>
              </a:rPr>
              <a:t>. </a:t>
            </a:r>
          </a:p>
          <a:p>
            <a:pPr indent="0" lvl="0" marL="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Font typeface="Calibri"/>
              <a:buNone/>
            </a:pPr>
            <a:r>
              <a:rPr b="0" i="0" lang="en-US" sz="1200" u="none" cap="none" strike="noStrike">
                <a:solidFill>
                  <a:schemeClr val="dk1"/>
                </a:solidFill>
                <a:latin typeface="Calibri"/>
                <a:ea typeface="Calibri"/>
                <a:cs typeface="Calibri"/>
                <a:sym typeface="Calibri"/>
              </a:rPr>
              <a:t>In the job market, a ‘CV’ stands for ‘curriculum vitae,’ and is an overview of your experience, and a piece of a package of materials you provide a potential employer.  In this assignment, ‘WatCV’ stands for ‘University of Waterloo - Curriculum Vitae.’</a:t>
            </a:r>
          </a:p>
          <a:p>
            <a:pPr indent="0" lvl="0" marL="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Font typeface="Calibri"/>
              <a:buNone/>
            </a:pPr>
            <a:r>
              <a:rPr b="0" i="0" lang="en-US" sz="1200" u="none" cap="none" strike="noStrike">
                <a:solidFill>
                  <a:schemeClr val="dk1"/>
                </a:solidFill>
                <a:latin typeface="Calibri"/>
                <a:ea typeface="Calibri"/>
                <a:cs typeface="Calibri"/>
                <a:sym typeface="Calibri"/>
              </a:rPr>
              <a:t>Review example WatCV to show what this ePortfolio can look like – note how professional skills are highlighted. </a:t>
            </a:r>
          </a:p>
          <a:p>
            <a:pPr indent="0" lvl="0" marL="0" marR="0" rtl="0" algn="l">
              <a:spcBef>
                <a:spcPts val="0"/>
              </a:spcBef>
              <a:buClr>
                <a:schemeClr val="dk1"/>
              </a:buClr>
              <a:buFont typeface="Calibri"/>
              <a:buNone/>
            </a:pPr>
            <a:r>
              <a:t/>
            </a:r>
            <a:endParaRPr b="0" i="0" sz="1200" u="none" cap="none" strike="noStrike">
              <a:solidFill>
                <a:schemeClr val="dk1"/>
              </a:solidFill>
              <a:latin typeface="Calibri"/>
              <a:ea typeface="Calibri"/>
              <a:cs typeface="Calibri"/>
              <a:sym typeface="Calibri"/>
            </a:endParaRPr>
          </a:p>
        </p:txBody>
      </p:sp>
      <p:sp>
        <p:nvSpPr>
          <p:cNvPr id="105" name="Shape 105"/>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chemeClr val="dk1"/>
              </a:buClr>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13" name="Shape 113"/>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dk1"/>
              </a:buClr>
              <a:buFont typeface="Calibri"/>
              <a:buNone/>
            </a:pPr>
            <a:r>
              <a:rPr b="0" i="0" lang="en-US" sz="1200" u="none" cap="none" strike="noStrike">
                <a:solidFill>
                  <a:schemeClr val="dk1"/>
                </a:solidFill>
                <a:latin typeface="Calibri"/>
                <a:ea typeface="Calibri"/>
                <a:cs typeface="Calibri"/>
                <a:sym typeface="Calibri"/>
              </a:rPr>
              <a:t>Explain importance of soft skills from an employment perspective</a:t>
            </a:r>
          </a:p>
          <a:p>
            <a:pPr indent="0" lvl="0" marL="0" marR="0" rtl="0" algn="l">
              <a:spcBef>
                <a:spcPts val="0"/>
              </a:spcBef>
              <a:buClr>
                <a:schemeClr val="dk1"/>
              </a:buClr>
              <a:buFont typeface="Calibri"/>
              <a:buNone/>
            </a:pPr>
            <a:r>
              <a:t/>
            </a:r>
            <a:endParaRPr b="0" i="0" sz="1200" u="none" cap="none" strike="noStrike">
              <a:solidFill>
                <a:schemeClr val="dk1"/>
              </a:solidFill>
              <a:latin typeface="Calibri"/>
              <a:ea typeface="Calibri"/>
              <a:cs typeface="Calibri"/>
              <a:sym typeface="Calibri"/>
            </a:endParaRPr>
          </a:p>
        </p:txBody>
      </p:sp>
      <p:sp>
        <p:nvSpPr>
          <p:cNvPr id="114" name="Shape 114"/>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chemeClr val="dk1"/>
              </a:buClr>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Shape 121"/>
          <p:cNvSpPr txBox="1"/>
          <p:nvPr>
            <p:ph idx="1" type="body"/>
          </p:nvPr>
        </p:nvSpPr>
        <p:spPr>
          <a:xfrm>
            <a:off x="685800" y="4343400"/>
            <a:ext cx="5486399" cy="4114800"/>
          </a:xfrm>
          <a:prstGeom prst="rect">
            <a:avLst/>
          </a:prstGeom>
          <a:noFill/>
          <a:ln>
            <a:noFill/>
          </a:ln>
        </p:spPr>
        <p:txBody>
          <a:bodyPr anchorCtr="0" anchor="t" bIns="91425" lIns="91425" rIns="91425" wrap="square" tIns="91425">
            <a:noAutofit/>
          </a:bodyPr>
          <a:lstStyle/>
          <a:p>
            <a:pPr indent="0" lvl="0" marL="0" marR="0" rtl="0" algn="l">
              <a:spcBef>
                <a:spcPts val="0"/>
              </a:spcBef>
              <a:buClr>
                <a:schemeClr val="dk1"/>
              </a:buClr>
              <a:buFont typeface="Calibri"/>
              <a:buNone/>
            </a:pPr>
            <a:r>
              <a:t/>
            </a:r>
            <a:endParaRPr b="0" i="0" sz="1200" u="none" cap="none" strike="noStrike">
              <a:solidFill>
                <a:schemeClr val="dk1"/>
              </a:solidFill>
              <a:latin typeface="Calibri"/>
              <a:ea typeface="Calibri"/>
              <a:cs typeface="Calibri"/>
              <a:sym typeface="Calibri"/>
            </a:endParaRPr>
          </a:p>
        </p:txBody>
      </p:sp>
      <p:sp>
        <p:nvSpPr>
          <p:cNvPr id="122" name="Shape 12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txBox="1"/>
          <p:nvPr>
            <p:ph idx="1" type="body"/>
          </p:nvPr>
        </p:nvSpPr>
        <p:spPr>
          <a:xfrm>
            <a:off x="685800" y="4343400"/>
            <a:ext cx="5486399" cy="4114800"/>
          </a:xfrm>
          <a:prstGeom prst="rect">
            <a:avLst/>
          </a:prstGeom>
          <a:noFill/>
          <a:ln>
            <a:noFill/>
          </a:ln>
        </p:spPr>
        <p:txBody>
          <a:bodyPr anchorCtr="0" anchor="t" bIns="91425" lIns="91425" rIns="91425" wrap="square" tIns="91425">
            <a:noAutofit/>
          </a:bodyPr>
          <a:lstStyle/>
          <a:p>
            <a:pPr indent="0" lvl="0" marL="0" marR="0" rtl="0" algn="l">
              <a:spcBef>
                <a:spcPts val="0"/>
              </a:spcBef>
              <a:buClr>
                <a:schemeClr val="dk1"/>
              </a:buClr>
              <a:buFont typeface="Calibri"/>
              <a:buNone/>
            </a:pPr>
            <a:r>
              <a:t/>
            </a:r>
            <a:endParaRPr b="0" i="0" sz="1200" u="none" cap="none" strike="noStrike">
              <a:solidFill>
                <a:schemeClr val="dk1"/>
              </a:solidFill>
              <a:latin typeface="Calibri"/>
              <a:ea typeface="Calibri"/>
              <a:cs typeface="Calibri"/>
              <a:sym typeface="Calibri"/>
            </a:endParaRPr>
          </a:p>
        </p:txBody>
      </p:sp>
      <p:sp>
        <p:nvSpPr>
          <p:cNvPr id="130" name="Shape 13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38" name="Shape 138"/>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dk1"/>
              </a:buClr>
              <a:buFont typeface="Calibri"/>
              <a:buNone/>
            </a:pPr>
            <a:r>
              <a:rPr b="0" i="0" lang="en-US" sz="1200" u="none" cap="none" strike="noStrike">
                <a:solidFill>
                  <a:schemeClr val="dk1"/>
                </a:solidFill>
                <a:latin typeface="Calibri"/>
                <a:ea typeface="Calibri"/>
                <a:cs typeface="Calibri"/>
                <a:sym typeface="Calibri"/>
              </a:rPr>
              <a:t>There are 3 reflection assignments throughout the course that you’ll be uploading to your WatCV ePorfolio</a:t>
            </a:r>
          </a:p>
          <a:p>
            <a:pPr indent="0" lvl="0" marL="0" marR="0" rtl="0" algn="l">
              <a:spcBef>
                <a:spcPts val="0"/>
              </a:spcBef>
              <a:buClr>
                <a:schemeClr val="dk1"/>
              </a:buClr>
              <a:buFont typeface="Calibri"/>
              <a:buNone/>
            </a:pPr>
            <a:r>
              <a:t/>
            </a:r>
            <a:endParaRPr b="0" i="0" sz="1200" u="none" cap="none" strike="noStrike">
              <a:solidFill>
                <a:schemeClr val="dk1"/>
              </a:solidFill>
              <a:latin typeface="Calibri"/>
              <a:ea typeface="Calibri"/>
              <a:cs typeface="Calibri"/>
              <a:sym typeface="Calibri"/>
            </a:endParaRPr>
          </a:p>
        </p:txBody>
      </p:sp>
      <p:sp>
        <p:nvSpPr>
          <p:cNvPr id="139" name="Shape 139"/>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chemeClr val="dk1"/>
              </a:buClr>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47" name="Shape 147"/>
          <p:cNvSpPr txBox="1"/>
          <p:nvPr>
            <p:ph idx="1" type="body"/>
          </p:nvPr>
        </p:nvSpPr>
        <p:spPr>
          <a:xfrm>
            <a:off x="685800" y="4343400"/>
            <a:ext cx="5486399" cy="4114800"/>
          </a:xfrm>
          <a:prstGeom prst="rect">
            <a:avLst/>
          </a:prstGeom>
          <a:noFill/>
          <a:ln>
            <a:noFill/>
          </a:ln>
        </p:spPr>
        <p:txBody>
          <a:bodyPr anchorCtr="0" anchor="t" bIns="45700" lIns="91425" rIns="91425" wrap="square" tIns="45700">
            <a:noAutofit/>
          </a:bodyPr>
          <a:lstStyle/>
          <a:p>
            <a:pPr indent="0" lvl="0" marL="0" marR="0" rtl="0" algn="l">
              <a:spcBef>
                <a:spcPts val="0"/>
              </a:spcBef>
              <a:spcAft>
                <a:spcPts val="0"/>
              </a:spcAft>
              <a:buClr>
                <a:schemeClr val="dk1"/>
              </a:buClr>
              <a:buFont typeface="Calibri"/>
              <a:buNone/>
            </a:pPr>
            <a:r>
              <a:rPr b="0" i="0" lang="en-US" sz="1200" u="none" cap="none" strike="noStrike">
                <a:solidFill>
                  <a:schemeClr val="dk1"/>
                </a:solidFill>
                <a:latin typeface="Calibri"/>
                <a:ea typeface="Calibri"/>
                <a:cs typeface="Calibri"/>
                <a:sym typeface="Calibri"/>
              </a:rPr>
              <a:t>Students report that they wouldn’t read the assignment fully if instructors don’t ask them to circle words and phrases. It may be useful to ask students to read through the assignment guide and highlight any words or phrases that are confusing or unclear to them</a:t>
            </a:r>
          </a:p>
          <a:p>
            <a:pPr indent="0" lvl="0" marL="0" marR="0" rtl="0" algn="l">
              <a:lnSpc>
                <a:spcPct val="100000"/>
              </a:lnSpc>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Font typeface="Calibri"/>
              <a:buNone/>
            </a:pPr>
            <a:r>
              <a:rPr b="0" i="0" lang="en-US" sz="1200" u="none" cap="none" strike="noStrike">
                <a:solidFill>
                  <a:schemeClr val="dk1"/>
                </a:solidFill>
                <a:latin typeface="Calibri"/>
                <a:ea typeface="Calibri"/>
                <a:cs typeface="Calibri"/>
                <a:sym typeface="Calibri"/>
              </a:rPr>
              <a:t>Review WatCV Assignment Guide (includes instructions for reflections and ePortfolio, reflection template, student models, marking rubric, information on where to get help)</a:t>
            </a:r>
          </a:p>
          <a:p>
            <a:pPr indent="0" lvl="0" marL="0" marR="0" rtl="0" algn="l">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Font typeface="Calibri"/>
              <a:buNone/>
            </a:pPr>
            <a:r>
              <a:rPr b="0" i="0" lang="en-US" sz="1200" u="none" cap="none" strike="noStrike">
                <a:solidFill>
                  <a:schemeClr val="dk1"/>
                </a:solidFill>
                <a:latin typeface="Calibri"/>
                <a:ea typeface="Calibri"/>
                <a:cs typeface="Calibri"/>
                <a:sym typeface="Calibri"/>
              </a:rPr>
              <a:t>Note that for the first assignment, students need to create their WatCV ePortfolio and complete their landing page</a:t>
            </a:r>
          </a:p>
          <a:p>
            <a:pPr indent="0" lvl="0" marL="0" marR="0" rtl="0" algn="l">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Font typeface="Calibri"/>
              <a:buNone/>
            </a:pPr>
            <a:r>
              <a:rPr b="0" i="0" lang="en-US" sz="1200" u="none" cap="none" strike="noStrike">
                <a:solidFill>
                  <a:schemeClr val="dk1"/>
                </a:solidFill>
                <a:latin typeface="Calibri"/>
                <a:ea typeface="Calibri"/>
                <a:cs typeface="Calibri"/>
                <a:sym typeface="Calibri"/>
              </a:rPr>
              <a:t>[optional follow-up to introduction] </a:t>
            </a:r>
          </a:p>
          <a:p>
            <a:pPr indent="0" lvl="0" marL="0" marR="0" rtl="0" algn="l">
              <a:spcBef>
                <a:spcPts val="0"/>
              </a:spcBef>
              <a:spcAft>
                <a:spcPts val="0"/>
              </a:spcAft>
              <a:buClr>
                <a:schemeClr val="dk1"/>
              </a:buClr>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Font typeface="Calibri"/>
              <a:buNone/>
            </a:pPr>
            <a:r>
              <a:rPr b="1" i="0" lang="en-US" sz="1200" u="none" cap="none" strike="noStrike">
                <a:solidFill>
                  <a:schemeClr val="dk1"/>
                </a:solidFill>
                <a:latin typeface="Calibri"/>
                <a:ea typeface="Calibri"/>
                <a:cs typeface="Calibri"/>
                <a:sym typeface="Calibri"/>
              </a:rPr>
              <a:t>Instructors may want to take 60-90 minutes to have students write the first reflection in class – this shows that this is important</a:t>
            </a:r>
          </a:p>
          <a:p>
            <a:pPr indent="0" lvl="0" marL="0" marR="0" rtl="0" algn="l">
              <a:spcBef>
                <a:spcPts val="0"/>
              </a:spcBef>
              <a:buClr>
                <a:schemeClr val="dk1"/>
              </a:buClr>
              <a:buFont typeface="Calibri"/>
              <a:buNone/>
            </a:pPr>
            <a:r>
              <a:t/>
            </a:r>
            <a:endParaRPr b="0" i="0" sz="1200" u="none" cap="none" strike="noStrike">
              <a:solidFill>
                <a:schemeClr val="dk1"/>
              </a:solidFill>
              <a:latin typeface="Calibri"/>
              <a:ea typeface="Calibri"/>
              <a:cs typeface="Calibri"/>
              <a:sym typeface="Calibri"/>
            </a:endParaRPr>
          </a:p>
        </p:txBody>
      </p:sp>
      <p:sp>
        <p:nvSpPr>
          <p:cNvPr id="148" name="Shape 148"/>
          <p:cNvSpPr txBox="1"/>
          <p:nvPr>
            <p:ph idx="12" type="sldNum"/>
          </p:nvPr>
        </p:nvSpPr>
        <p:spPr>
          <a:xfrm>
            <a:off x="3884612" y="8685213"/>
            <a:ext cx="2971799" cy="457200"/>
          </a:xfrm>
          <a:prstGeom prst="rect">
            <a:avLst/>
          </a:prstGeom>
          <a:noFill/>
          <a:ln>
            <a:noFill/>
          </a:ln>
        </p:spPr>
        <p:txBody>
          <a:bodyPr anchorCtr="0" anchor="b" bIns="45700" lIns="91425" rIns="91425" wrap="square" tIns="45700">
            <a:noAutofit/>
          </a:bodyPr>
          <a:lstStyle/>
          <a:p>
            <a:pPr indent="0" lvl="0" marL="0" marR="0" rtl="0" algn="r">
              <a:lnSpc>
                <a:spcPct val="100000"/>
              </a:lnSpc>
              <a:spcBef>
                <a:spcPts val="0"/>
              </a:spcBef>
              <a:spcAft>
                <a:spcPts val="0"/>
              </a:spcAft>
              <a:buClr>
                <a:schemeClr val="dk1"/>
              </a:buClr>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5" name="Shape 15"/>
        <p:cNvGrpSpPr/>
        <p:nvPr/>
      </p:nvGrpSpPr>
      <p:grpSpPr>
        <a:xfrm>
          <a:off x="0" y="0"/>
          <a:ext cx="0" cy="0"/>
          <a:chOff x="0" y="0"/>
          <a:chExt cx="0" cy="0"/>
        </a:xfrm>
      </p:grpSpPr>
      <p:sp>
        <p:nvSpPr>
          <p:cNvPr id="16" name="Shape 16"/>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7" name="Shape 17"/>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8" name="Shape 18"/>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Clr>
                <a:srgbClr val="888888"/>
              </a:buClr>
              <a:buFont typeface="Arial Narrow"/>
              <a:buNone/>
            </a:pPr>
            <a:fld id="{00000000-1234-1234-1234-123412341234}" type="slidenum">
              <a:rPr b="0" i="0" lang="en-US" sz="1050" u="none" cap="none" strike="noStrike">
                <a:solidFill>
                  <a:srgbClr val="888888"/>
                </a:solidFill>
                <a:latin typeface="Arial Narrow"/>
                <a:ea typeface="Arial Narrow"/>
                <a:cs typeface="Arial Narrow"/>
                <a:sym typeface="Arial Narrow"/>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72" name="Shape 72"/>
        <p:cNvGrpSpPr/>
        <p:nvPr/>
      </p:nvGrpSpPr>
      <p:grpSpPr>
        <a:xfrm>
          <a:off x="0" y="0"/>
          <a:ext cx="0" cy="0"/>
          <a:chOff x="0" y="0"/>
          <a:chExt cx="0" cy="0"/>
        </a:xfrm>
      </p:grpSpPr>
      <p:sp>
        <p:nvSpPr>
          <p:cNvPr id="73" name="Shape 73"/>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74" name="Shape 74"/>
          <p:cNvSpPr txBox="1"/>
          <p:nvPr>
            <p:ph idx="1" type="body"/>
          </p:nvPr>
        </p:nvSpPr>
        <p:spPr>
          <a:xfrm rot="5400000">
            <a:off x="2309018" y="-251619"/>
            <a:ext cx="4525963" cy="8229600"/>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6" name="Shape 76"/>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7" name="Shape 77"/>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Clr>
                <a:srgbClr val="888888"/>
              </a:buClr>
              <a:buFont typeface="Arial Narrow"/>
              <a:buNone/>
            </a:pPr>
            <a:fld id="{00000000-1234-1234-1234-123412341234}" type="slidenum">
              <a:rPr b="0" i="0" lang="en-US" sz="1050" u="none" cap="none" strike="noStrike">
                <a:solidFill>
                  <a:srgbClr val="888888"/>
                </a:solidFill>
                <a:latin typeface="Arial Narrow"/>
                <a:ea typeface="Arial Narrow"/>
                <a:cs typeface="Arial Narrow"/>
                <a:sym typeface="Arial Narrow"/>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78" name="Shape 78"/>
        <p:cNvGrpSpPr/>
        <p:nvPr/>
      </p:nvGrpSpPr>
      <p:grpSpPr>
        <a:xfrm>
          <a:off x="0" y="0"/>
          <a:ext cx="0" cy="0"/>
          <a:chOff x="0" y="0"/>
          <a:chExt cx="0" cy="0"/>
        </a:xfrm>
      </p:grpSpPr>
      <p:sp>
        <p:nvSpPr>
          <p:cNvPr id="79" name="Shape 79"/>
          <p:cNvSpPr txBox="1"/>
          <p:nvPr>
            <p:ph type="title"/>
          </p:nvPr>
        </p:nvSpPr>
        <p:spPr>
          <a:xfrm rot="5400000">
            <a:off x="4732337" y="2171700"/>
            <a:ext cx="5851525" cy="20574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80" name="Shape 80"/>
          <p:cNvSpPr txBox="1"/>
          <p:nvPr>
            <p:ph idx="1" type="body"/>
          </p:nvPr>
        </p:nvSpPr>
        <p:spPr>
          <a:xfrm rot="5400000">
            <a:off x="541338" y="190501"/>
            <a:ext cx="5851525" cy="6019800"/>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2" name="Shape 82"/>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3" name="Shape 83"/>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Clr>
                <a:srgbClr val="888888"/>
              </a:buClr>
              <a:buFont typeface="Arial Narrow"/>
              <a:buNone/>
            </a:pPr>
            <a:fld id="{00000000-1234-1234-1234-123412341234}" type="slidenum">
              <a:rPr b="0" i="0" lang="en-US" sz="1050" u="none" cap="none" strike="noStrike">
                <a:solidFill>
                  <a:srgbClr val="888888"/>
                </a:solidFill>
                <a:latin typeface="Arial Narrow"/>
                <a:ea typeface="Arial Narrow"/>
                <a:cs typeface="Arial Narrow"/>
                <a:sym typeface="Arial Narrow"/>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9" name="Shape 19"/>
        <p:cNvGrpSpPr/>
        <p:nvPr/>
      </p:nvGrpSpPr>
      <p:grpSpPr>
        <a:xfrm>
          <a:off x="0" y="0"/>
          <a:ext cx="0" cy="0"/>
          <a:chOff x="0" y="0"/>
          <a:chExt cx="0" cy="0"/>
        </a:xfrm>
      </p:grpSpPr>
      <p:sp>
        <p:nvSpPr>
          <p:cNvPr id="20" name="Shape 20"/>
          <p:cNvSpPr txBox="1"/>
          <p:nvPr>
            <p:ph type="ctrTitle"/>
          </p:nvPr>
        </p:nvSpPr>
        <p:spPr>
          <a:xfrm>
            <a:off x="685800" y="2130425"/>
            <a:ext cx="7772400" cy="1470025"/>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21" name="Shape 21"/>
          <p:cNvSpPr txBox="1"/>
          <p:nvPr>
            <p:ph idx="1" type="subTitle"/>
          </p:nvPr>
        </p:nvSpPr>
        <p:spPr>
          <a:xfrm>
            <a:off x="1371600" y="3886200"/>
            <a:ext cx="6400800" cy="1752600"/>
          </a:xfrm>
          <a:prstGeom prst="rect">
            <a:avLst/>
          </a:prstGeom>
          <a:noFill/>
          <a:ln>
            <a:noFill/>
          </a:ln>
        </p:spPr>
        <p:txBody>
          <a:bodyPr anchorCtr="0" anchor="t" bIns="91425" lIns="91425" rIns="91425" wrap="square" tIns="91425"/>
          <a:lstStyle>
            <a:lvl1pPr indent="0" lvl="0" marL="0" marR="0" rtl="0" algn="ctr">
              <a:spcBef>
                <a:spcPts val="640"/>
              </a:spcBef>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22" name="Shape 22"/>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3" name="Shape 23"/>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4" name="Shape 24"/>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Clr>
                <a:srgbClr val="888888"/>
              </a:buClr>
              <a:buFont typeface="Arial Narrow"/>
              <a:buNone/>
            </a:pPr>
            <a:fld id="{00000000-1234-1234-1234-123412341234}" type="slidenum">
              <a:rPr b="0" i="0" lang="en-US" sz="1050" u="none" cap="none" strike="noStrike">
                <a:solidFill>
                  <a:srgbClr val="888888"/>
                </a:solidFill>
                <a:latin typeface="Arial Narrow"/>
                <a:ea typeface="Arial Narrow"/>
                <a:cs typeface="Arial Narrow"/>
                <a:sym typeface="Arial Narrow"/>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25" name="Shape 25"/>
        <p:cNvGrpSpPr/>
        <p:nvPr/>
      </p:nvGrpSpPr>
      <p:grpSpPr>
        <a:xfrm>
          <a:off x="0" y="0"/>
          <a:ext cx="0" cy="0"/>
          <a:chOff x="0" y="0"/>
          <a:chExt cx="0" cy="0"/>
        </a:xfrm>
      </p:grpSpPr>
      <p:sp>
        <p:nvSpPr>
          <p:cNvPr id="26" name="Shape 26"/>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27" name="Shape 27"/>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8" name="Shape 28"/>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9" name="Shape 29"/>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0" name="Shape 30"/>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Clr>
                <a:srgbClr val="888888"/>
              </a:buClr>
              <a:buFont typeface="Arial Narrow"/>
              <a:buNone/>
            </a:pPr>
            <a:fld id="{00000000-1234-1234-1234-123412341234}" type="slidenum">
              <a:rPr b="0" i="0" lang="en-US" sz="1050" u="none" cap="none" strike="noStrike">
                <a:solidFill>
                  <a:srgbClr val="888888"/>
                </a:solidFill>
                <a:latin typeface="Arial Narrow"/>
                <a:ea typeface="Arial Narrow"/>
                <a:cs typeface="Arial Narrow"/>
                <a:sym typeface="Arial Narrow"/>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31" name="Shape 31"/>
        <p:cNvGrpSpPr/>
        <p:nvPr/>
      </p:nvGrpSpPr>
      <p:grpSpPr>
        <a:xfrm>
          <a:off x="0" y="0"/>
          <a:ext cx="0" cy="0"/>
          <a:chOff x="0" y="0"/>
          <a:chExt cx="0" cy="0"/>
        </a:xfrm>
      </p:grpSpPr>
      <p:sp>
        <p:nvSpPr>
          <p:cNvPr id="32" name="Shape 32"/>
          <p:cNvSpPr txBox="1"/>
          <p:nvPr>
            <p:ph type="title"/>
          </p:nvPr>
        </p:nvSpPr>
        <p:spPr>
          <a:xfrm>
            <a:off x="722313" y="4406900"/>
            <a:ext cx="7772400" cy="1362075"/>
          </a:xfrm>
          <a:prstGeom prst="rect">
            <a:avLst/>
          </a:prstGeom>
          <a:noFill/>
          <a:ln>
            <a:noFill/>
          </a:ln>
        </p:spPr>
        <p:txBody>
          <a:bodyPr anchorCtr="0" anchor="t" bIns="91425" lIns="91425" rIns="91425" wrap="square" tIns="91425"/>
          <a:lstStyle>
            <a:lvl1pPr indent="0" lvl="0" marL="0" marR="0" rtl="0" algn="l">
              <a:spcBef>
                <a:spcPts val="0"/>
              </a:spcBef>
              <a:buClr>
                <a:schemeClr val="dk1"/>
              </a:buClr>
              <a:buSzPts val="1400"/>
              <a:buFont typeface="Calibri"/>
              <a:buNone/>
              <a:defRPr b="1" i="0" sz="40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33" name="Shape 33"/>
          <p:cNvSpPr txBox="1"/>
          <p:nvPr>
            <p:ph idx="1" type="body"/>
          </p:nvPr>
        </p:nvSpPr>
        <p:spPr>
          <a:xfrm>
            <a:off x="722313" y="2906713"/>
            <a:ext cx="7772400" cy="1500187"/>
          </a:xfrm>
          <a:prstGeom prst="rect">
            <a:avLst/>
          </a:prstGeom>
          <a:noFill/>
          <a:ln>
            <a:noFill/>
          </a:ln>
        </p:spPr>
        <p:txBody>
          <a:bodyPr anchorCtr="0" anchor="b" bIns="91425" lIns="91425" rIns="91425" wrap="square" tIns="91425"/>
          <a:lstStyle>
            <a:lvl1pPr indent="0" lvl="0" marL="0" marR="0" rtl="0" algn="l">
              <a:spcBef>
                <a:spcPts val="400"/>
              </a:spcBef>
              <a:buClr>
                <a:srgbClr val="888888"/>
              </a:buClr>
              <a:buSzPts val="3200"/>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buClr>
                <a:srgbClr val="888888"/>
              </a:buClr>
              <a:buSzPts val="2800"/>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buClr>
                <a:srgbClr val="888888"/>
              </a:buClr>
              <a:buSzPts val="2400"/>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buClr>
                <a:srgbClr val="888888"/>
              </a:buClr>
              <a:buSzPts val="2000"/>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buClr>
                <a:srgbClr val="888888"/>
              </a:buClr>
              <a:buSzPts val="2000"/>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SzPts val="2000"/>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SzPts val="2000"/>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SzPts val="2000"/>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SzPts val="2000"/>
              <a:buFont typeface="Arial"/>
              <a:buNone/>
              <a:defRPr b="0" i="0" sz="1400" u="none" cap="none" strike="noStrike">
                <a:solidFill>
                  <a:srgbClr val="888888"/>
                </a:solidFill>
                <a:latin typeface="Calibri"/>
                <a:ea typeface="Calibri"/>
                <a:cs typeface="Calibri"/>
                <a:sym typeface="Calibri"/>
              </a:defRPr>
            </a:lvl9pPr>
          </a:lstStyle>
          <a:p/>
        </p:txBody>
      </p:sp>
      <p:sp>
        <p:nvSpPr>
          <p:cNvPr id="34" name="Shape 34"/>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5" name="Shape 35"/>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6" name="Shape 36"/>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Clr>
                <a:srgbClr val="888888"/>
              </a:buClr>
              <a:buFont typeface="Arial Narrow"/>
              <a:buNone/>
            </a:pPr>
            <a:fld id="{00000000-1234-1234-1234-123412341234}" type="slidenum">
              <a:rPr b="0" i="0" lang="en-US" sz="1050" u="none" cap="none" strike="noStrike">
                <a:solidFill>
                  <a:srgbClr val="888888"/>
                </a:solidFill>
                <a:latin typeface="Arial Narrow"/>
                <a:ea typeface="Arial Narrow"/>
                <a:cs typeface="Arial Narrow"/>
                <a:sym typeface="Arial Narrow"/>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37" name="Shape 37"/>
        <p:cNvGrpSpPr/>
        <p:nvPr/>
      </p:nvGrpSpPr>
      <p:grpSpPr>
        <a:xfrm>
          <a:off x="0" y="0"/>
          <a:ext cx="0" cy="0"/>
          <a:chOff x="0" y="0"/>
          <a:chExt cx="0" cy="0"/>
        </a:xfrm>
      </p:grpSpPr>
      <p:sp>
        <p:nvSpPr>
          <p:cNvPr id="38" name="Shape 38"/>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39" name="Shape 39"/>
          <p:cNvSpPr txBox="1"/>
          <p:nvPr>
            <p:ph idx="1" type="body"/>
          </p:nvPr>
        </p:nvSpPr>
        <p:spPr>
          <a:xfrm>
            <a:off x="457200" y="1600200"/>
            <a:ext cx="4038600" cy="4525963"/>
          </a:xfrm>
          <a:prstGeom prst="rect">
            <a:avLst/>
          </a:prstGeom>
          <a:noFill/>
          <a:ln>
            <a:noFill/>
          </a:ln>
        </p:spPr>
        <p:txBody>
          <a:bodyPr anchorCtr="0" anchor="t" bIns="91425" lIns="91425" rIns="91425" wrap="square" tIns="91425"/>
          <a:lstStyle>
            <a:lvl1pPr indent="-165100" lvl="0" marL="34290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0" name="Shape 40"/>
          <p:cNvSpPr txBox="1"/>
          <p:nvPr>
            <p:ph idx="2" type="body"/>
          </p:nvPr>
        </p:nvSpPr>
        <p:spPr>
          <a:xfrm>
            <a:off x="4648200" y="1600200"/>
            <a:ext cx="4038600" cy="4525963"/>
          </a:xfrm>
          <a:prstGeom prst="rect">
            <a:avLst/>
          </a:prstGeom>
          <a:noFill/>
          <a:ln>
            <a:noFill/>
          </a:ln>
        </p:spPr>
        <p:txBody>
          <a:bodyPr anchorCtr="0" anchor="t" bIns="91425" lIns="91425" rIns="91425" wrap="square" tIns="91425"/>
          <a:lstStyle>
            <a:lvl1pPr indent="-165100" lvl="0" marL="34290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2" name="Shape 42"/>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3" name="Shape 43"/>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Clr>
                <a:srgbClr val="888888"/>
              </a:buClr>
              <a:buFont typeface="Arial Narrow"/>
              <a:buNone/>
            </a:pPr>
            <a:fld id="{00000000-1234-1234-1234-123412341234}" type="slidenum">
              <a:rPr b="0" i="0" lang="en-US" sz="1050" u="none" cap="none" strike="noStrike">
                <a:solidFill>
                  <a:srgbClr val="888888"/>
                </a:solidFill>
                <a:latin typeface="Arial Narrow"/>
                <a:ea typeface="Arial Narrow"/>
                <a:cs typeface="Arial Narrow"/>
                <a:sym typeface="Arial Narrow"/>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44" name="Shape 44"/>
        <p:cNvGrpSpPr/>
        <p:nvPr/>
      </p:nvGrpSpPr>
      <p:grpSpPr>
        <a:xfrm>
          <a:off x="0" y="0"/>
          <a:ext cx="0" cy="0"/>
          <a:chOff x="0" y="0"/>
          <a:chExt cx="0" cy="0"/>
        </a:xfrm>
      </p:grpSpPr>
      <p:sp>
        <p:nvSpPr>
          <p:cNvPr id="45" name="Shape 45"/>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46" name="Shape 46"/>
          <p:cNvSpPr txBox="1"/>
          <p:nvPr>
            <p:ph idx="1" type="body"/>
          </p:nvPr>
        </p:nvSpPr>
        <p:spPr>
          <a:xfrm>
            <a:off x="457200" y="1535113"/>
            <a:ext cx="4040188" cy="639762"/>
          </a:xfrm>
          <a:prstGeom prst="rect">
            <a:avLst/>
          </a:prstGeom>
          <a:noFill/>
          <a:ln>
            <a:noFill/>
          </a:ln>
        </p:spPr>
        <p:txBody>
          <a:bodyPr anchorCtr="0" anchor="b" bIns="91425" lIns="91425" rIns="91425" wrap="square" tIns="91425"/>
          <a:lstStyle>
            <a:lvl1pPr indent="0" lvl="0" marL="0" marR="0" rtl="0" algn="l">
              <a:spcBef>
                <a:spcPts val="480"/>
              </a:spcBef>
              <a:buClr>
                <a:schemeClr val="dk1"/>
              </a:buClr>
              <a:buSzPts val="3200"/>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SzPts val="2800"/>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SzPts val="2400"/>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9pPr>
          </a:lstStyle>
          <a:p/>
        </p:txBody>
      </p:sp>
      <p:sp>
        <p:nvSpPr>
          <p:cNvPr id="47" name="Shape 47"/>
          <p:cNvSpPr txBox="1"/>
          <p:nvPr>
            <p:ph idx="2" type="body"/>
          </p:nvPr>
        </p:nvSpPr>
        <p:spPr>
          <a:xfrm>
            <a:off x="457200" y="2174875"/>
            <a:ext cx="4040188" cy="3951288"/>
          </a:xfrm>
          <a:prstGeom prst="rect">
            <a:avLst/>
          </a:prstGeom>
          <a:noFill/>
          <a:ln>
            <a:noFill/>
          </a:ln>
        </p:spPr>
        <p:txBody>
          <a:bodyPr anchorCtr="0" anchor="t" bIns="91425" lIns="91425" rIns="91425" wrap="square" tIns="91425"/>
          <a:lstStyle>
            <a:lvl1pPr indent="-190500" lvl="0" marL="3429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8" name="Shape 48"/>
          <p:cNvSpPr txBox="1"/>
          <p:nvPr>
            <p:ph idx="3" type="body"/>
          </p:nvPr>
        </p:nvSpPr>
        <p:spPr>
          <a:xfrm>
            <a:off x="4645025" y="1535113"/>
            <a:ext cx="4041775" cy="639762"/>
          </a:xfrm>
          <a:prstGeom prst="rect">
            <a:avLst/>
          </a:prstGeom>
          <a:noFill/>
          <a:ln>
            <a:noFill/>
          </a:ln>
        </p:spPr>
        <p:txBody>
          <a:bodyPr anchorCtr="0" anchor="b" bIns="91425" lIns="91425" rIns="91425" wrap="square" tIns="91425"/>
          <a:lstStyle>
            <a:lvl1pPr indent="0" lvl="0" marL="0" marR="0" rtl="0" algn="l">
              <a:spcBef>
                <a:spcPts val="480"/>
              </a:spcBef>
              <a:buClr>
                <a:schemeClr val="dk1"/>
              </a:buClr>
              <a:buSzPts val="3200"/>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SzPts val="2800"/>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SzPts val="2400"/>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SzPts val="2000"/>
              <a:buFont typeface="Arial"/>
              <a:buNone/>
              <a:defRPr b="1" i="0" sz="1600" u="none" cap="none" strike="noStrike">
                <a:solidFill>
                  <a:schemeClr val="dk1"/>
                </a:solidFill>
                <a:latin typeface="Calibri"/>
                <a:ea typeface="Calibri"/>
                <a:cs typeface="Calibri"/>
                <a:sym typeface="Calibri"/>
              </a:defRPr>
            </a:lvl9pPr>
          </a:lstStyle>
          <a:p/>
        </p:txBody>
      </p:sp>
      <p:sp>
        <p:nvSpPr>
          <p:cNvPr id="49" name="Shape 49"/>
          <p:cNvSpPr txBox="1"/>
          <p:nvPr>
            <p:ph idx="4" type="body"/>
          </p:nvPr>
        </p:nvSpPr>
        <p:spPr>
          <a:xfrm>
            <a:off x="4645025" y="2174875"/>
            <a:ext cx="4041775" cy="3951288"/>
          </a:xfrm>
          <a:prstGeom prst="rect">
            <a:avLst/>
          </a:prstGeom>
          <a:noFill/>
          <a:ln>
            <a:noFill/>
          </a:ln>
        </p:spPr>
        <p:txBody>
          <a:bodyPr anchorCtr="0" anchor="t" bIns="91425" lIns="91425" rIns="91425" wrap="square" tIns="91425"/>
          <a:lstStyle>
            <a:lvl1pPr indent="-190500" lvl="0" marL="3429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50" name="Shape 50"/>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1" name="Shape 51"/>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2" name="Shape 52"/>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Clr>
                <a:srgbClr val="888888"/>
              </a:buClr>
              <a:buFont typeface="Arial Narrow"/>
              <a:buNone/>
            </a:pPr>
            <a:fld id="{00000000-1234-1234-1234-123412341234}" type="slidenum">
              <a:rPr b="0" i="0" lang="en-US" sz="1050" u="none" cap="none" strike="noStrike">
                <a:solidFill>
                  <a:srgbClr val="888888"/>
                </a:solidFill>
                <a:latin typeface="Arial Narrow"/>
                <a:ea typeface="Arial Narrow"/>
                <a:cs typeface="Arial Narrow"/>
                <a:sym typeface="Arial Narrow"/>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53" name="Shape 53"/>
        <p:cNvGrpSpPr/>
        <p:nvPr/>
      </p:nvGrpSpPr>
      <p:grpSpPr>
        <a:xfrm>
          <a:off x="0" y="0"/>
          <a:ext cx="0" cy="0"/>
          <a:chOff x="0" y="0"/>
          <a:chExt cx="0" cy="0"/>
        </a:xfrm>
      </p:grpSpPr>
      <p:sp>
        <p:nvSpPr>
          <p:cNvPr id="54" name="Shape 54"/>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55" name="Shape 55"/>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6" name="Shape 56"/>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7" name="Shape 57"/>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Clr>
                <a:srgbClr val="888888"/>
              </a:buClr>
              <a:buFont typeface="Arial Narrow"/>
              <a:buNone/>
            </a:pPr>
            <a:fld id="{00000000-1234-1234-1234-123412341234}" type="slidenum">
              <a:rPr b="0" i="0" lang="en-US" sz="1050" u="none" cap="none" strike="noStrike">
                <a:solidFill>
                  <a:srgbClr val="888888"/>
                </a:solidFill>
                <a:latin typeface="Arial Narrow"/>
                <a:ea typeface="Arial Narrow"/>
                <a:cs typeface="Arial Narrow"/>
                <a:sym typeface="Arial Narrow"/>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58" name="Shape 58"/>
        <p:cNvGrpSpPr/>
        <p:nvPr/>
      </p:nvGrpSpPr>
      <p:grpSpPr>
        <a:xfrm>
          <a:off x="0" y="0"/>
          <a:ext cx="0" cy="0"/>
          <a:chOff x="0" y="0"/>
          <a:chExt cx="0" cy="0"/>
        </a:xfrm>
      </p:grpSpPr>
      <p:sp>
        <p:nvSpPr>
          <p:cNvPr id="59" name="Shape 59"/>
          <p:cNvSpPr txBox="1"/>
          <p:nvPr>
            <p:ph type="title"/>
          </p:nvPr>
        </p:nvSpPr>
        <p:spPr>
          <a:xfrm>
            <a:off x="457200" y="273050"/>
            <a:ext cx="3008313" cy="1162050"/>
          </a:xfrm>
          <a:prstGeom prst="rect">
            <a:avLst/>
          </a:prstGeom>
          <a:noFill/>
          <a:ln>
            <a:noFill/>
          </a:ln>
        </p:spPr>
        <p:txBody>
          <a:bodyPr anchorCtr="0" anchor="b" bIns="91425" lIns="91425" rIns="91425" wrap="square" tIns="91425"/>
          <a:lstStyle>
            <a:lvl1pPr indent="0" lvl="0" marL="0" marR="0" rtl="0" algn="l">
              <a:spcBef>
                <a:spcPts val="0"/>
              </a:spcBef>
              <a:buClr>
                <a:schemeClr val="dk1"/>
              </a:buClr>
              <a:buSzPts val="1400"/>
              <a:buFont typeface="Calibri"/>
              <a:buNone/>
              <a:defRPr b="1" i="0" sz="20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60" name="Shape 60"/>
          <p:cNvSpPr txBox="1"/>
          <p:nvPr>
            <p:ph idx="1" type="body"/>
          </p:nvPr>
        </p:nvSpPr>
        <p:spPr>
          <a:xfrm>
            <a:off x="3575050" y="273050"/>
            <a:ext cx="5111750" cy="5853113"/>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457200" y="1435100"/>
            <a:ext cx="3008313" cy="4691063"/>
          </a:xfrm>
          <a:prstGeom prst="rect">
            <a:avLst/>
          </a:prstGeom>
          <a:noFill/>
          <a:ln>
            <a:noFill/>
          </a:ln>
        </p:spPr>
        <p:txBody>
          <a:bodyPr anchorCtr="0" anchor="t" bIns="91425" lIns="91425" rIns="91425" wrap="square" tIns="91425"/>
          <a:lstStyle>
            <a:lvl1pPr indent="0" lvl="0" marL="0" marR="0" rtl="0" algn="l">
              <a:spcBef>
                <a:spcPts val="280"/>
              </a:spcBef>
              <a:buClr>
                <a:schemeClr val="dk1"/>
              </a:buClr>
              <a:buSzPts val="3200"/>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SzPts val="2800"/>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SzPts val="2400"/>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3" name="Shape 63"/>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4" name="Shape 64"/>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Clr>
                <a:srgbClr val="888888"/>
              </a:buClr>
              <a:buFont typeface="Arial Narrow"/>
              <a:buNone/>
            </a:pPr>
            <a:fld id="{00000000-1234-1234-1234-123412341234}" type="slidenum">
              <a:rPr b="0" i="0" lang="en-US" sz="1050" u="none" cap="none" strike="noStrike">
                <a:solidFill>
                  <a:srgbClr val="888888"/>
                </a:solidFill>
                <a:latin typeface="Arial Narrow"/>
                <a:ea typeface="Arial Narrow"/>
                <a:cs typeface="Arial Narrow"/>
                <a:sym typeface="Arial Narrow"/>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65" name="Shape 65"/>
        <p:cNvGrpSpPr/>
        <p:nvPr/>
      </p:nvGrpSpPr>
      <p:grpSpPr>
        <a:xfrm>
          <a:off x="0" y="0"/>
          <a:ext cx="0" cy="0"/>
          <a:chOff x="0" y="0"/>
          <a:chExt cx="0" cy="0"/>
        </a:xfrm>
      </p:grpSpPr>
      <p:sp>
        <p:nvSpPr>
          <p:cNvPr id="66" name="Shape 66"/>
          <p:cNvSpPr txBox="1"/>
          <p:nvPr>
            <p:ph type="title"/>
          </p:nvPr>
        </p:nvSpPr>
        <p:spPr>
          <a:xfrm>
            <a:off x="1792288" y="4800600"/>
            <a:ext cx="5486400" cy="566738"/>
          </a:xfrm>
          <a:prstGeom prst="rect">
            <a:avLst/>
          </a:prstGeom>
          <a:noFill/>
          <a:ln>
            <a:noFill/>
          </a:ln>
        </p:spPr>
        <p:txBody>
          <a:bodyPr anchorCtr="0" anchor="b" bIns="91425" lIns="91425" rIns="91425" wrap="square" tIns="91425"/>
          <a:lstStyle>
            <a:lvl1pPr indent="0" lvl="0" marL="0" marR="0" rtl="0" algn="l">
              <a:spcBef>
                <a:spcPts val="0"/>
              </a:spcBef>
              <a:buClr>
                <a:schemeClr val="dk1"/>
              </a:buClr>
              <a:buSzPts val="1400"/>
              <a:buFont typeface="Calibri"/>
              <a:buNone/>
              <a:defRPr b="1" i="0" sz="20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67" name="Shape 67"/>
          <p:cNvSpPr/>
          <p:nvPr>
            <p:ph idx="2" type="pic"/>
          </p:nvPr>
        </p:nvSpPr>
        <p:spPr>
          <a:xfrm>
            <a:off x="1792288" y="612775"/>
            <a:ext cx="5486400" cy="4114800"/>
          </a:xfrm>
          <a:prstGeom prst="rect">
            <a:avLst/>
          </a:prstGeom>
          <a:noFill/>
          <a:ln>
            <a:noFill/>
          </a:ln>
        </p:spPr>
        <p:txBody>
          <a:bodyPr anchorCtr="0" anchor="t" bIns="91425" lIns="91425" rIns="91425" wrap="square" tIns="91425"/>
          <a:lstStyle>
            <a:lvl1pPr indent="0" lvl="0" marL="0" marR="0" rtl="0" algn="l">
              <a:spcBef>
                <a:spcPts val="640"/>
              </a:spcBef>
              <a:buClr>
                <a:schemeClr val="dk1"/>
              </a:buClr>
              <a:buSzPts val="1400"/>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chemeClr val="dk1"/>
              </a:buClr>
              <a:buSzPts val="1400"/>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dk1"/>
              </a:buClr>
              <a:buSzPts val="1400"/>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dk1"/>
              </a:buClr>
              <a:buSzPts val="1400"/>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dk1"/>
              </a:buClr>
              <a:buSzPts val="1400"/>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SzPts val="1400"/>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SzPts val="1400"/>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SzPts val="1400"/>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SzPts val="1400"/>
              <a:buFont typeface="Arial"/>
              <a:buNone/>
              <a:defRPr b="0" i="0" sz="20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1792288" y="5367338"/>
            <a:ext cx="5486400" cy="804862"/>
          </a:xfrm>
          <a:prstGeom prst="rect">
            <a:avLst/>
          </a:prstGeom>
          <a:noFill/>
          <a:ln>
            <a:noFill/>
          </a:ln>
        </p:spPr>
        <p:txBody>
          <a:bodyPr anchorCtr="0" anchor="t" bIns="91425" lIns="91425" rIns="91425" wrap="square" tIns="91425"/>
          <a:lstStyle>
            <a:lvl1pPr indent="0" lvl="0" marL="0" marR="0" rtl="0" algn="l">
              <a:spcBef>
                <a:spcPts val="280"/>
              </a:spcBef>
              <a:buClr>
                <a:schemeClr val="dk1"/>
              </a:buClr>
              <a:buSzPts val="3200"/>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SzPts val="2800"/>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SzPts val="2400"/>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SzPts val="2000"/>
              <a:buFont typeface="Arial"/>
              <a:buNone/>
              <a:defRPr b="0" i="0" sz="9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0" name="Shape 70"/>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 name="Shape 71"/>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Clr>
                <a:srgbClr val="888888"/>
              </a:buClr>
              <a:buFont typeface="Arial Narrow"/>
              <a:buNone/>
            </a:pPr>
            <a:fld id="{00000000-1234-1234-1234-123412341234}" type="slidenum">
              <a:rPr b="0" i="0" lang="en-US" sz="1050" u="none" cap="none" strike="noStrike">
                <a:solidFill>
                  <a:srgbClr val="888888"/>
                </a:solidFill>
                <a:latin typeface="Arial Narrow"/>
                <a:ea typeface="Arial Narrow"/>
                <a:cs typeface="Arial Narrow"/>
                <a:sym typeface="Arial Narrow"/>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74638"/>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buSzPts val="1400"/>
              <a:buNone/>
              <a:defRPr sz="1800"/>
            </a:lvl2pPr>
            <a:lvl3pPr indent="0" lvl="2">
              <a:spcBef>
                <a:spcPts val="0"/>
              </a:spcBef>
              <a:buSzPts val="1400"/>
              <a:buNone/>
              <a:defRPr sz="1800"/>
            </a:lvl3pPr>
            <a:lvl4pPr indent="0" lvl="3">
              <a:spcBef>
                <a:spcPts val="0"/>
              </a:spcBef>
              <a:buSzPts val="1400"/>
              <a:buNone/>
              <a:defRPr sz="1800"/>
            </a:lvl4pPr>
            <a:lvl5pPr indent="0" lvl="4">
              <a:spcBef>
                <a:spcPts val="0"/>
              </a:spcBef>
              <a:buSzPts val="1400"/>
              <a:buNone/>
              <a:defRPr sz="1800"/>
            </a:lvl5pPr>
            <a:lvl6pPr indent="0" lvl="5">
              <a:spcBef>
                <a:spcPts val="0"/>
              </a:spcBef>
              <a:buSzPts val="1400"/>
              <a:buNone/>
              <a:defRPr sz="1800"/>
            </a:lvl6pPr>
            <a:lvl7pPr indent="0" lvl="6">
              <a:spcBef>
                <a:spcPts val="0"/>
              </a:spcBef>
              <a:buSzPts val="1400"/>
              <a:buNone/>
              <a:defRPr sz="1800"/>
            </a:lvl7pPr>
            <a:lvl8pPr indent="0" lvl="7">
              <a:spcBef>
                <a:spcPts val="0"/>
              </a:spcBef>
              <a:buSzPts val="1400"/>
              <a:buNone/>
              <a:defRPr sz="1800"/>
            </a:lvl8pPr>
            <a:lvl9pPr indent="0" lvl="8">
              <a:spcBef>
                <a:spcPts val="0"/>
              </a:spcBef>
              <a:buSzPts val="1400"/>
              <a:buNone/>
              <a:defRPr sz="1800"/>
            </a:lvl9pPr>
          </a:lstStyle>
          <a:p/>
        </p:txBody>
      </p:sp>
      <p:sp>
        <p:nvSpPr>
          <p:cNvPr id="11" name="Shape 11"/>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457200" y="6356350"/>
            <a:ext cx="2133600" cy="365125"/>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3" name="Shape 13"/>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lnSpc>
                <a:spcPct val="100000"/>
              </a:lnSpc>
              <a:spcBef>
                <a:spcPts val="0"/>
              </a:spcBef>
              <a:spcAft>
                <a:spcPts val="0"/>
              </a:spcAft>
              <a:buClr>
                <a:srgbClr val="888888"/>
              </a:buClr>
              <a:buSzPts val="1400"/>
              <a:buFont typeface="Arial"/>
              <a:buNone/>
              <a:defRPr b="0" i="0" sz="1200" u="none" cap="none" strike="noStrike">
                <a:solidFill>
                  <a:srgbClr val="888888"/>
                </a:solidFill>
                <a:latin typeface="Arial"/>
                <a:ea typeface="Arial"/>
                <a:cs typeface="Arial"/>
                <a:sym typeface="Arial"/>
              </a:defRPr>
            </a:lvl1pPr>
            <a:lvl2pPr indent="0" lvl="1" marL="457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0" lvl="6"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0" lvl="7"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0" lvl="8"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4" name="Shape 14"/>
          <p:cNvSpPr txBox="1"/>
          <p:nvPr>
            <p:ph idx="12" type="sldNum"/>
          </p:nvPr>
        </p:nvSpPr>
        <p:spPr>
          <a:xfrm>
            <a:off x="6553200" y="6356350"/>
            <a:ext cx="2133600" cy="365125"/>
          </a:xfrm>
          <a:prstGeom prst="rect">
            <a:avLst/>
          </a:prstGeom>
          <a:noFill/>
          <a:ln>
            <a:noFill/>
          </a:ln>
        </p:spPr>
        <p:txBody>
          <a:bodyPr anchorCtr="0" anchor="ctr" bIns="45700" lIns="91425" rIns="91425" wrap="square" tIns="45700">
            <a:noAutofit/>
          </a:bodyPr>
          <a:lstStyle/>
          <a:p>
            <a:pPr indent="0" lvl="0" marL="0" marR="0" rtl="0" algn="l">
              <a:lnSpc>
                <a:spcPct val="100000"/>
              </a:lnSpc>
              <a:spcBef>
                <a:spcPts val="0"/>
              </a:spcBef>
              <a:spcAft>
                <a:spcPts val="0"/>
              </a:spcAft>
              <a:buClr>
                <a:srgbClr val="888888"/>
              </a:buClr>
              <a:buFont typeface="Arial Narrow"/>
              <a:buNone/>
            </a:pPr>
            <a:fld id="{00000000-1234-1234-1234-123412341234}" type="slidenum">
              <a:rPr b="0" i="0" lang="en-US" sz="1050" u="none" cap="none" strike="noStrike">
                <a:solidFill>
                  <a:srgbClr val="888888"/>
                </a:solidFill>
                <a:latin typeface="Arial Narrow"/>
                <a:ea typeface="Arial Narrow"/>
                <a:cs typeface="Arial Narrow"/>
                <a:sym typeface="Arial Narrow"/>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uwaterloo.ca/centre-for-teaching-excellence/resources/integrative-learning/eportfolios/examples-student-eportfolios"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s://vimeo.com/213877768" TargetMode="Externa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Shape 89"/>
          <p:cNvSpPr txBox="1"/>
          <p:nvPr>
            <p:ph idx="4294967295" type="title"/>
          </p:nvPr>
        </p:nvSpPr>
        <p:spPr>
          <a:xfrm>
            <a:off x="0" y="3021013"/>
            <a:ext cx="9144000" cy="1106400"/>
          </a:xfrm>
          <a:prstGeom prst="rect">
            <a:avLst/>
          </a:prstGeom>
          <a:solidFill>
            <a:srgbClr val="5E5E5E"/>
          </a:solidFill>
          <a:ln>
            <a:noFill/>
          </a:ln>
        </p:spPr>
        <p:txBody>
          <a:bodyPr anchorCtr="0" anchor="ctr" bIns="45700" lIns="292600" rIns="91425" wrap="square" tIns="45700">
            <a:noAutofit/>
          </a:bodyPr>
          <a:lstStyle/>
          <a:p>
            <a:pPr indent="0" lvl="0" marL="0" marR="0" rtl="0" algn="l">
              <a:lnSpc>
                <a:spcPct val="85000"/>
              </a:lnSpc>
              <a:spcBef>
                <a:spcPts val="0"/>
              </a:spcBef>
              <a:buClr>
                <a:schemeClr val="lt1"/>
              </a:buClr>
              <a:buFont typeface="Arial Narrow"/>
              <a:buNone/>
            </a:pPr>
            <a:r>
              <a:rPr i="0" lang="en-US" sz="4000" u="none" cap="none" strike="noStrike">
                <a:solidFill>
                  <a:schemeClr val="lt1"/>
                </a:solidFill>
                <a:latin typeface="Impact"/>
                <a:ea typeface="Impact"/>
                <a:cs typeface="Impact"/>
                <a:sym typeface="Impact"/>
              </a:rPr>
              <a:t>The WatCV Assignment</a:t>
            </a:r>
          </a:p>
        </p:txBody>
      </p:sp>
      <p:sp>
        <p:nvSpPr>
          <p:cNvPr id="90" name="Shape 90"/>
          <p:cNvSpPr txBox="1"/>
          <p:nvPr>
            <p:ph idx="4294967295" type="body"/>
          </p:nvPr>
        </p:nvSpPr>
        <p:spPr>
          <a:xfrm>
            <a:off x="0" y="4229100"/>
            <a:ext cx="6691313" cy="2136775"/>
          </a:xfrm>
          <a:prstGeom prst="rect">
            <a:avLst/>
          </a:prstGeom>
          <a:noFill/>
          <a:ln>
            <a:noFill/>
          </a:ln>
        </p:spPr>
        <p:txBody>
          <a:bodyPr anchorCtr="0" anchor="t" bIns="45700" lIns="91425" rIns="91425" wrap="square" tIns="45700">
            <a:noAutofit/>
          </a:bodyPr>
          <a:lstStyle/>
          <a:p>
            <a:pPr indent="0" lvl="0" marL="0" marR="0" rtl="0" algn="l">
              <a:lnSpc>
                <a:spcPct val="90000"/>
              </a:lnSpc>
              <a:spcBef>
                <a:spcPts val="0"/>
              </a:spcBef>
              <a:buClr>
                <a:schemeClr val="dk1"/>
              </a:buClr>
              <a:buFont typeface="Arial"/>
              <a:buNone/>
            </a:pPr>
            <a:r>
              <a:rPr i="0" lang="en-US" sz="3200" u="none" cap="none" strike="noStrike">
                <a:solidFill>
                  <a:srgbClr val="595959"/>
                </a:solidFill>
                <a:latin typeface="Impact"/>
                <a:ea typeface="Impact"/>
                <a:cs typeface="Impact"/>
                <a:sym typeface="Impact"/>
              </a:rPr>
              <a:t>Showcasing your professional skills</a:t>
            </a:r>
          </a:p>
        </p:txBody>
      </p:sp>
      <p:pic>
        <p:nvPicPr>
          <p:cNvPr id="91" name="Shape 91"/>
          <p:cNvPicPr preferRelativeResize="0"/>
          <p:nvPr/>
        </p:nvPicPr>
        <p:blipFill>
          <a:blip r:embed="rId3">
            <a:alphaModFix/>
          </a:blip>
          <a:stretch>
            <a:fillRect/>
          </a:stretch>
        </p:blipFill>
        <p:spPr>
          <a:xfrm>
            <a:off x="7434050" y="6219425"/>
            <a:ext cx="1452375" cy="511625"/>
          </a:xfrm>
          <a:prstGeom prst="rect">
            <a:avLst/>
          </a:prstGeom>
          <a:noFill/>
          <a:ln>
            <a:noFill/>
          </a:ln>
        </p:spPr>
      </p:pic>
      <p:sp>
        <p:nvSpPr>
          <p:cNvPr id="92" name="Shape 92"/>
          <p:cNvSpPr txBox="1"/>
          <p:nvPr/>
        </p:nvSpPr>
        <p:spPr>
          <a:xfrm>
            <a:off x="231825" y="6393275"/>
            <a:ext cx="2337600" cy="337800"/>
          </a:xfrm>
          <a:prstGeom prst="rect">
            <a:avLst/>
          </a:prstGeom>
          <a:noFill/>
          <a:ln>
            <a:noFill/>
          </a:ln>
        </p:spPr>
        <p:txBody>
          <a:bodyPr anchorCtr="0" anchor="t" bIns="91425" lIns="91425" rIns="91425" wrap="square" tIns="91425">
            <a:noAutofit/>
          </a:bodyPr>
          <a:lstStyle/>
          <a:p>
            <a:pPr indent="0" lvl="0" marL="0" rtl="0">
              <a:spcBef>
                <a:spcPts val="0"/>
              </a:spcBef>
              <a:buNone/>
            </a:pPr>
            <a:r>
              <a:rPr lang="en-US">
                <a:latin typeface="Verdana"/>
                <a:ea typeface="Verdana"/>
                <a:cs typeface="Verdana"/>
                <a:sym typeface="Verdana"/>
              </a:rPr>
              <a:t>ctewatcv@uwaterloo.ca</a:t>
            </a: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nvSpPr>
        <p:spPr>
          <a:xfrm>
            <a:off x="0" y="0"/>
            <a:ext cx="9144000" cy="1106424"/>
          </a:xfrm>
          <a:prstGeom prst="rect">
            <a:avLst/>
          </a:prstGeom>
          <a:solidFill>
            <a:srgbClr val="5E5E5E"/>
          </a:solidFill>
          <a:ln>
            <a:noFill/>
          </a:ln>
        </p:spPr>
        <p:txBody>
          <a:bodyPr anchorCtr="0" anchor="ctr" bIns="45700" lIns="91425" rIns="91425" wrap="square" tIns="45700">
            <a:noAutofit/>
          </a:bodyPr>
          <a:lstStyle/>
          <a:p>
            <a:pPr indent="0" lvl="0" marL="0" marR="0" rtl="0" algn="l">
              <a:lnSpc>
                <a:spcPct val="85000"/>
              </a:lnSpc>
              <a:spcBef>
                <a:spcPts val="0"/>
              </a:spcBef>
              <a:spcAft>
                <a:spcPts val="0"/>
              </a:spcAft>
              <a:buClr>
                <a:schemeClr val="lt1"/>
              </a:buClr>
              <a:buFont typeface="Arial Narrow"/>
              <a:buNone/>
            </a:pPr>
            <a:r>
              <a:rPr i="0" lang="en-US" sz="4000" u="none" cap="none" strike="noStrike">
                <a:solidFill>
                  <a:schemeClr val="lt1"/>
                </a:solidFill>
                <a:latin typeface="Impact"/>
                <a:ea typeface="Impact"/>
                <a:cs typeface="Impact"/>
                <a:sym typeface="Impact"/>
              </a:rPr>
              <a:t>What employers want</a:t>
            </a:r>
          </a:p>
        </p:txBody>
      </p:sp>
      <p:graphicFrame>
        <p:nvGraphicFramePr>
          <p:cNvPr id="99" name="Shape 99"/>
          <p:cNvGraphicFramePr/>
          <p:nvPr/>
        </p:nvGraphicFramePr>
        <p:xfrm>
          <a:off x="337006" y="1917733"/>
          <a:ext cx="3000000" cy="3000000"/>
        </p:xfrm>
        <a:graphic>
          <a:graphicData uri="http://schemas.openxmlformats.org/drawingml/2006/table">
            <a:tbl>
              <a:tblPr>
                <a:noFill/>
                <a:tableStyleId>{D3C65611-9833-4511-AF3C-FF34CF1A6109}</a:tableStyleId>
              </a:tblPr>
              <a:tblGrid>
                <a:gridCol w="4158775"/>
                <a:gridCol w="4462925"/>
              </a:tblGrid>
              <a:tr h="2057700">
                <a:tc>
                  <a:txBody>
                    <a:bodyPr>
                      <a:noAutofit/>
                    </a:bodyPr>
                    <a:lstStyle/>
                    <a:p>
                      <a:pPr indent="0" lvl="0" marL="0" marR="0" rtl="0" algn="l">
                        <a:spcBef>
                          <a:spcPts val="0"/>
                        </a:spcBef>
                        <a:spcAft>
                          <a:spcPts val="0"/>
                        </a:spcAft>
                        <a:buClr>
                          <a:srgbClr val="000000"/>
                        </a:buClr>
                        <a:buFont typeface="Arial"/>
                        <a:buNone/>
                      </a:pPr>
                      <a:r>
                        <a:rPr b="1" lang="en-US" sz="2800">
                          <a:latin typeface="Verdana"/>
                          <a:ea typeface="Verdana"/>
                          <a:cs typeface="Verdana"/>
                          <a:sym typeface="Verdana"/>
                        </a:rPr>
                        <a:t>Personal </a:t>
                      </a:r>
                      <a:r>
                        <a:rPr b="1" lang="en-US" sz="2800" u="none" cap="none" strike="noStrike">
                          <a:solidFill>
                            <a:srgbClr val="000000"/>
                          </a:solidFill>
                          <a:latin typeface="Verdana"/>
                          <a:ea typeface="Verdana"/>
                          <a:cs typeface="Verdana"/>
                          <a:sym typeface="Verdana"/>
                        </a:rPr>
                        <a:t>skills</a:t>
                      </a:r>
                    </a:p>
                    <a:p>
                      <a:pPr indent="0" lvl="0" marL="0" marR="0" rtl="0" algn="l">
                        <a:spcBef>
                          <a:spcPts val="0"/>
                        </a:spcBef>
                        <a:spcAft>
                          <a:spcPts val="0"/>
                        </a:spcAft>
                        <a:buClr>
                          <a:schemeClr val="dk1"/>
                        </a:buClr>
                        <a:buFont typeface="Calibri"/>
                        <a:buNone/>
                      </a:pPr>
                      <a:r>
                        <a:t/>
                      </a:r>
                      <a:endParaRPr sz="2400" u="none" cap="none" strike="noStrike">
                        <a:latin typeface="Verdana"/>
                        <a:ea typeface="Verdana"/>
                        <a:cs typeface="Verdana"/>
                        <a:sym typeface="Verdana"/>
                      </a:endParaRPr>
                    </a:p>
                    <a:p>
                      <a:pPr indent="0" lvl="0" marL="0" marR="0" rtl="0" algn="l">
                        <a:spcBef>
                          <a:spcPts val="0"/>
                        </a:spcBef>
                        <a:spcAft>
                          <a:spcPts val="0"/>
                        </a:spcAft>
                        <a:buClr>
                          <a:srgbClr val="000000"/>
                        </a:buClr>
                        <a:buFont typeface="Arial"/>
                        <a:buNone/>
                      </a:pPr>
                      <a:r>
                        <a:rPr lang="en-US" sz="2400" u="none" cap="none" strike="noStrike">
                          <a:solidFill>
                            <a:srgbClr val="000000"/>
                          </a:solidFill>
                          <a:latin typeface="Georgia"/>
                          <a:ea typeface="Georgia"/>
                          <a:cs typeface="Georgia"/>
                          <a:sym typeface="Georgia"/>
                        </a:rPr>
                        <a:t>Initiative</a:t>
                      </a:r>
                    </a:p>
                    <a:p>
                      <a:pPr indent="0" lvl="0" marL="0" marR="0" rtl="0" algn="l">
                        <a:spcBef>
                          <a:spcPts val="0"/>
                        </a:spcBef>
                        <a:spcAft>
                          <a:spcPts val="0"/>
                        </a:spcAft>
                        <a:buClr>
                          <a:srgbClr val="000000"/>
                        </a:buClr>
                        <a:buFont typeface="Arial"/>
                        <a:buNone/>
                      </a:pPr>
                      <a:r>
                        <a:rPr lang="en-US" sz="2400" u="none" cap="none" strike="noStrike">
                          <a:solidFill>
                            <a:srgbClr val="000000"/>
                          </a:solidFill>
                          <a:latin typeface="Georgia"/>
                          <a:ea typeface="Georgia"/>
                          <a:cs typeface="Georgia"/>
                          <a:sym typeface="Georgia"/>
                        </a:rPr>
                        <a:t>Responsibility </a:t>
                      </a:r>
                    </a:p>
                  </a:txBody>
                  <a:tcPr marT="0" marB="0" marR="76200" marL="76200"/>
                </a:tc>
                <a:tc>
                  <a:txBody>
                    <a:bodyPr>
                      <a:noAutofit/>
                    </a:bodyPr>
                    <a:lstStyle/>
                    <a:p>
                      <a:pPr indent="0" lvl="0" marL="0" marR="0" rtl="0" algn="l">
                        <a:spcBef>
                          <a:spcPts val="0"/>
                        </a:spcBef>
                        <a:spcAft>
                          <a:spcPts val="0"/>
                        </a:spcAft>
                        <a:buClr>
                          <a:srgbClr val="000000"/>
                        </a:buClr>
                        <a:buFont typeface="Arial"/>
                        <a:buNone/>
                      </a:pPr>
                      <a:r>
                        <a:rPr b="1" lang="en-US" sz="2800" u="none" cap="none" strike="noStrike">
                          <a:solidFill>
                            <a:srgbClr val="000000"/>
                          </a:solidFill>
                          <a:latin typeface="Verdana"/>
                          <a:ea typeface="Verdana"/>
                          <a:cs typeface="Verdana"/>
                          <a:sym typeface="Verdana"/>
                        </a:rPr>
                        <a:t>Interpersonal skills</a:t>
                      </a:r>
                    </a:p>
                    <a:p>
                      <a:pPr indent="0" lvl="0" marL="0" marR="0" rtl="0" algn="l">
                        <a:spcBef>
                          <a:spcPts val="0"/>
                        </a:spcBef>
                        <a:spcAft>
                          <a:spcPts val="0"/>
                        </a:spcAft>
                        <a:buClr>
                          <a:schemeClr val="dk1"/>
                        </a:buClr>
                        <a:buFont typeface="Arial"/>
                        <a:buNone/>
                      </a:pPr>
                      <a:r>
                        <a:rPr lang="en-US" sz="2400" u="none" cap="none" strike="noStrike">
                          <a:latin typeface="Arial"/>
                          <a:ea typeface="Arial"/>
                          <a:cs typeface="Arial"/>
                          <a:sym typeface="Arial"/>
                        </a:rPr>
                        <a:t> </a:t>
                      </a:r>
                    </a:p>
                    <a:p>
                      <a:pPr indent="0" lvl="0" marL="0" marR="0" rtl="0" algn="l">
                        <a:spcBef>
                          <a:spcPts val="0"/>
                        </a:spcBef>
                        <a:spcAft>
                          <a:spcPts val="0"/>
                        </a:spcAft>
                        <a:buClr>
                          <a:srgbClr val="000000"/>
                        </a:buClr>
                        <a:buFont typeface="Arial"/>
                        <a:buNone/>
                      </a:pPr>
                      <a:r>
                        <a:rPr lang="en-US" sz="2400" u="none" cap="none" strike="noStrike">
                          <a:solidFill>
                            <a:srgbClr val="000000"/>
                          </a:solidFill>
                          <a:latin typeface="Georgia"/>
                          <a:ea typeface="Georgia"/>
                          <a:cs typeface="Georgia"/>
                          <a:sym typeface="Georgia"/>
                        </a:rPr>
                        <a:t>Leadership</a:t>
                      </a:r>
                    </a:p>
                    <a:p>
                      <a:pPr indent="0" lvl="0" marL="0" marR="0" rtl="0" algn="l">
                        <a:spcBef>
                          <a:spcPts val="0"/>
                        </a:spcBef>
                        <a:spcAft>
                          <a:spcPts val="0"/>
                        </a:spcAft>
                        <a:buClr>
                          <a:srgbClr val="000000"/>
                        </a:buClr>
                        <a:buFont typeface="Arial"/>
                        <a:buNone/>
                      </a:pPr>
                      <a:r>
                        <a:rPr lang="en-US" sz="2400" u="none" cap="none" strike="noStrike">
                          <a:solidFill>
                            <a:srgbClr val="000000"/>
                          </a:solidFill>
                          <a:latin typeface="Georgia"/>
                          <a:ea typeface="Georgia"/>
                          <a:cs typeface="Georgia"/>
                          <a:sym typeface="Georgia"/>
                        </a:rPr>
                        <a:t>Teamwork</a:t>
                      </a:r>
                    </a:p>
                    <a:p>
                      <a:pPr indent="0" lvl="0" marL="0" marR="0" rtl="0" algn="l">
                        <a:spcBef>
                          <a:spcPts val="0"/>
                        </a:spcBef>
                        <a:spcAft>
                          <a:spcPts val="0"/>
                        </a:spcAft>
                        <a:buClr>
                          <a:srgbClr val="000000"/>
                        </a:buClr>
                        <a:buFont typeface="Arial"/>
                        <a:buNone/>
                      </a:pPr>
                      <a:r>
                        <a:rPr lang="en-US" sz="2400" u="none" cap="none" strike="noStrike">
                          <a:solidFill>
                            <a:srgbClr val="000000"/>
                          </a:solidFill>
                          <a:latin typeface="Georgia"/>
                          <a:ea typeface="Georgia"/>
                          <a:cs typeface="Georgia"/>
                          <a:sym typeface="Georgia"/>
                        </a:rPr>
                        <a:t>Conflict management</a:t>
                      </a:r>
                    </a:p>
                  </a:txBody>
                  <a:tcPr marT="0" marB="0" marR="76200" marL="76200">
                    <a:solidFill>
                      <a:srgbClr val="E3E3E3"/>
                    </a:solidFill>
                  </a:tcPr>
                </a:tc>
              </a:tr>
              <a:tr h="2057700">
                <a:tc>
                  <a:txBody>
                    <a:bodyPr>
                      <a:noAutofit/>
                    </a:bodyPr>
                    <a:lstStyle/>
                    <a:p>
                      <a:pPr indent="0" lvl="0" marL="0" marR="0" rtl="0" algn="l">
                        <a:spcBef>
                          <a:spcPts val="0"/>
                        </a:spcBef>
                        <a:spcAft>
                          <a:spcPts val="0"/>
                        </a:spcAft>
                        <a:buClr>
                          <a:srgbClr val="000000"/>
                        </a:buClr>
                        <a:buFont typeface="Arial"/>
                        <a:buNone/>
                      </a:pPr>
                      <a:r>
                        <a:rPr b="1" lang="en-US" sz="2800" u="none" cap="none" strike="noStrike">
                          <a:solidFill>
                            <a:srgbClr val="000000"/>
                          </a:solidFill>
                          <a:latin typeface="Verdana"/>
                          <a:ea typeface="Verdana"/>
                          <a:cs typeface="Verdana"/>
                          <a:sym typeface="Verdana"/>
                        </a:rPr>
                        <a:t>Communication skills</a:t>
                      </a:r>
                    </a:p>
                    <a:p>
                      <a:pPr indent="0" lvl="0" marL="0" marR="0" rtl="0" algn="l">
                        <a:spcBef>
                          <a:spcPts val="0"/>
                        </a:spcBef>
                        <a:spcAft>
                          <a:spcPts val="0"/>
                        </a:spcAft>
                        <a:buClr>
                          <a:schemeClr val="dk1"/>
                        </a:buClr>
                        <a:buFont typeface="Arial"/>
                        <a:buNone/>
                      </a:pPr>
                      <a:r>
                        <a:rPr lang="en-US" sz="2400" u="none" cap="none" strike="noStrike">
                          <a:latin typeface="Arial"/>
                          <a:ea typeface="Arial"/>
                          <a:cs typeface="Arial"/>
                          <a:sym typeface="Arial"/>
                        </a:rPr>
                        <a:t> </a:t>
                      </a:r>
                    </a:p>
                    <a:p>
                      <a:pPr indent="0" lvl="0" marL="0" marR="0" rtl="0" algn="l">
                        <a:spcBef>
                          <a:spcPts val="0"/>
                        </a:spcBef>
                        <a:spcAft>
                          <a:spcPts val="0"/>
                        </a:spcAft>
                        <a:buClr>
                          <a:srgbClr val="000000"/>
                        </a:buClr>
                        <a:buFont typeface="Arial"/>
                        <a:buNone/>
                      </a:pPr>
                      <a:r>
                        <a:rPr lang="en-US" sz="2400" u="none" cap="none" strike="noStrike">
                          <a:solidFill>
                            <a:srgbClr val="000000"/>
                          </a:solidFill>
                          <a:latin typeface="Georgia"/>
                          <a:ea typeface="Georgia"/>
                          <a:cs typeface="Georgia"/>
                          <a:sym typeface="Georgia"/>
                        </a:rPr>
                        <a:t>Written communication</a:t>
                      </a:r>
                    </a:p>
                    <a:p>
                      <a:pPr indent="0" lvl="0" marL="0" marR="0" rtl="0" algn="l">
                        <a:spcBef>
                          <a:spcPts val="0"/>
                        </a:spcBef>
                        <a:spcAft>
                          <a:spcPts val="0"/>
                        </a:spcAft>
                        <a:buClr>
                          <a:srgbClr val="000000"/>
                        </a:buClr>
                        <a:buFont typeface="Arial"/>
                        <a:buNone/>
                      </a:pPr>
                      <a:r>
                        <a:rPr lang="en-US" sz="2400" u="none" cap="none" strike="noStrike">
                          <a:solidFill>
                            <a:srgbClr val="000000"/>
                          </a:solidFill>
                          <a:latin typeface="Georgia"/>
                          <a:ea typeface="Georgia"/>
                          <a:cs typeface="Georgia"/>
                          <a:sym typeface="Georgia"/>
                        </a:rPr>
                        <a:t>Oral communication</a:t>
                      </a:r>
                    </a:p>
                  </a:txBody>
                  <a:tcPr marT="0" marB="0" marR="76200" marL="76200">
                    <a:solidFill>
                      <a:srgbClr val="A5A5A5"/>
                    </a:solidFill>
                  </a:tcPr>
                </a:tc>
                <a:tc>
                  <a:txBody>
                    <a:bodyPr>
                      <a:noAutofit/>
                    </a:bodyPr>
                    <a:lstStyle/>
                    <a:p>
                      <a:pPr indent="0" lvl="0" marL="0" marR="0" rtl="0" algn="l">
                        <a:spcBef>
                          <a:spcPts val="0"/>
                        </a:spcBef>
                        <a:spcAft>
                          <a:spcPts val="0"/>
                        </a:spcAft>
                        <a:buClr>
                          <a:srgbClr val="000000"/>
                        </a:buClr>
                        <a:buFont typeface="Arial"/>
                        <a:buNone/>
                      </a:pPr>
                      <a:r>
                        <a:rPr b="1" lang="en-US" sz="2800" u="none" cap="none" strike="noStrike">
                          <a:solidFill>
                            <a:srgbClr val="000000"/>
                          </a:solidFill>
                          <a:latin typeface="Verdana"/>
                          <a:ea typeface="Verdana"/>
                          <a:cs typeface="Verdana"/>
                          <a:sym typeface="Verdana"/>
                        </a:rPr>
                        <a:t>Thinking skills</a:t>
                      </a:r>
                    </a:p>
                    <a:p>
                      <a:pPr indent="0" lvl="0" marL="0" marR="0" rtl="0" algn="l">
                        <a:spcBef>
                          <a:spcPts val="0"/>
                        </a:spcBef>
                        <a:spcAft>
                          <a:spcPts val="0"/>
                        </a:spcAft>
                        <a:buClr>
                          <a:schemeClr val="dk1"/>
                        </a:buClr>
                        <a:buFont typeface="Arial"/>
                        <a:buNone/>
                      </a:pPr>
                      <a:r>
                        <a:rPr lang="en-US" sz="2400" u="none" cap="none" strike="noStrike">
                          <a:latin typeface="Arial"/>
                          <a:ea typeface="Arial"/>
                          <a:cs typeface="Arial"/>
                          <a:sym typeface="Arial"/>
                        </a:rPr>
                        <a:t> </a:t>
                      </a:r>
                    </a:p>
                    <a:p>
                      <a:pPr indent="0" lvl="0" marL="0" marR="0" rtl="0" algn="l">
                        <a:spcBef>
                          <a:spcPts val="0"/>
                        </a:spcBef>
                        <a:spcAft>
                          <a:spcPts val="0"/>
                        </a:spcAft>
                        <a:buClr>
                          <a:srgbClr val="000000"/>
                        </a:buClr>
                        <a:buFont typeface="Arial"/>
                        <a:buNone/>
                      </a:pPr>
                      <a:r>
                        <a:rPr lang="en-US" sz="2400" u="none" cap="none" strike="noStrike">
                          <a:solidFill>
                            <a:srgbClr val="000000"/>
                          </a:solidFill>
                          <a:latin typeface="Georgia"/>
                          <a:ea typeface="Georgia"/>
                          <a:cs typeface="Georgia"/>
                          <a:sym typeface="Georgia"/>
                        </a:rPr>
                        <a:t>Decision making</a:t>
                      </a:r>
                    </a:p>
                    <a:p>
                      <a:pPr indent="0" lvl="0" marL="0" marR="0" rtl="0" algn="l">
                        <a:spcBef>
                          <a:spcPts val="0"/>
                        </a:spcBef>
                        <a:spcAft>
                          <a:spcPts val="0"/>
                        </a:spcAft>
                        <a:buClr>
                          <a:srgbClr val="000000"/>
                        </a:buClr>
                        <a:buFont typeface="Arial"/>
                        <a:buNone/>
                      </a:pPr>
                      <a:r>
                        <a:rPr lang="en-US" sz="2400" u="none" cap="none" strike="noStrike">
                          <a:solidFill>
                            <a:srgbClr val="000000"/>
                          </a:solidFill>
                          <a:latin typeface="Georgia"/>
                          <a:ea typeface="Georgia"/>
                          <a:cs typeface="Georgia"/>
                          <a:sym typeface="Georgia"/>
                        </a:rPr>
                        <a:t>Problem solving</a:t>
                      </a:r>
                    </a:p>
                    <a:p>
                      <a:pPr indent="0" lvl="0" marL="0" marR="0" rtl="0" algn="l">
                        <a:spcBef>
                          <a:spcPts val="0"/>
                        </a:spcBef>
                        <a:spcAft>
                          <a:spcPts val="0"/>
                        </a:spcAft>
                        <a:buClr>
                          <a:srgbClr val="000000"/>
                        </a:buClr>
                        <a:buFont typeface="Arial"/>
                        <a:buNone/>
                      </a:pPr>
                      <a:r>
                        <a:rPr lang="en-US" sz="2400" u="none" cap="none" strike="noStrike">
                          <a:solidFill>
                            <a:srgbClr val="000000"/>
                          </a:solidFill>
                          <a:latin typeface="Georgia"/>
                          <a:ea typeface="Georgia"/>
                          <a:cs typeface="Georgia"/>
                          <a:sym typeface="Georgia"/>
                        </a:rPr>
                        <a:t>Critical thinking</a:t>
                      </a:r>
                    </a:p>
                  </a:txBody>
                  <a:tcPr marT="0" marB="0" marR="76200" marL="76200"/>
                </a:tc>
              </a:tr>
            </a:tbl>
          </a:graphicData>
        </a:graphic>
      </p:graphicFrame>
      <p:pic>
        <p:nvPicPr>
          <p:cNvPr id="100" name="Shape 100"/>
          <p:cNvPicPr preferRelativeResize="0"/>
          <p:nvPr/>
        </p:nvPicPr>
        <p:blipFill>
          <a:blip r:embed="rId3">
            <a:alphaModFix/>
          </a:blip>
          <a:stretch>
            <a:fillRect/>
          </a:stretch>
        </p:blipFill>
        <p:spPr>
          <a:xfrm>
            <a:off x="7434050" y="6219425"/>
            <a:ext cx="1452375" cy="511625"/>
          </a:xfrm>
          <a:prstGeom prst="rect">
            <a:avLst/>
          </a:prstGeom>
          <a:noFill/>
          <a:ln>
            <a:noFill/>
          </a:ln>
        </p:spPr>
      </p:pic>
      <p:sp>
        <p:nvSpPr>
          <p:cNvPr id="101" name="Shape 101"/>
          <p:cNvSpPr txBox="1"/>
          <p:nvPr/>
        </p:nvSpPr>
        <p:spPr>
          <a:xfrm>
            <a:off x="231825" y="6393275"/>
            <a:ext cx="2337600" cy="337800"/>
          </a:xfrm>
          <a:prstGeom prst="rect">
            <a:avLst/>
          </a:prstGeom>
          <a:noFill/>
          <a:ln>
            <a:noFill/>
          </a:ln>
        </p:spPr>
        <p:txBody>
          <a:bodyPr anchorCtr="0" anchor="t" bIns="91425" lIns="91425" rIns="91425" wrap="square" tIns="91425">
            <a:noAutofit/>
          </a:bodyPr>
          <a:lstStyle/>
          <a:p>
            <a:pPr indent="0" lvl="0" marL="0" rtl="0">
              <a:spcBef>
                <a:spcPts val="0"/>
              </a:spcBef>
              <a:buNone/>
            </a:pPr>
            <a:r>
              <a:rPr lang="en-US">
                <a:latin typeface="Verdana"/>
                <a:ea typeface="Verdana"/>
                <a:cs typeface="Verdana"/>
                <a:sym typeface="Verdana"/>
              </a:rPr>
              <a:t>ctewatcv@uwaterloo.ca</a:t>
            </a:r>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Shape 107"/>
          <p:cNvSpPr txBox="1"/>
          <p:nvPr/>
        </p:nvSpPr>
        <p:spPr>
          <a:xfrm>
            <a:off x="0" y="0"/>
            <a:ext cx="9144000" cy="1106424"/>
          </a:xfrm>
          <a:prstGeom prst="rect">
            <a:avLst/>
          </a:prstGeom>
          <a:solidFill>
            <a:srgbClr val="5E5E5E"/>
          </a:solidFill>
          <a:ln>
            <a:noFill/>
          </a:ln>
        </p:spPr>
        <p:txBody>
          <a:bodyPr anchorCtr="0" anchor="ctr" bIns="45700" lIns="91425" rIns="91425" wrap="square" tIns="45700">
            <a:noAutofit/>
          </a:bodyPr>
          <a:lstStyle/>
          <a:p>
            <a:pPr indent="0" lvl="0" marL="0" marR="0" rtl="0" algn="l">
              <a:lnSpc>
                <a:spcPct val="85000"/>
              </a:lnSpc>
              <a:spcBef>
                <a:spcPts val="0"/>
              </a:spcBef>
              <a:spcAft>
                <a:spcPts val="0"/>
              </a:spcAft>
              <a:buClr>
                <a:schemeClr val="lt1"/>
              </a:buClr>
              <a:buFont typeface="Arial Narrow"/>
              <a:buNone/>
            </a:pPr>
            <a:r>
              <a:rPr i="0" lang="en-US" sz="4000" u="none" cap="none" strike="noStrike">
                <a:solidFill>
                  <a:schemeClr val="lt1"/>
                </a:solidFill>
                <a:latin typeface="Impact"/>
                <a:ea typeface="Impact"/>
                <a:cs typeface="Impact"/>
                <a:sym typeface="Impact"/>
              </a:rPr>
              <a:t>What is WatCV?</a:t>
            </a:r>
          </a:p>
        </p:txBody>
      </p:sp>
      <p:sp>
        <p:nvSpPr>
          <p:cNvPr id="108" name="Shape 108"/>
          <p:cNvSpPr/>
          <p:nvPr/>
        </p:nvSpPr>
        <p:spPr>
          <a:xfrm>
            <a:off x="813750" y="1454826"/>
            <a:ext cx="6867600" cy="4381500"/>
          </a:xfrm>
          <a:prstGeom prst="rect">
            <a:avLst/>
          </a:prstGeom>
          <a:no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rgbClr val="000000"/>
              </a:buClr>
              <a:buFont typeface="Arial"/>
              <a:buNone/>
            </a:pPr>
            <a:r>
              <a:rPr i="0" lang="en-US" sz="2800" u="none" cap="none" strike="noStrike">
                <a:solidFill>
                  <a:srgbClr val="000000"/>
                </a:solidFill>
                <a:latin typeface="Georgia"/>
                <a:ea typeface="Georgia"/>
                <a:cs typeface="Georgia"/>
                <a:sym typeface="Georgia"/>
              </a:rPr>
              <a:t>Students create an ePortfolio designed to showcase course assignments and articulate the “professional skills” (i.e. soft skills) developed while completing the assignments</a:t>
            </a:r>
            <a:r>
              <a:rPr i="0" lang="en-US" sz="2800" u="none" cap="none" strike="noStrike">
                <a:solidFill>
                  <a:srgbClr val="7F7F7F"/>
                </a:solidFill>
                <a:latin typeface="Georgia"/>
                <a:ea typeface="Georgia"/>
                <a:cs typeface="Georgia"/>
                <a:sym typeface="Georgia"/>
              </a:rPr>
              <a:t> </a:t>
            </a:r>
          </a:p>
          <a:p>
            <a:pPr indent="0" lvl="0" marL="0" marR="0" rtl="0" algn="l">
              <a:lnSpc>
                <a:spcPct val="100000"/>
              </a:lnSpc>
              <a:spcBef>
                <a:spcPts val="480"/>
              </a:spcBef>
              <a:spcAft>
                <a:spcPts val="0"/>
              </a:spcAft>
              <a:buClr>
                <a:srgbClr val="000000"/>
              </a:buClr>
              <a:buFont typeface="Arial"/>
              <a:buNone/>
            </a:pPr>
            <a:r>
              <a:t/>
            </a:r>
            <a:endParaRPr i="0" sz="2800" u="none" cap="none" strike="noStrike">
              <a:solidFill>
                <a:srgbClr val="7F7F7F"/>
              </a:solidFill>
              <a:latin typeface="Georgia"/>
              <a:ea typeface="Georgia"/>
              <a:cs typeface="Georgia"/>
              <a:sym typeface="Georgia"/>
            </a:endParaRPr>
          </a:p>
          <a:p>
            <a:pPr indent="0" lvl="0" marL="0" marR="0" rtl="0" algn="ctr">
              <a:lnSpc>
                <a:spcPct val="100000"/>
              </a:lnSpc>
              <a:spcBef>
                <a:spcPts val="480"/>
              </a:spcBef>
              <a:spcAft>
                <a:spcPts val="0"/>
              </a:spcAft>
              <a:buClr>
                <a:srgbClr val="000000"/>
              </a:buClr>
              <a:buFont typeface="Arial"/>
              <a:buNone/>
            </a:pPr>
            <a:r>
              <a:rPr lang="en-US" sz="2800" u="sng">
                <a:solidFill>
                  <a:schemeClr val="hlink"/>
                </a:solidFill>
                <a:latin typeface="Georgia"/>
                <a:ea typeface="Georgia"/>
                <a:cs typeface="Georgia"/>
                <a:sym typeface="Georgia"/>
                <a:hlinkClick r:id="rId3"/>
              </a:rPr>
              <a:t>Example ePortfolios</a:t>
            </a:r>
          </a:p>
        </p:txBody>
      </p:sp>
      <p:pic>
        <p:nvPicPr>
          <p:cNvPr id="109" name="Shape 109"/>
          <p:cNvPicPr preferRelativeResize="0"/>
          <p:nvPr/>
        </p:nvPicPr>
        <p:blipFill>
          <a:blip r:embed="rId4">
            <a:alphaModFix/>
          </a:blip>
          <a:stretch>
            <a:fillRect/>
          </a:stretch>
        </p:blipFill>
        <p:spPr>
          <a:xfrm>
            <a:off x="7434050" y="6219425"/>
            <a:ext cx="1452375" cy="511625"/>
          </a:xfrm>
          <a:prstGeom prst="rect">
            <a:avLst/>
          </a:prstGeom>
          <a:noFill/>
          <a:ln>
            <a:noFill/>
          </a:ln>
        </p:spPr>
      </p:pic>
      <p:sp>
        <p:nvSpPr>
          <p:cNvPr id="110" name="Shape 110"/>
          <p:cNvSpPr txBox="1"/>
          <p:nvPr/>
        </p:nvSpPr>
        <p:spPr>
          <a:xfrm>
            <a:off x="231825" y="6393275"/>
            <a:ext cx="2337600" cy="337800"/>
          </a:xfrm>
          <a:prstGeom prst="rect">
            <a:avLst/>
          </a:prstGeom>
          <a:noFill/>
          <a:ln>
            <a:noFill/>
          </a:ln>
        </p:spPr>
        <p:txBody>
          <a:bodyPr anchorCtr="0" anchor="t" bIns="91425" lIns="91425" rIns="91425" wrap="square" tIns="91425">
            <a:noAutofit/>
          </a:bodyPr>
          <a:lstStyle/>
          <a:p>
            <a:pPr indent="0" lvl="0" marL="0" rtl="0">
              <a:spcBef>
                <a:spcPts val="0"/>
              </a:spcBef>
              <a:buNone/>
            </a:pPr>
            <a:r>
              <a:rPr lang="en-US">
                <a:latin typeface="Verdana"/>
                <a:ea typeface="Verdana"/>
                <a:cs typeface="Verdana"/>
                <a:sym typeface="Verdana"/>
              </a:rPr>
              <a:t>ctewatcv@uwaterloo.ca</a:t>
            </a:r>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Shape 116"/>
          <p:cNvSpPr txBox="1"/>
          <p:nvPr/>
        </p:nvSpPr>
        <p:spPr>
          <a:xfrm>
            <a:off x="0" y="0"/>
            <a:ext cx="9144000" cy="1106424"/>
          </a:xfrm>
          <a:prstGeom prst="rect">
            <a:avLst/>
          </a:prstGeom>
          <a:solidFill>
            <a:srgbClr val="5E5E5E"/>
          </a:solidFill>
          <a:ln>
            <a:noFill/>
          </a:ln>
        </p:spPr>
        <p:txBody>
          <a:bodyPr anchorCtr="0" anchor="ctr" bIns="45700" lIns="91425" rIns="91425" wrap="square" tIns="45700">
            <a:noAutofit/>
          </a:bodyPr>
          <a:lstStyle/>
          <a:p>
            <a:pPr indent="0" lvl="0" marL="0" marR="0" rtl="0" algn="l">
              <a:lnSpc>
                <a:spcPct val="85000"/>
              </a:lnSpc>
              <a:spcBef>
                <a:spcPts val="0"/>
              </a:spcBef>
              <a:spcAft>
                <a:spcPts val="0"/>
              </a:spcAft>
              <a:buClr>
                <a:schemeClr val="lt1"/>
              </a:buClr>
              <a:buFont typeface="Arial Narrow"/>
              <a:buNone/>
            </a:pPr>
            <a:r>
              <a:rPr i="0" lang="en-US" sz="4000" u="none" cap="none" strike="noStrike">
                <a:solidFill>
                  <a:schemeClr val="lt1"/>
                </a:solidFill>
                <a:latin typeface="Impact"/>
                <a:ea typeface="Impact"/>
                <a:cs typeface="Impact"/>
                <a:sym typeface="Impact"/>
              </a:rPr>
              <a:t>Professional skills are important</a:t>
            </a:r>
          </a:p>
        </p:txBody>
      </p:sp>
      <p:sp>
        <p:nvSpPr>
          <p:cNvPr id="117" name="Shape 117"/>
          <p:cNvSpPr txBox="1"/>
          <p:nvPr/>
        </p:nvSpPr>
        <p:spPr>
          <a:xfrm>
            <a:off x="481850" y="1106425"/>
            <a:ext cx="8229600" cy="5550900"/>
          </a:xfrm>
          <a:prstGeom prst="rect">
            <a:avLst/>
          </a:prstGeom>
          <a:noFill/>
          <a:ln>
            <a:noFill/>
          </a:ln>
        </p:spPr>
        <p:txBody>
          <a:bodyPr anchorCtr="0" anchor="t" bIns="45700" lIns="91425" rIns="91425" wrap="square" tIns="45700">
            <a:noAutofit/>
          </a:bodyPr>
          <a:lstStyle/>
          <a:p>
            <a:pPr indent="0" lvl="0" marL="0" marR="0" rtl="0" algn="l">
              <a:lnSpc>
                <a:spcPct val="90000"/>
              </a:lnSpc>
              <a:spcBef>
                <a:spcPts val="0"/>
              </a:spcBef>
              <a:spcAft>
                <a:spcPts val="0"/>
              </a:spcAft>
              <a:buClr>
                <a:srgbClr val="7F7F7F"/>
              </a:buClr>
              <a:buFont typeface="Arial"/>
              <a:buNone/>
            </a:pPr>
            <a:r>
              <a:rPr i="0" lang="en-US" sz="2800" u="none" cap="none" strike="noStrike">
                <a:solidFill>
                  <a:srgbClr val="000000"/>
                </a:solidFill>
                <a:latin typeface="Georgia"/>
                <a:ea typeface="Georgia"/>
                <a:cs typeface="Georgia"/>
                <a:sym typeface="Georgia"/>
              </a:rPr>
              <a:t>With record numbers of students attending university, you need to find ways to distinguish yourself from the pack. Professional skills play an important role in differentiating potential candidates for employment or advancement</a:t>
            </a:r>
          </a:p>
          <a:p>
            <a:pPr indent="0" lvl="0" marL="0" marR="0" rtl="0" algn="l">
              <a:lnSpc>
                <a:spcPct val="90000"/>
              </a:lnSpc>
              <a:spcBef>
                <a:spcPts val="0"/>
              </a:spcBef>
              <a:spcAft>
                <a:spcPts val="0"/>
              </a:spcAft>
              <a:buClr>
                <a:srgbClr val="7F7F7F"/>
              </a:buClr>
              <a:buFont typeface="Arial"/>
              <a:buNone/>
            </a:pPr>
            <a:r>
              <a:t/>
            </a:r>
            <a:endParaRPr>
              <a:latin typeface="Georgia"/>
              <a:ea typeface="Georgia"/>
              <a:cs typeface="Georgia"/>
              <a:sym typeface="Georgia"/>
            </a:endParaRPr>
          </a:p>
          <a:p>
            <a:pPr indent="0" lvl="0" marL="0" marR="0" rtl="0" algn="l">
              <a:lnSpc>
                <a:spcPct val="90000"/>
              </a:lnSpc>
              <a:spcBef>
                <a:spcPts val="480"/>
              </a:spcBef>
              <a:spcAft>
                <a:spcPts val="0"/>
              </a:spcAft>
              <a:buClr>
                <a:srgbClr val="7F7F7F"/>
              </a:buClr>
              <a:buFont typeface="Arial"/>
              <a:buNone/>
            </a:pPr>
            <a:r>
              <a:rPr i="0" lang="en-US" sz="2800" u="none" cap="none" strike="noStrike">
                <a:solidFill>
                  <a:srgbClr val="000000"/>
                </a:solidFill>
                <a:latin typeface="Georgia"/>
                <a:ea typeface="Georgia"/>
                <a:cs typeface="Georgia"/>
                <a:sym typeface="Georgia"/>
              </a:rPr>
              <a:t>“Hard skills will enable you to perform well in academia and in interviews, but it’s soft skills that get you the job” </a:t>
            </a:r>
          </a:p>
          <a:p>
            <a:pPr indent="0" lvl="0" marL="0" marR="0" rtl="0" algn="r">
              <a:lnSpc>
                <a:spcPct val="90000"/>
              </a:lnSpc>
              <a:spcBef>
                <a:spcPts val="360"/>
              </a:spcBef>
              <a:spcAft>
                <a:spcPts val="0"/>
              </a:spcAft>
              <a:buClr>
                <a:srgbClr val="7F7F7F"/>
              </a:buClr>
              <a:buFont typeface="Arial"/>
              <a:buNone/>
            </a:pPr>
            <a:r>
              <a:rPr i="0" lang="en-US" sz="1800" u="none" cap="none" strike="noStrike">
                <a:solidFill>
                  <a:srgbClr val="000000"/>
                </a:solidFill>
                <a:latin typeface="Georgia"/>
                <a:ea typeface="Georgia"/>
                <a:cs typeface="Georgia"/>
                <a:sym typeface="Georgia"/>
              </a:rPr>
              <a:t>Debbie Hance, Association of British Psychologists</a:t>
            </a:r>
          </a:p>
          <a:p>
            <a:pPr indent="-342900" lvl="0" marL="342900" marR="0" rtl="0" algn="l">
              <a:lnSpc>
                <a:spcPct val="90000"/>
              </a:lnSpc>
              <a:spcBef>
                <a:spcPts val="480"/>
              </a:spcBef>
              <a:spcAft>
                <a:spcPts val="0"/>
              </a:spcAft>
              <a:buClr>
                <a:srgbClr val="7F7F7F"/>
              </a:buClr>
              <a:buFont typeface="Arial"/>
              <a:buNone/>
            </a:pPr>
            <a:r>
              <a:t/>
            </a:r>
            <a:endParaRPr sz="2400">
              <a:solidFill>
                <a:srgbClr val="7F7F7F"/>
              </a:solidFill>
              <a:latin typeface="Georgia"/>
              <a:ea typeface="Georgia"/>
              <a:cs typeface="Georgia"/>
              <a:sym typeface="Georgia"/>
            </a:endParaRPr>
          </a:p>
          <a:p>
            <a:pPr indent="-342900" lvl="0" marL="342900" marR="0" rtl="0" algn="ctr">
              <a:lnSpc>
                <a:spcPct val="90000"/>
              </a:lnSpc>
              <a:spcBef>
                <a:spcPts val="480"/>
              </a:spcBef>
              <a:spcAft>
                <a:spcPts val="0"/>
              </a:spcAft>
              <a:buClr>
                <a:srgbClr val="7F7F7F"/>
              </a:buClr>
              <a:buFont typeface="Arial"/>
              <a:buNone/>
            </a:pPr>
            <a:r>
              <a:rPr lang="en-US" sz="2400" u="sng">
                <a:solidFill>
                  <a:schemeClr val="hlink"/>
                </a:solidFill>
                <a:latin typeface="Georgia"/>
                <a:ea typeface="Georgia"/>
                <a:cs typeface="Georgia"/>
                <a:sym typeface="Georgia"/>
                <a:hlinkClick r:id="rId3"/>
              </a:rPr>
              <a:t>Erik Van Dijk - How WatCV Worked for Me</a:t>
            </a:r>
          </a:p>
        </p:txBody>
      </p:sp>
      <p:pic>
        <p:nvPicPr>
          <p:cNvPr id="118" name="Shape 118"/>
          <p:cNvPicPr preferRelativeResize="0"/>
          <p:nvPr/>
        </p:nvPicPr>
        <p:blipFill>
          <a:blip r:embed="rId4">
            <a:alphaModFix/>
          </a:blip>
          <a:stretch>
            <a:fillRect/>
          </a:stretch>
        </p:blipFill>
        <p:spPr>
          <a:xfrm>
            <a:off x="7434050" y="6219425"/>
            <a:ext cx="1452375" cy="511625"/>
          </a:xfrm>
          <a:prstGeom prst="rect">
            <a:avLst/>
          </a:prstGeom>
          <a:noFill/>
          <a:ln>
            <a:noFill/>
          </a:ln>
        </p:spPr>
      </p:pic>
      <p:sp>
        <p:nvSpPr>
          <p:cNvPr id="119" name="Shape 119"/>
          <p:cNvSpPr txBox="1"/>
          <p:nvPr/>
        </p:nvSpPr>
        <p:spPr>
          <a:xfrm>
            <a:off x="231825" y="6393275"/>
            <a:ext cx="2337600" cy="337800"/>
          </a:xfrm>
          <a:prstGeom prst="rect">
            <a:avLst/>
          </a:prstGeom>
          <a:noFill/>
          <a:ln>
            <a:noFill/>
          </a:ln>
        </p:spPr>
        <p:txBody>
          <a:bodyPr anchorCtr="0" anchor="t" bIns="91425" lIns="91425" rIns="91425" wrap="square" tIns="91425">
            <a:noAutofit/>
          </a:bodyPr>
          <a:lstStyle/>
          <a:p>
            <a:pPr indent="0" lvl="0" marL="0" rtl="0">
              <a:spcBef>
                <a:spcPts val="0"/>
              </a:spcBef>
              <a:buNone/>
            </a:pPr>
            <a:r>
              <a:rPr lang="en-US">
                <a:latin typeface="Verdana"/>
                <a:ea typeface="Verdana"/>
                <a:cs typeface="Verdana"/>
                <a:sym typeface="Verdana"/>
              </a:rPr>
              <a:t>ctewatcv@uwaterloo.ca</a:t>
            </a:r>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Shape 124"/>
          <p:cNvSpPr txBox="1"/>
          <p:nvPr/>
        </p:nvSpPr>
        <p:spPr>
          <a:xfrm>
            <a:off x="0" y="0"/>
            <a:ext cx="9144000" cy="1106424"/>
          </a:xfrm>
          <a:prstGeom prst="rect">
            <a:avLst/>
          </a:prstGeom>
          <a:solidFill>
            <a:srgbClr val="5E5E5E"/>
          </a:solidFill>
          <a:ln>
            <a:noFill/>
          </a:ln>
        </p:spPr>
        <p:txBody>
          <a:bodyPr anchorCtr="0" anchor="ctr" bIns="45700" lIns="91425" rIns="91425" wrap="square" tIns="45700">
            <a:noAutofit/>
          </a:bodyPr>
          <a:lstStyle/>
          <a:p>
            <a:pPr indent="0" lvl="0" marL="0" marR="0" rtl="0" algn="l">
              <a:lnSpc>
                <a:spcPct val="85000"/>
              </a:lnSpc>
              <a:spcBef>
                <a:spcPts val="0"/>
              </a:spcBef>
              <a:spcAft>
                <a:spcPts val="0"/>
              </a:spcAft>
              <a:buClr>
                <a:schemeClr val="lt1"/>
              </a:buClr>
              <a:buFont typeface="Arial Narrow"/>
              <a:buNone/>
            </a:pPr>
            <a:r>
              <a:rPr i="0" lang="en-US" sz="4000" u="none" cap="none" strike="noStrike">
                <a:solidFill>
                  <a:schemeClr val="lt1"/>
                </a:solidFill>
                <a:latin typeface="Impact"/>
                <a:ea typeface="Impact"/>
                <a:cs typeface="Impact"/>
                <a:sym typeface="Impact"/>
              </a:rPr>
              <a:t>Articulating professional skills is critical</a:t>
            </a:r>
          </a:p>
        </p:txBody>
      </p:sp>
      <p:sp>
        <p:nvSpPr>
          <p:cNvPr id="125" name="Shape 125"/>
          <p:cNvSpPr txBox="1"/>
          <p:nvPr/>
        </p:nvSpPr>
        <p:spPr>
          <a:xfrm>
            <a:off x="420210" y="1480229"/>
            <a:ext cx="8229600" cy="4526100"/>
          </a:xfrm>
          <a:prstGeom prst="rect">
            <a:avLst/>
          </a:prstGeom>
          <a:noFill/>
          <a:ln>
            <a:noFill/>
          </a:ln>
        </p:spPr>
        <p:txBody>
          <a:bodyPr anchorCtr="0" anchor="t" bIns="45700" lIns="91425" rIns="91425" wrap="square" tIns="45700">
            <a:noAutofit/>
          </a:bodyPr>
          <a:lstStyle/>
          <a:p>
            <a:pPr indent="0" lvl="0" marL="0" marR="0" rtl="0" algn="l">
              <a:lnSpc>
                <a:spcPct val="90000"/>
              </a:lnSpc>
              <a:spcBef>
                <a:spcPts val="0"/>
              </a:spcBef>
              <a:spcAft>
                <a:spcPts val="0"/>
              </a:spcAft>
              <a:buClr>
                <a:srgbClr val="7F7F7F"/>
              </a:buClr>
              <a:buFont typeface="Arial"/>
              <a:buNone/>
            </a:pPr>
            <a:r>
              <a:rPr i="0" lang="en-US" sz="2800" u="none" cap="none" strike="noStrike">
                <a:solidFill>
                  <a:srgbClr val="000000"/>
                </a:solidFill>
                <a:latin typeface="Georgia"/>
                <a:ea typeface="Georgia"/>
                <a:cs typeface="Georgia"/>
                <a:sym typeface="Georgia"/>
              </a:rPr>
              <a:t>“Saying that you’re a team player is not enough; you have to show it. Provide an example of how you worked on a team to accomplish a particular goal. Provide an example of a high-pressure situation that you handled with ease. Try to make the intangible tangible.”</a:t>
            </a:r>
          </a:p>
          <a:p>
            <a:pPr indent="0" lvl="0" marL="0" marR="0" rtl="0" algn="l">
              <a:lnSpc>
                <a:spcPct val="90000"/>
              </a:lnSpc>
              <a:spcBef>
                <a:spcPts val="0"/>
              </a:spcBef>
              <a:spcAft>
                <a:spcPts val="0"/>
              </a:spcAft>
              <a:buClr>
                <a:srgbClr val="7F7F7F"/>
              </a:buClr>
              <a:buFont typeface="Arial"/>
              <a:buNone/>
            </a:pPr>
            <a:r>
              <a:t/>
            </a:r>
            <a:endParaRPr i="0" sz="2800" u="none" cap="none" strike="noStrike">
              <a:solidFill>
                <a:srgbClr val="000000"/>
              </a:solidFill>
              <a:latin typeface="Georgia"/>
              <a:ea typeface="Georgia"/>
              <a:cs typeface="Georgia"/>
              <a:sym typeface="Georgia"/>
            </a:endParaRPr>
          </a:p>
          <a:p>
            <a:pPr indent="0" lvl="0" marL="0" marR="0" rtl="0" algn="r">
              <a:lnSpc>
                <a:spcPct val="90000"/>
              </a:lnSpc>
              <a:spcBef>
                <a:spcPts val="360"/>
              </a:spcBef>
              <a:spcAft>
                <a:spcPts val="0"/>
              </a:spcAft>
              <a:buClr>
                <a:srgbClr val="7F7F7F"/>
              </a:buClr>
              <a:buFont typeface="Arial"/>
              <a:buNone/>
            </a:pPr>
            <a:r>
              <a:rPr i="0" lang="en-US" sz="1800" u="none" cap="none" strike="noStrike">
                <a:solidFill>
                  <a:srgbClr val="000000"/>
                </a:solidFill>
                <a:latin typeface="Georgia"/>
                <a:ea typeface="Georgia"/>
                <a:cs typeface="Georgia"/>
                <a:sym typeface="Georgia"/>
              </a:rPr>
              <a:t>			Rosemary Haefner, Vice President of Human Resources at CareerBuilder</a:t>
            </a:r>
          </a:p>
          <a:p>
            <a:pPr indent="-342900" lvl="0" marL="342900" marR="0" rtl="0" algn="l">
              <a:lnSpc>
                <a:spcPct val="90000"/>
              </a:lnSpc>
              <a:spcBef>
                <a:spcPts val="480"/>
              </a:spcBef>
              <a:spcAft>
                <a:spcPts val="0"/>
              </a:spcAft>
              <a:buClr>
                <a:srgbClr val="7F7F7F"/>
              </a:buClr>
              <a:buFont typeface="Arial"/>
              <a:buNone/>
            </a:pPr>
            <a:r>
              <a:t/>
            </a:r>
            <a:endParaRPr b="0" i="0" sz="2400" u="none" cap="none" strike="noStrike">
              <a:solidFill>
                <a:srgbClr val="7F7F7F"/>
              </a:solidFill>
              <a:latin typeface="Questrial"/>
              <a:ea typeface="Questrial"/>
              <a:cs typeface="Questrial"/>
              <a:sym typeface="Questrial"/>
            </a:endParaRPr>
          </a:p>
        </p:txBody>
      </p:sp>
      <p:pic>
        <p:nvPicPr>
          <p:cNvPr id="126" name="Shape 126"/>
          <p:cNvPicPr preferRelativeResize="0"/>
          <p:nvPr/>
        </p:nvPicPr>
        <p:blipFill>
          <a:blip r:embed="rId3">
            <a:alphaModFix/>
          </a:blip>
          <a:stretch>
            <a:fillRect/>
          </a:stretch>
        </p:blipFill>
        <p:spPr>
          <a:xfrm>
            <a:off x="7434050" y="6219425"/>
            <a:ext cx="1452375" cy="511625"/>
          </a:xfrm>
          <a:prstGeom prst="rect">
            <a:avLst/>
          </a:prstGeom>
          <a:noFill/>
          <a:ln>
            <a:noFill/>
          </a:ln>
        </p:spPr>
      </p:pic>
      <p:sp>
        <p:nvSpPr>
          <p:cNvPr id="127" name="Shape 127"/>
          <p:cNvSpPr txBox="1"/>
          <p:nvPr/>
        </p:nvSpPr>
        <p:spPr>
          <a:xfrm>
            <a:off x="231825" y="6393275"/>
            <a:ext cx="2337600" cy="337800"/>
          </a:xfrm>
          <a:prstGeom prst="rect">
            <a:avLst/>
          </a:prstGeom>
          <a:noFill/>
          <a:ln>
            <a:noFill/>
          </a:ln>
        </p:spPr>
        <p:txBody>
          <a:bodyPr anchorCtr="0" anchor="t" bIns="91425" lIns="91425" rIns="91425" wrap="square" tIns="91425">
            <a:noAutofit/>
          </a:bodyPr>
          <a:lstStyle/>
          <a:p>
            <a:pPr indent="0" lvl="0" marL="0" rtl="0">
              <a:spcBef>
                <a:spcPts val="0"/>
              </a:spcBef>
              <a:buNone/>
            </a:pPr>
            <a:r>
              <a:rPr lang="en-US">
                <a:latin typeface="Verdana"/>
                <a:ea typeface="Verdana"/>
                <a:cs typeface="Verdana"/>
                <a:sym typeface="Verdana"/>
              </a:rPr>
              <a:t>ctewatcv@uwaterloo.ca</a:t>
            </a:r>
          </a:p>
        </p:txBody>
      </p:sp>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nvSpPr>
        <p:spPr>
          <a:xfrm>
            <a:off x="535131" y="1429450"/>
            <a:ext cx="8229600" cy="4526100"/>
          </a:xfrm>
          <a:prstGeom prst="rect">
            <a:avLst/>
          </a:prstGeom>
          <a:noFill/>
          <a:ln>
            <a:noFill/>
          </a:ln>
        </p:spPr>
        <p:txBody>
          <a:bodyPr anchorCtr="0" anchor="t" bIns="45700" lIns="91425" rIns="91425" wrap="square" tIns="45700">
            <a:noAutofit/>
          </a:bodyPr>
          <a:lstStyle/>
          <a:p>
            <a:pPr indent="-342900" lvl="0" marL="342900" marR="0" rtl="0" algn="l">
              <a:lnSpc>
                <a:spcPct val="90000"/>
              </a:lnSpc>
              <a:spcBef>
                <a:spcPts val="0"/>
              </a:spcBef>
              <a:spcAft>
                <a:spcPts val="0"/>
              </a:spcAft>
              <a:buClr>
                <a:srgbClr val="000000"/>
              </a:buClr>
              <a:buSzPts val="2800"/>
              <a:buFont typeface="Georgia"/>
              <a:buChar char="•"/>
            </a:pPr>
            <a:r>
              <a:rPr i="0" lang="en-US" sz="2800" u="none" cap="none" strike="noStrike">
                <a:solidFill>
                  <a:srgbClr val="000000"/>
                </a:solidFill>
                <a:latin typeface="Georgia"/>
                <a:ea typeface="Georgia"/>
                <a:cs typeface="Georgia"/>
                <a:sym typeface="Georgia"/>
              </a:rPr>
              <a:t>Helps you see, understand &amp; therefore learn better the tacit professional skills you develop in this class just by doing class assignments</a:t>
            </a:r>
          </a:p>
          <a:p>
            <a:pPr indent="-342900" lvl="0" marL="342900" marR="0" rtl="0" algn="l">
              <a:lnSpc>
                <a:spcPct val="90000"/>
              </a:lnSpc>
              <a:spcBef>
                <a:spcPts val="480"/>
              </a:spcBef>
              <a:spcAft>
                <a:spcPts val="0"/>
              </a:spcAft>
              <a:buClr>
                <a:srgbClr val="000000"/>
              </a:buClr>
              <a:buSzPts val="2800"/>
              <a:buFont typeface="Georgia"/>
              <a:buChar char="•"/>
            </a:pPr>
            <a:r>
              <a:rPr i="0" lang="en-US" sz="2800" u="none" cap="none" strike="noStrike">
                <a:solidFill>
                  <a:srgbClr val="000000"/>
                </a:solidFill>
                <a:latin typeface="Georgia"/>
                <a:ea typeface="Georgia"/>
                <a:cs typeface="Georgia"/>
                <a:sym typeface="Georgia"/>
              </a:rPr>
              <a:t>Helps you explain to others (especially future employers) what professional skills you acquired in university courses </a:t>
            </a:r>
          </a:p>
          <a:p>
            <a:pPr indent="-342900" lvl="0" marL="342900" marR="0" rtl="0" algn="l">
              <a:lnSpc>
                <a:spcPct val="90000"/>
              </a:lnSpc>
              <a:spcBef>
                <a:spcPts val="480"/>
              </a:spcBef>
              <a:spcAft>
                <a:spcPts val="0"/>
              </a:spcAft>
              <a:buClr>
                <a:srgbClr val="000000"/>
              </a:buClr>
              <a:buSzPts val="2800"/>
              <a:buFont typeface="Georgia"/>
              <a:buChar char="•"/>
            </a:pPr>
            <a:r>
              <a:rPr i="0" lang="en-US" sz="2800" u="none" cap="none" strike="noStrike">
                <a:solidFill>
                  <a:srgbClr val="000000"/>
                </a:solidFill>
                <a:latin typeface="Georgia"/>
                <a:ea typeface="Georgia"/>
                <a:cs typeface="Georgia"/>
                <a:sym typeface="Georgia"/>
              </a:rPr>
              <a:t>Gives you a professional portfolio that you can take with you after the course, keep developing, and use for job applications </a:t>
            </a:r>
          </a:p>
          <a:p>
            <a:pPr indent="-342900" lvl="0" marL="342900" marR="0" rtl="0" algn="l">
              <a:lnSpc>
                <a:spcPct val="90000"/>
              </a:lnSpc>
              <a:spcBef>
                <a:spcPts val="480"/>
              </a:spcBef>
              <a:spcAft>
                <a:spcPts val="0"/>
              </a:spcAft>
              <a:buClr>
                <a:srgbClr val="7F7F7F"/>
              </a:buClr>
              <a:buFont typeface="Arial"/>
              <a:buNone/>
            </a:pPr>
            <a:r>
              <a:t/>
            </a:r>
            <a:endParaRPr b="0" i="0" sz="2400" u="none" cap="none" strike="noStrike">
              <a:solidFill>
                <a:srgbClr val="7F7F7F"/>
              </a:solidFill>
              <a:latin typeface="Questrial"/>
              <a:ea typeface="Questrial"/>
              <a:cs typeface="Questrial"/>
              <a:sym typeface="Questrial"/>
            </a:endParaRPr>
          </a:p>
        </p:txBody>
      </p:sp>
      <p:sp>
        <p:nvSpPr>
          <p:cNvPr id="133" name="Shape 133"/>
          <p:cNvSpPr txBox="1"/>
          <p:nvPr/>
        </p:nvSpPr>
        <p:spPr>
          <a:xfrm>
            <a:off x="0" y="0"/>
            <a:ext cx="9144000" cy="1106424"/>
          </a:xfrm>
          <a:prstGeom prst="rect">
            <a:avLst/>
          </a:prstGeom>
          <a:solidFill>
            <a:srgbClr val="5E5E5E"/>
          </a:solidFill>
          <a:ln>
            <a:noFill/>
          </a:ln>
        </p:spPr>
        <p:txBody>
          <a:bodyPr anchorCtr="0" anchor="ctr" bIns="45700" lIns="91425" rIns="91425" wrap="square" tIns="45700">
            <a:noAutofit/>
          </a:bodyPr>
          <a:lstStyle/>
          <a:p>
            <a:pPr indent="0" lvl="0" marL="0" marR="0" rtl="0" algn="l">
              <a:lnSpc>
                <a:spcPct val="85000"/>
              </a:lnSpc>
              <a:spcBef>
                <a:spcPts val="0"/>
              </a:spcBef>
              <a:spcAft>
                <a:spcPts val="0"/>
              </a:spcAft>
              <a:buClr>
                <a:schemeClr val="lt1"/>
              </a:buClr>
              <a:buFont typeface="Arial Narrow"/>
              <a:buNone/>
            </a:pPr>
            <a:r>
              <a:rPr i="0" lang="en-US" sz="4000" u="none" cap="none" strike="noStrike">
                <a:solidFill>
                  <a:schemeClr val="lt1"/>
                </a:solidFill>
                <a:latin typeface="Impact"/>
                <a:ea typeface="Impact"/>
                <a:cs typeface="Impact"/>
                <a:sym typeface="Impact"/>
              </a:rPr>
              <a:t>Benefits to you</a:t>
            </a:r>
          </a:p>
        </p:txBody>
      </p:sp>
      <p:pic>
        <p:nvPicPr>
          <p:cNvPr id="134" name="Shape 134"/>
          <p:cNvPicPr preferRelativeResize="0"/>
          <p:nvPr/>
        </p:nvPicPr>
        <p:blipFill>
          <a:blip r:embed="rId3">
            <a:alphaModFix/>
          </a:blip>
          <a:stretch>
            <a:fillRect/>
          </a:stretch>
        </p:blipFill>
        <p:spPr>
          <a:xfrm>
            <a:off x="7434050" y="6219425"/>
            <a:ext cx="1452375" cy="511625"/>
          </a:xfrm>
          <a:prstGeom prst="rect">
            <a:avLst/>
          </a:prstGeom>
          <a:noFill/>
          <a:ln>
            <a:noFill/>
          </a:ln>
        </p:spPr>
      </p:pic>
      <p:sp>
        <p:nvSpPr>
          <p:cNvPr id="135" name="Shape 135"/>
          <p:cNvSpPr txBox="1"/>
          <p:nvPr/>
        </p:nvSpPr>
        <p:spPr>
          <a:xfrm>
            <a:off x="231825" y="6393275"/>
            <a:ext cx="2337600" cy="337800"/>
          </a:xfrm>
          <a:prstGeom prst="rect">
            <a:avLst/>
          </a:prstGeom>
          <a:noFill/>
          <a:ln>
            <a:noFill/>
          </a:ln>
        </p:spPr>
        <p:txBody>
          <a:bodyPr anchorCtr="0" anchor="t" bIns="91425" lIns="91425" rIns="91425" wrap="square" tIns="91425">
            <a:noAutofit/>
          </a:bodyPr>
          <a:lstStyle/>
          <a:p>
            <a:pPr indent="0" lvl="0" marL="0" rtl="0">
              <a:spcBef>
                <a:spcPts val="0"/>
              </a:spcBef>
              <a:buNone/>
            </a:pPr>
            <a:r>
              <a:rPr lang="en-US">
                <a:latin typeface="Verdana"/>
                <a:ea typeface="Verdana"/>
                <a:cs typeface="Verdana"/>
                <a:sym typeface="Verdana"/>
              </a:rPr>
              <a:t>ctewatcv@uwaterloo.ca</a:t>
            </a:r>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nvSpPr>
        <p:spPr>
          <a:xfrm>
            <a:off x="470345" y="1454820"/>
            <a:ext cx="8229600" cy="4881612"/>
          </a:xfrm>
          <a:prstGeom prst="rect">
            <a:avLst/>
          </a:prstGeom>
          <a:noFill/>
          <a:ln>
            <a:noFill/>
          </a:ln>
        </p:spPr>
        <p:txBody>
          <a:bodyPr anchorCtr="0" anchor="t" bIns="45700" lIns="91425" rIns="91425" wrap="square" tIns="45700">
            <a:noAutofit/>
          </a:bodyPr>
          <a:lstStyle/>
          <a:p>
            <a:pPr indent="-342900" lvl="0" marL="342900" marR="0" rtl="0" algn="l">
              <a:lnSpc>
                <a:spcPct val="90000"/>
              </a:lnSpc>
              <a:spcBef>
                <a:spcPts val="0"/>
              </a:spcBef>
              <a:spcAft>
                <a:spcPts val="0"/>
              </a:spcAft>
              <a:buClr>
                <a:srgbClr val="000000"/>
              </a:buClr>
              <a:buSzPts val="2800"/>
              <a:buFont typeface="Georgia"/>
              <a:buChar char="•"/>
            </a:pPr>
            <a:r>
              <a:rPr i="0" lang="en-US" sz="2800" u="none" cap="none" strike="noStrike">
                <a:solidFill>
                  <a:srgbClr val="000000"/>
                </a:solidFill>
                <a:latin typeface="Georgia"/>
                <a:ea typeface="Georgia"/>
                <a:cs typeface="Georgia"/>
                <a:sym typeface="Georgia"/>
              </a:rPr>
              <a:t>Write three reflections that clearly demonstrates how you successfully used a professional skill </a:t>
            </a:r>
          </a:p>
          <a:p>
            <a:pPr indent="-342900" lvl="0" marL="342900" marR="0" rtl="0" algn="l">
              <a:lnSpc>
                <a:spcPct val="90000"/>
              </a:lnSpc>
              <a:spcBef>
                <a:spcPts val="480"/>
              </a:spcBef>
              <a:spcAft>
                <a:spcPts val="0"/>
              </a:spcAft>
              <a:buClr>
                <a:srgbClr val="000000"/>
              </a:buClr>
              <a:buSzPts val="2800"/>
              <a:buFont typeface="Georgia"/>
              <a:buChar char="•"/>
            </a:pPr>
            <a:r>
              <a:rPr i="0" lang="en-US" sz="2800" u="none" cap="none" strike="noStrike">
                <a:solidFill>
                  <a:srgbClr val="000000"/>
                </a:solidFill>
                <a:latin typeface="Georgia"/>
                <a:ea typeface="Georgia"/>
                <a:cs typeface="Georgia"/>
                <a:sym typeface="Georgia"/>
              </a:rPr>
              <a:t>Select a supporting digital artifact that gives evidence of the professional behaviour related to that skill </a:t>
            </a:r>
          </a:p>
          <a:p>
            <a:pPr indent="-342900" lvl="0" marL="342900" marR="0" rtl="0" algn="l">
              <a:lnSpc>
                <a:spcPct val="90000"/>
              </a:lnSpc>
              <a:spcBef>
                <a:spcPts val="480"/>
              </a:spcBef>
              <a:spcAft>
                <a:spcPts val="0"/>
              </a:spcAft>
              <a:buClr>
                <a:srgbClr val="000000"/>
              </a:buClr>
              <a:buSzPts val="2800"/>
              <a:buFont typeface="Georgia"/>
              <a:buChar char="•"/>
            </a:pPr>
            <a:r>
              <a:rPr i="0" lang="en-US" sz="2800" u="none" cap="none" strike="noStrike">
                <a:solidFill>
                  <a:srgbClr val="000000"/>
                </a:solidFill>
                <a:latin typeface="Georgia"/>
                <a:ea typeface="Georgia"/>
                <a:cs typeface="Georgia"/>
                <a:sym typeface="Georgia"/>
              </a:rPr>
              <a:t>Present your reflections and documentation in your ePortfolio</a:t>
            </a:r>
          </a:p>
        </p:txBody>
      </p:sp>
      <p:sp>
        <p:nvSpPr>
          <p:cNvPr id="142" name="Shape 142"/>
          <p:cNvSpPr txBox="1"/>
          <p:nvPr/>
        </p:nvSpPr>
        <p:spPr>
          <a:xfrm>
            <a:off x="0" y="0"/>
            <a:ext cx="9144000" cy="1106424"/>
          </a:xfrm>
          <a:prstGeom prst="rect">
            <a:avLst/>
          </a:prstGeom>
          <a:solidFill>
            <a:srgbClr val="5E5E5E"/>
          </a:solidFill>
          <a:ln>
            <a:noFill/>
          </a:ln>
        </p:spPr>
        <p:txBody>
          <a:bodyPr anchorCtr="0" anchor="ctr" bIns="45700" lIns="91425" rIns="91425" wrap="square" tIns="45700">
            <a:noAutofit/>
          </a:bodyPr>
          <a:lstStyle/>
          <a:p>
            <a:pPr indent="0" lvl="0" marL="0" marR="0" rtl="0" algn="l">
              <a:lnSpc>
                <a:spcPct val="85000"/>
              </a:lnSpc>
              <a:spcBef>
                <a:spcPts val="0"/>
              </a:spcBef>
              <a:spcAft>
                <a:spcPts val="0"/>
              </a:spcAft>
              <a:buClr>
                <a:schemeClr val="lt1"/>
              </a:buClr>
              <a:buFont typeface="Arial Narrow"/>
              <a:buNone/>
            </a:pPr>
            <a:r>
              <a:rPr i="0" lang="en-US" sz="4000" u="none" cap="none" strike="noStrike">
                <a:solidFill>
                  <a:schemeClr val="lt1"/>
                </a:solidFill>
                <a:latin typeface="Impact"/>
                <a:ea typeface="Impact"/>
                <a:cs typeface="Impact"/>
                <a:sym typeface="Impact"/>
              </a:rPr>
              <a:t>What you’ll be doing</a:t>
            </a:r>
          </a:p>
        </p:txBody>
      </p:sp>
      <p:pic>
        <p:nvPicPr>
          <p:cNvPr id="143" name="Shape 143"/>
          <p:cNvPicPr preferRelativeResize="0"/>
          <p:nvPr/>
        </p:nvPicPr>
        <p:blipFill>
          <a:blip r:embed="rId3">
            <a:alphaModFix/>
          </a:blip>
          <a:stretch>
            <a:fillRect/>
          </a:stretch>
        </p:blipFill>
        <p:spPr>
          <a:xfrm>
            <a:off x="7434050" y="6219425"/>
            <a:ext cx="1452375" cy="511625"/>
          </a:xfrm>
          <a:prstGeom prst="rect">
            <a:avLst/>
          </a:prstGeom>
          <a:noFill/>
          <a:ln>
            <a:noFill/>
          </a:ln>
        </p:spPr>
      </p:pic>
      <p:sp>
        <p:nvSpPr>
          <p:cNvPr id="144" name="Shape 144"/>
          <p:cNvSpPr txBox="1"/>
          <p:nvPr/>
        </p:nvSpPr>
        <p:spPr>
          <a:xfrm>
            <a:off x="231825" y="6393275"/>
            <a:ext cx="2337600" cy="337800"/>
          </a:xfrm>
          <a:prstGeom prst="rect">
            <a:avLst/>
          </a:prstGeom>
          <a:noFill/>
          <a:ln>
            <a:noFill/>
          </a:ln>
        </p:spPr>
        <p:txBody>
          <a:bodyPr anchorCtr="0" anchor="t" bIns="91425" lIns="91425" rIns="91425" wrap="square" tIns="91425">
            <a:noAutofit/>
          </a:bodyPr>
          <a:lstStyle/>
          <a:p>
            <a:pPr indent="0" lvl="0" marL="0" rtl="0">
              <a:spcBef>
                <a:spcPts val="0"/>
              </a:spcBef>
              <a:buNone/>
            </a:pPr>
            <a:r>
              <a:rPr lang="en-US">
                <a:latin typeface="Verdana"/>
                <a:ea typeface="Verdana"/>
                <a:cs typeface="Verdana"/>
                <a:sym typeface="Verdana"/>
              </a:rPr>
              <a:t>ctewatcv@uwaterloo.ca</a:t>
            </a:r>
          </a:p>
        </p:txBody>
      </p:sp>
    </p:spTree>
  </p:cSld>
  <p:clrMapOvr>
    <a:masterClrMapping/>
  </p:clrMapOvr>
  <p:transition spd="med">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Shape 150"/>
          <p:cNvSpPr txBox="1"/>
          <p:nvPr/>
        </p:nvSpPr>
        <p:spPr>
          <a:xfrm>
            <a:off x="457200" y="1467601"/>
            <a:ext cx="8229600" cy="4526100"/>
          </a:xfrm>
          <a:prstGeom prst="rect">
            <a:avLst/>
          </a:prstGeom>
          <a:noFill/>
          <a:ln>
            <a:noFill/>
          </a:ln>
        </p:spPr>
        <p:txBody>
          <a:bodyPr anchorCtr="0" anchor="t" bIns="45700" lIns="91425" rIns="91425" wrap="square" tIns="45700">
            <a:noAutofit/>
          </a:bodyPr>
          <a:lstStyle/>
          <a:p>
            <a:pPr indent="-406400" lvl="0" marL="457200" marR="0" rtl="0" algn="l">
              <a:lnSpc>
                <a:spcPct val="90000"/>
              </a:lnSpc>
              <a:spcBef>
                <a:spcPts val="0"/>
              </a:spcBef>
              <a:spcAft>
                <a:spcPts val="0"/>
              </a:spcAft>
              <a:buClr>
                <a:srgbClr val="000000"/>
              </a:buClr>
              <a:buSzPts val="2800"/>
              <a:buFont typeface="Georgia"/>
              <a:buChar char="•"/>
            </a:pPr>
            <a:r>
              <a:rPr i="0" lang="en-US" sz="2800" u="none" cap="none" strike="noStrike">
                <a:solidFill>
                  <a:srgbClr val="000000"/>
                </a:solidFill>
                <a:latin typeface="Georgia"/>
                <a:ea typeface="Georgia"/>
                <a:cs typeface="Georgia"/>
                <a:sym typeface="Georgia"/>
              </a:rPr>
              <a:t>instructions for writing your reflections </a:t>
            </a:r>
          </a:p>
          <a:p>
            <a:pPr indent="-406400" lvl="0" marL="457200" marR="0" rtl="0" algn="l">
              <a:lnSpc>
                <a:spcPct val="90000"/>
              </a:lnSpc>
              <a:spcBef>
                <a:spcPts val="0"/>
              </a:spcBef>
              <a:spcAft>
                <a:spcPts val="0"/>
              </a:spcAft>
              <a:buClr>
                <a:srgbClr val="000000"/>
              </a:buClr>
              <a:buSzPts val="2800"/>
              <a:buFont typeface="Georgia"/>
              <a:buChar char="•"/>
            </a:pPr>
            <a:r>
              <a:rPr i="0" lang="en-US" sz="2800" u="none" cap="none" strike="noStrike">
                <a:solidFill>
                  <a:srgbClr val="000000"/>
                </a:solidFill>
                <a:latin typeface="Georgia"/>
                <a:ea typeface="Georgia"/>
                <a:cs typeface="Georgia"/>
                <a:sym typeface="Georgia"/>
              </a:rPr>
              <a:t>instructions for creating your ePortfolio</a:t>
            </a:r>
          </a:p>
          <a:p>
            <a:pPr indent="-406400" lvl="0" marL="457200" marR="0" rtl="0" algn="l">
              <a:lnSpc>
                <a:spcPct val="90000"/>
              </a:lnSpc>
              <a:spcBef>
                <a:spcPts val="0"/>
              </a:spcBef>
              <a:spcAft>
                <a:spcPts val="0"/>
              </a:spcAft>
              <a:buClr>
                <a:srgbClr val="000000"/>
              </a:buClr>
              <a:buSzPts val="2800"/>
              <a:buFont typeface="Georgia"/>
              <a:buChar char="•"/>
            </a:pPr>
            <a:r>
              <a:rPr i="0" lang="en-US" sz="2800" u="none" cap="none" strike="noStrike">
                <a:solidFill>
                  <a:srgbClr val="000000"/>
                </a:solidFill>
                <a:latin typeface="Georgia"/>
                <a:ea typeface="Georgia"/>
                <a:cs typeface="Georgia"/>
                <a:sym typeface="Georgia"/>
              </a:rPr>
              <a:t>reflection template</a:t>
            </a:r>
          </a:p>
          <a:p>
            <a:pPr indent="-406400" lvl="0" marL="457200" marR="0" rtl="0" algn="l">
              <a:lnSpc>
                <a:spcPct val="90000"/>
              </a:lnSpc>
              <a:spcBef>
                <a:spcPts val="0"/>
              </a:spcBef>
              <a:spcAft>
                <a:spcPts val="0"/>
              </a:spcAft>
              <a:buClr>
                <a:srgbClr val="000000"/>
              </a:buClr>
              <a:buSzPts val="2800"/>
              <a:buFont typeface="Georgia"/>
              <a:buChar char="•"/>
            </a:pPr>
            <a:r>
              <a:rPr i="0" lang="en-US" sz="2800" u="none" cap="none" strike="noStrike">
                <a:solidFill>
                  <a:srgbClr val="000000"/>
                </a:solidFill>
                <a:latin typeface="Georgia"/>
                <a:ea typeface="Georgia"/>
                <a:cs typeface="Georgia"/>
                <a:sym typeface="Georgia"/>
              </a:rPr>
              <a:t>student models</a:t>
            </a:r>
          </a:p>
          <a:p>
            <a:pPr indent="-406400" lvl="0" marL="457200" marR="0" rtl="0" algn="l">
              <a:lnSpc>
                <a:spcPct val="90000"/>
              </a:lnSpc>
              <a:spcBef>
                <a:spcPts val="0"/>
              </a:spcBef>
              <a:spcAft>
                <a:spcPts val="0"/>
              </a:spcAft>
              <a:buClr>
                <a:srgbClr val="000000"/>
              </a:buClr>
              <a:buSzPts val="2800"/>
              <a:buFont typeface="Georgia"/>
              <a:buChar char="•"/>
            </a:pPr>
            <a:r>
              <a:rPr lang="en-US" sz="2800">
                <a:latin typeface="Georgia"/>
                <a:ea typeface="Georgia"/>
                <a:cs typeface="Georgia"/>
                <a:sym typeface="Georgia"/>
              </a:rPr>
              <a:t>how to read the </a:t>
            </a:r>
            <a:r>
              <a:rPr i="0" lang="en-US" sz="2800" u="none" cap="none" strike="noStrike">
                <a:solidFill>
                  <a:srgbClr val="000000"/>
                </a:solidFill>
                <a:latin typeface="Georgia"/>
                <a:ea typeface="Georgia"/>
                <a:cs typeface="Georgia"/>
                <a:sym typeface="Georgia"/>
              </a:rPr>
              <a:t>marking rubric</a:t>
            </a:r>
          </a:p>
          <a:p>
            <a:pPr indent="0" lvl="0" marL="0" marR="0" rtl="0" algn="l">
              <a:lnSpc>
                <a:spcPct val="90000"/>
              </a:lnSpc>
              <a:spcBef>
                <a:spcPts val="0"/>
              </a:spcBef>
              <a:spcAft>
                <a:spcPts val="0"/>
              </a:spcAft>
              <a:buNone/>
            </a:pPr>
            <a:r>
              <a:t/>
            </a:r>
            <a:endParaRPr>
              <a:latin typeface="Georgia"/>
              <a:ea typeface="Georgia"/>
              <a:cs typeface="Georgia"/>
              <a:sym typeface="Georgia"/>
            </a:endParaRPr>
          </a:p>
        </p:txBody>
      </p:sp>
      <p:sp>
        <p:nvSpPr>
          <p:cNvPr id="151" name="Shape 151"/>
          <p:cNvSpPr txBox="1"/>
          <p:nvPr/>
        </p:nvSpPr>
        <p:spPr>
          <a:xfrm>
            <a:off x="0" y="0"/>
            <a:ext cx="9144000" cy="1106424"/>
          </a:xfrm>
          <a:prstGeom prst="rect">
            <a:avLst/>
          </a:prstGeom>
          <a:solidFill>
            <a:srgbClr val="5E5E5E"/>
          </a:solidFill>
          <a:ln>
            <a:noFill/>
          </a:ln>
        </p:spPr>
        <p:txBody>
          <a:bodyPr anchorCtr="0" anchor="ctr" bIns="45700" lIns="91425" rIns="91425" wrap="square" tIns="45700">
            <a:noAutofit/>
          </a:bodyPr>
          <a:lstStyle/>
          <a:p>
            <a:pPr indent="0" lvl="0" marL="0" marR="0" rtl="0" algn="l">
              <a:lnSpc>
                <a:spcPct val="85000"/>
              </a:lnSpc>
              <a:spcBef>
                <a:spcPts val="0"/>
              </a:spcBef>
              <a:spcAft>
                <a:spcPts val="0"/>
              </a:spcAft>
              <a:buClr>
                <a:schemeClr val="lt1"/>
              </a:buClr>
              <a:buFont typeface="Arial Narrow"/>
              <a:buNone/>
            </a:pPr>
            <a:r>
              <a:rPr i="0" lang="en-US" sz="4000" u="none" cap="none" strike="noStrike">
                <a:solidFill>
                  <a:schemeClr val="lt1"/>
                </a:solidFill>
                <a:latin typeface="Impact"/>
                <a:ea typeface="Impact"/>
                <a:cs typeface="Impact"/>
                <a:sym typeface="Impact"/>
              </a:rPr>
              <a:t>WatCV </a:t>
            </a:r>
            <a:r>
              <a:rPr lang="en-US" sz="4000">
                <a:solidFill>
                  <a:schemeClr val="lt1"/>
                </a:solidFill>
                <a:latin typeface="Impact"/>
                <a:ea typeface="Impact"/>
                <a:cs typeface="Impact"/>
                <a:sym typeface="Impact"/>
              </a:rPr>
              <a:t>Student Materials</a:t>
            </a:r>
          </a:p>
        </p:txBody>
      </p:sp>
      <p:pic>
        <p:nvPicPr>
          <p:cNvPr id="152" name="Shape 152"/>
          <p:cNvPicPr preferRelativeResize="0"/>
          <p:nvPr/>
        </p:nvPicPr>
        <p:blipFill>
          <a:blip r:embed="rId3">
            <a:alphaModFix/>
          </a:blip>
          <a:stretch>
            <a:fillRect/>
          </a:stretch>
        </p:blipFill>
        <p:spPr>
          <a:xfrm>
            <a:off x="7434050" y="6219425"/>
            <a:ext cx="1452375" cy="511625"/>
          </a:xfrm>
          <a:prstGeom prst="rect">
            <a:avLst/>
          </a:prstGeom>
          <a:noFill/>
          <a:ln>
            <a:noFill/>
          </a:ln>
        </p:spPr>
      </p:pic>
      <p:sp>
        <p:nvSpPr>
          <p:cNvPr id="153" name="Shape 153"/>
          <p:cNvSpPr txBox="1"/>
          <p:nvPr/>
        </p:nvSpPr>
        <p:spPr>
          <a:xfrm>
            <a:off x="231825" y="6393275"/>
            <a:ext cx="2337600" cy="337800"/>
          </a:xfrm>
          <a:prstGeom prst="rect">
            <a:avLst/>
          </a:prstGeom>
          <a:noFill/>
          <a:ln>
            <a:noFill/>
          </a:ln>
        </p:spPr>
        <p:txBody>
          <a:bodyPr anchorCtr="0" anchor="t" bIns="91425" lIns="91425" rIns="91425" wrap="square" tIns="91425">
            <a:noAutofit/>
          </a:bodyPr>
          <a:lstStyle/>
          <a:p>
            <a:pPr indent="0" lvl="0" marL="0" rtl="0">
              <a:spcBef>
                <a:spcPts val="0"/>
              </a:spcBef>
              <a:buNone/>
            </a:pPr>
            <a:r>
              <a:rPr lang="en-US">
                <a:latin typeface="Verdana"/>
                <a:ea typeface="Verdana"/>
                <a:cs typeface="Verdana"/>
                <a:sym typeface="Verdana"/>
              </a:rPr>
              <a:t>ctewatcv@uwaterloo.ca</a:t>
            </a:r>
          </a:p>
        </p:txBody>
      </p:sp>
    </p:spTree>
  </p:cSld>
  <p:clrMapOvr>
    <a:masterClrMapping/>
  </p:clrMapOvr>
  <p:transition spd="med">
    <p:fade thruBlk="1"/>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