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0" r:id="rId2"/>
    <p:sldId id="311" r:id="rId3"/>
    <p:sldId id="328" r:id="rId4"/>
    <p:sldId id="327" r:id="rId5"/>
    <p:sldId id="316" r:id="rId6"/>
    <p:sldId id="308" r:id="rId7"/>
    <p:sldId id="310" r:id="rId8"/>
    <p:sldId id="318" r:id="rId9"/>
    <p:sldId id="319" r:id="rId10"/>
    <p:sldId id="329" r:id="rId11"/>
    <p:sldId id="334" r:id="rId12"/>
    <p:sldId id="335" r:id="rId13"/>
    <p:sldId id="278" r:id="rId14"/>
    <p:sldId id="320" r:id="rId15"/>
    <p:sldId id="321" r:id="rId16"/>
    <p:sldId id="324" r:id="rId17"/>
    <p:sldId id="300" r:id="rId18"/>
    <p:sldId id="305" r:id="rId19"/>
    <p:sldId id="289" r:id="rId20"/>
    <p:sldId id="306" r:id="rId21"/>
    <p:sldId id="282" r:id="rId22"/>
    <p:sldId id="331" r:id="rId23"/>
    <p:sldId id="333" r:id="rId24"/>
    <p:sldId id="332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9" autoAdjust="0"/>
    <p:restoredTop sz="94660"/>
  </p:normalViewPr>
  <p:slideViewPr>
    <p:cSldViewPr>
      <p:cViewPr varScale="1">
        <p:scale>
          <a:sx n="94" d="100"/>
          <a:sy n="94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C9A7-0BDE-43A8-81C7-48FFA468C116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1B37-F3BC-44AF-803D-ADA8C69323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3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5773" indent="-286836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7343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6281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5218" indent="-229469" defTabSz="913095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24155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83093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42030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900968" indent="-229469" defTabSz="913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7B6D622-A701-4227-835C-9FEC835E4767}" type="slidenum">
              <a:rPr lang="en-CA" smtClean="0">
                <a:latin typeface="Arial" charset="0"/>
              </a:rPr>
              <a:pPr eaLnBrk="1" hangingPunct="1"/>
              <a:t>1</a:t>
            </a:fld>
            <a:endParaRPr lang="en-CA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CA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>
                <a:latin typeface="Arial" charset="0"/>
              </a:rPr>
              <a:t>When concerns of harassment arise, it is important to document what is happening as proper documentation is very important to case resolution. </a:t>
            </a:r>
          </a:p>
          <a:p>
            <a:r>
              <a:rPr lang="en-CA" dirty="0">
                <a:latin typeface="Arial" charset="0"/>
              </a:rPr>
              <a:t> </a:t>
            </a:r>
          </a:p>
          <a:p>
            <a:r>
              <a:rPr lang="en-CA" b="1" dirty="0">
                <a:latin typeface="Arial" charset="0"/>
              </a:rPr>
              <a:t>Documentation of a complaint should be clear and detailed, and events noted in a chronological order. </a:t>
            </a:r>
          </a:p>
          <a:p>
            <a:r>
              <a:rPr lang="en-CA" dirty="0">
                <a:latin typeface="Arial" charset="0"/>
              </a:rPr>
              <a:t> </a:t>
            </a:r>
          </a:p>
          <a:p>
            <a:r>
              <a:rPr lang="en-CA" b="1" dirty="0">
                <a:latin typeface="Arial" charset="0"/>
              </a:rPr>
              <a:t>The contents of the complaint should answer the following questions:</a:t>
            </a:r>
          </a:p>
          <a:p>
            <a:r>
              <a:rPr lang="en-CA" b="1" dirty="0">
                <a:latin typeface="Arial" charset="0"/>
              </a:rPr>
              <a:t>When did the incident(s) occur? </a:t>
            </a:r>
          </a:p>
          <a:p>
            <a:pPr lvl="1"/>
            <a:r>
              <a:rPr lang="en-CA" b="1" dirty="0">
                <a:latin typeface="Arial" charset="0"/>
              </a:rPr>
              <a:t>provide date(s) of the incident(s) </a:t>
            </a:r>
          </a:p>
          <a:p>
            <a:pPr lvl="1"/>
            <a:r>
              <a:rPr lang="en-CA" b="1" dirty="0">
                <a:latin typeface="Arial" charset="0"/>
              </a:rPr>
              <a:t>provide time(s) of occurrence including duration </a:t>
            </a:r>
          </a:p>
          <a:p>
            <a:r>
              <a:rPr lang="en-CA" b="1" dirty="0">
                <a:latin typeface="Arial" charset="0"/>
              </a:rPr>
              <a:t>Where did the incident(s) occur? </a:t>
            </a:r>
          </a:p>
          <a:p>
            <a:pPr lvl="1"/>
            <a:r>
              <a:rPr lang="en-CA" b="1" dirty="0">
                <a:latin typeface="Arial" charset="0"/>
              </a:rPr>
              <a:t>location of incident(s) (e.g., office, cafeteria, parking lot, social function) </a:t>
            </a:r>
          </a:p>
          <a:p>
            <a:pPr lvl="1"/>
            <a:r>
              <a:rPr lang="en-CA" b="1" dirty="0">
                <a:latin typeface="Arial" charset="0"/>
              </a:rPr>
              <a:t>medium of communication of harassment: verbal, non-verbal (e.g., gestures and physical contact), written (including e-mail), etc. </a:t>
            </a:r>
          </a:p>
          <a:p>
            <a:r>
              <a:rPr lang="en-CA" b="1" dirty="0">
                <a:latin typeface="Arial" charset="0"/>
              </a:rPr>
              <a:t>What exactly happened during the incident(s)? </a:t>
            </a:r>
          </a:p>
          <a:p>
            <a:pPr lvl="1"/>
            <a:r>
              <a:rPr lang="en-CA" b="1" dirty="0">
                <a:latin typeface="Arial" charset="0"/>
              </a:rPr>
              <a:t>provide details of the incident(s): specify the actions taken by the harasser (e.g., sent e-mail or a letter, touched complainant, made harassing comments, etc.) </a:t>
            </a:r>
          </a:p>
          <a:p>
            <a:r>
              <a:rPr lang="en-CA" b="1" dirty="0">
                <a:latin typeface="Arial" charset="0"/>
              </a:rPr>
              <a:t>Were there any witnesses? </a:t>
            </a:r>
          </a:p>
          <a:p>
            <a:pPr lvl="1"/>
            <a:r>
              <a:rPr lang="en-CA" b="1" dirty="0">
                <a:latin typeface="Arial" charset="0"/>
              </a:rPr>
              <a:t>who, if anyone, saw the harasser's actions </a:t>
            </a:r>
          </a:p>
          <a:p>
            <a:pPr lvl="1"/>
            <a:r>
              <a:rPr lang="en-CA" b="1" dirty="0">
                <a:latin typeface="Arial" charset="0"/>
              </a:rPr>
              <a:t>is anyone else aware of the incident(s) taking place </a:t>
            </a:r>
          </a:p>
          <a:p>
            <a:r>
              <a:rPr lang="en-CA" b="1" dirty="0">
                <a:latin typeface="Arial" charset="0"/>
              </a:rPr>
              <a:t>Did the complainant tell anyone about the incident(s)? </a:t>
            </a:r>
          </a:p>
          <a:p>
            <a:pPr lvl="1"/>
            <a:r>
              <a:rPr lang="en-CA" b="1" dirty="0">
                <a:latin typeface="Arial" charset="0"/>
              </a:rPr>
              <a:t>who else was told about the incident(s) (e.g., supervisor, co-worker, human resources, </a:t>
            </a:r>
            <a:r>
              <a:rPr lang="en-CA" b="1" dirty="0" err="1">
                <a:latin typeface="Arial" charset="0"/>
              </a:rPr>
              <a:t>counselor</a:t>
            </a:r>
            <a:r>
              <a:rPr lang="en-CA" b="1" dirty="0">
                <a:latin typeface="Arial" charset="0"/>
              </a:rPr>
              <a:t>, friend, etc.) </a:t>
            </a:r>
          </a:p>
          <a:p>
            <a:r>
              <a:rPr lang="en-CA" b="1" dirty="0">
                <a:latin typeface="Arial" charset="0"/>
              </a:rPr>
              <a:t>What attempts, if any, have been made to remedy the situation? </a:t>
            </a:r>
          </a:p>
          <a:p>
            <a:pPr lvl="1"/>
            <a:r>
              <a:rPr lang="en-CA" b="1" dirty="0">
                <a:latin typeface="Arial" charset="0"/>
              </a:rPr>
              <a:t>have there been any steps taken to stop the harassment </a:t>
            </a:r>
          </a:p>
          <a:p>
            <a:pPr lvl="1"/>
            <a:r>
              <a:rPr lang="en-CA" b="1" dirty="0">
                <a:latin typeface="Arial" charset="0"/>
              </a:rPr>
              <a:t>if action has been taken, specify the steps taken to rectify the situation (e.g., complainant told the harasser that his/her actions were unacceptable, complainant approached personnel about the situation, warning was issued to the harasser, etc.) </a:t>
            </a:r>
          </a:p>
          <a:p>
            <a:r>
              <a:rPr lang="en-CA" b="1" dirty="0">
                <a:latin typeface="Arial" charset="0"/>
              </a:rPr>
              <a:t>How did the complainant feel when the incident took place? </a:t>
            </a:r>
          </a:p>
          <a:p>
            <a:pPr lvl="1"/>
            <a:r>
              <a:rPr lang="en-CA" b="1" dirty="0">
                <a:latin typeface="Arial" charset="0"/>
              </a:rPr>
              <a:t>specify how the harasser's actions emotionally affected the complainant (e.g., angry, fearful, feelings of inferiority, etc.)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88331-8199-4C03-8D36-B9649D64A6E5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62E-330B-49B6-A4CF-062386E058DE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3E-9361-465A-9C2E-8B7D2DDCB3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213522"/>
            <a:ext cx="9036496" cy="86355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1800"/>
              </a:spcBef>
              <a:spcAft>
                <a:spcPts val="3600"/>
              </a:spcAft>
              <a:defRPr/>
            </a:pPr>
            <a:r>
              <a:rPr lang="en-CA" sz="3600" b="1" cap="all" dirty="0" smtClean="0">
                <a:latin typeface="Arial" pitchFamily="34" charset="0"/>
                <a:cs typeface="Arial" pitchFamily="34" charset="0"/>
              </a:rPr>
              <a:t>Preparing for </a:t>
            </a:r>
            <a:br>
              <a:rPr lang="en-CA" sz="3600" b="1" cap="all" dirty="0" smtClean="0">
                <a:latin typeface="Arial" pitchFamily="34" charset="0"/>
                <a:cs typeface="Arial" pitchFamily="34" charset="0"/>
              </a:rPr>
            </a:br>
            <a:r>
              <a:rPr lang="en-CA" sz="3600" b="1" cap="all" dirty="0" smtClean="0">
                <a:latin typeface="Arial" pitchFamily="34" charset="0"/>
                <a:cs typeface="Arial" pitchFamily="34" charset="0"/>
              </a:rPr>
              <a:t>Difficult Conversations</a:t>
            </a:r>
            <a:r>
              <a:rPr lang="en-CA" sz="3100" dirty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n-CA" sz="3100" dirty="0">
                <a:solidFill>
                  <a:srgbClr val="FFC000"/>
                </a:solidFill>
                <a:latin typeface="Comic Sans MS" pitchFamily="66" charset="0"/>
              </a:rPr>
            </a:br>
            <a:endParaRPr lang="en-CA" sz="31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88EFF87-84E1-49E7-928D-979C1F4F7963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140349"/>
            <a:ext cx="44644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b="1" cap="all" dirty="0" smtClean="0">
                <a:latin typeface="Arial" pitchFamily="34" charset="0"/>
                <a:cs typeface="Arial" pitchFamily="34" charset="0"/>
              </a:rPr>
              <a:t>Conflict Management and Human Rights Office</a:t>
            </a:r>
          </a:p>
          <a:p>
            <a:pPr algn="ctr">
              <a:defRPr/>
            </a:pPr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CA" sz="2000" b="1" cap="all" dirty="0" smtClean="0">
                <a:latin typeface="Arial" pitchFamily="34" charset="0"/>
                <a:cs typeface="Arial" pitchFamily="34" charset="0"/>
              </a:rPr>
              <a:t>Matt Erickson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400" b="1" cap="all" dirty="0" smtClean="0">
                <a:latin typeface="Arial" pitchFamily="34" charset="0"/>
                <a:cs typeface="Arial" pitchFamily="34" charset="0"/>
              </a:rPr>
              <a:t>Director</a:t>
            </a:r>
            <a:endParaRPr lang="en-CA" sz="1400" b="1" cap="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9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/>
              <a:t>How do I know that I am going into, involved in or have just left a difficult conversation?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feel tension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412776"/>
            <a:ext cx="32403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endParaRPr lang="en-CA" sz="2800" dirty="0" smtClean="0"/>
          </a:p>
          <a:p>
            <a:pPr lvl="0">
              <a:spcAft>
                <a:spcPts val="600"/>
              </a:spcAft>
            </a:pPr>
            <a:endParaRPr lang="en-CA" sz="2800" dirty="0" smtClean="0"/>
          </a:p>
          <a:p>
            <a:pPr lvl="0">
              <a:spcAft>
                <a:spcPts val="600"/>
              </a:spcAft>
            </a:pPr>
            <a:endParaRPr lang="en-CA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624" y="537321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I’m exhausted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1571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I’m upset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357301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found it to be non-productive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9969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I’m worried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95922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don’t understand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6235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‘m de-motivated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23488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‘m physically ill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613568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can’t communicate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44371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don’t feel listened to</a:t>
            </a:r>
            <a:endParaRPr lang="en-C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24928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I’m afraid</a:t>
            </a:r>
            <a:endParaRPr lang="en-C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299695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don’t enjoy good relations</a:t>
            </a:r>
            <a:endParaRPr lang="en-CA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50131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I’m distracted</a:t>
            </a:r>
            <a:endParaRPr lang="en-C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24017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want to quit</a:t>
            </a:r>
            <a:endParaRPr lang="en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584765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they were defensive</a:t>
            </a:r>
            <a:endParaRPr lang="en-CA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20144" y="4149080"/>
            <a:ext cx="25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they were evasive</a:t>
            </a:r>
            <a:endParaRPr lang="en-CA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00936" y="3687415"/>
            <a:ext cx="25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they didn’t care</a:t>
            </a:r>
            <a:endParaRPr lang="en-C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5877272"/>
            <a:ext cx="25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they didn’t listen</a:t>
            </a:r>
            <a:endParaRPr lang="en-C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29036" y="1519877"/>
            <a:ext cx="323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 smtClean="0"/>
              <a:t>I can’t trust them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241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9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2" presetID="3" presetClass="emph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3" presetClass="emph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0" grpId="1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9144000" cy="6858000"/>
          </a:xfrm>
          <a:prstGeom prst="rect">
            <a:avLst/>
          </a:prstGeom>
        </p:spPr>
      </p:pic>
      <p:pic>
        <p:nvPicPr>
          <p:cNvPr id="11" name="Picture 6" descr="C:\Documents and Settings\l3long\Local Settings\Temporary Internet Files\Content.IE5\YCK242M9\MC9001049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07" y="1116214"/>
            <a:ext cx="4641885" cy="46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1560" y="126876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cap="all" dirty="0" smtClean="0">
                <a:solidFill>
                  <a:srgbClr val="C00000"/>
                </a:solidFill>
              </a:rPr>
              <a:t>Solid Relationship</a:t>
            </a:r>
            <a:endParaRPr lang="en-CA" sz="2000" b="1" cap="all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896" y="2733491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cap="all" dirty="0" smtClean="0">
                <a:solidFill>
                  <a:srgbClr val="C00000"/>
                </a:solidFill>
              </a:rPr>
              <a:t>Spiralling consequences</a:t>
            </a:r>
            <a:endParaRPr lang="en-CA" sz="2000" b="1" cap="all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385" y="57332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cap="all" dirty="0" smtClean="0">
                <a:solidFill>
                  <a:srgbClr val="C00000"/>
                </a:solidFill>
              </a:rPr>
              <a:t>Troubled relationship</a:t>
            </a:r>
            <a:endParaRPr lang="en-CA" sz="20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3.39806E-6 C -0.00312 0.0668 0.19775 0.12598 0.4507 0.12875 C 0.65105 0.13384 0.81563 0.10171 0.81945 0.06125 C 0.81945 0.02173 0.65816 -0.01618 0.45417 -0.01803 C 0.35191 -0.01803 0.26007 -0.01364 0.19428 3.39806E-6 C 0.09879 0.01872 0.04289 0.04854 0.04289 0.08321 C 0.04289 0.10171 0.05938 0.12089 0.08924 0.13684 C 0.15764 0.17175 0.29306 0.19602 0.44705 0.19833 C 0.62848 0.20388 0.77622 0.17406 0.77622 0.13962 C 0.77969 0.10171 0.63178 0.06934 0.4507 0.06449 C 0.35886 0.06449 0.27657 0.06934 0.21372 0.08067 C 0.13143 0.09916 0.079 0.12875 0.079 0.15811 C 0.079 0.17406 0.09549 0.19024 0.12171 0.20665 C 0.18438 0.23624 0.30261 0.26028 0.44445 0.26306 C 0.60903 0.26514 0.74028 0.23879 0.74028 0.20665 C 0.74375 0.17406 0.61181 0.14493 0.44705 0.14193 C 0.36493 0.13962 0.28976 0.14493 0.23368 0.15557 C 0.15764 0.17175 0.11546 0.19602 0.11546 0.22492 C 0.11546 0.23879 0.12865 0.2545 0.15139 0.26837 C 0.20747 0.29496 0.31598 0.31622 0.44098 0.31923 C 0.58907 0.31923 0.7073 0.2975 0.7073 0.26837 C 0.7073 0.23879 0.59202 0.21197 0.44445 0.20897 C 0.37205 0.20897 0.30261 0.21451 0.25382 0.2226 C 0.18438 0.23624 0.14445 0.26028 0.14167 0.28432 C 0.14167 0.2975 0.15764 0.31114 0.17778 0.32154 C 0.22674 0.34836 0.32587 0.36754 0.43716 0.36754 C 0.56893 0.37008 0.67796 0.35136 0.67796 0.32431 C 0.68091 0.2975 0.57223 0.27346 0.44098 0.27069 C 0.37535 0.27069 0.3125 0.27346 0.26962 0.28432 C 0.20747 0.29496 0.17153 0.31622 0.17153 0.33795 C 0.17153 0.35136 0.18108 0.36199 0.20053 0.37263 C 0.24688 0.3969 0.33247 0.41239 0.43421 0.41585 C 0.55573 0.41585 0.65105 0.39967 0.65105 0.37563 C 0.65487 0.35136 0.55938 0.32986 0.43716 0.32709 C 0.3783 0.32709 0.32587 0.32986 0.28612 0.33795 C 0.23004 0.34836 0.19775 0.36754 0.19775 0.38835 C 0.19775 0.39967 0.20747 0.40776 0.22396 0.41863 C 0.2632 0.4392 0.34237 0.45284 0.43421 0.45538 C 0.54271 0.45862 0.62848 0.44244 0.62848 0.41863 C 0.62848 0.39967 0.54584 0.37818 0.43716 0.37818 C 0.3816 0.37563 0.33247 0.38026 0.29601 0.38603 C 0.24688 0.3969 0.21684 0.41239 0.21684 0.43134 C 0.21684 0.44244 0.22674 0.45053 0.24358 0.45862 C 0.28004 0.47734 0.35191 0.49075 0.43091 0.49306 C 0.52952 0.49584 0.60903 0.47942 0.60903 0.46116 C 0.60903 0.4392 0.52952 0.42394 0.43421 0.42071 C 0.38855 0.42071 0.34237 0.42394 0.30903 0.43134 C 0.2632 0.4392 0.23698 0.45284 0.23698 0.4718 C 0.23698 0.47942 0.24688 0.48775 0.26007 0.49584 C 0.29306 0.51179 0.35521 0.52542 0.43091 0.52542 C 0.51632 0.5282 0.58907 0.51502 0.58907 0.49584 C 0.58907 0.47942 0.51962 0.4637 0.43091 0.4637 C 0.39132 0.46116 0.34896 0.4637 0.3191 0.46902 C 0.28004 0.47942 0.2566 0.49306 0.2566 0.5067 C 0.2566 0.51502 0.2632 0.52311 0.27657 0.5282 C 0.30625 0.54438 0.36233 0.55455 0.43091 0.55779 C 0.50973 0.55779 0.57223 0.54438 0.57223 0.53097 C 0.57223 0.51502 0.50973 0.49884 0.43091 0.49884 C 0.39132 0.49884 0.35521 0.50138 0.33247 0.5067 C 0.29306 0.51179 0.27309 0.52542 0.27309 0.53906 C 0.27309 0.54438 0.28004 0.55224 0.28976 0.55779 C 0.31598 0.57351 0.36841 0.58206 0.42778 0.58483 C 0.50053 0.58483 0.55573 0.57351 0.55573 0.55987 C 0.55573 0.54438 0.50053 0.53351 0.43091 0.53097 C 0.3948 0.53097 0.36233 0.53351 0.33872 0.53906 C 0.30625 0.54438 0.28612 0.55455 0.28612 0.56819 C 0.28612 0.57351 0.29306 0.57859 0.30261 0.58483 " pathEditMode="relative" rAng="0" ptsTypes="fffffffffffffffffffffffffffffffffffffffffffffffffffffffffffffffffff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28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95287" y="764704"/>
            <a:ext cx="7381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dirty="0"/>
              <a:t>Continuum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of </a:t>
            </a:r>
            <a:r>
              <a:rPr lang="en-US" sz="2400" b="1" u="sng" dirty="0"/>
              <a:t>Conflict Management Processes</a:t>
            </a:r>
            <a:endParaRPr lang="en-CA" sz="2400" b="1" u="sng" dirty="0"/>
          </a:p>
        </p:txBody>
      </p:sp>
      <p:sp>
        <p:nvSpPr>
          <p:cNvPr id="141339" name="Text Box 27"/>
          <p:cNvSpPr txBox="1">
            <a:spLocks noChangeArrowheads="1"/>
          </p:cNvSpPr>
          <p:nvPr/>
        </p:nvSpPr>
        <p:spPr bwMode="auto">
          <a:xfrm>
            <a:off x="2603375" y="6464369"/>
            <a:ext cx="6361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Adapted from: Moore, Christopher et. al. Effective Mediation.  Boulder: CDR Associates, 1989. </a:t>
            </a:r>
            <a:endParaRPr lang="en-CA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63575" y="1538486"/>
            <a:ext cx="8158163" cy="4698826"/>
            <a:chOff x="663575" y="1196752"/>
            <a:chExt cx="8158163" cy="4698826"/>
          </a:xfrm>
        </p:grpSpPr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827088" y="2469927"/>
              <a:ext cx="7200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18" name="Text Box 6"/>
            <p:cNvSpPr txBox="1">
              <a:spLocks noChangeArrowheads="1"/>
            </p:cNvSpPr>
            <p:nvPr/>
          </p:nvSpPr>
          <p:spPr bwMode="auto">
            <a:xfrm>
              <a:off x="735013" y="1198340"/>
              <a:ext cx="1725612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No </a:t>
              </a:r>
              <a:r>
                <a:rPr lang="en-US" dirty="0">
                  <a:solidFill>
                    <a:srgbClr val="3333FF"/>
                  </a:solidFill>
                </a:rPr>
                <a:t>assistance,</a:t>
              </a:r>
            </a:p>
            <a:p>
              <a:r>
                <a:rPr lang="en-US" dirty="0">
                  <a:solidFill>
                    <a:srgbClr val="3333FF"/>
                  </a:solidFill>
                </a:rPr>
                <a:t>      direct </a:t>
              </a:r>
            </a:p>
            <a:p>
              <a:r>
                <a:rPr lang="en-US" dirty="0">
                  <a:solidFill>
                    <a:srgbClr val="3333FF"/>
                  </a:solidFill>
                </a:rPr>
                <a:t>communication</a:t>
              </a:r>
              <a:endParaRPr lang="en-CA" dirty="0">
                <a:solidFill>
                  <a:srgbClr val="3333FF"/>
                </a:solidFill>
              </a:endParaRPr>
            </a:p>
          </p:txBody>
        </p:sp>
        <p:sp>
          <p:nvSpPr>
            <p:cNvPr id="141319" name="Text Box 7"/>
            <p:cNvSpPr txBox="1">
              <a:spLocks noChangeArrowheads="1"/>
            </p:cNvSpPr>
            <p:nvPr/>
          </p:nvSpPr>
          <p:spPr bwMode="auto">
            <a:xfrm>
              <a:off x="3348038" y="1196752"/>
              <a:ext cx="2057400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u="sng" dirty="0">
                  <a:solidFill>
                    <a:srgbClr val="FF0000"/>
                  </a:solidFill>
                </a:rPr>
                <a:t>Informal </a:t>
              </a:r>
              <a:r>
                <a:rPr lang="en-US" sz="1600" dirty="0">
                  <a:solidFill>
                    <a:srgbClr val="FF0000"/>
                  </a:solidFill>
                </a:rPr>
                <a:t>3</a:t>
              </a:r>
              <a:r>
                <a:rPr lang="en-US" sz="1600" baseline="30000" dirty="0">
                  <a:solidFill>
                    <a:srgbClr val="FF0000"/>
                  </a:solidFill>
                </a:rPr>
                <a:t>rd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party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  assistance with...</a:t>
              </a:r>
              <a:endParaRPr lang="en-CA" sz="1600" dirty="0">
                <a:solidFill>
                  <a:srgbClr val="FF0000"/>
                </a:solidFill>
              </a:endParaRPr>
            </a:p>
          </p:txBody>
        </p:sp>
        <p:sp>
          <p:nvSpPr>
            <p:cNvPr id="141320" name="Text Box 8"/>
            <p:cNvSpPr txBox="1">
              <a:spLocks noChangeArrowheads="1"/>
            </p:cNvSpPr>
            <p:nvPr/>
          </p:nvSpPr>
          <p:spPr bwMode="auto">
            <a:xfrm>
              <a:off x="6588125" y="1245965"/>
              <a:ext cx="169835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u="sng" dirty="0">
                  <a:solidFill>
                    <a:srgbClr val="006600"/>
                  </a:solidFill>
                </a:rPr>
                <a:t>Formal</a:t>
              </a:r>
              <a:r>
                <a:rPr lang="en-US" sz="1600" dirty="0">
                  <a:solidFill>
                    <a:srgbClr val="006600"/>
                  </a:solidFill>
                </a:rPr>
                <a:t> 3</a:t>
              </a:r>
              <a:r>
                <a:rPr lang="en-US" sz="1600" baseline="30000" dirty="0">
                  <a:solidFill>
                    <a:srgbClr val="006600"/>
                  </a:solidFill>
                </a:rPr>
                <a:t>rd</a:t>
              </a:r>
              <a:r>
                <a:rPr lang="en-US" sz="1600" dirty="0">
                  <a:solidFill>
                    <a:srgbClr val="006600"/>
                  </a:solidFill>
                </a:rPr>
                <a:t> party </a:t>
              </a:r>
            </a:p>
            <a:p>
              <a:r>
                <a:rPr lang="en-US" sz="1600" dirty="0">
                  <a:solidFill>
                    <a:srgbClr val="006600"/>
                  </a:solidFill>
                </a:rPr>
                <a:t>    </a:t>
              </a:r>
              <a:r>
                <a:rPr lang="en-US" dirty="0" smtClean="0">
                  <a:solidFill>
                    <a:srgbClr val="006600"/>
                  </a:solidFill>
                </a:rPr>
                <a:t>assistance:</a:t>
              </a:r>
              <a:endParaRPr lang="en-US" dirty="0">
                <a:solidFill>
                  <a:srgbClr val="006600"/>
                </a:solidFill>
              </a:endParaRPr>
            </a:p>
            <a:p>
              <a:r>
                <a:rPr lang="en-US" dirty="0">
                  <a:solidFill>
                    <a:srgbClr val="006600"/>
                  </a:solidFill>
                </a:rPr>
                <a:t>    no </a:t>
              </a:r>
              <a:r>
                <a:rPr lang="en-US" dirty="0" smtClean="0">
                  <a:solidFill>
                    <a:srgbClr val="006600"/>
                  </a:solidFill>
                </a:rPr>
                <a:t>direct</a:t>
              </a:r>
              <a:endParaRPr lang="en-US" dirty="0">
                <a:solidFill>
                  <a:srgbClr val="006600"/>
                </a:solidFill>
              </a:endParaRPr>
            </a:p>
            <a:p>
              <a:r>
                <a:rPr lang="en-US" dirty="0">
                  <a:solidFill>
                    <a:srgbClr val="006600"/>
                  </a:solidFill>
                </a:rPr>
                <a:t> communication</a:t>
              </a:r>
              <a:endParaRPr lang="en-CA" dirty="0">
                <a:solidFill>
                  <a:srgbClr val="006600"/>
                </a:solidFill>
              </a:endParaRPr>
            </a:p>
          </p:txBody>
        </p:sp>
        <p:sp>
          <p:nvSpPr>
            <p:cNvPr id="141321" name="Text Box 9"/>
            <p:cNvSpPr txBox="1">
              <a:spLocks noChangeArrowheads="1"/>
            </p:cNvSpPr>
            <p:nvPr/>
          </p:nvSpPr>
          <p:spPr bwMode="auto">
            <a:xfrm>
              <a:off x="663575" y="2806477"/>
              <a:ext cx="145943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endParaRPr lang="en-US" sz="1600" dirty="0" smtClean="0">
                <a:solidFill>
                  <a:srgbClr val="3333FF"/>
                </a:solidFill>
              </a:endParaRPr>
            </a:p>
            <a:p>
              <a:pPr>
                <a:buFontTx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Negotiation</a:t>
              </a:r>
              <a:endParaRPr lang="en-US" sz="1600" dirty="0">
                <a:solidFill>
                  <a:srgbClr val="3333FF"/>
                </a:solidFill>
              </a:endParaRPr>
            </a:p>
            <a:p>
              <a:pPr>
                <a:buFontTx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Meetings</a:t>
              </a:r>
            </a:p>
            <a:p>
              <a:pPr>
                <a:buFontTx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Conversations</a:t>
              </a:r>
              <a:endParaRPr lang="en-US" sz="1600" dirty="0">
                <a:solidFill>
                  <a:srgbClr val="3333FF"/>
                </a:solidFill>
              </a:endParaRPr>
            </a:p>
          </p:txBody>
        </p:sp>
        <p:sp>
          <p:nvSpPr>
            <p:cNvPr id="141322" name="Text Box 10"/>
            <p:cNvSpPr txBox="1">
              <a:spLocks noChangeArrowheads="1"/>
            </p:cNvSpPr>
            <p:nvPr/>
          </p:nvSpPr>
          <p:spPr bwMode="auto">
            <a:xfrm>
              <a:off x="2411413" y="2830290"/>
              <a:ext cx="1343025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Conciliation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Coaching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Team 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  Building</a:t>
              </a:r>
              <a:endParaRPr lang="en-CA" sz="1600">
                <a:solidFill>
                  <a:srgbClr val="FF0000"/>
                </a:solidFill>
              </a:endParaRPr>
            </a:p>
          </p:txBody>
        </p:sp>
        <p:sp>
          <p:nvSpPr>
            <p:cNvPr id="141323" name="Text Box 11"/>
            <p:cNvSpPr txBox="1">
              <a:spLocks noChangeArrowheads="1"/>
            </p:cNvSpPr>
            <p:nvPr/>
          </p:nvSpPr>
          <p:spPr bwMode="auto">
            <a:xfrm>
              <a:off x="3779838" y="2804890"/>
              <a:ext cx="1331912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Coaching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Training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Facilitation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Mediation</a:t>
              </a:r>
              <a:endParaRPr lang="en-CA" sz="1600">
                <a:solidFill>
                  <a:srgbClr val="FF0000"/>
                </a:solidFill>
              </a:endParaRPr>
            </a:p>
          </p:txBody>
        </p:sp>
        <p:sp>
          <p:nvSpPr>
            <p:cNvPr id="141324" name="Text Box 12"/>
            <p:cNvSpPr txBox="1">
              <a:spLocks noChangeArrowheads="1"/>
            </p:cNvSpPr>
            <p:nvPr/>
          </p:nvSpPr>
          <p:spPr bwMode="auto">
            <a:xfrm>
              <a:off x="5219700" y="2804890"/>
              <a:ext cx="128637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Advisory 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 mediation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Fact finding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Settlement 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  </a:t>
              </a:r>
              <a:r>
                <a:rPr lang="en-US" sz="1600" dirty="0" smtClean="0">
                  <a:solidFill>
                    <a:srgbClr val="FF0000"/>
                  </a:solidFill>
                </a:rPr>
                <a:t>conferences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6732588" y="2830290"/>
              <a:ext cx="134947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1600" dirty="0" smtClean="0">
                  <a:solidFill>
                    <a:srgbClr val="006600"/>
                  </a:solidFill>
                </a:rPr>
                <a:t>Grievances</a:t>
              </a:r>
              <a:endParaRPr lang="en-US" sz="1600" dirty="0">
                <a:solidFill>
                  <a:srgbClr val="006600"/>
                </a:solidFill>
              </a:endParaRP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6600"/>
                  </a:solidFill>
                </a:rPr>
                <a:t>Arbitration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6600"/>
                  </a:solidFill>
                </a:rPr>
                <a:t>Investigation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6600"/>
                  </a:solidFill>
                </a:rPr>
                <a:t>Adjudication</a:t>
              </a:r>
              <a:endParaRPr lang="en-CA" sz="1600" dirty="0">
                <a:solidFill>
                  <a:srgbClr val="006600"/>
                </a:solidFill>
              </a:endParaRP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2411413" y="2133377"/>
              <a:ext cx="410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Relationship   </a:t>
              </a:r>
              <a:r>
                <a:rPr lang="en-US" dirty="0" smtClean="0">
                  <a:solidFill>
                    <a:srgbClr val="FF0000"/>
                  </a:solidFill>
                </a:rPr>
                <a:t>    Process     	 Substantive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3779838" y="2492896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33" name="Line 21"/>
            <p:cNvSpPr>
              <a:spLocks noChangeShapeType="1"/>
            </p:cNvSpPr>
            <p:nvPr/>
          </p:nvSpPr>
          <p:spPr bwMode="auto">
            <a:xfrm>
              <a:off x="5076825" y="2492896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34" name="Line 22"/>
            <p:cNvSpPr>
              <a:spLocks noChangeShapeType="1"/>
            </p:cNvSpPr>
            <p:nvPr/>
          </p:nvSpPr>
          <p:spPr bwMode="auto">
            <a:xfrm flipV="1">
              <a:off x="2411413" y="2492946"/>
              <a:ext cx="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35" name="Line 23"/>
            <p:cNvSpPr>
              <a:spLocks noChangeShapeType="1"/>
            </p:cNvSpPr>
            <p:nvPr/>
          </p:nvSpPr>
          <p:spPr bwMode="auto">
            <a:xfrm flipV="1">
              <a:off x="6659563" y="2492946"/>
              <a:ext cx="0" cy="1008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36" name="Text Box 24"/>
            <p:cNvSpPr txBox="1">
              <a:spLocks noChangeArrowheads="1"/>
            </p:cNvSpPr>
            <p:nvPr/>
          </p:nvSpPr>
          <p:spPr bwMode="auto">
            <a:xfrm>
              <a:off x="2195513" y="4581128"/>
              <a:ext cx="45370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u="sng" dirty="0"/>
                <a:t>Informa</a:t>
              </a:r>
              <a:r>
                <a:rPr lang="en-US" sz="1600" dirty="0"/>
                <a:t>l: despite the intervention, the party retains control over, and input into, the final outcome.</a:t>
              </a:r>
              <a:endParaRPr lang="en-CA" sz="1600" dirty="0"/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6732588" y="4581128"/>
              <a:ext cx="20891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u="sng" dirty="0"/>
                <a:t>Formal</a:t>
              </a:r>
              <a:r>
                <a:rPr lang="en-US" sz="1600" dirty="0"/>
                <a:t>: the party gives up control</a:t>
              </a:r>
            </a:p>
            <a:p>
              <a:r>
                <a:rPr lang="en-US" sz="1600" dirty="0"/>
                <a:t>o</a:t>
              </a:r>
              <a:r>
                <a:rPr lang="en-US" sz="1600" dirty="0" smtClean="0"/>
                <a:t>ver, </a:t>
              </a:r>
              <a:r>
                <a:rPr lang="en-US" sz="1600" dirty="0"/>
                <a:t>and has limited input into, the final</a:t>
              </a:r>
            </a:p>
            <a:p>
              <a:r>
                <a:rPr lang="en-US" sz="1600" dirty="0"/>
                <a:t>outcome.</a:t>
              </a:r>
              <a:endParaRPr lang="en-CA" sz="1600" dirty="0"/>
            </a:p>
          </p:txBody>
        </p:sp>
        <p:sp>
          <p:nvSpPr>
            <p:cNvPr id="141340" name="Line 28"/>
            <p:cNvSpPr>
              <a:spLocks noChangeShapeType="1"/>
            </p:cNvSpPr>
            <p:nvPr/>
          </p:nvSpPr>
          <p:spPr bwMode="auto">
            <a:xfrm flipV="1">
              <a:off x="2987675" y="429309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44" name="Line 32"/>
            <p:cNvSpPr>
              <a:spLocks noChangeShapeType="1"/>
            </p:cNvSpPr>
            <p:nvPr/>
          </p:nvSpPr>
          <p:spPr bwMode="auto">
            <a:xfrm flipV="1">
              <a:off x="4427538" y="429309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45" name="Line 33"/>
            <p:cNvSpPr>
              <a:spLocks noChangeShapeType="1"/>
            </p:cNvSpPr>
            <p:nvPr/>
          </p:nvSpPr>
          <p:spPr bwMode="auto">
            <a:xfrm flipV="1">
              <a:off x="6011863" y="429309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41346" name="Line 34"/>
            <p:cNvSpPr>
              <a:spLocks noChangeShapeType="1"/>
            </p:cNvSpPr>
            <p:nvPr/>
          </p:nvSpPr>
          <p:spPr bwMode="auto">
            <a:xfrm flipV="1">
              <a:off x="7524750" y="4293096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872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14</a:t>
            </a:fld>
            <a:endParaRPr lang="en-CA" altLang="en-US" smtClean="0">
              <a:latin typeface="Arial" charset="0"/>
            </a:endParaRPr>
          </a:p>
        </p:txBody>
      </p:sp>
      <p:pic>
        <p:nvPicPr>
          <p:cNvPr id="10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14481"/>
            <a:ext cx="2232248" cy="3290783"/>
          </a:xfrm>
          <a:prstGeom prst="rect">
            <a:avLst/>
          </a:prstGeom>
          <a:noFill/>
        </p:spPr>
      </p:pic>
      <p:pic>
        <p:nvPicPr>
          <p:cNvPr id="11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232248" cy="3290783"/>
          </a:xfrm>
          <a:prstGeom prst="rect">
            <a:avLst/>
          </a:prstGeom>
          <a:noFill/>
        </p:spPr>
      </p:pic>
      <p:pic>
        <p:nvPicPr>
          <p:cNvPr id="12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32248" cy="3290783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1484784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 smtClean="0">
                <a:latin typeface="Comic Sans MS" pitchFamily="66" charset="0"/>
              </a:rPr>
              <a:t>Perceived Barriers </a:t>
            </a:r>
            <a:r>
              <a:rPr lang="en-CA" sz="2800" b="1" dirty="0">
                <a:latin typeface="Comic Sans MS" pitchFamily="66" charset="0"/>
              </a:rPr>
              <a:t>Can </a:t>
            </a:r>
            <a:r>
              <a:rPr lang="en-CA" sz="2800" b="1" dirty="0" smtClean="0">
                <a:latin typeface="Comic Sans MS" pitchFamily="66" charset="0"/>
              </a:rPr>
              <a:t>Impede Effective </a:t>
            </a:r>
            <a:r>
              <a:rPr lang="en-CA" sz="2800" b="1" dirty="0">
                <a:latin typeface="Comic Sans MS" pitchFamily="66" charset="0"/>
              </a:rPr>
              <a:t>Early </a:t>
            </a:r>
            <a:r>
              <a:rPr lang="en-CA" sz="2800" b="1" dirty="0" smtClean="0">
                <a:latin typeface="Comic Sans MS" pitchFamily="66" charset="0"/>
              </a:rPr>
              <a:t>&amp; Effective </a:t>
            </a:r>
            <a:r>
              <a:rPr lang="en-CA" sz="2800" b="1" dirty="0">
                <a:latin typeface="Comic Sans MS" pitchFamily="66" charset="0"/>
              </a:rPr>
              <a:t>Resolution Attempts</a:t>
            </a:r>
          </a:p>
        </p:txBody>
      </p:sp>
    </p:spTree>
    <p:extLst>
      <p:ext uri="{BB962C8B-B14F-4D97-AF65-F5344CB8AC3E}">
        <p14:creationId xmlns:p14="http://schemas.microsoft.com/office/powerpoint/2010/main" val="15733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15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592" y="1484784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 smtClean="0">
                <a:latin typeface="Comic Sans MS" pitchFamily="66" charset="0"/>
              </a:rPr>
              <a:t>Perceived Barriers </a:t>
            </a:r>
            <a:r>
              <a:rPr lang="en-CA" sz="2800" b="1" dirty="0">
                <a:latin typeface="Comic Sans MS" pitchFamily="66" charset="0"/>
              </a:rPr>
              <a:t>Can </a:t>
            </a:r>
            <a:r>
              <a:rPr lang="en-CA" sz="2800" b="1" dirty="0" smtClean="0">
                <a:latin typeface="Comic Sans MS" pitchFamily="66" charset="0"/>
              </a:rPr>
              <a:t>Impede Effective </a:t>
            </a:r>
            <a:r>
              <a:rPr lang="en-CA" sz="2800" b="1" dirty="0">
                <a:latin typeface="Comic Sans MS" pitchFamily="66" charset="0"/>
              </a:rPr>
              <a:t>Early </a:t>
            </a:r>
            <a:r>
              <a:rPr lang="en-CA" sz="2800" b="1" dirty="0" smtClean="0">
                <a:latin typeface="Comic Sans MS" pitchFamily="66" charset="0"/>
              </a:rPr>
              <a:t>&amp; Effective </a:t>
            </a:r>
            <a:r>
              <a:rPr lang="en-CA" sz="2800" b="1" dirty="0">
                <a:latin typeface="Comic Sans MS" pitchFamily="66" charset="0"/>
              </a:rPr>
              <a:t>Resolution Attempts</a:t>
            </a:r>
          </a:p>
        </p:txBody>
      </p:sp>
      <p:pic>
        <p:nvPicPr>
          <p:cNvPr id="10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14481"/>
            <a:ext cx="2232248" cy="3290783"/>
          </a:xfrm>
          <a:prstGeom prst="rect">
            <a:avLst/>
          </a:prstGeom>
          <a:noFill/>
        </p:spPr>
      </p:pic>
      <p:pic>
        <p:nvPicPr>
          <p:cNvPr id="11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232248" cy="3290783"/>
          </a:xfrm>
          <a:prstGeom prst="rect">
            <a:avLst/>
          </a:prstGeom>
          <a:noFill/>
        </p:spPr>
      </p:pic>
      <p:pic>
        <p:nvPicPr>
          <p:cNvPr id="12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32248" cy="32907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91680" y="2204864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ASSESSING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9912" y="2357264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PLANNING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0152" y="2492896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ACTIVELY PARTICIPATING</a:t>
            </a:r>
            <a:endParaRPr lang="en-C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9144000" cy="6858000"/>
          </a:xfrm>
          <a:prstGeom prst="rect">
            <a:avLst/>
          </a:prstGeom>
        </p:spPr>
      </p:pic>
      <p:pic>
        <p:nvPicPr>
          <p:cNvPr id="3" name="Picture 10" descr="C:\Documents and Settings\l3long\Local Settings\Temporary Internet Files\Content.IE5\9BE7J60M\MP9004003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11635" r="40506" b="5171"/>
          <a:stretch>
            <a:fillRect/>
          </a:stretch>
        </p:blipFill>
        <p:spPr bwMode="auto">
          <a:xfrm>
            <a:off x="2195736" y="1196752"/>
            <a:ext cx="4824909" cy="4701982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567" y="548680"/>
            <a:ext cx="3008313" cy="598388"/>
          </a:xfrm>
        </p:spPr>
        <p:txBody>
          <a:bodyPr>
            <a:noAutofit/>
          </a:bodyPr>
          <a:lstStyle/>
          <a:p>
            <a:r>
              <a:rPr lang="en-CA" sz="3600" b="0" dirty="0" smtClean="0"/>
              <a:t>Two Things:</a:t>
            </a:r>
            <a:endParaRPr lang="en-CA" sz="36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4968552" cy="4547047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CA" sz="2400" dirty="0" smtClean="0"/>
              <a:t>There will be an ongoing need to share or hear information that we believe to be negative or critical and where there is a real possibility for a negative  impact. </a:t>
            </a:r>
          </a:p>
          <a:p>
            <a:pPr marL="342900" indent="-342900">
              <a:buAutoNum type="arabicParenR"/>
            </a:pPr>
            <a:r>
              <a:rPr lang="en-CA" sz="2400" dirty="0" smtClean="0"/>
              <a:t>If this is to be the case, then we need to consider that there is more that contributes to a difficult conversation that negative  content of the message.</a:t>
            </a:r>
          </a:p>
          <a:p>
            <a:pPr marL="342900" indent="-342900">
              <a:buAutoNum type="arabicParenR"/>
            </a:pPr>
            <a:endParaRPr lang="en-CA" dirty="0"/>
          </a:p>
        </p:txBody>
      </p:sp>
      <p:pic>
        <p:nvPicPr>
          <p:cNvPr id="1031" name="Picture 7" descr="C:\Users\erickson\AppData\Local\Microsoft\Windows\Temporary Internet Files\Content.IE5\Z43T90HT\MP91021660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01" r="29675"/>
          <a:stretch>
            <a:fillRect/>
          </a:stretch>
        </p:blipFill>
        <p:spPr bwMode="auto">
          <a:xfrm>
            <a:off x="5436096" y="1412776"/>
            <a:ext cx="3194196" cy="3925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5776" y="1196752"/>
            <a:ext cx="208823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097652" y="980728"/>
            <a:ext cx="530132" cy="1656184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POS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548680"/>
            <a:ext cx="41764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b="1" dirty="0" smtClean="0"/>
              <a:t>P R O C E S </a:t>
            </a:r>
            <a:r>
              <a:rPr lang="en-CA" b="1" dirty="0" err="1" smtClean="0"/>
              <a:t>S</a:t>
            </a:r>
            <a:endParaRPr lang="en-CA" b="1" dirty="0"/>
          </a:p>
        </p:txBody>
      </p:sp>
      <p:sp>
        <p:nvSpPr>
          <p:cNvPr id="19" name="Right Arrow 18"/>
          <p:cNvSpPr/>
          <p:nvPr/>
        </p:nvSpPr>
        <p:spPr>
          <a:xfrm>
            <a:off x="2555776" y="4939669"/>
            <a:ext cx="4176464" cy="9376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2411760" y="51380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RELATIONSHIP</a:t>
            </a:r>
          </a:p>
          <a:p>
            <a:pPr algn="ctr"/>
            <a:r>
              <a:rPr lang="en-CA" sz="1400" b="1" i="1" dirty="0" smtClean="0">
                <a:solidFill>
                  <a:srgbClr val="00B050"/>
                </a:solidFill>
              </a:rPr>
              <a:t>  G O </a:t>
            </a:r>
            <a:r>
              <a:rPr lang="en-CA" sz="1400" b="1" i="1" dirty="0" err="1" smtClean="0">
                <a:solidFill>
                  <a:srgbClr val="00B050"/>
                </a:solidFill>
              </a:rPr>
              <a:t>O</a:t>
            </a:r>
            <a:r>
              <a:rPr lang="en-CA" sz="1400" b="1" i="1" dirty="0" smtClean="0">
                <a:solidFill>
                  <a:srgbClr val="00B050"/>
                </a:solidFill>
              </a:rPr>
              <a:t> D                                                                  </a:t>
            </a:r>
            <a:r>
              <a:rPr lang="en-CA" sz="1400" b="1" i="1" dirty="0" smtClean="0">
                <a:solidFill>
                  <a:srgbClr val="FF0000"/>
                </a:solidFill>
              </a:rPr>
              <a:t>P O </a:t>
            </a:r>
            <a:r>
              <a:rPr lang="en-CA" sz="1400" b="1" i="1" dirty="0" err="1" smtClean="0">
                <a:solidFill>
                  <a:srgbClr val="FF0000"/>
                </a:solidFill>
              </a:rPr>
              <a:t>O</a:t>
            </a:r>
            <a:r>
              <a:rPr lang="en-CA" sz="1400" b="1" i="1" dirty="0" smtClean="0">
                <a:solidFill>
                  <a:srgbClr val="FF0000"/>
                </a:solidFill>
              </a:rPr>
              <a:t> R     </a:t>
            </a:r>
            <a:endParaRPr lang="en-CA" sz="14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5776" y="3068960"/>
            <a:ext cx="208823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644008" y="1196752"/>
            <a:ext cx="208823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644008" y="3068960"/>
            <a:ext cx="2088232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521588" y="980728"/>
            <a:ext cx="530132" cy="3744416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SUBSTANCE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8176" y="836712"/>
            <a:ext cx="186382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G O </a:t>
            </a:r>
            <a:r>
              <a:rPr lang="en-CA" b="1" dirty="0" err="1" smtClean="0"/>
              <a:t>O</a:t>
            </a:r>
            <a:r>
              <a:rPr lang="en-CA" b="1" dirty="0" smtClean="0"/>
              <a:t> D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43808" y="15376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99792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15567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60032" y="34290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43808" y="19696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rgbClr val="00B050"/>
                </a:solidFill>
              </a:rPr>
              <a:t>Good Relationship</a:t>
            </a:r>
            <a:endParaRPr lang="en-CA" sz="1400" b="1" i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9792" y="38610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rgbClr val="00B050"/>
                </a:solidFill>
              </a:rPr>
              <a:t>Good Relationship</a:t>
            </a:r>
            <a:endParaRPr lang="en-CA" sz="1400" b="1" i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0032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rgbClr val="FF0000"/>
                </a:solidFill>
              </a:rPr>
              <a:t>Poor Relationship</a:t>
            </a:r>
            <a:endParaRPr lang="en-CA" sz="1400" b="1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0032" y="38610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>
                <a:solidFill>
                  <a:srgbClr val="FF0000"/>
                </a:solidFill>
              </a:rPr>
              <a:t>Poor Relationship</a:t>
            </a:r>
            <a:endParaRPr lang="en-CA" sz="14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7652" y="3284984"/>
            <a:ext cx="530132" cy="1368152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b="1" dirty="0" smtClean="0"/>
              <a:t>NEG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836712"/>
            <a:ext cx="2312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P O </a:t>
            </a:r>
            <a:r>
              <a:rPr lang="en-CA" b="1" dirty="0" err="1" smtClean="0"/>
              <a:t>O</a:t>
            </a:r>
            <a:r>
              <a:rPr lang="en-CA" b="1" dirty="0" smtClean="0"/>
              <a:t> R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1204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18" grpId="0"/>
      <p:bldP spid="12" grpId="0"/>
      <p:bldP spid="13" grpId="0"/>
      <p:bldP spid="33" grpId="0"/>
      <p:bldP spid="34" grpId="0"/>
      <p:bldP spid="35" grpId="0"/>
      <p:bldP spid="36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95537" y="2492896"/>
            <a:ext cx="5040559" cy="31666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143000" y="6096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752910" y="1429863"/>
            <a:ext cx="2666962" cy="1711105"/>
            <a:chOff x="2627784" y="1412776"/>
            <a:chExt cx="3816424" cy="3168352"/>
          </a:xfrm>
        </p:grpSpPr>
        <p:sp>
          <p:nvSpPr>
            <p:cNvPr id="15" name="Rounded Rectangle 14"/>
            <p:cNvSpPr/>
            <p:nvPr/>
          </p:nvSpPr>
          <p:spPr>
            <a:xfrm>
              <a:off x="2627784" y="1412776"/>
              <a:ext cx="3816424" cy="31683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2627784" y="1728799"/>
              <a:ext cx="3744415" cy="2222578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rIns="180000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0070C0"/>
                  </a:solidFill>
                </a:rPr>
                <a:t>Presence of high negative emotions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5148062" y="3284984"/>
            <a:ext cx="3168352" cy="2736304"/>
            <a:chOff x="6417863" y="908720"/>
            <a:chExt cx="2163751" cy="2728739"/>
          </a:xfrm>
        </p:grpSpPr>
        <p:sp>
          <p:nvSpPr>
            <p:cNvPr id="19" name="Rounded Rectangle 18"/>
            <p:cNvSpPr/>
            <p:nvPr/>
          </p:nvSpPr>
          <p:spPr>
            <a:xfrm>
              <a:off x="6417863" y="908720"/>
              <a:ext cx="2163751" cy="2728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203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663744" y="1124147"/>
              <a:ext cx="1729884" cy="2301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20399999"/>
              </a:camera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00B050"/>
                  </a:solidFill>
                </a:rPr>
                <a:t>Presence of active negative filters contributing </a:t>
              </a:r>
              <a:r>
                <a:rPr lang="en-CA" dirty="0" smtClean="0">
                  <a:solidFill>
                    <a:srgbClr val="00B050"/>
                  </a:solidFill>
                </a:rPr>
                <a:t>to </a:t>
              </a:r>
              <a:r>
                <a:rPr lang="en-CA" dirty="0">
                  <a:solidFill>
                    <a:srgbClr val="00B050"/>
                  </a:solidFill>
                </a:rPr>
                <a:t>misperception, </a:t>
              </a:r>
              <a:r>
                <a:rPr lang="en-CA" dirty="0" smtClean="0">
                  <a:solidFill>
                    <a:srgbClr val="00B050"/>
                  </a:solidFill>
                </a:rPr>
                <a:t>pre-judgements</a:t>
              </a:r>
              <a:endParaRPr lang="en-CA" dirty="0">
                <a:solidFill>
                  <a:srgbClr val="00B050"/>
                </a:solidFill>
              </a:endParaRP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550041" y="260648"/>
            <a:ext cx="5246095" cy="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CA" sz="3000" b="1" dirty="0">
                <a:latin typeface="Comic Sans MS" pitchFamily="66" charset="0"/>
              </a:rPr>
              <a:t>Characteristics of </a:t>
            </a:r>
            <a:r>
              <a:rPr lang="en-CA" sz="3000" b="1" dirty="0" smtClean="0">
                <a:latin typeface="Comic Sans MS" pitchFamily="66" charset="0"/>
              </a:rPr>
              <a:t>a </a:t>
            </a:r>
          </a:p>
          <a:p>
            <a:pPr algn="ctr">
              <a:defRPr/>
            </a:pPr>
            <a:r>
              <a:rPr lang="en-CA" sz="3000" b="1" dirty="0" smtClean="0">
                <a:latin typeface="Comic Sans MS" pitchFamily="66" charset="0"/>
              </a:rPr>
              <a:t>Damaged </a:t>
            </a:r>
            <a:r>
              <a:rPr lang="en-CA" sz="3000" b="1" dirty="0">
                <a:latin typeface="Comic Sans MS" pitchFamily="66" charset="0"/>
              </a:rPr>
              <a:t>R</a:t>
            </a:r>
            <a:r>
              <a:rPr lang="en-CA" sz="3000" b="1" dirty="0" smtClean="0">
                <a:latin typeface="Comic Sans MS" pitchFamily="66" charset="0"/>
              </a:rPr>
              <a:t>elationship</a:t>
            </a:r>
            <a:endParaRPr lang="en-CA" sz="3000" b="1" kern="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422538" y="1409401"/>
            <a:ext cx="1941550" cy="1155503"/>
            <a:chOff x="395536" y="1916832"/>
            <a:chExt cx="1872208" cy="1728192"/>
          </a:xfrm>
        </p:grpSpPr>
        <p:sp>
          <p:nvSpPr>
            <p:cNvPr id="12" name="Rounded Rectangle 11"/>
            <p:cNvSpPr/>
            <p:nvPr/>
          </p:nvSpPr>
          <p:spPr>
            <a:xfrm>
              <a:off x="395536" y="1916832"/>
              <a:ext cx="1872208" cy="17281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13764" y="2155510"/>
              <a:ext cx="1515107" cy="133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900"/>
                </a:spcBef>
              </a:pPr>
              <a:r>
                <a:rPr lang="en-CA" sz="2600" dirty="0">
                  <a:solidFill>
                    <a:schemeClr val="accent6">
                      <a:lumMod val="75000"/>
                    </a:schemeClr>
                  </a:solidFill>
                </a:rPr>
                <a:t>Distrust is high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508103" y="1340768"/>
            <a:ext cx="3096345" cy="1809889"/>
            <a:chOff x="-412151" y="2924944"/>
            <a:chExt cx="3553057" cy="2304256"/>
          </a:xfrm>
          <a:scene3d>
            <a:camera prst="orthographicFront">
              <a:rot lat="0" lon="0" rev="300000"/>
            </a:camera>
            <a:lightRig rig="threePt" dir="t"/>
          </a:scene3d>
        </p:grpSpPr>
        <p:sp>
          <p:nvSpPr>
            <p:cNvPr id="21" name="Rounded Rectangle 20"/>
            <p:cNvSpPr/>
            <p:nvPr/>
          </p:nvSpPr>
          <p:spPr>
            <a:xfrm>
              <a:off x="195125" y="2924944"/>
              <a:ext cx="2945781" cy="23042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-412151" y="3012342"/>
              <a:ext cx="3222538" cy="1998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  <a:cs typeface="Calibri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</a:pPr>
              <a:r>
                <a:rPr lang="en-CA" dirty="0">
                  <a:solidFill>
                    <a:srgbClr val="C00000"/>
                  </a:solidFill>
                </a:rPr>
                <a:t>Desire to understand another’s perspective is low</a:t>
              </a:r>
            </a:p>
          </p:txBody>
        </p:sp>
      </p:grp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50041" y="3338115"/>
            <a:ext cx="4886055" cy="25391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  <a:cs typeface="Calibri" pitchFamily="34" charset="0"/>
              </a:defRPr>
            </a:lvl9pPr>
          </a:lstStyle>
          <a:p>
            <a:pPr marL="0" indent="0">
              <a:spcBef>
                <a:spcPts val="900"/>
              </a:spcBef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Effective communication is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low</a:t>
            </a:r>
          </a:p>
          <a:p>
            <a:pPr marL="180000" lvl="1" indent="-180000">
              <a:spcBef>
                <a:spcPts val="900"/>
              </a:spcBef>
              <a:buFont typeface="Arial" pitchFamily="34" charset="0"/>
              <a:buChar char="•"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Questions that promote understanding diminish and are replaced by statements</a:t>
            </a:r>
          </a:p>
          <a:p>
            <a:pPr marL="180000" lvl="1" indent="-180000">
              <a:spcBef>
                <a:spcPts val="900"/>
              </a:spcBef>
              <a:buFont typeface="Arial" pitchFamily="34" charset="0"/>
              <a:buChar char="•"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The quality of listening  diminishes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49583"/>
      </p:ext>
    </p:extLst>
  </p:cSld>
  <p:clrMapOvr>
    <a:masterClrMapping/>
  </p:clrMapOvr>
  <p:transition advTm="90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1B5AA6-543E-4BBD-865B-282437385934}" type="slidenum">
              <a:rPr lang="en-CA" altLang="en-US" smtClean="0">
                <a:latin typeface="Arial" pitchFamily="34" charset="0"/>
              </a:rPr>
              <a:pPr eaLnBrk="1" hangingPunct="1"/>
              <a:t>2</a:t>
            </a:fld>
            <a:endParaRPr lang="en-CA" altLang="en-US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556792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en-CA" sz="2800" b="1" dirty="0" smtClean="0"/>
              <a:t>  reinforce </a:t>
            </a:r>
            <a:r>
              <a:rPr lang="en-CA" sz="2800" b="1" dirty="0"/>
              <a:t>the importance of </a:t>
            </a:r>
            <a:r>
              <a:rPr lang="en-CA" sz="2800" b="1" dirty="0" smtClean="0"/>
              <a:t> </a:t>
            </a:r>
            <a:r>
              <a:rPr lang="en-CA" sz="2800" b="1" dirty="0"/>
              <a:t>early </a:t>
            </a:r>
            <a:r>
              <a:rPr lang="en-CA" sz="2800" b="1" dirty="0" smtClean="0"/>
              <a:t>response</a:t>
            </a:r>
          </a:p>
          <a:p>
            <a:pPr marL="457200" indent="-457200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en-CA" sz="2800" b="1" dirty="0" smtClean="0"/>
              <a:t>  recognize barriers  to an early response </a:t>
            </a:r>
          </a:p>
          <a:p>
            <a:pPr marL="457200" indent="-457200">
              <a:spcAft>
                <a:spcPts val="1200"/>
              </a:spcAft>
              <a:buSzPct val="150000"/>
              <a:buFont typeface="Wingdings" pitchFamily="2" charset="2"/>
              <a:buChar char="q"/>
            </a:pPr>
            <a:r>
              <a:rPr lang="en-CA" sz="2800" b="1" dirty="0" smtClean="0"/>
              <a:t>  provide structure </a:t>
            </a:r>
            <a:r>
              <a:rPr lang="en-CA" sz="2800" b="1" dirty="0"/>
              <a:t>with which </a:t>
            </a:r>
            <a:r>
              <a:rPr lang="en-CA" sz="2800" b="1" dirty="0" smtClean="0"/>
              <a:t>to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CA" sz="2800" b="1" dirty="0" smtClean="0"/>
              <a:t> assess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CA" sz="2800" b="1" dirty="0" smtClean="0"/>
              <a:t>plan </a:t>
            </a:r>
          </a:p>
          <a:p>
            <a:pPr marL="1371600" lvl="2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CA" sz="2800" b="1" dirty="0" smtClean="0"/>
              <a:t>actively </a:t>
            </a:r>
            <a:r>
              <a:rPr lang="en-CA" sz="2800" b="1" dirty="0"/>
              <a:t>participate </a:t>
            </a:r>
            <a:endParaRPr lang="en-CA" sz="2800" b="1" dirty="0" smtClean="0"/>
          </a:p>
          <a:p>
            <a:pPr lvl="1">
              <a:spcAft>
                <a:spcPts val="1200"/>
              </a:spcAft>
            </a:pPr>
            <a:r>
              <a:rPr lang="en-CA" sz="2800" b="1" dirty="0" smtClean="0"/>
              <a:t>  in </a:t>
            </a:r>
            <a:r>
              <a:rPr lang="en-CA" sz="2800" b="1" dirty="0"/>
              <a:t>a difficult conversation.  </a:t>
            </a:r>
          </a:p>
        </p:txBody>
      </p:sp>
      <p:pic>
        <p:nvPicPr>
          <p:cNvPr id="1027" name="Picture 3" descr="C:\Documents and Settings\l3long\Local Settings\Temporary Internet Files\Content.IE5\80ZB1VOZ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4089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l3long\Local Settings\Temporary Internet Files\Content.IE5\80ZB1VOZ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4089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l3long\Local Settings\Temporary Internet Files\Content.IE5\80ZB1VOZ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31" y="2564904"/>
            <a:ext cx="4089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3256"/>
            <a:ext cx="4381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1772816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097652" y="1628800"/>
            <a:ext cx="530132" cy="1656184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POS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1331476"/>
            <a:ext cx="41764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b="1" dirty="0" smtClean="0"/>
              <a:t>P R O C E S </a:t>
            </a:r>
            <a:r>
              <a:rPr lang="en-CA" b="1" dirty="0" err="1" smtClean="0"/>
              <a:t>S</a:t>
            </a:r>
            <a:endParaRPr lang="en-CA" b="1" dirty="0"/>
          </a:p>
        </p:txBody>
      </p:sp>
      <p:sp>
        <p:nvSpPr>
          <p:cNvPr id="16" name="Rectangle 15"/>
          <p:cNvSpPr/>
          <p:nvPr/>
        </p:nvSpPr>
        <p:spPr>
          <a:xfrm>
            <a:off x="2555776" y="3645024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644008" y="1772816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4644008" y="3645024"/>
            <a:ext cx="20882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521588" y="1628800"/>
            <a:ext cx="530132" cy="3744416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dirty="0" smtClean="0"/>
              <a:t> </a:t>
            </a:r>
            <a:r>
              <a:rPr lang="en-CA" b="1" dirty="0" smtClean="0"/>
              <a:t>SUBSTANCE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8176" y="1484784"/>
            <a:ext cx="186382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G O </a:t>
            </a:r>
            <a:r>
              <a:rPr lang="en-CA" b="1" dirty="0" err="1" smtClean="0"/>
              <a:t>O</a:t>
            </a:r>
            <a:r>
              <a:rPr lang="en-CA" b="1" dirty="0" smtClean="0"/>
              <a:t> D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27784" y="24017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42739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Good Process</a:t>
            </a:r>
            <a:endParaRPr lang="en-CA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76056" y="24017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Positive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76056" y="42739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Negative Substance</a:t>
            </a:r>
          </a:p>
          <a:p>
            <a:r>
              <a:rPr lang="en-CA" sz="1400" b="1" dirty="0" smtClean="0"/>
              <a:t>Poor Process</a:t>
            </a:r>
            <a:endParaRPr lang="en-CA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7652" y="3933056"/>
            <a:ext cx="530132" cy="1368152"/>
          </a:xfrm>
          <a:prstGeom prst="rect">
            <a:avLst/>
          </a:prstGeom>
          <a:noFill/>
        </p:spPr>
        <p:txBody>
          <a:bodyPr vert="wordArtVert" wrap="square" lIns="108000" tIns="72000" rtlCol="0">
            <a:spAutoFit/>
          </a:bodyPr>
          <a:lstStyle/>
          <a:p>
            <a:r>
              <a:rPr lang="en-CA" b="1" dirty="0" smtClean="0"/>
              <a:t>NEG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484784"/>
            <a:ext cx="2312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CA" b="1" dirty="0" smtClean="0"/>
              <a:t>P O </a:t>
            </a:r>
            <a:r>
              <a:rPr lang="en-CA" b="1" dirty="0" err="1" smtClean="0"/>
              <a:t>O</a:t>
            </a:r>
            <a:r>
              <a:rPr lang="en-CA" b="1" dirty="0" smtClean="0"/>
              <a:t> R</a:t>
            </a:r>
            <a:endParaRPr lang="en-CA" b="1" dirty="0"/>
          </a:p>
        </p:txBody>
      </p:sp>
      <p:sp>
        <p:nvSpPr>
          <p:cNvPr id="45" name="Rectangle 44"/>
          <p:cNvSpPr/>
          <p:nvPr/>
        </p:nvSpPr>
        <p:spPr>
          <a:xfrm>
            <a:off x="2483768" y="620688"/>
            <a:ext cx="41044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2411760" y="62068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SUCCESSFUL              </a:t>
            </a:r>
            <a:r>
              <a:rPr lang="en-CA" sz="1600" b="1" dirty="0" smtClean="0"/>
              <a:t>OUTCOME        </a:t>
            </a:r>
            <a:r>
              <a:rPr lang="en-CA" sz="1400" b="1" dirty="0" smtClean="0"/>
              <a:t>UNSUCCESSFUL</a:t>
            </a:r>
            <a:endParaRPr lang="en-CA" sz="1400" b="1" dirty="0"/>
          </a:p>
        </p:txBody>
      </p:sp>
      <p:sp>
        <p:nvSpPr>
          <p:cNvPr id="46" name="Up Arrow 45"/>
          <p:cNvSpPr/>
          <p:nvPr/>
        </p:nvSpPr>
        <p:spPr>
          <a:xfrm>
            <a:off x="3779912" y="908720"/>
            <a:ext cx="1728192" cy="432048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4211960" y="10527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>
                <a:solidFill>
                  <a:schemeClr val="bg1"/>
                </a:solidFill>
              </a:rPr>
              <a:t> influences</a:t>
            </a:r>
            <a:endParaRPr lang="en-CA" sz="1200" b="1" i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84451" y="5560204"/>
            <a:ext cx="4104456" cy="1181164"/>
            <a:chOff x="2728467" y="5445224"/>
            <a:chExt cx="4104456" cy="1181164"/>
          </a:xfrm>
        </p:grpSpPr>
        <p:sp>
          <p:nvSpPr>
            <p:cNvPr id="35" name="Up Arrow 34"/>
            <p:cNvSpPr/>
            <p:nvPr/>
          </p:nvSpPr>
          <p:spPr>
            <a:xfrm>
              <a:off x="3880595" y="5445224"/>
              <a:ext cx="1728192" cy="432048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28467" y="5949280"/>
              <a:ext cx="4104456" cy="677108"/>
              <a:chOff x="2627784" y="6042774"/>
              <a:chExt cx="4104456" cy="67710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627784" y="6042774"/>
                <a:ext cx="4104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400" b="1" dirty="0" smtClean="0">
                    <a:solidFill>
                      <a:srgbClr val="009900"/>
                    </a:solidFill>
                  </a:rPr>
                  <a:t>G O </a:t>
                </a:r>
                <a:r>
                  <a:rPr lang="en-CA" sz="1400" b="1" dirty="0" err="1" smtClean="0">
                    <a:solidFill>
                      <a:srgbClr val="009900"/>
                    </a:solidFill>
                  </a:rPr>
                  <a:t>O</a:t>
                </a:r>
                <a:r>
                  <a:rPr lang="en-CA" sz="1400" b="1" dirty="0" smtClean="0">
                    <a:solidFill>
                      <a:srgbClr val="009900"/>
                    </a:solidFill>
                  </a:rPr>
                  <a:t> D                </a:t>
                </a:r>
                <a:r>
                  <a:rPr lang="en-CA" sz="1200" b="1" dirty="0" smtClean="0"/>
                  <a:t>CONCERNS EMERGING                </a:t>
                </a:r>
                <a:r>
                  <a:rPr lang="en-CA" sz="1400" b="1" dirty="0" smtClean="0">
                    <a:solidFill>
                      <a:srgbClr val="FF0000"/>
                    </a:solidFill>
                  </a:rPr>
                  <a:t>P O </a:t>
                </a:r>
                <a:r>
                  <a:rPr lang="en-CA" sz="1400" b="1" dirty="0" err="1" smtClean="0">
                    <a:solidFill>
                      <a:srgbClr val="FF0000"/>
                    </a:solidFill>
                  </a:rPr>
                  <a:t>O</a:t>
                </a:r>
                <a:r>
                  <a:rPr lang="en-CA" sz="1400" b="1" dirty="0" smtClean="0">
                    <a:solidFill>
                      <a:srgbClr val="FF0000"/>
                    </a:solidFill>
                  </a:rPr>
                  <a:t> R     </a:t>
                </a:r>
                <a:endParaRPr lang="en-CA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27784" y="6381328"/>
                <a:ext cx="41044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/>
                  <a:t>RELATIONSHIP</a:t>
                </a:r>
                <a:endParaRPr lang="en-CA" sz="1400" b="1" dirty="0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4284048" y="1772816"/>
            <a:ext cx="720000" cy="3744416"/>
          </a:xfrm>
          <a:prstGeom prst="rect">
            <a:avLst/>
          </a:pr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2699792" y="3121223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Good Relationship</a:t>
            </a:r>
            <a:endParaRPr lang="en-CA" sz="1400" b="1" i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792" y="4993431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Good Relationship</a:t>
            </a:r>
            <a:endParaRPr lang="en-CA" sz="1400" b="1" i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3121223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Poor Relationship</a:t>
            </a:r>
            <a:endParaRPr lang="en-CA" sz="1400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6056" y="4993431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Poor Relationship</a:t>
            </a:r>
            <a:endParaRPr lang="en-CA" sz="14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82" y="5589107"/>
            <a:ext cx="1009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21212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C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7728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tx2">
                    <a:lumMod val="75000"/>
                    <a:alpha val="49000"/>
                  </a:schemeClr>
                </a:solidFill>
              </a:rPr>
              <a:t>1</a:t>
            </a:r>
            <a:endParaRPr lang="en-CA" sz="4000" dirty="0">
              <a:solidFill>
                <a:schemeClr val="tx2">
                  <a:lumMod val="75000"/>
                  <a:alpha val="49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76056" y="17728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tx2">
                    <a:lumMod val="75000"/>
                    <a:alpha val="49000"/>
                  </a:schemeClr>
                </a:solidFill>
              </a:rPr>
              <a:t>2</a:t>
            </a:r>
            <a:endParaRPr lang="en-CA" sz="4000" dirty="0">
              <a:solidFill>
                <a:schemeClr val="tx2">
                  <a:lumMod val="75000"/>
                  <a:alpha val="49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7784" y="365721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tx2">
                    <a:lumMod val="75000"/>
                    <a:alpha val="49000"/>
                  </a:schemeClr>
                </a:solidFill>
              </a:rPr>
              <a:t>3</a:t>
            </a:r>
            <a:endParaRPr lang="en-CA" sz="4000" dirty="0">
              <a:solidFill>
                <a:schemeClr val="tx2">
                  <a:lumMod val="75000"/>
                  <a:alpha val="49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6056" y="365721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tx2">
                    <a:lumMod val="75000"/>
                    <a:alpha val="49000"/>
                  </a:schemeClr>
                </a:solidFill>
              </a:rPr>
              <a:t>4</a:t>
            </a:r>
            <a:endParaRPr lang="en-CA" sz="4000" dirty="0">
              <a:solidFill>
                <a:schemeClr val="tx2">
                  <a:lumMod val="75000"/>
                  <a:alpha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21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1840" y="2215867"/>
            <a:ext cx="5400600" cy="3733413"/>
          </a:xfrm>
        </p:spPr>
        <p:txBody>
          <a:bodyPr>
            <a:noAutofit/>
          </a:bodyPr>
          <a:lstStyle/>
          <a:p>
            <a:r>
              <a:rPr lang="en-CA" sz="2000" dirty="0" smtClean="0">
                <a:latin typeface="Comic Sans MS" pitchFamily="66" charset="0"/>
              </a:rPr>
              <a:t>Low confidence</a:t>
            </a:r>
            <a:endParaRPr lang="en-CA" sz="2000" dirty="0">
              <a:latin typeface="Comic Sans MS" pitchFamily="66" charset="0"/>
            </a:endParaRPr>
          </a:p>
          <a:p>
            <a:r>
              <a:rPr lang="en-CA" sz="2000" dirty="0" smtClean="0">
                <a:latin typeface="Comic Sans MS" pitchFamily="66" charset="0"/>
              </a:rPr>
              <a:t>Lack knowledge “how to …”</a:t>
            </a:r>
            <a:endParaRPr lang="en-CA" sz="2000" dirty="0">
              <a:latin typeface="Comic Sans MS" pitchFamily="66" charset="0"/>
            </a:endParaRPr>
          </a:p>
          <a:p>
            <a:r>
              <a:rPr lang="en-CA" sz="2000" dirty="0" smtClean="0">
                <a:latin typeface="Comic Sans MS" pitchFamily="66" charset="0"/>
              </a:rPr>
              <a:t>Lack requisite skills</a:t>
            </a:r>
            <a:endParaRPr lang="en-CA" sz="2000" dirty="0">
              <a:latin typeface="Comic Sans MS" pitchFamily="66" charset="0"/>
            </a:endParaRPr>
          </a:p>
          <a:p>
            <a:r>
              <a:rPr lang="en-CA" sz="2000" dirty="0" smtClean="0">
                <a:latin typeface="Comic Sans MS" pitchFamily="66" charset="0"/>
              </a:rPr>
              <a:t>Lack support … “I’m all alone”</a:t>
            </a:r>
            <a:endParaRPr lang="en-CA" sz="2000" dirty="0">
              <a:latin typeface="Comic Sans MS" pitchFamily="66" charset="0"/>
            </a:endParaRPr>
          </a:p>
          <a:p>
            <a:r>
              <a:rPr lang="en-CA" sz="2000" dirty="0" smtClean="0">
                <a:latin typeface="Comic Sans MS" pitchFamily="66" charset="0"/>
              </a:rPr>
              <a:t>Uncertainty</a:t>
            </a:r>
          </a:p>
          <a:p>
            <a:r>
              <a:rPr lang="en-CA" sz="2000" dirty="0" smtClean="0">
                <a:latin typeface="Comic Sans MS" pitchFamily="66" charset="0"/>
              </a:rPr>
              <a:t>Carelessly framed problems and solutions</a:t>
            </a:r>
          </a:p>
          <a:p>
            <a:r>
              <a:rPr lang="en-CA" sz="2000" dirty="0" smtClean="0">
                <a:latin typeface="Comic Sans MS" pitchFamily="66" charset="0"/>
              </a:rPr>
              <a:t>Perceived lack of caring/sensitivity</a:t>
            </a:r>
          </a:p>
          <a:p>
            <a:r>
              <a:rPr lang="en-CA" sz="2000" dirty="0" smtClean="0">
                <a:latin typeface="Comic Sans MS" pitchFamily="66" charset="0"/>
              </a:rPr>
              <a:t>Fear</a:t>
            </a:r>
          </a:p>
          <a:p>
            <a:r>
              <a:rPr lang="en-CA" sz="2000" dirty="0" smtClean="0">
                <a:latin typeface="Comic Sans MS" pitchFamily="66" charset="0"/>
              </a:rPr>
              <a:t>Lack of understanding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1195536"/>
            <a:ext cx="763284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 smtClean="0">
                <a:latin typeface="Comic Sans MS" pitchFamily="66" charset="0"/>
              </a:rPr>
              <a:t>What Barriers Can Impede the Effectiveness of a Difficult Conversation?</a:t>
            </a:r>
            <a:endParaRPr lang="en-CA" sz="2800" b="1" dirty="0">
              <a:latin typeface="Comic Sans MS" pitchFamily="66" charset="0"/>
            </a:endParaRPr>
          </a:p>
        </p:txBody>
      </p:sp>
      <p:pic>
        <p:nvPicPr>
          <p:cNvPr id="10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26449"/>
            <a:ext cx="2232248" cy="329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1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/>
              <a:t>Case Study </a:t>
            </a:r>
            <a:r>
              <a:rPr lang="en-CA" b="1" u="sng" dirty="0" smtClean="0"/>
              <a:t>C</a:t>
            </a:r>
          </a:p>
          <a:p>
            <a:pPr algn="ctr"/>
            <a:endParaRPr lang="en-CA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/>
              <a:t>Peter is the manager of a large academic support unit. 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No problems in </a:t>
            </a:r>
            <a:r>
              <a:rPr lang="en-CA" dirty="0"/>
              <a:t>the </a:t>
            </a:r>
            <a:r>
              <a:rPr lang="en-CA" dirty="0" smtClean="0"/>
              <a:t>past </a:t>
            </a:r>
            <a:r>
              <a:rPr lang="en-CA" dirty="0"/>
              <a:t>but lately </a:t>
            </a:r>
            <a:r>
              <a:rPr lang="en-CA" dirty="0" smtClean="0"/>
              <a:t>tension </a:t>
            </a:r>
            <a:r>
              <a:rPr lang="en-CA" dirty="0"/>
              <a:t>between Olivia and Ben.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/>
              <a:t>Olivia has always been pleasant to work with.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Recently</a:t>
            </a:r>
            <a:r>
              <a:rPr lang="en-CA" dirty="0"/>
              <a:t>, </a:t>
            </a:r>
            <a:r>
              <a:rPr lang="en-CA" dirty="0" smtClean="0"/>
              <a:t>she seems grumpy and </a:t>
            </a:r>
            <a:r>
              <a:rPr lang="en-CA" dirty="0"/>
              <a:t>works night and day. 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Some suggest problems </a:t>
            </a:r>
            <a:r>
              <a:rPr lang="en-CA" dirty="0"/>
              <a:t>at home.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Ben </a:t>
            </a:r>
            <a:r>
              <a:rPr lang="en-CA" dirty="0"/>
              <a:t>has </a:t>
            </a:r>
            <a:r>
              <a:rPr lang="en-CA" dirty="0" smtClean="0"/>
              <a:t>had </a:t>
            </a:r>
            <a:r>
              <a:rPr lang="en-CA" dirty="0"/>
              <a:t>no issues with </a:t>
            </a:r>
            <a:r>
              <a:rPr lang="en-CA" dirty="0" smtClean="0"/>
              <a:t>Olivia </a:t>
            </a:r>
            <a:r>
              <a:rPr lang="en-CA" dirty="0"/>
              <a:t>until recently. 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She </a:t>
            </a:r>
            <a:r>
              <a:rPr lang="en-CA" dirty="0"/>
              <a:t>has started calling Ben at </a:t>
            </a:r>
            <a:r>
              <a:rPr lang="en-CA" dirty="0" smtClean="0"/>
              <a:t>home late </a:t>
            </a:r>
            <a:r>
              <a:rPr lang="en-CA" dirty="0"/>
              <a:t>in the evening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This </a:t>
            </a:r>
            <a:r>
              <a:rPr lang="en-CA" dirty="0"/>
              <a:t>has been going on for six weeks now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Ben’s </a:t>
            </a:r>
            <a:r>
              <a:rPr lang="en-CA" dirty="0"/>
              <a:t>wife is becoming very annoyed. 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Ben </a:t>
            </a:r>
            <a:r>
              <a:rPr lang="en-CA" dirty="0"/>
              <a:t>has come to Peter for help.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Ben </a:t>
            </a:r>
            <a:r>
              <a:rPr lang="en-CA" dirty="0"/>
              <a:t>assured Peter that he had tried </a:t>
            </a:r>
            <a:r>
              <a:rPr lang="en-CA" dirty="0" smtClean="0"/>
              <a:t>to talk to Olivia but </a:t>
            </a:r>
            <a:r>
              <a:rPr lang="en-CA" dirty="0"/>
              <a:t>she </a:t>
            </a:r>
            <a:r>
              <a:rPr lang="en-CA" dirty="0" smtClean="0"/>
              <a:t>refused </a:t>
            </a:r>
            <a:r>
              <a:rPr lang="en-CA" dirty="0"/>
              <a:t>to listen. </a:t>
            </a:r>
            <a:r>
              <a:rPr lang="en-CA" dirty="0" smtClean="0"/>
              <a:t>Peter </a:t>
            </a:r>
            <a:r>
              <a:rPr lang="en-CA" dirty="0"/>
              <a:t>approached Olivia </a:t>
            </a:r>
            <a:r>
              <a:rPr lang="en-CA" dirty="0" smtClean="0"/>
              <a:t>in </a:t>
            </a:r>
            <a:r>
              <a:rPr lang="en-CA" dirty="0"/>
              <a:t>the coffee room </a:t>
            </a:r>
            <a:endParaRPr lang="en-C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Olivia </a:t>
            </a:r>
            <a:r>
              <a:rPr lang="en-CA" dirty="0"/>
              <a:t>became angry and </a:t>
            </a:r>
            <a:r>
              <a:rPr lang="en-CA" dirty="0" smtClean="0"/>
              <a:t>said</a:t>
            </a:r>
            <a:r>
              <a:rPr lang="en-CA" dirty="0"/>
              <a:t>, “Why didn’t Ben talk to me </a:t>
            </a:r>
            <a:r>
              <a:rPr lang="en-CA" dirty="0" smtClean="0"/>
              <a:t>himself?”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dirty="0" smtClean="0"/>
              <a:t>Peter wonders, </a:t>
            </a:r>
            <a:r>
              <a:rPr lang="en-CA" dirty="0"/>
              <a:t>“Why can’t these two figure this out on their own?”</a:t>
            </a:r>
          </a:p>
          <a:p>
            <a:r>
              <a:rPr lang="en-CA" dirty="0"/>
              <a:t>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2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074509"/>
            <a:ext cx="7200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sng" dirty="0"/>
              <a:t>Questions</a:t>
            </a:r>
            <a:endParaRPr lang="en-CA" sz="2000" dirty="0"/>
          </a:p>
          <a:p>
            <a:r>
              <a:rPr lang="en-CA" sz="2400" dirty="0"/>
              <a:t> </a:t>
            </a:r>
            <a:endParaRPr lang="en-CA" sz="2000" dirty="0"/>
          </a:p>
          <a:p>
            <a:pPr marL="457200" lvl="0" indent="-457200">
              <a:buFont typeface="+mj-lt"/>
              <a:buAutoNum type="arabicPeriod"/>
            </a:pPr>
            <a:r>
              <a:rPr lang="en-CA" dirty="0"/>
              <a:t>Look for the missed opportunity that Ben had in which he could have had an earlier difficult conversation with Olivia and identify this opportunity</a:t>
            </a:r>
            <a:r>
              <a:rPr lang="en-CA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lvl="0" indent="-457200">
              <a:buFont typeface="+mj-lt"/>
              <a:buAutoNum type="arabicPeriod"/>
            </a:pPr>
            <a:r>
              <a:rPr lang="en-CA" dirty="0"/>
              <a:t>What made this earlier opportunity a “prime time” to deal with the </a:t>
            </a:r>
            <a:r>
              <a:rPr lang="en-CA" dirty="0" smtClean="0"/>
              <a:t>situation?</a:t>
            </a:r>
          </a:p>
          <a:p>
            <a:pPr marL="457200" lvl="0" indent="-457200">
              <a:buFont typeface="+mj-lt"/>
              <a:buAutoNum type="arabicPeriod"/>
            </a:pPr>
            <a:endParaRPr lang="en-CA" dirty="0" smtClean="0"/>
          </a:p>
          <a:p>
            <a:pPr marL="457200" lvl="0" indent="-457200">
              <a:buFont typeface="+mj-lt"/>
              <a:buAutoNum type="arabicPeriod"/>
            </a:pPr>
            <a:endParaRPr lang="en-CA" dirty="0"/>
          </a:p>
          <a:p>
            <a:pPr marL="457200" lvl="0" indent="-457200">
              <a:buFont typeface="+mj-lt"/>
              <a:buAutoNum type="arabicPeriod"/>
            </a:pPr>
            <a:r>
              <a:rPr lang="en-CA" dirty="0" smtClean="0"/>
              <a:t>What </a:t>
            </a:r>
            <a:r>
              <a:rPr lang="en-CA" dirty="0"/>
              <a:t>behaviors </a:t>
            </a:r>
            <a:r>
              <a:rPr lang="en-CA" dirty="0" smtClean="0"/>
              <a:t>do you </a:t>
            </a:r>
            <a:r>
              <a:rPr lang="en-CA" dirty="0"/>
              <a:t>believe interfered with effective communication between Ben and Olivia?</a:t>
            </a:r>
          </a:p>
          <a:p>
            <a:r>
              <a:rPr lang="en-CA" dirty="0"/>
              <a:t>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210101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CA" dirty="0"/>
              <a:t>If Ben had taken advantage of this early opportunity, use the following questions to form a context statement that he could have presented to Olivia</a:t>
            </a:r>
            <a:r>
              <a:rPr lang="en-CA" dirty="0" smtClean="0"/>
              <a:t>..</a:t>
            </a:r>
          </a:p>
          <a:p>
            <a:pPr marL="457200" lvl="0" indent="-457200">
              <a:buFont typeface="+mj-lt"/>
              <a:buAutoNum type="arabicPeriod" startAt="4"/>
            </a:pPr>
            <a:endParaRPr lang="en-CA" dirty="0"/>
          </a:p>
          <a:p>
            <a:pPr marL="900000" lvl="2" indent="-360000">
              <a:buFont typeface="+mj-lt"/>
              <a:buAutoNum type="alphaLcPeriod"/>
            </a:pPr>
            <a:r>
              <a:rPr lang="en-CA" dirty="0"/>
              <a:t>Why does Ben need to have this conversation? </a:t>
            </a:r>
            <a:endParaRPr lang="en-CA" dirty="0" smtClean="0"/>
          </a:p>
          <a:p>
            <a:pPr marL="900000" lvl="2" indent="-360000">
              <a:buFont typeface="+mj-lt"/>
              <a:buAutoNum type="alphaLcPeriod"/>
            </a:pPr>
            <a:endParaRPr lang="en-CA" dirty="0"/>
          </a:p>
          <a:p>
            <a:pPr marL="900000" lvl="2" indent="-360000">
              <a:buFont typeface="+mj-lt"/>
              <a:buAutoNum type="alphaLcPeriod"/>
            </a:pPr>
            <a:r>
              <a:rPr lang="en-CA" dirty="0" smtClean="0"/>
              <a:t>Has </a:t>
            </a:r>
            <a:r>
              <a:rPr lang="en-CA" dirty="0"/>
              <a:t>something kept Ben from having this conversation earlier?  What is that? </a:t>
            </a:r>
            <a:endParaRPr lang="en-CA" dirty="0" smtClean="0"/>
          </a:p>
          <a:p>
            <a:pPr marL="900000" lvl="2" indent="-360000">
              <a:buFont typeface="+mj-lt"/>
              <a:buAutoNum type="alphaLcPeriod"/>
            </a:pPr>
            <a:endParaRPr lang="en-CA" dirty="0"/>
          </a:p>
          <a:p>
            <a:pPr marL="900000" lvl="2" indent="-360000">
              <a:buFont typeface="+mj-lt"/>
              <a:buAutoNum type="alphaLcPeriod"/>
            </a:pPr>
            <a:r>
              <a:rPr lang="en-CA" dirty="0" smtClean="0"/>
              <a:t>What </a:t>
            </a:r>
            <a:r>
              <a:rPr lang="en-CA" dirty="0"/>
              <a:t>will Ben </a:t>
            </a:r>
            <a:r>
              <a:rPr lang="en-CA"/>
              <a:t>and </a:t>
            </a:r>
            <a:r>
              <a:rPr lang="en-CA" smtClean="0"/>
              <a:t>Olivia </a:t>
            </a:r>
            <a:r>
              <a:rPr lang="en-CA" dirty="0"/>
              <a:t>gain from having the conversation?  (e.g. greater clarity) </a:t>
            </a:r>
            <a:endParaRPr lang="en-CA" dirty="0" smtClean="0"/>
          </a:p>
          <a:p>
            <a:pPr marL="900000" lvl="2" indent="-360000">
              <a:buFont typeface="+mj-lt"/>
              <a:buAutoNum type="alphaLcPeriod"/>
            </a:pPr>
            <a:endParaRPr lang="en-CA" dirty="0"/>
          </a:p>
          <a:p>
            <a:pPr marL="900000" lvl="2" indent="-360000">
              <a:buFont typeface="+mj-lt"/>
              <a:buAutoNum type="alphaLcPeriod"/>
            </a:pPr>
            <a:r>
              <a:rPr lang="en-CA" dirty="0" smtClean="0"/>
              <a:t>Is </a:t>
            </a:r>
            <a:r>
              <a:rPr lang="en-CA" dirty="0"/>
              <a:t>it best for Ben to have this conversation now or should it be delayed?  </a:t>
            </a:r>
            <a:r>
              <a:rPr lang="en-CA" dirty="0" smtClean="0"/>
              <a:t>Why?</a:t>
            </a:r>
          </a:p>
          <a:p>
            <a:pPr marL="900000" lvl="2" indent="-360000">
              <a:buFont typeface="+mj-lt"/>
              <a:buAutoNum type="alphaLcPeriod"/>
            </a:pPr>
            <a:endParaRPr lang="en-CA" dirty="0"/>
          </a:p>
          <a:p>
            <a:pPr marL="900000" lvl="2" indent="-360000">
              <a:spcAft>
                <a:spcPts val="600"/>
              </a:spcAft>
              <a:buFont typeface="+mj-lt"/>
              <a:buAutoNum type="alphaLcPeriod"/>
            </a:pPr>
            <a:r>
              <a:rPr lang="en-CA" dirty="0" smtClean="0"/>
              <a:t>What </a:t>
            </a:r>
            <a:r>
              <a:rPr lang="en-CA" dirty="0"/>
              <a:t>will be the likely outcome if Ben doesn’t  have the </a:t>
            </a:r>
            <a:r>
              <a:rPr lang="en-CA" dirty="0" smtClean="0"/>
              <a:t>conversation?</a:t>
            </a:r>
          </a:p>
          <a:p>
            <a:pPr lvl="2">
              <a:spcAft>
                <a:spcPts val="600"/>
              </a:spcAft>
            </a:pPr>
            <a:r>
              <a:rPr lang="en-CA" dirty="0"/>
              <a:t>	</a:t>
            </a:r>
            <a:r>
              <a:rPr lang="en-CA" dirty="0" smtClean="0"/>
              <a:t>	 Refer </a:t>
            </a:r>
            <a:r>
              <a:rPr lang="en-CA" dirty="0"/>
              <a:t>to the scenario  … what costs can you identify?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5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8" y="0"/>
            <a:ext cx="9144000" cy="6858000"/>
          </a:xfrm>
          <a:prstGeom prst="rect">
            <a:avLst/>
          </a:prstGeom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7C9A15E-BA82-422F-B795-1E353FDB36D3}" type="slidenum">
              <a:rPr lang="en-CA" altLang="en-US" smtClean="0">
                <a:latin typeface="Arial" charset="0"/>
              </a:rPr>
              <a:pPr eaLnBrk="1" hangingPunct="1"/>
              <a:t>25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86664" y="1339552"/>
            <a:ext cx="7344816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CA" sz="2800" b="1" dirty="0" smtClean="0">
                <a:latin typeface="Comic Sans MS" pitchFamily="66" charset="0"/>
              </a:rPr>
              <a:t>Perceived Barriers Can Impede Effective Early  Resolution Attempts</a:t>
            </a:r>
            <a:endParaRPr lang="en-CA" sz="2800" b="1" dirty="0">
              <a:latin typeface="Comic Sans MS" pitchFamily="66" charset="0"/>
            </a:endParaRPr>
          </a:p>
        </p:txBody>
      </p:sp>
      <p:pic>
        <p:nvPicPr>
          <p:cNvPr id="10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14481"/>
            <a:ext cx="2232248" cy="3290783"/>
          </a:xfrm>
          <a:prstGeom prst="rect">
            <a:avLst/>
          </a:prstGeom>
          <a:noFill/>
        </p:spPr>
      </p:pic>
      <p:pic>
        <p:nvPicPr>
          <p:cNvPr id="11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232248" cy="3290783"/>
          </a:xfrm>
          <a:prstGeom prst="rect">
            <a:avLst/>
          </a:prstGeom>
          <a:noFill/>
        </p:spPr>
      </p:pic>
      <p:pic>
        <p:nvPicPr>
          <p:cNvPr id="12" name="Picture 3" descr="C:\Users\long\AppData\Local\Microsoft\Windows\Temporary Internet Files\Content.IE5\VGGHUCKV\MP9003143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32248" cy="32907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78752" y="2204864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rgbClr val="C00000"/>
                </a:solidFill>
              </a:rPr>
              <a:t>ASSESS</a:t>
            </a:r>
            <a:endParaRPr lang="en-CA" sz="40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9912" y="2357264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rgbClr val="00B050"/>
                </a:solidFill>
              </a:rPr>
              <a:t>PLAN</a:t>
            </a:r>
            <a:endParaRPr lang="en-CA" sz="40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0152" y="2492896"/>
            <a:ext cx="1584176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CA" sz="4000" dirty="0" smtClean="0">
                <a:solidFill>
                  <a:schemeClr val="accent6">
                    <a:lumMod val="75000"/>
                  </a:schemeClr>
                </a:solidFill>
              </a:rPr>
              <a:t>PARTICIPATE ACTIVELY</a:t>
            </a:r>
            <a:endParaRPr lang="en-CA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EEC5A2E-8F22-4788-B634-FF7531EE4B02}" type="slidenum">
              <a:rPr lang="en-CA" altLang="en-US" smtClean="0">
                <a:latin typeface="Arial" charset="0"/>
              </a:rPr>
              <a:pPr eaLnBrk="1" hangingPunct="1"/>
              <a:t>3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2987" y="2348880"/>
            <a:ext cx="3493293" cy="2807394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CA" sz="2600" b="1" dirty="0" smtClean="0">
                <a:solidFill>
                  <a:srgbClr val="FF0000"/>
                </a:solidFill>
              </a:rPr>
              <a:t>Conflict Management</a:t>
            </a:r>
          </a:p>
          <a:p>
            <a:r>
              <a:rPr lang="en-CA" sz="2600" b="1" dirty="0" smtClean="0"/>
              <a:t>Facilitation</a:t>
            </a:r>
          </a:p>
          <a:p>
            <a:r>
              <a:rPr lang="en-CA" sz="2600" b="1" dirty="0" smtClean="0"/>
              <a:t>Mediation</a:t>
            </a:r>
          </a:p>
          <a:p>
            <a:r>
              <a:rPr lang="en-CA" sz="2600" b="1" dirty="0" smtClean="0"/>
              <a:t>Support </a:t>
            </a:r>
          </a:p>
          <a:p>
            <a:r>
              <a:rPr lang="en-CA" sz="2600" b="1" dirty="0" smtClean="0"/>
              <a:t>Coaching</a:t>
            </a:r>
          </a:p>
          <a:p>
            <a:r>
              <a:rPr lang="en-CA" sz="2600" b="1" kern="0" dirty="0"/>
              <a:t>Education and Training</a:t>
            </a:r>
          </a:p>
          <a:p>
            <a:pPr marL="0" indent="0">
              <a:buNone/>
            </a:pPr>
            <a:endParaRPr lang="en-CA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388" y="1267544"/>
            <a:ext cx="87137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CA" sz="3000" b="1" kern="0" dirty="0">
                <a:latin typeface="+mj-lt"/>
                <a:ea typeface="+mj-ea"/>
                <a:cs typeface="+mj-cs"/>
              </a:rPr>
              <a:t>Conflict Management &amp; Human Rights Office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5219700" y="2349302"/>
            <a:ext cx="3313113" cy="28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CA" sz="2400" b="1" kern="0" dirty="0">
                <a:solidFill>
                  <a:srgbClr val="FF0000"/>
                </a:solidFill>
                <a:latin typeface="+mn-lt"/>
              </a:rPr>
              <a:t>Human Rights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CA" sz="2400" b="1" kern="0" dirty="0">
                <a:latin typeface="+mn-lt"/>
              </a:rPr>
              <a:t>Information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+mn-lt"/>
              </a:rPr>
              <a:t>Consultation</a:t>
            </a:r>
          </a:p>
          <a:p>
            <a:pPr marL="800100" lvl="1" indent="-342900" eaLnBrk="0" hangingPunct="0"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CA" sz="2400" b="1" kern="0" dirty="0"/>
              <a:t>Preventative</a:t>
            </a:r>
          </a:p>
          <a:p>
            <a:pPr marL="800100" lvl="1" indent="-342900" eaLnBrk="0" hangingPunct="0">
              <a:spcBef>
                <a:spcPct val="2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CA" sz="2400" b="1" kern="0" dirty="0" smtClean="0"/>
              <a:t>Responsive</a:t>
            </a:r>
            <a:endParaRPr lang="en-CA" sz="2400" b="1" kern="0" dirty="0" smtClean="0">
              <a:latin typeface="+mn-lt"/>
            </a:endParaRPr>
          </a:p>
          <a:p>
            <a:pPr marL="342900" lvl="1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CA" sz="2400" b="1" kern="0" dirty="0" smtClean="0"/>
              <a:t>Education </a:t>
            </a:r>
            <a:r>
              <a:rPr lang="en-CA" sz="2400" b="1" kern="0" dirty="0"/>
              <a:t>and </a:t>
            </a:r>
            <a:r>
              <a:rPr lang="en-CA" sz="2400" b="1" kern="0" dirty="0" smtClean="0"/>
              <a:t>Training</a:t>
            </a:r>
            <a:endParaRPr lang="en-CA" sz="2400" b="1" kern="0" dirty="0">
              <a:latin typeface="+mn-lt"/>
            </a:endParaRPr>
          </a:p>
          <a:p>
            <a:pPr lvl="1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CA" sz="24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8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1B5AA6-543E-4BBD-865B-282437385934}" type="slidenum">
              <a:rPr lang="en-CA" altLang="en-US" smtClean="0">
                <a:latin typeface="Arial" pitchFamily="34" charset="0"/>
              </a:rPr>
              <a:pPr eaLnBrk="1" hangingPunct="1"/>
              <a:t>4</a:t>
            </a:fld>
            <a:endParaRPr lang="en-CA" altLang="en-US" smtClean="0">
              <a:latin typeface="Arial" pitchFamily="34" charset="0"/>
            </a:endParaRPr>
          </a:p>
        </p:txBody>
      </p:sp>
      <p:pic>
        <p:nvPicPr>
          <p:cNvPr id="6" name="Picture 9" descr="C:\Documents and Settings\l3long\Local Settings\Temporary Internet Files\Content.IE5\YCK242M9\MP9004222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3" y="1102270"/>
            <a:ext cx="6949193" cy="46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1B5AA6-543E-4BBD-865B-282437385934}" type="slidenum">
              <a:rPr lang="en-CA" altLang="en-US" smtClean="0">
                <a:latin typeface="Arial" pitchFamily="34" charset="0"/>
              </a:rPr>
              <a:pPr eaLnBrk="1" hangingPunct="1"/>
              <a:t>5</a:t>
            </a:fld>
            <a:endParaRPr lang="en-CA" altLang="en-US" smtClean="0">
              <a:latin typeface="Arial" pitchFamily="34" charset="0"/>
            </a:endParaRPr>
          </a:p>
        </p:txBody>
      </p:sp>
      <p:pic>
        <p:nvPicPr>
          <p:cNvPr id="6" name="Picture 6" descr="C:\Documents and Settings\l3long\Local Settings\Temporary Internet Files\Content.IE5\0VR0G97I\MP9004025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5384"/>
            <a:ext cx="6480720" cy="432385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Documents and Settings\l3long\Local Settings\Temporary Internet Files\Content.IE5\FJ7QPFJ4\MP9002851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8335"/>
            <a:ext cx="6336704" cy="48389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95401F9-5ADD-4E7E-96A4-B4CE92DBD402}" type="slidenum">
              <a:rPr lang="en-CA" altLang="en-US" smtClean="0">
                <a:latin typeface="Arial" pitchFamily="34" charset="0"/>
              </a:rPr>
              <a:pPr eaLnBrk="1" hangingPunct="1"/>
              <a:t>7</a:t>
            </a:fld>
            <a:endParaRPr lang="en-CA" altLang="en-US" smtClean="0">
              <a:latin typeface="Arial" pitchFamily="34" charset="0"/>
            </a:endParaRPr>
          </a:p>
        </p:txBody>
      </p:sp>
      <p:pic>
        <p:nvPicPr>
          <p:cNvPr id="2051" name="Picture 3" descr="C:\Documents and Settings\l3long\Local Settings\Temporary Internet Files\Content.IE5\80ZB1VOZ\MP9004484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4731"/>
            <a:ext cx="7200800" cy="480053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1B5AA6-543E-4BBD-865B-282437385934}" type="slidenum">
              <a:rPr lang="en-CA" altLang="en-US" smtClean="0">
                <a:latin typeface="Arial" pitchFamily="34" charset="0"/>
              </a:rPr>
              <a:pPr eaLnBrk="1" hangingPunct="1"/>
              <a:t>8</a:t>
            </a:fld>
            <a:endParaRPr lang="en-CA" altLang="en-US" smtClean="0">
              <a:latin typeface="Arial" pitchFamily="34" charset="0"/>
            </a:endParaRPr>
          </a:p>
        </p:txBody>
      </p:sp>
      <p:pic>
        <p:nvPicPr>
          <p:cNvPr id="5" name="Picture 14" descr="C:\Documents and Settings\l3long\Local Settings\Temporary Internet Files\Content.IE5\QRKM21MT\MP90028514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955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1B5AA6-543E-4BBD-865B-282437385934}" type="slidenum">
              <a:rPr lang="en-CA" altLang="en-US" smtClean="0">
                <a:latin typeface="Arial" pitchFamily="34" charset="0"/>
              </a:rPr>
              <a:pPr eaLnBrk="1" hangingPunct="1"/>
              <a:t>9</a:t>
            </a:fld>
            <a:endParaRPr lang="en-CA" altLang="en-US" smtClean="0">
              <a:latin typeface="Arial" pitchFamily="34" charset="0"/>
            </a:endParaRPr>
          </a:p>
        </p:txBody>
      </p:sp>
      <p:pic>
        <p:nvPicPr>
          <p:cNvPr id="2050" name="Picture 2" descr="C:\Documents and Settings\l3long\Local Settings\Temporary Internet Files\Content.IE5\WGFNP6WI\MP9002895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71" y="1268760"/>
            <a:ext cx="6523497" cy="4392488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874</Words>
  <Application>Microsoft Office PowerPoint</Application>
  <PresentationFormat>On-screen Show (4:3)</PresentationFormat>
  <Paragraphs>240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Preparing for  Difficult Conversations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Things: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l3long</dc:creator>
  <cp:lastModifiedBy>l3long</cp:lastModifiedBy>
  <cp:revision>260</cp:revision>
  <dcterms:created xsi:type="dcterms:W3CDTF">2011-01-18T14:30:04Z</dcterms:created>
  <dcterms:modified xsi:type="dcterms:W3CDTF">2012-04-04T16:36:53Z</dcterms:modified>
</cp:coreProperties>
</file>