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78" r:id="rId3"/>
    <p:sldId id="282" r:id="rId4"/>
    <p:sldId id="283" r:id="rId5"/>
    <p:sldId id="284" r:id="rId6"/>
    <p:sldId id="285" r:id="rId7"/>
    <p:sldId id="291" r:id="rId8"/>
    <p:sldId id="292" r:id="rId9"/>
    <p:sldId id="289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C9A7-0BDE-43A8-81C7-48FFA468C116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1B37-F3BC-44AF-803D-ADA8C69323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513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5773" indent="-286836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7343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6281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5218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24155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83093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42030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900968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7B6D622-A701-4227-835C-9FEC835E4767}" type="slidenum">
              <a:rPr lang="en-CA" smtClean="0">
                <a:latin typeface="Arial" charset="0"/>
              </a:rPr>
              <a:pPr eaLnBrk="1" hangingPunct="1"/>
              <a:t>1</a:t>
            </a:fld>
            <a:endParaRPr lang="en-CA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CA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>
                <a:latin typeface="Arial" charset="0"/>
              </a:rPr>
              <a:t>When concerns of harassment arise, it is important to document what is happening as proper documentation is very important to case resolution. </a:t>
            </a:r>
          </a:p>
          <a:p>
            <a:r>
              <a:rPr lang="en-CA" dirty="0">
                <a:latin typeface="Arial" charset="0"/>
              </a:rPr>
              <a:t> </a:t>
            </a:r>
          </a:p>
          <a:p>
            <a:r>
              <a:rPr lang="en-CA" b="1" dirty="0">
                <a:latin typeface="Arial" charset="0"/>
              </a:rPr>
              <a:t>Documentation of a complaint should be clear and detailed, and events noted in a chronological order. </a:t>
            </a:r>
          </a:p>
          <a:p>
            <a:r>
              <a:rPr lang="en-CA" dirty="0">
                <a:latin typeface="Arial" charset="0"/>
              </a:rPr>
              <a:t> </a:t>
            </a:r>
          </a:p>
          <a:p>
            <a:r>
              <a:rPr lang="en-CA" b="1" dirty="0">
                <a:latin typeface="Arial" charset="0"/>
              </a:rPr>
              <a:t>The contents of the complaint should answer the following questions:</a:t>
            </a:r>
          </a:p>
          <a:p>
            <a:r>
              <a:rPr lang="en-CA" b="1" dirty="0">
                <a:latin typeface="Arial" charset="0"/>
              </a:rPr>
              <a:t>When did the incident(s) occur? </a:t>
            </a:r>
          </a:p>
          <a:p>
            <a:pPr lvl="1"/>
            <a:r>
              <a:rPr lang="en-CA" b="1" dirty="0">
                <a:latin typeface="Arial" charset="0"/>
              </a:rPr>
              <a:t>provide date(s) of the incident(s) </a:t>
            </a:r>
          </a:p>
          <a:p>
            <a:pPr lvl="1"/>
            <a:r>
              <a:rPr lang="en-CA" b="1" dirty="0">
                <a:latin typeface="Arial" charset="0"/>
              </a:rPr>
              <a:t>provide time(s) of occurrence including duration </a:t>
            </a:r>
          </a:p>
          <a:p>
            <a:r>
              <a:rPr lang="en-CA" b="1" dirty="0">
                <a:latin typeface="Arial" charset="0"/>
              </a:rPr>
              <a:t>Where did the incident(s) occur? </a:t>
            </a:r>
          </a:p>
          <a:p>
            <a:pPr lvl="1"/>
            <a:r>
              <a:rPr lang="en-CA" b="1" dirty="0">
                <a:latin typeface="Arial" charset="0"/>
              </a:rPr>
              <a:t>location of incident(s) (e.g., office, cafeteria, parking lot, social function) </a:t>
            </a:r>
          </a:p>
          <a:p>
            <a:pPr lvl="1"/>
            <a:r>
              <a:rPr lang="en-CA" b="1" dirty="0">
                <a:latin typeface="Arial" charset="0"/>
              </a:rPr>
              <a:t>medium of communication of harassment: verbal, non-verbal (e.g., gestures and physical contact), written (including e-mail), etc. </a:t>
            </a:r>
          </a:p>
          <a:p>
            <a:r>
              <a:rPr lang="en-CA" b="1" dirty="0">
                <a:latin typeface="Arial" charset="0"/>
              </a:rPr>
              <a:t>What exactly happened during the incident(s)? </a:t>
            </a:r>
          </a:p>
          <a:p>
            <a:pPr lvl="1"/>
            <a:r>
              <a:rPr lang="en-CA" b="1" dirty="0">
                <a:latin typeface="Arial" charset="0"/>
              </a:rPr>
              <a:t>provide details of the incident(s): specify the actions taken by the harasser (e.g., sent e-mail or a letter, touched complainant, made harassing comments, etc.) </a:t>
            </a:r>
          </a:p>
          <a:p>
            <a:r>
              <a:rPr lang="en-CA" b="1" dirty="0">
                <a:latin typeface="Arial" charset="0"/>
              </a:rPr>
              <a:t>Were there any witnesses? </a:t>
            </a:r>
          </a:p>
          <a:p>
            <a:pPr lvl="1"/>
            <a:r>
              <a:rPr lang="en-CA" b="1" dirty="0">
                <a:latin typeface="Arial" charset="0"/>
              </a:rPr>
              <a:t>who, if anyone, saw the harasser's actions </a:t>
            </a:r>
          </a:p>
          <a:p>
            <a:pPr lvl="1"/>
            <a:r>
              <a:rPr lang="en-CA" b="1" dirty="0">
                <a:latin typeface="Arial" charset="0"/>
              </a:rPr>
              <a:t>is anyone else aware of the incident(s) taking place </a:t>
            </a:r>
          </a:p>
          <a:p>
            <a:r>
              <a:rPr lang="en-CA" b="1" dirty="0">
                <a:latin typeface="Arial" charset="0"/>
              </a:rPr>
              <a:t>Did the complainant tell anyone about the incident(s)? </a:t>
            </a:r>
          </a:p>
          <a:p>
            <a:pPr lvl="1"/>
            <a:r>
              <a:rPr lang="en-CA" b="1" dirty="0">
                <a:latin typeface="Arial" charset="0"/>
              </a:rPr>
              <a:t>who else was told about the incident(s) (e.g., supervisor, co-worker, human resources, </a:t>
            </a:r>
            <a:r>
              <a:rPr lang="en-CA" b="1" dirty="0" err="1">
                <a:latin typeface="Arial" charset="0"/>
              </a:rPr>
              <a:t>counselor</a:t>
            </a:r>
            <a:r>
              <a:rPr lang="en-CA" b="1" dirty="0">
                <a:latin typeface="Arial" charset="0"/>
              </a:rPr>
              <a:t>, friend, etc.) </a:t>
            </a:r>
          </a:p>
          <a:p>
            <a:r>
              <a:rPr lang="en-CA" b="1" dirty="0">
                <a:latin typeface="Arial" charset="0"/>
              </a:rPr>
              <a:t>What attempts, if any, have been made to remedy the situation? </a:t>
            </a:r>
          </a:p>
          <a:p>
            <a:pPr lvl="1"/>
            <a:r>
              <a:rPr lang="en-CA" b="1" dirty="0">
                <a:latin typeface="Arial" charset="0"/>
              </a:rPr>
              <a:t>have there been any steps taken to stop the harassment </a:t>
            </a:r>
          </a:p>
          <a:p>
            <a:pPr lvl="1"/>
            <a:r>
              <a:rPr lang="en-CA" b="1" dirty="0">
                <a:latin typeface="Arial" charset="0"/>
              </a:rPr>
              <a:t>if action has been taken, specify the steps taken to rectify the situation (e.g., complainant told the harasser that his/her actions were unacceptable, complainant approached personnel about the situation, warning was issued to the harasser, etc.) </a:t>
            </a:r>
          </a:p>
          <a:p>
            <a:r>
              <a:rPr lang="en-CA" b="1" dirty="0">
                <a:latin typeface="Arial" charset="0"/>
              </a:rPr>
              <a:t>How did the complainant feel when the incident took place? </a:t>
            </a:r>
          </a:p>
          <a:p>
            <a:pPr lvl="1"/>
            <a:r>
              <a:rPr lang="en-CA" b="1" dirty="0">
                <a:latin typeface="Arial" charset="0"/>
              </a:rPr>
              <a:t>specify how the harasser's actions emotionally affected the complainant (e.g., angry, fearful, feelings of inferiority, etc.)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88331-8199-4C03-8D36-B9649D64A6E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62E-330B-49B6-A4CF-062386E058DE}" type="datetimeFigureOut">
              <a:rPr lang="en-CA" smtClean="0"/>
              <a:pPr/>
              <a:t>13/12/2011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rickson@uwaterloo.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557338"/>
            <a:ext cx="9036496" cy="863550"/>
          </a:xfrm>
        </p:spPr>
        <p:txBody>
          <a:bodyPr>
            <a:normAutofit fontScale="90000"/>
          </a:bodyPr>
          <a:lstStyle/>
          <a:p>
            <a:pPr>
              <a:spcAft>
                <a:spcPts val="3600"/>
              </a:spcAft>
              <a:defRPr/>
            </a:pPr>
            <a:r>
              <a:rPr lang="en-CA" sz="3600" dirty="0">
                <a:solidFill>
                  <a:srgbClr val="FFC000"/>
                </a:solidFill>
                <a:latin typeface="Comic Sans MS" pitchFamily="66" charset="0"/>
              </a:rPr>
              <a:t>Graduate Student/Supervisor </a:t>
            </a:r>
            <a:r>
              <a:rPr lang="en-CA" sz="3600" dirty="0" smtClean="0">
                <a:solidFill>
                  <a:srgbClr val="FFC000"/>
                </a:solidFill>
                <a:latin typeface="Comic Sans MS" pitchFamily="66" charset="0"/>
              </a:rPr>
              <a:t>Relationship</a:t>
            </a:r>
            <a:r>
              <a:rPr lang="en-CA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n-CA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CA" sz="3100" dirty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n-CA" sz="3100" dirty="0">
                <a:solidFill>
                  <a:srgbClr val="FFC000"/>
                </a:solidFill>
                <a:latin typeface="Comic Sans MS" pitchFamily="66" charset="0"/>
              </a:rPr>
            </a:br>
            <a:endParaRPr lang="en-CA" sz="31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88EFF87-84E1-49E7-928D-979C1F4F7963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197738"/>
            <a:ext cx="2448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600" dirty="0" smtClean="0">
                <a:solidFill>
                  <a:schemeClr val="bg1"/>
                </a:solidFill>
                <a:latin typeface="Comic Sans MS" pitchFamily="66" charset="0"/>
              </a:rPr>
              <a:t>Matt Erickson</a:t>
            </a:r>
          </a:p>
          <a:p>
            <a:pPr algn="ctr">
              <a:defRPr/>
            </a:pPr>
            <a:r>
              <a:rPr lang="en-CA" sz="2200" dirty="0" smtClean="0">
                <a:solidFill>
                  <a:schemeClr val="bg1"/>
                </a:solidFill>
                <a:latin typeface="Comic Sans MS" pitchFamily="66" charset="0"/>
              </a:rPr>
              <a:t>Director</a:t>
            </a:r>
            <a:endParaRPr lang="en-CA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39752" y="2420888"/>
            <a:ext cx="6192688" cy="101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3600"/>
              </a:spcAft>
              <a:defRPr/>
            </a:pPr>
            <a:r>
              <a:rPr lang="en-CA" sz="3100" dirty="0" smtClean="0">
                <a:solidFill>
                  <a:schemeClr val="bg1"/>
                </a:solidFill>
                <a:latin typeface="Comic Sans MS" pitchFamily="66" charset="0"/>
              </a:rPr>
              <a:t>GSO/Faculty/Department Meeting</a:t>
            </a:r>
            <a:br>
              <a:rPr lang="en-CA" sz="31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CA" sz="3100" dirty="0" smtClean="0">
                <a:solidFill>
                  <a:schemeClr val="bg1"/>
                </a:solidFill>
                <a:latin typeface="Comic Sans MS" pitchFamily="66" charset="0"/>
              </a:rPr>
              <a:t>December 13, 2011</a:t>
            </a:r>
            <a:br>
              <a:rPr lang="en-CA" sz="31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CA" sz="3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CA" sz="31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371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5776" y="1772816"/>
            <a:ext cx="20882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097652" y="1628800"/>
            <a:ext cx="530132" cy="1656184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POS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1331476"/>
            <a:ext cx="41764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b="1" dirty="0" smtClean="0"/>
              <a:t>P R O C E S </a:t>
            </a:r>
            <a:r>
              <a:rPr lang="en-CA" b="1" dirty="0" err="1" smtClean="0"/>
              <a:t>S</a:t>
            </a:r>
            <a:endParaRPr lang="en-CA" b="1" dirty="0"/>
          </a:p>
        </p:txBody>
      </p:sp>
      <p:sp>
        <p:nvSpPr>
          <p:cNvPr id="16" name="Rectangle 15"/>
          <p:cNvSpPr/>
          <p:nvPr/>
        </p:nvSpPr>
        <p:spPr>
          <a:xfrm>
            <a:off x="2555776" y="3645024"/>
            <a:ext cx="20882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644008" y="1772816"/>
            <a:ext cx="20882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644008" y="3645024"/>
            <a:ext cx="20882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521588" y="1628800"/>
            <a:ext cx="530132" cy="3744416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SUBSTANCE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8176" y="1484784"/>
            <a:ext cx="186382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G O </a:t>
            </a:r>
            <a:r>
              <a:rPr lang="en-CA" b="1" dirty="0" err="1" smtClean="0"/>
              <a:t>O</a:t>
            </a:r>
            <a:r>
              <a:rPr lang="en-CA" b="1" dirty="0" smtClean="0"/>
              <a:t> D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21136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99792" y="40050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21328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2" y="40050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7652" y="3933056"/>
            <a:ext cx="530132" cy="1368152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b="1" dirty="0" smtClean="0"/>
              <a:t>NEG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484784"/>
            <a:ext cx="2312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P O </a:t>
            </a:r>
            <a:r>
              <a:rPr lang="en-CA" b="1" dirty="0" err="1" smtClean="0"/>
              <a:t>O</a:t>
            </a:r>
            <a:r>
              <a:rPr lang="en-CA" b="1" dirty="0" smtClean="0"/>
              <a:t> R</a:t>
            </a:r>
            <a:endParaRPr lang="en-CA" b="1" dirty="0"/>
          </a:p>
        </p:txBody>
      </p:sp>
      <p:sp>
        <p:nvSpPr>
          <p:cNvPr id="45" name="Rectangle 44"/>
          <p:cNvSpPr/>
          <p:nvPr/>
        </p:nvSpPr>
        <p:spPr>
          <a:xfrm>
            <a:off x="2483768" y="620688"/>
            <a:ext cx="410445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2411760" y="62068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SUCCESSFUL              </a:t>
            </a:r>
            <a:r>
              <a:rPr lang="en-CA" sz="1600" b="1" dirty="0" smtClean="0"/>
              <a:t>OUTCOME        </a:t>
            </a:r>
            <a:r>
              <a:rPr lang="en-CA" sz="1400" b="1" dirty="0" smtClean="0"/>
              <a:t>UNSUCCESSFUL</a:t>
            </a:r>
            <a:endParaRPr lang="en-CA" sz="1400" b="1" dirty="0"/>
          </a:p>
        </p:txBody>
      </p:sp>
      <p:sp>
        <p:nvSpPr>
          <p:cNvPr id="46" name="Up Arrow 45"/>
          <p:cNvSpPr/>
          <p:nvPr/>
        </p:nvSpPr>
        <p:spPr>
          <a:xfrm>
            <a:off x="3779912" y="908720"/>
            <a:ext cx="1728192" cy="432048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4211960" y="10527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>
                <a:solidFill>
                  <a:schemeClr val="bg1"/>
                </a:solidFill>
              </a:rPr>
              <a:t> influences</a:t>
            </a:r>
            <a:endParaRPr lang="en-CA" sz="1200" b="1" i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83768" y="5560204"/>
            <a:ext cx="4392488" cy="1181164"/>
            <a:chOff x="2627784" y="5445224"/>
            <a:chExt cx="4392488" cy="1181164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5517232"/>
              <a:ext cx="4392488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2728467" y="5445224"/>
              <a:ext cx="4104456" cy="1181164"/>
              <a:chOff x="2728467" y="5445224"/>
              <a:chExt cx="4104456" cy="1181164"/>
            </a:xfrm>
          </p:grpSpPr>
          <p:sp>
            <p:nvSpPr>
              <p:cNvPr id="35" name="Up Arrow 34"/>
              <p:cNvSpPr/>
              <p:nvPr/>
            </p:nvSpPr>
            <p:spPr>
              <a:xfrm>
                <a:off x="3880595" y="5445224"/>
                <a:ext cx="1728192" cy="432048"/>
              </a:xfrm>
              <a:prstGeom prst="up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728467" y="5949280"/>
                <a:ext cx="4104456" cy="677108"/>
                <a:chOff x="2627784" y="6042774"/>
                <a:chExt cx="4104456" cy="677108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627784" y="6042774"/>
                  <a:ext cx="41044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1400" b="1" dirty="0" smtClean="0"/>
                    <a:t>G O </a:t>
                  </a:r>
                  <a:r>
                    <a:rPr lang="en-CA" sz="1400" b="1" dirty="0" err="1" smtClean="0"/>
                    <a:t>O</a:t>
                  </a:r>
                  <a:r>
                    <a:rPr lang="en-CA" sz="1400" b="1" dirty="0" smtClean="0"/>
                    <a:t> D                </a:t>
                  </a:r>
                  <a:r>
                    <a:rPr lang="en-CA" sz="1200" b="1" dirty="0" smtClean="0"/>
                    <a:t>CONCERNS EMERGING                </a:t>
                  </a:r>
                  <a:r>
                    <a:rPr lang="en-CA" sz="1400" b="1" dirty="0" smtClean="0"/>
                    <a:t>P O </a:t>
                  </a:r>
                  <a:r>
                    <a:rPr lang="en-CA" sz="1400" b="1" dirty="0" err="1" smtClean="0"/>
                    <a:t>O</a:t>
                  </a:r>
                  <a:r>
                    <a:rPr lang="en-CA" sz="1400" b="1" dirty="0" smtClean="0"/>
                    <a:t> R     </a:t>
                  </a:r>
                  <a:endParaRPr lang="en-CA" sz="1400" b="1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627784" y="6381328"/>
                  <a:ext cx="41044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1600" b="1" dirty="0" smtClean="0"/>
                    <a:t>RELATIONSHIP</a:t>
                  </a:r>
                  <a:endParaRPr lang="en-CA" sz="1400" b="1" dirty="0"/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4139952" y="1772816"/>
            <a:ext cx="1008112" cy="3744416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843808" y="2545159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Good Relationship</a:t>
            </a:r>
            <a:endParaRPr lang="en-CA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4437112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Good Relationship</a:t>
            </a:r>
            <a:endParaRPr lang="en-CA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60032" y="2564904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Poor Relationship</a:t>
            </a:r>
            <a:endParaRPr lang="en-CA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60032" y="4437112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Poor Relationship</a:t>
            </a:r>
            <a:endParaRPr lang="en-CA" sz="1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082" y="5589107"/>
            <a:ext cx="1009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1212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827088" y="2469927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95288" y="332656"/>
            <a:ext cx="6545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/>
              <a:t>Continuum</a:t>
            </a:r>
            <a:r>
              <a:rPr lang="en-US" sz="2400" b="1" u="sng" dirty="0"/>
              <a:t> of Conflict Management Processes</a:t>
            </a:r>
            <a:endParaRPr lang="en-CA" sz="2400" b="1" u="sng" dirty="0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735013" y="1198340"/>
            <a:ext cx="1725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No </a:t>
            </a:r>
            <a:r>
              <a:rPr lang="en-US" dirty="0">
                <a:solidFill>
                  <a:srgbClr val="3333FF"/>
                </a:solidFill>
              </a:rPr>
              <a:t>assistance,</a:t>
            </a:r>
          </a:p>
          <a:p>
            <a:r>
              <a:rPr lang="en-US" dirty="0">
                <a:solidFill>
                  <a:srgbClr val="3333FF"/>
                </a:solidFill>
              </a:rPr>
              <a:t>      direct </a:t>
            </a:r>
          </a:p>
          <a:p>
            <a:r>
              <a:rPr lang="en-US" dirty="0">
                <a:solidFill>
                  <a:srgbClr val="3333FF"/>
                </a:solidFill>
              </a:rPr>
              <a:t>communication</a:t>
            </a:r>
            <a:endParaRPr lang="en-CA" dirty="0">
              <a:solidFill>
                <a:srgbClr val="3333FF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348038" y="1196752"/>
            <a:ext cx="2057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>
                <a:solidFill>
                  <a:srgbClr val="FF0000"/>
                </a:solidFill>
              </a:rPr>
              <a:t>Informal </a:t>
            </a:r>
            <a:r>
              <a:rPr lang="en-US" sz="1600">
                <a:solidFill>
                  <a:srgbClr val="FF0000"/>
                </a:solidFill>
              </a:rPr>
              <a:t>3</a:t>
            </a:r>
            <a:r>
              <a:rPr lang="en-US" sz="1600" baseline="30000">
                <a:solidFill>
                  <a:srgbClr val="FF0000"/>
                </a:solidFill>
              </a:rPr>
              <a:t>rd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party</a:t>
            </a:r>
            <a:r>
              <a:rPr lang="en-US" sz="1600">
                <a:solidFill>
                  <a:srgbClr val="FF0000"/>
                </a:solidFill>
              </a:rPr>
              <a:t> </a:t>
            </a:r>
          </a:p>
          <a:p>
            <a:r>
              <a:rPr lang="en-US" sz="1600">
                <a:solidFill>
                  <a:srgbClr val="FF0000"/>
                </a:solidFill>
              </a:rPr>
              <a:t>  assistance with...</a:t>
            </a:r>
            <a:endParaRPr lang="en-CA" sz="1600">
              <a:solidFill>
                <a:srgbClr val="FF0000"/>
              </a:solidFill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588125" y="1245965"/>
            <a:ext cx="1698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06600"/>
                </a:solidFill>
              </a:rPr>
              <a:t>Formal</a:t>
            </a:r>
            <a:r>
              <a:rPr lang="en-US" sz="1600" dirty="0">
                <a:solidFill>
                  <a:srgbClr val="006600"/>
                </a:solidFill>
              </a:rPr>
              <a:t> 3</a:t>
            </a:r>
            <a:r>
              <a:rPr lang="en-US" sz="1600" baseline="30000" dirty="0">
                <a:solidFill>
                  <a:srgbClr val="006600"/>
                </a:solidFill>
              </a:rPr>
              <a:t>rd</a:t>
            </a:r>
            <a:r>
              <a:rPr lang="en-US" sz="1600" dirty="0">
                <a:solidFill>
                  <a:srgbClr val="006600"/>
                </a:solidFill>
              </a:rPr>
              <a:t> party </a:t>
            </a:r>
          </a:p>
          <a:p>
            <a:r>
              <a:rPr lang="en-US" sz="1600" dirty="0">
                <a:solidFill>
                  <a:srgbClr val="006600"/>
                </a:solidFill>
              </a:rPr>
              <a:t>    </a:t>
            </a:r>
            <a:r>
              <a:rPr lang="en-US" dirty="0" smtClean="0">
                <a:solidFill>
                  <a:srgbClr val="006600"/>
                </a:solidFill>
              </a:rPr>
              <a:t>assistance: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    no </a:t>
            </a:r>
            <a:r>
              <a:rPr lang="en-US" dirty="0" smtClean="0">
                <a:solidFill>
                  <a:srgbClr val="006600"/>
                </a:solidFill>
              </a:rPr>
              <a:t>direct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 communication</a:t>
            </a:r>
            <a:endParaRPr lang="en-CA" dirty="0">
              <a:solidFill>
                <a:srgbClr val="006600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663575" y="2806477"/>
            <a:ext cx="1459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1600" dirty="0" smtClean="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Negotiation</a:t>
            </a:r>
            <a:endParaRPr lang="en-US" sz="1600" dirty="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Meetings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Conversations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411413" y="2830290"/>
            <a:ext cx="1343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Conciliation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Coaching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Team </a:t>
            </a:r>
          </a:p>
          <a:p>
            <a:r>
              <a:rPr lang="en-US" sz="1600">
                <a:solidFill>
                  <a:srgbClr val="FF0000"/>
                </a:solidFill>
              </a:rPr>
              <a:t>  Building</a:t>
            </a:r>
            <a:endParaRPr lang="en-CA" sz="1600">
              <a:solidFill>
                <a:srgbClr val="FF0000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3779838" y="2804890"/>
            <a:ext cx="13319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Coaching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Training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Facilitation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Mediation</a:t>
            </a:r>
            <a:endParaRPr lang="en-CA" sz="1600">
              <a:solidFill>
                <a:srgbClr val="FF0000"/>
              </a:solidFill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5219700" y="2804890"/>
            <a:ext cx="12863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Advisory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mediation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Fact finding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Settlement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conferences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6732588" y="2830290"/>
            <a:ext cx="1349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>
                <a:solidFill>
                  <a:srgbClr val="006600"/>
                </a:solidFill>
              </a:rPr>
              <a:t>Grievances</a:t>
            </a:r>
            <a:endParaRPr lang="en-US" sz="1600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6600"/>
                </a:solidFill>
              </a:rPr>
              <a:t>Arbitration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6600"/>
                </a:solidFill>
              </a:rPr>
              <a:t>Investigation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6600"/>
                </a:solidFill>
              </a:rPr>
              <a:t>Adjudication</a:t>
            </a:r>
            <a:endParaRPr lang="en-CA" sz="1600" dirty="0">
              <a:solidFill>
                <a:srgbClr val="006600"/>
              </a:solidFill>
            </a:endParaRP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2411413" y="2133377"/>
            <a:ext cx="410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Relationship   </a:t>
            </a:r>
            <a:r>
              <a:rPr lang="en-US" dirty="0" smtClean="0">
                <a:solidFill>
                  <a:srgbClr val="FF0000"/>
                </a:solidFill>
              </a:rPr>
              <a:t>    Process     	 Substantive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3779838" y="2492896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>
            <a:off x="5076825" y="2492896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V="1">
            <a:off x="2411413" y="2492946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35" name="Line 23"/>
          <p:cNvSpPr>
            <a:spLocks noChangeShapeType="1"/>
          </p:cNvSpPr>
          <p:nvPr/>
        </p:nvSpPr>
        <p:spPr bwMode="auto">
          <a:xfrm flipV="1">
            <a:off x="6659563" y="2492946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2195513" y="4581128"/>
            <a:ext cx="453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sng" dirty="0"/>
              <a:t>Informa</a:t>
            </a:r>
            <a:r>
              <a:rPr lang="en-US" sz="1600" dirty="0"/>
              <a:t>l: despite the intervention, the party retains control over, and input into, the final outcome.</a:t>
            </a:r>
            <a:endParaRPr lang="en-CA" sz="1600" dirty="0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6732588" y="4581128"/>
            <a:ext cx="208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sng" dirty="0"/>
              <a:t>Formal</a:t>
            </a:r>
            <a:r>
              <a:rPr lang="en-US" sz="1600" dirty="0"/>
              <a:t>: the party gives up control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ver, </a:t>
            </a:r>
            <a:r>
              <a:rPr lang="en-US" sz="1600" dirty="0"/>
              <a:t>and has limited input into, the final</a:t>
            </a:r>
          </a:p>
          <a:p>
            <a:r>
              <a:rPr lang="en-US" sz="1600" dirty="0"/>
              <a:t>outcome.</a:t>
            </a:r>
            <a:endParaRPr lang="en-CA" sz="1600" dirty="0"/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4796212" y="6039594"/>
            <a:ext cx="4025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Adapted from: Moore, Christopher et. al. Effective Mediation.</a:t>
            </a:r>
          </a:p>
          <a:p>
            <a:r>
              <a:rPr lang="en-US" sz="1200" dirty="0" smtClean="0"/>
              <a:t>Boulder: CDR Associates, 1989.</a:t>
            </a:r>
          </a:p>
          <a:p>
            <a:endParaRPr lang="en-CA" sz="1200" dirty="0"/>
          </a:p>
        </p:txBody>
      </p:sp>
      <p:sp>
        <p:nvSpPr>
          <p:cNvPr id="141340" name="Line 28"/>
          <p:cNvSpPr>
            <a:spLocks noChangeShapeType="1"/>
          </p:cNvSpPr>
          <p:nvPr/>
        </p:nvSpPr>
        <p:spPr bwMode="auto">
          <a:xfrm flipV="1">
            <a:off x="2987675" y="429309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44" name="Line 32"/>
          <p:cNvSpPr>
            <a:spLocks noChangeShapeType="1"/>
          </p:cNvSpPr>
          <p:nvPr/>
        </p:nvSpPr>
        <p:spPr bwMode="auto">
          <a:xfrm flipV="1">
            <a:off x="4427538" y="429309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 flipV="1">
            <a:off x="6011863" y="429309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1346" name="Line 34"/>
          <p:cNvSpPr>
            <a:spLocks noChangeShapeType="1"/>
          </p:cNvSpPr>
          <p:nvPr/>
        </p:nvSpPr>
        <p:spPr bwMode="auto">
          <a:xfrm flipV="1">
            <a:off x="7524750" y="429309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872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3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1840" y="1989262"/>
            <a:ext cx="5400600" cy="3455962"/>
          </a:xfrm>
        </p:spPr>
        <p:txBody>
          <a:bodyPr>
            <a:noAutofit/>
          </a:bodyPr>
          <a:lstStyle/>
          <a:p>
            <a:r>
              <a:rPr lang="en-CA" sz="2400" dirty="0" smtClean="0">
                <a:latin typeface="Comic Sans MS" pitchFamily="66" charset="0"/>
              </a:rPr>
              <a:t>Low confidence</a:t>
            </a:r>
            <a:endParaRPr lang="en-CA" sz="2400" dirty="0">
              <a:latin typeface="Comic Sans MS" pitchFamily="66" charset="0"/>
            </a:endParaRPr>
          </a:p>
          <a:p>
            <a:r>
              <a:rPr lang="en-CA" sz="2400" dirty="0" smtClean="0">
                <a:latin typeface="Comic Sans MS" pitchFamily="66" charset="0"/>
              </a:rPr>
              <a:t>Lack knowledge “how to …”</a:t>
            </a:r>
            <a:endParaRPr lang="en-CA" sz="2400" dirty="0">
              <a:latin typeface="Comic Sans MS" pitchFamily="66" charset="0"/>
            </a:endParaRPr>
          </a:p>
          <a:p>
            <a:r>
              <a:rPr lang="en-CA" sz="2400" dirty="0" smtClean="0">
                <a:latin typeface="Comic Sans MS" pitchFamily="66" charset="0"/>
              </a:rPr>
              <a:t>Lack requisite skills</a:t>
            </a:r>
            <a:endParaRPr lang="en-CA" sz="2400" dirty="0">
              <a:latin typeface="Comic Sans MS" pitchFamily="66" charset="0"/>
            </a:endParaRPr>
          </a:p>
          <a:p>
            <a:r>
              <a:rPr lang="en-CA" sz="2400" dirty="0" smtClean="0">
                <a:latin typeface="Comic Sans MS" pitchFamily="66" charset="0"/>
              </a:rPr>
              <a:t>Lack support … “I’m all alone”</a:t>
            </a:r>
            <a:endParaRPr lang="en-CA" sz="2400" dirty="0">
              <a:latin typeface="Comic Sans MS" pitchFamily="66" charset="0"/>
            </a:endParaRPr>
          </a:p>
          <a:p>
            <a:r>
              <a:rPr lang="en-CA" sz="2400" dirty="0" smtClean="0">
                <a:latin typeface="Comic Sans MS" pitchFamily="66" charset="0"/>
              </a:rPr>
              <a:t>Uncertainty</a:t>
            </a:r>
          </a:p>
          <a:p>
            <a:r>
              <a:rPr lang="en-CA" sz="2400" dirty="0" smtClean="0">
                <a:latin typeface="Comic Sans MS" pitchFamily="66" charset="0"/>
              </a:rPr>
              <a:t>Carelessly framed problems and solutions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835496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>
                <a:latin typeface="Comic Sans MS" pitchFamily="66" charset="0"/>
              </a:rPr>
              <a:t>Examples of Barriers That Can </a:t>
            </a:r>
            <a:r>
              <a:rPr lang="en-CA" sz="2800" b="1" dirty="0" smtClean="0">
                <a:latin typeface="Comic Sans MS" pitchFamily="66" charset="0"/>
              </a:rPr>
              <a:t>Impede Effective </a:t>
            </a:r>
            <a:r>
              <a:rPr lang="en-CA" sz="2800" b="1" dirty="0">
                <a:latin typeface="Comic Sans MS" pitchFamily="66" charset="0"/>
              </a:rPr>
              <a:t>Early  Resolution Attempts</a:t>
            </a:r>
          </a:p>
        </p:txBody>
      </p:sp>
      <p:pic>
        <p:nvPicPr>
          <p:cNvPr id="10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94401"/>
            <a:ext cx="2232248" cy="329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4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864096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CA" sz="2400" dirty="0" smtClean="0">
                <a:latin typeface="Comic Sans MS" pitchFamily="66" charset="0"/>
              </a:rPr>
              <a:t>What </a:t>
            </a:r>
            <a:r>
              <a:rPr lang="en-CA" sz="2400" dirty="0">
                <a:latin typeface="Comic Sans MS" pitchFamily="66" charset="0"/>
              </a:rPr>
              <a:t>is the issue [topic] that you want to discuss with your </a:t>
            </a:r>
            <a:r>
              <a:rPr lang="en-CA" sz="2400" dirty="0" smtClean="0">
                <a:latin typeface="Comic Sans MS" pitchFamily="66" charset="0"/>
              </a:rPr>
              <a:t>supervisor?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547464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CA" sz="2800" b="1" dirty="0" smtClean="0">
                <a:latin typeface="Comic Sans MS" pitchFamily="66" charset="0"/>
              </a:rPr>
              <a:t>The Workbook …</a:t>
            </a:r>
            <a:endParaRPr lang="en-CA" sz="2800" b="1" dirty="0">
              <a:latin typeface="Comic Sans MS" pitchFamily="66" charset="0"/>
            </a:endParaRPr>
          </a:p>
        </p:txBody>
      </p:sp>
      <p:pic>
        <p:nvPicPr>
          <p:cNvPr id="12" name="Picture 5" descr="C:\Users\long\AppData\Local\Microsoft\Windows\Temporary Internet Files\Content.IE5\K93E3Z6Y\MP9004090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0" t="49371" r="20444"/>
          <a:stretch>
            <a:fillRect/>
          </a:stretch>
        </p:blipFill>
        <p:spPr bwMode="auto">
          <a:xfrm>
            <a:off x="5292080" y="2420938"/>
            <a:ext cx="3154363" cy="21605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683568" y="2420888"/>
            <a:ext cx="4536504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400" dirty="0" smtClean="0">
                <a:latin typeface="Comic Sans MS" pitchFamily="66" charset="0"/>
              </a:rPr>
              <a:t>What are the key points that you want the supervisor to understand...</a:t>
            </a:r>
          </a:p>
          <a:p>
            <a:pPr>
              <a:spcAft>
                <a:spcPts val="600"/>
              </a:spcAft>
            </a:pPr>
            <a:r>
              <a:rPr lang="en-CA" sz="2400" dirty="0" smtClean="0">
                <a:latin typeface="Comic Sans MS" pitchFamily="66" charset="0"/>
              </a:rPr>
              <a:t>Set the appropriate context for the conversation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618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5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4068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60" y="1256354"/>
            <a:ext cx="8064896" cy="51646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2800" dirty="0" smtClean="0">
                <a:latin typeface="Comic Sans MS" pitchFamily="66" charset="0"/>
              </a:rPr>
              <a:t>Assess potential </a:t>
            </a:r>
            <a:r>
              <a:rPr lang="en-CA" sz="2800" dirty="0">
                <a:latin typeface="Comic Sans MS" pitchFamily="66" charset="0"/>
              </a:rPr>
              <a:t>barriers </a:t>
            </a:r>
            <a:r>
              <a:rPr lang="en-CA" sz="2800" dirty="0" smtClean="0">
                <a:latin typeface="Comic Sans MS" pitchFamily="66" charset="0"/>
              </a:rPr>
              <a:t>…</a:t>
            </a:r>
            <a:endParaRPr lang="en-CA" sz="2800" dirty="0">
              <a:latin typeface="Comic Sans MS" pitchFamily="66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438844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CA" sz="2800" b="1" dirty="0" smtClean="0">
                <a:latin typeface="Comic Sans MS" pitchFamily="66" charset="0"/>
              </a:rPr>
              <a:t>The Workbook </a:t>
            </a:r>
            <a:r>
              <a:rPr lang="en-CA" sz="2200" b="1" dirty="0" smtClean="0">
                <a:latin typeface="Comic Sans MS" pitchFamily="66" charset="0"/>
              </a:rPr>
              <a:t>(cont’d)</a:t>
            </a:r>
            <a:endParaRPr lang="en-CA" sz="22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018451"/>
            <a:ext cx="77048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500" dirty="0">
                <a:latin typeface="Comic Sans MS" pitchFamily="66" charset="0"/>
              </a:rPr>
              <a:t>presence of cultural factors that might get in the way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500" dirty="0">
                <a:latin typeface="Comic Sans MS" pitchFamily="66" charset="0"/>
              </a:rPr>
              <a:t>assess previous attempts to have conversations: what got in the </a:t>
            </a:r>
            <a:r>
              <a:rPr lang="en-CA" sz="2500" dirty="0" smtClean="0">
                <a:latin typeface="Comic Sans MS" pitchFamily="66" charset="0"/>
              </a:rPr>
              <a:t>way?</a:t>
            </a:r>
            <a:endParaRPr lang="en-CA" sz="2500" dirty="0"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500" dirty="0">
                <a:latin typeface="Comic Sans MS" pitchFamily="66" charset="0"/>
              </a:rPr>
              <a:t>are there things you’re doing that might be distracting your </a:t>
            </a:r>
            <a:r>
              <a:rPr lang="en-CA" sz="2500" dirty="0" smtClean="0">
                <a:latin typeface="Comic Sans MS" pitchFamily="66" charset="0"/>
              </a:rPr>
              <a:t>supervisors?</a:t>
            </a:r>
            <a:endParaRPr lang="en-CA" sz="2500" dirty="0"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500" dirty="0" smtClean="0">
                <a:latin typeface="Comic Sans MS" pitchFamily="66" charset="0"/>
              </a:rPr>
              <a:t>are </a:t>
            </a:r>
            <a:r>
              <a:rPr lang="en-CA" sz="2500" dirty="0">
                <a:latin typeface="Comic Sans MS" pitchFamily="66" charset="0"/>
              </a:rPr>
              <a:t>negative emotions getting in the </a:t>
            </a:r>
            <a:r>
              <a:rPr lang="en-CA" sz="2500" dirty="0" smtClean="0">
                <a:latin typeface="Comic Sans MS" pitchFamily="66" charset="0"/>
              </a:rPr>
              <a:t>way?</a:t>
            </a:r>
            <a:endParaRPr lang="en-CA" sz="2500" dirty="0">
              <a:latin typeface="Comic Sans MS" pitchFamily="66" charset="0"/>
            </a:endParaRPr>
          </a:p>
        </p:txBody>
      </p:sp>
      <p:pic>
        <p:nvPicPr>
          <p:cNvPr id="11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408" y="763488"/>
            <a:ext cx="830784" cy="1224744"/>
          </a:xfrm>
          <a:prstGeom prst="rect">
            <a:avLst/>
          </a:prstGeom>
          <a:noFill/>
        </p:spPr>
      </p:pic>
      <p:pic>
        <p:nvPicPr>
          <p:cNvPr id="16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12" y="764096"/>
            <a:ext cx="830784" cy="1224744"/>
          </a:xfrm>
          <a:prstGeom prst="rect">
            <a:avLst/>
          </a:prstGeom>
          <a:noFill/>
        </p:spPr>
      </p:pic>
      <p:pic>
        <p:nvPicPr>
          <p:cNvPr id="17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608" y="764096"/>
            <a:ext cx="830784" cy="12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6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27384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59" y="1340768"/>
            <a:ext cx="8280921" cy="648072"/>
          </a:xfrm>
        </p:spPr>
        <p:txBody>
          <a:bodyPr>
            <a:noAutofit/>
          </a:bodyPr>
          <a:lstStyle/>
          <a:p>
            <a:r>
              <a:rPr lang="en-CA" sz="2400" dirty="0" smtClean="0">
                <a:latin typeface="Comic Sans MS" pitchFamily="66" charset="0"/>
              </a:rPr>
              <a:t>Develop </a:t>
            </a:r>
            <a:r>
              <a:rPr lang="en-CA" sz="2400" dirty="0">
                <a:latin typeface="Comic Sans MS" pitchFamily="66" charset="0"/>
              </a:rPr>
              <a:t>strategies on how they can be </a:t>
            </a:r>
            <a:r>
              <a:rPr lang="en-CA" sz="2400" dirty="0" smtClean="0">
                <a:latin typeface="Comic Sans MS" pitchFamily="66" charset="0"/>
              </a:rPr>
              <a:t>overcome</a:t>
            </a:r>
            <a:endParaRPr lang="en-CA" sz="2400" dirty="0">
              <a:latin typeface="Comic Sans MS" pitchFamily="66" charset="0"/>
            </a:endParaRPr>
          </a:p>
        </p:txBody>
      </p:sp>
      <p:pic>
        <p:nvPicPr>
          <p:cNvPr id="10" name="Picture 9" descr="C:\Documents and Settings\l3long\Local Settings\Temporary Internet Files\Content.IE5\9BE7J60M\MP9004003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5" t="11635" r="40506" b="5171"/>
          <a:stretch>
            <a:fillRect/>
          </a:stretch>
        </p:blipFill>
        <p:spPr bwMode="auto">
          <a:xfrm>
            <a:off x="5514177" y="1988840"/>
            <a:ext cx="3018263" cy="2941365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611560" y="1844824"/>
            <a:ext cx="482453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>
                <a:latin typeface="Comic Sans MS" pitchFamily="66" charset="0"/>
              </a:rPr>
              <a:t>Consider </a:t>
            </a:r>
            <a:r>
              <a:rPr lang="en-CA" sz="2400" dirty="0">
                <a:latin typeface="Comic Sans MS" pitchFamily="66" charset="0"/>
              </a:rPr>
              <a:t>if there is any other support or resource they need</a:t>
            </a:r>
          </a:p>
          <a:p>
            <a:r>
              <a:rPr lang="en-CA" sz="2400" dirty="0" smtClean="0">
                <a:latin typeface="Comic Sans MS" pitchFamily="66" charset="0"/>
              </a:rPr>
              <a:t>Prepare them to share impacts of behavioural concerns </a:t>
            </a:r>
          </a:p>
          <a:p>
            <a:r>
              <a:rPr lang="en-CA" sz="2400" dirty="0" smtClean="0">
                <a:latin typeface="Comic Sans MS" pitchFamily="66" charset="0"/>
              </a:rPr>
              <a:t>Plan ahead for questions and options</a:t>
            </a:r>
          </a:p>
          <a:p>
            <a:r>
              <a:rPr lang="en-CA" sz="2400" dirty="0" smtClean="0">
                <a:latin typeface="Comic Sans MS" pitchFamily="66" charset="0"/>
              </a:rPr>
              <a:t>Plan timing and setting</a:t>
            </a:r>
            <a:endParaRPr lang="en-CA" sz="2400" dirty="0">
              <a:latin typeface="Comic Sans MS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552" y="547464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CA" sz="2800" b="1" dirty="0" smtClean="0">
                <a:latin typeface="Comic Sans MS" pitchFamily="66" charset="0"/>
              </a:rPr>
              <a:t>The Workbook </a:t>
            </a:r>
            <a:r>
              <a:rPr lang="en-CA" sz="2200" b="1" dirty="0" smtClean="0">
                <a:latin typeface="Comic Sans MS" pitchFamily="66" charset="0"/>
              </a:rPr>
              <a:t>(cont’d)</a:t>
            </a:r>
            <a:endParaRPr lang="en-CA" sz="2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2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altLang="en-US" smtClean="0">
                <a:latin typeface="Arial" charset="0"/>
              </a:rPr>
              <a:t>CMAHRO Fall 2009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7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27384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35896" y="2060848"/>
            <a:ext cx="1872208" cy="18722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19872" y="2637631"/>
            <a:ext cx="2376264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 smtClean="0">
                <a:latin typeface="Comic Sans MS" pitchFamily="66" charset="0"/>
              </a:rPr>
              <a:t>The Workshop</a:t>
            </a:r>
            <a:endParaRPr lang="en-CA" sz="2800" b="1" dirty="0">
              <a:latin typeface="Comic Sans MS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149080"/>
            <a:ext cx="828675" cy="46672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373" y="1378099"/>
            <a:ext cx="828675" cy="46672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2627784" y="586011"/>
            <a:ext cx="3888432" cy="538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 smtClean="0">
                <a:latin typeface="Comic Sans MS" pitchFamily="66" charset="0"/>
              </a:rPr>
              <a:t>identify opportunities</a:t>
            </a:r>
            <a:endParaRPr lang="en-CA" sz="2600" dirty="0">
              <a:latin typeface="Comic Sans MS" pitchFamily="66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1043608" y="2206799"/>
            <a:ext cx="1728192" cy="1403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600" dirty="0" smtClean="0">
                <a:latin typeface="Comic Sans MS" pitchFamily="66" charset="0"/>
              </a:rPr>
              <a:t>potential for negative outcome</a:t>
            </a: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3834209" y="4725144"/>
            <a:ext cx="4410199" cy="97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dirty="0" smtClean="0">
                <a:latin typeface="Comic Sans MS" pitchFamily="66" charset="0"/>
              </a:rPr>
              <a:t>reinforce the importance of early commitment</a:t>
            </a: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6444208" y="2204864"/>
            <a:ext cx="2304256" cy="140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dirty="0" smtClean="0">
                <a:latin typeface="Comic Sans MS" pitchFamily="66" charset="0"/>
              </a:rPr>
              <a:t>assessment, strategies and process</a:t>
            </a:r>
            <a:endParaRPr lang="en-CA" sz="2600" dirty="0">
              <a:latin typeface="Comic Sans MS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08920"/>
            <a:ext cx="828675" cy="4667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533" y="2708920"/>
            <a:ext cx="828675" cy="466725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604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3long\Local Settings\Temporary Internet Files\Content.IE5\BWAWJFYO\MP9004008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1" y="332656"/>
            <a:ext cx="839066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l3long\Local Settings\Temporary Internet Files\Content.IE5\BWAWJFYO\MP90040086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78" r="14321"/>
          <a:stretch/>
        </p:blipFill>
        <p:spPr bwMode="auto">
          <a:xfrm>
            <a:off x="539552" y="188641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15816" y="1749584"/>
            <a:ext cx="352839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ts val="1200"/>
              </a:spcAft>
            </a:pPr>
            <a:r>
              <a:rPr lang="en-CA" sz="3600" b="1" dirty="0" smtClean="0">
                <a:solidFill>
                  <a:srgbClr val="FFFF00"/>
                </a:solidFill>
              </a:rPr>
              <a:t>Matt </a:t>
            </a:r>
            <a:r>
              <a:rPr lang="en-CA" sz="3600" b="1" dirty="0">
                <a:solidFill>
                  <a:srgbClr val="FFFF00"/>
                </a:solidFill>
              </a:rPr>
              <a:t>Erickson</a:t>
            </a:r>
          </a:p>
          <a:p>
            <a:pPr algn="ctr" eaLnBrk="1" hangingPunct="1">
              <a:spcBef>
                <a:spcPts val="600"/>
              </a:spcBef>
            </a:pPr>
            <a:r>
              <a:rPr lang="en-CA" sz="2400" dirty="0">
                <a:solidFill>
                  <a:schemeClr val="bg1"/>
                </a:solidFill>
              </a:rPr>
              <a:t>Director, CMAHRO</a:t>
            </a:r>
          </a:p>
          <a:p>
            <a:pPr algn="ctr" eaLnBrk="1" hangingPunct="1">
              <a:spcBef>
                <a:spcPts val="600"/>
              </a:spcBef>
            </a:pPr>
            <a:r>
              <a:rPr lang="en-CA" sz="2400" dirty="0">
                <a:solidFill>
                  <a:schemeClr val="bg1"/>
                </a:solidFill>
              </a:rPr>
              <a:t>519-888-4567 </a:t>
            </a:r>
            <a:endParaRPr lang="en-CA" sz="2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CA" sz="2400" dirty="0" smtClean="0">
                <a:solidFill>
                  <a:schemeClr val="bg1"/>
                </a:solidFill>
              </a:rPr>
              <a:t>x </a:t>
            </a:r>
            <a:r>
              <a:rPr lang="en-CA" sz="2400" dirty="0">
                <a:solidFill>
                  <a:schemeClr val="bg1"/>
                </a:solidFill>
              </a:rPr>
              <a:t>33765</a:t>
            </a:r>
          </a:p>
          <a:p>
            <a:pPr algn="ctr" eaLnBrk="1" hangingPunct="1">
              <a:spcBef>
                <a:spcPts val="600"/>
              </a:spcBef>
            </a:pPr>
            <a:r>
              <a:rPr lang="en-CA" sz="2400" dirty="0">
                <a:solidFill>
                  <a:srgbClr val="00B0F0"/>
                </a:solidFill>
                <a:hlinkClick r:id="rId4"/>
              </a:rPr>
              <a:t>erickson@uwaterloo.ca</a:t>
            </a:r>
            <a:endParaRPr lang="en-CA" sz="2400" dirty="0">
              <a:solidFill>
                <a:srgbClr val="00B0F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15434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5537" y="2492896"/>
            <a:ext cx="5040559" cy="31666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143000" y="6096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752910" y="1141831"/>
            <a:ext cx="2666962" cy="1711105"/>
            <a:chOff x="2627784" y="1412776"/>
            <a:chExt cx="3816424" cy="3168352"/>
          </a:xfrm>
        </p:grpSpPr>
        <p:sp>
          <p:nvSpPr>
            <p:cNvPr id="15" name="Rounded Rectangle 14"/>
            <p:cNvSpPr/>
            <p:nvPr/>
          </p:nvSpPr>
          <p:spPr>
            <a:xfrm>
              <a:off x="2627784" y="1412776"/>
              <a:ext cx="3816424" cy="31683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2627784" y="1728799"/>
              <a:ext cx="3744415" cy="22225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rIns="180000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0070C0"/>
                  </a:solidFill>
                </a:rPr>
                <a:t>Presence of high negative emotions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5220072" y="3212976"/>
            <a:ext cx="3168352" cy="2736304"/>
            <a:chOff x="6417863" y="908720"/>
            <a:chExt cx="2163751" cy="2728739"/>
          </a:xfrm>
        </p:grpSpPr>
        <p:sp>
          <p:nvSpPr>
            <p:cNvPr id="19" name="Rounded Rectangle 18"/>
            <p:cNvSpPr/>
            <p:nvPr/>
          </p:nvSpPr>
          <p:spPr>
            <a:xfrm>
              <a:off x="6417863" y="908720"/>
              <a:ext cx="2163751" cy="2728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203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663744" y="1124147"/>
              <a:ext cx="1729884" cy="2301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20399999"/>
              </a:camera>
              <a:lightRig rig="threePt" dir="t"/>
            </a:scene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00B050"/>
                  </a:solidFill>
                </a:rPr>
                <a:t>Presence of active negative filters contributing </a:t>
              </a:r>
              <a:r>
                <a:rPr lang="en-CA" dirty="0" smtClean="0">
                  <a:solidFill>
                    <a:srgbClr val="00B050"/>
                  </a:solidFill>
                </a:rPr>
                <a:t>to </a:t>
              </a:r>
              <a:r>
                <a:rPr lang="en-CA" dirty="0">
                  <a:solidFill>
                    <a:srgbClr val="00B050"/>
                  </a:solidFill>
                </a:rPr>
                <a:t>misperception, </a:t>
              </a:r>
              <a:r>
                <a:rPr lang="en-CA" dirty="0" smtClean="0">
                  <a:solidFill>
                    <a:srgbClr val="00B050"/>
                  </a:solidFill>
                </a:rPr>
                <a:t>pre-judgements</a:t>
              </a:r>
              <a:endParaRPr lang="en-CA" dirty="0">
                <a:solidFill>
                  <a:srgbClr val="00B050"/>
                </a:solidFill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539552" y="188640"/>
            <a:ext cx="7345511" cy="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CA" sz="3000" b="1" dirty="0">
                <a:latin typeface="Comic Sans MS" pitchFamily="66" charset="0"/>
              </a:rPr>
              <a:t>Characteristics of </a:t>
            </a:r>
            <a:r>
              <a:rPr lang="en-CA" sz="3000" b="1" dirty="0" smtClean="0">
                <a:latin typeface="Comic Sans MS" pitchFamily="66" charset="0"/>
              </a:rPr>
              <a:t>a Damaged </a:t>
            </a:r>
            <a:r>
              <a:rPr lang="en-CA" sz="3000" b="1" dirty="0">
                <a:latin typeface="Comic Sans MS" pitchFamily="66" charset="0"/>
              </a:rPr>
              <a:t>R</a:t>
            </a:r>
            <a:r>
              <a:rPr lang="en-CA" sz="3000" b="1" dirty="0" smtClean="0">
                <a:latin typeface="Comic Sans MS" pitchFamily="66" charset="0"/>
              </a:rPr>
              <a:t>elationship</a:t>
            </a:r>
            <a:endParaRPr lang="en-CA" sz="3000" b="1" kern="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422538" y="1121369"/>
            <a:ext cx="1941550" cy="1155503"/>
            <a:chOff x="395536" y="1916832"/>
            <a:chExt cx="1872208" cy="1728192"/>
          </a:xfrm>
        </p:grpSpPr>
        <p:sp>
          <p:nvSpPr>
            <p:cNvPr id="12" name="Rounded Rectangle 11"/>
            <p:cNvSpPr/>
            <p:nvPr/>
          </p:nvSpPr>
          <p:spPr>
            <a:xfrm>
              <a:off x="395536" y="1916832"/>
              <a:ext cx="1872208" cy="17281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13764" y="2155510"/>
              <a:ext cx="1515107" cy="133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900"/>
                </a:spcBef>
              </a:pPr>
              <a:r>
                <a:rPr lang="en-CA" sz="2600" dirty="0">
                  <a:solidFill>
                    <a:schemeClr val="accent6">
                      <a:lumMod val="75000"/>
                    </a:schemeClr>
                  </a:solidFill>
                </a:rPr>
                <a:t>Distrust is high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508103" y="1331079"/>
            <a:ext cx="3096345" cy="1809889"/>
            <a:chOff x="-412151" y="2924944"/>
            <a:chExt cx="3553057" cy="2304256"/>
          </a:xfrm>
          <a:scene3d>
            <a:camera prst="orthographicFront">
              <a:rot lat="0" lon="0" rev="300000"/>
            </a:camera>
            <a:lightRig rig="threeP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195125" y="2924944"/>
              <a:ext cx="2945781" cy="23042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-412151" y="3012342"/>
              <a:ext cx="3222538" cy="1998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C00000"/>
                  </a:solidFill>
                </a:rPr>
                <a:t>Desire to understand another’s perspective is low</a:t>
              </a:r>
            </a:p>
          </p:txBody>
        </p:sp>
      </p:grp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50041" y="2978075"/>
            <a:ext cx="4886055" cy="25391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9pPr>
          </a:lstStyle>
          <a:p>
            <a:pPr marL="0" indent="0">
              <a:spcBef>
                <a:spcPts val="900"/>
              </a:spcBef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Effective communication is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low</a:t>
            </a:r>
          </a:p>
          <a:p>
            <a:pPr marL="180000" lvl="1" indent="-180000">
              <a:spcBef>
                <a:spcPts val="900"/>
              </a:spcBef>
              <a:buFont typeface="Arial" pitchFamily="34" charset="0"/>
              <a:buChar char="•"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Questions that promote understanding diminish and are replaced by statements</a:t>
            </a:r>
          </a:p>
          <a:p>
            <a:pPr marL="180000" lvl="1" indent="-180000">
              <a:spcBef>
                <a:spcPts val="900"/>
              </a:spcBef>
              <a:buFont typeface="Arial" pitchFamily="34" charset="0"/>
              <a:buChar char="•"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The quality of listening  diminishes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049583"/>
      </p:ext>
    </p:extLst>
  </p:cSld>
  <p:clrMapOvr>
    <a:masterClrMapping/>
  </p:clrMapOvr>
  <p:transition advTm="90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479</Words>
  <Application>Microsoft Office PowerPoint</Application>
  <PresentationFormat>On-screen Show (4:3)</PresentationFormat>
  <Paragraphs>144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Graduate Student/Supervisor Relationship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l3long</dc:creator>
  <cp:lastModifiedBy>ERICKSON</cp:lastModifiedBy>
  <cp:revision>184</cp:revision>
  <dcterms:created xsi:type="dcterms:W3CDTF">2011-01-18T14:30:04Z</dcterms:created>
  <dcterms:modified xsi:type="dcterms:W3CDTF">2011-12-13T14:16:50Z</dcterms:modified>
</cp:coreProperties>
</file>