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388" r:id="rId2"/>
    <p:sldId id="425" r:id="rId3"/>
    <p:sldId id="427" r:id="rId4"/>
    <p:sldId id="428" r:id="rId5"/>
    <p:sldId id="430" r:id="rId6"/>
    <p:sldId id="429" r:id="rId7"/>
    <p:sldId id="431" r:id="rId8"/>
    <p:sldId id="432" r:id="rId9"/>
    <p:sldId id="434" r:id="rId10"/>
    <p:sldId id="436" r:id="rId11"/>
    <p:sldId id="448" r:id="rId12"/>
    <p:sldId id="438" r:id="rId13"/>
    <p:sldId id="439" r:id="rId14"/>
    <p:sldId id="440" r:id="rId15"/>
    <p:sldId id="441" r:id="rId16"/>
    <p:sldId id="443" r:id="rId17"/>
    <p:sldId id="44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49A"/>
    <a:srgbClr val="0073CF"/>
    <a:srgbClr val="FFFFFF"/>
    <a:srgbClr val="57068C"/>
    <a:srgbClr val="FFDB43"/>
    <a:srgbClr val="FDD5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5" autoAdjust="0"/>
    <p:restoredTop sz="96405"/>
  </p:normalViewPr>
  <p:slideViewPr>
    <p:cSldViewPr snapToGrid="0">
      <p:cViewPr varScale="1">
        <p:scale>
          <a:sx n="107" d="100"/>
          <a:sy n="107" d="100"/>
        </p:scale>
        <p:origin x="1032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curry\Dropbox\Department\Grad%20Chair\Grad%20Program%20Review\MA%20Enrolment%20&amp;%20Coop%20Placement%202009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 Program Co-op Placement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 Enrolment &amp; Co-op Placement'!$A$26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'MA Enrolment &amp; Co-op Placement'!$B$26:$K$26</c:f>
              <c:numCache>
                <c:formatCode>0%</c:formatCode>
                <c:ptCount val="7"/>
                <c:pt idx="0">
                  <c:v>0.86</c:v>
                </c:pt>
                <c:pt idx="1">
                  <c:v>0.7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0.85</c:v>
                </c:pt>
                <c:pt idx="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2-4FCC-BCE7-86C417D6B35B}"/>
            </c:ext>
          </c:extLst>
        </c:ser>
        <c:ser>
          <c:idx val="1"/>
          <c:order val="1"/>
          <c:tx>
            <c:strRef>
              <c:f>'MA Enrolment &amp; Co-op Placement'!$A$27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'MA Enrolment &amp; Co-op Placement'!$B$27:$K$27</c:f>
              <c:numCache>
                <c:formatCode>0%</c:formatCode>
                <c:ptCount val="7"/>
                <c:pt idx="0">
                  <c:v>0</c:v>
                </c:pt>
                <c:pt idx="1">
                  <c:v>0.75</c:v>
                </c:pt>
                <c:pt idx="2">
                  <c:v>1</c:v>
                </c:pt>
                <c:pt idx="3">
                  <c:v>0.88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62-4FCC-BCE7-86C417D6B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584840"/>
        <c:axId val="389583528"/>
      </c:barChart>
      <c:lineChart>
        <c:grouping val="standard"/>
        <c:varyColors val="0"/>
        <c:ser>
          <c:idx val="2"/>
          <c:order val="2"/>
          <c:tx>
            <c:strRef>
              <c:f>'MA Enrolment &amp; Co-op Placement'!$A$28</c:f>
              <c:strCache>
                <c:ptCount val="1"/>
                <c:pt idx="0">
                  <c:v>Overall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'MA Enrolment &amp; Co-op Placement'!$B$28:$K$28</c:f>
              <c:numCache>
                <c:formatCode>0%</c:formatCode>
                <c:ptCount val="7"/>
                <c:pt idx="0">
                  <c:v>0.6</c:v>
                </c:pt>
                <c:pt idx="1">
                  <c:v>0.72</c:v>
                </c:pt>
                <c:pt idx="2">
                  <c:v>1</c:v>
                </c:pt>
                <c:pt idx="3">
                  <c:v>0.91</c:v>
                </c:pt>
                <c:pt idx="4">
                  <c:v>1</c:v>
                </c:pt>
                <c:pt idx="5">
                  <c:v>0.92</c:v>
                </c:pt>
                <c:pt idx="6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62-4FCC-BCE7-86C417D6B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579264"/>
        <c:axId val="389586808"/>
      </c:lineChart>
      <c:catAx>
        <c:axId val="389584840"/>
        <c:scaling>
          <c:orientation val="minMax"/>
        </c:scaling>
        <c:delete val="1"/>
        <c:axPos val="b"/>
        <c:numFmt formatCode="#,##0;\-#,##0" sourceLinked="0"/>
        <c:majorTickMark val="none"/>
        <c:minorTickMark val="none"/>
        <c:tickLblPos val="nextTo"/>
        <c:crossAx val="389583528"/>
        <c:crosses val="autoZero"/>
        <c:auto val="0"/>
        <c:lblAlgn val="ctr"/>
        <c:lblOffset val="100"/>
        <c:tickLblSkip val="1"/>
        <c:noMultiLvlLbl val="0"/>
      </c:catAx>
      <c:valAx>
        <c:axId val="38958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584840"/>
        <c:crosses val="autoZero"/>
        <c:crossBetween val="between"/>
      </c:valAx>
      <c:valAx>
        <c:axId val="38958680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579264"/>
        <c:crosses val="max"/>
        <c:crossBetween val="between"/>
      </c:valAx>
      <c:catAx>
        <c:axId val="389579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389586808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594895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1" y="5308600"/>
            <a:ext cx="5948958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69" y="5453198"/>
            <a:ext cx="2973214" cy="11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463583" cy="9633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92582"/>
            <a:ext cx="3384107" cy="1144729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192581"/>
            <a:ext cx="5185575" cy="58136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60021"/>
            <a:ext cx="3384107" cy="114308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160020"/>
            <a:ext cx="5237010" cy="5846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 option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CONTENT SLIDE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CONTENT SLIDE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CONTENT SLIDE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68278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EDIT SLIDE WITH MENU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1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2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 OPTION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pic>
        <p:nvPicPr>
          <p:cNvPr id="12" name="Picture 11" descr="Gray-Half-Shield.png"/>
          <p:cNvPicPr>
            <a:picLocks noChangeAspect="1"/>
          </p:cNvPicPr>
          <p:nvPr userDrawn="1"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68278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74376"/>
            <a:ext cx="6691079" cy="514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F803-459C-4D36-9903-A82D072C945D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8" r:id="rId3"/>
    <p:sldLayoutId id="2147483692" r:id="rId4"/>
    <p:sldLayoutId id="2147483693" r:id="rId5"/>
    <p:sldLayoutId id="2147483671" r:id="rId6"/>
    <p:sldLayoutId id="2147483690" r:id="rId7"/>
    <p:sldLayoutId id="2147483672" r:id="rId8"/>
    <p:sldLayoutId id="2147483673" r:id="rId9"/>
    <p:sldLayoutId id="2147483674" r:id="rId10"/>
    <p:sldLayoutId id="2147483675" r:id="rId11"/>
    <p:sldLayoutId id="2147483710" r:id="rId12"/>
    <p:sldLayoutId id="2147483676" r:id="rId13"/>
    <p:sldLayoutId id="2147483677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66" y="2388093"/>
            <a:ext cx="6581922" cy="267696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Wanna</a:t>
            </a:r>
            <a:r>
              <a:rPr lang="en-US" dirty="0" smtClean="0"/>
              <a:t> Go to Grad School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– UW ECON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 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Phil Curry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Associate Chair, Graduate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Studies, Department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Economics</a:t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Nov. 7</a:t>
            </a:r>
            <a:r>
              <a:rPr lang="en-US" sz="2000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@ AL211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40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 of UW  Econ Grad.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264" y="1507115"/>
            <a:ext cx="5364012" cy="775083"/>
          </a:xfrm>
        </p:spPr>
        <p:txBody>
          <a:bodyPr numCol="1"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Co-op Option (5 terms / 20 months)</a:t>
            </a:r>
            <a:b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5 core courses (*), 3 electives, eight month (2 term) co-op placement and capstone research project </a:t>
            </a:r>
            <a:r>
              <a:rPr lang="en-US" sz="4400" dirty="0"/>
              <a:t/>
            </a:r>
            <a:br>
              <a:rPr lang="en-US" sz="4400" dirty="0"/>
            </a:br>
            <a:endParaRPr lang="en-US" sz="2400" b="1" dirty="0" smtClean="0"/>
          </a:p>
          <a:p>
            <a:pPr marL="396875" lvl="1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41615" y="2258066"/>
            <a:ext cx="1582585" cy="316165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YEAR 1 -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Fall Term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Academic integrity workshop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Math-camp 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(*) ECON 601 micro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(*) ECON 606 research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(*) ECON 621 econometrics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elective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0120" y="2258065"/>
            <a:ext cx="1647826" cy="31616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YEAR 1 –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Spring Term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Co-op placement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YEAR 2 –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Fall Term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Co-op placement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4964" y="5419725"/>
            <a:ext cx="5364012" cy="75095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t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Electives: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Health, Monetary Resource, Innovation, Numerical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Methods, etc.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6875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7535" y="2258066"/>
            <a:ext cx="1647826" cy="31616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YEAR 1 – Winter Term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(*) ECON 602 macro theory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(*) ECON 622 applied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microeconometrics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ECON 623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macroeconometrics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Two electives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82443" y="2282198"/>
            <a:ext cx="1647826" cy="31616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YEAR 2 –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Winter Term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Econ 674 Capstone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Co-op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 term report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346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 of UW  Econ Grad.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34" y="2351151"/>
            <a:ext cx="7489523" cy="3468624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Canadian/PR: $</a:t>
            </a:r>
            <a:r>
              <a:rPr lang="en-US" sz="2400" dirty="0" smtClean="0"/>
              <a:t>2725 </a:t>
            </a:r>
            <a:r>
              <a:rPr lang="en-US" sz="2400" dirty="0" smtClean="0"/>
              <a:t>/ term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International: </a:t>
            </a:r>
            <a:r>
              <a:rPr lang="en-US" sz="2400" dirty="0" smtClean="0"/>
              <a:t>$7725/ </a:t>
            </a:r>
            <a:r>
              <a:rPr lang="en-US" sz="2400" dirty="0" smtClean="0"/>
              <a:t>term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More Info. is available at: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https://uwaterloo.ca/finance/student-financial-services/tuition-fee-schedules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4534" y="1390650"/>
            <a:ext cx="7489523" cy="676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Tuition (</a:t>
            </a:r>
            <a:r>
              <a:rPr lang="en-US" sz="2400" b="1" dirty="0" smtClean="0">
                <a:solidFill>
                  <a:srgbClr val="C00000"/>
                </a:solidFill>
              </a:rPr>
              <a:t>2019 </a:t>
            </a:r>
            <a:r>
              <a:rPr lang="en-US" sz="2400" b="1" dirty="0" smtClean="0">
                <a:solidFill>
                  <a:srgbClr val="C00000"/>
                </a:solidFill>
              </a:rPr>
              <a:t>F)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975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 of UW  Econ Grad.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34" y="2351151"/>
            <a:ext cx="7489523" cy="3468624"/>
          </a:xfrm>
        </p:spPr>
        <p:txBody>
          <a:bodyPr numCol="1">
            <a:normAutofit/>
          </a:bodyPr>
          <a:lstStyle/>
          <a:p>
            <a:r>
              <a:rPr lang="en-US" sz="2400" u="sng" dirty="0"/>
              <a:t>Enrolment in </a:t>
            </a:r>
            <a:r>
              <a:rPr lang="en-US" sz="2400" u="sng" dirty="0" smtClean="0"/>
              <a:t>Co-op</a:t>
            </a:r>
            <a:r>
              <a:rPr lang="en-US" sz="2400" dirty="0" smtClean="0"/>
              <a:t> </a:t>
            </a:r>
            <a:r>
              <a:rPr lang="en-US" sz="2400" dirty="0"/>
              <a:t>is not firm until:</a:t>
            </a:r>
          </a:p>
          <a:p>
            <a:pPr lvl="1"/>
            <a:r>
              <a:rPr lang="en-US" sz="2200" dirty="0"/>
              <a:t> results from your first term are public (an average greater than </a:t>
            </a:r>
            <a:r>
              <a:rPr lang="en-US" sz="2200" dirty="0" smtClean="0"/>
              <a:t>70%)</a:t>
            </a:r>
            <a:endParaRPr lang="en-US" sz="2200" dirty="0"/>
          </a:p>
          <a:p>
            <a:r>
              <a:rPr lang="en-US" sz="2400" u="sng" dirty="0"/>
              <a:t>To graduate with the </a:t>
            </a:r>
            <a:r>
              <a:rPr lang="en-US" sz="2400" u="sng" dirty="0" smtClean="0"/>
              <a:t>Co-op </a:t>
            </a:r>
            <a:r>
              <a:rPr lang="en-US" sz="2400" u="sng" dirty="0"/>
              <a:t>option </a:t>
            </a:r>
            <a:r>
              <a:rPr lang="en-US" sz="2400" dirty="0"/>
              <a:t>you </a:t>
            </a:r>
            <a:r>
              <a:rPr lang="en-US" sz="2400" b="1" dirty="0"/>
              <a:t>need</a:t>
            </a:r>
            <a:r>
              <a:rPr lang="en-US" sz="2400" dirty="0"/>
              <a:t> to find a coop internship</a:t>
            </a:r>
          </a:p>
          <a:p>
            <a:r>
              <a:rPr lang="en-US" sz="2400" u="sng" dirty="0"/>
              <a:t>If you do not find a </a:t>
            </a:r>
            <a:r>
              <a:rPr lang="en-US" sz="2400" u="sng" dirty="0" smtClean="0"/>
              <a:t>co-op </a:t>
            </a:r>
            <a:r>
              <a:rPr lang="en-US" sz="2400" u="sng" dirty="0"/>
              <a:t>internship, you have to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Register for the Spring term</a:t>
            </a:r>
          </a:p>
          <a:p>
            <a:pPr lvl="1"/>
            <a:r>
              <a:rPr lang="en-US" sz="2000" dirty="0"/>
              <a:t>Switch back into the regular MA </a:t>
            </a:r>
            <a:r>
              <a:rPr lang="en-US" sz="2000" dirty="0" smtClean="0"/>
              <a:t>program</a:t>
            </a:r>
            <a:endParaRPr lang="en-US" sz="2000" dirty="0"/>
          </a:p>
          <a:p>
            <a:pPr lvl="1"/>
            <a:r>
              <a:rPr lang="en-US" sz="2000" dirty="0"/>
              <a:t>Graduate in Fall (October)of that year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4534" y="1390650"/>
            <a:ext cx="7489523" cy="676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Co-op </a:t>
            </a:r>
            <a:r>
              <a:rPr lang="en-US" sz="2400" b="1" dirty="0">
                <a:solidFill>
                  <a:srgbClr val="C00000"/>
                </a:solidFill>
              </a:rPr>
              <a:t>Option: Frequent </a:t>
            </a:r>
            <a:r>
              <a:rPr lang="en-US" sz="2400" b="1" dirty="0" smtClean="0">
                <a:solidFill>
                  <a:srgbClr val="C00000"/>
                </a:solidFill>
              </a:rPr>
              <a:t>Q&amp;A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391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33" y="2066925"/>
            <a:ext cx="7489523" cy="3468624"/>
          </a:xfrm>
        </p:spPr>
        <p:txBody>
          <a:bodyPr numCol="1">
            <a:normAutofit fontScale="55000" lnSpcReduction="20000"/>
          </a:bodyPr>
          <a:lstStyle/>
          <a:p>
            <a:pPr marL="457200"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Honour’s bachelor’s degree </a:t>
            </a: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economics with a minimum 75% overall average in the last two years or last 20 courses.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advanced microeconomics (2)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advanced macroeconomics (2)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mathematical economics; a course in calculus and linear algebra are even better (2) 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Statistics and econometrics (2</a:t>
            </a:r>
            <a:r>
              <a:rPr lang="en-CA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marL="914400" lvl="2" indent="0">
              <a:lnSpc>
                <a:spcPct val="80000"/>
              </a:lnSpc>
              <a:spcBef>
                <a:spcPts val="1200"/>
              </a:spcBef>
              <a:buNone/>
              <a:tabLst>
                <a:tab pos="346075" algn="l"/>
              </a:tabLst>
              <a:defRPr/>
            </a:pPr>
            <a:r>
              <a:rPr lang="en-CA" altLang="en-US" sz="2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(For example: Econ 290, 306, 311, 322, 323, 391, 421, 422, 423, 491, 496)</a:t>
            </a:r>
            <a:endParaRPr lang="en-CA" altLang="en-US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48640">
              <a:spcBef>
                <a:spcPts val="1800"/>
              </a:spcBef>
              <a:tabLst>
                <a:tab pos="346075" algn="l"/>
              </a:tabLst>
              <a:defRPr/>
            </a:pPr>
            <a:r>
              <a:rPr lang="en-CA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CA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of our successful applicants have a 80%+ average.</a:t>
            </a:r>
          </a:p>
          <a:p>
            <a:pPr marL="548640">
              <a:spcBef>
                <a:spcPts val="1800"/>
              </a:spcBef>
              <a:tabLst>
                <a:tab pos="346075" algn="l"/>
              </a:tabLst>
              <a:defRPr/>
            </a:pPr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Occasionally, students are admitted with limited economics but extensive mathematical background.</a:t>
            </a:r>
          </a:p>
          <a:p>
            <a:pPr marL="548640">
              <a:spcBef>
                <a:spcPts val="1800"/>
              </a:spcBef>
              <a:tabLst>
                <a:tab pos="346075" algn="l"/>
              </a:tabLst>
              <a:defRPr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  <a:tabLst>
                <a:tab pos="346075" algn="l"/>
              </a:tabLst>
              <a:defRPr/>
            </a:pPr>
            <a:r>
              <a:rPr lang="en-CA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4534" y="1390650"/>
            <a:ext cx="7489523" cy="6762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Admission Requirements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33" y="1447800"/>
            <a:ext cx="7489523" cy="4581525"/>
          </a:xfrm>
        </p:spPr>
        <p:txBody>
          <a:bodyPr numCol="1"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  <a:tabLst>
                <a:tab pos="346075" algn="l"/>
              </a:tabLst>
              <a:defRPr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Honour’s bachelor’s degree in economics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Strong preparation in economics and mathematics </a:t>
            </a:r>
            <a:endParaRPr lang="en-CA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400"/>
              </a:spcBef>
              <a:buFont typeface="+mj-lt"/>
              <a:buAutoNum type="arabicPeriod"/>
              <a:tabLst>
                <a:tab pos="346075" algn="l"/>
              </a:tabLst>
              <a:defRPr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Two academic letters of reference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Give the professors who are writing your references the information they need: the list of programs you are applying for, and an unofficial copy of your transcript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Give your professors enough lead time; they may be writing many letters </a:t>
            </a:r>
            <a:endParaRPr lang="en-CA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Ranking is </a:t>
            </a:r>
            <a:r>
              <a:rPr lang="en-CA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more </a:t>
            </a:r>
            <a:r>
              <a:rPr lang="en-CA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important than score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possible, </a:t>
            </a:r>
            <a:r>
              <a:rPr lang="en-CA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diversify </a:t>
            </a:r>
            <a:r>
              <a:rPr lang="en-CA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your references across fields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Senior-year course instructors are preferred.</a:t>
            </a:r>
            <a:endParaRPr lang="en-CA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tabLst>
                <a:tab pos="346075" algn="l"/>
              </a:tabLst>
              <a:defRPr/>
            </a:pPr>
            <a:r>
              <a:rPr lang="en-C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Complete your on-line application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https://uwaterloo.ca/discover-graduate-studies/application-process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  <a:tabLst>
                <a:tab pos="346075" algn="l"/>
              </a:tabLst>
              <a:defRPr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Application deadline: February 1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tabLst>
                <a:tab pos="346075" algn="l"/>
              </a:tabLst>
              <a:defRPr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Admission is only for September of each year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649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33" y="2066925"/>
            <a:ext cx="7489523" cy="3468624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Do not put all eggs in one basket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-- Our grad. program is very competitive. Every year, we received hundreds of applications and we only have 25 to 30 spots per cohort.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How to “Optimize” your grad. school application strategy?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-- Think about what you why you want to go to grad school; there may be multiple routes to get you where you want to go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4534" y="1390650"/>
            <a:ext cx="7489523" cy="676275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 Other Suggestions on Grad. School Application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83" y="1676400"/>
            <a:ext cx="7489523" cy="2922494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Some Other </a:t>
            </a:r>
            <a:r>
              <a:rPr lang="en-US" sz="2400" dirty="0" smtClean="0"/>
              <a:t>Econ </a:t>
            </a:r>
            <a:r>
              <a:rPr lang="en-US" sz="2400" dirty="0" smtClean="0"/>
              <a:t>Grad. Programs </a:t>
            </a:r>
            <a:r>
              <a:rPr lang="en-US" sz="2400" dirty="0" smtClean="0"/>
              <a:t>Our Students Go To: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In Canada: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</a:t>
            </a:r>
            <a:r>
              <a:rPr lang="en-US" sz="2400" b="1" dirty="0" err="1" smtClean="0"/>
              <a:t>UofT</a:t>
            </a:r>
            <a:r>
              <a:rPr lang="en-US" sz="2400" b="1" dirty="0" smtClean="0"/>
              <a:t>, Western, </a:t>
            </a:r>
            <a:r>
              <a:rPr lang="en-US" sz="2400" b="1" dirty="0" smtClean="0"/>
              <a:t>Queen’s</a:t>
            </a:r>
            <a:r>
              <a:rPr lang="en-US" sz="2400" b="1" dirty="0" smtClean="0"/>
              <a:t>, </a:t>
            </a:r>
            <a:r>
              <a:rPr lang="en-US" sz="2400" b="1" dirty="0" smtClean="0"/>
              <a:t>UBC, McMaster</a:t>
            </a:r>
            <a:r>
              <a:rPr lang="en-US" sz="2400" b="1" dirty="0" smtClean="0"/>
              <a:t>, McGill, </a:t>
            </a:r>
            <a:r>
              <a:rPr lang="en-US" sz="2400" b="1" dirty="0" smtClean="0"/>
              <a:t>SFU,      	Alberta, Calgary, Concordia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	Elsewhere: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b="1" dirty="0" smtClean="0"/>
              <a:t>Duke, </a:t>
            </a:r>
            <a:r>
              <a:rPr lang="en-US" sz="2400" b="1" dirty="0" smtClean="0"/>
              <a:t>NYU, USC</a:t>
            </a:r>
            <a:r>
              <a:rPr lang="en-US" sz="2400" b="1" smtClean="0"/>
              <a:t>, Northwestern, Durham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462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 &amp; 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83" y="1676400"/>
            <a:ext cx="7489523" cy="3971925"/>
          </a:xfrm>
        </p:spPr>
        <p:txBody>
          <a:bodyPr numCol="1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Department of Economics Contacts</a:t>
            </a:r>
            <a:b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Phil Curry,  Associate Chair of  Graduate  Studies,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pacurry@uwaterloo.ca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HH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 Shaw – Graduate Program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pshaw@uwaterloo.ca –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06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459" y="1592840"/>
            <a:ext cx="7489523" cy="3681068"/>
          </a:xfrm>
        </p:spPr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Why Graduate School?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Why UW Economics as your Graduate Program?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UW Econ Graduate Program Introduction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Applications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Other Comments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319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Graduate School?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459" y="1592840"/>
            <a:ext cx="7489523" cy="2378525"/>
          </a:xfrm>
        </p:spPr>
        <p:txBody>
          <a:bodyPr numCol="1"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Money</a:t>
            </a:r>
            <a:r>
              <a:rPr lang="en-US" sz="2400" dirty="0" smtClean="0"/>
              <a:t>: 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-- </a:t>
            </a:r>
            <a:r>
              <a:rPr lang="en-US" altLang="en-US" sz="20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Significantly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higher starting salary ($45,000-$80,000) relative to an undergraduate degree in economics </a:t>
            </a:r>
            <a:endParaRPr lang="en-US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the Name:</a:t>
            </a:r>
          </a:p>
          <a:p>
            <a:pPr marL="0" indent="0"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-- “</a:t>
            </a:r>
            <a:r>
              <a:rPr lang="en-US" altLang="en-US" sz="20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Master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”, such a cool name, eh? 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92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Graduate School?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459" y="1592840"/>
            <a:ext cx="7489523" cy="2750560"/>
          </a:xfrm>
        </p:spPr>
        <p:txBody>
          <a:bodyPr numCol="1"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Yourself: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Advanced Level of Economics 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More competitive and more opportunities on the job market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Transition to </a:t>
            </a: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PhD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researcher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90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Graduate School?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459" y="1592839"/>
            <a:ext cx="7489523" cy="420788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Costs are relatively 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Cost </a:t>
            </a:r>
            <a:r>
              <a:rPr lang="en-US" alt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Costs are partially/fully covered by funding (scholarship and teaching assistantship. For example, </a:t>
            </a:r>
            <a:r>
              <a:rPr lang="en-US" alt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2018-2019, the average funding </a:t>
            </a:r>
            <a:r>
              <a:rPr lang="en-US" alt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package was </a:t>
            </a:r>
            <a:r>
              <a:rPr lang="en-US" alt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$15,000 for MAs and </a:t>
            </a:r>
            <a:r>
              <a:rPr lang="en-US" alt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$</a:t>
            </a:r>
            <a:r>
              <a:rPr lang="en-US" alt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25,000 for PhDs)</a:t>
            </a:r>
            <a:endParaRPr lang="en-US" altLang="en-US" sz="2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 Cost </a:t>
            </a:r>
            <a:r>
              <a:rPr lang="en-US" alt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Most of the MA programs consist of 2 terms (8 months) of coursework; 5 terms for the co-op option</a:t>
            </a:r>
          </a:p>
          <a:p>
            <a:pPr marL="0" indent="0">
              <a:buNone/>
            </a:pPr>
            <a:endParaRPr lang="en-US" alt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22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UW ECON?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459" y="1592840"/>
            <a:ext cx="7489523" cy="4217410"/>
          </a:xfrm>
        </p:spPr>
        <p:txBody>
          <a:bodyPr numCol="1"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Some Facts: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increase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job placement, the department offers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soft-skills training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MAs: workshops, mock interviews, career advice, and network opportunities with alumni.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247297"/>
              </p:ext>
            </p:extLst>
          </p:nvPr>
        </p:nvGraphicFramePr>
        <p:xfrm>
          <a:off x="1290919" y="2057400"/>
          <a:ext cx="65980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3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UW ECON?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459" y="1592840"/>
            <a:ext cx="7489523" cy="4217410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u="sng" dirty="0" smtClean="0"/>
              <a:t>Some Recent MA Co-op Placements </a:t>
            </a:r>
          </a:p>
          <a:p>
            <a:pPr marL="0" indent="0">
              <a:buNone/>
            </a:pPr>
            <a:endParaRPr lang="en-US" sz="1200" u="sng" dirty="0"/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Jasmine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Ontario Teacher’s Pension Plan, Analyst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Qian Cao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Loyalty One, Marketing Analytics 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Zheren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Employment &amp; Social Dev. Canada, Analyst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Joshua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Natural Resources Canada, Analyst 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Victoria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Janicki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Statistics Canada, Analyst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Garnik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Kakosyan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Ericsson Canada Inc., Big Data Analyst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Zaixiong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 JUICE Mobile, Data Analyst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David Ta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Bank of Montreal, Data Scientist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Gamze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Demiray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Treasury Board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Ivan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Koparan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iGan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Adam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Upenieks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Universitaet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Kowalczyszyn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Employment and Social Development Canada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550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UW ECON?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459" y="1592840"/>
            <a:ext cx="7489523" cy="421741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Recent MA to PhD Program</a:t>
            </a:r>
          </a:p>
          <a:p>
            <a:pPr marL="0" indent="0">
              <a:buNone/>
            </a:pPr>
            <a:endParaRPr lang="en-US" sz="2400" u="sng" dirty="0"/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Aidi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Yu (2017) – PhD, Economics, UW</a:t>
            </a: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Xingtong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Ji (2017) – PhD, Social and Ecological Sustainability, UW</a:t>
            </a: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Zehua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Pan (2017) – PhD, Economics, UW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Allison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Nicole Devlin (2016) – PhD, Economics,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UoT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RenFang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Tian (2015) – PhD, Economics, UW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555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 of UW  Econ Grad.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264" y="1507115"/>
            <a:ext cx="5364012" cy="1026535"/>
          </a:xfrm>
        </p:spPr>
        <p:txBody>
          <a:bodyPr numCol="1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Coursework Option (2 terms / 8months)</a:t>
            </a:r>
            <a:b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Five core courses (*) plus three electives.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396875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41615" y="2258066"/>
            <a:ext cx="2382686" cy="316165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None/>
            </a:pP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YEAR 1 - fall term</a:t>
            </a:r>
          </a:p>
          <a:p>
            <a:pPr fontAlgn="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Academic integrity workshop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Math-camp 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(*) ECON 601 micro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(*) ECON 606 research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(*) ECON 621 econometrics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One elective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258066"/>
            <a:ext cx="2381251" cy="31616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YEAR 1 – winter term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(*) ECON 602 macro theory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(*) ECON 622 applied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microeconometrics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400050" lvl="1" indent="0" fontAlgn="t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(*) ECON 623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macroeconometrics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fontAlgn="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Two electives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4964" y="5419725"/>
            <a:ext cx="5364012" cy="75095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t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Electives: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Health, Monetary Resource, Innovation, Numerical Methods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96875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75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UofWaterloo2015_rev2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CD750"/>
      </a:accent1>
      <a:accent2>
        <a:srgbClr val="0C0C0C"/>
      </a:accent2>
      <a:accent3>
        <a:srgbClr val="AEAEAE"/>
      </a:accent3>
      <a:accent4>
        <a:srgbClr val="B71234"/>
      </a:accent4>
      <a:accent5>
        <a:srgbClr val="7F7F7F"/>
      </a:accent5>
      <a:accent6>
        <a:srgbClr val="77BBFF"/>
      </a:accent6>
      <a:hlink>
        <a:srgbClr val="353535"/>
      </a:hlink>
      <a:folHlink>
        <a:srgbClr val="59595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982</Words>
  <Application>Microsoft Office PowerPoint</Application>
  <PresentationFormat>On-screen Show (4:3)</PresentationFormat>
  <Paragraphs>248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Arial Narrow</vt:lpstr>
      <vt:lpstr>Wingdings</vt:lpstr>
      <vt:lpstr>UofWaterloo_WhiteBkgrd</vt:lpstr>
      <vt:lpstr> So Ya Wanna Go to Grad School – UW ECON    Phil Curry, Associate Chair, Graduate Studies, Department of Economics  Nov. 7th @ AL211</vt:lpstr>
      <vt:lpstr>Outline</vt:lpstr>
      <vt:lpstr>Why Graduate School?</vt:lpstr>
      <vt:lpstr>Why Graduate School?</vt:lpstr>
      <vt:lpstr>Why Graduate School?</vt:lpstr>
      <vt:lpstr>Why UW ECON?</vt:lpstr>
      <vt:lpstr>Why UW ECON?</vt:lpstr>
      <vt:lpstr>Why UW ECON?</vt:lpstr>
      <vt:lpstr>Introduction of UW  Econ Grad. Program</vt:lpstr>
      <vt:lpstr>Introduction of UW  Econ Grad. Program</vt:lpstr>
      <vt:lpstr>Introduction of UW  Econ Grad. Program</vt:lpstr>
      <vt:lpstr>Introduction of UW  Econ Grad. Program</vt:lpstr>
      <vt:lpstr>Applications</vt:lpstr>
      <vt:lpstr>Applications</vt:lpstr>
      <vt:lpstr>Applications</vt:lpstr>
      <vt:lpstr>Other Comments</vt:lpstr>
      <vt:lpstr>Q &amp; 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University of Waterloo</dc:creator>
  <cp:keywords/>
  <dc:description/>
  <cp:lastModifiedBy>Philip Curry</cp:lastModifiedBy>
  <cp:revision>278</cp:revision>
  <dcterms:created xsi:type="dcterms:W3CDTF">2015-06-08T17:51:07Z</dcterms:created>
  <dcterms:modified xsi:type="dcterms:W3CDTF">2019-11-05T22:12:15Z</dcterms:modified>
  <cp:category/>
</cp:coreProperties>
</file>