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Lst>
  <p:notesMasterIdLst>
    <p:notesMasterId r:id="rId25"/>
  </p:notesMasterIdLst>
  <p:sldIdLst>
    <p:sldId id="307" r:id="rId6"/>
    <p:sldId id="262" r:id="rId7"/>
    <p:sldId id="534" r:id="rId8"/>
    <p:sldId id="533" r:id="rId9"/>
    <p:sldId id="552" r:id="rId10"/>
    <p:sldId id="269" r:id="rId11"/>
    <p:sldId id="476" r:id="rId12"/>
    <p:sldId id="555" r:id="rId13"/>
    <p:sldId id="556" r:id="rId14"/>
    <p:sldId id="557" r:id="rId15"/>
    <p:sldId id="558" r:id="rId16"/>
    <p:sldId id="559" r:id="rId17"/>
    <p:sldId id="560" r:id="rId18"/>
    <p:sldId id="561" r:id="rId19"/>
    <p:sldId id="563" r:id="rId20"/>
    <p:sldId id="564" r:id="rId21"/>
    <p:sldId id="565" r:id="rId22"/>
    <p:sldId id="277" r:id="rId23"/>
    <p:sldId id="6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77BC"/>
    <a:srgbClr val="FF9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7F84FC-9B75-2F7C-DBD5-BFE8E285F435}" v="783" dt="2024-03-14T15:37:46.7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46"/>
    <p:restoredTop sz="66510"/>
  </p:normalViewPr>
  <p:slideViewPr>
    <p:cSldViewPr snapToGrid="0">
      <p:cViewPr varScale="1">
        <p:scale>
          <a:sx n="76" d="100"/>
          <a:sy n="76" d="100"/>
        </p:scale>
        <p:origin x="18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6A1EBF-C874-4587-BCB9-D4A706EB62E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2CDAE1B-8310-4CAD-8ACA-E317370905CD}">
      <dgm:prSet/>
      <dgm:spPr/>
      <dgm:t>
        <a:bodyPr/>
        <a:lstStyle/>
        <a:p>
          <a:r>
            <a:rPr lang="en-US"/>
            <a:t>Lean in- allow students to share their point of view</a:t>
          </a:r>
        </a:p>
      </dgm:t>
    </dgm:pt>
    <dgm:pt modelId="{3DD5ED0E-00BA-4D7F-A97A-8069C1C6588D}" type="parTrans" cxnId="{7CDA6F99-2275-43DF-A4F1-CB57632B852F}">
      <dgm:prSet/>
      <dgm:spPr/>
      <dgm:t>
        <a:bodyPr/>
        <a:lstStyle/>
        <a:p>
          <a:endParaRPr lang="en-US"/>
        </a:p>
      </dgm:t>
    </dgm:pt>
    <dgm:pt modelId="{8CC59BB3-3C00-4077-BF5C-112BCFF8E26D}" type="sibTrans" cxnId="{7CDA6F99-2275-43DF-A4F1-CB57632B852F}">
      <dgm:prSet/>
      <dgm:spPr/>
      <dgm:t>
        <a:bodyPr/>
        <a:lstStyle/>
        <a:p>
          <a:endParaRPr lang="en-US"/>
        </a:p>
      </dgm:t>
    </dgm:pt>
    <dgm:pt modelId="{7414E910-852E-4608-9DD7-BA5AF6AA8ECC}">
      <dgm:prSet/>
      <dgm:spPr/>
      <dgm:t>
        <a:bodyPr/>
        <a:lstStyle/>
        <a:p>
          <a:r>
            <a:rPr lang="en-US"/>
            <a:t>Gather Feedback- what are their needs?</a:t>
          </a:r>
        </a:p>
      </dgm:t>
    </dgm:pt>
    <dgm:pt modelId="{9FDA63DC-F858-4E92-ADDE-DABC0E587E52}" type="parTrans" cxnId="{4DF34044-3E08-4B4E-9747-E20C8CCBB609}">
      <dgm:prSet/>
      <dgm:spPr/>
      <dgm:t>
        <a:bodyPr/>
        <a:lstStyle/>
        <a:p>
          <a:endParaRPr lang="en-US"/>
        </a:p>
      </dgm:t>
    </dgm:pt>
    <dgm:pt modelId="{637EAE69-3F78-41A0-A559-9C887BAC2FE2}" type="sibTrans" cxnId="{4DF34044-3E08-4B4E-9747-E20C8CCBB609}">
      <dgm:prSet/>
      <dgm:spPr/>
      <dgm:t>
        <a:bodyPr/>
        <a:lstStyle/>
        <a:p>
          <a:endParaRPr lang="en-US"/>
        </a:p>
      </dgm:t>
    </dgm:pt>
    <dgm:pt modelId="{BFF6AA44-9B1D-4BB4-96E6-3D21A782E430}">
      <dgm:prSet/>
      <dgm:spPr/>
      <dgm:t>
        <a:bodyPr/>
        <a:lstStyle/>
        <a:p>
          <a:r>
            <a:rPr lang="en-US"/>
            <a:t>Listen with intention- commit to </a:t>
          </a:r>
          <a:r>
            <a:rPr lang="en-US" i="1"/>
            <a:t>doing </a:t>
          </a:r>
          <a:r>
            <a:rPr lang="en-US"/>
            <a:t>something with the information</a:t>
          </a:r>
        </a:p>
      </dgm:t>
    </dgm:pt>
    <dgm:pt modelId="{E0323477-2376-47D4-9DBC-A27BAE2CA3F7}" type="parTrans" cxnId="{B885227C-D4F2-424A-937A-4E1AC162DF53}">
      <dgm:prSet/>
      <dgm:spPr/>
      <dgm:t>
        <a:bodyPr/>
        <a:lstStyle/>
        <a:p>
          <a:endParaRPr lang="en-US"/>
        </a:p>
      </dgm:t>
    </dgm:pt>
    <dgm:pt modelId="{58C218AC-2114-419C-9400-1F4ED7D93ABA}" type="sibTrans" cxnId="{B885227C-D4F2-424A-937A-4E1AC162DF53}">
      <dgm:prSet/>
      <dgm:spPr/>
      <dgm:t>
        <a:bodyPr/>
        <a:lstStyle/>
        <a:p>
          <a:endParaRPr lang="en-US"/>
        </a:p>
      </dgm:t>
    </dgm:pt>
    <dgm:pt modelId="{99E39C24-C192-4075-9BA4-641E6A2F9ABF}" type="pres">
      <dgm:prSet presAssocID="{6D6A1EBF-C874-4587-BCB9-D4A706EB62E6}" presName="root" presStyleCnt="0">
        <dgm:presLayoutVars>
          <dgm:dir/>
          <dgm:resizeHandles val="exact"/>
        </dgm:presLayoutVars>
      </dgm:prSet>
      <dgm:spPr/>
    </dgm:pt>
    <dgm:pt modelId="{CE1011EF-074A-4FDC-9831-C5AA99EB17F2}" type="pres">
      <dgm:prSet presAssocID="{92CDAE1B-8310-4CAD-8ACA-E317370905CD}" presName="compNode" presStyleCnt="0"/>
      <dgm:spPr/>
    </dgm:pt>
    <dgm:pt modelId="{5BD6031E-AA04-466B-A446-B249D2D5E1BF}" type="pres">
      <dgm:prSet presAssocID="{92CDAE1B-8310-4CAD-8ACA-E317370905CD}" presName="bgRect" presStyleLbl="bgShp" presStyleIdx="0" presStyleCnt="3"/>
      <dgm:spPr/>
    </dgm:pt>
    <dgm:pt modelId="{EA996C09-01C4-46D2-987D-2E173C8CE1B9}" type="pres">
      <dgm:prSet presAssocID="{92CDAE1B-8310-4CAD-8ACA-E317370905C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18F00363-55EB-4E7E-8D04-280521104B7C}" type="pres">
      <dgm:prSet presAssocID="{92CDAE1B-8310-4CAD-8ACA-E317370905CD}" presName="spaceRect" presStyleCnt="0"/>
      <dgm:spPr/>
    </dgm:pt>
    <dgm:pt modelId="{60DEC94C-18C9-4EFF-B93B-BF083D4BF9DF}" type="pres">
      <dgm:prSet presAssocID="{92CDAE1B-8310-4CAD-8ACA-E317370905CD}" presName="parTx" presStyleLbl="revTx" presStyleIdx="0" presStyleCnt="3">
        <dgm:presLayoutVars>
          <dgm:chMax val="0"/>
          <dgm:chPref val="0"/>
        </dgm:presLayoutVars>
      </dgm:prSet>
      <dgm:spPr/>
    </dgm:pt>
    <dgm:pt modelId="{39AD4190-B9C5-4714-9CC7-481015061116}" type="pres">
      <dgm:prSet presAssocID="{8CC59BB3-3C00-4077-BF5C-112BCFF8E26D}" presName="sibTrans" presStyleCnt="0"/>
      <dgm:spPr/>
    </dgm:pt>
    <dgm:pt modelId="{AE464DA5-D774-4B0C-8E59-253090197F4B}" type="pres">
      <dgm:prSet presAssocID="{7414E910-852E-4608-9DD7-BA5AF6AA8ECC}" presName="compNode" presStyleCnt="0"/>
      <dgm:spPr/>
    </dgm:pt>
    <dgm:pt modelId="{67008E6B-22D8-4892-BFD5-7932DE9E6F5F}" type="pres">
      <dgm:prSet presAssocID="{7414E910-852E-4608-9DD7-BA5AF6AA8ECC}" presName="bgRect" presStyleLbl="bgShp" presStyleIdx="1" presStyleCnt="3"/>
      <dgm:spPr/>
    </dgm:pt>
    <dgm:pt modelId="{1BF91A5B-8975-4250-AC32-1944AC0E6E05}" type="pres">
      <dgm:prSet presAssocID="{7414E910-852E-4608-9DD7-BA5AF6AA8EC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BDC1B73E-0815-4E07-A85B-8D929F9B9E72}" type="pres">
      <dgm:prSet presAssocID="{7414E910-852E-4608-9DD7-BA5AF6AA8ECC}" presName="spaceRect" presStyleCnt="0"/>
      <dgm:spPr/>
    </dgm:pt>
    <dgm:pt modelId="{02678465-7A59-4B8C-9CE1-781FCDABA3C4}" type="pres">
      <dgm:prSet presAssocID="{7414E910-852E-4608-9DD7-BA5AF6AA8ECC}" presName="parTx" presStyleLbl="revTx" presStyleIdx="1" presStyleCnt="3">
        <dgm:presLayoutVars>
          <dgm:chMax val="0"/>
          <dgm:chPref val="0"/>
        </dgm:presLayoutVars>
      </dgm:prSet>
      <dgm:spPr/>
    </dgm:pt>
    <dgm:pt modelId="{00F7AE32-67A2-4549-8C97-1283254927B2}" type="pres">
      <dgm:prSet presAssocID="{637EAE69-3F78-41A0-A559-9C887BAC2FE2}" presName="sibTrans" presStyleCnt="0"/>
      <dgm:spPr/>
    </dgm:pt>
    <dgm:pt modelId="{01CBAD54-B09C-4CBA-BAAD-D26E383DBA20}" type="pres">
      <dgm:prSet presAssocID="{BFF6AA44-9B1D-4BB4-96E6-3D21A782E430}" presName="compNode" presStyleCnt="0"/>
      <dgm:spPr/>
    </dgm:pt>
    <dgm:pt modelId="{03A23495-E1DD-4C96-8E04-5FEE2BDE5476}" type="pres">
      <dgm:prSet presAssocID="{BFF6AA44-9B1D-4BB4-96E6-3D21A782E430}" presName="bgRect" presStyleLbl="bgShp" presStyleIdx="2" presStyleCnt="3"/>
      <dgm:spPr/>
    </dgm:pt>
    <dgm:pt modelId="{0082387B-02F0-4EE0-A32F-8398A09FD686}" type="pres">
      <dgm:prSet presAssocID="{BFF6AA44-9B1D-4BB4-96E6-3D21A782E43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ar"/>
        </a:ext>
      </dgm:extLst>
    </dgm:pt>
    <dgm:pt modelId="{A5C8EFEF-729F-4593-AB76-8CBD55942315}" type="pres">
      <dgm:prSet presAssocID="{BFF6AA44-9B1D-4BB4-96E6-3D21A782E430}" presName="spaceRect" presStyleCnt="0"/>
      <dgm:spPr/>
    </dgm:pt>
    <dgm:pt modelId="{EFED4548-C14B-4EAA-BE44-42F5E8862825}" type="pres">
      <dgm:prSet presAssocID="{BFF6AA44-9B1D-4BB4-96E6-3D21A782E430}" presName="parTx" presStyleLbl="revTx" presStyleIdx="2" presStyleCnt="3">
        <dgm:presLayoutVars>
          <dgm:chMax val="0"/>
          <dgm:chPref val="0"/>
        </dgm:presLayoutVars>
      </dgm:prSet>
      <dgm:spPr/>
    </dgm:pt>
  </dgm:ptLst>
  <dgm:cxnLst>
    <dgm:cxn modelId="{4DF34044-3E08-4B4E-9747-E20C8CCBB609}" srcId="{6D6A1EBF-C874-4587-BCB9-D4A706EB62E6}" destId="{7414E910-852E-4608-9DD7-BA5AF6AA8ECC}" srcOrd="1" destOrd="0" parTransId="{9FDA63DC-F858-4E92-ADDE-DABC0E587E52}" sibTransId="{637EAE69-3F78-41A0-A559-9C887BAC2FE2}"/>
    <dgm:cxn modelId="{6FE3D565-D51F-4EDB-B057-F4CEC0943878}" type="presOf" srcId="{7414E910-852E-4608-9DD7-BA5AF6AA8ECC}" destId="{02678465-7A59-4B8C-9CE1-781FCDABA3C4}" srcOrd="0" destOrd="0" presId="urn:microsoft.com/office/officeart/2018/2/layout/IconVerticalSolidList"/>
    <dgm:cxn modelId="{B885227C-D4F2-424A-937A-4E1AC162DF53}" srcId="{6D6A1EBF-C874-4587-BCB9-D4A706EB62E6}" destId="{BFF6AA44-9B1D-4BB4-96E6-3D21A782E430}" srcOrd="2" destOrd="0" parTransId="{E0323477-2376-47D4-9DBC-A27BAE2CA3F7}" sibTransId="{58C218AC-2114-419C-9400-1F4ED7D93ABA}"/>
    <dgm:cxn modelId="{16086886-F3C5-4216-8D1F-0703378083C3}" type="presOf" srcId="{92CDAE1B-8310-4CAD-8ACA-E317370905CD}" destId="{60DEC94C-18C9-4EFF-B93B-BF083D4BF9DF}" srcOrd="0" destOrd="0" presId="urn:microsoft.com/office/officeart/2018/2/layout/IconVerticalSolidList"/>
    <dgm:cxn modelId="{7CDA6F99-2275-43DF-A4F1-CB57632B852F}" srcId="{6D6A1EBF-C874-4587-BCB9-D4A706EB62E6}" destId="{92CDAE1B-8310-4CAD-8ACA-E317370905CD}" srcOrd="0" destOrd="0" parTransId="{3DD5ED0E-00BA-4D7F-A97A-8069C1C6588D}" sibTransId="{8CC59BB3-3C00-4077-BF5C-112BCFF8E26D}"/>
    <dgm:cxn modelId="{D4E405B8-0ECB-4C27-B949-888C95DF24C6}" type="presOf" srcId="{BFF6AA44-9B1D-4BB4-96E6-3D21A782E430}" destId="{EFED4548-C14B-4EAA-BE44-42F5E8862825}" srcOrd="0" destOrd="0" presId="urn:microsoft.com/office/officeart/2018/2/layout/IconVerticalSolidList"/>
    <dgm:cxn modelId="{B7673AE6-5A6D-438C-B81F-BE20FB8D3F3D}" type="presOf" srcId="{6D6A1EBF-C874-4587-BCB9-D4A706EB62E6}" destId="{99E39C24-C192-4075-9BA4-641E6A2F9ABF}" srcOrd="0" destOrd="0" presId="urn:microsoft.com/office/officeart/2018/2/layout/IconVerticalSolidList"/>
    <dgm:cxn modelId="{E9719556-F90F-441F-87EB-F697FB33C77E}" type="presParOf" srcId="{99E39C24-C192-4075-9BA4-641E6A2F9ABF}" destId="{CE1011EF-074A-4FDC-9831-C5AA99EB17F2}" srcOrd="0" destOrd="0" presId="urn:microsoft.com/office/officeart/2018/2/layout/IconVerticalSolidList"/>
    <dgm:cxn modelId="{1861CE74-D042-4B1C-BC86-5547C350F68E}" type="presParOf" srcId="{CE1011EF-074A-4FDC-9831-C5AA99EB17F2}" destId="{5BD6031E-AA04-466B-A446-B249D2D5E1BF}" srcOrd="0" destOrd="0" presId="urn:microsoft.com/office/officeart/2018/2/layout/IconVerticalSolidList"/>
    <dgm:cxn modelId="{F080A306-E2C0-48AE-8676-B7BAC17AF2D7}" type="presParOf" srcId="{CE1011EF-074A-4FDC-9831-C5AA99EB17F2}" destId="{EA996C09-01C4-46D2-987D-2E173C8CE1B9}" srcOrd="1" destOrd="0" presId="urn:microsoft.com/office/officeart/2018/2/layout/IconVerticalSolidList"/>
    <dgm:cxn modelId="{3A5BD07E-FECF-4E5B-B9E4-F159052F88E0}" type="presParOf" srcId="{CE1011EF-074A-4FDC-9831-C5AA99EB17F2}" destId="{18F00363-55EB-4E7E-8D04-280521104B7C}" srcOrd="2" destOrd="0" presId="urn:microsoft.com/office/officeart/2018/2/layout/IconVerticalSolidList"/>
    <dgm:cxn modelId="{43D58A84-1922-4E0F-8170-5AA0B4300D3E}" type="presParOf" srcId="{CE1011EF-074A-4FDC-9831-C5AA99EB17F2}" destId="{60DEC94C-18C9-4EFF-B93B-BF083D4BF9DF}" srcOrd="3" destOrd="0" presId="urn:microsoft.com/office/officeart/2018/2/layout/IconVerticalSolidList"/>
    <dgm:cxn modelId="{A2E1B023-8429-4E7F-B16C-5802748B019F}" type="presParOf" srcId="{99E39C24-C192-4075-9BA4-641E6A2F9ABF}" destId="{39AD4190-B9C5-4714-9CC7-481015061116}" srcOrd="1" destOrd="0" presId="urn:microsoft.com/office/officeart/2018/2/layout/IconVerticalSolidList"/>
    <dgm:cxn modelId="{27B927C6-2861-4DFA-86E6-7851D23FB05E}" type="presParOf" srcId="{99E39C24-C192-4075-9BA4-641E6A2F9ABF}" destId="{AE464DA5-D774-4B0C-8E59-253090197F4B}" srcOrd="2" destOrd="0" presId="urn:microsoft.com/office/officeart/2018/2/layout/IconVerticalSolidList"/>
    <dgm:cxn modelId="{4C7503AB-1D9B-4E44-BBE2-5FFB5759F96F}" type="presParOf" srcId="{AE464DA5-D774-4B0C-8E59-253090197F4B}" destId="{67008E6B-22D8-4892-BFD5-7932DE9E6F5F}" srcOrd="0" destOrd="0" presId="urn:microsoft.com/office/officeart/2018/2/layout/IconVerticalSolidList"/>
    <dgm:cxn modelId="{E4573CC1-E598-4ACE-BB75-5CF0B77999AD}" type="presParOf" srcId="{AE464DA5-D774-4B0C-8E59-253090197F4B}" destId="{1BF91A5B-8975-4250-AC32-1944AC0E6E05}" srcOrd="1" destOrd="0" presId="urn:microsoft.com/office/officeart/2018/2/layout/IconVerticalSolidList"/>
    <dgm:cxn modelId="{21A54516-1658-4F72-AAFC-1E260813314B}" type="presParOf" srcId="{AE464DA5-D774-4B0C-8E59-253090197F4B}" destId="{BDC1B73E-0815-4E07-A85B-8D929F9B9E72}" srcOrd="2" destOrd="0" presId="urn:microsoft.com/office/officeart/2018/2/layout/IconVerticalSolidList"/>
    <dgm:cxn modelId="{F007E388-8BDF-448B-AE35-5A35F4F1ACDC}" type="presParOf" srcId="{AE464DA5-D774-4B0C-8E59-253090197F4B}" destId="{02678465-7A59-4B8C-9CE1-781FCDABA3C4}" srcOrd="3" destOrd="0" presId="urn:microsoft.com/office/officeart/2018/2/layout/IconVerticalSolidList"/>
    <dgm:cxn modelId="{152529E9-8A39-4F08-968E-07533937398A}" type="presParOf" srcId="{99E39C24-C192-4075-9BA4-641E6A2F9ABF}" destId="{00F7AE32-67A2-4549-8C97-1283254927B2}" srcOrd="3" destOrd="0" presId="urn:microsoft.com/office/officeart/2018/2/layout/IconVerticalSolidList"/>
    <dgm:cxn modelId="{907F4CAF-9902-4979-AF12-69A793011CFA}" type="presParOf" srcId="{99E39C24-C192-4075-9BA4-641E6A2F9ABF}" destId="{01CBAD54-B09C-4CBA-BAAD-D26E383DBA20}" srcOrd="4" destOrd="0" presId="urn:microsoft.com/office/officeart/2018/2/layout/IconVerticalSolidList"/>
    <dgm:cxn modelId="{BFC34421-EFAC-4D1B-9851-42929C4FFA7C}" type="presParOf" srcId="{01CBAD54-B09C-4CBA-BAAD-D26E383DBA20}" destId="{03A23495-E1DD-4C96-8E04-5FEE2BDE5476}" srcOrd="0" destOrd="0" presId="urn:microsoft.com/office/officeart/2018/2/layout/IconVerticalSolidList"/>
    <dgm:cxn modelId="{B55754A1-7A1F-4835-ABE2-095618FABDE0}" type="presParOf" srcId="{01CBAD54-B09C-4CBA-BAAD-D26E383DBA20}" destId="{0082387B-02F0-4EE0-A32F-8398A09FD686}" srcOrd="1" destOrd="0" presId="urn:microsoft.com/office/officeart/2018/2/layout/IconVerticalSolidList"/>
    <dgm:cxn modelId="{C0E60CE7-02B7-4A70-986F-8E74A08CCE9C}" type="presParOf" srcId="{01CBAD54-B09C-4CBA-BAAD-D26E383DBA20}" destId="{A5C8EFEF-729F-4593-AB76-8CBD55942315}" srcOrd="2" destOrd="0" presId="urn:microsoft.com/office/officeart/2018/2/layout/IconVerticalSolidList"/>
    <dgm:cxn modelId="{491AD527-8F30-4D00-8FE6-10119AACB8B4}" type="presParOf" srcId="{01CBAD54-B09C-4CBA-BAAD-D26E383DBA20}" destId="{EFED4548-C14B-4EAA-BE44-42F5E886282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C729CD-475F-44A0-AC7D-19DEFC4F29ED}"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2B2A0E74-2ED8-43D5-A1AD-1550A1F8FE1B}">
      <dgm:prSet/>
      <dgm:spPr/>
      <dgm:t>
        <a:bodyPr/>
        <a:lstStyle/>
        <a:p>
          <a:r>
            <a:rPr lang="en-US"/>
            <a:t>Affordability</a:t>
          </a:r>
        </a:p>
      </dgm:t>
    </dgm:pt>
    <dgm:pt modelId="{4627EF66-1D79-43D3-893C-082A3F962D5C}" type="parTrans" cxnId="{C53CE4AF-531C-468D-A9F5-E1B9FC5F496A}">
      <dgm:prSet/>
      <dgm:spPr/>
      <dgm:t>
        <a:bodyPr/>
        <a:lstStyle/>
        <a:p>
          <a:endParaRPr lang="en-US"/>
        </a:p>
      </dgm:t>
    </dgm:pt>
    <dgm:pt modelId="{0840C898-44F6-4CA8-AA00-A35DA4F6001F}" type="sibTrans" cxnId="{C53CE4AF-531C-468D-A9F5-E1B9FC5F496A}">
      <dgm:prSet/>
      <dgm:spPr/>
      <dgm:t>
        <a:bodyPr/>
        <a:lstStyle/>
        <a:p>
          <a:endParaRPr lang="en-US"/>
        </a:p>
      </dgm:t>
    </dgm:pt>
    <dgm:pt modelId="{1650C813-A804-4C9D-B96F-BB700424E6CA}">
      <dgm:prSet/>
      <dgm:spPr/>
      <dgm:t>
        <a:bodyPr/>
        <a:lstStyle/>
        <a:p>
          <a:r>
            <a:rPr lang="en-US"/>
            <a:t>Access to Education</a:t>
          </a:r>
        </a:p>
      </dgm:t>
    </dgm:pt>
    <dgm:pt modelId="{50ADB0EB-C3BE-4B59-942E-1F8FA54D873E}" type="parTrans" cxnId="{6039F8E2-8ABA-4B6D-9ECD-89F2144FD492}">
      <dgm:prSet/>
      <dgm:spPr/>
      <dgm:t>
        <a:bodyPr/>
        <a:lstStyle/>
        <a:p>
          <a:endParaRPr lang="en-US"/>
        </a:p>
      </dgm:t>
    </dgm:pt>
    <dgm:pt modelId="{4A118FA5-1A2B-4C9B-A45D-4C2960373CE8}" type="sibTrans" cxnId="{6039F8E2-8ABA-4B6D-9ECD-89F2144FD492}">
      <dgm:prSet/>
      <dgm:spPr/>
      <dgm:t>
        <a:bodyPr/>
        <a:lstStyle/>
        <a:p>
          <a:endParaRPr lang="en-US"/>
        </a:p>
      </dgm:t>
    </dgm:pt>
    <dgm:pt modelId="{5918AA25-68D8-419A-8D7F-1B24212091F4}">
      <dgm:prSet/>
      <dgm:spPr/>
      <dgm:t>
        <a:bodyPr/>
        <a:lstStyle/>
        <a:p>
          <a:r>
            <a:rPr lang="en-US"/>
            <a:t>Mental Health</a:t>
          </a:r>
        </a:p>
      </dgm:t>
    </dgm:pt>
    <dgm:pt modelId="{05C26911-EE16-4DD0-86BB-7B663757EDAA}" type="parTrans" cxnId="{56A763E8-4DC9-491D-B6D5-CB5A77C719F3}">
      <dgm:prSet/>
      <dgm:spPr/>
      <dgm:t>
        <a:bodyPr/>
        <a:lstStyle/>
        <a:p>
          <a:endParaRPr lang="en-US"/>
        </a:p>
      </dgm:t>
    </dgm:pt>
    <dgm:pt modelId="{A5A2296B-147E-4E71-A92D-09EF78E88FF2}" type="sibTrans" cxnId="{56A763E8-4DC9-491D-B6D5-CB5A77C719F3}">
      <dgm:prSet/>
      <dgm:spPr/>
      <dgm:t>
        <a:bodyPr/>
        <a:lstStyle/>
        <a:p>
          <a:endParaRPr lang="en-US"/>
        </a:p>
      </dgm:t>
    </dgm:pt>
    <dgm:pt modelId="{6F11B371-D1FA-4E2E-A72A-CEB35055DF1E}">
      <dgm:prSet/>
      <dgm:spPr/>
      <dgm:t>
        <a:bodyPr/>
        <a:lstStyle/>
        <a:p>
          <a:r>
            <a:rPr lang="en-US"/>
            <a:t>Student Engagement</a:t>
          </a:r>
        </a:p>
      </dgm:t>
    </dgm:pt>
    <dgm:pt modelId="{1F16142E-E4A9-4106-9509-F55677CB4437}" type="parTrans" cxnId="{76860F70-2420-4F6F-8A7A-CDCF91037DAD}">
      <dgm:prSet/>
      <dgm:spPr/>
      <dgm:t>
        <a:bodyPr/>
        <a:lstStyle/>
        <a:p>
          <a:endParaRPr lang="en-US"/>
        </a:p>
      </dgm:t>
    </dgm:pt>
    <dgm:pt modelId="{05DE3CC8-8CE2-4CA6-BD19-022EA16F07B6}" type="sibTrans" cxnId="{76860F70-2420-4F6F-8A7A-CDCF91037DAD}">
      <dgm:prSet/>
      <dgm:spPr/>
      <dgm:t>
        <a:bodyPr/>
        <a:lstStyle/>
        <a:p>
          <a:endParaRPr lang="en-US"/>
        </a:p>
      </dgm:t>
    </dgm:pt>
    <dgm:pt modelId="{D8D2F2B3-69DA-4AAF-941D-87747B89E3EF}">
      <dgm:prSet/>
      <dgm:spPr/>
      <dgm:t>
        <a:bodyPr/>
        <a:lstStyle/>
        <a:p>
          <a:r>
            <a:rPr lang="en-US"/>
            <a:t>Accessibility</a:t>
          </a:r>
        </a:p>
      </dgm:t>
    </dgm:pt>
    <dgm:pt modelId="{71E99F83-DA69-4EFB-81EC-186A0F040B7C}" type="parTrans" cxnId="{D077576F-4815-4C2D-87F6-830A0CF5C2E7}">
      <dgm:prSet/>
      <dgm:spPr/>
      <dgm:t>
        <a:bodyPr/>
        <a:lstStyle/>
        <a:p>
          <a:endParaRPr lang="en-US"/>
        </a:p>
      </dgm:t>
    </dgm:pt>
    <dgm:pt modelId="{BD46748B-B678-4034-831D-DDCD614F753B}" type="sibTrans" cxnId="{D077576F-4815-4C2D-87F6-830A0CF5C2E7}">
      <dgm:prSet/>
      <dgm:spPr/>
      <dgm:t>
        <a:bodyPr/>
        <a:lstStyle/>
        <a:p>
          <a:endParaRPr lang="en-US"/>
        </a:p>
      </dgm:t>
    </dgm:pt>
    <dgm:pt modelId="{41CF89E7-AD8A-4023-98E8-B36AE57EA483}">
      <dgm:prSet/>
      <dgm:spPr/>
      <dgm:t>
        <a:bodyPr/>
        <a:lstStyle/>
        <a:p>
          <a:r>
            <a:rPr lang="en-US"/>
            <a:t>Employment Opportunities</a:t>
          </a:r>
        </a:p>
      </dgm:t>
    </dgm:pt>
    <dgm:pt modelId="{1E94AFEA-4B03-4434-B0D4-254D7D175697}" type="parTrans" cxnId="{714BFE15-F81E-4F6F-93BC-F57CB628EFFE}">
      <dgm:prSet/>
      <dgm:spPr/>
      <dgm:t>
        <a:bodyPr/>
        <a:lstStyle/>
        <a:p>
          <a:endParaRPr lang="en-US"/>
        </a:p>
      </dgm:t>
    </dgm:pt>
    <dgm:pt modelId="{8568F65A-CDA2-449A-8A52-1A35BD18062A}" type="sibTrans" cxnId="{714BFE15-F81E-4F6F-93BC-F57CB628EFFE}">
      <dgm:prSet/>
      <dgm:spPr/>
      <dgm:t>
        <a:bodyPr/>
        <a:lstStyle/>
        <a:p>
          <a:endParaRPr lang="en-US"/>
        </a:p>
      </dgm:t>
    </dgm:pt>
    <dgm:pt modelId="{D894DC59-C51D-438A-9604-0728E85529D9}">
      <dgm:prSet/>
      <dgm:spPr/>
      <dgm:t>
        <a:bodyPr/>
        <a:lstStyle/>
        <a:p>
          <a:r>
            <a:rPr lang="en-US"/>
            <a:t>Campus Safety</a:t>
          </a:r>
        </a:p>
      </dgm:t>
    </dgm:pt>
    <dgm:pt modelId="{152F401E-3F0B-4F90-A206-9ADF3D74B197}" type="parTrans" cxnId="{0B8CB55A-3D3C-44AB-B79E-E83C2F7DF023}">
      <dgm:prSet/>
      <dgm:spPr/>
      <dgm:t>
        <a:bodyPr/>
        <a:lstStyle/>
        <a:p>
          <a:endParaRPr lang="en-US"/>
        </a:p>
      </dgm:t>
    </dgm:pt>
    <dgm:pt modelId="{AB1EC0E4-3EB3-47E6-8CA3-1FF1ABF34545}" type="sibTrans" cxnId="{0B8CB55A-3D3C-44AB-B79E-E83C2F7DF023}">
      <dgm:prSet/>
      <dgm:spPr/>
      <dgm:t>
        <a:bodyPr/>
        <a:lstStyle/>
        <a:p>
          <a:endParaRPr lang="en-US"/>
        </a:p>
      </dgm:t>
    </dgm:pt>
    <dgm:pt modelId="{6D7DB0F7-992D-4C4E-9A7C-69A80D07F072}">
      <dgm:prSet/>
      <dgm:spPr/>
      <dgm:t>
        <a:bodyPr/>
        <a:lstStyle/>
        <a:p>
          <a:r>
            <a:rPr lang="en-US"/>
            <a:t>Institutional Funding</a:t>
          </a:r>
        </a:p>
      </dgm:t>
    </dgm:pt>
    <dgm:pt modelId="{BE47AE19-EF3C-430C-B33A-53AA19D3755D}" type="parTrans" cxnId="{ADC836B5-4C91-4B6E-96EF-991C0D6CEE3E}">
      <dgm:prSet/>
      <dgm:spPr/>
      <dgm:t>
        <a:bodyPr/>
        <a:lstStyle/>
        <a:p>
          <a:endParaRPr lang="en-US"/>
        </a:p>
      </dgm:t>
    </dgm:pt>
    <dgm:pt modelId="{4B3094A9-F311-46E6-B47F-C829B950C23C}" type="sibTrans" cxnId="{ADC836B5-4C91-4B6E-96EF-991C0D6CEE3E}">
      <dgm:prSet/>
      <dgm:spPr/>
      <dgm:t>
        <a:bodyPr/>
        <a:lstStyle/>
        <a:p>
          <a:endParaRPr lang="en-US"/>
        </a:p>
      </dgm:t>
    </dgm:pt>
    <dgm:pt modelId="{004760EB-E36B-8749-9FA2-6C51DD3DC414}" type="pres">
      <dgm:prSet presAssocID="{49C729CD-475F-44A0-AC7D-19DEFC4F29ED}" presName="linear" presStyleCnt="0">
        <dgm:presLayoutVars>
          <dgm:animLvl val="lvl"/>
          <dgm:resizeHandles val="exact"/>
        </dgm:presLayoutVars>
      </dgm:prSet>
      <dgm:spPr/>
    </dgm:pt>
    <dgm:pt modelId="{C5DC8977-E618-3A47-B5AE-F1B98E3904BE}" type="pres">
      <dgm:prSet presAssocID="{2B2A0E74-2ED8-43D5-A1AD-1550A1F8FE1B}" presName="parentText" presStyleLbl="node1" presStyleIdx="0" presStyleCnt="8">
        <dgm:presLayoutVars>
          <dgm:chMax val="0"/>
          <dgm:bulletEnabled val="1"/>
        </dgm:presLayoutVars>
      </dgm:prSet>
      <dgm:spPr/>
    </dgm:pt>
    <dgm:pt modelId="{E6F7BD66-7B45-FD4E-A051-1CF87A422A8C}" type="pres">
      <dgm:prSet presAssocID="{0840C898-44F6-4CA8-AA00-A35DA4F6001F}" presName="spacer" presStyleCnt="0"/>
      <dgm:spPr/>
    </dgm:pt>
    <dgm:pt modelId="{C636029F-2188-5F4B-B8C8-80077EE80903}" type="pres">
      <dgm:prSet presAssocID="{1650C813-A804-4C9D-B96F-BB700424E6CA}" presName="parentText" presStyleLbl="node1" presStyleIdx="1" presStyleCnt="8">
        <dgm:presLayoutVars>
          <dgm:chMax val="0"/>
          <dgm:bulletEnabled val="1"/>
        </dgm:presLayoutVars>
      </dgm:prSet>
      <dgm:spPr/>
    </dgm:pt>
    <dgm:pt modelId="{C3C2756D-46B1-3F42-90C4-56D24DB057B0}" type="pres">
      <dgm:prSet presAssocID="{4A118FA5-1A2B-4C9B-A45D-4C2960373CE8}" presName="spacer" presStyleCnt="0"/>
      <dgm:spPr/>
    </dgm:pt>
    <dgm:pt modelId="{94616EE3-8B06-5742-BFFC-FB9DAC25CED7}" type="pres">
      <dgm:prSet presAssocID="{5918AA25-68D8-419A-8D7F-1B24212091F4}" presName="parentText" presStyleLbl="node1" presStyleIdx="2" presStyleCnt="8">
        <dgm:presLayoutVars>
          <dgm:chMax val="0"/>
          <dgm:bulletEnabled val="1"/>
        </dgm:presLayoutVars>
      </dgm:prSet>
      <dgm:spPr/>
    </dgm:pt>
    <dgm:pt modelId="{7B40B02D-33C5-7E4C-878F-E3F2BDA1E41D}" type="pres">
      <dgm:prSet presAssocID="{A5A2296B-147E-4E71-A92D-09EF78E88FF2}" presName="spacer" presStyleCnt="0"/>
      <dgm:spPr/>
    </dgm:pt>
    <dgm:pt modelId="{55EAE4E1-3C12-FA4F-B7B2-C9BD0040738A}" type="pres">
      <dgm:prSet presAssocID="{6F11B371-D1FA-4E2E-A72A-CEB35055DF1E}" presName="parentText" presStyleLbl="node1" presStyleIdx="3" presStyleCnt="8">
        <dgm:presLayoutVars>
          <dgm:chMax val="0"/>
          <dgm:bulletEnabled val="1"/>
        </dgm:presLayoutVars>
      </dgm:prSet>
      <dgm:spPr/>
    </dgm:pt>
    <dgm:pt modelId="{3A62E7DE-FA6F-9540-8836-6E66E53D84AF}" type="pres">
      <dgm:prSet presAssocID="{05DE3CC8-8CE2-4CA6-BD19-022EA16F07B6}" presName="spacer" presStyleCnt="0"/>
      <dgm:spPr/>
    </dgm:pt>
    <dgm:pt modelId="{7DC8828D-6573-2047-B865-63C6EB2CBF5B}" type="pres">
      <dgm:prSet presAssocID="{D8D2F2B3-69DA-4AAF-941D-87747B89E3EF}" presName="parentText" presStyleLbl="node1" presStyleIdx="4" presStyleCnt="8">
        <dgm:presLayoutVars>
          <dgm:chMax val="0"/>
          <dgm:bulletEnabled val="1"/>
        </dgm:presLayoutVars>
      </dgm:prSet>
      <dgm:spPr/>
    </dgm:pt>
    <dgm:pt modelId="{EB095BF4-8E30-3444-92B2-0A69A3172DDC}" type="pres">
      <dgm:prSet presAssocID="{BD46748B-B678-4034-831D-DDCD614F753B}" presName="spacer" presStyleCnt="0"/>
      <dgm:spPr/>
    </dgm:pt>
    <dgm:pt modelId="{7799F9FD-6739-8E44-BE99-17A670CF725B}" type="pres">
      <dgm:prSet presAssocID="{41CF89E7-AD8A-4023-98E8-B36AE57EA483}" presName="parentText" presStyleLbl="node1" presStyleIdx="5" presStyleCnt="8">
        <dgm:presLayoutVars>
          <dgm:chMax val="0"/>
          <dgm:bulletEnabled val="1"/>
        </dgm:presLayoutVars>
      </dgm:prSet>
      <dgm:spPr/>
    </dgm:pt>
    <dgm:pt modelId="{23700F38-6011-C641-BF78-16755050E7AB}" type="pres">
      <dgm:prSet presAssocID="{8568F65A-CDA2-449A-8A52-1A35BD18062A}" presName="spacer" presStyleCnt="0"/>
      <dgm:spPr/>
    </dgm:pt>
    <dgm:pt modelId="{4E4D6561-6C9B-9B47-8BA7-B0D694A76885}" type="pres">
      <dgm:prSet presAssocID="{D894DC59-C51D-438A-9604-0728E85529D9}" presName="parentText" presStyleLbl="node1" presStyleIdx="6" presStyleCnt="8">
        <dgm:presLayoutVars>
          <dgm:chMax val="0"/>
          <dgm:bulletEnabled val="1"/>
        </dgm:presLayoutVars>
      </dgm:prSet>
      <dgm:spPr/>
    </dgm:pt>
    <dgm:pt modelId="{B6972ABD-F491-C94D-8EB5-FEB083335DA9}" type="pres">
      <dgm:prSet presAssocID="{AB1EC0E4-3EB3-47E6-8CA3-1FF1ABF34545}" presName="spacer" presStyleCnt="0"/>
      <dgm:spPr/>
    </dgm:pt>
    <dgm:pt modelId="{3F4400E1-B4F0-A146-9BD0-CC93096F163E}" type="pres">
      <dgm:prSet presAssocID="{6D7DB0F7-992D-4C4E-9A7C-69A80D07F072}" presName="parentText" presStyleLbl="node1" presStyleIdx="7" presStyleCnt="8">
        <dgm:presLayoutVars>
          <dgm:chMax val="0"/>
          <dgm:bulletEnabled val="1"/>
        </dgm:presLayoutVars>
      </dgm:prSet>
      <dgm:spPr/>
    </dgm:pt>
  </dgm:ptLst>
  <dgm:cxnLst>
    <dgm:cxn modelId="{714BFE15-F81E-4F6F-93BC-F57CB628EFFE}" srcId="{49C729CD-475F-44A0-AC7D-19DEFC4F29ED}" destId="{41CF89E7-AD8A-4023-98E8-B36AE57EA483}" srcOrd="5" destOrd="0" parTransId="{1E94AFEA-4B03-4434-B0D4-254D7D175697}" sibTransId="{8568F65A-CDA2-449A-8A52-1A35BD18062A}"/>
    <dgm:cxn modelId="{D7A2DE25-B425-DE4B-9A5B-1F107783D9BC}" type="presOf" srcId="{1650C813-A804-4C9D-B96F-BB700424E6CA}" destId="{C636029F-2188-5F4B-B8C8-80077EE80903}" srcOrd="0" destOrd="0" presId="urn:microsoft.com/office/officeart/2005/8/layout/vList2"/>
    <dgm:cxn modelId="{F6605B35-0226-644E-9A2D-E472D137080E}" type="presOf" srcId="{2B2A0E74-2ED8-43D5-A1AD-1550A1F8FE1B}" destId="{C5DC8977-E618-3A47-B5AE-F1B98E3904BE}" srcOrd="0" destOrd="0" presId="urn:microsoft.com/office/officeart/2005/8/layout/vList2"/>
    <dgm:cxn modelId="{089A355B-6AD3-D047-831D-B36CC962B7BA}" type="presOf" srcId="{D8D2F2B3-69DA-4AAF-941D-87747B89E3EF}" destId="{7DC8828D-6573-2047-B865-63C6EB2CBF5B}" srcOrd="0" destOrd="0" presId="urn:microsoft.com/office/officeart/2005/8/layout/vList2"/>
    <dgm:cxn modelId="{E75E4A5B-E0A1-FF4E-BDE6-66DA98F07FF9}" type="presOf" srcId="{49C729CD-475F-44A0-AC7D-19DEFC4F29ED}" destId="{004760EB-E36B-8749-9FA2-6C51DD3DC414}" srcOrd="0" destOrd="0" presId="urn:microsoft.com/office/officeart/2005/8/layout/vList2"/>
    <dgm:cxn modelId="{58B81D68-1C41-4B4E-B1E2-CE5FE1C30062}" type="presOf" srcId="{6F11B371-D1FA-4E2E-A72A-CEB35055DF1E}" destId="{55EAE4E1-3C12-FA4F-B7B2-C9BD0040738A}" srcOrd="0" destOrd="0" presId="urn:microsoft.com/office/officeart/2005/8/layout/vList2"/>
    <dgm:cxn modelId="{D077576F-4815-4C2D-87F6-830A0CF5C2E7}" srcId="{49C729CD-475F-44A0-AC7D-19DEFC4F29ED}" destId="{D8D2F2B3-69DA-4AAF-941D-87747B89E3EF}" srcOrd="4" destOrd="0" parTransId="{71E99F83-DA69-4EFB-81EC-186A0F040B7C}" sibTransId="{BD46748B-B678-4034-831D-DDCD614F753B}"/>
    <dgm:cxn modelId="{76860F70-2420-4F6F-8A7A-CDCF91037DAD}" srcId="{49C729CD-475F-44A0-AC7D-19DEFC4F29ED}" destId="{6F11B371-D1FA-4E2E-A72A-CEB35055DF1E}" srcOrd="3" destOrd="0" parTransId="{1F16142E-E4A9-4106-9509-F55677CB4437}" sibTransId="{05DE3CC8-8CE2-4CA6-BD19-022EA16F07B6}"/>
    <dgm:cxn modelId="{0B8CB55A-3D3C-44AB-B79E-E83C2F7DF023}" srcId="{49C729CD-475F-44A0-AC7D-19DEFC4F29ED}" destId="{D894DC59-C51D-438A-9604-0728E85529D9}" srcOrd="6" destOrd="0" parTransId="{152F401E-3F0B-4F90-A206-9ADF3D74B197}" sibTransId="{AB1EC0E4-3EB3-47E6-8CA3-1FF1ABF34545}"/>
    <dgm:cxn modelId="{45FC1996-7E5D-E245-AE43-CA2E3C83878A}" type="presOf" srcId="{5918AA25-68D8-419A-8D7F-1B24212091F4}" destId="{94616EE3-8B06-5742-BFFC-FB9DAC25CED7}" srcOrd="0" destOrd="0" presId="urn:microsoft.com/office/officeart/2005/8/layout/vList2"/>
    <dgm:cxn modelId="{EA1BC2AA-C53D-4B44-9ED8-9BBA294E8C36}" type="presOf" srcId="{D894DC59-C51D-438A-9604-0728E85529D9}" destId="{4E4D6561-6C9B-9B47-8BA7-B0D694A76885}" srcOrd="0" destOrd="0" presId="urn:microsoft.com/office/officeart/2005/8/layout/vList2"/>
    <dgm:cxn modelId="{C53CE4AF-531C-468D-A9F5-E1B9FC5F496A}" srcId="{49C729CD-475F-44A0-AC7D-19DEFC4F29ED}" destId="{2B2A0E74-2ED8-43D5-A1AD-1550A1F8FE1B}" srcOrd="0" destOrd="0" parTransId="{4627EF66-1D79-43D3-893C-082A3F962D5C}" sibTransId="{0840C898-44F6-4CA8-AA00-A35DA4F6001F}"/>
    <dgm:cxn modelId="{ADC836B5-4C91-4B6E-96EF-991C0D6CEE3E}" srcId="{49C729CD-475F-44A0-AC7D-19DEFC4F29ED}" destId="{6D7DB0F7-992D-4C4E-9A7C-69A80D07F072}" srcOrd="7" destOrd="0" parTransId="{BE47AE19-EF3C-430C-B33A-53AA19D3755D}" sibTransId="{4B3094A9-F311-46E6-B47F-C829B950C23C}"/>
    <dgm:cxn modelId="{6039F8E2-8ABA-4B6D-9ECD-89F2144FD492}" srcId="{49C729CD-475F-44A0-AC7D-19DEFC4F29ED}" destId="{1650C813-A804-4C9D-B96F-BB700424E6CA}" srcOrd="1" destOrd="0" parTransId="{50ADB0EB-C3BE-4B59-942E-1F8FA54D873E}" sibTransId="{4A118FA5-1A2B-4C9B-A45D-4C2960373CE8}"/>
    <dgm:cxn modelId="{56A763E8-4DC9-491D-B6D5-CB5A77C719F3}" srcId="{49C729CD-475F-44A0-AC7D-19DEFC4F29ED}" destId="{5918AA25-68D8-419A-8D7F-1B24212091F4}" srcOrd="2" destOrd="0" parTransId="{05C26911-EE16-4DD0-86BB-7B663757EDAA}" sibTransId="{A5A2296B-147E-4E71-A92D-09EF78E88FF2}"/>
    <dgm:cxn modelId="{7D4A69E9-BC17-6F4C-8CA9-159B0AF167F6}" type="presOf" srcId="{6D7DB0F7-992D-4C4E-9A7C-69A80D07F072}" destId="{3F4400E1-B4F0-A146-9BD0-CC93096F163E}" srcOrd="0" destOrd="0" presId="urn:microsoft.com/office/officeart/2005/8/layout/vList2"/>
    <dgm:cxn modelId="{DD6C83F4-D869-B248-9DCA-36B93CF9925A}" type="presOf" srcId="{41CF89E7-AD8A-4023-98E8-B36AE57EA483}" destId="{7799F9FD-6739-8E44-BE99-17A670CF725B}" srcOrd="0" destOrd="0" presId="urn:microsoft.com/office/officeart/2005/8/layout/vList2"/>
    <dgm:cxn modelId="{8C0CEE19-10FE-6946-B750-2E7ABFB80069}" type="presParOf" srcId="{004760EB-E36B-8749-9FA2-6C51DD3DC414}" destId="{C5DC8977-E618-3A47-B5AE-F1B98E3904BE}" srcOrd="0" destOrd="0" presId="urn:microsoft.com/office/officeart/2005/8/layout/vList2"/>
    <dgm:cxn modelId="{B65D7607-5622-BD47-94A2-973B8AB52DF2}" type="presParOf" srcId="{004760EB-E36B-8749-9FA2-6C51DD3DC414}" destId="{E6F7BD66-7B45-FD4E-A051-1CF87A422A8C}" srcOrd="1" destOrd="0" presId="urn:microsoft.com/office/officeart/2005/8/layout/vList2"/>
    <dgm:cxn modelId="{2A2A5F07-C07E-6345-BA15-F87D0C2FB0A5}" type="presParOf" srcId="{004760EB-E36B-8749-9FA2-6C51DD3DC414}" destId="{C636029F-2188-5F4B-B8C8-80077EE80903}" srcOrd="2" destOrd="0" presId="urn:microsoft.com/office/officeart/2005/8/layout/vList2"/>
    <dgm:cxn modelId="{30CD317F-9EDA-8441-B581-CA95B90AE0A3}" type="presParOf" srcId="{004760EB-E36B-8749-9FA2-6C51DD3DC414}" destId="{C3C2756D-46B1-3F42-90C4-56D24DB057B0}" srcOrd="3" destOrd="0" presId="urn:microsoft.com/office/officeart/2005/8/layout/vList2"/>
    <dgm:cxn modelId="{45916552-155B-A946-A25F-DC2FD19DC579}" type="presParOf" srcId="{004760EB-E36B-8749-9FA2-6C51DD3DC414}" destId="{94616EE3-8B06-5742-BFFC-FB9DAC25CED7}" srcOrd="4" destOrd="0" presId="urn:microsoft.com/office/officeart/2005/8/layout/vList2"/>
    <dgm:cxn modelId="{7053DF0D-8B71-5A40-A592-54DE110FA71D}" type="presParOf" srcId="{004760EB-E36B-8749-9FA2-6C51DD3DC414}" destId="{7B40B02D-33C5-7E4C-878F-E3F2BDA1E41D}" srcOrd="5" destOrd="0" presId="urn:microsoft.com/office/officeart/2005/8/layout/vList2"/>
    <dgm:cxn modelId="{379266B7-940F-9A4B-B579-88C0EC8D9D77}" type="presParOf" srcId="{004760EB-E36B-8749-9FA2-6C51DD3DC414}" destId="{55EAE4E1-3C12-FA4F-B7B2-C9BD0040738A}" srcOrd="6" destOrd="0" presId="urn:microsoft.com/office/officeart/2005/8/layout/vList2"/>
    <dgm:cxn modelId="{D7AD777B-57D4-A443-8FCB-D3BCB9EF8CA7}" type="presParOf" srcId="{004760EB-E36B-8749-9FA2-6C51DD3DC414}" destId="{3A62E7DE-FA6F-9540-8836-6E66E53D84AF}" srcOrd="7" destOrd="0" presId="urn:microsoft.com/office/officeart/2005/8/layout/vList2"/>
    <dgm:cxn modelId="{2CD98F6C-FF2D-C745-81AE-3380DA85DC31}" type="presParOf" srcId="{004760EB-E36B-8749-9FA2-6C51DD3DC414}" destId="{7DC8828D-6573-2047-B865-63C6EB2CBF5B}" srcOrd="8" destOrd="0" presId="urn:microsoft.com/office/officeart/2005/8/layout/vList2"/>
    <dgm:cxn modelId="{3B38B9D0-7856-6C44-ACF3-2B45B805417A}" type="presParOf" srcId="{004760EB-E36B-8749-9FA2-6C51DD3DC414}" destId="{EB095BF4-8E30-3444-92B2-0A69A3172DDC}" srcOrd="9" destOrd="0" presId="urn:microsoft.com/office/officeart/2005/8/layout/vList2"/>
    <dgm:cxn modelId="{C7E1EB49-BBEC-A749-8F2E-34240F10521F}" type="presParOf" srcId="{004760EB-E36B-8749-9FA2-6C51DD3DC414}" destId="{7799F9FD-6739-8E44-BE99-17A670CF725B}" srcOrd="10" destOrd="0" presId="urn:microsoft.com/office/officeart/2005/8/layout/vList2"/>
    <dgm:cxn modelId="{43C677CC-1BD1-D646-A783-EFEA6D03B972}" type="presParOf" srcId="{004760EB-E36B-8749-9FA2-6C51DD3DC414}" destId="{23700F38-6011-C641-BF78-16755050E7AB}" srcOrd="11" destOrd="0" presId="urn:microsoft.com/office/officeart/2005/8/layout/vList2"/>
    <dgm:cxn modelId="{4D5C599C-A61F-2C4B-9603-EFAF102AEBFE}" type="presParOf" srcId="{004760EB-E36B-8749-9FA2-6C51DD3DC414}" destId="{4E4D6561-6C9B-9B47-8BA7-B0D694A76885}" srcOrd="12" destOrd="0" presId="urn:microsoft.com/office/officeart/2005/8/layout/vList2"/>
    <dgm:cxn modelId="{1606F90C-F98B-634D-8D3E-BCE5A390D103}" type="presParOf" srcId="{004760EB-E36B-8749-9FA2-6C51DD3DC414}" destId="{B6972ABD-F491-C94D-8EB5-FEB083335DA9}" srcOrd="13" destOrd="0" presId="urn:microsoft.com/office/officeart/2005/8/layout/vList2"/>
    <dgm:cxn modelId="{1ECB724A-1C51-F145-8C27-A284AA8D4FAB}" type="presParOf" srcId="{004760EB-E36B-8749-9FA2-6C51DD3DC414}" destId="{3F4400E1-B4F0-A146-9BD0-CC93096F163E}" srcOrd="1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031E-AA04-466B-A446-B249D2D5E1BF}">
      <dsp:nvSpPr>
        <dsp:cNvPr id="0" name=""/>
        <dsp:cNvSpPr/>
      </dsp:nvSpPr>
      <dsp:spPr>
        <a:xfrm>
          <a:off x="0" y="560"/>
          <a:ext cx="11569729" cy="13125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996C09-01C4-46D2-987D-2E173C8CE1B9}">
      <dsp:nvSpPr>
        <dsp:cNvPr id="0" name=""/>
        <dsp:cNvSpPr/>
      </dsp:nvSpPr>
      <dsp:spPr>
        <a:xfrm>
          <a:off x="397052" y="295889"/>
          <a:ext cx="721913" cy="7219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DEC94C-18C9-4EFF-B93B-BF083D4BF9DF}">
      <dsp:nvSpPr>
        <dsp:cNvPr id="0" name=""/>
        <dsp:cNvSpPr/>
      </dsp:nvSpPr>
      <dsp:spPr>
        <a:xfrm>
          <a:off x="1516018" y="560"/>
          <a:ext cx="10053710" cy="131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14" tIns="138914" rIns="138914" bIns="138914" numCol="1" spcCol="1270" anchor="ctr" anchorCtr="0">
          <a:noAutofit/>
        </a:bodyPr>
        <a:lstStyle/>
        <a:p>
          <a:pPr marL="0" lvl="0" indent="0" algn="l" defTabSz="1111250">
            <a:lnSpc>
              <a:spcPct val="90000"/>
            </a:lnSpc>
            <a:spcBef>
              <a:spcPct val="0"/>
            </a:spcBef>
            <a:spcAft>
              <a:spcPct val="35000"/>
            </a:spcAft>
            <a:buNone/>
          </a:pPr>
          <a:r>
            <a:rPr lang="en-US" sz="2500" kern="1200"/>
            <a:t>Lean in- allow students to share their point of view</a:t>
          </a:r>
        </a:p>
      </dsp:txBody>
      <dsp:txXfrm>
        <a:off x="1516018" y="560"/>
        <a:ext cx="10053710" cy="1312570"/>
      </dsp:txXfrm>
    </dsp:sp>
    <dsp:sp modelId="{67008E6B-22D8-4892-BFD5-7932DE9E6F5F}">
      <dsp:nvSpPr>
        <dsp:cNvPr id="0" name=""/>
        <dsp:cNvSpPr/>
      </dsp:nvSpPr>
      <dsp:spPr>
        <a:xfrm>
          <a:off x="0" y="1641273"/>
          <a:ext cx="11569729" cy="13125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F91A5B-8975-4250-AC32-1944AC0E6E05}">
      <dsp:nvSpPr>
        <dsp:cNvPr id="0" name=""/>
        <dsp:cNvSpPr/>
      </dsp:nvSpPr>
      <dsp:spPr>
        <a:xfrm>
          <a:off x="397052" y="1936601"/>
          <a:ext cx="721913" cy="7219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678465-7A59-4B8C-9CE1-781FCDABA3C4}">
      <dsp:nvSpPr>
        <dsp:cNvPr id="0" name=""/>
        <dsp:cNvSpPr/>
      </dsp:nvSpPr>
      <dsp:spPr>
        <a:xfrm>
          <a:off x="1516018" y="1641273"/>
          <a:ext cx="10053710" cy="131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14" tIns="138914" rIns="138914" bIns="138914" numCol="1" spcCol="1270" anchor="ctr" anchorCtr="0">
          <a:noAutofit/>
        </a:bodyPr>
        <a:lstStyle/>
        <a:p>
          <a:pPr marL="0" lvl="0" indent="0" algn="l" defTabSz="1111250">
            <a:lnSpc>
              <a:spcPct val="90000"/>
            </a:lnSpc>
            <a:spcBef>
              <a:spcPct val="0"/>
            </a:spcBef>
            <a:spcAft>
              <a:spcPct val="35000"/>
            </a:spcAft>
            <a:buNone/>
          </a:pPr>
          <a:r>
            <a:rPr lang="en-US" sz="2500" kern="1200"/>
            <a:t>Gather Feedback- what are their needs?</a:t>
          </a:r>
        </a:p>
      </dsp:txBody>
      <dsp:txXfrm>
        <a:off x="1516018" y="1641273"/>
        <a:ext cx="10053710" cy="1312570"/>
      </dsp:txXfrm>
    </dsp:sp>
    <dsp:sp modelId="{03A23495-E1DD-4C96-8E04-5FEE2BDE5476}">
      <dsp:nvSpPr>
        <dsp:cNvPr id="0" name=""/>
        <dsp:cNvSpPr/>
      </dsp:nvSpPr>
      <dsp:spPr>
        <a:xfrm>
          <a:off x="0" y="3281986"/>
          <a:ext cx="11569729" cy="13125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82387B-02F0-4EE0-A32F-8398A09FD686}">
      <dsp:nvSpPr>
        <dsp:cNvPr id="0" name=""/>
        <dsp:cNvSpPr/>
      </dsp:nvSpPr>
      <dsp:spPr>
        <a:xfrm>
          <a:off x="397052" y="3577314"/>
          <a:ext cx="721913" cy="7219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ED4548-C14B-4EAA-BE44-42F5E8862825}">
      <dsp:nvSpPr>
        <dsp:cNvPr id="0" name=""/>
        <dsp:cNvSpPr/>
      </dsp:nvSpPr>
      <dsp:spPr>
        <a:xfrm>
          <a:off x="1516018" y="3281986"/>
          <a:ext cx="10053710" cy="131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14" tIns="138914" rIns="138914" bIns="138914" numCol="1" spcCol="1270" anchor="ctr" anchorCtr="0">
          <a:noAutofit/>
        </a:bodyPr>
        <a:lstStyle/>
        <a:p>
          <a:pPr marL="0" lvl="0" indent="0" algn="l" defTabSz="1111250">
            <a:lnSpc>
              <a:spcPct val="90000"/>
            </a:lnSpc>
            <a:spcBef>
              <a:spcPct val="0"/>
            </a:spcBef>
            <a:spcAft>
              <a:spcPct val="35000"/>
            </a:spcAft>
            <a:buNone/>
          </a:pPr>
          <a:r>
            <a:rPr lang="en-US" sz="2500" kern="1200"/>
            <a:t>Listen with intention- commit to </a:t>
          </a:r>
          <a:r>
            <a:rPr lang="en-US" sz="2500" i="1" kern="1200"/>
            <a:t>doing </a:t>
          </a:r>
          <a:r>
            <a:rPr lang="en-US" sz="2500" kern="1200"/>
            <a:t>something with the information</a:t>
          </a:r>
        </a:p>
      </dsp:txBody>
      <dsp:txXfrm>
        <a:off x="1516018" y="3281986"/>
        <a:ext cx="10053710" cy="13125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C8977-E618-3A47-B5AE-F1B98E3904BE}">
      <dsp:nvSpPr>
        <dsp:cNvPr id="0" name=""/>
        <dsp:cNvSpPr/>
      </dsp:nvSpPr>
      <dsp:spPr>
        <a:xfrm>
          <a:off x="0" y="1659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Affordability</a:t>
          </a:r>
        </a:p>
      </dsp:txBody>
      <dsp:txXfrm>
        <a:off x="25130" y="41728"/>
        <a:ext cx="11519469" cy="464540"/>
      </dsp:txXfrm>
    </dsp:sp>
    <dsp:sp modelId="{C636029F-2188-5F4B-B8C8-80077EE80903}">
      <dsp:nvSpPr>
        <dsp:cNvPr id="0" name=""/>
        <dsp:cNvSpPr/>
      </dsp:nvSpPr>
      <dsp:spPr>
        <a:xfrm>
          <a:off x="0" y="59475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Access to Education</a:t>
          </a:r>
        </a:p>
      </dsp:txBody>
      <dsp:txXfrm>
        <a:off x="25130" y="619888"/>
        <a:ext cx="11519469" cy="464540"/>
      </dsp:txXfrm>
    </dsp:sp>
    <dsp:sp modelId="{94616EE3-8B06-5742-BFFC-FB9DAC25CED7}">
      <dsp:nvSpPr>
        <dsp:cNvPr id="0" name=""/>
        <dsp:cNvSpPr/>
      </dsp:nvSpPr>
      <dsp:spPr>
        <a:xfrm>
          <a:off x="0" y="117291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Mental Health</a:t>
          </a:r>
        </a:p>
      </dsp:txBody>
      <dsp:txXfrm>
        <a:off x="25130" y="1198048"/>
        <a:ext cx="11519469" cy="464540"/>
      </dsp:txXfrm>
    </dsp:sp>
    <dsp:sp modelId="{55EAE4E1-3C12-FA4F-B7B2-C9BD0040738A}">
      <dsp:nvSpPr>
        <dsp:cNvPr id="0" name=""/>
        <dsp:cNvSpPr/>
      </dsp:nvSpPr>
      <dsp:spPr>
        <a:xfrm>
          <a:off x="0" y="175107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Student Engagement</a:t>
          </a:r>
        </a:p>
      </dsp:txBody>
      <dsp:txXfrm>
        <a:off x="25130" y="1776208"/>
        <a:ext cx="11519469" cy="464540"/>
      </dsp:txXfrm>
    </dsp:sp>
    <dsp:sp modelId="{7DC8828D-6573-2047-B865-63C6EB2CBF5B}">
      <dsp:nvSpPr>
        <dsp:cNvPr id="0" name=""/>
        <dsp:cNvSpPr/>
      </dsp:nvSpPr>
      <dsp:spPr>
        <a:xfrm>
          <a:off x="0" y="232923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Accessibility</a:t>
          </a:r>
        </a:p>
      </dsp:txBody>
      <dsp:txXfrm>
        <a:off x="25130" y="2354368"/>
        <a:ext cx="11519469" cy="464540"/>
      </dsp:txXfrm>
    </dsp:sp>
    <dsp:sp modelId="{7799F9FD-6739-8E44-BE99-17A670CF725B}">
      <dsp:nvSpPr>
        <dsp:cNvPr id="0" name=""/>
        <dsp:cNvSpPr/>
      </dsp:nvSpPr>
      <dsp:spPr>
        <a:xfrm>
          <a:off x="0" y="290739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Employment Opportunities</a:t>
          </a:r>
        </a:p>
      </dsp:txBody>
      <dsp:txXfrm>
        <a:off x="25130" y="2932528"/>
        <a:ext cx="11519469" cy="464540"/>
      </dsp:txXfrm>
    </dsp:sp>
    <dsp:sp modelId="{4E4D6561-6C9B-9B47-8BA7-B0D694A76885}">
      <dsp:nvSpPr>
        <dsp:cNvPr id="0" name=""/>
        <dsp:cNvSpPr/>
      </dsp:nvSpPr>
      <dsp:spPr>
        <a:xfrm>
          <a:off x="0" y="348555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Campus Safety</a:t>
          </a:r>
        </a:p>
      </dsp:txBody>
      <dsp:txXfrm>
        <a:off x="25130" y="3510688"/>
        <a:ext cx="11519469" cy="464540"/>
      </dsp:txXfrm>
    </dsp:sp>
    <dsp:sp modelId="{3F4400E1-B4F0-A146-9BD0-CC93096F163E}">
      <dsp:nvSpPr>
        <dsp:cNvPr id="0" name=""/>
        <dsp:cNvSpPr/>
      </dsp:nvSpPr>
      <dsp:spPr>
        <a:xfrm>
          <a:off x="0" y="406371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Institutional Funding</a:t>
          </a:r>
        </a:p>
      </dsp:txBody>
      <dsp:txXfrm>
        <a:off x="25130" y="4088848"/>
        <a:ext cx="11519469" cy="4645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F6184-997A-1546-A808-8A972F7C0F82}"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9A6FFE-AA02-8647-B6BE-F1588663B5B7}" type="slidenum">
              <a:rPr lang="en-US" smtClean="0"/>
              <a:t>‹#›</a:t>
            </a:fld>
            <a:endParaRPr lang="en-US"/>
          </a:p>
        </p:txBody>
      </p:sp>
    </p:spTree>
    <p:extLst>
      <p:ext uri="{BB962C8B-B14F-4D97-AF65-F5344CB8AC3E}">
        <p14:creationId xmlns:p14="http://schemas.microsoft.com/office/powerpoint/2010/main" val="246225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423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CA" sz="1800" u="sng" dirty="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10</a:t>
            </a:fld>
            <a:endParaRPr lang="en-US"/>
          </a:p>
        </p:txBody>
      </p:sp>
    </p:spTree>
    <p:extLst>
      <p:ext uri="{BB962C8B-B14F-4D97-AF65-F5344CB8AC3E}">
        <p14:creationId xmlns:p14="http://schemas.microsoft.com/office/powerpoint/2010/main" val="533048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CA" sz="1800" b="0" i="0" u="none" strike="noStrike" dirty="0">
              <a:effectLst/>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5B9A6FFE-AA02-8647-B6BE-F1588663B5B7}" type="slidenum">
              <a:rPr lang="en-US" smtClean="0"/>
              <a:t>11</a:t>
            </a:fld>
            <a:endParaRPr lang="en-US"/>
          </a:p>
        </p:txBody>
      </p:sp>
    </p:spTree>
    <p:extLst>
      <p:ext uri="{BB962C8B-B14F-4D97-AF65-F5344CB8AC3E}">
        <p14:creationId xmlns:p14="http://schemas.microsoft.com/office/powerpoint/2010/main" val="651526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CA" sz="1800" b="0" i="0" u="none" strike="noStrike" dirty="0">
              <a:solidFill>
                <a:srgbClr val="FF0000"/>
              </a:solidFill>
              <a:effectLst/>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5B9A6FFE-AA02-8647-B6BE-F1588663B5B7}" type="slidenum">
              <a:rPr lang="en-US" smtClean="0"/>
              <a:t>12</a:t>
            </a:fld>
            <a:endParaRPr lang="en-US"/>
          </a:p>
        </p:txBody>
      </p:sp>
    </p:spTree>
    <p:extLst>
      <p:ext uri="{BB962C8B-B14F-4D97-AF65-F5344CB8AC3E}">
        <p14:creationId xmlns:p14="http://schemas.microsoft.com/office/powerpoint/2010/main" val="2052601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dirty="0">
                <a:latin typeface="Calibri"/>
                <a:cs typeface="Calibri"/>
              </a:rPr>
              <a:t> </a:t>
            </a:r>
            <a:endParaRPr lang="en-US" dirty="0"/>
          </a:p>
          <a:p>
            <a:endParaRPr lang="en-US" dirty="0"/>
          </a:p>
        </p:txBody>
      </p:sp>
      <p:sp>
        <p:nvSpPr>
          <p:cNvPr id="4" name="Slide Number Placeholder 3"/>
          <p:cNvSpPr>
            <a:spLocks noGrp="1"/>
          </p:cNvSpPr>
          <p:nvPr>
            <p:ph type="sldNum" sz="quarter" idx="5"/>
          </p:nvPr>
        </p:nvSpPr>
        <p:spPr/>
        <p:txBody>
          <a:bodyPr/>
          <a:lstStyle/>
          <a:p>
            <a:fld id="{5B9A6FFE-AA02-8647-B6BE-F1588663B5B7}" type="slidenum">
              <a:rPr lang="en-US" smtClean="0"/>
              <a:t>13</a:t>
            </a:fld>
            <a:endParaRPr lang="en-US"/>
          </a:p>
        </p:txBody>
      </p:sp>
    </p:spTree>
    <p:extLst>
      <p:ext uri="{BB962C8B-B14F-4D97-AF65-F5344CB8AC3E}">
        <p14:creationId xmlns:p14="http://schemas.microsoft.com/office/powerpoint/2010/main" val="3618715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5"/>
          </p:nvPr>
        </p:nvSpPr>
        <p:spPr/>
        <p:txBody>
          <a:bodyPr/>
          <a:lstStyle/>
          <a:p>
            <a:fld id="{5B9A6FFE-AA02-8647-B6BE-F1588663B5B7}" type="slidenum">
              <a:rPr lang="en-US" smtClean="0"/>
              <a:t>14</a:t>
            </a:fld>
            <a:endParaRPr lang="en-US"/>
          </a:p>
        </p:txBody>
      </p:sp>
    </p:spTree>
    <p:extLst>
      <p:ext uri="{BB962C8B-B14F-4D97-AF65-F5344CB8AC3E}">
        <p14:creationId xmlns:p14="http://schemas.microsoft.com/office/powerpoint/2010/main" val="1415803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dirty="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15</a:t>
            </a:fld>
            <a:endParaRPr lang="en-US"/>
          </a:p>
        </p:txBody>
      </p:sp>
    </p:spTree>
    <p:extLst>
      <p:ext uri="{BB962C8B-B14F-4D97-AF65-F5344CB8AC3E}">
        <p14:creationId xmlns:p14="http://schemas.microsoft.com/office/powerpoint/2010/main" val="3195822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CA" sz="1800" dirty="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16</a:t>
            </a:fld>
            <a:endParaRPr lang="en-US"/>
          </a:p>
        </p:txBody>
      </p:sp>
    </p:spTree>
    <p:extLst>
      <p:ext uri="{BB962C8B-B14F-4D97-AF65-F5344CB8AC3E}">
        <p14:creationId xmlns:p14="http://schemas.microsoft.com/office/powerpoint/2010/main" val="2606911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17</a:t>
            </a:fld>
            <a:endParaRPr lang="en-US"/>
          </a:p>
        </p:txBody>
      </p:sp>
    </p:spTree>
    <p:extLst>
      <p:ext uri="{BB962C8B-B14F-4D97-AF65-F5344CB8AC3E}">
        <p14:creationId xmlns:p14="http://schemas.microsoft.com/office/powerpoint/2010/main" val="1686246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type in the chat</a:t>
            </a:r>
          </a:p>
        </p:txBody>
      </p:sp>
      <p:sp>
        <p:nvSpPr>
          <p:cNvPr id="4" name="Slide Number Placeholder 3"/>
          <p:cNvSpPr>
            <a:spLocks noGrp="1"/>
          </p:cNvSpPr>
          <p:nvPr>
            <p:ph type="sldNum" sz="quarter" idx="5"/>
          </p:nvPr>
        </p:nvSpPr>
        <p:spPr/>
        <p:txBody>
          <a:bodyPr/>
          <a:lstStyle/>
          <a:p>
            <a:fld id="{741DCAA5-53CA-4551-9E32-7819DAFB0D56}" type="slidenum">
              <a:rPr lang="en-CA" smtClean="0"/>
              <a:t>18</a:t>
            </a:fld>
            <a:endParaRPr lang="en-CA"/>
          </a:p>
        </p:txBody>
      </p:sp>
    </p:spTree>
    <p:extLst>
      <p:ext uri="{BB962C8B-B14F-4D97-AF65-F5344CB8AC3E}">
        <p14:creationId xmlns:p14="http://schemas.microsoft.com/office/powerpoint/2010/main" val="3934864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19</a:t>
            </a:fld>
            <a:endParaRPr lang="en-US"/>
          </a:p>
        </p:txBody>
      </p:sp>
    </p:spTree>
    <p:extLst>
      <p:ext uri="{BB962C8B-B14F-4D97-AF65-F5344CB8AC3E}">
        <p14:creationId xmlns:p14="http://schemas.microsoft.com/office/powerpoint/2010/main" val="254108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8CCEF7D1-689C-4BC1-B59B-4A4CE078ECDF}" type="slidenum">
              <a:rPr lang="en-US" smtClean="0"/>
              <a:t>2</a:t>
            </a:fld>
            <a:endParaRPr lang="en-US"/>
          </a:p>
        </p:txBody>
      </p:sp>
    </p:spTree>
    <p:extLst>
      <p:ext uri="{BB962C8B-B14F-4D97-AF65-F5344CB8AC3E}">
        <p14:creationId xmlns:p14="http://schemas.microsoft.com/office/powerpoint/2010/main" val="300480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3</a:t>
            </a:fld>
            <a:endParaRPr lang="en-US"/>
          </a:p>
        </p:txBody>
      </p:sp>
    </p:spTree>
    <p:extLst>
      <p:ext uri="{BB962C8B-B14F-4D97-AF65-F5344CB8AC3E}">
        <p14:creationId xmlns:p14="http://schemas.microsoft.com/office/powerpoint/2010/main" val="1339822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800"/>
              </a:spcBef>
              <a:spcAft>
                <a:spcPts val="800"/>
              </a:spcAft>
              <a:buFont typeface="Arial"/>
              <a:buNone/>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711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116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b="0" i="0" u="none" strike="noStrike" dirty="0">
              <a:solidFill>
                <a:srgbClr val="000000"/>
              </a:solidFill>
              <a:effectLst/>
              <a:latin typeface="Poppins" pitchFamily="2" charset="77"/>
              <a:cs typeface="Poppins"/>
            </a:endParaRPr>
          </a:p>
          <a:p>
            <a:pPr algn="l"/>
            <a:endParaRPr lang="en-CA" dirty="0">
              <a:cs typeface="Calibri"/>
            </a:endParaRPr>
          </a:p>
        </p:txBody>
      </p:sp>
      <p:sp>
        <p:nvSpPr>
          <p:cNvPr id="4" name="Slide Number Placeholder 3"/>
          <p:cNvSpPr>
            <a:spLocks noGrp="1"/>
          </p:cNvSpPr>
          <p:nvPr>
            <p:ph type="sldNum" sz="quarter" idx="5"/>
          </p:nvPr>
        </p:nvSpPr>
        <p:spPr/>
        <p:txBody>
          <a:bodyPr/>
          <a:lstStyle/>
          <a:p>
            <a:fld id="{741DCAA5-53CA-4551-9E32-7819DAFB0D56}" type="slidenum">
              <a:rPr lang="en-CA" smtClean="0"/>
              <a:t>6</a:t>
            </a:fld>
            <a:endParaRPr lang="en-CA"/>
          </a:p>
        </p:txBody>
      </p:sp>
    </p:spTree>
    <p:extLst>
      <p:ext uri="{BB962C8B-B14F-4D97-AF65-F5344CB8AC3E}">
        <p14:creationId xmlns:p14="http://schemas.microsoft.com/office/powerpoint/2010/main" val="83778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CA" sz="1800" dirty="0">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7</a:t>
            </a:fld>
            <a:endParaRPr lang="en-US"/>
          </a:p>
        </p:txBody>
      </p:sp>
    </p:spTree>
    <p:extLst>
      <p:ext uri="{BB962C8B-B14F-4D97-AF65-F5344CB8AC3E}">
        <p14:creationId xmlns:p14="http://schemas.microsoft.com/office/powerpoint/2010/main" val="3599333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b="0" i="0" u="none" strike="noStrike" dirty="0">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8</a:t>
            </a:fld>
            <a:endParaRPr lang="en-US"/>
          </a:p>
        </p:txBody>
      </p:sp>
    </p:spTree>
    <p:extLst>
      <p:ext uri="{BB962C8B-B14F-4D97-AF65-F5344CB8AC3E}">
        <p14:creationId xmlns:p14="http://schemas.microsoft.com/office/powerpoint/2010/main" val="1201821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CA" dirty="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9</a:t>
            </a:fld>
            <a:endParaRPr lang="en-US"/>
          </a:p>
        </p:txBody>
      </p:sp>
    </p:spTree>
    <p:extLst>
      <p:ext uri="{BB962C8B-B14F-4D97-AF65-F5344CB8AC3E}">
        <p14:creationId xmlns:p14="http://schemas.microsoft.com/office/powerpoint/2010/main" val="4047579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293A-AAFE-5C0A-7436-76C4104C45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A51054-9320-2CB2-974A-2A770C3B51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92E63C-0421-D014-C5DF-ED75E2C2D426}"/>
              </a:ext>
            </a:extLst>
          </p:cNvPr>
          <p:cNvSpPr>
            <a:spLocks noGrp="1"/>
          </p:cNvSpPr>
          <p:nvPr>
            <p:ph type="dt" sz="half" idx="10"/>
          </p:nvPr>
        </p:nvSpPr>
        <p:spPr/>
        <p:txBody>
          <a:bodyPr/>
          <a:lstStyle/>
          <a:p>
            <a:fld id="{82304779-02BC-A448-82BA-E5AB8181389C}" type="datetimeFigureOut">
              <a:rPr lang="en-US" smtClean="0"/>
              <a:t>3/21/2024</a:t>
            </a:fld>
            <a:endParaRPr lang="en-US"/>
          </a:p>
        </p:txBody>
      </p:sp>
      <p:sp>
        <p:nvSpPr>
          <p:cNvPr id="5" name="Footer Placeholder 4">
            <a:extLst>
              <a:ext uri="{FF2B5EF4-FFF2-40B4-BE49-F238E27FC236}">
                <a16:creationId xmlns:a16="http://schemas.microsoft.com/office/drawing/2014/main" id="{172731A7-594E-58F4-62F8-EF9AB6D08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A265D-A046-C883-562B-E33F161A83BE}"/>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2789751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CFADA-FDC7-A1A8-6202-3803A2E2F9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1B408A-756E-14EA-3915-486A110804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DBA74-9FA7-3016-0BF4-22868F600EDB}"/>
              </a:ext>
            </a:extLst>
          </p:cNvPr>
          <p:cNvSpPr>
            <a:spLocks noGrp="1"/>
          </p:cNvSpPr>
          <p:nvPr>
            <p:ph type="dt" sz="half" idx="10"/>
          </p:nvPr>
        </p:nvSpPr>
        <p:spPr/>
        <p:txBody>
          <a:bodyPr/>
          <a:lstStyle/>
          <a:p>
            <a:fld id="{82304779-02BC-A448-82BA-E5AB8181389C}" type="datetimeFigureOut">
              <a:rPr lang="en-US" smtClean="0"/>
              <a:t>3/21/2024</a:t>
            </a:fld>
            <a:endParaRPr lang="en-US"/>
          </a:p>
        </p:txBody>
      </p:sp>
      <p:sp>
        <p:nvSpPr>
          <p:cNvPr id="5" name="Footer Placeholder 4">
            <a:extLst>
              <a:ext uri="{FF2B5EF4-FFF2-40B4-BE49-F238E27FC236}">
                <a16:creationId xmlns:a16="http://schemas.microsoft.com/office/drawing/2014/main" id="{4F442110-0139-D989-E4CD-D1C7370E1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377941-70B1-F661-F200-481F0C19ABC5}"/>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2673013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4F5316-F6A4-DEEB-BA3B-C59CC38C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FD9DE2-1BC3-20DA-F72E-0DBF330883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5C192-AD9A-BC51-EEA9-2D11A36E1D4A}"/>
              </a:ext>
            </a:extLst>
          </p:cNvPr>
          <p:cNvSpPr>
            <a:spLocks noGrp="1"/>
          </p:cNvSpPr>
          <p:nvPr>
            <p:ph type="dt" sz="half" idx="10"/>
          </p:nvPr>
        </p:nvSpPr>
        <p:spPr/>
        <p:txBody>
          <a:bodyPr/>
          <a:lstStyle/>
          <a:p>
            <a:fld id="{82304779-02BC-A448-82BA-E5AB8181389C}" type="datetimeFigureOut">
              <a:rPr lang="en-US" smtClean="0"/>
              <a:t>3/21/2024</a:t>
            </a:fld>
            <a:endParaRPr lang="en-US"/>
          </a:p>
        </p:txBody>
      </p:sp>
      <p:sp>
        <p:nvSpPr>
          <p:cNvPr id="5" name="Footer Placeholder 4">
            <a:extLst>
              <a:ext uri="{FF2B5EF4-FFF2-40B4-BE49-F238E27FC236}">
                <a16:creationId xmlns:a16="http://schemas.microsoft.com/office/drawing/2014/main" id="{B0B65C60-A761-1FA3-135E-44788BE8A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302A6-4A7F-8C49-EA5A-0CED0CFF9360}"/>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363346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3/21/2024</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6"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173507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1"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stretch>
            <a:fillRect/>
          </a:stretch>
        </p:blipFill>
        <p:spPr>
          <a:xfrm>
            <a:off x="452740" y="5670949"/>
            <a:ext cx="3775163" cy="724754"/>
          </a:xfrm>
          <a:prstGeom prst="rect">
            <a:avLst/>
          </a:prstGeom>
        </p:spPr>
      </p:pic>
      <p:sp>
        <p:nvSpPr>
          <p:cNvPr id="15"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69161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452740" y="5670949"/>
            <a:ext cx="3775163" cy="724754"/>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6816881"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2" y="2642329"/>
            <a:ext cx="1541277"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sp>
        <p:nvSpPr>
          <p:cNvPr id="8"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46965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1"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stretch>
            <a:fillRect/>
          </a:stretch>
        </p:blipFill>
        <p:spPr>
          <a:xfrm>
            <a:off x="452740" y="5670949"/>
            <a:ext cx="3775163" cy="724754"/>
          </a:xfrm>
          <a:prstGeom prst="rect">
            <a:avLst/>
          </a:prstGeom>
        </p:spPr>
      </p:pic>
      <p:sp>
        <p:nvSpPr>
          <p:cNvPr id="15"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92400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8"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45007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89908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D4B0C9-B47E-4B33-A656-C78D1805DA95}" type="datetime1">
              <a:rPr lang="en-US" smtClean="0"/>
              <a:t>3/21/2024</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17301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3/21/2024</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6"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98121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8577-7DE6-5AA4-F1FC-0545928E20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7CBE0D-4D4E-9B9B-589D-86F0EAB82A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F7957-225B-1FB0-2A52-509130BDF08D}"/>
              </a:ext>
            </a:extLst>
          </p:cNvPr>
          <p:cNvSpPr>
            <a:spLocks noGrp="1"/>
          </p:cNvSpPr>
          <p:nvPr>
            <p:ph type="dt" sz="half" idx="10"/>
          </p:nvPr>
        </p:nvSpPr>
        <p:spPr/>
        <p:txBody>
          <a:bodyPr/>
          <a:lstStyle/>
          <a:p>
            <a:fld id="{82304779-02BC-A448-82BA-E5AB8181389C}" type="datetimeFigureOut">
              <a:rPr lang="en-US" smtClean="0"/>
              <a:t>3/21/2024</a:t>
            </a:fld>
            <a:endParaRPr lang="en-US"/>
          </a:p>
        </p:txBody>
      </p:sp>
      <p:sp>
        <p:nvSpPr>
          <p:cNvPr id="5" name="Footer Placeholder 4">
            <a:extLst>
              <a:ext uri="{FF2B5EF4-FFF2-40B4-BE49-F238E27FC236}">
                <a16:creationId xmlns:a16="http://schemas.microsoft.com/office/drawing/2014/main" id="{3A0285E0-51D5-B332-19D3-924212CD0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2143C-DC07-422B-4808-E1173F652D37}"/>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2899298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4" y="1709742"/>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4" y="4589467"/>
            <a:ext cx="9399507" cy="1500187"/>
          </a:xfrm>
        </p:spPr>
        <p:txBody>
          <a:bodyPr>
            <a:normAutofit/>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3/21/2024</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5723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960523" y="1692454"/>
            <a:ext cx="6933512" cy="1331092"/>
          </a:xfrm>
          <a:prstGeom prst="rect">
            <a:avLst/>
          </a:prstGeom>
        </p:spPr>
      </p:pic>
      <p:sp>
        <p:nvSpPr>
          <p:cNvPr id="2" name="Title 1"/>
          <p:cNvSpPr>
            <a:spLocks noGrp="1"/>
          </p:cNvSpPr>
          <p:nvPr>
            <p:ph type="ctrTitle" hasCustomPrompt="1"/>
          </p:nvPr>
        </p:nvSpPr>
        <p:spPr>
          <a:xfrm>
            <a:off x="960523"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3" y="4947817"/>
            <a:ext cx="8770620" cy="666549"/>
          </a:xfrm>
        </p:spPr>
        <p:txBody>
          <a:bodyPr anchor="t">
            <a:normAutofit/>
          </a:bodyPr>
          <a:lstStyle>
            <a:lvl1pPr marL="0" indent="0" algn="l">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EFF9E2-52BD-4C8D-9C57-79F661DB94A1}" type="datetime1">
              <a:rPr lang="en-US" smtClean="0"/>
              <a:t>3/21/2024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05478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6" y="434112"/>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4" y="1413164"/>
            <a:ext cx="5586855"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4" y="1413164"/>
            <a:ext cx="5658620"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81881F3-AB4F-4026-8B03-DBF7475676B1}" type="datetime1">
              <a:rPr lang="en-US" smtClean="0"/>
              <a:t>3/21/2024</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91625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3" y="1396192"/>
            <a:ext cx="5619624"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259883" y="2184402"/>
            <a:ext cx="561962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3" y="1396192"/>
            <a:ext cx="5593459"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36153" y="2184402"/>
            <a:ext cx="5593459"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6" y="434112"/>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3/21/2024</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80983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3/21/2024</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36986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3/21/2024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13407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55829F-8847-4C2A-8DD0-690EAD78E53F}" type="datetime1">
              <a:rPr lang="en-US" smtClean="0"/>
              <a:t>3/21/2024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07390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4"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87613"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5"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5"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90934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5"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92948"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a:xfrm>
            <a:off x="259884" y="6335313"/>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13"/>
            <a:ext cx="1300273"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5" y="2409026"/>
            <a:ext cx="4950695"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6"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6"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84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63382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6FEA-8F6B-A101-539A-100DE776F4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5E3FF9-DFC1-B3AC-E609-99BA978BC7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553186-7D99-E7B7-1753-CC71A5C61C68}"/>
              </a:ext>
            </a:extLst>
          </p:cNvPr>
          <p:cNvSpPr>
            <a:spLocks noGrp="1"/>
          </p:cNvSpPr>
          <p:nvPr>
            <p:ph type="dt" sz="half" idx="10"/>
          </p:nvPr>
        </p:nvSpPr>
        <p:spPr/>
        <p:txBody>
          <a:bodyPr/>
          <a:lstStyle/>
          <a:p>
            <a:fld id="{82304779-02BC-A448-82BA-E5AB8181389C}" type="datetimeFigureOut">
              <a:rPr lang="en-US" smtClean="0"/>
              <a:t>3/21/2024</a:t>
            </a:fld>
            <a:endParaRPr lang="en-US"/>
          </a:p>
        </p:txBody>
      </p:sp>
      <p:sp>
        <p:nvSpPr>
          <p:cNvPr id="5" name="Footer Placeholder 4">
            <a:extLst>
              <a:ext uri="{FF2B5EF4-FFF2-40B4-BE49-F238E27FC236}">
                <a16:creationId xmlns:a16="http://schemas.microsoft.com/office/drawing/2014/main" id="{C2DB78FC-8ECC-9939-5425-3E4AC4CFB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681ED1-8786-D2BA-3F68-43F7F6748C9F}"/>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1281511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77330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lvl1pPr>
              <a:defRPr>
                <a:solidFill>
                  <a:schemeClr val="bg1"/>
                </a:solidFill>
              </a:defRPr>
            </a:lvl1pPr>
          </a:lstStyle>
          <a:p>
            <a:fld id="{5FDFC970-B950-4395-A833-47227D4A68CA}" type="datetime1">
              <a:rPr lang="en-US" smtClean="0"/>
              <a:pPr/>
              <a:t>3/21/2024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64976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9154" y="546789"/>
            <a:ext cx="8533695" cy="4157128"/>
          </a:xfrm>
          <a:prstGeom prst="rect">
            <a:avLst/>
          </a:prstGeom>
        </p:spPr>
      </p:pic>
      <p:sp>
        <p:nvSpPr>
          <p:cNvPr id="2"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3/21/2024</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6275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18A6F62-5352-3145-9BE0-543E6C19909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908" r="2878"/>
          <a:stretch/>
        </p:blipFill>
        <p:spPr>
          <a:xfrm>
            <a:off x="-365008" y="398874"/>
            <a:ext cx="12557008" cy="6459127"/>
          </a:xfrm>
          <a:prstGeom prst="rect">
            <a:avLst/>
          </a:prstGeom>
        </p:spPr>
      </p:pic>
      <p:sp>
        <p:nvSpPr>
          <p:cNvPr id="6" name="Date Placeholder 5"/>
          <p:cNvSpPr>
            <a:spLocks noGrp="1"/>
          </p:cNvSpPr>
          <p:nvPr>
            <p:ph type="dt" sz="half" idx="10"/>
          </p:nvPr>
        </p:nvSpPr>
        <p:spPr/>
        <p:txBody>
          <a:bodyPr/>
          <a:lstStyle/>
          <a:p>
            <a:fld id="{0A368D4B-3D0A-49AB-8EA2-2DC8CB4594DB}" type="datetime1">
              <a:rPr lang="en-US" smtClean="0"/>
              <a:t>3/21/2024</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3010662" y="1748224"/>
            <a:ext cx="6170673"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bg1"/>
                </a:solidFill>
                <a:latin typeface="Verdana" charset="0"/>
                <a:ea typeface="Verdana" charset="0"/>
                <a:cs typeface="Verdana" charset="0"/>
              </a:defRPr>
            </a:lvl1pPr>
          </a:lstStyle>
          <a:p>
            <a:pPr marL="0" lvl="0" algn="ctr">
              <a:lnSpc>
                <a:spcPct val="75000"/>
              </a:lnSpc>
            </a:pPr>
            <a:r>
              <a:rPr lang="en-US"/>
              <a:t>click to edit master closing slide</a:t>
            </a:r>
          </a:p>
        </p:txBody>
      </p:sp>
    </p:spTree>
    <p:extLst>
      <p:ext uri="{BB962C8B-B14F-4D97-AF65-F5344CB8AC3E}">
        <p14:creationId xmlns:p14="http://schemas.microsoft.com/office/powerpoint/2010/main" val="2553067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3/21/2024</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8"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211129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3/21/2024</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8"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71613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9155" y="546789"/>
            <a:ext cx="8533695" cy="4157128"/>
          </a:xfrm>
          <a:prstGeom prst="rect">
            <a:avLst/>
          </a:prstGeom>
        </p:spPr>
      </p:pic>
      <p:sp>
        <p:nvSpPr>
          <p:cNvPr id="2" name="Title 1"/>
          <p:cNvSpPr>
            <a:spLocks noGrp="1"/>
          </p:cNvSpPr>
          <p:nvPr>
            <p:ph type="title" hasCustomPrompt="1"/>
          </p:nvPr>
        </p:nvSpPr>
        <p:spPr>
          <a:xfrm>
            <a:off x="657229" y="4581242"/>
            <a:ext cx="10877551" cy="1597891"/>
          </a:xfrm>
          <a:noFill/>
        </p:spPr>
        <p:txBody>
          <a:bodyPr wrap="square" rtlCol="0" anchor="ctr" anchorCtr="1">
            <a:noAutofit/>
          </a:bodyPr>
          <a:lstStyle>
            <a:lvl1pPr algn="ctr">
              <a:defRPr lang="en-US" sz="1350" b="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3/21/2024</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74126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6_Two Content">
    <p:spTree>
      <p:nvGrpSpPr>
        <p:cNvPr id="1" name=""/>
        <p:cNvGrpSpPr/>
        <p:nvPr/>
      </p:nvGrpSpPr>
      <p:grpSpPr>
        <a:xfrm>
          <a:off x="0" y="0"/>
          <a:ext cx="0" cy="0"/>
          <a:chOff x="0" y="0"/>
          <a:chExt cx="0" cy="0"/>
        </a:xfrm>
      </p:grpSpPr>
      <p:sp>
        <p:nvSpPr>
          <p:cNvPr id="15" name="Rectangle 14"/>
          <p:cNvSpPr/>
          <p:nvPr/>
        </p:nvSpPr>
        <p:spPr>
          <a:xfrm>
            <a:off x="4073681" y="1342511"/>
            <a:ext cx="4047064" cy="4463204"/>
          </a:xfrm>
          <a:prstGeom prst="rect">
            <a:avLst/>
          </a:prstGeom>
          <a:solidFill>
            <a:srgbClr val="FFD35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8120745" y="1342511"/>
            <a:ext cx="4071256" cy="4463204"/>
          </a:xfrm>
          <a:prstGeom prst="rect">
            <a:avLst/>
          </a:prstGeom>
          <a:solidFill>
            <a:srgbClr val="E22135">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a:spLocks noChangeArrowheads="1"/>
          </p:cNvSpPr>
          <p:nvPr/>
        </p:nvSpPr>
        <p:spPr bwMode="auto">
          <a:xfrm>
            <a:off x="0" y="0"/>
            <a:ext cx="12192000" cy="1342510"/>
          </a:xfrm>
          <a:prstGeom prst="rect">
            <a:avLst/>
          </a:prstGeom>
          <a:solidFill>
            <a:srgbClr val="00316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sz="1800"/>
          </a:p>
        </p:txBody>
      </p:sp>
      <p:sp>
        <p:nvSpPr>
          <p:cNvPr id="8" name="Rectangle 7"/>
          <p:cNvSpPr/>
          <p:nvPr/>
        </p:nvSpPr>
        <p:spPr>
          <a:xfrm>
            <a:off x="-1" y="1342511"/>
            <a:ext cx="4080935" cy="4463204"/>
          </a:xfrm>
          <a:prstGeom prst="rect">
            <a:avLst/>
          </a:prstGeom>
          <a:solidFill>
            <a:srgbClr val="0A84B5">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1996FA1C-9861-400A-8166-FFA4E30DBC21}"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2BF09-B051-4C93-9458-12340AC0E8AC}" type="slidenum">
              <a:rPr lang="en-US" smtClean="0"/>
              <a:t>‹#›</a:t>
            </a:fld>
            <a:endParaRPr lang="en-US"/>
          </a:p>
        </p:txBody>
      </p:sp>
      <p:sp>
        <p:nvSpPr>
          <p:cNvPr id="11" name="Content Placeholder 3"/>
          <p:cNvSpPr>
            <a:spLocks noGrp="1"/>
          </p:cNvSpPr>
          <p:nvPr>
            <p:ph sz="half" idx="14" hasCustomPrompt="1"/>
          </p:nvPr>
        </p:nvSpPr>
        <p:spPr>
          <a:xfrm>
            <a:off x="208040" y="1447800"/>
            <a:ext cx="3657600" cy="4721352"/>
          </a:xfrm>
          <a:prstGeom prst="rect">
            <a:avLst/>
          </a:prstGeom>
        </p:spPr>
        <p:txBody>
          <a:bodyPr>
            <a:normAutofit/>
          </a:bodyPr>
          <a:lstStyle>
            <a:lvl1pPr algn="l">
              <a:lnSpc>
                <a:spcPct val="120000"/>
              </a:lnSpc>
              <a:defRPr sz="2400" baseline="0">
                <a:solidFill>
                  <a:schemeClr val="tx1">
                    <a:lumMod val="75000"/>
                    <a:lumOff val="25000"/>
                  </a:schemeClr>
                </a:solidFill>
              </a:defRPr>
            </a:lvl1pPr>
            <a:lvl2pPr marL="742950" indent="-285750" algn="l">
              <a:lnSpc>
                <a:spcPct val="120000"/>
              </a:lnSpc>
              <a:buFont typeface="Arial"/>
              <a:buChar char="•"/>
              <a:defRPr sz="1600">
                <a:solidFill>
                  <a:schemeClr val="tx1">
                    <a:lumMod val="75000"/>
                    <a:lumOff val="25000"/>
                  </a:schemeClr>
                </a:solidFill>
              </a:defRPr>
            </a:lvl2pPr>
            <a:lvl3pPr marL="1143000" indent="-228600" algn="l">
              <a:lnSpc>
                <a:spcPct val="120000"/>
              </a:lnSpc>
              <a:buFont typeface="Wingdings" charset="2"/>
              <a:buChar char="§"/>
              <a:defRPr sz="1400">
                <a:solidFill>
                  <a:schemeClr val="tx1">
                    <a:lumMod val="75000"/>
                    <a:lumOff val="25000"/>
                  </a:schemeClr>
                </a:solidFill>
              </a:defRPr>
            </a:lvl3pPr>
            <a:lvl4pPr>
              <a:defRPr sz="2500">
                <a:solidFill>
                  <a:schemeClr val="tx1">
                    <a:lumMod val="75000"/>
                    <a:lumOff val="25000"/>
                  </a:schemeClr>
                </a:solidFill>
              </a:defRPr>
            </a:lvl4pPr>
            <a:lvl5pPr>
              <a:defRPr sz="2500">
                <a:solidFill>
                  <a:schemeClr val="tx1">
                    <a:lumMod val="75000"/>
                    <a:lumOff val="25000"/>
                  </a:schemeClr>
                </a:solidFill>
              </a:defRPr>
            </a:lvl5pPr>
            <a:lvl6pPr>
              <a:defRPr sz="1600"/>
            </a:lvl6pPr>
            <a:lvl7pPr>
              <a:defRPr sz="1600"/>
            </a:lvl7pPr>
            <a:lvl8pPr>
              <a:defRPr sz="1600"/>
            </a:lvl8pPr>
            <a:lvl9pPr>
              <a:defRPr sz="1600"/>
            </a:lvl9pPr>
          </a:lstStyle>
          <a:p>
            <a:pPr lvl="0"/>
            <a:r>
              <a:rPr lang="en-US"/>
              <a:t>Master text styles(24pt)</a:t>
            </a:r>
          </a:p>
          <a:p>
            <a:pPr lvl="1"/>
            <a:r>
              <a:rPr lang="en-US"/>
              <a:t>Second level (16pt)</a:t>
            </a:r>
          </a:p>
          <a:p>
            <a:pPr lvl="2"/>
            <a:r>
              <a:rPr lang="en-US"/>
              <a:t>Third level (14 </a:t>
            </a:r>
            <a:r>
              <a:rPr lang="en-US" err="1"/>
              <a:t>pt</a:t>
            </a:r>
            <a:r>
              <a:rPr lang="en-US"/>
              <a:t>)</a:t>
            </a:r>
          </a:p>
        </p:txBody>
      </p:sp>
      <p:sp>
        <p:nvSpPr>
          <p:cNvPr id="12" name="Content Placeholder 3"/>
          <p:cNvSpPr>
            <a:spLocks noGrp="1"/>
          </p:cNvSpPr>
          <p:nvPr>
            <p:ph sz="half" idx="15" hasCustomPrompt="1"/>
          </p:nvPr>
        </p:nvSpPr>
        <p:spPr>
          <a:xfrm>
            <a:off x="4272040" y="1450848"/>
            <a:ext cx="3657600" cy="4721352"/>
          </a:xfrm>
          <a:prstGeom prst="rect">
            <a:avLst/>
          </a:prstGeom>
        </p:spPr>
        <p:txBody>
          <a:bodyPr>
            <a:normAutofit/>
          </a:bodyPr>
          <a:lstStyle>
            <a:lvl1pPr algn="l">
              <a:lnSpc>
                <a:spcPct val="120000"/>
              </a:lnSpc>
              <a:defRPr sz="2400">
                <a:solidFill>
                  <a:schemeClr val="tx1">
                    <a:lumMod val="75000"/>
                    <a:lumOff val="25000"/>
                  </a:schemeClr>
                </a:solidFill>
              </a:defRPr>
            </a:lvl1pPr>
            <a:lvl2pPr marL="742950" indent="-285750" algn="l">
              <a:lnSpc>
                <a:spcPct val="120000"/>
              </a:lnSpc>
              <a:buFont typeface="Arial"/>
              <a:buChar char="•"/>
              <a:defRPr sz="1600">
                <a:solidFill>
                  <a:schemeClr val="tx1">
                    <a:lumMod val="75000"/>
                    <a:lumOff val="25000"/>
                  </a:schemeClr>
                </a:solidFill>
              </a:defRPr>
            </a:lvl2pPr>
            <a:lvl3pPr marL="1143000" indent="-228600" algn="l">
              <a:lnSpc>
                <a:spcPct val="120000"/>
              </a:lnSpc>
              <a:buFont typeface="Wingdings" charset="2"/>
              <a:buChar char="§"/>
              <a:defRPr sz="1400">
                <a:solidFill>
                  <a:schemeClr val="tx1">
                    <a:lumMod val="75000"/>
                    <a:lumOff val="25000"/>
                  </a:schemeClr>
                </a:solidFill>
              </a:defRPr>
            </a:lvl3pPr>
            <a:lvl4pPr>
              <a:defRPr sz="2500">
                <a:solidFill>
                  <a:schemeClr val="tx1">
                    <a:lumMod val="75000"/>
                    <a:lumOff val="25000"/>
                  </a:schemeClr>
                </a:solidFill>
              </a:defRPr>
            </a:lvl4pPr>
            <a:lvl5pPr>
              <a:defRPr sz="2500">
                <a:solidFill>
                  <a:schemeClr val="tx1">
                    <a:lumMod val="75000"/>
                    <a:lumOff val="25000"/>
                  </a:schemeClr>
                </a:solidFill>
              </a:defRPr>
            </a:lvl5pPr>
            <a:lvl6pPr>
              <a:defRPr sz="1600"/>
            </a:lvl6pPr>
            <a:lvl7pPr>
              <a:defRPr sz="1600"/>
            </a:lvl7pPr>
            <a:lvl8pPr>
              <a:defRPr sz="1600"/>
            </a:lvl8pPr>
            <a:lvl9pPr>
              <a:defRPr sz="1600"/>
            </a:lvl9pPr>
          </a:lstStyle>
          <a:p>
            <a:pPr lvl="0"/>
            <a:r>
              <a:rPr lang="en-US"/>
              <a:t>Master text styles</a:t>
            </a:r>
          </a:p>
          <a:p>
            <a:pPr lvl="1"/>
            <a:r>
              <a:rPr lang="en-US"/>
              <a:t>Second level</a:t>
            </a:r>
          </a:p>
          <a:p>
            <a:pPr lvl="2"/>
            <a:r>
              <a:rPr lang="en-US"/>
              <a:t>Third level</a:t>
            </a:r>
          </a:p>
        </p:txBody>
      </p:sp>
      <p:sp>
        <p:nvSpPr>
          <p:cNvPr id="13" name="Content Placeholder 3"/>
          <p:cNvSpPr>
            <a:spLocks noGrp="1"/>
          </p:cNvSpPr>
          <p:nvPr>
            <p:ph sz="half" idx="16" hasCustomPrompt="1"/>
          </p:nvPr>
        </p:nvSpPr>
        <p:spPr>
          <a:xfrm>
            <a:off x="8336040" y="1450848"/>
            <a:ext cx="3657600" cy="4721352"/>
          </a:xfrm>
          <a:prstGeom prst="rect">
            <a:avLst/>
          </a:prstGeom>
        </p:spPr>
        <p:txBody>
          <a:bodyPr>
            <a:normAutofit/>
          </a:bodyPr>
          <a:lstStyle>
            <a:lvl1pPr algn="l">
              <a:lnSpc>
                <a:spcPct val="120000"/>
              </a:lnSpc>
              <a:defRPr sz="2400">
                <a:solidFill>
                  <a:schemeClr val="tx1">
                    <a:lumMod val="75000"/>
                    <a:lumOff val="25000"/>
                  </a:schemeClr>
                </a:solidFill>
              </a:defRPr>
            </a:lvl1pPr>
            <a:lvl2pPr marL="742950" indent="-285750" algn="l">
              <a:lnSpc>
                <a:spcPct val="120000"/>
              </a:lnSpc>
              <a:buFont typeface="Arial"/>
              <a:buChar char="•"/>
              <a:defRPr sz="1600">
                <a:solidFill>
                  <a:schemeClr val="tx1">
                    <a:lumMod val="75000"/>
                    <a:lumOff val="25000"/>
                  </a:schemeClr>
                </a:solidFill>
              </a:defRPr>
            </a:lvl2pPr>
            <a:lvl3pPr marL="1143000" indent="-228600" algn="l">
              <a:lnSpc>
                <a:spcPct val="120000"/>
              </a:lnSpc>
              <a:buFont typeface="Wingdings" charset="2"/>
              <a:buChar char="§"/>
              <a:defRPr sz="1400">
                <a:solidFill>
                  <a:schemeClr val="tx1">
                    <a:lumMod val="75000"/>
                    <a:lumOff val="25000"/>
                  </a:schemeClr>
                </a:solidFill>
              </a:defRPr>
            </a:lvl3pPr>
            <a:lvl4pPr>
              <a:defRPr sz="2500">
                <a:solidFill>
                  <a:schemeClr val="tx1">
                    <a:lumMod val="75000"/>
                    <a:lumOff val="25000"/>
                  </a:schemeClr>
                </a:solidFill>
              </a:defRPr>
            </a:lvl4pPr>
            <a:lvl5pPr>
              <a:defRPr sz="2500">
                <a:solidFill>
                  <a:schemeClr val="tx1">
                    <a:lumMod val="75000"/>
                    <a:lumOff val="25000"/>
                  </a:schemeClr>
                </a:solidFill>
              </a:defRPr>
            </a:lvl5pPr>
            <a:lvl6pPr>
              <a:defRPr sz="1600"/>
            </a:lvl6pPr>
            <a:lvl7pPr>
              <a:defRPr sz="1600"/>
            </a:lvl7pPr>
            <a:lvl8pPr>
              <a:defRPr sz="1600"/>
            </a:lvl8pPr>
            <a:lvl9pPr>
              <a:defRPr sz="1600"/>
            </a:lvl9pPr>
          </a:lstStyle>
          <a:p>
            <a:pPr lvl="0"/>
            <a:r>
              <a:rPr lang="en-US"/>
              <a:t>Master text styles</a:t>
            </a:r>
          </a:p>
          <a:p>
            <a:pPr lvl="1"/>
            <a:r>
              <a:rPr lang="en-US"/>
              <a:t>Second level</a:t>
            </a:r>
          </a:p>
          <a:p>
            <a:pPr lvl="2"/>
            <a:r>
              <a:rPr lang="en-US"/>
              <a:t>Third level</a:t>
            </a:r>
          </a:p>
        </p:txBody>
      </p:sp>
      <p:sp>
        <p:nvSpPr>
          <p:cNvPr id="17" name="Title 1"/>
          <p:cNvSpPr>
            <a:spLocks noGrp="1"/>
          </p:cNvSpPr>
          <p:nvPr>
            <p:ph type="title"/>
          </p:nvPr>
        </p:nvSpPr>
        <p:spPr>
          <a:xfrm>
            <a:off x="838200" y="238122"/>
            <a:ext cx="10515600" cy="977384"/>
          </a:xfrm>
        </p:spPr>
        <p:txBody>
          <a:bodyPr/>
          <a:lstStyle>
            <a:lvl1pPr algn="ctr">
              <a:defRPr>
                <a:solidFill>
                  <a:schemeClr val="bg1"/>
                </a:solidFill>
              </a:defRPr>
            </a:lvl1pPr>
          </a:lstStyle>
          <a:p>
            <a:r>
              <a:rPr lang="en-US"/>
              <a:t>Click to edit Master title style</a:t>
            </a:r>
          </a:p>
        </p:txBody>
      </p:sp>
      <p:pic>
        <p:nvPicPr>
          <p:cNvPr id="18" name="Picture 17" descr="A picture containing text, sign&#10;&#10;Description automatically generated">
            <a:extLst>
              <a:ext uri="{FF2B5EF4-FFF2-40B4-BE49-F238E27FC236}">
                <a16:creationId xmlns:a16="http://schemas.microsoft.com/office/drawing/2014/main" id="{7CD8AF41-9FCA-4F45-A179-01C42AA91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22" y="6015699"/>
            <a:ext cx="1364673" cy="598940"/>
          </a:xfrm>
          <a:prstGeom prst="rect">
            <a:avLst/>
          </a:prstGeom>
        </p:spPr>
      </p:pic>
      <p:pic>
        <p:nvPicPr>
          <p:cNvPr id="19" name="Picture 18" descr="Logo&#10;&#10;Description automatically generated">
            <a:extLst>
              <a:ext uri="{FF2B5EF4-FFF2-40B4-BE49-F238E27FC236}">
                <a16:creationId xmlns:a16="http://schemas.microsoft.com/office/drawing/2014/main" id="{F29EB0F2-0909-A641-A542-750A00AEA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038" y="6127656"/>
            <a:ext cx="1444028" cy="552450"/>
          </a:xfrm>
          <a:prstGeom prst="rect">
            <a:avLst/>
          </a:prstGeom>
        </p:spPr>
      </p:pic>
    </p:spTree>
    <p:extLst>
      <p:ext uri="{BB962C8B-B14F-4D97-AF65-F5344CB8AC3E}">
        <p14:creationId xmlns:p14="http://schemas.microsoft.com/office/powerpoint/2010/main" val="10625928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8" name="Rectangle 7"/>
          <p:cNvSpPr>
            <a:spLocks noChangeArrowheads="1"/>
          </p:cNvSpPr>
          <p:nvPr/>
        </p:nvSpPr>
        <p:spPr bwMode="auto">
          <a:xfrm>
            <a:off x="0" y="-1"/>
            <a:ext cx="4038600" cy="5861051"/>
          </a:xfrm>
          <a:prstGeom prst="rect">
            <a:avLst/>
          </a:prstGeom>
          <a:solidFill>
            <a:srgbClr val="00316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sz="1800"/>
          </a:p>
        </p:txBody>
      </p:sp>
      <p:sp>
        <p:nvSpPr>
          <p:cNvPr id="2" name="Title 1"/>
          <p:cNvSpPr>
            <a:spLocks noGrp="1"/>
          </p:cNvSpPr>
          <p:nvPr>
            <p:ph type="title"/>
          </p:nvPr>
        </p:nvSpPr>
        <p:spPr>
          <a:xfrm>
            <a:off x="297922" y="454118"/>
            <a:ext cx="3514497" cy="1595344"/>
          </a:xfrm>
        </p:spPr>
        <p:txBody>
          <a:bodyPr anchor="b"/>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4336521" y="454119"/>
            <a:ext cx="7584545" cy="54069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97922" y="2061029"/>
            <a:ext cx="3514497" cy="3800021"/>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96FA1C-9861-400A-8166-FFA4E30DBC21}"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2BF09-B051-4C93-9458-12340AC0E8AC}" type="slidenum">
              <a:rPr lang="en-US" smtClean="0"/>
              <a:t>‹#›</a:t>
            </a:fld>
            <a:endParaRPr lang="en-US"/>
          </a:p>
        </p:txBody>
      </p:sp>
      <p:sp>
        <p:nvSpPr>
          <p:cNvPr id="9" name="Rectangle 8">
            <a:extLst>
              <a:ext uri="{FF2B5EF4-FFF2-40B4-BE49-F238E27FC236}">
                <a16:creationId xmlns:a16="http://schemas.microsoft.com/office/drawing/2014/main" id="{3942A8DF-D695-CA41-B36F-AB6EE1D29E7B}"/>
              </a:ext>
            </a:extLst>
          </p:cNvPr>
          <p:cNvSpPr>
            <a:spLocks noChangeArrowheads="1"/>
          </p:cNvSpPr>
          <p:nvPr/>
        </p:nvSpPr>
        <p:spPr bwMode="auto">
          <a:xfrm>
            <a:off x="0" y="-1"/>
            <a:ext cx="4038600" cy="5861051"/>
          </a:xfrm>
          <a:prstGeom prst="rect">
            <a:avLst/>
          </a:prstGeom>
          <a:solidFill>
            <a:srgbClr val="00316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sz="1800"/>
          </a:p>
        </p:txBody>
      </p:sp>
      <p:pic>
        <p:nvPicPr>
          <p:cNvPr id="12" name="Picture 11" descr="A picture containing text, sign&#10;&#10;Description automatically generated">
            <a:extLst>
              <a:ext uri="{FF2B5EF4-FFF2-40B4-BE49-F238E27FC236}">
                <a16:creationId xmlns:a16="http://schemas.microsoft.com/office/drawing/2014/main" id="{3808B8F3-825C-8547-ACA6-4CD7C9FB6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22" y="6015699"/>
            <a:ext cx="1364673" cy="598940"/>
          </a:xfrm>
          <a:prstGeom prst="rect">
            <a:avLst/>
          </a:prstGeom>
        </p:spPr>
      </p:pic>
      <p:pic>
        <p:nvPicPr>
          <p:cNvPr id="14" name="Picture 13" descr="Logo&#10;&#10;Description automatically generated">
            <a:extLst>
              <a:ext uri="{FF2B5EF4-FFF2-40B4-BE49-F238E27FC236}">
                <a16:creationId xmlns:a16="http://schemas.microsoft.com/office/drawing/2014/main" id="{2E26561E-ECFC-9745-9E21-68D9B9E14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038" y="6127656"/>
            <a:ext cx="1444028" cy="552450"/>
          </a:xfrm>
          <a:prstGeom prst="rect">
            <a:avLst/>
          </a:prstGeom>
        </p:spPr>
      </p:pic>
    </p:spTree>
    <p:extLst>
      <p:ext uri="{BB962C8B-B14F-4D97-AF65-F5344CB8AC3E}">
        <p14:creationId xmlns:p14="http://schemas.microsoft.com/office/powerpoint/2010/main" val="653980293"/>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3/21/2024</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355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598D2-4262-9F06-F95F-F68665F51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B722C-0FD0-F6A8-EB0D-5185830344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5394E9-44DD-99FB-F66D-4A4B0E6508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CB0D76-616F-A519-2773-9B0411FC8FCB}"/>
              </a:ext>
            </a:extLst>
          </p:cNvPr>
          <p:cNvSpPr>
            <a:spLocks noGrp="1"/>
          </p:cNvSpPr>
          <p:nvPr>
            <p:ph type="dt" sz="half" idx="10"/>
          </p:nvPr>
        </p:nvSpPr>
        <p:spPr/>
        <p:txBody>
          <a:bodyPr/>
          <a:lstStyle/>
          <a:p>
            <a:fld id="{82304779-02BC-A448-82BA-E5AB8181389C}" type="datetimeFigureOut">
              <a:rPr lang="en-US" smtClean="0"/>
              <a:t>3/21/2024</a:t>
            </a:fld>
            <a:endParaRPr lang="en-US"/>
          </a:p>
        </p:txBody>
      </p:sp>
      <p:sp>
        <p:nvSpPr>
          <p:cNvPr id="6" name="Footer Placeholder 5">
            <a:extLst>
              <a:ext uri="{FF2B5EF4-FFF2-40B4-BE49-F238E27FC236}">
                <a16:creationId xmlns:a16="http://schemas.microsoft.com/office/drawing/2014/main" id="{2275B405-BFA4-C771-551E-F4FCFD711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7C26A-E23B-95BC-FD2A-03D69357FCD0}"/>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213663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488D-3088-B212-CF9D-D67B6572A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D89302-46FF-74EE-F0B7-562543F6C8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7907CA-2B21-06EC-7450-3BF732DBCD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B205C8-00F7-C380-91A6-085F1361F8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DEBA34-5D2D-7EF8-D0C5-7CA5FC76F4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187709-EF74-D5E9-2687-4DBEDDB8C4D3}"/>
              </a:ext>
            </a:extLst>
          </p:cNvPr>
          <p:cNvSpPr>
            <a:spLocks noGrp="1"/>
          </p:cNvSpPr>
          <p:nvPr>
            <p:ph type="dt" sz="half" idx="10"/>
          </p:nvPr>
        </p:nvSpPr>
        <p:spPr/>
        <p:txBody>
          <a:bodyPr/>
          <a:lstStyle/>
          <a:p>
            <a:fld id="{82304779-02BC-A448-82BA-E5AB8181389C}" type="datetimeFigureOut">
              <a:rPr lang="en-US" smtClean="0"/>
              <a:t>3/21/2024</a:t>
            </a:fld>
            <a:endParaRPr lang="en-US"/>
          </a:p>
        </p:txBody>
      </p:sp>
      <p:sp>
        <p:nvSpPr>
          <p:cNvPr id="8" name="Footer Placeholder 7">
            <a:extLst>
              <a:ext uri="{FF2B5EF4-FFF2-40B4-BE49-F238E27FC236}">
                <a16:creationId xmlns:a16="http://schemas.microsoft.com/office/drawing/2014/main" id="{692C65BB-59A7-E021-7F09-43F1A5F1EA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16B420-BFEA-3FC0-C908-C083A818A848}"/>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2691190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3EB3-7594-4A7D-CA54-BE2822CBEC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4E1CD3-BF54-1B85-94A4-2E1F0B63FA22}"/>
              </a:ext>
            </a:extLst>
          </p:cNvPr>
          <p:cNvSpPr>
            <a:spLocks noGrp="1"/>
          </p:cNvSpPr>
          <p:nvPr>
            <p:ph type="dt" sz="half" idx="10"/>
          </p:nvPr>
        </p:nvSpPr>
        <p:spPr/>
        <p:txBody>
          <a:bodyPr/>
          <a:lstStyle/>
          <a:p>
            <a:fld id="{82304779-02BC-A448-82BA-E5AB8181389C}" type="datetimeFigureOut">
              <a:rPr lang="en-US" smtClean="0"/>
              <a:t>3/21/2024</a:t>
            </a:fld>
            <a:endParaRPr lang="en-US"/>
          </a:p>
        </p:txBody>
      </p:sp>
      <p:sp>
        <p:nvSpPr>
          <p:cNvPr id="4" name="Footer Placeholder 3">
            <a:extLst>
              <a:ext uri="{FF2B5EF4-FFF2-40B4-BE49-F238E27FC236}">
                <a16:creationId xmlns:a16="http://schemas.microsoft.com/office/drawing/2014/main" id="{AE6036C2-1F35-9BD2-D096-C645BCDDA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C5FB5-B9ED-26FF-A912-56CC62E9835E}"/>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350257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9E35B5-270E-1F96-08AE-FD1D938CC512}"/>
              </a:ext>
            </a:extLst>
          </p:cNvPr>
          <p:cNvSpPr>
            <a:spLocks noGrp="1"/>
          </p:cNvSpPr>
          <p:nvPr>
            <p:ph type="dt" sz="half" idx="10"/>
          </p:nvPr>
        </p:nvSpPr>
        <p:spPr/>
        <p:txBody>
          <a:bodyPr/>
          <a:lstStyle/>
          <a:p>
            <a:fld id="{82304779-02BC-A448-82BA-E5AB8181389C}" type="datetimeFigureOut">
              <a:rPr lang="en-US" smtClean="0"/>
              <a:t>3/21/2024</a:t>
            </a:fld>
            <a:endParaRPr lang="en-US"/>
          </a:p>
        </p:txBody>
      </p:sp>
      <p:sp>
        <p:nvSpPr>
          <p:cNvPr id="3" name="Footer Placeholder 2">
            <a:extLst>
              <a:ext uri="{FF2B5EF4-FFF2-40B4-BE49-F238E27FC236}">
                <a16:creationId xmlns:a16="http://schemas.microsoft.com/office/drawing/2014/main" id="{4B98EB34-0D2F-FDE8-C4DA-687B29162B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C833C5-FAB5-FBE8-3146-E051AEE1EDEA}"/>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2282798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0263C-417C-8419-2A8C-5678A47398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5F6D77-4324-8529-0C66-4A5098D206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27CAF0-C40E-C6B4-CD59-0D71F30CB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D98A91-5FF0-2373-4BA1-C0AC3D29BCC5}"/>
              </a:ext>
            </a:extLst>
          </p:cNvPr>
          <p:cNvSpPr>
            <a:spLocks noGrp="1"/>
          </p:cNvSpPr>
          <p:nvPr>
            <p:ph type="dt" sz="half" idx="10"/>
          </p:nvPr>
        </p:nvSpPr>
        <p:spPr/>
        <p:txBody>
          <a:bodyPr/>
          <a:lstStyle/>
          <a:p>
            <a:fld id="{82304779-02BC-A448-82BA-E5AB8181389C}" type="datetimeFigureOut">
              <a:rPr lang="en-US" smtClean="0"/>
              <a:t>3/21/2024</a:t>
            </a:fld>
            <a:endParaRPr lang="en-US"/>
          </a:p>
        </p:txBody>
      </p:sp>
      <p:sp>
        <p:nvSpPr>
          <p:cNvPr id="6" name="Footer Placeholder 5">
            <a:extLst>
              <a:ext uri="{FF2B5EF4-FFF2-40B4-BE49-F238E27FC236}">
                <a16:creationId xmlns:a16="http://schemas.microsoft.com/office/drawing/2014/main" id="{8EA8BADC-C60C-2308-F028-38CB04B56D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0066B-3082-F42E-0B6C-A8169A6F55D7}"/>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3823865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89149-C19C-65DA-1020-17DA631BB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012BCD-A114-8FAF-639F-2F7DD3A4D0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1A1670-F952-C906-6207-FFB21AD3F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FCCC0-E264-26D5-90B8-5E3CCD177D3F}"/>
              </a:ext>
            </a:extLst>
          </p:cNvPr>
          <p:cNvSpPr>
            <a:spLocks noGrp="1"/>
          </p:cNvSpPr>
          <p:nvPr>
            <p:ph type="dt" sz="half" idx="10"/>
          </p:nvPr>
        </p:nvSpPr>
        <p:spPr/>
        <p:txBody>
          <a:bodyPr/>
          <a:lstStyle/>
          <a:p>
            <a:fld id="{82304779-02BC-A448-82BA-E5AB8181389C}" type="datetimeFigureOut">
              <a:rPr lang="en-US" smtClean="0"/>
              <a:t>3/21/2024</a:t>
            </a:fld>
            <a:endParaRPr lang="en-US"/>
          </a:p>
        </p:txBody>
      </p:sp>
      <p:sp>
        <p:nvSpPr>
          <p:cNvPr id="6" name="Footer Placeholder 5">
            <a:extLst>
              <a:ext uri="{FF2B5EF4-FFF2-40B4-BE49-F238E27FC236}">
                <a16:creationId xmlns:a16="http://schemas.microsoft.com/office/drawing/2014/main" id="{7999F85D-BA4F-6295-A450-05452B762A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C3BF2-C717-249F-2C2A-91EC12833BBB}"/>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56761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image" Target="../media/image1.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75F421-B9CC-77F4-2BC7-06DB9E3113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E5A401-6B71-ACA2-7298-B5733597D5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94DDE-72EA-4639-D6B6-5E477CAA7C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304779-02BC-A448-82BA-E5AB8181389C}" type="datetimeFigureOut">
              <a:rPr lang="en-US" smtClean="0"/>
              <a:t>3/21/2024</a:t>
            </a:fld>
            <a:endParaRPr lang="en-US"/>
          </a:p>
        </p:txBody>
      </p:sp>
      <p:sp>
        <p:nvSpPr>
          <p:cNvPr id="5" name="Footer Placeholder 4">
            <a:extLst>
              <a:ext uri="{FF2B5EF4-FFF2-40B4-BE49-F238E27FC236}">
                <a16:creationId xmlns:a16="http://schemas.microsoft.com/office/drawing/2014/main" id="{D4FA0481-DA83-AEAE-988F-EED1C500E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1F57EE-7D3C-0908-7B04-2CCAEF5810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6E40E-DB2F-7F48-BE98-E597CBAE4750}" type="slidenum">
              <a:rPr lang="en-US" smtClean="0"/>
              <a:t>‹#›</a:t>
            </a:fld>
            <a:endParaRPr lang="en-US"/>
          </a:p>
        </p:txBody>
      </p:sp>
    </p:spTree>
    <p:extLst>
      <p:ext uri="{BB962C8B-B14F-4D97-AF65-F5344CB8AC3E}">
        <p14:creationId xmlns:p14="http://schemas.microsoft.com/office/powerpoint/2010/main" val="347123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8"/>
          <a:stretch>
            <a:fillRect/>
          </a:stretch>
        </p:blipFill>
        <p:spPr>
          <a:xfrm>
            <a:off x="9103724" y="6147743"/>
            <a:ext cx="2747288" cy="527423"/>
          </a:xfrm>
          <a:prstGeom prst="rect">
            <a:avLst/>
          </a:prstGeom>
        </p:spPr>
      </p:pic>
      <p:sp>
        <p:nvSpPr>
          <p:cNvPr id="2" name="Title Placeholder 1"/>
          <p:cNvSpPr>
            <a:spLocks noGrp="1"/>
          </p:cNvSpPr>
          <p:nvPr>
            <p:ph type="title"/>
          </p:nvPr>
        </p:nvSpPr>
        <p:spPr>
          <a:xfrm>
            <a:off x="259886" y="434112"/>
            <a:ext cx="11569729" cy="895927"/>
          </a:xfrm>
          <a:prstGeom prst="rect">
            <a:avLst/>
          </a:prstGeom>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5" y="1413167"/>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184752" y="6335313"/>
            <a:ext cx="1338219"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3/21/2024</a:t>
            </a:fld>
            <a:endParaRPr lang="en-US"/>
          </a:p>
        </p:txBody>
      </p:sp>
      <p:sp>
        <p:nvSpPr>
          <p:cNvPr id="5" name="Footer Placeholder 4"/>
          <p:cNvSpPr>
            <a:spLocks noGrp="1"/>
          </p:cNvSpPr>
          <p:nvPr>
            <p:ph type="ftr" sz="quarter" idx="3"/>
          </p:nvPr>
        </p:nvSpPr>
        <p:spPr>
          <a:xfrm>
            <a:off x="259884" y="6335313"/>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7999" y="6335313"/>
            <a:ext cx="1170281"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89915298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7" r:id="rId22"/>
    <p:sldLayoutId id="2147483688" r:id="rId23"/>
    <p:sldLayoutId id="2147483689" r:id="rId24"/>
    <p:sldLayoutId id="2147483690" r:id="rId25"/>
    <p:sldLayoutId id="2147483691"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85000"/>
        </a:lnSpc>
        <a:spcBef>
          <a:spcPct val="0"/>
        </a:spcBef>
        <a:buNone/>
        <a:defRPr sz="3600" b="0" i="0" u="none" kern="1200" spc="51" baseline="0">
          <a:solidFill>
            <a:schemeClr val="tx1"/>
          </a:solidFill>
          <a:latin typeface="+mj-lt"/>
          <a:ea typeface="+mj-ea"/>
          <a:cs typeface="+mj-cs"/>
        </a:defRPr>
      </a:lvl1pPr>
    </p:titleStyle>
    <p:body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18.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hyperlink" Target="https://www.pexels.com/@polina-tankilevitch/"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8.xml"/><Relationship Id="rId7" Type="http://schemas.openxmlformats.org/officeDocument/2006/relationships/diagramQuickStyle" Target="../diagrams/quickStyle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13.xml"/><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9.xml"/><Relationship Id="rId7" Type="http://schemas.openxmlformats.org/officeDocument/2006/relationships/diagramQuickStyle" Target="../diagrams/quickStyle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8.png"/><Relationship Id="rId4" Type="http://schemas.openxmlformats.org/officeDocument/2006/relationships/notesSlide" Target="../notesSlides/notesSlide14.xml"/><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4a"/><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hyperlink" Target="https://www.istockphoto.com/portfolio/shih-wei?mediatype=photography"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1.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jpe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www.nationalequityproject.org/frameworks/lens-of-systemic-oppression" TargetMode="External"/><Relationship Id="rId3" Type="http://schemas.openxmlformats.org/officeDocument/2006/relationships/slideLayout" Target="../slideLayouts/slideLayout2.xml"/><Relationship Id="rId7" Type="http://schemas.openxmlformats.org/officeDocument/2006/relationships/hyperlink" Target="https://www.flaticon.com/free-icons/glasses"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e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hyperlink" Target="https://www.pexels.com/@fauxels/"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1FBC-93C3-45F4-8CF9-E99C689A10B2}"/>
              </a:ext>
            </a:extLst>
          </p:cNvPr>
          <p:cNvSpPr>
            <a:spLocks noGrp="1"/>
          </p:cNvSpPr>
          <p:nvPr>
            <p:ph type="ctrTitle"/>
          </p:nvPr>
        </p:nvSpPr>
        <p:spPr>
          <a:xfrm>
            <a:off x="1923062" y="897994"/>
            <a:ext cx="8391616" cy="2222893"/>
          </a:xfrm>
        </p:spPr>
        <p:txBody>
          <a:bodyPr/>
          <a:lstStyle/>
          <a:p>
            <a:r>
              <a:rPr lang="en-US" sz="5800" dirty="0">
                <a:latin typeface="Impact"/>
                <a:cs typeface="Arial"/>
              </a:rPr>
              <a:t>Developing an Anti-Oppressive Practice in Student Services</a:t>
            </a:r>
            <a:endParaRPr lang="en-US" sz="5800" dirty="0"/>
          </a:p>
        </p:txBody>
      </p:sp>
      <p:sp>
        <p:nvSpPr>
          <p:cNvPr id="5" name="Slide Number Placeholder 4">
            <a:extLst>
              <a:ext uri="{FF2B5EF4-FFF2-40B4-BE49-F238E27FC236}">
                <a16:creationId xmlns:a16="http://schemas.microsoft.com/office/drawing/2014/main" id="{3CDAAA3C-4CAA-475E-9B0F-91A990D5F04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B99621DD-9A3F-C52F-E809-6B606B3024C6}"/>
              </a:ext>
            </a:extLst>
          </p:cNvPr>
          <p:cNvSpPr txBox="1"/>
          <p:nvPr/>
        </p:nvSpPr>
        <p:spPr>
          <a:xfrm>
            <a:off x="14829183" y="4055165"/>
            <a:ext cx="260008" cy="369332"/>
          </a:xfrm>
          <a:prstGeom prst="rect">
            <a:avLst/>
          </a:prstGeom>
          <a:noFill/>
        </p:spPr>
        <p:txBody>
          <a:bodyPr wrap="none" rtlCol="0">
            <a:spAutoFit/>
          </a:bodyPr>
          <a:lstStyle/>
          <a:p>
            <a:r>
              <a:rPr lang="en-US"/>
              <a:t>f</a:t>
            </a:r>
          </a:p>
        </p:txBody>
      </p:sp>
      <p:pic>
        <p:nvPicPr>
          <p:cNvPr id="6" name="Audio Recording May 30, 2023 at 4:03:23 PM">
            <a:hlinkClick r:id="" action="ppaction://media"/>
            <a:extLst>
              <a:ext uri="{FF2B5EF4-FFF2-40B4-BE49-F238E27FC236}">
                <a16:creationId xmlns:a16="http://schemas.microsoft.com/office/drawing/2014/main" id="{80D59944-04E1-E8D8-1EA2-6C4707C046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9412" y="5147206"/>
            <a:ext cx="812800" cy="812800"/>
          </a:xfrm>
          <a:prstGeom prst="rect">
            <a:avLst/>
          </a:prstGeom>
        </p:spPr>
      </p:pic>
      <p:pic>
        <p:nvPicPr>
          <p:cNvPr id="3" name="Picture 2" descr="A group of people putting their hands together&#10;&#10;Description automatically generated">
            <a:extLst>
              <a:ext uri="{FF2B5EF4-FFF2-40B4-BE49-F238E27FC236}">
                <a16:creationId xmlns:a16="http://schemas.microsoft.com/office/drawing/2014/main" id="{BECFDA46-DBB0-8D41-5585-BF43E66FFC9A}"/>
              </a:ext>
            </a:extLst>
          </p:cNvPr>
          <p:cNvPicPr>
            <a:picLocks noChangeAspect="1"/>
          </p:cNvPicPr>
          <p:nvPr/>
        </p:nvPicPr>
        <p:blipFill>
          <a:blip r:embed="rId6"/>
          <a:stretch>
            <a:fillRect/>
          </a:stretch>
        </p:blipFill>
        <p:spPr>
          <a:xfrm>
            <a:off x="6422571" y="3428999"/>
            <a:ext cx="4177393" cy="2803072"/>
          </a:xfrm>
          <a:prstGeom prst="rect">
            <a:avLst/>
          </a:prstGeom>
        </p:spPr>
      </p:pic>
      <p:sp>
        <p:nvSpPr>
          <p:cNvPr id="7" name="TextBox 6">
            <a:extLst>
              <a:ext uri="{FF2B5EF4-FFF2-40B4-BE49-F238E27FC236}">
                <a16:creationId xmlns:a16="http://schemas.microsoft.com/office/drawing/2014/main" id="{EF3245B4-9AE5-5F19-5963-69F1F6337A3D}"/>
              </a:ext>
            </a:extLst>
          </p:cNvPr>
          <p:cNvSpPr txBox="1"/>
          <p:nvPr/>
        </p:nvSpPr>
        <p:spPr>
          <a:xfrm>
            <a:off x="9249746" y="6242385"/>
            <a:ext cx="21510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t>Fauxels</a:t>
            </a:r>
            <a:r>
              <a:rPr lang="en-US" sz="1200" dirty="0"/>
              <a:t> via </a:t>
            </a:r>
            <a:r>
              <a:rPr lang="en-US" sz="1200" err="1"/>
              <a:t>Pexel</a:t>
            </a:r>
            <a:endParaRPr lang="en-US" sz="1200"/>
          </a:p>
        </p:txBody>
      </p:sp>
    </p:spTree>
    <p:extLst>
      <p:ext uri="{BB962C8B-B14F-4D97-AF65-F5344CB8AC3E}">
        <p14:creationId xmlns:p14="http://schemas.microsoft.com/office/powerpoint/2010/main" val="3247504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BC41-2D7A-2869-D458-8D079FE0E2B9}"/>
              </a:ext>
            </a:extLst>
          </p:cNvPr>
          <p:cNvSpPr>
            <a:spLocks noGrp="1"/>
          </p:cNvSpPr>
          <p:nvPr>
            <p:ph type="title"/>
          </p:nvPr>
        </p:nvSpPr>
        <p:spPr>
          <a:xfrm>
            <a:off x="1097279" y="4799362"/>
            <a:ext cx="10113645" cy="743682"/>
          </a:xfrm>
        </p:spPr>
        <p:txBody>
          <a:bodyPr anchor="b">
            <a:normAutofit/>
          </a:bodyPr>
          <a:lstStyle/>
          <a:p>
            <a:r>
              <a:rPr lang="en-US" dirty="0"/>
              <a:t>Critical Consciousness</a:t>
            </a:r>
          </a:p>
        </p:txBody>
      </p:sp>
      <p:sp>
        <p:nvSpPr>
          <p:cNvPr id="3" name="Content Placeholder 2">
            <a:extLst>
              <a:ext uri="{FF2B5EF4-FFF2-40B4-BE49-F238E27FC236}">
                <a16:creationId xmlns:a16="http://schemas.microsoft.com/office/drawing/2014/main" id="{D0CFD2C3-D16E-1011-44DA-C5A47FB4EBCE}"/>
              </a:ext>
            </a:extLst>
          </p:cNvPr>
          <p:cNvSpPr>
            <a:spLocks noGrp="1"/>
          </p:cNvSpPr>
          <p:nvPr>
            <p:ph type="body" sz="half" idx="2"/>
          </p:nvPr>
        </p:nvSpPr>
        <p:spPr>
          <a:xfrm>
            <a:off x="1097279" y="5715000"/>
            <a:ext cx="10113264" cy="609600"/>
          </a:xfrm>
        </p:spPr>
        <p:txBody>
          <a:bodyPr>
            <a:normAutofit/>
          </a:bodyPr>
          <a:lstStyle/>
          <a:p>
            <a:r>
              <a:rPr lang="en-CA" dirty="0"/>
              <a:t>T</a:t>
            </a:r>
            <a:r>
              <a:rPr lang="en-CA" b="0" i="0" u="none" strike="noStrike" dirty="0">
                <a:effectLst/>
              </a:rPr>
              <a:t>he ability to recognize and analyze systems of inequality and the commitment to take action against these systems </a:t>
            </a:r>
            <a:endParaRPr lang="en-US" dirty="0"/>
          </a:p>
        </p:txBody>
      </p:sp>
      <p:sp>
        <p:nvSpPr>
          <p:cNvPr id="4" name="Footer Placeholder 3">
            <a:extLst>
              <a:ext uri="{FF2B5EF4-FFF2-40B4-BE49-F238E27FC236}">
                <a16:creationId xmlns:a16="http://schemas.microsoft.com/office/drawing/2014/main" id="{6CFFA57B-09A4-D085-D091-09FE7E30923C}"/>
              </a:ext>
            </a:extLst>
          </p:cNvPr>
          <p:cNvSpPr>
            <a:spLocks noGrp="1"/>
          </p:cNvSpPr>
          <p:nvPr>
            <p:ph type="ftr" sz="quarter" idx="11"/>
          </p:nvPr>
        </p:nvSpPr>
        <p:spPr>
          <a:xfrm>
            <a:off x="1097279" y="6446838"/>
            <a:ext cx="6818262" cy="365125"/>
          </a:xfrm>
        </p:spPr>
        <p:txBody>
          <a:bodyPr anchor="ctr">
            <a:normAutofit/>
          </a:bodyPr>
          <a:lstStyle/>
          <a:p>
            <a:pPr>
              <a:spcAft>
                <a:spcPts val="600"/>
              </a:spcAft>
            </a:pPr>
            <a:r>
              <a:rPr lang="en-US"/>
              <a:t>PRESENTATION TITLE</a:t>
            </a:r>
          </a:p>
        </p:txBody>
      </p:sp>
      <p:sp>
        <p:nvSpPr>
          <p:cNvPr id="5" name="Slide Number Placeholder 4">
            <a:extLst>
              <a:ext uri="{FF2B5EF4-FFF2-40B4-BE49-F238E27FC236}">
                <a16:creationId xmlns:a16="http://schemas.microsoft.com/office/drawing/2014/main" id="{E3123ABD-EFFF-411D-5069-33854C081D22}"/>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10</a:t>
            </a:fld>
            <a:endParaRPr lang="en-US"/>
          </a:p>
        </p:txBody>
      </p:sp>
      <p:pic>
        <p:nvPicPr>
          <p:cNvPr id="6" name="Audio Recording May 30, 2023 at 4:24:09 PM">
            <a:hlinkClick r:id="" action="ppaction://media"/>
            <a:extLst>
              <a:ext uri="{FF2B5EF4-FFF2-40B4-BE49-F238E27FC236}">
                <a16:creationId xmlns:a16="http://schemas.microsoft.com/office/drawing/2014/main" id="{3CDB483E-FBD6-2F48-666C-8227B865B4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4741" y="5357656"/>
            <a:ext cx="812800" cy="812800"/>
          </a:xfrm>
          <a:prstGeom prst="rect">
            <a:avLst/>
          </a:prstGeom>
        </p:spPr>
      </p:pic>
      <p:pic>
        <p:nvPicPr>
          <p:cNvPr id="13" name="Picture 12" descr="A drawing of a person&amp;#39;s head with arrows&#10;&#10;Description automatically generated">
            <a:extLst>
              <a:ext uri="{FF2B5EF4-FFF2-40B4-BE49-F238E27FC236}">
                <a16:creationId xmlns:a16="http://schemas.microsoft.com/office/drawing/2014/main" id="{5B7C6C11-3217-246D-87A1-DF7395119D8A}"/>
              </a:ext>
            </a:extLst>
          </p:cNvPr>
          <p:cNvPicPr>
            <a:picLocks noChangeAspect="1"/>
          </p:cNvPicPr>
          <p:nvPr/>
        </p:nvPicPr>
        <p:blipFill>
          <a:blip r:embed="rId6"/>
          <a:stretch>
            <a:fillRect/>
          </a:stretch>
        </p:blipFill>
        <p:spPr>
          <a:xfrm>
            <a:off x="1143000" y="0"/>
            <a:ext cx="9474200" cy="4584700"/>
          </a:xfrm>
          <a:prstGeom prst="rect">
            <a:avLst/>
          </a:prstGeom>
        </p:spPr>
      </p:pic>
      <p:pic>
        <p:nvPicPr>
          <p:cNvPr id="12" name="Picture 11" descr="Free Mental Health-Related Conceptual Art Stock Photo">
            <a:extLst>
              <a:ext uri="{FF2B5EF4-FFF2-40B4-BE49-F238E27FC236}">
                <a16:creationId xmlns:a16="http://schemas.microsoft.com/office/drawing/2014/main" id="{14AA0EF5-F2B3-8022-955C-6CEF9A8DBA05}"/>
              </a:ext>
            </a:extLst>
          </p:cNvPr>
          <p:cNvPicPr>
            <a:picLocks noChangeAspect="1"/>
          </p:cNvPicPr>
          <p:nvPr/>
        </p:nvPicPr>
        <p:blipFill rotWithShape="1">
          <a:blip r:embed="rId7"/>
          <a:srcRect l="86694"/>
          <a:stretch/>
        </p:blipFill>
        <p:spPr>
          <a:xfrm>
            <a:off x="9969500" y="0"/>
            <a:ext cx="2222500" cy="4584700"/>
          </a:xfrm>
          <a:prstGeom prst="rect">
            <a:avLst/>
          </a:prstGeom>
        </p:spPr>
      </p:pic>
      <p:pic>
        <p:nvPicPr>
          <p:cNvPr id="9" name="Picture 8" descr="A drawing of a person&amp;#39;s head with arrows&#10;&#10;Description automatically generated">
            <a:extLst>
              <a:ext uri="{FF2B5EF4-FFF2-40B4-BE49-F238E27FC236}">
                <a16:creationId xmlns:a16="http://schemas.microsoft.com/office/drawing/2014/main" id="{6688D36B-CF93-BDF5-1CBD-53A8D3CD23A8}"/>
              </a:ext>
            </a:extLst>
          </p:cNvPr>
          <p:cNvPicPr>
            <a:picLocks noChangeAspect="1"/>
          </p:cNvPicPr>
          <p:nvPr/>
        </p:nvPicPr>
        <p:blipFill rotWithShape="1">
          <a:blip r:embed="rId6"/>
          <a:srcRect t="-1108" r="81550" b="1108"/>
          <a:stretch/>
        </p:blipFill>
        <p:spPr>
          <a:xfrm>
            <a:off x="0" y="-63500"/>
            <a:ext cx="2730501" cy="4648205"/>
          </a:xfrm>
          <a:prstGeom prst="rect">
            <a:avLst/>
          </a:prstGeom>
        </p:spPr>
      </p:pic>
      <p:sp>
        <p:nvSpPr>
          <p:cNvPr id="14" name="TextBox 13">
            <a:extLst>
              <a:ext uri="{FF2B5EF4-FFF2-40B4-BE49-F238E27FC236}">
                <a16:creationId xmlns:a16="http://schemas.microsoft.com/office/drawing/2014/main" id="{90B57A0D-4554-F5FA-0F30-6F1D05E2F9BD}"/>
              </a:ext>
            </a:extLst>
          </p:cNvPr>
          <p:cNvSpPr txBox="1"/>
          <p:nvPr/>
        </p:nvSpPr>
        <p:spPr>
          <a:xfrm>
            <a:off x="10490200" y="4318000"/>
            <a:ext cx="18923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Tara Winstead via </a:t>
            </a:r>
            <a:r>
              <a:rPr lang="en-US" sz="1100" dirty="0" err="1"/>
              <a:t>Pexels</a:t>
            </a:r>
            <a:endParaRPr lang="en-US" sz="1100" dirty="0"/>
          </a:p>
        </p:txBody>
      </p:sp>
    </p:spTree>
    <p:extLst>
      <p:ext uri="{BB962C8B-B14F-4D97-AF65-F5344CB8AC3E}">
        <p14:creationId xmlns:p14="http://schemas.microsoft.com/office/powerpoint/2010/main" val="1930975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E4D351-AD21-CB20-88D2-87E8FDFBD65D}"/>
              </a:ext>
            </a:extLst>
          </p:cNvPr>
          <p:cNvSpPr>
            <a:spLocks noGrp="1"/>
          </p:cNvSpPr>
          <p:nvPr>
            <p:ph type="body" sz="quarter" idx="13"/>
          </p:nvPr>
        </p:nvSpPr>
        <p:spPr/>
        <p:txBody>
          <a:bodyPr/>
          <a:lstStyle/>
          <a:p>
            <a:r>
              <a:rPr lang="en-US" dirty="0"/>
              <a:t>The Method and The Process</a:t>
            </a:r>
          </a:p>
        </p:txBody>
      </p:sp>
      <p:sp>
        <p:nvSpPr>
          <p:cNvPr id="3" name="Title 2">
            <a:extLst>
              <a:ext uri="{FF2B5EF4-FFF2-40B4-BE49-F238E27FC236}">
                <a16:creationId xmlns:a16="http://schemas.microsoft.com/office/drawing/2014/main" id="{BC21BA04-8170-9415-E38D-C9982E74F510}"/>
              </a:ext>
            </a:extLst>
          </p:cNvPr>
          <p:cNvSpPr>
            <a:spLocks noGrp="1"/>
          </p:cNvSpPr>
          <p:nvPr>
            <p:ph type="title"/>
          </p:nvPr>
        </p:nvSpPr>
        <p:spPr/>
        <p:txBody>
          <a:bodyPr/>
          <a:lstStyle/>
          <a:p>
            <a:r>
              <a:rPr lang="en-US" dirty="0"/>
              <a:t>Anti-oppression in action</a:t>
            </a:r>
          </a:p>
        </p:txBody>
      </p:sp>
      <p:sp>
        <p:nvSpPr>
          <p:cNvPr id="5" name="Slide Number Placeholder 4">
            <a:extLst>
              <a:ext uri="{FF2B5EF4-FFF2-40B4-BE49-F238E27FC236}">
                <a16:creationId xmlns:a16="http://schemas.microsoft.com/office/drawing/2014/main" id="{86E45B95-4E95-62BC-9474-19B1B362DCA4}"/>
              </a:ext>
            </a:extLst>
          </p:cNvPr>
          <p:cNvSpPr>
            <a:spLocks noGrp="1"/>
          </p:cNvSpPr>
          <p:nvPr>
            <p:ph type="sldNum" sz="quarter" idx="12"/>
          </p:nvPr>
        </p:nvSpPr>
        <p:spPr/>
        <p:txBody>
          <a:bodyPr/>
          <a:lstStyle/>
          <a:p>
            <a:r>
              <a:rPr lang="en-US"/>
              <a:t>PAGE  </a:t>
            </a:r>
            <a:fld id="{93005692-73BE-493E-93AB-ECD6027A7652}" type="slidenum">
              <a:rPr lang="en-US" smtClean="0"/>
              <a:pPr/>
              <a:t>11</a:t>
            </a:fld>
            <a:endParaRPr lang="en-US"/>
          </a:p>
        </p:txBody>
      </p:sp>
      <p:pic>
        <p:nvPicPr>
          <p:cNvPr id="4" name="Audio Recording May 30, 2023 at 4:24:29 PM">
            <a:hlinkClick r:id="" action="ppaction://media"/>
            <a:extLst>
              <a:ext uri="{FF2B5EF4-FFF2-40B4-BE49-F238E27FC236}">
                <a16:creationId xmlns:a16="http://schemas.microsoft.com/office/drawing/2014/main" id="{1F16CCC1-24FA-2F44-0AA4-BA9EAA53A8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5566" y="5245847"/>
            <a:ext cx="812800" cy="812800"/>
          </a:xfrm>
          <a:prstGeom prst="rect">
            <a:avLst/>
          </a:prstGeom>
        </p:spPr>
      </p:pic>
    </p:spTree>
    <p:extLst>
      <p:ext uri="{BB962C8B-B14F-4D97-AF65-F5344CB8AC3E}">
        <p14:creationId xmlns:p14="http://schemas.microsoft.com/office/powerpoint/2010/main" val="215515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2E695-3BD0-E686-67B6-FFE678BB0914}"/>
              </a:ext>
            </a:extLst>
          </p:cNvPr>
          <p:cNvSpPr>
            <a:spLocks noGrp="1"/>
          </p:cNvSpPr>
          <p:nvPr>
            <p:ph type="title"/>
          </p:nvPr>
        </p:nvSpPr>
        <p:spPr>
          <a:xfrm>
            <a:off x="259886" y="434112"/>
            <a:ext cx="11569729" cy="895927"/>
          </a:xfrm>
        </p:spPr>
        <p:txBody>
          <a:bodyPr anchor="ctr">
            <a:normAutofit/>
          </a:bodyPr>
          <a:lstStyle/>
          <a:p>
            <a:r>
              <a:rPr lang="en-US" dirty="0"/>
              <a:t>Have a Reflective Practice</a:t>
            </a:r>
          </a:p>
        </p:txBody>
      </p:sp>
      <p:sp>
        <p:nvSpPr>
          <p:cNvPr id="3" name="Content Placeholder 2">
            <a:extLst>
              <a:ext uri="{FF2B5EF4-FFF2-40B4-BE49-F238E27FC236}">
                <a16:creationId xmlns:a16="http://schemas.microsoft.com/office/drawing/2014/main" id="{4F068DC3-4A4D-2557-C6CF-B46F3DFFC32A}"/>
              </a:ext>
            </a:extLst>
          </p:cNvPr>
          <p:cNvSpPr>
            <a:spLocks noGrp="1"/>
          </p:cNvSpPr>
          <p:nvPr>
            <p:ph sz="half" idx="2"/>
          </p:nvPr>
        </p:nvSpPr>
        <p:spPr>
          <a:xfrm>
            <a:off x="6170994" y="1413164"/>
            <a:ext cx="5658620" cy="4590472"/>
          </a:xfrm>
        </p:spPr>
        <p:txBody>
          <a:bodyPr>
            <a:normAutofit/>
          </a:bodyPr>
          <a:lstStyle/>
          <a:p>
            <a:pPr lvl="1">
              <a:lnSpc>
                <a:spcPct val="90000"/>
              </a:lnSpc>
            </a:pPr>
            <a:r>
              <a:rPr lang="en-CA" sz="1700" i="1" strike="noStrike" dirty="0">
                <a:effectLst/>
              </a:rPr>
              <a:t>How does my social location create positions of privilege?</a:t>
            </a:r>
            <a:endParaRPr lang="en-CA" sz="1700" i="1" dirty="0"/>
          </a:p>
          <a:p>
            <a:pPr lvl="1">
              <a:lnSpc>
                <a:spcPct val="90000"/>
              </a:lnSpc>
            </a:pPr>
            <a:r>
              <a:rPr lang="en-CA" sz="1700" i="1" strike="noStrike" dirty="0">
                <a:effectLst/>
              </a:rPr>
              <a:t>“</a:t>
            </a:r>
            <a:r>
              <a:rPr lang="en-CA" sz="1700" i="1" dirty="0"/>
              <a:t>H</a:t>
            </a:r>
            <a:r>
              <a:rPr lang="en-CA" sz="1700" i="1" strike="noStrike" dirty="0">
                <a:effectLst/>
              </a:rPr>
              <a:t>ow may social divisions impact my ability to best meet this service user’s needs?</a:t>
            </a:r>
            <a:endParaRPr lang="en-CA" sz="1700" i="0" strike="noStrike" dirty="0">
              <a:effectLst/>
            </a:endParaRPr>
          </a:p>
          <a:p>
            <a:pPr lvl="1">
              <a:lnSpc>
                <a:spcPct val="90000"/>
              </a:lnSpc>
            </a:pPr>
            <a:r>
              <a:rPr lang="en-CA" sz="1700" b="0" i="1" u="none" strike="noStrike" dirty="0">
                <a:effectLst/>
              </a:rPr>
              <a:t>What’s working from what’s not working? Who is seen vs. who is unseen? </a:t>
            </a:r>
            <a:endParaRPr lang="en-CA" sz="1700" i="1" dirty="0"/>
          </a:p>
          <a:p>
            <a:pPr lvl="1">
              <a:lnSpc>
                <a:spcPct val="90000"/>
              </a:lnSpc>
            </a:pPr>
            <a:r>
              <a:rPr lang="en-CA" sz="1700" b="0" i="1" u="none" strike="noStrike" dirty="0">
                <a:effectLst/>
              </a:rPr>
              <a:t>Who is accessing our supports and who is not? Why or Why not? </a:t>
            </a:r>
          </a:p>
          <a:p>
            <a:pPr lvl="1">
              <a:lnSpc>
                <a:spcPct val="90000"/>
              </a:lnSpc>
            </a:pPr>
            <a:r>
              <a:rPr lang="en-CA" sz="1700" b="0" i="1" u="none" strike="noStrike" dirty="0">
                <a:effectLst/>
              </a:rPr>
              <a:t>What is preventing them from accessing the supports they need? Whose voice is silenced? </a:t>
            </a:r>
          </a:p>
          <a:p>
            <a:pPr lvl="1">
              <a:lnSpc>
                <a:spcPct val="90000"/>
              </a:lnSpc>
            </a:pPr>
            <a:r>
              <a:rPr lang="en-CA" sz="1700" b="0" i="1" u="none" strike="noStrike" dirty="0">
                <a:effectLst/>
              </a:rPr>
              <a:t>How can I work collaboratively with students or with student organizations/clubs to intentionally bring supports that meet their unique needs?</a:t>
            </a:r>
            <a:r>
              <a:rPr lang="en-CA" sz="1700" b="0" i="0" u="none" strike="noStrike" dirty="0">
                <a:effectLst/>
              </a:rPr>
              <a:t> </a:t>
            </a:r>
          </a:p>
        </p:txBody>
      </p:sp>
      <p:sp>
        <p:nvSpPr>
          <p:cNvPr id="5" name="Slide Number Placeholder 4">
            <a:extLst>
              <a:ext uri="{FF2B5EF4-FFF2-40B4-BE49-F238E27FC236}">
                <a16:creationId xmlns:a16="http://schemas.microsoft.com/office/drawing/2014/main" id="{898D0B62-057B-5915-A57C-5297B171298D}"/>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12</a:t>
            </a:fld>
            <a:endParaRPr lang="en-US"/>
          </a:p>
        </p:txBody>
      </p:sp>
      <p:pic>
        <p:nvPicPr>
          <p:cNvPr id="4" name="Audio Recording May 30, 2023 at 4:27:49 PM">
            <a:hlinkClick r:id="" action="ppaction://media"/>
            <a:extLst>
              <a:ext uri="{FF2B5EF4-FFF2-40B4-BE49-F238E27FC236}">
                <a16:creationId xmlns:a16="http://schemas.microsoft.com/office/drawing/2014/main" id="{062EA9C7-42FC-DA25-DE6E-056A0D52FF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46682" y="5928913"/>
            <a:ext cx="812800" cy="812800"/>
          </a:xfrm>
          <a:prstGeom prst="rect">
            <a:avLst/>
          </a:prstGeom>
        </p:spPr>
      </p:pic>
      <p:pic>
        <p:nvPicPr>
          <p:cNvPr id="9" name="Content Placeholder 8" descr="A sign next to a megaphone&#10;&#10;Description automatically generated">
            <a:extLst>
              <a:ext uri="{FF2B5EF4-FFF2-40B4-BE49-F238E27FC236}">
                <a16:creationId xmlns:a16="http://schemas.microsoft.com/office/drawing/2014/main" id="{091F03A7-712F-592D-FFDA-E9AEE4506F8C}"/>
              </a:ext>
            </a:extLst>
          </p:cNvPr>
          <p:cNvPicPr>
            <a:picLocks noGrp="1" noChangeAspect="1"/>
          </p:cNvPicPr>
          <p:nvPr>
            <p:ph sz="half" idx="1"/>
          </p:nvPr>
        </p:nvPicPr>
        <p:blipFill>
          <a:blip r:embed="rId6"/>
          <a:stretch>
            <a:fillRect/>
          </a:stretch>
        </p:blipFill>
        <p:spPr>
          <a:xfrm>
            <a:off x="1149342" y="1168749"/>
            <a:ext cx="3549145" cy="5165566"/>
          </a:xfrm>
        </p:spPr>
      </p:pic>
      <p:sp>
        <p:nvSpPr>
          <p:cNvPr id="10" name="TextBox 9">
            <a:extLst>
              <a:ext uri="{FF2B5EF4-FFF2-40B4-BE49-F238E27FC236}">
                <a16:creationId xmlns:a16="http://schemas.microsoft.com/office/drawing/2014/main" id="{5AE1257F-D8F2-7D41-C018-4DABB2033568}"/>
              </a:ext>
            </a:extLst>
          </p:cNvPr>
          <p:cNvSpPr txBox="1"/>
          <p:nvPr/>
        </p:nvSpPr>
        <p:spPr>
          <a:xfrm>
            <a:off x="1059372" y="6399122"/>
            <a:ext cx="20435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hlinkClick r:id="rId7"/>
              </a:rPr>
              <a:t>Polina Tankilevitch</a:t>
            </a:r>
            <a:r>
              <a:rPr lang="en-US" sz="1100" dirty="0"/>
              <a:t> via </a:t>
            </a:r>
            <a:r>
              <a:rPr lang="en-US" sz="1100" err="1"/>
              <a:t>Pexels</a:t>
            </a:r>
          </a:p>
        </p:txBody>
      </p:sp>
    </p:spTree>
    <p:extLst>
      <p:ext uri="{BB962C8B-B14F-4D97-AF65-F5344CB8AC3E}">
        <p14:creationId xmlns:p14="http://schemas.microsoft.com/office/powerpoint/2010/main" val="709740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7B79D-58A4-D192-D8EF-8B870D8719AF}"/>
              </a:ext>
            </a:extLst>
          </p:cNvPr>
          <p:cNvSpPr>
            <a:spLocks noGrp="1"/>
          </p:cNvSpPr>
          <p:nvPr>
            <p:ph type="title"/>
          </p:nvPr>
        </p:nvSpPr>
        <p:spPr>
          <a:xfrm>
            <a:off x="259886" y="434112"/>
            <a:ext cx="11569729" cy="895927"/>
          </a:xfrm>
        </p:spPr>
        <p:txBody>
          <a:bodyPr anchor="ctr">
            <a:normAutofit/>
          </a:bodyPr>
          <a:lstStyle/>
          <a:p>
            <a:r>
              <a:rPr lang="en-US" dirty="0"/>
              <a:t>Engage in Active Listening</a:t>
            </a:r>
          </a:p>
        </p:txBody>
      </p:sp>
      <p:sp>
        <p:nvSpPr>
          <p:cNvPr id="5" name="Slide Number Placeholder 4">
            <a:extLst>
              <a:ext uri="{FF2B5EF4-FFF2-40B4-BE49-F238E27FC236}">
                <a16:creationId xmlns:a16="http://schemas.microsoft.com/office/drawing/2014/main" id="{94A564C2-7894-755C-587F-730425F5F496}"/>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13</a:t>
            </a:fld>
            <a:endParaRPr lang="en-US"/>
          </a:p>
        </p:txBody>
      </p:sp>
      <p:graphicFrame>
        <p:nvGraphicFramePr>
          <p:cNvPr id="7" name="Content Placeholder 2">
            <a:extLst>
              <a:ext uri="{FF2B5EF4-FFF2-40B4-BE49-F238E27FC236}">
                <a16:creationId xmlns:a16="http://schemas.microsoft.com/office/drawing/2014/main" id="{1CB2A3F6-DA13-487F-5FF6-EBB41D2B5828}"/>
              </a:ext>
            </a:extLst>
          </p:cNvPr>
          <p:cNvGraphicFramePr>
            <a:graphicFrameLocks noGrp="1"/>
          </p:cNvGraphicFramePr>
          <p:nvPr>
            <p:ph idx="1"/>
            <p:extLst>
              <p:ext uri="{D42A27DB-BD31-4B8C-83A1-F6EECF244321}">
                <p14:modId xmlns:p14="http://schemas.microsoft.com/office/powerpoint/2010/main" val="2909896705"/>
              </p:ext>
            </p:extLst>
          </p:nvPr>
        </p:nvGraphicFramePr>
        <p:xfrm>
          <a:off x="259885" y="1413167"/>
          <a:ext cx="11569729" cy="45951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May 30, 2023 at 4:29:14 PM">
            <a:hlinkClick r:id="" action="ppaction://media"/>
            <a:extLst>
              <a:ext uri="{FF2B5EF4-FFF2-40B4-BE49-F238E27FC236}">
                <a16:creationId xmlns:a16="http://schemas.microsoft.com/office/drawing/2014/main" id="{D48747B9-87C6-9624-16D9-D73746BCB19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79764" y="6054081"/>
            <a:ext cx="812800" cy="812800"/>
          </a:xfrm>
          <a:prstGeom prst="rect">
            <a:avLst/>
          </a:prstGeom>
        </p:spPr>
      </p:pic>
    </p:spTree>
    <p:extLst>
      <p:ext uri="{BB962C8B-B14F-4D97-AF65-F5344CB8AC3E}">
        <p14:creationId xmlns:p14="http://schemas.microsoft.com/office/powerpoint/2010/main" val="293058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EB3067-4925-2B74-1E54-4123EBDBAC7B}"/>
              </a:ext>
            </a:extLst>
          </p:cNvPr>
          <p:cNvSpPr>
            <a:spLocks noGrp="1"/>
          </p:cNvSpPr>
          <p:nvPr>
            <p:ph type="sldNum" sz="quarter" idx="18"/>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14</a:t>
            </a:fld>
            <a:endParaRPr lang="en-US"/>
          </a:p>
        </p:txBody>
      </p:sp>
      <p:sp>
        <p:nvSpPr>
          <p:cNvPr id="2" name="Title 1">
            <a:extLst>
              <a:ext uri="{FF2B5EF4-FFF2-40B4-BE49-F238E27FC236}">
                <a16:creationId xmlns:a16="http://schemas.microsoft.com/office/drawing/2014/main" id="{23771142-E5C6-AD73-7DEA-463259453556}"/>
              </a:ext>
            </a:extLst>
          </p:cNvPr>
          <p:cNvSpPr>
            <a:spLocks noGrp="1"/>
          </p:cNvSpPr>
          <p:nvPr>
            <p:ph type="title"/>
          </p:nvPr>
        </p:nvSpPr>
        <p:spPr>
          <a:xfrm>
            <a:off x="259886" y="434112"/>
            <a:ext cx="7046081" cy="895927"/>
          </a:xfrm>
        </p:spPr>
        <p:txBody>
          <a:bodyPr anchor="ctr">
            <a:normAutofit/>
          </a:bodyPr>
          <a:lstStyle/>
          <a:p>
            <a:r>
              <a:rPr lang="en-US" dirty="0"/>
              <a:t>Identify the Bigger Problem </a:t>
            </a:r>
          </a:p>
        </p:txBody>
      </p:sp>
      <p:graphicFrame>
        <p:nvGraphicFramePr>
          <p:cNvPr id="7" name="Content Placeholder 2">
            <a:extLst>
              <a:ext uri="{FF2B5EF4-FFF2-40B4-BE49-F238E27FC236}">
                <a16:creationId xmlns:a16="http://schemas.microsoft.com/office/drawing/2014/main" id="{60660D46-6506-40B6-AE9C-B0643E5912A0}"/>
              </a:ext>
            </a:extLst>
          </p:cNvPr>
          <p:cNvGraphicFramePr>
            <a:graphicFrameLocks noGrp="1"/>
          </p:cNvGraphicFramePr>
          <p:nvPr>
            <p:ph idx="1"/>
            <p:extLst>
              <p:ext uri="{D42A27DB-BD31-4B8C-83A1-F6EECF244321}">
                <p14:modId xmlns:p14="http://schemas.microsoft.com/office/powerpoint/2010/main" val="1328238047"/>
              </p:ext>
            </p:extLst>
          </p:nvPr>
        </p:nvGraphicFramePr>
        <p:xfrm>
          <a:off x="259885" y="1413167"/>
          <a:ext cx="11569729" cy="45951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May 30, 2023 at 4:33:25 PM">
            <a:hlinkClick r:id="" action="ppaction://media"/>
            <a:extLst>
              <a:ext uri="{FF2B5EF4-FFF2-40B4-BE49-F238E27FC236}">
                <a16:creationId xmlns:a16="http://schemas.microsoft.com/office/drawing/2014/main" id="{E003123A-5C45-2F7A-1ECD-3E5CB2E7DD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05967" y="6091412"/>
            <a:ext cx="812800" cy="812800"/>
          </a:xfrm>
          <a:prstGeom prst="rect">
            <a:avLst/>
          </a:prstGeom>
        </p:spPr>
      </p:pic>
    </p:spTree>
    <p:extLst>
      <p:ext uri="{BB962C8B-B14F-4D97-AF65-F5344CB8AC3E}">
        <p14:creationId xmlns:p14="http://schemas.microsoft.com/office/powerpoint/2010/main" val="3207278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5DAF-78D0-AF74-30C9-C4202617204A}"/>
              </a:ext>
            </a:extLst>
          </p:cNvPr>
          <p:cNvSpPr>
            <a:spLocks noGrp="1"/>
          </p:cNvSpPr>
          <p:nvPr>
            <p:ph type="title"/>
          </p:nvPr>
        </p:nvSpPr>
        <p:spPr>
          <a:xfrm>
            <a:off x="1097279" y="4799362"/>
            <a:ext cx="10113645" cy="743682"/>
          </a:xfrm>
        </p:spPr>
        <p:txBody>
          <a:bodyPr anchor="b">
            <a:normAutofit/>
          </a:bodyPr>
          <a:lstStyle/>
          <a:p>
            <a:r>
              <a:rPr lang="en-US" dirty="0"/>
              <a:t>Work Collaboratively</a:t>
            </a:r>
          </a:p>
        </p:txBody>
      </p:sp>
      <p:sp>
        <p:nvSpPr>
          <p:cNvPr id="3" name="Content Placeholder 2">
            <a:extLst>
              <a:ext uri="{FF2B5EF4-FFF2-40B4-BE49-F238E27FC236}">
                <a16:creationId xmlns:a16="http://schemas.microsoft.com/office/drawing/2014/main" id="{80488595-4D01-54DE-93A4-A21DD84D1D20}"/>
              </a:ext>
            </a:extLst>
          </p:cNvPr>
          <p:cNvSpPr>
            <a:spLocks noGrp="1"/>
          </p:cNvSpPr>
          <p:nvPr>
            <p:ph type="body" sz="half" idx="2"/>
          </p:nvPr>
        </p:nvSpPr>
        <p:spPr>
          <a:xfrm>
            <a:off x="1097279" y="5715000"/>
            <a:ext cx="10113264" cy="609600"/>
          </a:xfrm>
        </p:spPr>
        <p:txBody>
          <a:bodyPr>
            <a:normAutofit/>
          </a:bodyPr>
          <a:lstStyle/>
          <a:p>
            <a:pPr>
              <a:lnSpc>
                <a:spcPct val="90000"/>
              </a:lnSpc>
            </a:pPr>
            <a:r>
              <a:rPr lang="en-US" b="0" i="0" u="none" strike="noStrike" dirty="0">
                <a:effectLst/>
              </a:rPr>
              <a:t>Why are you embarking on this relationship? How do you plan to nourish this relationship? Are you just checking a box? </a:t>
            </a:r>
            <a:r>
              <a:rPr lang="en-US" dirty="0"/>
              <a:t>How are you </a:t>
            </a:r>
            <a:r>
              <a:rPr lang="en-US" b="0" i="0" u="none" strike="noStrike" dirty="0">
                <a:effectLst/>
              </a:rPr>
              <a:t>willing to support the initiative?  </a:t>
            </a:r>
          </a:p>
          <a:p>
            <a:pPr>
              <a:lnSpc>
                <a:spcPct val="90000"/>
              </a:lnSpc>
            </a:pPr>
            <a:endParaRPr lang="en-US" dirty="0"/>
          </a:p>
          <a:p>
            <a:pPr>
              <a:lnSpc>
                <a:spcPct val="90000"/>
              </a:lnSpc>
            </a:pPr>
            <a:endParaRPr lang="en-US" dirty="0"/>
          </a:p>
        </p:txBody>
      </p:sp>
      <p:sp>
        <p:nvSpPr>
          <p:cNvPr id="4" name="Footer Placeholder 3">
            <a:extLst>
              <a:ext uri="{FF2B5EF4-FFF2-40B4-BE49-F238E27FC236}">
                <a16:creationId xmlns:a16="http://schemas.microsoft.com/office/drawing/2014/main" id="{84E9F0F1-A2C1-0E83-6F89-49C953BC7B2A}"/>
              </a:ext>
            </a:extLst>
          </p:cNvPr>
          <p:cNvSpPr>
            <a:spLocks noGrp="1"/>
          </p:cNvSpPr>
          <p:nvPr>
            <p:ph type="ftr" sz="quarter" idx="11"/>
          </p:nvPr>
        </p:nvSpPr>
        <p:spPr>
          <a:xfrm>
            <a:off x="1097279" y="6446838"/>
            <a:ext cx="6818262" cy="365125"/>
          </a:xfrm>
        </p:spPr>
        <p:txBody>
          <a:bodyPr anchor="ctr">
            <a:normAutofit/>
          </a:bodyPr>
          <a:lstStyle/>
          <a:p>
            <a:pPr>
              <a:spcAft>
                <a:spcPts val="600"/>
              </a:spcAft>
            </a:pPr>
            <a:r>
              <a:rPr lang="en-US"/>
              <a:t>PRESENTATION TITLE</a:t>
            </a:r>
          </a:p>
        </p:txBody>
      </p:sp>
      <p:sp>
        <p:nvSpPr>
          <p:cNvPr id="5" name="Slide Number Placeholder 4">
            <a:extLst>
              <a:ext uri="{FF2B5EF4-FFF2-40B4-BE49-F238E27FC236}">
                <a16:creationId xmlns:a16="http://schemas.microsoft.com/office/drawing/2014/main" id="{2541F741-EDFC-A175-21CC-027CD3810CD1}"/>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15</a:t>
            </a:fld>
            <a:endParaRPr lang="en-US"/>
          </a:p>
        </p:txBody>
      </p:sp>
      <p:pic>
        <p:nvPicPr>
          <p:cNvPr id="6" name="Audio Recording May 30, 2023 at 4:35:33 PM">
            <a:hlinkClick r:id="" action="ppaction://media"/>
            <a:extLst>
              <a:ext uri="{FF2B5EF4-FFF2-40B4-BE49-F238E27FC236}">
                <a16:creationId xmlns:a16="http://schemas.microsoft.com/office/drawing/2014/main" id="{1BB2E135-7EB4-620D-374A-10FD9E2E9B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9973" y="5916706"/>
            <a:ext cx="812800" cy="812800"/>
          </a:xfrm>
          <a:prstGeom prst="rect">
            <a:avLst/>
          </a:prstGeom>
        </p:spPr>
      </p:pic>
      <p:pic>
        <p:nvPicPr>
          <p:cNvPr id="8" name="Picture 7" descr="A bridge with many locks on it&#10;&#10;Description automatically generated">
            <a:extLst>
              <a:ext uri="{FF2B5EF4-FFF2-40B4-BE49-F238E27FC236}">
                <a16:creationId xmlns:a16="http://schemas.microsoft.com/office/drawing/2014/main" id="{38ED843C-9870-27CA-C38E-7D058C56BC21}"/>
              </a:ext>
            </a:extLst>
          </p:cNvPr>
          <p:cNvPicPr>
            <a:picLocks noChangeAspect="1"/>
          </p:cNvPicPr>
          <p:nvPr/>
        </p:nvPicPr>
        <p:blipFill rotWithShape="1">
          <a:blip r:embed="rId6"/>
          <a:srcRect l="-312" t="30134"/>
          <a:stretch/>
        </p:blipFill>
        <p:spPr>
          <a:xfrm>
            <a:off x="-38100" y="-38100"/>
            <a:ext cx="12230111" cy="4622804"/>
          </a:xfrm>
          <a:prstGeom prst="rect">
            <a:avLst/>
          </a:prstGeom>
        </p:spPr>
      </p:pic>
      <p:sp>
        <p:nvSpPr>
          <p:cNvPr id="9" name="TextBox 8">
            <a:extLst>
              <a:ext uri="{FF2B5EF4-FFF2-40B4-BE49-F238E27FC236}">
                <a16:creationId xmlns:a16="http://schemas.microsoft.com/office/drawing/2014/main" id="{5712F882-B949-FFB2-8803-B6267562583F}"/>
              </a:ext>
            </a:extLst>
          </p:cNvPr>
          <p:cNvSpPr txBox="1"/>
          <p:nvPr/>
        </p:nvSpPr>
        <p:spPr>
          <a:xfrm>
            <a:off x="10147300" y="4267200"/>
            <a:ext cx="2044700" cy="27699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2C343E"/>
                </a:solidFill>
              </a:rPr>
              <a:t>Roman Odintsov via </a:t>
            </a:r>
            <a:r>
              <a:rPr lang="en-US" sz="1200" err="1">
                <a:solidFill>
                  <a:srgbClr val="2C343E"/>
                </a:solidFill>
              </a:rPr>
              <a:t>Pexels</a:t>
            </a:r>
            <a:endParaRPr lang="en-US" sz="1200" err="1"/>
          </a:p>
        </p:txBody>
      </p:sp>
    </p:spTree>
    <p:extLst>
      <p:ext uri="{BB962C8B-B14F-4D97-AF65-F5344CB8AC3E}">
        <p14:creationId xmlns:p14="http://schemas.microsoft.com/office/powerpoint/2010/main" val="2068797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334B6-44C8-B183-FD5C-4050CF3AC6DF}"/>
              </a:ext>
            </a:extLst>
          </p:cNvPr>
          <p:cNvSpPr>
            <a:spLocks noGrp="1"/>
          </p:cNvSpPr>
          <p:nvPr>
            <p:ph type="title"/>
          </p:nvPr>
        </p:nvSpPr>
        <p:spPr/>
        <p:txBody>
          <a:bodyPr/>
          <a:lstStyle/>
          <a:p>
            <a:r>
              <a:rPr lang="en-CA" sz="3600" b="1" i="0" strike="noStrike" dirty="0">
                <a:effectLst/>
                <a:latin typeface="Calibri" panose="020F0502020204030204" pitchFamily="34" charset="0"/>
              </a:rPr>
              <a:t>Challenge Power and Privilege through Solidarity: </a:t>
            </a:r>
            <a:endParaRPr lang="en-US" b="1" dirty="0"/>
          </a:p>
        </p:txBody>
      </p:sp>
      <p:sp>
        <p:nvSpPr>
          <p:cNvPr id="3" name="Content Placeholder 2">
            <a:extLst>
              <a:ext uri="{FF2B5EF4-FFF2-40B4-BE49-F238E27FC236}">
                <a16:creationId xmlns:a16="http://schemas.microsoft.com/office/drawing/2014/main" id="{0E66F379-63EA-1DDD-466D-B3C8F18C751A}"/>
              </a:ext>
            </a:extLst>
          </p:cNvPr>
          <p:cNvSpPr>
            <a:spLocks noGrp="1"/>
          </p:cNvSpPr>
          <p:nvPr>
            <p:ph idx="1"/>
          </p:nvPr>
        </p:nvSpPr>
        <p:spPr>
          <a:xfrm>
            <a:off x="259885" y="1535117"/>
            <a:ext cx="11569729" cy="4595117"/>
          </a:xfrm>
        </p:spPr>
        <p:txBody>
          <a:bodyPr/>
          <a:lstStyle/>
          <a:p>
            <a:r>
              <a:rPr lang="en-CA" sz="2400" b="1" i="0" u="none" strike="noStrike" dirty="0">
                <a:effectLst/>
                <a:latin typeface="Calibri" panose="020F0502020204030204" pitchFamily="34" charset="0"/>
              </a:rPr>
              <a:t>Allyship</a:t>
            </a:r>
            <a:r>
              <a:rPr lang="en-CA" sz="2400" b="0" i="0" u="none" strike="noStrike" dirty="0">
                <a:effectLst/>
                <a:latin typeface="Calibri" panose="020F0502020204030204" pitchFamily="34" charset="0"/>
              </a:rPr>
              <a:t> can be loud, vocal, visual and very performative to show others of your awareness of oppression. But unless policies and processes (the way we do things) change, all the noise does little good. Consequently, allyship does little to rebalance the uneven distribution of resources and power. </a:t>
            </a:r>
          </a:p>
          <a:p>
            <a:r>
              <a:rPr lang="en-CA" sz="2400" b="1" i="0" u="none" strike="noStrike" dirty="0">
                <a:effectLst/>
                <a:latin typeface="Calibri" panose="020F0502020204030204" pitchFamily="34" charset="0"/>
              </a:rPr>
              <a:t>Solidarity</a:t>
            </a:r>
            <a:r>
              <a:rPr lang="en-CA" sz="2400" b="0" i="0" u="none" strike="noStrike" dirty="0">
                <a:effectLst/>
                <a:latin typeface="Calibri" panose="020F0502020204030204" pitchFamily="34" charset="0"/>
              </a:rPr>
              <a:t> on the other hand, actively and intentionally works to redistribute the unfair gains of systemic oppression. Solidarity calls for a deeper commitment to the work without relying on equity-deserving communities to provide education and affirmation.</a:t>
            </a:r>
          </a:p>
          <a:p>
            <a:pPr marL="0" indent="0" algn="ctr">
              <a:buNone/>
            </a:pPr>
            <a:r>
              <a:rPr lang="en-CA" sz="2400" b="1" i="1" u="none" strike="noStrike" dirty="0">
                <a:effectLst/>
                <a:latin typeface="Calibri" panose="020F0502020204030204" pitchFamily="34" charset="0"/>
              </a:rPr>
              <a:t>What is one tangible way you and/or your team can move towards a deeper commitment to anti-oppressive work</a:t>
            </a:r>
            <a:r>
              <a:rPr lang="en-CA" sz="2400" b="1" i="1" u="sng" strike="noStrike" dirty="0">
                <a:effectLst/>
                <a:latin typeface="Calibri" panose="020F0502020204030204" pitchFamily="34" charset="0"/>
              </a:rPr>
              <a:t> </a:t>
            </a:r>
            <a:r>
              <a:rPr lang="en-CA" sz="2400" b="1" i="1" u="none" strike="noStrike" dirty="0">
                <a:effectLst/>
                <a:latin typeface="Calibri" panose="020F0502020204030204" pitchFamily="34" charset="0"/>
              </a:rPr>
              <a:t>and solidarity? </a:t>
            </a:r>
            <a:endParaRPr lang="en-CA" b="1" i="1" u="none" strike="noStrike" dirty="0">
              <a:effectLst/>
              <a:latin typeface="Segoe UI" panose="020B0502040204020203" pitchFamily="34" charset="0"/>
            </a:endParaRPr>
          </a:p>
          <a:p>
            <a:endParaRPr lang="en-US" dirty="0"/>
          </a:p>
        </p:txBody>
      </p:sp>
      <p:sp>
        <p:nvSpPr>
          <p:cNvPr id="5" name="Slide Number Placeholder 4">
            <a:extLst>
              <a:ext uri="{FF2B5EF4-FFF2-40B4-BE49-F238E27FC236}">
                <a16:creationId xmlns:a16="http://schemas.microsoft.com/office/drawing/2014/main" id="{10959EC9-D0F5-F4C3-7C96-F03A2D84862B}"/>
              </a:ext>
            </a:extLst>
          </p:cNvPr>
          <p:cNvSpPr>
            <a:spLocks noGrp="1"/>
          </p:cNvSpPr>
          <p:nvPr>
            <p:ph type="sldNum" sz="quarter" idx="12"/>
          </p:nvPr>
        </p:nvSpPr>
        <p:spPr/>
        <p:txBody>
          <a:bodyPr/>
          <a:lstStyle/>
          <a:p>
            <a:r>
              <a:rPr lang="en-US"/>
              <a:t>PAGE  </a:t>
            </a:r>
            <a:fld id="{93005692-73BE-493E-93AB-ECD6027A7652}" type="slidenum">
              <a:rPr lang="en-US" smtClean="0"/>
              <a:pPr/>
              <a:t>16</a:t>
            </a:fld>
            <a:endParaRPr lang="en-US"/>
          </a:p>
        </p:txBody>
      </p:sp>
      <p:pic>
        <p:nvPicPr>
          <p:cNvPr id="4" name="Audio Recording Jul 13, 2023 at 2:23:31 PM">
            <a:hlinkClick r:id="" action="ppaction://media"/>
            <a:extLst>
              <a:ext uri="{FF2B5EF4-FFF2-40B4-BE49-F238E27FC236}">
                <a16:creationId xmlns:a16="http://schemas.microsoft.com/office/drawing/2014/main" id="{1691913B-3AA6-E6B4-2F22-45026BC6F2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3012" y="5013574"/>
            <a:ext cx="812800" cy="812800"/>
          </a:xfrm>
          <a:prstGeom prst="rect">
            <a:avLst/>
          </a:prstGeom>
        </p:spPr>
      </p:pic>
    </p:spTree>
    <p:extLst>
      <p:ext uri="{BB962C8B-B14F-4D97-AF65-F5344CB8AC3E}">
        <p14:creationId xmlns:p14="http://schemas.microsoft.com/office/powerpoint/2010/main" val="416782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36F2-B009-BD4E-3C5E-17107B06E1D9}"/>
              </a:ext>
            </a:extLst>
          </p:cNvPr>
          <p:cNvSpPr>
            <a:spLocks noGrp="1"/>
          </p:cNvSpPr>
          <p:nvPr>
            <p:ph type="title"/>
          </p:nvPr>
        </p:nvSpPr>
        <p:spPr/>
        <p:txBody>
          <a:bodyPr/>
          <a:lstStyle/>
          <a:p>
            <a:r>
              <a:rPr lang="en-US" dirty="0"/>
              <a:t>CASE STUDY: COUNSELLING SERVICES</a:t>
            </a:r>
          </a:p>
        </p:txBody>
      </p:sp>
      <p:sp>
        <p:nvSpPr>
          <p:cNvPr id="3" name="Content Placeholder 2">
            <a:extLst>
              <a:ext uri="{FF2B5EF4-FFF2-40B4-BE49-F238E27FC236}">
                <a16:creationId xmlns:a16="http://schemas.microsoft.com/office/drawing/2014/main" id="{6BD592D8-B4C4-4605-CD7C-759CA7A2DF68}"/>
              </a:ext>
            </a:extLst>
          </p:cNvPr>
          <p:cNvSpPr>
            <a:spLocks noGrp="1"/>
          </p:cNvSpPr>
          <p:nvPr>
            <p:ph idx="1"/>
          </p:nvPr>
        </p:nvSpPr>
        <p:spPr>
          <a:xfrm>
            <a:off x="259884" y="1535117"/>
            <a:ext cx="11569729" cy="4595117"/>
          </a:xfrm>
        </p:spPr>
        <p:txBody>
          <a:bodyPr>
            <a:normAutofit/>
          </a:bodyPr>
          <a:lstStyle/>
          <a:p>
            <a:pPr marL="0" indent="0">
              <a:buNone/>
            </a:pPr>
            <a:r>
              <a:rPr lang="en-US" dirty="0"/>
              <a:t>Jordyn recently lost a very close loved one to a car accident. While they have been trying to navigate the trauma, unfortunately, the emotional pain seems to be seeping into their academics. Jordyn has moved from being a high achieving student with top marks to barely attending classes and handing in assignments. Since this is out of character, more than one professor has expressed their concerns, urging them to seek supports through the school’s counselling department. Jordyn is reluctant, as they say, “those people won’t understand. They don’t even look like me.” </a:t>
            </a:r>
          </a:p>
          <a:p>
            <a:pPr marL="0" indent="0" algn="ctr">
              <a:buNone/>
            </a:pPr>
            <a:r>
              <a:rPr lang="en-US" i="1" dirty="0"/>
              <a:t>If Jordyn was to access the counselling services at the institution, how might you as a practitioner incorporate an AOP lens? </a:t>
            </a:r>
          </a:p>
          <a:p>
            <a:pPr marL="0" indent="0">
              <a:buNone/>
            </a:pPr>
            <a:endParaRPr lang="en-US" dirty="0"/>
          </a:p>
        </p:txBody>
      </p:sp>
      <p:sp>
        <p:nvSpPr>
          <p:cNvPr id="5" name="Slide Number Placeholder 4">
            <a:extLst>
              <a:ext uri="{FF2B5EF4-FFF2-40B4-BE49-F238E27FC236}">
                <a16:creationId xmlns:a16="http://schemas.microsoft.com/office/drawing/2014/main" id="{3E08821C-D330-9557-71EB-8463C649C18D}"/>
              </a:ext>
            </a:extLst>
          </p:cNvPr>
          <p:cNvSpPr>
            <a:spLocks noGrp="1"/>
          </p:cNvSpPr>
          <p:nvPr>
            <p:ph type="sldNum" sz="quarter" idx="12"/>
          </p:nvPr>
        </p:nvSpPr>
        <p:spPr/>
        <p:txBody>
          <a:bodyPr/>
          <a:lstStyle/>
          <a:p>
            <a:r>
              <a:rPr lang="en-US"/>
              <a:t>PAGE  </a:t>
            </a:r>
            <a:fld id="{93005692-73BE-493E-93AB-ECD6027A7652}" type="slidenum">
              <a:rPr lang="en-US" smtClean="0"/>
              <a:pPr/>
              <a:t>17</a:t>
            </a:fld>
            <a:endParaRPr lang="en-US"/>
          </a:p>
        </p:txBody>
      </p:sp>
    </p:spTree>
    <p:extLst>
      <p:ext uri="{BB962C8B-B14F-4D97-AF65-F5344CB8AC3E}">
        <p14:creationId xmlns:p14="http://schemas.microsoft.com/office/powerpoint/2010/main" val="239883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98761B-6551-7057-ADDE-F87A29342047}"/>
              </a:ext>
            </a:extLst>
          </p:cNvPr>
          <p:cNvSpPr txBox="1"/>
          <p:nvPr/>
        </p:nvSpPr>
        <p:spPr>
          <a:xfrm>
            <a:off x="778933" y="1303421"/>
            <a:ext cx="1053253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dirty="0">
                <a:cs typeface="Calibri"/>
              </a:rPr>
              <a:t>What </a:t>
            </a:r>
            <a:r>
              <a:rPr lang="en-US" sz="5400" b="1" dirty="0">
                <a:solidFill>
                  <a:srgbClr val="0A84B6"/>
                </a:solidFill>
                <a:cs typeface="Calibri"/>
              </a:rPr>
              <a:t>new learning</a:t>
            </a:r>
            <a:r>
              <a:rPr lang="en-US" sz="5400" dirty="0">
                <a:cs typeface="Calibri"/>
              </a:rPr>
              <a:t> are you walking away with today? </a:t>
            </a:r>
          </a:p>
          <a:p>
            <a:pPr algn="ctr"/>
            <a:r>
              <a:rPr lang="en-US" sz="5400" dirty="0">
                <a:cs typeface="Calibri"/>
              </a:rPr>
              <a:t>Or </a:t>
            </a:r>
          </a:p>
          <a:p>
            <a:pPr algn="ctr"/>
            <a:r>
              <a:rPr lang="en-US" sz="5400" dirty="0">
                <a:cs typeface="Calibri"/>
              </a:rPr>
              <a:t>What new learning is being </a:t>
            </a:r>
            <a:r>
              <a:rPr lang="en-US" sz="5400" b="1" dirty="0">
                <a:solidFill>
                  <a:srgbClr val="0A84B6"/>
                </a:solidFill>
                <a:cs typeface="Calibri"/>
              </a:rPr>
              <a:t>reinforced </a:t>
            </a:r>
            <a:r>
              <a:rPr lang="en-US" sz="5400" dirty="0">
                <a:cs typeface="Calibri"/>
              </a:rPr>
              <a:t>after today's session?</a:t>
            </a:r>
          </a:p>
        </p:txBody>
      </p:sp>
    </p:spTree>
    <p:extLst>
      <p:ext uri="{BB962C8B-B14F-4D97-AF65-F5344CB8AC3E}">
        <p14:creationId xmlns:p14="http://schemas.microsoft.com/office/powerpoint/2010/main" val="161519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8783C5-6C41-2C4F-29EC-E57722CD52E7}"/>
              </a:ext>
            </a:extLst>
          </p:cNvPr>
          <p:cNvSpPr>
            <a:spLocks noGrp="1"/>
          </p:cNvSpPr>
          <p:nvPr>
            <p:ph type="ftr" sz="quarter" idx="11"/>
          </p:nvPr>
        </p:nvSpPr>
        <p:spPr/>
        <p:txBody>
          <a:bodyPr/>
          <a:lstStyle/>
          <a:p>
            <a:r>
              <a:rPr lang="en-US"/>
              <a:t>PRESENTATION TITLE</a:t>
            </a:r>
          </a:p>
        </p:txBody>
      </p:sp>
      <p:sp>
        <p:nvSpPr>
          <p:cNvPr id="3" name="Slide Number Placeholder 2">
            <a:extLst>
              <a:ext uri="{FF2B5EF4-FFF2-40B4-BE49-F238E27FC236}">
                <a16:creationId xmlns:a16="http://schemas.microsoft.com/office/drawing/2014/main" id="{0D1110F1-E497-79EF-16E4-82F7860E73F2}"/>
              </a:ext>
            </a:extLst>
          </p:cNvPr>
          <p:cNvSpPr>
            <a:spLocks noGrp="1"/>
          </p:cNvSpPr>
          <p:nvPr>
            <p:ph type="sldNum" sz="quarter" idx="12"/>
          </p:nvPr>
        </p:nvSpPr>
        <p:spPr/>
        <p:txBody>
          <a:bodyPr/>
          <a:lstStyle/>
          <a:p>
            <a:r>
              <a:rPr lang="en-US"/>
              <a:t>PAGE  </a:t>
            </a:r>
            <a:fld id="{93005692-73BE-493E-93AB-ECD6027A7652}" type="slidenum">
              <a:rPr lang="en-US" smtClean="0"/>
              <a:pPr/>
              <a:t>19</a:t>
            </a:fld>
            <a:endParaRPr lang="en-US"/>
          </a:p>
        </p:txBody>
      </p:sp>
      <p:sp>
        <p:nvSpPr>
          <p:cNvPr id="4" name="Title 3">
            <a:extLst>
              <a:ext uri="{FF2B5EF4-FFF2-40B4-BE49-F238E27FC236}">
                <a16:creationId xmlns:a16="http://schemas.microsoft.com/office/drawing/2014/main" id="{127EFBAA-7A39-82E2-B33E-A954276D9F7E}"/>
              </a:ext>
            </a:extLst>
          </p:cNvPr>
          <p:cNvSpPr>
            <a:spLocks noGrp="1"/>
          </p:cNvSpPr>
          <p:nvPr>
            <p:ph type="title"/>
          </p:nvPr>
        </p:nvSpPr>
        <p:spPr>
          <a:xfrm>
            <a:off x="657224" y="5113602"/>
            <a:ext cx="10877551" cy="1597891"/>
          </a:xfrm>
        </p:spPr>
        <p:txBody>
          <a:bodyPr/>
          <a:lstStyle/>
          <a:p>
            <a:r>
              <a:rPr lang="en-US" dirty="0"/>
              <a:t>education and outreach unit</a:t>
            </a:r>
            <a:br>
              <a:rPr lang="en-US" dirty="0"/>
            </a:br>
            <a:r>
              <a:rPr lang="en-US" dirty="0"/>
              <a:t>equity, diversity, inclusion, anti-racism</a:t>
            </a:r>
            <a:br>
              <a:rPr lang="en-US" dirty="0"/>
            </a:br>
            <a:r>
              <a:rPr lang="en-US" b="1" dirty="0"/>
              <a:t>ediro.trainings@uwaterloo.ca</a:t>
            </a:r>
          </a:p>
        </p:txBody>
      </p:sp>
    </p:spTree>
    <p:extLst>
      <p:ext uri="{BB962C8B-B14F-4D97-AF65-F5344CB8AC3E}">
        <p14:creationId xmlns:p14="http://schemas.microsoft.com/office/powerpoint/2010/main" val="264619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672" y="300681"/>
            <a:ext cx="10515600" cy="1325563"/>
          </a:xfrm>
        </p:spPr>
        <p:txBody>
          <a:bodyPr/>
          <a:lstStyle/>
          <a:p>
            <a:r>
              <a:rPr lang="en-US" dirty="0"/>
              <a:t>Territorial Acknowledgement</a:t>
            </a:r>
          </a:p>
        </p:txBody>
      </p:sp>
      <p:sp>
        <p:nvSpPr>
          <p:cNvPr id="3" name="Content Placeholder 2"/>
          <p:cNvSpPr>
            <a:spLocks noGrp="1"/>
          </p:cNvSpPr>
          <p:nvPr>
            <p:ph idx="1"/>
          </p:nvPr>
        </p:nvSpPr>
        <p:spPr>
          <a:xfrm>
            <a:off x="542988" y="1384945"/>
            <a:ext cx="4661109" cy="4084129"/>
          </a:xfrm>
        </p:spPr>
        <p:txBody>
          <a:bodyPr vert="horz" lIns="91440" tIns="45720" rIns="91440" bIns="45720" rtlCol="0" anchor="t">
            <a:normAutofit fontScale="92500"/>
          </a:bodyPr>
          <a:lstStyle/>
          <a:p>
            <a:pPr marL="0" indent="0">
              <a:buNone/>
            </a:pPr>
            <a:r>
              <a:rPr lang="en-US" i="1" dirty="0">
                <a:ea typeface="+mn-lt"/>
                <a:cs typeface="+mn-lt"/>
              </a:rPr>
              <a:t>The Office of EDI-R acknowledges that we live and work on the traditional territory of ‎ the Neutral, Anishinaabeg and Haudenosaunee peoples. The University of Waterloo is situated on the Haldimand Tract, the land granted to the Six Nations that includes six miles on each side of the Grand River. </a:t>
            </a:r>
            <a:endParaRPr lang="en-US" dirty="0"/>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2</a:t>
            </a:fld>
            <a:endParaRPr lang="en-US"/>
          </a:p>
        </p:txBody>
      </p:sp>
      <p:pic>
        <p:nvPicPr>
          <p:cNvPr id="4" name="Picture 4" descr="Map of the traditional territory of the Neutral, Anishinaabeg and Haudenosaunee peoples. ">
            <a:extLst>
              <a:ext uri="{FF2B5EF4-FFF2-40B4-BE49-F238E27FC236}">
                <a16:creationId xmlns:a16="http://schemas.microsoft.com/office/drawing/2014/main" id="{D07664AC-8173-45A2-A174-7C71596F315E}"/>
              </a:ext>
            </a:extLst>
          </p:cNvPr>
          <p:cNvPicPr>
            <a:picLocks noChangeAspect="1"/>
          </p:cNvPicPr>
          <p:nvPr/>
        </p:nvPicPr>
        <p:blipFill>
          <a:blip r:embed="rId7"/>
          <a:stretch>
            <a:fillRect/>
          </a:stretch>
        </p:blipFill>
        <p:spPr>
          <a:xfrm>
            <a:off x="6961762" y="1224266"/>
            <a:ext cx="2743200" cy="3582619"/>
          </a:xfrm>
          <a:prstGeom prst="rect">
            <a:avLst/>
          </a:prstGeom>
        </p:spPr>
      </p:pic>
      <p:sp>
        <p:nvSpPr>
          <p:cNvPr id="5" name="TextBox 4">
            <a:extLst>
              <a:ext uri="{FF2B5EF4-FFF2-40B4-BE49-F238E27FC236}">
                <a16:creationId xmlns:a16="http://schemas.microsoft.com/office/drawing/2014/main" id="{8BFE2B9B-CF1F-4AC0-87D5-009008FA7524}"/>
              </a:ext>
            </a:extLst>
          </p:cNvPr>
          <p:cNvSpPr txBox="1"/>
          <p:nvPr/>
        </p:nvSpPr>
        <p:spPr>
          <a:xfrm>
            <a:off x="4048665" y="5428891"/>
            <a:ext cx="37496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b="1">
                <a:solidFill>
                  <a:schemeClr val="accent6"/>
                </a:solidFill>
                <a:latin typeface="Calibri"/>
                <a:cs typeface="Calibri"/>
                <a:hlinkClick r:id="" action="ppaction://noaction"/>
              </a:rPr>
              <a:t>www.native-land.ca/</a:t>
            </a:r>
          </a:p>
        </p:txBody>
      </p:sp>
      <p:pic>
        <p:nvPicPr>
          <p:cNvPr id="6" name="Audio Recording May 30, 2023 at 4:08:43 PM">
            <a:hlinkClick r:id="" action="ppaction://media"/>
            <a:extLst>
              <a:ext uri="{FF2B5EF4-FFF2-40B4-BE49-F238E27FC236}">
                <a16:creationId xmlns:a16="http://schemas.microsoft.com/office/drawing/2014/main" id="{2444EEFC-D0A7-2289-C412-259A18E8CD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52887" y="5253323"/>
            <a:ext cx="812800" cy="812800"/>
          </a:xfrm>
          <a:prstGeom prst="rect">
            <a:avLst/>
          </a:prstGeom>
        </p:spPr>
      </p:pic>
      <p:pic>
        <p:nvPicPr>
          <p:cNvPr id="8" name="Audio Recording May 30, 2023 at 4:09:40 PM">
            <a:hlinkClick r:id="" action="ppaction://media"/>
            <a:extLst>
              <a:ext uri="{FF2B5EF4-FFF2-40B4-BE49-F238E27FC236}">
                <a16:creationId xmlns:a16="http://schemas.microsoft.com/office/drawing/2014/main" id="{BAD3D939-4BED-D99D-C8F1-2A894CEA019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892162" y="5227334"/>
            <a:ext cx="812800" cy="812800"/>
          </a:xfrm>
          <a:prstGeom prst="rect">
            <a:avLst/>
          </a:prstGeom>
        </p:spPr>
      </p:pic>
      <p:sp>
        <p:nvSpPr>
          <p:cNvPr id="9" name="TextBox 8">
            <a:extLst>
              <a:ext uri="{FF2B5EF4-FFF2-40B4-BE49-F238E27FC236}">
                <a16:creationId xmlns:a16="http://schemas.microsoft.com/office/drawing/2014/main" id="{6AB1ECF6-885D-702D-BF41-725A3E739E1C}"/>
              </a:ext>
            </a:extLst>
          </p:cNvPr>
          <p:cNvSpPr txBox="1"/>
          <p:nvPr/>
        </p:nvSpPr>
        <p:spPr>
          <a:xfrm>
            <a:off x="7127305" y="4799188"/>
            <a:ext cx="47639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rPr>
              <a:t>Adam Lewis "Living on Stolen Land,” </a:t>
            </a:r>
            <a:endParaRPr lang="en-US"/>
          </a:p>
          <a:p>
            <a:r>
              <a:rPr lang="en-US" sz="1200" dirty="0">
                <a:ea typeface="+mn-lt"/>
                <a:cs typeface="+mn-lt"/>
              </a:rPr>
              <a:t>Alternatives Journal December 2015</a:t>
            </a:r>
            <a:endParaRPr lang="en-US" sz="1200" dirty="0">
              <a:ea typeface="Calibri"/>
              <a:cs typeface="Calibri"/>
            </a:endParaRPr>
          </a:p>
        </p:txBody>
      </p:sp>
    </p:spTree>
    <p:extLst>
      <p:ext uri="{BB962C8B-B14F-4D97-AF65-F5344CB8AC3E}">
        <p14:creationId xmlns:p14="http://schemas.microsoft.com/office/powerpoint/2010/main" val="1436831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3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olored pencils inside a pencil holder which is on top of a wood table">
            <a:extLst>
              <a:ext uri="{FF2B5EF4-FFF2-40B4-BE49-F238E27FC236}">
                <a16:creationId xmlns:a16="http://schemas.microsoft.com/office/drawing/2014/main" id="{323AD8E4-44D8-E17C-EB53-2A6EBDE19848}"/>
              </a:ext>
            </a:extLst>
          </p:cNvPr>
          <p:cNvPicPr>
            <a:picLocks noGrp="1" noChangeAspect="1"/>
          </p:cNvPicPr>
          <p:nvPr>
            <p:ph type="pic" sz="quarter" idx="13"/>
          </p:nvPr>
        </p:nvPicPr>
        <p:blipFill>
          <a:blip r:embed="rId5"/>
          <a:srcRect l="18542" r="18542"/>
          <a:stretch>
            <a:fillRect/>
          </a:stretch>
        </p:blipFill>
        <p:spPr/>
      </p:pic>
      <p:sp>
        <p:nvSpPr>
          <p:cNvPr id="2" name="Title 1">
            <a:extLst>
              <a:ext uri="{FF2B5EF4-FFF2-40B4-BE49-F238E27FC236}">
                <a16:creationId xmlns:a16="http://schemas.microsoft.com/office/drawing/2014/main" id="{2FA1FF47-9A47-B823-B075-0AEF6D962E73}"/>
              </a:ext>
            </a:extLst>
          </p:cNvPr>
          <p:cNvSpPr>
            <a:spLocks noGrp="1"/>
          </p:cNvSpPr>
          <p:nvPr>
            <p:ph type="ctrTitle"/>
          </p:nvPr>
        </p:nvSpPr>
        <p:spPr>
          <a:xfrm>
            <a:off x="452739" y="707135"/>
            <a:ext cx="5486243" cy="869331"/>
          </a:xfrm>
        </p:spPr>
        <p:txBody>
          <a:bodyPr/>
          <a:lstStyle/>
          <a:p>
            <a:r>
              <a:rPr lang="en-CA" sz="3200" b="1" i="0" u="none" strike="noStrike" cap="all" dirty="0">
                <a:solidFill>
                  <a:srgbClr val="081224"/>
                </a:solidFill>
                <a:effectLst/>
                <a:latin typeface="Open Sans" panose="020B0606030504020204" pitchFamily="34" charset="0"/>
              </a:rPr>
              <a:t>LEARNING OUTCOMES</a:t>
            </a:r>
            <a:r>
              <a:rPr lang="en-CA" sz="3200" cap="all" dirty="0">
                <a:solidFill>
                  <a:srgbClr val="1F3763"/>
                </a:solidFill>
                <a:latin typeface="Segoe UI" panose="020B0502040204020203" pitchFamily="34" charset="0"/>
              </a:rPr>
              <a:t>:</a:t>
            </a:r>
            <a:endParaRPr lang="en-US" sz="3200" dirty="0"/>
          </a:p>
        </p:txBody>
      </p:sp>
      <p:sp>
        <p:nvSpPr>
          <p:cNvPr id="3" name="Content Placeholder 2">
            <a:extLst>
              <a:ext uri="{FF2B5EF4-FFF2-40B4-BE49-F238E27FC236}">
                <a16:creationId xmlns:a16="http://schemas.microsoft.com/office/drawing/2014/main" id="{869DEACC-30B3-F41F-5E9D-0A765C1AFAFC}"/>
              </a:ext>
            </a:extLst>
          </p:cNvPr>
          <p:cNvSpPr>
            <a:spLocks noGrp="1"/>
          </p:cNvSpPr>
          <p:nvPr>
            <p:ph type="subTitle" idx="1"/>
          </p:nvPr>
        </p:nvSpPr>
        <p:spPr>
          <a:xfrm>
            <a:off x="530311" y="1576466"/>
            <a:ext cx="5486243" cy="666549"/>
          </a:xfrm>
        </p:spPr>
        <p:txBody>
          <a:bodyPr>
            <a:noAutofit/>
          </a:bodyPr>
          <a:lstStyle/>
          <a:p>
            <a:endParaRPr lang="en-CA" sz="1600" b="1" i="0" u="none" strike="noStrike" cap="all" dirty="0">
              <a:solidFill>
                <a:srgbClr val="081224"/>
              </a:solidFill>
              <a:effectLst/>
              <a:latin typeface="Open Sans" panose="020B0606030504020204" pitchFamily="34" charset="0"/>
            </a:endParaRPr>
          </a:p>
          <a:p>
            <a:pPr algn="l" rtl="0" fontAlgn="base">
              <a:buFont typeface="Arial" panose="020B0604020202020204" pitchFamily="34" charset="0"/>
              <a:buChar char="•"/>
            </a:pPr>
            <a:r>
              <a:rPr lang="en-CA" sz="1600" b="0" i="0" u="none" strike="noStrike" dirty="0">
                <a:solidFill>
                  <a:schemeClr val="tx1"/>
                </a:solidFill>
                <a:effectLst/>
                <a:latin typeface="Open Sans" panose="020B0606030504020204" pitchFamily="34" charset="0"/>
              </a:rPr>
              <a:t>Understand the necessity of operating from a</a:t>
            </a:r>
            <a:r>
              <a:rPr lang="en-CA" sz="1600" b="0" i="0" strike="noStrike" dirty="0">
                <a:solidFill>
                  <a:schemeClr val="tx1"/>
                </a:solidFill>
                <a:effectLst/>
                <a:latin typeface="Open Sans" panose="020B0606030504020204" pitchFamily="34" charset="0"/>
              </a:rPr>
              <a:t>n</a:t>
            </a:r>
            <a:r>
              <a:rPr lang="en-CA" sz="1600" b="0" i="0" u="none" strike="noStrike" dirty="0">
                <a:solidFill>
                  <a:schemeClr val="tx1"/>
                </a:solidFill>
                <a:effectLst/>
                <a:latin typeface="Open Sans" panose="020B0606030504020204" pitchFamily="34" charset="0"/>
              </a:rPr>
              <a:t> anti-oppressive framework </a:t>
            </a:r>
          </a:p>
          <a:p>
            <a:pPr algn="l" rtl="0" fontAlgn="base">
              <a:buFont typeface="Arial" panose="020B0604020202020204" pitchFamily="34" charset="0"/>
              <a:buChar char="•"/>
            </a:pPr>
            <a:r>
              <a:rPr lang="en-CA" sz="1600" b="0" i="0" u="none" strike="noStrike" dirty="0">
                <a:solidFill>
                  <a:schemeClr val="tx1"/>
                </a:solidFill>
                <a:effectLst/>
                <a:latin typeface="Open Sans" panose="020B0606030504020204" pitchFamily="34" charset="0"/>
              </a:rPr>
              <a:t>Internalize knowledge/skills around current issues in student services in higher education relevant to their own positionality and abilities to effect change  </a:t>
            </a:r>
            <a:endParaRPr lang="en-CA" sz="1600" b="0" i="0" u="none" strike="noStrike" dirty="0">
              <a:solidFill>
                <a:schemeClr val="tx1"/>
              </a:solidFill>
              <a:effectLst/>
              <a:latin typeface="Segoe UI" panose="020B0502040204020203" pitchFamily="34" charset="0"/>
            </a:endParaRPr>
          </a:p>
          <a:p>
            <a:endParaRPr lang="en-US" sz="1600" dirty="0"/>
          </a:p>
        </p:txBody>
      </p:sp>
      <p:pic>
        <p:nvPicPr>
          <p:cNvPr id="4" name="Audio Recording May 30, 2023 at 4:15:09 PM">
            <a:hlinkClick r:id="" action="ppaction://media"/>
            <a:extLst>
              <a:ext uri="{FF2B5EF4-FFF2-40B4-BE49-F238E27FC236}">
                <a16:creationId xmlns:a16="http://schemas.microsoft.com/office/drawing/2014/main" id="{17C3FB70-9C99-4391-B2D5-E4B496C6BC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99765" y="5586185"/>
            <a:ext cx="812800" cy="812800"/>
          </a:xfrm>
          <a:prstGeom prst="rect">
            <a:avLst/>
          </a:prstGeom>
        </p:spPr>
      </p:pic>
      <p:sp>
        <p:nvSpPr>
          <p:cNvPr id="6" name="TextBox 5">
            <a:extLst>
              <a:ext uri="{FF2B5EF4-FFF2-40B4-BE49-F238E27FC236}">
                <a16:creationId xmlns:a16="http://schemas.microsoft.com/office/drawing/2014/main" id="{02991839-9607-A04D-EEEA-49485CD541A9}"/>
              </a:ext>
            </a:extLst>
          </p:cNvPr>
          <p:cNvSpPr txBox="1"/>
          <p:nvPr/>
        </p:nvSpPr>
        <p:spPr>
          <a:xfrm>
            <a:off x="10413994" y="6582701"/>
            <a:ext cx="1779974" cy="276999"/>
          </a:xfrm>
          <a:prstGeom prst="rect">
            <a:avLst/>
          </a:prstGeom>
          <a:solidFill>
            <a:schemeClr val="accent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Calibri"/>
                <a:cs typeface="Calibri"/>
              </a:rPr>
              <a:t>Credit: </a:t>
            </a:r>
            <a:r>
              <a:rPr lang="en-US" sz="1200" dirty="0">
                <a:ea typeface="Calibri"/>
                <a:cs typeface="Calibri"/>
                <a:hlinkClick r:id="rId7"/>
              </a:rPr>
              <a:t>Shih-wei</a:t>
            </a:r>
            <a:r>
              <a:rPr lang="en-US" sz="1200" dirty="0">
                <a:ea typeface="Calibri"/>
                <a:cs typeface="Calibri"/>
              </a:rPr>
              <a:t> via iStock</a:t>
            </a:r>
            <a:endParaRPr lang="en-US" sz="1200">
              <a:ea typeface="Calibri"/>
              <a:cs typeface="Calibri"/>
            </a:endParaRPr>
          </a:p>
        </p:txBody>
      </p:sp>
    </p:spTree>
    <p:extLst>
      <p:ext uri="{BB962C8B-B14F-4D97-AF65-F5344CB8AC3E}">
        <p14:creationId xmlns:p14="http://schemas.microsoft.com/office/powerpoint/2010/main" val="2281966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WORKSHOP AGREEMENTS</a:t>
            </a:r>
          </a:p>
        </p:txBody>
      </p:sp>
      <p:sp>
        <p:nvSpPr>
          <p:cNvPr id="3" name="Content Placeholder 2"/>
          <p:cNvSpPr>
            <a:spLocks noGrp="1"/>
          </p:cNvSpPr>
          <p:nvPr>
            <p:ph idx="1"/>
          </p:nvPr>
        </p:nvSpPr>
        <p:spPr/>
        <p:txBody>
          <a:bodyPr vert="horz" lIns="91440" tIns="45720" rIns="91440" bIns="45720" rtlCol="0" anchor="t">
            <a:normAutofit/>
          </a:bodyPr>
          <a:lstStyle/>
          <a:p>
            <a:pPr marL="288290" indent="-288290">
              <a:buClr>
                <a:srgbClr val="000000"/>
              </a:buClr>
            </a:pPr>
            <a:r>
              <a:rPr lang="en-US" sz="2800">
                <a:latin typeface="Arial"/>
                <a:ea typeface="+mn-lt"/>
                <a:cs typeface="Arial"/>
              </a:rPr>
              <a:t>Be respectful </a:t>
            </a:r>
            <a:endParaRPr lang="en-US" sz="2800">
              <a:latin typeface="Arial"/>
              <a:ea typeface="Verdana"/>
              <a:cs typeface="Arial"/>
            </a:endParaRPr>
          </a:p>
          <a:p>
            <a:pPr marL="288290" indent="-288290">
              <a:buClr>
                <a:srgbClr val="000000"/>
              </a:buClr>
            </a:pPr>
            <a:r>
              <a:rPr lang="en-US" sz="2800">
                <a:latin typeface="Arial"/>
                <a:ea typeface="+mn-lt"/>
                <a:cs typeface="Arial"/>
              </a:rPr>
              <a:t>Engage mindfully</a:t>
            </a:r>
            <a:endParaRPr lang="en-US" sz="2800">
              <a:latin typeface="Arial"/>
              <a:ea typeface="Verdana"/>
              <a:cs typeface="Arial"/>
            </a:endParaRPr>
          </a:p>
          <a:p>
            <a:pPr marL="288290" indent="-288290">
              <a:buClr>
                <a:srgbClr val="000000"/>
              </a:buClr>
            </a:pPr>
            <a:r>
              <a:rPr lang="en-US" sz="2800">
                <a:latin typeface="Arial"/>
                <a:ea typeface="+mn-lt"/>
                <a:cs typeface="Arial"/>
              </a:rPr>
              <a:t>Speak from your personal experience</a:t>
            </a:r>
            <a:endParaRPr lang="en-US" sz="2800">
              <a:latin typeface="Arial"/>
              <a:ea typeface="Verdana"/>
              <a:cs typeface="Arial"/>
            </a:endParaRPr>
          </a:p>
          <a:p>
            <a:pPr marL="288290" indent="-288290"/>
            <a:r>
              <a:rPr lang="en-US" sz="2800">
                <a:latin typeface="Arial"/>
                <a:ea typeface="Verdana"/>
                <a:cs typeface="Arial"/>
              </a:rPr>
              <a:t>Maintain confidentiality </a:t>
            </a:r>
          </a:p>
          <a:p>
            <a:pPr marL="288290" indent="-288290"/>
            <a:r>
              <a:rPr lang="en-US" sz="2800">
                <a:latin typeface="Arial"/>
                <a:ea typeface="Verdana"/>
                <a:cs typeface="Arial"/>
              </a:rPr>
              <a:t>Take care of yourself</a:t>
            </a:r>
          </a:p>
          <a:p>
            <a:pPr marL="288290" indent="-288290">
              <a:buClr>
                <a:srgbClr val="000000"/>
              </a:buClr>
            </a:pPr>
            <a:endParaRPr lang="en-US" sz="2800">
              <a:latin typeface="Arial"/>
              <a:ea typeface="Verdana"/>
              <a:cs typeface="Arial"/>
            </a:endParaRPr>
          </a:p>
          <a:p>
            <a:pPr marL="0" indent="0">
              <a:buNone/>
            </a:pPr>
            <a:endParaRPr lang="en-US"/>
          </a:p>
          <a:p>
            <a:pPr marL="288290" indent="-288290"/>
            <a:endParaRPr lang="en-US"/>
          </a:p>
        </p:txBody>
      </p:sp>
    </p:spTree>
    <p:extLst>
      <p:ext uri="{BB962C8B-B14F-4D97-AF65-F5344CB8AC3E}">
        <p14:creationId xmlns:p14="http://schemas.microsoft.com/office/powerpoint/2010/main" val="102487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E5DA00-C44D-D7FC-22AF-8B3899C14F01}"/>
              </a:ext>
            </a:extLst>
          </p:cNvPr>
          <p:cNvSpPr>
            <a:spLocks noGrp="1"/>
          </p:cNvSpPr>
          <p:nvPr>
            <p:ph type="title"/>
          </p:nvPr>
        </p:nvSpPr>
        <p:spPr>
          <a:xfrm>
            <a:off x="259886" y="434112"/>
            <a:ext cx="11569729" cy="895927"/>
          </a:xfrm>
        </p:spPr>
        <p:txBody>
          <a:bodyPr anchor="ctr">
            <a:normAutofit/>
          </a:bodyPr>
          <a:lstStyle/>
          <a:p>
            <a:r>
              <a:rPr lang="en-US" cap="none" dirty="0"/>
              <a:t>Let’s Activate our Prior Learning!</a:t>
            </a:r>
          </a:p>
        </p:txBody>
      </p:sp>
      <p:sp>
        <p:nvSpPr>
          <p:cNvPr id="7" name="Slide Number Placeholder 6">
            <a:extLst>
              <a:ext uri="{FF2B5EF4-FFF2-40B4-BE49-F238E27FC236}">
                <a16:creationId xmlns:a16="http://schemas.microsoft.com/office/drawing/2014/main" id="{540DCFC2-E156-9969-1E0E-DCE6A233281C}"/>
              </a:ext>
            </a:extLst>
          </p:cNvPr>
          <p:cNvSpPr>
            <a:spLocks noGrp="1"/>
          </p:cNvSpPr>
          <p:nvPr>
            <p:ph type="sldNum" sz="quarter" idx="12"/>
          </p:nvPr>
        </p:nvSpPr>
        <p:spPr>
          <a:xfrm>
            <a:off x="5587999" y="6335313"/>
            <a:ext cx="1170281" cy="250337"/>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PAGE  </a:t>
            </a:r>
            <a:fld id="{93005692-73BE-493E-93AB-ECD6027A7652}"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5</a:t>
            </a:fld>
            <a:endParaRPr kumimoji="0" lang="en-US" b="0" i="0" u="none" strike="noStrike" kern="1200" cap="none" spc="0" normalizeH="0" baseline="0" noProof="0">
              <a:ln>
                <a:noFill/>
              </a:ln>
              <a:effectLst/>
              <a:uLnTx/>
              <a:uFillTx/>
            </a:endParaRPr>
          </a:p>
        </p:txBody>
      </p:sp>
      <p:pic>
        <p:nvPicPr>
          <p:cNvPr id="2" name="Audio Recording May 30, 2023 at 4:15:38 PM">
            <a:hlinkClick r:id="" action="ppaction://media"/>
            <a:extLst>
              <a:ext uri="{FF2B5EF4-FFF2-40B4-BE49-F238E27FC236}">
                <a16:creationId xmlns:a16="http://schemas.microsoft.com/office/drawing/2014/main" id="{1DFD3BF2-8A47-8065-E5AC-C6DB2A7FE9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0360" y="5772850"/>
            <a:ext cx="812800" cy="812800"/>
          </a:xfrm>
          <a:prstGeom prst="rect">
            <a:avLst/>
          </a:prstGeom>
        </p:spPr>
      </p:pic>
      <p:sp>
        <p:nvSpPr>
          <p:cNvPr id="12" name="TextBox 11">
            <a:extLst>
              <a:ext uri="{FF2B5EF4-FFF2-40B4-BE49-F238E27FC236}">
                <a16:creationId xmlns:a16="http://schemas.microsoft.com/office/drawing/2014/main" id="{80D1FF33-5984-3189-186E-78BB573CCCF6}"/>
              </a:ext>
            </a:extLst>
          </p:cNvPr>
          <p:cNvSpPr txBox="1"/>
          <p:nvPr/>
        </p:nvSpPr>
        <p:spPr>
          <a:xfrm>
            <a:off x="3546135" y="2904670"/>
            <a:ext cx="6432909" cy="1446550"/>
          </a:xfrm>
          <a:prstGeom prst="rect">
            <a:avLst/>
          </a:prstGeom>
          <a:noFill/>
        </p:spPr>
        <p:txBody>
          <a:bodyPr wrap="square" rtlCol="0">
            <a:spAutoFit/>
          </a:bodyPr>
          <a:lstStyle/>
          <a:p>
            <a:r>
              <a:rPr lang="en-US" sz="4400" dirty="0"/>
              <a:t>What do we learn about systemic oppression?</a:t>
            </a:r>
          </a:p>
        </p:txBody>
      </p:sp>
      <p:pic>
        <p:nvPicPr>
          <p:cNvPr id="5" name="Content Placeholder 4" descr="Free Stack of Books on Wooden Stool Stock Photo">
            <a:extLst>
              <a:ext uri="{FF2B5EF4-FFF2-40B4-BE49-F238E27FC236}">
                <a16:creationId xmlns:a16="http://schemas.microsoft.com/office/drawing/2014/main" id="{7DEDEBEF-A02E-614A-8A95-2C2E37CC1419}"/>
              </a:ext>
            </a:extLst>
          </p:cNvPr>
          <p:cNvPicPr>
            <a:picLocks noGrp="1" noChangeAspect="1"/>
          </p:cNvPicPr>
          <p:nvPr>
            <p:ph idx="1"/>
          </p:nvPr>
        </p:nvPicPr>
        <p:blipFill>
          <a:blip r:embed="rId6"/>
          <a:stretch>
            <a:fillRect/>
          </a:stretch>
        </p:blipFill>
        <p:spPr>
          <a:xfrm>
            <a:off x="254226" y="1331232"/>
            <a:ext cx="3063875" cy="4595813"/>
          </a:xfrm>
        </p:spPr>
      </p:pic>
      <p:sp>
        <p:nvSpPr>
          <p:cNvPr id="6" name="TextBox 5">
            <a:extLst>
              <a:ext uri="{FF2B5EF4-FFF2-40B4-BE49-F238E27FC236}">
                <a16:creationId xmlns:a16="http://schemas.microsoft.com/office/drawing/2014/main" id="{6E864128-318C-0FE8-1BBC-0E0FE88EE5D2}"/>
              </a:ext>
            </a:extLst>
          </p:cNvPr>
          <p:cNvSpPr txBox="1"/>
          <p:nvPr/>
        </p:nvSpPr>
        <p:spPr>
          <a:xfrm>
            <a:off x="660139" y="5929261"/>
            <a:ext cx="22468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Karolina Grabowska via </a:t>
            </a:r>
            <a:r>
              <a:rPr lang="en-US" sz="1200" dirty="0" err="1"/>
              <a:t>Pexel</a:t>
            </a:r>
          </a:p>
        </p:txBody>
      </p:sp>
    </p:spTree>
    <p:extLst>
      <p:ext uri="{BB962C8B-B14F-4D97-AF65-F5344CB8AC3E}">
        <p14:creationId xmlns:p14="http://schemas.microsoft.com/office/powerpoint/2010/main" val="326756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042D5FA-661B-C289-6CA4-5051C913CAEF}"/>
              </a:ext>
            </a:extLst>
          </p:cNvPr>
          <p:cNvSpPr/>
          <p:nvPr/>
        </p:nvSpPr>
        <p:spPr>
          <a:xfrm>
            <a:off x="184876" y="1502778"/>
            <a:ext cx="6231304" cy="109671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F788ADF-CEF7-9224-5F6F-42D631B4CA4D}"/>
              </a:ext>
            </a:extLst>
          </p:cNvPr>
          <p:cNvSpPr/>
          <p:nvPr/>
        </p:nvSpPr>
        <p:spPr>
          <a:xfrm>
            <a:off x="159522" y="2265063"/>
            <a:ext cx="6266915" cy="401652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8086F5-97C1-C96D-90E6-3C185B8A4AC6}"/>
              </a:ext>
            </a:extLst>
          </p:cNvPr>
          <p:cNvSpPr/>
          <p:nvPr/>
        </p:nvSpPr>
        <p:spPr>
          <a:xfrm>
            <a:off x="250248" y="2368894"/>
            <a:ext cx="2485400" cy="380287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62CC1AA-3A59-8B01-C046-5D5468B7F4C5}"/>
              </a:ext>
            </a:extLst>
          </p:cNvPr>
          <p:cNvSpPr/>
          <p:nvPr/>
        </p:nvSpPr>
        <p:spPr>
          <a:xfrm>
            <a:off x="3939182" y="2376015"/>
            <a:ext cx="2421307" cy="380287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403F745-4D52-5A73-59E6-A8778A68DF99}"/>
              </a:ext>
            </a:extLst>
          </p:cNvPr>
          <p:cNvSpPr/>
          <p:nvPr/>
        </p:nvSpPr>
        <p:spPr>
          <a:xfrm>
            <a:off x="2308359" y="2376014"/>
            <a:ext cx="1979775" cy="379575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C7E12E-1C5A-A870-8FB4-10C6917BB99A}"/>
              </a:ext>
            </a:extLst>
          </p:cNvPr>
          <p:cNvSpPr>
            <a:spLocks noGrp="1"/>
          </p:cNvSpPr>
          <p:nvPr>
            <p:ph type="title"/>
          </p:nvPr>
        </p:nvSpPr>
        <p:spPr/>
        <p:txBody>
          <a:bodyPr/>
          <a:lstStyle/>
          <a:p>
            <a:r>
              <a:rPr lang="en-US" dirty="0"/>
              <a:t>SYSTEMIC OPPRESSION</a:t>
            </a:r>
          </a:p>
        </p:txBody>
      </p:sp>
      <p:sp>
        <p:nvSpPr>
          <p:cNvPr id="5" name="Slide Number Placeholder 4">
            <a:extLst>
              <a:ext uri="{FF2B5EF4-FFF2-40B4-BE49-F238E27FC236}">
                <a16:creationId xmlns:a16="http://schemas.microsoft.com/office/drawing/2014/main" id="{8D4403A7-F2EA-09DE-178E-4594C029EA87}"/>
              </a:ext>
            </a:extLst>
          </p:cNvPr>
          <p:cNvSpPr>
            <a:spLocks noGrp="1"/>
          </p:cNvSpPr>
          <p:nvPr>
            <p:ph type="sldNum" sz="quarter" idx="12"/>
          </p:nvPr>
        </p:nvSpPr>
        <p:spPr/>
        <p:txBody>
          <a:bodyPr/>
          <a:lstStyle/>
          <a:p>
            <a:r>
              <a:rPr lang="en-US"/>
              <a:t>PAGE  </a:t>
            </a:r>
            <a:fld id="{93005692-73BE-493E-93AB-ECD6027A7652}" type="slidenum">
              <a:rPr lang="en-US" smtClean="0"/>
              <a:pPr/>
              <a:t>6</a:t>
            </a:fld>
            <a:endParaRPr lang="en-US"/>
          </a:p>
        </p:txBody>
      </p:sp>
      <p:sp>
        <p:nvSpPr>
          <p:cNvPr id="17" name="TextBox 16">
            <a:extLst>
              <a:ext uri="{FF2B5EF4-FFF2-40B4-BE49-F238E27FC236}">
                <a16:creationId xmlns:a16="http://schemas.microsoft.com/office/drawing/2014/main" id="{2E6CDCC8-07C6-94C9-21AB-7EC4ED3A4000}"/>
              </a:ext>
            </a:extLst>
          </p:cNvPr>
          <p:cNvSpPr txBox="1"/>
          <p:nvPr/>
        </p:nvSpPr>
        <p:spPr>
          <a:xfrm>
            <a:off x="6322690" y="2333983"/>
            <a:ext cx="5656476" cy="2954655"/>
          </a:xfrm>
          <a:prstGeom prst="rect">
            <a:avLst/>
          </a:prstGeom>
          <a:noFill/>
        </p:spPr>
        <p:txBody>
          <a:bodyPr wrap="square" rtlCol="0">
            <a:spAutoFit/>
          </a:bodyPr>
          <a:lstStyle/>
          <a:p>
            <a:pPr algn="ctr"/>
            <a:r>
              <a:rPr lang="en-CA" sz="2400" dirty="0">
                <a:solidFill>
                  <a:srgbClr val="000000"/>
                </a:solidFill>
                <a:latin typeface="Poppins" pitchFamily="2" charset="77"/>
              </a:rPr>
              <a:t>T</a:t>
            </a:r>
            <a:r>
              <a:rPr lang="en-CA" sz="2400" i="0" u="none" strike="noStrike" dirty="0">
                <a:solidFill>
                  <a:srgbClr val="000000"/>
                </a:solidFill>
                <a:effectLst/>
                <a:latin typeface="Poppins" pitchFamily="2" charset="77"/>
              </a:rPr>
              <a:t>he intentional disadvantaging of </a:t>
            </a:r>
          </a:p>
          <a:p>
            <a:pPr algn="ctr"/>
            <a:r>
              <a:rPr lang="en-CA" sz="2400" i="0" u="none" strike="noStrike" dirty="0">
                <a:solidFill>
                  <a:srgbClr val="000000"/>
                </a:solidFill>
                <a:effectLst/>
                <a:latin typeface="Poppins" pitchFamily="2" charset="77"/>
              </a:rPr>
              <a:t>groups of people based on ones </a:t>
            </a:r>
          </a:p>
          <a:p>
            <a:pPr algn="ctr"/>
            <a:r>
              <a:rPr lang="en-CA" sz="2400" i="0" u="none" strike="noStrike" dirty="0">
                <a:solidFill>
                  <a:srgbClr val="000000"/>
                </a:solidFill>
                <a:effectLst/>
                <a:latin typeface="Poppins" pitchFamily="2" charset="77"/>
              </a:rPr>
              <a:t>identity while advantaging members </a:t>
            </a:r>
          </a:p>
          <a:p>
            <a:pPr algn="ctr"/>
            <a:r>
              <a:rPr lang="en-CA" sz="2400" i="0" u="none" strike="noStrike" dirty="0">
                <a:solidFill>
                  <a:srgbClr val="000000"/>
                </a:solidFill>
                <a:effectLst/>
                <a:latin typeface="Poppins" pitchFamily="2" charset="77"/>
              </a:rPr>
              <a:t>of the dominant group </a:t>
            </a:r>
          </a:p>
          <a:p>
            <a:pPr algn="ctr"/>
            <a:r>
              <a:rPr lang="en-CA" sz="2400" i="0" u="none" strike="noStrike" dirty="0">
                <a:solidFill>
                  <a:srgbClr val="000000"/>
                </a:solidFill>
                <a:effectLst/>
                <a:latin typeface="Poppins" pitchFamily="2" charset="77"/>
              </a:rPr>
              <a:t>(gender, race, class, sexual orientation, language, etc.).</a:t>
            </a:r>
          </a:p>
          <a:p>
            <a:endParaRPr lang="en-US" sz="1600" dirty="0"/>
          </a:p>
        </p:txBody>
      </p:sp>
      <p:pic>
        <p:nvPicPr>
          <p:cNvPr id="3" name="Audio Recording May 30, 2023 at 4:17:24 PM">
            <a:hlinkClick r:id="" action="ppaction://media"/>
            <a:extLst>
              <a:ext uri="{FF2B5EF4-FFF2-40B4-BE49-F238E27FC236}">
                <a16:creationId xmlns:a16="http://schemas.microsoft.com/office/drawing/2014/main" id="{87E55F97-B236-AEFB-7359-8660A7307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94977" y="5426776"/>
            <a:ext cx="812800" cy="812800"/>
          </a:xfrm>
          <a:prstGeom prst="rect">
            <a:avLst/>
          </a:prstGeom>
        </p:spPr>
      </p:pic>
      <p:sp>
        <p:nvSpPr>
          <p:cNvPr id="14" name="TextBox 13">
            <a:extLst>
              <a:ext uri="{FF2B5EF4-FFF2-40B4-BE49-F238E27FC236}">
                <a16:creationId xmlns:a16="http://schemas.microsoft.com/office/drawing/2014/main" id="{31C510D8-1996-5865-01BD-1691B663FDDC}"/>
              </a:ext>
            </a:extLst>
          </p:cNvPr>
          <p:cNvSpPr txBox="1"/>
          <p:nvPr/>
        </p:nvSpPr>
        <p:spPr>
          <a:xfrm>
            <a:off x="180074" y="2150838"/>
            <a:ext cx="1492381" cy="383574"/>
          </a:xfrm>
          <a:prstGeom prst="rect">
            <a:avLst/>
          </a:prstGeom>
          <a:solidFill>
            <a:schemeClr val="accent4">
              <a:lumMod val="20000"/>
              <a:lumOff val="80000"/>
            </a:schemeClr>
          </a:solidFill>
          <a:ln w="57150">
            <a:solidFill>
              <a:schemeClr val="tx1"/>
            </a:solidFill>
          </a:ln>
        </p:spPr>
        <p:txBody>
          <a:bodyPr wrap="square" lIns="91440" tIns="45720" rIns="91440" bIns="45720" rtlCol="0" anchor="t">
            <a:spAutoFit/>
          </a:bodyPr>
          <a:lstStyle/>
          <a:p>
            <a:pPr algn="ctr"/>
            <a:r>
              <a:rPr lang="en-US" b="1" dirty="0"/>
              <a:t>Individual</a:t>
            </a:r>
            <a:endParaRPr lang="en-US" dirty="0"/>
          </a:p>
        </p:txBody>
      </p:sp>
      <p:sp>
        <p:nvSpPr>
          <p:cNvPr id="19" name="TextBox 18">
            <a:extLst>
              <a:ext uri="{FF2B5EF4-FFF2-40B4-BE49-F238E27FC236}">
                <a16:creationId xmlns:a16="http://schemas.microsoft.com/office/drawing/2014/main" id="{E2E5B364-D5F5-7DAA-2250-4DF82F5EF1ED}"/>
              </a:ext>
            </a:extLst>
          </p:cNvPr>
          <p:cNvSpPr txBox="1"/>
          <p:nvPr/>
        </p:nvSpPr>
        <p:spPr>
          <a:xfrm>
            <a:off x="4915867" y="2150837"/>
            <a:ext cx="1492381" cy="383574"/>
          </a:xfrm>
          <a:prstGeom prst="rect">
            <a:avLst/>
          </a:prstGeom>
          <a:solidFill>
            <a:schemeClr val="accent4">
              <a:lumMod val="20000"/>
              <a:lumOff val="80000"/>
            </a:schemeClr>
          </a:solidFill>
          <a:ln w="57150">
            <a:solidFill>
              <a:schemeClr val="tx1"/>
            </a:solidFill>
          </a:ln>
        </p:spPr>
        <p:txBody>
          <a:bodyPr wrap="square" lIns="91440" tIns="45720" rIns="91440" bIns="45720" rtlCol="0" anchor="t">
            <a:spAutoFit/>
          </a:bodyPr>
          <a:lstStyle/>
          <a:p>
            <a:pPr algn="ctr"/>
            <a:r>
              <a:rPr lang="en-US" b="1" dirty="0"/>
              <a:t>Systemic</a:t>
            </a:r>
            <a:endParaRPr lang="en-US" dirty="0"/>
          </a:p>
        </p:txBody>
      </p:sp>
      <p:sp>
        <p:nvSpPr>
          <p:cNvPr id="30" name="TextBox 29">
            <a:extLst>
              <a:ext uri="{FF2B5EF4-FFF2-40B4-BE49-F238E27FC236}">
                <a16:creationId xmlns:a16="http://schemas.microsoft.com/office/drawing/2014/main" id="{63F7FD99-8B90-2BC7-CECB-B417C5BE4DE6}"/>
              </a:ext>
            </a:extLst>
          </p:cNvPr>
          <p:cNvSpPr txBox="1"/>
          <p:nvPr/>
        </p:nvSpPr>
        <p:spPr>
          <a:xfrm>
            <a:off x="300641" y="3058259"/>
            <a:ext cx="1919670" cy="2185214"/>
          </a:xfrm>
          <a:prstGeom prst="rect">
            <a:avLst/>
          </a:prstGeom>
          <a:noFill/>
        </p:spPr>
        <p:txBody>
          <a:bodyPr wrap="square" lIns="91440" tIns="45720" rIns="91440" bIns="45720" rtlCol="0" anchor="t">
            <a:spAutoFit/>
          </a:bodyPr>
          <a:lstStyle/>
          <a:p>
            <a:pPr algn="ctr"/>
            <a:r>
              <a:rPr lang="en-US" dirty="0">
                <a:cs typeface="Calibri"/>
              </a:rPr>
              <a:t>An </a:t>
            </a:r>
            <a:r>
              <a:rPr lang="en-US" i="1" u="sng" dirty="0">
                <a:cs typeface="Calibri"/>
              </a:rPr>
              <a:t>individual's</a:t>
            </a:r>
            <a:r>
              <a:rPr lang="en-US" dirty="0">
                <a:cs typeface="Calibri"/>
              </a:rPr>
              <a:t> beliefs and actions that perpetuate oppression: </a:t>
            </a:r>
            <a:endParaRPr lang="en-US"/>
          </a:p>
          <a:p>
            <a:pPr marL="285750" indent="-285750">
              <a:buFont typeface="Arial"/>
              <a:buChar char="•"/>
            </a:pPr>
            <a:r>
              <a:rPr lang="en-US" sz="1600" dirty="0">
                <a:cs typeface="Calibri"/>
              </a:rPr>
              <a:t>Conscious </a:t>
            </a:r>
            <a:r>
              <a:rPr lang="en-US" sz="1600" i="1" dirty="0">
                <a:cs typeface="Calibri"/>
              </a:rPr>
              <a:t>and </a:t>
            </a:r>
            <a:r>
              <a:rPr lang="en-US" sz="1600" dirty="0">
                <a:cs typeface="Calibri"/>
              </a:rPr>
              <a:t>unconscious </a:t>
            </a:r>
          </a:p>
          <a:p>
            <a:pPr marL="285750" indent="-285750">
              <a:buFont typeface="Arial"/>
              <a:buChar char="•"/>
            </a:pPr>
            <a:r>
              <a:rPr lang="en-US" sz="1600" dirty="0">
                <a:cs typeface="Calibri"/>
              </a:rPr>
              <a:t>Externalized </a:t>
            </a:r>
            <a:r>
              <a:rPr lang="en-US" sz="1600" i="1" dirty="0">
                <a:cs typeface="Calibri"/>
              </a:rPr>
              <a:t>and </a:t>
            </a:r>
            <a:r>
              <a:rPr lang="en-US" sz="1600" dirty="0">
                <a:cs typeface="Calibri"/>
              </a:rPr>
              <a:t>internalized</a:t>
            </a:r>
          </a:p>
        </p:txBody>
      </p:sp>
      <p:sp>
        <p:nvSpPr>
          <p:cNvPr id="31" name="TextBox 30">
            <a:extLst>
              <a:ext uri="{FF2B5EF4-FFF2-40B4-BE49-F238E27FC236}">
                <a16:creationId xmlns:a16="http://schemas.microsoft.com/office/drawing/2014/main" id="{CCF369B1-F302-25AF-0193-1A923AB79D35}"/>
              </a:ext>
            </a:extLst>
          </p:cNvPr>
          <p:cNvSpPr txBox="1"/>
          <p:nvPr/>
        </p:nvSpPr>
        <p:spPr>
          <a:xfrm>
            <a:off x="2380117" y="3385847"/>
            <a:ext cx="1862698" cy="1477328"/>
          </a:xfrm>
          <a:prstGeom prst="rect">
            <a:avLst/>
          </a:prstGeom>
          <a:noFill/>
        </p:spPr>
        <p:txBody>
          <a:bodyPr wrap="square" lIns="91440" tIns="45720" rIns="91440" bIns="45720" rtlCol="0" anchor="t">
            <a:spAutoFit/>
          </a:bodyPr>
          <a:lstStyle/>
          <a:p>
            <a:pPr algn="ctr"/>
            <a:r>
              <a:rPr lang="en-US" dirty="0">
                <a:cs typeface="Calibri"/>
              </a:rPr>
              <a:t>The </a:t>
            </a:r>
            <a:r>
              <a:rPr lang="en-US" i="1" u="sng" dirty="0">
                <a:cs typeface="Calibri"/>
              </a:rPr>
              <a:t>interactions</a:t>
            </a:r>
            <a:r>
              <a:rPr lang="en-US" i="1" dirty="0">
                <a:cs typeface="Calibri"/>
              </a:rPr>
              <a:t> </a:t>
            </a:r>
            <a:r>
              <a:rPr lang="en-US" dirty="0">
                <a:cs typeface="Calibri"/>
              </a:rPr>
              <a:t>between people, both within and across different identities. </a:t>
            </a:r>
          </a:p>
        </p:txBody>
      </p:sp>
      <p:sp>
        <p:nvSpPr>
          <p:cNvPr id="32" name="TextBox 31">
            <a:extLst>
              <a:ext uri="{FF2B5EF4-FFF2-40B4-BE49-F238E27FC236}">
                <a16:creationId xmlns:a16="http://schemas.microsoft.com/office/drawing/2014/main" id="{38AEF53C-4586-ED18-5AA7-2471042CB98B}"/>
              </a:ext>
            </a:extLst>
          </p:cNvPr>
          <p:cNvSpPr txBox="1"/>
          <p:nvPr/>
        </p:nvSpPr>
        <p:spPr>
          <a:xfrm>
            <a:off x="4352772" y="3072501"/>
            <a:ext cx="1969520" cy="923330"/>
          </a:xfrm>
          <a:prstGeom prst="rect">
            <a:avLst/>
          </a:prstGeom>
          <a:noFill/>
        </p:spPr>
        <p:txBody>
          <a:bodyPr wrap="square" lIns="91440" tIns="45720" rIns="91440" bIns="45720" rtlCol="0" anchor="t">
            <a:spAutoFit/>
          </a:bodyPr>
          <a:lstStyle/>
          <a:p>
            <a:pPr algn="ctr"/>
            <a:r>
              <a:rPr lang="en-US" i="1" u="sng">
                <a:cs typeface="Calibri"/>
              </a:rPr>
              <a:t>Organizational</a:t>
            </a:r>
            <a:r>
              <a:rPr lang="en-US" i="1">
                <a:cs typeface="Calibri"/>
              </a:rPr>
              <a:t> </a:t>
            </a:r>
            <a:r>
              <a:rPr lang="en-US">
                <a:cs typeface="Calibri"/>
              </a:rPr>
              <a:t>policies </a:t>
            </a:r>
            <a:r>
              <a:rPr lang="en-US" dirty="0">
                <a:cs typeface="Calibri"/>
              </a:rPr>
              <a:t>and practices at the </a:t>
            </a:r>
            <a:endParaRPr lang="en-US" dirty="0"/>
          </a:p>
        </p:txBody>
      </p:sp>
      <p:sp>
        <p:nvSpPr>
          <p:cNvPr id="33" name="TextBox 32">
            <a:extLst>
              <a:ext uri="{FF2B5EF4-FFF2-40B4-BE49-F238E27FC236}">
                <a16:creationId xmlns:a16="http://schemas.microsoft.com/office/drawing/2014/main" id="{37A65396-F030-1F83-1726-521B464E2846}"/>
              </a:ext>
            </a:extLst>
          </p:cNvPr>
          <p:cNvSpPr txBox="1"/>
          <p:nvPr/>
        </p:nvSpPr>
        <p:spPr>
          <a:xfrm>
            <a:off x="514783" y="2670706"/>
            <a:ext cx="1492381" cy="383574"/>
          </a:xfrm>
          <a:prstGeom prst="rect">
            <a:avLst/>
          </a:prstGeom>
          <a:noFill/>
          <a:ln w="57150">
            <a:noFill/>
          </a:ln>
        </p:spPr>
        <p:txBody>
          <a:bodyPr wrap="square" lIns="91440" tIns="45720" rIns="91440" bIns="45720" rtlCol="0" anchor="t">
            <a:spAutoFit/>
          </a:bodyPr>
          <a:lstStyle/>
          <a:p>
            <a:pPr algn="ctr"/>
            <a:r>
              <a:rPr lang="en-US" b="1" dirty="0"/>
              <a:t>Individual</a:t>
            </a:r>
            <a:endParaRPr lang="en-US" dirty="0">
              <a:cs typeface="Calibri"/>
            </a:endParaRPr>
          </a:p>
        </p:txBody>
      </p:sp>
      <p:sp>
        <p:nvSpPr>
          <p:cNvPr id="35" name="TextBox 34">
            <a:extLst>
              <a:ext uri="{FF2B5EF4-FFF2-40B4-BE49-F238E27FC236}">
                <a16:creationId xmlns:a16="http://schemas.microsoft.com/office/drawing/2014/main" id="{C851B237-F4AC-0C5D-7671-17F6F190E0CB}"/>
              </a:ext>
            </a:extLst>
          </p:cNvPr>
          <p:cNvSpPr txBox="1"/>
          <p:nvPr/>
        </p:nvSpPr>
        <p:spPr>
          <a:xfrm>
            <a:off x="2565773" y="3062388"/>
            <a:ext cx="1492381" cy="383574"/>
          </a:xfrm>
          <a:prstGeom prst="rect">
            <a:avLst/>
          </a:prstGeom>
          <a:noFill/>
          <a:ln w="57150">
            <a:noFill/>
          </a:ln>
        </p:spPr>
        <p:txBody>
          <a:bodyPr wrap="square" lIns="91440" tIns="45720" rIns="91440" bIns="45720" rtlCol="0" anchor="t">
            <a:spAutoFit/>
          </a:bodyPr>
          <a:lstStyle/>
          <a:p>
            <a:pPr algn="ctr"/>
            <a:r>
              <a:rPr lang="en-US" b="1" dirty="0"/>
              <a:t>Interpersonal</a:t>
            </a:r>
            <a:endParaRPr lang="en-US" dirty="0">
              <a:cs typeface="Calibri"/>
            </a:endParaRPr>
          </a:p>
        </p:txBody>
      </p:sp>
      <p:sp>
        <p:nvSpPr>
          <p:cNvPr id="36" name="TextBox 35">
            <a:extLst>
              <a:ext uri="{FF2B5EF4-FFF2-40B4-BE49-F238E27FC236}">
                <a16:creationId xmlns:a16="http://schemas.microsoft.com/office/drawing/2014/main" id="{5F3E76D0-D2A4-B2EF-44CE-F88E06721940}"/>
              </a:ext>
            </a:extLst>
          </p:cNvPr>
          <p:cNvSpPr txBox="1"/>
          <p:nvPr/>
        </p:nvSpPr>
        <p:spPr>
          <a:xfrm>
            <a:off x="4595399" y="2684948"/>
            <a:ext cx="1492381" cy="383574"/>
          </a:xfrm>
          <a:prstGeom prst="rect">
            <a:avLst/>
          </a:prstGeom>
          <a:noFill/>
          <a:ln w="57150">
            <a:noFill/>
          </a:ln>
        </p:spPr>
        <p:txBody>
          <a:bodyPr wrap="square" lIns="91440" tIns="45720" rIns="91440" bIns="45720" rtlCol="0" anchor="t">
            <a:spAutoFit/>
          </a:bodyPr>
          <a:lstStyle/>
          <a:p>
            <a:pPr algn="ctr"/>
            <a:r>
              <a:rPr lang="en-US" b="1" dirty="0"/>
              <a:t>Institutional</a:t>
            </a:r>
            <a:endParaRPr lang="en-US" dirty="0"/>
          </a:p>
        </p:txBody>
      </p:sp>
      <p:sp>
        <p:nvSpPr>
          <p:cNvPr id="37" name="TextBox 36">
            <a:extLst>
              <a:ext uri="{FF2B5EF4-FFF2-40B4-BE49-F238E27FC236}">
                <a16:creationId xmlns:a16="http://schemas.microsoft.com/office/drawing/2014/main" id="{609D24A0-B7B0-86D2-F0EE-A3371CDEFD16}"/>
              </a:ext>
            </a:extLst>
          </p:cNvPr>
          <p:cNvSpPr txBox="1"/>
          <p:nvPr/>
        </p:nvSpPr>
        <p:spPr>
          <a:xfrm>
            <a:off x="4588277" y="4052274"/>
            <a:ext cx="1492381" cy="383574"/>
          </a:xfrm>
          <a:prstGeom prst="rect">
            <a:avLst/>
          </a:prstGeom>
          <a:noFill/>
          <a:ln w="57150">
            <a:noFill/>
          </a:ln>
        </p:spPr>
        <p:txBody>
          <a:bodyPr wrap="square" lIns="91440" tIns="45720" rIns="91440" bIns="45720" rtlCol="0" anchor="t">
            <a:spAutoFit/>
          </a:bodyPr>
          <a:lstStyle/>
          <a:p>
            <a:pPr algn="ctr"/>
            <a:r>
              <a:rPr lang="en-US" b="1" dirty="0"/>
              <a:t>Structural </a:t>
            </a:r>
            <a:endParaRPr lang="en-US" dirty="0"/>
          </a:p>
        </p:txBody>
      </p:sp>
      <p:sp>
        <p:nvSpPr>
          <p:cNvPr id="38" name="TextBox 37">
            <a:extLst>
              <a:ext uri="{FF2B5EF4-FFF2-40B4-BE49-F238E27FC236}">
                <a16:creationId xmlns:a16="http://schemas.microsoft.com/office/drawing/2014/main" id="{30465674-3DD8-8A42-A181-FC5B873F6D8B}"/>
              </a:ext>
            </a:extLst>
          </p:cNvPr>
          <p:cNvSpPr txBox="1"/>
          <p:nvPr/>
        </p:nvSpPr>
        <p:spPr>
          <a:xfrm>
            <a:off x="4352771" y="4439827"/>
            <a:ext cx="1969520" cy="1477328"/>
          </a:xfrm>
          <a:prstGeom prst="rect">
            <a:avLst/>
          </a:prstGeom>
          <a:noFill/>
        </p:spPr>
        <p:txBody>
          <a:bodyPr wrap="square" lIns="91440" tIns="45720" rIns="91440" bIns="45720" rtlCol="0" anchor="t">
            <a:spAutoFit/>
          </a:bodyPr>
          <a:lstStyle/>
          <a:p>
            <a:pPr algn="ctr"/>
            <a:r>
              <a:rPr lang="en-US" dirty="0">
                <a:cs typeface="Calibri"/>
              </a:rPr>
              <a:t>How these impacts interact and accumulate </a:t>
            </a:r>
            <a:r>
              <a:rPr lang="en-US" i="1" u="sng" dirty="0">
                <a:cs typeface="Calibri"/>
              </a:rPr>
              <a:t>across institutions </a:t>
            </a:r>
            <a:r>
              <a:rPr lang="en-US" dirty="0">
                <a:cs typeface="Calibri"/>
              </a:rPr>
              <a:t>and across history</a:t>
            </a:r>
            <a:endParaRPr lang="en-US" i="1" u="sng" dirty="0">
              <a:cs typeface="Calibri"/>
            </a:endParaRPr>
          </a:p>
        </p:txBody>
      </p:sp>
      <p:sp>
        <p:nvSpPr>
          <p:cNvPr id="40" name="TextBox 39">
            <a:extLst>
              <a:ext uri="{FF2B5EF4-FFF2-40B4-BE49-F238E27FC236}">
                <a16:creationId xmlns:a16="http://schemas.microsoft.com/office/drawing/2014/main" id="{4CAFD6D0-81CE-9DD9-B5E1-C46884077331}"/>
              </a:ext>
            </a:extLst>
          </p:cNvPr>
          <p:cNvSpPr txBox="1"/>
          <p:nvPr/>
        </p:nvSpPr>
        <p:spPr>
          <a:xfrm>
            <a:off x="1255417" y="1588237"/>
            <a:ext cx="4113092" cy="461665"/>
          </a:xfrm>
          <a:prstGeom prst="rect">
            <a:avLst/>
          </a:prstGeom>
          <a:noFill/>
          <a:ln w="57150">
            <a:noFill/>
          </a:ln>
        </p:spPr>
        <p:txBody>
          <a:bodyPr wrap="square" lIns="91440" tIns="45720" rIns="91440" bIns="45720" rtlCol="0" anchor="t">
            <a:spAutoFit/>
          </a:bodyPr>
          <a:lstStyle/>
          <a:p>
            <a:pPr algn="ctr"/>
            <a:r>
              <a:rPr lang="en-US" sz="2400" b="1" dirty="0">
                <a:solidFill>
                  <a:srgbClr val="0277BC"/>
                </a:solidFill>
              </a:rPr>
              <a:t>Lens of Systemic Oppression</a:t>
            </a:r>
            <a:endParaRPr lang="en-US" sz="2400">
              <a:solidFill>
                <a:srgbClr val="0277BC"/>
              </a:solidFill>
              <a:cs typeface="Calibri"/>
            </a:endParaRPr>
          </a:p>
        </p:txBody>
      </p:sp>
      <p:pic>
        <p:nvPicPr>
          <p:cNvPr id="41" name="Picture 40" descr="A pair of glasses with blue lenses&#10;&#10;Description automatically generated">
            <a:extLst>
              <a:ext uri="{FF2B5EF4-FFF2-40B4-BE49-F238E27FC236}">
                <a16:creationId xmlns:a16="http://schemas.microsoft.com/office/drawing/2014/main" id="{6B594688-B144-38CC-F255-BF75A5956FC6}"/>
              </a:ext>
            </a:extLst>
          </p:cNvPr>
          <p:cNvPicPr>
            <a:picLocks noChangeAspect="1"/>
          </p:cNvPicPr>
          <p:nvPr/>
        </p:nvPicPr>
        <p:blipFill>
          <a:blip r:embed="rId6"/>
          <a:stretch>
            <a:fillRect/>
          </a:stretch>
        </p:blipFill>
        <p:spPr>
          <a:xfrm>
            <a:off x="2838628" y="1873665"/>
            <a:ext cx="910128" cy="917250"/>
          </a:xfrm>
          <a:prstGeom prst="rect">
            <a:avLst/>
          </a:prstGeom>
        </p:spPr>
      </p:pic>
      <p:sp>
        <p:nvSpPr>
          <p:cNvPr id="42" name="TextBox 41">
            <a:extLst>
              <a:ext uri="{FF2B5EF4-FFF2-40B4-BE49-F238E27FC236}">
                <a16:creationId xmlns:a16="http://schemas.microsoft.com/office/drawing/2014/main" id="{DB7B4C59-B118-0FFD-92E0-F8574BE20EDB}"/>
              </a:ext>
            </a:extLst>
          </p:cNvPr>
          <p:cNvSpPr txBox="1"/>
          <p:nvPr/>
        </p:nvSpPr>
        <p:spPr>
          <a:xfrm>
            <a:off x="188008" y="6326736"/>
            <a:ext cx="64606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a:cs typeface="Arial"/>
                <a:hlinkClick r:id="rId7" tooltip="glasses icons"/>
              </a:rPr>
              <a:t>Glasses icons created by Smashicons - Flaticon</a:t>
            </a:r>
            <a:endParaRPr lang="en-US" sz="1200">
              <a:latin typeface="Arial"/>
              <a:cs typeface="Arial"/>
            </a:endParaRPr>
          </a:p>
          <a:p>
            <a:r>
              <a:rPr lang="en-US" sz="1200" dirty="0">
                <a:latin typeface="Arial"/>
                <a:cs typeface="Arial"/>
              </a:rPr>
              <a:t>Diagram adapted from National Equity Project's "</a:t>
            </a:r>
            <a:r>
              <a:rPr lang="en-US" sz="1200" dirty="0">
                <a:latin typeface="Arial"/>
                <a:ea typeface="+mn-lt"/>
                <a:cs typeface="+mn-lt"/>
                <a:hlinkClick r:id="rId8"/>
              </a:rPr>
              <a:t>The Lens of Systemic Oppression</a:t>
            </a:r>
            <a:r>
              <a:rPr lang="en-US" sz="1200" dirty="0">
                <a:latin typeface="Arial"/>
                <a:ea typeface="+mn-lt"/>
                <a:cs typeface="+mn-lt"/>
              </a:rPr>
              <a:t>"</a:t>
            </a:r>
          </a:p>
        </p:txBody>
      </p:sp>
    </p:spTree>
    <p:extLst>
      <p:ext uri="{BB962C8B-B14F-4D97-AF65-F5344CB8AC3E}">
        <p14:creationId xmlns:p14="http://schemas.microsoft.com/office/powerpoint/2010/main" val="92856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C7F9C5C-0E3E-6524-5D99-0C2BCD08DE69}"/>
              </a:ext>
            </a:extLst>
          </p:cNvPr>
          <p:cNvSpPr>
            <a:spLocks noGrp="1"/>
          </p:cNvSpPr>
          <p:nvPr>
            <p:ph type="sldNum" sz="quarter" idx="18"/>
          </p:nvPr>
        </p:nvSpPr>
        <p:spPr/>
        <p:txBody>
          <a:bodyPr/>
          <a:lstStyle/>
          <a:p>
            <a:r>
              <a:rPr lang="en-US"/>
              <a:t>PAGE  </a:t>
            </a:r>
            <a:fld id="{93005692-73BE-493E-93AB-ECD6027A7652}" type="slidenum">
              <a:rPr lang="en-US" smtClean="0"/>
              <a:pPr/>
              <a:t>7</a:t>
            </a:fld>
            <a:endParaRPr lang="en-US"/>
          </a:p>
        </p:txBody>
      </p:sp>
      <p:sp>
        <p:nvSpPr>
          <p:cNvPr id="10" name="Title 1">
            <a:extLst>
              <a:ext uri="{FF2B5EF4-FFF2-40B4-BE49-F238E27FC236}">
                <a16:creationId xmlns:a16="http://schemas.microsoft.com/office/drawing/2014/main" id="{E739E093-8BC8-731B-4DD1-98CB49EB4FDF}"/>
              </a:ext>
            </a:extLst>
          </p:cNvPr>
          <p:cNvSpPr>
            <a:spLocks noGrp="1"/>
          </p:cNvSpPr>
          <p:nvPr>
            <p:ph type="title"/>
          </p:nvPr>
        </p:nvSpPr>
        <p:spPr>
          <a:xfrm>
            <a:off x="1612801" y="200618"/>
            <a:ext cx="6871386" cy="895927"/>
          </a:xfrm>
        </p:spPr>
        <p:txBody>
          <a:bodyPr>
            <a:noAutofit/>
          </a:bodyPr>
          <a:lstStyle/>
          <a:p>
            <a:r>
              <a:rPr lang="en-US" sz="3200" cap="none" dirty="0">
                <a:cs typeface="Arial"/>
              </a:rPr>
              <a:t>Power and Privilege</a:t>
            </a:r>
          </a:p>
        </p:txBody>
      </p:sp>
      <p:sp>
        <p:nvSpPr>
          <p:cNvPr id="3" name="TextBox 2">
            <a:extLst>
              <a:ext uri="{FF2B5EF4-FFF2-40B4-BE49-F238E27FC236}">
                <a16:creationId xmlns:a16="http://schemas.microsoft.com/office/drawing/2014/main" id="{34E0DCD1-2EE2-2A3D-FD40-0C6186772162}"/>
              </a:ext>
            </a:extLst>
          </p:cNvPr>
          <p:cNvSpPr txBox="1"/>
          <p:nvPr/>
        </p:nvSpPr>
        <p:spPr>
          <a:xfrm>
            <a:off x="7229856" y="1064240"/>
            <a:ext cx="3108960" cy="923330"/>
          </a:xfrm>
          <a:prstGeom prst="rect">
            <a:avLst/>
          </a:prstGeom>
          <a:noFill/>
        </p:spPr>
        <p:txBody>
          <a:bodyPr wrap="square" rtlCol="0">
            <a:spAutoFit/>
          </a:bodyPr>
          <a:lstStyle/>
          <a:p>
            <a:r>
              <a:rPr lang="en-US" b="1" dirty="0"/>
              <a:t>Power: </a:t>
            </a:r>
            <a:r>
              <a:rPr lang="en-US" dirty="0"/>
              <a:t>the ability to influence and make decisions that impact others</a:t>
            </a:r>
          </a:p>
        </p:txBody>
      </p:sp>
      <p:sp>
        <p:nvSpPr>
          <p:cNvPr id="4" name="TextBox 3">
            <a:extLst>
              <a:ext uri="{FF2B5EF4-FFF2-40B4-BE49-F238E27FC236}">
                <a16:creationId xmlns:a16="http://schemas.microsoft.com/office/drawing/2014/main" id="{AF103EBD-0FF2-43A3-1905-3E774492A2AC}"/>
              </a:ext>
            </a:extLst>
          </p:cNvPr>
          <p:cNvSpPr txBox="1"/>
          <p:nvPr/>
        </p:nvSpPr>
        <p:spPr>
          <a:xfrm>
            <a:off x="7229856" y="2191131"/>
            <a:ext cx="3108960" cy="3970318"/>
          </a:xfrm>
          <a:prstGeom prst="rect">
            <a:avLst/>
          </a:prstGeom>
          <a:noFill/>
        </p:spPr>
        <p:txBody>
          <a:bodyPr wrap="square" rtlCol="0">
            <a:spAutoFit/>
          </a:bodyPr>
          <a:lstStyle/>
          <a:p>
            <a:r>
              <a:rPr lang="en-CA" b="1" dirty="0"/>
              <a:t>Privilege:</a:t>
            </a:r>
            <a:r>
              <a:rPr lang="en-CA" dirty="0"/>
              <a:t> a group of cultural, social, legal, and institutional rights extended to a group based on being members of a social group. Individuals with privilege are positioned as the “normative” group, which renders those without access to these privileges marginalized, invisible, and/or classed as ‘abnormal’. </a:t>
            </a:r>
          </a:p>
          <a:p>
            <a:endParaRPr lang="en-US" dirty="0"/>
          </a:p>
        </p:txBody>
      </p:sp>
      <p:pic>
        <p:nvPicPr>
          <p:cNvPr id="5" name="Audio Recording May 30, 2023 at 4:20:15 PM">
            <a:hlinkClick r:id="" action="ppaction://media"/>
            <a:extLst>
              <a:ext uri="{FF2B5EF4-FFF2-40B4-BE49-F238E27FC236}">
                <a16:creationId xmlns:a16="http://schemas.microsoft.com/office/drawing/2014/main" id="{14451926-621D-4EC8-DF6B-D76FADA402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8816" y="5348649"/>
            <a:ext cx="812800" cy="812800"/>
          </a:xfrm>
          <a:prstGeom prst="rect">
            <a:avLst/>
          </a:prstGeom>
        </p:spPr>
      </p:pic>
      <p:pic>
        <p:nvPicPr>
          <p:cNvPr id="11" name="Picture 10" descr="A circular chart with different colored circles&#10;&#10;Description automatically generated">
            <a:extLst>
              <a:ext uri="{FF2B5EF4-FFF2-40B4-BE49-F238E27FC236}">
                <a16:creationId xmlns:a16="http://schemas.microsoft.com/office/drawing/2014/main" id="{19A42159-EA65-5B24-8B7B-438228D638D1}"/>
              </a:ext>
            </a:extLst>
          </p:cNvPr>
          <p:cNvPicPr>
            <a:picLocks noChangeAspect="1"/>
          </p:cNvPicPr>
          <p:nvPr/>
        </p:nvPicPr>
        <p:blipFill>
          <a:blip r:embed="rId6"/>
          <a:stretch>
            <a:fillRect/>
          </a:stretch>
        </p:blipFill>
        <p:spPr>
          <a:xfrm>
            <a:off x="936255" y="1159023"/>
            <a:ext cx="5476875" cy="4953000"/>
          </a:xfrm>
          <a:prstGeom prst="rect">
            <a:avLst/>
          </a:prstGeom>
        </p:spPr>
      </p:pic>
      <p:sp>
        <p:nvSpPr>
          <p:cNvPr id="12" name="Footer Placeholder 3">
            <a:extLst>
              <a:ext uri="{FF2B5EF4-FFF2-40B4-BE49-F238E27FC236}">
                <a16:creationId xmlns:a16="http://schemas.microsoft.com/office/drawing/2014/main" id="{B06DA906-B5B5-1A28-B445-74B70F98455C}"/>
              </a:ext>
            </a:extLst>
          </p:cNvPr>
          <p:cNvSpPr txBox="1">
            <a:spLocks/>
          </p:cNvSpPr>
          <p:nvPr/>
        </p:nvSpPr>
        <p:spPr>
          <a:xfrm>
            <a:off x="2027978" y="6107656"/>
            <a:ext cx="3295624" cy="391084"/>
          </a:xfrm>
          <a:prstGeom prst="rect">
            <a:avLst/>
          </a:prstGeom>
          <a:solidFill>
            <a:schemeClr val="bg1"/>
          </a:solidFill>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200" dirty="0">
                <a:solidFill>
                  <a:prstClr val="black"/>
                </a:solidFill>
                <a:latin typeface="Arial"/>
                <a:ea typeface="Verdana"/>
                <a:cs typeface="Arial"/>
              </a:rPr>
              <a:t>Image adapted from Sylvia Duckworth's Wheel of Power/Privilege</a:t>
            </a:r>
            <a:endParaRPr lang="en-US" sz="1200" dirty="0">
              <a:solidFill>
                <a:prstClr val="black"/>
              </a:solidFill>
              <a:latin typeface="Arial"/>
              <a:ea typeface="Verdana"/>
              <a:cs typeface="Arial"/>
            </a:endParaRPr>
          </a:p>
          <a:p>
            <a:pPr algn="ctr">
              <a:defRPr/>
            </a:pPr>
            <a:endParaRPr lang="en-CA" sz="1000" dirty="0">
              <a:solidFill>
                <a:prstClr val="black"/>
              </a:solidFill>
              <a:latin typeface="Arial"/>
              <a:ea typeface="Verdana"/>
              <a:cs typeface="Arial"/>
            </a:endParaRPr>
          </a:p>
          <a:p>
            <a:pPr marL="0" marR="0" lvl="0" indent="0" algn="ctr" defTabSz="914400">
              <a:lnSpc>
                <a:spcPct val="100000"/>
              </a:lnSpc>
              <a:spcBef>
                <a:spcPts val="0"/>
              </a:spcBef>
              <a:spcAft>
                <a:spcPts val="0"/>
              </a:spcAft>
              <a:buClrTx/>
              <a:buSzTx/>
              <a:buFontTx/>
              <a:buNone/>
              <a:tabLst/>
              <a:defRPr/>
            </a:pPr>
            <a:endParaRPr lang="en-CA" sz="1500" b="0" i="0" u="none" strike="noStrike" kern="1200" cap="none" spc="0" normalizeH="0" baseline="0" noProof="0" dirty="0">
              <a:ln>
                <a:noFill/>
              </a:ln>
              <a:solidFill>
                <a:prstClr val="black"/>
              </a:solidFill>
              <a:effectLst/>
              <a:uLnTx/>
              <a:uFillTx/>
              <a:latin typeface="Calibri"/>
              <a:ea typeface="Verdana" panose="020B0604030504040204" pitchFamily="34" charset="0"/>
              <a:cs typeface="Calibri"/>
            </a:endParaRPr>
          </a:p>
        </p:txBody>
      </p:sp>
    </p:spTree>
    <p:extLst>
      <p:ext uri="{BB962C8B-B14F-4D97-AF65-F5344CB8AC3E}">
        <p14:creationId xmlns:p14="http://schemas.microsoft.com/office/powerpoint/2010/main" val="1162452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9B7F-633F-169D-5337-5CE9E478A036}"/>
              </a:ext>
            </a:extLst>
          </p:cNvPr>
          <p:cNvSpPr>
            <a:spLocks noGrp="1"/>
          </p:cNvSpPr>
          <p:nvPr>
            <p:ph type="title"/>
          </p:nvPr>
        </p:nvSpPr>
        <p:spPr>
          <a:xfrm>
            <a:off x="259886" y="434112"/>
            <a:ext cx="11569729" cy="895927"/>
          </a:xfrm>
        </p:spPr>
        <p:txBody>
          <a:bodyPr anchor="ctr">
            <a:normAutofit/>
          </a:bodyPr>
          <a:lstStyle/>
          <a:p>
            <a:r>
              <a:rPr lang="en-US" dirty="0"/>
              <a:t>An Anti-Oppressive Framework</a:t>
            </a:r>
          </a:p>
        </p:txBody>
      </p:sp>
      <p:sp>
        <p:nvSpPr>
          <p:cNvPr id="3" name="Content Placeholder 2">
            <a:extLst>
              <a:ext uri="{FF2B5EF4-FFF2-40B4-BE49-F238E27FC236}">
                <a16:creationId xmlns:a16="http://schemas.microsoft.com/office/drawing/2014/main" id="{7887230A-EF48-0254-83E7-72C9434E80C1}"/>
              </a:ext>
            </a:extLst>
          </p:cNvPr>
          <p:cNvSpPr>
            <a:spLocks noGrp="1"/>
          </p:cNvSpPr>
          <p:nvPr>
            <p:ph sz="half" idx="1"/>
          </p:nvPr>
        </p:nvSpPr>
        <p:spPr>
          <a:xfrm>
            <a:off x="259884" y="1413164"/>
            <a:ext cx="5586855" cy="4590472"/>
          </a:xfrm>
        </p:spPr>
        <p:txBody>
          <a:bodyPr>
            <a:normAutofit/>
          </a:bodyPr>
          <a:lstStyle/>
          <a:p>
            <a:r>
              <a:rPr lang="en-CA" sz="2200" b="0" i="0" u="none" strike="noStrike" dirty="0">
                <a:effectLst/>
              </a:rPr>
              <a:t>the method and process in which we understand how systems of oppression such as colonialism, racism, sexism, homophobia, transphobia, classism and ableism can result in individual discriminatory actions and structural/ systemic inequities for certain groups in society. </a:t>
            </a:r>
          </a:p>
          <a:p>
            <a:r>
              <a:rPr lang="en-CA" sz="2200" b="0" i="0" u="none" strike="noStrike" dirty="0">
                <a:effectLst/>
              </a:rPr>
              <a:t>Anti-oppressive practices and goals seek to recognize and dismantle such discriminatory actions and power imbalances. </a:t>
            </a:r>
          </a:p>
          <a:p>
            <a:endParaRPr lang="en-CA" sz="2200" dirty="0"/>
          </a:p>
          <a:p>
            <a:endParaRPr lang="en-US" sz="2200" dirty="0"/>
          </a:p>
        </p:txBody>
      </p:sp>
      <p:sp>
        <p:nvSpPr>
          <p:cNvPr id="5" name="Slide Number Placeholder 4">
            <a:extLst>
              <a:ext uri="{FF2B5EF4-FFF2-40B4-BE49-F238E27FC236}">
                <a16:creationId xmlns:a16="http://schemas.microsoft.com/office/drawing/2014/main" id="{CF6A9E64-05F4-23B7-C5BB-5BC9EFFCF08A}"/>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8</a:t>
            </a:fld>
            <a:endParaRPr lang="en-US"/>
          </a:p>
        </p:txBody>
      </p:sp>
      <p:pic>
        <p:nvPicPr>
          <p:cNvPr id="4" name="Audio Recording May 30, 2023 at 4:21:16 PM">
            <a:hlinkClick r:id="" action="ppaction://media"/>
            <a:extLst>
              <a:ext uri="{FF2B5EF4-FFF2-40B4-BE49-F238E27FC236}">
                <a16:creationId xmlns:a16="http://schemas.microsoft.com/office/drawing/2014/main" id="{B3B87EF3-931D-4506-5B40-E3A0A4E349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40848" y="5928913"/>
            <a:ext cx="812800" cy="812800"/>
          </a:xfrm>
          <a:prstGeom prst="rect">
            <a:avLst/>
          </a:prstGeom>
        </p:spPr>
      </p:pic>
      <p:sp>
        <p:nvSpPr>
          <p:cNvPr id="6" name="TextBox 5">
            <a:extLst>
              <a:ext uri="{FF2B5EF4-FFF2-40B4-BE49-F238E27FC236}">
                <a16:creationId xmlns:a16="http://schemas.microsoft.com/office/drawing/2014/main" id="{04C73BB7-F79A-BC38-E346-E7AD16E0A390}"/>
              </a:ext>
            </a:extLst>
          </p:cNvPr>
          <p:cNvSpPr txBox="1"/>
          <p:nvPr/>
        </p:nvSpPr>
        <p:spPr>
          <a:xfrm>
            <a:off x="10194653" y="4988943"/>
            <a:ext cx="16415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Life Matters via </a:t>
            </a:r>
            <a:r>
              <a:rPr lang="en-US" sz="1100" dirty="0" err="1"/>
              <a:t>Pexels</a:t>
            </a:r>
            <a:endParaRPr lang="en-US" dirty="0" err="1"/>
          </a:p>
        </p:txBody>
      </p:sp>
      <p:pic>
        <p:nvPicPr>
          <p:cNvPr id="7" name="Picture 6" descr="A person holding a sign">
            <a:extLst>
              <a:ext uri="{FF2B5EF4-FFF2-40B4-BE49-F238E27FC236}">
                <a16:creationId xmlns:a16="http://schemas.microsoft.com/office/drawing/2014/main" id="{25ABAC9E-69AA-5F16-8A94-49EB00F9BA00}"/>
              </a:ext>
            </a:extLst>
          </p:cNvPr>
          <p:cNvPicPr>
            <a:picLocks noChangeAspect="1"/>
          </p:cNvPicPr>
          <p:nvPr/>
        </p:nvPicPr>
        <p:blipFill>
          <a:blip r:embed="rId6"/>
          <a:stretch>
            <a:fillRect/>
          </a:stretch>
        </p:blipFill>
        <p:spPr>
          <a:xfrm>
            <a:off x="6171480" y="1337093"/>
            <a:ext cx="5484963" cy="3651850"/>
          </a:xfrm>
          <a:prstGeom prst="rect">
            <a:avLst/>
          </a:prstGeom>
        </p:spPr>
      </p:pic>
    </p:spTree>
    <p:extLst>
      <p:ext uri="{BB962C8B-B14F-4D97-AF65-F5344CB8AC3E}">
        <p14:creationId xmlns:p14="http://schemas.microsoft.com/office/powerpoint/2010/main" val="1025352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398C-9AA0-AD95-ED66-947E9F155D9B}"/>
              </a:ext>
            </a:extLst>
          </p:cNvPr>
          <p:cNvSpPr>
            <a:spLocks noGrp="1"/>
          </p:cNvSpPr>
          <p:nvPr>
            <p:ph type="title"/>
          </p:nvPr>
        </p:nvSpPr>
        <p:spPr/>
        <p:txBody>
          <a:bodyPr/>
          <a:lstStyle/>
          <a:p>
            <a:r>
              <a:rPr lang="en-US" dirty="0"/>
              <a:t>An Anti-Oppressive Framework</a:t>
            </a:r>
          </a:p>
        </p:txBody>
      </p:sp>
      <p:sp>
        <p:nvSpPr>
          <p:cNvPr id="3" name="Content Placeholder 2">
            <a:extLst>
              <a:ext uri="{FF2B5EF4-FFF2-40B4-BE49-F238E27FC236}">
                <a16:creationId xmlns:a16="http://schemas.microsoft.com/office/drawing/2014/main" id="{3E009951-A739-6E22-5A97-4D97708A708A}"/>
              </a:ext>
            </a:extLst>
          </p:cNvPr>
          <p:cNvSpPr>
            <a:spLocks noGrp="1"/>
          </p:cNvSpPr>
          <p:nvPr>
            <p:ph idx="1"/>
          </p:nvPr>
        </p:nvSpPr>
        <p:spPr>
          <a:xfrm>
            <a:off x="259885" y="1226261"/>
            <a:ext cx="11569729" cy="4595117"/>
          </a:xfrm>
        </p:spPr>
        <p:txBody>
          <a:bodyPr/>
          <a:lstStyle/>
          <a:p>
            <a:pPr algn="l" rtl="0" fontAlgn="base"/>
            <a:r>
              <a:rPr lang="en-CA" sz="2400" b="0" i="0" u="none" strike="noStrike" dirty="0">
                <a:solidFill>
                  <a:srgbClr val="000000"/>
                </a:solidFill>
                <a:effectLst/>
                <a:latin typeface="Calibri" panose="020F0502020204030204" pitchFamily="34" charset="0"/>
              </a:rPr>
              <a:t>AOP shares commonalities with Critical Race Theory, anti-racism, anti-homophobia, intersectional feminism, decolonizing education etc. as they all seek to disrupt ideologies and assumptions, discriminatory behaviours and structural barriers. </a:t>
            </a:r>
            <a:endParaRPr lang="en-CA" b="0" i="0" u="none" strike="noStrike" dirty="0">
              <a:effectLst/>
              <a:latin typeface="Segoe UI" panose="020B0502040204020203" pitchFamily="34" charset="0"/>
            </a:endParaRPr>
          </a:p>
          <a:p>
            <a:pPr algn="l" rtl="0" fontAlgn="base"/>
            <a:r>
              <a:rPr lang="en-CA" sz="2400" b="0" i="0" u="none" strike="noStrike" dirty="0">
                <a:solidFill>
                  <a:srgbClr val="000000"/>
                </a:solidFill>
                <a:effectLst/>
                <a:latin typeface="Calibri" panose="020F0502020204030204" pitchFamily="34" charset="0"/>
              </a:rPr>
              <a:t>AOP is a participatory approach. </a:t>
            </a:r>
          </a:p>
          <a:p>
            <a:pPr algn="l" rtl="0" fontAlgn="base"/>
            <a:endParaRPr lang="en-US" dirty="0"/>
          </a:p>
          <a:p>
            <a:pPr algn="l" rtl="0" fontAlgn="base"/>
            <a:endParaRPr lang="en-US" dirty="0"/>
          </a:p>
          <a:p>
            <a:pPr algn="l" rtl="0" fontAlgn="base"/>
            <a:endParaRPr lang="en-US" dirty="0"/>
          </a:p>
        </p:txBody>
      </p:sp>
      <p:sp>
        <p:nvSpPr>
          <p:cNvPr id="5" name="Slide Number Placeholder 4">
            <a:extLst>
              <a:ext uri="{FF2B5EF4-FFF2-40B4-BE49-F238E27FC236}">
                <a16:creationId xmlns:a16="http://schemas.microsoft.com/office/drawing/2014/main" id="{85995DF3-8D36-79C7-1EB9-29858A819F28}"/>
              </a:ext>
            </a:extLst>
          </p:cNvPr>
          <p:cNvSpPr>
            <a:spLocks noGrp="1"/>
          </p:cNvSpPr>
          <p:nvPr>
            <p:ph type="sldNum" sz="quarter" idx="12"/>
          </p:nvPr>
        </p:nvSpPr>
        <p:spPr/>
        <p:txBody>
          <a:bodyPr/>
          <a:lstStyle/>
          <a:p>
            <a:r>
              <a:rPr lang="en-US"/>
              <a:t>PAGE  </a:t>
            </a:r>
            <a:fld id="{93005692-73BE-493E-93AB-ECD6027A7652}" type="slidenum">
              <a:rPr lang="en-US" smtClean="0"/>
              <a:pPr/>
              <a:t>9</a:t>
            </a:fld>
            <a:endParaRPr lang="en-US"/>
          </a:p>
        </p:txBody>
      </p:sp>
      <p:sp>
        <p:nvSpPr>
          <p:cNvPr id="7" name="Content Placeholder 2">
            <a:extLst>
              <a:ext uri="{FF2B5EF4-FFF2-40B4-BE49-F238E27FC236}">
                <a16:creationId xmlns:a16="http://schemas.microsoft.com/office/drawing/2014/main" id="{3C003FC6-0602-AA7B-26C2-8FADEFA1AD9C}"/>
              </a:ext>
            </a:extLst>
          </p:cNvPr>
          <p:cNvSpPr txBox="1">
            <a:spLocks/>
          </p:cNvSpPr>
          <p:nvPr/>
        </p:nvSpPr>
        <p:spPr>
          <a:xfrm>
            <a:off x="259886" y="1226261"/>
            <a:ext cx="11569729" cy="4595117"/>
          </a:xfrm>
          <a:prstGeom prst="rect">
            <a:avLst/>
          </a:prstGeom>
        </p:spPr>
        <p:txBody>
          <a:bodyPr vert="horz" lIns="91440" tIns="45720" rIns="91440" bIns="45720" rtlCol="0">
            <a:normAutofit/>
          </a:bodyPr>
          <a:lst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CA" dirty="0">
                <a:solidFill>
                  <a:srgbClr val="000000"/>
                </a:solidFill>
                <a:latin typeface="Calibri" panose="020F0502020204030204" pitchFamily="34" charset="0"/>
              </a:rPr>
              <a:t>AOP shares commonalities with Critical Race Theory, anti-racism, anti-homophobia, intersectional feminism, decolonizing education etc. as they all seek to disrupt ideologies and assumptions, discriminatory behaviours and structural barriers. </a:t>
            </a:r>
            <a:endParaRPr lang="en-CA" dirty="0">
              <a:latin typeface="Segoe UI" panose="020B0502040204020203" pitchFamily="34" charset="0"/>
            </a:endParaRPr>
          </a:p>
          <a:p>
            <a:pPr fontAlgn="base"/>
            <a:r>
              <a:rPr lang="en-CA" dirty="0">
                <a:solidFill>
                  <a:srgbClr val="000000"/>
                </a:solidFill>
                <a:latin typeface="Calibri" panose="020F0502020204030204" pitchFamily="34" charset="0"/>
              </a:rPr>
              <a:t>AOP is a participatory approach</a:t>
            </a:r>
          </a:p>
          <a:p>
            <a:pPr fontAlgn="base"/>
            <a:r>
              <a:rPr lang="en-CA" dirty="0">
                <a:solidFill>
                  <a:srgbClr val="000000"/>
                </a:solidFill>
                <a:latin typeface="Calibri" panose="020F0502020204030204" pitchFamily="34" charset="0"/>
              </a:rPr>
              <a:t>P</a:t>
            </a:r>
            <a:r>
              <a:rPr lang="en-CA" sz="2400" b="0" i="0" u="none" strike="noStrike" dirty="0">
                <a:solidFill>
                  <a:srgbClr val="000000"/>
                </a:solidFill>
                <a:effectLst/>
                <a:latin typeface="Calibri" panose="020F0502020204030204" pitchFamily="34" charset="0"/>
              </a:rPr>
              <a:t>romotes deep reflection and development of a ‘critical consciousness’ to analyze the ways the service being offered can be complicit in recreating and reinforcing structures of oppression</a:t>
            </a:r>
            <a:endParaRPr lang="en-US" dirty="0"/>
          </a:p>
        </p:txBody>
      </p:sp>
      <p:pic>
        <p:nvPicPr>
          <p:cNvPr id="4" name="Audio Recording May 30, 2023 at 4:23:42 PM">
            <a:hlinkClick r:id="" action="ppaction://media"/>
            <a:extLst>
              <a:ext uri="{FF2B5EF4-FFF2-40B4-BE49-F238E27FC236}">
                <a16:creationId xmlns:a16="http://schemas.microsoft.com/office/drawing/2014/main" id="{F5E0DBF2-B4D5-FFBB-4DD6-CC6884C152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7100" y="4632033"/>
            <a:ext cx="812800" cy="812800"/>
          </a:xfrm>
          <a:prstGeom prst="rect">
            <a:avLst/>
          </a:prstGeom>
        </p:spPr>
      </p:pic>
      <p:pic>
        <p:nvPicPr>
          <p:cNvPr id="6" name="Picture 5" descr="A group of people hugging each other&#10;&#10;Description automatically generated">
            <a:extLst>
              <a:ext uri="{FF2B5EF4-FFF2-40B4-BE49-F238E27FC236}">
                <a16:creationId xmlns:a16="http://schemas.microsoft.com/office/drawing/2014/main" id="{492C3EAE-DBA0-D691-81F3-D1399AA8D79F}"/>
              </a:ext>
            </a:extLst>
          </p:cNvPr>
          <p:cNvPicPr>
            <a:picLocks noChangeAspect="1"/>
          </p:cNvPicPr>
          <p:nvPr/>
        </p:nvPicPr>
        <p:blipFill>
          <a:blip r:embed="rId6"/>
          <a:stretch>
            <a:fillRect/>
          </a:stretch>
        </p:blipFill>
        <p:spPr>
          <a:xfrm>
            <a:off x="4485362" y="3881887"/>
            <a:ext cx="3120636" cy="2113472"/>
          </a:xfrm>
          <a:prstGeom prst="rect">
            <a:avLst/>
          </a:prstGeom>
        </p:spPr>
      </p:pic>
      <p:sp>
        <p:nvSpPr>
          <p:cNvPr id="9" name="TextBox 8">
            <a:extLst>
              <a:ext uri="{FF2B5EF4-FFF2-40B4-BE49-F238E27FC236}">
                <a16:creationId xmlns:a16="http://schemas.microsoft.com/office/drawing/2014/main" id="{2E82231C-2B43-D666-6791-5A253278613F}"/>
              </a:ext>
            </a:extLst>
          </p:cNvPr>
          <p:cNvSpPr txBox="1"/>
          <p:nvPr/>
        </p:nvSpPr>
        <p:spPr>
          <a:xfrm>
            <a:off x="5270499" y="6248399"/>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TextBox 9">
            <a:extLst>
              <a:ext uri="{FF2B5EF4-FFF2-40B4-BE49-F238E27FC236}">
                <a16:creationId xmlns:a16="http://schemas.microsoft.com/office/drawing/2014/main" id="{B518E44D-A507-823F-97E1-3E64C8142658}"/>
              </a:ext>
            </a:extLst>
          </p:cNvPr>
          <p:cNvSpPr txBox="1"/>
          <p:nvPr/>
        </p:nvSpPr>
        <p:spPr>
          <a:xfrm>
            <a:off x="4705948" y="5994399"/>
            <a:ext cx="277794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hlinkClick r:id="rId7"/>
              </a:rPr>
              <a:t>Fauxels</a:t>
            </a:r>
            <a:r>
              <a:rPr lang="en-US" sz="1100" dirty="0"/>
              <a:t> via </a:t>
            </a:r>
            <a:r>
              <a:rPr lang="en-US" sz="1100" err="1"/>
              <a:t>Pexels</a:t>
            </a:r>
            <a:endParaRPr lang="en-US" sz="1100"/>
          </a:p>
        </p:txBody>
      </p:sp>
    </p:spTree>
    <p:extLst>
      <p:ext uri="{BB962C8B-B14F-4D97-AF65-F5344CB8AC3E}">
        <p14:creationId xmlns:p14="http://schemas.microsoft.com/office/powerpoint/2010/main" val="2812658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1146754F84E546A7814F1D002A0312" ma:contentTypeVersion="15" ma:contentTypeDescription="Create a new document." ma:contentTypeScope="" ma:versionID="19ee333de2ae8e0936857aea626c836b">
  <xsd:schema xmlns:xsd="http://www.w3.org/2001/XMLSchema" xmlns:xs="http://www.w3.org/2001/XMLSchema" xmlns:p="http://schemas.microsoft.com/office/2006/metadata/properties" xmlns:ns2="0efeb9f8-c273-4e8b-b83a-c3caa504712b" xmlns:ns3="334d6eec-10db-41ac-abb8-e5eb9dbf714f" targetNamespace="http://schemas.microsoft.com/office/2006/metadata/properties" ma:root="true" ma:fieldsID="6a633339e344c9754e7b757f4afb5c68" ns2:_="" ns3:_="">
    <xsd:import namespace="0efeb9f8-c273-4e8b-b83a-c3caa504712b"/>
    <xsd:import namespace="334d6eec-10db-41ac-abb8-e5eb9dbf71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feb9f8-c273-4e8b-b83a-c3caa50471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4d6eec-10db-41ac-abb8-e5eb9dbf71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4d8dfdf7-b71b-414f-872f-9d1e293bc93a}" ma:internalName="TaxCatchAll" ma:showField="CatchAllData" ma:web="334d6eec-10db-41ac-abb8-e5eb9dbf71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34d6eec-10db-41ac-abb8-e5eb9dbf714f">
      <UserInfo>
        <DisplayName>Janessa Good</DisplayName>
        <AccountId>162</AccountId>
        <AccountType/>
      </UserInfo>
    </SharedWithUsers>
    <lcf76f155ced4ddcb4097134ff3c332f xmlns="0efeb9f8-c273-4e8b-b83a-c3caa504712b">
      <Terms xmlns="http://schemas.microsoft.com/office/infopath/2007/PartnerControls"/>
    </lcf76f155ced4ddcb4097134ff3c332f>
    <TaxCatchAll xmlns="334d6eec-10db-41ac-abb8-e5eb9dbf714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653036-7EC8-4E7B-95DF-7BDECB0C5C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feb9f8-c273-4e8b-b83a-c3caa504712b"/>
    <ds:schemaRef ds:uri="334d6eec-10db-41ac-abb8-e5eb9dbf7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F0B84B-A923-42AF-A745-86DD4928DAC0}">
  <ds:schemaRefs>
    <ds:schemaRef ds:uri="0efeb9f8-c273-4e8b-b83a-c3caa504712b"/>
    <ds:schemaRef ds:uri="http://schemas.microsoft.com/office/2006/documentManagement/types"/>
    <ds:schemaRef ds:uri="http://schemas.microsoft.com/office/2006/metadata/propertie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334d6eec-10db-41ac-abb8-e5eb9dbf714f"/>
    <ds:schemaRef ds:uri="http://purl.org/dc/terms/"/>
  </ds:schemaRefs>
</ds:datastoreItem>
</file>

<file path=customXml/itemProps3.xml><?xml version="1.0" encoding="utf-8"?>
<ds:datastoreItem xmlns:ds="http://schemas.openxmlformats.org/officeDocument/2006/customXml" ds:itemID="{D7BC5ED4-CB14-4248-A8FF-9BFDEB2643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671</TotalTime>
  <Words>1124</Words>
  <Application>Microsoft Office PowerPoint</Application>
  <PresentationFormat>Widescreen</PresentationFormat>
  <Paragraphs>140</Paragraphs>
  <Slides>19</Slides>
  <Notes>19</Notes>
  <HiddenSlides>0</HiddenSlides>
  <MMClips>16</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Arial</vt:lpstr>
      <vt:lpstr>Calibri</vt:lpstr>
      <vt:lpstr>Calibri Light</vt:lpstr>
      <vt:lpstr>Georgia</vt:lpstr>
      <vt:lpstr>Impact</vt:lpstr>
      <vt:lpstr>Open Sans</vt:lpstr>
      <vt:lpstr>Poppins</vt:lpstr>
      <vt:lpstr>Segoe UI</vt:lpstr>
      <vt:lpstr>Verdana</vt:lpstr>
      <vt:lpstr>Wingdings</vt:lpstr>
      <vt:lpstr>Office Theme</vt:lpstr>
      <vt:lpstr>UofWaterloo_WhiteBkgrd</vt:lpstr>
      <vt:lpstr>Developing an Anti-Oppressive Practice in Student Services</vt:lpstr>
      <vt:lpstr>Territorial Acknowledgement</vt:lpstr>
      <vt:lpstr>LEARNING OUTCOMES:</vt:lpstr>
      <vt:lpstr>WORKSHOP AGREEMENTS</vt:lpstr>
      <vt:lpstr>Let’s Activate our Prior Learning!</vt:lpstr>
      <vt:lpstr>SYSTEMIC OPPRESSION</vt:lpstr>
      <vt:lpstr>Power and Privilege</vt:lpstr>
      <vt:lpstr>An Anti-Oppressive Framework</vt:lpstr>
      <vt:lpstr>An Anti-Oppressive Framework</vt:lpstr>
      <vt:lpstr>Critical Consciousness</vt:lpstr>
      <vt:lpstr>Anti-oppression in action</vt:lpstr>
      <vt:lpstr>Have a Reflective Practice</vt:lpstr>
      <vt:lpstr>Engage in Active Listening</vt:lpstr>
      <vt:lpstr>Identify the Bigger Problem </vt:lpstr>
      <vt:lpstr>Work Collaboratively</vt:lpstr>
      <vt:lpstr>Challenge Power and Privilege through Solidarity: </vt:lpstr>
      <vt:lpstr>CASE STUDY: COUNSELLING SERVICES</vt:lpstr>
      <vt:lpstr>PowerPoint Presentation</vt:lpstr>
      <vt:lpstr>education and outreach unit equity, diversity, inclusion, anti-racism ediro.trainings@uwaterloo.ca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Monique Chambers</dc:creator>
  <cp:lastModifiedBy>Janessa Good</cp:lastModifiedBy>
  <cp:revision>435</cp:revision>
  <dcterms:created xsi:type="dcterms:W3CDTF">2023-05-08T16:07:05Z</dcterms:created>
  <dcterms:modified xsi:type="dcterms:W3CDTF">2024-03-21T15:35:50Z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0x0101004E1146754F84E546A7814F1D002A0312</vt:lpwstr>
  </property>
</Properties>
</file>