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89" r:id="rId2"/>
    <p:sldMasterId id="2147483703" r:id="rId3"/>
  </p:sldMasterIdLst>
  <p:notesMasterIdLst>
    <p:notesMasterId r:id="rId39"/>
  </p:notesMasterIdLst>
  <p:sldIdLst>
    <p:sldId id="261" r:id="rId4"/>
    <p:sldId id="262" r:id="rId5"/>
    <p:sldId id="309" r:id="rId6"/>
    <p:sldId id="263" r:id="rId7"/>
    <p:sldId id="290" r:id="rId8"/>
    <p:sldId id="305" r:id="rId9"/>
    <p:sldId id="265" r:id="rId10"/>
    <p:sldId id="316" r:id="rId11"/>
    <p:sldId id="306" r:id="rId12"/>
    <p:sldId id="280" r:id="rId13"/>
    <p:sldId id="283" r:id="rId14"/>
    <p:sldId id="284" r:id="rId15"/>
    <p:sldId id="289" r:id="rId16"/>
    <p:sldId id="288" r:id="rId17"/>
    <p:sldId id="301" r:id="rId18"/>
    <p:sldId id="285" r:id="rId19"/>
    <p:sldId id="269" r:id="rId20"/>
    <p:sldId id="272" r:id="rId21"/>
    <p:sldId id="292" r:id="rId22"/>
    <p:sldId id="294" r:id="rId23"/>
    <p:sldId id="317" r:id="rId24"/>
    <p:sldId id="319" r:id="rId25"/>
    <p:sldId id="310" r:id="rId26"/>
    <p:sldId id="307" r:id="rId27"/>
    <p:sldId id="295" r:id="rId28"/>
    <p:sldId id="302" r:id="rId29"/>
    <p:sldId id="313" r:id="rId30"/>
    <p:sldId id="303" r:id="rId31"/>
    <p:sldId id="314" r:id="rId32"/>
    <p:sldId id="315" r:id="rId33"/>
    <p:sldId id="300" r:id="rId34"/>
    <p:sldId id="297" r:id="rId35"/>
    <p:sldId id="298" r:id="rId36"/>
    <p:sldId id="299"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4FF"/>
    <a:srgbClr val="A4B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3" autoAdjust="0"/>
    <p:restoredTop sz="78216" autoAdjust="0"/>
  </p:normalViewPr>
  <p:slideViewPr>
    <p:cSldViewPr snapToGrid="0" snapToObjects="1">
      <p:cViewPr>
        <p:scale>
          <a:sx n="82" d="100"/>
          <a:sy n="82" d="100"/>
        </p:scale>
        <p:origin x="928"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y\Dropbox\Economic%20SLE%20for%20ACR\acr17_ciora_slicc.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y\Dropbox\Economic%20SLE%20for%20ACR\acr17_ciora_slicc.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jvanlam\Documents\Dr.%20Clarke\Slides%20and%20Presentations\CIORA%20Workshop%20Oct%2024,%202017\Histogram%20-%20direct%20and%20indirect%20cos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68622915803101E-2"/>
          <c:y val="3.0587216400726001E-2"/>
          <c:w val="0.89117310382762405"/>
          <c:h val="0.78582793088408398"/>
        </c:manualLayout>
      </c:layout>
      <c:scatterChart>
        <c:scatterStyle val="lineMarker"/>
        <c:varyColors val="0"/>
        <c:ser>
          <c:idx val="0"/>
          <c:order val="0"/>
          <c:tx>
            <c:strRef>
              <c:f>Sheet1!$B$1</c:f>
              <c:strCache>
                <c:ptCount val="1"/>
                <c:pt idx="0">
                  <c:v>Direct Costs</c:v>
                </c:pt>
              </c:strCache>
            </c:strRef>
          </c:tx>
          <c:spPr>
            <a:ln w="25400" cap="rnd">
              <a:noFill/>
              <a:round/>
            </a:ln>
            <a:effectLst/>
          </c:spPr>
          <c:marker>
            <c:symbol val="circle"/>
            <c:size val="6"/>
            <c:spPr>
              <a:solidFill>
                <a:schemeClr val="lt1"/>
              </a:solidFill>
              <a:ln w="38100">
                <a:solidFill>
                  <a:schemeClr val="accent1"/>
                </a:solidFill>
                <a:round/>
              </a:ln>
              <a:effectLst/>
            </c:spPr>
          </c:marker>
          <c:trendline>
            <c:spPr>
              <a:ln w="19050" cap="rnd">
                <a:solidFill>
                  <a:schemeClr val="accent1"/>
                </a:solidFill>
              </a:ln>
              <a:effectLst/>
            </c:spPr>
            <c:trendlineType val="linear"/>
            <c:dispRSqr val="0"/>
            <c:dispEq val="0"/>
          </c:trendline>
          <c:xVal>
            <c:strRef>
              <c:f>Sheet1!$A$2:$A$7</c:f>
              <c:strCache>
                <c:ptCount val="6"/>
                <c:pt idx="0">
                  <c:v>0</c:v>
                </c:pt>
                <c:pt idx="1">
                  <c:v>1</c:v>
                </c:pt>
                <c:pt idx="2">
                  <c:v>2</c:v>
                </c:pt>
                <c:pt idx="3">
                  <c:v>3</c:v>
                </c:pt>
                <c:pt idx="4">
                  <c:v>4</c:v>
                </c:pt>
                <c:pt idx="5">
                  <c:v>≥5</c:v>
                </c:pt>
              </c:strCache>
            </c:strRef>
          </c:xVal>
          <c:yVal>
            <c:numRef>
              <c:f>Sheet1!$B$2:$B$7</c:f>
              <c:numCache>
                <c:formatCode>General</c:formatCode>
                <c:ptCount val="6"/>
                <c:pt idx="0">
                  <c:v>37555</c:v>
                </c:pt>
                <c:pt idx="1">
                  <c:v>59892</c:v>
                </c:pt>
                <c:pt idx="2">
                  <c:v>79816</c:v>
                </c:pt>
                <c:pt idx="3">
                  <c:v>106135</c:v>
                </c:pt>
                <c:pt idx="4">
                  <c:v>128221</c:v>
                </c:pt>
                <c:pt idx="5">
                  <c:v>155348</c:v>
                </c:pt>
              </c:numCache>
            </c:numRef>
          </c:yVal>
          <c:smooth val="0"/>
          <c:extLst>
            <c:ext xmlns:c16="http://schemas.microsoft.com/office/drawing/2014/chart" uri="{C3380CC4-5D6E-409C-BE32-E72D297353CC}">
              <c16:uniqueId val="{00000000-FC91-4399-8C62-B209DD4D70AE}"/>
            </c:ext>
          </c:extLst>
        </c:ser>
        <c:ser>
          <c:idx val="1"/>
          <c:order val="1"/>
          <c:tx>
            <c:strRef>
              <c:f>Sheet1!$C$1</c:f>
              <c:strCache>
                <c:ptCount val="1"/>
                <c:pt idx="0">
                  <c:v>Indirect Costs</c:v>
                </c:pt>
              </c:strCache>
            </c:strRef>
          </c:tx>
          <c:spPr>
            <a:ln w="25400" cap="rnd">
              <a:noFill/>
              <a:round/>
            </a:ln>
            <a:effectLst/>
          </c:spPr>
          <c:marker>
            <c:symbol val="circle"/>
            <c:size val="6"/>
            <c:spPr>
              <a:solidFill>
                <a:schemeClr val="lt1"/>
              </a:solidFill>
              <a:ln w="38100">
                <a:solidFill>
                  <a:schemeClr val="accent2"/>
                </a:solidFill>
                <a:round/>
              </a:ln>
              <a:effectLst/>
            </c:spPr>
          </c:marker>
          <c:trendline>
            <c:spPr>
              <a:ln w="19050" cap="rnd">
                <a:solidFill>
                  <a:schemeClr val="accent2"/>
                </a:solidFill>
              </a:ln>
              <a:effectLst/>
            </c:spPr>
            <c:trendlineType val="linear"/>
            <c:dispRSqr val="0"/>
            <c:dispEq val="0"/>
          </c:trendline>
          <c:xVal>
            <c:strRef>
              <c:f>Sheet1!$A$2:$A$7</c:f>
              <c:strCache>
                <c:ptCount val="6"/>
                <c:pt idx="0">
                  <c:v>0</c:v>
                </c:pt>
                <c:pt idx="1">
                  <c:v>1</c:v>
                </c:pt>
                <c:pt idx="2">
                  <c:v>2</c:v>
                </c:pt>
                <c:pt idx="3">
                  <c:v>3</c:v>
                </c:pt>
                <c:pt idx="4">
                  <c:v>4</c:v>
                </c:pt>
                <c:pt idx="5">
                  <c:v>≥5</c:v>
                </c:pt>
              </c:strCache>
            </c:strRef>
          </c:xVal>
          <c:yVal>
            <c:numRef>
              <c:f>Sheet1!$C$2:$C$7</c:f>
              <c:numCache>
                <c:formatCode>General</c:formatCode>
                <c:ptCount val="6"/>
                <c:pt idx="0">
                  <c:v>210927</c:v>
                </c:pt>
                <c:pt idx="1">
                  <c:v>229430</c:v>
                </c:pt>
                <c:pt idx="2">
                  <c:v>235983</c:v>
                </c:pt>
                <c:pt idx="3">
                  <c:v>219763</c:v>
                </c:pt>
                <c:pt idx="4">
                  <c:v>238751</c:v>
                </c:pt>
                <c:pt idx="5">
                  <c:v>231759</c:v>
                </c:pt>
              </c:numCache>
            </c:numRef>
          </c:yVal>
          <c:smooth val="0"/>
          <c:extLst>
            <c:ext xmlns:c16="http://schemas.microsoft.com/office/drawing/2014/chart" uri="{C3380CC4-5D6E-409C-BE32-E72D297353CC}">
              <c16:uniqueId val="{00000001-FC91-4399-8C62-B209DD4D70AE}"/>
            </c:ext>
          </c:extLst>
        </c:ser>
        <c:ser>
          <c:idx val="2"/>
          <c:order val="2"/>
          <c:tx>
            <c:strRef>
              <c:f>Sheet1!$D$1</c:f>
              <c:strCache>
                <c:ptCount val="1"/>
                <c:pt idx="0">
                  <c:v>Total Costs</c:v>
                </c:pt>
              </c:strCache>
            </c:strRef>
          </c:tx>
          <c:spPr>
            <a:ln w="25400" cap="rnd">
              <a:noFill/>
              <a:round/>
            </a:ln>
            <a:effectLst/>
          </c:spPr>
          <c:marker>
            <c:symbol val="circle"/>
            <c:size val="6"/>
            <c:spPr>
              <a:solidFill>
                <a:schemeClr val="lt1"/>
              </a:solidFill>
              <a:ln w="38100">
                <a:solidFill>
                  <a:schemeClr val="accent3"/>
                </a:solidFill>
                <a:round/>
              </a:ln>
              <a:effectLst/>
            </c:spPr>
          </c:marker>
          <c:trendline>
            <c:spPr>
              <a:ln w="19050" cap="rnd">
                <a:solidFill>
                  <a:schemeClr val="accent4"/>
                </a:solidFill>
                <a:prstDash val="solid"/>
              </a:ln>
              <a:effectLst/>
            </c:spPr>
            <c:trendlineType val="linear"/>
            <c:dispRSqr val="0"/>
            <c:dispEq val="0"/>
          </c:trendline>
          <c:xVal>
            <c:strRef>
              <c:f>Sheet1!$A$2:$A$7</c:f>
              <c:strCache>
                <c:ptCount val="6"/>
                <c:pt idx="0">
                  <c:v>0</c:v>
                </c:pt>
                <c:pt idx="1">
                  <c:v>1</c:v>
                </c:pt>
                <c:pt idx="2">
                  <c:v>2</c:v>
                </c:pt>
                <c:pt idx="3">
                  <c:v>3</c:v>
                </c:pt>
                <c:pt idx="4">
                  <c:v>4</c:v>
                </c:pt>
                <c:pt idx="5">
                  <c:v>≥5</c:v>
                </c:pt>
              </c:strCache>
            </c:strRef>
          </c:xVal>
          <c:yVal>
            <c:numRef>
              <c:f>Sheet1!$D$2:$D$7</c:f>
              <c:numCache>
                <c:formatCode>General</c:formatCode>
                <c:ptCount val="6"/>
                <c:pt idx="0">
                  <c:v>248483</c:v>
                </c:pt>
                <c:pt idx="1">
                  <c:v>289322</c:v>
                </c:pt>
                <c:pt idx="2">
                  <c:v>315799</c:v>
                </c:pt>
                <c:pt idx="3">
                  <c:v>325898</c:v>
                </c:pt>
                <c:pt idx="4">
                  <c:v>366972</c:v>
                </c:pt>
                <c:pt idx="5">
                  <c:v>387108</c:v>
                </c:pt>
              </c:numCache>
            </c:numRef>
          </c:yVal>
          <c:smooth val="0"/>
          <c:extLst>
            <c:ext xmlns:c16="http://schemas.microsoft.com/office/drawing/2014/chart" uri="{C3380CC4-5D6E-409C-BE32-E72D297353CC}">
              <c16:uniqueId val="{00000002-FC91-4399-8C62-B209DD4D70AE}"/>
            </c:ext>
          </c:extLst>
        </c:ser>
        <c:dLbls>
          <c:showLegendKey val="0"/>
          <c:showVal val="0"/>
          <c:showCatName val="0"/>
          <c:showSerName val="0"/>
          <c:showPercent val="0"/>
          <c:showBubbleSize val="0"/>
        </c:dLbls>
        <c:axId val="-162015936"/>
        <c:axId val="-162156464"/>
      </c:scatterChart>
      <c:valAx>
        <c:axId val="-162015936"/>
        <c:scaling>
          <c:orientation val="minMax"/>
          <c:max val="6"/>
          <c:min val="1"/>
        </c:scaling>
        <c:delete val="1"/>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Baseline Damage State (SDI)</a:t>
                </a:r>
                <a:endParaRPr lang="en-CA" dirty="0"/>
              </a:p>
            </c:rich>
          </c:tx>
          <c:layout>
            <c:manualLayout>
              <c:xMode val="edge"/>
              <c:yMode val="edge"/>
              <c:x val="0.41828701507263799"/>
              <c:y val="0.893348265301814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2156464"/>
        <c:crosses val="autoZero"/>
        <c:crossBetween val="midCat"/>
      </c:valAx>
      <c:valAx>
        <c:axId val="-162156464"/>
        <c:scaling>
          <c:orientation val="minMax"/>
          <c:max val="4500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CA" dirty="0"/>
                  <a:t>Costs  2017 CND $ </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162015936"/>
        <c:crosses val="autoZero"/>
        <c:crossBetween val="midCat"/>
      </c:valAx>
      <c:spPr>
        <a:pattFill prst="pct50">
          <a:fgClr>
            <a:schemeClr val="bg1">
              <a:lumMod val="50000"/>
            </a:schemeClr>
          </a:fgClr>
          <a:bgClr>
            <a:schemeClr val="bg1"/>
          </a:bgClr>
        </a:pattFill>
        <a:ln>
          <a:noFill/>
        </a:ln>
        <a:effectLst/>
      </c:spPr>
    </c:plotArea>
    <c:plotVisOnly val="1"/>
    <c:dispBlanksAs val="gap"/>
    <c:showDLblsOverMax val="0"/>
  </c:chart>
  <c:spPr>
    <a:solidFill>
      <a:schemeClr val="lt1"/>
    </a:solidFill>
    <a:ln w="9525" cap="flat" cmpd="sng" algn="ctr">
      <a:solidFill>
        <a:schemeClr val="bg1"/>
      </a:solidFill>
      <a:roun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General</c:formatCode>
                <c:ptCount val="6"/>
              </c:numCache>
            </c:numRef>
          </c:val>
          <c:extLst>
            <c:ext xmlns:c16="http://schemas.microsoft.com/office/drawing/2014/chart" uri="{C3380CC4-5D6E-409C-BE32-E72D297353CC}">
              <c16:uniqueId val="{00000000-8DF3-4CEE-8FDB-0C24E2CEF39C}"/>
            </c:ext>
          </c:extLst>
        </c:ser>
        <c:ser>
          <c:idx val="1"/>
          <c:order val="1"/>
          <c:tx>
            <c:strRef>
              <c:f>Sheet1!$C$1</c:f>
              <c:strCache>
                <c:ptCount val="1"/>
                <c:pt idx="0">
                  <c:v>Presenteeism</c:v>
                </c:pt>
              </c:strCache>
            </c:strRef>
          </c:tx>
          <c:spPr>
            <a:solidFill>
              <a:schemeClr val="accent2"/>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6808</c:v>
                </c:pt>
                <c:pt idx="1">
                  <c:v>6840</c:v>
                </c:pt>
                <c:pt idx="2">
                  <c:v>8294</c:v>
                </c:pt>
                <c:pt idx="3">
                  <c:v>4482</c:v>
                </c:pt>
                <c:pt idx="4">
                  <c:v>6354</c:v>
                </c:pt>
                <c:pt idx="5">
                  <c:v>6762</c:v>
                </c:pt>
              </c:numCache>
            </c:numRef>
          </c:val>
          <c:extLst>
            <c:ext xmlns:c16="http://schemas.microsoft.com/office/drawing/2014/chart" uri="{C3380CC4-5D6E-409C-BE32-E72D297353CC}">
              <c16:uniqueId val="{00000001-8DF3-4CEE-8FDB-0C24E2CEF39C}"/>
            </c:ext>
          </c:extLst>
        </c:ser>
        <c:ser>
          <c:idx val="2"/>
          <c:order val="2"/>
          <c:tx>
            <c:strRef>
              <c:f>Sheet1!$D$1</c:f>
              <c:strCache>
                <c:ptCount val="1"/>
                <c:pt idx="0">
                  <c:v>Opportunity</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2626</c:v>
                </c:pt>
                <c:pt idx="1">
                  <c:v>1920</c:v>
                </c:pt>
                <c:pt idx="2">
                  <c:v>2238</c:v>
                </c:pt>
                <c:pt idx="3">
                  <c:v>2347</c:v>
                </c:pt>
                <c:pt idx="4">
                  <c:v>1092</c:v>
                </c:pt>
                <c:pt idx="5">
                  <c:v>3198</c:v>
                </c:pt>
              </c:numCache>
            </c:numRef>
          </c:val>
          <c:extLst>
            <c:ext xmlns:c16="http://schemas.microsoft.com/office/drawing/2014/chart" uri="{C3380CC4-5D6E-409C-BE32-E72D297353CC}">
              <c16:uniqueId val="{00000002-8DF3-4CEE-8FDB-0C24E2CEF39C}"/>
            </c:ext>
          </c:extLst>
        </c:ser>
        <c:dLbls>
          <c:showLegendKey val="0"/>
          <c:showVal val="0"/>
          <c:showCatName val="0"/>
          <c:showSerName val="0"/>
          <c:showPercent val="0"/>
          <c:showBubbleSize val="0"/>
        </c:dLbls>
        <c:gapWidth val="150"/>
        <c:overlap val="100"/>
        <c:axId val="-184855360"/>
        <c:axId val="-166927536"/>
      </c:barChart>
      <c:catAx>
        <c:axId val="-18485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6927536"/>
        <c:crosses val="autoZero"/>
        <c:auto val="1"/>
        <c:lblAlgn val="ctr"/>
        <c:lblOffset val="100"/>
        <c:noMultiLvlLbl val="0"/>
      </c:catAx>
      <c:valAx>
        <c:axId val="-166927536"/>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85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General</c:formatCode>
                <c:ptCount val="6"/>
              </c:numCache>
            </c:numRef>
          </c:val>
          <c:extLst>
            <c:ext xmlns:c16="http://schemas.microsoft.com/office/drawing/2014/chart" uri="{C3380CC4-5D6E-409C-BE32-E72D297353CC}">
              <c16:uniqueId val="{00000000-8DF3-4CEE-8FDB-0C24E2CEF39C}"/>
            </c:ext>
          </c:extLst>
        </c:ser>
        <c:ser>
          <c:idx val="1"/>
          <c:order val="1"/>
          <c:tx>
            <c:strRef>
              <c:f>Sheet1!$C$1</c:f>
              <c:strCache>
                <c:ptCount val="1"/>
                <c:pt idx="0">
                  <c:v>Presenteeism</c:v>
                </c:pt>
              </c:strCache>
            </c:strRef>
          </c:tx>
          <c:spPr>
            <a:solidFill>
              <a:schemeClr val="accent2"/>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6808</c:v>
                </c:pt>
                <c:pt idx="1">
                  <c:v>6840</c:v>
                </c:pt>
                <c:pt idx="2">
                  <c:v>8294</c:v>
                </c:pt>
                <c:pt idx="3">
                  <c:v>4482</c:v>
                </c:pt>
                <c:pt idx="4">
                  <c:v>6354</c:v>
                </c:pt>
                <c:pt idx="5">
                  <c:v>6762</c:v>
                </c:pt>
              </c:numCache>
            </c:numRef>
          </c:val>
          <c:extLst>
            <c:ext xmlns:c16="http://schemas.microsoft.com/office/drawing/2014/chart" uri="{C3380CC4-5D6E-409C-BE32-E72D297353CC}">
              <c16:uniqueId val="{00000001-8DF3-4CEE-8FDB-0C24E2CEF39C}"/>
            </c:ext>
          </c:extLst>
        </c:ser>
        <c:ser>
          <c:idx val="2"/>
          <c:order val="2"/>
          <c:tx>
            <c:strRef>
              <c:f>Sheet1!$D$1</c:f>
              <c:strCache>
                <c:ptCount val="1"/>
                <c:pt idx="0">
                  <c:v>Opportunity</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2626</c:v>
                </c:pt>
                <c:pt idx="1">
                  <c:v>1920</c:v>
                </c:pt>
                <c:pt idx="2">
                  <c:v>2238</c:v>
                </c:pt>
                <c:pt idx="3">
                  <c:v>2347</c:v>
                </c:pt>
                <c:pt idx="4">
                  <c:v>1092</c:v>
                </c:pt>
                <c:pt idx="5">
                  <c:v>3198</c:v>
                </c:pt>
              </c:numCache>
            </c:numRef>
          </c:val>
          <c:extLst>
            <c:ext xmlns:c16="http://schemas.microsoft.com/office/drawing/2014/chart" uri="{C3380CC4-5D6E-409C-BE32-E72D297353CC}">
              <c16:uniqueId val="{00000002-8DF3-4CEE-8FDB-0C24E2CEF39C}"/>
            </c:ext>
          </c:extLst>
        </c:ser>
        <c:dLbls>
          <c:showLegendKey val="0"/>
          <c:showVal val="0"/>
          <c:showCatName val="0"/>
          <c:showSerName val="0"/>
          <c:showPercent val="0"/>
          <c:showBubbleSize val="0"/>
        </c:dLbls>
        <c:gapWidth val="150"/>
        <c:overlap val="100"/>
        <c:axId val="-185008400"/>
        <c:axId val="-185075408"/>
      </c:barChart>
      <c:catAx>
        <c:axId val="-18500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075408"/>
        <c:crosses val="autoZero"/>
        <c:auto val="1"/>
        <c:lblAlgn val="ctr"/>
        <c:lblOffset val="100"/>
        <c:noMultiLvlLbl val="0"/>
      </c:catAx>
      <c:valAx>
        <c:axId val="-185075408"/>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0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Not 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General</c:formatCode>
                <c:ptCount val="6"/>
              </c:numCache>
            </c:numRef>
          </c:val>
          <c:extLst>
            <c:ext xmlns:c16="http://schemas.microsoft.com/office/drawing/2014/chart" uri="{C3380CC4-5D6E-409C-BE32-E72D297353CC}">
              <c16:uniqueId val="{00000000-D4AF-431E-B2C0-849CB6EFCA07}"/>
            </c:ext>
          </c:extLst>
        </c:ser>
        <c:ser>
          <c:idx val="1"/>
          <c:order val="1"/>
          <c:tx>
            <c:strRef>
              <c:f>Sheet1!$C$1</c:f>
              <c:strCache>
                <c:ptCount val="1"/>
                <c:pt idx="0">
                  <c:v>Presenteeism</c:v>
                </c:pt>
              </c:strCache>
            </c:strRef>
          </c:tx>
          <c:spPr>
            <a:solidFill>
              <a:schemeClr val="accent2"/>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9926</c:v>
                </c:pt>
                <c:pt idx="1">
                  <c:v>10107</c:v>
                </c:pt>
                <c:pt idx="2">
                  <c:v>10083</c:v>
                </c:pt>
                <c:pt idx="3">
                  <c:v>10115</c:v>
                </c:pt>
                <c:pt idx="4">
                  <c:v>12198</c:v>
                </c:pt>
                <c:pt idx="5">
                  <c:v>9929</c:v>
                </c:pt>
              </c:numCache>
            </c:numRef>
          </c:val>
          <c:extLst>
            <c:ext xmlns:c16="http://schemas.microsoft.com/office/drawing/2014/chart" uri="{C3380CC4-5D6E-409C-BE32-E72D297353CC}">
              <c16:uniqueId val="{00000001-D4AF-431E-B2C0-849CB6EFCA07}"/>
            </c:ext>
          </c:extLst>
        </c:ser>
        <c:ser>
          <c:idx val="2"/>
          <c:order val="2"/>
          <c:tx>
            <c:strRef>
              <c:f>Sheet1!$D$1</c:f>
              <c:strCache>
                <c:ptCount val="1"/>
                <c:pt idx="0">
                  <c:v>Opportunity</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4549</c:v>
                </c:pt>
                <c:pt idx="1">
                  <c:v>4401</c:v>
                </c:pt>
                <c:pt idx="2">
                  <c:v>5202</c:v>
                </c:pt>
                <c:pt idx="3">
                  <c:v>2562</c:v>
                </c:pt>
                <c:pt idx="4">
                  <c:v>7087</c:v>
                </c:pt>
                <c:pt idx="5">
                  <c:v>4405</c:v>
                </c:pt>
              </c:numCache>
            </c:numRef>
          </c:val>
          <c:extLst>
            <c:ext xmlns:c16="http://schemas.microsoft.com/office/drawing/2014/chart" uri="{C3380CC4-5D6E-409C-BE32-E72D297353CC}">
              <c16:uniqueId val="{00000002-D4AF-431E-B2C0-849CB6EFCA07}"/>
            </c:ext>
          </c:extLst>
        </c:ser>
        <c:dLbls>
          <c:showLegendKey val="0"/>
          <c:showVal val="0"/>
          <c:showCatName val="0"/>
          <c:showSerName val="0"/>
          <c:showPercent val="0"/>
          <c:showBubbleSize val="0"/>
        </c:dLbls>
        <c:gapWidth val="150"/>
        <c:overlap val="100"/>
        <c:axId val="-202030768"/>
        <c:axId val="-202200944"/>
      </c:barChart>
      <c:catAx>
        <c:axId val="-20203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200944"/>
        <c:crosses val="autoZero"/>
        <c:auto val="1"/>
        <c:lblAlgn val="ctr"/>
        <c:lblOffset val="100"/>
        <c:noMultiLvlLbl val="0"/>
      </c:catAx>
      <c:valAx>
        <c:axId val="-202200944"/>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03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Employed</c:v>
                </c:pt>
              </c:strCache>
            </c:strRef>
          </c:tx>
          <c:spPr>
            <a:ln w="28575" cap="rnd">
              <a:solidFill>
                <a:schemeClr val="accent1"/>
              </a:solidFill>
              <a:round/>
            </a:ln>
            <a:effectLst/>
          </c:spPr>
          <c:marker>
            <c:symbol val="circle"/>
            <c:size val="5"/>
            <c:spPr>
              <a:solidFill>
                <a:srgbClr val="FF0000"/>
              </a:solidFill>
              <a:ln w="38100">
                <a:solidFill>
                  <a:schemeClr val="accent1"/>
                </a:solidFill>
              </a:ln>
              <a:effectLst/>
            </c:spPr>
          </c:marker>
          <c:xVal>
            <c:strRef>
              <c:f>Sheet1!$A$2:$A$7</c:f>
              <c:strCache>
                <c:ptCount val="6"/>
                <c:pt idx="0">
                  <c:v>0</c:v>
                </c:pt>
                <c:pt idx="1">
                  <c:v>1</c:v>
                </c:pt>
                <c:pt idx="2">
                  <c:v>2</c:v>
                </c:pt>
                <c:pt idx="3">
                  <c:v>3</c:v>
                </c:pt>
                <c:pt idx="4">
                  <c:v>4</c:v>
                </c:pt>
                <c:pt idx="5">
                  <c:v>&gt;=5</c:v>
                </c:pt>
              </c:strCache>
            </c:strRef>
          </c:xVal>
          <c:yVal>
            <c:numRef>
              <c:f>Sheet1!$B$2:$B$7</c:f>
              <c:numCache>
                <c:formatCode>General</c:formatCode>
                <c:ptCount val="6"/>
                <c:pt idx="0">
                  <c:v>23894.879000000001</c:v>
                </c:pt>
                <c:pt idx="1">
                  <c:v>23326.953000000001</c:v>
                </c:pt>
                <c:pt idx="2">
                  <c:v>28987.61299999999</c:v>
                </c:pt>
                <c:pt idx="3">
                  <c:v>18920.331999999999</c:v>
                </c:pt>
                <c:pt idx="4">
                  <c:v>15610.165999999999</c:v>
                </c:pt>
                <c:pt idx="5">
                  <c:v>22156.838</c:v>
                </c:pt>
              </c:numCache>
            </c:numRef>
          </c:yVal>
          <c:smooth val="1"/>
          <c:extLst>
            <c:ext xmlns:c16="http://schemas.microsoft.com/office/drawing/2014/chart" uri="{C3380CC4-5D6E-409C-BE32-E72D297353CC}">
              <c16:uniqueId val="{00000000-61B0-47CC-8124-9665537951BC}"/>
            </c:ext>
          </c:extLst>
        </c:ser>
        <c:ser>
          <c:idx val="1"/>
          <c:order val="1"/>
          <c:tx>
            <c:strRef>
              <c:f>Sheet1!$C$1</c:f>
              <c:strCache>
                <c:ptCount val="1"/>
                <c:pt idx="0">
                  <c:v>Not employed</c:v>
                </c:pt>
              </c:strCache>
            </c:strRef>
          </c:tx>
          <c:spPr>
            <a:ln w="28575" cap="rnd">
              <a:solidFill>
                <a:schemeClr val="accent3"/>
              </a:solidFill>
              <a:round/>
            </a:ln>
            <a:effectLst/>
          </c:spPr>
          <c:marker>
            <c:symbol val="circle"/>
            <c:size val="5"/>
            <c:spPr>
              <a:solidFill>
                <a:schemeClr val="accent3"/>
              </a:solidFill>
              <a:ln w="38100">
                <a:solidFill>
                  <a:schemeClr val="accent3"/>
                </a:solidFill>
              </a:ln>
              <a:effectLst/>
            </c:spPr>
          </c:marker>
          <c:xVal>
            <c:strRef>
              <c:f>Sheet1!$A$2:$A$7</c:f>
              <c:strCache>
                <c:ptCount val="6"/>
                <c:pt idx="0">
                  <c:v>0</c:v>
                </c:pt>
                <c:pt idx="1">
                  <c:v>1</c:v>
                </c:pt>
                <c:pt idx="2">
                  <c:v>2</c:v>
                </c:pt>
                <c:pt idx="3">
                  <c:v>3</c:v>
                </c:pt>
                <c:pt idx="4">
                  <c:v>4</c:v>
                </c:pt>
                <c:pt idx="5">
                  <c:v>&gt;=5</c:v>
                </c:pt>
              </c:strCache>
            </c:strRef>
          </c:xVal>
          <c:yVal>
            <c:numRef>
              <c:f>Sheet1!$C$2:$C$7</c:f>
              <c:numCache>
                <c:formatCode>General</c:formatCode>
                <c:ptCount val="6"/>
                <c:pt idx="0">
                  <c:v>31315.306</c:v>
                </c:pt>
                <c:pt idx="1">
                  <c:v>28727.197</c:v>
                </c:pt>
                <c:pt idx="2">
                  <c:v>30582.800999999999</c:v>
                </c:pt>
                <c:pt idx="3">
                  <c:v>23600.092000000001</c:v>
                </c:pt>
                <c:pt idx="4">
                  <c:v>32452.625</c:v>
                </c:pt>
                <c:pt idx="5">
                  <c:v>25445.846000000001</c:v>
                </c:pt>
              </c:numCache>
            </c:numRef>
          </c:yVal>
          <c:smooth val="1"/>
          <c:extLst>
            <c:ext xmlns:c16="http://schemas.microsoft.com/office/drawing/2014/chart" uri="{C3380CC4-5D6E-409C-BE32-E72D297353CC}">
              <c16:uniqueId val="{00000001-0068-462C-BE9E-EC17B6210DA7}"/>
            </c:ext>
          </c:extLst>
        </c:ser>
        <c:dLbls>
          <c:showLegendKey val="0"/>
          <c:showVal val="0"/>
          <c:showCatName val="0"/>
          <c:showSerName val="0"/>
          <c:showPercent val="0"/>
          <c:showBubbleSize val="0"/>
        </c:dLbls>
        <c:axId val="-182546880"/>
        <c:axId val="-182561776"/>
      </c:scatterChart>
      <c:valAx>
        <c:axId val="-182546880"/>
        <c:scaling>
          <c:orientation val="minMax"/>
          <c:max val="6"/>
          <c:min val="1"/>
        </c:scaling>
        <c:delete val="1"/>
        <c:axPos val="b"/>
        <c:numFmt formatCode="0.0%" sourceLinked="0"/>
        <c:majorTickMark val="none"/>
        <c:minorTickMark val="none"/>
        <c:tickLblPos val="nextTo"/>
        <c:crossAx val="-182561776"/>
        <c:crosses val="autoZero"/>
        <c:crossBetween val="midCat"/>
        <c:majorUnit val="1"/>
      </c:valAx>
      <c:valAx>
        <c:axId val="-18256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2546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3564675673"/>
          <c:y val="0.14172413350845101"/>
          <c:w val="0.77891158442187303"/>
          <c:h val="0.73041390588872901"/>
        </c:manualLayout>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415-424F-9BAC-C90689ACD013}"/>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415-424F-9BAC-C90689ACD013}"/>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415-424F-9BAC-C90689ACD013}"/>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415-424F-9BAC-C90689ACD013}"/>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415-424F-9BAC-C90689ACD013}"/>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415-424F-9BAC-C90689ACD013}"/>
              </c:ext>
            </c:extLst>
          </c:dPt>
          <c:dPt>
            <c:idx val="6"/>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415-424F-9BAC-C90689ACD013}"/>
              </c:ext>
            </c:extLst>
          </c:dPt>
          <c:dLbls>
            <c:dLbl>
              <c:idx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415-424F-9BAC-C90689ACD013}"/>
                </c:ext>
              </c:extLst>
            </c:dLbl>
            <c:dLbl>
              <c:idx val="1"/>
              <c:layout>
                <c:manualLayout>
                  <c:x val="-3.6986097795566099E-9"/>
                  <c:y val="0.125232796063625"/>
                </c:manualLayout>
              </c:layout>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fld id="{E094B0D6-EB66-1E4E-A572-5A4A056EC096}" type="CATEGORYNAME">
                      <a:rPr lang="en-US" sz="2000" smtClean="0"/>
                      <a:pPr>
                        <a:defRPr sz="2000"/>
                      </a:pPr>
                      <a:t>[CATEGORY NAME]</a:t>
                    </a:fld>
                    <a:r>
                      <a:rPr lang="en-US" sz="2000" baseline="0" dirty="0"/>
                      <a:t>
</a:t>
                    </a:r>
                    <a:fld id="{DC02391C-8B5D-F24A-9C3B-A4D458D4013E}" type="PERCENTAGE">
                      <a:rPr lang="en-US" sz="2000" baseline="0"/>
                      <a:pPr>
                        <a:defRPr sz="2000"/>
                      </a:pPr>
                      <a:t>[PERCENTAGE]</a:t>
                    </a:fld>
                    <a:endParaRPr lang="en-US" sz="2000" baseline="0" dirty="0"/>
                  </a:p>
                </c:rich>
              </c:tx>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8630787493597299"/>
                      <c:h val="0.18397829599207399"/>
                    </c:manualLayout>
                  </c15:layout>
                  <c15:dlblFieldTable/>
                  <c15:showDataLabelsRange val="0"/>
                </c:ext>
                <c:ext xmlns:c16="http://schemas.microsoft.com/office/drawing/2014/chart" uri="{C3380CC4-5D6E-409C-BE32-E72D297353CC}">
                  <c16:uniqueId val="{00000003-3415-424F-9BAC-C90689ACD013}"/>
                </c:ext>
              </c:extLst>
            </c:dLbl>
            <c:dLbl>
              <c:idx val="2"/>
              <c:layout>
                <c:manualLayout>
                  <c:x val="-6.5749578589553801E-3"/>
                  <c:y val="-8.8690815020780604E-8"/>
                </c:manualLayout>
              </c:layout>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1713926782024002"/>
                      <c:h val="0.170658885953137"/>
                    </c:manualLayout>
                  </c15:layout>
                </c:ext>
                <c:ext xmlns:c16="http://schemas.microsoft.com/office/drawing/2014/chart" uri="{C3380CC4-5D6E-409C-BE32-E72D297353CC}">
                  <c16:uniqueId val="{00000005-3415-424F-9BAC-C90689ACD013}"/>
                </c:ext>
              </c:extLst>
            </c:dLbl>
            <c:dLbl>
              <c:idx val="3"/>
              <c:layout>
                <c:manualLayout>
                  <c:x val="5.9338684049541401E-2"/>
                  <c:y val="-3.7068140901390101E-2"/>
                </c:manualLayout>
              </c:layout>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410095719504902"/>
                      <c:h val="0.19210346393236399"/>
                    </c:manualLayout>
                  </c15:layout>
                </c:ext>
                <c:ext xmlns:c16="http://schemas.microsoft.com/office/drawing/2014/chart" uri="{C3380CC4-5D6E-409C-BE32-E72D297353CC}">
                  <c16:uniqueId val="{00000007-3415-424F-9BAC-C90689ACD013}"/>
                </c:ext>
              </c:extLst>
            </c:dLbl>
            <c:dLbl>
              <c:idx val="4"/>
              <c:layout>
                <c:manualLayout>
                  <c:x val="1.2043131450423199E-8"/>
                  <c:y val="-2.8674526625453702E-2"/>
                </c:manualLayout>
              </c:layout>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259643860134601"/>
                      <c:h val="0.26706457625607499"/>
                    </c:manualLayout>
                  </c15:layout>
                </c:ext>
                <c:ext xmlns:c16="http://schemas.microsoft.com/office/drawing/2014/chart" uri="{C3380CC4-5D6E-409C-BE32-E72D297353CC}">
                  <c16:uniqueId val="{00000009-3415-424F-9BAC-C90689ACD013}"/>
                </c:ext>
              </c:extLst>
            </c:dLbl>
            <c:dLbl>
              <c:idx val="5"/>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3415-424F-9BAC-C90689ACD013}"/>
                </c:ext>
              </c:extLst>
            </c:dLbl>
            <c:dLbl>
              <c:idx val="6"/>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3415-424F-9BAC-C90689ACD013}"/>
                </c:ext>
              </c:extLst>
            </c:dLbl>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Meds</c:v>
                </c:pt>
                <c:pt idx="1">
                  <c:v>Hospital</c:v>
                </c:pt>
                <c:pt idx="2">
                  <c:v>ER visit</c:v>
                </c:pt>
                <c:pt idx="3">
                  <c:v>Dialysis</c:v>
                </c:pt>
                <c:pt idx="4">
                  <c:v>Doctor visits</c:v>
                </c:pt>
                <c:pt idx="5">
                  <c:v>Tests</c:v>
                </c:pt>
                <c:pt idx="6">
                  <c:v>Other</c:v>
                </c:pt>
              </c:strCache>
            </c:strRef>
          </c:cat>
          <c:val>
            <c:numRef>
              <c:f>Sheet1!$B$2:$B$8</c:f>
              <c:numCache>
                <c:formatCode>General</c:formatCode>
                <c:ptCount val="7"/>
                <c:pt idx="0">
                  <c:v>21.7</c:v>
                </c:pt>
                <c:pt idx="1">
                  <c:v>27.4</c:v>
                </c:pt>
                <c:pt idx="2">
                  <c:v>2.8</c:v>
                </c:pt>
                <c:pt idx="3">
                  <c:v>9.3000000000000007</c:v>
                </c:pt>
                <c:pt idx="4">
                  <c:v>13.9</c:v>
                </c:pt>
                <c:pt idx="5">
                  <c:v>11.1</c:v>
                </c:pt>
                <c:pt idx="6">
                  <c:v>14.3</c:v>
                </c:pt>
              </c:numCache>
            </c:numRef>
          </c:val>
          <c:extLst>
            <c:ext xmlns:c16="http://schemas.microsoft.com/office/drawing/2014/chart" uri="{C3380CC4-5D6E-409C-BE32-E72D297353CC}">
              <c16:uniqueId val="{0000000E-3415-424F-9BAC-C90689ACD0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14271653543"/>
          <c:y val="4.8023158308424199E-2"/>
          <c:w val="0.83925424686497496"/>
          <c:h val="0.65126121824388505"/>
        </c:manualLayout>
      </c:layout>
      <c:barChart>
        <c:barDir val="col"/>
        <c:grouping val="stacked"/>
        <c:varyColors val="0"/>
        <c:ser>
          <c:idx val="0"/>
          <c:order val="0"/>
          <c:tx>
            <c:strRef>
              <c:f>Sheet1!$B$1</c:f>
              <c:strCache>
                <c:ptCount val="1"/>
                <c:pt idx="0">
                  <c:v>Meds</c:v>
                </c:pt>
              </c:strCache>
            </c:strRef>
          </c:tx>
          <c:spPr>
            <a:solidFill>
              <a:srgbClr val="FF0000"/>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0</c:formatCode>
                <c:ptCount val="6"/>
                <c:pt idx="0">
                  <c:v>1362.5840000000001</c:v>
                </c:pt>
                <c:pt idx="1">
                  <c:v>1367.145</c:v>
                </c:pt>
                <c:pt idx="2">
                  <c:v>1631.0440000000001</c:v>
                </c:pt>
                <c:pt idx="3">
                  <c:v>1581.452</c:v>
                </c:pt>
                <c:pt idx="4">
                  <c:v>1766.8520000000001</c:v>
                </c:pt>
                <c:pt idx="5">
                  <c:v>1816.107</c:v>
                </c:pt>
              </c:numCache>
            </c:numRef>
          </c:val>
          <c:extLst>
            <c:ext xmlns:c16="http://schemas.microsoft.com/office/drawing/2014/chart" uri="{C3380CC4-5D6E-409C-BE32-E72D297353CC}">
              <c16:uniqueId val="{00000000-D4D1-4CAB-BDAE-390151F3B6D0}"/>
            </c:ext>
          </c:extLst>
        </c:ser>
        <c:ser>
          <c:idx val="1"/>
          <c:order val="1"/>
          <c:tx>
            <c:strRef>
              <c:f>Sheet1!$C$1</c:f>
              <c:strCache>
                <c:ptCount val="1"/>
                <c:pt idx="0">
                  <c:v>Hospital</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1474.8340000000001</c:v>
                </c:pt>
                <c:pt idx="1">
                  <c:v>1715.365</c:v>
                </c:pt>
                <c:pt idx="2">
                  <c:v>1075.1030000000001</c:v>
                </c:pt>
                <c:pt idx="3">
                  <c:v>2968.123</c:v>
                </c:pt>
                <c:pt idx="4">
                  <c:v>2241.8270000000002</c:v>
                </c:pt>
                <c:pt idx="5">
                  <c:v>4420.9290000000001</c:v>
                </c:pt>
              </c:numCache>
            </c:numRef>
          </c:val>
          <c:extLst>
            <c:ext xmlns:c16="http://schemas.microsoft.com/office/drawing/2014/chart" uri="{C3380CC4-5D6E-409C-BE32-E72D297353CC}">
              <c16:uniqueId val="{00000001-D4D1-4CAB-BDAE-390151F3B6D0}"/>
            </c:ext>
          </c:extLst>
        </c:ser>
        <c:ser>
          <c:idx val="2"/>
          <c:order val="2"/>
          <c:tx>
            <c:strRef>
              <c:f>Sheet1!$D$1</c:f>
              <c:strCache>
                <c:ptCount val="1"/>
                <c:pt idx="0">
                  <c:v>ER/Amb</c:v>
                </c:pt>
              </c:strCache>
            </c:strRef>
          </c:tx>
          <c:spPr>
            <a:solidFill>
              <a:schemeClr val="accent5"/>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181.88720000000001</c:v>
                </c:pt>
                <c:pt idx="1">
                  <c:v>191.58860000000001</c:v>
                </c:pt>
                <c:pt idx="2">
                  <c:v>196.1712</c:v>
                </c:pt>
                <c:pt idx="3">
                  <c:v>122.1409</c:v>
                </c:pt>
                <c:pt idx="4">
                  <c:v>184.5324</c:v>
                </c:pt>
                <c:pt idx="5">
                  <c:v>272.14620000000002</c:v>
                </c:pt>
              </c:numCache>
            </c:numRef>
          </c:val>
          <c:extLst>
            <c:ext xmlns:c16="http://schemas.microsoft.com/office/drawing/2014/chart" uri="{C3380CC4-5D6E-409C-BE32-E72D297353CC}">
              <c16:uniqueId val="{00000002-D4D1-4CAB-BDAE-390151F3B6D0}"/>
            </c:ext>
          </c:extLst>
        </c:ser>
        <c:ser>
          <c:idx val="3"/>
          <c:order val="3"/>
          <c:tx>
            <c:strRef>
              <c:f>Sheet1!$E$1</c:f>
              <c:strCache>
                <c:ptCount val="1"/>
                <c:pt idx="0">
                  <c:v>Dialysis</c:v>
                </c:pt>
              </c:strCache>
            </c:strRef>
          </c:tx>
          <c:spPr>
            <a:solidFill>
              <a:srgbClr val="FFFF00"/>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Sheet1!$E$2:$E$7</c:f>
              <c:numCache>
                <c:formatCode>0</c:formatCode>
                <c:ptCount val="6"/>
                <c:pt idx="0">
                  <c:v>0</c:v>
                </c:pt>
                <c:pt idx="1">
                  <c:v>0</c:v>
                </c:pt>
                <c:pt idx="2">
                  <c:v>0</c:v>
                </c:pt>
                <c:pt idx="3">
                  <c:v>1736.84</c:v>
                </c:pt>
                <c:pt idx="4">
                  <c:v>0</c:v>
                </c:pt>
                <c:pt idx="5">
                  <c:v>6258.9059999999999</c:v>
                </c:pt>
              </c:numCache>
            </c:numRef>
          </c:val>
          <c:extLst>
            <c:ext xmlns:c16="http://schemas.microsoft.com/office/drawing/2014/chart" uri="{C3380CC4-5D6E-409C-BE32-E72D297353CC}">
              <c16:uniqueId val="{00000003-D4D1-4CAB-BDAE-390151F3B6D0}"/>
            </c:ext>
          </c:extLst>
        </c:ser>
        <c:ser>
          <c:idx val="4"/>
          <c:order val="4"/>
          <c:tx>
            <c:strRef>
              <c:f>Sheet1!$F$1</c:f>
              <c:strCache>
                <c:ptCount val="1"/>
                <c:pt idx="0">
                  <c:v>Docs vis</c:v>
                </c:pt>
              </c:strCache>
            </c:strRef>
          </c:tx>
          <c:spPr>
            <a:solidFill>
              <a:schemeClr val="accent3">
                <a:lumMod val="60000"/>
              </a:schemeClr>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Sheet1!$F$2:$F$7</c:f>
              <c:numCache>
                <c:formatCode>0</c:formatCode>
                <c:ptCount val="6"/>
                <c:pt idx="0">
                  <c:v>835.88900000000001</c:v>
                </c:pt>
                <c:pt idx="1">
                  <c:v>892.14</c:v>
                </c:pt>
                <c:pt idx="2">
                  <c:v>1024.4069999999999</c:v>
                </c:pt>
                <c:pt idx="3">
                  <c:v>851.87869999999998</c:v>
                </c:pt>
                <c:pt idx="4">
                  <c:v>954.81139999999994</c:v>
                </c:pt>
                <c:pt idx="5">
                  <c:v>1600.607</c:v>
                </c:pt>
              </c:numCache>
            </c:numRef>
          </c:val>
          <c:extLst>
            <c:ext xmlns:c16="http://schemas.microsoft.com/office/drawing/2014/chart" uri="{C3380CC4-5D6E-409C-BE32-E72D297353CC}">
              <c16:uniqueId val="{00000004-D4D1-4CAB-BDAE-390151F3B6D0}"/>
            </c:ext>
          </c:extLst>
        </c:ser>
        <c:ser>
          <c:idx val="5"/>
          <c:order val="5"/>
          <c:tx>
            <c:strRef>
              <c:f>Sheet1!$G$1</c:f>
              <c:strCache>
                <c:ptCount val="1"/>
                <c:pt idx="0">
                  <c:v>Tests</c:v>
                </c:pt>
              </c:strCache>
            </c:strRef>
          </c:tx>
          <c:spPr>
            <a:solidFill>
              <a:schemeClr val="accent5">
                <a:lumMod val="60000"/>
              </a:schemeClr>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Sheet1!$G$2:$G$7</c:f>
              <c:numCache>
                <c:formatCode>0</c:formatCode>
                <c:ptCount val="6"/>
                <c:pt idx="0">
                  <c:v>637.4328999999999</c:v>
                </c:pt>
                <c:pt idx="1">
                  <c:v>703.36699999999985</c:v>
                </c:pt>
                <c:pt idx="2">
                  <c:v>780.88969999999983</c:v>
                </c:pt>
                <c:pt idx="3">
                  <c:v>791.44029999999987</c:v>
                </c:pt>
                <c:pt idx="4">
                  <c:v>864.19690000000003</c:v>
                </c:pt>
                <c:pt idx="5">
                  <c:v>1329.502</c:v>
                </c:pt>
              </c:numCache>
            </c:numRef>
          </c:val>
          <c:extLst>
            <c:ext xmlns:c16="http://schemas.microsoft.com/office/drawing/2014/chart" uri="{C3380CC4-5D6E-409C-BE32-E72D297353CC}">
              <c16:uniqueId val="{00000005-D4D1-4CAB-BDAE-390151F3B6D0}"/>
            </c:ext>
          </c:extLst>
        </c:ser>
        <c:ser>
          <c:idx val="6"/>
          <c:order val="6"/>
          <c:tx>
            <c:strRef>
              <c:f>Sheet1!$H$1</c:f>
              <c:strCache>
                <c:ptCount val="1"/>
                <c:pt idx="0">
                  <c:v>Other</c:v>
                </c:pt>
              </c:strCache>
            </c:strRef>
          </c:tx>
          <c:spPr>
            <a:solidFill>
              <a:schemeClr val="accent1">
                <a:lumMod val="80000"/>
                <a:lumOff val="20000"/>
              </a:schemeClr>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Sheet1!$H$2:$H$7</c:f>
              <c:numCache>
                <c:formatCode>0</c:formatCode>
                <c:ptCount val="6"/>
                <c:pt idx="0">
                  <c:v>885.62940000000003</c:v>
                </c:pt>
                <c:pt idx="1">
                  <c:v>986.21785999999997</c:v>
                </c:pt>
                <c:pt idx="2">
                  <c:v>742.19050000000004</c:v>
                </c:pt>
                <c:pt idx="3">
                  <c:v>1082.6181999999999</c:v>
                </c:pt>
                <c:pt idx="4">
                  <c:v>1300.1885</c:v>
                </c:pt>
                <c:pt idx="5">
                  <c:v>1134.0864899999999</c:v>
                </c:pt>
              </c:numCache>
            </c:numRef>
          </c:val>
          <c:extLst>
            <c:ext xmlns:c16="http://schemas.microsoft.com/office/drawing/2014/chart" uri="{C3380CC4-5D6E-409C-BE32-E72D297353CC}">
              <c16:uniqueId val="{00000006-D4D1-4CAB-BDAE-390151F3B6D0}"/>
            </c:ext>
          </c:extLst>
        </c:ser>
        <c:dLbls>
          <c:showLegendKey val="0"/>
          <c:showVal val="0"/>
          <c:showCatName val="0"/>
          <c:showSerName val="0"/>
          <c:showPercent val="0"/>
          <c:showBubbleSize val="0"/>
        </c:dLbls>
        <c:gapWidth val="150"/>
        <c:overlap val="100"/>
        <c:axId val="-159714000"/>
        <c:axId val="-159970384"/>
      </c:barChart>
      <c:catAx>
        <c:axId val="-15971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9970384"/>
        <c:crosses val="autoZero"/>
        <c:auto val="1"/>
        <c:lblAlgn val="ctr"/>
        <c:lblOffset val="100"/>
        <c:noMultiLvlLbl val="0"/>
      </c:catAx>
      <c:valAx>
        <c:axId val="-15997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CA" dirty="0"/>
                  <a:t>Costs  2017 CND $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971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14271653543"/>
          <c:y val="4.8023158308424199E-2"/>
          <c:w val="0.83925424686497496"/>
          <c:h val="0.65126121824388505"/>
        </c:manualLayout>
      </c:layout>
      <c:barChart>
        <c:barDir val="col"/>
        <c:grouping val="stacked"/>
        <c:varyColors val="0"/>
        <c:ser>
          <c:idx val="0"/>
          <c:order val="0"/>
          <c:tx>
            <c:strRef>
              <c:f>Sheet1!$B$1</c:f>
              <c:strCache>
                <c:ptCount val="1"/>
                <c:pt idx="0">
                  <c:v>Meds</c:v>
                </c:pt>
              </c:strCache>
            </c:strRef>
          </c:tx>
          <c:spPr>
            <a:solidFill>
              <a:srgbClr val="FF0000"/>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0</c:formatCode>
                <c:ptCount val="6"/>
                <c:pt idx="0">
                  <c:v>1362.5840000000001</c:v>
                </c:pt>
                <c:pt idx="1">
                  <c:v>1367.145</c:v>
                </c:pt>
                <c:pt idx="2">
                  <c:v>1631.0440000000001</c:v>
                </c:pt>
                <c:pt idx="3">
                  <c:v>1581.452</c:v>
                </c:pt>
                <c:pt idx="4">
                  <c:v>1766.8520000000001</c:v>
                </c:pt>
                <c:pt idx="5">
                  <c:v>1816.107</c:v>
                </c:pt>
              </c:numCache>
            </c:numRef>
          </c:val>
          <c:extLst>
            <c:ext xmlns:c16="http://schemas.microsoft.com/office/drawing/2014/chart" uri="{C3380CC4-5D6E-409C-BE32-E72D297353CC}">
              <c16:uniqueId val="{00000000-D4D1-4CAB-BDAE-390151F3B6D0}"/>
            </c:ext>
          </c:extLst>
        </c:ser>
        <c:ser>
          <c:idx val="1"/>
          <c:order val="1"/>
          <c:tx>
            <c:strRef>
              <c:f>Sheet1!$C$1</c:f>
              <c:strCache>
                <c:ptCount val="1"/>
                <c:pt idx="0">
                  <c:v>Hospital</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1474.8340000000001</c:v>
                </c:pt>
                <c:pt idx="1">
                  <c:v>1715.365</c:v>
                </c:pt>
                <c:pt idx="2">
                  <c:v>1075.1030000000001</c:v>
                </c:pt>
                <c:pt idx="3">
                  <c:v>2968.123</c:v>
                </c:pt>
                <c:pt idx="4">
                  <c:v>2241.8270000000002</c:v>
                </c:pt>
                <c:pt idx="5">
                  <c:v>4420.9290000000001</c:v>
                </c:pt>
              </c:numCache>
            </c:numRef>
          </c:val>
          <c:extLst>
            <c:ext xmlns:c16="http://schemas.microsoft.com/office/drawing/2014/chart" uri="{C3380CC4-5D6E-409C-BE32-E72D297353CC}">
              <c16:uniqueId val="{00000001-D4D1-4CAB-BDAE-390151F3B6D0}"/>
            </c:ext>
          </c:extLst>
        </c:ser>
        <c:ser>
          <c:idx val="2"/>
          <c:order val="2"/>
          <c:tx>
            <c:strRef>
              <c:f>Sheet1!$D$1</c:f>
              <c:strCache>
                <c:ptCount val="1"/>
                <c:pt idx="0">
                  <c:v>ER/Amb</c:v>
                </c:pt>
              </c:strCache>
            </c:strRef>
          </c:tx>
          <c:spPr>
            <a:solidFill>
              <a:schemeClr val="accent5"/>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181.88720000000001</c:v>
                </c:pt>
                <c:pt idx="1">
                  <c:v>191.58860000000001</c:v>
                </c:pt>
                <c:pt idx="2">
                  <c:v>196.1712</c:v>
                </c:pt>
                <c:pt idx="3">
                  <c:v>122.1409</c:v>
                </c:pt>
                <c:pt idx="4">
                  <c:v>184.5324</c:v>
                </c:pt>
                <c:pt idx="5">
                  <c:v>272.14620000000002</c:v>
                </c:pt>
              </c:numCache>
            </c:numRef>
          </c:val>
          <c:extLst>
            <c:ext xmlns:c16="http://schemas.microsoft.com/office/drawing/2014/chart" uri="{C3380CC4-5D6E-409C-BE32-E72D297353CC}">
              <c16:uniqueId val="{00000002-D4D1-4CAB-BDAE-390151F3B6D0}"/>
            </c:ext>
          </c:extLst>
        </c:ser>
        <c:ser>
          <c:idx val="3"/>
          <c:order val="3"/>
          <c:tx>
            <c:strRef>
              <c:f>Sheet1!$E$1</c:f>
              <c:strCache>
                <c:ptCount val="1"/>
                <c:pt idx="0">
                  <c:v>Dialysis</c:v>
                </c:pt>
              </c:strCache>
            </c:strRef>
          </c:tx>
          <c:spPr>
            <a:solidFill>
              <a:srgbClr val="FFFF00"/>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Sheet1!$E$2:$E$7</c:f>
              <c:numCache>
                <c:formatCode>0</c:formatCode>
                <c:ptCount val="6"/>
                <c:pt idx="0">
                  <c:v>0</c:v>
                </c:pt>
                <c:pt idx="1">
                  <c:v>0</c:v>
                </c:pt>
                <c:pt idx="2">
                  <c:v>0</c:v>
                </c:pt>
                <c:pt idx="3">
                  <c:v>1736.84</c:v>
                </c:pt>
                <c:pt idx="4">
                  <c:v>0</c:v>
                </c:pt>
                <c:pt idx="5">
                  <c:v>6258.9059999999999</c:v>
                </c:pt>
              </c:numCache>
            </c:numRef>
          </c:val>
          <c:extLst>
            <c:ext xmlns:c16="http://schemas.microsoft.com/office/drawing/2014/chart" uri="{C3380CC4-5D6E-409C-BE32-E72D297353CC}">
              <c16:uniqueId val="{00000003-D4D1-4CAB-BDAE-390151F3B6D0}"/>
            </c:ext>
          </c:extLst>
        </c:ser>
        <c:ser>
          <c:idx val="4"/>
          <c:order val="4"/>
          <c:tx>
            <c:strRef>
              <c:f>Sheet1!$F$1</c:f>
              <c:strCache>
                <c:ptCount val="1"/>
                <c:pt idx="0">
                  <c:v>Docs vis</c:v>
                </c:pt>
              </c:strCache>
            </c:strRef>
          </c:tx>
          <c:spPr>
            <a:solidFill>
              <a:schemeClr val="accent3">
                <a:lumMod val="60000"/>
              </a:schemeClr>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Sheet1!$F$2:$F$7</c:f>
              <c:numCache>
                <c:formatCode>0</c:formatCode>
                <c:ptCount val="6"/>
                <c:pt idx="0">
                  <c:v>835.88900000000001</c:v>
                </c:pt>
                <c:pt idx="1">
                  <c:v>892.14</c:v>
                </c:pt>
                <c:pt idx="2">
                  <c:v>1024.4069999999999</c:v>
                </c:pt>
                <c:pt idx="3">
                  <c:v>851.87869999999998</c:v>
                </c:pt>
                <c:pt idx="4">
                  <c:v>954.81139999999994</c:v>
                </c:pt>
                <c:pt idx="5">
                  <c:v>1600.607</c:v>
                </c:pt>
              </c:numCache>
            </c:numRef>
          </c:val>
          <c:extLst>
            <c:ext xmlns:c16="http://schemas.microsoft.com/office/drawing/2014/chart" uri="{C3380CC4-5D6E-409C-BE32-E72D297353CC}">
              <c16:uniqueId val="{00000004-D4D1-4CAB-BDAE-390151F3B6D0}"/>
            </c:ext>
          </c:extLst>
        </c:ser>
        <c:ser>
          <c:idx val="5"/>
          <c:order val="5"/>
          <c:tx>
            <c:strRef>
              <c:f>Sheet1!$G$1</c:f>
              <c:strCache>
                <c:ptCount val="1"/>
                <c:pt idx="0">
                  <c:v>Tests</c:v>
                </c:pt>
              </c:strCache>
            </c:strRef>
          </c:tx>
          <c:spPr>
            <a:solidFill>
              <a:schemeClr val="accent5">
                <a:lumMod val="60000"/>
              </a:schemeClr>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Sheet1!$G$2:$G$7</c:f>
              <c:numCache>
                <c:formatCode>0</c:formatCode>
                <c:ptCount val="6"/>
                <c:pt idx="0">
                  <c:v>637.4328999999999</c:v>
                </c:pt>
                <c:pt idx="1">
                  <c:v>703.36699999999985</c:v>
                </c:pt>
                <c:pt idx="2">
                  <c:v>780.88969999999983</c:v>
                </c:pt>
                <c:pt idx="3">
                  <c:v>791.44029999999987</c:v>
                </c:pt>
                <c:pt idx="4">
                  <c:v>864.19690000000003</c:v>
                </c:pt>
                <c:pt idx="5">
                  <c:v>1329.502</c:v>
                </c:pt>
              </c:numCache>
            </c:numRef>
          </c:val>
          <c:extLst>
            <c:ext xmlns:c16="http://schemas.microsoft.com/office/drawing/2014/chart" uri="{C3380CC4-5D6E-409C-BE32-E72D297353CC}">
              <c16:uniqueId val="{00000005-D4D1-4CAB-BDAE-390151F3B6D0}"/>
            </c:ext>
          </c:extLst>
        </c:ser>
        <c:ser>
          <c:idx val="6"/>
          <c:order val="6"/>
          <c:tx>
            <c:strRef>
              <c:f>Sheet1!$H$1</c:f>
              <c:strCache>
                <c:ptCount val="1"/>
                <c:pt idx="0">
                  <c:v>Other</c:v>
                </c:pt>
              </c:strCache>
            </c:strRef>
          </c:tx>
          <c:spPr>
            <a:solidFill>
              <a:schemeClr val="accent1">
                <a:lumMod val="80000"/>
                <a:lumOff val="20000"/>
              </a:schemeClr>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Sheet1!$H$2:$H$7</c:f>
              <c:numCache>
                <c:formatCode>0</c:formatCode>
                <c:ptCount val="6"/>
                <c:pt idx="0">
                  <c:v>885.62940000000003</c:v>
                </c:pt>
                <c:pt idx="1">
                  <c:v>986.21785999999997</c:v>
                </c:pt>
                <c:pt idx="2">
                  <c:v>742.19050000000004</c:v>
                </c:pt>
                <c:pt idx="3">
                  <c:v>1082.6181999999999</c:v>
                </c:pt>
                <c:pt idx="4">
                  <c:v>1300.1885</c:v>
                </c:pt>
                <c:pt idx="5">
                  <c:v>1134.0864899999999</c:v>
                </c:pt>
              </c:numCache>
            </c:numRef>
          </c:val>
          <c:extLst>
            <c:ext xmlns:c16="http://schemas.microsoft.com/office/drawing/2014/chart" uri="{C3380CC4-5D6E-409C-BE32-E72D297353CC}">
              <c16:uniqueId val="{00000006-D4D1-4CAB-BDAE-390151F3B6D0}"/>
            </c:ext>
          </c:extLst>
        </c:ser>
        <c:dLbls>
          <c:showLegendKey val="0"/>
          <c:showVal val="0"/>
          <c:showCatName val="0"/>
          <c:showSerName val="0"/>
          <c:showPercent val="0"/>
          <c:showBubbleSize val="0"/>
        </c:dLbls>
        <c:gapWidth val="150"/>
        <c:overlap val="100"/>
        <c:axId val="-167417680"/>
        <c:axId val="-166939504"/>
      </c:barChart>
      <c:catAx>
        <c:axId val="-16741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6939504"/>
        <c:crosses val="autoZero"/>
        <c:auto val="1"/>
        <c:lblAlgn val="ctr"/>
        <c:lblOffset val="100"/>
        <c:noMultiLvlLbl val="0"/>
      </c:catAx>
      <c:valAx>
        <c:axId val="-16693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CA" dirty="0"/>
                  <a:t>Costs  2017 CND $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741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3564675673"/>
          <c:y val="0.14172413350845101"/>
          <c:w val="0.77891158442187303"/>
          <c:h val="0.73041390588872901"/>
        </c:manualLayout>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F3F-4007-9A55-504990B6A966}"/>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F3F-4007-9A55-504990B6A966}"/>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F3F-4007-9A55-504990B6A966}"/>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F3F-4007-9A55-504990B6A966}"/>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F3F-4007-9A55-504990B6A966}"/>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F3F-4007-9A55-504990B6A966}"/>
              </c:ext>
            </c:extLst>
          </c:dPt>
          <c:dPt>
            <c:idx val="6"/>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F3F-4007-9A55-504990B6A966}"/>
              </c:ext>
            </c:extLst>
          </c:dPt>
          <c:dLbls>
            <c:dLbl>
              <c:idx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F3F-4007-9A55-504990B6A966}"/>
                </c:ext>
              </c:extLst>
            </c:dLbl>
            <c:dLbl>
              <c:idx val="1"/>
              <c:layout>
                <c:manualLayout>
                  <c:x val="-9.3220640438786306E-2"/>
                  <c:y val="0.29765255519770301"/>
                </c:manualLayout>
              </c:layout>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27753439028563"/>
                      <c:h val="0.202127662876877"/>
                    </c:manualLayout>
                  </c15:layout>
                </c:ext>
                <c:ext xmlns:c16="http://schemas.microsoft.com/office/drawing/2014/chart" uri="{C3380CC4-5D6E-409C-BE32-E72D297353CC}">
                  <c16:uniqueId val="{00000003-AF3F-4007-9A55-504990B6A966}"/>
                </c:ext>
              </c:extLst>
            </c:dLbl>
            <c:dLbl>
              <c:idx val="2"/>
              <c:layout>
                <c:manualLayout>
                  <c:x val="1.4115784439549701E-7"/>
                  <c:y val="-0.34890365139109802"/>
                </c:manualLayout>
              </c:layout>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fld id="{B12CA2FB-AA27-6A46-A9E2-1B4394EC7D94}" type="CATEGORYNAME">
                      <a:rPr lang="en-US" sz="1800" smtClean="0"/>
                      <a:pPr>
                        <a:defRPr sz="1800"/>
                      </a:pPr>
                      <a:t>[CATEGORY NAME]</a:t>
                    </a:fld>
                    <a:r>
                      <a:rPr lang="en-US" sz="1800" dirty="0"/>
                      <a:t> Cost</a:t>
                    </a:r>
                    <a:r>
                      <a:rPr lang="en-US" sz="1800" baseline="0" dirty="0"/>
                      <a:t>
</a:t>
                    </a:r>
                    <a:fld id="{E58E7F38-BCF1-2841-8268-32382035DE36}" type="PERCENTAGE">
                      <a:rPr lang="en-US" sz="1800" baseline="0"/>
                      <a:pPr>
                        <a:defRPr sz="1800"/>
                      </a:pPr>
                      <a:t>[PERCENTAGE]</a:t>
                    </a:fld>
                    <a:endParaRPr lang="en-US" sz="1800" baseline="0" dirty="0"/>
                  </a:p>
                </c:rich>
              </c:tx>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5667357587262403"/>
                      <c:h val="0.241551821815219"/>
                    </c:manualLayout>
                  </c15:layout>
                  <c15:dlblFieldTable/>
                  <c15:showDataLabelsRange val="0"/>
                </c:ext>
                <c:ext xmlns:c16="http://schemas.microsoft.com/office/drawing/2014/chart" uri="{C3380CC4-5D6E-409C-BE32-E72D297353CC}">
                  <c16:uniqueId val="{00000005-AF3F-4007-9A55-504990B6A966}"/>
                </c:ext>
              </c:extLst>
            </c:dLbl>
            <c:dLbl>
              <c:idx val="3"/>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AF3F-4007-9A55-504990B6A966}"/>
                </c:ext>
              </c:extLst>
            </c:dLbl>
            <c:dLbl>
              <c:idx val="4"/>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AF3F-4007-9A55-504990B6A966}"/>
                </c:ext>
              </c:extLst>
            </c:dLbl>
            <c:dLbl>
              <c:idx val="5"/>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AF3F-4007-9A55-504990B6A966}"/>
                </c:ext>
              </c:extLst>
            </c:dLbl>
            <c:dLbl>
              <c:idx val="6"/>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AF3F-4007-9A55-504990B6A966}"/>
                </c:ext>
              </c:extLst>
            </c:dLbl>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3"/>
                <c:pt idx="0">
                  <c:v>Absenteeism</c:v>
                </c:pt>
                <c:pt idx="1">
                  <c:v>Presenteeism</c:v>
                </c:pt>
                <c:pt idx="2">
                  <c:v>Opportunity</c:v>
                </c:pt>
              </c:strCache>
            </c:strRef>
          </c:cat>
          <c:val>
            <c:numRef>
              <c:f>Sheet1!$B$2:$B$8</c:f>
              <c:numCache>
                <c:formatCode>0</c:formatCode>
                <c:ptCount val="7"/>
                <c:pt idx="0">
                  <c:v>1253</c:v>
                </c:pt>
                <c:pt idx="1">
                  <c:v>12106</c:v>
                </c:pt>
                <c:pt idx="2">
                  <c:v>13120</c:v>
                </c:pt>
              </c:numCache>
            </c:numRef>
          </c:val>
          <c:extLst>
            <c:ext xmlns:c16="http://schemas.microsoft.com/office/drawing/2014/chart" uri="{C3380CC4-5D6E-409C-BE32-E72D297353CC}">
              <c16:uniqueId val="{0000000E-AF3F-4007-9A55-504990B6A96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Sheet2!$B$1</c:f>
              <c:strCache>
                <c:ptCount val="1"/>
                <c:pt idx="0">
                  <c:v>Percentage Working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0</c:v>
                </c:pt>
                <c:pt idx="1">
                  <c:v>1</c:v>
                </c:pt>
                <c:pt idx="2">
                  <c:v>2</c:v>
                </c:pt>
                <c:pt idx="3">
                  <c:v>3</c:v>
                </c:pt>
                <c:pt idx="4">
                  <c:v>4</c:v>
                </c:pt>
                <c:pt idx="5">
                  <c:v>≥5</c:v>
                </c:pt>
              </c:strCache>
            </c:strRef>
          </c:cat>
          <c:val>
            <c:numRef>
              <c:f>Sheet2!$B$2:$B$7</c:f>
              <c:numCache>
                <c:formatCode>0.0%</c:formatCode>
                <c:ptCount val="6"/>
                <c:pt idx="0">
                  <c:v>0.62456140000000004</c:v>
                </c:pt>
                <c:pt idx="1">
                  <c:v>0.55606409999999995</c:v>
                </c:pt>
                <c:pt idx="2">
                  <c:v>0.41818179999999999</c:v>
                </c:pt>
                <c:pt idx="3">
                  <c:v>0.31756760000000001</c:v>
                </c:pt>
                <c:pt idx="4">
                  <c:v>0.23880599999999999</c:v>
                </c:pt>
                <c:pt idx="5">
                  <c:v>0.18699189999999999</c:v>
                </c:pt>
              </c:numCache>
            </c:numRef>
          </c:val>
          <c:extLst>
            <c:ext xmlns:c16="http://schemas.microsoft.com/office/drawing/2014/chart" uri="{C3380CC4-5D6E-409C-BE32-E72D297353CC}">
              <c16:uniqueId val="{00000000-8B45-42FA-9FD3-3E285617D3CA}"/>
            </c:ext>
          </c:extLst>
        </c:ser>
        <c:dLbls>
          <c:showLegendKey val="0"/>
          <c:showVal val="0"/>
          <c:showCatName val="0"/>
          <c:showSerName val="0"/>
          <c:showPercent val="0"/>
          <c:showBubbleSize val="0"/>
        </c:dLbls>
        <c:gapWidth val="219"/>
        <c:overlap val="-27"/>
        <c:axId val="-184140800"/>
        <c:axId val="-183613472"/>
      </c:barChart>
      <c:catAx>
        <c:axId val="-18414080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Arial" panose="020B0604020202020204" pitchFamily="34" charset="0"/>
                  </a:defRPr>
                </a:pPr>
                <a:r>
                  <a:rPr lang="en-CA" dirty="0"/>
                  <a:t>Baseline Damage State (SDI )</a:t>
                </a:r>
                <a:endParaRPr lang="en-US" dirty="0"/>
              </a:p>
            </c:rich>
          </c:tx>
          <c:layout>
            <c:manualLayout>
              <c:xMode val="edge"/>
              <c:yMode val="edge"/>
              <c:x val="0.35720149111795801"/>
              <c:y val="0.9212522676932930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183613472"/>
        <c:crosses val="autoZero"/>
        <c:auto val="1"/>
        <c:lblAlgn val="ctr"/>
        <c:lblOffset val="100"/>
        <c:noMultiLvlLbl val="0"/>
      </c:catAx>
      <c:valAx>
        <c:axId val="-183613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Arial" panose="020B0604020202020204" pitchFamily="34" charset="0"/>
                  </a:defRPr>
                </a:pPr>
                <a:r>
                  <a:rPr lang="en-US" dirty="0"/>
                  <a:t>Percentage Working 2017</a:t>
                </a:r>
              </a:p>
            </c:rich>
          </c:tx>
          <c:layout>
            <c:manualLayout>
              <c:xMode val="edge"/>
              <c:yMode val="edge"/>
              <c:x val="9.66179201288591E-3"/>
              <c:y val="0.28799230574675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1841408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800">
          <a:latin typeface="+mj-lt"/>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Absenteeism</c:v>
                </c:pt>
              </c:strCache>
            </c:strRef>
          </c:tx>
          <c:spPr>
            <a:solidFill>
              <a:schemeClr val="accent1"/>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0</c:formatCode>
                <c:ptCount val="6"/>
                <c:pt idx="0">
                  <c:v>2596</c:v>
                </c:pt>
                <c:pt idx="1">
                  <c:v>2346</c:v>
                </c:pt>
                <c:pt idx="2">
                  <c:v>3355</c:v>
                </c:pt>
                <c:pt idx="3">
                  <c:v>1573</c:v>
                </c:pt>
                <c:pt idx="4">
                  <c:v>2518</c:v>
                </c:pt>
                <c:pt idx="5">
                  <c:v>1352</c:v>
                </c:pt>
              </c:numCache>
            </c:numRef>
          </c:val>
          <c:extLst>
            <c:ext xmlns:c16="http://schemas.microsoft.com/office/drawing/2014/chart" uri="{C3380CC4-5D6E-409C-BE32-E72D297353CC}">
              <c16:uniqueId val="{00000000-9C7D-40A4-BB9A-0760E14DA775}"/>
            </c:ext>
          </c:extLst>
        </c:ser>
        <c:ser>
          <c:idx val="1"/>
          <c:order val="1"/>
          <c:tx>
            <c:strRef>
              <c:f>Sheet1!$C$1</c:f>
              <c:strCache>
                <c:ptCount val="1"/>
                <c:pt idx="0">
                  <c:v>Presenteeism</c:v>
                </c:pt>
              </c:strCache>
            </c:strRef>
          </c:tx>
          <c:spPr>
            <a:solidFill>
              <a:schemeClr val="accent2"/>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7537</c:v>
                </c:pt>
                <c:pt idx="1">
                  <c:v>7031</c:v>
                </c:pt>
                <c:pt idx="2">
                  <c:v>6906</c:v>
                </c:pt>
                <c:pt idx="3">
                  <c:v>7842</c:v>
                </c:pt>
                <c:pt idx="4">
                  <c:v>4967</c:v>
                </c:pt>
                <c:pt idx="5">
                  <c:v>5501</c:v>
                </c:pt>
              </c:numCache>
            </c:numRef>
          </c:val>
          <c:extLst>
            <c:ext xmlns:c16="http://schemas.microsoft.com/office/drawing/2014/chart" uri="{C3380CC4-5D6E-409C-BE32-E72D297353CC}">
              <c16:uniqueId val="{00000001-9C7D-40A4-BB9A-0760E14DA775}"/>
            </c:ext>
          </c:extLst>
        </c:ser>
        <c:ser>
          <c:idx val="2"/>
          <c:order val="2"/>
          <c:tx>
            <c:strRef>
              <c:f>Sheet1!$D$1</c:f>
              <c:strCache>
                <c:ptCount val="1"/>
                <c:pt idx="0">
                  <c:v>Opportunity</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4327</c:v>
                </c:pt>
                <c:pt idx="1">
                  <c:v>5190</c:v>
                </c:pt>
                <c:pt idx="2">
                  <c:v>8195</c:v>
                </c:pt>
                <c:pt idx="3">
                  <c:v>2676</c:v>
                </c:pt>
                <c:pt idx="4">
                  <c:v>679</c:v>
                </c:pt>
                <c:pt idx="5">
                  <c:v>5343</c:v>
                </c:pt>
              </c:numCache>
            </c:numRef>
          </c:val>
          <c:extLst>
            <c:ext xmlns:c16="http://schemas.microsoft.com/office/drawing/2014/chart" uri="{C3380CC4-5D6E-409C-BE32-E72D297353CC}">
              <c16:uniqueId val="{00000002-9C7D-40A4-BB9A-0760E14DA775}"/>
            </c:ext>
          </c:extLst>
        </c:ser>
        <c:dLbls>
          <c:showLegendKey val="0"/>
          <c:showVal val="0"/>
          <c:showCatName val="0"/>
          <c:showSerName val="0"/>
          <c:showPercent val="0"/>
          <c:showBubbleSize val="0"/>
        </c:dLbls>
        <c:gapWidth val="150"/>
        <c:overlap val="100"/>
        <c:axId val="-179893728"/>
        <c:axId val="-183567216"/>
      </c:barChart>
      <c:catAx>
        <c:axId val="-1798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567216"/>
        <c:crosses val="autoZero"/>
        <c:auto val="1"/>
        <c:lblAlgn val="ctr"/>
        <c:lblOffset val="100"/>
        <c:noMultiLvlLbl val="0"/>
      </c:catAx>
      <c:valAx>
        <c:axId val="-18356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9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Absenteeism</c:v>
                </c:pt>
              </c:strCache>
            </c:strRef>
          </c:tx>
          <c:spPr>
            <a:solidFill>
              <a:schemeClr val="accent1"/>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0</c:formatCode>
                <c:ptCount val="6"/>
                <c:pt idx="0">
                  <c:v>2596</c:v>
                </c:pt>
                <c:pt idx="1">
                  <c:v>2346</c:v>
                </c:pt>
                <c:pt idx="2">
                  <c:v>3355</c:v>
                </c:pt>
                <c:pt idx="3">
                  <c:v>1573</c:v>
                </c:pt>
                <c:pt idx="4">
                  <c:v>2518</c:v>
                </c:pt>
                <c:pt idx="5">
                  <c:v>1352</c:v>
                </c:pt>
              </c:numCache>
            </c:numRef>
          </c:val>
          <c:extLst>
            <c:ext xmlns:c16="http://schemas.microsoft.com/office/drawing/2014/chart" uri="{C3380CC4-5D6E-409C-BE32-E72D297353CC}">
              <c16:uniqueId val="{00000000-9C7D-40A4-BB9A-0760E14DA775}"/>
            </c:ext>
          </c:extLst>
        </c:ser>
        <c:ser>
          <c:idx val="1"/>
          <c:order val="1"/>
          <c:tx>
            <c:strRef>
              <c:f>Sheet1!$C$1</c:f>
              <c:strCache>
                <c:ptCount val="1"/>
                <c:pt idx="0">
                  <c:v>Presenteeism</c:v>
                </c:pt>
              </c:strCache>
            </c:strRef>
          </c:tx>
          <c:spPr>
            <a:solidFill>
              <a:schemeClr val="accent2"/>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0</c:formatCode>
                <c:ptCount val="6"/>
                <c:pt idx="0">
                  <c:v>7537</c:v>
                </c:pt>
                <c:pt idx="1">
                  <c:v>7031</c:v>
                </c:pt>
                <c:pt idx="2">
                  <c:v>6906</c:v>
                </c:pt>
                <c:pt idx="3">
                  <c:v>7842</c:v>
                </c:pt>
                <c:pt idx="4">
                  <c:v>4967</c:v>
                </c:pt>
                <c:pt idx="5">
                  <c:v>5501</c:v>
                </c:pt>
              </c:numCache>
            </c:numRef>
          </c:val>
          <c:extLst>
            <c:ext xmlns:c16="http://schemas.microsoft.com/office/drawing/2014/chart" uri="{C3380CC4-5D6E-409C-BE32-E72D297353CC}">
              <c16:uniqueId val="{00000001-9C7D-40A4-BB9A-0760E14DA775}"/>
            </c:ext>
          </c:extLst>
        </c:ser>
        <c:ser>
          <c:idx val="2"/>
          <c:order val="2"/>
          <c:tx>
            <c:strRef>
              <c:f>Sheet1!$D$1</c:f>
              <c:strCache>
                <c:ptCount val="1"/>
                <c:pt idx="0">
                  <c:v>Opportunity</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4327</c:v>
                </c:pt>
                <c:pt idx="1">
                  <c:v>5190</c:v>
                </c:pt>
                <c:pt idx="2">
                  <c:v>8195</c:v>
                </c:pt>
                <c:pt idx="3">
                  <c:v>2676</c:v>
                </c:pt>
                <c:pt idx="4">
                  <c:v>679</c:v>
                </c:pt>
                <c:pt idx="5">
                  <c:v>5343</c:v>
                </c:pt>
              </c:numCache>
            </c:numRef>
          </c:val>
          <c:extLst>
            <c:ext xmlns:c16="http://schemas.microsoft.com/office/drawing/2014/chart" uri="{C3380CC4-5D6E-409C-BE32-E72D297353CC}">
              <c16:uniqueId val="{00000002-9C7D-40A4-BB9A-0760E14DA775}"/>
            </c:ext>
          </c:extLst>
        </c:ser>
        <c:dLbls>
          <c:showLegendKey val="0"/>
          <c:showVal val="0"/>
          <c:showCatName val="0"/>
          <c:showSerName val="0"/>
          <c:showPercent val="0"/>
          <c:showBubbleSize val="0"/>
        </c:dLbls>
        <c:gapWidth val="150"/>
        <c:overlap val="100"/>
        <c:axId val="-165008688"/>
        <c:axId val="-183995408"/>
      </c:barChart>
      <c:catAx>
        <c:axId val="-16500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995408"/>
        <c:crosses val="autoZero"/>
        <c:auto val="1"/>
        <c:lblAlgn val="ctr"/>
        <c:lblOffset val="100"/>
        <c:noMultiLvlLbl val="0"/>
      </c:catAx>
      <c:valAx>
        <c:axId val="-183995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00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Not 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Absenteeism</c:v>
                </c:pt>
              </c:strCache>
            </c:strRef>
          </c:tx>
          <c:spPr>
            <a:solidFill>
              <a:schemeClr val="accent1"/>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Sheet1!$B$2:$B$7</c:f>
              <c:numCache>
                <c:formatCode>General</c:formatCode>
                <c:ptCount val="6"/>
              </c:numCache>
            </c:numRef>
          </c:val>
          <c:extLst>
            <c:ext xmlns:c16="http://schemas.microsoft.com/office/drawing/2014/chart" uri="{C3380CC4-5D6E-409C-BE32-E72D297353CC}">
              <c16:uniqueId val="{00000000-B517-410C-94DC-B5A19A6C5F6B}"/>
            </c:ext>
          </c:extLst>
        </c:ser>
        <c:ser>
          <c:idx val="1"/>
          <c:order val="1"/>
          <c:tx>
            <c:strRef>
              <c:f>Sheet1!$C$1</c:f>
              <c:strCache>
                <c:ptCount val="1"/>
                <c:pt idx="0">
                  <c:v>Presenteeism</c:v>
                </c:pt>
              </c:strCache>
            </c:strRef>
          </c:tx>
          <c:spPr>
            <a:solidFill>
              <a:schemeClr val="accent2"/>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Sheet1!$C$2:$C$7</c:f>
              <c:numCache>
                <c:formatCode>General</c:formatCode>
                <c:ptCount val="6"/>
              </c:numCache>
            </c:numRef>
          </c:val>
          <c:extLst>
            <c:ext xmlns:c16="http://schemas.microsoft.com/office/drawing/2014/chart" uri="{C3380CC4-5D6E-409C-BE32-E72D297353CC}">
              <c16:uniqueId val="{00000001-B517-410C-94DC-B5A19A6C5F6B}"/>
            </c:ext>
          </c:extLst>
        </c:ser>
        <c:ser>
          <c:idx val="2"/>
          <c:order val="2"/>
          <c:tx>
            <c:strRef>
              <c:f>Sheet1!$D$1</c:f>
              <c:strCache>
                <c:ptCount val="1"/>
                <c:pt idx="0">
                  <c:v>Opportunity</c:v>
                </c:pt>
              </c:strCache>
            </c:strRef>
          </c:tx>
          <c:spPr>
            <a:solidFill>
              <a:schemeClr val="accent3"/>
            </a:solidFill>
            <a:ln>
              <a:noFill/>
            </a:ln>
            <a:effectLst/>
          </c:spPr>
          <c:invertIfNegative val="0"/>
          <c:cat>
            <c:strRef>
              <c:f>Sheet1!$A$2:$A$7</c:f>
              <c:strCache>
                <c:ptCount val="6"/>
                <c:pt idx="0">
                  <c:v>0</c:v>
                </c:pt>
                <c:pt idx="1">
                  <c:v>1</c:v>
                </c:pt>
                <c:pt idx="2">
                  <c:v>2</c:v>
                </c:pt>
                <c:pt idx="3">
                  <c:v>3</c:v>
                </c:pt>
                <c:pt idx="4">
                  <c:v>4</c:v>
                </c:pt>
                <c:pt idx="5">
                  <c:v>&gt;=5</c:v>
                </c:pt>
              </c:strCache>
            </c:strRef>
          </c:cat>
          <c:val>
            <c:numRef>
              <c:f>Sheet1!$D$2:$D$7</c:f>
              <c:numCache>
                <c:formatCode>0</c:formatCode>
                <c:ptCount val="6"/>
                <c:pt idx="0">
                  <c:v>16841</c:v>
                </c:pt>
                <c:pt idx="1">
                  <c:v>14219</c:v>
                </c:pt>
                <c:pt idx="2">
                  <c:v>15298</c:v>
                </c:pt>
                <c:pt idx="3">
                  <c:v>10923</c:v>
                </c:pt>
                <c:pt idx="4">
                  <c:v>13167</c:v>
                </c:pt>
                <c:pt idx="5">
                  <c:v>11113</c:v>
                </c:pt>
              </c:numCache>
            </c:numRef>
          </c:val>
          <c:extLst>
            <c:ext xmlns:c16="http://schemas.microsoft.com/office/drawing/2014/chart" uri="{C3380CC4-5D6E-409C-BE32-E72D297353CC}">
              <c16:uniqueId val="{00000002-B517-410C-94DC-B5A19A6C5F6B}"/>
            </c:ext>
          </c:extLst>
        </c:ser>
        <c:dLbls>
          <c:showLegendKey val="0"/>
          <c:showVal val="0"/>
          <c:showCatName val="0"/>
          <c:showSerName val="0"/>
          <c:showPercent val="0"/>
          <c:showBubbleSize val="0"/>
        </c:dLbls>
        <c:gapWidth val="150"/>
        <c:overlap val="100"/>
        <c:axId val="-164797248"/>
        <c:axId val="-123641600"/>
      </c:barChart>
      <c:catAx>
        <c:axId val="-16479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641600"/>
        <c:crosses val="autoZero"/>
        <c:auto val="1"/>
        <c:lblAlgn val="ctr"/>
        <c:lblOffset val="100"/>
        <c:noMultiLvlLbl val="0"/>
      </c:catAx>
      <c:valAx>
        <c:axId val="-123641600"/>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0" i="0" baseline="0" dirty="0">
                    <a:effectLst/>
                  </a:rPr>
                  <a:t>Costs  2017 CND $ </a:t>
                </a:r>
                <a:endParaRPr lang="en-US" b="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79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CEA8C-23C5-4C15-94BE-4BB082FA9B1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21D8E291-0333-4C92-8209-AB8CEE52DB56}">
      <dgm:prSet phldrT="[Text]" custT="1"/>
      <dgm:spPr>
        <a:solidFill>
          <a:srgbClr val="0070C0"/>
        </a:solidFill>
      </dgm:spPr>
      <dgm:t>
        <a:bodyPr/>
        <a:lstStyle/>
        <a:p>
          <a:r>
            <a:rPr lang="en-US" sz="2400" b="1" dirty="0"/>
            <a:t>DIRECT</a:t>
          </a:r>
        </a:p>
      </dgm:t>
    </dgm:pt>
    <dgm:pt modelId="{224DD84E-1CE6-4DF8-BD95-D2A063057193}" type="parTrans" cxnId="{85EA50E8-B500-4B45-BFC6-9241A1F3A725}">
      <dgm:prSet/>
      <dgm:spPr/>
      <dgm:t>
        <a:bodyPr/>
        <a:lstStyle/>
        <a:p>
          <a:endParaRPr lang="en-US"/>
        </a:p>
      </dgm:t>
    </dgm:pt>
    <dgm:pt modelId="{0B73A28E-0C40-4DAF-8106-293EF368C023}" type="sibTrans" cxnId="{85EA50E8-B500-4B45-BFC6-9241A1F3A725}">
      <dgm:prSet/>
      <dgm:spPr/>
      <dgm:t>
        <a:bodyPr/>
        <a:lstStyle/>
        <a:p>
          <a:endParaRPr lang="en-US"/>
        </a:p>
      </dgm:t>
    </dgm:pt>
    <dgm:pt modelId="{89C85763-4D00-48C6-8602-79755E934DA2}">
      <dgm:prSet phldrT="[Text]" custT="1"/>
      <dgm:spPr>
        <a:ln>
          <a:noFill/>
        </a:ln>
      </dgm:spPr>
      <dgm:t>
        <a:bodyPr/>
        <a:lstStyle/>
        <a:p>
          <a:endParaRPr lang="en-US" sz="1200" dirty="0"/>
        </a:p>
      </dgm:t>
    </dgm:pt>
    <dgm:pt modelId="{340ECA09-5434-4ABB-8F12-3EADF052BE8B}" type="parTrans" cxnId="{9B88C9D3-E419-41C0-88A1-A389FF6C4A30}">
      <dgm:prSet/>
      <dgm:spPr/>
      <dgm:t>
        <a:bodyPr/>
        <a:lstStyle/>
        <a:p>
          <a:endParaRPr lang="en-US"/>
        </a:p>
      </dgm:t>
    </dgm:pt>
    <dgm:pt modelId="{D12AE6F4-7110-47D1-BF32-AB8C74A1C4DE}" type="sibTrans" cxnId="{9B88C9D3-E419-41C0-88A1-A389FF6C4A30}">
      <dgm:prSet/>
      <dgm:spPr/>
      <dgm:t>
        <a:bodyPr/>
        <a:lstStyle/>
        <a:p>
          <a:endParaRPr lang="en-US"/>
        </a:p>
      </dgm:t>
    </dgm:pt>
    <dgm:pt modelId="{4F92E2F3-2A20-4E61-8656-425737BDEB4D}">
      <dgm:prSet phldrT="[Text]" custT="1"/>
      <dgm:spPr>
        <a:ln>
          <a:noFill/>
        </a:ln>
      </dgm:spPr>
      <dgm:t>
        <a:bodyPr/>
        <a:lstStyle/>
        <a:p>
          <a:r>
            <a:rPr lang="en-US" sz="2200" b="1" dirty="0"/>
            <a:t>INDIRECT</a:t>
          </a:r>
        </a:p>
      </dgm:t>
    </dgm:pt>
    <dgm:pt modelId="{648BD91B-3EA8-4784-AFE7-4548F0BECDF1}" type="parTrans" cxnId="{16210056-760F-4C20-88EA-1FBD0D149BEE}">
      <dgm:prSet/>
      <dgm:spPr/>
      <dgm:t>
        <a:bodyPr/>
        <a:lstStyle/>
        <a:p>
          <a:endParaRPr lang="en-US"/>
        </a:p>
      </dgm:t>
    </dgm:pt>
    <dgm:pt modelId="{0257239E-7801-4D21-8BFD-0BCAFA7AE034}" type="sibTrans" cxnId="{16210056-760F-4C20-88EA-1FBD0D149BEE}">
      <dgm:prSet/>
      <dgm:spPr/>
      <dgm:t>
        <a:bodyPr/>
        <a:lstStyle/>
        <a:p>
          <a:endParaRPr lang="en-US"/>
        </a:p>
      </dgm:t>
    </dgm:pt>
    <dgm:pt modelId="{F5F3D04C-4EB0-484F-A723-C6EBD037FC58}">
      <dgm:prSet phldrT="[Text]"/>
      <dgm:spPr>
        <a:ln>
          <a:noFill/>
        </a:ln>
      </dgm:spPr>
      <dgm:t>
        <a:bodyPr/>
        <a:lstStyle/>
        <a:p>
          <a:endParaRPr lang="en-US" dirty="0"/>
        </a:p>
      </dgm:t>
    </dgm:pt>
    <dgm:pt modelId="{69E4BFD8-6647-4B10-97B5-BF9DE4467A6B}" type="parTrans" cxnId="{8BC06759-FAB6-4975-B941-00EAD9FD5FE5}">
      <dgm:prSet/>
      <dgm:spPr/>
      <dgm:t>
        <a:bodyPr/>
        <a:lstStyle/>
        <a:p>
          <a:endParaRPr lang="en-US"/>
        </a:p>
      </dgm:t>
    </dgm:pt>
    <dgm:pt modelId="{2B609C12-1A25-4501-B5F4-1631F4EE5730}" type="sibTrans" cxnId="{8BC06759-FAB6-4975-B941-00EAD9FD5FE5}">
      <dgm:prSet/>
      <dgm:spPr/>
      <dgm:t>
        <a:bodyPr/>
        <a:lstStyle/>
        <a:p>
          <a:endParaRPr lang="en-US"/>
        </a:p>
      </dgm:t>
    </dgm:pt>
    <dgm:pt modelId="{D0AFEFA2-3EBF-4B58-95C4-9CC00626C5C8}" type="pres">
      <dgm:prSet presAssocID="{DE0CEA8C-23C5-4C15-94BE-4BB082FA9B16}" presName="compositeShape" presStyleCnt="0">
        <dgm:presLayoutVars>
          <dgm:chMax val="9"/>
          <dgm:dir/>
          <dgm:resizeHandles val="exact"/>
        </dgm:presLayoutVars>
      </dgm:prSet>
      <dgm:spPr/>
    </dgm:pt>
    <dgm:pt modelId="{42595A59-9C0C-49CC-91C6-22F0FC29864F}" type="pres">
      <dgm:prSet presAssocID="{DE0CEA8C-23C5-4C15-94BE-4BB082FA9B16}" presName="triangle1" presStyleLbl="node1" presStyleIdx="0" presStyleCnt="4" custScaleY="93105" custLinFactNeighborY="-7202">
        <dgm:presLayoutVars>
          <dgm:bulletEnabled val="1"/>
        </dgm:presLayoutVars>
      </dgm:prSet>
      <dgm:spPr/>
    </dgm:pt>
    <dgm:pt modelId="{34A0ABA1-FE2A-4428-BA3F-15E47EEA56D2}" type="pres">
      <dgm:prSet presAssocID="{DE0CEA8C-23C5-4C15-94BE-4BB082FA9B16}" presName="triangle2" presStyleLbl="node1" presStyleIdx="1" presStyleCnt="4" custLinFactNeighborX="647">
        <dgm:presLayoutVars>
          <dgm:bulletEnabled val="1"/>
        </dgm:presLayoutVars>
      </dgm:prSet>
      <dgm:spPr/>
    </dgm:pt>
    <dgm:pt modelId="{231F60FA-AADC-49AB-AEFB-A541D386216B}" type="pres">
      <dgm:prSet presAssocID="{DE0CEA8C-23C5-4C15-94BE-4BB082FA9B16}" presName="triangle3" presStyleLbl="node1" presStyleIdx="2" presStyleCnt="4">
        <dgm:presLayoutVars>
          <dgm:bulletEnabled val="1"/>
        </dgm:presLayoutVars>
      </dgm:prSet>
      <dgm:spPr/>
    </dgm:pt>
    <dgm:pt modelId="{A81426ED-8EFB-4AF9-A78B-8AEEB6B11033}" type="pres">
      <dgm:prSet presAssocID="{DE0CEA8C-23C5-4C15-94BE-4BB082FA9B16}" presName="triangle4" presStyleLbl="node1" presStyleIdx="3" presStyleCnt="4" custLinFactNeighborX="-512">
        <dgm:presLayoutVars>
          <dgm:bulletEnabled val="1"/>
        </dgm:presLayoutVars>
      </dgm:prSet>
      <dgm:spPr/>
    </dgm:pt>
  </dgm:ptLst>
  <dgm:cxnLst>
    <dgm:cxn modelId="{1B502324-5994-4A5B-870A-DC2D28472C41}" type="presOf" srcId="{89C85763-4D00-48C6-8602-79755E934DA2}" destId="{34A0ABA1-FE2A-4428-BA3F-15E47EEA56D2}" srcOrd="0" destOrd="0" presId="urn:microsoft.com/office/officeart/2005/8/layout/pyramid4"/>
    <dgm:cxn modelId="{A038E72C-0DCF-4C67-8B9A-9DD5E37D214B}" type="presOf" srcId="{DE0CEA8C-23C5-4C15-94BE-4BB082FA9B16}" destId="{D0AFEFA2-3EBF-4B58-95C4-9CC00626C5C8}" srcOrd="0" destOrd="0" presId="urn:microsoft.com/office/officeart/2005/8/layout/pyramid4"/>
    <dgm:cxn modelId="{9B84E048-01D5-C74A-9216-355F7EF75A83}" type="presOf" srcId="{F5F3D04C-4EB0-484F-A723-C6EBD037FC58}" destId="{A81426ED-8EFB-4AF9-A78B-8AEEB6B11033}" srcOrd="0" destOrd="0" presId="urn:microsoft.com/office/officeart/2005/8/layout/pyramid4"/>
    <dgm:cxn modelId="{16210056-760F-4C20-88EA-1FBD0D149BEE}" srcId="{DE0CEA8C-23C5-4C15-94BE-4BB082FA9B16}" destId="{4F92E2F3-2A20-4E61-8656-425737BDEB4D}" srcOrd="2" destOrd="0" parTransId="{648BD91B-3EA8-4784-AFE7-4548F0BECDF1}" sibTransId="{0257239E-7801-4D21-8BFD-0BCAFA7AE034}"/>
    <dgm:cxn modelId="{8BC06759-FAB6-4975-B941-00EAD9FD5FE5}" srcId="{DE0CEA8C-23C5-4C15-94BE-4BB082FA9B16}" destId="{F5F3D04C-4EB0-484F-A723-C6EBD037FC58}" srcOrd="3" destOrd="0" parTransId="{69E4BFD8-6647-4B10-97B5-BF9DE4467A6B}" sibTransId="{2B609C12-1A25-4501-B5F4-1631F4EE5730}"/>
    <dgm:cxn modelId="{0A6EA573-96E6-4A97-8650-943DEAB5D15E}" type="presOf" srcId="{21D8E291-0333-4C92-8209-AB8CEE52DB56}" destId="{42595A59-9C0C-49CC-91C6-22F0FC29864F}" srcOrd="0" destOrd="0" presId="urn:microsoft.com/office/officeart/2005/8/layout/pyramid4"/>
    <dgm:cxn modelId="{C98A57A2-3B69-8E41-9F4E-BEC0F6AA00F2}" type="presOf" srcId="{4F92E2F3-2A20-4E61-8656-425737BDEB4D}" destId="{231F60FA-AADC-49AB-AEFB-A541D386216B}" srcOrd="0" destOrd="0" presId="urn:microsoft.com/office/officeart/2005/8/layout/pyramid4"/>
    <dgm:cxn modelId="{9B88C9D3-E419-41C0-88A1-A389FF6C4A30}" srcId="{DE0CEA8C-23C5-4C15-94BE-4BB082FA9B16}" destId="{89C85763-4D00-48C6-8602-79755E934DA2}" srcOrd="1" destOrd="0" parTransId="{340ECA09-5434-4ABB-8F12-3EADF052BE8B}" sibTransId="{D12AE6F4-7110-47D1-BF32-AB8C74A1C4DE}"/>
    <dgm:cxn modelId="{85EA50E8-B500-4B45-BFC6-9241A1F3A725}" srcId="{DE0CEA8C-23C5-4C15-94BE-4BB082FA9B16}" destId="{21D8E291-0333-4C92-8209-AB8CEE52DB56}" srcOrd="0" destOrd="0" parTransId="{224DD84E-1CE6-4DF8-BD95-D2A063057193}" sibTransId="{0B73A28E-0C40-4DAF-8106-293EF368C023}"/>
    <dgm:cxn modelId="{6CAC9B3D-2F96-407D-A14B-92031E282748}" type="presParOf" srcId="{D0AFEFA2-3EBF-4B58-95C4-9CC00626C5C8}" destId="{42595A59-9C0C-49CC-91C6-22F0FC29864F}" srcOrd="0" destOrd="0" presId="urn:microsoft.com/office/officeart/2005/8/layout/pyramid4"/>
    <dgm:cxn modelId="{36A4CB81-03A6-417B-AC27-71767764E56D}" type="presParOf" srcId="{D0AFEFA2-3EBF-4B58-95C4-9CC00626C5C8}" destId="{34A0ABA1-FE2A-4428-BA3F-15E47EEA56D2}" srcOrd="1" destOrd="0" presId="urn:microsoft.com/office/officeart/2005/8/layout/pyramid4"/>
    <dgm:cxn modelId="{567B5583-4C41-47E1-8AC1-281569A09700}" type="presParOf" srcId="{D0AFEFA2-3EBF-4B58-95C4-9CC00626C5C8}" destId="{231F60FA-AADC-49AB-AEFB-A541D386216B}" srcOrd="2" destOrd="0" presId="urn:microsoft.com/office/officeart/2005/8/layout/pyramid4"/>
    <dgm:cxn modelId="{8F83B6CE-F3B7-4C1E-975D-04E7BA17754D}" type="presParOf" srcId="{D0AFEFA2-3EBF-4B58-95C4-9CC00626C5C8}" destId="{A81426ED-8EFB-4AF9-A78B-8AEEB6B1103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CEA8C-23C5-4C15-94BE-4BB082FA9B16}" type="doc">
      <dgm:prSet loTypeId="urn:microsoft.com/office/officeart/2005/8/layout/pyramid1" loCatId="relationship" qsTypeId="urn:microsoft.com/office/officeart/2005/8/quickstyle/simple1" qsCatId="simple" csTypeId="urn:microsoft.com/office/officeart/2005/8/colors/accent1_2" csCatId="accent1" phldr="1"/>
      <dgm:spPr/>
      <dgm:t>
        <a:bodyPr/>
        <a:lstStyle/>
        <a:p>
          <a:endParaRPr lang="en-US"/>
        </a:p>
      </dgm:t>
    </dgm:pt>
    <dgm:pt modelId="{21D8E291-0333-4C92-8209-AB8CEE52DB56}">
      <dgm:prSet phldrT="[Text]" custT="1"/>
      <dgm:spPr>
        <a:solidFill>
          <a:srgbClr val="0070C0"/>
        </a:solidFill>
        <a:ln>
          <a:solidFill>
            <a:schemeClr val="bg1"/>
          </a:solidFill>
        </a:ln>
      </dgm:spPr>
      <dgm:t>
        <a:bodyPr/>
        <a:lstStyle/>
        <a:p>
          <a:endParaRPr lang="en-US" sz="2000" b="1" dirty="0">
            <a:solidFill>
              <a:schemeClr val="bg1"/>
            </a:solidFill>
          </a:endParaRPr>
        </a:p>
        <a:p>
          <a:r>
            <a:rPr lang="en-US" sz="2000" b="1" dirty="0">
              <a:solidFill>
                <a:schemeClr val="bg1"/>
              </a:solidFill>
            </a:rPr>
            <a:t>DIRECT</a:t>
          </a:r>
        </a:p>
        <a:p>
          <a:r>
            <a:rPr lang="en-US" sz="2000" b="1" dirty="0">
              <a:solidFill>
                <a:schemeClr val="bg1"/>
              </a:solidFill>
            </a:rPr>
            <a:t>20%</a:t>
          </a:r>
        </a:p>
      </dgm:t>
    </dgm:pt>
    <dgm:pt modelId="{224DD84E-1CE6-4DF8-BD95-D2A063057193}" type="parTrans" cxnId="{85EA50E8-B500-4B45-BFC6-9241A1F3A725}">
      <dgm:prSet/>
      <dgm:spPr/>
      <dgm:t>
        <a:bodyPr/>
        <a:lstStyle/>
        <a:p>
          <a:endParaRPr lang="en-US"/>
        </a:p>
      </dgm:t>
    </dgm:pt>
    <dgm:pt modelId="{0B73A28E-0C40-4DAF-8106-293EF368C023}" type="sibTrans" cxnId="{85EA50E8-B500-4B45-BFC6-9241A1F3A725}">
      <dgm:prSet/>
      <dgm:spPr/>
      <dgm:t>
        <a:bodyPr/>
        <a:lstStyle/>
        <a:p>
          <a:endParaRPr lang="en-US"/>
        </a:p>
      </dgm:t>
    </dgm:pt>
    <dgm:pt modelId="{4F92E2F3-2A20-4E61-8656-425737BDEB4D}">
      <dgm:prSet phldrT="[Text]" custT="1"/>
      <dgm:spPr>
        <a:ln>
          <a:solidFill>
            <a:schemeClr val="bg1"/>
          </a:solidFill>
        </a:ln>
      </dgm:spPr>
      <dgm:t>
        <a:bodyPr/>
        <a:lstStyle/>
        <a:p>
          <a:r>
            <a:rPr lang="en-US" sz="2200" b="1" dirty="0">
              <a:solidFill>
                <a:schemeClr val="bg1"/>
              </a:solidFill>
            </a:rPr>
            <a:t>INDIRECT</a:t>
          </a:r>
        </a:p>
        <a:p>
          <a:r>
            <a:rPr lang="en-US" sz="2200" b="1" dirty="0">
              <a:solidFill>
                <a:schemeClr val="bg1"/>
              </a:solidFill>
            </a:rPr>
            <a:t>80%</a:t>
          </a:r>
        </a:p>
      </dgm:t>
    </dgm:pt>
    <dgm:pt modelId="{648BD91B-3EA8-4784-AFE7-4548F0BECDF1}" type="parTrans" cxnId="{16210056-760F-4C20-88EA-1FBD0D149BEE}">
      <dgm:prSet/>
      <dgm:spPr/>
      <dgm:t>
        <a:bodyPr/>
        <a:lstStyle/>
        <a:p>
          <a:endParaRPr lang="en-US"/>
        </a:p>
      </dgm:t>
    </dgm:pt>
    <dgm:pt modelId="{0257239E-7801-4D21-8BFD-0BCAFA7AE034}" type="sibTrans" cxnId="{16210056-760F-4C20-88EA-1FBD0D149BEE}">
      <dgm:prSet/>
      <dgm:spPr/>
      <dgm:t>
        <a:bodyPr/>
        <a:lstStyle/>
        <a:p>
          <a:endParaRPr lang="en-US"/>
        </a:p>
      </dgm:t>
    </dgm:pt>
    <dgm:pt modelId="{3ED45D16-9BD8-F747-B4B0-8E2CBE489EC7}" type="pres">
      <dgm:prSet presAssocID="{DE0CEA8C-23C5-4C15-94BE-4BB082FA9B16}" presName="Name0" presStyleCnt="0">
        <dgm:presLayoutVars>
          <dgm:dir/>
          <dgm:animLvl val="lvl"/>
          <dgm:resizeHandles val="exact"/>
        </dgm:presLayoutVars>
      </dgm:prSet>
      <dgm:spPr/>
    </dgm:pt>
    <dgm:pt modelId="{8815C941-47FC-CB41-9401-58A830ABC78B}" type="pres">
      <dgm:prSet presAssocID="{21D8E291-0333-4C92-8209-AB8CEE52DB56}" presName="Name8" presStyleCnt="0"/>
      <dgm:spPr/>
    </dgm:pt>
    <dgm:pt modelId="{08F0BA14-9CA6-6B4A-9C10-C30562912144}" type="pres">
      <dgm:prSet presAssocID="{21D8E291-0333-4C92-8209-AB8CEE52DB56}" presName="level" presStyleLbl="node1" presStyleIdx="0" presStyleCnt="2">
        <dgm:presLayoutVars>
          <dgm:chMax val="1"/>
          <dgm:bulletEnabled val="1"/>
        </dgm:presLayoutVars>
      </dgm:prSet>
      <dgm:spPr/>
    </dgm:pt>
    <dgm:pt modelId="{A5C41784-B640-D744-B05D-42DA8105A07B}" type="pres">
      <dgm:prSet presAssocID="{21D8E291-0333-4C92-8209-AB8CEE52DB56}" presName="levelTx" presStyleLbl="revTx" presStyleIdx="0" presStyleCnt="0">
        <dgm:presLayoutVars>
          <dgm:chMax val="1"/>
          <dgm:bulletEnabled val="1"/>
        </dgm:presLayoutVars>
      </dgm:prSet>
      <dgm:spPr/>
    </dgm:pt>
    <dgm:pt modelId="{577E8DA7-1BA8-1E4B-A958-C05309E0EA7C}" type="pres">
      <dgm:prSet presAssocID="{4F92E2F3-2A20-4E61-8656-425737BDEB4D}" presName="Name8" presStyleCnt="0"/>
      <dgm:spPr/>
    </dgm:pt>
    <dgm:pt modelId="{C9BA9DFD-696F-A849-889C-DD51E79EE2BF}" type="pres">
      <dgm:prSet presAssocID="{4F92E2F3-2A20-4E61-8656-425737BDEB4D}" presName="level" presStyleLbl="node1" presStyleIdx="1" presStyleCnt="2" custScaleY="121534" custLinFactNeighborX="4327" custLinFactNeighborY="1653">
        <dgm:presLayoutVars>
          <dgm:chMax val="1"/>
          <dgm:bulletEnabled val="1"/>
        </dgm:presLayoutVars>
      </dgm:prSet>
      <dgm:spPr/>
    </dgm:pt>
    <dgm:pt modelId="{477542E6-9953-D24B-BA23-7CC168E35B3D}" type="pres">
      <dgm:prSet presAssocID="{4F92E2F3-2A20-4E61-8656-425737BDEB4D}" presName="levelTx" presStyleLbl="revTx" presStyleIdx="0" presStyleCnt="0">
        <dgm:presLayoutVars>
          <dgm:chMax val="1"/>
          <dgm:bulletEnabled val="1"/>
        </dgm:presLayoutVars>
      </dgm:prSet>
      <dgm:spPr/>
    </dgm:pt>
  </dgm:ptLst>
  <dgm:cxnLst>
    <dgm:cxn modelId="{37A55E31-7716-6D42-8071-ACA74C22212C}" type="presOf" srcId="{4F92E2F3-2A20-4E61-8656-425737BDEB4D}" destId="{C9BA9DFD-696F-A849-889C-DD51E79EE2BF}" srcOrd="0" destOrd="0" presId="urn:microsoft.com/office/officeart/2005/8/layout/pyramid1"/>
    <dgm:cxn modelId="{16210056-760F-4C20-88EA-1FBD0D149BEE}" srcId="{DE0CEA8C-23C5-4C15-94BE-4BB082FA9B16}" destId="{4F92E2F3-2A20-4E61-8656-425737BDEB4D}" srcOrd="1" destOrd="0" parTransId="{648BD91B-3EA8-4784-AFE7-4548F0BECDF1}" sibTransId="{0257239E-7801-4D21-8BFD-0BCAFA7AE034}"/>
    <dgm:cxn modelId="{A02FDAA1-7E8F-D840-B160-CBFCE219A9E1}" type="presOf" srcId="{21D8E291-0333-4C92-8209-AB8CEE52DB56}" destId="{08F0BA14-9CA6-6B4A-9C10-C30562912144}" srcOrd="0" destOrd="0" presId="urn:microsoft.com/office/officeart/2005/8/layout/pyramid1"/>
    <dgm:cxn modelId="{E4BB5FAC-9E95-C640-919C-AF804EFB63D1}" type="presOf" srcId="{4F92E2F3-2A20-4E61-8656-425737BDEB4D}" destId="{477542E6-9953-D24B-BA23-7CC168E35B3D}" srcOrd="1" destOrd="0" presId="urn:microsoft.com/office/officeart/2005/8/layout/pyramid1"/>
    <dgm:cxn modelId="{9A62C6C0-9A00-5E43-AB41-A456811CD996}" type="presOf" srcId="{21D8E291-0333-4C92-8209-AB8CEE52DB56}" destId="{A5C41784-B640-D744-B05D-42DA8105A07B}" srcOrd="1" destOrd="0" presId="urn:microsoft.com/office/officeart/2005/8/layout/pyramid1"/>
    <dgm:cxn modelId="{85EA50E8-B500-4B45-BFC6-9241A1F3A725}" srcId="{DE0CEA8C-23C5-4C15-94BE-4BB082FA9B16}" destId="{21D8E291-0333-4C92-8209-AB8CEE52DB56}" srcOrd="0" destOrd="0" parTransId="{224DD84E-1CE6-4DF8-BD95-D2A063057193}" sibTransId="{0B73A28E-0C40-4DAF-8106-293EF368C023}"/>
    <dgm:cxn modelId="{067B39EE-AB21-374E-8961-748FBAE05B56}" type="presOf" srcId="{DE0CEA8C-23C5-4C15-94BE-4BB082FA9B16}" destId="{3ED45D16-9BD8-F747-B4B0-8E2CBE489EC7}" srcOrd="0" destOrd="0" presId="urn:microsoft.com/office/officeart/2005/8/layout/pyramid1"/>
    <dgm:cxn modelId="{16A4E90D-225A-BB4C-8E8F-8E0E03857397}" type="presParOf" srcId="{3ED45D16-9BD8-F747-B4B0-8E2CBE489EC7}" destId="{8815C941-47FC-CB41-9401-58A830ABC78B}" srcOrd="0" destOrd="0" presId="urn:microsoft.com/office/officeart/2005/8/layout/pyramid1"/>
    <dgm:cxn modelId="{624E3B77-D77F-5741-B06B-46F2E39B21D4}" type="presParOf" srcId="{8815C941-47FC-CB41-9401-58A830ABC78B}" destId="{08F0BA14-9CA6-6B4A-9C10-C30562912144}" srcOrd="0" destOrd="0" presId="urn:microsoft.com/office/officeart/2005/8/layout/pyramid1"/>
    <dgm:cxn modelId="{FFA2C498-D245-9241-B736-835C93C88ABA}" type="presParOf" srcId="{8815C941-47FC-CB41-9401-58A830ABC78B}" destId="{A5C41784-B640-D744-B05D-42DA8105A07B}" srcOrd="1" destOrd="0" presId="urn:microsoft.com/office/officeart/2005/8/layout/pyramid1"/>
    <dgm:cxn modelId="{B1814A44-0A7E-CC49-9D8D-332D47420F67}" type="presParOf" srcId="{3ED45D16-9BD8-F747-B4B0-8E2CBE489EC7}" destId="{577E8DA7-1BA8-1E4B-A958-C05309E0EA7C}" srcOrd="1" destOrd="0" presId="urn:microsoft.com/office/officeart/2005/8/layout/pyramid1"/>
    <dgm:cxn modelId="{66EF93E6-AF2B-4D4A-A5E4-DCE9701B961F}" type="presParOf" srcId="{577E8DA7-1BA8-1E4B-A958-C05309E0EA7C}" destId="{C9BA9DFD-696F-A849-889C-DD51E79EE2BF}" srcOrd="0" destOrd="0" presId="urn:microsoft.com/office/officeart/2005/8/layout/pyramid1"/>
    <dgm:cxn modelId="{9543A016-E805-C045-BD7B-B4D5F9442411}" type="presParOf" srcId="{577E8DA7-1BA8-1E4B-A958-C05309E0EA7C}" destId="{477542E6-9953-D24B-BA23-7CC168E35B3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CEA8C-23C5-4C15-94BE-4BB082FA9B16}" type="doc">
      <dgm:prSet loTypeId="urn:microsoft.com/office/officeart/2005/8/layout/pyramid1" loCatId="relationship" qsTypeId="urn:microsoft.com/office/officeart/2005/8/quickstyle/simple1" qsCatId="simple" csTypeId="urn:microsoft.com/office/officeart/2005/8/colors/accent1_2" csCatId="accent1" phldr="1"/>
      <dgm:spPr/>
      <dgm:t>
        <a:bodyPr/>
        <a:lstStyle/>
        <a:p>
          <a:endParaRPr lang="en-US"/>
        </a:p>
      </dgm:t>
    </dgm:pt>
    <dgm:pt modelId="{21D8E291-0333-4C92-8209-AB8CEE52DB56}">
      <dgm:prSet phldrT="[Text]" custT="1"/>
      <dgm:spPr>
        <a:solidFill>
          <a:srgbClr val="0070C0"/>
        </a:solidFill>
        <a:ln>
          <a:solidFill>
            <a:schemeClr val="bg1"/>
          </a:solidFill>
        </a:ln>
      </dgm:spPr>
      <dgm:t>
        <a:bodyPr/>
        <a:lstStyle/>
        <a:p>
          <a:endParaRPr lang="en-US" sz="2000" b="1" dirty="0">
            <a:solidFill>
              <a:schemeClr val="bg1"/>
            </a:solidFill>
          </a:endParaRPr>
        </a:p>
        <a:p>
          <a:r>
            <a:rPr lang="en-US" sz="2000" b="1" dirty="0">
              <a:solidFill>
                <a:schemeClr val="bg1"/>
              </a:solidFill>
            </a:rPr>
            <a:t>DIRECT</a:t>
          </a:r>
        </a:p>
        <a:p>
          <a:r>
            <a:rPr lang="en-US" sz="2000" b="1" dirty="0">
              <a:solidFill>
                <a:schemeClr val="bg1"/>
              </a:solidFill>
            </a:rPr>
            <a:t>20%</a:t>
          </a:r>
        </a:p>
      </dgm:t>
    </dgm:pt>
    <dgm:pt modelId="{224DD84E-1CE6-4DF8-BD95-D2A063057193}" type="parTrans" cxnId="{85EA50E8-B500-4B45-BFC6-9241A1F3A725}">
      <dgm:prSet/>
      <dgm:spPr/>
      <dgm:t>
        <a:bodyPr/>
        <a:lstStyle/>
        <a:p>
          <a:endParaRPr lang="en-US"/>
        </a:p>
      </dgm:t>
    </dgm:pt>
    <dgm:pt modelId="{0B73A28E-0C40-4DAF-8106-293EF368C023}" type="sibTrans" cxnId="{85EA50E8-B500-4B45-BFC6-9241A1F3A725}">
      <dgm:prSet/>
      <dgm:spPr/>
      <dgm:t>
        <a:bodyPr/>
        <a:lstStyle/>
        <a:p>
          <a:endParaRPr lang="en-US"/>
        </a:p>
      </dgm:t>
    </dgm:pt>
    <dgm:pt modelId="{4F92E2F3-2A20-4E61-8656-425737BDEB4D}">
      <dgm:prSet phldrT="[Text]" custT="1"/>
      <dgm:spPr>
        <a:ln>
          <a:solidFill>
            <a:schemeClr val="bg1"/>
          </a:solidFill>
        </a:ln>
      </dgm:spPr>
      <dgm:t>
        <a:bodyPr/>
        <a:lstStyle/>
        <a:p>
          <a:r>
            <a:rPr lang="en-US" sz="2200" b="1" dirty="0">
              <a:solidFill>
                <a:schemeClr val="bg1"/>
              </a:solidFill>
            </a:rPr>
            <a:t>INDIRECT</a:t>
          </a:r>
        </a:p>
        <a:p>
          <a:r>
            <a:rPr lang="en-US" sz="2200" b="1" dirty="0">
              <a:solidFill>
                <a:schemeClr val="bg1"/>
              </a:solidFill>
            </a:rPr>
            <a:t>80%</a:t>
          </a:r>
        </a:p>
      </dgm:t>
    </dgm:pt>
    <dgm:pt modelId="{648BD91B-3EA8-4784-AFE7-4548F0BECDF1}" type="parTrans" cxnId="{16210056-760F-4C20-88EA-1FBD0D149BEE}">
      <dgm:prSet/>
      <dgm:spPr/>
      <dgm:t>
        <a:bodyPr/>
        <a:lstStyle/>
        <a:p>
          <a:endParaRPr lang="en-US"/>
        </a:p>
      </dgm:t>
    </dgm:pt>
    <dgm:pt modelId="{0257239E-7801-4D21-8BFD-0BCAFA7AE034}" type="sibTrans" cxnId="{16210056-760F-4C20-88EA-1FBD0D149BEE}">
      <dgm:prSet/>
      <dgm:spPr/>
      <dgm:t>
        <a:bodyPr/>
        <a:lstStyle/>
        <a:p>
          <a:endParaRPr lang="en-US"/>
        </a:p>
      </dgm:t>
    </dgm:pt>
    <dgm:pt modelId="{3ED45D16-9BD8-F747-B4B0-8E2CBE489EC7}" type="pres">
      <dgm:prSet presAssocID="{DE0CEA8C-23C5-4C15-94BE-4BB082FA9B16}" presName="Name0" presStyleCnt="0">
        <dgm:presLayoutVars>
          <dgm:dir/>
          <dgm:animLvl val="lvl"/>
          <dgm:resizeHandles val="exact"/>
        </dgm:presLayoutVars>
      </dgm:prSet>
      <dgm:spPr/>
    </dgm:pt>
    <dgm:pt modelId="{8815C941-47FC-CB41-9401-58A830ABC78B}" type="pres">
      <dgm:prSet presAssocID="{21D8E291-0333-4C92-8209-AB8CEE52DB56}" presName="Name8" presStyleCnt="0"/>
      <dgm:spPr/>
    </dgm:pt>
    <dgm:pt modelId="{08F0BA14-9CA6-6B4A-9C10-C30562912144}" type="pres">
      <dgm:prSet presAssocID="{21D8E291-0333-4C92-8209-AB8CEE52DB56}" presName="level" presStyleLbl="node1" presStyleIdx="0" presStyleCnt="2">
        <dgm:presLayoutVars>
          <dgm:chMax val="1"/>
          <dgm:bulletEnabled val="1"/>
        </dgm:presLayoutVars>
      </dgm:prSet>
      <dgm:spPr/>
    </dgm:pt>
    <dgm:pt modelId="{A5C41784-B640-D744-B05D-42DA8105A07B}" type="pres">
      <dgm:prSet presAssocID="{21D8E291-0333-4C92-8209-AB8CEE52DB56}" presName="levelTx" presStyleLbl="revTx" presStyleIdx="0" presStyleCnt="0">
        <dgm:presLayoutVars>
          <dgm:chMax val="1"/>
          <dgm:bulletEnabled val="1"/>
        </dgm:presLayoutVars>
      </dgm:prSet>
      <dgm:spPr/>
    </dgm:pt>
    <dgm:pt modelId="{577E8DA7-1BA8-1E4B-A958-C05309E0EA7C}" type="pres">
      <dgm:prSet presAssocID="{4F92E2F3-2A20-4E61-8656-425737BDEB4D}" presName="Name8" presStyleCnt="0"/>
      <dgm:spPr/>
    </dgm:pt>
    <dgm:pt modelId="{C9BA9DFD-696F-A849-889C-DD51E79EE2BF}" type="pres">
      <dgm:prSet presAssocID="{4F92E2F3-2A20-4E61-8656-425737BDEB4D}" presName="level" presStyleLbl="node1" presStyleIdx="1" presStyleCnt="2" custScaleY="121534" custLinFactNeighborX="4327" custLinFactNeighborY="1653">
        <dgm:presLayoutVars>
          <dgm:chMax val="1"/>
          <dgm:bulletEnabled val="1"/>
        </dgm:presLayoutVars>
      </dgm:prSet>
      <dgm:spPr/>
    </dgm:pt>
    <dgm:pt modelId="{477542E6-9953-D24B-BA23-7CC168E35B3D}" type="pres">
      <dgm:prSet presAssocID="{4F92E2F3-2A20-4E61-8656-425737BDEB4D}" presName="levelTx" presStyleLbl="revTx" presStyleIdx="0" presStyleCnt="0">
        <dgm:presLayoutVars>
          <dgm:chMax val="1"/>
          <dgm:bulletEnabled val="1"/>
        </dgm:presLayoutVars>
      </dgm:prSet>
      <dgm:spPr/>
    </dgm:pt>
  </dgm:ptLst>
  <dgm:cxnLst>
    <dgm:cxn modelId="{37A55E31-7716-6D42-8071-ACA74C22212C}" type="presOf" srcId="{4F92E2F3-2A20-4E61-8656-425737BDEB4D}" destId="{C9BA9DFD-696F-A849-889C-DD51E79EE2BF}" srcOrd="0" destOrd="0" presId="urn:microsoft.com/office/officeart/2005/8/layout/pyramid1"/>
    <dgm:cxn modelId="{16210056-760F-4C20-88EA-1FBD0D149BEE}" srcId="{DE0CEA8C-23C5-4C15-94BE-4BB082FA9B16}" destId="{4F92E2F3-2A20-4E61-8656-425737BDEB4D}" srcOrd="1" destOrd="0" parTransId="{648BD91B-3EA8-4784-AFE7-4548F0BECDF1}" sibTransId="{0257239E-7801-4D21-8BFD-0BCAFA7AE034}"/>
    <dgm:cxn modelId="{A02FDAA1-7E8F-D840-B160-CBFCE219A9E1}" type="presOf" srcId="{21D8E291-0333-4C92-8209-AB8CEE52DB56}" destId="{08F0BA14-9CA6-6B4A-9C10-C30562912144}" srcOrd="0" destOrd="0" presId="urn:microsoft.com/office/officeart/2005/8/layout/pyramid1"/>
    <dgm:cxn modelId="{E4BB5FAC-9E95-C640-919C-AF804EFB63D1}" type="presOf" srcId="{4F92E2F3-2A20-4E61-8656-425737BDEB4D}" destId="{477542E6-9953-D24B-BA23-7CC168E35B3D}" srcOrd="1" destOrd="0" presId="urn:microsoft.com/office/officeart/2005/8/layout/pyramid1"/>
    <dgm:cxn modelId="{9A62C6C0-9A00-5E43-AB41-A456811CD996}" type="presOf" srcId="{21D8E291-0333-4C92-8209-AB8CEE52DB56}" destId="{A5C41784-B640-D744-B05D-42DA8105A07B}" srcOrd="1" destOrd="0" presId="urn:microsoft.com/office/officeart/2005/8/layout/pyramid1"/>
    <dgm:cxn modelId="{85EA50E8-B500-4B45-BFC6-9241A1F3A725}" srcId="{DE0CEA8C-23C5-4C15-94BE-4BB082FA9B16}" destId="{21D8E291-0333-4C92-8209-AB8CEE52DB56}" srcOrd="0" destOrd="0" parTransId="{224DD84E-1CE6-4DF8-BD95-D2A063057193}" sibTransId="{0B73A28E-0C40-4DAF-8106-293EF368C023}"/>
    <dgm:cxn modelId="{067B39EE-AB21-374E-8961-748FBAE05B56}" type="presOf" srcId="{DE0CEA8C-23C5-4C15-94BE-4BB082FA9B16}" destId="{3ED45D16-9BD8-F747-B4B0-8E2CBE489EC7}" srcOrd="0" destOrd="0" presId="urn:microsoft.com/office/officeart/2005/8/layout/pyramid1"/>
    <dgm:cxn modelId="{16A4E90D-225A-BB4C-8E8F-8E0E03857397}" type="presParOf" srcId="{3ED45D16-9BD8-F747-B4B0-8E2CBE489EC7}" destId="{8815C941-47FC-CB41-9401-58A830ABC78B}" srcOrd="0" destOrd="0" presId="urn:microsoft.com/office/officeart/2005/8/layout/pyramid1"/>
    <dgm:cxn modelId="{624E3B77-D77F-5741-B06B-46F2E39B21D4}" type="presParOf" srcId="{8815C941-47FC-CB41-9401-58A830ABC78B}" destId="{08F0BA14-9CA6-6B4A-9C10-C30562912144}" srcOrd="0" destOrd="0" presId="urn:microsoft.com/office/officeart/2005/8/layout/pyramid1"/>
    <dgm:cxn modelId="{FFA2C498-D245-9241-B736-835C93C88ABA}" type="presParOf" srcId="{8815C941-47FC-CB41-9401-58A830ABC78B}" destId="{A5C41784-B640-D744-B05D-42DA8105A07B}" srcOrd="1" destOrd="0" presId="urn:microsoft.com/office/officeart/2005/8/layout/pyramid1"/>
    <dgm:cxn modelId="{B1814A44-0A7E-CC49-9D8D-332D47420F67}" type="presParOf" srcId="{3ED45D16-9BD8-F747-B4B0-8E2CBE489EC7}" destId="{577E8DA7-1BA8-1E4B-A958-C05309E0EA7C}" srcOrd="1" destOrd="0" presId="urn:microsoft.com/office/officeart/2005/8/layout/pyramid1"/>
    <dgm:cxn modelId="{66EF93E6-AF2B-4D4A-A5E4-DCE9701B961F}" type="presParOf" srcId="{577E8DA7-1BA8-1E4B-A958-C05309E0EA7C}" destId="{C9BA9DFD-696F-A849-889C-DD51E79EE2BF}" srcOrd="0" destOrd="0" presId="urn:microsoft.com/office/officeart/2005/8/layout/pyramid1"/>
    <dgm:cxn modelId="{9543A016-E805-C045-BD7B-B4D5F9442411}" type="presParOf" srcId="{577E8DA7-1BA8-1E4B-A958-C05309E0EA7C}" destId="{477542E6-9953-D24B-BA23-7CC168E35B3D}"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CEA8C-23C5-4C15-94BE-4BB082FA9B16}" type="doc">
      <dgm:prSet loTypeId="urn:microsoft.com/office/officeart/2005/8/layout/pyramid1" loCatId="relationship" qsTypeId="urn:microsoft.com/office/officeart/2005/8/quickstyle/simple1" qsCatId="simple" csTypeId="urn:microsoft.com/office/officeart/2005/8/colors/accent1_2" csCatId="accent1" phldr="1"/>
      <dgm:spPr/>
      <dgm:t>
        <a:bodyPr/>
        <a:lstStyle/>
        <a:p>
          <a:endParaRPr lang="en-US"/>
        </a:p>
      </dgm:t>
    </dgm:pt>
    <dgm:pt modelId="{21D8E291-0333-4C92-8209-AB8CEE52DB56}">
      <dgm:prSet phldrT="[Text]" custT="1"/>
      <dgm:spPr>
        <a:solidFill>
          <a:srgbClr val="0070C0"/>
        </a:solidFill>
        <a:ln>
          <a:solidFill>
            <a:schemeClr val="bg1"/>
          </a:solidFill>
        </a:ln>
      </dgm:spPr>
      <dgm:t>
        <a:bodyPr/>
        <a:lstStyle/>
        <a:p>
          <a:endParaRPr lang="en-US" sz="2000" b="1" dirty="0">
            <a:solidFill>
              <a:schemeClr val="bg1"/>
            </a:solidFill>
          </a:endParaRPr>
        </a:p>
        <a:p>
          <a:r>
            <a:rPr lang="en-US" sz="2000" b="1" dirty="0">
              <a:solidFill>
                <a:schemeClr val="bg1"/>
              </a:solidFill>
            </a:rPr>
            <a:t>DIRECT</a:t>
          </a:r>
        </a:p>
        <a:p>
          <a:r>
            <a:rPr lang="en-US" sz="2000" b="1" dirty="0">
              <a:solidFill>
                <a:schemeClr val="bg1"/>
              </a:solidFill>
            </a:rPr>
            <a:t>20%</a:t>
          </a:r>
        </a:p>
      </dgm:t>
    </dgm:pt>
    <dgm:pt modelId="{224DD84E-1CE6-4DF8-BD95-D2A063057193}" type="parTrans" cxnId="{85EA50E8-B500-4B45-BFC6-9241A1F3A725}">
      <dgm:prSet/>
      <dgm:spPr/>
      <dgm:t>
        <a:bodyPr/>
        <a:lstStyle/>
        <a:p>
          <a:endParaRPr lang="en-US"/>
        </a:p>
      </dgm:t>
    </dgm:pt>
    <dgm:pt modelId="{0B73A28E-0C40-4DAF-8106-293EF368C023}" type="sibTrans" cxnId="{85EA50E8-B500-4B45-BFC6-9241A1F3A725}">
      <dgm:prSet/>
      <dgm:spPr/>
      <dgm:t>
        <a:bodyPr/>
        <a:lstStyle/>
        <a:p>
          <a:endParaRPr lang="en-US"/>
        </a:p>
      </dgm:t>
    </dgm:pt>
    <dgm:pt modelId="{4F92E2F3-2A20-4E61-8656-425737BDEB4D}">
      <dgm:prSet phldrT="[Text]" custT="1"/>
      <dgm:spPr>
        <a:ln>
          <a:solidFill>
            <a:schemeClr val="bg1"/>
          </a:solidFill>
        </a:ln>
      </dgm:spPr>
      <dgm:t>
        <a:bodyPr/>
        <a:lstStyle/>
        <a:p>
          <a:r>
            <a:rPr lang="en-US" sz="2200" b="1" dirty="0">
              <a:solidFill>
                <a:schemeClr val="bg1"/>
              </a:solidFill>
            </a:rPr>
            <a:t>INDIRECT</a:t>
          </a:r>
        </a:p>
        <a:p>
          <a:r>
            <a:rPr lang="en-US" sz="2200" b="1" dirty="0">
              <a:solidFill>
                <a:schemeClr val="bg1"/>
              </a:solidFill>
            </a:rPr>
            <a:t>80%</a:t>
          </a:r>
        </a:p>
      </dgm:t>
    </dgm:pt>
    <dgm:pt modelId="{648BD91B-3EA8-4784-AFE7-4548F0BECDF1}" type="parTrans" cxnId="{16210056-760F-4C20-88EA-1FBD0D149BEE}">
      <dgm:prSet/>
      <dgm:spPr/>
      <dgm:t>
        <a:bodyPr/>
        <a:lstStyle/>
        <a:p>
          <a:endParaRPr lang="en-US"/>
        </a:p>
      </dgm:t>
    </dgm:pt>
    <dgm:pt modelId="{0257239E-7801-4D21-8BFD-0BCAFA7AE034}" type="sibTrans" cxnId="{16210056-760F-4C20-88EA-1FBD0D149BEE}">
      <dgm:prSet/>
      <dgm:spPr/>
      <dgm:t>
        <a:bodyPr/>
        <a:lstStyle/>
        <a:p>
          <a:endParaRPr lang="en-US"/>
        </a:p>
      </dgm:t>
    </dgm:pt>
    <dgm:pt modelId="{3ED45D16-9BD8-F747-B4B0-8E2CBE489EC7}" type="pres">
      <dgm:prSet presAssocID="{DE0CEA8C-23C5-4C15-94BE-4BB082FA9B16}" presName="Name0" presStyleCnt="0">
        <dgm:presLayoutVars>
          <dgm:dir/>
          <dgm:animLvl val="lvl"/>
          <dgm:resizeHandles val="exact"/>
        </dgm:presLayoutVars>
      </dgm:prSet>
      <dgm:spPr/>
    </dgm:pt>
    <dgm:pt modelId="{8815C941-47FC-CB41-9401-58A830ABC78B}" type="pres">
      <dgm:prSet presAssocID="{21D8E291-0333-4C92-8209-AB8CEE52DB56}" presName="Name8" presStyleCnt="0"/>
      <dgm:spPr/>
    </dgm:pt>
    <dgm:pt modelId="{08F0BA14-9CA6-6B4A-9C10-C30562912144}" type="pres">
      <dgm:prSet presAssocID="{21D8E291-0333-4C92-8209-AB8CEE52DB56}" presName="level" presStyleLbl="node1" presStyleIdx="0" presStyleCnt="2">
        <dgm:presLayoutVars>
          <dgm:chMax val="1"/>
          <dgm:bulletEnabled val="1"/>
        </dgm:presLayoutVars>
      </dgm:prSet>
      <dgm:spPr/>
    </dgm:pt>
    <dgm:pt modelId="{A5C41784-B640-D744-B05D-42DA8105A07B}" type="pres">
      <dgm:prSet presAssocID="{21D8E291-0333-4C92-8209-AB8CEE52DB56}" presName="levelTx" presStyleLbl="revTx" presStyleIdx="0" presStyleCnt="0">
        <dgm:presLayoutVars>
          <dgm:chMax val="1"/>
          <dgm:bulletEnabled val="1"/>
        </dgm:presLayoutVars>
      </dgm:prSet>
      <dgm:spPr/>
    </dgm:pt>
    <dgm:pt modelId="{577E8DA7-1BA8-1E4B-A958-C05309E0EA7C}" type="pres">
      <dgm:prSet presAssocID="{4F92E2F3-2A20-4E61-8656-425737BDEB4D}" presName="Name8" presStyleCnt="0"/>
      <dgm:spPr/>
    </dgm:pt>
    <dgm:pt modelId="{C9BA9DFD-696F-A849-889C-DD51E79EE2BF}" type="pres">
      <dgm:prSet presAssocID="{4F92E2F3-2A20-4E61-8656-425737BDEB4D}" presName="level" presStyleLbl="node1" presStyleIdx="1" presStyleCnt="2" custScaleY="121534" custLinFactNeighborX="4327" custLinFactNeighborY="1653">
        <dgm:presLayoutVars>
          <dgm:chMax val="1"/>
          <dgm:bulletEnabled val="1"/>
        </dgm:presLayoutVars>
      </dgm:prSet>
      <dgm:spPr/>
    </dgm:pt>
    <dgm:pt modelId="{477542E6-9953-D24B-BA23-7CC168E35B3D}" type="pres">
      <dgm:prSet presAssocID="{4F92E2F3-2A20-4E61-8656-425737BDEB4D}" presName="levelTx" presStyleLbl="revTx" presStyleIdx="0" presStyleCnt="0">
        <dgm:presLayoutVars>
          <dgm:chMax val="1"/>
          <dgm:bulletEnabled val="1"/>
        </dgm:presLayoutVars>
      </dgm:prSet>
      <dgm:spPr/>
    </dgm:pt>
  </dgm:ptLst>
  <dgm:cxnLst>
    <dgm:cxn modelId="{37A55E31-7716-6D42-8071-ACA74C22212C}" type="presOf" srcId="{4F92E2F3-2A20-4E61-8656-425737BDEB4D}" destId="{C9BA9DFD-696F-A849-889C-DD51E79EE2BF}" srcOrd="0" destOrd="0" presId="urn:microsoft.com/office/officeart/2005/8/layout/pyramid1"/>
    <dgm:cxn modelId="{16210056-760F-4C20-88EA-1FBD0D149BEE}" srcId="{DE0CEA8C-23C5-4C15-94BE-4BB082FA9B16}" destId="{4F92E2F3-2A20-4E61-8656-425737BDEB4D}" srcOrd="1" destOrd="0" parTransId="{648BD91B-3EA8-4784-AFE7-4548F0BECDF1}" sibTransId="{0257239E-7801-4D21-8BFD-0BCAFA7AE034}"/>
    <dgm:cxn modelId="{A02FDAA1-7E8F-D840-B160-CBFCE219A9E1}" type="presOf" srcId="{21D8E291-0333-4C92-8209-AB8CEE52DB56}" destId="{08F0BA14-9CA6-6B4A-9C10-C30562912144}" srcOrd="0" destOrd="0" presId="urn:microsoft.com/office/officeart/2005/8/layout/pyramid1"/>
    <dgm:cxn modelId="{E4BB5FAC-9E95-C640-919C-AF804EFB63D1}" type="presOf" srcId="{4F92E2F3-2A20-4E61-8656-425737BDEB4D}" destId="{477542E6-9953-D24B-BA23-7CC168E35B3D}" srcOrd="1" destOrd="0" presId="urn:microsoft.com/office/officeart/2005/8/layout/pyramid1"/>
    <dgm:cxn modelId="{9A62C6C0-9A00-5E43-AB41-A456811CD996}" type="presOf" srcId="{21D8E291-0333-4C92-8209-AB8CEE52DB56}" destId="{A5C41784-B640-D744-B05D-42DA8105A07B}" srcOrd="1" destOrd="0" presId="urn:microsoft.com/office/officeart/2005/8/layout/pyramid1"/>
    <dgm:cxn modelId="{85EA50E8-B500-4B45-BFC6-9241A1F3A725}" srcId="{DE0CEA8C-23C5-4C15-94BE-4BB082FA9B16}" destId="{21D8E291-0333-4C92-8209-AB8CEE52DB56}" srcOrd="0" destOrd="0" parTransId="{224DD84E-1CE6-4DF8-BD95-D2A063057193}" sibTransId="{0B73A28E-0C40-4DAF-8106-293EF368C023}"/>
    <dgm:cxn modelId="{067B39EE-AB21-374E-8961-748FBAE05B56}" type="presOf" srcId="{DE0CEA8C-23C5-4C15-94BE-4BB082FA9B16}" destId="{3ED45D16-9BD8-F747-B4B0-8E2CBE489EC7}" srcOrd="0" destOrd="0" presId="urn:microsoft.com/office/officeart/2005/8/layout/pyramid1"/>
    <dgm:cxn modelId="{16A4E90D-225A-BB4C-8E8F-8E0E03857397}" type="presParOf" srcId="{3ED45D16-9BD8-F747-B4B0-8E2CBE489EC7}" destId="{8815C941-47FC-CB41-9401-58A830ABC78B}" srcOrd="0" destOrd="0" presId="urn:microsoft.com/office/officeart/2005/8/layout/pyramid1"/>
    <dgm:cxn modelId="{624E3B77-D77F-5741-B06B-46F2E39B21D4}" type="presParOf" srcId="{8815C941-47FC-CB41-9401-58A830ABC78B}" destId="{08F0BA14-9CA6-6B4A-9C10-C30562912144}" srcOrd="0" destOrd="0" presId="urn:microsoft.com/office/officeart/2005/8/layout/pyramid1"/>
    <dgm:cxn modelId="{FFA2C498-D245-9241-B736-835C93C88ABA}" type="presParOf" srcId="{8815C941-47FC-CB41-9401-58A830ABC78B}" destId="{A5C41784-B640-D744-B05D-42DA8105A07B}" srcOrd="1" destOrd="0" presId="urn:microsoft.com/office/officeart/2005/8/layout/pyramid1"/>
    <dgm:cxn modelId="{B1814A44-0A7E-CC49-9D8D-332D47420F67}" type="presParOf" srcId="{3ED45D16-9BD8-F747-B4B0-8E2CBE489EC7}" destId="{577E8DA7-1BA8-1E4B-A958-C05309E0EA7C}" srcOrd="1" destOrd="0" presId="urn:microsoft.com/office/officeart/2005/8/layout/pyramid1"/>
    <dgm:cxn modelId="{66EF93E6-AF2B-4D4A-A5E4-DCE9701B961F}" type="presParOf" srcId="{577E8DA7-1BA8-1E4B-A958-C05309E0EA7C}" destId="{C9BA9DFD-696F-A849-889C-DD51E79EE2BF}" srcOrd="0" destOrd="0" presId="urn:microsoft.com/office/officeart/2005/8/layout/pyramid1"/>
    <dgm:cxn modelId="{9543A016-E805-C045-BD7B-B4D5F9442411}" type="presParOf" srcId="{577E8DA7-1BA8-1E4B-A958-C05309E0EA7C}" destId="{477542E6-9953-D24B-BA23-7CC168E35B3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95A59-9C0C-49CC-91C6-22F0FC29864F}">
      <dsp:nvSpPr>
        <dsp:cNvPr id="0" name=""/>
        <dsp:cNvSpPr/>
      </dsp:nvSpPr>
      <dsp:spPr>
        <a:xfrm>
          <a:off x="2051711" y="0"/>
          <a:ext cx="2586301" cy="2407976"/>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DIRECT</a:t>
          </a:r>
        </a:p>
      </dsp:txBody>
      <dsp:txXfrm>
        <a:off x="2698286" y="1203988"/>
        <a:ext cx="1293151" cy="1203988"/>
      </dsp:txXfrm>
    </dsp:sp>
    <dsp:sp modelId="{34A0ABA1-FE2A-4428-BA3F-15E47EEA56D2}">
      <dsp:nvSpPr>
        <dsp:cNvPr id="0" name=""/>
        <dsp:cNvSpPr/>
      </dsp:nvSpPr>
      <dsp:spPr>
        <a:xfrm>
          <a:off x="775293" y="2541720"/>
          <a:ext cx="2586301" cy="2586301"/>
        </a:xfrm>
        <a:prstGeom prst="triangl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21868" y="3834871"/>
        <a:ext cx="1293151" cy="1293150"/>
      </dsp:txXfrm>
    </dsp:sp>
    <dsp:sp modelId="{231F60FA-AADC-49AB-AEFB-A541D386216B}">
      <dsp:nvSpPr>
        <dsp:cNvPr id="0" name=""/>
        <dsp:cNvSpPr/>
      </dsp:nvSpPr>
      <dsp:spPr>
        <a:xfrm rot="10800000">
          <a:off x="2051711" y="2541720"/>
          <a:ext cx="2586301" cy="2586301"/>
        </a:xfrm>
        <a:prstGeom prst="triangl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INDIRECT</a:t>
          </a:r>
        </a:p>
      </dsp:txBody>
      <dsp:txXfrm rot="10800000">
        <a:off x="2698286" y="2541720"/>
        <a:ext cx="1293151" cy="1293150"/>
      </dsp:txXfrm>
    </dsp:sp>
    <dsp:sp modelId="{A81426ED-8EFB-4AF9-A78B-8AEEB6B11033}">
      <dsp:nvSpPr>
        <dsp:cNvPr id="0" name=""/>
        <dsp:cNvSpPr/>
      </dsp:nvSpPr>
      <dsp:spPr>
        <a:xfrm>
          <a:off x="3331620" y="2541720"/>
          <a:ext cx="2586301" cy="2586301"/>
        </a:xfrm>
        <a:prstGeom prst="triangl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3978195" y="3834871"/>
        <a:ext cx="1293151" cy="1293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BA14-9CA6-6B4A-9C10-C30562912144}">
      <dsp:nvSpPr>
        <dsp:cNvPr id="0" name=""/>
        <dsp:cNvSpPr/>
      </dsp:nvSpPr>
      <dsp:spPr>
        <a:xfrm>
          <a:off x="1239959" y="0"/>
          <a:ext cx="2040513" cy="2220091"/>
        </a:xfrm>
        <a:prstGeom prst="trapezoid">
          <a:avLst>
            <a:gd name="adj" fmla="val 50000"/>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a:p>
          <a:pPr marL="0" lvl="0" indent="0" algn="ctr" defTabSz="889000">
            <a:lnSpc>
              <a:spcPct val="90000"/>
            </a:lnSpc>
            <a:spcBef>
              <a:spcPct val="0"/>
            </a:spcBef>
            <a:spcAft>
              <a:spcPct val="35000"/>
            </a:spcAft>
            <a:buNone/>
          </a:pPr>
          <a:r>
            <a:rPr lang="en-US" sz="2000" b="1" kern="1200" dirty="0">
              <a:solidFill>
                <a:schemeClr val="bg1"/>
              </a:solidFill>
            </a:rPr>
            <a:t>DIRECT</a:t>
          </a:r>
        </a:p>
        <a:p>
          <a:pPr marL="0" lvl="0" indent="0" algn="ctr" defTabSz="889000">
            <a:lnSpc>
              <a:spcPct val="90000"/>
            </a:lnSpc>
            <a:spcBef>
              <a:spcPct val="0"/>
            </a:spcBef>
            <a:spcAft>
              <a:spcPct val="35000"/>
            </a:spcAft>
            <a:buNone/>
          </a:pPr>
          <a:r>
            <a:rPr lang="en-US" sz="2000" b="1" kern="1200" dirty="0">
              <a:solidFill>
                <a:schemeClr val="bg1"/>
              </a:solidFill>
            </a:rPr>
            <a:t>20%</a:t>
          </a:r>
        </a:p>
      </dsp:txBody>
      <dsp:txXfrm>
        <a:off x="1239959" y="0"/>
        <a:ext cx="2040513" cy="2220091"/>
      </dsp:txXfrm>
    </dsp:sp>
    <dsp:sp modelId="{C9BA9DFD-696F-A849-889C-DD51E79EE2BF}">
      <dsp:nvSpPr>
        <dsp:cNvPr id="0" name=""/>
        <dsp:cNvSpPr/>
      </dsp:nvSpPr>
      <dsp:spPr>
        <a:xfrm>
          <a:off x="0" y="2220091"/>
          <a:ext cx="4520432" cy="2698165"/>
        </a:xfrm>
        <a:prstGeom prst="trapezoid">
          <a:avLst>
            <a:gd name="adj" fmla="val 45956"/>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INDIRECT</a:t>
          </a:r>
        </a:p>
        <a:p>
          <a:pPr marL="0" lvl="0" indent="0" algn="ctr" defTabSz="977900">
            <a:lnSpc>
              <a:spcPct val="90000"/>
            </a:lnSpc>
            <a:spcBef>
              <a:spcPct val="0"/>
            </a:spcBef>
            <a:spcAft>
              <a:spcPct val="35000"/>
            </a:spcAft>
            <a:buNone/>
          </a:pPr>
          <a:r>
            <a:rPr lang="en-US" sz="2200" b="1" kern="1200" dirty="0">
              <a:solidFill>
                <a:schemeClr val="bg1"/>
              </a:solidFill>
            </a:rPr>
            <a:t>80%</a:t>
          </a:r>
        </a:p>
      </dsp:txBody>
      <dsp:txXfrm>
        <a:off x="791075" y="2220091"/>
        <a:ext cx="2938280" cy="2698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BA14-9CA6-6B4A-9C10-C30562912144}">
      <dsp:nvSpPr>
        <dsp:cNvPr id="0" name=""/>
        <dsp:cNvSpPr/>
      </dsp:nvSpPr>
      <dsp:spPr>
        <a:xfrm>
          <a:off x="1239959" y="0"/>
          <a:ext cx="2040513" cy="2220091"/>
        </a:xfrm>
        <a:prstGeom prst="trapezoid">
          <a:avLst>
            <a:gd name="adj" fmla="val 50000"/>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a:p>
          <a:pPr marL="0" lvl="0" indent="0" algn="ctr" defTabSz="889000">
            <a:lnSpc>
              <a:spcPct val="90000"/>
            </a:lnSpc>
            <a:spcBef>
              <a:spcPct val="0"/>
            </a:spcBef>
            <a:spcAft>
              <a:spcPct val="35000"/>
            </a:spcAft>
            <a:buNone/>
          </a:pPr>
          <a:r>
            <a:rPr lang="en-US" sz="2000" b="1" kern="1200" dirty="0">
              <a:solidFill>
                <a:schemeClr val="bg1"/>
              </a:solidFill>
            </a:rPr>
            <a:t>DIRECT</a:t>
          </a:r>
        </a:p>
        <a:p>
          <a:pPr marL="0" lvl="0" indent="0" algn="ctr" defTabSz="889000">
            <a:lnSpc>
              <a:spcPct val="90000"/>
            </a:lnSpc>
            <a:spcBef>
              <a:spcPct val="0"/>
            </a:spcBef>
            <a:spcAft>
              <a:spcPct val="35000"/>
            </a:spcAft>
            <a:buNone/>
          </a:pPr>
          <a:r>
            <a:rPr lang="en-US" sz="2000" b="1" kern="1200" dirty="0">
              <a:solidFill>
                <a:schemeClr val="bg1"/>
              </a:solidFill>
            </a:rPr>
            <a:t>20%</a:t>
          </a:r>
        </a:p>
      </dsp:txBody>
      <dsp:txXfrm>
        <a:off x="1239959" y="0"/>
        <a:ext cx="2040513" cy="2220091"/>
      </dsp:txXfrm>
    </dsp:sp>
    <dsp:sp modelId="{C9BA9DFD-696F-A849-889C-DD51E79EE2BF}">
      <dsp:nvSpPr>
        <dsp:cNvPr id="0" name=""/>
        <dsp:cNvSpPr/>
      </dsp:nvSpPr>
      <dsp:spPr>
        <a:xfrm>
          <a:off x="0" y="2220091"/>
          <a:ext cx="4520432" cy="2698165"/>
        </a:xfrm>
        <a:prstGeom prst="trapezoid">
          <a:avLst>
            <a:gd name="adj" fmla="val 45956"/>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INDIRECT</a:t>
          </a:r>
        </a:p>
        <a:p>
          <a:pPr marL="0" lvl="0" indent="0" algn="ctr" defTabSz="977900">
            <a:lnSpc>
              <a:spcPct val="90000"/>
            </a:lnSpc>
            <a:spcBef>
              <a:spcPct val="0"/>
            </a:spcBef>
            <a:spcAft>
              <a:spcPct val="35000"/>
            </a:spcAft>
            <a:buNone/>
          </a:pPr>
          <a:r>
            <a:rPr lang="en-US" sz="2200" b="1" kern="1200" dirty="0">
              <a:solidFill>
                <a:schemeClr val="bg1"/>
              </a:solidFill>
            </a:rPr>
            <a:t>80%</a:t>
          </a:r>
        </a:p>
      </dsp:txBody>
      <dsp:txXfrm>
        <a:off x="791075" y="2220091"/>
        <a:ext cx="2938280" cy="26981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BA14-9CA6-6B4A-9C10-C30562912144}">
      <dsp:nvSpPr>
        <dsp:cNvPr id="0" name=""/>
        <dsp:cNvSpPr/>
      </dsp:nvSpPr>
      <dsp:spPr>
        <a:xfrm>
          <a:off x="1239959" y="0"/>
          <a:ext cx="2040513" cy="2220091"/>
        </a:xfrm>
        <a:prstGeom prst="trapezoid">
          <a:avLst>
            <a:gd name="adj" fmla="val 50000"/>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a:p>
          <a:pPr marL="0" lvl="0" indent="0" algn="ctr" defTabSz="889000">
            <a:lnSpc>
              <a:spcPct val="90000"/>
            </a:lnSpc>
            <a:spcBef>
              <a:spcPct val="0"/>
            </a:spcBef>
            <a:spcAft>
              <a:spcPct val="35000"/>
            </a:spcAft>
            <a:buNone/>
          </a:pPr>
          <a:r>
            <a:rPr lang="en-US" sz="2000" b="1" kern="1200" dirty="0">
              <a:solidFill>
                <a:schemeClr val="bg1"/>
              </a:solidFill>
            </a:rPr>
            <a:t>DIRECT</a:t>
          </a:r>
        </a:p>
        <a:p>
          <a:pPr marL="0" lvl="0" indent="0" algn="ctr" defTabSz="889000">
            <a:lnSpc>
              <a:spcPct val="90000"/>
            </a:lnSpc>
            <a:spcBef>
              <a:spcPct val="0"/>
            </a:spcBef>
            <a:spcAft>
              <a:spcPct val="35000"/>
            </a:spcAft>
            <a:buNone/>
          </a:pPr>
          <a:r>
            <a:rPr lang="en-US" sz="2000" b="1" kern="1200" dirty="0">
              <a:solidFill>
                <a:schemeClr val="bg1"/>
              </a:solidFill>
            </a:rPr>
            <a:t>20%</a:t>
          </a:r>
        </a:p>
      </dsp:txBody>
      <dsp:txXfrm>
        <a:off x="1239959" y="0"/>
        <a:ext cx="2040513" cy="2220091"/>
      </dsp:txXfrm>
    </dsp:sp>
    <dsp:sp modelId="{C9BA9DFD-696F-A849-889C-DD51E79EE2BF}">
      <dsp:nvSpPr>
        <dsp:cNvPr id="0" name=""/>
        <dsp:cNvSpPr/>
      </dsp:nvSpPr>
      <dsp:spPr>
        <a:xfrm>
          <a:off x="0" y="2220091"/>
          <a:ext cx="4520432" cy="2698165"/>
        </a:xfrm>
        <a:prstGeom prst="trapezoid">
          <a:avLst>
            <a:gd name="adj" fmla="val 45956"/>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INDIRECT</a:t>
          </a:r>
        </a:p>
        <a:p>
          <a:pPr marL="0" lvl="0" indent="0" algn="ctr" defTabSz="977900">
            <a:lnSpc>
              <a:spcPct val="90000"/>
            </a:lnSpc>
            <a:spcBef>
              <a:spcPct val="0"/>
            </a:spcBef>
            <a:spcAft>
              <a:spcPct val="35000"/>
            </a:spcAft>
            <a:buNone/>
          </a:pPr>
          <a:r>
            <a:rPr lang="en-US" sz="2200" b="1" kern="1200" dirty="0">
              <a:solidFill>
                <a:schemeClr val="bg1"/>
              </a:solidFill>
            </a:rPr>
            <a:t>80%</a:t>
          </a:r>
        </a:p>
      </dsp:txBody>
      <dsp:txXfrm>
        <a:off x="791075" y="2220091"/>
        <a:ext cx="2938280" cy="26981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0.38361</cdr:x>
      <cdr:y>0.80458</cdr:y>
    </cdr:from>
    <cdr:to>
      <cdr:x>0.68345</cdr:x>
      <cdr:y>0.87566</cdr:y>
    </cdr:to>
    <cdr:sp macro="" textlink="">
      <cdr:nvSpPr>
        <cdr:cNvPr id="2" name="TextBox 7">
          <a:extLst xmlns:a="http://schemas.openxmlformats.org/drawingml/2006/main">
            <a:ext uri="{FF2B5EF4-FFF2-40B4-BE49-F238E27FC236}">
              <a16:creationId xmlns:a16="http://schemas.microsoft.com/office/drawing/2014/main" id="{8D649C99-4773-4888-B1F7-6E6801A9E130}"/>
            </a:ext>
          </a:extLst>
        </cdr:cNvPr>
        <cdr:cNvSpPr txBox="1"/>
      </cdr:nvSpPr>
      <cdr:spPr>
        <a:xfrm xmlns:a="http://schemas.openxmlformats.org/drawingml/2006/main">
          <a:off x="4209280" y="4180514"/>
          <a:ext cx="329013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BASELINE DAMAGE STATE (SDI)</a:t>
          </a:r>
        </a:p>
      </cdr:txBody>
    </cdr:sp>
  </cdr:relSizeAnchor>
</c:userShapes>
</file>

<file path=ppt/drawings/drawing2.xml><?xml version="1.0" encoding="utf-8"?>
<c:userShapes xmlns:c="http://schemas.openxmlformats.org/drawingml/2006/chart">
  <cdr:relSizeAnchor xmlns:cdr="http://schemas.openxmlformats.org/drawingml/2006/chartDrawing">
    <cdr:from>
      <cdr:x>0.38361</cdr:x>
      <cdr:y>0.80458</cdr:y>
    </cdr:from>
    <cdr:to>
      <cdr:x>0.68345</cdr:x>
      <cdr:y>0.87566</cdr:y>
    </cdr:to>
    <cdr:sp macro="" textlink="">
      <cdr:nvSpPr>
        <cdr:cNvPr id="2" name="TextBox 7">
          <a:extLst xmlns:a="http://schemas.openxmlformats.org/drawingml/2006/main">
            <a:ext uri="{FF2B5EF4-FFF2-40B4-BE49-F238E27FC236}">
              <a16:creationId xmlns:a16="http://schemas.microsoft.com/office/drawing/2014/main" id="{8D649C99-4773-4888-B1F7-6E6801A9E130}"/>
            </a:ext>
          </a:extLst>
        </cdr:cNvPr>
        <cdr:cNvSpPr txBox="1"/>
      </cdr:nvSpPr>
      <cdr:spPr>
        <a:xfrm xmlns:a="http://schemas.openxmlformats.org/drawingml/2006/main">
          <a:off x="4209280" y="4180514"/>
          <a:ext cx="329013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BASELINE DAMAGE STATE (SDI)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BCE46-E0C8-4648-8D73-A759E1F8F151}" type="datetimeFigureOut">
              <a:rPr lang="en-US" smtClean="0"/>
              <a:t>4/26/19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D722A-204F-2E46-9298-E1B6C6F43253}" type="slidenum">
              <a:rPr lang="en-US" smtClean="0"/>
              <a:t>‹#›</a:t>
            </a:fld>
            <a:endParaRPr lang="en-US" dirty="0"/>
          </a:p>
        </p:txBody>
      </p:sp>
    </p:spTree>
    <p:extLst>
      <p:ext uri="{BB962C8B-B14F-4D97-AF65-F5344CB8AC3E}">
        <p14:creationId xmlns:p14="http://schemas.microsoft.com/office/powerpoint/2010/main" val="15499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defTabSz="457200">
              <a:defRPr/>
            </a:pPr>
            <a:fld id="{04600964-B5C1-374D-8CBD-26DECFC3222A}" type="slidenum">
              <a:rPr lang="en-US" smtClean="0">
                <a:solidFill>
                  <a:prstClr val="black"/>
                </a:solidFill>
              </a:rPr>
              <a:pPr defTabSz="457200">
                <a:defRPr/>
              </a:pPr>
              <a:t>1</a:t>
            </a:fld>
            <a:endParaRPr lang="en-US" dirty="0">
              <a:solidFill>
                <a:prstClr val="black"/>
              </a:solidFill>
            </a:endParaRPr>
          </a:p>
        </p:txBody>
      </p:sp>
    </p:spTree>
    <p:extLst>
      <p:ext uri="{BB962C8B-B14F-4D97-AF65-F5344CB8AC3E}">
        <p14:creationId xmlns:p14="http://schemas.microsoft.com/office/powerpoint/2010/main" val="29320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1361 patients were recruited from 6 centres in Canada from 2015- present</a:t>
            </a:r>
          </a:p>
          <a:p>
            <a:endParaRPr lang="en-US" b="0" dirty="0"/>
          </a:p>
        </p:txBody>
      </p:sp>
      <p:sp>
        <p:nvSpPr>
          <p:cNvPr id="4" name="Slide Number Placeholder 3"/>
          <p:cNvSpPr>
            <a:spLocks noGrp="1"/>
          </p:cNvSpPr>
          <p:nvPr>
            <p:ph type="sldNum" sz="quarter" idx="10"/>
          </p:nvPr>
        </p:nvSpPr>
        <p:spPr/>
        <p:txBody>
          <a:bodyPr/>
          <a:lstStyle/>
          <a:p>
            <a:fld id="{CC2D722A-204F-2E46-9298-E1B6C6F43253}" type="slidenum">
              <a:rPr lang="en-US" smtClean="0"/>
              <a:t>10</a:t>
            </a:fld>
            <a:endParaRPr lang="en-US" dirty="0"/>
          </a:p>
        </p:txBody>
      </p:sp>
    </p:spTree>
    <p:extLst>
      <p:ext uri="{BB962C8B-B14F-4D97-AF65-F5344CB8AC3E}">
        <p14:creationId xmlns:p14="http://schemas.microsoft.com/office/powerpoint/2010/main" val="155381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Patients filled out a validated health resource questionnaire annually</a:t>
            </a:r>
          </a:p>
          <a:p>
            <a:r>
              <a:rPr lang="en-US" sz="1800" dirty="0"/>
              <a:t>This assessed their frequency of h</a:t>
            </a:r>
            <a:r>
              <a:rPr lang="en-US" sz="1760" kern="1200" dirty="0">
                <a:solidFill>
                  <a:schemeClr val="tx1"/>
                </a:solidFill>
                <a:latin typeface="+mn-lt"/>
                <a:ea typeface="+mn-ea"/>
                <a:cs typeface="+mn-cs"/>
              </a:rPr>
              <a:t>ospitalizations, medications, MD visits, ER visits, labs, xrays and other imaging</a:t>
            </a:r>
          </a:p>
          <a:p>
            <a:pPr lvl="0" defTabSz="685800">
              <a:defRPr/>
            </a:pPr>
            <a:r>
              <a:rPr lang="en-US" sz="1760" kern="1200" dirty="0">
                <a:solidFill>
                  <a:schemeClr val="tx1"/>
                </a:solidFill>
                <a:latin typeface="+mn-lt"/>
                <a:ea typeface="+mn-ea"/>
                <a:cs typeface="+mn-cs"/>
              </a:rPr>
              <a:t>Travel costs to health care visits</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11</a:t>
            </a:fld>
            <a:endParaRPr lang="en-US" dirty="0"/>
          </a:p>
        </p:txBody>
      </p:sp>
    </p:spTree>
    <p:extLst>
      <p:ext uri="{BB962C8B-B14F-4D97-AF65-F5344CB8AC3E}">
        <p14:creationId xmlns:p14="http://schemas.microsoft.com/office/powerpoint/2010/main" val="236823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Assessed annually</a:t>
            </a:r>
          </a:p>
          <a:p>
            <a:r>
              <a:rPr lang="en-US" dirty="0"/>
              <a:t>Validated</a:t>
            </a:r>
          </a:p>
          <a:p>
            <a:pPr lvl="0">
              <a:defRPr/>
            </a:pPr>
            <a:r>
              <a:rPr lang="en-CA" sz="2000" kern="1200" dirty="0">
                <a:solidFill>
                  <a:schemeClr val="tx1"/>
                </a:solidFill>
                <a:latin typeface="+mn-lt"/>
                <a:ea typeface="+mn-ea"/>
                <a:cs typeface="ＭＳ Ｐゴシック" charset="0"/>
              </a:rPr>
              <a:t>Time loss &amp; impaired productivity in paid &amp; unpaid work</a:t>
            </a:r>
          </a:p>
          <a:p>
            <a:pPr lvl="0">
              <a:defRPr/>
            </a:pPr>
            <a:r>
              <a:rPr lang="en-CA" sz="2000" kern="1200" dirty="0">
                <a:solidFill>
                  <a:schemeClr val="tx1"/>
                </a:solidFill>
                <a:latin typeface="+mn-lt"/>
                <a:ea typeface="+mn-ea"/>
                <a:cs typeface="ＭＳ Ｐゴシック" charset="0"/>
              </a:rPr>
              <a:t>Valued using age &amp; sex-specific wages from Stats Canada </a:t>
            </a:r>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12</a:t>
            </a:fld>
            <a:endParaRPr lang="en-US" dirty="0"/>
          </a:p>
        </p:txBody>
      </p:sp>
    </p:spTree>
    <p:extLst>
      <p:ext uri="{BB962C8B-B14F-4D97-AF65-F5344CB8AC3E}">
        <p14:creationId xmlns:p14="http://schemas.microsoft.com/office/powerpoint/2010/main" val="195960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Wingdings" charset="2"/>
              <a:buChar char="§"/>
            </a:pPr>
            <a:r>
              <a:rPr lang="en-US" sz="1200" dirty="0">
                <a:cs typeface="Arial" panose="020B0604020202020204" pitchFamily="34" charset="0"/>
              </a:rPr>
              <a:t>Patients assigned into damage states based on the SLICC/ACR Damage Index (SDI)</a:t>
            </a:r>
          </a:p>
          <a:p>
            <a:pPr>
              <a:lnSpc>
                <a:spcPct val="100000"/>
              </a:lnSpc>
              <a:buFont typeface="Wingdings" charset="2"/>
              <a:buChar char="§"/>
            </a:pPr>
            <a:r>
              <a:rPr lang="en-US" sz="1200" dirty="0">
                <a:cs typeface="Arial" panose="020B0604020202020204" pitchFamily="34" charset="0"/>
              </a:rPr>
              <a:t>Regressions</a:t>
            </a:r>
            <a:r>
              <a:rPr lang="en-US" sz="1200" baseline="0" dirty="0">
                <a:cs typeface="Arial" panose="020B0604020202020204" pitchFamily="34" charset="0"/>
              </a:rPr>
              <a:t> were done to estimate cost per SDI per year</a:t>
            </a:r>
          </a:p>
        </p:txBody>
      </p:sp>
      <p:sp>
        <p:nvSpPr>
          <p:cNvPr id="4" name="Slide Number Placeholder 3"/>
          <p:cNvSpPr>
            <a:spLocks noGrp="1"/>
          </p:cNvSpPr>
          <p:nvPr>
            <p:ph type="sldNum" sz="quarter" idx="10"/>
          </p:nvPr>
        </p:nvSpPr>
        <p:spPr/>
        <p:txBody>
          <a:bodyPr/>
          <a:lstStyle/>
          <a:p>
            <a:fld id="{CC2D722A-204F-2E46-9298-E1B6C6F43253}" type="slidenum">
              <a:rPr lang="en-US" smtClean="0"/>
              <a:t>13</a:t>
            </a:fld>
            <a:endParaRPr lang="en-US" dirty="0"/>
          </a:p>
        </p:txBody>
      </p:sp>
    </p:spTree>
    <p:extLst>
      <p:ext uri="{BB962C8B-B14F-4D97-AF65-F5344CB8AC3E}">
        <p14:creationId xmlns:p14="http://schemas.microsoft.com/office/powerpoint/2010/main" val="46401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Wingdings" charset="2"/>
              <a:buChar char="§"/>
            </a:pPr>
            <a:r>
              <a:rPr lang="en-US" sz="1200" dirty="0">
                <a:cs typeface="Arial" panose="020B0604020202020204" pitchFamily="34" charset="0"/>
              </a:rPr>
              <a:t>Predict patient’s disease course and expected time in each disease damage state using Multi-state Markov Model</a:t>
            </a:r>
          </a:p>
          <a:p>
            <a:pPr>
              <a:lnSpc>
                <a:spcPct val="100000"/>
              </a:lnSpc>
              <a:buFont typeface="Wingdings" charset="2"/>
              <a:buChar char="§"/>
            </a:pPr>
            <a:r>
              <a:rPr lang="en-US" sz="1200" dirty="0">
                <a:cs typeface="Arial" panose="020B0604020202020204" pitchFamily="34" charset="0"/>
              </a:rPr>
              <a:t>Transition rates between states and expected state duration were estimated</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14</a:t>
            </a:fld>
            <a:endParaRPr lang="en-US" dirty="0"/>
          </a:p>
        </p:txBody>
      </p:sp>
    </p:spTree>
    <p:extLst>
      <p:ext uri="{BB962C8B-B14F-4D97-AF65-F5344CB8AC3E}">
        <p14:creationId xmlns:p14="http://schemas.microsoft.com/office/powerpoint/2010/main" val="323829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Based on this model, we can predict how long a patient would spend in each damage state depending on what SDI they had at baseline</a:t>
            </a:r>
          </a:p>
          <a:p>
            <a:r>
              <a:rPr lang="en-CA" dirty="0"/>
              <a:t>So someone who started out with SDI of 1 at baseline, would remain in the same SDI for 3.17 years out of 5 years but could lose damage</a:t>
            </a:r>
          </a:p>
        </p:txBody>
      </p:sp>
      <p:sp>
        <p:nvSpPr>
          <p:cNvPr id="4" name="Slide Number Placeholder 3"/>
          <p:cNvSpPr>
            <a:spLocks noGrp="1"/>
          </p:cNvSpPr>
          <p:nvPr>
            <p:ph type="sldNum" sz="quarter" idx="10"/>
          </p:nvPr>
        </p:nvSpPr>
        <p:spPr/>
        <p:txBody>
          <a:bodyPr/>
          <a:lstStyle/>
          <a:p>
            <a:fld id="{CC2D722A-204F-2E46-9298-E1B6C6F43253}" type="slidenum">
              <a:rPr lang="en-US" smtClean="0"/>
              <a:t>15</a:t>
            </a:fld>
            <a:endParaRPr lang="en-US" dirty="0"/>
          </a:p>
        </p:txBody>
      </p:sp>
    </p:spTree>
    <p:extLst>
      <p:ext uri="{BB962C8B-B14F-4D97-AF65-F5344CB8AC3E}">
        <p14:creationId xmlns:p14="http://schemas.microsoft.com/office/powerpoint/2010/main" val="413775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cs typeface="ＭＳ Ｐゴシック" charset="0"/>
              </a:rPr>
              <a:t>Estimated yearly costs per damage state</a:t>
            </a:r>
          </a:p>
          <a:p>
            <a:pPr>
              <a:defRPr/>
            </a:pPr>
            <a:r>
              <a:rPr lang="en-US" sz="1200" dirty="0">
                <a:cs typeface="ＭＳ Ｐゴシック" charset="0"/>
              </a:rPr>
              <a:t>Cumulative costs = Yearly costs per damage state x expected duration per damage state</a:t>
            </a:r>
            <a:endParaRPr lang="en-US" sz="1200" i="1" dirty="0"/>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16</a:t>
            </a:fld>
            <a:endParaRPr lang="en-US" dirty="0"/>
          </a:p>
        </p:txBody>
      </p:sp>
    </p:spTree>
    <p:extLst>
      <p:ext uri="{BB962C8B-B14F-4D97-AF65-F5344CB8AC3E}">
        <p14:creationId xmlns:p14="http://schemas.microsoft.com/office/powerpoint/2010/main" val="3886227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our cohort look like at baseline?</a:t>
            </a:r>
          </a:p>
          <a:p>
            <a:r>
              <a:rPr lang="en-US" dirty="0"/>
              <a:t>Established disease, predom female and Caucasian and ½ were employed</a:t>
            </a:r>
          </a:p>
          <a:p>
            <a:endParaRPr lang="en-US" dirty="0"/>
          </a:p>
          <a:p>
            <a:r>
              <a:rPr lang="en-US" dirty="0"/>
              <a:t>Ethnicity and disease duration (0.5 year) in SLICC</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17</a:t>
            </a:fld>
            <a:endParaRPr lang="en-US" dirty="0"/>
          </a:p>
        </p:txBody>
      </p:sp>
    </p:spTree>
    <p:extLst>
      <p:ext uri="{BB962C8B-B14F-4D97-AF65-F5344CB8AC3E}">
        <p14:creationId xmlns:p14="http://schemas.microsoft.com/office/powerpoint/2010/main" val="102957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much did each lupus patient cost per year according to their damage state?</a:t>
            </a:r>
          </a:p>
          <a:p>
            <a:r>
              <a:rPr lang="en-US" dirty="0"/>
              <a:t>First column we have damage state 0-5</a:t>
            </a:r>
          </a:p>
          <a:p>
            <a:r>
              <a:rPr lang="en-US" dirty="0"/>
              <a:t>Then broken down into direct costs, indirect costs and total costs</a:t>
            </a:r>
          </a:p>
          <a:p>
            <a:r>
              <a:rPr lang="en-US" dirty="0"/>
              <a:t>Several observations here:</a:t>
            </a:r>
          </a:p>
          <a:p>
            <a:pPr marL="228600" indent="-228600">
              <a:buAutoNum type="arabicPeriod"/>
            </a:pPr>
            <a:r>
              <a:rPr lang="en-US" dirty="0"/>
              <a:t>As damage increase so did the cost</a:t>
            </a:r>
          </a:p>
          <a:p>
            <a:pPr marL="228600" indent="-228600">
              <a:buAutoNum type="arabicPeriod"/>
            </a:pPr>
            <a:r>
              <a:rPr lang="en-US" dirty="0"/>
              <a:t>Comparing high to low damage, there was a 4.3 fold difference in direct cost, 1.6 in total, and not much change for indirect cost</a:t>
            </a:r>
          </a:p>
          <a:p>
            <a:pPr marL="228600" indent="-228600">
              <a:buAutoNum type="arabicPeriod"/>
            </a:pPr>
            <a:r>
              <a:rPr lang="en-US" dirty="0"/>
              <a:t>Indirect cost exceed direct cost, which we will later on, was about 4-fold </a:t>
            </a:r>
          </a:p>
          <a:p>
            <a:br>
              <a:rPr lang="en-US" dirty="0"/>
            </a:br>
            <a:r>
              <a:rPr lang="en-US" dirty="0"/>
              <a:t>Compared to Megan’s paper we had fewer people on dialysis…that’s why see only a 4.3 fold increase</a:t>
            </a:r>
          </a:p>
        </p:txBody>
      </p:sp>
      <p:sp>
        <p:nvSpPr>
          <p:cNvPr id="4" name="Slide Number Placeholder 3"/>
          <p:cNvSpPr>
            <a:spLocks noGrp="1"/>
          </p:cNvSpPr>
          <p:nvPr>
            <p:ph type="sldNum" sz="quarter" idx="10"/>
          </p:nvPr>
        </p:nvSpPr>
        <p:spPr/>
        <p:txBody>
          <a:bodyPr/>
          <a:lstStyle/>
          <a:p>
            <a:fld id="{CC2D722A-204F-2E46-9298-E1B6C6F43253}" type="slidenum">
              <a:rPr lang="en-US" smtClean="0"/>
              <a:t>18</a:t>
            </a:fld>
            <a:endParaRPr lang="en-US" dirty="0"/>
          </a:p>
        </p:txBody>
      </p:sp>
    </p:spTree>
    <p:extLst>
      <p:ext uri="{BB962C8B-B14F-4D97-AF65-F5344CB8AC3E}">
        <p14:creationId xmlns:p14="http://schemas.microsoft.com/office/powerpoint/2010/main" val="329705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10-year cumulative cost look like?</a:t>
            </a:r>
          </a:p>
          <a:p>
            <a:r>
              <a:rPr lang="en-US" dirty="0"/>
              <a:t>Similar to annual cost, indirect cost did not change very much with different damage state</a:t>
            </a:r>
          </a:p>
          <a:p>
            <a:r>
              <a:rPr lang="en-US" dirty="0"/>
              <a:t>Cost more than direct costs</a:t>
            </a:r>
          </a:p>
          <a:p>
            <a:r>
              <a:rPr lang="en-US" dirty="0"/>
              <a:t>Overall total cost still increasing with damage, driven by direct costs</a:t>
            </a:r>
          </a:p>
          <a:p>
            <a:r>
              <a:rPr lang="en-US" dirty="0"/>
              <a:t>At the peak, SDI &gt;=5 cumulative cost for 10 years, it’s about $400,000</a:t>
            </a:r>
          </a:p>
        </p:txBody>
      </p:sp>
      <p:sp>
        <p:nvSpPr>
          <p:cNvPr id="4" name="Slide Number Placeholder 3"/>
          <p:cNvSpPr>
            <a:spLocks noGrp="1"/>
          </p:cNvSpPr>
          <p:nvPr>
            <p:ph type="sldNum" sz="quarter" idx="10"/>
          </p:nvPr>
        </p:nvSpPr>
        <p:spPr/>
        <p:txBody>
          <a:bodyPr/>
          <a:lstStyle/>
          <a:p>
            <a:fld id="{CC2D722A-204F-2E46-9298-E1B6C6F43253}" type="slidenum">
              <a:rPr lang="en-US" smtClean="0"/>
              <a:t>19</a:t>
            </a:fld>
            <a:endParaRPr lang="en-US" dirty="0"/>
          </a:p>
        </p:txBody>
      </p:sp>
    </p:spTree>
    <p:extLst>
      <p:ext uri="{BB962C8B-B14F-4D97-AF65-F5344CB8AC3E}">
        <p14:creationId xmlns:p14="http://schemas.microsoft.com/office/powerpoint/2010/main" val="99681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project received funding from CIORA</a:t>
            </a:r>
          </a:p>
        </p:txBody>
      </p:sp>
      <p:sp>
        <p:nvSpPr>
          <p:cNvPr id="4" name="Slide Number Placeholder 3"/>
          <p:cNvSpPr>
            <a:spLocks noGrp="1"/>
          </p:cNvSpPr>
          <p:nvPr>
            <p:ph type="sldNum" sz="quarter" idx="10"/>
          </p:nvPr>
        </p:nvSpPr>
        <p:spPr/>
        <p:txBody>
          <a:bodyPr/>
          <a:lstStyle/>
          <a:p>
            <a:fld id="{CC2D722A-204F-2E46-9298-E1B6C6F43253}" type="slidenum">
              <a:rPr lang="en-US" smtClean="0"/>
              <a:t>2</a:t>
            </a:fld>
            <a:endParaRPr lang="en-US" dirty="0"/>
          </a:p>
        </p:txBody>
      </p:sp>
    </p:spTree>
    <p:extLst>
      <p:ext uri="{BB962C8B-B14F-4D97-AF65-F5344CB8AC3E}">
        <p14:creationId xmlns:p14="http://schemas.microsoft.com/office/powerpoint/2010/main" val="3840983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costs was 20% of total cost entire cohort vs 80% for indirect</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20</a:t>
            </a:fld>
            <a:endParaRPr lang="en-US" dirty="0"/>
          </a:p>
        </p:txBody>
      </p:sp>
    </p:spTree>
    <p:extLst>
      <p:ext uri="{BB962C8B-B14F-4D97-AF65-F5344CB8AC3E}">
        <p14:creationId xmlns:p14="http://schemas.microsoft.com/office/powerpoint/2010/main" val="313691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from hospitals and meds</a:t>
            </a:r>
          </a:p>
          <a:p>
            <a:endParaRPr lang="en-US" dirty="0"/>
          </a:p>
          <a:p>
            <a:r>
              <a:rPr lang="en-US" dirty="0"/>
              <a:t>Other direct costs:</a:t>
            </a:r>
          </a:p>
          <a:p>
            <a:r>
              <a:rPr lang="en-US" dirty="0"/>
              <a:t>Rehab 1%</a:t>
            </a:r>
          </a:p>
          <a:p>
            <a:r>
              <a:rPr lang="en-US" dirty="0"/>
              <a:t>Outpatient Sx: 3%</a:t>
            </a:r>
          </a:p>
          <a:p>
            <a:r>
              <a:rPr lang="en-US" dirty="0"/>
              <a:t>Other HP 6%</a:t>
            </a:r>
          </a:p>
          <a:p>
            <a:r>
              <a:rPr lang="en-US" dirty="0"/>
              <a:t>Help 3%</a:t>
            </a:r>
          </a:p>
        </p:txBody>
      </p:sp>
      <p:sp>
        <p:nvSpPr>
          <p:cNvPr id="4" name="Slide Number Placeholder 3"/>
          <p:cNvSpPr>
            <a:spLocks noGrp="1"/>
          </p:cNvSpPr>
          <p:nvPr>
            <p:ph type="sldNum" sz="quarter" idx="10"/>
          </p:nvPr>
        </p:nvSpPr>
        <p:spPr/>
        <p:txBody>
          <a:bodyPr/>
          <a:lstStyle/>
          <a:p>
            <a:fld id="{CC2D722A-204F-2E46-9298-E1B6C6F43253}" type="slidenum">
              <a:rPr lang="en-US" smtClean="0"/>
              <a:t>21</a:t>
            </a:fld>
            <a:endParaRPr lang="en-US" dirty="0"/>
          </a:p>
        </p:txBody>
      </p:sp>
    </p:spTree>
    <p:extLst>
      <p:ext uri="{BB962C8B-B14F-4D97-AF65-F5344CB8AC3E}">
        <p14:creationId xmlns:p14="http://schemas.microsoft.com/office/powerpoint/2010/main" val="361531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SD1 0-2 hospitalization and meds </a:t>
            </a:r>
          </a:p>
          <a:p>
            <a:r>
              <a:rPr lang="en-CA" dirty="0"/>
              <a:t>SDI 3 or higher, dialysis accounted for x of cost</a:t>
            </a:r>
          </a:p>
          <a:p>
            <a:endParaRPr lang="en-CA" dirty="0"/>
          </a:p>
        </p:txBody>
      </p:sp>
      <p:sp>
        <p:nvSpPr>
          <p:cNvPr id="4" name="Slide Number Placeholder 3"/>
          <p:cNvSpPr>
            <a:spLocks noGrp="1"/>
          </p:cNvSpPr>
          <p:nvPr>
            <p:ph type="sldNum" sz="quarter" idx="10"/>
          </p:nvPr>
        </p:nvSpPr>
        <p:spPr/>
        <p:txBody>
          <a:bodyPr/>
          <a:lstStyle/>
          <a:p>
            <a:fld id="{CC2D722A-204F-2E46-9298-E1B6C6F43253}" type="slidenum">
              <a:rPr lang="en-US" smtClean="0"/>
              <a:t>22</a:t>
            </a:fld>
            <a:endParaRPr lang="en-US" dirty="0"/>
          </a:p>
        </p:txBody>
      </p:sp>
    </p:spTree>
    <p:extLst>
      <p:ext uri="{BB962C8B-B14F-4D97-AF65-F5344CB8AC3E}">
        <p14:creationId xmlns:p14="http://schemas.microsoft.com/office/powerpoint/2010/main" val="333067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SD1 0-2 hospitalization and meds </a:t>
            </a:r>
          </a:p>
          <a:p>
            <a:r>
              <a:rPr lang="en-CA" dirty="0"/>
              <a:t>SDI 3 or higher, dialysis accounted for x of cost</a:t>
            </a:r>
          </a:p>
          <a:p>
            <a:endParaRPr lang="en-CA" dirty="0"/>
          </a:p>
        </p:txBody>
      </p:sp>
      <p:sp>
        <p:nvSpPr>
          <p:cNvPr id="4" name="Slide Number Placeholder 3"/>
          <p:cNvSpPr>
            <a:spLocks noGrp="1"/>
          </p:cNvSpPr>
          <p:nvPr>
            <p:ph type="sldNum" sz="quarter" idx="10"/>
          </p:nvPr>
        </p:nvSpPr>
        <p:spPr/>
        <p:txBody>
          <a:bodyPr/>
          <a:lstStyle/>
          <a:p>
            <a:fld id="{CC2D722A-204F-2E46-9298-E1B6C6F43253}" type="slidenum">
              <a:rPr lang="en-US" smtClean="0"/>
              <a:t>23</a:t>
            </a:fld>
            <a:endParaRPr lang="en-US" dirty="0"/>
          </a:p>
        </p:txBody>
      </p:sp>
    </p:spTree>
    <p:extLst>
      <p:ext uri="{BB962C8B-B14F-4D97-AF65-F5344CB8AC3E}">
        <p14:creationId xmlns:p14="http://schemas.microsoft.com/office/powerpoint/2010/main" val="260307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indirect costs were secondary to opportunity cost</a:t>
            </a:r>
          </a:p>
          <a:p>
            <a:r>
              <a:rPr lang="en-US" dirty="0"/>
              <a:t>Absenteeism was small portion</a:t>
            </a:r>
          </a:p>
        </p:txBody>
      </p:sp>
      <p:sp>
        <p:nvSpPr>
          <p:cNvPr id="4" name="Slide Number Placeholder 3"/>
          <p:cNvSpPr>
            <a:spLocks noGrp="1"/>
          </p:cNvSpPr>
          <p:nvPr>
            <p:ph type="sldNum" sz="quarter" idx="10"/>
          </p:nvPr>
        </p:nvSpPr>
        <p:spPr/>
        <p:txBody>
          <a:bodyPr/>
          <a:lstStyle/>
          <a:p>
            <a:fld id="{CC2D722A-204F-2E46-9298-E1B6C6F43253}" type="slidenum">
              <a:rPr lang="en-US" smtClean="0"/>
              <a:t>24</a:t>
            </a:fld>
            <a:endParaRPr lang="en-US" dirty="0"/>
          </a:p>
        </p:txBody>
      </p:sp>
    </p:spTree>
    <p:extLst>
      <p:ext uri="{BB962C8B-B14F-4D97-AF65-F5344CB8AC3E}">
        <p14:creationId xmlns:p14="http://schemas.microsoft.com/office/powerpoint/2010/main" val="420478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thing to remember here is that fewer patients are working with increasing damage</a:t>
            </a:r>
          </a:p>
        </p:txBody>
      </p:sp>
      <p:sp>
        <p:nvSpPr>
          <p:cNvPr id="4" name="Slide Number Placeholder 3"/>
          <p:cNvSpPr>
            <a:spLocks noGrp="1"/>
          </p:cNvSpPr>
          <p:nvPr>
            <p:ph type="sldNum" sz="quarter" idx="10"/>
          </p:nvPr>
        </p:nvSpPr>
        <p:spPr/>
        <p:txBody>
          <a:bodyPr/>
          <a:lstStyle/>
          <a:p>
            <a:fld id="{CC2D722A-204F-2E46-9298-E1B6C6F43253}" type="slidenum">
              <a:rPr lang="en-US" smtClean="0"/>
              <a:t>25</a:t>
            </a:fld>
            <a:endParaRPr lang="en-US" dirty="0"/>
          </a:p>
        </p:txBody>
      </p:sp>
    </p:spTree>
    <p:extLst>
      <p:ext uri="{BB962C8B-B14F-4D97-AF65-F5344CB8AC3E}">
        <p14:creationId xmlns:p14="http://schemas.microsoft.com/office/powerpoint/2010/main" val="342332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And if we look at the employed, absenteeism, i.e. missing work, is a very small component of the cost in paid labor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Much of it is due to impaired productivity while work and work anticipated if not ill</a:t>
            </a:r>
          </a:p>
        </p:txBody>
      </p:sp>
      <p:sp>
        <p:nvSpPr>
          <p:cNvPr id="4" name="Slide Number Placeholder 3"/>
          <p:cNvSpPr>
            <a:spLocks noGrp="1"/>
          </p:cNvSpPr>
          <p:nvPr>
            <p:ph type="sldNum" sz="quarter" idx="10"/>
          </p:nvPr>
        </p:nvSpPr>
        <p:spPr/>
        <p:txBody>
          <a:bodyPr/>
          <a:lstStyle/>
          <a:p>
            <a:fld id="{CC2D722A-204F-2E46-9298-E1B6C6F43253}" type="slidenum">
              <a:rPr lang="en-US" smtClean="0"/>
              <a:t>26</a:t>
            </a:fld>
            <a:endParaRPr lang="en-US" dirty="0"/>
          </a:p>
        </p:txBody>
      </p:sp>
    </p:spTree>
    <p:extLst>
      <p:ext uri="{BB962C8B-B14F-4D97-AF65-F5344CB8AC3E}">
        <p14:creationId xmlns:p14="http://schemas.microsoft.com/office/powerpoint/2010/main" val="194024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For unemployed can only consider opportunity cost, you can see it is still quite substantial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For non-workers, the opportunity cost for paid work decreases due to the increase of retirees as a proportion of patients with more damage. More patients older than 65 means less expected paid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This highlights the importance of evaluating the costs of both employed and not employed</a:t>
            </a:r>
          </a:p>
        </p:txBody>
      </p:sp>
      <p:sp>
        <p:nvSpPr>
          <p:cNvPr id="4" name="Slide Number Placeholder 3"/>
          <p:cNvSpPr>
            <a:spLocks noGrp="1"/>
          </p:cNvSpPr>
          <p:nvPr>
            <p:ph type="sldNum" sz="quarter" idx="10"/>
          </p:nvPr>
        </p:nvSpPr>
        <p:spPr/>
        <p:txBody>
          <a:bodyPr/>
          <a:lstStyle/>
          <a:p>
            <a:fld id="{CC2D722A-204F-2E46-9298-E1B6C6F43253}" type="slidenum">
              <a:rPr lang="en-US" smtClean="0"/>
              <a:t>27</a:t>
            </a:fld>
            <a:endParaRPr lang="en-US" dirty="0"/>
          </a:p>
        </p:txBody>
      </p:sp>
    </p:spTree>
    <p:extLst>
      <p:ext uri="{BB962C8B-B14F-4D97-AF65-F5344CB8AC3E}">
        <p14:creationId xmlns:p14="http://schemas.microsoft.com/office/powerpoint/2010/main" val="214619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For unpaid labor such as housework, volunteering, people who are employed lose productivity and opportunities as well</a:t>
            </a:r>
          </a:p>
          <a:p>
            <a:r>
              <a:rPr lang="en-US" dirty="0"/>
              <a:t>So don’t forget that</a:t>
            </a:r>
          </a:p>
        </p:txBody>
      </p:sp>
      <p:sp>
        <p:nvSpPr>
          <p:cNvPr id="4" name="Slide Number Placeholder 3"/>
          <p:cNvSpPr>
            <a:spLocks noGrp="1"/>
          </p:cNvSpPr>
          <p:nvPr>
            <p:ph type="sldNum" sz="quarter" idx="10"/>
          </p:nvPr>
        </p:nvSpPr>
        <p:spPr/>
        <p:txBody>
          <a:bodyPr/>
          <a:lstStyle/>
          <a:p>
            <a:fld id="{CC2D722A-204F-2E46-9298-E1B6C6F43253}" type="slidenum">
              <a:rPr lang="en-US" smtClean="0"/>
              <a:t>28</a:t>
            </a:fld>
            <a:endParaRPr lang="en-US" dirty="0"/>
          </a:p>
        </p:txBody>
      </p:sp>
    </p:spTree>
    <p:extLst>
      <p:ext uri="{BB962C8B-B14F-4D97-AF65-F5344CB8AC3E}">
        <p14:creationId xmlns:p14="http://schemas.microsoft.com/office/powerpoint/2010/main" val="1134257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Not employed patients have more presenteeism and opportunity costs likely because they do not have a job and therefore have more potential to be doing unpaid labor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This highlights the importance of looking at paid and unpaid labor for SLE patients</a:t>
            </a:r>
          </a:p>
        </p:txBody>
      </p:sp>
      <p:sp>
        <p:nvSpPr>
          <p:cNvPr id="4" name="Slide Number Placeholder 3"/>
          <p:cNvSpPr>
            <a:spLocks noGrp="1"/>
          </p:cNvSpPr>
          <p:nvPr>
            <p:ph type="sldNum" sz="quarter" idx="10"/>
          </p:nvPr>
        </p:nvSpPr>
        <p:spPr/>
        <p:txBody>
          <a:bodyPr/>
          <a:lstStyle/>
          <a:p>
            <a:fld id="{CC2D722A-204F-2E46-9298-E1B6C6F43253}" type="slidenum">
              <a:rPr lang="en-US" smtClean="0"/>
              <a:t>29</a:t>
            </a:fld>
            <a:endParaRPr lang="en-US" dirty="0"/>
          </a:p>
        </p:txBody>
      </p:sp>
    </p:spTree>
    <p:extLst>
      <p:ext uri="{BB962C8B-B14F-4D97-AF65-F5344CB8AC3E}">
        <p14:creationId xmlns:p14="http://schemas.microsoft.com/office/powerpoint/2010/main" val="212647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my references</a:t>
            </a:r>
          </a:p>
        </p:txBody>
      </p:sp>
      <p:sp>
        <p:nvSpPr>
          <p:cNvPr id="4" name="Slide Number Placeholder 3"/>
          <p:cNvSpPr>
            <a:spLocks noGrp="1"/>
          </p:cNvSpPr>
          <p:nvPr>
            <p:ph type="sldNum" sz="quarter" idx="10"/>
          </p:nvPr>
        </p:nvSpPr>
        <p:spPr/>
        <p:txBody>
          <a:bodyPr/>
          <a:lstStyle/>
          <a:p>
            <a:fld id="{CC2D722A-204F-2E46-9298-E1B6C6F43253}" type="slidenum">
              <a:rPr lang="en-US" smtClean="0"/>
              <a:t>3</a:t>
            </a:fld>
            <a:endParaRPr lang="en-US" dirty="0"/>
          </a:p>
        </p:txBody>
      </p:sp>
    </p:spTree>
    <p:extLst>
      <p:ext uri="{BB962C8B-B14F-4D97-AF65-F5344CB8AC3E}">
        <p14:creationId xmlns:p14="http://schemas.microsoft.com/office/powerpoint/2010/main" val="1635848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UNEMPLOYED COST MORE THAN EMPLOYED</a:t>
            </a:r>
          </a:p>
          <a:p>
            <a:r>
              <a:rPr lang="en-CA" dirty="0"/>
              <a:t>DRIVEN BY HIGHER UNPAID OPPORTUNITY COST AND PRESENTEEISM</a:t>
            </a:r>
          </a:p>
          <a:p>
            <a:r>
              <a:rPr lang="en-CA" dirty="0"/>
              <a:t>IF YOU ONLY LOOIK AT THE PEOPLE WHO ARE WORKING, UNDERAPPRECIATING THE TRUE COST OF EVERYONE AFFECTED</a:t>
            </a:r>
          </a:p>
        </p:txBody>
      </p:sp>
      <p:sp>
        <p:nvSpPr>
          <p:cNvPr id="4" name="Slide Number Placeholder 3"/>
          <p:cNvSpPr>
            <a:spLocks noGrp="1"/>
          </p:cNvSpPr>
          <p:nvPr>
            <p:ph type="sldNum" sz="quarter" idx="10"/>
          </p:nvPr>
        </p:nvSpPr>
        <p:spPr/>
        <p:txBody>
          <a:bodyPr/>
          <a:lstStyle/>
          <a:p>
            <a:fld id="{CC2D722A-204F-2E46-9298-E1B6C6F43253}" type="slidenum">
              <a:rPr lang="en-US" smtClean="0"/>
              <a:t>30</a:t>
            </a:fld>
            <a:endParaRPr lang="en-US" dirty="0"/>
          </a:p>
        </p:txBody>
      </p:sp>
    </p:spTree>
    <p:extLst>
      <p:ext uri="{BB962C8B-B14F-4D97-AF65-F5344CB8AC3E}">
        <p14:creationId xmlns:p14="http://schemas.microsoft.com/office/powerpoint/2010/main" val="3523695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not able to capture or get a good sense of what is their disease cost in the first 10 years.</a:t>
            </a:r>
          </a:p>
          <a:p>
            <a:r>
              <a:rPr lang="en-CA" dirty="0"/>
              <a:t>We had few people with short disease duration so it limits our ability to adjust the regression for these people</a:t>
            </a:r>
          </a:p>
        </p:txBody>
      </p:sp>
      <p:sp>
        <p:nvSpPr>
          <p:cNvPr id="4" name="Slide Number Placeholder 3"/>
          <p:cNvSpPr>
            <a:spLocks noGrp="1"/>
          </p:cNvSpPr>
          <p:nvPr>
            <p:ph type="sldNum" sz="quarter" idx="10"/>
          </p:nvPr>
        </p:nvSpPr>
        <p:spPr/>
        <p:txBody>
          <a:bodyPr/>
          <a:lstStyle/>
          <a:p>
            <a:fld id="{CC2D722A-204F-2E46-9298-E1B6C6F43253}" type="slidenum">
              <a:rPr lang="en-US" smtClean="0"/>
              <a:t>31</a:t>
            </a:fld>
            <a:endParaRPr lang="en-US" dirty="0"/>
          </a:p>
        </p:txBody>
      </p:sp>
    </p:spTree>
    <p:extLst>
      <p:ext uri="{BB962C8B-B14F-4D97-AF65-F5344CB8AC3E}">
        <p14:creationId xmlns:p14="http://schemas.microsoft.com/office/powerpoint/2010/main" val="2794062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32</a:t>
            </a:fld>
            <a:endParaRPr lang="en-US" dirty="0"/>
          </a:p>
        </p:txBody>
      </p:sp>
    </p:spTree>
    <p:extLst>
      <p:ext uri="{BB962C8B-B14F-4D97-AF65-F5344CB8AC3E}">
        <p14:creationId xmlns:p14="http://schemas.microsoft.com/office/powerpoint/2010/main" val="137167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Indirect costs exceeded direct, on average, by 3.7-fold, underscoring the importance of lost workforce productivity and the need for actionable workplace and systems-level (i.e., government, policies, and society) interventions to improve the employment outcomes of those living with SLE.  </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33</a:t>
            </a:fld>
            <a:endParaRPr lang="en-US" dirty="0"/>
          </a:p>
        </p:txBody>
      </p:sp>
    </p:spTree>
    <p:extLst>
      <p:ext uri="{BB962C8B-B14F-4D97-AF65-F5344CB8AC3E}">
        <p14:creationId xmlns:p14="http://schemas.microsoft.com/office/powerpoint/2010/main" val="910012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Indirect costs exceeded direct, on average, by 3.7-fold, underscoring the importance of lost workforce productivity and the need for actionable workplace and systems-level (i.e., government, policies, and society) interventions to improve the employment outcomes of those living with SLE.  </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34</a:t>
            </a:fld>
            <a:endParaRPr lang="en-US" dirty="0"/>
          </a:p>
        </p:txBody>
      </p:sp>
    </p:spTree>
    <p:extLst>
      <p:ext uri="{BB962C8B-B14F-4D97-AF65-F5344CB8AC3E}">
        <p14:creationId xmlns:p14="http://schemas.microsoft.com/office/powerpoint/2010/main" val="46112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35</a:t>
            </a:fld>
            <a:endParaRPr lang="en-US" dirty="0"/>
          </a:p>
        </p:txBody>
      </p:sp>
    </p:spTree>
    <p:extLst>
      <p:ext uri="{BB962C8B-B14F-4D97-AF65-F5344CB8AC3E}">
        <p14:creationId xmlns:p14="http://schemas.microsoft.com/office/powerpoint/2010/main" val="42037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are some of the studies that have looked at the cost of SLE </a:t>
            </a:r>
          </a:p>
          <a:p>
            <a:r>
              <a:rPr lang="en-US" dirty="0"/>
              <a:t>Listed here are the direct costs and as you can see the cost varies with disease phenotype, for example, LN has been shown to be up to 71000 </a:t>
            </a:r>
          </a:p>
          <a:p>
            <a:r>
              <a:rPr lang="en-US" dirty="0"/>
              <a:t>As SLE is a relatively rare and complex disease, it has been challenging to accurately study the economic burden of SLE.</a:t>
            </a:r>
          </a:p>
          <a:p>
            <a:r>
              <a:rPr lang="en-US" dirty="0"/>
              <a:t>By gaining a greater appreciation of the cost of SLE, we can determine how to improve allocate health care resources to optimize patient outcomes.</a:t>
            </a:r>
          </a:p>
        </p:txBody>
      </p:sp>
      <p:sp>
        <p:nvSpPr>
          <p:cNvPr id="4" name="Slide Number Placeholder 3"/>
          <p:cNvSpPr>
            <a:spLocks noGrp="1"/>
          </p:cNvSpPr>
          <p:nvPr>
            <p:ph type="sldNum" sz="quarter" idx="10"/>
          </p:nvPr>
        </p:nvSpPr>
        <p:spPr/>
        <p:txBody>
          <a:bodyPr/>
          <a:lstStyle/>
          <a:p>
            <a:fld id="{CC2D722A-204F-2E46-9298-E1B6C6F43253}" type="slidenum">
              <a:rPr lang="en-US" smtClean="0"/>
              <a:t>4</a:t>
            </a:fld>
            <a:endParaRPr lang="en-US" dirty="0"/>
          </a:p>
        </p:txBody>
      </p:sp>
    </p:spTree>
    <p:extLst>
      <p:ext uri="{BB962C8B-B14F-4D97-AF65-F5344CB8AC3E}">
        <p14:creationId xmlns:p14="http://schemas.microsoft.com/office/powerpoint/2010/main" val="85483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Barber et al showed that the cost of SLE is associated with disease damage.</a:t>
            </a:r>
          </a:p>
          <a:p>
            <a:r>
              <a:rPr lang="en-US" dirty="0"/>
              <a:t>Using the SLICC/ACR damage index, they found that SLE patients with more damage incurs more cost compared to patients with low damage by about 19 fold in terms of 10 year cumulative cost</a:t>
            </a:r>
          </a:p>
          <a:p>
            <a:endParaRPr lang="en-US" dirty="0"/>
          </a:p>
        </p:txBody>
      </p:sp>
      <p:sp>
        <p:nvSpPr>
          <p:cNvPr id="4" name="Slide Number Placeholder 3"/>
          <p:cNvSpPr>
            <a:spLocks noGrp="1"/>
          </p:cNvSpPr>
          <p:nvPr>
            <p:ph type="sldNum" sz="quarter" idx="10"/>
          </p:nvPr>
        </p:nvSpPr>
        <p:spPr/>
        <p:txBody>
          <a:bodyPr/>
          <a:lstStyle/>
          <a:p>
            <a:fld id="{CC2D722A-204F-2E46-9298-E1B6C6F43253}" type="slidenum">
              <a:rPr lang="en-US" smtClean="0"/>
              <a:t>5</a:t>
            </a:fld>
            <a:endParaRPr lang="en-US" dirty="0"/>
          </a:p>
        </p:txBody>
      </p:sp>
    </p:spTree>
    <p:extLst>
      <p:ext uri="{BB962C8B-B14F-4D97-AF65-F5344CB8AC3E}">
        <p14:creationId xmlns:p14="http://schemas.microsoft.com/office/powerpoint/2010/main" val="312581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so far, no studies have looked at the total cost, i.e. including indirect costs, and whether or not it is associated with damage accrual</a:t>
            </a:r>
          </a:p>
          <a:p>
            <a:r>
              <a:rPr lang="en-CA" dirty="0"/>
              <a:t>The last study was likely underestimating the true cost associated with damage accrual</a:t>
            </a:r>
          </a:p>
          <a:p>
            <a:endParaRPr lang="en-CA" dirty="0"/>
          </a:p>
          <a:p>
            <a:r>
              <a:rPr lang="en-CA" dirty="0"/>
              <a:t>Overall, there is still not a lot of data from Canada on costs in SLE.</a:t>
            </a:r>
          </a:p>
          <a:p>
            <a:r>
              <a:rPr lang="en-CA" dirty="0"/>
              <a:t>Thus far, we have small studies, some of which &gt;15 years ago</a:t>
            </a:r>
          </a:p>
          <a:p>
            <a:r>
              <a:rPr lang="en-CA" dirty="0"/>
              <a:t>We have not looked at presenteeism costs yet which is a type of indirect cost I will later define</a:t>
            </a:r>
          </a:p>
          <a:p>
            <a:endParaRPr lang="en-CA" dirty="0"/>
          </a:p>
          <a:p>
            <a:r>
              <a:rPr lang="en-CA" dirty="0"/>
              <a:t>So we need better understanding and certainly also because many of the studies were using claims based data - </a:t>
            </a:r>
            <a:r>
              <a:rPr lang="en-US" dirty="0"/>
              <a:t>– limited information on disease phenotype and on indirect costs</a:t>
            </a:r>
          </a:p>
          <a:p>
            <a:endParaRPr lang="en-CA" dirty="0"/>
          </a:p>
        </p:txBody>
      </p:sp>
      <p:sp>
        <p:nvSpPr>
          <p:cNvPr id="4" name="Slide Number Placeholder 3"/>
          <p:cNvSpPr>
            <a:spLocks noGrp="1"/>
          </p:cNvSpPr>
          <p:nvPr>
            <p:ph type="sldNum" sz="quarter" idx="10"/>
          </p:nvPr>
        </p:nvSpPr>
        <p:spPr/>
        <p:txBody>
          <a:bodyPr/>
          <a:lstStyle/>
          <a:p>
            <a:fld id="{CC2D722A-204F-2E46-9298-E1B6C6F43253}" type="slidenum">
              <a:rPr lang="en-US" smtClean="0"/>
              <a:t>6</a:t>
            </a:fld>
            <a:endParaRPr lang="en-US" dirty="0"/>
          </a:p>
        </p:txBody>
      </p:sp>
    </p:spTree>
    <p:extLst>
      <p:ext uri="{BB962C8B-B14F-4D97-AF65-F5344CB8AC3E}">
        <p14:creationId xmlns:p14="http://schemas.microsoft.com/office/powerpoint/2010/main" val="392916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defTabSz="685800">
              <a:defRPr/>
            </a:pPr>
            <a:r>
              <a:rPr lang="en-US" sz="2800" b="0" kern="1200" dirty="0">
                <a:solidFill>
                  <a:schemeClr val="tx1"/>
                </a:solidFill>
                <a:latin typeface="+mn-lt"/>
                <a:ea typeface="+mn-ea"/>
                <a:cs typeface="+mn-cs"/>
              </a:rPr>
              <a:t>The purpose of our study was therefore to examine the annual and cumulative direct and indirect costs in a nationwide Canadian cohort of patients with SLE</a:t>
            </a:r>
          </a:p>
          <a:p>
            <a:pPr marL="257175" indent="-257175" defTabSz="685800">
              <a:defRPr/>
            </a:pPr>
            <a:r>
              <a:rPr lang="en-US" sz="2800" b="0" kern="1200" dirty="0">
                <a:solidFill>
                  <a:schemeClr val="tx1"/>
                </a:solidFill>
                <a:latin typeface="+mn-lt"/>
                <a:ea typeface="+mn-ea"/>
                <a:cs typeface="+mn-cs"/>
              </a:rPr>
              <a:t>We will use a multistate Markov model to estimate time during each damage state and taking into account patients transitioning states</a:t>
            </a:r>
          </a:p>
          <a:p>
            <a:pPr marL="257175" indent="-257175" defTabSz="685800">
              <a:defRPr/>
            </a:pPr>
            <a:r>
              <a:rPr lang="en-US" sz="2800" b="0" kern="1200" dirty="0">
                <a:solidFill>
                  <a:schemeClr val="tx1"/>
                </a:solidFill>
                <a:latin typeface="+mn-lt"/>
                <a:ea typeface="+mn-ea"/>
                <a:cs typeface="+mn-cs"/>
              </a:rPr>
              <a:t>We will also use this on another nationwide Canadian cohort</a:t>
            </a:r>
            <a:endParaRPr lang="en-US" b="0" dirty="0"/>
          </a:p>
        </p:txBody>
      </p:sp>
      <p:sp>
        <p:nvSpPr>
          <p:cNvPr id="4" name="Slide Number Placeholder 3"/>
          <p:cNvSpPr>
            <a:spLocks noGrp="1"/>
          </p:cNvSpPr>
          <p:nvPr>
            <p:ph type="sldNum" sz="quarter" idx="10"/>
          </p:nvPr>
        </p:nvSpPr>
        <p:spPr/>
        <p:txBody>
          <a:bodyPr/>
          <a:lstStyle/>
          <a:p>
            <a:fld id="{CC2D722A-204F-2E46-9298-E1B6C6F43253}" type="slidenum">
              <a:rPr lang="en-US" smtClean="0"/>
              <a:t>7</a:t>
            </a:fld>
            <a:endParaRPr lang="en-US" dirty="0"/>
          </a:p>
        </p:txBody>
      </p:sp>
    </p:spTree>
    <p:extLst>
      <p:ext uri="{BB962C8B-B14F-4D97-AF65-F5344CB8AC3E}">
        <p14:creationId xmlns:p14="http://schemas.microsoft.com/office/powerpoint/2010/main" val="425820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Direct costs are…</a:t>
            </a:r>
          </a:p>
        </p:txBody>
      </p:sp>
      <p:sp>
        <p:nvSpPr>
          <p:cNvPr id="4" name="Slide Number Placeholder 3"/>
          <p:cNvSpPr>
            <a:spLocks noGrp="1"/>
          </p:cNvSpPr>
          <p:nvPr>
            <p:ph type="sldNum" sz="quarter" idx="10"/>
          </p:nvPr>
        </p:nvSpPr>
        <p:spPr/>
        <p:txBody>
          <a:bodyPr/>
          <a:lstStyle/>
          <a:p>
            <a:fld id="{CC2D722A-204F-2E46-9298-E1B6C6F43253}" type="slidenum">
              <a:rPr lang="en-US" smtClean="0"/>
              <a:t>8</a:t>
            </a:fld>
            <a:endParaRPr lang="en-US" dirty="0"/>
          </a:p>
        </p:txBody>
      </p:sp>
    </p:spTree>
    <p:extLst>
      <p:ext uri="{BB962C8B-B14F-4D97-AF65-F5344CB8AC3E}">
        <p14:creationId xmlns:p14="http://schemas.microsoft.com/office/powerpoint/2010/main" val="295462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three different types of indirect costs that we examined</a:t>
            </a:r>
          </a:p>
          <a:p>
            <a:r>
              <a:rPr lang="en-US" baseline="0" dirty="0"/>
              <a:t>And they can vary based on whether they are employed or unemployed</a:t>
            </a:r>
          </a:p>
          <a:p>
            <a:r>
              <a:rPr lang="en-US" baseline="0" dirty="0"/>
              <a:t>And they can be paid of unpaid work</a:t>
            </a:r>
            <a:endParaRPr lang="en-US" sz="2800" kern="1200" dirty="0">
              <a:solidFill>
                <a:schemeClr val="tx1"/>
              </a:solidFill>
              <a:latin typeface="+mn-lt"/>
              <a:ea typeface="+mn-ea"/>
              <a:cs typeface="+mn-cs"/>
            </a:endParaRPr>
          </a:p>
          <a:p>
            <a:endParaRPr lang="en-US" baseline="0" dirty="0"/>
          </a:p>
          <a:p>
            <a:r>
              <a:rPr lang="en-US" baseline="0" dirty="0"/>
              <a:t>PAID LABOR:</a:t>
            </a:r>
          </a:p>
          <a:p>
            <a:r>
              <a:rPr lang="en-US" baseline="0" dirty="0"/>
              <a:t>ABSENTEEISM</a:t>
            </a:r>
          </a:p>
          <a:p>
            <a:r>
              <a:rPr lang="en-CA" sz="1200" b="0" i="0" u="none" strike="noStrike" kern="1200" dirty="0">
                <a:solidFill>
                  <a:schemeClr val="tx1"/>
                </a:solidFill>
                <a:effectLst/>
                <a:latin typeface="+mn-lt"/>
                <a:ea typeface="+mn-ea"/>
                <a:cs typeface="+mn-cs"/>
              </a:rPr>
              <a:t>annual value of time taken off current work due to health problems. (Days missed from work over 1 year times average hours worked per day times age-sex specific hourly wage)</a:t>
            </a:r>
            <a:r>
              <a:rPr lang="en-CA" dirty="0"/>
              <a:t> </a:t>
            </a:r>
          </a:p>
          <a:p>
            <a:r>
              <a:rPr lang="en-CA" baseline="0" dirty="0"/>
              <a:t>PRESENTEEISM</a:t>
            </a:r>
          </a:p>
          <a:p>
            <a:r>
              <a:rPr lang="en-CA" sz="1200" b="0" i="0" u="none" strike="noStrike" kern="1200" dirty="0">
                <a:solidFill>
                  <a:schemeClr val="tx1"/>
                </a:solidFill>
                <a:effectLst/>
                <a:latin typeface="+mn-lt"/>
                <a:ea typeface="+mn-ea"/>
                <a:cs typeface="+mn-cs"/>
              </a:rPr>
              <a:t>annual value of productivity losses due to health status, of current workers while at work. (Self-assessment of the effect of health status on productivity at work as a proportion between 0 (no effect of health on work) and 1 (unable to perform any work), times annual hours currently worked for pay, times age-sex specific hourly wage)</a:t>
            </a:r>
            <a:r>
              <a:rPr lang="en-CA" dirty="0"/>
              <a:t> </a:t>
            </a:r>
          </a:p>
          <a:p>
            <a:endParaRPr lang="en-CA" dirty="0"/>
          </a:p>
          <a:p>
            <a:r>
              <a:rPr lang="en-CA" dirty="0"/>
              <a:t>UNPAID LABOR</a:t>
            </a:r>
          </a:p>
          <a:p>
            <a:r>
              <a:rPr lang="en-CA" dirty="0"/>
              <a:t>NO ABSENTEESIM</a:t>
            </a:r>
          </a:p>
          <a:p>
            <a:r>
              <a:rPr lang="en-CA" baseline="0" dirty="0"/>
              <a:t>OPPORTUNITY COST</a:t>
            </a:r>
          </a:p>
          <a:p>
            <a:r>
              <a:rPr lang="en-CA" sz="1200" b="0" i="0" u="none" strike="noStrike" kern="1200" dirty="0">
                <a:solidFill>
                  <a:schemeClr val="tx1"/>
                </a:solidFill>
                <a:effectLst/>
                <a:latin typeface="+mn-lt"/>
                <a:ea typeface="+mn-ea"/>
                <a:cs typeface="+mn-cs"/>
              </a:rPr>
              <a:t>annual value of potential productivity from paid labour, that did not materialize due to the respondents' health status. (Additional hours over 1 year that respondents estimate they would work for pay if they had no health problems, over and above their current paid work hours (which are zero for non-workers), times age-sex specific hourly wage) </a:t>
            </a:r>
            <a:endParaRPr lang="en-US" baseline="0" dirty="0"/>
          </a:p>
        </p:txBody>
      </p:sp>
      <p:sp>
        <p:nvSpPr>
          <p:cNvPr id="4" name="Slide Number Placeholder 3"/>
          <p:cNvSpPr>
            <a:spLocks noGrp="1"/>
          </p:cNvSpPr>
          <p:nvPr>
            <p:ph type="sldNum" sz="quarter" idx="10"/>
          </p:nvPr>
        </p:nvSpPr>
        <p:spPr/>
        <p:txBody>
          <a:bodyPr/>
          <a:lstStyle/>
          <a:p>
            <a:fld id="{CC2D722A-204F-2E46-9298-E1B6C6F43253}" type="slidenum">
              <a:rPr lang="en-US" smtClean="0"/>
              <a:t>9</a:t>
            </a:fld>
            <a:endParaRPr lang="en-US" dirty="0"/>
          </a:p>
        </p:txBody>
      </p:sp>
    </p:spTree>
    <p:extLst>
      <p:ext uri="{BB962C8B-B14F-4D97-AF65-F5344CB8AC3E}">
        <p14:creationId xmlns:p14="http://schemas.microsoft.com/office/powerpoint/2010/main" val="2977356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069" y="2905229"/>
            <a:ext cx="8461921" cy="1245955"/>
          </a:xfrm>
        </p:spPr>
        <p:txBody>
          <a:bodyPr>
            <a:normAutofit/>
          </a:bodyPr>
          <a:lstStyle>
            <a:lvl1pPr algn="l">
              <a:defRPr sz="3840"/>
            </a:lvl1pPr>
          </a:lstStyle>
          <a:p>
            <a:r>
              <a:rPr lang="en-CA" dirty="0"/>
              <a:t>Click to edit Master title style</a:t>
            </a:r>
            <a:endParaRPr lang="en-US" dirty="0"/>
          </a:p>
        </p:txBody>
      </p:sp>
      <p:sp>
        <p:nvSpPr>
          <p:cNvPr id="3" name="Subtitle 2"/>
          <p:cNvSpPr>
            <a:spLocks noGrp="1"/>
          </p:cNvSpPr>
          <p:nvPr>
            <p:ph type="subTitle" idx="1"/>
          </p:nvPr>
        </p:nvSpPr>
        <p:spPr>
          <a:xfrm>
            <a:off x="3285069" y="4151184"/>
            <a:ext cx="8461921" cy="620510"/>
          </a:xfrm>
        </p:spPr>
        <p:txBody>
          <a:bodyPr>
            <a:normAutofit/>
          </a:bodyPr>
          <a:lstStyle>
            <a:lvl1pPr marL="0" indent="0" algn="l">
              <a:buNone/>
              <a:defRPr sz="3360">
                <a:solidFill>
                  <a:schemeClr val="bg1">
                    <a:lumMod val="6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A423C895-5309-416C-8580-CB534505B876}" type="datetime1">
              <a:rPr lang="en-US" smtClean="0">
                <a:solidFill>
                  <a:prstClr val="black">
                    <a:tint val="75000"/>
                  </a:prstClr>
                </a:solidFill>
              </a:rPr>
              <a:pPr/>
              <a:t>4/26/19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691707-747E-C946-9ECD-54E2551B1C5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934" y="609600"/>
            <a:ext cx="2302933" cy="5486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90133" y="609600"/>
            <a:ext cx="6705600" cy="5486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0134" y="609600"/>
            <a:ext cx="9211733"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1490133" y="1981200"/>
            <a:ext cx="4504267"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981200"/>
            <a:ext cx="4504267"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90134" y="609600"/>
            <a:ext cx="9211733" cy="1143000"/>
          </a:xfrm>
        </p:spPr>
        <p:txBody>
          <a:bodyPr/>
          <a:lstStyle/>
          <a:p>
            <a:r>
              <a:rPr lang="en-CA"/>
              <a:t>Click to edit Master title style</a:t>
            </a:r>
            <a:endParaRPr lang="en-US"/>
          </a:p>
        </p:txBody>
      </p:sp>
      <p:sp>
        <p:nvSpPr>
          <p:cNvPr id="3" name="Table Placeholder 2"/>
          <p:cNvSpPr>
            <a:spLocks noGrp="1"/>
          </p:cNvSpPr>
          <p:nvPr>
            <p:ph type="tbl" idx="1"/>
          </p:nvPr>
        </p:nvSpPr>
        <p:spPr>
          <a:xfrm>
            <a:off x="1490134" y="1981200"/>
            <a:ext cx="9211733" cy="4114800"/>
          </a:xfrm>
        </p:spPr>
        <p:txBody>
          <a:bodyPr/>
          <a:lstStyle/>
          <a:p>
            <a:pPr lvl="0"/>
            <a:endParaRPr lang="en-US" noProof="0"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676267" y="1160086"/>
            <a:ext cx="10972800" cy="4966079"/>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318B28D9-D5AC-4221-9B95-93BD7858F644}" type="datetime1">
              <a:rPr lang="en-US" smtClean="0">
                <a:solidFill>
                  <a:prstClr val="black">
                    <a:tint val="75000"/>
                  </a:prstClr>
                </a:solidFill>
              </a:rPr>
              <a:pPr/>
              <a:t>4/26/19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691707-747E-C946-9ECD-54E2551B1C5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90133" y="1981200"/>
            <a:ext cx="4504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981200"/>
            <a:ext cx="4504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934" y="609600"/>
            <a:ext cx="2302933" cy="5486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90133" y="609600"/>
            <a:ext cx="6705600" cy="5486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0134" y="609600"/>
            <a:ext cx="9211733"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1490133" y="1981200"/>
            <a:ext cx="4504267"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981200"/>
            <a:ext cx="4504267"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150167"/>
            <a:ext cx="5384800" cy="4525963"/>
          </a:xfrm>
        </p:spPr>
        <p:txBody>
          <a:bodyPr/>
          <a:lstStyle>
            <a:lvl1pPr>
              <a:defRPr sz="3360"/>
            </a:lvl1pPr>
            <a:lvl2pPr>
              <a:defRPr lang="en-CA" sz="2880" kern="1200" dirty="0" smtClean="0">
                <a:solidFill>
                  <a:schemeClr val="tx1"/>
                </a:solidFill>
                <a:latin typeface="+mn-lt"/>
                <a:ea typeface="+mn-ea"/>
                <a:cs typeface="+mn-cs"/>
              </a:defRPr>
            </a:lvl2pPr>
            <a:lvl3pPr>
              <a:defRPr sz="2400"/>
            </a:lvl3pPr>
            <a:lvl4pPr>
              <a:defRPr sz="2160"/>
            </a:lvl4pPr>
            <a:lvl5pPr>
              <a:defRPr sz="2160"/>
            </a:lvl5pPr>
            <a:lvl6pPr>
              <a:defRPr sz="2160"/>
            </a:lvl6pPr>
            <a:lvl7pPr>
              <a:defRPr sz="2160"/>
            </a:lvl7pPr>
            <a:lvl8pPr>
              <a:defRPr sz="2160"/>
            </a:lvl8pPr>
            <a:lvl9pPr>
              <a:defRPr sz="2160"/>
            </a:lvl9pPr>
          </a:lstStyle>
          <a:p>
            <a:pPr lvl="0"/>
            <a:r>
              <a:rPr lang="en-CA" dirty="0"/>
              <a:t>Click to edit Master text styles</a:t>
            </a:r>
          </a:p>
          <a:p>
            <a:pPr marL="891540" lvl="1" indent="-342900" algn="l" defTabSz="548640" rtl="0" eaLnBrk="1" latinLnBrk="0" hangingPunct="1">
              <a:spcBef>
                <a:spcPct val="20000"/>
              </a:spcBef>
              <a:buClr>
                <a:schemeClr val="bg1">
                  <a:lumMod val="50000"/>
                </a:schemeClr>
              </a:buClr>
              <a:buSzPct val="90000"/>
              <a:buFont typeface="Calibri" pitchFamily="34" charset="0"/>
              <a:buChar char="—"/>
            </a:pPr>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1150167"/>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p:txBody>
          <a:bodyPr/>
          <a:lstStyle/>
          <a:p>
            <a:fld id="{1BCE5064-057D-44A7-8A04-F39E25B39297}" type="datetime1">
              <a:rPr lang="en-US" smtClean="0">
                <a:solidFill>
                  <a:prstClr val="black">
                    <a:tint val="75000"/>
                  </a:prstClr>
                </a:solidFill>
              </a:rPr>
              <a:pPr/>
              <a:t>4/26/19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691707-747E-C946-9ECD-54E2551B1C5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90134" y="609600"/>
            <a:ext cx="9211733" cy="1143000"/>
          </a:xfrm>
        </p:spPr>
        <p:txBody>
          <a:bodyPr/>
          <a:lstStyle/>
          <a:p>
            <a:r>
              <a:rPr lang="en-CA"/>
              <a:t>Click to edit Master title style</a:t>
            </a:r>
            <a:endParaRPr lang="en-US"/>
          </a:p>
        </p:txBody>
      </p:sp>
      <p:sp>
        <p:nvSpPr>
          <p:cNvPr id="3" name="Table Placeholder 2"/>
          <p:cNvSpPr>
            <a:spLocks noGrp="1"/>
          </p:cNvSpPr>
          <p:nvPr>
            <p:ph type="tbl" idx="1"/>
          </p:nvPr>
        </p:nvSpPr>
        <p:spPr>
          <a:xfrm>
            <a:off x="1490134" y="1981200"/>
            <a:ext cx="9211733" cy="4114800"/>
          </a:xfrm>
        </p:spPr>
        <p:txBody>
          <a:bodyPr/>
          <a:lstStyle/>
          <a:p>
            <a:pPr lvl="0"/>
            <a:endParaRPr lang="en-US" noProof="0"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CA"/>
              <a:t>Click to edit Master title style</a:t>
            </a:r>
            <a:endParaRPr lang="en-US"/>
          </a:p>
        </p:txBody>
      </p:sp>
      <p:sp>
        <p:nvSpPr>
          <p:cNvPr id="3" name="Picture Placeholder 2"/>
          <p:cNvSpPr>
            <a:spLocks noGrp="1"/>
          </p:cNvSpPr>
          <p:nvPr>
            <p:ph type="pic" idx="1"/>
          </p:nvPr>
        </p:nvSpPr>
        <p:spPr>
          <a:xfrm>
            <a:off x="2389717" y="1070078"/>
            <a:ext cx="7315200" cy="365749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CA"/>
              <a:t>Click to edit Master text styles</a:t>
            </a:r>
          </a:p>
        </p:txBody>
      </p:sp>
      <p:sp>
        <p:nvSpPr>
          <p:cNvPr id="5" name="Date Placeholder 4"/>
          <p:cNvSpPr>
            <a:spLocks noGrp="1"/>
          </p:cNvSpPr>
          <p:nvPr>
            <p:ph type="dt" sz="half" idx="10"/>
          </p:nvPr>
        </p:nvSpPr>
        <p:spPr/>
        <p:txBody>
          <a:bodyPr/>
          <a:lstStyle/>
          <a:p>
            <a:fld id="{5F712D03-6F07-49BB-B753-674C4A183EC7}" type="datetime1">
              <a:rPr lang="en-US" smtClean="0">
                <a:solidFill>
                  <a:prstClr val="black">
                    <a:tint val="75000"/>
                  </a:prstClr>
                </a:solidFill>
              </a:rPr>
              <a:pPr/>
              <a:t>4/26/19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691707-747E-C946-9ECD-54E2551B1C59}"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90133" y="1981200"/>
            <a:ext cx="4504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981200"/>
            <a:ext cx="4504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578" y="3"/>
            <a:ext cx="10013245" cy="793751"/>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676267" y="1260094"/>
            <a:ext cx="10972800" cy="4866071"/>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1174048" y="6356352"/>
            <a:ext cx="1394177"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535364B0-10F1-4BD0-9AC5-A0A654B4885F}" type="datetime1">
              <a:rPr lang="en-US" smtClean="0">
                <a:solidFill>
                  <a:prstClr val="black">
                    <a:tint val="75000"/>
                  </a:prstClr>
                </a:solidFill>
              </a:rPr>
              <a:pPr/>
              <a:t>4/26/19</a:t>
            </a:fld>
            <a:endParaRPr lang="en-US" dirty="0">
              <a:solidFill>
                <a:prstClr val="black">
                  <a:tint val="75000"/>
                </a:prstClr>
              </a:solidFill>
            </a:endParaRPr>
          </a:p>
        </p:txBody>
      </p:sp>
      <p:sp>
        <p:nvSpPr>
          <p:cNvPr id="5" name="Footer Placeholder 4"/>
          <p:cNvSpPr>
            <a:spLocks noGrp="1"/>
          </p:cNvSpPr>
          <p:nvPr>
            <p:ph type="ftr" sz="quarter" idx="3"/>
          </p:nvPr>
        </p:nvSpPr>
        <p:spPr>
          <a:xfrm>
            <a:off x="2709335" y="6356352"/>
            <a:ext cx="7642576"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98667" y="6356352"/>
            <a:ext cx="11504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BA691707-747E-C946-9ECD-54E2551B1C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821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r" defTabSz="548640" rtl="0" eaLnBrk="1" latinLnBrk="0" hangingPunct="1">
        <a:spcBef>
          <a:spcPct val="0"/>
        </a:spcBef>
        <a:buNone/>
        <a:defRPr sz="2880" kern="1200">
          <a:solidFill>
            <a:schemeClr val="tx1"/>
          </a:solidFill>
          <a:latin typeface="+mj-lt"/>
          <a:ea typeface="+mj-ea"/>
          <a:cs typeface="+mj-cs"/>
        </a:defRPr>
      </a:lvl1pPr>
    </p:titleStyle>
    <p:bodyStyle>
      <a:lvl1pPr marL="411480" indent="-411480" algn="l" defTabSz="548640" rtl="0" eaLnBrk="1" latinLnBrk="0" hangingPunct="1">
        <a:spcBef>
          <a:spcPct val="20000"/>
        </a:spcBef>
        <a:buClr>
          <a:srgbClr val="FF0000"/>
        </a:buClr>
        <a:buFont typeface="Wingdings" charset="2"/>
        <a:buChar char="§"/>
        <a:defRPr sz="2880" kern="1200">
          <a:solidFill>
            <a:schemeClr val="tx1"/>
          </a:solidFill>
          <a:latin typeface="+mn-lt"/>
          <a:ea typeface="+mn-ea"/>
          <a:cs typeface="+mn-cs"/>
        </a:defRPr>
      </a:lvl1pPr>
      <a:lvl2pPr marL="891540" indent="-342900" algn="l" defTabSz="548640" rtl="0" eaLnBrk="1" latinLnBrk="0" hangingPunct="1">
        <a:spcBef>
          <a:spcPct val="20000"/>
        </a:spcBef>
        <a:buClr>
          <a:schemeClr val="bg1">
            <a:lumMod val="50000"/>
          </a:schemeClr>
        </a:buClr>
        <a:buSzPct val="90000"/>
        <a:buFont typeface="Calibri" pitchFamily="34" charset="0"/>
        <a:buChar char="—"/>
        <a:defRPr sz="2880" kern="1200">
          <a:solidFill>
            <a:schemeClr val="tx1"/>
          </a:solidFill>
          <a:latin typeface="+mn-lt"/>
          <a:ea typeface="+mn-ea"/>
          <a:cs typeface="+mn-cs"/>
        </a:defRPr>
      </a:lvl2pPr>
      <a:lvl3pPr marL="1371600" indent="-274320" algn="l" defTabSz="548640" rtl="0" eaLnBrk="1" latinLnBrk="0" hangingPunct="1">
        <a:spcBef>
          <a:spcPct val="20000"/>
        </a:spcBef>
        <a:buClr>
          <a:schemeClr val="bg1">
            <a:lumMod val="50000"/>
          </a:schemeClr>
        </a:buClr>
        <a:buFont typeface="Wingdings" charset="2"/>
        <a:buChar char="§"/>
        <a:defRPr sz="2640" kern="1200">
          <a:solidFill>
            <a:schemeClr val="tx1"/>
          </a:solidFill>
          <a:latin typeface="+mn-lt"/>
          <a:ea typeface="+mn-ea"/>
          <a:cs typeface="+mn-cs"/>
        </a:defRPr>
      </a:lvl3pPr>
      <a:lvl4pPr marL="1920240" indent="-274320" algn="l" defTabSz="548640" rtl="0" eaLnBrk="1" latinLnBrk="0" hangingPunct="1">
        <a:spcBef>
          <a:spcPct val="20000"/>
        </a:spcBef>
        <a:buClr>
          <a:schemeClr val="bg1">
            <a:lumMod val="50000"/>
          </a:schemeClr>
        </a:buClr>
        <a:buFont typeface="Courier New" pitchFamily="49" charset="0"/>
        <a:buChar char="o"/>
        <a:defRPr sz="2400" kern="1200">
          <a:solidFill>
            <a:schemeClr val="tx1"/>
          </a:solidFill>
          <a:latin typeface="+mn-lt"/>
          <a:ea typeface="+mn-ea"/>
          <a:cs typeface="+mn-cs"/>
        </a:defRPr>
      </a:lvl4pPr>
      <a:lvl5pPr marL="2468880" indent="-274320" algn="l" defTabSz="548640" rtl="0" eaLnBrk="1" latinLnBrk="0" hangingPunct="1">
        <a:spcBef>
          <a:spcPct val="20000"/>
        </a:spcBef>
        <a:buClr>
          <a:schemeClr val="bg1">
            <a:lumMod val="50000"/>
          </a:schemeClr>
        </a:buClr>
        <a:buFont typeface="Calibri" pitchFamily="34" charset="0"/>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90134" y="609600"/>
            <a:ext cx="9211733" cy="1143000"/>
          </a:xfrm>
          <a:prstGeom prst="rect">
            <a:avLst/>
          </a:prstGeom>
          <a:noFill/>
          <a:ln>
            <a:noFill/>
          </a:ln>
          <a:effectLs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90134" y="1981200"/>
            <a:ext cx="9211733"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271043"/>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mj-lt"/>
          <a:ea typeface="MS PGothic" pitchFamily="34" charset="-128"/>
          <a:cs typeface="MS PGothic" charset="0"/>
        </a:defRPr>
      </a:lvl1pPr>
      <a:lvl2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4572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6pPr>
      <a:lvl7pPr marL="9144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7pPr>
      <a:lvl8pPr marL="13716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8pPr>
      <a:lvl9pPr marL="18288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9pPr>
    </p:titleStyle>
    <p:bodyStyle>
      <a:lvl1pPr marL="346075" indent="-346075" algn="l" defTabSz="722313" rtl="0" eaLnBrk="0" fontAlgn="base" hangingPunct="0">
        <a:spcBef>
          <a:spcPct val="20000"/>
        </a:spcBef>
        <a:spcAft>
          <a:spcPct val="0"/>
        </a:spcAft>
        <a:buSzPct val="100000"/>
        <a:buFont typeface="Wingdings" charset="0"/>
        <a:buChar char="§"/>
        <a:defRPr sz="2800" b="1">
          <a:solidFill>
            <a:schemeClr val="tx2"/>
          </a:solidFill>
          <a:latin typeface="+mn-lt"/>
          <a:ea typeface="MS PGothic" pitchFamily="34" charset="-128"/>
          <a:cs typeface="MS PGothic" charset="0"/>
        </a:defRPr>
      </a:lvl1pPr>
      <a:lvl2pPr marL="750888" indent="-288925" algn="l" defTabSz="722313" rtl="0" eaLnBrk="0" fontAlgn="base" hangingPunct="0">
        <a:spcBef>
          <a:spcPct val="20000"/>
        </a:spcBef>
        <a:spcAft>
          <a:spcPct val="0"/>
        </a:spcAft>
        <a:buSzPct val="100000"/>
        <a:buFont typeface="Wingdings" charset="0"/>
        <a:buChar char="§"/>
        <a:defRPr sz="2800" b="1">
          <a:solidFill>
            <a:schemeClr val="tx1"/>
          </a:solidFill>
          <a:latin typeface="+mn-lt"/>
          <a:ea typeface="MS PGothic" pitchFamily="34" charset="-128"/>
          <a:cs typeface="MS PGothic" charset="0"/>
        </a:defRPr>
      </a:lvl2pPr>
      <a:lvl3pPr marL="1154113" indent="-231775" algn="l" defTabSz="722313" rtl="0" eaLnBrk="0" fontAlgn="base" hangingPunct="0">
        <a:spcBef>
          <a:spcPct val="20000"/>
        </a:spcBef>
        <a:spcAft>
          <a:spcPct val="0"/>
        </a:spcAft>
        <a:buSzPct val="100000"/>
        <a:buFont typeface="Wingdings" charset="0"/>
        <a:buChar char="w"/>
        <a:defRPr b="1">
          <a:solidFill>
            <a:schemeClr val="tx1"/>
          </a:solidFill>
          <a:latin typeface="+mn-lt"/>
          <a:ea typeface="MS PGothic" pitchFamily="34" charset="-128"/>
          <a:cs typeface="MS PGothic" charset="0"/>
        </a:defRPr>
      </a:lvl3pPr>
      <a:lvl4pPr marL="1614488"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S PGothic" pitchFamily="34" charset="-128"/>
          <a:cs typeface="MS PGothic" charset="0"/>
        </a:defRPr>
      </a:lvl4pPr>
      <a:lvl5pPr marL="20764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S PGothic" pitchFamily="34" charset="-128"/>
          <a:cs typeface="MS PGothic" charset="0"/>
        </a:defRPr>
      </a:lvl5pPr>
      <a:lvl6pPr marL="25336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6pPr>
      <a:lvl7pPr marL="29908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7pPr>
      <a:lvl8pPr marL="34480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8pPr>
      <a:lvl9pPr marL="39052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90134" y="609600"/>
            <a:ext cx="9211733" cy="1143000"/>
          </a:xfrm>
          <a:prstGeom prst="rect">
            <a:avLst/>
          </a:prstGeom>
          <a:noFill/>
          <a:ln>
            <a:noFill/>
          </a:ln>
          <a:effectLs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90134" y="1981200"/>
            <a:ext cx="9211733"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534520"/>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mj-lt"/>
          <a:ea typeface="MS PGothic" pitchFamily="34" charset="-128"/>
          <a:cs typeface="MS PGothic" charset="0"/>
        </a:defRPr>
      </a:lvl1pPr>
      <a:lvl2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4572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6pPr>
      <a:lvl7pPr marL="9144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7pPr>
      <a:lvl8pPr marL="13716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8pPr>
      <a:lvl9pPr marL="1828800" algn="ctr" defTabSz="722313" rtl="0" eaLnBrk="0" fontAlgn="base" hangingPunct="0">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0"/>
        </a:defRPr>
      </a:lvl9pPr>
    </p:titleStyle>
    <p:bodyStyle>
      <a:lvl1pPr marL="346075" indent="-346075" algn="l" defTabSz="722313" rtl="0" eaLnBrk="0" fontAlgn="base" hangingPunct="0">
        <a:spcBef>
          <a:spcPct val="20000"/>
        </a:spcBef>
        <a:spcAft>
          <a:spcPct val="0"/>
        </a:spcAft>
        <a:buSzPct val="100000"/>
        <a:buFont typeface="Wingdings" charset="0"/>
        <a:buChar char="§"/>
        <a:defRPr sz="2800" b="1">
          <a:solidFill>
            <a:schemeClr val="tx2"/>
          </a:solidFill>
          <a:latin typeface="+mn-lt"/>
          <a:ea typeface="MS PGothic" pitchFamily="34" charset="-128"/>
          <a:cs typeface="MS PGothic" charset="0"/>
        </a:defRPr>
      </a:lvl1pPr>
      <a:lvl2pPr marL="750888" indent="-288925" algn="l" defTabSz="722313" rtl="0" eaLnBrk="0" fontAlgn="base" hangingPunct="0">
        <a:spcBef>
          <a:spcPct val="20000"/>
        </a:spcBef>
        <a:spcAft>
          <a:spcPct val="0"/>
        </a:spcAft>
        <a:buSzPct val="100000"/>
        <a:buFont typeface="Wingdings" charset="0"/>
        <a:buChar char="§"/>
        <a:defRPr sz="2800" b="1">
          <a:solidFill>
            <a:schemeClr val="tx1"/>
          </a:solidFill>
          <a:latin typeface="+mn-lt"/>
          <a:ea typeface="MS PGothic" pitchFamily="34" charset="-128"/>
          <a:cs typeface="MS PGothic" charset="0"/>
        </a:defRPr>
      </a:lvl2pPr>
      <a:lvl3pPr marL="1154113" indent="-231775" algn="l" defTabSz="722313" rtl="0" eaLnBrk="0" fontAlgn="base" hangingPunct="0">
        <a:spcBef>
          <a:spcPct val="20000"/>
        </a:spcBef>
        <a:spcAft>
          <a:spcPct val="0"/>
        </a:spcAft>
        <a:buSzPct val="100000"/>
        <a:buFont typeface="Wingdings" charset="0"/>
        <a:buChar char="w"/>
        <a:defRPr b="1">
          <a:solidFill>
            <a:schemeClr val="tx1"/>
          </a:solidFill>
          <a:latin typeface="+mn-lt"/>
          <a:ea typeface="MS PGothic" pitchFamily="34" charset="-128"/>
          <a:cs typeface="MS PGothic" charset="0"/>
        </a:defRPr>
      </a:lvl3pPr>
      <a:lvl4pPr marL="1614488"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S PGothic" pitchFamily="34" charset="-128"/>
          <a:cs typeface="MS PGothic" charset="0"/>
        </a:defRPr>
      </a:lvl4pPr>
      <a:lvl5pPr marL="20764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S PGothic" pitchFamily="34" charset="-128"/>
          <a:cs typeface="MS PGothic" charset="0"/>
        </a:defRPr>
      </a:lvl5pPr>
      <a:lvl6pPr marL="25336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6pPr>
      <a:lvl7pPr marL="29908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7pPr>
      <a:lvl8pPr marL="34480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8pPr>
      <a:lvl9pPr marL="3905250" indent="-230188" algn="l" defTabSz="722313" rtl="0" eaLnBrk="0" fontAlgn="base" hangingPunct="0">
        <a:spcBef>
          <a:spcPct val="20000"/>
        </a:spcBef>
        <a:spcAft>
          <a:spcPct val="0"/>
        </a:spcAft>
        <a:buSzPct val="100000"/>
        <a:buFont typeface="Wingdings" charset="0"/>
        <a:buChar char="§"/>
        <a:defRPr sz="14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8.png"/><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chart" Target="../charts/chart2.xml"/><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5.xml"/><Relationship Id="rId7"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6.png"/><Relationship Id="rId5" Type="http://schemas.openxmlformats.org/officeDocument/2006/relationships/diagramLayout" Target="../diagrams/layout4.xml"/><Relationship Id="rId10" Type="http://schemas.openxmlformats.org/officeDocument/2006/relationships/image" Target="../media/image8.png"/><Relationship Id="rId4" Type="http://schemas.openxmlformats.org/officeDocument/2006/relationships/diagramData" Target="../diagrams/data4.xm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4.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EB00A5-5099-48A1-AE8C-E845CFE80B88}"/>
              </a:ext>
            </a:extLst>
          </p:cNvPr>
          <p:cNvSpPr>
            <a:spLocks noGrp="1"/>
          </p:cNvSpPr>
          <p:nvPr>
            <p:ph type="ctrTitle"/>
          </p:nvPr>
        </p:nvSpPr>
        <p:spPr>
          <a:xfrm>
            <a:off x="3339180" y="2314854"/>
            <a:ext cx="7216177" cy="885250"/>
          </a:xfrm>
        </p:spPr>
        <p:txBody>
          <a:bodyPr>
            <a:noAutofit/>
          </a:bodyPr>
          <a:lstStyle/>
          <a:p>
            <a:r>
              <a:rPr lang="en-US" sz="3200" b="1" dirty="0"/>
              <a:t>Economic Evaluation of Damage Accrual in a Nationwide Canadian SLE Cohort</a:t>
            </a:r>
          </a:p>
        </p:txBody>
      </p:sp>
      <p:sp>
        <p:nvSpPr>
          <p:cNvPr id="15" name="TextBox 14">
            <a:extLst>
              <a:ext uri="{FF2B5EF4-FFF2-40B4-BE49-F238E27FC236}">
                <a16:creationId xmlns:a16="http://schemas.microsoft.com/office/drawing/2014/main" id="{124EC089-B1AE-4DAC-AA3A-94989FCD4DFC}"/>
              </a:ext>
            </a:extLst>
          </p:cNvPr>
          <p:cNvSpPr txBox="1"/>
          <p:nvPr/>
        </p:nvSpPr>
        <p:spPr>
          <a:xfrm>
            <a:off x="3339180" y="3466282"/>
            <a:ext cx="7216177" cy="1477328"/>
          </a:xfrm>
          <a:prstGeom prst="rect">
            <a:avLst/>
          </a:prstGeom>
          <a:noFill/>
        </p:spPr>
        <p:txBody>
          <a:bodyPr wrap="square" rtlCol="0">
            <a:spAutoFit/>
          </a:bodyPr>
          <a:lstStyle/>
          <a:p>
            <a:pPr defTabSz="411480"/>
            <a:r>
              <a:rPr lang="en-CA" b="1" dirty="0"/>
              <a:t>May Y. Choi</a:t>
            </a:r>
            <a:r>
              <a:rPr lang="en-CA" dirty="0">
                <a:solidFill>
                  <a:srgbClr val="7F7F7F"/>
                </a:solidFill>
              </a:rPr>
              <a:t>,</a:t>
            </a:r>
            <a:r>
              <a:rPr lang="en-CA" b="1" dirty="0">
                <a:solidFill>
                  <a:srgbClr val="7F7F7F"/>
                </a:solidFill>
              </a:rPr>
              <a:t> </a:t>
            </a:r>
            <a:r>
              <a:rPr lang="en-CA" dirty="0">
                <a:solidFill>
                  <a:srgbClr val="7F7F7F"/>
                </a:solidFill>
              </a:rPr>
              <a:t>Y. St. Pierre, M.B. Urowitz, D. D. Gladman, S. Bernatsky, E. Vinet, C. Pineau, J.G. Hanly, C.A. Peschken, P.R. Fortin, M. Jung, C. Barber, S. Elliott, J. Dixon, A.E. Clarke</a:t>
            </a:r>
          </a:p>
          <a:p>
            <a:pPr defTabSz="411480"/>
            <a:endParaRPr lang="en-CA" dirty="0">
              <a:solidFill>
                <a:srgbClr val="7F7F7F"/>
              </a:solidFill>
            </a:endParaRPr>
          </a:p>
          <a:p>
            <a:pPr defTabSz="411480"/>
            <a:r>
              <a:rPr lang="en-CA" dirty="0">
                <a:solidFill>
                  <a:srgbClr val="7F7F7F"/>
                </a:solidFill>
              </a:rPr>
              <a:t>Webinar, April 30, 2019</a:t>
            </a:r>
          </a:p>
        </p:txBody>
      </p:sp>
      <p:sp>
        <p:nvSpPr>
          <p:cNvPr id="16" name="TextBox 15">
            <a:extLst>
              <a:ext uri="{FF2B5EF4-FFF2-40B4-BE49-F238E27FC236}">
                <a16:creationId xmlns:a16="http://schemas.microsoft.com/office/drawing/2014/main" id="{EB7598D1-8723-4B50-80FD-38A912AAF0DE}"/>
              </a:ext>
            </a:extLst>
          </p:cNvPr>
          <p:cNvSpPr txBox="1"/>
          <p:nvPr/>
        </p:nvSpPr>
        <p:spPr>
          <a:xfrm>
            <a:off x="3339180" y="1587011"/>
            <a:ext cx="6587960" cy="461665"/>
          </a:xfrm>
          <a:prstGeom prst="rect">
            <a:avLst/>
          </a:prstGeom>
          <a:noFill/>
        </p:spPr>
        <p:txBody>
          <a:bodyPr wrap="square" rtlCol="0">
            <a:spAutoFit/>
          </a:bodyPr>
          <a:lstStyle/>
          <a:p>
            <a:pPr defTabSz="411480"/>
            <a:r>
              <a:rPr lang="en-US" sz="2400" dirty="0">
                <a:solidFill>
                  <a:prstClr val="white">
                    <a:lumMod val="50000"/>
                  </a:prstClr>
                </a:solidFill>
              </a:rPr>
              <a:t>FACULTY OF MEDICINE </a:t>
            </a:r>
            <a:r>
              <a:rPr lang="az-Cyrl-AZ" sz="2400" dirty="0">
                <a:solidFill>
                  <a:prstClr val="white">
                    <a:lumMod val="50000"/>
                  </a:prstClr>
                </a:solidFill>
              </a:rPr>
              <a:t>І</a:t>
            </a:r>
            <a:r>
              <a:rPr lang="en-US" sz="2400" dirty="0">
                <a:solidFill>
                  <a:prstClr val="white">
                    <a:lumMod val="50000"/>
                  </a:prstClr>
                </a:solidFill>
              </a:rPr>
              <a:t> Division of Rheumatology</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r="63251"/>
          <a:stretch>
            <a:fillRect/>
          </a:stretch>
        </p:blipFill>
        <p:spPr bwMode="auto">
          <a:xfrm>
            <a:off x="1165967" y="902651"/>
            <a:ext cx="951865" cy="915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735" y="4740471"/>
            <a:ext cx="1594327" cy="703990"/>
          </a:xfrm>
          <a:prstGeom prst="rect">
            <a:avLst/>
          </a:prstGeom>
        </p:spPr>
      </p:pic>
    </p:spTree>
    <p:extLst>
      <p:ext uri="{BB962C8B-B14F-4D97-AF65-F5344CB8AC3E}">
        <p14:creationId xmlns:p14="http://schemas.microsoft.com/office/powerpoint/2010/main" val="81239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Participants</a:t>
            </a:r>
          </a:p>
        </p:txBody>
      </p:sp>
      <p:grpSp>
        <p:nvGrpSpPr>
          <p:cNvPr id="5" name="Group 4"/>
          <p:cNvGrpSpPr>
            <a:grpSpLocks noChangeAspect="1"/>
          </p:cNvGrpSpPr>
          <p:nvPr/>
        </p:nvGrpSpPr>
        <p:grpSpPr bwMode="auto">
          <a:xfrm>
            <a:off x="766265" y="1386077"/>
            <a:ext cx="7103201" cy="4666137"/>
            <a:chOff x="374" y="598"/>
            <a:chExt cx="5012" cy="3722"/>
          </a:xfrm>
          <a:solidFill>
            <a:srgbClr val="445469"/>
          </a:solidFill>
        </p:grpSpPr>
        <p:sp>
          <p:nvSpPr>
            <p:cNvPr id="8" name="Freeform 6"/>
            <p:cNvSpPr>
              <a:spLocks/>
            </p:cNvSpPr>
            <p:nvPr/>
          </p:nvSpPr>
          <p:spPr bwMode="auto">
            <a:xfrm>
              <a:off x="2448" y="983"/>
              <a:ext cx="208" cy="300"/>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9" name="Freeform 7"/>
            <p:cNvSpPr>
              <a:spLocks/>
            </p:cNvSpPr>
            <p:nvPr/>
          </p:nvSpPr>
          <p:spPr bwMode="auto">
            <a:xfrm>
              <a:off x="2483" y="1421"/>
              <a:ext cx="167" cy="163"/>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0" name="Freeform 9"/>
            <p:cNvSpPr>
              <a:spLocks/>
            </p:cNvSpPr>
            <p:nvPr/>
          </p:nvSpPr>
          <p:spPr bwMode="auto">
            <a:xfrm>
              <a:off x="1907" y="938"/>
              <a:ext cx="332" cy="382"/>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1" name="Freeform 10"/>
            <p:cNvSpPr>
              <a:spLocks/>
            </p:cNvSpPr>
            <p:nvPr/>
          </p:nvSpPr>
          <p:spPr bwMode="auto">
            <a:xfrm>
              <a:off x="2305" y="651"/>
              <a:ext cx="157" cy="212"/>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2" name="Freeform 11"/>
            <p:cNvSpPr>
              <a:spLocks/>
            </p:cNvSpPr>
            <p:nvPr/>
          </p:nvSpPr>
          <p:spPr bwMode="auto">
            <a:xfrm>
              <a:off x="2100" y="640"/>
              <a:ext cx="83" cy="64"/>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3" name="Freeform 12"/>
            <p:cNvSpPr>
              <a:spLocks/>
            </p:cNvSpPr>
            <p:nvPr/>
          </p:nvSpPr>
          <p:spPr bwMode="auto">
            <a:xfrm>
              <a:off x="2690" y="603"/>
              <a:ext cx="93" cy="59"/>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4" name="Freeform 13"/>
            <p:cNvSpPr>
              <a:spLocks/>
            </p:cNvSpPr>
            <p:nvPr/>
          </p:nvSpPr>
          <p:spPr bwMode="auto">
            <a:xfrm>
              <a:off x="3099" y="1015"/>
              <a:ext cx="173" cy="114"/>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5" name="Freeform 15"/>
            <p:cNvSpPr>
              <a:spLocks/>
            </p:cNvSpPr>
            <p:nvPr/>
          </p:nvSpPr>
          <p:spPr bwMode="auto">
            <a:xfrm>
              <a:off x="2807" y="632"/>
              <a:ext cx="56" cy="6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6" name="Freeform 16"/>
            <p:cNvSpPr>
              <a:spLocks/>
            </p:cNvSpPr>
            <p:nvPr/>
          </p:nvSpPr>
          <p:spPr bwMode="auto">
            <a:xfrm>
              <a:off x="2672" y="683"/>
              <a:ext cx="475" cy="295"/>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7" name="Freeform 17"/>
            <p:cNvSpPr>
              <a:spLocks/>
            </p:cNvSpPr>
            <p:nvPr/>
          </p:nvSpPr>
          <p:spPr bwMode="auto">
            <a:xfrm>
              <a:off x="2658" y="840"/>
              <a:ext cx="104" cy="116"/>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8" name="Freeform 18"/>
            <p:cNvSpPr>
              <a:spLocks/>
            </p:cNvSpPr>
            <p:nvPr/>
          </p:nvSpPr>
          <p:spPr bwMode="auto">
            <a:xfrm>
              <a:off x="2618" y="1456"/>
              <a:ext cx="40" cy="42"/>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19" name="Freeform 19"/>
            <p:cNvSpPr>
              <a:spLocks/>
            </p:cNvSpPr>
            <p:nvPr/>
          </p:nvSpPr>
          <p:spPr bwMode="auto">
            <a:xfrm>
              <a:off x="2770" y="1435"/>
              <a:ext cx="32" cy="29"/>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0" name="Freeform 20"/>
            <p:cNvSpPr>
              <a:spLocks/>
            </p:cNvSpPr>
            <p:nvPr/>
          </p:nvSpPr>
          <p:spPr bwMode="auto">
            <a:xfrm>
              <a:off x="1899" y="1007"/>
              <a:ext cx="571" cy="507"/>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1" name="Freeform 21"/>
            <p:cNvSpPr>
              <a:spLocks/>
            </p:cNvSpPr>
            <p:nvPr/>
          </p:nvSpPr>
          <p:spPr bwMode="auto">
            <a:xfrm>
              <a:off x="2342" y="975"/>
              <a:ext cx="88" cy="101"/>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2" name="Freeform 22"/>
            <p:cNvSpPr>
              <a:spLocks/>
            </p:cNvSpPr>
            <p:nvPr/>
          </p:nvSpPr>
          <p:spPr bwMode="auto">
            <a:xfrm>
              <a:off x="2313" y="970"/>
              <a:ext cx="21" cy="32"/>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3" name="Freeform 23"/>
            <p:cNvSpPr>
              <a:spLocks/>
            </p:cNvSpPr>
            <p:nvPr/>
          </p:nvSpPr>
          <p:spPr bwMode="auto">
            <a:xfrm>
              <a:off x="2440" y="1491"/>
              <a:ext cx="40" cy="47"/>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4" name="Freeform 24"/>
            <p:cNvSpPr>
              <a:spLocks/>
            </p:cNvSpPr>
            <p:nvPr/>
          </p:nvSpPr>
          <p:spPr bwMode="auto">
            <a:xfrm>
              <a:off x="2462" y="1318"/>
              <a:ext cx="48" cy="45"/>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5" name="Freeform 25"/>
            <p:cNvSpPr>
              <a:spLocks/>
            </p:cNvSpPr>
            <p:nvPr/>
          </p:nvSpPr>
          <p:spPr bwMode="auto">
            <a:xfrm>
              <a:off x="2276" y="1501"/>
              <a:ext cx="37" cy="40"/>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6" name="Freeform 26"/>
            <p:cNvSpPr>
              <a:spLocks/>
            </p:cNvSpPr>
            <p:nvPr/>
          </p:nvSpPr>
          <p:spPr bwMode="auto">
            <a:xfrm>
              <a:off x="2379" y="1509"/>
              <a:ext cx="38" cy="35"/>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7" name="Freeform 27"/>
            <p:cNvSpPr>
              <a:spLocks noEditPoints="1"/>
            </p:cNvSpPr>
            <p:nvPr/>
          </p:nvSpPr>
          <p:spPr bwMode="auto">
            <a:xfrm>
              <a:off x="1699" y="988"/>
              <a:ext cx="2293" cy="1454"/>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8" name="Freeform 28"/>
            <p:cNvSpPr>
              <a:spLocks/>
            </p:cNvSpPr>
            <p:nvPr/>
          </p:nvSpPr>
          <p:spPr bwMode="auto">
            <a:xfrm>
              <a:off x="2650" y="834"/>
              <a:ext cx="45" cy="37"/>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29" name="Freeform 29"/>
            <p:cNvSpPr>
              <a:spLocks/>
            </p:cNvSpPr>
            <p:nvPr/>
          </p:nvSpPr>
          <p:spPr bwMode="auto">
            <a:xfrm>
              <a:off x="3899" y="2203"/>
              <a:ext cx="53" cy="55"/>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0" name="Freeform 30"/>
            <p:cNvSpPr>
              <a:spLocks noEditPoints="1"/>
            </p:cNvSpPr>
            <p:nvPr/>
          </p:nvSpPr>
          <p:spPr bwMode="auto">
            <a:xfrm>
              <a:off x="4079" y="2149"/>
              <a:ext cx="850" cy="856"/>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solidFill>
              <a:srgbClr val="445469"/>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1" name="Freeform 31"/>
            <p:cNvSpPr>
              <a:spLocks/>
            </p:cNvSpPr>
            <p:nvPr/>
          </p:nvSpPr>
          <p:spPr bwMode="auto">
            <a:xfrm>
              <a:off x="3989" y="1958"/>
              <a:ext cx="27" cy="32"/>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2" name="Freeform 32"/>
            <p:cNvSpPr>
              <a:spLocks/>
            </p:cNvSpPr>
            <p:nvPr/>
          </p:nvSpPr>
          <p:spPr bwMode="auto">
            <a:xfrm>
              <a:off x="5086" y="2880"/>
              <a:ext cx="45" cy="45"/>
            </a:xfrm>
            <a:custGeom>
              <a:avLst/>
              <a:gdLst>
                <a:gd name="T0" fmla="*/ 13 w 17"/>
                <a:gd name="T1" fmla="*/ 0 h 17"/>
                <a:gd name="T2" fmla="*/ 10 w 17"/>
                <a:gd name="T3" fmla="*/ 1 h 17"/>
                <a:gd name="T4" fmla="*/ 2 w 17"/>
                <a:gd name="T5" fmla="*/ 10 h 17"/>
                <a:gd name="T6" fmla="*/ 1 w 17"/>
                <a:gd name="T7" fmla="*/ 16 h 17"/>
                <a:gd name="T8" fmla="*/ 4 w 17"/>
                <a:gd name="T9" fmla="*/ 17 h 17"/>
                <a:gd name="T10" fmla="*/ 8 w 17"/>
                <a:gd name="T11" fmla="*/ 16 h 17"/>
                <a:gd name="T12" fmla="*/ 11 w 17"/>
                <a:gd name="T13" fmla="*/ 11 h 17"/>
                <a:gd name="T14" fmla="*/ 12 w 17"/>
                <a:gd name="T15" fmla="*/ 10 h 17"/>
                <a:gd name="T16" fmla="*/ 12 w 17"/>
                <a:gd name="T17" fmla="*/ 10 h 17"/>
                <a:gd name="T18" fmla="*/ 17 w 17"/>
                <a:gd name="T19" fmla="*/ 4 h 17"/>
                <a:gd name="T20" fmla="*/ 1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3" y="0"/>
                  </a:moveTo>
                  <a:cubicBezTo>
                    <a:pt x="12" y="0"/>
                    <a:pt x="11" y="1"/>
                    <a:pt x="10" y="1"/>
                  </a:cubicBezTo>
                  <a:cubicBezTo>
                    <a:pt x="7" y="3"/>
                    <a:pt x="3" y="7"/>
                    <a:pt x="2" y="10"/>
                  </a:cubicBezTo>
                  <a:cubicBezTo>
                    <a:pt x="0" y="12"/>
                    <a:pt x="0" y="14"/>
                    <a:pt x="1" y="16"/>
                  </a:cubicBezTo>
                  <a:cubicBezTo>
                    <a:pt x="2" y="17"/>
                    <a:pt x="3" y="17"/>
                    <a:pt x="4" y="17"/>
                  </a:cubicBezTo>
                  <a:cubicBezTo>
                    <a:pt x="6" y="17"/>
                    <a:pt x="7" y="17"/>
                    <a:pt x="8" y="16"/>
                  </a:cubicBezTo>
                  <a:cubicBezTo>
                    <a:pt x="10" y="15"/>
                    <a:pt x="11" y="13"/>
                    <a:pt x="11" y="11"/>
                  </a:cubicBezTo>
                  <a:cubicBezTo>
                    <a:pt x="12" y="11"/>
                    <a:pt x="12" y="10"/>
                    <a:pt x="12" y="10"/>
                  </a:cubicBezTo>
                  <a:cubicBezTo>
                    <a:pt x="12" y="10"/>
                    <a:pt x="12" y="10"/>
                    <a:pt x="12" y="10"/>
                  </a:cubicBezTo>
                  <a:cubicBezTo>
                    <a:pt x="16" y="9"/>
                    <a:pt x="17" y="7"/>
                    <a:pt x="17" y="4"/>
                  </a:cubicBezTo>
                  <a:cubicBezTo>
                    <a:pt x="17" y="0"/>
                    <a:pt x="14" y="0"/>
                    <a:pt x="13"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3" name="Freeform 33"/>
            <p:cNvSpPr>
              <a:spLocks/>
            </p:cNvSpPr>
            <p:nvPr/>
          </p:nvSpPr>
          <p:spPr bwMode="auto">
            <a:xfrm>
              <a:off x="5126" y="2859"/>
              <a:ext cx="34" cy="29"/>
            </a:xfrm>
            <a:custGeom>
              <a:avLst/>
              <a:gdLst>
                <a:gd name="T0" fmla="*/ 12 w 13"/>
                <a:gd name="T1" fmla="*/ 2 h 11"/>
                <a:gd name="T2" fmla="*/ 7 w 13"/>
                <a:gd name="T3" fmla="*/ 0 h 11"/>
                <a:gd name="T4" fmla="*/ 0 w 13"/>
                <a:gd name="T5" fmla="*/ 4 h 11"/>
                <a:gd name="T6" fmla="*/ 1 w 13"/>
                <a:gd name="T7" fmla="*/ 9 h 11"/>
                <a:gd name="T8" fmla="*/ 6 w 13"/>
                <a:gd name="T9" fmla="*/ 11 h 11"/>
                <a:gd name="T10" fmla="*/ 6 w 13"/>
                <a:gd name="T11" fmla="*/ 11 h 11"/>
                <a:gd name="T12" fmla="*/ 13 w 13"/>
                <a:gd name="T13" fmla="*/ 5 h 11"/>
                <a:gd name="T14" fmla="*/ 12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2"/>
                  </a:moveTo>
                  <a:cubicBezTo>
                    <a:pt x="11" y="1"/>
                    <a:pt x="10" y="0"/>
                    <a:pt x="7" y="0"/>
                  </a:cubicBezTo>
                  <a:cubicBezTo>
                    <a:pt x="5" y="0"/>
                    <a:pt x="1" y="1"/>
                    <a:pt x="0" y="4"/>
                  </a:cubicBezTo>
                  <a:cubicBezTo>
                    <a:pt x="0" y="5"/>
                    <a:pt x="0" y="7"/>
                    <a:pt x="1" y="9"/>
                  </a:cubicBezTo>
                  <a:cubicBezTo>
                    <a:pt x="2" y="10"/>
                    <a:pt x="4" y="11"/>
                    <a:pt x="6" y="11"/>
                  </a:cubicBezTo>
                  <a:cubicBezTo>
                    <a:pt x="6" y="11"/>
                    <a:pt x="6" y="11"/>
                    <a:pt x="6" y="11"/>
                  </a:cubicBezTo>
                  <a:cubicBezTo>
                    <a:pt x="9" y="10"/>
                    <a:pt x="12" y="8"/>
                    <a:pt x="13" y="5"/>
                  </a:cubicBezTo>
                  <a:cubicBezTo>
                    <a:pt x="13" y="4"/>
                    <a:pt x="13" y="3"/>
                    <a:pt x="12"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4" name="Freeform 34"/>
            <p:cNvSpPr>
              <a:spLocks/>
            </p:cNvSpPr>
            <p:nvPr/>
          </p:nvSpPr>
          <p:spPr bwMode="auto">
            <a:xfrm>
              <a:off x="3992" y="2025"/>
              <a:ext cx="61" cy="63"/>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5" name="Freeform 35"/>
            <p:cNvSpPr>
              <a:spLocks/>
            </p:cNvSpPr>
            <p:nvPr/>
          </p:nvSpPr>
          <p:spPr bwMode="auto">
            <a:xfrm>
              <a:off x="4887" y="3111"/>
              <a:ext cx="42" cy="48"/>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6" name="Freeform 36"/>
            <p:cNvSpPr>
              <a:spLocks/>
            </p:cNvSpPr>
            <p:nvPr/>
          </p:nvSpPr>
          <p:spPr bwMode="auto">
            <a:xfrm>
              <a:off x="3543" y="2080"/>
              <a:ext cx="45" cy="27"/>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7" name="Freeform 37"/>
            <p:cNvSpPr>
              <a:spLocks/>
            </p:cNvSpPr>
            <p:nvPr/>
          </p:nvSpPr>
          <p:spPr bwMode="auto">
            <a:xfrm>
              <a:off x="3354" y="2040"/>
              <a:ext cx="64" cy="54"/>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8" name="Freeform 38"/>
            <p:cNvSpPr>
              <a:spLocks/>
            </p:cNvSpPr>
            <p:nvPr/>
          </p:nvSpPr>
          <p:spPr bwMode="auto">
            <a:xfrm>
              <a:off x="3370" y="1985"/>
              <a:ext cx="29" cy="29"/>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39" name="Freeform 39"/>
            <p:cNvSpPr>
              <a:spLocks/>
            </p:cNvSpPr>
            <p:nvPr/>
          </p:nvSpPr>
          <p:spPr bwMode="auto">
            <a:xfrm>
              <a:off x="3399" y="2014"/>
              <a:ext cx="56" cy="42"/>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0" name="Freeform 40"/>
            <p:cNvSpPr>
              <a:spLocks/>
            </p:cNvSpPr>
            <p:nvPr/>
          </p:nvSpPr>
          <p:spPr bwMode="auto">
            <a:xfrm>
              <a:off x="3320" y="1538"/>
              <a:ext cx="167" cy="133"/>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1" name="Freeform 41"/>
            <p:cNvSpPr>
              <a:spLocks/>
            </p:cNvSpPr>
            <p:nvPr/>
          </p:nvSpPr>
          <p:spPr bwMode="auto">
            <a:xfrm>
              <a:off x="3373" y="1498"/>
              <a:ext cx="42" cy="46"/>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2" name="Freeform 42"/>
            <p:cNvSpPr>
              <a:spLocks/>
            </p:cNvSpPr>
            <p:nvPr/>
          </p:nvSpPr>
          <p:spPr bwMode="auto">
            <a:xfrm>
              <a:off x="3314" y="2466"/>
              <a:ext cx="27" cy="31"/>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3" name="Freeform 43"/>
            <p:cNvSpPr>
              <a:spLocks/>
            </p:cNvSpPr>
            <p:nvPr/>
          </p:nvSpPr>
          <p:spPr bwMode="auto">
            <a:xfrm>
              <a:off x="3389" y="2753"/>
              <a:ext cx="101" cy="98"/>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4" name="Freeform 44"/>
            <p:cNvSpPr>
              <a:spLocks/>
            </p:cNvSpPr>
            <p:nvPr/>
          </p:nvSpPr>
          <p:spPr bwMode="auto">
            <a:xfrm>
              <a:off x="3386" y="2657"/>
              <a:ext cx="24" cy="24"/>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5" name="Freeform 45"/>
            <p:cNvSpPr>
              <a:spLocks/>
            </p:cNvSpPr>
            <p:nvPr/>
          </p:nvSpPr>
          <p:spPr bwMode="auto">
            <a:xfrm>
              <a:off x="3413" y="2734"/>
              <a:ext cx="23" cy="27"/>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6" name="Freeform 46"/>
            <p:cNvSpPr>
              <a:spLocks/>
            </p:cNvSpPr>
            <p:nvPr/>
          </p:nvSpPr>
          <p:spPr bwMode="auto">
            <a:xfrm>
              <a:off x="3325" y="3111"/>
              <a:ext cx="101" cy="6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7" name="Freeform 47"/>
            <p:cNvSpPr>
              <a:spLocks/>
            </p:cNvSpPr>
            <p:nvPr/>
          </p:nvSpPr>
          <p:spPr bwMode="auto">
            <a:xfrm>
              <a:off x="3115" y="2126"/>
              <a:ext cx="109" cy="106"/>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8" name="Freeform 48"/>
            <p:cNvSpPr>
              <a:spLocks/>
            </p:cNvSpPr>
            <p:nvPr/>
          </p:nvSpPr>
          <p:spPr bwMode="auto">
            <a:xfrm>
              <a:off x="3290" y="2163"/>
              <a:ext cx="69" cy="98"/>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49" name="Freeform 49"/>
            <p:cNvSpPr>
              <a:spLocks/>
            </p:cNvSpPr>
            <p:nvPr/>
          </p:nvSpPr>
          <p:spPr bwMode="auto">
            <a:xfrm>
              <a:off x="3322" y="2426"/>
              <a:ext cx="37" cy="48"/>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0" name="Freeform 50"/>
            <p:cNvSpPr>
              <a:spLocks/>
            </p:cNvSpPr>
            <p:nvPr/>
          </p:nvSpPr>
          <p:spPr bwMode="auto">
            <a:xfrm>
              <a:off x="608" y="2904"/>
              <a:ext cx="16" cy="32"/>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1" name="Freeform 51"/>
            <p:cNvSpPr>
              <a:spLocks/>
            </p:cNvSpPr>
            <p:nvPr/>
          </p:nvSpPr>
          <p:spPr bwMode="auto">
            <a:xfrm>
              <a:off x="1051" y="2096"/>
              <a:ext cx="787" cy="1278"/>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solidFill>
              <a:srgbClr val="BD392F"/>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2" name="Freeform 52"/>
            <p:cNvSpPr>
              <a:spLocks/>
            </p:cNvSpPr>
            <p:nvPr/>
          </p:nvSpPr>
          <p:spPr bwMode="auto">
            <a:xfrm>
              <a:off x="523" y="770"/>
              <a:ext cx="759" cy="1225"/>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3" name="Freeform 53"/>
            <p:cNvSpPr>
              <a:spLocks noEditPoints="1"/>
            </p:cNvSpPr>
            <p:nvPr/>
          </p:nvSpPr>
          <p:spPr bwMode="auto">
            <a:xfrm>
              <a:off x="1474" y="2298"/>
              <a:ext cx="754" cy="1228"/>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solidFill>
              <a:srgbClr val="445469"/>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4" name="Freeform 54"/>
            <p:cNvSpPr>
              <a:spLocks noEditPoints="1"/>
            </p:cNvSpPr>
            <p:nvPr/>
          </p:nvSpPr>
          <p:spPr bwMode="auto">
            <a:xfrm>
              <a:off x="440" y="1517"/>
              <a:ext cx="922" cy="1764"/>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solidFill>
              <a:srgbClr val="445469"/>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5" name="Freeform 55"/>
            <p:cNvSpPr>
              <a:spLocks/>
            </p:cNvSpPr>
            <p:nvPr/>
          </p:nvSpPr>
          <p:spPr bwMode="auto">
            <a:xfrm>
              <a:off x="374" y="2200"/>
              <a:ext cx="120" cy="250"/>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6" name="Freeform 56"/>
            <p:cNvSpPr>
              <a:spLocks/>
            </p:cNvSpPr>
            <p:nvPr/>
          </p:nvSpPr>
          <p:spPr bwMode="auto">
            <a:xfrm>
              <a:off x="4308" y="3374"/>
              <a:ext cx="398" cy="343"/>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7" name="Freeform 57"/>
            <p:cNvSpPr>
              <a:spLocks/>
            </p:cNvSpPr>
            <p:nvPr/>
          </p:nvSpPr>
          <p:spPr bwMode="auto">
            <a:xfrm>
              <a:off x="4608" y="3481"/>
              <a:ext cx="327" cy="350"/>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solidFill>
              <a:srgbClr val="FF66CC"/>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8" name="Freeform 58"/>
            <p:cNvSpPr>
              <a:spLocks/>
            </p:cNvSpPr>
            <p:nvPr/>
          </p:nvSpPr>
          <p:spPr bwMode="auto">
            <a:xfrm>
              <a:off x="4770" y="3292"/>
              <a:ext cx="40" cy="69"/>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59" name="Freeform 59"/>
            <p:cNvSpPr>
              <a:spLocks/>
            </p:cNvSpPr>
            <p:nvPr/>
          </p:nvSpPr>
          <p:spPr bwMode="auto">
            <a:xfrm>
              <a:off x="4897" y="2737"/>
              <a:ext cx="489" cy="504"/>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0" name="Freeform 60"/>
            <p:cNvSpPr>
              <a:spLocks noEditPoints="1"/>
            </p:cNvSpPr>
            <p:nvPr/>
          </p:nvSpPr>
          <p:spPr bwMode="auto">
            <a:xfrm>
              <a:off x="2058" y="2394"/>
              <a:ext cx="842" cy="1190"/>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solidFill>
              <a:srgbClr val="9966FF"/>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1" name="Freeform 61"/>
            <p:cNvSpPr>
              <a:spLocks/>
            </p:cNvSpPr>
            <p:nvPr/>
          </p:nvSpPr>
          <p:spPr bwMode="auto">
            <a:xfrm>
              <a:off x="4858" y="3318"/>
              <a:ext cx="130" cy="168"/>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solidFill>
              <a:srgbClr val="FF66CC"/>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2" name="Freeform 62"/>
            <p:cNvSpPr>
              <a:spLocks/>
            </p:cNvSpPr>
            <p:nvPr/>
          </p:nvSpPr>
          <p:spPr bwMode="auto">
            <a:xfrm>
              <a:off x="4507" y="3132"/>
              <a:ext cx="220" cy="7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3" name="Freeform 63"/>
            <p:cNvSpPr>
              <a:spLocks noEditPoints="1"/>
            </p:cNvSpPr>
            <p:nvPr/>
          </p:nvSpPr>
          <p:spPr bwMode="auto">
            <a:xfrm>
              <a:off x="1088" y="917"/>
              <a:ext cx="1217" cy="1477"/>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solidFill>
              <a:srgbClr val="445469"/>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4" name="Freeform 64"/>
            <p:cNvSpPr>
              <a:spLocks/>
            </p:cNvSpPr>
            <p:nvPr/>
          </p:nvSpPr>
          <p:spPr bwMode="auto">
            <a:xfrm>
              <a:off x="3330" y="3871"/>
              <a:ext cx="130" cy="6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solidFill>
              <a:srgbClr val="ED7D31"/>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5" name="Freeform 65"/>
            <p:cNvSpPr>
              <a:spLocks/>
            </p:cNvSpPr>
            <p:nvPr/>
          </p:nvSpPr>
          <p:spPr bwMode="auto">
            <a:xfrm>
              <a:off x="4634" y="3422"/>
              <a:ext cx="189" cy="85"/>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6" name="Freeform 66"/>
            <p:cNvSpPr>
              <a:spLocks/>
            </p:cNvSpPr>
            <p:nvPr/>
          </p:nvSpPr>
          <p:spPr bwMode="auto">
            <a:xfrm>
              <a:off x="2480" y="2776"/>
              <a:ext cx="1514" cy="1544"/>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solidFill>
              <a:srgbClr val="ED7D31"/>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7" name="Freeform 67"/>
            <p:cNvSpPr>
              <a:spLocks/>
            </p:cNvSpPr>
            <p:nvPr/>
          </p:nvSpPr>
          <p:spPr bwMode="auto">
            <a:xfrm>
              <a:off x="3389" y="2104"/>
              <a:ext cx="1492" cy="1778"/>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solidFill>
              <a:schemeClr val="accent2"/>
            </a:solid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8" name="Freeform 68"/>
            <p:cNvSpPr>
              <a:spLocks/>
            </p:cNvSpPr>
            <p:nvPr/>
          </p:nvSpPr>
          <p:spPr bwMode="auto">
            <a:xfrm>
              <a:off x="3484" y="3210"/>
              <a:ext cx="40" cy="42"/>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69" name="Freeform 73"/>
            <p:cNvSpPr>
              <a:spLocks/>
            </p:cNvSpPr>
            <p:nvPr/>
          </p:nvSpPr>
          <p:spPr bwMode="auto">
            <a:xfrm>
              <a:off x="3136" y="1411"/>
              <a:ext cx="38" cy="32"/>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0" name="Freeform 74"/>
            <p:cNvSpPr>
              <a:spLocks/>
            </p:cNvSpPr>
            <p:nvPr/>
          </p:nvSpPr>
          <p:spPr bwMode="auto">
            <a:xfrm>
              <a:off x="2948" y="1597"/>
              <a:ext cx="40" cy="72"/>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1" name="Freeform 75"/>
            <p:cNvSpPr>
              <a:spLocks/>
            </p:cNvSpPr>
            <p:nvPr/>
          </p:nvSpPr>
          <p:spPr bwMode="auto">
            <a:xfrm>
              <a:off x="1755" y="712"/>
              <a:ext cx="375" cy="335"/>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2" name="Freeform 76"/>
            <p:cNvSpPr>
              <a:spLocks/>
            </p:cNvSpPr>
            <p:nvPr/>
          </p:nvSpPr>
          <p:spPr bwMode="auto">
            <a:xfrm>
              <a:off x="2956" y="1825"/>
              <a:ext cx="329" cy="311"/>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3" name="Freeform 77"/>
            <p:cNvSpPr>
              <a:spLocks/>
            </p:cNvSpPr>
            <p:nvPr/>
          </p:nvSpPr>
          <p:spPr bwMode="auto">
            <a:xfrm>
              <a:off x="3062" y="1812"/>
              <a:ext cx="72" cy="6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4" name="Freeform 78"/>
            <p:cNvSpPr>
              <a:spLocks/>
            </p:cNvSpPr>
            <p:nvPr/>
          </p:nvSpPr>
          <p:spPr bwMode="auto">
            <a:xfrm>
              <a:off x="3288" y="1435"/>
              <a:ext cx="42" cy="48"/>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5" name="Freeform 79"/>
            <p:cNvSpPr>
              <a:spLocks/>
            </p:cNvSpPr>
            <p:nvPr/>
          </p:nvSpPr>
          <p:spPr bwMode="auto">
            <a:xfrm>
              <a:off x="3221" y="1416"/>
              <a:ext cx="59" cy="109"/>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6" name="Freeform 80"/>
            <p:cNvSpPr>
              <a:spLocks/>
            </p:cNvSpPr>
            <p:nvPr/>
          </p:nvSpPr>
          <p:spPr bwMode="auto">
            <a:xfrm>
              <a:off x="3240" y="1525"/>
              <a:ext cx="40" cy="66"/>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7" name="Freeform 81"/>
            <p:cNvSpPr>
              <a:spLocks/>
            </p:cNvSpPr>
            <p:nvPr/>
          </p:nvSpPr>
          <p:spPr bwMode="auto">
            <a:xfrm>
              <a:off x="3168" y="1416"/>
              <a:ext cx="53" cy="45"/>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8" name="Freeform 83"/>
            <p:cNvSpPr>
              <a:spLocks noEditPoints="1"/>
            </p:cNvSpPr>
            <p:nvPr/>
          </p:nvSpPr>
          <p:spPr bwMode="auto">
            <a:xfrm>
              <a:off x="2124" y="632"/>
              <a:ext cx="205" cy="242"/>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79" name="Freeform 86"/>
            <p:cNvSpPr>
              <a:spLocks/>
            </p:cNvSpPr>
            <p:nvPr/>
          </p:nvSpPr>
          <p:spPr bwMode="auto">
            <a:xfrm>
              <a:off x="2252" y="598"/>
              <a:ext cx="48" cy="37"/>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80" name="Freeform 88"/>
            <p:cNvSpPr>
              <a:spLocks/>
            </p:cNvSpPr>
            <p:nvPr/>
          </p:nvSpPr>
          <p:spPr bwMode="auto">
            <a:xfrm>
              <a:off x="2927" y="1408"/>
              <a:ext cx="47" cy="37"/>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81" name="Freeform 90"/>
            <p:cNvSpPr>
              <a:spLocks/>
            </p:cNvSpPr>
            <p:nvPr/>
          </p:nvSpPr>
          <p:spPr bwMode="auto">
            <a:xfrm>
              <a:off x="2440" y="824"/>
              <a:ext cx="54" cy="53"/>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sp>
          <p:nvSpPr>
            <p:cNvPr id="82" name="Freeform 92"/>
            <p:cNvSpPr>
              <a:spLocks noEditPoints="1"/>
            </p:cNvSpPr>
            <p:nvPr/>
          </p:nvSpPr>
          <p:spPr bwMode="auto">
            <a:xfrm>
              <a:off x="2478" y="693"/>
              <a:ext cx="188" cy="21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4763" cap="rnd">
              <a:solidFill>
                <a:srgbClr val="FFFFFF"/>
              </a:solidFill>
              <a:prstDash val="solid"/>
              <a:round/>
              <a:headEnd/>
              <a:tailEnd/>
            </a:ln>
          </p:spPr>
          <p:txBody>
            <a:bodyPr vert="horz" wrap="square" lIns="51449" tIns="25724" rIns="51449" bIns="25724" numCol="1" anchor="t" anchorCtr="0" compatLnSpc="1">
              <a:prstTxWarp prst="textNoShape">
                <a:avLst/>
              </a:prstTxWarp>
            </a:bodyPr>
            <a:lstStyle/>
            <a:p>
              <a:pPr defTabSz="1371326">
                <a:defRPr/>
              </a:pPr>
              <a:endParaRPr lang="en-US" sz="2026" kern="0" dirty="0">
                <a:solidFill>
                  <a:srgbClr val="445469"/>
                </a:solidFill>
                <a:latin typeface="+mj-lt"/>
              </a:endParaRPr>
            </a:p>
          </p:txBody>
        </p:sp>
      </p:grpSp>
      <p:grpSp>
        <p:nvGrpSpPr>
          <p:cNvPr id="121" name="Group 120"/>
          <p:cNvGrpSpPr/>
          <p:nvPr/>
        </p:nvGrpSpPr>
        <p:grpSpPr>
          <a:xfrm>
            <a:off x="1019723" y="4295663"/>
            <a:ext cx="7039213" cy="2319822"/>
            <a:chOff x="1046142" y="5060152"/>
            <a:chExt cx="10875053" cy="3513118"/>
          </a:xfrm>
        </p:grpSpPr>
        <p:sp>
          <p:nvSpPr>
            <p:cNvPr id="122" name="TextBox 121"/>
            <p:cNvSpPr txBox="1"/>
            <p:nvPr/>
          </p:nvSpPr>
          <p:spPr>
            <a:xfrm>
              <a:off x="1046142" y="5631247"/>
              <a:ext cx="1910350" cy="1072016"/>
            </a:xfrm>
            <a:prstGeom prst="rect">
              <a:avLst/>
            </a:prstGeom>
            <a:noFill/>
          </p:spPr>
          <p:txBody>
            <a:bodyPr wrap="square" rtlCol="0">
              <a:spAutoFit/>
            </a:bodyPr>
            <a:lstStyle/>
            <a:p>
              <a:pPr algn="ctr"/>
              <a:r>
                <a:rPr lang="en-US" sz="2000" b="1" dirty="0">
                  <a:latin typeface="+mj-lt"/>
                  <a:cs typeface="Arial" panose="020B0604020202020204" pitchFamily="34" charset="0"/>
                </a:rPr>
                <a:t>Calgary</a:t>
              </a:r>
            </a:p>
            <a:p>
              <a:pPr algn="ctr"/>
              <a:r>
                <a:rPr lang="en-US" sz="2000" b="1" dirty="0">
                  <a:latin typeface="+mj-lt"/>
                  <a:cs typeface="Arial" panose="020B0604020202020204" pitchFamily="34" charset="0"/>
                </a:rPr>
                <a:t>153 </a:t>
              </a:r>
            </a:p>
          </p:txBody>
        </p:sp>
        <p:grpSp>
          <p:nvGrpSpPr>
            <p:cNvPr id="123" name="Group 122"/>
            <p:cNvGrpSpPr/>
            <p:nvPr/>
          </p:nvGrpSpPr>
          <p:grpSpPr>
            <a:xfrm>
              <a:off x="4894948" y="5702447"/>
              <a:ext cx="5196737" cy="1589668"/>
              <a:chOff x="4851405" y="5841784"/>
              <a:chExt cx="5196737" cy="1589668"/>
            </a:xfrm>
          </p:grpSpPr>
          <p:sp>
            <p:nvSpPr>
              <p:cNvPr id="140" name="Flowchart: Connector 139"/>
              <p:cNvSpPr/>
              <p:nvPr/>
            </p:nvSpPr>
            <p:spPr>
              <a:xfrm>
                <a:off x="4851405" y="6144604"/>
                <a:ext cx="93423" cy="9927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41" name="Flowchart: Connector 140"/>
              <p:cNvSpPr/>
              <p:nvPr/>
            </p:nvSpPr>
            <p:spPr>
              <a:xfrm>
                <a:off x="7740165" y="7332181"/>
                <a:ext cx="93423" cy="9927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45" name="Flowchart: Connector 144"/>
              <p:cNvSpPr/>
              <p:nvPr/>
            </p:nvSpPr>
            <p:spPr>
              <a:xfrm>
                <a:off x="8897108" y="6352155"/>
                <a:ext cx="93423" cy="9927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46" name="Flowchart: Connector 145"/>
              <p:cNvSpPr/>
              <p:nvPr/>
            </p:nvSpPr>
            <p:spPr>
              <a:xfrm>
                <a:off x="9147620" y="5841784"/>
                <a:ext cx="93423" cy="9927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48" name="Flowchart: Connector 147"/>
              <p:cNvSpPr/>
              <p:nvPr/>
            </p:nvSpPr>
            <p:spPr>
              <a:xfrm>
                <a:off x="9954719" y="6645446"/>
                <a:ext cx="93423" cy="9927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grpSp>
        <p:sp>
          <p:nvSpPr>
            <p:cNvPr id="127" name="TextBox 126"/>
            <p:cNvSpPr txBox="1"/>
            <p:nvPr/>
          </p:nvSpPr>
          <p:spPr>
            <a:xfrm>
              <a:off x="3617562" y="6285188"/>
              <a:ext cx="2261233" cy="1072016"/>
            </a:xfrm>
            <a:prstGeom prst="rect">
              <a:avLst/>
            </a:prstGeom>
            <a:noFill/>
          </p:spPr>
          <p:txBody>
            <a:bodyPr wrap="square" rtlCol="0">
              <a:spAutoFit/>
            </a:bodyPr>
            <a:lstStyle/>
            <a:p>
              <a:pPr algn="ctr"/>
              <a:r>
                <a:rPr lang="en-US" sz="2000" b="1" dirty="0">
                  <a:latin typeface="+mj-lt"/>
                  <a:cs typeface="Arial" panose="020B0604020202020204" pitchFamily="34" charset="0"/>
                </a:rPr>
                <a:t>Winnipeg</a:t>
              </a:r>
            </a:p>
            <a:p>
              <a:pPr algn="ctr"/>
              <a:r>
                <a:rPr lang="en-US" sz="2000" b="1" dirty="0">
                  <a:latin typeface="+mj-lt"/>
                  <a:cs typeface="Arial" panose="020B0604020202020204" pitchFamily="34" charset="0"/>
                </a:rPr>
                <a:t>157</a:t>
              </a:r>
            </a:p>
          </p:txBody>
        </p:sp>
        <p:sp>
          <p:nvSpPr>
            <p:cNvPr id="130" name="TextBox 129"/>
            <p:cNvSpPr txBox="1"/>
            <p:nvPr/>
          </p:nvSpPr>
          <p:spPr>
            <a:xfrm>
              <a:off x="7104914" y="7501254"/>
              <a:ext cx="1929160" cy="1072016"/>
            </a:xfrm>
            <a:prstGeom prst="rect">
              <a:avLst/>
            </a:prstGeom>
            <a:noFill/>
          </p:spPr>
          <p:txBody>
            <a:bodyPr wrap="square" rtlCol="0">
              <a:spAutoFit/>
            </a:bodyPr>
            <a:lstStyle/>
            <a:p>
              <a:pPr algn="ctr"/>
              <a:r>
                <a:rPr lang="en-US" sz="2000" b="1" dirty="0">
                  <a:latin typeface="+mj-lt"/>
                  <a:cs typeface="Arial" panose="020B0604020202020204" pitchFamily="34" charset="0"/>
                </a:rPr>
                <a:t>Toronto</a:t>
              </a:r>
            </a:p>
            <a:p>
              <a:pPr algn="ctr"/>
              <a:r>
                <a:rPr lang="en-US" sz="2000" b="1" dirty="0">
                  <a:latin typeface="+mj-lt"/>
                  <a:cs typeface="Arial" panose="020B0604020202020204" pitchFamily="34" charset="0"/>
                </a:rPr>
                <a:t>463</a:t>
              </a:r>
            </a:p>
          </p:txBody>
        </p:sp>
        <p:sp>
          <p:nvSpPr>
            <p:cNvPr id="132" name="TextBox 131"/>
            <p:cNvSpPr txBox="1"/>
            <p:nvPr/>
          </p:nvSpPr>
          <p:spPr>
            <a:xfrm>
              <a:off x="7474803" y="6239433"/>
              <a:ext cx="2029833" cy="1072017"/>
            </a:xfrm>
            <a:prstGeom prst="rect">
              <a:avLst/>
            </a:prstGeom>
            <a:noFill/>
          </p:spPr>
          <p:txBody>
            <a:bodyPr wrap="square" rtlCol="0">
              <a:spAutoFit/>
            </a:bodyPr>
            <a:lstStyle/>
            <a:p>
              <a:pPr algn="ctr"/>
              <a:r>
                <a:rPr lang="en-US" sz="2000" b="1" dirty="0">
                  <a:latin typeface="+mj-lt"/>
                  <a:cs typeface="Arial" panose="020B0604020202020204" pitchFamily="34" charset="0"/>
                </a:rPr>
                <a:t>Montreal</a:t>
              </a:r>
            </a:p>
            <a:p>
              <a:pPr algn="ctr"/>
              <a:r>
                <a:rPr lang="en-US" sz="2000" b="1" dirty="0">
                  <a:latin typeface="+mj-lt"/>
                  <a:cs typeface="Arial" panose="020B0604020202020204" pitchFamily="34" charset="0"/>
                </a:rPr>
                <a:t>326</a:t>
              </a:r>
            </a:p>
          </p:txBody>
        </p:sp>
        <p:sp>
          <p:nvSpPr>
            <p:cNvPr id="133" name="TextBox 132"/>
            <p:cNvSpPr txBox="1"/>
            <p:nvPr/>
          </p:nvSpPr>
          <p:spPr>
            <a:xfrm>
              <a:off x="7021195" y="5060152"/>
              <a:ext cx="2294239" cy="605923"/>
            </a:xfrm>
            <a:prstGeom prst="rect">
              <a:avLst/>
            </a:prstGeom>
            <a:noFill/>
          </p:spPr>
          <p:txBody>
            <a:bodyPr wrap="square" rtlCol="0">
              <a:spAutoFit/>
            </a:bodyPr>
            <a:lstStyle/>
            <a:p>
              <a:pPr algn="ctr"/>
              <a:r>
                <a:rPr lang="en-US" sz="2000" b="1" dirty="0">
                  <a:latin typeface="+mj-lt"/>
                  <a:cs typeface="Arial" panose="020B0604020202020204" pitchFamily="34" charset="0"/>
                </a:rPr>
                <a:t>Quebec 60</a:t>
              </a:r>
            </a:p>
          </p:txBody>
        </p:sp>
        <p:sp>
          <p:nvSpPr>
            <p:cNvPr id="135" name="TextBox 134"/>
            <p:cNvSpPr txBox="1"/>
            <p:nvPr/>
          </p:nvSpPr>
          <p:spPr>
            <a:xfrm>
              <a:off x="10113049" y="6427347"/>
              <a:ext cx="1808146" cy="1072016"/>
            </a:xfrm>
            <a:prstGeom prst="rect">
              <a:avLst/>
            </a:prstGeom>
            <a:noFill/>
          </p:spPr>
          <p:txBody>
            <a:bodyPr wrap="square" rtlCol="0">
              <a:spAutoFit/>
            </a:bodyPr>
            <a:lstStyle/>
            <a:p>
              <a:pPr algn="ctr"/>
              <a:r>
                <a:rPr lang="en-US" sz="2000" b="1" dirty="0">
                  <a:latin typeface="+mj-lt"/>
                  <a:cs typeface="Arial" panose="020B0604020202020204" pitchFamily="34" charset="0"/>
                </a:rPr>
                <a:t>Halifax</a:t>
              </a:r>
            </a:p>
            <a:p>
              <a:pPr algn="ctr"/>
              <a:r>
                <a:rPr lang="en-US" sz="2000" b="1" dirty="0">
                  <a:latin typeface="+mj-lt"/>
                  <a:cs typeface="Arial" panose="020B0604020202020204" pitchFamily="34" charset="0"/>
                </a:rPr>
                <a:t>202</a:t>
              </a:r>
            </a:p>
          </p:txBody>
        </p:sp>
        <p:sp>
          <p:nvSpPr>
            <p:cNvPr id="136" name="5-Point Star 135"/>
            <p:cNvSpPr/>
            <p:nvPr/>
          </p:nvSpPr>
          <p:spPr>
            <a:xfrm>
              <a:off x="2569937" y="5237746"/>
              <a:ext cx="242268" cy="230355"/>
            </a:xfrm>
            <a:prstGeom prst="star5">
              <a:avLst/>
            </a:prstGeom>
            <a:solidFill>
              <a:srgbClr val="00CC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grpSp>
      <p:sp>
        <p:nvSpPr>
          <p:cNvPr id="3" name="TextBox 2"/>
          <p:cNvSpPr txBox="1"/>
          <p:nvPr/>
        </p:nvSpPr>
        <p:spPr>
          <a:xfrm>
            <a:off x="7350172" y="1321345"/>
            <a:ext cx="4556078" cy="4585871"/>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800" dirty="0">
                <a:latin typeface="+mj-lt"/>
              </a:rPr>
              <a:t>6 centres across Canada</a:t>
            </a:r>
          </a:p>
          <a:p>
            <a:pPr marL="285750" indent="-285750">
              <a:spcAft>
                <a:spcPts val="1200"/>
              </a:spcAft>
              <a:buFont typeface="Wingdings" panose="05000000000000000000" pitchFamily="2" charset="2"/>
              <a:buChar char="§"/>
            </a:pPr>
            <a:r>
              <a:rPr lang="en-US" sz="2800" dirty="0">
                <a:latin typeface="+mj-lt"/>
              </a:rPr>
              <a:t>June 2015 – present</a:t>
            </a:r>
          </a:p>
          <a:p>
            <a:pPr marL="285750" indent="-285750">
              <a:spcAft>
                <a:spcPts val="1200"/>
              </a:spcAft>
              <a:buFont typeface="Wingdings" panose="05000000000000000000" pitchFamily="2" charset="2"/>
              <a:buChar char="§"/>
            </a:pPr>
            <a:r>
              <a:rPr lang="en-US" sz="2800" dirty="0"/>
              <a:t>1361 patients fulfilled the revised SLE ACR/SLICC Classification Criteria </a:t>
            </a:r>
          </a:p>
          <a:p>
            <a:pPr marL="285750" indent="-285750">
              <a:spcAft>
                <a:spcPts val="1200"/>
              </a:spcAft>
              <a:buFont typeface="Wingdings" panose="05000000000000000000" pitchFamily="2" charset="2"/>
              <a:buChar char="§"/>
            </a:pPr>
            <a:endParaRPr lang="en-US" sz="2800" dirty="0">
              <a:latin typeface="+mj-lt"/>
            </a:endParaRPr>
          </a:p>
          <a:p>
            <a:pPr marL="742950" lvl="1" indent="-285750">
              <a:buFont typeface="Wingdings" panose="05000000000000000000" pitchFamily="2" charset="2"/>
              <a:buChar char="§"/>
            </a:pPr>
            <a:endParaRPr lang="en-US" sz="2800" dirty="0">
              <a:latin typeface="+mj-lt"/>
            </a:endParaRPr>
          </a:p>
          <a:p>
            <a:pPr lvl="1"/>
            <a:endParaRPr lang="en-US" sz="2800" dirty="0">
              <a:latin typeface="+mj-lt"/>
            </a:endParaRPr>
          </a:p>
          <a:p>
            <a:pPr marL="285750" indent="-285750">
              <a:buFont typeface="Wingdings" panose="05000000000000000000" pitchFamily="2" charset="2"/>
              <a:buChar char="§"/>
            </a:pPr>
            <a:endParaRPr lang="en-US" sz="2800" dirty="0">
              <a:latin typeface="+mj-lt"/>
            </a:endParaRPr>
          </a:p>
        </p:txBody>
      </p:sp>
    </p:spTree>
    <p:extLst>
      <p:ext uri="{BB962C8B-B14F-4D97-AF65-F5344CB8AC3E}">
        <p14:creationId xmlns:p14="http://schemas.microsoft.com/office/powerpoint/2010/main" val="390436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Healthcare Resource Use (Direct Costs) Questionnaire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851" b="49348"/>
          <a:stretch/>
        </p:blipFill>
        <p:spPr>
          <a:xfrm>
            <a:off x="1491168" y="962525"/>
            <a:ext cx="9192382" cy="5686365"/>
          </a:xfrm>
          <a:prstGeom prst="rect">
            <a:avLst/>
          </a:prstGeom>
        </p:spPr>
      </p:pic>
    </p:spTree>
    <p:extLst>
      <p:ext uri="{BB962C8B-B14F-4D97-AF65-F5344CB8AC3E}">
        <p14:creationId xmlns:p14="http://schemas.microsoft.com/office/powerpoint/2010/main" val="102391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Lost Productivity (Indirect Costs) Questionnaire</a:t>
            </a:r>
          </a:p>
        </p:txBody>
      </p:sp>
      <p:pic>
        <p:nvPicPr>
          <p:cNvPr id="5" name="Content Placeholder 9">
            <a:extLst>
              <a:ext uri="{FF2B5EF4-FFF2-40B4-BE49-F238E27FC236}">
                <a16:creationId xmlns:a16="http://schemas.microsoft.com/office/drawing/2014/main" id="{F430C043-14DF-465D-B053-2C74CA44D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13" b="48980"/>
          <a:stretch/>
        </p:blipFill>
        <p:spPr>
          <a:xfrm>
            <a:off x="1491168" y="878550"/>
            <a:ext cx="9154647" cy="5770339"/>
          </a:xfrm>
          <a:prstGeom prst="rect">
            <a:avLst/>
          </a:prstGeom>
        </p:spPr>
      </p:pic>
    </p:spTree>
    <p:extLst>
      <p:ext uri="{BB962C8B-B14F-4D97-AF65-F5344CB8AC3E}">
        <p14:creationId xmlns:p14="http://schemas.microsoft.com/office/powerpoint/2010/main" val="259696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cs typeface="Arial" panose="020B0604020202020204" pitchFamily="34" charset="0"/>
              </a:rPr>
              <a:t>Costs per damage states</a:t>
            </a:r>
          </a:p>
        </p:txBody>
      </p:sp>
      <p:grpSp>
        <p:nvGrpSpPr>
          <p:cNvPr id="3" name="Group 2"/>
          <p:cNvGrpSpPr/>
          <p:nvPr/>
        </p:nvGrpSpPr>
        <p:grpSpPr>
          <a:xfrm>
            <a:off x="1396343" y="3065028"/>
            <a:ext cx="9532648" cy="1156194"/>
            <a:chOff x="1795220" y="4250856"/>
            <a:chExt cx="8609310" cy="1095374"/>
          </a:xfrm>
        </p:grpSpPr>
        <p:sp>
          <p:nvSpPr>
            <p:cNvPr id="7" name="Rounded Rectangle 6"/>
            <p:cNvSpPr/>
            <p:nvPr/>
          </p:nvSpPr>
          <p:spPr>
            <a:xfrm>
              <a:off x="1795220" y="4250856"/>
              <a:ext cx="1229690" cy="10953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0</a:t>
              </a:r>
            </a:p>
          </p:txBody>
        </p:sp>
        <p:sp>
          <p:nvSpPr>
            <p:cNvPr id="8" name="Rounded Rectangle 7"/>
            <p:cNvSpPr/>
            <p:nvPr/>
          </p:nvSpPr>
          <p:spPr>
            <a:xfrm>
              <a:off x="3271144" y="4250856"/>
              <a:ext cx="1229690" cy="1095374"/>
            </a:xfrm>
            <a:prstGeom prst="roundRect">
              <a:avLst/>
            </a:prstGeom>
            <a:solidFill>
              <a:srgbClr val="ED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1</a:t>
              </a:r>
            </a:p>
          </p:txBody>
        </p:sp>
        <p:sp>
          <p:nvSpPr>
            <p:cNvPr id="9" name="Rounded Rectangle 8"/>
            <p:cNvSpPr/>
            <p:nvPr/>
          </p:nvSpPr>
          <p:spPr>
            <a:xfrm>
              <a:off x="4747068" y="4250856"/>
              <a:ext cx="1229690" cy="109537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2</a:t>
              </a:r>
            </a:p>
          </p:txBody>
        </p:sp>
        <p:sp>
          <p:nvSpPr>
            <p:cNvPr id="10" name="Rounded Rectangle 9"/>
            <p:cNvSpPr/>
            <p:nvPr/>
          </p:nvSpPr>
          <p:spPr>
            <a:xfrm>
              <a:off x="6222992" y="4250856"/>
              <a:ext cx="1229690" cy="109537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3</a:t>
              </a:r>
            </a:p>
          </p:txBody>
        </p:sp>
        <p:sp>
          <p:nvSpPr>
            <p:cNvPr id="11" name="Rounded Rectangle 10"/>
            <p:cNvSpPr/>
            <p:nvPr/>
          </p:nvSpPr>
          <p:spPr>
            <a:xfrm>
              <a:off x="7698916" y="4250856"/>
              <a:ext cx="1229690" cy="109537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4</a:t>
              </a:r>
            </a:p>
          </p:txBody>
        </p:sp>
        <p:sp>
          <p:nvSpPr>
            <p:cNvPr id="45" name="Rounded Rectangle 44"/>
            <p:cNvSpPr/>
            <p:nvPr/>
          </p:nvSpPr>
          <p:spPr>
            <a:xfrm>
              <a:off x="9174840" y="4250856"/>
              <a:ext cx="1229690" cy="109537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&gt;5</a:t>
              </a:r>
            </a:p>
          </p:txBody>
        </p:sp>
      </p:grpSp>
      <p:sp>
        <p:nvSpPr>
          <p:cNvPr id="2" name="Rectangle 1"/>
          <p:cNvSpPr/>
          <p:nvPr/>
        </p:nvSpPr>
        <p:spPr>
          <a:xfrm>
            <a:off x="2757916" y="1160086"/>
            <a:ext cx="6809502" cy="687764"/>
          </a:xfrm>
          <a:prstGeom prst="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Stratify by SLICC/ACR Damage Index (SDI)</a:t>
            </a:r>
          </a:p>
        </p:txBody>
      </p:sp>
      <p:cxnSp>
        <p:nvCxnSpPr>
          <p:cNvPr id="12" name="Straight Arrow Connector 11"/>
          <p:cNvCxnSpPr>
            <a:stCxn id="2" idx="2"/>
          </p:cNvCxnSpPr>
          <p:nvPr/>
        </p:nvCxnSpPr>
        <p:spPr>
          <a:xfrm flipH="1">
            <a:off x="2266953" y="1847850"/>
            <a:ext cx="389571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 idx="2"/>
          </p:cNvCxnSpPr>
          <p:nvPr/>
        </p:nvCxnSpPr>
        <p:spPr>
          <a:xfrm flipH="1">
            <a:off x="3962403" y="1847850"/>
            <a:ext cx="220026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 idx="2"/>
          </p:cNvCxnSpPr>
          <p:nvPr/>
        </p:nvCxnSpPr>
        <p:spPr>
          <a:xfrm flipH="1">
            <a:off x="5410203" y="1847850"/>
            <a:ext cx="75246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 idx="2"/>
          </p:cNvCxnSpPr>
          <p:nvPr/>
        </p:nvCxnSpPr>
        <p:spPr>
          <a:xfrm>
            <a:off x="6162667" y="1847850"/>
            <a:ext cx="80963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 idx="2"/>
          </p:cNvCxnSpPr>
          <p:nvPr/>
        </p:nvCxnSpPr>
        <p:spPr>
          <a:xfrm>
            <a:off x="6162667" y="1847850"/>
            <a:ext cx="2371733"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 idx="2"/>
          </p:cNvCxnSpPr>
          <p:nvPr/>
        </p:nvCxnSpPr>
        <p:spPr>
          <a:xfrm>
            <a:off x="6162667" y="1847850"/>
            <a:ext cx="4048133"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770954" y="5035818"/>
            <a:ext cx="8477250" cy="1329176"/>
          </a:xfrm>
          <a:prstGeom prst="rect">
            <a:avLst/>
          </a:prstGeom>
          <a:solidFill>
            <a:schemeClr val="bg1"/>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Regressions to estimate average annual costs per SDI</a:t>
            </a:r>
          </a:p>
          <a:p>
            <a:pPr algn="ctr"/>
            <a:r>
              <a:rPr lang="en-US" sz="2000" dirty="0">
                <a:solidFill>
                  <a:schemeClr val="tx1"/>
                </a:solidFill>
              </a:rPr>
              <a:t>Adjusted for age, race/ethnicity, disease duration</a:t>
            </a:r>
          </a:p>
          <a:p>
            <a:pPr algn="ctr"/>
            <a:r>
              <a:rPr lang="en-US" sz="2000" dirty="0">
                <a:solidFill>
                  <a:schemeClr val="tx1"/>
                </a:solidFill>
              </a:rPr>
              <a:t>Canadian national prices and future costs discounted at a yearly rate of 3%</a:t>
            </a:r>
          </a:p>
        </p:txBody>
      </p:sp>
      <p:cxnSp>
        <p:nvCxnSpPr>
          <p:cNvPr id="31" name="Straight Arrow Connector 30"/>
          <p:cNvCxnSpPr/>
          <p:nvPr/>
        </p:nvCxnSpPr>
        <p:spPr>
          <a:xfrm>
            <a:off x="5410203" y="4445142"/>
            <a:ext cx="1" cy="314951"/>
          </a:xfrm>
          <a:prstGeom prst="straightConnector1">
            <a:avLst/>
          </a:prstGeom>
          <a:ln w="47625">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32467" y="4445142"/>
            <a:ext cx="1" cy="314951"/>
          </a:xfrm>
          <a:prstGeom prst="straightConnector1">
            <a:avLst/>
          </a:prstGeom>
          <a:ln w="47625">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721336" y="4445141"/>
            <a:ext cx="1" cy="314951"/>
          </a:xfrm>
          <a:prstGeom prst="straightConnector1">
            <a:avLst/>
          </a:prstGeom>
          <a:ln w="47625">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369090" y="4445142"/>
            <a:ext cx="1" cy="314951"/>
          </a:xfrm>
          <a:prstGeom prst="straightConnector1">
            <a:avLst/>
          </a:prstGeom>
          <a:ln w="47625">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91354" y="4445142"/>
            <a:ext cx="1" cy="314951"/>
          </a:xfrm>
          <a:prstGeom prst="straightConnector1">
            <a:avLst/>
          </a:prstGeom>
          <a:ln w="47625">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680223" y="4445141"/>
            <a:ext cx="1" cy="314951"/>
          </a:xfrm>
          <a:prstGeom prst="straightConnector1">
            <a:avLst/>
          </a:prstGeom>
          <a:ln w="47625">
            <a:solidFill>
              <a:srgbClr val="92D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27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cs typeface="Arial" panose="020B0604020202020204" pitchFamily="34" charset="0"/>
              </a:rPr>
              <a:t>Costs per damage states</a:t>
            </a:r>
          </a:p>
        </p:txBody>
      </p:sp>
      <p:grpSp>
        <p:nvGrpSpPr>
          <p:cNvPr id="3" name="Group 2"/>
          <p:cNvGrpSpPr/>
          <p:nvPr/>
        </p:nvGrpSpPr>
        <p:grpSpPr>
          <a:xfrm>
            <a:off x="1396343" y="3065028"/>
            <a:ext cx="9532648" cy="1156194"/>
            <a:chOff x="1795220" y="4250856"/>
            <a:chExt cx="8609310" cy="1095374"/>
          </a:xfrm>
        </p:grpSpPr>
        <p:sp>
          <p:nvSpPr>
            <p:cNvPr id="7" name="Rounded Rectangle 6"/>
            <p:cNvSpPr/>
            <p:nvPr/>
          </p:nvSpPr>
          <p:spPr>
            <a:xfrm>
              <a:off x="1795220" y="4250856"/>
              <a:ext cx="1229690" cy="10953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0</a:t>
              </a:r>
            </a:p>
          </p:txBody>
        </p:sp>
        <p:sp>
          <p:nvSpPr>
            <p:cNvPr id="8" name="Rounded Rectangle 7"/>
            <p:cNvSpPr/>
            <p:nvPr/>
          </p:nvSpPr>
          <p:spPr>
            <a:xfrm>
              <a:off x="3271144" y="4250856"/>
              <a:ext cx="1229690" cy="1095374"/>
            </a:xfrm>
            <a:prstGeom prst="roundRect">
              <a:avLst/>
            </a:prstGeom>
            <a:solidFill>
              <a:srgbClr val="ED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1</a:t>
              </a:r>
            </a:p>
          </p:txBody>
        </p:sp>
        <p:sp>
          <p:nvSpPr>
            <p:cNvPr id="9" name="Rounded Rectangle 8"/>
            <p:cNvSpPr/>
            <p:nvPr/>
          </p:nvSpPr>
          <p:spPr>
            <a:xfrm>
              <a:off x="4747068" y="4250856"/>
              <a:ext cx="1229690" cy="109537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2</a:t>
              </a:r>
            </a:p>
          </p:txBody>
        </p:sp>
        <p:sp>
          <p:nvSpPr>
            <p:cNvPr id="10" name="Rounded Rectangle 9"/>
            <p:cNvSpPr/>
            <p:nvPr/>
          </p:nvSpPr>
          <p:spPr>
            <a:xfrm>
              <a:off x="6222992" y="4250856"/>
              <a:ext cx="1229690" cy="109537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3</a:t>
              </a:r>
            </a:p>
          </p:txBody>
        </p:sp>
        <p:sp>
          <p:nvSpPr>
            <p:cNvPr id="11" name="Rounded Rectangle 10"/>
            <p:cNvSpPr/>
            <p:nvPr/>
          </p:nvSpPr>
          <p:spPr>
            <a:xfrm>
              <a:off x="7698916" y="4250856"/>
              <a:ext cx="1229690" cy="109537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4</a:t>
              </a:r>
            </a:p>
          </p:txBody>
        </p:sp>
        <p:cxnSp>
          <p:nvCxnSpPr>
            <p:cNvPr id="13" name="Straight Arrow Connector 12"/>
            <p:cNvCxnSpPr>
              <a:stCxn id="7" idx="3"/>
              <a:endCxn id="8" idx="1"/>
            </p:cNvCxnSpPr>
            <p:nvPr/>
          </p:nvCxnSpPr>
          <p:spPr>
            <a:xfrm>
              <a:off x="3024910" y="4798543"/>
              <a:ext cx="246234" cy="0"/>
            </a:xfrm>
            <a:prstGeom prst="straightConnector1">
              <a:avLst/>
            </a:prstGeom>
            <a:ln w="47625">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4500834" y="4798543"/>
              <a:ext cx="246234" cy="0"/>
            </a:xfrm>
            <a:prstGeom prst="straightConnector1">
              <a:avLst/>
            </a:prstGeom>
            <a:ln w="47625">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10" idx="1"/>
            </p:cNvCxnSpPr>
            <p:nvPr/>
          </p:nvCxnSpPr>
          <p:spPr>
            <a:xfrm>
              <a:off x="5976758" y="4798543"/>
              <a:ext cx="246234" cy="0"/>
            </a:xfrm>
            <a:prstGeom prst="straightConnector1">
              <a:avLst/>
            </a:prstGeom>
            <a:ln w="47625">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a:endCxn id="11" idx="1"/>
            </p:cNvCxnSpPr>
            <p:nvPr/>
          </p:nvCxnSpPr>
          <p:spPr>
            <a:xfrm>
              <a:off x="7452682" y="4798543"/>
              <a:ext cx="246234" cy="0"/>
            </a:xfrm>
            <a:prstGeom prst="straightConnector1">
              <a:avLst/>
            </a:prstGeom>
            <a:ln w="47625">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9174840" y="4250856"/>
              <a:ext cx="1229690" cy="109537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tx1"/>
                  </a:solidFill>
                  <a:latin typeface="+mj-lt"/>
                </a:rPr>
                <a:t>SDI = &gt;5</a:t>
              </a:r>
            </a:p>
          </p:txBody>
        </p:sp>
        <p:cxnSp>
          <p:nvCxnSpPr>
            <p:cNvPr id="55" name="Straight Arrow Connector 54"/>
            <p:cNvCxnSpPr>
              <a:stCxn id="11" idx="3"/>
              <a:endCxn id="45" idx="1"/>
            </p:cNvCxnSpPr>
            <p:nvPr/>
          </p:nvCxnSpPr>
          <p:spPr>
            <a:xfrm>
              <a:off x="8928606" y="4798543"/>
              <a:ext cx="246234" cy="0"/>
            </a:xfrm>
            <a:prstGeom prst="straightConnector1">
              <a:avLst/>
            </a:prstGeom>
            <a:ln w="47625">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757916" y="1160086"/>
            <a:ext cx="6809502" cy="687764"/>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Stratify by SLICC/ACR Damage Index (SDI)</a:t>
            </a:r>
          </a:p>
        </p:txBody>
      </p:sp>
      <p:cxnSp>
        <p:nvCxnSpPr>
          <p:cNvPr id="12" name="Straight Arrow Connector 11"/>
          <p:cNvCxnSpPr>
            <a:stCxn id="2" idx="2"/>
          </p:cNvCxnSpPr>
          <p:nvPr/>
        </p:nvCxnSpPr>
        <p:spPr>
          <a:xfrm flipH="1">
            <a:off x="2266953" y="1847850"/>
            <a:ext cx="389571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 idx="2"/>
          </p:cNvCxnSpPr>
          <p:nvPr/>
        </p:nvCxnSpPr>
        <p:spPr>
          <a:xfrm flipH="1">
            <a:off x="3962403" y="1847850"/>
            <a:ext cx="220026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 idx="2"/>
          </p:cNvCxnSpPr>
          <p:nvPr/>
        </p:nvCxnSpPr>
        <p:spPr>
          <a:xfrm flipH="1">
            <a:off x="5410203" y="1847850"/>
            <a:ext cx="75246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 idx="2"/>
          </p:cNvCxnSpPr>
          <p:nvPr/>
        </p:nvCxnSpPr>
        <p:spPr>
          <a:xfrm>
            <a:off x="6162667" y="1847850"/>
            <a:ext cx="809634"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 idx="2"/>
          </p:cNvCxnSpPr>
          <p:nvPr/>
        </p:nvCxnSpPr>
        <p:spPr>
          <a:xfrm>
            <a:off x="6162667" y="1847850"/>
            <a:ext cx="2371733"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 idx="2"/>
          </p:cNvCxnSpPr>
          <p:nvPr/>
        </p:nvCxnSpPr>
        <p:spPr>
          <a:xfrm>
            <a:off x="6162667" y="1847850"/>
            <a:ext cx="4048133" cy="1028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135251" y="4620771"/>
            <a:ext cx="6054832" cy="1334538"/>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Multi-State Markov Model</a:t>
            </a:r>
          </a:p>
          <a:p>
            <a:pPr algn="ctr"/>
            <a:r>
              <a:rPr lang="en-US" sz="2800" dirty="0">
                <a:solidFill>
                  <a:schemeClr val="tx1"/>
                </a:solidFill>
              </a:rPr>
              <a:t>Expected Duration Per Damage State</a:t>
            </a:r>
          </a:p>
        </p:txBody>
      </p:sp>
      <p:sp>
        <p:nvSpPr>
          <p:cNvPr id="4" name="Rectangle 3"/>
          <p:cNvSpPr/>
          <p:nvPr/>
        </p:nvSpPr>
        <p:spPr>
          <a:xfrm>
            <a:off x="4640287" y="5985527"/>
            <a:ext cx="4678973" cy="369332"/>
          </a:xfrm>
          <a:prstGeom prst="rect">
            <a:avLst/>
          </a:prstGeom>
        </p:spPr>
        <p:txBody>
          <a:bodyPr wrap="none">
            <a:spAutoFit/>
          </a:bodyPr>
          <a:lstStyle/>
          <a:p>
            <a:r>
              <a:rPr lang="en-US" i="1" dirty="0">
                <a:latin typeface="Arial" charset="0"/>
                <a:ea typeface="ＭＳ 明朝" charset="-128"/>
              </a:rPr>
              <a:t>Bruce IN. Ann Rheum Dis 2015;74:1706-13</a:t>
            </a:r>
            <a:r>
              <a:rPr lang="en-US" dirty="0"/>
              <a:t> </a:t>
            </a:r>
          </a:p>
        </p:txBody>
      </p:sp>
    </p:spTree>
    <p:extLst>
      <p:ext uri="{BB962C8B-B14F-4D97-AF65-F5344CB8AC3E}">
        <p14:creationId xmlns:p14="http://schemas.microsoft.com/office/powerpoint/2010/main" val="408750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cs typeface="Arial" panose="020B0604020202020204" pitchFamily="34" charset="0"/>
              </a:rPr>
              <a:t>Predicted Duration of Damage States over 5 Years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0553201"/>
              </p:ext>
            </p:extLst>
          </p:nvPr>
        </p:nvGraphicFramePr>
        <p:xfrm>
          <a:off x="1078992" y="1434783"/>
          <a:ext cx="10570082" cy="4546501"/>
        </p:xfrm>
        <a:graphic>
          <a:graphicData uri="http://schemas.openxmlformats.org/drawingml/2006/table">
            <a:tbl>
              <a:tblPr firstRow="1" bandRow="1">
                <a:tableStyleId>{073A0DAA-6AF3-43AB-8588-CEC1D06C72B9}</a:tableStyleId>
              </a:tblPr>
              <a:tblGrid>
                <a:gridCol w="1778951">
                  <a:extLst>
                    <a:ext uri="{9D8B030D-6E8A-4147-A177-3AD203B41FA5}">
                      <a16:colId xmlns:a16="http://schemas.microsoft.com/office/drawing/2014/main" val="20000"/>
                    </a:ext>
                  </a:extLst>
                </a:gridCol>
                <a:gridCol w="1241071">
                  <a:extLst>
                    <a:ext uri="{9D8B030D-6E8A-4147-A177-3AD203B41FA5}">
                      <a16:colId xmlns:a16="http://schemas.microsoft.com/office/drawing/2014/main" val="20001"/>
                    </a:ext>
                  </a:extLst>
                </a:gridCol>
                <a:gridCol w="1510012">
                  <a:extLst>
                    <a:ext uri="{9D8B030D-6E8A-4147-A177-3AD203B41FA5}">
                      <a16:colId xmlns:a16="http://schemas.microsoft.com/office/drawing/2014/main" val="20002"/>
                    </a:ext>
                  </a:extLst>
                </a:gridCol>
                <a:gridCol w="1510012">
                  <a:extLst>
                    <a:ext uri="{9D8B030D-6E8A-4147-A177-3AD203B41FA5}">
                      <a16:colId xmlns:a16="http://schemas.microsoft.com/office/drawing/2014/main" val="20003"/>
                    </a:ext>
                  </a:extLst>
                </a:gridCol>
                <a:gridCol w="1510012">
                  <a:extLst>
                    <a:ext uri="{9D8B030D-6E8A-4147-A177-3AD203B41FA5}">
                      <a16:colId xmlns:a16="http://schemas.microsoft.com/office/drawing/2014/main" val="20004"/>
                    </a:ext>
                  </a:extLst>
                </a:gridCol>
                <a:gridCol w="1510012">
                  <a:extLst>
                    <a:ext uri="{9D8B030D-6E8A-4147-A177-3AD203B41FA5}">
                      <a16:colId xmlns:a16="http://schemas.microsoft.com/office/drawing/2014/main" val="20005"/>
                    </a:ext>
                  </a:extLst>
                </a:gridCol>
                <a:gridCol w="1510012">
                  <a:extLst>
                    <a:ext uri="{9D8B030D-6E8A-4147-A177-3AD203B41FA5}">
                      <a16:colId xmlns:a16="http://schemas.microsoft.com/office/drawing/2014/main" val="20006"/>
                    </a:ext>
                  </a:extLst>
                </a:gridCol>
              </a:tblGrid>
              <a:tr h="4196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400" b="1" dirty="0">
                        <a:solidFill>
                          <a:srgbClr val="000000"/>
                        </a:solidFill>
                        <a:latin typeface="+mj-lt"/>
                        <a:cs typeface="Arial" panose="020B0604020202020204" pitchFamily="34" charset="0"/>
                      </a:endParaRPr>
                    </a:p>
                  </a:txBody>
                  <a:tcPr marL="71562" marR="71562" marT="0" marB="0" anchor="ctr"/>
                </a:tc>
                <a:tc gridSpan="6">
                  <a:txBody>
                    <a:bodyPr/>
                    <a:lstStyle/>
                    <a:p>
                      <a:pPr algn="ctr" fontAlgn="b"/>
                      <a:r>
                        <a:rPr lang="en-US" sz="2400" u="none" strike="noStrike" dirty="0">
                          <a:solidFill>
                            <a:schemeClr val="accent3"/>
                          </a:solidFill>
                          <a:effectLst/>
                        </a:rPr>
                        <a:t>Estimated</a:t>
                      </a:r>
                      <a:r>
                        <a:rPr lang="en-US" sz="2400" u="none" strike="noStrike" baseline="0" dirty="0">
                          <a:solidFill>
                            <a:schemeClr val="accent3"/>
                          </a:solidFill>
                          <a:effectLst/>
                        </a:rPr>
                        <a:t> Duration in SDI State over 5 Yrs</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tc>
                <a:tc hMerge="1">
                  <a:txBody>
                    <a:bodyPr/>
                    <a:lstStyle/>
                    <a:p>
                      <a:pPr algn="ctr" fontAlgn="b"/>
                      <a:endParaRPr lang="en-US" sz="2100" b="1" i="0" u="none" strike="noStrike" dirty="0">
                        <a:solidFill>
                          <a:schemeClr val="bg1"/>
                        </a:solidFill>
                        <a:effectLst/>
                        <a:latin typeface="Arial" panose="020B0604020202020204" pitchFamily="34" charset="0"/>
                        <a:cs typeface="Arial" panose="020B0604020202020204" pitchFamily="34" charset="0"/>
                      </a:endParaRPr>
                    </a:p>
                  </a:txBody>
                  <a:tcPr marL="12700" marR="12700" marT="12700" marB="0" anchor="ctr"/>
                </a:tc>
                <a:tc hMerge="1">
                  <a:txBody>
                    <a:bodyPr/>
                    <a:lstStyle/>
                    <a:p>
                      <a:pPr algn="ctr" fontAlgn="b"/>
                      <a:endParaRPr lang="en-US" sz="2100" b="1" i="0" u="none" strike="noStrike" dirty="0">
                        <a:solidFill>
                          <a:schemeClr val="bg1"/>
                        </a:solidFill>
                        <a:effectLst/>
                        <a:latin typeface="Arial" panose="020B0604020202020204" pitchFamily="34" charset="0"/>
                        <a:cs typeface="Arial" panose="020B0604020202020204" pitchFamily="34" charset="0"/>
                      </a:endParaRPr>
                    </a:p>
                  </a:txBody>
                  <a:tcPr marL="12700" marR="12700" marT="12700" marB="0" anchor="ctr"/>
                </a:tc>
                <a:tc hMerge="1">
                  <a:txBody>
                    <a:bodyPr/>
                    <a:lstStyle/>
                    <a:p>
                      <a:pPr algn="ctr" fontAlgn="b"/>
                      <a:endParaRPr lang="en-US" sz="2100" b="1" i="0" u="none" strike="noStrike" dirty="0">
                        <a:solidFill>
                          <a:schemeClr val="bg1"/>
                        </a:solidFill>
                        <a:effectLst/>
                        <a:latin typeface="Arial" panose="020B0604020202020204" pitchFamily="34" charset="0"/>
                        <a:cs typeface="Arial" panose="020B0604020202020204" pitchFamily="34" charset="0"/>
                      </a:endParaRPr>
                    </a:p>
                  </a:txBody>
                  <a:tcPr marL="12700" marR="12700" marT="12700" marB="0" anchor="ctr"/>
                </a:tc>
                <a:tc hMerge="1">
                  <a:txBody>
                    <a:bodyPr/>
                    <a:lstStyle/>
                    <a:p>
                      <a:pPr algn="ctr" fontAlgn="b"/>
                      <a:endParaRPr lang="en-US" sz="2100" b="1" i="0" u="none" strike="noStrike" dirty="0">
                        <a:solidFill>
                          <a:schemeClr val="bg1"/>
                        </a:solidFill>
                        <a:effectLst/>
                        <a:latin typeface="Arial" panose="020B0604020202020204" pitchFamily="34" charset="0"/>
                        <a:cs typeface="Arial" panose="020B0604020202020204" pitchFamily="34" charset="0"/>
                      </a:endParaRPr>
                    </a:p>
                  </a:txBody>
                  <a:tcPr marL="12700" marR="12700" marT="12700" marB="0" anchor="ctr"/>
                </a:tc>
                <a:tc hMerge="1">
                  <a:txBody>
                    <a:bodyPr/>
                    <a:lstStyle/>
                    <a:p>
                      <a:pPr algn="ctr" fontAlgn="b"/>
                      <a:endParaRPr lang="en-US" sz="2100" b="1" i="0" u="none" strike="noStrike" dirty="0">
                        <a:solidFill>
                          <a:schemeClr val="bg1"/>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10000"/>
                  </a:ext>
                </a:extLst>
              </a:tr>
              <a:tr h="7304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solidFill>
                            <a:schemeClr val="accent3"/>
                          </a:solidFill>
                        </a:rPr>
                        <a:t>Baseline</a:t>
                      </a:r>
                      <a:r>
                        <a:rPr lang="en-US" sz="2400" baseline="0" dirty="0">
                          <a:solidFill>
                            <a:schemeClr val="accent3"/>
                          </a:solidFill>
                        </a:rPr>
                        <a:t> SDI</a:t>
                      </a:r>
                      <a:r>
                        <a:rPr lang="en-US" sz="2400" dirty="0">
                          <a:solidFill>
                            <a:schemeClr val="accent3"/>
                          </a:solidFill>
                        </a:rPr>
                        <a:t> State</a:t>
                      </a:r>
                      <a:endParaRPr lang="en-US" sz="2400" b="1" dirty="0">
                        <a:solidFill>
                          <a:schemeClr val="accent3"/>
                        </a:solidFill>
                        <a:latin typeface="+mj-lt"/>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solidFill>
                            <a:schemeClr val="accent3"/>
                          </a:solidFill>
                          <a:effectLst/>
                        </a:rPr>
                        <a:t>0</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solidFill>
                      <a:schemeClr val="tx1"/>
                    </a:solidFill>
                  </a:tcPr>
                </a:tc>
                <a:tc>
                  <a:txBody>
                    <a:bodyPr/>
                    <a:lstStyle/>
                    <a:p>
                      <a:pPr algn="ctr" fontAlgn="b"/>
                      <a:r>
                        <a:rPr lang="en-US" sz="2400" u="none" strike="noStrike" dirty="0">
                          <a:solidFill>
                            <a:schemeClr val="accent3"/>
                          </a:solidFill>
                          <a:effectLst/>
                        </a:rPr>
                        <a:t>1</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solidFill>
                      <a:schemeClr val="tx1"/>
                    </a:solidFill>
                  </a:tcPr>
                </a:tc>
                <a:tc>
                  <a:txBody>
                    <a:bodyPr/>
                    <a:lstStyle/>
                    <a:p>
                      <a:pPr algn="ctr" fontAlgn="b"/>
                      <a:r>
                        <a:rPr lang="en-US" sz="2400" u="none" strike="noStrike" dirty="0">
                          <a:solidFill>
                            <a:schemeClr val="accent3"/>
                          </a:solidFill>
                          <a:effectLst/>
                        </a:rPr>
                        <a:t>2</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solidFill>
                      <a:schemeClr val="tx1"/>
                    </a:solidFill>
                  </a:tcPr>
                </a:tc>
                <a:tc>
                  <a:txBody>
                    <a:bodyPr/>
                    <a:lstStyle/>
                    <a:p>
                      <a:pPr algn="ctr" fontAlgn="b"/>
                      <a:r>
                        <a:rPr lang="en-US" sz="2400" u="none" strike="noStrike" dirty="0">
                          <a:solidFill>
                            <a:schemeClr val="accent3"/>
                          </a:solidFill>
                          <a:effectLst/>
                        </a:rPr>
                        <a:t>3</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solidFill>
                      <a:schemeClr val="tx1"/>
                    </a:solidFill>
                  </a:tcPr>
                </a:tc>
                <a:tc>
                  <a:txBody>
                    <a:bodyPr/>
                    <a:lstStyle/>
                    <a:p>
                      <a:pPr algn="ctr" fontAlgn="b"/>
                      <a:r>
                        <a:rPr lang="en-US" sz="2400" u="none" strike="noStrike" dirty="0">
                          <a:solidFill>
                            <a:schemeClr val="accent3"/>
                          </a:solidFill>
                          <a:effectLst/>
                        </a:rPr>
                        <a:t>4</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solidFill>
                      <a:schemeClr val="tx1"/>
                    </a:solidFill>
                  </a:tcPr>
                </a:tc>
                <a:tc>
                  <a:txBody>
                    <a:bodyPr/>
                    <a:lstStyle/>
                    <a:p>
                      <a:pPr algn="ctr" fontAlgn="b"/>
                      <a:r>
                        <a:rPr lang="en-US" sz="2400" u="none" strike="noStrike" dirty="0">
                          <a:solidFill>
                            <a:schemeClr val="accent3"/>
                          </a:solidFill>
                          <a:effectLst/>
                        </a:rPr>
                        <a:t>≥5</a:t>
                      </a:r>
                      <a:endParaRPr lang="en-US" sz="2400" b="1" i="0" u="none" strike="noStrike" dirty="0">
                        <a:solidFill>
                          <a:schemeClr val="accent3"/>
                        </a:solidFill>
                        <a:effectLst/>
                        <a:latin typeface="+mj-lt"/>
                        <a:cs typeface="Arial" panose="020B0604020202020204" pitchFamily="34" charset="0"/>
                      </a:endParaRPr>
                    </a:p>
                  </a:txBody>
                  <a:tcPr marL="13252" marR="13252" marT="12700" marB="0" anchor="ctr">
                    <a:solidFill>
                      <a:schemeClr val="tx1"/>
                    </a:solidFill>
                  </a:tcPr>
                </a:tc>
                <a:extLst>
                  <a:ext uri="{0D108BD9-81ED-4DB2-BD59-A6C34878D82A}">
                    <a16:rowId xmlns:a16="http://schemas.microsoft.com/office/drawing/2014/main" val="10001"/>
                  </a:ext>
                </a:extLst>
              </a:tr>
              <a:tr h="552997">
                <a:tc>
                  <a:txBody>
                    <a:bodyPr/>
                    <a:lstStyle/>
                    <a:p>
                      <a:pPr algn="ctr">
                        <a:spcAft>
                          <a:spcPts val="0"/>
                        </a:spcAft>
                      </a:pPr>
                      <a:r>
                        <a:rPr lang="en-CA" sz="2400" dirty="0">
                          <a:solidFill>
                            <a:schemeClr val="accent3"/>
                          </a:solidFill>
                          <a:effectLst/>
                        </a:rPr>
                        <a:t>0</a:t>
                      </a:r>
                      <a:endParaRPr lang="en-CA" sz="2400" b="1" dirty="0">
                        <a:solidFill>
                          <a:schemeClr val="accent3"/>
                        </a:solidFill>
                        <a:effectLst/>
                        <a:latin typeface="+mj-lt"/>
                        <a:ea typeface="ＭＳ 明朝"/>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effectLst/>
                        </a:rPr>
                        <a:t>4.12</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0.64</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0.18</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0.05</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0.01</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0.002</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extLst>
                  <a:ext uri="{0D108BD9-81ED-4DB2-BD59-A6C34878D82A}">
                    <a16:rowId xmlns:a16="http://schemas.microsoft.com/office/drawing/2014/main" val="10002"/>
                  </a:ext>
                </a:extLst>
              </a:tr>
              <a:tr h="538961">
                <a:tc>
                  <a:txBody>
                    <a:bodyPr/>
                    <a:lstStyle/>
                    <a:p>
                      <a:pPr algn="ctr">
                        <a:spcAft>
                          <a:spcPts val="0"/>
                        </a:spcAft>
                      </a:pPr>
                      <a:r>
                        <a:rPr lang="en-CA" sz="2400" dirty="0">
                          <a:solidFill>
                            <a:schemeClr val="accent3"/>
                          </a:solidFill>
                          <a:effectLst/>
                        </a:rPr>
                        <a:t>1</a:t>
                      </a:r>
                      <a:endParaRPr lang="en-CA" sz="2400" b="1" dirty="0">
                        <a:solidFill>
                          <a:schemeClr val="accent3"/>
                        </a:solidFill>
                        <a:effectLst/>
                        <a:latin typeface="+mj-lt"/>
                        <a:ea typeface="ＭＳ 明朝"/>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3.17</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1.28</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0.43</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0.09</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0.03</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extLst>
                  <a:ext uri="{0D108BD9-81ED-4DB2-BD59-A6C34878D82A}">
                    <a16:rowId xmlns:a16="http://schemas.microsoft.com/office/drawing/2014/main" val="10003"/>
                  </a:ext>
                </a:extLst>
              </a:tr>
              <a:tr h="538961">
                <a:tc>
                  <a:txBody>
                    <a:bodyPr/>
                    <a:lstStyle/>
                    <a:p>
                      <a:pPr algn="ctr">
                        <a:spcAft>
                          <a:spcPts val="0"/>
                        </a:spcAft>
                      </a:pPr>
                      <a:r>
                        <a:rPr lang="en-CA" sz="2400" dirty="0">
                          <a:solidFill>
                            <a:schemeClr val="accent3"/>
                          </a:solidFill>
                          <a:effectLst/>
                        </a:rPr>
                        <a:t>2</a:t>
                      </a:r>
                      <a:endParaRPr lang="en-CA" sz="2400" b="1" dirty="0">
                        <a:solidFill>
                          <a:schemeClr val="accent3"/>
                        </a:solidFill>
                        <a:effectLst/>
                        <a:latin typeface="+mj-lt"/>
                        <a:ea typeface="ＭＳ 明朝"/>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3.05</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1.42</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0.37</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0.17</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extLst>
                  <a:ext uri="{0D108BD9-81ED-4DB2-BD59-A6C34878D82A}">
                    <a16:rowId xmlns:a16="http://schemas.microsoft.com/office/drawing/2014/main" val="10004"/>
                  </a:ext>
                </a:extLst>
              </a:tr>
              <a:tr h="538961">
                <a:tc>
                  <a:txBody>
                    <a:bodyPr/>
                    <a:lstStyle/>
                    <a:p>
                      <a:pPr algn="ctr">
                        <a:spcAft>
                          <a:spcPts val="0"/>
                        </a:spcAft>
                      </a:pPr>
                      <a:r>
                        <a:rPr lang="en-CA" sz="2400" dirty="0">
                          <a:solidFill>
                            <a:schemeClr val="accent3"/>
                          </a:solidFill>
                          <a:effectLst/>
                        </a:rPr>
                        <a:t>3</a:t>
                      </a:r>
                      <a:endParaRPr lang="en-CA" sz="2400" b="1" dirty="0">
                        <a:solidFill>
                          <a:schemeClr val="accent3"/>
                        </a:solidFill>
                        <a:effectLst/>
                        <a:latin typeface="+mj-lt"/>
                        <a:ea typeface="ＭＳ 明朝"/>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3.22</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1.11</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0.67</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extLst>
                  <a:ext uri="{0D108BD9-81ED-4DB2-BD59-A6C34878D82A}">
                    <a16:rowId xmlns:a16="http://schemas.microsoft.com/office/drawing/2014/main" val="10005"/>
                  </a:ext>
                </a:extLst>
              </a:tr>
              <a:tr h="612720">
                <a:tc>
                  <a:txBody>
                    <a:bodyPr/>
                    <a:lstStyle/>
                    <a:p>
                      <a:pPr algn="ctr">
                        <a:spcAft>
                          <a:spcPts val="0"/>
                        </a:spcAft>
                      </a:pPr>
                      <a:r>
                        <a:rPr lang="en-CA" sz="2400" dirty="0">
                          <a:solidFill>
                            <a:schemeClr val="accent3"/>
                          </a:solidFill>
                          <a:effectLst/>
                        </a:rPr>
                        <a:t>4</a:t>
                      </a:r>
                      <a:endParaRPr lang="en-CA" sz="2400" b="1" dirty="0">
                        <a:solidFill>
                          <a:schemeClr val="accent3"/>
                        </a:solidFill>
                        <a:effectLst/>
                        <a:latin typeface="+mj-lt"/>
                        <a:ea typeface="ＭＳ 明朝"/>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2.61</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2.39</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extLst>
                  <a:ext uri="{0D108BD9-81ED-4DB2-BD59-A6C34878D82A}">
                    <a16:rowId xmlns:a16="http://schemas.microsoft.com/office/drawing/2014/main" val="10006"/>
                  </a:ext>
                </a:extLst>
              </a:tr>
              <a:tr h="612720">
                <a:tc>
                  <a:txBody>
                    <a:bodyPr/>
                    <a:lstStyle/>
                    <a:p>
                      <a:pPr algn="ctr">
                        <a:spcAft>
                          <a:spcPts val="0"/>
                        </a:spcAft>
                      </a:pPr>
                      <a:r>
                        <a:rPr lang="en-CA" sz="2400" dirty="0">
                          <a:solidFill>
                            <a:schemeClr val="accent3"/>
                          </a:solidFill>
                          <a:effectLst/>
                        </a:rPr>
                        <a:t>≥5</a:t>
                      </a:r>
                      <a:endParaRPr lang="en-CA" sz="2400" b="1" dirty="0">
                        <a:solidFill>
                          <a:schemeClr val="accent3"/>
                        </a:solidFill>
                        <a:effectLst/>
                        <a:latin typeface="+mj-lt"/>
                        <a:ea typeface="ＭＳ 明朝"/>
                        <a:cs typeface="Arial" panose="020B0604020202020204" pitchFamily="34" charset="0"/>
                      </a:endParaRPr>
                    </a:p>
                  </a:txBody>
                  <a:tcPr marL="71562" marR="71562" marT="0" marB="0" anchor="ctr">
                    <a:solidFill>
                      <a:schemeClr val="tx1"/>
                    </a:solidFill>
                  </a:tcP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0</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tc>
                  <a:txBody>
                    <a:bodyPr/>
                    <a:lstStyle/>
                    <a:p>
                      <a:pPr algn="ctr" fontAlgn="b"/>
                      <a:r>
                        <a:rPr lang="en-US" sz="2400" u="none" strike="noStrike" dirty="0">
                          <a:effectLst/>
                        </a:rPr>
                        <a:t>5</a:t>
                      </a:r>
                      <a:endParaRPr lang="en-US" sz="2400" b="1" i="0" u="none" strike="noStrike" dirty="0">
                        <a:solidFill>
                          <a:srgbClr val="000000"/>
                        </a:solidFill>
                        <a:effectLst/>
                        <a:latin typeface="+mj-lt"/>
                        <a:cs typeface="Arial" panose="020B0604020202020204" pitchFamily="34" charset="0"/>
                      </a:endParaRPr>
                    </a:p>
                  </a:txBody>
                  <a:tcPr marL="13252" marR="13252" marT="12700" marB="0" anchor="ctr"/>
                </a:tc>
                <a:extLst>
                  <a:ext uri="{0D108BD9-81ED-4DB2-BD59-A6C34878D82A}">
                    <a16:rowId xmlns:a16="http://schemas.microsoft.com/office/drawing/2014/main" val="10007"/>
                  </a:ext>
                </a:extLst>
              </a:tr>
            </a:tbl>
          </a:graphicData>
        </a:graphic>
      </p:graphicFrame>
      <p:sp>
        <p:nvSpPr>
          <p:cNvPr id="5" name="Rectangle 4"/>
          <p:cNvSpPr/>
          <p:nvPr/>
        </p:nvSpPr>
        <p:spPr>
          <a:xfrm>
            <a:off x="7183462" y="5981284"/>
            <a:ext cx="4678973" cy="369332"/>
          </a:xfrm>
          <a:prstGeom prst="rect">
            <a:avLst/>
          </a:prstGeom>
        </p:spPr>
        <p:txBody>
          <a:bodyPr wrap="none">
            <a:spAutoFit/>
          </a:bodyPr>
          <a:lstStyle/>
          <a:p>
            <a:r>
              <a:rPr lang="en-US" i="1" dirty="0">
                <a:latin typeface="Arial" charset="0"/>
                <a:ea typeface="ＭＳ 明朝" charset="-128"/>
              </a:rPr>
              <a:t>Bruce IN. Ann Rheum Dis 2015;74:1706-13</a:t>
            </a:r>
            <a:r>
              <a:rPr lang="en-US" dirty="0"/>
              <a:t> </a:t>
            </a:r>
          </a:p>
        </p:txBody>
      </p:sp>
    </p:spTree>
    <p:extLst>
      <p:ext uri="{BB962C8B-B14F-4D97-AF65-F5344CB8AC3E}">
        <p14:creationId xmlns:p14="http://schemas.microsoft.com/office/powerpoint/2010/main" val="189979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cs typeface="Arial" panose="020B0604020202020204" pitchFamily="34" charset="0"/>
              </a:rPr>
              <a:t>Costs per damage states</a:t>
            </a:r>
          </a:p>
        </p:txBody>
      </p:sp>
      <p:sp>
        <p:nvSpPr>
          <p:cNvPr id="50" name="Rectangle 49"/>
          <p:cNvSpPr/>
          <p:nvPr/>
        </p:nvSpPr>
        <p:spPr>
          <a:xfrm>
            <a:off x="2054578" y="4078888"/>
            <a:ext cx="8193626" cy="1329176"/>
          </a:xfrm>
          <a:prstGeom prst="rect">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Cumulative Costs</a:t>
            </a:r>
          </a:p>
        </p:txBody>
      </p:sp>
      <p:sp>
        <p:nvSpPr>
          <p:cNvPr id="29" name="Rectangle 28"/>
          <p:cNvSpPr/>
          <p:nvPr/>
        </p:nvSpPr>
        <p:spPr>
          <a:xfrm>
            <a:off x="2054578" y="1317967"/>
            <a:ext cx="3580678" cy="1329176"/>
          </a:xfrm>
          <a:prstGeom prst="rect">
            <a:avLst/>
          </a:prstGeom>
          <a:solidFill>
            <a:schemeClr val="bg1"/>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Average annual costs per SDI</a:t>
            </a:r>
          </a:p>
        </p:txBody>
      </p:sp>
      <p:sp>
        <p:nvSpPr>
          <p:cNvPr id="37" name="Rectangle 36"/>
          <p:cNvSpPr/>
          <p:nvPr/>
        </p:nvSpPr>
        <p:spPr>
          <a:xfrm>
            <a:off x="6485149" y="1312605"/>
            <a:ext cx="3763055" cy="1334538"/>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Expected duration </a:t>
            </a:r>
          </a:p>
          <a:p>
            <a:pPr algn="ctr"/>
            <a:r>
              <a:rPr lang="en-US" sz="2800" b="1" dirty="0">
                <a:solidFill>
                  <a:schemeClr val="tx1"/>
                </a:solidFill>
              </a:rPr>
              <a:t>per SDI</a:t>
            </a:r>
          </a:p>
        </p:txBody>
      </p:sp>
      <p:cxnSp>
        <p:nvCxnSpPr>
          <p:cNvPr id="38" name="Straight Arrow Connector 37"/>
          <p:cNvCxnSpPr/>
          <p:nvPr/>
        </p:nvCxnSpPr>
        <p:spPr>
          <a:xfrm>
            <a:off x="6188149" y="3062177"/>
            <a:ext cx="0" cy="584428"/>
          </a:xfrm>
          <a:prstGeom prst="straightConnector1">
            <a:avLst/>
          </a:prstGeom>
          <a:ln w="47625">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35150" y="1882323"/>
            <a:ext cx="370614" cy="523220"/>
          </a:xfrm>
          <a:prstGeom prst="rect">
            <a:avLst/>
          </a:prstGeom>
          <a:noFill/>
        </p:spPr>
        <p:txBody>
          <a:bodyPr wrap="none" rtlCol="0">
            <a:spAutoFit/>
          </a:bodyPr>
          <a:lstStyle/>
          <a:p>
            <a:r>
              <a:rPr lang="en-US" sz="2800" dirty="0"/>
              <a:t>X</a:t>
            </a:r>
          </a:p>
        </p:txBody>
      </p:sp>
      <p:sp>
        <p:nvSpPr>
          <p:cNvPr id="8" name="Footer Placeholder 3">
            <a:extLst>
              <a:ext uri="{FF2B5EF4-FFF2-40B4-BE49-F238E27FC236}">
                <a16:creationId xmlns:a16="http://schemas.microsoft.com/office/drawing/2014/main" id="{0A4C1340-3F01-445C-B9AD-4D9056E67F2A}"/>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80028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Demographics at Baseline</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76263648"/>
              </p:ext>
            </p:extLst>
          </p:nvPr>
        </p:nvGraphicFramePr>
        <p:xfrm>
          <a:off x="1443791" y="1144272"/>
          <a:ext cx="9737558" cy="4907280"/>
        </p:xfrm>
        <a:graphic>
          <a:graphicData uri="http://schemas.openxmlformats.org/drawingml/2006/table">
            <a:tbl>
              <a:tblPr firstRow="1" bandRow="1">
                <a:tableStyleId>{073A0DAA-6AF3-43AB-8588-CEC1D06C72B9}</a:tableStyleId>
              </a:tblPr>
              <a:tblGrid>
                <a:gridCol w="5793806">
                  <a:extLst>
                    <a:ext uri="{9D8B030D-6E8A-4147-A177-3AD203B41FA5}">
                      <a16:colId xmlns:a16="http://schemas.microsoft.com/office/drawing/2014/main" val="20000"/>
                    </a:ext>
                  </a:extLst>
                </a:gridCol>
                <a:gridCol w="3943752">
                  <a:extLst>
                    <a:ext uri="{9D8B030D-6E8A-4147-A177-3AD203B41FA5}">
                      <a16:colId xmlns:a16="http://schemas.microsoft.com/office/drawing/2014/main" val="20001"/>
                    </a:ext>
                  </a:extLst>
                </a:gridCol>
              </a:tblGrid>
              <a:tr h="343181">
                <a:tc gridSpan="2">
                  <a:txBody>
                    <a:bodyPr/>
                    <a:lstStyle/>
                    <a:p>
                      <a:pPr algn="ctr"/>
                      <a:r>
                        <a:rPr lang="en-US" sz="2400" dirty="0">
                          <a:solidFill>
                            <a:srgbClr val="FFC000"/>
                          </a:solidFill>
                        </a:rPr>
                        <a:t>Baseline</a:t>
                      </a:r>
                      <a:r>
                        <a:rPr lang="en-US" sz="2400" baseline="0" dirty="0">
                          <a:solidFill>
                            <a:srgbClr val="FFC000"/>
                          </a:solidFill>
                        </a:rPr>
                        <a:t> </a:t>
                      </a:r>
                      <a:r>
                        <a:rPr lang="en-US" sz="2400" dirty="0">
                          <a:solidFill>
                            <a:srgbClr val="FFC000"/>
                          </a:solidFill>
                        </a:rPr>
                        <a:t>Demographics (n=1361)</a:t>
                      </a:r>
                      <a:endParaRPr lang="en-US" sz="2400" b="1" dirty="0">
                        <a:solidFill>
                          <a:srgbClr val="FFC000"/>
                        </a:solidFill>
                        <a:latin typeface="Arial"/>
                        <a:cs typeface="Arial"/>
                      </a:endParaRPr>
                    </a:p>
                  </a:txBody>
                  <a:tcPr marL="137160" marR="137160" marT="137160" marB="137160" anchor="ctr"/>
                </a:tc>
                <a:tc hMerge="1">
                  <a:txBody>
                    <a:bodyPr/>
                    <a:lstStyle/>
                    <a:p>
                      <a:pPr algn="ctr"/>
                      <a:endParaRPr lang="en-US" sz="2000" b="1" dirty="0">
                        <a:solidFill>
                          <a:srgbClr val="FFC000"/>
                        </a:solidFill>
                        <a:latin typeface="Arial"/>
                        <a:cs typeface="Arial"/>
                      </a:endParaRPr>
                    </a:p>
                  </a:txBody>
                  <a:tcPr marL="137160" marR="137160" marT="137160" marB="137160" anchor="ctr"/>
                </a:tc>
                <a:extLst>
                  <a:ext uri="{0D108BD9-81ED-4DB2-BD59-A6C34878D82A}">
                    <a16:rowId xmlns:a16="http://schemas.microsoft.com/office/drawing/2014/main" val="10000"/>
                  </a:ext>
                </a:extLst>
              </a:tr>
              <a:tr h="343181">
                <a:tc>
                  <a:txBody>
                    <a:bodyPr/>
                    <a:lstStyle/>
                    <a:p>
                      <a:pPr algn="l">
                        <a:spcAft>
                          <a:spcPts val="0"/>
                        </a:spcAft>
                      </a:pPr>
                      <a:r>
                        <a:rPr lang="en-CA" sz="2200" baseline="0" dirty="0">
                          <a:effectLst/>
                        </a:rPr>
                        <a:t>Disease Duration, yrs, Mean (range)</a:t>
                      </a:r>
                      <a:endParaRPr lang="en-CA" sz="2200" b="1" dirty="0">
                        <a:effectLst/>
                        <a:latin typeface="Arial"/>
                        <a:ea typeface="ＭＳ 明朝"/>
                        <a:cs typeface="Arial"/>
                      </a:endParaRPr>
                    </a:p>
                  </a:txBody>
                  <a:tcPr marL="137160" marR="137160" marT="137160" marB="137160" anchor="ctr"/>
                </a:tc>
                <a:tc>
                  <a:txBody>
                    <a:bodyPr/>
                    <a:lstStyle/>
                    <a:p>
                      <a:pPr algn="ctr">
                        <a:spcAft>
                          <a:spcPts val="0"/>
                        </a:spcAft>
                      </a:pPr>
                      <a:r>
                        <a:rPr lang="en-CA" sz="2200" dirty="0">
                          <a:effectLst/>
                        </a:rPr>
                        <a:t>16.8 (0-62.5)</a:t>
                      </a:r>
                      <a:endParaRPr lang="en-CA" sz="2200" b="1" dirty="0">
                        <a:effectLst/>
                        <a:latin typeface="Arial"/>
                        <a:ea typeface="ＭＳ 明朝"/>
                        <a:cs typeface="Arial"/>
                      </a:endParaRPr>
                    </a:p>
                  </a:txBody>
                  <a:tcPr marL="137160" marR="137160" marT="137160" marB="137160" anchor="ctr"/>
                </a:tc>
                <a:extLst>
                  <a:ext uri="{0D108BD9-81ED-4DB2-BD59-A6C34878D82A}">
                    <a16:rowId xmlns:a16="http://schemas.microsoft.com/office/drawing/2014/main" val="10002"/>
                  </a:ext>
                </a:extLst>
              </a:tr>
              <a:tr h="343181">
                <a:tc>
                  <a:txBody>
                    <a:bodyPr/>
                    <a:lstStyle/>
                    <a:p>
                      <a:pPr algn="l">
                        <a:spcAft>
                          <a:spcPts val="0"/>
                        </a:spcAft>
                      </a:pPr>
                      <a:r>
                        <a:rPr lang="en-US" sz="2200" dirty="0">
                          <a:effectLst/>
                        </a:rPr>
                        <a:t>Age at Diagnosis,</a:t>
                      </a:r>
                      <a:r>
                        <a:rPr lang="en-US" sz="2200" baseline="0" dirty="0">
                          <a:effectLst/>
                        </a:rPr>
                        <a:t> </a:t>
                      </a:r>
                      <a:r>
                        <a:rPr lang="en-US" sz="2200" dirty="0">
                          <a:effectLst/>
                        </a:rPr>
                        <a:t>yrs,</a:t>
                      </a:r>
                      <a:r>
                        <a:rPr lang="en-US" sz="2200" baseline="0" dirty="0">
                          <a:effectLst/>
                        </a:rPr>
                        <a:t> </a:t>
                      </a:r>
                      <a:r>
                        <a:rPr lang="en-US" sz="2200" dirty="0">
                          <a:effectLst/>
                        </a:rPr>
                        <a:t>Mean (range)</a:t>
                      </a:r>
                      <a:endParaRPr lang="en-CA" sz="2200" b="1" dirty="0">
                        <a:effectLst/>
                        <a:latin typeface="Arial"/>
                        <a:ea typeface="ＭＳ 明朝"/>
                        <a:cs typeface="Arial"/>
                      </a:endParaRPr>
                    </a:p>
                  </a:txBody>
                  <a:tcPr marL="137160" marR="137160" marT="137160" marB="137160" anchor="ctr"/>
                </a:tc>
                <a:tc>
                  <a:txBody>
                    <a:bodyPr/>
                    <a:lstStyle/>
                    <a:p>
                      <a:pPr algn="ctr">
                        <a:spcAft>
                          <a:spcPts val="0"/>
                        </a:spcAft>
                      </a:pPr>
                      <a:r>
                        <a:rPr lang="en-CA" sz="2200" dirty="0">
                          <a:effectLst/>
                        </a:rPr>
                        <a:t>33.1 (18-91)</a:t>
                      </a:r>
                      <a:endParaRPr lang="en-CA" sz="2200" b="1" dirty="0">
                        <a:effectLst/>
                        <a:latin typeface="Arial"/>
                        <a:ea typeface="ＭＳ 明朝"/>
                        <a:cs typeface="Arial"/>
                      </a:endParaRPr>
                    </a:p>
                  </a:txBody>
                  <a:tcPr marL="137160" marR="137160" marT="137160" marB="137160" anchor="ctr"/>
                </a:tc>
                <a:extLst>
                  <a:ext uri="{0D108BD9-81ED-4DB2-BD59-A6C34878D82A}">
                    <a16:rowId xmlns:a16="http://schemas.microsoft.com/office/drawing/2014/main" val="10004"/>
                  </a:ext>
                </a:extLst>
              </a:tr>
              <a:tr h="343181">
                <a:tc>
                  <a:txBody>
                    <a:bodyPr/>
                    <a:lstStyle/>
                    <a:p>
                      <a:pPr algn="l">
                        <a:spcAft>
                          <a:spcPts val="0"/>
                        </a:spcAft>
                      </a:pPr>
                      <a:r>
                        <a:rPr lang="en-US" sz="2200" dirty="0">
                          <a:effectLst/>
                        </a:rPr>
                        <a:t>Gender,</a:t>
                      </a:r>
                      <a:r>
                        <a:rPr lang="en-US" sz="2200" baseline="0" dirty="0">
                          <a:effectLst/>
                        </a:rPr>
                        <a:t> </a:t>
                      </a:r>
                      <a:r>
                        <a:rPr lang="en-US" sz="2200" dirty="0">
                          <a:effectLst/>
                        </a:rPr>
                        <a:t>% Female</a:t>
                      </a:r>
                      <a:endParaRPr lang="en-CA" sz="2200" b="1" dirty="0">
                        <a:effectLst/>
                        <a:latin typeface="Arial"/>
                        <a:ea typeface="ＭＳ 明朝"/>
                        <a:cs typeface="Arial"/>
                      </a:endParaRPr>
                    </a:p>
                  </a:txBody>
                  <a:tcPr marL="137160" marR="137160" marT="137160" marB="137160" anchor="ctr"/>
                </a:tc>
                <a:tc>
                  <a:txBody>
                    <a:bodyPr/>
                    <a:lstStyle/>
                    <a:p>
                      <a:pPr algn="ctr">
                        <a:spcAft>
                          <a:spcPts val="0"/>
                        </a:spcAft>
                      </a:pPr>
                      <a:r>
                        <a:rPr lang="en-US" sz="2200" dirty="0">
                          <a:effectLst/>
                        </a:rPr>
                        <a:t>90.4</a:t>
                      </a:r>
                      <a:endParaRPr lang="en-CA" sz="2200" b="1" dirty="0">
                        <a:effectLst/>
                        <a:latin typeface="Arial"/>
                        <a:ea typeface="ＭＳ 明朝"/>
                        <a:cs typeface="Arial"/>
                      </a:endParaRPr>
                    </a:p>
                  </a:txBody>
                  <a:tcPr marL="137160" marR="137160" marT="137160" marB="137160" anchor="ctr"/>
                </a:tc>
                <a:extLst>
                  <a:ext uri="{0D108BD9-81ED-4DB2-BD59-A6C34878D82A}">
                    <a16:rowId xmlns:a16="http://schemas.microsoft.com/office/drawing/2014/main" val="10005"/>
                  </a:ext>
                </a:extLst>
              </a:tr>
              <a:tr h="343181">
                <a:tc>
                  <a:txBody>
                    <a:bodyPr/>
                    <a:lstStyle/>
                    <a:p>
                      <a:pPr algn="l">
                        <a:spcAft>
                          <a:spcPts val="0"/>
                        </a:spcAft>
                      </a:pPr>
                      <a:r>
                        <a:rPr lang="en-US" sz="2200" dirty="0">
                          <a:effectLst/>
                        </a:rPr>
                        <a:t>Ethnicity,</a:t>
                      </a:r>
                      <a:r>
                        <a:rPr lang="en-US" sz="2200" baseline="0" dirty="0">
                          <a:effectLst/>
                        </a:rPr>
                        <a:t> </a:t>
                      </a:r>
                      <a:r>
                        <a:rPr lang="en-US" sz="2200" dirty="0">
                          <a:effectLst/>
                        </a:rPr>
                        <a:t>%</a:t>
                      </a:r>
                      <a:r>
                        <a:rPr lang="en-US" sz="2200" baseline="0" dirty="0">
                          <a:effectLst/>
                        </a:rPr>
                        <a:t> </a:t>
                      </a:r>
                      <a:r>
                        <a:rPr lang="en-US" sz="2200" dirty="0">
                          <a:effectLst/>
                        </a:rPr>
                        <a:t>Caucasian</a:t>
                      </a:r>
                      <a:endParaRPr lang="en-CA" sz="2200" b="1" dirty="0">
                        <a:effectLst/>
                        <a:latin typeface="Arial"/>
                        <a:ea typeface="ＭＳ 明朝"/>
                        <a:cs typeface="Arial"/>
                      </a:endParaRPr>
                    </a:p>
                  </a:txBody>
                  <a:tcPr marL="137160" marR="137160" marT="137160" marB="137160" anchor="ctr"/>
                </a:tc>
                <a:tc>
                  <a:txBody>
                    <a:bodyPr/>
                    <a:lstStyle/>
                    <a:p>
                      <a:pPr algn="ctr">
                        <a:spcAft>
                          <a:spcPts val="0"/>
                        </a:spcAft>
                      </a:pPr>
                      <a:r>
                        <a:rPr lang="en-CA" sz="2200" dirty="0">
                          <a:effectLst/>
                        </a:rPr>
                        <a:t>71.0</a:t>
                      </a:r>
                      <a:endParaRPr lang="en-US" sz="2200" b="1" dirty="0">
                        <a:effectLst/>
                        <a:latin typeface="Arial"/>
                        <a:cs typeface="Arial"/>
                      </a:endParaRPr>
                    </a:p>
                  </a:txBody>
                  <a:tcPr marL="137160" marR="137160" marT="137160" marB="137160" anchor="ctr"/>
                </a:tc>
                <a:extLst>
                  <a:ext uri="{0D108BD9-81ED-4DB2-BD59-A6C34878D82A}">
                    <a16:rowId xmlns:a16="http://schemas.microsoft.com/office/drawing/2014/main" val="10006"/>
                  </a:ext>
                </a:extLst>
              </a:tr>
              <a:tr h="343181">
                <a:tc>
                  <a:txBody>
                    <a:bodyPr/>
                    <a:lstStyle/>
                    <a:p>
                      <a:pPr algn="l">
                        <a:spcAft>
                          <a:spcPts val="0"/>
                        </a:spcAft>
                      </a:pPr>
                      <a:r>
                        <a:rPr lang="en-US" sz="2200" dirty="0">
                          <a:effectLst/>
                        </a:rPr>
                        <a:t>SLEDAI-2K,</a:t>
                      </a:r>
                      <a:r>
                        <a:rPr lang="en-US" sz="2200" baseline="0" dirty="0">
                          <a:effectLst/>
                        </a:rPr>
                        <a:t> </a:t>
                      </a:r>
                      <a:r>
                        <a:rPr lang="en-US" sz="2200" dirty="0">
                          <a:effectLst/>
                        </a:rPr>
                        <a:t>Mean (SD)</a:t>
                      </a:r>
                      <a:endParaRPr lang="en-CA" sz="2200" b="1" dirty="0">
                        <a:effectLst/>
                        <a:latin typeface="Arial"/>
                        <a:ea typeface="ＭＳ 明朝"/>
                        <a:cs typeface="Arial"/>
                      </a:endParaRPr>
                    </a:p>
                  </a:txBody>
                  <a:tcPr marL="137160" marR="137160" marT="137160" marB="137160" anchor="ctr"/>
                </a:tc>
                <a:tc>
                  <a:txBody>
                    <a:bodyPr/>
                    <a:lstStyle/>
                    <a:p>
                      <a:pPr algn="ctr">
                        <a:spcAft>
                          <a:spcPts val="0"/>
                        </a:spcAft>
                      </a:pPr>
                      <a:r>
                        <a:rPr lang="en-US" sz="2200" dirty="0">
                          <a:effectLst/>
                        </a:rPr>
                        <a:t>2.71 (3.21)</a:t>
                      </a:r>
                      <a:endParaRPr lang="en-CA" sz="2200" b="1" dirty="0">
                        <a:effectLst/>
                        <a:latin typeface="Arial"/>
                        <a:ea typeface="ＭＳ 明朝"/>
                        <a:cs typeface="Arial"/>
                      </a:endParaRPr>
                    </a:p>
                  </a:txBody>
                  <a:tcPr marL="137160" marR="137160" marT="137160" marB="137160" anchor="ctr"/>
                </a:tc>
                <a:extLst>
                  <a:ext uri="{0D108BD9-81ED-4DB2-BD59-A6C34878D82A}">
                    <a16:rowId xmlns:a16="http://schemas.microsoft.com/office/drawing/2014/main" val="10010"/>
                  </a:ext>
                </a:extLst>
              </a:tr>
              <a:tr h="343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200" dirty="0">
                          <a:effectLst/>
                        </a:rPr>
                        <a:t>SDI,</a:t>
                      </a:r>
                      <a:r>
                        <a:rPr lang="en-CA" sz="2200" baseline="0" dirty="0">
                          <a:effectLst/>
                        </a:rPr>
                        <a:t> </a:t>
                      </a:r>
                      <a:r>
                        <a:rPr lang="en-US" sz="2200" dirty="0">
                          <a:effectLst/>
                        </a:rPr>
                        <a:t>Mean (SD)</a:t>
                      </a:r>
                      <a:endParaRPr lang="en-CA" sz="2200" b="1" dirty="0">
                        <a:effectLst/>
                        <a:latin typeface="Arial"/>
                        <a:ea typeface="ＭＳ 明朝"/>
                        <a:cs typeface="Arial"/>
                      </a:endParaRPr>
                    </a:p>
                  </a:txBody>
                  <a:tcPr marL="137160" marR="137160" marT="137160" marB="13716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200" dirty="0">
                          <a:effectLst/>
                        </a:rPr>
                        <a:t>1.54 </a:t>
                      </a:r>
                      <a:r>
                        <a:rPr lang="en-US" sz="2200" dirty="0">
                          <a:effectLst/>
                        </a:rPr>
                        <a:t> (1.87)</a:t>
                      </a:r>
                      <a:endParaRPr lang="en-CA" sz="2200" b="1" dirty="0">
                        <a:effectLst/>
                        <a:latin typeface="Arial"/>
                        <a:ea typeface="ＭＳ 明朝"/>
                        <a:cs typeface="Arial"/>
                      </a:endParaRPr>
                    </a:p>
                  </a:txBody>
                  <a:tcPr marL="137160" marR="137160" marT="137160" marB="137160" anchor="ctr"/>
                </a:tc>
                <a:extLst>
                  <a:ext uri="{0D108BD9-81ED-4DB2-BD59-A6C34878D82A}">
                    <a16:rowId xmlns:a16="http://schemas.microsoft.com/office/drawing/2014/main" val="10011"/>
                  </a:ext>
                </a:extLst>
              </a:tr>
              <a:tr h="343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200" b="0" dirty="0">
                          <a:effectLst/>
                          <a:latin typeface="+mn-lt"/>
                          <a:ea typeface="ＭＳ 明朝"/>
                          <a:cs typeface="Arial"/>
                        </a:rPr>
                        <a:t>Employed,</a:t>
                      </a:r>
                      <a:r>
                        <a:rPr lang="en-CA" sz="2200" b="0" baseline="0" dirty="0">
                          <a:effectLst/>
                          <a:latin typeface="+mn-lt"/>
                          <a:ea typeface="ＭＳ 明朝"/>
                          <a:cs typeface="Arial"/>
                        </a:rPr>
                        <a:t> %</a:t>
                      </a:r>
                      <a:endParaRPr lang="en-CA" sz="2200" b="0" dirty="0">
                        <a:effectLst/>
                        <a:latin typeface="+mn-lt"/>
                        <a:ea typeface="ＭＳ 明朝"/>
                        <a:cs typeface="Arial"/>
                      </a:endParaRPr>
                    </a:p>
                  </a:txBody>
                  <a:tcPr marL="137160" marR="137160" marT="137160" marB="13716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200" b="0" dirty="0">
                          <a:effectLst/>
                          <a:latin typeface="+mj-lt"/>
                          <a:ea typeface="ＭＳ 明朝"/>
                          <a:cs typeface="Arial"/>
                        </a:rPr>
                        <a:t>49.2%</a:t>
                      </a:r>
                    </a:p>
                  </a:txBody>
                  <a:tcPr marL="137160" marR="137160" marT="137160" marB="137160" anchor="ctr"/>
                </a:tc>
                <a:extLst>
                  <a:ext uri="{0D108BD9-81ED-4DB2-BD59-A6C34878D82A}">
                    <a16:rowId xmlns:a16="http://schemas.microsoft.com/office/drawing/2014/main" val="10008"/>
                  </a:ext>
                </a:extLst>
              </a:tr>
            </a:tbl>
          </a:graphicData>
        </a:graphic>
      </p:graphicFrame>
      <p:sp>
        <p:nvSpPr>
          <p:cNvPr id="4" name="Footer Placeholder 3">
            <a:extLst>
              <a:ext uri="{FF2B5EF4-FFF2-40B4-BE49-F238E27FC236}">
                <a16:creationId xmlns:a16="http://schemas.microsoft.com/office/drawing/2014/main" id="{301ED4E0-E91D-47E7-8F60-21713C6C715C}"/>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184916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Predicted Annual Health Costs (2017 CND $)  </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066471411"/>
              </p:ext>
            </p:extLst>
          </p:nvPr>
        </p:nvGraphicFramePr>
        <p:xfrm>
          <a:off x="1443791" y="1144269"/>
          <a:ext cx="9737558" cy="5224446"/>
        </p:xfrm>
        <a:graphic>
          <a:graphicData uri="http://schemas.openxmlformats.org/drawingml/2006/table">
            <a:tbl>
              <a:tblPr firstRow="1" bandRow="1">
                <a:tableStyleId>{073A0DAA-6AF3-43AB-8588-CEC1D06C72B9}</a:tableStyleId>
              </a:tblPr>
              <a:tblGrid>
                <a:gridCol w="2898180">
                  <a:extLst>
                    <a:ext uri="{9D8B030D-6E8A-4147-A177-3AD203B41FA5}">
                      <a16:colId xmlns:a16="http://schemas.microsoft.com/office/drawing/2014/main" val="20000"/>
                    </a:ext>
                  </a:extLst>
                </a:gridCol>
                <a:gridCol w="2483220">
                  <a:extLst>
                    <a:ext uri="{9D8B030D-6E8A-4147-A177-3AD203B41FA5}">
                      <a16:colId xmlns:a16="http://schemas.microsoft.com/office/drawing/2014/main" val="20001"/>
                    </a:ext>
                  </a:extLst>
                </a:gridCol>
                <a:gridCol w="2273124">
                  <a:extLst>
                    <a:ext uri="{9D8B030D-6E8A-4147-A177-3AD203B41FA5}">
                      <a16:colId xmlns:a16="http://schemas.microsoft.com/office/drawing/2014/main" val="20002"/>
                    </a:ext>
                  </a:extLst>
                </a:gridCol>
                <a:gridCol w="2083034">
                  <a:extLst>
                    <a:ext uri="{9D8B030D-6E8A-4147-A177-3AD203B41FA5}">
                      <a16:colId xmlns:a16="http://schemas.microsoft.com/office/drawing/2014/main" val="1670139045"/>
                    </a:ext>
                  </a:extLst>
                </a:gridCol>
              </a:tblGrid>
              <a:tr h="653068">
                <a:tc>
                  <a:txBody>
                    <a:bodyPr/>
                    <a:lstStyle/>
                    <a:p>
                      <a:pPr algn="ctr">
                        <a:spcAft>
                          <a:spcPts val="0"/>
                        </a:spcAft>
                      </a:pPr>
                      <a:r>
                        <a:rPr lang="en-CA" sz="2400" dirty="0">
                          <a:solidFill>
                            <a:srgbClr val="FFC000"/>
                          </a:solidFill>
                          <a:effectLst/>
                        </a:rPr>
                        <a:t>Damage State (SDI)</a:t>
                      </a:r>
                      <a:endParaRPr lang="en-CA" sz="2400" b="1" dirty="0">
                        <a:solidFill>
                          <a:srgbClr val="FFC000"/>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algn="ctr">
                        <a:spcAft>
                          <a:spcPts val="0"/>
                        </a:spcAft>
                      </a:pPr>
                      <a:r>
                        <a:rPr lang="en-CA" sz="2400" dirty="0">
                          <a:solidFill>
                            <a:srgbClr val="FFC000"/>
                          </a:solidFill>
                          <a:effectLst/>
                        </a:rPr>
                        <a:t>Direct Costs</a:t>
                      </a:r>
                    </a:p>
                  </a:txBody>
                  <a:tcPr marL="51435" marR="51435" marT="0" marB="0" anchor="ctr"/>
                </a:tc>
                <a:tc>
                  <a:txBody>
                    <a:bodyPr/>
                    <a:lstStyle/>
                    <a:p>
                      <a:pPr algn="ctr">
                        <a:spcAft>
                          <a:spcPts val="0"/>
                        </a:spcAft>
                      </a:pPr>
                      <a:r>
                        <a:rPr lang="en-CA" sz="2400" dirty="0">
                          <a:solidFill>
                            <a:srgbClr val="FFC000"/>
                          </a:solidFill>
                          <a:effectLst/>
                        </a:rPr>
                        <a:t>Indirect Costs</a:t>
                      </a:r>
                    </a:p>
                  </a:txBody>
                  <a:tcPr marL="51435" marR="51435" marT="0" marB="0" anchor="ctr"/>
                </a:tc>
                <a:tc>
                  <a:txBody>
                    <a:bodyPr/>
                    <a:lstStyle/>
                    <a:p>
                      <a:pPr algn="ctr">
                        <a:spcAft>
                          <a:spcPts val="0"/>
                        </a:spcAft>
                      </a:pPr>
                      <a:r>
                        <a:rPr lang="en-CA" sz="2400" dirty="0">
                          <a:solidFill>
                            <a:srgbClr val="FFC000"/>
                          </a:solidFill>
                          <a:effectLst/>
                        </a:rPr>
                        <a:t>Total Costs </a:t>
                      </a:r>
                    </a:p>
                  </a:txBody>
                  <a:tcPr marL="51435" marR="51435" marT="0" marB="0" anchor="ctr"/>
                </a:tc>
                <a:extLst>
                  <a:ext uri="{0D108BD9-81ED-4DB2-BD59-A6C34878D82A}">
                    <a16:rowId xmlns:a16="http://schemas.microsoft.com/office/drawing/2014/main" val="10000"/>
                  </a:ext>
                </a:extLst>
              </a:tr>
              <a:tr h="653054">
                <a:tc>
                  <a:txBody>
                    <a:bodyPr/>
                    <a:lstStyle/>
                    <a:p>
                      <a:pPr algn="ctr">
                        <a:spcAft>
                          <a:spcPts val="0"/>
                        </a:spcAft>
                      </a:pPr>
                      <a:r>
                        <a:rPr lang="en-CA" sz="2400" dirty="0">
                          <a:effectLst/>
                        </a:rPr>
                        <a:t>0</a:t>
                      </a:r>
                      <a:endParaRPr lang="en-CA" sz="2400" b="1" dirty="0">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4,379</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24,</a:t>
                      </a:r>
                      <a:r>
                        <a:rPr lang="en-US" sz="2400" kern="1200" baseline="0" dirty="0">
                          <a:effectLst/>
                        </a:rPr>
                        <a:t>768</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29,</a:t>
                      </a:r>
                      <a:r>
                        <a:rPr lang="en-US" sz="2400" kern="1200" baseline="0" dirty="0">
                          <a:effectLst/>
                        </a:rPr>
                        <a:t>147</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653054">
                <a:tc>
                  <a:txBody>
                    <a:bodyPr/>
                    <a:lstStyle/>
                    <a:p>
                      <a:pPr algn="ctr">
                        <a:spcAft>
                          <a:spcPts val="0"/>
                        </a:spcAft>
                      </a:pPr>
                      <a:r>
                        <a:rPr lang="en-CA" sz="2400" dirty="0">
                          <a:effectLst/>
                        </a:rPr>
                        <a:t>1</a:t>
                      </a:r>
                      <a:endParaRPr lang="en-CA" sz="2400" b="1" dirty="0">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5,846</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26,</a:t>
                      </a:r>
                      <a:r>
                        <a:rPr lang="en-US" sz="2400" kern="1200" baseline="0" dirty="0">
                          <a:effectLst/>
                        </a:rPr>
                        <a:t>625</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32,</a:t>
                      </a:r>
                      <a:r>
                        <a:rPr lang="en-US" sz="2400" kern="1200" baseline="0" dirty="0">
                          <a:effectLst/>
                        </a:rPr>
                        <a:t>474</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653054">
                <a:tc>
                  <a:txBody>
                    <a:bodyPr/>
                    <a:lstStyle/>
                    <a:p>
                      <a:pPr algn="ctr">
                        <a:spcAft>
                          <a:spcPts val="0"/>
                        </a:spcAft>
                      </a:pPr>
                      <a:r>
                        <a:rPr lang="en-CA" sz="2400" dirty="0">
                          <a:effectLst/>
                        </a:rPr>
                        <a:t>2</a:t>
                      </a:r>
                      <a:endParaRPr lang="en-CA" sz="2400" b="1" dirty="0">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6,743</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31,</a:t>
                      </a:r>
                      <a:r>
                        <a:rPr lang="en-US" sz="2400" kern="1200" baseline="0" dirty="0">
                          <a:effectLst/>
                        </a:rPr>
                        <a:t>285</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38,</a:t>
                      </a:r>
                      <a:r>
                        <a:rPr lang="en-US" sz="2400" kern="1200" baseline="0" dirty="0">
                          <a:effectLst/>
                        </a:rPr>
                        <a:t>028</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653054">
                <a:tc>
                  <a:txBody>
                    <a:bodyPr/>
                    <a:lstStyle/>
                    <a:p>
                      <a:pPr algn="ctr">
                        <a:spcAft>
                          <a:spcPts val="0"/>
                        </a:spcAft>
                      </a:pPr>
                      <a:r>
                        <a:rPr lang="en-CA" sz="2400" dirty="0">
                          <a:effectLst/>
                        </a:rPr>
                        <a:t>3</a:t>
                      </a:r>
                      <a:endParaRPr lang="en-CA" sz="2400" b="1" dirty="0">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10,</a:t>
                      </a:r>
                      <a:r>
                        <a:rPr lang="en-US" sz="2400" kern="1200" baseline="0" dirty="0">
                          <a:effectLst/>
                        </a:rPr>
                        <a:t>885</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23,</a:t>
                      </a:r>
                      <a:r>
                        <a:rPr lang="en-US" sz="2400" kern="1200" baseline="0" dirty="0">
                          <a:effectLst/>
                        </a:rPr>
                        <a:t>786</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34,</a:t>
                      </a:r>
                      <a:r>
                        <a:rPr lang="en-US" sz="2400" kern="1200" baseline="0" dirty="0">
                          <a:effectLst/>
                        </a:rPr>
                        <a:t>671</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653054">
                <a:tc>
                  <a:txBody>
                    <a:bodyPr/>
                    <a:lstStyle/>
                    <a:p>
                      <a:pPr algn="ctr">
                        <a:spcAft>
                          <a:spcPts val="0"/>
                        </a:spcAft>
                      </a:pPr>
                      <a:r>
                        <a:rPr lang="en-CA" sz="2400" dirty="0">
                          <a:effectLst/>
                        </a:rPr>
                        <a:t>4</a:t>
                      </a:r>
                      <a:endParaRPr lang="en-CA" sz="2400" b="1" dirty="0">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9,427</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30,</a:t>
                      </a:r>
                      <a:r>
                        <a:rPr lang="en-US" sz="2400" kern="1200" baseline="0" dirty="0">
                          <a:effectLst/>
                        </a:rPr>
                        <a:t>272</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39,</a:t>
                      </a:r>
                      <a:r>
                        <a:rPr lang="en-US" sz="2400" kern="1200" baseline="0" dirty="0">
                          <a:effectLst/>
                        </a:rPr>
                        <a:t>699</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653054">
                <a:tc>
                  <a:txBody>
                    <a:bodyPr/>
                    <a:lstStyle/>
                    <a:p>
                      <a:pPr algn="ctr">
                        <a:spcAft>
                          <a:spcPts val="0"/>
                        </a:spcAft>
                      </a:pPr>
                      <a:r>
                        <a:rPr lang="en-CA" sz="2400" dirty="0">
                          <a:effectLst/>
                        </a:rPr>
                        <a:t>≥5</a:t>
                      </a:r>
                      <a:endParaRPr lang="en-CA" sz="2400" b="1" dirty="0">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18,</a:t>
                      </a:r>
                      <a:r>
                        <a:rPr lang="en-US" sz="2400" kern="1200" baseline="0" dirty="0">
                          <a:effectLst/>
                        </a:rPr>
                        <a:t>620</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27,</a:t>
                      </a:r>
                      <a:r>
                        <a:rPr lang="en-US" sz="2400" kern="1200" baseline="0" dirty="0">
                          <a:effectLst/>
                        </a:rPr>
                        <a:t>903</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tc>
                  <a:txBody>
                    <a:bodyPr/>
                    <a:lstStyle/>
                    <a:p>
                      <a:pPr marL="0" marR="0" algn="ctr" defTabSz="685800" rtl="0" eaLnBrk="1" latinLnBrk="0" hangingPunct="1">
                        <a:spcBef>
                          <a:spcPts val="0"/>
                        </a:spcBef>
                        <a:spcAft>
                          <a:spcPts val="0"/>
                        </a:spcAft>
                      </a:pPr>
                      <a:r>
                        <a:rPr lang="en-US" sz="2400" kern="1200" dirty="0">
                          <a:effectLst/>
                        </a:rPr>
                        <a:t>46,</a:t>
                      </a:r>
                      <a:r>
                        <a:rPr lang="en-US" sz="2400" kern="1200" baseline="0" dirty="0">
                          <a:effectLst/>
                        </a:rPr>
                        <a:t>523</a:t>
                      </a:r>
                      <a:endParaRPr lang="en-US" sz="2400" b="1" kern="1200" dirty="0">
                        <a:solidFill>
                          <a:schemeClr val="dk1"/>
                        </a:solidFill>
                        <a:effectLst/>
                        <a:latin typeface="Arial" panose="020B0604020202020204" pitchFamily="34" charset="0"/>
                        <a:ea typeface="ＭＳ 明朝"/>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653054">
                <a:tc>
                  <a:txBody>
                    <a:bodyPr/>
                    <a:lstStyle/>
                    <a:p>
                      <a:pPr algn="ctr">
                        <a:spcAft>
                          <a:spcPts val="0"/>
                        </a:spcAft>
                      </a:pPr>
                      <a:r>
                        <a:rPr lang="en-CA" sz="2400" b="1" dirty="0">
                          <a:effectLst/>
                          <a:latin typeface="Arial" panose="020B0604020202020204" pitchFamily="34" charset="0"/>
                          <a:ea typeface="ＭＳ 明朝"/>
                          <a:cs typeface="Arial" panose="020B0604020202020204" pitchFamily="34" charset="0"/>
                        </a:rPr>
                        <a:t>≥5 vs. 0</a:t>
                      </a:r>
                    </a:p>
                  </a:txBody>
                  <a:tcPr marL="51435" marR="51435" marT="0" marB="0" anchor="ctr"/>
                </a:tc>
                <a:tc>
                  <a:txBody>
                    <a:bodyPr/>
                    <a:lstStyle/>
                    <a:p>
                      <a:pPr marL="0" marR="0" algn="ctr" defTabSz="685800" rtl="0" eaLnBrk="1" latinLnBrk="0" hangingPunct="1">
                        <a:spcBef>
                          <a:spcPts val="0"/>
                        </a:spcBef>
                        <a:spcAft>
                          <a:spcPts val="0"/>
                        </a:spcAft>
                      </a:pPr>
                      <a:r>
                        <a:rPr lang="en-US" sz="2400" b="1" kern="1200" dirty="0">
                          <a:solidFill>
                            <a:schemeClr val="dk1"/>
                          </a:solidFill>
                          <a:effectLst/>
                          <a:latin typeface="Arial" panose="020B0604020202020204" pitchFamily="34" charset="0"/>
                          <a:ea typeface="ＭＳ 明朝"/>
                          <a:cs typeface="Arial" panose="020B0604020202020204" pitchFamily="34" charset="0"/>
                        </a:rPr>
                        <a:t>4.3-fold</a:t>
                      </a:r>
                    </a:p>
                  </a:txBody>
                  <a:tcPr marL="51435" marR="51435" marT="0" marB="0" anchor="ctr">
                    <a:solidFill>
                      <a:schemeClr val="accent2"/>
                    </a:solidFill>
                  </a:tcPr>
                </a:tc>
                <a:tc>
                  <a:txBody>
                    <a:bodyPr/>
                    <a:lstStyle/>
                    <a:p>
                      <a:pPr marL="0" marR="0" algn="ctr" defTabSz="685800" rtl="0" eaLnBrk="1" latinLnBrk="0" hangingPunct="1">
                        <a:spcBef>
                          <a:spcPts val="0"/>
                        </a:spcBef>
                        <a:spcAft>
                          <a:spcPts val="0"/>
                        </a:spcAft>
                      </a:pPr>
                      <a:r>
                        <a:rPr lang="en-US" sz="2400" b="1" kern="1200" dirty="0">
                          <a:solidFill>
                            <a:schemeClr val="dk1"/>
                          </a:solidFill>
                          <a:effectLst/>
                          <a:latin typeface="Arial" panose="020B0604020202020204" pitchFamily="34" charset="0"/>
                          <a:ea typeface="ＭＳ 明朝"/>
                          <a:cs typeface="Arial" panose="020B0604020202020204" pitchFamily="34" charset="0"/>
                        </a:rPr>
                        <a:t>1.1-fold</a:t>
                      </a:r>
                    </a:p>
                  </a:txBody>
                  <a:tcPr marL="51435" marR="51435" marT="0" marB="0" anchor="ctr">
                    <a:solidFill>
                      <a:schemeClr val="accent2"/>
                    </a:solidFill>
                  </a:tcPr>
                </a:tc>
                <a:tc>
                  <a:txBody>
                    <a:bodyPr/>
                    <a:lstStyle/>
                    <a:p>
                      <a:pPr marL="0" marR="0" algn="ctr" defTabSz="685800" rtl="0" eaLnBrk="1" latinLnBrk="0" hangingPunct="1">
                        <a:spcBef>
                          <a:spcPts val="0"/>
                        </a:spcBef>
                        <a:spcAft>
                          <a:spcPts val="0"/>
                        </a:spcAft>
                      </a:pPr>
                      <a:r>
                        <a:rPr lang="en-US" sz="2400" b="1" kern="1200" dirty="0">
                          <a:solidFill>
                            <a:schemeClr val="dk1"/>
                          </a:solidFill>
                          <a:effectLst/>
                          <a:latin typeface="Arial" panose="020B0604020202020204" pitchFamily="34" charset="0"/>
                          <a:ea typeface="ＭＳ 明朝"/>
                          <a:cs typeface="Arial" panose="020B0604020202020204" pitchFamily="34" charset="0"/>
                        </a:rPr>
                        <a:t>1.6-fold</a:t>
                      </a:r>
                    </a:p>
                  </a:txBody>
                  <a:tcPr marL="51435" marR="51435" marT="0" marB="0" anchor="ctr">
                    <a:solidFill>
                      <a:schemeClr val="accent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3176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Predicted 10-Year Cumulative Costs (2017 CND $) </a:t>
            </a:r>
          </a:p>
        </p:txBody>
      </p:sp>
      <p:graphicFrame>
        <p:nvGraphicFramePr>
          <p:cNvPr id="5" name="Chart 4"/>
          <p:cNvGraphicFramePr/>
          <p:nvPr>
            <p:extLst>
              <p:ext uri="{D42A27DB-BD31-4B8C-83A1-F6EECF244321}">
                <p14:modId xmlns:p14="http://schemas.microsoft.com/office/powerpoint/2010/main" val="4251335784"/>
              </p:ext>
            </p:extLst>
          </p:nvPr>
        </p:nvGraphicFramePr>
        <p:xfrm>
          <a:off x="593558" y="978568"/>
          <a:ext cx="11213432" cy="511743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36F09E40-4E6E-4027-B4A0-9731D3D8CF91}"/>
              </a:ext>
            </a:extLst>
          </p:cNvPr>
          <p:cNvGrpSpPr/>
          <p:nvPr/>
        </p:nvGrpSpPr>
        <p:grpSpPr>
          <a:xfrm>
            <a:off x="3628354" y="6094214"/>
            <a:ext cx="6040192" cy="369332"/>
            <a:chOff x="3380704" y="6449013"/>
            <a:chExt cx="6040192" cy="369332"/>
          </a:xfrm>
        </p:grpSpPr>
        <p:sp>
          <p:nvSpPr>
            <p:cNvPr id="6" name="TextBox 5">
              <a:extLst>
                <a:ext uri="{FF2B5EF4-FFF2-40B4-BE49-F238E27FC236}">
                  <a16:creationId xmlns:a16="http://schemas.microsoft.com/office/drawing/2014/main" id="{1AF3396F-CCFB-4194-8E5C-EF42B9205420}"/>
                </a:ext>
              </a:extLst>
            </p:cNvPr>
            <p:cNvSpPr txBox="1"/>
            <p:nvPr/>
          </p:nvSpPr>
          <p:spPr>
            <a:xfrm>
              <a:off x="3380704" y="6449013"/>
              <a:ext cx="6040192" cy="369332"/>
            </a:xfrm>
            <a:prstGeom prst="rect">
              <a:avLst/>
            </a:prstGeom>
            <a:noFill/>
          </p:spPr>
          <p:txBody>
            <a:bodyPr wrap="square" rtlCol="0">
              <a:spAutoFit/>
            </a:bodyPr>
            <a:lstStyle/>
            <a:p>
              <a:pPr algn="ctr"/>
              <a:r>
                <a:rPr lang="en-US" dirty="0"/>
                <a:t>Direct	          Indirect          Total   </a:t>
              </a:r>
            </a:p>
          </p:txBody>
        </p:sp>
        <p:sp>
          <p:nvSpPr>
            <p:cNvPr id="7" name="Rectangle 6">
              <a:extLst>
                <a:ext uri="{FF2B5EF4-FFF2-40B4-BE49-F238E27FC236}">
                  <a16:creationId xmlns:a16="http://schemas.microsoft.com/office/drawing/2014/main" id="{441A1401-0B82-4A4D-BD8F-DEA02DF368FA}"/>
                </a:ext>
              </a:extLst>
            </p:cNvPr>
            <p:cNvSpPr/>
            <p:nvPr/>
          </p:nvSpPr>
          <p:spPr>
            <a:xfrm>
              <a:off x="4679853" y="6570179"/>
              <a:ext cx="137160" cy="137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324A52-BF7A-4931-BD6D-54B247470151}"/>
                </a:ext>
              </a:extLst>
            </p:cNvPr>
            <p:cNvSpPr/>
            <p:nvPr/>
          </p:nvSpPr>
          <p:spPr>
            <a:xfrm>
              <a:off x="6020840" y="6570179"/>
              <a:ext cx="137160"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807840C0-6221-4CAE-9445-2088ADE32177}"/>
                </a:ext>
              </a:extLst>
            </p:cNvPr>
            <p:cNvSpPr/>
            <p:nvPr/>
          </p:nvSpPr>
          <p:spPr>
            <a:xfrm>
              <a:off x="7285627" y="6570179"/>
              <a:ext cx="137160" cy="1371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TextBox 9">
            <a:extLst>
              <a:ext uri="{FF2B5EF4-FFF2-40B4-BE49-F238E27FC236}">
                <a16:creationId xmlns:a16="http://schemas.microsoft.com/office/drawing/2014/main" id="{C2D42E27-FE01-4A67-B413-9F3CC3F5EE42}"/>
              </a:ext>
            </a:extLst>
          </p:cNvPr>
          <p:cNvSpPr txBox="1"/>
          <p:nvPr/>
        </p:nvSpPr>
        <p:spPr>
          <a:xfrm>
            <a:off x="1610139" y="5219700"/>
            <a:ext cx="10457684" cy="369332"/>
          </a:xfrm>
          <a:prstGeom prst="rect">
            <a:avLst/>
          </a:prstGeom>
          <a:noFill/>
        </p:spPr>
        <p:txBody>
          <a:bodyPr wrap="square" rtlCol="0">
            <a:spAutoFit/>
          </a:bodyPr>
          <a:lstStyle/>
          <a:p>
            <a:r>
              <a:rPr lang="en-CA" dirty="0"/>
              <a:t>0	                   1   	                      2       		         3		              4	                          &gt;=5</a:t>
            </a:r>
          </a:p>
        </p:txBody>
      </p:sp>
    </p:spTree>
    <p:extLst>
      <p:ext uri="{BB962C8B-B14F-4D97-AF65-F5344CB8AC3E}">
        <p14:creationId xmlns:p14="http://schemas.microsoft.com/office/powerpoint/2010/main" val="65904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Canadian Initiatives for Outcomes in Rheumatology Care (CIORA)</a:t>
            </a:r>
          </a:p>
          <a:p>
            <a:r>
              <a:rPr lang="en-US" dirty="0"/>
              <a:t>Canadian Institutes for Health Research (CIHR)</a:t>
            </a:r>
          </a:p>
          <a:p>
            <a:r>
              <a:rPr lang="en-US" dirty="0"/>
              <a:t>Lupus Canada</a:t>
            </a:r>
          </a:p>
          <a:p>
            <a:r>
              <a:rPr lang="en-US" dirty="0"/>
              <a:t>Lupus Society of Alberta</a:t>
            </a:r>
          </a:p>
          <a:p>
            <a:r>
              <a:rPr lang="en-US" dirty="0"/>
              <a:t>The Arthritis Society</a:t>
            </a:r>
          </a:p>
        </p:txBody>
      </p:sp>
      <p:sp>
        <p:nvSpPr>
          <p:cNvPr id="5" name="Footer Placeholder 3"/>
          <p:cNvSpPr>
            <a:spLocks noGrp="1"/>
          </p:cNvSpPr>
          <p:nvPr>
            <p:ph type="ftr" sz="quarter" idx="11"/>
          </p:nvPr>
        </p:nvSpPr>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191019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Unadjusted Annual Costs By Components</a:t>
            </a:r>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pic>
        <p:nvPicPr>
          <p:cNvPr id="12" name="Picture 11"/>
          <p:cNvPicPr>
            <a:picLocks noChangeAspect="1"/>
          </p:cNvPicPr>
          <p:nvPr/>
        </p:nvPicPr>
        <p:blipFill>
          <a:blip r:embed="rId3">
            <a:duotone>
              <a:schemeClr val="accent1">
                <a:shade val="45000"/>
                <a:satMod val="135000"/>
              </a:schemeClr>
              <a:prstClr val="white"/>
            </a:duotone>
          </a:blip>
          <a:stretch>
            <a:fillRect/>
          </a:stretch>
        </p:blipFill>
        <p:spPr>
          <a:xfrm>
            <a:off x="8329416" y="4802891"/>
            <a:ext cx="621956" cy="700878"/>
          </a:xfrm>
          <a:prstGeom prst="rect">
            <a:avLst/>
          </a:prstGeom>
        </p:spPr>
      </p:pic>
      <p:graphicFrame>
        <p:nvGraphicFramePr>
          <p:cNvPr id="10" name="Content Placeholder 2"/>
          <p:cNvGraphicFramePr>
            <a:graphicFrameLocks noGrp="1"/>
          </p:cNvGraphicFramePr>
          <p:nvPr>
            <p:ph idx="1"/>
            <p:extLst>
              <p:ext uri="{D42A27DB-BD31-4B8C-83A1-F6EECF244321}">
                <p14:modId xmlns:p14="http://schemas.microsoft.com/office/powerpoint/2010/main" val="539992551"/>
              </p:ext>
            </p:extLst>
          </p:nvPr>
        </p:nvGraphicFramePr>
        <p:xfrm>
          <a:off x="6823554" y="1187362"/>
          <a:ext cx="4520432" cy="4918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9125438" y="2818514"/>
            <a:ext cx="535455" cy="535455"/>
          </a:xfrm>
          <a:prstGeom prst="rect">
            <a:avLst/>
          </a:prstGeom>
          <a:noFill/>
        </p:spPr>
      </p:pic>
      <p:pic>
        <p:nvPicPr>
          <p:cNvPr id="13" name="Picture 12"/>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10404" y="4907431"/>
            <a:ext cx="1228725" cy="771525"/>
          </a:xfrm>
          <a:prstGeom prst="rect">
            <a:avLst/>
          </a:prstGeom>
        </p:spPr>
      </p:pic>
      <p:sp>
        <p:nvSpPr>
          <p:cNvPr id="31" name="Cross 30"/>
          <p:cNvSpPr/>
          <p:nvPr/>
        </p:nvSpPr>
        <p:spPr>
          <a:xfrm>
            <a:off x="8673206" y="2949172"/>
            <a:ext cx="314278" cy="282531"/>
          </a:xfrm>
          <a:prstGeom prst="plus">
            <a:avLst>
              <a:gd name="adj" fmla="val 35185"/>
            </a:avLst>
          </a:prstGeom>
          <a:solidFill>
            <a:srgbClr val="98C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5" name="Picture 44"/>
          <p:cNvPicPr>
            <a:picLocks noChangeAspect="1"/>
          </p:cNvPicPr>
          <p:nvPr/>
        </p:nvPicPr>
        <p:blipFill>
          <a:blip r:embed="rId3">
            <a:duotone>
              <a:schemeClr val="accent1">
                <a:shade val="45000"/>
                <a:satMod val="135000"/>
              </a:schemeClr>
              <a:prstClr val="white"/>
            </a:duotone>
          </a:blip>
          <a:stretch>
            <a:fillRect/>
          </a:stretch>
        </p:blipFill>
        <p:spPr>
          <a:xfrm>
            <a:off x="7806001" y="4947482"/>
            <a:ext cx="621956" cy="700878"/>
          </a:xfrm>
          <a:prstGeom prst="rect">
            <a:avLst/>
          </a:prstGeom>
        </p:spPr>
      </p:pic>
    </p:spTree>
    <p:extLst>
      <p:ext uri="{BB962C8B-B14F-4D97-AF65-F5344CB8AC3E}">
        <p14:creationId xmlns:p14="http://schemas.microsoft.com/office/powerpoint/2010/main" val="61230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Unadjusted Annual Costs By Components</a:t>
            </a:r>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pic>
        <p:nvPicPr>
          <p:cNvPr id="12" name="Picture 11"/>
          <p:cNvPicPr>
            <a:picLocks noChangeAspect="1"/>
          </p:cNvPicPr>
          <p:nvPr/>
        </p:nvPicPr>
        <p:blipFill>
          <a:blip r:embed="rId3">
            <a:duotone>
              <a:schemeClr val="accent1">
                <a:shade val="45000"/>
                <a:satMod val="135000"/>
              </a:schemeClr>
              <a:prstClr val="white"/>
            </a:duotone>
          </a:blip>
          <a:stretch>
            <a:fillRect/>
          </a:stretch>
        </p:blipFill>
        <p:spPr>
          <a:xfrm>
            <a:off x="8329416" y="4802891"/>
            <a:ext cx="621956" cy="700878"/>
          </a:xfrm>
          <a:prstGeom prst="rect">
            <a:avLst/>
          </a:prstGeom>
        </p:spPr>
      </p:pic>
      <p:graphicFrame>
        <p:nvGraphicFramePr>
          <p:cNvPr id="19" name="Chart 18"/>
          <p:cNvGraphicFramePr/>
          <p:nvPr>
            <p:extLst/>
          </p:nvPr>
        </p:nvGraphicFramePr>
        <p:xfrm>
          <a:off x="1211155" y="1034155"/>
          <a:ext cx="5435168" cy="4800588"/>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Elbow Connector 7"/>
          <p:cNvCxnSpPr>
            <a:cxnSpLocks/>
          </p:cNvCxnSpPr>
          <p:nvPr/>
        </p:nvCxnSpPr>
        <p:spPr>
          <a:xfrm rot="10800000" flipV="1">
            <a:off x="3984172" y="2347216"/>
            <a:ext cx="4689035" cy="1124888"/>
          </a:xfrm>
          <a:prstGeom prst="bentConnector3">
            <a:avLst/>
          </a:prstGeom>
          <a:ln>
            <a:solidFill>
              <a:srgbClr val="0070C0"/>
            </a:solidFill>
            <a:tailEnd type="oval"/>
          </a:ln>
        </p:spPr>
        <p:style>
          <a:lnRef idx="2">
            <a:schemeClr val="accent1"/>
          </a:lnRef>
          <a:fillRef idx="0">
            <a:schemeClr val="accent1"/>
          </a:fillRef>
          <a:effectRef idx="1">
            <a:schemeClr val="accent1"/>
          </a:effectRef>
          <a:fontRef idx="minor">
            <a:schemeClr val="tx1"/>
          </a:fontRef>
        </p:style>
      </p:cxnSp>
      <p:graphicFrame>
        <p:nvGraphicFramePr>
          <p:cNvPr id="10" name="Content Placeholder 2"/>
          <p:cNvGraphicFramePr>
            <a:graphicFrameLocks noGrp="1"/>
          </p:cNvGraphicFramePr>
          <p:nvPr>
            <p:ph idx="1"/>
            <p:extLst/>
          </p:nvPr>
        </p:nvGraphicFramePr>
        <p:xfrm>
          <a:off x="6823554" y="1187362"/>
          <a:ext cx="4520432" cy="49182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p:cNvPicPr>
            <a:picLocks noChangeAspect="1"/>
          </p:cNvPicPr>
          <p:nvPr/>
        </p:nvPicPr>
        <p:blipFill>
          <a:blip r:embed="rId10">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9125438" y="2818514"/>
            <a:ext cx="535455" cy="535455"/>
          </a:xfrm>
          <a:prstGeom prst="rect">
            <a:avLst/>
          </a:prstGeom>
          <a:noFill/>
        </p:spPr>
      </p:pic>
      <p:pic>
        <p:nvPicPr>
          <p:cNvPr id="13" name="Picture 12"/>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10404" y="4907431"/>
            <a:ext cx="1228725" cy="771525"/>
          </a:xfrm>
          <a:prstGeom prst="rect">
            <a:avLst/>
          </a:prstGeom>
        </p:spPr>
      </p:pic>
      <p:sp>
        <p:nvSpPr>
          <p:cNvPr id="31" name="Cross 30"/>
          <p:cNvSpPr/>
          <p:nvPr/>
        </p:nvSpPr>
        <p:spPr>
          <a:xfrm>
            <a:off x="8673206" y="2949172"/>
            <a:ext cx="314278" cy="282531"/>
          </a:xfrm>
          <a:prstGeom prst="plus">
            <a:avLst>
              <a:gd name="adj" fmla="val 35185"/>
            </a:avLst>
          </a:prstGeom>
          <a:solidFill>
            <a:srgbClr val="98C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5" name="Picture 44"/>
          <p:cNvPicPr>
            <a:picLocks noChangeAspect="1"/>
          </p:cNvPicPr>
          <p:nvPr/>
        </p:nvPicPr>
        <p:blipFill>
          <a:blip r:embed="rId3">
            <a:duotone>
              <a:schemeClr val="accent1">
                <a:shade val="45000"/>
                <a:satMod val="135000"/>
              </a:schemeClr>
              <a:prstClr val="white"/>
            </a:duotone>
          </a:blip>
          <a:stretch>
            <a:fillRect/>
          </a:stretch>
        </p:blipFill>
        <p:spPr>
          <a:xfrm>
            <a:off x="7806001" y="4947482"/>
            <a:ext cx="621956" cy="700878"/>
          </a:xfrm>
          <a:prstGeom prst="rect">
            <a:avLst/>
          </a:prstGeom>
        </p:spPr>
      </p:pic>
    </p:spTree>
    <p:extLst>
      <p:ext uri="{BB962C8B-B14F-4D97-AF65-F5344CB8AC3E}">
        <p14:creationId xmlns:p14="http://schemas.microsoft.com/office/powerpoint/2010/main" val="148062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9E36-DCC0-4E79-B264-E49020779A18}"/>
              </a:ext>
            </a:extLst>
          </p:cNvPr>
          <p:cNvSpPr>
            <a:spLocks noGrp="1"/>
          </p:cNvSpPr>
          <p:nvPr>
            <p:ph type="title"/>
          </p:nvPr>
        </p:nvSpPr>
        <p:spPr/>
        <p:txBody>
          <a:bodyPr/>
          <a:lstStyle/>
          <a:p>
            <a:r>
              <a:rPr lang="en-CA" dirty="0"/>
              <a:t>Direct Cost Components</a:t>
            </a:r>
          </a:p>
        </p:txBody>
      </p:sp>
      <p:graphicFrame>
        <p:nvGraphicFramePr>
          <p:cNvPr id="6" name="Content Placeholder 5">
            <a:extLst>
              <a:ext uri="{FF2B5EF4-FFF2-40B4-BE49-F238E27FC236}">
                <a16:creationId xmlns:a16="http://schemas.microsoft.com/office/drawing/2014/main" id="{7DC1CCDF-F4E8-4985-BA9A-C0B46859E2A6}"/>
              </a:ext>
            </a:extLst>
          </p:cNvPr>
          <p:cNvGraphicFramePr>
            <a:graphicFrameLocks noGrp="1"/>
          </p:cNvGraphicFramePr>
          <p:nvPr>
            <p:ph idx="1"/>
            <p:extLst/>
          </p:nvPr>
        </p:nvGraphicFramePr>
        <p:xfrm>
          <a:off x="676275" y="1160462"/>
          <a:ext cx="10972800" cy="5195889"/>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DBCB4FDE-5CCD-48E1-A7D7-C8EAB7536697}"/>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3623536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9E36-DCC0-4E79-B264-E49020779A18}"/>
              </a:ext>
            </a:extLst>
          </p:cNvPr>
          <p:cNvSpPr>
            <a:spLocks noGrp="1"/>
          </p:cNvSpPr>
          <p:nvPr>
            <p:ph type="title"/>
          </p:nvPr>
        </p:nvSpPr>
        <p:spPr/>
        <p:txBody>
          <a:bodyPr/>
          <a:lstStyle/>
          <a:p>
            <a:r>
              <a:rPr lang="en-CA" dirty="0"/>
              <a:t>Direct Cost Components</a:t>
            </a:r>
          </a:p>
        </p:txBody>
      </p:sp>
      <p:graphicFrame>
        <p:nvGraphicFramePr>
          <p:cNvPr id="6" name="Content Placeholder 5">
            <a:extLst>
              <a:ext uri="{FF2B5EF4-FFF2-40B4-BE49-F238E27FC236}">
                <a16:creationId xmlns:a16="http://schemas.microsoft.com/office/drawing/2014/main" id="{7DC1CCDF-F4E8-4985-BA9A-C0B46859E2A6}"/>
              </a:ext>
            </a:extLst>
          </p:cNvPr>
          <p:cNvGraphicFramePr>
            <a:graphicFrameLocks noGrp="1"/>
          </p:cNvGraphicFramePr>
          <p:nvPr>
            <p:ph idx="1"/>
            <p:extLst>
              <p:ext uri="{D42A27DB-BD31-4B8C-83A1-F6EECF244321}">
                <p14:modId xmlns:p14="http://schemas.microsoft.com/office/powerpoint/2010/main" val="3206878481"/>
              </p:ext>
            </p:extLst>
          </p:nvPr>
        </p:nvGraphicFramePr>
        <p:xfrm>
          <a:off x="676275" y="1160462"/>
          <a:ext cx="10972800" cy="5195889"/>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DBCB4FDE-5CCD-48E1-A7D7-C8EAB7536697}"/>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
        <p:nvSpPr>
          <p:cNvPr id="10" name="Arrow: Striped Right 9">
            <a:extLst>
              <a:ext uri="{FF2B5EF4-FFF2-40B4-BE49-F238E27FC236}">
                <a16:creationId xmlns:a16="http://schemas.microsoft.com/office/drawing/2014/main" id="{32BBA747-65BD-449B-B45A-0806512255EF}"/>
              </a:ext>
            </a:extLst>
          </p:cNvPr>
          <p:cNvSpPr/>
          <p:nvPr/>
        </p:nvSpPr>
        <p:spPr>
          <a:xfrm flipH="1">
            <a:off x="3677476" y="1060265"/>
            <a:ext cx="2951921" cy="180362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t>HOSPITALIZATIONS AND MEDICATIONS</a:t>
            </a:r>
          </a:p>
        </p:txBody>
      </p:sp>
      <p:sp>
        <p:nvSpPr>
          <p:cNvPr id="11" name="Arrow: Striped Right 10">
            <a:extLst>
              <a:ext uri="{FF2B5EF4-FFF2-40B4-BE49-F238E27FC236}">
                <a16:creationId xmlns:a16="http://schemas.microsoft.com/office/drawing/2014/main" id="{C1C9B777-4A25-4DB1-8CD7-8ADFD0FF518D}"/>
              </a:ext>
            </a:extLst>
          </p:cNvPr>
          <p:cNvSpPr/>
          <p:nvPr/>
        </p:nvSpPr>
        <p:spPr>
          <a:xfrm>
            <a:off x="6957392" y="1060265"/>
            <a:ext cx="2951921" cy="1803623"/>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1"/>
                </a:solidFill>
              </a:rPr>
              <a:t>HOSPITALIZATIONS AND DIALYSIS</a:t>
            </a:r>
          </a:p>
        </p:txBody>
      </p:sp>
    </p:spTree>
    <p:extLst>
      <p:ext uri="{BB962C8B-B14F-4D97-AF65-F5344CB8AC3E}">
        <p14:creationId xmlns:p14="http://schemas.microsoft.com/office/powerpoint/2010/main" val="1457545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9722F273-6C9E-40A2-9C3A-67690C90623A}"/>
              </a:ext>
            </a:extLst>
          </p:cNvPr>
          <p:cNvGraphicFramePr/>
          <p:nvPr>
            <p:extLst>
              <p:ext uri="{D42A27DB-BD31-4B8C-83A1-F6EECF244321}">
                <p14:modId xmlns:p14="http://schemas.microsoft.com/office/powerpoint/2010/main" val="1180629041"/>
              </p:ext>
            </p:extLst>
          </p:nvPr>
        </p:nvGraphicFramePr>
        <p:xfrm>
          <a:off x="964341" y="1011225"/>
          <a:ext cx="5859213" cy="48332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Unadjusted Annual Costs By Components</a:t>
            </a:r>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cxnSp>
        <p:nvCxnSpPr>
          <p:cNvPr id="15" name="Elbow Connector 7">
            <a:extLst>
              <a:ext uri="{FF2B5EF4-FFF2-40B4-BE49-F238E27FC236}">
                <a16:creationId xmlns:a16="http://schemas.microsoft.com/office/drawing/2014/main" id="{3D6081B0-5930-4C5D-950B-DEE4C637A256}"/>
              </a:ext>
            </a:extLst>
          </p:cNvPr>
          <p:cNvCxnSpPr>
            <a:cxnSpLocks/>
          </p:cNvCxnSpPr>
          <p:nvPr/>
        </p:nvCxnSpPr>
        <p:spPr>
          <a:xfrm rot="10800000">
            <a:off x="3984174" y="3472105"/>
            <a:ext cx="3624941" cy="1121667"/>
          </a:xfrm>
          <a:prstGeom prst="bentConnector3">
            <a:avLst/>
          </a:prstGeom>
          <a:ln>
            <a:solidFill>
              <a:schemeClr val="accent1"/>
            </a:solidFill>
            <a:tailEnd type="oval"/>
          </a:ln>
        </p:spPr>
        <p:style>
          <a:lnRef idx="2">
            <a:schemeClr val="accent1"/>
          </a:lnRef>
          <a:fillRef idx="0">
            <a:schemeClr val="accent1"/>
          </a:fillRef>
          <a:effectRef idx="1">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EFE4F42D-55D6-4871-87C8-AE6D9536B6DF}"/>
              </a:ext>
            </a:extLst>
          </p:cNvPr>
          <p:cNvGraphicFramePr>
            <a:graphicFrameLocks/>
          </p:cNvGraphicFramePr>
          <p:nvPr>
            <p:extLst>
              <p:ext uri="{D42A27DB-BD31-4B8C-83A1-F6EECF244321}">
                <p14:modId xmlns:p14="http://schemas.microsoft.com/office/powerpoint/2010/main" val="3540852819"/>
              </p:ext>
            </p:extLst>
          </p:nvPr>
        </p:nvGraphicFramePr>
        <p:xfrm>
          <a:off x="6823554" y="1187362"/>
          <a:ext cx="4520432" cy="4918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20">
            <a:extLst>
              <a:ext uri="{FF2B5EF4-FFF2-40B4-BE49-F238E27FC236}">
                <a16:creationId xmlns:a16="http://schemas.microsoft.com/office/drawing/2014/main" id="{5DD5C6F5-AB35-41B3-A7E7-7097B907F3F9}"/>
              </a:ext>
            </a:extLst>
          </p:cNvPr>
          <p:cNvPicPr>
            <a:picLocks noChangeAspect="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9125438" y="2818514"/>
            <a:ext cx="535455" cy="535455"/>
          </a:xfrm>
          <a:prstGeom prst="rect">
            <a:avLst/>
          </a:prstGeom>
          <a:noFill/>
        </p:spPr>
      </p:pic>
      <p:pic>
        <p:nvPicPr>
          <p:cNvPr id="22" name="Picture 21">
            <a:extLst>
              <a:ext uri="{FF2B5EF4-FFF2-40B4-BE49-F238E27FC236}">
                <a16:creationId xmlns:a16="http://schemas.microsoft.com/office/drawing/2014/main" id="{49539D2C-DBE9-4392-859C-31C228495BB7}"/>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10404" y="4907431"/>
            <a:ext cx="1228725" cy="771525"/>
          </a:xfrm>
          <a:prstGeom prst="rect">
            <a:avLst/>
          </a:prstGeom>
        </p:spPr>
      </p:pic>
      <p:sp>
        <p:nvSpPr>
          <p:cNvPr id="23" name="Cross 22">
            <a:extLst>
              <a:ext uri="{FF2B5EF4-FFF2-40B4-BE49-F238E27FC236}">
                <a16:creationId xmlns:a16="http://schemas.microsoft.com/office/drawing/2014/main" id="{13E8FDB0-D991-4688-B7AC-72CC306BB13B}"/>
              </a:ext>
            </a:extLst>
          </p:cNvPr>
          <p:cNvSpPr/>
          <p:nvPr/>
        </p:nvSpPr>
        <p:spPr>
          <a:xfrm>
            <a:off x="8673206" y="2949172"/>
            <a:ext cx="314278" cy="282531"/>
          </a:xfrm>
          <a:prstGeom prst="plus">
            <a:avLst>
              <a:gd name="adj" fmla="val 35185"/>
            </a:avLst>
          </a:prstGeom>
          <a:solidFill>
            <a:srgbClr val="98C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4" name="Picture 23">
            <a:extLst>
              <a:ext uri="{FF2B5EF4-FFF2-40B4-BE49-F238E27FC236}">
                <a16:creationId xmlns:a16="http://schemas.microsoft.com/office/drawing/2014/main" id="{CDFF2162-F8F3-4F77-AC7F-7E6BE7E2884F}"/>
              </a:ext>
            </a:extLst>
          </p:cNvPr>
          <p:cNvPicPr>
            <a:picLocks noChangeAspect="1"/>
          </p:cNvPicPr>
          <p:nvPr/>
        </p:nvPicPr>
        <p:blipFill>
          <a:blip r:embed="rId11">
            <a:duotone>
              <a:schemeClr val="accent1">
                <a:shade val="45000"/>
                <a:satMod val="135000"/>
              </a:schemeClr>
              <a:prstClr val="white"/>
            </a:duotone>
          </a:blip>
          <a:stretch>
            <a:fillRect/>
          </a:stretch>
        </p:blipFill>
        <p:spPr>
          <a:xfrm>
            <a:off x="7806001" y="4947482"/>
            <a:ext cx="621956" cy="700878"/>
          </a:xfrm>
          <a:prstGeom prst="rect">
            <a:avLst/>
          </a:prstGeom>
        </p:spPr>
      </p:pic>
    </p:spTree>
    <p:extLst>
      <p:ext uri="{BB962C8B-B14F-4D97-AF65-F5344CB8AC3E}">
        <p14:creationId xmlns:p14="http://schemas.microsoft.com/office/powerpoint/2010/main" val="21772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Percentage of Patients Working Based on SDI Level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7727321"/>
              </p:ext>
            </p:extLst>
          </p:nvPr>
        </p:nvGraphicFramePr>
        <p:xfrm>
          <a:off x="1155032" y="1187116"/>
          <a:ext cx="10603830" cy="530993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273947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panose="020B0604020202020204" pitchFamily="34" charset="0"/>
              </a:rPr>
              <a:t>Indirect Cost Components for Paid Labour</a:t>
            </a:r>
            <a:endParaRPr lang="en-US" dirty="0"/>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
        <p:nvSpPr>
          <p:cNvPr id="8" name="TextBox 7"/>
          <p:cNvSpPr txBox="1"/>
          <p:nvPr/>
        </p:nvSpPr>
        <p:spPr>
          <a:xfrm>
            <a:off x="4558884" y="5521325"/>
            <a:ext cx="3290131" cy="369332"/>
          </a:xfrm>
          <a:prstGeom prst="rect">
            <a:avLst/>
          </a:prstGeom>
          <a:noFill/>
        </p:spPr>
        <p:txBody>
          <a:bodyPr wrap="square" rtlCol="0">
            <a:spAutoFit/>
          </a:bodyPr>
          <a:lstStyle/>
          <a:p>
            <a:r>
              <a:rPr lang="en-US" dirty="0"/>
              <a:t>BASELINE DAMAGE STATE (SDI)</a:t>
            </a:r>
          </a:p>
        </p:txBody>
      </p:sp>
      <p:grpSp>
        <p:nvGrpSpPr>
          <p:cNvPr id="9" name="Group 8"/>
          <p:cNvGrpSpPr/>
          <p:nvPr/>
        </p:nvGrpSpPr>
        <p:grpSpPr>
          <a:xfrm>
            <a:off x="3183854" y="5835601"/>
            <a:ext cx="6040192" cy="369332"/>
            <a:chOff x="3126704" y="6375066"/>
            <a:chExt cx="6040192" cy="369332"/>
          </a:xfrm>
        </p:grpSpPr>
        <p:sp>
          <p:nvSpPr>
            <p:cNvPr id="10" name="TextBox 9"/>
            <p:cNvSpPr txBox="1"/>
            <p:nvPr/>
          </p:nvSpPr>
          <p:spPr>
            <a:xfrm>
              <a:off x="3126704" y="6375066"/>
              <a:ext cx="6040192" cy="369332"/>
            </a:xfrm>
            <a:prstGeom prst="rect">
              <a:avLst/>
            </a:prstGeom>
            <a:noFill/>
          </p:spPr>
          <p:txBody>
            <a:bodyPr wrap="square" rtlCol="0">
              <a:spAutoFit/>
            </a:bodyPr>
            <a:lstStyle/>
            <a:p>
              <a:pPr algn="ctr"/>
              <a:r>
                <a:rPr lang="en-US" dirty="0"/>
                <a:t>Absenteeism          Presenteeism          Opportunity   </a:t>
              </a:r>
            </a:p>
          </p:txBody>
        </p:sp>
        <p:sp>
          <p:nvSpPr>
            <p:cNvPr id="11" name="Rectangle 10"/>
            <p:cNvSpPr/>
            <p:nvPr/>
          </p:nvSpPr>
          <p:spPr>
            <a:xfrm>
              <a:off x="3638520" y="6491152"/>
              <a:ext cx="137160" cy="137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377638" y="6507285"/>
              <a:ext cx="137160"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7116756" y="6507285"/>
              <a:ext cx="137160" cy="1371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22" name="Chart 21"/>
          <p:cNvGraphicFramePr/>
          <p:nvPr>
            <p:extLst>
              <p:ext uri="{D42A27DB-BD31-4B8C-83A1-F6EECF244321}">
                <p14:modId xmlns:p14="http://schemas.microsoft.com/office/powerpoint/2010/main" val="168765367"/>
              </p:ext>
            </p:extLst>
          </p:nvPr>
        </p:nvGraphicFramePr>
        <p:xfrm>
          <a:off x="614362" y="1356736"/>
          <a:ext cx="5629274" cy="4064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359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panose="020B0604020202020204" pitchFamily="34" charset="0"/>
              </a:rPr>
              <a:t>Indirect Cost Components for Paid Labour</a:t>
            </a:r>
            <a:endParaRPr lang="en-US" dirty="0"/>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
        <p:nvSpPr>
          <p:cNvPr id="8" name="TextBox 7"/>
          <p:cNvSpPr txBox="1"/>
          <p:nvPr/>
        </p:nvSpPr>
        <p:spPr>
          <a:xfrm>
            <a:off x="4558884" y="5521325"/>
            <a:ext cx="3290131" cy="369332"/>
          </a:xfrm>
          <a:prstGeom prst="rect">
            <a:avLst/>
          </a:prstGeom>
          <a:noFill/>
        </p:spPr>
        <p:txBody>
          <a:bodyPr wrap="square" rtlCol="0">
            <a:spAutoFit/>
          </a:bodyPr>
          <a:lstStyle/>
          <a:p>
            <a:r>
              <a:rPr lang="en-US" dirty="0"/>
              <a:t>BASELINE DAMAGE STATE (SDI)</a:t>
            </a:r>
          </a:p>
        </p:txBody>
      </p:sp>
      <p:grpSp>
        <p:nvGrpSpPr>
          <p:cNvPr id="9" name="Group 8"/>
          <p:cNvGrpSpPr/>
          <p:nvPr/>
        </p:nvGrpSpPr>
        <p:grpSpPr>
          <a:xfrm>
            <a:off x="3183854" y="5835601"/>
            <a:ext cx="6040192" cy="369332"/>
            <a:chOff x="3126704" y="6375066"/>
            <a:chExt cx="6040192" cy="369332"/>
          </a:xfrm>
        </p:grpSpPr>
        <p:sp>
          <p:nvSpPr>
            <p:cNvPr id="10" name="TextBox 9"/>
            <p:cNvSpPr txBox="1"/>
            <p:nvPr/>
          </p:nvSpPr>
          <p:spPr>
            <a:xfrm>
              <a:off x="3126704" y="6375066"/>
              <a:ext cx="6040192" cy="369332"/>
            </a:xfrm>
            <a:prstGeom prst="rect">
              <a:avLst/>
            </a:prstGeom>
            <a:noFill/>
          </p:spPr>
          <p:txBody>
            <a:bodyPr wrap="square" rtlCol="0">
              <a:spAutoFit/>
            </a:bodyPr>
            <a:lstStyle/>
            <a:p>
              <a:pPr algn="ctr"/>
              <a:r>
                <a:rPr lang="en-US" dirty="0"/>
                <a:t>Absenteeism          Presenteeism          Opportunity   </a:t>
              </a:r>
            </a:p>
          </p:txBody>
        </p:sp>
        <p:sp>
          <p:nvSpPr>
            <p:cNvPr id="11" name="Rectangle 10"/>
            <p:cNvSpPr/>
            <p:nvPr/>
          </p:nvSpPr>
          <p:spPr>
            <a:xfrm>
              <a:off x="3638520" y="6491152"/>
              <a:ext cx="137160" cy="137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377638" y="6507285"/>
              <a:ext cx="137160"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7116756" y="6507285"/>
              <a:ext cx="137160" cy="1371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22" name="Chart 21"/>
          <p:cNvGraphicFramePr/>
          <p:nvPr>
            <p:extLst/>
          </p:nvPr>
        </p:nvGraphicFramePr>
        <p:xfrm>
          <a:off x="614362" y="1356736"/>
          <a:ext cx="5629274" cy="4064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3446746482"/>
              </p:ext>
            </p:extLst>
          </p:nvPr>
        </p:nvGraphicFramePr>
        <p:xfrm>
          <a:off x="6152337" y="1356736"/>
          <a:ext cx="5629274" cy="4064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061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panose="020B0604020202020204" pitchFamily="34" charset="0"/>
              </a:rPr>
              <a:t>Indirect Cost Components for Unpaid Labour</a:t>
            </a:r>
            <a:endParaRPr lang="en-US" dirty="0"/>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
        <p:nvSpPr>
          <p:cNvPr id="8" name="TextBox 7"/>
          <p:cNvSpPr txBox="1"/>
          <p:nvPr/>
        </p:nvSpPr>
        <p:spPr>
          <a:xfrm>
            <a:off x="4558884" y="5521325"/>
            <a:ext cx="3290131" cy="369332"/>
          </a:xfrm>
          <a:prstGeom prst="rect">
            <a:avLst/>
          </a:prstGeom>
          <a:noFill/>
        </p:spPr>
        <p:txBody>
          <a:bodyPr wrap="square" rtlCol="0">
            <a:spAutoFit/>
          </a:bodyPr>
          <a:lstStyle/>
          <a:p>
            <a:r>
              <a:rPr lang="en-US" dirty="0"/>
              <a:t>BASELINE DAMAGE STATE (SDI)</a:t>
            </a:r>
          </a:p>
        </p:txBody>
      </p:sp>
      <p:grpSp>
        <p:nvGrpSpPr>
          <p:cNvPr id="9" name="Group 8"/>
          <p:cNvGrpSpPr/>
          <p:nvPr/>
        </p:nvGrpSpPr>
        <p:grpSpPr>
          <a:xfrm>
            <a:off x="3183854" y="5835601"/>
            <a:ext cx="6040192" cy="369332"/>
            <a:chOff x="3126704" y="6375066"/>
            <a:chExt cx="6040192" cy="369332"/>
          </a:xfrm>
        </p:grpSpPr>
        <p:sp>
          <p:nvSpPr>
            <p:cNvPr id="10" name="TextBox 9"/>
            <p:cNvSpPr txBox="1"/>
            <p:nvPr/>
          </p:nvSpPr>
          <p:spPr>
            <a:xfrm>
              <a:off x="3126704" y="6375066"/>
              <a:ext cx="6040192" cy="369332"/>
            </a:xfrm>
            <a:prstGeom prst="rect">
              <a:avLst/>
            </a:prstGeom>
            <a:noFill/>
          </p:spPr>
          <p:txBody>
            <a:bodyPr wrap="square" rtlCol="0">
              <a:spAutoFit/>
            </a:bodyPr>
            <a:lstStyle/>
            <a:p>
              <a:pPr algn="ctr"/>
              <a:r>
                <a:rPr lang="en-US" dirty="0"/>
                <a:t>          Presenteeism          Opportunity   </a:t>
              </a:r>
            </a:p>
          </p:txBody>
        </p:sp>
        <p:sp>
          <p:nvSpPr>
            <p:cNvPr id="12" name="Rectangle 11"/>
            <p:cNvSpPr/>
            <p:nvPr/>
          </p:nvSpPr>
          <p:spPr>
            <a:xfrm>
              <a:off x="4592445" y="6507285"/>
              <a:ext cx="137160"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6490590" y="6507285"/>
              <a:ext cx="137160" cy="1371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24" name="Chart 23"/>
          <p:cNvGraphicFramePr/>
          <p:nvPr>
            <p:extLst>
              <p:ext uri="{D42A27DB-BD31-4B8C-83A1-F6EECF244321}">
                <p14:modId xmlns:p14="http://schemas.microsoft.com/office/powerpoint/2010/main" val="33660665"/>
              </p:ext>
            </p:extLst>
          </p:nvPr>
        </p:nvGraphicFramePr>
        <p:xfrm>
          <a:off x="617522" y="1356736"/>
          <a:ext cx="5629274" cy="4064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07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panose="020B0604020202020204" pitchFamily="34" charset="0"/>
              </a:rPr>
              <a:t>Indirect Cost Components for Unpaid Labour</a:t>
            </a:r>
            <a:endParaRPr lang="en-US" dirty="0"/>
          </a:p>
        </p:txBody>
      </p:sp>
      <p:sp>
        <p:nvSpPr>
          <p:cNvPr id="6"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
        <p:nvSpPr>
          <p:cNvPr id="8" name="TextBox 7"/>
          <p:cNvSpPr txBox="1"/>
          <p:nvPr/>
        </p:nvSpPr>
        <p:spPr>
          <a:xfrm>
            <a:off x="4558884" y="5521325"/>
            <a:ext cx="3290131" cy="369332"/>
          </a:xfrm>
          <a:prstGeom prst="rect">
            <a:avLst/>
          </a:prstGeom>
          <a:noFill/>
        </p:spPr>
        <p:txBody>
          <a:bodyPr wrap="square" rtlCol="0">
            <a:spAutoFit/>
          </a:bodyPr>
          <a:lstStyle/>
          <a:p>
            <a:r>
              <a:rPr lang="en-US" dirty="0"/>
              <a:t>BASELINE DAMAGE STATE (SDI)</a:t>
            </a:r>
          </a:p>
        </p:txBody>
      </p:sp>
      <p:grpSp>
        <p:nvGrpSpPr>
          <p:cNvPr id="9" name="Group 8"/>
          <p:cNvGrpSpPr/>
          <p:nvPr/>
        </p:nvGrpSpPr>
        <p:grpSpPr>
          <a:xfrm>
            <a:off x="3183854" y="5835601"/>
            <a:ext cx="6040192" cy="369332"/>
            <a:chOff x="3126704" y="6375066"/>
            <a:chExt cx="6040192" cy="369332"/>
          </a:xfrm>
        </p:grpSpPr>
        <p:sp>
          <p:nvSpPr>
            <p:cNvPr id="10" name="TextBox 9"/>
            <p:cNvSpPr txBox="1"/>
            <p:nvPr/>
          </p:nvSpPr>
          <p:spPr>
            <a:xfrm>
              <a:off x="3126704" y="6375066"/>
              <a:ext cx="6040192" cy="369332"/>
            </a:xfrm>
            <a:prstGeom prst="rect">
              <a:avLst/>
            </a:prstGeom>
            <a:noFill/>
          </p:spPr>
          <p:txBody>
            <a:bodyPr wrap="square" rtlCol="0">
              <a:spAutoFit/>
            </a:bodyPr>
            <a:lstStyle/>
            <a:p>
              <a:pPr algn="ctr"/>
              <a:r>
                <a:rPr lang="en-US" dirty="0"/>
                <a:t>Presenteeism          Opportunity   </a:t>
              </a:r>
            </a:p>
          </p:txBody>
        </p:sp>
        <p:sp>
          <p:nvSpPr>
            <p:cNvPr id="12" name="Rectangle 11"/>
            <p:cNvSpPr/>
            <p:nvPr/>
          </p:nvSpPr>
          <p:spPr>
            <a:xfrm>
              <a:off x="4492414" y="6507285"/>
              <a:ext cx="137160" cy="13716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6231532" y="6507285"/>
              <a:ext cx="137160" cy="1371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24" name="Chart 23"/>
          <p:cNvGraphicFramePr/>
          <p:nvPr>
            <p:extLst/>
          </p:nvPr>
        </p:nvGraphicFramePr>
        <p:xfrm>
          <a:off x="617522" y="1356736"/>
          <a:ext cx="5629274" cy="4064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241757886"/>
              </p:ext>
            </p:extLst>
          </p:nvPr>
        </p:nvGraphicFramePr>
        <p:xfrm>
          <a:off x="6152337" y="1356736"/>
          <a:ext cx="5629274" cy="4064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369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588F-8395-4422-84B1-6C2E4FF66541}"/>
              </a:ext>
            </a:extLst>
          </p:cNvPr>
          <p:cNvSpPr>
            <a:spLocks noGrp="1"/>
          </p:cNvSpPr>
          <p:nvPr>
            <p:ph type="title"/>
          </p:nvPr>
        </p:nvSpPr>
        <p:spPr/>
        <p:txBody>
          <a:bodyPr/>
          <a:lstStyle/>
          <a:p>
            <a:r>
              <a:rPr lang="en-CA" dirty="0"/>
              <a:t>Evidence-Based Medicine</a:t>
            </a:r>
          </a:p>
        </p:txBody>
      </p:sp>
      <p:sp>
        <p:nvSpPr>
          <p:cNvPr id="3" name="Content Placeholder 2">
            <a:extLst>
              <a:ext uri="{FF2B5EF4-FFF2-40B4-BE49-F238E27FC236}">
                <a16:creationId xmlns:a16="http://schemas.microsoft.com/office/drawing/2014/main" id="{9F4E17E6-7AC1-40C3-A854-1DC57CAA2572}"/>
              </a:ext>
            </a:extLst>
          </p:cNvPr>
          <p:cNvSpPr>
            <a:spLocks noGrp="1"/>
          </p:cNvSpPr>
          <p:nvPr>
            <p:ph idx="1"/>
          </p:nvPr>
        </p:nvSpPr>
        <p:spPr/>
        <p:txBody>
          <a:bodyPr>
            <a:normAutofit lnSpcReduction="10000"/>
          </a:bodyPr>
          <a:lstStyle/>
          <a:p>
            <a:r>
              <a:rPr lang="en-CA" dirty="0"/>
              <a:t>Barber, Megan RW, and Ann E. Clarke. ”Economic Evaluation of Lupus Nephritis in the Systemic Lupus International Collaborating Clinics Inception Cohort Using a Multistate Model Approach." </a:t>
            </a:r>
            <a:r>
              <a:rPr lang="en-CA" i="1" dirty="0"/>
              <a:t>Arthritis Care and Research </a:t>
            </a:r>
            <a:r>
              <a:rPr lang="en-CA" dirty="0"/>
              <a:t>(2018);70:1294-1302</a:t>
            </a:r>
            <a:r>
              <a:rPr lang="en-CA" i="1" dirty="0"/>
              <a:t>.</a:t>
            </a:r>
            <a:endParaRPr lang="en-CA" dirty="0"/>
          </a:p>
          <a:p>
            <a:r>
              <a:rPr lang="en-CA" dirty="0"/>
              <a:t>Bruce, Ian N., et al. "Factors associated with damage accrual in patients with systemic lupus erythematosus: results from the Systemic Lupus International Collaborating Clinics (SLICC) Inception Cohort." </a:t>
            </a:r>
            <a:r>
              <a:rPr lang="en-CA" i="1" dirty="0"/>
              <a:t>Annals of the Rheumatic Diseases</a:t>
            </a:r>
            <a:r>
              <a:rPr lang="en-CA" dirty="0"/>
              <a:t> 74.9 (2015): 1706-1713.</a:t>
            </a:r>
          </a:p>
          <a:p>
            <a:r>
              <a:rPr lang="en-CA" dirty="0"/>
              <a:t>Carter, Erin E., Susan G. Barr, and Ann E. Clarke. "The global burden of SLE: prevalence, health disparities and socioeconomic impact." </a:t>
            </a:r>
            <a:r>
              <a:rPr lang="en-CA" i="1" dirty="0"/>
              <a:t>Nature Reviews Rheumatology</a:t>
            </a:r>
            <a:r>
              <a:rPr lang="en-CA" dirty="0"/>
              <a:t> 12.10 (2016): 605-620.</a:t>
            </a:r>
          </a:p>
          <a:p>
            <a:pPr marL="0" indent="0">
              <a:buNone/>
            </a:pPr>
            <a:endParaRPr lang="en-CA" dirty="0"/>
          </a:p>
        </p:txBody>
      </p:sp>
      <p:sp>
        <p:nvSpPr>
          <p:cNvPr id="5" name="Footer Placeholder 3">
            <a:extLst>
              <a:ext uri="{FF2B5EF4-FFF2-40B4-BE49-F238E27FC236}">
                <a16:creationId xmlns:a16="http://schemas.microsoft.com/office/drawing/2014/main" id="{BAD3A942-9ECB-4D6F-8148-71231748C616}"/>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146466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F25F-268C-41AD-9C43-D55F8D423B65}"/>
              </a:ext>
            </a:extLst>
          </p:cNvPr>
          <p:cNvSpPr>
            <a:spLocks noGrp="1"/>
          </p:cNvSpPr>
          <p:nvPr>
            <p:ph type="title"/>
          </p:nvPr>
        </p:nvSpPr>
        <p:spPr/>
        <p:txBody>
          <a:bodyPr/>
          <a:lstStyle/>
          <a:p>
            <a:r>
              <a:rPr lang="en-CA" dirty="0"/>
              <a:t>Employed vs. Not Employed Total Indirect Costs</a:t>
            </a:r>
          </a:p>
        </p:txBody>
      </p:sp>
      <p:graphicFrame>
        <p:nvGraphicFramePr>
          <p:cNvPr id="5" name="Chart 4">
            <a:extLst>
              <a:ext uri="{FF2B5EF4-FFF2-40B4-BE49-F238E27FC236}">
                <a16:creationId xmlns:a16="http://schemas.microsoft.com/office/drawing/2014/main" id="{C7693D55-AA11-4F3B-81FA-0922F7DE01A3}"/>
              </a:ext>
            </a:extLst>
          </p:cNvPr>
          <p:cNvGraphicFramePr/>
          <p:nvPr>
            <p:extLst>
              <p:ext uri="{D42A27DB-BD31-4B8C-83A1-F6EECF244321}">
                <p14:modId xmlns:p14="http://schemas.microsoft.com/office/powerpoint/2010/main" val="2285556926"/>
              </p:ext>
            </p:extLst>
          </p:nvPr>
        </p:nvGraphicFramePr>
        <p:xfrm>
          <a:off x="617521" y="1356736"/>
          <a:ext cx="10756495" cy="40646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A8EC755-2FFC-405B-BC96-30C3547A4EC4}"/>
              </a:ext>
            </a:extLst>
          </p:cNvPr>
          <p:cNvSpPr txBox="1"/>
          <p:nvPr/>
        </p:nvSpPr>
        <p:spPr>
          <a:xfrm>
            <a:off x="5244684" y="5630888"/>
            <a:ext cx="3290131" cy="369332"/>
          </a:xfrm>
          <a:prstGeom prst="rect">
            <a:avLst/>
          </a:prstGeom>
          <a:noFill/>
        </p:spPr>
        <p:txBody>
          <a:bodyPr wrap="square" rtlCol="0">
            <a:spAutoFit/>
          </a:bodyPr>
          <a:lstStyle/>
          <a:p>
            <a:r>
              <a:rPr lang="en-US" dirty="0"/>
              <a:t>BASELINE DAMAGE STATE (SDI)</a:t>
            </a:r>
          </a:p>
        </p:txBody>
      </p:sp>
      <p:grpSp>
        <p:nvGrpSpPr>
          <p:cNvPr id="9" name="Group 8">
            <a:extLst>
              <a:ext uri="{FF2B5EF4-FFF2-40B4-BE49-F238E27FC236}">
                <a16:creationId xmlns:a16="http://schemas.microsoft.com/office/drawing/2014/main" id="{5FBF8B21-FC77-4AA6-A60A-1790816141E0}"/>
              </a:ext>
            </a:extLst>
          </p:cNvPr>
          <p:cNvGrpSpPr/>
          <p:nvPr/>
        </p:nvGrpSpPr>
        <p:grpSpPr>
          <a:xfrm>
            <a:off x="3869654" y="5945164"/>
            <a:ext cx="6040192" cy="369332"/>
            <a:chOff x="3126704" y="6375066"/>
            <a:chExt cx="6040192" cy="369332"/>
          </a:xfrm>
        </p:grpSpPr>
        <p:sp>
          <p:nvSpPr>
            <p:cNvPr id="10" name="TextBox 9">
              <a:extLst>
                <a:ext uri="{FF2B5EF4-FFF2-40B4-BE49-F238E27FC236}">
                  <a16:creationId xmlns:a16="http://schemas.microsoft.com/office/drawing/2014/main" id="{91FA22F6-46C6-4380-B76D-A05C6A68C142}"/>
                </a:ext>
              </a:extLst>
            </p:cNvPr>
            <p:cNvSpPr txBox="1"/>
            <p:nvPr/>
          </p:nvSpPr>
          <p:spPr>
            <a:xfrm>
              <a:off x="3126704" y="6375066"/>
              <a:ext cx="6040192" cy="369332"/>
            </a:xfrm>
            <a:prstGeom prst="rect">
              <a:avLst/>
            </a:prstGeom>
            <a:noFill/>
          </p:spPr>
          <p:txBody>
            <a:bodyPr wrap="square" rtlCol="0">
              <a:spAutoFit/>
            </a:bodyPr>
            <a:lstStyle/>
            <a:p>
              <a:pPr algn="ctr"/>
              <a:r>
                <a:rPr lang="en-US" dirty="0"/>
                <a:t>Employed          Not Employed</a:t>
              </a:r>
            </a:p>
          </p:txBody>
        </p:sp>
        <p:sp>
          <p:nvSpPr>
            <p:cNvPr id="11" name="Rectangle 10">
              <a:extLst>
                <a:ext uri="{FF2B5EF4-FFF2-40B4-BE49-F238E27FC236}">
                  <a16:creationId xmlns:a16="http://schemas.microsoft.com/office/drawing/2014/main" id="{07A1087C-81B3-4C78-BE79-90830692108D}"/>
                </a:ext>
              </a:extLst>
            </p:cNvPr>
            <p:cNvSpPr/>
            <p:nvPr/>
          </p:nvSpPr>
          <p:spPr>
            <a:xfrm>
              <a:off x="4364574" y="6491152"/>
              <a:ext cx="137160" cy="1371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4" name="Footer Placeholder 3">
            <a:extLst>
              <a:ext uri="{FF2B5EF4-FFF2-40B4-BE49-F238E27FC236}">
                <a16:creationId xmlns:a16="http://schemas.microsoft.com/office/drawing/2014/main" id="{B65B9A8B-9A09-4612-BF82-0F12A203FB07}"/>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
        <p:nvSpPr>
          <p:cNvPr id="3" name="TextBox 2">
            <a:extLst>
              <a:ext uri="{FF2B5EF4-FFF2-40B4-BE49-F238E27FC236}">
                <a16:creationId xmlns:a16="http://schemas.microsoft.com/office/drawing/2014/main" id="{6B31CA29-27DB-4EA6-BCB3-66BEAB776C22}"/>
              </a:ext>
            </a:extLst>
          </p:cNvPr>
          <p:cNvSpPr txBox="1"/>
          <p:nvPr/>
        </p:nvSpPr>
        <p:spPr>
          <a:xfrm>
            <a:off x="2054578" y="5219700"/>
            <a:ext cx="9692922" cy="369332"/>
          </a:xfrm>
          <a:prstGeom prst="rect">
            <a:avLst/>
          </a:prstGeom>
          <a:noFill/>
        </p:spPr>
        <p:txBody>
          <a:bodyPr wrap="square" rtlCol="0">
            <a:spAutoFit/>
          </a:bodyPr>
          <a:lstStyle/>
          <a:p>
            <a:r>
              <a:rPr lang="en-CA" dirty="0"/>
              <a:t>0	             1   	           2		               3		                4	            &gt;=5</a:t>
            </a:r>
          </a:p>
        </p:txBody>
      </p:sp>
      <p:sp>
        <p:nvSpPr>
          <p:cNvPr id="15" name="Rectangle 14">
            <a:extLst>
              <a:ext uri="{FF2B5EF4-FFF2-40B4-BE49-F238E27FC236}">
                <a16:creationId xmlns:a16="http://schemas.microsoft.com/office/drawing/2014/main" id="{737FA5CA-9343-491D-A847-F2B51BBF462E}"/>
              </a:ext>
            </a:extLst>
          </p:cNvPr>
          <p:cNvSpPr/>
          <p:nvPr/>
        </p:nvSpPr>
        <p:spPr>
          <a:xfrm>
            <a:off x="6731500" y="6073950"/>
            <a:ext cx="137160" cy="13716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27998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z="2800" dirty="0">
                <a:effectLst/>
                <a:ea typeface="MS PGothic" charset="0"/>
              </a:rPr>
              <a:t>Limitations</a:t>
            </a:r>
          </a:p>
        </p:txBody>
      </p:sp>
      <p:sp>
        <p:nvSpPr>
          <p:cNvPr id="1218563" name="Rectangle 3"/>
          <p:cNvSpPr>
            <a:spLocks noGrp="1" noChangeArrowheads="1"/>
          </p:cNvSpPr>
          <p:nvPr>
            <p:ph idx="1"/>
          </p:nvPr>
        </p:nvSpPr>
        <p:spPr/>
        <p:txBody>
          <a:bodyPr>
            <a:normAutofit/>
          </a:bodyPr>
          <a:lstStyle/>
          <a:p>
            <a:pPr marL="338137" indent="-285750" defTabSz="914400">
              <a:defRPr/>
            </a:pPr>
            <a:r>
              <a:rPr lang="en-US" sz="2800" dirty="0">
                <a:cs typeface="ＭＳ Ｐゴシック" charset="0"/>
              </a:rPr>
              <a:t>The Multi-State Markov model has </a:t>
            </a:r>
            <a:r>
              <a:rPr lang="en-US" sz="2800" b="1" dirty="0">
                <a:cs typeface="ＭＳ Ｐゴシック" charset="0"/>
              </a:rPr>
              <a:t>not been validated in this cohort</a:t>
            </a:r>
          </a:p>
          <a:p>
            <a:pPr marL="818197" lvl="1" indent="-285750" defTabSz="914400">
              <a:defRPr/>
            </a:pPr>
            <a:r>
              <a:rPr lang="en-US" sz="2800" dirty="0">
                <a:cs typeface="ＭＳ Ｐゴシック" charset="0"/>
              </a:rPr>
              <a:t>Original model based on SLICC inception cohort</a:t>
            </a:r>
          </a:p>
          <a:p>
            <a:pPr marL="338137" indent="-285750" defTabSz="914400">
              <a:defRPr/>
            </a:pPr>
            <a:endParaRPr lang="en-US" sz="2800" dirty="0">
              <a:cs typeface="ＭＳ Ｐゴシック" charset="0"/>
            </a:endParaRPr>
          </a:p>
          <a:p>
            <a:pPr>
              <a:defRPr/>
            </a:pPr>
            <a:r>
              <a:rPr lang="en-US" sz="2800" dirty="0">
                <a:cs typeface="ＭＳ Ｐゴシック" charset="0"/>
              </a:rPr>
              <a:t>Estimates based on Canadian prices</a:t>
            </a:r>
          </a:p>
          <a:p>
            <a:pPr lvl="1">
              <a:defRPr/>
            </a:pPr>
            <a:r>
              <a:rPr lang="en-US" sz="2800" dirty="0">
                <a:cs typeface="ＭＳ Ｐゴシック" charset="0"/>
              </a:rPr>
              <a:t>Concepts are still somewhat </a:t>
            </a:r>
            <a:r>
              <a:rPr lang="en-US" sz="2800" b="1" dirty="0">
                <a:cs typeface="ＭＳ Ｐゴシック" charset="0"/>
              </a:rPr>
              <a:t>generalizable across countries</a:t>
            </a:r>
          </a:p>
          <a:p>
            <a:pPr marL="338137" indent="-285750" defTabSz="914400">
              <a:defRPr/>
            </a:pPr>
            <a:endParaRPr lang="en-US" sz="2800" dirty="0">
              <a:cs typeface="ＭＳ Ｐゴシック" charset="0"/>
            </a:endParaRPr>
          </a:p>
          <a:p>
            <a:pPr marL="742950" lvl="1" indent="-285750" defTabSz="914400">
              <a:buNone/>
              <a:defRPr/>
            </a:pPr>
            <a:endParaRPr lang="en-US" sz="2800" i="1" dirty="0"/>
          </a:p>
        </p:txBody>
      </p:sp>
      <p:sp>
        <p:nvSpPr>
          <p:cNvPr id="4" name="Footer Placeholder 3">
            <a:extLst>
              <a:ext uri="{FF2B5EF4-FFF2-40B4-BE49-F238E27FC236}">
                <a16:creationId xmlns:a16="http://schemas.microsoft.com/office/drawing/2014/main" id="{CD0B3B0D-E701-48EA-BCD8-880EE1FB1811}"/>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20652970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a:ea typeface="MS PGothic" charset="0"/>
              </a:rPr>
              <a:t>Discussion </a:t>
            </a:r>
            <a:r>
              <a:rPr lang="mr-IN" sz="3200" dirty="0">
                <a:ea typeface="MS PGothic" charset="0"/>
              </a:rPr>
              <a:t>–</a:t>
            </a:r>
            <a:r>
              <a:rPr lang="en-US" sz="3200" dirty="0">
                <a:ea typeface="MS PGothic" charset="0"/>
              </a:rPr>
              <a:t> Direct Costs</a:t>
            </a:r>
          </a:p>
        </p:txBody>
      </p:sp>
      <p:sp>
        <p:nvSpPr>
          <p:cNvPr id="1218563" name="Rectangle 3"/>
          <p:cNvSpPr>
            <a:spLocks noGrp="1" noChangeArrowheads="1"/>
          </p:cNvSpPr>
          <p:nvPr>
            <p:ph idx="1"/>
          </p:nvPr>
        </p:nvSpPr>
        <p:spPr/>
        <p:txBody>
          <a:bodyPr/>
          <a:lstStyle/>
          <a:p>
            <a:pPr marL="257175" indent="-257175" defTabSz="685800">
              <a:defRPr/>
            </a:pPr>
            <a:r>
              <a:rPr lang="en-US" sz="2800" dirty="0"/>
              <a:t>SLE patients with the highest SDI incurred a</a:t>
            </a:r>
            <a:r>
              <a:rPr lang="en-US" sz="2800" b="1" dirty="0"/>
              <a:t> 4-fold higher </a:t>
            </a:r>
            <a:r>
              <a:rPr lang="en-US" sz="2800" dirty="0"/>
              <a:t>cumulative direct costs than those with lowest SDI</a:t>
            </a:r>
          </a:p>
          <a:p>
            <a:pPr marL="737235" lvl="1" indent="-257175" defTabSz="685800">
              <a:defRPr/>
            </a:pPr>
            <a:endParaRPr lang="en-US" sz="2800" b="1" dirty="0">
              <a:cs typeface="ＭＳ Ｐゴシック" charset="0"/>
            </a:endParaRPr>
          </a:p>
          <a:p>
            <a:pPr marL="257175" indent="-257175" defTabSz="685800">
              <a:defRPr/>
            </a:pPr>
            <a:r>
              <a:rPr lang="en-US" sz="2800" dirty="0">
                <a:cs typeface="ＭＳ Ｐゴシック" charset="0"/>
              </a:rPr>
              <a:t>Majority of direct costs were due to </a:t>
            </a:r>
            <a:r>
              <a:rPr lang="en-US" sz="2800" b="1" dirty="0">
                <a:cs typeface="ＭＳ Ｐゴシック" charset="0"/>
              </a:rPr>
              <a:t>hospitalizations and medications </a:t>
            </a:r>
            <a:r>
              <a:rPr lang="en-US" sz="2800" dirty="0">
                <a:cs typeface="ＭＳ Ｐゴシック" charset="0"/>
              </a:rPr>
              <a:t>at </a:t>
            </a:r>
            <a:r>
              <a:rPr lang="en-US" sz="2800" b="1" dirty="0">
                <a:cs typeface="ＭＳ Ｐゴシック" charset="0"/>
              </a:rPr>
              <a:t>lower SDIs</a:t>
            </a:r>
            <a:endParaRPr lang="en-US" sz="2800" dirty="0">
              <a:cs typeface="ＭＳ Ｐゴシック" charset="0"/>
            </a:endParaRPr>
          </a:p>
          <a:p>
            <a:pPr marL="257175" indent="-257175" defTabSz="685800">
              <a:defRPr/>
            </a:pPr>
            <a:endParaRPr lang="en-US" sz="2800" dirty="0">
              <a:cs typeface="ＭＳ Ｐゴシック" charset="0"/>
            </a:endParaRPr>
          </a:p>
          <a:p>
            <a:pPr marL="257175" indent="-257175" defTabSz="685800">
              <a:defRPr/>
            </a:pPr>
            <a:r>
              <a:rPr lang="en-US" sz="2800" dirty="0">
                <a:cs typeface="ＭＳ Ｐゴシック" charset="0"/>
              </a:rPr>
              <a:t>At </a:t>
            </a:r>
            <a:r>
              <a:rPr lang="en-US" sz="2800" b="1" dirty="0">
                <a:cs typeface="ＭＳ Ｐゴシック" charset="0"/>
              </a:rPr>
              <a:t>higher SDIs</a:t>
            </a:r>
            <a:r>
              <a:rPr lang="en-US" sz="2800" dirty="0">
                <a:cs typeface="ＭＳ Ｐゴシック" charset="0"/>
              </a:rPr>
              <a:t>, majority of the direct costs were due to </a:t>
            </a:r>
            <a:r>
              <a:rPr lang="en-US" sz="2800" b="1" dirty="0">
                <a:cs typeface="ＭＳ Ｐゴシック" charset="0"/>
              </a:rPr>
              <a:t>hospitalizations and dialysis</a:t>
            </a:r>
          </a:p>
          <a:p>
            <a:pPr marL="737235" lvl="1" indent="-257175" defTabSz="685800">
              <a:defRPr/>
            </a:pPr>
            <a:endParaRPr lang="en-US" sz="2800" b="1" dirty="0">
              <a:cs typeface="ＭＳ Ｐゴシック" charset="0"/>
            </a:endParaRPr>
          </a:p>
          <a:p>
            <a:pPr marL="737235" lvl="1" indent="-257175" defTabSz="685800">
              <a:defRPr/>
            </a:pPr>
            <a:endParaRPr lang="en-US" sz="2800" b="1" dirty="0">
              <a:cs typeface="ＭＳ Ｐゴシック" charset="0"/>
            </a:endParaRPr>
          </a:p>
          <a:p>
            <a:pPr>
              <a:defRPr/>
            </a:pPr>
            <a:endParaRPr lang="en-US" sz="2000" dirty="0">
              <a:cs typeface="ＭＳ Ｐゴシック" charset="0"/>
            </a:endParaRPr>
          </a:p>
        </p:txBody>
      </p:sp>
      <p:sp>
        <p:nvSpPr>
          <p:cNvPr id="4" name="Footer Placeholder 3">
            <a:extLst>
              <a:ext uri="{FF2B5EF4-FFF2-40B4-BE49-F238E27FC236}">
                <a16:creationId xmlns:a16="http://schemas.microsoft.com/office/drawing/2014/main" id="{B8B89C88-0307-4B27-B825-744622281278}"/>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13770572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a:ea typeface="MS PGothic" charset="0"/>
              </a:rPr>
              <a:t>Discussion </a:t>
            </a:r>
            <a:r>
              <a:rPr lang="mr-IN" sz="3200" dirty="0">
                <a:ea typeface="MS PGothic" charset="0"/>
              </a:rPr>
              <a:t>–</a:t>
            </a:r>
            <a:r>
              <a:rPr lang="en-US" sz="3200" dirty="0">
                <a:ea typeface="MS PGothic" charset="0"/>
              </a:rPr>
              <a:t> Indirect Costs</a:t>
            </a:r>
          </a:p>
        </p:txBody>
      </p:sp>
      <p:sp>
        <p:nvSpPr>
          <p:cNvPr id="1218563" name="Rectangle 3"/>
          <p:cNvSpPr>
            <a:spLocks noGrp="1" noChangeArrowheads="1"/>
          </p:cNvSpPr>
          <p:nvPr>
            <p:ph idx="1"/>
          </p:nvPr>
        </p:nvSpPr>
        <p:spPr/>
        <p:txBody>
          <a:bodyPr>
            <a:normAutofit/>
          </a:bodyPr>
          <a:lstStyle/>
          <a:p>
            <a:pPr>
              <a:defRPr/>
            </a:pPr>
            <a:r>
              <a:rPr lang="en-US" sz="2800" dirty="0">
                <a:cs typeface="ＭＳ Ｐゴシック" charset="0"/>
              </a:rPr>
              <a:t>Indirect costs exceeded direct costs by </a:t>
            </a:r>
            <a:r>
              <a:rPr lang="en-US" sz="2800" b="1" dirty="0">
                <a:cs typeface="ＭＳ Ｐゴシック" charset="0"/>
              </a:rPr>
              <a:t>4-fold</a:t>
            </a:r>
          </a:p>
          <a:p>
            <a:pPr>
              <a:defRPr/>
            </a:pPr>
            <a:endParaRPr lang="en-US" sz="2800" dirty="0">
              <a:cs typeface="ＭＳ Ｐゴシック" charset="0"/>
            </a:endParaRPr>
          </a:p>
          <a:p>
            <a:pPr>
              <a:defRPr/>
            </a:pPr>
            <a:r>
              <a:rPr lang="en-US" sz="2800" b="1" dirty="0">
                <a:cs typeface="ＭＳ Ｐゴシック" charset="0"/>
              </a:rPr>
              <a:t>Indirect costs did not vary with level of damage </a:t>
            </a:r>
            <a:r>
              <a:rPr lang="en-US" sz="2800" dirty="0">
                <a:cs typeface="ＭＳ Ｐゴシック" charset="0"/>
              </a:rPr>
              <a:t>overall</a:t>
            </a:r>
          </a:p>
          <a:p>
            <a:pPr lvl="1">
              <a:defRPr/>
            </a:pPr>
            <a:r>
              <a:rPr lang="en-US" sz="2800" dirty="0">
                <a:cs typeface="ＭＳ Ｐゴシック" charset="0"/>
              </a:rPr>
              <a:t>Substantial lost and diminished productivity even with low damage</a:t>
            </a:r>
          </a:p>
          <a:p>
            <a:pPr lvl="1">
              <a:defRPr/>
            </a:pPr>
            <a:r>
              <a:rPr lang="en-US" sz="2800" dirty="0">
                <a:cs typeface="ＭＳ Ｐゴシック" charset="0"/>
              </a:rPr>
              <a:t>Indirect costs influenced by factors other than SDI (activity, QoL, fatigue, plateauing of expectations with damage accrual)</a:t>
            </a:r>
          </a:p>
          <a:p>
            <a:pPr lvl="1">
              <a:defRPr/>
            </a:pPr>
            <a:endParaRPr lang="en-US" sz="2800" dirty="0">
              <a:cs typeface="ＭＳ Ｐゴシック" charset="0"/>
            </a:endParaRPr>
          </a:p>
          <a:p>
            <a:pPr>
              <a:defRPr/>
            </a:pPr>
            <a:r>
              <a:rPr lang="en-US" sz="2800" b="1" dirty="0">
                <a:cs typeface="ＭＳ Ｐゴシック" charset="0"/>
              </a:rPr>
              <a:t>Presenteeism and opportunity costs </a:t>
            </a:r>
            <a:r>
              <a:rPr lang="en-US" sz="2800" dirty="0">
                <a:cs typeface="ＭＳ Ｐゴシック" charset="0"/>
              </a:rPr>
              <a:t>were the main drivers of indirect costs for employed and not employed patients</a:t>
            </a:r>
          </a:p>
        </p:txBody>
      </p:sp>
      <p:sp>
        <p:nvSpPr>
          <p:cNvPr id="4" name="Footer Placeholder 3">
            <a:extLst>
              <a:ext uri="{FF2B5EF4-FFF2-40B4-BE49-F238E27FC236}">
                <a16:creationId xmlns:a16="http://schemas.microsoft.com/office/drawing/2014/main" id="{E5A5DA65-EBBA-46AB-A2CD-3773E20C9E00}"/>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77025636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a:ea typeface="MS PGothic" charset="0"/>
              </a:rPr>
              <a:t>Summary</a:t>
            </a:r>
          </a:p>
        </p:txBody>
      </p:sp>
      <p:sp>
        <p:nvSpPr>
          <p:cNvPr id="1218563" name="Rectangle 3"/>
          <p:cNvSpPr>
            <a:spLocks noGrp="1" noChangeArrowheads="1"/>
          </p:cNvSpPr>
          <p:nvPr>
            <p:ph idx="1"/>
          </p:nvPr>
        </p:nvSpPr>
        <p:spPr/>
        <p:txBody>
          <a:bodyPr>
            <a:normAutofit/>
          </a:bodyPr>
          <a:lstStyle/>
          <a:p>
            <a:pPr defTabSz="914400">
              <a:spcBef>
                <a:spcPts val="0"/>
              </a:spcBef>
              <a:buClr>
                <a:schemeClr val="accent1"/>
              </a:buClr>
              <a:defRPr/>
            </a:pPr>
            <a:r>
              <a:rPr lang="en-US" sz="2800" dirty="0">
                <a:cs typeface="ＭＳ Ｐゴシック" charset="0"/>
              </a:rPr>
              <a:t>Future economic analysis </a:t>
            </a:r>
            <a:r>
              <a:rPr lang="en-US" sz="2800" b="1" dirty="0">
                <a:cs typeface="ＭＳ Ｐゴシック" charset="0"/>
              </a:rPr>
              <a:t>considering these indirect costs </a:t>
            </a:r>
            <a:r>
              <a:rPr lang="en-US" sz="2800" dirty="0">
                <a:cs typeface="ＭＳ Ｐゴシック" charset="0"/>
              </a:rPr>
              <a:t>are needed to fully appreciate the economic burden of SLE</a:t>
            </a:r>
          </a:p>
          <a:p>
            <a:pPr defTabSz="914400">
              <a:spcBef>
                <a:spcPts val="0"/>
              </a:spcBef>
              <a:buClr>
                <a:schemeClr val="accent1"/>
              </a:buClr>
              <a:defRPr/>
            </a:pPr>
            <a:endParaRPr lang="en-US" sz="2800" dirty="0">
              <a:cs typeface="ＭＳ Ｐゴシック" charset="0"/>
            </a:endParaRPr>
          </a:p>
          <a:p>
            <a:pPr defTabSz="914400">
              <a:spcBef>
                <a:spcPts val="0"/>
              </a:spcBef>
              <a:buClr>
                <a:schemeClr val="accent1"/>
              </a:buClr>
              <a:defRPr/>
            </a:pPr>
            <a:r>
              <a:rPr lang="en-US" sz="2800" b="1" dirty="0">
                <a:cs typeface="ＭＳ Ｐゴシック" charset="0"/>
              </a:rPr>
              <a:t>Lost productivity and opportunity</a:t>
            </a:r>
            <a:r>
              <a:rPr lang="en-US" sz="2800" dirty="0">
                <a:cs typeface="ＭＳ Ｐゴシック" charset="0"/>
              </a:rPr>
              <a:t> are major concerns for patients living with SLE regardless of disease damage</a:t>
            </a:r>
          </a:p>
          <a:p>
            <a:pPr lvl="1" defTabSz="914400">
              <a:spcBef>
                <a:spcPts val="0"/>
              </a:spcBef>
              <a:buClr>
                <a:schemeClr val="accent1"/>
              </a:buClr>
              <a:defRPr/>
            </a:pPr>
            <a:r>
              <a:rPr lang="en-US" sz="2800" dirty="0">
                <a:cs typeface="ＭＳ Ｐゴシック" charset="0"/>
              </a:rPr>
              <a:t>Need for tools to better measure functional impairment in SLE, e.g. frailty index, and identify those who are at high risk</a:t>
            </a:r>
          </a:p>
          <a:p>
            <a:pPr lvl="1" defTabSz="914400">
              <a:spcBef>
                <a:spcPts val="0"/>
              </a:spcBef>
              <a:buClr>
                <a:schemeClr val="accent1"/>
              </a:buClr>
              <a:defRPr/>
            </a:pPr>
            <a:endParaRPr lang="en-US" sz="2800" dirty="0">
              <a:cs typeface="ＭＳ Ｐゴシック" charset="0"/>
            </a:endParaRPr>
          </a:p>
          <a:p>
            <a:pPr defTabSz="914400">
              <a:spcBef>
                <a:spcPts val="0"/>
              </a:spcBef>
              <a:buClr>
                <a:schemeClr val="accent1"/>
              </a:buClr>
              <a:defRPr/>
            </a:pPr>
            <a:r>
              <a:rPr lang="en-US" sz="2800" dirty="0"/>
              <a:t>Urgent need for actionable workplace and systems-level interventions to </a:t>
            </a:r>
            <a:r>
              <a:rPr lang="en-US" sz="2800" b="1" dirty="0"/>
              <a:t>improve the employment outcomes </a:t>
            </a:r>
            <a:r>
              <a:rPr lang="en-US" sz="2800" dirty="0"/>
              <a:t>of those living with SLE</a:t>
            </a:r>
          </a:p>
          <a:p>
            <a:pPr defTabSz="914400">
              <a:spcBef>
                <a:spcPts val="0"/>
              </a:spcBef>
              <a:buClr>
                <a:schemeClr val="accent1"/>
              </a:buClr>
              <a:defRPr/>
            </a:pPr>
            <a:endParaRPr lang="en-US" sz="2800" dirty="0"/>
          </a:p>
        </p:txBody>
      </p:sp>
      <p:sp>
        <p:nvSpPr>
          <p:cNvPr id="4" name="Footer Placeholder 3">
            <a:extLst>
              <a:ext uri="{FF2B5EF4-FFF2-40B4-BE49-F238E27FC236}">
                <a16:creationId xmlns:a16="http://schemas.microsoft.com/office/drawing/2014/main" id="{5756104C-387A-4CE7-944C-758DB002A7BA}"/>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18269282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r>
              <a:rPr lang="en-US" dirty="0"/>
              <a:t>Yvan St. Pierre</a:t>
            </a:r>
          </a:p>
          <a:p>
            <a:r>
              <a:rPr lang="en-US" dirty="0"/>
              <a:t>CaNIOS / SLICC Patients and Investigators</a:t>
            </a:r>
          </a:p>
          <a:p>
            <a:r>
              <a:rPr lang="en-US" dirty="0"/>
              <a:t>CIORA </a:t>
            </a:r>
          </a:p>
          <a:p>
            <a:r>
              <a:rPr lang="en-US" dirty="0"/>
              <a:t>The Arthritis Society</a:t>
            </a:r>
          </a:p>
          <a:p>
            <a:r>
              <a:rPr lang="en-US" dirty="0"/>
              <a:t>Lupus Society of Alberta</a:t>
            </a:r>
          </a:p>
          <a:p>
            <a:r>
              <a:rPr lang="en-US" dirty="0"/>
              <a:t>Lupus Canada </a:t>
            </a:r>
          </a:p>
          <a:p>
            <a:r>
              <a:rPr lang="en-US" dirty="0"/>
              <a:t>CIHR</a:t>
            </a:r>
          </a:p>
          <a:p>
            <a:endParaRPr lang="en-US" dirty="0"/>
          </a:p>
        </p:txBody>
      </p:sp>
      <p:sp>
        <p:nvSpPr>
          <p:cNvPr id="5" name="Footer Placeholder 3"/>
          <p:cNvSpPr>
            <a:spLocks noGrp="1"/>
          </p:cNvSpPr>
          <p:nvPr>
            <p:ph type="ftr" sz="quarter" idx="11"/>
          </p:nvPr>
        </p:nvSpPr>
        <p:spPr/>
        <p:txBody>
          <a:bodyPr/>
          <a:lstStyle/>
          <a:p>
            <a:r>
              <a:rPr lang="en-US" dirty="0">
                <a:solidFill>
                  <a:prstClr val="black">
                    <a:tint val="75000"/>
                  </a:prstClr>
                </a:solidFill>
              </a:rPr>
              <a:t>CUMMING SCHOOL OF MEDICINE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7371" y="1817026"/>
            <a:ext cx="956401" cy="961114"/>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429016" y="3828016"/>
            <a:ext cx="1789938" cy="12344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8341" y="2780739"/>
            <a:ext cx="2290862" cy="101155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4187" y="3830485"/>
            <a:ext cx="1786485" cy="1231745"/>
          </a:xfrm>
          <a:prstGeom prst="rect">
            <a:avLst/>
          </a:prstGeom>
        </p:spPr>
      </p:pic>
      <p:pic>
        <p:nvPicPr>
          <p:cNvPr id="10" name="Picture 9"/>
          <p:cNvPicPr>
            <a:picLocks noChangeAspect="1"/>
          </p:cNvPicPr>
          <p:nvPr/>
        </p:nvPicPr>
        <p:blipFill>
          <a:blip r:embed="rId7"/>
          <a:stretch>
            <a:fillRect/>
          </a:stretch>
        </p:blipFill>
        <p:spPr>
          <a:xfrm>
            <a:off x="9487803" y="1781428"/>
            <a:ext cx="957369" cy="998012"/>
          </a:xfrm>
          <a:prstGeom prst="rect">
            <a:avLst/>
          </a:prstGeom>
        </p:spPr>
      </p:pic>
    </p:spTree>
    <p:extLst>
      <p:ext uri="{BB962C8B-B14F-4D97-AF65-F5344CB8AC3E}">
        <p14:creationId xmlns:p14="http://schemas.microsoft.com/office/powerpoint/2010/main" val="211839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 Cost-of-Illness Studies</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CUMMING SCHOOL OF MEDICINE</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763643728"/>
              </p:ext>
            </p:extLst>
          </p:nvPr>
        </p:nvGraphicFramePr>
        <p:xfrm>
          <a:off x="1122892" y="1687272"/>
          <a:ext cx="10329334" cy="3775561"/>
        </p:xfrm>
        <a:graphic>
          <a:graphicData uri="http://schemas.openxmlformats.org/drawingml/2006/table">
            <a:tbl>
              <a:tblPr firstRow="1" bandRow="1">
                <a:tableStyleId>{073A0DAA-6AF3-43AB-8588-CEC1D06C72B9}</a:tableStyleId>
              </a:tblPr>
              <a:tblGrid>
                <a:gridCol w="3234266">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gridCol w="3386668">
                  <a:extLst>
                    <a:ext uri="{9D8B030D-6E8A-4147-A177-3AD203B41FA5}">
                      <a16:colId xmlns:a16="http://schemas.microsoft.com/office/drawing/2014/main" val="20002"/>
                    </a:ext>
                  </a:extLst>
                </a:gridCol>
              </a:tblGrid>
              <a:tr h="1034369">
                <a:tc>
                  <a:txBody>
                    <a:bodyPr/>
                    <a:lstStyle/>
                    <a:p>
                      <a:pPr marL="0" marR="0" algn="ctr">
                        <a:spcBef>
                          <a:spcPts val="0"/>
                        </a:spcBef>
                        <a:spcAft>
                          <a:spcPts val="0"/>
                        </a:spcAft>
                      </a:pPr>
                      <a:r>
                        <a:rPr lang="en-US" sz="2400" dirty="0">
                          <a:solidFill>
                            <a:schemeClr val="accent3"/>
                          </a:solidFill>
                          <a:effectLst/>
                        </a:rPr>
                        <a:t>Disease phenotype</a:t>
                      </a:r>
                      <a:endParaRPr lang="en-US" sz="2400" b="1"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solidFill>
                            <a:schemeClr val="accent3"/>
                          </a:solidFill>
                          <a:effectLst/>
                        </a:rPr>
                        <a:t>Annual direct cost estimate </a:t>
                      </a:r>
                    </a:p>
                    <a:p>
                      <a:pPr marL="0" marR="0" algn="ctr">
                        <a:spcBef>
                          <a:spcPts val="0"/>
                        </a:spcBef>
                        <a:spcAft>
                          <a:spcPts val="0"/>
                        </a:spcAft>
                      </a:pPr>
                      <a:r>
                        <a:rPr lang="en-US" sz="2400" dirty="0">
                          <a:solidFill>
                            <a:schemeClr val="accent3"/>
                          </a:solidFill>
                          <a:effectLst/>
                        </a:rPr>
                        <a:t>(2015</a:t>
                      </a:r>
                      <a:r>
                        <a:rPr lang="en-US" sz="2400" baseline="0" dirty="0">
                          <a:solidFill>
                            <a:schemeClr val="accent3"/>
                          </a:solidFill>
                          <a:effectLst/>
                        </a:rPr>
                        <a:t> USD $)</a:t>
                      </a:r>
                      <a:endParaRPr lang="en-US" sz="2400" b="1"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solidFill>
                            <a:schemeClr val="accent3"/>
                          </a:solidFill>
                          <a:effectLst/>
                        </a:rPr>
                        <a:t>References</a:t>
                      </a:r>
                      <a:endParaRPr lang="en-US" sz="2400" b="1"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685298">
                <a:tc>
                  <a:txBody>
                    <a:bodyPr/>
                    <a:lstStyle/>
                    <a:p>
                      <a:pPr marL="0" marR="0" algn="ctr">
                        <a:lnSpc>
                          <a:spcPct val="100000"/>
                        </a:lnSpc>
                        <a:spcBef>
                          <a:spcPts val="0"/>
                        </a:spcBef>
                        <a:spcAft>
                          <a:spcPts val="0"/>
                        </a:spcAft>
                      </a:pPr>
                      <a:r>
                        <a:rPr lang="en-US" sz="2000" b="0" i="0" dirty="0">
                          <a:effectLst/>
                          <a:latin typeface="+mn-lt"/>
                        </a:rPr>
                        <a:t>All patients</a:t>
                      </a:r>
                      <a:endParaRPr lang="en-US" sz="2000" b="0" i="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b="0" i="0" dirty="0">
                          <a:effectLst/>
                          <a:latin typeface="+mn-lt"/>
                        </a:rPr>
                        <a:t>4,271 - 33,223 </a:t>
                      </a:r>
                    </a:p>
                  </a:txBody>
                  <a:tcPr marL="68580" marR="68580" marT="0" marB="0" anchor="ctr"/>
                </a:tc>
                <a:tc>
                  <a:txBody>
                    <a:bodyPr/>
                    <a:lstStyle/>
                    <a:p>
                      <a:pPr marL="0" marR="0" algn="ctr">
                        <a:lnSpc>
                          <a:spcPct val="100000"/>
                        </a:lnSpc>
                        <a:spcBef>
                          <a:spcPts val="0"/>
                        </a:spcBef>
                        <a:spcAft>
                          <a:spcPts val="0"/>
                        </a:spcAft>
                      </a:pPr>
                      <a:r>
                        <a:rPr lang="en-US" sz="2000" b="0" i="0" dirty="0">
                          <a:solidFill>
                            <a:schemeClr val="bg1">
                              <a:lumMod val="50000"/>
                            </a:schemeClr>
                          </a:solidFill>
                          <a:effectLst/>
                          <a:latin typeface="+mn-lt"/>
                        </a:rPr>
                        <a:t>Clarke, Rheum</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2004 </a:t>
                      </a:r>
                    </a:p>
                    <a:p>
                      <a:pPr marL="0" marR="0" algn="ctr">
                        <a:lnSpc>
                          <a:spcPct val="100000"/>
                        </a:lnSpc>
                        <a:spcBef>
                          <a:spcPts val="0"/>
                        </a:spcBef>
                        <a:spcAft>
                          <a:spcPts val="0"/>
                        </a:spcAft>
                      </a:pPr>
                      <a:r>
                        <a:rPr lang="en-US" sz="2000" b="0" i="0" dirty="0">
                          <a:solidFill>
                            <a:schemeClr val="bg1">
                              <a:lumMod val="50000"/>
                            </a:schemeClr>
                          </a:solidFill>
                          <a:effectLst/>
                          <a:latin typeface="+mn-lt"/>
                        </a:rPr>
                        <a:t>Narayanan, J OE</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Med</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2013</a:t>
                      </a:r>
                      <a:endParaRPr lang="en-US" sz="2000" b="0" i="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85298">
                <a:tc>
                  <a:txBody>
                    <a:bodyPr/>
                    <a:lstStyle/>
                    <a:p>
                      <a:pPr marL="0" marR="0" algn="ctr">
                        <a:lnSpc>
                          <a:spcPct val="100000"/>
                        </a:lnSpc>
                        <a:spcBef>
                          <a:spcPts val="0"/>
                        </a:spcBef>
                        <a:spcAft>
                          <a:spcPts val="0"/>
                        </a:spcAft>
                      </a:pPr>
                      <a:r>
                        <a:rPr lang="en-US" sz="2000" b="0" i="0" dirty="0">
                          <a:effectLst/>
                          <a:latin typeface="+mn-lt"/>
                        </a:rPr>
                        <a:t>Severe flare</a:t>
                      </a:r>
                      <a:endParaRPr lang="en-US" sz="2000" b="0" i="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b="0" i="0" dirty="0">
                          <a:effectLst/>
                          <a:latin typeface="+mn-lt"/>
                        </a:rPr>
                        <a:t>13,494 - 55,344 </a:t>
                      </a:r>
                    </a:p>
                  </a:txBody>
                  <a:tcPr marL="68580" marR="68580"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b="0" i="0" dirty="0">
                          <a:solidFill>
                            <a:schemeClr val="bg1">
                              <a:lumMod val="50000"/>
                            </a:schemeClr>
                          </a:solidFill>
                          <a:effectLst/>
                          <a:latin typeface="+mn-lt"/>
                        </a:rPr>
                        <a:t>Clarke, AC&amp;R</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2015</a:t>
                      </a:r>
                      <a:endParaRPr lang="en-US" sz="2000" b="0" i="0" dirty="0">
                        <a:solidFill>
                          <a:schemeClr val="bg1">
                            <a:lumMod val="50000"/>
                          </a:schemeClr>
                        </a:solidFill>
                        <a:effectLst/>
                        <a:latin typeface="+mn-lt"/>
                        <a:cs typeface="Arial" panose="020B0604020202020204" pitchFamily="34" charset="0"/>
                      </a:endParaRPr>
                    </a:p>
                    <a:p>
                      <a:pPr marL="0" marR="0" algn="ctr">
                        <a:lnSpc>
                          <a:spcPct val="100000"/>
                        </a:lnSpc>
                        <a:spcBef>
                          <a:spcPts val="0"/>
                        </a:spcBef>
                        <a:spcAft>
                          <a:spcPts val="0"/>
                        </a:spcAft>
                      </a:pPr>
                      <a:r>
                        <a:rPr lang="en-US" sz="2000" b="0" i="0" dirty="0">
                          <a:solidFill>
                            <a:schemeClr val="bg1">
                              <a:lumMod val="50000"/>
                            </a:schemeClr>
                          </a:solidFill>
                          <a:effectLst/>
                          <a:latin typeface="+mn-lt"/>
                        </a:rPr>
                        <a:t>Kan, Biomed Res Int</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2013</a:t>
                      </a:r>
                      <a:endParaRPr lang="en-US" sz="2000" b="0" i="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85298">
                <a:tc>
                  <a:txBody>
                    <a:bodyPr/>
                    <a:lstStyle/>
                    <a:p>
                      <a:pPr marL="0" marR="0" algn="ctr">
                        <a:lnSpc>
                          <a:spcPct val="100000"/>
                        </a:lnSpc>
                        <a:spcBef>
                          <a:spcPts val="0"/>
                        </a:spcBef>
                        <a:spcAft>
                          <a:spcPts val="0"/>
                        </a:spcAft>
                      </a:pPr>
                      <a:r>
                        <a:rPr lang="en-US" sz="2000" b="0" i="0" dirty="0">
                          <a:effectLst/>
                          <a:latin typeface="+mn-lt"/>
                        </a:rPr>
                        <a:t>Lupus nephritis</a:t>
                      </a:r>
                      <a:endParaRPr lang="en-US" sz="2000" b="0" i="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b="0" i="0" dirty="0">
                          <a:effectLst/>
                          <a:latin typeface="+mn-lt"/>
                        </a:rPr>
                        <a:t>10,017 - 71,334 </a:t>
                      </a:r>
                    </a:p>
                  </a:txBody>
                  <a:tcPr marL="68580" marR="68580"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b="0" i="0" dirty="0">
                          <a:solidFill>
                            <a:schemeClr val="bg1">
                              <a:lumMod val="50000"/>
                            </a:schemeClr>
                          </a:solidFill>
                          <a:effectLst/>
                          <a:latin typeface="+mn-lt"/>
                        </a:rPr>
                        <a:t>Jonsen, Lupus</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2015</a:t>
                      </a:r>
                      <a:endParaRPr lang="en-US" sz="2000" b="0" i="0" dirty="0">
                        <a:solidFill>
                          <a:schemeClr val="bg1">
                            <a:lumMod val="50000"/>
                          </a:schemeClr>
                        </a:solidFill>
                        <a:effectLst/>
                        <a:latin typeface="+mn-lt"/>
                        <a:cs typeface="Arial" panose="020B0604020202020204" pitchFamily="34" charset="0"/>
                      </a:endParaRPr>
                    </a:p>
                    <a:p>
                      <a:pPr marL="0" marR="0" algn="ctr">
                        <a:lnSpc>
                          <a:spcPct val="100000"/>
                        </a:lnSpc>
                        <a:spcBef>
                          <a:spcPts val="0"/>
                        </a:spcBef>
                        <a:spcAft>
                          <a:spcPts val="0"/>
                        </a:spcAft>
                      </a:pPr>
                      <a:r>
                        <a:rPr lang="en-US" sz="2000" b="0" i="0" dirty="0">
                          <a:solidFill>
                            <a:schemeClr val="bg1">
                              <a:lumMod val="50000"/>
                            </a:schemeClr>
                          </a:solidFill>
                          <a:effectLst/>
                          <a:latin typeface="+mn-lt"/>
                        </a:rPr>
                        <a:t>Carls, J OE Med</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2009</a:t>
                      </a:r>
                      <a:endParaRPr lang="en-US" sz="2000" b="0" i="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85298">
                <a:tc>
                  <a:txBody>
                    <a:bodyPr/>
                    <a:lstStyle/>
                    <a:p>
                      <a:pPr marL="0" marR="0" algn="ctr">
                        <a:lnSpc>
                          <a:spcPct val="100000"/>
                        </a:lnSpc>
                        <a:spcBef>
                          <a:spcPts val="0"/>
                        </a:spcBef>
                        <a:spcAft>
                          <a:spcPts val="0"/>
                        </a:spcAft>
                      </a:pPr>
                      <a:r>
                        <a:rPr lang="en-US" sz="2000" b="0" i="0" dirty="0">
                          <a:effectLst/>
                          <a:latin typeface="+mn-lt"/>
                        </a:rPr>
                        <a:t>Neuropsychiatric lupus</a:t>
                      </a:r>
                      <a:endParaRPr lang="en-US" sz="2000" b="0" i="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b="0" i="0" dirty="0">
                          <a:effectLst/>
                          <a:latin typeface="+mn-lt"/>
                        </a:rPr>
                        <a:t>33,750 </a:t>
                      </a:r>
                    </a:p>
                  </a:txBody>
                  <a:tcPr marL="68580" marR="68580" marT="0" marB="0" anchor="ctr"/>
                </a:tc>
                <a:tc>
                  <a:txBody>
                    <a:bodyPr/>
                    <a:lstStyle/>
                    <a:p>
                      <a:pPr marL="0" marR="0" algn="ctr">
                        <a:lnSpc>
                          <a:spcPct val="100000"/>
                        </a:lnSpc>
                        <a:spcBef>
                          <a:spcPts val="0"/>
                        </a:spcBef>
                        <a:spcAft>
                          <a:spcPts val="0"/>
                        </a:spcAft>
                      </a:pPr>
                      <a:r>
                        <a:rPr lang="en-US" sz="2000" b="0" i="0" dirty="0">
                          <a:solidFill>
                            <a:schemeClr val="bg1">
                              <a:lumMod val="50000"/>
                            </a:schemeClr>
                          </a:solidFill>
                          <a:effectLst/>
                          <a:latin typeface="+mn-lt"/>
                        </a:rPr>
                        <a:t>Furst, J Med Econ</a:t>
                      </a:r>
                      <a:r>
                        <a:rPr lang="en-US" sz="2000" b="0" i="0" baseline="0" dirty="0">
                          <a:solidFill>
                            <a:schemeClr val="bg1">
                              <a:lumMod val="50000"/>
                            </a:schemeClr>
                          </a:solidFill>
                          <a:effectLst/>
                          <a:latin typeface="+mn-lt"/>
                        </a:rPr>
                        <a:t> </a:t>
                      </a:r>
                      <a:r>
                        <a:rPr lang="en-US" sz="2000" b="0" i="0" dirty="0">
                          <a:solidFill>
                            <a:schemeClr val="bg1">
                              <a:lumMod val="50000"/>
                            </a:schemeClr>
                          </a:solidFill>
                          <a:effectLst/>
                          <a:latin typeface="+mn-lt"/>
                        </a:rPr>
                        <a:t>2013</a:t>
                      </a:r>
                      <a:endParaRPr lang="en-US" sz="2000" b="0" i="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2453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anose="020B0604020202020204" pitchFamily="34" charset="0"/>
              </a:rPr>
              <a:t>Damage State and 10-Year Cumulative Costs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462815"/>
              </p:ext>
            </p:extLst>
          </p:nvPr>
        </p:nvGraphicFramePr>
        <p:xfrm>
          <a:off x="1894156" y="1419277"/>
          <a:ext cx="8533211" cy="4601726"/>
        </p:xfrm>
        <a:graphic>
          <a:graphicData uri="http://schemas.openxmlformats.org/drawingml/2006/table">
            <a:tbl>
              <a:tblPr firstRow="1" bandRow="1">
                <a:tableStyleId>{073A0DAA-6AF3-43AB-8588-CEC1D06C72B9}</a:tableStyleId>
              </a:tblPr>
              <a:tblGrid>
                <a:gridCol w="2408962">
                  <a:extLst>
                    <a:ext uri="{9D8B030D-6E8A-4147-A177-3AD203B41FA5}">
                      <a16:colId xmlns:a16="http://schemas.microsoft.com/office/drawing/2014/main" val="20000"/>
                    </a:ext>
                  </a:extLst>
                </a:gridCol>
                <a:gridCol w="3894534">
                  <a:extLst>
                    <a:ext uri="{9D8B030D-6E8A-4147-A177-3AD203B41FA5}">
                      <a16:colId xmlns:a16="http://schemas.microsoft.com/office/drawing/2014/main" val="20001"/>
                    </a:ext>
                  </a:extLst>
                </a:gridCol>
                <a:gridCol w="2229715">
                  <a:extLst>
                    <a:ext uri="{9D8B030D-6E8A-4147-A177-3AD203B41FA5}">
                      <a16:colId xmlns:a16="http://schemas.microsoft.com/office/drawing/2014/main" val="20002"/>
                    </a:ext>
                  </a:extLst>
                </a:gridCol>
              </a:tblGrid>
              <a:tr h="821095">
                <a:tc>
                  <a:txBody>
                    <a:bodyPr/>
                    <a:lstStyle/>
                    <a:p>
                      <a:pPr algn="ctr">
                        <a:spcAft>
                          <a:spcPts val="0"/>
                        </a:spcAft>
                      </a:pPr>
                      <a:r>
                        <a:rPr lang="en-US" sz="2400" baseline="0" dirty="0">
                          <a:solidFill>
                            <a:schemeClr val="accent3"/>
                          </a:solidFill>
                          <a:effectLst/>
                        </a:rPr>
                        <a:t>Baseline Damage State (SDI)</a:t>
                      </a:r>
                      <a:endParaRPr lang="en-CA" sz="2400" b="1" dirty="0">
                        <a:solidFill>
                          <a:schemeClr val="accent3"/>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algn="ctr">
                        <a:spcAft>
                          <a:spcPts val="0"/>
                        </a:spcAft>
                      </a:pPr>
                      <a:r>
                        <a:rPr lang="en-US" sz="2400" dirty="0">
                          <a:solidFill>
                            <a:schemeClr val="accent3"/>
                          </a:solidFill>
                          <a:effectLst/>
                        </a:rPr>
                        <a:t>10</a:t>
                      </a:r>
                      <a:r>
                        <a:rPr lang="en-US" sz="2400" baseline="0" dirty="0">
                          <a:solidFill>
                            <a:schemeClr val="accent3"/>
                          </a:solidFill>
                          <a:effectLst/>
                        </a:rPr>
                        <a:t>-Year Cumulative Cost</a:t>
                      </a:r>
                      <a:endParaRPr lang="en-CA" sz="2400" dirty="0">
                        <a:solidFill>
                          <a:schemeClr val="accent3"/>
                        </a:solidFill>
                        <a:effectLst/>
                      </a:endParaRPr>
                    </a:p>
                    <a:p>
                      <a:pPr algn="ctr">
                        <a:spcAft>
                          <a:spcPts val="0"/>
                        </a:spcAft>
                      </a:pPr>
                      <a:r>
                        <a:rPr lang="en-US" sz="2400" dirty="0">
                          <a:solidFill>
                            <a:schemeClr val="accent3"/>
                          </a:solidFill>
                          <a:effectLst/>
                        </a:rPr>
                        <a:t>2015 CDN $</a:t>
                      </a:r>
                      <a:endParaRPr lang="en-CA" sz="2400" b="1" dirty="0">
                        <a:solidFill>
                          <a:schemeClr val="accent3"/>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algn="ctr">
                        <a:spcAft>
                          <a:spcPts val="0"/>
                        </a:spcAft>
                      </a:pPr>
                      <a:r>
                        <a:rPr lang="en-US" sz="2400" b="1" dirty="0">
                          <a:solidFill>
                            <a:schemeClr val="accent3"/>
                          </a:solidFill>
                          <a:effectLst/>
                          <a:latin typeface="+mn-lt"/>
                          <a:ea typeface="+mn-ea"/>
                          <a:cs typeface="+mn-cs"/>
                        </a:rPr>
                        <a:t>Relative Cost</a:t>
                      </a:r>
                      <a:endParaRPr lang="en-CA" sz="2400" b="1" dirty="0">
                        <a:solidFill>
                          <a:schemeClr val="accent3"/>
                        </a:solidFill>
                        <a:effectLst/>
                        <a:latin typeface="Arial" panose="020B0604020202020204" pitchFamily="34" charset="0"/>
                        <a:ea typeface="ＭＳ 明朝"/>
                        <a:cs typeface="Arial" panose="020B0604020202020204" pitchFamily="34" charset="0"/>
                      </a:endParaRPr>
                    </a:p>
                  </a:txBody>
                  <a:tcPr marL="89053" marR="89053" marT="0" marB="0" anchor="ctr"/>
                </a:tc>
                <a:extLst>
                  <a:ext uri="{0D108BD9-81ED-4DB2-BD59-A6C34878D82A}">
                    <a16:rowId xmlns:a16="http://schemas.microsoft.com/office/drawing/2014/main" val="10000"/>
                  </a:ext>
                </a:extLst>
              </a:tr>
              <a:tr h="633010">
                <a:tc>
                  <a:txBody>
                    <a:bodyPr/>
                    <a:lstStyle/>
                    <a:p>
                      <a:pPr algn="ctr">
                        <a:spcAft>
                          <a:spcPts val="0"/>
                        </a:spcAft>
                      </a:pPr>
                      <a:r>
                        <a:rPr lang="en-CA" sz="2400" dirty="0">
                          <a:effectLst/>
                        </a:rPr>
                        <a:t>0</a:t>
                      </a:r>
                      <a:endParaRPr lang="en-CA" sz="2400" b="1" dirty="0">
                        <a:solidFill>
                          <a:schemeClr val="tx1"/>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21,525</a:t>
                      </a:r>
                    </a:p>
                  </a:txBody>
                  <a:tcPr marL="89053" marR="89053"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1</a:t>
                      </a:r>
                    </a:p>
                  </a:txBody>
                  <a:tcPr marL="89053" marR="89053" marT="0" marB="0" anchor="ctr"/>
                </a:tc>
                <a:extLst>
                  <a:ext uri="{0D108BD9-81ED-4DB2-BD59-A6C34878D82A}">
                    <a16:rowId xmlns:a16="http://schemas.microsoft.com/office/drawing/2014/main" val="10001"/>
                  </a:ext>
                </a:extLst>
              </a:tr>
              <a:tr h="633010">
                <a:tc>
                  <a:txBody>
                    <a:bodyPr/>
                    <a:lstStyle/>
                    <a:p>
                      <a:pPr algn="ctr">
                        <a:spcAft>
                          <a:spcPts val="0"/>
                        </a:spcAft>
                      </a:pPr>
                      <a:r>
                        <a:rPr lang="en-CA" sz="2400" dirty="0">
                          <a:effectLst/>
                        </a:rPr>
                        <a:t>1</a:t>
                      </a:r>
                      <a:endParaRPr lang="en-CA" sz="2400" b="1" dirty="0">
                        <a:solidFill>
                          <a:schemeClr val="tx1"/>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55,014</a:t>
                      </a:r>
                    </a:p>
                  </a:txBody>
                  <a:tcPr marL="89053" marR="89053"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3</a:t>
                      </a:r>
                    </a:p>
                  </a:txBody>
                  <a:tcPr marL="89053" marR="89053" marT="0" marB="0" anchor="ctr"/>
                </a:tc>
                <a:extLst>
                  <a:ext uri="{0D108BD9-81ED-4DB2-BD59-A6C34878D82A}">
                    <a16:rowId xmlns:a16="http://schemas.microsoft.com/office/drawing/2014/main" val="10002"/>
                  </a:ext>
                </a:extLst>
              </a:tr>
              <a:tr h="633010">
                <a:tc>
                  <a:txBody>
                    <a:bodyPr/>
                    <a:lstStyle/>
                    <a:p>
                      <a:pPr algn="ctr">
                        <a:spcAft>
                          <a:spcPts val="0"/>
                        </a:spcAft>
                      </a:pPr>
                      <a:r>
                        <a:rPr lang="en-CA" sz="2400" dirty="0">
                          <a:effectLst/>
                        </a:rPr>
                        <a:t>2</a:t>
                      </a:r>
                      <a:endParaRPr lang="en-CA" sz="2400" b="1" dirty="0">
                        <a:solidFill>
                          <a:schemeClr val="tx1"/>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86,243</a:t>
                      </a:r>
                    </a:p>
                  </a:txBody>
                  <a:tcPr marL="89053" marR="89053"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4</a:t>
                      </a:r>
                    </a:p>
                  </a:txBody>
                  <a:tcPr marL="89053" marR="89053" marT="0" marB="0" anchor="ctr"/>
                </a:tc>
                <a:extLst>
                  <a:ext uri="{0D108BD9-81ED-4DB2-BD59-A6C34878D82A}">
                    <a16:rowId xmlns:a16="http://schemas.microsoft.com/office/drawing/2014/main" val="10003"/>
                  </a:ext>
                </a:extLst>
              </a:tr>
              <a:tr h="633010">
                <a:tc>
                  <a:txBody>
                    <a:bodyPr/>
                    <a:lstStyle/>
                    <a:p>
                      <a:pPr algn="ctr">
                        <a:spcAft>
                          <a:spcPts val="0"/>
                        </a:spcAft>
                      </a:pPr>
                      <a:r>
                        <a:rPr lang="en-CA" sz="2400" dirty="0">
                          <a:effectLst/>
                        </a:rPr>
                        <a:t>3</a:t>
                      </a:r>
                      <a:endParaRPr lang="en-CA" sz="2400" b="1" dirty="0">
                        <a:solidFill>
                          <a:schemeClr val="tx1"/>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128,510</a:t>
                      </a:r>
                    </a:p>
                  </a:txBody>
                  <a:tcPr marL="89053" marR="89053"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6</a:t>
                      </a:r>
                    </a:p>
                  </a:txBody>
                  <a:tcPr marL="89053" marR="89053" marT="0" marB="0" anchor="ctr"/>
                </a:tc>
                <a:extLst>
                  <a:ext uri="{0D108BD9-81ED-4DB2-BD59-A6C34878D82A}">
                    <a16:rowId xmlns:a16="http://schemas.microsoft.com/office/drawing/2014/main" val="10004"/>
                  </a:ext>
                </a:extLst>
              </a:tr>
              <a:tr h="683814">
                <a:tc>
                  <a:txBody>
                    <a:bodyPr/>
                    <a:lstStyle/>
                    <a:p>
                      <a:pPr algn="ctr">
                        <a:spcAft>
                          <a:spcPts val="0"/>
                        </a:spcAft>
                      </a:pPr>
                      <a:r>
                        <a:rPr lang="en-CA" sz="2400" dirty="0">
                          <a:effectLst/>
                        </a:rPr>
                        <a:t>4</a:t>
                      </a:r>
                      <a:endParaRPr lang="en-CA" sz="2400" b="1" dirty="0">
                        <a:solidFill>
                          <a:schemeClr val="tx1"/>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173,657</a:t>
                      </a:r>
                    </a:p>
                  </a:txBody>
                  <a:tcPr marL="89053" marR="89053"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8</a:t>
                      </a:r>
                    </a:p>
                  </a:txBody>
                  <a:tcPr marL="89053" marR="89053" marT="0" marB="0" anchor="ctr"/>
                </a:tc>
                <a:extLst>
                  <a:ext uri="{0D108BD9-81ED-4DB2-BD59-A6C34878D82A}">
                    <a16:rowId xmlns:a16="http://schemas.microsoft.com/office/drawing/2014/main" val="10005"/>
                  </a:ext>
                </a:extLst>
              </a:tr>
              <a:tr h="564777">
                <a:tc>
                  <a:txBody>
                    <a:bodyPr/>
                    <a:lstStyle/>
                    <a:p>
                      <a:pPr algn="ctr">
                        <a:spcAft>
                          <a:spcPts val="0"/>
                        </a:spcAft>
                      </a:pPr>
                      <a:r>
                        <a:rPr lang="en-CA" sz="2400" dirty="0">
                          <a:effectLst/>
                        </a:rPr>
                        <a:t>≥5</a:t>
                      </a:r>
                      <a:endParaRPr lang="en-CA" sz="2400" b="1" dirty="0">
                        <a:solidFill>
                          <a:schemeClr val="tx1"/>
                        </a:solidFill>
                        <a:effectLst/>
                        <a:latin typeface="Arial" panose="020B0604020202020204" pitchFamily="34" charset="0"/>
                        <a:ea typeface="ＭＳ 明朝"/>
                        <a:cs typeface="Arial" panose="020B0604020202020204" pitchFamily="34" charset="0"/>
                      </a:endParaRPr>
                    </a:p>
                  </a:txBody>
                  <a:tcPr marL="89053" marR="89053"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198,010</a:t>
                      </a:r>
                    </a:p>
                  </a:txBody>
                  <a:tcPr marL="89053" marR="89053"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latin typeface="Arial" panose="020B0604020202020204" pitchFamily="34" charset="0"/>
                          <a:ea typeface="ＭＳ 明朝"/>
                          <a:cs typeface="Arial" panose="020B0604020202020204" pitchFamily="34" charset="0"/>
                        </a:rPr>
                        <a:t>9</a:t>
                      </a:r>
                    </a:p>
                  </a:txBody>
                  <a:tcPr marL="89053" marR="89053" marT="0" marB="0" anchor="ctr">
                    <a:solidFill>
                      <a:schemeClr val="accent2"/>
                    </a:solidFill>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B2687D16-4DC0-4D10-8DD1-F6AE816FCF6D}"/>
              </a:ext>
            </a:extLst>
          </p:cNvPr>
          <p:cNvSpPr/>
          <p:nvPr/>
        </p:nvSpPr>
        <p:spPr>
          <a:xfrm>
            <a:off x="5064987" y="6021003"/>
            <a:ext cx="5712516" cy="369332"/>
          </a:xfrm>
          <a:prstGeom prst="rect">
            <a:avLst/>
          </a:prstGeom>
        </p:spPr>
        <p:txBody>
          <a:bodyPr wrap="square">
            <a:spAutoFit/>
          </a:bodyPr>
          <a:lstStyle/>
          <a:p>
            <a:r>
              <a:rPr lang="en-CA" dirty="0"/>
              <a:t>Barber M et al. Arthritis Rheumatol. 2016; 68 (suppl 10). </a:t>
            </a:r>
          </a:p>
        </p:txBody>
      </p:sp>
    </p:spTree>
    <p:extLst>
      <p:ext uri="{BB962C8B-B14F-4D97-AF65-F5344CB8AC3E}">
        <p14:creationId xmlns:p14="http://schemas.microsoft.com/office/powerpoint/2010/main" val="115186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Rationale</a:t>
            </a:r>
          </a:p>
        </p:txBody>
      </p:sp>
      <p:sp>
        <p:nvSpPr>
          <p:cNvPr id="5" name="Rectangle 3"/>
          <p:cNvSpPr>
            <a:spLocks noGrp="1" noChangeArrowheads="1"/>
          </p:cNvSpPr>
          <p:nvPr>
            <p:ph idx="1"/>
          </p:nvPr>
        </p:nvSpPr>
        <p:spPr/>
        <p:txBody>
          <a:bodyPr>
            <a:normAutofit/>
          </a:bodyPr>
          <a:lstStyle/>
          <a:p>
            <a:pPr marL="342900" indent="-342900" defTabSz="914400">
              <a:defRPr/>
            </a:pPr>
            <a:r>
              <a:rPr lang="en-US" sz="2800" b="1" dirty="0"/>
              <a:t>No study assessing total costs (including indirect costs) associated with damage accrual</a:t>
            </a:r>
          </a:p>
          <a:p>
            <a:pPr marL="342900" indent="-342900" defTabSz="914400">
              <a:defRPr/>
            </a:pPr>
            <a:endParaRPr lang="en-US" sz="2800" b="1" dirty="0"/>
          </a:p>
          <a:p>
            <a:pPr marL="342900" indent="-342900" defTabSz="914400">
              <a:defRPr/>
            </a:pPr>
            <a:r>
              <a:rPr lang="en-US" sz="2800" b="1" dirty="0"/>
              <a:t>Little data from Canada on the costs incurred by patients with SLE</a:t>
            </a:r>
          </a:p>
          <a:p>
            <a:pPr marL="822960" lvl="1" defTabSz="914400">
              <a:defRPr/>
            </a:pPr>
            <a:r>
              <a:rPr lang="en-US" sz="2800" dirty="0"/>
              <a:t>Existing studies involved small number of patients</a:t>
            </a:r>
          </a:p>
          <a:p>
            <a:pPr marL="822960" lvl="1" defTabSz="914400">
              <a:defRPr/>
            </a:pPr>
            <a:r>
              <a:rPr lang="en-US" sz="2800" dirty="0"/>
              <a:t>Many conducted almost 15 years prior</a:t>
            </a:r>
          </a:p>
          <a:p>
            <a:pPr marL="822960" lvl="1" defTabSz="914400">
              <a:defRPr/>
            </a:pPr>
            <a:r>
              <a:rPr lang="en-US" sz="2800" dirty="0"/>
              <a:t>They did not assess presenteeism costs</a:t>
            </a:r>
          </a:p>
          <a:p>
            <a:pPr marL="342900" indent="-342900" defTabSz="914400">
              <a:defRPr/>
            </a:pPr>
            <a:endParaRPr lang="en-US" sz="2800" dirty="0"/>
          </a:p>
          <a:p>
            <a:pPr marL="342900" indent="-342900" defTabSz="914400">
              <a:defRPr/>
            </a:pPr>
            <a:r>
              <a:rPr lang="en-US" sz="2800" b="1" dirty="0"/>
              <a:t>Therefore, a better understanding of indirect costs in SLE is needed</a:t>
            </a:r>
          </a:p>
        </p:txBody>
      </p:sp>
      <p:sp>
        <p:nvSpPr>
          <p:cNvPr id="7" name="Footer Placeholder 3"/>
          <p:cNvSpPr>
            <a:spLocks noGrp="1"/>
          </p:cNvSpPr>
          <p:nvPr>
            <p:ph type="ftr" sz="quarter" idx="11"/>
          </p:nvPr>
        </p:nvSpPr>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368515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Aims</a:t>
            </a:r>
          </a:p>
        </p:txBody>
      </p:sp>
      <p:sp>
        <p:nvSpPr>
          <p:cNvPr id="6" name="Content Placeholder 5"/>
          <p:cNvSpPr>
            <a:spLocks noGrp="1"/>
          </p:cNvSpPr>
          <p:nvPr>
            <p:ph sz="half" idx="1"/>
          </p:nvPr>
        </p:nvSpPr>
        <p:spPr>
          <a:xfrm>
            <a:off x="678180" y="1150167"/>
            <a:ext cx="5384800" cy="4525963"/>
          </a:xfrm>
        </p:spPr>
        <p:txBody>
          <a:bodyPr>
            <a:normAutofit/>
          </a:bodyPr>
          <a:lstStyle/>
          <a:p>
            <a:pPr marL="257175" indent="-257175" defTabSz="685800">
              <a:defRPr/>
            </a:pPr>
            <a:r>
              <a:rPr lang="en-US" sz="2800" dirty="0"/>
              <a:t>To compare</a:t>
            </a:r>
            <a:r>
              <a:rPr lang="en-US" sz="2800" b="1" dirty="0"/>
              <a:t> direct and indirect costs </a:t>
            </a:r>
            <a:r>
              <a:rPr lang="en-US" sz="2800" dirty="0"/>
              <a:t>associated with </a:t>
            </a:r>
            <a:r>
              <a:rPr lang="en-US" sz="2800" b="1" dirty="0"/>
              <a:t>damage state (SDI)</a:t>
            </a:r>
          </a:p>
          <a:p>
            <a:pPr marL="257175" indent="-257175" defTabSz="685800">
              <a:defRPr/>
            </a:pPr>
            <a:endParaRPr lang="en-US" sz="2800" b="1" dirty="0"/>
          </a:p>
          <a:p>
            <a:pPr marL="737235" lvl="1" indent="-257175" defTabSz="685800">
              <a:defRPr/>
            </a:pPr>
            <a:r>
              <a:rPr lang="en-US" sz="2800" b="1" dirty="0"/>
              <a:t>Annual and long-term costs </a:t>
            </a:r>
            <a:r>
              <a:rPr lang="en-US" sz="2800" dirty="0"/>
              <a:t>(Multi-State Markov model)</a:t>
            </a:r>
          </a:p>
          <a:p>
            <a:pPr marL="480060" lvl="1" indent="0" defTabSz="685800">
              <a:buNone/>
              <a:defRPr/>
            </a:pPr>
            <a:r>
              <a:rPr lang="en-US" sz="2800" b="1" dirty="0"/>
              <a:t> </a:t>
            </a:r>
          </a:p>
          <a:p>
            <a:pPr marL="737235" lvl="1" indent="-257175" defTabSz="685800">
              <a:defRPr/>
            </a:pPr>
            <a:r>
              <a:rPr lang="en-US" sz="2800" dirty="0"/>
              <a:t>Using</a:t>
            </a:r>
            <a:r>
              <a:rPr lang="en-US" sz="2800" b="1" dirty="0"/>
              <a:t> </a:t>
            </a:r>
            <a:r>
              <a:rPr lang="en-US" sz="2800" dirty="0"/>
              <a:t>a </a:t>
            </a:r>
            <a:r>
              <a:rPr lang="en-US" sz="2800" b="1" dirty="0"/>
              <a:t>nationwide Canadian </a:t>
            </a:r>
            <a:r>
              <a:rPr lang="en-US" sz="2800" dirty="0"/>
              <a:t>cohort of patients with SLE</a:t>
            </a:r>
          </a:p>
        </p:txBody>
      </p:sp>
      <p:sp>
        <p:nvSpPr>
          <p:cNvPr id="5" name="Footer Placeholder 3"/>
          <p:cNvSpPr>
            <a:spLocks noGrp="1"/>
          </p:cNvSpPr>
          <p:nvPr>
            <p:ph type="ftr" sz="quarter" idx="11"/>
          </p:nvPr>
        </p:nvSpPr>
        <p:spPr/>
        <p:txBody>
          <a:bodyPr/>
          <a:lstStyle/>
          <a:p>
            <a:r>
              <a:rPr lang="en-US" dirty="0">
                <a:solidFill>
                  <a:prstClr val="black">
                    <a:tint val="75000"/>
                  </a:prstClr>
                </a:solidFill>
              </a:rPr>
              <a:t>CUMMING SCHOOL OF MEDICINE</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43510513"/>
              </p:ext>
            </p:extLst>
          </p:nvPr>
        </p:nvGraphicFramePr>
        <p:xfrm>
          <a:off x="5654674" y="988751"/>
          <a:ext cx="6689725" cy="517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8895134" y="1758689"/>
            <a:ext cx="759198" cy="759198"/>
          </a:xfrm>
          <a:prstGeom prst="rect">
            <a:avLst/>
          </a:prstGeom>
          <a:noFill/>
        </p:spPr>
      </p:pic>
      <p:pic>
        <p:nvPicPr>
          <p:cNvPr id="9" name="Picture 8"/>
          <p:cNvPicPr>
            <a:picLocks noChangeAspect="1"/>
          </p:cNvPicPr>
          <p:nvPr/>
        </p:nvPicPr>
        <p:blipFill>
          <a:blip r:embed="rId9">
            <a:duotone>
              <a:schemeClr val="accent1">
                <a:shade val="45000"/>
                <a:satMod val="135000"/>
              </a:schemeClr>
              <a:prstClr val="white"/>
            </a:duotone>
          </a:blip>
          <a:stretch>
            <a:fillRect/>
          </a:stretch>
        </p:blipFill>
        <p:spPr>
          <a:xfrm>
            <a:off x="7987617" y="4784052"/>
            <a:ext cx="529850" cy="597084"/>
          </a:xfrm>
          <a:prstGeom prst="rect">
            <a:avLst/>
          </a:prstGeom>
        </p:spPr>
      </p:pic>
      <p:pic>
        <p:nvPicPr>
          <p:cNvPr id="11" name="Picture 10"/>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8517467" y="2057855"/>
            <a:ext cx="342900" cy="342900"/>
          </a:xfrm>
          <a:prstGeom prst="rect">
            <a:avLst/>
          </a:prstGeom>
        </p:spPr>
      </p:pic>
      <p:pic>
        <p:nvPicPr>
          <p:cNvPr id="12" name="Picture 11"/>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35698" y="4784052"/>
            <a:ext cx="1116213" cy="700878"/>
          </a:xfrm>
          <a:prstGeom prst="rect">
            <a:avLst/>
          </a:prstGeom>
        </p:spPr>
      </p:pic>
    </p:spTree>
    <p:extLst>
      <p:ext uri="{BB962C8B-B14F-4D97-AF65-F5344CB8AC3E}">
        <p14:creationId xmlns:p14="http://schemas.microsoft.com/office/powerpoint/2010/main" val="142108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E6D2-8B42-46ED-8C91-31767EEBC5F8}"/>
              </a:ext>
            </a:extLst>
          </p:cNvPr>
          <p:cNvSpPr>
            <a:spLocks noGrp="1"/>
          </p:cNvSpPr>
          <p:nvPr>
            <p:ph type="title"/>
          </p:nvPr>
        </p:nvSpPr>
        <p:spPr/>
        <p:txBody>
          <a:bodyPr/>
          <a:lstStyle/>
          <a:p>
            <a:r>
              <a:rPr lang="en-CA" dirty="0"/>
              <a:t>Definition of Direct Costs</a:t>
            </a:r>
          </a:p>
        </p:txBody>
      </p:sp>
      <p:grpSp>
        <p:nvGrpSpPr>
          <p:cNvPr id="6" name="Group 5">
            <a:extLst>
              <a:ext uri="{FF2B5EF4-FFF2-40B4-BE49-F238E27FC236}">
                <a16:creationId xmlns:a16="http://schemas.microsoft.com/office/drawing/2014/main" id="{AA34F7E1-018B-44F6-B8B5-7E1DE64D744B}"/>
              </a:ext>
            </a:extLst>
          </p:cNvPr>
          <p:cNvGrpSpPr/>
          <p:nvPr/>
        </p:nvGrpSpPr>
        <p:grpSpPr>
          <a:xfrm>
            <a:off x="2581312" y="1221327"/>
            <a:ext cx="7898622" cy="3839234"/>
            <a:chOff x="2051711" y="0"/>
            <a:chExt cx="2586301" cy="2407976"/>
          </a:xfrm>
        </p:grpSpPr>
        <p:sp>
          <p:nvSpPr>
            <p:cNvPr id="7" name="Isosceles Triangle 6">
              <a:extLst>
                <a:ext uri="{FF2B5EF4-FFF2-40B4-BE49-F238E27FC236}">
                  <a16:creationId xmlns:a16="http://schemas.microsoft.com/office/drawing/2014/main" id="{3A41BAA7-4E71-4070-944D-E32B01199B3B}"/>
                </a:ext>
              </a:extLst>
            </p:cNvPr>
            <p:cNvSpPr/>
            <p:nvPr/>
          </p:nvSpPr>
          <p:spPr>
            <a:xfrm>
              <a:off x="2051711" y="0"/>
              <a:ext cx="2586301" cy="2407976"/>
            </a:xfrm>
            <a:prstGeom prst="triangl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Isosceles Triangle 4">
              <a:extLst>
                <a:ext uri="{FF2B5EF4-FFF2-40B4-BE49-F238E27FC236}">
                  <a16:creationId xmlns:a16="http://schemas.microsoft.com/office/drawing/2014/main" id="{E72E3BB9-B1A2-4BAC-93C5-B8D4A673C4CF}"/>
                </a:ext>
              </a:extLst>
            </p:cNvPr>
            <p:cNvSpPr txBox="1"/>
            <p:nvPr/>
          </p:nvSpPr>
          <p:spPr>
            <a:xfrm>
              <a:off x="2698286" y="752493"/>
              <a:ext cx="1293151" cy="432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DIRECT</a:t>
              </a:r>
            </a:p>
          </p:txBody>
        </p:sp>
      </p:grpSp>
      <p:sp>
        <p:nvSpPr>
          <p:cNvPr id="9" name="TextBox 8">
            <a:extLst>
              <a:ext uri="{FF2B5EF4-FFF2-40B4-BE49-F238E27FC236}">
                <a16:creationId xmlns:a16="http://schemas.microsoft.com/office/drawing/2014/main" id="{AF635150-BEC8-491A-A462-457B5E6C62F3}"/>
              </a:ext>
            </a:extLst>
          </p:cNvPr>
          <p:cNvSpPr txBox="1"/>
          <p:nvPr/>
        </p:nvSpPr>
        <p:spPr>
          <a:xfrm>
            <a:off x="4058945" y="3444838"/>
            <a:ext cx="4943356" cy="1384995"/>
          </a:xfrm>
          <a:prstGeom prst="rect">
            <a:avLst/>
          </a:prstGeom>
          <a:noFill/>
        </p:spPr>
        <p:txBody>
          <a:bodyPr wrap="square" rtlCol="0">
            <a:spAutoFit/>
          </a:bodyPr>
          <a:lstStyle/>
          <a:p>
            <a:pPr algn="ctr"/>
            <a:r>
              <a:rPr lang="en-CA" sz="2400" dirty="0">
                <a:solidFill>
                  <a:schemeClr val="bg1"/>
                </a:solidFill>
              </a:rPr>
              <a:t>Health resources used by patient</a:t>
            </a:r>
          </a:p>
          <a:p>
            <a:pPr algn="ctr"/>
            <a:endParaRPr lang="en-CA" sz="1200" dirty="0">
              <a:solidFill>
                <a:schemeClr val="bg1"/>
              </a:solidFill>
            </a:endParaRPr>
          </a:p>
          <a:p>
            <a:pPr algn="ctr"/>
            <a:r>
              <a:rPr lang="en-CA" sz="2400" dirty="0">
                <a:solidFill>
                  <a:schemeClr val="bg1"/>
                </a:solidFill>
              </a:rPr>
              <a:t>Travel costs and assistance required to attend health care visits</a:t>
            </a:r>
          </a:p>
        </p:txBody>
      </p:sp>
      <p:sp>
        <p:nvSpPr>
          <p:cNvPr id="10" name="Footer Placeholder 3">
            <a:extLst>
              <a:ext uri="{FF2B5EF4-FFF2-40B4-BE49-F238E27FC236}">
                <a16:creationId xmlns:a16="http://schemas.microsoft.com/office/drawing/2014/main" id="{B08DEE1B-B625-4810-A2C6-639585AD5354}"/>
              </a:ext>
            </a:extLst>
          </p:cNvPr>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spTree>
    <p:extLst>
      <p:ext uri="{BB962C8B-B14F-4D97-AF65-F5344CB8AC3E}">
        <p14:creationId xmlns:p14="http://schemas.microsoft.com/office/powerpoint/2010/main" val="311944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Indirect Costs</a:t>
            </a:r>
          </a:p>
        </p:txBody>
      </p:sp>
      <p:sp>
        <p:nvSpPr>
          <p:cNvPr id="5" name="Footer Placeholder 3"/>
          <p:cNvSpPr>
            <a:spLocks noGrp="1"/>
          </p:cNvSpPr>
          <p:nvPr>
            <p:ph type="ftr" sz="quarter" idx="11"/>
          </p:nvPr>
        </p:nvSpPr>
        <p:spPr>
          <a:xfrm>
            <a:off x="2709335" y="6356352"/>
            <a:ext cx="7642576" cy="365125"/>
          </a:xfrm>
        </p:spPr>
        <p:txBody>
          <a:bodyPr/>
          <a:lstStyle/>
          <a:p>
            <a:r>
              <a:rPr lang="en-US" dirty="0">
                <a:solidFill>
                  <a:prstClr val="black">
                    <a:tint val="75000"/>
                  </a:prstClr>
                </a:solidFill>
              </a:rPr>
              <a:t>CUMMING SCHOOL OF MEDICINE</a:t>
            </a:r>
          </a:p>
        </p:txBody>
      </p:sp>
      <p:grpSp>
        <p:nvGrpSpPr>
          <p:cNvPr id="17" name="Group 16"/>
          <p:cNvGrpSpPr/>
          <p:nvPr/>
        </p:nvGrpSpPr>
        <p:grpSpPr>
          <a:xfrm>
            <a:off x="2540767" y="1603666"/>
            <a:ext cx="7811143" cy="4405247"/>
            <a:chOff x="0" y="2220091"/>
            <a:chExt cx="4520432" cy="2698165"/>
          </a:xfrm>
        </p:grpSpPr>
        <p:sp>
          <p:nvSpPr>
            <p:cNvPr id="18" name="Trapezoid 17"/>
            <p:cNvSpPr/>
            <p:nvPr/>
          </p:nvSpPr>
          <p:spPr>
            <a:xfrm>
              <a:off x="0" y="2220091"/>
              <a:ext cx="4520432" cy="2698165"/>
            </a:xfrm>
            <a:prstGeom prst="trapezoid">
              <a:avLst>
                <a:gd name="adj" fmla="val 45956"/>
              </a:avLst>
            </a:pr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rapezoid 4"/>
            <p:cNvSpPr/>
            <p:nvPr/>
          </p:nvSpPr>
          <p:spPr>
            <a:xfrm>
              <a:off x="791075" y="2220091"/>
              <a:ext cx="2938280" cy="463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400" b="1" kern="1200" dirty="0">
                  <a:solidFill>
                    <a:schemeClr val="bg1"/>
                  </a:solidFill>
                </a:rPr>
                <a:t>INDIRECT</a:t>
              </a:r>
            </a:p>
          </p:txBody>
        </p:sp>
      </p:grpSp>
      <p:sp>
        <p:nvSpPr>
          <p:cNvPr id="20" name="Trapezoid 4"/>
          <p:cNvSpPr/>
          <p:nvPr/>
        </p:nvSpPr>
        <p:spPr>
          <a:xfrm>
            <a:off x="3907716" y="2565542"/>
            <a:ext cx="5077242" cy="710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kern="1200" dirty="0">
                <a:solidFill>
                  <a:schemeClr val="bg1"/>
                </a:solidFill>
              </a:rPr>
              <a:t>EMPLOYED/</a:t>
            </a:r>
            <a:r>
              <a:rPr lang="en-US" dirty="0">
                <a:solidFill>
                  <a:schemeClr val="bg1"/>
                </a:solidFill>
              </a:rPr>
              <a:t>NOT </a:t>
            </a:r>
            <a:r>
              <a:rPr lang="en-US" kern="1200" dirty="0">
                <a:solidFill>
                  <a:schemeClr val="bg1"/>
                </a:solidFill>
              </a:rPr>
              <a:t>EMPLOYED</a:t>
            </a:r>
          </a:p>
          <a:p>
            <a:pPr lvl="0" algn="ctr" defTabSz="977900">
              <a:lnSpc>
                <a:spcPct val="90000"/>
              </a:lnSpc>
              <a:spcBef>
                <a:spcPct val="0"/>
              </a:spcBef>
              <a:spcAft>
                <a:spcPct val="35000"/>
              </a:spcAft>
            </a:pPr>
            <a:r>
              <a:rPr lang="en-US" dirty="0">
                <a:solidFill>
                  <a:schemeClr val="bg1"/>
                </a:solidFill>
              </a:rPr>
              <a:t>PAID/UNPAID LABOUR (Housework, volunteering)</a:t>
            </a:r>
          </a:p>
          <a:p>
            <a:pPr lvl="0" algn="ctr" defTabSz="977900">
              <a:lnSpc>
                <a:spcPct val="90000"/>
              </a:lnSpc>
              <a:spcBef>
                <a:spcPct val="0"/>
              </a:spcBef>
              <a:spcAft>
                <a:spcPct val="35000"/>
              </a:spcAft>
            </a:pPr>
            <a:endParaRPr lang="en-US" b="1" kern="1200" dirty="0">
              <a:solidFill>
                <a:schemeClr val="bg1"/>
              </a:solidFill>
            </a:endParaRPr>
          </a:p>
        </p:txBody>
      </p:sp>
      <p:sp>
        <p:nvSpPr>
          <p:cNvPr id="24" name="TextBox 23"/>
          <p:cNvSpPr txBox="1"/>
          <p:nvPr/>
        </p:nvSpPr>
        <p:spPr>
          <a:xfrm>
            <a:off x="4205220" y="3318766"/>
            <a:ext cx="4482253" cy="3170099"/>
          </a:xfrm>
          <a:prstGeom prst="rect">
            <a:avLst/>
          </a:prstGeom>
          <a:noFill/>
        </p:spPr>
        <p:txBody>
          <a:bodyPr wrap="none" rtlCol="0">
            <a:spAutoFit/>
          </a:bodyPr>
          <a:lstStyle/>
          <a:p>
            <a:pPr algn="ctr"/>
            <a:r>
              <a:rPr lang="en-US" sz="2400" b="1" dirty="0">
                <a:solidFill>
                  <a:schemeClr val="bg1"/>
                </a:solidFill>
              </a:rPr>
              <a:t>Opportunity Costs</a:t>
            </a:r>
          </a:p>
          <a:p>
            <a:pPr algn="ctr"/>
            <a:r>
              <a:rPr lang="en-US" i="1" dirty="0">
                <a:solidFill>
                  <a:schemeClr val="bg1"/>
                </a:solidFill>
              </a:rPr>
              <a:t>Additional value of potential productivity </a:t>
            </a:r>
          </a:p>
          <a:p>
            <a:pPr algn="ctr"/>
            <a:r>
              <a:rPr lang="en-US" i="1" dirty="0">
                <a:solidFill>
                  <a:schemeClr val="bg1"/>
                </a:solidFill>
              </a:rPr>
              <a:t>if the person was not ill</a:t>
            </a:r>
          </a:p>
          <a:p>
            <a:pPr algn="ctr"/>
            <a:endParaRPr lang="en-US" sz="1000" dirty="0">
              <a:solidFill>
                <a:schemeClr val="bg1"/>
              </a:solidFill>
            </a:endParaRPr>
          </a:p>
          <a:p>
            <a:pPr algn="ctr"/>
            <a:r>
              <a:rPr lang="en-US" sz="2400" b="1" dirty="0">
                <a:solidFill>
                  <a:schemeClr val="bg1"/>
                </a:solidFill>
              </a:rPr>
              <a:t>Absenteeism</a:t>
            </a:r>
          </a:p>
          <a:p>
            <a:pPr algn="ctr"/>
            <a:r>
              <a:rPr lang="en-US" i="1" dirty="0">
                <a:solidFill>
                  <a:schemeClr val="bg1"/>
                </a:solidFill>
              </a:rPr>
              <a:t>Cost due to time missed from </a:t>
            </a:r>
            <a:r>
              <a:rPr lang="en-US" i="1" u="sng" dirty="0">
                <a:solidFill>
                  <a:schemeClr val="bg1"/>
                </a:solidFill>
              </a:rPr>
              <a:t>paid</a:t>
            </a:r>
            <a:r>
              <a:rPr lang="en-US" i="1" dirty="0">
                <a:solidFill>
                  <a:schemeClr val="bg1"/>
                </a:solidFill>
              </a:rPr>
              <a:t> work</a:t>
            </a:r>
          </a:p>
          <a:p>
            <a:pPr algn="ctr"/>
            <a:endParaRPr lang="en-US" sz="1000" dirty="0">
              <a:solidFill>
                <a:schemeClr val="bg1"/>
              </a:solidFill>
            </a:endParaRPr>
          </a:p>
          <a:p>
            <a:pPr algn="ctr"/>
            <a:r>
              <a:rPr lang="en-US" sz="2400" b="1" dirty="0">
                <a:solidFill>
                  <a:schemeClr val="bg1"/>
                </a:solidFill>
              </a:rPr>
              <a:t>Presenteeism</a:t>
            </a:r>
          </a:p>
          <a:p>
            <a:pPr algn="ctr"/>
            <a:r>
              <a:rPr lang="en-US" i="1" dirty="0">
                <a:solidFill>
                  <a:schemeClr val="bg1"/>
                </a:solidFill>
              </a:rPr>
              <a:t>Value of decreased productivity while working</a:t>
            </a:r>
          </a:p>
          <a:p>
            <a:pPr algn="ctr"/>
            <a:endParaRPr lang="en-US" dirty="0">
              <a:solidFill>
                <a:schemeClr val="bg1"/>
              </a:solidFill>
            </a:endParaRPr>
          </a:p>
          <a:p>
            <a:pPr algn="ctr"/>
            <a:endParaRPr lang="en-US" dirty="0">
              <a:solidFill>
                <a:schemeClr val="bg1"/>
              </a:solidFill>
            </a:endParaRPr>
          </a:p>
        </p:txBody>
      </p:sp>
      <p:cxnSp>
        <p:nvCxnSpPr>
          <p:cNvPr id="26" name="Straight Connector 25"/>
          <p:cNvCxnSpPr/>
          <p:nvPr/>
        </p:nvCxnSpPr>
        <p:spPr>
          <a:xfrm>
            <a:off x="3729038" y="3200400"/>
            <a:ext cx="54578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74960" y="2209800"/>
            <a:ext cx="54578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85968"/>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62626"/>
      </a:dk2>
      <a:lt2>
        <a:srgbClr val="EEECE1"/>
      </a:lt2>
      <a:accent1>
        <a:srgbClr val="E32726"/>
      </a:accent1>
      <a:accent2>
        <a:srgbClr val="FFD200"/>
      </a:accent2>
      <a:accent3>
        <a:srgbClr val="FBB031"/>
      </a:accent3>
      <a:accent4>
        <a:srgbClr val="F47C00"/>
      </a:accent4>
      <a:accent5>
        <a:srgbClr val="AF2626"/>
      </a:accent5>
      <a:accent6>
        <a:srgbClr val="6D3321"/>
      </a:accent6>
      <a:hlink>
        <a:srgbClr val="E32726"/>
      </a:hlink>
      <a:folHlink>
        <a:srgbClr val="66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30_Site_visit_97">
  <a:themeElements>
    <a:clrScheme name="">
      <a:dk1>
        <a:srgbClr val="919191"/>
      </a:dk1>
      <a:lt1>
        <a:srgbClr val="FFFFFF"/>
      </a:lt1>
      <a:dk2>
        <a:srgbClr val="0A0395"/>
      </a:dk2>
      <a:lt2>
        <a:srgbClr val="FED80A"/>
      </a:lt2>
      <a:accent1>
        <a:srgbClr val="618FFD"/>
      </a:accent1>
      <a:accent2>
        <a:srgbClr val="00AE00"/>
      </a:accent2>
      <a:accent3>
        <a:srgbClr val="AAAAC8"/>
      </a:accent3>
      <a:accent4>
        <a:srgbClr val="DADADA"/>
      </a:accent4>
      <a:accent5>
        <a:srgbClr val="B7C6FE"/>
      </a:accent5>
      <a:accent6>
        <a:srgbClr val="009D00"/>
      </a:accent6>
      <a:hlink>
        <a:srgbClr val="FC0128"/>
      </a:hlink>
      <a:folHlink>
        <a:srgbClr val="CECECE"/>
      </a:folHlink>
    </a:clrScheme>
    <a:fontScheme name="SP30_Site_visit_9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P30_Site_visit_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30_Site_visit_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30_Site_visit_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30_Site_visit_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30_Site_visit_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30_Site_visit_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30_Site_visit_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P30_Site_visit_97">
  <a:themeElements>
    <a:clrScheme name="">
      <a:dk1>
        <a:srgbClr val="919191"/>
      </a:dk1>
      <a:lt1>
        <a:srgbClr val="FFFFFF"/>
      </a:lt1>
      <a:dk2>
        <a:srgbClr val="0A0395"/>
      </a:dk2>
      <a:lt2>
        <a:srgbClr val="FED80A"/>
      </a:lt2>
      <a:accent1>
        <a:srgbClr val="618FFD"/>
      </a:accent1>
      <a:accent2>
        <a:srgbClr val="00AE00"/>
      </a:accent2>
      <a:accent3>
        <a:srgbClr val="AAAAC8"/>
      </a:accent3>
      <a:accent4>
        <a:srgbClr val="DADADA"/>
      </a:accent4>
      <a:accent5>
        <a:srgbClr val="B7C6FE"/>
      </a:accent5>
      <a:accent6>
        <a:srgbClr val="009D00"/>
      </a:accent6>
      <a:hlink>
        <a:srgbClr val="FC0128"/>
      </a:hlink>
      <a:folHlink>
        <a:srgbClr val="CECECE"/>
      </a:folHlink>
    </a:clrScheme>
    <a:fontScheme name="SP30_Site_visit_9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P30_Site_visit_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30_Site_visit_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30_Site_visit_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30_Site_visit_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30_Site_visit_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30_Site_visit_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30_Site_visit_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7630</TotalTime>
  <Words>2801</Words>
  <Application>Microsoft Macintosh PowerPoint</Application>
  <PresentationFormat>Widescreen</PresentationFormat>
  <Paragraphs>509</Paragraphs>
  <Slides>35</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ＭＳ 明朝</vt:lpstr>
      <vt:lpstr>ＭＳ Ｐゴシック</vt:lpstr>
      <vt:lpstr>ＭＳ Ｐゴシック</vt:lpstr>
      <vt:lpstr>Arial</vt:lpstr>
      <vt:lpstr>Calibri</vt:lpstr>
      <vt:lpstr>Courier New</vt:lpstr>
      <vt:lpstr>Mangal</vt:lpstr>
      <vt:lpstr>Wingdings</vt:lpstr>
      <vt:lpstr>3_Office Theme</vt:lpstr>
      <vt:lpstr>SP30_Site_visit_97</vt:lpstr>
      <vt:lpstr>1_SP30_Site_visit_97</vt:lpstr>
      <vt:lpstr>Economic Evaluation of Damage Accrual in a Nationwide Canadian SLE Cohort</vt:lpstr>
      <vt:lpstr>Disclosures</vt:lpstr>
      <vt:lpstr>Evidence-Based Medicine</vt:lpstr>
      <vt:lpstr>SLE Cost-of-Illness Studies</vt:lpstr>
      <vt:lpstr>Damage State and 10-Year Cumulative Costs</vt:lpstr>
      <vt:lpstr>Study Rationale</vt:lpstr>
      <vt:lpstr>Study Aims</vt:lpstr>
      <vt:lpstr>Definition of Direct Costs</vt:lpstr>
      <vt:lpstr>Definition of Indirect Costs</vt:lpstr>
      <vt:lpstr>Participants</vt:lpstr>
      <vt:lpstr>Healthcare Resource Use (Direct Costs) Questionnaire</vt:lpstr>
      <vt:lpstr>Lost Productivity (Indirect Costs) Questionnaire</vt:lpstr>
      <vt:lpstr>Costs per damage states</vt:lpstr>
      <vt:lpstr>Costs per damage states</vt:lpstr>
      <vt:lpstr>Predicted Duration of Damage States over 5 Years </vt:lpstr>
      <vt:lpstr>Costs per damage states</vt:lpstr>
      <vt:lpstr>Patient Demographics at Baseline</vt:lpstr>
      <vt:lpstr>Predicted Annual Health Costs (2017 CND $)  </vt:lpstr>
      <vt:lpstr>Predicted 10-Year Cumulative Costs (2017 CND $) </vt:lpstr>
      <vt:lpstr>Unadjusted Annual Costs By Components</vt:lpstr>
      <vt:lpstr>Unadjusted Annual Costs By Components</vt:lpstr>
      <vt:lpstr>Direct Cost Components</vt:lpstr>
      <vt:lpstr>Direct Cost Components</vt:lpstr>
      <vt:lpstr>Unadjusted Annual Costs By Components</vt:lpstr>
      <vt:lpstr>Baseline Percentage of Patients Working Based on SDI Level</vt:lpstr>
      <vt:lpstr>Indirect Cost Components for Paid Labour</vt:lpstr>
      <vt:lpstr>Indirect Cost Components for Paid Labour</vt:lpstr>
      <vt:lpstr>Indirect Cost Components for Unpaid Labour</vt:lpstr>
      <vt:lpstr>Indirect Cost Components for Unpaid Labour</vt:lpstr>
      <vt:lpstr>Employed vs. Not Employed Total Indirect Costs</vt:lpstr>
      <vt:lpstr>Limitations</vt:lpstr>
      <vt:lpstr>Discussion – Direct Costs</vt:lpstr>
      <vt:lpstr>Discussion – Indirect Costs</vt:lpstr>
      <vt:lpstr>Summary</vt:lpstr>
      <vt:lpstr>Acknowledgements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Evaluation of Damage Accrual in a Nationwide Canadian SLE Cohort</dc:title>
  <dc:creator>May Choi</dc:creator>
  <cp:lastModifiedBy>Microsoft Office User</cp:lastModifiedBy>
  <cp:revision>163</cp:revision>
  <dcterms:created xsi:type="dcterms:W3CDTF">2017-10-23T14:34:49Z</dcterms:created>
  <dcterms:modified xsi:type="dcterms:W3CDTF">2019-04-30T03:42:11Z</dcterms:modified>
</cp:coreProperties>
</file>