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3"/>
  </p:notesMasterIdLst>
  <p:sldIdLst>
    <p:sldId id="256" r:id="rId2"/>
    <p:sldId id="345" r:id="rId3"/>
    <p:sldId id="342" r:id="rId4"/>
    <p:sldId id="346" r:id="rId5"/>
    <p:sldId id="343" r:id="rId6"/>
    <p:sldId id="311" r:id="rId7"/>
    <p:sldId id="312" r:id="rId8"/>
    <p:sldId id="272" r:id="rId9"/>
    <p:sldId id="315" r:id="rId10"/>
    <p:sldId id="270" r:id="rId11"/>
    <p:sldId id="313" r:id="rId12"/>
    <p:sldId id="326" r:id="rId13"/>
    <p:sldId id="328" r:id="rId14"/>
    <p:sldId id="329" r:id="rId15"/>
    <p:sldId id="348" r:id="rId16"/>
    <p:sldId id="349" r:id="rId17"/>
    <p:sldId id="330" r:id="rId18"/>
    <p:sldId id="332" r:id="rId19"/>
    <p:sldId id="351" r:id="rId20"/>
    <p:sldId id="333" r:id="rId21"/>
    <p:sldId id="334" r:id="rId22"/>
    <p:sldId id="335" r:id="rId23"/>
    <p:sldId id="336" r:id="rId24"/>
    <p:sldId id="319" r:id="rId25"/>
    <p:sldId id="352" r:id="rId26"/>
    <p:sldId id="320" r:id="rId27"/>
    <p:sldId id="323" r:id="rId28"/>
    <p:sldId id="324" r:id="rId29"/>
    <p:sldId id="337" r:id="rId30"/>
    <p:sldId id="353" r:id="rId31"/>
    <p:sldId id="33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4B429"/>
    <a:srgbClr val="FFD54F"/>
    <a:srgbClr val="FFEA3D"/>
    <a:srgbClr val="FFFFAA"/>
    <a:srgbClr val="E0249A"/>
    <a:srgbClr val="0073CF"/>
    <a:srgbClr val="57068C"/>
    <a:srgbClr val="FFDB43"/>
    <a:srgbClr val="FDD541"/>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22" autoAdjust="0"/>
    <p:restoredTop sz="59647"/>
  </p:normalViewPr>
  <p:slideViewPr>
    <p:cSldViewPr snapToGrid="0">
      <p:cViewPr varScale="1">
        <p:scale>
          <a:sx n="67" d="100"/>
          <a:sy n="67" d="100"/>
        </p:scale>
        <p:origin x="1272" y="176"/>
      </p:cViewPr>
      <p:guideLst>
        <p:guide orient="horz" pos="2160"/>
        <p:guide pos="2880"/>
      </p:guideLst>
    </p:cSldViewPr>
  </p:slideViewPr>
  <p:notesTextViewPr>
    <p:cViewPr>
      <p:scale>
        <a:sx n="1" d="1"/>
        <a:sy n="1" d="1"/>
      </p:scale>
      <p:origin x="0" y="0"/>
    </p:cViewPr>
  </p:notesTextViewPr>
  <p:sorterViewPr>
    <p:cViewPr>
      <p:scale>
        <a:sx n="30" d="100"/>
        <a:sy n="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8E97C-1779-4CEE-80D0-5BBB1AC4023D}" type="datetimeFigureOut">
              <a:rPr lang="en-US" smtClean="0"/>
              <a:t>4/23/19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EF7D1-689C-4BC1-B59B-4A4CE078ECDF}" type="slidenum">
              <a:rPr lang="en-US" smtClean="0"/>
              <a:t>‹#›</a:t>
            </a:fld>
            <a:endParaRPr lang="en-US"/>
          </a:p>
        </p:txBody>
      </p:sp>
    </p:spTree>
    <p:extLst>
      <p:ext uri="{BB962C8B-B14F-4D97-AF65-F5344CB8AC3E}">
        <p14:creationId xmlns:p14="http://schemas.microsoft.com/office/powerpoint/2010/main" val="1981143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a:t>
            </a:fld>
            <a:endParaRPr lang="en-US"/>
          </a:p>
        </p:txBody>
      </p:sp>
    </p:spTree>
    <p:extLst>
      <p:ext uri="{BB962C8B-B14F-4D97-AF65-F5344CB8AC3E}">
        <p14:creationId xmlns:p14="http://schemas.microsoft.com/office/powerpoint/2010/main" val="1061869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10</a:t>
            </a:fld>
            <a:endParaRPr lang="en-US"/>
          </a:p>
        </p:txBody>
      </p:sp>
    </p:spTree>
    <p:extLst>
      <p:ext uri="{BB962C8B-B14F-4D97-AF65-F5344CB8AC3E}">
        <p14:creationId xmlns:p14="http://schemas.microsoft.com/office/powerpoint/2010/main" val="624982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CCEF7D1-689C-4BC1-B59B-4A4CE078ECDF}" type="slidenum">
              <a:rPr lang="en-US" smtClean="0"/>
              <a:t>11</a:t>
            </a:fld>
            <a:endParaRPr lang="en-US"/>
          </a:p>
        </p:txBody>
      </p:sp>
    </p:spTree>
    <p:extLst>
      <p:ext uri="{BB962C8B-B14F-4D97-AF65-F5344CB8AC3E}">
        <p14:creationId xmlns:p14="http://schemas.microsoft.com/office/powerpoint/2010/main" val="946816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12</a:t>
            </a:fld>
            <a:endParaRPr lang="en-US"/>
          </a:p>
        </p:txBody>
      </p:sp>
    </p:spTree>
    <p:extLst>
      <p:ext uri="{BB962C8B-B14F-4D97-AF65-F5344CB8AC3E}">
        <p14:creationId xmlns:p14="http://schemas.microsoft.com/office/powerpoint/2010/main" val="1203016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CCEF7D1-689C-4BC1-B59B-4A4CE078ECDF}" type="slidenum">
              <a:rPr lang="en-US" smtClean="0"/>
              <a:t>13</a:t>
            </a:fld>
            <a:endParaRPr lang="en-US"/>
          </a:p>
        </p:txBody>
      </p:sp>
    </p:spTree>
    <p:extLst>
      <p:ext uri="{BB962C8B-B14F-4D97-AF65-F5344CB8AC3E}">
        <p14:creationId xmlns:p14="http://schemas.microsoft.com/office/powerpoint/2010/main" val="82611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14</a:t>
            </a:fld>
            <a:endParaRPr lang="en-US"/>
          </a:p>
        </p:txBody>
      </p:sp>
    </p:spTree>
    <p:extLst>
      <p:ext uri="{BB962C8B-B14F-4D97-AF65-F5344CB8AC3E}">
        <p14:creationId xmlns:p14="http://schemas.microsoft.com/office/powerpoint/2010/main" val="3830411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15</a:t>
            </a:fld>
            <a:endParaRPr lang="en-US"/>
          </a:p>
        </p:txBody>
      </p:sp>
    </p:spTree>
    <p:extLst>
      <p:ext uri="{BB962C8B-B14F-4D97-AF65-F5344CB8AC3E}">
        <p14:creationId xmlns:p14="http://schemas.microsoft.com/office/powerpoint/2010/main" val="2191120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16</a:t>
            </a:fld>
            <a:endParaRPr lang="en-US"/>
          </a:p>
        </p:txBody>
      </p:sp>
    </p:spTree>
    <p:extLst>
      <p:ext uri="{BB962C8B-B14F-4D97-AF65-F5344CB8AC3E}">
        <p14:creationId xmlns:p14="http://schemas.microsoft.com/office/powerpoint/2010/main" val="2148526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17</a:t>
            </a:fld>
            <a:endParaRPr lang="en-US"/>
          </a:p>
        </p:txBody>
      </p:sp>
    </p:spTree>
    <p:extLst>
      <p:ext uri="{BB962C8B-B14F-4D97-AF65-F5344CB8AC3E}">
        <p14:creationId xmlns:p14="http://schemas.microsoft.com/office/powerpoint/2010/main" val="955175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18</a:t>
            </a:fld>
            <a:endParaRPr lang="en-US"/>
          </a:p>
        </p:txBody>
      </p:sp>
    </p:spTree>
    <p:extLst>
      <p:ext uri="{BB962C8B-B14F-4D97-AF65-F5344CB8AC3E}">
        <p14:creationId xmlns:p14="http://schemas.microsoft.com/office/powerpoint/2010/main" val="4265620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CCEF7D1-689C-4BC1-B59B-4A4CE078ECDF}" type="slidenum">
              <a:rPr lang="en-US" smtClean="0"/>
              <a:t>19</a:t>
            </a:fld>
            <a:endParaRPr lang="en-US"/>
          </a:p>
        </p:txBody>
      </p:sp>
    </p:spTree>
    <p:extLst>
      <p:ext uri="{BB962C8B-B14F-4D97-AF65-F5344CB8AC3E}">
        <p14:creationId xmlns:p14="http://schemas.microsoft.com/office/powerpoint/2010/main" val="63658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a:t>
            </a:fld>
            <a:endParaRPr lang="en-US"/>
          </a:p>
        </p:txBody>
      </p:sp>
    </p:spTree>
    <p:extLst>
      <p:ext uri="{BB962C8B-B14F-4D97-AF65-F5344CB8AC3E}">
        <p14:creationId xmlns:p14="http://schemas.microsoft.com/office/powerpoint/2010/main" val="558569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20</a:t>
            </a:fld>
            <a:endParaRPr lang="en-US"/>
          </a:p>
        </p:txBody>
      </p:sp>
    </p:spTree>
    <p:extLst>
      <p:ext uri="{BB962C8B-B14F-4D97-AF65-F5344CB8AC3E}">
        <p14:creationId xmlns:p14="http://schemas.microsoft.com/office/powerpoint/2010/main" val="4172042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21</a:t>
            </a:fld>
            <a:endParaRPr lang="en-US"/>
          </a:p>
        </p:txBody>
      </p:sp>
    </p:spTree>
    <p:extLst>
      <p:ext uri="{BB962C8B-B14F-4D97-AF65-F5344CB8AC3E}">
        <p14:creationId xmlns:p14="http://schemas.microsoft.com/office/powerpoint/2010/main" val="627501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22</a:t>
            </a:fld>
            <a:endParaRPr lang="en-US"/>
          </a:p>
        </p:txBody>
      </p:sp>
    </p:spTree>
    <p:extLst>
      <p:ext uri="{BB962C8B-B14F-4D97-AF65-F5344CB8AC3E}">
        <p14:creationId xmlns:p14="http://schemas.microsoft.com/office/powerpoint/2010/main" val="2050426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23</a:t>
            </a:fld>
            <a:endParaRPr lang="en-US"/>
          </a:p>
        </p:txBody>
      </p:sp>
    </p:spTree>
    <p:extLst>
      <p:ext uri="{BB962C8B-B14F-4D97-AF65-F5344CB8AC3E}">
        <p14:creationId xmlns:p14="http://schemas.microsoft.com/office/powerpoint/2010/main" val="37409967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24</a:t>
            </a:fld>
            <a:endParaRPr lang="en-US"/>
          </a:p>
        </p:txBody>
      </p:sp>
    </p:spTree>
    <p:extLst>
      <p:ext uri="{BB962C8B-B14F-4D97-AF65-F5344CB8AC3E}">
        <p14:creationId xmlns:p14="http://schemas.microsoft.com/office/powerpoint/2010/main" val="3525664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25</a:t>
            </a:fld>
            <a:endParaRPr lang="en-US"/>
          </a:p>
        </p:txBody>
      </p:sp>
    </p:spTree>
    <p:extLst>
      <p:ext uri="{BB962C8B-B14F-4D97-AF65-F5344CB8AC3E}">
        <p14:creationId xmlns:p14="http://schemas.microsoft.com/office/powerpoint/2010/main" val="10801092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26</a:t>
            </a:fld>
            <a:endParaRPr lang="en-US"/>
          </a:p>
        </p:txBody>
      </p:sp>
    </p:spTree>
    <p:extLst>
      <p:ext uri="{BB962C8B-B14F-4D97-AF65-F5344CB8AC3E}">
        <p14:creationId xmlns:p14="http://schemas.microsoft.com/office/powerpoint/2010/main" val="3662616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27</a:t>
            </a:fld>
            <a:endParaRPr lang="en-US"/>
          </a:p>
        </p:txBody>
      </p:sp>
    </p:spTree>
    <p:extLst>
      <p:ext uri="{BB962C8B-B14F-4D97-AF65-F5344CB8AC3E}">
        <p14:creationId xmlns:p14="http://schemas.microsoft.com/office/powerpoint/2010/main" val="2720118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28</a:t>
            </a:fld>
            <a:endParaRPr lang="en-US"/>
          </a:p>
        </p:txBody>
      </p:sp>
    </p:spTree>
    <p:extLst>
      <p:ext uri="{BB962C8B-B14F-4D97-AF65-F5344CB8AC3E}">
        <p14:creationId xmlns:p14="http://schemas.microsoft.com/office/powerpoint/2010/main" val="2446274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29</a:t>
            </a:fld>
            <a:endParaRPr lang="en-US"/>
          </a:p>
        </p:txBody>
      </p:sp>
    </p:spTree>
    <p:extLst>
      <p:ext uri="{BB962C8B-B14F-4D97-AF65-F5344CB8AC3E}">
        <p14:creationId xmlns:p14="http://schemas.microsoft.com/office/powerpoint/2010/main" val="2739066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3</a:t>
            </a:fld>
            <a:endParaRPr lang="en-US"/>
          </a:p>
        </p:txBody>
      </p:sp>
    </p:spTree>
    <p:extLst>
      <p:ext uri="{BB962C8B-B14F-4D97-AF65-F5344CB8AC3E}">
        <p14:creationId xmlns:p14="http://schemas.microsoft.com/office/powerpoint/2010/main" val="10615293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30</a:t>
            </a:fld>
            <a:endParaRPr lang="en-US"/>
          </a:p>
        </p:txBody>
      </p:sp>
    </p:spTree>
    <p:extLst>
      <p:ext uri="{BB962C8B-B14F-4D97-AF65-F5344CB8AC3E}">
        <p14:creationId xmlns:p14="http://schemas.microsoft.com/office/powerpoint/2010/main" val="38505071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31</a:t>
            </a:fld>
            <a:endParaRPr lang="en-US"/>
          </a:p>
        </p:txBody>
      </p:sp>
    </p:spTree>
    <p:extLst>
      <p:ext uri="{BB962C8B-B14F-4D97-AF65-F5344CB8AC3E}">
        <p14:creationId xmlns:p14="http://schemas.microsoft.com/office/powerpoint/2010/main" val="1105950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4</a:t>
            </a:fld>
            <a:endParaRPr lang="en-US"/>
          </a:p>
        </p:txBody>
      </p:sp>
    </p:spTree>
    <p:extLst>
      <p:ext uri="{BB962C8B-B14F-4D97-AF65-F5344CB8AC3E}">
        <p14:creationId xmlns:p14="http://schemas.microsoft.com/office/powerpoint/2010/main" val="2363756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5</a:t>
            </a:fld>
            <a:endParaRPr lang="en-US"/>
          </a:p>
        </p:txBody>
      </p:sp>
    </p:spTree>
    <p:extLst>
      <p:ext uri="{BB962C8B-B14F-4D97-AF65-F5344CB8AC3E}">
        <p14:creationId xmlns:p14="http://schemas.microsoft.com/office/powerpoint/2010/main" val="198177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6</a:t>
            </a:fld>
            <a:endParaRPr lang="en-US"/>
          </a:p>
        </p:txBody>
      </p:sp>
    </p:spTree>
    <p:extLst>
      <p:ext uri="{BB962C8B-B14F-4D97-AF65-F5344CB8AC3E}">
        <p14:creationId xmlns:p14="http://schemas.microsoft.com/office/powerpoint/2010/main" val="2851249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CCEF7D1-689C-4BC1-B59B-4A4CE078ECDF}" type="slidenum">
              <a:rPr lang="en-US" smtClean="0"/>
              <a:t>7</a:t>
            </a:fld>
            <a:endParaRPr lang="en-US"/>
          </a:p>
        </p:txBody>
      </p:sp>
    </p:spTree>
    <p:extLst>
      <p:ext uri="{BB962C8B-B14F-4D97-AF65-F5344CB8AC3E}">
        <p14:creationId xmlns:p14="http://schemas.microsoft.com/office/powerpoint/2010/main" val="100925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8</a:t>
            </a:fld>
            <a:endParaRPr lang="en-US"/>
          </a:p>
        </p:txBody>
      </p:sp>
    </p:spTree>
    <p:extLst>
      <p:ext uri="{BB962C8B-B14F-4D97-AF65-F5344CB8AC3E}">
        <p14:creationId xmlns:p14="http://schemas.microsoft.com/office/powerpoint/2010/main" val="4056037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EF7D1-689C-4BC1-B59B-4A4CE078ECDF}" type="slidenum">
              <a:rPr lang="en-US" smtClean="0"/>
              <a:t>9</a:t>
            </a:fld>
            <a:endParaRPr lang="en-US"/>
          </a:p>
        </p:txBody>
      </p:sp>
    </p:spTree>
    <p:extLst>
      <p:ext uri="{BB962C8B-B14F-4D97-AF65-F5344CB8AC3E}">
        <p14:creationId xmlns:p14="http://schemas.microsoft.com/office/powerpoint/2010/main" val="2235135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339555" y="5670949"/>
            <a:ext cx="2831372" cy="724754"/>
          </a:xfrm>
          <a:prstGeom prst="rect">
            <a:avLst/>
          </a:prstGeom>
        </p:spPr>
      </p:pic>
      <p:sp>
        <p:nvSpPr>
          <p:cNvPr id="2" name="Title 1"/>
          <p:cNvSpPr>
            <a:spLocks noGrp="1"/>
          </p:cNvSpPr>
          <p:nvPr>
            <p:ph type="ctrTitle" hasCustomPrompt="1"/>
          </p:nvPr>
        </p:nvSpPr>
        <p:spPr>
          <a:xfrm>
            <a:off x="339557" y="1028943"/>
            <a:ext cx="6519149" cy="1474115"/>
          </a:xfrm>
        </p:spPr>
        <p:txBody>
          <a:bodyPr lIns="0" anchor="b">
            <a:noAutofit/>
          </a:bodyPr>
          <a:lstStyle>
            <a:lvl1pPr algn="l">
              <a:defRPr sz="5400">
                <a:solidFill>
                  <a:schemeClr val="tx1"/>
                </a:solidFill>
                <a:latin typeface="+mj-lt"/>
              </a:defRPr>
            </a:lvl1pPr>
          </a:lstStyle>
          <a:p>
            <a:r>
              <a:rPr lang="en-US" dirty="0"/>
              <a:t>CLICK TO EDIT MASTER TITLE SLIDE</a:t>
            </a:r>
          </a:p>
        </p:txBody>
      </p:sp>
      <p:sp>
        <p:nvSpPr>
          <p:cNvPr id="3" name="Subtitle 2"/>
          <p:cNvSpPr>
            <a:spLocks noGrp="1"/>
          </p:cNvSpPr>
          <p:nvPr>
            <p:ph type="subTitle" idx="1"/>
          </p:nvPr>
        </p:nvSpPr>
        <p:spPr>
          <a:xfrm>
            <a:off x="339555" y="4266824"/>
            <a:ext cx="5112661" cy="666549"/>
          </a:xfrm>
        </p:spPr>
        <p:txBody>
          <a:bodyPr lIns="0" anchor="t">
            <a:normAutofit/>
          </a:bodyPr>
          <a:lstStyle>
            <a:lvl1pPr marL="0" indent="0" algn="l">
              <a:buNone/>
              <a:defRPr sz="2000" b="0">
                <a:solidFill>
                  <a:schemeClr val="tx1">
                    <a:lumMod val="50000"/>
                    <a:lumOff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a:xfrm>
            <a:off x="339556" y="2642329"/>
            <a:ext cx="1155958" cy="377962"/>
          </a:xfrm>
          <a:solidFill>
            <a:schemeClr val="accent1"/>
          </a:solidFill>
        </p:spPr>
        <p:txBody>
          <a:bodyPr/>
          <a:lstStyle>
            <a:lvl1pPr>
              <a:defRPr sz="11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A318C6E2-4AA5-436E-9815-715E9B2235FA}" type="datetime1">
              <a:rPr lang="en-US" smtClean="0"/>
              <a:t>4/23/19</a:t>
            </a:fld>
            <a:endParaRPr lang="en-US" dirty="0"/>
          </a:p>
        </p:txBody>
      </p:sp>
      <p:sp>
        <p:nvSpPr>
          <p:cNvPr id="8" name="Footer Placeholder 7"/>
          <p:cNvSpPr>
            <a:spLocks noGrp="1"/>
          </p:cNvSpPr>
          <p:nvPr>
            <p:ph type="ftr" sz="quarter" idx="11"/>
          </p:nvPr>
        </p:nvSpPr>
        <p:spPr>
          <a:xfrm>
            <a:off x="4538776" y="6377234"/>
            <a:ext cx="3220281" cy="250337"/>
          </a:xfrm>
        </p:spPr>
        <p:txBody>
          <a:bodyPr/>
          <a:lstStyle>
            <a:lvl1pPr algn="ctr">
              <a:defRPr/>
            </a:lvl1pPr>
          </a:lstStyle>
          <a:p>
            <a:r>
              <a:rPr lang="en-US"/>
              <a:t>PRESENTATION TITLE</a:t>
            </a:r>
            <a:endParaRPr lang="en-US" dirty="0"/>
          </a:p>
        </p:txBody>
      </p:sp>
      <p:sp>
        <p:nvSpPr>
          <p:cNvPr id="9" name="Slide Number Placeholder 8"/>
          <p:cNvSpPr>
            <a:spLocks noGrp="1"/>
          </p:cNvSpPr>
          <p:nvPr>
            <p:ph type="sldNum" sz="quarter" idx="12"/>
          </p:nvPr>
        </p:nvSpPr>
        <p:spPr>
          <a:xfrm>
            <a:off x="7947379" y="6377234"/>
            <a:ext cx="829360" cy="250337"/>
          </a:xfrm>
        </p:spPr>
        <p:txBody>
          <a:bodyPr/>
          <a:lstStyle>
            <a:lvl1pPr algn="ctr">
              <a:defRPr/>
            </a:lvl1pPr>
          </a:lstStyle>
          <a:p>
            <a:r>
              <a:rPr lang="en-US"/>
              <a:t>PAGE </a:t>
            </a:r>
            <a:fld id="{93005692-73BE-493E-93AB-ECD6027A7652}" type="slidenum">
              <a:rPr lang="en-US" smtClean="0"/>
              <a:pPr/>
              <a:t>‹#›</a:t>
            </a:fld>
            <a:endParaRPr lang="en-US" dirty="0"/>
          </a:p>
        </p:txBody>
      </p:sp>
      <p:grpSp>
        <p:nvGrpSpPr>
          <p:cNvPr id="16" name="Group 15"/>
          <p:cNvGrpSpPr/>
          <p:nvPr userDrawn="1"/>
        </p:nvGrpSpPr>
        <p:grpSpPr>
          <a:xfrm>
            <a:off x="0" y="0"/>
            <a:ext cx="9144000" cy="397164"/>
            <a:chOff x="421830" y="1342659"/>
            <a:chExt cx="10018760" cy="290558"/>
          </a:xfrm>
        </p:grpSpPr>
        <p:sp>
          <p:nvSpPr>
            <p:cNvPr id="18" name="Rectangle 17"/>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515592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4912" y="1396192"/>
            <a:ext cx="4214718" cy="670270"/>
          </a:xfrm>
        </p:spPr>
        <p:txBody>
          <a:bodyPr anchor="b">
            <a:noAutofit/>
          </a:bodyPr>
          <a:lstStyle>
            <a:lvl1pPr marL="0" indent="0">
              <a:buNone/>
              <a:defRPr sz="2800" b="1" baseline="0">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94912" y="2184402"/>
            <a:ext cx="4214718" cy="3846945"/>
          </a:xfrm>
        </p:spPr>
        <p:txBody>
          <a:bodyPr>
            <a:normAutofit/>
          </a:bodyPr>
          <a:lstStyle>
            <a:lvl1pPr marL="288918" indent="-288918">
              <a:spcBef>
                <a:spcPts val="800"/>
              </a:spcBef>
              <a:spcAft>
                <a:spcPts val="800"/>
              </a:spcAft>
              <a:buFont typeface="Wingdings" charset="2"/>
              <a:buChar char="§"/>
              <a:defRPr sz="2000"/>
            </a:lvl1pPr>
            <a:lvl2pPr marL="685783" indent="-228594">
              <a:spcBef>
                <a:spcPts val="800"/>
              </a:spcBef>
              <a:spcAft>
                <a:spcPts val="800"/>
              </a:spcAft>
              <a:buFont typeface="Wingdings" charset="2"/>
              <a:buChar char="§"/>
              <a:defRPr sz="1800"/>
            </a:lvl2pPr>
            <a:lvl3pPr marL="1142971" indent="-228594">
              <a:spcBef>
                <a:spcPts val="800"/>
              </a:spcBef>
              <a:spcAft>
                <a:spcPts val="800"/>
              </a:spcAft>
              <a:buFont typeface="Wingdings" charset="2"/>
              <a:buChar char="§"/>
              <a:defRPr sz="1600"/>
            </a:lvl3pPr>
            <a:lvl4pPr marL="1600160" indent="-228594">
              <a:spcBef>
                <a:spcPts val="800"/>
              </a:spcBef>
              <a:spcAft>
                <a:spcPts val="800"/>
              </a:spcAft>
              <a:buFont typeface="Wingdings" charset="2"/>
              <a:buChar char="§"/>
              <a:defRPr sz="1400"/>
            </a:lvl4pPr>
            <a:lvl5pPr marL="2057349" indent="-228594">
              <a:spcBef>
                <a:spcPts val="800"/>
              </a:spcBef>
              <a:spcAft>
                <a:spcPts val="800"/>
              </a:spcAft>
              <a:buFont typeface="Wingdings" charset="2"/>
              <a:buChar cha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7115" y="1396192"/>
            <a:ext cx="4195094" cy="670270"/>
          </a:xfrm>
        </p:spPr>
        <p:txBody>
          <a:bodyPr anchor="b">
            <a:normAutofit/>
          </a:bodyPr>
          <a:lstStyle>
            <a:lvl1pPr marL="0" indent="0">
              <a:buNone/>
              <a:defRPr sz="2800" b="1">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77115" y="2184402"/>
            <a:ext cx="4195094" cy="3846945"/>
          </a:xfrm>
        </p:spPr>
        <p:txBody>
          <a:bodyPr>
            <a:normAutofit/>
          </a:bodyPr>
          <a:lstStyle>
            <a:lvl1pPr marL="288918" indent="-288918">
              <a:spcBef>
                <a:spcPts val="800"/>
              </a:spcBef>
              <a:spcAft>
                <a:spcPts val="800"/>
              </a:spcAft>
              <a:buFont typeface="Wingdings" charset="2"/>
              <a:buChar char="§"/>
              <a:defRPr sz="2000"/>
            </a:lvl1pPr>
            <a:lvl2pPr marL="685783" indent="-228594">
              <a:spcBef>
                <a:spcPts val="800"/>
              </a:spcBef>
              <a:spcAft>
                <a:spcPts val="800"/>
              </a:spcAft>
              <a:buFont typeface="Wingdings" charset="2"/>
              <a:buChar char="§"/>
              <a:defRPr sz="1800"/>
            </a:lvl2pPr>
            <a:lvl3pPr marL="1142971" indent="-228594">
              <a:spcBef>
                <a:spcPts val="800"/>
              </a:spcBef>
              <a:spcAft>
                <a:spcPts val="800"/>
              </a:spcAft>
              <a:buFont typeface="Wingdings" charset="2"/>
              <a:buChar char="§"/>
              <a:defRPr sz="1600"/>
            </a:lvl3pPr>
            <a:lvl4pPr marL="1600160" indent="-228594">
              <a:spcBef>
                <a:spcPts val="800"/>
              </a:spcBef>
              <a:spcAft>
                <a:spcPts val="800"/>
              </a:spcAft>
              <a:buFont typeface="Wingdings" charset="2"/>
              <a:buChar char="§"/>
              <a:defRPr sz="1400"/>
            </a:lvl4pPr>
            <a:lvl5pPr marL="2057349" indent="-228594">
              <a:spcBef>
                <a:spcPts val="800"/>
              </a:spcBef>
              <a:spcAft>
                <a:spcPts val="800"/>
              </a:spcAft>
              <a:buFont typeface="Wingdings" charset="2"/>
              <a:buChar cha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hasCustomPrompt="1"/>
          </p:nvPr>
        </p:nvSpPr>
        <p:spPr>
          <a:xfrm>
            <a:off x="194914" y="434111"/>
            <a:ext cx="8677297" cy="895927"/>
          </a:xfrm>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C17F432B-3FBE-4889-963D-BF97BFBB7D3F}" type="datetime1">
              <a:rPr lang="en-US" smtClean="0"/>
              <a:t>4/23/19</a:t>
            </a:fld>
            <a:endParaRPr lang="en-US" dirty="0"/>
          </a:p>
        </p:txBody>
      </p:sp>
      <p:sp>
        <p:nvSpPr>
          <p:cNvPr id="11" name="Footer Placeholder 10"/>
          <p:cNvSpPr>
            <a:spLocks noGrp="1"/>
          </p:cNvSpPr>
          <p:nvPr>
            <p:ph type="ftr" sz="quarter" idx="11"/>
          </p:nvPr>
        </p:nvSpPr>
        <p:spPr/>
        <p:txBody>
          <a:bodyPr/>
          <a:lstStyle/>
          <a:p>
            <a:r>
              <a:rPr lang="en-US"/>
              <a:t>PRESENTATION TITLE</a:t>
            </a:r>
            <a:endParaRPr lang="en-US" dirty="0"/>
          </a:p>
        </p:txBody>
      </p:sp>
      <p:sp>
        <p:nvSpPr>
          <p:cNvPr id="12" name="Slide Number Placeholder 11"/>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519598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6" name="Date Placeholder 5"/>
          <p:cNvSpPr>
            <a:spLocks noGrp="1"/>
          </p:cNvSpPr>
          <p:nvPr>
            <p:ph type="dt" sz="half" idx="10"/>
          </p:nvPr>
        </p:nvSpPr>
        <p:spPr/>
        <p:txBody>
          <a:bodyPr/>
          <a:lstStyle/>
          <a:p>
            <a:fld id="{310CCC04-1E76-41EE-A8AC-75AD85313D09}" type="datetime1">
              <a:rPr lang="en-US" smtClean="0"/>
              <a:t>4/23/19</a:t>
            </a:fld>
            <a:endParaRPr lang="en-US" dirty="0"/>
          </a:p>
        </p:txBody>
      </p:sp>
      <p:sp>
        <p:nvSpPr>
          <p:cNvPr id="7" name="Footer Placeholder 6"/>
          <p:cNvSpPr>
            <a:spLocks noGrp="1"/>
          </p:cNvSpPr>
          <p:nvPr>
            <p:ph type="ftr" sz="quarter" idx="11"/>
          </p:nvPr>
        </p:nvSpPr>
        <p:spPr/>
        <p:txBody>
          <a:bodyPr/>
          <a:lstStyle/>
          <a:p>
            <a:r>
              <a:rPr lang="en-US"/>
              <a:t>PRESENTATION TITLE</a:t>
            </a:r>
            <a:endParaRPr lang="en-US" dirty="0"/>
          </a:p>
        </p:txBody>
      </p:sp>
      <p:sp>
        <p:nvSpPr>
          <p:cNvPr id="8" name="Slide Number Placeholder 7"/>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27084870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974A9E-84AC-4661-9381-CC35B09E47F7}" type="datetime1">
              <a:rPr lang="en-US" smtClean="0"/>
              <a:t>4/23/19</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743165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_NoBkgr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E55829F-8847-4C2A-8DD0-690EAD78E53F}" type="datetime1">
              <a:rPr lang="en-US" smtClean="0"/>
              <a:t>4/23/19</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1087678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xt or Quot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47555" y="1237675"/>
            <a:ext cx="3248891" cy="910202"/>
          </a:xfrm>
        </p:spPr>
        <p:txBody>
          <a:bodyPr anchor="b">
            <a:normAutofit/>
          </a:bodyPr>
          <a:lstStyle>
            <a:lvl1pPr algn="ctr">
              <a:defRPr sz="2800" cap="all" baseline="0"/>
            </a:lvl1pPr>
          </a:lstStyle>
          <a:p>
            <a:r>
              <a:rPr lang="en-US" dirty="0"/>
              <a:t>CONTEXT or THEME</a:t>
            </a:r>
          </a:p>
        </p:txBody>
      </p:sp>
      <p:sp>
        <p:nvSpPr>
          <p:cNvPr id="3" name="Date Placeholder 2"/>
          <p:cNvSpPr>
            <a:spLocks noGrp="1"/>
          </p:cNvSpPr>
          <p:nvPr>
            <p:ph type="dt" sz="half" idx="10"/>
          </p:nvPr>
        </p:nvSpPr>
        <p:spPr>
          <a:xfrm>
            <a:off x="8015710" y="6335312"/>
            <a:ext cx="885836" cy="250337"/>
          </a:xfrm>
        </p:spPr>
        <p:txBody>
          <a:bodyPr/>
          <a:lstStyle/>
          <a:p>
            <a:fld id="{5FDFC970-B950-4395-A833-47227D4A68CA}" type="datetime1">
              <a:rPr lang="en-US" smtClean="0"/>
              <a:t>4/23/19</a:t>
            </a:fld>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cxnSp>
        <p:nvCxnSpPr>
          <p:cNvPr id="12" name="Straight Connector 11"/>
          <p:cNvCxnSpPr/>
          <p:nvPr userDrawn="1"/>
        </p:nvCxnSpPr>
        <p:spPr>
          <a:xfrm>
            <a:off x="2947556" y="2244437"/>
            <a:ext cx="3248891" cy="0"/>
          </a:xfrm>
          <a:prstGeom prst="line">
            <a:avLst/>
          </a:prstGeom>
          <a:ln w="158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2947556" y="4668983"/>
            <a:ext cx="3248891" cy="0"/>
          </a:xfrm>
          <a:prstGeom prst="line">
            <a:avLst/>
          </a:prstGeom>
          <a:ln w="158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p:nvPr>
        </p:nvSpPr>
        <p:spPr>
          <a:xfrm>
            <a:off x="495300" y="2420360"/>
            <a:ext cx="8153400" cy="2114550"/>
          </a:xfrm>
        </p:spPr>
        <p:txBody>
          <a:bodyPr anchor="ctr">
            <a:normAutofit/>
          </a:bodyPr>
          <a:lstStyle>
            <a:lvl1pPr marL="0" indent="0" algn="ctr">
              <a:lnSpc>
                <a:spcPct val="100000"/>
              </a:lnSpc>
              <a:buNone/>
              <a:defRPr sz="2800"/>
            </a:lvl1pPr>
            <a:lvl2pPr algn="ctr">
              <a:defRPr/>
            </a:lvl2pPr>
            <a:lvl3pPr algn="ctr">
              <a:defRPr/>
            </a:lvl3pPr>
            <a:lvl4pPr algn="ctr">
              <a:defRPr/>
            </a:lvl4pPr>
            <a:lvl5pPr algn="ctr">
              <a:defRPr/>
            </a:lvl5pPr>
          </a:lstStyle>
          <a:p>
            <a:pPr lvl="0"/>
            <a:r>
              <a:rPr lang="en-US"/>
              <a:t>Click to edit Master text styles</a:t>
            </a:r>
          </a:p>
        </p:txBody>
      </p:sp>
      <p:sp>
        <p:nvSpPr>
          <p:cNvPr id="17" name="Text Placeholder 16"/>
          <p:cNvSpPr>
            <a:spLocks noGrp="1"/>
          </p:cNvSpPr>
          <p:nvPr>
            <p:ph type="body" sz="quarter" idx="14"/>
          </p:nvPr>
        </p:nvSpPr>
        <p:spPr>
          <a:xfrm>
            <a:off x="2947556" y="4784728"/>
            <a:ext cx="3248891" cy="276225"/>
          </a:xfr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2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stStyle>
          <a:p>
            <a:pPr marL="0" lvl="0" algn="ctr"/>
            <a:r>
              <a:rPr lang="en-US"/>
              <a:t>Click to edit Master text styles</a:t>
            </a:r>
          </a:p>
        </p:txBody>
      </p:sp>
    </p:spTree>
    <p:extLst>
      <p:ext uri="{BB962C8B-B14F-4D97-AF65-F5344CB8AC3E}">
        <p14:creationId xmlns:p14="http://schemas.microsoft.com/office/powerpoint/2010/main" val="1064198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xt or Quote with Photo">
    <p:bg>
      <p:bgPr>
        <a:solidFill>
          <a:schemeClr val="bg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5"/>
          </p:nvPr>
        </p:nvSpPr>
        <p:spPr>
          <a:xfrm>
            <a:off x="4762714" y="495661"/>
            <a:ext cx="4080486" cy="5757360"/>
          </a:xfrm>
        </p:spPr>
        <p:txBody>
          <a:bodyPr/>
          <a:lstStyle/>
          <a:p>
            <a:r>
              <a:rPr lang="en-US"/>
              <a:t>Drag picture to placeholder or click icon to add</a:t>
            </a:r>
          </a:p>
        </p:txBody>
      </p:sp>
      <p:sp>
        <p:nvSpPr>
          <p:cNvPr id="2" name="Title 1"/>
          <p:cNvSpPr>
            <a:spLocks noGrp="1"/>
          </p:cNvSpPr>
          <p:nvPr>
            <p:ph type="title" hasCustomPrompt="1"/>
          </p:nvPr>
        </p:nvSpPr>
        <p:spPr>
          <a:xfrm>
            <a:off x="640773" y="1237675"/>
            <a:ext cx="3248891" cy="910202"/>
          </a:xfrm>
        </p:spPr>
        <p:txBody>
          <a:bodyPr anchor="b">
            <a:normAutofit/>
          </a:bodyPr>
          <a:lstStyle>
            <a:lvl1pPr algn="ctr">
              <a:defRPr sz="2800" cap="all" baseline="0"/>
            </a:lvl1pPr>
          </a:lstStyle>
          <a:p>
            <a:r>
              <a:rPr lang="en-US" dirty="0"/>
              <a:t>CONTEXT or THEME</a:t>
            </a:r>
          </a:p>
        </p:txBody>
      </p:sp>
      <p:sp>
        <p:nvSpPr>
          <p:cNvPr id="3" name="Date Placeholder 2"/>
          <p:cNvSpPr>
            <a:spLocks noGrp="1"/>
          </p:cNvSpPr>
          <p:nvPr>
            <p:ph type="dt" sz="half" idx="10"/>
          </p:nvPr>
        </p:nvSpPr>
        <p:spPr>
          <a:xfrm>
            <a:off x="8019711" y="6335312"/>
            <a:ext cx="885836" cy="250337"/>
          </a:xfrm>
        </p:spPr>
        <p:txBody>
          <a:bodyPr/>
          <a:lstStyle/>
          <a:p>
            <a:fld id="{5FDFC970-B950-4395-A833-47227D4A68CA}" type="datetime1">
              <a:rPr lang="en-US" smtClean="0"/>
              <a:t>4/23/19</a:t>
            </a:fld>
            <a:endParaRPr lang="en-US" dirty="0"/>
          </a:p>
        </p:txBody>
      </p:sp>
      <p:sp>
        <p:nvSpPr>
          <p:cNvPr id="4" name="Footer Placeholder 3"/>
          <p:cNvSpPr>
            <a:spLocks noGrp="1"/>
          </p:cNvSpPr>
          <p:nvPr>
            <p:ph type="ftr" sz="quarter" idx="11"/>
          </p:nvPr>
        </p:nvSpPr>
        <p:spPr>
          <a:xfrm>
            <a:off x="194913" y="6335312"/>
            <a:ext cx="2915434" cy="250337"/>
          </a:xfrm>
        </p:spPr>
        <p:txBody>
          <a:bodyPr/>
          <a:lstStyle/>
          <a:p>
            <a:r>
              <a:rPr lang="en-US"/>
              <a:t>PRESENTATION TITLE</a:t>
            </a:r>
            <a:endParaRPr lang="en-US" dirty="0"/>
          </a:p>
        </p:txBody>
      </p:sp>
      <p:sp>
        <p:nvSpPr>
          <p:cNvPr id="5" name="Slide Number Placeholder 4"/>
          <p:cNvSpPr>
            <a:spLocks noGrp="1"/>
          </p:cNvSpPr>
          <p:nvPr>
            <p:ph type="sldNum" sz="quarter" idx="12"/>
          </p:nvPr>
        </p:nvSpPr>
        <p:spPr>
          <a:xfrm>
            <a:off x="3359727" y="6335312"/>
            <a:ext cx="975205" cy="250337"/>
          </a:xfrm>
        </p:spPr>
        <p:txBody>
          <a:bodyPr/>
          <a:lstStyle/>
          <a:p>
            <a:r>
              <a:rPr lang="en-US" dirty="0"/>
              <a:t>PAGE  </a:t>
            </a:r>
            <a:fld id="{93005692-73BE-493E-93AB-ECD6027A7652}" type="slidenum">
              <a:rPr lang="en-US" smtClean="0"/>
              <a:pPr/>
              <a:t>‹#›</a:t>
            </a:fld>
            <a:endParaRPr lang="en-US" dirty="0"/>
          </a:p>
        </p:txBody>
      </p:sp>
      <p:sp>
        <p:nvSpPr>
          <p:cNvPr id="15" name="Text Placeholder 14"/>
          <p:cNvSpPr>
            <a:spLocks noGrp="1"/>
          </p:cNvSpPr>
          <p:nvPr>
            <p:ph type="body" sz="quarter" idx="13"/>
          </p:nvPr>
        </p:nvSpPr>
        <p:spPr>
          <a:xfrm>
            <a:off x="408708" y="2409026"/>
            <a:ext cx="3713021" cy="2114550"/>
          </a:xfrm>
        </p:spPr>
        <p:txBody>
          <a:bodyPr anchor="ctr">
            <a:normAutofit/>
          </a:bodyPr>
          <a:lstStyle>
            <a:lvl1pPr marL="0" indent="0" algn="ctr">
              <a:lnSpc>
                <a:spcPct val="100000"/>
              </a:lnSpc>
              <a:buNone/>
              <a:defRPr sz="2200"/>
            </a:lvl1pPr>
            <a:lvl2pPr algn="ctr">
              <a:defRPr/>
            </a:lvl2pPr>
            <a:lvl3pPr algn="ctr">
              <a:defRPr/>
            </a:lvl3pPr>
            <a:lvl4pPr algn="ctr">
              <a:defRPr/>
            </a:lvl4pPr>
            <a:lvl5pPr algn="ctr">
              <a:defRPr/>
            </a:lvl5pPr>
          </a:lstStyle>
          <a:p>
            <a:pPr lvl="0"/>
            <a:r>
              <a:rPr lang="en-US"/>
              <a:t>Click to edit Master text styles</a:t>
            </a:r>
          </a:p>
        </p:txBody>
      </p:sp>
      <p:sp>
        <p:nvSpPr>
          <p:cNvPr id="17" name="Text Placeholder 16"/>
          <p:cNvSpPr>
            <a:spLocks noGrp="1"/>
          </p:cNvSpPr>
          <p:nvPr>
            <p:ph type="body" sz="quarter" idx="14"/>
          </p:nvPr>
        </p:nvSpPr>
        <p:spPr>
          <a:xfrm>
            <a:off x="640773" y="4784728"/>
            <a:ext cx="3248891" cy="276225"/>
          </a:xfr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2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stStyle>
          <a:p>
            <a:pPr marL="0" lvl="0" algn="ctr"/>
            <a:r>
              <a:rPr lang="en-US"/>
              <a:t>Click to edit Master text styles</a:t>
            </a:r>
          </a:p>
        </p:txBody>
      </p:sp>
      <p:cxnSp>
        <p:nvCxnSpPr>
          <p:cNvPr id="10" name="Straight Connector 9"/>
          <p:cNvCxnSpPr/>
          <p:nvPr userDrawn="1"/>
        </p:nvCxnSpPr>
        <p:spPr>
          <a:xfrm>
            <a:off x="640774" y="2244437"/>
            <a:ext cx="3248891" cy="0"/>
          </a:xfrm>
          <a:prstGeom prst="line">
            <a:avLst/>
          </a:prstGeom>
          <a:ln w="158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40774" y="4668983"/>
            <a:ext cx="3248891" cy="0"/>
          </a:xfrm>
          <a:prstGeom prst="line">
            <a:avLst/>
          </a:prstGeom>
          <a:ln w="15875" cap="rnd">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17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1163243" y="3461559"/>
            <a:ext cx="6803231" cy="598488"/>
          </a:xfrm>
        </p:spPr>
        <p:txBody>
          <a:bodyPr>
            <a:normAutofit/>
          </a:bodyPr>
          <a:lstStyle>
            <a:lvl1pPr marL="0" indent="0" algn="ctr">
              <a:buNone/>
              <a:defRPr sz="3200"/>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dirty="0" err="1"/>
              <a:t>Subheader</a:t>
            </a:r>
            <a:endParaRPr lang="en-US" dirty="0"/>
          </a:p>
        </p:txBody>
      </p:sp>
      <p:sp>
        <p:nvSpPr>
          <p:cNvPr id="2" name="Title 1"/>
          <p:cNvSpPr>
            <a:spLocks noGrp="1"/>
          </p:cNvSpPr>
          <p:nvPr>
            <p:ph type="title" hasCustomPrompt="1"/>
          </p:nvPr>
        </p:nvSpPr>
        <p:spPr>
          <a:xfrm>
            <a:off x="215695" y="2382984"/>
            <a:ext cx="8677297" cy="1046019"/>
          </a:xfrm>
        </p:spPr>
        <p:txBody>
          <a:bodyPr anchor="b">
            <a:normAutofit/>
          </a:bodyPr>
          <a:lstStyle>
            <a:lvl1pPr algn="ctr">
              <a:defRPr sz="6000" cap="all" baseline="0"/>
            </a:lvl1pPr>
          </a:lstStyle>
          <a:p>
            <a:r>
              <a:rPr lang="en-US" dirty="0"/>
              <a:t>SECTION DIVIDER</a:t>
            </a:r>
          </a:p>
        </p:txBody>
      </p:sp>
      <p:sp>
        <p:nvSpPr>
          <p:cNvPr id="3" name="Date Placeholder 2"/>
          <p:cNvSpPr>
            <a:spLocks noGrp="1"/>
          </p:cNvSpPr>
          <p:nvPr>
            <p:ph type="dt" sz="half" idx="10"/>
          </p:nvPr>
        </p:nvSpPr>
        <p:spPr>
          <a:xfrm>
            <a:off x="8007154" y="6335312"/>
            <a:ext cx="885836" cy="250337"/>
          </a:xfrm>
        </p:spPr>
        <p:txBody>
          <a:bodyPr/>
          <a:lstStyle/>
          <a:p>
            <a:fld id="{5FDFC970-B950-4395-A833-47227D4A68CA}" type="datetime1">
              <a:rPr lang="en-US" smtClean="0"/>
              <a:t>4/23/19</a:t>
            </a:fld>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14677280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solidFill>
          <a:schemeClr val="accent1"/>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1163243" y="3461559"/>
            <a:ext cx="6803231" cy="598488"/>
          </a:xfrm>
        </p:spPr>
        <p:txBody>
          <a:bodyPr>
            <a:normAutofit/>
          </a:bodyPr>
          <a:lstStyle>
            <a:lvl1pPr marL="0" indent="0" algn="ctr">
              <a:buNone/>
              <a:defRPr sz="3200"/>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dirty="0" err="1"/>
              <a:t>Subheader</a:t>
            </a:r>
            <a:endParaRPr lang="en-US" dirty="0"/>
          </a:p>
        </p:txBody>
      </p:sp>
      <p:sp>
        <p:nvSpPr>
          <p:cNvPr id="2" name="Title 1"/>
          <p:cNvSpPr>
            <a:spLocks noGrp="1"/>
          </p:cNvSpPr>
          <p:nvPr>
            <p:ph type="title" hasCustomPrompt="1"/>
          </p:nvPr>
        </p:nvSpPr>
        <p:spPr>
          <a:xfrm>
            <a:off x="215695" y="2382984"/>
            <a:ext cx="8677297" cy="1046019"/>
          </a:xfrm>
        </p:spPr>
        <p:txBody>
          <a:bodyPr anchor="b">
            <a:normAutofit/>
          </a:bodyPr>
          <a:lstStyle>
            <a:lvl1pPr algn="ctr">
              <a:defRPr sz="6000" cap="all" baseline="0"/>
            </a:lvl1pPr>
          </a:lstStyle>
          <a:p>
            <a:r>
              <a:rPr lang="en-US" dirty="0"/>
              <a:t>SECTION DIVIDER</a:t>
            </a:r>
          </a:p>
        </p:txBody>
      </p:sp>
      <p:sp>
        <p:nvSpPr>
          <p:cNvPr id="3" name="Date Placeholder 2"/>
          <p:cNvSpPr>
            <a:spLocks noGrp="1"/>
          </p:cNvSpPr>
          <p:nvPr>
            <p:ph type="dt" sz="half" idx="10"/>
          </p:nvPr>
        </p:nvSpPr>
        <p:spPr>
          <a:xfrm>
            <a:off x="8007154" y="6335312"/>
            <a:ext cx="885836" cy="250337"/>
          </a:xfrm>
        </p:spPr>
        <p:txBody>
          <a:bodyPr/>
          <a:lstStyle/>
          <a:p>
            <a:fld id="{5FDFC970-B950-4395-A833-47227D4A68CA}" type="datetime1">
              <a:rPr lang="en-US" smtClean="0"/>
              <a:t>4/23/19</a:t>
            </a:fld>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3666828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chemeClr val="tx1"/>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1163243" y="3461559"/>
            <a:ext cx="6803231" cy="598488"/>
          </a:xfrm>
        </p:spPr>
        <p:txBody>
          <a:bodyPr>
            <a:normAutofit/>
          </a:bodyPr>
          <a:lstStyle>
            <a:lvl1pPr marL="0" indent="0" algn="ctr">
              <a:buNone/>
              <a:defRPr sz="3200">
                <a:solidFill>
                  <a:schemeClr val="bg1"/>
                </a:solidFill>
              </a:defRPr>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dirty="0" err="1"/>
              <a:t>Subheader</a:t>
            </a:r>
            <a:endParaRPr lang="en-US" dirty="0"/>
          </a:p>
        </p:txBody>
      </p:sp>
      <p:sp>
        <p:nvSpPr>
          <p:cNvPr id="2" name="Title 1"/>
          <p:cNvSpPr>
            <a:spLocks noGrp="1"/>
          </p:cNvSpPr>
          <p:nvPr>
            <p:ph type="title" hasCustomPrompt="1"/>
          </p:nvPr>
        </p:nvSpPr>
        <p:spPr>
          <a:xfrm>
            <a:off x="215695" y="2382984"/>
            <a:ext cx="8677297" cy="1046019"/>
          </a:xfrm>
        </p:spPr>
        <p:txBody>
          <a:bodyPr anchor="b">
            <a:normAutofit/>
          </a:bodyPr>
          <a:lstStyle>
            <a:lvl1pPr algn="ctr">
              <a:defRPr sz="6000" cap="all" baseline="0">
                <a:solidFill>
                  <a:schemeClr val="bg1"/>
                </a:solidFill>
              </a:defRPr>
            </a:lvl1pPr>
          </a:lstStyle>
          <a:p>
            <a:r>
              <a:rPr lang="en-US" dirty="0"/>
              <a:t>SECTION DIVIDER</a:t>
            </a:r>
          </a:p>
        </p:txBody>
      </p:sp>
      <p:sp>
        <p:nvSpPr>
          <p:cNvPr id="3" name="Date Placeholder 2"/>
          <p:cNvSpPr>
            <a:spLocks noGrp="1"/>
          </p:cNvSpPr>
          <p:nvPr>
            <p:ph type="dt" sz="half" idx="10"/>
          </p:nvPr>
        </p:nvSpPr>
        <p:spPr>
          <a:xfrm>
            <a:off x="8007154" y="6335312"/>
            <a:ext cx="885836" cy="250337"/>
          </a:xfrm>
        </p:spPr>
        <p:txBody>
          <a:bodyPr/>
          <a:lstStyle>
            <a:lvl1pPr>
              <a:defRPr>
                <a:solidFill>
                  <a:schemeClr val="bg1"/>
                </a:solidFill>
              </a:defRPr>
            </a:lvl1pPr>
          </a:lstStyle>
          <a:p>
            <a:fld id="{5FDFC970-B950-4395-A833-47227D4A68CA}" type="datetime1">
              <a:rPr lang="en-US" smtClean="0"/>
              <a:pPr/>
              <a:t>4/23/19</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en-US"/>
              <a:t>PRESENTATION TITLE</a:t>
            </a:r>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3035022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7" name="Picture 6" title="University of Waterlo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1865" y="546789"/>
            <a:ext cx="6400271" cy="4157128"/>
          </a:xfrm>
          <a:prstGeom prst="rect">
            <a:avLst/>
          </a:prstGeom>
        </p:spPr>
      </p:pic>
      <p:sp>
        <p:nvSpPr>
          <p:cNvPr id="2" name="Title 1"/>
          <p:cNvSpPr>
            <a:spLocks noGrp="1"/>
          </p:cNvSpPr>
          <p:nvPr>
            <p:ph type="title" hasCustomPrompt="1"/>
          </p:nvPr>
        </p:nvSpPr>
        <p:spPr>
          <a:xfrm>
            <a:off x="492920" y="4581239"/>
            <a:ext cx="8158163" cy="1597891"/>
          </a:xfrm>
          <a:noFill/>
        </p:spPr>
        <p:txBody>
          <a:bodyPr wrap="square" rtlCol="0" anchor="ctr" anchorCtr="1">
            <a:noAutofit/>
          </a:bodyPr>
          <a:lstStyle>
            <a:lvl1pPr algn="ctr">
              <a:defRPr lang="en-US" sz="1800" b="0" cap="all" baseline="0">
                <a:solidFill>
                  <a:schemeClr val="tx1"/>
                </a:solidFill>
                <a:latin typeface="Verdana" charset="0"/>
                <a:ea typeface="Verdana" charset="0"/>
                <a:cs typeface="Verdana" charset="0"/>
              </a:defRPr>
            </a:lvl1pPr>
          </a:lstStyle>
          <a:p>
            <a:pPr marL="0" lvl="0" algn="ctr">
              <a:lnSpc>
                <a:spcPct val="75000"/>
              </a:lnSpc>
            </a:pPr>
            <a:r>
              <a:rPr lang="en-US" dirty="0"/>
              <a:t>click to edit master closing slide</a:t>
            </a:r>
          </a:p>
        </p:txBody>
      </p:sp>
      <p:sp>
        <p:nvSpPr>
          <p:cNvPr id="6" name="Date Placeholder 5"/>
          <p:cNvSpPr>
            <a:spLocks noGrp="1"/>
          </p:cNvSpPr>
          <p:nvPr>
            <p:ph type="dt" sz="half" idx="10"/>
          </p:nvPr>
        </p:nvSpPr>
        <p:spPr/>
        <p:txBody>
          <a:bodyPr/>
          <a:lstStyle/>
          <a:p>
            <a:fld id="{75D660D7-90CE-4513-A3CE-C070B9421917}" type="datetime1">
              <a:rPr lang="en-US" smtClean="0"/>
              <a:t>4/23/19</a:t>
            </a:fld>
            <a:endParaRPr lang="en-US" dirty="0"/>
          </a:p>
        </p:txBody>
      </p:sp>
      <p:sp>
        <p:nvSpPr>
          <p:cNvPr id="10" name="Footer Placeholder 9"/>
          <p:cNvSpPr>
            <a:spLocks noGrp="1"/>
          </p:cNvSpPr>
          <p:nvPr>
            <p:ph type="ftr" sz="quarter" idx="11"/>
          </p:nvPr>
        </p:nvSpPr>
        <p:spPr/>
        <p:txBody>
          <a:bodyPr/>
          <a:lstStyle/>
          <a:p>
            <a:r>
              <a:rPr lang="en-US"/>
              <a:t>PRESENTATION TITLE</a:t>
            </a:r>
            <a:endParaRPr lang="en-US" dirty="0"/>
          </a:p>
        </p:txBody>
      </p:sp>
      <p:sp>
        <p:nvSpPr>
          <p:cNvPr id="11" name="Slide Number Placeholder 10"/>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grpSp>
        <p:nvGrpSpPr>
          <p:cNvPr id="8" name="Group 7"/>
          <p:cNvGrpSpPr/>
          <p:nvPr userDrawn="1"/>
        </p:nvGrpSpPr>
        <p:grpSpPr>
          <a:xfrm>
            <a:off x="0" y="0"/>
            <a:ext cx="9144000" cy="397164"/>
            <a:chOff x="421830" y="1342659"/>
            <a:chExt cx="10018760" cy="290558"/>
          </a:xfrm>
        </p:grpSpPr>
        <p:sp>
          <p:nvSpPr>
            <p:cNvPr id="12" name="Rectangle 11"/>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269677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570594" y="397164"/>
            <a:ext cx="4573407" cy="6460836"/>
          </a:xfrm>
        </p:spPr>
        <p:txBody>
          <a:bodyPr/>
          <a:lstStyle/>
          <a:p>
            <a:r>
              <a:rPr lang="en-US"/>
              <a:t>Drag picture to placeholder or click icon to add</a:t>
            </a:r>
          </a:p>
        </p:txBody>
      </p:sp>
      <p:sp>
        <p:nvSpPr>
          <p:cNvPr id="2" name="Title 1"/>
          <p:cNvSpPr>
            <a:spLocks noGrp="1"/>
          </p:cNvSpPr>
          <p:nvPr>
            <p:ph type="ctrTitle" hasCustomPrompt="1"/>
          </p:nvPr>
        </p:nvSpPr>
        <p:spPr>
          <a:xfrm>
            <a:off x="339556" y="595747"/>
            <a:ext cx="4114682" cy="1907312"/>
          </a:xfrm>
        </p:spPr>
        <p:txBody>
          <a:bodyPr lIns="0" anchor="b">
            <a:noAutofit/>
          </a:bodyPr>
          <a:lstStyle>
            <a:lvl1pPr algn="l">
              <a:defRPr sz="4400">
                <a:solidFill>
                  <a:schemeClr val="tx1"/>
                </a:solidFill>
                <a:latin typeface="+mj-lt"/>
              </a:defRPr>
            </a:lvl1pPr>
          </a:lstStyle>
          <a:p>
            <a:r>
              <a:rPr lang="en-US" dirty="0"/>
              <a:t>CLICK TO EDIT MASTER TITLE SLIDE</a:t>
            </a:r>
          </a:p>
        </p:txBody>
      </p:sp>
      <p:sp>
        <p:nvSpPr>
          <p:cNvPr id="3" name="Subtitle 2"/>
          <p:cNvSpPr>
            <a:spLocks noGrp="1"/>
          </p:cNvSpPr>
          <p:nvPr>
            <p:ph type="subTitle" idx="1"/>
          </p:nvPr>
        </p:nvSpPr>
        <p:spPr>
          <a:xfrm>
            <a:off x="339556" y="4266824"/>
            <a:ext cx="4114682" cy="666549"/>
          </a:xfrm>
        </p:spPr>
        <p:txBody>
          <a:bodyPr lIns="0" anchor="t">
            <a:normAutofit/>
          </a:bodyPr>
          <a:lstStyle>
            <a:lvl1pPr marL="0" indent="0" algn="l">
              <a:buNone/>
              <a:defRPr sz="2000" b="0">
                <a:solidFill>
                  <a:schemeClr val="tx1">
                    <a:lumMod val="50000"/>
                    <a:lumOff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a:xfrm>
            <a:off x="339556" y="2642329"/>
            <a:ext cx="1152144" cy="377962"/>
          </a:xfrm>
          <a:solidFill>
            <a:schemeClr val="accent1"/>
          </a:solidFill>
        </p:spPr>
        <p:txBody>
          <a:bodyPr/>
          <a:lstStyle>
            <a:lvl1pPr>
              <a:defRPr sz="11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A318C6E2-4AA5-436E-9815-715E9B2235FA}" type="datetime1">
              <a:rPr lang="en-US" smtClean="0"/>
              <a:t>4/23/19</a:t>
            </a:fld>
            <a:endParaRPr lang="en-US" dirty="0"/>
          </a:p>
        </p:txBody>
      </p:sp>
      <p:grpSp>
        <p:nvGrpSpPr>
          <p:cNvPr id="16" name="Group 15"/>
          <p:cNvGrpSpPr/>
          <p:nvPr userDrawn="1"/>
        </p:nvGrpSpPr>
        <p:grpSpPr>
          <a:xfrm>
            <a:off x="0" y="0"/>
            <a:ext cx="9144000" cy="397164"/>
            <a:chOff x="421830" y="1342659"/>
            <a:chExt cx="10018760" cy="290558"/>
          </a:xfrm>
        </p:grpSpPr>
        <p:sp>
          <p:nvSpPr>
            <p:cNvPr id="18" name="Rectangle 17"/>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7" name="Picture 16"/>
          <p:cNvPicPr>
            <a:picLocks noChangeAspect="1"/>
          </p:cNvPicPr>
          <p:nvPr userDrawn="1"/>
        </p:nvPicPr>
        <p:blipFill>
          <a:blip r:embed="rId2"/>
          <a:stretch>
            <a:fillRect/>
          </a:stretch>
        </p:blipFill>
        <p:spPr>
          <a:xfrm>
            <a:off x="339555" y="5670949"/>
            <a:ext cx="2831372" cy="724754"/>
          </a:xfrm>
          <a:prstGeom prst="rect">
            <a:avLst/>
          </a:prstGeom>
        </p:spPr>
      </p:pic>
      <p:sp>
        <p:nvSpPr>
          <p:cNvPr id="15" name="Footer Placeholder 7"/>
          <p:cNvSpPr>
            <a:spLocks noGrp="1"/>
          </p:cNvSpPr>
          <p:nvPr>
            <p:ph type="ftr" sz="quarter" idx="11"/>
          </p:nvPr>
        </p:nvSpPr>
        <p:spPr>
          <a:xfrm>
            <a:off x="4538776" y="6377234"/>
            <a:ext cx="3220281" cy="250337"/>
          </a:xfrm>
        </p:spPr>
        <p:txBody>
          <a:bodyPr/>
          <a:lstStyle>
            <a:lvl1pPr algn="ctr">
              <a:defRPr/>
            </a:lvl1pPr>
          </a:lstStyle>
          <a:p>
            <a:r>
              <a:rPr lang="en-US"/>
              <a:t>PRESENTATION TITLE</a:t>
            </a:r>
            <a:endParaRPr lang="en-US" dirty="0"/>
          </a:p>
        </p:txBody>
      </p:sp>
      <p:sp>
        <p:nvSpPr>
          <p:cNvPr id="19" name="Slide Number Placeholder 8"/>
          <p:cNvSpPr>
            <a:spLocks noGrp="1"/>
          </p:cNvSpPr>
          <p:nvPr>
            <p:ph type="sldNum" sz="quarter" idx="12"/>
          </p:nvPr>
        </p:nvSpPr>
        <p:spPr>
          <a:xfrm>
            <a:off x="7947379" y="6377234"/>
            <a:ext cx="829360" cy="250337"/>
          </a:xfrm>
        </p:spPr>
        <p:txBody>
          <a:bodyPr/>
          <a:lstStyle>
            <a:lvl1pPr algn="ctr">
              <a:defRPr/>
            </a:lvl1pPr>
          </a:lstStyle>
          <a:p>
            <a:r>
              <a:rPr lang="en-US"/>
              <a:t>PAGE </a:t>
            </a:r>
            <a:fld id="{93005692-73BE-493E-93AB-ECD6027A7652}" type="slidenum">
              <a:rPr lang="en-US" smtClean="0"/>
              <a:pPr/>
              <a:t>‹#›</a:t>
            </a:fld>
            <a:endParaRPr lang="en-US" dirty="0"/>
          </a:p>
        </p:txBody>
      </p:sp>
    </p:spTree>
    <p:extLst>
      <p:ext uri="{BB962C8B-B14F-4D97-AF65-F5344CB8AC3E}">
        <p14:creationId xmlns:p14="http://schemas.microsoft.com/office/powerpoint/2010/main" val="1031835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_ALT">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hq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6" name="Date Placeholder 5"/>
          <p:cNvSpPr>
            <a:spLocks noGrp="1"/>
          </p:cNvSpPr>
          <p:nvPr>
            <p:ph type="dt" sz="half" idx="10"/>
          </p:nvPr>
        </p:nvSpPr>
        <p:spPr/>
        <p:txBody>
          <a:bodyPr/>
          <a:lstStyle/>
          <a:p>
            <a:fld id="{0A368D4B-3D0A-49AB-8EA2-2DC8CB4594DB}" type="datetime1">
              <a:rPr lang="en-US" smtClean="0"/>
              <a:t>4/23/19</a:t>
            </a:fld>
            <a:endParaRPr lang="en-US" dirty="0"/>
          </a:p>
        </p:txBody>
      </p:sp>
      <p:sp>
        <p:nvSpPr>
          <p:cNvPr id="7" name="Footer Placeholder 6"/>
          <p:cNvSpPr>
            <a:spLocks noGrp="1"/>
          </p:cNvSpPr>
          <p:nvPr>
            <p:ph type="ftr" sz="quarter" idx="11"/>
          </p:nvPr>
        </p:nvSpPr>
        <p:spPr/>
        <p:txBody>
          <a:bodyPr/>
          <a:lstStyle/>
          <a:p>
            <a:r>
              <a:rPr lang="en-US"/>
              <a:t>PRESENTATION TITLE</a:t>
            </a:r>
            <a:endParaRPr lang="en-US" dirty="0"/>
          </a:p>
        </p:txBody>
      </p:sp>
      <p:sp>
        <p:nvSpPr>
          <p:cNvPr id="8" name="Slide Number Placeholder 7"/>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pic>
        <p:nvPicPr>
          <p:cNvPr id="9" name="Picture 8" title="University of Waterloo"/>
          <p:cNvPicPr>
            <a:picLocks noChangeAspect="1"/>
          </p:cNvPicPr>
          <p:nvPr userDrawn="1"/>
        </p:nvPicPr>
        <p:blipFill rotWithShape="1">
          <a:blip r:embed="rId3">
            <a:extLst>
              <a:ext uri="{28A0092B-C50C-407E-A947-70E740481C1C}">
                <a14:useLocalDpi xmlns:a14="http://schemas.microsoft.com/office/drawing/2010/main" val="0"/>
              </a:ext>
            </a:extLst>
          </a:blip>
          <a:srcRect l="13985" t="13985" r="13985" b="13985"/>
          <a:stretch/>
        </p:blipFill>
        <p:spPr bwMode="gray">
          <a:xfrm>
            <a:off x="2257998" y="1122373"/>
            <a:ext cx="4628005" cy="3005998"/>
          </a:xfrm>
          <a:prstGeom prst="rect">
            <a:avLst/>
          </a:prstGeom>
          <a:effectLst>
            <a:outerShdw blurRad="50800" dist="38100" dir="2700000" algn="tl" rotWithShape="0">
              <a:prstClr val="black">
                <a:alpha val="40000"/>
              </a:prstClr>
            </a:outerShdw>
          </a:effectLst>
        </p:spPr>
      </p:pic>
      <p:grpSp>
        <p:nvGrpSpPr>
          <p:cNvPr id="10" name="Group 9"/>
          <p:cNvGrpSpPr/>
          <p:nvPr userDrawn="1"/>
        </p:nvGrpSpPr>
        <p:grpSpPr>
          <a:xfrm>
            <a:off x="0" y="0"/>
            <a:ext cx="9144000" cy="397164"/>
            <a:chOff x="421830" y="1342659"/>
            <a:chExt cx="10018760" cy="290558"/>
          </a:xfrm>
        </p:grpSpPr>
        <p:sp>
          <p:nvSpPr>
            <p:cNvPr id="12" name="Rectangle 11"/>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7" name="Title 1"/>
          <p:cNvSpPr>
            <a:spLocks noGrp="1"/>
          </p:cNvSpPr>
          <p:nvPr>
            <p:ph type="title" hasCustomPrompt="1"/>
          </p:nvPr>
        </p:nvSpPr>
        <p:spPr>
          <a:xfrm>
            <a:off x="492920" y="4581239"/>
            <a:ext cx="8158163" cy="1597891"/>
          </a:xfrm>
          <a:noFill/>
        </p:spPr>
        <p:txBody>
          <a:bodyPr wrap="square" rtlCol="0" anchor="ctr" anchorCtr="1">
            <a:noAutofit/>
          </a:bodyPr>
          <a:lstStyle>
            <a:lvl1pPr algn="ctr">
              <a:defRPr lang="en-US" sz="1800" b="0" cap="all" baseline="0">
                <a:solidFill>
                  <a:schemeClr val="bg1"/>
                </a:solidFill>
                <a:latin typeface="Verdana" charset="0"/>
                <a:ea typeface="Verdana" charset="0"/>
                <a:cs typeface="Verdana" charset="0"/>
              </a:defRPr>
            </a:lvl1pPr>
          </a:lstStyle>
          <a:p>
            <a:pPr marL="0" lvl="0" algn="ctr">
              <a:lnSpc>
                <a:spcPct val="75000"/>
              </a:lnSpc>
            </a:pPr>
            <a:r>
              <a:rPr lang="en-US" dirty="0"/>
              <a:t>click to edit master closing slide</a:t>
            </a:r>
          </a:p>
        </p:txBody>
      </p:sp>
    </p:spTree>
    <p:extLst>
      <p:ext uri="{BB962C8B-B14F-4D97-AF65-F5344CB8AC3E}">
        <p14:creationId xmlns:p14="http://schemas.microsoft.com/office/powerpoint/2010/main" val="3722082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Black">
    <p:bg>
      <p:bgPr>
        <a:solidFill>
          <a:schemeClr val="tx1"/>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clrChange>
              <a:clrFrom>
                <a:srgbClr val="000000"/>
              </a:clrFrom>
              <a:clrTo>
                <a:srgbClr val="000000">
                  <a:alpha val="0"/>
                </a:srgbClr>
              </a:clrTo>
            </a:clrChange>
          </a:blip>
          <a:stretch>
            <a:fillRect/>
          </a:stretch>
        </p:blipFill>
        <p:spPr>
          <a:xfrm>
            <a:off x="339555" y="5680659"/>
            <a:ext cx="2770751" cy="717639"/>
          </a:xfrm>
          <a:prstGeom prst="rect">
            <a:avLst/>
          </a:prstGeom>
        </p:spPr>
      </p:pic>
      <p:sp>
        <p:nvSpPr>
          <p:cNvPr id="2" name="Title 1"/>
          <p:cNvSpPr>
            <a:spLocks noGrp="1"/>
          </p:cNvSpPr>
          <p:nvPr>
            <p:ph type="ctrTitle" hasCustomPrompt="1"/>
          </p:nvPr>
        </p:nvSpPr>
        <p:spPr>
          <a:xfrm>
            <a:off x="339557" y="1028943"/>
            <a:ext cx="6519149" cy="1474115"/>
          </a:xfrm>
        </p:spPr>
        <p:txBody>
          <a:bodyPr lIns="0" anchor="b">
            <a:noAutofit/>
          </a:bodyPr>
          <a:lstStyle>
            <a:lvl1pPr algn="l">
              <a:defRPr sz="5400">
                <a:solidFill>
                  <a:schemeClr val="bg1"/>
                </a:solidFill>
                <a:latin typeface="+mj-lt"/>
              </a:defRPr>
            </a:lvl1pPr>
          </a:lstStyle>
          <a:p>
            <a:r>
              <a:rPr lang="en-US" dirty="0"/>
              <a:t>CLICK TO EDIT MASTER TITLE SLIDE</a:t>
            </a:r>
          </a:p>
        </p:txBody>
      </p:sp>
      <p:sp>
        <p:nvSpPr>
          <p:cNvPr id="3" name="Subtitle 2"/>
          <p:cNvSpPr>
            <a:spLocks noGrp="1"/>
          </p:cNvSpPr>
          <p:nvPr>
            <p:ph type="subTitle" idx="1"/>
          </p:nvPr>
        </p:nvSpPr>
        <p:spPr>
          <a:xfrm>
            <a:off x="339556" y="4266824"/>
            <a:ext cx="4114682" cy="666549"/>
          </a:xfrm>
        </p:spPr>
        <p:txBody>
          <a:bodyPr lIns="0" anchor="t">
            <a:normAutofit/>
          </a:bodyPr>
          <a:lstStyle>
            <a:lvl1pPr marL="0" indent="0" algn="l">
              <a:buNone/>
              <a:defRPr sz="2000" b="0">
                <a:solidFill>
                  <a:schemeClr val="bg1">
                    <a:lumMod val="8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a:xfrm>
            <a:off x="339555" y="2642329"/>
            <a:ext cx="1152144" cy="377962"/>
          </a:xfrm>
          <a:solidFill>
            <a:schemeClr val="accent1"/>
          </a:solidFill>
        </p:spPr>
        <p:txBody>
          <a:bodyPr/>
          <a:lstStyle>
            <a:lvl1pPr>
              <a:defRPr sz="11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A318C6E2-4AA5-436E-9815-715E9B2235FA}" type="datetime1">
              <a:rPr lang="en-US" smtClean="0"/>
              <a:t>4/23/19</a:t>
            </a:fld>
            <a:endParaRPr lang="en-US" dirty="0"/>
          </a:p>
        </p:txBody>
      </p:sp>
      <p:grpSp>
        <p:nvGrpSpPr>
          <p:cNvPr id="17" name="Group 16"/>
          <p:cNvGrpSpPr/>
          <p:nvPr userDrawn="1"/>
        </p:nvGrpSpPr>
        <p:grpSpPr>
          <a:xfrm>
            <a:off x="0" y="0"/>
            <a:ext cx="9144000" cy="397164"/>
            <a:chOff x="421830" y="1342659"/>
            <a:chExt cx="10018760" cy="290558"/>
          </a:xfrm>
        </p:grpSpPr>
        <p:sp>
          <p:nvSpPr>
            <p:cNvPr id="5" name="Rectangle 4"/>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6" name="Footer Placeholder 7"/>
          <p:cNvSpPr>
            <a:spLocks noGrp="1"/>
          </p:cNvSpPr>
          <p:nvPr>
            <p:ph type="ftr" sz="quarter" idx="11"/>
          </p:nvPr>
        </p:nvSpPr>
        <p:spPr>
          <a:xfrm>
            <a:off x="4538776" y="6377234"/>
            <a:ext cx="3220281" cy="250337"/>
          </a:xfrm>
        </p:spPr>
        <p:txBody>
          <a:bodyPr/>
          <a:lstStyle>
            <a:lvl1pPr algn="ctr">
              <a:defRPr>
                <a:solidFill>
                  <a:schemeClr val="bg1"/>
                </a:solidFill>
              </a:defRPr>
            </a:lvl1pPr>
          </a:lstStyle>
          <a:p>
            <a:r>
              <a:rPr lang="en-US"/>
              <a:t>PRESENTATION TITLE</a:t>
            </a:r>
            <a:endParaRPr lang="en-US" dirty="0"/>
          </a:p>
        </p:txBody>
      </p:sp>
      <p:sp>
        <p:nvSpPr>
          <p:cNvPr id="18" name="Slide Number Placeholder 8"/>
          <p:cNvSpPr>
            <a:spLocks noGrp="1"/>
          </p:cNvSpPr>
          <p:nvPr>
            <p:ph type="sldNum" sz="quarter" idx="12"/>
          </p:nvPr>
        </p:nvSpPr>
        <p:spPr>
          <a:xfrm>
            <a:off x="7947379" y="6377234"/>
            <a:ext cx="829360" cy="250337"/>
          </a:xfrm>
        </p:spPr>
        <p:txBody>
          <a:bodyPr/>
          <a:lstStyle>
            <a:lvl1pPr algn="ctr">
              <a:defRPr>
                <a:solidFill>
                  <a:schemeClr val="bg1"/>
                </a:solidFill>
              </a:defRPr>
            </a:lvl1pPr>
          </a:lstStyle>
          <a:p>
            <a:r>
              <a:rPr lang="en-US"/>
              <a:t>PAGE </a:t>
            </a:r>
            <a:fld id="{93005692-73BE-493E-93AB-ECD6027A7652}" type="slidenum">
              <a:rPr lang="en-US" smtClean="0"/>
              <a:pPr/>
              <a:t>‹#›</a:t>
            </a:fld>
            <a:endParaRPr lang="en-US" dirty="0"/>
          </a:p>
        </p:txBody>
      </p:sp>
    </p:spTree>
    <p:extLst>
      <p:ext uri="{BB962C8B-B14F-4D97-AF65-F5344CB8AC3E}">
        <p14:creationId xmlns:p14="http://schemas.microsoft.com/office/powerpoint/2010/main" val="2528952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Black with Image">
    <p:bg>
      <p:bgPr>
        <a:solidFill>
          <a:schemeClr val="tx1"/>
        </a:solidFill>
        <a:effectLst/>
      </p:bgPr>
    </p:bg>
    <p:spTree>
      <p:nvGrpSpPr>
        <p:cNvPr id="1" name=""/>
        <p:cNvGrpSpPr/>
        <p:nvPr/>
      </p:nvGrpSpPr>
      <p:grpSpPr>
        <a:xfrm>
          <a:off x="0" y="0"/>
          <a:ext cx="0" cy="0"/>
          <a:chOff x="0" y="0"/>
          <a:chExt cx="0" cy="0"/>
        </a:xfrm>
      </p:grpSpPr>
      <p:sp>
        <p:nvSpPr>
          <p:cNvPr id="18" name="Picture Placeholder 5"/>
          <p:cNvSpPr>
            <a:spLocks noGrp="1"/>
          </p:cNvSpPr>
          <p:nvPr>
            <p:ph type="pic" sz="quarter" idx="13"/>
          </p:nvPr>
        </p:nvSpPr>
        <p:spPr>
          <a:xfrm>
            <a:off x="4570594" y="397164"/>
            <a:ext cx="4573407" cy="6460836"/>
          </a:xfrm>
        </p:spPr>
        <p:txBody>
          <a:bodyPr/>
          <a:lstStyle/>
          <a:p>
            <a:r>
              <a:rPr lang="en-US"/>
              <a:t>Drag picture to placeholder or click icon to add</a:t>
            </a:r>
          </a:p>
        </p:txBody>
      </p:sp>
      <p:sp>
        <p:nvSpPr>
          <p:cNvPr id="2" name="Title 1"/>
          <p:cNvSpPr>
            <a:spLocks noGrp="1"/>
          </p:cNvSpPr>
          <p:nvPr>
            <p:ph type="ctrTitle" hasCustomPrompt="1"/>
          </p:nvPr>
        </p:nvSpPr>
        <p:spPr>
          <a:xfrm>
            <a:off x="339556" y="595747"/>
            <a:ext cx="4114682" cy="1907312"/>
          </a:xfrm>
        </p:spPr>
        <p:txBody>
          <a:bodyPr lIns="0" anchor="b">
            <a:noAutofit/>
          </a:bodyPr>
          <a:lstStyle>
            <a:lvl1pPr algn="l">
              <a:defRPr sz="4400">
                <a:solidFill>
                  <a:schemeClr val="bg1"/>
                </a:solidFill>
                <a:latin typeface="+mj-lt"/>
              </a:defRPr>
            </a:lvl1pPr>
          </a:lstStyle>
          <a:p>
            <a:r>
              <a:rPr lang="en-US" dirty="0"/>
              <a:t>CLICK TO EDIT MASTER TITLE SLIDE</a:t>
            </a:r>
          </a:p>
        </p:txBody>
      </p:sp>
      <p:sp>
        <p:nvSpPr>
          <p:cNvPr id="3" name="Subtitle 2"/>
          <p:cNvSpPr>
            <a:spLocks noGrp="1"/>
          </p:cNvSpPr>
          <p:nvPr>
            <p:ph type="subTitle" idx="1"/>
          </p:nvPr>
        </p:nvSpPr>
        <p:spPr>
          <a:xfrm>
            <a:off x="339556" y="4266824"/>
            <a:ext cx="4114682" cy="666549"/>
          </a:xfrm>
        </p:spPr>
        <p:txBody>
          <a:bodyPr lIns="0" anchor="t">
            <a:normAutofit/>
          </a:bodyPr>
          <a:lstStyle>
            <a:lvl1pPr marL="0" indent="0" algn="l">
              <a:buNone/>
              <a:defRPr sz="2000" b="0">
                <a:solidFill>
                  <a:schemeClr val="bg1">
                    <a:lumMod val="8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a:xfrm>
            <a:off x="339555" y="2642329"/>
            <a:ext cx="1152144" cy="377962"/>
          </a:xfrm>
          <a:solidFill>
            <a:schemeClr val="accent1"/>
          </a:solidFill>
        </p:spPr>
        <p:txBody>
          <a:bodyPr/>
          <a:lstStyle>
            <a:lvl1pPr>
              <a:defRPr sz="11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A318C6E2-4AA5-436E-9815-715E9B2235FA}" type="datetime1">
              <a:rPr lang="en-US" smtClean="0"/>
              <a:t>4/23/19</a:t>
            </a:fld>
            <a:endParaRPr lang="en-US" dirty="0"/>
          </a:p>
        </p:txBody>
      </p:sp>
      <p:grpSp>
        <p:nvGrpSpPr>
          <p:cNvPr id="15" name="Group 14"/>
          <p:cNvGrpSpPr/>
          <p:nvPr userDrawn="1"/>
        </p:nvGrpSpPr>
        <p:grpSpPr>
          <a:xfrm>
            <a:off x="0" y="0"/>
            <a:ext cx="9144000" cy="397164"/>
            <a:chOff x="421830" y="1342659"/>
            <a:chExt cx="10018760" cy="290558"/>
          </a:xfrm>
        </p:grpSpPr>
        <p:sp>
          <p:nvSpPr>
            <p:cNvPr id="20" name="Rectangle 19"/>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7" name="Picture 16"/>
          <p:cNvPicPr>
            <a:picLocks noChangeAspect="1"/>
          </p:cNvPicPr>
          <p:nvPr userDrawn="1"/>
        </p:nvPicPr>
        <p:blipFill>
          <a:blip r:embed="rId2">
            <a:clrChange>
              <a:clrFrom>
                <a:srgbClr val="000000"/>
              </a:clrFrom>
              <a:clrTo>
                <a:srgbClr val="000000">
                  <a:alpha val="0"/>
                </a:srgbClr>
              </a:clrTo>
            </a:clrChange>
          </a:blip>
          <a:stretch>
            <a:fillRect/>
          </a:stretch>
        </p:blipFill>
        <p:spPr>
          <a:xfrm>
            <a:off x="339555" y="5680659"/>
            <a:ext cx="2770751" cy="717639"/>
          </a:xfrm>
          <a:prstGeom prst="rect">
            <a:avLst/>
          </a:prstGeom>
        </p:spPr>
      </p:pic>
      <p:sp>
        <p:nvSpPr>
          <p:cNvPr id="16" name="Footer Placeholder 7"/>
          <p:cNvSpPr>
            <a:spLocks noGrp="1"/>
          </p:cNvSpPr>
          <p:nvPr>
            <p:ph type="ftr" sz="quarter" idx="11"/>
          </p:nvPr>
        </p:nvSpPr>
        <p:spPr>
          <a:xfrm>
            <a:off x="4538776" y="6377234"/>
            <a:ext cx="3220281" cy="250337"/>
          </a:xfrm>
        </p:spPr>
        <p:txBody>
          <a:bodyPr/>
          <a:lstStyle>
            <a:lvl1pPr algn="ctr">
              <a:defRPr>
                <a:solidFill>
                  <a:schemeClr val="bg1"/>
                </a:solidFill>
              </a:defRPr>
            </a:lvl1pPr>
          </a:lstStyle>
          <a:p>
            <a:r>
              <a:rPr lang="en-US"/>
              <a:t>PRESENTATION TITLE</a:t>
            </a:r>
            <a:endParaRPr lang="en-US" dirty="0"/>
          </a:p>
        </p:txBody>
      </p:sp>
      <p:sp>
        <p:nvSpPr>
          <p:cNvPr id="19" name="Slide Number Placeholder 8"/>
          <p:cNvSpPr>
            <a:spLocks noGrp="1"/>
          </p:cNvSpPr>
          <p:nvPr>
            <p:ph type="sldNum" sz="quarter" idx="12"/>
          </p:nvPr>
        </p:nvSpPr>
        <p:spPr>
          <a:xfrm>
            <a:off x="7947379" y="6377234"/>
            <a:ext cx="829360" cy="250337"/>
          </a:xfrm>
        </p:spPr>
        <p:txBody>
          <a:bodyPr/>
          <a:lstStyle>
            <a:lvl1pPr algn="ctr">
              <a:defRPr>
                <a:solidFill>
                  <a:schemeClr val="bg1"/>
                </a:solidFill>
              </a:defRPr>
            </a:lvl1pPr>
          </a:lstStyle>
          <a:p>
            <a:r>
              <a:rPr lang="en-US"/>
              <a:t>PAGE </a:t>
            </a:r>
            <a:fld id="{93005692-73BE-493E-93AB-ECD6027A7652}" type="slidenum">
              <a:rPr lang="en-US" smtClean="0"/>
              <a:pPr/>
              <a:t>‹#›</a:t>
            </a:fld>
            <a:endParaRPr lang="en-US" dirty="0"/>
          </a:p>
        </p:txBody>
      </p:sp>
    </p:spTree>
    <p:extLst>
      <p:ext uri="{BB962C8B-B14F-4D97-AF65-F5344CB8AC3E}">
        <p14:creationId xmlns:p14="http://schemas.microsoft.com/office/powerpoint/2010/main" val="350106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D4B0C9-B47E-4B33-A656-C78D1805DA95}" type="datetime1">
              <a:rPr lang="en-US" smtClean="0"/>
              <a:t>4/23/19</a:t>
            </a:fld>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666323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M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3" hasCustomPrompt="1"/>
          </p:nvPr>
        </p:nvSpPr>
        <p:spPr>
          <a:xfrm>
            <a:off x="5555773" y="685060"/>
            <a:ext cx="1065644" cy="286052"/>
          </a:xfrm>
        </p:spPr>
        <p:txBody>
          <a:bodyPr anchor="ctr">
            <a:noAutofit/>
          </a:bodyPr>
          <a:lstStyle>
            <a:lvl1pPr marL="0" indent="0" algn="ctr">
              <a:buNone/>
              <a:defRPr sz="1000" b="0" baseline="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MENU ITEM 1</a:t>
            </a:r>
          </a:p>
        </p:txBody>
      </p:sp>
      <p:sp>
        <p:nvSpPr>
          <p:cNvPr id="9" name="Text Placeholder 7"/>
          <p:cNvSpPr>
            <a:spLocks noGrp="1"/>
          </p:cNvSpPr>
          <p:nvPr>
            <p:ph type="body" sz="quarter" idx="14" hasCustomPrompt="1"/>
          </p:nvPr>
        </p:nvSpPr>
        <p:spPr>
          <a:xfrm>
            <a:off x="6681169" y="685060"/>
            <a:ext cx="1065644" cy="286052"/>
          </a:xfrm>
        </p:spPr>
        <p:txBody>
          <a:bodyPr anchor="ctr">
            <a:noAutofit/>
          </a:bodyPr>
          <a:lstStyle>
            <a:lvl1pPr marL="0" indent="0" algn="ctr">
              <a:buNone/>
              <a:defRPr sz="1000" b="0" baseline="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MENU ITEM 2</a:t>
            </a:r>
          </a:p>
        </p:txBody>
      </p:sp>
      <p:sp>
        <p:nvSpPr>
          <p:cNvPr id="10" name="Text Placeholder 7"/>
          <p:cNvSpPr>
            <a:spLocks noGrp="1"/>
          </p:cNvSpPr>
          <p:nvPr>
            <p:ph type="body" sz="quarter" idx="15" hasCustomPrompt="1"/>
          </p:nvPr>
        </p:nvSpPr>
        <p:spPr>
          <a:xfrm>
            <a:off x="7806565" y="685060"/>
            <a:ext cx="1065644" cy="286052"/>
          </a:xfrm>
        </p:spPr>
        <p:txBody>
          <a:bodyPr anchor="ctr">
            <a:noAutofit/>
          </a:bodyPr>
          <a:lstStyle>
            <a:lvl1pPr marL="0" indent="0" algn="ctr">
              <a:buNone/>
              <a:defRPr sz="1000" b="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MENU ITEM 3</a:t>
            </a:r>
          </a:p>
        </p:txBody>
      </p:sp>
      <p:sp>
        <p:nvSpPr>
          <p:cNvPr id="7" name="Date Placeholder 6"/>
          <p:cNvSpPr>
            <a:spLocks noGrp="1"/>
          </p:cNvSpPr>
          <p:nvPr>
            <p:ph type="dt" sz="half" idx="16"/>
          </p:nvPr>
        </p:nvSpPr>
        <p:spPr/>
        <p:txBody>
          <a:bodyPr/>
          <a:lstStyle/>
          <a:p>
            <a:fld id="{48C228CE-C572-4AF5-9728-AA6E475873DD}" type="datetime1">
              <a:rPr lang="en-US" smtClean="0"/>
              <a:t>4/23/19</a:t>
            </a:fld>
            <a:endParaRPr lang="en-US" dirty="0"/>
          </a:p>
        </p:txBody>
      </p:sp>
      <p:sp>
        <p:nvSpPr>
          <p:cNvPr id="11" name="Footer Placeholder 10"/>
          <p:cNvSpPr>
            <a:spLocks noGrp="1"/>
          </p:cNvSpPr>
          <p:nvPr>
            <p:ph type="ftr" sz="quarter" idx="17"/>
          </p:nvPr>
        </p:nvSpPr>
        <p:spPr/>
        <p:txBody>
          <a:bodyPr/>
          <a:lstStyle/>
          <a:p>
            <a:r>
              <a:rPr lang="en-US"/>
              <a:t>PRESENTATION TITLE</a:t>
            </a:r>
            <a:endParaRPr lang="en-US" dirty="0"/>
          </a:p>
        </p:txBody>
      </p:sp>
      <p:sp>
        <p:nvSpPr>
          <p:cNvPr id="12" name="Slide Number Placeholder 11"/>
          <p:cNvSpPr>
            <a:spLocks noGrp="1"/>
          </p:cNvSpPr>
          <p:nvPr>
            <p:ph type="sldNum" sz="quarter" idx="18"/>
          </p:nvPr>
        </p:nvSpPr>
        <p:spPr/>
        <p:txBody>
          <a:bodyPr/>
          <a:lstStyle/>
          <a:p>
            <a:r>
              <a:rPr lang="en-US" dirty="0"/>
              <a:t>PAGE  </a:t>
            </a:r>
            <a:fld id="{93005692-73BE-493E-93AB-ECD6027A7652}" type="slidenum">
              <a:rPr lang="en-US" smtClean="0"/>
              <a:pPr/>
              <a:t>‹#›</a:t>
            </a:fld>
            <a:endParaRPr lang="en-US" dirty="0"/>
          </a:p>
        </p:txBody>
      </p:sp>
      <p:sp>
        <p:nvSpPr>
          <p:cNvPr id="4" name="Title 3"/>
          <p:cNvSpPr>
            <a:spLocks noGrp="1"/>
          </p:cNvSpPr>
          <p:nvPr>
            <p:ph type="title"/>
          </p:nvPr>
        </p:nvSpPr>
        <p:spPr>
          <a:xfrm>
            <a:off x="194914" y="434111"/>
            <a:ext cx="5284561" cy="895927"/>
          </a:xfrm>
        </p:spPr>
        <p:txBody>
          <a:bodyPr tIns="182880"/>
          <a:lstStyle>
            <a:lvl1pPr>
              <a:defRPr cap="all" baseline="0"/>
            </a:lvl1pPr>
          </a:lstStyle>
          <a:p>
            <a:r>
              <a:rPr lang="en-US"/>
              <a:t>Click to edit Master title style</a:t>
            </a:r>
            <a:endParaRPr lang="en-US" dirty="0"/>
          </a:p>
        </p:txBody>
      </p:sp>
    </p:spTree>
    <p:extLst>
      <p:ext uri="{BB962C8B-B14F-4D97-AF65-F5344CB8AC3E}">
        <p14:creationId xmlns:p14="http://schemas.microsoft.com/office/powerpoint/2010/main" val="1267036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4913" y="1709741"/>
            <a:ext cx="7049630" cy="2852737"/>
          </a:xfrm>
        </p:spPr>
        <p:txBody>
          <a:bodyPr anchor="b">
            <a:normAutofit/>
          </a:bodyPr>
          <a:lstStyle>
            <a:lvl1pPr algn="l">
              <a:defRPr sz="4000" baseline="0">
                <a:solidFill>
                  <a:schemeClr val="tx1"/>
                </a:solidFill>
              </a:defRPr>
            </a:lvl1pPr>
          </a:lstStyle>
          <a:p>
            <a:r>
              <a:rPr lang="en-US" dirty="0"/>
              <a:t>CLICK TO EDIT MASTER</a:t>
            </a:r>
            <a:br>
              <a:rPr lang="en-US" dirty="0"/>
            </a:br>
            <a:r>
              <a:rPr lang="en-US" dirty="0"/>
              <a:t>SECTION TITLE SLIDE</a:t>
            </a:r>
          </a:p>
        </p:txBody>
      </p:sp>
      <p:sp>
        <p:nvSpPr>
          <p:cNvPr id="3" name="Text Placeholder 2"/>
          <p:cNvSpPr>
            <a:spLocks noGrp="1"/>
          </p:cNvSpPr>
          <p:nvPr>
            <p:ph type="body" idx="1"/>
          </p:nvPr>
        </p:nvSpPr>
        <p:spPr>
          <a:xfrm>
            <a:off x="194913" y="4589466"/>
            <a:ext cx="7049630" cy="1500187"/>
          </a:xfrm>
        </p:spPr>
        <p:txBody>
          <a:bodyPr>
            <a:normAutofit/>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26D43AC-4B94-471D-A170-0D88FCD1FB54}" type="datetime1">
              <a:rPr lang="en-US" smtClean="0"/>
              <a:t>4/23/19</a:t>
            </a:fld>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2969021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Section Header_AL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720392" y="1692454"/>
            <a:ext cx="5200134" cy="1331092"/>
          </a:xfrm>
          <a:prstGeom prst="rect">
            <a:avLst/>
          </a:prstGeom>
        </p:spPr>
      </p:pic>
      <p:sp>
        <p:nvSpPr>
          <p:cNvPr id="2" name="Title 1"/>
          <p:cNvSpPr>
            <a:spLocks noGrp="1"/>
          </p:cNvSpPr>
          <p:nvPr>
            <p:ph type="ctrTitle" hasCustomPrompt="1"/>
          </p:nvPr>
        </p:nvSpPr>
        <p:spPr>
          <a:xfrm>
            <a:off x="720392" y="3727927"/>
            <a:ext cx="6577965" cy="1212056"/>
          </a:xfrm>
        </p:spPr>
        <p:txBody>
          <a:bodyPr anchor="b">
            <a:noAutofit/>
          </a:bodyPr>
          <a:lstStyle>
            <a:lvl1pPr algn="l">
              <a:defRPr sz="4000" baseline="0">
                <a:solidFill>
                  <a:schemeClr val="tx1"/>
                </a:solidFill>
                <a:latin typeface="+mj-lt"/>
              </a:defRPr>
            </a:lvl1pPr>
          </a:lstStyle>
          <a:p>
            <a:r>
              <a:rPr lang="en-US" dirty="0"/>
              <a:t>CLICK TO EDIT MASTER</a:t>
            </a:r>
            <a:br>
              <a:rPr lang="en-US" dirty="0"/>
            </a:br>
            <a:r>
              <a:rPr lang="en-US" dirty="0"/>
              <a:t>SECTION TITLE SLIDE OPTION 2</a:t>
            </a:r>
          </a:p>
        </p:txBody>
      </p:sp>
      <p:sp>
        <p:nvSpPr>
          <p:cNvPr id="3" name="Subtitle 2"/>
          <p:cNvSpPr>
            <a:spLocks noGrp="1"/>
          </p:cNvSpPr>
          <p:nvPr>
            <p:ph type="subTitle" idx="1"/>
          </p:nvPr>
        </p:nvSpPr>
        <p:spPr bwMode="gray">
          <a:xfrm>
            <a:off x="720392" y="4947816"/>
            <a:ext cx="6577965" cy="666549"/>
          </a:xfrm>
        </p:spPr>
        <p:txBody>
          <a:bodyPr anchor="t">
            <a:normAutofit/>
          </a:bodyPr>
          <a:lstStyle>
            <a:lvl1pPr marL="0" indent="0" algn="l">
              <a:buNone/>
              <a:defRPr sz="2400">
                <a:solidFill>
                  <a:schemeClr val="tx1">
                    <a:lumMod val="50000"/>
                    <a:lumOff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EFF9E2-52BD-4C8D-9C57-79F661DB94A1}" type="datetime1">
              <a:rPr lang="en-US" smtClean="0"/>
              <a:t>4/23/19</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grpSp>
        <p:nvGrpSpPr>
          <p:cNvPr id="16" name="Group 15"/>
          <p:cNvGrpSpPr/>
          <p:nvPr userDrawn="1"/>
        </p:nvGrpSpPr>
        <p:grpSpPr>
          <a:xfrm>
            <a:off x="0" y="0"/>
            <a:ext cx="9144000" cy="397164"/>
            <a:chOff x="421830" y="1342659"/>
            <a:chExt cx="10018760" cy="290558"/>
          </a:xfrm>
        </p:grpSpPr>
        <p:sp>
          <p:nvSpPr>
            <p:cNvPr id="17" name="Rectangle 16"/>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6427483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4914" y="434111"/>
            <a:ext cx="8677297" cy="895927"/>
          </a:xfrm>
        </p:spPr>
        <p:txBody>
          <a:bodyPr/>
          <a:lstStyle/>
          <a:p>
            <a:r>
              <a:rPr lang="en-US" dirty="0"/>
              <a:t>CLICK TO EDIT MASTER TITLE STYLE</a:t>
            </a:r>
          </a:p>
        </p:txBody>
      </p:sp>
      <p:sp>
        <p:nvSpPr>
          <p:cNvPr id="3" name="Content Placeholder 2"/>
          <p:cNvSpPr>
            <a:spLocks noGrp="1"/>
          </p:cNvSpPr>
          <p:nvPr>
            <p:ph sz="half" idx="1"/>
          </p:nvPr>
        </p:nvSpPr>
        <p:spPr>
          <a:xfrm>
            <a:off x="194913" y="1413164"/>
            <a:ext cx="4190141" cy="4590472"/>
          </a:xfrm>
        </p:spPr>
        <p:txBody>
          <a:bodyPr/>
          <a:lstStyle>
            <a:lvl1pPr marL="288918" indent="-288918">
              <a:spcBef>
                <a:spcPts val="800"/>
              </a:spcBef>
              <a:spcAft>
                <a:spcPts val="800"/>
              </a:spcAft>
              <a:buFont typeface="Wingdings" charset="2"/>
              <a:buChar char="§"/>
              <a:defRPr/>
            </a:lvl1pPr>
            <a:lvl2pPr marL="685783" indent="-228594">
              <a:spcBef>
                <a:spcPts val="800"/>
              </a:spcBef>
              <a:spcAft>
                <a:spcPts val="800"/>
              </a:spcAft>
              <a:buFont typeface="Wingdings" charset="2"/>
              <a:buChar char="§"/>
              <a:defRPr/>
            </a:lvl2pPr>
            <a:lvl3pPr marL="1142971" indent="-228594">
              <a:spcBef>
                <a:spcPts val="800"/>
              </a:spcBef>
              <a:spcAft>
                <a:spcPts val="800"/>
              </a:spcAft>
              <a:buFont typeface="Wingdings" charset="2"/>
              <a:buChar char="§"/>
              <a:defRPr/>
            </a:lvl3pPr>
            <a:lvl4pPr marL="1600160" indent="-228594">
              <a:spcBef>
                <a:spcPts val="800"/>
              </a:spcBef>
              <a:spcAft>
                <a:spcPts val="800"/>
              </a:spcAft>
              <a:buFont typeface="Wingdings" charset="2"/>
              <a:buChar char="§"/>
              <a:defRPr/>
            </a:lvl4pPr>
            <a:lvl5pPr marL="2057349" indent="-228594">
              <a:spcBef>
                <a:spcPts val="800"/>
              </a:spcBef>
              <a:spcAft>
                <a:spcPts val="800"/>
              </a:spcAft>
              <a:buFont typeface="Wingdings"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8245" y="1413164"/>
            <a:ext cx="4243965" cy="4590472"/>
          </a:xfrm>
        </p:spPr>
        <p:txBody>
          <a:bodyPr/>
          <a:lstStyle>
            <a:lvl1pPr marL="288918" indent="-288918">
              <a:spcBef>
                <a:spcPts val="800"/>
              </a:spcBef>
              <a:spcAft>
                <a:spcPts val="800"/>
              </a:spcAft>
              <a:buFont typeface="Wingdings" charset="2"/>
              <a:buChar char="§"/>
              <a:defRPr/>
            </a:lvl1pPr>
            <a:lvl2pPr marL="685783" indent="-228594">
              <a:spcBef>
                <a:spcPts val="800"/>
              </a:spcBef>
              <a:spcAft>
                <a:spcPts val="800"/>
              </a:spcAft>
              <a:buFont typeface="Wingdings" charset="2"/>
              <a:buChar char="§"/>
              <a:defRPr/>
            </a:lvl2pPr>
            <a:lvl3pPr marL="1142971" indent="-228594">
              <a:spcBef>
                <a:spcPts val="800"/>
              </a:spcBef>
              <a:spcAft>
                <a:spcPts val="800"/>
              </a:spcAft>
              <a:buFont typeface="Wingdings" charset="2"/>
              <a:buChar char="§"/>
              <a:defRPr/>
            </a:lvl3pPr>
            <a:lvl4pPr marL="1600160" indent="-228594">
              <a:spcBef>
                <a:spcPts val="800"/>
              </a:spcBef>
              <a:spcAft>
                <a:spcPts val="800"/>
              </a:spcAft>
              <a:buFont typeface="Wingdings" charset="2"/>
              <a:buChar char="§"/>
              <a:defRPr/>
            </a:lvl4pPr>
            <a:lvl5pPr marL="2057349" indent="-228594">
              <a:spcBef>
                <a:spcPts val="800"/>
              </a:spcBef>
              <a:spcAft>
                <a:spcPts val="800"/>
              </a:spcAft>
              <a:buFont typeface="Wingdings"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81881F3-AB4F-4026-8B03-DBF7475676B1}" type="datetime1">
              <a:rPr lang="en-US" smtClean="0"/>
              <a:t>4/23/19</a:t>
            </a:fld>
            <a:endParaRPr lang="en-US" dirty="0"/>
          </a:p>
        </p:txBody>
      </p:sp>
      <p:sp>
        <p:nvSpPr>
          <p:cNvPr id="9" name="Footer Placeholder 8"/>
          <p:cNvSpPr>
            <a:spLocks noGrp="1"/>
          </p:cNvSpPr>
          <p:nvPr>
            <p:ph type="ftr" sz="quarter" idx="11"/>
          </p:nvPr>
        </p:nvSpPr>
        <p:spPr/>
        <p:txBody>
          <a:bodyPr/>
          <a:lstStyle/>
          <a:p>
            <a:r>
              <a:rPr lang="en-US"/>
              <a:t>PRESENTATION TITLE</a:t>
            </a:r>
            <a:endParaRPr lang="en-US" dirty="0"/>
          </a:p>
        </p:txBody>
      </p:sp>
      <p:sp>
        <p:nvSpPr>
          <p:cNvPr id="10" name="Slide Number Placeholder 9"/>
          <p:cNvSpPr>
            <a:spLocks noGrp="1"/>
          </p:cNvSpPr>
          <p:nvPr>
            <p:ph type="sldNum" sz="quarter" idx="12"/>
          </p:nvPr>
        </p:nvSpPr>
        <p:spPr/>
        <p:txBody>
          <a:bodyPr/>
          <a:lstStyle/>
          <a:p>
            <a:r>
              <a:rPr lang="en-US" dirty="0"/>
              <a:t>PAGE  </a:t>
            </a:r>
            <a:fld id="{93005692-73BE-493E-93AB-ECD6027A7652}" type="slidenum">
              <a:rPr lang="en-US" smtClean="0"/>
              <a:pPr/>
              <a:t>‹#›</a:t>
            </a:fld>
            <a:endParaRPr lang="en-US" dirty="0"/>
          </a:p>
        </p:txBody>
      </p:sp>
    </p:spTree>
    <p:extLst>
      <p:ext uri="{BB962C8B-B14F-4D97-AF65-F5344CB8AC3E}">
        <p14:creationId xmlns:p14="http://schemas.microsoft.com/office/powerpoint/2010/main" val="2238516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6" name="Picture 25"/>
          <p:cNvPicPr>
            <a:picLocks noChangeAspect="1"/>
          </p:cNvPicPr>
          <p:nvPr userDrawn="1"/>
        </p:nvPicPr>
        <p:blipFill>
          <a:blip r:embed="rId22"/>
          <a:stretch>
            <a:fillRect/>
          </a:stretch>
        </p:blipFill>
        <p:spPr>
          <a:xfrm>
            <a:off x="6827793" y="6147742"/>
            <a:ext cx="2060466" cy="527423"/>
          </a:xfrm>
          <a:prstGeom prst="rect">
            <a:avLst/>
          </a:prstGeom>
        </p:spPr>
      </p:pic>
      <p:sp>
        <p:nvSpPr>
          <p:cNvPr id="2" name="Title Placeholder 1"/>
          <p:cNvSpPr>
            <a:spLocks noGrp="1"/>
          </p:cNvSpPr>
          <p:nvPr>
            <p:ph type="title"/>
          </p:nvPr>
        </p:nvSpPr>
        <p:spPr>
          <a:xfrm>
            <a:off x="194914" y="434111"/>
            <a:ext cx="8677297" cy="895927"/>
          </a:xfrm>
          <a:prstGeom prst="rect">
            <a:avLst/>
          </a:prstGeom>
        </p:spPr>
        <p:txBody>
          <a:bodyPr vert="horz" lIns="91440" tIns="9144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4913" y="1413166"/>
            <a:ext cx="8677297" cy="45951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88564" y="6335312"/>
            <a:ext cx="1003664" cy="250337"/>
          </a:xfrm>
          <a:prstGeom prst="rect">
            <a:avLst/>
          </a:prstGeom>
        </p:spPr>
        <p:txBody>
          <a:bodyPr vert="horz" lIns="91440" tIns="45720" rIns="91440" bIns="45720" rtlCol="0" anchor="ctr"/>
          <a:lstStyle>
            <a:lvl1pPr algn="ct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5FDFC970-B950-4395-A833-47227D4A68CA}" type="datetime1">
              <a:rPr lang="en-US" smtClean="0"/>
              <a:t>4/23/19</a:t>
            </a:fld>
            <a:endParaRPr lang="en-US" dirty="0"/>
          </a:p>
        </p:txBody>
      </p:sp>
      <p:sp>
        <p:nvSpPr>
          <p:cNvPr id="5" name="Footer Placeholder 4"/>
          <p:cNvSpPr>
            <a:spLocks noGrp="1"/>
          </p:cNvSpPr>
          <p:nvPr>
            <p:ph type="ftr" sz="quarter" idx="3"/>
          </p:nvPr>
        </p:nvSpPr>
        <p:spPr>
          <a:xfrm>
            <a:off x="194913" y="6335312"/>
            <a:ext cx="3919888" cy="250337"/>
          </a:xfrm>
          <a:prstGeom prst="rect">
            <a:avLst/>
          </a:prstGeom>
        </p:spPr>
        <p:txBody>
          <a:bodyPr vert="horz" lIns="91440" tIns="45720" rIns="91440" bIns="45720" rtlCol="0" anchor="ctr"/>
          <a:lstStyle>
            <a:lvl1pPr algn="l">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4190999" y="6335312"/>
            <a:ext cx="877711" cy="250337"/>
          </a:xfrm>
          <a:prstGeom prst="rect">
            <a:avLst/>
          </a:prstGeom>
        </p:spPr>
        <p:txBody>
          <a:bodyPr vert="horz" lIns="91440" tIns="45720" rIns="91440" bIns="45720" rtlCol="0" anchor="ctr"/>
          <a:lstStyle>
            <a:lvl1pPr algn="ct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PAGE  </a:t>
            </a:r>
            <a:fld id="{93005692-73BE-493E-93AB-ECD6027A7652}" type="slidenum">
              <a:rPr lang="en-US" smtClean="0"/>
              <a:pPr/>
              <a:t>‹#›</a:t>
            </a:fld>
            <a:endParaRPr lang="en-US" dirty="0"/>
          </a:p>
        </p:txBody>
      </p:sp>
      <p:grpSp>
        <p:nvGrpSpPr>
          <p:cNvPr id="15" name="Group 14"/>
          <p:cNvGrpSpPr/>
          <p:nvPr userDrawn="1"/>
        </p:nvGrpSpPr>
        <p:grpSpPr>
          <a:xfrm>
            <a:off x="0" y="0"/>
            <a:ext cx="9144000" cy="397164"/>
            <a:chOff x="421830" y="1342659"/>
            <a:chExt cx="10018760" cy="290558"/>
          </a:xfrm>
        </p:grpSpPr>
        <p:sp>
          <p:nvSpPr>
            <p:cNvPr id="16" name="Rectangle 15"/>
            <p:cNvSpPr/>
            <p:nvPr userDrawn="1"/>
          </p:nvSpPr>
          <p:spPr>
            <a:xfrm>
              <a:off x="421831" y="1487938"/>
              <a:ext cx="2532791" cy="145279"/>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userDrawn="1"/>
          </p:nvSpPr>
          <p:spPr>
            <a:xfrm>
              <a:off x="2928836" y="1487938"/>
              <a:ext cx="2503918" cy="145279"/>
            </a:xfrm>
            <a:prstGeom prst="rect">
              <a:avLst/>
            </a:prstGeom>
            <a:solidFill>
              <a:srgbClr val="FFE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5432754" y="1487938"/>
              <a:ext cx="2503918" cy="145279"/>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7936672" y="1487938"/>
              <a:ext cx="2503918" cy="145279"/>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p:cNvSpPr/>
            <p:nvPr userDrawn="1"/>
          </p:nvSpPr>
          <p:spPr>
            <a:xfrm>
              <a:off x="421830" y="1342659"/>
              <a:ext cx="10018759" cy="145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973700157"/>
      </p:ext>
    </p:extLst>
  </p:cSld>
  <p:clrMap bg1="lt1" tx1="dk1" bg2="lt2" tx2="dk2" accent1="accent1" accent2="accent2" accent3="accent3" accent4="accent4" accent5="accent5" accent6="accent6" hlink="hlink" folHlink="folHlink"/>
  <p:sldLayoutIdLst>
    <p:sldLayoutId id="2147483669" r:id="rId1"/>
    <p:sldLayoutId id="2147483714" r:id="rId2"/>
    <p:sldLayoutId id="2147483715" r:id="rId3"/>
    <p:sldLayoutId id="2147483716" r:id="rId4"/>
    <p:sldLayoutId id="2147483670" r:id="rId5"/>
    <p:sldLayoutId id="2147483693" r:id="rId6"/>
    <p:sldLayoutId id="2147483671" r:id="rId7"/>
    <p:sldLayoutId id="2147483690" r:id="rId8"/>
    <p:sldLayoutId id="2147483672" r:id="rId9"/>
    <p:sldLayoutId id="2147483673" r:id="rId10"/>
    <p:sldLayoutId id="2147483674" r:id="rId11"/>
    <p:sldLayoutId id="2147483675" r:id="rId12"/>
    <p:sldLayoutId id="2147483710" r:id="rId13"/>
    <p:sldLayoutId id="2147483717" r:id="rId14"/>
    <p:sldLayoutId id="2147483718" r:id="rId15"/>
    <p:sldLayoutId id="2147483719" r:id="rId16"/>
    <p:sldLayoutId id="2147483720" r:id="rId17"/>
    <p:sldLayoutId id="2147483721" r:id="rId18"/>
    <p:sldLayoutId id="2147483712" r:id="rId19"/>
    <p:sldLayoutId id="2147483713" r:id="rId20"/>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377" rtl="0" eaLnBrk="1" latinLnBrk="0" hangingPunct="1">
        <a:lnSpc>
          <a:spcPct val="85000"/>
        </a:lnSpc>
        <a:spcBef>
          <a:spcPct val="0"/>
        </a:spcBef>
        <a:buNone/>
        <a:defRPr sz="3600" b="0" kern="1200" spc="51" baseline="0">
          <a:solidFill>
            <a:schemeClr val="tx1"/>
          </a:solidFill>
          <a:latin typeface="+mj-lt"/>
          <a:ea typeface="+mj-ea"/>
          <a:cs typeface="+mj-cs"/>
        </a:defRPr>
      </a:lvl1pPr>
    </p:titleStyle>
    <p:body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555" y="342724"/>
            <a:ext cx="7593160" cy="2106143"/>
          </a:xfrm>
        </p:spPr>
        <p:txBody>
          <a:bodyPr/>
          <a:lstStyle/>
          <a:p>
            <a:r>
              <a:rPr lang="en-CA" b="1" dirty="0"/>
              <a:t>The cost of SLE in Canada: </a:t>
            </a:r>
            <a:br>
              <a:rPr lang="en-US" dirty="0"/>
            </a:br>
            <a:r>
              <a:rPr lang="en-CA" b="1" dirty="0"/>
              <a:t>A qualitative exploration</a:t>
            </a:r>
            <a:endParaRPr lang="en-US" dirty="0"/>
          </a:p>
        </p:txBody>
      </p:sp>
      <p:sp>
        <p:nvSpPr>
          <p:cNvPr id="3" name="Subtitle 2"/>
          <p:cNvSpPr>
            <a:spLocks noGrp="1"/>
          </p:cNvSpPr>
          <p:nvPr>
            <p:ph type="subTitle" idx="1"/>
          </p:nvPr>
        </p:nvSpPr>
        <p:spPr>
          <a:xfrm>
            <a:off x="339555" y="3487135"/>
            <a:ext cx="6519151" cy="2106143"/>
          </a:xfrm>
        </p:spPr>
        <p:txBody>
          <a:bodyPr>
            <a:normAutofit/>
          </a:bodyPr>
          <a:lstStyle/>
          <a:p>
            <a:r>
              <a:rPr lang="en-CA" dirty="0"/>
              <a:t>Dixon, J., Cardwell, F.S.,</a:t>
            </a:r>
            <a:r>
              <a:rPr lang="en-CA" baseline="30000" dirty="0"/>
              <a:t>, </a:t>
            </a:r>
            <a:r>
              <a:rPr lang="en-CA" dirty="0"/>
              <a:t>Clarke, Ann E., &amp; Elliott, S.J.</a:t>
            </a:r>
            <a:endParaRPr lang="en-US" dirty="0"/>
          </a:p>
          <a:p>
            <a:endParaRPr lang="en-US" dirty="0"/>
          </a:p>
          <a:p>
            <a:r>
              <a:rPr lang="en-US" dirty="0"/>
              <a:t>Presented by: Francesca Cardwell</a:t>
            </a:r>
          </a:p>
          <a:p>
            <a:r>
              <a:rPr lang="en-US" sz="1700" dirty="0"/>
              <a:t>Research Assistant, Geography and Environmental Management</a:t>
            </a:r>
          </a:p>
          <a:p>
            <a:endParaRPr lang="en-US" dirty="0"/>
          </a:p>
        </p:txBody>
      </p:sp>
      <p:sp>
        <p:nvSpPr>
          <p:cNvPr id="10" name="Date Placeholder 9"/>
          <p:cNvSpPr>
            <a:spLocks noGrp="1"/>
          </p:cNvSpPr>
          <p:nvPr>
            <p:ph type="dt" sz="half" idx="10"/>
          </p:nvPr>
        </p:nvSpPr>
        <p:spPr/>
        <p:txBody>
          <a:bodyPr/>
          <a:lstStyle/>
          <a:p>
            <a:r>
              <a:rPr lang="en-US" dirty="0"/>
              <a:t>May 7, 2019</a:t>
            </a:r>
          </a:p>
        </p:txBody>
      </p:sp>
    </p:spTree>
    <p:extLst>
      <p:ext uri="{BB962C8B-B14F-4D97-AF65-F5344CB8AC3E}">
        <p14:creationId xmlns:p14="http://schemas.microsoft.com/office/powerpoint/2010/main" val="114863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239117" y="1260340"/>
            <a:ext cx="4665766" cy="910202"/>
          </a:xfrm>
        </p:spPr>
        <p:txBody>
          <a:bodyPr/>
          <a:lstStyle/>
          <a:p>
            <a:r>
              <a:rPr lang="en-US" dirty="0"/>
              <a:t>What does </a:t>
            </a:r>
            <a:r>
              <a:rPr lang="en-US" dirty="0" err="1"/>
              <a:t>sle</a:t>
            </a:r>
            <a:r>
              <a:rPr lang="en-US" dirty="0"/>
              <a:t> mean to you?</a:t>
            </a:r>
          </a:p>
        </p:txBody>
      </p:sp>
      <p:sp>
        <p:nvSpPr>
          <p:cNvPr id="3" name="Footer Placeholder 2"/>
          <p:cNvSpPr>
            <a:spLocks noGrp="1"/>
          </p:cNvSpPr>
          <p:nvPr>
            <p:ph type="ftr" sz="quarter" idx="11"/>
          </p:nvPr>
        </p:nvSpPr>
        <p:spPr/>
        <p:txBody>
          <a:bodyPr/>
          <a:lstStyle/>
          <a:p>
            <a:r>
              <a:rPr lang="en-CA" dirty="0"/>
              <a:t>A QUALITATIVE EXPLORATION</a:t>
            </a:r>
            <a:endParaRPr lang="en-US" dirty="0"/>
          </a:p>
        </p:txBody>
      </p:sp>
      <p:sp>
        <p:nvSpPr>
          <p:cNvPr id="4" name="Slide Number Placeholder 3"/>
          <p:cNvSpPr>
            <a:spLocks noGrp="1"/>
          </p:cNvSpPr>
          <p:nvPr>
            <p:ph type="sldNum" sz="quarter" idx="12"/>
          </p:nvPr>
        </p:nvSpPr>
        <p:spPr/>
        <p:txBody>
          <a:bodyPr/>
          <a:lstStyle/>
          <a:p>
            <a:r>
              <a:rPr lang="en-US" dirty="0"/>
              <a:t>PAGE  </a:t>
            </a:r>
            <a:fld id="{93005692-73BE-493E-93AB-ECD6027A7652}" type="slidenum">
              <a:rPr lang="en-US" smtClean="0"/>
              <a:pPr/>
              <a:t>10</a:t>
            </a:fld>
            <a:endParaRPr lang="en-US" dirty="0"/>
          </a:p>
        </p:txBody>
      </p:sp>
      <p:sp>
        <p:nvSpPr>
          <p:cNvPr id="12" name="Text Placeholder 11"/>
          <p:cNvSpPr>
            <a:spLocks noGrp="1"/>
          </p:cNvSpPr>
          <p:nvPr>
            <p:ph type="body" sz="quarter" idx="13"/>
          </p:nvPr>
        </p:nvSpPr>
        <p:spPr/>
        <p:txBody>
          <a:bodyPr>
            <a:normAutofit fontScale="85000" lnSpcReduction="20000"/>
          </a:bodyPr>
          <a:lstStyle/>
          <a:p>
            <a:r>
              <a:rPr lang="en-US" sz="4700" dirty="0"/>
              <a:t>“</a:t>
            </a:r>
            <a:r>
              <a:rPr lang="en-US" dirty="0"/>
              <a:t>Oh, it has changed my life. Whether I like to admit it or not, it has in a great way, defined a lot of who and what I am. And a lot of decisions I’ve had to make regarding choices in my life; regarding my children, the financial choices and career choices. It’s eliminated a lot of choices out of my life, is what it’s done.” </a:t>
            </a:r>
          </a:p>
        </p:txBody>
      </p:sp>
      <p:sp>
        <p:nvSpPr>
          <p:cNvPr id="13" name="Text Placeholder 12"/>
          <p:cNvSpPr>
            <a:spLocks noGrp="1"/>
          </p:cNvSpPr>
          <p:nvPr>
            <p:ph type="body" sz="quarter" idx="14"/>
          </p:nvPr>
        </p:nvSpPr>
        <p:spPr>
          <a:xfrm>
            <a:off x="2947556" y="4812863"/>
            <a:ext cx="3248891" cy="276225"/>
          </a:xfrm>
        </p:spPr>
        <p:txBody>
          <a:bodyPr/>
          <a:lstStyle/>
          <a:p>
            <a:r>
              <a:rPr lang="en-US" dirty="0"/>
              <a:t>PARTICIPANT 11</a:t>
            </a:r>
          </a:p>
        </p:txBody>
      </p:sp>
    </p:spTree>
    <p:extLst>
      <p:ext uri="{BB962C8B-B14F-4D97-AF65-F5344CB8AC3E}">
        <p14:creationId xmlns:p14="http://schemas.microsoft.com/office/powerpoint/2010/main" val="926310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 impacts on health and quality of life</a:t>
            </a:r>
          </a:p>
        </p:txBody>
      </p:sp>
      <p:sp>
        <p:nvSpPr>
          <p:cNvPr id="3" name="Content Placeholder 2"/>
          <p:cNvSpPr>
            <a:spLocks noGrp="1"/>
          </p:cNvSpPr>
          <p:nvPr>
            <p:ph idx="1"/>
          </p:nvPr>
        </p:nvSpPr>
        <p:spPr>
          <a:xfrm>
            <a:off x="194913" y="1330038"/>
            <a:ext cx="4377087" cy="5005273"/>
          </a:xfrm>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defTabSz="914400">
              <a:spcBef>
                <a:spcPts val="0"/>
              </a:spcBef>
              <a:spcAft>
                <a:spcPts val="0"/>
              </a:spcAft>
              <a:buClrTx/>
              <a:buSzTx/>
            </a:pPr>
            <a:r>
              <a:rPr lang="en-US" dirty="0"/>
              <a:t>Physical Health</a:t>
            </a:r>
          </a:p>
          <a:p>
            <a:pPr defTabSz="914400">
              <a:spcBef>
                <a:spcPts val="0"/>
              </a:spcBef>
              <a:spcAft>
                <a:spcPts val="0"/>
              </a:spcAft>
              <a:buClrTx/>
              <a:buSzTx/>
            </a:pPr>
            <a:endParaRPr lang="en-US" dirty="0"/>
          </a:p>
          <a:p>
            <a:pPr lvl="1" defTabSz="914400">
              <a:spcBef>
                <a:spcPts val="0"/>
              </a:spcBef>
              <a:spcAft>
                <a:spcPts val="0"/>
              </a:spcAft>
              <a:buClrTx/>
              <a:buSzTx/>
            </a:pPr>
            <a:r>
              <a:rPr lang="en-CA" dirty="0"/>
              <a:t>The </a:t>
            </a:r>
            <a:r>
              <a:rPr lang="en-CA" b="1" dirty="0"/>
              <a:t>loss of physical abilities </a:t>
            </a:r>
            <a:r>
              <a:rPr lang="en-CA" dirty="0"/>
              <a:t>due to SLE (24/29 sources)</a:t>
            </a:r>
          </a:p>
          <a:p>
            <a:pPr lvl="1" defTabSz="914400">
              <a:spcBef>
                <a:spcPts val="0"/>
              </a:spcBef>
              <a:spcAft>
                <a:spcPts val="0"/>
              </a:spcAft>
              <a:buClrTx/>
              <a:buSzTx/>
            </a:pPr>
            <a:endParaRPr lang="en-CA" dirty="0"/>
          </a:p>
          <a:p>
            <a:pPr lvl="1" defTabSz="914400">
              <a:spcBef>
                <a:spcPts val="0"/>
              </a:spcBef>
              <a:spcAft>
                <a:spcPts val="0"/>
              </a:spcAft>
              <a:buClrTx/>
              <a:buSzTx/>
            </a:pPr>
            <a:r>
              <a:rPr lang="en-CA" b="1" dirty="0"/>
              <a:t>Fatigue </a:t>
            </a:r>
            <a:r>
              <a:rPr lang="en-CA" dirty="0"/>
              <a:t>is one of the most common and impactful elements of SLE on their quality of life (20/29 sources)</a:t>
            </a:r>
          </a:p>
          <a:p>
            <a:pPr lvl="1" defTabSz="914400">
              <a:spcBef>
                <a:spcPts val="0"/>
              </a:spcBef>
              <a:spcAft>
                <a:spcPts val="0"/>
              </a:spcAft>
              <a:buClrTx/>
              <a:buSzTx/>
            </a:pPr>
            <a:endParaRPr lang="en-CA" dirty="0"/>
          </a:p>
          <a:p>
            <a:pPr lvl="1" defTabSz="914400">
              <a:spcBef>
                <a:spcPts val="0"/>
              </a:spcBef>
              <a:spcAft>
                <a:spcPts val="0"/>
              </a:spcAft>
              <a:buClrTx/>
              <a:buSzTx/>
            </a:pPr>
            <a:r>
              <a:rPr lang="en-CA" dirty="0"/>
              <a:t>Temporary </a:t>
            </a:r>
            <a:r>
              <a:rPr lang="en-CA" b="1" dirty="0"/>
              <a:t>flares</a:t>
            </a:r>
            <a:r>
              <a:rPr lang="en-CA" dirty="0"/>
              <a:t> (23/29 sources)</a:t>
            </a:r>
          </a:p>
          <a:p>
            <a:pPr lvl="1" defTabSz="914400">
              <a:spcBef>
                <a:spcPts val="0"/>
              </a:spcBef>
              <a:spcAft>
                <a:spcPts val="0"/>
              </a:spcAft>
              <a:buClrTx/>
              <a:buSzTx/>
            </a:pPr>
            <a:endParaRPr lang="en-CA" dirty="0"/>
          </a:p>
          <a:p>
            <a:pPr lvl="1" defTabSz="914400">
              <a:spcBef>
                <a:spcPts val="0"/>
              </a:spcBef>
              <a:spcAft>
                <a:spcPts val="0"/>
              </a:spcAft>
              <a:buClrTx/>
              <a:buSzTx/>
            </a:pPr>
            <a:r>
              <a:rPr lang="en-CA" dirty="0"/>
              <a:t>Almost every participant spoke of an impact on their physical being which was </a:t>
            </a:r>
            <a:r>
              <a:rPr lang="en-CA" b="1" dirty="0"/>
              <a:t>unique</a:t>
            </a:r>
            <a:r>
              <a:rPr lang="en-CA" dirty="0"/>
              <a:t> to them and not necessarily experienced by other participants</a:t>
            </a:r>
            <a:r>
              <a:rPr lang="en-US" dirty="0"/>
              <a:t> </a:t>
            </a:r>
          </a:p>
          <a:p>
            <a:pPr defTabSz="914400">
              <a:spcBef>
                <a:spcPts val="0"/>
              </a:spcBef>
              <a:spcAft>
                <a:spcPts val="0"/>
              </a:spcAft>
              <a:buClrTx/>
              <a:buSzTx/>
            </a:pPr>
            <a:endParaRPr lang="en-US"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11</a:t>
            </a:fld>
            <a:endParaRPr lang="en-US" dirty="0"/>
          </a:p>
        </p:txBody>
      </p:sp>
      <p:sp>
        <p:nvSpPr>
          <p:cNvPr id="12" name="Oval Callout 11"/>
          <p:cNvSpPr/>
          <p:nvPr/>
        </p:nvSpPr>
        <p:spPr>
          <a:xfrm>
            <a:off x="4572000" y="1716258"/>
            <a:ext cx="4569328" cy="2833869"/>
          </a:xfrm>
          <a:prstGeom prst="wedgeEllipseCallou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“And to be tired every day of your life. I don’t remember what it is to have a good night’s sleep…I have no recollection of what it is to wake up feeling refreshed. That’s what lupus is or does.”</a:t>
            </a:r>
          </a:p>
          <a:p>
            <a:pPr algn="ctr"/>
            <a:r>
              <a:rPr lang="en-US" i="1" dirty="0">
                <a:solidFill>
                  <a:schemeClr val="tx1"/>
                </a:solidFill>
              </a:rPr>
              <a:t>- </a:t>
            </a:r>
            <a:r>
              <a:rPr lang="en-US" dirty="0">
                <a:solidFill>
                  <a:schemeClr val="tx1"/>
                </a:solidFill>
              </a:rPr>
              <a:t>Participant 29</a:t>
            </a:r>
          </a:p>
        </p:txBody>
      </p:sp>
    </p:spTree>
    <p:extLst>
      <p:ext uri="{BB962C8B-B14F-4D97-AF65-F5344CB8AC3E}">
        <p14:creationId xmlns:p14="http://schemas.microsoft.com/office/powerpoint/2010/main" val="3216164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 impacts on health and quality of life</a:t>
            </a:r>
          </a:p>
        </p:txBody>
      </p:sp>
      <p:sp>
        <p:nvSpPr>
          <p:cNvPr id="3" name="Content Placeholder 2"/>
          <p:cNvSpPr>
            <a:spLocks noGrp="1"/>
          </p:cNvSpPr>
          <p:nvPr>
            <p:ph idx="1"/>
          </p:nvPr>
        </p:nvSpPr>
        <p:spPr>
          <a:xfrm>
            <a:off x="194913" y="1413166"/>
            <a:ext cx="8677297" cy="4754552"/>
          </a:xfrm>
        </p:spPr>
        <p:txBody>
          <a:bodyPr>
            <a:normAutofit/>
          </a:bodyPr>
          <a:lstStyle/>
          <a:p>
            <a:r>
              <a:rPr lang="en-US" dirty="0"/>
              <a:t>Mental Health </a:t>
            </a:r>
          </a:p>
          <a:p>
            <a:pPr lvl="1"/>
            <a:r>
              <a:rPr lang="en-US" dirty="0"/>
              <a:t>‘Brain fog’ – 1/3 of participants noted this as having an impact on their quality of life</a:t>
            </a:r>
          </a:p>
          <a:p>
            <a:pPr lvl="1"/>
            <a:r>
              <a:rPr lang="en-US" dirty="0"/>
              <a:t>Emotional struggle – 14/29 sources spoke to periods of being intensely scared, sad and angry</a:t>
            </a:r>
          </a:p>
          <a:p>
            <a:pPr lvl="1"/>
            <a:r>
              <a:rPr lang="en-US" dirty="0"/>
              <a:t>Depression was specifically mentioned by 6/29 participants</a:t>
            </a:r>
          </a:p>
          <a:p>
            <a:r>
              <a:rPr lang="en-US" dirty="0"/>
              <a:t>Psychosocial Health</a:t>
            </a:r>
          </a:p>
          <a:p>
            <a:pPr lvl="1"/>
            <a:r>
              <a:rPr lang="en-US" dirty="0"/>
              <a:t>Feelings of social exclusion or isolation (13/29 sources)</a:t>
            </a:r>
          </a:p>
          <a:p>
            <a:pPr lvl="1"/>
            <a:r>
              <a:rPr lang="en-US" dirty="0"/>
              <a:t>Feelings of guilt (9/29 sources)</a:t>
            </a:r>
          </a:p>
          <a:p>
            <a:pPr lvl="1"/>
            <a:r>
              <a:rPr lang="en-US" dirty="0"/>
              <a:t>Loss of confidence/vulnerability (5/29 sources)</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12</a:t>
            </a:fld>
            <a:endParaRPr lang="en-US" dirty="0"/>
          </a:p>
        </p:txBody>
      </p:sp>
    </p:spTree>
    <p:extLst>
      <p:ext uri="{BB962C8B-B14F-4D97-AF65-F5344CB8AC3E}">
        <p14:creationId xmlns:p14="http://schemas.microsoft.com/office/powerpoint/2010/main" val="812576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on relationships</a:t>
            </a:r>
          </a:p>
        </p:txBody>
      </p:sp>
      <p:sp>
        <p:nvSpPr>
          <p:cNvPr id="3" name="Content Placeholder 2"/>
          <p:cNvSpPr>
            <a:spLocks noGrp="1"/>
          </p:cNvSpPr>
          <p:nvPr>
            <p:ph idx="1"/>
          </p:nvPr>
        </p:nvSpPr>
        <p:spPr>
          <a:xfrm>
            <a:off x="74765" y="1568162"/>
            <a:ext cx="4497236" cy="2429199"/>
          </a:xfrm>
        </p:spPr>
        <p:txBody>
          <a:bodyPr>
            <a:normAutofit/>
          </a:bodyPr>
          <a:lstStyle/>
          <a:p>
            <a:r>
              <a:rPr lang="en-US" sz="2000" dirty="0"/>
              <a:t>Quality and nature of relationships with family and friends</a:t>
            </a:r>
          </a:p>
          <a:p>
            <a:r>
              <a:rPr lang="en-US" sz="2000" dirty="0"/>
              <a:t>Maintaining relationships can be more challenging as physical and mental demands of SLE lead to withdrawal from social activities</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13</a:t>
            </a:fld>
            <a:endParaRPr lang="en-US" dirty="0"/>
          </a:p>
        </p:txBody>
      </p:sp>
      <p:sp>
        <p:nvSpPr>
          <p:cNvPr id="6" name="Oval Callout 5"/>
          <p:cNvSpPr/>
          <p:nvPr/>
        </p:nvSpPr>
        <p:spPr>
          <a:xfrm>
            <a:off x="4572000" y="1069145"/>
            <a:ext cx="4300211" cy="2928216"/>
          </a:xfrm>
          <a:prstGeom prst="wedgeEllipseCallou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a:solidFill>
                  <a:schemeClr val="tx1"/>
                </a:solidFill>
              </a:rPr>
              <a:t>“Right now, in my everyday life, I find I don’t get to go out with my friends as much as they go out. I have to decline invitations a lot because I get home from work and I’m done, I can’t really do anything else for the rest of the day”</a:t>
            </a:r>
          </a:p>
          <a:p>
            <a:pPr algn="ctr"/>
            <a:r>
              <a:rPr lang="en-US" sz="1400" dirty="0">
                <a:solidFill>
                  <a:schemeClr val="tx1"/>
                </a:solidFill>
              </a:rPr>
              <a:t>- Participant 16</a:t>
            </a:r>
          </a:p>
        </p:txBody>
      </p:sp>
      <p:sp>
        <p:nvSpPr>
          <p:cNvPr id="7" name="TextBox 6"/>
          <p:cNvSpPr txBox="1"/>
          <p:nvPr/>
        </p:nvSpPr>
        <p:spPr>
          <a:xfrm>
            <a:off x="74765" y="4716047"/>
            <a:ext cx="8970762" cy="1600438"/>
          </a:xfrm>
          <a:prstGeom prst="rect">
            <a:avLst/>
          </a:prstGeom>
          <a:noFill/>
        </p:spPr>
        <p:txBody>
          <a:bodyPr wrap="square" rtlCol="0">
            <a:spAutoFit/>
          </a:bodyPr>
          <a:lstStyle/>
          <a:p>
            <a:endParaRPr lang="en-US" sz="2000" dirty="0"/>
          </a:p>
          <a:p>
            <a:pPr marL="285750" indent="-285750">
              <a:buFont typeface="Arial" charset="0"/>
              <a:buChar char="•"/>
            </a:pPr>
            <a:r>
              <a:rPr lang="en-US" sz="2000" dirty="0"/>
              <a:t>Participants often admitted they were guarded and </a:t>
            </a:r>
            <a:r>
              <a:rPr lang="en-US" sz="2000" b="1" i="1" dirty="0"/>
              <a:t>chose</a:t>
            </a:r>
            <a:r>
              <a:rPr lang="en-US" sz="2000" b="1" dirty="0"/>
              <a:t> not to speak about their experiences </a:t>
            </a:r>
            <a:r>
              <a:rPr lang="en-US" sz="2000" dirty="0"/>
              <a:t>of the disease </a:t>
            </a:r>
            <a:r>
              <a:rPr lang="en-US" sz="2000" b="1" dirty="0"/>
              <a:t>with family and friends</a:t>
            </a:r>
          </a:p>
          <a:p>
            <a:pPr marL="285750" indent="-285750">
              <a:buFont typeface="Arial" charset="0"/>
              <a:buChar char="•"/>
            </a:pPr>
            <a:endParaRPr lang="en-US" sz="2000" dirty="0"/>
          </a:p>
          <a:p>
            <a:endParaRPr lang="en-US" dirty="0"/>
          </a:p>
        </p:txBody>
      </p:sp>
    </p:spTree>
    <p:extLst>
      <p:ext uri="{BB962C8B-B14F-4D97-AF65-F5344CB8AC3E}">
        <p14:creationId xmlns:p14="http://schemas.microsoft.com/office/powerpoint/2010/main" val="307085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Friends &amp; SLE</a:t>
            </a:r>
          </a:p>
        </p:txBody>
      </p:sp>
      <p:sp>
        <p:nvSpPr>
          <p:cNvPr id="3" name="Content Placeholder 2"/>
          <p:cNvSpPr>
            <a:spLocks noGrp="1"/>
          </p:cNvSpPr>
          <p:nvPr>
            <p:ph idx="1"/>
          </p:nvPr>
        </p:nvSpPr>
        <p:spPr/>
        <p:txBody>
          <a:bodyPr>
            <a:normAutofit fontScale="92500" lnSpcReduction="20000"/>
          </a:bodyPr>
          <a:lstStyle/>
          <a:p>
            <a:r>
              <a:rPr lang="en-US" dirty="0"/>
              <a:t>What can we do? Support from family and friends:</a:t>
            </a:r>
          </a:p>
          <a:p>
            <a:pPr marL="682615" lvl="1" indent="-285750">
              <a:spcBef>
                <a:spcPts val="200"/>
              </a:spcBef>
              <a:spcAft>
                <a:spcPts val="200"/>
              </a:spcAft>
              <a:buFont typeface="Arial" charset="0"/>
              <a:buChar char="•"/>
            </a:pPr>
            <a:r>
              <a:rPr lang="en-US" dirty="0"/>
              <a:t>Providing emotional support (9/29 sources)</a:t>
            </a:r>
          </a:p>
          <a:p>
            <a:pPr marL="682615" lvl="1" indent="-285750">
              <a:spcBef>
                <a:spcPts val="200"/>
              </a:spcBef>
              <a:spcAft>
                <a:spcPts val="200"/>
              </a:spcAft>
              <a:buFont typeface="Arial" charset="0"/>
              <a:buChar char="•"/>
            </a:pPr>
            <a:r>
              <a:rPr lang="en-US" dirty="0"/>
              <a:t>Encouraging them not to push themselves too hard (8/29 sources)</a:t>
            </a:r>
          </a:p>
          <a:p>
            <a:pPr marL="682615" lvl="1" indent="-285750">
              <a:spcBef>
                <a:spcPts val="200"/>
              </a:spcBef>
              <a:spcAft>
                <a:spcPts val="200"/>
              </a:spcAft>
              <a:buFont typeface="Arial" charset="0"/>
              <a:buChar char="•"/>
            </a:pPr>
            <a:r>
              <a:rPr lang="en-US" dirty="0"/>
              <a:t>Helping with housework and cooking meals (6/29 sources)</a:t>
            </a:r>
          </a:p>
          <a:p>
            <a:pPr marL="682615" lvl="1" indent="-285750">
              <a:spcBef>
                <a:spcPts val="200"/>
              </a:spcBef>
              <a:spcAft>
                <a:spcPts val="200"/>
              </a:spcAft>
              <a:buFont typeface="Arial" charset="0"/>
              <a:buChar char="•"/>
            </a:pPr>
            <a:r>
              <a:rPr lang="en-US" dirty="0"/>
              <a:t>Driving them to medical appointments (4/29 sources)</a:t>
            </a:r>
          </a:p>
          <a:p>
            <a:pPr marL="682615" lvl="1" indent="-285750">
              <a:spcBef>
                <a:spcPts val="200"/>
              </a:spcBef>
              <a:spcAft>
                <a:spcPts val="200"/>
              </a:spcAft>
              <a:buFont typeface="Arial" charset="0"/>
              <a:buChar char="•"/>
            </a:pPr>
            <a:r>
              <a:rPr lang="en-US" dirty="0"/>
              <a:t>Helping to take care of children when needed (4/29 sources) </a:t>
            </a:r>
          </a:p>
          <a:p>
            <a:pPr marL="396865" lvl="1" indent="0">
              <a:spcBef>
                <a:spcPts val="200"/>
              </a:spcBef>
              <a:spcAft>
                <a:spcPts val="200"/>
              </a:spcAft>
              <a:buNone/>
            </a:pPr>
            <a:endParaRPr lang="en-US" dirty="0"/>
          </a:p>
          <a:p>
            <a:r>
              <a:rPr lang="en-US" dirty="0"/>
              <a:t>Spousal support – 19/29 sources</a:t>
            </a:r>
          </a:p>
          <a:p>
            <a:pPr lvl="1">
              <a:spcBef>
                <a:spcPts val="200"/>
              </a:spcBef>
              <a:spcAft>
                <a:spcPts val="200"/>
              </a:spcAft>
            </a:pPr>
            <a:r>
              <a:rPr lang="en-US" dirty="0"/>
              <a:t>Provides a special role with emotional support and understanding</a:t>
            </a:r>
          </a:p>
          <a:p>
            <a:pPr lvl="1">
              <a:spcBef>
                <a:spcPts val="200"/>
              </a:spcBef>
              <a:spcAft>
                <a:spcPts val="200"/>
              </a:spcAft>
            </a:pPr>
            <a:r>
              <a:rPr lang="en-US" dirty="0"/>
              <a:t>Participants noted the increased work their spouse would do around the house and with caring for the family.</a:t>
            </a:r>
          </a:p>
          <a:p>
            <a:pPr lvl="1">
              <a:spcBef>
                <a:spcPts val="200"/>
              </a:spcBef>
              <a:spcAft>
                <a:spcPts val="200"/>
              </a:spcAft>
            </a:pPr>
            <a:r>
              <a:rPr lang="en-US" dirty="0"/>
              <a:t>Participants noted the financial support their spouse provided, particularly important when SLE meant a decreased ability or inability to maintain paid employment </a:t>
            </a:r>
          </a:p>
          <a:p>
            <a:pPr lvl="1"/>
            <a:r>
              <a:rPr lang="en-US" dirty="0"/>
              <a:t>Even continuing to work beyond ‘normal’ retirement age</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14</a:t>
            </a:fld>
            <a:endParaRPr lang="en-US" dirty="0"/>
          </a:p>
        </p:txBody>
      </p:sp>
      <p:sp>
        <p:nvSpPr>
          <p:cNvPr id="6" name="TextBox 5"/>
          <p:cNvSpPr txBox="1"/>
          <p:nvPr/>
        </p:nvSpPr>
        <p:spPr>
          <a:xfrm>
            <a:off x="587022" y="2065867"/>
            <a:ext cx="8105422"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821807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CA" dirty="0"/>
              <a:t>A QUALITATIVE EXPLORATION</a:t>
            </a:r>
            <a:endParaRPr lang="en-US" dirty="0"/>
          </a:p>
        </p:txBody>
      </p:sp>
      <p:sp>
        <p:nvSpPr>
          <p:cNvPr id="4" name="Slide Number Placeholder 3"/>
          <p:cNvSpPr>
            <a:spLocks noGrp="1"/>
          </p:cNvSpPr>
          <p:nvPr>
            <p:ph type="sldNum" sz="quarter" idx="12"/>
          </p:nvPr>
        </p:nvSpPr>
        <p:spPr/>
        <p:txBody>
          <a:bodyPr/>
          <a:lstStyle/>
          <a:p>
            <a:r>
              <a:rPr lang="en-US" dirty="0"/>
              <a:t>PAGE  </a:t>
            </a:r>
            <a:fld id="{93005692-73BE-493E-93AB-ECD6027A7652}" type="slidenum">
              <a:rPr lang="en-US" smtClean="0"/>
              <a:pPr/>
              <a:t>15</a:t>
            </a:fld>
            <a:endParaRPr lang="en-US" dirty="0"/>
          </a:p>
        </p:txBody>
      </p:sp>
      <p:sp>
        <p:nvSpPr>
          <p:cNvPr id="12" name="Text Placeholder 11"/>
          <p:cNvSpPr>
            <a:spLocks noGrp="1"/>
          </p:cNvSpPr>
          <p:nvPr>
            <p:ph type="body" sz="quarter" idx="13"/>
          </p:nvPr>
        </p:nvSpPr>
        <p:spPr/>
        <p:txBody>
          <a:bodyPr>
            <a:normAutofit fontScale="92500" lnSpcReduction="10000"/>
          </a:bodyPr>
          <a:lstStyle/>
          <a:p>
            <a:r>
              <a:rPr lang="en-US" sz="4700" dirty="0"/>
              <a:t>“</a:t>
            </a:r>
            <a:r>
              <a:rPr lang="en-CA" dirty="0"/>
              <a:t>My husband’s 73 and he’s still working part-time 3 days a week… having the added income [means] that we can sort of make up for some of what is missing due to the disease</a:t>
            </a:r>
            <a:r>
              <a:rPr lang="en-CA" sz="4800" dirty="0"/>
              <a:t> </a:t>
            </a:r>
            <a:r>
              <a:rPr lang="en-US" sz="4700" dirty="0"/>
              <a:t>”</a:t>
            </a:r>
            <a:r>
              <a:rPr lang="en-US" dirty="0"/>
              <a:t> </a:t>
            </a:r>
          </a:p>
        </p:txBody>
      </p:sp>
      <p:sp>
        <p:nvSpPr>
          <p:cNvPr id="13" name="Text Placeholder 12"/>
          <p:cNvSpPr>
            <a:spLocks noGrp="1"/>
          </p:cNvSpPr>
          <p:nvPr>
            <p:ph type="body" sz="quarter" idx="14"/>
          </p:nvPr>
        </p:nvSpPr>
        <p:spPr>
          <a:xfrm>
            <a:off x="2947556" y="4812863"/>
            <a:ext cx="3248891" cy="276225"/>
          </a:xfrm>
        </p:spPr>
        <p:txBody>
          <a:bodyPr/>
          <a:lstStyle/>
          <a:p>
            <a:r>
              <a:rPr lang="en-US" dirty="0"/>
              <a:t>PARTICIPANT 4</a:t>
            </a:r>
          </a:p>
        </p:txBody>
      </p:sp>
    </p:spTree>
    <p:extLst>
      <p:ext uri="{BB962C8B-B14F-4D97-AF65-F5344CB8AC3E}">
        <p14:creationId xmlns:p14="http://schemas.microsoft.com/office/powerpoint/2010/main" val="2409713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FAE0E09E-28CF-854A-A134-1ABB5647AFFE}"/>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37343885-92B7-1B4B-B629-D4D0AA470F27}"/>
              </a:ext>
            </a:extLst>
          </p:cNvPr>
          <p:cNvSpPr>
            <a:spLocks noGrp="1"/>
          </p:cNvSpPr>
          <p:nvPr>
            <p:ph type="sldNum" sz="quarter" idx="12"/>
          </p:nvPr>
        </p:nvSpPr>
        <p:spPr/>
        <p:txBody>
          <a:bodyPr/>
          <a:lstStyle/>
          <a:p>
            <a:r>
              <a:rPr lang="en-US"/>
              <a:t>PAGE  </a:t>
            </a:r>
            <a:fld id="{93005692-73BE-493E-93AB-ECD6027A7652}" type="slidenum">
              <a:rPr lang="en-US" smtClean="0"/>
              <a:pPr/>
              <a:t>16</a:t>
            </a:fld>
            <a:endParaRPr lang="en-US" dirty="0"/>
          </a:p>
        </p:txBody>
      </p:sp>
      <p:sp>
        <p:nvSpPr>
          <p:cNvPr id="5" name="Text Placeholder 4">
            <a:extLst>
              <a:ext uri="{FF2B5EF4-FFF2-40B4-BE49-F238E27FC236}">
                <a16:creationId xmlns:a16="http://schemas.microsoft.com/office/drawing/2014/main" id="{120A3760-795E-394F-BF80-97671163A94D}"/>
              </a:ext>
            </a:extLst>
          </p:cNvPr>
          <p:cNvSpPr>
            <a:spLocks noGrp="1"/>
          </p:cNvSpPr>
          <p:nvPr>
            <p:ph type="body" sz="quarter" idx="13"/>
          </p:nvPr>
        </p:nvSpPr>
        <p:spPr/>
        <p:txBody>
          <a:bodyPr>
            <a:normAutofit fontScale="92500" lnSpcReduction="20000"/>
          </a:bodyPr>
          <a:lstStyle/>
          <a:p>
            <a:r>
              <a:rPr lang="en-CA" dirty="0"/>
              <a:t>“It’s a disease that tends to leave the patient with a lower level of income, and cut off from many of the previous colleagues and friends they had. And because they have a lower level of income, you know they can be living in basement suites alone, on disability. So it can be isolating.”</a:t>
            </a:r>
            <a:endParaRPr lang="en-US" dirty="0"/>
          </a:p>
        </p:txBody>
      </p:sp>
      <p:sp>
        <p:nvSpPr>
          <p:cNvPr id="6" name="Text Placeholder 5">
            <a:extLst>
              <a:ext uri="{FF2B5EF4-FFF2-40B4-BE49-F238E27FC236}">
                <a16:creationId xmlns:a16="http://schemas.microsoft.com/office/drawing/2014/main" id="{19F220B7-4548-2945-B5AA-744C752FBFAD}"/>
              </a:ext>
            </a:extLst>
          </p:cNvPr>
          <p:cNvSpPr>
            <a:spLocks noGrp="1"/>
          </p:cNvSpPr>
          <p:nvPr>
            <p:ph type="body" sz="quarter" idx="14"/>
          </p:nvPr>
        </p:nvSpPr>
        <p:spPr/>
        <p:txBody>
          <a:bodyPr/>
          <a:lstStyle/>
          <a:p>
            <a:r>
              <a:rPr lang="en-US" dirty="0"/>
              <a:t>ADVOCACY GROUP KI 2</a:t>
            </a:r>
          </a:p>
        </p:txBody>
      </p:sp>
    </p:spTree>
    <p:extLst>
      <p:ext uri="{BB962C8B-B14F-4D97-AF65-F5344CB8AC3E}">
        <p14:creationId xmlns:p14="http://schemas.microsoft.com/office/powerpoint/2010/main" val="696658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Care</a:t>
            </a:r>
          </a:p>
        </p:txBody>
      </p:sp>
      <p:sp>
        <p:nvSpPr>
          <p:cNvPr id="3" name="Content Placeholder 2"/>
          <p:cNvSpPr>
            <a:spLocks noGrp="1"/>
          </p:cNvSpPr>
          <p:nvPr>
            <p:ph idx="1"/>
          </p:nvPr>
        </p:nvSpPr>
        <p:spPr>
          <a:xfrm>
            <a:off x="194913" y="1330038"/>
            <a:ext cx="8677297" cy="5093534"/>
          </a:xfrm>
        </p:spPr>
        <p:txBody>
          <a:bodyPr>
            <a:normAutofit fontScale="70000" lnSpcReduction="20000"/>
          </a:bodyPr>
          <a:lstStyle/>
          <a:p>
            <a:r>
              <a:rPr lang="en-US" sz="2600" dirty="0"/>
              <a:t>Large amount of time and energy spent interacting with the health care system due to SLE</a:t>
            </a:r>
          </a:p>
          <a:p>
            <a:r>
              <a:rPr lang="en-US" sz="2600" dirty="0"/>
              <a:t>(5/29 sources) said that the time spent on their medical appointments impacted their work earnings and/or forced substantial time away from work </a:t>
            </a:r>
          </a:p>
          <a:p>
            <a:r>
              <a:rPr lang="en-US" sz="2600" dirty="0"/>
              <a:t>Most consistent concern (13/29 sources) was:  extended wait time to see specialists, and specifically a rheumatologist</a:t>
            </a:r>
          </a:p>
          <a:p>
            <a:pPr lvl="1">
              <a:spcBef>
                <a:spcPts val="200"/>
              </a:spcBef>
              <a:spcAft>
                <a:spcPts val="200"/>
              </a:spcAft>
            </a:pPr>
            <a:r>
              <a:rPr lang="en-US" sz="2300" dirty="0"/>
              <a:t>left undiagnosed and untreated the unchecked SLE symptoms could impact on daily quality of life and coping </a:t>
            </a:r>
          </a:p>
          <a:p>
            <a:pPr lvl="1">
              <a:spcBef>
                <a:spcPts val="200"/>
              </a:spcBef>
              <a:spcAft>
                <a:spcPts val="200"/>
              </a:spcAft>
            </a:pPr>
            <a:r>
              <a:rPr lang="en-US" sz="2300" dirty="0"/>
              <a:t>individuals seeking accommodation from their employers have a weak claim without a definitive diagnosis </a:t>
            </a:r>
            <a:r>
              <a:rPr lang="mr-IN" sz="2300" dirty="0"/>
              <a:t>–</a:t>
            </a:r>
            <a:r>
              <a:rPr lang="en-US" sz="2300" dirty="0"/>
              <a:t> disability claims not being approved without a diagnosis</a:t>
            </a:r>
          </a:p>
          <a:p>
            <a:r>
              <a:rPr lang="en-US" sz="2600" dirty="0"/>
              <a:t>Cost of paying for prescriptions associated with SLE often quite high </a:t>
            </a:r>
          </a:p>
          <a:p>
            <a:r>
              <a:rPr lang="en-US" sz="2600" dirty="0"/>
              <a:t>Being out of pocket prior to (&lt; 100%) reimbursement </a:t>
            </a:r>
          </a:p>
          <a:p>
            <a:r>
              <a:rPr lang="en-US" sz="2600" dirty="0"/>
              <a:t>SLE symptoms often demand purchase of other products not covered under medical insurance </a:t>
            </a:r>
          </a:p>
          <a:p>
            <a:r>
              <a:rPr lang="en-US" sz="2600" dirty="0"/>
              <a:t>Holistic conceptualization of health is encouraged, however expenditures on these needs (i.e. stress reduction) can receive limited coverage/be expensive</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17</a:t>
            </a:fld>
            <a:endParaRPr lang="en-US" dirty="0"/>
          </a:p>
        </p:txBody>
      </p:sp>
    </p:spTree>
    <p:extLst>
      <p:ext uri="{BB962C8B-B14F-4D97-AF65-F5344CB8AC3E}">
        <p14:creationId xmlns:p14="http://schemas.microsoft.com/office/powerpoint/2010/main" val="623887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Altered career trajectories</a:t>
            </a:r>
          </a:p>
        </p:txBody>
      </p:sp>
      <p:sp>
        <p:nvSpPr>
          <p:cNvPr id="3" name="Content Placeholder 2"/>
          <p:cNvSpPr>
            <a:spLocks noGrp="1"/>
          </p:cNvSpPr>
          <p:nvPr>
            <p:ph idx="1"/>
          </p:nvPr>
        </p:nvSpPr>
        <p:spPr>
          <a:xfrm>
            <a:off x="194913" y="1330038"/>
            <a:ext cx="8677297" cy="5005274"/>
          </a:xfrm>
        </p:spPr>
        <p:txBody>
          <a:bodyPr>
            <a:normAutofit fontScale="92500" lnSpcReduction="10000"/>
          </a:bodyPr>
          <a:lstStyle/>
          <a:p>
            <a:r>
              <a:rPr lang="en-CA" dirty="0"/>
              <a:t>For many, the physical and mental symptoms experienced made full time paid employment difficult/impossible</a:t>
            </a:r>
          </a:p>
          <a:p>
            <a:pPr lvl="1">
              <a:lnSpc>
                <a:spcPct val="120000"/>
              </a:lnSpc>
            </a:pPr>
            <a:r>
              <a:rPr lang="en-CA" sz="2100" dirty="0"/>
              <a:t>Occurrence of ‘flares’ is unpredictable and makes regular and consistent work unachievable for some</a:t>
            </a:r>
            <a:r>
              <a:rPr lang="en-US" sz="2100" dirty="0"/>
              <a:t> </a:t>
            </a:r>
            <a:endParaRPr lang="en-CA" sz="2100" dirty="0"/>
          </a:p>
          <a:p>
            <a:pPr lvl="1">
              <a:lnSpc>
                <a:spcPct val="120000"/>
              </a:lnSpc>
              <a:spcBef>
                <a:spcPts val="200"/>
              </a:spcBef>
              <a:spcAft>
                <a:spcPts val="200"/>
              </a:spcAft>
            </a:pPr>
            <a:r>
              <a:rPr lang="en-CA" sz="2100" dirty="0"/>
              <a:t>Stress was found to be an important mediating factor</a:t>
            </a:r>
          </a:p>
          <a:p>
            <a:r>
              <a:rPr lang="en-CA" dirty="0"/>
              <a:t>Many purposely chose, or were forced into, career paths based on their experience of SLE</a:t>
            </a:r>
            <a:r>
              <a:rPr lang="en-US" dirty="0"/>
              <a:t> </a:t>
            </a:r>
          </a:p>
          <a:p>
            <a:pPr lvl="1"/>
            <a:r>
              <a:rPr lang="en-CA" dirty="0"/>
              <a:t>Seek part time work (5/29 sources) – often precarious; poorly paid; few benefits</a:t>
            </a:r>
          </a:p>
          <a:p>
            <a:pPr lvl="1"/>
            <a:r>
              <a:rPr lang="en-CA" dirty="0"/>
              <a:t>Self-employment (3/29 sources); set own schedule and accommodate unpredictable nature of symptoms</a:t>
            </a:r>
            <a:r>
              <a:rPr lang="en-US" dirty="0"/>
              <a:t> </a:t>
            </a:r>
          </a:p>
          <a:p>
            <a:pPr lvl="1"/>
            <a:r>
              <a:rPr lang="en-CA" dirty="0"/>
              <a:t>9/29 participants had to withdraw completely from the workforce at some point in their lives due to SLE</a:t>
            </a:r>
            <a:endParaRPr lang="en-US" dirty="0"/>
          </a:p>
          <a:p>
            <a:pPr>
              <a:spcBef>
                <a:spcPts val="200"/>
              </a:spcBef>
              <a:spcAft>
                <a:spcPts val="200"/>
              </a:spcAft>
            </a:pPr>
            <a:endParaRPr lang="en-CA" dirty="0"/>
          </a:p>
          <a:p>
            <a:pPr>
              <a:spcBef>
                <a:spcPts val="200"/>
              </a:spcBef>
              <a:spcAft>
                <a:spcPts val="200"/>
              </a:spcAft>
            </a:pPr>
            <a:endParaRPr lang="en-US" dirty="0"/>
          </a:p>
          <a:p>
            <a:pPr>
              <a:spcBef>
                <a:spcPts val="200"/>
              </a:spcBef>
              <a:spcAft>
                <a:spcPts val="200"/>
              </a:spcAft>
            </a:pPr>
            <a:endParaRPr lang="en-CA" dirty="0"/>
          </a:p>
          <a:p>
            <a:pPr lvl="1">
              <a:spcBef>
                <a:spcPts val="200"/>
              </a:spcBef>
              <a:spcAft>
                <a:spcPts val="200"/>
              </a:spcAft>
            </a:pPr>
            <a:endParaRPr lang="en-US" dirty="0"/>
          </a:p>
          <a:p>
            <a:pPr lvl="1"/>
            <a:endParaRPr lang="en-US"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18</a:t>
            </a:fld>
            <a:endParaRPr lang="en-US" dirty="0"/>
          </a:p>
        </p:txBody>
      </p:sp>
    </p:spTree>
    <p:extLst>
      <p:ext uri="{BB962C8B-B14F-4D97-AF65-F5344CB8AC3E}">
        <p14:creationId xmlns:p14="http://schemas.microsoft.com/office/powerpoint/2010/main" val="1867616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FAE0E09E-28CF-854A-A134-1ABB5647AFFE}"/>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37343885-92B7-1B4B-B629-D4D0AA470F27}"/>
              </a:ext>
            </a:extLst>
          </p:cNvPr>
          <p:cNvSpPr>
            <a:spLocks noGrp="1"/>
          </p:cNvSpPr>
          <p:nvPr>
            <p:ph type="sldNum" sz="quarter" idx="12"/>
          </p:nvPr>
        </p:nvSpPr>
        <p:spPr/>
        <p:txBody>
          <a:bodyPr/>
          <a:lstStyle/>
          <a:p>
            <a:r>
              <a:rPr lang="en-US"/>
              <a:t>PAGE  </a:t>
            </a:r>
            <a:fld id="{93005692-73BE-493E-93AB-ECD6027A7652}" type="slidenum">
              <a:rPr lang="en-US" smtClean="0"/>
              <a:pPr/>
              <a:t>19</a:t>
            </a:fld>
            <a:endParaRPr lang="en-US" dirty="0"/>
          </a:p>
        </p:txBody>
      </p:sp>
      <p:sp>
        <p:nvSpPr>
          <p:cNvPr id="5" name="Text Placeholder 4">
            <a:extLst>
              <a:ext uri="{FF2B5EF4-FFF2-40B4-BE49-F238E27FC236}">
                <a16:creationId xmlns:a16="http://schemas.microsoft.com/office/drawing/2014/main" id="{120A3760-795E-394F-BF80-97671163A94D}"/>
              </a:ext>
            </a:extLst>
          </p:cNvPr>
          <p:cNvSpPr>
            <a:spLocks noGrp="1"/>
          </p:cNvSpPr>
          <p:nvPr>
            <p:ph type="body" sz="quarter" idx="13"/>
          </p:nvPr>
        </p:nvSpPr>
        <p:spPr/>
        <p:txBody>
          <a:bodyPr>
            <a:normAutofit fontScale="92500" lnSpcReduction="20000"/>
          </a:bodyPr>
          <a:lstStyle/>
          <a:p>
            <a:r>
              <a:rPr lang="en-CA" dirty="0"/>
              <a:t>“Had I been allowed to keep working, I would have a huge pension plan… and would have been contributing to the family income so much more. So [SLE] has really impacted our lives all the way through. Yes, I’ve survived to retirement but it’s not going to be a very good retirement.”</a:t>
            </a:r>
            <a:endParaRPr lang="en-US" dirty="0"/>
          </a:p>
        </p:txBody>
      </p:sp>
      <p:sp>
        <p:nvSpPr>
          <p:cNvPr id="6" name="Text Placeholder 5">
            <a:extLst>
              <a:ext uri="{FF2B5EF4-FFF2-40B4-BE49-F238E27FC236}">
                <a16:creationId xmlns:a16="http://schemas.microsoft.com/office/drawing/2014/main" id="{19F220B7-4548-2945-B5AA-744C752FBFAD}"/>
              </a:ext>
            </a:extLst>
          </p:cNvPr>
          <p:cNvSpPr>
            <a:spLocks noGrp="1"/>
          </p:cNvSpPr>
          <p:nvPr>
            <p:ph type="body" sz="quarter" idx="14"/>
          </p:nvPr>
        </p:nvSpPr>
        <p:spPr/>
        <p:txBody>
          <a:bodyPr/>
          <a:lstStyle/>
          <a:p>
            <a:r>
              <a:rPr lang="en-US" dirty="0"/>
              <a:t>PARTICIPANT 8</a:t>
            </a:r>
          </a:p>
        </p:txBody>
      </p:sp>
    </p:spTree>
    <p:extLst>
      <p:ext uri="{BB962C8B-B14F-4D97-AF65-F5344CB8AC3E}">
        <p14:creationId xmlns:p14="http://schemas.microsoft.com/office/powerpoint/2010/main" val="3365640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6E38F79-10F3-A54C-B81A-4FB2720CA442}"/>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14860D0E-8BC8-4D4C-9E6D-444FDC29022F}"/>
              </a:ext>
            </a:extLst>
          </p:cNvPr>
          <p:cNvSpPr>
            <a:spLocks noGrp="1"/>
          </p:cNvSpPr>
          <p:nvPr>
            <p:ph type="sldNum" sz="quarter" idx="12"/>
          </p:nvPr>
        </p:nvSpPr>
        <p:spPr/>
        <p:txBody>
          <a:bodyPr/>
          <a:lstStyle/>
          <a:p>
            <a:r>
              <a:rPr lang="en-US"/>
              <a:t>PAGE  </a:t>
            </a:r>
            <a:fld id="{93005692-73BE-493E-93AB-ECD6027A7652}" type="slidenum">
              <a:rPr lang="en-US" smtClean="0"/>
              <a:pPr/>
              <a:t>2</a:t>
            </a:fld>
            <a:endParaRPr lang="en-US" dirty="0"/>
          </a:p>
        </p:txBody>
      </p:sp>
      <p:sp>
        <p:nvSpPr>
          <p:cNvPr id="5" name="Content Placeholder 2">
            <a:extLst>
              <a:ext uri="{FF2B5EF4-FFF2-40B4-BE49-F238E27FC236}">
                <a16:creationId xmlns:a16="http://schemas.microsoft.com/office/drawing/2014/main" id="{7FEF47AB-B509-3347-BC6B-6383FDF131A8}"/>
              </a:ext>
            </a:extLst>
          </p:cNvPr>
          <p:cNvSpPr txBox="1">
            <a:spLocks/>
          </p:cNvSpPr>
          <p:nvPr/>
        </p:nvSpPr>
        <p:spPr>
          <a:xfrm>
            <a:off x="466703" y="1865363"/>
            <a:ext cx="8677297" cy="4595117"/>
          </a:xfrm>
          <a:prstGeom prst="rect">
            <a:avLst/>
          </a:prstGeom>
        </p:spPr>
        <p:txBody>
          <a:bodyPr>
            <a:normAutofit/>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Range of impacts: work, social and family, quality of life</a:t>
            </a:r>
          </a:p>
          <a:p>
            <a:r>
              <a:rPr lang="en-CA" dirty="0"/>
              <a:t>Chronic autoimmune disease</a:t>
            </a:r>
          </a:p>
          <a:p>
            <a:pPr lvl="1"/>
            <a:r>
              <a:rPr lang="en-CA" dirty="0"/>
              <a:t>Periods of exacerbations, unpredictable</a:t>
            </a:r>
          </a:p>
          <a:p>
            <a:pPr lvl="1"/>
            <a:r>
              <a:rPr lang="en-CA" dirty="0"/>
              <a:t>Varied symptoms</a:t>
            </a:r>
          </a:p>
          <a:p>
            <a:pPr lvl="1"/>
            <a:r>
              <a:rPr lang="en-CA" dirty="0"/>
              <a:t>Invisible</a:t>
            </a:r>
          </a:p>
          <a:p>
            <a:pPr marL="0" indent="0">
              <a:buNone/>
            </a:pPr>
            <a:endParaRPr lang="en-CA" dirty="0"/>
          </a:p>
          <a:p>
            <a:endParaRPr lang="en-CA" dirty="0"/>
          </a:p>
          <a:p>
            <a:endParaRPr lang="en-US" dirty="0"/>
          </a:p>
        </p:txBody>
      </p:sp>
      <p:sp>
        <p:nvSpPr>
          <p:cNvPr id="6" name="Title 1">
            <a:extLst>
              <a:ext uri="{FF2B5EF4-FFF2-40B4-BE49-F238E27FC236}">
                <a16:creationId xmlns:a16="http://schemas.microsoft.com/office/drawing/2014/main" id="{9C0D97EC-23D7-A144-AA50-A2CE6CCDFC2D}"/>
              </a:ext>
            </a:extLst>
          </p:cNvPr>
          <p:cNvSpPr>
            <a:spLocks noGrp="1"/>
          </p:cNvSpPr>
          <p:nvPr>
            <p:ph type="title"/>
          </p:nvPr>
        </p:nvSpPr>
        <p:spPr/>
        <p:txBody>
          <a:bodyPr>
            <a:normAutofit fontScale="90000"/>
          </a:bodyPr>
          <a:lstStyle/>
          <a:p>
            <a:r>
              <a:rPr lang="en-US" dirty="0"/>
              <a:t>Systemic Lupus Erythematosus (SLE) in Canada</a:t>
            </a:r>
          </a:p>
        </p:txBody>
      </p:sp>
    </p:spTree>
    <p:extLst>
      <p:ext uri="{BB962C8B-B14F-4D97-AF65-F5344CB8AC3E}">
        <p14:creationId xmlns:p14="http://schemas.microsoft.com/office/powerpoint/2010/main" val="94487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 Employment accommodation </a:t>
            </a:r>
          </a:p>
        </p:txBody>
      </p:sp>
      <p:sp>
        <p:nvSpPr>
          <p:cNvPr id="3" name="Content Placeholder 2"/>
          <p:cNvSpPr>
            <a:spLocks noGrp="1"/>
          </p:cNvSpPr>
          <p:nvPr>
            <p:ph idx="1"/>
          </p:nvPr>
        </p:nvSpPr>
        <p:spPr/>
        <p:txBody>
          <a:bodyPr>
            <a:normAutofit lnSpcReduction="10000"/>
          </a:bodyPr>
          <a:lstStyle/>
          <a:p>
            <a:r>
              <a:rPr lang="en-CA" dirty="0"/>
              <a:t>6/29: preferred ideally not to inform their employer, or indeed hadn’t yet informed them</a:t>
            </a:r>
            <a:r>
              <a:rPr lang="en-US" dirty="0"/>
              <a:t> </a:t>
            </a:r>
          </a:p>
          <a:p>
            <a:r>
              <a:rPr lang="en-CA" dirty="0"/>
              <a:t>12/29: </a:t>
            </a:r>
            <a:r>
              <a:rPr lang="en-CA" b="1" dirty="0"/>
              <a:t>had</a:t>
            </a:r>
            <a:r>
              <a:rPr lang="en-CA" dirty="0"/>
              <a:t> disclosed reported being very satisfied with the accommodation they received </a:t>
            </a:r>
          </a:p>
          <a:p>
            <a:r>
              <a:rPr lang="en-US" dirty="0"/>
              <a:t>Successful accommodations included: flexible work hours (7/29 sources), altered work environments (e.g. lighting) (5/29 sources), and the ability to work from home (4/29 sources) </a:t>
            </a:r>
          </a:p>
          <a:p>
            <a:r>
              <a:rPr lang="en-CA" dirty="0"/>
              <a:t>5/29: found that despite the best intentions of their employers the actual accommodations provided were very limited</a:t>
            </a:r>
            <a:r>
              <a:rPr lang="en-US" dirty="0"/>
              <a:t> </a:t>
            </a:r>
            <a:endParaRPr lang="en-CA"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20</a:t>
            </a:fld>
            <a:endParaRPr lang="en-US" dirty="0"/>
          </a:p>
        </p:txBody>
      </p:sp>
    </p:spTree>
    <p:extLst>
      <p:ext uri="{BB962C8B-B14F-4D97-AF65-F5344CB8AC3E}">
        <p14:creationId xmlns:p14="http://schemas.microsoft.com/office/powerpoint/2010/main" val="851299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Suggestions for supporting employment for those with SLE</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21</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20970787"/>
              </p:ext>
            </p:extLst>
          </p:nvPr>
        </p:nvGraphicFramePr>
        <p:xfrm>
          <a:off x="194913" y="2027830"/>
          <a:ext cx="8677297" cy="3609689"/>
        </p:xfrm>
        <a:graphic>
          <a:graphicData uri="http://schemas.openxmlformats.org/drawingml/2006/table">
            <a:tbl>
              <a:tblPr firstCol="1" bandRow="1">
                <a:tableStyleId>{5C22544A-7EE6-4342-B048-85BDC9FD1C3A}</a:tableStyleId>
              </a:tblPr>
              <a:tblGrid>
                <a:gridCol w="2839873">
                  <a:extLst>
                    <a:ext uri="{9D8B030D-6E8A-4147-A177-3AD203B41FA5}">
                      <a16:colId xmlns:a16="http://schemas.microsoft.com/office/drawing/2014/main" val="20000"/>
                    </a:ext>
                  </a:extLst>
                </a:gridCol>
                <a:gridCol w="5837424">
                  <a:extLst>
                    <a:ext uri="{9D8B030D-6E8A-4147-A177-3AD203B41FA5}">
                      <a16:colId xmlns:a16="http://schemas.microsoft.com/office/drawing/2014/main" val="20001"/>
                    </a:ext>
                  </a:extLst>
                </a:gridCol>
              </a:tblGrid>
              <a:tr h="1057569">
                <a:tc rowSpan="7">
                  <a:txBody>
                    <a:bodyPr/>
                    <a:lstStyle/>
                    <a:p>
                      <a:pPr>
                        <a:spcAft>
                          <a:spcPts val="0"/>
                        </a:spcAft>
                      </a:pPr>
                      <a:r>
                        <a:rPr lang="en-CA" sz="2000" dirty="0">
                          <a:solidFill>
                            <a:schemeClr val="tx1"/>
                          </a:solidFill>
                          <a:effectLst/>
                        </a:rPr>
                        <a:t>Ideal type of employment:</a:t>
                      </a:r>
                      <a:endParaRPr lang="en-US" sz="2000" dirty="0">
                        <a:solidFill>
                          <a:schemeClr val="tx1"/>
                        </a:solidFill>
                        <a:effectLst/>
                        <a:latin typeface="Calibri" charset="0"/>
                        <a:ea typeface="Calibri" charset="0"/>
                        <a:cs typeface="Times New Roman" charset="0"/>
                      </a:endParaRPr>
                    </a:p>
                    <a:p>
                      <a:pPr>
                        <a:spcAft>
                          <a:spcPts val="0"/>
                        </a:spcAft>
                      </a:pPr>
                      <a:endParaRPr lang="en-US" sz="1200" dirty="0">
                        <a:effectLst/>
                        <a:latin typeface="Calibri" charset="0"/>
                        <a:ea typeface="Calibri" charset="0"/>
                        <a:cs typeface="Times New Roman" charset="0"/>
                      </a:endParaRPr>
                    </a:p>
                    <a:p>
                      <a:pPr>
                        <a:spcAft>
                          <a:spcPts val="0"/>
                        </a:spcAft>
                      </a:pPr>
                      <a:r>
                        <a:rPr lang="en-CA" sz="1200" dirty="0">
                          <a:effectLst/>
                        </a:rPr>
                        <a:t> </a:t>
                      </a:r>
                      <a:endParaRPr lang="en-US" sz="1200" dirty="0">
                        <a:effectLst/>
                        <a:latin typeface="Calibri" charset="0"/>
                        <a:ea typeface="Calibri" charset="0"/>
                        <a:cs typeface="Times New Roman" charset="0"/>
                      </a:endParaRPr>
                    </a:p>
                    <a:p>
                      <a:pPr>
                        <a:spcAft>
                          <a:spcPts val="0"/>
                        </a:spcAft>
                      </a:pPr>
                      <a:r>
                        <a:rPr lang="en-CA" sz="1200" dirty="0">
                          <a:effectLst/>
                        </a:rPr>
                        <a:t> </a:t>
                      </a:r>
                      <a:endParaRPr lang="en-US" sz="1200" dirty="0">
                        <a:effectLst/>
                        <a:latin typeface="Calibri" charset="0"/>
                        <a:ea typeface="Calibri" charset="0"/>
                        <a:cs typeface="Times New Roman" charset="0"/>
                      </a:endParaRPr>
                    </a:p>
                    <a:p>
                      <a:pPr>
                        <a:spcAft>
                          <a:spcPts val="0"/>
                        </a:spcAft>
                      </a:pPr>
                      <a:r>
                        <a:rPr lang="en-CA" sz="1200" dirty="0">
                          <a:effectLst/>
                        </a:rPr>
                        <a:t> </a:t>
                      </a: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Flexible hours (e.g. “if you have to do your billing at two am in the morning, cause you’re up because you’re uncomfortable, then you can do it at that time”)</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0"/>
                  </a:ext>
                </a:extLst>
              </a:tr>
              <a:tr h="273573">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Working from home, telecommute</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1"/>
                  </a:ext>
                </a:extLst>
              </a:tr>
              <a:tr h="548063">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a:effectLst/>
                        </a:rPr>
                        <a:t>Position with no urgent deadlines – work when well (e.g. invoicing)</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2"/>
                  </a:ext>
                </a:extLst>
              </a:tr>
              <a:tr h="562751">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Shift work – pick own schedule based on individual needs (e.g. 4-hour shift in afternoon)</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3"/>
                  </a:ext>
                </a:extLst>
              </a:tr>
              <a:tr h="548063">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Shared work program (“splitting” job with someone else who has SLE)</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4"/>
                  </a:ext>
                </a:extLst>
              </a:tr>
              <a:tr h="273573">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Greater availability of sick days</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7"/>
                  </a:ext>
                </a:extLst>
              </a:tr>
              <a:tr h="346097">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Space for rests, breaks</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25191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Suggestions for supporting employment for those with SLE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1776913"/>
              </p:ext>
            </p:extLst>
          </p:nvPr>
        </p:nvGraphicFramePr>
        <p:xfrm>
          <a:off x="506438" y="1448970"/>
          <a:ext cx="8159260" cy="4484873"/>
        </p:xfrm>
        <a:graphic>
          <a:graphicData uri="http://schemas.openxmlformats.org/drawingml/2006/table">
            <a:tbl>
              <a:tblPr firstCol="1" bandRow="1">
                <a:tableStyleId>{5C22544A-7EE6-4342-B048-85BDC9FD1C3A}</a:tableStyleId>
              </a:tblPr>
              <a:tblGrid>
                <a:gridCol w="267286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675979">
                <a:tc rowSpan="7">
                  <a:txBody>
                    <a:bodyPr/>
                    <a:lstStyle/>
                    <a:p>
                      <a:pPr>
                        <a:spcAft>
                          <a:spcPts val="0"/>
                        </a:spcAft>
                      </a:pPr>
                      <a:r>
                        <a:rPr lang="en-CA" sz="2000" dirty="0">
                          <a:solidFill>
                            <a:schemeClr val="tx1"/>
                          </a:solidFill>
                          <a:effectLst/>
                        </a:rPr>
                        <a:t>Supports beyond the workplace:</a:t>
                      </a:r>
                      <a:endParaRPr lang="en-US" sz="2000" dirty="0">
                        <a:solidFill>
                          <a:schemeClr val="tx1"/>
                        </a:solidFill>
                        <a:effectLst/>
                        <a:latin typeface="Calibri" charset="0"/>
                        <a:ea typeface="Calibri" charset="0"/>
                        <a:cs typeface="Times New Roman" charset="0"/>
                      </a:endParaRPr>
                    </a:p>
                    <a:p>
                      <a:pPr>
                        <a:spcAft>
                          <a:spcPts val="0"/>
                        </a:spcAft>
                      </a:pPr>
                      <a:endParaRPr lang="en-US" sz="1200" dirty="0">
                        <a:effectLst/>
                        <a:latin typeface="Calibri" charset="0"/>
                        <a:ea typeface="Calibri" charset="0"/>
                        <a:cs typeface="Times New Roman" charset="0"/>
                      </a:endParaRPr>
                    </a:p>
                    <a:p>
                      <a:pPr>
                        <a:spcAft>
                          <a:spcPts val="0"/>
                        </a:spcAft>
                      </a:pPr>
                      <a:r>
                        <a:rPr lang="en-CA" sz="1200" dirty="0">
                          <a:effectLst/>
                        </a:rPr>
                        <a:t> </a:t>
                      </a: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Availability of partial (part time) disability</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0"/>
                  </a:ext>
                </a:extLst>
              </a:tr>
              <a:tr h="700624">
                <a:tc vMerge="1">
                  <a:txBody>
                    <a:bodyPr/>
                    <a:lstStyle/>
                    <a:p>
                      <a:pPr>
                        <a:spcAft>
                          <a:spcPts val="0"/>
                        </a:spcAft>
                      </a:pPr>
                      <a:endParaRPr lang="en-US" sz="120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a:effectLst/>
                        </a:rPr>
                        <a:t>Program to bridge the gap between full time disability and going back to work</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1"/>
                  </a:ext>
                </a:extLst>
              </a:tr>
              <a:tr h="700624">
                <a:tc vMerge="1">
                  <a:txBody>
                    <a:bodyPr/>
                    <a:lstStyle/>
                    <a:p>
                      <a:pPr>
                        <a:spcAft>
                          <a:spcPts val="0"/>
                        </a:spcAft>
                      </a:pPr>
                      <a:endParaRPr lang="en-US" sz="120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Resources for overcoming challenges/procedures in advocating for employment rights</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2"/>
                  </a:ext>
                </a:extLst>
              </a:tr>
              <a:tr h="349725">
                <a:tc vMerge="1">
                  <a:txBody>
                    <a:bodyPr/>
                    <a:lstStyle/>
                    <a:p>
                      <a:pPr>
                        <a:spcAft>
                          <a:spcPts val="0"/>
                        </a:spcAft>
                      </a:pPr>
                      <a:endParaRPr lang="en-US" sz="120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a:effectLst/>
                        </a:rPr>
                        <a:t>Peer support network (online) for employment rights</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3"/>
                  </a:ext>
                </a:extLst>
              </a:tr>
              <a:tr h="556274">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Resources for describing to employer experience with SLE</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4"/>
                  </a:ext>
                </a:extLst>
              </a:tr>
              <a:tr h="349725">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a:effectLst/>
                        </a:rPr>
                        <a:t>Greater awareness of public and employers regarding SLE</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5"/>
                  </a:ext>
                </a:extLst>
              </a:tr>
              <a:tr h="1013967">
                <a:tc vMerge="1">
                  <a:txBody>
                    <a:bodyPr/>
                    <a:lstStyle/>
                    <a:p>
                      <a:pPr>
                        <a:spcAft>
                          <a:spcPts val="0"/>
                        </a:spcAft>
                      </a:pPr>
                      <a:endParaRPr lang="en-US" sz="1200" dirty="0">
                        <a:effectLst/>
                        <a:latin typeface="Calibri" charset="0"/>
                        <a:ea typeface="Calibri" charset="0"/>
                        <a:cs typeface="Times New Roman" charset="0"/>
                      </a:endParaRPr>
                    </a:p>
                  </a:txBody>
                  <a:tcPr marL="68580" marR="68580" marT="0" marB="0" anchor="ctr"/>
                </a:tc>
                <a:tc>
                  <a:txBody>
                    <a:bodyPr/>
                    <a:lstStyle/>
                    <a:p>
                      <a:pPr marL="342900" lvl="0" indent="-342900">
                        <a:spcAft>
                          <a:spcPts val="0"/>
                        </a:spcAft>
                        <a:buFont typeface="Wingdings" charset="2"/>
                        <a:buChar char=""/>
                      </a:pPr>
                      <a:r>
                        <a:rPr lang="en-CA" sz="1600" dirty="0">
                          <a:effectLst/>
                        </a:rPr>
                        <a:t>General resources for overcoming challenges specific to SLE (e.g. a ‘guide’ or ‘navigator’ to assist with health care, employment, insurance etc.) </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22</a:t>
            </a:fld>
            <a:endParaRPr lang="en-US" dirty="0"/>
          </a:p>
        </p:txBody>
      </p:sp>
    </p:spTree>
    <p:extLst>
      <p:ext uri="{BB962C8B-B14F-4D97-AF65-F5344CB8AC3E}">
        <p14:creationId xmlns:p14="http://schemas.microsoft.com/office/powerpoint/2010/main" val="4707098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14" y="434111"/>
            <a:ext cx="8780274" cy="895927"/>
          </a:xfrm>
        </p:spPr>
        <p:txBody>
          <a:bodyPr>
            <a:normAutofit fontScale="90000"/>
          </a:bodyPr>
          <a:lstStyle/>
          <a:p>
            <a:r>
              <a:rPr lang="en-US" dirty="0"/>
              <a:t>Disability policy changes in the </a:t>
            </a:r>
            <a:r>
              <a:rPr lang="en-US"/>
              <a:t>Canadian context</a:t>
            </a:r>
          </a:p>
        </p:txBody>
      </p:sp>
      <p:sp>
        <p:nvSpPr>
          <p:cNvPr id="3" name="Content Placeholder 2"/>
          <p:cNvSpPr>
            <a:spLocks noGrp="1"/>
          </p:cNvSpPr>
          <p:nvPr>
            <p:ph idx="1"/>
          </p:nvPr>
        </p:nvSpPr>
        <p:spPr>
          <a:xfrm>
            <a:off x="194913" y="1255863"/>
            <a:ext cx="8655576" cy="1785319"/>
          </a:xfrm>
        </p:spPr>
        <p:txBody>
          <a:bodyPr>
            <a:normAutofit/>
          </a:bodyPr>
          <a:lstStyle/>
          <a:p>
            <a:r>
              <a:rPr lang="en-CA" sz="2200" dirty="0"/>
              <a:t>Those with SLE have varying degrees of access to benefits</a:t>
            </a:r>
          </a:p>
          <a:p>
            <a:r>
              <a:rPr lang="en-CA" sz="2200" dirty="0"/>
              <a:t>Navigating barriers to claiming disability insurance was a common theme (8/29 sources)</a:t>
            </a:r>
            <a:r>
              <a:rPr lang="en-US" sz="2200" dirty="0"/>
              <a:t> </a:t>
            </a:r>
          </a:p>
          <a:p>
            <a:endParaRPr lang="en-US"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23</a:t>
            </a:fld>
            <a:endParaRPr lang="en-US" dirty="0"/>
          </a:p>
        </p:txBody>
      </p:sp>
      <p:sp>
        <p:nvSpPr>
          <p:cNvPr id="6" name="TextBox 5"/>
          <p:cNvSpPr txBox="1"/>
          <p:nvPr/>
        </p:nvSpPr>
        <p:spPr>
          <a:xfrm>
            <a:off x="194911" y="2967273"/>
            <a:ext cx="4616239" cy="3139321"/>
          </a:xfrm>
          <a:prstGeom prst="rect">
            <a:avLst/>
          </a:prstGeom>
          <a:noFill/>
        </p:spPr>
        <p:txBody>
          <a:bodyPr wrap="square" rtlCol="0">
            <a:spAutoFit/>
          </a:bodyPr>
          <a:lstStyle/>
          <a:p>
            <a:pPr marL="285750" indent="-285750">
              <a:buFont typeface="Arial" charset="0"/>
              <a:buChar char="•"/>
            </a:pPr>
            <a:r>
              <a:rPr lang="en-CA" sz="2200" dirty="0"/>
              <a:t>Issues with the incompatibility of some of these policies with their personal experiences of SLE</a:t>
            </a:r>
            <a:r>
              <a:rPr lang="en-US" sz="2200" dirty="0"/>
              <a:t> </a:t>
            </a:r>
          </a:p>
          <a:p>
            <a:pPr marL="742950" lvl="1" indent="-285750">
              <a:buFont typeface="Arial" charset="0"/>
              <a:buChar char="•"/>
            </a:pPr>
            <a:r>
              <a:rPr lang="en-CA" sz="2200" dirty="0"/>
              <a:t>SLE experiences are not always obviously debilitating and disabling (“</a:t>
            </a:r>
            <a:r>
              <a:rPr lang="en-CA" sz="2200" b="1" dirty="0"/>
              <a:t>grey zone</a:t>
            </a:r>
            <a:r>
              <a:rPr lang="en-US" sz="2200" b="1" dirty="0"/>
              <a:t>”</a:t>
            </a:r>
            <a:r>
              <a:rPr lang="en-US" sz="2200" dirty="0"/>
              <a:t>)</a:t>
            </a:r>
            <a:endParaRPr lang="en-US" sz="2200" b="1" dirty="0"/>
          </a:p>
          <a:p>
            <a:pPr marL="742950" lvl="1" indent="-285750">
              <a:buFont typeface="Arial" charset="0"/>
              <a:buChar char="•"/>
            </a:pPr>
            <a:r>
              <a:rPr lang="en-CA" sz="2200" dirty="0"/>
              <a:t>Policies are not well designed to handle the occurrence of temporary flares</a:t>
            </a:r>
            <a:r>
              <a:rPr lang="en-US" sz="2200" dirty="0"/>
              <a:t> </a:t>
            </a:r>
            <a:endParaRPr lang="en-US" sz="2200" b="1" dirty="0"/>
          </a:p>
        </p:txBody>
      </p:sp>
      <p:sp>
        <p:nvSpPr>
          <p:cNvPr id="7" name="Oval Callout 6"/>
          <p:cNvSpPr/>
          <p:nvPr/>
        </p:nvSpPr>
        <p:spPr>
          <a:xfrm>
            <a:off x="4642338" y="2475546"/>
            <a:ext cx="4332850" cy="3419664"/>
          </a:xfrm>
          <a:prstGeom prst="wedgeEllipseCallou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i="1" dirty="0">
                <a:solidFill>
                  <a:schemeClr val="tx1"/>
                </a:solidFill>
              </a:rPr>
              <a:t>“I thought, well I can’t afford to work! Cause I’m sick so much, it’s only part-time that I end up being in, and who can live on part-time income? And it’s like, well if you’re working part-time then you’re not disabled and you don’t get your disability… there is no partial disability</a:t>
            </a:r>
            <a:r>
              <a:rPr lang="en-US" sz="1600" i="1" dirty="0">
                <a:solidFill>
                  <a:schemeClr val="tx1"/>
                </a:solidFill>
              </a:rPr>
              <a:t>”</a:t>
            </a:r>
          </a:p>
          <a:p>
            <a:pPr algn="ctr"/>
            <a:r>
              <a:rPr lang="en-US" sz="1600" i="1" dirty="0">
                <a:solidFill>
                  <a:schemeClr val="tx1"/>
                </a:solidFill>
              </a:rPr>
              <a:t>- </a:t>
            </a:r>
            <a:r>
              <a:rPr lang="en-US" sz="1600" dirty="0">
                <a:solidFill>
                  <a:schemeClr val="tx1"/>
                </a:solidFill>
              </a:rPr>
              <a:t>Participant 24</a:t>
            </a:r>
          </a:p>
        </p:txBody>
      </p:sp>
    </p:spTree>
    <p:extLst>
      <p:ext uri="{BB962C8B-B14F-4D97-AF65-F5344CB8AC3E}">
        <p14:creationId xmlns:p14="http://schemas.microsoft.com/office/powerpoint/2010/main" val="1437689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a:xfrm>
            <a:off x="194913" y="1423326"/>
            <a:ext cx="8677297" cy="4672674"/>
          </a:xfrm>
        </p:spPr>
        <p:txBody>
          <a:bodyPr>
            <a:normAutofit fontScale="85000" lnSpcReduction="20000"/>
          </a:bodyPr>
          <a:lstStyle/>
          <a:p>
            <a:pPr marL="0" indent="0" algn="ctr">
              <a:buNone/>
            </a:pPr>
            <a:r>
              <a:rPr lang="en-US" sz="2800" b="1" dirty="0"/>
              <a:t>10 take away messages</a:t>
            </a:r>
          </a:p>
          <a:p>
            <a:pPr marL="0" indent="0">
              <a:buNone/>
            </a:pPr>
            <a:r>
              <a:rPr lang="en-US" sz="2600" b="1" dirty="0"/>
              <a:t>Impacts on Health and Quality of Life</a:t>
            </a:r>
          </a:p>
          <a:p>
            <a:pPr marL="0" lvl="0" indent="0">
              <a:buNone/>
            </a:pPr>
            <a:r>
              <a:rPr lang="en-US" sz="2200" dirty="0"/>
              <a:t>(1) Those with SLE experience a wide range of health impacts, both physical and social; many are limited in the types of activities they can perform after the onset of SLE. </a:t>
            </a:r>
          </a:p>
          <a:p>
            <a:pPr marL="0" lvl="0" indent="0">
              <a:buNone/>
            </a:pPr>
            <a:endParaRPr lang="en-US" sz="2200" dirty="0"/>
          </a:p>
          <a:p>
            <a:pPr marL="0" lvl="0" indent="0">
              <a:buNone/>
            </a:pPr>
            <a:r>
              <a:rPr lang="en-US" sz="2600" b="1" dirty="0"/>
              <a:t>Family, friends and SLE</a:t>
            </a:r>
          </a:p>
          <a:p>
            <a:pPr marL="0" lvl="0" indent="0">
              <a:buNone/>
            </a:pPr>
            <a:r>
              <a:rPr lang="en-CA" sz="2200" dirty="0"/>
              <a:t>(2) SLE can impact the quality and nature of relationships with family and friends; family and friends often do not fully understand the implications of SLE.</a:t>
            </a:r>
            <a:endParaRPr lang="en-US" sz="2200" dirty="0"/>
          </a:p>
          <a:p>
            <a:pPr marL="0" lvl="0" indent="0">
              <a:buNone/>
            </a:pPr>
            <a:r>
              <a:rPr lang="en-CA" sz="2200" dirty="0"/>
              <a:t>(3) While all family and friends can provide support, spouses were found to be the most important relationship for emotional, household and financial support. </a:t>
            </a:r>
            <a:endParaRPr lang="en-US" sz="2200"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24</a:t>
            </a:fld>
            <a:endParaRPr lang="en-US" dirty="0"/>
          </a:p>
        </p:txBody>
      </p:sp>
    </p:spTree>
    <p:extLst>
      <p:ext uri="{BB962C8B-B14F-4D97-AF65-F5344CB8AC3E}">
        <p14:creationId xmlns:p14="http://schemas.microsoft.com/office/powerpoint/2010/main" val="468072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B890E-9B65-B441-A5F8-E910A313D9EC}"/>
              </a:ext>
            </a:extLst>
          </p:cNvPr>
          <p:cNvSpPr>
            <a:spLocks noGrp="1"/>
          </p:cNvSpPr>
          <p:nvPr>
            <p:ph type="title"/>
          </p:nvPr>
        </p:nvSpPr>
        <p:spPr/>
        <p:txBody>
          <a:bodyPr/>
          <a:lstStyle/>
          <a:p>
            <a:r>
              <a:rPr lang="en-US" dirty="0"/>
              <a:t>Summary of results</a:t>
            </a:r>
          </a:p>
        </p:txBody>
      </p:sp>
      <p:sp>
        <p:nvSpPr>
          <p:cNvPr id="3" name="Content Placeholder 2">
            <a:extLst>
              <a:ext uri="{FF2B5EF4-FFF2-40B4-BE49-F238E27FC236}">
                <a16:creationId xmlns:a16="http://schemas.microsoft.com/office/drawing/2014/main" id="{4E41B284-5538-E54B-AA28-241D821FEE8E}"/>
              </a:ext>
            </a:extLst>
          </p:cNvPr>
          <p:cNvSpPr>
            <a:spLocks noGrp="1"/>
          </p:cNvSpPr>
          <p:nvPr>
            <p:ph idx="1"/>
          </p:nvPr>
        </p:nvSpPr>
        <p:spPr/>
        <p:txBody>
          <a:bodyPr/>
          <a:lstStyle/>
          <a:p>
            <a:pPr marL="0" lvl="0" indent="0">
              <a:buNone/>
            </a:pPr>
            <a:endParaRPr lang="en-US" sz="2200" dirty="0"/>
          </a:p>
          <a:p>
            <a:pPr marL="0" lvl="0" indent="0">
              <a:buNone/>
            </a:pPr>
            <a:r>
              <a:rPr lang="en-US" sz="2200" b="1" dirty="0"/>
              <a:t>Health Care Costs</a:t>
            </a:r>
          </a:p>
          <a:p>
            <a:pPr marL="0" lvl="0" indent="0">
              <a:buNone/>
            </a:pPr>
            <a:r>
              <a:rPr lang="en-US" sz="1900" dirty="0"/>
              <a:t>(4) Time needed for medical appointments impacted work productivity and pay. </a:t>
            </a:r>
          </a:p>
          <a:p>
            <a:pPr marL="0" lvl="0" indent="0">
              <a:buNone/>
            </a:pPr>
            <a:r>
              <a:rPr lang="en-US" sz="1900" dirty="0"/>
              <a:t>(5) Extended wait times to see specialists delayed diagnosis and treatment; this made advocating for workplace support/accommodation difficult</a:t>
            </a:r>
          </a:p>
          <a:p>
            <a:pPr marL="0" indent="0">
              <a:buNone/>
            </a:pPr>
            <a:r>
              <a:rPr lang="en-US" sz="1900" dirty="0"/>
              <a:t>(6) Many paid vast sums of money out of pocket in order to meet pharmaceutical and holistic/complementary health needs.</a:t>
            </a:r>
          </a:p>
          <a:p>
            <a:pPr marL="0" lvl="0" indent="0">
              <a:buNone/>
            </a:pPr>
            <a:endParaRPr lang="en-US" dirty="0"/>
          </a:p>
          <a:p>
            <a:endParaRPr lang="en-US" dirty="0"/>
          </a:p>
        </p:txBody>
      </p:sp>
      <p:sp>
        <p:nvSpPr>
          <p:cNvPr id="4" name="Footer Placeholder 3">
            <a:extLst>
              <a:ext uri="{FF2B5EF4-FFF2-40B4-BE49-F238E27FC236}">
                <a16:creationId xmlns:a16="http://schemas.microsoft.com/office/drawing/2014/main" id="{2B5E33A4-E9C7-E244-8FB7-C3CE67F87F31}"/>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69DC9CB9-A630-7343-8A4F-256EC3A1CB60}"/>
              </a:ext>
            </a:extLst>
          </p:cNvPr>
          <p:cNvSpPr>
            <a:spLocks noGrp="1"/>
          </p:cNvSpPr>
          <p:nvPr>
            <p:ph type="sldNum" sz="quarter" idx="12"/>
          </p:nvPr>
        </p:nvSpPr>
        <p:spPr/>
        <p:txBody>
          <a:bodyPr/>
          <a:lstStyle/>
          <a:p>
            <a:r>
              <a:rPr lang="en-US"/>
              <a:t>PAGE  </a:t>
            </a:r>
            <a:fld id="{93005692-73BE-493E-93AB-ECD6027A7652}" type="slidenum">
              <a:rPr lang="en-US" smtClean="0"/>
              <a:pPr/>
              <a:t>25</a:t>
            </a:fld>
            <a:endParaRPr lang="en-US" dirty="0"/>
          </a:p>
        </p:txBody>
      </p:sp>
    </p:spTree>
    <p:extLst>
      <p:ext uri="{BB962C8B-B14F-4D97-AF65-F5344CB8AC3E}">
        <p14:creationId xmlns:p14="http://schemas.microsoft.com/office/powerpoint/2010/main" val="3565815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a:xfrm>
            <a:off x="194913" y="1362639"/>
            <a:ext cx="8677297" cy="4922146"/>
          </a:xfrm>
        </p:spPr>
        <p:txBody>
          <a:bodyPr>
            <a:normAutofit/>
          </a:bodyPr>
          <a:lstStyle/>
          <a:p>
            <a:pPr marL="0" indent="0" defTabSz="914400">
              <a:spcBef>
                <a:spcPts val="0"/>
              </a:spcBef>
              <a:spcAft>
                <a:spcPts val="0"/>
              </a:spcAft>
              <a:buClrTx/>
              <a:buSzTx/>
              <a:buNone/>
            </a:pPr>
            <a:r>
              <a:rPr lang="en-US" sz="2200" b="1" dirty="0"/>
              <a:t>Employment</a:t>
            </a:r>
          </a:p>
          <a:p>
            <a:pPr marL="0" indent="0" defTabSz="914400">
              <a:spcBef>
                <a:spcPts val="0"/>
              </a:spcBef>
              <a:spcAft>
                <a:spcPts val="0"/>
              </a:spcAft>
              <a:buClrTx/>
              <a:buSzTx/>
              <a:buNone/>
            </a:pPr>
            <a:endParaRPr lang="en-US" sz="1800" dirty="0"/>
          </a:p>
          <a:p>
            <a:pPr marL="0" indent="0" defTabSz="914400">
              <a:spcBef>
                <a:spcPts val="0"/>
              </a:spcBef>
              <a:spcAft>
                <a:spcPts val="0"/>
              </a:spcAft>
              <a:buClrTx/>
              <a:buSzTx/>
              <a:buNone/>
            </a:pPr>
            <a:r>
              <a:rPr lang="en-US" sz="1800" dirty="0"/>
              <a:t>(7) The intricate relationship between SLE symptoms, stress, and periodic flares can make full time paid employment particularly difficult for those with SLE.</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indent="0" defTabSz="914400">
              <a:spcBef>
                <a:spcPts val="0"/>
              </a:spcBef>
              <a:spcAft>
                <a:spcPts val="0"/>
              </a:spcAft>
              <a:buClrTx/>
              <a:buSzTx/>
              <a:buNone/>
            </a:pPr>
            <a:r>
              <a:rPr lang="en-US" sz="1800" dirty="0"/>
              <a:t>(8) Many shifted career trajectories (e.g. different positions, part time work, self-employment, leaving workforce completely) as a result of their SLE experiences; shifted careers consequently could mean accepting reduced incomes, lack of health insurance coverage, precarious job security, dependence on spouse’s income.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indent="0" defTabSz="914400">
              <a:spcBef>
                <a:spcPts val="0"/>
              </a:spcBef>
              <a:spcAft>
                <a:spcPts val="0"/>
              </a:spcAft>
              <a:buClrTx/>
              <a:buSzTx/>
              <a:buNone/>
            </a:pPr>
            <a:r>
              <a:rPr lang="en-US" sz="1800" dirty="0"/>
              <a:t>(9) Workplace accommodation was met with mixed results; interventions could be of benefit but there may also be systemic challenges to implementation.</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indent="0" defTabSz="914400">
              <a:spcBef>
                <a:spcPts val="0"/>
              </a:spcBef>
              <a:spcAft>
                <a:spcPts val="0"/>
              </a:spcAft>
              <a:buClrTx/>
              <a:buSzTx/>
              <a:buNone/>
            </a:pPr>
            <a:r>
              <a:rPr lang="en-US" sz="1800" dirty="0"/>
              <a:t>(10) Claiming disability insurance is a process with many barriers and SLE often falls into a grey zone of eligibility; policies also do not consider the need for temporary or part-time disability, dictate when workers are to return to employment and may mean a cost to </a:t>
            </a:r>
            <a:r>
              <a:rPr lang="en-US" sz="1800" b="1" dirty="0"/>
              <a:t>future retirement income.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26</a:t>
            </a:fld>
            <a:endParaRPr lang="en-US" dirty="0"/>
          </a:p>
        </p:txBody>
      </p:sp>
    </p:spTree>
    <p:extLst>
      <p:ext uri="{BB962C8B-B14F-4D97-AF65-F5344CB8AC3E}">
        <p14:creationId xmlns:p14="http://schemas.microsoft.com/office/powerpoint/2010/main" val="640966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27</a:t>
            </a:fld>
            <a:endParaRPr lang="en-US" dirty="0"/>
          </a:p>
        </p:txBody>
      </p:sp>
      <p:sp>
        <p:nvSpPr>
          <p:cNvPr id="6" name="Title 1"/>
          <p:cNvSpPr>
            <a:spLocks noGrp="1"/>
          </p:cNvSpPr>
          <p:nvPr>
            <p:ph type="title"/>
          </p:nvPr>
        </p:nvSpPr>
        <p:spPr>
          <a:xfrm>
            <a:off x="2975578" y="309489"/>
            <a:ext cx="3439290" cy="1252024"/>
          </a:xfrm>
        </p:spPr>
        <p:txBody>
          <a:bodyPr>
            <a:noAutofit/>
          </a:bodyPr>
          <a:lstStyle/>
          <a:p>
            <a:r>
              <a:rPr lang="en-US" sz="3600" dirty="0"/>
              <a:t>Where do we go from here?</a:t>
            </a:r>
          </a:p>
        </p:txBody>
      </p:sp>
      <p:cxnSp>
        <p:nvCxnSpPr>
          <p:cNvPr id="8" name="Straight Connector 7"/>
          <p:cNvCxnSpPr/>
          <p:nvPr/>
        </p:nvCxnSpPr>
        <p:spPr>
          <a:xfrm flipV="1">
            <a:off x="2852355" y="1716259"/>
            <a:ext cx="3685736" cy="140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4"/>
          <p:cNvSpPr txBox="1">
            <a:spLocks/>
          </p:cNvSpPr>
          <p:nvPr/>
        </p:nvSpPr>
        <p:spPr>
          <a:xfrm>
            <a:off x="194913" y="1864428"/>
            <a:ext cx="8818458" cy="2778824"/>
          </a:xfrm>
          <a:prstGeom prst="rect">
            <a:avLst/>
          </a:prstGeom>
        </p:spPr>
        <p:txBody>
          <a:bodyPr>
            <a:normAutofit fontScale="85000" lnSpcReduction="20000"/>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charset="2"/>
              <a:buNone/>
            </a:pPr>
            <a:r>
              <a:rPr lang="en-US" dirty="0"/>
              <a:t>“It’s the frustration, the anxiety, just not knowing how to approach getting what you need in order to apply for disability, or how to handle the drug situation if you don’t have a medical program. It’s the background resources and the lack of rheumatologists that’s the biggest challenge for patients with diseases that are slow developing, not well understood and that are as frustrating for the physician as for the patient. They call this the disease of a thousand faces, because it affects different people in so many different ways. Twenty people sitting around the table and they’re all experiencing it in different ways with different challenges and it’s hard for people to figure out where they fit into it, and there isn’t any resource out there to help with that.”</a:t>
            </a:r>
          </a:p>
        </p:txBody>
      </p:sp>
      <p:cxnSp>
        <p:nvCxnSpPr>
          <p:cNvPr id="10" name="Straight Connector 9"/>
          <p:cNvCxnSpPr/>
          <p:nvPr/>
        </p:nvCxnSpPr>
        <p:spPr>
          <a:xfrm flipV="1">
            <a:off x="2852355" y="4643252"/>
            <a:ext cx="3685736" cy="140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5"/>
          <p:cNvSpPr>
            <a:spLocks noGrp="1"/>
          </p:cNvSpPr>
          <p:nvPr>
            <p:ph type="body" sz="quarter" idx="4294967295"/>
          </p:nvPr>
        </p:nvSpPr>
        <p:spPr>
          <a:xfrm>
            <a:off x="2808874" y="4777354"/>
            <a:ext cx="3590535" cy="420318"/>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Verdana" charset="0"/>
                <a:ea typeface="Verdana" charset="0"/>
                <a:cs typeface="Verdana" charset="0"/>
              </a:rPr>
              <a:t>PARTICIPANT 4</a:t>
            </a:r>
          </a:p>
        </p:txBody>
      </p:sp>
    </p:spTree>
    <p:extLst>
      <p:ext uri="{BB962C8B-B14F-4D97-AF65-F5344CB8AC3E}">
        <p14:creationId xmlns:p14="http://schemas.microsoft.com/office/powerpoint/2010/main" val="157224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 Where do we go from here?</a:t>
            </a:r>
          </a:p>
        </p:txBody>
      </p:sp>
      <p:sp>
        <p:nvSpPr>
          <p:cNvPr id="3" name="Footer Placeholder 2"/>
          <p:cNvSpPr>
            <a:spLocks noGrp="1"/>
          </p:cNvSpPr>
          <p:nvPr>
            <p:ph type="ftr" sz="quarter" idx="11"/>
          </p:nvPr>
        </p:nvSpPr>
        <p:spPr/>
        <p:txBody>
          <a:bodyPr/>
          <a:lstStyle/>
          <a:p>
            <a:r>
              <a:rPr lang="en-CA" dirty="0"/>
              <a:t>A QUALITATIVE EXPLORATION</a:t>
            </a:r>
            <a:endParaRPr lang="en-US" dirty="0"/>
          </a:p>
        </p:txBody>
      </p:sp>
      <p:sp>
        <p:nvSpPr>
          <p:cNvPr id="4" name="Slide Number Placeholder 3"/>
          <p:cNvSpPr>
            <a:spLocks noGrp="1"/>
          </p:cNvSpPr>
          <p:nvPr>
            <p:ph type="sldNum" sz="quarter" idx="12"/>
          </p:nvPr>
        </p:nvSpPr>
        <p:spPr/>
        <p:txBody>
          <a:bodyPr/>
          <a:lstStyle/>
          <a:p>
            <a:r>
              <a:rPr lang="en-US"/>
              <a:t>PAGE  </a:t>
            </a:r>
            <a:fld id="{93005692-73BE-493E-93AB-ECD6027A7652}" type="slidenum">
              <a:rPr lang="en-US" smtClean="0"/>
              <a:pPr/>
              <a:t>28</a:t>
            </a:fld>
            <a:endParaRPr lang="en-US" dirty="0"/>
          </a:p>
        </p:txBody>
      </p:sp>
      <p:grpSp>
        <p:nvGrpSpPr>
          <p:cNvPr id="17" name="Group 16"/>
          <p:cNvGrpSpPr/>
          <p:nvPr/>
        </p:nvGrpSpPr>
        <p:grpSpPr>
          <a:xfrm>
            <a:off x="313467" y="1785572"/>
            <a:ext cx="4493703" cy="3766820"/>
            <a:chOff x="-190721" y="0"/>
            <a:chExt cx="4493703" cy="3766820"/>
          </a:xfrm>
          <a:solidFill>
            <a:schemeClr val="accent6">
              <a:lumMod val="60000"/>
              <a:lumOff val="40000"/>
            </a:schemeClr>
          </a:solidFill>
        </p:grpSpPr>
        <p:sp>
          <p:nvSpPr>
            <p:cNvPr id="24" name="Oval 23"/>
            <p:cNvSpPr/>
            <p:nvPr/>
          </p:nvSpPr>
          <p:spPr>
            <a:xfrm>
              <a:off x="-190721" y="0"/>
              <a:ext cx="4493703" cy="3766820"/>
            </a:xfrm>
            <a:prstGeom prst="ellipse">
              <a:avLst/>
            </a:prstGeom>
            <a:grpFill/>
            <a:ln>
              <a:solidFill>
                <a:schemeClr val="accent6">
                  <a:lumMod val="60000"/>
                  <a:lumOff val="40000"/>
                </a:schemeClr>
              </a:solidFill>
            </a:ln>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5" name="Oval 4"/>
            <p:cNvSpPr/>
            <p:nvPr/>
          </p:nvSpPr>
          <p:spPr>
            <a:xfrm>
              <a:off x="1270855" y="188340"/>
              <a:ext cx="1570549" cy="565023"/>
            </a:xfrm>
            <a:prstGeom prst="rect">
              <a:avLst/>
            </a:prstGeom>
            <a:grpFill/>
            <a:ln>
              <a:solidFill>
                <a:schemeClr val="accent6">
                  <a:lumMod val="60000"/>
                  <a:lumOff val="4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US" sz="1800" b="1" kern="1200" dirty="0">
                <a:latin typeface="Calibri" charset="0"/>
                <a:ea typeface="Calibri" charset="0"/>
                <a:cs typeface="Calibri" charset="0"/>
              </a:endParaRPr>
            </a:p>
            <a:p>
              <a:pPr lvl="0" algn="ctr" defTabSz="800100">
                <a:lnSpc>
                  <a:spcPct val="90000"/>
                </a:lnSpc>
                <a:spcBef>
                  <a:spcPct val="0"/>
                </a:spcBef>
                <a:spcAft>
                  <a:spcPct val="35000"/>
                </a:spcAft>
              </a:pPr>
              <a:r>
                <a:rPr lang="en-US" sz="1800" b="1" kern="1200" dirty="0">
                  <a:solidFill>
                    <a:schemeClr val="tx1"/>
                  </a:solidFill>
                  <a:latin typeface="Calibri" charset="0"/>
                  <a:ea typeface="Calibri" charset="0"/>
                  <a:cs typeface="Calibri" charset="0"/>
                </a:rPr>
                <a:t>System Level </a:t>
              </a:r>
              <a:br>
                <a:rPr lang="en-US" sz="1800" b="1" kern="1200" dirty="0">
                  <a:solidFill>
                    <a:schemeClr val="tx1"/>
                  </a:solidFill>
                  <a:latin typeface="Calibri" charset="0"/>
                  <a:ea typeface="Calibri" charset="0"/>
                  <a:cs typeface="Calibri" charset="0"/>
                </a:rPr>
              </a:br>
              <a:r>
                <a:rPr lang="en-US" sz="1400" kern="1200" dirty="0">
                  <a:solidFill>
                    <a:schemeClr val="tx1"/>
                  </a:solidFill>
                  <a:latin typeface="Calibri" charset="0"/>
                  <a:ea typeface="Calibri" charset="0"/>
                  <a:cs typeface="Calibri" charset="0"/>
                </a:rPr>
                <a:t>(Government Policies, Society, etc.)</a:t>
              </a:r>
            </a:p>
          </p:txBody>
        </p:sp>
      </p:grpSp>
      <p:grpSp>
        <p:nvGrpSpPr>
          <p:cNvPr id="18" name="Group 17"/>
          <p:cNvGrpSpPr/>
          <p:nvPr/>
        </p:nvGrpSpPr>
        <p:grpSpPr>
          <a:xfrm>
            <a:off x="788888" y="2841234"/>
            <a:ext cx="3542863" cy="2456522"/>
            <a:chOff x="284698" y="1126001"/>
            <a:chExt cx="3542863" cy="2456522"/>
          </a:xfrm>
          <a:solidFill>
            <a:schemeClr val="accent6">
              <a:lumMod val="40000"/>
              <a:lumOff val="60000"/>
            </a:schemeClr>
          </a:solidFill>
        </p:grpSpPr>
        <p:sp>
          <p:nvSpPr>
            <p:cNvPr id="22" name="Oval 21"/>
            <p:cNvSpPr/>
            <p:nvPr/>
          </p:nvSpPr>
          <p:spPr>
            <a:xfrm>
              <a:off x="284698" y="1126001"/>
              <a:ext cx="3542863" cy="2456522"/>
            </a:xfrm>
            <a:prstGeom prst="ellipse">
              <a:avLst/>
            </a:prstGeom>
            <a:grpFill/>
            <a:ln>
              <a:solidFill>
                <a:schemeClr val="accent6">
                  <a:lumMod val="20000"/>
                  <a:lumOff val="80000"/>
                </a:schemeClr>
              </a:solidFill>
            </a:ln>
          </p:spPr>
          <p:style>
            <a:lnRef idx="0">
              <a:schemeClr val="lt1">
                <a:hueOff val="0"/>
                <a:satOff val="0"/>
                <a:lumOff val="0"/>
                <a:alphaOff val="0"/>
              </a:schemeClr>
            </a:lnRef>
            <a:fillRef idx="3">
              <a:schemeClr val="accent1">
                <a:shade val="80000"/>
                <a:hueOff val="174641"/>
                <a:satOff val="-3128"/>
                <a:lumOff val="13293"/>
                <a:alphaOff val="0"/>
              </a:schemeClr>
            </a:fillRef>
            <a:effectRef idx="2">
              <a:schemeClr val="accent1">
                <a:shade val="80000"/>
                <a:hueOff val="174641"/>
                <a:satOff val="-3128"/>
                <a:lumOff val="13293"/>
                <a:alphaOff val="0"/>
              </a:schemeClr>
            </a:effectRef>
            <a:fontRef idx="minor">
              <a:schemeClr val="lt1"/>
            </a:fontRef>
          </p:style>
        </p:sp>
        <p:sp>
          <p:nvSpPr>
            <p:cNvPr id="23" name="Oval 6"/>
            <p:cNvSpPr/>
            <p:nvPr/>
          </p:nvSpPr>
          <p:spPr>
            <a:xfrm>
              <a:off x="1230642" y="1260419"/>
              <a:ext cx="1650974" cy="460597"/>
            </a:xfrm>
            <a:prstGeom prst="rect">
              <a:avLst/>
            </a:prstGeom>
            <a:grpFill/>
            <a:ln>
              <a:solidFill>
                <a:schemeClr val="accent6">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US" sz="1800" kern="1200" dirty="0" err="1">
                <a:latin typeface="Calibri" charset="0"/>
                <a:ea typeface="Calibri" charset="0"/>
                <a:cs typeface="Calibri" charset="0"/>
              </a:endParaRPr>
            </a:p>
            <a:p>
              <a:pPr lvl="0" algn="ctr" defTabSz="800100">
                <a:lnSpc>
                  <a:spcPct val="90000"/>
                </a:lnSpc>
                <a:spcBef>
                  <a:spcPct val="0"/>
                </a:spcBef>
                <a:spcAft>
                  <a:spcPct val="35000"/>
                </a:spcAft>
              </a:pPr>
              <a:r>
                <a:rPr lang="en-US" sz="1800" kern="1200" dirty="0" err="1">
                  <a:solidFill>
                    <a:schemeClr val="tx1"/>
                  </a:solidFill>
                  <a:latin typeface="Calibri" charset="0"/>
                  <a:ea typeface="Calibri" charset="0"/>
                  <a:cs typeface="Calibri" charset="0"/>
                </a:rPr>
                <a:t>Meso</a:t>
              </a:r>
              <a:r>
                <a:rPr lang="en-US" sz="1800" kern="1200" dirty="0">
                  <a:solidFill>
                    <a:schemeClr val="tx1"/>
                  </a:solidFill>
                  <a:latin typeface="Calibri" charset="0"/>
                  <a:ea typeface="Calibri" charset="0"/>
                  <a:cs typeface="Calibri" charset="0"/>
                </a:rPr>
                <a:t> Level </a:t>
              </a:r>
              <a:br>
                <a:rPr lang="en-US" sz="1800" kern="1200" dirty="0">
                  <a:solidFill>
                    <a:schemeClr val="tx1"/>
                  </a:solidFill>
                  <a:latin typeface="Calibri" charset="0"/>
                  <a:ea typeface="Calibri" charset="0"/>
                  <a:cs typeface="Calibri" charset="0"/>
                </a:rPr>
              </a:br>
              <a:r>
                <a:rPr lang="en-US" sz="1400" kern="1200" dirty="0">
                  <a:solidFill>
                    <a:schemeClr val="tx1"/>
                  </a:solidFill>
                  <a:latin typeface="Calibri" charset="0"/>
                  <a:ea typeface="Calibri" charset="0"/>
                  <a:cs typeface="Calibri" charset="0"/>
                </a:rPr>
                <a:t>(Workplace, Family, etc.)</a:t>
              </a:r>
            </a:p>
          </p:txBody>
        </p:sp>
      </p:grpSp>
      <p:grpSp>
        <p:nvGrpSpPr>
          <p:cNvPr id="19" name="Group 18"/>
          <p:cNvGrpSpPr/>
          <p:nvPr/>
        </p:nvGrpSpPr>
        <p:grpSpPr>
          <a:xfrm>
            <a:off x="1518471" y="3776600"/>
            <a:ext cx="2083691" cy="1468852"/>
            <a:chOff x="1014281" y="2061367"/>
            <a:chExt cx="2083691" cy="1468852"/>
          </a:xfrm>
          <a:solidFill>
            <a:schemeClr val="accent6">
              <a:lumMod val="20000"/>
              <a:lumOff val="80000"/>
            </a:schemeClr>
          </a:solidFill>
        </p:grpSpPr>
        <p:sp>
          <p:nvSpPr>
            <p:cNvPr id="20" name="Oval 19"/>
            <p:cNvSpPr/>
            <p:nvPr/>
          </p:nvSpPr>
          <p:spPr>
            <a:xfrm>
              <a:off x="1014281" y="2061367"/>
              <a:ext cx="2083691" cy="1468852"/>
            </a:xfrm>
            <a:prstGeom prst="ellipse">
              <a:avLst/>
            </a:prstGeom>
            <a:grpFill/>
          </p:spPr>
          <p:style>
            <a:lnRef idx="0">
              <a:schemeClr val="lt1">
                <a:hueOff val="0"/>
                <a:satOff val="0"/>
                <a:lumOff val="0"/>
                <a:alphaOff val="0"/>
              </a:schemeClr>
            </a:lnRef>
            <a:fillRef idx="3">
              <a:schemeClr val="accent1">
                <a:shade val="80000"/>
                <a:hueOff val="349281"/>
                <a:satOff val="-6256"/>
                <a:lumOff val="26585"/>
                <a:alphaOff val="0"/>
              </a:schemeClr>
            </a:fillRef>
            <a:effectRef idx="2">
              <a:schemeClr val="accent1">
                <a:shade val="80000"/>
                <a:hueOff val="349281"/>
                <a:satOff val="-6256"/>
                <a:lumOff val="26585"/>
                <a:alphaOff val="0"/>
              </a:schemeClr>
            </a:effectRef>
            <a:fontRef idx="minor">
              <a:schemeClr val="lt1"/>
            </a:fontRef>
          </p:style>
        </p:sp>
        <p:sp>
          <p:nvSpPr>
            <p:cNvPr id="21" name="Oval 8"/>
            <p:cNvSpPr/>
            <p:nvPr/>
          </p:nvSpPr>
          <p:spPr>
            <a:xfrm>
              <a:off x="1319433" y="2457901"/>
              <a:ext cx="1473392" cy="7344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latin typeface="Calibri" charset="0"/>
                  <a:ea typeface="Calibri" charset="0"/>
                  <a:cs typeface="Calibri" charset="0"/>
                </a:rPr>
                <a:t>Individual Level </a:t>
              </a:r>
              <a:br>
                <a:rPr lang="en-US" sz="1400" kern="1200" dirty="0">
                  <a:solidFill>
                    <a:schemeClr val="tx1"/>
                  </a:solidFill>
                  <a:latin typeface="Calibri" charset="0"/>
                  <a:ea typeface="Calibri" charset="0"/>
                  <a:cs typeface="Calibri" charset="0"/>
                </a:rPr>
              </a:br>
              <a:r>
                <a:rPr lang="en-US" sz="1400" kern="1200" dirty="0">
                  <a:solidFill>
                    <a:schemeClr val="tx1"/>
                  </a:solidFill>
                  <a:latin typeface="Calibri" charset="0"/>
                  <a:ea typeface="Calibri" charset="0"/>
                  <a:cs typeface="Calibri" charset="0"/>
                </a:rPr>
                <a:t>(SLE Patient)</a:t>
              </a:r>
            </a:p>
          </p:txBody>
        </p:sp>
      </p:grpSp>
      <p:sp>
        <p:nvSpPr>
          <p:cNvPr id="26" name="TextBox 25"/>
          <p:cNvSpPr txBox="1"/>
          <p:nvPr/>
        </p:nvSpPr>
        <p:spPr>
          <a:xfrm>
            <a:off x="4807168" y="1450445"/>
            <a:ext cx="4190074" cy="5324535"/>
          </a:xfrm>
          <a:prstGeom prst="rect">
            <a:avLst/>
          </a:prstGeom>
          <a:noFill/>
        </p:spPr>
        <p:txBody>
          <a:bodyPr wrap="square" rtlCol="0">
            <a:spAutoFit/>
          </a:bodyPr>
          <a:lstStyle/>
          <a:p>
            <a:pPr marL="285750" indent="-285750">
              <a:buFont typeface="Arial" charset="0"/>
              <a:buChar char="•"/>
            </a:pPr>
            <a:r>
              <a:rPr lang="en-US" sz="1600" dirty="0"/>
              <a:t>Individual experience of SLE is shaped by unique factors such as the illness experience</a:t>
            </a:r>
          </a:p>
          <a:p>
            <a:pPr marL="285750" indent="-285750">
              <a:buFont typeface="Arial" charset="0"/>
              <a:buChar char="•"/>
            </a:pPr>
            <a:endParaRPr lang="en-US" sz="1600" dirty="0"/>
          </a:p>
          <a:p>
            <a:pPr marL="285750" indent="-285750">
              <a:buFont typeface="Arial" charset="0"/>
              <a:buChar char="•"/>
            </a:pPr>
            <a:r>
              <a:rPr lang="en-US" sz="1600" dirty="0"/>
              <a:t>This happens in a context of family, friends and workplace (called </a:t>
            </a:r>
            <a:r>
              <a:rPr lang="en-US" sz="1600" b="1" dirty="0" err="1"/>
              <a:t>meso</a:t>
            </a:r>
            <a:r>
              <a:rPr lang="en-US" sz="1600" b="1" dirty="0"/>
              <a:t> </a:t>
            </a:r>
            <a:r>
              <a:rPr lang="en-US" sz="1600" i="1" dirty="0"/>
              <a:t>level </a:t>
            </a:r>
            <a:r>
              <a:rPr lang="en-US" sz="1600" dirty="0"/>
              <a:t>factors) </a:t>
            </a:r>
          </a:p>
          <a:p>
            <a:pPr marL="285750" indent="-285750">
              <a:buFont typeface="Arial" charset="0"/>
              <a:buChar char="•"/>
            </a:pPr>
            <a:endParaRPr lang="en-US" sz="1600" dirty="0"/>
          </a:p>
          <a:p>
            <a:pPr marL="285750" indent="-285750">
              <a:buFont typeface="Arial" charset="0"/>
              <a:buChar char="•"/>
            </a:pPr>
            <a:r>
              <a:rPr lang="en-US" sz="1600" dirty="0"/>
              <a:t>Challenges and costs encountered by SLE patients often relate to issues operating at the </a:t>
            </a:r>
            <a:r>
              <a:rPr lang="en-US" sz="1600" b="1" dirty="0"/>
              <a:t>systems</a:t>
            </a:r>
            <a:r>
              <a:rPr lang="en-US" sz="1600" dirty="0"/>
              <a:t> level: government, policies and society</a:t>
            </a:r>
          </a:p>
          <a:p>
            <a:pPr marL="285750" indent="-285750">
              <a:buFont typeface="Arial" charset="0"/>
              <a:buChar char="•"/>
            </a:pPr>
            <a:endParaRPr lang="en-US" sz="1600" dirty="0"/>
          </a:p>
          <a:p>
            <a:pPr marL="285750" indent="-285750">
              <a:buFont typeface="Arial" charset="0"/>
              <a:buChar char="•"/>
            </a:pPr>
            <a:r>
              <a:rPr lang="en-US" sz="1600" dirty="0"/>
              <a:t>To improve quality of (economic) life for those with SLE, we must consider individual interventions (e.g., workplace accommodations) </a:t>
            </a:r>
            <a:r>
              <a:rPr lang="en-US" sz="1600" b="1" dirty="0"/>
              <a:t>AS WELL AS </a:t>
            </a:r>
            <a:r>
              <a:rPr lang="en-US" sz="1600" u="sng" dirty="0"/>
              <a:t>system level interventions</a:t>
            </a:r>
            <a:r>
              <a:rPr lang="en-US" sz="1600" dirty="0"/>
              <a:t> through advocacy and capacity building</a:t>
            </a:r>
            <a:endParaRPr lang="en-US" dirty="0"/>
          </a:p>
          <a:p>
            <a:pPr marL="285750" indent="-285750">
              <a:buFont typeface="Arial" charset="0"/>
              <a:buChar char="•"/>
            </a:pPr>
            <a:endParaRPr lang="en-US" dirty="0"/>
          </a:p>
          <a:p>
            <a:pPr marL="742950" lvl="1" indent="-285750">
              <a:buFont typeface="Arial" charset="0"/>
              <a:buChar char="•"/>
            </a:pPr>
            <a:endParaRPr lang="en-US" dirty="0"/>
          </a:p>
        </p:txBody>
      </p:sp>
    </p:spTree>
    <p:extLst>
      <p:ext uri="{BB962C8B-B14F-4D97-AF65-F5344CB8AC3E}">
        <p14:creationId xmlns:p14="http://schemas.microsoft.com/office/powerpoint/2010/main" val="577736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E87A4-B754-FA46-A933-F99CBA20CE38}"/>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67C44F54-7555-B948-94DB-1ABBBE236BCC}"/>
              </a:ext>
            </a:extLst>
          </p:cNvPr>
          <p:cNvSpPr>
            <a:spLocks noGrp="1"/>
          </p:cNvSpPr>
          <p:nvPr>
            <p:ph type="sldNum" sz="quarter" idx="12"/>
          </p:nvPr>
        </p:nvSpPr>
        <p:spPr/>
        <p:txBody>
          <a:bodyPr/>
          <a:lstStyle/>
          <a:p>
            <a:r>
              <a:rPr lang="en-US"/>
              <a:t>PAGE  </a:t>
            </a:r>
            <a:fld id="{93005692-73BE-493E-93AB-ECD6027A7652}" type="slidenum">
              <a:rPr lang="en-US" smtClean="0"/>
              <a:pPr/>
              <a:t>29</a:t>
            </a:fld>
            <a:endParaRPr lang="en-US" dirty="0"/>
          </a:p>
        </p:txBody>
      </p:sp>
      <p:sp>
        <p:nvSpPr>
          <p:cNvPr id="6" name="Content Placeholder 2">
            <a:extLst>
              <a:ext uri="{FF2B5EF4-FFF2-40B4-BE49-F238E27FC236}">
                <a16:creationId xmlns:a16="http://schemas.microsoft.com/office/drawing/2014/main" id="{F0E60260-EAF8-1640-AC01-E97C1C39650C}"/>
              </a:ext>
            </a:extLst>
          </p:cNvPr>
          <p:cNvSpPr txBox="1">
            <a:spLocks/>
          </p:cNvSpPr>
          <p:nvPr/>
        </p:nvSpPr>
        <p:spPr>
          <a:xfrm>
            <a:off x="216170" y="3145535"/>
            <a:ext cx="8677297" cy="2353167"/>
          </a:xfrm>
          <a:prstGeom prst="rect">
            <a:avLst/>
          </a:prstGeom>
        </p:spPr>
        <p:txBody>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charset="2"/>
              <a:buNone/>
            </a:pPr>
            <a:r>
              <a:rPr lang="en-US" sz="2200" b="1" dirty="0"/>
              <a:t>May 24-May 25</a:t>
            </a:r>
            <a:r>
              <a:rPr lang="en-US" sz="2200" b="1" baseline="30000" dirty="0"/>
              <a:t>th</a:t>
            </a:r>
            <a:r>
              <a:rPr lang="en-US" sz="2200" b="1" dirty="0"/>
              <a:t>, 2019</a:t>
            </a:r>
          </a:p>
          <a:p>
            <a:pPr marL="0" indent="0">
              <a:buFont typeface="Wingdings" charset="2"/>
              <a:buNone/>
            </a:pPr>
            <a:r>
              <a:rPr lang="en-US" sz="2200" b="1" dirty="0" err="1"/>
              <a:t>GreenHouse</a:t>
            </a:r>
            <a:r>
              <a:rPr lang="en-US" sz="2200" b="1" dirty="0"/>
              <a:t>, University of Waterloo</a:t>
            </a:r>
          </a:p>
          <a:p>
            <a:pPr marL="0" indent="0">
              <a:buNone/>
            </a:pPr>
            <a:r>
              <a:rPr lang="en-US" sz="2000" dirty="0"/>
              <a:t>https://uwaterloo.ca/geographies-of-health-in-place/events/lupus-hackathon</a:t>
            </a:r>
          </a:p>
          <a:p>
            <a:pPr marL="0" indent="0">
              <a:buFont typeface="Wingdings" charset="2"/>
              <a:buNone/>
            </a:pPr>
            <a:endParaRPr lang="en-US" sz="1900" dirty="0"/>
          </a:p>
          <a:p>
            <a:pPr marL="0" indent="0">
              <a:buFont typeface="Wingdings" charset="2"/>
              <a:buNone/>
            </a:pPr>
            <a:endParaRPr lang="en-US" dirty="0"/>
          </a:p>
          <a:p>
            <a:endParaRPr lang="en-US" dirty="0"/>
          </a:p>
        </p:txBody>
      </p:sp>
      <p:pic>
        <p:nvPicPr>
          <p:cNvPr id="12" name="Picture 11">
            <a:extLst>
              <a:ext uri="{FF2B5EF4-FFF2-40B4-BE49-F238E27FC236}">
                <a16:creationId xmlns:a16="http://schemas.microsoft.com/office/drawing/2014/main" id="{3CFB2D73-115A-7042-A328-E1DFBCBEFD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714"/>
            <a:ext cx="9144000" cy="2353167"/>
          </a:xfrm>
          <a:prstGeom prst="rect">
            <a:avLst/>
          </a:prstGeom>
        </p:spPr>
      </p:pic>
    </p:spTree>
    <p:extLst>
      <p:ext uri="{BB962C8B-B14F-4D97-AF65-F5344CB8AC3E}">
        <p14:creationId xmlns:p14="http://schemas.microsoft.com/office/powerpoint/2010/main" val="1686623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D44B4-7782-9044-9030-A6BD28EBFF91}"/>
              </a:ext>
            </a:extLst>
          </p:cNvPr>
          <p:cNvSpPr>
            <a:spLocks noGrp="1"/>
          </p:cNvSpPr>
          <p:nvPr>
            <p:ph type="title"/>
          </p:nvPr>
        </p:nvSpPr>
        <p:spPr/>
        <p:txBody>
          <a:bodyPr>
            <a:normAutofit fontScale="90000"/>
          </a:bodyPr>
          <a:lstStyle/>
          <a:p>
            <a:r>
              <a:rPr lang="en-US" dirty="0"/>
              <a:t>Systemic Lupus Erythematosus (SLE) in Canada</a:t>
            </a:r>
          </a:p>
        </p:txBody>
      </p:sp>
      <p:sp>
        <p:nvSpPr>
          <p:cNvPr id="3" name="Footer Placeholder 2">
            <a:extLst>
              <a:ext uri="{FF2B5EF4-FFF2-40B4-BE49-F238E27FC236}">
                <a16:creationId xmlns:a16="http://schemas.microsoft.com/office/drawing/2014/main" id="{74893EC0-DCDC-204B-827D-4AA0A000391D}"/>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3FDD3597-4BCF-0545-9723-3964205BD146}"/>
              </a:ext>
            </a:extLst>
          </p:cNvPr>
          <p:cNvSpPr>
            <a:spLocks noGrp="1"/>
          </p:cNvSpPr>
          <p:nvPr>
            <p:ph type="sldNum" sz="quarter" idx="12"/>
          </p:nvPr>
        </p:nvSpPr>
        <p:spPr/>
        <p:txBody>
          <a:bodyPr/>
          <a:lstStyle/>
          <a:p>
            <a:r>
              <a:rPr lang="en-US"/>
              <a:t>PAGE  </a:t>
            </a:r>
            <a:fld id="{93005692-73BE-493E-93AB-ECD6027A7652}" type="slidenum">
              <a:rPr lang="en-US" smtClean="0"/>
              <a:pPr/>
              <a:t>3</a:t>
            </a:fld>
            <a:endParaRPr lang="en-US" dirty="0"/>
          </a:p>
        </p:txBody>
      </p:sp>
      <p:pic>
        <p:nvPicPr>
          <p:cNvPr id="6" name="Picture 5">
            <a:extLst>
              <a:ext uri="{FF2B5EF4-FFF2-40B4-BE49-F238E27FC236}">
                <a16:creationId xmlns:a16="http://schemas.microsoft.com/office/drawing/2014/main" id="{86CCC9E4-7910-4E4F-A712-78C9D2E940B8}"/>
              </a:ext>
            </a:extLst>
          </p:cNvPr>
          <p:cNvPicPr>
            <a:picLocks noChangeAspect="1"/>
          </p:cNvPicPr>
          <p:nvPr/>
        </p:nvPicPr>
        <p:blipFill>
          <a:blip r:embed="rId3"/>
          <a:stretch>
            <a:fillRect/>
          </a:stretch>
        </p:blipFill>
        <p:spPr>
          <a:xfrm>
            <a:off x="1592322" y="1330038"/>
            <a:ext cx="5959356" cy="4495860"/>
          </a:xfrm>
          <a:prstGeom prst="rect">
            <a:avLst/>
          </a:prstGeom>
        </p:spPr>
      </p:pic>
    </p:spTree>
    <p:extLst>
      <p:ext uri="{BB962C8B-B14F-4D97-AF65-F5344CB8AC3E}">
        <p14:creationId xmlns:p14="http://schemas.microsoft.com/office/powerpoint/2010/main" val="3931143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CC22-2275-5748-94D8-4CFB41EB4E84}"/>
              </a:ext>
            </a:extLst>
          </p:cNvPr>
          <p:cNvSpPr>
            <a:spLocks noGrp="1"/>
          </p:cNvSpPr>
          <p:nvPr>
            <p:ph type="title"/>
          </p:nvPr>
        </p:nvSpPr>
        <p:spPr/>
        <p:txBody>
          <a:bodyPr/>
          <a:lstStyle/>
          <a:p>
            <a:r>
              <a:rPr lang="en-US" dirty="0"/>
              <a:t>Thank You</a:t>
            </a:r>
          </a:p>
        </p:txBody>
      </p:sp>
      <p:sp>
        <p:nvSpPr>
          <p:cNvPr id="3" name="Footer Placeholder 2">
            <a:extLst>
              <a:ext uri="{FF2B5EF4-FFF2-40B4-BE49-F238E27FC236}">
                <a16:creationId xmlns:a16="http://schemas.microsoft.com/office/drawing/2014/main" id="{C8D53901-CDFF-8F42-A749-83E5879A57C5}"/>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245C8629-4EE2-2A4C-9B56-7FDAC6FD94FD}"/>
              </a:ext>
            </a:extLst>
          </p:cNvPr>
          <p:cNvSpPr>
            <a:spLocks noGrp="1"/>
          </p:cNvSpPr>
          <p:nvPr>
            <p:ph type="sldNum" sz="quarter" idx="12"/>
          </p:nvPr>
        </p:nvSpPr>
        <p:spPr/>
        <p:txBody>
          <a:bodyPr/>
          <a:lstStyle/>
          <a:p>
            <a:r>
              <a:rPr lang="en-US"/>
              <a:t>PAGE  </a:t>
            </a:r>
            <a:fld id="{93005692-73BE-493E-93AB-ECD6027A7652}" type="slidenum">
              <a:rPr lang="en-US" smtClean="0"/>
              <a:pPr/>
              <a:t>30</a:t>
            </a:fld>
            <a:endParaRPr lang="en-US" dirty="0"/>
          </a:p>
        </p:txBody>
      </p:sp>
      <p:sp>
        <p:nvSpPr>
          <p:cNvPr id="6" name="Content Placeholder 2">
            <a:extLst>
              <a:ext uri="{FF2B5EF4-FFF2-40B4-BE49-F238E27FC236}">
                <a16:creationId xmlns:a16="http://schemas.microsoft.com/office/drawing/2014/main" id="{FBD3C569-D247-FB47-8F3D-FE7B0F673046}"/>
              </a:ext>
            </a:extLst>
          </p:cNvPr>
          <p:cNvSpPr txBox="1">
            <a:spLocks/>
          </p:cNvSpPr>
          <p:nvPr/>
        </p:nvSpPr>
        <p:spPr>
          <a:xfrm>
            <a:off x="291205" y="1757021"/>
            <a:ext cx="8677297" cy="1383769"/>
          </a:xfrm>
          <a:prstGeom prst="rect">
            <a:avLst/>
          </a:prstGeom>
        </p:spPr>
        <p:txBody>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Participants</a:t>
            </a:r>
          </a:p>
          <a:p>
            <a:r>
              <a:rPr lang="en-US" sz="2000" dirty="0"/>
              <a:t>Canadian Institutes for Health Research (CIHR)</a:t>
            </a:r>
          </a:p>
          <a:p>
            <a:r>
              <a:rPr lang="en-US" sz="2000" dirty="0"/>
              <a:t>Lupus Canada</a:t>
            </a:r>
          </a:p>
          <a:p>
            <a:r>
              <a:rPr lang="en-US" sz="2000" dirty="0"/>
              <a:t>Lupus Society of Alberta</a:t>
            </a:r>
          </a:p>
          <a:p>
            <a:pPr marL="0" indent="0">
              <a:buFont typeface="Wingdings" charset="2"/>
              <a:buNone/>
            </a:pPr>
            <a:endParaRPr lang="en-US" sz="1900" dirty="0"/>
          </a:p>
          <a:p>
            <a:pPr marL="0" indent="0">
              <a:buFont typeface="Wingdings" charset="2"/>
              <a:buNone/>
            </a:pPr>
            <a:endParaRPr lang="en-US" dirty="0"/>
          </a:p>
          <a:p>
            <a:pPr marL="0" indent="0">
              <a:buNone/>
            </a:pPr>
            <a:endParaRPr lang="en-US" dirty="0"/>
          </a:p>
        </p:txBody>
      </p:sp>
    </p:spTree>
    <p:extLst>
      <p:ext uri="{BB962C8B-B14F-4D97-AF65-F5344CB8AC3E}">
        <p14:creationId xmlns:p14="http://schemas.microsoft.com/office/powerpoint/2010/main" val="2694842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FE11-105D-7042-8E82-F6DFEA5E6652}"/>
              </a:ext>
            </a:extLst>
          </p:cNvPr>
          <p:cNvSpPr>
            <a:spLocks noGrp="1"/>
          </p:cNvSpPr>
          <p:nvPr>
            <p:ph type="title"/>
          </p:nvPr>
        </p:nvSpPr>
        <p:spPr/>
        <p:txBody>
          <a:bodyPr/>
          <a:lstStyle/>
          <a:p>
            <a:r>
              <a:rPr lang="en-US" dirty="0"/>
              <a:t>Questions?</a:t>
            </a:r>
          </a:p>
        </p:txBody>
      </p:sp>
      <p:sp>
        <p:nvSpPr>
          <p:cNvPr id="3" name="Footer Placeholder 2">
            <a:extLst>
              <a:ext uri="{FF2B5EF4-FFF2-40B4-BE49-F238E27FC236}">
                <a16:creationId xmlns:a16="http://schemas.microsoft.com/office/drawing/2014/main" id="{69140CF1-A3D6-014C-8DEE-8A8A2AC885A2}"/>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707DAE87-62BF-7545-B124-5665A03580F9}"/>
              </a:ext>
            </a:extLst>
          </p:cNvPr>
          <p:cNvSpPr>
            <a:spLocks noGrp="1"/>
          </p:cNvSpPr>
          <p:nvPr>
            <p:ph type="sldNum" sz="quarter" idx="12"/>
          </p:nvPr>
        </p:nvSpPr>
        <p:spPr/>
        <p:txBody>
          <a:bodyPr/>
          <a:lstStyle/>
          <a:p>
            <a:r>
              <a:rPr lang="en-US"/>
              <a:t>PAGE  </a:t>
            </a:r>
            <a:fld id="{93005692-73BE-493E-93AB-ECD6027A7652}" type="slidenum">
              <a:rPr lang="en-US" smtClean="0"/>
              <a:pPr/>
              <a:t>31</a:t>
            </a:fld>
            <a:endParaRPr lang="en-US" dirty="0"/>
          </a:p>
        </p:txBody>
      </p:sp>
      <p:sp>
        <p:nvSpPr>
          <p:cNvPr id="6" name="Content Placeholder 2">
            <a:extLst>
              <a:ext uri="{FF2B5EF4-FFF2-40B4-BE49-F238E27FC236}">
                <a16:creationId xmlns:a16="http://schemas.microsoft.com/office/drawing/2014/main" id="{AB0E32B6-BC56-CE48-8375-2830BE51A98B}"/>
              </a:ext>
            </a:extLst>
          </p:cNvPr>
          <p:cNvSpPr txBox="1">
            <a:spLocks/>
          </p:cNvSpPr>
          <p:nvPr/>
        </p:nvSpPr>
        <p:spPr>
          <a:xfrm>
            <a:off x="291205" y="2252416"/>
            <a:ext cx="8677297" cy="2353167"/>
          </a:xfrm>
          <a:prstGeom prst="rect">
            <a:avLst/>
          </a:prstGeom>
        </p:spPr>
        <p:txBody>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charset="2"/>
              <a:buNone/>
            </a:pPr>
            <a:r>
              <a:rPr lang="en-US" sz="2200" b="1" dirty="0"/>
              <a:t>Next webinar: Experiencing Lupus in Canada: A review of Canadian policy</a:t>
            </a:r>
          </a:p>
          <a:p>
            <a:pPr marL="0" indent="0">
              <a:buFont typeface="Wingdings" charset="2"/>
              <a:buNone/>
            </a:pPr>
            <a:r>
              <a:rPr lang="en-US" sz="2200" dirty="0"/>
              <a:t>May 14</a:t>
            </a:r>
            <a:r>
              <a:rPr lang="en-US" sz="2200" baseline="30000" dirty="0"/>
              <a:t>th</a:t>
            </a:r>
            <a:r>
              <a:rPr lang="en-US" sz="2200" dirty="0"/>
              <a:t>, 2019</a:t>
            </a:r>
          </a:p>
          <a:p>
            <a:pPr marL="0" indent="0">
              <a:buFont typeface="Wingdings" charset="2"/>
              <a:buNone/>
            </a:pPr>
            <a:r>
              <a:rPr lang="en-US" sz="2200" dirty="0"/>
              <a:t>Presenter: Dr. Susan Elliott</a:t>
            </a:r>
          </a:p>
          <a:p>
            <a:pPr marL="0" indent="0">
              <a:buNone/>
            </a:pPr>
            <a:r>
              <a:rPr lang="en-US" sz="2200" dirty="0"/>
              <a:t>2-3pm ET/12-1pm MT</a:t>
            </a:r>
            <a:endParaRPr lang="en-US" sz="2000" dirty="0"/>
          </a:p>
          <a:p>
            <a:pPr marL="0" indent="0">
              <a:buFont typeface="Wingdings" charset="2"/>
              <a:buNone/>
            </a:pPr>
            <a:endParaRPr lang="en-US" sz="1900" dirty="0"/>
          </a:p>
          <a:p>
            <a:pPr marL="0" indent="0">
              <a:buFont typeface="Wingdings" charset="2"/>
              <a:buNone/>
            </a:pPr>
            <a:endParaRPr lang="en-US" dirty="0"/>
          </a:p>
          <a:p>
            <a:endParaRPr lang="en-US" dirty="0"/>
          </a:p>
        </p:txBody>
      </p:sp>
    </p:spTree>
    <p:extLst>
      <p:ext uri="{BB962C8B-B14F-4D97-AF65-F5344CB8AC3E}">
        <p14:creationId xmlns:p14="http://schemas.microsoft.com/office/powerpoint/2010/main" val="2020328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4825171-7674-FE45-BFFB-780798D5E5C4}"/>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3D7E36FB-F1AA-6242-BF78-9B67D13310BE}"/>
              </a:ext>
            </a:extLst>
          </p:cNvPr>
          <p:cNvSpPr>
            <a:spLocks noGrp="1"/>
          </p:cNvSpPr>
          <p:nvPr>
            <p:ph type="sldNum" sz="quarter" idx="12"/>
          </p:nvPr>
        </p:nvSpPr>
        <p:spPr/>
        <p:txBody>
          <a:bodyPr/>
          <a:lstStyle/>
          <a:p>
            <a:r>
              <a:rPr lang="en-US"/>
              <a:t>PAGE  </a:t>
            </a:r>
            <a:fld id="{93005692-73BE-493E-93AB-ECD6027A7652}" type="slidenum">
              <a:rPr lang="en-US" smtClean="0"/>
              <a:pPr/>
              <a:t>4</a:t>
            </a:fld>
            <a:endParaRPr lang="en-US" dirty="0"/>
          </a:p>
        </p:txBody>
      </p:sp>
      <p:sp>
        <p:nvSpPr>
          <p:cNvPr id="5" name="Title 1">
            <a:extLst>
              <a:ext uri="{FF2B5EF4-FFF2-40B4-BE49-F238E27FC236}">
                <a16:creationId xmlns:a16="http://schemas.microsoft.com/office/drawing/2014/main" id="{87EEB9B7-5E8A-1E47-8A13-E4A50F6647BD}"/>
              </a:ext>
            </a:extLst>
          </p:cNvPr>
          <p:cNvSpPr>
            <a:spLocks noGrp="1"/>
          </p:cNvSpPr>
          <p:nvPr>
            <p:ph type="title"/>
          </p:nvPr>
        </p:nvSpPr>
        <p:spPr/>
        <p:txBody>
          <a:bodyPr/>
          <a:lstStyle/>
          <a:p>
            <a:r>
              <a:rPr lang="en-US" dirty="0"/>
              <a:t>Conceptualizing the </a:t>
            </a:r>
            <a:r>
              <a:rPr lang="en-US" dirty="0" err="1"/>
              <a:t>Lifecosts</a:t>
            </a:r>
            <a:r>
              <a:rPr lang="en-US" dirty="0"/>
              <a:t> of SLE</a:t>
            </a:r>
          </a:p>
        </p:txBody>
      </p:sp>
      <p:sp>
        <p:nvSpPr>
          <p:cNvPr id="7" name="Content Placeholder 2">
            <a:extLst>
              <a:ext uri="{FF2B5EF4-FFF2-40B4-BE49-F238E27FC236}">
                <a16:creationId xmlns:a16="http://schemas.microsoft.com/office/drawing/2014/main" id="{C02B7DFE-856C-1F40-A9B2-87A5F90E76BC}"/>
              </a:ext>
            </a:extLst>
          </p:cNvPr>
          <p:cNvSpPr txBox="1">
            <a:spLocks/>
          </p:cNvSpPr>
          <p:nvPr/>
        </p:nvSpPr>
        <p:spPr>
          <a:xfrm>
            <a:off x="466703" y="1865363"/>
            <a:ext cx="8677297" cy="4595117"/>
          </a:xfrm>
          <a:prstGeom prst="rect">
            <a:avLst/>
          </a:prstGeom>
        </p:spPr>
        <p:txBody>
          <a:bodyPr>
            <a:normAutofit/>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Costs are direct (cost of a hospital visit, cost of medical tests) and indirect (value of economic productivity lost)</a:t>
            </a:r>
          </a:p>
          <a:p>
            <a:r>
              <a:rPr lang="en-US" dirty="0"/>
              <a:t>Geography</a:t>
            </a:r>
          </a:p>
          <a:p>
            <a:pPr lvl="1"/>
            <a:r>
              <a:rPr lang="en-US" dirty="0"/>
              <a:t>Canadian context; universal health care system</a:t>
            </a:r>
          </a:p>
          <a:p>
            <a:pPr marL="0" indent="0">
              <a:buNone/>
            </a:pPr>
            <a:endParaRPr lang="en-CA" dirty="0"/>
          </a:p>
          <a:p>
            <a:endParaRPr lang="en-CA" dirty="0"/>
          </a:p>
          <a:p>
            <a:endParaRPr lang="en-US" dirty="0"/>
          </a:p>
        </p:txBody>
      </p:sp>
    </p:spTree>
    <p:extLst>
      <p:ext uri="{BB962C8B-B14F-4D97-AF65-F5344CB8AC3E}">
        <p14:creationId xmlns:p14="http://schemas.microsoft.com/office/powerpoint/2010/main" val="4175868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2B69-D64A-A149-B896-F646D39C0AF4}"/>
              </a:ext>
            </a:extLst>
          </p:cNvPr>
          <p:cNvSpPr>
            <a:spLocks noGrp="1"/>
          </p:cNvSpPr>
          <p:nvPr>
            <p:ph type="title"/>
          </p:nvPr>
        </p:nvSpPr>
        <p:spPr/>
        <p:txBody>
          <a:bodyPr/>
          <a:lstStyle/>
          <a:p>
            <a:r>
              <a:rPr lang="en-US" dirty="0"/>
              <a:t>What did we want to study?</a:t>
            </a:r>
          </a:p>
        </p:txBody>
      </p:sp>
      <p:sp>
        <p:nvSpPr>
          <p:cNvPr id="3" name="Footer Placeholder 2">
            <a:extLst>
              <a:ext uri="{FF2B5EF4-FFF2-40B4-BE49-F238E27FC236}">
                <a16:creationId xmlns:a16="http://schemas.microsoft.com/office/drawing/2014/main" id="{EC53330C-4067-8B47-A87A-A545E51FA146}"/>
              </a:ext>
            </a:extLst>
          </p:cNvPr>
          <p:cNvSpPr>
            <a:spLocks noGrp="1"/>
          </p:cNvSpPr>
          <p:nvPr>
            <p:ph type="ftr" sz="quarter" idx="11"/>
          </p:nvPr>
        </p:nvSpPr>
        <p:spPr/>
        <p:txBody>
          <a:bodyPr/>
          <a:lstStyle/>
          <a:p>
            <a:r>
              <a:rPr lang="en-US" dirty="0"/>
              <a:t>A QUALITATIVE EXPLORATION</a:t>
            </a:r>
          </a:p>
        </p:txBody>
      </p:sp>
      <p:sp>
        <p:nvSpPr>
          <p:cNvPr id="4" name="Slide Number Placeholder 3">
            <a:extLst>
              <a:ext uri="{FF2B5EF4-FFF2-40B4-BE49-F238E27FC236}">
                <a16:creationId xmlns:a16="http://schemas.microsoft.com/office/drawing/2014/main" id="{7F04A8C1-15DF-4148-A431-2A93A224BDDA}"/>
              </a:ext>
            </a:extLst>
          </p:cNvPr>
          <p:cNvSpPr>
            <a:spLocks noGrp="1"/>
          </p:cNvSpPr>
          <p:nvPr>
            <p:ph type="sldNum" sz="quarter" idx="12"/>
          </p:nvPr>
        </p:nvSpPr>
        <p:spPr/>
        <p:txBody>
          <a:bodyPr/>
          <a:lstStyle/>
          <a:p>
            <a:r>
              <a:rPr lang="en-US"/>
              <a:t>PAGE  </a:t>
            </a:r>
            <a:fld id="{93005692-73BE-493E-93AB-ECD6027A7652}" type="slidenum">
              <a:rPr lang="en-US" smtClean="0"/>
              <a:pPr/>
              <a:t>5</a:t>
            </a:fld>
            <a:endParaRPr lang="en-US" dirty="0"/>
          </a:p>
        </p:txBody>
      </p:sp>
      <p:sp>
        <p:nvSpPr>
          <p:cNvPr id="5" name="Content Placeholder 2">
            <a:extLst>
              <a:ext uri="{FF2B5EF4-FFF2-40B4-BE49-F238E27FC236}">
                <a16:creationId xmlns:a16="http://schemas.microsoft.com/office/drawing/2014/main" id="{A15F20DD-73A6-1A49-B992-5652D7888EC0}"/>
              </a:ext>
            </a:extLst>
          </p:cNvPr>
          <p:cNvSpPr txBox="1">
            <a:spLocks/>
          </p:cNvSpPr>
          <p:nvPr/>
        </p:nvSpPr>
        <p:spPr>
          <a:xfrm>
            <a:off x="194913" y="1643769"/>
            <a:ext cx="8677297" cy="4595117"/>
          </a:xfrm>
          <a:prstGeom prst="rect">
            <a:avLst/>
          </a:prstGeom>
        </p:spPr>
        <p:txBody>
          <a:bodyPr>
            <a:normAutofit/>
          </a:bodyPr>
          <a:lstStyle>
            <a:lvl1pPr marL="288918" indent="-288918" algn="l" defTabSz="914377" rtl="0" eaLnBrk="1" latinLnBrk="0" hangingPunct="1">
              <a:lnSpc>
                <a:spcPct val="100000"/>
              </a:lnSpc>
              <a:spcBef>
                <a:spcPts val="800"/>
              </a:spcBef>
              <a:spcAft>
                <a:spcPts val="800"/>
              </a:spcAft>
              <a:buClr>
                <a:schemeClr val="tx1"/>
              </a:buClr>
              <a:buSzPct val="85000"/>
              <a:buFont typeface="Wingdings" charset="2"/>
              <a:buChar char="§"/>
              <a:defRPr sz="2400" kern="1200">
                <a:solidFill>
                  <a:schemeClr val="tx1"/>
                </a:solidFill>
                <a:latin typeface="+mn-lt"/>
                <a:ea typeface="+mn-ea"/>
                <a:cs typeface="+mn-cs"/>
              </a:defRPr>
            </a:lvl1pPr>
            <a:lvl2pPr marL="685783" indent="-228594" algn="l" defTabSz="914377" rtl="0" eaLnBrk="1" latinLnBrk="0" hangingPunct="1">
              <a:lnSpc>
                <a:spcPct val="100000"/>
              </a:lnSpc>
              <a:spcBef>
                <a:spcPts val="800"/>
              </a:spcBef>
              <a:spcAft>
                <a:spcPts val="800"/>
              </a:spcAft>
              <a:buClr>
                <a:schemeClr val="tx1"/>
              </a:buClr>
              <a:buSzPct val="85000"/>
              <a:buFont typeface="Wingdings"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800"/>
              </a:spcBef>
              <a:spcAft>
                <a:spcPts val="800"/>
              </a:spcAft>
              <a:buClr>
                <a:schemeClr val="tx1"/>
              </a:buClr>
              <a:buSzPct val="85000"/>
              <a:buFont typeface="Wingdings"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800"/>
              </a:spcBef>
              <a:spcAft>
                <a:spcPts val="800"/>
              </a:spcAft>
              <a:buClr>
                <a:schemeClr val="tx1"/>
              </a:buClr>
              <a:buSzPct val="85000"/>
              <a:buFont typeface="Wingdings" charset="2"/>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and why does SLE affect the economic lives of those diagnosed? </a:t>
            </a:r>
          </a:p>
          <a:p>
            <a:pPr marL="0" indent="0">
              <a:buNone/>
            </a:pPr>
            <a:endParaRPr lang="en-US" dirty="0"/>
          </a:p>
          <a:p>
            <a:r>
              <a:rPr lang="en-US" dirty="0"/>
              <a:t>Economic costs of living with SLE are greater than the sum of direct and indirect costs</a:t>
            </a:r>
          </a:p>
          <a:p>
            <a:endParaRPr lang="en-US" dirty="0"/>
          </a:p>
          <a:p>
            <a:r>
              <a:rPr lang="en-US" dirty="0"/>
              <a:t>Biopsychosocial Framework</a:t>
            </a:r>
          </a:p>
          <a:p>
            <a:pPr lvl="1"/>
            <a:r>
              <a:rPr lang="en-US" dirty="0"/>
              <a:t>Medical and social models </a:t>
            </a:r>
          </a:p>
          <a:p>
            <a:pPr marL="0" indent="0">
              <a:buNone/>
            </a:pPr>
            <a:endParaRPr lang="en-US" dirty="0"/>
          </a:p>
        </p:txBody>
      </p:sp>
    </p:spTree>
    <p:extLst>
      <p:ext uri="{BB962C8B-B14F-4D97-AF65-F5344CB8AC3E}">
        <p14:creationId xmlns:p14="http://schemas.microsoft.com/office/powerpoint/2010/main" val="3463250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we do this study?</a:t>
            </a:r>
          </a:p>
        </p:txBody>
      </p:sp>
      <p:sp>
        <p:nvSpPr>
          <p:cNvPr id="3" name="Content Placeholder 2"/>
          <p:cNvSpPr>
            <a:spLocks noGrp="1"/>
          </p:cNvSpPr>
          <p:nvPr>
            <p:ph idx="1"/>
          </p:nvPr>
        </p:nvSpPr>
        <p:spPr/>
        <p:txBody>
          <a:bodyPr>
            <a:normAutofit fontScale="92500" lnSpcReduction="20000"/>
          </a:bodyPr>
          <a:lstStyle/>
          <a:p>
            <a:r>
              <a:rPr lang="en-US" dirty="0"/>
              <a:t>Integrated Knowledge Translation approach</a:t>
            </a:r>
          </a:p>
          <a:p>
            <a:pPr marL="0" indent="0">
              <a:buNone/>
            </a:pPr>
            <a:endParaRPr lang="en-US" dirty="0"/>
          </a:p>
          <a:p>
            <a:r>
              <a:rPr lang="en-US" dirty="0"/>
              <a:t>Designed to work </a:t>
            </a:r>
            <a:r>
              <a:rPr lang="en-US" i="1" dirty="0"/>
              <a:t>with </a:t>
            </a:r>
            <a:r>
              <a:rPr lang="en-US" dirty="0"/>
              <a:t>the SLE community to make the results more </a:t>
            </a:r>
            <a:r>
              <a:rPr lang="en-US" i="1" dirty="0"/>
              <a:t>relevant</a:t>
            </a:r>
            <a:r>
              <a:rPr lang="en-US" dirty="0"/>
              <a:t> and </a:t>
            </a:r>
            <a:r>
              <a:rPr lang="en-US" i="1" dirty="0"/>
              <a:t>useful?</a:t>
            </a:r>
          </a:p>
          <a:p>
            <a:pPr marL="0" indent="0">
              <a:buNone/>
            </a:pPr>
            <a:endParaRPr lang="en-US" dirty="0"/>
          </a:p>
          <a:p>
            <a:r>
              <a:rPr lang="en-US" dirty="0"/>
              <a:t>Co-production of knowledge:</a:t>
            </a:r>
          </a:p>
          <a:p>
            <a:pPr lvl="1"/>
            <a:r>
              <a:rPr lang="en-US" sz="2200" dirty="0"/>
              <a:t>1) Lupus Society of Alberta involved as key partner – reviewed research material and provided input on the research design and data collection tools</a:t>
            </a:r>
          </a:p>
          <a:p>
            <a:pPr lvl="1"/>
            <a:r>
              <a:rPr lang="en-US" sz="2200" dirty="0"/>
              <a:t>2) Reaching out to key stakeholders for valuable feedback on interpretation, relevance, and potential next steps as they emerge from study findings</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6</a:t>
            </a:fld>
            <a:endParaRPr lang="en-US" dirty="0"/>
          </a:p>
        </p:txBody>
      </p:sp>
    </p:spTree>
    <p:extLst>
      <p:ext uri="{BB962C8B-B14F-4D97-AF65-F5344CB8AC3E}">
        <p14:creationId xmlns:p14="http://schemas.microsoft.com/office/powerpoint/2010/main" val="699786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we do this study?</a:t>
            </a:r>
          </a:p>
        </p:txBody>
      </p:sp>
      <p:sp>
        <p:nvSpPr>
          <p:cNvPr id="3" name="Content Placeholder 2"/>
          <p:cNvSpPr>
            <a:spLocks noGrp="1"/>
          </p:cNvSpPr>
          <p:nvPr>
            <p:ph idx="1"/>
          </p:nvPr>
        </p:nvSpPr>
        <p:spPr>
          <a:xfrm>
            <a:off x="194913" y="1413166"/>
            <a:ext cx="8677297" cy="4733634"/>
          </a:xfrm>
        </p:spPr>
        <p:txBody>
          <a:bodyPr>
            <a:normAutofit/>
          </a:bodyPr>
          <a:lstStyle/>
          <a:p>
            <a:pPr marL="0" indent="0">
              <a:buNone/>
            </a:pPr>
            <a:r>
              <a:rPr lang="en-US" dirty="0"/>
              <a:t>Study goal, data collection, and analysis:</a:t>
            </a:r>
          </a:p>
          <a:p>
            <a:pPr lvl="1"/>
            <a:r>
              <a:rPr lang="en-US" dirty="0"/>
              <a:t>Data collected winter and spring of 2016</a:t>
            </a:r>
          </a:p>
          <a:p>
            <a:pPr lvl="1"/>
            <a:r>
              <a:rPr lang="en-US" dirty="0"/>
              <a:t>Interviews conducted across Canada (via phone) with:</a:t>
            </a:r>
          </a:p>
          <a:p>
            <a:pPr marL="914377" lvl="2" indent="0">
              <a:buNone/>
            </a:pPr>
            <a:r>
              <a:rPr lang="en-US" sz="2000" dirty="0"/>
              <a:t>(1) Key informants:  3 expert physicians, 5 representatives from SLE advocacy groups</a:t>
            </a:r>
          </a:p>
          <a:p>
            <a:pPr marL="914377" lvl="2" indent="0">
              <a:buNone/>
            </a:pPr>
            <a:r>
              <a:rPr lang="en-US" sz="2000" dirty="0"/>
              <a:t>(2) Individuals with SLE: </a:t>
            </a:r>
            <a:r>
              <a:rPr lang="en-CA" sz="2000" dirty="0"/>
              <a:t>29 adults, 27 were female</a:t>
            </a:r>
            <a:r>
              <a:rPr lang="en-US" sz="2000" dirty="0"/>
              <a:t> </a:t>
            </a:r>
          </a:p>
          <a:p>
            <a:pPr lvl="1"/>
            <a:r>
              <a:rPr lang="en-US" dirty="0"/>
              <a:t>Respondents were asked about the direct and indirect costs of SLE, as well as perceptions, experiences, and coping mechanisms employed</a:t>
            </a:r>
          </a:p>
          <a:p>
            <a:pPr lvl="1"/>
            <a:r>
              <a:rPr lang="en-US" dirty="0"/>
              <a:t>Interviews were digitally recorded then transcribed </a:t>
            </a:r>
            <a:r>
              <a:rPr lang="en-US" i="1" dirty="0"/>
              <a:t>verbatim</a:t>
            </a:r>
            <a:r>
              <a:rPr lang="en-US" dirty="0"/>
              <a:t> for subsequent thematic analysis using a software package called NVIVO</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7</a:t>
            </a:fld>
            <a:endParaRPr lang="en-US" dirty="0"/>
          </a:p>
        </p:txBody>
      </p:sp>
    </p:spTree>
    <p:extLst>
      <p:ext uri="{BB962C8B-B14F-4D97-AF65-F5344CB8AC3E}">
        <p14:creationId xmlns:p14="http://schemas.microsoft.com/office/powerpoint/2010/main" val="1549942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did we find?</a:t>
            </a:r>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dirty="0"/>
              <a:t>PAGE  </a:t>
            </a:r>
            <a:fld id="{93005692-73BE-493E-93AB-ECD6027A7652}" type="slidenum">
              <a:rPr lang="en-US" smtClean="0"/>
              <a:pPr/>
              <a:t>8</a:t>
            </a:fld>
            <a:endParaRPr lang="en-US" dirty="0"/>
          </a:p>
        </p:txBody>
      </p:sp>
    </p:spTree>
    <p:extLst>
      <p:ext uri="{BB962C8B-B14F-4D97-AF65-F5344CB8AC3E}">
        <p14:creationId xmlns:p14="http://schemas.microsoft.com/office/powerpoint/2010/main" val="3895099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Themes</a:t>
            </a:r>
          </a:p>
        </p:txBody>
      </p:sp>
      <p:sp>
        <p:nvSpPr>
          <p:cNvPr id="3" name="Content Placeholder 2"/>
          <p:cNvSpPr>
            <a:spLocks noGrp="1"/>
          </p:cNvSpPr>
          <p:nvPr>
            <p:ph idx="1"/>
          </p:nvPr>
        </p:nvSpPr>
        <p:spPr/>
        <p:txBody>
          <a:bodyPr>
            <a:normAutofit fontScale="92500" lnSpcReduction="20000"/>
          </a:bodyPr>
          <a:lstStyle/>
          <a:p>
            <a:r>
              <a:rPr lang="en-US" dirty="0"/>
              <a:t>SLE impacts on health and quality of life</a:t>
            </a:r>
          </a:p>
          <a:p>
            <a:pPr lvl="1"/>
            <a:r>
              <a:rPr lang="en-US" dirty="0"/>
              <a:t>Physical Health</a:t>
            </a:r>
          </a:p>
          <a:p>
            <a:pPr lvl="1"/>
            <a:r>
              <a:rPr lang="en-US" dirty="0"/>
              <a:t>Mental Health</a:t>
            </a:r>
          </a:p>
          <a:p>
            <a:pPr lvl="1"/>
            <a:r>
              <a:rPr lang="en-US" dirty="0"/>
              <a:t>Psychosocial health</a:t>
            </a:r>
          </a:p>
          <a:p>
            <a:r>
              <a:rPr lang="en-US" dirty="0"/>
              <a:t>Family, friends and SLE - SLE’s impact on relationships</a:t>
            </a:r>
          </a:p>
          <a:p>
            <a:r>
              <a:rPr lang="en-US" dirty="0"/>
              <a:t>Health care costs</a:t>
            </a:r>
          </a:p>
          <a:p>
            <a:r>
              <a:rPr lang="en-US" dirty="0"/>
              <a:t>Employment</a:t>
            </a:r>
          </a:p>
          <a:p>
            <a:pPr lvl="1"/>
            <a:r>
              <a:rPr lang="en-US" dirty="0"/>
              <a:t>Altered career trajectories</a:t>
            </a:r>
          </a:p>
          <a:p>
            <a:pPr lvl="1"/>
            <a:r>
              <a:rPr lang="en-US" dirty="0"/>
              <a:t>Employment accommodations</a:t>
            </a:r>
          </a:p>
          <a:p>
            <a:pPr lvl="1"/>
            <a:r>
              <a:rPr lang="en-US" dirty="0"/>
              <a:t>Challenges in the Canadian context</a:t>
            </a:r>
          </a:p>
          <a:p>
            <a:endParaRPr lang="en-US" dirty="0"/>
          </a:p>
        </p:txBody>
      </p:sp>
      <p:sp>
        <p:nvSpPr>
          <p:cNvPr id="4" name="Footer Placeholder 3"/>
          <p:cNvSpPr>
            <a:spLocks noGrp="1"/>
          </p:cNvSpPr>
          <p:nvPr>
            <p:ph type="ftr" sz="quarter" idx="11"/>
          </p:nvPr>
        </p:nvSpPr>
        <p:spPr/>
        <p:txBody>
          <a:bodyPr/>
          <a:lstStyle/>
          <a:p>
            <a:r>
              <a:rPr lang="en-CA" dirty="0"/>
              <a:t>A QUALITATIVE EXPLORATION</a:t>
            </a:r>
            <a:endParaRPr lang="en-US" dirty="0"/>
          </a:p>
        </p:txBody>
      </p:sp>
      <p:sp>
        <p:nvSpPr>
          <p:cNvPr id="5" name="Slide Number Placeholder 4"/>
          <p:cNvSpPr>
            <a:spLocks noGrp="1"/>
          </p:cNvSpPr>
          <p:nvPr>
            <p:ph type="sldNum" sz="quarter" idx="12"/>
          </p:nvPr>
        </p:nvSpPr>
        <p:spPr/>
        <p:txBody>
          <a:bodyPr/>
          <a:lstStyle/>
          <a:p>
            <a:r>
              <a:rPr lang="en-US"/>
              <a:t>PAGE  </a:t>
            </a:r>
            <a:fld id="{93005692-73BE-493E-93AB-ECD6027A7652}" type="slidenum">
              <a:rPr lang="en-US" smtClean="0"/>
              <a:pPr/>
              <a:t>9</a:t>
            </a:fld>
            <a:endParaRPr lang="en-US" dirty="0"/>
          </a:p>
        </p:txBody>
      </p:sp>
    </p:spTree>
    <p:extLst>
      <p:ext uri="{BB962C8B-B14F-4D97-AF65-F5344CB8AC3E}">
        <p14:creationId xmlns:p14="http://schemas.microsoft.com/office/powerpoint/2010/main" val="698981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UofWaterloo_WhiteBkgrd">
  <a:themeElements>
    <a:clrScheme name="Waterloo2016">
      <a:dk1>
        <a:sysClr val="windowText" lastClr="000000"/>
      </a:dk1>
      <a:lt1>
        <a:sysClr val="window" lastClr="FFFFFF"/>
      </a:lt1>
      <a:dk2>
        <a:srgbClr val="757575"/>
      </a:dk2>
      <a:lt2>
        <a:srgbClr val="D6D6D6"/>
      </a:lt2>
      <a:accent1>
        <a:srgbClr val="FFD54F"/>
      </a:accent1>
      <a:accent2>
        <a:srgbClr val="0C0C0C"/>
      </a:accent2>
      <a:accent3>
        <a:srgbClr val="AEAEAE"/>
      </a:accent3>
      <a:accent4>
        <a:srgbClr val="B71233"/>
      </a:accent4>
      <a:accent5>
        <a:srgbClr val="7F7F7F"/>
      </a:accent5>
      <a:accent6>
        <a:srgbClr val="0073CE"/>
      </a:accent6>
      <a:hlink>
        <a:srgbClr val="353535"/>
      </a:hlink>
      <a:folHlink>
        <a:srgbClr val="595959"/>
      </a:folHlink>
    </a:clrScheme>
    <a:fontScheme name="Impact + Georgia">
      <a:majorFont>
        <a:latin typeface="Impact"/>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Waterloo_4x3" id="{BA8D503C-C11A-9648-BFE2-F41EE48FC381}" vid="{57895F78-9C0E-DA4A-9824-24573322C3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uwaterloo_4x3 (1)</Template>
  <TotalTime>20604</TotalTime>
  <Words>2665</Words>
  <Application>Microsoft Macintosh PowerPoint</Application>
  <PresentationFormat>On-screen Show (4:3)</PresentationFormat>
  <Paragraphs>312</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Georgia</vt:lpstr>
      <vt:lpstr>Impact</vt:lpstr>
      <vt:lpstr>Verdana</vt:lpstr>
      <vt:lpstr>Wingdings</vt:lpstr>
      <vt:lpstr>UofWaterloo_WhiteBkgrd</vt:lpstr>
      <vt:lpstr>The cost of SLE in Canada:  A qualitative exploration</vt:lpstr>
      <vt:lpstr>Systemic Lupus Erythematosus (SLE) in Canada</vt:lpstr>
      <vt:lpstr>Systemic Lupus Erythematosus (SLE) in Canada</vt:lpstr>
      <vt:lpstr>Conceptualizing the Lifecosts of SLE</vt:lpstr>
      <vt:lpstr>What did we want to study?</vt:lpstr>
      <vt:lpstr>How did we do this study?</vt:lpstr>
      <vt:lpstr>How did we do this study?</vt:lpstr>
      <vt:lpstr>What did we find?</vt:lpstr>
      <vt:lpstr>Common Themes</vt:lpstr>
      <vt:lpstr>What does sle mean to you?</vt:lpstr>
      <vt:lpstr>SLE impacts on health and quality of life</vt:lpstr>
      <vt:lpstr>SLE impacts on health and quality of life</vt:lpstr>
      <vt:lpstr>Impact on relationships</vt:lpstr>
      <vt:lpstr>Family, Friends &amp; SLE</vt:lpstr>
      <vt:lpstr>PowerPoint Presentation</vt:lpstr>
      <vt:lpstr>PowerPoint Presentation</vt:lpstr>
      <vt:lpstr>Health Care</vt:lpstr>
      <vt:lpstr>Work: Altered career trajectories</vt:lpstr>
      <vt:lpstr>PowerPoint Presentation</vt:lpstr>
      <vt:lpstr>Work: Employment accommodation </vt:lpstr>
      <vt:lpstr>Suggestions for supporting employment for those with SLE</vt:lpstr>
      <vt:lpstr>Suggestions for supporting employment for those with SLE</vt:lpstr>
      <vt:lpstr>Disability policy changes in the Canadian context</vt:lpstr>
      <vt:lpstr>Summary of results</vt:lpstr>
      <vt:lpstr>Summary of results</vt:lpstr>
      <vt:lpstr>Summary of results</vt:lpstr>
      <vt:lpstr>Where do we go from here?</vt:lpstr>
      <vt:lpstr>Implications - Where do we go from here?</vt:lpstr>
      <vt:lpstr>PowerPoint Presentation</vt:lpstr>
      <vt:lpstr>Thank You</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SLE in Canada:  A qualitative exploration</dc:title>
  <dc:creator>Lynsey Burnett</dc:creator>
  <cp:lastModifiedBy>Francesca Cardwell</cp:lastModifiedBy>
  <cp:revision>117</cp:revision>
  <dcterms:created xsi:type="dcterms:W3CDTF">2017-10-22T18:26:18Z</dcterms:created>
  <dcterms:modified xsi:type="dcterms:W3CDTF">2019-05-07T18:48:42Z</dcterms:modified>
</cp:coreProperties>
</file>