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17"/>
  </p:notesMasterIdLst>
  <p:handoutMasterIdLst>
    <p:handoutMasterId r:id="rId18"/>
  </p:handoutMasterIdLst>
  <p:sldIdLst>
    <p:sldId id="304" r:id="rId5"/>
    <p:sldId id="285" r:id="rId6"/>
    <p:sldId id="321" r:id="rId7"/>
    <p:sldId id="318" r:id="rId8"/>
    <p:sldId id="314" r:id="rId9"/>
    <p:sldId id="309" r:id="rId10"/>
    <p:sldId id="316" r:id="rId11"/>
    <p:sldId id="312" r:id="rId12"/>
    <p:sldId id="322" r:id="rId13"/>
    <p:sldId id="319" r:id="rId14"/>
    <p:sldId id="320" r:id="rId15"/>
    <p:sldId id="25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F1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111" d="100"/>
          <a:sy n="111" d="100"/>
        </p:scale>
        <p:origin x="1476" y="78"/>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Pokrajac" userId="887de92d-3024-44cb-b09e-13271c7cef2b" providerId="ADAL" clId="{BE5776A5-695B-49D5-97A0-572C384CFB77}"/>
    <pc:docChg chg="modSld">
      <pc:chgData name="Lisa Pokrajac" userId="887de92d-3024-44cb-b09e-13271c7cef2b" providerId="ADAL" clId="{BE5776A5-695B-49D5-97A0-572C384CFB77}" dt="2024-01-22T20:19:58.247" v="0" actId="20577"/>
      <pc:docMkLst>
        <pc:docMk/>
      </pc:docMkLst>
      <pc:sldChg chg="modSp mod">
        <pc:chgData name="Lisa Pokrajac" userId="887de92d-3024-44cb-b09e-13271c7cef2b" providerId="ADAL" clId="{BE5776A5-695B-49D5-97A0-572C384CFB77}" dt="2024-01-22T20:19:58.247" v="0" actId="20577"/>
        <pc:sldMkLst>
          <pc:docMk/>
          <pc:sldMk cId="197017497" sldId="316"/>
        </pc:sldMkLst>
        <pc:spChg chg="mod">
          <ac:chgData name="Lisa Pokrajac" userId="887de92d-3024-44cb-b09e-13271c7cef2b" providerId="ADAL" clId="{BE5776A5-695B-49D5-97A0-572C384CFB77}" dt="2024-01-22T20:19:58.247" v="0" actId="20577"/>
          <ac:spMkLst>
            <pc:docMk/>
            <pc:sldMk cId="197017497" sldId="316"/>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83FA427E-F2D9-4BFA-A20B-CAC28424F8F9}" type="datetimeFigureOut">
              <a:rPr lang="en-CA" smtClean="0"/>
              <a:t>2024-01-22</a:t>
            </a:fld>
            <a:endParaRPr lang="en-CA"/>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B74CFF56-6BC5-4533-B5F8-5FA3E4919FAF}" type="slidenum">
              <a:rPr lang="en-CA" smtClean="0"/>
              <a:t>‹#›</a:t>
            </a:fld>
            <a:endParaRPr lang="en-CA"/>
          </a:p>
        </p:txBody>
      </p:sp>
    </p:spTree>
    <p:extLst>
      <p:ext uri="{BB962C8B-B14F-4D97-AF65-F5344CB8AC3E}">
        <p14:creationId xmlns:p14="http://schemas.microsoft.com/office/powerpoint/2010/main" val="2999637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0FBE1F-6043-48AF-870C-07857F33C3D8}" type="datetimeFigureOut">
              <a:rPr lang="en-US" smtClean="0"/>
              <a:t>1/22/2024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32935E3-DA81-450F-9FBD-586283B8D276}" type="slidenum">
              <a:rPr lang="en-US" smtClean="0"/>
              <a:t>‹#›</a:t>
            </a:fld>
            <a:endParaRPr lang="en-US"/>
          </a:p>
        </p:txBody>
      </p:sp>
    </p:spTree>
    <p:extLst>
      <p:ext uri="{BB962C8B-B14F-4D97-AF65-F5344CB8AC3E}">
        <p14:creationId xmlns:p14="http://schemas.microsoft.com/office/powerpoint/2010/main" val="4075630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2935E3-DA81-450F-9FBD-586283B8D276}" type="slidenum">
              <a:rPr lang="en-US" smtClean="0"/>
              <a:t>1</a:t>
            </a:fld>
            <a:endParaRPr lang="en-US"/>
          </a:p>
        </p:txBody>
      </p:sp>
    </p:spTree>
    <p:extLst>
      <p:ext uri="{BB962C8B-B14F-4D97-AF65-F5344CB8AC3E}">
        <p14:creationId xmlns:p14="http://schemas.microsoft.com/office/powerpoint/2010/main" val="1804064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2935E3-DA81-450F-9FBD-586283B8D276}" type="slidenum">
              <a:rPr lang="en-US" smtClean="0"/>
              <a:t>10</a:t>
            </a:fld>
            <a:endParaRPr lang="en-US"/>
          </a:p>
        </p:txBody>
      </p:sp>
    </p:spTree>
    <p:extLst>
      <p:ext uri="{BB962C8B-B14F-4D97-AF65-F5344CB8AC3E}">
        <p14:creationId xmlns:p14="http://schemas.microsoft.com/office/powerpoint/2010/main" val="104396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2935E3-DA81-450F-9FBD-586283B8D276}" type="slidenum">
              <a:rPr lang="en-US" smtClean="0"/>
              <a:t>11</a:t>
            </a:fld>
            <a:endParaRPr lang="en-US"/>
          </a:p>
        </p:txBody>
      </p:sp>
    </p:spTree>
    <p:extLst>
      <p:ext uri="{BB962C8B-B14F-4D97-AF65-F5344CB8AC3E}">
        <p14:creationId xmlns:p14="http://schemas.microsoft.com/office/powerpoint/2010/main" val="286765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2935E3-DA81-450F-9FBD-586283B8D276}" type="slidenum">
              <a:rPr lang="en-US" smtClean="0"/>
              <a:t>12</a:t>
            </a:fld>
            <a:endParaRPr lang="en-US"/>
          </a:p>
        </p:txBody>
      </p:sp>
    </p:spTree>
    <p:extLst>
      <p:ext uri="{BB962C8B-B14F-4D97-AF65-F5344CB8AC3E}">
        <p14:creationId xmlns:p14="http://schemas.microsoft.com/office/powerpoint/2010/main" val="224249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2935E3-DA81-450F-9FBD-586283B8D276}" type="slidenum">
              <a:rPr lang="en-US" smtClean="0"/>
              <a:t>2</a:t>
            </a:fld>
            <a:endParaRPr lang="en-US"/>
          </a:p>
        </p:txBody>
      </p:sp>
    </p:spTree>
    <p:extLst>
      <p:ext uri="{BB962C8B-B14F-4D97-AF65-F5344CB8AC3E}">
        <p14:creationId xmlns:p14="http://schemas.microsoft.com/office/powerpoint/2010/main" val="140411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2935E3-DA81-450F-9FBD-586283B8D276}" type="slidenum">
              <a:rPr lang="en-US" smtClean="0"/>
              <a:t>3</a:t>
            </a:fld>
            <a:endParaRPr lang="en-US"/>
          </a:p>
        </p:txBody>
      </p:sp>
    </p:spTree>
    <p:extLst>
      <p:ext uri="{BB962C8B-B14F-4D97-AF65-F5344CB8AC3E}">
        <p14:creationId xmlns:p14="http://schemas.microsoft.com/office/powerpoint/2010/main" val="266685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2935E3-DA81-450F-9FBD-586283B8D276}" type="slidenum">
              <a:rPr lang="en-US" smtClean="0"/>
              <a:t>4</a:t>
            </a:fld>
            <a:endParaRPr lang="en-US"/>
          </a:p>
        </p:txBody>
      </p:sp>
    </p:spTree>
    <p:extLst>
      <p:ext uri="{BB962C8B-B14F-4D97-AF65-F5344CB8AC3E}">
        <p14:creationId xmlns:p14="http://schemas.microsoft.com/office/powerpoint/2010/main" val="354460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2935E3-DA81-450F-9FBD-586283B8D276}" type="slidenum">
              <a:rPr lang="en-US" smtClean="0"/>
              <a:t>5</a:t>
            </a:fld>
            <a:endParaRPr lang="en-US"/>
          </a:p>
        </p:txBody>
      </p:sp>
    </p:spTree>
    <p:extLst>
      <p:ext uri="{BB962C8B-B14F-4D97-AF65-F5344CB8AC3E}">
        <p14:creationId xmlns:p14="http://schemas.microsoft.com/office/powerpoint/2010/main" val="2852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2935E3-DA81-450F-9FBD-586283B8D276}" type="slidenum">
              <a:rPr lang="en-US" smtClean="0"/>
              <a:t>6</a:t>
            </a:fld>
            <a:endParaRPr lang="en-US"/>
          </a:p>
        </p:txBody>
      </p:sp>
    </p:spTree>
    <p:extLst>
      <p:ext uri="{BB962C8B-B14F-4D97-AF65-F5344CB8AC3E}">
        <p14:creationId xmlns:p14="http://schemas.microsoft.com/office/powerpoint/2010/main" val="322502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2935E3-DA81-450F-9FBD-586283B8D276}" type="slidenum">
              <a:rPr lang="en-US" smtClean="0"/>
              <a:t>7</a:t>
            </a:fld>
            <a:endParaRPr lang="en-US"/>
          </a:p>
        </p:txBody>
      </p:sp>
    </p:spTree>
    <p:extLst>
      <p:ext uri="{BB962C8B-B14F-4D97-AF65-F5344CB8AC3E}">
        <p14:creationId xmlns:p14="http://schemas.microsoft.com/office/powerpoint/2010/main" val="97883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2935E3-DA81-450F-9FBD-586283B8D276}" type="slidenum">
              <a:rPr lang="en-US" smtClean="0"/>
              <a:t>8</a:t>
            </a:fld>
            <a:endParaRPr lang="en-US"/>
          </a:p>
        </p:txBody>
      </p:sp>
    </p:spTree>
    <p:extLst>
      <p:ext uri="{BB962C8B-B14F-4D97-AF65-F5344CB8AC3E}">
        <p14:creationId xmlns:p14="http://schemas.microsoft.com/office/powerpoint/2010/main" val="3601160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2935E3-DA81-450F-9FBD-586283B8D276}" type="slidenum">
              <a:rPr lang="en-US" smtClean="0"/>
              <a:t>9</a:t>
            </a:fld>
            <a:endParaRPr lang="en-US"/>
          </a:p>
        </p:txBody>
      </p:sp>
    </p:spTree>
    <p:extLst>
      <p:ext uri="{BB962C8B-B14F-4D97-AF65-F5344CB8AC3E}">
        <p14:creationId xmlns:p14="http://schemas.microsoft.com/office/powerpoint/2010/main" val="76159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CCFDFF8-362E-476E-ABA4-24B81C9E9EDF}" type="datetimeFigureOut">
              <a:rPr lang="en-CA" smtClean="0"/>
              <a:t>2024-01-22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2F471A-7CD6-4F4F-9242-E94EB0FE895B}" type="slidenum">
              <a:rPr lang="en-CA" smtClean="0"/>
              <a:t>‹#›</a:t>
            </a:fld>
            <a:endParaRPr lang="en-C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42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FDFF8-362E-476E-ABA4-24B81C9E9EDF}" type="datetimeFigureOut">
              <a:rPr lang="en-CA" smtClean="0"/>
              <a:t>2024-01-22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1ACC56-3851-43A2-BE30-4EE0B9ED2827}" type="slidenum">
              <a:rPr lang="en-CA" smtClean="0"/>
              <a:t>‹#›</a:t>
            </a:fld>
            <a:endParaRPr lang="en-CA"/>
          </a:p>
        </p:txBody>
      </p:sp>
    </p:spTree>
    <p:extLst>
      <p:ext uri="{BB962C8B-B14F-4D97-AF65-F5344CB8AC3E}">
        <p14:creationId xmlns:p14="http://schemas.microsoft.com/office/powerpoint/2010/main" val="319795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FDFF8-362E-476E-ABA4-24B81C9E9EDF}" type="datetimeFigureOut">
              <a:rPr lang="en-CA" smtClean="0"/>
              <a:t>2024-01-22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1ACC56-3851-43A2-BE30-4EE0B9ED2827}" type="slidenum">
              <a:rPr lang="en-CA" smtClean="0"/>
              <a:t>‹#›</a:t>
            </a:fld>
            <a:endParaRPr lang="en-C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21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FDFF8-362E-476E-ABA4-24B81C9E9EDF}" type="datetimeFigureOut">
              <a:rPr lang="en-CA" smtClean="0"/>
              <a:t>2024-01-22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1ACC56-3851-43A2-BE30-4EE0B9ED2827}" type="slidenum">
              <a:rPr lang="en-CA" smtClean="0"/>
              <a:t>‹#›</a:t>
            </a:fld>
            <a:endParaRPr lang="en-CA"/>
          </a:p>
        </p:txBody>
      </p:sp>
    </p:spTree>
    <p:extLst>
      <p:ext uri="{BB962C8B-B14F-4D97-AF65-F5344CB8AC3E}">
        <p14:creationId xmlns:p14="http://schemas.microsoft.com/office/powerpoint/2010/main" val="396245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CFDFF8-362E-476E-ABA4-24B81C9E9EDF}" type="datetimeFigureOut">
              <a:rPr lang="en-CA" smtClean="0"/>
              <a:t>2024-01-22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1ACC56-3851-43A2-BE30-4EE0B9ED2827}" type="slidenum">
              <a:rPr lang="en-CA" smtClean="0"/>
              <a:t>‹#›</a:t>
            </a:fld>
            <a:endParaRPr lang="en-C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7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CFDFF8-362E-476E-ABA4-24B81C9E9EDF}" type="datetimeFigureOut">
              <a:rPr lang="en-CA" smtClean="0"/>
              <a:t>2024-01-22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B1ACC56-3851-43A2-BE30-4EE0B9ED2827}" type="slidenum">
              <a:rPr lang="en-CA" smtClean="0"/>
              <a:t>‹#›</a:t>
            </a:fld>
            <a:endParaRPr lang="en-CA"/>
          </a:p>
        </p:txBody>
      </p:sp>
    </p:spTree>
    <p:extLst>
      <p:ext uri="{BB962C8B-B14F-4D97-AF65-F5344CB8AC3E}">
        <p14:creationId xmlns:p14="http://schemas.microsoft.com/office/powerpoint/2010/main" val="15079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CFDFF8-362E-476E-ABA4-24B81C9E9EDF}" type="datetimeFigureOut">
              <a:rPr lang="en-CA" smtClean="0"/>
              <a:t>2024-01-22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B1ACC56-3851-43A2-BE30-4EE0B9ED2827}" type="slidenum">
              <a:rPr lang="en-CA" smtClean="0"/>
              <a:t>‹#›</a:t>
            </a:fld>
            <a:endParaRPr lang="en-CA"/>
          </a:p>
        </p:txBody>
      </p:sp>
    </p:spTree>
    <p:extLst>
      <p:ext uri="{BB962C8B-B14F-4D97-AF65-F5344CB8AC3E}">
        <p14:creationId xmlns:p14="http://schemas.microsoft.com/office/powerpoint/2010/main" val="342518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CFDFF8-362E-476E-ABA4-24B81C9E9EDF}" type="datetimeFigureOut">
              <a:rPr lang="en-CA" smtClean="0"/>
              <a:t>2024-01-22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B1ACC56-3851-43A2-BE30-4EE0B9ED2827}" type="slidenum">
              <a:rPr lang="en-CA" smtClean="0"/>
              <a:t>‹#›</a:t>
            </a:fld>
            <a:endParaRPr lang="en-CA"/>
          </a:p>
        </p:txBody>
      </p:sp>
    </p:spTree>
    <p:extLst>
      <p:ext uri="{BB962C8B-B14F-4D97-AF65-F5344CB8AC3E}">
        <p14:creationId xmlns:p14="http://schemas.microsoft.com/office/powerpoint/2010/main" val="72603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FDFF8-362E-476E-ABA4-24B81C9E9EDF}" type="datetimeFigureOut">
              <a:rPr lang="en-CA" smtClean="0"/>
              <a:t>2024-01-22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B1ACC56-3851-43A2-BE30-4EE0B9ED2827}" type="slidenum">
              <a:rPr lang="en-CA" smtClean="0"/>
              <a:t>‹#›</a:t>
            </a:fld>
            <a:endParaRPr lang="en-CA"/>
          </a:p>
        </p:txBody>
      </p:sp>
    </p:spTree>
    <p:extLst>
      <p:ext uri="{BB962C8B-B14F-4D97-AF65-F5344CB8AC3E}">
        <p14:creationId xmlns:p14="http://schemas.microsoft.com/office/powerpoint/2010/main" val="309262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CFDFF8-362E-476E-ABA4-24B81C9E9EDF}" type="datetimeFigureOut">
              <a:rPr lang="en-CA" smtClean="0"/>
              <a:t>2024-01-22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B1ACC56-3851-43A2-BE30-4EE0B9ED2827}" type="slidenum">
              <a:rPr lang="en-CA" smtClean="0"/>
              <a:t>‹#›</a:t>
            </a:fld>
            <a:endParaRPr lang="en-CA"/>
          </a:p>
        </p:txBody>
      </p:sp>
    </p:spTree>
    <p:extLst>
      <p:ext uri="{BB962C8B-B14F-4D97-AF65-F5344CB8AC3E}">
        <p14:creationId xmlns:p14="http://schemas.microsoft.com/office/powerpoint/2010/main" val="194944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CCFDFF8-362E-476E-ABA4-24B81C9E9EDF}" type="datetimeFigureOut">
              <a:rPr lang="en-CA" smtClean="0"/>
              <a:t>2024-01-22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B1ACC56-3851-43A2-BE30-4EE0B9ED2827}" type="slidenum">
              <a:rPr lang="en-CA" smtClean="0"/>
              <a:t>‹#›</a:t>
            </a:fld>
            <a:endParaRPr lang="en-C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11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CCFDFF8-362E-476E-ABA4-24B81C9E9EDF}" type="datetimeFigureOut">
              <a:rPr lang="en-CA" smtClean="0"/>
              <a:t>2024-01-22</a:t>
            </a:fld>
            <a:endParaRPr lang="en-C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42F471A-7CD6-4F4F-9242-E94EB0FE895B}" type="slidenum">
              <a:rPr lang="en-CA" smtClean="0"/>
              <a:t>‹#›</a:t>
            </a:fld>
            <a:endParaRPr lang="en-C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6372200" y="6255874"/>
            <a:ext cx="1296471" cy="487522"/>
          </a:xfrm>
          <a:prstGeom prst="rect">
            <a:avLst/>
          </a:prstGeom>
        </p:spPr>
      </p:pic>
      <p:cxnSp>
        <p:nvCxnSpPr>
          <p:cNvPr id="9" name="Straight Connector 8"/>
          <p:cNvCxnSpPr/>
          <p:nvPr userDrawn="1"/>
        </p:nvCxnSpPr>
        <p:spPr>
          <a:xfrm>
            <a:off x="7812687" y="6327924"/>
            <a:ext cx="0" cy="341436"/>
          </a:xfrm>
          <a:prstGeom prst="line">
            <a:avLst/>
          </a:prstGeom>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30105" y="6211205"/>
            <a:ext cx="1116683" cy="592292"/>
          </a:xfrm>
          <a:prstGeom prst="rect">
            <a:avLst/>
          </a:prstGeom>
        </p:spPr>
      </p:pic>
    </p:spTree>
    <p:extLst>
      <p:ext uri="{BB962C8B-B14F-4D97-AF65-F5344CB8AC3E}">
        <p14:creationId xmlns:p14="http://schemas.microsoft.com/office/powerpoint/2010/main" val="310811663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sdgs.un.org/goals"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uwaterloo.ca/institute-nanotechnology/research-waterloo-institute-nanotechnolog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sdgs.un.org/goa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wur.org/"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31"/>
            <a:ext cx="9144000" cy="605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23528" y="633450"/>
            <a:ext cx="8424936" cy="1728192"/>
          </a:xfrm>
          <a:prstGeom prst="rect">
            <a:avLst/>
          </a:prstGeom>
        </p:spPr>
        <p:txBody>
          <a:bodyPr vert="horz" lIns="91440" tIns="45720" rIns="91440" bIns="45720" rtlCol="0" anchor="t" anchorCtr="0">
            <a:noAutofit/>
          </a:bodyPr>
          <a:lstStyle>
            <a:lvl1pPr algn="l" defTabSz="457200" rtl="0" eaLnBrk="1" fontAlgn="base" hangingPunct="1">
              <a:spcBef>
                <a:spcPct val="0"/>
              </a:spcBef>
              <a:spcAft>
                <a:spcPct val="0"/>
              </a:spcAft>
              <a:defRPr sz="3200" b="1" kern="1200" cap="all" spc="300">
                <a:solidFill>
                  <a:schemeClr val="tx2"/>
                </a:solidFill>
                <a:latin typeface="Arial"/>
                <a:ea typeface="MS PGothic"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itchFamily="34" charset="-128"/>
              </a:defRPr>
            </a:lvl2pPr>
            <a:lvl3pPr algn="l" defTabSz="457200" rtl="0" eaLnBrk="1" fontAlgn="base" hangingPunct="1">
              <a:spcBef>
                <a:spcPct val="0"/>
              </a:spcBef>
              <a:spcAft>
                <a:spcPct val="0"/>
              </a:spcAft>
              <a:defRPr sz="3200" b="1">
                <a:solidFill>
                  <a:schemeClr val="accent1"/>
                </a:solidFill>
                <a:latin typeface="Arial" charset="0"/>
                <a:ea typeface="MS PGothic" pitchFamily="34" charset="-128"/>
              </a:defRPr>
            </a:lvl3pPr>
            <a:lvl4pPr algn="l" defTabSz="457200" rtl="0" eaLnBrk="1" fontAlgn="base" hangingPunct="1">
              <a:spcBef>
                <a:spcPct val="0"/>
              </a:spcBef>
              <a:spcAft>
                <a:spcPct val="0"/>
              </a:spcAft>
              <a:defRPr sz="3200" b="1">
                <a:solidFill>
                  <a:schemeClr val="accent1"/>
                </a:solidFill>
                <a:latin typeface="Arial" charset="0"/>
                <a:ea typeface="MS PGothic" pitchFamily="34" charset="-128"/>
              </a:defRPr>
            </a:lvl4pPr>
            <a:lvl5pPr algn="l" defTabSz="457200" rtl="0" eaLnBrk="1" fontAlgn="base" hangingPunct="1">
              <a:spcBef>
                <a:spcPct val="0"/>
              </a:spcBef>
              <a:spcAft>
                <a:spcPct val="0"/>
              </a:spcAft>
              <a:defRPr sz="3200" b="1">
                <a:solidFill>
                  <a:schemeClr val="accent1"/>
                </a:solidFill>
                <a:latin typeface="Arial" charset="0"/>
                <a:ea typeface="MS PGothic" pitchFamily="34" charset="-128"/>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200" dirty="0">
                <a:solidFill>
                  <a:schemeClr val="bg1"/>
                </a:solidFill>
              </a:rPr>
              <a:t>Waterloo Institute for Nanotechnology</a:t>
            </a: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2200" dirty="0">
              <a:solidFill>
                <a:schemeClr val="bg1"/>
              </a:solidFill>
            </a:endParaRPr>
          </a:p>
        </p:txBody>
      </p:sp>
      <p:sp>
        <p:nvSpPr>
          <p:cNvPr id="8" name="TextBox 7"/>
          <p:cNvSpPr txBox="1"/>
          <p:nvPr/>
        </p:nvSpPr>
        <p:spPr>
          <a:xfrm>
            <a:off x="6257917" y="5805264"/>
            <a:ext cx="2922595" cy="246221"/>
          </a:xfrm>
          <a:prstGeom prst="rect">
            <a:avLst/>
          </a:prstGeom>
          <a:noFill/>
        </p:spPr>
        <p:txBody>
          <a:bodyPr wrap="none" rtlCol="0">
            <a:spAutoFit/>
          </a:bodyPr>
          <a:lstStyle/>
          <a:p>
            <a:pPr algn="r"/>
            <a:r>
              <a:rPr lang="en-US" sz="1000" dirty="0">
                <a:solidFill>
                  <a:schemeClr val="bg1"/>
                </a:solidFill>
                <a:latin typeface="Arial" panose="020B0604020202020204" pitchFamily="34" charset="0"/>
                <a:cs typeface="Arial" panose="020B0604020202020204" pitchFamily="34" charset="0"/>
              </a:rPr>
              <a:t>Mike &amp; Ophelia </a:t>
            </a:r>
            <a:r>
              <a:rPr lang="en-US" sz="1000" dirty="0" err="1">
                <a:solidFill>
                  <a:schemeClr val="bg1"/>
                </a:solidFill>
                <a:latin typeface="Arial" panose="020B0604020202020204" pitchFamily="34" charset="0"/>
                <a:cs typeface="Arial" panose="020B0604020202020204" pitchFamily="34" charset="0"/>
              </a:rPr>
              <a:t>Lazaridis</a:t>
            </a:r>
            <a:r>
              <a:rPr lang="en-US" sz="1000" dirty="0">
                <a:solidFill>
                  <a:schemeClr val="bg1"/>
                </a:solidFill>
                <a:latin typeface="Arial" panose="020B0604020202020204" pitchFamily="34" charset="0"/>
                <a:cs typeface="Arial" panose="020B0604020202020204" pitchFamily="34" charset="0"/>
              </a:rPr>
              <a:t> Quantum-Nano Centre</a:t>
            </a:r>
            <a:endParaRPr lang="en-CA" sz="10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6032432" y="6133273"/>
            <a:ext cx="3115083" cy="849673"/>
            <a:chOff x="6032432" y="6142798"/>
            <a:chExt cx="3115083" cy="849673"/>
          </a:xfrm>
        </p:grpSpPr>
        <p:pic>
          <p:nvPicPr>
            <p:cNvPr id="10" name="Picture 11" descr="WIN_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3083" y="6142798"/>
              <a:ext cx="1294432" cy="68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2432" y="6142799"/>
              <a:ext cx="2119134" cy="849672"/>
            </a:xfrm>
            <a:prstGeom prst="rect">
              <a:avLst/>
            </a:prstGeom>
          </p:spPr>
        </p:pic>
        <p:cxnSp>
          <p:nvCxnSpPr>
            <p:cNvPr id="12" name="Straight Connector 11"/>
            <p:cNvCxnSpPr/>
            <p:nvPr/>
          </p:nvCxnSpPr>
          <p:spPr>
            <a:xfrm>
              <a:off x="7914554" y="6216383"/>
              <a:ext cx="0" cy="553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997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6032432" y="6133273"/>
            <a:ext cx="3115083" cy="849673"/>
            <a:chOff x="6032432" y="6142798"/>
            <a:chExt cx="3115083" cy="849673"/>
          </a:xfrm>
        </p:grpSpPr>
        <p:pic>
          <p:nvPicPr>
            <p:cNvPr id="3" name="Picture 11" descr="WIN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083" y="6142798"/>
              <a:ext cx="1294432" cy="68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432" y="6142799"/>
              <a:ext cx="2119134" cy="849672"/>
            </a:xfrm>
            <a:prstGeom prst="rect">
              <a:avLst/>
            </a:prstGeom>
          </p:spPr>
        </p:pic>
        <p:cxnSp>
          <p:nvCxnSpPr>
            <p:cNvPr id="6" name="Straight Connector 5"/>
            <p:cNvCxnSpPr/>
            <p:nvPr/>
          </p:nvCxnSpPr>
          <p:spPr>
            <a:xfrm>
              <a:off x="7914554" y="6216383"/>
              <a:ext cx="0" cy="553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266698" y="2187068"/>
            <a:ext cx="7995459" cy="3416320"/>
          </a:xfrm>
          <a:prstGeom prst="rect">
            <a:avLst/>
          </a:prstGeom>
          <a:noFill/>
        </p:spPr>
        <p:txBody>
          <a:bodyPr wrap="none" rtlCol="0">
            <a:spAutoFit/>
          </a:bodyPr>
          <a:lstStyle/>
          <a:p>
            <a:r>
              <a:rPr lang="en-US" sz="2400" b="1" i="1" u="sng" dirty="0"/>
              <a:t>All Nanofellowship Recipients *MUST* give a presentation on their</a:t>
            </a:r>
          </a:p>
          <a:p>
            <a:r>
              <a:rPr lang="en-US" sz="2400" b="1" i="1" u="sng" dirty="0"/>
              <a:t>research projects at annual celebration</a:t>
            </a:r>
          </a:p>
          <a:p>
            <a:endParaRPr lang="en-CA" sz="2400" u="sng" dirty="0"/>
          </a:p>
          <a:p>
            <a:r>
              <a:rPr lang="en-CA" sz="2400" dirty="0"/>
              <a:t>If fail to attend or give presentation of some kind, remainder of</a:t>
            </a:r>
          </a:p>
          <a:p>
            <a:r>
              <a:rPr lang="en-CA" sz="2400" dirty="0"/>
              <a:t>Nanofellowship payout will be withheld (or student may forfeit </a:t>
            </a:r>
          </a:p>
          <a:p>
            <a:r>
              <a:rPr lang="en-CA" sz="2400" dirty="0"/>
              <a:t>Award entirely)</a:t>
            </a:r>
          </a:p>
          <a:p>
            <a:endParaRPr lang="en-CA" sz="2400" dirty="0"/>
          </a:p>
          <a:p>
            <a:r>
              <a:rPr lang="en-CA" sz="2400" dirty="0"/>
              <a:t>Seminar attendance: you must also attend 9 WIN Seminars, </a:t>
            </a:r>
          </a:p>
          <a:p>
            <a:r>
              <a:rPr lang="en-CA" sz="2400" dirty="0"/>
              <a:t>3 Distinguished Lectures and 1 Pitches &amp; Demos event</a:t>
            </a:r>
            <a:endParaRPr lang="en-US" sz="2400" dirty="0"/>
          </a:p>
        </p:txBody>
      </p:sp>
      <p:sp>
        <p:nvSpPr>
          <p:cNvPr id="8" name="Title 1"/>
          <p:cNvSpPr txBox="1">
            <a:spLocks/>
          </p:cNvSpPr>
          <p:nvPr/>
        </p:nvSpPr>
        <p:spPr>
          <a:xfrm>
            <a:off x="548485" y="181859"/>
            <a:ext cx="8595515" cy="704929"/>
          </a:xfrm>
          <a:prstGeom prst="rect">
            <a:avLst/>
          </a:prstGeom>
          <a:noFill/>
        </p:spPr>
        <p:txBody>
          <a:bodyPr vert="horz" lIns="91440" tIns="45720" rIns="91440" bIns="45720" rtlCol="0" anchor="t" anchorCtr="0">
            <a:noAutofit/>
          </a:bodyPr>
          <a:lstStyle>
            <a:lvl1pPr algn="l" defTabSz="457200" rtl="0" eaLnBrk="1" fontAlgn="base" hangingPunct="1">
              <a:spcBef>
                <a:spcPct val="0"/>
              </a:spcBef>
              <a:spcAft>
                <a:spcPct val="0"/>
              </a:spcAft>
              <a:defRPr sz="3200" b="1" kern="1200" cap="all" spc="300">
                <a:solidFill>
                  <a:schemeClr val="tx2"/>
                </a:solidFill>
                <a:latin typeface="Arial"/>
                <a:ea typeface="MS PGothic"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itchFamily="34" charset="-128"/>
              </a:defRPr>
            </a:lvl2pPr>
            <a:lvl3pPr algn="l" defTabSz="457200" rtl="0" eaLnBrk="1" fontAlgn="base" hangingPunct="1">
              <a:spcBef>
                <a:spcPct val="0"/>
              </a:spcBef>
              <a:spcAft>
                <a:spcPct val="0"/>
              </a:spcAft>
              <a:defRPr sz="3200" b="1">
                <a:solidFill>
                  <a:schemeClr val="accent1"/>
                </a:solidFill>
                <a:latin typeface="Arial" charset="0"/>
                <a:ea typeface="MS PGothic" pitchFamily="34" charset="-128"/>
              </a:defRPr>
            </a:lvl3pPr>
            <a:lvl4pPr algn="l" defTabSz="457200" rtl="0" eaLnBrk="1" fontAlgn="base" hangingPunct="1">
              <a:spcBef>
                <a:spcPct val="0"/>
              </a:spcBef>
              <a:spcAft>
                <a:spcPct val="0"/>
              </a:spcAft>
              <a:defRPr sz="3200" b="1">
                <a:solidFill>
                  <a:schemeClr val="accent1"/>
                </a:solidFill>
                <a:latin typeface="Arial" charset="0"/>
                <a:ea typeface="MS PGothic" pitchFamily="34" charset="-128"/>
              </a:defRPr>
            </a:lvl4pPr>
            <a:lvl5pPr algn="l" defTabSz="457200" rtl="0" eaLnBrk="1" fontAlgn="base" hangingPunct="1">
              <a:spcBef>
                <a:spcPct val="0"/>
              </a:spcBef>
              <a:spcAft>
                <a:spcPct val="0"/>
              </a:spcAft>
              <a:defRPr sz="3200" b="1">
                <a:solidFill>
                  <a:schemeClr val="accent1"/>
                </a:solidFill>
                <a:latin typeface="Arial" charset="0"/>
                <a:ea typeface="MS PGothic" pitchFamily="34" charset="-128"/>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pPr fontAlgn="auto">
              <a:spcAft>
                <a:spcPts val="0"/>
              </a:spcAft>
              <a:defRPr/>
            </a:pPr>
            <a:r>
              <a:rPr lang="en-US" sz="4400" dirty="0">
                <a:solidFill>
                  <a:schemeClr val="accent2">
                    <a:lumMod val="60000"/>
                    <a:lumOff val="40000"/>
                  </a:schemeClr>
                </a:solidFill>
                <a:effectLst>
                  <a:outerShdw blurRad="38100" dist="38100" dir="2700000" algn="tl">
                    <a:srgbClr val="000000">
                      <a:alpha val="43137"/>
                    </a:srgbClr>
                  </a:outerShdw>
                </a:effectLst>
              </a:rPr>
              <a:t>WIN NANOFELLOWSHIPS</a:t>
            </a:r>
          </a:p>
        </p:txBody>
      </p:sp>
      <p:sp>
        <p:nvSpPr>
          <p:cNvPr id="9" name="Title 1"/>
          <p:cNvSpPr>
            <a:spLocks noGrp="1"/>
          </p:cNvSpPr>
          <p:nvPr>
            <p:ph type="title"/>
          </p:nvPr>
        </p:nvSpPr>
        <p:spPr>
          <a:xfrm>
            <a:off x="613599" y="1047776"/>
            <a:ext cx="7886700" cy="1118715"/>
          </a:xfrm>
        </p:spPr>
        <p:txBody>
          <a:bodyPr>
            <a:noAutofit/>
          </a:bodyPr>
          <a:lstStyle/>
          <a:p>
            <a:r>
              <a:rPr lang="en-US" sz="4000" b="1" dirty="0"/>
              <a:t>WINNERS </a:t>
            </a:r>
            <a:r>
              <a:rPr lang="en-US" sz="4000" b="1" u="sng" dirty="0"/>
              <a:t>MUST</a:t>
            </a:r>
            <a:r>
              <a:rPr lang="en-US" sz="4000" b="1" dirty="0"/>
              <a:t> </a:t>
            </a:r>
            <a:r>
              <a:rPr lang="en-US" sz="4000" b="1"/>
              <a:t>give Presentations</a:t>
            </a:r>
            <a:endParaRPr lang="en-CA" sz="4000" b="1" dirty="0"/>
          </a:p>
        </p:txBody>
      </p:sp>
    </p:spTree>
    <p:extLst>
      <p:ext uri="{BB962C8B-B14F-4D97-AF65-F5344CB8AC3E}">
        <p14:creationId xmlns:p14="http://schemas.microsoft.com/office/powerpoint/2010/main" val="66352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6032432" y="6133273"/>
            <a:ext cx="3115083" cy="849673"/>
            <a:chOff x="6032432" y="6142798"/>
            <a:chExt cx="3115083" cy="849673"/>
          </a:xfrm>
        </p:grpSpPr>
        <p:pic>
          <p:nvPicPr>
            <p:cNvPr id="3" name="Picture 11" descr="WIN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083" y="6142798"/>
              <a:ext cx="1294432" cy="68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432" y="6142799"/>
              <a:ext cx="2119134" cy="849672"/>
            </a:xfrm>
            <a:prstGeom prst="rect">
              <a:avLst/>
            </a:prstGeom>
          </p:spPr>
        </p:pic>
        <p:cxnSp>
          <p:nvCxnSpPr>
            <p:cNvPr id="6" name="Straight Connector 5"/>
            <p:cNvCxnSpPr/>
            <p:nvPr/>
          </p:nvCxnSpPr>
          <p:spPr>
            <a:xfrm>
              <a:off x="7914554" y="6216383"/>
              <a:ext cx="0" cy="553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itle 1"/>
          <p:cNvSpPr txBox="1">
            <a:spLocks/>
          </p:cNvSpPr>
          <p:nvPr/>
        </p:nvSpPr>
        <p:spPr>
          <a:xfrm>
            <a:off x="548485" y="181859"/>
            <a:ext cx="8595515" cy="704929"/>
          </a:xfrm>
          <a:prstGeom prst="rect">
            <a:avLst/>
          </a:prstGeom>
          <a:noFill/>
        </p:spPr>
        <p:txBody>
          <a:bodyPr vert="horz" lIns="91440" tIns="45720" rIns="91440" bIns="45720" rtlCol="0" anchor="t" anchorCtr="0">
            <a:noAutofit/>
          </a:bodyPr>
          <a:lstStyle>
            <a:lvl1pPr algn="l" defTabSz="457200" rtl="0" eaLnBrk="1" fontAlgn="base" hangingPunct="1">
              <a:spcBef>
                <a:spcPct val="0"/>
              </a:spcBef>
              <a:spcAft>
                <a:spcPct val="0"/>
              </a:spcAft>
              <a:defRPr sz="3200" b="1" kern="1200" cap="all" spc="300">
                <a:solidFill>
                  <a:schemeClr val="tx2"/>
                </a:solidFill>
                <a:latin typeface="Arial"/>
                <a:ea typeface="MS PGothic"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itchFamily="34" charset="-128"/>
              </a:defRPr>
            </a:lvl2pPr>
            <a:lvl3pPr algn="l" defTabSz="457200" rtl="0" eaLnBrk="1" fontAlgn="base" hangingPunct="1">
              <a:spcBef>
                <a:spcPct val="0"/>
              </a:spcBef>
              <a:spcAft>
                <a:spcPct val="0"/>
              </a:spcAft>
              <a:defRPr sz="3200" b="1">
                <a:solidFill>
                  <a:schemeClr val="accent1"/>
                </a:solidFill>
                <a:latin typeface="Arial" charset="0"/>
                <a:ea typeface="MS PGothic" pitchFamily="34" charset="-128"/>
              </a:defRPr>
            </a:lvl3pPr>
            <a:lvl4pPr algn="l" defTabSz="457200" rtl="0" eaLnBrk="1" fontAlgn="base" hangingPunct="1">
              <a:spcBef>
                <a:spcPct val="0"/>
              </a:spcBef>
              <a:spcAft>
                <a:spcPct val="0"/>
              </a:spcAft>
              <a:defRPr sz="3200" b="1">
                <a:solidFill>
                  <a:schemeClr val="accent1"/>
                </a:solidFill>
                <a:latin typeface="Arial" charset="0"/>
                <a:ea typeface="MS PGothic" pitchFamily="34" charset="-128"/>
              </a:defRPr>
            </a:lvl4pPr>
            <a:lvl5pPr algn="l" defTabSz="457200" rtl="0" eaLnBrk="1" fontAlgn="base" hangingPunct="1">
              <a:spcBef>
                <a:spcPct val="0"/>
              </a:spcBef>
              <a:spcAft>
                <a:spcPct val="0"/>
              </a:spcAft>
              <a:defRPr sz="3200" b="1">
                <a:solidFill>
                  <a:schemeClr val="accent1"/>
                </a:solidFill>
                <a:latin typeface="Arial" charset="0"/>
                <a:ea typeface="MS PGothic" pitchFamily="34" charset="-128"/>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pPr fontAlgn="auto">
              <a:spcAft>
                <a:spcPts val="0"/>
              </a:spcAft>
              <a:defRPr/>
            </a:pPr>
            <a:r>
              <a:rPr lang="en-US" sz="4400" dirty="0">
                <a:solidFill>
                  <a:schemeClr val="accent2">
                    <a:lumMod val="60000"/>
                    <a:lumOff val="40000"/>
                  </a:schemeClr>
                </a:solidFill>
                <a:effectLst>
                  <a:outerShdw blurRad="38100" dist="38100" dir="2700000" algn="tl">
                    <a:srgbClr val="000000">
                      <a:alpha val="43137"/>
                    </a:srgbClr>
                  </a:outerShdw>
                </a:effectLst>
              </a:rPr>
              <a:t>WIN NANOFELLOWSHIPS</a:t>
            </a:r>
          </a:p>
        </p:txBody>
      </p:sp>
      <p:sp>
        <p:nvSpPr>
          <p:cNvPr id="9" name="Title 1"/>
          <p:cNvSpPr>
            <a:spLocks noGrp="1"/>
          </p:cNvSpPr>
          <p:nvPr>
            <p:ph type="title"/>
          </p:nvPr>
        </p:nvSpPr>
        <p:spPr>
          <a:xfrm>
            <a:off x="613599" y="2693696"/>
            <a:ext cx="7886700" cy="1118715"/>
          </a:xfrm>
        </p:spPr>
        <p:txBody>
          <a:bodyPr>
            <a:no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Questions?</a:t>
            </a:r>
            <a:endParaRPr lang="en-CA" sz="40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p:cNvSpPr txBox="1"/>
          <p:nvPr/>
        </p:nvSpPr>
        <p:spPr>
          <a:xfrm>
            <a:off x="773084" y="4771505"/>
            <a:ext cx="4113548" cy="1477328"/>
          </a:xfrm>
          <a:prstGeom prst="rect">
            <a:avLst/>
          </a:prstGeom>
          <a:noFill/>
        </p:spPr>
        <p:txBody>
          <a:bodyPr wrap="square" rtlCol="0">
            <a:spAutoFit/>
          </a:bodyPr>
          <a:lstStyle/>
          <a:p>
            <a:r>
              <a:rPr lang="en-CA" dirty="0">
                <a:latin typeface="Calibri" panose="020F0502020204030204" pitchFamily="34" charset="0"/>
                <a:ea typeface="Calibri" panose="020F0502020204030204" pitchFamily="34" charset="0"/>
                <a:cs typeface="Calibri" panose="020F0502020204030204" pitchFamily="34" charset="0"/>
              </a:rPr>
              <a:t>Contact:</a:t>
            </a:r>
          </a:p>
          <a:p>
            <a:r>
              <a:rPr lang="en-US" i="1" dirty="0">
                <a:latin typeface="Calibri" panose="020F0502020204030204" pitchFamily="34" charset="0"/>
                <a:ea typeface="Calibri" panose="020F0502020204030204" pitchFamily="34" charset="0"/>
                <a:cs typeface="Calibri" panose="020F0502020204030204" pitchFamily="34" charset="0"/>
              </a:rPr>
              <a:t>Dr Lisa Pokrajac, PhD</a:t>
            </a:r>
          </a:p>
          <a:p>
            <a:r>
              <a:rPr lang="en-US" i="1" dirty="0">
                <a:latin typeface="Calibri" panose="020F0502020204030204" pitchFamily="34" charset="0"/>
                <a:ea typeface="Calibri" panose="020F0502020204030204" pitchFamily="34" charset="0"/>
                <a:cs typeface="Calibri" panose="020F0502020204030204" pitchFamily="34" charset="0"/>
              </a:rPr>
              <a:t>lisa.Pokrajac@uwaterloo.ca</a:t>
            </a:r>
            <a:endParaRPr lang="en-CA" dirty="0">
              <a:latin typeface="Calibri" panose="020F0502020204030204" pitchFamily="34" charset="0"/>
              <a:ea typeface="Calibri" panose="020F0502020204030204" pitchFamily="34" charset="0"/>
              <a:cs typeface="Calibri" panose="020F0502020204030204" pitchFamily="34" charset="0"/>
            </a:endParaRPr>
          </a:p>
          <a:p>
            <a:r>
              <a:rPr lang="en-US" i="1" dirty="0">
                <a:latin typeface="Calibri" panose="020F0502020204030204" pitchFamily="34" charset="0"/>
                <a:ea typeface="Calibri" panose="020F0502020204030204" pitchFamily="34" charset="0"/>
                <a:cs typeface="Calibri" panose="020F0502020204030204" pitchFamily="34" charset="0"/>
              </a:rPr>
              <a:t>Assistant Director, Research Programs</a:t>
            </a:r>
            <a:endParaRPr lang="en-CA" dirty="0">
              <a:latin typeface="Calibri" panose="020F0502020204030204" pitchFamily="34" charset="0"/>
              <a:ea typeface="Calibri" panose="020F0502020204030204" pitchFamily="34" charset="0"/>
              <a:cs typeface="Calibri" panose="020F0502020204030204" pitchFamily="34" charset="0"/>
            </a:endParaRPr>
          </a:p>
          <a:p>
            <a:r>
              <a:rPr lang="en-US" i="1" dirty="0">
                <a:latin typeface="Calibri" panose="020F0502020204030204" pitchFamily="34" charset="0"/>
                <a:ea typeface="Calibri" panose="020F0502020204030204" pitchFamily="34" charset="0"/>
                <a:cs typeface="Calibri" panose="020F0502020204030204" pitchFamily="34" charset="0"/>
              </a:rPr>
              <a:t>Waterloo Institute for Nanotechnology</a:t>
            </a: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950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31"/>
            <a:ext cx="9144000" cy="605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59532" y="626179"/>
            <a:ext cx="8424936" cy="871697"/>
          </a:xfrm>
          <a:prstGeom prst="rect">
            <a:avLst/>
          </a:prstGeom>
        </p:spPr>
        <p:txBody>
          <a:bodyPr vert="horz" lIns="91440" tIns="45720" rIns="91440" bIns="45720" rtlCol="0" anchor="t" anchorCtr="0">
            <a:noAutofit/>
          </a:bodyPr>
          <a:lstStyle>
            <a:lvl1pPr algn="l" defTabSz="457200" rtl="0" eaLnBrk="1" fontAlgn="base" hangingPunct="1">
              <a:spcBef>
                <a:spcPct val="0"/>
              </a:spcBef>
              <a:spcAft>
                <a:spcPct val="0"/>
              </a:spcAft>
              <a:defRPr sz="3200" b="1" kern="1200" cap="all" spc="300">
                <a:solidFill>
                  <a:schemeClr val="tx2"/>
                </a:solidFill>
                <a:latin typeface="Arial"/>
                <a:ea typeface="MS PGothic"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itchFamily="34" charset="-128"/>
              </a:defRPr>
            </a:lvl2pPr>
            <a:lvl3pPr algn="l" defTabSz="457200" rtl="0" eaLnBrk="1" fontAlgn="base" hangingPunct="1">
              <a:spcBef>
                <a:spcPct val="0"/>
              </a:spcBef>
              <a:spcAft>
                <a:spcPct val="0"/>
              </a:spcAft>
              <a:defRPr sz="3200" b="1">
                <a:solidFill>
                  <a:schemeClr val="accent1"/>
                </a:solidFill>
                <a:latin typeface="Arial" charset="0"/>
                <a:ea typeface="MS PGothic" pitchFamily="34" charset="-128"/>
              </a:defRPr>
            </a:lvl3pPr>
            <a:lvl4pPr algn="l" defTabSz="457200" rtl="0" eaLnBrk="1" fontAlgn="base" hangingPunct="1">
              <a:spcBef>
                <a:spcPct val="0"/>
              </a:spcBef>
              <a:spcAft>
                <a:spcPct val="0"/>
              </a:spcAft>
              <a:defRPr sz="3200" b="1">
                <a:solidFill>
                  <a:schemeClr val="accent1"/>
                </a:solidFill>
                <a:latin typeface="Arial" charset="0"/>
                <a:ea typeface="MS PGothic" pitchFamily="34" charset="-128"/>
              </a:defRPr>
            </a:lvl4pPr>
            <a:lvl5pPr algn="l" defTabSz="457200" rtl="0" eaLnBrk="1" fontAlgn="base" hangingPunct="1">
              <a:spcBef>
                <a:spcPct val="0"/>
              </a:spcBef>
              <a:spcAft>
                <a:spcPct val="0"/>
              </a:spcAft>
              <a:defRPr sz="3200" b="1">
                <a:solidFill>
                  <a:schemeClr val="accent1"/>
                </a:solidFill>
                <a:latin typeface="Arial" charset="0"/>
                <a:ea typeface="MS PGothic" pitchFamily="34" charset="-128"/>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200" cap="none" dirty="0">
                <a:solidFill>
                  <a:schemeClr val="bg1"/>
                </a:solidFill>
              </a:rPr>
              <a:t>www.nano.uwaterloo.ca</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1800" b="0" cap="none" dirty="0">
                <a:solidFill>
                  <a:schemeClr val="bg1"/>
                </a:solidFill>
              </a:rPr>
              <a:t>Win-office@uwaterloo.ca</a:t>
            </a:r>
          </a:p>
        </p:txBody>
      </p:sp>
      <p:sp>
        <p:nvSpPr>
          <p:cNvPr id="6" name="TextBox 5"/>
          <p:cNvSpPr txBox="1"/>
          <p:nvPr/>
        </p:nvSpPr>
        <p:spPr>
          <a:xfrm>
            <a:off x="6257917" y="5805264"/>
            <a:ext cx="2922595" cy="246221"/>
          </a:xfrm>
          <a:prstGeom prst="rect">
            <a:avLst/>
          </a:prstGeom>
          <a:noFill/>
        </p:spPr>
        <p:txBody>
          <a:bodyPr wrap="none" rtlCol="0">
            <a:spAutoFit/>
          </a:bodyPr>
          <a:lstStyle/>
          <a:p>
            <a:pPr algn="r"/>
            <a:r>
              <a:rPr lang="en-US" sz="1000" dirty="0">
                <a:solidFill>
                  <a:schemeClr val="bg1"/>
                </a:solidFill>
                <a:latin typeface="Arial" panose="020B0604020202020204" pitchFamily="34" charset="0"/>
                <a:cs typeface="Arial" panose="020B0604020202020204" pitchFamily="34" charset="0"/>
              </a:rPr>
              <a:t>Mike &amp; Ophelia </a:t>
            </a:r>
            <a:r>
              <a:rPr lang="en-US" sz="1000" dirty="0" err="1">
                <a:solidFill>
                  <a:schemeClr val="bg1"/>
                </a:solidFill>
                <a:latin typeface="Arial" panose="020B0604020202020204" pitchFamily="34" charset="0"/>
                <a:cs typeface="Arial" panose="020B0604020202020204" pitchFamily="34" charset="0"/>
              </a:rPr>
              <a:t>Lazaridis</a:t>
            </a:r>
            <a:r>
              <a:rPr lang="en-US" sz="1000" dirty="0">
                <a:solidFill>
                  <a:schemeClr val="bg1"/>
                </a:solidFill>
                <a:latin typeface="Arial" panose="020B0604020202020204" pitchFamily="34" charset="0"/>
                <a:cs typeface="Arial" panose="020B0604020202020204" pitchFamily="34" charset="0"/>
              </a:rPr>
              <a:t> Quantum-Nano Centre</a:t>
            </a:r>
            <a:endParaRPr lang="en-CA" sz="1000" dirty="0">
              <a:solidFill>
                <a:schemeClr val="bg1"/>
              </a:solidFill>
              <a:latin typeface="Arial" panose="020B0604020202020204" pitchFamily="34" charset="0"/>
              <a:cs typeface="Arial" panose="020B0604020202020204" pitchFamily="34" charset="0"/>
            </a:endParaRPr>
          </a:p>
        </p:txBody>
      </p:sp>
      <p:grpSp>
        <p:nvGrpSpPr>
          <p:cNvPr id="7" name="Group 6"/>
          <p:cNvGrpSpPr/>
          <p:nvPr/>
        </p:nvGrpSpPr>
        <p:grpSpPr>
          <a:xfrm>
            <a:off x="6032432" y="6133273"/>
            <a:ext cx="3115083" cy="849673"/>
            <a:chOff x="6032432" y="6142798"/>
            <a:chExt cx="3115083" cy="849673"/>
          </a:xfrm>
        </p:grpSpPr>
        <p:pic>
          <p:nvPicPr>
            <p:cNvPr id="8" name="Picture 11" descr="WIN_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3083" y="6142798"/>
              <a:ext cx="1294432" cy="68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2432" y="6142799"/>
              <a:ext cx="2119134" cy="849672"/>
            </a:xfrm>
            <a:prstGeom prst="rect">
              <a:avLst/>
            </a:prstGeom>
          </p:spPr>
        </p:pic>
        <p:cxnSp>
          <p:nvCxnSpPr>
            <p:cNvPr id="10" name="Straight Connector 9"/>
            <p:cNvCxnSpPr/>
            <p:nvPr/>
          </p:nvCxnSpPr>
          <p:spPr>
            <a:xfrm>
              <a:off x="7914554" y="6216383"/>
              <a:ext cx="0" cy="553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8284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173873"/>
            <a:ext cx="7886700" cy="516816"/>
          </a:xfrm>
        </p:spPr>
        <p:txBody>
          <a:bodyPr>
            <a:noAutofit/>
          </a:bodyPr>
          <a:lstStyle/>
          <a:p>
            <a:r>
              <a:rPr lang="en-US" sz="4000" b="1" dirty="0"/>
              <a:t>New application – now online</a:t>
            </a:r>
            <a:endParaRPr lang="en-CA" sz="4000" b="1" dirty="0"/>
          </a:p>
        </p:txBody>
      </p:sp>
      <p:sp>
        <p:nvSpPr>
          <p:cNvPr id="4" name="TextBox 3"/>
          <p:cNvSpPr txBox="1"/>
          <p:nvPr/>
        </p:nvSpPr>
        <p:spPr>
          <a:xfrm>
            <a:off x="196315" y="1996054"/>
            <a:ext cx="8744485" cy="2862322"/>
          </a:xfrm>
          <a:prstGeom prst="rect">
            <a:avLst/>
          </a:prstGeom>
          <a:solidFill>
            <a:schemeClr val="bg1">
              <a:alpha val="50000"/>
            </a:schemeClr>
          </a:solidFill>
        </p:spPr>
        <p:txBody>
          <a:bodyPr wrap="square" rtlCol="0">
            <a:spAutoFit/>
          </a:bodyPr>
          <a:lstStyle/>
          <a:p>
            <a:r>
              <a:rPr lang="en-US" sz="2000" u="sng" dirty="0">
                <a:latin typeface="Calibri" panose="020F0502020204030204" pitchFamily="34" charset="0"/>
                <a:ea typeface="Calibri" panose="020F0502020204030204" pitchFamily="34" charset="0"/>
                <a:cs typeface="Calibri" panose="020F0502020204030204" pitchFamily="34" charset="0"/>
              </a:rPr>
              <a:t>Online Application Form </a:t>
            </a:r>
            <a:r>
              <a:rPr lang="en-US" sz="2000" dirty="0">
                <a:latin typeface="Calibri" panose="020F0502020204030204" pitchFamily="34" charset="0"/>
                <a:ea typeface="Calibri" panose="020F0502020204030204" pitchFamily="34" charset="0"/>
                <a:cs typeface="Calibri" panose="020F0502020204030204" pitchFamily="34" charset="0"/>
              </a:rPr>
              <a:t>– through Microsoft Forms</a:t>
            </a:r>
          </a:p>
          <a:p>
            <a:endParaRPr lang="en-US" sz="2000" u="sng" dirty="0">
              <a:latin typeface="Calibri" panose="020F0502020204030204" pitchFamily="34" charset="0"/>
              <a:ea typeface="Calibri" panose="020F0502020204030204" pitchFamily="34" charset="0"/>
              <a:cs typeface="Calibri" panose="020F0502020204030204" pitchFamily="34" charset="0"/>
            </a:endParaRPr>
          </a:p>
          <a:p>
            <a:r>
              <a:rPr lang="en-CA"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Prospective Student </a:t>
            </a:r>
            <a:r>
              <a:rPr lang="en-CA"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(students who have applied to graduate studies at the University of Waterloo and not yet started their graduate program, not yet taking courses or started research, and tuition fees have not been arranged for that term)</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u="sng"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r>
              <a:rPr lang="en-CA"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Existing Student </a:t>
            </a:r>
            <a:r>
              <a:rPr lang="en-CA"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(students who have already been accepted to UWaterloo Graduate Studies, made tuition arrangements and started their program with courses and/or conducting research）</a:t>
            </a:r>
            <a:endPar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p:cNvGrpSpPr/>
          <p:nvPr/>
        </p:nvGrpSpPr>
        <p:grpSpPr>
          <a:xfrm>
            <a:off x="6032432" y="6133273"/>
            <a:ext cx="3115083" cy="849673"/>
            <a:chOff x="6032432" y="6142798"/>
            <a:chExt cx="3115083" cy="849673"/>
          </a:xfrm>
        </p:grpSpPr>
        <p:pic>
          <p:nvPicPr>
            <p:cNvPr id="8" name="Picture 11" descr="WIN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083" y="6142798"/>
              <a:ext cx="1294432" cy="68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432" y="6142799"/>
              <a:ext cx="2119134" cy="849672"/>
            </a:xfrm>
            <a:prstGeom prst="rect">
              <a:avLst/>
            </a:prstGeom>
          </p:spPr>
        </p:pic>
        <p:cxnSp>
          <p:nvCxnSpPr>
            <p:cNvPr id="10" name="Straight Connector 9"/>
            <p:cNvCxnSpPr/>
            <p:nvPr/>
          </p:nvCxnSpPr>
          <p:spPr>
            <a:xfrm>
              <a:off x="7914554" y="6216383"/>
              <a:ext cx="0" cy="553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itle 1"/>
          <p:cNvSpPr txBox="1">
            <a:spLocks/>
          </p:cNvSpPr>
          <p:nvPr/>
        </p:nvSpPr>
        <p:spPr>
          <a:xfrm>
            <a:off x="548485" y="181859"/>
            <a:ext cx="8595515" cy="704929"/>
          </a:xfrm>
          <a:prstGeom prst="rect">
            <a:avLst/>
          </a:prstGeom>
          <a:noFill/>
        </p:spPr>
        <p:txBody>
          <a:bodyPr vert="horz" lIns="91440" tIns="45720" rIns="91440" bIns="45720" rtlCol="0" anchor="t" anchorCtr="0">
            <a:noAutofit/>
          </a:bodyPr>
          <a:lstStyle>
            <a:lvl1pPr algn="l" defTabSz="457200" rtl="0" eaLnBrk="1" fontAlgn="base" hangingPunct="1">
              <a:spcBef>
                <a:spcPct val="0"/>
              </a:spcBef>
              <a:spcAft>
                <a:spcPct val="0"/>
              </a:spcAft>
              <a:defRPr sz="3200" b="1" kern="1200" cap="all" spc="300">
                <a:solidFill>
                  <a:schemeClr val="tx2"/>
                </a:solidFill>
                <a:latin typeface="Arial"/>
                <a:ea typeface="MS PGothic"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itchFamily="34" charset="-128"/>
              </a:defRPr>
            </a:lvl2pPr>
            <a:lvl3pPr algn="l" defTabSz="457200" rtl="0" eaLnBrk="1" fontAlgn="base" hangingPunct="1">
              <a:spcBef>
                <a:spcPct val="0"/>
              </a:spcBef>
              <a:spcAft>
                <a:spcPct val="0"/>
              </a:spcAft>
              <a:defRPr sz="3200" b="1">
                <a:solidFill>
                  <a:schemeClr val="accent1"/>
                </a:solidFill>
                <a:latin typeface="Arial" charset="0"/>
                <a:ea typeface="MS PGothic" pitchFamily="34" charset="-128"/>
              </a:defRPr>
            </a:lvl3pPr>
            <a:lvl4pPr algn="l" defTabSz="457200" rtl="0" eaLnBrk="1" fontAlgn="base" hangingPunct="1">
              <a:spcBef>
                <a:spcPct val="0"/>
              </a:spcBef>
              <a:spcAft>
                <a:spcPct val="0"/>
              </a:spcAft>
              <a:defRPr sz="3200" b="1">
                <a:solidFill>
                  <a:schemeClr val="accent1"/>
                </a:solidFill>
                <a:latin typeface="Arial" charset="0"/>
                <a:ea typeface="MS PGothic" pitchFamily="34" charset="-128"/>
              </a:defRPr>
            </a:lvl4pPr>
            <a:lvl5pPr algn="l" defTabSz="457200" rtl="0" eaLnBrk="1" fontAlgn="base" hangingPunct="1">
              <a:spcBef>
                <a:spcPct val="0"/>
              </a:spcBef>
              <a:spcAft>
                <a:spcPct val="0"/>
              </a:spcAft>
              <a:defRPr sz="3200" b="1">
                <a:solidFill>
                  <a:schemeClr val="accent1"/>
                </a:solidFill>
                <a:latin typeface="Arial" charset="0"/>
                <a:ea typeface="MS PGothic" pitchFamily="34" charset="-128"/>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pPr fontAlgn="auto">
              <a:spcAft>
                <a:spcPts val="0"/>
              </a:spcAft>
              <a:defRPr/>
            </a:pPr>
            <a:r>
              <a:rPr lang="en-US" sz="4400" dirty="0">
                <a:solidFill>
                  <a:schemeClr val="accent2">
                    <a:lumMod val="60000"/>
                    <a:lumOff val="40000"/>
                  </a:schemeClr>
                </a:solidFill>
                <a:effectLst>
                  <a:outerShdw blurRad="38100" dist="38100" dir="2700000" algn="tl">
                    <a:srgbClr val="000000">
                      <a:alpha val="43137"/>
                    </a:srgbClr>
                  </a:outerShdw>
                </a:effectLst>
              </a:rPr>
              <a:t>WIN NANOFELLOWSHIPS</a:t>
            </a:r>
          </a:p>
        </p:txBody>
      </p:sp>
    </p:spTree>
    <p:extLst>
      <p:ext uri="{BB962C8B-B14F-4D97-AF65-F5344CB8AC3E}">
        <p14:creationId xmlns:p14="http://schemas.microsoft.com/office/powerpoint/2010/main" val="388365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173873"/>
            <a:ext cx="7886700" cy="516816"/>
          </a:xfrm>
        </p:spPr>
        <p:txBody>
          <a:bodyPr>
            <a:noAutofit/>
          </a:bodyPr>
          <a:lstStyle/>
          <a:p>
            <a:r>
              <a:rPr lang="en-US" sz="4000" b="1" dirty="0"/>
              <a:t>Eligibility and Guidelines</a:t>
            </a:r>
            <a:endParaRPr lang="en-CA" sz="4000" b="1" dirty="0"/>
          </a:p>
        </p:txBody>
      </p:sp>
      <p:sp>
        <p:nvSpPr>
          <p:cNvPr id="4" name="TextBox 3"/>
          <p:cNvSpPr txBox="1"/>
          <p:nvPr/>
        </p:nvSpPr>
        <p:spPr>
          <a:xfrm>
            <a:off x="196315" y="1996054"/>
            <a:ext cx="8744485" cy="3785652"/>
          </a:xfrm>
          <a:prstGeom prst="rect">
            <a:avLst/>
          </a:prstGeom>
          <a:solidFill>
            <a:schemeClr val="bg1">
              <a:alpha val="50000"/>
            </a:schemeClr>
          </a:solidFill>
        </p:spPr>
        <p:txBody>
          <a:bodyPr wrap="square" rtlCol="0">
            <a:spAutoFit/>
          </a:bodyPr>
          <a:lstStyle/>
          <a:p>
            <a:r>
              <a:rPr lang="en-US" sz="2000" u="sng" dirty="0">
                <a:latin typeface="Calibri" panose="020F0502020204030204" pitchFamily="34" charset="0"/>
                <a:ea typeface="Calibri" panose="020F0502020204030204" pitchFamily="34" charset="0"/>
                <a:cs typeface="Calibri" panose="020F0502020204030204" pitchFamily="34" charset="0"/>
              </a:rPr>
              <a:t>Amount: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solidFill>
                  <a:srgbClr val="0070C0"/>
                </a:solidFill>
                <a:latin typeface="Calibri" panose="020F0502020204030204" pitchFamily="34" charset="0"/>
                <a:ea typeface="Calibri" panose="020F0502020204030204" pitchFamily="34" charset="0"/>
                <a:cs typeface="Calibri" panose="020F0502020204030204" pitchFamily="34" charset="0"/>
              </a:rPr>
              <a:t>$10,000 CAD </a:t>
            </a:r>
            <a:r>
              <a:rPr lang="en-US" sz="2000" dirty="0">
                <a:latin typeface="Calibri" panose="020F0502020204030204" pitchFamily="34" charset="0"/>
                <a:ea typeface="Calibri" panose="020F0502020204030204" pitchFamily="34" charset="0"/>
                <a:cs typeface="Calibri" panose="020F0502020204030204" pitchFamily="34" charset="0"/>
              </a:rPr>
              <a:t>in cash, above guaranteed stipend from supervisor</a:t>
            </a:r>
          </a:p>
          <a:p>
            <a:endParaRPr lang="en-US" sz="2000" u="sng" dirty="0">
              <a:latin typeface="Calibri" panose="020F0502020204030204" pitchFamily="34" charset="0"/>
              <a:ea typeface="Calibri" panose="020F0502020204030204" pitchFamily="34" charset="0"/>
              <a:cs typeface="Calibri" panose="020F0502020204030204" pitchFamily="34" charset="0"/>
            </a:endParaRPr>
          </a:p>
          <a:p>
            <a:r>
              <a:rPr lang="en-US" sz="2000" u="sng" dirty="0">
                <a:latin typeface="Calibri" panose="020F0502020204030204" pitchFamily="34" charset="0"/>
                <a:ea typeface="Calibri" panose="020F0502020204030204" pitchFamily="34" charset="0"/>
                <a:cs typeface="Calibri" panose="020F0502020204030204" pitchFamily="34" charset="0"/>
              </a:rPr>
              <a:t>Citizenship:</a:t>
            </a:r>
            <a:r>
              <a:rPr lang="en-US" sz="2000" dirty="0">
                <a:latin typeface="Calibri" panose="020F0502020204030204" pitchFamily="34" charset="0"/>
                <a:ea typeface="Calibri" panose="020F0502020204030204" pitchFamily="34" charset="0"/>
                <a:cs typeface="Calibri" panose="020F0502020204030204" pitchFamily="34" charset="0"/>
              </a:rPr>
              <a:t> Open to all </a:t>
            </a:r>
            <a:r>
              <a:rPr lang="en-US" sz="2000" b="1" dirty="0">
                <a:latin typeface="Calibri" panose="020F0502020204030204" pitchFamily="34" charset="0"/>
                <a:ea typeface="Calibri" panose="020F0502020204030204" pitchFamily="34" charset="0"/>
                <a:cs typeface="Calibri" panose="020F0502020204030204" pitchFamily="34" charset="0"/>
              </a:rPr>
              <a:t>Canadian </a:t>
            </a:r>
            <a:r>
              <a:rPr lang="en-US" sz="2000" dirty="0">
                <a:latin typeface="Calibri" panose="020F0502020204030204" pitchFamily="34" charset="0"/>
                <a:ea typeface="Calibri" panose="020F0502020204030204" pitchFamily="34" charset="0"/>
                <a:cs typeface="Calibri" panose="020F0502020204030204" pitchFamily="34" charset="0"/>
              </a:rPr>
              <a:t>and </a:t>
            </a:r>
            <a:r>
              <a:rPr lang="en-US" sz="2000" b="1" dirty="0">
                <a:latin typeface="Calibri" panose="020F0502020204030204" pitchFamily="34" charset="0"/>
                <a:ea typeface="Calibri" panose="020F0502020204030204" pitchFamily="34" charset="0"/>
                <a:cs typeface="Calibri" panose="020F0502020204030204" pitchFamily="34" charset="0"/>
              </a:rPr>
              <a:t>international grad students </a:t>
            </a:r>
            <a:r>
              <a:rPr lang="en-US" sz="2000" dirty="0">
                <a:latin typeface="Calibri" panose="020F0502020204030204" pitchFamily="34" charset="0"/>
                <a:ea typeface="Calibri" panose="020F0502020204030204" pitchFamily="34" charset="0"/>
                <a:cs typeface="Calibri" panose="020F0502020204030204" pitchFamily="34" charset="0"/>
              </a:rPr>
              <a:t>registered at UW</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u="sng" dirty="0">
                <a:latin typeface="Calibri" panose="020F0502020204030204" pitchFamily="34" charset="0"/>
                <a:ea typeface="Calibri" panose="020F0502020204030204" pitchFamily="34" charset="0"/>
                <a:cs typeface="Calibri" panose="020F0502020204030204" pitchFamily="34" charset="0"/>
              </a:rPr>
              <a:t>Conditions:</a:t>
            </a:r>
            <a:r>
              <a:rPr lang="en-US" sz="2000" dirty="0">
                <a:latin typeface="Calibri" panose="020F0502020204030204" pitchFamily="34" charset="0"/>
                <a:ea typeface="Calibri" panose="020F0502020204030204" pitchFamily="34" charset="0"/>
                <a:cs typeface="Calibri" panose="020F0502020204030204" pitchFamily="34" charset="0"/>
              </a:rPr>
              <a:t> Applicants must pursue Nanotechnology research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u="sng" dirty="0">
                <a:latin typeface="Calibri" panose="020F0502020204030204" pitchFamily="34" charset="0"/>
                <a:ea typeface="Calibri" panose="020F0502020204030204" pitchFamily="34" charset="0"/>
                <a:cs typeface="Calibri" panose="020F0502020204030204" pitchFamily="34" charset="0"/>
              </a:rPr>
              <a:t>Other Awards: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Nanofellowships</a:t>
            </a:r>
            <a:r>
              <a:rPr lang="en-US" sz="2000" dirty="0">
                <a:latin typeface="Calibri" panose="020F0502020204030204" pitchFamily="34" charset="0"/>
                <a:ea typeface="Calibri" panose="020F0502020204030204" pitchFamily="34" charset="0"/>
                <a:cs typeface="Calibri" panose="020F0502020204030204" pitchFamily="34" charset="0"/>
              </a:rPr>
              <a:t> can be held with other scholarships (depending on regulations of other awards)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u="sng" dirty="0">
                <a:latin typeface="Calibri" panose="020F0502020204030204" pitchFamily="34" charset="0"/>
                <a:ea typeface="Calibri" panose="020F0502020204030204" pitchFamily="34" charset="0"/>
                <a:cs typeface="Calibri" panose="020F0502020204030204" pitchFamily="34" charset="0"/>
              </a:rPr>
              <a:t>Degree Program: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UWstudents</a:t>
            </a:r>
            <a:r>
              <a:rPr lang="en-US" sz="2000" dirty="0">
                <a:latin typeface="Calibri" panose="020F0502020204030204" pitchFamily="34" charset="0"/>
                <a:ea typeface="Calibri" panose="020F0502020204030204" pitchFamily="34" charset="0"/>
                <a:cs typeface="Calibri" panose="020F0502020204030204" pitchFamily="34" charset="0"/>
              </a:rPr>
              <a:t> can win award </a:t>
            </a:r>
            <a:r>
              <a:rPr lang="en-US" sz="2000" b="1" dirty="0">
                <a:latin typeface="Calibri" panose="020F0502020204030204" pitchFamily="34" charset="0"/>
                <a:ea typeface="Calibri" panose="020F0502020204030204" pitchFamily="34" charset="0"/>
                <a:cs typeface="Calibri" panose="020F0502020204030204" pitchFamily="34" charset="0"/>
              </a:rPr>
              <a:t>twice</a:t>
            </a:r>
            <a:r>
              <a:rPr lang="en-US" sz="2000" dirty="0">
                <a:latin typeface="Calibri" panose="020F0502020204030204" pitchFamily="34" charset="0"/>
                <a:ea typeface="Calibri" panose="020F0502020204030204" pitchFamily="34" charset="0"/>
                <a:cs typeface="Calibri" panose="020F0502020204030204" pitchFamily="34" charset="0"/>
              </a:rPr>
              <a:t> during graduate studies at UW</a:t>
            </a:r>
          </a:p>
          <a:p>
            <a:endParaRPr lang="en-US" sz="2000" dirty="0">
              <a:latin typeface="+mj-lt"/>
            </a:endParaRPr>
          </a:p>
        </p:txBody>
      </p:sp>
      <p:grpSp>
        <p:nvGrpSpPr>
          <p:cNvPr id="7" name="Group 6"/>
          <p:cNvGrpSpPr/>
          <p:nvPr/>
        </p:nvGrpSpPr>
        <p:grpSpPr>
          <a:xfrm>
            <a:off x="6032432" y="6133273"/>
            <a:ext cx="3115083" cy="849673"/>
            <a:chOff x="6032432" y="6142798"/>
            <a:chExt cx="3115083" cy="849673"/>
          </a:xfrm>
        </p:grpSpPr>
        <p:pic>
          <p:nvPicPr>
            <p:cNvPr id="8" name="Picture 11" descr="WIN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083" y="6142798"/>
              <a:ext cx="1294432" cy="68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432" y="6142799"/>
              <a:ext cx="2119134" cy="849672"/>
            </a:xfrm>
            <a:prstGeom prst="rect">
              <a:avLst/>
            </a:prstGeom>
          </p:spPr>
        </p:pic>
        <p:cxnSp>
          <p:nvCxnSpPr>
            <p:cNvPr id="10" name="Straight Connector 9"/>
            <p:cNvCxnSpPr/>
            <p:nvPr/>
          </p:nvCxnSpPr>
          <p:spPr>
            <a:xfrm>
              <a:off x="7914554" y="6216383"/>
              <a:ext cx="0" cy="553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itle 1"/>
          <p:cNvSpPr txBox="1">
            <a:spLocks/>
          </p:cNvSpPr>
          <p:nvPr/>
        </p:nvSpPr>
        <p:spPr>
          <a:xfrm>
            <a:off x="548485" y="181859"/>
            <a:ext cx="8595515" cy="704929"/>
          </a:xfrm>
          <a:prstGeom prst="rect">
            <a:avLst/>
          </a:prstGeom>
          <a:noFill/>
        </p:spPr>
        <p:txBody>
          <a:bodyPr vert="horz" lIns="91440" tIns="45720" rIns="91440" bIns="45720" rtlCol="0" anchor="t" anchorCtr="0">
            <a:noAutofit/>
          </a:bodyPr>
          <a:lstStyle>
            <a:lvl1pPr algn="l" defTabSz="457200" rtl="0" eaLnBrk="1" fontAlgn="base" hangingPunct="1">
              <a:spcBef>
                <a:spcPct val="0"/>
              </a:spcBef>
              <a:spcAft>
                <a:spcPct val="0"/>
              </a:spcAft>
              <a:defRPr sz="3200" b="1" kern="1200" cap="all" spc="300">
                <a:solidFill>
                  <a:schemeClr val="tx2"/>
                </a:solidFill>
                <a:latin typeface="Arial"/>
                <a:ea typeface="MS PGothic"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itchFamily="34" charset="-128"/>
              </a:defRPr>
            </a:lvl2pPr>
            <a:lvl3pPr algn="l" defTabSz="457200" rtl="0" eaLnBrk="1" fontAlgn="base" hangingPunct="1">
              <a:spcBef>
                <a:spcPct val="0"/>
              </a:spcBef>
              <a:spcAft>
                <a:spcPct val="0"/>
              </a:spcAft>
              <a:defRPr sz="3200" b="1">
                <a:solidFill>
                  <a:schemeClr val="accent1"/>
                </a:solidFill>
                <a:latin typeface="Arial" charset="0"/>
                <a:ea typeface="MS PGothic" pitchFamily="34" charset="-128"/>
              </a:defRPr>
            </a:lvl3pPr>
            <a:lvl4pPr algn="l" defTabSz="457200" rtl="0" eaLnBrk="1" fontAlgn="base" hangingPunct="1">
              <a:spcBef>
                <a:spcPct val="0"/>
              </a:spcBef>
              <a:spcAft>
                <a:spcPct val="0"/>
              </a:spcAft>
              <a:defRPr sz="3200" b="1">
                <a:solidFill>
                  <a:schemeClr val="accent1"/>
                </a:solidFill>
                <a:latin typeface="Arial" charset="0"/>
                <a:ea typeface="MS PGothic" pitchFamily="34" charset="-128"/>
              </a:defRPr>
            </a:lvl4pPr>
            <a:lvl5pPr algn="l" defTabSz="457200" rtl="0" eaLnBrk="1" fontAlgn="base" hangingPunct="1">
              <a:spcBef>
                <a:spcPct val="0"/>
              </a:spcBef>
              <a:spcAft>
                <a:spcPct val="0"/>
              </a:spcAft>
              <a:defRPr sz="3200" b="1">
                <a:solidFill>
                  <a:schemeClr val="accent1"/>
                </a:solidFill>
                <a:latin typeface="Arial" charset="0"/>
                <a:ea typeface="MS PGothic" pitchFamily="34" charset="-128"/>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pPr fontAlgn="auto">
              <a:spcAft>
                <a:spcPts val="0"/>
              </a:spcAft>
              <a:defRPr/>
            </a:pPr>
            <a:r>
              <a:rPr lang="en-US" sz="4400" dirty="0">
                <a:solidFill>
                  <a:schemeClr val="accent2">
                    <a:lumMod val="60000"/>
                    <a:lumOff val="40000"/>
                  </a:schemeClr>
                </a:solidFill>
                <a:effectLst>
                  <a:outerShdw blurRad="38100" dist="38100" dir="2700000" algn="tl">
                    <a:srgbClr val="000000">
                      <a:alpha val="43137"/>
                    </a:srgbClr>
                  </a:outerShdw>
                </a:effectLst>
              </a:rPr>
              <a:t>WIN NANOFELLOWSHIPS</a:t>
            </a:r>
          </a:p>
        </p:txBody>
      </p:sp>
    </p:spTree>
    <p:extLst>
      <p:ext uri="{BB962C8B-B14F-4D97-AF65-F5344CB8AC3E}">
        <p14:creationId xmlns:p14="http://schemas.microsoft.com/office/powerpoint/2010/main" val="2419119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6032432" y="6133273"/>
            <a:ext cx="3115083" cy="849673"/>
            <a:chOff x="6032432" y="6142798"/>
            <a:chExt cx="3115083" cy="849673"/>
          </a:xfrm>
        </p:grpSpPr>
        <p:pic>
          <p:nvPicPr>
            <p:cNvPr id="3" name="Picture 11" descr="WIN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083" y="6142798"/>
              <a:ext cx="1294432" cy="68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432" y="6142799"/>
              <a:ext cx="2119134" cy="849672"/>
            </a:xfrm>
            <a:prstGeom prst="rect">
              <a:avLst/>
            </a:prstGeom>
          </p:spPr>
        </p:pic>
        <p:cxnSp>
          <p:nvCxnSpPr>
            <p:cNvPr id="6" name="Straight Connector 5"/>
            <p:cNvCxnSpPr/>
            <p:nvPr/>
          </p:nvCxnSpPr>
          <p:spPr>
            <a:xfrm>
              <a:off x="7914554" y="6216383"/>
              <a:ext cx="0" cy="553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84800" y="2166491"/>
            <a:ext cx="9036000" cy="4524315"/>
          </a:xfrm>
          <a:prstGeom prst="rect">
            <a:avLst/>
          </a:prstGeom>
          <a:noFill/>
        </p:spPr>
        <p:txBody>
          <a:bodyPr wrap="none" rtlCol="0">
            <a:spAutoFit/>
          </a:bodyPr>
          <a:lstStyle/>
          <a:p>
            <a:r>
              <a:rPr lang="en-US" sz="2400" b="1" i="1" u="sng" dirty="0">
                <a:latin typeface="Calibri" panose="020F0502020204030204" pitchFamily="34" charset="0"/>
                <a:ea typeface="Calibri" panose="020F0502020204030204" pitchFamily="34" charset="0"/>
                <a:cs typeface="Calibri" panose="020F0502020204030204" pitchFamily="34" charset="0"/>
              </a:rPr>
              <a:t>High Success Rate:</a:t>
            </a:r>
            <a:r>
              <a:rPr lang="en-US" sz="2400" i="1" u="sng"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usually 1 in 3 chances of winning</a:t>
            </a:r>
          </a:p>
          <a:p>
            <a:pPr marL="342900" indent="-34290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Collab Nano Grad Program – student does not have to be enrolled</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Supervisor does not need to be WIN member to apply</a:t>
            </a:r>
          </a:p>
          <a:p>
            <a:pPr marL="342900" indent="-34290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Student needs to show how project contributes to:</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Nanotechnology</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hlinkClick r:id="rId5"/>
              </a:rPr>
              <a:t>United Nations Sustainable Development Goals (UNSDG)</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Hope to increase recruitment of new students, increase applications</a:t>
            </a:r>
          </a:p>
          <a:p>
            <a:r>
              <a:rPr lang="en-US" sz="2400" dirty="0">
                <a:latin typeface="Calibri" panose="020F0502020204030204" pitchFamily="34" charset="0"/>
                <a:ea typeface="Calibri" panose="020F0502020204030204" pitchFamily="34" charset="0"/>
                <a:cs typeface="Calibri" panose="020F0502020204030204" pitchFamily="34" charset="0"/>
              </a:rPr>
              <a:t>from under-represented students</a:t>
            </a:r>
          </a:p>
          <a:p>
            <a:endParaRPr lang="en-US" sz="2400" b="1" i="1" dirty="0"/>
          </a:p>
        </p:txBody>
      </p:sp>
      <p:sp>
        <p:nvSpPr>
          <p:cNvPr id="8" name="Title 1"/>
          <p:cNvSpPr txBox="1">
            <a:spLocks/>
          </p:cNvSpPr>
          <p:nvPr/>
        </p:nvSpPr>
        <p:spPr>
          <a:xfrm>
            <a:off x="548485" y="181859"/>
            <a:ext cx="8595515" cy="704929"/>
          </a:xfrm>
          <a:prstGeom prst="rect">
            <a:avLst/>
          </a:prstGeom>
          <a:noFill/>
        </p:spPr>
        <p:txBody>
          <a:bodyPr vert="horz" lIns="91440" tIns="45720" rIns="91440" bIns="45720" rtlCol="0" anchor="t" anchorCtr="0">
            <a:noAutofit/>
          </a:bodyPr>
          <a:lstStyle>
            <a:lvl1pPr algn="l" defTabSz="457200" rtl="0" eaLnBrk="1" fontAlgn="base" hangingPunct="1">
              <a:spcBef>
                <a:spcPct val="0"/>
              </a:spcBef>
              <a:spcAft>
                <a:spcPct val="0"/>
              </a:spcAft>
              <a:defRPr sz="3200" b="1" kern="1200" cap="all" spc="300">
                <a:solidFill>
                  <a:schemeClr val="tx2"/>
                </a:solidFill>
                <a:latin typeface="Arial"/>
                <a:ea typeface="MS PGothic"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itchFamily="34" charset="-128"/>
              </a:defRPr>
            </a:lvl2pPr>
            <a:lvl3pPr algn="l" defTabSz="457200" rtl="0" eaLnBrk="1" fontAlgn="base" hangingPunct="1">
              <a:spcBef>
                <a:spcPct val="0"/>
              </a:spcBef>
              <a:spcAft>
                <a:spcPct val="0"/>
              </a:spcAft>
              <a:defRPr sz="3200" b="1">
                <a:solidFill>
                  <a:schemeClr val="accent1"/>
                </a:solidFill>
                <a:latin typeface="Arial" charset="0"/>
                <a:ea typeface="MS PGothic" pitchFamily="34" charset="-128"/>
              </a:defRPr>
            </a:lvl3pPr>
            <a:lvl4pPr algn="l" defTabSz="457200" rtl="0" eaLnBrk="1" fontAlgn="base" hangingPunct="1">
              <a:spcBef>
                <a:spcPct val="0"/>
              </a:spcBef>
              <a:spcAft>
                <a:spcPct val="0"/>
              </a:spcAft>
              <a:defRPr sz="3200" b="1">
                <a:solidFill>
                  <a:schemeClr val="accent1"/>
                </a:solidFill>
                <a:latin typeface="Arial" charset="0"/>
                <a:ea typeface="MS PGothic" pitchFamily="34" charset="-128"/>
              </a:defRPr>
            </a:lvl4pPr>
            <a:lvl5pPr algn="l" defTabSz="457200" rtl="0" eaLnBrk="1" fontAlgn="base" hangingPunct="1">
              <a:spcBef>
                <a:spcPct val="0"/>
              </a:spcBef>
              <a:spcAft>
                <a:spcPct val="0"/>
              </a:spcAft>
              <a:defRPr sz="3200" b="1">
                <a:solidFill>
                  <a:schemeClr val="accent1"/>
                </a:solidFill>
                <a:latin typeface="Arial" charset="0"/>
                <a:ea typeface="MS PGothic" pitchFamily="34" charset="-128"/>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pPr fontAlgn="auto">
              <a:spcAft>
                <a:spcPts val="0"/>
              </a:spcAft>
              <a:defRPr/>
            </a:pPr>
            <a:r>
              <a:rPr lang="en-US" sz="4400" dirty="0">
                <a:solidFill>
                  <a:schemeClr val="accent2">
                    <a:lumMod val="60000"/>
                    <a:lumOff val="40000"/>
                  </a:schemeClr>
                </a:solidFill>
                <a:effectLst>
                  <a:outerShdw blurRad="38100" dist="38100" dir="2700000" algn="tl">
                    <a:srgbClr val="000000">
                      <a:alpha val="43137"/>
                    </a:srgbClr>
                  </a:outerShdw>
                </a:effectLst>
              </a:rPr>
              <a:t>WIN NANOFELLOWSHIPS</a:t>
            </a:r>
          </a:p>
        </p:txBody>
      </p:sp>
      <p:sp>
        <p:nvSpPr>
          <p:cNvPr id="9" name="Title 1"/>
          <p:cNvSpPr>
            <a:spLocks noGrp="1"/>
          </p:cNvSpPr>
          <p:nvPr>
            <p:ph type="title"/>
          </p:nvPr>
        </p:nvSpPr>
        <p:spPr>
          <a:xfrm>
            <a:off x="613599" y="1047776"/>
            <a:ext cx="7886700" cy="1118715"/>
          </a:xfrm>
        </p:spPr>
        <p:txBody>
          <a:bodyPr>
            <a:noAutofit/>
          </a:bodyPr>
          <a:lstStyle/>
          <a:p>
            <a:r>
              <a:rPr lang="en-US" sz="4000" b="1" dirty="0"/>
              <a:t>Important Notes</a:t>
            </a:r>
            <a:endParaRPr lang="en-CA" sz="4000" b="1" dirty="0"/>
          </a:p>
        </p:txBody>
      </p:sp>
    </p:spTree>
    <p:extLst>
      <p:ext uri="{BB962C8B-B14F-4D97-AF65-F5344CB8AC3E}">
        <p14:creationId xmlns:p14="http://schemas.microsoft.com/office/powerpoint/2010/main" val="134372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6032432" y="6133273"/>
            <a:ext cx="3115083" cy="849673"/>
            <a:chOff x="6032432" y="6142798"/>
            <a:chExt cx="3115083" cy="849673"/>
          </a:xfrm>
        </p:grpSpPr>
        <p:pic>
          <p:nvPicPr>
            <p:cNvPr id="3" name="Picture 11" descr="WIN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083" y="6142798"/>
              <a:ext cx="1294432" cy="68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432" y="6142799"/>
              <a:ext cx="2119134" cy="849672"/>
            </a:xfrm>
            <a:prstGeom prst="rect">
              <a:avLst/>
            </a:prstGeom>
          </p:spPr>
        </p:pic>
        <p:cxnSp>
          <p:nvCxnSpPr>
            <p:cNvPr id="6" name="Straight Connector 5"/>
            <p:cNvCxnSpPr/>
            <p:nvPr/>
          </p:nvCxnSpPr>
          <p:spPr>
            <a:xfrm>
              <a:off x="7914554" y="6216383"/>
              <a:ext cx="0" cy="553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91613" y="2330246"/>
            <a:ext cx="8367612" cy="3693319"/>
          </a:xfrm>
          <a:prstGeom prst="rect">
            <a:avLst/>
          </a:prstGeom>
          <a:noFill/>
        </p:spPr>
        <p:txBody>
          <a:bodyPr wrap="none" rtlCol="0">
            <a:spAutoFit/>
          </a:bodyPr>
          <a:lstStyle/>
          <a:p>
            <a:r>
              <a:rPr lang="en-US" u="sng" dirty="0">
                <a:latin typeface="Calibri" panose="020F0502020204030204" pitchFamily="34" charset="0"/>
                <a:ea typeface="Calibri" panose="020F0502020204030204" pitchFamily="34" charset="0"/>
                <a:cs typeface="Calibri" panose="020F0502020204030204" pitchFamily="34" charset="0"/>
              </a:rPr>
              <a:t>Explain:</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1. The current problem you are trying to solve - why is it important?</a:t>
            </a:r>
          </a:p>
          <a:p>
            <a:r>
              <a:rPr lang="en-US" dirty="0">
                <a:latin typeface="Calibri" panose="020F0502020204030204" pitchFamily="34" charset="0"/>
                <a:ea typeface="Calibri" panose="020F0502020204030204" pitchFamily="34" charset="0"/>
                <a:cs typeface="Calibri" panose="020F0502020204030204" pitchFamily="34" charset="0"/>
              </a:rPr>
              <a:t>2. Experimental design, already conducted and proposed</a:t>
            </a:r>
          </a:p>
          <a:p>
            <a:r>
              <a:rPr lang="en-US" dirty="0">
                <a:latin typeface="Calibri" panose="020F0502020204030204" pitchFamily="34" charset="0"/>
                <a:ea typeface="Calibri" panose="020F0502020204030204" pitchFamily="34" charset="0"/>
                <a:cs typeface="Calibri" panose="020F0502020204030204" pitchFamily="34" charset="0"/>
              </a:rPr>
              <a:t>3. How does your project contribute to the field of nanotechnology? How is it ‘</a:t>
            </a:r>
            <a:r>
              <a:rPr lang="en-US" b="1" u="sng" dirty="0" err="1">
                <a:latin typeface="Calibri" panose="020F0502020204030204" pitchFamily="34" charset="0"/>
                <a:ea typeface="Calibri" panose="020F0502020204030204" pitchFamily="34" charset="0"/>
                <a:cs typeface="Calibri" panose="020F0502020204030204" pitchFamily="34" charset="0"/>
              </a:rPr>
              <a:t>nano</a:t>
            </a:r>
            <a:r>
              <a:rPr lang="en-US" dirty="0">
                <a:latin typeface="Calibri" panose="020F0502020204030204" pitchFamily="34" charset="0"/>
                <a:ea typeface="Calibri" panose="020F0502020204030204" pitchFamily="34" charset="0"/>
                <a:cs typeface="Calibri" panose="020F0502020204030204" pitchFamily="34" charset="0"/>
              </a:rPr>
              <a:t>?’</a:t>
            </a:r>
          </a:p>
          <a:p>
            <a:r>
              <a:rPr lang="en-US" dirty="0">
                <a:latin typeface="Calibri" panose="020F0502020204030204" pitchFamily="34" charset="0"/>
                <a:ea typeface="Calibri" panose="020F0502020204030204" pitchFamily="34" charset="0"/>
                <a:cs typeface="Calibri" panose="020F0502020204030204" pitchFamily="34" charset="0"/>
              </a:rPr>
              <a:t>4. Results and findings (if applicable)</a:t>
            </a:r>
          </a:p>
          <a:p>
            <a:r>
              <a:rPr lang="en-US" dirty="0">
                <a:latin typeface="Calibri" panose="020F0502020204030204" pitchFamily="34" charset="0"/>
                <a:ea typeface="Calibri" panose="020F0502020204030204" pitchFamily="34" charset="0"/>
                <a:cs typeface="Calibri" panose="020F0502020204030204" pitchFamily="34" charset="0"/>
              </a:rPr>
              <a:t>5. References are not mandatory; if absolutely necessary try to fit into field on form</a:t>
            </a:r>
          </a:p>
          <a:p>
            <a:r>
              <a:rPr lang="en-US" dirty="0">
                <a:latin typeface="Calibri" panose="020F0502020204030204" pitchFamily="34" charset="0"/>
                <a:ea typeface="Calibri" panose="020F0502020204030204" pitchFamily="34" charset="0"/>
                <a:cs typeface="Calibri" panose="020F0502020204030204" pitchFamily="34" charset="0"/>
              </a:rPr>
              <a:t>Make sure this is well-written. </a:t>
            </a:r>
          </a:p>
          <a:p>
            <a:r>
              <a:rPr lang="en-US" dirty="0">
                <a:latin typeface="Calibri" panose="020F0502020204030204" pitchFamily="34" charset="0"/>
                <a:ea typeface="Calibri" panose="020F0502020204030204" pitchFamily="34" charset="0"/>
                <a:cs typeface="Calibri" panose="020F0502020204030204" pitchFamily="34" charset="0"/>
              </a:rPr>
              <a:t>Ensure your grammar usage is correct and the text is free from typos. </a:t>
            </a:r>
          </a:p>
          <a:p>
            <a:r>
              <a:rPr lang="en-US" dirty="0">
                <a:latin typeface="Calibri" panose="020F0502020204030204" pitchFamily="34" charset="0"/>
                <a:ea typeface="Calibri" panose="020F0502020204030204" pitchFamily="34" charset="0"/>
                <a:cs typeface="Calibri" panose="020F0502020204030204" pitchFamily="34" charset="0"/>
              </a:rPr>
              <a:t>Have someone proof-read before submitting.</a:t>
            </a:r>
          </a:p>
          <a:p>
            <a:endParaRPr lang="en-US" b="1" i="1" dirty="0">
              <a:latin typeface="Calibri" panose="020F0502020204030204" pitchFamily="34" charset="0"/>
              <a:ea typeface="Calibri" panose="020F0502020204030204" pitchFamily="34" charset="0"/>
              <a:cs typeface="Calibri" panose="020F0502020204030204" pitchFamily="34" charset="0"/>
            </a:endParaRPr>
          </a:p>
          <a:p>
            <a:r>
              <a:rPr lang="en-US" b="1" i="1" dirty="0">
                <a:latin typeface="Calibri" panose="020F0502020204030204" pitchFamily="34" charset="0"/>
                <a:ea typeface="Calibri" panose="020F0502020204030204" pitchFamily="34" charset="0"/>
                <a:cs typeface="Calibri" panose="020F0502020204030204" pitchFamily="34" charset="0"/>
              </a:rPr>
              <a:t>**You must include how your research aligns with at least one of the 4 key themes of </a:t>
            </a:r>
          </a:p>
          <a:p>
            <a:r>
              <a:rPr lang="en-US" b="1" i="1" dirty="0">
                <a:latin typeface="Calibri" panose="020F0502020204030204" pitchFamily="34" charset="0"/>
                <a:ea typeface="Calibri" panose="020F0502020204030204" pitchFamily="34" charset="0"/>
                <a:cs typeface="Calibri" panose="020F0502020204030204" pitchFamily="34" charset="0"/>
              </a:rPr>
              <a:t>Nanotechnology AND one or more of the United Nations Sustainable Development</a:t>
            </a:r>
          </a:p>
          <a:p>
            <a:r>
              <a:rPr lang="en-US" b="1" i="1" dirty="0">
                <a:latin typeface="Calibri" panose="020F0502020204030204" pitchFamily="34" charset="0"/>
                <a:ea typeface="Calibri" panose="020F0502020204030204" pitchFamily="34" charset="0"/>
                <a:cs typeface="Calibri" panose="020F0502020204030204" pitchFamily="34" charset="0"/>
              </a:rPr>
              <a:t>Goals (UNSDG) – see details on next slide</a:t>
            </a:r>
          </a:p>
        </p:txBody>
      </p:sp>
      <p:sp>
        <p:nvSpPr>
          <p:cNvPr id="8" name="Title 1"/>
          <p:cNvSpPr txBox="1">
            <a:spLocks/>
          </p:cNvSpPr>
          <p:nvPr/>
        </p:nvSpPr>
        <p:spPr>
          <a:xfrm>
            <a:off x="548485" y="181859"/>
            <a:ext cx="8595515" cy="704929"/>
          </a:xfrm>
          <a:prstGeom prst="rect">
            <a:avLst/>
          </a:prstGeom>
          <a:noFill/>
        </p:spPr>
        <p:txBody>
          <a:bodyPr vert="horz" lIns="91440" tIns="45720" rIns="91440" bIns="45720" rtlCol="0" anchor="t" anchorCtr="0">
            <a:noAutofit/>
          </a:bodyPr>
          <a:lstStyle>
            <a:lvl1pPr algn="l" defTabSz="457200" rtl="0" eaLnBrk="1" fontAlgn="base" hangingPunct="1">
              <a:spcBef>
                <a:spcPct val="0"/>
              </a:spcBef>
              <a:spcAft>
                <a:spcPct val="0"/>
              </a:spcAft>
              <a:defRPr sz="3200" b="1" kern="1200" cap="all" spc="300">
                <a:solidFill>
                  <a:schemeClr val="tx2"/>
                </a:solidFill>
                <a:latin typeface="Arial"/>
                <a:ea typeface="MS PGothic"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itchFamily="34" charset="-128"/>
              </a:defRPr>
            </a:lvl2pPr>
            <a:lvl3pPr algn="l" defTabSz="457200" rtl="0" eaLnBrk="1" fontAlgn="base" hangingPunct="1">
              <a:spcBef>
                <a:spcPct val="0"/>
              </a:spcBef>
              <a:spcAft>
                <a:spcPct val="0"/>
              </a:spcAft>
              <a:defRPr sz="3200" b="1">
                <a:solidFill>
                  <a:schemeClr val="accent1"/>
                </a:solidFill>
                <a:latin typeface="Arial" charset="0"/>
                <a:ea typeface="MS PGothic" pitchFamily="34" charset="-128"/>
              </a:defRPr>
            </a:lvl3pPr>
            <a:lvl4pPr algn="l" defTabSz="457200" rtl="0" eaLnBrk="1" fontAlgn="base" hangingPunct="1">
              <a:spcBef>
                <a:spcPct val="0"/>
              </a:spcBef>
              <a:spcAft>
                <a:spcPct val="0"/>
              </a:spcAft>
              <a:defRPr sz="3200" b="1">
                <a:solidFill>
                  <a:schemeClr val="accent1"/>
                </a:solidFill>
                <a:latin typeface="Arial" charset="0"/>
                <a:ea typeface="MS PGothic" pitchFamily="34" charset="-128"/>
              </a:defRPr>
            </a:lvl4pPr>
            <a:lvl5pPr algn="l" defTabSz="457200" rtl="0" eaLnBrk="1" fontAlgn="base" hangingPunct="1">
              <a:spcBef>
                <a:spcPct val="0"/>
              </a:spcBef>
              <a:spcAft>
                <a:spcPct val="0"/>
              </a:spcAft>
              <a:defRPr sz="3200" b="1">
                <a:solidFill>
                  <a:schemeClr val="accent1"/>
                </a:solidFill>
                <a:latin typeface="Arial" charset="0"/>
                <a:ea typeface="MS PGothic" pitchFamily="34" charset="-128"/>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pPr fontAlgn="auto">
              <a:spcAft>
                <a:spcPts val="0"/>
              </a:spcAft>
              <a:defRPr/>
            </a:pPr>
            <a:r>
              <a:rPr lang="en-US" sz="4400" dirty="0">
                <a:solidFill>
                  <a:schemeClr val="accent2">
                    <a:lumMod val="60000"/>
                    <a:lumOff val="40000"/>
                  </a:schemeClr>
                </a:solidFill>
                <a:effectLst>
                  <a:outerShdw blurRad="38100" dist="38100" dir="2700000" algn="tl">
                    <a:srgbClr val="000000">
                      <a:alpha val="43137"/>
                    </a:srgbClr>
                  </a:outerShdw>
                </a:effectLst>
              </a:rPr>
              <a:t>WIN NANOFELLOWSHIPS</a:t>
            </a:r>
          </a:p>
        </p:txBody>
      </p:sp>
      <p:sp>
        <p:nvSpPr>
          <p:cNvPr id="9" name="Title 1"/>
          <p:cNvSpPr>
            <a:spLocks noGrp="1"/>
          </p:cNvSpPr>
          <p:nvPr>
            <p:ph type="title"/>
          </p:nvPr>
        </p:nvSpPr>
        <p:spPr>
          <a:xfrm>
            <a:off x="613599" y="1047776"/>
            <a:ext cx="7886700" cy="1118715"/>
          </a:xfrm>
        </p:spPr>
        <p:txBody>
          <a:bodyPr>
            <a:noAutofit/>
          </a:bodyPr>
          <a:lstStyle/>
          <a:p>
            <a:r>
              <a:rPr lang="en-US" sz="4000" b="1" dirty="0"/>
              <a:t>Hints on writing an effective Research Proposal </a:t>
            </a:r>
            <a:endParaRPr lang="en-CA" sz="4000" b="1" dirty="0"/>
          </a:p>
        </p:txBody>
      </p:sp>
    </p:spTree>
    <p:extLst>
      <p:ext uri="{BB962C8B-B14F-4D97-AF65-F5344CB8AC3E}">
        <p14:creationId xmlns:p14="http://schemas.microsoft.com/office/powerpoint/2010/main" val="357200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67511" y="1836661"/>
            <a:ext cx="8758103" cy="4678204"/>
          </a:xfrm>
          <a:prstGeom prst="rect">
            <a:avLst/>
          </a:prstGeom>
          <a:noFill/>
        </p:spPr>
        <p:txBody>
          <a:bodyPr wrap="none" rtlCol="0">
            <a:spAutoFit/>
          </a:bodyPr>
          <a:lstStyle/>
          <a:p>
            <a:endParaRPr lang="en-US" u="sng" dirty="0"/>
          </a:p>
          <a:p>
            <a:r>
              <a:rPr lang="en-US" u="sng" dirty="0">
                <a:latin typeface="Calibri" panose="020F0502020204030204" pitchFamily="34" charset="0"/>
                <a:ea typeface="Calibri" panose="020F0502020204030204" pitchFamily="34" charset="0"/>
                <a:cs typeface="Calibri" panose="020F0502020204030204" pitchFamily="34" charset="0"/>
              </a:rPr>
              <a:t>Explain:</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In your research proposal, explain how your project contribute to the advancement of basic</a:t>
            </a:r>
          </a:p>
          <a:p>
            <a:r>
              <a:rPr lang="en-US" dirty="0">
                <a:latin typeface="Calibri" panose="020F0502020204030204" pitchFamily="34" charset="0"/>
                <a:ea typeface="Calibri" panose="020F0502020204030204" pitchFamily="34" charset="0"/>
                <a:cs typeface="Calibri" panose="020F0502020204030204" pitchFamily="34" charset="0"/>
              </a:rPr>
              <a:t> understanding of one or more of the key thematic areas of nanotechnology</a:t>
            </a:r>
          </a:p>
          <a:p>
            <a:r>
              <a:rPr lang="en-US" dirty="0">
                <a:latin typeface="Calibri" panose="020F0502020204030204" pitchFamily="34" charset="0"/>
                <a:ea typeface="Calibri" panose="020F0502020204030204" pitchFamily="34" charset="0"/>
                <a:cs typeface="Calibri" panose="020F0502020204030204" pitchFamily="34" charset="0"/>
              </a:rPr>
              <a:t> – as well as how your project aligns with one </a:t>
            </a:r>
          </a:p>
          <a:p>
            <a:r>
              <a:rPr lang="en-US" dirty="0">
                <a:latin typeface="Calibri" panose="020F0502020204030204" pitchFamily="34" charset="0"/>
                <a:ea typeface="Calibri" panose="020F0502020204030204" pitchFamily="34" charset="0"/>
                <a:cs typeface="Calibri" panose="020F0502020204030204" pitchFamily="34" charset="0"/>
              </a:rPr>
              <a:t>or more of the following  UNSDGs </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Smart &amp; Functional Materials </a:t>
            </a:r>
          </a:p>
          <a:p>
            <a:pPr marL="342900" indent="-342900">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Connected Devices</a:t>
            </a:r>
          </a:p>
          <a:p>
            <a:pPr marL="342900" indent="-342900">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Next Generation Energy Systems</a:t>
            </a:r>
          </a:p>
          <a:p>
            <a:pPr marL="342900" indent="-342900">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Therapeutics &amp; </a:t>
            </a:r>
            <a:r>
              <a:rPr lang="en-US" b="1" dirty="0" err="1">
                <a:latin typeface="Calibri" panose="020F0502020204030204" pitchFamily="34" charset="0"/>
                <a:ea typeface="Calibri" panose="020F0502020204030204" pitchFamily="34" charset="0"/>
                <a:cs typeface="Calibri" panose="020F0502020204030204" pitchFamily="34" charset="0"/>
              </a:rPr>
              <a:t>Theranostics</a:t>
            </a:r>
            <a:r>
              <a:rPr lang="en-US" b="1" dirty="0">
                <a:latin typeface="Calibri" panose="020F0502020204030204" pitchFamily="34" charset="0"/>
                <a:ea typeface="Calibri" panose="020F0502020204030204" pitchFamily="34" charset="0"/>
                <a:cs typeface="Calibri" panose="020F0502020204030204" pitchFamily="34" charset="0"/>
              </a:rPr>
              <a:t> </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Nanotechnology themes: </a:t>
            </a:r>
          </a:p>
          <a:p>
            <a:r>
              <a:rPr lang="en-CA" sz="1400" u="sng" dirty="0">
                <a:latin typeface="Calibri" panose="020F0502020204030204" pitchFamily="34" charset="0"/>
                <a:ea typeface="Calibri" panose="020F0502020204030204" pitchFamily="34" charset="0"/>
                <a:cs typeface="Calibri" panose="020F0502020204030204" pitchFamily="34" charset="0"/>
                <a:hlinkClick r:id="rId3"/>
              </a:rPr>
              <a:t>https://uwaterloo.ca/institute-nanotechnology/research-waterloo-institute-nanotechnology</a:t>
            </a:r>
            <a:endParaRPr lang="en-US" sz="1400"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UNSDG descriptions: </a:t>
            </a:r>
            <a:r>
              <a:rPr lang="en-CA" sz="1400" dirty="0">
                <a:latin typeface="Calibri" panose="020F0502020204030204" pitchFamily="34" charset="0"/>
                <a:ea typeface="Calibri" panose="020F0502020204030204" pitchFamily="34" charset="0"/>
                <a:cs typeface="Calibri" panose="020F0502020204030204" pitchFamily="34" charset="0"/>
                <a:hlinkClick r:id="rId4"/>
              </a:rPr>
              <a:t>https://sdgs.un.org/goals</a:t>
            </a:r>
            <a:endParaRPr lang="en-CA" sz="1400" dirty="0">
              <a:latin typeface="Calibri" panose="020F0502020204030204" pitchFamily="34" charset="0"/>
              <a:ea typeface="Calibri" panose="020F0502020204030204" pitchFamily="34" charset="0"/>
              <a:cs typeface="Calibri" panose="020F0502020204030204" pitchFamily="34" charset="0"/>
            </a:endParaRPr>
          </a:p>
          <a:p>
            <a:r>
              <a:rPr lang="en-CA" sz="1400" dirty="0">
                <a:latin typeface="Calibri" panose="020F0502020204030204" pitchFamily="34" charset="0"/>
                <a:ea typeface="Calibri" panose="020F0502020204030204" pitchFamily="34" charset="0"/>
                <a:cs typeface="Calibri" panose="020F0502020204030204" pitchFamily="34" charset="0"/>
              </a:rPr>
              <a:t>*You must include </a:t>
            </a:r>
            <a:r>
              <a:rPr lang="en-CA" sz="1400" b="1" dirty="0">
                <a:latin typeface="Calibri" panose="020F0502020204030204" pitchFamily="34" charset="0"/>
                <a:ea typeface="Calibri" panose="020F0502020204030204" pitchFamily="34" charset="0"/>
                <a:cs typeface="Calibri" panose="020F0502020204030204" pitchFamily="34" charset="0"/>
              </a:rPr>
              <a:t>#10 – Reduced Inequalities </a:t>
            </a:r>
            <a:r>
              <a:rPr lang="en-CA" sz="1400" dirty="0">
                <a:latin typeface="Calibri" panose="020F0502020204030204" pitchFamily="34" charset="0"/>
                <a:ea typeface="Calibri" panose="020F0502020204030204" pitchFamily="34" charset="0"/>
                <a:cs typeface="Calibri" panose="020F0502020204030204" pitchFamily="34" charset="0"/>
              </a:rPr>
              <a:t>in your proposal</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8" name="Title 1"/>
          <p:cNvSpPr txBox="1">
            <a:spLocks/>
          </p:cNvSpPr>
          <p:nvPr/>
        </p:nvSpPr>
        <p:spPr>
          <a:xfrm>
            <a:off x="548485" y="181859"/>
            <a:ext cx="8595515" cy="704929"/>
          </a:xfrm>
          <a:prstGeom prst="rect">
            <a:avLst/>
          </a:prstGeom>
          <a:noFill/>
        </p:spPr>
        <p:txBody>
          <a:bodyPr vert="horz" lIns="91440" tIns="45720" rIns="91440" bIns="45720" rtlCol="0" anchor="t" anchorCtr="0">
            <a:noAutofit/>
          </a:bodyPr>
          <a:lstStyle>
            <a:lvl1pPr algn="l" defTabSz="457200" rtl="0" eaLnBrk="1" fontAlgn="base" hangingPunct="1">
              <a:spcBef>
                <a:spcPct val="0"/>
              </a:spcBef>
              <a:spcAft>
                <a:spcPct val="0"/>
              </a:spcAft>
              <a:defRPr sz="3200" b="1" kern="1200" cap="all" spc="300">
                <a:solidFill>
                  <a:schemeClr val="tx2"/>
                </a:solidFill>
                <a:latin typeface="Arial"/>
                <a:ea typeface="MS PGothic"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itchFamily="34" charset="-128"/>
              </a:defRPr>
            </a:lvl2pPr>
            <a:lvl3pPr algn="l" defTabSz="457200" rtl="0" eaLnBrk="1" fontAlgn="base" hangingPunct="1">
              <a:spcBef>
                <a:spcPct val="0"/>
              </a:spcBef>
              <a:spcAft>
                <a:spcPct val="0"/>
              </a:spcAft>
              <a:defRPr sz="3200" b="1">
                <a:solidFill>
                  <a:schemeClr val="accent1"/>
                </a:solidFill>
                <a:latin typeface="Arial" charset="0"/>
                <a:ea typeface="MS PGothic" pitchFamily="34" charset="-128"/>
              </a:defRPr>
            </a:lvl3pPr>
            <a:lvl4pPr algn="l" defTabSz="457200" rtl="0" eaLnBrk="1" fontAlgn="base" hangingPunct="1">
              <a:spcBef>
                <a:spcPct val="0"/>
              </a:spcBef>
              <a:spcAft>
                <a:spcPct val="0"/>
              </a:spcAft>
              <a:defRPr sz="3200" b="1">
                <a:solidFill>
                  <a:schemeClr val="accent1"/>
                </a:solidFill>
                <a:latin typeface="Arial" charset="0"/>
                <a:ea typeface="MS PGothic" pitchFamily="34" charset="-128"/>
              </a:defRPr>
            </a:lvl4pPr>
            <a:lvl5pPr algn="l" defTabSz="457200" rtl="0" eaLnBrk="1" fontAlgn="base" hangingPunct="1">
              <a:spcBef>
                <a:spcPct val="0"/>
              </a:spcBef>
              <a:spcAft>
                <a:spcPct val="0"/>
              </a:spcAft>
              <a:defRPr sz="3200" b="1">
                <a:solidFill>
                  <a:schemeClr val="accent1"/>
                </a:solidFill>
                <a:latin typeface="Arial" charset="0"/>
                <a:ea typeface="MS PGothic" pitchFamily="34" charset="-128"/>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pPr fontAlgn="auto">
              <a:spcAft>
                <a:spcPts val="0"/>
              </a:spcAft>
              <a:defRPr/>
            </a:pPr>
            <a:r>
              <a:rPr lang="en-US" sz="4400" dirty="0">
                <a:solidFill>
                  <a:schemeClr val="accent2">
                    <a:lumMod val="60000"/>
                    <a:lumOff val="40000"/>
                  </a:schemeClr>
                </a:solidFill>
                <a:effectLst>
                  <a:outerShdw blurRad="38100" dist="38100" dir="2700000" algn="tl">
                    <a:srgbClr val="000000">
                      <a:alpha val="43137"/>
                    </a:srgbClr>
                  </a:outerShdw>
                </a:effectLst>
              </a:rPr>
              <a:t>WIN NANOFELLOWSHIPS</a:t>
            </a:r>
          </a:p>
        </p:txBody>
      </p:sp>
      <p:sp>
        <p:nvSpPr>
          <p:cNvPr id="9" name="Title 1"/>
          <p:cNvSpPr>
            <a:spLocks noGrp="1"/>
          </p:cNvSpPr>
          <p:nvPr>
            <p:ph type="title"/>
          </p:nvPr>
        </p:nvSpPr>
        <p:spPr>
          <a:xfrm>
            <a:off x="613599" y="1047776"/>
            <a:ext cx="7886700" cy="1118715"/>
          </a:xfrm>
        </p:spPr>
        <p:txBody>
          <a:bodyPr>
            <a:noAutofit/>
          </a:bodyPr>
          <a:lstStyle/>
          <a:p>
            <a:r>
              <a:rPr lang="en-US" sz="4000" b="1" dirty="0"/>
              <a:t>Alignment with Themes and United Nations Sustainable Development Goals (UNSDG)</a:t>
            </a:r>
            <a:endParaRPr lang="en-CA" sz="4000" b="1" dirty="0"/>
          </a:p>
        </p:txBody>
      </p:sp>
      <p:pic>
        <p:nvPicPr>
          <p:cNvPr id="1026" name="Picture 2" descr="Visual identity of the SDGs that shows each individual goal in colour box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242" y="3247899"/>
            <a:ext cx="3199090" cy="213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85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6032432" y="6133273"/>
            <a:ext cx="3115083" cy="849673"/>
            <a:chOff x="6032432" y="6142798"/>
            <a:chExt cx="3115083" cy="849673"/>
          </a:xfrm>
        </p:grpSpPr>
        <p:pic>
          <p:nvPicPr>
            <p:cNvPr id="3" name="Picture 11" descr="WIN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083" y="6142798"/>
              <a:ext cx="1294432" cy="68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432" y="6142799"/>
              <a:ext cx="2119134" cy="849672"/>
            </a:xfrm>
            <a:prstGeom prst="rect">
              <a:avLst/>
            </a:prstGeom>
          </p:spPr>
        </p:pic>
        <p:cxnSp>
          <p:nvCxnSpPr>
            <p:cNvPr id="6" name="Straight Connector 5"/>
            <p:cNvCxnSpPr/>
            <p:nvPr/>
          </p:nvCxnSpPr>
          <p:spPr>
            <a:xfrm>
              <a:off x="7914554" y="6216383"/>
              <a:ext cx="0" cy="553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269220" y="1477777"/>
            <a:ext cx="8321958" cy="5109091"/>
          </a:xfrm>
          <a:prstGeom prst="rect">
            <a:avLst/>
          </a:prstGeom>
          <a:noFill/>
        </p:spPr>
        <p:txBody>
          <a:bodyPr wrap="none" rtlCol="0">
            <a:spAutoFit/>
          </a:bodyPr>
          <a:lstStyle/>
          <a:p>
            <a:r>
              <a:rPr lang="en-US" u="sng" dirty="0">
                <a:latin typeface="Calibri" panose="020F0502020204030204" pitchFamily="34" charset="0"/>
                <a:ea typeface="Calibri" panose="020F0502020204030204" pitchFamily="34" charset="0"/>
                <a:cs typeface="Calibri" panose="020F0502020204030204" pitchFamily="34" charset="0"/>
              </a:rPr>
              <a:t>Whom should you ask to provide a reference for you?</a:t>
            </a:r>
          </a:p>
          <a:p>
            <a:endParaRPr lang="en-US" sz="500" u="sng" dirty="0">
              <a:latin typeface="Calibri" panose="020F0502020204030204" pitchFamily="34" charset="0"/>
              <a:ea typeface="Calibri" panose="020F0502020204030204" pitchFamily="34" charset="0"/>
              <a:cs typeface="Calibri" panose="020F0502020204030204" pitchFamily="34" charset="0"/>
            </a:endParaRPr>
          </a:p>
          <a:p>
            <a:r>
              <a:rPr lang="en-US" i="1" dirty="0">
                <a:latin typeface="Calibri" panose="020F0502020204030204" pitchFamily="34" charset="0"/>
                <a:ea typeface="Calibri" panose="020F0502020204030204" pitchFamily="34" charset="0"/>
                <a:cs typeface="Calibri" panose="020F0502020204030204" pitchFamily="34" charset="0"/>
              </a:rPr>
              <a:t>Best:</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Someone who has acted as your direct supervisor in a science/technical role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Has known you for at least 1 work term or summer placement (4 months minimum)</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Can evaluate your technical abilities and problem-solving skills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Someone you know who likes you, and will provide a good reference for you</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Lecturer or teacher whose class you aced, and you pursued research in that field</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Committee member who knows you for over 1 year and has seen your progress </a:t>
            </a:r>
          </a:p>
          <a:p>
            <a:endParaRPr lang="en-US" sz="500" dirty="0">
              <a:latin typeface="Calibri" panose="020F0502020204030204" pitchFamily="34" charset="0"/>
              <a:ea typeface="Calibri" panose="020F0502020204030204" pitchFamily="34" charset="0"/>
              <a:cs typeface="Calibri" panose="020F0502020204030204" pitchFamily="34" charset="0"/>
            </a:endParaRPr>
          </a:p>
          <a:p>
            <a:r>
              <a:rPr lang="en-US" i="1" dirty="0">
                <a:latin typeface="Calibri" panose="020F0502020204030204" pitchFamily="34" charset="0"/>
                <a:ea typeface="Calibri" panose="020F0502020204030204" pitchFamily="34" charset="0"/>
                <a:cs typeface="Calibri" panose="020F0502020204030204" pitchFamily="34" charset="0"/>
              </a:rPr>
              <a:t>Good:</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Lecturer or teacher whose class you did well in, and can comment on your </a:t>
            </a:r>
            <a:r>
              <a:rPr lang="en-US">
                <a:latin typeface="Calibri" panose="020F0502020204030204" pitchFamily="34" charset="0"/>
                <a:ea typeface="Calibri" panose="020F0502020204030204" pitchFamily="34" charset="0"/>
                <a:cs typeface="Calibri" panose="020F0502020204030204" pitchFamily="34" charset="0"/>
              </a:rPr>
              <a:t>class </a:t>
            </a:r>
          </a:p>
          <a:p>
            <a:pPr marL="285750" indent="-285750">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performance</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endParaRPr lang="en-US" sz="500" dirty="0">
              <a:latin typeface="Calibri" panose="020F0502020204030204" pitchFamily="34" charset="0"/>
              <a:ea typeface="Calibri" panose="020F0502020204030204" pitchFamily="34" charset="0"/>
              <a:cs typeface="Calibri" panose="020F0502020204030204" pitchFamily="34" charset="0"/>
            </a:endParaRPr>
          </a:p>
          <a:p>
            <a:endParaRPr lang="en-US" sz="500" dirty="0">
              <a:latin typeface="Calibri" panose="020F0502020204030204" pitchFamily="34" charset="0"/>
              <a:ea typeface="Calibri" panose="020F0502020204030204" pitchFamily="34" charset="0"/>
              <a:cs typeface="Calibri" panose="020F0502020204030204" pitchFamily="34" charset="0"/>
            </a:endParaRPr>
          </a:p>
          <a:p>
            <a:r>
              <a:rPr lang="en-US" i="1" dirty="0">
                <a:latin typeface="Calibri" panose="020F0502020204030204" pitchFamily="34" charset="0"/>
                <a:ea typeface="Calibri" panose="020F0502020204030204" pitchFamily="34" charset="0"/>
                <a:cs typeface="Calibri" panose="020F0502020204030204" pitchFamily="34" charset="0"/>
              </a:rPr>
              <a:t>Will </a:t>
            </a:r>
            <a:r>
              <a:rPr lang="en-US" b="1" i="1" u="sng" dirty="0">
                <a:latin typeface="Calibri" panose="020F0502020204030204" pitchFamily="34" charset="0"/>
                <a:ea typeface="Calibri" panose="020F0502020204030204" pitchFamily="34" charset="0"/>
                <a:cs typeface="Calibri" panose="020F0502020204030204" pitchFamily="34" charset="0"/>
              </a:rPr>
              <a:t>NOT</a:t>
            </a:r>
            <a:r>
              <a:rPr lang="en-US" i="1" dirty="0">
                <a:latin typeface="Calibri" panose="020F0502020204030204" pitchFamily="34" charset="0"/>
                <a:ea typeface="Calibri" panose="020F0502020204030204" pitchFamily="34" charset="0"/>
                <a:cs typeface="Calibri" panose="020F0502020204030204" pitchFamily="34" charset="0"/>
              </a:rPr>
              <a:t> be considered:</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TA supervisors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Post-doctoral colleagues with whom you shared research responsibilities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Family members (regardless of stature or employment relationship)</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High-school teachers or group leaders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Friends</a:t>
            </a:r>
          </a:p>
        </p:txBody>
      </p:sp>
      <p:sp>
        <p:nvSpPr>
          <p:cNvPr id="8" name="Title 1"/>
          <p:cNvSpPr txBox="1">
            <a:spLocks/>
          </p:cNvSpPr>
          <p:nvPr/>
        </p:nvSpPr>
        <p:spPr>
          <a:xfrm>
            <a:off x="548485" y="181859"/>
            <a:ext cx="8595515" cy="704929"/>
          </a:xfrm>
          <a:prstGeom prst="rect">
            <a:avLst/>
          </a:prstGeom>
          <a:noFill/>
        </p:spPr>
        <p:txBody>
          <a:bodyPr vert="horz" lIns="91440" tIns="45720" rIns="91440" bIns="45720" rtlCol="0" anchor="t" anchorCtr="0">
            <a:noAutofit/>
          </a:bodyPr>
          <a:lstStyle>
            <a:lvl1pPr algn="l" defTabSz="457200" rtl="0" eaLnBrk="1" fontAlgn="base" hangingPunct="1">
              <a:spcBef>
                <a:spcPct val="0"/>
              </a:spcBef>
              <a:spcAft>
                <a:spcPct val="0"/>
              </a:spcAft>
              <a:defRPr sz="3200" b="1" kern="1200" cap="all" spc="300">
                <a:solidFill>
                  <a:schemeClr val="tx2"/>
                </a:solidFill>
                <a:latin typeface="Arial"/>
                <a:ea typeface="MS PGothic"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itchFamily="34" charset="-128"/>
              </a:defRPr>
            </a:lvl2pPr>
            <a:lvl3pPr algn="l" defTabSz="457200" rtl="0" eaLnBrk="1" fontAlgn="base" hangingPunct="1">
              <a:spcBef>
                <a:spcPct val="0"/>
              </a:spcBef>
              <a:spcAft>
                <a:spcPct val="0"/>
              </a:spcAft>
              <a:defRPr sz="3200" b="1">
                <a:solidFill>
                  <a:schemeClr val="accent1"/>
                </a:solidFill>
                <a:latin typeface="Arial" charset="0"/>
                <a:ea typeface="MS PGothic" pitchFamily="34" charset="-128"/>
              </a:defRPr>
            </a:lvl3pPr>
            <a:lvl4pPr algn="l" defTabSz="457200" rtl="0" eaLnBrk="1" fontAlgn="base" hangingPunct="1">
              <a:spcBef>
                <a:spcPct val="0"/>
              </a:spcBef>
              <a:spcAft>
                <a:spcPct val="0"/>
              </a:spcAft>
              <a:defRPr sz="3200" b="1">
                <a:solidFill>
                  <a:schemeClr val="accent1"/>
                </a:solidFill>
                <a:latin typeface="Arial" charset="0"/>
                <a:ea typeface="MS PGothic" pitchFamily="34" charset="-128"/>
              </a:defRPr>
            </a:lvl4pPr>
            <a:lvl5pPr algn="l" defTabSz="457200" rtl="0" eaLnBrk="1" fontAlgn="base" hangingPunct="1">
              <a:spcBef>
                <a:spcPct val="0"/>
              </a:spcBef>
              <a:spcAft>
                <a:spcPct val="0"/>
              </a:spcAft>
              <a:defRPr sz="3200" b="1">
                <a:solidFill>
                  <a:schemeClr val="accent1"/>
                </a:solidFill>
                <a:latin typeface="Arial" charset="0"/>
                <a:ea typeface="MS PGothic" pitchFamily="34" charset="-128"/>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pPr fontAlgn="auto">
              <a:spcAft>
                <a:spcPts val="0"/>
              </a:spcAft>
              <a:defRPr/>
            </a:pPr>
            <a:r>
              <a:rPr lang="en-US" sz="4400" dirty="0">
                <a:solidFill>
                  <a:schemeClr val="accent2">
                    <a:lumMod val="60000"/>
                    <a:lumOff val="40000"/>
                  </a:schemeClr>
                </a:solidFill>
                <a:effectLst>
                  <a:outerShdw blurRad="38100" dist="38100" dir="2700000" algn="tl">
                    <a:srgbClr val="000000">
                      <a:alpha val="43137"/>
                    </a:srgbClr>
                  </a:outerShdw>
                </a:effectLst>
              </a:rPr>
              <a:t>WIN NANOFELLOWSHIPS</a:t>
            </a:r>
          </a:p>
        </p:txBody>
      </p:sp>
      <p:sp>
        <p:nvSpPr>
          <p:cNvPr id="9" name="Title 1"/>
          <p:cNvSpPr>
            <a:spLocks noGrp="1"/>
          </p:cNvSpPr>
          <p:nvPr>
            <p:ph type="title"/>
          </p:nvPr>
        </p:nvSpPr>
        <p:spPr>
          <a:xfrm>
            <a:off x="548485" y="836404"/>
            <a:ext cx="7886700" cy="716966"/>
          </a:xfrm>
        </p:spPr>
        <p:txBody>
          <a:bodyPr>
            <a:noAutofit/>
          </a:bodyPr>
          <a:lstStyle/>
          <a:p>
            <a:r>
              <a:rPr lang="en-US" sz="4000" b="1" dirty="0" err="1"/>
              <a:t>ReferencES</a:t>
            </a:r>
            <a:endParaRPr lang="en-CA" sz="4000" b="1" dirty="0"/>
          </a:p>
        </p:txBody>
      </p:sp>
    </p:spTree>
    <p:extLst>
      <p:ext uri="{BB962C8B-B14F-4D97-AF65-F5344CB8AC3E}">
        <p14:creationId xmlns:p14="http://schemas.microsoft.com/office/powerpoint/2010/main" val="19701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6032432" y="6133273"/>
            <a:ext cx="3115083" cy="849673"/>
            <a:chOff x="6032432" y="6142798"/>
            <a:chExt cx="3115083" cy="849673"/>
          </a:xfrm>
        </p:grpSpPr>
        <p:pic>
          <p:nvPicPr>
            <p:cNvPr id="3" name="Picture 11" descr="WIN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083" y="6142798"/>
              <a:ext cx="1294432" cy="68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432" y="6142799"/>
              <a:ext cx="2119134" cy="849672"/>
            </a:xfrm>
            <a:prstGeom prst="rect">
              <a:avLst/>
            </a:prstGeom>
          </p:spPr>
        </p:pic>
        <p:cxnSp>
          <p:nvCxnSpPr>
            <p:cNvPr id="6" name="Straight Connector 5"/>
            <p:cNvCxnSpPr/>
            <p:nvPr/>
          </p:nvCxnSpPr>
          <p:spPr>
            <a:xfrm>
              <a:off x="7914554" y="6216383"/>
              <a:ext cx="0" cy="553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72576" y="2011068"/>
            <a:ext cx="8260659" cy="4154984"/>
          </a:xfrm>
          <a:prstGeom prst="rect">
            <a:avLst/>
          </a:prstGeom>
          <a:noFill/>
        </p:spPr>
        <p:txBody>
          <a:bodyPr wrap="none" rtlCol="0">
            <a:spAutoFit/>
          </a:bodyPr>
          <a:lstStyle/>
          <a:p>
            <a:r>
              <a:rPr lang="en-US" sz="2400" b="1" i="1" dirty="0">
                <a:latin typeface="Calibri" panose="020F0502020204030204" pitchFamily="34" charset="0"/>
                <a:ea typeface="Calibri" panose="020F0502020204030204" pitchFamily="34" charset="0"/>
                <a:cs typeface="Calibri" panose="020F0502020204030204" pitchFamily="34" charset="0"/>
              </a:rPr>
              <a:t>National Rankings for Universities</a:t>
            </a:r>
          </a:p>
          <a:p>
            <a:endParaRPr lang="en-US" sz="2400" b="1" i="1" dirty="0">
              <a:latin typeface="Calibri" panose="020F0502020204030204" pitchFamily="34" charset="0"/>
              <a:ea typeface="Calibri" panose="020F0502020204030204" pitchFamily="34" charset="0"/>
              <a:cs typeface="Calibri" panose="020F0502020204030204" pitchFamily="34" charset="0"/>
            </a:endParaRPr>
          </a:p>
          <a:p>
            <a:r>
              <a:rPr lang="en-US" sz="2400" i="1" dirty="0">
                <a:latin typeface="Calibri" panose="020F0502020204030204" pitchFamily="34" charset="0"/>
                <a:ea typeface="Calibri" panose="020F0502020204030204" pitchFamily="34" charset="0"/>
                <a:cs typeface="Calibri" panose="020F0502020204030204" pitchFamily="34" charset="0"/>
              </a:rPr>
              <a:t>If you did not earn your Bachelors or Masters degree from a </a:t>
            </a:r>
          </a:p>
          <a:p>
            <a:r>
              <a:rPr lang="en-US" sz="2400" i="1" dirty="0">
                <a:latin typeface="Calibri" panose="020F0502020204030204" pitchFamily="34" charset="0"/>
                <a:ea typeface="Calibri" panose="020F0502020204030204" pitchFamily="34" charset="0"/>
                <a:cs typeface="Calibri" panose="020F0502020204030204" pitchFamily="34" charset="0"/>
              </a:rPr>
              <a:t>Canadian university, find online ranking websites for the</a:t>
            </a:r>
          </a:p>
          <a:p>
            <a:r>
              <a:rPr lang="en-US" sz="2400" i="1" dirty="0">
                <a:latin typeface="Calibri" panose="020F0502020204030204" pitchFamily="34" charset="0"/>
                <a:ea typeface="Calibri" panose="020F0502020204030204" pitchFamily="34" charset="0"/>
                <a:cs typeface="Calibri" panose="020F0502020204030204" pitchFamily="34" charset="0"/>
              </a:rPr>
              <a:t>country of interest</a:t>
            </a:r>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b="1" i="1" dirty="0">
                <a:latin typeface="Calibri" panose="020F0502020204030204" pitchFamily="34" charset="0"/>
                <a:ea typeface="Calibri" panose="020F0502020204030204" pitchFamily="34" charset="0"/>
                <a:cs typeface="Calibri" panose="020F0502020204030204" pitchFamily="34" charset="0"/>
              </a:rPr>
              <a:t>Centre for World University Rankings (</a:t>
            </a:r>
            <a:r>
              <a:rPr lang="en-US" sz="2400" b="1" i="1" dirty="0">
                <a:latin typeface="Calibri" panose="020F0502020204030204" pitchFamily="34" charset="0"/>
                <a:ea typeface="Calibri" panose="020F0502020204030204" pitchFamily="34" charset="0"/>
                <a:cs typeface="Calibri" panose="020F0502020204030204" pitchFamily="34" charset="0"/>
                <a:hlinkClick r:id="rId5"/>
              </a:rPr>
              <a:t>CWUR</a:t>
            </a:r>
            <a:r>
              <a:rPr lang="en-US" sz="2400" b="1" i="1" dirty="0">
                <a:latin typeface="Calibri" panose="020F0502020204030204" pitchFamily="34" charset="0"/>
                <a:ea typeface="Calibri" panose="020F0502020204030204" pitchFamily="34" charset="0"/>
                <a:cs typeface="Calibri" panose="020F0502020204030204" pitchFamily="34" charset="0"/>
              </a:rPr>
              <a:t>) provides national</a:t>
            </a:r>
          </a:p>
          <a:p>
            <a:r>
              <a:rPr lang="en-US" sz="2400" b="1" i="1" dirty="0">
                <a:latin typeface="Calibri" panose="020F0502020204030204" pitchFamily="34" charset="0"/>
                <a:ea typeface="Calibri" panose="020F0502020204030204" pitchFamily="34" charset="0"/>
                <a:cs typeface="Calibri" panose="020F0502020204030204" pitchFamily="34" charset="0"/>
              </a:rPr>
              <a:t>&amp; worldwide rankings for most universities</a:t>
            </a:r>
          </a:p>
          <a:p>
            <a:endParaRPr lang="en-US" sz="2400" i="1" dirty="0">
              <a:latin typeface="Calibri" panose="020F0502020204030204" pitchFamily="34" charset="0"/>
              <a:ea typeface="Calibri" panose="020F0502020204030204" pitchFamily="34" charset="0"/>
              <a:cs typeface="Calibri" panose="020F0502020204030204" pitchFamily="34" charset="0"/>
            </a:endParaRPr>
          </a:p>
          <a:p>
            <a:r>
              <a:rPr lang="en-US" sz="2400" i="1" dirty="0">
                <a:latin typeface="Calibri" panose="020F0502020204030204" pitchFamily="34" charset="0"/>
                <a:ea typeface="Calibri" panose="020F0502020204030204" pitchFamily="34" charset="0"/>
                <a:cs typeface="Calibri" panose="020F0502020204030204" pitchFamily="34" charset="0"/>
              </a:rPr>
              <a:t>Otherwise, search your university name within national </a:t>
            </a:r>
          </a:p>
          <a:p>
            <a:r>
              <a:rPr lang="en-US" sz="2400" i="1" dirty="0">
                <a:latin typeface="Calibri" panose="020F0502020204030204" pitchFamily="34" charset="0"/>
                <a:ea typeface="Calibri" panose="020F0502020204030204" pitchFamily="34" charset="0"/>
                <a:cs typeface="Calibri" panose="020F0502020204030204" pitchFamily="34" charset="0"/>
              </a:rPr>
              <a:t>university ranking of country name </a:t>
            </a:r>
            <a:r>
              <a:rPr lang="en-US" sz="2400" i="1">
                <a:latin typeface="Calibri" panose="020F0502020204030204" pitchFamily="34" charset="0"/>
                <a:ea typeface="Calibri" panose="020F0502020204030204" pitchFamily="34" charset="0"/>
                <a:cs typeface="Calibri" panose="020F0502020204030204" pitchFamily="34" charset="0"/>
              </a:rPr>
              <a:t>and provide URL in form</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8" name="Title 1"/>
          <p:cNvSpPr txBox="1">
            <a:spLocks/>
          </p:cNvSpPr>
          <p:nvPr/>
        </p:nvSpPr>
        <p:spPr>
          <a:xfrm>
            <a:off x="548485" y="181859"/>
            <a:ext cx="8595515" cy="704929"/>
          </a:xfrm>
          <a:prstGeom prst="rect">
            <a:avLst/>
          </a:prstGeom>
          <a:noFill/>
        </p:spPr>
        <p:txBody>
          <a:bodyPr vert="horz" lIns="91440" tIns="45720" rIns="91440" bIns="45720" rtlCol="0" anchor="t" anchorCtr="0">
            <a:noAutofit/>
          </a:bodyPr>
          <a:lstStyle>
            <a:lvl1pPr algn="l" defTabSz="457200" rtl="0" eaLnBrk="1" fontAlgn="base" hangingPunct="1">
              <a:spcBef>
                <a:spcPct val="0"/>
              </a:spcBef>
              <a:spcAft>
                <a:spcPct val="0"/>
              </a:spcAft>
              <a:defRPr sz="3200" b="1" kern="1200" cap="all" spc="300">
                <a:solidFill>
                  <a:schemeClr val="tx2"/>
                </a:solidFill>
                <a:latin typeface="Arial"/>
                <a:ea typeface="MS PGothic"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itchFamily="34" charset="-128"/>
              </a:defRPr>
            </a:lvl2pPr>
            <a:lvl3pPr algn="l" defTabSz="457200" rtl="0" eaLnBrk="1" fontAlgn="base" hangingPunct="1">
              <a:spcBef>
                <a:spcPct val="0"/>
              </a:spcBef>
              <a:spcAft>
                <a:spcPct val="0"/>
              </a:spcAft>
              <a:defRPr sz="3200" b="1">
                <a:solidFill>
                  <a:schemeClr val="accent1"/>
                </a:solidFill>
                <a:latin typeface="Arial" charset="0"/>
                <a:ea typeface="MS PGothic" pitchFamily="34" charset="-128"/>
              </a:defRPr>
            </a:lvl3pPr>
            <a:lvl4pPr algn="l" defTabSz="457200" rtl="0" eaLnBrk="1" fontAlgn="base" hangingPunct="1">
              <a:spcBef>
                <a:spcPct val="0"/>
              </a:spcBef>
              <a:spcAft>
                <a:spcPct val="0"/>
              </a:spcAft>
              <a:defRPr sz="3200" b="1">
                <a:solidFill>
                  <a:schemeClr val="accent1"/>
                </a:solidFill>
                <a:latin typeface="Arial" charset="0"/>
                <a:ea typeface="MS PGothic" pitchFamily="34" charset="-128"/>
              </a:defRPr>
            </a:lvl4pPr>
            <a:lvl5pPr algn="l" defTabSz="457200" rtl="0" eaLnBrk="1" fontAlgn="base" hangingPunct="1">
              <a:spcBef>
                <a:spcPct val="0"/>
              </a:spcBef>
              <a:spcAft>
                <a:spcPct val="0"/>
              </a:spcAft>
              <a:defRPr sz="3200" b="1">
                <a:solidFill>
                  <a:schemeClr val="accent1"/>
                </a:solidFill>
                <a:latin typeface="Arial" charset="0"/>
                <a:ea typeface="MS PGothic" pitchFamily="34" charset="-128"/>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pPr fontAlgn="auto">
              <a:spcAft>
                <a:spcPts val="0"/>
              </a:spcAft>
              <a:defRPr/>
            </a:pPr>
            <a:r>
              <a:rPr lang="en-US" sz="4400" dirty="0">
                <a:solidFill>
                  <a:schemeClr val="accent2">
                    <a:lumMod val="60000"/>
                    <a:lumOff val="40000"/>
                  </a:schemeClr>
                </a:solidFill>
                <a:effectLst>
                  <a:outerShdw blurRad="38100" dist="38100" dir="2700000" algn="tl">
                    <a:srgbClr val="000000">
                      <a:alpha val="43137"/>
                    </a:srgbClr>
                  </a:outerShdw>
                </a:effectLst>
              </a:rPr>
              <a:t>WIN NANOFELLOWSHIPS</a:t>
            </a:r>
          </a:p>
        </p:txBody>
      </p:sp>
      <p:sp>
        <p:nvSpPr>
          <p:cNvPr id="9" name="Title 1"/>
          <p:cNvSpPr>
            <a:spLocks noGrp="1"/>
          </p:cNvSpPr>
          <p:nvPr>
            <p:ph type="title"/>
          </p:nvPr>
        </p:nvSpPr>
        <p:spPr>
          <a:xfrm>
            <a:off x="613599" y="1047776"/>
            <a:ext cx="7886700" cy="1118715"/>
          </a:xfrm>
        </p:spPr>
        <p:txBody>
          <a:bodyPr>
            <a:noAutofit/>
          </a:bodyPr>
          <a:lstStyle/>
          <a:p>
            <a:r>
              <a:rPr lang="en-US" sz="4000" b="1" dirty="0"/>
              <a:t>Education history</a:t>
            </a:r>
            <a:endParaRPr lang="en-CA" sz="4000" b="1" dirty="0"/>
          </a:p>
        </p:txBody>
      </p:sp>
    </p:spTree>
    <p:extLst>
      <p:ext uri="{BB962C8B-B14F-4D97-AF65-F5344CB8AC3E}">
        <p14:creationId xmlns:p14="http://schemas.microsoft.com/office/powerpoint/2010/main" val="128271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6032432" y="6133273"/>
            <a:ext cx="3115083" cy="849673"/>
            <a:chOff x="6032432" y="6142798"/>
            <a:chExt cx="3115083" cy="849673"/>
          </a:xfrm>
        </p:grpSpPr>
        <p:pic>
          <p:nvPicPr>
            <p:cNvPr id="3" name="Picture 11" descr="WIN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083" y="6142798"/>
              <a:ext cx="1294432" cy="68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432" y="6142799"/>
              <a:ext cx="2119134" cy="849672"/>
            </a:xfrm>
            <a:prstGeom prst="rect">
              <a:avLst/>
            </a:prstGeom>
          </p:spPr>
        </p:pic>
        <p:cxnSp>
          <p:nvCxnSpPr>
            <p:cNvPr id="6" name="Straight Connector 5"/>
            <p:cNvCxnSpPr/>
            <p:nvPr/>
          </p:nvCxnSpPr>
          <p:spPr>
            <a:xfrm>
              <a:off x="7914554" y="6216383"/>
              <a:ext cx="0" cy="553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91613" y="2330246"/>
            <a:ext cx="8198848" cy="3785652"/>
          </a:xfrm>
          <a:prstGeom prst="rect">
            <a:avLst/>
          </a:prstGeom>
          <a:noFill/>
        </p:spPr>
        <p:txBody>
          <a:bodyPr wrap="none" rtlCol="0">
            <a:spAutoFit/>
          </a:bodyPr>
          <a:lstStyle/>
          <a:p>
            <a:r>
              <a:rPr lang="en-US" sz="2400" b="1" i="1" dirty="0">
                <a:latin typeface="Calibri" panose="020F0502020204030204" pitchFamily="34" charset="0"/>
                <a:ea typeface="Calibri" panose="020F0502020204030204" pitchFamily="34" charset="0"/>
                <a:cs typeface="Calibri" panose="020F0502020204030204" pitchFamily="34" charset="0"/>
              </a:rPr>
              <a:t>For Prospective and 1</a:t>
            </a:r>
            <a:r>
              <a:rPr lang="en-US" sz="2400" b="1" i="1" baseline="30000" dirty="0">
                <a:latin typeface="Calibri" panose="020F0502020204030204" pitchFamily="34" charset="0"/>
                <a:ea typeface="Calibri" panose="020F0502020204030204" pitchFamily="34" charset="0"/>
                <a:cs typeface="Calibri" panose="020F0502020204030204" pitchFamily="34" charset="0"/>
              </a:rPr>
              <a:t>st</a:t>
            </a:r>
            <a:r>
              <a:rPr lang="en-US" sz="2400" b="1" i="1" dirty="0">
                <a:latin typeface="Calibri" panose="020F0502020204030204" pitchFamily="34" charset="0"/>
                <a:ea typeface="Calibri" panose="020F0502020204030204" pitchFamily="34" charset="0"/>
                <a:cs typeface="Calibri" panose="020F0502020204030204" pitchFamily="34" charset="0"/>
              </a:rPr>
              <a:t> year </a:t>
            </a:r>
            <a:r>
              <a:rPr lang="en-US" sz="2400" b="1" i="1" dirty="0" err="1">
                <a:latin typeface="Calibri" panose="020F0502020204030204" pitchFamily="34" charset="0"/>
                <a:ea typeface="Calibri" panose="020F0502020204030204" pitchFamily="34" charset="0"/>
                <a:cs typeface="Calibri" panose="020F0502020204030204" pitchFamily="34" charset="0"/>
              </a:rPr>
              <a:t>MASc</a:t>
            </a:r>
            <a:r>
              <a:rPr lang="en-US" sz="2400" b="1" i="1" dirty="0">
                <a:latin typeface="Calibri" panose="020F0502020204030204" pitchFamily="34" charset="0"/>
                <a:ea typeface="Calibri" panose="020F0502020204030204" pitchFamily="34" charset="0"/>
                <a:cs typeface="Calibri" panose="020F0502020204030204" pitchFamily="34" charset="0"/>
              </a:rPr>
              <a:t>/MSc students: </a:t>
            </a:r>
          </a:p>
          <a:p>
            <a:r>
              <a:rPr lang="en-US" sz="2400" dirty="0">
                <a:latin typeface="Calibri" panose="020F0502020204030204" pitchFamily="34" charset="0"/>
                <a:ea typeface="Calibri" panose="020F0502020204030204" pitchFamily="34" charset="0"/>
                <a:cs typeface="Calibri" panose="020F0502020204030204" pitchFamily="34" charset="0"/>
              </a:rPr>
              <a:t>Academic: 35% </a:t>
            </a:r>
          </a:p>
          <a:p>
            <a:r>
              <a:rPr lang="en-US" sz="2400" dirty="0">
                <a:latin typeface="Calibri" panose="020F0502020204030204" pitchFamily="34" charset="0"/>
                <a:ea typeface="Calibri" panose="020F0502020204030204" pitchFamily="34" charset="0"/>
                <a:cs typeface="Calibri" panose="020F0502020204030204" pitchFamily="34" charset="0"/>
              </a:rPr>
              <a:t>Research Potential: 45%</a:t>
            </a:r>
          </a:p>
          <a:p>
            <a:r>
              <a:rPr lang="en-US" sz="2400" dirty="0">
                <a:latin typeface="Calibri" panose="020F0502020204030204" pitchFamily="34" charset="0"/>
                <a:ea typeface="Calibri" panose="020F0502020204030204" pitchFamily="34" charset="0"/>
                <a:cs typeface="Calibri" panose="020F0502020204030204" pitchFamily="34" charset="0"/>
              </a:rPr>
              <a:t>References 20% </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b="1" i="1" dirty="0">
                <a:latin typeface="Calibri" panose="020F0502020204030204" pitchFamily="34" charset="0"/>
                <a:ea typeface="Calibri" panose="020F0502020204030204" pitchFamily="34" charset="0"/>
                <a:cs typeface="Calibri" panose="020F0502020204030204" pitchFamily="34" charset="0"/>
              </a:rPr>
              <a:t>For existing UW students with 1+ years in graduate studies and</a:t>
            </a:r>
          </a:p>
          <a:p>
            <a:r>
              <a:rPr lang="en-US" sz="2400" b="1" i="1" dirty="0">
                <a:latin typeface="Calibri" panose="020F0502020204030204" pitchFamily="34" charset="0"/>
                <a:ea typeface="Calibri" panose="020F0502020204030204" pitchFamily="34" charset="0"/>
                <a:cs typeface="Calibri" panose="020F0502020204030204" pitchFamily="34" charset="0"/>
              </a:rPr>
              <a:t>Prospective students who have already completed </a:t>
            </a:r>
            <a:r>
              <a:rPr lang="en-US" sz="2400" b="1" i="1" dirty="0" err="1">
                <a:latin typeface="Calibri" panose="020F0502020204030204" pitchFamily="34" charset="0"/>
                <a:ea typeface="Calibri" panose="020F0502020204030204" pitchFamily="34" charset="0"/>
                <a:cs typeface="Calibri" panose="020F0502020204030204" pitchFamily="34" charset="0"/>
              </a:rPr>
              <a:t>MASc</a:t>
            </a:r>
            <a:r>
              <a:rPr lang="en-US" sz="2400" b="1" i="1" dirty="0">
                <a:latin typeface="Calibri" panose="020F0502020204030204" pitchFamily="34" charset="0"/>
                <a:ea typeface="Calibri" panose="020F0502020204030204" pitchFamily="34" charset="0"/>
                <a:cs typeface="Calibri" panose="020F0502020204030204" pitchFamily="34" charset="0"/>
              </a:rPr>
              <a:t>/MSc:</a:t>
            </a:r>
          </a:p>
          <a:p>
            <a:r>
              <a:rPr lang="en-US" sz="2400" dirty="0">
                <a:latin typeface="Calibri" panose="020F0502020204030204" pitchFamily="34" charset="0"/>
                <a:ea typeface="Calibri" panose="020F0502020204030204" pitchFamily="34" charset="0"/>
                <a:cs typeface="Calibri" panose="020F0502020204030204" pitchFamily="34" charset="0"/>
              </a:rPr>
              <a:t>Academic: 25% </a:t>
            </a:r>
          </a:p>
          <a:p>
            <a:r>
              <a:rPr lang="en-US" sz="2400" dirty="0">
                <a:latin typeface="Calibri" panose="020F0502020204030204" pitchFamily="34" charset="0"/>
                <a:ea typeface="Calibri" panose="020F0502020204030204" pitchFamily="34" charset="0"/>
                <a:cs typeface="Calibri" panose="020F0502020204030204" pitchFamily="34" charset="0"/>
              </a:rPr>
              <a:t>Research Potential: 55%</a:t>
            </a:r>
          </a:p>
          <a:p>
            <a:r>
              <a:rPr lang="en-US" sz="2400" dirty="0">
                <a:latin typeface="Calibri" panose="020F0502020204030204" pitchFamily="34" charset="0"/>
                <a:ea typeface="Calibri" panose="020F0502020204030204" pitchFamily="34" charset="0"/>
                <a:cs typeface="Calibri" panose="020F0502020204030204" pitchFamily="34" charset="0"/>
              </a:rPr>
              <a:t>References 20%</a:t>
            </a:r>
          </a:p>
        </p:txBody>
      </p:sp>
      <p:sp>
        <p:nvSpPr>
          <p:cNvPr id="8" name="Title 1"/>
          <p:cNvSpPr txBox="1">
            <a:spLocks/>
          </p:cNvSpPr>
          <p:nvPr/>
        </p:nvSpPr>
        <p:spPr>
          <a:xfrm>
            <a:off x="548485" y="181859"/>
            <a:ext cx="8595515" cy="704929"/>
          </a:xfrm>
          <a:prstGeom prst="rect">
            <a:avLst/>
          </a:prstGeom>
          <a:noFill/>
        </p:spPr>
        <p:txBody>
          <a:bodyPr vert="horz" lIns="91440" tIns="45720" rIns="91440" bIns="45720" rtlCol="0" anchor="t" anchorCtr="0">
            <a:noAutofit/>
          </a:bodyPr>
          <a:lstStyle>
            <a:lvl1pPr algn="l" defTabSz="457200" rtl="0" eaLnBrk="1" fontAlgn="base" hangingPunct="1">
              <a:spcBef>
                <a:spcPct val="0"/>
              </a:spcBef>
              <a:spcAft>
                <a:spcPct val="0"/>
              </a:spcAft>
              <a:defRPr sz="3200" b="1" kern="1200" cap="all" spc="300">
                <a:solidFill>
                  <a:schemeClr val="tx2"/>
                </a:solidFill>
                <a:latin typeface="Arial"/>
                <a:ea typeface="MS PGothic"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itchFamily="34" charset="-128"/>
              </a:defRPr>
            </a:lvl2pPr>
            <a:lvl3pPr algn="l" defTabSz="457200" rtl="0" eaLnBrk="1" fontAlgn="base" hangingPunct="1">
              <a:spcBef>
                <a:spcPct val="0"/>
              </a:spcBef>
              <a:spcAft>
                <a:spcPct val="0"/>
              </a:spcAft>
              <a:defRPr sz="3200" b="1">
                <a:solidFill>
                  <a:schemeClr val="accent1"/>
                </a:solidFill>
                <a:latin typeface="Arial" charset="0"/>
                <a:ea typeface="MS PGothic" pitchFamily="34" charset="-128"/>
              </a:defRPr>
            </a:lvl3pPr>
            <a:lvl4pPr algn="l" defTabSz="457200" rtl="0" eaLnBrk="1" fontAlgn="base" hangingPunct="1">
              <a:spcBef>
                <a:spcPct val="0"/>
              </a:spcBef>
              <a:spcAft>
                <a:spcPct val="0"/>
              </a:spcAft>
              <a:defRPr sz="3200" b="1">
                <a:solidFill>
                  <a:schemeClr val="accent1"/>
                </a:solidFill>
                <a:latin typeface="Arial" charset="0"/>
                <a:ea typeface="MS PGothic" pitchFamily="34" charset="-128"/>
              </a:defRPr>
            </a:lvl4pPr>
            <a:lvl5pPr algn="l" defTabSz="457200" rtl="0" eaLnBrk="1" fontAlgn="base" hangingPunct="1">
              <a:spcBef>
                <a:spcPct val="0"/>
              </a:spcBef>
              <a:spcAft>
                <a:spcPct val="0"/>
              </a:spcAft>
              <a:defRPr sz="3200" b="1">
                <a:solidFill>
                  <a:schemeClr val="accent1"/>
                </a:solidFill>
                <a:latin typeface="Arial" charset="0"/>
                <a:ea typeface="MS PGothic" pitchFamily="34" charset="-128"/>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pPr fontAlgn="auto">
              <a:spcAft>
                <a:spcPts val="0"/>
              </a:spcAft>
              <a:defRPr/>
            </a:pPr>
            <a:r>
              <a:rPr lang="en-US" sz="4400" dirty="0">
                <a:solidFill>
                  <a:schemeClr val="accent2">
                    <a:lumMod val="60000"/>
                    <a:lumOff val="40000"/>
                  </a:schemeClr>
                </a:solidFill>
                <a:effectLst>
                  <a:outerShdw blurRad="38100" dist="38100" dir="2700000" algn="tl">
                    <a:srgbClr val="000000">
                      <a:alpha val="43137"/>
                    </a:srgbClr>
                  </a:outerShdw>
                </a:effectLst>
              </a:rPr>
              <a:t>WIN NANOFELLOWSHIPS</a:t>
            </a:r>
          </a:p>
        </p:txBody>
      </p:sp>
      <p:sp>
        <p:nvSpPr>
          <p:cNvPr id="9" name="Title 1"/>
          <p:cNvSpPr>
            <a:spLocks noGrp="1"/>
          </p:cNvSpPr>
          <p:nvPr>
            <p:ph type="title"/>
          </p:nvPr>
        </p:nvSpPr>
        <p:spPr>
          <a:xfrm>
            <a:off x="613599" y="1047776"/>
            <a:ext cx="7886700" cy="1118715"/>
          </a:xfrm>
        </p:spPr>
        <p:txBody>
          <a:bodyPr>
            <a:noAutofit/>
          </a:bodyPr>
          <a:lstStyle/>
          <a:p>
            <a:r>
              <a:rPr lang="en-US" sz="4000" b="1" dirty="0"/>
              <a:t>Evaluation/marking scheme</a:t>
            </a:r>
            <a:endParaRPr lang="en-CA" sz="4000" b="1" dirty="0"/>
          </a:p>
        </p:txBody>
      </p:sp>
    </p:spTree>
    <p:extLst>
      <p:ext uri="{BB962C8B-B14F-4D97-AF65-F5344CB8AC3E}">
        <p14:creationId xmlns:p14="http://schemas.microsoft.com/office/powerpoint/2010/main" val="3249443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8CA2719A6D984E9FF4DADE1B2C9069" ma:contentTypeVersion="14" ma:contentTypeDescription="Create a new document." ma:contentTypeScope="" ma:versionID="35c5e42b2e4488f02b3b8ac20b93da89">
  <xsd:schema xmlns:xsd="http://www.w3.org/2001/XMLSchema" xmlns:xs="http://www.w3.org/2001/XMLSchema" xmlns:p="http://schemas.microsoft.com/office/2006/metadata/properties" xmlns:ns3="6dc14476-aca2-4194-a757-1f37867a0f86" xmlns:ns4="55bdab1e-1522-4012-82dd-e42d8f751974" targetNamespace="http://schemas.microsoft.com/office/2006/metadata/properties" ma:root="true" ma:fieldsID="5a7b48ef41f3f57d6f99573f5a762b44" ns3:_="" ns4:_="">
    <xsd:import namespace="6dc14476-aca2-4194-a757-1f37867a0f86"/>
    <xsd:import namespace="55bdab1e-1522-4012-82dd-e42d8f75197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c14476-aca2-4194-a757-1f37867a0f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bdab1e-1522-4012-82dd-e42d8f7519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630BE9-3097-4606-B339-C2F9CEA43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c14476-aca2-4194-a757-1f37867a0f86"/>
    <ds:schemaRef ds:uri="55bdab1e-1522-4012-82dd-e42d8f751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B3BC9C-B66F-450C-8A02-FAA81EB081B7}">
  <ds:schemaRefs>
    <ds:schemaRef ds:uri="http://schemas.microsoft.com/sharepoint/v3/contenttype/forms"/>
  </ds:schemaRefs>
</ds:datastoreItem>
</file>

<file path=customXml/itemProps3.xml><?xml version="1.0" encoding="utf-8"?>
<ds:datastoreItem xmlns:ds="http://schemas.openxmlformats.org/officeDocument/2006/customXml" ds:itemID="{CDFE3778-28B7-4169-BFE1-929B83FEECD4}">
  <ds:schemaRef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55bdab1e-1522-4012-82dd-e42d8f751974"/>
    <ds:schemaRef ds:uri="http://schemas.openxmlformats.org/package/2006/metadata/core-properties"/>
    <ds:schemaRef ds:uri="6dc14476-aca2-4194-a757-1f37867a0f8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Integral</Template>
  <TotalTime>5945</TotalTime>
  <Words>890</Words>
  <Application>Microsoft Office PowerPoint</Application>
  <PresentationFormat>On-screen Show (4:3)</PresentationFormat>
  <Paragraphs>148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Tw Cen MT</vt:lpstr>
      <vt:lpstr>Tw Cen MT Condensed</vt:lpstr>
      <vt:lpstr>Wingdings 3</vt:lpstr>
      <vt:lpstr>Integral</vt:lpstr>
      <vt:lpstr>PowerPoint Presentation</vt:lpstr>
      <vt:lpstr>New application – now online</vt:lpstr>
      <vt:lpstr>Eligibility and Guidelines</vt:lpstr>
      <vt:lpstr>Important Notes</vt:lpstr>
      <vt:lpstr>Hints on writing an effective Research Proposal </vt:lpstr>
      <vt:lpstr>Alignment with Themes and United Nations Sustainable Development Goals (UNSDG)</vt:lpstr>
      <vt:lpstr>ReferencES</vt:lpstr>
      <vt:lpstr>Education history</vt:lpstr>
      <vt:lpstr>Evaluation/marking scheme</vt:lpstr>
      <vt:lpstr>WINNERS MUST give Presentations</vt:lpstr>
      <vt:lpstr>Questions?</vt:lpstr>
      <vt:lpstr>PowerPoint Presentation</vt:lpstr>
    </vt:vector>
  </TitlesOfParts>
  <Company>University of Waterloo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Tjendra, Ivy</dc:creator>
  <cp:lastModifiedBy>Lisa Pokrajac</cp:lastModifiedBy>
  <cp:revision>223</cp:revision>
  <cp:lastPrinted>2016-07-15T15:38:58Z</cp:lastPrinted>
  <dcterms:created xsi:type="dcterms:W3CDTF">2015-12-02T15:07:26Z</dcterms:created>
  <dcterms:modified xsi:type="dcterms:W3CDTF">2024-01-22T20:20:00Z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0x010100CD8CA2719A6D984E9FF4DADE1B2C9069</vt:lpwstr>
  </property>
  <property fmtid="{D5CDD505-2E9C-101B-9397-08002B2CF9AE}" pid="3" name="_dlc_DocIdItemGuid">
    <vt:lpwstr>519285ff-1bd8-41ca-b0bb-6c5ba00ac346</vt:lpwstr>
  </property>
</Properties>
</file>