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57" r:id="rId3"/>
    <p:sldId id="303" r:id="rId4"/>
    <p:sldId id="305" r:id="rId5"/>
    <p:sldId id="306" r:id="rId6"/>
    <p:sldId id="316" r:id="rId7"/>
    <p:sldId id="307" r:id="rId8"/>
    <p:sldId id="309" r:id="rId9"/>
    <p:sldId id="314" r:id="rId10"/>
    <p:sldId id="310" r:id="rId11"/>
    <p:sldId id="313" r:id="rId12"/>
    <p:sldId id="311" r:id="rId13"/>
    <p:sldId id="308" r:id="rId14"/>
    <p:sldId id="315" r:id="rId15"/>
    <p:sldId id="312" r:id="rId16"/>
    <p:sldId id="304" r:id="rId17"/>
    <p:sldId id="300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4" autoAdjust="0"/>
    <p:restoredTop sz="86449"/>
  </p:normalViewPr>
  <p:slideViewPr>
    <p:cSldViewPr snapToGrid="0">
      <p:cViewPr>
        <p:scale>
          <a:sx n="105" d="100"/>
          <a:sy n="105" d="100"/>
        </p:scale>
        <p:origin x="1360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30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FF2AE-10EC-1C40-8D8D-7FE76DD5E67C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620-7AA7-D24F-B620-CE7B90333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 to </a:t>
            </a:r>
            <a:r>
              <a:rPr lang="en-US" dirty="0" err="1" smtClean="0"/>
              <a:t>ppt</a:t>
            </a:r>
            <a:r>
              <a:rPr lang="en-US" dirty="0" smtClean="0"/>
              <a:t>/pdf</a:t>
            </a:r>
          </a:p>
          <a:p>
            <a:r>
              <a:rPr lang="en-US" dirty="0" smtClean="0"/>
              <a:t>Quick demo</a:t>
            </a:r>
            <a:r>
              <a:rPr lang="en-US" baseline="0" dirty="0" smtClean="0"/>
              <a:t> if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Confer with MFCF</a:t>
            </a:r>
            <a:r>
              <a:rPr lang="en-US" baseline="0" dirty="0" smtClean="0"/>
              <a:t> for details for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Confer with MFCF</a:t>
            </a:r>
            <a:r>
              <a:rPr lang="en-US" baseline="0" dirty="0" smtClean="0"/>
              <a:t> for details for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0BC96A3-BAC0-4987-A896-72FB39376C22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771F-66F5-4D94-A627-7C664CDEC311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200-5FAA-4354-8F0B-CA9562BCCF96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E70E-EDDE-4FF8-B11F-A1418C08FE59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BF5D-233D-48E7-B404-719B67EE4B17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9E9F1211-7E38-43CD-B2E6-FE7A69C2BE8A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6B2E4D0D-FA21-4E91-B015-3D6F871405F5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44D4DEA3-16EC-4B5E-9B37-7B2DF9823C42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C24EA90D-0A7C-4105-8CBD-A6947DF453E9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9BC4B1-44FC-4E1C-AC8C-A49F855E2BAA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3838-881A-4C80-B8A8-7E95DD5B0160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83" y="2728800"/>
            <a:ext cx="7409079" cy="12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32E29F0-CA1B-4A8F-8F8A-5B1C043E1FED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D482-6F1A-44ED-ABAA-2F3BE73B75FC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52" y="2748600"/>
            <a:ext cx="7418732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14F2E62-A0C0-465D-AA0B-1520B7149C04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D69BD7-FD58-4D36-A20D-CFDAFCE904B5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D27F-8AEA-4291-A738-FE33BC794FBB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BF2045-796C-44EC-85DD-0D1FD9B7ADC2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305-F888-4147-A92D-5FD72B9663E3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5" y="1783162"/>
            <a:ext cx="7409079" cy="124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0547-62D1-4FB2-BBE0-A503BD7DF08B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90F9-3E00-484F-A07A-1B39E2DF2497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31" y="5830838"/>
            <a:ext cx="3851487" cy="11746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669D745-57A4-4078-8973-7708C6332B02}" type="datetime1">
              <a:rPr lang="en-US" smtClean="0"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math-faculty-computing-facility/sites/ca.math-faculty-computing-facility/files/uploads/files/uwscholar-mathgraduatestudents2.pdf" TargetMode="External"/><Relationship Id="rId4" Type="http://schemas.openxmlformats.org/officeDocument/2006/relationships/hyperlink" Target="https://uwaterloo.ca/scholar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uwaterloo.ca/web-resources/schol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information-systems-technology/services/qualtrics-online-surveys" TargetMode="External"/><Relationship Id="rId4" Type="http://schemas.openxmlformats.org/officeDocument/2006/relationships/hyperlink" Target="https://www.ticketfi.com/" TargetMode="External"/><Relationship Id="rId5" Type="http://schemas.openxmlformats.org/officeDocument/2006/relationships/hyperlink" Target="https://www.eventbrite.ca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web-resources/wcms-users/training-and-support/wcms-how-documents#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information-systems-technology/services/virtual-private-network-vpn" TargetMode="External"/><Relationship Id="rId4" Type="http://schemas.openxmlformats.org/officeDocument/2006/relationships/hyperlink" Target="https://uwaterloo.ca/information-systems-technology/services/eduroam/map-campus-based-network-drive-over-wi-fi" TargetMode="External"/><Relationship Id="rId5" Type="http://schemas.openxmlformats.org/officeDocument/2006/relationships/hyperlink" Target="https://uwaterloo.ca/math-faculty-computing-facility/resources/accessing-graduate-file-storage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information-systems-technology/services/microsoft-office-365-education/about/office-365-frequently-asked-questions#Share-files-using-OneDrive" TargetMode="External"/><Relationship Id="rId4" Type="http://schemas.openxmlformats.org/officeDocument/2006/relationships/hyperlink" Target="https://uwaterloo.ca/information-systems-technology/services/microsoft-office-365-education/getting-started-faculty-and-staff" TargetMode="External"/><Relationship Id="rId5" Type="http://schemas.openxmlformats.org/officeDocument/2006/relationships/hyperlink" Target="https://uwaterloo.ca/information-systems-technology/services/microsoft-office-365-education/about/guides-adding-onedrive-account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dabrown@uwaterloo.ca" TargetMode="External"/><Relationship Id="rId3" Type="http://schemas.openxmlformats.org/officeDocument/2006/relationships/hyperlink" Target="mailto:ltomalty@uwaterloo.c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mathdisplay@uwaterloo.ca" TargetMode="External"/><Relationship Id="rId3" Type="http://schemas.openxmlformats.org/officeDocument/2006/relationships/hyperlink" Target="mailto:jpetrik@uwaterloo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information-systems-technology/services/lyndacom-cours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information-systems-technology/services/qualtrics-online-survey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survey-research-centre/survey-services" TargetMode="External"/><Relationship Id="rId4" Type="http://schemas.openxmlformats.org/officeDocument/2006/relationships/hyperlink" Target="https://uwaterloo.ca/survey-research-centre/contact-us" TargetMode="External"/><Relationship Id="rId5" Type="http://schemas.openxmlformats.org/officeDocument/2006/relationships/hyperlink" Target="mailto:j95lam@uwaterloo.ca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survey-research-cent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information-systems-technology/services/web-vot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point.uwaterloo.ca/help/skype/SitePages/About.aspx" TargetMode="External"/><Relationship Id="rId4" Type="http://schemas.openxmlformats.org/officeDocument/2006/relationships/hyperlink" Target="https://uwaterloo.ca/information-systems-technology/services/skype-business/using-skype-business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information-systems-technology/services/skype-business/using-skype-business/creating-skype-business-meet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</a:t>
            </a:r>
            <a:r>
              <a:rPr lang="en-US" dirty="0"/>
              <a:t>IT Lunch and </a:t>
            </a:r>
            <a:r>
              <a:rPr lang="en-US" dirty="0" smtClean="0"/>
              <a:t>Learn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2847703"/>
            <a:ext cx="5486243" cy="2782388"/>
          </a:xfrm>
        </p:spPr>
        <p:txBody>
          <a:bodyPr>
            <a:normAutofit/>
          </a:bodyPr>
          <a:lstStyle/>
          <a:p>
            <a:r>
              <a:rPr lang="en-US" b="1" dirty="0" smtClean="0"/>
              <a:t>May 16, 2018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Presented </a:t>
            </a:r>
            <a:r>
              <a:rPr lang="en-US" dirty="0"/>
              <a:t>by: </a:t>
            </a:r>
            <a:r>
              <a:rPr lang="en-US" dirty="0" smtClean="0"/>
              <a:t>Debbie Brown, </a:t>
            </a:r>
            <a:r>
              <a:rPr lang="en-US" dirty="0"/>
              <a:t>Lisa Tomalty</a:t>
            </a:r>
          </a:p>
          <a:p>
            <a:r>
              <a:rPr lang="en-US" dirty="0" smtClean="0"/>
              <a:t>Math </a:t>
            </a:r>
            <a:r>
              <a:rPr lang="en-US" dirty="0"/>
              <a:t>Faculty Computing Facility (MFCF), Information Systems and Technology (IST)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r="8505"/>
          <a:stretch/>
        </p:blipFill>
        <p:spPr>
          <a:xfrm>
            <a:off x="6112932" y="396000"/>
            <a:ext cx="6079067" cy="646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UWaterloo</a:t>
            </a:r>
            <a:r>
              <a:rPr lang="en-US" dirty="0"/>
              <a:t> Scholar for faculty and graduate </a:t>
            </a:r>
            <a:r>
              <a:rPr lang="en-US" dirty="0" smtClean="0"/>
              <a:t>students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/>
              <a:t>and customizable websites for scholars (</a:t>
            </a:r>
            <a:r>
              <a:rPr lang="en-US" dirty="0" err="1"/>
              <a:t>UWaterloo</a:t>
            </a:r>
            <a:r>
              <a:rPr lang="en-US" dirty="0"/>
              <a:t> faculty, graduate students and researchers)</a:t>
            </a:r>
          </a:p>
          <a:p>
            <a:r>
              <a:rPr lang="en-US" dirty="0"/>
              <a:t>Based on </a:t>
            </a:r>
            <a:r>
              <a:rPr lang="en-US" dirty="0" err="1"/>
              <a:t>OpenScholar</a:t>
            </a:r>
            <a:r>
              <a:rPr lang="en-US" dirty="0"/>
              <a:t>, </a:t>
            </a:r>
            <a:r>
              <a:rPr lang="en-US" dirty="0" smtClean="0"/>
              <a:t>used </a:t>
            </a:r>
            <a:r>
              <a:rPr lang="en-US" dirty="0"/>
              <a:t>by Harvard and many other higher education institutions</a:t>
            </a:r>
          </a:p>
          <a:p>
            <a:r>
              <a:rPr lang="en-US" dirty="0" smtClean="0"/>
              <a:t>Self-serve, authentication </a:t>
            </a:r>
            <a:r>
              <a:rPr lang="en-US" dirty="0"/>
              <a:t>using </a:t>
            </a:r>
            <a:r>
              <a:rPr lang="en-US" dirty="0" err="1"/>
              <a:t>WatIAM</a:t>
            </a:r>
            <a:r>
              <a:rPr lang="en-US" dirty="0"/>
              <a:t> </a:t>
            </a:r>
            <a:r>
              <a:rPr lang="en-US" dirty="0" err="1"/>
              <a:t>userid</a:t>
            </a:r>
            <a:r>
              <a:rPr lang="en-US" dirty="0"/>
              <a:t> and password</a:t>
            </a:r>
          </a:p>
          <a:p>
            <a:r>
              <a:rPr lang="en-US" dirty="0"/>
              <a:t>Easy to create and maintain </a:t>
            </a:r>
            <a:r>
              <a:rPr lang="en-US" dirty="0" smtClean="0"/>
              <a:t>websites - no </a:t>
            </a:r>
            <a:r>
              <a:rPr lang="en-US" dirty="0"/>
              <a:t>training required</a:t>
            </a:r>
          </a:p>
          <a:p>
            <a:r>
              <a:rPr lang="en-US" dirty="0" err="1" smtClean="0">
                <a:hlinkClick r:id="rId3"/>
              </a:rPr>
              <a:t>UWaterloo</a:t>
            </a:r>
            <a:r>
              <a:rPr lang="en-US" dirty="0" smtClean="0">
                <a:hlinkClick r:id="rId3"/>
              </a:rPr>
              <a:t> Scholar </a:t>
            </a:r>
            <a:r>
              <a:rPr lang="en-US" smtClean="0">
                <a:hlinkClick r:id="rId3"/>
              </a:rPr>
              <a:t>presentation (2018) for </a:t>
            </a:r>
            <a:r>
              <a:rPr lang="en-US" dirty="0" smtClean="0">
                <a:hlinkClick r:id="rId3"/>
              </a:rPr>
              <a:t>Math Graduate students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More about </a:t>
            </a:r>
            <a:r>
              <a:rPr lang="en-US" dirty="0" err="1" smtClean="0">
                <a:hlinkClick r:id="rId4"/>
              </a:rPr>
              <a:t>UWaterloo</a:t>
            </a:r>
            <a:r>
              <a:rPr lang="en-US" dirty="0" smtClean="0">
                <a:hlinkClick r:id="rId4"/>
              </a:rPr>
              <a:t> Scholar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UWaterloo</a:t>
            </a:r>
            <a:r>
              <a:rPr lang="en-US" dirty="0"/>
              <a:t> Scholar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Improved </a:t>
            </a:r>
            <a:r>
              <a:rPr lang="en-US" dirty="0"/>
              <a:t>Google search results</a:t>
            </a:r>
          </a:p>
          <a:p>
            <a:r>
              <a:rPr lang="en-US" dirty="0"/>
              <a:t>Accessible web site by default </a:t>
            </a:r>
          </a:p>
          <a:p>
            <a:r>
              <a:rPr lang="en-US" dirty="0"/>
              <a:t>Secure, professional environment </a:t>
            </a:r>
          </a:p>
          <a:p>
            <a:r>
              <a:rPr lang="en-US" dirty="0"/>
              <a:t>Edit from anywhere through a web browser (no special software required)</a:t>
            </a:r>
          </a:p>
          <a:p>
            <a:r>
              <a:rPr lang="en-US" dirty="0" smtClean="0"/>
              <a:t>Publications </a:t>
            </a:r>
            <a:r>
              <a:rPr lang="en-US" dirty="0"/>
              <a:t>can be </a:t>
            </a:r>
            <a:r>
              <a:rPr lang="en-US" dirty="0" smtClean="0"/>
              <a:t>imported</a:t>
            </a:r>
          </a:p>
          <a:p>
            <a:r>
              <a:rPr lang="en-US" dirty="0" smtClean="0"/>
              <a:t>Embed third party content (e.g. twitter)</a:t>
            </a:r>
          </a:p>
          <a:p>
            <a:r>
              <a:rPr lang="en-US" dirty="0"/>
              <a:t>Can grant site edit access to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Developed by scholars for scholars</a:t>
            </a:r>
          </a:p>
          <a:p>
            <a:pPr lvl="1"/>
            <a:r>
              <a:rPr lang="en-US" dirty="0"/>
              <a:t>Blog </a:t>
            </a:r>
          </a:p>
          <a:p>
            <a:pPr lvl="1"/>
            <a:r>
              <a:rPr lang="en-US" dirty="0"/>
              <a:t>Class 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 smtClean="0"/>
              <a:t>Publications</a:t>
            </a:r>
            <a:endParaRPr lang="en-US" dirty="0"/>
          </a:p>
          <a:p>
            <a:pPr lvl="1"/>
            <a:r>
              <a:rPr lang="en-US" dirty="0"/>
              <a:t>Software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And more!</a:t>
            </a:r>
          </a:p>
          <a:p>
            <a:r>
              <a:rPr lang="en-US" dirty="0" smtClean="0">
                <a:hlinkClick r:id="rId2"/>
              </a:rPr>
              <a:t>Online </a:t>
            </a:r>
            <a:r>
              <a:rPr lang="en-US" dirty="0">
                <a:hlinkClick r:id="rId2"/>
              </a:rPr>
              <a:t>documentation and support from </a:t>
            </a:r>
            <a:r>
              <a:rPr lang="en-US" dirty="0" smtClean="0">
                <a:hlinkClick r:id="rId2"/>
              </a:rPr>
              <a:t>IST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registration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Email (can be time consuming)</a:t>
            </a:r>
          </a:p>
          <a:p>
            <a:r>
              <a:rPr lang="en-US" sz="2800" dirty="0" smtClean="0">
                <a:hlinkClick r:id="rId2"/>
              </a:rPr>
              <a:t>WCMS form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Qualtrics</a:t>
            </a:r>
            <a:endParaRPr lang="en-US" sz="2800" dirty="0" smtClean="0"/>
          </a:p>
          <a:p>
            <a:r>
              <a:rPr lang="en-US" sz="2800" dirty="0" err="1" smtClean="0">
                <a:hlinkClick r:id="rId4"/>
              </a:rPr>
              <a:t>Ticketfi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Eventbrite</a:t>
            </a:r>
            <a:r>
              <a:rPr lang="en-US" sz="2800" dirty="0" smtClean="0"/>
              <a:t> (used on campus but not officially supported by IST; there were some concerns </a:t>
            </a:r>
            <a:r>
              <a:rPr lang="en-US" sz="2800" dirty="0"/>
              <a:t>about their </a:t>
            </a:r>
            <a:r>
              <a:rPr lang="en-US" sz="2800" dirty="0" smtClean="0"/>
              <a:t>terms </a:t>
            </a:r>
            <a:r>
              <a:rPr lang="en-US" sz="2800" dirty="0"/>
              <a:t>of service </a:t>
            </a:r>
            <a:r>
              <a:rPr lang="en-US" sz="2800" dirty="0" smtClean="0"/>
              <a:t>but its seems OK for now)</a:t>
            </a:r>
          </a:p>
          <a:p>
            <a:r>
              <a:rPr lang="en-US" sz="2800" dirty="0" smtClean="0"/>
              <a:t>New event registration system coming to </a:t>
            </a:r>
            <a:r>
              <a:rPr lang="en-US" sz="2800" dirty="0" err="1" smtClean="0"/>
              <a:t>UWaterloo</a:t>
            </a:r>
            <a:r>
              <a:rPr lang="en-US" sz="2800" dirty="0" smtClean="0"/>
              <a:t> Portal (~Fall term)</a:t>
            </a:r>
          </a:p>
          <a:p>
            <a:pPr lvl="1"/>
            <a:r>
              <a:rPr lang="en-US" sz="2400" dirty="0" smtClean="0"/>
              <a:t>Aimed at free </a:t>
            </a:r>
            <a:r>
              <a:rPr lang="en-US" sz="2400" dirty="0"/>
              <a:t>events open to the university community (anyone with </a:t>
            </a:r>
            <a:r>
              <a:rPr lang="en-US" sz="2400" dirty="0" err="1" smtClean="0"/>
              <a:t>WatIAM</a:t>
            </a:r>
            <a:r>
              <a:rPr lang="en-US" sz="2400" dirty="0" smtClean="0"/>
              <a:t> credentials)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OneDrive and </a:t>
            </a:r>
            <a:r>
              <a:rPr lang="en-US" dirty="0" smtClean="0"/>
              <a:t>S: </a:t>
            </a:r>
            <a:r>
              <a:rPr lang="en-US" dirty="0"/>
              <a:t>drive file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5172483"/>
          </a:xfrm>
        </p:spPr>
        <p:txBody>
          <a:bodyPr>
            <a:normAutofit/>
          </a:bodyPr>
          <a:lstStyle/>
          <a:p>
            <a:r>
              <a:rPr lang="en-US" dirty="0" smtClean="0"/>
              <a:t>S: </a:t>
            </a:r>
            <a:r>
              <a:rPr lang="en-US" dirty="0"/>
              <a:t>drive is still </a:t>
            </a:r>
            <a:r>
              <a:rPr lang="en-US" dirty="0" smtClean="0"/>
              <a:t>preferred </a:t>
            </a:r>
            <a:r>
              <a:rPr lang="en-US" dirty="0"/>
              <a:t>for most work files</a:t>
            </a:r>
          </a:p>
          <a:p>
            <a:r>
              <a:rPr lang="en-US" dirty="0" smtClean="0"/>
              <a:t>Accessing S: drive from home:</a:t>
            </a:r>
          </a:p>
          <a:p>
            <a:pPr lvl="1"/>
            <a:r>
              <a:rPr lang="en-US" dirty="0" smtClean="0"/>
              <a:t>Connect to </a:t>
            </a:r>
            <a:r>
              <a:rPr lang="en-US" dirty="0" smtClean="0">
                <a:hlinkClick r:id="rId3"/>
              </a:rPr>
              <a:t>campus VPN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Map </a:t>
            </a:r>
            <a:r>
              <a:rPr lang="en-US" smtClean="0">
                <a:hlinkClick r:id="rId4"/>
              </a:rPr>
              <a:t>to S: </a:t>
            </a:r>
            <a:r>
              <a:rPr lang="en-US" dirty="0" smtClean="0">
                <a:hlinkClick r:id="rId4"/>
              </a:rPr>
              <a:t>drive </a:t>
            </a:r>
            <a:endParaRPr lang="en-US" dirty="0" smtClean="0"/>
          </a:p>
          <a:p>
            <a:pPr lvl="2"/>
            <a:r>
              <a:rPr lang="en-US" dirty="0" smtClean="0"/>
              <a:t>Math</a:t>
            </a:r>
            <a:r>
              <a:rPr lang="en-US" dirty="0"/>
              <a:t>: \\files.math.uwaterloo.ca\[UWUserid max 8 chars] </a:t>
            </a:r>
          </a:p>
          <a:p>
            <a:pPr lvl="2"/>
            <a:r>
              <a:rPr lang="en-US" dirty="0" smtClean="0"/>
              <a:t>Computer </a:t>
            </a:r>
            <a:r>
              <a:rPr lang="en-US" dirty="0"/>
              <a:t>Science: \\smb-files.cs.uwaterloo.ca\[UWUserid max 8 chars] – use CS-GENERAL password – not </a:t>
            </a:r>
            <a:r>
              <a:rPr lang="en-US" dirty="0" err="1"/>
              <a:t>WatIam</a:t>
            </a:r>
            <a:r>
              <a:rPr lang="en-US" dirty="0"/>
              <a:t> - see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uwaterloo.ca/math-faculty-computing-facility/resources/accessing-graduate-file-storage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5172483"/>
          </a:xfrm>
        </p:spPr>
        <p:txBody>
          <a:bodyPr>
            <a:normAutofit/>
          </a:bodyPr>
          <a:lstStyle/>
          <a:p>
            <a:r>
              <a:rPr lang="en-US" dirty="0" smtClean="0"/>
              <a:t>OneDrive </a:t>
            </a:r>
            <a:r>
              <a:rPr lang="en-US" dirty="0"/>
              <a:t>is </a:t>
            </a:r>
            <a:r>
              <a:rPr lang="en-US" dirty="0" smtClean="0"/>
              <a:t>a good option when travelling, working from home, etc. for any files that are not highly confidential</a:t>
            </a:r>
          </a:p>
          <a:p>
            <a:pPr lvl="1"/>
            <a:r>
              <a:rPr lang="en-US" dirty="0"/>
              <a:t>Microsoft data retention policy</a:t>
            </a:r>
          </a:p>
          <a:p>
            <a:pPr lvl="2"/>
            <a:r>
              <a:rPr lang="en-US" dirty="0"/>
              <a:t>Data stored in this service are subject to Microsoft data retention policies which may change from time to time. There is no capability to restore deleted data beyond the user-accessible facilities (e.g. versions and recycle bin) provided by Microsoft. Currently, Microsoft maintains a file history for 30 days.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hlinkClick r:id="rId3"/>
              </a:rPr>
              <a:t>share with off campus colleagues </a:t>
            </a:r>
            <a:r>
              <a:rPr lang="en-US" dirty="0" smtClean="0"/>
              <a:t>who have Microsoft or Gmail email accounts</a:t>
            </a:r>
          </a:p>
          <a:p>
            <a:pPr lvl="1"/>
            <a:r>
              <a:rPr lang="en-US" dirty="0" smtClean="0"/>
              <a:t>5 T of storage</a:t>
            </a:r>
          </a:p>
          <a:p>
            <a:r>
              <a:rPr lang="en-US" dirty="0" smtClean="0"/>
              <a:t>MFCF still recommends using S: drive for work files </a:t>
            </a:r>
          </a:p>
          <a:p>
            <a:r>
              <a:rPr lang="en-US" dirty="0" smtClean="0">
                <a:hlinkClick r:id="rId4"/>
              </a:rPr>
              <a:t>Documentation: Office </a:t>
            </a:r>
            <a:r>
              <a:rPr lang="en-US" dirty="0">
                <a:hlinkClick r:id="rId4"/>
              </a:rPr>
              <a:t>365 for staff </a:t>
            </a:r>
            <a:r>
              <a:rPr lang="en-US" dirty="0" smtClean="0">
                <a:hlinkClick r:id="rId4"/>
              </a:rPr>
              <a:t>documentation</a:t>
            </a:r>
            <a:r>
              <a:rPr lang="en-US" dirty="0" smtClean="0"/>
              <a:t> , </a:t>
            </a:r>
            <a:r>
              <a:rPr lang="en-US" dirty="0" smtClean="0">
                <a:hlinkClick r:id="rId5"/>
              </a:rPr>
              <a:t>OneDrive </a:t>
            </a:r>
            <a:r>
              <a:rPr lang="en-US" dirty="0">
                <a:hlinkClick r:id="rId5"/>
              </a:rPr>
              <a:t>documentation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94" y="1144939"/>
            <a:ext cx="11569729" cy="4595117"/>
          </a:xfrm>
        </p:spPr>
        <p:txBody>
          <a:bodyPr>
            <a:normAutofit/>
          </a:bodyPr>
          <a:lstStyle/>
          <a:p>
            <a:r>
              <a:rPr lang="en-US" dirty="0" err="1" smtClean="0"/>
              <a:t>WatIAM</a:t>
            </a:r>
            <a:r>
              <a:rPr lang="en-US" dirty="0" smtClean="0"/>
              <a:t> </a:t>
            </a:r>
            <a:r>
              <a:rPr lang="en-US" dirty="0"/>
              <a:t>2.0 upgrade</a:t>
            </a:r>
          </a:p>
          <a:p>
            <a:r>
              <a:rPr lang="en-US" dirty="0"/>
              <a:t>SharePoint 2016 upgrade (May 26) and re-organization (May 14)</a:t>
            </a:r>
          </a:p>
          <a:p>
            <a:r>
              <a:rPr lang="en-US" dirty="0"/>
              <a:t>New </a:t>
            </a:r>
            <a:r>
              <a:rPr lang="en-US" dirty="0">
                <a:hlinkClick r:id="rId2" invalidUrl="https://sharepoint.uwaterloo.ca/help/training/SEW/Outlook Email Tips/Outlook2016Tips.docx?Web=1"/>
              </a:rPr>
              <a:t>Outlook Tips </a:t>
            </a:r>
            <a:r>
              <a:rPr lang="en-US" dirty="0" smtClean="0">
                <a:hlinkClick r:id="rId3" invalidUrl="https://sharepoint.uwaterloo.ca/help/training/SEW/Outlook Email Tips/Outlook2016Tips.docx?Web=1"/>
              </a:rPr>
              <a:t>course </a:t>
            </a:r>
            <a:endParaRPr lang="en-US" dirty="0"/>
          </a:p>
          <a:p>
            <a:r>
              <a:rPr lang="en-US" dirty="0" smtClean="0"/>
              <a:t>Office 365 pop-up booth – MFCF Helpdesk – June 19, 2018, from 2-4pm</a:t>
            </a:r>
          </a:p>
          <a:p>
            <a:pPr lvl="1"/>
            <a:r>
              <a:rPr lang="en-US" dirty="0" smtClean="0"/>
              <a:t>Faculty</a:t>
            </a:r>
            <a:r>
              <a:rPr lang="en-US" dirty="0"/>
              <a:t>, staff, grad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Bring your Office 365 questions</a:t>
            </a:r>
          </a:p>
          <a:p>
            <a:pPr lvl="1"/>
            <a:r>
              <a:rPr lang="en-US" dirty="0" smtClean="0"/>
              <a:t>Ensure your Office 365 account is activated beforehand, if possible</a:t>
            </a:r>
          </a:p>
          <a:p>
            <a:pPr lvl="1"/>
            <a:r>
              <a:rPr lang="en-US" dirty="0" smtClean="0"/>
              <a:t>Can also send Lisa/Lori your Office 365 questions ahead of time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</a:p>
          <a:p>
            <a:pPr marL="0" indent="0" algn="ctr">
              <a:buNone/>
            </a:pPr>
            <a:r>
              <a:rPr lang="en-US" dirty="0" smtClean="0"/>
              <a:t>Debbie Brown</a:t>
            </a:r>
            <a:r>
              <a:rPr lang="en-US" dirty="0"/>
              <a:t>, </a:t>
            </a:r>
            <a:r>
              <a:rPr lang="en-US" dirty="0" smtClean="0">
                <a:hlinkClick r:id="rId2"/>
              </a:rPr>
              <a:t>dabrown@uwaterloo.ca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Lisa Tomalty, </a:t>
            </a:r>
            <a:r>
              <a:rPr lang="en-US" dirty="0" smtClean="0">
                <a:hlinkClick r:id="rId3"/>
              </a:rPr>
              <a:t>ltomalty@uwaterloo.ca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Visibull</a:t>
            </a:r>
            <a:r>
              <a:rPr lang="en-US" dirty="0" smtClean="0"/>
              <a:t> digital </a:t>
            </a:r>
            <a:r>
              <a:rPr lang="en-US" dirty="0"/>
              <a:t>displays</a:t>
            </a:r>
          </a:p>
          <a:p>
            <a:r>
              <a:rPr lang="en-US" dirty="0" smtClean="0"/>
              <a:t>Lynda.com </a:t>
            </a:r>
            <a:r>
              <a:rPr lang="en-US" dirty="0"/>
              <a:t>for undergraduate students</a:t>
            </a:r>
          </a:p>
          <a:p>
            <a:r>
              <a:rPr lang="en-US" dirty="0" err="1" smtClean="0"/>
              <a:t>Qualtrics</a:t>
            </a:r>
            <a:r>
              <a:rPr lang="en-US" dirty="0" smtClean="0"/>
              <a:t> </a:t>
            </a:r>
            <a:r>
              <a:rPr lang="en-US" dirty="0"/>
              <a:t>survey tool</a:t>
            </a:r>
          </a:p>
          <a:p>
            <a:r>
              <a:rPr lang="en-US" dirty="0" err="1" smtClean="0"/>
              <a:t>WatVote</a:t>
            </a:r>
            <a:r>
              <a:rPr lang="en-US" dirty="0" smtClean="0"/>
              <a:t> </a:t>
            </a:r>
            <a:r>
              <a:rPr lang="en-US" dirty="0"/>
              <a:t>voting system</a:t>
            </a:r>
          </a:p>
          <a:p>
            <a:r>
              <a:rPr lang="en-US" dirty="0" smtClean="0"/>
              <a:t>Skype </a:t>
            </a:r>
            <a:r>
              <a:rPr lang="en-US" dirty="0"/>
              <a:t>for Business</a:t>
            </a:r>
          </a:p>
          <a:p>
            <a:r>
              <a:rPr lang="en-US" dirty="0" err="1" smtClean="0"/>
              <a:t>UWaterloo</a:t>
            </a:r>
            <a:r>
              <a:rPr lang="en-US" dirty="0" smtClean="0"/>
              <a:t> </a:t>
            </a:r>
            <a:r>
              <a:rPr lang="en-US" dirty="0"/>
              <a:t>Scholar for faculty and graduate students</a:t>
            </a:r>
          </a:p>
          <a:p>
            <a:r>
              <a:rPr lang="en-US" dirty="0" smtClean="0"/>
              <a:t>Event </a:t>
            </a:r>
            <a:r>
              <a:rPr lang="en-US" dirty="0"/>
              <a:t>registration </a:t>
            </a:r>
            <a:r>
              <a:rPr lang="en-US" dirty="0" smtClean="0"/>
              <a:t>options</a:t>
            </a:r>
          </a:p>
          <a:p>
            <a:r>
              <a:rPr lang="en-US" dirty="0"/>
              <a:t>OneDrive and </a:t>
            </a:r>
            <a:r>
              <a:rPr lang="en-US" dirty="0" smtClean="0"/>
              <a:t>S: </a:t>
            </a:r>
            <a:r>
              <a:rPr lang="en-US" dirty="0"/>
              <a:t>drive file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Updates</a:t>
            </a:r>
            <a:endParaRPr lang="en-US" dirty="0"/>
          </a:p>
          <a:p>
            <a:pPr lvl="1"/>
            <a:r>
              <a:rPr lang="en-US" dirty="0" err="1" smtClean="0"/>
              <a:t>WatIA</a:t>
            </a:r>
            <a:r>
              <a:rPr lang="en-US" dirty="0" err="1"/>
              <a:t>M</a:t>
            </a:r>
            <a:r>
              <a:rPr lang="en-US" dirty="0" smtClean="0"/>
              <a:t> </a:t>
            </a:r>
            <a:r>
              <a:rPr lang="en-US" dirty="0"/>
              <a:t>2.0 upgrade</a:t>
            </a:r>
          </a:p>
          <a:p>
            <a:pPr lvl="1"/>
            <a:r>
              <a:rPr lang="en-US" dirty="0" smtClean="0"/>
              <a:t>SharePoint </a:t>
            </a:r>
            <a:r>
              <a:rPr lang="en-US" dirty="0"/>
              <a:t>2016 </a:t>
            </a:r>
            <a:r>
              <a:rPr lang="en-US" dirty="0" smtClean="0"/>
              <a:t>upgrade and re-organization</a:t>
            </a:r>
            <a:endParaRPr lang="en-US" dirty="0"/>
          </a:p>
          <a:p>
            <a:pPr lvl="1"/>
            <a:r>
              <a:rPr lang="en-US" dirty="0" smtClean="0"/>
              <a:t>New </a:t>
            </a:r>
            <a:r>
              <a:rPr lang="en-US" dirty="0"/>
              <a:t>Outlook Tips </a:t>
            </a:r>
            <a:r>
              <a:rPr lang="en-US" dirty="0" smtClean="0"/>
              <a:t>course </a:t>
            </a:r>
            <a:r>
              <a:rPr lang="en-US" dirty="0"/>
              <a:t>and link to sew </a:t>
            </a:r>
            <a:r>
              <a:rPr lang="en-US" dirty="0" smtClean="0"/>
              <a:t>notes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Visibull</a:t>
            </a:r>
            <a:r>
              <a:rPr lang="en-US" dirty="0" smtClean="0"/>
              <a:t> </a:t>
            </a:r>
            <a:r>
              <a:rPr lang="en-US" dirty="0"/>
              <a:t>digital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Display locations: MC 3</a:t>
            </a:r>
            <a:r>
              <a:rPr lang="en-US" baseline="30000" dirty="0" smtClean="0"/>
              <a:t>rd</a:t>
            </a:r>
            <a:r>
              <a:rPr lang="en-US" dirty="0" smtClean="0"/>
              <a:t>, M3 atrium, MC 4</a:t>
            </a:r>
            <a:r>
              <a:rPr lang="en-US" baseline="30000" dirty="0" smtClean="0"/>
              <a:t>th</a:t>
            </a:r>
            <a:r>
              <a:rPr lang="en-US" dirty="0" smtClean="0"/>
              <a:t>-MUO use, DC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Math </a:t>
            </a:r>
            <a:r>
              <a:rPr lang="en-US" dirty="0"/>
              <a:t>Faculty related information </a:t>
            </a:r>
            <a:r>
              <a:rPr lang="mr-IN" dirty="0"/>
              <a:t>–</a:t>
            </a:r>
            <a:r>
              <a:rPr lang="en-US" dirty="0"/>
              <a:t> important dates, announcements, </a:t>
            </a:r>
            <a:r>
              <a:rPr lang="en-US" dirty="0" smtClean="0"/>
              <a:t>sessions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2391" y="1303485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882" y="2199412"/>
            <a:ext cx="11722129" cy="40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Campaigns exist for AM, C&amp;O, PM, SAS - event &amp; news pulled from Drupal</a:t>
            </a:r>
          </a:p>
          <a:p>
            <a:r>
              <a:rPr lang="en-US" dirty="0" smtClean="0"/>
              <a:t>Target audience </a:t>
            </a:r>
            <a:r>
              <a:rPr lang="mr-IN" dirty="0" smtClean="0"/>
              <a:t>–</a:t>
            </a:r>
            <a:r>
              <a:rPr lang="en-US" dirty="0" smtClean="0"/>
              <a:t> Math undergrads, grads, faculty and staff</a:t>
            </a:r>
          </a:p>
          <a:p>
            <a:r>
              <a:rPr lang="en-US" dirty="0" smtClean="0"/>
              <a:t>Math email: </a:t>
            </a:r>
            <a:r>
              <a:rPr lang="en-US" dirty="0" smtClean="0">
                <a:hlinkClick r:id="rId2"/>
              </a:rPr>
              <a:t>mathdisplay@uwaterloo.ca</a:t>
            </a:r>
            <a:r>
              <a:rPr lang="en-US" dirty="0" smtClean="0"/>
              <a:t>, CS email: </a:t>
            </a:r>
            <a:r>
              <a:rPr lang="en-US" dirty="0" smtClean="0">
                <a:hlinkClick r:id="rId3"/>
              </a:rPr>
              <a:t>jpetrik@uwaterloo.ca</a:t>
            </a:r>
            <a:endParaRPr lang="en-US" dirty="0" smtClean="0"/>
          </a:p>
          <a:p>
            <a:r>
              <a:rPr lang="en-US" dirty="0" smtClean="0"/>
              <a:t>Request in format: .</a:t>
            </a:r>
            <a:r>
              <a:rPr lang="en-US" dirty="0" err="1" smtClean="0"/>
              <a:t>png</a:t>
            </a:r>
            <a:r>
              <a:rPr lang="en-US" dirty="0" smtClean="0"/>
              <a:t>, .jpg  - NO Word, .pdf</a:t>
            </a:r>
          </a:p>
          <a:p>
            <a:r>
              <a:rPr lang="en-US" dirty="0" smtClean="0"/>
              <a:t> include removal date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5740400" y="7121558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Lynda.com for undergraduate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Lynda.com</a:t>
            </a:r>
            <a:r>
              <a:rPr lang="en-US" dirty="0" smtClean="0"/>
              <a:t> is available to all on campus (faculty, staff, grads and undergrads)</a:t>
            </a:r>
          </a:p>
          <a:p>
            <a:r>
              <a:rPr lang="en-US" dirty="0" smtClean="0"/>
              <a:t>Web based training from </a:t>
            </a:r>
            <a:r>
              <a:rPr lang="en-US" dirty="0" err="1" smtClean="0"/>
              <a:t>Lynda.com</a:t>
            </a:r>
            <a:r>
              <a:rPr lang="en-US" dirty="0" smtClean="0"/>
              <a:t> using </a:t>
            </a:r>
            <a:r>
              <a:rPr lang="en-US" dirty="0" err="1" smtClean="0"/>
              <a:t>WatIAM</a:t>
            </a:r>
            <a:r>
              <a:rPr lang="en-US" dirty="0" smtClean="0"/>
              <a:t> credentials</a:t>
            </a:r>
          </a:p>
          <a:p>
            <a:r>
              <a:rPr lang="en-US" dirty="0" smtClean="0"/>
              <a:t>Over 3000 online courses to assist your learning of software, creative, IT and business skills</a:t>
            </a:r>
          </a:p>
          <a:p>
            <a:pPr marL="0" indent="0">
              <a:buNone/>
            </a:pPr>
            <a:r>
              <a:rPr lang="en-US" dirty="0" smtClean="0"/>
              <a:t>LOGIN</a:t>
            </a:r>
          </a:p>
          <a:p>
            <a:pPr lvl="1"/>
            <a:r>
              <a:rPr lang="en-US" dirty="0" smtClean="0"/>
              <a:t>Go to </a:t>
            </a:r>
            <a:r>
              <a:rPr lang="en-US" dirty="0" err="1" smtClean="0"/>
              <a:t>Lynda.com</a:t>
            </a:r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b="1" dirty="0"/>
              <a:t>Sign in</a:t>
            </a:r>
            <a:r>
              <a:rPr lang="en-US" dirty="0"/>
              <a:t> link in top right corner.</a:t>
            </a:r>
          </a:p>
          <a:p>
            <a:pPr lvl="1"/>
            <a:r>
              <a:rPr lang="en-US" dirty="0"/>
              <a:t>Click </a:t>
            </a:r>
            <a:r>
              <a:rPr lang="en-US" b="1" dirty="0"/>
              <a:t>Sign in with your organization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Enter </a:t>
            </a:r>
            <a:r>
              <a:rPr lang="en-US" b="1" dirty="0" err="1"/>
              <a:t>www.uwaterloo.ca</a:t>
            </a:r>
            <a:r>
              <a:rPr lang="en-US" dirty="0"/>
              <a:t> and click </a:t>
            </a:r>
            <a:r>
              <a:rPr lang="en-US" b="1" dirty="0"/>
              <a:t>Continue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will be redirected to the University of Waterloo sign in page. Enter your </a:t>
            </a:r>
            <a:r>
              <a:rPr lang="en-US" dirty="0" err="1"/>
              <a:t>WatIAM</a:t>
            </a:r>
            <a:r>
              <a:rPr lang="en-US" dirty="0"/>
              <a:t> ID and password and click </a:t>
            </a:r>
            <a:r>
              <a:rPr lang="en-US" b="1" dirty="0"/>
              <a:t>Log in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More information: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uwaterloo.ca</a:t>
            </a:r>
            <a:r>
              <a:rPr lang="en-US" dirty="0">
                <a:hlinkClick r:id="rId2"/>
              </a:rPr>
              <a:t>/information-systems-technology/services/</a:t>
            </a:r>
            <a:r>
              <a:rPr lang="en-US" dirty="0" err="1">
                <a:hlinkClick r:id="rId2"/>
              </a:rPr>
              <a:t>lyndacom</a:t>
            </a:r>
            <a:r>
              <a:rPr lang="en-US" dirty="0">
                <a:hlinkClick r:id="rId2"/>
              </a:rPr>
              <a:t>-courses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Qualtrics survey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 to use tool to create and distribute surveys</a:t>
            </a:r>
            <a:r>
              <a:rPr lang="en-US" dirty="0"/>
              <a:t>, gather and organize information, </a:t>
            </a:r>
            <a:r>
              <a:rPr lang="en-US" dirty="0" smtClean="0"/>
              <a:t>do data analysis and create reports.</a:t>
            </a:r>
          </a:p>
          <a:p>
            <a:r>
              <a:rPr lang="en-US" dirty="0" smtClean="0"/>
              <a:t>Campus license open to all University of Waterloo employees, including co-op students</a:t>
            </a:r>
          </a:p>
          <a:p>
            <a:r>
              <a:rPr lang="en-US" dirty="0" err="1" smtClean="0"/>
              <a:t>uWaterloo</a:t>
            </a:r>
            <a:r>
              <a:rPr lang="en-US" dirty="0" smtClean="0"/>
              <a:t> URL and template/brand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stored in Canada</a:t>
            </a:r>
          </a:p>
          <a:p>
            <a:r>
              <a:rPr lang="en-US" dirty="0"/>
              <a:t>Add-ins: File Upload, Offline App</a:t>
            </a:r>
          </a:p>
          <a:p>
            <a:r>
              <a:rPr lang="en-US" dirty="0"/>
              <a:t>Extensive Qualtrics online documentation and support  (online chat/phone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2"/>
              </a:rPr>
              <a:t>More information about Qualtics survey tool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Qualtrics </a:t>
            </a:r>
            <a:r>
              <a:rPr lang="en-US" dirty="0" smtClean="0"/>
              <a:t>programming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Survey Research Centre </a:t>
            </a:r>
            <a:r>
              <a:rPr lang="en-US" dirty="0" smtClean="0"/>
              <a:t>provides Qualtrics programming services </a:t>
            </a:r>
          </a:p>
          <a:p>
            <a:pPr lvl="1"/>
            <a:r>
              <a:rPr lang="en-US" dirty="0"/>
              <a:t>Available to internal UW faculty, staff and grad students, using the University’s Qualtrics license </a:t>
            </a:r>
          </a:p>
          <a:p>
            <a:pPr lvl="1"/>
            <a:r>
              <a:rPr lang="en-US" dirty="0" smtClean="0"/>
              <a:t>Charges are based on a daily per diem rate </a:t>
            </a:r>
          </a:p>
          <a:p>
            <a:pPr lvl="1"/>
            <a:r>
              <a:rPr lang="en-US" dirty="0" smtClean="0"/>
              <a:t>Payment is </a:t>
            </a:r>
            <a:r>
              <a:rPr lang="en-US" dirty="0"/>
              <a:t>typically done internally through funds transfer requests </a:t>
            </a:r>
            <a:r>
              <a:rPr lang="en-US" dirty="0" smtClean="0"/>
              <a:t>(UW </a:t>
            </a:r>
            <a:r>
              <a:rPr lang="en-US" dirty="0"/>
              <a:t>account </a:t>
            </a:r>
            <a:r>
              <a:rPr lang="en-US" dirty="0" smtClean="0"/>
              <a:t>numbers)</a:t>
            </a:r>
          </a:p>
          <a:p>
            <a:r>
              <a:rPr lang="en-US" dirty="0" smtClean="0"/>
              <a:t>For more information </a:t>
            </a:r>
          </a:p>
          <a:p>
            <a:pPr lvl="1"/>
            <a:r>
              <a:rPr lang="en-US" dirty="0" smtClean="0"/>
              <a:t>Visit the </a:t>
            </a:r>
            <a:r>
              <a:rPr lang="en-US" dirty="0" smtClean="0">
                <a:hlinkClick r:id="rId3"/>
              </a:rPr>
              <a:t>Survey Research Centre’s services web page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Contact the Survey Research Centre</a:t>
            </a:r>
            <a:endParaRPr lang="en-US" dirty="0" smtClean="0"/>
          </a:p>
          <a:p>
            <a:pPr lvl="1"/>
            <a:r>
              <a:rPr lang="en-US" dirty="0" smtClean="0"/>
              <a:t>Or contact Janice Lam, </a:t>
            </a:r>
            <a:r>
              <a:rPr lang="en-US" dirty="0" smtClean="0">
                <a:hlinkClick r:id="rId5"/>
              </a:rPr>
              <a:t>j95lam@uwaterloo.ca</a:t>
            </a:r>
            <a:r>
              <a:rPr lang="en-US" dirty="0" smtClean="0"/>
              <a:t>, ext</a:t>
            </a:r>
            <a:r>
              <a:rPr lang="en-US" dirty="0"/>
              <a:t>. </a:t>
            </a:r>
            <a:r>
              <a:rPr lang="en-US" dirty="0" smtClean="0"/>
              <a:t>35071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WatVote</a:t>
            </a:r>
            <a:r>
              <a:rPr lang="en-US" dirty="0"/>
              <a:t> voting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Drupal-based </a:t>
            </a:r>
            <a:r>
              <a:rPr lang="en-US" dirty="0"/>
              <a:t>electronic voting system </a:t>
            </a:r>
            <a:r>
              <a:rPr lang="en-US" dirty="0" smtClean="0"/>
              <a:t>(recently updated)</a:t>
            </a:r>
          </a:p>
          <a:p>
            <a:r>
              <a:rPr lang="en-US" dirty="0" smtClean="0"/>
              <a:t>Supports </a:t>
            </a:r>
            <a:r>
              <a:rPr lang="en-US" dirty="0"/>
              <a:t>the official online voting needs of faculty and staff on </a:t>
            </a:r>
            <a:r>
              <a:rPr lang="en-US" dirty="0" smtClean="0"/>
              <a:t>campus</a:t>
            </a:r>
            <a:endParaRPr lang="en-US" dirty="0"/>
          </a:p>
          <a:p>
            <a:pPr lvl="1"/>
            <a:r>
              <a:rPr lang="en-US" dirty="0" smtClean="0"/>
              <a:t>Referendum </a:t>
            </a:r>
            <a:r>
              <a:rPr lang="en-US" dirty="0"/>
              <a:t>(yes/no) votes</a:t>
            </a:r>
          </a:p>
          <a:p>
            <a:pPr lvl="1"/>
            <a:r>
              <a:rPr lang="en-US" dirty="0" smtClean="0"/>
              <a:t>Election </a:t>
            </a:r>
            <a:r>
              <a:rPr lang="en-US" dirty="0"/>
              <a:t>‘first-past-the-post’ style votes (i.e. vote for 'x' of 'n' candidates)</a:t>
            </a:r>
          </a:p>
          <a:p>
            <a:r>
              <a:rPr lang="en-US" dirty="0" err="1"/>
              <a:t>WatVote</a:t>
            </a:r>
            <a:r>
              <a:rPr lang="en-US" dirty="0"/>
              <a:t> provides counting and access control for:</a:t>
            </a:r>
          </a:p>
          <a:p>
            <a:pPr lvl="1"/>
            <a:r>
              <a:rPr lang="en-US" dirty="0" smtClean="0"/>
              <a:t>Official </a:t>
            </a:r>
            <a:r>
              <a:rPr lang="en-US" dirty="0"/>
              <a:t>online voting</a:t>
            </a:r>
          </a:p>
          <a:p>
            <a:pPr lvl="1"/>
            <a:r>
              <a:rPr lang="en-US" dirty="0" smtClean="0"/>
              <a:t>Votes </a:t>
            </a:r>
            <a:r>
              <a:rPr lang="en-US" dirty="0"/>
              <a:t>requiring authentication, security and anonymity </a:t>
            </a:r>
          </a:p>
          <a:p>
            <a:r>
              <a:rPr lang="en-US" dirty="0" smtClean="0"/>
              <a:t>Qualtrics </a:t>
            </a:r>
            <a:r>
              <a:rPr lang="en-US" dirty="0"/>
              <a:t>Online Surveys and WCMS Web forms are </a:t>
            </a:r>
            <a:r>
              <a:rPr lang="en-US" dirty="0" smtClean="0"/>
              <a:t>alternative tools</a:t>
            </a:r>
            <a:endParaRPr lang="en-US" dirty="0"/>
          </a:p>
          <a:p>
            <a:r>
              <a:rPr lang="en-US" dirty="0" smtClean="0">
                <a:hlinkClick r:id="rId2"/>
              </a:rPr>
              <a:t>More information about </a:t>
            </a:r>
            <a:r>
              <a:rPr lang="en-US" dirty="0" err="1" smtClean="0">
                <a:hlinkClick r:id="rId2"/>
              </a:rPr>
              <a:t>WatVote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Skype for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 deployed to all of Math (lite version = without the phone feature)</a:t>
            </a:r>
          </a:p>
          <a:p>
            <a:r>
              <a:rPr lang="en-US" dirty="0" smtClean="0"/>
              <a:t>Instant messaging (IM)</a:t>
            </a:r>
          </a:p>
          <a:p>
            <a:pPr lvl="1"/>
            <a:r>
              <a:rPr lang="en-US" dirty="0" smtClean="0"/>
              <a:t>Quick, can see who is available and share files</a:t>
            </a:r>
          </a:p>
          <a:p>
            <a:r>
              <a:rPr lang="en-US" dirty="0" smtClean="0"/>
              <a:t>Broadcast a </a:t>
            </a:r>
            <a:r>
              <a:rPr lang="en-US" dirty="0"/>
              <a:t>presentation </a:t>
            </a:r>
            <a:r>
              <a:rPr lang="en-US" dirty="0" smtClean="0"/>
              <a:t>and share voice (via speaker) and PowerPoint, etc.</a:t>
            </a:r>
          </a:p>
          <a:p>
            <a:r>
              <a:rPr lang="en-US" dirty="0" smtClean="0"/>
              <a:t>Integrates with connect/Exchange  (Settings/Personal to change settings)</a:t>
            </a:r>
          </a:p>
          <a:p>
            <a:r>
              <a:rPr lang="en-US" dirty="0" smtClean="0">
                <a:hlinkClick r:id="rId2"/>
              </a:rPr>
              <a:t>Creating </a:t>
            </a:r>
            <a:r>
              <a:rPr lang="en-US" dirty="0">
                <a:hlinkClick r:id="rId2"/>
              </a:rPr>
              <a:t>a Skype for Business meeting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Skype for Business </a:t>
            </a:r>
            <a:r>
              <a:rPr lang="en-US" dirty="0" err="1" smtClean="0">
                <a:hlinkClick r:id="rId3"/>
              </a:rPr>
              <a:t>Uwaterloo</a:t>
            </a:r>
            <a:r>
              <a:rPr lang="en-US" dirty="0" smtClean="0">
                <a:hlinkClick r:id="rId3"/>
              </a:rPr>
              <a:t> online community/help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More information about using Skype for Business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Skype for </a:t>
            </a:r>
            <a:r>
              <a:rPr lang="en-US" dirty="0" smtClean="0"/>
              <a:t>Business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departments are using Skype for Business for phones</a:t>
            </a:r>
          </a:p>
          <a:p>
            <a:pPr lvl="1"/>
            <a:r>
              <a:rPr lang="en-US" dirty="0" smtClean="0"/>
              <a:t>Extension starts with 4 (e.g. 45873)</a:t>
            </a:r>
          </a:p>
          <a:p>
            <a:pPr lvl="1"/>
            <a:r>
              <a:rPr lang="en-US" dirty="0" smtClean="0"/>
              <a:t>Calls to all continue to work the same</a:t>
            </a:r>
          </a:p>
          <a:p>
            <a:r>
              <a:rPr lang="en-US" dirty="0" smtClean="0"/>
              <a:t>Other info/features ….</a:t>
            </a:r>
          </a:p>
          <a:p>
            <a:pPr lvl="1"/>
            <a:r>
              <a:rPr lang="en-US" dirty="0" smtClean="0"/>
              <a:t>Skype Meeting</a:t>
            </a:r>
          </a:p>
          <a:p>
            <a:pPr lvl="2"/>
            <a:r>
              <a:rPr lang="en-US" dirty="0" smtClean="0"/>
              <a:t>Chat</a:t>
            </a:r>
          </a:p>
          <a:p>
            <a:pPr lvl="2"/>
            <a:r>
              <a:rPr lang="en-US" dirty="0" smtClean="0"/>
              <a:t>Share screen/files/specific programs/attachments</a:t>
            </a:r>
          </a:p>
          <a:p>
            <a:pPr lvl="2"/>
            <a:r>
              <a:rPr lang="en-US" dirty="0" smtClean="0"/>
              <a:t>Audio/voice optional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Math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DE2498"/>
      </a:accent1>
      <a:accent2>
        <a:srgbClr val="0C0C0C"/>
      </a:accent2>
      <a:accent3>
        <a:srgbClr val="FF62AA"/>
      </a:accent3>
      <a:accent4>
        <a:srgbClr val="FFBDEF"/>
      </a:accent4>
      <a:accent5>
        <a:srgbClr val="C50078"/>
      </a:accent5>
      <a:accent6>
        <a:srgbClr val="0073CE"/>
      </a:accent6>
      <a:hlink>
        <a:srgbClr val="C50078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math_16x9.potx" id="{A07FD764-688D-4178-8F2F-F1EBDB294885}" vid="{7C400653-B229-4DE4-B1FA-580DD74B5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1102</Words>
  <Application>Microsoft Macintosh PowerPoint</Application>
  <PresentationFormat>Widescreen</PresentationFormat>
  <Paragraphs>178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Math IT Lunch and Learn</vt:lpstr>
      <vt:lpstr>Agenda</vt:lpstr>
      <vt:lpstr>Visibull digital displays</vt:lpstr>
      <vt:lpstr>Lynda.com for undergraduate students</vt:lpstr>
      <vt:lpstr>Qualtrics survey tool</vt:lpstr>
      <vt:lpstr>Qualtrics programming service</vt:lpstr>
      <vt:lpstr>WatVote voting system</vt:lpstr>
      <vt:lpstr>Skype for Business</vt:lpstr>
      <vt:lpstr>Skype for Business on campus</vt:lpstr>
      <vt:lpstr>UWaterloo Scholar for faculty and graduate students </vt:lpstr>
      <vt:lpstr>UWaterloo Scholar benefits</vt:lpstr>
      <vt:lpstr>Event registration options</vt:lpstr>
      <vt:lpstr>OneDrive and S: drive file storage</vt:lpstr>
      <vt:lpstr>OneDrive</vt:lpstr>
      <vt:lpstr>Updates</vt:lpstr>
      <vt:lpstr>Thank you and Q/A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Microsoft Office User</dc:creator>
  <cp:lastModifiedBy>Microsoft Office User</cp:lastModifiedBy>
  <cp:revision>86</cp:revision>
  <cp:lastPrinted>2018-05-16T13:23:19Z</cp:lastPrinted>
  <dcterms:created xsi:type="dcterms:W3CDTF">2017-01-08T01:26:13Z</dcterms:created>
  <dcterms:modified xsi:type="dcterms:W3CDTF">2018-05-16T19:19:23Z</dcterms:modified>
</cp:coreProperties>
</file>