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40"/>
  </p:notesMasterIdLst>
  <p:sldIdLst>
    <p:sldId id="379" r:id="rId5"/>
    <p:sldId id="445" r:id="rId6"/>
    <p:sldId id="501" r:id="rId7"/>
    <p:sldId id="494" r:id="rId8"/>
    <p:sldId id="502" r:id="rId9"/>
    <p:sldId id="449" r:id="rId10"/>
    <p:sldId id="444" r:id="rId11"/>
    <p:sldId id="455" r:id="rId12"/>
    <p:sldId id="452" r:id="rId13"/>
    <p:sldId id="456" r:id="rId14"/>
    <p:sldId id="458" r:id="rId15"/>
    <p:sldId id="479" r:id="rId16"/>
    <p:sldId id="464" r:id="rId17"/>
    <p:sldId id="461" r:id="rId18"/>
    <p:sldId id="492" r:id="rId19"/>
    <p:sldId id="491" r:id="rId20"/>
    <p:sldId id="495" r:id="rId21"/>
    <p:sldId id="477" r:id="rId22"/>
    <p:sldId id="482" r:id="rId23"/>
    <p:sldId id="483" r:id="rId24"/>
    <p:sldId id="481" r:id="rId25"/>
    <p:sldId id="484" r:id="rId26"/>
    <p:sldId id="497" r:id="rId27"/>
    <p:sldId id="485" r:id="rId28"/>
    <p:sldId id="486" r:id="rId29"/>
    <p:sldId id="460" r:id="rId30"/>
    <p:sldId id="462" r:id="rId31"/>
    <p:sldId id="498" r:id="rId32"/>
    <p:sldId id="474" r:id="rId33"/>
    <p:sldId id="475" r:id="rId34"/>
    <p:sldId id="505" r:id="rId35"/>
    <p:sldId id="503" r:id="rId36"/>
    <p:sldId id="504" r:id="rId37"/>
    <p:sldId id="506" r:id="rId38"/>
    <p:sldId id="42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D0"/>
    <a:srgbClr val="0098A5"/>
    <a:srgbClr val="005963"/>
    <a:srgbClr val="D93F00"/>
    <a:srgbClr val="FFFFFF"/>
    <a:srgbClr val="E4B429"/>
    <a:srgbClr val="FFD54F"/>
    <a:srgbClr val="FFEA3D"/>
    <a:srgbClr val="FFFFAA"/>
    <a:srgbClr val="E02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Light Fixtures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2-45AE-A6B4-3E4CE7327430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2-45AE-A6B4-3E4CE7327430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2-45AE-A6B4-3E4CE7327430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2-45AE-A6B4-3E4CE73274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82-45AE-A6B4-3E4CE73274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67775196006708"/>
          <c:y val="0.32356728074755203"/>
          <c:w val="0.15810712602694615"/>
          <c:h val="0.37264914280843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Light Fixtures</a:t>
            </a:r>
          </a:p>
        </c:rich>
      </c:tx>
      <c:layout>
        <c:manualLayout>
          <c:xMode val="edge"/>
          <c:yMode val="edge"/>
          <c:x val="0.13514242401875898"/>
          <c:y val="3.2476319350473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76-4F31-9F59-E8AD7621EC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76-4F31-9F59-E8AD7621ECC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76-4F31-9F59-E8AD7621ECC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76-4F31-9F59-E8AD7621EC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76-4F31-9F59-E8AD7621EC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67775196006708"/>
          <c:y val="0.32356728074755203"/>
          <c:w val="0.15810712602694615"/>
          <c:h val="0.37264914280843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C9CBC-056A-40AE-942A-4B9A594C8C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C1AF3A5-E963-4D5E-80D5-56F1492B4022}">
      <dgm:prSet phldrT="[Text]" custT="1"/>
      <dgm:spPr/>
      <dgm:t>
        <a:bodyPr/>
        <a:lstStyle/>
        <a:p>
          <a:r>
            <a:rPr lang="en-CA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Introduction</a:t>
          </a:r>
          <a:endParaRPr lang="en-CA" sz="1400" b="1" u="sng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6BBD9-5E36-49D3-A2A0-427239B9E42B}" type="parTrans" cxnId="{3EBBF02A-5035-479C-8B57-2C4E9473902C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82695-4825-4DCA-805B-25C09FF83E62}" type="sibTrans" cxnId="{3EBBF02A-5035-479C-8B57-2C4E9473902C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82067-9A90-4805-B831-0A2AC5E177E4}">
      <dgm:prSet phldrT="[Text]"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Define the problem</a:t>
          </a:r>
        </a:p>
      </dgm:t>
    </dgm:pt>
    <dgm:pt modelId="{122552CC-5098-47BB-BBDF-E6CFE30BCE70}" type="parTrans" cxnId="{28E05D73-AF86-4FD6-ABD3-4F53F314DA78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2EC26-BA5D-4850-853E-54B2F43D9909}" type="sibTrans" cxnId="{28E05D73-AF86-4FD6-ABD3-4F53F314DA78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3973B0-478D-4BFC-963C-DADBDBE9C6C5}">
      <dgm:prSet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Define the objective of the report</a:t>
          </a:r>
        </a:p>
      </dgm:t>
    </dgm:pt>
    <dgm:pt modelId="{80D7C040-14C7-4B5B-B80A-D3AFD31B6A7D}" type="parTrans" cxnId="{C598B60F-D0BA-4379-B649-35757E04C652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C854D-AF69-435B-A0CE-1DB468458588}" type="sibTrans" cxnId="{C598B60F-D0BA-4379-B649-35757E04C652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D6422-72D5-406A-8CE7-7852F0CBB0B9}">
      <dgm:prSet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Background about problem</a:t>
          </a:r>
        </a:p>
      </dgm:t>
    </dgm:pt>
    <dgm:pt modelId="{68BB5782-F250-4165-B1AA-F20E468AFAAA}" type="parTrans" cxnId="{CECA094A-301C-407B-8231-D63ECCD962D9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0B147-16FA-4FB2-9B63-ADA06AD15DDE}" type="sibTrans" cxnId="{CECA094A-301C-407B-8231-D63ECCD962D9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C480F-8A76-4924-B674-08E7D1FBA3C9}" type="pres">
      <dgm:prSet presAssocID="{8CAC9CBC-056A-40AE-942A-4B9A594C8C5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D89484A-D0C8-4DB6-B4E3-9E59917A5CC1}" type="pres">
      <dgm:prSet presAssocID="{7C1AF3A5-E963-4D5E-80D5-56F1492B4022}" presName="horFlow" presStyleCnt="0"/>
      <dgm:spPr/>
    </dgm:pt>
    <dgm:pt modelId="{DA5CB53B-8019-4D92-899A-DA0CBFA61958}" type="pres">
      <dgm:prSet presAssocID="{7C1AF3A5-E963-4D5E-80D5-56F1492B4022}" presName="bigChev" presStyleLbl="node1" presStyleIdx="0" presStyleCnt="1" custScaleX="107494" custScaleY="105497"/>
      <dgm:spPr/>
    </dgm:pt>
    <dgm:pt modelId="{D8E398AA-1CE7-41C4-B7ED-655B5F5768CC}" type="pres">
      <dgm:prSet presAssocID="{68BB5782-F250-4165-B1AA-F20E468AFAAA}" presName="parTrans" presStyleCnt="0"/>
      <dgm:spPr/>
    </dgm:pt>
    <dgm:pt modelId="{142D6189-D9BA-44B0-A65F-E29AB521EB01}" type="pres">
      <dgm:prSet presAssocID="{854D6422-72D5-406A-8CE7-7852F0CBB0B9}" presName="node" presStyleLbl="alignAccFollowNode1" presStyleIdx="0" presStyleCnt="3" custScaleX="138518" custScaleY="127269">
        <dgm:presLayoutVars>
          <dgm:bulletEnabled val="1"/>
        </dgm:presLayoutVars>
      </dgm:prSet>
      <dgm:spPr/>
    </dgm:pt>
    <dgm:pt modelId="{94E807BB-EC00-4301-89AE-45ADFA6D4A9A}" type="pres">
      <dgm:prSet presAssocID="{4AC0B147-16FA-4FB2-9B63-ADA06AD15DDE}" presName="sibTrans" presStyleCnt="0"/>
      <dgm:spPr/>
    </dgm:pt>
    <dgm:pt modelId="{384D2A56-B56F-43C8-AA0E-41D872BF5218}" type="pres">
      <dgm:prSet presAssocID="{E7082067-9A90-4805-B831-0A2AC5E177E4}" presName="node" presStyleLbl="alignAccFollowNode1" presStyleIdx="1" presStyleCnt="3" custScaleX="138518" custScaleY="127269" custLinFactNeighborX="627">
        <dgm:presLayoutVars>
          <dgm:bulletEnabled val="1"/>
        </dgm:presLayoutVars>
      </dgm:prSet>
      <dgm:spPr/>
    </dgm:pt>
    <dgm:pt modelId="{4029F7EF-4308-4D62-AD8C-B30CC13A940B}" type="pres">
      <dgm:prSet presAssocID="{BC32EC26-BA5D-4850-853E-54B2F43D9909}" presName="sibTrans" presStyleCnt="0"/>
      <dgm:spPr/>
    </dgm:pt>
    <dgm:pt modelId="{F4ED6031-3ECB-4EF4-AB7B-AFF20D708F52}" type="pres">
      <dgm:prSet presAssocID="{F83973B0-478D-4BFC-963C-DADBDBE9C6C5}" presName="node" presStyleLbl="alignAccFollowNode1" presStyleIdx="2" presStyleCnt="3" custScaleX="138518" custScaleY="127269">
        <dgm:presLayoutVars>
          <dgm:bulletEnabled val="1"/>
        </dgm:presLayoutVars>
      </dgm:prSet>
      <dgm:spPr/>
    </dgm:pt>
  </dgm:ptLst>
  <dgm:cxnLst>
    <dgm:cxn modelId="{C598B60F-D0BA-4379-B649-35757E04C652}" srcId="{7C1AF3A5-E963-4D5E-80D5-56F1492B4022}" destId="{F83973B0-478D-4BFC-963C-DADBDBE9C6C5}" srcOrd="2" destOrd="0" parTransId="{80D7C040-14C7-4B5B-B80A-D3AFD31B6A7D}" sibTransId="{9F3C854D-AF69-435B-A0CE-1DB468458588}"/>
    <dgm:cxn modelId="{F4279826-09CB-4D68-BCC9-B2295A0B7278}" type="presOf" srcId="{F83973B0-478D-4BFC-963C-DADBDBE9C6C5}" destId="{F4ED6031-3ECB-4EF4-AB7B-AFF20D708F52}" srcOrd="0" destOrd="0" presId="urn:microsoft.com/office/officeart/2005/8/layout/lProcess3"/>
    <dgm:cxn modelId="{41D1E429-8B61-41BF-8380-E1F405F95A00}" type="presOf" srcId="{854D6422-72D5-406A-8CE7-7852F0CBB0B9}" destId="{142D6189-D9BA-44B0-A65F-E29AB521EB01}" srcOrd="0" destOrd="0" presId="urn:microsoft.com/office/officeart/2005/8/layout/lProcess3"/>
    <dgm:cxn modelId="{3EBBF02A-5035-479C-8B57-2C4E9473902C}" srcId="{8CAC9CBC-056A-40AE-942A-4B9A594C8C5D}" destId="{7C1AF3A5-E963-4D5E-80D5-56F1492B4022}" srcOrd="0" destOrd="0" parTransId="{8B56BBD9-5E36-49D3-A2A0-427239B9E42B}" sibTransId="{08382695-4825-4DCA-805B-25C09FF83E62}"/>
    <dgm:cxn modelId="{CECA094A-301C-407B-8231-D63ECCD962D9}" srcId="{7C1AF3A5-E963-4D5E-80D5-56F1492B4022}" destId="{854D6422-72D5-406A-8CE7-7852F0CBB0B9}" srcOrd="0" destOrd="0" parTransId="{68BB5782-F250-4165-B1AA-F20E468AFAAA}" sibTransId="{4AC0B147-16FA-4FB2-9B63-ADA06AD15DDE}"/>
    <dgm:cxn modelId="{0C55776F-4104-415D-983E-47D4D9FD18D4}" type="presOf" srcId="{7C1AF3A5-E963-4D5E-80D5-56F1492B4022}" destId="{DA5CB53B-8019-4D92-899A-DA0CBFA61958}" srcOrd="0" destOrd="0" presId="urn:microsoft.com/office/officeart/2005/8/layout/lProcess3"/>
    <dgm:cxn modelId="{28E05D73-AF86-4FD6-ABD3-4F53F314DA78}" srcId="{7C1AF3A5-E963-4D5E-80D5-56F1492B4022}" destId="{E7082067-9A90-4805-B831-0A2AC5E177E4}" srcOrd="1" destOrd="0" parTransId="{122552CC-5098-47BB-BBDF-E6CFE30BCE70}" sibTransId="{BC32EC26-BA5D-4850-853E-54B2F43D9909}"/>
    <dgm:cxn modelId="{A4735085-B1E9-4A7A-ACC2-911B2E8FBC67}" type="presOf" srcId="{E7082067-9A90-4805-B831-0A2AC5E177E4}" destId="{384D2A56-B56F-43C8-AA0E-41D872BF5218}" srcOrd="0" destOrd="0" presId="urn:microsoft.com/office/officeart/2005/8/layout/lProcess3"/>
    <dgm:cxn modelId="{EC88B4C0-755E-45CD-8FD2-16E7D6762D0A}" type="presOf" srcId="{8CAC9CBC-056A-40AE-942A-4B9A594C8C5D}" destId="{7D7C480F-8A76-4924-B674-08E7D1FBA3C9}" srcOrd="0" destOrd="0" presId="urn:microsoft.com/office/officeart/2005/8/layout/lProcess3"/>
    <dgm:cxn modelId="{FE2167B4-B361-497A-AD99-DA0516BCE294}" type="presParOf" srcId="{7D7C480F-8A76-4924-B674-08E7D1FBA3C9}" destId="{BD89484A-D0C8-4DB6-B4E3-9E59917A5CC1}" srcOrd="0" destOrd="0" presId="urn:microsoft.com/office/officeart/2005/8/layout/lProcess3"/>
    <dgm:cxn modelId="{E9B0E3D4-766D-4CDA-B80B-FEBD9DAFF920}" type="presParOf" srcId="{BD89484A-D0C8-4DB6-B4E3-9E59917A5CC1}" destId="{DA5CB53B-8019-4D92-899A-DA0CBFA61958}" srcOrd="0" destOrd="0" presId="urn:microsoft.com/office/officeart/2005/8/layout/lProcess3"/>
    <dgm:cxn modelId="{653F64F7-23C1-4594-BCE1-6DFFDEE4598D}" type="presParOf" srcId="{BD89484A-D0C8-4DB6-B4E3-9E59917A5CC1}" destId="{D8E398AA-1CE7-41C4-B7ED-655B5F5768CC}" srcOrd="1" destOrd="0" presId="urn:microsoft.com/office/officeart/2005/8/layout/lProcess3"/>
    <dgm:cxn modelId="{9F4DA811-1C6B-409C-B703-53D14A040979}" type="presParOf" srcId="{BD89484A-D0C8-4DB6-B4E3-9E59917A5CC1}" destId="{142D6189-D9BA-44B0-A65F-E29AB521EB01}" srcOrd="2" destOrd="0" presId="urn:microsoft.com/office/officeart/2005/8/layout/lProcess3"/>
    <dgm:cxn modelId="{78E99E10-FD6B-444E-A544-63BD25EA34F6}" type="presParOf" srcId="{BD89484A-D0C8-4DB6-B4E3-9E59917A5CC1}" destId="{94E807BB-EC00-4301-89AE-45ADFA6D4A9A}" srcOrd="3" destOrd="0" presId="urn:microsoft.com/office/officeart/2005/8/layout/lProcess3"/>
    <dgm:cxn modelId="{395E5EAD-A8B7-45A8-B608-75F4CC6FF231}" type="presParOf" srcId="{BD89484A-D0C8-4DB6-B4E3-9E59917A5CC1}" destId="{384D2A56-B56F-43C8-AA0E-41D872BF5218}" srcOrd="4" destOrd="0" presId="urn:microsoft.com/office/officeart/2005/8/layout/lProcess3"/>
    <dgm:cxn modelId="{7D0F868C-6725-44FC-A363-47126AD38C42}" type="presParOf" srcId="{BD89484A-D0C8-4DB6-B4E3-9E59917A5CC1}" destId="{4029F7EF-4308-4D62-AD8C-B30CC13A940B}" srcOrd="5" destOrd="0" presId="urn:microsoft.com/office/officeart/2005/8/layout/lProcess3"/>
    <dgm:cxn modelId="{9CB0B4A3-E5A6-45E3-B544-2B41658787E7}" type="presParOf" srcId="{BD89484A-D0C8-4DB6-B4E3-9E59917A5CC1}" destId="{F4ED6031-3ECB-4EF4-AB7B-AFF20D708F52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C9CBC-056A-40AE-942A-4B9A594C8C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36EB973-CE34-42E6-8431-5C3CF495B5D5}">
      <dgm:prSet phldrT="[Text]" custT="1"/>
      <dgm:spPr/>
      <dgm:t>
        <a:bodyPr/>
        <a:lstStyle/>
        <a:p>
          <a:r>
            <a:rPr lang="en-CA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Engineering</a:t>
          </a:r>
          <a:r>
            <a:rPr lang="en-CA" sz="1800" b="1" u="sng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Judgement and Analysis</a:t>
          </a:r>
          <a:endParaRPr lang="en-CA" sz="1800" b="1" u="sng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215B7-D88C-450E-812F-96B3CA5FDC78}" type="parTrans" cxnId="{0EB1BED8-45BA-4679-BE9D-05B6028899CF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95D0E7-064F-4ED9-9E4E-3C4B6158D515}" type="sibTrans" cxnId="{0EB1BED8-45BA-4679-BE9D-05B6028899CF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8D085F-5C34-4F58-98F9-2D9DE0CA6733}">
      <dgm:prSet phldrT="[Text]" custT="1"/>
      <dgm:spPr/>
      <dgm:t>
        <a:bodyPr/>
        <a:lstStyle/>
        <a:p>
          <a:r>
            <a: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 take many forms</a:t>
          </a:r>
        </a:p>
      </dgm:t>
    </dgm:pt>
    <dgm:pt modelId="{2E6C320A-9B58-432F-9FBC-9FCF004FD8C2}" type="parTrans" cxnId="{AB7A5F5D-3D7D-456A-A633-5F9F898E3359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06DC0-814E-426A-8F25-6AF1E1927498}" type="sibTrans" cxnId="{AB7A5F5D-3D7D-456A-A633-5F9F898E3359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CF05D-6530-40B2-821F-5735D30250E2}">
      <dgm:prSet custT="1"/>
      <dgm:spPr/>
      <dgm:t>
        <a:bodyPr/>
        <a:lstStyle/>
        <a:p>
          <a:r>
            <a: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Should demonstrate engineering competence</a:t>
          </a:r>
        </a:p>
      </dgm:t>
    </dgm:pt>
    <dgm:pt modelId="{9876F8FC-66C4-4845-AA96-A274C75294DD}" type="sibTrans" cxnId="{D21645AB-6C86-49A3-BD6E-6F37FA45DA4A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A2F67-043C-4381-9465-E5F210F10430}" type="parTrans" cxnId="{D21645AB-6C86-49A3-BD6E-6F37FA45DA4A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65691-8F2E-4A00-9507-5A6F3CC322AD}">
      <dgm:prSet custT="1"/>
      <dgm:spPr/>
      <dgm:t>
        <a:bodyPr/>
        <a:lstStyle/>
        <a:p>
          <a:r>
            <a: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Support your decisions with engineering analysis</a:t>
          </a:r>
        </a:p>
      </dgm:t>
    </dgm:pt>
    <dgm:pt modelId="{B2CE0F80-21BF-4720-9722-C56BBC8061E8}" type="sibTrans" cxnId="{30BA1550-5F8F-4ACC-BED1-429970A098FA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15B14D-FBC3-4BB5-9DDE-0ED22DDEFE91}" type="parTrans" cxnId="{30BA1550-5F8F-4ACC-BED1-429970A098FA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C480F-8A76-4924-B674-08E7D1FBA3C9}" type="pres">
      <dgm:prSet presAssocID="{8CAC9CBC-056A-40AE-942A-4B9A594C8C5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6E10563-8C71-4CD9-B238-854897B479B9}" type="pres">
      <dgm:prSet presAssocID="{436EB973-CE34-42E6-8431-5C3CF495B5D5}" presName="horFlow" presStyleCnt="0"/>
      <dgm:spPr/>
    </dgm:pt>
    <dgm:pt modelId="{8EA55206-FC0C-4F23-BAEF-6816DB21F413}" type="pres">
      <dgm:prSet presAssocID="{436EB973-CE34-42E6-8431-5C3CF495B5D5}" presName="bigChev" presStyleLbl="node1" presStyleIdx="0" presStyleCnt="1" custScaleX="106575" custScaleY="103273"/>
      <dgm:spPr/>
    </dgm:pt>
    <dgm:pt modelId="{1274B2D0-4A71-40B1-999D-F71C644EC921}" type="pres">
      <dgm:prSet presAssocID="{2E6C320A-9B58-432F-9FBC-9FCF004FD8C2}" presName="parTrans" presStyleCnt="0"/>
      <dgm:spPr/>
    </dgm:pt>
    <dgm:pt modelId="{0D0786D5-307B-41BD-A6F0-CEDC009E3CF8}" type="pres">
      <dgm:prSet presAssocID="{E58D085F-5C34-4F58-98F9-2D9DE0CA6733}" presName="node" presStyleLbl="alignAccFollowNode1" presStyleIdx="0" presStyleCnt="3" custScaleX="138518" custScaleY="127269">
        <dgm:presLayoutVars>
          <dgm:bulletEnabled val="1"/>
        </dgm:presLayoutVars>
      </dgm:prSet>
      <dgm:spPr/>
    </dgm:pt>
    <dgm:pt modelId="{F98237DB-C299-45F6-AAAC-BE797352B5E3}" type="pres">
      <dgm:prSet presAssocID="{F9706DC0-814E-426A-8F25-6AF1E1927498}" presName="sibTrans" presStyleCnt="0"/>
      <dgm:spPr/>
    </dgm:pt>
    <dgm:pt modelId="{D75EF307-AA17-48E1-A36C-F2C82B6466E0}" type="pres">
      <dgm:prSet presAssocID="{AF2CF05D-6530-40B2-821F-5735D30250E2}" presName="node" presStyleLbl="alignAccFollowNode1" presStyleIdx="1" presStyleCnt="3" custScaleX="138518" custScaleY="127269">
        <dgm:presLayoutVars>
          <dgm:bulletEnabled val="1"/>
        </dgm:presLayoutVars>
      </dgm:prSet>
      <dgm:spPr/>
    </dgm:pt>
    <dgm:pt modelId="{4A44A9B5-E800-46E9-A4FE-E0E364F79C87}" type="pres">
      <dgm:prSet presAssocID="{9876F8FC-66C4-4845-AA96-A274C75294DD}" presName="sibTrans" presStyleCnt="0"/>
      <dgm:spPr/>
    </dgm:pt>
    <dgm:pt modelId="{B86435B1-0A8B-4A96-8B33-E583F1DEC17C}" type="pres">
      <dgm:prSet presAssocID="{A9D65691-8F2E-4A00-9507-5A6F3CC322AD}" presName="node" presStyleLbl="alignAccFollowNode1" presStyleIdx="2" presStyleCnt="3" custScaleX="138518" custScaleY="127269">
        <dgm:presLayoutVars>
          <dgm:bulletEnabled val="1"/>
        </dgm:presLayoutVars>
      </dgm:prSet>
      <dgm:spPr/>
    </dgm:pt>
  </dgm:ptLst>
  <dgm:cxnLst>
    <dgm:cxn modelId="{97D70732-3EE5-49F4-802A-A66D218D0A28}" type="presOf" srcId="{E58D085F-5C34-4F58-98F9-2D9DE0CA6733}" destId="{0D0786D5-307B-41BD-A6F0-CEDC009E3CF8}" srcOrd="0" destOrd="0" presId="urn:microsoft.com/office/officeart/2005/8/layout/lProcess3"/>
    <dgm:cxn modelId="{AB7A5F5D-3D7D-456A-A633-5F9F898E3359}" srcId="{436EB973-CE34-42E6-8431-5C3CF495B5D5}" destId="{E58D085F-5C34-4F58-98F9-2D9DE0CA6733}" srcOrd="0" destOrd="0" parTransId="{2E6C320A-9B58-432F-9FBC-9FCF004FD8C2}" sibTransId="{F9706DC0-814E-426A-8F25-6AF1E1927498}"/>
    <dgm:cxn modelId="{F0A3A16E-497D-4F96-BA63-926DFC333C5E}" type="presOf" srcId="{AF2CF05D-6530-40B2-821F-5735D30250E2}" destId="{D75EF307-AA17-48E1-A36C-F2C82B6466E0}" srcOrd="0" destOrd="0" presId="urn:microsoft.com/office/officeart/2005/8/layout/lProcess3"/>
    <dgm:cxn modelId="{30BA1550-5F8F-4ACC-BED1-429970A098FA}" srcId="{436EB973-CE34-42E6-8431-5C3CF495B5D5}" destId="{A9D65691-8F2E-4A00-9507-5A6F3CC322AD}" srcOrd="2" destOrd="0" parTransId="{7B15B14D-FBC3-4BB5-9DDE-0ED22DDEFE91}" sibTransId="{B2CE0F80-21BF-4720-9722-C56BBC8061E8}"/>
    <dgm:cxn modelId="{DBC82C81-1D43-4750-9FF9-43B511BCE6F7}" type="presOf" srcId="{8CAC9CBC-056A-40AE-942A-4B9A594C8C5D}" destId="{7D7C480F-8A76-4924-B674-08E7D1FBA3C9}" srcOrd="0" destOrd="0" presId="urn:microsoft.com/office/officeart/2005/8/layout/lProcess3"/>
    <dgm:cxn modelId="{D21645AB-6C86-49A3-BD6E-6F37FA45DA4A}" srcId="{436EB973-CE34-42E6-8431-5C3CF495B5D5}" destId="{AF2CF05D-6530-40B2-821F-5735D30250E2}" srcOrd="1" destOrd="0" parTransId="{D9CA2F67-043C-4381-9465-E5F210F10430}" sibTransId="{9876F8FC-66C4-4845-AA96-A274C75294DD}"/>
    <dgm:cxn modelId="{66C647C2-1F03-4DB0-AA7A-E684E9491326}" type="presOf" srcId="{436EB973-CE34-42E6-8431-5C3CF495B5D5}" destId="{8EA55206-FC0C-4F23-BAEF-6816DB21F413}" srcOrd="0" destOrd="0" presId="urn:microsoft.com/office/officeart/2005/8/layout/lProcess3"/>
    <dgm:cxn modelId="{0EB1BED8-45BA-4679-BE9D-05B6028899CF}" srcId="{8CAC9CBC-056A-40AE-942A-4B9A594C8C5D}" destId="{436EB973-CE34-42E6-8431-5C3CF495B5D5}" srcOrd="0" destOrd="0" parTransId="{B70215B7-D88C-450E-812F-96B3CA5FDC78}" sibTransId="{0495D0E7-064F-4ED9-9E4E-3C4B6158D515}"/>
    <dgm:cxn modelId="{A6316FF1-861E-4A1A-99B8-D751F664A002}" type="presOf" srcId="{A9D65691-8F2E-4A00-9507-5A6F3CC322AD}" destId="{B86435B1-0A8B-4A96-8B33-E583F1DEC17C}" srcOrd="0" destOrd="0" presId="urn:microsoft.com/office/officeart/2005/8/layout/lProcess3"/>
    <dgm:cxn modelId="{E590CBFD-73FC-47C5-B45D-947135FBBAAC}" type="presParOf" srcId="{7D7C480F-8A76-4924-B674-08E7D1FBA3C9}" destId="{D6E10563-8C71-4CD9-B238-854897B479B9}" srcOrd="0" destOrd="0" presId="urn:microsoft.com/office/officeart/2005/8/layout/lProcess3"/>
    <dgm:cxn modelId="{0F88A4ED-E0B8-4A50-BDC8-64D0C699D3DB}" type="presParOf" srcId="{D6E10563-8C71-4CD9-B238-854897B479B9}" destId="{8EA55206-FC0C-4F23-BAEF-6816DB21F413}" srcOrd="0" destOrd="0" presId="urn:microsoft.com/office/officeart/2005/8/layout/lProcess3"/>
    <dgm:cxn modelId="{0D7316C9-6207-4A8F-B3D7-FBECB177DE16}" type="presParOf" srcId="{D6E10563-8C71-4CD9-B238-854897B479B9}" destId="{1274B2D0-4A71-40B1-999D-F71C644EC921}" srcOrd="1" destOrd="0" presId="urn:microsoft.com/office/officeart/2005/8/layout/lProcess3"/>
    <dgm:cxn modelId="{E4205397-17A3-48B2-BFA3-41228325182D}" type="presParOf" srcId="{D6E10563-8C71-4CD9-B238-854897B479B9}" destId="{0D0786D5-307B-41BD-A6F0-CEDC009E3CF8}" srcOrd="2" destOrd="0" presId="urn:microsoft.com/office/officeart/2005/8/layout/lProcess3"/>
    <dgm:cxn modelId="{C29953B0-A4A1-4EA2-BAFD-28D2DD0153D0}" type="presParOf" srcId="{D6E10563-8C71-4CD9-B238-854897B479B9}" destId="{F98237DB-C299-45F6-AAAC-BE797352B5E3}" srcOrd="3" destOrd="0" presId="urn:microsoft.com/office/officeart/2005/8/layout/lProcess3"/>
    <dgm:cxn modelId="{FADAF5E5-1AAA-4CA3-A0F7-C0A537892A06}" type="presParOf" srcId="{D6E10563-8C71-4CD9-B238-854897B479B9}" destId="{D75EF307-AA17-48E1-A36C-F2C82B6466E0}" srcOrd="4" destOrd="0" presId="urn:microsoft.com/office/officeart/2005/8/layout/lProcess3"/>
    <dgm:cxn modelId="{C5811B69-F795-4E0F-8928-E3E27ADA25BC}" type="presParOf" srcId="{D6E10563-8C71-4CD9-B238-854897B479B9}" destId="{4A44A9B5-E800-46E9-A4FE-E0E364F79C87}" srcOrd="5" destOrd="0" presId="urn:microsoft.com/office/officeart/2005/8/layout/lProcess3"/>
    <dgm:cxn modelId="{D23964AA-5F07-4494-8191-20A3CFCDFFF4}" type="presParOf" srcId="{D6E10563-8C71-4CD9-B238-854897B479B9}" destId="{B86435B1-0A8B-4A96-8B33-E583F1DEC17C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C9CBC-056A-40AE-942A-4B9A594C8C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A0DD86F-8F46-4400-A847-11B6F0B3169E}">
      <dgm:prSet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Results and analysis of implementation</a:t>
          </a:r>
        </a:p>
      </dgm:t>
    </dgm:pt>
    <dgm:pt modelId="{A099288B-0976-4DD6-9016-0642310DD4C1}" type="parTrans" cxnId="{60F689BB-6B1A-4809-83E0-50C2CC76A486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7E0F0-9BBD-466D-9D61-DDA0027D8C34}" type="sibTrans" cxnId="{60F689BB-6B1A-4809-83E0-50C2CC76A486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92D4E-94A2-4BF6-BF52-4FD00A84CA0E}">
      <dgm:prSet phldrT="[Text]"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Explain how solution is implemented </a:t>
          </a:r>
        </a:p>
      </dgm:t>
    </dgm:pt>
    <dgm:pt modelId="{E61734E0-01F4-4AAE-B5F0-0CF571345B2A}" type="sibTrans" cxnId="{92B3D299-140A-4163-AB44-CD3B415D01E7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3606F-9A61-473F-B8D2-3E0DE6A62A7C}" type="parTrans" cxnId="{92B3D299-140A-4163-AB44-CD3B415D01E7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51016-0D83-461B-82F5-259D0BBD1B30}">
      <dgm:prSet phldrT="[Text]" custT="1"/>
      <dgm:spPr/>
      <dgm:t>
        <a:bodyPr/>
        <a:lstStyle/>
        <a:p>
          <a:r>
            <a:rPr lang="en-CA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Results</a:t>
          </a:r>
          <a:r>
            <a:rPr lang="en-CA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CA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dgm:t>
    </dgm:pt>
    <dgm:pt modelId="{2B668597-F2AF-4CBC-A9E5-518796235963}" type="sibTrans" cxnId="{19B2E75F-29B8-4F52-AA6D-CEB98F58D783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A0CBA-52FE-41D6-88C3-60E2C078BBE3}" type="parTrans" cxnId="{19B2E75F-29B8-4F52-AA6D-CEB98F58D783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C480F-8A76-4924-B674-08E7D1FBA3C9}" type="pres">
      <dgm:prSet presAssocID="{8CAC9CBC-056A-40AE-942A-4B9A594C8C5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01A5529-D059-4FB3-A852-20727B4FC60C}" type="pres">
      <dgm:prSet presAssocID="{8E651016-0D83-461B-82F5-259D0BBD1B30}" presName="horFlow" presStyleCnt="0"/>
      <dgm:spPr/>
    </dgm:pt>
    <dgm:pt modelId="{7BE30831-73FF-49F2-8605-A8C4A6185146}" type="pres">
      <dgm:prSet presAssocID="{8E651016-0D83-461B-82F5-259D0BBD1B30}" presName="bigChev" presStyleLbl="node1" presStyleIdx="0" presStyleCnt="1" custScaleX="110115" custScaleY="103847" custLinFactNeighborX="-41218" custLinFactNeighborY="876"/>
      <dgm:spPr/>
    </dgm:pt>
    <dgm:pt modelId="{005D2541-1952-494F-8643-16987E980D4F}" type="pres">
      <dgm:prSet presAssocID="{0F13606F-9A61-473F-B8D2-3E0DE6A62A7C}" presName="parTrans" presStyleCnt="0"/>
      <dgm:spPr/>
    </dgm:pt>
    <dgm:pt modelId="{6B2A89B4-54C9-4527-999B-89DAA2FC233D}" type="pres">
      <dgm:prSet presAssocID="{90192D4E-94A2-4BF6-BF52-4FD00A84CA0E}" presName="node" presStyleLbl="alignAccFollowNode1" presStyleIdx="0" presStyleCnt="2" custScaleX="138518" custScaleY="127269">
        <dgm:presLayoutVars>
          <dgm:bulletEnabled val="1"/>
        </dgm:presLayoutVars>
      </dgm:prSet>
      <dgm:spPr/>
    </dgm:pt>
    <dgm:pt modelId="{BCD9BE1D-9B07-487F-B401-E0BAB3F00034}" type="pres">
      <dgm:prSet presAssocID="{E61734E0-01F4-4AAE-B5F0-0CF571345B2A}" presName="sibTrans" presStyleCnt="0"/>
      <dgm:spPr/>
    </dgm:pt>
    <dgm:pt modelId="{591740E5-40C4-4C01-B7E1-E923BF4BE477}" type="pres">
      <dgm:prSet presAssocID="{DA0DD86F-8F46-4400-A847-11B6F0B3169E}" presName="node" presStyleLbl="alignAccFollowNode1" presStyleIdx="1" presStyleCnt="2" custScaleX="138518" custScaleY="127269">
        <dgm:presLayoutVars>
          <dgm:bulletEnabled val="1"/>
        </dgm:presLayoutVars>
      </dgm:prSet>
      <dgm:spPr/>
    </dgm:pt>
  </dgm:ptLst>
  <dgm:cxnLst>
    <dgm:cxn modelId="{21288E1F-CADF-49D1-81BE-8EFB8D855DBD}" type="presOf" srcId="{8CAC9CBC-056A-40AE-942A-4B9A594C8C5D}" destId="{7D7C480F-8A76-4924-B674-08E7D1FBA3C9}" srcOrd="0" destOrd="0" presId="urn:microsoft.com/office/officeart/2005/8/layout/lProcess3"/>
    <dgm:cxn modelId="{19B2E75F-29B8-4F52-AA6D-CEB98F58D783}" srcId="{8CAC9CBC-056A-40AE-942A-4B9A594C8C5D}" destId="{8E651016-0D83-461B-82F5-259D0BBD1B30}" srcOrd="0" destOrd="0" parTransId="{7BCA0CBA-52FE-41D6-88C3-60E2C078BBE3}" sibTransId="{2B668597-F2AF-4CBC-A9E5-518796235963}"/>
    <dgm:cxn modelId="{CBAC7D6E-6985-4AE8-806F-4DC5FB0269C0}" type="presOf" srcId="{DA0DD86F-8F46-4400-A847-11B6F0B3169E}" destId="{591740E5-40C4-4C01-B7E1-E923BF4BE477}" srcOrd="0" destOrd="0" presId="urn:microsoft.com/office/officeart/2005/8/layout/lProcess3"/>
    <dgm:cxn modelId="{92B3D299-140A-4163-AB44-CD3B415D01E7}" srcId="{8E651016-0D83-461B-82F5-259D0BBD1B30}" destId="{90192D4E-94A2-4BF6-BF52-4FD00A84CA0E}" srcOrd="0" destOrd="0" parTransId="{0F13606F-9A61-473F-B8D2-3E0DE6A62A7C}" sibTransId="{E61734E0-01F4-4AAE-B5F0-0CF571345B2A}"/>
    <dgm:cxn modelId="{3EE3A1B0-5447-4125-B881-664C0F01070D}" type="presOf" srcId="{8E651016-0D83-461B-82F5-259D0BBD1B30}" destId="{7BE30831-73FF-49F2-8605-A8C4A6185146}" srcOrd="0" destOrd="0" presId="urn:microsoft.com/office/officeart/2005/8/layout/lProcess3"/>
    <dgm:cxn modelId="{60F689BB-6B1A-4809-83E0-50C2CC76A486}" srcId="{8E651016-0D83-461B-82F5-259D0BBD1B30}" destId="{DA0DD86F-8F46-4400-A847-11B6F0B3169E}" srcOrd="1" destOrd="0" parTransId="{A099288B-0976-4DD6-9016-0642310DD4C1}" sibTransId="{5AB7E0F0-9BBD-466D-9D61-DDA0027D8C34}"/>
    <dgm:cxn modelId="{125C95F2-0383-451E-B8FA-A5D68F657767}" type="presOf" srcId="{90192D4E-94A2-4BF6-BF52-4FD00A84CA0E}" destId="{6B2A89B4-54C9-4527-999B-89DAA2FC233D}" srcOrd="0" destOrd="0" presId="urn:microsoft.com/office/officeart/2005/8/layout/lProcess3"/>
    <dgm:cxn modelId="{5A6C928A-1522-4196-AAB9-D774AA849263}" type="presParOf" srcId="{7D7C480F-8A76-4924-B674-08E7D1FBA3C9}" destId="{F01A5529-D059-4FB3-A852-20727B4FC60C}" srcOrd="0" destOrd="0" presId="urn:microsoft.com/office/officeart/2005/8/layout/lProcess3"/>
    <dgm:cxn modelId="{708DD641-963E-4B0B-A9F3-6B4F9F82982A}" type="presParOf" srcId="{F01A5529-D059-4FB3-A852-20727B4FC60C}" destId="{7BE30831-73FF-49F2-8605-A8C4A6185146}" srcOrd="0" destOrd="0" presId="urn:microsoft.com/office/officeart/2005/8/layout/lProcess3"/>
    <dgm:cxn modelId="{52F5E6B6-F416-4470-BF03-F8802B1994FD}" type="presParOf" srcId="{F01A5529-D059-4FB3-A852-20727B4FC60C}" destId="{005D2541-1952-494F-8643-16987E980D4F}" srcOrd="1" destOrd="0" presId="urn:microsoft.com/office/officeart/2005/8/layout/lProcess3"/>
    <dgm:cxn modelId="{7E4A17E8-3588-4EAE-BB4C-F68CEDE21797}" type="presParOf" srcId="{F01A5529-D059-4FB3-A852-20727B4FC60C}" destId="{6B2A89B4-54C9-4527-999B-89DAA2FC233D}" srcOrd="2" destOrd="0" presId="urn:microsoft.com/office/officeart/2005/8/layout/lProcess3"/>
    <dgm:cxn modelId="{3F6BA9BB-3A54-4379-BACD-BC3B6C283646}" type="presParOf" srcId="{F01A5529-D059-4FB3-A852-20727B4FC60C}" destId="{BCD9BE1D-9B07-487F-B401-E0BAB3F00034}" srcOrd="3" destOrd="0" presId="urn:microsoft.com/office/officeart/2005/8/layout/lProcess3"/>
    <dgm:cxn modelId="{72911482-4219-47CA-B69D-8C59A6FE463A}" type="presParOf" srcId="{F01A5529-D059-4FB3-A852-20727B4FC60C}" destId="{591740E5-40C4-4C01-B7E1-E923BF4BE47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C9CBC-056A-40AE-942A-4B9A594C8C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699559A-8A95-4925-85CA-3E10A1605840}">
      <dgm:prSet custT="1"/>
      <dgm:spPr/>
      <dgm:t>
        <a:bodyPr/>
        <a:lstStyle/>
        <a:p>
          <a:r>
            <a:rPr lang="en-CA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Conclusions</a:t>
          </a:r>
        </a:p>
      </dgm:t>
    </dgm:pt>
    <dgm:pt modelId="{AEA32AD0-835C-4167-91EC-A33C5BEB1529}" type="parTrans" cxnId="{5AF69EA9-3C77-4C0D-9467-C781489358F8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FAB95-68EC-45AC-BAB6-3EFBC503C482}" type="sibTrans" cxnId="{5AF69EA9-3C77-4C0D-9467-C781489358F8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CE3EB-6CA9-407F-947B-2EB94DEA09FE}">
      <dgm:prSet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Conclusions about objective, solution and results</a:t>
          </a:r>
        </a:p>
      </dgm:t>
    </dgm:pt>
    <dgm:pt modelId="{243AEFEF-45A2-4326-8547-A4F80B12005C}" type="parTrans" cxnId="{EB5D9719-45F4-45D4-BBBC-41615F008B02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CB5CF-74E9-42FE-9185-57A7780E0EC6}" type="sibTrans" cxnId="{EB5D9719-45F4-45D4-BBBC-41615F008B02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B38FB-19F3-4C82-968F-184F845B47CD}">
      <dgm:prSet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Recommendations on how the project should move forward</a:t>
          </a:r>
        </a:p>
      </dgm:t>
    </dgm:pt>
    <dgm:pt modelId="{5DBB8EAA-D9F0-4097-A9B6-921ACD55BA5D}" type="parTrans" cxnId="{68D06ABB-BDBD-4099-8E15-96264C847973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4AA7F-F1CA-40AC-B43C-87C68DADFE86}" type="sibTrans" cxnId="{68D06ABB-BDBD-4099-8E15-96264C847973}">
      <dgm:prSet/>
      <dgm:spPr/>
      <dgm:t>
        <a:bodyPr/>
        <a:lstStyle/>
        <a:p>
          <a:endParaRPr lang="en-C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C480F-8A76-4924-B674-08E7D1FBA3C9}" type="pres">
      <dgm:prSet presAssocID="{8CAC9CBC-056A-40AE-942A-4B9A594C8C5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92D7FA6-24C1-488E-BE55-86B8DAFF4BC8}" type="pres">
      <dgm:prSet presAssocID="{3699559A-8A95-4925-85CA-3E10A1605840}" presName="horFlow" presStyleCnt="0"/>
      <dgm:spPr/>
    </dgm:pt>
    <dgm:pt modelId="{64BA45B0-DEBE-41AD-872D-1C8DA9571FE7}" type="pres">
      <dgm:prSet presAssocID="{3699559A-8A95-4925-85CA-3E10A1605840}" presName="bigChev" presStyleLbl="node1" presStyleIdx="0" presStyleCnt="1" custScaleY="106946"/>
      <dgm:spPr/>
    </dgm:pt>
    <dgm:pt modelId="{C5FC4734-967D-457F-ADF9-18F4825ECDBE}" type="pres">
      <dgm:prSet presAssocID="{243AEFEF-45A2-4326-8547-A4F80B12005C}" presName="parTrans" presStyleCnt="0"/>
      <dgm:spPr/>
    </dgm:pt>
    <dgm:pt modelId="{D0582451-8593-4AF5-A6CE-F1A27F6F2DEA}" type="pres">
      <dgm:prSet presAssocID="{AAFCE3EB-6CA9-407F-947B-2EB94DEA09FE}" presName="node" presStyleLbl="alignAccFollowNode1" presStyleIdx="0" presStyleCnt="2" custScaleX="138518" custScaleY="127269">
        <dgm:presLayoutVars>
          <dgm:bulletEnabled val="1"/>
        </dgm:presLayoutVars>
      </dgm:prSet>
      <dgm:spPr/>
    </dgm:pt>
    <dgm:pt modelId="{2B8834B2-D01D-45FF-A80A-F795315174D2}" type="pres">
      <dgm:prSet presAssocID="{605CB5CF-74E9-42FE-9185-57A7780E0EC6}" presName="sibTrans" presStyleCnt="0"/>
      <dgm:spPr/>
    </dgm:pt>
    <dgm:pt modelId="{9806C5BD-DDAE-455A-B80B-56AFE8FE58DB}" type="pres">
      <dgm:prSet presAssocID="{616B38FB-19F3-4C82-968F-184F845B47CD}" presName="node" presStyleLbl="alignAccFollowNode1" presStyleIdx="1" presStyleCnt="2" custScaleX="138518" custScaleY="127269">
        <dgm:presLayoutVars>
          <dgm:bulletEnabled val="1"/>
        </dgm:presLayoutVars>
      </dgm:prSet>
      <dgm:spPr/>
    </dgm:pt>
  </dgm:ptLst>
  <dgm:cxnLst>
    <dgm:cxn modelId="{4838230F-041E-4DBB-BB3D-4E1B165922C5}" type="presOf" srcId="{8CAC9CBC-056A-40AE-942A-4B9A594C8C5D}" destId="{7D7C480F-8A76-4924-B674-08E7D1FBA3C9}" srcOrd="0" destOrd="0" presId="urn:microsoft.com/office/officeart/2005/8/layout/lProcess3"/>
    <dgm:cxn modelId="{EB5D9719-45F4-45D4-BBBC-41615F008B02}" srcId="{3699559A-8A95-4925-85CA-3E10A1605840}" destId="{AAFCE3EB-6CA9-407F-947B-2EB94DEA09FE}" srcOrd="0" destOrd="0" parTransId="{243AEFEF-45A2-4326-8547-A4F80B12005C}" sibTransId="{605CB5CF-74E9-42FE-9185-57A7780E0EC6}"/>
    <dgm:cxn modelId="{5AF69EA9-3C77-4C0D-9467-C781489358F8}" srcId="{8CAC9CBC-056A-40AE-942A-4B9A594C8C5D}" destId="{3699559A-8A95-4925-85CA-3E10A1605840}" srcOrd="0" destOrd="0" parTransId="{AEA32AD0-835C-4167-91EC-A33C5BEB1529}" sibTransId="{1F1FAB95-68EC-45AC-BAB6-3EFBC503C482}"/>
    <dgm:cxn modelId="{70CC63AE-E91F-4461-9145-4D939ED62838}" type="presOf" srcId="{616B38FB-19F3-4C82-968F-184F845B47CD}" destId="{9806C5BD-DDAE-455A-B80B-56AFE8FE58DB}" srcOrd="0" destOrd="0" presId="urn:microsoft.com/office/officeart/2005/8/layout/lProcess3"/>
    <dgm:cxn modelId="{68D06ABB-BDBD-4099-8E15-96264C847973}" srcId="{3699559A-8A95-4925-85CA-3E10A1605840}" destId="{616B38FB-19F3-4C82-968F-184F845B47CD}" srcOrd="1" destOrd="0" parTransId="{5DBB8EAA-D9F0-4097-A9B6-921ACD55BA5D}" sibTransId="{EC04AA7F-F1CA-40AC-B43C-87C68DADFE86}"/>
    <dgm:cxn modelId="{11DE8AF1-19EF-4523-A784-02986141DD45}" type="presOf" srcId="{AAFCE3EB-6CA9-407F-947B-2EB94DEA09FE}" destId="{D0582451-8593-4AF5-A6CE-F1A27F6F2DEA}" srcOrd="0" destOrd="0" presId="urn:microsoft.com/office/officeart/2005/8/layout/lProcess3"/>
    <dgm:cxn modelId="{86507BFA-68CD-4CA3-A2D4-6B07BB96DD16}" type="presOf" srcId="{3699559A-8A95-4925-85CA-3E10A1605840}" destId="{64BA45B0-DEBE-41AD-872D-1C8DA9571FE7}" srcOrd="0" destOrd="0" presId="urn:microsoft.com/office/officeart/2005/8/layout/lProcess3"/>
    <dgm:cxn modelId="{E6F4EAA6-C4F5-4468-95FA-2EE49694047D}" type="presParOf" srcId="{7D7C480F-8A76-4924-B674-08E7D1FBA3C9}" destId="{092D7FA6-24C1-488E-BE55-86B8DAFF4BC8}" srcOrd="0" destOrd="0" presId="urn:microsoft.com/office/officeart/2005/8/layout/lProcess3"/>
    <dgm:cxn modelId="{CB17FD60-9374-4F2B-BB87-E2CA50758DE2}" type="presParOf" srcId="{092D7FA6-24C1-488E-BE55-86B8DAFF4BC8}" destId="{64BA45B0-DEBE-41AD-872D-1C8DA9571FE7}" srcOrd="0" destOrd="0" presId="urn:microsoft.com/office/officeart/2005/8/layout/lProcess3"/>
    <dgm:cxn modelId="{0F0DDA7A-F177-4C38-92D2-72E6FD840680}" type="presParOf" srcId="{092D7FA6-24C1-488E-BE55-86B8DAFF4BC8}" destId="{C5FC4734-967D-457F-ADF9-18F4825ECDBE}" srcOrd="1" destOrd="0" presId="urn:microsoft.com/office/officeart/2005/8/layout/lProcess3"/>
    <dgm:cxn modelId="{68E30A4F-0382-4B07-858C-481332AA8F5B}" type="presParOf" srcId="{092D7FA6-24C1-488E-BE55-86B8DAFF4BC8}" destId="{D0582451-8593-4AF5-A6CE-F1A27F6F2DEA}" srcOrd="2" destOrd="0" presId="urn:microsoft.com/office/officeart/2005/8/layout/lProcess3"/>
    <dgm:cxn modelId="{3FB3DDDF-8581-4CEC-9291-9974D980163E}" type="presParOf" srcId="{092D7FA6-24C1-488E-BE55-86B8DAFF4BC8}" destId="{2B8834B2-D01D-45FF-A80A-F795315174D2}" srcOrd="3" destOrd="0" presId="urn:microsoft.com/office/officeart/2005/8/layout/lProcess3"/>
    <dgm:cxn modelId="{40A367E6-9D59-49B2-B351-59CD0544DF67}" type="presParOf" srcId="{092D7FA6-24C1-488E-BE55-86B8DAFF4BC8}" destId="{9806C5BD-DDAE-455A-B80B-56AFE8FE58D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B53B-8019-4D92-899A-DA0CBFA61958}">
      <dsp:nvSpPr>
        <dsp:cNvPr id="0" name=""/>
        <dsp:cNvSpPr/>
      </dsp:nvSpPr>
      <dsp:spPr>
        <a:xfrm>
          <a:off x="1058" y="104847"/>
          <a:ext cx="2361324" cy="9269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Introduction</a:t>
          </a:r>
          <a:endParaRPr lang="en-CA" sz="1400" b="1" u="sng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549" y="104847"/>
        <a:ext cx="1434342" cy="926982"/>
      </dsp:txXfrm>
    </dsp:sp>
    <dsp:sp modelId="{142D6189-D9BA-44B0-A65F-E29AB521EB01}">
      <dsp:nvSpPr>
        <dsp:cNvPr id="0" name=""/>
        <dsp:cNvSpPr/>
      </dsp:nvSpPr>
      <dsp:spPr>
        <a:xfrm>
          <a:off x="2076810" y="104248"/>
          <a:ext cx="2525548" cy="9281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Background about problem</a:t>
          </a:r>
        </a:p>
      </dsp:txBody>
      <dsp:txXfrm>
        <a:off x="2540900" y="104248"/>
        <a:ext cx="1597369" cy="928179"/>
      </dsp:txXfrm>
    </dsp:sp>
    <dsp:sp modelId="{384D2A56-B56F-43C8-AA0E-41D872BF5218}">
      <dsp:nvSpPr>
        <dsp:cNvPr id="0" name=""/>
        <dsp:cNvSpPr/>
      </dsp:nvSpPr>
      <dsp:spPr>
        <a:xfrm>
          <a:off x="4348702" y="104248"/>
          <a:ext cx="2525548" cy="9281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Define the problem</a:t>
          </a:r>
        </a:p>
      </dsp:txBody>
      <dsp:txXfrm>
        <a:off x="4812792" y="104248"/>
        <a:ext cx="1597369" cy="928179"/>
      </dsp:txXfrm>
    </dsp:sp>
    <dsp:sp modelId="{F4ED6031-3ECB-4EF4-AB7B-AFF20D708F52}">
      <dsp:nvSpPr>
        <dsp:cNvPr id="0" name=""/>
        <dsp:cNvSpPr/>
      </dsp:nvSpPr>
      <dsp:spPr>
        <a:xfrm>
          <a:off x="6617393" y="104248"/>
          <a:ext cx="2525548" cy="9281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Define the objective of the report</a:t>
          </a:r>
        </a:p>
      </dsp:txBody>
      <dsp:txXfrm>
        <a:off x="7081483" y="104248"/>
        <a:ext cx="1597369" cy="928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55206-FC0C-4F23-BAEF-6816DB21F413}">
      <dsp:nvSpPr>
        <dsp:cNvPr id="0" name=""/>
        <dsp:cNvSpPr/>
      </dsp:nvSpPr>
      <dsp:spPr>
        <a:xfrm>
          <a:off x="1882" y="146249"/>
          <a:ext cx="2345894" cy="909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Engineering</a:t>
          </a:r>
          <a:r>
            <a:rPr lang="en-CA" sz="1800" b="1" u="sng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Judgement and Analysis</a:t>
          </a:r>
          <a:endParaRPr lang="en-CA" sz="1800" b="1" u="sng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524" y="146249"/>
        <a:ext cx="1436610" cy="909284"/>
      </dsp:txXfrm>
    </dsp:sp>
    <dsp:sp modelId="{0D0786D5-307B-41BD-A6F0-CEDC009E3CF8}">
      <dsp:nvSpPr>
        <dsp:cNvPr id="0" name=""/>
        <dsp:cNvSpPr/>
      </dsp:nvSpPr>
      <dsp:spPr>
        <a:xfrm>
          <a:off x="2061624" y="135858"/>
          <a:ext cx="2530681" cy="9300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 take many forms</a:t>
          </a:r>
        </a:p>
      </dsp:txBody>
      <dsp:txXfrm>
        <a:off x="2526657" y="135858"/>
        <a:ext cx="1600615" cy="930066"/>
      </dsp:txXfrm>
    </dsp:sp>
    <dsp:sp modelId="{D75EF307-AA17-48E1-A36C-F2C82B6466E0}">
      <dsp:nvSpPr>
        <dsp:cNvPr id="0" name=""/>
        <dsp:cNvSpPr/>
      </dsp:nvSpPr>
      <dsp:spPr>
        <a:xfrm>
          <a:off x="4336530" y="135858"/>
          <a:ext cx="2530681" cy="9300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Should demonstrate engineering competence</a:t>
          </a:r>
        </a:p>
      </dsp:txBody>
      <dsp:txXfrm>
        <a:off x="4801563" y="135858"/>
        <a:ext cx="1600615" cy="930066"/>
      </dsp:txXfrm>
    </dsp:sp>
    <dsp:sp modelId="{B86435B1-0A8B-4A96-8B33-E583F1DEC17C}">
      <dsp:nvSpPr>
        <dsp:cNvPr id="0" name=""/>
        <dsp:cNvSpPr/>
      </dsp:nvSpPr>
      <dsp:spPr>
        <a:xfrm>
          <a:off x="6611436" y="135858"/>
          <a:ext cx="2530681" cy="9300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Support your decisions with engineering analysis</a:t>
          </a:r>
        </a:p>
      </dsp:txBody>
      <dsp:txXfrm>
        <a:off x="7076469" y="135858"/>
        <a:ext cx="1600615" cy="930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30831-73FF-49F2-8605-A8C4A6185146}">
      <dsp:nvSpPr>
        <dsp:cNvPr id="0" name=""/>
        <dsp:cNvSpPr/>
      </dsp:nvSpPr>
      <dsp:spPr>
        <a:xfrm>
          <a:off x="0" y="229497"/>
          <a:ext cx="2918629" cy="1100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Results</a:t>
          </a:r>
          <a:r>
            <a:rPr lang="en-CA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CA" sz="18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dsp:txBody>
      <dsp:txXfrm>
        <a:off x="550499" y="229497"/>
        <a:ext cx="1817632" cy="1100997"/>
      </dsp:txXfrm>
    </dsp:sp>
    <dsp:sp modelId="{6B2A89B4-54C9-4527-999B-89DAA2FC233D}">
      <dsp:nvSpPr>
        <dsp:cNvPr id="0" name=""/>
        <dsp:cNvSpPr/>
      </dsp:nvSpPr>
      <dsp:spPr>
        <a:xfrm>
          <a:off x="2575750" y="210740"/>
          <a:ext cx="3047311" cy="111993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Explain how solution is implemented </a:t>
          </a:r>
        </a:p>
      </dsp:txBody>
      <dsp:txXfrm>
        <a:off x="3135718" y="210740"/>
        <a:ext cx="1927375" cy="1119936"/>
      </dsp:txXfrm>
    </dsp:sp>
    <dsp:sp modelId="{591740E5-40C4-4C01-B7E1-E923BF4BE477}">
      <dsp:nvSpPr>
        <dsp:cNvPr id="0" name=""/>
        <dsp:cNvSpPr/>
      </dsp:nvSpPr>
      <dsp:spPr>
        <a:xfrm>
          <a:off x="5315070" y="210740"/>
          <a:ext cx="3047311" cy="111993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Results and analysis of implementation</a:t>
          </a:r>
        </a:p>
      </dsp:txBody>
      <dsp:txXfrm>
        <a:off x="5875038" y="210740"/>
        <a:ext cx="1927375" cy="1119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A45B0-DEBE-41AD-872D-1C8DA9571FE7}">
      <dsp:nvSpPr>
        <dsp:cNvPr id="0" name=""/>
        <dsp:cNvSpPr/>
      </dsp:nvSpPr>
      <dsp:spPr>
        <a:xfrm>
          <a:off x="4729" y="78232"/>
          <a:ext cx="2689037" cy="1150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Conclusions</a:t>
          </a:r>
        </a:p>
      </dsp:txBody>
      <dsp:txXfrm>
        <a:off x="579893" y="78232"/>
        <a:ext cx="1538710" cy="1150327"/>
      </dsp:txXfrm>
    </dsp:sp>
    <dsp:sp modelId="{D0582451-8593-4AF5-A6CE-F1A27F6F2DEA}">
      <dsp:nvSpPr>
        <dsp:cNvPr id="0" name=""/>
        <dsp:cNvSpPr/>
      </dsp:nvSpPr>
      <dsp:spPr>
        <a:xfrm>
          <a:off x="2344192" y="85292"/>
          <a:ext cx="3091585" cy="11362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Conclusions about objective, solution and results</a:t>
          </a:r>
        </a:p>
      </dsp:txBody>
      <dsp:txXfrm>
        <a:off x="2912296" y="85292"/>
        <a:ext cx="1955378" cy="1136207"/>
      </dsp:txXfrm>
    </dsp:sp>
    <dsp:sp modelId="{9806C5BD-DDAE-455A-B80B-56AFE8FE58DB}">
      <dsp:nvSpPr>
        <dsp:cNvPr id="0" name=""/>
        <dsp:cNvSpPr/>
      </dsp:nvSpPr>
      <dsp:spPr>
        <a:xfrm>
          <a:off x="5123311" y="85292"/>
          <a:ext cx="3091585" cy="11362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Recommendations on how the project should move forward</a:t>
          </a:r>
        </a:p>
      </dsp:txBody>
      <dsp:txXfrm>
        <a:off x="5691415" y="85292"/>
        <a:ext cx="1955378" cy="1136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4566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Although no unsatisfactory use more that 1-2 references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Do not cite sources</a:t>
            </a:r>
            <a:r>
              <a:rPr lang="en-CA" baseline="0" dirty="0"/>
              <a:t> like </a:t>
            </a:r>
            <a:r>
              <a:rPr lang="en-CA" baseline="0" dirty="0" err="1"/>
              <a:t>wikipedia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589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370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500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010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CA" dirty="0"/>
              <a:t>Work reports are not for your reflection of what happened during your work term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Use what you did on your work term as subject matter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Purpose of the report is technical report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Engineering analysis must be included </a:t>
            </a:r>
          </a:p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CA" dirty="0"/>
              <a:t>Can you effectively communicate your thoughts and thought process?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As an engineer you will have to communicate your thoughts to several types people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Audience does not have to have technical knowledge</a:t>
            </a:r>
          </a:p>
          <a:p>
            <a:pPr marL="1147753" lvl="2" indent="-181225" fontAlgn="base">
              <a:buFont typeface="Arial" panose="020B0604020202020204" pitchFamily="34" charset="0"/>
              <a:buChar char="•"/>
            </a:pPr>
            <a:r>
              <a:rPr lang="en-US" dirty="0"/>
              <a:t>Team members (engineers, next co-op students, supervisors, etc.)</a:t>
            </a:r>
          </a:p>
          <a:p>
            <a:pPr marL="1147753" lvl="2" indent="-181225" fontAlgn="base">
              <a:buFont typeface="Arial" panose="020B0604020202020204" pitchFamily="34" charset="0"/>
              <a:buChar char="•"/>
            </a:pPr>
            <a:r>
              <a:rPr lang="en-US" dirty="0"/>
              <a:t>Upper management (managers, directors, etc.)</a:t>
            </a:r>
          </a:p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US" dirty="0"/>
              <a:t>Good work reports will be able to communicate to effectively communicate your thoughts to all of these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240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CA" dirty="0"/>
              <a:t>Work reports are not for your reflection of what happened during your work term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Use what you did on your work term as subject matter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Purpose of the report is technical report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Engineering analysis must be included </a:t>
            </a:r>
          </a:p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CA" dirty="0"/>
              <a:t>Can you effectively communicate your thoughts and thought process?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As an engineer you will have to communicate your thoughts to several types people</a:t>
            </a:r>
          </a:p>
          <a:p>
            <a:pPr marL="664488" lvl="1" indent="-181225" fontAlgn="base">
              <a:buFont typeface="Arial" panose="020B0604020202020204" pitchFamily="34" charset="0"/>
              <a:buChar char="•"/>
            </a:pPr>
            <a:r>
              <a:rPr lang="en-CA" dirty="0"/>
              <a:t>Audience does not have to have technical knowledge</a:t>
            </a:r>
          </a:p>
          <a:p>
            <a:pPr marL="1147753" lvl="2" indent="-181225" fontAlgn="base">
              <a:buFont typeface="Arial" panose="020B0604020202020204" pitchFamily="34" charset="0"/>
              <a:buChar char="•"/>
            </a:pPr>
            <a:r>
              <a:rPr lang="en-US" dirty="0"/>
              <a:t>Team members (engineers, next co-op students, supervisors, etc.)</a:t>
            </a:r>
          </a:p>
          <a:p>
            <a:pPr marL="1147753" lvl="2" indent="-181225" fontAlgn="base">
              <a:buFont typeface="Arial" panose="020B0604020202020204" pitchFamily="34" charset="0"/>
              <a:buChar char="•"/>
            </a:pPr>
            <a:r>
              <a:rPr lang="en-US" dirty="0"/>
              <a:t>Upper management (managers, directors, etc.)</a:t>
            </a:r>
          </a:p>
          <a:p>
            <a:pPr marL="181225" indent="-181225" fontAlgn="base">
              <a:buFont typeface="Arial" panose="020B0604020202020204" pitchFamily="34" charset="0"/>
              <a:buChar char="•"/>
            </a:pPr>
            <a:r>
              <a:rPr lang="en-US" dirty="0"/>
              <a:t>Good work reports will be able to communicate to effectively communicate your thoughts to all of these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648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Technical problem that is solved</a:t>
            </a:r>
            <a:r>
              <a:rPr lang="en-CA" baseline="0" dirty="0"/>
              <a:t> with engineering analysis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68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24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Why company is working on the project</a:t>
            </a:r>
          </a:p>
          <a:p>
            <a:endParaRPr lang="en-CA" dirty="0"/>
          </a:p>
          <a:p>
            <a:r>
              <a:rPr lang="en-CA" dirty="0"/>
              <a:t>Compare solutions in a way that makes them irrefutable,</a:t>
            </a:r>
            <a:r>
              <a:rPr lang="en-CA" baseline="0" dirty="0"/>
              <a:t> don’t make statements without backing it 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49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Constraints</a:t>
            </a:r>
            <a:r>
              <a:rPr lang="en-CA" baseline="0" dirty="0"/>
              <a:t> are hard limits, if the solution does not meet these it should be thrown out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21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33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Although no unsatisfactory use more that 1-2 references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CA" dirty="0"/>
              <a:t>Do not cite sources</a:t>
            </a:r>
            <a:r>
              <a:rPr lang="en-CA" baseline="0" dirty="0"/>
              <a:t> like </a:t>
            </a:r>
            <a:r>
              <a:rPr lang="en-CA" baseline="0" dirty="0" err="1"/>
              <a:t>wikipedia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89720-84C6-4364-8303-F40B112DF05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74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68481-ABCB-394C-8DA2-97C968BAE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000"/>
            <a:ext cx="3784500" cy="10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67756" y="6377232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61312" y="6377232"/>
            <a:ext cx="415425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28" name="Rectangle 27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ectangle 28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1" y="1396192"/>
            <a:ext cx="4157035" cy="670270"/>
          </a:xfrm>
        </p:spPr>
        <p:txBody>
          <a:bodyPr anchor="b">
            <a:noAutofit/>
          </a:bodyPr>
          <a:lstStyle>
            <a:lvl1pPr marL="0" indent="0">
              <a:buNone/>
              <a:defRPr sz="2100" b="1" baseline="0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1" y="2184401"/>
            <a:ext cx="4157035" cy="3846945"/>
          </a:xfrm>
        </p:spPr>
        <p:txBody>
          <a:bodyPr>
            <a:normAutofit/>
          </a:bodyPr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500"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350"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200"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1"/>
            <a:ext cx="4195094" cy="3846945"/>
          </a:xfrm>
        </p:spPr>
        <p:txBody>
          <a:bodyPr>
            <a:normAutofit/>
          </a:bodyPr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500"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350"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200"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3" y="434109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4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1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5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5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5" y="4784726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2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1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2" y="6335310"/>
            <a:ext cx="2915434" cy="250337"/>
          </a:xfrm>
        </p:spPr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8" y="6335310"/>
            <a:ext cx="762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7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5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2" y="4784726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3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3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</p:spPr>
        <p:txBody>
          <a:bodyPr anchor="b">
            <a:normAutofit/>
          </a:bodyPr>
          <a:lstStyle>
            <a:lvl1pPr algn="ctr">
              <a:defRPr sz="45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</p:spPr>
        <p:txBody>
          <a:bodyPr anchor="b">
            <a:normAutofit/>
          </a:bodyPr>
          <a:lstStyle>
            <a:lvl1pPr algn="ctr">
              <a:defRPr sz="45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</p:spPr>
        <p:txBody>
          <a:bodyPr anchor="b">
            <a:normAutofit/>
          </a:bodyPr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581237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35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9F6357-B762-9C4C-AB78-DB5415CA5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27" y="1217820"/>
            <a:ext cx="6096144" cy="40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3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4114682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67756" y="6377232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61312" y="6377232"/>
            <a:ext cx="415425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CE53F63-B1B0-884B-BCBF-1D863DAC8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000"/>
            <a:ext cx="37845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1761A5-5F26-9E45-9D12-E96A97887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8" r="2878"/>
          <a:stretch/>
        </p:blipFill>
        <p:spPr>
          <a:xfrm>
            <a:off x="-273756" y="398873"/>
            <a:ext cx="9417756" cy="6459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682836"/>
            <a:ext cx="8043863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35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EAEA6-80CE-454E-BA27-AE3E4D7C6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28" y="1322336"/>
            <a:ext cx="6096144" cy="40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13476" y="6182922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7032" y="6182922"/>
            <a:ext cx="415425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6DE4100-AEF9-5D45-8284-3FAFAD843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000"/>
            <a:ext cx="378449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3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4114682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13476" y="6182922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3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7032" y="6182922"/>
            <a:ext cx="415425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A5D4D84-D9C7-1148-9C95-7A2667056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000"/>
            <a:ext cx="378449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3" y="434109"/>
            <a:ext cx="528456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9"/>
            <a:ext cx="7049630" cy="285273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93244C3-212C-5149-9E5A-4ABFE1994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70" y="1655924"/>
            <a:ext cx="7373608" cy="2034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947814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434109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413164"/>
            <a:ext cx="4190141" cy="4590472"/>
          </a:xfrm>
        </p:spPr>
        <p:txBody>
          <a:bodyPr/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4" y="1413164"/>
            <a:ext cx="4243965" cy="4590472"/>
          </a:xfrm>
        </p:spPr>
        <p:txBody>
          <a:bodyPr/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5EE3996-486C-A44D-952A-8092F202566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57" y="6028478"/>
            <a:ext cx="3132000" cy="86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3" y="434109"/>
            <a:ext cx="8677297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413164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2" y="6335310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MTE Teaching Sumary S2020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35310"/>
            <a:ext cx="762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0" y="0"/>
            <a:chExt cx="9144000" cy="39716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858704" y="198582"/>
              <a:ext cx="2285296" cy="1985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0" y="0"/>
              <a:ext cx="9143999" cy="397164"/>
              <a:chOff x="0" y="0"/>
              <a:chExt cx="9143999" cy="397164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1" y="198582"/>
                <a:ext cx="2311648" cy="1985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2288114" y="198582"/>
                <a:ext cx="2285296" cy="198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4573409" y="198582"/>
                <a:ext cx="2285296" cy="1985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0" y="0"/>
                <a:ext cx="9143999" cy="1985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b="0" kern="1200" spc="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4" indent="-216694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Work Term Report</a:t>
            </a:r>
            <a:br>
              <a:rPr lang="en-US" sz="3600" dirty="0"/>
            </a:br>
            <a:r>
              <a:rPr lang="en-US" sz="3600" dirty="0"/>
              <a:t>Basic Formatting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216" y="3775979"/>
            <a:ext cx="5920139" cy="1474115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MME Department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By: Ginette Tseng (Spring 2016)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Rev: Mike Collins (Spring 2020)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Rev: Bill Owen (Fall 2021)</a:t>
            </a:r>
          </a:p>
        </p:txBody>
      </p:sp>
    </p:spTree>
    <p:extLst>
      <p:ext uri="{BB962C8B-B14F-4D97-AF65-F5344CB8AC3E}">
        <p14:creationId xmlns:p14="http://schemas.microsoft.com/office/powerpoint/2010/main" val="20895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252" y="139597"/>
            <a:ext cx="9288723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Table of Contents, List of Figures, List of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169126"/>
            <a:ext cx="7329293" cy="5471029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Table of contents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should not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contain table of contents</a:t>
            </a: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Connect entry to its page number with a dotted line</a:t>
            </a:r>
          </a:p>
          <a:p>
            <a:pPr marL="0" indent="0">
              <a:buNone/>
            </a:pP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Ensure that the page numbers are aligned</a:t>
            </a:r>
          </a:p>
          <a:p>
            <a:pPr marL="0" indent="0">
              <a:buNone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List of figures and list of tables should be on separate pages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594"/>
          <a:stretch/>
        </p:blipFill>
        <p:spPr>
          <a:xfrm>
            <a:off x="783460" y="1967307"/>
            <a:ext cx="6152198" cy="10256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2B4FF2-C1B7-924E-8AE3-BF26BCEB62E5}"/>
              </a:ext>
            </a:extLst>
          </p:cNvPr>
          <p:cNvSpPr/>
          <p:nvPr/>
        </p:nvSpPr>
        <p:spPr>
          <a:xfrm>
            <a:off x="996704" y="1957033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C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Summary / 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It is a brief version of the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It is a synopsis, not a preview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Consider the summary to be the spoiler that provides all the exciting details of the project (not vague statements)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Include quantified specifics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Results of implementation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Should be 1 to 2 pages long 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Preferably 1 page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u="sng" dirty="0">
                <a:latin typeface="Arial" panose="020B0604020202020204" pitchFamily="34" charset="0"/>
                <a:cs typeface="Arial" panose="020B0604020202020204" pitchFamily="34" charset="0"/>
              </a:rPr>
              <a:t>Should be the last section written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4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Advice by 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Main Body</a:t>
            </a:r>
          </a:p>
        </p:txBody>
      </p:sp>
    </p:spTree>
    <p:extLst>
      <p:ext uri="{BB962C8B-B14F-4D97-AF65-F5344CB8AC3E}">
        <p14:creationId xmlns:p14="http://schemas.microsoft.com/office/powerpoint/2010/main" val="2275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28629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Outline of Main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954116"/>
            <a:ext cx="6866317" cy="5127887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Work report should be like a technical story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1600" u="sng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outline for work term reports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2464505"/>
              </p:ext>
            </p:extLst>
          </p:nvPr>
        </p:nvGraphicFramePr>
        <p:xfrm>
          <a:off x="0" y="1865864"/>
          <a:ext cx="9144000" cy="113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8281518"/>
              </p:ext>
            </p:extLst>
          </p:nvPr>
        </p:nvGraphicFramePr>
        <p:xfrm>
          <a:off x="-1" y="2857898"/>
          <a:ext cx="9144000" cy="120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2238087"/>
              </p:ext>
            </p:extLst>
          </p:nvPr>
        </p:nvGraphicFramePr>
        <p:xfrm>
          <a:off x="50463" y="3809095"/>
          <a:ext cx="8364072" cy="154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73523622"/>
              </p:ext>
            </p:extLst>
          </p:nvPr>
        </p:nvGraphicFramePr>
        <p:xfrm>
          <a:off x="194909" y="5113310"/>
          <a:ext cx="8219626" cy="130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5368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Introduction -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Generic background information 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Introduce important concepts</a:t>
            </a:r>
          </a:p>
          <a:p>
            <a:pPr marL="457200" lvl="1" indent="0">
              <a:buNone/>
            </a:pP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Define the problem or project the report is trying to address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Why has the company commissioned the project?</a:t>
            </a:r>
          </a:p>
          <a:p>
            <a:pPr marL="457200" lvl="1" indent="0">
              <a:buNone/>
            </a:pP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Define the objective of the project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What should be accomplished by the end of the report? </a:t>
            </a:r>
          </a:p>
          <a:p>
            <a:pPr marL="457200" lvl="1" indent="0">
              <a:buNone/>
            </a:pP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use in text references</a:t>
            </a:r>
          </a:p>
        </p:txBody>
      </p:sp>
    </p:spTree>
    <p:extLst>
      <p:ext uri="{BB962C8B-B14F-4D97-AF65-F5344CB8AC3E}">
        <p14:creationId xmlns:p14="http://schemas.microsoft.com/office/powerpoint/2010/main" val="10572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49177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Introduction -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clearly state the objective in the introduction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The topic is not an objective</a:t>
            </a:r>
          </a:p>
          <a:p>
            <a:pPr lvl="1"/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“The company would like to replace lighting fixtures to save energy costs.”</a:t>
            </a:r>
          </a:p>
          <a:p>
            <a:pPr marL="457200" lvl="1" indent="0">
              <a:buNone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is to select and install lighting fixtures that provide the most savings to XYZ Foods.”</a:t>
            </a: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94912" y="2843716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CA" sz="4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968" y="3646913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Introduction -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background may be included in the introduction if it is brief</a:t>
            </a:r>
          </a:p>
          <a:p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Supply technical background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important acronyms and technical terms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Teach the reader enough of the technical content so they can get through the report</a:t>
            </a:r>
          </a:p>
        </p:txBody>
      </p:sp>
    </p:spTree>
    <p:extLst>
      <p:ext uri="{BB962C8B-B14F-4D97-AF65-F5344CB8AC3E}">
        <p14:creationId xmlns:p14="http://schemas.microsoft.com/office/powerpoint/2010/main" val="12340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191566"/>
            <a:ext cx="8733935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Engineering Judgement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965771"/>
            <a:ext cx="8411206" cy="5351363"/>
          </a:xfrm>
        </p:spPr>
        <p:txBody>
          <a:bodyPr>
            <a:normAutofit lnSpcReduction="10000"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How this part of the report looks can depend strongly what the report is about.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Some Examples: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Description of an experiment. Describe the test equipment, test procedure, report the results, analyze the results.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 design decision. Present the design specifications (objectives and constraints) and criteria, put forward design options, produce a (justified) decision matrix.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A design. Present the design specifications (objectives and constraints) and criteria, explain the redesign process (FEA, CFD, </a:t>
            </a:r>
            <a:r>
              <a:rPr lang="en-CA" sz="1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), produce a (justified) final product.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Provide reasoning and justification for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decisions 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Many students have the misconception that a decision matrix is a required part of a work report. This is not the case. While a decision matrix can be a useful tool during the design process, it is not always required.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Need to display engineering analysis and judgement.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642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181292"/>
            <a:ext cx="8621097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Results and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263722"/>
            <a:ext cx="8677297" cy="4744560"/>
          </a:xfrm>
        </p:spPr>
        <p:txBody>
          <a:bodyPr>
            <a:normAutofit/>
          </a:bodyPr>
          <a:lstStyle/>
          <a:p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solution was or will be be implemented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Discuss results of implementation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Refer to objectives, constraints, and criteria, and previous analysis as needed</a:t>
            </a:r>
          </a:p>
          <a:p>
            <a:pPr lvl="1"/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Quantifiable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results are preferable</a:t>
            </a:r>
            <a:endParaRPr lang="en-CA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Actual cost of the project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Achieved energy savings</a:t>
            </a:r>
          </a:p>
          <a:p>
            <a:pPr lvl="1"/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325" indent="0">
              <a:buNone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Note: The plural of “criterion” is “criteria” or “criterions”. Not “</a:t>
            </a:r>
            <a:r>
              <a:rPr lang="en-CA" sz="2200" dirty="0" err="1"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” or “criterion”. The word “criteria” is not singular.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6766" y="4030477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2" y="150470"/>
            <a:ext cx="6866318" cy="963354"/>
          </a:xfrm>
        </p:spPr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No new information should be presented in the conclusion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Brief summary of solution and results. </a:t>
            </a:r>
            <a:endParaRPr lang="en-CA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Do not use point form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Refer to the objective (was it met?). </a:t>
            </a:r>
            <a:endParaRPr lang="en-CA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325" indent="0">
              <a:buNone/>
            </a:pP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“Installing more light fixtures will increase the productivity in the plant.”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“Installing solution 2 provides the most savings to XYZ Foods. Savings of </a:t>
            </a:r>
            <a:r>
              <a:rPr lang="en-CA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dollars was realized.”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31746" y="4025560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CA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802" y="4736950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are you writing a work term report?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Topic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Advice by section</a:t>
            </a:r>
          </a:p>
          <a:p>
            <a:pPr marL="911225" lvl="1" indent="-514350">
              <a:buFont typeface="+mj-lt"/>
              <a:buAutoNum type="alpha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Front matter</a:t>
            </a:r>
          </a:p>
          <a:p>
            <a:pPr marL="911225" lvl="1" indent="-514350">
              <a:buFont typeface="+mj-lt"/>
              <a:buAutoNum type="alpha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Main body</a:t>
            </a:r>
          </a:p>
          <a:p>
            <a:pPr marL="911225" lvl="1" indent="-514350">
              <a:buFont typeface="+mj-lt"/>
              <a:buAutoNum type="alpha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End matter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Formatting advice</a:t>
            </a:r>
          </a:p>
        </p:txBody>
      </p:sp>
    </p:spTree>
    <p:extLst>
      <p:ext uri="{BB962C8B-B14F-4D97-AF65-F5344CB8AC3E}">
        <p14:creationId xmlns:p14="http://schemas.microsoft.com/office/powerpoint/2010/main" val="41394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2" y="171018"/>
            <a:ext cx="6866318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Recommendations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Provide recommendations for the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is not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 self reflection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Do not use point form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Should be specific, measureable and attainable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Look forward</a:t>
            </a:r>
          </a:p>
          <a:p>
            <a:pPr lvl="1"/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state what could have been done better during the process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8775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Advice by 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Matter</a:t>
            </a:r>
          </a:p>
        </p:txBody>
      </p:sp>
    </p:spTree>
    <p:extLst>
      <p:ext uri="{BB962C8B-B14F-4D97-AF65-F5344CB8AC3E}">
        <p14:creationId xmlns:p14="http://schemas.microsoft.com/office/powerpoint/2010/main" val="35904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2" y="150470"/>
            <a:ext cx="6866318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189247"/>
            <a:ext cx="7066500" cy="5127887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Use a standard format,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contain sufficient information to locate the source</a:t>
            </a:r>
          </a:p>
          <a:p>
            <a:pPr marL="457200" lvl="1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confidential sources (if possible)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If citing a web page, note the date last accessed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Do not reference an entire textbook. Be more specific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Too few references is likely going to cause a re-submit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52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8" y="150471"/>
            <a:ext cx="8787723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References – Standard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IEEE Format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References are noted by [1], [2], etc. 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Order corresponds to the order in which they are first referenced in the text. The first reference to appear is [1], the next is [2], etc.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Reference section is numbered consecutively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APA Format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References are noted by (Name, Year). 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Reference section is numbered alphabetically.</a:t>
            </a: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on referencing and plagiarism can be found in the </a:t>
            </a:r>
            <a:r>
              <a:rPr lang="en-CA" sz="20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MME_WorkReportWriting</a:t>
            </a:r>
            <a:r>
              <a:rPr lang="en-CA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(rev Fall 2021)</a:t>
            </a:r>
            <a:r>
              <a:rPr lang="en-CA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document.</a:t>
            </a:r>
          </a:p>
        </p:txBody>
      </p:sp>
    </p:spTree>
    <p:extLst>
      <p:ext uri="{BB962C8B-B14F-4D97-AF65-F5344CB8AC3E}">
        <p14:creationId xmlns:p14="http://schemas.microsoft.com/office/powerpoint/2010/main" val="22126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Glossary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746607"/>
            <a:ext cx="8677297" cy="4261674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Only include if main text has numerous technical terms, company specific terms, or mathematical symbols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Otherwise, define all terms or mathematical symbols in main text</a:t>
            </a:r>
          </a:p>
        </p:txBody>
      </p:sp>
    </p:spTree>
    <p:extLst>
      <p:ext uri="{BB962C8B-B14F-4D97-AF65-F5344CB8AC3E}">
        <p14:creationId xmlns:p14="http://schemas.microsoft.com/office/powerpoint/2010/main" val="1086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79999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Appendices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Relevant information that is not required for comprehensive understanding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Reader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should not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need to look at the appendix while reading the report</a:t>
            </a:r>
          </a:p>
          <a:p>
            <a:pPr marL="0" indent="0">
              <a:buNone/>
            </a:pP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Must be referenced in text </a:t>
            </a:r>
          </a:p>
          <a:p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appendices must be formatted to match the rest of the report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6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Stuff</a:t>
            </a:r>
          </a:p>
        </p:txBody>
      </p:sp>
    </p:spTree>
    <p:extLst>
      <p:ext uri="{BB962C8B-B14F-4D97-AF65-F5344CB8AC3E}">
        <p14:creationId xmlns:p14="http://schemas.microsoft.com/office/powerpoint/2010/main" val="29185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49177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Figures and Tables - Captions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469204"/>
            <a:ext cx="7652723" cy="4847930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Captions should be with the figure / table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Captions should be descriptive enough to know what the figure is from its description 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If the caption is shorter than one line, centre it. If it is longer than one line, right or fully justify it.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If the table / figure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is not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your own, cite it in the caption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Distinguish figure / table captions from the body text</a:t>
            </a:r>
          </a:p>
          <a:p>
            <a:endParaRPr lang="en-CA" dirty="0"/>
          </a:p>
          <a:p>
            <a:pPr marL="0" indent="0">
              <a:buNone/>
            </a:pPr>
            <a:endParaRPr lang="en-CA" sz="5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73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90273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Figures and Tables - 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189247"/>
            <a:ext cx="7953408" cy="5127887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figures / tables in text by number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Ensure figures/tables have significance to discussion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Make sure the figure/table is actually discussed in the text. If you don’t discuss the figure/table in the text, then it should not be in the report. </a:t>
            </a:r>
          </a:p>
          <a:p>
            <a:pPr marL="0" indent="0">
              <a:buNone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Make sure the table / figure is legible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Don’t make figures so small that they are rendered useless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Centre figures / tables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Place the figure / table in the first convenient location after it is referenced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37" y="261563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967446"/>
            <a:ext cx="6866317" cy="2523018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Captions should be below figure</a:t>
            </a:r>
          </a:p>
          <a:p>
            <a:pPr marL="0" indent="0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If referring to a color in a picture, print in color</a:t>
            </a:r>
          </a:p>
          <a:p>
            <a:pPr marL="0" indent="0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Make sure data is distinguishable if printed in greyscale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174124" y="3560038"/>
            <a:ext cx="4690618" cy="2624186"/>
            <a:chOff x="174124" y="3560038"/>
            <a:chExt cx="4690618" cy="262418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2166147"/>
                </p:ext>
              </p:extLst>
            </p:nvPr>
          </p:nvGraphicFramePr>
          <p:xfrm>
            <a:off x="462024" y="3837899"/>
            <a:ext cx="3522580" cy="2346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49660" y="3560038"/>
              <a:ext cx="4515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Figure 10: Amount of different light fixtures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4124" y="4641298"/>
              <a:ext cx="57579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4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</a:t>
              </a:r>
              <a:endParaRPr lang="en-CA" sz="6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5037" y="3560742"/>
            <a:ext cx="4600631" cy="2587731"/>
            <a:chOff x="4445037" y="3560742"/>
            <a:chExt cx="4600631" cy="2587731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0797166"/>
                </p:ext>
              </p:extLst>
            </p:nvPr>
          </p:nvGraphicFramePr>
          <p:xfrm>
            <a:off x="4687143" y="3560742"/>
            <a:ext cx="3522580" cy="2346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530586" y="5779141"/>
              <a:ext cx="4515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Figure 10: Amount of different light fixtures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45037" y="4316259"/>
              <a:ext cx="84991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66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CA" sz="66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7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225893"/>
            <a:ext cx="8601219" cy="9633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Why are you writing a work term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527717"/>
            <a:ext cx="8949089" cy="4702211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Waterloo Engineering students are required to write a total of 3 work term reports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Typically 20-30 pages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Purposes: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demonstrate written communication skills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demonstrate engineering proficiency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310821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Captions appear above the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7759"/>
              </p:ext>
            </p:extLst>
          </p:nvPr>
        </p:nvGraphicFramePr>
        <p:xfrm>
          <a:off x="1210918" y="2629452"/>
          <a:ext cx="675032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Fixture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Fixture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Bulb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Bulbs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2424" y="2156912"/>
            <a:ext cx="311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2: Total cost per fixture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005" y="2951754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3" y="238902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Equations and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189247"/>
            <a:ext cx="7345476" cy="5127887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equations in text by number</a:t>
            </a:r>
          </a:p>
          <a:p>
            <a:pPr marL="0" indent="0">
              <a:buNone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Don’t insert figures as graphics. Insert them using the equation editor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Number all equations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Reference all variables in the text using the same font as the equation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Place the equation after it is first referenced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Usually, numbers have units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8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293320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189247"/>
            <a:ext cx="7918941" cy="5127887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Ensure consistent formatting throughout the report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Font Selection: do not use ornate fonts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Font Color: black only in the main text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Justification: Full or right, except for figures and tables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Paragraph spacing: Indent with no space, or no indent with space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Formatting changes are distracting to the reader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Random formatting changes show a lack of attention to detail, which is not what an engineer wants to portray.</a:t>
            </a:r>
          </a:p>
          <a:p>
            <a:pPr marL="0" indent="0">
              <a:buNone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13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293320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189247"/>
            <a:ext cx="7652723" cy="5127887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1.5 line spacing is normal 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Can use 2.0, but it is generally for editing.</a:t>
            </a:r>
          </a:p>
          <a:p>
            <a:pPr lvl="1"/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Avoid a lot of white space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Avoid Widows and Orphans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Widow: when a single line in a paragraph moves to the next page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Orphan: when a single word from a paragraph moves to the next page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sz="5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3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171018"/>
            <a:ext cx="8774917" cy="96335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Most Common Formatting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189247"/>
            <a:ext cx="7652723" cy="512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From your markers – the most common (and easily fixed) work report formatting errors.</a:t>
            </a:r>
          </a:p>
          <a:p>
            <a:pPr lvl="1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Incorrect page numbering</a:t>
            </a:r>
          </a:p>
          <a:p>
            <a:pPr lvl="1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No or too few in-text referencing in the introduction</a:t>
            </a:r>
          </a:p>
          <a:p>
            <a:pPr lvl="1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No objective statement in the introduction</a:t>
            </a:r>
          </a:p>
          <a:p>
            <a:pPr lvl="1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Conclusions don’t refer back to the objective statement</a:t>
            </a:r>
          </a:p>
          <a:p>
            <a:pPr lvl="1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Figures / Tables / Appendices not referenced in the text</a:t>
            </a:r>
          </a:p>
          <a:p>
            <a:pPr lvl="2"/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sz="5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0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52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225893"/>
            <a:ext cx="8601219" cy="9633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Why are you writing a work term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527717"/>
            <a:ext cx="8949089" cy="470221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Purposes: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demonstrate written communication skills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demonstrate engineering proficiency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describing and solving a technical problem to an audience that does not need technical knowledge in your field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Technical problem should be something that was done on your work placement, but can be ‘self-study’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225893"/>
            <a:ext cx="8601219" cy="9633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Why are you writing a work term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" y="1527717"/>
            <a:ext cx="8949089" cy="470221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Acceptable Topics: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Research reports, design reports, case studies, feasibility assessments, transition document, etc.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Something that a mechanical engineer would do, and which demonstrates some aspect of technical proficiency 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Unacceptable Topics</a:t>
            </a:r>
          </a:p>
          <a:p>
            <a:pPr lvl="1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processes, systems, equipment, mathematical models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Company practices or standards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Topic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189247"/>
            <a:ext cx="7321010" cy="54858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Project Topics</a:t>
            </a:r>
          </a:p>
          <a:p>
            <a:pPr marL="0" indent="0">
              <a:buNone/>
            </a:pPr>
            <a:endParaRPr lang="en-US" sz="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“Describing all the different current light fixtures in the plant.”</a:t>
            </a:r>
          </a:p>
          <a:p>
            <a:pPr marL="457200" lvl="1" indent="0">
              <a:buNone/>
            </a:pP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“Determining if replacing current light fixtures with energy efficient fixtures is worth spending the initial capital.”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440" y="2092533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CA" sz="40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496" y="2990165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Advice by 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Front Matter</a:t>
            </a:r>
          </a:p>
        </p:txBody>
      </p:sp>
    </p:spTree>
    <p:extLst>
      <p:ext uri="{BB962C8B-B14F-4D97-AF65-F5344CB8AC3E}">
        <p14:creationId xmlns:p14="http://schemas.microsoft.com/office/powerpoint/2010/main" val="28516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2" y="218351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Front Matter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189247"/>
            <a:ext cx="7486048" cy="512788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Order of front matter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Title Page *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Letter of Submittal *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Table of Contents ** (start numbering here)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List of Figures **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List of Tables **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Summary ** (always after List of Tables)</a:t>
            </a:r>
          </a:p>
          <a:p>
            <a:pPr marL="457200" lvl="1" indent="0" fontAlgn="base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CA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include a section called “Contributions”</a:t>
            </a:r>
          </a:p>
          <a:p>
            <a:pPr lvl="1" fontAlgn="base"/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Include this as a paragraph in the letter of submittal</a:t>
            </a:r>
          </a:p>
          <a:p>
            <a:pPr marL="457200" lvl="1" indent="0" fontAlgn="base">
              <a:buNone/>
            </a:pPr>
            <a:endParaRPr lang="en-CA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* - no page number</a:t>
            </a:r>
          </a:p>
          <a:p>
            <a:pPr marL="0" indent="0" fontAlgn="base">
              <a:buNone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** - roman numeral page number</a:t>
            </a:r>
          </a:p>
          <a:p>
            <a:pPr marL="0" indent="0" fontAlgn="base">
              <a:buNone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 page after the summary is page 1</a:t>
            </a: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2" y="238900"/>
            <a:ext cx="8677297" cy="8959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Letter of Submittal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Address to the Associate Chair for Mechanical or the Director of Mechatronics</a:t>
            </a:r>
          </a:p>
          <a:p>
            <a:pPr lvl="1" fontAlgn="base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Mechanical (Bill Owen)</a:t>
            </a:r>
          </a:p>
          <a:p>
            <a:pPr lvl="1" fontAlgn="base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Mechatronics (Derek Wright)</a:t>
            </a:r>
          </a:p>
          <a:p>
            <a:pPr marL="342900" lvl="1" indent="0" fontAlgn="base">
              <a:buNone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994" indent="-285750" fontAlgn="base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Do not bold the title and employer.</a:t>
            </a:r>
          </a:p>
          <a:p>
            <a:pPr marL="45244" indent="0" fontAlgn="base">
              <a:buNone/>
            </a:pPr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contain the statement of declaration</a:t>
            </a:r>
          </a:p>
          <a:p>
            <a:pPr lvl="1" fontAlgn="base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“This report was written entirely by me and has not received any previous academic credit at this or any other institution”</a:t>
            </a:r>
          </a:p>
          <a:p>
            <a:pPr marL="0" indent="0" fontAlgn="base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937DA-B747-ED4A-840B-B096CA7C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15" y="3883896"/>
            <a:ext cx="7671516" cy="4591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0C6B9C-7F23-214C-B0AC-1E4073CCECBA}"/>
              </a:ext>
            </a:extLst>
          </p:cNvPr>
          <p:cNvSpPr/>
          <p:nvPr/>
        </p:nvSpPr>
        <p:spPr>
          <a:xfrm>
            <a:off x="271791" y="3710722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C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Custom 1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BE33DA"/>
      </a:accent1>
      <a:accent2>
        <a:srgbClr val="0C0C0C"/>
      </a:accent2>
      <a:accent3>
        <a:srgbClr val="8100B3"/>
      </a:accent3>
      <a:accent4>
        <a:srgbClr val="D0B3E7"/>
      </a:accent4>
      <a:accent5>
        <a:srgbClr val="57058A"/>
      </a:accent5>
      <a:accent6>
        <a:srgbClr val="F1F1F1"/>
      </a:accent6>
      <a:hlink>
        <a:srgbClr val="57058A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eng_4x3" id="{4FA960E4-15CB-884D-82A7-7244F6FAE315}" vid="{D4A268E8-689B-5742-BCBF-95DB660AA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E0292FAF11945AD50F372D876C998" ma:contentTypeVersion="17" ma:contentTypeDescription="Create a new document." ma:contentTypeScope="" ma:versionID="a44062dafac2d78377ca4c5ac663be81">
  <xsd:schema xmlns:xsd="http://www.w3.org/2001/XMLSchema" xmlns:xs="http://www.w3.org/2001/XMLSchema" xmlns:p="http://schemas.microsoft.com/office/2006/metadata/properties" xmlns:ns3="f141ec16-2510-4c4a-94a1-0a783f621552" xmlns:ns4="2cd29ddd-8133-47d1-b433-f90e0f2b9c10" targetNamespace="http://schemas.microsoft.com/office/2006/metadata/properties" ma:root="true" ma:fieldsID="1b9f4e33e1be22dfd2ba26aa3f2c24db" ns3:_="" ns4:_="">
    <xsd:import namespace="f141ec16-2510-4c4a-94a1-0a783f621552"/>
    <xsd:import namespace="2cd29ddd-8133-47d1-b433-f90e0f2b9c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1ec16-2510-4c4a-94a1-0a783f621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29ddd-8133-47d1-b433-f90e0f2b9c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141ec16-2510-4c4a-94a1-0a783f621552" xsi:nil="true"/>
  </documentManagement>
</p:properties>
</file>

<file path=customXml/itemProps1.xml><?xml version="1.0" encoding="utf-8"?>
<ds:datastoreItem xmlns:ds="http://schemas.openxmlformats.org/officeDocument/2006/customXml" ds:itemID="{8805D6DB-5966-4428-A35D-50D74987D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1ec16-2510-4c4a-94a1-0a783f621552"/>
    <ds:schemaRef ds:uri="2cd29ddd-8133-47d1-b433-f90e0f2b9c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66AB21-59B4-4688-AA58-355F92812F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93717B-D9FA-4C2C-8BC8-BE7951D275E0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f141ec16-2510-4c4a-94a1-0a783f621552"/>
    <ds:schemaRef ds:uri="http://schemas.microsoft.com/office/infopath/2007/PartnerControls"/>
    <ds:schemaRef ds:uri="2cd29ddd-8133-47d1-b433-f90e0f2b9c1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4952</TotalTime>
  <Words>2145</Words>
  <Application>Microsoft Office PowerPoint</Application>
  <PresentationFormat>On-screen Show (4:3)</PresentationFormat>
  <Paragraphs>356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Work Term Report Basic Formatting</vt:lpstr>
      <vt:lpstr>Presentation Outline</vt:lpstr>
      <vt:lpstr>Why are you writing a work term report?</vt:lpstr>
      <vt:lpstr>Why are you writing a work term report?</vt:lpstr>
      <vt:lpstr>Why are you writing a work term report?</vt:lpstr>
      <vt:lpstr>Topic Selection</vt:lpstr>
      <vt:lpstr>Advice by Section</vt:lpstr>
      <vt:lpstr>Front Matter </vt:lpstr>
      <vt:lpstr>Letter of Submittal</vt:lpstr>
      <vt:lpstr>Table of Contents, List of Figures, List of Tables</vt:lpstr>
      <vt:lpstr>Summary / Executive Summary</vt:lpstr>
      <vt:lpstr>Advice by Section</vt:lpstr>
      <vt:lpstr>Outline of Main Body</vt:lpstr>
      <vt:lpstr>Introduction - General</vt:lpstr>
      <vt:lpstr>Introduction - Objective</vt:lpstr>
      <vt:lpstr>Introduction - Background</vt:lpstr>
      <vt:lpstr>Engineering Judgement and Analysis</vt:lpstr>
      <vt:lpstr>Results and Implementation</vt:lpstr>
      <vt:lpstr>Conclusions</vt:lpstr>
      <vt:lpstr>Recommendations (Optional)</vt:lpstr>
      <vt:lpstr>Advice by Section</vt:lpstr>
      <vt:lpstr>References</vt:lpstr>
      <vt:lpstr>References – Standard Formats</vt:lpstr>
      <vt:lpstr>Glossary (Optional)</vt:lpstr>
      <vt:lpstr>Appendices (Optional)</vt:lpstr>
      <vt:lpstr>Other Stuff</vt:lpstr>
      <vt:lpstr>Figures and Tables - Captions</vt:lpstr>
      <vt:lpstr>Figures and Tables - Other</vt:lpstr>
      <vt:lpstr>Figures</vt:lpstr>
      <vt:lpstr>Tables</vt:lpstr>
      <vt:lpstr>Equations and Numbers</vt:lpstr>
      <vt:lpstr>Formatting</vt:lpstr>
      <vt:lpstr>Formatting</vt:lpstr>
      <vt:lpstr>Most Common Formatting Mistakes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Maria Morrone</dc:creator>
  <cp:lastModifiedBy>Marisa Buettel</cp:lastModifiedBy>
  <cp:revision>96</cp:revision>
  <dcterms:created xsi:type="dcterms:W3CDTF">2019-02-13T18:15:24Z</dcterms:created>
  <dcterms:modified xsi:type="dcterms:W3CDTF">2024-01-09T18:41:35Z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0x010100468E0292FAF11945AD50F372D876C998</vt:lpwstr>
  </property>
</Properties>
</file>