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333" r:id="rId2"/>
    <p:sldId id="334" r:id="rId3"/>
    <p:sldId id="441" r:id="rId4"/>
    <p:sldId id="442" r:id="rId5"/>
    <p:sldId id="341" r:id="rId6"/>
    <p:sldId id="379" r:id="rId7"/>
    <p:sldId id="386" r:id="rId8"/>
    <p:sldId id="452" r:id="rId9"/>
    <p:sldId id="454" r:id="rId10"/>
    <p:sldId id="400" r:id="rId11"/>
    <p:sldId id="435" r:id="rId12"/>
    <p:sldId id="463" r:id="rId13"/>
    <p:sldId id="465" r:id="rId14"/>
    <p:sldId id="466" r:id="rId15"/>
    <p:sldId id="464" r:id="rId16"/>
    <p:sldId id="467" r:id="rId17"/>
    <p:sldId id="468" r:id="rId18"/>
    <p:sldId id="449" r:id="rId19"/>
    <p:sldId id="382" r:id="rId20"/>
    <p:sldId id="455" r:id="rId21"/>
    <p:sldId id="388" r:id="rId22"/>
    <p:sldId id="390" r:id="rId23"/>
    <p:sldId id="456" r:id="rId24"/>
    <p:sldId id="451" r:id="rId25"/>
    <p:sldId id="393" r:id="rId26"/>
    <p:sldId id="394" r:id="rId27"/>
    <p:sldId id="404" r:id="rId28"/>
    <p:sldId id="405" r:id="rId29"/>
    <p:sldId id="406" r:id="rId30"/>
    <p:sldId id="426" r:id="rId31"/>
    <p:sldId id="427" r:id="rId32"/>
    <p:sldId id="409" r:id="rId33"/>
    <p:sldId id="407" r:id="rId34"/>
    <p:sldId id="425" r:id="rId35"/>
    <p:sldId id="413" r:id="rId36"/>
    <p:sldId id="414" r:id="rId37"/>
    <p:sldId id="415" r:id="rId38"/>
    <p:sldId id="416" r:id="rId39"/>
    <p:sldId id="417" r:id="rId40"/>
    <p:sldId id="457" r:id="rId41"/>
    <p:sldId id="458" r:id="rId42"/>
    <p:sldId id="459" r:id="rId43"/>
    <p:sldId id="462" r:id="rId44"/>
    <p:sldId id="420" r:id="rId45"/>
    <p:sldId id="401" r:id="rId46"/>
    <p:sldId id="398" r:id="rId47"/>
  </p:sldIdLst>
  <p:sldSz cx="9144000" cy="6858000" type="screen4x3"/>
  <p:notesSz cx="6997700" cy="9283700"/>
  <p:defaultTextStyle>
    <a:defPPr>
      <a:defRPr lang="en-CA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9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C347E8-AA82-4070-ADC5-DEF02E8F0CFF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CA"/>
        </a:p>
      </dgm:t>
    </dgm:pt>
    <dgm:pt modelId="{AECBCD50-2271-4AC6-A649-6856D30D9944}">
      <dgm:prSet/>
      <dgm:spPr/>
      <dgm:t>
        <a:bodyPr/>
        <a:lstStyle/>
        <a:p>
          <a:pPr rtl="0"/>
          <a:r>
            <a:rPr lang="en-CA" b="1" dirty="0"/>
            <a:t>Tell me and I forget</a:t>
          </a:r>
          <a:endParaRPr lang="en-CA" dirty="0"/>
        </a:p>
      </dgm:t>
    </dgm:pt>
    <dgm:pt modelId="{A545AD9C-3FDB-48EC-93E5-608B4ED0D5D3}" type="parTrans" cxnId="{7E744CA0-4A88-45C7-B76B-4BB37CBF7268}">
      <dgm:prSet/>
      <dgm:spPr/>
      <dgm:t>
        <a:bodyPr/>
        <a:lstStyle/>
        <a:p>
          <a:endParaRPr lang="en-CA"/>
        </a:p>
      </dgm:t>
    </dgm:pt>
    <dgm:pt modelId="{0E386AE7-2296-4736-8B72-7639E374AC0F}" type="sibTrans" cxnId="{7E744CA0-4A88-45C7-B76B-4BB37CBF7268}">
      <dgm:prSet/>
      <dgm:spPr/>
      <dgm:t>
        <a:bodyPr/>
        <a:lstStyle/>
        <a:p>
          <a:endParaRPr lang="en-CA"/>
        </a:p>
      </dgm:t>
    </dgm:pt>
    <dgm:pt modelId="{3FBF4545-5745-4691-A212-D71872F5CD23}">
      <dgm:prSet/>
      <dgm:spPr/>
      <dgm:t>
        <a:bodyPr/>
        <a:lstStyle/>
        <a:p>
          <a:pPr rtl="0"/>
          <a:r>
            <a:rPr lang="en-CA" b="1" dirty="0"/>
            <a:t>Teach me and I remember</a:t>
          </a:r>
          <a:endParaRPr lang="en-CA" dirty="0"/>
        </a:p>
      </dgm:t>
    </dgm:pt>
    <dgm:pt modelId="{330BEB23-4F5B-400A-8813-7741BC0C04E9}" type="parTrans" cxnId="{52EFD317-4913-43CA-9F05-460ECECD649A}">
      <dgm:prSet/>
      <dgm:spPr/>
      <dgm:t>
        <a:bodyPr/>
        <a:lstStyle/>
        <a:p>
          <a:endParaRPr lang="en-CA"/>
        </a:p>
      </dgm:t>
    </dgm:pt>
    <dgm:pt modelId="{AFE94372-1497-43B6-94E2-36B188F1572B}" type="sibTrans" cxnId="{52EFD317-4913-43CA-9F05-460ECECD649A}">
      <dgm:prSet/>
      <dgm:spPr/>
      <dgm:t>
        <a:bodyPr/>
        <a:lstStyle/>
        <a:p>
          <a:endParaRPr lang="en-CA"/>
        </a:p>
      </dgm:t>
    </dgm:pt>
    <dgm:pt modelId="{BB771901-A33A-4537-8353-230CD97EABFB}">
      <dgm:prSet/>
      <dgm:spPr/>
      <dgm:t>
        <a:bodyPr/>
        <a:lstStyle/>
        <a:p>
          <a:pPr rtl="0"/>
          <a:r>
            <a:rPr lang="en-CA" b="1" dirty="0"/>
            <a:t>Involve me and I learn</a:t>
          </a:r>
          <a:endParaRPr lang="en-CA" dirty="0"/>
        </a:p>
      </dgm:t>
    </dgm:pt>
    <dgm:pt modelId="{6DABD2CB-FAEF-4EA4-8644-84C6A5005EB4}" type="parTrans" cxnId="{C28C0226-28B2-454C-A20A-51B131CFBCB5}">
      <dgm:prSet/>
      <dgm:spPr/>
      <dgm:t>
        <a:bodyPr/>
        <a:lstStyle/>
        <a:p>
          <a:endParaRPr lang="en-CA"/>
        </a:p>
      </dgm:t>
    </dgm:pt>
    <dgm:pt modelId="{082801EE-BA1E-4619-A859-360AADECF34E}" type="sibTrans" cxnId="{C28C0226-28B2-454C-A20A-51B131CFBCB5}">
      <dgm:prSet/>
      <dgm:spPr/>
      <dgm:t>
        <a:bodyPr/>
        <a:lstStyle/>
        <a:p>
          <a:endParaRPr lang="en-CA"/>
        </a:p>
      </dgm:t>
    </dgm:pt>
    <dgm:pt modelId="{73D28CF3-863B-45F8-AC44-58C2D95F9C21}" type="pres">
      <dgm:prSet presAssocID="{05C347E8-AA82-4070-ADC5-DEF02E8F0CFF}" presName="compositeShape" presStyleCnt="0">
        <dgm:presLayoutVars>
          <dgm:chMax val="7"/>
          <dgm:dir/>
          <dgm:resizeHandles val="exact"/>
        </dgm:presLayoutVars>
      </dgm:prSet>
      <dgm:spPr/>
    </dgm:pt>
    <dgm:pt modelId="{B0DE4C15-4409-432D-81AA-45DF5B3D310F}" type="pres">
      <dgm:prSet presAssocID="{AECBCD50-2271-4AC6-A649-6856D30D9944}" presName="circ1" presStyleLbl="vennNode1" presStyleIdx="0" presStyleCnt="3"/>
      <dgm:spPr/>
    </dgm:pt>
    <dgm:pt modelId="{BC7B7CA1-7A81-4A05-B62B-0ACB499119FA}" type="pres">
      <dgm:prSet presAssocID="{AECBCD50-2271-4AC6-A649-6856D30D994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84EF0D0-B9CB-43D2-AB51-482CFA6CE2AF}" type="pres">
      <dgm:prSet presAssocID="{3FBF4545-5745-4691-A212-D71872F5CD23}" presName="circ2" presStyleLbl="vennNode1" presStyleIdx="1" presStyleCnt="3"/>
      <dgm:spPr/>
    </dgm:pt>
    <dgm:pt modelId="{EF74AC7B-8323-4A1A-A6D8-609E27291299}" type="pres">
      <dgm:prSet presAssocID="{3FBF4545-5745-4691-A212-D71872F5CD2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9FAD44C-AE31-449B-AD8F-121462AF60CF}" type="pres">
      <dgm:prSet presAssocID="{BB771901-A33A-4537-8353-230CD97EABFB}" presName="circ3" presStyleLbl="vennNode1" presStyleIdx="2" presStyleCnt="3"/>
      <dgm:spPr/>
    </dgm:pt>
    <dgm:pt modelId="{98BB930E-B46B-46B5-895C-814966F79887}" type="pres">
      <dgm:prSet presAssocID="{BB771901-A33A-4537-8353-230CD97EABF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2EFD317-4913-43CA-9F05-460ECECD649A}" srcId="{05C347E8-AA82-4070-ADC5-DEF02E8F0CFF}" destId="{3FBF4545-5745-4691-A212-D71872F5CD23}" srcOrd="1" destOrd="0" parTransId="{330BEB23-4F5B-400A-8813-7741BC0C04E9}" sibTransId="{AFE94372-1497-43B6-94E2-36B188F1572B}"/>
    <dgm:cxn modelId="{C28C0226-28B2-454C-A20A-51B131CFBCB5}" srcId="{05C347E8-AA82-4070-ADC5-DEF02E8F0CFF}" destId="{BB771901-A33A-4537-8353-230CD97EABFB}" srcOrd="2" destOrd="0" parTransId="{6DABD2CB-FAEF-4EA4-8644-84C6A5005EB4}" sibTransId="{082801EE-BA1E-4619-A859-360AADECF34E}"/>
    <dgm:cxn modelId="{3EC0F32C-3189-2B4B-A273-1DDB0E70A109}" type="presOf" srcId="{BB771901-A33A-4537-8353-230CD97EABFB}" destId="{98BB930E-B46B-46B5-895C-814966F79887}" srcOrd="1" destOrd="0" presId="urn:microsoft.com/office/officeart/2005/8/layout/venn1"/>
    <dgm:cxn modelId="{CF7A222F-9F4C-2946-A407-3BA5C20F55CA}" type="presOf" srcId="{05C347E8-AA82-4070-ADC5-DEF02E8F0CFF}" destId="{73D28CF3-863B-45F8-AC44-58C2D95F9C21}" srcOrd="0" destOrd="0" presId="urn:microsoft.com/office/officeart/2005/8/layout/venn1"/>
    <dgm:cxn modelId="{14EF4333-005C-9A4A-81A5-73E895FA9F1D}" type="presOf" srcId="{BB771901-A33A-4537-8353-230CD97EABFB}" destId="{B9FAD44C-AE31-449B-AD8F-121462AF60CF}" srcOrd="0" destOrd="0" presId="urn:microsoft.com/office/officeart/2005/8/layout/venn1"/>
    <dgm:cxn modelId="{9384CD44-5FB3-4343-ADDC-D77DAB5917C3}" type="presOf" srcId="{3FBF4545-5745-4691-A212-D71872F5CD23}" destId="{EF74AC7B-8323-4A1A-A6D8-609E27291299}" srcOrd="1" destOrd="0" presId="urn:microsoft.com/office/officeart/2005/8/layout/venn1"/>
    <dgm:cxn modelId="{18821674-BE78-FE4A-B4C0-9777A312321D}" type="presOf" srcId="{AECBCD50-2271-4AC6-A649-6856D30D9944}" destId="{BC7B7CA1-7A81-4A05-B62B-0ACB499119FA}" srcOrd="1" destOrd="0" presId="urn:microsoft.com/office/officeart/2005/8/layout/venn1"/>
    <dgm:cxn modelId="{0063367C-502B-C14B-A73C-451DA092D321}" type="presOf" srcId="{AECBCD50-2271-4AC6-A649-6856D30D9944}" destId="{B0DE4C15-4409-432D-81AA-45DF5B3D310F}" srcOrd="0" destOrd="0" presId="urn:microsoft.com/office/officeart/2005/8/layout/venn1"/>
    <dgm:cxn modelId="{CA09969A-A187-C44E-B663-12B3DF775382}" type="presOf" srcId="{3FBF4545-5745-4691-A212-D71872F5CD23}" destId="{684EF0D0-B9CB-43D2-AB51-482CFA6CE2AF}" srcOrd="0" destOrd="0" presId="urn:microsoft.com/office/officeart/2005/8/layout/venn1"/>
    <dgm:cxn modelId="{7E744CA0-4A88-45C7-B76B-4BB37CBF7268}" srcId="{05C347E8-AA82-4070-ADC5-DEF02E8F0CFF}" destId="{AECBCD50-2271-4AC6-A649-6856D30D9944}" srcOrd="0" destOrd="0" parTransId="{A545AD9C-3FDB-48EC-93E5-608B4ED0D5D3}" sibTransId="{0E386AE7-2296-4736-8B72-7639E374AC0F}"/>
    <dgm:cxn modelId="{1BA95C5A-057F-8247-ACE5-E087D757DC88}" type="presParOf" srcId="{73D28CF3-863B-45F8-AC44-58C2D95F9C21}" destId="{B0DE4C15-4409-432D-81AA-45DF5B3D310F}" srcOrd="0" destOrd="0" presId="urn:microsoft.com/office/officeart/2005/8/layout/venn1"/>
    <dgm:cxn modelId="{B08B5A65-AFC1-9148-BB5E-FFEE831FB707}" type="presParOf" srcId="{73D28CF3-863B-45F8-AC44-58C2D95F9C21}" destId="{BC7B7CA1-7A81-4A05-B62B-0ACB499119FA}" srcOrd="1" destOrd="0" presId="urn:microsoft.com/office/officeart/2005/8/layout/venn1"/>
    <dgm:cxn modelId="{5B30FD23-D0C2-2149-94E9-E857C66FD0B5}" type="presParOf" srcId="{73D28CF3-863B-45F8-AC44-58C2D95F9C21}" destId="{684EF0D0-B9CB-43D2-AB51-482CFA6CE2AF}" srcOrd="2" destOrd="0" presId="urn:microsoft.com/office/officeart/2005/8/layout/venn1"/>
    <dgm:cxn modelId="{CF6EAB8B-10A4-014C-8C62-B6A8C22F2B32}" type="presParOf" srcId="{73D28CF3-863B-45F8-AC44-58C2D95F9C21}" destId="{EF74AC7B-8323-4A1A-A6D8-609E27291299}" srcOrd="3" destOrd="0" presId="urn:microsoft.com/office/officeart/2005/8/layout/venn1"/>
    <dgm:cxn modelId="{3F500F29-A9B0-F345-AE0C-15A1C15159F6}" type="presParOf" srcId="{73D28CF3-863B-45F8-AC44-58C2D95F9C21}" destId="{B9FAD44C-AE31-449B-AD8F-121462AF60CF}" srcOrd="4" destOrd="0" presId="urn:microsoft.com/office/officeart/2005/8/layout/venn1"/>
    <dgm:cxn modelId="{6832C7E0-801C-0D4A-8996-CB8C47625B6B}" type="presParOf" srcId="{73D28CF3-863B-45F8-AC44-58C2D95F9C21}" destId="{98BB930E-B46B-46B5-895C-814966F7988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E4C15-4409-432D-81AA-45DF5B3D310F}">
      <dsp:nvSpPr>
        <dsp:cNvPr id="0" name=""/>
        <dsp:cNvSpPr/>
      </dsp:nvSpPr>
      <dsp:spPr>
        <a:xfrm>
          <a:off x="2823208" y="44291"/>
          <a:ext cx="2125982" cy="212598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Tell me and I forget</a:t>
          </a:r>
          <a:endParaRPr lang="en-CA" sz="2000" kern="1200" dirty="0"/>
        </a:p>
      </dsp:txBody>
      <dsp:txXfrm>
        <a:off x="3106673" y="416338"/>
        <a:ext cx="1559053" cy="956692"/>
      </dsp:txXfrm>
    </dsp:sp>
    <dsp:sp modelId="{684EF0D0-B9CB-43D2-AB51-482CFA6CE2AF}">
      <dsp:nvSpPr>
        <dsp:cNvPr id="0" name=""/>
        <dsp:cNvSpPr/>
      </dsp:nvSpPr>
      <dsp:spPr>
        <a:xfrm>
          <a:off x="3590334" y="1373030"/>
          <a:ext cx="2125982" cy="2125982"/>
        </a:xfrm>
        <a:prstGeom prst="ellipse">
          <a:avLst/>
        </a:prstGeom>
        <a:solidFill>
          <a:schemeClr val="accent5">
            <a:alpha val="50000"/>
            <a:hueOff val="-6403267"/>
            <a:satOff val="4107"/>
            <a:lumOff val="4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Teach me and I remember</a:t>
          </a:r>
          <a:endParaRPr lang="en-CA" sz="2000" kern="1200" dirty="0"/>
        </a:p>
      </dsp:txBody>
      <dsp:txXfrm>
        <a:off x="4240530" y="1922242"/>
        <a:ext cx="1275589" cy="1169290"/>
      </dsp:txXfrm>
    </dsp:sp>
    <dsp:sp modelId="{B9FAD44C-AE31-449B-AD8F-121462AF60CF}">
      <dsp:nvSpPr>
        <dsp:cNvPr id="0" name=""/>
        <dsp:cNvSpPr/>
      </dsp:nvSpPr>
      <dsp:spPr>
        <a:xfrm>
          <a:off x="2056083" y="1373030"/>
          <a:ext cx="2125982" cy="2125982"/>
        </a:xfrm>
        <a:prstGeom prst="ellipse">
          <a:avLst/>
        </a:prstGeom>
        <a:solidFill>
          <a:schemeClr val="accent5">
            <a:alpha val="50000"/>
            <a:hueOff val="-12806535"/>
            <a:satOff val="8214"/>
            <a:lumOff val="8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Involve me and I learn</a:t>
          </a:r>
          <a:endParaRPr lang="en-CA" sz="2000" kern="1200" dirty="0"/>
        </a:p>
      </dsp:txBody>
      <dsp:txXfrm>
        <a:off x="2256280" y="1922242"/>
        <a:ext cx="1275589" cy="1169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814FB4-D91A-483C-A805-68F1FB6D66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62EA2D-B3DD-4711-AFB3-B86335E34F0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6159CB-746E-43FA-B2A8-606AD5D18EE1}" type="datetime1">
              <a:rPr lang="en-CA" altLang="en-US"/>
              <a:pPr>
                <a:defRPr/>
              </a:pPr>
              <a:t>2021-09-08</a:t>
            </a:fld>
            <a:endParaRPr lang="en-CA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96B7ACD-1A50-43A5-AB12-831DEC4CD3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031" tIns="46516" rIns="93031" bIns="465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1ACD6E7-0B28-4272-B299-14C0C1A67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CA" alt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1AE68-5042-4353-9F86-28A0297713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E5D45-ED64-445E-89F4-FAB4A4EA6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3546BE8-E26C-4D20-B6CE-30AF84340667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3231548F-CBF6-40C7-AD08-CCC1A3A221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96AD81C-D12F-41F8-89A1-E2767F0F35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A1F5B76-1B65-408F-AC2B-37D3A8334C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87F3C35-26EF-4ABF-BC95-A00A11B9267A}" type="slidenum">
              <a:rPr lang="en-CA" altLang="en-US"/>
              <a:pPr/>
              <a:t>6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C1255848-2DD5-46E3-B0A2-75E158D71D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FFC664DF-9E6C-4AA0-AE40-C787992D73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C37FD63-541D-4E64-9634-199A02DF33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D82A6D-B74C-41A1-AFF6-D106B350281F}" type="slidenum">
              <a:rPr lang="en-CA" altLang="en-US"/>
              <a:pPr/>
              <a:t>8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200B2B82-F3A3-4A12-9E07-694EAF423A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B811106D-B39F-42FE-836D-40FC2FB64A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2BAA7F70-BB11-4CCF-BA7E-8E1572C89D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D99A1BA-A5BC-40E2-BEB2-082177D91D27}" type="slidenum">
              <a:rPr lang="en-CA" altLang="en-US"/>
              <a:pPr/>
              <a:t>20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4A49EF4E-B1FB-4295-B4CB-1B96E5A8AB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9362E0EA-8080-48CB-B4AA-8AE760B8BC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3DB70D22-D825-4992-8EE1-09AFA6B208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224A7C-7511-413B-95D4-222F10D8B978}" type="slidenum">
              <a:rPr lang="en-CA" altLang="en-US"/>
              <a:pPr/>
              <a:t>23</a:t>
            </a:fld>
            <a:endParaRPr lang="en-C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390" y="1182415"/>
            <a:ext cx="7512410" cy="24180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690" y="3684743"/>
            <a:ext cx="4966138" cy="116752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7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894E7-93AA-4F11-8682-5741715B4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7320B-B461-420B-8DD2-82294B9A6EE8}" type="datetime1">
              <a:rPr lang="en-US" altLang="en-US"/>
              <a:pPr>
                <a:defRPr/>
              </a:pPr>
              <a:t>9/8/2021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D07F8-369C-4421-BA0B-C800F2704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9C4D3-C2A0-41DB-B46B-46539687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8BB68-72F3-433C-82DE-AA5B4FF387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23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690" y="3582278"/>
            <a:ext cx="4002689" cy="220421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3723" y="1086070"/>
            <a:ext cx="7418553" cy="236482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314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40B412-FD12-4B35-AB0C-41792CB4D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C800D-E3AF-4E85-AC97-E42431A41609}" type="datetime1">
              <a:rPr lang="en-US" altLang="en-US"/>
              <a:pPr>
                <a:defRPr/>
              </a:pPr>
              <a:t>9/8/2021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8B31A5-0216-4D98-AD97-E583A8B2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73BE0C-2DA4-4E58-B843-BF30E90F9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22C64-179C-42E0-A6A3-53E54F44EA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28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DF0727-AB80-41F7-8F48-79C521CED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C4FBB-0CE8-4CDA-AE17-C3C1EFF735BD}" type="datetime1">
              <a:rPr lang="en-US" altLang="en-US"/>
              <a:pPr>
                <a:defRPr/>
              </a:pPr>
              <a:t>9/8/2021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B7BD566-4339-49BF-BC20-FCF8BC0F6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AF494A5-A23C-45D7-A6B4-D7D4A535E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7FCFD-456E-4473-ADA3-F4D7A4B16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21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C300448-83C9-456F-914F-6157F3B38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667F2-D1BA-4DD6-9A67-4EDB25FFB721}" type="datetime1">
              <a:rPr lang="en-US" altLang="en-US"/>
              <a:pPr>
                <a:defRPr/>
              </a:pPr>
              <a:t>9/8/2021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72B605E-CE9D-4B88-A226-2090ED55A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0932354-5750-4907-85EB-19E407E30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CCB66-0D99-42A1-86E7-B9F670794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97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F1B48CB-66A6-4CD3-9ADF-D3409CFDD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D2F38-3CAF-4A93-B050-BDE570BD2D89}" type="datetime1">
              <a:rPr lang="en-US" altLang="en-US"/>
              <a:pPr>
                <a:defRPr/>
              </a:pPr>
              <a:t>9/8/2021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6EBAEFC-8808-4E63-AC6B-41F4E9F1B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AE1FB90-00C1-4D8D-BF4B-5F3951034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03B2B-18FD-43A8-9B9E-3D8749216B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97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28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151621-E4D0-40A7-8E27-F39EC0A20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723B6-D06E-4D93-9E1D-0B5EF7BBC466}" type="datetime1">
              <a:rPr lang="en-US" altLang="en-US"/>
              <a:pPr>
                <a:defRPr/>
              </a:pPr>
              <a:t>9/8/2021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1C06D8-A354-4D62-9553-FBD1D7C3B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B8AA45-308A-4661-B948-1BE6D791A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FA7A6-692D-4053-B199-0EEFFE1967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16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9914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1131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65881"/>
            <a:ext cx="5486400" cy="3783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2832D2-FD07-440F-A8C7-0D4AAE05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6B362-6369-461F-8E8A-FB85AA2A85C6}" type="datetime1">
              <a:rPr lang="en-US" altLang="en-US"/>
              <a:pPr>
                <a:defRPr/>
              </a:pPr>
              <a:t>9/8/2021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96D01C-C42E-448A-8CF5-C62134F7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FB156F-59FC-4126-A4D1-D370F71C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07676-1A5A-41AE-AEE1-363FA36D85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16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95E9E82-8D02-4E3F-A5F2-945292F9B5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47EF871-74C8-4A8B-BB00-0885DBC077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08661-B2A9-44FA-AEDB-69DAFF906F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24200" y="6227763"/>
            <a:ext cx="2133600" cy="246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FF317E6-C3F9-4275-A0EA-6CF748328B56}" type="datetime1">
              <a:rPr lang="en-US" altLang="en-US"/>
              <a:pPr>
                <a:defRPr/>
              </a:pPr>
              <a:t>9/8/2021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82114-0A2C-4178-9C9D-2C9084A2E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5959475"/>
            <a:ext cx="3163888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B86EF-619D-4ACB-A003-86FF36F1E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00988" y="6089650"/>
            <a:ext cx="7858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6E0D736-5802-45FD-9FC3-82985826CCB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6" r:id="rId2"/>
    <p:sldLayoutId id="2147483954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tireland@uwaterloo.ca" TargetMode="External"/><Relationship Id="rId2" Type="http://schemas.openxmlformats.org/officeDocument/2006/relationships/hyperlink" Target="https://lib.uwaterloo.ca/online_learning/sites/default/files/learnings/Psych_499_final/#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22013AD-29F0-4428-8445-04A8F2D9770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85938" y="728663"/>
            <a:ext cx="6013450" cy="2376487"/>
          </a:xfrm>
        </p:spPr>
        <p:txBody>
          <a:bodyPr/>
          <a:lstStyle/>
          <a:p>
            <a:pPr eaLnBrk="1" hangingPunct="1"/>
            <a:r>
              <a:rPr lang="en-CA" altLang="en-US"/>
              <a:t>Psych 499</a:t>
            </a:r>
            <a:br>
              <a:rPr lang="en-CA" altLang="en-US"/>
            </a:br>
            <a:br>
              <a:rPr lang="en-CA" altLang="en-US"/>
            </a:br>
            <a:r>
              <a:rPr lang="en-CA" altLang="en-US"/>
              <a:t>Undergraduate Thesis</a:t>
            </a:r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560C88F-203A-431B-8694-3974A50C6C6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86063" y="4286250"/>
            <a:ext cx="5562600" cy="2019300"/>
          </a:xfrm>
        </p:spPr>
        <p:txBody>
          <a:bodyPr/>
          <a:lstStyle/>
          <a:p>
            <a:pPr eaLnBrk="1" hangingPunct="1"/>
            <a:r>
              <a:rPr lang="en-CA" altLang="en-US" dirty="0"/>
              <a:t>September, 2021</a:t>
            </a:r>
          </a:p>
          <a:p>
            <a:pPr eaLnBrk="1" hangingPunct="1"/>
            <a:r>
              <a:rPr lang="en-CA" altLang="en-US" dirty="0"/>
              <a:t>Tim Ireland</a:t>
            </a:r>
          </a:p>
          <a:p>
            <a:pPr eaLnBrk="1" hangingPunct="1"/>
            <a:r>
              <a:rPr lang="en-CA" altLang="en-US" dirty="0"/>
              <a:t>Liaison librarian Psychology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97398B4-7C6D-4CBD-B5CB-0BA0D3D44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“New” Catalogue -Omni</a:t>
            </a:r>
            <a:endParaRPr lang="en-CA" altLang="en-US" dirty="0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840EC4D6-7952-4979-8376-9B9FFEDFB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Loan period for books –Increased</a:t>
            </a:r>
          </a:p>
          <a:p>
            <a:r>
              <a:rPr lang="en-GB" altLang="en-US" sz="2400"/>
              <a:t>may borrow up to 500 item in total with loan periods of </a:t>
            </a:r>
            <a:r>
              <a:rPr lang="en-GB" altLang="en-US" sz="2400" b="1"/>
              <a:t>120 days for books</a:t>
            </a:r>
            <a:r>
              <a:rPr lang="en-GB" altLang="en-US" sz="2400"/>
              <a:t> and </a:t>
            </a:r>
            <a:r>
              <a:rPr lang="en-GB" altLang="en-US" sz="2400" b="1"/>
              <a:t>two weeks for journals</a:t>
            </a:r>
            <a:r>
              <a:rPr lang="en-GB" altLang="en-US" sz="2400"/>
              <a:t>.</a:t>
            </a:r>
          </a:p>
          <a:p>
            <a:r>
              <a:rPr lang="en-GB" altLang="en-US" sz="2400"/>
              <a:t>have access to licensed electronic resources.</a:t>
            </a:r>
          </a:p>
          <a:p>
            <a:r>
              <a:rPr lang="en-GB" altLang="en-US" sz="2400"/>
              <a:t>borrow two course reserves items at a time for one hour, three hours, one day, or three days.</a:t>
            </a:r>
          </a:p>
          <a:p>
            <a:r>
              <a:rPr lang="en-GB" altLang="en-US" sz="2400"/>
              <a:t>use interlibrary loans (ILL) to request materials from another library </a:t>
            </a:r>
            <a:r>
              <a:rPr lang="en-GB" altLang="en-US" sz="2400" b="1"/>
              <a:t>free of charge</a:t>
            </a:r>
            <a:r>
              <a:rPr lang="en-GB" altLang="en-US" sz="2400"/>
              <a:t>.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0ADE2958-E15F-4520-B5D9-7196F8C54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 Library Loan</a:t>
            </a:r>
            <a:endParaRPr lang="en-CA" altLang="en-US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7B93B1F3-CCB4-4C9D-BB03-65BD43C56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Circulating books from anywhere in the world</a:t>
            </a:r>
          </a:p>
          <a:p>
            <a:r>
              <a:rPr lang="en-US" altLang="en-US" dirty="0"/>
              <a:t>Journal articles from anywhere in the world</a:t>
            </a:r>
          </a:p>
          <a:p>
            <a:r>
              <a:rPr lang="en-US" altLang="en-US" dirty="0"/>
              <a:t>5-10 Business days</a:t>
            </a:r>
          </a:p>
          <a:p>
            <a:r>
              <a:rPr lang="en-US" altLang="en-US" dirty="0"/>
              <a:t>Journal articles will appear as e-mail links from your e-mail</a:t>
            </a:r>
            <a:endParaRPr lang="en-CA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0EECD-434D-4D2F-84AC-EB4A088B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NEW!!!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51297F-6E17-4C61-A55B-C27947C13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75" y="1170454"/>
            <a:ext cx="8229600" cy="2987816"/>
          </a:xfr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DD0B6FA7-C635-4666-920A-A91174CEA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909" y="3429000"/>
            <a:ext cx="2079497" cy="45786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769D27-EF79-4F8B-91ED-91CE60E43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224" y="3161012"/>
            <a:ext cx="4991357" cy="228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7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16C54-1D16-4BC2-9E60-31D7D2B0D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067AFA-87EC-455A-9A45-E5161E333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8735" y="3126555"/>
            <a:ext cx="6426530" cy="1022403"/>
          </a:xfrm>
        </p:spPr>
      </p:pic>
    </p:spTree>
    <p:extLst>
      <p:ext uri="{BB962C8B-B14F-4D97-AF65-F5344CB8AC3E}">
        <p14:creationId xmlns:p14="http://schemas.microsoft.com/office/powerpoint/2010/main" val="3141220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51FA8-A6A9-4C64-8FEF-9A045881F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Select Get it –from a Waterloo Library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41FDC9-C7D3-4402-B59D-6BE678053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5782" y="2091452"/>
            <a:ext cx="7512436" cy="3092609"/>
          </a:xfrm>
        </p:spPr>
      </p:pic>
    </p:spTree>
    <p:extLst>
      <p:ext uri="{BB962C8B-B14F-4D97-AF65-F5344CB8AC3E}">
        <p14:creationId xmlns:p14="http://schemas.microsoft.com/office/powerpoint/2010/main" val="3555582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53A8B-45BD-4386-B1D0-1845B4B9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Select Books by Mail!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E09F14-B3E9-4A3B-9348-71725BFD3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1546" y="2275611"/>
            <a:ext cx="6940907" cy="2724290"/>
          </a:xfrm>
        </p:spPr>
      </p:pic>
    </p:spTree>
    <p:extLst>
      <p:ext uri="{BB962C8B-B14F-4D97-AF65-F5344CB8AC3E}">
        <p14:creationId xmlns:p14="http://schemas.microsoft.com/office/powerpoint/2010/main" val="1324045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57DDA-7782-4E8E-A774-254CB41F8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Not at Waterloo in Omni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85E3A9-5D4F-4290-AB98-94F5AFB3C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3661" y="1532503"/>
            <a:ext cx="6356677" cy="946199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E904B5-C5D4-4B52-9C59-EB7F4AEDD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479" y="2667757"/>
            <a:ext cx="6617040" cy="238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39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86D00D-A99B-4BF6-B3AB-3ACDAB4D9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8062" y="401255"/>
            <a:ext cx="6371769" cy="5274059"/>
          </a:xfrm>
        </p:spPr>
      </p:pic>
    </p:spTree>
    <p:extLst>
      <p:ext uri="{BB962C8B-B14F-4D97-AF65-F5344CB8AC3E}">
        <p14:creationId xmlns:p14="http://schemas.microsoft.com/office/powerpoint/2010/main" val="4056706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89A9F8DC-96FC-4094-9111-BC5ECE84C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If the book is not in the system</a:t>
            </a:r>
          </a:p>
        </p:txBody>
      </p:sp>
      <p:pic>
        <p:nvPicPr>
          <p:cNvPr id="17411" name="Content Placeholder 2">
            <a:extLst>
              <a:ext uri="{FF2B5EF4-FFF2-40B4-BE49-F238E27FC236}">
                <a16:creationId xmlns:a16="http://schemas.microsoft.com/office/drawing/2014/main" id="{39C19FA3-93DE-43BE-8BA0-3D3223D6E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8867775" cy="5181600"/>
          </a:xfr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790AF6B-DFF2-4259-B4B2-EF8224F5A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1676400"/>
            <a:ext cx="682625" cy="4159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1A9C6596-E7D1-4F8D-ACE0-FB882EF4B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274638"/>
            <a:ext cx="8423275" cy="4000500"/>
          </a:xfrm>
        </p:spPr>
        <p:txBody>
          <a:bodyPr/>
          <a:lstStyle/>
          <a:p>
            <a:r>
              <a:rPr lang="en-US" altLang="en-US"/>
              <a:t>Any questions about the Library Catalogue or Inter-library loan system?</a:t>
            </a:r>
            <a:endParaRPr lang="en-CA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D2E242E-236C-42D0-A28F-BF5D820473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" y="1143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/>
              <a:t>Overview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BA513D2-A136-44F7-A1FB-90A2A9EAC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1168400"/>
            <a:ext cx="7886700" cy="430371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CA" altLang="en-US" sz="2800"/>
              <a:t>Who am I and why am I here?</a:t>
            </a:r>
          </a:p>
          <a:p>
            <a:pPr eaLnBrk="1" hangingPunct="1"/>
            <a:r>
              <a:rPr lang="en-US" altLang="en-US" sz="2800"/>
              <a:t>Session objectives</a:t>
            </a:r>
          </a:p>
          <a:p>
            <a:pPr lvl="1" eaLnBrk="1" hangingPunct="1"/>
            <a:r>
              <a:rPr lang="en-US" altLang="en-US" sz="2400"/>
              <a:t>Access resources from off campus</a:t>
            </a:r>
          </a:p>
          <a:p>
            <a:pPr lvl="1" eaLnBrk="1" hangingPunct="1"/>
            <a:r>
              <a:rPr lang="en-US" altLang="en-US" sz="2400"/>
              <a:t>Library catalogue –getting material from catalogue</a:t>
            </a:r>
          </a:p>
          <a:p>
            <a:pPr lvl="1" eaLnBrk="1" hangingPunct="1"/>
            <a:r>
              <a:rPr lang="en-US" altLang="en-US" sz="2400"/>
              <a:t>Research tools (databases)</a:t>
            </a:r>
          </a:p>
          <a:p>
            <a:pPr lvl="2" eaLnBrk="1" hangingPunct="1"/>
            <a:r>
              <a:rPr lang="en-US" altLang="en-US" sz="2000"/>
              <a:t>PsycINFO</a:t>
            </a:r>
          </a:p>
          <a:p>
            <a:pPr lvl="2" eaLnBrk="1" hangingPunct="1"/>
            <a:r>
              <a:rPr lang="en-US" altLang="en-US" sz="2000"/>
              <a:t>Scopus</a:t>
            </a:r>
          </a:p>
          <a:p>
            <a:pPr lvl="1" eaLnBrk="1" hangingPunct="1"/>
            <a:r>
              <a:rPr lang="en-US" altLang="en-US" sz="2400"/>
              <a:t>RefWorks</a:t>
            </a:r>
          </a:p>
          <a:p>
            <a:pPr lvl="1" eaLnBrk="1" hangingPunct="1"/>
            <a:r>
              <a:rPr lang="en-US" altLang="en-US" sz="2400"/>
              <a:t>Contact info</a:t>
            </a:r>
          </a:p>
          <a:p>
            <a:pPr lvl="2" eaLnBrk="1" hangingPunct="1"/>
            <a:endParaRPr lang="en-US" altLang="en-US" sz="2000"/>
          </a:p>
          <a:p>
            <a:pPr lvl="1" eaLnBrk="1" hangingPunct="1"/>
            <a:endParaRPr lang="en-US" altLang="en-US" sz="2400"/>
          </a:p>
          <a:p>
            <a:pPr lvl="1" eaLnBrk="1" hangingPunct="1"/>
            <a:endParaRPr lang="en-CA" altLang="en-US" sz="2400"/>
          </a:p>
          <a:p>
            <a:pPr lvl="1" eaLnBrk="1" hangingPunct="1">
              <a:buFont typeface="Arial" panose="020B0604020202020204" pitchFamily="34" charset="0"/>
              <a:buNone/>
            </a:pPr>
            <a:endParaRPr lang="en-CA" altLang="en-US"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E587F4C-EB0A-47A5-848B-DC1EDE766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Databases</a:t>
            </a:r>
            <a:endParaRPr lang="en-CA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357765-67BE-43DC-AB14-A7B7C7016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1" y="1177289"/>
            <a:ext cx="9131769" cy="4583431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5464608-8D9F-4BC0-9BC9-AE258F71D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76" y="3881532"/>
            <a:ext cx="1009739" cy="30734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581A90-D663-49DE-B010-6078495BF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92" y="1172195"/>
            <a:ext cx="7925207" cy="3746693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BA877E6F-FC19-4228-8B45-B600FA4030C7}"/>
              </a:ext>
            </a:extLst>
          </p:cNvPr>
          <p:cNvSpPr>
            <a:spLocks noChangeArrowheads="1"/>
          </p:cNvSpPr>
          <p:nvPr/>
        </p:nvSpPr>
        <p:spPr bwMode="auto">
          <a:xfrm rot="12194239">
            <a:off x="359758" y="3076630"/>
            <a:ext cx="444500" cy="1395412"/>
          </a:xfrm>
          <a:prstGeom prst="downArrow">
            <a:avLst>
              <a:gd name="adj1" fmla="val 50000"/>
              <a:gd name="adj2" fmla="val 5001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0810F2-0481-4FDE-B141-41FBA4626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439" y="423993"/>
            <a:ext cx="5277121" cy="490880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B624A662-4CB7-4A68-ACE6-18772D5D2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Research Guides</a:t>
            </a:r>
            <a:endParaRPr lang="en-CA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C474C4-381B-4423-944D-B0029EEA8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" y="1417637"/>
            <a:ext cx="9131769" cy="5440363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B688AAF-456C-487B-8ED3-EEA84DDA5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16" y="4392613"/>
            <a:ext cx="1312863" cy="3111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3">
            <a:extLst>
              <a:ext uri="{FF2B5EF4-FFF2-40B4-BE49-F238E27FC236}">
                <a16:creationId xmlns:a16="http://schemas.microsoft.com/office/drawing/2014/main" id="{635321DC-8683-4E00-B9AE-0A2C93EEC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9500" y="214313"/>
            <a:ext cx="4775200" cy="5461000"/>
          </a:xfrm>
        </p:spPr>
      </p:pic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F616F575-87EC-4308-8D39-22B892DEE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862" y="3429000"/>
            <a:ext cx="5051693" cy="45463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A613D307-9129-4DB3-9EA2-3492246E3AAF}"/>
              </a:ext>
            </a:extLst>
          </p:cNvPr>
          <p:cNvSpPr/>
          <p:nvPr/>
        </p:nvSpPr>
        <p:spPr>
          <a:xfrm>
            <a:off x="7582328" y="369871"/>
            <a:ext cx="698643" cy="305913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6F8073-DC53-4243-9A46-72F54C55F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011C6D-B2A8-43F0-BE02-B8BAB7F5A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3" y="638031"/>
            <a:ext cx="8533782" cy="599136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98CD5A7-0B65-4D41-B6E7-3E37C49ED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453" y="2147231"/>
            <a:ext cx="1400175" cy="3714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BBC24F-93BB-4297-BA0F-673DB4BE2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82" y="0"/>
            <a:ext cx="749384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>
            <a:extLst>
              <a:ext uri="{FF2B5EF4-FFF2-40B4-BE49-F238E27FC236}">
                <a16:creationId xmlns:a16="http://schemas.microsoft.com/office/drawing/2014/main" id="{4DAC3C45-1B34-44A8-B28B-D7A4EB55C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52413"/>
            <a:ext cx="7277100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21EE58-A92F-48AB-82A7-4AC90C62B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62213"/>
            <a:ext cx="22082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Writing a journal article</a:t>
            </a:r>
            <a:endParaRPr lang="en-CA" altLang="en-US" sz="100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8F1C53C-160F-43F9-BD79-807755DFA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2921000"/>
            <a:ext cx="12144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101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>
            <a:extLst>
              <a:ext uri="{FF2B5EF4-FFF2-40B4-BE49-F238E27FC236}">
                <a16:creationId xmlns:a16="http://schemas.microsoft.com/office/drawing/2014/main" id="{1E8099DB-E337-4BC4-8175-9F310A819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7269163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>
            <a:extLst>
              <a:ext uri="{FF2B5EF4-FFF2-40B4-BE49-F238E27FC236}">
                <a16:creationId xmlns:a16="http://schemas.microsoft.com/office/drawing/2014/main" id="{56478AAF-58EB-443B-9193-E7E26EBBC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2005013"/>
            <a:ext cx="14922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>
            <a:extLst>
              <a:ext uri="{FF2B5EF4-FFF2-40B4-BE49-F238E27FC236}">
                <a16:creationId xmlns:a16="http://schemas.microsoft.com/office/drawing/2014/main" id="{A67FA5E8-33B1-40C6-B53D-245095D14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7292975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>
            <a:extLst>
              <a:ext uri="{FF2B5EF4-FFF2-40B4-BE49-F238E27FC236}">
                <a16:creationId xmlns:a16="http://schemas.microsoft.com/office/drawing/2014/main" id="{1EA61422-FE09-4066-8CBA-1C3372B5E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1885950"/>
            <a:ext cx="16986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>
            <a:extLst>
              <a:ext uri="{FF2B5EF4-FFF2-40B4-BE49-F238E27FC236}">
                <a16:creationId xmlns:a16="http://schemas.microsoft.com/office/drawing/2014/main" id="{D88C7A4A-4012-4DFC-8AE5-CCAD266E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4452938"/>
            <a:ext cx="55641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CA330DCF-26EC-4810-8207-1BD489359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Information Literacy…</a:t>
            </a:r>
            <a:endParaRPr lang="en-CA" altLang="en-US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11DEE97A-6CDE-4B00-9909-BD2262DF4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information literate student shall…</a:t>
            </a:r>
            <a:endParaRPr lang="en-CA" altLang="en-US"/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E1D367D0-B9EE-47D7-9DB8-BBE81BC5D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2151063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DD3E9F84-4A61-4AD3-AD0B-8FE3BF97F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74638"/>
            <a:ext cx="64119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3">
            <a:extLst>
              <a:ext uri="{FF2B5EF4-FFF2-40B4-BE49-F238E27FC236}">
                <a16:creationId xmlns:a16="http://schemas.microsoft.com/office/drawing/2014/main" id="{607E9666-2D37-4059-81E3-8B15CA320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230438"/>
            <a:ext cx="4302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081A1B91-F3C5-4D7E-9678-D20DCAD8F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4214813"/>
            <a:ext cx="6445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>
            <a:extLst>
              <a:ext uri="{FF2B5EF4-FFF2-40B4-BE49-F238E27FC236}">
                <a16:creationId xmlns:a16="http://schemas.microsoft.com/office/drawing/2014/main" id="{23283DA7-9A06-4D71-90E9-7FD48C664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0"/>
            <a:ext cx="8240713" cy="3382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4819" name="Picture 3">
            <a:extLst>
              <a:ext uri="{FF2B5EF4-FFF2-40B4-BE49-F238E27FC236}">
                <a16:creationId xmlns:a16="http://schemas.microsoft.com/office/drawing/2014/main" id="{B725965E-8948-4083-8B34-82DBDAB12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1885950"/>
            <a:ext cx="889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12F8E6-0991-41EA-BBDD-3DBBDF493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336" y="4169674"/>
            <a:ext cx="6102664" cy="246392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DD5BC757-091B-4EB0-9451-3CD1B0667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45E479-4CED-4646-87DD-16FCBE216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29" y="194745"/>
            <a:ext cx="8598342" cy="554383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Content Placeholder 1">
            <a:extLst>
              <a:ext uri="{FF2B5EF4-FFF2-40B4-BE49-F238E27FC236}">
                <a16:creationId xmlns:a16="http://schemas.microsoft.com/office/drawing/2014/main" id="{4ADF077A-F7C3-480C-BD57-71E8C90F5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5138" y="1993900"/>
            <a:ext cx="5445125" cy="2230438"/>
          </a:xfrm>
          <a:ln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CB267F72-457F-4AE6-893C-3AB6EA49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Select the version you are interested in using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A37278F1-5EA9-4C81-832F-099839423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670C9E46-2B31-4D9E-90D2-DD02AA0A1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097213"/>
            <a:ext cx="1584325" cy="3603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B26885-AF1C-404F-ADBA-7D63794BE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96" y="1562004"/>
            <a:ext cx="8896807" cy="3733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7655C143-5FD8-4211-B45B-8ADDF01E2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D123ECBE-7C42-427A-B69B-43F48A06A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9940" name="Picture 2">
            <a:extLst>
              <a:ext uri="{FF2B5EF4-FFF2-40B4-BE49-F238E27FC236}">
                <a16:creationId xmlns:a16="http://schemas.microsoft.com/office/drawing/2014/main" id="{2C25CEAB-D11A-415A-82B4-4EEF94A5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523875"/>
            <a:ext cx="8809037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797C29-9573-4349-A9A3-2773EA3B5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438" y="2898775"/>
            <a:ext cx="19526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Psych</a:t>
            </a:r>
            <a:endParaRPr lang="en-CA" altLang="en-US" sz="11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0FEE54-90E0-4EA5-B00B-EDFAFDDEC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438" y="3281363"/>
            <a:ext cx="19526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Snap ITC" panose="04040A07060A02020202" pitchFamily="82" charset="0"/>
              </a:rPr>
              <a:t>ooooo</a:t>
            </a:r>
            <a:endParaRPr lang="en-CA" altLang="en-US" sz="1100">
              <a:latin typeface="Snap ITC" panose="04040A07060A020202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7">
            <a:extLst>
              <a:ext uri="{FF2B5EF4-FFF2-40B4-BE49-F238E27FC236}">
                <a16:creationId xmlns:a16="http://schemas.microsoft.com/office/drawing/2014/main" id="{A1EDED31-F0F0-4753-804D-905B6662C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725" y="1733550"/>
            <a:ext cx="60325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CA" altLang="en-US" sz="1800"/>
              <a:t>Online Citation manager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altLang="en-US" sz="1800"/>
              <a:t>Free to current students and faculty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altLang="en-US" sz="1800"/>
              <a:t>Keeps track of citations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altLang="en-US" sz="1800"/>
              <a:t>Helps you “get” the article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altLang="en-US" sz="1800"/>
              <a:t>Helps you in the writing process</a:t>
            </a:r>
          </a:p>
        </p:txBody>
      </p:sp>
      <p:pic>
        <p:nvPicPr>
          <p:cNvPr id="40963" name="Picture 8" descr="refworks">
            <a:extLst>
              <a:ext uri="{FF2B5EF4-FFF2-40B4-BE49-F238E27FC236}">
                <a16:creationId xmlns:a16="http://schemas.microsoft.com/office/drawing/2014/main" id="{666B3C71-0D49-4700-B8B3-A8AE5FBB3D9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365125"/>
            <a:ext cx="5503863" cy="9906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56EEACA9-0333-4E60-B39E-6D93515163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1987" name="Picture 2">
            <a:extLst>
              <a:ext uri="{FF2B5EF4-FFF2-40B4-BE49-F238E27FC236}">
                <a16:creationId xmlns:a16="http://schemas.microsoft.com/office/drawing/2014/main" id="{1118B783-F9D4-452B-93C5-A9F9CBB3E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122238"/>
            <a:ext cx="6659563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1">
            <a:extLst>
              <a:ext uri="{FF2B5EF4-FFF2-40B4-BE49-F238E27FC236}">
                <a16:creationId xmlns:a16="http://schemas.microsoft.com/office/drawing/2014/main" id="{D5A7F9E1-E189-4E79-A2F6-08F6C89F8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3011" name="Picture 1">
            <a:extLst>
              <a:ext uri="{FF2B5EF4-FFF2-40B4-BE49-F238E27FC236}">
                <a16:creationId xmlns:a16="http://schemas.microsoft.com/office/drawing/2014/main" id="{3A756136-4638-4CF4-B959-242E6846F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34963"/>
            <a:ext cx="8399462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C78B7F3-8A6F-4AF3-8DFD-6B9973D455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Lets see what we can do…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277EA50C-BD2F-472A-999B-8CF415FA7E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95513" y="3352800"/>
            <a:ext cx="6262687" cy="304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CA" altLang="en-US">
                <a:solidFill>
                  <a:srgbClr val="FF0000"/>
                </a:solidFill>
              </a:rPr>
              <a:t>WARNING-TEASER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497BCF2-410A-40E8-A16F-6D6FB8382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Tim’s translation</a:t>
            </a:r>
            <a:endParaRPr lang="en-CA" altLang="en-US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3B13D48F-C4D9-40BF-BCEF-DC06E1408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Students should be able to </a:t>
            </a:r>
            <a:r>
              <a:rPr lang="en-US" altLang="en-US">
                <a:solidFill>
                  <a:srgbClr val="7030A0"/>
                </a:solidFill>
              </a:rPr>
              <a:t>find</a:t>
            </a:r>
            <a:r>
              <a:rPr lang="en-US" altLang="en-US"/>
              <a:t> relevant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    items                                       </a:t>
            </a:r>
          </a:p>
          <a:p>
            <a:r>
              <a:rPr lang="en-US" altLang="en-US"/>
              <a:t>Students should be able to </a:t>
            </a:r>
            <a:r>
              <a:rPr lang="en-US" altLang="en-US">
                <a:solidFill>
                  <a:srgbClr val="7030A0"/>
                </a:solidFill>
              </a:rPr>
              <a:t>get</a:t>
            </a:r>
            <a:r>
              <a:rPr lang="en-US" altLang="en-US"/>
              <a:t> relevant material			</a:t>
            </a:r>
          </a:p>
          <a:p>
            <a:r>
              <a:rPr lang="en-US" altLang="en-US"/>
              <a:t>Students should be able to </a:t>
            </a:r>
            <a:r>
              <a:rPr lang="en-US" altLang="en-US">
                <a:solidFill>
                  <a:srgbClr val="7030A0"/>
                </a:solidFill>
              </a:rPr>
              <a:t>evaluate</a:t>
            </a:r>
            <a:r>
              <a:rPr lang="en-US" altLang="en-US"/>
              <a:t> relevant material				</a:t>
            </a:r>
          </a:p>
          <a:p>
            <a:r>
              <a:rPr lang="en-US" altLang="en-US"/>
              <a:t>Students should be able to </a:t>
            </a:r>
            <a:r>
              <a:rPr lang="en-US" altLang="en-US">
                <a:solidFill>
                  <a:srgbClr val="7030A0"/>
                </a:solidFill>
              </a:rPr>
              <a:t>cite</a:t>
            </a:r>
            <a:r>
              <a:rPr lang="en-US" altLang="en-US"/>
              <a:t> material properly &amp; avoid plagiarism         </a:t>
            </a:r>
            <a:endParaRPr lang="en-CA" altLang="en-US"/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B0026B63-12C9-4E6A-A865-852A9C758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3352800"/>
            <a:ext cx="137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>
            <a:extLst>
              <a:ext uri="{FF2B5EF4-FFF2-40B4-BE49-F238E27FC236}">
                <a16:creationId xmlns:a16="http://schemas.microsoft.com/office/drawing/2014/main" id="{B0DC2433-4DCA-4A04-B5A4-6D933D941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4343400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>
            <a:extLst>
              <a:ext uri="{FF2B5EF4-FFF2-40B4-BE49-F238E27FC236}">
                <a16:creationId xmlns:a16="http://schemas.microsoft.com/office/drawing/2014/main" id="{0E399960-2FC5-4B45-8C60-23646179C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5486400"/>
            <a:ext cx="10636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>
            <a:extLst>
              <a:ext uri="{FF2B5EF4-FFF2-40B4-BE49-F238E27FC236}">
                <a16:creationId xmlns:a16="http://schemas.microsoft.com/office/drawing/2014/main" id="{FB03940C-18F5-48AF-ABF2-BDFBD344C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2133600"/>
            <a:ext cx="730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8B4848E8-7534-4FD9-992C-3D2323819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5059" name="Content Placeholder 3">
            <a:extLst>
              <a:ext uri="{FF2B5EF4-FFF2-40B4-BE49-F238E27FC236}">
                <a16:creationId xmlns:a16="http://schemas.microsoft.com/office/drawing/2014/main" id="{AC20B2C0-17DF-4886-8CF3-937B31610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3" y="112713"/>
            <a:ext cx="8469312" cy="6704012"/>
          </a:xfrm>
        </p:spPr>
      </p:pic>
      <p:sp>
        <p:nvSpPr>
          <p:cNvPr id="5" name="Oval 8">
            <a:extLst>
              <a:ext uri="{FF2B5EF4-FFF2-40B4-BE49-F238E27FC236}">
                <a16:creationId xmlns:a16="http://schemas.microsoft.com/office/drawing/2014/main" id="{83057B6A-0A89-4AB9-A5B1-0039956A4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838" y="774700"/>
            <a:ext cx="2346325" cy="3619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BD07C178-9868-4D8F-A332-C48AB0F6E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0" y="6496050"/>
            <a:ext cx="2346325" cy="3619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DA5936B4-09EF-412F-B2CF-5C8540491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6083" name="Content Placeholder 5">
            <a:extLst>
              <a:ext uri="{FF2B5EF4-FFF2-40B4-BE49-F238E27FC236}">
                <a16:creationId xmlns:a16="http://schemas.microsoft.com/office/drawing/2014/main" id="{176FE7BA-D93C-4BCE-B955-23EFC97E4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238" y="312738"/>
            <a:ext cx="8758237" cy="6545262"/>
          </a:xfrm>
        </p:spPr>
      </p:pic>
      <p:sp>
        <p:nvSpPr>
          <p:cNvPr id="7" name="Oval 8">
            <a:extLst>
              <a:ext uri="{FF2B5EF4-FFF2-40B4-BE49-F238E27FC236}">
                <a16:creationId xmlns:a16="http://schemas.microsoft.com/office/drawing/2014/main" id="{0FF406C7-A06D-4E46-B4F6-DA081EBBC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75" y="2517775"/>
            <a:ext cx="423863" cy="3619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896AE7B1-E63E-4729-975F-FAC76A6FC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7107" name="Content Placeholder 3">
            <a:extLst>
              <a:ext uri="{FF2B5EF4-FFF2-40B4-BE49-F238E27FC236}">
                <a16:creationId xmlns:a16="http://schemas.microsoft.com/office/drawing/2014/main" id="{A191C262-9A93-419A-A08E-5DF7838F2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90025" cy="676592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E5B5B-78F7-4C14-A0D9-5573ACE82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1417638"/>
            <a:ext cx="5988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You then type your paper and when you get to a location where you are including an idea or thought that is not yours, you insert a citation.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ABDE49DB-7892-4A06-BB5F-095E04512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8131" name="Content Placeholder 4">
            <a:extLst>
              <a:ext uri="{FF2B5EF4-FFF2-40B4-BE49-F238E27FC236}">
                <a16:creationId xmlns:a16="http://schemas.microsoft.com/office/drawing/2014/main" id="{09500BC4-0070-46E2-9447-2E55A8E2B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8132" name="Picture 5">
            <a:extLst>
              <a:ext uri="{FF2B5EF4-FFF2-40B4-BE49-F238E27FC236}">
                <a16:creationId xmlns:a16="http://schemas.microsoft.com/office/drawing/2014/main" id="{8D55FD13-5A13-4EA2-BEE2-416788095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39363" cy="736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C3373F36-80EE-4AFA-9E98-37FDD2AB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Scopus</a:t>
            </a:r>
            <a:endParaRPr lang="en-CA" altLang="en-US"/>
          </a:p>
        </p:txBody>
      </p:sp>
      <p:pic>
        <p:nvPicPr>
          <p:cNvPr id="49155" name="Picture 1">
            <a:extLst>
              <a:ext uri="{FF2B5EF4-FFF2-40B4-BE49-F238E27FC236}">
                <a16:creationId xmlns:a16="http://schemas.microsoft.com/office/drawing/2014/main" id="{B923FCFA-6A3D-40B5-AD14-B15226502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200150"/>
            <a:ext cx="8035925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38184733-4CC8-4ACE-8F53-1D8292DFC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PsycINFO vs Scopus</a:t>
            </a:r>
            <a:endParaRPr lang="en-CA" alt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06479B-65DF-41BD-A4AF-7C091547D04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718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3380356834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471991546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PsycINFO</a:t>
                      </a:r>
                      <a:endParaRPr kumimoji="0" lang="en-CA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Scopus</a:t>
                      </a:r>
                      <a:endParaRPr kumimoji="0" lang="en-CA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68326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2395 Journals</a:t>
                      </a:r>
                      <a:endParaRPr kumimoji="0" lang="en-CA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24008 Journals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164527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Search Methodology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Times Cited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6744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Focus on Psychology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Multidisciplinary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45575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APA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Elsevier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72605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Excellent controlled vocabulary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Inherited controlled vocabulary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857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Can specify peer review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All journals peer reviewed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45881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6954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611AB086-C60B-4888-B69A-4013325A9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Contact me!</a:t>
            </a:r>
            <a:endParaRPr lang="en-CA" altLang="en-US"/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34123D63-21C5-47C1-A011-ABF426AFA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/>
              <a:t>Let me know if you would like to book an appointment with me for an hour (or more)!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/>
              <a:t>Online tutorial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>
                <a:hlinkClick r:id="rId2"/>
              </a:rPr>
              <a:t>https://lib.uwaterloo.ca/online_learning/sites/default/files/learnings/Psych_499_final/#/</a:t>
            </a:r>
            <a:endParaRPr lang="en-US" alt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/>
              <a:t>Tim Ireland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>
                <a:hlinkClick r:id="rId3"/>
              </a:rPr>
              <a:t>tireland@uwaterloo.ca</a:t>
            </a:r>
            <a:endParaRPr lang="en-US" alt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/>
              <a:t>519-888-4567 X 35061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3934E15-F201-47BB-9B9A-89E77C74C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ASK QUESTIONS!!!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868F17E-9ADA-44B1-B4AA-821B088655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8800" y="1417638"/>
          <a:ext cx="7772400" cy="354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DE4C15-4409-432D-81AA-45DF5B3D3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graphicEl>
                                              <a:dgm id="{B0DE4C15-4409-432D-81AA-45DF5B3D3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graphicEl>
                                              <a:dgm id="{B0DE4C15-4409-432D-81AA-45DF5B3D3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4EF0D0-B9CB-43D2-AB51-482CFA6CE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graphicEl>
                                              <a:dgm id="{684EF0D0-B9CB-43D2-AB51-482CFA6CE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graphicEl>
                                              <a:dgm id="{684EF0D0-B9CB-43D2-AB51-482CFA6CE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FAD44C-AE31-449B-AD8F-121462AF6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>
                                            <p:graphicEl>
                                              <a:dgm id="{B9FAD44C-AE31-449B-AD8F-121462AF6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>
                                            <p:graphicEl>
                                              <a:dgm id="{B9FAD44C-AE31-449B-AD8F-121462AF6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6644D44A-3FA4-48F7-B78E-6B99DDC4A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virtual library</a:t>
            </a:r>
            <a:endParaRPr lang="en-CA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1CD297-3083-4B3C-9E82-3A5B6DAC3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65349"/>
            <a:ext cx="7811849" cy="5022313"/>
          </a:xfrm>
          <a:prstGeom prst="rect">
            <a:avLst/>
          </a:prstGeom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9772E4A9-0168-4572-BE97-22CCCAE45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96" y="2250364"/>
            <a:ext cx="7811848" cy="67964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AA75031-4DCA-4688-B9D3-1A5126D42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96" y="4521154"/>
            <a:ext cx="1843548" cy="30246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F3FF9856-23AE-4872-825B-0E704AC45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0963"/>
            <a:ext cx="8229600" cy="1143000"/>
          </a:xfrm>
        </p:spPr>
        <p:txBody>
          <a:bodyPr/>
          <a:lstStyle/>
          <a:p>
            <a:r>
              <a:rPr lang="en-US" altLang="en-US" dirty="0"/>
              <a:t>Any questions on getting updated information about library services?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 err="1"/>
              <a:t>Any</a:t>
            </a:r>
            <a:r>
              <a:rPr lang="en-US" altLang="en-US" dirty="0"/>
              <a:t> questions about getting access from off campus?</a:t>
            </a:r>
            <a:endParaRPr lang="en-CA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3375AEEE-E191-4A73-BCBF-3CD99F495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Library Catalogue</a:t>
            </a:r>
            <a:endParaRPr lang="en-CA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4CCFD6-0090-44D2-AED9-326814931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33" y="751924"/>
            <a:ext cx="9055565" cy="5531134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8462E1E-81B1-4562-8407-2A702706F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593" y="3637934"/>
            <a:ext cx="4409742" cy="75037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2C97EF-214A-4B6E-BD04-BE3FDEEA8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5813" y="3882153"/>
            <a:ext cx="24288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Undergraduate Writing Psychology</a:t>
            </a:r>
            <a:endParaRPr lang="en-CA" alt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B763412-3228-462F-8119-05847530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3" name="Content Placeholder 3">
            <a:extLst>
              <a:ext uri="{FF2B5EF4-FFF2-40B4-BE49-F238E27FC236}">
                <a16:creationId xmlns:a16="http://schemas.microsoft.com/office/drawing/2014/main" id="{58B7FBB1-F20C-490D-8B0D-A54A1950B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18600" cy="6635750"/>
          </a:xfrm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E0D9E6D6-C2CD-4BE4-8716-7DFF5719A639}"/>
              </a:ext>
            </a:extLst>
          </p:cNvPr>
          <p:cNvSpPr>
            <a:spLocks noChangeArrowheads="1"/>
          </p:cNvSpPr>
          <p:nvPr/>
        </p:nvSpPr>
        <p:spPr bwMode="auto">
          <a:xfrm rot="3812102">
            <a:off x="7095332" y="-97632"/>
            <a:ext cx="444500" cy="1395413"/>
          </a:xfrm>
          <a:prstGeom prst="downArrow">
            <a:avLst>
              <a:gd name="adj1" fmla="val 50000"/>
              <a:gd name="adj2" fmla="val 5001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A92E6AD1-ADAD-4F2B-955C-431EAB76F7C9}"/>
              </a:ext>
            </a:extLst>
          </p:cNvPr>
          <p:cNvSpPr>
            <a:spLocks noChangeArrowheads="1"/>
          </p:cNvSpPr>
          <p:nvPr/>
        </p:nvSpPr>
        <p:spPr bwMode="auto">
          <a:xfrm rot="3812102">
            <a:off x="1296988" y="4214812"/>
            <a:ext cx="444500" cy="803275"/>
          </a:xfrm>
          <a:prstGeom prst="downArrow">
            <a:avLst>
              <a:gd name="adj1" fmla="val 50000"/>
              <a:gd name="adj2" fmla="val 5001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6007D09F-3C57-41C8-B74A-C3384A7B726E}"/>
              </a:ext>
            </a:extLst>
          </p:cNvPr>
          <p:cNvSpPr>
            <a:spLocks noChangeArrowheads="1"/>
          </p:cNvSpPr>
          <p:nvPr/>
        </p:nvSpPr>
        <p:spPr bwMode="auto">
          <a:xfrm rot="3812102">
            <a:off x="1485900" y="4845050"/>
            <a:ext cx="444500" cy="635000"/>
          </a:xfrm>
          <a:prstGeom prst="downArrow">
            <a:avLst>
              <a:gd name="adj1" fmla="val 50000"/>
              <a:gd name="adj2" fmla="val 5001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Library_Black">
  <a:themeElements>
    <a:clrScheme name="Custom 7">
      <a:dk1>
        <a:sysClr val="windowText" lastClr="000000"/>
      </a:dk1>
      <a:lt1>
        <a:srgbClr val="FFFFFF"/>
      </a:lt1>
      <a:dk2>
        <a:srgbClr val="96172E"/>
      </a:dk2>
      <a:lt2>
        <a:srgbClr val="FFFFFF"/>
      </a:lt2>
      <a:accent1>
        <a:srgbClr val="0073CF"/>
      </a:accent1>
      <a:accent2>
        <a:srgbClr val="E98300"/>
      </a:accent2>
      <a:accent3>
        <a:srgbClr val="E0249A"/>
      </a:accent3>
      <a:accent4>
        <a:srgbClr val="009AA6"/>
      </a:accent4>
      <a:accent5>
        <a:srgbClr val="57068C"/>
      </a:accent5>
      <a:accent6>
        <a:srgbClr val="B6BF00"/>
      </a:accent6>
      <a:hlink>
        <a:srgbClr val="FECB00"/>
      </a:hlink>
      <a:folHlink>
        <a:srgbClr val="FEC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Library_Black</Template>
  <TotalTime>4077</TotalTime>
  <Words>478</Words>
  <Application>Microsoft Office PowerPoint</Application>
  <PresentationFormat>On-screen Show (4:3)</PresentationFormat>
  <Paragraphs>91</Paragraphs>
  <Slides>46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Snap ITC</vt:lpstr>
      <vt:lpstr>Library_Black</vt:lpstr>
      <vt:lpstr>Psych 499  Undergraduate Thesis</vt:lpstr>
      <vt:lpstr>Overview</vt:lpstr>
      <vt:lpstr>Information Literacy…</vt:lpstr>
      <vt:lpstr>Tim’s translation</vt:lpstr>
      <vt:lpstr>ASK QUESTIONS!!!</vt:lpstr>
      <vt:lpstr>The virtual library</vt:lpstr>
      <vt:lpstr>Any questions on getting updated information about library services?  Any questions about getting access from off campus?</vt:lpstr>
      <vt:lpstr>The Library Catalogue</vt:lpstr>
      <vt:lpstr>PowerPoint Presentation</vt:lpstr>
      <vt:lpstr>“New” Catalogue -Omni</vt:lpstr>
      <vt:lpstr>Inter Library Loan</vt:lpstr>
      <vt:lpstr>NEW!!!</vt:lpstr>
      <vt:lpstr>PowerPoint Presentation</vt:lpstr>
      <vt:lpstr>Select Get it –from a Waterloo Library</vt:lpstr>
      <vt:lpstr>Select Books by Mail!</vt:lpstr>
      <vt:lpstr>Not at Waterloo in Omni</vt:lpstr>
      <vt:lpstr>PowerPoint Presentation</vt:lpstr>
      <vt:lpstr>If the book is not in the system</vt:lpstr>
      <vt:lpstr>Any questions about the Library Catalogue or Inter-library loan system?</vt:lpstr>
      <vt:lpstr>Databases</vt:lpstr>
      <vt:lpstr>PowerPoint Presentation</vt:lpstr>
      <vt:lpstr>PowerPoint Presentation</vt:lpstr>
      <vt:lpstr>Research Guides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 the version you are interested in using</vt:lpstr>
      <vt:lpstr>PowerPoint Presentation</vt:lpstr>
      <vt:lpstr>PowerPoint Presentation</vt:lpstr>
      <vt:lpstr>PowerPoint Presentation</vt:lpstr>
      <vt:lpstr>PowerPoint Presentation</vt:lpstr>
      <vt:lpstr>Lets see what we can do…</vt:lpstr>
      <vt:lpstr>PowerPoint Presentation</vt:lpstr>
      <vt:lpstr>PowerPoint Presentation</vt:lpstr>
      <vt:lpstr>PowerPoint Presentation</vt:lpstr>
      <vt:lpstr>PowerPoint Presentation</vt:lpstr>
      <vt:lpstr>Scopus</vt:lpstr>
      <vt:lpstr>PsycINFO vs Scopus</vt:lpstr>
      <vt:lpstr>Contact 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nagrhoda</dc:creator>
  <cp:lastModifiedBy>Tim Ireland</cp:lastModifiedBy>
  <cp:revision>126</cp:revision>
  <cp:lastPrinted>2011-09-26T15:18:12Z</cp:lastPrinted>
  <dcterms:created xsi:type="dcterms:W3CDTF">2011-01-26T16:28:31Z</dcterms:created>
  <dcterms:modified xsi:type="dcterms:W3CDTF">2021-09-08T23:14:07Z</dcterms:modified>
</cp:coreProperties>
</file>