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0"/>
  </p:notesMasterIdLst>
  <p:handoutMasterIdLst>
    <p:handoutMasterId r:id="rId21"/>
  </p:handoutMasterIdLst>
  <p:sldIdLst>
    <p:sldId id="774" r:id="rId5"/>
    <p:sldId id="764" r:id="rId6"/>
    <p:sldId id="775" r:id="rId7"/>
    <p:sldId id="790" r:id="rId8"/>
    <p:sldId id="791" r:id="rId9"/>
    <p:sldId id="776" r:id="rId10"/>
    <p:sldId id="788" r:id="rId11"/>
    <p:sldId id="793" r:id="rId12"/>
    <p:sldId id="794" r:id="rId13"/>
    <p:sldId id="795" r:id="rId14"/>
    <p:sldId id="785" r:id="rId15"/>
    <p:sldId id="789" r:id="rId16"/>
    <p:sldId id="792" r:id="rId17"/>
    <p:sldId id="787" r:id="rId18"/>
    <p:sldId id="7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432A62-AC16-D44D-B3E2-8B4BAE8968F9}">
          <p14:sldIdLst>
            <p14:sldId id="774"/>
            <p14:sldId id="764"/>
            <p14:sldId id="775"/>
            <p14:sldId id="790"/>
            <p14:sldId id="791"/>
            <p14:sldId id="776"/>
            <p14:sldId id="788"/>
            <p14:sldId id="793"/>
            <p14:sldId id="794"/>
            <p14:sldId id="795"/>
            <p14:sldId id="785"/>
            <p14:sldId id="789"/>
            <p14:sldId id="792"/>
            <p14:sldId id="787"/>
            <p14:sldId id="7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15"/>
    <a:srgbClr val="C8E0B6"/>
    <a:srgbClr val="2BC8C8"/>
    <a:srgbClr val="28B4B4"/>
    <a:srgbClr val="1F203A"/>
    <a:srgbClr val="F38B42"/>
    <a:srgbClr val="CBC4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9A23B-AE2A-9047-AAF3-304E3B50EDDC}" v="1" dt="2023-10-27T13:41:57.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2" autoAdjust="0"/>
    <p:restoredTop sz="94694" autoAdjust="0"/>
  </p:normalViewPr>
  <p:slideViewPr>
    <p:cSldViewPr snapToGrid="0" snapToObjects="1">
      <p:cViewPr varScale="1">
        <p:scale>
          <a:sx n="113" d="100"/>
          <a:sy n="113" d="100"/>
        </p:scale>
        <p:origin x="19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EA9793-31D3-E14B-8918-095162527795}" type="datetimeFigureOut">
              <a:rPr lang="en-US" smtClean="0"/>
              <a:pPr/>
              <a:t>11/10/23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6C8E3E-0B77-DD47-818A-8F6AB5ECE328}" type="slidenum">
              <a:rPr lang="en-US" smtClean="0"/>
              <a:pPr/>
              <a:t>‹#›</a:t>
            </a:fld>
            <a:endParaRPr lang="en-US"/>
          </a:p>
        </p:txBody>
      </p:sp>
    </p:spTree>
    <p:extLst>
      <p:ext uri="{BB962C8B-B14F-4D97-AF65-F5344CB8AC3E}">
        <p14:creationId xmlns:p14="http://schemas.microsoft.com/office/powerpoint/2010/main" val="4084749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678F2-284C-6041-9B9C-07D8749620FD}" type="datetimeFigureOut">
              <a:rPr lang="en-US" smtClean="0"/>
              <a:pPr/>
              <a:t>11/10/23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4A6ED-C98B-2747-9D87-E5592B3806F4}" type="slidenum">
              <a:rPr lang="en-US" smtClean="0"/>
              <a:pPr/>
              <a:t>‹#›</a:t>
            </a:fld>
            <a:endParaRPr lang="en-US"/>
          </a:p>
        </p:txBody>
      </p:sp>
    </p:spTree>
    <p:extLst>
      <p:ext uri="{BB962C8B-B14F-4D97-AF65-F5344CB8AC3E}">
        <p14:creationId xmlns:p14="http://schemas.microsoft.com/office/powerpoint/2010/main" val="397008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5"/>
          </p:nvPr>
        </p:nvSpPr>
        <p:spPr/>
        <p:txBody>
          <a:bodyPr/>
          <a:lstStyle/>
          <a:p>
            <a:fld id="{28D4A6ED-C98B-2747-9D87-E5592B3806F4}" type="slidenum">
              <a:rPr lang="en-US" smtClean="0"/>
              <a:pPr/>
              <a:t>7</a:t>
            </a:fld>
            <a:endParaRPr lang="en-US"/>
          </a:p>
        </p:txBody>
      </p:sp>
    </p:spTree>
    <p:extLst>
      <p:ext uri="{BB962C8B-B14F-4D97-AF65-F5344CB8AC3E}">
        <p14:creationId xmlns:p14="http://schemas.microsoft.com/office/powerpoint/2010/main" val="2886561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2" y="2127981"/>
            <a:ext cx="7188758" cy="987095"/>
          </a:xfrm>
          <a:prstGeom prst="rect">
            <a:avLst/>
          </a:prstGeom>
        </p:spPr>
        <p:txBody>
          <a:bodyPr anchor="t"/>
          <a:lstStyle>
            <a:lvl1pPr algn="ctr">
              <a:defRPr sz="495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76972"/>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5"/>
            <a:ext cx="3111500" cy="2931033"/>
          </a:xfrm>
          <a:prstGeom prst="rect">
            <a:avLst/>
          </a:prstGeom>
        </p:spPr>
      </p:pic>
      <p:sp>
        <p:nvSpPr>
          <p:cNvPr id="13" name="Slide Number Placeholder 5"/>
          <p:cNvSpPr>
            <a:spLocks noGrp="1"/>
          </p:cNvSpPr>
          <p:nvPr>
            <p:ph type="sldNum" sz="quarter" idx="12"/>
          </p:nvPr>
        </p:nvSpPr>
        <p:spPr>
          <a:xfrm>
            <a:off x="6553200" y="6356354"/>
            <a:ext cx="2133600" cy="365125"/>
          </a:xfrm>
        </p:spPr>
        <p:txBody>
          <a:bodyPr/>
          <a:lstStyle/>
          <a:p>
            <a:fld id="{32D4B517-E49B-41B6-9DBC-23634E0F1CDC}" type="slidenum">
              <a:rPr lang="en-CA" smtClean="0"/>
              <a:pPr/>
              <a:t>‹#›</a:t>
            </a:fld>
            <a:endParaRPr lang="en-CA"/>
          </a:p>
        </p:txBody>
      </p:sp>
    </p:spTree>
    <p:extLst>
      <p:ext uri="{BB962C8B-B14F-4D97-AF65-F5344CB8AC3E}">
        <p14:creationId xmlns:p14="http://schemas.microsoft.com/office/powerpoint/2010/main" val="24172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003B7-E0C1-2345-A874-0891C7A8AFE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2670"/>
            <a:ext cx="8229600" cy="1143000"/>
          </a:xfrm>
          <a:prstGeom prst="rect">
            <a:avLst/>
          </a:prstGeom>
        </p:spPr>
        <p:txBody>
          <a:bodyPr/>
          <a:lstStyle>
            <a:lvl1pPr>
              <a:defRPr b="0" i="0" spc="100" baseline="0">
                <a:solidFill>
                  <a:srgbClr val="C8E0B6"/>
                </a:solidFill>
                <a:latin typeface="AGaramond"/>
                <a:cs typeface="AGaramond"/>
              </a:defRPr>
            </a:lvl1pPr>
          </a:lstStyle>
          <a:p>
            <a:r>
              <a:rPr lang="en-US" dirty="0"/>
              <a:t>Slide Title Here</a:t>
            </a:r>
          </a:p>
        </p:txBody>
      </p:sp>
      <p:sp>
        <p:nvSpPr>
          <p:cNvPr id="3" name="Text Placeholder 2"/>
          <p:cNvSpPr>
            <a:spLocks noGrp="1"/>
          </p:cNvSpPr>
          <p:nvPr>
            <p:ph type="body" idx="1" hasCustomPrompt="1"/>
          </p:nvPr>
        </p:nvSpPr>
        <p:spPr>
          <a:xfrm>
            <a:off x="457200" y="1596427"/>
            <a:ext cx="4040188" cy="356748"/>
          </a:xfrm>
          <a:prstGeom prst="rect">
            <a:avLst/>
          </a:prstGeom>
        </p:spPr>
        <p:txBody>
          <a:bodyPr anchor="b">
            <a:noAutofit/>
          </a:bodyPr>
          <a:lstStyle>
            <a:lvl1pPr marL="0" indent="0">
              <a:buNone/>
              <a:defRPr sz="2000" b="0" i="0" cap="all" spc="100" baseline="0">
                <a:solidFill>
                  <a:schemeClr val="tx1">
                    <a:lumMod val="65000"/>
                    <a:lumOff val="35000"/>
                  </a:schemeClr>
                </a:solidFill>
                <a:latin typeface="Neutraface 2 Text Demi"/>
                <a:cs typeface="Neutraface 2 Display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Place subtitle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marL="342900" indent="-342900">
              <a:buClr>
                <a:schemeClr val="accent6"/>
              </a:buClr>
              <a:buSzPct val="50000"/>
              <a:buFont typeface="Lucida Grande"/>
              <a:buChar char="◼"/>
              <a:defRPr sz="2000" b="0" i="0" baseline="0">
                <a:latin typeface="Neutraface 2 Text Book"/>
                <a:cs typeface="Neutraface 2 Text Book"/>
              </a:defRPr>
            </a:lvl1pPr>
            <a:lvl2pPr marL="742950" indent="-285750">
              <a:buClr>
                <a:schemeClr val="accent6"/>
              </a:buClr>
              <a:buSzPct val="50000"/>
              <a:buFont typeface="Lucida Grande"/>
              <a:buChar char="◼"/>
              <a:defRPr sz="1400" b="0" i="0" baseline="0">
                <a:solidFill>
                  <a:srgbClr val="1F203A"/>
                </a:solidFill>
                <a:latin typeface="Neutraface 2 Text Book"/>
                <a:cs typeface="Neutraface 2 Text Book"/>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 content</a:t>
            </a:r>
          </a:p>
          <a:p>
            <a:pPr lvl="1"/>
            <a:r>
              <a:rPr lang="en-US" dirty="0"/>
              <a:t>Additional Points</a:t>
            </a:r>
          </a:p>
          <a:p>
            <a:pPr lvl="0"/>
            <a:r>
              <a:rPr lang="en-US" dirty="0"/>
              <a:t>Second bullet content</a:t>
            </a:r>
          </a:p>
          <a:p>
            <a:pPr lvl="0"/>
            <a:r>
              <a:rPr lang="en-US" dirty="0"/>
              <a:t>First bullet content</a:t>
            </a:r>
          </a:p>
          <a:p>
            <a:pPr lvl="1"/>
            <a:r>
              <a:rPr lang="en-US" dirty="0"/>
              <a:t>Additional Points</a:t>
            </a:r>
          </a:p>
          <a:p>
            <a:pPr lvl="0"/>
            <a:r>
              <a:rPr lang="en-US" dirty="0"/>
              <a:t>Second bullet content</a:t>
            </a:r>
          </a:p>
          <a:p>
            <a:pPr lvl="1"/>
            <a:r>
              <a:rPr lang="en-US" dirty="0"/>
              <a:t>Additional Points</a:t>
            </a:r>
          </a:p>
          <a:p>
            <a:pPr lvl="0"/>
            <a:r>
              <a:rPr lang="en-US" dirty="0"/>
              <a:t>First bullet content</a:t>
            </a:r>
          </a:p>
          <a:p>
            <a:pPr lvl="1"/>
            <a:r>
              <a:rPr lang="en-US" dirty="0"/>
              <a:t>Additional Points</a:t>
            </a:r>
          </a:p>
          <a:p>
            <a:pPr lvl="0"/>
            <a:r>
              <a:rPr lang="en-US" dirty="0"/>
              <a:t>Second bullet content</a:t>
            </a:r>
          </a:p>
          <a:p>
            <a:pPr lvl="1"/>
            <a:r>
              <a:rPr lang="en-US" dirty="0"/>
              <a:t>Additional Points</a:t>
            </a:r>
          </a:p>
          <a:p>
            <a:pPr lvl="1"/>
            <a:endParaRPr lang="en-US" dirty="0"/>
          </a:p>
        </p:txBody>
      </p:sp>
      <p:sp>
        <p:nvSpPr>
          <p:cNvPr id="7" name="Content Placeholder 3"/>
          <p:cNvSpPr>
            <a:spLocks noGrp="1"/>
          </p:cNvSpPr>
          <p:nvPr>
            <p:ph sz="half" idx="10" hasCustomPrompt="1"/>
          </p:nvPr>
        </p:nvSpPr>
        <p:spPr>
          <a:xfrm>
            <a:off x="4871544" y="2174875"/>
            <a:ext cx="4040188" cy="3951288"/>
          </a:xfrm>
          <a:prstGeom prst="rect">
            <a:avLst/>
          </a:prstGeom>
        </p:spPr>
        <p:txBody>
          <a:bodyPr/>
          <a:lstStyle>
            <a:lvl1pPr marL="342900" indent="-342900">
              <a:buClr>
                <a:schemeClr val="accent6"/>
              </a:buClr>
              <a:buSzPct val="50000"/>
              <a:buFont typeface="Lucida Grande"/>
              <a:buChar char="◼"/>
              <a:defRPr sz="2000" b="0" i="0" baseline="0">
                <a:latin typeface="Neutraface 2 Text Book"/>
                <a:cs typeface="Neutraface 2 Text Book"/>
              </a:defRPr>
            </a:lvl1pPr>
            <a:lvl2pPr marL="742950" indent="-285750">
              <a:buClr>
                <a:schemeClr val="accent6"/>
              </a:buClr>
              <a:buSzPct val="50000"/>
              <a:buFont typeface="Lucida Grande"/>
              <a:buChar char="◼"/>
              <a:defRPr sz="1400" b="0" i="0" baseline="0">
                <a:solidFill>
                  <a:srgbClr val="1F203A"/>
                </a:solidFill>
                <a:latin typeface="Neutraface 2 Text Book"/>
                <a:cs typeface="Neutraface 2 Text Book"/>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 content</a:t>
            </a:r>
          </a:p>
          <a:p>
            <a:pPr lvl="1"/>
            <a:r>
              <a:rPr lang="en-US" dirty="0"/>
              <a:t>Additional Points</a:t>
            </a:r>
          </a:p>
          <a:p>
            <a:pPr lvl="0"/>
            <a:r>
              <a:rPr lang="en-US" dirty="0"/>
              <a:t>Second bullet content</a:t>
            </a:r>
          </a:p>
          <a:p>
            <a:pPr lvl="1"/>
            <a:r>
              <a:rPr lang="en-US" dirty="0"/>
              <a:t>Additional Points</a:t>
            </a:r>
          </a:p>
        </p:txBody>
      </p:sp>
      <p:sp>
        <p:nvSpPr>
          <p:cNvPr id="8" name="TextBox 7"/>
          <p:cNvSpPr txBox="1"/>
          <p:nvPr userDrawn="1"/>
        </p:nvSpPr>
        <p:spPr>
          <a:xfrm>
            <a:off x="359101" y="6348040"/>
            <a:ext cx="8425793" cy="246221"/>
          </a:xfrm>
          <a:prstGeom prst="rect">
            <a:avLst/>
          </a:prstGeom>
          <a:noFill/>
        </p:spPr>
        <p:txBody>
          <a:bodyPr wrap="square" rtlCol="0">
            <a:spAutoFit/>
          </a:bodyPr>
          <a:lstStyle/>
          <a:p>
            <a:pPr algn="ctr"/>
            <a:r>
              <a:rPr lang="en-US" sz="1000" i="1" kern="1200" dirty="0">
                <a:solidFill>
                  <a:srgbClr val="000000"/>
                </a:solidFill>
                <a:latin typeface="Adobe Garamond Pro"/>
                <a:ea typeface="+mn-ea"/>
                <a:cs typeface="Adobe Garamond Pro"/>
              </a:rPr>
              <a:t>Internal Auditing: Assurance &amp; Advisory Services</a:t>
            </a:r>
            <a:r>
              <a:rPr lang="en-US" sz="1000" i="0" kern="1200" dirty="0">
                <a:solidFill>
                  <a:srgbClr val="000000"/>
                </a:solidFill>
                <a:latin typeface="Adobe Garamond Pro"/>
                <a:ea typeface="+mn-ea"/>
                <a:cs typeface="Adobe Garamond Pro"/>
              </a:rPr>
              <a:t>, 5</a:t>
            </a:r>
            <a:r>
              <a:rPr lang="en-US" sz="1000" i="0" kern="1200" baseline="30000" dirty="0">
                <a:solidFill>
                  <a:srgbClr val="000000"/>
                </a:solidFill>
                <a:latin typeface="Adobe Garamond Pro"/>
                <a:ea typeface="+mn-ea"/>
                <a:cs typeface="Adobe Garamond Pro"/>
              </a:rPr>
              <a:t>th</a:t>
            </a:r>
            <a:r>
              <a:rPr lang="en-US" sz="1000" i="0" kern="1200" baseline="0" dirty="0">
                <a:solidFill>
                  <a:srgbClr val="000000"/>
                </a:solidFill>
                <a:latin typeface="Adobe Garamond Pro"/>
                <a:ea typeface="+mn-ea"/>
                <a:cs typeface="Adobe Garamond Pro"/>
              </a:rPr>
              <a:t> Edition © 2022 by the Internal Audit Foundation.</a:t>
            </a:r>
            <a:endParaRPr lang="en-US" sz="1000" dirty="0">
              <a:solidFill>
                <a:srgbClr val="000000"/>
              </a:solidFill>
              <a:latin typeface="Adobe Garamond Pro"/>
              <a:cs typeface="Adobe Garamond Pro"/>
            </a:endParaRPr>
          </a:p>
        </p:txBody>
      </p:sp>
    </p:spTree>
    <p:extLst>
      <p:ext uri="{BB962C8B-B14F-4D97-AF65-F5344CB8AC3E}">
        <p14:creationId xmlns:p14="http://schemas.microsoft.com/office/powerpoint/2010/main" val="41883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p:cNvSpPr>
            <a:spLocks noGrp="1"/>
          </p:cNvSpPr>
          <p:nvPr>
            <p:ph type="ctrTitle"/>
          </p:nvPr>
        </p:nvSpPr>
        <p:spPr>
          <a:xfrm>
            <a:off x="827584" y="2060852"/>
            <a:ext cx="7702550" cy="613891"/>
          </a:xfrm>
          <a:prstGeom prst="rect">
            <a:avLst/>
          </a:prstGeom>
        </p:spPr>
        <p:txBody>
          <a:bodyPr/>
          <a:lstStyle>
            <a:lvl1pPr algn="l">
              <a:defRPr sz="2700">
                <a:solidFill>
                  <a:schemeClr val="tx2"/>
                </a:solidFill>
              </a:defRPr>
            </a:lvl1pPr>
          </a:lstStyle>
          <a:p>
            <a:endParaRPr lang="en-CA" dirty="0"/>
          </a:p>
        </p:txBody>
      </p:sp>
      <p:sp>
        <p:nvSpPr>
          <p:cNvPr id="18" name="Text Placeholder 14"/>
          <p:cNvSpPr>
            <a:spLocks noGrp="1"/>
          </p:cNvSpPr>
          <p:nvPr>
            <p:ph type="body" sz="quarter" idx="13" hasCustomPrompt="1"/>
          </p:nvPr>
        </p:nvSpPr>
        <p:spPr>
          <a:xfrm>
            <a:off x="827586" y="2708920"/>
            <a:ext cx="7704856" cy="720080"/>
          </a:xfrm>
          <a:prstGeom prst="rect">
            <a:avLst/>
          </a:prstGeom>
        </p:spPr>
        <p:txBody>
          <a:bodyPr/>
          <a:lstStyle>
            <a:lvl1pPr marL="0" indent="0">
              <a:buNone/>
              <a:defRPr sz="1800">
                <a:solidFill>
                  <a:schemeClr val="accent3"/>
                </a:solidFill>
              </a:defRPr>
            </a:lvl1pPr>
          </a:lstStyle>
          <a:p>
            <a:pPr lvl="0"/>
            <a:r>
              <a:rPr lang="en-US" dirty="0"/>
              <a:t>Sub-title</a:t>
            </a:r>
          </a:p>
        </p:txBody>
      </p:sp>
      <p:pic>
        <p:nvPicPr>
          <p:cNvPr id="27" name="Picture 26">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449" y="800709"/>
            <a:ext cx="1178007" cy="484291"/>
          </a:xfrm>
          <a:prstGeom prst="rect">
            <a:avLst/>
          </a:prstGeom>
        </p:spPr>
      </p:pic>
      <p:pic>
        <p:nvPicPr>
          <p:cNvPr id="11" name="Picture 10">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947010"/>
            <a:ext cx="3216699" cy="393759"/>
          </a:xfrm>
          <a:prstGeom prst="rect">
            <a:avLst/>
          </a:prstGeom>
        </p:spPr>
      </p:pic>
      <p:grpSp>
        <p:nvGrpSpPr>
          <p:cNvPr id="2" name="Group 1">
            <a:extLst>
              <a:ext uri="{FF2B5EF4-FFF2-40B4-BE49-F238E27FC236}">
                <a16:creationId xmlns:a16="http://schemas.microsoft.com/office/drawing/2014/main" id="{08B071FD-DE56-4F84-B7F0-1C44057F4DA5}"/>
              </a:ext>
            </a:extLst>
          </p:cNvPr>
          <p:cNvGrpSpPr/>
          <p:nvPr userDrawn="1"/>
        </p:nvGrpSpPr>
        <p:grpSpPr>
          <a:xfrm>
            <a:off x="-6117" y="612224"/>
            <a:ext cx="9154248"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dirty="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Tree>
    <p:extLst>
      <p:ext uri="{BB962C8B-B14F-4D97-AF65-F5344CB8AC3E}">
        <p14:creationId xmlns:p14="http://schemas.microsoft.com/office/powerpoint/2010/main" val="790608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pPr/>
              <a:t>‹#›</a:t>
            </a:fld>
            <a:endParaRPr lang="en-CA"/>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1650">
                <a:solidFill>
                  <a:srgbClr val="004D71"/>
                </a:solidFill>
                <a:latin typeface="Calibri" panose="020F0502020204030204" pitchFamily="34" charset="0"/>
              </a:defRPr>
            </a:lvl1pPr>
            <a:lvl2pPr>
              <a:defRPr sz="1500">
                <a:solidFill>
                  <a:srgbClr val="004D71"/>
                </a:solidFill>
                <a:latin typeface="Calibri" panose="020F0502020204030204" pitchFamily="34" charset="0"/>
              </a:defRPr>
            </a:lvl2pPr>
            <a:lvl3pPr>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85">
              <a:defRPr sz="105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342900" indent="-342900" algn="l">
              <a:buFont typeface="Arial" panose="020B0604020202020204" pitchFamily="34" charset="0"/>
              <a:buNone/>
              <a:defRPr lang="en-CA" sz="21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2630626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4"/>
            <a:ext cx="2133600" cy="365125"/>
          </a:xfrm>
        </p:spPr>
        <p:txBody>
          <a:bodyPr/>
          <a:lstStyle/>
          <a:p>
            <a:fld id="{32D4B517-E49B-41B6-9DBC-23634E0F1CDC}" type="slidenum">
              <a:rPr lang="en-CA" smtClean="0"/>
              <a:pPr/>
              <a:t>‹#›</a:t>
            </a:fld>
            <a:endParaRPr lang="en-CA"/>
          </a:p>
        </p:txBody>
      </p:sp>
      <p:sp>
        <p:nvSpPr>
          <p:cNvPr id="16" name="Title 1"/>
          <p:cNvSpPr>
            <a:spLocks noGrp="1"/>
          </p:cNvSpPr>
          <p:nvPr>
            <p:ph type="title" hasCustomPrompt="1"/>
          </p:nvPr>
        </p:nvSpPr>
        <p:spPr>
          <a:xfrm>
            <a:off x="1836867" y="4951456"/>
            <a:ext cx="5482323" cy="467559"/>
          </a:xfrm>
          <a:prstGeom prst="rect">
            <a:avLst/>
          </a:prstGeom>
        </p:spPr>
        <p:txBody>
          <a:bodyPr anchor="t"/>
          <a:lstStyle>
            <a:lvl1pPr algn="l">
              <a:defRPr sz="135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1832789" y="1530579"/>
            <a:ext cx="5486400" cy="339471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CA" dirty="0"/>
              <a:t>Click to insert a picture</a:t>
            </a:r>
          </a:p>
        </p:txBody>
      </p:sp>
      <p:sp>
        <p:nvSpPr>
          <p:cNvPr id="19" name="Rectangle 18"/>
          <p:cNvSpPr/>
          <p:nvPr userDrawn="1"/>
        </p:nvSpPr>
        <p:spPr>
          <a:xfrm>
            <a:off x="1832791" y="4950963"/>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17790839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050"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CA" dirty="0"/>
              <a:t>Click to insert a picture</a:t>
            </a:r>
          </a:p>
        </p:txBody>
      </p:sp>
    </p:spTree>
    <p:extLst>
      <p:ext uri="{BB962C8B-B14F-4D97-AF65-F5344CB8AC3E}">
        <p14:creationId xmlns:p14="http://schemas.microsoft.com/office/powerpoint/2010/main" val="397333196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4" y="841788"/>
            <a:ext cx="4476307" cy="3795823"/>
          </a:xfrm>
          <a:prstGeom prst="rect">
            <a:avLst/>
          </a:prstGeom>
        </p:spPr>
        <p:txBody>
          <a:bodyPr/>
          <a:lstStyle>
            <a:lvl1pPr marL="0" indent="0">
              <a:buNone/>
              <a:defRPr sz="1350"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CA" dirty="0"/>
              <a:t>Click to insert a picture</a:t>
            </a:r>
          </a:p>
        </p:txBody>
      </p:sp>
      <p:sp>
        <p:nvSpPr>
          <p:cNvPr id="4" name="Text Placeholder 5"/>
          <p:cNvSpPr>
            <a:spLocks noGrp="1"/>
          </p:cNvSpPr>
          <p:nvPr>
            <p:ph type="body" sz="quarter" idx="11" hasCustomPrompt="1"/>
          </p:nvPr>
        </p:nvSpPr>
        <p:spPr>
          <a:xfrm>
            <a:off x="1" y="841784"/>
            <a:ext cx="4486940" cy="2571750"/>
          </a:xfrm>
          <a:prstGeom prst="rect">
            <a:avLst/>
          </a:prstGeom>
        </p:spPr>
        <p:txBody>
          <a:bodyPr lIns="180000" tIns="108000" rIns="180000" bIns="108000"/>
          <a:lstStyle>
            <a:lvl1pPr marL="0" indent="0">
              <a:buNone/>
              <a:defRPr sz="135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35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4667694" y="4637501"/>
            <a:ext cx="2171584" cy="1347787"/>
          </a:xfrm>
          <a:prstGeom prst="rect">
            <a:avLst/>
          </a:prstGeom>
        </p:spPr>
        <p:txBody>
          <a:bodyPr/>
          <a:lstStyle>
            <a:lvl1pPr marL="0" indent="0">
              <a:buNone/>
              <a:defRPr sz="135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7020031" y="4637501"/>
            <a:ext cx="2123971" cy="1347787"/>
          </a:xfrm>
          <a:prstGeom prst="rect">
            <a:avLst/>
          </a:prstGeom>
        </p:spPr>
        <p:txBody>
          <a:bodyPr/>
          <a:lstStyle>
            <a:lvl1pPr marL="0" indent="0">
              <a:buNone/>
              <a:defRPr sz="1350">
                <a:solidFill>
                  <a:schemeClr val="tx2"/>
                </a:solidFill>
              </a:defRPr>
            </a:lvl1pPr>
          </a:lstStyle>
          <a:p>
            <a:r>
              <a:rPr lang="en-CA" dirty="0"/>
              <a:t>Click to insert a picture</a:t>
            </a:r>
          </a:p>
        </p:txBody>
      </p:sp>
      <p:sp>
        <p:nvSpPr>
          <p:cNvPr id="9" name="Rectangle 8"/>
          <p:cNvSpPr/>
          <p:nvPr userDrawn="1"/>
        </p:nvSpPr>
        <p:spPr>
          <a:xfrm>
            <a:off x="4486940" y="4637501"/>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p:cNvSpPr/>
          <p:nvPr userDrawn="1"/>
        </p:nvSpPr>
        <p:spPr>
          <a:xfrm>
            <a:off x="4486940" y="841788"/>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Slide Number Placeholder 5"/>
          <p:cNvSpPr>
            <a:spLocks noGrp="1"/>
          </p:cNvSpPr>
          <p:nvPr>
            <p:ph type="sldNum" sz="quarter" idx="15"/>
          </p:nvPr>
        </p:nvSpPr>
        <p:spPr>
          <a:xfrm>
            <a:off x="6553200" y="6356354"/>
            <a:ext cx="2133600" cy="365125"/>
          </a:xfrm>
        </p:spPr>
        <p:txBody>
          <a:bodyPr/>
          <a:lstStyle/>
          <a:p>
            <a:fld id="{32D4B517-E49B-41B6-9DBC-23634E0F1CDC}" type="slidenum">
              <a:rPr lang="en-CA" smtClean="0"/>
              <a:pPr/>
              <a:t>‹#›</a:t>
            </a:fld>
            <a:endParaRPr lang="en-CA"/>
          </a:p>
        </p:txBody>
      </p:sp>
      <p:sp>
        <p:nvSpPr>
          <p:cNvPr id="8" name="Rectangle 7"/>
          <p:cNvSpPr/>
          <p:nvPr userDrawn="1"/>
        </p:nvSpPr>
        <p:spPr>
          <a:xfrm>
            <a:off x="6839279"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42439560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pPr/>
              <a:t>‹#›</a:t>
            </a:fld>
            <a:endParaRPr lang="en-CA"/>
          </a:p>
        </p:txBody>
      </p:sp>
    </p:spTree>
    <p:extLst>
      <p:ext uri="{BB962C8B-B14F-4D97-AF65-F5344CB8AC3E}">
        <p14:creationId xmlns:p14="http://schemas.microsoft.com/office/powerpoint/2010/main" val="102116234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423240" y="877889"/>
            <a:ext cx="1671585" cy="2446824"/>
          </a:xfrm>
          <a:prstGeom prst="rect">
            <a:avLst/>
          </a:prstGeom>
          <a:noFill/>
        </p:spPr>
        <p:txBody>
          <a:bodyPr wrap="square" rtlCol="0">
            <a:spAutoFit/>
          </a:bodyPr>
          <a:lstStyle/>
          <a:p>
            <a:r>
              <a:rPr lang="en-CA" sz="900" dirty="0"/>
              <a:t>This is</a:t>
            </a:r>
            <a:r>
              <a:rPr lang="en-CA" sz="900" baseline="0" dirty="0"/>
              <a:t> the sample</a:t>
            </a:r>
            <a:br>
              <a:rPr lang="en-CA" sz="900" baseline="0" dirty="0"/>
            </a:br>
            <a:r>
              <a:rPr lang="en-CA" sz="900" baseline="0" dirty="0"/>
              <a:t>icon page.</a:t>
            </a:r>
          </a:p>
          <a:p>
            <a:endParaRPr lang="en-CA" sz="900" dirty="0"/>
          </a:p>
          <a:p>
            <a:r>
              <a:rPr lang="en-CA" sz="900" dirty="0"/>
              <a:t>It features a </a:t>
            </a:r>
            <a:br>
              <a:rPr lang="en-CA" sz="900" baseline="0" dirty="0"/>
            </a:br>
            <a:r>
              <a:rPr lang="en-CA" sz="900" baseline="0" dirty="0"/>
              <a:t>selection of symbols</a:t>
            </a:r>
            <a:br>
              <a:rPr lang="en-CA" sz="900" baseline="0" dirty="0"/>
            </a:br>
            <a:r>
              <a:rPr lang="en-CA" sz="900" baseline="0" dirty="0"/>
              <a:t>for use in your presentation.</a:t>
            </a:r>
          </a:p>
          <a:p>
            <a:endParaRPr lang="en-CA" sz="900" baseline="0" dirty="0"/>
          </a:p>
          <a:p>
            <a:r>
              <a:rPr lang="en-CA" sz="900" baseline="0" dirty="0"/>
              <a:t>To use a particular symbol, simply go to the </a:t>
            </a:r>
            <a:r>
              <a:rPr lang="en-CA" sz="900" b="1" baseline="0" dirty="0"/>
              <a:t>(1) View </a:t>
            </a:r>
            <a:r>
              <a:rPr lang="en-CA" sz="900" baseline="0" dirty="0"/>
              <a:t>Tab and select </a:t>
            </a:r>
            <a:r>
              <a:rPr lang="en-CA" sz="900" b="1" baseline="0" dirty="0"/>
              <a:t>Slide Master (2)</a:t>
            </a:r>
            <a:r>
              <a:rPr lang="en-CA" sz="900" baseline="0" dirty="0"/>
              <a:t>. Navigate to the last layout and select the icon(s) you would like to use. Copy them, return to </a:t>
            </a:r>
            <a:r>
              <a:rPr lang="en-CA" sz="900" b="1" baseline="0" dirty="0"/>
              <a:t>(3) Normal</a:t>
            </a:r>
            <a:r>
              <a:rPr lang="en-CA" sz="900" baseline="0" dirty="0"/>
              <a:t> view and paste them on the correct slide. Change the colour by choosing a new shape fill if you wish.</a:t>
            </a:r>
            <a:endParaRPr lang="en-CA" sz="900" dirty="0"/>
          </a:p>
        </p:txBody>
      </p:sp>
      <p:sp>
        <p:nvSpPr>
          <p:cNvPr id="304" name="Freeform 5">
            <a:extLst>
              <a:ext uri="{FF2B5EF4-FFF2-40B4-BE49-F238E27FC236}">
                <a16:creationId xmlns:a16="http://schemas.microsoft.com/office/drawing/2014/main" id="{7394A4A2-1EC9-4197-AF52-E2BD00FBDE8E}"/>
              </a:ext>
            </a:extLst>
          </p:cNvPr>
          <p:cNvSpPr>
            <a:spLocks/>
          </p:cNvSpPr>
          <p:nvPr userDrawn="1"/>
        </p:nvSpPr>
        <p:spPr bwMode="auto">
          <a:xfrm>
            <a:off x="4759644" y="840023"/>
            <a:ext cx="248841"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305" name="Group 304">
            <a:extLst>
              <a:ext uri="{FF2B5EF4-FFF2-40B4-BE49-F238E27FC236}">
                <a16:creationId xmlns:a16="http://schemas.microsoft.com/office/drawing/2014/main" id="{60C32A3D-CAF0-4200-BBE4-9A136B996357}"/>
              </a:ext>
            </a:extLst>
          </p:cNvPr>
          <p:cNvGrpSpPr/>
          <p:nvPr userDrawn="1"/>
        </p:nvGrpSpPr>
        <p:grpSpPr>
          <a:xfrm>
            <a:off x="5869307" y="2698985"/>
            <a:ext cx="208360" cy="361950"/>
            <a:chOff x="6303963" y="2513013"/>
            <a:chExt cx="277813" cy="361950"/>
          </a:xfrm>
        </p:grpSpPr>
        <p:sp>
          <p:nvSpPr>
            <p:cNvPr id="306" name="Freeform 6">
              <a:extLst>
                <a:ext uri="{FF2B5EF4-FFF2-40B4-BE49-F238E27FC236}">
                  <a16:creationId xmlns:a16="http://schemas.microsoft.com/office/drawing/2014/main" id="{5CCBBB9E-5245-4428-A545-636DD9B3CE66}"/>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07" name="Freeform 7">
              <a:extLst>
                <a:ext uri="{FF2B5EF4-FFF2-40B4-BE49-F238E27FC236}">
                  <a16:creationId xmlns:a16="http://schemas.microsoft.com/office/drawing/2014/main" id="{7CE4806E-6853-4FC4-9D6A-2C43B5407FA4}"/>
                </a:ext>
              </a:extLst>
            </p:cNvPr>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308" name="Freeform 8">
            <a:extLst>
              <a:ext uri="{FF2B5EF4-FFF2-40B4-BE49-F238E27FC236}">
                <a16:creationId xmlns:a16="http://schemas.microsoft.com/office/drawing/2014/main" id="{145B4AE0-AA49-4DAA-B81A-BEB4380F40A0}"/>
              </a:ext>
            </a:extLst>
          </p:cNvPr>
          <p:cNvSpPr>
            <a:spLocks/>
          </p:cNvSpPr>
          <p:nvPr userDrawn="1"/>
        </p:nvSpPr>
        <p:spPr bwMode="auto">
          <a:xfrm>
            <a:off x="5159694" y="3135548"/>
            <a:ext cx="109538"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09" name="Freeform 9">
            <a:extLst>
              <a:ext uri="{FF2B5EF4-FFF2-40B4-BE49-F238E27FC236}">
                <a16:creationId xmlns:a16="http://schemas.microsoft.com/office/drawing/2014/main" id="{93203D5B-B633-47DC-B7EF-77BDF388F217}"/>
              </a:ext>
            </a:extLst>
          </p:cNvPr>
          <p:cNvSpPr>
            <a:spLocks/>
          </p:cNvSpPr>
          <p:nvPr userDrawn="1"/>
        </p:nvSpPr>
        <p:spPr bwMode="auto">
          <a:xfrm>
            <a:off x="5115641" y="3311760"/>
            <a:ext cx="200025"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10" name="Freeform 10">
            <a:extLst>
              <a:ext uri="{FF2B5EF4-FFF2-40B4-BE49-F238E27FC236}">
                <a16:creationId xmlns:a16="http://schemas.microsoft.com/office/drawing/2014/main" id="{017163B3-7E28-4B68-ADA1-9188187C1633}"/>
              </a:ext>
            </a:extLst>
          </p:cNvPr>
          <p:cNvSpPr>
            <a:spLocks/>
          </p:cNvSpPr>
          <p:nvPr userDrawn="1"/>
        </p:nvSpPr>
        <p:spPr bwMode="auto">
          <a:xfrm>
            <a:off x="5095400" y="3184761"/>
            <a:ext cx="238125"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11" name="Freeform 11">
            <a:extLst>
              <a:ext uri="{FF2B5EF4-FFF2-40B4-BE49-F238E27FC236}">
                <a16:creationId xmlns:a16="http://schemas.microsoft.com/office/drawing/2014/main" id="{71334735-5AF2-40F1-A65D-09A6CA7AFAD7}"/>
              </a:ext>
            </a:extLst>
          </p:cNvPr>
          <p:cNvSpPr>
            <a:spLocks noEditPoints="1"/>
          </p:cNvSpPr>
          <p:nvPr userDrawn="1"/>
        </p:nvSpPr>
        <p:spPr bwMode="auto">
          <a:xfrm>
            <a:off x="5072778" y="925747"/>
            <a:ext cx="242888"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12" name="Freeform 12">
            <a:extLst>
              <a:ext uri="{FF2B5EF4-FFF2-40B4-BE49-F238E27FC236}">
                <a16:creationId xmlns:a16="http://schemas.microsoft.com/office/drawing/2014/main" id="{5FCE9EBE-6E40-4F99-85D4-DAE00D6B14B6}"/>
              </a:ext>
            </a:extLst>
          </p:cNvPr>
          <p:cNvSpPr>
            <a:spLocks/>
          </p:cNvSpPr>
          <p:nvPr userDrawn="1"/>
        </p:nvSpPr>
        <p:spPr bwMode="auto">
          <a:xfrm>
            <a:off x="4325066" y="944798"/>
            <a:ext cx="32385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13" name="Freeform 13">
            <a:extLst>
              <a:ext uri="{FF2B5EF4-FFF2-40B4-BE49-F238E27FC236}">
                <a16:creationId xmlns:a16="http://schemas.microsoft.com/office/drawing/2014/main" id="{D06641F1-A1F8-4F12-9748-99475D350FD8}"/>
              </a:ext>
            </a:extLst>
          </p:cNvPr>
          <p:cNvSpPr>
            <a:spLocks noEditPoints="1"/>
          </p:cNvSpPr>
          <p:nvPr userDrawn="1"/>
        </p:nvSpPr>
        <p:spPr bwMode="auto">
          <a:xfrm>
            <a:off x="3334465" y="1489310"/>
            <a:ext cx="220266"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314" name="Group 313">
            <a:extLst>
              <a:ext uri="{FF2B5EF4-FFF2-40B4-BE49-F238E27FC236}">
                <a16:creationId xmlns:a16="http://schemas.microsoft.com/office/drawing/2014/main" id="{992E9B8A-8C54-4EFB-B7E3-B2F363B6D18F}"/>
              </a:ext>
            </a:extLst>
          </p:cNvPr>
          <p:cNvGrpSpPr/>
          <p:nvPr userDrawn="1"/>
        </p:nvGrpSpPr>
        <p:grpSpPr>
          <a:xfrm>
            <a:off x="3728563" y="878122"/>
            <a:ext cx="497681" cy="371476"/>
            <a:chOff x="3449638" y="692150"/>
            <a:chExt cx="663575" cy="371476"/>
          </a:xfrm>
        </p:grpSpPr>
        <p:sp>
          <p:nvSpPr>
            <p:cNvPr id="315" name="Oval 14">
              <a:extLst>
                <a:ext uri="{FF2B5EF4-FFF2-40B4-BE49-F238E27FC236}">
                  <a16:creationId xmlns:a16="http://schemas.microsoft.com/office/drawing/2014/main" id="{B33E12D7-735E-4D26-9B5C-7947CA4AE0AB}"/>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16" name="Freeform 15">
              <a:extLst>
                <a:ext uri="{FF2B5EF4-FFF2-40B4-BE49-F238E27FC236}">
                  <a16:creationId xmlns:a16="http://schemas.microsoft.com/office/drawing/2014/main" id="{87CD9A0A-4098-4B28-ABBB-A6201152B281}"/>
                </a:ext>
              </a:extLst>
            </p:cNvPr>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17" name="Freeform 16">
              <a:extLst>
                <a:ext uri="{FF2B5EF4-FFF2-40B4-BE49-F238E27FC236}">
                  <a16:creationId xmlns:a16="http://schemas.microsoft.com/office/drawing/2014/main" id="{1D0AE37F-3371-49F4-AFA1-45446E2B42DC}"/>
                </a:ext>
              </a:extLst>
            </p:cNvPr>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18" name="Oval 17">
              <a:extLst>
                <a:ext uri="{FF2B5EF4-FFF2-40B4-BE49-F238E27FC236}">
                  <a16:creationId xmlns:a16="http://schemas.microsoft.com/office/drawing/2014/main" id="{018BC56D-5963-4290-B6E7-079B4B18223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19" name="Freeform 18">
              <a:extLst>
                <a:ext uri="{FF2B5EF4-FFF2-40B4-BE49-F238E27FC236}">
                  <a16:creationId xmlns:a16="http://schemas.microsoft.com/office/drawing/2014/main" id="{231610DE-668E-4D9E-8C73-CD7B14F30EA1}"/>
                </a:ext>
              </a:extLst>
            </p:cNvPr>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20" name="Oval 19">
              <a:extLst>
                <a:ext uri="{FF2B5EF4-FFF2-40B4-BE49-F238E27FC236}">
                  <a16:creationId xmlns:a16="http://schemas.microsoft.com/office/drawing/2014/main" id="{CEBBC88B-37B1-4E32-8899-8CB887CAA34A}"/>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21" name="Freeform 20">
              <a:extLst>
                <a:ext uri="{FF2B5EF4-FFF2-40B4-BE49-F238E27FC236}">
                  <a16:creationId xmlns:a16="http://schemas.microsoft.com/office/drawing/2014/main" id="{33100074-DDF7-40CA-B03D-D15E472953D0}"/>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322" name="Freeform 21">
            <a:extLst>
              <a:ext uri="{FF2B5EF4-FFF2-40B4-BE49-F238E27FC236}">
                <a16:creationId xmlns:a16="http://schemas.microsoft.com/office/drawing/2014/main" id="{9C81CF61-6F20-4BEF-8658-9420F06DB394}"/>
              </a:ext>
            </a:extLst>
          </p:cNvPr>
          <p:cNvSpPr>
            <a:spLocks noEditPoints="1"/>
          </p:cNvSpPr>
          <p:nvPr userDrawn="1"/>
        </p:nvSpPr>
        <p:spPr bwMode="auto">
          <a:xfrm>
            <a:off x="5384722" y="3173647"/>
            <a:ext cx="264319"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23" name="Freeform 22">
            <a:extLst>
              <a:ext uri="{FF2B5EF4-FFF2-40B4-BE49-F238E27FC236}">
                <a16:creationId xmlns:a16="http://schemas.microsoft.com/office/drawing/2014/main" id="{9E7D31EA-6ACE-42E7-86DB-A6C5F5F7D56B}"/>
              </a:ext>
            </a:extLst>
          </p:cNvPr>
          <p:cNvSpPr>
            <a:spLocks noEditPoints="1"/>
          </p:cNvSpPr>
          <p:nvPr userDrawn="1"/>
        </p:nvSpPr>
        <p:spPr bwMode="auto">
          <a:xfrm>
            <a:off x="4365547" y="2578336"/>
            <a:ext cx="335756"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324" name="Group 323">
            <a:extLst>
              <a:ext uri="{FF2B5EF4-FFF2-40B4-BE49-F238E27FC236}">
                <a16:creationId xmlns:a16="http://schemas.microsoft.com/office/drawing/2014/main" id="{D77C7BB8-CD1D-4E4C-878A-917FE301D00D}"/>
              </a:ext>
            </a:extLst>
          </p:cNvPr>
          <p:cNvGrpSpPr/>
          <p:nvPr userDrawn="1"/>
        </p:nvGrpSpPr>
        <p:grpSpPr>
          <a:xfrm>
            <a:off x="5689522" y="1435336"/>
            <a:ext cx="289322" cy="382587"/>
            <a:chOff x="6064250" y="1249363"/>
            <a:chExt cx="385763" cy="382587"/>
          </a:xfrm>
        </p:grpSpPr>
        <p:sp>
          <p:nvSpPr>
            <p:cNvPr id="325" name="Freeform 23">
              <a:extLst>
                <a:ext uri="{FF2B5EF4-FFF2-40B4-BE49-F238E27FC236}">
                  <a16:creationId xmlns:a16="http://schemas.microsoft.com/office/drawing/2014/main" id="{8135DB30-83B4-4F9D-A199-498BD3B59AD3}"/>
                </a:ext>
              </a:extLst>
            </p:cNvPr>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26" name="Freeform 24">
              <a:extLst>
                <a:ext uri="{FF2B5EF4-FFF2-40B4-BE49-F238E27FC236}">
                  <a16:creationId xmlns:a16="http://schemas.microsoft.com/office/drawing/2014/main" id="{A4F7CE12-0B0A-4371-B01A-692EA59063C4}"/>
                </a:ext>
              </a:extLst>
            </p:cNvPr>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27" name="Freeform 25">
              <a:extLst>
                <a:ext uri="{FF2B5EF4-FFF2-40B4-BE49-F238E27FC236}">
                  <a16:creationId xmlns:a16="http://schemas.microsoft.com/office/drawing/2014/main" id="{0792B500-1784-40C9-867D-BF3F942A8EC0}"/>
                </a:ext>
              </a:extLst>
            </p:cNvPr>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328" name="Freeform 26">
            <a:extLst>
              <a:ext uri="{FF2B5EF4-FFF2-40B4-BE49-F238E27FC236}">
                <a16:creationId xmlns:a16="http://schemas.microsoft.com/office/drawing/2014/main" id="{9759E542-AE7C-4CC8-84D9-8A0A9869D938}"/>
              </a:ext>
            </a:extLst>
          </p:cNvPr>
          <p:cNvSpPr>
            <a:spLocks/>
          </p:cNvSpPr>
          <p:nvPr userDrawn="1"/>
        </p:nvSpPr>
        <p:spPr bwMode="auto">
          <a:xfrm>
            <a:off x="4353641" y="1968736"/>
            <a:ext cx="2667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329" name="Group 328">
            <a:extLst>
              <a:ext uri="{FF2B5EF4-FFF2-40B4-BE49-F238E27FC236}">
                <a16:creationId xmlns:a16="http://schemas.microsoft.com/office/drawing/2014/main" id="{78FA2C6F-E4E2-4E4C-9859-CD909DD096A6}"/>
              </a:ext>
            </a:extLst>
          </p:cNvPr>
          <p:cNvGrpSpPr/>
          <p:nvPr userDrawn="1"/>
        </p:nvGrpSpPr>
        <p:grpSpPr>
          <a:xfrm>
            <a:off x="5726432" y="3230797"/>
            <a:ext cx="345281" cy="158750"/>
            <a:chOff x="6113463" y="3044825"/>
            <a:chExt cx="460375" cy="158750"/>
          </a:xfrm>
        </p:grpSpPr>
        <p:sp>
          <p:nvSpPr>
            <p:cNvPr id="330" name="Freeform 27">
              <a:extLst>
                <a:ext uri="{FF2B5EF4-FFF2-40B4-BE49-F238E27FC236}">
                  <a16:creationId xmlns:a16="http://schemas.microsoft.com/office/drawing/2014/main" id="{DA3543BE-480E-4D24-85A0-257644BE7AEC}"/>
                </a:ext>
              </a:extLst>
            </p:cNvPr>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31" name="Freeform 28">
              <a:extLst>
                <a:ext uri="{FF2B5EF4-FFF2-40B4-BE49-F238E27FC236}">
                  <a16:creationId xmlns:a16="http://schemas.microsoft.com/office/drawing/2014/main" id="{B39DF326-D84E-4F16-A918-4FECDC1CF921}"/>
                </a:ext>
              </a:extLst>
            </p:cNvPr>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32" name="Freeform 29">
              <a:extLst>
                <a:ext uri="{FF2B5EF4-FFF2-40B4-BE49-F238E27FC236}">
                  <a16:creationId xmlns:a16="http://schemas.microsoft.com/office/drawing/2014/main" id="{2A6A654F-3FBF-4682-A06F-B315ACC2D0C2}"/>
                </a:ext>
              </a:extLst>
            </p:cNvPr>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333" name="Group 332">
            <a:extLst>
              <a:ext uri="{FF2B5EF4-FFF2-40B4-BE49-F238E27FC236}">
                <a16:creationId xmlns:a16="http://schemas.microsoft.com/office/drawing/2014/main" id="{E0D73FEC-7AD6-4258-AA77-9D7BB4643606}"/>
              </a:ext>
            </a:extLst>
          </p:cNvPr>
          <p:cNvGrpSpPr/>
          <p:nvPr userDrawn="1"/>
        </p:nvGrpSpPr>
        <p:grpSpPr>
          <a:xfrm>
            <a:off x="4756072" y="2017948"/>
            <a:ext cx="327422" cy="441325"/>
            <a:chOff x="4819650" y="1831975"/>
            <a:chExt cx="436563" cy="441325"/>
          </a:xfrm>
        </p:grpSpPr>
        <p:sp>
          <p:nvSpPr>
            <p:cNvPr id="334" name="Freeform 30">
              <a:extLst>
                <a:ext uri="{FF2B5EF4-FFF2-40B4-BE49-F238E27FC236}">
                  <a16:creationId xmlns:a16="http://schemas.microsoft.com/office/drawing/2014/main" id="{B722350F-3254-4C58-898E-E1105DFBD286}"/>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35" name="Freeform 31">
              <a:extLst>
                <a:ext uri="{FF2B5EF4-FFF2-40B4-BE49-F238E27FC236}">
                  <a16:creationId xmlns:a16="http://schemas.microsoft.com/office/drawing/2014/main" id="{CAC96C8D-E5A0-4020-9940-FC83E2616AB6}"/>
                </a:ext>
              </a:extLst>
            </p:cNvPr>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47" name="Freeform 32">
              <a:extLst>
                <a:ext uri="{FF2B5EF4-FFF2-40B4-BE49-F238E27FC236}">
                  <a16:creationId xmlns:a16="http://schemas.microsoft.com/office/drawing/2014/main" id="{C8C9590B-094A-40AB-9741-39A9060837BD}"/>
                </a:ext>
              </a:extLst>
            </p:cNvPr>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48" name="Freeform 33">
              <a:extLst>
                <a:ext uri="{FF2B5EF4-FFF2-40B4-BE49-F238E27FC236}">
                  <a16:creationId xmlns:a16="http://schemas.microsoft.com/office/drawing/2014/main" id="{4F819AF5-7660-4B4A-8F14-FC95390323EF}"/>
                </a:ext>
              </a:extLst>
            </p:cNvPr>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49" name="Freeform 34">
              <a:extLst>
                <a:ext uri="{FF2B5EF4-FFF2-40B4-BE49-F238E27FC236}">
                  <a16:creationId xmlns:a16="http://schemas.microsoft.com/office/drawing/2014/main" id="{6CB2073C-6FFD-45F1-A0E8-7AD73E82C0D0}"/>
                </a:ext>
              </a:extLst>
            </p:cNvPr>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0" name="Freeform 35">
              <a:extLst>
                <a:ext uri="{FF2B5EF4-FFF2-40B4-BE49-F238E27FC236}">
                  <a16:creationId xmlns:a16="http://schemas.microsoft.com/office/drawing/2014/main" id="{0468D949-22B8-4DF8-890A-D7687325327B}"/>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1" name="Freeform 36">
              <a:extLst>
                <a:ext uri="{FF2B5EF4-FFF2-40B4-BE49-F238E27FC236}">
                  <a16:creationId xmlns:a16="http://schemas.microsoft.com/office/drawing/2014/main" id="{DAC1F5D9-9EE5-42B2-8AEE-AD6E3E5F85F1}"/>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2" name="Rectangle 37">
              <a:extLst>
                <a:ext uri="{FF2B5EF4-FFF2-40B4-BE49-F238E27FC236}">
                  <a16:creationId xmlns:a16="http://schemas.microsoft.com/office/drawing/2014/main" id="{98CF9C8A-9588-4EF9-A3DF-5205AB678F5F}"/>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3" name="Freeform 38">
              <a:extLst>
                <a:ext uri="{FF2B5EF4-FFF2-40B4-BE49-F238E27FC236}">
                  <a16:creationId xmlns:a16="http://schemas.microsoft.com/office/drawing/2014/main" id="{F7A231A8-1B20-4A60-9FC7-D68C351A4777}"/>
                </a:ext>
              </a:extLst>
            </p:cNvPr>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4" name="Rectangle 39">
              <a:extLst>
                <a:ext uri="{FF2B5EF4-FFF2-40B4-BE49-F238E27FC236}">
                  <a16:creationId xmlns:a16="http://schemas.microsoft.com/office/drawing/2014/main" id="{20ADDDFA-F0C8-40F8-9109-16F88AF243C6}"/>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5" name="Freeform 40">
              <a:extLst>
                <a:ext uri="{FF2B5EF4-FFF2-40B4-BE49-F238E27FC236}">
                  <a16:creationId xmlns:a16="http://schemas.microsoft.com/office/drawing/2014/main" id="{E14E5029-41DC-40A8-9EC6-6CE59ACE620B}"/>
                </a:ext>
              </a:extLst>
            </p:cNvPr>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6" name="Rectangle 41">
              <a:extLst>
                <a:ext uri="{FF2B5EF4-FFF2-40B4-BE49-F238E27FC236}">
                  <a16:creationId xmlns:a16="http://schemas.microsoft.com/office/drawing/2014/main" id="{61D66C85-2B75-477E-BD31-393ADD6F5E27}"/>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7" name="Freeform 42">
              <a:extLst>
                <a:ext uri="{FF2B5EF4-FFF2-40B4-BE49-F238E27FC236}">
                  <a16:creationId xmlns:a16="http://schemas.microsoft.com/office/drawing/2014/main" id="{7D3D9D4B-D3AA-4C32-B804-3441D0609809}"/>
                </a:ext>
              </a:extLst>
            </p:cNvPr>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8" name="Rectangle 43">
              <a:extLst>
                <a:ext uri="{FF2B5EF4-FFF2-40B4-BE49-F238E27FC236}">
                  <a16:creationId xmlns:a16="http://schemas.microsoft.com/office/drawing/2014/main" id="{79BFA979-C223-4287-A1CE-973F4234C5D1}"/>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59" name="Freeform 44">
              <a:extLst>
                <a:ext uri="{FF2B5EF4-FFF2-40B4-BE49-F238E27FC236}">
                  <a16:creationId xmlns:a16="http://schemas.microsoft.com/office/drawing/2014/main" id="{0502E4A1-E24A-45CE-90B3-823233A15A9F}"/>
                </a:ext>
              </a:extLst>
            </p:cNvPr>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360" name="Group 359">
            <a:extLst>
              <a:ext uri="{FF2B5EF4-FFF2-40B4-BE49-F238E27FC236}">
                <a16:creationId xmlns:a16="http://schemas.microsoft.com/office/drawing/2014/main" id="{5B595DCE-2162-4A26-865B-78BDF1ADDF3D}"/>
              </a:ext>
            </a:extLst>
          </p:cNvPr>
          <p:cNvGrpSpPr/>
          <p:nvPr userDrawn="1"/>
        </p:nvGrpSpPr>
        <p:grpSpPr>
          <a:xfrm>
            <a:off x="5144216" y="2017948"/>
            <a:ext cx="336947" cy="449263"/>
            <a:chOff x="5337175" y="1831975"/>
            <a:chExt cx="449263" cy="449263"/>
          </a:xfrm>
        </p:grpSpPr>
        <p:sp>
          <p:nvSpPr>
            <p:cNvPr id="361" name="Freeform 45">
              <a:extLst>
                <a:ext uri="{FF2B5EF4-FFF2-40B4-BE49-F238E27FC236}">
                  <a16:creationId xmlns:a16="http://schemas.microsoft.com/office/drawing/2014/main" id="{8DB095D2-60BE-4E98-B958-263AC203CDE0}"/>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2" name="Freeform 46">
              <a:extLst>
                <a:ext uri="{FF2B5EF4-FFF2-40B4-BE49-F238E27FC236}">
                  <a16:creationId xmlns:a16="http://schemas.microsoft.com/office/drawing/2014/main" id="{D111FE6F-27CD-47DF-93CB-7EE1EB776E70}"/>
                </a:ext>
              </a:extLst>
            </p:cNvPr>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3" name="Freeform 47">
              <a:extLst>
                <a:ext uri="{FF2B5EF4-FFF2-40B4-BE49-F238E27FC236}">
                  <a16:creationId xmlns:a16="http://schemas.microsoft.com/office/drawing/2014/main" id="{96D6F5B4-C26B-423C-8133-AE7106C6E2F1}"/>
                </a:ext>
              </a:extLst>
            </p:cNvPr>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4" name="Freeform 48">
              <a:extLst>
                <a:ext uri="{FF2B5EF4-FFF2-40B4-BE49-F238E27FC236}">
                  <a16:creationId xmlns:a16="http://schemas.microsoft.com/office/drawing/2014/main" id="{40A95C20-43A0-4EB1-851C-3827DD01D84B}"/>
                </a:ext>
              </a:extLst>
            </p:cNvPr>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5" name="Freeform 49">
              <a:extLst>
                <a:ext uri="{FF2B5EF4-FFF2-40B4-BE49-F238E27FC236}">
                  <a16:creationId xmlns:a16="http://schemas.microsoft.com/office/drawing/2014/main" id="{2BC469CF-24A7-43EA-BCD2-06B3F1645A55}"/>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6" name="Rectangle 50">
              <a:extLst>
                <a:ext uri="{FF2B5EF4-FFF2-40B4-BE49-F238E27FC236}">
                  <a16:creationId xmlns:a16="http://schemas.microsoft.com/office/drawing/2014/main" id="{69B3C561-665D-4A86-839A-E0625B7D3DE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7" name="Freeform 51">
              <a:extLst>
                <a:ext uri="{FF2B5EF4-FFF2-40B4-BE49-F238E27FC236}">
                  <a16:creationId xmlns:a16="http://schemas.microsoft.com/office/drawing/2014/main" id="{068CE333-1C50-4CAD-B97E-D3F074C33F2A}"/>
                </a:ext>
              </a:extLst>
            </p:cNvPr>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8" name="Rectangle 52">
              <a:extLst>
                <a:ext uri="{FF2B5EF4-FFF2-40B4-BE49-F238E27FC236}">
                  <a16:creationId xmlns:a16="http://schemas.microsoft.com/office/drawing/2014/main" id="{1AB9332A-767D-4193-BF5F-BB9F6282251B}"/>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69" name="Freeform 53">
              <a:extLst>
                <a:ext uri="{FF2B5EF4-FFF2-40B4-BE49-F238E27FC236}">
                  <a16:creationId xmlns:a16="http://schemas.microsoft.com/office/drawing/2014/main" id="{1F7C5F60-44BD-4A5B-BEE8-B11349EFA90D}"/>
                </a:ext>
              </a:extLst>
            </p:cNvPr>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0" name="Rectangle 54">
              <a:extLst>
                <a:ext uri="{FF2B5EF4-FFF2-40B4-BE49-F238E27FC236}">
                  <a16:creationId xmlns:a16="http://schemas.microsoft.com/office/drawing/2014/main" id="{83D63930-6052-4A91-80DF-3942F677F83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1" name="Freeform 55">
              <a:extLst>
                <a:ext uri="{FF2B5EF4-FFF2-40B4-BE49-F238E27FC236}">
                  <a16:creationId xmlns:a16="http://schemas.microsoft.com/office/drawing/2014/main" id="{FA59E999-D10A-4AC5-86E1-D4C236F44A02}"/>
                </a:ext>
              </a:extLst>
            </p:cNvPr>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2" name="Rectangle 56">
              <a:extLst>
                <a:ext uri="{FF2B5EF4-FFF2-40B4-BE49-F238E27FC236}">
                  <a16:creationId xmlns:a16="http://schemas.microsoft.com/office/drawing/2014/main" id="{FD8AC542-5A75-4A64-8C2F-AC03225EEAAF}"/>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3" name="Freeform 57">
              <a:extLst>
                <a:ext uri="{FF2B5EF4-FFF2-40B4-BE49-F238E27FC236}">
                  <a16:creationId xmlns:a16="http://schemas.microsoft.com/office/drawing/2014/main" id="{B76F204F-454F-46E3-BF20-8C180A67C657}"/>
                </a:ext>
              </a:extLst>
            </p:cNvPr>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4" name="Freeform 58">
              <a:extLst>
                <a:ext uri="{FF2B5EF4-FFF2-40B4-BE49-F238E27FC236}">
                  <a16:creationId xmlns:a16="http://schemas.microsoft.com/office/drawing/2014/main" id="{66B60BA7-08F1-4DAA-AFC3-D7D570C16507}"/>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75" name="Freeform 59">
              <a:extLst>
                <a:ext uri="{FF2B5EF4-FFF2-40B4-BE49-F238E27FC236}">
                  <a16:creationId xmlns:a16="http://schemas.microsoft.com/office/drawing/2014/main" id="{D3AADCCE-ADED-4F65-AB2A-30544B3AA83F}"/>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376" name="Freeform 60">
            <a:extLst>
              <a:ext uri="{FF2B5EF4-FFF2-40B4-BE49-F238E27FC236}">
                <a16:creationId xmlns:a16="http://schemas.microsoft.com/office/drawing/2014/main" id="{88B11BF2-6A7E-4BB2-AD19-EDD80EED0955}"/>
              </a:ext>
            </a:extLst>
          </p:cNvPr>
          <p:cNvSpPr>
            <a:spLocks noEditPoints="1"/>
          </p:cNvSpPr>
          <p:nvPr userDrawn="1"/>
        </p:nvSpPr>
        <p:spPr bwMode="auto">
          <a:xfrm>
            <a:off x="5356147" y="1152760"/>
            <a:ext cx="161925"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77" name="Freeform 61">
            <a:extLst>
              <a:ext uri="{FF2B5EF4-FFF2-40B4-BE49-F238E27FC236}">
                <a16:creationId xmlns:a16="http://schemas.microsoft.com/office/drawing/2014/main" id="{164C0B8D-A8E5-443A-806E-1130E2F73CE2}"/>
              </a:ext>
            </a:extLst>
          </p:cNvPr>
          <p:cNvSpPr>
            <a:spLocks noEditPoints="1"/>
          </p:cNvSpPr>
          <p:nvPr userDrawn="1"/>
        </p:nvSpPr>
        <p:spPr bwMode="auto">
          <a:xfrm>
            <a:off x="5277566" y="1505185"/>
            <a:ext cx="226219"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78" name="Freeform 62">
            <a:extLst>
              <a:ext uri="{FF2B5EF4-FFF2-40B4-BE49-F238E27FC236}">
                <a16:creationId xmlns:a16="http://schemas.microsoft.com/office/drawing/2014/main" id="{F639B369-5DA0-4792-933C-37CA6E963A38}"/>
              </a:ext>
            </a:extLst>
          </p:cNvPr>
          <p:cNvSpPr>
            <a:spLocks/>
          </p:cNvSpPr>
          <p:nvPr userDrawn="1"/>
        </p:nvSpPr>
        <p:spPr bwMode="auto">
          <a:xfrm>
            <a:off x="4200050" y="1481372"/>
            <a:ext cx="200025"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379" name="Oval 63">
            <a:extLst>
              <a:ext uri="{FF2B5EF4-FFF2-40B4-BE49-F238E27FC236}">
                <a16:creationId xmlns:a16="http://schemas.microsoft.com/office/drawing/2014/main" id="{389CBF8C-D41F-4CB8-896B-D95AB79EADA3}"/>
              </a:ext>
            </a:extLst>
          </p:cNvPr>
          <p:cNvSpPr>
            <a:spLocks noChangeArrowheads="1"/>
          </p:cNvSpPr>
          <p:nvPr userDrawn="1"/>
        </p:nvSpPr>
        <p:spPr bwMode="auto">
          <a:xfrm>
            <a:off x="4260772" y="1775061"/>
            <a:ext cx="66675"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380" name="Group 379">
            <a:extLst>
              <a:ext uri="{FF2B5EF4-FFF2-40B4-BE49-F238E27FC236}">
                <a16:creationId xmlns:a16="http://schemas.microsoft.com/office/drawing/2014/main" id="{EDC81302-3405-4B1A-AD5B-E0C591390248}"/>
              </a:ext>
            </a:extLst>
          </p:cNvPr>
          <p:cNvGrpSpPr/>
          <p:nvPr userDrawn="1"/>
        </p:nvGrpSpPr>
        <p:grpSpPr>
          <a:xfrm>
            <a:off x="3229690" y="1909997"/>
            <a:ext cx="244079" cy="679450"/>
            <a:chOff x="2784475" y="1724025"/>
            <a:chExt cx="325438" cy="679450"/>
          </a:xfrm>
        </p:grpSpPr>
        <p:sp>
          <p:nvSpPr>
            <p:cNvPr id="381" name="Oval 64">
              <a:extLst>
                <a:ext uri="{FF2B5EF4-FFF2-40B4-BE49-F238E27FC236}">
                  <a16:creationId xmlns:a16="http://schemas.microsoft.com/office/drawing/2014/main" id="{6025F118-E66F-4633-964B-C8D237254CB4}"/>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2" name="Line 65">
              <a:extLst>
                <a:ext uri="{FF2B5EF4-FFF2-40B4-BE49-F238E27FC236}">
                  <a16:creationId xmlns:a16="http://schemas.microsoft.com/office/drawing/2014/main" id="{D2EEF323-05F9-45B3-BE3B-2C687F0BAD64}"/>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3" name="Line 66">
              <a:extLst>
                <a:ext uri="{FF2B5EF4-FFF2-40B4-BE49-F238E27FC236}">
                  <a16:creationId xmlns:a16="http://schemas.microsoft.com/office/drawing/2014/main" id="{66D1386B-1C78-49FB-A759-8BBAD2AB63BD}"/>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4" name="Freeform 67">
              <a:extLst>
                <a:ext uri="{FF2B5EF4-FFF2-40B4-BE49-F238E27FC236}">
                  <a16:creationId xmlns:a16="http://schemas.microsoft.com/office/drawing/2014/main" id="{3B53A052-E926-4895-A491-1F146CA9BC5C}"/>
                </a:ext>
              </a:extLst>
            </p:cNvPr>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385" name="Group 384">
            <a:extLst>
              <a:ext uri="{FF2B5EF4-FFF2-40B4-BE49-F238E27FC236}">
                <a16:creationId xmlns:a16="http://schemas.microsoft.com/office/drawing/2014/main" id="{FFE8D936-C927-4764-9A38-E88B15E1369E}"/>
              </a:ext>
            </a:extLst>
          </p:cNvPr>
          <p:cNvGrpSpPr/>
          <p:nvPr userDrawn="1"/>
        </p:nvGrpSpPr>
        <p:grpSpPr>
          <a:xfrm>
            <a:off x="3536872" y="1909998"/>
            <a:ext cx="191691" cy="684213"/>
            <a:chOff x="3194050" y="1724025"/>
            <a:chExt cx="255588" cy="684213"/>
          </a:xfrm>
        </p:grpSpPr>
        <p:sp>
          <p:nvSpPr>
            <p:cNvPr id="386" name="Freeform 68">
              <a:extLst>
                <a:ext uri="{FF2B5EF4-FFF2-40B4-BE49-F238E27FC236}">
                  <a16:creationId xmlns:a16="http://schemas.microsoft.com/office/drawing/2014/main" id="{A110BB96-42FE-4272-AD05-28830A209002}"/>
                </a:ext>
              </a:extLst>
            </p:cNvPr>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7" name="Oval 69">
              <a:extLst>
                <a:ext uri="{FF2B5EF4-FFF2-40B4-BE49-F238E27FC236}">
                  <a16:creationId xmlns:a16="http://schemas.microsoft.com/office/drawing/2014/main" id="{058B6FFA-FA36-405C-A170-F0FD84822704}"/>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8" name="Line 70">
              <a:extLst>
                <a:ext uri="{FF2B5EF4-FFF2-40B4-BE49-F238E27FC236}">
                  <a16:creationId xmlns:a16="http://schemas.microsoft.com/office/drawing/2014/main" id="{1F9FA955-9782-4699-9523-A436FB6298A6}"/>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89" name="Line 71">
              <a:extLst>
                <a:ext uri="{FF2B5EF4-FFF2-40B4-BE49-F238E27FC236}">
                  <a16:creationId xmlns:a16="http://schemas.microsoft.com/office/drawing/2014/main" id="{A99ED14E-FC19-4988-B4D4-F0A62EDD86EB}"/>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390" name="Group 389">
            <a:extLst>
              <a:ext uri="{FF2B5EF4-FFF2-40B4-BE49-F238E27FC236}">
                <a16:creationId xmlns:a16="http://schemas.microsoft.com/office/drawing/2014/main" id="{C27BAF25-A268-4993-9097-2AEDCD05B592}"/>
              </a:ext>
            </a:extLst>
          </p:cNvPr>
          <p:cNvGrpSpPr/>
          <p:nvPr userDrawn="1"/>
        </p:nvGrpSpPr>
        <p:grpSpPr>
          <a:xfrm>
            <a:off x="5776438" y="1929047"/>
            <a:ext cx="352425" cy="649288"/>
            <a:chOff x="6180138" y="1743075"/>
            <a:chExt cx="469900" cy="649288"/>
          </a:xfrm>
        </p:grpSpPr>
        <p:sp>
          <p:nvSpPr>
            <p:cNvPr id="391" name="Freeform 72">
              <a:extLst>
                <a:ext uri="{FF2B5EF4-FFF2-40B4-BE49-F238E27FC236}">
                  <a16:creationId xmlns:a16="http://schemas.microsoft.com/office/drawing/2014/main" id="{7DA5F91E-FAE3-4B1B-8942-822F0B08E5A4}"/>
                </a:ext>
              </a:extLst>
            </p:cNvPr>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2" name="Freeform 73">
              <a:extLst>
                <a:ext uri="{FF2B5EF4-FFF2-40B4-BE49-F238E27FC236}">
                  <a16:creationId xmlns:a16="http://schemas.microsoft.com/office/drawing/2014/main" id="{A2682B30-8EB0-4DE1-9B4F-F6203D56D555}"/>
                </a:ext>
              </a:extLst>
            </p:cNvPr>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3" name="Freeform 74">
              <a:extLst>
                <a:ext uri="{FF2B5EF4-FFF2-40B4-BE49-F238E27FC236}">
                  <a16:creationId xmlns:a16="http://schemas.microsoft.com/office/drawing/2014/main" id="{1428889E-EB6D-4BF6-A4CC-BF19F77F64F8}"/>
                </a:ext>
              </a:extLst>
            </p:cNvPr>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4" name="Freeform 75">
              <a:extLst>
                <a:ext uri="{FF2B5EF4-FFF2-40B4-BE49-F238E27FC236}">
                  <a16:creationId xmlns:a16="http://schemas.microsoft.com/office/drawing/2014/main" id="{9209CD0D-2EEC-4E40-BAEA-8AF3D3F0301D}"/>
                </a:ext>
              </a:extLst>
            </p:cNvPr>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5" name="Freeform 76">
              <a:extLst>
                <a:ext uri="{FF2B5EF4-FFF2-40B4-BE49-F238E27FC236}">
                  <a16:creationId xmlns:a16="http://schemas.microsoft.com/office/drawing/2014/main" id="{B84EA454-74E7-4CF2-92B8-8F52C99CAD40}"/>
                </a:ext>
              </a:extLst>
            </p:cNvPr>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6" name="Freeform 77">
              <a:extLst>
                <a:ext uri="{FF2B5EF4-FFF2-40B4-BE49-F238E27FC236}">
                  <a16:creationId xmlns:a16="http://schemas.microsoft.com/office/drawing/2014/main" id="{7895F752-3656-442E-8EE3-0AED1B0A7664}"/>
                </a:ext>
              </a:extLst>
            </p:cNvPr>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7" name="Freeform 78">
              <a:extLst>
                <a:ext uri="{FF2B5EF4-FFF2-40B4-BE49-F238E27FC236}">
                  <a16:creationId xmlns:a16="http://schemas.microsoft.com/office/drawing/2014/main" id="{959B11E1-BBF7-496A-8C0B-CDBDF138DA4A}"/>
                </a:ext>
              </a:extLst>
            </p:cNvPr>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398" name="Freeform 79">
              <a:extLst>
                <a:ext uri="{FF2B5EF4-FFF2-40B4-BE49-F238E27FC236}">
                  <a16:creationId xmlns:a16="http://schemas.microsoft.com/office/drawing/2014/main" id="{46D39B5B-3EF6-49B3-91E6-9D044488A907}"/>
                </a:ext>
              </a:extLst>
            </p:cNvPr>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399" name="Freeform 80">
            <a:extLst>
              <a:ext uri="{FF2B5EF4-FFF2-40B4-BE49-F238E27FC236}">
                <a16:creationId xmlns:a16="http://schemas.microsoft.com/office/drawing/2014/main" id="{4E747E74-AFD4-4D65-98A4-AC5D4A8E3D96}"/>
              </a:ext>
            </a:extLst>
          </p:cNvPr>
          <p:cNvSpPr>
            <a:spLocks/>
          </p:cNvSpPr>
          <p:nvPr userDrawn="1"/>
        </p:nvSpPr>
        <p:spPr bwMode="auto">
          <a:xfrm>
            <a:off x="5938363" y="940036"/>
            <a:ext cx="205979"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00" name="Group 399">
            <a:extLst>
              <a:ext uri="{FF2B5EF4-FFF2-40B4-BE49-F238E27FC236}">
                <a16:creationId xmlns:a16="http://schemas.microsoft.com/office/drawing/2014/main" id="{6C1E0710-CC72-431B-9CD5-4115404CE97F}"/>
              </a:ext>
            </a:extLst>
          </p:cNvPr>
          <p:cNvGrpSpPr/>
          <p:nvPr userDrawn="1"/>
        </p:nvGrpSpPr>
        <p:grpSpPr>
          <a:xfrm>
            <a:off x="4858466" y="2651361"/>
            <a:ext cx="341710" cy="352425"/>
            <a:chOff x="4956175" y="2465388"/>
            <a:chExt cx="455613" cy="352425"/>
          </a:xfrm>
        </p:grpSpPr>
        <p:sp>
          <p:nvSpPr>
            <p:cNvPr id="401" name="Line 81">
              <a:extLst>
                <a:ext uri="{FF2B5EF4-FFF2-40B4-BE49-F238E27FC236}">
                  <a16:creationId xmlns:a16="http://schemas.microsoft.com/office/drawing/2014/main" id="{5A9B6167-2C92-4052-A256-EC3A0723D5FD}"/>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2" name="Line 82">
              <a:extLst>
                <a:ext uri="{FF2B5EF4-FFF2-40B4-BE49-F238E27FC236}">
                  <a16:creationId xmlns:a16="http://schemas.microsoft.com/office/drawing/2014/main" id="{92F6851B-EF7C-4FAA-8C82-30210598F014}"/>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3" name="Freeform 83">
              <a:extLst>
                <a:ext uri="{FF2B5EF4-FFF2-40B4-BE49-F238E27FC236}">
                  <a16:creationId xmlns:a16="http://schemas.microsoft.com/office/drawing/2014/main" id="{11083F61-E443-472E-ACC3-99FEFC5B70E7}"/>
                </a:ext>
              </a:extLst>
            </p:cNvPr>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4" name="Freeform 84">
              <a:extLst>
                <a:ext uri="{FF2B5EF4-FFF2-40B4-BE49-F238E27FC236}">
                  <a16:creationId xmlns:a16="http://schemas.microsoft.com/office/drawing/2014/main" id="{9DE89045-59C6-4D2E-8AE6-FB89ACC45158}"/>
                </a:ext>
              </a:extLst>
            </p:cNvPr>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5" name="Freeform 85">
              <a:extLst>
                <a:ext uri="{FF2B5EF4-FFF2-40B4-BE49-F238E27FC236}">
                  <a16:creationId xmlns:a16="http://schemas.microsoft.com/office/drawing/2014/main" id="{C6F85DE0-DF72-4E2B-9583-8E5A4BA63EBD}"/>
                </a:ext>
              </a:extLst>
            </p:cNvPr>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6" name="Freeform 86">
              <a:extLst>
                <a:ext uri="{FF2B5EF4-FFF2-40B4-BE49-F238E27FC236}">
                  <a16:creationId xmlns:a16="http://schemas.microsoft.com/office/drawing/2014/main" id="{FAD8F3FE-0267-4222-B834-B69BA9A88EDA}"/>
                </a:ext>
              </a:extLst>
            </p:cNvPr>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7" name="Freeform 87">
              <a:extLst>
                <a:ext uri="{FF2B5EF4-FFF2-40B4-BE49-F238E27FC236}">
                  <a16:creationId xmlns:a16="http://schemas.microsoft.com/office/drawing/2014/main" id="{2EE70891-F425-4F3A-AA09-59968C8A9980}"/>
                </a:ext>
              </a:extLst>
            </p:cNvPr>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08" name="Freeform 88">
              <a:extLst>
                <a:ext uri="{FF2B5EF4-FFF2-40B4-BE49-F238E27FC236}">
                  <a16:creationId xmlns:a16="http://schemas.microsoft.com/office/drawing/2014/main" id="{1B6A5C8D-CA0C-4927-A8BA-7C259523E155}"/>
                </a:ext>
              </a:extLst>
            </p:cNvPr>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09" name="Freeform 89">
            <a:extLst>
              <a:ext uri="{FF2B5EF4-FFF2-40B4-BE49-F238E27FC236}">
                <a16:creationId xmlns:a16="http://schemas.microsoft.com/office/drawing/2014/main" id="{8C479E84-6D14-42F0-8AB4-DBBFA37A789B}"/>
              </a:ext>
            </a:extLst>
          </p:cNvPr>
          <p:cNvSpPr>
            <a:spLocks noEditPoints="1"/>
          </p:cNvSpPr>
          <p:nvPr userDrawn="1"/>
        </p:nvSpPr>
        <p:spPr bwMode="auto">
          <a:xfrm>
            <a:off x="4973957" y="1473436"/>
            <a:ext cx="200025"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10" name="Freeform 92">
            <a:extLst>
              <a:ext uri="{FF2B5EF4-FFF2-40B4-BE49-F238E27FC236}">
                <a16:creationId xmlns:a16="http://schemas.microsoft.com/office/drawing/2014/main" id="{5C318996-13CA-42AD-8428-86406197B447}"/>
              </a:ext>
            </a:extLst>
          </p:cNvPr>
          <p:cNvSpPr>
            <a:spLocks/>
          </p:cNvSpPr>
          <p:nvPr userDrawn="1"/>
        </p:nvSpPr>
        <p:spPr bwMode="auto">
          <a:xfrm>
            <a:off x="4525091" y="1163873"/>
            <a:ext cx="292894"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11" name="Freeform 93">
            <a:extLst>
              <a:ext uri="{FF2B5EF4-FFF2-40B4-BE49-F238E27FC236}">
                <a16:creationId xmlns:a16="http://schemas.microsoft.com/office/drawing/2014/main" id="{CF1EE444-1E73-4C44-A133-BDCFBE577F7B}"/>
              </a:ext>
            </a:extLst>
          </p:cNvPr>
          <p:cNvSpPr>
            <a:spLocks/>
          </p:cNvSpPr>
          <p:nvPr userDrawn="1"/>
        </p:nvSpPr>
        <p:spPr bwMode="auto">
          <a:xfrm>
            <a:off x="3308272" y="2841860"/>
            <a:ext cx="295275"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12" name="Freeform 94">
            <a:extLst>
              <a:ext uri="{FF2B5EF4-FFF2-40B4-BE49-F238E27FC236}">
                <a16:creationId xmlns:a16="http://schemas.microsoft.com/office/drawing/2014/main" id="{2C003BDF-A2FD-47C6-8AE9-5AEA4AAB2045}"/>
              </a:ext>
            </a:extLst>
          </p:cNvPr>
          <p:cNvSpPr>
            <a:spLocks noEditPoints="1"/>
          </p:cNvSpPr>
          <p:nvPr userDrawn="1"/>
        </p:nvSpPr>
        <p:spPr bwMode="auto">
          <a:xfrm>
            <a:off x="2610566" y="1535348"/>
            <a:ext cx="173831"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13" name="Group 412">
            <a:extLst>
              <a:ext uri="{FF2B5EF4-FFF2-40B4-BE49-F238E27FC236}">
                <a16:creationId xmlns:a16="http://schemas.microsoft.com/office/drawing/2014/main" id="{5C859DA5-2253-4BD6-A925-A1F94FCEF2BB}"/>
              </a:ext>
            </a:extLst>
          </p:cNvPr>
          <p:cNvGrpSpPr/>
          <p:nvPr userDrawn="1"/>
        </p:nvGrpSpPr>
        <p:grpSpPr>
          <a:xfrm>
            <a:off x="5590700" y="893998"/>
            <a:ext cx="272654" cy="366713"/>
            <a:chOff x="5932488" y="708025"/>
            <a:chExt cx="363538" cy="366713"/>
          </a:xfrm>
        </p:grpSpPr>
        <p:sp>
          <p:nvSpPr>
            <p:cNvPr id="414" name="Freeform 95">
              <a:extLst>
                <a:ext uri="{FF2B5EF4-FFF2-40B4-BE49-F238E27FC236}">
                  <a16:creationId xmlns:a16="http://schemas.microsoft.com/office/drawing/2014/main" id="{1B52D030-7666-4296-99E5-FACE7F3A2A1E}"/>
                </a:ext>
              </a:extLst>
            </p:cNvPr>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15" name="Freeform 96">
              <a:extLst>
                <a:ext uri="{FF2B5EF4-FFF2-40B4-BE49-F238E27FC236}">
                  <a16:creationId xmlns:a16="http://schemas.microsoft.com/office/drawing/2014/main" id="{B7383297-595C-428E-A756-2778CD8DED7C}"/>
                </a:ext>
              </a:extLst>
            </p:cNvPr>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16" name="Freeform 97">
              <a:extLst>
                <a:ext uri="{FF2B5EF4-FFF2-40B4-BE49-F238E27FC236}">
                  <a16:creationId xmlns:a16="http://schemas.microsoft.com/office/drawing/2014/main" id="{6745B608-A16B-443B-BD17-9BBFA16A380F}"/>
                </a:ext>
              </a:extLst>
            </p:cNvPr>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17" name="Group 416">
            <a:extLst>
              <a:ext uri="{FF2B5EF4-FFF2-40B4-BE49-F238E27FC236}">
                <a16:creationId xmlns:a16="http://schemas.microsoft.com/office/drawing/2014/main" id="{F4F44265-63E4-4374-B49D-16481B9B47AC}"/>
              </a:ext>
            </a:extLst>
          </p:cNvPr>
          <p:cNvGrpSpPr/>
          <p:nvPr userDrawn="1"/>
        </p:nvGrpSpPr>
        <p:grpSpPr>
          <a:xfrm>
            <a:off x="3696415" y="1484547"/>
            <a:ext cx="396479" cy="374650"/>
            <a:chOff x="3406775" y="1298575"/>
            <a:chExt cx="528638" cy="374650"/>
          </a:xfrm>
        </p:grpSpPr>
        <p:sp>
          <p:nvSpPr>
            <p:cNvPr id="418" name="Freeform 98">
              <a:extLst>
                <a:ext uri="{FF2B5EF4-FFF2-40B4-BE49-F238E27FC236}">
                  <a16:creationId xmlns:a16="http://schemas.microsoft.com/office/drawing/2014/main" id="{11265A69-1896-44A7-9473-100101B7FC21}"/>
                </a:ext>
              </a:extLst>
            </p:cNvPr>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19" name="Freeform 99">
              <a:extLst>
                <a:ext uri="{FF2B5EF4-FFF2-40B4-BE49-F238E27FC236}">
                  <a16:creationId xmlns:a16="http://schemas.microsoft.com/office/drawing/2014/main" id="{95744D4D-CC79-40A0-B2B2-A891797643AF}"/>
                </a:ext>
              </a:extLst>
            </p:cNvPr>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20" name="Freeform 100">
              <a:extLst>
                <a:ext uri="{FF2B5EF4-FFF2-40B4-BE49-F238E27FC236}">
                  <a16:creationId xmlns:a16="http://schemas.microsoft.com/office/drawing/2014/main" id="{E3526C46-54A0-4E12-A1CE-CB5EC2C46F66}"/>
                </a:ext>
              </a:extLst>
            </p:cNvPr>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21" name="Group 420">
            <a:extLst>
              <a:ext uri="{FF2B5EF4-FFF2-40B4-BE49-F238E27FC236}">
                <a16:creationId xmlns:a16="http://schemas.microsoft.com/office/drawing/2014/main" id="{203D12E4-149C-42B4-B989-2B0329939D94}"/>
              </a:ext>
            </a:extLst>
          </p:cNvPr>
          <p:cNvGrpSpPr/>
          <p:nvPr userDrawn="1"/>
        </p:nvGrpSpPr>
        <p:grpSpPr>
          <a:xfrm>
            <a:off x="2743916" y="982898"/>
            <a:ext cx="384572" cy="447675"/>
            <a:chOff x="2136775" y="796925"/>
            <a:chExt cx="512763" cy="447675"/>
          </a:xfrm>
        </p:grpSpPr>
        <p:sp>
          <p:nvSpPr>
            <p:cNvPr id="422" name="Freeform 101">
              <a:extLst>
                <a:ext uri="{FF2B5EF4-FFF2-40B4-BE49-F238E27FC236}">
                  <a16:creationId xmlns:a16="http://schemas.microsoft.com/office/drawing/2014/main" id="{0D9ECE3A-6611-43F1-AFFD-1E664EF4C16E}"/>
                </a:ext>
              </a:extLst>
            </p:cNvPr>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23" name="Oval 102">
              <a:extLst>
                <a:ext uri="{FF2B5EF4-FFF2-40B4-BE49-F238E27FC236}">
                  <a16:creationId xmlns:a16="http://schemas.microsoft.com/office/drawing/2014/main" id="{A31ECBB9-4136-4954-921E-8D5F2E094C06}"/>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24" name="Freeform 103">
              <a:extLst>
                <a:ext uri="{FF2B5EF4-FFF2-40B4-BE49-F238E27FC236}">
                  <a16:creationId xmlns:a16="http://schemas.microsoft.com/office/drawing/2014/main" id="{B83BB154-0B3B-49A3-A83C-A4BAA2A6FBC3}"/>
                </a:ext>
              </a:extLst>
            </p:cNvPr>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25" name="Freeform 104">
            <a:extLst>
              <a:ext uri="{FF2B5EF4-FFF2-40B4-BE49-F238E27FC236}">
                <a16:creationId xmlns:a16="http://schemas.microsoft.com/office/drawing/2014/main" id="{291AB45E-589B-4756-9520-D4D92B164E78}"/>
              </a:ext>
            </a:extLst>
          </p:cNvPr>
          <p:cNvSpPr>
            <a:spLocks/>
          </p:cNvSpPr>
          <p:nvPr userDrawn="1"/>
        </p:nvSpPr>
        <p:spPr bwMode="auto">
          <a:xfrm>
            <a:off x="4397694" y="3052998"/>
            <a:ext cx="271463"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26" name="Freeform 105">
            <a:extLst>
              <a:ext uri="{FF2B5EF4-FFF2-40B4-BE49-F238E27FC236}">
                <a16:creationId xmlns:a16="http://schemas.microsoft.com/office/drawing/2014/main" id="{AB4C6697-D1F9-4BB5-B0A8-7BA54BB64AF0}"/>
              </a:ext>
            </a:extLst>
          </p:cNvPr>
          <p:cNvSpPr>
            <a:spLocks/>
          </p:cNvSpPr>
          <p:nvPr userDrawn="1"/>
        </p:nvSpPr>
        <p:spPr bwMode="auto">
          <a:xfrm>
            <a:off x="4023838" y="2764073"/>
            <a:ext cx="283369"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27" name="Freeform 106">
            <a:extLst>
              <a:ext uri="{FF2B5EF4-FFF2-40B4-BE49-F238E27FC236}">
                <a16:creationId xmlns:a16="http://schemas.microsoft.com/office/drawing/2014/main" id="{B0A51FF5-8193-4AAA-BCF7-0EB2DF8495CF}"/>
              </a:ext>
            </a:extLst>
          </p:cNvPr>
          <p:cNvSpPr>
            <a:spLocks noEditPoints="1"/>
          </p:cNvSpPr>
          <p:nvPr userDrawn="1"/>
        </p:nvSpPr>
        <p:spPr bwMode="auto">
          <a:xfrm>
            <a:off x="2581991" y="2370372"/>
            <a:ext cx="283369"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28" name="Freeform 107">
            <a:extLst>
              <a:ext uri="{FF2B5EF4-FFF2-40B4-BE49-F238E27FC236}">
                <a16:creationId xmlns:a16="http://schemas.microsoft.com/office/drawing/2014/main" id="{606F0198-ADB2-4B4B-B1D2-EB7F71AE5E97}"/>
              </a:ext>
            </a:extLst>
          </p:cNvPr>
          <p:cNvSpPr>
            <a:spLocks noEditPoints="1"/>
          </p:cNvSpPr>
          <p:nvPr userDrawn="1"/>
        </p:nvSpPr>
        <p:spPr bwMode="auto">
          <a:xfrm>
            <a:off x="3888106" y="2033822"/>
            <a:ext cx="396479"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29" name="Freeform 108">
            <a:extLst>
              <a:ext uri="{FF2B5EF4-FFF2-40B4-BE49-F238E27FC236}">
                <a16:creationId xmlns:a16="http://schemas.microsoft.com/office/drawing/2014/main" id="{BDE99AAC-14C3-45D8-8B30-E4EBD4CB5427}"/>
              </a:ext>
            </a:extLst>
          </p:cNvPr>
          <p:cNvSpPr>
            <a:spLocks/>
          </p:cNvSpPr>
          <p:nvPr userDrawn="1"/>
        </p:nvSpPr>
        <p:spPr bwMode="auto">
          <a:xfrm>
            <a:off x="2549844" y="1898886"/>
            <a:ext cx="40005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30" name="Freeform 109">
            <a:extLst>
              <a:ext uri="{FF2B5EF4-FFF2-40B4-BE49-F238E27FC236}">
                <a16:creationId xmlns:a16="http://schemas.microsoft.com/office/drawing/2014/main" id="{D1A68148-B7EB-4791-B7F5-90319D662504}"/>
              </a:ext>
            </a:extLst>
          </p:cNvPr>
          <p:cNvSpPr>
            <a:spLocks noEditPoints="1"/>
          </p:cNvSpPr>
          <p:nvPr userDrawn="1"/>
        </p:nvSpPr>
        <p:spPr bwMode="auto">
          <a:xfrm>
            <a:off x="3227310" y="920986"/>
            <a:ext cx="373856"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31" name="Group 430">
            <a:extLst>
              <a:ext uri="{FF2B5EF4-FFF2-40B4-BE49-F238E27FC236}">
                <a16:creationId xmlns:a16="http://schemas.microsoft.com/office/drawing/2014/main" id="{C5CF296B-2BB6-4441-AF90-1EACF8947B88}"/>
              </a:ext>
            </a:extLst>
          </p:cNvPr>
          <p:cNvGrpSpPr/>
          <p:nvPr userDrawn="1"/>
        </p:nvGrpSpPr>
        <p:grpSpPr>
          <a:xfrm>
            <a:off x="3667841" y="2473561"/>
            <a:ext cx="277416" cy="557213"/>
            <a:chOff x="3368675" y="2287588"/>
            <a:chExt cx="369888" cy="557213"/>
          </a:xfrm>
        </p:grpSpPr>
        <p:sp>
          <p:nvSpPr>
            <p:cNvPr id="432" name="Freeform 110">
              <a:extLst>
                <a:ext uri="{FF2B5EF4-FFF2-40B4-BE49-F238E27FC236}">
                  <a16:creationId xmlns:a16="http://schemas.microsoft.com/office/drawing/2014/main" id="{EA8D7E23-E394-4D37-AA91-DA03FD7C3AD2}"/>
                </a:ext>
              </a:extLst>
            </p:cNvPr>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33" name="Freeform 111">
              <a:extLst>
                <a:ext uri="{FF2B5EF4-FFF2-40B4-BE49-F238E27FC236}">
                  <a16:creationId xmlns:a16="http://schemas.microsoft.com/office/drawing/2014/main" id="{53FFD295-6F01-40AE-AAB9-EFA19F0612D8}"/>
                </a:ext>
              </a:extLst>
            </p:cNvPr>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34" name="Freeform 112">
              <a:extLst>
                <a:ext uri="{FF2B5EF4-FFF2-40B4-BE49-F238E27FC236}">
                  <a16:creationId xmlns:a16="http://schemas.microsoft.com/office/drawing/2014/main" id="{967E0663-9F6C-4116-9C6B-86E323739382}"/>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35" name="Freeform 113">
            <a:extLst>
              <a:ext uri="{FF2B5EF4-FFF2-40B4-BE49-F238E27FC236}">
                <a16:creationId xmlns:a16="http://schemas.microsoft.com/office/drawing/2014/main" id="{7A821B3D-07A4-4E58-81FC-E2815423EDCF}"/>
              </a:ext>
            </a:extLst>
          </p:cNvPr>
          <p:cNvSpPr>
            <a:spLocks/>
          </p:cNvSpPr>
          <p:nvPr userDrawn="1"/>
        </p:nvSpPr>
        <p:spPr bwMode="auto">
          <a:xfrm>
            <a:off x="2960610" y="1678222"/>
            <a:ext cx="240506"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36" name="Freeform 114">
            <a:extLst>
              <a:ext uri="{FF2B5EF4-FFF2-40B4-BE49-F238E27FC236}">
                <a16:creationId xmlns:a16="http://schemas.microsoft.com/office/drawing/2014/main" id="{3142C84A-5E38-4360-825B-C1B2C3C3A523}"/>
              </a:ext>
            </a:extLst>
          </p:cNvPr>
          <p:cNvSpPr>
            <a:spLocks/>
          </p:cNvSpPr>
          <p:nvPr userDrawn="1"/>
        </p:nvSpPr>
        <p:spPr bwMode="auto">
          <a:xfrm>
            <a:off x="5327572" y="2473560"/>
            <a:ext cx="436960"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37" name="Freeform 115">
            <a:extLst>
              <a:ext uri="{FF2B5EF4-FFF2-40B4-BE49-F238E27FC236}">
                <a16:creationId xmlns:a16="http://schemas.microsoft.com/office/drawing/2014/main" id="{237F6A55-3415-456F-A6B0-FBB21A5DA775}"/>
              </a:ext>
            </a:extLst>
          </p:cNvPr>
          <p:cNvSpPr>
            <a:spLocks/>
          </p:cNvSpPr>
          <p:nvPr userDrawn="1"/>
        </p:nvSpPr>
        <p:spPr bwMode="auto">
          <a:xfrm>
            <a:off x="5237084" y="2798997"/>
            <a:ext cx="434579"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38" name="Freeform 116">
            <a:extLst>
              <a:ext uri="{FF2B5EF4-FFF2-40B4-BE49-F238E27FC236}">
                <a16:creationId xmlns:a16="http://schemas.microsoft.com/office/drawing/2014/main" id="{8CBC5E8C-99E5-413D-8552-330ACE27C027}"/>
              </a:ext>
            </a:extLst>
          </p:cNvPr>
          <p:cNvSpPr>
            <a:spLocks/>
          </p:cNvSpPr>
          <p:nvPr userDrawn="1"/>
        </p:nvSpPr>
        <p:spPr bwMode="auto">
          <a:xfrm>
            <a:off x="4731070" y="3157773"/>
            <a:ext cx="259556"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39" name="Freeform 117">
            <a:extLst>
              <a:ext uri="{FF2B5EF4-FFF2-40B4-BE49-F238E27FC236}">
                <a16:creationId xmlns:a16="http://schemas.microsoft.com/office/drawing/2014/main" id="{97CB8D03-4936-4255-829C-808D27AAE560}"/>
              </a:ext>
            </a:extLst>
          </p:cNvPr>
          <p:cNvSpPr>
            <a:spLocks noEditPoints="1"/>
          </p:cNvSpPr>
          <p:nvPr userDrawn="1"/>
        </p:nvSpPr>
        <p:spPr bwMode="auto">
          <a:xfrm>
            <a:off x="2877266" y="2192573"/>
            <a:ext cx="245269"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0" name="Freeform 118">
            <a:extLst>
              <a:ext uri="{FF2B5EF4-FFF2-40B4-BE49-F238E27FC236}">
                <a16:creationId xmlns:a16="http://schemas.microsoft.com/office/drawing/2014/main" id="{F201393B-1C4F-41B5-AFD7-DB9AB640BB2A}"/>
              </a:ext>
            </a:extLst>
          </p:cNvPr>
          <p:cNvSpPr>
            <a:spLocks noEditPoints="1"/>
          </p:cNvSpPr>
          <p:nvPr userDrawn="1"/>
        </p:nvSpPr>
        <p:spPr bwMode="auto">
          <a:xfrm>
            <a:off x="3057051" y="2559286"/>
            <a:ext cx="127397"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1" name="Freeform 119">
            <a:extLst>
              <a:ext uri="{FF2B5EF4-FFF2-40B4-BE49-F238E27FC236}">
                <a16:creationId xmlns:a16="http://schemas.microsoft.com/office/drawing/2014/main" id="{E2CC1896-2B04-44C0-B054-1A4DB0B1D09D}"/>
              </a:ext>
            </a:extLst>
          </p:cNvPr>
          <p:cNvSpPr>
            <a:spLocks noEditPoints="1"/>
          </p:cNvSpPr>
          <p:nvPr userDrawn="1"/>
        </p:nvSpPr>
        <p:spPr bwMode="auto">
          <a:xfrm>
            <a:off x="2517697" y="3311761"/>
            <a:ext cx="483394"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2" name="Freeform 120">
            <a:extLst>
              <a:ext uri="{FF2B5EF4-FFF2-40B4-BE49-F238E27FC236}">
                <a16:creationId xmlns:a16="http://schemas.microsoft.com/office/drawing/2014/main" id="{9C3DD87A-C2FF-4C16-B3D3-D851044CF771}"/>
              </a:ext>
            </a:extLst>
          </p:cNvPr>
          <p:cNvSpPr>
            <a:spLocks noEditPoints="1"/>
          </p:cNvSpPr>
          <p:nvPr userDrawn="1"/>
        </p:nvSpPr>
        <p:spPr bwMode="auto">
          <a:xfrm>
            <a:off x="3684510" y="3235560"/>
            <a:ext cx="440531"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3" name="Freeform 121">
            <a:extLst>
              <a:ext uri="{FF2B5EF4-FFF2-40B4-BE49-F238E27FC236}">
                <a16:creationId xmlns:a16="http://schemas.microsoft.com/office/drawing/2014/main" id="{5DD50E00-E0ED-47A1-8440-4F9DBEE6B83E}"/>
              </a:ext>
            </a:extLst>
          </p:cNvPr>
          <p:cNvSpPr>
            <a:spLocks noEditPoints="1"/>
          </p:cNvSpPr>
          <p:nvPr userDrawn="1"/>
        </p:nvSpPr>
        <p:spPr bwMode="auto">
          <a:xfrm>
            <a:off x="5129928" y="3591161"/>
            <a:ext cx="280988"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4" name="Freeform 122">
            <a:extLst>
              <a:ext uri="{FF2B5EF4-FFF2-40B4-BE49-F238E27FC236}">
                <a16:creationId xmlns:a16="http://schemas.microsoft.com/office/drawing/2014/main" id="{3463D5BF-B070-4EA0-9795-10B6A8BFF944}"/>
              </a:ext>
            </a:extLst>
          </p:cNvPr>
          <p:cNvSpPr>
            <a:spLocks noEditPoints="1"/>
          </p:cNvSpPr>
          <p:nvPr userDrawn="1"/>
        </p:nvSpPr>
        <p:spPr bwMode="auto">
          <a:xfrm>
            <a:off x="5532359" y="3586397"/>
            <a:ext cx="280988"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45" name="Group 444">
            <a:extLst>
              <a:ext uri="{FF2B5EF4-FFF2-40B4-BE49-F238E27FC236}">
                <a16:creationId xmlns:a16="http://schemas.microsoft.com/office/drawing/2014/main" id="{058D8C51-6AB4-4DC0-AE38-DE6B372E8496}"/>
              </a:ext>
            </a:extLst>
          </p:cNvPr>
          <p:cNvGrpSpPr/>
          <p:nvPr userDrawn="1"/>
        </p:nvGrpSpPr>
        <p:grpSpPr>
          <a:xfrm>
            <a:off x="6670597" y="2578335"/>
            <a:ext cx="116681" cy="355600"/>
            <a:chOff x="7372350" y="2392363"/>
            <a:chExt cx="155575" cy="355600"/>
          </a:xfrm>
        </p:grpSpPr>
        <p:sp>
          <p:nvSpPr>
            <p:cNvPr id="446" name="Freeform 123">
              <a:extLst>
                <a:ext uri="{FF2B5EF4-FFF2-40B4-BE49-F238E27FC236}">
                  <a16:creationId xmlns:a16="http://schemas.microsoft.com/office/drawing/2014/main" id="{26A2D72A-5659-492A-A273-617185A96BCE}"/>
                </a:ext>
              </a:extLst>
            </p:cNvPr>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47" name="Freeform 124">
              <a:extLst>
                <a:ext uri="{FF2B5EF4-FFF2-40B4-BE49-F238E27FC236}">
                  <a16:creationId xmlns:a16="http://schemas.microsoft.com/office/drawing/2014/main" id="{FD98D418-77C3-4D58-BC1C-A2FF44A35279}"/>
                </a:ext>
              </a:extLst>
            </p:cNvPr>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48" name="Freeform 125">
            <a:extLst>
              <a:ext uri="{FF2B5EF4-FFF2-40B4-BE49-F238E27FC236}">
                <a16:creationId xmlns:a16="http://schemas.microsoft.com/office/drawing/2014/main" id="{01D74325-2E28-443D-9EBA-F65B59A7FDB1}"/>
              </a:ext>
            </a:extLst>
          </p:cNvPr>
          <p:cNvSpPr>
            <a:spLocks noEditPoints="1"/>
          </p:cNvSpPr>
          <p:nvPr userDrawn="1"/>
        </p:nvSpPr>
        <p:spPr bwMode="auto">
          <a:xfrm>
            <a:off x="3105865" y="3370498"/>
            <a:ext cx="329804"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49" name="Freeform 126">
            <a:extLst>
              <a:ext uri="{FF2B5EF4-FFF2-40B4-BE49-F238E27FC236}">
                <a16:creationId xmlns:a16="http://schemas.microsoft.com/office/drawing/2014/main" id="{E9E5A70D-DAE8-417E-9F8B-891F8A7E1AC6}"/>
              </a:ext>
            </a:extLst>
          </p:cNvPr>
          <p:cNvSpPr>
            <a:spLocks noEditPoints="1"/>
          </p:cNvSpPr>
          <p:nvPr userDrawn="1"/>
        </p:nvSpPr>
        <p:spPr bwMode="auto">
          <a:xfrm>
            <a:off x="6731320" y="2025886"/>
            <a:ext cx="145256"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50" name="Freeform 127">
            <a:extLst>
              <a:ext uri="{FF2B5EF4-FFF2-40B4-BE49-F238E27FC236}">
                <a16:creationId xmlns:a16="http://schemas.microsoft.com/office/drawing/2014/main" id="{88775F74-F266-4CB8-9CD4-1D0511C75F6D}"/>
              </a:ext>
            </a:extLst>
          </p:cNvPr>
          <p:cNvSpPr>
            <a:spLocks noEditPoints="1"/>
          </p:cNvSpPr>
          <p:nvPr userDrawn="1"/>
        </p:nvSpPr>
        <p:spPr bwMode="auto">
          <a:xfrm>
            <a:off x="2780825" y="3788010"/>
            <a:ext cx="3048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51" name="Group 450">
            <a:extLst>
              <a:ext uri="{FF2B5EF4-FFF2-40B4-BE49-F238E27FC236}">
                <a16:creationId xmlns:a16="http://schemas.microsoft.com/office/drawing/2014/main" id="{AE0240CA-5C28-4607-96F3-2FF3B1B3CD86}"/>
              </a:ext>
            </a:extLst>
          </p:cNvPr>
          <p:cNvGrpSpPr/>
          <p:nvPr userDrawn="1"/>
        </p:nvGrpSpPr>
        <p:grpSpPr>
          <a:xfrm>
            <a:off x="6557488" y="3106972"/>
            <a:ext cx="266700" cy="279400"/>
            <a:chOff x="7221538" y="2921000"/>
            <a:chExt cx="355600" cy="279400"/>
          </a:xfrm>
        </p:grpSpPr>
        <p:sp>
          <p:nvSpPr>
            <p:cNvPr id="452" name="Freeform 128">
              <a:extLst>
                <a:ext uri="{FF2B5EF4-FFF2-40B4-BE49-F238E27FC236}">
                  <a16:creationId xmlns:a16="http://schemas.microsoft.com/office/drawing/2014/main" id="{CBA586F7-F371-4AC3-9209-8D254C26CA03}"/>
                </a:ext>
              </a:extLst>
            </p:cNvPr>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53" name="Rectangle 129">
              <a:extLst>
                <a:ext uri="{FF2B5EF4-FFF2-40B4-BE49-F238E27FC236}">
                  <a16:creationId xmlns:a16="http://schemas.microsoft.com/office/drawing/2014/main" id="{1E173C4D-7E0E-436F-9AE5-2EBF583A48A3}"/>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54" name="Rectangle 130">
              <a:extLst>
                <a:ext uri="{FF2B5EF4-FFF2-40B4-BE49-F238E27FC236}">
                  <a16:creationId xmlns:a16="http://schemas.microsoft.com/office/drawing/2014/main" id="{42267FA0-2C66-4E57-94B9-7947CB7E71E4}"/>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55" name="Rectangle 131">
              <a:extLst>
                <a:ext uri="{FF2B5EF4-FFF2-40B4-BE49-F238E27FC236}">
                  <a16:creationId xmlns:a16="http://schemas.microsoft.com/office/drawing/2014/main" id="{20C46209-F99A-41AD-B42D-FF32498903FE}"/>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56" name="Rectangle 132">
              <a:extLst>
                <a:ext uri="{FF2B5EF4-FFF2-40B4-BE49-F238E27FC236}">
                  <a16:creationId xmlns:a16="http://schemas.microsoft.com/office/drawing/2014/main" id="{A8DCF5F0-888E-4754-A61F-C8E15BB8840E}"/>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57" name="Freeform 133">
              <a:extLst>
                <a:ext uri="{FF2B5EF4-FFF2-40B4-BE49-F238E27FC236}">
                  <a16:creationId xmlns:a16="http://schemas.microsoft.com/office/drawing/2014/main" id="{E74DFDE7-10AD-4B82-B9E4-9482397A2B1C}"/>
                </a:ext>
              </a:extLst>
            </p:cNvPr>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58" name="Group 457">
            <a:extLst>
              <a:ext uri="{FF2B5EF4-FFF2-40B4-BE49-F238E27FC236}">
                <a16:creationId xmlns:a16="http://schemas.microsoft.com/office/drawing/2014/main" id="{557AD401-866E-4123-BED5-E1660DDC1F5D}"/>
              </a:ext>
            </a:extLst>
          </p:cNvPr>
          <p:cNvGrpSpPr/>
          <p:nvPr userDrawn="1"/>
        </p:nvGrpSpPr>
        <p:grpSpPr>
          <a:xfrm>
            <a:off x="2537938" y="2756135"/>
            <a:ext cx="396478" cy="495300"/>
            <a:chOff x="1862138" y="2570163"/>
            <a:chExt cx="528637" cy="495300"/>
          </a:xfrm>
        </p:grpSpPr>
        <p:sp>
          <p:nvSpPr>
            <p:cNvPr id="459" name="Freeform 90">
              <a:extLst>
                <a:ext uri="{FF2B5EF4-FFF2-40B4-BE49-F238E27FC236}">
                  <a16:creationId xmlns:a16="http://schemas.microsoft.com/office/drawing/2014/main" id="{A9C2CC11-E449-41EB-94B7-2FB2DEFD9525}"/>
                </a:ext>
              </a:extLst>
            </p:cNvPr>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60" name="Freeform 91">
              <a:extLst>
                <a:ext uri="{FF2B5EF4-FFF2-40B4-BE49-F238E27FC236}">
                  <a16:creationId xmlns:a16="http://schemas.microsoft.com/office/drawing/2014/main" id="{EF12B32F-FE82-49CB-A65D-F497311CEC4F}"/>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61" name="Freeform 134">
              <a:extLst>
                <a:ext uri="{FF2B5EF4-FFF2-40B4-BE49-F238E27FC236}">
                  <a16:creationId xmlns:a16="http://schemas.microsoft.com/office/drawing/2014/main" id="{EAE3F9AD-92A9-4F21-B57D-D0902C9FEF8C}"/>
                </a:ext>
              </a:extLst>
            </p:cNvPr>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62" name="Freeform 135">
            <a:extLst>
              <a:ext uri="{FF2B5EF4-FFF2-40B4-BE49-F238E27FC236}">
                <a16:creationId xmlns:a16="http://schemas.microsoft.com/office/drawing/2014/main" id="{86B39217-4AB4-44F0-996F-35CD6A406E02}"/>
              </a:ext>
            </a:extLst>
          </p:cNvPr>
          <p:cNvSpPr>
            <a:spLocks noEditPoints="1"/>
          </p:cNvSpPr>
          <p:nvPr userDrawn="1"/>
        </p:nvSpPr>
        <p:spPr bwMode="auto">
          <a:xfrm>
            <a:off x="2934415" y="2895835"/>
            <a:ext cx="290513"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63" name="Freeform 136">
            <a:extLst>
              <a:ext uri="{FF2B5EF4-FFF2-40B4-BE49-F238E27FC236}">
                <a16:creationId xmlns:a16="http://schemas.microsoft.com/office/drawing/2014/main" id="{6F65FAB4-CAB3-4EF0-B17E-E45EB5516816}"/>
              </a:ext>
            </a:extLst>
          </p:cNvPr>
          <p:cNvSpPr>
            <a:spLocks/>
          </p:cNvSpPr>
          <p:nvPr userDrawn="1"/>
        </p:nvSpPr>
        <p:spPr bwMode="auto">
          <a:xfrm>
            <a:off x="3134441" y="30609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64" name="Freeform 137">
            <a:extLst>
              <a:ext uri="{FF2B5EF4-FFF2-40B4-BE49-F238E27FC236}">
                <a16:creationId xmlns:a16="http://schemas.microsoft.com/office/drawing/2014/main" id="{8B2D392B-B2D7-4310-8CAC-7D0143F35847}"/>
              </a:ext>
            </a:extLst>
          </p:cNvPr>
          <p:cNvSpPr>
            <a:spLocks/>
          </p:cNvSpPr>
          <p:nvPr userDrawn="1"/>
        </p:nvSpPr>
        <p:spPr bwMode="auto">
          <a:xfrm>
            <a:off x="6589634" y="901936"/>
            <a:ext cx="290513"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65" name="Freeform 138">
            <a:extLst>
              <a:ext uri="{FF2B5EF4-FFF2-40B4-BE49-F238E27FC236}">
                <a16:creationId xmlns:a16="http://schemas.microsoft.com/office/drawing/2014/main" id="{F9409348-952F-41E6-82CD-D59A5BCC9120}"/>
              </a:ext>
            </a:extLst>
          </p:cNvPr>
          <p:cNvSpPr>
            <a:spLocks noEditPoints="1"/>
          </p:cNvSpPr>
          <p:nvPr userDrawn="1"/>
        </p:nvSpPr>
        <p:spPr bwMode="auto">
          <a:xfrm>
            <a:off x="4498897" y="1600435"/>
            <a:ext cx="353616"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66" name="Group 465">
            <a:extLst>
              <a:ext uri="{FF2B5EF4-FFF2-40B4-BE49-F238E27FC236}">
                <a16:creationId xmlns:a16="http://schemas.microsoft.com/office/drawing/2014/main" id="{E168C608-8F4A-4272-845C-DB594BDAC4CA}"/>
              </a:ext>
            </a:extLst>
          </p:cNvPr>
          <p:cNvGrpSpPr/>
          <p:nvPr userDrawn="1"/>
        </p:nvGrpSpPr>
        <p:grpSpPr>
          <a:xfrm>
            <a:off x="3077290" y="4402372"/>
            <a:ext cx="404813" cy="285750"/>
            <a:chOff x="2581275" y="4216400"/>
            <a:chExt cx="539750" cy="285750"/>
          </a:xfrm>
        </p:grpSpPr>
        <p:sp>
          <p:nvSpPr>
            <p:cNvPr id="467" name="Freeform 139">
              <a:extLst>
                <a:ext uri="{FF2B5EF4-FFF2-40B4-BE49-F238E27FC236}">
                  <a16:creationId xmlns:a16="http://schemas.microsoft.com/office/drawing/2014/main" id="{435811ED-CF54-4923-8D5A-0A4472402C14}"/>
                </a:ext>
              </a:extLst>
            </p:cNvPr>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68" name="Freeform 140">
              <a:extLst>
                <a:ext uri="{FF2B5EF4-FFF2-40B4-BE49-F238E27FC236}">
                  <a16:creationId xmlns:a16="http://schemas.microsoft.com/office/drawing/2014/main" id="{CEA1FCAD-D37B-4299-9784-EBFD02740B80}"/>
                </a:ext>
              </a:extLst>
            </p:cNvPr>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69" name="Freeform 141">
              <a:extLst>
                <a:ext uri="{FF2B5EF4-FFF2-40B4-BE49-F238E27FC236}">
                  <a16:creationId xmlns:a16="http://schemas.microsoft.com/office/drawing/2014/main" id="{1AEA85F5-DC55-41C0-97A1-7D6BC6666B68}"/>
                </a:ext>
              </a:extLst>
            </p:cNvPr>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70" name="Freeform 142">
              <a:extLst>
                <a:ext uri="{FF2B5EF4-FFF2-40B4-BE49-F238E27FC236}">
                  <a16:creationId xmlns:a16="http://schemas.microsoft.com/office/drawing/2014/main" id="{7A19834C-A051-4977-A8EC-3C17063D4453}"/>
                </a:ext>
              </a:extLst>
            </p:cNvPr>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71" name="Group 470">
            <a:extLst>
              <a:ext uri="{FF2B5EF4-FFF2-40B4-BE49-F238E27FC236}">
                <a16:creationId xmlns:a16="http://schemas.microsoft.com/office/drawing/2014/main" id="{655063D6-DB26-4A1E-BE26-4523C296C346}"/>
              </a:ext>
            </a:extLst>
          </p:cNvPr>
          <p:cNvGrpSpPr/>
          <p:nvPr userDrawn="1"/>
        </p:nvGrpSpPr>
        <p:grpSpPr>
          <a:xfrm>
            <a:off x="3633312" y="4402372"/>
            <a:ext cx="404813" cy="285750"/>
            <a:chOff x="3322638" y="4216400"/>
            <a:chExt cx="539750" cy="285750"/>
          </a:xfrm>
        </p:grpSpPr>
        <p:sp>
          <p:nvSpPr>
            <p:cNvPr id="472" name="Freeform 143">
              <a:extLst>
                <a:ext uri="{FF2B5EF4-FFF2-40B4-BE49-F238E27FC236}">
                  <a16:creationId xmlns:a16="http://schemas.microsoft.com/office/drawing/2014/main" id="{277DF362-E591-4FB9-9DFB-4C227BE36C84}"/>
                </a:ext>
              </a:extLst>
            </p:cNvPr>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73" name="Freeform 144">
              <a:extLst>
                <a:ext uri="{FF2B5EF4-FFF2-40B4-BE49-F238E27FC236}">
                  <a16:creationId xmlns:a16="http://schemas.microsoft.com/office/drawing/2014/main" id="{231B23F5-99F3-49AA-AF91-49DB8E5312D5}"/>
                </a:ext>
              </a:extLst>
            </p:cNvPr>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74" name="Freeform 145">
              <a:extLst>
                <a:ext uri="{FF2B5EF4-FFF2-40B4-BE49-F238E27FC236}">
                  <a16:creationId xmlns:a16="http://schemas.microsoft.com/office/drawing/2014/main" id="{431D445D-9CEB-4E29-8E18-4A35691C3F86}"/>
                </a:ext>
              </a:extLst>
            </p:cNvPr>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75" name="Freeform 146">
              <a:extLst>
                <a:ext uri="{FF2B5EF4-FFF2-40B4-BE49-F238E27FC236}">
                  <a16:creationId xmlns:a16="http://schemas.microsoft.com/office/drawing/2014/main" id="{7F47BB3E-925D-4FD2-974D-00A491B4D6D7}"/>
                </a:ext>
              </a:extLst>
            </p:cNvPr>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76" name="Group 475">
            <a:extLst>
              <a:ext uri="{FF2B5EF4-FFF2-40B4-BE49-F238E27FC236}">
                <a16:creationId xmlns:a16="http://schemas.microsoft.com/office/drawing/2014/main" id="{69492311-B66B-4A3C-8E0F-29B4EFFD388E}"/>
              </a:ext>
            </a:extLst>
          </p:cNvPr>
          <p:cNvGrpSpPr/>
          <p:nvPr userDrawn="1"/>
        </p:nvGrpSpPr>
        <p:grpSpPr>
          <a:xfrm>
            <a:off x="6328888" y="4197586"/>
            <a:ext cx="327422" cy="563563"/>
            <a:chOff x="6916738" y="4011613"/>
            <a:chExt cx="436562" cy="563563"/>
          </a:xfrm>
        </p:grpSpPr>
        <p:sp>
          <p:nvSpPr>
            <p:cNvPr id="477" name="Rectangle 147">
              <a:extLst>
                <a:ext uri="{FF2B5EF4-FFF2-40B4-BE49-F238E27FC236}">
                  <a16:creationId xmlns:a16="http://schemas.microsoft.com/office/drawing/2014/main" id="{66555D63-5E00-4829-8FF7-2071D807EC81}"/>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78" name="Freeform 148">
              <a:extLst>
                <a:ext uri="{FF2B5EF4-FFF2-40B4-BE49-F238E27FC236}">
                  <a16:creationId xmlns:a16="http://schemas.microsoft.com/office/drawing/2014/main" id="{CC645A52-C954-4FE2-B247-5AC9573B6D3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79" name="Freeform 149">
            <a:extLst>
              <a:ext uri="{FF2B5EF4-FFF2-40B4-BE49-F238E27FC236}">
                <a16:creationId xmlns:a16="http://schemas.microsoft.com/office/drawing/2014/main" id="{4442C108-97FE-480B-8A65-660655BA2607}"/>
              </a:ext>
            </a:extLst>
          </p:cNvPr>
          <p:cNvSpPr>
            <a:spLocks noEditPoints="1"/>
          </p:cNvSpPr>
          <p:nvPr userDrawn="1"/>
        </p:nvSpPr>
        <p:spPr bwMode="auto">
          <a:xfrm>
            <a:off x="6830141" y="4189648"/>
            <a:ext cx="22264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0" name="Rectangle 150">
            <a:extLst>
              <a:ext uri="{FF2B5EF4-FFF2-40B4-BE49-F238E27FC236}">
                <a16:creationId xmlns:a16="http://schemas.microsoft.com/office/drawing/2014/main" id="{6A84785D-5A0D-472A-8D48-908D9CD3636B}"/>
              </a:ext>
            </a:extLst>
          </p:cNvPr>
          <p:cNvSpPr>
            <a:spLocks noChangeArrowheads="1"/>
          </p:cNvSpPr>
          <p:nvPr userDrawn="1"/>
        </p:nvSpPr>
        <p:spPr bwMode="auto">
          <a:xfrm>
            <a:off x="6920628" y="4243623"/>
            <a:ext cx="71438"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1" name="Rectangle 151">
            <a:extLst>
              <a:ext uri="{FF2B5EF4-FFF2-40B4-BE49-F238E27FC236}">
                <a16:creationId xmlns:a16="http://schemas.microsoft.com/office/drawing/2014/main" id="{98C93D9E-E53E-4696-82DE-23C9CF05ACDB}"/>
              </a:ext>
            </a:extLst>
          </p:cNvPr>
          <p:cNvSpPr>
            <a:spLocks noChangeArrowheads="1"/>
          </p:cNvSpPr>
          <p:nvPr userDrawn="1"/>
        </p:nvSpPr>
        <p:spPr bwMode="auto">
          <a:xfrm>
            <a:off x="6858716" y="4300772"/>
            <a:ext cx="13335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2" name="Rectangle 152">
            <a:extLst>
              <a:ext uri="{FF2B5EF4-FFF2-40B4-BE49-F238E27FC236}">
                <a16:creationId xmlns:a16="http://schemas.microsoft.com/office/drawing/2014/main" id="{C6CC46F8-CC57-47C7-A94E-92E60597C056}"/>
              </a:ext>
            </a:extLst>
          </p:cNvPr>
          <p:cNvSpPr>
            <a:spLocks noChangeArrowheads="1"/>
          </p:cNvSpPr>
          <p:nvPr userDrawn="1"/>
        </p:nvSpPr>
        <p:spPr bwMode="auto">
          <a:xfrm>
            <a:off x="6858716" y="4356336"/>
            <a:ext cx="13335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3" name="Freeform 153">
            <a:extLst>
              <a:ext uri="{FF2B5EF4-FFF2-40B4-BE49-F238E27FC236}">
                <a16:creationId xmlns:a16="http://schemas.microsoft.com/office/drawing/2014/main" id="{3544B4F6-2B23-4148-B149-BD047E047A48}"/>
              </a:ext>
            </a:extLst>
          </p:cNvPr>
          <p:cNvSpPr>
            <a:spLocks/>
          </p:cNvSpPr>
          <p:nvPr userDrawn="1"/>
        </p:nvSpPr>
        <p:spPr bwMode="auto">
          <a:xfrm>
            <a:off x="6934916" y="4440472"/>
            <a:ext cx="92869"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4" name="Freeform 154">
            <a:extLst>
              <a:ext uri="{FF2B5EF4-FFF2-40B4-BE49-F238E27FC236}">
                <a16:creationId xmlns:a16="http://schemas.microsoft.com/office/drawing/2014/main" id="{F05FDF6A-D496-4839-89BA-4BB028A71639}"/>
              </a:ext>
            </a:extLst>
          </p:cNvPr>
          <p:cNvSpPr>
            <a:spLocks noEditPoints="1"/>
          </p:cNvSpPr>
          <p:nvPr userDrawn="1"/>
        </p:nvSpPr>
        <p:spPr bwMode="auto">
          <a:xfrm>
            <a:off x="7374257" y="3653072"/>
            <a:ext cx="420291"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5" name="Freeform 155">
            <a:extLst>
              <a:ext uri="{FF2B5EF4-FFF2-40B4-BE49-F238E27FC236}">
                <a16:creationId xmlns:a16="http://schemas.microsoft.com/office/drawing/2014/main" id="{740103EF-F7F0-4361-8EA5-580E720C31EA}"/>
              </a:ext>
            </a:extLst>
          </p:cNvPr>
          <p:cNvSpPr>
            <a:spLocks noEditPoints="1"/>
          </p:cNvSpPr>
          <p:nvPr userDrawn="1"/>
        </p:nvSpPr>
        <p:spPr bwMode="auto">
          <a:xfrm>
            <a:off x="7458791" y="2540235"/>
            <a:ext cx="408385"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6" name="Freeform 156">
            <a:extLst>
              <a:ext uri="{FF2B5EF4-FFF2-40B4-BE49-F238E27FC236}">
                <a16:creationId xmlns:a16="http://schemas.microsoft.com/office/drawing/2014/main" id="{54F2984C-5933-450D-A0E1-AC7EED276B5C}"/>
              </a:ext>
            </a:extLst>
          </p:cNvPr>
          <p:cNvSpPr>
            <a:spLocks noEditPoints="1"/>
          </p:cNvSpPr>
          <p:nvPr userDrawn="1"/>
        </p:nvSpPr>
        <p:spPr bwMode="auto">
          <a:xfrm>
            <a:off x="2543891" y="4240448"/>
            <a:ext cx="388144"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7" name="Freeform 157">
            <a:extLst>
              <a:ext uri="{FF2B5EF4-FFF2-40B4-BE49-F238E27FC236}">
                <a16:creationId xmlns:a16="http://schemas.microsoft.com/office/drawing/2014/main" id="{39BFB017-074A-4C18-9730-20717AE37921}"/>
              </a:ext>
            </a:extLst>
          </p:cNvPr>
          <p:cNvSpPr>
            <a:spLocks noEditPoints="1"/>
          </p:cNvSpPr>
          <p:nvPr userDrawn="1"/>
        </p:nvSpPr>
        <p:spPr bwMode="auto">
          <a:xfrm>
            <a:off x="4557238" y="4038835"/>
            <a:ext cx="370285"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488" name="Freeform 160">
            <a:extLst>
              <a:ext uri="{FF2B5EF4-FFF2-40B4-BE49-F238E27FC236}">
                <a16:creationId xmlns:a16="http://schemas.microsoft.com/office/drawing/2014/main" id="{181C1412-613C-4626-AF10-321AD5459DA4}"/>
              </a:ext>
            </a:extLst>
          </p:cNvPr>
          <p:cNvSpPr>
            <a:spLocks noEditPoints="1"/>
          </p:cNvSpPr>
          <p:nvPr userDrawn="1"/>
        </p:nvSpPr>
        <p:spPr bwMode="auto">
          <a:xfrm>
            <a:off x="4021457" y="4103923"/>
            <a:ext cx="410766"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89" name="Group 488">
            <a:extLst>
              <a:ext uri="{FF2B5EF4-FFF2-40B4-BE49-F238E27FC236}">
                <a16:creationId xmlns:a16="http://schemas.microsoft.com/office/drawing/2014/main" id="{BBB53F5B-A6E9-4CDA-8360-8DAFDF506031}"/>
              </a:ext>
            </a:extLst>
          </p:cNvPr>
          <p:cNvGrpSpPr/>
          <p:nvPr userDrawn="1"/>
        </p:nvGrpSpPr>
        <p:grpSpPr>
          <a:xfrm>
            <a:off x="7042072" y="859073"/>
            <a:ext cx="501254" cy="781051"/>
            <a:chOff x="7867650" y="673100"/>
            <a:chExt cx="668338" cy="781051"/>
          </a:xfrm>
        </p:grpSpPr>
        <p:sp>
          <p:nvSpPr>
            <p:cNvPr id="490" name="Freeform 161">
              <a:extLst>
                <a:ext uri="{FF2B5EF4-FFF2-40B4-BE49-F238E27FC236}">
                  <a16:creationId xmlns:a16="http://schemas.microsoft.com/office/drawing/2014/main" id="{31CDF0EE-9537-4B10-BA29-382E52AD7834}"/>
                </a:ext>
              </a:extLst>
            </p:cNvPr>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91" name="Freeform 162">
              <a:extLst>
                <a:ext uri="{FF2B5EF4-FFF2-40B4-BE49-F238E27FC236}">
                  <a16:creationId xmlns:a16="http://schemas.microsoft.com/office/drawing/2014/main" id="{AAD4D485-651A-4B13-8D3C-6DD21DF93EFB}"/>
                </a:ext>
              </a:extLst>
            </p:cNvPr>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92" name="Freeform 163">
              <a:extLst>
                <a:ext uri="{FF2B5EF4-FFF2-40B4-BE49-F238E27FC236}">
                  <a16:creationId xmlns:a16="http://schemas.microsoft.com/office/drawing/2014/main" id="{D49E8A63-06FE-4923-A8A3-ACA8F2E5253C}"/>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493" name="Freeform 164">
            <a:extLst>
              <a:ext uri="{FF2B5EF4-FFF2-40B4-BE49-F238E27FC236}">
                <a16:creationId xmlns:a16="http://schemas.microsoft.com/office/drawing/2014/main" id="{C70571C0-0CA0-4962-BDEB-C43A24FD254B}"/>
              </a:ext>
            </a:extLst>
          </p:cNvPr>
          <p:cNvSpPr>
            <a:spLocks noEditPoints="1"/>
          </p:cNvSpPr>
          <p:nvPr userDrawn="1"/>
        </p:nvSpPr>
        <p:spPr bwMode="auto">
          <a:xfrm>
            <a:off x="6001466" y="3659422"/>
            <a:ext cx="255985"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494" name="Group 493">
            <a:extLst>
              <a:ext uri="{FF2B5EF4-FFF2-40B4-BE49-F238E27FC236}">
                <a16:creationId xmlns:a16="http://schemas.microsoft.com/office/drawing/2014/main" id="{D050C9D3-17DE-4B79-AC69-A89A05F618C0}"/>
              </a:ext>
            </a:extLst>
          </p:cNvPr>
          <p:cNvGrpSpPr/>
          <p:nvPr userDrawn="1"/>
        </p:nvGrpSpPr>
        <p:grpSpPr>
          <a:xfrm>
            <a:off x="7539753" y="4499210"/>
            <a:ext cx="309563" cy="215900"/>
            <a:chOff x="8531225" y="4313238"/>
            <a:chExt cx="412750" cy="215900"/>
          </a:xfrm>
        </p:grpSpPr>
        <p:sp>
          <p:nvSpPr>
            <p:cNvPr id="495" name="Freeform 165">
              <a:extLst>
                <a:ext uri="{FF2B5EF4-FFF2-40B4-BE49-F238E27FC236}">
                  <a16:creationId xmlns:a16="http://schemas.microsoft.com/office/drawing/2014/main" id="{BB3C73B8-EC9B-41D3-87FB-488F6B39AF59}"/>
                </a:ext>
              </a:extLst>
            </p:cNvPr>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96" name="Freeform 166">
              <a:extLst>
                <a:ext uri="{FF2B5EF4-FFF2-40B4-BE49-F238E27FC236}">
                  <a16:creationId xmlns:a16="http://schemas.microsoft.com/office/drawing/2014/main" id="{46D15FAA-B86F-430B-9AFE-B63B218A172E}"/>
                </a:ext>
              </a:extLst>
            </p:cNvPr>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497" name="Freeform 167">
              <a:extLst>
                <a:ext uri="{FF2B5EF4-FFF2-40B4-BE49-F238E27FC236}">
                  <a16:creationId xmlns:a16="http://schemas.microsoft.com/office/drawing/2014/main" id="{F7FB05A8-BC64-44EC-AC96-F506699992D6}"/>
                </a:ext>
              </a:extLst>
            </p:cNvPr>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498" name="Group 497">
            <a:extLst>
              <a:ext uri="{FF2B5EF4-FFF2-40B4-BE49-F238E27FC236}">
                <a16:creationId xmlns:a16="http://schemas.microsoft.com/office/drawing/2014/main" id="{62A3F576-3C22-4430-A8F7-94C036FDA487}"/>
              </a:ext>
            </a:extLst>
          </p:cNvPr>
          <p:cNvGrpSpPr/>
          <p:nvPr userDrawn="1"/>
        </p:nvGrpSpPr>
        <p:grpSpPr>
          <a:xfrm>
            <a:off x="5796678" y="4135672"/>
            <a:ext cx="396479" cy="536576"/>
            <a:chOff x="6207125" y="3949700"/>
            <a:chExt cx="528638" cy="536576"/>
          </a:xfrm>
        </p:grpSpPr>
        <p:sp>
          <p:nvSpPr>
            <p:cNvPr id="499" name="Freeform 168">
              <a:extLst>
                <a:ext uri="{FF2B5EF4-FFF2-40B4-BE49-F238E27FC236}">
                  <a16:creationId xmlns:a16="http://schemas.microsoft.com/office/drawing/2014/main" id="{6951BAF3-BE4A-4714-B77A-157F674CA7C0}"/>
                </a:ext>
              </a:extLst>
            </p:cNvPr>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00" name="Freeform 169">
              <a:extLst>
                <a:ext uri="{FF2B5EF4-FFF2-40B4-BE49-F238E27FC236}">
                  <a16:creationId xmlns:a16="http://schemas.microsoft.com/office/drawing/2014/main" id="{AB2BBD12-157D-4E38-808C-6349FEAAF431}"/>
                </a:ext>
              </a:extLst>
            </p:cNvPr>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501" name="Freeform 170">
            <a:extLst>
              <a:ext uri="{FF2B5EF4-FFF2-40B4-BE49-F238E27FC236}">
                <a16:creationId xmlns:a16="http://schemas.microsoft.com/office/drawing/2014/main" id="{0C371489-D962-4972-A765-9AAB84CA89BC}"/>
              </a:ext>
            </a:extLst>
          </p:cNvPr>
          <p:cNvSpPr>
            <a:spLocks noEditPoints="1"/>
          </p:cNvSpPr>
          <p:nvPr userDrawn="1"/>
        </p:nvSpPr>
        <p:spPr bwMode="auto">
          <a:xfrm>
            <a:off x="4450082" y="4343635"/>
            <a:ext cx="344091"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502" name="Group 501">
            <a:extLst>
              <a:ext uri="{FF2B5EF4-FFF2-40B4-BE49-F238E27FC236}">
                <a16:creationId xmlns:a16="http://schemas.microsoft.com/office/drawing/2014/main" id="{8E6AAE27-C8F6-4D10-8B54-FD8EA1B9EB52}"/>
              </a:ext>
            </a:extLst>
          </p:cNvPr>
          <p:cNvGrpSpPr/>
          <p:nvPr userDrawn="1"/>
        </p:nvGrpSpPr>
        <p:grpSpPr>
          <a:xfrm>
            <a:off x="7299247" y="4068997"/>
            <a:ext cx="244079" cy="239713"/>
            <a:chOff x="8210550" y="3883025"/>
            <a:chExt cx="325438" cy="239713"/>
          </a:xfrm>
        </p:grpSpPr>
        <p:sp>
          <p:nvSpPr>
            <p:cNvPr id="503" name="Freeform 171">
              <a:extLst>
                <a:ext uri="{FF2B5EF4-FFF2-40B4-BE49-F238E27FC236}">
                  <a16:creationId xmlns:a16="http://schemas.microsoft.com/office/drawing/2014/main" id="{D5478693-30D7-450C-BC44-1A84D6864CA4}"/>
                </a:ext>
              </a:extLst>
            </p:cNvPr>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04" name="Freeform 172">
              <a:extLst>
                <a:ext uri="{FF2B5EF4-FFF2-40B4-BE49-F238E27FC236}">
                  <a16:creationId xmlns:a16="http://schemas.microsoft.com/office/drawing/2014/main" id="{A15BC8AA-CB24-404A-8134-3833C9760AAA}"/>
                </a:ext>
              </a:extLst>
            </p:cNvPr>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05" name="Freeform 173">
              <a:extLst>
                <a:ext uri="{FF2B5EF4-FFF2-40B4-BE49-F238E27FC236}">
                  <a16:creationId xmlns:a16="http://schemas.microsoft.com/office/drawing/2014/main" id="{FDB20F75-81F5-47B4-9B7C-360C4A72BF99}"/>
                </a:ext>
              </a:extLst>
            </p:cNvPr>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06" name="Group 505">
            <a:extLst>
              <a:ext uri="{FF2B5EF4-FFF2-40B4-BE49-F238E27FC236}">
                <a16:creationId xmlns:a16="http://schemas.microsoft.com/office/drawing/2014/main" id="{94AC57D6-2EC0-4452-9F3A-D6DAE41225AB}"/>
              </a:ext>
            </a:extLst>
          </p:cNvPr>
          <p:cNvGrpSpPr/>
          <p:nvPr userDrawn="1"/>
        </p:nvGrpSpPr>
        <p:grpSpPr>
          <a:xfrm>
            <a:off x="6807520" y="1500423"/>
            <a:ext cx="315515" cy="277813"/>
            <a:chOff x="7554913" y="1314450"/>
            <a:chExt cx="420687" cy="277813"/>
          </a:xfrm>
        </p:grpSpPr>
        <p:sp>
          <p:nvSpPr>
            <p:cNvPr id="507" name="Freeform 174">
              <a:extLst>
                <a:ext uri="{FF2B5EF4-FFF2-40B4-BE49-F238E27FC236}">
                  <a16:creationId xmlns:a16="http://schemas.microsoft.com/office/drawing/2014/main" id="{3295F997-B122-41FE-AAD3-8049BF3AAD4D}"/>
                </a:ext>
              </a:extLst>
            </p:cNvPr>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08" name="Freeform 175">
              <a:extLst>
                <a:ext uri="{FF2B5EF4-FFF2-40B4-BE49-F238E27FC236}">
                  <a16:creationId xmlns:a16="http://schemas.microsoft.com/office/drawing/2014/main" id="{4CE69A47-090E-4098-9AB0-6462CFAB8004}"/>
                </a:ext>
              </a:extLst>
            </p:cNvPr>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09" name="Freeform 176">
              <a:extLst>
                <a:ext uri="{FF2B5EF4-FFF2-40B4-BE49-F238E27FC236}">
                  <a16:creationId xmlns:a16="http://schemas.microsoft.com/office/drawing/2014/main" id="{8BD2E56E-0C95-4B6C-839A-9DF2D6D6EAE8}"/>
                </a:ext>
              </a:extLst>
            </p:cNvPr>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10" name="Freeform 177">
              <a:extLst>
                <a:ext uri="{FF2B5EF4-FFF2-40B4-BE49-F238E27FC236}">
                  <a16:creationId xmlns:a16="http://schemas.microsoft.com/office/drawing/2014/main" id="{F9455FB5-F34F-41CC-A436-7447E7252807}"/>
                </a:ext>
              </a:extLst>
            </p:cNvPr>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511" name="Freeform 178">
            <a:extLst>
              <a:ext uri="{FF2B5EF4-FFF2-40B4-BE49-F238E27FC236}">
                <a16:creationId xmlns:a16="http://schemas.microsoft.com/office/drawing/2014/main" id="{36F347A1-AC60-43B5-B282-68AECE04AC88}"/>
              </a:ext>
            </a:extLst>
          </p:cNvPr>
          <p:cNvSpPr>
            <a:spLocks noEditPoints="1"/>
          </p:cNvSpPr>
          <p:nvPr userDrawn="1"/>
        </p:nvSpPr>
        <p:spPr bwMode="auto">
          <a:xfrm>
            <a:off x="5431156" y="4189648"/>
            <a:ext cx="339329"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512" name="Oval 179">
            <a:extLst>
              <a:ext uri="{FF2B5EF4-FFF2-40B4-BE49-F238E27FC236}">
                <a16:creationId xmlns:a16="http://schemas.microsoft.com/office/drawing/2014/main" id="{662AC611-1A9F-4A12-8D61-7EDEA4B03072}"/>
              </a:ext>
            </a:extLst>
          </p:cNvPr>
          <p:cNvSpPr>
            <a:spLocks noChangeArrowheads="1"/>
          </p:cNvSpPr>
          <p:nvPr userDrawn="1"/>
        </p:nvSpPr>
        <p:spPr bwMode="auto">
          <a:xfrm>
            <a:off x="5718097" y="4440472"/>
            <a:ext cx="2381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513" name="Freeform 180">
            <a:extLst>
              <a:ext uri="{FF2B5EF4-FFF2-40B4-BE49-F238E27FC236}">
                <a16:creationId xmlns:a16="http://schemas.microsoft.com/office/drawing/2014/main" id="{608A5BC4-B445-4BE3-B16E-B6033F62A15E}"/>
              </a:ext>
            </a:extLst>
          </p:cNvPr>
          <p:cNvSpPr>
            <a:spLocks noEditPoints="1"/>
          </p:cNvSpPr>
          <p:nvPr userDrawn="1"/>
        </p:nvSpPr>
        <p:spPr bwMode="auto">
          <a:xfrm>
            <a:off x="6850381" y="2535472"/>
            <a:ext cx="280988"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514" name="Group 513">
            <a:extLst>
              <a:ext uri="{FF2B5EF4-FFF2-40B4-BE49-F238E27FC236}">
                <a16:creationId xmlns:a16="http://schemas.microsoft.com/office/drawing/2014/main" id="{5116E68C-F950-4A08-80FE-B332E156CCC4}"/>
              </a:ext>
            </a:extLst>
          </p:cNvPr>
          <p:cNvGrpSpPr/>
          <p:nvPr userDrawn="1"/>
        </p:nvGrpSpPr>
        <p:grpSpPr>
          <a:xfrm>
            <a:off x="7502844" y="1203561"/>
            <a:ext cx="390525" cy="498475"/>
            <a:chOff x="8482013" y="1017588"/>
            <a:chExt cx="520700" cy="498475"/>
          </a:xfrm>
        </p:grpSpPr>
        <p:sp>
          <p:nvSpPr>
            <p:cNvPr id="515" name="Oval 181">
              <a:extLst>
                <a:ext uri="{FF2B5EF4-FFF2-40B4-BE49-F238E27FC236}">
                  <a16:creationId xmlns:a16="http://schemas.microsoft.com/office/drawing/2014/main" id="{EC1BF22E-F33C-4B3A-BEFC-6DAB76863593}"/>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16" name="Freeform 182">
              <a:extLst>
                <a:ext uri="{FF2B5EF4-FFF2-40B4-BE49-F238E27FC236}">
                  <a16:creationId xmlns:a16="http://schemas.microsoft.com/office/drawing/2014/main" id="{9D02CECD-F41C-4E13-97FC-F521035BE907}"/>
                </a:ext>
              </a:extLst>
            </p:cNvPr>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17" name="Oval 183">
              <a:extLst>
                <a:ext uri="{FF2B5EF4-FFF2-40B4-BE49-F238E27FC236}">
                  <a16:creationId xmlns:a16="http://schemas.microsoft.com/office/drawing/2014/main" id="{53992AEF-A85E-49EC-B0A3-BD73B6EDFF02}"/>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18" name="Oval 184">
              <a:extLst>
                <a:ext uri="{FF2B5EF4-FFF2-40B4-BE49-F238E27FC236}">
                  <a16:creationId xmlns:a16="http://schemas.microsoft.com/office/drawing/2014/main" id="{3A3D8B95-A036-47B1-AA94-AF501F8F08AC}"/>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19" name="Rectangle 185">
              <a:extLst>
                <a:ext uri="{FF2B5EF4-FFF2-40B4-BE49-F238E27FC236}">
                  <a16:creationId xmlns:a16="http://schemas.microsoft.com/office/drawing/2014/main" id="{9BC560E8-F43C-4C38-8021-C161C5A4458F}"/>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0" name="Rectangle 186">
              <a:extLst>
                <a:ext uri="{FF2B5EF4-FFF2-40B4-BE49-F238E27FC236}">
                  <a16:creationId xmlns:a16="http://schemas.microsoft.com/office/drawing/2014/main" id="{35AD04AB-9EF8-449F-8744-8B981D22D480}"/>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1" name="Rectangle 187">
              <a:extLst>
                <a:ext uri="{FF2B5EF4-FFF2-40B4-BE49-F238E27FC236}">
                  <a16:creationId xmlns:a16="http://schemas.microsoft.com/office/drawing/2014/main" id="{5ABE4632-DA14-4E08-9CFE-843E373944D2}"/>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2" name="Rectangle 188">
              <a:extLst>
                <a:ext uri="{FF2B5EF4-FFF2-40B4-BE49-F238E27FC236}">
                  <a16:creationId xmlns:a16="http://schemas.microsoft.com/office/drawing/2014/main" id="{66AAF69C-41B5-4800-A6D4-51AB592DEF1F}"/>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3" name="Rectangle 189">
              <a:extLst>
                <a:ext uri="{FF2B5EF4-FFF2-40B4-BE49-F238E27FC236}">
                  <a16:creationId xmlns:a16="http://schemas.microsoft.com/office/drawing/2014/main" id="{290E3680-88FE-4725-9BFE-0EB74B5848A2}"/>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4" name="Rectangle 190">
              <a:extLst>
                <a:ext uri="{FF2B5EF4-FFF2-40B4-BE49-F238E27FC236}">
                  <a16:creationId xmlns:a16="http://schemas.microsoft.com/office/drawing/2014/main" id="{474CA0B3-3120-4238-B614-194CC7A658CB}"/>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525" name="Freeform 191">
            <a:extLst>
              <a:ext uri="{FF2B5EF4-FFF2-40B4-BE49-F238E27FC236}">
                <a16:creationId xmlns:a16="http://schemas.microsoft.com/office/drawing/2014/main" id="{90EB7F98-06B8-4F3B-986E-7AE1165BFCAA}"/>
              </a:ext>
            </a:extLst>
          </p:cNvPr>
          <p:cNvSpPr>
            <a:spLocks/>
          </p:cNvSpPr>
          <p:nvPr userDrawn="1"/>
        </p:nvSpPr>
        <p:spPr bwMode="auto">
          <a:xfrm>
            <a:off x="3777378" y="3761023"/>
            <a:ext cx="313135"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526" name="Freeform 192">
            <a:extLst>
              <a:ext uri="{FF2B5EF4-FFF2-40B4-BE49-F238E27FC236}">
                <a16:creationId xmlns:a16="http://schemas.microsoft.com/office/drawing/2014/main" id="{F69E09F4-B867-488C-8A81-6231F6FA8EFB}"/>
              </a:ext>
            </a:extLst>
          </p:cNvPr>
          <p:cNvSpPr>
            <a:spLocks/>
          </p:cNvSpPr>
          <p:nvPr userDrawn="1"/>
        </p:nvSpPr>
        <p:spPr bwMode="auto">
          <a:xfrm>
            <a:off x="4136947" y="3443522"/>
            <a:ext cx="129779"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527" name="Group 526">
            <a:extLst>
              <a:ext uri="{FF2B5EF4-FFF2-40B4-BE49-F238E27FC236}">
                <a16:creationId xmlns:a16="http://schemas.microsoft.com/office/drawing/2014/main" id="{3D4D44ED-DF84-42BF-9C71-A30699013F37}"/>
              </a:ext>
            </a:extLst>
          </p:cNvPr>
          <p:cNvGrpSpPr/>
          <p:nvPr userDrawn="1"/>
        </p:nvGrpSpPr>
        <p:grpSpPr>
          <a:xfrm>
            <a:off x="6940869" y="3737210"/>
            <a:ext cx="257175" cy="301625"/>
            <a:chOff x="7732713" y="3551238"/>
            <a:chExt cx="342900" cy="301625"/>
          </a:xfrm>
        </p:grpSpPr>
        <p:sp>
          <p:nvSpPr>
            <p:cNvPr id="528" name="Freeform 193">
              <a:extLst>
                <a:ext uri="{FF2B5EF4-FFF2-40B4-BE49-F238E27FC236}">
                  <a16:creationId xmlns:a16="http://schemas.microsoft.com/office/drawing/2014/main" id="{50A7353C-32C1-4258-B436-8797D8AF87A0}"/>
                </a:ext>
              </a:extLst>
            </p:cNvPr>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29" name="Oval 194">
              <a:extLst>
                <a:ext uri="{FF2B5EF4-FFF2-40B4-BE49-F238E27FC236}">
                  <a16:creationId xmlns:a16="http://schemas.microsoft.com/office/drawing/2014/main" id="{1BB6A4EC-E172-499F-B7BA-708774EC717E}"/>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30" name="Oval 195">
              <a:extLst>
                <a:ext uri="{FF2B5EF4-FFF2-40B4-BE49-F238E27FC236}">
                  <a16:creationId xmlns:a16="http://schemas.microsoft.com/office/drawing/2014/main" id="{6F97522D-94E4-4579-8BDD-099EBDE3EB62}"/>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531" name="Freeform 196">
            <a:extLst>
              <a:ext uri="{FF2B5EF4-FFF2-40B4-BE49-F238E27FC236}">
                <a16:creationId xmlns:a16="http://schemas.microsoft.com/office/drawing/2014/main" id="{43F12576-E48C-412B-9756-08ADF75F5B6A}"/>
              </a:ext>
            </a:extLst>
          </p:cNvPr>
          <p:cNvSpPr>
            <a:spLocks noEditPoints="1"/>
          </p:cNvSpPr>
          <p:nvPr userDrawn="1"/>
        </p:nvSpPr>
        <p:spPr bwMode="auto">
          <a:xfrm>
            <a:off x="7479032" y="1944922"/>
            <a:ext cx="388144"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532" name="Freeform 197">
            <a:extLst>
              <a:ext uri="{FF2B5EF4-FFF2-40B4-BE49-F238E27FC236}">
                <a16:creationId xmlns:a16="http://schemas.microsoft.com/office/drawing/2014/main" id="{4340F2D2-2DE4-4415-8C51-59319167D464}"/>
              </a:ext>
            </a:extLst>
          </p:cNvPr>
          <p:cNvSpPr>
            <a:spLocks/>
          </p:cNvSpPr>
          <p:nvPr userDrawn="1"/>
        </p:nvSpPr>
        <p:spPr bwMode="auto">
          <a:xfrm>
            <a:off x="3224929" y="3830872"/>
            <a:ext cx="479822"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sp>
        <p:nvSpPr>
          <p:cNvPr id="533" name="Freeform 198">
            <a:extLst>
              <a:ext uri="{FF2B5EF4-FFF2-40B4-BE49-F238E27FC236}">
                <a16:creationId xmlns:a16="http://schemas.microsoft.com/office/drawing/2014/main" id="{2FF01980-9AFA-446F-8836-C5F5BB1EDFFD}"/>
              </a:ext>
            </a:extLst>
          </p:cNvPr>
          <p:cNvSpPr>
            <a:spLocks/>
          </p:cNvSpPr>
          <p:nvPr userDrawn="1"/>
        </p:nvSpPr>
        <p:spPr bwMode="auto">
          <a:xfrm>
            <a:off x="3368994" y="4046772"/>
            <a:ext cx="179785"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534" name="Group 533">
            <a:extLst>
              <a:ext uri="{FF2B5EF4-FFF2-40B4-BE49-F238E27FC236}">
                <a16:creationId xmlns:a16="http://schemas.microsoft.com/office/drawing/2014/main" id="{532E0CA8-BCF3-4654-84BC-501400776C92}"/>
              </a:ext>
            </a:extLst>
          </p:cNvPr>
          <p:cNvGrpSpPr/>
          <p:nvPr userDrawn="1"/>
        </p:nvGrpSpPr>
        <p:grpSpPr>
          <a:xfrm>
            <a:off x="4394122" y="3567348"/>
            <a:ext cx="365522" cy="339725"/>
            <a:chOff x="4337050" y="3381375"/>
            <a:chExt cx="487363" cy="339725"/>
          </a:xfrm>
        </p:grpSpPr>
        <p:sp>
          <p:nvSpPr>
            <p:cNvPr id="535" name="Freeform 199">
              <a:extLst>
                <a:ext uri="{FF2B5EF4-FFF2-40B4-BE49-F238E27FC236}">
                  <a16:creationId xmlns:a16="http://schemas.microsoft.com/office/drawing/2014/main" id="{1E4D9BFC-8E5B-4ECF-A0B0-9937511AA057}"/>
                </a:ext>
              </a:extLst>
            </p:cNvPr>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36" name="Freeform 200">
              <a:extLst>
                <a:ext uri="{FF2B5EF4-FFF2-40B4-BE49-F238E27FC236}">
                  <a16:creationId xmlns:a16="http://schemas.microsoft.com/office/drawing/2014/main" id="{2B66B807-E6EC-4968-805D-C369F6E78167}"/>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37" name="Group 536">
            <a:extLst>
              <a:ext uri="{FF2B5EF4-FFF2-40B4-BE49-F238E27FC236}">
                <a16:creationId xmlns:a16="http://schemas.microsoft.com/office/drawing/2014/main" id="{5C951B32-48BE-417B-BAB7-33F8C038425F}"/>
              </a:ext>
            </a:extLst>
          </p:cNvPr>
          <p:cNvGrpSpPr/>
          <p:nvPr userDrawn="1"/>
        </p:nvGrpSpPr>
        <p:grpSpPr>
          <a:xfrm>
            <a:off x="6896816" y="3111736"/>
            <a:ext cx="454819" cy="506413"/>
            <a:chOff x="7673975" y="2925763"/>
            <a:chExt cx="606425" cy="506413"/>
          </a:xfrm>
        </p:grpSpPr>
        <p:sp>
          <p:nvSpPr>
            <p:cNvPr id="538" name="Rectangle 201">
              <a:extLst>
                <a:ext uri="{FF2B5EF4-FFF2-40B4-BE49-F238E27FC236}">
                  <a16:creationId xmlns:a16="http://schemas.microsoft.com/office/drawing/2014/main" id="{46AC4EE7-681B-4CFA-B660-4637B4BE495A}"/>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39" name="Rectangle 202">
              <a:extLst>
                <a:ext uri="{FF2B5EF4-FFF2-40B4-BE49-F238E27FC236}">
                  <a16:creationId xmlns:a16="http://schemas.microsoft.com/office/drawing/2014/main" id="{DF2FC58E-606B-4C69-ACEC-63FC27291743}"/>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0" name="Rectangle 203">
              <a:extLst>
                <a:ext uri="{FF2B5EF4-FFF2-40B4-BE49-F238E27FC236}">
                  <a16:creationId xmlns:a16="http://schemas.microsoft.com/office/drawing/2014/main" id="{1EFDC647-C081-494F-B86A-B944498994F8}"/>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1" name="Freeform 204">
              <a:extLst>
                <a:ext uri="{FF2B5EF4-FFF2-40B4-BE49-F238E27FC236}">
                  <a16:creationId xmlns:a16="http://schemas.microsoft.com/office/drawing/2014/main" id="{9FC3EE1F-FC92-4DED-ADEA-805CF6BEC48D}"/>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2" name="Freeform 206">
              <a:extLst>
                <a:ext uri="{FF2B5EF4-FFF2-40B4-BE49-F238E27FC236}">
                  <a16:creationId xmlns:a16="http://schemas.microsoft.com/office/drawing/2014/main" id="{D9632EEA-361F-4410-A2EE-3B8A92502A46}"/>
                </a:ext>
              </a:extLst>
            </p:cNvPr>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43" name="Group 542">
            <a:extLst>
              <a:ext uri="{FF2B5EF4-FFF2-40B4-BE49-F238E27FC236}">
                <a16:creationId xmlns:a16="http://schemas.microsoft.com/office/drawing/2014/main" id="{02BCB30B-82EB-40DA-ABD9-DA4BDF1F8A63}"/>
              </a:ext>
            </a:extLst>
          </p:cNvPr>
          <p:cNvGrpSpPr/>
          <p:nvPr userDrawn="1"/>
        </p:nvGrpSpPr>
        <p:grpSpPr>
          <a:xfrm>
            <a:off x="7018260" y="1963972"/>
            <a:ext cx="355997" cy="490538"/>
            <a:chOff x="7835900" y="1778000"/>
            <a:chExt cx="474663" cy="490538"/>
          </a:xfrm>
        </p:grpSpPr>
        <p:sp>
          <p:nvSpPr>
            <p:cNvPr id="544" name="Freeform 207">
              <a:extLst>
                <a:ext uri="{FF2B5EF4-FFF2-40B4-BE49-F238E27FC236}">
                  <a16:creationId xmlns:a16="http://schemas.microsoft.com/office/drawing/2014/main" id="{72643E17-38E5-4F3A-8E8D-35FD898362EA}"/>
                </a:ext>
              </a:extLst>
            </p:cNvPr>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5" name="Freeform 208">
              <a:extLst>
                <a:ext uri="{FF2B5EF4-FFF2-40B4-BE49-F238E27FC236}">
                  <a16:creationId xmlns:a16="http://schemas.microsoft.com/office/drawing/2014/main" id="{6D51358A-5BC6-47D3-8496-F7D943E33EF5}"/>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46" name="Group 545">
            <a:extLst>
              <a:ext uri="{FF2B5EF4-FFF2-40B4-BE49-F238E27FC236}">
                <a16:creationId xmlns:a16="http://schemas.microsoft.com/office/drawing/2014/main" id="{AD03EE64-8C0E-430B-8218-14DDDD6AEE7F}"/>
              </a:ext>
            </a:extLst>
          </p:cNvPr>
          <p:cNvGrpSpPr/>
          <p:nvPr userDrawn="1"/>
        </p:nvGrpSpPr>
        <p:grpSpPr>
          <a:xfrm>
            <a:off x="6187204" y="1470261"/>
            <a:ext cx="440531" cy="382587"/>
            <a:chOff x="6727825" y="1284288"/>
            <a:chExt cx="587375" cy="382587"/>
          </a:xfrm>
        </p:grpSpPr>
        <p:sp>
          <p:nvSpPr>
            <p:cNvPr id="547" name="Oval 209">
              <a:extLst>
                <a:ext uri="{FF2B5EF4-FFF2-40B4-BE49-F238E27FC236}">
                  <a16:creationId xmlns:a16="http://schemas.microsoft.com/office/drawing/2014/main" id="{ABC058CB-39DC-401B-8007-12DF567F930D}"/>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8" name="Oval 210">
              <a:extLst>
                <a:ext uri="{FF2B5EF4-FFF2-40B4-BE49-F238E27FC236}">
                  <a16:creationId xmlns:a16="http://schemas.microsoft.com/office/drawing/2014/main" id="{B95BE14F-B8F8-402D-85F5-6AF0BA208D8B}"/>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49" name="Oval 211">
              <a:extLst>
                <a:ext uri="{FF2B5EF4-FFF2-40B4-BE49-F238E27FC236}">
                  <a16:creationId xmlns:a16="http://schemas.microsoft.com/office/drawing/2014/main" id="{C003B037-9745-485B-976E-6A0CFC41ABB3}"/>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0" name="Freeform 212">
              <a:extLst>
                <a:ext uri="{FF2B5EF4-FFF2-40B4-BE49-F238E27FC236}">
                  <a16:creationId xmlns:a16="http://schemas.microsoft.com/office/drawing/2014/main" id="{83A066EB-5987-4E47-AE60-4CAE3A797F67}"/>
                </a:ext>
              </a:extLst>
            </p:cNvPr>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51" name="Group 550">
            <a:extLst>
              <a:ext uri="{FF2B5EF4-FFF2-40B4-BE49-F238E27FC236}">
                <a16:creationId xmlns:a16="http://schemas.microsoft.com/office/drawing/2014/main" id="{6E5873AC-B9A0-42B0-A5A0-8E4BCF924514}"/>
              </a:ext>
            </a:extLst>
          </p:cNvPr>
          <p:cNvGrpSpPr/>
          <p:nvPr userDrawn="1"/>
        </p:nvGrpSpPr>
        <p:grpSpPr>
          <a:xfrm>
            <a:off x="5077541" y="4068998"/>
            <a:ext cx="232172" cy="309563"/>
            <a:chOff x="5248275" y="3883025"/>
            <a:chExt cx="309563" cy="309563"/>
          </a:xfrm>
        </p:grpSpPr>
        <p:sp>
          <p:nvSpPr>
            <p:cNvPr id="552" name="Freeform 213">
              <a:extLst>
                <a:ext uri="{FF2B5EF4-FFF2-40B4-BE49-F238E27FC236}">
                  <a16:creationId xmlns:a16="http://schemas.microsoft.com/office/drawing/2014/main" id="{791B519D-3F9A-444A-A0FD-2CADCECD6A11}"/>
                </a:ext>
              </a:extLst>
            </p:cNvPr>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3" name="Freeform 214">
              <a:extLst>
                <a:ext uri="{FF2B5EF4-FFF2-40B4-BE49-F238E27FC236}">
                  <a16:creationId xmlns:a16="http://schemas.microsoft.com/office/drawing/2014/main" id="{898D3F78-68A2-4586-B013-9922F0CB0D3C}"/>
                </a:ext>
              </a:extLst>
            </p:cNvPr>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4" name="Freeform 215">
              <a:extLst>
                <a:ext uri="{FF2B5EF4-FFF2-40B4-BE49-F238E27FC236}">
                  <a16:creationId xmlns:a16="http://schemas.microsoft.com/office/drawing/2014/main" id="{3D5B3C2B-E8E1-468E-A4D2-98D6EA2FD35A}"/>
                </a:ext>
              </a:extLst>
            </p:cNvPr>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5" name="Freeform 216">
              <a:extLst>
                <a:ext uri="{FF2B5EF4-FFF2-40B4-BE49-F238E27FC236}">
                  <a16:creationId xmlns:a16="http://schemas.microsoft.com/office/drawing/2014/main" id="{B0FFFA94-7B45-4A41-8B71-4C824B3D2394}"/>
                </a:ext>
              </a:extLst>
            </p:cNvPr>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6" name="Freeform 217">
              <a:extLst>
                <a:ext uri="{FF2B5EF4-FFF2-40B4-BE49-F238E27FC236}">
                  <a16:creationId xmlns:a16="http://schemas.microsoft.com/office/drawing/2014/main" id="{1E1CB844-7191-4ED6-8F7E-65CA726C402E}"/>
                </a:ext>
              </a:extLst>
            </p:cNvPr>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7" name="Freeform 218">
              <a:extLst>
                <a:ext uri="{FF2B5EF4-FFF2-40B4-BE49-F238E27FC236}">
                  <a16:creationId xmlns:a16="http://schemas.microsoft.com/office/drawing/2014/main" id="{26CB0B90-26CA-412D-8E39-28A6D2E0EEE7}"/>
                </a:ext>
              </a:extLst>
            </p:cNvPr>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58" name="Freeform 219">
              <a:extLst>
                <a:ext uri="{FF2B5EF4-FFF2-40B4-BE49-F238E27FC236}">
                  <a16:creationId xmlns:a16="http://schemas.microsoft.com/office/drawing/2014/main" id="{066EF3F5-5E4E-47AD-B68C-D15BF96638F4}"/>
                </a:ext>
              </a:extLst>
            </p:cNvPr>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59" name="Group 558">
            <a:extLst>
              <a:ext uri="{FF2B5EF4-FFF2-40B4-BE49-F238E27FC236}">
                <a16:creationId xmlns:a16="http://schemas.microsoft.com/office/drawing/2014/main" id="{2A3D4B8E-54EC-4ACD-B5F7-EB3E130D61C9}"/>
              </a:ext>
            </a:extLst>
          </p:cNvPr>
          <p:cNvGrpSpPr/>
          <p:nvPr userDrawn="1"/>
        </p:nvGrpSpPr>
        <p:grpSpPr>
          <a:xfrm>
            <a:off x="4921570" y="4478573"/>
            <a:ext cx="165497" cy="258763"/>
            <a:chOff x="5040313" y="4292600"/>
            <a:chExt cx="220663" cy="258763"/>
          </a:xfrm>
        </p:grpSpPr>
        <p:sp>
          <p:nvSpPr>
            <p:cNvPr id="560" name="Freeform 220">
              <a:extLst>
                <a:ext uri="{FF2B5EF4-FFF2-40B4-BE49-F238E27FC236}">
                  <a16:creationId xmlns:a16="http://schemas.microsoft.com/office/drawing/2014/main" id="{382887DC-7F2B-42B1-B692-E76A64EE6B2A}"/>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1" name="Freeform 221">
              <a:extLst>
                <a:ext uri="{FF2B5EF4-FFF2-40B4-BE49-F238E27FC236}">
                  <a16:creationId xmlns:a16="http://schemas.microsoft.com/office/drawing/2014/main" id="{F0E3FCD4-CF7A-4687-B4AD-BEF06333956E}"/>
                </a:ext>
              </a:extLst>
            </p:cNvPr>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62" name="Group 561">
            <a:extLst>
              <a:ext uri="{FF2B5EF4-FFF2-40B4-BE49-F238E27FC236}">
                <a16:creationId xmlns:a16="http://schemas.microsoft.com/office/drawing/2014/main" id="{F3F48238-BBF4-433B-A144-F141271901EB}"/>
              </a:ext>
            </a:extLst>
          </p:cNvPr>
          <p:cNvGrpSpPr/>
          <p:nvPr userDrawn="1"/>
        </p:nvGrpSpPr>
        <p:grpSpPr>
          <a:xfrm>
            <a:off x="6213397" y="2119548"/>
            <a:ext cx="307182" cy="593725"/>
            <a:chOff x="6762750" y="1933575"/>
            <a:chExt cx="409576" cy="593725"/>
          </a:xfrm>
        </p:grpSpPr>
        <p:sp>
          <p:nvSpPr>
            <p:cNvPr id="563" name="Rectangle 222">
              <a:extLst>
                <a:ext uri="{FF2B5EF4-FFF2-40B4-BE49-F238E27FC236}">
                  <a16:creationId xmlns:a16="http://schemas.microsoft.com/office/drawing/2014/main" id="{C038FBBE-B2F8-415D-9BFA-F16F501AD222}"/>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4" name="Freeform 223">
              <a:extLst>
                <a:ext uri="{FF2B5EF4-FFF2-40B4-BE49-F238E27FC236}">
                  <a16:creationId xmlns:a16="http://schemas.microsoft.com/office/drawing/2014/main" id="{AB9C548F-28E8-4CA6-98F9-AC524C34AA64}"/>
                </a:ext>
              </a:extLst>
            </p:cNvPr>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5" name="Freeform 224">
              <a:extLst>
                <a:ext uri="{FF2B5EF4-FFF2-40B4-BE49-F238E27FC236}">
                  <a16:creationId xmlns:a16="http://schemas.microsoft.com/office/drawing/2014/main" id="{15125F9B-BB10-49B1-8889-802317DAD2CE}"/>
                </a:ext>
              </a:extLst>
            </p:cNvPr>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6" name="Rectangle 225">
              <a:extLst>
                <a:ext uri="{FF2B5EF4-FFF2-40B4-BE49-F238E27FC236}">
                  <a16:creationId xmlns:a16="http://schemas.microsoft.com/office/drawing/2014/main" id="{836D207B-6A6D-4505-9226-76802377A38A}"/>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7" name="Freeform 226">
              <a:extLst>
                <a:ext uri="{FF2B5EF4-FFF2-40B4-BE49-F238E27FC236}">
                  <a16:creationId xmlns:a16="http://schemas.microsoft.com/office/drawing/2014/main" id="{7DD8F258-8B0F-4EE5-B293-9AD25FC8858A}"/>
                </a:ext>
              </a:extLst>
            </p:cNvPr>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8" name="Freeform 227">
              <a:extLst>
                <a:ext uri="{FF2B5EF4-FFF2-40B4-BE49-F238E27FC236}">
                  <a16:creationId xmlns:a16="http://schemas.microsoft.com/office/drawing/2014/main" id="{11C5C696-7143-4CAA-91C8-5B15F82846BF}"/>
                </a:ext>
              </a:extLst>
            </p:cNvPr>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69" name="Freeform 228">
              <a:extLst>
                <a:ext uri="{FF2B5EF4-FFF2-40B4-BE49-F238E27FC236}">
                  <a16:creationId xmlns:a16="http://schemas.microsoft.com/office/drawing/2014/main" id="{16AF8D2E-5CC0-4EB9-B129-802A826C5844}"/>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sp>
        <p:nvSpPr>
          <p:cNvPr id="570" name="Freeform 229">
            <a:extLst>
              <a:ext uri="{FF2B5EF4-FFF2-40B4-BE49-F238E27FC236}">
                <a16:creationId xmlns:a16="http://schemas.microsoft.com/office/drawing/2014/main" id="{1B351BF0-477B-4086-BE09-84384054754B}"/>
              </a:ext>
            </a:extLst>
          </p:cNvPr>
          <p:cNvSpPr>
            <a:spLocks noEditPoints="1"/>
          </p:cNvSpPr>
          <p:nvPr userDrawn="1"/>
        </p:nvSpPr>
        <p:spPr bwMode="auto">
          <a:xfrm>
            <a:off x="6320553" y="3564172"/>
            <a:ext cx="339329"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CA" sz="1350"/>
          </a:p>
        </p:txBody>
      </p:sp>
      <p:grpSp>
        <p:nvGrpSpPr>
          <p:cNvPr id="571" name="Group 570">
            <a:extLst>
              <a:ext uri="{FF2B5EF4-FFF2-40B4-BE49-F238E27FC236}">
                <a16:creationId xmlns:a16="http://schemas.microsoft.com/office/drawing/2014/main" id="{7245180B-D13D-4397-AE37-D0B74CE08959}"/>
              </a:ext>
            </a:extLst>
          </p:cNvPr>
          <p:cNvGrpSpPr/>
          <p:nvPr userDrawn="1"/>
        </p:nvGrpSpPr>
        <p:grpSpPr>
          <a:xfrm>
            <a:off x="6178869" y="2852973"/>
            <a:ext cx="313134" cy="587375"/>
            <a:chOff x="6716713" y="2667000"/>
            <a:chExt cx="417512" cy="587375"/>
          </a:xfrm>
        </p:grpSpPr>
        <p:sp>
          <p:nvSpPr>
            <p:cNvPr id="572" name="Freeform 158">
              <a:extLst>
                <a:ext uri="{FF2B5EF4-FFF2-40B4-BE49-F238E27FC236}">
                  <a16:creationId xmlns:a16="http://schemas.microsoft.com/office/drawing/2014/main" id="{12038BB5-5E2A-485E-BC8E-912F080D28DE}"/>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73" name="Oval 159">
              <a:extLst>
                <a:ext uri="{FF2B5EF4-FFF2-40B4-BE49-F238E27FC236}">
                  <a16:creationId xmlns:a16="http://schemas.microsoft.com/office/drawing/2014/main" id="{9D44B3DE-34BB-48BB-99DC-C78C65C67A9E}"/>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74" name="Freeform 230">
              <a:extLst>
                <a:ext uri="{FF2B5EF4-FFF2-40B4-BE49-F238E27FC236}">
                  <a16:creationId xmlns:a16="http://schemas.microsoft.com/office/drawing/2014/main" id="{6692D582-F42C-439E-BBC8-815A2DB6D04F}"/>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575" name="Group 574">
            <a:extLst>
              <a:ext uri="{FF2B5EF4-FFF2-40B4-BE49-F238E27FC236}">
                <a16:creationId xmlns:a16="http://schemas.microsoft.com/office/drawing/2014/main" id="{67655664-7E38-4834-87D9-6DE36A56E265}"/>
              </a:ext>
            </a:extLst>
          </p:cNvPr>
          <p:cNvGrpSpPr/>
          <p:nvPr userDrawn="1"/>
        </p:nvGrpSpPr>
        <p:grpSpPr>
          <a:xfrm>
            <a:off x="6170535" y="967022"/>
            <a:ext cx="352426" cy="339726"/>
            <a:chOff x="6705600" y="781050"/>
            <a:chExt cx="469901" cy="339726"/>
          </a:xfrm>
        </p:grpSpPr>
        <p:sp>
          <p:nvSpPr>
            <p:cNvPr id="576" name="Freeform 231">
              <a:extLst>
                <a:ext uri="{FF2B5EF4-FFF2-40B4-BE49-F238E27FC236}">
                  <a16:creationId xmlns:a16="http://schemas.microsoft.com/office/drawing/2014/main" id="{369A3E38-B55F-4BFB-AB95-C62F04C78533}"/>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77" name="Freeform 232">
              <a:extLst>
                <a:ext uri="{FF2B5EF4-FFF2-40B4-BE49-F238E27FC236}">
                  <a16:creationId xmlns:a16="http://schemas.microsoft.com/office/drawing/2014/main" id="{F9EFF7B6-7E7A-4806-9CA5-775A0E1F9EC0}"/>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78" name="Freeform 233">
              <a:extLst>
                <a:ext uri="{FF2B5EF4-FFF2-40B4-BE49-F238E27FC236}">
                  <a16:creationId xmlns:a16="http://schemas.microsoft.com/office/drawing/2014/main" id="{7B6B7625-3A9C-44F9-8738-C83DE92462A4}"/>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79" name="Freeform 234">
              <a:extLst>
                <a:ext uri="{FF2B5EF4-FFF2-40B4-BE49-F238E27FC236}">
                  <a16:creationId xmlns:a16="http://schemas.microsoft.com/office/drawing/2014/main" id="{2FEFE104-4441-4756-9D66-3D6BFBD14662}"/>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0" name="Freeform 235">
              <a:extLst>
                <a:ext uri="{FF2B5EF4-FFF2-40B4-BE49-F238E27FC236}">
                  <a16:creationId xmlns:a16="http://schemas.microsoft.com/office/drawing/2014/main" id="{D2BAB287-8689-4FD3-8247-F5D7EFD69556}"/>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1" name="Freeform 236">
              <a:extLst>
                <a:ext uri="{FF2B5EF4-FFF2-40B4-BE49-F238E27FC236}">
                  <a16:creationId xmlns:a16="http://schemas.microsoft.com/office/drawing/2014/main" id="{F6003AFB-7BA3-471D-A2D2-30AA08DB6F30}"/>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2" name="Freeform 237">
              <a:extLst>
                <a:ext uri="{FF2B5EF4-FFF2-40B4-BE49-F238E27FC236}">
                  <a16:creationId xmlns:a16="http://schemas.microsoft.com/office/drawing/2014/main" id="{0AB6404E-8996-4060-8907-810EBFED74CF}"/>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3" name="Freeform 238">
              <a:extLst>
                <a:ext uri="{FF2B5EF4-FFF2-40B4-BE49-F238E27FC236}">
                  <a16:creationId xmlns:a16="http://schemas.microsoft.com/office/drawing/2014/main" id="{6F61CC71-D078-4E9B-9D13-754791E98392}"/>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4" name="Freeform 239">
              <a:extLst>
                <a:ext uri="{FF2B5EF4-FFF2-40B4-BE49-F238E27FC236}">
                  <a16:creationId xmlns:a16="http://schemas.microsoft.com/office/drawing/2014/main" id="{8FF85BB4-CE22-45B6-AFF7-743FEAAEA822}"/>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5" name="Freeform 240">
              <a:extLst>
                <a:ext uri="{FF2B5EF4-FFF2-40B4-BE49-F238E27FC236}">
                  <a16:creationId xmlns:a16="http://schemas.microsoft.com/office/drawing/2014/main" id="{067E0741-9DBF-43EF-A9B4-EB100AE537F8}"/>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6" name="Freeform 241">
              <a:extLst>
                <a:ext uri="{FF2B5EF4-FFF2-40B4-BE49-F238E27FC236}">
                  <a16:creationId xmlns:a16="http://schemas.microsoft.com/office/drawing/2014/main" id="{C346BBE4-3823-4B3E-B040-CD8871B51A3A}"/>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7" name="Freeform 242">
              <a:extLst>
                <a:ext uri="{FF2B5EF4-FFF2-40B4-BE49-F238E27FC236}">
                  <a16:creationId xmlns:a16="http://schemas.microsoft.com/office/drawing/2014/main" id="{7BB25A6C-74CE-41E7-81FC-43A09286865F}"/>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8" name="Freeform 243">
              <a:extLst>
                <a:ext uri="{FF2B5EF4-FFF2-40B4-BE49-F238E27FC236}">
                  <a16:creationId xmlns:a16="http://schemas.microsoft.com/office/drawing/2014/main" id="{D80FD704-E08E-43C5-8CC3-1D129F9B3B8D}"/>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89" name="Freeform 244">
              <a:extLst>
                <a:ext uri="{FF2B5EF4-FFF2-40B4-BE49-F238E27FC236}">
                  <a16:creationId xmlns:a16="http://schemas.microsoft.com/office/drawing/2014/main" id="{07D5EF17-C40B-4E79-B443-1119CF7512FA}"/>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0" name="Freeform 245">
              <a:extLst>
                <a:ext uri="{FF2B5EF4-FFF2-40B4-BE49-F238E27FC236}">
                  <a16:creationId xmlns:a16="http://schemas.microsoft.com/office/drawing/2014/main" id="{483F5068-0772-47FC-903B-8EBE7A34B0F2}"/>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1" name="Freeform 246">
              <a:extLst>
                <a:ext uri="{FF2B5EF4-FFF2-40B4-BE49-F238E27FC236}">
                  <a16:creationId xmlns:a16="http://schemas.microsoft.com/office/drawing/2014/main" id="{4620D790-340A-45F8-87E4-EE61EFC7ED4D}"/>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2" name="Freeform 247">
              <a:extLst>
                <a:ext uri="{FF2B5EF4-FFF2-40B4-BE49-F238E27FC236}">
                  <a16:creationId xmlns:a16="http://schemas.microsoft.com/office/drawing/2014/main" id="{5C380E67-DF8B-4E83-9121-9210B7F63812}"/>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3" name="Freeform 248">
              <a:extLst>
                <a:ext uri="{FF2B5EF4-FFF2-40B4-BE49-F238E27FC236}">
                  <a16:creationId xmlns:a16="http://schemas.microsoft.com/office/drawing/2014/main" id="{82E009F5-E0E8-4F09-B1CD-D0E0C8D3B62F}"/>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4" name="Freeform 249">
              <a:extLst>
                <a:ext uri="{FF2B5EF4-FFF2-40B4-BE49-F238E27FC236}">
                  <a16:creationId xmlns:a16="http://schemas.microsoft.com/office/drawing/2014/main" id="{78E1CD5C-F0B7-4EC5-B32A-E7FE09C05672}"/>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5" name="Freeform 250">
              <a:extLst>
                <a:ext uri="{FF2B5EF4-FFF2-40B4-BE49-F238E27FC236}">
                  <a16:creationId xmlns:a16="http://schemas.microsoft.com/office/drawing/2014/main" id="{F79E4DA1-8307-430B-8285-448D8B8DF3A4}"/>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6" name="Freeform 251">
              <a:extLst>
                <a:ext uri="{FF2B5EF4-FFF2-40B4-BE49-F238E27FC236}">
                  <a16:creationId xmlns:a16="http://schemas.microsoft.com/office/drawing/2014/main" id="{50D0CEBF-85B4-47ED-98B9-B55174B9C230}"/>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7" name="Freeform 252">
              <a:extLst>
                <a:ext uri="{FF2B5EF4-FFF2-40B4-BE49-F238E27FC236}">
                  <a16:creationId xmlns:a16="http://schemas.microsoft.com/office/drawing/2014/main" id="{4BB825FF-80EC-42CC-97A5-993D186653AA}"/>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8" name="Freeform 253">
              <a:extLst>
                <a:ext uri="{FF2B5EF4-FFF2-40B4-BE49-F238E27FC236}">
                  <a16:creationId xmlns:a16="http://schemas.microsoft.com/office/drawing/2014/main" id="{02876059-E606-42E9-9705-6F934315E59F}"/>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599" name="Freeform 254">
              <a:extLst>
                <a:ext uri="{FF2B5EF4-FFF2-40B4-BE49-F238E27FC236}">
                  <a16:creationId xmlns:a16="http://schemas.microsoft.com/office/drawing/2014/main" id="{63F2F611-DBA1-4E46-A9E9-C0D48383BFAC}"/>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600" name="Freeform 255">
              <a:extLst>
                <a:ext uri="{FF2B5EF4-FFF2-40B4-BE49-F238E27FC236}">
                  <a16:creationId xmlns:a16="http://schemas.microsoft.com/office/drawing/2014/main" id="{8A1CD07F-8DA8-4BBB-AD3B-F3B824E11D13}"/>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601" name="Freeform 256">
              <a:extLst>
                <a:ext uri="{FF2B5EF4-FFF2-40B4-BE49-F238E27FC236}">
                  <a16:creationId xmlns:a16="http://schemas.microsoft.com/office/drawing/2014/main" id="{2820BF2A-20F4-4D03-81FF-84A8C52B5CCE}"/>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602" name="Freeform 257">
              <a:extLst>
                <a:ext uri="{FF2B5EF4-FFF2-40B4-BE49-F238E27FC236}">
                  <a16:creationId xmlns:a16="http://schemas.microsoft.com/office/drawing/2014/main" id="{88640D49-FE45-483F-937B-62F1D8B42C9A}"/>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603" name="Freeform 258">
              <a:extLst>
                <a:ext uri="{FF2B5EF4-FFF2-40B4-BE49-F238E27FC236}">
                  <a16:creationId xmlns:a16="http://schemas.microsoft.com/office/drawing/2014/main" id="{B08ABB9E-54B7-4083-B45E-37DEF5598DFB}"/>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grpSp>
      <p:grpSp>
        <p:nvGrpSpPr>
          <p:cNvPr id="3" name="Group 2">
            <a:extLst>
              <a:ext uri="{FF2B5EF4-FFF2-40B4-BE49-F238E27FC236}">
                <a16:creationId xmlns:a16="http://schemas.microsoft.com/office/drawing/2014/main" id="{190B4B52-3144-4D21-A881-158132A5A2FC}"/>
              </a:ext>
            </a:extLst>
          </p:cNvPr>
          <p:cNvGrpSpPr/>
          <p:nvPr userDrawn="1"/>
        </p:nvGrpSpPr>
        <p:grpSpPr>
          <a:xfrm>
            <a:off x="124929" y="4933951"/>
            <a:ext cx="8581838"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00082"/>
              </a:xfrm>
              <a:prstGeom prst="rect">
                <a:avLst/>
              </a:prstGeom>
              <a:noFill/>
            </p:spPr>
            <p:txBody>
              <a:bodyPr wrap="square" rtlCol="0">
                <a:spAutoFit/>
              </a:bodyPr>
              <a:lstStyle/>
              <a:p>
                <a:r>
                  <a:rPr lang="en-CA" sz="1350" b="1" dirty="0">
                    <a:solidFill>
                      <a:schemeClr val="bg2"/>
                    </a:solidFill>
                  </a:rPr>
                  <a:t>3</a:t>
                </a:r>
              </a:p>
            </p:txBody>
          </p:sp>
        </p:grpSp>
      </p:grpSp>
    </p:spTree>
    <p:extLst>
      <p:ext uri="{BB962C8B-B14F-4D97-AF65-F5344CB8AC3E}">
        <p14:creationId xmlns:p14="http://schemas.microsoft.com/office/powerpoint/2010/main" val="380345135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2931" y="253154"/>
            <a:ext cx="7958138" cy="106838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B501D18-93EC-4D08-9C92-419904306A89}" type="datetimeFigureOut">
              <a:rPr lang="en-CA" smtClean="0"/>
              <a:pPr/>
              <a:t>2023-11-10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pPr/>
              <a:t>‹#›</a:t>
            </a:fld>
            <a:endParaRPr lang="en-CA"/>
          </a:p>
        </p:txBody>
      </p:sp>
    </p:spTree>
    <p:extLst>
      <p:ext uri="{BB962C8B-B14F-4D97-AF65-F5344CB8AC3E}">
        <p14:creationId xmlns:p14="http://schemas.microsoft.com/office/powerpoint/2010/main" val="405372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D4B517-E49B-41B6-9DBC-23634E0F1CDC}" type="slidenum">
              <a:rPr lang="en-CA" smtClean="0"/>
              <a:pPr/>
              <a:t>‹#›</a:t>
            </a:fld>
            <a:endParaRPr lang="en-CA"/>
          </a:p>
        </p:txBody>
      </p:sp>
      <p:sp>
        <p:nvSpPr>
          <p:cNvPr id="2" name="hr"/>
          <p:cNvSpPr txBox="1"/>
          <p:nvPr userDrawn="1"/>
        </p:nvSpPr>
        <p:spPr>
          <a:xfrm>
            <a:off x="0" y="1"/>
            <a:ext cx="9144000" cy="190501"/>
          </a:xfrm>
          <a:prstGeom prst="rect">
            <a:avLst/>
          </a:prstGeom>
          <a:noFill/>
        </p:spPr>
        <p:txBody>
          <a:bodyPr vert="horz" rtlCol="0">
            <a:spAutoFit/>
          </a:bodyPr>
          <a:lstStyle/>
          <a:p>
            <a:pPr algn="r"/>
            <a:endParaRPr lang="en-CA" sz="638" b="0" i="0" u="none" baseline="0">
              <a:solidFill>
                <a:srgbClr val="000000"/>
              </a:solidFill>
              <a:latin typeface="arial"/>
            </a:endParaRPr>
          </a:p>
        </p:txBody>
      </p:sp>
      <p:sp>
        <p:nvSpPr>
          <p:cNvPr id="3" name="Title Placeholder 2"/>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1432501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88" r:id="rId10"/>
  </p:sldLayoutIdLst>
  <p:hf hdr="0" ftr="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nkedin.com/in/behram/"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linkedin.com/in/tjscott1/"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inkedin.com/in/aleksandra-kicela-cpa-ca-cia-996ab693"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linkedin.com/in/paul-stathopoulos-18360620/"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linkedin.com/in/libbyduckworth/?originalSubdomain=ca"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linkedin.com/in/margaret-pacheco-b3465616/"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inkedin.com/in/jeffmcilravey/?originalSubdomain=c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inkedin.com/in/tiffany-wong-cpa-ca-5614021b/?originalSubdomain=ca"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inkedin.com/in/nadinepetsche/?originalSubdomain=ca"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linkedin.com/in/douglasjmjohnson/"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inkedin.com/in/asifalimohammed/"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inkedin.com/in/iprebecca/"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two panel</a:t>
            </a: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218872"/>
            <a:ext cx="6390266" cy="4152857"/>
          </a:xfrm>
          <a:prstGeom prst="rect">
            <a:avLst/>
          </a:prstGeom>
        </p:spPr>
        <p:txBody>
          <a:bodyPr vert="horz" lIns="68580" tIns="34290" rIns="68580" bIns="3429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5100" b="1" dirty="0" err="1"/>
              <a:t>Behram</a:t>
            </a:r>
            <a:r>
              <a:rPr lang="en-US" sz="5100" b="1" dirty="0"/>
              <a:t> is a retired partner from PwC Canada, where he most recently led their Emerging Tech practice across the country. </a:t>
            </a:r>
          </a:p>
          <a:p>
            <a:pPr algn="l">
              <a:lnSpc>
                <a:spcPct val="120000"/>
              </a:lnSpc>
            </a:pPr>
            <a:r>
              <a:rPr lang="en-US" sz="2500" dirty="0">
                <a:latin typeface="Georgia" panose="02040502050405020303" pitchFamily="18" charset="0"/>
              </a:rPr>
              <a:t>He is currently a professor at the University of Toronto, teaching Accounting Information Systems, Risk &amp; Controls, and Emerging Tech subjects including Blockchain, AI, Quantum Computing, etc. </a:t>
            </a:r>
            <a:r>
              <a:rPr lang="en-CA" sz="2500" dirty="0">
                <a:latin typeface="Georgia" panose="02040502050405020303" pitchFamily="18" charset="0"/>
              </a:rPr>
              <a:t>He also serves as the Vice President on the Board of Directors for the Toronto Chapter of </a:t>
            </a:r>
            <a:r>
              <a:rPr lang="en-CA" sz="2500">
                <a:latin typeface="Georgia" panose="02040502050405020303" pitchFamily="18" charset="0"/>
              </a:rPr>
              <a:t>ISACA.</a:t>
            </a:r>
            <a:endParaRPr lang="en-US" sz="2500" dirty="0">
              <a:latin typeface="Georgia" panose="02040502050405020303" pitchFamily="18" charset="0"/>
            </a:endParaRPr>
          </a:p>
          <a:p>
            <a:pPr algn="l">
              <a:lnSpc>
                <a:spcPct val="120000"/>
              </a:lnSpc>
            </a:pPr>
            <a:r>
              <a:rPr lang="en-US" sz="2500" dirty="0" err="1">
                <a:latin typeface="Georgia" panose="02040502050405020303" pitchFamily="18" charset="0"/>
              </a:rPr>
              <a:t>Behram</a:t>
            </a:r>
            <a:r>
              <a:rPr lang="en-US" sz="2500" dirty="0">
                <a:latin typeface="Georgia" panose="02040502050405020303" pitchFamily="18" charset="0"/>
              </a:rPr>
              <a:t> is an innovator who excels at defining ‘the art of the possible’ by challenging the norm, envisioning revolutionary solutions to complex business problems, and surpassing client expectations by helping them chart a course for rapid growth in today’s highly disruptive and often volatile technology landscape.</a:t>
            </a:r>
          </a:p>
          <a:p>
            <a:pPr algn="l">
              <a:lnSpc>
                <a:spcPct val="120000"/>
              </a:lnSpc>
            </a:pPr>
            <a:r>
              <a:rPr lang="en-US" sz="2500" dirty="0">
                <a:latin typeface="Georgia" panose="02040502050405020303" pitchFamily="18" charset="0"/>
              </a:rPr>
              <a:t>His unique blend of business and technology skill set, coupled with his entrepreneurial background, allows </a:t>
            </a:r>
            <a:r>
              <a:rPr lang="en-US" sz="2500" dirty="0" err="1">
                <a:latin typeface="Georgia" panose="02040502050405020303" pitchFamily="18" charset="0"/>
              </a:rPr>
              <a:t>Behram</a:t>
            </a:r>
            <a:r>
              <a:rPr lang="en-US" sz="2500" dirty="0">
                <a:latin typeface="Georgia" panose="02040502050405020303" pitchFamily="18" charset="0"/>
              </a:rPr>
              <a:t> to study any given problem from a balanced scorecard perspective that aligns technology needs to core business objectives and challenges the norm to envision revolutionary yet simple solutions to complex business issues, thereby turning ambiguity into concrete action. </a:t>
            </a:r>
            <a:endParaRPr lang="en-CA" sz="2500" dirty="0">
              <a:latin typeface="Georgia" panose="02040502050405020303" pitchFamily="18" charset="0"/>
            </a:endParaRPr>
          </a:p>
        </p:txBody>
      </p:sp>
      <p:sp>
        <p:nvSpPr>
          <p:cNvPr id="4" name="Title 1">
            <a:extLst>
              <a:ext uri="{FF2B5EF4-FFF2-40B4-BE49-F238E27FC236}">
                <a16:creationId xmlns:a16="http://schemas.microsoft.com/office/drawing/2014/main" id="{121975F3-A3EC-EACA-B08C-0886F752148D}"/>
              </a:ext>
            </a:extLst>
          </p:cNvPr>
          <p:cNvSpPr txBox="1">
            <a:spLocks/>
          </p:cNvSpPr>
          <p:nvPr/>
        </p:nvSpPr>
        <p:spPr>
          <a:xfrm>
            <a:off x="84714" y="1261761"/>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5000"/>
              </a:lnSpc>
            </a:pPr>
            <a:r>
              <a:rPr lang="en-US" sz="2800" dirty="0" err="1">
                <a:latin typeface="Impact" panose="020B0806030902050204" pitchFamily="34" charset="0"/>
              </a:rPr>
              <a:t>Behram</a:t>
            </a:r>
            <a:r>
              <a:rPr lang="en-US" sz="2800" dirty="0">
                <a:latin typeface="Impact" panose="020B0806030902050204" pitchFamily="34" charset="0"/>
              </a:rPr>
              <a:t> </a:t>
            </a:r>
            <a:r>
              <a:rPr lang="en-US" sz="2800" dirty="0" err="1">
                <a:latin typeface="Impact" panose="020B0806030902050204" pitchFamily="34" charset="0"/>
              </a:rPr>
              <a:t>Faroogh</a:t>
            </a:r>
            <a:r>
              <a:rPr lang="en-US" sz="2800" dirty="0">
                <a:latin typeface="Impact" panose="020B0806030902050204" pitchFamily="34" charset="0"/>
              </a:rPr>
              <a:t> </a:t>
            </a:r>
            <a:r>
              <a:rPr lang="en-US" sz="2700" dirty="0">
                <a:latin typeface="Impact" panose="020B0806030902050204" pitchFamily="34" charset="0"/>
              </a:rPr>
              <a:t>	</a:t>
            </a:r>
            <a:r>
              <a:rPr lang="en-US" sz="2400" dirty="0"/>
              <a:t> (</a:t>
            </a:r>
            <a:r>
              <a:rPr lang="en-US" sz="2400" dirty="0">
                <a:hlinkClick r:id="rId2"/>
              </a:rPr>
              <a:t>https://www.linkedin.com/in/behram/</a:t>
            </a:r>
            <a:r>
              <a:rPr lang="en-US" sz="2400" dirty="0"/>
              <a:t>)</a:t>
            </a:r>
            <a:endParaRPr lang="en-US" sz="2250" dirty="0">
              <a:latin typeface="+mn-lt"/>
            </a:endParaRPr>
          </a:p>
        </p:txBody>
      </p:sp>
      <p:sp>
        <p:nvSpPr>
          <p:cNvPr id="3" name="TextBox 2">
            <a:extLst>
              <a:ext uri="{FF2B5EF4-FFF2-40B4-BE49-F238E27FC236}">
                <a16:creationId xmlns:a16="http://schemas.microsoft.com/office/drawing/2014/main" id="{2DE5C2CB-BFAC-8B47-ED38-B3DDD942691B}"/>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E4547F4A-A532-8A86-57DD-A0AF4A11EF56}"/>
              </a:ext>
            </a:extLst>
          </p:cNvPr>
          <p:cNvPicPr>
            <a:picLocks noChangeAspect="1"/>
          </p:cNvPicPr>
          <p:nvPr/>
        </p:nvPicPr>
        <p:blipFill>
          <a:blip r:embed="rId3"/>
          <a:stretch>
            <a:fillRect/>
          </a:stretch>
        </p:blipFill>
        <p:spPr>
          <a:xfrm>
            <a:off x="291543" y="2218872"/>
            <a:ext cx="1877650" cy="1910785"/>
          </a:xfrm>
          <a:prstGeom prst="rect">
            <a:avLst/>
          </a:prstGeom>
        </p:spPr>
      </p:pic>
    </p:spTree>
    <p:extLst>
      <p:ext uri="{BB962C8B-B14F-4D97-AF65-F5344CB8AC3E}">
        <p14:creationId xmlns:p14="http://schemas.microsoft.com/office/powerpoint/2010/main" val="86691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eight (ESG)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CA" sz="2700" dirty="0">
                <a:latin typeface="Impact" panose="020B0806030902050204" pitchFamily="34" charset="0"/>
              </a:rPr>
              <a:t>Tim Scott   </a:t>
            </a:r>
            <a:r>
              <a:rPr lang="en-US" sz="1600" dirty="0">
                <a:latin typeface="+mn-lt"/>
                <a:hlinkClick r:id="rId2"/>
              </a:rPr>
              <a:t>Tim Scott | LinkedIn</a:t>
            </a:r>
            <a:endParaRPr lang="en-US" sz="1600" dirty="0">
              <a:latin typeface="+mn-lt"/>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spcBef>
                <a:spcPts val="0"/>
              </a:spcBef>
              <a:spcAft>
                <a:spcPts val="0"/>
              </a:spcAft>
            </a:pPr>
            <a:r>
              <a:rPr lang="fr-CA" b="1" dirty="0">
                <a:latin typeface="-apple-system"/>
              </a:rPr>
              <a:t>National </a:t>
            </a:r>
            <a:r>
              <a:rPr lang="fr-CA" b="1" dirty="0" err="1">
                <a:latin typeface="-apple-system"/>
              </a:rPr>
              <a:t>Managing</a:t>
            </a:r>
            <a:r>
              <a:rPr lang="fr-CA" b="1" dirty="0">
                <a:latin typeface="-apple-system"/>
              </a:rPr>
              <a:t> Partner, </a:t>
            </a:r>
            <a:r>
              <a:rPr lang="fr-CA" b="1" dirty="0" err="1">
                <a:latin typeface="-apple-system"/>
              </a:rPr>
              <a:t>Internal</a:t>
            </a:r>
            <a:r>
              <a:rPr lang="fr-CA" b="1" dirty="0">
                <a:latin typeface="-apple-system"/>
              </a:rPr>
              <a:t> Audit Services, Risk Advisory</a:t>
            </a:r>
            <a:br>
              <a:rPr lang="fr-CA" sz="1600" b="1" dirty="0">
                <a:latin typeface="Georgia" panose="02040502050405020303" pitchFamily="18" charset="0"/>
              </a:rPr>
            </a:br>
            <a:endParaRPr lang="fr-CA" sz="1600" b="1" dirty="0">
              <a:latin typeface="Georgia" panose="02040502050405020303" pitchFamily="18" charset="0"/>
            </a:endParaRPr>
          </a:p>
          <a:p>
            <a:pPr marL="0" marR="0" lvl="0" indent="0" algn="l" defTabSz="457200" rtl="0" eaLnBrk="1" fontAlgn="auto" latinLnBrk="0" hangingPunct="1">
              <a:lnSpc>
                <a:spcPts val="12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Tim is a partner in Deloitte’s Risk Advisory Services practice based in Toronto and is the leader of Deloitte’s Canadian Internal Audit offering. He has over 30 years of experience working in both professional services firms and industry, and specializes in internal audit, CEO/CFO certification, enterprise risk management and third-party risk management.</a:t>
            </a:r>
          </a:p>
          <a:p>
            <a:pPr marL="0" marR="0" lvl="0" indent="0" algn="l" defTabSz="457200" rtl="0" eaLnBrk="1" fontAlgn="auto" latinLnBrk="0" hangingPunct="1">
              <a:lnSpc>
                <a:spcPts val="12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Prior to joining Deloitte, Tim’s extensive industry experience includes terms as the Senior Vice President, Asset Protection with Loblaw Companies Limited and SVP, Internal Audit and Enterprise Risk Management with Loblaw, in addition to Internal Audit, ERM and CFO roles within Maple Leaf Foods.</a:t>
            </a:r>
          </a:p>
          <a:p>
            <a:pPr marL="0" marR="0" lvl="0" indent="0" algn="l" defTabSz="457200" rtl="0" eaLnBrk="1" fontAlgn="auto" latinLnBrk="0" hangingPunct="1">
              <a:lnSpc>
                <a:spcPts val="12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Tim is a graduate of the University of Western Ontario and has a Diploma in Accounting from Wilfrid Laurier University. He is a Chartered Professional Accountant, Chartered Accountant, Certified Internal Auditor and is a member of the Chartered Professional Accountants of Ontario and the Institute of Internal Auditors.</a:t>
            </a:r>
            <a:endParaRPr lang="en-US" b="1" dirty="0">
              <a:latin typeface="-apple-system"/>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B76571A1-B083-1832-F934-467137E226BE}"/>
              </a:ext>
            </a:extLst>
          </p:cNvPr>
          <p:cNvPicPr>
            <a:picLocks noChangeAspect="1"/>
          </p:cNvPicPr>
          <p:nvPr/>
        </p:nvPicPr>
        <p:blipFill>
          <a:blip r:embed="rId3"/>
          <a:srcRect/>
          <a:stretch/>
        </p:blipFill>
        <p:spPr>
          <a:xfrm>
            <a:off x="187183" y="2095542"/>
            <a:ext cx="2075725" cy="2802229"/>
          </a:xfrm>
          <a:prstGeom prst="rect">
            <a:avLst/>
          </a:prstGeom>
        </p:spPr>
      </p:pic>
    </p:spTree>
    <p:extLst>
      <p:ext uri="{BB962C8B-B14F-4D97-AF65-F5344CB8AC3E}">
        <p14:creationId xmlns:p14="http://schemas.microsoft.com/office/powerpoint/2010/main" val="22566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eight (ESG)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CA" sz="2700" dirty="0">
                <a:latin typeface="Impact" panose="020B0806030902050204" pitchFamily="34" charset="0"/>
              </a:rPr>
              <a:t>Aleksandra Lazzari  </a:t>
            </a:r>
            <a:r>
              <a:rPr lang="en-US" sz="1600">
                <a:latin typeface="+mn-lt"/>
                <a:hlinkClick r:id="rId2"/>
              </a:rPr>
              <a:t>Aleksandra Lazzari | LinkedIn</a:t>
            </a:r>
            <a:r>
              <a:rPr lang="en-CA" sz="1600">
                <a:latin typeface="+mn-lt"/>
              </a:rPr>
              <a:t> </a:t>
            </a:r>
            <a:endParaRPr lang="en-US" sz="1600" dirty="0">
              <a:latin typeface="+mn-lt"/>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spcAft>
                <a:spcPts val="1000"/>
              </a:spcAft>
            </a:pPr>
            <a:r>
              <a:rPr lang="en-US" b="1" dirty="0">
                <a:latin typeface="-apple-system"/>
              </a:rPr>
              <a:t>Senior Manager, Deloitte Risk Advisory </a:t>
            </a:r>
          </a:p>
          <a:p>
            <a:pPr marL="0" marR="0" algn="l">
              <a:lnSpc>
                <a:spcPts val="1200"/>
              </a:lnSpc>
              <a:spcBef>
                <a:spcPts val="0"/>
              </a:spcBef>
              <a:spcAft>
                <a:spcPts val="1000"/>
              </a:spcAft>
            </a:pPr>
            <a:r>
              <a:rPr lang="en-CA" sz="1400" dirty="0">
                <a:latin typeface="Georgia" panose="02040502050405020303" pitchFamily="18" charset="0"/>
              </a:rPr>
              <a:t>Aleksandra is a Chartered Professional Accountant (CPA, CA) and a member of the Institute of Internal Auditors with over 10 years of professional services experience within the Deloitte Risk Advisory practice. Her work experience spans across multiple service offerings, internal controls and CEO/CFO certification /SOX, internal audit, business process and compliance reviews. </a:t>
            </a:r>
            <a:endParaRPr lang="en-US" sz="1400" dirty="0">
              <a:latin typeface="Georgia" panose="02040502050405020303" pitchFamily="18" charset="0"/>
            </a:endParaRPr>
          </a:p>
          <a:p>
            <a:pPr marL="0" marR="0" algn="l">
              <a:lnSpc>
                <a:spcPts val="1200"/>
              </a:lnSpc>
              <a:spcBef>
                <a:spcPts val="0"/>
              </a:spcBef>
              <a:spcAft>
                <a:spcPts val="1000"/>
              </a:spcAft>
            </a:pPr>
            <a:r>
              <a:rPr lang="en-CA" sz="1400" dirty="0">
                <a:latin typeface="Georgia" panose="02040502050405020303" pitchFamily="18" charset="0"/>
              </a:rPr>
              <a:t>Aleksandra has worked extensively with clients across various industries including Technology, Media and Telecommunications, Energy and Resources, Consumer Business/Products, Public Sector, Financial Services, and. Serving as a trusted advisor, she provides clients with practical recommendations to assist organizations in evaluating and improving the effectiveness of their risk management, control, and governance practices.</a:t>
            </a:r>
            <a:endParaRPr lang="en-US" sz="1400" dirty="0">
              <a:latin typeface="Georgia" panose="02040502050405020303" pitchFamily="18" charset="0"/>
            </a:endParaRPr>
          </a:p>
          <a:p>
            <a:pPr marL="0" marR="0" algn="l">
              <a:lnSpc>
                <a:spcPts val="1200"/>
              </a:lnSpc>
              <a:spcBef>
                <a:spcPts val="0"/>
              </a:spcBef>
              <a:spcAft>
                <a:spcPts val="1200"/>
              </a:spcAft>
            </a:pPr>
            <a:r>
              <a:rPr lang="en-CA" sz="1400" dirty="0">
                <a:latin typeface="Georgia" panose="02040502050405020303" pitchFamily="18" charset="0"/>
              </a:rPr>
              <a:t>Aleksandra leads projects varying in size and complexity and is motivated by helping organizations solve their most complex issues by bringing together an integrated team of professions from across our organization.</a:t>
            </a:r>
            <a:endParaRPr lang="en-US"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9F6FC236-2C0D-9784-4093-294D07A16829}"/>
              </a:ext>
            </a:extLst>
          </p:cNvPr>
          <p:cNvPicPr>
            <a:picLocks noChangeAspect="1"/>
          </p:cNvPicPr>
          <p:nvPr/>
        </p:nvPicPr>
        <p:blipFill>
          <a:blip r:embed="rId3"/>
          <a:stretch>
            <a:fillRect/>
          </a:stretch>
        </p:blipFill>
        <p:spPr>
          <a:xfrm>
            <a:off x="104795" y="2095542"/>
            <a:ext cx="2145930" cy="1848385"/>
          </a:xfrm>
          <a:prstGeom prst="rect">
            <a:avLst/>
          </a:prstGeom>
        </p:spPr>
      </p:pic>
    </p:spTree>
    <p:extLst>
      <p:ext uri="{BB962C8B-B14F-4D97-AF65-F5344CB8AC3E}">
        <p14:creationId xmlns:p14="http://schemas.microsoft.com/office/powerpoint/2010/main" val="368218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nine (managing)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Paul Stathopoulos </a:t>
            </a:r>
            <a:r>
              <a:rPr lang="en-US" sz="1600" u="sng" dirty="0">
                <a:solidFill>
                  <a:srgbClr val="0000FF"/>
                </a:solidFill>
                <a:latin typeface="Georgia" panose="02040502050405020303" pitchFamily="18" charset="0"/>
                <a:cs typeface="Times New Roman" panose="02020603050405020304" pitchFamily="18" charset="0"/>
                <a:hlinkClick r:id="rId2"/>
              </a:rPr>
              <a:t>https://www.linkedin.com/in/paul-stathopoulos-18360620/</a:t>
            </a:r>
            <a:r>
              <a:rPr lang="en-US" sz="1600" u="sng" dirty="0">
                <a:solidFill>
                  <a:srgbClr val="0000FF"/>
                </a:solidFill>
                <a:latin typeface="Georgia" panose="02040502050405020303" pitchFamily="18" charset="0"/>
                <a:cs typeface="Times New Roman" panose="02020603050405020304" pitchFamily="18"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96978" y="2103953"/>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i="0" u="none" strike="noStrike" dirty="0">
                <a:effectLst/>
                <a:latin typeface="-apple-system"/>
              </a:rPr>
              <a:t>Internal Audit Executive</a:t>
            </a:r>
            <a:endParaRPr lang="en-CA" b="1" dirty="0"/>
          </a:p>
          <a:p>
            <a:pPr algn="l"/>
            <a:r>
              <a:rPr lang="en-US" sz="1400" dirty="0">
                <a:latin typeface="Georgia" panose="02040502050405020303" pitchFamily="18" charset="0"/>
              </a:rPr>
              <a:t>Paul was the Chief Auditor </a:t>
            </a:r>
            <a:r>
              <a:rPr lang="en-US" sz="1400">
                <a:latin typeface="Georgia" panose="02040502050405020303" pitchFamily="18" charset="0"/>
              </a:rPr>
              <a:t>of Manulife</a:t>
            </a:r>
            <a:r>
              <a:rPr lang="en-CA" sz="1400">
                <a:latin typeface="Georgia" panose="02040502050405020303" pitchFamily="18" charset="0"/>
              </a:rPr>
              <a:t> for 10 years leading and managing the global Audit Services team.  </a:t>
            </a:r>
            <a:endParaRPr lang="en-US" sz="1400" dirty="0">
              <a:latin typeface="Georgia" panose="02040502050405020303" pitchFamily="18" charset="0"/>
            </a:endParaRPr>
          </a:p>
          <a:p>
            <a:pPr algn="l"/>
            <a:r>
              <a:rPr lang="en-US" sz="1400" dirty="0">
                <a:latin typeface="Georgia" panose="02040502050405020303" pitchFamily="18" charset="0"/>
              </a:rPr>
              <a:t>Paul’s career in Financial Institutions spans over 35 years, including extensive experience </a:t>
            </a:r>
            <a:r>
              <a:rPr lang="en-US" sz="1400">
                <a:latin typeface="Georgia" panose="02040502050405020303" pitchFamily="18" charset="0"/>
              </a:rPr>
              <a:t>in </a:t>
            </a:r>
            <a:r>
              <a:rPr lang="en-CA" sz="1400">
                <a:latin typeface="Georgia" panose="02040502050405020303" pitchFamily="18" charset="0"/>
              </a:rPr>
              <a:t>I</a:t>
            </a:r>
            <a:r>
              <a:rPr lang="en-US" sz="1400">
                <a:latin typeface="Georgia" panose="02040502050405020303" pitchFamily="18" charset="0"/>
              </a:rPr>
              <a:t>nternal </a:t>
            </a:r>
            <a:r>
              <a:rPr lang="en-CA" sz="1400" dirty="0">
                <a:latin typeface="Georgia" panose="02040502050405020303" pitchFamily="18" charset="0"/>
              </a:rPr>
              <a:t>A</a:t>
            </a:r>
            <a:r>
              <a:rPr lang="en-US" sz="1400">
                <a:latin typeface="Georgia" panose="02040502050405020303" pitchFamily="18" charset="0"/>
              </a:rPr>
              <a:t>udit </a:t>
            </a:r>
            <a:r>
              <a:rPr lang="en-US" sz="1400" dirty="0">
                <a:latin typeface="Georgia" panose="02040502050405020303" pitchFamily="18" charset="0"/>
              </a:rPr>
              <a:t>supplemented by roles in Risk Management, Corporate Banking, Compliance, and Treasury</a:t>
            </a:r>
            <a:r>
              <a:rPr lang="en-US" sz="1400">
                <a:latin typeface="Georgia" panose="02040502050405020303" pitchFamily="18" charset="0"/>
              </a:rPr>
              <a:t>.  </a:t>
            </a:r>
            <a:endParaRPr lang="en-CA" sz="1400">
              <a:latin typeface="Georgia" panose="02040502050405020303" pitchFamily="18" charset="0"/>
            </a:endParaRPr>
          </a:p>
          <a:p>
            <a:pPr algn="l"/>
            <a:r>
              <a:rPr lang="en-US" sz="1400">
                <a:latin typeface="Georgia" panose="02040502050405020303" pitchFamily="18" charset="0"/>
              </a:rPr>
              <a:t>He </a:t>
            </a:r>
            <a:r>
              <a:rPr lang="en-US" sz="1400" dirty="0">
                <a:latin typeface="Georgia" panose="02040502050405020303" pitchFamily="18" charset="0"/>
              </a:rPr>
              <a:t>joined Manulife from RBC where he was most recently responsible for enterprise regulatory risk governance practices and compliance policies.   Prior to this, Paul led the audit groups responsible for personal and commercial banking, insurance, and finance.  Before joining RBC in 1994, Paul worked for CIBC in the Investment and Corporate Banking Audit team.  He began his career as an auditor at Deloitte.</a:t>
            </a:r>
          </a:p>
          <a:p>
            <a:pPr algn="l"/>
            <a:r>
              <a:rPr lang="en-US" sz="1400" dirty="0">
                <a:latin typeface="Georgia" panose="02040502050405020303" pitchFamily="18" charset="0"/>
              </a:rPr>
              <a:t>Paul holds a Bachelor in Commerce from the University of Toronto. He is a Chartered Accountant, as well as a Certified Public Accountant from the American Institute of Public Accountants.</a:t>
            </a:r>
          </a:p>
          <a:p>
            <a:pPr algn="l" fontAlgn="base"/>
            <a:r>
              <a:rPr lang="en-CA" sz="1400" dirty="0">
                <a:latin typeface="Georgia" panose="02040502050405020303" pitchFamily="18" charset="0"/>
              </a:rPr>
              <a:t> </a:t>
            </a:r>
            <a:br>
              <a:rPr lang="en-CA" sz="1400" dirty="0">
                <a:latin typeface="Georgia" panose="02040502050405020303" pitchFamily="18" charset="0"/>
              </a:rPr>
            </a:br>
            <a:endParaRPr lang="en-CA"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5" name="Picture 4" descr="A person in a suit&#10;&#10;Description automatically generated">
            <a:extLst>
              <a:ext uri="{FF2B5EF4-FFF2-40B4-BE49-F238E27FC236}">
                <a16:creationId xmlns:a16="http://schemas.microsoft.com/office/drawing/2014/main" id="{FE3016C1-9296-81D5-474C-3CB7A5F3231F}"/>
              </a:ext>
            </a:extLst>
          </p:cNvPr>
          <p:cNvPicPr>
            <a:picLocks noChangeAspect="1"/>
          </p:cNvPicPr>
          <p:nvPr/>
        </p:nvPicPr>
        <p:blipFill>
          <a:blip r:embed="rId3"/>
          <a:stretch>
            <a:fillRect/>
          </a:stretch>
        </p:blipFill>
        <p:spPr>
          <a:xfrm>
            <a:off x="273873" y="2095542"/>
            <a:ext cx="1957564" cy="2727010"/>
          </a:xfrm>
          <a:prstGeom prst="rect">
            <a:avLst/>
          </a:prstGeom>
        </p:spPr>
      </p:pic>
    </p:spTree>
    <p:extLst>
      <p:ext uri="{BB962C8B-B14F-4D97-AF65-F5344CB8AC3E}">
        <p14:creationId xmlns:p14="http://schemas.microsoft.com/office/powerpoint/2010/main" val="55615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ten (planning)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Ella Kila </a:t>
            </a:r>
            <a:r>
              <a:rPr lang="en-US" sz="1600" u="sng" dirty="0">
                <a:solidFill>
                  <a:srgbClr val="0000FF"/>
                </a:solidFill>
                <a:latin typeface="Georgia" panose="02040502050405020303" pitchFamily="18" charset="0"/>
                <a:cs typeface="Times New Roman" panose="02020603050405020304" pitchFamily="18" charset="0"/>
              </a:rPr>
              <a:t>https://www.linkedin.com/in/ellakila/</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latin typeface="-apple-system"/>
              </a:rPr>
              <a:t>Vice President, Audit and Risk, CAE at LCBO </a:t>
            </a:r>
          </a:p>
          <a:p>
            <a:pPr algn="l" fontAlgn="base"/>
            <a:r>
              <a:rPr lang="en-US" sz="1500" dirty="0">
                <a:latin typeface="Georgia" panose="02040502050405020303" pitchFamily="18" charset="0"/>
              </a:rPr>
              <a:t>Ella is a CPA, CA and started her career with PwC in Toronto. After 7 years she left PwC to work as a senior manager in standard setting at the then CICA (now CPA Canada). After having worked for both the Accounting Standards Board and the Criteria of Control Board for 5 years, she spent the next 2 decades working for big banks, private sector and public sector organizations.</a:t>
            </a:r>
          </a:p>
          <a:p>
            <a:pPr algn="l" fontAlgn="base"/>
            <a:r>
              <a:rPr lang="en-US" sz="1500" dirty="0">
                <a:latin typeface="Georgia" panose="02040502050405020303" pitchFamily="18" charset="0"/>
              </a:rPr>
              <a:t>She collected a few more credentials (CRMA, Master Integral Coach) and a lot of experience along the way as she worked in SOX, ERM, BCM, FRM, and of course Internal Audit. In her current role she oversees Internal Audit, the LCBO’s </a:t>
            </a:r>
            <a:r>
              <a:rPr lang="en-US" sz="1500" dirty="0" err="1">
                <a:latin typeface="Georgia" panose="02040502050405020303" pitchFamily="18" charset="0"/>
              </a:rPr>
              <a:t>EthicsMatter</a:t>
            </a:r>
            <a:r>
              <a:rPr lang="en-US" sz="1500" dirty="0">
                <a:latin typeface="Georgia" panose="02040502050405020303" pitchFamily="18" charset="0"/>
              </a:rPr>
              <a:t> program, ERM, and BCM. Her view of internal audit (and ERM and BCM) is that is must be focused on helping the organization succeed and auditors should understand the drivers of an organization’s success. Data analytics are an important aspect of her team’s work. She held a similar role for 9 years with the Ontario Lottery &amp; </a:t>
            </a:r>
            <a:r>
              <a:rPr lang="en-US" sz="1500">
                <a:latin typeface="Georgia" panose="02040502050405020303" pitchFamily="18" charset="0"/>
              </a:rPr>
              <a:t>Gaming Corporation. </a:t>
            </a:r>
            <a:endParaRPr lang="en-US" sz="1500" dirty="0">
              <a:latin typeface="Georgia" panose="02040502050405020303" pitchFamily="18" charset="0"/>
            </a:endParaRPr>
          </a:p>
          <a:p>
            <a:pPr algn="l" fontAlgn="base"/>
            <a:r>
              <a:rPr lang="en-US" sz="1500" dirty="0">
                <a:latin typeface="Georgia" panose="02040502050405020303" pitchFamily="18" charset="0"/>
              </a:rPr>
              <a:t>She is a member-at-large of the UW CISA Board. She was previously a board member of GREO. </a:t>
            </a:r>
          </a:p>
          <a:p>
            <a:pPr algn="l" fontAlgn="base"/>
            <a:r>
              <a:rPr lang="en-CA" sz="1500" dirty="0">
                <a:latin typeface="Georgia" panose="02040502050405020303" pitchFamily="18" charset="0"/>
              </a:rPr>
              <a:t> </a:t>
            </a:r>
            <a:br>
              <a:rPr lang="en-CA" sz="1400" dirty="0">
                <a:latin typeface="Georgia" panose="02040502050405020303" pitchFamily="18" charset="0"/>
              </a:rPr>
            </a:br>
            <a:endParaRPr lang="en-CA"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3072B10E-4363-F595-77AF-2B95A1850C50}"/>
              </a:ext>
            </a:extLst>
          </p:cNvPr>
          <p:cNvPicPr>
            <a:picLocks noChangeAspect="1"/>
          </p:cNvPicPr>
          <p:nvPr/>
        </p:nvPicPr>
        <p:blipFill>
          <a:blip r:embed="rId2"/>
          <a:stretch>
            <a:fillRect/>
          </a:stretch>
        </p:blipFill>
        <p:spPr>
          <a:xfrm>
            <a:off x="84715" y="2033197"/>
            <a:ext cx="2248933" cy="2350913"/>
          </a:xfrm>
          <a:prstGeom prst="rect">
            <a:avLst/>
          </a:prstGeom>
        </p:spPr>
      </p:pic>
    </p:spTree>
    <p:extLst>
      <p:ext uri="{BB962C8B-B14F-4D97-AF65-F5344CB8AC3E}">
        <p14:creationId xmlns:p14="http://schemas.microsoft.com/office/powerpoint/2010/main" val="268847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eleven (business process)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Libby Duckworth </a:t>
            </a:r>
            <a:r>
              <a:rPr lang="en-US" sz="1600" dirty="0">
                <a:latin typeface="Impact" panose="020B0806030902050204" pitchFamily="34" charset="0"/>
                <a:hlinkClick r:id="rId2"/>
              </a:rPr>
              <a:t>https://www.linkedin.com/in/libbyduckworth/?originalSubdomain=ca</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b="1" dirty="0"/>
              <a:t>Senior Manager in KPMG’s Governance, Risk and Compliance Services (GRCS) group</a:t>
            </a:r>
            <a:endParaRPr lang="en-CA" b="1" dirty="0"/>
          </a:p>
          <a:p>
            <a:pPr algn="l"/>
            <a:r>
              <a:rPr lang="en-US" sz="1400" dirty="0">
                <a:latin typeface="Georgia" panose="02040502050405020303" pitchFamily="18" charset="0"/>
              </a:rPr>
              <a:t>Libby started with the firm as a co-op student from the University of Waterloo, directly into the IARCS team, where she completed her CPA, CA designation. </a:t>
            </a:r>
          </a:p>
          <a:p>
            <a:pPr algn="l"/>
            <a:r>
              <a:rPr lang="en-US" sz="1400" dirty="0">
                <a:latin typeface="Georgia" panose="02040502050405020303" pitchFamily="18" charset="0"/>
              </a:rPr>
              <a:t>Over her 10+ years of experience, she has specialized in delivering internal audit, risk and governance services mainly to healthcare and other public sector clients. </a:t>
            </a:r>
          </a:p>
          <a:p>
            <a:pPr algn="l"/>
            <a:r>
              <a:rPr lang="en-US" sz="1400" dirty="0">
                <a:latin typeface="Georgia" panose="02040502050405020303" pitchFamily="18" charset="0"/>
              </a:rPr>
              <a:t>One of her ongoing passions is around promoting internal audit to students – something she has been heavily involved in over the course of her career, and in particular through her role as a member of the IIA’s Academic Relations Committee.</a:t>
            </a:r>
            <a:endParaRPr lang="en-CA" sz="1400" dirty="0">
              <a:latin typeface="Georgia" panose="02040502050405020303" pitchFamily="18" charset="0"/>
            </a:endParaRPr>
          </a:p>
          <a:p>
            <a:pPr algn="l" fontAlgn="base"/>
            <a:r>
              <a:rPr lang="en-CA" sz="1400" dirty="0">
                <a:latin typeface="Georgia" panose="02040502050405020303" pitchFamily="18" charset="0"/>
              </a:rPr>
              <a:t> </a:t>
            </a:r>
            <a:br>
              <a:rPr lang="en-CA" sz="1400" dirty="0">
                <a:latin typeface="Georgia" panose="02040502050405020303" pitchFamily="18" charset="0"/>
              </a:rPr>
            </a:br>
            <a:endParaRPr lang="en-CA"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descr="A person smiling for the camera&#10;&#10;Description automatically generated">
            <a:extLst>
              <a:ext uri="{FF2B5EF4-FFF2-40B4-BE49-F238E27FC236}">
                <a16:creationId xmlns:a16="http://schemas.microsoft.com/office/drawing/2014/main" id="{DDAE8A86-CA5D-B231-1776-FBD2AE28391F}"/>
              </a:ext>
            </a:extLst>
          </p:cNvPr>
          <p:cNvPicPr>
            <a:picLocks noChangeAspect="1"/>
          </p:cNvPicPr>
          <p:nvPr/>
        </p:nvPicPr>
        <p:blipFill rotWithShape="1">
          <a:blip r:embed="rId3">
            <a:extLst>
              <a:ext uri="{28A0092B-C50C-407E-A947-70E740481C1C}">
                <a14:useLocalDpi xmlns:a14="http://schemas.microsoft.com/office/drawing/2010/main" val="0"/>
              </a:ext>
            </a:extLst>
          </a:blip>
          <a:srcRect t="5258" b="25733"/>
          <a:stretch/>
        </p:blipFill>
        <p:spPr>
          <a:xfrm>
            <a:off x="0" y="2033197"/>
            <a:ext cx="2371745" cy="2455101"/>
          </a:xfrm>
          <a:prstGeom prst="rect">
            <a:avLst/>
          </a:prstGeom>
        </p:spPr>
      </p:pic>
    </p:spTree>
    <p:extLst>
      <p:ext uri="{BB962C8B-B14F-4D97-AF65-F5344CB8AC3E}">
        <p14:creationId xmlns:p14="http://schemas.microsoft.com/office/powerpoint/2010/main" val="530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twelve (project</a:t>
            </a:r>
            <a:r>
              <a:rPr lang="en-US" sz="2800"/>
              <a:t>) </a:t>
            </a:r>
            <a:r>
              <a:rPr lang="en-US" sz="2800" dirty="0"/>
              <a:t>p</a:t>
            </a:r>
            <a:r>
              <a:rPr lang="en-US" sz="2800"/>
              <a:t>resenter</a:t>
            </a:r>
            <a:endParaRPr lang="en-US" sz="2800" dirty="0"/>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Margaret Pacheco </a:t>
            </a:r>
            <a:r>
              <a:rPr lang="en-US" sz="1600" dirty="0">
                <a:latin typeface="+mn-lt"/>
                <a:hlinkClick r:id="rId2"/>
              </a:rPr>
              <a:t>https://www.linkedin.com/in/margaret-pacheco-b3465616/</a:t>
            </a:r>
            <a:r>
              <a:rPr lang="en-US" sz="1600" dirty="0">
                <a:latin typeface="+mn-lt"/>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t>President at </a:t>
            </a:r>
            <a:r>
              <a:rPr lang="en-CA" b="1" dirty="0" err="1"/>
              <a:t>Baywall</a:t>
            </a:r>
            <a:r>
              <a:rPr lang="en-CA" b="1" dirty="0"/>
              <a:t> Consulting Inc. </a:t>
            </a:r>
          </a:p>
          <a:p>
            <a:pPr algn="l">
              <a:lnSpc>
                <a:spcPct val="96000"/>
              </a:lnSpc>
            </a:pPr>
            <a:r>
              <a:rPr lang="en-US" sz="1400" b="0" dirty="0">
                <a:latin typeface="Georgia" panose="02040502050405020303" pitchFamily="18" charset="0"/>
              </a:rPr>
              <a:t>Margaret is a seasoned executive and recognized leader in Audit, Governance, Risk, Compliance, and Project Management with over 20 years of experience focused on Financial Institutions, Banking, Insurance, and Wealth Management.  </a:t>
            </a:r>
          </a:p>
          <a:p>
            <a:pPr algn="l">
              <a:lnSpc>
                <a:spcPct val="96000"/>
              </a:lnSpc>
            </a:pPr>
            <a:r>
              <a:rPr lang="en-US" sz="1400" b="0" dirty="0">
                <a:latin typeface="Georgia" panose="02040502050405020303" pitchFamily="18" charset="0"/>
              </a:rPr>
              <a:t>Margaret has led various Internal Audit teams within TD  Audit group including Insurance, Project Management, and Governance, Risk, Compliance and Corporate Functions.  </a:t>
            </a:r>
          </a:p>
          <a:p>
            <a:pPr algn="l">
              <a:lnSpc>
                <a:spcPct val="96000"/>
              </a:lnSpc>
            </a:pPr>
            <a:r>
              <a:rPr lang="en-US" sz="1400" b="0" dirty="0">
                <a:latin typeface="Georgia" panose="02040502050405020303" pitchFamily="18" charset="0"/>
              </a:rPr>
              <a:t>Before joining TD, Margaret led various Banking, Insurance and Wealth Management audits at KPMG.  </a:t>
            </a:r>
          </a:p>
          <a:p>
            <a:pPr algn="l">
              <a:lnSpc>
                <a:spcPct val="96000"/>
              </a:lnSpc>
            </a:pPr>
            <a:r>
              <a:rPr lang="en-US" sz="1400" dirty="0">
                <a:latin typeface="Georgia" panose="02040502050405020303" pitchFamily="18" charset="0"/>
              </a:rPr>
              <a:t>Margaret is currently proving Internal Audit consulting services and her clients include </a:t>
            </a:r>
            <a:r>
              <a:rPr lang="en-US" sz="1400" b="0" dirty="0">
                <a:latin typeface="Georgia" panose="02040502050405020303" pitchFamily="18" charset="0"/>
              </a:rPr>
              <a:t>TD and Scotiabank.</a:t>
            </a:r>
          </a:p>
          <a:p>
            <a:pPr algn="l">
              <a:lnSpc>
                <a:spcPct val="96000"/>
              </a:lnSpc>
            </a:pPr>
            <a:r>
              <a:rPr lang="en-US" sz="1400" b="0" dirty="0">
                <a:latin typeface="Georgia" panose="02040502050405020303" pitchFamily="18" charset="0"/>
              </a:rPr>
              <a:t>Margaret is a past-president of the IIA Toronto Chapte</a:t>
            </a:r>
            <a:r>
              <a:rPr lang="en-US" sz="1400" dirty="0">
                <a:latin typeface="Georgia" panose="02040502050405020303" pitchFamily="18" charset="0"/>
              </a:rPr>
              <a:t>r and is the current Chair of the Board</a:t>
            </a:r>
            <a:r>
              <a:rPr lang="en-US" sz="1400" b="0" dirty="0">
                <a:latin typeface="Georgia" panose="02040502050405020303" pitchFamily="18" charset="0"/>
              </a:rPr>
              <a:t>. </a:t>
            </a:r>
            <a:r>
              <a:rPr lang="en-US" sz="1400" dirty="0">
                <a:latin typeface="Georgia" panose="02040502050405020303" pitchFamily="18" charset="0"/>
              </a:rPr>
              <a:t>She is also the chair of the IIA’s Academic Relations Committee and a member of the  IIA Global Professional Certifications Board.</a:t>
            </a:r>
            <a:endParaRPr lang="en-CA" sz="1400" dirty="0">
              <a:latin typeface="Georgia" panose="02040502050405020303" pitchFamily="18" charset="0"/>
            </a:endParaRPr>
          </a:p>
          <a:p>
            <a:pPr algn="l">
              <a:lnSpc>
                <a:spcPct val="96000"/>
              </a:lnSpc>
            </a:pPr>
            <a:endParaRPr lang="en-CA" sz="1400" b="0" dirty="0">
              <a:latin typeface="Georgia" panose="02040502050405020303" pitchFamily="18" charset="0"/>
            </a:endParaRPr>
          </a:p>
          <a:p>
            <a:pPr algn="l" fontAlgn="base"/>
            <a:r>
              <a:rPr lang="en-CA" sz="1400" dirty="0">
                <a:latin typeface="Georgia" panose="02040502050405020303" pitchFamily="18" charset="0"/>
              </a:rPr>
              <a:t> </a:t>
            </a:r>
            <a:br>
              <a:rPr lang="en-CA" sz="1400" dirty="0">
                <a:latin typeface="Georgia" panose="02040502050405020303" pitchFamily="18" charset="0"/>
              </a:rPr>
            </a:br>
            <a:endParaRPr lang="en-CA"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57AE3119-FC41-0F57-E16E-DB21FDC9E389}"/>
              </a:ext>
            </a:extLst>
          </p:cNvPr>
          <p:cNvPicPr>
            <a:picLocks noChangeAspect="1"/>
          </p:cNvPicPr>
          <p:nvPr/>
        </p:nvPicPr>
        <p:blipFill rotWithShape="1">
          <a:blip r:embed="rId3">
            <a:extLst>
              <a:ext uri="{28A0092B-C50C-407E-A947-70E740481C1C}">
                <a14:useLocalDpi xmlns:a14="http://schemas.microsoft.com/office/drawing/2010/main" val="0"/>
              </a:ext>
            </a:extLst>
          </a:blip>
          <a:srcRect l="1286" r="169"/>
          <a:stretch/>
        </p:blipFill>
        <p:spPr>
          <a:xfrm>
            <a:off x="84715" y="2095542"/>
            <a:ext cx="2126769" cy="2158117"/>
          </a:xfrm>
          <a:prstGeom prst="rect">
            <a:avLst/>
          </a:prstGeom>
        </p:spPr>
      </p:pic>
    </p:spTree>
    <p:extLst>
      <p:ext uri="{BB962C8B-B14F-4D97-AF65-F5344CB8AC3E}">
        <p14:creationId xmlns:p14="http://schemas.microsoft.com/office/powerpoint/2010/main" val="300628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two panel</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Jeff </a:t>
            </a:r>
            <a:r>
              <a:rPr lang="en-US" sz="2700" dirty="0" err="1">
                <a:latin typeface="Impact" panose="020B0806030902050204" pitchFamily="34" charset="0"/>
              </a:rPr>
              <a:t>McIlravey</a:t>
            </a:r>
            <a:r>
              <a:rPr lang="en-US" sz="2700" dirty="0">
                <a:latin typeface="Impact" panose="020B0806030902050204" pitchFamily="34" charset="0"/>
              </a:rPr>
              <a:t> </a:t>
            </a:r>
            <a:r>
              <a:rPr lang="en-US" sz="1600" dirty="0">
                <a:latin typeface="Impact" panose="020B0806030902050204" pitchFamily="34" charset="0"/>
                <a:hlinkClick r:id="rId2"/>
              </a:rPr>
              <a:t>https://www.linkedin.com/in/jeffmcilravey/?originalSubdomain=ca</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t>Director, Member Service Delivery – Canada</a:t>
            </a:r>
            <a:br>
              <a:rPr lang="en-CA" b="1" dirty="0"/>
            </a:br>
            <a:r>
              <a:rPr lang="en-CA" b="1" dirty="0"/>
              <a:t>The Institute of Internal Auditors (IIA) </a:t>
            </a:r>
          </a:p>
          <a:p>
            <a:pPr marL="0" marR="0" algn="just">
              <a:spcBef>
                <a:spcPts val="0"/>
              </a:spcBef>
              <a:spcAft>
                <a:spcPts val="0"/>
              </a:spcAft>
            </a:pPr>
            <a:endParaRPr lang="en-CA" sz="1300">
              <a:latin typeface="Georgia" panose="02040502050405020303" pitchFamily="18" charset="0"/>
            </a:endParaRPr>
          </a:p>
          <a:p>
            <a:pPr marL="0" marR="0" algn="just">
              <a:spcBef>
                <a:spcPts val="0"/>
              </a:spcBef>
              <a:spcAft>
                <a:spcPts val="0"/>
              </a:spcAft>
            </a:pPr>
            <a:r>
              <a:rPr lang="en-CA" sz="1300">
                <a:latin typeface="Georgia" panose="02040502050405020303" pitchFamily="18" charset="0"/>
              </a:rPr>
              <a:t>Jeff </a:t>
            </a:r>
            <a:r>
              <a:rPr lang="en-CA" sz="1300" dirty="0" err="1">
                <a:latin typeface="Georgia" panose="02040502050405020303" pitchFamily="18" charset="0"/>
              </a:rPr>
              <a:t>McIlravey</a:t>
            </a:r>
            <a:r>
              <a:rPr lang="en-CA" sz="1300" dirty="0">
                <a:latin typeface="Georgia" panose="02040502050405020303" pitchFamily="18" charset="0"/>
              </a:rPr>
              <a:t>, CRMA, CFSA, Director, Member Service Delivery, Canada.  Jeff provides strategic leadership to advance and grow the internal audit profession in Canada. He leads and spearheads efforts towards IIA member satisfaction by ensuring an enhanced level of service for IIA members in Canada.  Working together with the Global IIA – Advocacy, MC&amp;L, Membership, and Marketing teams, Jeff ensures there is alignment of efforts and service delivery in collaboration with the 12 IIA Canada Chapters, including growth in memberships, training, and certifications. </a:t>
            </a:r>
          </a:p>
          <a:p>
            <a:pPr marL="0" marR="0" algn="just">
              <a:spcBef>
                <a:spcPts val="0"/>
              </a:spcBef>
              <a:spcAft>
                <a:spcPts val="0"/>
              </a:spcAft>
            </a:pPr>
            <a:r>
              <a:rPr lang="en-CA" sz="1300" dirty="0">
                <a:latin typeface="Georgia" panose="02040502050405020303" pitchFamily="18" charset="0"/>
              </a:rPr>
              <a:t> </a:t>
            </a:r>
          </a:p>
          <a:p>
            <a:pPr marL="0" marR="0" algn="just">
              <a:spcBef>
                <a:spcPts val="0"/>
              </a:spcBef>
              <a:spcAft>
                <a:spcPts val="0"/>
              </a:spcAft>
            </a:pPr>
            <a:r>
              <a:rPr lang="en-CA" sz="1300" dirty="0">
                <a:latin typeface="Georgia" panose="02040502050405020303" pitchFamily="18" charset="0"/>
              </a:rPr>
              <a:t>Jeff’s over 25 years’ experience and expertise in the Internal Audit profession having worked for reputed organizations across different industries, such as aerospace, university sector and asset management. With a focus on enterprise governance and risk management.  In addition, he has been an active volunteer for the IIA, Past President and Chair of the Board IIA Toronto Chapter, serving as the Co-Chair of several IIA Canada National Conferences, Finance Chair 2015- IIA International Conference, speaker and mentor.  In 2019, Jeff received the Arthur Child Distinguished Service Award from the IIA. </a:t>
            </a:r>
          </a:p>
          <a:p>
            <a:pPr algn="l" fontAlgn="base"/>
            <a:endParaRPr lang="en-CA" b="1" dirty="0"/>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4AC4390C-75FD-9BF3-2403-C1E49D7C821C}"/>
              </a:ext>
            </a:extLst>
          </p:cNvPr>
          <p:cNvPicPr>
            <a:picLocks noChangeAspect="1"/>
          </p:cNvPicPr>
          <p:nvPr/>
        </p:nvPicPr>
        <p:blipFill>
          <a:blip r:embed="rId3"/>
          <a:stretch>
            <a:fillRect/>
          </a:stretch>
        </p:blipFill>
        <p:spPr>
          <a:xfrm>
            <a:off x="84715" y="2033197"/>
            <a:ext cx="2283841" cy="2168689"/>
          </a:xfrm>
          <a:prstGeom prst="rect">
            <a:avLst/>
          </a:prstGeom>
        </p:spPr>
      </p:pic>
    </p:spTree>
    <p:extLst>
      <p:ext uri="{BB962C8B-B14F-4D97-AF65-F5344CB8AC3E}">
        <p14:creationId xmlns:p14="http://schemas.microsoft.com/office/powerpoint/2010/main" val="238379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two panel</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Mike Milito</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2300" b="1" dirty="0"/>
              <a:t>Mike is the Assistant Comptroller General, Internal Audit Sector, Treasury Board of Canada Secretariat</a:t>
            </a:r>
          </a:p>
          <a:p>
            <a:pPr marL="19050" marR="19050" algn="l">
              <a:spcAft>
                <a:spcPts val="0"/>
              </a:spcAft>
            </a:pPr>
            <a:r>
              <a:rPr lang="en-US" sz="2000" dirty="0">
                <a:latin typeface="Georgia" panose="02040502050405020303" pitchFamily="18" charset="0"/>
              </a:rPr>
              <a:t>Mike Milito has been Assistant Comptroller General, Internal Audit Sector (IAS) since December 11, 2017. In this role, Mike is responsible for conducting government-wide audits and audits of small departments; leading and championing the internal audit function in the Federal Public Service, which includes monitoring and assessing policy implementation; providing oversight and support; and developing policy advice and standards.  </a:t>
            </a:r>
            <a:endParaRPr lang="en-CA" sz="2000" dirty="0">
              <a:latin typeface="Georgia" panose="02040502050405020303" pitchFamily="18" charset="0"/>
            </a:endParaRPr>
          </a:p>
          <a:p>
            <a:pPr marL="19050" marR="19050" algn="l">
              <a:spcAft>
                <a:spcPts val="0"/>
              </a:spcAft>
            </a:pPr>
            <a:r>
              <a:rPr lang="en-US" sz="2000" dirty="0">
                <a:latin typeface="Georgia" panose="02040502050405020303" pitchFamily="18" charset="0"/>
              </a:rPr>
              <a:t>He is also responsible for the recruitment, appointment, and tenure of qualified and diverse departmental audit committee members.</a:t>
            </a:r>
            <a:endParaRPr lang="en-CA" sz="2000" dirty="0">
              <a:latin typeface="Georgia" panose="02040502050405020303" pitchFamily="18" charset="0"/>
            </a:endParaRPr>
          </a:p>
          <a:p>
            <a:pPr marL="19050" marR="19050" algn="l">
              <a:spcAft>
                <a:spcPts val="0"/>
              </a:spcAft>
            </a:pPr>
            <a:r>
              <a:rPr lang="en-US" sz="2000" dirty="0">
                <a:latin typeface="Georgia" panose="02040502050405020303" pitchFamily="18" charset="0"/>
              </a:rPr>
              <a:t>Prior to his appointment as Assistant Comptroller General of IAS, Mike was the Director General of the Internal Audit and Evaluation Bureau at the Treasury Board Secretariat (TBS). Before joining </a:t>
            </a:r>
            <a:r>
              <a:rPr lang="en-CA" sz="2000" dirty="0">
                <a:latin typeface="Georgia" panose="02040502050405020303" pitchFamily="18" charset="0"/>
              </a:rPr>
              <a:t>TBS, Mike occupied various roles in the fields of Audit and Evaluation in Public Works and Government Services Canada, Health Canada, Privy Council Office, and Finance Canada.</a:t>
            </a:r>
          </a:p>
          <a:p>
            <a:pPr marL="19050" marR="19050" algn="l">
              <a:spcAft>
                <a:spcPts val="0"/>
              </a:spcAft>
            </a:pPr>
            <a:r>
              <a:rPr lang="en-CA" sz="2000" dirty="0">
                <a:latin typeface="Georgia" panose="02040502050405020303" pitchFamily="18" charset="0"/>
              </a:rPr>
              <a:t>Since 2014, he has been TBS’ Champion for the Public Service Employee Survey, where he collaborates with others to develop new approaches to continually improve the wellness and workplace of employees.</a:t>
            </a:r>
          </a:p>
          <a:p>
            <a:pPr algn="l"/>
            <a:r>
              <a:rPr lang="en-CA" sz="2000" dirty="0">
                <a:latin typeface="Georgia" panose="02040502050405020303" pitchFamily="18" charset="0"/>
              </a:rPr>
              <a:t>Mike holds a Bachelor of Commerce from Carleton University, and a Master of Business Administration from Dalhousie University. He is also a Certified Internal Auditor. </a:t>
            </a:r>
          </a:p>
          <a:p>
            <a:pPr algn="l" fontAlgn="base"/>
            <a:endParaRPr lang="en-CA" dirty="0"/>
          </a:p>
        </p:txBody>
      </p:sp>
      <p:pic>
        <p:nvPicPr>
          <p:cNvPr id="1026" name="Picture 2">
            <a:extLst>
              <a:ext uri="{FF2B5EF4-FFF2-40B4-BE49-F238E27FC236}">
                <a16:creationId xmlns:a16="http://schemas.microsoft.com/office/drawing/2014/main" id="{1F4A24DF-6204-F90C-2EEE-DE45C17ED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42" y="2169319"/>
            <a:ext cx="2253803" cy="16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57DF20B-4824-C7E2-E5A8-56CC1EFC5D0F}"/>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183389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three (governance)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Rahul Bhardwaj, LL.B, ICD.D</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t>President and Chief Executive Officer, Institute of Corporate Directors</a:t>
            </a:r>
          </a:p>
          <a:p>
            <a:pPr algn="l">
              <a:lnSpc>
                <a:spcPct val="107000"/>
              </a:lnSpc>
              <a:spcAft>
                <a:spcPts val="800"/>
              </a:spcAft>
            </a:pPr>
            <a:r>
              <a:rPr lang="en-CA" sz="1600" dirty="0">
                <a:latin typeface="Georgia" panose="02040502050405020303" pitchFamily="18" charset="0"/>
              </a:rPr>
              <a:t>As President and CEO of the Institute of Corporate Directors, Rahul Bhardwaj leads a Canadian not-for-profit association of more than 17,300 members committed to improving national outcomes by growing the board leadership and governance capacities within Canadian businesses, agencies and not-for-profits.  </a:t>
            </a:r>
          </a:p>
          <a:p>
            <a:pPr algn="l">
              <a:lnSpc>
                <a:spcPct val="107000"/>
              </a:lnSpc>
              <a:spcAft>
                <a:spcPts val="800"/>
              </a:spcAft>
            </a:pPr>
            <a:r>
              <a:rPr lang="en-CA" sz="1600" dirty="0">
                <a:latin typeface="Georgia" panose="02040502050405020303" pitchFamily="18" charset="0"/>
              </a:rPr>
              <a:t>Mr. Bhardwaj currently serves on the boards of Waterfront Toronto, the Institute of Corporate Directors, the Canadian Foundation for Governance Research, the Leader Council at the Ian O. </a:t>
            </a:r>
            <a:r>
              <a:rPr lang="en-CA" sz="1600" dirty="0" err="1">
                <a:latin typeface="Georgia" panose="02040502050405020303" pitchFamily="18" charset="0"/>
              </a:rPr>
              <a:t>Ihnatowycz</a:t>
            </a:r>
            <a:r>
              <a:rPr lang="en-CA" sz="1600" dirty="0">
                <a:latin typeface="Georgia" panose="02040502050405020303" pitchFamily="18" charset="0"/>
              </a:rPr>
              <a:t> Institute for Leadership at Ivey Business School, and as Director Emeritus at the Rideau Hall Foundation.</a:t>
            </a:r>
          </a:p>
          <a:p>
            <a:pPr algn="l">
              <a:lnSpc>
                <a:spcPct val="107000"/>
              </a:lnSpc>
              <a:spcAft>
                <a:spcPts val="800"/>
              </a:spcAft>
            </a:pPr>
            <a:r>
              <a:rPr lang="en-CA" sz="1600" dirty="0">
                <a:latin typeface="Georgia" panose="02040502050405020303" pitchFamily="18" charset="0"/>
              </a:rPr>
              <a:t>His corporate governance vision has made Mr. Bhardwaj a sought-after presenter, speaker and media commentator in Canada and across the globe.</a:t>
            </a: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C10323A8-EB32-CE72-F23F-7F109E5E910F}"/>
              </a:ext>
            </a:extLst>
          </p:cNvPr>
          <p:cNvPicPr>
            <a:picLocks noChangeAspect="1"/>
          </p:cNvPicPr>
          <p:nvPr/>
        </p:nvPicPr>
        <p:blipFill>
          <a:blip r:embed="rId2"/>
          <a:stretch>
            <a:fillRect/>
          </a:stretch>
        </p:blipFill>
        <p:spPr>
          <a:xfrm>
            <a:off x="84715" y="2095542"/>
            <a:ext cx="2271376" cy="2244810"/>
          </a:xfrm>
          <a:prstGeom prst="rect">
            <a:avLst/>
          </a:prstGeom>
        </p:spPr>
      </p:pic>
    </p:spTree>
    <p:extLst>
      <p:ext uri="{BB962C8B-B14F-4D97-AF65-F5344CB8AC3E}">
        <p14:creationId xmlns:p14="http://schemas.microsoft.com/office/powerpoint/2010/main" val="298578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three (governance)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Tiffany Wong </a:t>
            </a:r>
            <a:r>
              <a:rPr lang="en-US" sz="1600" dirty="0">
                <a:latin typeface="Impact" panose="020B0806030902050204" pitchFamily="34" charset="0"/>
                <a:hlinkClick r:id="rId2"/>
              </a:rPr>
              <a:t>https://www.linkedin.com/in/tiffany-wong-cpa-ca-5614021b/?originalSubdomain=ca</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i="0" u="none" strike="noStrike" dirty="0">
                <a:effectLst/>
                <a:latin typeface="-apple-system"/>
              </a:rPr>
              <a:t>Senior Director, Head of Internal Audit, Pet </a:t>
            </a:r>
            <a:r>
              <a:rPr lang="en-CA" b="1" i="0" u="none" strike="noStrike" dirty="0" err="1">
                <a:effectLst/>
                <a:latin typeface="-apple-system"/>
              </a:rPr>
              <a:t>Valu</a:t>
            </a:r>
            <a:r>
              <a:rPr lang="en-CA" b="1" dirty="0"/>
              <a:t>. </a:t>
            </a:r>
          </a:p>
          <a:p>
            <a:pPr algn="l"/>
            <a:r>
              <a:rPr lang="en-CA" sz="1400" dirty="0">
                <a:effectLst/>
                <a:latin typeface="Georgia" panose="02040502050405020303" pitchFamily="18" charset="0"/>
                <a:ea typeface="Calibri" panose="020F0502020204030204" pitchFamily="34" charset="0"/>
                <a:cs typeface="Times New Roman" panose="02020603050405020304" pitchFamily="18" charset="0"/>
              </a:rPr>
              <a:t>Tiffany has over 15 years in Internal Audit experience serving a variety of industries including retail, manufacturing and insurance. Tiffany currently leads the Internal Audit function at Pet Valu, developing the Company’s risk management framework and leading the ERM function on behalf of management. </a:t>
            </a:r>
          </a:p>
          <a:p>
            <a:pPr algn="l"/>
            <a:r>
              <a:rPr lang="en-CA" sz="1400" dirty="0">
                <a:effectLst/>
                <a:latin typeface="Georgia" panose="02040502050405020303" pitchFamily="18" charset="0"/>
                <a:ea typeface="Calibri" panose="020F0502020204030204" pitchFamily="34" charset="0"/>
                <a:cs typeface="Times New Roman" panose="02020603050405020304" pitchFamily="18" charset="0"/>
              </a:rPr>
              <a:t>Prior to Pet Valu, Tiffany spent five years at Walmart, including relocating to its head office in Bentonville, Arkansas to take on the position of Lead Trainer and Developer to teach the Company’s global team of approximately 250 auditors on the foundations and best practices of internal audit, including overhauling and redesigning the department’s audit methodology and leading the Quality Assurance Improvement Program (QAIP). </a:t>
            </a:r>
          </a:p>
          <a:p>
            <a:pPr algn="l"/>
            <a:r>
              <a:rPr lang="en-US" sz="1400" dirty="0">
                <a:effectLst/>
                <a:latin typeface="Georgia" panose="02040502050405020303" pitchFamily="18" charset="0"/>
                <a:ea typeface="Calibri" panose="020F0502020204030204" pitchFamily="34" charset="0"/>
                <a:cs typeface="Times New Roman" panose="02020603050405020304" pitchFamily="18" charset="0"/>
              </a:rPr>
              <a:t>Tiffany is an alumnus from PwC and holds a Master of Accounting Degree from the University of Waterloo.</a:t>
            </a:r>
            <a:endParaRPr lang="en-CA" sz="1400" dirty="0">
              <a:effectLst/>
              <a:latin typeface="Georgia" panose="02040502050405020303" pitchFamily="18" charset="0"/>
              <a:ea typeface="Calibri" panose="020F0502020204030204" pitchFamily="34" charset="0"/>
              <a:cs typeface="Times New Roman" panose="02020603050405020304" pitchFamily="18" charset="0"/>
            </a:endParaRPr>
          </a:p>
          <a:p>
            <a:pPr algn="l" fontAlgn="base"/>
            <a:br>
              <a:rPr lang="en-CA" sz="1400" dirty="0">
                <a:latin typeface="Georgia" panose="02040502050405020303" pitchFamily="18" charset="0"/>
              </a:rPr>
            </a:br>
            <a:endParaRPr lang="en-CA"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DEED0638-A097-7854-039B-7BF4C2B15D0B}"/>
              </a:ext>
            </a:extLst>
          </p:cNvPr>
          <p:cNvPicPr>
            <a:picLocks noChangeAspect="1"/>
          </p:cNvPicPr>
          <p:nvPr/>
        </p:nvPicPr>
        <p:blipFill>
          <a:blip r:embed="rId3"/>
          <a:stretch>
            <a:fillRect/>
          </a:stretch>
        </p:blipFill>
        <p:spPr>
          <a:xfrm>
            <a:off x="36028" y="2193079"/>
            <a:ext cx="2341854" cy="2183850"/>
          </a:xfrm>
          <a:prstGeom prst="rect">
            <a:avLst/>
          </a:prstGeom>
        </p:spPr>
      </p:pic>
    </p:spTree>
    <p:extLst>
      <p:ext uri="{BB962C8B-B14F-4D97-AF65-F5344CB8AC3E}">
        <p14:creationId xmlns:p14="http://schemas.microsoft.com/office/powerpoint/2010/main" val="97290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four (risk management)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Nadine </a:t>
            </a:r>
            <a:r>
              <a:rPr lang="en-US" sz="2700" dirty="0" err="1">
                <a:latin typeface="Impact" panose="020B0806030902050204" pitchFamily="34" charset="0"/>
              </a:rPr>
              <a:t>Petsche</a:t>
            </a:r>
            <a:r>
              <a:rPr lang="en-US" sz="2700" dirty="0">
                <a:latin typeface="Impact" panose="020B0806030902050204" pitchFamily="34" charset="0"/>
              </a:rPr>
              <a:t> </a:t>
            </a:r>
            <a:r>
              <a:rPr lang="en-US" sz="1600" dirty="0">
                <a:latin typeface="Impact" panose="020B0806030902050204" pitchFamily="34" charset="0"/>
                <a:hlinkClick r:id="rId2"/>
              </a:rPr>
              <a:t>https://www.linkedin.com/in/nadinepetsche/?originalSubdomain=ca</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t>Chief Audit Executive and Enterprise Risk Management Lead at Technical Standards and Safety Authority </a:t>
            </a:r>
          </a:p>
          <a:p>
            <a:pPr algn="l" fontAlgn="base"/>
            <a:r>
              <a:rPr lang="en-CA" sz="1400" dirty="0">
                <a:latin typeface="Georgia" panose="02040502050405020303" pitchFamily="18" charset="0"/>
              </a:rPr>
              <a:t>Nadine is a CA, CPA, and MBA (Finance and Entrepreneurial Studies). She is a 30-year veteran of Ontario’s public sector, including Ontario’s electric utility industry and the Ontario government in various governance-related leadership positions including Enterprise Risk Management, Internal Audit, mergers and acquisitions, controllership and outsourcing.  </a:t>
            </a:r>
          </a:p>
          <a:p>
            <a:pPr algn="l"/>
            <a:r>
              <a:rPr lang="en-CA" sz="1400" dirty="0">
                <a:latin typeface="Georgia" panose="02040502050405020303" pitchFamily="18" charset="0"/>
              </a:rPr>
              <a:t>As Director of Accounting Policy and Financial Reporting with the Ontario government, Nadine was responsible for establishing the government’s accounting policies, providing support to inform fiscal policy decisions and also oversaw the preparation of the Province’s consolidated financial report. </a:t>
            </a: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F8C58A67-56CA-0B92-226E-AEB96EA19CBF}"/>
              </a:ext>
            </a:extLst>
          </p:cNvPr>
          <p:cNvPicPr>
            <a:picLocks noChangeAspect="1"/>
          </p:cNvPicPr>
          <p:nvPr/>
        </p:nvPicPr>
        <p:blipFill>
          <a:blip r:embed="rId3"/>
          <a:stretch>
            <a:fillRect/>
          </a:stretch>
        </p:blipFill>
        <p:spPr>
          <a:xfrm>
            <a:off x="84715" y="2033197"/>
            <a:ext cx="2287030" cy="2223821"/>
          </a:xfrm>
          <a:prstGeom prst="rect">
            <a:avLst/>
          </a:prstGeom>
        </p:spPr>
      </p:pic>
    </p:spTree>
    <p:extLst>
      <p:ext uri="{BB962C8B-B14F-4D97-AF65-F5344CB8AC3E}">
        <p14:creationId xmlns:p14="http://schemas.microsoft.com/office/powerpoint/2010/main" val="187873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five (internal controls)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Doug Johnson  </a:t>
            </a:r>
            <a:r>
              <a:rPr lang="en-US" sz="1600" dirty="0">
                <a:latin typeface="+mn-lt"/>
                <a:hlinkClick r:id="rId3"/>
              </a:rPr>
              <a:t>https://www.linkedin.com/in/douglasjmjohnson/</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b="1" dirty="0"/>
              <a:t>Doug is the Chief Risk Officer at </a:t>
            </a:r>
            <a:r>
              <a:rPr lang="en-US" b="1" dirty="0" err="1"/>
              <a:t>Haventree</a:t>
            </a:r>
            <a:r>
              <a:rPr lang="en-US" b="1" dirty="0"/>
              <a:t> Bank and formerly their VP, Internal Audit. </a:t>
            </a:r>
          </a:p>
          <a:p>
            <a:pPr algn="l">
              <a:lnSpc>
                <a:spcPct val="95000"/>
              </a:lnSpc>
            </a:pPr>
            <a:r>
              <a:rPr lang="en-US" sz="1400" dirty="0">
                <a:latin typeface="Georgia" panose="02040502050405020303" pitchFamily="18" charset="0"/>
              </a:rPr>
              <a:t>Doug Johnson is Haventree Bank’s Chief Risk Officer. He has been part of Haventree’s Executive Management Team since joining the Bank in 2014. Previous to roles at Haventree include Chief Compliance Officer, Chief Privacy Officer, and VP Internal Audit.</a:t>
            </a:r>
          </a:p>
          <a:p>
            <a:pPr algn="l">
              <a:lnSpc>
                <a:spcPct val="95000"/>
              </a:lnSpc>
            </a:pPr>
            <a:r>
              <a:rPr lang="en-US" sz="1400" dirty="0">
                <a:latin typeface="Georgia" panose="02040502050405020303" pitchFamily="18" charset="0"/>
              </a:rPr>
              <a:t>Doug has also held senior roles in the areas of Governance, Risk, Audit, Compliance, and IT Infrastructure Service Management with several large Financial Institutions including CIBC, RBC, TD Bank and AVIVA. Doug has led teams of various sizes and has a passion for developing people. He is an alumnus from EY and hold a Master of Accounting degree from the University of Waterloo. Doug is a CPA/CA, a Certified Internal Auditor, and a Certified Information Systems Auditor.  </a:t>
            </a:r>
          </a:p>
          <a:p>
            <a:pPr algn="l">
              <a:lnSpc>
                <a:spcPct val="95000"/>
              </a:lnSpc>
            </a:pPr>
            <a:r>
              <a:rPr lang="en-US" sz="1400" dirty="0">
                <a:latin typeface="Georgia" panose="02040502050405020303" pitchFamily="18" charset="0"/>
              </a:rPr>
              <a:t>Doug has served on the Board of the Institute of Internal Auditors (IIA) Canada, on the Toronto IIA Academic Committee, and is a past president of ISACA, Toronto.</a:t>
            </a:r>
          </a:p>
          <a:p>
            <a:pPr algn="l">
              <a:lnSpc>
                <a:spcPct val="95000"/>
              </a:lnSpc>
            </a:pPr>
            <a:r>
              <a:rPr lang="en-US" sz="1400" dirty="0">
                <a:latin typeface="Georgia" panose="02040502050405020303" pitchFamily="18" charset="0"/>
              </a:rPr>
              <a:t>Doug also is a Board member of the University of Waterloo Center for Information Integrity and Information Systems Assurance (UW/</a:t>
            </a:r>
            <a:r>
              <a:rPr lang="en-US" sz="1400">
                <a:latin typeface="Georgia" panose="02040502050405020303" pitchFamily="18" charset="0"/>
              </a:rPr>
              <a:t>CISA).</a:t>
            </a:r>
            <a:endParaRPr lang="en-US" sz="14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46D626FF-E966-8223-412F-FD2EC7607BE1}"/>
              </a:ext>
            </a:extLst>
          </p:cNvPr>
          <p:cNvPicPr>
            <a:picLocks noChangeAspect="1"/>
          </p:cNvPicPr>
          <p:nvPr/>
        </p:nvPicPr>
        <p:blipFill rotWithShape="1">
          <a:blip r:embed="rId4">
            <a:extLst>
              <a:ext uri="{28A0092B-C50C-407E-A947-70E740481C1C}">
                <a14:useLocalDpi xmlns:a14="http://schemas.microsoft.com/office/drawing/2010/main" val="0"/>
              </a:ext>
            </a:extLst>
          </a:blip>
          <a:srcRect t="6886" b="5038"/>
          <a:stretch/>
        </p:blipFill>
        <p:spPr>
          <a:xfrm>
            <a:off x="30131" y="2186077"/>
            <a:ext cx="2287030" cy="2331952"/>
          </a:xfrm>
          <a:prstGeom prst="rect">
            <a:avLst/>
          </a:prstGeom>
        </p:spPr>
      </p:pic>
    </p:spTree>
    <p:extLst>
      <p:ext uri="{BB962C8B-B14F-4D97-AF65-F5344CB8AC3E}">
        <p14:creationId xmlns:p14="http://schemas.microsoft.com/office/powerpoint/2010/main" val="147524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six (IT)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Asif Mohammed  </a:t>
            </a:r>
            <a:r>
              <a:rPr lang="en-US" sz="1600" dirty="0">
                <a:latin typeface="+mn-lt"/>
                <a:hlinkClick r:id="rId2"/>
              </a:rPr>
              <a:t>https://www.linkedin.com/in/asifalimohammed/</a:t>
            </a:r>
            <a:r>
              <a:rPr lang="en-US" sz="1600" dirty="0">
                <a:latin typeface="Impact" panose="020B0806030902050204" pitchFamily="34" charset="0"/>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2800" b="1" dirty="0"/>
              <a:t>Asif is a Partner at Richter LLP in the Risk Performance and Technology Advisory practice, responsible for practice strategy, and accountable for successful delivery of engagements and services. </a:t>
            </a:r>
          </a:p>
          <a:p>
            <a:pPr algn="l">
              <a:lnSpc>
                <a:spcPct val="120000"/>
              </a:lnSpc>
            </a:pPr>
            <a:r>
              <a:rPr lang="en-US" sz="1800" dirty="0">
                <a:latin typeface="Georgia" panose="02040502050405020303" pitchFamily="18" charset="0"/>
              </a:rPr>
              <a:t>Asif has spent 19 years between industry and consulting, managing risk and advising clients across a variety of sectors. Asif joined the Toronto chapter in 2005, and now serves as the ISACA Toronto Chapter Immediate Past-President. In his role, Asif is responsible for providing advice and guidance to the President and the Board of Directors, and he continues to serve as a voting member of the board.  In doing so, Asif takes a member-centric approach to implementing initiatives and programs with an emphasis on continuous learning, workforce development, and building the professional community in the region.</a:t>
            </a:r>
          </a:p>
          <a:p>
            <a:pPr algn="l">
              <a:lnSpc>
                <a:spcPct val="120000"/>
              </a:lnSpc>
            </a:pPr>
            <a:r>
              <a:rPr lang="en-US" sz="1800" dirty="0">
                <a:latin typeface="Georgia" panose="02040502050405020303" pitchFamily="18" charset="0"/>
              </a:rPr>
              <a:t>Asif is a Certified Information Systems Auditor (CISA), Certified in Risk and Information Systems Control (CRISC), Certified Data Privacy Solution Engineer (CDPSE), and received his Master of Business Administration (MBA) from the Queen’s University, Smith School of Business.</a:t>
            </a: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23761543-E590-DE58-7323-0242EA5F3231}"/>
              </a:ext>
            </a:extLst>
          </p:cNvPr>
          <p:cNvPicPr>
            <a:picLocks noChangeAspect="1"/>
          </p:cNvPicPr>
          <p:nvPr/>
        </p:nvPicPr>
        <p:blipFill>
          <a:blip r:embed="rId3"/>
          <a:stretch>
            <a:fillRect/>
          </a:stretch>
        </p:blipFill>
        <p:spPr>
          <a:xfrm>
            <a:off x="84715" y="2095542"/>
            <a:ext cx="2159000" cy="2197100"/>
          </a:xfrm>
          <a:prstGeom prst="rect">
            <a:avLst/>
          </a:prstGeom>
        </p:spPr>
      </p:pic>
    </p:spTree>
    <p:extLst>
      <p:ext uri="{BB962C8B-B14F-4D97-AF65-F5344CB8AC3E}">
        <p14:creationId xmlns:p14="http://schemas.microsoft.com/office/powerpoint/2010/main" val="204315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5" y="228765"/>
            <a:ext cx="8825346" cy="747830"/>
          </a:xfrm>
        </p:spPr>
        <p:txBody>
          <a:bodyPr/>
          <a:lstStyle/>
          <a:p>
            <a:r>
              <a:rPr lang="en-US" sz="2800" dirty="0"/>
              <a:t>Week seven (fraud) presenter</a:t>
            </a:r>
          </a:p>
        </p:txBody>
      </p:sp>
      <p:sp>
        <p:nvSpPr>
          <p:cNvPr id="6" name="Title 1">
            <a:extLst>
              <a:ext uri="{FF2B5EF4-FFF2-40B4-BE49-F238E27FC236}">
                <a16:creationId xmlns:a16="http://schemas.microsoft.com/office/drawing/2014/main" id="{11E1D7E1-78F3-E123-91F4-FA7D4B0A822B}"/>
              </a:ext>
            </a:extLst>
          </p:cNvPr>
          <p:cNvSpPr txBox="1">
            <a:spLocks/>
          </p:cNvSpPr>
          <p:nvPr/>
        </p:nvSpPr>
        <p:spPr>
          <a:xfrm>
            <a:off x="84715" y="1361252"/>
            <a:ext cx="8677297" cy="67194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5000"/>
              </a:lnSpc>
            </a:pPr>
            <a:r>
              <a:rPr lang="en-US" sz="2700" dirty="0">
                <a:latin typeface="Impact" panose="020B0806030902050204" pitchFamily="34" charset="0"/>
              </a:rPr>
              <a:t>Rebecca Ip </a:t>
            </a:r>
            <a:r>
              <a:rPr lang="en-US" sz="1600" dirty="0">
                <a:latin typeface="+mn-lt"/>
                <a:hlinkClick r:id="rId2"/>
              </a:rPr>
              <a:t>https://www.linkedin.com/in/iprebecca/</a:t>
            </a:r>
            <a:r>
              <a:rPr lang="en-US" sz="1600" dirty="0">
                <a:latin typeface="+mn-lt"/>
              </a:rPr>
              <a:t> </a:t>
            </a:r>
            <a:endParaRPr lang="en-CA" sz="2700" dirty="0">
              <a:latin typeface="Impact" panose="020B0806030902050204" pitchFamily="34" charset="0"/>
            </a:endParaRPr>
          </a:p>
        </p:txBody>
      </p:sp>
      <p:sp>
        <p:nvSpPr>
          <p:cNvPr id="7" name="Content Placeholder 2">
            <a:extLst>
              <a:ext uri="{FF2B5EF4-FFF2-40B4-BE49-F238E27FC236}">
                <a16:creationId xmlns:a16="http://schemas.microsoft.com/office/drawing/2014/main" id="{0818555B-CC4A-ADEF-75C2-BAF3E3B626BF}"/>
              </a:ext>
            </a:extLst>
          </p:cNvPr>
          <p:cNvSpPr txBox="1">
            <a:spLocks/>
          </p:cNvSpPr>
          <p:nvPr/>
        </p:nvSpPr>
        <p:spPr>
          <a:xfrm>
            <a:off x="2371745" y="2095542"/>
            <a:ext cx="6390266" cy="415285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CA" b="1" dirty="0"/>
              <a:t>Partner at KPMG Canada </a:t>
            </a:r>
          </a:p>
          <a:p>
            <a:pPr algn="l">
              <a:lnSpc>
                <a:spcPct val="96000"/>
              </a:lnSpc>
            </a:pPr>
            <a:r>
              <a:rPr lang="en-US" sz="1300" b="0" dirty="0">
                <a:latin typeface="Georgia" panose="02040502050405020303" pitchFamily="18" charset="0"/>
              </a:rPr>
              <a:t>Rebecca is a Partner in KPMG’s Risk Consulting and Forensic Practice and is currently the leader of the GVA Forensic Practice. She began her career with KPMG’s Audit practice in 2005 as Senior Accountant. In June 2007, she joined the Risk Consulting Forensic practice and has worked from KPMG’s London, England, Amstelveen, the Netherlands and Toronto and Vancouver offices.</a:t>
            </a:r>
          </a:p>
          <a:p>
            <a:pPr algn="l">
              <a:lnSpc>
                <a:spcPct val="96000"/>
              </a:lnSpc>
            </a:pPr>
            <a:r>
              <a:rPr lang="en-US" sz="1300" b="0" dirty="0">
                <a:latin typeface="Georgia" panose="02040502050405020303" pitchFamily="18" charset="0"/>
              </a:rPr>
              <a:t>Rebecca has led and assisted a wide range of forensic and internal audit assignments across different industries, mostly financial services, since 2007. These projects include assignments to assist clients in investigating employee misconduct, asset misappropriation, third party collusion, assessing and enhancing fraud and AML-related processes and controls.</a:t>
            </a:r>
          </a:p>
          <a:p>
            <a:pPr algn="l">
              <a:lnSpc>
                <a:spcPct val="96000"/>
              </a:lnSpc>
            </a:pPr>
            <a:r>
              <a:rPr lang="en-US" sz="1300" b="0" dirty="0">
                <a:latin typeface="Georgia" panose="02040502050405020303" pitchFamily="18" charset="0"/>
              </a:rPr>
              <a:t>Rebecca is currently the Co-Chair of the Association of Certified Ant-Money Laundering Specialist Toronto Chapter. She has also developed and delivered training in the AML Examination Preparedness Master Class Workshop for the Canadian Institute AML Conferences. She is also a frequent speaker at industry conferences, including the Cullen Commission in June 2022.</a:t>
            </a:r>
            <a:endParaRPr lang="en-CA" sz="1300" dirty="0">
              <a:latin typeface="Georgia" panose="02040502050405020303" pitchFamily="18" charset="0"/>
            </a:endParaRPr>
          </a:p>
        </p:txBody>
      </p:sp>
      <p:sp>
        <p:nvSpPr>
          <p:cNvPr id="4" name="TextBox 3">
            <a:extLst>
              <a:ext uri="{FF2B5EF4-FFF2-40B4-BE49-F238E27FC236}">
                <a16:creationId xmlns:a16="http://schemas.microsoft.com/office/drawing/2014/main" id="{FB12D1CB-19F0-0C5B-C76E-DB849183B72A}"/>
              </a:ext>
            </a:extLst>
          </p:cNvPr>
          <p:cNvSpPr txBox="1"/>
          <p:nvPr/>
        </p:nvSpPr>
        <p:spPr>
          <a:xfrm>
            <a:off x="1962364" y="6248399"/>
            <a:ext cx="5106256"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9BFFCCF8-E13D-BBA0-C3AF-B79689CD2D8A}"/>
              </a:ext>
            </a:extLst>
          </p:cNvPr>
          <p:cNvPicPr>
            <a:picLocks noChangeAspect="1"/>
          </p:cNvPicPr>
          <p:nvPr/>
        </p:nvPicPr>
        <p:blipFill>
          <a:blip r:embed="rId3"/>
          <a:stretch>
            <a:fillRect/>
          </a:stretch>
        </p:blipFill>
        <p:spPr>
          <a:xfrm>
            <a:off x="381989" y="2192769"/>
            <a:ext cx="1865538" cy="1865538"/>
          </a:xfrm>
          <a:prstGeom prst="rect">
            <a:avLst/>
          </a:prstGeom>
        </p:spPr>
      </p:pic>
    </p:spTree>
    <p:extLst>
      <p:ext uri="{BB962C8B-B14F-4D97-AF65-F5344CB8AC3E}">
        <p14:creationId xmlns:p14="http://schemas.microsoft.com/office/powerpoint/2010/main" val="3594059409"/>
      </p:ext>
    </p:extLst>
  </p:cSld>
  <p:clrMapOvr>
    <a:masterClrMapping/>
  </p:clrMapOvr>
</p:sld>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C4F89FF503A438B2754BEF40E8B6B" ma:contentTypeVersion="9" ma:contentTypeDescription="Create a new document." ma:contentTypeScope="" ma:versionID="8c75fa82f6a0ec9b6e304ddfc4c4d5f9">
  <xsd:schema xmlns:xsd="http://www.w3.org/2001/XMLSchema" xmlns:xs="http://www.w3.org/2001/XMLSchema" xmlns:p="http://schemas.microsoft.com/office/2006/metadata/properties" xmlns:ns2="a5838aab-a3e4-4898-bd4e-9f4480a638a9" targetNamespace="http://schemas.microsoft.com/office/2006/metadata/properties" ma:root="true" ma:fieldsID="ec525146acdb0139042cf1192d29c427" ns2:_="">
    <xsd:import namespace="a5838aab-a3e4-4898-bd4e-9f4480a638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38aab-a3e4-4898-bd4e-9f4480a6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6BF94-2030-4665-B73F-452AE16AF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38aab-a3e4-4898-bd4e-9f4480a63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341F72-F723-4F01-B169-6783362214A8}">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a5838aab-a3e4-4898-bd4e-9f4480a638a9"/>
    <ds:schemaRef ds:uri="http://www.w3.org/XML/1998/namespace"/>
  </ds:schemaRefs>
</ds:datastoreItem>
</file>

<file path=customXml/itemProps3.xml><?xml version="1.0" encoding="utf-8"?>
<ds:datastoreItem xmlns:ds="http://schemas.openxmlformats.org/officeDocument/2006/customXml" ds:itemID="{780CEF48-D469-4204-93E1-E37E257BA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9990</TotalTime>
  <Words>2877</Words>
  <Application>Microsoft Macintosh PowerPoint</Application>
  <PresentationFormat>On-screen Show (4:3)</PresentationFormat>
  <Paragraphs>104</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-apple-system</vt:lpstr>
      <vt:lpstr>Adobe Garamond Pro</vt:lpstr>
      <vt:lpstr>AGaramond</vt:lpstr>
      <vt:lpstr>Arial</vt:lpstr>
      <vt:lpstr>Arial</vt:lpstr>
      <vt:lpstr>Calibri</vt:lpstr>
      <vt:lpstr>Georgia</vt:lpstr>
      <vt:lpstr>Impact</vt:lpstr>
      <vt:lpstr>Lucida Grande</vt:lpstr>
      <vt:lpstr>Neutraface 2 Text Book</vt:lpstr>
      <vt:lpstr>Neutraface 2 Text Demi</vt:lpstr>
      <vt:lpstr>Office Theme</vt:lpstr>
      <vt:lpstr>Week two panel</vt:lpstr>
      <vt:lpstr>Week two panel</vt:lpstr>
      <vt:lpstr>Week two panel</vt:lpstr>
      <vt:lpstr>Week three (governance) presenter</vt:lpstr>
      <vt:lpstr>Week three (governance) presenter</vt:lpstr>
      <vt:lpstr>Week four (risk management) presenter</vt:lpstr>
      <vt:lpstr>Week five (internal controls) presenter</vt:lpstr>
      <vt:lpstr>Week six (IT) presenter</vt:lpstr>
      <vt:lpstr>Week seven (fraud) presenter</vt:lpstr>
      <vt:lpstr>Week eight (ESG) presenter</vt:lpstr>
      <vt:lpstr>Week eight (ESG) presenter</vt:lpstr>
      <vt:lpstr>Week nine (managing) presenter</vt:lpstr>
      <vt:lpstr>Week ten (planning) presenter</vt:lpstr>
      <vt:lpstr>Week eleven (business process) presenter</vt:lpstr>
      <vt:lpstr>Week twelve (project)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FirstTitle</dc:title>
  <dc:creator>Lindy's HACK</dc:creator>
  <cp:lastModifiedBy>Adam Vitalis</cp:lastModifiedBy>
  <cp:revision>43</cp:revision>
  <dcterms:created xsi:type="dcterms:W3CDTF">2017-02-15T18:53:17Z</dcterms:created>
  <dcterms:modified xsi:type="dcterms:W3CDTF">2023-11-10T16:34:39Z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0x010100440C4F89FF503A438B2754BEF40E8B6B</vt:lpwstr>
  </property>
</Properties>
</file>