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74" r:id="rId14"/>
    <p:sldId id="278" r:id="rId15"/>
    <p:sldId id="279" r:id="rId16"/>
    <p:sldId id="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A7716A-38F3-48F4-B0B5-14D359D93FFE}" v="1" dt="2026-10-26T04:17:05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908" autoAdjust="0"/>
  </p:normalViewPr>
  <p:slideViewPr>
    <p:cSldViewPr snapToGrid="0">
      <p:cViewPr varScale="1">
        <p:scale>
          <a:sx n="48" d="100"/>
          <a:sy n="48" d="100"/>
        </p:scale>
        <p:origin x="13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y Glover" userId="30bc142f-c093-4f79-be9a-9d9c96f8e9bf" providerId="ADAL" clId="{CA847B1B-DA70-42FC-A10C-889AE82FD37A}"/>
    <pc:docChg chg="custSel modSld">
      <pc:chgData name="Troy Glover" userId="30bc142f-c093-4f79-be9a-9d9c96f8e9bf" providerId="ADAL" clId="{CA847B1B-DA70-42FC-A10C-889AE82FD37A}" dt="2026-10-26T04:18:02.165" v="14" actId="1076"/>
      <pc:docMkLst>
        <pc:docMk/>
      </pc:docMkLst>
      <pc:sldChg chg="modSp mod">
        <pc:chgData name="Troy Glover" userId="30bc142f-c093-4f79-be9a-9d9c96f8e9bf" providerId="ADAL" clId="{CA847B1B-DA70-42FC-A10C-889AE82FD37A}" dt="2026-10-26T04:13:45.606" v="2" actId="20577"/>
        <pc:sldMkLst>
          <pc:docMk/>
          <pc:sldMk cId="1793508347" sldId="260"/>
        </pc:sldMkLst>
        <pc:spChg chg="mod">
          <ac:chgData name="Troy Glover" userId="30bc142f-c093-4f79-be9a-9d9c96f8e9bf" providerId="ADAL" clId="{CA847B1B-DA70-42FC-A10C-889AE82FD37A}" dt="2026-10-26T04:13:45.606" v="2" actId="20577"/>
          <ac:spMkLst>
            <pc:docMk/>
            <pc:sldMk cId="1793508347" sldId="260"/>
            <ac:spMk id="6" creationId="{824E167E-CEC3-4B85-A793-2705D103A2C0}"/>
          </ac:spMkLst>
        </pc:spChg>
      </pc:sldChg>
      <pc:sldChg chg="modSp mod">
        <pc:chgData name="Troy Glover" userId="30bc142f-c093-4f79-be9a-9d9c96f8e9bf" providerId="ADAL" clId="{CA847B1B-DA70-42FC-A10C-889AE82FD37A}" dt="2026-10-26T04:18:02.165" v="14" actId="1076"/>
        <pc:sldMkLst>
          <pc:docMk/>
          <pc:sldMk cId="1102033300" sldId="280"/>
        </pc:sldMkLst>
        <pc:spChg chg="mod">
          <ac:chgData name="Troy Glover" userId="30bc142f-c093-4f79-be9a-9d9c96f8e9bf" providerId="ADAL" clId="{CA847B1B-DA70-42FC-A10C-889AE82FD37A}" dt="2026-10-26T04:17:34.285" v="7" actId="403"/>
          <ac:spMkLst>
            <pc:docMk/>
            <pc:sldMk cId="1102033300" sldId="280"/>
            <ac:spMk id="12" creationId="{A56884C5-D4C3-4925-B871-8FABAC98914E}"/>
          </ac:spMkLst>
        </pc:spChg>
        <pc:spChg chg="mod">
          <ac:chgData name="Troy Glover" userId="30bc142f-c093-4f79-be9a-9d9c96f8e9bf" providerId="ADAL" clId="{CA847B1B-DA70-42FC-A10C-889AE82FD37A}" dt="2026-10-26T04:17:38.125" v="9" actId="27636"/>
          <ac:spMkLst>
            <pc:docMk/>
            <pc:sldMk cId="1102033300" sldId="280"/>
            <ac:spMk id="16" creationId="{C01BF273-01C1-4BA8-A29B-30640E5E4E41}"/>
          </ac:spMkLst>
        </pc:spChg>
        <pc:spChg chg="mod">
          <ac:chgData name="Troy Glover" userId="30bc142f-c093-4f79-be9a-9d9c96f8e9bf" providerId="ADAL" clId="{CA847B1B-DA70-42FC-A10C-889AE82FD37A}" dt="2026-10-26T04:18:02.165" v="14" actId="1076"/>
          <ac:spMkLst>
            <pc:docMk/>
            <pc:sldMk cId="1102033300" sldId="280"/>
            <ac:spMk id="20" creationId="{0CF89DB5-788F-42DA-8CA3-A2E0F920D392}"/>
          </ac:spMkLst>
        </pc:spChg>
        <pc:spChg chg="mod">
          <ac:chgData name="Troy Glover" userId="30bc142f-c093-4f79-be9a-9d9c96f8e9bf" providerId="ADAL" clId="{CA847B1B-DA70-42FC-A10C-889AE82FD37A}" dt="2026-10-26T04:17:41.508" v="10" actId="403"/>
          <ac:spMkLst>
            <pc:docMk/>
            <pc:sldMk cId="1102033300" sldId="280"/>
            <ac:spMk id="24" creationId="{AB203E94-7CA6-4549-A465-CF7C8DDF853A}"/>
          </ac:spMkLst>
        </pc:spChg>
      </pc:sldChg>
    </pc:docChg>
  </pc:docChgLst>
  <pc:docChgLst>
    <pc:chgData name="Sarah Seabrook" userId="c96208ce-ef97-4363-949f-426dc0896384" providerId="ADAL" clId="{B79A9A36-6D12-48C2-91F5-96A721538AC9}"/>
    <pc:docChg chg="delSld modSld">
      <pc:chgData name="Sarah Seabrook" userId="c96208ce-ef97-4363-949f-426dc0896384" providerId="ADAL" clId="{B79A9A36-6D12-48C2-91F5-96A721538AC9}" dt="2026-10-26T16:50:43.253" v="15" actId="2696"/>
      <pc:docMkLst>
        <pc:docMk/>
      </pc:docMkLst>
      <pc:sldChg chg="modNotesTx">
        <pc:chgData name="Sarah Seabrook" userId="c96208ce-ef97-4363-949f-426dc0896384" providerId="ADAL" clId="{B79A9A36-6D12-48C2-91F5-96A721538AC9}" dt="2026-10-26T16:48:41.865" v="0" actId="20577"/>
        <pc:sldMkLst>
          <pc:docMk/>
          <pc:sldMk cId="1304904721" sldId="258"/>
        </pc:sldMkLst>
      </pc:sldChg>
      <pc:sldChg chg="modNotesTx">
        <pc:chgData name="Sarah Seabrook" userId="c96208ce-ef97-4363-949f-426dc0896384" providerId="ADAL" clId="{B79A9A36-6D12-48C2-91F5-96A721538AC9}" dt="2026-10-26T16:48:44.588" v="4" actId="20577"/>
        <pc:sldMkLst>
          <pc:docMk/>
          <pc:sldMk cId="1497070603" sldId="259"/>
        </pc:sldMkLst>
      </pc:sldChg>
      <pc:sldChg chg="modNotesTx">
        <pc:chgData name="Sarah Seabrook" userId="c96208ce-ef97-4363-949f-426dc0896384" providerId="ADAL" clId="{B79A9A36-6D12-48C2-91F5-96A721538AC9}" dt="2026-10-26T16:48:53.350" v="5" actId="20577"/>
        <pc:sldMkLst>
          <pc:docMk/>
          <pc:sldMk cId="1793508347" sldId="260"/>
        </pc:sldMkLst>
      </pc:sldChg>
      <pc:sldChg chg="modNotesTx">
        <pc:chgData name="Sarah Seabrook" userId="c96208ce-ef97-4363-949f-426dc0896384" providerId="ADAL" clId="{B79A9A36-6D12-48C2-91F5-96A721538AC9}" dt="2026-10-26T16:49:01.325" v="6" actId="20577"/>
        <pc:sldMkLst>
          <pc:docMk/>
          <pc:sldMk cId="710568499" sldId="262"/>
        </pc:sldMkLst>
      </pc:sldChg>
      <pc:sldChg chg="modNotesTx">
        <pc:chgData name="Sarah Seabrook" userId="c96208ce-ef97-4363-949f-426dc0896384" providerId="ADAL" clId="{B79A9A36-6D12-48C2-91F5-96A721538AC9}" dt="2026-10-26T16:49:08.348" v="7" actId="20577"/>
        <pc:sldMkLst>
          <pc:docMk/>
          <pc:sldMk cId="977979725" sldId="269"/>
        </pc:sldMkLst>
      </pc:sldChg>
      <pc:sldChg chg="modNotesTx">
        <pc:chgData name="Sarah Seabrook" userId="c96208ce-ef97-4363-949f-426dc0896384" providerId="ADAL" clId="{B79A9A36-6D12-48C2-91F5-96A721538AC9}" dt="2026-10-26T16:49:11.566" v="8" actId="20577"/>
        <pc:sldMkLst>
          <pc:docMk/>
          <pc:sldMk cId="1444342131" sldId="270"/>
        </pc:sldMkLst>
      </pc:sldChg>
      <pc:sldChg chg="modNotesTx">
        <pc:chgData name="Sarah Seabrook" userId="c96208ce-ef97-4363-949f-426dc0896384" providerId="ADAL" clId="{B79A9A36-6D12-48C2-91F5-96A721538AC9}" dt="2026-10-26T16:49:14.484" v="9" actId="20577"/>
        <pc:sldMkLst>
          <pc:docMk/>
          <pc:sldMk cId="309282312" sldId="271"/>
        </pc:sldMkLst>
      </pc:sldChg>
      <pc:sldChg chg="modNotesTx">
        <pc:chgData name="Sarah Seabrook" userId="c96208ce-ef97-4363-949f-426dc0896384" providerId="ADAL" clId="{B79A9A36-6D12-48C2-91F5-96A721538AC9}" dt="2026-10-26T16:49:17.196" v="10" actId="20577"/>
        <pc:sldMkLst>
          <pc:docMk/>
          <pc:sldMk cId="692378190" sldId="274"/>
        </pc:sldMkLst>
      </pc:sldChg>
      <pc:sldChg chg="modNotesTx">
        <pc:chgData name="Sarah Seabrook" userId="c96208ce-ef97-4363-949f-426dc0896384" providerId="ADAL" clId="{B79A9A36-6D12-48C2-91F5-96A721538AC9}" dt="2026-10-26T16:49:20.271" v="11" actId="20577"/>
        <pc:sldMkLst>
          <pc:docMk/>
          <pc:sldMk cId="638283010" sldId="278"/>
        </pc:sldMkLst>
      </pc:sldChg>
      <pc:sldChg chg="del">
        <pc:chgData name="Sarah Seabrook" userId="c96208ce-ef97-4363-949f-426dc0896384" providerId="ADAL" clId="{B79A9A36-6D12-48C2-91F5-96A721538AC9}" dt="2026-10-26T16:50:28.540" v="12" actId="2696"/>
        <pc:sldMkLst>
          <pc:docMk/>
          <pc:sldMk cId="1102033300" sldId="280"/>
        </pc:sldMkLst>
      </pc:sldChg>
      <pc:sldChg chg="del">
        <pc:chgData name="Sarah Seabrook" userId="c96208ce-ef97-4363-949f-426dc0896384" providerId="ADAL" clId="{B79A9A36-6D12-48C2-91F5-96A721538AC9}" dt="2026-10-26T16:50:31.936" v="13" actId="2696"/>
        <pc:sldMkLst>
          <pc:docMk/>
          <pc:sldMk cId="409061351" sldId="281"/>
        </pc:sldMkLst>
      </pc:sldChg>
      <pc:sldChg chg="del">
        <pc:chgData name="Sarah Seabrook" userId="c96208ce-ef97-4363-949f-426dc0896384" providerId="ADAL" clId="{B79A9A36-6D12-48C2-91F5-96A721538AC9}" dt="2026-10-26T16:50:36.580" v="14" actId="2696"/>
        <pc:sldMkLst>
          <pc:docMk/>
          <pc:sldMk cId="1450556180" sldId="283"/>
        </pc:sldMkLst>
      </pc:sldChg>
      <pc:sldChg chg="del">
        <pc:chgData name="Sarah Seabrook" userId="c96208ce-ef97-4363-949f-426dc0896384" providerId="ADAL" clId="{B79A9A36-6D12-48C2-91F5-96A721538AC9}" dt="2026-10-26T16:50:43.253" v="15" actId="2696"/>
        <pc:sldMkLst>
          <pc:docMk/>
          <pc:sldMk cId="781678712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09647E9-4A9B-4270-8386-CF1AA068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7A4549E-C7F7-4407-8DE8-F35280ECD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0E418CC2-C0BD-416E-B521-9E4D9E36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EBE3F30-FA00-4112-AB6F-B1F90120B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B85A9C3-57E9-469F-BB18-0DB98630D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837C9E6-53E7-4DF6-AA62-E113EA5B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4590098-436C-4AD8-ABDC-EF849A62E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5D3645E-A6EB-4C9A-A9A0-9A0EE9B10CD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1748A1A-57AB-4229-9CF0-2EE857433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BF5865D-C16D-4885-AF3B-1EAA74FF6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B10305-94CA-46F0-B94A-2A4316A403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9050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03D767-C181-438D-99D6-755E5557D5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00" r="4000"/>
          <a:stretch/>
        </p:blipFill>
        <p:spPr>
          <a:xfrm>
            <a:off x="6858000" y="190500"/>
            <a:ext cx="5334000" cy="6667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7F9A15-E785-4100-9301-060FA5D6CF4C}"/>
              </a:ext>
            </a:extLst>
          </p:cNvPr>
          <p:cNvSpPr>
            <a:spLocks noGrp="1"/>
          </p:cNvSpPr>
          <p:nvPr/>
        </p:nvSpPr>
        <p:spPr>
          <a:xfrm>
            <a:off x="552450" y="666750"/>
            <a:ext cx="58102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FROM BEING HERE</a:t>
            </a:r>
          </a:p>
          <a:p>
            <a:pPr algn="l">
              <a:def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2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TO BELONGING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38C1AF-F418-4BD4-A6D2-15F541501345}"/>
              </a:ext>
            </a:extLst>
          </p:cNvPr>
          <p:cNvSpPr>
            <a:spLocks noGrp="1"/>
          </p:cNvSpPr>
          <p:nvPr/>
        </p:nvSpPr>
        <p:spPr>
          <a:xfrm>
            <a:off x="590550" y="2619375"/>
            <a:ext cx="561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How academic leaders build</a:t>
            </a:r>
          </a:p>
          <a:p>
            <a:pPr algn="l">
              <a:def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connected communities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014854-579F-4562-AF5F-59C6B7CAF6A4}"/>
              </a:ext>
            </a:extLst>
          </p:cNvPr>
          <p:cNvSpPr>
            <a:spLocks noGrp="1"/>
          </p:cNvSpPr>
          <p:nvPr/>
        </p:nvSpPr>
        <p:spPr>
          <a:xfrm>
            <a:off x="590550" y="4619625"/>
            <a:ext cx="5524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Troy </a:t>
            </a:r>
            <a:r>
              <a:rPr lang="en-US" sz="165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D. </a:t>
            </a:r>
            <a:r>
              <a:rPr sz="165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Glover</a:t>
            </a:r>
            <a:r>
              <a:rPr lang="en-US" sz="165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, Ph.D</a:t>
            </a:r>
            <a:r>
              <a:rPr lang="en-US" dirty="0"/>
              <a:t>. </a:t>
            </a:r>
            <a:endParaRPr sz="1650" b="0" i="0" dirty="0">
              <a:solidFill>
                <a:srgbClr val="111111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6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Professor, Recreation and Leisure Studies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BA1FF7-3CD4-4F21-B061-694FDA16BAFA}"/>
              </a:ext>
            </a:extLst>
          </p:cNvPr>
          <p:cNvSpPr>
            <a:spLocks noGrp="1"/>
          </p:cNvSpPr>
          <p:nvPr/>
        </p:nvSpPr>
        <p:spPr>
          <a:xfrm>
            <a:off x="590550" y="5905500"/>
            <a:ext cx="4095750" cy="523875"/>
          </a:xfrm>
          <a:prstGeom prst="roundRect">
            <a:avLst>
              <a:gd name="adj" fmla="val 21818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ACF8A2-8562-42DE-B188-3FF4AA0AEF8A}"/>
              </a:ext>
            </a:extLst>
          </p:cNvPr>
          <p:cNvSpPr>
            <a:spLocks noGrp="1"/>
          </p:cNvSpPr>
          <p:nvPr/>
        </p:nvSpPr>
        <p:spPr>
          <a:xfrm>
            <a:off x="704850" y="5943600"/>
            <a:ext cx="38671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ACADEMIC LEADERSHIP PROGRAM</a:t>
            </a:r>
          </a:p>
        </p:txBody>
      </p:sp>
    </p:spTree>
    <p:extLst>
      <p:ext uri="{BB962C8B-B14F-4D97-AF65-F5344CB8AC3E}">
        <p14:creationId xmlns:p14="http://schemas.microsoft.com/office/powerpoint/2010/main" val="146906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B897FF2-C5AD-4B5C-8577-044B86AD3A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50818D-CE4B-4C08-8092-81E0545CFE1C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33E91B-9055-46D3-9473-9608041D93CB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2B8A59-EE33-4369-AB8B-4855F1D4E646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CEB86-57E5-414D-A71F-245037DE8168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09146-D386-4C3D-B866-C6AA926C6AD4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TWO PERSPECTIVES ON ACADEMIC COMMUNITY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CE1487-1ED8-4F55-8DD9-298B9ED4BDD2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1D79D5-A5B1-45DC-A584-5C7950D98422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88DE495-C6C5-4F2F-AAA8-905A37031204}"/>
              </a:ext>
            </a:extLst>
          </p:cNvPr>
          <p:cNvSpPr>
            <a:spLocks noGrp="1"/>
          </p:cNvSpPr>
          <p:nvPr/>
        </p:nvSpPr>
        <p:spPr>
          <a:xfrm>
            <a:off x="714375" y="1476375"/>
            <a:ext cx="4762500" cy="3714750"/>
          </a:xfrm>
          <a:prstGeom prst="roundRect">
            <a:avLst>
              <a:gd name="adj" fmla="val 4103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FEB82D-637C-4613-967A-1A66DFD14838}"/>
              </a:ext>
            </a:extLst>
          </p:cNvPr>
          <p:cNvSpPr>
            <a:spLocks noGrp="1"/>
          </p:cNvSpPr>
          <p:nvPr/>
        </p:nvSpPr>
        <p:spPr>
          <a:xfrm>
            <a:off x="1047750" y="1857375"/>
            <a:ext cx="4095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RESEARCHER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F0C4CF-2983-43AA-A8DE-58FE3801BE10}"/>
              </a:ext>
            </a:extLst>
          </p:cNvPr>
          <p:cNvSpPr>
            <a:spLocks noGrp="1"/>
          </p:cNvSpPr>
          <p:nvPr/>
        </p:nvSpPr>
        <p:spPr>
          <a:xfrm>
            <a:off x="1047750" y="2714625"/>
            <a:ext cx="3857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How do proximity, interaction, recognition, contribution, and trust develop into connection and belonging?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F8F5C90-59C4-421A-9DA0-64B5B1D533FE}"/>
              </a:ext>
            </a:extLst>
          </p:cNvPr>
          <p:cNvSpPr>
            <a:spLocks noGrp="1"/>
          </p:cNvSpPr>
          <p:nvPr/>
        </p:nvSpPr>
        <p:spPr>
          <a:xfrm>
            <a:off x="6715125" y="1476375"/>
            <a:ext cx="4762500" cy="3714750"/>
          </a:xfrm>
          <a:prstGeom prst="roundRect">
            <a:avLst>
              <a:gd name="adj" fmla="val 4103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B16E58-A93F-4505-AF43-B8FA4CDDCBAB}"/>
              </a:ext>
            </a:extLst>
          </p:cNvPr>
          <p:cNvSpPr>
            <a:spLocks noGrp="1"/>
          </p:cNvSpPr>
          <p:nvPr/>
        </p:nvSpPr>
        <p:spPr>
          <a:xfrm>
            <a:off x="7048500" y="1857375"/>
            <a:ext cx="4095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FORMER CHAIR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09DEA-42B5-4EBE-941E-44D2502C9000}"/>
              </a:ext>
            </a:extLst>
          </p:cNvPr>
          <p:cNvSpPr>
            <a:spLocks noGrp="1"/>
          </p:cNvSpPr>
          <p:nvPr/>
        </p:nvSpPr>
        <p:spPr>
          <a:xfrm>
            <a:off x="7048500" y="2714625"/>
            <a:ext cx="3857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What can leaders realistically influence when they lead peers within complex structures and inherited relationships?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1230DC-4580-46C7-94C6-1CD71B75AE51}"/>
              </a:ext>
            </a:extLst>
          </p:cNvPr>
          <p:cNvSpPr>
            <a:spLocks noGrp="1"/>
          </p:cNvSpPr>
          <p:nvPr/>
        </p:nvSpPr>
        <p:spPr>
          <a:xfrm>
            <a:off x="1524000" y="5572125"/>
            <a:ext cx="9144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2500"/>
          </a:bodyPr>
          <a:lstStyle>
            <a:def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research gave me language for dynamics I experienced as a chair.</a:t>
            </a:r>
          </a:p>
        </p:txBody>
      </p:sp>
    </p:spTree>
    <p:extLst>
      <p:ext uri="{BB962C8B-B14F-4D97-AF65-F5344CB8AC3E}">
        <p14:creationId xmlns:p14="http://schemas.microsoft.com/office/powerpoint/2010/main" val="31366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92B1082-C0BF-401D-9CEB-A31EC2B3CE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754AE9-F62E-4743-A730-FCB7DB039DEE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3F865B-5D45-4A29-BC77-453E47840D0F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A53416-3340-4461-B172-2297E5D2CF67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578C5-476E-491B-BE45-C841F4F3A16A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EA385C-729A-4939-9C01-7FFE3EFD6A6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A CONNECTED ACADEMIC COMMUNITY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7E800F-75C3-4508-A5B6-D1E191E483BA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D94F3F-5E03-4F1F-A449-04764D70B8D7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057C6DC-5DBE-4655-A24A-D6345833E2D5}"/>
              </a:ext>
            </a:extLst>
          </p:cNvPr>
          <p:cNvSpPr>
            <a:spLocks noGrp="1"/>
          </p:cNvSpPr>
          <p:nvPr/>
        </p:nvSpPr>
        <p:spPr>
          <a:xfrm>
            <a:off x="666750" y="1190625"/>
            <a:ext cx="2571750" cy="523875"/>
          </a:xfrm>
          <a:prstGeom prst="roundRect">
            <a:avLst>
              <a:gd name="adj" fmla="val 21818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908305-CFC4-4612-99D0-FBD19BAD48D8}"/>
              </a:ext>
            </a:extLst>
          </p:cNvPr>
          <p:cNvSpPr>
            <a:spLocks noGrp="1"/>
          </p:cNvSpPr>
          <p:nvPr/>
        </p:nvSpPr>
        <p:spPr>
          <a:xfrm>
            <a:off x="781050" y="1228725"/>
            <a:ext cx="23431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OPENING REFLECTION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4149A8-346E-4B5E-8D12-9ABAC4E7E20B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10477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9375" lnSpcReduction="10000"/>
          </a:bodyPr>
          <a:lstStyle>
            <a:def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Think of an academic community in which you genuinely felt part of something.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1DC1E2-373B-4E4F-BD28-89BEBBC810C6}"/>
              </a:ext>
            </a:extLst>
          </p:cNvPr>
          <p:cNvSpPr>
            <a:spLocks noGrp="1"/>
          </p:cNvSpPr>
          <p:nvPr/>
        </p:nvSpPr>
        <p:spPr>
          <a:xfrm>
            <a:off x="742950" y="32385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8333"/>
          </a:bodyPr>
          <a:lstStyle>
            <a:def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4B7333-8BB7-42EE-BA1C-09F703618AFA}"/>
              </a:ext>
            </a:extLst>
          </p:cNvPr>
          <p:cNvSpPr>
            <a:spLocks noGrp="1"/>
          </p:cNvSpPr>
          <p:nvPr/>
        </p:nvSpPr>
        <p:spPr>
          <a:xfrm>
            <a:off x="1428750" y="321945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 dirty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What happened that contributed to that feeling?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BEE390-96FD-4894-B04E-F38A15C2798B}"/>
              </a:ext>
            </a:extLst>
          </p:cNvPr>
          <p:cNvSpPr>
            <a:spLocks noGrp="1"/>
          </p:cNvSpPr>
          <p:nvPr/>
        </p:nvSpPr>
        <p:spPr>
          <a:xfrm>
            <a:off x="742950" y="38481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8333"/>
          </a:bodyPr>
          <a:lstStyle>
            <a:def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53A443-E352-43EF-95C6-6FC22DD66A78}"/>
              </a:ext>
            </a:extLst>
          </p:cNvPr>
          <p:cNvSpPr>
            <a:spLocks noGrp="1"/>
          </p:cNvSpPr>
          <p:nvPr/>
        </p:nvSpPr>
        <p:spPr>
          <a:xfrm>
            <a:off x="1428750" y="382905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What did other people do?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2B053-B90A-4FCA-B0B4-EF796942DB5C}"/>
              </a:ext>
            </a:extLst>
          </p:cNvPr>
          <p:cNvSpPr>
            <a:spLocks noGrp="1"/>
          </p:cNvSpPr>
          <p:nvPr/>
        </p:nvSpPr>
        <p:spPr>
          <a:xfrm>
            <a:off x="742950" y="4457700"/>
            <a:ext cx="523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8333"/>
          </a:bodyPr>
          <a:lstStyle>
            <a:def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ABDE1F-4217-4A14-B461-54C6718F7D71}"/>
              </a:ext>
            </a:extLst>
          </p:cNvPr>
          <p:cNvSpPr>
            <a:spLocks noGrp="1"/>
          </p:cNvSpPr>
          <p:nvPr/>
        </p:nvSpPr>
        <p:spPr>
          <a:xfrm>
            <a:off x="1428750" y="443865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What made your participation matter?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D1585F0-7DA2-4A03-8763-2A95C04CDB3D}"/>
              </a:ext>
            </a:extLst>
          </p:cNvPr>
          <p:cNvSpPr>
            <a:spLocks noGrp="1"/>
          </p:cNvSpPr>
          <p:nvPr/>
        </p:nvSpPr>
        <p:spPr>
          <a:xfrm>
            <a:off x="9525000" y="5810250"/>
            <a:ext cx="1952625" cy="523875"/>
          </a:xfrm>
          <a:prstGeom prst="roundRect">
            <a:avLst>
              <a:gd name="adj" fmla="val 21818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F9BD77-8B52-4C94-B141-261EDB11BDEA}"/>
              </a:ext>
            </a:extLst>
          </p:cNvPr>
          <p:cNvSpPr>
            <a:spLocks noGrp="1"/>
          </p:cNvSpPr>
          <p:nvPr/>
        </p:nvSpPr>
        <p:spPr>
          <a:xfrm>
            <a:off x="9639300" y="5848350"/>
            <a:ext cx="17240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4 MINUTES</a:t>
            </a:r>
          </a:p>
        </p:txBody>
      </p:sp>
    </p:spTree>
    <p:extLst>
      <p:ext uri="{BB962C8B-B14F-4D97-AF65-F5344CB8AC3E}">
        <p14:creationId xmlns:p14="http://schemas.microsoft.com/office/powerpoint/2010/main" val="130490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37323A9-1B91-4A5B-9BAF-E9CF20A5EC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1326C8-B7C6-4F06-9A33-A1290B28570E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F9B5DB-AB4A-4667-85A8-C6314FDB7418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28D7A7-25FF-466E-9443-7E8BAB97E392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DCDBA9-F903-404C-8124-2C427FDA7082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BBDF5-505A-4693-9561-095DD8F1E4FF}"/>
              </a:ext>
            </a:extLst>
          </p:cNvPr>
          <p:cNvSpPr>
            <a:spLocks noGrp="1"/>
          </p:cNvSpPr>
          <p:nvPr/>
        </p:nvSpPr>
        <p:spPr>
          <a:xfrm>
            <a:off x="952500" y="2043112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6600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WHAT HELPED BELONGING DEVELOP?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A7F63-7703-441B-9479-8FE524FD517D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8B01BA-F1EF-4552-BF3A-6336F3472356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898ABD-B526-4B3E-BC35-5E1F44031912}"/>
              </a:ext>
            </a:extLst>
          </p:cNvPr>
          <p:cNvSpPr>
            <a:spLocks noGrp="1"/>
          </p:cNvSpPr>
          <p:nvPr/>
        </p:nvSpPr>
        <p:spPr>
          <a:xfrm>
            <a:off x="1762125" y="3910013"/>
            <a:ext cx="8667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2500"/>
          </a:bodyPr>
          <a:lstStyle>
            <a:def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 develops through relational experiences.</a:t>
            </a:r>
          </a:p>
        </p:txBody>
      </p:sp>
    </p:spTree>
    <p:extLst>
      <p:ext uri="{BB962C8B-B14F-4D97-AF65-F5344CB8AC3E}">
        <p14:creationId xmlns:p14="http://schemas.microsoft.com/office/powerpoint/2010/main" val="149707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C40AC84-7AA3-4ABD-A4A1-AD3525FC46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0D88B9-CB80-44B6-B453-018A639FADB0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0BD2B6-7F66-4718-93FA-9F5E907D7D7E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3ED408-BFFB-4D5F-A21B-209A72E99AFE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1F2496-79FD-4E01-83BB-34B9D40C0809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4E167E-CEC3-4B85-A793-2705D103A2C0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</a:t>
            </a:r>
            <a:r>
              <a:rPr lang="en-US" sz="3150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PROXIMITY FAL</a:t>
            </a:r>
            <a:r>
              <a:rPr lang="en-US" dirty="0"/>
              <a:t>L</a:t>
            </a:r>
            <a:r>
              <a:rPr lang="en-US" sz="3150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ACY</a:t>
            </a:r>
            <a:endParaRPr sz="3150" b="1" i="0" dirty="0">
              <a:solidFill>
                <a:srgbClr val="111111"/>
              </a:solidFill>
              <a:latin typeface="Nimbus Sans Narrow"/>
              <a:ea typeface="Nimbus Sans Narrow"/>
              <a:cs typeface="Nimbus Sans Narrow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E40F59-A869-424A-9562-D1340176DC43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10B2B-257D-4708-BCCE-1B7EA29C29B7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B82CA9-A353-4210-A443-C8DD634EC92C}"/>
              </a:ext>
            </a:extLst>
          </p:cNvPr>
          <p:cNvSpPr>
            <a:spLocks noGrp="1"/>
          </p:cNvSpPr>
          <p:nvPr/>
        </p:nvSpPr>
        <p:spPr>
          <a:xfrm>
            <a:off x="1000125" y="1428750"/>
            <a:ext cx="10191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How can people work alongside one another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41BF86-CE46-4232-ACD2-6D94904653CD}"/>
              </a:ext>
            </a:extLst>
          </p:cNvPr>
          <p:cNvSpPr>
            <a:spLocks noGrp="1"/>
          </p:cNvSpPr>
          <p:nvPr/>
        </p:nvSpPr>
        <p:spPr>
          <a:xfrm>
            <a:off x="1000125" y="2333625"/>
            <a:ext cx="10191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00" b="1" i="0">
                <a:solidFill>
                  <a:srgbClr val="E4B429"/>
                </a:solidFill>
                <a:latin typeface="Nimbus Sans Narrow"/>
                <a:ea typeface="Nimbus Sans Narrow"/>
                <a:cs typeface="Nimbus Sans Narrow"/>
              </a:rPr>
              <a:t>and still feel disconnected?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2BFE4C-6F04-4AC2-9D44-00BEAA2BBB13}"/>
              </a:ext>
            </a:extLst>
          </p:cNvPr>
          <p:cNvSpPr>
            <a:spLocks noGrp="1"/>
          </p:cNvSpPr>
          <p:nvPr/>
        </p:nvSpPr>
        <p:spPr>
          <a:xfrm>
            <a:off x="3476625" y="3571875"/>
            <a:ext cx="5238750" cy="28575"/>
          </a:xfrm>
          <a:prstGeom prst="rect">
            <a:avLst/>
          </a:prstGeom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ECD41-6492-4669-B5E8-5393AB4B9885}"/>
              </a:ext>
            </a:extLst>
          </p:cNvPr>
          <p:cNvSpPr>
            <a:spLocks noGrp="1"/>
          </p:cNvSpPr>
          <p:nvPr/>
        </p:nvSpPr>
        <p:spPr>
          <a:xfrm>
            <a:off x="1666875" y="4048125"/>
            <a:ext cx="8858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Departments assemble people through appointments, meetings, committees, programs, and shared space. None guarantees relationship.</a:t>
            </a:r>
          </a:p>
        </p:txBody>
      </p:sp>
    </p:spTree>
    <p:extLst>
      <p:ext uri="{BB962C8B-B14F-4D97-AF65-F5344CB8AC3E}">
        <p14:creationId xmlns:p14="http://schemas.microsoft.com/office/powerpoint/2010/main" val="179350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BE108DA-6A60-4760-AB63-E2EDD5A51D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4AA526-1CE3-4F10-B447-5B68DA54E4C2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D030A4-8EAF-4A53-959D-B80A8C961FDA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13E91D-A919-4F67-8DEF-1E4FDDD1FD8C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752547-D6DE-43CE-A960-FEF0D2BC405F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386B7-0FBF-453B-A303-E31FA97D09FF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 AS A CREDIBLE EXPECTATION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A8541A-BD0E-44C9-91F8-144BC8AA99E3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123DFC-5987-489D-8767-6545FBC03F51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8BA259-2833-45C9-BAE8-CC251A422043}"/>
              </a:ext>
            </a:extLst>
          </p:cNvPr>
          <p:cNvSpPr>
            <a:spLocks noGrp="1"/>
          </p:cNvSpPr>
          <p:nvPr/>
        </p:nvSpPr>
        <p:spPr>
          <a:xfrm>
            <a:off x="714375" y="1285875"/>
            <a:ext cx="9906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I can reasonably expect…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37A724-436D-4749-BC30-7C576139FD9F}"/>
              </a:ext>
            </a:extLst>
          </p:cNvPr>
          <p:cNvSpPr>
            <a:spLocks noGrp="1"/>
          </p:cNvSpPr>
          <p:nvPr/>
        </p:nvSpPr>
        <p:spPr>
          <a:xfrm>
            <a:off x="619125" y="2238375"/>
            <a:ext cx="2524125" cy="2714625"/>
          </a:xfrm>
          <a:prstGeom prst="roundRect">
            <a:avLst>
              <a:gd name="adj" fmla="val 6038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D1B5E8-85B3-424A-8470-3CA06A97DDA4}"/>
              </a:ext>
            </a:extLst>
          </p:cNvPr>
          <p:cNvSpPr>
            <a:spLocks noGrp="1"/>
          </p:cNvSpPr>
          <p:nvPr/>
        </p:nvSpPr>
        <p:spPr>
          <a:xfrm>
            <a:off x="809625" y="25717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RECOGNITION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98F23E-151E-407F-8C50-1494B508DCEE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20288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People know who I am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877CBB7-9350-4E92-BEF6-7AC77343FF1E}"/>
              </a:ext>
            </a:extLst>
          </p:cNvPr>
          <p:cNvSpPr>
            <a:spLocks noGrp="1"/>
          </p:cNvSpPr>
          <p:nvPr/>
        </p:nvSpPr>
        <p:spPr>
          <a:xfrm>
            <a:off x="3476625" y="2238375"/>
            <a:ext cx="2524125" cy="2714625"/>
          </a:xfrm>
          <a:prstGeom prst="roundRect">
            <a:avLst>
              <a:gd name="adj" fmla="val 6038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97D0DA-352D-4F75-A375-779D2D50708D}"/>
              </a:ext>
            </a:extLst>
          </p:cNvPr>
          <p:cNvSpPr>
            <a:spLocks noGrp="1"/>
          </p:cNvSpPr>
          <p:nvPr/>
        </p:nvSpPr>
        <p:spPr>
          <a:xfrm>
            <a:off x="3667125" y="25717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WELCOME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F452D2-5AD1-425C-9E98-E1EB1C340328}"/>
              </a:ext>
            </a:extLst>
          </p:cNvPr>
          <p:cNvSpPr>
            <a:spLocks noGrp="1"/>
          </p:cNvSpPr>
          <p:nvPr/>
        </p:nvSpPr>
        <p:spPr>
          <a:xfrm>
            <a:off x="3724275" y="3381375"/>
            <a:ext cx="20288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My presence is wanted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C08C7D2-6E4A-482E-AC3E-5E063A5D1AE7}"/>
              </a:ext>
            </a:extLst>
          </p:cNvPr>
          <p:cNvSpPr>
            <a:spLocks noGrp="1"/>
          </p:cNvSpPr>
          <p:nvPr/>
        </p:nvSpPr>
        <p:spPr>
          <a:xfrm>
            <a:off x="6334125" y="2238375"/>
            <a:ext cx="2524125" cy="2714625"/>
          </a:xfrm>
          <a:prstGeom prst="roundRect">
            <a:avLst>
              <a:gd name="adj" fmla="val 6038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C06AE6-2387-4120-84B7-53013EDCEB4E}"/>
              </a:ext>
            </a:extLst>
          </p:cNvPr>
          <p:cNvSpPr>
            <a:spLocks noGrp="1"/>
          </p:cNvSpPr>
          <p:nvPr/>
        </p:nvSpPr>
        <p:spPr>
          <a:xfrm>
            <a:off x="6524625" y="25717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CONTRIBUTION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6E6AC-0E13-4CB8-9855-040C9A61CA67}"/>
              </a:ext>
            </a:extLst>
          </p:cNvPr>
          <p:cNvSpPr>
            <a:spLocks noGrp="1"/>
          </p:cNvSpPr>
          <p:nvPr/>
        </p:nvSpPr>
        <p:spPr>
          <a:xfrm>
            <a:off x="6581775" y="3381375"/>
            <a:ext cx="20288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What I offer matters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EB5472-CAF7-450B-92D2-0FDE3EE31FB0}"/>
              </a:ext>
            </a:extLst>
          </p:cNvPr>
          <p:cNvSpPr>
            <a:spLocks noGrp="1"/>
          </p:cNvSpPr>
          <p:nvPr/>
        </p:nvSpPr>
        <p:spPr>
          <a:xfrm>
            <a:off x="9191625" y="2238375"/>
            <a:ext cx="2524125" cy="2714625"/>
          </a:xfrm>
          <a:prstGeom prst="roundRect">
            <a:avLst>
              <a:gd name="adj" fmla="val 6038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2CBC17-3333-4AFA-BA67-AB1BD6CF5339}"/>
              </a:ext>
            </a:extLst>
          </p:cNvPr>
          <p:cNvSpPr>
            <a:spLocks noGrp="1"/>
          </p:cNvSpPr>
          <p:nvPr/>
        </p:nvSpPr>
        <p:spPr>
          <a:xfrm>
            <a:off x="9382125" y="25717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MEMBERSHIP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1630A6-D668-4844-8D45-3B281124A579}"/>
              </a:ext>
            </a:extLst>
          </p:cNvPr>
          <p:cNvSpPr>
            <a:spLocks noGrp="1"/>
          </p:cNvSpPr>
          <p:nvPr/>
        </p:nvSpPr>
        <p:spPr>
          <a:xfrm>
            <a:off x="9439275" y="3381375"/>
            <a:ext cx="20288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 have a place within a shared ‘we’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9DF27D-E093-4F34-81BF-1C0E7452F9AF}"/>
              </a:ext>
            </a:extLst>
          </p:cNvPr>
          <p:cNvSpPr>
            <a:spLocks noGrp="1"/>
          </p:cNvSpPr>
          <p:nvPr/>
        </p:nvSpPr>
        <p:spPr>
          <a:xfrm>
            <a:off x="1524000" y="5476875"/>
            <a:ext cx="914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A statement of inclusion becomes credible through repeated evidence.</a:t>
            </a:r>
          </a:p>
        </p:txBody>
      </p:sp>
    </p:spTree>
    <p:extLst>
      <p:ext uri="{BB962C8B-B14F-4D97-AF65-F5344CB8AC3E}">
        <p14:creationId xmlns:p14="http://schemas.microsoft.com/office/powerpoint/2010/main" val="710568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028329A-7D5B-4078-8310-77B733E976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0A580F-6616-4665-AF14-126E68146C1A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14E6B7-C740-4499-97C2-F227B5F59F08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21F9BE-F266-4808-8719-7E4B8402D391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61DE68-DD79-4541-ABDE-B2C26AF7CFAC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8C9B16-28B9-4A55-92EF-4CD771D4AA7D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MISSING MIDDLE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64F2CC-E886-4CE3-887C-95FC4D03EA58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941AE-1C50-44F0-96E2-57C839388013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D547BB-6718-449C-8B72-7228B777495E}"/>
              </a:ext>
            </a:extLst>
          </p:cNvPr>
          <p:cNvSpPr>
            <a:spLocks noGrp="1"/>
          </p:cNvSpPr>
          <p:nvPr/>
        </p:nvSpPr>
        <p:spPr>
          <a:xfrm>
            <a:off x="428625" y="1952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6124"/>
          </a:bodyPr>
          <a:lstStyle>
            <a:def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CO-PRESENCE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70A518-8C98-4F3A-A21E-395013681A43}"/>
              </a:ext>
            </a:extLst>
          </p:cNvPr>
          <p:cNvSpPr>
            <a:spLocks noGrp="1"/>
          </p:cNvSpPr>
          <p:nvPr/>
        </p:nvSpPr>
        <p:spPr>
          <a:xfrm>
            <a:off x="1714500" y="3124200"/>
            <a:ext cx="8905875" cy="57150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45B278-5421-4CCB-A99B-CC4C28F0CB12}"/>
              </a:ext>
            </a:extLst>
          </p:cNvPr>
          <p:cNvSpPr>
            <a:spLocks noGrp="1"/>
          </p:cNvSpPr>
          <p:nvPr/>
        </p:nvSpPr>
        <p:spPr>
          <a:xfrm>
            <a:off x="2238375" y="2333625"/>
            <a:ext cx="1476375" cy="1571625"/>
          </a:xfrm>
          <a:prstGeom prst="roundRect">
            <a:avLst>
              <a:gd name="adj" fmla="val 7742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8CE674-010B-41EB-B16F-EF72CF8C8E99}"/>
              </a:ext>
            </a:extLst>
          </p:cNvPr>
          <p:cNvSpPr>
            <a:spLocks noGrp="1"/>
          </p:cNvSpPr>
          <p:nvPr/>
        </p:nvSpPr>
        <p:spPr>
          <a:xfrm>
            <a:off x="2314575" y="2619375"/>
            <a:ext cx="132397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LEGITIMATE</a:t>
            </a:r>
          </a:p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OPENING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2784B91-30BD-4D5F-B149-672A43798572}"/>
              </a:ext>
            </a:extLst>
          </p:cNvPr>
          <p:cNvSpPr>
            <a:spLocks noGrp="1"/>
          </p:cNvSpPr>
          <p:nvPr/>
        </p:nvSpPr>
        <p:spPr>
          <a:xfrm>
            <a:off x="3905250" y="2333625"/>
            <a:ext cx="1476375" cy="1571625"/>
          </a:xfrm>
          <a:prstGeom prst="roundRect">
            <a:avLst>
              <a:gd name="adj" fmla="val 7742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A6F699-B4C8-4B2A-B2E0-39B5066FF8E0}"/>
              </a:ext>
            </a:extLst>
          </p:cNvPr>
          <p:cNvSpPr>
            <a:spLocks noGrp="1"/>
          </p:cNvSpPr>
          <p:nvPr/>
        </p:nvSpPr>
        <p:spPr>
          <a:xfrm>
            <a:off x="3981450" y="2619375"/>
            <a:ext cx="132397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INTERACTION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AD4F7D-9013-4E72-BF55-2B022D2802A2}"/>
              </a:ext>
            </a:extLst>
          </p:cNvPr>
          <p:cNvSpPr>
            <a:spLocks noGrp="1"/>
          </p:cNvSpPr>
          <p:nvPr/>
        </p:nvSpPr>
        <p:spPr>
          <a:xfrm>
            <a:off x="5572125" y="2333625"/>
            <a:ext cx="1476375" cy="1571625"/>
          </a:xfrm>
          <a:prstGeom prst="roundRect">
            <a:avLst>
              <a:gd name="adj" fmla="val 7742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E7C480-3139-43EC-91DE-43BDC4A6BED3}"/>
              </a:ext>
            </a:extLst>
          </p:cNvPr>
          <p:cNvSpPr>
            <a:spLocks noGrp="1"/>
          </p:cNvSpPr>
          <p:nvPr/>
        </p:nvSpPr>
        <p:spPr>
          <a:xfrm>
            <a:off x="5648325" y="2619375"/>
            <a:ext cx="132397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REPEATED</a:t>
            </a:r>
          </a:p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ENCOUNTER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903A33B-15C0-424D-B1EB-8CE830F0C887}"/>
              </a:ext>
            </a:extLst>
          </p:cNvPr>
          <p:cNvSpPr>
            <a:spLocks noGrp="1"/>
          </p:cNvSpPr>
          <p:nvPr/>
        </p:nvSpPr>
        <p:spPr>
          <a:xfrm>
            <a:off x="7239000" y="2333625"/>
            <a:ext cx="1476375" cy="1571625"/>
          </a:xfrm>
          <a:prstGeom prst="roundRect">
            <a:avLst>
              <a:gd name="adj" fmla="val 7742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A355D-ED3D-45EB-909F-7D3CBBE4A3BE}"/>
              </a:ext>
            </a:extLst>
          </p:cNvPr>
          <p:cNvSpPr>
            <a:spLocks noGrp="1"/>
          </p:cNvSpPr>
          <p:nvPr/>
        </p:nvSpPr>
        <p:spPr>
          <a:xfrm>
            <a:off x="7315200" y="2619375"/>
            <a:ext cx="132397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RECOGNITION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9E5B21C-2AE2-4911-8D3A-9ACD8C5EF389}"/>
              </a:ext>
            </a:extLst>
          </p:cNvPr>
          <p:cNvSpPr>
            <a:spLocks noGrp="1"/>
          </p:cNvSpPr>
          <p:nvPr/>
        </p:nvSpPr>
        <p:spPr>
          <a:xfrm>
            <a:off x="8905875" y="2333625"/>
            <a:ext cx="1476375" cy="1571625"/>
          </a:xfrm>
          <a:prstGeom prst="roundRect">
            <a:avLst>
              <a:gd name="adj" fmla="val 7742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1BF9C3-6910-4BF0-8AFB-A48041847E48}"/>
              </a:ext>
            </a:extLst>
          </p:cNvPr>
          <p:cNvSpPr>
            <a:spLocks noGrp="1"/>
          </p:cNvSpPr>
          <p:nvPr/>
        </p:nvSpPr>
        <p:spPr>
          <a:xfrm>
            <a:off x="8982075" y="2619375"/>
            <a:ext cx="132397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2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CONTRIBUTION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E34BD6-1A21-4DF7-8282-0E87AB30AD91}"/>
              </a:ext>
            </a:extLst>
          </p:cNvPr>
          <p:cNvSpPr>
            <a:spLocks noGrp="1"/>
          </p:cNvSpPr>
          <p:nvPr/>
        </p:nvSpPr>
        <p:spPr>
          <a:xfrm>
            <a:off x="10620375" y="1952625"/>
            <a:ext cx="1476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3787"/>
          </a:bodyPr>
          <a:lstStyle>
            <a:def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 dirty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30A2A63-A8B1-4089-B660-DB68EC3F56F0}"/>
              </a:ext>
            </a:extLst>
          </p:cNvPr>
          <p:cNvSpPr>
            <a:spLocks noGrp="1"/>
          </p:cNvSpPr>
          <p:nvPr/>
        </p:nvSpPr>
        <p:spPr>
          <a:xfrm>
            <a:off x="2171700" y="4238625"/>
            <a:ext cx="8477250" cy="666750"/>
          </a:xfrm>
          <a:prstGeom prst="roundRect">
            <a:avLst>
              <a:gd name="adj" fmla="val 17143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9B170D-1FF8-40D4-A893-53AC8F4316E3}"/>
              </a:ext>
            </a:extLst>
          </p:cNvPr>
          <p:cNvSpPr>
            <a:spLocks noGrp="1"/>
          </p:cNvSpPr>
          <p:nvPr/>
        </p:nvSpPr>
        <p:spPr>
          <a:xfrm>
            <a:off x="2428875" y="4343400"/>
            <a:ext cx="7953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THE MISSING MIDDLE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8355B2-D50E-4A24-AD35-6C19F1873600}"/>
              </a:ext>
            </a:extLst>
          </p:cNvPr>
          <p:cNvSpPr>
            <a:spLocks noGrp="1"/>
          </p:cNvSpPr>
          <p:nvPr/>
        </p:nvSpPr>
        <p:spPr>
          <a:xfrm>
            <a:off x="2095500" y="5429250"/>
            <a:ext cx="8001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Stages may overlap, recur, or unfold differently across relationships.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37E969-B5D5-447C-104E-C1900A9F81DF}"/>
              </a:ext>
            </a:extLst>
          </p:cNvPr>
          <p:cNvSpPr txBox="1"/>
          <p:nvPr/>
        </p:nvSpPr>
        <p:spPr>
          <a:xfrm>
            <a:off x="2227596" y="3334405"/>
            <a:ext cx="1497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Permission to connect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31C137-B15E-4F8C-1E9B-C3E094BE8D3B}"/>
              </a:ext>
            </a:extLst>
          </p:cNvPr>
          <p:cNvSpPr txBox="1"/>
          <p:nvPr/>
        </p:nvSpPr>
        <p:spPr>
          <a:xfrm>
            <a:off x="3857625" y="3323778"/>
            <a:ext cx="1497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Engagement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95008A-844F-5428-517F-4B5F689BED20}"/>
              </a:ext>
            </a:extLst>
          </p:cNvPr>
          <p:cNvSpPr txBox="1"/>
          <p:nvPr/>
        </p:nvSpPr>
        <p:spPr>
          <a:xfrm>
            <a:off x="5535279" y="3318465"/>
            <a:ext cx="1497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Repetition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29A3F4-C813-D93A-3330-B028786326A9}"/>
              </a:ext>
            </a:extLst>
          </p:cNvPr>
          <p:cNvSpPr txBox="1"/>
          <p:nvPr/>
        </p:nvSpPr>
        <p:spPr>
          <a:xfrm>
            <a:off x="7050505" y="3300710"/>
            <a:ext cx="18633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Identity, contribution, and absence register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20BC9B-94B8-962A-1183-35A2947A109D}"/>
              </a:ext>
            </a:extLst>
          </p:cNvPr>
          <p:cNvSpPr txBox="1"/>
          <p:nvPr/>
        </p:nvSpPr>
        <p:spPr>
          <a:xfrm>
            <a:off x="8903870" y="3334405"/>
            <a:ext cx="1457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Having something to offer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9B170E2-3CC6-4AE7-A3DE-A6536AE2B6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41929E-E354-485B-969C-BD92F26BE129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9A27B1-16FB-4D40-818F-9ECCC43C52B2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EC4FF9-C2EB-42D1-8429-C6B83D8DBB52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36B04-A5FE-4826-BBC6-21E92E75CBBB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1F10EA-E19E-46A3-A7CC-12B10EA81FD2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CONDITIONS THAT SUPPORT CONNECTION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E9A26A-F20A-4834-8D44-4ABEBD46BFB8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09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65DE15-E63C-450A-B615-59218061E7BF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81E6CE-3E29-48EF-BAD0-F07FECF65F39}"/>
              </a:ext>
            </a:extLst>
          </p:cNvPr>
          <p:cNvSpPr>
            <a:spLocks noGrp="1"/>
          </p:cNvSpPr>
          <p:nvPr/>
        </p:nvSpPr>
        <p:spPr>
          <a:xfrm>
            <a:off x="742950" y="1666875"/>
            <a:ext cx="3333750" cy="3286125"/>
          </a:xfrm>
          <a:prstGeom prst="roundRect">
            <a:avLst>
              <a:gd name="adj" fmla="val 4638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0FF0EC-3E9D-405D-A0B6-CD0824A88412}"/>
              </a:ext>
            </a:extLst>
          </p:cNvPr>
          <p:cNvSpPr>
            <a:spLocks noGrp="1"/>
          </p:cNvSpPr>
          <p:nvPr/>
        </p:nvSpPr>
        <p:spPr>
          <a:xfrm>
            <a:off x="981075" y="1905000"/>
            <a:ext cx="619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579" lnSpcReduction="10000"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1DC3C-A842-420E-82B5-86DE38583362}"/>
              </a:ext>
            </a:extLst>
          </p:cNvPr>
          <p:cNvSpPr>
            <a:spLocks noGrp="1"/>
          </p:cNvSpPr>
          <p:nvPr/>
        </p:nvSpPr>
        <p:spPr>
          <a:xfrm>
            <a:off x="981075" y="2714625"/>
            <a:ext cx="2857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REPEATED CONTACT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015CC8-1F1D-4C3B-BA2F-5EC478F33F46}"/>
              </a:ext>
            </a:extLst>
          </p:cNvPr>
          <p:cNvSpPr>
            <a:spLocks noGrp="1"/>
          </p:cNvSpPr>
          <p:nvPr/>
        </p:nvSpPr>
        <p:spPr>
          <a:xfrm>
            <a:off x="981075" y="36195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101"/>
          </a:bodyPr>
          <a:lstStyle>
            <a:def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Realistic chances to encounter one another again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AFAF7AA-0C16-4DF1-9761-DF632AECEA33}"/>
              </a:ext>
            </a:extLst>
          </p:cNvPr>
          <p:cNvSpPr>
            <a:spLocks noGrp="1"/>
          </p:cNvSpPr>
          <p:nvPr/>
        </p:nvSpPr>
        <p:spPr>
          <a:xfrm>
            <a:off x="4533900" y="1666875"/>
            <a:ext cx="3333750" cy="3286125"/>
          </a:xfrm>
          <a:prstGeom prst="roundRect">
            <a:avLst>
              <a:gd name="adj" fmla="val 4638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941F62-D4F1-4388-9DFD-1547A4CA978F}"/>
              </a:ext>
            </a:extLst>
          </p:cNvPr>
          <p:cNvSpPr>
            <a:spLocks noGrp="1"/>
          </p:cNvSpPr>
          <p:nvPr/>
        </p:nvSpPr>
        <p:spPr>
          <a:xfrm>
            <a:off x="4772025" y="1905000"/>
            <a:ext cx="619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579" lnSpcReduction="10000"/>
          </a:bodyPr>
          <a:lstStyle>
            <a:def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53C2BE-3304-4A17-B799-660AB77B9E0B}"/>
              </a:ext>
            </a:extLst>
          </p:cNvPr>
          <p:cNvSpPr>
            <a:spLocks noGrp="1"/>
          </p:cNvSpPr>
          <p:nvPr/>
        </p:nvSpPr>
        <p:spPr>
          <a:xfrm>
            <a:off x="4772025" y="2714625"/>
            <a:ext cx="2857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4960"/>
          </a:bodyPr>
          <a:lstStyle>
            <a:def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3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LEGITIMATE OPENINGS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C4C899-3F88-43A7-9B9A-3ABA760835E4}"/>
              </a:ext>
            </a:extLst>
          </p:cNvPr>
          <p:cNvSpPr>
            <a:spLocks noGrp="1"/>
          </p:cNvSpPr>
          <p:nvPr/>
        </p:nvSpPr>
        <p:spPr>
          <a:xfrm>
            <a:off x="4772025" y="36195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reason to interact without forcing intimacy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79EB612-A4AD-41A4-81DF-170B9C01D6F0}"/>
              </a:ext>
            </a:extLst>
          </p:cNvPr>
          <p:cNvSpPr>
            <a:spLocks noGrp="1"/>
          </p:cNvSpPr>
          <p:nvPr/>
        </p:nvSpPr>
        <p:spPr>
          <a:xfrm>
            <a:off x="8324850" y="1666875"/>
            <a:ext cx="3333750" cy="3286125"/>
          </a:xfrm>
          <a:prstGeom prst="roundRect">
            <a:avLst>
              <a:gd name="adj" fmla="val 4638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69C51D-813F-415E-BF43-F31F1B14323E}"/>
              </a:ext>
            </a:extLst>
          </p:cNvPr>
          <p:cNvSpPr>
            <a:spLocks noGrp="1"/>
          </p:cNvSpPr>
          <p:nvPr/>
        </p:nvSpPr>
        <p:spPr>
          <a:xfrm>
            <a:off x="8562975" y="1905000"/>
            <a:ext cx="619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579" lnSpcReduction="10000"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9B2F1C-394B-4220-8F44-CB6AAA0D9565}"/>
              </a:ext>
            </a:extLst>
          </p:cNvPr>
          <p:cNvSpPr>
            <a:spLocks noGrp="1"/>
          </p:cNvSpPr>
          <p:nvPr/>
        </p:nvSpPr>
        <p:spPr>
          <a:xfrm>
            <a:off x="8562975" y="2714625"/>
            <a:ext cx="28575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3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RECOGNITION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A28BF6-DDE5-4E05-8FB9-C19E91392519}"/>
              </a:ext>
            </a:extLst>
          </p:cNvPr>
          <p:cNvSpPr>
            <a:spLocks noGrp="1"/>
          </p:cNvSpPr>
          <p:nvPr/>
        </p:nvSpPr>
        <p:spPr>
          <a:xfrm>
            <a:off x="8562975" y="36195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Names, contributions, and absences register</a:t>
            </a:r>
          </a:p>
        </p:txBody>
      </p:sp>
    </p:spTree>
    <p:extLst>
      <p:ext uri="{BB962C8B-B14F-4D97-AF65-F5344CB8AC3E}">
        <p14:creationId xmlns:p14="http://schemas.microsoft.com/office/powerpoint/2010/main" val="1688945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A0D14416-4EB5-4375-B549-7AE8A7E563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5DE37A-8D34-45E5-BB0A-C688037F7E9C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DCEFAD-2F08-46B2-AF3E-2F7B77544F63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B655DC-008D-4476-9792-51561CF92D82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5E7A3C-B2AA-4E4E-9E0B-7FEC773FD2DD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20769D-04E1-4B9D-98ED-18093B3D697A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 IN ORDINARY ACADEMIC LIFE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6F3112-86DD-4D1F-BC13-14DC7C3A2E6A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FA078-92DD-492F-9C39-2BFAF1C3210B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2CD8AB-C49D-4408-805E-E36E189212F1}"/>
              </a:ext>
            </a:extLst>
          </p:cNvPr>
          <p:cNvSpPr>
            <a:spLocks noGrp="1"/>
          </p:cNvSpPr>
          <p:nvPr/>
        </p:nvSpPr>
        <p:spPr>
          <a:xfrm>
            <a:off x="1047750" y="1333500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rPr>
              <a:t>WE OFTEN LOOK 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6EA515-98F3-43CF-B259-C48A7FE7067A}"/>
              </a:ext>
            </a:extLst>
          </p:cNvPr>
          <p:cNvSpPr>
            <a:spLocks noGrp="1"/>
          </p:cNvSpPr>
          <p:nvPr/>
        </p:nvSpPr>
        <p:spPr>
          <a:xfrm>
            <a:off x="6619875" y="1333500"/>
            <a:ext cx="4524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95"/>
          </a:bodyPr>
          <a:lstStyle>
            <a:def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 ALSO DEVELOPS THROUGH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B5573B8-B9F3-4D49-AE12-EEEEC6DAD417}"/>
              </a:ext>
            </a:extLst>
          </p:cNvPr>
          <p:cNvSpPr>
            <a:spLocks noGrp="1"/>
          </p:cNvSpPr>
          <p:nvPr/>
        </p:nvSpPr>
        <p:spPr>
          <a:xfrm>
            <a:off x="1047750" y="2095500"/>
            <a:ext cx="4000500" cy="552450"/>
          </a:xfrm>
          <a:prstGeom prst="roundRect">
            <a:avLst>
              <a:gd name="adj" fmla="val 13793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259B76-AE90-4123-992A-EB9A4A8D70B3}"/>
              </a:ext>
            </a:extLst>
          </p:cNvPr>
          <p:cNvSpPr>
            <a:spLocks noGrp="1"/>
          </p:cNvSpPr>
          <p:nvPr/>
        </p:nvSpPr>
        <p:spPr>
          <a:xfrm>
            <a:off x="1238250" y="214312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Retreats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C56F42-77C7-4B0A-8896-44194E067DF9}"/>
              </a:ext>
            </a:extLst>
          </p:cNvPr>
          <p:cNvSpPr>
            <a:spLocks noGrp="1"/>
          </p:cNvSpPr>
          <p:nvPr/>
        </p:nvSpPr>
        <p:spPr>
          <a:xfrm>
            <a:off x="6619875" y="2095500"/>
            <a:ext cx="4524375" cy="552450"/>
          </a:xfrm>
          <a:prstGeom prst="roundRect">
            <a:avLst>
              <a:gd name="adj" fmla="val 13793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DDA236-D37D-417F-BC77-ACE2CC14C02A}"/>
              </a:ext>
            </a:extLst>
          </p:cNvPr>
          <p:cNvSpPr>
            <a:spLocks noGrp="1"/>
          </p:cNvSpPr>
          <p:nvPr/>
        </p:nvSpPr>
        <p:spPr>
          <a:xfrm>
            <a:off x="6810375" y="2143125"/>
            <a:ext cx="4143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Meetings and onboarding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633A379-54BC-42A5-B4BA-4206FFE75D6B}"/>
              </a:ext>
            </a:extLst>
          </p:cNvPr>
          <p:cNvSpPr>
            <a:spLocks noGrp="1"/>
          </p:cNvSpPr>
          <p:nvPr/>
        </p:nvSpPr>
        <p:spPr>
          <a:xfrm>
            <a:off x="1047750" y="2838450"/>
            <a:ext cx="4000500" cy="552450"/>
          </a:xfrm>
          <a:prstGeom prst="roundRect">
            <a:avLst>
              <a:gd name="adj" fmla="val 13793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956DCC-8E62-4700-B4F7-E9BC8668A61F}"/>
              </a:ext>
            </a:extLst>
          </p:cNvPr>
          <p:cNvSpPr>
            <a:spLocks noGrp="1"/>
          </p:cNvSpPr>
          <p:nvPr/>
        </p:nvSpPr>
        <p:spPr>
          <a:xfrm>
            <a:off x="1238250" y="288607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Receptions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8AF7A76-F3E0-4B2C-A051-02EF01AF9478}"/>
              </a:ext>
            </a:extLst>
          </p:cNvPr>
          <p:cNvSpPr>
            <a:spLocks noGrp="1"/>
          </p:cNvSpPr>
          <p:nvPr/>
        </p:nvSpPr>
        <p:spPr>
          <a:xfrm>
            <a:off x="6619875" y="2838450"/>
            <a:ext cx="4524375" cy="552450"/>
          </a:xfrm>
          <a:prstGeom prst="roundRect">
            <a:avLst>
              <a:gd name="adj" fmla="val 13793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E2F237-917A-414A-8850-79B964657982}"/>
              </a:ext>
            </a:extLst>
          </p:cNvPr>
          <p:cNvSpPr>
            <a:spLocks noGrp="1"/>
          </p:cNvSpPr>
          <p:nvPr/>
        </p:nvSpPr>
        <p:spPr>
          <a:xfrm>
            <a:off x="6810375" y="2886075"/>
            <a:ext cx="4143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Work and service allocation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066C8C7-A90E-4800-8888-364DF20C050E}"/>
              </a:ext>
            </a:extLst>
          </p:cNvPr>
          <p:cNvSpPr>
            <a:spLocks noGrp="1"/>
          </p:cNvSpPr>
          <p:nvPr/>
        </p:nvSpPr>
        <p:spPr>
          <a:xfrm>
            <a:off x="1047750" y="3581400"/>
            <a:ext cx="4000500" cy="552450"/>
          </a:xfrm>
          <a:prstGeom prst="roundRect">
            <a:avLst>
              <a:gd name="adj" fmla="val 13793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814D9E-AB95-4FE3-9A25-C7006A618DF0}"/>
              </a:ext>
            </a:extLst>
          </p:cNvPr>
          <p:cNvSpPr>
            <a:spLocks noGrp="1"/>
          </p:cNvSpPr>
          <p:nvPr/>
        </p:nvSpPr>
        <p:spPr>
          <a:xfrm>
            <a:off x="1238250" y="362902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Celebrations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B6C106-E337-46B4-ADDB-D8CF101D36DC}"/>
              </a:ext>
            </a:extLst>
          </p:cNvPr>
          <p:cNvSpPr>
            <a:spLocks noGrp="1"/>
          </p:cNvSpPr>
          <p:nvPr/>
        </p:nvSpPr>
        <p:spPr>
          <a:xfrm>
            <a:off x="6619875" y="3581400"/>
            <a:ext cx="4524375" cy="552450"/>
          </a:xfrm>
          <a:prstGeom prst="roundRect">
            <a:avLst>
              <a:gd name="adj" fmla="val 13793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02C6FD-B866-4E05-99D7-6074BB3AA3C4}"/>
              </a:ext>
            </a:extLst>
          </p:cNvPr>
          <p:cNvSpPr>
            <a:spLocks noGrp="1"/>
          </p:cNvSpPr>
          <p:nvPr/>
        </p:nvSpPr>
        <p:spPr>
          <a:xfrm>
            <a:off x="6810375" y="3629025"/>
            <a:ext cx="4143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Decisions and explanations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1D0312-F29D-43B5-A6B3-0CDB391AB58D}"/>
              </a:ext>
            </a:extLst>
          </p:cNvPr>
          <p:cNvSpPr>
            <a:spLocks noGrp="1"/>
          </p:cNvSpPr>
          <p:nvPr/>
        </p:nvSpPr>
        <p:spPr>
          <a:xfrm>
            <a:off x="1047750" y="4324350"/>
            <a:ext cx="4000500" cy="552450"/>
          </a:xfrm>
          <a:prstGeom prst="roundRect">
            <a:avLst>
              <a:gd name="adj" fmla="val 13793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71F5E5-8AE1-41F6-8C86-A8717F944202}"/>
              </a:ext>
            </a:extLst>
          </p:cNvPr>
          <p:cNvSpPr>
            <a:spLocks noGrp="1"/>
          </p:cNvSpPr>
          <p:nvPr/>
        </p:nvSpPr>
        <p:spPr>
          <a:xfrm>
            <a:off x="1238250" y="437197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Team-building activities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83F613C-E9E1-414F-BB57-02616BE76342}"/>
              </a:ext>
            </a:extLst>
          </p:cNvPr>
          <p:cNvSpPr>
            <a:spLocks noGrp="1"/>
          </p:cNvSpPr>
          <p:nvPr/>
        </p:nvSpPr>
        <p:spPr>
          <a:xfrm>
            <a:off x="6619875" y="4324350"/>
            <a:ext cx="4524375" cy="552450"/>
          </a:xfrm>
          <a:prstGeom prst="roundRect">
            <a:avLst>
              <a:gd name="adj" fmla="val 13793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3048C4-D334-47FA-AADB-C108535A5B93}"/>
              </a:ext>
            </a:extLst>
          </p:cNvPr>
          <p:cNvSpPr>
            <a:spLocks noGrp="1"/>
          </p:cNvSpPr>
          <p:nvPr/>
        </p:nvSpPr>
        <p:spPr>
          <a:xfrm>
            <a:off x="6810375" y="4371975"/>
            <a:ext cx="4143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Recognition and follow-up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2D82CE-C3E2-4775-9915-908DACDEA7A2}"/>
              </a:ext>
            </a:extLst>
          </p:cNvPr>
          <p:cNvSpPr>
            <a:spLocks noGrp="1"/>
          </p:cNvSpPr>
          <p:nvPr/>
        </p:nvSpPr>
        <p:spPr>
          <a:xfrm>
            <a:off x="1857375" y="5429250"/>
            <a:ext cx="847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8491" lnSpcReduction="10000"/>
          </a:bodyPr>
          <a:lstStyle>
            <a:def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7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Ordinary structures accumulate into a relational climate.</a:t>
            </a:r>
          </a:p>
        </p:txBody>
      </p:sp>
    </p:spTree>
    <p:extLst>
      <p:ext uri="{BB962C8B-B14F-4D97-AF65-F5344CB8AC3E}">
        <p14:creationId xmlns:p14="http://schemas.microsoft.com/office/powerpoint/2010/main" val="144339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4C6AD16-F82A-4C1E-9057-099F8C2BB4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240031-E445-4404-8CC6-C06A8E59582A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4CA163-DB30-444D-B6DA-03E507FA98E7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1E8293-A69A-406F-8BD6-D4421F2CC938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DAB6CE-3C04-4C96-AF96-673FECE70462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212798-7A73-4287-B837-79600EAC9433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RELATIONAL QUESTIONS INSIDE EVERY 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1BC8C-6979-4AD5-B524-0127AE862B98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13F6D-F3DD-4966-83BD-811C4BDEDCC7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EA7A3FC-FFD8-4098-9B8C-BF045B7B60ED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5143500" cy="1524000"/>
          </a:xfrm>
          <a:prstGeom prst="roundRect">
            <a:avLst>
              <a:gd name="adj" fmla="val 10000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67D41-6E16-49D6-A432-CF77767D3FAB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457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WHO ENCOUNTERS WHOM?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FD37DF9-D8E0-40CC-A739-31C3E9E476AE}"/>
              </a:ext>
            </a:extLst>
          </p:cNvPr>
          <p:cNvSpPr>
            <a:spLocks noGrp="1"/>
          </p:cNvSpPr>
          <p:nvPr/>
        </p:nvSpPr>
        <p:spPr>
          <a:xfrm>
            <a:off x="6238875" y="1524000"/>
            <a:ext cx="5143500" cy="1524000"/>
          </a:xfrm>
          <a:prstGeom prst="roundRect">
            <a:avLst>
              <a:gd name="adj" fmla="val 10000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36C066-FF26-4324-AFCB-3DBDF7DBE1CB}"/>
              </a:ext>
            </a:extLst>
          </p:cNvPr>
          <p:cNvSpPr>
            <a:spLocks noGrp="1"/>
          </p:cNvSpPr>
          <p:nvPr/>
        </p:nvSpPr>
        <p:spPr>
          <a:xfrm>
            <a:off x="6524625" y="1857375"/>
            <a:ext cx="457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WHO CAN SPEAK?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AF94434-5F93-4C5C-A9B7-58F5B652C453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143500" cy="1524000"/>
          </a:xfrm>
          <a:prstGeom prst="roundRect">
            <a:avLst>
              <a:gd name="adj" fmla="val 10000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F2924-5F33-46AB-A036-2F8B99B55A19}"/>
              </a:ext>
            </a:extLst>
          </p:cNvPr>
          <p:cNvSpPr>
            <a:spLocks noGrp="1"/>
          </p:cNvSpPr>
          <p:nvPr/>
        </p:nvSpPr>
        <p:spPr>
          <a:xfrm>
            <a:off x="952500" y="3810000"/>
            <a:ext cx="457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WHO BECOMES KNOWN?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3FD9A2-1DC6-46AD-8DD8-F0E80227CC9D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5143500" cy="1524000"/>
          </a:xfrm>
          <a:prstGeom prst="roundRect">
            <a:avLst>
              <a:gd name="adj" fmla="val 10000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5D2BCC-3C09-4861-BAE5-EECD2817862A}"/>
              </a:ext>
            </a:extLst>
          </p:cNvPr>
          <p:cNvSpPr>
            <a:spLocks noGrp="1"/>
          </p:cNvSpPr>
          <p:nvPr/>
        </p:nvSpPr>
        <p:spPr>
          <a:xfrm>
            <a:off x="6524625" y="3810000"/>
            <a:ext cx="457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5714"/>
          </a:bodyPr>
          <a:lstStyle>
            <a:def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625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WHOSE CONTRIBUTION COUNTS?</a:t>
            </a:r>
          </a:p>
        </p:txBody>
      </p:sp>
    </p:spTree>
    <p:extLst>
      <p:ext uri="{BB962C8B-B14F-4D97-AF65-F5344CB8AC3E}">
        <p14:creationId xmlns:p14="http://schemas.microsoft.com/office/powerpoint/2010/main" val="977979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01843D8-27A4-4C28-B9F3-9C6CC15FEC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6280F8-9573-47D3-9FE3-07BD7CF58D78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1227FC-513D-4294-BEFD-DBA3AA56EC74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D237A-0B1F-4E22-B75E-A83ECF2B0685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C7B5D8-6BCC-43D3-9D73-56C2B46D8F0C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CB75B7-F81E-4365-945A-6DDA6D1B08B6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LEADER’S SPHERE OF INFLUENCE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99AE88-1E4A-4FDA-B8C3-F370097CDA07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B2625-CCD3-429F-9260-F487D9314D4B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4B569F1-70AF-4F3D-B998-6EA7C133849D}"/>
              </a:ext>
            </a:extLst>
          </p:cNvPr>
          <p:cNvSpPr>
            <a:spLocks noGrp="1"/>
          </p:cNvSpPr>
          <p:nvPr/>
        </p:nvSpPr>
        <p:spPr>
          <a:xfrm>
            <a:off x="1000125" y="1476375"/>
            <a:ext cx="3143250" cy="3524250"/>
          </a:xfrm>
          <a:prstGeom prst="roundRect">
            <a:avLst>
              <a:gd name="adj" fmla="val 4848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418CE1-9B95-4B53-A180-B6866E13676C}"/>
              </a:ext>
            </a:extLst>
          </p:cNvPr>
          <p:cNvSpPr>
            <a:spLocks noGrp="1"/>
          </p:cNvSpPr>
          <p:nvPr/>
        </p:nvSpPr>
        <p:spPr>
          <a:xfrm>
            <a:off x="1333500" y="1809750"/>
            <a:ext cx="247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CONTROL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D494B0-A305-42AD-8AD7-16AFAC33544D}"/>
              </a:ext>
            </a:extLst>
          </p:cNvPr>
          <p:cNvSpPr>
            <a:spLocks noGrp="1"/>
          </p:cNvSpPr>
          <p:nvPr/>
        </p:nvSpPr>
        <p:spPr>
          <a:xfrm>
            <a:off x="1381125" y="2667000"/>
            <a:ext cx="23812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Meeting design</a:t>
            </a:r>
          </a:p>
          <a:p>
            <a: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Invitations</a:t>
            </a:r>
          </a:p>
          <a:p>
            <a: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Communication</a:t>
            </a:r>
          </a:p>
          <a:p>
            <a:pPr algn="ctr">
              <a:def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Recognition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CA4587-5617-4EEB-AD1A-17E00262F7C8}"/>
              </a:ext>
            </a:extLst>
          </p:cNvPr>
          <p:cNvSpPr>
            <a:spLocks noGrp="1"/>
          </p:cNvSpPr>
          <p:nvPr/>
        </p:nvSpPr>
        <p:spPr>
          <a:xfrm>
            <a:off x="4524375" y="1476375"/>
            <a:ext cx="3143250" cy="3524250"/>
          </a:xfrm>
          <a:prstGeom prst="roundRect">
            <a:avLst>
              <a:gd name="adj" fmla="val 4848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C37EE7-E40B-44EB-A2AA-E84AFA477DB9}"/>
              </a:ext>
            </a:extLst>
          </p:cNvPr>
          <p:cNvSpPr>
            <a:spLocks noGrp="1"/>
          </p:cNvSpPr>
          <p:nvPr/>
        </p:nvSpPr>
        <p:spPr>
          <a:xfrm>
            <a:off x="4857750" y="1809750"/>
            <a:ext cx="247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INFLUENCE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C432BB-ACA6-40B1-94F6-0558284B9C69}"/>
              </a:ext>
            </a:extLst>
          </p:cNvPr>
          <p:cNvSpPr>
            <a:spLocks noGrp="1"/>
          </p:cNvSpPr>
          <p:nvPr/>
        </p:nvSpPr>
        <p:spPr>
          <a:xfrm>
            <a:off x="4905375" y="2667000"/>
            <a:ext cx="23812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Norms</a:t>
            </a:r>
          </a:p>
          <a:p>
            <a: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Relationships</a:t>
            </a:r>
          </a:p>
          <a:p>
            <a: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Participation</a:t>
            </a:r>
          </a:p>
          <a:p>
            <a:pPr algn="ctr">
              <a:def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Cross-role contact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306D18C-5A0F-4FFB-BF13-FC0BFF42E67B}"/>
              </a:ext>
            </a:extLst>
          </p:cNvPr>
          <p:cNvSpPr>
            <a:spLocks noGrp="1"/>
          </p:cNvSpPr>
          <p:nvPr/>
        </p:nvSpPr>
        <p:spPr>
          <a:xfrm>
            <a:off x="8048625" y="1476375"/>
            <a:ext cx="3143250" cy="3524250"/>
          </a:xfrm>
          <a:prstGeom prst="roundRect">
            <a:avLst>
              <a:gd name="adj" fmla="val 4848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0BBDA8-A866-48D2-9F1D-C04EAE34E581}"/>
              </a:ext>
            </a:extLst>
          </p:cNvPr>
          <p:cNvSpPr>
            <a:spLocks noGrp="1"/>
          </p:cNvSpPr>
          <p:nvPr/>
        </p:nvSpPr>
        <p:spPr>
          <a:xfrm>
            <a:off x="8382000" y="1809750"/>
            <a:ext cx="247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CONCERN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4BEF26-43A4-44FA-9A13-FD3A7C675DD2}"/>
              </a:ext>
            </a:extLst>
          </p:cNvPr>
          <p:cNvSpPr>
            <a:spLocks noGrp="1"/>
          </p:cNvSpPr>
          <p:nvPr/>
        </p:nvSpPr>
        <p:spPr>
          <a:xfrm>
            <a:off x="8429625" y="2667000"/>
            <a:ext cx="23812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5314"/>
          </a:bodyPr>
          <a:lstStyle>
            <a:def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Institutional pressures</a:t>
            </a:r>
          </a:p>
          <a:p>
            <a: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Inherited histories</a:t>
            </a:r>
          </a:p>
          <a:p>
            <a: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Personalities</a:t>
            </a:r>
          </a:p>
          <a:p>
            <a:pPr algn="ctr">
              <a:def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Decisions made elsewhere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802176-9C91-4E02-8FEE-C4B521862CEC}"/>
              </a:ext>
            </a:extLst>
          </p:cNvPr>
          <p:cNvSpPr>
            <a:spLocks noGrp="1"/>
          </p:cNvSpPr>
          <p:nvPr/>
        </p:nvSpPr>
        <p:spPr>
          <a:xfrm>
            <a:off x="1619250" y="5476875"/>
            <a:ext cx="8953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Relational leadership begins with an honest account of agency.</a:t>
            </a:r>
          </a:p>
        </p:txBody>
      </p:sp>
    </p:spTree>
    <p:extLst>
      <p:ext uri="{BB962C8B-B14F-4D97-AF65-F5344CB8AC3E}">
        <p14:creationId xmlns:p14="http://schemas.microsoft.com/office/powerpoint/2010/main" val="144434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34B7C9D-6691-426E-809C-35580B3A86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9F2D0E-A98E-4D14-B7CA-C4C0DE6E2986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39E639-7C67-4E81-9514-FC91226D10C2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D9554F-751E-42AA-B55B-59C79E4F9A7C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9CDFB-4F0C-4472-947E-F375107F151A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1A7A1-9F9A-41D9-8D6F-6BFFDC56E8F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FOUR RELATIONAL LEADERSHIP TASKS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7FA927-1E30-4AEB-B28A-EA7EC4FE8FD8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0A31A1-1FA4-4974-A8F9-497EE7A0B324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A9E40D0-CACE-433A-BF77-AE36AB833AC4}"/>
              </a:ext>
            </a:extLst>
          </p:cNvPr>
          <p:cNvSpPr>
            <a:spLocks noGrp="1"/>
          </p:cNvSpPr>
          <p:nvPr/>
        </p:nvSpPr>
        <p:spPr>
          <a:xfrm>
            <a:off x="619125" y="1381125"/>
            <a:ext cx="5334000" cy="1762125"/>
          </a:xfrm>
          <a:prstGeom prst="roundRect">
            <a:avLst>
              <a:gd name="adj" fmla="val 8649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DD44A8-9BCE-4E05-B6D4-B8CD42E6BB4A}"/>
              </a:ext>
            </a:extLst>
          </p:cNvPr>
          <p:cNvSpPr>
            <a:spLocks noGrp="1"/>
          </p:cNvSpPr>
          <p:nvPr/>
        </p:nvSpPr>
        <p:spPr>
          <a:xfrm>
            <a:off x="885825" y="1647825"/>
            <a:ext cx="1762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CREATE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1641B1-D3DB-4F66-8206-613FE93F2F9B}"/>
              </a:ext>
            </a:extLst>
          </p:cNvPr>
          <p:cNvSpPr>
            <a:spLocks noGrp="1"/>
          </p:cNvSpPr>
          <p:nvPr/>
        </p:nvSpPr>
        <p:spPr>
          <a:xfrm>
            <a:off x="2714625" y="1609725"/>
            <a:ext cx="290512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Support openings and new relationships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B1961B3-3725-4427-B101-F5F1B05ABDC8}"/>
              </a:ext>
            </a:extLst>
          </p:cNvPr>
          <p:cNvSpPr>
            <a:spLocks noGrp="1"/>
          </p:cNvSpPr>
          <p:nvPr/>
        </p:nvSpPr>
        <p:spPr>
          <a:xfrm>
            <a:off x="6429375" y="1381125"/>
            <a:ext cx="5334000" cy="1762125"/>
          </a:xfrm>
          <a:prstGeom prst="roundRect">
            <a:avLst>
              <a:gd name="adj" fmla="val 8649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AB8032-36E1-4AE6-B9ED-9740A2B1EC11}"/>
              </a:ext>
            </a:extLst>
          </p:cNvPr>
          <p:cNvSpPr>
            <a:spLocks noGrp="1"/>
          </p:cNvSpPr>
          <p:nvPr/>
        </p:nvSpPr>
        <p:spPr>
          <a:xfrm>
            <a:off x="6696075" y="1647825"/>
            <a:ext cx="1762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BRIDGE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2B3C31-BA31-4E69-9804-359DBBBF2DB8}"/>
              </a:ext>
            </a:extLst>
          </p:cNvPr>
          <p:cNvSpPr>
            <a:spLocks noGrp="1"/>
          </p:cNvSpPr>
          <p:nvPr/>
        </p:nvSpPr>
        <p:spPr>
          <a:xfrm>
            <a:off x="8524875" y="1609725"/>
            <a:ext cx="290512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Connect roles, cohorts, and groups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DD78ADB-B653-4183-83C0-C1D0B02C20A7}"/>
              </a:ext>
            </a:extLst>
          </p:cNvPr>
          <p:cNvSpPr>
            <a:spLocks noGrp="1"/>
          </p:cNvSpPr>
          <p:nvPr/>
        </p:nvSpPr>
        <p:spPr>
          <a:xfrm>
            <a:off x="619125" y="3476625"/>
            <a:ext cx="5334000" cy="1762125"/>
          </a:xfrm>
          <a:prstGeom prst="roundRect">
            <a:avLst>
              <a:gd name="adj" fmla="val 8649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2FD7D2-C342-4B61-9E7D-6B5F5FE664A2}"/>
              </a:ext>
            </a:extLst>
          </p:cNvPr>
          <p:cNvSpPr>
            <a:spLocks noGrp="1"/>
          </p:cNvSpPr>
          <p:nvPr/>
        </p:nvSpPr>
        <p:spPr>
          <a:xfrm>
            <a:off x="885825" y="3743325"/>
            <a:ext cx="1762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MAINTAIN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773757-F5E9-4A9F-A44B-95EBE9BA9BFB}"/>
              </a:ext>
            </a:extLst>
          </p:cNvPr>
          <p:cNvSpPr>
            <a:spLocks noGrp="1"/>
          </p:cNvSpPr>
          <p:nvPr/>
        </p:nvSpPr>
        <p:spPr>
          <a:xfrm>
            <a:off x="2714625" y="3705225"/>
            <a:ext cx="290512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Sustain recognition, reciprocity, and trust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51028B9-078B-4684-B9A3-AAC3115E5829}"/>
              </a:ext>
            </a:extLst>
          </p:cNvPr>
          <p:cNvSpPr>
            <a:spLocks noGrp="1"/>
          </p:cNvSpPr>
          <p:nvPr/>
        </p:nvSpPr>
        <p:spPr>
          <a:xfrm>
            <a:off x="6429375" y="3476625"/>
            <a:ext cx="5334000" cy="1762125"/>
          </a:xfrm>
          <a:prstGeom prst="roundRect">
            <a:avLst>
              <a:gd name="adj" fmla="val 8649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577B97-9B9B-43CF-A9A3-9EBF0E4FD3EC}"/>
              </a:ext>
            </a:extLst>
          </p:cNvPr>
          <p:cNvSpPr>
            <a:spLocks noGrp="1"/>
          </p:cNvSpPr>
          <p:nvPr/>
        </p:nvSpPr>
        <p:spPr>
          <a:xfrm>
            <a:off x="6696075" y="3743325"/>
            <a:ext cx="17621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REPAIR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5F080-E8F4-477B-80C7-89A767CA9271}"/>
              </a:ext>
            </a:extLst>
          </p:cNvPr>
          <p:cNvSpPr>
            <a:spLocks noGrp="1"/>
          </p:cNvSpPr>
          <p:nvPr/>
        </p:nvSpPr>
        <p:spPr>
          <a:xfrm>
            <a:off x="8524875" y="3705225"/>
            <a:ext cx="290512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Respond to rupture, harm, or accumulated distrust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E191EB-38F0-4B4D-A264-EA2706ACA33D}"/>
              </a:ext>
            </a:extLst>
          </p:cNvPr>
          <p:cNvSpPr>
            <a:spLocks noGrp="1"/>
          </p:cNvSpPr>
          <p:nvPr/>
        </p:nvSpPr>
        <p:spPr>
          <a:xfrm>
            <a:off x="1857375" y="5667375"/>
            <a:ext cx="847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A unit may need more than one response at the same time.</a:t>
            </a:r>
          </a:p>
        </p:txBody>
      </p:sp>
    </p:spTree>
    <p:extLst>
      <p:ext uri="{BB962C8B-B14F-4D97-AF65-F5344CB8AC3E}">
        <p14:creationId xmlns:p14="http://schemas.microsoft.com/office/powerpoint/2010/main" val="309282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75B00D1-7C7D-4A53-8CC1-59BBE3F96D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7FAAEE-6B27-429B-AF0B-53A34DF1C651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9DE32-4AAF-4D2D-85E6-7AA55224A02E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14100C-DEEC-4DCC-B6A5-2F2422178BC0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50E95E-FBB1-4EA6-AC8F-37E121A1D5C3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7EC399-E081-47D9-8E30-B5B93CB8704D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SOCIAL RISK OF PARTICIPATION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870EAA-344D-46A0-8D19-4017429A25FB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710998-16C2-4EE7-A32C-1A34FAC39097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5B3CB7-5977-47CB-A8EE-F3B2919FF10C}"/>
              </a:ext>
            </a:extLst>
          </p:cNvPr>
          <p:cNvSpPr>
            <a:spLocks noGrp="1"/>
          </p:cNvSpPr>
          <p:nvPr/>
        </p:nvSpPr>
        <p:spPr>
          <a:xfrm>
            <a:off x="762000" y="1285875"/>
            <a:ext cx="952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The cost of participation changes with…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F44858-252A-4527-A37B-A1F8AD7F77DF}"/>
              </a:ext>
            </a:extLst>
          </p:cNvPr>
          <p:cNvSpPr>
            <a:spLocks noGrp="1"/>
          </p:cNvSpPr>
          <p:nvPr/>
        </p:nvSpPr>
        <p:spPr>
          <a:xfrm>
            <a:off x="714375" y="2143125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B1DD89-56A4-4E02-B276-6D3E7A4FC6A6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Role and status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F2E9E80-CDC8-43BD-89BA-B71D64F3DEB0}"/>
              </a:ext>
            </a:extLst>
          </p:cNvPr>
          <p:cNvSpPr>
            <a:spLocks noGrp="1"/>
          </p:cNvSpPr>
          <p:nvPr/>
        </p:nvSpPr>
        <p:spPr>
          <a:xfrm>
            <a:off x="6334125" y="2143125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541B18-8230-4328-885C-310CB1A9E34A}"/>
              </a:ext>
            </a:extLst>
          </p:cNvPr>
          <p:cNvSpPr>
            <a:spLocks noGrp="1"/>
          </p:cNvSpPr>
          <p:nvPr/>
        </p:nvSpPr>
        <p:spPr>
          <a:xfrm>
            <a:off x="6572250" y="2238375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Seniority and security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DF722E8-837B-4F0F-880B-C175C21D01AB}"/>
              </a:ext>
            </a:extLst>
          </p:cNvPr>
          <p:cNvSpPr>
            <a:spLocks noGrp="1"/>
          </p:cNvSpPr>
          <p:nvPr/>
        </p:nvSpPr>
        <p:spPr>
          <a:xfrm>
            <a:off x="714375" y="3143250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8B735C-F770-4BD8-9867-EC254394C79D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Knowledge of unwritten norms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52D47E6-106E-41DA-82F8-57FD0818BC97}"/>
              </a:ext>
            </a:extLst>
          </p:cNvPr>
          <p:cNvSpPr>
            <a:spLocks noGrp="1"/>
          </p:cNvSpPr>
          <p:nvPr/>
        </p:nvSpPr>
        <p:spPr>
          <a:xfrm>
            <a:off x="6334125" y="3143250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5A2A2-25A1-455A-B7A2-944F8D9BB101}"/>
              </a:ext>
            </a:extLst>
          </p:cNvPr>
          <p:cNvSpPr>
            <a:spLocks noGrp="1"/>
          </p:cNvSpPr>
          <p:nvPr/>
        </p:nvSpPr>
        <p:spPr>
          <a:xfrm>
            <a:off x="6572250" y="3238500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Existing relationships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05E2602-AD7A-4FB5-912E-38A82F3CC4B1}"/>
              </a:ext>
            </a:extLst>
          </p:cNvPr>
          <p:cNvSpPr>
            <a:spLocks noGrp="1"/>
          </p:cNvSpPr>
          <p:nvPr/>
        </p:nvSpPr>
        <p:spPr>
          <a:xfrm>
            <a:off x="714375" y="4143375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34AC33-C8A8-4642-B443-9DF86C88104E}"/>
              </a:ext>
            </a:extLst>
          </p:cNvPr>
          <p:cNvSpPr>
            <a:spLocks noGrp="1"/>
          </p:cNvSpPr>
          <p:nvPr/>
        </p:nvSpPr>
        <p:spPr>
          <a:xfrm>
            <a:off x="952500" y="4238625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5444"/>
          </a:bodyPr>
          <a:lstStyle>
            <a:def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Previous experiences of welcome or exclusion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2C1D3A-9227-4447-B290-10E4C62D7A8E}"/>
              </a:ext>
            </a:extLst>
          </p:cNvPr>
          <p:cNvSpPr>
            <a:spLocks noGrp="1"/>
          </p:cNvSpPr>
          <p:nvPr/>
        </p:nvSpPr>
        <p:spPr>
          <a:xfrm>
            <a:off x="6334125" y="4143375"/>
            <a:ext cx="5095875" cy="714375"/>
          </a:xfrm>
          <a:prstGeom prst="roundRect">
            <a:avLst>
              <a:gd name="adj" fmla="val 16000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D8DB6B-261C-41EC-9258-0AC3A6E49CF7}"/>
              </a:ext>
            </a:extLst>
          </p:cNvPr>
          <p:cNvSpPr>
            <a:spLocks noGrp="1"/>
          </p:cNvSpPr>
          <p:nvPr/>
        </p:nvSpPr>
        <p:spPr>
          <a:xfrm>
            <a:off x="6572250" y="4238625"/>
            <a:ext cx="4619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Race, gender, disability, and language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CF2213-8472-4EED-A0C6-16601671108F}"/>
              </a:ext>
            </a:extLst>
          </p:cNvPr>
          <p:cNvSpPr>
            <a:spLocks noGrp="1"/>
          </p:cNvSpPr>
          <p:nvPr/>
        </p:nvSpPr>
        <p:spPr>
          <a:xfrm>
            <a:off x="1428750" y="5476875"/>
            <a:ext cx="9334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4265" lnSpcReduction="10000"/>
          </a:bodyPr>
          <a:lstStyle>
            <a:def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The same invitation can ask different people to take very different risks.</a:t>
            </a:r>
          </a:p>
        </p:txBody>
      </p:sp>
    </p:spTree>
    <p:extLst>
      <p:ext uri="{BB962C8B-B14F-4D97-AF65-F5344CB8AC3E}">
        <p14:creationId xmlns:p14="http://schemas.microsoft.com/office/powerpoint/2010/main" val="692378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ABBB343-BA71-435E-B46D-02B906ED31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764A18-09D1-4B1A-992D-196796DC985A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73E077-160C-4606-9285-8A8770DCFD3E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4A916-0C0F-4E82-9701-4C69D7F9C272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1FDFA6-303F-453A-AD0E-B2D39919B5EF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7765F2-9AA5-4EA8-81E9-4394FF288A2E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03DEB-CFCD-4802-AC1C-132BCF038C65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31A26A-720D-444B-A332-5E369511903C}"/>
              </a:ext>
            </a:extLst>
          </p:cNvPr>
          <p:cNvSpPr>
            <a:spLocks noGrp="1"/>
          </p:cNvSpPr>
          <p:nvPr/>
        </p:nvSpPr>
        <p:spPr>
          <a:xfrm>
            <a:off x="904875" y="1238250"/>
            <a:ext cx="10382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00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Different relational conditions require different responses.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6504C7D-03EF-4566-800F-337859C927F4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5238750" cy="1285875"/>
          </a:xfrm>
          <a:prstGeom prst="roundRect">
            <a:avLst>
              <a:gd name="adj" fmla="val 8889"/>
            </a:avLst>
          </a:prstGeom>
          <a:solidFill>
            <a:srgbClr val="FFF2B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2EFFA-FA41-4D75-A672-A345C80798F8}"/>
              </a:ext>
            </a:extLst>
          </p:cNvPr>
          <p:cNvSpPr>
            <a:spLocks noGrp="1"/>
          </p:cNvSpPr>
          <p:nvPr/>
        </p:nvSpPr>
        <p:spPr>
          <a:xfrm>
            <a:off x="876300" y="2409825"/>
            <a:ext cx="19526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UNFAMILIARITY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C537E2-F7A7-4CA1-B8F6-F54F629D56D3}"/>
              </a:ext>
            </a:extLst>
          </p:cNvPr>
          <p:cNvSpPr>
            <a:spLocks noGrp="1"/>
          </p:cNvSpPr>
          <p:nvPr/>
        </p:nvSpPr>
        <p:spPr>
          <a:xfrm>
            <a:off x="2905125" y="2390775"/>
            <a:ext cx="276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Create openings and repeated contact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75E6679-15C1-4223-8332-0819047AD239}"/>
              </a:ext>
            </a:extLst>
          </p:cNvPr>
          <p:cNvSpPr>
            <a:spLocks noGrp="1"/>
          </p:cNvSpPr>
          <p:nvPr/>
        </p:nvSpPr>
        <p:spPr>
          <a:xfrm>
            <a:off x="6381750" y="2238375"/>
            <a:ext cx="5238750" cy="1285875"/>
          </a:xfrm>
          <a:prstGeom prst="roundRect">
            <a:avLst>
              <a:gd name="adj" fmla="val 8889"/>
            </a:avLst>
          </a:prstGeom>
          <a:solidFill>
            <a:srgbClr val="E8E8E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E17051-EEFE-42C3-8BAD-A009457E39E3}"/>
              </a:ext>
            </a:extLst>
          </p:cNvPr>
          <p:cNvSpPr>
            <a:spLocks noGrp="1"/>
          </p:cNvSpPr>
          <p:nvPr/>
        </p:nvSpPr>
        <p:spPr>
          <a:xfrm>
            <a:off x="6591300" y="2409825"/>
            <a:ext cx="19526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SEPARATION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5301A4-C105-41F1-832F-9AA046697D51}"/>
              </a:ext>
            </a:extLst>
          </p:cNvPr>
          <p:cNvSpPr>
            <a:spLocks noGrp="1"/>
          </p:cNvSpPr>
          <p:nvPr/>
        </p:nvSpPr>
        <p:spPr>
          <a:xfrm>
            <a:off x="8620125" y="2390775"/>
            <a:ext cx="276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Build bridges through meaningful shared work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CF2F3AE-FF13-471D-A3D9-3FB27703D78F}"/>
              </a:ext>
            </a:extLst>
          </p:cNvPr>
          <p:cNvSpPr>
            <a:spLocks noGrp="1"/>
          </p:cNvSpPr>
          <p:nvPr/>
        </p:nvSpPr>
        <p:spPr>
          <a:xfrm>
            <a:off x="666750" y="3810000"/>
            <a:ext cx="5238750" cy="1285875"/>
          </a:xfrm>
          <a:prstGeom prst="roundRect">
            <a:avLst>
              <a:gd name="adj" fmla="val 8889"/>
            </a:avLst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3060C6-E9D0-4825-B0B7-667FBB914653}"/>
              </a:ext>
            </a:extLst>
          </p:cNvPr>
          <p:cNvSpPr>
            <a:spLocks noGrp="1"/>
          </p:cNvSpPr>
          <p:nvPr/>
        </p:nvSpPr>
        <p:spPr>
          <a:xfrm>
            <a:off x="876300" y="3981450"/>
            <a:ext cx="19526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WEAKENING TRUST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A67C97-2765-4BD5-84B8-12718DD23291}"/>
              </a:ext>
            </a:extLst>
          </p:cNvPr>
          <p:cNvSpPr>
            <a:spLocks noGrp="1"/>
          </p:cNvSpPr>
          <p:nvPr/>
        </p:nvSpPr>
        <p:spPr>
          <a:xfrm>
            <a:off x="2905125" y="3962400"/>
            <a:ext cx="276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292929"/>
                </a:solidFill>
                <a:latin typeface="Nimbus Sans"/>
                <a:ea typeface="Nimbus Sans"/>
                <a:cs typeface="Nimbus Sans"/>
              </a:rPr>
              <a:t>Restore communication, fairness, and recognition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6D43CE1-35DB-4BB8-B3C3-AF904F7D50DE}"/>
              </a:ext>
            </a:extLst>
          </p:cNvPr>
          <p:cNvSpPr>
            <a:spLocks noGrp="1"/>
          </p:cNvSpPr>
          <p:nvPr/>
        </p:nvSpPr>
        <p:spPr>
          <a:xfrm>
            <a:off x="6381750" y="3810000"/>
            <a:ext cx="5238750" cy="1285875"/>
          </a:xfrm>
          <a:prstGeom prst="roundRect">
            <a:avLst>
              <a:gd name="adj" fmla="val 8889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A36B5D-442F-4A3A-A7C0-60768CDA3633}"/>
              </a:ext>
            </a:extLst>
          </p:cNvPr>
          <p:cNvSpPr>
            <a:spLocks noGrp="1"/>
          </p:cNvSpPr>
          <p:nvPr/>
        </p:nvSpPr>
        <p:spPr>
          <a:xfrm>
            <a:off x="6591300" y="3981450"/>
            <a:ext cx="1952625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HARM OR RUPTURE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6E4765-377C-4398-920A-13A317F328AF}"/>
              </a:ext>
            </a:extLst>
          </p:cNvPr>
          <p:cNvSpPr>
            <a:spLocks noGrp="1"/>
          </p:cNvSpPr>
          <p:nvPr/>
        </p:nvSpPr>
        <p:spPr>
          <a:xfrm>
            <a:off x="8620125" y="3962400"/>
            <a:ext cx="276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Acknowledge, address, and support repair</a:t>
            </a:r>
          </a:p>
        </p:txBody>
      </p:sp>
    </p:spTree>
    <p:extLst>
      <p:ext uri="{BB962C8B-B14F-4D97-AF65-F5344CB8AC3E}">
        <p14:creationId xmlns:p14="http://schemas.microsoft.com/office/powerpoint/2010/main" val="638283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CDFDECC-5517-42D7-825E-62DBA235CC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AAD806-5E2C-446F-B633-9DEF48F78A5B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416D50-71AD-4615-89FA-5BDC32BC96DB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10D58C-78D3-4C56-AEF4-BD367C37401F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71192-FCC1-4FDF-AEFE-EE30C1523351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CBBFEC-ED3C-4EC0-BD7C-6A266FB50880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BELONGING WITHOUT ENFORCED HARMONY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628DEA-EF8D-4507-9A33-12E6C0157B02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86868"/>
                </a:solidFill>
                <a:latin typeface="Nimbus Sans"/>
                <a:ea typeface="Nimbus Sans"/>
                <a:cs typeface="Nimbus Sans"/>
              </a:rPr>
              <a:t>ACADEMIC LEADERSHIP PROGRAM  |  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3A0FA8-E93A-4BEC-95E4-40D9EA4DF5C3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111111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451834-EBE6-4682-82F1-A34344E0F389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10763250" cy="2381250"/>
          </a:xfrm>
          <a:prstGeom prst="roundRect">
            <a:avLst>
              <a:gd name="adj" fmla="val 6400"/>
            </a:avLst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4ECE77-0764-41FC-96EC-963D2A501BC6}"/>
              </a:ext>
            </a:extLst>
          </p:cNvPr>
          <p:cNvSpPr>
            <a:spLocks noGrp="1"/>
          </p:cNvSpPr>
          <p:nvPr/>
        </p:nvSpPr>
        <p:spPr>
          <a:xfrm>
            <a:off x="1285875" y="1809750"/>
            <a:ext cx="962025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9471"/>
          </a:bodyPr>
          <a:lstStyle>
            <a:def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1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People should be able to disagree, dissent, and experience discomfort without their membership in the community becoming precarious.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CBA8E-CCA3-48A2-AD6B-C14EAF8DF08B}"/>
              </a:ext>
            </a:extLst>
          </p:cNvPr>
          <p:cNvSpPr>
            <a:spLocks noGrp="1"/>
          </p:cNvSpPr>
          <p:nvPr/>
        </p:nvSpPr>
        <p:spPr>
          <a:xfrm>
            <a:off x="904875" y="4333875"/>
            <a:ext cx="3429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def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defPPr>
            <a:lvl1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l">
              <a:def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 i="0">
                <a:solidFill>
                  <a:srgbClr val="686868"/>
                </a:solidFill>
                <a:latin typeface="Nimbus Sans Narrow"/>
                <a:ea typeface="Nimbus Sans Narrow"/>
                <a:cs typeface="Nimbus Sans Narrow"/>
              </a:rPr>
              <a:t>Belonging does not require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73E28D-32BE-4036-99D3-BF7CDC849BC6}"/>
              </a:ext>
            </a:extLst>
          </p:cNvPr>
          <p:cNvSpPr>
            <a:spLocks noGrp="1"/>
          </p:cNvSpPr>
          <p:nvPr/>
        </p:nvSpPr>
        <p:spPr>
          <a:xfrm>
            <a:off x="904875" y="4905375"/>
            <a:ext cx="1038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3210"/>
          </a:bodyPr>
          <a:lstStyle>
            <a:def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111111"/>
                </a:solidFill>
                <a:latin typeface="Nimbus Sans"/>
                <a:ea typeface="Nimbus Sans"/>
                <a:cs typeface="Nimbus Sans"/>
              </a:rPr>
              <a:t>compulsory sociability  •  universal friendship  •  agreement with the leader  •  silence about conflict</a:t>
            </a:r>
          </a:p>
        </p:txBody>
      </p:sp>
    </p:spTree>
    <p:extLst>
      <p:ext uri="{BB962C8B-B14F-4D97-AF65-F5344CB8AC3E}">
        <p14:creationId xmlns:p14="http://schemas.microsoft.com/office/powerpoint/2010/main" val="767924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A320B1-7400-455C-992D-D801380039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A58DC6-FA04-45B0-AE89-BF2607895DE4}"/>
              </a:ext>
            </a:extLst>
          </p:cNvPr>
          <p:cNvSpPr>
            <a:spLocks noGrp="1"/>
          </p:cNvSpPr>
          <p:nvPr/>
        </p:nvSpPr>
        <p:spPr>
          <a:xfrm>
            <a:off x="0" y="95250"/>
            <a:ext cx="3143250" cy="85725"/>
          </a:xfrm>
          <a:prstGeom prst="rect">
            <a:avLst/>
          </a:prstGeom>
          <a:solidFill>
            <a:srgbClr val="F2EFA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794A6B-F374-4659-9056-065CA74A3533}"/>
              </a:ext>
            </a:extLst>
          </p:cNvPr>
          <p:cNvSpPr>
            <a:spLocks noGrp="1"/>
          </p:cNvSpPr>
          <p:nvPr/>
        </p:nvSpPr>
        <p:spPr>
          <a:xfrm>
            <a:off x="3143250" y="95250"/>
            <a:ext cx="3048000" cy="85725"/>
          </a:xfrm>
          <a:prstGeom prst="rect">
            <a:avLst/>
          </a:prstGeom>
          <a:solidFill>
            <a:srgbClr val="FFF00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3CF1A9-1AB5-480E-B81E-BADC676A88B9}"/>
              </a:ext>
            </a:extLst>
          </p:cNvPr>
          <p:cNvSpPr>
            <a:spLocks noGrp="1"/>
          </p:cNvSpPr>
          <p:nvPr/>
        </p:nvSpPr>
        <p:spPr>
          <a:xfrm>
            <a:off x="6191250" y="95250"/>
            <a:ext cx="3000375" cy="85725"/>
          </a:xfrm>
          <a:prstGeom prst="rect">
            <a:avLst/>
          </a:prstGeom>
          <a:solidFill>
            <a:srgbClr val="FFD4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0E7F1A-6BFE-46FD-8890-16973265A724}"/>
              </a:ext>
            </a:extLst>
          </p:cNvPr>
          <p:cNvSpPr>
            <a:spLocks noGrp="1"/>
          </p:cNvSpPr>
          <p:nvPr/>
        </p:nvSpPr>
        <p:spPr>
          <a:xfrm>
            <a:off x="9191625" y="95250"/>
            <a:ext cx="3000375" cy="85725"/>
          </a:xfrm>
          <a:prstGeom prst="rect">
            <a:avLst/>
          </a:prstGeom>
          <a:solidFill>
            <a:srgbClr val="E4B42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E3970A-C063-4CE6-8196-7641C7C5A39E}"/>
              </a:ext>
            </a:extLst>
          </p:cNvPr>
          <p:cNvSpPr>
            <a:spLocks noGrp="1"/>
          </p:cNvSpPr>
          <p:nvPr/>
        </p:nvSpPr>
        <p:spPr>
          <a:xfrm>
            <a:off x="552450" y="6486525"/>
            <a:ext cx="409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6288" lnSpcReduction="10000"/>
          </a:bodyPr>
          <a:lstStyle>
            <a:def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CFCFCF"/>
                </a:solidFill>
                <a:latin typeface="Nimbus Sans"/>
                <a:ea typeface="Nimbus Sans"/>
                <a:cs typeface="Nimbus Sans"/>
              </a:rPr>
              <a:t>ACADEMIC LEADERSHIP PROGRAM  |  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53635-7480-41D3-8F0B-352B886AA9CC}"/>
              </a:ext>
            </a:extLst>
          </p:cNvPr>
          <p:cNvSpPr>
            <a:spLocks noGrp="1"/>
          </p:cNvSpPr>
          <p:nvPr/>
        </p:nvSpPr>
        <p:spPr>
          <a:xfrm>
            <a:off x="9239250" y="64389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0926" lnSpcReduction="20000"/>
          </a:bodyPr>
          <a:lstStyle>
            <a:def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UNIVERSITY OF WATERLOO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2166AE-E536-4E75-8768-08E548D5666A}"/>
              </a:ext>
            </a:extLst>
          </p:cNvPr>
          <p:cNvSpPr>
            <a:spLocks noGrp="1"/>
          </p:cNvSpPr>
          <p:nvPr/>
        </p:nvSpPr>
        <p:spPr>
          <a:xfrm>
            <a:off x="1047750" y="1143000"/>
            <a:ext cx="1009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500" lnSpcReduction="10000"/>
          </a:bodyPr>
          <a:lstStyle>
            <a:def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Academic leaders cannot</a:t>
            </a:r>
          </a:p>
          <a:p>
            <a:pPr algn="ctr">
              <a:def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00" b="1" i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manufacture belonging.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E2341-70B0-4DBD-AA27-170FAC0260F4}"/>
              </a:ext>
            </a:extLst>
          </p:cNvPr>
          <p:cNvSpPr>
            <a:spLocks noGrp="1"/>
          </p:cNvSpPr>
          <p:nvPr/>
        </p:nvSpPr>
        <p:spPr>
          <a:xfrm>
            <a:off x="4238625" y="3000375"/>
            <a:ext cx="3714750" cy="47625"/>
          </a:xfrm>
          <a:prstGeom prst="rect">
            <a:avLst/>
          </a:prstGeom>
          <a:solidFill>
            <a:srgbClr val="FFD54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820FB8-50AA-4F2C-BF80-09C2846B7627}"/>
              </a:ext>
            </a:extLst>
          </p:cNvPr>
          <p:cNvSpPr>
            <a:spLocks noGrp="1"/>
          </p:cNvSpPr>
          <p:nvPr/>
        </p:nvSpPr>
        <p:spPr>
          <a:xfrm>
            <a:off x="1428750" y="3476625"/>
            <a:ext cx="93345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6167"/>
          </a:bodyPr>
          <a:lstStyle>
            <a:def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defPPr>
            <a:lvl1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They can make its development</a:t>
            </a:r>
          </a:p>
          <a:p>
            <a:pPr algn="ctr">
              <a:def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750" b="1" i="0">
                <a:solidFill>
                  <a:srgbClr val="FFD54F"/>
                </a:solidFill>
                <a:latin typeface="Nimbus Sans Narrow"/>
                <a:ea typeface="Nimbus Sans Narrow"/>
                <a:cs typeface="Nimbus Sans Narrow"/>
              </a:rPr>
              <a:t>more or less likely.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25739-7D23-4430-A4F5-5AD4BDDB1AAA}"/>
              </a:ext>
            </a:extLst>
          </p:cNvPr>
          <p:cNvSpPr>
            <a:spLocks noGrp="1"/>
          </p:cNvSpPr>
          <p:nvPr/>
        </p:nvSpPr>
        <p:spPr>
          <a:xfrm>
            <a:off x="1809750" y="5286375"/>
            <a:ext cx="8572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9940" lnSpcReduction="10000"/>
          </a:bodyPr>
          <a:lstStyle>
            <a:def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Belonging becomes more than a buzzword when we can identify and shape the conditions that support it.</a:t>
            </a:r>
          </a:p>
        </p:txBody>
      </p:sp>
    </p:spTree>
    <p:extLst>
      <p:ext uri="{BB962C8B-B14F-4D97-AF65-F5344CB8AC3E}">
        <p14:creationId xmlns:p14="http://schemas.microsoft.com/office/powerpoint/2010/main" val="157626708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9ee03e0-b78c-4998-8bf4-79b266b85105}" enabled="1" method="Standard" siteId="{723a5a87-f39a-4a22-9247-3fc240c0139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731</Words>
  <Application>Microsoft Office PowerPoint</Application>
  <DocSecurity>0</DocSecurity>
  <PresentationFormat>Widescreen</PresentationFormat>
  <Paragraphs>168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Nimbus Sans</vt:lpstr>
      <vt:lpstr>Nimbus Sans Narrow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Sarah Seabrook</cp:lastModifiedBy>
  <cp:revision>3</cp:revision>
  <dcterms:created xsi:type="dcterms:W3CDTF">2026-10-22T16:17:52Z</dcterms:created>
  <dcterms:modified xsi:type="dcterms:W3CDTF">2026-10-26T16:50:46Z</dcterms:modified>
</cp:coreProperties>
</file>