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0" r:id="rId3"/>
    <p:sldId id="361" r:id="rId4"/>
    <p:sldId id="362" r:id="rId5"/>
    <p:sldId id="341" r:id="rId6"/>
    <p:sldId id="359" r:id="rId7"/>
    <p:sldId id="360" r:id="rId8"/>
    <p:sldId id="265" r:id="rId9"/>
    <p:sldId id="266" r:id="rId10"/>
    <p:sldId id="355" r:id="rId11"/>
    <p:sldId id="270" r:id="rId12"/>
    <p:sldId id="305" r:id="rId13"/>
    <p:sldId id="277" r:id="rId14"/>
    <p:sldId id="345" r:id="rId15"/>
    <p:sldId id="380" r:id="rId16"/>
    <p:sldId id="286" r:id="rId17"/>
    <p:sldId id="287" r:id="rId18"/>
    <p:sldId id="379" r:id="rId19"/>
    <p:sldId id="375" r:id="rId20"/>
    <p:sldId id="376" r:id="rId21"/>
    <p:sldId id="3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dia Littel" initials="LL" lastIdx="15" clrIdx="0">
    <p:extLst>
      <p:ext uri="{19B8F6BF-5375-455C-9EA6-DF929625EA0E}">
        <p15:presenceInfo xmlns:p15="http://schemas.microsoft.com/office/powerpoint/2012/main" userId="S::lestacey@uwaterloo.ca::9f3d9e44-b7bc-4365-9c4e-92af1fb9c5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9" autoAdjust="0"/>
    <p:restoredTop sz="94660"/>
  </p:normalViewPr>
  <p:slideViewPr>
    <p:cSldViewPr snapToGrid="0">
      <p:cViewPr>
        <p:scale>
          <a:sx n="100" d="100"/>
          <a:sy n="10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weppler\Dropbox\UW\Finances\2223%20Budget\occupancy%20by%20ter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Spring</c:v>
                </c:pt>
              </c:strCache>
            </c:strRef>
          </c:tx>
          <c:spPr>
            <a:solidFill>
              <a:schemeClr val="accent6"/>
            </a:solidFill>
            <a:ln>
              <a:noFill/>
            </a:ln>
            <a:effectLst/>
          </c:spPr>
          <c:invertIfNegative val="0"/>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Sheet1!$B$2:$K$2</c:f>
              <c:numCache>
                <c:formatCode>General</c:formatCode>
                <c:ptCount val="10"/>
                <c:pt idx="0">
                  <c:v>1442</c:v>
                </c:pt>
                <c:pt idx="1">
                  <c:v>1281</c:v>
                </c:pt>
                <c:pt idx="2">
                  <c:v>1164</c:v>
                </c:pt>
                <c:pt idx="3">
                  <c:v>1043</c:v>
                </c:pt>
                <c:pt idx="4">
                  <c:v>1094</c:v>
                </c:pt>
                <c:pt idx="5">
                  <c:v>983</c:v>
                </c:pt>
                <c:pt idx="6">
                  <c:v>967</c:v>
                </c:pt>
                <c:pt idx="7">
                  <c:v>1136</c:v>
                </c:pt>
                <c:pt idx="8">
                  <c:v>310</c:v>
                </c:pt>
                <c:pt idx="9">
                  <c:v>529</c:v>
                </c:pt>
              </c:numCache>
            </c:numRef>
          </c:val>
          <c:extLst>
            <c:ext xmlns:c16="http://schemas.microsoft.com/office/drawing/2014/chart" uri="{C3380CC4-5D6E-409C-BE32-E72D297353CC}">
              <c16:uniqueId val="{00000000-4581-4B88-B82E-86A578BEF972}"/>
            </c:ext>
          </c:extLst>
        </c:ser>
        <c:ser>
          <c:idx val="1"/>
          <c:order val="1"/>
          <c:tx>
            <c:strRef>
              <c:f>Sheet1!$A$3</c:f>
              <c:strCache>
                <c:ptCount val="1"/>
                <c:pt idx="0">
                  <c:v>Fall</c:v>
                </c:pt>
              </c:strCache>
            </c:strRef>
          </c:tx>
          <c:spPr>
            <a:solidFill>
              <a:schemeClr val="accent5"/>
            </a:solidFill>
            <a:ln>
              <a:noFill/>
            </a:ln>
            <a:effectLst/>
          </c:spPr>
          <c:invertIfNegative val="0"/>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Sheet1!$B$3:$K$3</c:f>
              <c:numCache>
                <c:formatCode>General</c:formatCode>
                <c:ptCount val="10"/>
                <c:pt idx="0">
                  <c:v>5228</c:v>
                </c:pt>
                <c:pt idx="1">
                  <c:v>5503</c:v>
                </c:pt>
                <c:pt idx="2">
                  <c:v>5250</c:v>
                </c:pt>
                <c:pt idx="3">
                  <c:v>5200</c:v>
                </c:pt>
                <c:pt idx="4">
                  <c:v>5308</c:v>
                </c:pt>
                <c:pt idx="5">
                  <c:v>5531</c:v>
                </c:pt>
                <c:pt idx="6">
                  <c:v>5674</c:v>
                </c:pt>
                <c:pt idx="7">
                  <c:v>5724</c:v>
                </c:pt>
                <c:pt idx="8">
                  <c:v>2005</c:v>
                </c:pt>
                <c:pt idx="9">
                  <c:v>4597</c:v>
                </c:pt>
              </c:numCache>
            </c:numRef>
          </c:val>
          <c:extLst>
            <c:ext xmlns:c16="http://schemas.microsoft.com/office/drawing/2014/chart" uri="{C3380CC4-5D6E-409C-BE32-E72D297353CC}">
              <c16:uniqueId val="{00000001-4581-4B88-B82E-86A578BEF972}"/>
            </c:ext>
          </c:extLst>
        </c:ser>
        <c:ser>
          <c:idx val="2"/>
          <c:order val="2"/>
          <c:tx>
            <c:strRef>
              <c:f>Sheet1!$A$4</c:f>
              <c:strCache>
                <c:ptCount val="1"/>
                <c:pt idx="0">
                  <c:v>Winter</c:v>
                </c:pt>
              </c:strCache>
            </c:strRef>
          </c:tx>
          <c:spPr>
            <a:solidFill>
              <a:schemeClr val="accent4"/>
            </a:solidFill>
            <a:ln>
              <a:noFill/>
            </a:ln>
            <a:effectLst/>
          </c:spPr>
          <c:invertIfNegative val="0"/>
          <c:cat>
            <c:numRef>
              <c:f>Sheet1!$B$1:$K$1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Sheet1!$B$4:$K$4</c:f>
              <c:numCache>
                <c:formatCode>General</c:formatCode>
                <c:ptCount val="10"/>
                <c:pt idx="0">
                  <c:v>4926</c:v>
                </c:pt>
                <c:pt idx="1">
                  <c:v>4910</c:v>
                </c:pt>
                <c:pt idx="2">
                  <c:v>5082</c:v>
                </c:pt>
                <c:pt idx="3">
                  <c:v>4702</c:v>
                </c:pt>
                <c:pt idx="4">
                  <c:v>4604</c:v>
                </c:pt>
                <c:pt idx="5">
                  <c:v>4662</c:v>
                </c:pt>
                <c:pt idx="6">
                  <c:v>5001</c:v>
                </c:pt>
                <c:pt idx="7">
                  <c:v>5046</c:v>
                </c:pt>
                <c:pt idx="8">
                  <c:v>4967</c:v>
                </c:pt>
                <c:pt idx="9">
                  <c:v>1647</c:v>
                </c:pt>
              </c:numCache>
            </c:numRef>
          </c:val>
          <c:extLst>
            <c:ext xmlns:c16="http://schemas.microsoft.com/office/drawing/2014/chart" uri="{C3380CC4-5D6E-409C-BE32-E72D297353CC}">
              <c16:uniqueId val="{00000002-4581-4B88-B82E-86A578BEF972}"/>
            </c:ext>
          </c:extLst>
        </c:ser>
        <c:dLbls>
          <c:showLegendKey val="0"/>
          <c:showVal val="0"/>
          <c:showCatName val="0"/>
          <c:showSerName val="0"/>
          <c:showPercent val="0"/>
          <c:showBubbleSize val="0"/>
        </c:dLbls>
        <c:gapWidth val="219"/>
        <c:overlap val="-27"/>
        <c:axId val="1275596896"/>
        <c:axId val="1275606464"/>
      </c:barChart>
      <c:catAx>
        <c:axId val="127559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606464"/>
        <c:crosses val="autoZero"/>
        <c:auto val="1"/>
        <c:lblAlgn val="ctr"/>
        <c:lblOffset val="100"/>
        <c:noMultiLvlLbl val="0"/>
      </c:catAx>
      <c:valAx>
        <c:axId val="1275606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Occupied Beds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55968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4T12:06:36.655" idx="13">
    <p:pos x="10" y="10"/>
    <p:text>I"m assuming this is all from UWaterloo? Where did you get this data?</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8F29F-3FBD-403F-A449-8326864FFB52}" type="doc">
      <dgm:prSet loTypeId="urn:microsoft.com/office/officeart/2005/8/layout/orgChart1" loCatId="hierarchy" qsTypeId="urn:microsoft.com/office/officeart/2005/8/quickstyle/simple4" qsCatId="simple" csTypeId="urn:microsoft.com/office/officeart/2005/8/colors/accent0_1" csCatId="mainScheme" phldr="1"/>
      <dgm:spPr/>
      <dgm:t>
        <a:bodyPr/>
        <a:lstStyle/>
        <a:p>
          <a:endParaRPr lang="en-US"/>
        </a:p>
      </dgm:t>
    </dgm:pt>
    <dgm:pt modelId="{52E3F654-7E31-4B10-861A-4CD6F2C13183}">
      <dgm:prSet phldrT="[Text]" custT="1"/>
      <dgm:spPr>
        <a:solidFill>
          <a:srgbClr val="FECB0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ysClr val="windowText" lastClr="000000"/>
              </a:solidFill>
              <a:latin typeface="Calibri" pitchFamily="34" charset="0"/>
            </a:rPr>
            <a:t>Glen </a:t>
          </a:r>
          <a:r>
            <a:rPr lang="en-US" sz="1100" b="1" baseline="0" dirty="0" err="1">
              <a:solidFill>
                <a:sysClr val="windowText" lastClr="000000"/>
              </a:solidFill>
              <a:latin typeface="Calibri" pitchFamily="34" charset="0"/>
            </a:rPr>
            <a:t>Weppler</a:t>
          </a:r>
          <a:r>
            <a:rPr lang="en-US" sz="1100" b="1" baseline="0" dirty="0">
              <a:solidFill>
                <a:sysClr val="windowText" lastClr="000000"/>
              </a:solidFill>
              <a:latin typeface="Calibri" pitchFamily="34" charset="0"/>
            </a:rPr>
            <a:t>     </a:t>
          </a:r>
        </a:p>
        <a:p>
          <a:pPr>
            <a:lnSpc>
              <a:spcPct val="100000"/>
            </a:lnSpc>
            <a:spcAft>
              <a:spcPts val="0"/>
            </a:spcAft>
          </a:pPr>
          <a:r>
            <a:rPr lang="en-US" sz="1000" baseline="0" dirty="0">
              <a:solidFill>
                <a:sysClr val="windowText" lastClr="000000"/>
              </a:solidFill>
              <a:latin typeface="Calibri" pitchFamily="34" charset="0"/>
            </a:rPr>
            <a:t>Director of Housing</a:t>
          </a:r>
        </a:p>
      </dgm:t>
    </dgm:pt>
    <dgm:pt modelId="{EC57B553-1C92-48CB-AE7C-634451E84580}" type="parTrans" cxnId="{222DF942-6766-4C0E-8F7D-5B1F948F6649}">
      <dgm:prSet/>
      <dgm:spPr/>
      <dgm:t>
        <a:bodyPr/>
        <a:lstStyle/>
        <a:p>
          <a:endParaRPr lang="en-US" baseline="0">
            <a:solidFill>
              <a:schemeClr val="bg1"/>
            </a:solidFill>
            <a:latin typeface="Calibri" pitchFamily="34" charset="0"/>
          </a:endParaRPr>
        </a:p>
      </dgm:t>
    </dgm:pt>
    <dgm:pt modelId="{49080764-9B53-4455-8715-3DB31961E5D3}" type="sibTrans" cxnId="{222DF942-6766-4C0E-8F7D-5B1F948F6649}">
      <dgm:prSet/>
      <dgm:spPr/>
      <dgm:t>
        <a:bodyPr/>
        <a:lstStyle/>
        <a:p>
          <a:endParaRPr lang="en-US" baseline="0">
            <a:solidFill>
              <a:schemeClr val="bg1"/>
            </a:solidFill>
            <a:latin typeface="Calibri" pitchFamily="34" charset="0"/>
          </a:endParaRPr>
        </a:p>
      </dgm:t>
    </dgm:pt>
    <dgm:pt modelId="{13D7652E-D78E-4D49-9390-317AC852CC1E}">
      <dgm:prSet phldrT="[Text]" custT="1"/>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Jennifer Ferguson </a:t>
          </a:r>
        </a:p>
        <a:p>
          <a:pPr>
            <a:lnSpc>
              <a:spcPct val="100000"/>
            </a:lnSpc>
            <a:spcAft>
              <a:spcPts val="0"/>
            </a:spcAft>
          </a:pPr>
          <a:r>
            <a:rPr lang="en-US" sz="1000" b="0" baseline="0" dirty="0">
              <a:solidFill>
                <a:schemeClr val="bg1"/>
              </a:solidFill>
              <a:latin typeface="Calibri" pitchFamily="34" charset="0"/>
            </a:rPr>
            <a:t>Assistant Director, Occupancy</a:t>
          </a:r>
          <a:r>
            <a:rPr lang="en-US" sz="1000" baseline="0" dirty="0">
              <a:solidFill>
                <a:schemeClr val="bg1"/>
              </a:solidFill>
              <a:latin typeface="Calibri" pitchFamily="34" charset="0"/>
            </a:rPr>
            <a:t> and Marketing Services</a:t>
          </a:r>
        </a:p>
      </dgm:t>
    </dgm:pt>
    <dgm:pt modelId="{8623E260-F3D4-429A-A0E7-6D15803E62AE}" type="parTrans" cxnId="{B4FD62AE-E353-4839-A8EB-2FE22B5896ED}">
      <dgm:prSet/>
      <dgm:spPr/>
      <dgm:t>
        <a:bodyPr/>
        <a:lstStyle/>
        <a:p>
          <a:endParaRPr lang="en-US" baseline="0" dirty="0">
            <a:solidFill>
              <a:schemeClr val="bg1"/>
            </a:solidFill>
            <a:latin typeface="Calibri" pitchFamily="34" charset="0"/>
          </a:endParaRPr>
        </a:p>
      </dgm:t>
    </dgm:pt>
    <dgm:pt modelId="{37738C0C-D758-4D3B-90DB-E2BC91D6A45E}" type="sibTrans" cxnId="{B4FD62AE-E353-4839-A8EB-2FE22B5896ED}">
      <dgm:prSet/>
      <dgm:spPr/>
      <dgm:t>
        <a:bodyPr/>
        <a:lstStyle/>
        <a:p>
          <a:endParaRPr lang="en-US" baseline="0">
            <a:solidFill>
              <a:schemeClr val="bg1"/>
            </a:solidFill>
            <a:latin typeface="Calibri" pitchFamily="34" charset="0"/>
          </a:endParaRPr>
        </a:p>
      </dgm:t>
    </dgm:pt>
    <dgm:pt modelId="{DA5A2182-94BC-4C37-BCB0-AFAA885AE28B}">
      <dgm:prSet phldrT="[Text]" custT="1"/>
      <dgm:spPr>
        <a:solidFill>
          <a:srgbClr val="0278BE"/>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Vacant</a:t>
          </a:r>
        </a:p>
        <a:p>
          <a:pPr>
            <a:lnSpc>
              <a:spcPct val="100000"/>
            </a:lnSpc>
            <a:spcAft>
              <a:spcPts val="0"/>
            </a:spcAft>
          </a:pPr>
          <a:r>
            <a:rPr lang="en-US" sz="1000" b="0" baseline="0" dirty="0">
              <a:solidFill>
                <a:schemeClr val="bg1"/>
              </a:solidFill>
              <a:latin typeface="Calibri" pitchFamily="34" charset="0"/>
            </a:rPr>
            <a:t>Manager, Housing Finance</a:t>
          </a:r>
          <a:endParaRPr lang="en-US" sz="1000" b="1" baseline="0" dirty="0">
            <a:solidFill>
              <a:schemeClr val="bg1"/>
            </a:solidFill>
            <a:latin typeface="Calibri" pitchFamily="34" charset="0"/>
          </a:endParaRPr>
        </a:p>
      </dgm:t>
    </dgm:pt>
    <dgm:pt modelId="{6185B01E-6867-4CE7-9078-04924D231069}" type="parTrans" cxnId="{597B5CAA-07AA-4D65-844C-760F0F53C3F6}">
      <dgm:prSet/>
      <dgm:spPr/>
      <dgm:t>
        <a:bodyPr/>
        <a:lstStyle/>
        <a:p>
          <a:endParaRPr lang="en-US"/>
        </a:p>
      </dgm:t>
    </dgm:pt>
    <dgm:pt modelId="{03F06264-B04C-4B90-9CF4-C2F44B200952}" type="sibTrans" cxnId="{597B5CAA-07AA-4D65-844C-760F0F53C3F6}">
      <dgm:prSet/>
      <dgm:spPr/>
      <dgm:t>
        <a:bodyPr/>
        <a:lstStyle/>
        <a:p>
          <a:endParaRPr lang="en-US"/>
        </a:p>
      </dgm:t>
    </dgm:pt>
    <dgm:pt modelId="{8350C0C1-95E7-4D82-82AF-A4C0B98100AD}">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tx1"/>
              </a:solidFill>
              <a:latin typeface="Calibri" pitchFamily="34" charset="0"/>
            </a:rPr>
            <a:t>Student Development and Residence Life </a:t>
          </a:r>
        </a:p>
      </dgm:t>
    </dgm:pt>
    <dgm:pt modelId="{A5D7FD0A-D6D9-41CD-A6A5-60A0BDB34831}" type="parTrans" cxnId="{C0620180-C9E5-40C0-8F45-F66D74C3948B}">
      <dgm:prSet/>
      <dgm:spPr/>
      <dgm:t>
        <a:bodyPr/>
        <a:lstStyle/>
        <a:p>
          <a:endParaRPr lang="en-US"/>
        </a:p>
      </dgm:t>
    </dgm:pt>
    <dgm:pt modelId="{A0403B0E-6FEC-460E-990B-5FBCE73C703D}" type="sibTrans" cxnId="{C0620180-C9E5-40C0-8F45-F66D74C3948B}">
      <dgm:prSet/>
      <dgm:spPr/>
      <dgm:t>
        <a:bodyPr/>
        <a:lstStyle/>
        <a:p>
          <a:endParaRPr lang="en-US"/>
        </a:p>
      </dgm:t>
    </dgm:pt>
    <dgm:pt modelId="{A4538272-64B0-4CA1-B70D-53B548E62B21}">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aseline="0" dirty="0">
              <a:solidFill>
                <a:schemeClr val="bg1"/>
              </a:solidFill>
              <a:latin typeface="Calibri" pitchFamily="34" charset="0"/>
            </a:rPr>
            <a:t>Occupancy and Marketing Services</a:t>
          </a:r>
        </a:p>
      </dgm:t>
    </dgm:pt>
    <dgm:pt modelId="{62613DA9-A87F-4854-9A39-974BCBD574BA}" type="parTrans" cxnId="{54C05F36-D613-40C8-98B4-8DFB5807FD97}">
      <dgm:prSet/>
      <dgm:spPr/>
      <dgm:t>
        <a:bodyPr/>
        <a:lstStyle/>
        <a:p>
          <a:endParaRPr lang="en-US"/>
        </a:p>
      </dgm:t>
    </dgm:pt>
    <dgm:pt modelId="{AE4520BB-0CE1-4FBA-AE1C-EC1433DD7923}" type="sibTrans" cxnId="{54C05F36-D613-40C8-98B4-8DFB5807FD97}">
      <dgm:prSet/>
      <dgm:spPr/>
      <dgm:t>
        <a:bodyPr/>
        <a:lstStyle/>
        <a:p>
          <a:endParaRPr lang="en-US"/>
        </a:p>
      </dgm:t>
    </dgm:pt>
    <dgm:pt modelId="{DA04898D-BE34-49DC-BA0A-8E02B6A1DD10}">
      <dgm:prSet custT="1"/>
      <dgm:spPr>
        <a:solidFill>
          <a:srgbClr val="0278BE"/>
        </a:solidFill>
      </dgm:spPr>
      <dgm:t>
        <a:bodyPr/>
        <a:lstStyle/>
        <a:p>
          <a:pPr>
            <a:lnSpc>
              <a:spcPct val="100000"/>
            </a:lnSpc>
            <a:spcAft>
              <a:spcPts val="0"/>
            </a:spcAft>
          </a:pPr>
          <a:r>
            <a:rPr lang="en-US" sz="1000" dirty="0">
              <a:solidFill>
                <a:schemeClr val="bg1"/>
              </a:solidFill>
            </a:rPr>
            <a:t>Accounting &amp; Data Specialist</a:t>
          </a:r>
          <a:endParaRPr lang="en-US" sz="1000" b="1" baseline="0" dirty="0">
            <a:solidFill>
              <a:schemeClr val="bg1"/>
            </a:solidFill>
            <a:latin typeface="Calibri" pitchFamily="34" charset="0"/>
          </a:endParaRPr>
        </a:p>
      </dgm:t>
    </dgm:pt>
    <dgm:pt modelId="{E7C11715-D91E-43DF-AA8B-C4381ABA0733}" type="parTrans" cxnId="{399F240F-99F0-43B7-84B1-64748E0FEDB9}">
      <dgm:prSet/>
      <dgm:spPr/>
      <dgm:t>
        <a:bodyPr/>
        <a:lstStyle/>
        <a:p>
          <a:endParaRPr lang="en-US"/>
        </a:p>
      </dgm:t>
    </dgm:pt>
    <dgm:pt modelId="{9ADEF743-C2E1-4241-9078-23035DD0A112}" type="sibTrans" cxnId="{399F240F-99F0-43B7-84B1-64748E0FEDB9}">
      <dgm:prSet/>
      <dgm:spPr/>
      <dgm:t>
        <a:bodyPr/>
        <a:lstStyle/>
        <a:p>
          <a:endParaRPr lang="en-US"/>
        </a:p>
      </dgm:t>
    </dgm:pt>
    <dgm:pt modelId="{B43D2C1C-0C7D-4362-9A9F-9C8FD5450452}">
      <dgm:prSet phldrT="[Text]" custT="1"/>
      <dgm:spPr>
        <a:solidFill>
          <a:srgbClr val="5F3A95"/>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Mike </a:t>
          </a:r>
          <a:r>
            <a:rPr lang="en-US" sz="1100" b="1" baseline="0" dirty="0" err="1">
              <a:solidFill>
                <a:schemeClr val="bg1"/>
              </a:solidFill>
              <a:latin typeface="Calibri" pitchFamily="34" charset="0"/>
            </a:rPr>
            <a:t>Iley</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Assistant Director, Residence Facilities</a:t>
          </a:r>
          <a:endParaRPr lang="en-US" sz="1000" baseline="0" dirty="0">
            <a:solidFill>
              <a:schemeClr val="bg1"/>
            </a:solidFill>
            <a:latin typeface="Calibri" pitchFamily="34" charset="0"/>
          </a:endParaRPr>
        </a:p>
      </dgm:t>
    </dgm:pt>
    <dgm:pt modelId="{40B0A421-8E22-42DB-B42A-83A2567558CD}" type="parTrans" cxnId="{03808343-92F9-476A-8B21-B31F38B09749}">
      <dgm:prSet/>
      <dgm:spPr/>
      <dgm:t>
        <a:bodyPr/>
        <a:lstStyle/>
        <a:p>
          <a:endParaRPr lang="en-US"/>
        </a:p>
      </dgm:t>
    </dgm:pt>
    <dgm:pt modelId="{D8113AB9-AA45-4368-BB7E-F721D106C0E3}" type="sibTrans" cxnId="{03808343-92F9-476A-8B21-B31F38B09749}">
      <dgm:prSet/>
      <dgm:spPr/>
      <dgm:t>
        <a:bodyPr/>
        <a:lstStyle/>
        <a:p>
          <a:endParaRPr lang="en-US"/>
        </a:p>
      </dgm:t>
    </dgm:pt>
    <dgm:pt modelId="{99C6FB82-E847-4E4A-9AAE-48EDE7002FC9}">
      <dgm:prSet phldrT="[Text]"/>
      <dgm:spPr>
        <a:solidFill>
          <a:srgbClr val="5F3A95"/>
        </a:solidFill>
        <a:ln>
          <a:noFill/>
        </a:ln>
        <a:effectLst>
          <a:outerShdw blurRad="107950" dist="12700" dir="5400000" algn="ctr">
            <a:srgbClr val="000000"/>
          </a:outerShdw>
        </a:effectLst>
      </dgm:spPr>
      <dgm:t>
        <a:bodyPr/>
        <a:lstStyle/>
        <a:p>
          <a:r>
            <a:rPr lang="en-US" b="0" baseline="0" dirty="0">
              <a:solidFill>
                <a:schemeClr val="bg1"/>
              </a:solidFill>
              <a:latin typeface="Calibri" pitchFamily="34" charset="0"/>
            </a:rPr>
            <a:t>Residence Facilities </a:t>
          </a:r>
          <a:endParaRPr lang="en-US" b="1" baseline="0" dirty="0">
            <a:solidFill>
              <a:schemeClr val="bg1"/>
            </a:solidFill>
            <a:latin typeface="Calibri" pitchFamily="34" charset="0"/>
          </a:endParaRPr>
        </a:p>
      </dgm:t>
    </dgm:pt>
    <dgm:pt modelId="{9898F58A-57FB-4A49-A0E1-509076345713}" type="parTrans" cxnId="{F4AC68C3-109D-4366-9B31-002B566FFE26}">
      <dgm:prSet/>
      <dgm:spPr/>
      <dgm:t>
        <a:bodyPr/>
        <a:lstStyle/>
        <a:p>
          <a:endParaRPr lang="en-US"/>
        </a:p>
      </dgm:t>
    </dgm:pt>
    <dgm:pt modelId="{B0459ECC-9F12-4CC2-872A-A8DBBA8F092B}" type="sibTrans" cxnId="{F4AC68C3-109D-4366-9B31-002B566FFE26}">
      <dgm:prSet/>
      <dgm:spPr/>
      <dgm:t>
        <a:bodyPr/>
        <a:lstStyle/>
        <a:p>
          <a:endParaRPr lang="en-US"/>
        </a:p>
      </dgm:t>
    </dgm:pt>
    <dgm:pt modelId="{C7C7543D-BABC-4E1C-82C8-259B2416D979}">
      <dgm:prSet phldrT="[Text]" custT="1"/>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tx1"/>
              </a:solidFill>
              <a:latin typeface="Calibri" pitchFamily="34" charset="0"/>
            </a:rPr>
            <a:t>Alex Piticco       </a:t>
          </a:r>
        </a:p>
        <a:p>
          <a:pPr>
            <a:lnSpc>
              <a:spcPct val="100000"/>
            </a:lnSpc>
            <a:spcAft>
              <a:spcPts val="0"/>
            </a:spcAft>
          </a:pPr>
          <a:r>
            <a:rPr lang="en-US" sz="1000" baseline="0" dirty="0">
              <a:solidFill>
                <a:schemeClr val="tx1"/>
              </a:solidFill>
              <a:latin typeface="Calibri" pitchFamily="34" charset="0"/>
            </a:rPr>
            <a:t>Assistant Director, Student Development and Residence Life</a:t>
          </a:r>
        </a:p>
      </dgm:t>
    </dgm:pt>
    <dgm:pt modelId="{9EC596E6-FE27-435A-ACB3-6B39DDDEF303}" type="parTrans" cxnId="{7A9114CF-D92F-42E1-A57F-1D8AEC8DAB1E}">
      <dgm:prSet/>
      <dgm:spPr/>
      <dgm:t>
        <a:bodyPr/>
        <a:lstStyle/>
        <a:p>
          <a:endParaRPr lang="en-US"/>
        </a:p>
      </dgm:t>
    </dgm:pt>
    <dgm:pt modelId="{89CD6207-2E4D-46E5-9548-3E7CB29CDD2B}" type="sibTrans" cxnId="{7A9114CF-D92F-42E1-A57F-1D8AEC8DAB1E}">
      <dgm:prSet/>
      <dgm:spPr/>
      <dgm:t>
        <a:bodyPr/>
        <a:lstStyle/>
        <a:p>
          <a:endParaRPr lang="en-US"/>
        </a:p>
      </dgm:t>
    </dgm:pt>
    <dgm:pt modelId="{8BBBB99E-1C68-428E-94D3-C576477A4B66}">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a:solidFill>
                <a:schemeClr val="bg1"/>
              </a:solidFill>
              <a:latin typeface="Calibri" pitchFamily="34" charset="0"/>
            </a:rPr>
            <a:t>Sherry Kihut</a:t>
          </a:r>
          <a:br>
            <a:rPr lang="en-US" sz="1000" b="1" baseline="0" dirty="0">
              <a:solidFill>
                <a:schemeClr val="bg1"/>
              </a:solidFill>
              <a:latin typeface="Calibri" pitchFamily="34" charset="0"/>
            </a:rPr>
          </a:br>
          <a:r>
            <a:rPr lang="en-US" sz="1000" b="0" baseline="0" dirty="0">
              <a:solidFill>
                <a:schemeClr val="bg1"/>
              </a:solidFill>
              <a:latin typeface="Calibri" pitchFamily="34" charset="0"/>
            </a:rPr>
            <a:t>Manager, Business Technology &amp; Systems</a:t>
          </a:r>
        </a:p>
      </dgm:t>
    </dgm:pt>
    <dgm:pt modelId="{0BA6040A-AACF-49EC-9AF8-96453529F1B5}" type="parTrans" cxnId="{77AAEEB0-F42C-4440-8786-9B2B4841A130}">
      <dgm:prSet/>
      <dgm:spPr/>
      <dgm:t>
        <a:bodyPr/>
        <a:lstStyle/>
        <a:p>
          <a:endParaRPr lang="en-US"/>
        </a:p>
      </dgm:t>
    </dgm:pt>
    <dgm:pt modelId="{6507EC77-ABFB-4DFD-959D-B8C5F77C4544}" type="sibTrans" cxnId="{77AAEEB0-F42C-4440-8786-9B2B4841A130}">
      <dgm:prSet/>
      <dgm:spPr/>
      <dgm:t>
        <a:bodyPr/>
        <a:lstStyle/>
        <a:p>
          <a:endParaRPr lang="en-US"/>
        </a:p>
      </dgm:t>
    </dgm:pt>
    <dgm:pt modelId="{A36D26DC-41D5-416D-81B6-2A410F900E62}">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000" b="0" baseline="0" dirty="0">
              <a:solidFill>
                <a:schemeClr val="bg1"/>
              </a:solidFill>
              <a:latin typeface="Calibri" pitchFamily="34" charset="0"/>
            </a:rPr>
            <a:t>Functional User Analyst</a:t>
          </a:r>
        </a:p>
        <a:p>
          <a:pPr>
            <a:lnSpc>
              <a:spcPct val="100000"/>
            </a:lnSpc>
            <a:spcAft>
              <a:spcPts val="0"/>
            </a:spcAft>
          </a:pPr>
          <a:r>
            <a:rPr lang="en-US" sz="1000" b="0" baseline="0" dirty="0">
              <a:solidFill>
                <a:schemeClr val="bg1"/>
              </a:solidFill>
              <a:latin typeface="Calibri" pitchFamily="34" charset="0"/>
            </a:rPr>
            <a:t>+</a:t>
          </a:r>
        </a:p>
        <a:p>
          <a:pPr>
            <a:lnSpc>
              <a:spcPct val="100000"/>
            </a:lnSpc>
            <a:spcAft>
              <a:spcPts val="0"/>
            </a:spcAft>
          </a:pPr>
          <a:r>
            <a:rPr lang="en-US" sz="1000" b="0" baseline="0" dirty="0">
              <a:solidFill>
                <a:schemeClr val="bg1"/>
              </a:solidFill>
              <a:latin typeface="Calibri" pitchFamily="34" charset="0"/>
            </a:rPr>
            <a:t>Business Process Analyst</a:t>
          </a:r>
        </a:p>
      </dgm:t>
    </dgm:pt>
    <dgm:pt modelId="{B458C247-0A6D-4E78-B2C4-A7FB717777F6}" type="parTrans" cxnId="{AF0D7B69-67AC-499A-9EB7-F6DED3180725}">
      <dgm:prSet/>
      <dgm:spPr/>
      <dgm:t>
        <a:bodyPr/>
        <a:lstStyle/>
        <a:p>
          <a:endParaRPr lang="en-US"/>
        </a:p>
      </dgm:t>
    </dgm:pt>
    <dgm:pt modelId="{B583F597-2C99-4FA6-AFC6-DF1B1E246DB5}" type="sibTrans" cxnId="{AF0D7B69-67AC-499A-9EB7-F6DED3180725}">
      <dgm:prSet/>
      <dgm:spPr/>
      <dgm:t>
        <a:bodyPr/>
        <a:lstStyle/>
        <a:p>
          <a:endParaRPr lang="en-US"/>
        </a:p>
      </dgm:t>
    </dgm:pt>
    <dgm:pt modelId="{8D45BCF4-BC6B-4A66-B0BA-3A0F1D640380}">
      <dgm:prSet phldrT="[Text]" custT="1"/>
      <dgm:spPr>
        <a:solidFill>
          <a:srgbClr val="06A6B7"/>
        </a:solidFill>
        <a:ln>
          <a:noFill/>
        </a:ln>
        <a:effectLst>
          <a:outerShdw blurRad="107950" dist="12700" dir="5400000" algn="ctr">
            <a:srgbClr val="000000"/>
          </a:outerShdw>
        </a:effectLst>
      </dgm:spPr>
      <dgm:t>
        <a:bodyPr/>
        <a:lstStyle/>
        <a:p>
          <a:pPr>
            <a:lnSpc>
              <a:spcPct val="100000"/>
            </a:lnSpc>
            <a:spcAft>
              <a:spcPts val="0"/>
            </a:spcAft>
          </a:pPr>
          <a:r>
            <a:rPr lang="en-US" sz="1000" b="0" baseline="0" dirty="0">
              <a:solidFill>
                <a:schemeClr val="bg1"/>
              </a:solidFill>
              <a:latin typeface="Calibri" pitchFamily="34" charset="0"/>
            </a:rPr>
            <a:t>Kristen Leal</a:t>
          </a:r>
          <a:br>
            <a:rPr lang="en-US" sz="1000" b="0" baseline="0" dirty="0">
              <a:solidFill>
                <a:schemeClr val="bg1"/>
              </a:solidFill>
              <a:latin typeface="Calibri" pitchFamily="34" charset="0"/>
            </a:rPr>
          </a:br>
          <a:r>
            <a:rPr lang="en-US" sz="1000" b="0" baseline="0" dirty="0">
              <a:solidFill>
                <a:schemeClr val="bg1"/>
              </a:solidFill>
              <a:latin typeface="Calibri" pitchFamily="34" charset="0"/>
            </a:rPr>
            <a:t>Project Manager, Strategic Initiatives &amp; Assessment </a:t>
          </a:r>
        </a:p>
      </dgm:t>
    </dgm:pt>
    <dgm:pt modelId="{B2A0B492-7150-4C4B-A760-5BFA15170C61}" type="parTrans" cxnId="{A9A43213-48F2-45A8-95A1-322B46B23EF1}">
      <dgm:prSet/>
      <dgm:spPr/>
      <dgm:t>
        <a:bodyPr/>
        <a:lstStyle/>
        <a:p>
          <a:endParaRPr lang="en-US"/>
        </a:p>
      </dgm:t>
    </dgm:pt>
    <dgm:pt modelId="{F617C18A-2A37-460A-9D09-063A04B3A434}" type="sibTrans" cxnId="{A9A43213-48F2-45A8-95A1-322B46B23EF1}">
      <dgm:prSet/>
      <dgm:spPr/>
      <dgm:t>
        <a:bodyPr/>
        <a:lstStyle/>
        <a:p>
          <a:endParaRPr lang="en-US"/>
        </a:p>
      </dgm:t>
    </dgm:pt>
    <dgm:pt modelId="{8739C997-C020-4314-AB5C-95B6969147F8}" type="pres">
      <dgm:prSet presAssocID="{2208F29F-3FBD-403F-A449-8326864FFB52}" presName="hierChild1" presStyleCnt="0">
        <dgm:presLayoutVars>
          <dgm:orgChart val="1"/>
          <dgm:chPref val="1"/>
          <dgm:dir/>
          <dgm:animOne val="branch"/>
          <dgm:animLvl val="lvl"/>
          <dgm:resizeHandles/>
        </dgm:presLayoutVars>
      </dgm:prSet>
      <dgm:spPr/>
    </dgm:pt>
    <dgm:pt modelId="{2D16094A-6907-429C-9FA3-9ED42905F204}" type="pres">
      <dgm:prSet presAssocID="{52E3F654-7E31-4B10-861A-4CD6F2C13183}" presName="hierRoot1" presStyleCnt="0">
        <dgm:presLayoutVars>
          <dgm:hierBranch val="init"/>
        </dgm:presLayoutVars>
      </dgm:prSet>
      <dgm:spPr/>
    </dgm:pt>
    <dgm:pt modelId="{E75F3726-566A-40A1-95ED-F158DC398842}" type="pres">
      <dgm:prSet presAssocID="{52E3F654-7E31-4B10-861A-4CD6F2C13183}" presName="rootComposite1" presStyleCnt="0"/>
      <dgm:spPr/>
    </dgm:pt>
    <dgm:pt modelId="{B36D6A66-1E4A-4518-8186-38B977B966F7}" type="pres">
      <dgm:prSet presAssocID="{52E3F654-7E31-4B10-861A-4CD6F2C13183}" presName="rootText1" presStyleLbl="node0" presStyleIdx="0" presStyleCnt="1">
        <dgm:presLayoutVars>
          <dgm:chPref val="3"/>
        </dgm:presLayoutVars>
      </dgm:prSet>
      <dgm:spPr/>
    </dgm:pt>
    <dgm:pt modelId="{3A5D03D8-BBC4-436A-B720-6CD9DFAACE52}" type="pres">
      <dgm:prSet presAssocID="{52E3F654-7E31-4B10-861A-4CD6F2C13183}" presName="rootConnector1" presStyleLbl="node1" presStyleIdx="0" presStyleCnt="0"/>
      <dgm:spPr/>
    </dgm:pt>
    <dgm:pt modelId="{EC2EB72C-748A-40CE-AEFF-CD2C663E4271}" type="pres">
      <dgm:prSet presAssocID="{52E3F654-7E31-4B10-861A-4CD6F2C13183}" presName="hierChild2" presStyleCnt="0"/>
      <dgm:spPr/>
    </dgm:pt>
    <dgm:pt modelId="{E64AF7FA-4BAB-4013-B82D-9904EB5B1F87}" type="pres">
      <dgm:prSet presAssocID="{9EC596E6-FE27-435A-ACB3-6B39DDDEF303}" presName="Name37" presStyleLbl="parChTrans1D2" presStyleIdx="0" presStyleCnt="6"/>
      <dgm:spPr/>
    </dgm:pt>
    <dgm:pt modelId="{8BB5A7FD-EF3E-41A0-9C99-B6C6791EC910}" type="pres">
      <dgm:prSet presAssocID="{C7C7543D-BABC-4E1C-82C8-259B2416D979}" presName="hierRoot2" presStyleCnt="0">
        <dgm:presLayoutVars>
          <dgm:hierBranch val="init"/>
        </dgm:presLayoutVars>
      </dgm:prSet>
      <dgm:spPr/>
    </dgm:pt>
    <dgm:pt modelId="{C544B81A-A2F8-42CF-B808-5DF3B6C5AA96}" type="pres">
      <dgm:prSet presAssocID="{C7C7543D-BABC-4E1C-82C8-259B2416D979}" presName="rootComposite" presStyleCnt="0"/>
      <dgm:spPr/>
    </dgm:pt>
    <dgm:pt modelId="{E3E73090-4E35-415D-9BD4-E3BFAD749AF6}" type="pres">
      <dgm:prSet presAssocID="{C7C7543D-BABC-4E1C-82C8-259B2416D979}" presName="rootText" presStyleLbl="node2" presStyleIdx="0" presStyleCnt="6">
        <dgm:presLayoutVars>
          <dgm:chPref val="3"/>
        </dgm:presLayoutVars>
      </dgm:prSet>
      <dgm:spPr/>
    </dgm:pt>
    <dgm:pt modelId="{1CA5FA36-E0EB-41FE-AD05-1AD34FEA584E}" type="pres">
      <dgm:prSet presAssocID="{C7C7543D-BABC-4E1C-82C8-259B2416D979}" presName="rootConnector" presStyleLbl="node2" presStyleIdx="0" presStyleCnt="6"/>
      <dgm:spPr/>
    </dgm:pt>
    <dgm:pt modelId="{C5431F6A-63D1-41F9-93B1-D3475A16D850}" type="pres">
      <dgm:prSet presAssocID="{C7C7543D-BABC-4E1C-82C8-259B2416D979}" presName="hierChild4" presStyleCnt="0"/>
      <dgm:spPr/>
    </dgm:pt>
    <dgm:pt modelId="{484673A3-83EB-44F5-BB68-326C038F8948}" type="pres">
      <dgm:prSet presAssocID="{A5D7FD0A-D6D9-41CD-A6A5-60A0BDB34831}" presName="Name37" presStyleLbl="parChTrans1D3" presStyleIdx="0" presStyleCnt="5"/>
      <dgm:spPr/>
    </dgm:pt>
    <dgm:pt modelId="{3C2C1E45-88F9-4B7A-B1D5-8DB398EDADD9}" type="pres">
      <dgm:prSet presAssocID="{8350C0C1-95E7-4D82-82AF-A4C0B98100AD}" presName="hierRoot2" presStyleCnt="0">
        <dgm:presLayoutVars>
          <dgm:hierBranch val="init"/>
        </dgm:presLayoutVars>
      </dgm:prSet>
      <dgm:spPr/>
    </dgm:pt>
    <dgm:pt modelId="{FB598226-2D5E-4785-9742-E3DE702061E1}" type="pres">
      <dgm:prSet presAssocID="{8350C0C1-95E7-4D82-82AF-A4C0B98100AD}" presName="rootComposite" presStyleCnt="0"/>
      <dgm:spPr/>
    </dgm:pt>
    <dgm:pt modelId="{5AC12492-966E-4315-94F9-F9816AF9EF40}" type="pres">
      <dgm:prSet presAssocID="{8350C0C1-95E7-4D82-82AF-A4C0B98100AD}" presName="rootText" presStyleLbl="node3" presStyleIdx="0" presStyleCnt="5">
        <dgm:presLayoutVars>
          <dgm:chPref val="3"/>
        </dgm:presLayoutVars>
      </dgm:prSet>
      <dgm:spPr/>
    </dgm:pt>
    <dgm:pt modelId="{ACA172B8-B2B1-44F8-819C-5782DEFDF904}" type="pres">
      <dgm:prSet presAssocID="{8350C0C1-95E7-4D82-82AF-A4C0B98100AD}" presName="rootConnector" presStyleLbl="node3" presStyleIdx="0" presStyleCnt="5"/>
      <dgm:spPr/>
    </dgm:pt>
    <dgm:pt modelId="{1460BEB6-A9B4-4FE8-A1C6-BB12A395844C}" type="pres">
      <dgm:prSet presAssocID="{8350C0C1-95E7-4D82-82AF-A4C0B98100AD}" presName="hierChild4" presStyleCnt="0"/>
      <dgm:spPr/>
    </dgm:pt>
    <dgm:pt modelId="{954FB5FF-9981-43C2-A7C2-F14EA18FD862}" type="pres">
      <dgm:prSet presAssocID="{8350C0C1-95E7-4D82-82AF-A4C0B98100AD}" presName="hierChild5" presStyleCnt="0"/>
      <dgm:spPr/>
    </dgm:pt>
    <dgm:pt modelId="{11C8BAD8-35F5-44BE-98F5-E34B10BAA75C}" type="pres">
      <dgm:prSet presAssocID="{C7C7543D-BABC-4E1C-82C8-259B2416D979}" presName="hierChild5" presStyleCnt="0"/>
      <dgm:spPr/>
    </dgm:pt>
    <dgm:pt modelId="{24DEF3CE-473D-4A22-8D27-087513FE46FA}" type="pres">
      <dgm:prSet presAssocID="{8623E260-F3D4-429A-A0E7-6D15803E62AE}" presName="Name37" presStyleLbl="parChTrans1D2" presStyleIdx="1" presStyleCnt="6"/>
      <dgm:spPr/>
    </dgm:pt>
    <dgm:pt modelId="{AFED52AE-E47C-4A07-A4E6-6701B57828E1}" type="pres">
      <dgm:prSet presAssocID="{13D7652E-D78E-4D49-9390-317AC852CC1E}" presName="hierRoot2" presStyleCnt="0">
        <dgm:presLayoutVars>
          <dgm:hierBranch val="init"/>
        </dgm:presLayoutVars>
      </dgm:prSet>
      <dgm:spPr/>
    </dgm:pt>
    <dgm:pt modelId="{BF464CA7-4E5A-45F8-B972-A36FC4E5E820}" type="pres">
      <dgm:prSet presAssocID="{13D7652E-D78E-4D49-9390-317AC852CC1E}" presName="rootComposite" presStyleCnt="0"/>
      <dgm:spPr/>
    </dgm:pt>
    <dgm:pt modelId="{D42E668B-12C0-4B00-9E6F-B5C08BFD832C}" type="pres">
      <dgm:prSet presAssocID="{13D7652E-D78E-4D49-9390-317AC852CC1E}" presName="rootText" presStyleLbl="node2" presStyleIdx="1" presStyleCnt="6">
        <dgm:presLayoutVars>
          <dgm:chPref val="3"/>
        </dgm:presLayoutVars>
      </dgm:prSet>
      <dgm:spPr/>
    </dgm:pt>
    <dgm:pt modelId="{6FD0FFD1-48E1-42BD-8063-3DA853DF1624}" type="pres">
      <dgm:prSet presAssocID="{13D7652E-D78E-4D49-9390-317AC852CC1E}" presName="rootConnector" presStyleLbl="node2" presStyleIdx="1" presStyleCnt="6"/>
      <dgm:spPr/>
    </dgm:pt>
    <dgm:pt modelId="{27FFEA5A-C0B4-4EA1-B114-5F1F58F0A979}" type="pres">
      <dgm:prSet presAssocID="{13D7652E-D78E-4D49-9390-317AC852CC1E}" presName="hierChild4" presStyleCnt="0"/>
      <dgm:spPr/>
    </dgm:pt>
    <dgm:pt modelId="{63FD5609-5777-48D3-83DB-B53AC4EED0E1}" type="pres">
      <dgm:prSet presAssocID="{62613DA9-A87F-4854-9A39-974BCBD574BA}" presName="Name37" presStyleLbl="parChTrans1D3" presStyleIdx="1" presStyleCnt="5"/>
      <dgm:spPr/>
    </dgm:pt>
    <dgm:pt modelId="{8C439A1D-7EAD-46CC-A5B3-100E2D1E76DE}" type="pres">
      <dgm:prSet presAssocID="{A4538272-64B0-4CA1-B70D-53B548E62B21}" presName="hierRoot2" presStyleCnt="0">
        <dgm:presLayoutVars>
          <dgm:hierBranch val="init"/>
        </dgm:presLayoutVars>
      </dgm:prSet>
      <dgm:spPr/>
    </dgm:pt>
    <dgm:pt modelId="{0E0884DE-E028-4382-81EF-BE585D9DE5F4}" type="pres">
      <dgm:prSet presAssocID="{A4538272-64B0-4CA1-B70D-53B548E62B21}" presName="rootComposite" presStyleCnt="0"/>
      <dgm:spPr/>
    </dgm:pt>
    <dgm:pt modelId="{FD007297-B4D9-4A8F-BB57-B49B87DE9FF2}" type="pres">
      <dgm:prSet presAssocID="{A4538272-64B0-4CA1-B70D-53B548E62B21}" presName="rootText" presStyleLbl="node3" presStyleIdx="1" presStyleCnt="5" custScaleX="86714">
        <dgm:presLayoutVars>
          <dgm:chPref val="3"/>
        </dgm:presLayoutVars>
      </dgm:prSet>
      <dgm:spPr/>
    </dgm:pt>
    <dgm:pt modelId="{DBAEB90B-2F5F-47CB-A6CA-EF129402C54E}" type="pres">
      <dgm:prSet presAssocID="{A4538272-64B0-4CA1-B70D-53B548E62B21}" presName="rootConnector" presStyleLbl="node3" presStyleIdx="1" presStyleCnt="5"/>
      <dgm:spPr/>
    </dgm:pt>
    <dgm:pt modelId="{7B2C3CF2-9BD7-48E3-8683-70A17B52C879}" type="pres">
      <dgm:prSet presAssocID="{A4538272-64B0-4CA1-B70D-53B548E62B21}" presName="hierChild4" presStyleCnt="0"/>
      <dgm:spPr/>
    </dgm:pt>
    <dgm:pt modelId="{BAB4E0D8-47C6-476E-B93F-DCE05AAE6C95}" type="pres">
      <dgm:prSet presAssocID="{A4538272-64B0-4CA1-B70D-53B548E62B21}" presName="hierChild5" presStyleCnt="0"/>
      <dgm:spPr/>
    </dgm:pt>
    <dgm:pt modelId="{2618B7A2-E77B-4EA4-B58C-85163FBE1555}" type="pres">
      <dgm:prSet presAssocID="{13D7652E-D78E-4D49-9390-317AC852CC1E}" presName="hierChild5" presStyleCnt="0"/>
      <dgm:spPr/>
    </dgm:pt>
    <dgm:pt modelId="{B5EEA92C-3048-47EF-AA45-732D7C7488E8}" type="pres">
      <dgm:prSet presAssocID="{40B0A421-8E22-42DB-B42A-83A2567558CD}" presName="Name37" presStyleLbl="parChTrans1D2" presStyleIdx="2" presStyleCnt="6"/>
      <dgm:spPr/>
    </dgm:pt>
    <dgm:pt modelId="{3BD981FC-ED90-4069-8FF7-6F25293BE750}" type="pres">
      <dgm:prSet presAssocID="{B43D2C1C-0C7D-4362-9A9F-9C8FD5450452}" presName="hierRoot2" presStyleCnt="0">
        <dgm:presLayoutVars>
          <dgm:hierBranch val="init"/>
        </dgm:presLayoutVars>
      </dgm:prSet>
      <dgm:spPr/>
    </dgm:pt>
    <dgm:pt modelId="{92DD83AB-178D-406D-9E24-FE77AA416C42}" type="pres">
      <dgm:prSet presAssocID="{B43D2C1C-0C7D-4362-9A9F-9C8FD5450452}" presName="rootComposite" presStyleCnt="0"/>
      <dgm:spPr/>
    </dgm:pt>
    <dgm:pt modelId="{901C3F84-0850-42AD-A58A-3FAA50F677C1}" type="pres">
      <dgm:prSet presAssocID="{B43D2C1C-0C7D-4362-9A9F-9C8FD5450452}" presName="rootText" presStyleLbl="node2" presStyleIdx="2" presStyleCnt="6">
        <dgm:presLayoutVars>
          <dgm:chPref val="3"/>
        </dgm:presLayoutVars>
      </dgm:prSet>
      <dgm:spPr/>
    </dgm:pt>
    <dgm:pt modelId="{7AE3A177-6D2D-418B-A55B-18BFA486D47A}" type="pres">
      <dgm:prSet presAssocID="{B43D2C1C-0C7D-4362-9A9F-9C8FD5450452}" presName="rootConnector" presStyleLbl="node2" presStyleIdx="2" presStyleCnt="6"/>
      <dgm:spPr/>
    </dgm:pt>
    <dgm:pt modelId="{C4DA89EB-A0E5-48D6-8060-3650A431C205}" type="pres">
      <dgm:prSet presAssocID="{B43D2C1C-0C7D-4362-9A9F-9C8FD5450452}" presName="hierChild4" presStyleCnt="0"/>
      <dgm:spPr/>
    </dgm:pt>
    <dgm:pt modelId="{7DDE2331-55FA-4120-89F2-C060EE23CD4F}" type="pres">
      <dgm:prSet presAssocID="{9898F58A-57FB-4A49-A0E1-509076345713}" presName="Name37" presStyleLbl="parChTrans1D3" presStyleIdx="2" presStyleCnt="5"/>
      <dgm:spPr/>
    </dgm:pt>
    <dgm:pt modelId="{ED0B275F-236C-4C5D-8DFA-8A3FBD9DF30B}" type="pres">
      <dgm:prSet presAssocID="{99C6FB82-E847-4E4A-9AAE-48EDE7002FC9}" presName="hierRoot2" presStyleCnt="0">
        <dgm:presLayoutVars>
          <dgm:hierBranch val="init"/>
        </dgm:presLayoutVars>
      </dgm:prSet>
      <dgm:spPr/>
    </dgm:pt>
    <dgm:pt modelId="{3FDFF1F7-4AAD-4774-817A-C52519543467}" type="pres">
      <dgm:prSet presAssocID="{99C6FB82-E847-4E4A-9AAE-48EDE7002FC9}" presName="rootComposite" presStyleCnt="0"/>
      <dgm:spPr/>
    </dgm:pt>
    <dgm:pt modelId="{8210A2C4-5BAB-4E29-AA79-4E6962C5C683}" type="pres">
      <dgm:prSet presAssocID="{99C6FB82-E847-4E4A-9AAE-48EDE7002FC9}" presName="rootText" presStyleLbl="node3" presStyleIdx="2" presStyleCnt="5" custScaleX="84402">
        <dgm:presLayoutVars>
          <dgm:chPref val="3"/>
        </dgm:presLayoutVars>
      </dgm:prSet>
      <dgm:spPr/>
    </dgm:pt>
    <dgm:pt modelId="{3C74583D-5CEA-470E-AC5A-2369EC409200}" type="pres">
      <dgm:prSet presAssocID="{99C6FB82-E847-4E4A-9AAE-48EDE7002FC9}" presName="rootConnector" presStyleLbl="node3" presStyleIdx="2" presStyleCnt="5"/>
      <dgm:spPr/>
    </dgm:pt>
    <dgm:pt modelId="{97F9C375-8F21-4ECB-87C6-9BB20DFE10B2}" type="pres">
      <dgm:prSet presAssocID="{99C6FB82-E847-4E4A-9AAE-48EDE7002FC9}" presName="hierChild4" presStyleCnt="0"/>
      <dgm:spPr/>
    </dgm:pt>
    <dgm:pt modelId="{99BF514A-3D94-427A-98BE-7D8EE00AE2AB}" type="pres">
      <dgm:prSet presAssocID="{99C6FB82-E847-4E4A-9AAE-48EDE7002FC9}" presName="hierChild5" presStyleCnt="0"/>
      <dgm:spPr/>
    </dgm:pt>
    <dgm:pt modelId="{22D88F75-17E4-4A55-BE0C-F962E9C6E2AE}" type="pres">
      <dgm:prSet presAssocID="{B43D2C1C-0C7D-4362-9A9F-9C8FD5450452}" presName="hierChild5" presStyleCnt="0"/>
      <dgm:spPr/>
    </dgm:pt>
    <dgm:pt modelId="{D2449D79-ED1E-42CC-97B0-58A80C1DBD95}" type="pres">
      <dgm:prSet presAssocID="{6185B01E-6867-4CE7-9078-04924D231069}" presName="Name37" presStyleLbl="parChTrans1D2" presStyleIdx="3" presStyleCnt="6"/>
      <dgm:spPr/>
    </dgm:pt>
    <dgm:pt modelId="{7D74140C-F134-4900-8DC6-104DDC9261E0}" type="pres">
      <dgm:prSet presAssocID="{DA5A2182-94BC-4C37-BCB0-AFAA885AE28B}" presName="hierRoot2" presStyleCnt="0">
        <dgm:presLayoutVars>
          <dgm:hierBranch val="init"/>
        </dgm:presLayoutVars>
      </dgm:prSet>
      <dgm:spPr/>
    </dgm:pt>
    <dgm:pt modelId="{AA1CA20D-D60E-4EE9-9C75-1A5AD8D41D90}" type="pres">
      <dgm:prSet presAssocID="{DA5A2182-94BC-4C37-BCB0-AFAA885AE28B}" presName="rootComposite" presStyleCnt="0"/>
      <dgm:spPr/>
    </dgm:pt>
    <dgm:pt modelId="{B9351C9C-4264-47FE-A461-71B8E106DF73}" type="pres">
      <dgm:prSet presAssocID="{DA5A2182-94BC-4C37-BCB0-AFAA885AE28B}" presName="rootText" presStyleLbl="node2" presStyleIdx="3" presStyleCnt="6" custScaleX="89423">
        <dgm:presLayoutVars>
          <dgm:chPref val="3"/>
        </dgm:presLayoutVars>
      </dgm:prSet>
      <dgm:spPr/>
    </dgm:pt>
    <dgm:pt modelId="{DB95F6B4-58E2-4C77-90F0-489A200D872D}" type="pres">
      <dgm:prSet presAssocID="{DA5A2182-94BC-4C37-BCB0-AFAA885AE28B}" presName="rootConnector" presStyleLbl="node2" presStyleIdx="3" presStyleCnt="6"/>
      <dgm:spPr/>
    </dgm:pt>
    <dgm:pt modelId="{ACBA462E-ACAC-4446-B4E1-BB2D067131FF}" type="pres">
      <dgm:prSet presAssocID="{DA5A2182-94BC-4C37-BCB0-AFAA885AE28B}" presName="hierChild4" presStyleCnt="0"/>
      <dgm:spPr/>
    </dgm:pt>
    <dgm:pt modelId="{CEF07EAD-0A0E-4BF6-8670-05F529AC3C0C}" type="pres">
      <dgm:prSet presAssocID="{E7C11715-D91E-43DF-AA8B-C4381ABA0733}" presName="Name37" presStyleLbl="parChTrans1D3" presStyleIdx="3" presStyleCnt="5"/>
      <dgm:spPr/>
    </dgm:pt>
    <dgm:pt modelId="{17DA1E8D-8257-4092-885C-5F89FF0D0053}" type="pres">
      <dgm:prSet presAssocID="{DA04898D-BE34-49DC-BA0A-8E02B6A1DD10}" presName="hierRoot2" presStyleCnt="0">
        <dgm:presLayoutVars>
          <dgm:hierBranch val="init"/>
        </dgm:presLayoutVars>
      </dgm:prSet>
      <dgm:spPr/>
    </dgm:pt>
    <dgm:pt modelId="{F81AB3CB-6B18-49EA-AE96-AF3126275119}" type="pres">
      <dgm:prSet presAssocID="{DA04898D-BE34-49DC-BA0A-8E02B6A1DD10}" presName="rootComposite" presStyleCnt="0"/>
      <dgm:spPr/>
    </dgm:pt>
    <dgm:pt modelId="{78734217-69A3-41E4-9F63-491F290AEF9F}" type="pres">
      <dgm:prSet presAssocID="{DA04898D-BE34-49DC-BA0A-8E02B6A1DD10}" presName="rootText" presStyleLbl="node3" presStyleIdx="3" presStyleCnt="5">
        <dgm:presLayoutVars>
          <dgm:chPref val="3"/>
        </dgm:presLayoutVars>
      </dgm:prSet>
      <dgm:spPr/>
    </dgm:pt>
    <dgm:pt modelId="{415FE3F4-C993-46E7-A018-4C24A30CB910}" type="pres">
      <dgm:prSet presAssocID="{DA04898D-BE34-49DC-BA0A-8E02B6A1DD10}" presName="rootConnector" presStyleLbl="node3" presStyleIdx="3" presStyleCnt="5"/>
      <dgm:spPr/>
    </dgm:pt>
    <dgm:pt modelId="{03312F5C-5618-4D71-99E3-FF92652292E3}" type="pres">
      <dgm:prSet presAssocID="{DA04898D-BE34-49DC-BA0A-8E02B6A1DD10}" presName="hierChild4" presStyleCnt="0"/>
      <dgm:spPr/>
    </dgm:pt>
    <dgm:pt modelId="{D3F87EA5-D5DF-4A5E-9618-2F71CA74D319}" type="pres">
      <dgm:prSet presAssocID="{DA04898D-BE34-49DC-BA0A-8E02B6A1DD10}" presName="hierChild5" presStyleCnt="0"/>
      <dgm:spPr/>
    </dgm:pt>
    <dgm:pt modelId="{6D1FFFCA-E052-4303-AC99-55A91E52A95F}" type="pres">
      <dgm:prSet presAssocID="{DA5A2182-94BC-4C37-BCB0-AFAA885AE28B}" presName="hierChild5" presStyleCnt="0"/>
      <dgm:spPr/>
    </dgm:pt>
    <dgm:pt modelId="{9C5C5EFD-42C5-411D-9778-3CEED618532A}" type="pres">
      <dgm:prSet presAssocID="{0BA6040A-AACF-49EC-9AF8-96453529F1B5}" presName="Name37" presStyleLbl="parChTrans1D2" presStyleIdx="4" presStyleCnt="6"/>
      <dgm:spPr/>
    </dgm:pt>
    <dgm:pt modelId="{7F22FDC6-343C-4606-9C0D-186249ACF294}" type="pres">
      <dgm:prSet presAssocID="{8BBBB99E-1C68-428E-94D3-C576477A4B66}" presName="hierRoot2" presStyleCnt="0">
        <dgm:presLayoutVars>
          <dgm:hierBranch val="init"/>
        </dgm:presLayoutVars>
      </dgm:prSet>
      <dgm:spPr/>
    </dgm:pt>
    <dgm:pt modelId="{359AB76B-464F-455C-A783-E4017553F0AA}" type="pres">
      <dgm:prSet presAssocID="{8BBBB99E-1C68-428E-94D3-C576477A4B66}" presName="rootComposite" presStyleCnt="0"/>
      <dgm:spPr/>
    </dgm:pt>
    <dgm:pt modelId="{CF13DD11-0C07-430E-9459-8E2D0E4039D0}" type="pres">
      <dgm:prSet presAssocID="{8BBBB99E-1C68-428E-94D3-C576477A4B66}" presName="rootText" presStyleLbl="node2" presStyleIdx="4" presStyleCnt="6">
        <dgm:presLayoutVars>
          <dgm:chPref val="3"/>
        </dgm:presLayoutVars>
      </dgm:prSet>
      <dgm:spPr/>
    </dgm:pt>
    <dgm:pt modelId="{AC1357A5-F74E-43BB-8172-5EE89A80BDBC}" type="pres">
      <dgm:prSet presAssocID="{8BBBB99E-1C68-428E-94D3-C576477A4B66}" presName="rootConnector" presStyleLbl="node2" presStyleIdx="4" presStyleCnt="6"/>
      <dgm:spPr/>
    </dgm:pt>
    <dgm:pt modelId="{5D1EDF4C-0200-41BB-B56F-BB6623FA1C19}" type="pres">
      <dgm:prSet presAssocID="{8BBBB99E-1C68-428E-94D3-C576477A4B66}" presName="hierChild4" presStyleCnt="0"/>
      <dgm:spPr/>
    </dgm:pt>
    <dgm:pt modelId="{394D79AF-8118-4C72-8AD7-FECED7C5D048}" type="pres">
      <dgm:prSet presAssocID="{B458C247-0A6D-4E78-B2C4-A7FB717777F6}" presName="Name37" presStyleLbl="parChTrans1D3" presStyleIdx="4" presStyleCnt="5"/>
      <dgm:spPr/>
    </dgm:pt>
    <dgm:pt modelId="{F8D5EB20-9526-4998-ABC8-1FE186BDB85B}" type="pres">
      <dgm:prSet presAssocID="{A36D26DC-41D5-416D-81B6-2A410F900E62}" presName="hierRoot2" presStyleCnt="0">
        <dgm:presLayoutVars>
          <dgm:hierBranch val="init"/>
        </dgm:presLayoutVars>
      </dgm:prSet>
      <dgm:spPr/>
    </dgm:pt>
    <dgm:pt modelId="{36A1728F-58CA-44DB-AFD0-13AEEA14B61C}" type="pres">
      <dgm:prSet presAssocID="{A36D26DC-41D5-416D-81B6-2A410F900E62}" presName="rootComposite" presStyleCnt="0"/>
      <dgm:spPr/>
    </dgm:pt>
    <dgm:pt modelId="{FDF81B2A-607F-49AC-AD22-1A3A85A11140}" type="pres">
      <dgm:prSet presAssocID="{A36D26DC-41D5-416D-81B6-2A410F900E62}" presName="rootText" presStyleLbl="node3" presStyleIdx="4" presStyleCnt="5">
        <dgm:presLayoutVars>
          <dgm:chPref val="3"/>
        </dgm:presLayoutVars>
      </dgm:prSet>
      <dgm:spPr/>
    </dgm:pt>
    <dgm:pt modelId="{A7DE465F-6094-4101-B159-D4BCFC6A1875}" type="pres">
      <dgm:prSet presAssocID="{A36D26DC-41D5-416D-81B6-2A410F900E62}" presName="rootConnector" presStyleLbl="node3" presStyleIdx="4" presStyleCnt="5"/>
      <dgm:spPr/>
    </dgm:pt>
    <dgm:pt modelId="{CFC94B60-9D91-4214-8FFF-294B736D5844}" type="pres">
      <dgm:prSet presAssocID="{A36D26DC-41D5-416D-81B6-2A410F900E62}" presName="hierChild4" presStyleCnt="0"/>
      <dgm:spPr/>
    </dgm:pt>
    <dgm:pt modelId="{4BB284DF-234C-4DA7-908D-AB6B102C64E4}" type="pres">
      <dgm:prSet presAssocID="{A36D26DC-41D5-416D-81B6-2A410F900E62}" presName="hierChild5" presStyleCnt="0"/>
      <dgm:spPr/>
    </dgm:pt>
    <dgm:pt modelId="{4E5CAE60-81DA-43F6-801A-B7EB3A26E2B9}" type="pres">
      <dgm:prSet presAssocID="{8BBBB99E-1C68-428E-94D3-C576477A4B66}" presName="hierChild5" presStyleCnt="0"/>
      <dgm:spPr/>
    </dgm:pt>
    <dgm:pt modelId="{CA99E9B1-AADF-4C00-B5C5-D2785EC62DB5}" type="pres">
      <dgm:prSet presAssocID="{B2A0B492-7150-4C4B-A760-5BFA15170C61}" presName="Name37" presStyleLbl="parChTrans1D2" presStyleIdx="5" presStyleCnt="6"/>
      <dgm:spPr/>
    </dgm:pt>
    <dgm:pt modelId="{4BF78167-E272-42AC-9F36-621C8F61E09B}" type="pres">
      <dgm:prSet presAssocID="{8D45BCF4-BC6B-4A66-B0BA-3A0F1D640380}" presName="hierRoot2" presStyleCnt="0">
        <dgm:presLayoutVars>
          <dgm:hierBranch val="init"/>
        </dgm:presLayoutVars>
      </dgm:prSet>
      <dgm:spPr/>
    </dgm:pt>
    <dgm:pt modelId="{74387037-5944-482C-A0F9-CE4E43BE5F7B}" type="pres">
      <dgm:prSet presAssocID="{8D45BCF4-BC6B-4A66-B0BA-3A0F1D640380}" presName="rootComposite" presStyleCnt="0"/>
      <dgm:spPr/>
    </dgm:pt>
    <dgm:pt modelId="{06D32992-3000-40F8-A1CD-E62E5B8D0E58}" type="pres">
      <dgm:prSet presAssocID="{8D45BCF4-BC6B-4A66-B0BA-3A0F1D640380}" presName="rootText" presStyleLbl="node2" presStyleIdx="5" presStyleCnt="6" custScaleX="89767">
        <dgm:presLayoutVars>
          <dgm:chPref val="3"/>
        </dgm:presLayoutVars>
      </dgm:prSet>
      <dgm:spPr/>
    </dgm:pt>
    <dgm:pt modelId="{6F383A24-F171-40FA-B4A9-679F259A99A7}" type="pres">
      <dgm:prSet presAssocID="{8D45BCF4-BC6B-4A66-B0BA-3A0F1D640380}" presName="rootConnector" presStyleLbl="node2" presStyleIdx="5" presStyleCnt="6"/>
      <dgm:spPr/>
    </dgm:pt>
    <dgm:pt modelId="{B0BA06DD-5255-46E3-B70A-51FA3751C6BE}" type="pres">
      <dgm:prSet presAssocID="{8D45BCF4-BC6B-4A66-B0BA-3A0F1D640380}" presName="hierChild4" presStyleCnt="0"/>
      <dgm:spPr/>
    </dgm:pt>
    <dgm:pt modelId="{9B9FE01E-B988-4BBF-9449-224F3E27D381}" type="pres">
      <dgm:prSet presAssocID="{8D45BCF4-BC6B-4A66-B0BA-3A0F1D640380}" presName="hierChild5" presStyleCnt="0"/>
      <dgm:spPr/>
    </dgm:pt>
    <dgm:pt modelId="{86CE4C43-6057-46CD-9A89-9C9B525886E2}" type="pres">
      <dgm:prSet presAssocID="{52E3F654-7E31-4B10-861A-4CD6F2C13183}" presName="hierChild3" presStyleCnt="0"/>
      <dgm:spPr/>
    </dgm:pt>
  </dgm:ptLst>
  <dgm:cxnLst>
    <dgm:cxn modelId="{5DCA2003-E024-4D89-B711-074836A191C5}" type="presOf" srcId="{8D45BCF4-BC6B-4A66-B0BA-3A0F1D640380}" destId="{6F383A24-F171-40FA-B4A9-679F259A99A7}" srcOrd="1" destOrd="0" presId="urn:microsoft.com/office/officeart/2005/8/layout/orgChart1"/>
    <dgm:cxn modelId="{A63C8905-66A6-4D09-8046-3F27AFE60F30}" type="presOf" srcId="{A5D7FD0A-D6D9-41CD-A6A5-60A0BDB34831}" destId="{484673A3-83EB-44F5-BB68-326C038F8948}" srcOrd="0" destOrd="0" presId="urn:microsoft.com/office/officeart/2005/8/layout/orgChart1"/>
    <dgm:cxn modelId="{C551DD0A-0DC4-4133-9755-CBA661B9AED8}" type="presOf" srcId="{B43D2C1C-0C7D-4362-9A9F-9C8FD5450452}" destId="{901C3F84-0850-42AD-A58A-3FAA50F677C1}" srcOrd="0" destOrd="0" presId="urn:microsoft.com/office/officeart/2005/8/layout/orgChart1"/>
    <dgm:cxn modelId="{399F240F-99F0-43B7-84B1-64748E0FEDB9}" srcId="{DA5A2182-94BC-4C37-BCB0-AFAA885AE28B}" destId="{DA04898D-BE34-49DC-BA0A-8E02B6A1DD10}" srcOrd="0" destOrd="0" parTransId="{E7C11715-D91E-43DF-AA8B-C4381ABA0733}" sibTransId="{9ADEF743-C2E1-4241-9078-23035DD0A112}"/>
    <dgm:cxn modelId="{CD37FA11-22E0-4E39-A861-E222E015325B}" type="presOf" srcId="{E7C11715-D91E-43DF-AA8B-C4381ABA0733}" destId="{CEF07EAD-0A0E-4BF6-8670-05F529AC3C0C}" srcOrd="0" destOrd="0" presId="urn:microsoft.com/office/officeart/2005/8/layout/orgChart1"/>
    <dgm:cxn modelId="{A9A43213-48F2-45A8-95A1-322B46B23EF1}" srcId="{52E3F654-7E31-4B10-861A-4CD6F2C13183}" destId="{8D45BCF4-BC6B-4A66-B0BA-3A0F1D640380}" srcOrd="5" destOrd="0" parTransId="{B2A0B492-7150-4C4B-A760-5BFA15170C61}" sibTransId="{F617C18A-2A37-460A-9D09-063A04B3A434}"/>
    <dgm:cxn modelId="{9C3EC114-AA93-4DD4-87FE-133D71E59B0C}" type="presOf" srcId="{A36D26DC-41D5-416D-81B6-2A410F900E62}" destId="{A7DE465F-6094-4101-B159-D4BCFC6A1875}" srcOrd="1" destOrd="0" presId="urn:microsoft.com/office/officeart/2005/8/layout/orgChart1"/>
    <dgm:cxn modelId="{FC147E16-0DB2-4129-9A1A-4BB4F4D64A7E}" type="presOf" srcId="{40B0A421-8E22-42DB-B42A-83A2567558CD}" destId="{B5EEA92C-3048-47EF-AA45-732D7C7488E8}" srcOrd="0" destOrd="0" presId="urn:microsoft.com/office/officeart/2005/8/layout/orgChart1"/>
    <dgm:cxn modelId="{BAFAF618-981A-4DE4-A53B-C7372B5238AF}" type="presOf" srcId="{8BBBB99E-1C68-428E-94D3-C576477A4B66}" destId="{AC1357A5-F74E-43BB-8172-5EE89A80BDBC}" srcOrd="1" destOrd="0" presId="urn:microsoft.com/office/officeart/2005/8/layout/orgChart1"/>
    <dgm:cxn modelId="{D38ACE1E-8A26-40F0-B40D-DCD72F597EA1}" type="presOf" srcId="{B43D2C1C-0C7D-4362-9A9F-9C8FD5450452}" destId="{7AE3A177-6D2D-418B-A55B-18BFA486D47A}" srcOrd="1" destOrd="0" presId="urn:microsoft.com/office/officeart/2005/8/layout/orgChart1"/>
    <dgm:cxn modelId="{96448126-3A5D-4D83-B581-52243607794C}" type="presOf" srcId="{52E3F654-7E31-4B10-861A-4CD6F2C13183}" destId="{3A5D03D8-BBC4-436A-B720-6CD9DFAACE52}" srcOrd="1" destOrd="0" presId="urn:microsoft.com/office/officeart/2005/8/layout/orgChart1"/>
    <dgm:cxn modelId="{48FBE534-4D0C-456E-9AB7-44F3106EB894}" type="presOf" srcId="{52E3F654-7E31-4B10-861A-4CD6F2C13183}" destId="{B36D6A66-1E4A-4518-8186-38B977B966F7}" srcOrd="0" destOrd="0" presId="urn:microsoft.com/office/officeart/2005/8/layout/orgChart1"/>
    <dgm:cxn modelId="{54C05F36-D613-40C8-98B4-8DFB5807FD97}" srcId="{13D7652E-D78E-4D49-9390-317AC852CC1E}" destId="{A4538272-64B0-4CA1-B70D-53B548E62B21}" srcOrd="0" destOrd="0" parTransId="{62613DA9-A87F-4854-9A39-974BCBD574BA}" sibTransId="{AE4520BB-0CE1-4FBA-AE1C-EC1433DD7923}"/>
    <dgm:cxn modelId="{1A451461-5477-4B1C-BE87-759C7DACFD66}" type="presOf" srcId="{62613DA9-A87F-4854-9A39-974BCBD574BA}" destId="{63FD5609-5777-48D3-83DB-B53AC4EED0E1}" srcOrd="0" destOrd="0" presId="urn:microsoft.com/office/officeart/2005/8/layout/orgChart1"/>
    <dgm:cxn modelId="{C9FE3B61-90DA-4407-A0D0-B5CEE1C9DCCA}" type="presOf" srcId="{8BBBB99E-1C68-428E-94D3-C576477A4B66}" destId="{CF13DD11-0C07-430E-9459-8E2D0E4039D0}" srcOrd="0" destOrd="0" presId="urn:microsoft.com/office/officeart/2005/8/layout/orgChart1"/>
    <dgm:cxn modelId="{222DF942-6766-4C0E-8F7D-5B1F948F6649}" srcId="{2208F29F-3FBD-403F-A449-8326864FFB52}" destId="{52E3F654-7E31-4B10-861A-4CD6F2C13183}" srcOrd="0" destOrd="0" parTransId="{EC57B553-1C92-48CB-AE7C-634451E84580}" sibTransId="{49080764-9B53-4455-8715-3DB31961E5D3}"/>
    <dgm:cxn modelId="{03808343-92F9-476A-8B21-B31F38B09749}" srcId="{52E3F654-7E31-4B10-861A-4CD6F2C13183}" destId="{B43D2C1C-0C7D-4362-9A9F-9C8FD5450452}" srcOrd="2" destOrd="0" parTransId="{40B0A421-8E22-42DB-B42A-83A2567558CD}" sibTransId="{D8113AB9-AA45-4368-BB7E-F721D106C0E3}"/>
    <dgm:cxn modelId="{245A3264-9606-4926-9D83-057BFCBDB5A3}" type="presOf" srcId="{9EC596E6-FE27-435A-ACB3-6B39DDDEF303}" destId="{E64AF7FA-4BAB-4013-B82D-9904EB5B1F87}" srcOrd="0" destOrd="0" presId="urn:microsoft.com/office/officeart/2005/8/layout/orgChart1"/>
    <dgm:cxn modelId="{AF0D7B69-67AC-499A-9EB7-F6DED3180725}" srcId="{8BBBB99E-1C68-428E-94D3-C576477A4B66}" destId="{A36D26DC-41D5-416D-81B6-2A410F900E62}" srcOrd="0" destOrd="0" parTransId="{B458C247-0A6D-4E78-B2C4-A7FB717777F6}" sibTransId="{B583F597-2C99-4FA6-AFC6-DF1B1E246DB5}"/>
    <dgm:cxn modelId="{F3E5666E-F0E5-411F-A34D-105B42328D5A}" type="presOf" srcId="{13D7652E-D78E-4D49-9390-317AC852CC1E}" destId="{6FD0FFD1-48E1-42BD-8063-3DA853DF1624}" srcOrd="1" destOrd="0" presId="urn:microsoft.com/office/officeart/2005/8/layout/orgChart1"/>
    <dgm:cxn modelId="{C8EA726E-EF18-4A95-B042-75D65E6EB440}" type="presOf" srcId="{B2A0B492-7150-4C4B-A760-5BFA15170C61}" destId="{CA99E9B1-AADF-4C00-B5C5-D2785EC62DB5}" srcOrd="0" destOrd="0" presId="urn:microsoft.com/office/officeart/2005/8/layout/orgChart1"/>
    <dgm:cxn modelId="{2EEA7E71-A8E8-48C0-A19B-0A72FBD670A6}" type="presOf" srcId="{A4538272-64B0-4CA1-B70D-53B548E62B21}" destId="{DBAEB90B-2F5F-47CB-A6CA-EF129402C54E}" srcOrd="1" destOrd="0" presId="urn:microsoft.com/office/officeart/2005/8/layout/orgChart1"/>
    <dgm:cxn modelId="{4DB55A54-6A5F-4429-87C8-510B0C16271D}" type="presOf" srcId="{8350C0C1-95E7-4D82-82AF-A4C0B98100AD}" destId="{ACA172B8-B2B1-44F8-819C-5782DEFDF904}" srcOrd="1" destOrd="0" presId="urn:microsoft.com/office/officeart/2005/8/layout/orgChart1"/>
    <dgm:cxn modelId="{A4C87278-6BA9-4761-8390-2482DFA3FE5D}" type="presOf" srcId="{13D7652E-D78E-4D49-9390-317AC852CC1E}" destId="{D42E668B-12C0-4B00-9E6F-B5C08BFD832C}" srcOrd="0" destOrd="0" presId="urn:microsoft.com/office/officeart/2005/8/layout/orgChart1"/>
    <dgm:cxn modelId="{6D3C6B79-9CDB-4F90-8FF3-54D619D3D50C}" type="presOf" srcId="{8D45BCF4-BC6B-4A66-B0BA-3A0F1D640380}" destId="{06D32992-3000-40F8-A1CD-E62E5B8D0E58}" srcOrd="0" destOrd="0" presId="urn:microsoft.com/office/officeart/2005/8/layout/orgChart1"/>
    <dgm:cxn modelId="{C0620180-C9E5-40C0-8F45-F66D74C3948B}" srcId="{C7C7543D-BABC-4E1C-82C8-259B2416D979}" destId="{8350C0C1-95E7-4D82-82AF-A4C0B98100AD}" srcOrd="0" destOrd="0" parTransId="{A5D7FD0A-D6D9-41CD-A6A5-60A0BDB34831}" sibTransId="{A0403B0E-6FEC-460E-990B-5FBCE73C703D}"/>
    <dgm:cxn modelId="{0DADA08F-6F05-4472-A64D-5B8528922F88}" type="presOf" srcId="{A4538272-64B0-4CA1-B70D-53B548E62B21}" destId="{FD007297-B4D9-4A8F-BB57-B49B87DE9FF2}" srcOrd="0" destOrd="0" presId="urn:microsoft.com/office/officeart/2005/8/layout/orgChart1"/>
    <dgm:cxn modelId="{B4156196-2239-4DFD-A8DA-CE251EFBCED7}" type="presOf" srcId="{DA5A2182-94BC-4C37-BCB0-AFAA885AE28B}" destId="{DB95F6B4-58E2-4C77-90F0-489A200D872D}" srcOrd="1" destOrd="0" presId="urn:microsoft.com/office/officeart/2005/8/layout/orgChart1"/>
    <dgm:cxn modelId="{D4D110A6-3758-4F16-A524-33FF29408976}" type="presOf" srcId="{8623E260-F3D4-429A-A0E7-6D15803E62AE}" destId="{24DEF3CE-473D-4A22-8D27-087513FE46FA}" srcOrd="0" destOrd="0" presId="urn:microsoft.com/office/officeart/2005/8/layout/orgChart1"/>
    <dgm:cxn modelId="{C4B9DAA7-2043-4CEE-98E9-310A60690840}" type="presOf" srcId="{99C6FB82-E847-4E4A-9AAE-48EDE7002FC9}" destId="{3C74583D-5CEA-470E-AC5A-2369EC409200}" srcOrd="1" destOrd="0" presId="urn:microsoft.com/office/officeart/2005/8/layout/orgChart1"/>
    <dgm:cxn modelId="{597B5CAA-07AA-4D65-844C-760F0F53C3F6}" srcId="{52E3F654-7E31-4B10-861A-4CD6F2C13183}" destId="{DA5A2182-94BC-4C37-BCB0-AFAA885AE28B}" srcOrd="3" destOrd="0" parTransId="{6185B01E-6867-4CE7-9078-04924D231069}" sibTransId="{03F06264-B04C-4B90-9CF4-C2F44B200952}"/>
    <dgm:cxn modelId="{0DA81CAB-764F-40E3-BA42-A7A785E3E991}" type="presOf" srcId="{0BA6040A-AACF-49EC-9AF8-96453529F1B5}" destId="{9C5C5EFD-42C5-411D-9778-3CEED618532A}" srcOrd="0" destOrd="0" presId="urn:microsoft.com/office/officeart/2005/8/layout/orgChart1"/>
    <dgm:cxn modelId="{B4FD62AE-E353-4839-A8EB-2FE22B5896ED}" srcId="{52E3F654-7E31-4B10-861A-4CD6F2C13183}" destId="{13D7652E-D78E-4D49-9390-317AC852CC1E}" srcOrd="1" destOrd="0" parTransId="{8623E260-F3D4-429A-A0E7-6D15803E62AE}" sibTransId="{37738C0C-D758-4D3B-90DB-E2BC91D6A45E}"/>
    <dgm:cxn modelId="{599AB3AE-6549-460C-8EC9-FAE4B0ACE987}" type="presOf" srcId="{DA5A2182-94BC-4C37-BCB0-AFAA885AE28B}" destId="{B9351C9C-4264-47FE-A461-71B8E106DF73}" srcOrd="0" destOrd="0" presId="urn:microsoft.com/office/officeart/2005/8/layout/orgChart1"/>
    <dgm:cxn modelId="{77AAEEB0-F42C-4440-8786-9B2B4841A130}" srcId="{52E3F654-7E31-4B10-861A-4CD6F2C13183}" destId="{8BBBB99E-1C68-428E-94D3-C576477A4B66}" srcOrd="4" destOrd="0" parTransId="{0BA6040A-AACF-49EC-9AF8-96453529F1B5}" sibTransId="{6507EC77-ABFB-4DFD-959D-B8C5F77C4544}"/>
    <dgm:cxn modelId="{353D7AB6-1CCB-4B97-A0FA-289EE1F8F1A8}" type="presOf" srcId="{C7C7543D-BABC-4E1C-82C8-259B2416D979}" destId="{E3E73090-4E35-415D-9BD4-E3BFAD749AF6}" srcOrd="0" destOrd="0" presId="urn:microsoft.com/office/officeart/2005/8/layout/orgChart1"/>
    <dgm:cxn modelId="{4C5FF8BA-A529-452D-B944-8C6065F36CEF}" type="presOf" srcId="{9898F58A-57FB-4A49-A0E1-509076345713}" destId="{7DDE2331-55FA-4120-89F2-C060EE23CD4F}" srcOrd="0" destOrd="0" presId="urn:microsoft.com/office/officeart/2005/8/layout/orgChart1"/>
    <dgm:cxn modelId="{FB51D1BD-11DE-4712-A419-9437D27C3AB0}" type="presOf" srcId="{C7C7543D-BABC-4E1C-82C8-259B2416D979}" destId="{1CA5FA36-E0EB-41FE-AD05-1AD34FEA584E}" srcOrd="1" destOrd="0" presId="urn:microsoft.com/office/officeart/2005/8/layout/orgChart1"/>
    <dgm:cxn modelId="{7A6A6DC0-217A-41F0-972D-6986205EE1F9}" type="presOf" srcId="{6185B01E-6867-4CE7-9078-04924D231069}" destId="{D2449D79-ED1E-42CC-97B0-58A80C1DBD95}" srcOrd="0" destOrd="0" presId="urn:microsoft.com/office/officeart/2005/8/layout/orgChart1"/>
    <dgm:cxn modelId="{F4AC68C3-109D-4366-9B31-002B566FFE26}" srcId="{B43D2C1C-0C7D-4362-9A9F-9C8FD5450452}" destId="{99C6FB82-E847-4E4A-9AAE-48EDE7002FC9}" srcOrd="0" destOrd="0" parTransId="{9898F58A-57FB-4A49-A0E1-509076345713}" sibTransId="{B0459ECC-9F12-4CC2-872A-A8DBBA8F092B}"/>
    <dgm:cxn modelId="{EDB8FCC7-4409-444B-9F4A-2AE77F86D1DA}" type="presOf" srcId="{99C6FB82-E847-4E4A-9AAE-48EDE7002FC9}" destId="{8210A2C4-5BAB-4E29-AA79-4E6962C5C683}" srcOrd="0" destOrd="0" presId="urn:microsoft.com/office/officeart/2005/8/layout/orgChart1"/>
    <dgm:cxn modelId="{7A9114CF-D92F-42E1-A57F-1D8AEC8DAB1E}" srcId="{52E3F654-7E31-4B10-861A-4CD6F2C13183}" destId="{C7C7543D-BABC-4E1C-82C8-259B2416D979}" srcOrd="0" destOrd="0" parTransId="{9EC596E6-FE27-435A-ACB3-6B39DDDEF303}" sibTransId="{89CD6207-2E4D-46E5-9548-3E7CB29CDD2B}"/>
    <dgm:cxn modelId="{81F5A6D7-8B14-489A-8609-6219B51400E5}" type="presOf" srcId="{B458C247-0A6D-4E78-B2C4-A7FB717777F6}" destId="{394D79AF-8118-4C72-8AD7-FECED7C5D048}" srcOrd="0" destOrd="0" presId="urn:microsoft.com/office/officeart/2005/8/layout/orgChart1"/>
    <dgm:cxn modelId="{00EEA2D8-8A62-4108-AEB1-A63B7748C6FA}" type="presOf" srcId="{DA04898D-BE34-49DC-BA0A-8E02B6A1DD10}" destId="{78734217-69A3-41E4-9F63-491F290AEF9F}" srcOrd="0" destOrd="0" presId="urn:microsoft.com/office/officeart/2005/8/layout/orgChart1"/>
    <dgm:cxn modelId="{968B3EDC-0D30-4CFA-81D5-30B652B369B1}" type="presOf" srcId="{2208F29F-3FBD-403F-A449-8326864FFB52}" destId="{8739C997-C020-4314-AB5C-95B6969147F8}" srcOrd="0" destOrd="0" presId="urn:microsoft.com/office/officeart/2005/8/layout/orgChart1"/>
    <dgm:cxn modelId="{6A3EB7DF-1D00-442A-AB88-8BE355E991F7}" type="presOf" srcId="{8350C0C1-95E7-4D82-82AF-A4C0B98100AD}" destId="{5AC12492-966E-4315-94F9-F9816AF9EF40}" srcOrd="0" destOrd="0" presId="urn:microsoft.com/office/officeart/2005/8/layout/orgChart1"/>
    <dgm:cxn modelId="{304DFDE2-5E3B-46CE-AC66-B4584F6956B3}" type="presOf" srcId="{A36D26DC-41D5-416D-81B6-2A410F900E62}" destId="{FDF81B2A-607F-49AC-AD22-1A3A85A11140}" srcOrd="0" destOrd="0" presId="urn:microsoft.com/office/officeart/2005/8/layout/orgChart1"/>
    <dgm:cxn modelId="{FD3A06EA-4F31-4C54-98C1-5F83D3B5A845}" type="presOf" srcId="{DA04898D-BE34-49DC-BA0A-8E02B6A1DD10}" destId="{415FE3F4-C993-46E7-A018-4C24A30CB910}" srcOrd="1" destOrd="0" presId="urn:microsoft.com/office/officeart/2005/8/layout/orgChart1"/>
    <dgm:cxn modelId="{071304DC-A544-412A-AE8D-BF970481AC51}" type="presParOf" srcId="{8739C997-C020-4314-AB5C-95B6969147F8}" destId="{2D16094A-6907-429C-9FA3-9ED42905F204}" srcOrd="0" destOrd="0" presId="urn:microsoft.com/office/officeart/2005/8/layout/orgChart1"/>
    <dgm:cxn modelId="{88E684A5-4AC0-495A-A125-592AFD98B5F0}" type="presParOf" srcId="{2D16094A-6907-429C-9FA3-9ED42905F204}" destId="{E75F3726-566A-40A1-95ED-F158DC398842}" srcOrd="0" destOrd="0" presId="urn:microsoft.com/office/officeart/2005/8/layout/orgChart1"/>
    <dgm:cxn modelId="{D19FA08F-A9DC-413A-ADA9-E41FACB2E8DF}" type="presParOf" srcId="{E75F3726-566A-40A1-95ED-F158DC398842}" destId="{B36D6A66-1E4A-4518-8186-38B977B966F7}" srcOrd="0" destOrd="0" presId="urn:microsoft.com/office/officeart/2005/8/layout/orgChart1"/>
    <dgm:cxn modelId="{362BBF24-428E-4748-9992-136CA323DD57}" type="presParOf" srcId="{E75F3726-566A-40A1-95ED-F158DC398842}" destId="{3A5D03D8-BBC4-436A-B720-6CD9DFAACE52}" srcOrd="1" destOrd="0" presId="urn:microsoft.com/office/officeart/2005/8/layout/orgChart1"/>
    <dgm:cxn modelId="{3AC77DFD-390F-41C3-9C9F-81AB7690D9AC}" type="presParOf" srcId="{2D16094A-6907-429C-9FA3-9ED42905F204}" destId="{EC2EB72C-748A-40CE-AEFF-CD2C663E4271}" srcOrd="1" destOrd="0" presId="urn:microsoft.com/office/officeart/2005/8/layout/orgChart1"/>
    <dgm:cxn modelId="{97DA8FFB-22DF-4406-BBDC-892014144AD7}" type="presParOf" srcId="{EC2EB72C-748A-40CE-AEFF-CD2C663E4271}" destId="{E64AF7FA-4BAB-4013-B82D-9904EB5B1F87}" srcOrd="0" destOrd="0" presId="urn:microsoft.com/office/officeart/2005/8/layout/orgChart1"/>
    <dgm:cxn modelId="{7EDF8AF2-4274-4078-9851-193764F45FF8}" type="presParOf" srcId="{EC2EB72C-748A-40CE-AEFF-CD2C663E4271}" destId="{8BB5A7FD-EF3E-41A0-9C99-B6C6791EC910}" srcOrd="1" destOrd="0" presId="urn:microsoft.com/office/officeart/2005/8/layout/orgChart1"/>
    <dgm:cxn modelId="{1397D354-9EBC-4BBF-BA00-AFA36542A93E}" type="presParOf" srcId="{8BB5A7FD-EF3E-41A0-9C99-B6C6791EC910}" destId="{C544B81A-A2F8-42CF-B808-5DF3B6C5AA96}" srcOrd="0" destOrd="0" presId="urn:microsoft.com/office/officeart/2005/8/layout/orgChart1"/>
    <dgm:cxn modelId="{159FFBAA-3D45-4B26-A2F0-88B64B227E9E}" type="presParOf" srcId="{C544B81A-A2F8-42CF-B808-5DF3B6C5AA96}" destId="{E3E73090-4E35-415D-9BD4-E3BFAD749AF6}" srcOrd="0" destOrd="0" presId="urn:microsoft.com/office/officeart/2005/8/layout/orgChart1"/>
    <dgm:cxn modelId="{C0AA1F76-860B-4FEB-A081-D591BCC163F5}" type="presParOf" srcId="{C544B81A-A2F8-42CF-B808-5DF3B6C5AA96}" destId="{1CA5FA36-E0EB-41FE-AD05-1AD34FEA584E}" srcOrd="1" destOrd="0" presId="urn:microsoft.com/office/officeart/2005/8/layout/orgChart1"/>
    <dgm:cxn modelId="{46ADAB19-0853-4AB8-9650-0ECEBF1BE216}" type="presParOf" srcId="{8BB5A7FD-EF3E-41A0-9C99-B6C6791EC910}" destId="{C5431F6A-63D1-41F9-93B1-D3475A16D850}" srcOrd="1" destOrd="0" presId="urn:microsoft.com/office/officeart/2005/8/layout/orgChart1"/>
    <dgm:cxn modelId="{43AC7D80-A0D0-40CC-897C-3B610DBE8B28}" type="presParOf" srcId="{C5431F6A-63D1-41F9-93B1-D3475A16D850}" destId="{484673A3-83EB-44F5-BB68-326C038F8948}" srcOrd="0" destOrd="0" presId="urn:microsoft.com/office/officeart/2005/8/layout/orgChart1"/>
    <dgm:cxn modelId="{7218D8E8-A75E-4498-A3D6-6811BD9BAF44}" type="presParOf" srcId="{C5431F6A-63D1-41F9-93B1-D3475A16D850}" destId="{3C2C1E45-88F9-4B7A-B1D5-8DB398EDADD9}" srcOrd="1" destOrd="0" presId="urn:microsoft.com/office/officeart/2005/8/layout/orgChart1"/>
    <dgm:cxn modelId="{42DA78E5-D93F-4D00-8EA6-93906EE8A5A8}" type="presParOf" srcId="{3C2C1E45-88F9-4B7A-B1D5-8DB398EDADD9}" destId="{FB598226-2D5E-4785-9742-E3DE702061E1}" srcOrd="0" destOrd="0" presId="urn:microsoft.com/office/officeart/2005/8/layout/orgChart1"/>
    <dgm:cxn modelId="{EF9BCAD1-24CA-42FE-B11C-528B53C10BFF}" type="presParOf" srcId="{FB598226-2D5E-4785-9742-E3DE702061E1}" destId="{5AC12492-966E-4315-94F9-F9816AF9EF40}" srcOrd="0" destOrd="0" presId="urn:microsoft.com/office/officeart/2005/8/layout/orgChart1"/>
    <dgm:cxn modelId="{F7D320C0-570F-416C-8CD7-805AD73BD17E}" type="presParOf" srcId="{FB598226-2D5E-4785-9742-E3DE702061E1}" destId="{ACA172B8-B2B1-44F8-819C-5782DEFDF904}" srcOrd="1" destOrd="0" presId="urn:microsoft.com/office/officeart/2005/8/layout/orgChart1"/>
    <dgm:cxn modelId="{8114EC46-9070-4184-8DA2-57EC8A445F8B}" type="presParOf" srcId="{3C2C1E45-88F9-4B7A-B1D5-8DB398EDADD9}" destId="{1460BEB6-A9B4-4FE8-A1C6-BB12A395844C}" srcOrd="1" destOrd="0" presId="urn:microsoft.com/office/officeart/2005/8/layout/orgChart1"/>
    <dgm:cxn modelId="{C4BCAF90-1DF5-4322-87F7-BE41FACB9D54}" type="presParOf" srcId="{3C2C1E45-88F9-4B7A-B1D5-8DB398EDADD9}" destId="{954FB5FF-9981-43C2-A7C2-F14EA18FD862}" srcOrd="2" destOrd="0" presId="urn:microsoft.com/office/officeart/2005/8/layout/orgChart1"/>
    <dgm:cxn modelId="{CBFA63EF-A114-486B-BBD5-ADE8588AD60D}" type="presParOf" srcId="{8BB5A7FD-EF3E-41A0-9C99-B6C6791EC910}" destId="{11C8BAD8-35F5-44BE-98F5-E34B10BAA75C}" srcOrd="2" destOrd="0" presId="urn:microsoft.com/office/officeart/2005/8/layout/orgChart1"/>
    <dgm:cxn modelId="{3E69FD02-8DD1-4697-992B-C402E7717691}" type="presParOf" srcId="{EC2EB72C-748A-40CE-AEFF-CD2C663E4271}" destId="{24DEF3CE-473D-4A22-8D27-087513FE46FA}" srcOrd="2" destOrd="0" presId="urn:microsoft.com/office/officeart/2005/8/layout/orgChart1"/>
    <dgm:cxn modelId="{0B89952D-E878-4E08-A26A-CD51DB8A85A5}" type="presParOf" srcId="{EC2EB72C-748A-40CE-AEFF-CD2C663E4271}" destId="{AFED52AE-E47C-4A07-A4E6-6701B57828E1}" srcOrd="3" destOrd="0" presId="urn:microsoft.com/office/officeart/2005/8/layout/orgChart1"/>
    <dgm:cxn modelId="{3750A999-4D97-4C64-9012-9E551B93D40F}" type="presParOf" srcId="{AFED52AE-E47C-4A07-A4E6-6701B57828E1}" destId="{BF464CA7-4E5A-45F8-B972-A36FC4E5E820}" srcOrd="0" destOrd="0" presId="urn:microsoft.com/office/officeart/2005/8/layout/orgChart1"/>
    <dgm:cxn modelId="{E2C2A3FE-D42A-4B05-B035-A5FC184D756F}" type="presParOf" srcId="{BF464CA7-4E5A-45F8-B972-A36FC4E5E820}" destId="{D42E668B-12C0-4B00-9E6F-B5C08BFD832C}" srcOrd="0" destOrd="0" presId="urn:microsoft.com/office/officeart/2005/8/layout/orgChart1"/>
    <dgm:cxn modelId="{F203D752-3973-47CA-AE30-577B60283259}" type="presParOf" srcId="{BF464CA7-4E5A-45F8-B972-A36FC4E5E820}" destId="{6FD0FFD1-48E1-42BD-8063-3DA853DF1624}" srcOrd="1" destOrd="0" presId="urn:microsoft.com/office/officeart/2005/8/layout/orgChart1"/>
    <dgm:cxn modelId="{FB6FF3BD-6704-4C15-A580-2171677287B6}" type="presParOf" srcId="{AFED52AE-E47C-4A07-A4E6-6701B57828E1}" destId="{27FFEA5A-C0B4-4EA1-B114-5F1F58F0A979}" srcOrd="1" destOrd="0" presId="urn:microsoft.com/office/officeart/2005/8/layout/orgChart1"/>
    <dgm:cxn modelId="{3A8C08D0-A7A6-48A1-A966-2F846D5E5B4E}" type="presParOf" srcId="{27FFEA5A-C0B4-4EA1-B114-5F1F58F0A979}" destId="{63FD5609-5777-48D3-83DB-B53AC4EED0E1}" srcOrd="0" destOrd="0" presId="urn:microsoft.com/office/officeart/2005/8/layout/orgChart1"/>
    <dgm:cxn modelId="{F2567CFF-538D-40B1-8B64-FC75EBF6331B}" type="presParOf" srcId="{27FFEA5A-C0B4-4EA1-B114-5F1F58F0A979}" destId="{8C439A1D-7EAD-46CC-A5B3-100E2D1E76DE}" srcOrd="1" destOrd="0" presId="urn:microsoft.com/office/officeart/2005/8/layout/orgChart1"/>
    <dgm:cxn modelId="{27A00E3F-95FC-4A4A-AE08-D88E0D1D7A3E}" type="presParOf" srcId="{8C439A1D-7EAD-46CC-A5B3-100E2D1E76DE}" destId="{0E0884DE-E028-4382-81EF-BE585D9DE5F4}" srcOrd="0" destOrd="0" presId="urn:microsoft.com/office/officeart/2005/8/layout/orgChart1"/>
    <dgm:cxn modelId="{11F2203A-D791-41F5-A519-A64E2629A93B}" type="presParOf" srcId="{0E0884DE-E028-4382-81EF-BE585D9DE5F4}" destId="{FD007297-B4D9-4A8F-BB57-B49B87DE9FF2}" srcOrd="0" destOrd="0" presId="urn:microsoft.com/office/officeart/2005/8/layout/orgChart1"/>
    <dgm:cxn modelId="{0A3CDF14-CC86-4F16-9241-E54E988D6EAF}" type="presParOf" srcId="{0E0884DE-E028-4382-81EF-BE585D9DE5F4}" destId="{DBAEB90B-2F5F-47CB-A6CA-EF129402C54E}" srcOrd="1" destOrd="0" presId="urn:microsoft.com/office/officeart/2005/8/layout/orgChart1"/>
    <dgm:cxn modelId="{8C17FAA3-8614-4A44-A23B-CE78A4FD182A}" type="presParOf" srcId="{8C439A1D-7EAD-46CC-A5B3-100E2D1E76DE}" destId="{7B2C3CF2-9BD7-48E3-8683-70A17B52C879}" srcOrd="1" destOrd="0" presId="urn:microsoft.com/office/officeart/2005/8/layout/orgChart1"/>
    <dgm:cxn modelId="{EECD8EA3-2B86-4153-BDA0-380A67DD0F3E}" type="presParOf" srcId="{8C439A1D-7EAD-46CC-A5B3-100E2D1E76DE}" destId="{BAB4E0D8-47C6-476E-B93F-DCE05AAE6C95}" srcOrd="2" destOrd="0" presId="urn:microsoft.com/office/officeart/2005/8/layout/orgChart1"/>
    <dgm:cxn modelId="{8102A341-F9B3-43DF-9E07-81882CFF8F57}" type="presParOf" srcId="{AFED52AE-E47C-4A07-A4E6-6701B57828E1}" destId="{2618B7A2-E77B-4EA4-B58C-85163FBE1555}" srcOrd="2" destOrd="0" presId="urn:microsoft.com/office/officeart/2005/8/layout/orgChart1"/>
    <dgm:cxn modelId="{2FC1121B-C41D-46DE-9DEE-C73648EAFA1B}" type="presParOf" srcId="{EC2EB72C-748A-40CE-AEFF-CD2C663E4271}" destId="{B5EEA92C-3048-47EF-AA45-732D7C7488E8}" srcOrd="4" destOrd="0" presId="urn:microsoft.com/office/officeart/2005/8/layout/orgChart1"/>
    <dgm:cxn modelId="{F575B63C-7AB4-4FE2-83E4-F0EE06535169}" type="presParOf" srcId="{EC2EB72C-748A-40CE-AEFF-CD2C663E4271}" destId="{3BD981FC-ED90-4069-8FF7-6F25293BE750}" srcOrd="5" destOrd="0" presId="urn:microsoft.com/office/officeart/2005/8/layout/orgChart1"/>
    <dgm:cxn modelId="{4A8F84E1-E5CF-4D1C-8507-4AC8EAE9D428}" type="presParOf" srcId="{3BD981FC-ED90-4069-8FF7-6F25293BE750}" destId="{92DD83AB-178D-406D-9E24-FE77AA416C42}" srcOrd="0" destOrd="0" presId="urn:microsoft.com/office/officeart/2005/8/layout/orgChart1"/>
    <dgm:cxn modelId="{782C462E-57CF-4AA9-839A-0F82F76BD95E}" type="presParOf" srcId="{92DD83AB-178D-406D-9E24-FE77AA416C42}" destId="{901C3F84-0850-42AD-A58A-3FAA50F677C1}" srcOrd="0" destOrd="0" presId="urn:microsoft.com/office/officeart/2005/8/layout/orgChart1"/>
    <dgm:cxn modelId="{3A7A8FDF-62D5-4910-AA55-18273369D726}" type="presParOf" srcId="{92DD83AB-178D-406D-9E24-FE77AA416C42}" destId="{7AE3A177-6D2D-418B-A55B-18BFA486D47A}" srcOrd="1" destOrd="0" presId="urn:microsoft.com/office/officeart/2005/8/layout/orgChart1"/>
    <dgm:cxn modelId="{9815FF17-596F-461B-8BB7-5C3A6CA5FD68}" type="presParOf" srcId="{3BD981FC-ED90-4069-8FF7-6F25293BE750}" destId="{C4DA89EB-A0E5-48D6-8060-3650A431C205}" srcOrd="1" destOrd="0" presId="urn:microsoft.com/office/officeart/2005/8/layout/orgChart1"/>
    <dgm:cxn modelId="{C941A611-9E2C-4BD9-8E0E-0C87742DAC07}" type="presParOf" srcId="{C4DA89EB-A0E5-48D6-8060-3650A431C205}" destId="{7DDE2331-55FA-4120-89F2-C060EE23CD4F}" srcOrd="0" destOrd="0" presId="urn:microsoft.com/office/officeart/2005/8/layout/orgChart1"/>
    <dgm:cxn modelId="{D2827130-4C4D-4A0E-A0F9-36B2AF238513}" type="presParOf" srcId="{C4DA89EB-A0E5-48D6-8060-3650A431C205}" destId="{ED0B275F-236C-4C5D-8DFA-8A3FBD9DF30B}" srcOrd="1" destOrd="0" presId="urn:microsoft.com/office/officeart/2005/8/layout/orgChart1"/>
    <dgm:cxn modelId="{FABBFEF1-6A6D-477D-B163-8E787C34DE77}" type="presParOf" srcId="{ED0B275F-236C-4C5D-8DFA-8A3FBD9DF30B}" destId="{3FDFF1F7-4AAD-4774-817A-C52519543467}" srcOrd="0" destOrd="0" presId="urn:microsoft.com/office/officeart/2005/8/layout/orgChart1"/>
    <dgm:cxn modelId="{FAFC7F15-49DA-4BE9-B96F-0A99EDC58109}" type="presParOf" srcId="{3FDFF1F7-4AAD-4774-817A-C52519543467}" destId="{8210A2C4-5BAB-4E29-AA79-4E6962C5C683}" srcOrd="0" destOrd="0" presId="urn:microsoft.com/office/officeart/2005/8/layout/orgChart1"/>
    <dgm:cxn modelId="{74724649-6101-4EC6-BAEC-F2255EEA28D1}" type="presParOf" srcId="{3FDFF1F7-4AAD-4774-817A-C52519543467}" destId="{3C74583D-5CEA-470E-AC5A-2369EC409200}" srcOrd="1" destOrd="0" presId="urn:microsoft.com/office/officeart/2005/8/layout/orgChart1"/>
    <dgm:cxn modelId="{52381C54-5D6C-4E5F-B7C2-A5AB4CE36568}" type="presParOf" srcId="{ED0B275F-236C-4C5D-8DFA-8A3FBD9DF30B}" destId="{97F9C375-8F21-4ECB-87C6-9BB20DFE10B2}" srcOrd="1" destOrd="0" presId="urn:microsoft.com/office/officeart/2005/8/layout/orgChart1"/>
    <dgm:cxn modelId="{728C1690-FBF7-4A67-A4A4-49CD99621AB7}" type="presParOf" srcId="{ED0B275F-236C-4C5D-8DFA-8A3FBD9DF30B}" destId="{99BF514A-3D94-427A-98BE-7D8EE00AE2AB}" srcOrd="2" destOrd="0" presId="urn:microsoft.com/office/officeart/2005/8/layout/orgChart1"/>
    <dgm:cxn modelId="{AFB6ECF2-12D5-420F-B9A6-01BA6D573834}" type="presParOf" srcId="{3BD981FC-ED90-4069-8FF7-6F25293BE750}" destId="{22D88F75-17E4-4A55-BE0C-F962E9C6E2AE}" srcOrd="2" destOrd="0" presId="urn:microsoft.com/office/officeart/2005/8/layout/orgChart1"/>
    <dgm:cxn modelId="{B2C3E25D-1526-41FB-B9FB-2C6BB13C9275}" type="presParOf" srcId="{EC2EB72C-748A-40CE-AEFF-CD2C663E4271}" destId="{D2449D79-ED1E-42CC-97B0-58A80C1DBD95}" srcOrd="6" destOrd="0" presId="urn:microsoft.com/office/officeart/2005/8/layout/orgChart1"/>
    <dgm:cxn modelId="{C9DBBA28-ADA7-4BA4-BBF7-83668C8BB32D}" type="presParOf" srcId="{EC2EB72C-748A-40CE-AEFF-CD2C663E4271}" destId="{7D74140C-F134-4900-8DC6-104DDC9261E0}" srcOrd="7" destOrd="0" presId="urn:microsoft.com/office/officeart/2005/8/layout/orgChart1"/>
    <dgm:cxn modelId="{B1B46A50-94A3-48B5-8C59-1E24FBF296E6}" type="presParOf" srcId="{7D74140C-F134-4900-8DC6-104DDC9261E0}" destId="{AA1CA20D-D60E-4EE9-9C75-1A5AD8D41D90}" srcOrd="0" destOrd="0" presId="urn:microsoft.com/office/officeart/2005/8/layout/orgChart1"/>
    <dgm:cxn modelId="{69FA3062-0E92-4F5C-B871-811F3B854445}" type="presParOf" srcId="{AA1CA20D-D60E-4EE9-9C75-1A5AD8D41D90}" destId="{B9351C9C-4264-47FE-A461-71B8E106DF73}" srcOrd="0" destOrd="0" presId="urn:microsoft.com/office/officeart/2005/8/layout/orgChart1"/>
    <dgm:cxn modelId="{66585B6E-C00E-41DF-8E7D-F8CA86C2C257}" type="presParOf" srcId="{AA1CA20D-D60E-4EE9-9C75-1A5AD8D41D90}" destId="{DB95F6B4-58E2-4C77-90F0-489A200D872D}" srcOrd="1" destOrd="0" presId="urn:microsoft.com/office/officeart/2005/8/layout/orgChart1"/>
    <dgm:cxn modelId="{640D6760-340A-4A0D-A300-91627770C641}" type="presParOf" srcId="{7D74140C-F134-4900-8DC6-104DDC9261E0}" destId="{ACBA462E-ACAC-4446-B4E1-BB2D067131FF}" srcOrd="1" destOrd="0" presId="urn:microsoft.com/office/officeart/2005/8/layout/orgChart1"/>
    <dgm:cxn modelId="{5FC5857E-D7B7-4CC9-9C9E-E81FB456228D}" type="presParOf" srcId="{ACBA462E-ACAC-4446-B4E1-BB2D067131FF}" destId="{CEF07EAD-0A0E-4BF6-8670-05F529AC3C0C}" srcOrd="0" destOrd="0" presId="urn:microsoft.com/office/officeart/2005/8/layout/orgChart1"/>
    <dgm:cxn modelId="{A9276854-6779-4284-84C0-2D58A43DB47F}" type="presParOf" srcId="{ACBA462E-ACAC-4446-B4E1-BB2D067131FF}" destId="{17DA1E8D-8257-4092-885C-5F89FF0D0053}" srcOrd="1" destOrd="0" presId="urn:microsoft.com/office/officeart/2005/8/layout/orgChart1"/>
    <dgm:cxn modelId="{7E135077-069C-4AD9-A33F-68DB5FC3589A}" type="presParOf" srcId="{17DA1E8D-8257-4092-885C-5F89FF0D0053}" destId="{F81AB3CB-6B18-49EA-AE96-AF3126275119}" srcOrd="0" destOrd="0" presId="urn:microsoft.com/office/officeart/2005/8/layout/orgChart1"/>
    <dgm:cxn modelId="{4C0C568D-192B-4419-BFD1-810D7F89B53F}" type="presParOf" srcId="{F81AB3CB-6B18-49EA-AE96-AF3126275119}" destId="{78734217-69A3-41E4-9F63-491F290AEF9F}" srcOrd="0" destOrd="0" presId="urn:microsoft.com/office/officeart/2005/8/layout/orgChart1"/>
    <dgm:cxn modelId="{7D03C86A-A86B-4B8B-9665-5E7C7A4C0D2E}" type="presParOf" srcId="{F81AB3CB-6B18-49EA-AE96-AF3126275119}" destId="{415FE3F4-C993-46E7-A018-4C24A30CB910}" srcOrd="1" destOrd="0" presId="urn:microsoft.com/office/officeart/2005/8/layout/orgChart1"/>
    <dgm:cxn modelId="{E51BA8BF-458A-4A0C-8595-E50084EE3B61}" type="presParOf" srcId="{17DA1E8D-8257-4092-885C-5F89FF0D0053}" destId="{03312F5C-5618-4D71-99E3-FF92652292E3}" srcOrd="1" destOrd="0" presId="urn:microsoft.com/office/officeart/2005/8/layout/orgChart1"/>
    <dgm:cxn modelId="{0AF3E3BA-6AF7-4607-BB36-9E4DE80B0D7A}" type="presParOf" srcId="{17DA1E8D-8257-4092-885C-5F89FF0D0053}" destId="{D3F87EA5-D5DF-4A5E-9618-2F71CA74D319}" srcOrd="2" destOrd="0" presId="urn:microsoft.com/office/officeart/2005/8/layout/orgChart1"/>
    <dgm:cxn modelId="{8BF7C8B1-8CD8-40E6-BD5B-051A8B43DF43}" type="presParOf" srcId="{7D74140C-F134-4900-8DC6-104DDC9261E0}" destId="{6D1FFFCA-E052-4303-AC99-55A91E52A95F}" srcOrd="2" destOrd="0" presId="urn:microsoft.com/office/officeart/2005/8/layout/orgChart1"/>
    <dgm:cxn modelId="{FD4C9041-87A8-4191-BF63-5E53BE95D621}" type="presParOf" srcId="{EC2EB72C-748A-40CE-AEFF-CD2C663E4271}" destId="{9C5C5EFD-42C5-411D-9778-3CEED618532A}" srcOrd="8" destOrd="0" presId="urn:microsoft.com/office/officeart/2005/8/layout/orgChart1"/>
    <dgm:cxn modelId="{61887322-C01F-4B68-8C30-5E1CC7528C71}" type="presParOf" srcId="{EC2EB72C-748A-40CE-AEFF-CD2C663E4271}" destId="{7F22FDC6-343C-4606-9C0D-186249ACF294}" srcOrd="9" destOrd="0" presId="urn:microsoft.com/office/officeart/2005/8/layout/orgChart1"/>
    <dgm:cxn modelId="{6EE0C340-FE5A-4DFA-BAE7-72F8ECCA4793}" type="presParOf" srcId="{7F22FDC6-343C-4606-9C0D-186249ACF294}" destId="{359AB76B-464F-455C-A783-E4017553F0AA}" srcOrd="0" destOrd="0" presId="urn:microsoft.com/office/officeart/2005/8/layout/orgChart1"/>
    <dgm:cxn modelId="{9A906FE0-7E76-4A1B-9042-A65F09552D60}" type="presParOf" srcId="{359AB76B-464F-455C-A783-E4017553F0AA}" destId="{CF13DD11-0C07-430E-9459-8E2D0E4039D0}" srcOrd="0" destOrd="0" presId="urn:microsoft.com/office/officeart/2005/8/layout/orgChart1"/>
    <dgm:cxn modelId="{D7E9ED2B-D8E6-49B1-B5B9-C58C74EF80B5}" type="presParOf" srcId="{359AB76B-464F-455C-A783-E4017553F0AA}" destId="{AC1357A5-F74E-43BB-8172-5EE89A80BDBC}" srcOrd="1" destOrd="0" presId="urn:microsoft.com/office/officeart/2005/8/layout/orgChart1"/>
    <dgm:cxn modelId="{C1634393-D746-4C4E-B9EF-E272F5843033}" type="presParOf" srcId="{7F22FDC6-343C-4606-9C0D-186249ACF294}" destId="{5D1EDF4C-0200-41BB-B56F-BB6623FA1C19}" srcOrd="1" destOrd="0" presId="urn:microsoft.com/office/officeart/2005/8/layout/orgChart1"/>
    <dgm:cxn modelId="{A2BDE212-720B-4D95-AEB8-3F2F14AAAE8F}" type="presParOf" srcId="{5D1EDF4C-0200-41BB-B56F-BB6623FA1C19}" destId="{394D79AF-8118-4C72-8AD7-FECED7C5D048}" srcOrd="0" destOrd="0" presId="urn:microsoft.com/office/officeart/2005/8/layout/orgChart1"/>
    <dgm:cxn modelId="{A7F01C31-43E3-4795-BE72-FD2028E51D2E}" type="presParOf" srcId="{5D1EDF4C-0200-41BB-B56F-BB6623FA1C19}" destId="{F8D5EB20-9526-4998-ABC8-1FE186BDB85B}" srcOrd="1" destOrd="0" presId="urn:microsoft.com/office/officeart/2005/8/layout/orgChart1"/>
    <dgm:cxn modelId="{75ACE1D4-48E6-40E7-99B5-26708D466ADE}" type="presParOf" srcId="{F8D5EB20-9526-4998-ABC8-1FE186BDB85B}" destId="{36A1728F-58CA-44DB-AFD0-13AEEA14B61C}" srcOrd="0" destOrd="0" presId="urn:microsoft.com/office/officeart/2005/8/layout/orgChart1"/>
    <dgm:cxn modelId="{9D6D2D9C-33D6-4550-B16F-64A7792BA46E}" type="presParOf" srcId="{36A1728F-58CA-44DB-AFD0-13AEEA14B61C}" destId="{FDF81B2A-607F-49AC-AD22-1A3A85A11140}" srcOrd="0" destOrd="0" presId="urn:microsoft.com/office/officeart/2005/8/layout/orgChart1"/>
    <dgm:cxn modelId="{46A2DA84-0CA2-4AD5-94F1-3E1B8659E86C}" type="presParOf" srcId="{36A1728F-58CA-44DB-AFD0-13AEEA14B61C}" destId="{A7DE465F-6094-4101-B159-D4BCFC6A1875}" srcOrd="1" destOrd="0" presId="urn:microsoft.com/office/officeart/2005/8/layout/orgChart1"/>
    <dgm:cxn modelId="{087EAD04-6534-461A-8786-F99920313FA6}" type="presParOf" srcId="{F8D5EB20-9526-4998-ABC8-1FE186BDB85B}" destId="{CFC94B60-9D91-4214-8FFF-294B736D5844}" srcOrd="1" destOrd="0" presId="urn:microsoft.com/office/officeart/2005/8/layout/orgChart1"/>
    <dgm:cxn modelId="{C8D66C6F-D5E9-4A0F-BA65-CE8688E5FEAD}" type="presParOf" srcId="{F8D5EB20-9526-4998-ABC8-1FE186BDB85B}" destId="{4BB284DF-234C-4DA7-908D-AB6B102C64E4}" srcOrd="2" destOrd="0" presId="urn:microsoft.com/office/officeart/2005/8/layout/orgChart1"/>
    <dgm:cxn modelId="{6249977F-21CE-49C0-9B98-4857184DF24C}" type="presParOf" srcId="{7F22FDC6-343C-4606-9C0D-186249ACF294}" destId="{4E5CAE60-81DA-43F6-801A-B7EB3A26E2B9}" srcOrd="2" destOrd="0" presId="urn:microsoft.com/office/officeart/2005/8/layout/orgChart1"/>
    <dgm:cxn modelId="{32A544D9-3428-4384-910F-A8FB5A29D0C9}" type="presParOf" srcId="{EC2EB72C-748A-40CE-AEFF-CD2C663E4271}" destId="{CA99E9B1-AADF-4C00-B5C5-D2785EC62DB5}" srcOrd="10" destOrd="0" presId="urn:microsoft.com/office/officeart/2005/8/layout/orgChart1"/>
    <dgm:cxn modelId="{5CEBD610-67D7-4A59-8B89-9E9F70A893E0}" type="presParOf" srcId="{EC2EB72C-748A-40CE-AEFF-CD2C663E4271}" destId="{4BF78167-E272-42AC-9F36-621C8F61E09B}" srcOrd="11" destOrd="0" presId="urn:microsoft.com/office/officeart/2005/8/layout/orgChart1"/>
    <dgm:cxn modelId="{7FBA148F-BEAF-4326-8809-44388764D756}" type="presParOf" srcId="{4BF78167-E272-42AC-9F36-621C8F61E09B}" destId="{74387037-5944-482C-A0F9-CE4E43BE5F7B}" srcOrd="0" destOrd="0" presId="urn:microsoft.com/office/officeart/2005/8/layout/orgChart1"/>
    <dgm:cxn modelId="{DAAB890C-643C-4926-AD29-6A9E1615FC73}" type="presParOf" srcId="{74387037-5944-482C-A0F9-CE4E43BE5F7B}" destId="{06D32992-3000-40F8-A1CD-E62E5B8D0E58}" srcOrd="0" destOrd="0" presId="urn:microsoft.com/office/officeart/2005/8/layout/orgChart1"/>
    <dgm:cxn modelId="{11C9C870-0D07-4A25-B97F-13763EE810EE}" type="presParOf" srcId="{74387037-5944-482C-A0F9-CE4E43BE5F7B}" destId="{6F383A24-F171-40FA-B4A9-679F259A99A7}" srcOrd="1" destOrd="0" presId="urn:microsoft.com/office/officeart/2005/8/layout/orgChart1"/>
    <dgm:cxn modelId="{57FDAF70-CFA8-4E27-A025-D121024BBA95}" type="presParOf" srcId="{4BF78167-E272-42AC-9F36-621C8F61E09B}" destId="{B0BA06DD-5255-46E3-B70A-51FA3751C6BE}" srcOrd="1" destOrd="0" presId="urn:microsoft.com/office/officeart/2005/8/layout/orgChart1"/>
    <dgm:cxn modelId="{012A2607-985A-4336-B8AF-36CA4C76864E}" type="presParOf" srcId="{4BF78167-E272-42AC-9F36-621C8F61E09B}" destId="{9B9FE01E-B988-4BBF-9449-224F3E27D381}" srcOrd="2" destOrd="0" presId="urn:microsoft.com/office/officeart/2005/8/layout/orgChart1"/>
    <dgm:cxn modelId="{85067579-19A0-442A-9DA6-A65862BF4B6B}" type="presParOf" srcId="{2D16094A-6907-429C-9FA3-9ED42905F204}" destId="{86CE4C43-6057-46CD-9A89-9C9B525886E2}"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5" csCatId="accent4" phldr="1"/>
      <dgm:spPr/>
      <dgm:t>
        <a:bodyPr/>
        <a:lstStyle/>
        <a:p>
          <a:endParaRPr lang="en-US"/>
        </a:p>
      </dgm:t>
    </dgm:pt>
    <dgm:pt modelId="{F304C2A0-187C-4872-93CD-9035BCCD65E0}">
      <dgm:prSet phldrT="[Text]"/>
      <dgm:spPr/>
      <dgm:t>
        <a:bodyPr/>
        <a:lstStyle/>
        <a:p>
          <a:r>
            <a:rPr lang="en-CA" b="1" dirty="0"/>
            <a:t>UWaterloo Mission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 through teaching, research, and scholarship, nationally and internationally, in an environment of free expression and inquiry</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UWaterloo Vision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CA" dirty="0"/>
            <a:t>Connecting imagination with impact for a better world</a:t>
          </a:r>
          <a:endParaRPr lang="en-US" dirty="0"/>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UWaterloo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856B01CD-2281-45BE-A1DC-44FA267165EC}">
      <dgm:prSet phldrT="[Text]"/>
      <dgm:spPr/>
      <dgm:t>
        <a:bodyPr/>
        <a:lstStyle/>
        <a:p>
          <a:r>
            <a:rPr lang="en-US" dirty="0"/>
            <a:t>We are curious.</a:t>
          </a:r>
        </a:p>
      </dgm:t>
    </dgm:pt>
    <dgm:pt modelId="{E5E4E52E-D70C-4BF7-AA09-55DB2869AD1B}" type="parTrans" cxnId="{2288555A-4C53-444E-88D4-982BCA3E4079}">
      <dgm:prSet/>
      <dgm:spPr/>
      <dgm:t>
        <a:bodyPr/>
        <a:lstStyle/>
        <a:p>
          <a:endParaRPr lang="en-US"/>
        </a:p>
      </dgm:t>
    </dgm:pt>
    <dgm:pt modelId="{D472A6D7-77C3-459D-88E0-63DF7085D142}" type="sibTrans" cxnId="{2288555A-4C53-444E-88D4-982BCA3E4079}">
      <dgm:prSet/>
      <dgm:spPr/>
      <dgm:t>
        <a:bodyPr/>
        <a:lstStyle/>
        <a:p>
          <a:endParaRPr lang="en-US"/>
        </a:p>
      </dgm:t>
    </dgm:pt>
    <dgm:pt modelId="{E7EDE772-3BFF-4B75-AF78-D9936C10479E}">
      <dgm:prSet phldrT="[Text]"/>
      <dgm:spPr/>
      <dgm:t>
        <a:bodyPr/>
        <a:lstStyle/>
        <a:p>
          <a:r>
            <a:rPr lang="en-CA" b="1" dirty="0"/>
            <a:t>UWaterloo Impact Themes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0617E080-46B9-4D40-8021-B4397E0AF3E1}">
      <dgm:prSet phldrT="[Text]"/>
      <dgm:spPr/>
      <dgm:t>
        <a:bodyPr/>
        <a:lstStyle/>
        <a:p>
          <a:r>
            <a:rPr lang="en-US" dirty="0"/>
            <a:t>We are courageous. </a:t>
          </a:r>
        </a:p>
      </dgm:t>
    </dgm:pt>
    <dgm:pt modelId="{561A9610-A5AA-447E-A616-A958A7780E14}" type="parTrans" cxnId="{F2B906C5-51EC-4C61-B30D-E938C75D2A0E}">
      <dgm:prSet/>
      <dgm:spPr/>
      <dgm:t>
        <a:bodyPr/>
        <a:lstStyle/>
        <a:p>
          <a:endParaRPr lang="en-US"/>
        </a:p>
      </dgm:t>
    </dgm:pt>
    <dgm:pt modelId="{A1A3F134-A678-4152-9C4B-FFA6F1212956}" type="sibTrans" cxnId="{F2B906C5-51EC-4C61-B30D-E938C75D2A0E}">
      <dgm:prSet/>
      <dgm:spPr/>
      <dgm:t>
        <a:bodyPr/>
        <a:lstStyle/>
        <a:p>
          <a:endParaRPr lang="en-US"/>
        </a:p>
      </dgm:t>
    </dgm:pt>
    <dgm:pt modelId="{771BD9D8-B228-4FA7-B34E-08C5D481D3E8}">
      <dgm:prSet phldrT="[Text]"/>
      <dgm:spPr/>
      <dgm:t>
        <a:bodyPr/>
        <a:lstStyle/>
        <a:p>
          <a:r>
            <a:rPr lang="en-US" dirty="0"/>
            <a:t>We are engaged. </a:t>
          </a:r>
        </a:p>
      </dgm:t>
    </dgm:pt>
    <dgm:pt modelId="{D0CD6741-15EA-476D-9EAD-4E7112562093}" type="parTrans" cxnId="{A3A9495E-63B6-40C8-80B6-669E89DCAA9E}">
      <dgm:prSet/>
      <dgm:spPr/>
      <dgm:t>
        <a:bodyPr/>
        <a:lstStyle/>
        <a:p>
          <a:endParaRPr lang="en-US"/>
        </a:p>
      </dgm:t>
    </dgm:pt>
    <dgm:pt modelId="{6FDDB076-DC0C-494A-89E4-53D0BEB8DB88}" type="sibTrans" cxnId="{A3A9495E-63B6-40C8-80B6-669E89DCAA9E}">
      <dgm:prSet/>
      <dgm:spPr/>
      <dgm:t>
        <a:bodyPr/>
        <a:lstStyle/>
        <a:p>
          <a:endParaRPr lang="en-US"/>
        </a:p>
      </dgm:t>
    </dgm:pt>
    <dgm:pt modelId="{E8937F3E-0664-4C88-9EE6-F808612F3413}">
      <dgm:prSet phldrT="[Text]"/>
      <dgm:spPr/>
      <dgm:t>
        <a:bodyPr/>
        <a:lstStyle/>
        <a:p>
          <a:r>
            <a:rPr lang="en-US"/>
            <a:t>We </a:t>
          </a:r>
          <a:r>
            <a:rPr lang="en-US" dirty="0"/>
            <a:t>all belong. </a:t>
          </a:r>
        </a:p>
      </dgm:t>
    </dgm:pt>
    <dgm:pt modelId="{C9A87A5B-445B-4405-B4CB-36080B307A7F}" type="parTrans" cxnId="{08BA6EB8-F423-49D9-8B7B-B37AE6525D67}">
      <dgm:prSet/>
      <dgm:spPr/>
      <dgm:t>
        <a:bodyPr/>
        <a:lstStyle/>
        <a:p>
          <a:endParaRPr lang="en-US"/>
        </a:p>
      </dgm:t>
    </dgm:pt>
    <dgm:pt modelId="{D3CC36CE-854C-4FB8-B615-0CEA84B7234E}" type="sibTrans" cxnId="{08BA6EB8-F423-49D9-8B7B-B37AE6525D67}">
      <dgm:prSet/>
      <dgm:spPr/>
      <dgm:t>
        <a:bodyPr/>
        <a:lstStyle/>
        <a:p>
          <a:endParaRPr lang="en-US"/>
        </a:p>
      </dgm:t>
    </dgm:pt>
    <dgm:pt modelId="{6D29AD47-21EC-4FA7-8C1F-B4FEB735D211}">
      <dgm:prSet phldrT="[Text]"/>
      <dgm:spPr/>
      <dgm:t>
        <a:bodyPr/>
        <a:lstStyle/>
        <a:p>
          <a:r>
            <a:rPr lang="en-US" dirty="0"/>
            <a:t>Developing talent for a complex future. </a:t>
          </a:r>
        </a:p>
      </dgm:t>
    </dgm:pt>
    <dgm:pt modelId="{A3F43284-88FA-4D2C-BE20-EEE465310B25}" type="parTrans" cxnId="{953E76E8-07A3-472A-B22E-E3D93D93893E}">
      <dgm:prSet/>
      <dgm:spPr/>
      <dgm:t>
        <a:bodyPr/>
        <a:lstStyle/>
        <a:p>
          <a:endParaRPr lang="en-US"/>
        </a:p>
      </dgm:t>
    </dgm:pt>
    <dgm:pt modelId="{B4DDCB49-8DCA-4637-8AC7-A1EFCEE71B76}" type="sibTrans" cxnId="{953E76E8-07A3-472A-B22E-E3D93D93893E}">
      <dgm:prSet/>
      <dgm:spPr/>
      <dgm:t>
        <a:bodyPr/>
        <a:lstStyle/>
        <a:p>
          <a:endParaRPr lang="en-US"/>
        </a:p>
      </dgm:t>
    </dgm:pt>
    <dgm:pt modelId="{CB6A4A11-819B-4B09-998D-507D913B237C}">
      <dgm:prSet phldrT="[Text]"/>
      <dgm:spPr/>
      <dgm:t>
        <a:bodyPr/>
        <a:lstStyle/>
        <a:p>
          <a:r>
            <a:rPr lang="en-US" dirty="0"/>
            <a:t>Advancing research for a global impact. </a:t>
          </a:r>
        </a:p>
      </dgm:t>
    </dgm:pt>
    <dgm:pt modelId="{54C1C4D0-A829-4419-8625-618241DDB7B5}" type="parTrans" cxnId="{36315541-AB26-4DDD-8667-AB89940803C9}">
      <dgm:prSet/>
      <dgm:spPr/>
      <dgm:t>
        <a:bodyPr/>
        <a:lstStyle/>
        <a:p>
          <a:endParaRPr lang="en-US"/>
        </a:p>
      </dgm:t>
    </dgm:pt>
    <dgm:pt modelId="{7A3E1A35-B6BA-4887-91CD-55AE9E35B3E3}" type="sibTrans" cxnId="{36315541-AB26-4DDD-8667-AB89940803C9}">
      <dgm:prSet/>
      <dgm:spPr/>
      <dgm:t>
        <a:bodyPr/>
        <a:lstStyle/>
        <a:p>
          <a:endParaRPr lang="en-US"/>
        </a:p>
      </dgm:t>
    </dgm:pt>
    <dgm:pt modelId="{AC168DF3-29D1-4B28-9D85-8A970EAC4FAF}">
      <dgm:prSet phldrT="[Text]"/>
      <dgm:spPr/>
      <dgm:t>
        <a:bodyPr/>
        <a:lstStyle/>
        <a:p>
          <a:r>
            <a:rPr lang="en-US"/>
            <a:t>Strengthening </a:t>
          </a:r>
          <a:r>
            <a:rPr lang="en-US" dirty="0"/>
            <a:t>sustainable and diverse communities. </a:t>
          </a:r>
        </a:p>
      </dgm:t>
    </dgm:pt>
    <dgm:pt modelId="{99607CF1-EFC0-46F1-AA03-A7C5B6408AF8}" type="parTrans" cxnId="{CA364BBF-1F22-4318-877C-6867C8041E12}">
      <dgm:prSet/>
      <dgm:spPr/>
      <dgm:t>
        <a:bodyPr/>
        <a:lstStyle/>
        <a:p>
          <a:endParaRPr lang="en-US"/>
        </a:p>
      </dgm:t>
    </dgm:pt>
    <dgm:pt modelId="{7B13D045-144A-4448-92B1-938665D9D49E}" type="sibTrans" cxnId="{CA364BBF-1F22-4318-877C-6867C8041E12}">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4"/>
      <dgm:spPr/>
    </dgm:pt>
    <dgm:pt modelId="{006922EE-5408-4692-A3CF-F7270EAF8DE2}" type="pres">
      <dgm:prSet presAssocID="{E7EDE772-3BFF-4B75-AF78-D9936C10479E}" presName="entireBox" presStyleLbl="node1" presStyleIdx="0" presStyleCnt="4"/>
      <dgm:spPr/>
    </dgm:pt>
    <dgm:pt modelId="{B1BFC1E1-25B1-4507-B666-933E039199FE}" type="pres">
      <dgm:prSet presAssocID="{E7EDE772-3BFF-4B75-AF78-D9936C10479E}" presName="descendantBox" presStyleCnt="0"/>
      <dgm:spPr/>
    </dgm:pt>
    <dgm:pt modelId="{3CC40A87-95CB-4E65-B47D-B19BDFD89132}" type="pres">
      <dgm:prSet presAssocID="{6D29AD47-21EC-4FA7-8C1F-B4FEB735D211}" presName="childTextBox" presStyleLbl="fgAccFollowNode1" presStyleIdx="0" presStyleCnt="9">
        <dgm:presLayoutVars>
          <dgm:bulletEnabled val="1"/>
        </dgm:presLayoutVars>
      </dgm:prSet>
      <dgm:spPr/>
    </dgm:pt>
    <dgm:pt modelId="{1A57C622-0024-4936-AD89-3BD48B7B60E5}" type="pres">
      <dgm:prSet presAssocID="{CB6A4A11-819B-4B09-998D-507D913B237C}" presName="childTextBox" presStyleLbl="fgAccFollowNode1" presStyleIdx="1" presStyleCnt="9">
        <dgm:presLayoutVars>
          <dgm:bulletEnabled val="1"/>
        </dgm:presLayoutVars>
      </dgm:prSet>
      <dgm:spPr/>
    </dgm:pt>
    <dgm:pt modelId="{0D4040DA-0BAD-4CBE-BB9A-D481DFDAE1A2}" type="pres">
      <dgm:prSet presAssocID="{AC168DF3-29D1-4B28-9D85-8A970EAC4FAF}" presName="childTextBox" presStyleLbl="fgAccFollowNode1" presStyleIdx="2" presStyleCnt="9">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4"/>
      <dgm:spPr/>
    </dgm:pt>
    <dgm:pt modelId="{9EF4D2D5-77F4-41D8-839A-7FC937D8D01B}" type="pres">
      <dgm:prSet presAssocID="{5FF1CF8B-1A45-47CB-8DB1-B2DA3A062E22}" presName="arrow" presStyleLbl="node1" presStyleIdx="1" presStyleCnt="4"/>
      <dgm:spPr/>
    </dgm:pt>
    <dgm:pt modelId="{FC8B200C-45AC-4B74-98E2-2B28B06077AE}" type="pres">
      <dgm:prSet presAssocID="{5FF1CF8B-1A45-47CB-8DB1-B2DA3A062E22}" presName="descendantArrow" presStyleCnt="0"/>
      <dgm:spPr/>
    </dgm:pt>
    <dgm:pt modelId="{F08F2C1C-0AF7-4698-83C0-EBBFBB510613}" type="pres">
      <dgm:prSet presAssocID="{856B01CD-2281-45BE-A1DC-44FA267165EC}" presName="childTextArrow" presStyleLbl="fgAccFollowNode1" presStyleIdx="3" presStyleCnt="9">
        <dgm:presLayoutVars>
          <dgm:bulletEnabled val="1"/>
        </dgm:presLayoutVars>
      </dgm:prSet>
      <dgm:spPr/>
    </dgm:pt>
    <dgm:pt modelId="{8B7B8F90-F8AA-4CDE-9FD8-0137CEC44C03}" type="pres">
      <dgm:prSet presAssocID="{0617E080-46B9-4D40-8021-B4397E0AF3E1}" presName="childTextArrow" presStyleLbl="fgAccFollowNode1" presStyleIdx="4" presStyleCnt="9">
        <dgm:presLayoutVars>
          <dgm:bulletEnabled val="1"/>
        </dgm:presLayoutVars>
      </dgm:prSet>
      <dgm:spPr/>
    </dgm:pt>
    <dgm:pt modelId="{8434F3A7-0101-4EAA-BAB9-F38A8505E147}" type="pres">
      <dgm:prSet presAssocID="{771BD9D8-B228-4FA7-B34E-08C5D481D3E8}" presName="childTextArrow" presStyleLbl="fgAccFollowNode1" presStyleIdx="5" presStyleCnt="9">
        <dgm:presLayoutVars>
          <dgm:bulletEnabled val="1"/>
        </dgm:presLayoutVars>
      </dgm:prSet>
      <dgm:spPr/>
    </dgm:pt>
    <dgm:pt modelId="{B1745881-362F-44CE-86B1-476C76F4FE3F}" type="pres">
      <dgm:prSet presAssocID="{E8937F3E-0664-4C88-9EE6-F808612F3413}" presName="childTextArrow" presStyleLbl="fgAccFollowNode1" presStyleIdx="6" presStyleCnt="9">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1" presStyleCnt="4"/>
      <dgm:spPr/>
    </dgm:pt>
    <dgm:pt modelId="{69BE3F1A-1186-44BD-968A-C7AD7D69B1F1}" type="pres">
      <dgm:prSet presAssocID="{09D9A265-D5EF-4960-8139-F725BBE6A528}" presName="arrow" presStyleLbl="node1" presStyleIdx="2" presStyleCnt="4"/>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7" presStyleCnt="9">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2" presStyleCnt="4"/>
      <dgm:spPr/>
    </dgm:pt>
    <dgm:pt modelId="{61C2E9D3-5537-4D20-9600-5086A6773340}" type="pres">
      <dgm:prSet presAssocID="{F304C2A0-187C-4872-93CD-9035BCCD65E0}" presName="arrow" presStyleLbl="node1" presStyleIdx="3" presStyleCnt="4" custLinFactNeighborX="6680" custLinFactNeighborY="74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8" presStyleCnt="9">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3" destOrd="0" parTransId="{6EFA68D8-FD53-4883-B5D6-1FB7540F6A3E}" sibTransId="{3324696B-D35E-4EA9-B503-CB0DED143628}"/>
    <dgm:cxn modelId="{94977A11-6A8C-44D3-8141-98BE9482C36C}" type="presOf" srcId="{AC168DF3-29D1-4B28-9D85-8A970EAC4FAF}" destId="{0D4040DA-0BAD-4CBE-BB9A-D481DFDAE1A2}" srcOrd="0" destOrd="0" presId="urn:microsoft.com/office/officeart/2005/8/layout/process4"/>
    <dgm:cxn modelId="{85ECE31C-7D50-4327-869B-3033E237A2FC}" type="presOf" srcId="{771BD9D8-B228-4FA7-B34E-08C5D481D3E8}" destId="{8434F3A7-0101-4EAA-BAB9-F38A8505E147}"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7E75F13A-AEB9-4497-B74F-82F735BE0761}" type="presOf" srcId="{856B01CD-2281-45BE-A1DC-44FA267165EC}" destId="{F08F2C1C-0AF7-4698-83C0-EBBFBB510613}" srcOrd="0" destOrd="0" presId="urn:microsoft.com/office/officeart/2005/8/layout/process4"/>
    <dgm:cxn modelId="{A3A9495E-63B6-40C8-80B6-669E89DCAA9E}" srcId="{5FF1CF8B-1A45-47CB-8DB1-B2DA3A062E22}" destId="{771BD9D8-B228-4FA7-B34E-08C5D481D3E8}" srcOrd="2" destOrd="0" parTransId="{D0CD6741-15EA-476D-9EAD-4E7112562093}" sibTransId="{6FDDB076-DC0C-494A-89E4-53D0BEB8DB88}"/>
    <dgm:cxn modelId="{0ACD4A41-192B-4516-BDB6-ADB385532590}" srcId="{F304C2A0-187C-4872-93CD-9035BCCD65E0}" destId="{F8B69F56-7D79-47F2-8E35-D43273783AF1}" srcOrd="0" destOrd="0" parTransId="{0F289094-8AB6-4D5B-A820-29255876E0D4}" sibTransId="{17958794-68A3-4F80-A8D3-2EB88833915E}"/>
    <dgm:cxn modelId="{36315541-AB26-4DDD-8667-AB89940803C9}" srcId="{E7EDE772-3BFF-4B75-AF78-D9936C10479E}" destId="{CB6A4A11-819B-4B09-998D-507D913B237C}" srcOrd="1" destOrd="0" parTransId="{54C1C4D0-A829-4419-8625-618241DDB7B5}" sibTransId="{7A3E1A35-B6BA-4887-91CD-55AE9E35B3E3}"/>
    <dgm:cxn modelId="{8543F961-7081-4EED-BF78-FADA6EA301D6}" srcId="{A6B6A817-1CC1-418F-A36E-098C07174382}" destId="{F304C2A0-187C-4872-93CD-9035BCCD65E0}" srcOrd="0" destOrd="0" parTransId="{7B479235-0C6A-432E-B3B9-413F99A437CE}" sibTransId="{97A52143-DAEE-4EA6-BFCE-527F1D7CDD1F}"/>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ABFDAA56-5B95-487C-A69D-62DCDCF15F6F}" type="presOf" srcId="{6D29AD47-21EC-4FA7-8C1F-B4FEB735D211}" destId="{3CC40A87-95CB-4E65-B47D-B19BDFD89132}" srcOrd="0" destOrd="0" presId="urn:microsoft.com/office/officeart/2005/8/layout/process4"/>
    <dgm:cxn modelId="{2288555A-4C53-444E-88D4-982BCA3E4079}" srcId="{5FF1CF8B-1A45-47CB-8DB1-B2DA3A062E22}" destId="{856B01CD-2281-45BE-A1DC-44FA267165EC}" srcOrd="0" destOrd="0" parTransId="{E5E4E52E-D70C-4BF7-AA09-55DB2869AD1B}" sibTransId="{D472A6D7-77C3-459D-88E0-63DF7085D142}"/>
    <dgm:cxn modelId="{58AED57F-C6C5-4424-B381-96474E54327E}" srcId="{A6B6A817-1CC1-418F-A36E-098C07174382}" destId="{5FF1CF8B-1A45-47CB-8DB1-B2DA3A062E22}" srcOrd="2"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36626F8A-F82E-4FAB-BDA7-F0C968988864}" type="presOf" srcId="{E7EDE772-3BFF-4B75-AF78-D9936C10479E}" destId="{006922EE-5408-4692-A3CF-F7270EAF8DE2}" srcOrd="1" destOrd="0" presId="urn:microsoft.com/office/officeart/2005/8/layout/process4"/>
    <dgm:cxn modelId="{DFDC4995-6E1C-4693-96EF-2BB4120FB0B6}" type="presOf" srcId="{0617E080-46B9-4D40-8021-B4397E0AF3E1}" destId="{8B7B8F90-F8AA-4CDE-9FD8-0137CEC44C03}" srcOrd="0" destOrd="0" presId="urn:microsoft.com/office/officeart/2005/8/layout/process4"/>
    <dgm:cxn modelId="{83BFF5B0-3120-4035-9BD4-AD599772DDF1}" type="presOf" srcId="{E8937F3E-0664-4C88-9EE6-F808612F3413}" destId="{B1745881-362F-44CE-86B1-476C76F4FE3F}" srcOrd="0" destOrd="0" presId="urn:microsoft.com/office/officeart/2005/8/layout/process4"/>
    <dgm:cxn modelId="{F5C067B4-02BE-4758-AC0F-31C226ED6C70}" type="presOf" srcId="{5FF1CF8B-1A45-47CB-8DB1-B2DA3A062E22}" destId="{9EF4D2D5-77F4-41D8-839A-7FC937D8D01B}" srcOrd="1" destOrd="0" presId="urn:microsoft.com/office/officeart/2005/8/layout/process4"/>
    <dgm:cxn modelId="{566A77B5-FA28-4B98-BCB4-CD5EC10F7373}" type="presOf" srcId="{E7EDE772-3BFF-4B75-AF78-D9936C10479E}" destId="{AE63C087-9F76-425E-88F0-0457DEA07F5C}" srcOrd="0" destOrd="0" presId="urn:microsoft.com/office/officeart/2005/8/layout/process4"/>
    <dgm:cxn modelId="{08BA6EB8-F423-49D9-8B7B-B37AE6525D67}" srcId="{5FF1CF8B-1A45-47CB-8DB1-B2DA3A062E22}" destId="{E8937F3E-0664-4C88-9EE6-F808612F3413}" srcOrd="3" destOrd="0" parTransId="{C9A87A5B-445B-4405-B4CB-36080B307A7F}" sibTransId="{D3CC36CE-854C-4FB8-B615-0CEA84B7234E}"/>
    <dgm:cxn modelId="{7E8097BC-DB59-48A0-BE69-13FC08CA054C}" type="presOf" srcId="{F304C2A0-187C-4872-93CD-9035BCCD65E0}" destId="{61C2E9D3-5537-4D20-9600-5086A6773340}" srcOrd="1" destOrd="0" presId="urn:microsoft.com/office/officeart/2005/8/layout/process4"/>
    <dgm:cxn modelId="{CA364BBF-1F22-4318-877C-6867C8041E12}" srcId="{E7EDE772-3BFF-4B75-AF78-D9936C10479E}" destId="{AC168DF3-29D1-4B28-9D85-8A970EAC4FAF}" srcOrd="2" destOrd="0" parTransId="{99607CF1-EFC0-46F1-AA03-A7C5B6408AF8}" sibTransId="{7B13D045-144A-4448-92B1-938665D9D49E}"/>
    <dgm:cxn modelId="{F2B906C5-51EC-4C61-B30D-E938C75D2A0E}" srcId="{5FF1CF8B-1A45-47CB-8DB1-B2DA3A062E22}" destId="{0617E080-46B9-4D40-8021-B4397E0AF3E1}" srcOrd="1" destOrd="0" parTransId="{561A9610-A5AA-447E-A616-A958A7780E14}" sibTransId="{A1A3F134-A678-4152-9C4B-FFA6F1212956}"/>
    <dgm:cxn modelId="{2F1B93D9-667B-48AF-887C-162951EA9BAC}" type="presOf" srcId="{F304C2A0-187C-4872-93CD-9035BCCD65E0}" destId="{C1BDBA89-DAF2-4DE4-A4CB-FEE5A6D28065}" srcOrd="0" destOrd="0" presId="urn:microsoft.com/office/officeart/2005/8/layout/process4"/>
    <dgm:cxn modelId="{3C1965DE-1E53-412F-8518-9DD65AB8C799}" type="presOf" srcId="{CB6A4A11-819B-4B09-998D-507D913B237C}" destId="{1A57C622-0024-4936-AD89-3BD48B7B60E5}" srcOrd="0" destOrd="0" presId="urn:microsoft.com/office/officeart/2005/8/layout/process4"/>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953E76E8-07A3-472A-B22E-E3D93D93893E}" srcId="{E7EDE772-3BFF-4B75-AF78-D9936C10479E}" destId="{6D29AD47-21EC-4FA7-8C1F-B4FEB735D211}" srcOrd="0" destOrd="0" parTransId="{A3F43284-88FA-4D2C-BE20-EEE465310B25}" sibTransId="{B4DDCB49-8DCA-4637-8AC7-A1EFCEE71B76}"/>
    <dgm:cxn modelId="{D2FA89EB-C15F-40C4-A65D-74E2EE618DBA}" type="presOf" srcId="{A6B6A817-1CC1-418F-A36E-098C07174382}" destId="{56489283-10B8-4AA6-BCE2-13548E5F475E}"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B6E8FA81-E827-415E-BFA1-89476368D7CD}" type="presParOf" srcId="{B1BFC1E1-25B1-4507-B666-933E039199FE}" destId="{3CC40A87-95CB-4E65-B47D-B19BDFD89132}" srcOrd="0" destOrd="0" presId="urn:microsoft.com/office/officeart/2005/8/layout/process4"/>
    <dgm:cxn modelId="{B36BE519-3E29-4C57-8A4C-2D2909B0426F}" type="presParOf" srcId="{B1BFC1E1-25B1-4507-B666-933E039199FE}" destId="{1A57C622-0024-4936-AD89-3BD48B7B60E5}" srcOrd="1" destOrd="0" presId="urn:microsoft.com/office/officeart/2005/8/layout/process4"/>
    <dgm:cxn modelId="{6ADD76E8-4C65-4EDC-BBEB-A913337490B9}" type="presParOf" srcId="{B1BFC1E1-25B1-4507-B666-933E039199FE}" destId="{0D4040DA-0BAD-4CBE-BB9A-D481DFDAE1A2}" srcOrd="2"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EFBBA0F4-058B-40A6-995D-2F74C5459342}" type="presParOf" srcId="{425CCCF0-2F86-43B9-927A-66ED9FB574F4}" destId="{9EF4D2D5-77F4-41D8-839A-7FC937D8D01B}" srcOrd="1" destOrd="0" presId="urn:microsoft.com/office/officeart/2005/8/layout/process4"/>
    <dgm:cxn modelId="{B9C9ECE1-A786-4459-9A37-35CC0EFE5DF2}" type="presParOf" srcId="{425CCCF0-2F86-43B9-927A-66ED9FB574F4}" destId="{FC8B200C-45AC-4B74-98E2-2B28B06077AE}" srcOrd="2" destOrd="0" presId="urn:microsoft.com/office/officeart/2005/8/layout/process4"/>
    <dgm:cxn modelId="{FFE4A043-9A3F-4943-BEF6-F1BD031C1A1B}" type="presParOf" srcId="{FC8B200C-45AC-4B74-98E2-2B28B06077AE}" destId="{F08F2C1C-0AF7-4698-83C0-EBBFBB510613}" srcOrd="0" destOrd="0" presId="urn:microsoft.com/office/officeart/2005/8/layout/process4"/>
    <dgm:cxn modelId="{2E8918BE-FB8C-49FA-BBF4-2B3B5888A65C}" type="presParOf" srcId="{FC8B200C-45AC-4B74-98E2-2B28B06077AE}" destId="{8B7B8F90-F8AA-4CDE-9FD8-0137CEC44C03}" srcOrd="1" destOrd="0" presId="urn:microsoft.com/office/officeart/2005/8/layout/process4"/>
    <dgm:cxn modelId="{7E722DD5-0918-4E75-978E-B0FEB2202F36}" type="presParOf" srcId="{FC8B200C-45AC-4B74-98E2-2B28B06077AE}" destId="{8434F3A7-0101-4EAA-BAB9-F38A8505E147}" srcOrd="2" destOrd="0" presId="urn:microsoft.com/office/officeart/2005/8/layout/process4"/>
    <dgm:cxn modelId="{EF0B3AD4-3DBE-406C-8B7A-FA725D8D70E4}" type="presParOf" srcId="{FC8B200C-45AC-4B74-98E2-2B28B06077AE}" destId="{B1745881-362F-44CE-86B1-476C76F4FE3F}" srcOrd="3" destOrd="0" presId="urn:microsoft.com/office/officeart/2005/8/layout/process4"/>
    <dgm:cxn modelId="{7AD34D92-FDA5-4240-980C-F43F7887327F}" type="presParOf" srcId="{56489283-10B8-4AA6-BCE2-13548E5F475E}" destId="{09211C38-B5C7-4F5F-80AC-142AD51EAD05}" srcOrd="3" destOrd="0" presId="urn:microsoft.com/office/officeart/2005/8/layout/process4"/>
    <dgm:cxn modelId="{10E9AD3A-72C1-4D65-8678-71EAE232F630}" type="presParOf" srcId="{56489283-10B8-4AA6-BCE2-13548E5F475E}" destId="{F1C7C9EB-E4E2-4EEA-8164-5ECE921EFF15}" srcOrd="4"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5" destOrd="0" presId="urn:microsoft.com/office/officeart/2005/8/layout/process4"/>
    <dgm:cxn modelId="{B12DCFE6-C2A9-4E8F-95A6-A8B20A199B08}" type="presParOf" srcId="{56489283-10B8-4AA6-BCE2-13548E5F475E}" destId="{557A30B3-D2C7-451C-9055-225F2BD46088}" srcOrd="6"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6A817-1CC1-418F-A36E-098C07174382}" type="doc">
      <dgm:prSet loTypeId="urn:microsoft.com/office/officeart/2005/8/layout/process4" loCatId="process" qsTypeId="urn:microsoft.com/office/officeart/2005/8/quickstyle/simple1" qsCatId="simple" csTypeId="urn:microsoft.com/office/officeart/2005/8/colors/accent4_1" csCatId="accent4" phldr="1"/>
      <dgm:spPr/>
      <dgm:t>
        <a:bodyPr/>
        <a:lstStyle/>
        <a:p>
          <a:endParaRPr lang="en-US"/>
        </a:p>
      </dgm:t>
    </dgm:pt>
    <dgm:pt modelId="{F304C2A0-187C-4872-93CD-9035BCCD65E0}">
      <dgm:prSet phldrT="[Text]"/>
      <dgm:spPr/>
      <dgm:t>
        <a:bodyPr/>
        <a:lstStyle/>
        <a:p>
          <a:r>
            <a:rPr lang="en-CA" b="1" dirty="0"/>
            <a:t>University of Waterloo Strategic Plan</a:t>
          </a:r>
          <a:endParaRPr lang="en-US" b="1" dirty="0"/>
        </a:p>
      </dgm:t>
    </dgm:pt>
    <dgm:pt modelId="{7B479235-0C6A-432E-B3B9-413F99A437CE}" type="parTrans" cxnId="{8543F961-7081-4EED-BF78-FADA6EA301D6}">
      <dgm:prSet/>
      <dgm:spPr/>
      <dgm:t>
        <a:bodyPr/>
        <a:lstStyle/>
        <a:p>
          <a:endParaRPr lang="en-US"/>
        </a:p>
      </dgm:t>
    </dgm:pt>
    <dgm:pt modelId="{97A52143-DAEE-4EA6-BFCE-527F1D7CDD1F}" type="sibTrans" cxnId="{8543F961-7081-4EED-BF78-FADA6EA301D6}">
      <dgm:prSet/>
      <dgm:spPr/>
      <dgm:t>
        <a:bodyPr/>
        <a:lstStyle/>
        <a:p>
          <a:endParaRPr lang="en-US"/>
        </a:p>
      </dgm:t>
    </dgm:pt>
    <dgm:pt modelId="{F8B69F56-7D79-47F2-8E35-D43273783AF1}">
      <dgm:prSet phldrT="[Text]"/>
      <dgm:spPr/>
      <dgm:t>
        <a:bodyPr/>
        <a:lstStyle/>
        <a:p>
          <a:r>
            <a:rPr lang="en-CA" dirty="0"/>
            <a:t>Advance learning and knowledge</a:t>
          </a:r>
          <a:endParaRPr lang="en-US" dirty="0"/>
        </a:p>
      </dgm:t>
    </dgm:pt>
    <dgm:pt modelId="{0F289094-8AB6-4D5B-A820-29255876E0D4}" type="parTrans" cxnId="{0ACD4A41-192B-4516-BDB6-ADB385532590}">
      <dgm:prSet/>
      <dgm:spPr/>
      <dgm:t>
        <a:bodyPr/>
        <a:lstStyle/>
        <a:p>
          <a:endParaRPr lang="en-US"/>
        </a:p>
      </dgm:t>
    </dgm:pt>
    <dgm:pt modelId="{17958794-68A3-4F80-A8D3-2EB88833915E}" type="sibTrans" cxnId="{0ACD4A41-192B-4516-BDB6-ADB385532590}">
      <dgm:prSet/>
      <dgm:spPr/>
      <dgm:t>
        <a:bodyPr/>
        <a:lstStyle/>
        <a:p>
          <a:endParaRPr lang="en-US"/>
        </a:p>
      </dgm:t>
    </dgm:pt>
    <dgm:pt modelId="{09D9A265-D5EF-4960-8139-F725BBE6A528}">
      <dgm:prSet phldrT="[Text]"/>
      <dgm:spPr/>
      <dgm:t>
        <a:bodyPr/>
        <a:lstStyle/>
        <a:p>
          <a:r>
            <a:rPr lang="en-CA" b="1" dirty="0"/>
            <a:t>Housing Mission</a:t>
          </a:r>
          <a:endParaRPr lang="en-US" b="1" dirty="0"/>
        </a:p>
      </dgm:t>
    </dgm:pt>
    <dgm:pt modelId="{988991B6-69DE-4BFB-97DC-B7E5A4956B87}" type="parTrans" cxnId="{D32F0B0A-E062-46E6-8041-8ADDD92597B4}">
      <dgm:prSet/>
      <dgm:spPr/>
      <dgm:t>
        <a:bodyPr/>
        <a:lstStyle/>
        <a:p>
          <a:endParaRPr lang="en-US"/>
        </a:p>
      </dgm:t>
    </dgm:pt>
    <dgm:pt modelId="{684C3FE3-9190-4990-87E3-EF44F855F02D}" type="sibTrans" cxnId="{D32F0B0A-E062-46E6-8041-8ADDD92597B4}">
      <dgm:prSet/>
      <dgm:spPr/>
      <dgm:t>
        <a:bodyPr/>
        <a:lstStyle/>
        <a:p>
          <a:endParaRPr lang="en-US"/>
        </a:p>
      </dgm:t>
    </dgm:pt>
    <dgm:pt modelId="{4638D465-FEB2-4819-93F7-44990BC53B61}">
      <dgm:prSet phldrT="[Text]"/>
      <dgm:spPr/>
      <dgm:t>
        <a:bodyPr/>
        <a:lstStyle/>
        <a:p>
          <a:r>
            <a:rPr lang="en-US" dirty="0"/>
            <a:t>We want our students to learn where they live.</a:t>
          </a:r>
        </a:p>
      </dgm:t>
    </dgm:pt>
    <dgm:pt modelId="{1D0D7E9E-919E-410D-A34F-B543C19BC4C7}" type="parTrans" cxnId="{377BC1E4-61F0-430A-8876-39225AD66BBE}">
      <dgm:prSet/>
      <dgm:spPr/>
      <dgm:t>
        <a:bodyPr/>
        <a:lstStyle/>
        <a:p>
          <a:endParaRPr lang="en-US"/>
        </a:p>
      </dgm:t>
    </dgm:pt>
    <dgm:pt modelId="{55FC1460-7759-4D9D-86F0-549CA0D75C80}" type="sibTrans" cxnId="{377BC1E4-61F0-430A-8876-39225AD66BBE}">
      <dgm:prSet/>
      <dgm:spPr/>
      <dgm:t>
        <a:bodyPr/>
        <a:lstStyle/>
        <a:p>
          <a:endParaRPr lang="en-US"/>
        </a:p>
      </dgm:t>
    </dgm:pt>
    <dgm:pt modelId="{5FF1CF8B-1A45-47CB-8DB1-B2DA3A062E22}">
      <dgm:prSet phldrT="[Text]"/>
      <dgm:spPr/>
      <dgm:t>
        <a:bodyPr/>
        <a:lstStyle/>
        <a:p>
          <a:r>
            <a:rPr lang="en-CA" b="1" dirty="0"/>
            <a:t>Housing Values</a:t>
          </a:r>
          <a:endParaRPr lang="en-US" b="1" dirty="0"/>
        </a:p>
      </dgm:t>
    </dgm:pt>
    <dgm:pt modelId="{EE1648DC-DBF8-47C0-A568-D4AC293F79AB}" type="parTrans" cxnId="{58AED57F-C6C5-4424-B381-96474E54327E}">
      <dgm:prSet/>
      <dgm:spPr/>
      <dgm:t>
        <a:bodyPr/>
        <a:lstStyle/>
        <a:p>
          <a:endParaRPr lang="en-US"/>
        </a:p>
      </dgm:t>
    </dgm:pt>
    <dgm:pt modelId="{E3275521-709F-42CF-8FDB-2B7E8D4F8ABF}" type="sibTrans" cxnId="{58AED57F-C6C5-4424-B381-96474E54327E}">
      <dgm:prSet/>
      <dgm:spPr/>
      <dgm:t>
        <a:bodyPr/>
        <a:lstStyle/>
        <a:p>
          <a:endParaRPr lang="en-US"/>
        </a:p>
      </dgm:t>
    </dgm:pt>
    <dgm:pt modelId="{E7EDE772-3BFF-4B75-AF78-D9936C10479E}">
      <dgm:prSet phldrT="[Text]"/>
      <dgm:spPr/>
      <dgm:t>
        <a:bodyPr/>
        <a:lstStyle/>
        <a:p>
          <a:r>
            <a:rPr lang="en-CA" b="1" dirty="0"/>
            <a:t>Winter 2022 Departmental Targets</a:t>
          </a:r>
          <a:endParaRPr lang="en-US" b="1" dirty="0"/>
        </a:p>
      </dgm:t>
    </dgm:pt>
    <dgm:pt modelId="{6EFA68D8-FD53-4883-B5D6-1FB7540F6A3E}" type="parTrans" cxnId="{8FDEBD0F-37D2-43D9-826B-C4607D5CB3F3}">
      <dgm:prSet/>
      <dgm:spPr/>
      <dgm:t>
        <a:bodyPr/>
        <a:lstStyle/>
        <a:p>
          <a:endParaRPr lang="en-US"/>
        </a:p>
      </dgm:t>
    </dgm:pt>
    <dgm:pt modelId="{3324696B-D35E-4EA9-B503-CB0DED143628}" type="sibTrans" cxnId="{8FDEBD0F-37D2-43D9-826B-C4607D5CB3F3}">
      <dgm:prSet/>
      <dgm:spPr/>
      <dgm:t>
        <a:bodyPr/>
        <a:lstStyle/>
        <a:p>
          <a:endParaRPr lang="en-US"/>
        </a:p>
      </dgm:t>
    </dgm:pt>
    <dgm:pt modelId="{3AB08B66-EB55-447F-A947-5CDBA5BDE046}">
      <dgm:prSet phldrT="[Text]"/>
      <dgm:spPr/>
      <dgm:t>
        <a:bodyPr/>
        <a:lstStyle/>
        <a:p>
          <a:r>
            <a:rPr lang="en-CA" dirty="0"/>
            <a:t>Developing talent for a complex future</a:t>
          </a:r>
          <a:endParaRPr lang="en-US" dirty="0"/>
        </a:p>
      </dgm:t>
    </dgm:pt>
    <dgm:pt modelId="{F8D456CB-A13E-423E-BDD5-C5BCFBF66941}" type="parTrans" cxnId="{BD0877C9-8B13-44A1-9299-AA2A5FE946BD}">
      <dgm:prSet/>
      <dgm:spPr/>
      <dgm:t>
        <a:bodyPr/>
        <a:lstStyle/>
        <a:p>
          <a:endParaRPr lang="en-US"/>
        </a:p>
      </dgm:t>
    </dgm:pt>
    <dgm:pt modelId="{92E8D6BA-04EB-47E5-8A64-465A21D0D8A1}" type="sibTrans" cxnId="{BD0877C9-8B13-44A1-9299-AA2A5FE946BD}">
      <dgm:prSet/>
      <dgm:spPr/>
      <dgm:t>
        <a:bodyPr/>
        <a:lstStyle/>
        <a:p>
          <a:endParaRPr lang="en-US"/>
        </a:p>
      </dgm:t>
    </dgm:pt>
    <dgm:pt modelId="{8DFBED7E-1B3D-4477-A6A4-986289D0400F}">
      <dgm:prSet phldrT="[Text]"/>
      <dgm:spPr/>
      <dgm:t>
        <a:bodyPr/>
        <a:lstStyle/>
        <a:p>
          <a:r>
            <a:rPr lang="en-US" dirty="0"/>
            <a:t>Strengthening sustainable and diverse communities</a:t>
          </a:r>
        </a:p>
      </dgm:t>
    </dgm:pt>
    <dgm:pt modelId="{120A4A84-8B1D-4FBA-B9F5-260265FF714C}" type="parTrans" cxnId="{A5F07A17-8C30-4F67-A890-CE23B622C520}">
      <dgm:prSet/>
      <dgm:spPr/>
      <dgm:t>
        <a:bodyPr/>
        <a:lstStyle/>
        <a:p>
          <a:endParaRPr lang="en-US"/>
        </a:p>
      </dgm:t>
    </dgm:pt>
    <dgm:pt modelId="{0C4F56CA-B051-403B-92FA-440F512BE5FD}" type="sibTrans" cxnId="{A5F07A17-8C30-4F67-A890-CE23B622C520}">
      <dgm:prSet/>
      <dgm:spPr/>
      <dgm:t>
        <a:bodyPr/>
        <a:lstStyle/>
        <a:p>
          <a:endParaRPr lang="en-US"/>
        </a:p>
      </dgm:t>
    </dgm:pt>
    <dgm:pt modelId="{0C244854-4BB1-4B69-8C74-80B0D9773090}">
      <dgm:prSet phldrT="[Text]"/>
      <dgm:spPr/>
      <dgm:t>
        <a:bodyPr/>
        <a:lstStyle/>
        <a:p>
          <a:r>
            <a:rPr lang="en-CA" b="1" dirty="0"/>
            <a:t>Housing Vision</a:t>
          </a:r>
          <a:endParaRPr lang="en-US" b="1" dirty="0"/>
        </a:p>
      </dgm:t>
    </dgm:pt>
    <dgm:pt modelId="{B3F39B55-4B8E-4401-9CB3-60A454C8B5AA}" type="parTrans" cxnId="{63864741-EE9B-451B-A1D8-9F27C3601965}">
      <dgm:prSet/>
      <dgm:spPr/>
      <dgm:t>
        <a:bodyPr/>
        <a:lstStyle/>
        <a:p>
          <a:endParaRPr lang="en-US"/>
        </a:p>
      </dgm:t>
    </dgm:pt>
    <dgm:pt modelId="{DC8C17A7-243C-4172-A4F1-C5EEB10F0E2E}" type="sibTrans" cxnId="{63864741-EE9B-451B-A1D8-9F27C3601965}">
      <dgm:prSet/>
      <dgm:spPr/>
      <dgm:t>
        <a:bodyPr/>
        <a:lstStyle/>
        <a:p>
          <a:endParaRPr lang="en-US"/>
        </a:p>
      </dgm:t>
    </dgm:pt>
    <dgm:pt modelId="{328C9697-CAE9-4B5A-B5D3-761B82B5993D}">
      <dgm:prSet phldrT="[Text]"/>
      <dgm:spPr/>
      <dgm:t>
        <a:bodyPr/>
        <a:lstStyle/>
        <a:p>
          <a:r>
            <a:rPr lang="en-CA" dirty="0"/>
            <a:t>Students living in residence will academically outperform their off-campus peers.</a:t>
          </a:r>
          <a:endParaRPr lang="en-US" dirty="0"/>
        </a:p>
      </dgm:t>
    </dgm:pt>
    <dgm:pt modelId="{1A6D74E9-9576-4914-8472-558AE035AF0F}" type="parTrans" cxnId="{93404E3E-595A-48AF-9199-F370719974B0}">
      <dgm:prSet/>
      <dgm:spPr/>
      <dgm:t>
        <a:bodyPr/>
        <a:lstStyle/>
        <a:p>
          <a:endParaRPr lang="en-US"/>
        </a:p>
      </dgm:t>
    </dgm:pt>
    <dgm:pt modelId="{B46B8333-6675-4809-9810-0A34B8846D4A}" type="sibTrans" cxnId="{93404E3E-595A-48AF-9199-F370719974B0}">
      <dgm:prSet/>
      <dgm:spPr/>
      <dgm:t>
        <a:bodyPr/>
        <a:lstStyle/>
        <a:p>
          <a:endParaRPr lang="en-US"/>
        </a:p>
      </dgm:t>
    </dgm:pt>
    <dgm:pt modelId="{755ADB41-5F9A-4E60-8FCD-15C6F4BF40DB}">
      <dgm:prSet phldrT="[Text]"/>
      <dgm:spPr/>
      <dgm:t>
        <a:bodyPr/>
        <a:lstStyle/>
        <a:p>
          <a:r>
            <a:rPr lang="en-CA" dirty="0"/>
            <a:t>Put students first. </a:t>
          </a:r>
          <a:endParaRPr lang="en-US" b="1" dirty="0"/>
        </a:p>
      </dgm:t>
    </dgm:pt>
    <dgm:pt modelId="{8386EE01-2CD3-4D32-8D01-2674E50E8C64}" type="parTrans" cxnId="{86C32436-E61D-4B1A-B28D-4907A711A27B}">
      <dgm:prSet/>
      <dgm:spPr/>
      <dgm:t>
        <a:bodyPr/>
        <a:lstStyle/>
        <a:p>
          <a:endParaRPr lang="en-US"/>
        </a:p>
      </dgm:t>
    </dgm:pt>
    <dgm:pt modelId="{01D32FDF-C2BB-4A49-A243-909F4B5816C4}" type="sibTrans" cxnId="{86C32436-E61D-4B1A-B28D-4907A711A27B}">
      <dgm:prSet/>
      <dgm:spPr/>
      <dgm:t>
        <a:bodyPr/>
        <a:lstStyle/>
        <a:p>
          <a:endParaRPr lang="en-US"/>
        </a:p>
      </dgm:t>
    </dgm:pt>
    <dgm:pt modelId="{B5CAA196-68CF-473F-93CC-7B51C2A00261}">
      <dgm:prSet phldrT="[Text]"/>
      <dgm:spPr/>
      <dgm:t>
        <a:bodyPr/>
        <a:lstStyle/>
        <a:p>
          <a:r>
            <a:rPr lang="en-CA" dirty="0"/>
            <a:t>Make our team stronger. </a:t>
          </a:r>
          <a:endParaRPr lang="en-US" b="1" dirty="0"/>
        </a:p>
      </dgm:t>
    </dgm:pt>
    <dgm:pt modelId="{4C0F3E91-2978-40D6-9D7E-B5D2B37CE87B}" type="parTrans" cxnId="{20298882-C7AB-4C5B-90D6-A9784719DD94}">
      <dgm:prSet/>
      <dgm:spPr/>
      <dgm:t>
        <a:bodyPr/>
        <a:lstStyle/>
        <a:p>
          <a:endParaRPr lang="en-US"/>
        </a:p>
      </dgm:t>
    </dgm:pt>
    <dgm:pt modelId="{E15F1197-0ED5-4E77-BFDB-7FB5611C0869}" type="sibTrans" cxnId="{20298882-C7AB-4C5B-90D6-A9784719DD94}">
      <dgm:prSet/>
      <dgm:spPr/>
      <dgm:t>
        <a:bodyPr/>
        <a:lstStyle/>
        <a:p>
          <a:endParaRPr lang="en-US"/>
        </a:p>
      </dgm:t>
    </dgm:pt>
    <dgm:pt modelId="{AE0E04D9-A557-40C3-ADA1-8AA469820F42}">
      <dgm:prSet phldrT="[Text]"/>
      <dgm:spPr/>
      <dgm:t>
        <a:bodyPr/>
        <a:lstStyle/>
        <a:p>
          <a:r>
            <a:rPr lang="en-CA" dirty="0"/>
            <a:t>Embrace growth. </a:t>
          </a:r>
          <a:endParaRPr lang="en-US" b="1" dirty="0"/>
        </a:p>
      </dgm:t>
    </dgm:pt>
    <dgm:pt modelId="{5DD10FE8-2AAA-42F5-B150-478106CD91B0}" type="parTrans" cxnId="{D9BFCFA2-32DE-4917-8715-92086AED0B7A}">
      <dgm:prSet/>
      <dgm:spPr/>
      <dgm:t>
        <a:bodyPr/>
        <a:lstStyle/>
        <a:p>
          <a:endParaRPr lang="en-US"/>
        </a:p>
      </dgm:t>
    </dgm:pt>
    <dgm:pt modelId="{3AEF7DC3-00FF-4B97-9FCE-359AB7DAE24B}" type="sibTrans" cxnId="{D9BFCFA2-32DE-4917-8715-92086AED0B7A}">
      <dgm:prSet/>
      <dgm:spPr/>
      <dgm:t>
        <a:bodyPr/>
        <a:lstStyle/>
        <a:p>
          <a:endParaRPr lang="en-US"/>
        </a:p>
      </dgm:t>
    </dgm:pt>
    <dgm:pt modelId="{43730C66-B1E4-4670-BC4C-B417FBF94E12}">
      <dgm:prSet phldrT="[Text]"/>
      <dgm:spPr/>
      <dgm:t>
        <a:bodyPr/>
        <a:lstStyle/>
        <a:p>
          <a:r>
            <a:rPr lang="en-CA"/>
            <a:t>See </a:t>
          </a:r>
          <a:r>
            <a:rPr lang="en-CA" dirty="0"/>
            <a:t>the bigger picture. </a:t>
          </a:r>
          <a:endParaRPr lang="en-US" b="1" dirty="0"/>
        </a:p>
      </dgm:t>
    </dgm:pt>
    <dgm:pt modelId="{15A073FB-8B7A-4FA0-8E77-BDD5B7C5F67F}" type="parTrans" cxnId="{CF71CD18-9BDB-48F8-9BE9-627F64D4F1FE}">
      <dgm:prSet/>
      <dgm:spPr/>
      <dgm:t>
        <a:bodyPr/>
        <a:lstStyle/>
        <a:p>
          <a:endParaRPr lang="en-US"/>
        </a:p>
      </dgm:t>
    </dgm:pt>
    <dgm:pt modelId="{47DA5541-7E38-437B-8587-080D0CBE9EF8}" type="sibTrans" cxnId="{CF71CD18-9BDB-48F8-9BE9-627F64D4F1FE}">
      <dgm:prSet/>
      <dgm:spPr/>
      <dgm:t>
        <a:bodyPr/>
        <a:lstStyle/>
        <a:p>
          <a:endParaRPr lang="en-US"/>
        </a:p>
      </dgm:t>
    </dgm:pt>
    <dgm:pt modelId="{F2E02710-424A-42FB-95BE-EA418229ED8A}">
      <dgm:prSet phldrT="[Text]"/>
      <dgm:spPr/>
      <dgm:t>
        <a:bodyPr/>
        <a:lstStyle/>
        <a:p>
          <a:r>
            <a:rPr lang="en-CA" dirty="0"/>
            <a:t>Operations</a:t>
          </a:r>
          <a:endParaRPr lang="en-US" dirty="0"/>
        </a:p>
      </dgm:t>
    </dgm:pt>
    <dgm:pt modelId="{5500D5B0-D023-4562-8C20-424380869BFC}" type="parTrans" cxnId="{40FFFDDF-0683-4DE9-B015-C4EA101AECC4}">
      <dgm:prSet/>
      <dgm:spPr/>
      <dgm:t>
        <a:bodyPr/>
        <a:lstStyle/>
        <a:p>
          <a:endParaRPr lang="en-US"/>
        </a:p>
      </dgm:t>
    </dgm:pt>
    <dgm:pt modelId="{3774BAAC-D3ED-46AF-A7C6-AC809763322C}" type="sibTrans" cxnId="{40FFFDDF-0683-4DE9-B015-C4EA101AECC4}">
      <dgm:prSet/>
      <dgm:spPr/>
      <dgm:t>
        <a:bodyPr/>
        <a:lstStyle/>
        <a:p>
          <a:endParaRPr lang="en-US"/>
        </a:p>
      </dgm:t>
    </dgm:pt>
    <dgm:pt modelId="{2C75D549-1FE1-47BF-93B1-897A47670432}">
      <dgm:prSet phldrT="[Text]"/>
      <dgm:spPr/>
      <dgm:t>
        <a:bodyPr/>
        <a:lstStyle/>
        <a:p>
          <a:r>
            <a:rPr lang="en-CA" dirty="0"/>
            <a:t>New Enterprise System</a:t>
          </a:r>
          <a:endParaRPr lang="en-US" dirty="0"/>
        </a:p>
      </dgm:t>
    </dgm:pt>
    <dgm:pt modelId="{8A624977-4133-4F52-BF18-7B7C2DB56A54}" type="parTrans" cxnId="{3798763C-B31B-4608-A83F-F82680077191}">
      <dgm:prSet/>
      <dgm:spPr/>
      <dgm:t>
        <a:bodyPr/>
        <a:lstStyle/>
        <a:p>
          <a:endParaRPr lang="en-US"/>
        </a:p>
      </dgm:t>
    </dgm:pt>
    <dgm:pt modelId="{BECDA7D5-2048-4554-BC43-F1C251A03770}" type="sibTrans" cxnId="{3798763C-B31B-4608-A83F-F82680077191}">
      <dgm:prSet/>
      <dgm:spPr/>
      <dgm:t>
        <a:bodyPr/>
        <a:lstStyle/>
        <a:p>
          <a:endParaRPr lang="en-US"/>
        </a:p>
      </dgm:t>
    </dgm:pt>
    <dgm:pt modelId="{30770131-857E-4C27-8C04-96B28AA97533}">
      <dgm:prSet phldrT="[Text]"/>
      <dgm:spPr/>
      <dgm:t>
        <a:bodyPr/>
        <a:lstStyle/>
        <a:p>
          <a:r>
            <a:rPr lang="en-US" dirty="0"/>
            <a:t>Paused Activities</a:t>
          </a:r>
        </a:p>
      </dgm:t>
    </dgm:pt>
    <dgm:pt modelId="{329B3670-71EE-42A1-B17D-88F6F8800D85}" type="parTrans" cxnId="{E6219D87-D9E0-416D-B66C-309E5F42383B}">
      <dgm:prSet/>
      <dgm:spPr/>
      <dgm:t>
        <a:bodyPr/>
        <a:lstStyle/>
        <a:p>
          <a:endParaRPr lang="en-US"/>
        </a:p>
      </dgm:t>
    </dgm:pt>
    <dgm:pt modelId="{A83D016A-E0D2-46C4-8352-9E2C13B8B42E}" type="sibTrans" cxnId="{E6219D87-D9E0-416D-B66C-309E5F42383B}">
      <dgm:prSet/>
      <dgm:spPr/>
      <dgm:t>
        <a:bodyPr/>
        <a:lstStyle/>
        <a:p>
          <a:endParaRPr lang="en-US"/>
        </a:p>
      </dgm:t>
    </dgm:pt>
    <dgm:pt modelId="{56489283-10B8-4AA6-BCE2-13548E5F475E}" type="pres">
      <dgm:prSet presAssocID="{A6B6A817-1CC1-418F-A36E-098C07174382}" presName="Name0" presStyleCnt="0">
        <dgm:presLayoutVars>
          <dgm:dir/>
          <dgm:animLvl val="lvl"/>
          <dgm:resizeHandles val="exact"/>
        </dgm:presLayoutVars>
      </dgm:prSet>
      <dgm:spPr/>
    </dgm:pt>
    <dgm:pt modelId="{3F5A4DC6-7F57-48DA-BC86-755D9C46886C}" type="pres">
      <dgm:prSet presAssocID="{E7EDE772-3BFF-4B75-AF78-D9936C10479E}" presName="boxAndChildren" presStyleCnt="0"/>
      <dgm:spPr/>
    </dgm:pt>
    <dgm:pt modelId="{AE63C087-9F76-425E-88F0-0457DEA07F5C}" type="pres">
      <dgm:prSet presAssocID="{E7EDE772-3BFF-4B75-AF78-D9936C10479E}" presName="parentTextBox" presStyleLbl="node1" presStyleIdx="0" presStyleCnt="5"/>
      <dgm:spPr/>
    </dgm:pt>
    <dgm:pt modelId="{006922EE-5408-4692-A3CF-F7270EAF8DE2}" type="pres">
      <dgm:prSet presAssocID="{E7EDE772-3BFF-4B75-AF78-D9936C10479E}" presName="entireBox" presStyleLbl="node1" presStyleIdx="0" presStyleCnt="5"/>
      <dgm:spPr/>
    </dgm:pt>
    <dgm:pt modelId="{B1BFC1E1-25B1-4507-B666-933E039199FE}" type="pres">
      <dgm:prSet presAssocID="{E7EDE772-3BFF-4B75-AF78-D9936C10479E}" presName="descendantBox" presStyleCnt="0"/>
      <dgm:spPr/>
    </dgm:pt>
    <dgm:pt modelId="{7F6F124D-3435-4245-AE4B-9FADD2BEC9A4}" type="pres">
      <dgm:prSet presAssocID="{F2E02710-424A-42FB-95BE-EA418229ED8A}" presName="childTextBox" presStyleLbl="fgAccFollowNode1" presStyleIdx="0" presStyleCnt="12">
        <dgm:presLayoutVars>
          <dgm:bulletEnabled val="1"/>
        </dgm:presLayoutVars>
      </dgm:prSet>
      <dgm:spPr/>
    </dgm:pt>
    <dgm:pt modelId="{D1BD7084-2BDB-4DBD-91ED-CD580A2A417E}" type="pres">
      <dgm:prSet presAssocID="{2C75D549-1FE1-47BF-93B1-897A47670432}" presName="childTextBox" presStyleLbl="fgAccFollowNode1" presStyleIdx="1" presStyleCnt="12">
        <dgm:presLayoutVars>
          <dgm:bulletEnabled val="1"/>
        </dgm:presLayoutVars>
      </dgm:prSet>
      <dgm:spPr/>
    </dgm:pt>
    <dgm:pt modelId="{00A3D1C8-DFB5-481A-BE6E-61B0767E728D}" type="pres">
      <dgm:prSet presAssocID="{30770131-857E-4C27-8C04-96B28AA97533}" presName="childTextBox" presStyleLbl="fgAccFollowNode1" presStyleIdx="2" presStyleCnt="12">
        <dgm:presLayoutVars>
          <dgm:bulletEnabled val="1"/>
        </dgm:presLayoutVars>
      </dgm:prSet>
      <dgm:spPr/>
    </dgm:pt>
    <dgm:pt modelId="{2C58F5A9-8112-431F-91BD-0C050892B741}" type="pres">
      <dgm:prSet presAssocID="{E3275521-709F-42CF-8FDB-2B7E8D4F8ABF}" presName="sp" presStyleCnt="0"/>
      <dgm:spPr/>
    </dgm:pt>
    <dgm:pt modelId="{425CCCF0-2F86-43B9-927A-66ED9FB574F4}" type="pres">
      <dgm:prSet presAssocID="{5FF1CF8B-1A45-47CB-8DB1-B2DA3A062E22}" presName="arrowAndChildren" presStyleCnt="0"/>
      <dgm:spPr/>
    </dgm:pt>
    <dgm:pt modelId="{E71EB8C9-ED37-42DA-9382-34C9482AA585}" type="pres">
      <dgm:prSet presAssocID="{5FF1CF8B-1A45-47CB-8DB1-B2DA3A062E22}" presName="parentTextArrow" presStyleLbl="node1" presStyleIdx="0" presStyleCnt="5"/>
      <dgm:spPr/>
    </dgm:pt>
    <dgm:pt modelId="{9E69C6D2-231A-4D78-AF9F-341258CFC01B}" type="pres">
      <dgm:prSet presAssocID="{5FF1CF8B-1A45-47CB-8DB1-B2DA3A062E22}" presName="arrow" presStyleLbl="node1" presStyleIdx="1" presStyleCnt="5"/>
      <dgm:spPr/>
    </dgm:pt>
    <dgm:pt modelId="{C2D20D88-9C0E-47BF-9CB4-B23058822F94}" type="pres">
      <dgm:prSet presAssocID="{5FF1CF8B-1A45-47CB-8DB1-B2DA3A062E22}" presName="descendantArrow" presStyleCnt="0"/>
      <dgm:spPr/>
    </dgm:pt>
    <dgm:pt modelId="{E5CE1EA0-836A-44CD-A409-BAF925C222F6}" type="pres">
      <dgm:prSet presAssocID="{755ADB41-5F9A-4E60-8FCD-15C6F4BF40DB}" presName="childTextArrow" presStyleLbl="fgAccFollowNode1" presStyleIdx="3" presStyleCnt="12">
        <dgm:presLayoutVars>
          <dgm:bulletEnabled val="1"/>
        </dgm:presLayoutVars>
      </dgm:prSet>
      <dgm:spPr/>
    </dgm:pt>
    <dgm:pt modelId="{EB3609E5-3B55-448C-B4E4-FEAB6296137D}" type="pres">
      <dgm:prSet presAssocID="{B5CAA196-68CF-473F-93CC-7B51C2A00261}" presName="childTextArrow" presStyleLbl="fgAccFollowNode1" presStyleIdx="4" presStyleCnt="12">
        <dgm:presLayoutVars>
          <dgm:bulletEnabled val="1"/>
        </dgm:presLayoutVars>
      </dgm:prSet>
      <dgm:spPr/>
    </dgm:pt>
    <dgm:pt modelId="{610CB20F-353D-474B-AF6F-562C85477F66}" type="pres">
      <dgm:prSet presAssocID="{AE0E04D9-A557-40C3-ADA1-8AA469820F42}" presName="childTextArrow" presStyleLbl="fgAccFollowNode1" presStyleIdx="5" presStyleCnt="12">
        <dgm:presLayoutVars>
          <dgm:bulletEnabled val="1"/>
        </dgm:presLayoutVars>
      </dgm:prSet>
      <dgm:spPr/>
    </dgm:pt>
    <dgm:pt modelId="{6E8B46E8-F6E1-4586-B33C-8E0DFCC06866}" type="pres">
      <dgm:prSet presAssocID="{43730C66-B1E4-4670-BC4C-B417FBF94E12}" presName="childTextArrow" presStyleLbl="fgAccFollowNode1" presStyleIdx="6" presStyleCnt="12">
        <dgm:presLayoutVars>
          <dgm:bulletEnabled val="1"/>
        </dgm:presLayoutVars>
      </dgm:prSet>
      <dgm:spPr/>
    </dgm:pt>
    <dgm:pt modelId="{E0D6F130-2651-43D5-877A-EFC7897AEA3A}" type="pres">
      <dgm:prSet presAssocID="{DC8C17A7-243C-4172-A4F1-C5EEB10F0E2E}" presName="sp" presStyleCnt="0"/>
      <dgm:spPr/>
    </dgm:pt>
    <dgm:pt modelId="{B2DCFE8B-38D3-42E3-B837-57BD0908AFC0}" type="pres">
      <dgm:prSet presAssocID="{0C244854-4BB1-4B69-8C74-80B0D9773090}" presName="arrowAndChildren" presStyleCnt="0"/>
      <dgm:spPr/>
    </dgm:pt>
    <dgm:pt modelId="{6C2AF0BF-9C10-42CF-92B7-11329BACB332}" type="pres">
      <dgm:prSet presAssocID="{0C244854-4BB1-4B69-8C74-80B0D9773090}" presName="parentTextArrow" presStyleLbl="node1" presStyleIdx="1" presStyleCnt="5"/>
      <dgm:spPr/>
    </dgm:pt>
    <dgm:pt modelId="{43DE82B6-7A61-4921-81DC-D937C5CCB3DD}" type="pres">
      <dgm:prSet presAssocID="{0C244854-4BB1-4B69-8C74-80B0D9773090}" presName="arrow" presStyleLbl="node1" presStyleIdx="2" presStyleCnt="5"/>
      <dgm:spPr/>
    </dgm:pt>
    <dgm:pt modelId="{D8ED4368-893A-4B8D-BCE7-47541DA8CF65}" type="pres">
      <dgm:prSet presAssocID="{0C244854-4BB1-4B69-8C74-80B0D9773090}" presName="descendantArrow" presStyleCnt="0"/>
      <dgm:spPr/>
    </dgm:pt>
    <dgm:pt modelId="{026E7DA8-61A1-4047-B9E6-BD7546ED77E2}" type="pres">
      <dgm:prSet presAssocID="{328C9697-CAE9-4B5A-B5D3-761B82B5993D}" presName="childTextArrow" presStyleLbl="fgAccFollowNode1" presStyleIdx="7" presStyleCnt="12">
        <dgm:presLayoutVars>
          <dgm:bulletEnabled val="1"/>
        </dgm:presLayoutVars>
      </dgm:prSet>
      <dgm:spPr/>
    </dgm:pt>
    <dgm:pt modelId="{09211C38-B5C7-4F5F-80AC-142AD51EAD05}" type="pres">
      <dgm:prSet presAssocID="{684C3FE3-9190-4990-87E3-EF44F855F02D}" presName="sp" presStyleCnt="0"/>
      <dgm:spPr/>
    </dgm:pt>
    <dgm:pt modelId="{F1C7C9EB-E4E2-4EEA-8164-5ECE921EFF15}" type="pres">
      <dgm:prSet presAssocID="{09D9A265-D5EF-4960-8139-F725BBE6A528}" presName="arrowAndChildren" presStyleCnt="0"/>
      <dgm:spPr/>
    </dgm:pt>
    <dgm:pt modelId="{5A684E8E-F387-4C63-82A4-2E7EE68AB505}" type="pres">
      <dgm:prSet presAssocID="{09D9A265-D5EF-4960-8139-F725BBE6A528}" presName="parentTextArrow" presStyleLbl="node1" presStyleIdx="2" presStyleCnt="5"/>
      <dgm:spPr/>
    </dgm:pt>
    <dgm:pt modelId="{69BE3F1A-1186-44BD-968A-C7AD7D69B1F1}" type="pres">
      <dgm:prSet presAssocID="{09D9A265-D5EF-4960-8139-F725BBE6A528}" presName="arrow" presStyleLbl="node1" presStyleIdx="3" presStyleCnt="5"/>
      <dgm:spPr/>
    </dgm:pt>
    <dgm:pt modelId="{5EC77B10-0412-4686-8EE2-AE2D7625A401}" type="pres">
      <dgm:prSet presAssocID="{09D9A265-D5EF-4960-8139-F725BBE6A528}" presName="descendantArrow" presStyleCnt="0"/>
      <dgm:spPr/>
    </dgm:pt>
    <dgm:pt modelId="{DA9F97CD-D4D3-4E27-9852-560638B97941}" type="pres">
      <dgm:prSet presAssocID="{4638D465-FEB2-4819-93F7-44990BC53B61}" presName="childTextArrow" presStyleLbl="fgAccFollowNode1" presStyleIdx="8" presStyleCnt="12">
        <dgm:presLayoutVars>
          <dgm:bulletEnabled val="1"/>
        </dgm:presLayoutVars>
      </dgm:prSet>
      <dgm:spPr/>
    </dgm:pt>
    <dgm:pt modelId="{C96B8CFA-3BBE-4D17-ADA9-4747636377ED}" type="pres">
      <dgm:prSet presAssocID="{97A52143-DAEE-4EA6-BFCE-527F1D7CDD1F}" presName="sp" presStyleCnt="0"/>
      <dgm:spPr/>
    </dgm:pt>
    <dgm:pt modelId="{557A30B3-D2C7-451C-9055-225F2BD46088}" type="pres">
      <dgm:prSet presAssocID="{F304C2A0-187C-4872-93CD-9035BCCD65E0}" presName="arrowAndChildren" presStyleCnt="0"/>
      <dgm:spPr/>
    </dgm:pt>
    <dgm:pt modelId="{C1BDBA89-DAF2-4DE4-A4CB-FEE5A6D28065}" type="pres">
      <dgm:prSet presAssocID="{F304C2A0-187C-4872-93CD-9035BCCD65E0}" presName="parentTextArrow" presStyleLbl="node1" presStyleIdx="3" presStyleCnt="5"/>
      <dgm:spPr/>
    </dgm:pt>
    <dgm:pt modelId="{61C2E9D3-5537-4D20-9600-5086A6773340}" type="pres">
      <dgm:prSet presAssocID="{F304C2A0-187C-4872-93CD-9035BCCD65E0}" presName="arrow" presStyleLbl="node1" presStyleIdx="4" presStyleCnt="5" custLinFactNeighborY="2213"/>
      <dgm:spPr/>
    </dgm:pt>
    <dgm:pt modelId="{B9F062BE-1EE2-4A39-A300-FD49F9274E1D}" type="pres">
      <dgm:prSet presAssocID="{F304C2A0-187C-4872-93CD-9035BCCD65E0}" presName="descendantArrow" presStyleCnt="0"/>
      <dgm:spPr/>
    </dgm:pt>
    <dgm:pt modelId="{80B69C52-35A8-4992-94FA-38DDFE6D7161}" type="pres">
      <dgm:prSet presAssocID="{F8B69F56-7D79-47F2-8E35-D43273783AF1}" presName="childTextArrow" presStyleLbl="fgAccFollowNode1" presStyleIdx="9" presStyleCnt="12">
        <dgm:presLayoutVars>
          <dgm:bulletEnabled val="1"/>
        </dgm:presLayoutVars>
      </dgm:prSet>
      <dgm:spPr/>
    </dgm:pt>
    <dgm:pt modelId="{C2FFC1E9-DCEE-483F-8034-321A556EE27F}" type="pres">
      <dgm:prSet presAssocID="{3AB08B66-EB55-447F-A947-5CDBA5BDE046}" presName="childTextArrow" presStyleLbl="fgAccFollowNode1" presStyleIdx="10" presStyleCnt="12">
        <dgm:presLayoutVars>
          <dgm:bulletEnabled val="1"/>
        </dgm:presLayoutVars>
      </dgm:prSet>
      <dgm:spPr/>
    </dgm:pt>
    <dgm:pt modelId="{0232C307-FEF2-48E2-814A-6FED63152C8A}" type="pres">
      <dgm:prSet presAssocID="{8DFBED7E-1B3D-4477-A6A4-986289D0400F}" presName="childTextArrow" presStyleLbl="fgAccFollowNode1" presStyleIdx="11" presStyleCnt="12">
        <dgm:presLayoutVars>
          <dgm:bulletEnabled val="1"/>
        </dgm:presLayoutVars>
      </dgm:prSet>
      <dgm:spPr/>
    </dgm:pt>
  </dgm:ptLst>
  <dgm:cxnLst>
    <dgm:cxn modelId="{D32F0B0A-E062-46E6-8041-8ADDD92597B4}" srcId="{A6B6A817-1CC1-418F-A36E-098C07174382}" destId="{09D9A265-D5EF-4960-8139-F725BBE6A528}" srcOrd="1" destOrd="0" parTransId="{988991B6-69DE-4BFB-97DC-B7E5A4956B87}" sibTransId="{684C3FE3-9190-4990-87E3-EF44F855F02D}"/>
    <dgm:cxn modelId="{8FDEBD0F-37D2-43D9-826B-C4607D5CB3F3}" srcId="{A6B6A817-1CC1-418F-A36E-098C07174382}" destId="{E7EDE772-3BFF-4B75-AF78-D9936C10479E}" srcOrd="4" destOrd="0" parTransId="{6EFA68D8-FD53-4883-B5D6-1FB7540F6A3E}" sibTransId="{3324696B-D35E-4EA9-B503-CB0DED143628}"/>
    <dgm:cxn modelId="{C8E3CE14-BDB2-493F-9527-8A844EE75584}" type="presOf" srcId="{43730C66-B1E4-4670-BC4C-B417FBF94E12}" destId="{6E8B46E8-F6E1-4586-B33C-8E0DFCC06866}" srcOrd="0" destOrd="0" presId="urn:microsoft.com/office/officeart/2005/8/layout/process4"/>
    <dgm:cxn modelId="{D75B1716-2FEB-4D6F-A75E-3CAC4127B121}" type="presOf" srcId="{2C75D549-1FE1-47BF-93B1-897A47670432}" destId="{D1BD7084-2BDB-4DBD-91ED-CD580A2A417E}" srcOrd="0" destOrd="0" presId="urn:microsoft.com/office/officeart/2005/8/layout/process4"/>
    <dgm:cxn modelId="{A5F07A17-8C30-4F67-A890-CE23B622C520}" srcId="{F304C2A0-187C-4872-93CD-9035BCCD65E0}" destId="{8DFBED7E-1B3D-4477-A6A4-986289D0400F}" srcOrd="2" destOrd="0" parTransId="{120A4A84-8B1D-4FBA-B9F5-260265FF714C}" sibTransId="{0C4F56CA-B051-403B-92FA-440F512BE5FD}"/>
    <dgm:cxn modelId="{CF71CD18-9BDB-48F8-9BE9-627F64D4F1FE}" srcId="{5FF1CF8B-1A45-47CB-8DB1-B2DA3A062E22}" destId="{43730C66-B1E4-4670-BC4C-B417FBF94E12}" srcOrd="3" destOrd="0" parTransId="{15A073FB-8B7A-4FA0-8E77-BDD5B7C5F67F}" sibTransId="{47DA5541-7E38-437B-8587-080D0CBE9EF8}"/>
    <dgm:cxn modelId="{E3A83E2C-22F4-4849-8AE7-979B120E0D2F}" type="presOf" srcId="{B5CAA196-68CF-473F-93CC-7B51C2A00261}" destId="{EB3609E5-3B55-448C-B4E4-FEAB6296137D}" srcOrd="0" destOrd="0" presId="urn:microsoft.com/office/officeart/2005/8/layout/process4"/>
    <dgm:cxn modelId="{D80A342E-BB69-4BB8-8875-2E956674FB1D}" type="presOf" srcId="{5FF1CF8B-1A45-47CB-8DB1-B2DA3A062E22}" destId="{E71EB8C9-ED37-42DA-9382-34C9482AA585}" srcOrd="0" destOrd="0" presId="urn:microsoft.com/office/officeart/2005/8/layout/process4"/>
    <dgm:cxn modelId="{86C32436-E61D-4B1A-B28D-4907A711A27B}" srcId="{5FF1CF8B-1A45-47CB-8DB1-B2DA3A062E22}" destId="{755ADB41-5F9A-4E60-8FCD-15C6F4BF40DB}" srcOrd="0" destOrd="0" parTransId="{8386EE01-2CD3-4D32-8D01-2674E50E8C64}" sibTransId="{01D32FDF-C2BB-4A49-A243-909F4B5816C4}"/>
    <dgm:cxn modelId="{3798763C-B31B-4608-A83F-F82680077191}" srcId="{E7EDE772-3BFF-4B75-AF78-D9936C10479E}" destId="{2C75D549-1FE1-47BF-93B1-897A47670432}" srcOrd="1" destOrd="0" parTransId="{8A624977-4133-4F52-BF18-7B7C2DB56A54}" sibTransId="{BECDA7D5-2048-4554-BC43-F1C251A03770}"/>
    <dgm:cxn modelId="{93404E3E-595A-48AF-9199-F370719974B0}" srcId="{0C244854-4BB1-4B69-8C74-80B0D9773090}" destId="{328C9697-CAE9-4B5A-B5D3-761B82B5993D}" srcOrd="0" destOrd="0" parTransId="{1A6D74E9-9576-4914-8472-558AE035AF0F}" sibTransId="{B46B8333-6675-4809-9810-0A34B8846D4A}"/>
    <dgm:cxn modelId="{63864741-EE9B-451B-A1D8-9F27C3601965}" srcId="{A6B6A817-1CC1-418F-A36E-098C07174382}" destId="{0C244854-4BB1-4B69-8C74-80B0D9773090}" srcOrd="2" destOrd="0" parTransId="{B3F39B55-4B8E-4401-9CB3-60A454C8B5AA}" sibTransId="{DC8C17A7-243C-4172-A4F1-C5EEB10F0E2E}"/>
    <dgm:cxn modelId="{0ACD4A41-192B-4516-BDB6-ADB385532590}" srcId="{F304C2A0-187C-4872-93CD-9035BCCD65E0}" destId="{F8B69F56-7D79-47F2-8E35-D43273783AF1}" srcOrd="0" destOrd="0" parTransId="{0F289094-8AB6-4D5B-A820-29255876E0D4}" sibTransId="{17958794-68A3-4F80-A8D3-2EB88833915E}"/>
    <dgm:cxn modelId="{8543F961-7081-4EED-BF78-FADA6EA301D6}" srcId="{A6B6A817-1CC1-418F-A36E-098C07174382}" destId="{F304C2A0-187C-4872-93CD-9035BCCD65E0}" srcOrd="0" destOrd="0" parTransId="{7B479235-0C6A-432E-B3B9-413F99A437CE}" sibTransId="{97A52143-DAEE-4EA6-BFCE-527F1D7CDD1F}"/>
    <dgm:cxn modelId="{CE072445-9069-49F2-A821-BE012C9C7ADB}" type="presOf" srcId="{3AB08B66-EB55-447F-A947-5CDBA5BDE046}" destId="{C2FFC1E9-DCEE-483F-8034-321A556EE27F}" srcOrd="0" destOrd="0" presId="urn:microsoft.com/office/officeart/2005/8/layout/process4"/>
    <dgm:cxn modelId="{238B0966-444C-4194-8BEA-6FD1BC37705E}" type="presOf" srcId="{4638D465-FEB2-4819-93F7-44990BC53B61}" destId="{DA9F97CD-D4D3-4E27-9852-560638B97941}" srcOrd="0" destOrd="0" presId="urn:microsoft.com/office/officeart/2005/8/layout/process4"/>
    <dgm:cxn modelId="{3130866B-7B88-4B69-8A80-666C08BC3787}" type="presOf" srcId="{09D9A265-D5EF-4960-8139-F725BBE6A528}" destId="{5A684E8E-F387-4C63-82A4-2E7EE68AB505}" srcOrd="0" destOrd="0" presId="urn:microsoft.com/office/officeart/2005/8/layout/process4"/>
    <dgm:cxn modelId="{546D7151-22AD-4204-B897-6DC38ABC3E2C}" type="presOf" srcId="{0C244854-4BB1-4B69-8C74-80B0D9773090}" destId="{6C2AF0BF-9C10-42CF-92B7-11329BACB332}" srcOrd="0" destOrd="0" presId="urn:microsoft.com/office/officeart/2005/8/layout/process4"/>
    <dgm:cxn modelId="{24C5EC58-E1AB-4674-BB7A-F5269EF214C2}" type="presOf" srcId="{8DFBED7E-1B3D-4477-A6A4-986289D0400F}" destId="{0232C307-FEF2-48E2-814A-6FED63152C8A}" srcOrd="0" destOrd="0" presId="urn:microsoft.com/office/officeart/2005/8/layout/process4"/>
    <dgm:cxn modelId="{A7120F7C-1812-4B98-905A-086806D44DBE}" type="presOf" srcId="{755ADB41-5F9A-4E60-8FCD-15C6F4BF40DB}" destId="{E5CE1EA0-836A-44CD-A409-BAF925C222F6}" srcOrd="0" destOrd="0" presId="urn:microsoft.com/office/officeart/2005/8/layout/process4"/>
    <dgm:cxn modelId="{58AED57F-C6C5-4424-B381-96474E54327E}" srcId="{A6B6A817-1CC1-418F-A36E-098C07174382}" destId="{5FF1CF8B-1A45-47CB-8DB1-B2DA3A062E22}" srcOrd="3" destOrd="0" parTransId="{EE1648DC-DBF8-47C0-A568-D4AC293F79AB}" sibTransId="{E3275521-709F-42CF-8FDB-2B7E8D4F8ABF}"/>
    <dgm:cxn modelId="{458DDB80-011A-49DF-BB5B-31A6D75D7B0B}" type="presOf" srcId="{F8B69F56-7D79-47F2-8E35-D43273783AF1}" destId="{80B69C52-35A8-4992-94FA-38DDFE6D7161}" srcOrd="0" destOrd="0" presId="urn:microsoft.com/office/officeart/2005/8/layout/process4"/>
    <dgm:cxn modelId="{20298882-C7AB-4C5B-90D6-A9784719DD94}" srcId="{5FF1CF8B-1A45-47CB-8DB1-B2DA3A062E22}" destId="{B5CAA196-68CF-473F-93CC-7B51C2A00261}" srcOrd="1" destOrd="0" parTransId="{4C0F3E91-2978-40D6-9D7E-B5D2B37CE87B}" sibTransId="{E15F1197-0ED5-4E77-BFDB-7FB5611C0869}"/>
    <dgm:cxn modelId="{E6219D87-D9E0-416D-B66C-309E5F42383B}" srcId="{E7EDE772-3BFF-4B75-AF78-D9936C10479E}" destId="{30770131-857E-4C27-8C04-96B28AA97533}" srcOrd="2" destOrd="0" parTransId="{329B3670-71EE-42A1-B17D-88F6F8800D85}" sibTransId="{A83D016A-E0D2-46C4-8352-9E2C13B8B42E}"/>
    <dgm:cxn modelId="{36626F8A-F82E-4FAB-BDA7-F0C968988864}" type="presOf" srcId="{E7EDE772-3BFF-4B75-AF78-D9936C10479E}" destId="{006922EE-5408-4692-A3CF-F7270EAF8DE2}" srcOrd="1" destOrd="0" presId="urn:microsoft.com/office/officeart/2005/8/layout/process4"/>
    <dgm:cxn modelId="{D0BF8599-B75D-4C15-9748-123D68D1929D}" type="presOf" srcId="{0C244854-4BB1-4B69-8C74-80B0D9773090}" destId="{43DE82B6-7A61-4921-81DC-D937C5CCB3DD}" srcOrd="1" destOrd="0" presId="urn:microsoft.com/office/officeart/2005/8/layout/process4"/>
    <dgm:cxn modelId="{D9BFCFA2-32DE-4917-8715-92086AED0B7A}" srcId="{5FF1CF8B-1A45-47CB-8DB1-B2DA3A062E22}" destId="{AE0E04D9-A557-40C3-ADA1-8AA469820F42}" srcOrd="2" destOrd="0" parTransId="{5DD10FE8-2AAA-42F5-B150-478106CD91B0}" sibTransId="{3AEF7DC3-00FF-4B97-9FCE-359AB7DAE24B}"/>
    <dgm:cxn modelId="{566A77B5-FA28-4B98-BCB4-CD5EC10F7373}" type="presOf" srcId="{E7EDE772-3BFF-4B75-AF78-D9936C10479E}" destId="{AE63C087-9F76-425E-88F0-0457DEA07F5C}" srcOrd="0" destOrd="0" presId="urn:microsoft.com/office/officeart/2005/8/layout/process4"/>
    <dgm:cxn modelId="{DCFA26B8-2944-49C5-A47C-D9B6228C0B7A}" type="presOf" srcId="{30770131-857E-4C27-8C04-96B28AA97533}" destId="{00A3D1C8-DFB5-481A-BE6E-61B0767E728D}" srcOrd="0" destOrd="0" presId="urn:microsoft.com/office/officeart/2005/8/layout/process4"/>
    <dgm:cxn modelId="{7E8097BC-DB59-48A0-BE69-13FC08CA054C}" type="presOf" srcId="{F304C2A0-187C-4872-93CD-9035BCCD65E0}" destId="{61C2E9D3-5537-4D20-9600-5086A6773340}" srcOrd="1" destOrd="0" presId="urn:microsoft.com/office/officeart/2005/8/layout/process4"/>
    <dgm:cxn modelId="{EACCB3C1-31D6-4B19-AF92-E69D362E1896}" type="presOf" srcId="{5FF1CF8B-1A45-47CB-8DB1-B2DA3A062E22}" destId="{9E69C6D2-231A-4D78-AF9F-341258CFC01B}" srcOrd="1" destOrd="0" presId="urn:microsoft.com/office/officeart/2005/8/layout/process4"/>
    <dgm:cxn modelId="{BD0877C9-8B13-44A1-9299-AA2A5FE946BD}" srcId="{F304C2A0-187C-4872-93CD-9035BCCD65E0}" destId="{3AB08B66-EB55-447F-A947-5CDBA5BDE046}" srcOrd="1" destOrd="0" parTransId="{F8D456CB-A13E-423E-BDD5-C5BCFBF66941}" sibTransId="{92E8D6BA-04EB-47E5-8A64-465A21D0D8A1}"/>
    <dgm:cxn modelId="{4DA395CE-712D-4173-B45B-7E668CDB46CC}" type="presOf" srcId="{F2E02710-424A-42FB-95BE-EA418229ED8A}" destId="{7F6F124D-3435-4245-AE4B-9FADD2BEC9A4}" srcOrd="0" destOrd="0" presId="urn:microsoft.com/office/officeart/2005/8/layout/process4"/>
    <dgm:cxn modelId="{2F1B93D9-667B-48AF-887C-162951EA9BAC}" type="presOf" srcId="{F304C2A0-187C-4872-93CD-9035BCCD65E0}" destId="{C1BDBA89-DAF2-4DE4-A4CB-FEE5A6D28065}" srcOrd="0" destOrd="0" presId="urn:microsoft.com/office/officeart/2005/8/layout/process4"/>
    <dgm:cxn modelId="{8AEAAADE-7D26-4BF6-A1D3-8510B0598278}" type="presOf" srcId="{328C9697-CAE9-4B5A-B5D3-761B82B5993D}" destId="{026E7DA8-61A1-4047-B9E6-BD7546ED77E2}" srcOrd="0" destOrd="0" presId="urn:microsoft.com/office/officeart/2005/8/layout/process4"/>
    <dgm:cxn modelId="{40FFFDDF-0683-4DE9-B015-C4EA101AECC4}" srcId="{E7EDE772-3BFF-4B75-AF78-D9936C10479E}" destId="{F2E02710-424A-42FB-95BE-EA418229ED8A}" srcOrd="0" destOrd="0" parTransId="{5500D5B0-D023-4562-8C20-424380869BFC}" sibTransId="{3774BAAC-D3ED-46AF-A7C6-AC809763322C}"/>
    <dgm:cxn modelId="{05CC3FE4-A6AD-4390-A6DA-9F1C16C54FCC}" type="presOf" srcId="{09D9A265-D5EF-4960-8139-F725BBE6A528}" destId="{69BE3F1A-1186-44BD-968A-C7AD7D69B1F1}" srcOrd="1" destOrd="0" presId="urn:microsoft.com/office/officeart/2005/8/layout/process4"/>
    <dgm:cxn modelId="{377BC1E4-61F0-430A-8876-39225AD66BBE}" srcId="{09D9A265-D5EF-4960-8139-F725BBE6A528}" destId="{4638D465-FEB2-4819-93F7-44990BC53B61}" srcOrd="0" destOrd="0" parTransId="{1D0D7E9E-919E-410D-A34F-B543C19BC4C7}" sibTransId="{55FC1460-7759-4D9D-86F0-549CA0D75C80}"/>
    <dgm:cxn modelId="{D2FA89EB-C15F-40C4-A65D-74E2EE618DBA}" type="presOf" srcId="{A6B6A817-1CC1-418F-A36E-098C07174382}" destId="{56489283-10B8-4AA6-BCE2-13548E5F475E}" srcOrd="0" destOrd="0" presId="urn:microsoft.com/office/officeart/2005/8/layout/process4"/>
    <dgm:cxn modelId="{44EC72FF-BC09-43AD-9C0F-F6B15EF7DC26}" type="presOf" srcId="{AE0E04D9-A557-40C3-ADA1-8AA469820F42}" destId="{610CB20F-353D-474B-AF6F-562C85477F66}" srcOrd="0" destOrd="0" presId="urn:microsoft.com/office/officeart/2005/8/layout/process4"/>
    <dgm:cxn modelId="{4BC213F0-8EB3-47D9-8055-5ABFC5DE66DB}" type="presParOf" srcId="{56489283-10B8-4AA6-BCE2-13548E5F475E}" destId="{3F5A4DC6-7F57-48DA-BC86-755D9C46886C}" srcOrd="0" destOrd="0" presId="urn:microsoft.com/office/officeart/2005/8/layout/process4"/>
    <dgm:cxn modelId="{09A2BFCA-F50F-4468-9C22-F017BC6E1CD0}" type="presParOf" srcId="{3F5A4DC6-7F57-48DA-BC86-755D9C46886C}" destId="{AE63C087-9F76-425E-88F0-0457DEA07F5C}" srcOrd="0" destOrd="0" presId="urn:microsoft.com/office/officeart/2005/8/layout/process4"/>
    <dgm:cxn modelId="{21BF6CC3-858B-4AAF-87B5-289850A17785}" type="presParOf" srcId="{3F5A4DC6-7F57-48DA-BC86-755D9C46886C}" destId="{006922EE-5408-4692-A3CF-F7270EAF8DE2}" srcOrd="1" destOrd="0" presId="urn:microsoft.com/office/officeart/2005/8/layout/process4"/>
    <dgm:cxn modelId="{9003EA10-559A-4B0F-A001-FBF93E707A35}" type="presParOf" srcId="{3F5A4DC6-7F57-48DA-BC86-755D9C46886C}" destId="{B1BFC1E1-25B1-4507-B666-933E039199FE}" srcOrd="2" destOrd="0" presId="urn:microsoft.com/office/officeart/2005/8/layout/process4"/>
    <dgm:cxn modelId="{C08099A1-3301-49FB-BCA6-BF523DF79AAA}" type="presParOf" srcId="{B1BFC1E1-25B1-4507-B666-933E039199FE}" destId="{7F6F124D-3435-4245-AE4B-9FADD2BEC9A4}" srcOrd="0" destOrd="0" presId="urn:microsoft.com/office/officeart/2005/8/layout/process4"/>
    <dgm:cxn modelId="{AD86D61C-D904-45B5-B0F0-83B0275F2E8A}" type="presParOf" srcId="{B1BFC1E1-25B1-4507-B666-933E039199FE}" destId="{D1BD7084-2BDB-4DBD-91ED-CD580A2A417E}" srcOrd="1" destOrd="0" presId="urn:microsoft.com/office/officeart/2005/8/layout/process4"/>
    <dgm:cxn modelId="{3D6A13B6-5E2E-4732-933E-F69259A01182}" type="presParOf" srcId="{B1BFC1E1-25B1-4507-B666-933E039199FE}" destId="{00A3D1C8-DFB5-481A-BE6E-61B0767E728D}" srcOrd="2" destOrd="0" presId="urn:microsoft.com/office/officeart/2005/8/layout/process4"/>
    <dgm:cxn modelId="{5295CA39-A604-465A-A705-22CF51A29C22}" type="presParOf" srcId="{56489283-10B8-4AA6-BCE2-13548E5F475E}" destId="{2C58F5A9-8112-431F-91BD-0C050892B741}" srcOrd="1" destOrd="0" presId="urn:microsoft.com/office/officeart/2005/8/layout/process4"/>
    <dgm:cxn modelId="{F15B16E4-C429-41BC-8F54-8ECF80991648}" type="presParOf" srcId="{56489283-10B8-4AA6-BCE2-13548E5F475E}" destId="{425CCCF0-2F86-43B9-927A-66ED9FB574F4}" srcOrd="2" destOrd="0" presId="urn:microsoft.com/office/officeart/2005/8/layout/process4"/>
    <dgm:cxn modelId="{1859C0E3-82AD-4C43-BDF6-77F13CDC046B}" type="presParOf" srcId="{425CCCF0-2F86-43B9-927A-66ED9FB574F4}" destId="{E71EB8C9-ED37-42DA-9382-34C9482AA585}" srcOrd="0" destOrd="0" presId="urn:microsoft.com/office/officeart/2005/8/layout/process4"/>
    <dgm:cxn modelId="{2EDC68D3-2B48-40A7-8152-008FB25FFDA4}" type="presParOf" srcId="{425CCCF0-2F86-43B9-927A-66ED9FB574F4}" destId="{9E69C6D2-231A-4D78-AF9F-341258CFC01B}" srcOrd="1" destOrd="0" presId="urn:microsoft.com/office/officeart/2005/8/layout/process4"/>
    <dgm:cxn modelId="{90621DD7-985B-42E6-8DC7-5D5BE8783BEB}" type="presParOf" srcId="{425CCCF0-2F86-43B9-927A-66ED9FB574F4}" destId="{C2D20D88-9C0E-47BF-9CB4-B23058822F94}" srcOrd="2" destOrd="0" presId="urn:microsoft.com/office/officeart/2005/8/layout/process4"/>
    <dgm:cxn modelId="{C70C6DB5-3DAC-4B29-8868-99BDAD2B4280}" type="presParOf" srcId="{C2D20D88-9C0E-47BF-9CB4-B23058822F94}" destId="{E5CE1EA0-836A-44CD-A409-BAF925C222F6}" srcOrd="0" destOrd="0" presId="urn:microsoft.com/office/officeart/2005/8/layout/process4"/>
    <dgm:cxn modelId="{58BEE7CB-0104-478F-AFF3-01F7711B5CAD}" type="presParOf" srcId="{C2D20D88-9C0E-47BF-9CB4-B23058822F94}" destId="{EB3609E5-3B55-448C-B4E4-FEAB6296137D}" srcOrd="1" destOrd="0" presId="urn:microsoft.com/office/officeart/2005/8/layout/process4"/>
    <dgm:cxn modelId="{6BD08D92-2CE6-47D9-92E4-452D6182DD4C}" type="presParOf" srcId="{C2D20D88-9C0E-47BF-9CB4-B23058822F94}" destId="{610CB20F-353D-474B-AF6F-562C85477F66}" srcOrd="2" destOrd="0" presId="urn:microsoft.com/office/officeart/2005/8/layout/process4"/>
    <dgm:cxn modelId="{EB71E055-C01C-4C54-A968-93BD47A1F0E7}" type="presParOf" srcId="{C2D20D88-9C0E-47BF-9CB4-B23058822F94}" destId="{6E8B46E8-F6E1-4586-B33C-8E0DFCC06866}" srcOrd="3" destOrd="0" presId="urn:microsoft.com/office/officeart/2005/8/layout/process4"/>
    <dgm:cxn modelId="{96C60C0C-4BAD-4D8A-9F92-217D4D0AD57B}" type="presParOf" srcId="{56489283-10B8-4AA6-BCE2-13548E5F475E}" destId="{E0D6F130-2651-43D5-877A-EFC7897AEA3A}" srcOrd="3" destOrd="0" presId="urn:microsoft.com/office/officeart/2005/8/layout/process4"/>
    <dgm:cxn modelId="{FA8FCB10-A244-4063-8C49-FAA069C35D2E}" type="presParOf" srcId="{56489283-10B8-4AA6-BCE2-13548E5F475E}" destId="{B2DCFE8B-38D3-42E3-B837-57BD0908AFC0}" srcOrd="4" destOrd="0" presId="urn:microsoft.com/office/officeart/2005/8/layout/process4"/>
    <dgm:cxn modelId="{B5DBCC9C-75D1-4326-88C3-6C0261FA4941}" type="presParOf" srcId="{B2DCFE8B-38D3-42E3-B837-57BD0908AFC0}" destId="{6C2AF0BF-9C10-42CF-92B7-11329BACB332}" srcOrd="0" destOrd="0" presId="urn:microsoft.com/office/officeart/2005/8/layout/process4"/>
    <dgm:cxn modelId="{C223361C-F4D3-4D04-8C8E-01F4FEA36ECF}" type="presParOf" srcId="{B2DCFE8B-38D3-42E3-B837-57BD0908AFC0}" destId="{43DE82B6-7A61-4921-81DC-D937C5CCB3DD}" srcOrd="1" destOrd="0" presId="urn:microsoft.com/office/officeart/2005/8/layout/process4"/>
    <dgm:cxn modelId="{6FA7D4C1-A7E2-44D9-B62D-E5E91E8928D4}" type="presParOf" srcId="{B2DCFE8B-38D3-42E3-B837-57BD0908AFC0}" destId="{D8ED4368-893A-4B8D-BCE7-47541DA8CF65}" srcOrd="2" destOrd="0" presId="urn:microsoft.com/office/officeart/2005/8/layout/process4"/>
    <dgm:cxn modelId="{EF224D39-E1FD-400D-B308-936C15D00E08}" type="presParOf" srcId="{D8ED4368-893A-4B8D-BCE7-47541DA8CF65}" destId="{026E7DA8-61A1-4047-B9E6-BD7546ED77E2}" srcOrd="0" destOrd="0" presId="urn:microsoft.com/office/officeart/2005/8/layout/process4"/>
    <dgm:cxn modelId="{7AD34D92-FDA5-4240-980C-F43F7887327F}" type="presParOf" srcId="{56489283-10B8-4AA6-BCE2-13548E5F475E}" destId="{09211C38-B5C7-4F5F-80AC-142AD51EAD05}" srcOrd="5" destOrd="0" presId="urn:microsoft.com/office/officeart/2005/8/layout/process4"/>
    <dgm:cxn modelId="{10E9AD3A-72C1-4D65-8678-71EAE232F630}" type="presParOf" srcId="{56489283-10B8-4AA6-BCE2-13548E5F475E}" destId="{F1C7C9EB-E4E2-4EEA-8164-5ECE921EFF15}" srcOrd="6" destOrd="0" presId="urn:microsoft.com/office/officeart/2005/8/layout/process4"/>
    <dgm:cxn modelId="{D88E44FB-2CD5-4D3B-BD19-5F99DA9987AE}" type="presParOf" srcId="{F1C7C9EB-E4E2-4EEA-8164-5ECE921EFF15}" destId="{5A684E8E-F387-4C63-82A4-2E7EE68AB505}" srcOrd="0" destOrd="0" presId="urn:microsoft.com/office/officeart/2005/8/layout/process4"/>
    <dgm:cxn modelId="{99B5DB16-4B0F-4AFF-8063-D68779AC5FC2}" type="presParOf" srcId="{F1C7C9EB-E4E2-4EEA-8164-5ECE921EFF15}" destId="{69BE3F1A-1186-44BD-968A-C7AD7D69B1F1}" srcOrd="1" destOrd="0" presId="urn:microsoft.com/office/officeart/2005/8/layout/process4"/>
    <dgm:cxn modelId="{22513C2F-01E2-4D8E-A004-92FC8E33B1FF}" type="presParOf" srcId="{F1C7C9EB-E4E2-4EEA-8164-5ECE921EFF15}" destId="{5EC77B10-0412-4686-8EE2-AE2D7625A401}" srcOrd="2" destOrd="0" presId="urn:microsoft.com/office/officeart/2005/8/layout/process4"/>
    <dgm:cxn modelId="{1CC677EF-72BC-4996-BAF5-6E17FA131C96}" type="presParOf" srcId="{5EC77B10-0412-4686-8EE2-AE2D7625A401}" destId="{DA9F97CD-D4D3-4E27-9852-560638B97941}" srcOrd="0" destOrd="0" presId="urn:microsoft.com/office/officeart/2005/8/layout/process4"/>
    <dgm:cxn modelId="{408D8A6E-55E6-46C3-954C-5970E16B1D09}" type="presParOf" srcId="{56489283-10B8-4AA6-BCE2-13548E5F475E}" destId="{C96B8CFA-3BBE-4D17-ADA9-4747636377ED}" srcOrd="7" destOrd="0" presId="urn:microsoft.com/office/officeart/2005/8/layout/process4"/>
    <dgm:cxn modelId="{B12DCFE6-C2A9-4E8F-95A6-A8B20A199B08}" type="presParOf" srcId="{56489283-10B8-4AA6-BCE2-13548E5F475E}" destId="{557A30B3-D2C7-451C-9055-225F2BD46088}" srcOrd="8" destOrd="0" presId="urn:microsoft.com/office/officeart/2005/8/layout/process4"/>
    <dgm:cxn modelId="{07AAF5E6-6D5A-4B05-8328-2764363988EC}" type="presParOf" srcId="{557A30B3-D2C7-451C-9055-225F2BD46088}" destId="{C1BDBA89-DAF2-4DE4-A4CB-FEE5A6D28065}" srcOrd="0" destOrd="0" presId="urn:microsoft.com/office/officeart/2005/8/layout/process4"/>
    <dgm:cxn modelId="{C91A6083-C5EE-4B6B-A1D5-667F6BC7BE8B}" type="presParOf" srcId="{557A30B3-D2C7-451C-9055-225F2BD46088}" destId="{61C2E9D3-5537-4D20-9600-5086A6773340}" srcOrd="1" destOrd="0" presId="urn:microsoft.com/office/officeart/2005/8/layout/process4"/>
    <dgm:cxn modelId="{24758AF8-264D-4347-A343-77359CA47B22}" type="presParOf" srcId="{557A30B3-D2C7-451C-9055-225F2BD46088}" destId="{B9F062BE-1EE2-4A39-A300-FD49F9274E1D}" srcOrd="2" destOrd="0" presId="urn:microsoft.com/office/officeart/2005/8/layout/process4"/>
    <dgm:cxn modelId="{F182F2F0-0103-4915-ABC2-511DFA1F2EB1}" type="presParOf" srcId="{B9F062BE-1EE2-4A39-A300-FD49F9274E1D}" destId="{80B69C52-35A8-4992-94FA-38DDFE6D7161}" srcOrd="0" destOrd="0" presId="urn:microsoft.com/office/officeart/2005/8/layout/process4"/>
    <dgm:cxn modelId="{C4B885BF-F803-4B6E-8C32-6A5141822D5D}" type="presParOf" srcId="{B9F062BE-1EE2-4A39-A300-FD49F9274E1D}" destId="{C2FFC1E9-DCEE-483F-8034-321A556EE27F}" srcOrd="1" destOrd="0" presId="urn:microsoft.com/office/officeart/2005/8/layout/process4"/>
    <dgm:cxn modelId="{73826CD2-5C76-4D70-B936-02DC687E4048}" type="presParOf" srcId="{B9F062BE-1EE2-4A39-A300-FD49F9274E1D}" destId="{0232C307-FEF2-48E2-814A-6FED63152C8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9E9B1-AADF-4C00-B5C5-D2785EC62DB5}">
      <dsp:nvSpPr>
        <dsp:cNvPr id="0" name=""/>
        <dsp:cNvSpPr/>
      </dsp:nvSpPr>
      <dsp:spPr>
        <a:xfrm>
          <a:off x="5846460" y="2331141"/>
          <a:ext cx="5083435" cy="354448"/>
        </a:xfrm>
        <a:custGeom>
          <a:avLst/>
          <a:gdLst/>
          <a:ahLst/>
          <a:cxnLst/>
          <a:rect l="0" t="0" r="0" b="0"/>
          <a:pathLst>
            <a:path>
              <a:moveTo>
                <a:pt x="0" y="0"/>
              </a:moveTo>
              <a:lnTo>
                <a:pt x="0" y="177224"/>
              </a:lnTo>
              <a:lnTo>
                <a:pt x="5083435" y="177224"/>
              </a:lnTo>
              <a:lnTo>
                <a:pt x="5083435"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4D79AF-8118-4C72-8AD7-FECED7C5D048}">
      <dsp:nvSpPr>
        <dsp:cNvPr id="0" name=""/>
        <dsp:cNvSpPr/>
      </dsp:nvSpPr>
      <dsp:spPr>
        <a:xfrm>
          <a:off x="829881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EFD-42C5-411D-9778-3CEED618532A}">
      <dsp:nvSpPr>
        <dsp:cNvPr id="0" name=""/>
        <dsp:cNvSpPr/>
      </dsp:nvSpPr>
      <dsp:spPr>
        <a:xfrm>
          <a:off x="5846460" y="2331141"/>
          <a:ext cx="3127493" cy="354448"/>
        </a:xfrm>
        <a:custGeom>
          <a:avLst/>
          <a:gdLst/>
          <a:ahLst/>
          <a:cxnLst/>
          <a:rect l="0" t="0" r="0" b="0"/>
          <a:pathLst>
            <a:path>
              <a:moveTo>
                <a:pt x="0" y="0"/>
              </a:moveTo>
              <a:lnTo>
                <a:pt x="0" y="177224"/>
              </a:lnTo>
              <a:lnTo>
                <a:pt x="3127493" y="177224"/>
              </a:lnTo>
              <a:lnTo>
                <a:pt x="3127493"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F07EAD-0A0E-4BF6-8670-05F529AC3C0C}">
      <dsp:nvSpPr>
        <dsp:cNvPr id="0" name=""/>
        <dsp:cNvSpPr/>
      </dsp:nvSpPr>
      <dsp:spPr>
        <a:xfrm>
          <a:off x="6283292" y="3529515"/>
          <a:ext cx="226399" cy="776411"/>
        </a:xfrm>
        <a:custGeom>
          <a:avLst/>
          <a:gdLst/>
          <a:ahLst/>
          <a:cxnLst/>
          <a:rect l="0" t="0" r="0" b="0"/>
          <a:pathLst>
            <a:path>
              <a:moveTo>
                <a:pt x="0" y="0"/>
              </a:moveTo>
              <a:lnTo>
                <a:pt x="0" y="776411"/>
              </a:lnTo>
              <a:lnTo>
                <a:pt x="226399"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449D79-ED1E-42CC-97B0-58A80C1DBD95}">
      <dsp:nvSpPr>
        <dsp:cNvPr id="0" name=""/>
        <dsp:cNvSpPr/>
      </dsp:nvSpPr>
      <dsp:spPr>
        <a:xfrm>
          <a:off x="5846460" y="2331141"/>
          <a:ext cx="1040562" cy="354448"/>
        </a:xfrm>
        <a:custGeom>
          <a:avLst/>
          <a:gdLst/>
          <a:ahLst/>
          <a:cxnLst/>
          <a:rect l="0" t="0" r="0" b="0"/>
          <a:pathLst>
            <a:path>
              <a:moveTo>
                <a:pt x="0" y="0"/>
              </a:moveTo>
              <a:lnTo>
                <a:pt x="0" y="177224"/>
              </a:lnTo>
              <a:lnTo>
                <a:pt x="1040562" y="177224"/>
              </a:lnTo>
              <a:lnTo>
                <a:pt x="1040562"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2331-55FA-4120-89F2-C060EE23CD4F}">
      <dsp:nvSpPr>
        <dsp:cNvPr id="0" name=""/>
        <dsp:cNvSpPr/>
      </dsp:nvSpPr>
      <dsp:spPr>
        <a:xfrm>
          <a:off x="4258844"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EA92C-3048-47EF-AA45-732D7C7488E8}">
      <dsp:nvSpPr>
        <dsp:cNvPr id="0" name=""/>
        <dsp:cNvSpPr/>
      </dsp:nvSpPr>
      <dsp:spPr>
        <a:xfrm>
          <a:off x="4933984" y="2331141"/>
          <a:ext cx="912475" cy="354448"/>
        </a:xfrm>
        <a:custGeom>
          <a:avLst/>
          <a:gdLst/>
          <a:ahLst/>
          <a:cxnLst/>
          <a:rect l="0" t="0" r="0" b="0"/>
          <a:pathLst>
            <a:path>
              <a:moveTo>
                <a:pt x="912475" y="0"/>
              </a:moveTo>
              <a:lnTo>
                <a:pt x="9124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FD5609-5777-48D3-83DB-B53AC4EED0E1}">
      <dsp:nvSpPr>
        <dsp:cNvPr id="0" name=""/>
        <dsp:cNvSpPr/>
      </dsp:nvSpPr>
      <dsp:spPr>
        <a:xfrm>
          <a:off x="22165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DEF3CE-473D-4A22-8D27-087513FE46FA}">
      <dsp:nvSpPr>
        <dsp:cNvPr id="0" name=""/>
        <dsp:cNvSpPr/>
      </dsp:nvSpPr>
      <dsp:spPr>
        <a:xfrm>
          <a:off x="2891684" y="2331141"/>
          <a:ext cx="2954775" cy="354448"/>
        </a:xfrm>
        <a:custGeom>
          <a:avLst/>
          <a:gdLst/>
          <a:ahLst/>
          <a:cxnLst/>
          <a:rect l="0" t="0" r="0" b="0"/>
          <a:pathLst>
            <a:path>
              <a:moveTo>
                <a:pt x="2954775" y="0"/>
              </a:moveTo>
              <a:lnTo>
                <a:pt x="2954775"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673A3-83EB-44F5-BB68-326C038F8948}">
      <dsp:nvSpPr>
        <dsp:cNvPr id="0" name=""/>
        <dsp:cNvSpPr/>
      </dsp:nvSpPr>
      <dsp:spPr>
        <a:xfrm>
          <a:off x="174243" y="3529515"/>
          <a:ext cx="253177" cy="776411"/>
        </a:xfrm>
        <a:custGeom>
          <a:avLst/>
          <a:gdLst/>
          <a:ahLst/>
          <a:cxnLst/>
          <a:rect l="0" t="0" r="0" b="0"/>
          <a:pathLst>
            <a:path>
              <a:moveTo>
                <a:pt x="0" y="0"/>
              </a:moveTo>
              <a:lnTo>
                <a:pt x="0" y="776411"/>
              </a:lnTo>
              <a:lnTo>
                <a:pt x="253177" y="776411"/>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4AF7FA-4BAB-4013-B82D-9904EB5B1F87}">
      <dsp:nvSpPr>
        <dsp:cNvPr id="0" name=""/>
        <dsp:cNvSpPr/>
      </dsp:nvSpPr>
      <dsp:spPr>
        <a:xfrm>
          <a:off x="849384" y="2331141"/>
          <a:ext cx="4997076" cy="354448"/>
        </a:xfrm>
        <a:custGeom>
          <a:avLst/>
          <a:gdLst/>
          <a:ahLst/>
          <a:cxnLst/>
          <a:rect l="0" t="0" r="0" b="0"/>
          <a:pathLst>
            <a:path>
              <a:moveTo>
                <a:pt x="4997076" y="0"/>
              </a:moveTo>
              <a:lnTo>
                <a:pt x="4997076" y="177224"/>
              </a:lnTo>
              <a:lnTo>
                <a:pt x="0" y="177224"/>
              </a:lnTo>
              <a:lnTo>
                <a:pt x="0" y="35444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6D6A66-1E4A-4518-8186-38B977B966F7}">
      <dsp:nvSpPr>
        <dsp:cNvPr id="0" name=""/>
        <dsp:cNvSpPr/>
      </dsp:nvSpPr>
      <dsp:spPr>
        <a:xfrm>
          <a:off x="5002534" y="1487215"/>
          <a:ext cx="1687851" cy="843925"/>
        </a:xfrm>
        <a:prstGeom prst="rect">
          <a:avLst/>
        </a:prstGeom>
        <a:solidFill>
          <a:srgbClr val="FECB0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ysClr val="windowText" lastClr="000000"/>
              </a:solidFill>
              <a:latin typeface="Calibri" pitchFamily="34" charset="0"/>
            </a:rPr>
            <a:t>Glen </a:t>
          </a:r>
          <a:r>
            <a:rPr lang="en-US" sz="1100" b="1" kern="1200" baseline="0" dirty="0" err="1">
              <a:solidFill>
                <a:sysClr val="windowText" lastClr="000000"/>
              </a:solidFill>
              <a:latin typeface="Calibri" pitchFamily="34" charset="0"/>
            </a:rPr>
            <a:t>Weppler</a:t>
          </a:r>
          <a:r>
            <a:rPr lang="en-US" sz="1100" b="1" kern="1200" baseline="0" dirty="0">
              <a:solidFill>
                <a:sysClr val="windowText" lastClr="000000"/>
              </a:solidFill>
              <a:latin typeface="Calibri" pitchFamily="34" charset="0"/>
            </a:rPr>
            <a:t>     </a:t>
          </a:r>
        </a:p>
        <a:p>
          <a:pPr marL="0" lvl="0" indent="0" algn="ctr" defTabSz="488950">
            <a:lnSpc>
              <a:spcPct val="100000"/>
            </a:lnSpc>
            <a:spcBef>
              <a:spcPct val="0"/>
            </a:spcBef>
            <a:spcAft>
              <a:spcPts val="0"/>
            </a:spcAft>
            <a:buNone/>
          </a:pPr>
          <a:r>
            <a:rPr lang="en-US" sz="1000" kern="1200" baseline="0" dirty="0">
              <a:solidFill>
                <a:sysClr val="windowText" lastClr="000000"/>
              </a:solidFill>
              <a:latin typeface="Calibri" pitchFamily="34" charset="0"/>
            </a:rPr>
            <a:t>Director of Housing</a:t>
          </a:r>
        </a:p>
      </dsp:txBody>
      <dsp:txXfrm>
        <a:off x="5002534" y="1487215"/>
        <a:ext cx="1687851" cy="843925"/>
      </dsp:txXfrm>
    </dsp:sp>
    <dsp:sp modelId="{E3E73090-4E35-415D-9BD4-E3BFAD749AF6}">
      <dsp:nvSpPr>
        <dsp:cNvPr id="0" name=""/>
        <dsp:cNvSpPr/>
      </dsp:nvSpPr>
      <dsp:spPr>
        <a:xfrm>
          <a:off x="5458" y="2685590"/>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tx1"/>
              </a:solidFill>
              <a:latin typeface="Calibri" pitchFamily="34" charset="0"/>
            </a:rPr>
            <a:t>Alex Piticco       </a:t>
          </a:r>
        </a:p>
        <a:p>
          <a:pPr marL="0" lvl="0" indent="0" algn="ctr" defTabSz="488950">
            <a:lnSpc>
              <a:spcPct val="100000"/>
            </a:lnSpc>
            <a:spcBef>
              <a:spcPct val="0"/>
            </a:spcBef>
            <a:spcAft>
              <a:spcPts val="0"/>
            </a:spcAft>
            <a:buNone/>
          </a:pPr>
          <a:r>
            <a:rPr lang="en-US" sz="1000" kern="1200" baseline="0" dirty="0">
              <a:solidFill>
                <a:schemeClr val="tx1"/>
              </a:solidFill>
              <a:latin typeface="Calibri" pitchFamily="34" charset="0"/>
            </a:rPr>
            <a:t>Assistant Director, Student Development and Residence Life</a:t>
          </a:r>
        </a:p>
      </dsp:txBody>
      <dsp:txXfrm>
        <a:off x="5458" y="2685590"/>
        <a:ext cx="1687851" cy="843925"/>
      </dsp:txXfrm>
    </dsp:sp>
    <dsp:sp modelId="{5AC12492-966E-4315-94F9-F9816AF9EF40}">
      <dsp:nvSpPr>
        <dsp:cNvPr id="0" name=""/>
        <dsp:cNvSpPr/>
      </dsp:nvSpPr>
      <dsp:spPr>
        <a:xfrm>
          <a:off x="427421" y="3883964"/>
          <a:ext cx="1687851" cy="843925"/>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tx1"/>
              </a:solidFill>
              <a:latin typeface="Calibri" pitchFamily="34" charset="0"/>
            </a:rPr>
            <a:t>Student Development and Residence Life </a:t>
          </a:r>
        </a:p>
      </dsp:txBody>
      <dsp:txXfrm>
        <a:off x="427421" y="3883964"/>
        <a:ext cx="1687851" cy="843925"/>
      </dsp:txXfrm>
    </dsp:sp>
    <dsp:sp modelId="{D42E668B-12C0-4B00-9E6F-B5C08BFD832C}">
      <dsp:nvSpPr>
        <dsp:cNvPr id="0" name=""/>
        <dsp:cNvSpPr/>
      </dsp:nvSpPr>
      <dsp:spPr>
        <a:xfrm>
          <a:off x="2047758" y="2685590"/>
          <a:ext cx="1687851"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Jennifer Ferguson </a:t>
          </a:r>
        </a:p>
        <a:p>
          <a:pPr marL="0" lvl="0" indent="0" algn="ctr" defTabSz="488950">
            <a:lnSpc>
              <a:spcPct val="100000"/>
            </a:lnSpc>
            <a:spcBef>
              <a:spcPct val="0"/>
            </a:spcBef>
            <a:spcAft>
              <a:spcPts val="0"/>
            </a:spcAft>
            <a:buNone/>
          </a:pPr>
          <a:r>
            <a:rPr lang="en-US" sz="1000" b="0" kern="1200" baseline="0" dirty="0">
              <a:solidFill>
                <a:schemeClr val="bg1"/>
              </a:solidFill>
              <a:latin typeface="Calibri" pitchFamily="34" charset="0"/>
            </a:rPr>
            <a:t>Assistant Director, Occupancy</a:t>
          </a:r>
          <a:r>
            <a:rPr lang="en-US" sz="1000" kern="1200" baseline="0" dirty="0">
              <a:solidFill>
                <a:schemeClr val="bg1"/>
              </a:solidFill>
              <a:latin typeface="Calibri" pitchFamily="34" charset="0"/>
            </a:rPr>
            <a:t> and Marketing Services</a:t>
          </a:r>
        </a:p>
      </dsp:txBody>
      <dsp:txXfrm>
        <a:off x="2047758" y="2685590"/>
        <a:ext cx="1687851" cy="843925"/>
      </dsp:txXfrm>
    </dsp:sp>
    <dsp:sp modelId="{FD007297-B4D9-4A8F-BB57-B49B87DE9FF2}">
      <dsp:nvSpPr>
        <dsp:cNvPr id="0" name=""/>
        <dsp:cNvSpPr/>
      </dsp:nvSpPr>
      <dsp:spPr>
        <a:xfrm>
          <a:off x="2469721" y="3883964"/>
          <a:ext cx="1463603" cy="843925"/>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100000"/>
            </a:lnSpc>
            <a:spcBef>
              <a:spcPct val="0"/>
            </a:spcBef>
            <a:spcAft>
              <a:spcPts val="0"/>
            </a:spcAft>
            <a:buNone/>
          </a:pPr>
          <a:r>
            <a:rPr lang="en-US" sz="1700" kern="1200" baseline="0" dirty="0">
              <a:solidFill>
                <a:schemeClr val="bg1"/>
              </a:solidFill>
              <a:latin typeface="Calibri" pitchFamily="34" charset="0"/>
            </a:rPr>
            <a:t>Occupancy and Marketing Services</a:t>
          </a:r>
        </a:p>
      </dsp:txBody>
      <dsp:txXfrm>
        <a:off x="2469721" y="3883964"/>
        <a:ext cx="1463603" cy="843925"/>
      </dsp:txXfrm>
    </dsp:sp>
    <dsp:sp modelId="{901C3F84-0850-42AD-A58A-3FAA50F677C1}">
      <dsp:nvSpPr>
        <dsp:cNvPr id="0" name=""/>
        <dsp:cNvSpPr/>
      </dsp:nvSpPr>
      <dsp:spPr>
        <a:xfrm>
          <a:off x="4090059" y="2685590"/>
          <a:ext cx="1687851"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Mike </a:t>
          </a:r>
          <a:r>
            <a:rPr lang="en-US" sz="1100" b="1" kern="1200" baseline="0" dirty="0" err="1">
              <a:solidFill>
                <a:schemeClr val="bg1"/>
              </a:solidFill>
              <a:latin typeface="Calibri" pitchFamily="34" charset="0"/>
            </a:rPr>
            <a:t>Iley</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Assistant Director, Residence Facilities</a:t>
          </a:r>
          <a:endParaRPr lang="en-US" sz="1000" kern="1200" baseline="0" dirty="0">
            <a:solidFill>
              <a:schemeClr val="bg1"/>
            </a:solidFill>
            <a:latin typeface="Calibri" pitchFamily="34" charset="0"/>
          </a:endParaRPr>
        </a:p>
      </dsp:txBody>
      <dsp:txXfrm>
        <a:off x="4090059" y="2685590"/>
        <a:ext cx="1687851" cy="843925"/>
      </dsp:txXfrm>
    </dsp:sp>
    <dsp:sp modelId="{8210A2C4-5BAB-4E29-AA79-4E6962C5C683}">
      <dsp:nvSpPr>
        <dsp:cNvPr id="0" name=""/>
        <dsp:cNvSpPr/>
      </dsp:nvSpPr>
      <dsp:spPr>
        <a:xfrm>
          <a:off x="4512021" y="3883964"/>
          <a:ext cx="1424580" cy="843925"/>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0" kern="1200" baseline="0" dirty="0">
              <a:solidFill>
                <a:schemeClr val="bg1"/>
              </a:solidFill>
              <a:latin typeface="Calibri" pitchFamily="34" charset="0"/>
            </a:rPr>
            <a:t>Residence Facilities </a:t>
          </a:r>
          <a:endParaRPr lang="en-US" sz="1700" b="1" kern="1200" baseline="0" dirty="0">
            <a:solidFill>
              <a:schemeClr val="bg1"/>
            </a:solidFill>
            <a:latin typeface="Calibri" pitchFamily="34" charset="0"/>
          </a:endParaRPr>
        </a:p>
      </dsp:txBody>
      <dsp:txXfrm>
        <a:off x="4512021" y="3883964"/>
        <a:ext cx="1424580" cy="843925"/>
      </dsp:txXfrm>
    </dsp:sp>
    <dsp:sp modelId="{B9351C9C-4264-47FE-A461-71B8E106DF73}">
      <dsp:nvSpPr>
        <dsp:cNvPr id="0" name=""/>
        <dsp:cNvSpPr/>
      </dsp:nvSpPr>
      <dsp:spPr>
        <a:xfrm>
          <a:off x="6132359" y="2685590"/>
          <a:ext cx="1509327" cy="843925"/>
        </a:xfrm>
        <a:prstGeom prst="rect">
          <a:avLst/>
        </a:prstGeom>
        <a:solidFill>
          <a:srgbClr val="0278BE"/>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Vacant</a:t>
          </a:r>
        </a:p>
        <a:p>
          <a:pPr marL="0" lvl="0" indent="0" algn="ctr" defTabSz="488950">
            <a:lnSpc>
              <a:spcPct val="100000"/>
            </a:lnSpc>
            <a:spcBef>
              <a:spcPct val="0"/>
            </a:spcBef>
            <a:spcAft>
              <a:spcPts val="0"/>
            </a:spcAft>
            <a:buNone/>
          </a:pPr>
          <a:r>
            <a:rPr lang="en-US" sz="1000" b="0" kern="1200" baseline="0" dirty="0">
              <a:solidFill>
                <a:schemeClr val="bg1"/>
              </a:solidFill>
              <a:latin typeface="Calibri" pitchFamily="34" charset="0"/>
            </a:rPr>
            <a:t>Manager, Housing Finance</a:t>
          </a:r>
          <a:endParaRPr lang="en-US" sz="1000" b="1" kern="1200" baseline="0" dirty="0">
            <a:solidFill>
              <a:schemeClr val="bg1"/>
            </a:solidFill>
            <a:latin typeface="Calibri" pitchFamily="34" charset="0"/>
          </a:endParaRPr>
        </a:p>
      </dsp:txBody>
      <dsp:txXfrm>
        <a:off x="6132359" y="2685590"/>
        <a:ext cx="1509327" cy="843925"/>
      </dsp:txXfrm>
    </dsp:sp>
    <dsp:sp modelId="{78734217-69A3-41E4-9F63-491F290AEF9F}">
      <dsp:nvSpPr>
        <dsp:cNvPr id="0" name=""/>
        <dsp:cNvSpPr/>
      </dsp:nvSpPr>
      <dsp:spPr>
        <a:xfrm>
          <a:off x="6509691" y="3883964"/>
          <a:ext cx="1687851" cy="843925"/>
        </a:xfrm>
        <a:prstGeom prst="rect">
          <a:avLst/>
        </a:prstGeom>
        <a:solidFill>
          <a:srgbClr val="0278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kern="1200" dirty="0">
              <a:solidFill>
                <a:schemeClr val="bg1"/>
              </a:solidFill>
            </a:rPr>
            <a:t>Accounting &amp; Data Specialist</a:t>
          </a:r>
          <a:endParaRPr lang="en-US" sz="1000" b="1" kern="1200" baseline="0" dirty="0">
            <a:solidFill>
              <a:schemeClr val="bg1"/>
            </a:solidFill>
            <a:latin typeface="Calibri" pitchFamily="34" charset="0"/>
          </a:endParaRPr>
        </a:p>
      </dsp:txBody>
      <dsp:txXfrm>
        <a:off x="6509691" y="3883964"/>
        <a:ext cx="1687851" cy="843925"/>
      </dsp:txXfrm>
    </dsp:sp>
    <dsp:sp modelId="{CF13DD11-0C07-430E-9459-8E2D0E4039D0}">
      <dsp:nvSpPr>
        <dsp:cNvPr id="0" name=""/>
        <dsp:cNvSpPr/>
      </dsp:nvSpPr>
      <dsp:spPr>
        <a:xfrm>
          <a:off x="8130028" y="2685590"/>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b="1" kern="1200" baseline="0" dirty="0">
              <a:solidFill>
                <a:schemeClr val="bg1"/>
              </a:solidFill>
              <a:latin typeface="Calibri" pitchFamily="34" charset="0"/>
            </a:rPr>
            <a:t>Sherry Kihut</a:t>
          </a:r>
          <a:br>
            <a:rPr lang="en-US" sz="1000" b="1" kern="1200" baseline="0" dirty="0">
              <a:solidFill>
                <a:schemeClr val="bg1"/>
              </a:solidFill>
              <a:latin typeface="Calibri" pitchFamily="34" charset="0"/>
            </a:rPr>
          </a:br>
          <a:r>
            <a:rPr lang="en-US" sz="1000" b="0" kern="1200" baseline="0" dirty="0">
              <a:solidFill>
                <a:schemeClr val="bg1"/>
              </a:solidFill>
              <a:latin typeface="Calibri" pitchFamily="34" charset="0"/>
            </a:rPr>
            <a:t>Manager, Business Technology &amp; Systems</a:t>
          </a:r>
        </a:p>
      </dsp:txBody>
      <dsp:txXfrm>
        <a:off x="8130028" y="2685590"/>
        <a:ext cx="1687851" cy="843925"/>
      </dsp:txXfrm>
    </dsp:sp>
    <dsp:sp modelId="{FDF81B2A-607F-49AC-AD22-1A3A85A11140}">
      <dsp:nvSpPr>
        <dsp:cNvPr id="0" name=""/>
        <dsp:cNvSpPr/>
      </dsp:nvSpPr>
      <dsp:spPr>
        <a:xfrm>
          <a:off x="8551991" y="3883964"/>
          <a:ext cx="1687851" cy="843925"/>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Functional User Analyst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a:t>
          </a:r>
        </a:p>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Business Process Analyst</a:t>
          </a:r>
        </a:p>
      </dsp:txBody>
      <dsp:txXfrm>
        <a:off x="8551991" y="3883964"/>
        <a:ext cx="1687851" cy="843925"/>
      </dsp:txXfrm>
    </dsp:sp>
    <dsp:sp modelId="{06D32992-3000-40F8-A1CD-E62E5B8D0E58}">
      <dsp:nvSpPr>
        <dsp:cNvPr id="0" name=""/>
        <dsp:cNvSpPr/>
      </dsp:nvSpPr>
      <dsp:spPr>
        <a:xfrm>
          <a:off x="10172328" y="2685590"/>
          <a:ext cx="1515133" cy="843925"/>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100000"/>
            </a:lnSpc>
            <a:spcBef>
              <a:spcPct val="0"/>
            </a:spcBef>
            <a:spcAft>
              <a:spcPts val="0"/>
            </a:spcAft>
            <a:buNone/>
          </a:pPr>
          <a:r>
            <a:rPr lang="en-US" sz="1000" b="0" kern="1200" baseline="0" dirty="0">
              <a:solidFill>
                <a:schemeClr val="bg1"/>
              </a:solidFill>
              <a:latin typeface="Calibri" pitchFamily="34" charset="0"/>
            </a:rPr>
            <a:t>Kristen Leal</a:t>
          </a:r>
          <a:br>
            <a:rPr lang="en-US" sz="1000" b="0" kern="1200" baseline="0" dirty="0">
              <a:solidFill>
                <a:schemeClr val="bg1"/>
              </a:solidFill>
              <a:latin typeface="Calibri" pitchFamily="34" charset="0"/>
            </a:rPr>
          </a:br>
          <a:r>
            <a:rPr lang="en-US" sz="1000" b="0" kern="1200" baseline="0" dirty="0">
              <a:solidFill>
                <a:schemeClr val="bg1"/>
              </a:solidFill>
              <a:latin typeface="Calibri" pitchFamily="34" charset="0"/>
            </a:rPr>
            <a:t>Project Manager, Strategic Initiatives &amp; Assessment </a:t>
          </a:r>
        </a:p>
      </dsp:txBody>
      <dsp:txXfrm>
        <a:off x="10172328" y="2685590"/>
        <a:ext cx="1515133" cy="84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245964"/>
          <a:ext cx="8128000" cy="1147688"/>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Impact Themes</a:t>
          </a:r>
          <a:endParaRPr lang="en-US" sz="2100" b="1" kern="1200" dirty="0"/>
        </a:p>
      </dsp:txBody>
      <dsp:txXfrm>
        <a:off x="0" y="5245964"/>
        <a:ext cx="8128000" cy="619751"/>
      </dsp:txXfrm>
    </dsp:sp>
    <dsp:sp modelId="{3CC40A87-95CB-4E65-B47D-B19BDFD89132}">
      <dsp:nvSpPr>
        <dsp:cNvPr id="0" name=""/>
        <dsp:cNvSpPr/>
      </dsp:nvSpPr>
      <dsp:spPr>
        <a:xfrm>
          <a:off x="3968" y="5842762"/>
          <a:ext cx="2706687" cy="527936"/>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Developing talent for a complex future. </a:t>
          </a:r>
        </a:p>
      </dsp:txBody>
      <dsp:txXfrm>
        <a:off x="3968" y="5842762"/>
        <a:ext cx="2706687" cy="527936"/>
      </dsp:txXfrm>
    </dsp:sp>
    <dsp:sp modelId="{1A57C622-0024-4936-AD89-3BD48B7B60E5}">
      <dsp:nvSpPr>
        <dsp:cNvPr id="0" name=""/>
        <dsp:cNvSpPr/>
      </dsp:nvSpPr>
      <dsp:spPr>
        <a:xfrm>
          <a:off x="2710656" y="5842762"/>
          <a:ext cx="2706687" cy="527936"/>
        </a:xfrm>
        <a:prstGeom prst="rect">
          <a:avLst/>
        </a:prstGeom>
        <a:solidFill>
          <a:schemeClr val="accent4">
            <a:alpha val="90000"/>
            <a:tint val="40000"/>
            <a:hueOff val="0"/>
            <a:satOff val="0"/>
            <a:lumOff val="0"/>
            <a:alphaOff val="-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Advancing research for a global impact. </a:t>
          </a:r>
        </a:p>
      </dsp:txBody>
      <dsp:txXfrm>
        <a:off x="2710656" y="5842762"/>
        <a:ext cx="2706687" cy="527936"/>
      </dsp:txXfrm>
    </dsp:sp>
    <dsp:sp modelId="{0D4040DA-0BAD-4CBE-BB9A-D481DFDAE1A2}">
      <dsp:nvSpPr>
        <dsp:cNvPr id="0" name=""/>
        <dsp:cNvSpPr/>
      </dsp:nvSpPr>
      <dsp:spPr>
        <a:xfrm>
          <a:off x="5417343" y="5842762"/>
          <a:ext cx="2706687" cy="527936"/>
        </a:xfrm>
        <a:prstGeom prst="rect">
          <a:avLst/>
        </a:prstGeom>
        <a:solidFill>
          <a:schemeClr val="accent4">
            <a:alpha val="90000"/>
            <a:tint val="40000"/>
            <a:hueOff val="0"/>
            <a:satOff val="0"/>
            <a:lumOff val="0"/>
            <a:alphaOff val="-1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Strengthening </a:t>
          </a:r>
          <a:r>
            <a:rPr lang="en-US" sz="1700" kern="1200" dirty="0"/>
            <a:t>sustainable and diverse communities. </a:t>
          </a:r>
        </a:p>
      </dsp:txBody>
      <dsp:txXfrm>
        <a:off x="5417343" y="5842762"/>
        <a:ext cx="2706687" cy="527936"/>
      </dsp:txXfrm>
    </dsp:sp>
    <dsp:sp modelId="{9EF4D2D5-77F4-41D8-839A-7FC937D8D01B}">
      <dsp:nvSpPr>
        <dsp:cNvPr id="0" name=""/>
        <dsp:cNvSpPr/>
      </dsp:nvSpPr>
      <dsp:spPr>
        <a:xfrm rot="10800000">
          <a:off x="0" y="3498034"/>
          <a:ext cx="8128000" cy="1765145"/>
        </a:xfrm>
        <a:prstGeom prst="upArrowCallout">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Values</a:t>
          </a:r>
          <a:endParaRPr lang="en-US" sz="2100" b="1" kern="1200" dirty="0"/>
        </a:p>
      </dsp:txBody>
      <dsp:txXfrm rot="-10800000">
        <a:off x="0" y="3498034"/>
        <a:ext cx="8128000" cy="619566"/>
      </dsp:txXfrm>
    </dsp:sp>
    <dsp:sp modelId="{F08F2C1C-0AF7-4698-83C0-EBBFBB510613}">
      <dsp:nvSpPr>
        <dsp:cNvPr id="0" name=""/>
        <dsp:cNvSpPr/>
      </dsp:nvSpPr>
      <dsp:spPr>
        <a:xfrm>
          <a:off x="0" y="4117600"/>
          <a:ext cx="2032000" cy="527778"/>
        </a:xfrm>
        <a:prstGeom prst="rect">
          <a:avLst/>
        </a:prstGeom>
        <a:solidFill>
          <a:schemeClr val="accent4">
            <a:alpha val="90000"/>
            <a:tint val="40000"/>
            <a:hueOff val="0"/>
            <a:satOff val="0"/>
            <a:lumOff val="0"/>
            <a:alphaOff val="-1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curious.</a:t>
          </a:r>
        </a:p>
      </dsp:txBody>
      <dsp:txXfrm>
        <a:off x="0" y="4117600"/>
        <a:ext cx="2032000" cy="527778"/>
      </dsp:txXfrm>
    </dsp:sp>
    <dsp:sp modelId="{8B7B8F90-F8AA-4CDE-9FD8-0137CEC44C03}">
      <dsp:nvSpPr>
        <dsp:cNvPr id="0" name=""/>
        <dsp:cNvSpPr/>
      </dsp:nvSpPr>
      <dsp:spPr>
        <a:xfrm>
          <a:off x="2032000" y="4117600"/>
          <a:ext cx="2032000" cy="527778"/>
        </a:xfrm>
        <a:prstGeom prst="rect">
          <a:avLst/>
        </a:prstGeom>
        <a:solidFill>
          <a:schemeClr val="accent4">
            <a:alpha val="90000"/>
            <a:tint val="40000"/>
            <a:hueOff val="0"/>
            <a:satOff val="0"/>
            <a:lumOff val="0"/>
            <a:alphaOff val="-2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courageous. </a:t>
          </a:r>
        </a:p>
      </dsp:txBody>
      <dsp:txXfrm>
        <a:off x="2032000" y="4117600"/>
        <a:ext cx="2032000" cy="527778"/>
      </dsp:txXfrm>
    </dsp:sp>
    <dsp:sp modelId="{8434F3A7-0101-4EAA-BAB9-F38A8505E147}">
      <dsp:nvSpPr>
        <dsp:cNvPr id="0" name=""/>
        <dsp:cNvSpPr/>
      </dsp:nvSpPr>
      <dsp:spPr>
        <a:xfrm>
          <a:off x="4064000" y="4117600"/>
          <a:ext cx="2032000" cy="527778"/>
        </a:xfrm>
        <a:prstGeom prst="rect">
          <a:avLst/>
        </a:prstGeom>
        <a:solidFill>
          <a:schemeClr val="accent4">
            <a:alpha val="90000"/>
            <a:tint val="40000"/>
            <a:hueOff val="0"/>
            <a:satOff val="0"/>
            <a:lumOff val="0"/>
            <a:alphaOff val="-2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We are engaged. </a:t>
          </a:r>
        </a:p>
      </dsp:txBody>
      <dsp:txXfrm>
        <a:off x="4064000" y="4117600"/>
        <a:ext cx="2032000" cy="527778"/>
      </dsp:txXfrm>
    </dsp:sp>
    <dsp:sp modelId="{B1745881-362F-44CE-86B1-476C76F4FE3F}">
      <dsp:nvSpPr>
        <dsp:cNvPr id="0" name=""/>
        <dsp:cNvSpPr/>
      </dsp:nvSpPr>
      <dsp:spPr>
        <a:xfrm>
          <a:off x="6095999" y="4117600"/>
          <a:ext cx="2032000" cy="527778"/>
        </a:xfrm>
        <a:prstGeom prst="rect">
          <a:avLst/>
        </a:prstGeom>
        <a:solidFill>
          <a:schemeClr val="accent4">
            <a:alpha val="90000"/>
            <a:tint val="40000"/>
            <a:hueOff val="0"/>
            <a:satOff val="0"/>
            <a:lumOff val="0"/>
            <a:alphaOff val="-3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We </a:t>
          </a:r>
          <a:r>
            <a:rPr lang="en-US" sz="1700" kern="1200" dirty="0"/>
            <a:t>all belong. </a:t>
          </a:r>
        </a:p>
      </dsp:txBody>
      <dsp:txXfrm>
        <a:off x="6095999" y="4117600"/>
        <a:ext cx="2032000" cy="527778"/>
      </dsp:txXfrm>
    </dsp:sp>
    <dsp:sp modelId="{69BE3F1A-1186-44BD-968A-C7AD7D69B1F1}">
      <dsp:nvSpPr>
        <dsp:cNvPr id="0" name=""/>
        <dsp:cNvSpPr/>
      </dsp:nvSpPr>
      <dsp:spPr>
        <a:xfrm rot="10800000">
          <a:off x="0" y="1750104"/>
          <a:ext cx="8128000" cy="1765145"/>
        </a:xfrm>
        <a:prstGeom prst="upArrowCallout">
          <a:avLst/>
        </a:prstGeom>
        <a:solidFill>
          <a:schemeClr val="accent4">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Vision</a:t>
          </a:r>
          <a:endParaRPr lang="en-US" sz="2100" b="1" kern="1200" dirty="0"/>
        </a:p>
      </dsp:txBody>
      <dsp:txXfrm rot="-10800000">
        <a:off x="0" y="1750104"/>
        <a:ext cx="8128000" cy="619566"/>
      </dsp:txXfrm>
    </dsp:sp>
    <dsp:sp modelId="{DA9F97CD-D4D3-4E27-9852-560638B97941}">
      <dsp:nvSpPr>
        <dsp:cNvPr id="0" name=""/>
        <dsp:cNvSpPr/>
      </dsp:nvSpPr>
      <dsp:spPr>
        <a:xfrm>
          <a:off x="0" y="2369670"/>
          <a:ext cx="8128000" cy="527778"/>
        </a:xfrm>
        <a:prstGeom prst="rect">
          <a:avLst/>
        </a:prstGeom>
        <a:solidFill>
          <a:schemeClr val="accent4">
            <a:alpha val="90000"/>
            <a:tint val="40000"/>
            <a:hueOff val="0"/>
            <a:satOff val="0"/>
            <a:lumOff val="0"/>
            <a:alphaOff val="-35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Connecting imagination with impact for a better world</a:t>
          </a:r>
          <a:endParaRPr lang="en-US" sz="1700" kern="1200" dirty="0"/>
        </a:p>
      </dsp:txBody>
      <dsp:txXfrm>
        <a:off x="0" y="2369670"/>
        <a:ext cx="8128000" cy="527778"/>
      </dsp:txXfrm>
    </dsp:sp>
    <dsp:sp modelId="{61C2E9D3-5537-4D20-9600-5086A6773340}">
      <dsp:nvSpPr>
        <dsp:cNvPr id="0" name=""/>
        <dsp:cNvSpPr/>
      </dsp:nvSpPr>
      <dsp:spPr>
        <a:xfrm rot="10800000">
          <a:off x="0" y="15289"/>
          <a:ext cx="8128000" cy="1765145"/>
        </a:xfrm>
        <a:prstGeom prst="upArrowCallou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CA" sz="2100" b="1" kern="1200" dirty="0"/>
            <a:t>UWaterloo Mission</a:t>
          </a:r>
          <a:endParaRPr lang="en-US" sz="2100" b="1" kern="1200" dirty="0"/>
        </a:p>
      </dsp:txBody>
      <dsp:txXfrm rot="-10800000">
        <a:off x="0" y="15289"/>
        <a:ext cx="8128000" cy="619566"/>
      </dsp:txXfrm>
    </dsp:sp>
    <dsp:sp modelId="{80B69C52-35A8-4992-94FA-38DDFE6D7161}">
      <dsp:nvSpPr>
        <dsp:cNvPr id="0" name=""/>
        <dsp:cNvSpPr/>
      </dsp:nvSpPr>
      <dsp:spPr>
        <a:xfrm>
          <a:off x="0" y="621740"/>
          <a:ext cx="8128000" cy="527778"/>
        </a:xfrm>
        <a:prstGeom prst="rect">
          <a:avLst/>
        </a:prstGeom>
        <a:solidFill>
          <a:schemeClr val="accent4">
            <a:alpha val="90000"/>
            <a:tint val="40000"/>
            <a:hueOff val="0"/>
            <a:satOff val="0"/>
            <a:lumOff val="0"/>
            <a:alphaOff val="-4000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CA" sz="1700" kern="1200" dirty="0"/>
            <a:t>advance learning and knowledge through teaching, research, and scholarship, nationally and internationally, in an environment of free expression and inquiry</a:t>
          </a:r>
          <a:endParaRPr lang="en-US" sz="1700" kern="1200" dirty="0"/>
        </a:p>
      </dsp:txBody>
      <dsp:txXfrm>
        <a:off x="0" y="621740"/>
        <a:ext cx="8128000" cy="527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22EE-5408-4692-A3CF-F7270EAF8DE2}">
      <dsp:nvSpPr>
        <dsp:cNvPr id="0" name=""/>
        <dsp:cNvSpPr/>
      </dsp:nvSpPr>
      <dsp:spPr>
        <a:xfrm>
          <a:off x="0" y="5520600"/>
          <a:ext cx="8093075" cy="90570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Winter 2022 Departmental Targets</a:t>
          </a:r>
          <a:endParaRPr lang="en-US" sz="1700" b="1" kern="1200" dirty="0"/>
        </a:p>
      </dsp:txBody>
      <dsp:txXfrm>
        <a:off x="0" y="5520600"/>
        <a:ext cx="8093075" cy="489078"/>
      </dsp:txXfrm>
    </dsp:sp>
    <dsp:sp modelId="{7F6F124D-3435-4245-AE4B-9FADD2BEC9A4}">
      <dsp:nvSpPr>
        <dsp:cNvPr id="0" name=""/>
        <dsp:cNvSpPr/>
      </dsp:nvSpPr>
      <dsp:spPr>
        <a:xfrm>
          <a:off x="3951"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Operations</a:t>
          </a:r>
          <a:endParaRPr lang="en-US" sz="1300" kern="1200" dirty="0"/>
        </a:p>
      </dsp:txBody>
      <dsp:txXfrm>
        <a:off x="3951" y="5991564"/>
        <a:ext cx="2695057" cy="416622"/>
      </dsp:txXfrm>
    </dsp:sp>
    <dsp:sp modelId="{D1BD7084-2BDB-4DBD-91ED-CD580A2A417E}">
      <dsp:nvSpPr>
        <dsp:cNvPr id="0" name=""/>
        <dsp:cNvSpPr/>
      </dsp:nvSpPr>
      <dsp:spPr>
        <a:xfrm>
          <a:off x="2699008"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New Enterprise System</a:t>
          </a:r>
          <a:endParaRPr lang="en-US" sz="1300" kern="1200" dirty="0"/>
        </a:p>
      </dsp:txBody>
      <dsp:txXfrm>
        <a:off x="2699008" y="5991564"/>
        <a:ext cx="2695057" cy="416622"/>
      </dsp:txXfrm>
    </dsp:sp>
    <dsp:sp modelId="{00A3D1C8-DFB5-481A-BE6E-61B0767E728D}">
      <dsp:nvSpPr>
        <dsp:cNvPr id="0" name=""/>
        <dsp:cNvSpPr/>
      </dsp:nvSpPr>
      <dsp:spPr>
        <a:xfrm>
          <a:off x="5394066" y="5991564"/>
          <a:ext cx="2695057" cy="416622"/>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Paused Activities</a:t>
          </a:r>
        </a:p>
      </dsp:txBody>
      <dsp:txXfrm>
        <a:off x="5394066" y="5991564"/>
        <a:ext cx="2695057" cy="416622"/>
      </dsp:txXfrm>
    </dsp:sp>
    <dsp:sp modelId="{9E69C6D2-231A-4D78-AF9F-341258CFC01B}">
      <dsp:nvSpPr>
        <dsp:cNvPr id="0" name=""/>
        <dsp:cNvSpPr/>
      </dsp:nvSpPr>
      <dsp:spPr>
        <a:xfrm rot="10800000">
          <a:off x="0" y="4141218"/>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Values</a:t>
          </a:r>
          <a:endParaRPr lang="en-US" sz="1700" b="1" kern="1200" dirty="0"/>
        </a:p>
      </dsp:txBody>
      <dsp:txXfrm rot="-10800000">
        <a:off x="0" y="4141218"/>
        <a:ext cx="8093075" cy="488931"/>
      </dsp:txXfrm>
    </dsp:sp>
    <dsp:sp modelId="{E5CE1EA0-836A-44CD-A409-BAF925C222F6}">
      <dsp:nvSpPr>
        <dsp:cNvPr id="0" name=""/>
        <dsp:cNvSpPr/>
      </dsp:nvSpPr>
      <dsp:spPr>
        <a:xfrm>
          <a:off x="0"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Put students first. </a:t>
          </a:r>
          <a:endParaRPr lang="en-US" sz="1300" b="1" kern="1200" dirty="0"/>
        </a:p>
      </dsp:txBody>
      <dsp:txXfrm>
        <a:off x="0" y="4630149"/>
        <a:ext cx="2023268" cy="416497"/>
      </dsp:txXfrm>
    </dsp:sp>
    <dsp:sp modelId="{EB3609E5-3B55-448C-B4E4-FEAB6296137D}">
      <dsp:nvSpPr>
        <dsp:cNvPr id="0" name=""/>
        <dsp:cNvSpPr/>
      </dsp:nvSpPr>
      <dsp:spPr>
        <a:xfrm>
          <a:off x="2023268"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Make our team stronger. </a:t>
          </a:r>
          <a:endParaRPr lang="en-US" sz="1300" b="1" kern="1200" dirty="0"/>
        </a:p>
      </dsp:txBody>
      <dsp:txXfrm>
        <a:off x="2023268" y="4630149"/>
        <a:ext cx="2023268" cy="416497"/>
      </dsp:txXfrm>
    </dsp:sp>
    <dsp:sp modelId="{610CB20F-353D-474B-AF6F-562C85477F66}">
      <dsp:nvSpPr>
        <dsp:cNvPr id="0" name=""/>
        <dsp:cNvSpPr/>
      </dsp:nvSpPr>
      <dsp:spPr>
        <a:xfrm>
          <a:off x="4046537"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Embrace growth. </a:t>
          </a:r>
          <a:endParaRPr lang="en-US" sz="1300" b="1" kern="1200" dirty="0"/>
        </a:p>
      </dsp:txBody>
      <dsp:txXfrm>
        <a:off x="4046537" y="4630149"/>
        <a:ext cx="2023268" cy="416497"/>
      </dsp:txXfrm>
    </dsp:sp>
    <dsp:sp modelId="{6E8B46E8-F6E1-4586-B33C-8E0DFCC06866}">
      <dsp:nvSpPr>
        <dsp:cNvPr id="0" name=""/>
        <dsp:cNvSpPr/>
      </dsp:nvSpPr>
      <dsp:spPr>
        <a:xfrm>
          <a:off x="6069806" y="4630149"/>
          <a:ext cx="2023268"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a:t>See </a:t>
          </a:r>
          <a:r>
            <a:rPr lang="en-CA" sz="1300" kern="1200" dirty="0"/>
            <a:t>the bigger picture. </a:t>
          </a:r>
          <a:endParaRPr lang="en-US" sz="1300" b="1" kern="1200" dirty="0"/>
        </a:p>
      </dsp:txBody>
      <dsp:txXfrm>
        <a:off x="6069806" y="4630149"/>
        <a:ext cx="2023268" cy="416497"/>
      </dsp:txXfrm>
    </dsp:sp>
    <dsp:sp modelId="{43DE82B6-7A61-4921-81DC-D937C5CCB3DD}">
      <dsp:nvSpPr>
        <dsp:cNvPr id="0" name=""/>
        <dsp:cNvSpPr/>
      </dsp:nvSpPr>
      <dsp:spPr>
        <a:xfrm rot="10800000">
          <a:off x="0" y="2761836"/>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Vision</a:t>
          </a:r>
          <a:endParaRPr lang="en-US" sz="1700" b="1" kern="1200" dirty="0"/>
        </a:p>
      </dsp:txBody>
      <dsp:txXfrm rot="-10800000">
        <a:off x="0" y="2761836"/>
        <a:ext cx="8093075" cy="488931"/>
      </dsp:txXfrm>
    </dsp:sp>
    <dsp:sp modelId="{026E7DA8-61A1-4047-B9E6-BD7546ED77E2}">
      <dsp:nvSpPr>
        <dsp:cNvPr id="0" name=""/>
        <dsp:cNvSpPr/>
      </dsp:nvSpPr>
      <dsp:spPr>
        <a:xfrm>
          <a:off x="0" y="3250768"/>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Students living in residence will academically outperform their off-campus peers.</a:t>
          </a:r>
          <a:endParaRPr lang="en-US" sz="1300" kern="1200" dirty="0"/>
        </a:p>
      </dsp:txBody>
      <dsp:txXfrm>
        <a:off x="0" y="3250768"/>
        <a:ext cx="8093075" cy="416497"/>
      </dsp:txXfrm>
    </dsp:sp>
    <dsp:sp modelId="{69BE3F1A-1186-44BD-968A-C7AD7D69B1F1}">
      <dsp:nvSpPr>
        <dsp:cNvPr id="0" name=""/>
        <dsp:cNvSpPr/>
      </dsp:nvSpPr>
      <dsp:spPr>
        <a:xfrm rot="10800000">
          <a:off x="0" y="1382455"/>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Housing Mission</a:t>
          </a:r>
          <a:endParaRPr lang="en-US" sz="1700" b="1" kern="1200" dirty="0"/>
        </a:p>
      </dsp:txBody>
      <dsp:txXfrm rot="-10800000">
        <a:off x="0" y="1382455"/>
        <a:ext cx="8093075" cy="488931"/>
      </dsp:txXfrm>
    </dsp:sp>
    <dsp:sp modelId="{DA9F97CD-D4D3-4E27-9852-560638B97941}">
      <dsp:nvSpPr>
        <dsp:cNvPr id="0" name=""/>
        <dsp:cNvSpPr/>
      </dsp:nvSpPr>
      <dsp:spPr>
        <a:xfrm>
          <a:off x="0" y="1871386"/>
          <a:ext cx="8093075"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We want our students to learn where they live.</a:t>
          </a:r>
        </a:p>
      </dsp:txBody>
      <dsp:txXfrm>
        <a:off x="0" y="1871386"/>
        <a:ext cx="8093075" cy="416497"/>
      </dsp:txXfrm>
    </dsp:sp>
    <dsp:sp modelId="{61C2E9D3-5537-4D20-9600-5086A6773340}">
      <dsp:nvSpPr>
        <dsp:cNvPr id="0" name=""/>
        <dsp:cNvSpPr/>
      </dsp:nvSpPr>
      <dsp:spPr>
        <a:xfrm rot="10800000">
          <a:off x="0" y="33899"/>
          <a:ext cx="8093075" cy="1392967"/>
        </a:xfrm>
        <a:prstGeom prst="upArrowCallou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kern="1200" dirty="0"/>
            <a:t>University of Waterloo Strategic Plan</a:t>
          </a:r>
          <a:endParaRPr lang="en-US" sz="1700" b="1" kern="1200" dirty="0"/>
        </a:p>
      </dsp:txBody>
      <dsp:txXfrm rot="-10800000">
        <a:off x="0" y="33899"/>
        <a:ext cx="8093075" cy="488931"/>
      </dsp:txXfrm>
    </dsp:sp>
    <dsp:sp modelId="{80B69C52-35A8-4992-94FA-38DDFE6D7161}">
      <dsp:nvSpPr>
        <dsp:cNvPr id="0" name=""/>
        <dsp:cNvSpPr/>
      </dsp:nvSpPr>
      <dsp:spPr>
        <a:xfrm>
          <a:off x="3951"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Advance learning and knowledge</a:t>
          </a:r>
          <a:endParaRPr lang="en-US" sz="1300" kern="1200" dirty="0"/>
        </a:p>
      </dsp:txBody>
      <dsp:txXfrm>
        <a:off x="3951" y="492004"/>
        <a:ext cx="2695057" cy="416497"/>
      </dsp:txXfrm>
    </dsp:sp>
    <dsp:sp modelId="{C2FFC1E9-DCEE-483F-8034-321A556EE27F}">
      <dsp:nvSpPr>
        <dsp:cNvPr id="0" name=""/>
        <dsp:cNvSpPr/>
      </dsp:nvSpPr>
      <dsp:spPr>
        <a:xfrm>
          <a:off x="2699008"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CA" sz="1300" kern="1200" dirty="0"/>
            <a:t>Developing talent for a complex future</a:t>
          </a:r>
          <a:endParaRPr lang="en-US" sz="1300" kern="1200" dirty="0"/>
        </a:p>
      </dsp:txBody>
      <dsp:txXfrm>
        <a:off x="2699008" y="492004"/>
        <a:ext cx="2695057" cy="416497"/>
      </dsp:txXfrm>
    </dsp:sp>
    <dsp:sp modelId="{0232C307-FEF2-48E2-814A-6FED63152C8A}">
      <dsp:nvSpPr>
        <dsp:cNvPr id="0" name=""/>
        <dsp:cNvSpPr/>
      </dsp:nvSpPr>
      <dsp:spPr>
        <a:xfrm>
          <a:off x="5394066" y="492004"/>
          <a:ext cx="2695057" cy="416497"/>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Strengthening sustainable and diverse communities</a:t>
          </a:r>
        </a:p>
      </dsp:txBody>
      <dsp:txXfrm>
        <a:off x="5394066" y="492004"/>
        <a:ext cx="2695057" cy="4164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1310-4449-4490-9DD5-2B5018642953}"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8F189-628F-4CFB-8ABF-BD8C4B04C672}" type="slidenum">
              <a:rPr lang="en-US" smtClean="0"/>
              <a:t>‹#›</a:t>
            </a:fld>
            <a:endParaRPr lang="en-US"/>
          </a:p>
        </p:txBody>
      </p:sp>
    </p:spTree>
    <p:extLst>
      <p:ext uri="{BB962C8B-B14F-4D97-AF65-F5344CB8AC3E}">
        <p14:creationId xmlns:p14="http://schemas.microsoft.com/office/powerpoint/2010/main" val="2252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8F189-628F-4CFB-8ABF-BD8C4B04C672}" type="slidenum">
              <a:rPr lang="en-US" smtClean="0"/>
              <a:t>7</a:t>
            </a:fld>
            <a:endParaRPr lang="en-US"/>
          </a:p>
        </p:txBody>
      </p:sp>
    </p:spTree>
    <p:extLst>
      <p:ext uri="{BB962C8B-B14F-4D97-AF65-F5344CB8AC3E}">
        <p14:creationId xmlns:p14="http://schemas.microsoft.com/office/powerpoint/2010/main" val="163322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Stay competitive with services, amenities, and experience of OC housing </a:t>
            </a:r>
          </a:p>
          <a:p>
            <a:r>
              <a:rPr lang="en-US" dirty="0"/>
              <a:t>Strategic and intentional with capital improvements </a:t>
            </a:r>
          </a:p>
          <a:p>
            <a:endParaRPr lang="en-US" dirty="0"/>
          </a:p>
        </p:txBody>
      </p:sp>
      <p:sp>
        <p:nvSpPr>
          <p:cNvPr id="4" name="Slide Number Placeholder 3"/>
          <p:cNvSpPr>
            <a:spLocks noGrp="1"/>
          </p:cNvSpPr>
          <p:nvPr>
            <p:ph type="sldNum" sz="quarter" idx="10"/>
          </p:nvPr>
        </p:nvSpPr>
        <p:spPr/>
        <p:txBody>
          <a:bodyPr/>
          <a:lstStyle/>
          <a:p>
            <a:fld id="{9F4F232B-CB0E-44C6-86F0-2510D267EB7F}" type="slidenum">
              <a:rPr lang="en-US" smtClean="0"/>
              <a:t>9</a:t>
            </a:fld>
            <a:endParaRPr lang="en-US"/>
          </a:p>
        </p:txBody>
      </p:sp>
    </p:spTree>
    <p:extLst>
      <p:ext uri="{BB962C8B-B14F-4D97-AF65-F5344CB8AC3E}">
        <p14:creationId xmlns:p14="http://schemas.microsoft.com/office/powerpoint/2010/main" val="360214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11</a:t>
            </a:fld>
            <a:endParaRPr lang="en-CA"/>
          </a:p>
        </p:txBody>
      </p:sp>
    </p:spTree>
    <p:extLst>
      <p:ext uri="{BB962C8B-B14F-4D97-AF65-F5344CB8AC3E}">
        <p14:creationId xmlns:p14="http://schemas.microsoft.com/office/powerpoint/2010/main" val="37980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13</a:t>
            </a:fld>
            <a:endParaRPr lang="en-CA"/>
          </a:p>
        </p:txBody>
      </p:sp>
    </p:spTree>
    <p:extLst>
      <p:ext uri="{BB962C8B-B14F-4D97-AF65-F5344CB8AC3E}">
        <p14:creationId xmlns:p14="http://schemas.microsoft.com/office/powerpoint/2010/main" val="38022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1 shows the differences in retention rate of those in housing compared to those not in housing. Overall, students who stayed in housing were significantly more likely to be retained as compared to those who did not. Additionally, the following subgroups had a statistically significant higher retention rate when staying in housing. The following subgroups of students had a statistically significant higher retention rate than those of the same subgroup not in housing: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Mathematics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Science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Gender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Domestic students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students</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Assumptions and Definitions</a:t>
            </a:r>
            <a:endParaRPr lang="en-CA"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Population examined: Students included in the analysis were those who first registered for study in a term between academic years 2005/2006 and 2010/2011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 retained: A student was considered as not retained if they did not progress to second year at any future point while enrolled in their undergraduate career.</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Housing: Students were considered as students who stayed in UW housing if </a:t>
            </a:r>
            <a:r>
              <a:rPr lang="en-US" sz="1200" kern="1200" dirty="0" err="1">
                <a:solidFill>
                  <a:schemeClr val="tx1"/>
                </a:solidFill>
                <a:effectLst/>
                <a:latin typeface="+mn-lt"/>
                <a:ea typeface="+mn-ea"/>
                <a:cs typeface="+mn-cs"/>
              </a:rPr>
              <a:t>theypaid</a:t>
            </a:r>
            <a:r>
              <a:rPr lang="en-US" sz="1200" kern="1200" dirty="0">
                <a:solidFill>
                  <a:schemeClr val="tx1"/>
                </a:solidFill>
                <a:effectLst/>
                <a:latin typeface="+mn-lt"/>
                <a:ea typeface="+mn-ea"/>
                <a:cs typeface="+mn-cs"/>
              </a:rPr>
              <a:t> housing fees in their first year of study. All students who stayed in </a:t>
            </a:r>
            <a:r>
              <a:rPr lang="en-US" sz="1200" kern="1200" dirty="0" err="1">
                <a:solidFill>
                  <a:schemeClr val="tx1"/>
                </a:solidFill>
                <a:effectLst/>
                <a:latin typeface="+mn-lt"/>
                <a:ea typeface="+mn-ea"/>
                <a:cs typeface="+mn-cs"/>
              </a:rPr>
              <a:t>Minota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Hagey</a:t>
            </a:r>
            <a:r>
              <a:rPr lang="en-US" sz="1200" kern="1200" dirty="0">
                <a:solidFill>
                  <a:schemeClr val="tx1"/>
                </a:solidFill>
                <a:effectLst/>
                <a:latin typeface="+mn-lt"/>
                <a:ea typeface="+mn-ea"/>
                <a:cs typeface="+mn-cs"/>
              </a:rPr>
              <a:t> (any year) were included</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following subgroups were considered within the population: visa status, residence building, academic group, and gender.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following students were not included in the analysis in either the housing or not in housing group:</a:t>
            </a:r>
            <a:endParaRPr lang="en-CA" sz="1200" b="1"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 campus housing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may have paid a housing fee, but also paid a withdrawal fee. The withdrawn students are not included in the residence pool.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FUAC rooms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started with advanced standing (i.e. did not register in 1A)</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who transferred from a previous post-secondary institution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Visa status is defined by the fees students pay. If a student pay international tuition, they are considered an international student.</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Statistical Tests between students in and not in housing</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 of the large difference outlined in the previous section could be due to the differing demographics in each sample. Further testing was done to eliminate some of the differences.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examined the demographics of students in housing and those not in housing to determine whether these two populations have different demographic characteristics. If two populations have different demographic characteristics, statistical differences between the two groups may be due to these differences, rather than their housing condition.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list below illustrates the results of descriptive statistics to determine which subgroups are more likely to stay in housing, and the percentage point difference: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Engineering – overrepresented in housing (+4.1%)</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Environment – overrepresented in housing (-0.9%)</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Females – overrepresented in housing (+3.3%)</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International – overrepresentation in housing (+2.8%)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eliminate the effect of varying retention rates between the listed groups, random sampling was performed twice. In other words, to remove potential impact of subgroups have on the overall retention rate; students were selected at random to see if there was a difference in retention. The results of this are in the Appendix. The findings of this test concluded that variation in statistical difference between subgroups are consistent; students in housing tend to have a higher retention rate.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random sampling functions were performed. The first selected 50% of the population randomly, the other selected 30% of the sample.</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Retention Rate over time</a:t>
            </a:r>
            <a:endParaRPr lang="en-CA"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 5 shows how the overall retention rate has changed yearly between 2005/06 and 2010/11 in both the housing, and not in housing groups. There is a difference between housing and non-housing students in every year, and this difference is statistically significant.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Table 5 – Difference in retention rate by year</a:t>
            </a:r>
            <a:endParaRPr lang="en-CA"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Retention Rate</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Academic Year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 in Housing</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Difference (% points)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Statistically Different</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2005/06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2006/07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94.4%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2007/08</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86.7%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2008/09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93.6%</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88.4%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2009/10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92.7%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87.4%</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5.3</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2010/11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93.1%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87.1%</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z-test at 95% confidence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14</a:t>
            </a:fld>
            <a:endParaRPr lang="en-CA"/>
          </a:p>
        </p:txBody>
      </p:sp>
    </p:spTree>
    <p:extLst>
      <p:ext uri="{BB962C8B-B14F-4D97-AF65-F5344CB8AC3E}">
        <p14:creationId xmlns:p14="http://schemas.microsoft.com/office/powerpoint/2010/main" val="241038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9331" y="0"/>
            <a:ext cx="12215812" cy="6900821"/>
            <a:chOff x="-9331" y="0"/>
            <a:chExt cx="12215812" cy="6900821"/>
          </a:xfrm>
        </p:grpSpPr>
        <p:sp>
          <p:nvSpPr>
            <p:cNvPr id="8" name="Rectangle 7"/>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331" y="103635"/>
              <a:ext cx="12215812" cy="103062"/>
              <a:chOff x="-733508" y="318898"/>
              <a:chExt cx="12523304" cy="115337"/>
            </a:xfrm>
          </p:grpSpPr>
          <p:sp>
            <p:nvSpPr>
              <p:cNvPr id="13" name="Rectangle 12"/>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aseline="0">
                <a:latin typeface="Impact" panose="020B0806030902050204" pitchFamily="34" charset="0"/>
              </a:defRPr>
            </a:lvl1pPr>
          </a:lstStyle>
          <a:p>
            <a:r>
              <a:rPr lang="en-US" dirty="0"/>
              <a:t>TITLE GOES HERE IN CAPS</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rgbClr val="00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A2A2A2"/>
                </a:solidFill>
                <a:latin typeface="Georgia" panose="02040502050405020303" pitchFamily="18" charset="0"/>
              </a:rPr>
              <a:t>Prepared by or a subtitle goes here</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8747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
        <p:nvSpPr>
          <p:cNvPr id="3" name="Content Placeholder 2"/>
          <p:cNvSpPr>
            <a:spLocks noGrp="1"/>
          </p:cNvSpPr>
          <p:nvPr>
            <p:ph idx="1"/>
          </p:nvPr>
        </p:nvSpPr>
        <p:spPr>
          <a:xfrm>
            <a:off x="838200" y="1825625"/>
            <a:ext cx="10515600" cy="3885062"/>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13550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mpact" panose="020B080603090205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4589464"/>
            <a:ext cx="10515600" cy="1198862"/>
          </a:xfrm>
          <a:prstGeom prst="rect">
            <a:avLst/>
          </a:prstGeo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a:solidFill>
                  <a:srgbClr val="A2A2A2"/>
                </a:solidFill>
                <a:latin typeface="Georgia" panose="02040502050405020303" pitchFamily="18" charset="0"/>
              </a:rPr>
              <a:t>Prepared by or a subtitle goes here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3A5537-BC62-47EC-87ED-A7A764E10FAF}" type="slidenum">
              <a:rPr lang="en-US" smtClean="0"/>
              <a:t>‹#›</a:t>
            </a:fld>
            <a:endParaRPr lang="en-US"/>
          </a:p>
        </p:txBody>
      </p:sp>
      <p:sp>
        <p:nvSpPr>
          <p:cNvPr id="7"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1356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0"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44874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1125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9"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a:t>SLIDE TITLE IN CAPS</a:t>
            </a:r>
          </a:p>
        </p:txBody>
      </p:sp>
    </p:spTree>
    <p:extLst>
      <p:ext uri="{BB962C8B-B14F-4D97-AF65-F5344CB8AC3E}">
        <p14:creationId xmlns:p14="http://schemas.microsoft.com/office/powerpoint/2010/main" val="24607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7427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902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580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Tree>
    <p:extLst>
      <p:ext uri="{BB962C8B-B14F-4D97-AF65-F5344CB8AC3E}">
        <p14:creationId xmlns:p14="http://schemas.microsoft.com/office/powerpoint/2010/main" val="14735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terloo.ca/en/government/resources/Documents/Cityadministration/Student-housing-report-2017.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238"/>
            <a:ext cx="9144000" cy="2387600"/>
          </a:xfrm>
        </p:spPr>
        <p:txBody>
          <a:bodyPr/>
          <a:lstStyle/>
          <a:p>
            <a:r>
              <a:rPr lang="en-US" sz="7200" dirty="0"/>
              <a:t>Campus Housing Financial Factors  &amp; Proposed Budget</a:t>
            </a:r>
          </a:p>
        </p:txBody>
      </p:sp>
      <p:sp>
        <p:nvSpPr>
          <p:cNvPr id="3" name="Subtitle 2"/>
          <p:cNvSpPr>
            <a:spLocks noGrp="1"/>
          </p:cNvSpPr>
          <p:nvPr>
            <p:ph type="subTitle" idx="1"/>
          </p:nvPr>
        </p:nvSpPr>
        <p:spPr>
          <a:xfrm>
            <a:off x="1524000" y="4124324"/>
            <a:ext cx="9144000" cy="1133475"/>
          </a:xfrm>
        </p:spPr>
        <p:txBody>
          <a:bodyPr/>
          <a:lstStyle/>
          <a:p>
            <a:r>
              <a:rPr lang="en-US" sz="3200" dirty="0"/>
              <a:t>2022/2023 Fiscal year</a:t>
            </a:r>
            <a:endParaRPr lang="en-US" sz="2800" dirty="0"/>
          </a:p>
        </p:txBody>
      </p:sp>
    </p:spTree>
    <p:extLst>
      <p:ext uri="{BB962C8B-B14F-4D97-AF65-F5344CB8AC3E}">
        <p14:creationId xmlns:p14="http://schemas.microsoft.com/office/powerpoint/2010/main" val="387309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D307E4-1C5B-4ABC-B407-66AD93F92B92}"/>
              </a:ext>
            </a:extLst>
          </p:cNvPr>
          <p:cNvSpPr>
            <a:spLocks noGrp="1"/>
          </p:cNvSpPr>
          <p:nvPr>
            <p:ph type="body" idx="1"/>
          </p:nvPr>
        </p:nvSpPr>
        <p:spPr>
          <a:xfrm>
            <a:off x="839788" y="1681163"/>
            <a:ext cx="5157787" cy="549275"/>
          </a:xfrm>
        </p:spPr>
        <p:txBody>
          <a:bodyPr/>
          <a:lstStyle/>
          <a:p>
            <a:r>
              <a:rPr lang="en-US" dirty="0"/>
              <a:t>Our Foundation</a:t>
            </a:r>
            <a:endParaRPr lang="en-CA" dirty="0"/>
          </a:p>
        </p:txBody>
      </p:sp>
      <p:sp>
        <p:nvSpPr>
          <p:cNvPr id="6" name="Content Placeholder 5">
            <a:extLst>
              <a:ext uri="{FF2B5EF4-FFF2-40B4-BE49-F238E27FC236}">
                <a16:creationId xmlns:a16="http://schemas.microsoft.com/office/drawing/2014/main" id="{4CFE4F39-F9A1-4B34-BBEA-DD04D22B64EA}"/>
              </a:ext>
            </a:extLst>
          </p:cNvPr>
          <p:cNvSpPr>
            <a:spLocks noGrp="1"/>
          </p:cNvSpPr>
          <p:nvPr>
            <p:ph sz="half" idx="2"/>
          </p:nvPr>
        </p:nvSpPr>
        <p:spPr/>
        <p:txBody>
          <a:bodyPr/>
          <a:lstStyle/>
          <a:p>
            <a:r>
              <a:rPr lang="en-US" sz="2000" dirty="0"/>
              <a:t>Own the first-year market	</a:t>
            </a:r>
          </a:p>
          <a:p>
            <a:r>
              <a:rPr lang="en-US" sz="2000" dirty="0"/>
              <a:t>Proximity</a:t>
            </a:r>
          </a:p>
          <a:p>
            <a:r>
              <a:rPr lang="en-US" sz="2000" dirty="0"/>
              <a:t>Part of the university</a:t>
            </a:r>
          </a:p>
          <a:p>
            <a:r>
              <a:rPr lang="en-US" sz="2000" dirty="0"/>
              <a:t>Decades of experience</a:t>
            </a:r>
          </a:p>
          <a:p>
            <a:r>
              <a:rPr lang="en-US" sz="2000" dirty="0"/>
              <a:t>Campus partners</a:t>
            </a:r>
          </a:p>
          <a:p>
            <a:r>
              <a:rPr lang="en-US" sz="2000" dirty="0"/>
              <a:t>Caring + Dedicated staff</a:t>
            </a:r>
          </a:p>
          <a:p>
            <a:r>
              <a:rPr lang="en-US" sz="2000" dirty="0"/>
              <a:t>Evidence</a:t>
            </a:r>
          </a:p>
          <a:p>
            <a:r>
              <a:rPr lang="en-US" sz="2000" dirty="0"/>
              <a:t>Supportive of learning</a:t>
            </a:r>
          </a:p>
        </p:txBody>
      </p:sp>
      <p:sp>
        <p:nvSpPr>
          <p:cNvPr id="7" name="Text Placeholder 6">
            <a:extLst>
              <a:ext uri="{FF2B5EF4-FFF2-40B4-BE49-F238E27FC236}">
                <a16:creationId xmlns:a16="http://schemas.microsoft.com/office/drawing/2014/main" id="{FF3E9822-2777-4957-B34D-A630BC75FDC4}"/>
              </a:ext>
            </a:extLst>
          </p:cNvPr>
          <p:cNvSpPr>
            <a:spLocks noGrp="1"/>
          </p:cNvSpPr>
          <p:nvPr>
            <p:ph type="body" sz="quarter" idx="3"/>
          </p:nvPr>
        </p:nvSpPr>
        <p:spPr>
          <a:xfrm>
            <a:off x="6172200" y="1681163"/>
            <a:ext cx="5183188" cy="549275"/>
          </a:xfrm>
        </p:spPr>
        <p:txBody>
          <a:bodyPr/>
          <a:lstStyle/>
          <a:p>
            <a:r>
              <a:rPr lang="en-US" dirty="0"/>
              <a:t>The Changing Landscape</a:t>
            </a:r>
            <a:endParaRPr lang="en-CA" dirty="0"/>
          </a:p>
        </p:txBody>
      </p:sp>
      <p:sp>
        <p:nvSpPr>
          <p:cNvPr id="8" name="Content Placeholder 7">
            <a:extLst>
              <a:ext uri="{FF2B5EF4-FFF2-40B4-BE49-F238E27FC236}">
                <a16:creationId xmlns:a16="http://schemas.microsoft.com/office/drawing/2014/main" id="{18D29716-DB94-411E-A731-301099177218}"/>
              </a:ext>
            </a:extLst>
          </p:cNvPr>
          <p:cNvSpPr>
            <a:spLocks noGrp="1"/>
          </p:cNvSpPr>
          <p:nvPr>
            <p:ph sz="quarter" idx="4"/>
          </p:nvPr>
        </p:nvSpPr>
        <p:spPr/>
        <p:txBody>
          <a:bodyPr/>
          <a:lstStyle/>
          <a:p>
            <a:r>
              <a:rPr lang="en-US" sz="2000" dirty="0"/>
              <a:t>COVID-19 Pandemic</a:t>
            </a:r>
          </a:p>
          <a:p>
            <a:r>
              <a:rPr lang="en-US" sz="2000" dirty="0"/>
              <a:t>Competition</a:t>
            </a:r>
          </a:p>
          <a:p>
            <a:r>
              <a:rPr lang="en-US" sz="2000" dirty="0"/>
              <a:t>Need to market residence experience</a:t>
            </a:r>
          </a:p>
          <a:p>
            <a:r>
              <a:rPr lang="en-US" sz="2000" dirty="0"/>
              <a:t>Aging buildings</a:t>
            </a:r>
          </a:p>
          <a:p>
            <a:r>
              <a:rPr lang="en-US" sz="2000" dirty="0"/>
              <a:t>Mental health</a:t>
            </a:r>
          </a:p>
          <a:p>
            <a:r>
              <a:rPr lang="en-US" sz="2000" dirty="0"/>
              <a:t>Social media</a:t>
            </a:r>
          </a:p>
          <a:p>
            <a:r>
              <a:rPr lang="en-US" sz="2000" dirty="0"/>
              <a:t>Globalization</a:t>
            </a:r>
          </a:p>
          <a:p>
            <a:r>
              <a:rPr lang="en-US" sz="2000" dirty="0"/>
              <a:t>Accountability / Expectations</a:t>
            </a:r>
          </a:p>
          <a:p>
            <a:r>
              <a:rPr lang="en-US" sz="2000" dirty="0"/>
              <a:t>Family involvement</a:t>
            </a:r>
          </a:p>
          <a:p>
            <a:endParaRPr lang="en-CA" dirty="0"/>
          </a:p>
        </p:txBody>
      </p:sp>
      <p:sp>
        <p:nvSpPr>
          <p:cNvPr id="4" name="Title 3">
            <a:extLst>
              <a:ext uri="{FF2B5EF4-FFF2-40B4-BE49-F238E27FC236}">
                <a16:creationId xmlns:a16="http://schemas.microsoft.com/office/drawing/2014/main" id="{63ABF07B-8F00-4B19-8AC7-F2611E1B1FF0}"/>
              </a:ext>
            </a:extLst>
          </p:cNvPr>
          <p:cNvSpPr>
            <a:spLocks noGrp="1"/>
          </p:cNvSpPr>
          <p:nvPr>
            <p:ph type="title"/>
          </p:nvPr>
        </p:nvSpPr>
        <p:spPr/>
        <p:txBody>
          <a:bodyPr/>
          <a:lstStyle/>
          <a:p>
            <a:r>
              <a:rPr lang="en-US" dirty="0"/>
              <a:t>Stability &amp; Change</a:t>
            </a:r>
            <a:endParaRPr lang="en-CA" dirty="0"/>
          </a:p>
        </p:txBody>
      </p:sp>
    </p:spTree>
    <p:extLst>
      <p:ext uri="{BB962C8B-B14F-4D97-AF65-F5344CB8AC3E}">
        <p14:creationId xmlns:p14="http://schemas.microsoft.com/office/powerpoint/2010/main" val="176066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6787" y="2030412"/>
            <a:ext cx="3131526" cy="2065337"/>
          </a:xfrm>
        </p:spPr>
        <p:txBody>
          <a:bodyPr/>
          <a:lstStyle/>
          <a:p>
            <a:r>
              <a:rPr lang="en-US" dirty="0"/>
              <a:t>Comparing On- and Off- Campus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240456"/>
              </p:ext>
            </p:extLst>
          </p:nvPr>
        </p:nvGraphicFramePr>
        <p:xfrm>
          <a:off x="211886" y="287338"/>
          <a:ext cx="8608263" cy="6471396"/>
        </p:xfrm>
        <a:graphic>
          <a:graphicData uri="http://schemas.openxmlformats.org/drawingml/2006/table">
            <a:tbl>
              <a:tblPr firstRow="1" bandRow="1">
                <a:tableStyleId>{1E171933-4619-4E11-9A3F-F7608DF75F80}</a:tableStyleId>
              </a:tblPr>
              <a:tblGrid>
                <a:gridCol w="2470890">
                  <a:extLst>
                    <a:ext uri="{9D8B030D-6E8A-4147-A177-3AD203B41FA5}">
                      <a16:colId xmlns:a16="http://schemas.microsoft.com/office/drawing/2014/main" val="20000"/>
                    </a:ext>
                  </a:extLst>
                </a:gridCol>
                <a:gridCol w="2072360">
                  <a:extLst>
                    <a:ext uri="{9D8B030D-6E8A-4147-A177-3AD203B41FA5}">
                      <a16:colId xmlns:a16="http://schemas.microsoft.com/office/drawing/2014/main" val="20001"/>
                    </a:ext>
                  </a:extLst>
                </a:gridCol>
                <a:gridCol w="2072360">
                  <a:extLst>
                    <a:ext uri="{9D8B030D-6E8A-4147-A177-3AD203B41FA5}">
                      <a16:colId xmlns:a16="http://schemas.microsoft.com/office/drawing/2014/main" val="20002"/>
                    </a:ext>
                  </a:extLst>
                </a:gridCol>
                <a:gridCol w="1992653">
                  <a:extLst>
                    <a:ext uri="{9D8B030D-6E8A-4147-A177-3AD203B41FA5}">
                      <a16:colId xmlns:a16="http://schemas.microsoft.com/office/drawing/2014/main" val="20003"/>
                    </a:ext>
                  </a:extLst>
                </a:gridCol>
              </a:tblGrid>
              <a:tr h="359522">
                <a:tc>
                  <a:txBody>
                    <a:bodyPr/>
                    <a:lstStyle/>
                    <a:p>
                      <a:pPr algn="ctr"/>
                      <a:r>
                        <a:rPr lang="en-US" sz="1500" dirty="0"/>
                        <a:t>Feature</a:t>
                      </a:r>
                    </a:p>
                  </a:txBody>
                  <a:tcPr/>
                </a:tc>
                <a:tc>
                  <a:txBody>
                    <a:bodyPr/>
                    <a:lstStyle/>
                    <a:p>
                      <a:pPr algn="ctr"/>
                      <a:r>
                        <a:rPr lang="en-US" sz="1500" dirty="0"/>
                        <a:t>Discount OCH</a:t>
                      </a:r>
                    </a:p>
                  </a:txBody>
                  <a:tcPr/>
                </a:tc>
                <a:tc>
                  <a:txBody>
                    <a:bodyPr/>
                    <a:lstStyle/>
                    <a:p>
                      <a:pPr algn="ctr"/>
                      <a:r>
                        <a:rPr lang="en-US" sz="1500" dirty="0"/>
                        <a:t>UW Residence</a:t>
                      </a:r>
                    </a:p>
                  </a:txBody>
                  <a:tcPr/>
                </a:tc>
                <a:tc>
                  <a:txBody>
                    <a:bodyPr/>
                    <a:lstStyle/>
                    <a:p>
                      <a:pPr algn="ctr"/>
                      <a:r>
                        <a:rPr lang="en-US" sz="1500" dirty="0"/>
                        <a:t>Premium OCH</a:t>
                      </a:r>
                    </a:p>
                  </a:txBody>
                  <a:tcPr/>
                </a:tc>
                <a:extLst>
                  <a:ext uri="{0D108BD9-81ED-4DB2-BD59-A6C34878D82A}">
                    <a16:rowId xmlns:a16="http://schemas.microsoft.com/office/drawing/2014/main" val="10000"/>
                  </a:ext>
                </a:extLst>
              </a:tr>
              <a:tr h="359522">
                <a:tc>
                  <a:txBody>
                    <a:bodyPr/>
                    <a:lstStyle/>
                    <a:p>
                      <a:r>
                        <a:rPr lang="en-US" sz="1500" dirty="0"/>
                        <a:t>~ $ per term</a:t>
                      </a:r>
                    </a:p>
                  </a:txBody>
                  <a:tcPr/>
                </a:tc>
                <a:tc>
                  <a:txBody>
                    <a:bodyPr/>
                    <a:lstStyle/>
                    <a:p>
                      <a:pPr algn="ctr"/>
                      <a:r>
                        <a:rPr lang="en-US" sz="1500" dirty="0"/>
                        <a:t>$2,520</a:t>
                      </a:r>
                    </a:p>
                  </a:txBody>
                  <a:tcPr/>
                </a:tc>
                <a:tc>
                  <a:txBody>
                    <a:bodyPr/>
                    <a:lstStyle/>
                    <a:p>
                      <a:pPr algn="ctr"/>
                      <a:r>
                        <a:rPr lang="en-US" sz="1500" dirty="0"/>
                        <a:t>$2,930</a:t>
                      </a:r>
                    </a:p>
                  </a:txBody>
                  <a:tcPr/>
                </a:tc>
                <a:tc>
                  <a:txBody>
                    <a:bodyPr/>
                    <a:lstStyle/>
                    <a:p>
                      <a:pPr algn="ctr"/>
                      <a:r>
                        <a:rPr lang="en-US" sz="1500" dirty="0"/>
                        <a:t>$3,600</a:t>
                      </a:r>
                    </a:p>
                  </a:txBody>
                  <a:tcPr/>
                </a:tc>
                <a:extLst>
                  <a:ext uri="{0D108BD9-81ED-4DB2-BD59-A6C34878D82A}">
                    <a16:rowId xmlns:a16="http://schemas.microsoft.com/office/drawing/2014/main" val="10001"/>
                  </a:ext>
                </a:extLst>
              </a:tr>
              <a:tr h="359522">
                <a:tc>
                  <a:txBody>
                    <a:bodyPr/>
                    <a:lstStyle/>
                    <a:p>
                      <a:r>
                        <a:rPr lang="en-US" sz="1500" dirty="0"/>
                        <a:t>12-mo</a:t>
                      </a:r>
                      <a:r>
                        <a:rPr lang="en-US" sz="1500" baseline="0" dirty="0"/>
                        <a:t> lease required</a:t>
                      </a:r>
                      <a:endParaRPr lang="en-US" sz="1500" dirty="0"/>
                    </a:p>
                  </a:txBody>
                  <a:tcPr/>
                </a:tc>
                <a:tc>
                  <a:txBody>
                    <a:bodyPr/>
                    <a:lstStyle/>
                    <a:p>
                      <a:pPr marL="0" indent="0" algn="ctr">
                        <a:buFont typeface="Wingdings" panose="05000000000000000000" pitchFamily="2" charset="2"/>
                        <a:buNone/>
                      </a:pPr>
                      <a:r>
                        <a:rPr lang="en-US" sz="1500" dirty="0"/>
                        <a:t>Most</a:t>
                      </a:r>
                    </a:p>
                  </a:txBody>
                  <a:tcPr/>
                </a:tc>
                <a:tc>
                  <a:txBody>
                    <a:bodyPr/>
                    <a:lstStyle/>
                    <a:p>
                      <a:pPr algn="ctr"/>
                      <a:endParaRPr lang="en-US" sz="1500" dirty="0"/>
                    </a:p>
                  </a:txBody>
                  <a:tcPr/>
                </a:tc>
                <a:tc>
                  <a:txBody>
                    <a:bodyPr/>
                    <a:lstStyle/>
                    <a:p>
                      <a:pPr algn="ctr"/>
                      <a:r>
                        <a:rPr lang="en-US" sz="1500" dirty="0"/>
                        <a:t>Most</a:t>
                      </a:r>
                    </a:p>
                  </a:txBody>
                  <a:tcPr/>
                </a:tc>
                <a:extLst>
                  <a:ext uri="{0D108BD9-81ED-4DB2-BD59-A6C34878D82A}">
                    <a16:rowId xmlns:a16="http://schemas.microsoft.com/office/drawing/2014/main" val="10002"/>
                  </a:ext>
                </a:extLst>
              </a:tr>
              <a:tr h="359522">
                <a:tc>
                  <a:txBody>
                    <a:bodyPr/>
                    <a:lstStyle/>
                    <a:p>
                      <a:r>
                        <a:rPr lang="en-US" sz="1500" dirty="0"/>
                        <a:t>Housekeeping</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3"/>
                  </a:ext>
                </a:extLst>
              </a:tr>
              <a:tr h="359522">
                <a:tc>
                  <a:txBody>
                    <a:bodyPr/>
                    <a:lstStyle/>
                    <a:p>
                      <a:r>
                        <a:rPr lang="en-US" sz="1500" dirty="0"/>
                        <a:t>Utilities included</a:t>
                      </a:r>
                    </a:p>
                  </a:txBody>
                  <a:tcPr/>
                </a:tc>
                <a:tc>
                  <a:txBody>
                    <a:bodyPr/>
                    <a:lstStyle/>
                    <a:p>
                      <a:pPr algn="ctr"/>
                      <a:r>
                        <a:rPr lang="en-US" sz="1500" dirty="0"/>
                        <a:t>Some</a:t>
                      </a:r>
                    </a:p>
                  </a:txBody>
                  <a:tcPr/>
                </a:tc>
                <a:tc>
                  <a:txBody>
                    <a:bodyPr/>
                    <a:lstStyle/>
                    <a:p>
                      <a:pPr algn="ctr"/>
                      <a:r>
                        <a:rPr lang="en-US" sz="1500" dirty="0"/>
                        <a:t>X</a:t>
                      </a:r>
                    </a:p>
                  </a:txBody>
                  <a:tcPr/>
                </a:tc>
                <a:tc>
                  <a:txBody>
                    <a:bodyPr/>
                    <a:lstStyle/>
                    <a:p>
                      <a:pPr algn="ctr"/>
                      <a:r>
                        <a:rPr lang="en-US" sz="1500" dirty="0"/>
                        <a:t>Some</a:t>
                      </a:r>
                    </a:p>
                  </a:txBody>
                  <a:tcPr/>
                </a:tc>
                <a:extLst>
                  <a:ext uri="{0D108BD9-81ED-4DB2-BD59-A6C34878D82A}">
                    <a16:rowId xmlns:a16="http://schemas.microsoft.com/office/drawing/2014/main" val="10004"/>
                  </a:ext>
                </a:extLst>
              </a:tr>
              <a:tr h="359522">
                <a:tc>
                  <a:txBody>
                    <a:bodyPr/>
                    <a:lstStyle/>
                    <a:p>
                      <a:r>
                        <a:rPr lang="en-US" sz="1500" dirty="0"/>
                        <a:t>Close to class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5"/>
                  </a:ext>
                </a:extLst>
              </a:tr>
              <a:tr h="359522">
                <a:tc>
                  <a:txBody>
                    <a:bodyPr/>
                    <a:lstStyle/>
                    <a:p>
                      <a:r>
                        <a:rPr lang="en-US" sz="1500" dirty="0"/>
                        <a:t>Internet</a:t>
                      </a:r>
                      <a:r>
                        <a:rPr lang="en-US" sz="1500" baseline="0" dirty="0"/>
                        <a:t> included</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6"/>
                  </a:ext>
                </a:extLst>
              </a:tr>
              <a:tr h="359522">
                <a:tc>
                  <a:txBody>
                    <a:bodyPr/>
                    <a:lstStyle/>
                    <a:p>
                      <a:r>
                        <a:rPr lang="en-US" sz="1500" dirty="0"/>
                        <a:t>IT support service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07"/>
                  </a:ext>
                </a:extLst>
              </a:tr>
              <a:tr h="359522">
                <a:tc>
                  <a:txBody>
                    <a:bodyPr/>
                    <a:lstStyle/>
                    <a:p>
                      <a:r>
                        <a:rPr lang="en-US" sz="1500" dirty="0"/>
                        <a:t>Public common space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08"/>
                  </a:ext>
                </a:extLst>
              </a:tr>
              <a:tr h="359522">
                <a:tc>
                  <a:txBody>
                    <a:bodyPr/>
                    <a:lstStyle/>
                    <a:p>
                      <a:r>
                        <a:rPr lang="en-US" sz="1500" dirty="0"/>
                        <a:t>Floor common areas</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09"/>
                  </a:ext>
                </a:extLst>
              </a:tr>
              <a:tr h="359522">
                <a:tc>
                  <a:txBody>
                    <a:bodyPr/>
                    <a:lstStyle/>
                    <a:p>
                      <a:r>
                        <a:rPr lang="en-US" sz="1500" dirty="0"/>
                        <a:t>Organized</a:t>
                      </a:r>
                      <a:r>
                        <a:rPr lang="en-US" sz="1500" baseline="0" dirty="0"/>
                        <a:t> events</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a:p>
                  </a:txBody>
                  <a:tcPr/>
                </a:tc>
                <a:extLst>
                  <a:ext uri="{0D108BD9-81ED-4DB2-BD59-A6C34878D82A}">
                    <a16:rowId xmlns:a16="http://schemas.microsoft.com/office/drawing/2014/main" val="10010"/>
                  </a:ext>
                </a:extLst>
              </a:tr>
              <a:tr h="359522">
                <a:tc>
                  <a:txBody>
                    <a:bodyPr/>
                    <a:lstStyle/>
                    <a:p>
                      <a:r>
                        <a:rPr lang="en-US" sz="1500" dirty="0"/>
                        <a:t>Meals available</a:t>
                      </a:r>
                    </a:p>
                  </a:txBody>
                  <a:tcPr/>
                </a:tc>
                <a:tc>
                  <a:txBody>
                    <a:bodyPr/>
                    <a:lstStyle/>
                    <a:p>
                      <a:pPr algn="ctr"/>
                      <a:endParaRPr lang="en-US" sz="1500" dirty="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1"/>
                  </a:ext>
                </a:extLst>
              </a:tr>
              <a:tr h="359522">
                <a:tc>
                  <a:txBody>
                    <a:bodyPr/>
                    <a:lstStyle/>
                    <a:p>
                      <a:r>
                        <a:rPr lang="en-US" sz="1500" dirty="0"/>
                        <a:t>Gym,</a:t>
                      </a:r>
                      <a:r>
                        <a:rPr lang="en-US" sz="1500" baseline="0" dirty="0"/>
                        <a:t> study room, etc.</a:t>
                      </a:r>
                      <a:endParaRPr lang="en-US" sz="1500" dirty="0"/>
                    </a:p>
                  </a:txBody>
                  <a:tcPr/>
                </a:tc>
                <a:tc>
                  <a:txBody>
                    <a:bodyPr/>
                    <a:lstStyle/>
                    <a:p>
                      <a:pPr algn="ctr"/>
                      <a:endParaRPr lang="en-US" sz="1500" dirty="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2"/>
                  </a:ext>
                </a:extLst>
              </a:tr>
              <a:tr h="359522">
                <a:tc>
                  <a:txBody>
                    <a:bodyPr/>
                    <a:lstStyle/>
                    <a:p>
                      <a:r>
                        <a:rPr lang="en-US" sz="1500" dirty="0"/>
                        <a:t>24-hour security</a:t>
                      </a:r>
                    </a:p>
                  </a:txBody>
                  <a:tcPr/>
                </a:tc>
                <a:tc>
                  <a:txBody>
                    <a:bodyPr/>
                    <a:lstStyle/>
                    <a:p>
                      <a:pPr algn="ctr"/>
                      <a:endParaRPr lang="en-US" sz="1500"/>
                    </a:p>
                  </a:txBody>
                  <a:tcPr/>
                </a:tc>
                <a:tc>
                  <a:txBody>
                    <a:bodyPr/>
                    <a:lstStyle/>
                    <a:p>
                      <a:pPr algn="ctr"/>
                      <a:r>
                        <a:rPr lang="en-US" sz="1500" dirty="0"/>
                        <a:t>X</a:t>
                      </a:r>
                    </a:p>
                  </a:txBody>
                  <a:tcPr/>
                </a:tc>
                <a:tc>
                  <a:txBody>
                    <a:bodyPr/>
                    <a:lstStyle/>
                    <a:p>
                      <a:pPr algn="ctr"/>
                      <a:r>
                        <a:rPr lang="en-US" sz="1500" dirty="0"/>
                        <a:t>X</a:t>
                      </a:r>
                    </a:p>
                  </a:txBody>
                  <a:tcPr/>
                </a:tc>
                <a:extLst>
                  <a:ext uri="{0D108BD9-81ED-4DB2-BD59-A6C34878D82A}">
                    <a16:rowId xmlns:a16="http://schemas.microsoft.com/office/drawing/2014/main" val="10013"/>
                  </a:ext>
                </a:extLst>
              </a:tr>
              <a:tr h="359522">
                <a:tc>
                  <a:txBody>
                    <a:bodyPr/>
                    <a:lstStyle/>
                    <a:p>
                      <a:r>
                        <a:rPr lang="en-US" sz="1500" dirty="0"/>
                        <a:t>Tutoring available</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4"/>
                  </a:ext>
                </a:extLst>
              </a:tr>
              <a:tr h="359522">
                <a:tc>
                  <a:txBody>
                    <a:bodyPr/>
                    <a:lstStyle/>
                    <a:p>
                      <a:r>
                        <a:rPr lang="en-US" sz="1500" dirty="0"/>
                        <a:t>300+ Job opportunities</a:t>
                      </a:r>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10015"/>
                  </a:ext>
                </a:extLst>
              </a:tr>
              <a:tr h="359522">
                <a:tc>
                  <a:txBody>
                    <a:bodyPr/>
                    <a:lstStyle/>
                    <a:p>
                      <a:r>
                        <a:rPr lang="en-CA" sz="1500" dirty="0"/>
                        <a:t>Rooftop patio</a:t>
                      </a:r>
                      <a:endParaRPr lang="en-US" sz="1500" dirty="0"/>
                    </a:p>
                  </a:txBody>
                  <a:tcPr/>
                </a:tc>
                <a:tc>
                  <a:txBody>
                    <a:bodyPr/>
                    <a:lstStyle/>
                    <a:p>
                      <a:pPr algn="ctr"/>
                      <a:endParaRPr lang="en-US" sz="1500"/>
                    </a:p>
                  </a:txBody>
                  <a:tcPr/>
                </a:tc>
                <a:tc>
                  <a:txBody>
                    <a:bodyPr/>
                    <a:lstStyle/>
                    <a:p>
                      <a:pPr algn="ctr"/>
                      <a:endParaRPr lang="en-US" sz="1500" dirty="0"/>
                    </a:p>
                  </a:txBody>
                  <a:tcPr/>
                </a:tc>
                <a:tc>
                  <a:txBody>
                    <a:bodyPr/>
                    <a:lstStyle/>
                    <a:p>
                      <a:pPr algn="ctr"/>
                      <a:r>
                        <a:rPr lang="en-US" sz="1500" dirty="0"/>
                        <a:t>Some</a:t>
                      </a:r>
                    </a:p>
                  </a:txBody>
                  <a:tcPr/>
                </a:tc>
                <a:extLst>
                  <a:ext uri="{0D108BD9-81ED-4DB2-BD59-A6C34878D82A}">
                    <a16:rowId xmlns:a16="http://schemas.microsoft.com/office/drawing/2014/main" val="905066052"/>
                  </a:ext>
                </a:extLst>
              </a:tr>
              <a:tr h="359522">
                <a:tc>
                  <a:txBody>
                    <a:bodyPr/>
                    <a:lstStyle/>
                    <a:p>
                      <a:r>
                        <a:rPr lang="en-CA" sz="1500" dirty="0"/>
                        <a:t>Counselling  </a:t>
                      </a:r>
                      <a:endParaRPr lang="en-US" sz="1500" dirty="0"/>
                    </a:p>
                  </a:txBody>
                  <a:tcPr/>
                </a:tc>
                <a:tc>
                  <a:txBody>
                    <a:bodyPr/>
                    <a:lstStyle/>
                    <a:p>
                      <a:pPr algn="ctr"/>
                      <a:endParaRPr lang="en-US" sz="1500"/>
                    </a:p>
                  </a:txBody>
                  <a:tcPr/>
                </a:tc>
                <a:tc>
                  <a:txBody>
                    <a:bodyPr/>
                    <a:lstStyle/>
                    <a:p>
                      <a:pPr algn="ctr"/>
                      <a:r>
                        <a:rPr lang="en-US" sz="1500" dirty="0"/>
                        <a:t>X</a:t>
                      </a:r>
                    </a:p>
                  </a:txBody>
                  <a:tcPr/>
                </a:tc>
                <a:tc>
                  <a:txBody>
                    <a:bodyPr/>
                    <a:lstStyle/>
                    <a:p>
                      <a:pPr algn="ctr"/>
                      <a:endParaRPr lang="en-US" sz="1500" dirty="0"/>
                    </a:p>
                  </a:txBody>
                  <a:tcPr/>
                </a:tc>
                <a:extLst>
                  <a:ext uri="{0D108BD9-81ED-4DB2-BD59-A6C34878D82A}">
                    <a16:rowId xmlns:a16="http://schemas.microsoft.com/office/drawing/2014/main" val="389064673"/>
                  </a:ext>
                </a:extLst>
              </a:tr>
            </a:tbl>
          </a:graphicData>
        </a:graphic>
      </p:graphicFrame>
    </p:spTree>
    <p:extLst>
      <p:ext uri="{BB962C8B-B14F-4D97-AF65-F5344CB8AC3E}">
        <p14:creationId xmlns:p14="http://schemas.microsoft.com/office/powerpoint/2010/main" val="108528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Supply/Demand study (2017)</a:t>
            </a:r>
            <a:endParaRPr lang="en-US" dirty="0">
              <a:solidFill>
                <a:srgbClr val="FF0000"/>
              </a:solidFill>
            </a:endParaRPr>
          </a:p>
        </p:txBody>
      </p:sp>
      <p:pic>
        <p:nvPicPr>
          <p:cNvPr id="5"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63700"/>
            <a:ext cx="38846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15142" y="2405677"/>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CA" altLang="en-US" sz="7200" dirty="0">
                <a:solidFill>
                  <a:srgbClr val="FFC000"/>
                </a:solidFill>
              </a:rPr>
              <a:t> 1,060</a:t>
            </a:r>
            <a:endParaRPr lang="en-US" altLang="en-US" sz="7200" dirty="0">
              <a:solidFill>
                <a:srgbClr val="FFC000"/>
              </a:solidFill>
            </a:endParaRPr>
          </a:p>
        </p:txBody>
      </p:sp>
      <p:sp>
        <p:nvSpPr>
          <p:cNvPr id="7" name="Content Placeholder 2"/>
          <p:cNvSpPr txBox="1">
            <a:spLocks/>
          </p:cNvSpPr>
          <p:nvPr/>
        </p:nvSpPr>
        <p:spPr>
          <a:xfrm>
            <a:off x="-1829593" y="3505617"/>
            <a:ext cx="9144000"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a:t>Potential surplus </a:t>
            </a:r>
          </a:p>
          <a:p>
            <a:pPr marL="0" indent="0" algn="ctr">
              <a:buFont typeface="Arial" panose="020B0604020202020204" pitchFamily="34" charset="0"/>
              <a:buNone/>
            </a:pPr>
            <a:r>
              <a:rPr lang="en-US" altLang="en-US" sz="2400" dirty="0"/>
              <a:t>of housing beds</a:t>
            </a:r>
          </a:p>
        </p:txBody>
      </p:sp>
      <p:sp>
        <p:nvSpPr>
          <p:cNvPr id="3" name="TextBox 2">
            <a:extLst>
              <a:ext uri="{FF2B5EF4-FFF2-40B4-BE49-F238E27FC236}">
                <a16:creationId xmlns:a16="http://schemas.microsoft.com/office/drawing/2014/main" id="{B3710E9B-CB94-4394-806E-378C575717B1}"/>
              </a:ext>
            </a:extLst>
          </p:cNvPr>
          <p:cNvSpPr txBox="1"/>
          <p:nvPr/>
        </p:nvSpPr>
        <p:spPr>
          <a:xfrm>
            <a:off x="0" y="6606783"/>
            <a:ext cx="6795082" cy="215444"/>
          </a:xfrm>
          <a:prstGeom prst="rect">
            <a:avLst/>
          </a:prstGeom>
          <a:noFill/>
        </p:spPr>
        <p:txBody>
          <a:bodyPr wrap="square" rtlCol="0">
            <a:spAutoFit/>
          </a:bodyPr>
          <a:lstStyle/>
          <a:p>
            <a:r>
              <a:rPr lang="en-US" sz="800" dirty="0"/>
              <a:t>Source: </a:t>
            </a:r>
            <a:r>
              <a:rPr lang="en-US" sz="800" dirty="0">
                <a:hlinkClick r:id="rId3"/>
              </a:rPr>
              <a:t>https://www.waterloo.ca/en/government/resources/Documents/Cityadministration/Student-housing-report-2017.pdf</a:t>
            </a:r>
            <a:r>
              <a:rPr lang="en-US" sz="800" dirty="0"/>
              <a:t> </a:t>
            </a:r>
            <a:endParaRPr lang="en-CA" sz="800" dirty="0"/>
          </a:p>
        </p:txBody>
      </p:sp>
      <p:sp>
        <p:nvSpPr>
          <p:cNvPr id="8" name="Content Placeholder 2">
            <a:extLst>
              <a:ext uri="{FF2B5EF4-FFF2-40B4-BE49-F238E27FC236}">
                <a16:creationId xmlns:a16="http://schemas.microsoft.com/office/drawing/2014/main" id="{5075E80E-CA44-46F5-A28E-D0759BCE58D0}"/>
              </a:ext>
            </a:extLst>
          </p:cNvPr>
          <p:cNvSpPr txBox="1">
            <a:spLocks/>
          </p:cNvSpPr>
          <p:nvPr/>
        </p:nvSpPr>
        <p:spPr>
          <a:xfrm>
            <a:off x="5695158" y="2646819"/>
            <a:ext cx="5500671" cy="1849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t>Students in Waterloo have more choice in where to live than anywhere else in Canada.</a:t>
            </a:r>
            <a:endParaRPr lang="en-US" sz="3600" dirty="0"/>
          </a:p>
        </p:txBody>
      </p:sp>
    </p:spTree>
    <p:extLst>
      <p:ext uri="{BB962C8B-B14F-4D97-AF65-F5344CB8AC3E}">
        <p14:creationId xmlns:p14="http://schemas.microsoft.com/office/powerpoint/2010/main" val="318801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A67D7C-11D1-4A2F-8194-3D56A4157D10}"/>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518258" y="2554532"/>
            <a:ext cx="10515600" cy="2852737"/>
          </a:xfrm>
        </p:spPr>
        <p:txBody>
          <a:bodyPr>
            <a:normAutofit/>
          </a:bodyPr>
          <a:lstStyle/>
          <a:p>
            <a:r>
              <a:rPr lang="en-US" dirty="0">
                <a:solidFill>
                  <a:schemeClr val="tx1"/>
                </a:solidFill>
              </a:rPr>
              <a:t>4. </a:t>
            </a:r>
            <a:r>
              <a:rPr lang="en-US" dirty="0"/>
              <a:t>Data-driven evidence for Campus Housing</a:t>
            </a:r>
            <a:br>
              <a:rPr lang="en-US" dirty="0"/>
            </a:br>
            <a:endParaRPr lang="en-US" dirty="0">
              <a:solidFill>
                <a:schemeClr val="tx1"/>
              </a:solidFill>
            </a:endParaRPr>
          </a:p>
        </p:txBody>
      </p:sp>
    </p:spTree>
    <p:extLst>
      <p:ext uri="{BB962C8B-B14F-4D97-AF65-F5344CB8AC3E}">
        <p14:creationId xmlns:p14="http://schemas.microsoft.com/office/powerpoint/2010/main" val="180806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rate (2018)</a:t>
            </a:r>
          </a:p>
        </p:txBody>
      </p:sp>
      <p:sp>
        <p:nvSpPr>
          <p:cNvPr id="6" name="Rectangle 1"/>
          <p:cNvSpPr>
            <a:spLocks noChangeArrowheads="1"/>
          </p:cNvSpPr>
          <p:nvPr/>
        </p:nvSpPr>
        <p:spPr bwMode="auto">
          <a:xfrm>
            <a:off x="917331" y="1642633"/>
            <a:ext cx="8229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sz="1100" dirty="0">
                <a:latin typeface="Arial" pitchFamily="34" charset="0"/>
                <a:ea typeface="Calibri" pitchFamily="34" charset="0"/>
                <a:cs typeface="Arial" pitchFamily="34" charset="0"/>
              </a:rPr>
            </a:br>
            <a:endParaRPr lang="en-CA" altLang="en-US" sz="300" dirty="0">
              <a:latin typeface="Arial" pitchFamily="34" charset="0"/>
              <a:cs typeface="Arial" pitchFamily="34" charset="0"/>
            </a:endParaRPr>
          </a:p>
          <a:p>
            <a:pPr eaLnBrk="0" fontAlgn="base" hangingPunct="0">
              <a:spcBef>
                <a:spcPct val="0"/>
              </a:spcBef>
              <a:spcAft>
                <a:spcPct val="0"/>
              </a:spcAft>
            </a:pPr>
            <a:br>
              <a:rPr lang="en-CA" altLang="en-US" dirty="0">
                <a:latin typeface="Arial" pitchFamily="34" charset="0"/>
                <a:cs typeface="Arial" pitchFamily="34" charset="0"/>
              </a:rPr>
            </a:br>
            <a:endParaRPr lang="en-CA" alt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9269568"/>
              </p:ext>
            </p:extLst>
          </p:nvPr>
        </p:nvGraphicFramePr>
        <p:xfrm>
          <a:off x="2032000" y="1543116"/>
          <a:ext cx="8128000" cy="4389120"/>
        </p:xfrm>
        <a:graphic>
          <a:graphicData uri="http://schemas.openxmlformats.org/drawingml/2006/table">
            <a:tbl>
              <a:tblPr firstRow="1" bandRow="1">
                <a:tableStyleId>{ED083AE6-46FA-4A59-8FB0-9F97EB10719F}</a:tableStyleId>
              </a:tblPr>
              <a:tblGrid>
                <a:gridCol w="2032000">
                  <a:extLst>
                    <a:ext uri="{9D8B030D-6E8A-4147-A177-3AD203B41FA5}">
                      <a16:colId xmlns:a16="http://schemas.microsoft.com/office/drawing/2014/main" val="2880686944"/>
                    </a:ext>
                  </a:extLst>
                </a:gridCol>
                <a:gridCol w="2032000">
                  <a:extLst>
                    <a:ext uri="{9D8B030D-6E8A-4147-A177-3AD203B41FA5}">
                      <a16:colId xmlns:a16="http://schemas.microsoft.com/office/drawing/2014/main" val="2403575651"/>
                    </a:ext>
                  </a:extLst>
                </a:gridCol>
                <a:gridCol w="2032000">
                  <a:extLst>
                    <a:ext uri="{9D8B030D-6E8A-4147-A177-3AD203B41FA5}">
                      <a16:colId xmlns:a16="http://schemas.microsoft.com/office/drawing/2014/main" val="1943919216"/>
                    </a:ext>
                  </a:extLst>
                </a:gridCol>
                <a:gridCol w="2032000">
                  <a:extLst>
                    <a:ext uri="{9D8B030D-6E8A-4147-A177-3AD203B41FA5}">
                      <a16:colId xmlns:a16="http://schemas.microsoft.com/office/drawing/2014/main" val="1354082059"/>
                    </a:ext>
                  </a:extLst>
                </a:gridCol>
              </a:tblGrid>
              <a:tr h="363113">
                <a:tc>
                  <a:txBody>
                    <a:bodyPr/>
                    <a:lstStyle/>
                    <a:p>
                      <a:pPr algn="ctr"/>
                      <a:r>
                        <a:rPr lang="en-CA" dirty="0"/>
                        <a:t>Subgroup</a:t>
                      </a:r>
                    </a:p>
                  </a:txBody>
                  <a:tcPr/>
                </a:tc>
                <a:tc>
                  <a:txBody>
                    <a:bodyPr/>
                    <a:lstStyle/>
                    <a:p>
                      <a:pPr algn="ctr"/>
                      <a:r>
                        <a:rPr lang="en-CA" dirty="0"/>
                        <a:t>Residence</a:t>
                      </a:r>
                    </a:p>
                  </a:txBody>
                  <a:tcPr/>
                </a:tc>
                <a:tc>
                  <a:txBody>
                    <a:bodyPr/>
                    <a:lstStyle/>
                    <a:p>
                      <a:pPr algn="ctr"/>
                      <a:r>
                        <a:rPr lang="en-CA" dirty="0" err="1"/>
                        <a:t>Off-campus</a:t>
                      </a:r>
                      <a:endParaRPr lang="en-CA" dirty="0"/>
                    </a:p>
                  </a:txBody>
                  <a:tcPr/>
                </a:tc>
                <a:tc>
                  <a:txBody>
                    <a:bodyPr/>
                    <a:lstStyle/>
                    <a:p>
                      <a:pPr algn="ctr"/>
                      <a:r>
                        <a:rPr lang="en-CA" dirty="0"/>
                        <a:t>Difference</a:t>
                      </a:r>
                    </a:p>
                  </a:txBody>
                  <a:tcPr/>
                </a:tc>
                <a:extLst>
                  <a:ext uri="{0D108BD9-81ED-4DB2-BD59-A6C34878D82A}">
                    <a16:rowId xmlns:a16="http://schemas.microsoft.com/office/drawing/2014/main" val="3634284163"/>
                  </a:ext>
                </a:extLst>
              </a:tr>
              <a:tr h="363113">
                <a:tc>
                  <a:txBody>
                    <a:bodyPr/>
                    <a:lstStyle/>
                    <a:p>
                      <a:r>
                        <a:rPr lang="en-CA" dirty="0"/>
                        <a:t>Overall</a:t>
                      </a:r>
                    </a:p>
                  </a:txBody>
                  <a:tcPr/>
                </a:tc>
                <a:tc>
                  <a:txBody>
                    <a:bodyPr/>
                    <a:lstStyle/>
                    <a:p>
                      <a:pPr algn="ctr">
                        <a:lnSpc>
                          <a:spcPct val="115000"/>
                        </a:lnSpc>
                        <a:spcAft>
                          <a:spcPts val="0"/>
                        </a:spcAft>
                      </a:pPr>
                      <a:r>
                        <a:rPr lang="en-US" sz="1800" dirty="0">
                          <a:effectLst/>
                        </a:rPr>
                        <a:t>91.8%</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a:effectLst/>
                        </a:rPr>
                        <a:t>88.7%</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r>
                        <a:rPr lang="en-CA" sz="1800" dirty="0"/>
                        <a:t>3.1</a:t>
                      </a:r>
                    </a:p>
                  </a:txBody>
                  <a:tcPr/>
                </a:tc>
                <a:extLst>
                  <a:ext uri="{0D108BD9-81ED-4DB2-BD59-A6C34878D82A}">
                    <a16:rowId xmlns:a16="http://schemas.microsoft.com/office/drawing/2014/main" val="917947345"/>
                  </a:ext>
                </a:extLst>
              </a:tr>
              <a:tr h="363113">
                <a:tc>
                  <a:txBody>
                    <a:bodyPr/>
                    <a:lstStyle/>
                    <a:p>
                      <a:r>
                        <a:rPr lang="en-CA" dirty="0"/>
                        <a:t>AHS</a:t>
                      </a:r>
                    </a:p>
                  </a:txBody>
                  <a:tcPr/>
                </a:tc>
                <a:tc>
                  <a:txBody>
                    <a:bodyPr/>
                    <a:lstStyle/>
                    <a:p>
                      <a:pPr algn="ctr" rtl="0" fontAlgn="ctr"/>
                      <a:r>
                        <a:rPr lang="en-CA" sz="1800" u="none" strike="noStrike" dirty="0">
                          <a:effectLst/>
                        </a:rPr>
                        <a:t>92.4</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88.7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3.7</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62998"/>
                  </a:ext>
                </a:extLst>
              </a:tr>
              <a:tr h="363113">
                <a:tc>
                  <a:txBody>
                    <a:bodyPr/>
                    <a:lstStyle/>
                    <a:p>
                      <a:r>
                        <a:rPr lang="en-CA" dirty="0"/>
                        <a:t>Arts</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dirty="0">
                          <a:effectLst/>
                        </a:rPr>
                        <a:t>85.9</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4.5</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6050081"/>
                  </a:ext>
                </a:extLst>
              </a:tr>
              <a:tr h="363113">
                <a:tc>
                  <a:txBody>
                    <a:bodyPr/>
                    <a:lstStyle/>
                    <a:p>
                      <a:r>
                        <a:rPr lang="en-CA" dirty="0"/>
                        <a:t>Engineering</a:t>
                      </a:r>
                    </a:p>
                  </a:txBody>
                  <a:tcPr/>
                </a:tc>
                <a:tc>
                  <a:txBody>
                    <a:bodyPr/>
                    <a:lstStyle/>
                    <a:p>
                      <a:pPr algn="ctr" rtl="0" fontAlgn="ctr"/>
                      <a:r>
                        <a:rPr lang="en-CA" sz="1800" u="none" strike="noStrike">
                          <a:effectLst/>
                        </a:rPr>
                        <a:t>91.7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1.4</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061818"/>
                  </a:ext>
                </a:extLst>
              </a:tr>
              <a:tr h="363113">
                <a:tc>
                  <a:txBody>
                    <a:bodyPr/>
                    <a:lstStyle/>
                    <a:p>
                      <a:r>
                        <a:rPr lang="en-CA" dirty="0"/>
                        <a:t>Environment</a:t>
                      </a:r>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0.2</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25432"/>
                  </a:ext>
                </a:extLst>
              </a:tr>
              <a:tr h="363113">
                <a:tc>
                  <a:txBody>
                    <a:bodyPr/>
                    <a:lstStyle/>
                    <a:p>
                      <a:r>
                        <a:rPr lang="en-CA" dirty="0"/>
                        <a:t>Math</a:t>
                      </a:r>
                    </a:p>
                  </a:txBody>
                  <a:tcPr/>
                </a:tc>
                <a:tc>
                  <a:txBody>
                    <a:bodyPr/>
                    <a:lstStyle/>
                    <a:p>
                      <a:pPr algn="ctr" rtl="0" fontAlgn="ctr"/>
                      <a:r>
                        <a:rPr lang="en-CA" sz="1800" u="none" strike="noStrike">
                          <a:effectLst/>
                        </a:rPr>
                        <a:t>93.3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3.1</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242889"/>
                  </a:ext>
                </a:extLst>
              </a:tr>
              <a:tr h="363113">
                <a:tc>
                  <a:txBody>
                    <a:bodyPr/>
                    <a:lstStyle/>
                    <a:p>
                      <a:r>
                        <a:rPr lang="en-CA" dirty="0"/>
                        <a:t>Science</a:t>
                      </a:r>
                    </a:p>
                  </a:txBody>
                  <a:tcPr/>
                </a:tc>
                <a:tc>
                  <a:txBody>
                    <a:bodyPr/>
                    <a:lstStyle/>
                    <a:p>
                      <a:pPr algn="ctr" rtl="0" fontAlgn="ctr"/>
                      <a:r>
                        <a:rPr lang="en-CA" sz="1800" u="none" strike="noStrike">
                          <a:effectLst/>
                        </a:rPr>
                        <a:t>91.2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87.9</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3.3</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110658"/>
                  </a:ext>
                </a:extLst>
              </a:tr>
              <a:tr h="363113">
                <a:tc>
                  <a:txBody>
                    <a:bodyPr/>
                    <a:lstStyle/>
                    <a:p>
                      <a:r>
                        <a:rPr lang="en-CA" dirty="0"/>
                        <a:t>Male</a:t>
                      </a:r>
                    </a:p>
                  </a:txBody>
                  <a:tcPr/>
                </a:tc>
                <a:tc>
                  <a:txBody>
                    <a:bodyPr/>
                    <a:lstStyle/>
                    <a:p>
                      <a:pPr algn="ctr" rtl="0" fontAlgn="ctr"/>
                      <a:r>
                        <a:rPr lang="en-CA" sz="1800" u="none" strike="noStrike">
                          <a:effectLst/>
                        </a:rPr>
                        <a:t>91</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664683"/>
                  </a:ext>
                </a:extLst>
              </a:tr>
              <a:tr h="363113">
                <a:tc>
                  <a:txBody>
                    <a:bodyPr/>
                    <a:lstStyle/>
                    <a:p>
                      <a:r>
                        <a:rPr lang="en-CA" dirty="0"/>
                        <a:t>Female</a:t>
                      </a:r>
                    </a:p>
                  </a:txBody>
                  <a:tcPr/>
                </a:tc>
                <a:tc>
                  <a:txBody>
                    <a:bodyPr/>
                    <a:lstStyle/>
                    <a:p>
                      <a:pPr algn="ctr" rtl="0" fontAlgn="ctr"/>
                      <a:r>
                        <a:rPr lang="en-CA" sz="1800" u="none" strike="noStrike">
                          <a:effectLst/>
                        </a:rPr>
                        <a:t>92.4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2.0</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172473"/>
                  </a:ext>
                </a:extLst>
              </a:tr>
              <a:tr h="363113">
                <a:tc>
                  <a:txBody>
                    <a:bodyPr/>
                    <a:lstStyle/>
                    <a:p>
                      <a:r>
                        <a:rPr lang="en-CA" dirty="0"/>
                        <a:t>Canadian</a:t>
                      </a:r>
                    </a:p>
                  </a:txBody>
                  <a:tcPr/>
                </a:tc>
                <a:tc>
                  <a:txBody>
                    <a:bodyPr/>
                    <a:lstStyle/>
                    <a:p>
                      <a:pPr algn="ctr" rtl="0" fontAlgn="ctr"/>
                      <a:r>
                        <a:rPr lang="en-CA" sz="1800" u="none" strike="noStrike">
                          <a:effectLst/>
                        </a:rPr>
                        <a:t>91.8</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89.2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90171"/>
                  </a:ext>
                </a:extLst>
              </a:tr>
              <a:tr h="363113">
                <a:tc>
                  <a:txBody>
                    <a:bodyPr/>
                    <a:lstStyle/>
                    <a:p>
                      <a:r>
                        <a:rPr lang="en-CA" dirty="0"/>
                        <a:t>International</a:t>
                      </a:r>
                    </a:p>
                  </a:txBody>
                  <a:tcPr/>
                </a:tc>
                <a:tc>
                  <a:txBody>
                    <a:bodyPr/>
                    <a:lstStyle/>
                    <a:p>
                      <a:pPr algn="ctr" rtl="0" fontAlgn="ctr"/>
                      <a:r>
                        <a:rPr lang="en-CA" sz="1800" u="none" strike="noStrike">
                          <a:effectLst/>
                        </a:rPr>
                        <a:t>89.4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85.5</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3.9</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380137"/>
                  </a:ext>
                </a:extLst>
              </a:tr>
            </a:tbl>
          </a:graphicData>
        </a:graphic>
      </p:graphicFrame>
    </p:spTree>
    <p:extLst>
      <p:ext uri="{BB962C8B-B14F-4D97-AF65-F5344CB8AC3E}">
        <p14:creationId xmlns:p14="http://schemas.microsoft.com/office/powerpoint/2010/main" val="327184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8174-AC40-4F3B-9B55-062919F28593}"/>
              </a:ext>
            </a:extLst>
          </p:cNvPr>
          <p:cNvSpPr>
            <a:spLocks noGrp="1"/>
          </p:cNvSpPr>
          <p:nvPr>
            <p:ph type="title"/>
          </p:nvPr>
        </p:nvSpPr>
        <p:spPr/>
        <p:txBody>
          <a:bodyPr/>
          <a:lstStyle/>
          <a:p>
            <a:r>
              <a:rPr lang="en-US" dirty="0"/>
              <a:t>Canadian Research</a:t>
            </a:r>
          </a:p>
        </p:txBody>
      </p:sp>
      <p:pic>
        <p:nvPicPr>
          <p:cNvPr id="4" name="Content Placeholder 4">
            <a:extLst>
              <a:ext uri="{FF2B5EF4-FFF2-40B4-BE49-F238E27FC236}">
                <a16:creationId xmlns:a16="http://schemas.microsoft.com/office/drawing/2014/main" id="{570EDC63-239F-44F9-BF06-824DC07A7F2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1384"/>
          <a:stretch/>
        </p:blipFill>
        <p:spPr>
          <a:xfrm>
            <a:off x="3933825" y="1439546"/>
            <a:ext cx="4324350" cy="4922876"/>
          </a:xfrm>
        </p:spPr>
      </p:pic>
    </p:spTree>
    <p:extLst>
      <p:ext uri="{BB962C8B-B14F-4D97-AF65-F5344CB8AC3E}">
        <p14:creationId xmlns:p14="http://schemas.microsoft.com/office/powerpoint/2010/main" val="307470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DC363-5A34-47C9-990B-116F2EBFDDA4}"/>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620835" y="856884"/>
            <a:ext cx="10515600" cy="2852737"/>
          </a:xfrm>
        </p:spPr>
        <p:txBody>
          <a:bodyPr/>
          <a:lstStyle/>
          <a:p>
            <a:r>
              <a:rPr lang="en-US" dirty="0">
                <a:solidFill>
                  <a:schemeClr val="tx1"/>
                </a:solidFill>
              </a:rPr>
              <a:t> </a:t>
            </a:r>
            <a:br>
              <a:rPr lang="en-US" dirty="0">
                <a:solidFill>
                  <a:schemeClr val="tx1"/>
                </a:solidFill>
              </a:rPr>
            </a:br>
            <a:r>
              <a:rPr lang="en-US" dirty="0">
                <a:solidFill>
                  <a:schemeClr val="tx1"/>
                </a:solidFill>
              </a:rPr>
              <a:t>5. Financial </a:t>
            </a:r>
            <a:r>
              <a:rPr lang="en-US" dirty="0"/>
              <a:t>Planning</a:t>
            </a:r>
            <a:endParaRPr lang="en-US" dirty="0">
              <a:solidFill>
                <a:schemeClr val="tx1"/>
              </a:solidFill>
            </a:endParaRPr>
          </a:p>
        </p:txBody>
      </p:sp>
    </p:spTree>
    <p:extLst>
      <p:ext uri="{BB962C8B-B14F-4D97-AF65-F5344CB8AC3E}">
        <p14:creationId xmlns:p14="http://schemas.microsoft.com/office/powerpoint/2010/main" val="267131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224335" y="431127"/>
            <a:ext cx="8847406" cy="646331"/>
          </a:xfrm>
          <a:prstGeom prst="rect">
            <a:avLst/>
          </a:prstGeom>
          <a:noFill/>
          <a:ln w="9525">
            <a:noFill/>
            <a:miter lim="800000"/>
            <a:headEnd/>
            <a:tailEnd/>
          </a:ln>
        </p:spPr>
        <p:txBody>
          <a:bodyPr wrap="square">
            <a:spAutoFit/>
          </a:bodyPr>
          <a:lstStyle/>
          <a:p>
            <a:r>
              <a:rPr lang="en-CA" sz="3600" dirty="0">
                <a:latin typeface="Impact" panose="020B0806030902050204" pitchFamily="34" charset="0"/>
              </a:rPr>
              <a:t>Realities &amp; Principles (in normal times)</a:t>
            </a:r>
          </a:p>
        </p:txBody>
      </p:sp>
      <p:sp>
        <p:nvSpPr>
          <p:cNvPr id="5123" name="Text Box 36"/>
          <p:cNvSpPr txBox="1">
            <a:spLocks noChangeArrowheads="1"/>
          </p:cNvSpPr>
          <p:nvPr/>
        </p:nvSpPr>
        <p:spPr bwMode="auto">
          <a:xfrm>
            <a:off x="760585" y="1334915"/>
            <a:ext cx="8042714" cy="341632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CA" sz="2800" dirty="0">
                <a:latin typeface="Georgia" panose="02040502050405020303" pitchFamily="18" charset="0"/>
              </a:rPr>
              <a:t>98% of revenue from residence fees</a:t>
            </a:r>
          </a:p>
          <a:p>
            <a:pPr marL="342900" indent="-342900">
              <a:buFont typeface="Arial" panose="020B0604020202020204" pitchFamily="34" charset="0"/>
              <a:buChar char="•"/>
            </a:pPr>
            <a:r>
              <a:rPr lang="en-CA" sz="2800" dirty="0">
                <a:latin typeface="Georgia" panose="02040502050405020303" pitchFamily="18" charset="0"/>
              </a:rPr>
              <a:t>Designed to break-even financially. Including:</a:t>
            </a:r>
          </a:p>
          <a:p>
            <a:pPr marL="800100" lvl="1" indent="-342900">
              <a:buFont typeface="Arial" panose="020B0604020202020204" pitchFamily="34" charset="0"/>
              <a:buChar char="•"/>
            </a:pPr>
            <a:r>
              <a:rPr lang="en-CA" sz="2800" dirty="0">
                <a:latin typeface="Georgia" panose="02040502050405020303" pitchFamily="18" charset="0"/>
              </a:rPr>
              <a:t>Debt payments</a:t>
            </a:r>
          </a:p>
          <a:p>
            <a:pPr marL="800100" lvl="1" indent="-342900">
              <a:buFont typeface="Arial" panose="020B0604020202020204" pitchFamily="34" charset="0"/>
              <a:buChar char="•"/>
            </a:pPr>
            <a:r>
              <a:rPr lang="en-CA" sz="2800" dirty="0">
                <a:latin typeface="Georgia" panose="02040502050405020303" pitchFamily="18" charset="0"/>
              </a:rPr>
              <a:t>Capital renewal            </a:t>
            </a:r>
          </a:p>
          <a:p>
            <a:pPr marL="342900" indent="-342900">
              <a:buFont typeface="Arial" panose="020B0604020202020204" pitchFamily="34" charset="0"/>
              <a:buChar char="•"/>
            </a:pPr>
            <a:r>
              <a:rPr lang="en-CA" sz="2800" dirty="0">
                <a:latin typeface="Georgia" panose="02040502050405020303" pitchFamily="18" charset="0"/>
              </a:rPr>
              <a:t>Must be financially sustainable over time</a:t>
            </a:r>
          </a:p>
          <a:p>
            <a:pPr marL="342900" indent="-342900">
              <a:buFont typeface="Arial" panose="020B0604020202020204" pitchFamily="34" charset="0"/>
              <a:buChar char="•"/>
            </a:pPr>
            <a:r>
              <a:rPr lang="en-CA" sz="2800" dirty="0">
                <a:latin typeface="Georgia" panose="02040502050405020303" pitchFamily="18" charset="0"/>
              </a:rPr>
              <a:t>Not a profit-centre for the university</a:t>
            </a:r>
          </a:p>
          <a:p>
            <a:pPr marL="342900" indent="-342900">
              <a:buFont typeface="Arial" panose="020B0604020202020204" pitchFamily="34" charset="0"/>
              <a:buChar char="•"/>
            </a:pPr>
            <a:r>
              <a:rPr lang="en-CA" sz="2800" dirty="0">
                <a:latin typeface="Georgia" panose="02040502050405020303" pitchFamily="18" charset="0"/>
              </a:rPr>
              <a:t>University contributes no funds to residence</a:t>
            </a:r>
          </a:p>
          <a:p>
            <a:r>
              <a:rPr lang="en-CA" sz="2000" b="1" i="1" dirty="0">
                <a:latin typeface="Georgia" panose="02040502050405020303" pitchFamily="18" charset="0"/>
              </a:rPr>
              <a:t> </a:t>
            </a:r>
          </a:p>
        </p:txBody>
      </p:sp>
    </p:spTree>
    <p:extLst>
      <p:ext uri="{BB962C8B-B14F-4D97-AF65-F5344CB8AC3E}">
        <p14:creationId xmlns:p14="http://schemas.microsoft.com/office/powerpoint/2010/main" val="2779555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2B3E-8BA3-48A9-B342-9A6F2EE396BA}"/>
              </a:ext>
            </a:extLst>
          </p:cNvPr>
          <p:cNvSpPr>
            <a:spLocks noGrp="1"/>
          </p:cNvSpPr>
          <p:nvPr>
            <p:ph type="title"/>
          </p:nvPr>
        </p:nvSpPr>
        <p:spPr/>
        <p:txBody>
          <a:bodyPr/>
          <a:lstStyle/>
          <a:p>
            <a:r>
              <a:rPr lang="en-US" dirty="0"/>
              <a:t>10-year Occupancy Rate By Term </a:t>
            </a:r>
          </a:p>
        </p:txBody>
      </p:sp>
      <p:graphicFrame>
        <p:nvGraphicFramePr>
          <p:cNvPr id="4" name="Content Placeholder 3">
            <a:extLst>
              <a:ext uri="{FF2B5EF4-FFF2-40B4-BE49-F238E27FC236}">
                <a16:creationId xmlns:a16="http://schemas.microsoft.com/office/drawing/2014/main" id="{4CE4C8EC-20C0-4DE5-9152-5D8AB04F59DD}"/>
              </a:ext>
            </a:extLst>
          </p:cNvPr>
          <p:cNvGraphicFramePr>
            <a:graphicFrameLocks noGrp="1"/>
          </p:cNvGraphicFramePr>
          <p:nvPr>
            <p:ph idx="1"/>
            <p:extLst>
              <p:ext uri="{D42A27DB-BD31-4B8C-83A1-F6EECF244321}">
                <p14:modId xmlns:p14="http://schemas.microsoft.com/office/powerpoint/2010/main" val="3495505128"/>
              </p:ext>
            </p:extLst>
          </p:nvPr>
        </p:nvGraphicFramePr>
        <p:xfrm>
          <a:off x="421419" y="1865382"/>
          <a:ext cx="10515600" cy="3884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90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C35CB0-C842-455C-806B-D1409C28A37A}"/>
              </a:ext>
            </a:extLst>
          </p:cNvPr>
          <p:cNvSpPr>
            <a:spLocks noGrp="1"/>
          </p:cNvSpPr>
          <p:nvPr>
            <p:ph type="title"/>
          </p:nvPr>
        </p:nvSpPr>
        <p:spPr/>
        <p:txBody>
          <a:bodyPr/>
          <a:lstStyle/>
          <a:p>
            <a:r>
              <a:rPr lang="en-US" dirty="0"/>
              <a:t>Ontario University Rate Benchmarks</a:t>
            </a:r>
          </a:p>
        </p:txBody>
      </p:sp>
      <p:pic>
        <p:nvPicPr>
          <p:cNvPr id="1026" name="Picture 3">
            <a:extLst>
              <a:ext uri="{FF2B5EF4-FFF2-40B4-BE49-F238E27FC236}">
                <a16:creationId xmlns:a16="http://schemas.microsoft.com/office/drawing/2014/main" id="{E9699E80-9573-4C14-8D85-E5A65EF5C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211" y="2299927"/>
            <a:ext cx="9829577" cy="225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33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161"/>
            <a:ext cx="10515600" cy="549275"/>
          </a:xfrm>
        </p:spPr>
        <p:txBody>
          <a:bodyPr/>
          <a:lstStyle/>
          <a:p>
            <a:r>
              <a:rPr lang="en-US"/>
              <a:t>Purpose</a:t>
            </a:r>
            <a:endParaRPr lang="en-US" dirty="0"/>
          </a:p>
        </p:txBody>
      </p:sp>
      <p:sp>
        <p:nvSpPr>
          <p:cNvPr id="3" name="Content Placeholder 2"/>
          <p:cNvSpPr>
            <a:spLocks noGrp="1"/>
          </p:cNvSpPr>
          <p:nvPr>
            <p:ph idx="1"/>
          </p:nvPr>
        </p:nvSpPr>
        <p:spPr>
          <a:xfrm>
            <a:off x="371475" y="1819275"/>
            <a:ext cx="11191875" cy="3891412"/>
          </a:xfrm>
        </p:spPr>
        <p:txBody>
          <a:bodyPr/>
          <a:lstStyle/>
          <a:p>
            <a:r>
              <a:rPr lang="en-US" dirty="0"/>
              <a:t>Consult with student stakeholders for awareness and learning on:</a:t>
            </a:r>
          </a:p>
          <a:p>
            <a:pPr marL="0" indent="0">
              <a:buNone/>
            </a:pPr>
            <a:endParaRPr lang="en-US" dirty="0"/>
          </a:p>
          <a:p>
            <a:pPr marL="914400" lvl="1" indent="-457200">
              <a:buFont typeface="+mj-lt"/>
              <a:buAutoNum type="arabicPeriod"/>
            </a:pPr>
            <a:r>
              <a:rPr lang="en-US" dirty="0"/>
              <a:t>Campus Housing within the University</a:t>
            </a:r>
          </a:p>
          <a:p>
            <a:pPr marL="914400" lvl="1" indent="-457200">
              <a:buFont typeface="+mj-lt"/>
              <a:buAutoNum type="arabicPeriod"/>
            </a:pPr>
            <a:r>
              <a:rPr lang="en-US" dirty="0"/>
              <a:t>Local state of student housing</a:t>
            </a:r>
          </a:p>
          <a:p>
            <a:pPr marL="914400" lvl="1" indent="-457200">
              <a:buFont typeface="+mj-lt"/>
              <a:buAutoNum type="arabicPeriod"/>
            </a:pPr>
            <a:r>
              <a:rPr lang="en-US" dirty="0"/>
              <a:t>Data-driven evidence for Campus Housing</a:t>
            </a:r>
          </a:p>
          <a:p>
            <a:pPr marL="914400" lvl="1" indent="-457200">
              <a:buFont typeface="+mj-lt"/>
              <a:buAutoNum type="arabicPeriod"/>
            </a:pPr>
            <a:r>
              <a:rPr lang="en-US" dirty="0"/>
              <a:t>Financial Planning</a:t>
            </a:r>
          </a:p>
          <a:p>
            <a:pPr marL="0" indent="0">
              <a:buNone/>
            </a:pPr>
            <a:endParaRPr lang="en-US" dirty="0"/>
          </a:p>
        </p:txBody>
      </p:sp>
    </p:spTree>
    <p:extLst>
      <p:ext uri="{BB962C8B-B14F-4D97-AF65-F5344CB8AC3E}">
        <p14:creationId xmlns:p14="http://schemas.microsoft.com/office/powerpoint/2010/main" val="249936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Residence Fees by Building, Room, Year &amp; Month</a:t>
            </a:r>
            <a:endParaRPr lang="en-US" dirty="0"/>
          </a:p>
        </p:txBody>
      </p:sp>
      <p:graphicFrame>
        <p:nvGraphicFramePr>
          <p:cNvPr id="3" name="Table 2">
            <a:extLst>
              <a:ext uri="{FF2B5EF4-FFF2-40B4-BE49-F238E27FC236}">
                <a16:creationId xmlns:a16="http://schemas.microsoft.com/office/drawing/2014/main" id="{DDCE576D-98D4-4882-8F32-5E1C74C4D5AA}"/>
              </a:ext>
            </a:extLst>
          </p:cNvPr>
          <p:cNvGraphicFramePr>
            <a:graphicFrameLocks noGrp="1"/>
          </p:cNvGraphicFramePr>
          <p:nvPr>
            <p:extLst>
              <p:ext uri="{D42A27DB-BD31-4B8C-83A1-F6EECF244321}">
                <p14:modId xmlns:p14="http://schemas.microsoft.com/office/powerpoint/2010/main" val="2536984873"/>
              </p:ext>
            </p:extLst>
          </p:nvPr>
        </p:nvGraphicFramePr>
        <p:xfrm>
          <a:off x="2316822" y="1546260"/>
          <a:ext cx="7608012" cy="4563690"/>
        </p:xfrm>
        <a:graphic>
          <a:graphicData uri="http://schemas.openxmlformats.org/drawingml/2006/table">
            <a:tbl>
              <a:tblPr>
                <a:tableStyleId>{EB9631B5-78F2-41C9-869B-9F39066F8104}</a:tableStyleId>
              </a:tblPr>
              <a:tblGrid>
                <a:gridCol w="1470455">
                  <a:extLst>
                    <a:ext uri="{9D8B030D-6E8A-4147-A177-3AD203B41FA5}">
                      <a16:colId xmlns:a16="http://schemas.microsoft.com/office/drawing/2014/main" val="3871052177"/>
                    </a:ext>
                  </a:extLst>
                </a:gridCol>
                <a:gridCol w="2301584">
                  <a:extLst>
                    <a:ext uri="{9D8B030D-6E8A-4147-A177-3AD203B41FA5}">
                      <a16:colId xmlns:a16="http://schemas.microsoft.com/office/drawing/2014/main" val="2428278385"/>
                    </a:ext>
                  </a:extLst>
                </a:gridCol>
                <a:gridCol w="1065548">
                  <a:extLst>
                    <a:ext uri="{9D8B030D-6E8A-4147-A177-3AD203B41FA5}">
                      <a16:colId xmlns:a16="http://schemas.microsoft.com/office/drawing/2014/main" val="1657143817"/>
                    </a:ext>
                  </a:extLst>
                </a:gridCol>
                <a:gridCol w="1065548">
                  <a:extLst>
                    <a:ext uri="{9D8B030D-6E8A-4147-A177-3AD203B41FA5}">
                      <a16:colId xmlns:a16="http://schemas.microsoft.com/office/drawing/2014/main" val="1465295041"/>
                    </a:ext>
                  </a:extLst>
                </a:gridCol>
                <a:gridCol w="1704877">
                  <a:extLst>
                    <a:ext uri="{9D8B030D-6E8A-4147-A177-3AD203B41FA5}">
                      <a16:colId xmlns:a16="http://schemas.microsoft.com/office/drawing/2014/main" val="3873734325"/>
                    </a:ext>
                  </a:extLst>
                </a:gridCol>
              </a:tblGrid>
              <a:tr h="256569">
                <a:tc>
                  <a:txBody>
                    <a:bodyPr/>
                    <a:lstStyle/>
                    <a:p>
                      <a:pPr algn="ctr" fontAlgn="b"/>
                      <a:r>
                        <a:rPr lang="en-US" sz="1800" b="1" u="none" strike="noStrike" dirty="0">
                          <a:effectLst/>
                        </a:rPr>
                        <a:t>Residence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Room Type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21/22Fee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22/23 Fee</a:t>
                      </a:r>
                      <a:endParaRPr lang="en-US" sz="18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800" b="1" u="none" strike="noStrike" dirty="0">
                          <a:effectLst/>
                        </a:rPr>
                        <a:t>1/8th of the Fee</a:t>
                      </a:r>
                      <a:endParaRPr lang="en-US" sz="18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44324339"/>
                  </a:ext>
                </a:extLst>
              </a:tr>
              <a:tr h="249563">
                <a:tc>
                  <a:txBody>
                    <a:bodyPr/>
                    <a:lstStyle/>
                    <a:p>
                      <a:pPr marL="0" indent="114300" algn="l" fontAlgn="b"/>
                      <a:r>
                        <a:rPr lang="en-US" sz="1400" u="none" strike="noStrike" dirty="0">
                          <a:effectLst/>
                        </a:rPr>
                        <a:t>V1/REV</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 6,697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6,831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tabLst>
                          <a:tab pos="1657350" algn="l"/>
                        </a:tabLst>
                      </a:pPr>
                      <a:r>
                        <a:rPr lang="en-US" sz="1400" u="none" strike="noStrike" dirty="0">
                          <a:effectLst/>
                        </a:rPr>
                        <a:t>854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1090077503"/>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Interconnecting</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6,392</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6,520</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b="0" i="0" u="none" strike="noStrike" dirty="0">
                          <a:solidFill>
                            <a:srgbClr val="000000"/>
                          </a:solidFill>
                          <a:effectLst/>
                          <a:latin typeface="Calibri" panose="020F0502020204030204" pitchFamily="34" charset="0"/>
                        </a:rPr>
                        <a:t>815</a:t>
                      </a:r>
                    </a:p>
                  </a:txBody>
                  <a:tcPr marL="4763" marR="4763" marT="4763" marB="0" anchor="b"/>
                </a:tc>
                <a:extLst>
                  <a:ext uri="{0D108BD9-81ED-4DB2-BD59-A6C34878D82A}">
                    <a16:rowId xmlns:a16="http://schemas.microsoft.com/office/drawing/2014/main" val="3546738033"/>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Double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6,008</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6,128</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766</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380986158"/>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i="1" u="none" strike="noStrike" dirty="0">
                          <a:effectLst/>
                          <a:latin typeface="+mj-lt"/>
                        </a:rPr>
                        <a:t>Triple</a:t>
                      </a:r>
                      <a:endParaRPr lang="en-US" sz="1400" b="0" i="1" u="none" strike="noStrike" dirty="0">
                        <a:solidFill>
                          <a:srgbClr val="000000"/>
                        </a:solidFill>
                        <a:effectLst/>
                        <a:latin typeface="+mj-lt"/>
                      </a:endParaRPr>
                    </a:p>
                  </a:txBody>
                  <a:tcPr marL="4763" marR="4763" marT="4763" marB="0" anchor="b"/>
                </a:tc>
                <a:tc>
                  <a:txBody>
                    <a:bodyPr/>
                    <a:lstStyle/>
                    <a:p>
                      <a:pPr algn="ctr" fontAlgn="b"/>
                      <a:r>
                        <a:rPr lang="en-US" sz="1400" i="1" u="none" strike="noStrike" dirty="0">
                          <a:effectLst/>
                          <a:latin typeface="+mj-lt"/>
                        </a:rPr>
                        <a:t>4,806</a:t>
                      </a:r>
                      <a:endParaRPr lang="en-US" sz="1400" b="0" i="1" u="none" strike="noStrike" dirty="0">
                        <a:solidFill>
                          <a:srgbClr val="000000"/>
                        </a:solidFill>
                        <a:effectLst/>
                        <a:latin typeface="+mj-lt"/>
                      </a:endParaRPr>
                    </a:p>
                  </a:txBody>
                  <a:tcPr marL="4763" marR="4763" marT="4763" marB="0" anchor="b"/>
                </a:tc>
                <a:tc>
                  <a:txBody>
                    <a:bodyPr/>
                    <a:lstStyle/>
                    <a:p>
                      <a:pPr algn="ctr" fontAlgn="b"/>
                      <a:r>
                        <a:rPr lang="en-US" sz="1400" i="1" u="none" strike="noStrike" dirty="0">
                          <a:effectLst/>
                          <a:latin typeface="+mj-lt"/>
                        </a:rPr>
                        <a:t>4,902</a:t>
                      </a:r>
                      <a:endParaRPr lang="en-US" sz="1400" b="0" i="1" u="none" strike="noStrike" dirty="0">
                        <a:solidFill>
                          <a:srgbClr val="000000"/>
                        </a:solidFill>
                        <a:effectLst/>
                        <a:latin typeface="+mj-lt"/>
                      </a:endParaRPr>
                    </a:p>
                  </a:txBody>
                  <a:tcPr marL="4763" marR="4763" marT="4763" marB="0" anchor="b"/>
                </a:tc>
                <a:tc>
                  <a:txBody>
                    <a:bodyPr/>
                    <a:lstStyle/>
                    <a:p>
                      <a:pPr lvl="0" algn="ctr" fontAlgn="b"/>
                      <a:r>
                        <a:rPr lang="en-US" sz="1400" i="1" u="none" strike="noStrike" dirty="0">
                          <a:effectLst/>
                          <a:latin typeface="+mj-lt"/>
                        </a:rPr>
                        <a:t>601</a:t>
                      </a:r>
                      <a:endParaRPr lang="en-US" sz="1400" b="0" i="1" u="none" strike="noStrike" dirty="0">
                        <a:solidFill>
                          <a:srgbClr val="000000"/>
                        </a:solidFill>
                        <a:effectLst/>
                        <a:latin typeface="+mj-lt"/>
                      </a:endParaRPr>
                    </a:p>
                  </a:txBody>
                  <a:tcPr marL="4763" marR="4763" marT="4763" marB="0" anchor="b"/>
                </a:tc>
                <a:extLst>
                  <a:ext uri="{0D108BD9-81ED-4DB2-BD59-A6C34878D82A}">
                    <a16:rowId xmlns:a16="http://schemas.microsoft.com/office/drawing/2014/main" val="1085005749"/>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i="1" u="none" strike="noStrike" dirty="0">
                          <a:effectLst/>
                          <a:latin typeface="+mj-lt"/>
                        </a:rPr>
                        <a:t>Quad</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algn="ctr" fontAlgn="b"/>
                      <a:r>
                        <a:rPr lang="en-US" sz="1400" i="1" u="none" strike="noStrike" dirty="0">
                          <a:effectLst/>
                          <a:latin typeface="+mj-lt"/>
                        </a:rPr>
                        <a:t>3,905</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algn="ctr" fontAlgn="b"/>
                      <a:r>
                        <a:rPr lang="en-US" sz="1400" i="1" u="none" strike="noStrike" dirty="0">
                          <a:effectLst/>
                          <a:latin typeface="+mj-lt"/>
                        </a:rPr>
                        <a:t>3,983</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lvl="0" algn="ctr" fontAlgn="b"/>
                      <a:r>
                        <a:rPr lang="en-US" sz="1400" i="1" u="none" strike="noStrike" dirty="0">
                          <a:effectLst/>
                          <a:latin typeface="+mj-lt"/>
                        </a:rPr>
                        <a:t>488</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463235550"/>
                  </a:ext>
                </a:extLst>
              </a:tr>
              <a:tr h="256569">
                <a:tc>
                  <a:txBody>
                    <a:bodyPr/>
                    <a:lstStyle/>
                    <a:p>
                      <a:pPr marL="0" indent="114300" algn="l" fontAlgn="b"/>
                      <a:r>
                        <a:rPr lang="en-US" sz="1400" u="none" strike="noStrike" dirty="0">
                          <a:effectLst/>
                        </a:rPr>
                        <a:t>MKV</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 - 4 </a:t>
                      </a:r>
                      <a:r>
                        <a:rPr lang="en-US" sz="1400" u="none" strike="noStrike" dirty="0" err="1">
                          <a:effectLst/>
                        </a:rPr>
                        <a:t>bdrm</a:t>
                      </a:r>
                      <a:r>
                        <a:rPr lang="en-US" sz="1400" u="none" strike="noStrike" dirty="0">
                          <a:effectLst/>
                        </a:rPr>
                        <a:t> unit</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7,995</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b="0" i="0" u="none" strike="noStrike" dirty="0">
                          <a:solidFill>
                            <a:srgbClr val="000000"/>
                          </a:solidFill>
                          <a:effectLst/>
                          <a:latin typeface="Calibri" panose="020F0502020204030204" pitchFamily="34" charset="0"/>
                        </a:rPr>
                        <a:t>8,155</a:t>
                      </a:r>
                    </a:p>
                  </a:txBody>
                  <a:tcPr marL="4763" marR="4763" marT="4763" marB="0" anchor="b"/>
                </a:tc>
                <a:tc>
                  <a:txBody>
                    <a:bodyPr/>
                    <a:lstStyle/>
                    <a:p>
                      <a:pPr lvl="0" algn="ctr" fontAlgn="b"/>
                      <a:r>
                        <a:rPr lang="en-US" sz="1400" b="0" i="0" u="none" strike="noStrike" dirty="0">
                          <a:solidFill>
                            <a:srgbClr val="000000"/>
                          </a:solidFill>
                          <a:effectLst/>
                          <a:latin typeface="Calibri" panose="020F0502020204030204" pitchFamily="34" charset="0"/>
                        </a:rPr>
                        <a:t>1,020</a:t>
                      </a:r>
                    </a:p>
                  </a:txBody>
                  <a:tcPr marL="4763" marR="4763" marT="4763" marB="0" anchor="b"/>
                </a:tc>
                <a:extLst>
                  <a:ext uri="{0D108BD9-81ED-4DB2-BD59-A6C34878D82A}">
                    <a16:rowId xmlns:a16="http://schemas.microsoft.com/office/drawing/2014/main" val="1776068372"/>
                  </a:ext>
                </a:extLst>
              </a:tr>
              <a:tr h="256569">
                <a:tc>
                  <a:txBody>
                    <a:bodyPr/>
                    <a:lstStyle/>
                    <a:p>
                      <a:pPr marL="0" indent="114300" algn="l" fontAlgn="b"/>
                      <a:r>
                        <a:rPr lang="en-US" sz="1400" u="none" strike="noStrike" dirty="0" err="1">
                          <a:effectLst/>
                        </a:rPr>
                        <a:t>Minota</a:t>
                      </a:r>
                      <a:r>
                        <a:rPr lang="en-US" sz="1400" u="none" strike="noStrike" dirty="0">
                          <a:effectLst/>
                        </a:rPr>
                        <a:t> </a:t>
                      </a:r>
                      <a:r>
                        <a:rPr lang="en-US" sz="1400" u="none" strike="noStrike" dirty="0" err="1">
                          <a:effectLst/>
                        </a:rPr>
                        <a:t>Hagey</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- 1 term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3,492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3,561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b="0" i="0" u="none" strike="noStrike" dirty="0">
                          <a:solidFill>
                            <a:srgbClr val="000000"/>
                          </a:solidFill>
                          <a:effectLst/>
                          <a:latin typeface="Calibri" panose="020F0502020204030204" pitchFamily="34" charset="0"/>
                        </a:rPr>
                        <a:t>891</a:t>
                      </a:r>
                    </a:p>
                  </a:txBody>
                  <a:tcPr marL="4763" marR="4763" marT="4763" marB="0" anchor="b">
                    <a:solidFill>
                      <a:schemeClr val="accent4">
                        <a:lumMod val="20000"/>
                        <a:lumOff val="80000"/>
                      </a:schemeClr>
                    </a:solidFill>
                  </a:tcPr>
                </a:tc>
                <a:extLst>
                  <a:ext uri="{0D108BD9-81ED-4DB2-BD59-A6C34878D82A}">
                    <a16:rowId xmlns:a16="http://schemas.microsoft.com/office/drawing/2014/main" val="1038295448"/>
                  </a:ext>
                </a:extLst>
              </a:tr>
              <a:tr h="249563">
                <a:tc>
                  <a:txBody>
                    <a:bodyPr/>
                    <a:lstStyle/>
                    <a:p>
                      <a:pPr marL="0" indent="114300" algn="l" fontAlgn="b"/>
                      <a:r>
                        <a:rPr lang="en-US" sz="1400" u="none" strike="noStrike" dirty="0">
                          <a:effectLst/>
                        </a:rPr>
                        <a:t>CMH</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7,346</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7,493</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937</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29023546"/>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Double</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7,001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7,141</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b="0" i="0" u="none" strike="noStrike" dirty="0">
                          <a:solidFill>
                            <a:srgbClr val="000000"/>
                          </a:solidFill>
                          <a:effectLst/>
                          <a:latin typeface="Calibri" panose="020F0502020204030204" pitchFamily="34" charset="0"/>
                        </a:rPr>
                        <a:t>893</a:t>
                      </a:r>
                    </a:p>
                  </a:txBody>
                  <a:tcPr marL="4763" marR="4763" marT="4763" marB="0" anchor="b">
                    <a:solidFill>
                      <a:schemeClr val="accent4">
                        <a:lumMod val="20000"/>
                        <a:lumOff val="80000"/>
                      </a:schemeClr>
                    </a:solidFill>
                  </a:tcPr>
                </a:tc>
                <a:extLst>
                  <a:ext uri="{0D108BD9-81ED-4DB2-BD59-A6C34878D82A}">
                    <a16:rowId xmlns:a16="http://schemas.microsoft.com/office/drawing/2014/main" val="2023342144"/>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i="1" u="none" strike="noStrike" dirty="0">
                          <a:effectLst/>
                          <a:latin typeface="+mj-lt"/>
                        </a:rPr>
                        <a:t>Triple</a:t>
                      </a:r>
                      <a:endParaRPr lang="en-US" sz="1400" b="0" i="1" u="none" strike="noStrike" dirty="0">
                        <a:solidFill>
                          <a:srgbClr val="000000"/>
                        </a:solidFill>
                        <a:effectLst/>
                        <a:latin typeface="+mj-lt"/>
                      </a:endParaRPr>
                    </a:p>
                  </a:txBody>
                  <a:tcPr marL="4763" marR="4763" marT="4763" marB="0" anchor="b"/>
                </a:tc>
                <a:tc>
                  <a:txBody>
                    <a:bodyPr/>
                    <a:lstStyle/>
                    <a:p>
                      <a:pPr algn="ctr" fontAlgn="b"/>
                      <a:r>
                        <a:rPr lang="en-US" sz="1400" i="1" u="none" strike="noStrike" dirty="0">
                          <a:effectLst/>
                          <a:latin typeface="+mj-lt"/>
                        </a:rPr>
                        <a:t>5,602</a:t>
                      </a:r>
                      <a:endParaRPr lang="en-US" sz="1400" b="0" i="1" u="none" strike="noStrike" dirty="0">
                        <a:solidFill>
                          <a:srgbClr val="000000"/>
                        </a:solidFill>
                        <a:effectLst/>
                        <a:latin typeface="+mj-lt"/>
                      </a:endParaRPr>
                    </a:p>
                  </a:txBody>
                  <a:tcPr marL="4763" marR="4763" marT="4763" marB="0" anchor="b"/>
                </a:tc>
                <a:tc>
                  <a:txBody>
                    <a:bodyPr/>
                    <a:lstStyle/>
                    <a:p>
                      <a:pPr algn="ctr" fontAlgn="b"/>
                      <a:r>
                        <a:rPr lang="en-US" sz="1400" i="1" u="none" strike="noStrike" dirty="0">
                          <a:effectLst/>
                          <a:latin typeface="+mj-lt"/>
                        </a:rPr>
                        <a:t>5,714</a:t>
                      </a:r>
                      <a:endParaRPr lang="en-US" sz="1400" b="0" i="1" u="none" strike="noStrike" dirty="0">
                        <a:solidFill>
                          <a:srgbClr val="000000"/>
                        </a:solidFill>
                        <a:effectLst/>
                        <a:latin typeface="+mj-lt"/>
                      </a:endParaRPr>
                    </a:p>
                  </a:txBody>
                  <a:tcPr marL="4763" marR="4763" marT="4763" marB="0" anchor="b"/>
                </a:tc>
                <a:tc>
                  <a:txBody>
                    <a:bodyPr/>
                    <a:lstStyle/>
                    <a:p>
                      <a:pPr lvl="0" algn="ctr" fontAlgn="b"/>
                      <a:r>
                        <a:rPr lang="en-US" sz="1400" i="1" u="none" strike="noStrike" dirty="0">
                          <a:effectLst/>
                          <a:latin typeface="+mj-lt"/>
                        </a:rPr>
                        <a:t>715</a:t>
                      </a:r>
                      <a:endParaRPr lang="en-US" sz="1400" b="0" i="1" u="none" strike="noStrike" dirty="0">
                        <a:solidFill>
                          <a:srgbClr val="000000"/>
                        </a:solidFill>
                        <a:effectLst/>
                        <a:latin typeface="+mj-lt"/>
                      </a:endParaRPr>
                    </a:p>
                  </a:txBody>
                  <a:tcPr marL="4763" marR="4763" marT="4763" marB="0" anchor="b"/>
                </a:tc>
                <a:extLst>
                  <a:ext uri="{0D108BD9-81ED-4DB2-BD59-A6C34878D82A}">
                    <a16:rowId xmlns:a16="http://schemas.microsoft.com/office/drawing/2014/main" val="2970667852"/>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i="1" u="none" strike="noStrike" dirty="0">
                          <a:effectLst/>
                          <a:latin typeface="+mj-lt"/>
                        </a:rPr>
                        <a:t>Quad</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algn="ctr" fontAlgn="b"/>
                      <a:r>
                        <a:rPr lang="en-US" sz="1400" i="1" u="none" strike="noStrike" dirty="0">
                          <a:effectLst/>
                          <a:latin typeface="+mj-lt"/>
                        </a:rPr>
                        <a:t>4,551</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algn="ctr" fontAlgn="b"/>
                      <a:r>
                        <a:rPr lang="en-US" sz="1400" i="1" u="none" strike="noStrike" dirty="0">
                          <a:effectLst/>
                          <a:latin typeface="+mj-lt"/>
                        </a:rPr>
                        <a:t>4,642</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tc>
                  <a:txBody>
                    <a:bodyPr/>
                    <a:lstStyle/>
                    <a:p>
                      <a:pPr lvl="0" algn="ctr" fontAlgn="b"/>
                      <a:r>
                        <a:rPr lang="en-US" sz="1400" i="1" u="none" strike="noStrike" dirty="0">
                          <a:effectLst/>
                          <a:latin typeface="+mj-lt"/>
                        </a:rPr>
                        <a:t>581</a:t>
                      </a:r>
                      <a:endParaRPr lang="en-US" sz="1400" b="0" i="1" u="none" strike="noStrike" dirty="0">
                        <a:solidFill>
                          <a:srgbClr val="000000"/>
                        </a:solidFill>
                        <a:effectLst/>
                        <a:latin typeface="+mj-lt"/>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2744669858"/>
                  </a:ext>
                </a:extLst>
              </a:tr>
              <a:tr h="249563">
                <a:tc>
                  <a:txBody>
                    <a:bodyPr/>
                    <a:lstStyle/>
                    <a:p>
                      <a:pPr marL="0" indent="114300" algn="l" fontAlgn="b"/>
                      <a:r>
                        <a:rPr lang="en-US" sz="1400" u="none" strike="noStrike" dirty="0">
                          <a:effectLst/>
                        </a:rPr>
                        <a:t>UWP</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Single - 2 bdrm unit</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7,224</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7,367</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u="none" strike="noStrike" dirty="0">
                          <a:effectLst/>
                        </a:rPr>
                        <a:t>921</a:t>
                      </a:r>
                      <a:endParaRPr lang="en-US" sz="1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77816574"/>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3 or 4 </a:t>
                      </a:r>
                      <a:r>
                        <a:rPr lang="en-US" sz="1400" u="none" strike="noStrike" dirty="0" err="1">
                          <a:effectLst/>
                        </a:rPr>
                        <a:t>bdrm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6,837</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6,974</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872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710493611"/>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a:effectLst/>
                        </a:rPr>
                        <a:t>Double</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6,310</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6,436</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b="0" i="0" u="none" strike="noStrike" dirty="0">
                          <a:solidFill>
                            <a:srgbClr val="000000"/>
                          </a:solidFill>
                          <a:effectLst/>
                          <a:latin typeface="Calibri" panose="020F0502020204030204" pitchFamily="34" charset="0"/>
                        </a:rPr>
                        <a:t>805</a:t>
                      </a:r>
                    </a:p>
                  </a:txBody>
                  <a:tcPr marL="4763" marR="4763" marT="4763" marB="0" anchor="b"/>
                </a:tc>
                <a:extLst>
                  <a:ext uri="{0D108BD9-81ED-4DB2-BD59-A6C34878D82A}">
                    <a16:rowId xmlns:a16="http://schemas.microsoft.com/office/drawing/2014/main" val="2642222638"/>
                  </a:ext>
                </a:extLst>
              </a:tr>
              <a:tr h="249563">
                <a:tc>
                  <a:txBody>
                    <a:bodyPr/>
                    <a:lstStyle/>
                    <a:p>
                      <a:pPr marL="0" indent="114300" algn="l" fontAlgn="b"/>
                      <a:r>
                        <a:rPr lang="en-US" sz="1400" u="none" strike="noStrike" dirty="0">
                          <a:effectLst/>
                        </a:rPr>
                        <a:t>CLV</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Single - 1 term, 2bdrm</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3,192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3,256</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b="0" i="0" u="none" strike="noStrike" dirty="0">
                          <a:solidFill>
                            <a:srgbClr val="000000"/>
                          </a:solidFill>
                          <a:effectLst/>
                          <a:latin typeface="Calibri" panose="020F0502020204030204" pitchFamily="34" charset="0"/>
                        </a:rPr>
                        <a:t>814</a:t>
                      </a:r>
                    </a:p>
                  </a:txBody>
                  <a:tcPr marL="4763" marR="4763" marT="4763" marB="0" anchor="b">
                    <a:solidFill>
                      <a:schemeClr val="accent4">
                        <a:lumMod val="20000"/>
                        <a:lumOff val="80000"/>
                      </a:schemeClr>
                    </a:solidFill>
                  </a:tcPr>
                </a:tc>
                <a:extLst>
                  <a:ext uri="{0D108BD9-81ED-4DB2-BD59-A6C34878D82A}">
                    <a16:rowId xmlns:a16="http://schemas.microsoft.com/office/drawing/2014/main" val="2969510989"/>
                  </a:ext>
                </a:extLst>
              </a:tr>
              <a:tr h="24956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400" u="none" strike="noStrike" dirty="0">
                          <a:effectLst/>
                        </a:rPr>
                        <a:t>Single - 2 term, 4bdrm</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a:effectLst/>
                        </a:rPr>
                        <a:t>6,386</a:t>
                      </a:r>
                      <a:endParaRPr lang="en-US" sz="1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400" u="none" strike="noStrike" dirty="0">
                          <a:effectLst/>
                        </a:rPr>
                        <a:t>6,514</a:t>
                      </a:r>
                      <a:endParaRPr lang="en-US" sz="1400" b="0" i="0" u="none" strike="noStrike" dirty="0">
                        <a:solidFill>
                          <a:srgbClr val="000000"/>
                        </a:solidFill>
                        <a:effectLst/>
                        <a:latin typeface="Calibri" panose="020F0502020204030204" pitchFamily="34" charset="0"/>
                      </a:endParaRPr>
                    </a:p>
                  </a:txBody>
                  <a:tcPr marL="4763" marR="4763" marT="4763" marB="0" anchor="b"/>
                </a:tc>
                <a:tc>
                  <a:txBody>
                    <a:bodyPr/>
                    <a:lstStyle/>
                    <a:p>
                      <a:pPr lvl="0" algn="ctr" fontAlgn="b"/>
                      <a:r>
                        <a:rPr lang="en-US" sz="1400" b="0" i="0" u="none" strike="noStrike" dirty="0">
                          <a:solidFill>
                            <a:srgbClr val="000000"/>
                          </a:solidFill>
                          <a:effectLst/>
                          <a:latin typeface="Calibri" panose="020F0502020204030204" pitchFamily="34" charset="0"/>
                        </a:rPr>
                        <a:t>815</a:t>
                      </a:r>
                    </a:p>
                  </a:txBody>
                  <a:tcPr marL="4763" marR="4763" marT="4763" marB="0" anchor="b"/>
                </a:tc>
                <a:extLst>
                  <a:ext uri="{0D108BD9-81ED-4DB2-BD59-A6C34878D82A}">
                    <a16:rowId xmlns:a16="http://schemas.microsoft.com/office/drawing/2014/main" val="2426339137"/>
                  </a:ext>
                </a:extLst>
              </a:tr>
              <a:tr h="256569">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l" fontAlgn="b"/>
                      <a:r>
                        <a:rPr lang="en-US" sz="1400" u="none" strike="noStrike" dirty="0">
                          <a:effectLst/>
                        </a:rPr>
                        <a:t>Family, monthly</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1,306</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algn="ctr" fontAlgn="b"/>
                      <a:r>
                        <a:rPr lang="en-US" sz="1400" u="none" strike="noStrike" dirty="0">
                          <a:effectLst/>
                        </a:rPr>
                        <a:t>1,322</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tc>
                  <a:txBody>
                    <a:bodyPr/>
                    <a:lstStyle/>
                    <a:p>
                      <a:pPr lvl="0" algn="ctr" fontAlgn="b"/>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4763" marR="4763" marT="4763" marB="0" anchor="b">
                    <a:solidFill>
                      <a:schemeClr val="accent4">
                        <a:lumMod val="20000"/>
                        <a:lumOff val="80000"/>
                      </a:schemeClr>
                    </a:solidFill>
                  </a:tcPr>
                </a:tc>
                <a:extLst>
                  <a:ext uri="{0D108BD9-81ED-4DB2-BD59-A6C34878D82A}">
                    <a16:rowId xmlns:a16="http://schemas.microsoft.com/office/drawing/2014/main" val="3879011123"/>
                  </a:ext>
                </a:extLst>
              </a:tr>
            </a:tbl>
          </a:graphicData>
        </a:graphic>
      </p:graphicFrame>
    </p:spTree>
    <p:extLst>
      <p:ext uri="{BB962C8B-B14F-4D97-AF65-F5344CB8AC3E}">
        <p14:creationId xmlns:p14="http://schemas.microsoft.com/office/powerpoint/2010/main" val="134381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2F55-51FF-4DB9-9602-D1C304D20E2F}"/>
              </a:ext>
            </a:extLst>
          </p:cNvPr>
          <p:cNvSpPr>
            <a:spLocks noGrp="1"/>
          </p:cNvSpPr>
          <p:nvPr>
            <p:ph type="title"/>
          </p:nvPr>
        </p:nvSpPr>
        <p:spPr/>
        <p:txBody>
          <a:bodyPr/>
          <a:lstStyle/>
          <a:p>
            <a:r>
              <a:rPr lang="en-US" dirty="0"/>
              <a:t>Summary 22/23 Campus Housing Budget</a:t>
            </a:r>
          </a:p>
        </p:txBody>
      </p:sp>
      <p:graphicFrame>
        <p:nvGraphicFramePr>
          <p:cNvPr id="4" name="Object 3">
            <a:extLst>
              <a:ext uri="{FF2B5EF4-FFF2-40B4-BE49-F238E27FC236}">
                <a16:creationId xmlns:a16="http://schemas.microsoft.com/office/drawing/2014/main" id="{E0D6836A-02DB-4965-8EDD-4FD03A3ED00C}"/>
              </a:ext>
            </a:extLst>
          </p:cNvPr>
          <p:cNvGraphicFramePr>
            <a:graphicFrameLocks noChangeAspect="1"/>
          </p:cNvGraphicFramePr>
          <p:nvPr>
            <p:extLst>
              <p:ext uri="{D42A27DB-BD31-4B8C-83A1-F6EECF244321}">
                <p14:modId xmlns:p14="http://schemas.microsoft.com/office/powerpoint/2010/main" val="1636954478"/>
              </p:ext>
            </p:extLst>
          </p:nvPr>
        </p:nvGraphicFramePr>
        <p:xfrm>
          <a:off x="3541011" y="1366982"/>
          <a:ext cx="5109978" cy="4959206"/>
        </p:xfrm>
        <a:graphic>
          <a:graphicData uri="http://schemas.openxmlformats.org/presentationml/2006/ole">
            <mc:AlternateContent xmlns:mc="http://schemas.openxmlformats.org/markup-compatibility/2006">
              <mc:Choice xmlns:v="urn:schemas-microsoft-com:vml" Requires="v">
                <p:oleObj spid="_x0000_s2054" name="Worksheet" r:id="rId3" imgW="5972175" imgH="5796213" progId="Excel.Sheet.12">
                  <p:embed/>
                </p:oleObj>
              </mc:Choice>
              <mc:Fallback>
                <p:oleObj name="Worksheet" r:id="rId3" imgW="5972175" imgH="5796213" progId="Excel.Sheet.12">
                  <p:embed/>
                  <p:pic>
                    <p:nvPicPr>
                      <p:cNvPr id="0" name=""/>
                      <p:cNvPicPr/>
                      <p:nvPr/>
                    </p:nvPicPr>
                    <p:blipFill>
                      <a:blip r:embed="rId4"/>
                      <a:stretch>
                        <a:fillRect/>
                      </a:stretch>
                    </p:blipFill>
                    <p:spPr>
                      <a:xfrm>
                        <a:off x="3541011" y="1366982"/>
                        <a:ext cx="5109978" cy="4959206"/>
                      </a:xfrm>
                      <a:prstGeom prst="rect">
                        <a:avLst/>
                      </a:prstGeom>
                    </p:spPr>
                  </p:pic>
                </p:oleObj>
              </mc:Fallback>
            </mc:AlternateContent>
          </a:graphicData>
        </a:graphic>
      </p:graphicFrame>
    </p:spTree>
    <p:extLst>
      <p:ext uri="{BB962C8B-B14F-4D97-AF65-F5344CB8AC3E}">
        <p14:creationId xmlns:p14="http://schemas.microsoft.com/office/powerpoint/2010/main" val="24940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E00150-D44D-4FE9-A43E-0836E9ACDB98}"/>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a:xfrm>
            <a:off x="831850" y="1709739"/>
            <a:ext cx="10515600" cy="2288684"/>
          </a:xfrm>
        </p:spPr>
        <p:txBody>
          <a:bodyPr>
            <a:normAutofit/>
          </a:bodyPr>
          <a:lstStyle/>
          <a:p>
            <a:r>
              <a:rPr lang="en-US" dirty="0"/>
              <a:t>1. Campus Housing within the University</a:t>
            </a:r>
          </a:p>
        </p:txBody>
      </p:sp>
    </p:spTree>
    <p:extLst>
      <p:ext uri="{BB962C8B-B14F-4D97-AF65-F5344CB8AC3E}">
        <p14:creationId xmlns:p14="http://schemas.microsoft.com/office/powerpoint/2010/main" val="261838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896FB-B4D3-49F6-9386-50EF6C8AF56C}"/>
              </a:ext>
            </a:extLst>
          </p:cNvPr>
          <p:cNvSpPr txBox="1"/>
          <p:nvPr/>
        </p:nvSpPr>
        <p:spPr>
          <a:xfrm>
            <a:off x="1028065" y="687913"/>
            <a:ext cx="2440791" cy="2769989"/>
          </a:xfrm>
          <a:prstGeom prst="rect">
            <a:avLst/>
          </a:prstGeom>
          <a:solidFill>
            <a:schemeClr val="accent4">
              <a:lumMod val="40000"/>
              <a:lumOff val="60000"/>
            </a:schemeClr>
          </a:solidFill>
        </p:spPr>
        <p:txBody>
          <a:bodyPr wrap="square" rtlCol="0">
            <a:spAutoFit/>
          </a:bodyPr>
          <a:lstStyle/>
          <a:p>
            <a:r>
              <a:rPr lang="en-CA" sz="13800" dirty="0"/>
              <a:t>1</a:t>
            </a:r>
            <a:r>
              <a:rPr lang="en-CA" sz="13800" baseline="30000" dirty="0"/>
              <a:t>st</a:t>
            </a:r>
            <a:r>
              <a:rPr lang="en-CA" dirty="0"/>
              <a:t> Largest Ontario campus housing operation </a:t>
            </a:r>
            <a:endParaRPr lang="en-US" dirty="0"/>
          </a:p>
        </p:txBody>
      </p:sp>
      <p:sp>
        <p:nvSpPr>
          <p:cNvPr id="6" name="TextBox 5">
            <a:extLst>
              <a:ext uri="{FF2B5EF4-FFF2-40B4-BE49-F238E27FC236}">
                <a16:creationId xmlns:a16="http://schemas.microsoft.com/office/drawing/2014/main" id="{BC6D56CB-F163-49E3-B349-9F1A0880FDA6}"/>
              </a:ext>
            </a:extLst>
          </p:cNvPr>
          <p:cNvSpPr txBox="1"/>
          <p:nvPr/>
        </p:nvSpPr>
        <p:spPr>
          <a:xfrm>
            <a:off x="3657577" y="2262552"/>
            <a:ext cx="3829050" cy="2139047"/>
          </a:xfrm>
          <a:prstGeom prst="rect">
            <a:avLst/>
          </a:prstGeom>
          <a:solidFill>
            <a:schemeClr val="accent4"/>
          </a:solidFill>
        </p:spPr>
        <p:txBody>
          <a:bodyPr wrap="square" rtlCol="0">
            <a:spAutoFit/>
          </a:bodyPr>
          <a:lstStyle/>
          <a:p>
            <a:pPr algn="ctr"/>
            <a:r>
              <a:rPr lang="en-CA" sz="11500" dirty="0"/>
              <a:t>5,787</a:t>
            </a:r>
          </a:p>
          <a:p>
            <a:pPr algn="ctr"/>
            <a:r>
              <a:rPr lang="en-CA" dirty="0"/>
              <a:t> total beds in Campus Housing</a:t>
            </a:r>
            <a:endParaRPr lang="en-US" dirty="0"/>
          </a:p>
        </p:txBody>
      </p:sp>
      <p:sp>
        <p:nvSpPr>
          <p:cNvPr id="7" name="TextBox 6">
            <a:extLst>
              <a:ext uri="{FF2B5EF4-FFF2-40B4-BE49-F238E27FC236}">
                <a16:creationId xmlns:a16="http://schemas.microsoft.com/office/drawing/2014/main" id="{27725464-8CFC-4F40-BB53-2F68794E0563}"/>
              </a:ext>
            </a:extLst>
          </p:cNvPr>
          <p:cNvSpPr txBox="1"/>
          <p:nvPr/>
        </p:nvSpPr>
        <p:spPr>
          <a:xfrm>
            <a:off x="9171733" y="2951193"/>
            <a:ext cx="2181225" cy="2277547"/>
          </a:xfrm>
          <a:prstGeom prst="rect">
            <a:avLst/>
          </a:prstGeom>
          <a:solidFill>
            <a:schemeClr val="accent4"/>
          </a:solidFill>
        </p:spPr>
        <p:txBody>
          <a:bodyPr wrap="square" rtlCol="0">
            <a:spAutoFit/>
          </a:bodyPr>
          <a:lstStyle/>
          <a:p>
            <a:r>
              <a:rPr lang="en-CA" sz="8800" dirty="0"/>
              <a:t>75%</a:t>
            </a:r>
            <a:r>
              <a:rPr lang="en-CA" dirty="0"/>
              <a:t> of Waterloo first year students live in residence</a:t>
            </a:r>
            <a:endParaRPr lang="en-US" dirty="0"/>
          </a:p>
        </p:txBody>
      </p:sp>
      <p:sp>
        <p:nvSpPr>
          <p:cNvPr id="8" name="TextBox 7">
            <a:extLst>
              <a:ext uri="{FF2B5EF4-FFF2-40B4-BE49-F238E27FC236}">
                <a16:creationId xmlns:a16="http://schemas.microsoft.com/office/drawing/2014/main" id="{3E5D92AA-EA2B-497C-A362-ED507801AFB2}"/>
              </a:ext>
            </a:extLst>
          </p:cNvPr>
          <p:cNvSpPr txBox="1"/>
          <p:nvPr/>
        </p:nvSpPr>
        <p:spPr>
          <a:xfrm>
            <a:off x="7762314" y="767486"/>
            <a:ext cx="2181225" cy="2000548"/>
          </a:xfrm>
          <a:prstGeom prst="rect">
            <a:avLst/>
          </a:prstGeom>
          <a:solidFill>
            <a:schemeClr val="accent4">
              <a:lumMod val="40000"/>
              <a:lumOff val="60000"/>
            </a:schemeClr>
          </a:solidFill>
        </p:spPr>
        <p:txBody>
          <a:bodyPr wrap="square" rtlCol="0">
            <a:spAutoFit/>
          </a:bodyPr>
          <a:lstStyle/>
          <a:p>
            <a:r>
              <a:rPr lang="en-CA" sz="8800" dirty="0"/>
              <a:t>450</a:t>
            </a:r>
          </a:p>
          <a:p>
            <a:r>
              <a:rPr lang="en-CA" dirty="0"/>
              <a:t>beds for graduate students</a:t>
            </a:r>
            <a:endParaRPr lang="en-US" dirty="0"/>
          </a:p>
        </p:txBody>
      </p:sp>
      <p:sp>
        <p:nvSpPr>
          <p:cNvPr id="11" name="TextBox 10">
            <a:extLst>
              <a:ext uri="{FF2B5EF4-FFF2-40B4-BE49-F238E27FC236}">
                <a16:creationId xmlns:a16="http://schemas.microsoft.com/office/drawing/2014/main" id="{8C94CBD7-BBA4-404E-9806-CCC3A269C174}"/>
              </a:ext>
            </a:extLst>
          </p:cNvPr>
          <p:cNvSpPr txBox="1"/>
          <p:nvPr/>
        </p:nvSpPr>
        <p:spPr>
          <a:xfrm>
            <a:off x="269080" y="4646593"/>
            <a:ext cx="3086100" cy="2000548"/>
          </a:xfrm>
          <a:prstGeom prst="rect">
            <a:avLst/>
          </a:prstGeom>
          <a:solidFill>
            <a:schemeClr val="accent4"/>
          </a:solidFill>
        </p:spPr>
        <p:txBody>
          <a:bodyPr wrap="square" rtlCol="0">
            <a:spAutoFit/>
          </a:bodyPr>
          <a:lstStyle/>
          <a:p>
            <a:r>
              <a:rPr lang="en-CA" sz="8800" dirty="0"/>
              <a:t>2.1 M</a:t>
            </a:r>
            <a:r>
              <a:rPr lang="en-CA" dirty="0"/>
              <a:t> square footage of space (20% of campus)</a:t>
            </a:r>
            <a:endParaRPr lang="en-US" dirty="0"/>
          </a:p>
        </p:txBody>
      </p:sp>
      <p:sp>
        <p:nvSpPr>
          <p:cNvPr id="12" name="TextBox 11">
            <a:extLst>
              <a:ext uri="{FF2B5EF4-FFF2-40B4-BE49-F238E27FC236}">
                <a16:creationId xmlns:a16="http://schemas.microsoft.com/office/drawing/2014/main" id="{D086EF00-F848-4878-A9B7-D9F838B47202}"/>
              </a:ext>
            </a:extLst>
          </p:cNvPr>
          <p:cNvSpPr txBox="1"/>
          <p:nvPr/>
        </p:nvSpPr>
        <p:spPr>
          <a:xfrm>
            <a:off x="4202864" y="4805364"/>
            <a:ext cx="4530689" cy="1446550"/>
          </a:xfrm>
          <a:prstGeom prst="rect">
            <a:avLst/>
          </a:prstGeom>
          <a:solidFill>
            <a:schemeClr val="accent4">
              <a:lumMod val="40000"/>
              <a:lumOff val="60000"/>
            </a:schemeClr>
          </a:solidFill>
        </p:spPr>
        <p:txBody>
          <a:bodyPr wrap="square" rtlCol="0">
            <a:spAutoFit/>
          </a:bodyPr>
          <a:lstStyle/>
          <a:p>
            <a:pPr algn="ctr"/>
            <a:r>
              <a:rPr lang="en-CA" sz="7200" dirty="0"/>
              <a:t>350 </a:t>
            </a:r>
          </a:p>
          <a:p>
            <a:pPr algn="ctr"/>
            <a:r>
              <a:rPr lang="en-CA" sz="1400" dirty="0"/>
              <a:t> staff (~100 full time and ~250 student roles)</a:t>
            </a:r>
            <a:endParaRPr lang="en-US" sz="1400" dirty="0"/>
          </a:p>
        </p:txBody>
      </p:sp>
    </p:spTree>
    <p:extLst>
      <p:ext uri="{BB962C8B-B14F-4D97-AF65-F5344CB8AC3E}">
        <p14:creationId xmlns:p14="http://schemas.microsoft.com/office/powerpoint/2010/main" val="28614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63388346"/>
              </p:ext>
            </p:extLst>
          </p:nvPr>
        </p:nvGraphicFramePr>
        <p:xfrm>
          <a:off x="285719" y="285728"/>
          <a:ext cx="1169292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07654" y="679084"/>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r>
              <a:rPr lang="en-US" dirty="0"/>
              <a:t>Organization</a:t>
            </a:r>
          </a:p>
        </p:txBody>
      </p:sp>
    </p:spTree>
    <p:extLst>
      <p:ext uri="{BB962C8B-B14F-4D97-AF65-F5344CB8AC3E}">
        <p14:creationId xmlns:p14="http://schemas.microsoft.com/office/powerpoint/2010/main" val="42513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420225" y="2075711"/>
            <a:ext cx="2647950" cy="2553439"/>
          </a:xfrm>
        </p:spPr>
        <p:txBody>
          <a:bodyPr/>
          <a:lstStyle/>
          <a:p>
            <a:r>
              <a:rPr lang="en-CA" dirty="0"/>
              <a:t>University of Waterloo Strategic Planning</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4075249308"/>
              </p:ext>
            </p:extLst>
          </p:nvPr>
        </p:nvGraphicFramePr>
        <p:xfrm>
          <a:off x="860425" y="342901"/>
          <a:ext cx="8128000" cy="639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8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6ABD-C830-45A8-B875-A90665F5E48B}"/>
              </a:ext>
            </a:extLst>
          </p:cNvPr>
          <p:cNvSpPr>
            <a:spLocks noGrp="1"/>
          </p:cNvSpPr>
          <p:nvPr>
            <p:ph type="title"/>
          </p:nvPr>
        </p:nvSpPr>
        <p:spPr>
          <a:xfrm>
            <a:off x="9525000" y="2605007"/>
            <a:ext cx="2667000" cy="1771812"/>
          </a:xfrm>
        </p:spPr>
        <p:txBody>
          <a:bodyPr/>
          <a:lstStyle/>
          <a:p>
            <a:r>
              <a:rPr lang="en-CA" dirty="0"/>
              <a:t>Campus Housing’s  Plan</a:t>
            </a:r>
            <a:endParaRPr lang="en-US" dirty="0"/>
          </a:p>
        </p:txBody>
      </p:sp>
      <p:graphicFrame>
        <p:nvGraphicFramePr>
          <p:cNvPr id="4" name="Diagram 3">
            <a:extLst>
              <a:ext uri="{FF2B5EF4-FFF2-40B4-BE49-F238E27FC236}">
                <a16:creationId xmlns:a16="http://schemas.microsoft.com/office/drawing/2014/main" id="{EF10FE6E-4DD1-4656-BC95-5BD7E82A4669}"/>
              </a:ext>
            </a:extLst>
          </p:cNvPr>
          <p:cNvGraphicFramePr/>
          <p:nvPr>
            <p:extLst>
              <p:ext uri="{D42A27DB-BD31-4B8C-83A1-F6EECF244321}">
                <p14:modId xmlns:p14="http://schemas.microsoft.com/office/powerpoint/2010/main" val="1335119134"/>
              </p:ext>
            </p:extLst>
          </p:nvPr>
        </p:nvGraphicFramePr>
        <p:xfrm>
          <a:off x="1133474" y="276226"/>
          <a:ext cx="8093075" cy="6429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484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1EA470-33F8-40AD-8AA0-DC9655680251}"/>
              </a:ext>
            </a:extLst>
          </p:cNvPr>
          <p:cNvSpPr/>
          <p:nvPr/>
        </p:nvSpPr>
        <p:spPr>
          <a:xfrm>
            <a:off x="-1" y="188267"/>
            <a:ext cx="12192001" cy="6669733"/>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z</a:t>
            </a:r>
          </a:p>
        </p:txBody>
      </p:sp>
      <p:sp>
        <p:nvSpPr>
          <p:cNvPr id="5" name="Title 4"/>
          <p:cNvSpPr>
            <a:spLocks noGrp="1"/>
          </p:cNvSpPr>
          <p:nvPr>
            <p:ph type="title"/>
          </p:nvPr>
        </p:nvSpPr>
        <p:spPr/>
        <p:txBody>
          <a:bodyPr>
            <a:normAutofit/>
          </a:bodyPr>
          <a:lstStyle/>
          <a:p>
            <a:r>
              <a:rPr lang="en-US" dirty="0">
                <a:solidFill>
                  <a:schemeClr val="tx1"/>
                </a:solidFill>
              </a:rPr>
              <a:t>2. The </a:t>
            </a:r>
            <a:r>
              <a:rPr lang="en-US" dirty="0"/>
              <a:t>l</a:t>
            </a:r>
            <a:r>
              <a:rPr lang="en-US" dirty="0">
                <a:solidFill>
                  <a:schemeClr val="tx1"/>
                </a:solidFill>
              </a:rPr>
              <a:t>ocal state of</a:t>
            </a:r>
            <a:br>
              <a:rPr lang="en-US" dirty="0">
                <a:solidFill>
                  <a:schemeClr val="tx1"/>
                </a:solidFill>
              </a:rPr>
            </a:br>
            <a:r>
              <a:rPr lang="en-US" dirty="0">
                <a:solidFill>
                  <a:schemeClr val="tx1"/>
                </a:solidFill>
              </a:rPr>
              <a:t>student </a:t>
            </a:r>
            <a:r>
              <a:rPr lang="en-US" dirty="0"/>
              <a:t>h</a:t>
            </a:r>
            <a:r>
              <a:rPr lang="en-US" dirty="0">
                <a:solidFill>
                  <a:schemeClr val="tx1"/>
                </a:solidFill>
              </a:rPr>
              <a:t>ousing </a:t>
            </a:r>
          </a:p>
        </p:txBody>
      </p:sp>
    </p:spTree>
    <p:extLst>
      <p:ext uri="{BB962C8B-B14F-4D97-AF65-F5344CB8AC3E}">
        <p14:creationId xmlns:p14="http://schemas.microsoft.com/office/powerpoint/2010/main" val="11151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678789"/>
            <a:ext cx="10515600" cy="549275"/>
          </a:xfrm>
        </p:spPr>
        <p:txBody>
          <a:bodyPr>
            <a:normAutofit fontScale="90000"/>
          </a:bodyPr>
          <a:lstStyle/>
          <a:p>
            <a:r>
              <a:rPr lang="da-DK" dirty="0"/>
              <a:t>Times are changing...</a:t>
            </a:r>
            <a:endParaRPr lang="en-US" dirty="0"/>
          </a:p>
        </p:txBody>
      </p:sp>
      <p:sp>
        <p:nvSpPr>
          <p:cNvPr id="15" name="Rectangle 14"/>
          <p:cNvSpPr/>
          <p:nvPr/>
        </p:nvSpPr>
        <p:spPr>
          <a:xfrm>
            <a:off x="0" y="2937169"/>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0" name="Rectangle 19"/>
          <p:cNvSpPr/>
          <p:nvPr/>
        </p:nvSpPr>
        <p:spPr>
          <a:xfrm>
            <a:off x="4064000" y="1573988"/>
            <a:ext cx="4064000" cy="3492016"/>
          </a:xfrm>
          <a:prstGeom prst="rect">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sp>
        <p:nvSpPr>
          <p:cNvPr id="25" name="Rectangle 24"/>
          <p:cNvSpPr/>
          <p:nvPr/>
        </p:nvSpPr>
        <p:spPr>
          <a:xfrm>
            <a:off x="8128000" y="573553"/>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a:t>
            </a:r>
          </a:p>
        </p:txBody>
      </p:sp>
      <p:pic>
        <p:nvPicPr>
          <p:cNvPr id="30"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22" y="3319996"/>
            <a:ext cx="3887423" cy="2743200"/>
          </a:xfrm>
          <a:prstGeom prst="rect">
            <a:avLst/>
          </a:prstGeom>
          <a:ln>
            <a:noFill/>
          </a:ln>
          <a:effectLst>
            <a:outerShdw blurRad="292100" dist="139700" dir="2700000" algn="tl" rotWithShape="0">
              <a:srgbClr val="333333">
                <a:alpha val="65000"/>
              </a:srgbClr>
            </a:outerShdw>
          </a:effectLst>
        </p:spPr>
      </p:pic>
      <p:pic>
        <p:nvPicPr>
          <p:cNvPr id="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222" y="1909655"/>
            <a:ext cx="3953899" cy="277352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8256355" y="881459"/>
            <a:ext cx="3672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9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1543</Words>
  <Application>Microsoft Office PowerPoint</Application>
  <PresentationFormat>Widescreen</PresentationFormat>
  <Paragraphs>402</Paragraphs>
  <Slides>21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Georgia</vt:lpstr>
      <vt:lpstr>Impact</vt:lpstr>
      <vt:lpstr>Wingdings</vt:lpstr>
      <vt:lpstr>Office Theme</vt:lpstr>
      <vt:lpstr>Microsoft Excel Worksheet</vt:lpstr>
      <vt:lpstr>Campus Housing Financial Factors  &amp; Proposed Budget</vt:lpstr>
      <vt:lpstr>Purpose</vt:lpstr>
      <vt:lpstr>1. Campus Housing within the University</vt:lpstr>
      <vt:lpstr>PowerPoint Presentation</vt:lpstr>
      <vt:lpstr>PowerPoint Presentation</vt:lpstr>
      <vt:lpstr>University of Waterloo Strategic Planning</vt:lpstr>
      <vt:lpstr>Campus Housing’s  Plan</vt:lpstr>
      <vt:lpstr>2. The local state of student housing </vt:lpstr>
      <vt:lpstr>Times are changing...</vt:lpstr>
      <vt:lpstr>Stability &amp; Change</vt:lpstr>
      <vt:lpstr>Comparing On- and Off- Campus</vt:lpstr>
      <vt:lpstr>Supply/Demand study (2017)</vt:lpstr>
      <vt:lpstr>4. Data-driven evidence for Campus Housing </vt:lpstr>
      <vt:lpstr>Retention rate (2018)</vt:lpstr>
      <vt:lpstr>Canadian Research</vt:lpstr>
      <vt:lpstr>  5. Financial Planning</vt:lpstr>
      <vt:lpstr>PowerPoint Presentation</vt:lpstr>
      <vt:lpstr>10-year Occupancy Rate By Term </vt:lpstr>
      <vt:lpstr>Ontario University Rate Benchmarks</vt:lpstr>
      <vt:lpstr>Residence Fees by Building, Room, Year &amp; Month</vt:lpstr>
      <vt:lpstr>Summary 22/23 Campus Housing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Saavedra, Carlos</dc:creator>
  <cp:lastModifiedBy>Glen Weppler</cp:lastModifiedBy>
  <cp:revision>124</cp:revision>
  <dcterms:created xsi:type="dcterms:W3CDTF">2016-12-08T14:16:00Z</dcterms:created>
  <dcterms:modified xsi:type="dcterms:W3CDTF">2022-01-27T14:39:06Z</dcterms:modified>
</cp:coreProperties>
</file>