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9" r:id="rId2"/>
    <p:sldId id="362" r:id="rId3"/>
    <p:sldId id="287" r:id="rId4"/>
    <p:sldId id="347" r:id="rId5"/>
    <p:sldId id="307" r:id="rId6"/>
    <p:sldId id="363" r:id="rId7"/>
    <p:sldId id="364" r:id="rId8"/>
    <p:sldId id="32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56C767-556A-4991-B0B9-B8D7B68ED819}" v="9" dt="2023-01-04T18:57:44.992"/>
  </p1510:revLst>
</p1510:revInfo>
</file>

<file path=ppt/tableStyles.xml><?xml version="1.0" encoding="utf-8"?>
<a:tblStyleLst xmlns:a="http://schemas.openxmlformats.org/drawingml/2006/main" def="{5C22544A-7EE6-4342-B048-85BDC9FD1C3A}">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12" autoAdjust="0"/>
    <p:restoredTop sz="82161" autoAdjust="0"/>
  </p:normalViewPr>
  <p:slideViewPr>
    <p:cSldViewPr snapToGrid="0">
      <p:cViewPr varScale="1">
        <p:scale>
          <a:sx n="55" d="100"/>
          <a:sy n="55" d="100"/>
        </p:scale>
        <p:origin x="992"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EF1310-4449-4490-9DD5-2B5018642953}" type="datetimeFigureOut">
              <a:rPr lang="en-US" smtClean="0"/>
              <a:t>1/17/2023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08F189-628F-4CFB-8ABF-BD8C4B04C672}" type="slidenum">
              <a:rPr lang="en-US" smtClean="0"/>
              <a:t>‹#›</a:t>
            </a:fld>
            <a:endParaRPr lang="en-US"/>
          </a:p>
        </p:txBody>
      </p:sp>
    </p:spTree>
    <p:extLst>
      <p:ext uri="{BB962C8B-B14F-4D97-AF65-F5344CB8AC3E}">
        <p14:creationId xmlns:p14="http://schemas.microsoft.com/office/powerpoint/2010/main" val="2252527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Campus Housing does not receive any central funding for operations and must generate all revenue from operations.</a:t>
            </a:r>
          </a:p>
          <a:p>
            <a:endParaRPr lang="en-US" dirty="0"/>
          </a:p>
        </p:txBody>
      </p:sp>
      <p:sp>
        <p:nvSpPr>
          <p:cNvPr id="4" name="Slide Number Placeholder 3"/>
          <p:cNvSpPr>
            <a:spLocks noGrp="1"/>
          </p:cNvSpPr>
          <p:nvPr>
            <p:ph type="sldNum" sz="quarter" idx="5"/>
          </p:nvPr>
        </p:nvSpPr>
        <p:spPr/>
        <p:txBody>
          <a:bodyPr/>
          <a:lstStyle/>
          <a:p>
            <a:fld id="{CE08F189-628F-4CFB-8ABF-BD8C4B04C672}" type="slidenum">
              <a:rPr lang="en-US" smtClean="0"/>
              <a:t>3</a:t>
            </a:fld>
            <a:endParaRPr lang="en-US"/>
          </a:p>
        </p:txBody>
      </p:sp>
    </p:spTree>
    <p:extLst>
      <p:ext uri="{BB962C8B-B14F-4D97-AF65-F5344CB8AC3E}">
        <p14:creationId xmlns:p14="http://schemas.microsoft.com/office/powerpoint/2010/main" val="1606091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current list of capital projects that are at various stages, from planning to completion</a:t>
            </a:r>
          </a:p>
          <a:p>
            <a:r>
              <a:rPr lang="en-US" dirty="0"/>
              <a:t>This is the current priority list, but there is a longer list of future projects that need to be done.</a:t>
            </a:r>
          </a:p>
        </p:txBody>
      </p:sp>
      <p:sp>
        <p:nvSpPr>
          <p:cNvPr id="4" name="Slide Number Placeholder 3"/>
          <p:cNvSpPr>
            <a:spLocks noGrp="1"/>
          </p:cNvSpPr>
          <p:nvPr>
            <p:ph type="sldNum" sz="quarter" idx="5"/>
          </p:nvPr>
        </p:nvSpPr>
        <p:spPr/>
        <p:txBody>
          <a:bodyPr/>
          <a:lstStyle/>
          <a:p>
            <a:fld id="{CE08F189-628F-4CFB-8ABF-BD8C4B04C672}" type="slidenum">
              <a:rPr lang="en-US" smtClean="0"/>
              <a:t>4</a:t>
            </a:fld>
            <a:endParaRPr lang="en-US"/>
          </a:p>
        </p:txBody>
      </p:sp>
    </p:spTree>
    <p:extLst>
      <p:ext uri="{BB962C8B-B14F-4D97-AF65-F5344CB8AC3E}">
        <p14:creationId xmlns:p14="http://schemas.microsoft.com/office/powerpoint/2010/main" val="2467015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Revitalization of spaces is necessary to not only address the regular wear and tear of our aging buildings, but also to improve accessibility, allow us to offer better student-focused services and wellness activities and overarching Residence Life programs, which are designed intentionally to support students along their academic journey.</a:t>
            </a:r>
          </a:p>
          <a:p>
            <a:r>
              <a:rPr lang="en-US" dirty="0"/>
              <a:t>UW has been below average as compared to other institutions in the area in terms of increases in residence fees.  We need to increase our revenue base in order to continue to provide the expected level of service and to serve the anticipated future demands.</a:t>
            </a:r>
          </a:p>
        </p:txBody>
      </p:sp>
      <p:sp>
        <p:nvSpPr>
          <p:cNvPr id="4" name="Slide Number Placeholder 3"/>
          <p:cNvSpPr>
            <a:spLocks noGrp="1"/>
          </p:cNvSpPr>
          <p:nvPr>
            <p:ph type="sldNum" sz="quarter" idx="5"/>
          </p:nvPr>
        </p:nvSpPr>
        <p:spPr/>
        <p:txBody>
          <a:bodyPr/>
          <a:lstStyle/>
          <a:p>
            <a:fld id="{CE08F189-628F-4CFB-8ABF-BD8C4B04C672}" type="slidenum">
              <a:rPr lang="en-US" smtClean="0"/>
              <a:t>5</a:t>
            </a:fld>
            <a:endParaRPr lang="en-US"/>
          </a:p>
        </p:txBody>
      </p:sp>
    </p:spTree>
    <p:extLst>
      <p:ext uri="{BB962C8B-B14F-4D97-AF65-F5344CB8AC3E}">
        <p14:creationId xmlns:p14="http://schemas.microsoft.com/office/powerpoint/2010/main" val="3154725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4% increase is being proposed based on extensive consideration to all factors, including the current financial climate, impact of inflation, reasonability and pricing of upcoming projects, future occupancy projections, growing service expectations and the competitive market we operate in.  </a:t>
            </a:r>
          </a:p>
          <a:p>
            <a:endParaRPr lang="en-US" dirty="0"/>
          </a:p>
          <a:p>
            <a:r>
              <a:rPr lang="en-US" dirty="0"/>
              <a:t>2.5% is the 2023 rate increase permittable by the Ministry of Municipal Affairs and Housing</a:t>
            </a:r>
          </a:p>
        </p:txBody>
      </p:sp>
      <p:sp>
        <p:nvSpPr>
          <p:cNvPr id="4" name="Slide Number Placeholder 3"/>
          <p:cNvSpPr>
            <a:spLocks noGrp="1"/>
          </p:cNvSpPr>
          <p:nvPr>
            <p:ph type="sldNum" sz="quarter" idx="5"/>
          </p:nvPr>
        </p:nvSpPr>
        <p:spPr/>
        <p:txBody>
          <a:bodyPr/>
          <a:lstStyle/>
          <a:p>
            <a:fld id="{CE08F189-628F-4CFB-8ABF-BD8C4B04C672}" type="slidenum">
              <a:rPr lang="en-US" smtClean="0"/>
              <a:t>6</a:t>
            </a:fld>
            <a:endParaRPr lang="en-US"/>
          </a:p>
        </p:txBody>
      </p:sp>
    </p:spTree>
    <p:extLst>
      <p:ext uri="{BB962C8B-B14F-4D97-AF65-F5344CB8AC3E}">
        <p14:creationId xmlns:p14="http://schemas.microsoft.com/office/powerpoint/2010/main" val="21858433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UW residence fee increases have been below average as compared to other local universities over the 5-6 years.</a:t>
            </a:r>
          </a:p>
        </p:txBody>
      </p:sp>
      <p:sp>
        <p:nvSpPr>
          <p:cNvPr id="4" name="Slide Number Placeholder 3"/>
          <p:cNvSpPr>
            <a:spLocks noGrp="1"/>
          </p:cNvSpPr>
          <p:nvPr>
            <p:ph type="sldNum" sz="quarter" idx="5"/>
          </p:nvPr>
        </p:nvSpPr>
        <p:spPr/>
        <p:txBody>
          <a:bodyPr/>
          <a:lstStyle/>
          <a:p>
            <a:fld id="{CE08F189-628F-4CFB-8ABF-BD8C4B04C672}" type="slidenum">
              <a:rPr lang="en-US" smtClean="0"/>
              <a:t>7</a:t>
            </a:fld>
            <a:endParaRPr lang="en-US"/>
          </a:p>
        </p:txBody>
      </p:sp>
    </p:spTree>
    <p:extLst>
      <p:ext uri="{BB962C8B-B14F-4D97-AF65-F5344CB8AC3E}">
        <p14:creationId xmlns:p14="http://schemas.microsoft.com/office/powerpoint/2010/main" val="19169813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7" name="Group 6"/>
          <p:cNvGrpSpPr/>
          <p:nvPr userDrawn="1"/>
        </p:nvGrpSpPr>
        <p:grpSpPr>
          <a:xfrm>
            <a:off x="-9331" y="0"/>
            <a:ext cx="12215812" cy="6900821"/>
            <a:chOff x="-9331" y="0"/>
            <a:chExt cx="12215812" cy="6900821"/>
          </a:xfrm>
        </p:grpSpPr>
        <p:sp>
          <p:nvSpPr>
            <p:cNvPr id="8" name="Rectangle 7"/>
            <p:cNvSpPr/>
            <p:nvPr/>
          </p:nvSpPr>
          <p:spPr>
            <a:xfrm>
              <a:off x="0" y="0"/>
              <a:ext cx="12192000" cy="6858000"/>
            </a:xfrm>
            <a:prstGeom prst="rect">
              <a:avLst/>
            </a:prstGeom>
            <a:solidFill>
              <a:srgbClr val="DFDF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331" y="0"/>
              <a:ext cx="12210663" cy="12105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331" y="103635"/>
              <a:ext cx="12215812" cy="103062"/>
              <a:chOff x="-733508" y="318898"/>
              <a:chExt cx="12523304" cy="115337"/>
            </a:xfrm>
          </p:grpSpPr>
          <p:sp>
            <p:nvSpPr>
              <p:cNvPr id="13" name="Rectangle 12"/>
              <p:cNvSpPr/>
              <p:nvPr/>
            </p:nvSpPr>
            <p:spPr>
              <a:xfrm>
                <a:off x="-733508" y="318898"/>
                <a:ext cx="3130826" cy="115335"/>
              </a:xfrm>
              <a:prstGeom prst="rect">
                <a:avLst/>
              </a:prstGeom>
              <a:solidFill>
                <a:srgbClr val="FFFF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2397318" y="318899"/>
                <a:ext cx="3130826" cy="115335"/>
              </a:xfrm>
              <a:prstGeom prst="rect">
                <a:avLst/>
              </a:prstGeom>
              <a:solidFill>
                <a:srgbClr val="FFEA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528144" y="318900"/>
                <a:ext cx="3130826" cy="115335"/>
              </a:xfrm>
              <a:prstGeom prst="rect">
                <a:avLst/>
              </a:prstGeom>
              <a:solidFill>
                <a:srgbClr val="FFD5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8658970" y="318900"/>
                <a:ext cx="3130826" cy="115335"/>
              </a:xfrm>
              <a:prstGeom prst="rect">
                <a:avLst/>
              </a:prstGeom>
              <a:solidFill>
                <a:srgbClr val="E4B4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40559" y="5637243"/>
              <a:ext cx="3151441" cy="1263578"/>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10122" y="659085"/>
              <a:ext cx="778994" cy="830188"/>
            </a:xfrm>
            <a:prstGeom prst="rect">
              <a:avLst/>
            </a:prstGeom>
          </p:spPr>
        </p:pic>
      </p:grpSp>
      <p:sp>
        <p:nvSpPr>
          <p:cNvPr id="2" name="Title 1"/>
          <p:cNvSpPr>
            <a:spLocks noGrp="1"/>
          </p:cNvSpPr>
          <p:nvPr>
            <p:ph type="ctrTitle" hasCustomPrompt="1"/>
          </p:nvPr>
        </p:nvSpPr>
        <p:spPr>
          <a:xfrm>
            <a:off x="1524000" y="1122363"/>
            <a:ext cx="9144000" cy="2387600"/>
          </a:xfrm>
          <a:prstGeom prst="rect">
            <a:avLst/>
          </a:prstGeom>
        </p:spPr>
        <p:txBody>
          <a:bodyPr anchor="b"/>
          <a:lstStyle>
            <a:lvl1pPr algn="ctr">
              <a:defRPr sz="6000" baseline="0">
                <a:latin typeface="Impact" panose="020B0806030902050204" pitchFamily="34" charset="0"/>
              </a:defRPr>
            </a:lvl1pPr>
          </a:lstStyle>
          <a:p>
            <a:r>
              <a:rPr lang="en-US" dirty="0"/>
              <a:t>TITLE GOES HERE IN CAPS</a:t>
            </a:r>
          </a:p>
        </p:txBody>
      </p:sp>
      <p:sp>
        <p:nvSpPr>
          <p:cNvPr id="3" name="Subtitle 2"/>
          <p:cNvSpPr>
            <a:spLocks noGrp="1"/>
          </p:cNvSpPr>
          <p:nvPr>
            <p:ph type="subTitle" idx="1" hasCustomPrompt="1"/>
          </p:nvPr>
        </p:nvSpPr>
        <p:spPr>
          <a:xfrm>
            <a:off x="1524000" y="3602038"/>
            <a:ext cx="9144000" cy="1655762"/>
          </a:xfrm>
          <a:prstGeom prst="rect">
            <a:avLst/>
          </a:prstGeom>
        </p:spPr>
        <p:txBody>
          <a:bodyPr/>
          <a:lstStyle>
            <a:lvl1pPr marL="0" indent="0" algn="ctr">
              <a:buNone/>
              <a:defRPr sz="2400" baseline="0">
                <a:solidFill>
                  <a:srgbClr val="000000"/>
                </a:solidFill>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z="2400" dirty="0">
                <a:solidFill>
                  <a:srgbClr val="A2A2A2"/>
                </a:solidFill>
                <a:latin typeface="Georgia" panose="02040502050405020303" pitchFamily="18" charset="0"/>
              </a:rPr>
              <a:t>Prepared by or a subtitle goes here</a:t>
            </a:r>
          </a:p>
        </p:txBody>
      </p:sp>
      <p:sp>
        <p:nvSpPr>
          <p:cNvPr id="23" name="Footer Placeholder 4"/>
          <p:cNvSpPr>
            <a:spLocks noGrp="1"/>
          </p:cNvSpPr>
          <p:nvPr>
            <p:ph type="ftr" sz="quarter" idx="11"/>
          </p:nvPr>
        </p:nvSpPr>
        <p:spPr>
          <a:xfrm>
            <a:off x="831849" y="6034449"/>
            <a:ext cx="7130331" cy="365125"/>
          </a:xfrm>
          <a:prstGeom prst="rect">
            <a:avLst/>
          </a:prstGeom>
        </p:spPr>
        <p:txBody>
          <a:bodyPr/>
          <a:lstStyle>
            <a:lvl1pPr>
              <a:defRPr/>
            </a:lvl1pPr>
          </a:lstStyle>
          <a:p>
            <a:r>
              <a:rPr lang="en-US" b="1">
                <a:solidFill>
                  <a:srgbClr val="A2A2A2"/>
                </a:solidFill>
                <a:latin typeface="Georgia" panose="02040502050405020303" pitchFamily="18" charset="0"/>
              </a:rPr>
              <a:t>Edit this footer by clicking "Insert" then Header &amp; Footer"</a:t>
            </a:r>
            <a:endParaRPr lang="en-US" b="1" dirty="0">
              <a:solidFill>
                <a:srgbClr val="A2A2A2"/>
              </a:solidFill>
              <a:latin typeface="Georgia" panose="02040502050405020303" pitchFamily="18" charset="0"/>
            </a:endParaRPr>
          </a:p>
        </p:txBody>
      </p:sp>
    </p:spTree>
    <p:extLst>
      <p:ext uri="{BB962C8B-B14F-4D97-AF65-F5344CB8AC3E}">
        <p14:creationId xmlns:p14="http://schemas.microsoft.com/office/powerpoint/2010/main" val="287471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 name="Group 7"/>
          <p:cNvGrpSpPr/>
          <p:nvPr userDrawn="1"/>
        </p:nvGrpSpPr>
        <p:grpSpPr>
          <a:xfrm>
            <a:off x="-9331" y="0"/>
            <a:ext cx="12215812" cy="6900821"/>
            <a:chOff x="-9331" y="0"/>
            <a:chExt cx="12215812" cy="6900821"/>
          </a:xfrm>
        </p:grpSpPr>
        <p:sp>
          <p:nvSpPr>
            <p:cNvPr id="9" name="Rectangle 8"/>
            <p:cNvSpPr/>
            <p:nvPr/>
          </p:nvSpPr>
          <p:spPr>
            <a:xfrm>
              <a:off x="0" y="0"/>
              <a:ext cx="12192000" cy="6858000"/>
            </a:xfrm>
            <a:prstGeom prst="rect">
              <a:avLst/>
            </a:prstGeom>
            <a:solidFill>
              <a:srgbClr val="DFDF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331" y="0"/>
              <a:ext cx="12210663" cy="12105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9331" y="103635"/>
              <a:ext cx="12215812" cy="103062"/>
              <a:chOff x="-733508" y="318898"/>
              <a:chExt cx="12523304" cy="115337"/>
            </a:xfrm>
          </p:grpSpPr>
          <p:sp>
            <p:nvSpPr>
              <p:cNvPr id="14" name="Rectangle 13"/>
              <p:cNvSpPr/>
              <p:nvPr/>
            </p:nvSpPr>
            <p:spPr>
              <a:xfrm>
                <a:off x="-733508" y="318898"/>
                <a:ext cx="3130826" cy="115335"/>
              </a:xfrm>
              <a:prstGeom prst="rect">
                <a:avLst/>
              </a:prstGeom>
              <a:solidFill>
                <a:srgbClr val="FFFF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397318" y="318899"/>
                <a:ext cx="3130826" cy="115335"/>
              </a:xfrm>
              <a:prstGeom prst="rect">
                <a:avLst/>
              </a:prstGeom>
              <a:solidFill>
                <a:srgbClr val="FFEA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528144" y="318900"/>
                <a:ext cx="3130826" cy="115335"/>
              </a:xfrm>
              <a:prstGeom prst="rect">
                <a:avLst/>
              </a:prstGeom>
              <a:solidFill>
                <a:srgbClr val="FFD5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8658970" y="318900"/>
                <a:ext cx="3130826" cy="115335"/>
              </a:xfrm>
              <a:prstGeom prst="rect">
                <a:avLst/>
              </a:prstGeom>
              <a:solidFill>
                <a:srgbClr val="E4B4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40559" y="5637243"/>
              <a:ext cx="3151441" cy="1263578"/>
            </a:xfrm>
            <a:prstGeom prst="rect">
              <a:avLst/>
            </a:prstGeom>
          </p:spPr>
        </p:pic>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10122" y="659085"/>
              <a:ext cx="778994" cy="830188"/>
            </a:xfrm>
            <a:prstGeom prst="rect">
              <a:avLst/>
            </a:prstGeom>
          </p:spPr>
        </p:pic>
      </p:grpSp>
      <p:sp>
        <p:nvSpPr>
          <p:cNvPr id="2" name="Title 1"/>
          <p:cNvSpPr>
            <a:spLocks noGrp="1"/>
          </p:cNvSpPr>
          <p:nvPr>
            <p:ph type="title" hasCustomPrompt="1"/>
          </p:nvPr>
        </p:nvSpPr>
        <p:spPr>
          <a:xfrm>
            <a:off x="838200" y="723161"/>
            <a:ext cx="10515600" cy="549275"/>
          </a:xfrm>
          <a:prstGeom prst="rect">
            <a:avLst/>
          </a:prstGeom>
        </p:spPr>
        <p:txBody>
          <a:bodyPr>
            <a:noAutofit/>
          </a:bodyPr>
          <a:lstStyle>
            <a:lvl1pPr>
              <a:defRPr sz="4000">
                <a:latin typeface="Impact" panose="020B0806030902050204" pitchFamily="34" charset="0"/>
              </a:defRPr>
            </a:lvl1pPr>
          </a:lstStyle>
          <a:p>
            <a:r>
              <a:rPr lang="en-US" dirty="0"/>
              <a:t>SLIDE TITLE IN CAPS</a:t>
            </a:r>
          </a:p>
        </p:txBody>
      </p:sp>
      <p:sp>
        <p:nvSpPr>
          <p:cNvPr id="3" name="Content Placeholder 2"/>
          <p:cNvSpPr>
            <a:spLocks noGrp="1"/>
          </p:cNvSpPr>
          <p:nvPr>
            <p:ph idx="1"/>
          </p:nvPr>
        </p:nvSpPr>
        <p:spPr>
          <a:xfrm>
            <a:off x="838200" y="1825625"/>
            <a:ext cx="10515600" cy="3885062"/>
          </a:xfrm>
          <a:prstGeom prst="rect">
            <a:avLst/>
          </a:prstGeom>
        </p:spPr>
        <p:txBody>
          <a:bodyPr/>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Footer Placeholder 4"/>
          <p:cNvSpPr>
            <a:spLocks noGrp="1"/>
          </p:cNvSpPr>
          <p:nvPr>
            <p:ph type="ftr" sz="quarter" idx="11"/>
          </p:nvPr>
        </p:nvSpPr>
        <p:spPr>
          <a:xfrm>
            <a:off x="831849" y="6034449"/>
            <a:ext cx="7130331" cy="365125"/>
          </a:xfrm>
          <a:prstGeom prst="rect">
            <a:avLst/>
          </a:prstGeom>
        </p:spPr>
        <p:txBody>
          <a:bodyPr/>
          <a:lstStyle>
            <a:lvl1pPr>
              <a:defRPr/>
            </a:lvl1pPr>
          </a:lstStyle>
          <a:p>
            <a:r>
              <a:rPr lang="en-US" b="1">
                <a:solidFill>
                  <a:srgbClr val="A2A2A2"/>
                </a:solidFill>
                <a:latin typeface="Georgia" panose="02040502050405020303" pitchFamily="18" charset="0"/>
              </a:rPr>
              <a:t>Edit this footer by clicking "Insert" then Header &amp; Footer"</a:t>
            </a:r>
            <a:endParaRPr lang="en-US" b="1" dirty="0">
              <a:solidFill>
                <a:srgbClr val="A2A2A2"/>
              </a:solidFill>
              <a:latin typeface="Georgia" panose="02040502050405020303" pitchFamily="18" charset="0"/>
            </a:endParaRPr>
          </a:p>
        </p:txBody>
      </p:sp>
    </p:spTree>
    <p:extLst>
      <p:ext uri="{BB962C8B-B14F-4D97-AF65-F5344CB8AC3E}">
        <p14:creationId xmlns:p14="http://schemas.microsoft.com/office/powerpoint/2010/main" val="1355070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atin typeface="Impact" panose="020B0806030902050204" pitchFamily="34" charset="0"/>
              </a:defRPr>
            </a:lvl1pPr>
          </a:lstStyle>
          <a:p>
            <a:r>
              <a:rPr lang="en-US" dirty="0"/>
              <a:t>Click to edit Master title style</a:t>
            </a:r>
          </a:p>
        </p:txBody>
      </p:sp>
      <p:sp>
        <p:nvSpPr>
          <p:cNvPr id="3" name="Text Placeholder 2"/>
          <p:cNvSpPr>
            <a:spLocks noGrp="1"/>
          </p:cNvSpPr>
          <p:nvPr>
            <p:ph type="body" idx="1" hasCustomPrompt="1"/>
          </p:nvPr>
        </p:nvSpPr>
        <p:spPr>
          <a:xfrm>
            <a:off x="831850" y="4589464"/>
            <a:ext cx="10515600" cy="1198862"/>
          </a:xfrm>
          <a:prstGeom prst="rect">
            <a:avLst/>
          </a:prstGeom>
        </p:spPr>
        <p:txBody>
          <a:bodyPr/>
          <a:lstStyle>
            <a:lvl1pPr marL="0" indent="0">
              <a:buNone/>
              <a:defRPr sz="2400">
                <a:solidFill>
                  <a:schemeClr val="tx1">
                    <a:tint val="75000"/>
                  </a:schemeClr>
                </a:solidFill>
                <a:latin typeface="Georgia" panose="02040502050405020303" pitchFamily="18"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n-US" sz="2400" dirty="0">
                <a:solidFill>
                  <a:srgbClr val="A2A2A2"/>
                </a:solidFill>
                <a:latin typeface="Georgia" panose="02040502050405020303" pitchFamily="18" charset="0"/>
              </a:rPr>
              <a:t>Prepared by or a subtitle goes here</a:t>
            </a: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EE3A5537-BC62-47EC-87ED-A7A764E10FAF}" type="slidenum">
              <a:rPr lang="en-US" smtClean="0"/>
              <a:t>‹#›</a:t>
            </a:fld>
            <a:endParaRPr lang="en-US"/>
          </a:p>
        </p:txBody>
      </p:sp>
      <p:sp>
        <p:nvSpPr>
          <p:cNvPr id="7" name="Footer Placeholder 4"/>
          <p:cNvSpPr>
            <a:spLocks noGrp="1"/>
          </p:cNvSpPr>
          <p:nvPr>
            <p:ph type="ftr" sz="quarter" idx="11"/>
          </p:nvPr>
        </p:nvSpPr>
        <p:spPr>
          <a:xfrm>
            <a:off x="831849" y="6034449"/>
            <a:ext cx="7130331" cy="365125"/>
          </a:xfrm>
          <a:prstGeom prst="rect">
            <a:avLst/>
          </a:prstGeom>
        </p:spPr>
        <p:txBody>
          <a:bodyPr/>
          <a:lstStyle>
            <a:lvl1pPr>
              <a:defRPr/>
            </a:lvl1pPr>
          </a:lstStyle>
          <a:p>
            <a:r>
              <a:rPr lang="en-US" b="1">
                <a:solidFill>
                  <a:srgbClr val="A2A2A2"/>
                </a:solidFill>
                <a:latin typeface="Georgia" panose="02040502050405020303" pitchFamily="18" charset="0"/>
              </a:rPr>
              <a:t>Edit this footer by clicking "Insert" then Header &amp; Footer"</a:t>
            </a:r>
            <a:endParaRPr lang="en-US" b="1" dirty="0">
              <a:solidFill>
                <a:srgbClr val="A2A2A2"/>
              </a:solidFill>
              <a:latin typeface="Georgia" panose="02040502050405020303" pitchFamily="18" charset="0"/>
            </a:endParaRPr>
          </a:p>
        </p:txBody>
      </p:sp>
    </p:spTree>
    <p:extLst>
      <p:ext uri="{BB962C8B-B14F-4D97-AF65-F5344CB8AC3E}">
        <p14:creationId xmlns:p14="http://schemas.microsoft.com/office/powerpoint/2010/main" val="3135672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3867809"/>
          </a:xfrm>
          <a:prstGeom prst="rect">
            <a:avLst/>
          </a:prstGeom>
        </p:spPr>
        <p:txBody>
          <a:bodyPr/>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3867809"/>
          </a:xfrm>
          <a:prstGeom prst="rect">
            <a:avLst/>
          </a:prstGeom>
        </p:spPr>
        <p:txBody>
          <a:bodyPr/>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p:cNvSpPr>
            <a:spLocks noGrp="1"/>
          </p:cNvSpPr>
          <p:nvPr>
            <p:ph type="ftr" sz="quarter" idx="11"/>
          </p:nvPr>
        </p:nvSpPr>
        <p:spPr>
          <a:xfrm>
            <a:off x="831849" y="6034449"/>
            <a:ext cx="7130331" cy="365125"/>
          </a:xfrm>
          <a:prstGeom prst="rect">
            <a:avLst/>
          </a:prstGeom>
        </p:spPr>
        <p:txBody>
          <a:bodyPr/>
          <a:lstStyle>
            <a:lvl1pPr>
              <a:defRPr/>
            </a:lvl1pPr>
          </a:lstStyle>
          <a:p>
            <a:r>
              <a:rPr lang="en-US" b="1">
                <a:solidFill>
                  <a:srgbClr val="A2A2A2"/>
                </a:solidFill>
                <a:latin typeface="Georgia" panose="02040502050405020303" pitchFamily="18" charset="0"/>
              </a:rPr>
              <a:t>Edit this footer by clicking "Insert" then Header &amp; Footer"</a:t>
            </a:r>
            <a:endParaRPr lang="en-US" b="1" dirty="0">
              <a:solidFill>
                <a:srgbClr val="A2A2A2"/>
              </a:solidFill>
              <a:latin typeface="Georgia" panose="02040502050405020303" pitchFamily="18" charset="0"/>
            </a:endParaRPr>
          </a:p>
        </p:txBody>
      </p:sp>
      <p:sp>
        <p:nvSpPr>
          <p:cNvPr id="10" name="Title 1"/>
          <p:cNvSpPr>
            <a:spLocks noGrp="1"/>
          </p:cNvSpPr>
          <p:nvPr>
            <p:ph type="title" hasCustomPrompt="1"/>
          </p:nvPr>
        </p:nvSpPr>
        <p:spPr>
          <a:xfrm>
            <a:off x="838200" y="723161"/>
            <a:ext cx="10515600" cy="549275"/>
          </a:xfrm>
          <a:prstGeom prst="rect">
            <a:avLst/>
          </a:prstGeom>
        </p:spPr>
        <p:txBody>
          <a:bodyPr>
            <a:noAutofit/>
          </a:bodyPr>
          <a:lstStyle>
            <a:lvl1pPr>
              <a:defRPr sz="4000">
                <a:latin typeface="Impact" panose="020B0806030902050204" pitchFamily="34" charset="0"/>
              </a:defRPr>
            </a:lvl1pPr>
          </a:lstStyle>
          <a:p>
            <a:r>
              <a:rPr lang="en-US" dirty="0"/>
              <a:t>SLIDE TITLE IN CAPS</a:t>
            </a:r>
          </a:p>
        </p:txBody>
      </p:sp>
    </p:spTree>
    <p:extLst>
      <p:ext uri="{BB962C8B-B14F-4D97-AF65-F5344CB8AC3E}">
        <p14:creationId xmlns:p14="http://schemas.microsoft.com/office/powerpoint/2010/main" val="1448747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atin typeface="Georgia" panose="020405020504050203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102095"/>
          </a:xfrm>
          <a:prstGeom prst="rect">
            <a:avLst/>
          </a:prstGeom>
        </p:spPr>
        <p:txBody>
          <a:bodyPr/>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atin typeface="Georgia" panose="020405020504050203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102095"/>
          </a:xfrm>
          <a:prstGeom prst="rect">
            <a:avLst/>
          </a:prstGeom>
        </p:spPr>
        <p:txBody>
          <a:bodyPr/>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831849" y="6034449"/>
            <a:ext cx="7130331" cy="365125"/>
          </a:xfrm>
          <a:prstGeom prst="rect">
            <a:avLst/>
          </a:prstGeom>
        </p:spPr>
        <p:txBody>
          <a:bodyPr/>
          <a:lstStyle>
            <a:lvl1pPr>
              <a:defRPr/>
            </a:lvl1pPr>
          </a:lstStyle>
          <a:p>
            <a:r>
              <a:rPr lang="en-US" b="1">
                <a:solidFill>
                  <a:srgbClr val="A2A2A2"/>
                </a:solidFill>
                <a:latin typeface="Georgia" panose="02040502050405020303" pitchFamily="18" charset="0"/>
              </a:rPr>
              <a:t>Edit this footer by clicking "Insert" then Header &amp; Footer"</a:t>
            </a:r>
            <a:endParaRPr lang="en-US" b="1" dirty="0">
              <a:solidFill>
                <a:srgbClr val="A2A2A2"/>
              </a:solidFill>
              <a:latin typeface="Georgia" panose="02040502050405020303" pitchFamily="18" charset="0"/>
            </a:endParaRPr>
          </a:p>
        </p:txBody>
      </p:sp>
      <p:sp>
        <p:nvSpPr>
          <p:cNvPr id="12" name="Title 1"/>
          <p:cNvSpPr>
            <a:spLocks noGrp="1"/>
          </p:cNvSpPr>
          <p:nvPr>
            <p:ph type="title" hasCustomPrompt="1"/>
          </p:nvPr>
        </p:nvSpPr>
        <p:spPr>
          <a:xfrm>
            <a:off x="838200" y="723161"/>
            <a:ext cx="10515600" cy="549275"/>
          </a:xfrm>
          <a:prstGeom prst="rect">
            <a:avLst/>
          </a:prstGeom>
        </p:spPr>
        <p:txBody>
          <a:bodyPr>
            <a:noAutofit/>
          </a:bodyPr>
          <a:lstStyle>
            <a:lvl1pPr>
              <a:defRPr sz="4000">
                <a:latin typeface="Impact" panose="020B0806030902050204" pitchFamily="34" charset="0"/>
              </a:defRPr>
            </a:lvl1pPr>
          </a:lstStyle>
          <a:p>
            <a:r>
              <a:rPr lang="en-US" dirty="0"/>
              <a:t>SLIDE TITLE IN CAPS</a:t>
            </a:r>
          </a:p>
        </p:txBody>
      </p:sp>
    </p:spTree>
    <p:extLst>
      <p:ext uri="{BB962C8B-B14F-4D97-AF65-F5344CB8AC3E}">
        <p14:creationId xmlns:p14="http://schemas.microsoft.com/office/powerpoint/2010/main" val="112595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a:xfrm>
            <a:off x="831849" y="6034449"/>
            <a:ext cx="7130331" cy="365125"/>
          </a:xfrm>
          <a:prstGeom prst="rect">
            <a:avLst/>
          </a:prstGeom>
        </p:spPr>
        <p:txBody>
          <a:bodyPr/>
          <a:lstStyle>
            <a:lvl1pPr>
              <a:defRPr/>
            </a:lvl1pPr>
          </a:lstStyle>
          <a:p>
            <a:r>
              <a:rPr lang="en-US" b="1">
                <a:solidFill>
                  <a:srgbClr val="A2A2A2"/>
                </a:solidFill>
                <a:latin typeface="Georgia" panose="02040502050405020303" pitchFamily="18" charset="0"/>
              </a:rPr>
              <a:t>Edit this footer by clicking "Insert" then Header &amp; Footer"</a:t>
            </a:r>
            <a:endParaRPr lang="en-US" b="1" dirty="0">
              <a:solidFill>
                <a:srgbClr val="A2A2A2"/>
              </a:solidFill>
              <a:latin typeface="Georgia" panose="02040502050405020303" pitchFamily="18" charset="0"/>
            </a:endParaRPr>
          </a:p>
        </p:txBody>
      </p:sp>
      <p:sp>
        <p:nvSpPr>
          <p:cNvPr id="9" name="Title 1"/>
          <p:cNvSpPr>
            <a:spLocks noGrp="1"/>
          </p:cNvSpPr>
          <p:nvPr>
            <p:ph type="title" hasCustomPrompt="1"/>
          </p:nvPr>
        </p:nvSpPr>
        <p:spPr>
          <a:xfrm>
            <a:off x="838200" y="723161"/>
            <a:ext cx="10515600" cy="549275"/>
          </a:xfrm>
          <a:prstGeom prst="rect">
            <a:avLst/>
          </a:prstGeom>
        </p:spPr>
        <p:txBody>
          <a:bodyPr>
            <a:noAutofit/>
          </a:bodyPr>
          <a:lstStyle>
            <a:lvl1pPr>
              <a:defRPr sz="4000">
                <a:latin typeface="Impact" panose="020B0806030902050204" pitchFamily="34" charset="0"/>
              </a:defRPr>
            </a:lvl1pPr>
          </a:lstStyle>
          <a:p>
            <a:r>
              <a:rPr lang="en-US" dirty="0"/>
              <a:t>SLIDE TITLE IN CAPS</a:t>
            </a:r>
          </a:p>
        </p:txBody>
      </p:sp>
    </p:spTree>
    <p:extLst>
      <p:ext uri="{BB962C8B-B14F-4D97-AF65-F5344CB8AC3E}">
        <p14:creationId xmlns:p14="http://schemas.microsoft.com/office/powerpoint/2010/main" val="2460725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a:xfrm>
            <a:off x="831849" y="6034449"/>
            <a:ext cx="7130331" cy="365125"/>
          </a:xfrm>
          <a:prstGeom prst="rect">
            <a:avLst/>
          </a:prstGeom>
        </p:spPr>
        <p:txBody>
          <a:bodyPr/>
          <a:lstStyle>
            <a:lvl1pPr>
              <a:defRPr/>
            </a:lvl1pPr>
          </a:lstStyle>
          <a:p>
            <a:r>
              <a:rPr lang="en-US" b="1">
                <a:solidFill>
                  <a:srgbClr val="A2A2A2"/>
                </a:solidFill>
                <a:latin typeface="Georgia" panose="02040502050405020303" pitchFamily="18" charset="0"/>
              </a:rPr>
              <a:t>Edit this footer by clicking "Insert" then Header &amp; Footer"</a:t>
            </a:r>
            <a:endParaRPr lang="en-US" b="1" dirty="0">
              <a:solidFill>
                <a:srgbClr val="A2A2A2"/>
              </a:solidFill>
              <a:latin typeface="Georgia" panose="02040502050405020303" pitchFamily="18" charset="0"/>
            </a:endParaRPr>
          </a:p>
        </p:txBody>
      </p:sp>
    </p:spTree>
    <p:extLst>
      <p:ext uri="{BB962C8B-B14F-4D97-AF65-F5344CB8AC3E}">
        <p14:creationId xmlns:p14="http://schemas.microsoft.com/office/powerpoint/2010/main" val="2742748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atin typeface="Impact" panose="020B0806030902050204" pitchFamily="34" charset="0"/>
              </a:defRPr>
            </a:lvl1pPr>
          </a:lstStyle>
          <a:p>
            <a:r>
              <a:rPr lang="en-US" dirty="0"/>
              <a:t>Click to edit Master title style</a:t>
            </a:r>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atin typeface="Georgia" panose="02040502050405020303" pitchFamily="18" charset="0"/>
              </a:defRPr>
            </a:lvl1pPr>
            <a:lvl2pPr>
              <a:defRPr sz="2800">
                <a:latin typeface="Georgia" panose="02040502050405020303" pitchFamily="18" charset="0"/>
              </a:defRPr>
            </a:lvl2pPr>
            <a:lvl3pPr>
              <a:defRPr sz="2400">
                <a:latin typeface="Georgia" panose="02040502050405020303" pitchFamily="18" charset="0"/>
              </a:defRPr>
            </a:lvl3pPr>
            <a:lvl4pPr>
              <a:defRPr sz="2000">
                <a:latin typeface="Georgia" panose="02040502050405020303" pitchFamily="18" charset="0"/>
              </a:defRPr>
            </a:lvl4pPr>
            <a:lvl5pPr>
              <a:defRPr sz="2000">
                <a:latin typeface="Georgia" panose="02040502050405020303" pitchFamily="18"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atin typeface="Georgia" panose="02040502050405020303" pitchFamily="18"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Footer Placeholder 4"/>
          <p:cNvSpPr>
            <a:spLocks noGrp="1"/>
          </p:cNvSpPr>
          <p:nvPr>
            <p:ph type="ftr" sz="quarter" idx="11"/>
          </p:nvPr>
        </p:nvSpPr>
        <p:spPr>
          <a:xfrm>
            <a:off x="831849" y="6034449"/>
            <a:ext cx="7130331" cy="365125"/>
          </a:xfrm>
          <a:prstGeom prst="rect">
            <a:avLst/>
          </a:prstGeom>
        </p:spPr>
        <p:txBody>
          <a:bodyPr/>
          <a:lstStyle>
            <a:lvl1pPr>
              <a:defRPr/>
            </a:lvl1pPr>
          </a:lstStyle>
          <a:p>
            <a:r>
              <a:rPr lang="en-US" b="1">
                <a:solidFill>
                  <a:srgbClr val="A2A2A2"/>
                </a:solidFill>
                <a:latin typeface="Georgia" panose="02040502050405020303" pitchFamily="18" charset="0"/>
              </a:rPr>
              <a:t>Edit this footer by clicking "Insert" then Header &amp; Footer"</a:t>
            </a:r>
            <a:endParaRPr lang="en-US" b="1" dirty="0">
              <a:solidFill>
                <a:srgbClr val="A2A2A2"/>
              </a:solidFill>
              <a:latin typeface="Georgia" panose="02040502050405020303" pitchFamily="18" charset="0"/>
            </a:endParaRPr>
          </a:p>
        </p:txBody>
      </p:sp>
    </p:spTree>
    <p:extLst>
      <p:ext uri="{BB962C8B-B14F-4D97-AF65-F5344CB8AC3E}">
        <p14:creationId xmlns:p14="http://schemas.microsoft.com/office/powerpoint/2010/main" val="3902022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atin typeface="Impact" panose="020B0806030902050204" pitchFamily="34" charset="0"/>
              </a:defRPr>
            </a:lvl1pPr>
          </a:lstStyle>
          <a:p>
            <a:r>
              <a:rPr lang="en-US" dirty="0"/>
              <a:t>Click to edit Master title style</a:t>
            </a:r>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atin typeface="Georgia" panose="02040502050405020303" pitchFamily="18"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Footer Placeholder 4"/>
          <p:cNvSpPr>
            <a:spLocks noGrp="1"/>
          </p:cNvSpPr>
          <p:nvPr>
            <p:ph type="ftr" sz="quarter" idx="11"/>
          </p:nvPr>
        </p:nvSpPr>
        <p:spPr>
          <a:xfrm>
            <a:off x="831849" y="6034449"/>
            <a:ext cx="7130331" cy="365125"/>
          </a:xfrm>
          <a:prstGeom prst="rect">
            <a:avLst/>
          </a:prstGeom>
        </p:spPr>
        <p:txBody>
          <a:bodyPr/>
          <a:lstStyle>
            <a:lvl1pPr>
              <a:defRPr/>
            </a:lvl1pPr>
          </a:lstStyle>
          <a:p>
            <a:r>
              <a:rPr lang="en-US" b="1">
                <a:solidFill>
                  <a:srgbClr val="A2A2A2"/>
                </a:solidFill>
                <a:latin typeface="Georgia" panose="02040502050405020303" pitchFamily="18" charset="0"/>
              </a:rPr>
              <a:t>Edit this footer by clicking "Insert" then Header &amp; Footer"</a:t>
            </a:r>
            <a:endParaRPr lang="en-US" b="1" dirty="0">
              <a:solidFill>
                <a:srgbClr val="A2A2A2"/>
              </a:solidFill>
              <a:latin typeface="Georgia" panose="02040502050405020303" pitchFamily="18" charset="0"/>
            </a:endParaRPr>
          </a:p>
        </p:txBody>
      </p:sp>
    </p:spTree>
    <p:extLst>
      <p:ext uri="{BB962C8B-B14F-4D97-AF65-F5344CB8AC3E}">
        <p14:creationId xmlns:p14="http://schemas.microsoft.com/office/powerpoint/2010/main" val="2580485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userDrawn="1"/>
        </p:nvGrpSpPr>
        <p:grpSpPr>
          <a:xfrm>
            <a:off x="-9331" y="0"/>
            <a:ext cx="12215812" cy="6900821"/>
            <a:chOff x="-9331" y="0"/>
            <a:chExt cx="12215812" cy="6900821"/>
          </a:xfrm>
        </p:grpSpPr>
        <p:sp>
          <p:nvSpPr>
            <p:cNvPr id="9" name="Rectangle 8"/>
            <p:cNvSpPr/>
            <p:nvPr/>
          </p:nvSpPr>
          <p:spPr>
            <a:xfrm>
              <a:off x="0" y="0"/>
              <a:ext cx="12192000" cy="6858000"/>
            </a:xfrm>
            <a:prstGeom prst="rect">
              <a:avLst/>
            </a:prstGeom>
            <a:solidFill>
              <a:srgbClr val="DFDF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331" y="0"/>
              <a:ext cx="12210663" cy="12105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9331" y="103635"/>
              <a:ext cx="12215812" cy="103062"/>
              <a:chOff x="-733508" y="318898"/>
              <a:chExt cx="12523304" cy="115337"/>
            </a:xfrm>
          </p:grpSpPr>
          <p:sp>
            <p:nvSpPr>
              <p:cNvPr id="14" name="Rectangle 13"/>
              <p:cNvSpPr/>
              <p:nvPr/>
            </p:nvSpPr>
            <p:spPr>
              <a:xfrm>
                <a:off x="-733508" y="318898"/>
                <a:ext cx="3130826" cy="115335"/>
              </a:xfrm>
              <a:prstGeom prst="rect">
                <a:avLst/>
              </a:prstGeom>
              <a:solidFill>
                <a:srgbClr val="FFFF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397318" y="318899"/>
                <a:ext cx="3130826" cy="115335"/>
              </a:xfrm>
              <a:prstGeom prst="rect">
                <a:avLst/>
              </a:prstGeom>
              <a:solidFill>
                <a:srgbClr val="FFEA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528144" y="318900"/>
                <a:ext cx="3130826" cy="115335"/>
              </a:xfrm>
              <a:prstGeom prst="rect">
                <a:avLst/>
              </a:prstGeom>
              <a:solidFill>
                <a:srgbClr val="FFD5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8658970" y="318900"/>
                <a:ext cx="3130826" cy="115335"/>
              </a:xfrm>
              <a:prstGeom prst="rect">
                <a:avLst/>
              </a:prstGeom>
              <a:solidFill>
                <a:srgbClr val="E4B4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2" name="Picture 1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9040559" y="5637243"/>
              <a:ext cx="3151441" cy="1263578"/>
            </a:xfrm>
            <a:prstGeom prst="rect">
              <a:avLst/>
            </a:prstGeom>
          </p:spPr>
        </p:pic>
        <p:pic>
          <p:nvPicPr>
            <p:cNvPr id="13" name="Picture 1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1010122" y="659085"/>
              <a:ext cx="778994" cy="830188"/>
            </a:xfrm>
            <a:prstGeom prst="rect">
              <a:avLst/>
            </a:prstGeom>
          </p:spPr>
        </p:pic>
      </p:grpSp>
    </p:spTree>
    <p:extLst>
      <p:ext uri="{BB962C8B-B14F-4D97-AF65-F5344CB8AC3E}">
        <p14:creationId xmlns:p14="http://schemas.microsoft.com/office/powerpoint/2010/main" val="1473514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Impact" panose="020B080603090205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46238"/>
            <a:ext cx="9144000" cy="2387600"/>
          </a:xfrm>
        </p:spPr>
        <p:txBody>
          <a:bodyPr/>
          <a:lstStyle/>
          <a:p>
            <a:r>
              <a:rPr lang="en-US" sz="7200" dirty="0"/>
              <a:t>Campus Housing</a:t>
            </a:r>
            <a:br>
              <a:rPr lang="en-US" sz="7200" dirty="0"/>
            </a:br>
            <a:r>
              <a:rPr lang="en-US" sz="7200" dirty="0"/>
              <a:t>Residence Fees</a:t>
            </a:r>
          </a:p>
        </p:txBody>
      </p:sp>
      <p:sp>
        <p:nvSpPr>
          <p:cNvPr id="3" name="Subtitle 2"/>
          <p:cNvSpPr>
            <a:spLocks noGrp="1"/>
          </p:cNvSpPr>
          <p:nvPr>
            <p:ph type="subTitle" idx="1"/>
          </p:nvPr>
        </p:nvSpPr>
        <p:spPr>
          <a:xfrm>
            <a:off x="1524000" y="4124324"/>
            <a:ext cx="9144000" cy="1133475"/>
          </a:xfrm>
        </p:spPr>
        <p:txBody>
          <a:bodyPr/>
          <a:lstStyle/>
          <a:p>
            <a:r>
              <a:rPr lang="en-US" sz="3200" dirty="0"/>
              <a:t>2023/24</a:t>
            </a:r>
            <a:endParaRPr lang="en-US" sz="2800" dirty="0"/>
          </a:p>
        </p:txBody>
      </p:sp>
    </p:spTree>
    <p:extLst>
      <p:ext uri="{BB962C8B-B14F-4D97-AF65-F5344CB8AC3E}">
        <p14:creationId xmlns:p14="http://schemas.microsoft.com/office/powerpoint/2010/main" val="3873098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DD896FB-B4D3-49F6-9386-50EF6C8AF56C}"/>
              </a:ext>
            </a:extLst>
          </p:cNvPr>
          <p:cNvSpPr txBox="1"/>
          <p:nvPr/>
        </p:nvSpPr>
        <p:spPr>
          <a:xfrm>
            <a:off x="284548" y="913954"/>
            <a:ext cx="2440791" cy="3046988"/>
          </a:xfrm>
          <a:prstGeom prst="rect">
            <a:avLst/>
          </a:prstGeom>
          <a:solidFill>
            <a:schemeClr val="accent4"/>
          </a:solidFill>
        </p:spPr>
        <p:txBody>
          <a:bodyPr wrap="square" rtlCol="0">
            <a:spAutoFit/>
          </a:bodyPr>
          <a:lstStyle/>
          <a:p>
            <a:r>
              <a:rPr lang="en-CA" sz="13800" dirty="0"/>
              <a:t>2</a:t>
            </a:r>
            <a:r>
              <a:rPr lang="en-CA" sz="13800" baseline="30000" dirty="0"/>
              <a:t>nd</a:t>
            </a:r>
            <a:r>
              <a:rPr lang="en-CA" dirty="0"/>
              <a:t> largest Canadian campus Housing operation </a:t>
            </a:r>
            <a:endParaRPr lang="en-US" dirty="0"/>
          </a:p>
        </p:txBody>
      </p:sp>
      <p:sp>
        <p:nvSpPr>
          <p:cNvPr id="6" name="TextBox 5">
            <a:extLst>
              <a:ext uri="{FF2B5EF4-FFF2-40B4-BE49-F238E27FC236}">
                <a16:creationId xmlns:a16="http://schemas.microsoft.com/office/drawing/2014/main" id="{BC6D56CB-F163-49E3-B349-9F1A0880FDA6}"/>
              </a:ext>
            </a:extLst>
          </p:cNvPr>
          <p:cNvSpPr txBox="1"/>
          <p:nvPr/>
        </p:nvSpPr>
        <p:spPr>
          <a:xfrm>
            <a:off x="3677009" y="2708713"/>
            <a:ext cx="3829050" cy="2139047"/>
          </a:xfrm>
          <a:prstGeom prst="rect">
            <a:avLst/>
          </a:prstGeom>
          <a:solidFill>
            <a:schemeClr val="accent4"/>
          </a:solidFill>
        </p:spPr>
        <p:txBody>
          <a:bodyPr wrap="square" rtlCol="0">
            <a:spAutoFit/>
          </a:bodyPr>
          <a:lstStyle/>
          <a:p>
            <a:pPr algn="ctr"/>
            <a:r>
              <a:rPr lang="en-CA" sz="11500" dirty="0"/>
              <a:t>5,787</a:t>
            </a:r>
          </a:p>
          <a:p>
            <a:pPr algn="ctr"/>
            <a:r>
              <a:rPr lang="en-CA" dirty="0"/>
              <a:t> total beds in Campus Housing</a:t>
            </a:r>
            <a:endParaRPr lang="en-US" dirty="0"/>
          </a:p>
        </p:txBody>
      </p:sp>
      <p:sp>
        <p:nvSpPr>
          <p:cNvPr id="7" name="TextBox 6">
            <a:extLst>
              <a:ext uri="{FF2B5EF4-FFF2-40B4-BE49-F238E27FC236}">
                <a16:creationId xmlns:a16="http://schemas.microsoft.com/office/drawing/2014/main" id="{27725464-8CFC-4F40-BB53-2F68794E0563}"/>
              </a:ext>
            </a:extLst>
          </p:cNvPr>
          <p:cNvSpPr txBox="1"/>
          <p:nvPr/>
        </p:nvSpPr>
        <p:spPr>
          <a:xfrm>
            <a:off x="8534424" y="3210283"/>
            <a:ext cx="2181225" cy="2277547"/>
          </a:xfrm>
          <a:prstGeom prst="rect">
            <a:avLst/>
          </a:prstGeom>
          <a:solidFill>
            <a:schemeClr val="accent4"/>
          </a:solidFill>
        </p:spPr>
        <p:txBody>
          <a:bodyPr wrap="square" rtlCol="0">
            <a:spAutoFit/>
          </a:bodyPr>
          <a:lstStyle/>
          <a:p>
            <a:r>
              <a:rPr lang="en-CA" sz="8800" dirty="0"/>
              <a:t>75%</a:t>
            </a:r>
            <a:r>
              <a:rPr lang="en-CA" dirty="0"/>
              <a:t> of Waterloo first year students live in residence</a:t>
            </a:r>
            <a:endParaRPr lang="en-US" dirty="0"/>
          </a:p>
        </p:txBody>
      </p:sp>
      <p:sp>
        <p:nvSpPr>
          <p:cNvPr id="8" name="TextBox 7">
            <a:extLst>
              <a:ext uri="{FF2B5EF4-FFF2-40B4-BE49-F238E27FC236}">
                <a16:creationId xmlns:a16="http://schemas.microsoft.com/office/drawing/2014/main" id="{3E5D92AA-EA2B-497C-A362-ED507801AFB2}"/>
              </a:ext>
            </a:extLst>
          </p:cNvPr>
          <p:cNvSpPr txBox="1"/>
          <p:nvPr/>
        </p:nvSpPr>
        <p:spPr>
          <a:xfrm>
            <a:off x="7762314" y="767486"/>
            <a:ext cx="2181225" cy="2000548"/>
          </a:xfrm>
          <a:prstGeom prst="rect">
            <a:avLst/>
          </a:prstGeom>
          <a:solidFill>
            <a:schemeClr val="accent4">
              <a:lumMod val="40000"/>
              <a:lumOff val="60000"/>
            </a:schemeClr>
          </a:solidFill>
        </p:spPr>
        <p:txBody>
          <a:bodyPr wrap="square" rtlCol="0">
            <a:spAutoFit/>
          </a:bodyPr>
          <a:lstStyle/>
          <a:p>
            <a:r>
              <a:rPr lang="en-CA" sz="8800" dirty="0"/>
              <a:t>450</a:t>
            </a:r>
          </a:p>
          <a:p>
            <a:r>
              <a:rPr lang="en-CA" dirty="0"/>
              <a:t> beds for graduate students</a:t>
            </a:r>
            <a:endParaRPr lang="en-US" dirty="0"/>
          </a:p>
        </p:txBody>
      </p:sp>
      <p:sp>
        <p:nvSpPr>
          <p:cNvPr id="10" name="TextBox 9">
            <a:extLst>
              <a:ext uri="{FF2B5EF4-FFF2-40B4-BE49-F238E27FC236}">
                <a16:creationId xmlns:a16="http://schemas.microsoft.com/office/drawing/2014/main" id="{7C7D7E4F-2BEE-442E-9AC5-24799C36CCCC}"/>
              </a:ext>
            </a:extLst>
          </p:cNvPr>
          <p:cNvSpPr txBox="1"/>
          <p:nvPr/>
        </p:nvSpPr>
        <p:spPr>
          <a:xfrm>
            <a:off x="3095625" y="454998"/>
            <a:ext cx="3583471" cy="2000548"/>
          </a:xfrm>
          <a:prstGeom prst="rect">
            <a:avLst/>
          </a:prstGeom>
          <a:solidFill>
            <a:schemeClr val="accent4">
              <a:lumMod val="40000"/>
              <a:lumOff val="60000"/>
            </a:schemeClr>
          </a:solidFill>
        </p:spPr>
        <p:txBody>
          <a:bodyPr wrap="square" rtlCol="0">
            <a:spAutoFit/>
          </a:bodyPr>
          <a:lstStyle/>
          <a:p>
            <a:r>
              <a:rPr lang="en-CA" sz="8800" dirty="0"/>
              <a:t>$37M</a:t>
            </a:r>
            <a:r>
              <a:rPr lang="en-CA" dirty="0"/>
              <a:t> yearly operating budget for Campus Housing</a:t>
            </a:r>
            <a:endParaRPr lang="en-US" dirty="0"/>
          </a:p>
        </p:txBody>
      </p:sp>
      <p:sp>
        <p:nvSpPr>
          <p:cNvPr id="11" name="TextBox 10">
            <a:extLst>
              <a:ext uri="{FF2B5EF4-FFF2-40B4-BE49-F238E27FC236}">
                <a16:creationId xmlns:a16="http://schemas.microsoft.com/office/drawing/2014/main" id="{8C94CBD7-BBA4-404E-9806-CCC3A269C174}"/>
              </a:ext>
            </a:extLst>
          </p:cNvPr>
          <p:cNvSpPr txBox="1"/>
          <p:nvPr/>
        </p:nvSpPr>
        <p:spPr>
          <a:xfrm>
            <a:off x="269080" y="4646593"/>
            <a:ext cx="3086100" cy="2000548"/>
          </a:xfrm>
          <a:prstGeom prst="rect">
            <a:avLst/>
          </a:prstGeom>
          <a:solidFill>
            <a:schemeClr val="accent4"/>
          </a:solidFill>
        </p:spPr>
        <p:txBody>
          <a:bodyPr wrap="square" rtlCol="0">
            <a:spAutoFit/>
          </a:bodyPr>
          <a:lstStyle/>
          <a:p>
            <a:r>
              <a:rPr lang="en-CA" sz="8800" dirty="0"/>
              <a:t>2.1 M</a:t>
            </a:r>
            <a:r>
              <a:rPr lang="en-CA" dirty="0"/>
              <a:t> square footage of space (20% of campus)</a:t>
            </a:r>
            <a:endParaRPr lang="en-US" dirty="0"/>
          </a:p>
        </p:txBody>
      </p:sp>
      <p:sp>
        <p:nvSpPr>
          <p:cNvPr id="12" name="TextBox 11">
            <a:extLst>
              <a:ext uri="{FF2B5EF4-FFF2-40B4-BE49-F238E27FC236}">
                <a16:creationId xmlns:a16="http://schemas.microsoft.com/office/drawing/2014/main" id="{D086EF00-F848-4878-A9B7-D9F838B47202}"/>
              </a:ext>
            </a:extLst>
          </p:cNvPr>
          <p:cNvSpPr txBox="1"/>
          <p:nvPr/>
        </p:nvSpPr>
        <p:spPr>
          <a:xfrm>
            <a:off x="3547083" y="5100928"/>
            <a:ext cx="4530689" cy="1446550"/>
          </a:xfrm>
          <a:prstGeom prst="rect">
            <a:avLst/>
          </a:prstGeom>
          <a:solidFill>
            <a:schemeClr val="accent4">
              <a:lumMod val="40000"/>
              <a:lumOff val="60000"/>
            </a:schemeClr>
          </a:solidFill>
        </p:spPr>
        <p:txBody>
          <a:bodyPr wrap="square" rtlCol="0">
            <a:spAutoFit/>
          </a:bodyPr>
          <a:lstStyle/>
          <a:p>
            <a:pPr algn="ctr"/>
            <a:r>
              <a:rPr lang="en-CA" sz="7200" dirty="0"/>
              <a:t>350 </a:t>
            </a:r>
          </a:p>
          <a:p>
            <a:pPr algn="ctr"/>
            <a:r>
              <a:rPr lang="en-CA" sz="1400" dirty="0"/>
              <a:t> staff (~100 full time and ~250 student roles)</a:t>
            </a:r>
            <a:endParaRPr lang="en-US" sz="1400" dirty="0"/>
          </a:p>
        </p:txBody>
      </p:sp>
    </p:spTree>
    <p:extLst>
      <p:ext uri="{BB962C8B-B14F-4D97-AF65-F5344CB8AC3E}">
        <p14:creationId xmlns:p14="http://schemas.microsoft.com/office/powerpoint/2010/main" val="2861491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4"/>
          <p:cNvSpPr txBox="1">
            <a:spLocks noChangeArrowheads="1"/>
          </p:cNvSpPr>
          <p:nvPr/>
        </p:nvSpPr>
        <p:spPr bwMode="auto">
          <a:xfrm>
            <a:off x="224335" y="431127"/>
            <a:ext cx="8847406" cy="646331"/>
          </a:xfrm>
          <a:prstGeom prst="rect">
            <a:avLst/>
          </a:prstGeom>
          <a:noFill/>
          <a:ln w="9525">
            <a:noFill/>
            <a:miter lim="800000"/>
            <a:headEnd/>
            <a:tailEnd/>
          </a:ln>
        </p:spPr>
        <p:txBody>
          <a:bodyPr wrap="square">
            <a:spAutoFit/>
          </a:bodyPr>
          <a:lstStyle/>
          <a:p>
            <a:r>
              <a:rPr lang="en-CA" sz="3600" dirty="0">
                <a:latin typeface="Impact" panose="020B0806030902050204" pitchFamily="34" charset="0"/>
              </a:rPr>
              <a:t>Financial Overview	</a:t>
            </a:r>
          </a:p>
        </p:txBody>
      </p:sp>
      <p:sp>
        <p:nvSpPr>
          <p:cNvPr id="5123" name="Text Box 36"/>
          <p:cNvSpPr txBox="1">
            <a:spLocks noChangeArrowheads="1"/>
          </p:cNvSpPr>
          <p:nvPr/>
        </p:nvSpPr>
        <p:spPr bwMode="auto">
          <a:xfrm>
            <a:off x="760585" y="1334915"/>
            <a:ext cx="8042714" cy="3416320"/>
          </a:xfrm>
          <a:prstGeom prst="rect">
            <a:avLst/>
          </a:prstGeom>
          <a:noFill/>
          <a:ln w="9525">
            <a:noFill/>
            <a:miter lim="800000"/>
            <a:headEnd/>
            <a:tailEnd/>
          </a:ln>
        </p:spPr>
        <p:txBody>
          <a:bodyPr wrap="square">
            <a:spAutoFit/>
          </a:bodyPr>
          <a:lstStyle/>
          <a:p>
            <a:pPr marL="342900" indent="-342900">
              <a:buFont typeface="Arial" panose="020B0604020202020204" pitchFamily="34" charset="0"/>
              <a:buChar char="•"/>
            </a:pPr>
            <a:r>
              <a:rPr lang="en-CA" sz="2800" dirty="0">
                <a:latin typeface="Georgia" panose="02040502050405020303" pitchFamily="18" charset="0"/>
              </a:rPr>
              <a:t>98% of revenue from residence fees</a:t>
            </a:r>
          </a:p>
          <a:p>
            <a:pPr marL="342900" indent="-342900">
              <a:buFont typeface="Arial" panose="020B0604020202020204" pitchFamily="34" charset="0"/>
              <a:buChar char="•"/>
            </a:pPr>
            <a:endParaRPr lang="en-CA" sz="2800" dirty="0">
              <a:latin typeface="Georgia" panose="02040502050405020303" pitchFamily="18" charset="0"/>
            </a:endParaRPr>
          </a:p>
          <a:p>
            <a:pPr marL="342900" indent="-342900">
              <a:buFont typeface="Arial" panose="020B0604020202020204" pitchFamily="34" charset="0"/>
              <a:buChar char="•"/>
            </a:pPr>
            <a:r>
              <a:rPr lang="en-CA" sz="2800" dirty="0">
                <a:latin typeface="Georgia" panose="02040502050405020303" pitchFamily="18" charset="0"/>
              </a:rPr>
              <a:t>Designed to break-even financially. Including:</a:t>
            </a:r>
          </a:p>
          <a:p>
            <a:pPr marL="800100" lvl="1" indent="-342900">
              <a:buFont typeface="Arial" panose="020B0604020202020204" pitchFamily="34" charset="0"/>
              <a:buChar char="•"/>
            </a:pPr>
            <a:r>
              <a:rPr lang="en-CA" sz="2800" dirty="0">
                <a:latin typeface="Georgia" panose="02040502050405020303" pitchFamily="18" charset="0"/>
              </a:rPr>
              <a:t>Debt payments</a:t>
            </a:r>
          </a:p>
          <a:p>
            <a:pPr marL="800100" lvl="1" indent="-342900">
              <a:buFont typeface="Arial" panose="020B0604020202020204" pitchFamily="34" charset="0"/>
              <a:buChar char="•"/>
            </a:pPr>
            <a:r>
              <a:rPr lang="en-CA" sz="2800" dirty="0">
                <a:latin typeface="Georgia" panose="02040502050405020303" pitchFamily="18" charset="0"/>
              </a:rPr>
              <a:t>Capital renewal            </a:t>
            </a:r>
          </a:p>
          <a:p>
            <a:pPr marL="342900" indent="-342900">
              <a:buFont typeface="Arial" panose="020B0604020202020204" pitchFamily="34" charset="0"/>
              <a:buChar char="•"/>
            </a:pPr>
            <a:endParaRPr lang="en-CA" sz="2800" dirty="0">
              <a:latin typeface="Georgia" panose="02040502050405020303" pitchFamily="18" charset="0"/>
            </a:endParaRPr>
          </a:p>
          <a:p>
            <a:pPr marL="342900" indent="-342900">
              <a:buFont typeface="Arial" panose="020B0604020202020204" pitchFamily="34" charset="0"/>
              <a:buChar char="•"/>
            </a:pPr>
            <a:r>
              <a:rPr lang="en-CA" sz="2800" dirty="0">
                <a:latin typeface="Georgia" panose="02040502050405020303" pitchFamily="18" charset="0"/>
              </a:rPr>
              <a:t>Must be financially sustainable over time</a:t>
            </a:r>
          </a:p>
          <a:p>
            <a:r>
              <a:rPr lang="en-CA" sz="2000" b="1" i="1" dirty="0">
                <a:latin typeface="Georgia" panose="02040502050405020303" pitchFamily="18" charset="0"/>
              </a:rPr>
              <a:t> </a:t>
            </a:r>
          </a:p>
        </p:txBody>
      </p:sp>
    </p:spTree>
    <p:extLst>
      <p:ext uri="{BB962C8B-B14F-4D97-AF65-F5344CB8AC3E}">
        <p14:creationId xmlns:p14="http://schemas.microsoft.com/office/powerpoint/2010/main" val="2779555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2023 Capital Work</a:t>
            </a:r>
          </a:p>
        </p:txBody>
      </p:sp>
      <p:pic>
        <p:nvPicPr>
          <p:cNvPr id="7" name="Content Placeholder 6">
            <a:extLst>
              <a:ext uri="{FF2B5EF4-FFF2-40B4-BE49-F238E27FC236}">
                <a16:creationId xmlns:a16="http://schemas.microsoft.com/office/drawing/2014/main" id="{A4EDB8F2-E5BC-11E5-C3C0-E7223DC5B98F}"/>
              </a:ext>
            </a:extLst>
          </p:cNvPr>
          <p:cNvPicPr>
            <a:picLocks noGrp="1" noChangeAspect="1"/>
          </p:cNvPicPr>
          <p:nvPr>
            <p:ph idx="1"/>
          </p:nvPr>
        </p:nvPicPr>
        <p:blipFill>
          <a:blip r:embed="rId3"/>
          <a:stretch>
            <a:fillRect/>
          </a:stretch>
        </p:blipFill>
        <p:spPr>
          <a:xfrm>
            <a:off x="833393" y="1864311"/>
            <a:ext cx="8706847" cy="3149490"/>
          </a:xfrm>
          <a:prstGeom prst="rect">
            <a:avLst/>
          </a:prstGeom>
        </p:spPr>
      </p:pic>
    </p:spTree>
    <p:extLst>
      <p:ext uri="{BB962C8B-B14F-4D97-AF65-F5344CB8AC3E}">
        <p14:creationId xmlns:p14="http://schemas.microsoft.com/office/powerpoint/2010/main" val="965497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Key Drivers</a:t>
            </a:r>
            <a:endParaRPr lang="en-US" dirty="0"/>
          </a:p>
        </p:txBody>
      </p:sp>
      <p:sp>
        <p:nvSpPr>
          <p:cNvPr id="13" name="Content Placeholder 11"/>
          <p:cNvSpPr>
            <a:spLocks noGrp="1"/>
          </p:cNvSpPr>
          <p:nvPr>
            <p:ph idx="1"/>
          </p:nvPr>
        </p:nvSpPr>
        <p:spPr/>
        <p:txBody>
          <a:bodyPr>
            <a:normAutofit lnSpcReduction="10000"/>
          </a:bodyPr>
          <a:lstStyle/>
          <a:p>
            <a:r>
              <a:rPr lang="en-US" dirty="0"/>
              <a:t>Revitalization of spaces – Most residences are more than 40 years old and require updates in order to enhance the student experience.</a:t>
            </a:r>
          </a:p>
          <a:p>
            <a:r>
              <a:rPr lang="en-US" dirty="0"/>
              <a:t>Competition has exploded – Waterloo is the most competitive student housing market in the country.</a:t>
            </a:r>
          </a:p>
          <a:p>
            <a:r>
              <a:rPr lang="en-US" dirty="0"/>
              <a:t>Rising cost of operations – The cost of all operating expenses has increased significantly.</a:t>
            </a:r>
          </a:p>
          <a:p>
            <a:r>
              <a:rPr lang="en-US" dirty="0"/>
              <a:t>Need to bring rates in line with current expenses after several years of below industry average, nominal increases</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589096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202A7-F08B-D489-4201-DB544A311141}"/>
              </a:ext>
            </a:extLst>
          </p:cNvPr>
          <p:cNvSpPr>
            <a:spLocks noGrp="1"/>
          </p:cNvSpPr>
          <p:nvPr>
            <p:ph type="title"/>
          </p:nvPr>
        </p:nvSpPr>
        <p:spPr/>
        <p:txBody>
          <a:bodyPr/>
          <a:lstStyle/>
          <a:p>
            <a:r>
              <a:rPr lang="en-US" dirty="0"/>
              <a:t>2023-24 Rate Increases</a:t>
            </a:r>
          </a:p>
        </p:txBody>
      </p:sp>
      <p:sp>
        <p:nvSpPr>
          <p:cNvPr id="4" name="Content Placeholder 3">
            <a:extLst>
              <a:ext uri="{FF2B5EF4-FFF2-40B4-BE49-F238E27FC236}">
                <a16:creationId xmlns:a16="http://schemas.microsoft.com/office/drawing/2014/main" id="{76373D9A-F034-BA90-C974-87AB5C22C780}"/>
              </a:ext>
            </a:extLst>
          </p:cNvPr>
          <p:cNvSpPr txBox="1">
            <a:spLocks noGrp="1"/>
          </p:cNvSpPr>
          <p:nvPr>
            <p:ph idx="1"/>
          </p:nvPr>
        </p:nvSpPr>
        <p:spPr>
          <a:xfrm>
            <a:off x="1592802" y="1878890"/>
            <a:ext cx="3440837" cy="2602764"/>
          </a:xfrm>
          <a:prstGeom prst="rect">
            <a:avLst/>
          </a:prstGeom>
          <a:solidFill>
            <a:schemeClr val="accent4"/>
          </a:solidFill>
        </p:spPr>
        <p:txBody>
          <a:bodyPr wrap="square" rtlCol="0">
            <a:spAutoFit/>
          </a:bodyPr>
          <a:lstStyle/>
          <a:p>
            <a:pPr marL="0" indent="0" algn="ctr">
              <a:buNone/>
            </a:pPr>
            <a:r>
              <a:rPr lang="en-CA" sz="8800" dirty="0"/>
              <a:t>4%</a:t>
            </a:r>
            <a:r>
              <a:rPr lang="en-CA" dirty="0"/>
              <a:t>  </a:t>
            </a:r>
          </a:p>
          <a:p>
            <a:pPr marL="0" indent="0" algn="ctr">
              <a:buNone/>
            </a:pPr>
            <a:r>
              <a:rPr lang="en-CA" dirty="0"/>
              <a:t>Increase for Residence Fees in 2023/24</a:t>
            </a:r>
            <a:endParaRPr lang="en-US" dirty="0"/>
          </a:p>
        </p:txBody>
      </p:sp>
      <p:sp>
        <p:nvSpPr>
          <p:cNvPr id="5" name="TextBox 4">
            <a:extLst>
              <a:ext uri="{FF2B5EF4-FFF2-40B4-BE49-F238E27FC236}">
                <a16:creationId xmlns:a16="http://schemas.microsoft.com/office/drawing/2014/main" id="{FB335C37-5728-8807-D48A-F1FDADAE61CA}"/>
              </a:ext>
            </a:extLst>
          </p:cNvPr>
          <p:cNvSpPr txBox="1"/>
          <p:nvPr/>
        </p:nvSpPr>
        <p:spPr>
          <a:xfrm>
            <a:off x="6422254" y="3210281"/>
            <a:ext cx="3440837" cy="2277547"/>
          </a:xfrm>
          <a:prstGeom prst="rect">
            <a:avLst/>
          </a:prstGeom>
          <a:solidFill>
            <a:schemeClr val="accent4"/>
          </a:solidFill>
        </p:spPr>
        <p:txBody>
          <a:bodyPr wrap="square" rtlCol="0">
            <a:spAutoFit/>
          </a:bodyPr>
          <a:lstStyle/>
          <a:p>
            <a:pPr algn="ctr"/>
            <a:r>
              <a:rPr lang="en-CA" sz="8800" dirty="0">
                <a:latin typeface="Georgia" panose="02040502050405020303" pitchFamily="18" charset="0"/>
              </a:rPr>
              <a:t>2.5%</a:t>
            </a:r>
            <a:r>
              <a:rPr lang="en-CA" dirty="0">
                <a:latin typeface="Georgia" panose="02040502050405020303" pitchFamily="18" charset="0"/>
              </a:rPr>
              <a:t> </a:t>
            </a:r>
          </a:p>
          <a:p>
            <a:pPr algn="ctr"/>
            <a:r>
              <a:rPr lang="en-CA" dirty="0">
                <a:latin typeface="Georgia" panose="02040502050405020303" pitchFamily="18" charset="0"/>
              </a:rPr>
              <a:t>Increase in Residence Fees for Family Housing (as per Ontario Guidelines)</a:t>
            </a:r>
          </a:p>
        </p:txBody>
      </p:sp>
    </p:spTree>
    <p:extLst>
      <p:ext uri="{BB962C8B-B14F-4D97-AF65-F5344CB8AC3E}">
        <p14:creationId xmlns:p14="http://schemas.microsoft.com/office/powerpoint/2010/main" val="3240975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F754DC2-A532-0C23-ADAC-4C5950F38114}"/>
              </a:ext>
            </a:extLst>
          </p:cNvPr>
          <p:cNvSpPr>
            <a:spLocks noGrp="1"/>
          </p:cNvSpPr>
          <p:nvPr>
            <p:ph type="title"/>
          </p:nvPr>
        </p:nvSpPr>
        <p:spPr/>
        <p:txBody>
          <a:bodyPr/>
          <a:lstStyle/>
          <a:p>
            <a:r>
              <a:rPr lang="en-US" dirty="0"/>
              <a:t>Comparative rate increases</a:t>
            </a:r>
          </a:p>
        </p:txBody>
      </p:sp>
      <p:graphicFrame>
        <p:nvGraphicFramePr>
          <p:cNvPr id="4" name="Content Placeholder 3">
            <a:extLst>
              <a:ext uri="{FF2B5EF4-FFF2-40B4-BE49-F238E27FC236}">
                <a16:creationId xmlns:a16="http://schemas.microsoft.com/office/drawing/2014/main" id="{8E5AF1F2-AC3F-45C8-4DCB-DDD1EE523CD7}"/>
              </a:ext>
            </a:extLst>
          </p:cNvPr>
          <p:cNvGraphicFramePr>
            <a:graphicFrameLocks noGrp="1"/>
          </p:cNvGraphicFramePr>
          <p:nvPr>
            <p:ph idx="1"/>
            <p:extLst>
              <p:ext uri="{D42A27DB-BD31-4B8C-83A1-F6EECF244321}">
                <p14:modId xmlns:p14="http://schemas.microsoft.com/office/powerpoint/2010/main" val="3769178283"/>
              </p:ext>
            </p:extLst>
          </p:nvPr>
        </p:nvGraphicFramePr>
        <p:xfrm>
          <a:off x="838200" y="1825625"/>
          <a:ext cx="10378444" cy="3189124"/>
        </p:xfrm>
        <a:graphic>
          <a:graphicData uri="http://schemas.openxmlformats.org/drawingml/2006/table">
            <a:tbl>
              <a:tblPr/>
              <a:tblGrid>
                <a:gridCol w="1561763">
                  <a:extLst>
                    <a:ext uri="{9D8B030D-6E8A-4147-A177-3AD203B41FA5}">
                      <a16:colId xmlns:a16="http://schemas.microsoft.com/office/drawing/2014/main" val="847354480"/>
                    </a:ext>
                  </a:extLst>
                </a:gridCol>
                <a:gridCol w="1023346">
                  <a:extLst>
                    <a:ext uri="{9D8B030D-6E8A-4147-A177-3AD203B41FA5}">
                      <a16:colId xmlns:a16="http://schemas.microsoft.com/office/drawing/2014/main" val="1041003269"/>
                    </a:ext>
                  </a:extLst>
                </a:gridCol>
                <a:gridCol w="1023346">
                  <a:extLst>
                    <a:ext uri="{9D8B030D-6E8A-4147-A177-3AD203B41FA5}">
                      <a16:colId xmlns:a16="http://schemas.microsoft.com/office/drawing/2014/main" val="994303595"/>
                    </a:ext>
                  </a:extLst>
                </a:gridCol>
                <a:gridCol w="1023346">
                  <a:extLst>
                    <a:ext uri="{9D8B030D-6E8A-4147-A177-3AD203B41FA5}">
                      <a16:colId xmlns:a16="http://schemas.microsoft.com/office/drawing/2014/main" val="904716689"/>
                    </a:ext>
                  </a:extLst>
                </a:gridCol>
                <a:gridCol w="1023346">
                  <a:extLst>
                    <a:ext uri="{9D8B030D-6E8A-4147-A177-3AD203B41FA5}">
                      <a16:colId xmlns:a16="http://schemas.microsoft.com/office/drawing/2014/main" val="3947120841"/>
                    </a:ext>
                  </a:extLst>
                </a:gridCol>
                <a:gridCol w="1023346">
                  <a:extLst>
                    <a:ext uri="{9D8B030D-6E8A-4147-A177-3AD203B41FA5}">
                      <a16:colId xmlns:a16="http://schemas.microsoft.com/office/drawing/2014/main" val="3027418820"/>
                    </a:ext>
                  </a:extLst>
                </a:gridCol>
                <a:gridCol w="1023346">
                  <a:extLst>
                    <a:ext uri="{9D8B030D-6E8A-4147-A177-3AD203B41FA5}">
                      <a16:colId xmlns:a16="http://schemas.microsoft.com/office/drawing/2014/main" val="1361271650"/>
                    </a:ext>
                  </a:extLst>
                </a:gridCol>
                <a:gridCol w="1023346">
                  <a:extLst>
                    <a:ext uri="{9D8B030D-6E8A-4147-A177-3AD203B41FA5}">
                      <a16:colId xmlns:a16="http://schemas.microsoft.com/office/drawing/2014/main" val="1959363486"/>
                    </a:ext>
                  </a:extLst>
                </a:gridCol>
                <a:gridCol w="1653259">
                  <a:extLst>
                    <a:ext uri="{9D8B030D-6E8A-4147-A177-3AD203B41FA5}">
                      <a16:colId xmlns:a16="http://schemas.microsoft.com/office/drawing/2014/main" val="2346877637"/>
                    </a:ext>
                  </a:extLst>
                </a:gridCol>
              </a:tblGrid>
              <a:tr h="841199">
                <a:tc>
                  <a:txBody>
                    <a:bodyPr/>
                    <a:lstStyle/>
                    <a:p>
                      <a:pPr algn="ctr" fontAlgn="b">
                        <a:spcBef>
                          <a:spcPts val="0"/>
                        </a:spcBef>
                        <a:spcAft>
                          <a:spcPts val="0"/>
                        </a:spcAft>
                      </a:pPr>
                      <a:r>
                        <a:rPr lang="en-US" sz="2400" b="0" i="0" u="none" strike="noStrike">
                          <a:solidFill>
                            <a:srgbClr val="000000"/>
                          </a:solidFill>
                          <a:effectLst/>
                          <a:latin typeface="Calibri" panose="020F0502020204030204" pitchFamily="34" charset="0"/>
                        </a:rPr>
                        <a:t>Institution</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spcBef>
                          <a:spcPts val="0"/>
                        </a:spcBef>
                        <a:spcAft>
                          <a:spcPts val="0"/>
                        </a:spcAft>
                      </a:pPr>
                      <a:r>
                        <a:rPr lang="en-US" sz="2400" b="0" i="0" u="none" strike="noStrike">
                          <a:solidFill>
                            <a:srgbClr val="000000"/>
                          </a:solidFill>
                          <a:effectLst/>
                          <a:latin typeface="Calibri" panose="020F0502020204030204" pitchFamily="34" charset="0"/>
                        </a:rPr>
                        <a:t>16/17</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spcBef>
                          <a:spcPts val="0"/>
                        </a:spcBef>
                        <a:spcAft>
                          <a:spcPts val="0"/>
                        </a:spcAft>
                      </a:pPr>
                      <a:r>
                        <a:rPr lang="en-US" sz="2400" b="0" i="0" u="none" strike="noStrike">
                          <a:solidFill>
                            <a:srgbClr val="000000"/>
                          </a:solidFill>
                          <a:effectLst/>
                          <a:latin typeface="Calibri" panose="020F0502020204030204" pitchFamily="34" charset="0"/>
                        </a:rPr>
                        <a:t>17/18</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spcBef>
                          <a:spcPts val="0"/>
                        </a:spcBef>
                        <a:spcAft>
                          <a:spcPts val="0"/>
                        </a:spcAft>
                      </a:pPr>
                      <a:r>
                        <a:rPr lang="en-US" sz="2400" b="0" i="0" u="none" strike="noStrike">
                          <a:solidFill>
                            <a:srgbClr val="000000"/>
                          </a:solidFill>
                          <a:effectLst/>
                          <a:latin typeface="Calibri" panose="020F0502020204030204" pitchFamily="34" charset="0"/>
                        </a:rPr>
                        <a:t>18/19</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spcBef>
                          <a:spcPts val="0"/>
                        </a:spcBef>
                        <a:spcAft>
                          <a:spcPts val="0"/>
                        </a:spcAft>
                      </a:pPr>
                      <a:r>
                        <a:rPr lang="en-US" sz="2400" b="0" i="0" u="none" strike="noStrike">
                          <a:solidFill>
                            <a:srgbClr val="000000"/>
                          </a:solidFill>
                          <a:effectLst/>
                          <a:latin typeface="Calibri" panose="020F0502020204030204" pitchFamily="34" charset="0"/>
                        </a:rPr>
                        <a:t>19/20</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spcBef>
                          <a:spcPts val="0"/>
                        </a:spcBef>
                        <a:spcAft>
                          <a:spcPts val="0"/>
                        </a:spcAft>
                      </a:pPr>
                      <a:r>
                        <a:rPr lang="en-US" sz="2400" b="0" i="0" u="none" strike="noStrike">
                          <a:solidFill>
                            <a:srgbClr val="000000"/>
                          </a:solidFill>
                          <a:effectLst/>
                          <a:latin typeface="Calibri" panose="020F0502020204030204" pitchFamily="34" charset="0"/>
                        </a:rPr>
                        <a:t>20/21</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spcBef>
                          <a:spcPts val="0"/>
                        </a:spcBef>
                        <a:spcAft>
                          <a:spcPts val="0"/>
                        </a:spcAft>
                      </a:pPr>
                      <a:r>
                        <a:rPr lang="en-US" sz="2400" b="0" i="0" u="none" strike="noStrike">
                          <a:solidFill>
                            <a:srgbClr val="000000"/>
                          </a:solidFill>
                          <a:effectLst/>
                          <a:latin typeface="Calibri" panose="020F0502020204030204" pitchFamily="34" charset="0"/>
                        </a:rPr>
                        <a:t>21/22</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spcBef>
                          <a:spcPts val="0"/>
                        </a:spcBef>
                        <a:spcAft>
                          <a:spcPts val="0"/>
                        </a:spcAft>
                      </a:pPr>
                      <a:r>
                        <a:rPr lang="en-US" sz="2400" b="0" i="0" u="none" strike="noStrike">
                          <a:solidFill>
                            <a:srgbClr val="000000"/>
                          </a:solidFill>
                          <a:effectLst/>
                          <a:latin typeface="Calibri" panose="020F0502020204030204" pitchFamily="34" charset="0"/>
                        </a:rPr>
                        <a:t>22/23</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spcBef>
                          <a:spcPts val="0"/>
                        </a:spcBef>
                        <a:spcAft>
                          <a:spcPts val="0"/>
                        </a:spcAft>
                      </a:pPr>
                      <a:r>
                        <a:rPr lang="en-US" sz="2400" b="0" i="0" u="none" strike="noStrike">
                          <a:solidFill>
                            <a:srgbClr val="000000"/>
                          </a:solidFill>
                          <a:effectLst/>
                          <a:latin typeface="Calibri" panose="020F0502020204030204" pitchFamily="34" charset="0"/>
                        </a:rPr>
                        <a:t>23/24 (proposed)</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881498139"/>
                  </a:ext>
                </a:extLst>
              </a:tr>
              <a:tr h="469585">
                <a:tc>
                  <a:txBody>
                    <a:bodyPr/>
                    <a:lstStyle/>
                    <a:p>
                      <a:pPr algn="l" fontAlgn="b">
                        <a:spcBef>
                          <a:spcPts val="0"/>
                        </a:spcBef>
                        <a:spcAft>
                          <a:spcPts val="0"/>
                        </a:spcAft>
                      </a:pPr>
                      <a:r>
                        <a:rPr lang="en-US" sz="2400" b="1" i="0" u="none" strike="noStrike">
                          <a:solidFill>
                            <a:srgbClr val="000000"/>
                          </a:solidFill>
                          <a:effectLst/>
                          <a:latin typeface="Calibri" panose="020F0502020204030204" pitchFamily="34" charset="0"/>
                        </a:rPr>
                        <a:t>Waterloo</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r" fontAlgn="b">
                        <a:spcBef>
                          <a:spcPts val="0"/>
                        </a:spcBef>
                        <a:spcAft>
                          <a:spcPts val="0"/>
                        </a:spcAft>
                      </a:pPr>
                      <a:r>
                        <a:rPr lang="en-US" sz="2400" b="1" i="0" u="none" strike="noStrike">
                          <a:solidFill>
                            <a:srgbClr val="000000"/>
                          </a:solidFill>
                          <a:effectLst/>
                          <a:latin typeface="Calibri" panose="020F0502020204030204" pitchFamily="34" charset="0"/>
                        </a:rPr>
                        <a:t>3.5%</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r" fontAlgn="b">
                        <a:spcBef>
                          <a:spcPts val="0"/>
                        </a:spcBef>
                        <a:spcAft>
                          <a:spcPts val="0"/>
                        </a:spcAft>
                      </a:pPr>
                      <a:r>
                        <a:rPr lang="en-US" sz="2400" b="1" i="0" u="none" strike="noStrike">
                          <a:solidFill>
                            <a:srgbClr val="000000"/>
                          </a:solidFill>
                          <a:effectLst/>
                          <a:latin typeface="Calibri" panose="020F0502020204030204" pitchFamily="34" charset="0"/>
                        </a:rPr>
                        <a:t>2.5%</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r" fontAlgn="b">
                        <a:spcBef>
                          <a:spcPts val="0"/>
                        </a:spcBef>
                        <a:spcAft>
                          <a:spcPts val="0"/>
                        </a:spcAft>
                      </a:pPr>
                      <a:r>
                        <a:rPr lang="en-US" sz="2400" b="1" i="0" u="none" strike="noStrike">
                          <a:solidFill>
                            <a:srgbClr val="000000"/>
                          </a:solidFill>
                          <a:effectLst/>
                          <a:latin typeface="Calibri" panose="020F0502020204030204" pitchFamily="34" charset="0"/>
                        </a:rPr>
                        <a:t>1.8%</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r" fontAlgn="b">
                        <a:spcBef>
                          <a:spcPts val="0"/>
                        </a:spcBef>
                        <a:spcAft>
                          <a:spcPts val="0"/>
                        </a:spcAft>
                      </a:pPr>
                      <a:r>
                        <a:rPr lang="en-US" sz="2400" b="1" i="0" u="none" strike="noStrike">
                          <a:solidFill>
                            <a:srgbClr val="000000"/>
                          </a:solidFill>
                          <a:effectLst/>
                          <a:latin typeface="Calibri" panose="020F0502020204030204" pitchFamily="34" charset="0"/>
                        </a:rPr>
                        <a:t>1.8%</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r" fontAlgn="b">
                        <a:spcBef>
                          <a:spcPts val="0"/>
                        </a:spcBef>
                        <a:spcAft>
                          <a:spcPts val="0"/>
                        </a:spcAft>
                      </a:pPr>
                      <a:r>
                        <a:rPr lang="en-US" sz="2400" b="1" i="0" u="none" strike="noStrike">
                          <a:solidFill>
                            <a:srgbClr val="000000"/>
                          </a:solidFill>
                          <a:effectLst/>
                          <a:latin typeface="Calibri" panose="020F0502020204030204" pitchFamily="34" charset="0"/>
                        </a:rPr>
                        <a:t>2.2%</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r" fontAlgn="b">
                        <a:spcBef>
                          <a:spcPts val="0"/>
                        </a:spcBef>
                        <a:spcAft>
                          <a:spcPts val="0"/>
                        </a:spcAft>
                      </a:pPr>
                      <a:r>
                        <a:rPr lang="en-US" sz="2400" b="1" i="0" u="none" strike="noStrike">
                          <a:solidFill>
                            <a:srgbClr val="000000"/>
                          </a:solidFill>
                          <a:effectLst/>
                          <a:latin typeface="Calibri" panose="020F0502020204030204" pitchFamily="34" charset="0"/>
                        </a:rPr>
                        <a:t>0.0%</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r" fontAlgn="b">
                        <a:spcBef>
                          <a:spcPts val="0"/>
                        </a:spcBef>
                        <a:spcAft>
                          <a:spcPts val="0"/>
                        </a:spcAft>
                      </a:pPr>
                      <a:r>
                        <a:rPr lang="en-US" sz="2400" b="1" i="0" u="none" strike="noStrike">
                          <a:solidFill>
                            <a:srgbClr val="000000"/>
                          </a:solidFill>
                          <a:effectLst/>
                          <a:latin typeface="Calibri" panose="020F0502020204030204" pitchFamily="34" charset="0"/>
                        </a:rPr>
                        <a:t>2.0%</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r" fontAlgn="b">
                        <a:spcBef>
                          <a:spcPts val="0"/>
                        </a:spcBef>
                        <a:spcAft>
                          <a:spcPts val="0"/>
                        </a:spcAft>
                      </a:pPr>
                      <a:r>
                        <a:rPr lang="en-US" sz="2400" b="1" i="0" u="none" strike="noStrike">
                          <a:solidFill>
                            <a:srgbClr val="000000"/>
                          </a:solidFill>
                          <a:effectLst/>
                          <a:latin typeface="Calibri" panose="020F0502020204030204" pitchFamily="34" charset="0"/>
                        </a:rPr>
                        <a:t>4.0%</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2186695779"/>
                  </a:ext>
                </a:extLst>
              </a:tr>
              <a:tr h="469585">
                <a:tc>
                  <a:txBody>
                    <a:bodyPr/>
                    <a:lstStyle/>
                    <a:p>
                      <a:pPr algn="l" fontAlgn="b">
                        <a:spcBef>
                          <a:spcPts val="0"/>
                        </a:spcBef>
                        <a:spcAft>
                          <a:spcPts val="0"/>
                        </a:spcAft>
                      </a:pPr>
                      <a:r>
                        <a:rPr lang="en-US" sz="2400" b="0" i="0" u="none" strike="noStrike">
                          <a:solidFill>
                            <a:srgbClr val="000000"/>
                          </a:solidFill>
                          <a:effectLst/>
                          <a:latin typeface="Calibri" panose="020F0502020204030204" pitchFamily="34" charset="0"/>
                        </a:rPr>
                        <a:t>Laurier</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spcBef>
                          <a:spcPts val="0"/>
                        </a:spcBef>
                        <a:spcAft>
                          <a:spcPts val="0"/>
                        </a:spcAft>
                      </a:pPr>
                      <a:r>
                        <a:rPr lang="en-US" sz="2400" b="0" i="0" u="none" strike="noStrike">
                          <a:solidFill>
                            <a:srgbClr val="000000"/>
                          </a:solidFill>
                          <a:effectLst/>
                          <a:latin typeface="Calibri" panose="020F0502020204030204" pitchFamily="34" charset="0"/>
                        </a:rPr>
                        <a:t>3.0%</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spcBef>
                          <a:spcPts val="0"/>
                        </a:spcBef>
                        <a:spcAft>
                          <a:spcPts val="0"/>
                        </a:spcAft>
                      </a:pPr>
                      <a:r>
                        <a:rPr lang="en-US" sz="2400" b="0" i="0" u="none" strike="noStrike">
                          <a:solidFill>
                            <a:srgbClr val="000000"/>
                          </a:solidFill>
                          <a:effectLst/>
                          <a:latin typeface="Calibri" panose="020F0502020204030204" pitchFamily="34" charset="0"/>
                        </a:rPr>
                        <a:t>3.0%</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spcBef>
                          <a:spcPts val="0"/>
                        </a:spcBef>
                        <a:spcAft>
                          <a:spcPts val="0"/>
                        </a:spcAft>
                      </a:pPr>
                      <a:r>
                        <a:rPr lang="en-US" sz="2400" b="0" i="0" u="none" strike="noStrike">
                          <a:solidFill>
                            <a:srgbClr val="000000"/>
                          </a:solidFill>
                          <a:effectLst/>
                          <a:latin typeface="Calibri" panose="020F0502020204030204" pitchFamily="34" charset="0"/>
                        </a:rPr>
                        <a:t>3.0%</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spcBef>
                          <a:spcPts val="0"/>
                        </a:spcBef>
                        <a:spcAft>
                          <a:spcPts val="0"/>
                        </a:spcAft>
                      </a:pPr>
                      <a:r>
                        <a:rPr lang="en-US" sz="2400" b="0" i="0" u="none" strike="noStrike">
                          <a:solidFill>
                            <a:srgbClr val="000000"/>
                          </a:solidFill>
                          <a:effectLst/>
                          <a:latin typeface="Calibri" panose="020F0502020204030204" pitchFamily="34" charset="0"/>
                        </a:rPr>
                        <a:t>3.0%</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spcBef>
                          <a:spcPts val="0"/>
                        </a:spcBef>
                        <a:spcAft>
                          <a:spcPts val="0"/>
                        </a:spcAft>
                      </a:pPr>
                      <a:r>
                        <a:rPr lang="en-US" sz="2400" b="0" i="0" u="none" strike="noStrike">
                          <a:solidFill>
                            <a:srgbClr val="000000"/>
                          </a:solidFill>
                          <a:effectLst/>
                          <a:latin typeface="Calibri" panose="020F0502020204030204" pitchFamily="34" charset="0"/>
                        </a:rPr>
                        <a:t>3.0%</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spcBef>
                          <a:spcPts val="0"/>
                        </a:spcBef>
                        <a:spcAft>
                          <a:spcPts val="0"/>
                        </a:spcAft>
                      </a:pPr>
                      <a:r>
                        <a:rPr lang="en-US" sz="2400" b="0" i="0" u="none" strike="noStrike">
                          <a:solidFill>
                            <a:srgbClr val="000000"/>
                          </a:solidFill>
                          <a:effectLst/>
                          <a:latin typeface="Calibri" panose="020F0502020204030204" pitchFamily="34" charset="0"/>
                        </a:rPr>
                        <a:t>2.0%</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spcBef>
                          <a:spcPts val="0"/>
                        </a:spcBef>
                        <a:spcAft>
                          <a:spcPts val="0"/>
                        </a:spcAft>
                      </a:pPr>
                      <a:r>
                        <a:rPr lang="en-US" sz="2400" b="0" i="0" u="none" strike="noStrike">
                          <a:solidFill>
                            <a:srgbClr val="000000"/>
                          </a:solidFill>
                          <a:effectLst/>
                          <a:latin typeface="Calibri" panose="020F0502020204030204" pitchFamily="34" charset="0"/>
                        </a:rPr>
                        <a:t>4.0%</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spcBef>
                          <a:spcPts val="0"/>
                        </a:spcBef>
                        <a:spcAft>
                          <a:spcPts val="0"/>
                        </a:spcAft>
                      </a:pPr>
                      <a:r>
                        <a:rPr lang="en-US" sz="2400" b="0" i="0" u="none" strike="noStrike">
                          <a:solidFill>
                            <a:srgbClr val="000000"/>
                          </a:solidFill>
                          <a:effectLst/>
                          <a:latin typeface="Calibri" panose="020F0502020204030204" pitchFamily="34" charset="0"/>
                        </a:rPr>
                        <a:t>5.0%</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546311911"/>
                  </a:ext>
                </a:extLst>
              </a:tr>
              <a:tr h="469585">
                <a:tc>
                  <a:txBody>
                    <a:bodyPr/>
                    <a:lstStyle/>
                    <a:p>
                      <a:pPr algn="l" fontAlgn="b">
                        <a:spcBef>
                          <a:spcPts val="0"/>
                        </a:spcBef>
                        <a:spcAft>
                          <a:spcPts val="0"/>
                        </a:spcAft>
                      </a:pPr>
                      <a:r>
                        <a:rPr lang="en-US" sz="2400" b="0" i="0" u="none" strike="noStrike">
                          <a:solidFill>
                            <a:srgbClr val="000000"/>
                          </a:solidFill>
                          <a:effectLst/>
                          <a:latin typeface="Calibri" panose="020F0502020204030204" pitchFamily="34" charset="0"/>
                        </a:rPr>
                        <a:t>Guelph</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r" fontAlgn="b">
                        <a:spcBef>
                          <a:spcPts val="0"/>
                        </a:spcBef>
                        <a:spcAft>
                          <a:spcPts val="0"/>
                        </a:spcAft>
                      </a:pPr>
                      <a:r>
                        <a:rPr lang="en-US" sz="2400" b="0" i="0" u="none" strike="noStrike">
                          <a:solidFill>
                            <a:srgbClr val="000000"/>
                          </a:solidFill>
                          <a:effectLst/>
                          <a:latin typeface="Calibri" panose="020F0502020204030204" pitchFamily="34" charset="0"/>
                        </a:rPr>
                        <a:t>2.0%</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r" fontAlgn="b">
                        <a:spcBef>
                          <a:spcPts val="0"/>
                        </a:spcBef>
                        <a:spcAft>
                          <a:spcPts val="0"/>
                        </a:spcAft>
                      </a:pPr>
                      <a:r>
                        <a:rPr lang="en-US" sz="2400" b="0" i="0" u="none" strike="noStrike">
                          <a:solidFill>
                            <a:srgbClr val="000000"/>
                          </a:solidFill>
                          <a:effectLst/>
                          <a:latin typeface="Calibri" panose="020F0502020204030204" pitchFamily="34" charset="0"/>
                        </a:rPr>
                        <a:t>1.8%</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r" fontAlgn="b">
                        <a:spcBef>
                          <a:spcPts val="0"/>
                        </a:spcBef>
                        <a:spcAft>
                          <a:spcPts val="0"/>
                        </a:spcAft>
                      </a:pPr>
                      <a:r>
                        <a:rPr lang="en-US" sz="2400" b="0" i="0" u="none" strike="noStrike">
                          <a:solidFill>
                            <a:srgbClr val="000000"/>
                          </a:solidFill>
                          <a:effectLst/>
                          <a:latin typeface="Calibri" panose="020F0502020204030204" pitchFamily="34" charset="0"/>
                        </a:rPr>
                        <a:t>2.0%</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r" fontAlgn="b">
                        <a:spcBef>
                          <a:spcPts val="0"/>
                        </a:spcBef>
                        <a:spcAft>
                          <a:spcPts val="0"/>
                        </a:spcAft>
                      </a:pPr>
                      <a:r>
                        <a:rPr lang="en-US" sz="2400" b="0" i="0" u="none" strike="noStrike">
                          <a:solidFill>
                            <a:srgbClr val="000000"/>
                          </a:solidFill>
                          <a:effectLst/>
                          <a:latin typeface="Calibri" panose="020F0502020204030204" pitchFamily="34" charset="0"/>
                        </a:rPr>
                        <a:t>2.0%</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r" fontAlgn="b">
                        <a:spcBef>
                          <a:spcPts val="0"/>
                        </a:spcBef>
                        <a:spcAft>
                          <a:spcPts val="0"/>
                        </a:spcAft>
                      </a:pPr>
                      <a:r>
                        <a:rPr lang="en-US" sz="2400" b="0" i="0" u="none" strike="noStrike">
                          <a:solidFill>
                            <a:srgbClr val="000000"/>
                          </a:solidFill>
                          <a:effectLst/>
                          <a:latin typeface="Calibri" panose="020F0502020204030204" pitchFamily="34" charset="0"/>
                        </a:rPr>
                        <a:t>4.0%</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r" fontAlgn="b">
                        <a:spcBef>
                          <a:spcPts val="0"/>
                        </a:spcBef>
                        <a:spcAft>
                          <a:spcPts val="0"/>
                        </a:spcAft>
                      </a:pPr>
                      <a:r>
                        <a:rPr lang="en-US" sz="2400" b="0" i="0" u="none" strike="noStrike">
                          <a:solidFill>
                            <a:srgbClr val="000000"/>
                          </a:solidFill>
                          <a:effectLst/>
                          <a:latin typeface="Calibri" panose="020F0502020204030204" pitchFamily="34" charset="0"/>
                        </a:rPr>
                        <a:t>5.0%</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r" fontAlgn="b">
                        <a:spcBef>
                          <a:spcPts val="0"/>
                        </a:spcBef>
                        <a:spcAft>
                          <a:spcPts val="0"/>
                        </a:spcAft>
                      </a:pPr>
                      <a:r>
                        <a:rPr lang="en-US" sz="2400" b="0" i="0" u="none" strike="noStrike">
                          <a:solidFill>
                            <a:srgbClr val="000000"/>
                          </a:solidFill>
                          <a:effectLst/>
                          <a:latin typeface="Calibri" panose="020F0502020204030204" pitchFamily="34" charset="0"/>
                        </a:rPr>
                        <a:t>5.0%</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r" fontAlgn="b">
                        <a:spcBef>
                          <a:spcPts val="0"/>
                        </a:spcBef>
                        <a:spcAft>
                          <a:spcPts val="0"/>
                        </a:spcAft>
                      </a:pPr>
                      <a:r>
                        <a:rPr lang="en-US" sz="2400" b="0" i="0" u="none" strike="noStrike">
                          <a:solidFill>
                            <a:srgbClr val="000000"/>
                          </a:solidFill>
                          <a:effectLst/>
                          <a:latin typeface="Calibri" panose="020F0502020204030204" pitchFamily="34" charset="0"/>
                        </a:rPr>
                        <a:t>5.0%</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4282408936"/>
                  </a:ext>
                </a:extLst>
              </a:tr>
              <a:tr h="469585">
                <a:tc>
                  <a:txBody>
                    <a:bodyPr/>
                    <a:lstStyle/>
                    <a:p>
                      <a:pPr algn="l" fontAlgn="b">
                        <a:spcBef>
                          <a:spcPts val="0"/>
                        </a:spcBef>
                        <a:spcAft>
                          <a:spcPts val="0"/>
                        </a:spcAft>
                      </a:pPr>
                      <a:r>
                        <a:rPr lang="en-US" sz="2400" b="0" i="0" u="none" strike="noStrike">
                          <a:solidFill>
                            <a:srgbClr val="000000"/>
                          </a:solidFill>
                          <a:effectLst/>
                          <a:latin typeface="Calibri" panose="020F0502020204030204" pitchFamily="34" charset="0"/>
                        </a:rPr>
                        <a:t>Western</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spcBef>
                          <a:spcPts val="0"/>
                        </a:spcBef>
                        <a:spcAft>
                          <a:spcPts val="0"/>
                        </a:spcAft>
                      </a:pPr>
                      <a:r>
                        <a:rPr lang="en-US" sz="2400" b="0" i="0" u="none" strike="noStrike">
                          <a:solidFill>
                            <a:srgbClr val="000000"/>
                          </a:solidFill>
                          <a:effectLst/>
                          <a:latin typeface="Calibri" panose="020F0502020204030204" pitchFamily="34" charset="0"/>
                        </a:rPr>
                        <a:t>4.0%</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spcBef>
                          <a:spcPts val="0"/>
                        </a:spcBef>
                        <a:spcAft>
                          <a:spcPts val="0"/>
                        </a:spcAft>
                      </a:pPr>
                      <a:r>
                        <a:rPr lang="en-US" sz="2400" b="0" i="0" u="none" strike="noStrike">
                          <a:solidFill>
                            <a:srgbClr val="000000"/>
                          </a:solidFill>
                          <a:effectLst/>
                          <a:latin typeface="Calibri" panose="020F0502020204030204" pitchFamily="34" charset="0"/>
                        </a:rPr>
                        <a:t>3.6%</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spcBef>
                          <a:spcPts val="0"/>
                        </a:spcBef>
                        <a:spcAft>
                          <a:spcPts val="0"/>
                        </a:spcAft>
                      </a:pPr>
                      <a:r>
                        <a:rPr lang="en-US" sz="2400" b="0" i="0" u="none" strike="noStrike">
                          <a:solidFill>
                            <a:srgbClr val="000000"/>
                          </a:solidFill>
                          <a:effectLst/>
                          <a:latin typeface="Calibri" panose="020F0502020204030204" pitchFamily="34" charset="0"/>
                        </a:rPr>
                        <a:t>3.8%</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spcBef>
                          <a:spcPts val="0"/>
                        </a:spcBef>
                        <a:spcAft>
                          <a:spcPts val="0"/>
                        </a:spcAft>
                      </a:pPr>
                      <a:r>
                        <a:rPr lang="en-US" sz="2400" b="0" i="0" u="none" strike="noStrike">
                          <a:solidFill>
                            <a:srgbClr val="000000"/>
                          </a:solidFill>
                          <a:effectLst/>
                          <a:latin typeface="Calibri" panose="020F0502020204030204" pitchFamily="34" charset="0"/>
                        </a:rPr>
                        <a:t>3.5%</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spcBef>
                          <a:spcPts val="0"/>
                        </a:spcBef>
                        <a:spcAft>
                          <a:spcPts val="0"/>
                        </a:spcAft>
                      </a:pPr>
                      <a:r>
                        <a:rPr lang="en-US" sz="2400" b="0" i="0" u="none" strike="noStrike">
                          <a:solidFill>
                            <a:srgbClr val="000000"/>
                          </a:solidFill>
                          <a:effectLst/>
                          <a:latin typeface="Calibri" panose="020F0502020204030204" pitchFamily="34" charset="0"/>
                        </a:rPr>
                        <a:t>3.5%</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spcBef>
                          <a:spcPts val="0"/>
                        </a:spcBef>
                        <a:spcAft>
                          <a:spcPts val="0"/>
                        </a:spcAft>
                      </a:pPr>
                      <a:r>
                        <a:rPr lang="en-US" sz="2400" b="0" i="0" u="none" strike="noStrike">
                          <a:solidFill>
                            <a:srgbClr val="000000"/>
                          </a:solidFill>
                          <a:effectLst/>
                          <a:latin typeface="Calibri" panose="020F0502020204030204" pitchFamily="34" charset="0"/>
                        </a:rPr>
                        <a:t>3.5%</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spcBef>
                          <a:spcPts val="0"/>
                        </a:spcBef>
                        <a:spcAft>
                          <a:spcPts val="0"/>
                        </a:spcAft>
                      </a:pPr>
                      <a:r>
                        <a:rPr lang="en-US" sz="2400" b="0" i="0" u="none" strike="noStrike">
                          <a:solidFill>
                            <a:srgbClr val="000000"/>
                          </a:solidFill>
                          <a:effectLst/>
                          <a:latin typeface="Calibri" panose="020F0502020204030204" pitchFamily="34" charset="0"/>
                        </a:rPr>
                        <a:t>5.0%</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spcBef>
                          <a:spcPts val="0"/>
                        </a:spcBef>
                        <a:spcAft>
                          <a:spcPts val="0"/>
                        </a:spcAft>
                      </a:pPr>
                      <a:r>
                        <a:rPr lang="en-US" sz="2400" b="0" i="0" u="none" strike="noStrike">
                          <a:solidFill>
                            <a:srgbClr val="000000"/>
                          </a:solidFill>
                          <a:effectLst/>
                          <a:latin typeface="Calibri" panose="020F0502020204030204" pitchFamily="34" charset="0"/>
                        </a:rPr>
                        <a:t>3.0%</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61614832"/>
                  </a:ext>
                </a:extLst>
              </a:tr>
              <a:tr h="469585">
                <a:tc>
                  <a:txBody>
                    <a:bodyPr/>
                    <a:lstStyle/>
                    <a:p>
                      <a:pPr algn="l" fontAlgn="b">
                        <a:spcBef>
                          <a:spcPts val="0"/>
                        </a:spcBef>
                        <a:spcAft>
                          <a:spcPts val="0"/>
                        </a:spcAft>
                      </a:pPr>
                      <a:r>
                        <a:rPr lang="en-US" sz="2400" b="1" i="1" u="none" strike="noStrike">
                          <a:solidFill>
                            <a:srgbClr val="000000"/>
                          </a:solidFill>
                          <a:effectLst/>
                          <a:latin typeface="Calibri" panose="020F0502020204030204" pitchFamily="34" charset="0"/>
                        </a:rPr>
                        <a:t>Average</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spcBef>
                          <a:spcPts val="0"/>
                        </a:spcBef>
                        <a:spcAft>
                          <a:spcPts val="0"/>
                        </a:spcAft>
                      </a:pPr>
                      <a:r>
                        <a:rPr lang="en-US" sz="2400" b="1" i="1" u="none" strike="noStrike">
                          <a:solidFill>
                            <a:srgbClr val="000000"/>
                          </a:solidFill>
                          <a:effectLst/>
                          <a:latin typeface="Calibri" panose="020F0502020204030204" pitchFamily="34" charset="0"/>
                        </a:rPr>
                        <a:t>3.1%</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spcBef>
                          <a:spcPts val="0"/>
                        </a:spcBef>
                        <a:spcAft>
                          <a:spcPts val="0"/>
                        </a:spcAft>
                      </a:pPr>
                      <a:r>
                        <a:rPr lang="en-US" sz="2400" b="1" i="1" u="none" strike="noStrike">
                          <a:solidFill>
                            <a:srgbClr val="000000"/>
                          </a:solidFill>
                          <a:effectLst/>
                          <a:latin typeface="Calibri" panose="020F0502020204030204" pitchFamily="34" charset="0"/>
                        </a:rPr>
                        <a:t>2.7%</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spcBef>
                          <a:spcPts val="0"/>
                        </a:spcBef>
                        <a:spcAft>
                          <a:spcPts val="0"/>
                        </a:spcAft>
                      </a:pPr>
                      <a:r>
                        <a:rPr lang="en-US" sz="2400" b="1" i="1" u="none" strike="noStrike">
                          <a:solidFill>
                            <a:srgbClr val="000000"/>
                          </a:solidFill>
                          <a:effectLst/>
                          <a:latin typeface="Calibri" panose="020F0502020204030204" pitchFamily="34" charset="0"/>
                        </a:rPr>
                        <a:t>2.7%</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spcBef>
                          <a:spcPts val="0"/>
                        </a:spcBef>
                        <a:spcAft>
                          <a:spcPts val="0"/>
                        </a:spcAft>
                      </a:pPr>
                      <a:r>
                        <a:rPr lang="en-US" sz="2400" b="1" i="1" u="none" strike="noStrike">
                          <a:solidFill>
                            <a:srgbClr val="000000"/>
                          </a:solidFill>
                          <a:effectLst/>
                          <a:latin typeface="Calibri" panose="020F0502020204030204" pitchFamily="34" charset="0"/>
                        </a:rPr>
                        <a:t>2.6%</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spcBef>
                          <a:spcPts val="0"/>
                        </a:spcBef>
                        <a:spcAft>
                          <a:spcPts val="0"/>
                        </a:spcAft>
                      </a:pPr>
                      <a:r>
                        <a:rPr lang="en-US" sz="2400" b="1" i="1" u="none" strike="noStrike">
                          <a:solidFill>
                            <a:srgbClr val="000000"/>
                          </a:solidFill>
                          <a:effectLst/>
                          <a:latin typeface="Calibri" panose="020F0502020204030204" pitchFamily="34" charset="0"/>
                        </a:rPr>
                        <a:t>3.2%</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spcBef>
                          <a:spcPts val="0"/>
                        </a:spcBef>
                        <a:spcAft>
                          <a:spcPts val="0"/>
                        </a:spcAft>
                      </a:pPr>
                      <a:r>
                        <a:rPr lang="en-US" sz="2400" b="1" i="1" u="none" strike="noStrike">
                          <a:solidFill>
                            <a:srgbClr val="000000"/>
                          </a:solidFill>
                          <a:effectLst/>
                          <a:latin typeface="Calibri" panose="020F0502020204030204" pitchFamily="34" charset="0"/>
                        </a:rPr>
                        <a:t>2.6%</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spcBef>
                          <a:spcPts val="0"/>
                        </a:spcBef>
                        <a:spcAft>
                          <a:spcPts val="0"/>
                        </a:spcAft>
                      </a:pPr>
                      <a:r>
                        <a:rPr lang="en-US" sz="2400" b="1" i="1" u="none" strike="noStrike">
                          <a:solidFill>
                            <a:srgbClr val="000000"/>
                          </a:solidFill>
                          <a:effectLst/>
                          <a:latin typeface="Calibri" panose="020F0502020204030204" pitchFamily="34" charset="0"/>
                        </a:rPr>
                        <a:t>4.0%</a:t>
                      </a:r>
                      <a:endParaRPr lang="en-US" sz="4000" b="0" i="0" u="none" strike="noStrike">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spcBef>
                          <a:spcPts val="0"/>
                        </a:spcBef>
                        <a:spcAft>
                          <a:spcPts val="0"/>
                        </a:spcAft>
                      </a:pPr>
                      <a:r>
                        <a:rPr lang="en-US" sz="2400" b="1" i="1" u="none" strike="noStrike" dirty="0">
                          <a:solidFill>
                            <a:srgbClr val="000000"/>
                          </a:solidFill>
                          <a:effectLst/>
                          <a:latin typeface="Calibri" panose="020F0502020204030204" pitchFamily="34" charset="0"/>
                        </a:rPr>
                        <a:t>4.3%</a:t>
                      </a:r>
                      <a:endParaRPr lang="en-US" sz="4000" b="0" i="0" u="none" strike="noStrike" dirty="0">
                        <a:effectLst/>
                        <a:latin typeface="Arial" panose="020B0604020202020204" pitchFamily="34" charset="0"/>
                      </a:endParaRPr>
                    </a:p>
                  </a:txBody>
                  <a:tcPr marL="16892" marR="16892" marT="1689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665999052"/>
                  </a:ext>
                </a:extLst>
              </a:tr>
            </a:tbl>
          </a:graphicData>
        </a:graphic>
      </p:graphicFrame>
    </p:spTree>
    <p:extLst>
      <p:ext uri="{BB962C8B-B14F-4D97-AF65-F5344CB8AC3E}">
        <p14:creationId xmlns:p14="http://schemas.microsoft.com/office/powerpoint/2010/main" val="2366567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a:t>
            </a:r>
          </a:p>
        </p:txBody>
      </p:sp>
      <p:sp>
        <p:nvSpPr>
          <p:cNvPr id="5" name="Text Placeholder 4"/>
          <p:cNvSpPr>
            <a:spLocks noGrp="1"/>
          </p:cNvSpPr>
          <p:nvPr>
            <p:ph type="body" idx="1"/>
          </p:nvPr>
        </p:nvSpPr>
        <p:spPr/>
        <p:txBody>
          <a:bodyPr/>
          <a:lstStyle/>
          <a:p>
            <a:r>
              <a:rPr lang="en-US" dirty="0"/>
              <a:t>Glen Weppler, Director of Housing</a:t>
            </a:r>
          </a:p>
          <a:p>
            <a:r>
              <a:rPr lang="en-US" dirty="0"/>
              <a:t>glen.weppler@uwaterloo.ca</a:t>
            </a:r>
          </a:p>
          <a:p>
            <a:r>
              <a:rPr lang="en-US" dirty="0"/>
              <a:t>519-888-4567 x32899</a:t>
            </a:r>
          </a:p>
        </p:txBody>
      </p:sp>
    </p:spTree>
    <p:extLst>
      <p:ext uri="{BB962C8B-B14F-4D97-AF65-F5344CB8AC3E}">
        <p14:creationId xmlns:p14="http://schemas.microsoft.com/office/powerpoint/2010/main" val="13057813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2262</TotalTime>
  <Words>562</Words>
  <Application>Microsoft Office PowerPoint</Application>
  <PresentationFormat>Widescreen</PresentationFormat>
  <Paragraphs>106</Paragraphs>
  <Slides>8</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Georgia</vt:lpstr>
      <vt:lpstr>Impact</vt:lpstr>
      <vt:lpstr>Office Theme</vt:lpstr>
      <vt:lpstr>Campus Housing Residence Fees</vt:lpstr>
      <vt:lpstr>PowerPoint Presentation</vt:lpstr>
      <vt:lpstr>PowerPoint Presentation</vt:lpstr>
      <vt:lpstr>2023 Capital Work</vt:lpstr>
      <vt:lpstr>Key Drivers</vt:lpstr>
      <vt:lpstr>2023-24 Rate Increases</vt:lpstr>
      <vt:lpstr>Comparative rate increases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Saavedra, Carlos</dc:creator>
  <cp:lastModifiedBy>Chris Read</cp:lastModifiedBy>
  <cp:revision>84</cp:revision>
  <dcterms:created xsi:type="dcterms:W3CDTF">2016-12-08T14:16:00Z</dcterms:created>
  <dcterms:modified xsi:type="dcterms:W3CDTF">2023-01-17T20:18:33Z</dcterms:modified>
</cp:coreProperties>
</file>