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9" r:id="rId2"/>
    <p:sldId id="299" r:id="rId3"/>
    <p:sldId id="260" r:id="rId4"/>
    <p:sldId id="300" r:id="rId5"/>
    <p:sldId id="301" r:id="rId6"/>
    <p:sldId id="340" r:id="rId7"/>
    <p:sldId id="332" r:id="rId8"/>
    <p:sldId id="341" r:id="rId9"/>
    <p:sldId id="264" r:id="rId10"/>
    <p:sldId id="342" r:id="rId11"/>
    <p:sldId id="307" r:id="rId12"/>
    <p:sldId id="350" r:id="rId13"/>
    <p:sldId id="265" r:id="rId14"/>
    <p:sldId id="266" r:id="rId15"/>
    <p:sldId id="343" r:id="rId16"/>
    <p:sldId id="305" r:id="rId17"/>
    <p:sldId id="269" r:id="rId18"/>
    <p:sldId id="270" r:id="rId19"/>
    <p:sldId id="271" r:id="rId20"/>
    <p:sldId id="302" r:id="rId21"/>
    <p:sldId id="344" r:id="rId22"/>
    <p:sldId id="351" r:id="rId23"/>
    <p:sldId id="349" r:id="rId24"/>
    <p:sldId id="277" r:id="rId25"/>
    <p:sldId id="308" r:id="rId26"/>
    <p:sldId id="278" r:id="rId27"/>
    <p:sldId id="303" r:id="rId28"/>
    <p:sldId id="345" r:id="rId29"/>
    <p:sldId id="335" r:id="rId30"/>
    <p:sldId id="336" r:id="rId31"/>
    <p:sldId id="337" r:id="rId32"/>
    <p:sldId id="352" r:id="rId33"/>
    <p:sldId id="346" r:id="rId34"/>
    <p:sldId id="286" r:id="rId35"/>
    <p:sldId id="309" r:id="rId36"/>
    <p:sldId id="287" r:id="rId37"/>
    <p:sldId id="289" r:id="rId38"/>
    <p:sldId id="353" r:id="rId39"/>
    <p:sldId id="290" r:id="rId40"/>
    <p:sldId id="321" r:id="rId41"/>
    <p:sldId id="348" r:id="rId42"/>
    <p:sldId id="347" r:id="rId43"/>
    <p:sldId id="333" r:id="rId44"/>
    <p:sldId id="323" r:id="rId45"/>
    <p:sldId id="328" r:id="rId46"/>
    <p:sldId id="32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9" autoAdjust="0"/>
    <p:restoredTop sz="94660"/>
  </p:normalViewPr>
  <p:slideViewPr>
    <p:cSldViewPr snapToGrid="0">
      <p:cViewPr varScale="1">
        <p:scale>
          <a:sx n="83" d="100"/>
          <a:sy n="83" d="100"/>
        </p:scale>
        <p:origin x="410" y="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iled\housing$\hous-Finance\Confidential\Housing%20Finance\Budgets\Budget%20FY%202019-20\Glen%20Presentation\Occupancy%20trends%20by%20term%20over%20yea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weppler\AppData\Local\Microsoft\Windows\INetCache\Content.Outlook\6XHXR2GM\SG%20and%20family%20occupancy%20numbers%202010%20to%20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filed\housing$\hous-Finance\Confidential\Housing%20Finance\Budgets\Budget%20FY%202019-20\Glen%20Presentation\19-20%20%20Budget%20Summary%20for%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2400" b="0" i="0" u="none" strike="noStrike" kern="1200" spc="0" baseline="0" dirty="0" smtClean="0">
                <a:solidFill>
                  <a:prstClr val="black">
                    <a:lumMod val="65000"/>
                    <a:lumOff val="35000"/>
                  </a:prstClr>
                </a:solidFill>
                <a:latin typeface="Impact" panose="020B0806030902050204" pitchFamily="34" charset="0"/>
                <a:ea typeface="+mn-ea"/>
                <a:cs typeface="+mn-cs"/>
              </a:rPr>
              <a:t>Total Occupancy </a:t>
            </a:r>
            <a:r>
              <a:rPr lang="en-CA" sz="2400" b="0" i="0" u="none" strike="noStrike" kern="1200" spc="0" baseline="0" dirty="0">
                <a:solidFill>
                  <a:prstClr val="black">
                    <a:lumMod val="65000"/>
                    <a:lumOff val="35000"/>
                  </a:prstClr>
                </a:solidFill>
                <a:latin typeface="Impact" panose="020B0806030902050204" pitchFamily="34" charset="0"/>
                <a:ea typeface="+mn-ea"/>
                <a:cs typeface="+mn-cs"/>
              </a:rPr>
              <a:t>Trend by Term from 2008-2018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945126171700832E-2"/>
          <c:y val="7.8692842428376431E-2"/>
          <c:w val="0.89780917041065067"/>
          <c:h val="0.78993017357789042"/>
        </c:manualLayout>
      </c:layout>
      <c:lineChart>
        <c:grouping val="standard"/>
        <c:varyColors val="0"/>
        <c:ser>
          <c:idx val="0"/>
          <c:order val="0"/>
          <c:tx>
            <c:strRef>
              <c:f>'by term'!$AE$2</c:f>
              <c:strCache>
                <c:ptCount val="1"/>
                <c:pt idx="0">
                  <c:v>Fall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'by term'!$AD$6:$AD$16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'by term'!$AE$6:$AE$16</c:f>
              <c:numCache>
                <c:formatCode>General</c:formatCode>
                <c:ptCount val="11"/>
                <c:pt idx="0">
                  <c:v>5086</c:v>
                </c:pt>
                <c:pt idx="1">
                  <c:v>5073</c:v>
                </c:pt>
                <c:pt idx="2">
                  <c:v>5122</c:v>
                </c:pt>
                <c:pt idx="3">
                  <c:v>5186</c:v>
                </c:pt>
                <c:pt idx="4">
                  <c:v>5228</c:v>
                </c:pt>
                <c:pt idx="5">
                  <c:v>5503</c:v>
                </c:pt>
                <c:pt idx="6">
                  <c:v>5250</c:v>
                </c:pt>
                <c:pt idx="7">
                  <c:v>5200</c:v>
                </c:pt>
                <c:pt idx="8">
                  <c:v>5308</c:v>
                </c:pt>
                <c:pt idx="9">
                  <c:v>5531</c:v>
                </c:pt>
                <c:pt idx="10">
                  <c:v>5674</c:v>
                </c:pt>
              </c:numCache>
            </c:numRef>
          </c:val>
          <c:smooth val="0"/>
          <c:extLst>
            <c:ext xmlns:c16="http://schemas.microsoft.com/office/drawing/2014/chart" uri="{C3380CC4-5D6E-409C-BE32-E72D297353CC}">
              <c16:uniqueId val="{00000000-B4AB-4B13-9417-B2FA34999383}"/>
            </c:ext>
          </c:extLst>
        </c:ser>
        <c:ser>
          <c:idx val="1"/>
          <c:order val="1"/>
          <c:tx>
            <c:strRef>
              <c:f>'by term'!$AF$2</c:f>
              <c:strCache>
                <c:ptCount val="1"/>
                <c:pt idx="0">
                  <c:v>Winter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'by term'!$AD$6:$AD$16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'by term'!$AF$6:$AF$16</c:f>
              <c:numCache>
                <c:formatCode>General</c:formatCode>
                <c:ptCount val="11"/>
                <c:pt idx="0">
                  <c:v>5092</c:v>
                </c:pt>
                <c:pt idx="1">
                  <c:v>4958</c:v>
                </c:pt>
                <c:pt idx="2">
                  <c:v>4956</c:v>
                </c:pt>
                <c:pt idx="3">
                  <c:v>4978</c:v>
                </c:pt>
                <c:pt idx="4">
                  <c:v>4926</c:v>
                </c:pt>
                <c:pt idx="5">
                  <c:v>4910</c:v>
                </c:pt>
                <c:pt idx="6">
                  <c:v>5082</c:v>
                </c:pt>
                <c:pt idx="7">
                  <c:v>4702</c:v>
                </c:pt>
                <c:pt idx="8">
                  <c:v>4604</c:v>
                </c:pt>
                <c:pt idx="9">
                  <c:v>4662</c:v>
                </c:pt>
                <c:pt idx="10">
                  <c:v>5001</c:v>
                </c:pt>
              </c:numCache>
            </c:numRef>
          </c:val>
          <c:smooth val="0"/>
          <c:extLst>
            <c:ext xmlns:c16="http://schemas.microsoft.com/office/drawing/2014/chart" uri="{C3380CC4-5D6E-409C-BE32-E72D297353CC}">
              <c16:uniqueId val="{00000001-B4AB-4B13-9417-B2FA34999383}"/>
            </c:ext>
          </c:extLst>
        </c:ser>
        <c:ser>
          <c:idx val="2"/>
          <c:order val="2"/>
          <c:tx>
            <c:strRef>
              <c:f>'by term'!$AG$2</c:f>
              <c:strCache>
                <c:ptCount val="1"/>
                <c:pt idx="0">
                  <c:v>Spring</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'by term'!$AD$6:$AD$16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'by term'!$AG$6:$AG$16</c:f>
              <c:numCache>
                <c:formatCode>General</c:formatCode>
                <c:ptCount val="11"/>
                <c:pt idx="0">
                  <c:v>1925</c:v>
                </c:pt>
                <c:pt idx="1">
                  <c:v>1731</c:v>
                </c:pt>
                <c:pt idx="2">
                  <c:v>1528</c:v>
                </c:pt>
                <c:pt idx="3">
                  <c:v>1423</c:v>
                </c:pt>
                <c:pt idx="4">
                  <c:v>1442</c:v>
                </c:pt>
                <c:pt idx="5">
                  <c:v>1281</c:v>
                </c:pt>
                <c:pt idx="6">
                  <c:v>1164</c:v>
                </c:pt>
                <c:pt idx="7">
                  <c:v>1043</c:v>
                </c:pt>
                <c:pt idx="8">
                  <c:v>1094</c:v>
                </c:pt>
                <c:pt idx="9">
                  <c:v>983</c:v>
                </c:pt>
                <c:pt idx="10">
                  <c:v>967</c:v>
                </c:pt>
              </c:numCache>
            </c:numRef>
          </c:val>
          <c:smooth val="0"/>
          <c:extLst>
            <c:ext xmlns:c16="http://schemas.microsoft.com/office/drawing/2014/chart" uri="{C3380CC4-5D6E-409C-BE32-E72D297353CC}">
              <c16:uniqueId val="{00000002-B4AB-4B13-9417-B2FA34999383}"/>
            </c:ext>
          </c:extLst>
        </c:ser>
        <c:dLbls>
          <c:showLegendKey val="0"/>
          <c:showVal val="0"/>
          <c:showCatName val="0"/>
          <c:showSerName val="0"/>
          <c:showPercent val="0"/>
          <c:showBubbleSize val="0"/>
        </c:dLbls>
        <c:marker val="1"/>
        <c:smooth val="0"/>
        <c:axId val="227960792"/>
        <c:axId val="228629688"/>
      </c:lineChart>
      <c:catAx>
        <c:axId val="227960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629688"/>
        <c:crosses val="autoZero"/>
        <c:auto val="1"/>
        <c:lblAlgn val="ctr"/>
        <c:lblOffset val="100"/>
        <c:noMultiLvlLbl val="0"/>
      </c:catAx>
      <c:valAx>
        <c:axId val="22862968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9607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latin typeface="Impact" panose="020B0806030902050204" pitchFamily="34" charset="0"/>
              </a:rPr>
              <a:t>CLV </a:t>
            </a:r>
            <a:r>
              <a:rPr lang="en-US" sz="2400" b="1" dirty="0" smtClean="0">
                <a:latin typeface="Impact" panose="020B0806030902050204" pitchFamily="34" charset="0"/>
              </a:rPr>
              <a:t>Single</a:t>
            </a:r>
            <a:r>
              <a:rPr lang="en-US" sz="2400" b="1" baseline="0" dirty="0" smtClean="0">
                <a:latin typeface="Impact" panose="020B0806030902050204" pitchFamily="34" charset="0"/>
              </a:rPr>
              <a:t> Graduate </a:t>
            </a:r>
            <a:r>
              <a:rPr lang="en-US" sz="2400" b="1" baseline="0" dirty="0">
                <a:latin typeface="Impact" panose="020B0806030902050204" pitchFamily="34" charset="0"/>
              </a:rPr>
              <a:t>and </a:t>
            </a:r>
            <a:r>
              <a:rPr lang="en-US" sz="2400" b="1" baseline="0" dirty="0" smtClean="0">
                <a:latin typeface="Impact" panose="020B0806030902050204" pitchFamily="34" charset="0"/>
              </a:rPr>
              <a:t>Family Housing Occupancy Trend </a:t>
            </a:r>
            <a:r>
              <a:rPr lang="en-US" sz="2400" b="1" baseline="0" dirty="0">
                <a:latin typeface="Impact" panose="020B0806030902050204" pitchFamily="34" charset="0"/>
              </a:rPr>
              <a:t>by </a:t>
            </a:r>
            <a:r>
              <a:rPr lang="en-US" sz="2400" b="1" baseline="0" dirty="0" smtClean="0">
                <a:latin typeface="Impact" panose="020B0806030902050204" pitchFamily="34" charset="0"/>
              </a:rPr>
              <a:t>Term </a:t>
            </a:r>
            <a:r>
              <a:rPr lang="en-US" sz="2400" b="1" baseline="0" dirty="0">
                <a:latin typeface="Impact" panose="020B0806030902050204" pitchFamily="34" charset="0"/>
              </a:rPr>
              <a:t>2010 to 2018 </a:t>
            </a:r>
            <a:endParaRPr lang="en-US" sz="2400" b="1" dirty="0">
              <a:latin typeface="Impact" panose="020B080603090205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'SG and family combined'!$A$2</c:f>
              <c:strCache>
                <c:ptCount val="1"/>
                <c:pt idx="0">
                  <c:v>Fall</c:v>
                </c:pt>
              </c:strCache>
            </c:strRef>
          </c:tx>
          <c:spPr>
            <a:ln w="28575" cap="rnd">
              <a:solidFill>
                <a:schemeClr val="accent1"/>
              </a:solidFill>
              <a:round/>
            </a:ln>
            <a:effectLst/>
          </c:spPr>
          <c:marker>
            <c:symbol val="none"/>
          </c:marker>
          <c:cat>
            <c:numRef>
              <c:f>'SG and family combined'!$B$1:$J$1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'SG and family combined'!$B$2:$J$2</c:f>
              <c:numCache>
                <c:formatCode>General</c:formatCode>
                <c:ptCount val="9"/>
                <c:pt idx="0">
                  <c:v>306</c:v>
                </c:pt>
                <c:pt idx="1">
                  <c:v>346</c:v>
                </c:pt>
                <c:pt idx="2">
                  <c:v>376</c:v>
                </c:pt>
                <c:pt idx="3">
                  <c:v>378</c:v>
                </c:pt>
                <c:pt idx="4">
                  <c:v>413</c:v>
                </c:pt>
                <c:pt idx="5">
                  <c:v>416</c:v>
                </c:pt>
                <c:pt idx="6">
                  <c:v>447</c:v>
                </c:pt>
                <c:pt idx="7">
                  <c:v>465</c:v>
                </c:pt>
                <c:pt idx="8">
                  <c:v>450</c:v>
                </c:pt>
              </c:numCache>
            </c:numRef>
          </c:val>
          <c:smooth val="0"/>
          <c:extLst>
            <c:ext xmlns:c16="http://schemas.microsoft.com/office/drawing/2014/chart" uri="{C3380CC4-5D6E-409C-BE32-E72D297353CC}">
              <c16:uniqueId val="{00000000-E71B-4797-BF6D-3C04EE4BD51E}"/>
            </c:ext>
          </c:extLst>
        </c:ser>
        <c:ser>
          <c:idx val="1"/>
          <c:order val="1"/>
          <c:tx>
            <c:strRef>
              <c:f>'SG and family combined'!$A$3</c:f>
              <c:strCache>
                <c:ptCount val="1"/>
                <c:pt idx="0">
                  <c:v>Winter</c:v>
                </c:pt>
              </c:strCache>
            </c:strRef>
          </c:tx>
          <c:spPr>
            <a:ln w="28575" cap="rnd">
              <a:solidFill>
                <a:schemeClr val="accent2"/>
              </a:solidFill>
              <a:round/>
            </a:ln>
            <a:effectLst/>
          </c:spPr>
          <c:marker>
            <c:symbol val="none"/>
          </c:marker>
          <c:cat>
            <c:numRef>
              <c:f>'SG and family combined'!$B$1:$J$1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'SG and family combined'!$B$3:$J$3</c:f>
              <c:numCache>
                <c:formatCode>General</c:formatCode>
                <c:ptCount val="9"/>
                <c:pt idx="0">
                  <c:v>353</c:v>
                </c:pt>
                <c:pt idx="1">
                  <c:v>303</c:v>
                </c:pt>
                <c:pt idx="2">
                  <c:v>358</c:v>
                </c:pt>
                <c:pt idx="3">
                  <c:v>381</c:v>
                </c:pt>
                <c:pt idx="4">
                  <c:v>363</c:v>
                </c:pt>
                <c:pt idx="5">
                  <c:v>405</c:v>
                </c:pt>
                <c:pt idx="6">
                  <c:v>355</c:v>
                </c:pt>
                <c:pt idx="7">
                  <c:v>341</c:v>
                </c:pt>
                <c:pt idx="8">
                  <c:v>440</c:v>
                </c:pt>
              </c:numCache>
            </c:numRef>
          </c:val>
          <c:smooth val="0"/>
          <c:extLst>
            <c:ext xmlns:c16="http://schemas.microsoft.com/office/drawing/2014/chart" uri="{C3380CC4-5D6E-409C-BE32-E72D297353CC}">
              <c16:uniqueId val="{00000001-E71B-4797-BF6D-3C04EE4BD51E}"/>
            </c:ext>
          </c:extLst>
        </c:ser>
        <c:ser>
          <c:idx val="2"/>
          <c:order val="2"/>
          <c:tx>
            <c:strRef>
              <c:f>'SG and family combined'!$A$4</c:f>
              <c:strCache>
                <c:ptCount val="1"/>
                <c:pt idx="0">
                  <c:v>Spring</c:v>
                </c:pt>
              </c:strCache>
            </c:strRef>
          </c:tx>
          <c:spPr>
            <a:ln w="28575" cap="rnd">
              <a:solidFill>
                <a:schemeClr val="accent3"/>
              </a:solidFill>
              <a:round/>
            </a:ln>
            <a:effectLst/>
          </c:spPr>
          <c:marker>
            <c:symbol val="none"/>
          </c:marker>
          <c:cat>
            <c:numRef>
              <c:f>'SG and family combined'!$B$1:$J$1</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'SG and family combined'!$B$4:$J$4</c:f>
              <c:numCache>
                <c:formatCode>General</c:formatCode>
                <c:ptCount val="9"/>
                <c:pt idx="0">
                  <c:v>281</c:v>
                </c:pt>
                <c:pt idx="1">
                  <c:v>265</c:v>
                </c:pt>
                <c:pt idx="2">
                  <c:v>286</c:v>
                </c:pt>
                <c:pt idx="3">
                  <c:v>275</c:v>
                </c:pt>
                <c:pt idx="4">
                  <c:v>239</c:v>
                </c:pt>
                <c:pt idx="5">
                  <c:v>222</c:v>
                </c:pt>
                <c:pt idx="6">
                  <c:v>248</c:v>
                </c:pt>
                <c:pt idx="7">
                  <c:v>186</c:v>
                </c:pt>
                <c:pt idx="8">
                  <c:v>244</c:v>
                </c:pt>
              </c:numCache>
            </c:numRef>
          </c:val>
          <c:smooth val="0"/>
          <c:extLst>
            <c:ext xmlns:c16="http://schemas.microsoft.com/office/drawing/2014/chart" uri="{C3380CC4-5D6E-409C-BE32-E72D297353CC}">
              <c16:uniqueId val="{00000002-E71B-4797-BF6D-3C04EE4BD51E}"/>
            </c:ext>
          </c:extLst>
        </c:ser>
        <c:dLbls>
          <c:showLegendKey val="0"/>
          <c:showVal val="0"/>
          <c:showCatName val="0"/>
          <c:showSerName val="0"/>
          <c:showPercent val="0"/>
          <c:showBubbleSize val="0"/>
        </c:dLbls>
        <c:smooth val="0"/>
        <c:axId val="573417832"/>
        <c:axId val="573424064"/>
      </c:lineChart>
      <c:catAx>
        <c:axId val="573417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424064"/>
        <c:crosses val="autoZero"/>
        <c:auto val="1"/>
        <c:lblAlgn val="ctr"/>
        <c:lblOffset val="100"/>
        <c:noMultiLvlLbl val="0"/>
      </c:catAx>
      <c:valAx>
        <c:axId val="573424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417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Benchmarking Residence Fee Changes</a:t>
            </a:r>
          </a:p>
        </c:rich>
      </c:tx>
      <c:layout/>
      <c:overlay val="0"/>
    </c:title>
    <c:autoTitleDeleted val="0"/>
    <c:plotArea>
      <c:layout/>
      <c:lineChart>
        <c:grouping val="standard"/>
        <c:varyColors val="0"/>
        <c:ser>
          <c:idx val="0"/>
          <c:order val="0"/>
          <c:tx>
            <c:strRef>
              <c:f>'Key Comparators'!$L$1</c:f>
              <c:strCache>
                <c:ptCount val="1"/>
                <c:pt idx="0">
                  <c:v>UW Res Fee % Change</c:v>
                </c:pt>
              </c:strCache>
            </c:strRef>
          </c:tx>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Comparators'!$L$19:$L$29</c:f>
              <c:numCache>
                <c:formatCode>0.0%</c:formatCode>
                <c:ptCount val="11"/>
                <c:pt idx="0">
                  <c:v>0.03</c:v>
                </c:pt>
                <c:pt idx="1">
                  <c:v>0.03</c:v>
                </c:pt>
                <c:pt idx="2">
                  <c:v>0.03</c:v>
                </c:pt>
                <c:pt idx="3">
                  <c:v>0.03</c:v>
                </c:pt>
                <c:pt idx="4">
                  <c:v>2.5000000000000001E-2</c:v>
                </c:pt>
                <c:pt idx="5">
                  <c:v>0.03</c:v>
                </c:pt>
                <c:pt idx="6">
                  <c:v>3.5000000000000003E-2</c:v>
                </c:pt>
                <c:pt idx="7">
                  <c:v>3.5000000000000003E-2</c:v>
                </c:pt>
                <c:pt idx="8">
                  <c:v>2.5000000000000001E-2</c:v>
                </c:pt>
                <c:pt idx="9">
                  <c:v>1.7999999999999999E-2</c:v>
                </c:pt>
                <c:pt idx="10">
                  <c:v>1.7999999999999999E-2</c:v>
                </c:pt>
              </c:numCache>
            </c:numRef>
          </c:val>
          <c:smooth val="0"/>
          <c:extLst>
            <c:ext xmlns:c16="http://schemas.microsoft.com/office/drawing/2014/chart" uri="{C3380CC4-5D6E-409C-BE32-E72D297353CC}">
              <c16:uniqueId val="{00000000-FFE6-4FC3-80DC-FFE509D6E90F}"/>
            </c:ext>
          </c:extLst>
        </c:ser>
        <c:ser>
          <c:idx val="1"/>
          <c:order val="1"/>
          <c:tx>
            <c:strRef>
              <c:f>'Key Comparators'!$R$1</c:f>
              <c:strCache>
                <c:ptCount val="1"/>
                <c:pt idx="0">
                  <c:v>Ontario Rent Increase Guideline</c:v>
                </c:pt>
              </c:strCache>
            </c:strRef>
          </c:tx>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Comparators'!$R$19:$R$29</c:f>
              <c:numCache>
                <c:formatCode>0.0%</c:formatCode>
                <c:ptCount val="11"/>
                <c:pt idx="0">
                  <c:v>1.7999999999999999E-2</c:v>
                </c:pt>
                <c:pt idx="1">
                  <c:v>2.1000000000000001E-2</c:v>
                </c:pt>
                <c:pt idx="2">
                  <c:v>7.0000000000000001E-3</c:v>
                </c:pt>
                <c:pt idx="3">
                  <c:v>3.1E-2</c:v>
                </c:pt>
                <c:pt idx="4">
                  <c:v>2.5000000000000001E-2</c:v>
                </c:pt>
                <c:pt idx="5">
                  <c:v>8.0000000000000002E-3</c:v>
                </c:pt>
                <c:pt idx="6">
                  <c:v>1.6E-2</c:v>
                </c:pt>
                <c:pt idx="7">
                  <c:v>0.02</c:v>
                </c:pt>
                <c:pt idx="8">
                  <c:v>1.4999999999999999E-2</c:v>
                </c:pt>
                <c:pt idx="9">
                  <c:v>1.8000000000000002E-2</c:v>
                </c:pt>
                <c:pt idx="10">
                  <c:v>1.8000000000000002E-2</c:v>
                </c:pt>
              </c:numCache>
            </c:numRef>
          </c:val>
          <c:smooth val="0"/>
          <c:extLst>
            <c:ext xmlns:c16="http://schemas.microsoft.com/office/drawing/2014/chart" uri="{C3380CC4-5D6E-409C-BE32-E72D297353CC}">
              <c16:uniqueId val="{00000001-FFE6-4FC3-80DC-FFE509D6E90F}"/>
            </c:ext>
          </c:extLst>
        </c:ser>
        <c:ser>
          <c:idx val="2"/>
          <c:order val="2"/>
          <c:tx>
            <c:strRef>
              <c:f>'Key Comparators'!$Q$1</c:f>
              <c:strCache>
                <c:ptCount val="1"/>
                <c:pt idx="0">
                  <c:v>CPI Shelter Ontario % Change</c:v>
                </c:pt>
              </c:strCache>
            </c:strRef>
          </c:tx>
          <c:spPr>
            <a:ln>
              <a:solidFill>
                <a:srgbClr val="00B050"/>
              </a:solidFill>
            </a:ln>
          </c:spPr>
          <c:marker>
            <c:spPr>
              <a:solidFill>
                <a:srgbClr val="00B050"/>
              </a:solidFill>
              <a:ln>
                <a:solidFill>
                  <a:srgbClr val="00B050"/>
                </a:solidFill>
              </a:ln>
            </c:spPr>
          </c:marker>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Comparators'!$Q$19:$Q$29</c:f>
              <c:numCache>
                <c:formatCode>0.0%</c:formatCode>
                <c:ptCount val="11"/>
                <c:pt idx="0">
                  <c:v>1.689189189189093E-3</c:v>
                </c:pt>
                <c:pt idx="1">
                  <c:v>2.2765598650927511E-2</c:v>
                </c:pt>
                <c:pt idx="2">
                  <c:v>1.4999999999999999E-2</c:v>
                </c:pt>
                <c:pt idx="3">
                  <c:v>1.4999999999999999E-2</c:v>
                </c:pt>
                <c:pt idx="4">
                  <c:v>1.4999999999999999E-2</c:v>
                </c:pt>
                <c:pt idx="5">
                  <c:v>3.5999999999999997E-2</c:v>
                </c:pt>
                <c:pt idx="6">
                  <c:v>2.3E-2</c:v>
                </c:pt>
                <c:pt idx="7">
                  <c:v>2.7E-2</c:v>
                </c:pt>
                <c:pt idx="8">
                  <c:v>1.7000000000000001E-2</c:v>
                </c:pt>
                <c:pt idx="9">
                  <c:v>1.6E-2</c:v>
                </c:pt>
              </c:numCache>
            </c:numRef>
          </c:val>
          <c:smooth val="0"/>
          <c:extLst>
            <c:ext xmlns:c16="http://schemas.microsoft.com/office/drawing/2014/chart" uri="{C3380CC4-5D6E-409C-BE32-E72D297353CC}">
              <c16:uniqueId val="{00000002-FFE6-4FC3-80DC-FFE509D6E90F}"/>
            </c:ext>
          </c:extLst>
        </c:ser>
        <c:ser>
          <c:idx val="3"/>
          <c:order val="3"/>
          <c:tx>
            <c:strRef>
              <c:f>'Key Comparators'!$S$1</c:f>
              <c:strCache>
                <c:ptCount val="1"/>
                <c:pt idx="0">
                  <c:v>Ontario University Average Increase</c:v>
                </c:pt>
              </c:strCache>
            </c:strRef>
          </c:tx>
          <c:cat>
            <c:strRef>
              <c:f>'Key Comparators'!$A$19:$A$29</c:f>
              <c:strCache>
                <c:ptCount val="11"/>
                <c:pt idx="0">
                  <c:v>09-10</c:v>
                </c:pt>
                <c:pt idx="1">
                  <c:v>10-11</c:v>
                </c:pt>
                <c:pt idx="2">
                  <c:v>11-12</c:v>
                </c:pt>
                <c:pt idx="3">
                  <c:v>12-13</c:v>
                </c:pt>
                <c:pt idx="4">
                  <c:v>13-14</c:v>
                </c:pt>
                <c:pt idx="5">
                  <c:v>14-15</c:v>
                </c:pt>
                <c:pt idx="6">
                  <c:v>15-16</c:v>
                </c:pt>
                <c:pt idx="7">
                  <c:v>16-17</c:v>
                </c:pt>
                <c:pt idx="8">
                  <c:v>17-18</c:v>
                </c:pt>
                <c:pt idx="9">
                  <c:v>18-19</c:v>
                </c:pt>
                <c:pt idx="10">
                  <c:v>19-20</c:v>
                </c:pt>
              </c:strCache>
            </c:strRef>
          </c:cat>
          <c:val>
            <c:numRef>
              <c:f>'Key Comparators'!$S$19:$S$29</c:f>
              <c:numCache>
                <c:formatCode>0.0%</c:formatCode>
                <c:ptCount val="11"/>
                <c:pt idx="4">
                  <c:v>4.2999999999999997E-2</c:v>
                </c:pt>
                <c:pt idx="5">
                  <c:v>3.7999999999999999E-2</c:v>
                </c:pt>
                <c:pt idx="6">
                  <c:v>3.3000000000000002E-2</c:v>
                </c:pt>
                <c:pt idx="7">
                  <c:v>2.9000000000000001E-2</c:v>
                </c:pt>
                <c:pt idx="8">
                  <c:v>2.9000000000000001E-2</c:v>
                </c:pt>
                <c:pt idx="9">
                  <c:v>3.1E-2</c:v>
                </c:pt>
              </c:numCache>
            </c:numRef>
          </c:val>
          <c:smooth val="0"/>
          <c:extLst>
            <c:ext xmlns:c16="http://schemas.microsoft.com/office/drawing/2014/chart" uri="{C3380CC4-5D6E-409C-BE32-E72D297353CC}">
              <c16:uniqueId val="{00000003-FFE6-4FC3-80DC-FFE509D6E90F}"/>
            </c:ext>
          </c:extLst>
        </c:ser>
        <c:dLbls>
          <c:showLegendKey val="0"/>
          <c:showVal val="0"/>
          <c:showCatName val="0"/>
          <c:showSerName val="0"/>
          <c:showPercent val="0"/>
          <c:showBubbleSize val="0"/>
        </c:dLbls>
        <c:marker val="1"/>
        <c:smooth val="0"/>
        <c:axId val="654761280"/>
        <c:axId val="654761672"/>
      </c:lineChart>
      <c:catAx>
        <c:axId val="654761280"/>
        <c:scaling>
          <c:orientation val="minMax"/>
        </c:scaling>
        <c:delete val="0"/>
        <c:axPos val="b"/>
        <c:numFmt formatCode="General" sourceLinked="0"/>
        <c:majorTickMark val="none"/>
        <c:minorTickMark val="none"/>
        <c:tickLblPos val="nextTo"/>
        <c:crossAx val="654761672"/>
        <c:crosses val="autoZero"/>
        <c:auto val="1"/>
        <c:lblAlgn val="ctr"/>
        <c:lblOffset val="100"/>
        <c:noMultiLvlLbl val="0"/>
      </c:catAx>
      <c:valAx>
        <c:axId val="654761672"/>
        <c:scaling>
          <c:orientation val="minMax"/>
        </c:scaling>
        <c:delete val="0"/>
        <c:axPos val="l"/>
        <c:majorGridlines/>
        <c:title>
          <c:tx>
            <c:rich>
              <a:bodyPr/>
              <a:lstStyle/>
              <a:p>
                <a:pPr>
                  <a:defRPr/>
                </a:pPr>
                <a:r>
                  <a:rPr lang="en-US"/>
                  <a:t>%</a:t>
                </a:r>
                <a:r>
                  <a:rPr lang="en-US" baseline="0"/>
                  <a:t> Change</a:t>
                </a:r>
                <a:endParaRPr lang="en-US"/>
              </a:p>
            </c:rich>
          </c:tx>
          <c:layout/>
          <c:overlay val="0"/>
        </c:title>
        <c:numFmt formatCode="0.0%" sourceLinked="1"/>
        <c:majorTickMark val="none"/>
        <c:minorTickMark val="none"/>
        <c:tickLblPos val="nextTo"/>
        <c:crossAx val="65476128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8F29F-3FBD-403F-A449-8326864FFB52}" type="doc">
      <dgm:prSet loTypeId="urn:microsoft.com/office/officeart/2005/8/layout/orgChart1" loCatId="hierarchy" qsTypeId="urn:microsoft.com/office/officeart/2005/8/quickstyle/simple4" qsCatId="simple" csTypeId="urn:microsoft.com/office/officeart/2005/8/colors/accent0_1" csCatId="mainScheme" phldr="1"/>
      <dgm:spPr/>
      <dgm:t>
        <a:bodyPr/>
        <a:lstStyle/>
        <a:p>
          <a:endParaRPr lang="en-US"/>
        </a:p>
      </dgm:t>
    </dgm:pt>
    <dgm:pt modelId="{52E3F654-7E31-4B10-861A-4CD6F2C13183}">
      <dgm:prSet phldrT="[Text]" custT="1"/>
      <dgm:spPr>
        <a:solidFill>
          <a:srgbClr val="FECB0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ysClr val="windowText" lastClr="000000"/>
              </a:solidFill>
              <a:latin typeface="Calibri" pitchFamily="34" charset="0"/>
            </a:rPr>
            <a:t>Glen </a:t>
          </a:r>
          <a:r>
            <a:rPr lang="en-US" sz="1100" b="1" baseline="0" dirty="0" err="1" smtClean="0">
              <a:solidFill>
                <a:sysClr val="windowText" lastClr="000000"/>
              </a:solidFill>
              <a:latin typeface="Calibri" pitchFamily="34" charset="0"/>
            </a:rPr>
            <a:t>Weppler</a:t>
          </a:r>
          <a:r>
            <a:rPr lang="en-US" sz="1100" b="1" baseline="0" dirty="0" smtClean="0">
              <a:solidFill>
                <a:sysClr val="windowText" lastClr="000000"/>
              </a:solidFill>
              <a:latin typeface="Calibri" pitchFamily="34" charset="0"/>
            </a:rPr>
            <a:t>     </a:t>
          </a:r>
        </a:p>
        <a:p>
          <a:pPr>
            <a:lnSpc>
              <a:spcPct val="100000"/>
            </a:lnSpc>
            <a:spcAft>
              <a:spcPts val="0"/>
            </a:spcAft>
          </a:pPr>
          <a:r>
            <a:rPr lang="en-US" sz="1000" baseline="0" dirty="0" smtClean="0">
              <a:solidFill>
                <a:sysClr val="windowText" lastClr="000000"/>
              </a:solidFill>
              <a:latin typeface="Calibri" pitchFamily="34" charset="0"/>
            </a:rPr>
            <a:t>Director of Housing</a:t>
          </a:r>
          <a:endParaRPr lang="en-US" sz="1000" baseline="0" dirty="0">
            <a:solidFill>
              <a:sysClr val="windowText" lastClr="000000"/>
            </a:solidFill>
            <a:latin typeface="Calibri" pitchFamily="34" charset="0"/>
          </a:endParaRPr>
        </a:p>
      </dgm:t>
    </dgm:pt>
    <dgm:pt modelId="{EC57B553-1C92-48CB-AE7C-634451E84580}" type="parTrans" cxnId="{222DF942-6766-4C0E-8F7D-5B1F948F6649}">
      <dgm:prSet/>
      <dgm:spPr/>
      <dgm:t>
        <a:bodyPr/>
        <a:lstStyle/>
        <a:p>
          <a:endParaRPr lang="en-US" baseline="0">
            <a:solidFill>
              <a:schemeClr val="bg1"/>
            </a:solidFill>
            <a:latin typeface="Calibri" pitchFamily="34" charset="0"/>
          </a:endParaRPr>
        </a:p>
      </dgm:t>
    </dgm:pt>
    <dgm:pt modelId="{49080764-9B53-4455-8715-3DB31961E5D3}" type="sibTrans" cxnId="{222DF942-6766-4C0E-8F7D-5B1F948F6649}">
      <dgm:prSet/>
      <dgm:spPr/>
      <dgm:t>
        <a:bodyPr/>
        <a:lstStyle/>
        <a:p>
          <a:endParaRPr lang="en-US" baseline="0">
            <a:solidFill>
              <a:schemeClr val="bg1"/>
            </a:solidFill>
            <a:latin typeface="Calibri" pitchFamily="34" charset="0"/>
          </a:endParaRPr>
        </a:p>
      </dgm:t>
    </dgm:pt>
    <dgm:pt modelId="{13D7652E-D78E-4D49-9390-317AC852CC1E}">
      <dgm:prSet phldrT="[Text]" custT="1"/>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chemeClr val="bg1"/>
              </a:solidFill>
              <a:latin typeface="Calibri" pitchFamily="34" charset="0"/>
            </a:rPr>
            <a:t>Jennifer Ferguson </a:t>
          </a:r>
        </a:p>
        <a:p>
          <a:pPr>
            <a:lnSpc>
              <a:spcPct val="100000"/>
            </a:lnSpc>
            <a:spcAft>
              <a:spcPts val="0"/>
            </a:spcAft>
          </a:pPr>
          <a:r>
            <a:rPr lang="en-US" sz="1000" b="0" baseline="0" dirty="0" smtClean="0">
              <a:solidFill>
                <a:schemeClr val="bg1"/>
              </a:solidFill>
              <a:latin typeface="Calibri" pitchFamily="34" charset="0"/>
            </a:rPr>
            <a:t>Assistant Director, Occupancy</a:t>
          </a:r>
          <a:r>
            <a:rPr lang="en-US" sz="1000" baseline="0" dirty="0" smtClean="0">
              <a:solidFill>
                <a:schemeClr val="bg1"/>
              </a:solidFill>
              <a:latin typeface="Calibri" pitchFamily="34" charset="0"/>
            </a:rPr>
            <a:t> and Marketing Services</a:t>
          </a:r>
          <a:endParaRPr lang="en-US" sz="1000" baseline="0" dirty="0">
            <a:solidFill>
              <a:schemeClr val="bg1"/>
            </a:solidFill>
            <a:latin typeface="Calibri" pitchFamily="34" charset="0"/>
          </a:endParaRPr>
        </a:p>
      </dgm:t>
    </dgm:pt>
    <dgm:pt modelId="{8623E260-F3D4-429A-A0E7-6D15803E62AE}" type="parTrans" cxnId="{B4FD62AE-E353-4839-A8EB-2FE22B5896ED}">
      <dgm:prSet/>
      <dgm:spPr/>
      <dgm:t>
        <a:bodyPr/>
        <a:lstStyle/>
        <a:p>
          <a:endParaRPr lang="en-US" baseline="0" dirty="0">
            <a:solidFill>
              <a:schemeClr val="bg1"/>
            </a:solidFill>
            <a:latin typeface="Calibri" pitchFamily="34" charset="0"/>
          </a:endParaRPr>
        </a:p>
      </dgm:t>
    </dgm:pt>
    <dgm:pt modelId="{37738C0C-D758-4D3B-90DB-E2BC91D6A45E}" type="sibTrans" cxnId="{B4FD62AE-E353-4839-A8EB-2FE22B5896ED}">
      <dgm:prSet/>
      <dgm:spPr/>
      <dgm:t>
        <a:bodyPr/>
        <a:lstStyle/>
        <a:p>
          <a:endParaRPr lang="en-US" baseline="0">
            <a:solidFill>
              <a:schemeClr val="bg1"/>
            </a:solidFill>
            <a:latin typeface="Calibri" pitchFamily="34" charset="0"/>
          </a:endParaRPr>
        </a:p>
      </dgm:t>
    </dgm:pt>
    <dgm:pt modelId="{DA5A2182-94BC-4C37-BCB0-AFAA885AE28B}">
      <dgm:prSet phldrT="[Text]" custT="1"/>
      <dgm:spPr>
        <a:solidFill>
          <a:srgbClr val="0278BE"/>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chemeClr val="bg1"/>
              </a:solidFill>
              <a:latin typeface="Calibri" pitchFamily="34" charset="0"/>
            </a:rPr>
            <a:t>Christy Elliot</a:t>
          </a:r>
          <a:r>
            <a:rPr lang="en-US" sz="1000" b="1" baseline="0" dirty="0" smtClean="0">
              <a:solidFill>
                <a:schemeClr val="bg1"/>
              </a:solidFill>
              <a:latin typeface="Calibri" pitchFamily="34" charset="0"/>
            </a:rPr>
            <a:t/>
          </a:r>
          <a:br>
            <a:rPr lang="en-US" sz="1000" b="1" baseline="0" dirty="0" smtClean="0">
              <a:solidFill>
                <a:schemeClr val="bg1"/>
              </a:solidFill>
              <a:latin typeface="Calibri" pitchFamily="34" charset="0"/>
            </a:rPr>
          </a:br>
          <a:r>
            <a:rPr lang="en-US" sz="1000" b="0" baseline="0" dirty="0" smtClean="0">
              <a:solidFill>
                <a:schemeClr val="bg1"/>
              </a:solidFill>
              <a:latin typeface="Calibri" pitchFamily="34" charset="0"/>
            </a:rPr>
            <a:t>Manager, Housing Finance</a:t>
          </a:r>
          <a:endParaRPr lang="en-US" sz="1000" b="1" baseline="0" dirty="0">
            <a:solidFill>
              <a:schemeClr val="bg1"/>
            </a:solidFill>
            <a:latin typeface="Calibri" pitchFamily="34" charset="0"/>
          </a:endParaRPr>
        </a:p>
      </dgm:t>
    </dgm:pt>
    <dgm:pt modelId="{6185B01E-6867-4CE7-9078-04924D231069}" type="parTrans" cxnId="{597B5CAA-07AA-4D65-844C-760F0F53C3F6}">
      <dgm:prSet/>
      <dgm:spPr/>
      <dgm:t>
        <a:bodyPr/>
        <a:lstStyle/>
        <a:p>
          <a:endParaRPr lang="en-US"/>
        </a:p>
      </dgm:t>
    </dgm:pt>
    <dgm:pt modelId="{03F06264-B04C-4B90-9CF4-C2F44B200952}" type="sibTrans" cxnId="{597B5CAA-07AA-4D65-844C-760F0F53C3F6}">
      <dgm:prSet/>
      <dgm:spPr/>
      <dgm:t>
        <a:bodyPr/>
        <a:lstStyle/>
        <a:p>
          <a:endParaRPr lang="en-US"/>
        </a:p>
      </dgm:t>
    </dgm:pt>
    <dgm:pt modelId="{8350C0C1-95E7-4D82-82AF-A4C0B98100AD}">
      <dgm:prSet phldrT="[Text]"/>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baseline="0" smtClean="0">
              <a:solidFill>
                <a:schemeClr val="tx1"/>
              </a:solidFill>
              <a:latin typeface="Calibri" pitchFamily="34" charset="0"/>
            </a:rPr>
            <a:t>Student Development and Residence Life Group</a:t>
          </a:r>
          <a:endParaRPr lang="en-US" baseline="0" dirty="0">
            <a:solidFill>
              <a:schemeClr val="tx1"/>
            </a:solidFill>
            <a:latin typeface="Calibri" pitchFamily="34" charset="0"/>
          </a:endParaRPr>
        </a:p>
      </dgm:t>
    </dgm:pt>
    <dgm:pt modelId="{A5D7FD0A-D6D9-41CD-A6A5-60A0BDB34831}" type="parTrans" cxnId="{C0620180-C9E5-40C0-8F45-F66D74C3948B}">
      <dgm:prSet/>
      <dgm:spPr/>
      <dgm:t>
        <a:bodyPr/>
        <a:lstStyle/>
        <a:p>
          <a:endParaRPr lang="en-US"/>
        </a:p>
      </dgm:t>
    </dgm:pt>
    <dgm:pt modelId="{A0403B0E-6FEC-460E-990B-5FBCE73C703D}" type="sibTrans" cxnId="{C0620180-C9E5-40C0-8F45-F66D74C3948B}">
      <dgm:prSet/>
      <dgm:spPr/>
      <dgm:t>
        <a:bodyPr/>
        <a:lstStyle/>
        <a:p>
          <a:endParaRPr lang="en-US"/>
        </a:p>
      </dgm:t>
    </dgm:pt>
    <dgm:pt modelId="{A4538272-64B0-4CA1-B70D-53B548E62B21}">
      <dgm:prSet phldrT="[Text]"/>
      <dgm:spPr>
        <a:solidFill>
          <a:srgbClr val="F89820"/>
        </a:solidFill>
        <a:ln>
          <a:noFill/>
        </a:ln>
        <a:effectLst>
          <a:outerShdw blurRad="107950" dist="12700" dir="5400000" algn="ctr">
            <a:srgbClr val="000000"/>
          </a:outerShdw>
        </a:effectLst>
      </dgm:spPr>
      <dgm:t>
        <a:bodyPr/>
        <a:lstStyle/>
        <a:p>
          <a:pPr>
            <a:lnSpc>
              <a:spcPct val="100000"/>
            </a:lnSpc>
            <a:spcAft>
              <a:spcPts val="0"/>
            </a:spcAft>
          </a:pPr>
          <a:r>
            <a:rPr lang="en-US" baseline="0" dirty="0" smtClean="0">
              <a:solidFill>
                <a:schemeClr val="bg1"/>
              </a:solidFill>
              <a:latin typeface="Calibri" pitchFamily="34" charset="0"/>
            </a:rPr>
            <a:t>Occupancy and Marketing Services</a:t>
          </a:r>
          <a:endParaRPr lang="en-US" baseline="0" dirty="0">
            <a:solidFill>
              <a:schemeClr val="bg1"/>
            </a:solidFill>
            <a:latin typeface="Calibri" pitchFamily="34" charset="0"/>
          </a:endParaRPr>
        </a:p>
      </dgm:t>
    </dgm:pt>
    <dgm:pt modelId="{62613DA9-A87F-4854-9A39-974BCBD574BA}" type="parTrans" cxnId="{54C05F36-D613-40C8-98B4-8DFB5807FD97}">
      <dgm:prSet/>
      <dgm:spPr/>
      <dgm:t>
        <a:bodyPr/>
        <a:lstStyle/>
        <a:p>
          <a:endParaRPr lang="en-US"/>
        </a:p>
      </dgm:t>
    </dgm:pt>
    <dgm:pt modelId="{AE4520BB-0CE1-4FBA-AE1C-EC1433DD7923}" type="sibTrans" cxnId="{54C05F36-D613-40C8-98B4-8DFB5807FD97}">
      <dgm:prSet/>
      <dgm:spPr/>
      <dgm:t>
        <a:bodyPr/>
        <a:lstStyle/>
        <a:p>
          <a:endParaRPr lang="en-US"/>
        </a:p>
      </dgm:t>
    </dgm:pt>
    <dgm:pt modelId="{DA04898D-BE34-49DC-BA0A-8E02B6A1DD10}">
      <dgm:prSet custT="1"/>
      <dgm:spPr>
        <a:solidFill>
          <a:srgbClr val="0278BE"/>
        </a:solidFill>
      </dgm:spPr>
      <dgm:t>
        <a:bodyPr/>
        <a:lstStyle/>
        <a:p>
          <a:pPr>
            <a:lnSpc>
              <a:spcPct val="100000"/>
            </a:lnSpc>
            <a:spcAft>
              <a:spcPts val="0"/>
            </a:spcAft>
          </a:pPr>
          <a:r>
            <a:rPr lang="en-US" sz="1100" b="1" dirty="0" err="1" smtClean="0">
              <a:solidFill>
                <a:schemeClr val="bg1"/>
              </a:solidFill>
            </a:rPr>
            <a:t>Malorie</a:t>
          </a:r>
          <a:r>
            <a:rPr lang="en-US" sz="1100" b="1" dirty="0" smtClean="0">
              <a:solidFill>
                <a:schemeClr val="bg1"/>
              </a:solidFill>
            </a:rPr>
            <a:t> </a:t>
          </a:r>
          <a:r>
            <a:rPr lang="en-US" sz="1100" b="1" dirty="0" err="1" smtClean="0">
              <a:solidFill>
                <a:schemeClr val="bg1"/>
              </a:solidFill>
            </a:rPr>
            <a:t>Glyde</a:t>
          </a:r>
          <a:r>
            <a:rPr lang="en-US" sz="1100" b="1" dirty="0" smtClean="0">
              <a:solidFill>
                <a:schemeClr val="bg1"/>
              </a:solidFill>
            </a:rPr>
            <a:t> </a:t>
          </a:r>
          <a:r>
            <a:rPr lang="en-US" sz="1000" b="1" dirty="0" smtClean="0">
              <a:solidFill>
                <a:schemeClr val="bg1"/>
              </a:solidFill>
            </a:rPr>
            <a:t/>
          </a:r>
          <a:br>
            <a:rPr lang="en-US" sz="1000" b="1" dirty="0" smtClean="0">
              <a:solidFill>
                <a:schemeClr val="bg1"/>
              </a:solidFill>
            </a:rPr>
          </a:br>
          <a:r>
            <a:rPr lang="en-US" sz="1000" dirty="0" smtClean="0">
              <a:solidFill>
                <a:schemeClr val="bg1"/>
              </a:solidFill>
            </a:rPr>
            <a:t>Accounting and Data Specialist</a:t>
          </a:r>
          <a:endParaRPr lang="en-US" sz="1000" b="1" baseline="0" dirty="0">
            <a:solidFill>
              <a:schemeClr val="bg1"/>
            </a:solidFill>
            <a:latin typeface="Calibri" pitchFamily="34" charset="0"/>
          </a:endParaRPr>
        </a:p>
      </dgm:t>
    </dgm:pt>
    <dgm:pt modelId="{E7C11715-D91E-43DF-AA8B-C4381ABA0733}" type="parTrans" cxnId="{399F240F-99F0-43B7-84B1-64748E0FEDB9}">
      <dgm:prSet/>
      <dgm:spPr/>
      <dgm:t>
        <a:bodyPr/>
        <a:lstStyle/>
        <a:p>
          <a:endParaRPr lang="en-US"/>
        </a:p>
      </dgm:t>
    </dgm:pt>
    <dgm:pt modelId="{9ADEF743-C2E1-4241-9078-23035DD0A112}" type="sibTrans" cxnId="{399F240F-99F0-43B7-84B1-64748E0FEDB9}">
      <dgm:prSet/>
      <dgm:spPr/>
      <dgm:t>
        <a:bodyPr/>
        <a:lstStyle/>
        <a:p>
          <a:endParaRPr lang="en-US"/>
        </a:p>
      </dgm:t>
    </dgm:pt>
    <dgm:pt modelId="{B43D2C1C-0C7D-4362-9A9F-9C8FD5450452}">
      <dgm:prSet phldrT="[Text]" custT="1"/>
      <dgm:spPr>
        <a:solidFill>
          <a:srgbClr val="5F3A95"/>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chemeClr val="bg1"/>
              </a:solidFill>
              <a:latin typeface="Calibri" pitchFamily="34" charset="0"/>
            </a:rPr>
            <a:t>Mike </a:t>
          </a:r>
          <a:r>
            <a:rPr lang="en-US" sz="1100" b="1" baseline="0" dirty="0" err="1" smtClean="0">
              <a:solidFill>
                <a:schemeClr val="bg1"/>
              </a:solidFill>
              <a:latin typeface="Calibri" pitchFamily="34" charset="0"/>
            </a:rPr>
            <a:t>Iley</a:t>
          </a:r>
          <a:r>
            <a:rPr lang="en-US" sz="1000" b="1" baseline="0" dirty="0" smtClean="0">
              <a:solidFill>
                <a:schemeClr val="bg1"/>
              </a:solidFill>
              <a:latin typeface="Calibri" pitchFamily="34" charset="0"/>
            </a:rPr>
            <a:t/>
          </a:r>
          <a:br>
            <a:rPr lang="en-US" sz="1000" b="1" baseline="0" dirty="0" smtClean="0">
              <a:solidFill>
                <a:schemeClr val="bg1"/>
              </a:solidFill>
              <a:latin typeface="Calibri" pitchFamily="34" charset="0"/>
            </a:rPr>
          </a:br>
          <a:r>
            <a:rPr lang="en-US" sz="1000" b="0" baseline="0" dirty="0" smtClean="0">
              <a:solidFill>
                <a:schemeClr val="bg1"/>
              </a:solidFill>
              <a:latin typeface="Calibri" pitchFamily="34" charset="0"/>
            </a:rPr>
            <a:t>Assistant Director, Residence Facilities</a:t>
          </a:r>
          <a:endParaRPr lang="en-US" sz="1000" baseline="0" dirty="0">
            <a:solidFill>
              <a:schemeClr val="bg1"/>
            </a:solidFill>
            <a:latin typeface="Calibri" pitchFamily="34" charset="0"/>
          </a:endParaRPr>
        </a:p>
      </dgm:t>
    </dgm:pt>
    <dgm:pt modelId="{40B0A421-8E22-42DB-B42A-83A2567558CD}" type="parTrans" cxnId="{03808343-92F9-476A-8B21-B31F38B09749}">
      <dgm:prSet/>
      <dgm:spPr/>
      <dgm:t>
        <a:bodyPr/>
        <a:lstStyle/>
        <a:p>
          <a:endParaRPr lang="en-US"/>
        </a:p>
      </dgm:t>
    </dgm:pt>
    <dgm:pt modelId="{D8113AB9-AA45-4368-BB7E-F721D106C0E3}" type="sibTrans" cxnId="{03808343-92F9-476A-8B21-B31F38B09749}">
      <dgm:prSet/>
      <dgm:spPr/>
      <dgm:t>
        <a:bodyPr/>
        <a:lstStyle/>
        <a:p>
          <a:endParaRPr lang="en-US"/>
        </a:p>
      </dgm:t>
    </dgm:pt>
    <dgm:pt modelId="{99C6FB82-E847-4E4A-9AAE-48EDE7002FC9}">
      <dgm:prSet phldrT="[Text]"/>
      <dgm:spPr>
        <a:solidFill>
          <a:srgbClr val="5F3A95"/>
        </a:solidFill>
        <a:ln>
          <a:noFill/>
        </a:ln>
        <a:effectLst>
          <a:outerShdw blurRad="107950" dist="12700" dir="5400000" algn="ctr">
            <a:srgbClr val="000000"/>
          </a:outerShdw>
        </a:effectLst>
      </dgm:spPr>
      <dgm:t>
        <a:bodyPr/>
        <a:lstStyle/>
        <a:p>
          <a:r>
            <a:rPr lang="en-US" b="0" baseline="0" dirty="0" smtClean="0">
              <a:solidFill>
                <a:schemeClr val="bg1"/>
              </a:solidFill>
              <a:latin typeface="Calibri" pitchFamily="34" charset="0"/>
            </a:rPr>
            <a:t>Residence Facilities Group</a:t>
          </a:r>
          <a:endParaRPr lang="en-US" b="1" baseline="0" dirty="0">
            <a:solidFill>
              <a:schemeClr val="bg1"/>
            </a:solidFill>
            <a:latin typeface="Calibri" pitchFamily="34" charset="0"/>
          </a:endParaRPr>
        </a:p>
      </dgm:t>
    </dgm:pt>
    <dgm:pt modelId="{9898F58A-57FB-4A49-A0E1-509076345713}" type="parTrans" cxnId="{F4AC68C3-109D-4366-9B31-002B566FFE26}">
      <dgm:prSet/>
      <dgm:spPr/>
      <dgm:t>
        <a:bodyPr/>
        <a:lstStyle/>
        <a:p>
          <a:endParaRPr lang="en-US"/>
        </a:p>
      </dgm:t>
    </dgm:pt>
    <dgm:pt modelId="{B0459ECC-9F12-4CC2-872A-A8DBBA8F092B}" type="sibTrans" cxnId="{F4AC68C3-109D-4366-9B31-002B566FFE26}">
      <dgm:prSet/>
      <dgm:spPr/>
      <dgm:t>
        <a:bodyPr/>
        <a:lstStyle/>
        <a:p>
          <a:endParaRPr lang="en-US"/>
        </a:p>
      </dgm:t>
    </dgm:pt>
    <dgm:pt modelId="{C7C7543D-BABC-4E1C-82C8-259B2416D979}">
      <dgm:prSet phldrT="[Text]" custT="1"/>
      <dgm:spPr>
        <a:solidFill>
          <a:srgbClr val="BBCA32"/>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chemeClr val="tx1"/>
              </a:solidFill>
              <a:latin typeface="Calibri" pitchFamily="34" charset="0"/>
            </a:rPr>
            <a:t>Alex Piticco       </a:t>
          </a:r>
        </a:p>
        <a:p>
          <a:pPr>
            <a:lnSpc>
              <a:spcPct val="100000"/>
            </a:lnSpc>
            <a:spcAft>
              <a:spcPts val="0"/>
            </a:spcAft>
          </a:pPr>
          <a:r>
            <a:rPr lang="en-US" sz="1000" baseline="0" dirty="0" smtClean="0">
              <a:solidFill>
                <a:schemeClr val="tx1"/>
              </a:solidFill>
              <a:latin typeface="Calibri" pitchFamily="34" charset="0"/>
            </a:rPr>
            <a:t>Assistant Director, Student Development and Residence Life</a:t>
          </a:r>
          <a:endParaRPr lang="en-US" sz="1000" baseline="0" dirty="0">
            <a:solidFill>
              <a:schemeClr val="tx1"/>
            </a:solidFill>
            <a:latin typeface="Calibri" pitchFamily="34" charset="0"/>
          </a:endParaRPr>
        </a:p>
      </dgm:t>
    </dgm:pt>
    <dgm:pt modelId="{9EC596E6-FE27-435A-ACB3-6B39DDDEF303}" type="parTrans" cxnId="{7A9114CF-D92F-42E1-A57F-1D8AEC8DAB1E}">
      <dgm:prSet/>
      <dgm:spPr/>
      <dgm:t>
        <a:bodyPr/>
        <a:lstStyle/>
        <a:p>
          <a:endParaRPr lang="en-US"/>
        </a:p>
      </dgm:t>
    </dgm:pt>
    <dgm:pt modelId="{89CD6207-2E4D-46E5-9548-3E7CB29CDD2B}" type="sibTrans" cxnId="{7A9114CF-D92F-42E1-A57F-1D8AEC8DAB1E}">
      <dgm:prSet/>
      <dgm:spPr/>
      <dgm:t>
        <a:bodyPr/>
        <a:lstStyle/>
        <a:p>
          <a:endParaRPr lang="en-US"/>
        </a:p>
      </dgm:t>
    </dgm:pt>
    <dgm:pt modelId="{8BBBB99E-1C68-428E-94D3-C576477A4B66}">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chemeClr val="bg1"/>
              </a:solidFill>
              <a:latin typeface="Calibri" pitchFamily="34" charset="0"/>
            </a:rPr>
            <a:t>Sherry Kihut</a:t>
          </a:r>
          <a:r>
            <a:rPr lang="en-US" sz="1000" b="1" baseline="0" dirty="0" smtClean="0">
              <a:solidFill>
                <a:schemeClr val="bg1"/>
              </a:solidFill>
              <a:latin typeface="Calibri" pitchFamily="34" charset="0"/>
            </a:rPr>
            <a:t/>
          </a:r>
          <a:br>
            <a:rPr lang="en-US" sz="1000" b="1" baseline="0" dirty="0" smtClean="0">
              <a:solidFill>
                <a:schemeClr val="bg1"/>
              </a:solidFill>
              <a:latin typeface="Calibri" pitchFamily="34" charset="0"/>
            </a:rPr>
          </a:br>
          <a:r>
            <a:rPr lang="en-US" sz="1000" b="0" baseline="0" dirty="0" smtClean="0">
              <a:solidFill>
                <a:schemeClr val="bg1"/>
              </a:solidFill>
              <a:latin typeface="Calibri" pitchFamily="34" charset="0"/>
            </a:rPr>
            <a:t>Manager, Business Technology &amp; Systems</a:t>
          </a:r>
          <a:endParaRPr lang="en-US" sz="1000" b="0" baseline="0" dirty="0">
            <a:solidFill>
              <a:schemeClr val="bg1"/>
            </a:solidFill>
            <a:latin typeface="Calibri" pitchFamily="34" charset="0"/>
          </a:endParaRPr>
        </a:p>
      </dgm:t>
    </dgm:pt>
    <dgm:pt modelId="{0BA6040A-AACF-49EC-9AF8-96453529F1B5}" type="parTrans" cxnId="{77AAEEB0-F42C-4440-8786-9B2B4841A130}">
      <dgm:prSet/>
      <dgm:spPr/>
      <dgm:t>
        <a:bodyPr/>
        <a:lstStyle/>
        <a:p>
          <a:endParaRPr lang="en-US"/>
        </a:p>
      </dgm:t>
    </dgm:pt>
    <dgm:pt modelId="{6507EC77-ABFB-4DFD-959D-B8C5F77C4544}" type="sibTrans" cxnId="{77AAEEB0-F42C-4440-8786-9B2B4841A130}">
      <dgm:prSet/>
      <dgm:spPr/>
      <dgm:t>
        <a:bodyPr/>
        <a:lstStyle/>
        <a:p>
          <a:endParaRPr lang="en-US"/>
        </a:p>
      </dgm:t>
    </dgm:pt>
    <dgm:pt modelId="{A36D26DC-41D5-416D-81B6-2A410F900E62}">
      <dgm:prSet phldrT="[Text]" custT="1"/>
      <dgm:spPr>
        <a:solidFill>
          <a:srgbClr val="E03F96"/>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chemeClr val="bg1"/>
              </a:solidFill>
              <a:latin typeface="Calibri" pitchFamily="34" charset="0"/>
            </a:rPr>
            <a:t>Barb </a:t>
          </a:r>
          <a:r>
            <a:rPr lang="en-US" sz="1100" b="1" baseline="0" dirty="0" err="1" smtClean="0">
              <a:solidFill>
                <a:schemeClr val="bg1"/>
              </a:solidFill>
              <a:latin typeface="Calibri" pitchFamily="34" charset="0"/>
            </a:rPr>
            <a:t>Heppler</a:t>
          </a:r>
          <a:r>
            <a:rPr lang="en-US" sz="1000" b="1" baseline="0" dirty="0" smtClean="0">
              <a:solidFill>
                <a:schemeClr val="bg1"/>
              </a:solidFill>
              <a:latin typeface="Calibri" pitchFamily="34" charset="0"/>
            </a:rPr>
            <a:t/>
          </a:r>
          <a:br>
            <a:rPr lang="en-US" sz="1000" b="1" baseline="0" dirty="0" smtClean="0">
              <a:solidFill>
                <a:schemeClr val="bg1"/>
              </a:solidFill>
              <a:latin typeface="Calibri" pitchFamily="34" charset="0"/>
            </a:rPr>
          </a:br>
          <a:r>
            <a:rPr lang="en-US" sz="1000" b="0" baseline="0" dirty="0" smtClean="0">
              <a:solidFill>
                <a:schemeClr val="bg1"/>
              </a:solidFill>
              <a:latin typeface="Calibri" pitchFamily="34" charset="0"/>
            </a:rPr>
            <a:t>Functional User Analyst</a:t>
          </a:r>
          <a:endParaRPr lang="en-US" sz="1000" b="0" baseline="0" dirty="0">
            <a:solidFill>
              <a:schemeClr val="bg1"/>
            </a:solidFill>
            <a:latin typeface="Calibri" pitchFamily="34" charset="0"/>
          </a:endParaRPr>
        </a:p>
      </dgm:t>
    </dgm:pt>
    <dgm:pt modelId="{B458C247-0A6D-4E78-B2C4-A7FB717777F6}" type="parTrans" cxnId="{AF0D7B69-67AC-499A-9EB7-F6DED3180725}">
      <dgm:prSet/>
      <dgm:spPr/>
      <dgm:t>
        <a:bodyPr/>
        <a:lstStyle/>
        <a:p>
          <a:endParaRPr lang="en-US"/>
        </a:p>
      </dgm:t>
    </dgm:pt>
    <dgm:pt modelId="{B583F597-2C99-4FA6-AFC6-DF1B1E246DB5}" type="sibTrans" cxnId="{AF0D7B69-67AC-499A-9EB7-F6DED3180725}">
      <dgm:prSet/>
      <dgm:spPr/>
      <dgm:t>
        <a:bodyPr/>
        <a:lstStyle/>
        <a:p>
          <a:endParaRPr lang="en-US"/>
        </a:p>
      </dgm:t>
    </dgm:pt>
    <dgm:pt modelId="{8D45BCF4-BC6B-4A66-B0BA-3A0F1D640380}">
      <dgm:prSet phldrT="[Text]" custT="1"/>
      <dgm:spPr>
        <a:solidFill>
          <a:srgbClr val="06A6B7"/>
        </a:solidFill>
        <a:ln>
          <a:noFill/>
        </a:ln>
        <a:effectLst>
          <a:outerShdw blurRad="107950" dist="12700" dir="5400000" algn="ctr">
            <a:srgbClr val="000000"/>
          </a:outerShdw>
        </a:effectLst>
      </dgm:spPr>
      <dgm:t>
        <a:bodyPr/>
        <a:lstStyle/>
        <a:p>
          <a:pPr>
            <a:lnSpc>
              <a:spcPct val="100000"/>
            </a:lnSpc>
            <a:spcAft>
              <a:spcPts val="0"/>
            </a:spcAft>
          </a:pPr>
          <a:r>
            <a:rPr lang="en-US" sz="1100" b="1" baseline="0" dirty="0" smtClean="0">
              <a:solidFill>
                <a:schemeClr val="bg1"/>
              </a:solidFill>
              <a:latin typeface="Calibri" pitchFamily="34" charset="0"/>
            </a:rPr>
            <a:t>Vacant</a:t>
          </a:r>
          <a:r>
            <a:rPr lang="en-US" sz="1000" b="0" baseline="0" dirty="0" smtClean="0">
              <a:solidFill>
                <a:schemeClr val="bg1"/>
              </a:solidFill>
              <a:latin typeface="Calibri" pitchFamily="34" charset="0"/>
            </a:rPr>
            <a:t/>
          </a:r>
          <a:br>
            <a:rPr lang="en-US" sz="1000" b="0" baseline="0" dirty="0" smtClean="0">
              <a:solidFill>
                <a:schemeClr val="bg1"/>
              </a:solidFill>
              <a:latin typeface="Calibri" pitchFamily="34" charset="0"/>
            </a:rPr>
          </a:br>
          <a:r>
            <a:rPr lang="en-US" sz="1000" b="0" baseline="0" dirty="0" smtClean="0">
              <a:solidFill>
                <a:schemeClr val="bg1"/>
              </a:solidFill>
              <a:latin typeface="Calibri" pitchFamily="34" charset="0"/>
            </a:rPr>
            <a:t>Project Manager, Strategic Initiatives &amp; Assessment </a:t>
          </a:r>
          <a:endParaRPr lang="en-US" sz="1000" b="0" baseline="0" dirty="0">
            <a:solidFill>
              <a:schemeClr val="bg1"/>
            </a:solidFill>
            <a:latin typeface="Calibri" pitchFamily="34" charset="0"/>
          </a:endParaRPr>
        </a:p>
      </dgm:t>
    </dgm:pt>
    <dgm:pt modelId="{B2A0B492-7150-4C4B-A760-5BFA15170C61}" type="parTrans" cxnId="{A9A43213-48F2-45A8-95A1-322B46B23EF1}">
      <dgm:prSet/>
      <dgm:spPr/>
      <dgm:t>
        <a:bodyPr/>
        <a:lstStyle/>
        <a:p>
          <a:endParaRPr lang="en-US"/>
        </a:p>
      </dgm:t>
    </dgm:pt>
    <dgm:pt modelId="{F617C18A-2A37-460A-9D09-063A04B3A434}" type="sibTrans" cxnId="{A9A43213-48F2-45A8-95A1-322B46B23EF1}">
      <dgm:prSet/>
      <dgm:spPr/>
      <dgm:t>
        <a:bodyPr/>
        <a:lstStyle/>
        <a:p>
          <a:endParaRPr lang="en-US"/>
        </a:p>
      </dgm:t>
    </dgm:pt>
    <dgm:pt modelId="{5F6F701B-D4FF-4BE4-ABF2-C7932DBECF15}">
      <dgm:prSet phldrT="[Text]" custT="1"/>
      <dgm:spPr>
        <a:solidFill>
          <a:srgbClr val="06A6B7"/>
        </a:solidFill>
        <a:ln>
          <a:noFill/>
        </a:ln>
        <a:effectLst>
          <a:outerShdw blurRad="107950" dist="12700" dir="5400000" algn="ctr">
            <a:srgbClr val="000000"/>
          </a:outerShdw>
        </a:effectLst>
      </dgm:spPr>
      <dgm:t>
        <a:bodyPr/>
        <a:lstStyle/>
        <a:p>
          <a:r>
            <a:rPr lang="en-US" sz="1100" b="1" baseline="0" dirty="0" smtClean="0">
              <a:solidFill>
                <a:schemeClr val="bg1"/>
              </a:solidFill>
              <a:latin typeface="Calibri" pitchFamily="34" charset="0"/>
            </a:rPr>
            <a:t>Vacant</a:t>
          </a:r>
          <a:r>
            <a:rPr lang="en-US" sz="1000" b="0" baseline="0" dirty="0" smtClean="0">
              <a:solidFill>
                <a:schemeClr val="bg1"/>
              </a:solidFill>
              <a:latin typeface="Calibri" pitchFamily="34" charset="0"/>
            </a:rPr>
            <a:t/>
          </a:r>
          <a:br>
            <a:rPr lang="en-US" sz="1000" b="0" baseline="0" dirty="0" smtClean="0">
              <a:solidFill>
                <a:schemeClr val="bg1"/>
              </a:solidFill>
              <a:latin typeface="Calibri" pitchFamily="34" charset="0"/>
            </a:rPr>
          </a:br>
          <a:r>
            <a:rPr lang="en-US" sz="1000" b="0" baseline="0" dirty="0" smtClean="0">
              <a:solidFill>
                <a:schemeClr val="bg1"/>
              </a:solidFill>
              <a:latin typeface="Calibri" pitchFamily="34" charset="0"/>
            </a:rPr>
            <a:t>Project Manager, Strategic Initiatives &amp; Continuous Improvement (part-time)</a:t>
          </a:r>
          <a:endParaRPr lang="en-US" sz="1000" b="0" baseline="0" dirty="0">
            <a:solidFill>
              <a:schemeClr val="bg1"/>
            </a:solidFill>
            <a:latin typeface="Calibri" pitchFamily="34" charset="0"/>
          </a:endParaRPr>
        </a:p>
      </dgm:t>
    </dgm:pt>
    <dgm:pt modelId="{905233F6-5125-4CFB-AA64-39750EBAE1CA}" type="parTrans" cxnId="{73D44F61-B01F-49B4-B57C-943D9C6AE64E}">
      <dgm:prSet/>
      <dgm:spPr/>
      <dgm:t>
        <a:bodyPr/>
        <a:lstStyle/>
        <a:p>
          <a:endParaRPr lang="en-US"/>
        </a:p>
      </dgm:t>
    </dgm:pt>
    <dgm:pt modelId="{BB180E92-DE94-4E4A-8D62-6C3F418349BC}" type="sibTrans" cxnId="{73D44F61-B01F-49B4-B57C-943D9C6AE64E}">
      <dgm:prSet/>
      <dgm:spPr/>
      <dgm:t>
        <a:bodyPr/>
        <a:lstStyle/>
        <a:p>
          <a:endParaRPr lang="en-US"/>
        </a:p>
      </dgm:t>
    </dgm:pt>
    <dgm:pt modelId="{C9381D07-6092-4335-95E5-894F8CD14C76}">
      <dgm:prSet phldrT="[Text]" custT="1"/>
      <dgm:spPr>
        <a:solidFill>
          <a:srgbClr val="E03F96"/>
        </a:solidFill>
        <a:ln>
          <a:noFill/>
        </a:ln>
        <a:effectLst>
          <a:outerShdw blurRad="107950" dist="12700" dir="5400000" algn="ctr">
            <a:srgbClr val="000000"/>
          </a:outerShdw>
        </a:effectLst>
      </dgm:spPr>
      <dgm:t>
        <a:bodyPr/>
        <a:lstStyle/>
        <a:p>
          <a:r>
            <a:rPr lang="en-US" sz="1100" b="1" baseline="0" dirty="0" smtClean="0">
              <a:solidFill>
                <a:schemeClr val="bg1"/>
              </a:solidFill>
              <a:latin typeface="Calibri" pitchFamily="34" charset="0"/>
            </a:rPr>
            <a:t>Michele Ryan</a:t>
          </a:r>
          <a:r>
            <a:rPr lang="en-US" sz="1000" b="1" baseline="0" dirty="0" smtClean="0">
              <a:solidFill>
                <a:schemeClr val="bg1"/>
              </a:solidFill>
              <a:latin typeface="Calibri" pitchFamily="34" charset="0"/>
            </a:rPr>
            <a:t/>
          </a:r>
          <a:br>
            <a:rPr lang="en-US" sz="1000" b="1" baseline="0" dirty="0" smtClean="0">
              <a:solidFill>
                <a:schemeClr val="bg1"/>
              </a:solidFill>
              <a:latin typeface="Calibri" pitchFamily="34" charset="0"/>
            </a:rPr>
          </a:br>
          <a:r>
            <a:rPr lang="en-US" sz="1000" b="0" baseline="0" dirty="0" smtClean="0">
              <a:solidFill>
                <a:schemeClr val="bg1"/>
              </a:solidFill>
              <a:latin typeface="Calibri" pitchFamily="34" charset="0"/>
            </a:rPr>
            <a:t>Business Process Analyst</a:t>
          </a:r>
          <a:endParaRPr lang="en-US" sz="1000" b="0" baseline="0" dirty="0">
            <a:solidFill>
              <a:schemeClr val="bg1"/>
            </a:solidFill>
            <a:latin typeface="Calibri" pitchFamily="34" charset="0"/>
          </a:endParaRPr>
        </a:p>
      </dgm:t>
    </dgm:pt>
    <dgm:pt modelId="{C8FAC0ED-8CDE-432C-BFF4-1D00E76179E2}" type="parTrans" cxnId="{66A75478-3495-4904-9A52-F0FC0E1A2398}">
      <dgm:prSet/>
      <dgm:spPr/>
      <dgm:t>
        <a:bodyPr/>
        <a:lstStyle/>
        <a:p>
          <a:endParaRPr lang="en-US"/>
        </a:p>
      </dgm:t>
    </dgm:pt>
    <dgm:pt modelId="{C7995472-FDE5-4E98-9BA6-C16DA3B4F40D}" type="sibTrans" cxnId="{66A75478-3495-4904-9A52-F0FC0E1A2398}">
      <dgm:prSet/>
      <dgm:spPr/>
      <dgm:t>
        <a:bodyPr/>
        <a:lstStyle/>
        <a:p>
          <a:endParaRPr lang="en-US"/>
        </a:p>
      </dgm:t>
    </dgm:pt>
    <dgm:pt modelId="{8739C997-C020-4314-AB5C-95B6969147F8}" type="pres">
      <dgm:prSet presAssocID="{2208F29F-3FBD-403F-A449-8326864FFB52}" presName="hierChild1" presStyleCnt="0">
        <dgm:presLayoutVars>
          <dgm:orgChart val="1"/>
          <dgm:chPref val="1"/>
          <dgm:dir/>
          <dgm:animOne val="branch"/>
          <dgm:animLvl val="lvl"/>
          <dgm:resizeHandles/>
        </dgm:presLayoutVars>
      </dgm:prSet>
      <dgm:spPr/>
      <dgm:t>
        <a:bodyPr/>
        <a:lstStyle/>
        <a:p>
          <a:endParaRPr lang="en-US"/>
        </a:p>
      </dgm:t>
    </dgm:pt>
    <dgm:pt modelId="{2D16094A-6907-429C-9FA3-9ED42905F204}" type="pres">
      <dgm:prSet presAssocID="{52E3F654-7E31-4B10-861A-4CD6F2C13183}" presName="hierRoot1" presStyleCnt="0">
        <dgm:presLayoutVars>
          <dgm:hierBranch val="init"/>
        </dgm:presLayoutVars>
      </dgm:prSet>
      <dgm:spPr/>
      <dgm:t>
        <a:bodyPr/>
        <a:lstStyle/>
        <a:p>
          <a:endParaRPr lang="en-US"/>
        </a:p>
      </dgm:t>
    </dgm:pt>
    <dgm:pt modelId="{E75F3726-566A-40A1-95ED-F158DC398842}" type="pres">
      <dgm:prSet presAssocID="{52E3F654-7E31-4B10-861A-4CD6F2C13183}" presName="rootComposite1" presStyleCnt="0"/>
      <dgm:spPr/>
      <dgm:t>
        <a:bodyPr/>
        <a:lstStyle/>
        <a:p>
          <a:endParaRPr lang="en-US"/>
        </a:p>
      </dgm:t>
    </dgm:pt>
    <dgm:pt modelId="{B36D6A66-1E4A-4518-8186-38B977B966F7}" type="pres">
      <dgm:prSet presAssocID="{52E3F654-7E31-4B10-861A-4CD6F2C13183}" presName="rootText1" presStyleLbl="node0" presStyleIdx="0" presStyleCnt="2">
        <dgm:presLayoutVars>
          <dgm:chPref val="3"/>
        </dgm:presLayoutVars>
      </dgm:prSet>
      <dgm:spPr/>
      <dgm:t>
        <a:bodyPr/>
        <a:lstStyle/>
        <a:p>
          <a:endParaRPr lang="en-US"/>
        </a:p>
      </dgm:t>
    </dgm:pt>
    <dgm:pt modelId="{3A5D03D8-BBC4-436A-B720-6CD9DFAACE52}" type="pres">
      <dgm:prSet presAssocID="{52E3F654-7E31-4B10-861A-4CD6F2C13183}" presName="rootConnector1" presStyleLbl="node1" presStyleIdx="0" presStyleCnt="0"/>
      <dgm:spPr/>
      <dgm:t>
        <a:bodyPr/>
        <a:lstStyle/>
        <a:p>
          <a:endParaRPr lang="en-US"/>
        </a:p>
      </dgm:t>
    </dgm:pt>
    <dgm:pt modelId="{EC2EB72C-748A-40CE-AEFF-CD2C663E4271}" type="pres">
      <dgm:prSet presAssocID="{52E3F654-7E31-4B10-861A-4CD6F2C13183}" presName="hierChild2" presStyleCnt="0"/>
      <dgm:spPr/>
      <dgm:t>
        <a:bodyPr/>
        <a:lstStyle/>
        <a:p>
          <a:endParaRPr lang="en-US"/>
        </a:p>
      </dgm:t>
    </dgm:pt>
    <dgm:pt modelId="{E64AF7FA-4BAB-4013-B82D-9904EB5B1F87}" type="pres">
      <dgm:prSet presAssocID="{9EC596E6-FE27-435A-ACB3-6B39DDDEF303}" presName="Name37" presStyleLbl="parChTrans1D2" presStyleIdx="0" presStyleCnt="7"/>
      <dgm:spPr/>
      <dgm:t>
        <a:bodyPr/>
        <a:lstStyle/>
        <a:p>
          <a:endParaRPr lang="en-US"/>
        </a:p>
      </dgm:t>
    </dgm:pt>
    <dgm:pt modelId="{8BB5A7FD-EF3E-41A0-9C99-B6C6791EC910}" type="pres">
      <dgm:prSet presAssocID="{C7C7543D-BABC-4E1C-82C8-259B2416D979}" presName="hierRoot2" presStyleCnt="0">
        <dgm:presLayoutVars>
          <dgm:hierBranch val="init"/>
        </dgm:presLayoutVars>
      </dgm:prSet>
      <dgm:spPr/>
      <dgm:t>
        <a:bodyPr/>
        <a:lstStyle/>
        <a:p>
          <a:endParaRPr lang="en-US"/>
        </a:p>
      </dgm:t>
    </dgm:pt>
    <dgm:pt modelId="{C544B81A-A2F8-42CF-B808-5DF3B6C5AA96}" type="pres">
      <dgm:prSet presAssocID="{C7C7543D-BABC-4E1C-82C8-259B2416D979}" presName="rootComposite" presStyleCnt="0"/>
      <dgm:spPr/>
      <dgm:t>
        <a:bodyPr/>
        <a:lstStyle/>
        <a:p>
          <a:endParaRPr lang="en-US"/>
        </a:p>
      </dgm:t>
    </dgm:pt>
    <dgm:pt modelId="{E3E73090-4E35-415D-9BD4-E3BFAD749AF6}" type="pres">
      <dgm:prSet presAssocID="{C7C7543D-BABC-4E1C-82C8-259B2416D979}" presName="rootText" presStyleLbl="node2" presStyleIdx="0" presStyleCnt="7">
        <dgm:presLayoutVars>
          <dgm:chPref val="3"/>
        </dgm:presLayoutVars>
      </dgm:prSet>
      <dgm:spPr/>
      <dgm:t>
        <a:bodyPr/>
        <a:lstStyle/>
        <a:p>
          <a:endParaRPr lang="en-US"/>
        </a:p>
      </dgm:t>
    </dgm:pt>
    <dgm:pt modelId="{1CA5FA36-E0EB-41FE-AD05-1AD34FEA584E}" type="pres">
      <dgm:prSet presAssocID="{C7C7543D-BABC-4E1C-82C8-259B2416D979}" presName="rootConnector" presStyleLbl="node2" presStyleIdx="0" presStyleCnt="7"/>
      <dgm:spPr/>
      <dgm:t>
        <a:bodyPr/>
        <a:lstStyle/>
        <a:p>
          <a:endParaRPr lang="en-US"/>
        </a:p>
      </dgm:t>
    </dgm:pt>
    <dgm:pt modelId="{C5431F6A-63D1-41F9-93B1-D3475A16D850}" type="pres">
      <dgm:prSet presAssocID="{C7C7543D-BABC-4E1C-82C8-259B2416D979}" presName="hierChild4" presStyleCnt="0"/>
      <dgm:spPr/>
      <dgm:t>
        <a:bodyPr/>
        <a:lstStyle/>
        <a:p>
          <a:endParaRPr lang="en-US"/>
        </a:p>
      </dgm:t>
    </dgm:pt>
    <dgm:pt modelId="{484673A3-83EB-44F5-BB68-326C038F8948}" type="pres">
      <dgm:prSet presAssocID="{A5D7FD0A-D6D9-41CD-A6A5-60A0BDB34831}" presName="Name37" presStyleLbl="parChTrans1D3" presStyleIdx="0" presStyleCnt="5"/>
      <dgm:spPr/>
      <dgm:t>
        <a:bodyPr/>
        <a:lstStyle/>
        <a:p>
          <a:endParaRPr lang="en-US"/>
        </a:p>
      </dgm:t>
    </dgm:pt>
    <dgm:pt modelId="{3C2C1E45-88F9-4B7A-B1D5-8DB398EDADD9}" type="pres">
      <dgm:prSet presAssocID="{8350C0C1-95E7-4D82-82AF-A4C0B98100AD}" presName="hierRoot2" presStyleCnt="0">
        <dgm:presLayoutVars>
          <dgm:hierBranch val="init"/>
        </dgm:presLayoutVars>
      </dgm:prSet>
      <dgm:spPr/>
      <dgm:t>
        <a:bodyPr/>
        <a:lstStyle/>
        <a:p>
          <a:endParaRPr lang="en-US"/>
        </a:p>
      </dgm:t>
    </dgm:pt>
    <dgm:pt modelId="{FB598226-2D5E-4785-9742-E3DE702061E1}" type="pres">
      <dgm:prSet presAssocID="{8350C0C1-95E7-4D82-82AF-A4C0B98100AD}" presName="rootComposite" presStyleCnt="0"/>
      <dgm:spPr/>
      <dgm:t>
        <a:bodyPr/>
        <a:lstStyle/>
        <a:p>
          <a:endParaRPr lang="en-US"/>
        </a:p>
      </dgm:t>
    </dgm:pt>
    <dgm:pt modelId="{5AC12492-966E-4315-94F9-F9816AF9EF40}" type="pres">
      <dgm:prSet presAssocID="{8350C0C1-95E7-4D82-82AF-A4C0B98100AD}" presName="rootText" presStyleLbl="node3" presStyleIdx="0" presStyleCnt="5">
        <dgm:presLayoutVars>
          <dgm:chPref val="3"/>
        </dgm:presLayoutVars>
      </dgm:prSet>
      <dgm:spPr/>
      <dgm:t>
        <a:bodyPr/>
        <a:lstStyle/>
        <a:p>
          <a:endParaRPr lang="en-US"/>
        </a:p>
      </dgm:t>
    </dgm:pt>
    <dgm:pt modelId="{ACA172B8-B2B1-44F8-819C-5782DEFDF904}" type="pres">
      <dgm:prSet presAssocID="{8350C0C1-95E7-4D82-82AF-A4C0B98100AD}" presName="rootConnector" presStyleLbl="node3" presStyleIdx="0" presStyleCnt="5"/>
      <dgm:spPr/>
      <dgm:t>
        <a:bodyPr/>
        <a:lstStyle/>
        <a:p>
          <a:endParaRPr lang="en-US"/>
        </a:p>
      </dgm:t>
    </dgm:pt>
    <dgm:pt modelId="{1460BEB6-A9B4-4FE8-A1C6-BB12A395844C}" type="pres">
      <dgm:prSet presAssocID="{8350C0C1-95E7-4D82-82AF-A4C0B98100AD}" presName="hierChild4" presStyleCnt="0"/>
      <dgm:spPr/>
      <dgm:t>
        <a:bodyPr/>
        <a:lstStyle/>
        <a:p>
          <a:endParaRPr lang="en-US"/>
        </a:p>
      </dgm:t>
    </dgm:pt>
    <dgm:pt modelId="{954FB5FF-9981-43C2-A7C2-F14EA18FD862}" type="pres">
      <dgm:prSet presAssocID="{8350C0C1-95E7-4D82-82AF-A4C0B98100AD}" presName="hierChild5" presStyleCnt="0"/>
      <dgm:spPr/>
      <dgm:t>
        <a:bodyPr/>
        <a:lstStyle/>
        <a:p>
          <a:endParaRPr lang="en-US"/>
        </a:p>
      </dgm:t>
    </dgm:pt>
    <dgm:pt modelId="{11C8BAD8-35F5-44BE-98F5-E34B10BAA75C}" type="pres">
      <dgm:prSet presAssocID="{C7C7543D-BABC-4E1C-82C8-259B2416D979}" presName="hierChild5" presStyleCnt="0"/>
      <dgm:spPr/>
      <dgm:t>
        <a:bodyPr/>
        <a:lstStyle/>
        <a:p>
          <a:endParaRPr lang="en-US"/>
        </a:p>
      </dgm:t>
    </dgm:pt>
    <dgm:pt modelId="{24DEF3CE-473D-4A22-8D27-087513FE46FA}" type="pres">
      <dgm:prSet presAssocID="{8623E260-F3D4-429A-A0E7-6D15803E62AE}" presName="Name37" presStyleLbl="parChTrans1D2" presStyleIdx="1" presStyleCnt="7"/>
      <dgm:spPr/>
      <dgm:t>
        <a:bodyPr/>
        <a:lstStyle/>
        <a:p>
          <a:endParaRPr lang="en-US"/>
        </a:p>
      </dgm:t>
    </dgm:pt>
    <dgm:pt modelId="{AFED52AE-E47C-4A07-A4E6-6701B57828E1}" type="pres">
      <dgm:prSet presAssocID="{13D7652E-D78E-4D49-9390-317AC852CC1E}" presName="hierRoot2" presStyleCnt="0">
        <dgm:presLayoutVars>
          <dgm:hierBranch val="init"/>
        </dgm:presLayoutVars>
      </dgm:prSet>
      <dgm:spPr/>
      <dgm:t>
        <a:bodyPr/>
        <a:lstStyle/>
        <a:p>
          <a:endParaRPr lang="en-US"/>
        </a:p>
      </dgm:t>
    </dgm:pt>
    <dgm:pt modelId="{BF464CA7-4E5A-45F8-B972-A36FC4E5E820}" type="pres">
      <dgm:prSet presAssocID="{13D7652E-D78E-4D49-9390-317AC852CC1E}" presName="rootComposite" presStyleCnt="0"/>
      <dgm:spPr/>
      <dgm:t>
        <a:bodyPr/>
        <a:lstStyle/>
        <a:p>
          <a:endParaRPr lang="en-US"/>
        </a:p>
      </dgm:t>
    </dgm:pt>
    <dgm:pt modelId="{D42E668B-12C0-4B00-9E6F-B5C08BFD832C}" type="pres">
      <dgm:prSet presAssocID="{13D7652E-D78E-4D49-9390-317AC852CC1E}" presName="rootText" presStyleLbl="node2" presStyleIdx="1" presStyleCnt="7">
        <dgm:presLayoutVars>
          <dgm:chPref val="3"/>
        </dgm:presLayoutVars>
      </dgm:prSet>
      <dgm:spPr/>
      <dgm:t>
        <a:bodyPr/>
        <a:lstStyle/>
        <a:p>
          <a:endParaRPr lang="en-US"/>
        </a:p>
      </dgm:t>
    </dgm:pt>
    <dgm:pt modelId="{6FD0FFD1-48E1-42BD-8063-3DA853DF1624}" type="pres">
      <dgm:prSet presAssocID="{13D7652E-D78E-4D49-9390-317AC852CC1E}" presName="rootConnector" presStyleLbl="node2" presStyleIdx="1" presStyleCnt="7"/>
      <dgm:spPr/>
      <dgm:t>
        <a:bodyPr/>
        <a:lstStyle/>
        <a:p>
          <a:endParaRPr lang="en-US"/>
        </a:p>
      </dgm:t>
    </dgm:pt>
    <dgm:pt modelId="{27FFEA5A-C0B4-4EA1-B114-5F1F58F0A979}" type="pres">
      <dgm:prSet presAssocID="{13D7652E-D78E-4D49-9390-317AC852CC1E}" presName="hierChild4" presStyleCnt="0"/>
      <dgm:spPr/>
      <dgm:t>
        <a:bodyPr/>
        <a:lstStyle/>
        <a:p>
          <a:endParaRPr lang="en-US"/>
        </a:p>
      </dgm:t>
    </dgm:pt>
    <dgm:pt modelId="{63FD5609-5777-48D3-83DB-B53AC4EED0E1}" type="pres">
      <dgm:prSet presAssocID="{62613DA9-A87F-4854-9A39-974BCBD574BA}" presName="Name37" presStyleLbl="parChTrans1D3" presStyleIdx="1" presStyleCnt="5"/>
      <dgm:spPr/>
      <dgm:t>
        <a:bodyPr/>
        <a:lstStyle/>
        <a:p>
          <a:endParaRPr lang="en-US"/>
        </a:p>
      </dgm:t>
    </dgm:pt>
    <dgm:pt modelId="{8C439A1D-7EAD-46CC-A5B3-100E2D1E76DE}" type="pres">
      <dgm:prSet presAssocID="{A4538272-64B0-4CA1-B70D-53B548E62B21}" presName="hierRoot2" presStyleCnt="0">
        <dgm:presLayoutVars>
          <dgm:hierBranch val="init"/>
        </dgm:presLayoutVars>
      </dgm:prSet>
      <dgm:spPr/>
      <dgm:t>
        <a:bodyPr/>
        <a:lstStyle/>
        <a:p>
          <a:endParaRPr lang="en-US"/>
        </a:p>
      </dgm:t>
    </dgm:pt>
    <dgm:pt modelId="{0E0884DE-E028-4382-81EF-BE585D9DE5F4}" type="pres">
      <dgm:prSet presAssocID="{A4538272-64B0-4CA1-B70D-53B548E62B21}" presName="rootComposite" presStyleCnt="0"/>
      <dgm:spPr/>
      <dgm:t>
        <a:bodyPr/>
        <a:lstStyle/>
        <a:p>
          <a:endParaRPr lang="en-US"/>
        </a:p>
      </dgm:t>
    </dgm:pt>
    <dgm:pt modelId="{FD007297-B4D9-4A8F-BB57-B49B87DE9FF2}" type="pres">
      <dgm:prSet presAssocID="{A4538272-64B0-4CA1-B70D-53B548E62B21}" presName="rootText" presStyleLbl="node3" presStyleIdx="1" presStyleCnt="5" custScaleX="86714">
        <dgm:presLayoutVars>
          <dgm:chPref val="3"/>
        </dgm:presLayoutVars>
      </dgm:prSet>
      <dgm:spPr/>
      <dgm:t>
        <a:bodyPr/>
        <a:lstStyle/>
        <a:p>
          <a:endParaRPr lang="en-US"/>
        </a:p>
      </dgm:t>
    </dgm:pt>
    <dgm:pt modelId="{DBAEB90B-2F5F-47CB-A6CA-EF129402C54E}" type="pres">
      <dgm:prSet presAssocID="{A4538272-64B0-4CA1-B70D-53B548E62B21}" presName="rootConnector" presStyleLbl="node3" presStyleIdx="1" presStyleCnt="5"/>
      <dgm:spPr/>
      <dgm:t>
        <a:bodyPr/>
        <a:lstStyle/>
        <a:p>
          <a:endParaRPr lang="en-US"/>
        </a:p>
      </dgm:t>
    </dgm:pt>
    <dgm:pt modelId="{7B2C3CF2-9BD7-48E3-8683-70A17B52C879}" type="pres">
      <dgm:prSet presAssocID="{A4538272-64B0-4CA1-B70D-53B548E62B21}" presName="hierChild4" presStyleCnt="0"/>
      <dgm:spPr/>
      <dgm:t>
        <a:bodyPr/>
        <a:lstStyle/>
        <a:p>
          <a:endParaRPr lang="en-US"/>
        </a:p>
      </dgm:t>
    </dgm:pt>
    <dgm:pt modelId="{BAB4E0D8-47C6-476E-B93F-DCE05AAE6C95}" type="pres">
      <dgm:prSet presAssocID="{A4538272-64B0-4CA1-B70D-53B548E62B21}" presName="hierChild5" presStyleCnt="0"/>
      <dgm:spPr/>
      <dgm:t>
        <a:bodyPr/>
        <a:lstStyle/>
        <a:p>
          <a:endParaRPr lang="en-US"/>
        </a:p>
      </dgm:t>
    </dgm:pt>
    <dgm:pt modelId="{2618B7A2-E77B-4EA4-B58C-85163FBE1555}" type="pres">
      <dgm:prSet presAssocID="{13D7652E-D78E-4D49-9390-317AC852CC1E}" presName="hierChild5" presStyleCnt="0"/>
      <dgm:spPr/>
      <dgm:t>
        <a:bodyPr/>
        <a:lstStyle/>
        <a:p>
          <a:endParaRPr lang="en-US"/>
        </a:p>
      </dgm:t>
    </dgm:pt>
    <dgm:pt modelId="{B5EEA92C-3048-47EF-AA45-732D7C7488E8}" type="pres">
      <dgm:prSet presAssocID="{40B0A421-8E22-42DB-B42A-83A2567558CD}" presName="Name37" presStyleLbl="parChTrans1D2" presStyleIdx="2" presStyleCnt="7"/>
      <dgm:spPr/>
      <dgm:t>
        <a:bodyPr/>
        <a:lstStyle/>
        <a:p>
          <a:endParaRPr lang="en-US"/>
        </a:p>
      </dgm:t>
    </dgm:pt>
    <dgm:pt modelId="{3BD981FC-ED90-4069-8FF7-6F25293BE750}" type="pres">
      <dgm:prSet presAssocID="{B43D2C1C-0C7D-4362-9A9F-9C8FD5450452}" presName="hierRoot2" presStyleCnt="0">
        <dgm:presLayoutVars>
          <dgm:hierBranch val="init"/>
        </dgm:presLayoutVars>
      </dgm:prSet>
      <dgm:spPr/>
      <dgm:t>
        <a:bodyPr/>
        <a:lstStyle/>
        <a:p>
          <a:endParaRPr lang="en-US"/>
        </a:p>
      </dgm:t>
    </dgm:pt>
    <dgm:pt modelId="{92DD83AB-178D-406D-9E24-FE77AA416C42}" type="pres">
      <dgm:prSet presAssocID="{B43D2C1C-0C7D-4362-9A9F-9C8FD5450452}" presName="rootComposite" presStyleCnt="0"/>
      <dgm:spPr/>
      <dgm:t>
        <a:bodyPr/>
        <a:lstStyle/>
        <a:p>
          <a:endParaRPr lang="en-US"/>
        </a:p>
      </dgm:t>
    </dgm:pt>
    <dgm:pt modelId="{901C3F84-0850-42AD-A58A-3FAA50F677C1}" type="pres">
      <dgm:prSet presAssocID="{B43D2C1C-0C7D-4362-9A9F-9C8FD5450452}" presName="rootText" presStyleLbl="node2" presStyleIdx="2" presStyleCnt="7">
        <dgm:presLayoutVars>
          <dgm:chPref val="3"/>
        </dgm:presLayoutVars>
      </dgm:prSet>
      <dgm:spPr/>
      <dgm:t>
        <a:bodyPr/>
        <a:lstStyle/>
        <a:p>
          <a:endParaRPr lang="en-US"/>
        </a:p>
      </dgm:t>
    </dgm:pt>
    <dgm:pt modelId="{7AE3A177-6D2D-418B-A55B-18BFA486D47A}" type="pres">
      <dgm:prSet presAssocID="{B43D2C1C-0C7D-4362-9A9F-9C8FD5450452}" presName="rootConnector" presStyleLbl="node2" presStyleIdx="2" presStyleCnt="7"/>
      <dgm:spPr/>
      <dgm:t>
        <a:bodyPr/>
        <a:lstStyle/>
        <a:p>
          <a:endParaRPr lang="en-US"/>
        </a:p>
      </dgm:t>
    </dgm:pt>
    <dgm:pt modelId="{C4DA89EB-A0E5-48D6-8060-3650A431C205}" type="pres">
      <dgm:prSet presAssocID="{B43D2C1C-0C7D-4362-9A9F-9C8FD5450452}" presName="hierChild4" presStyleCnt="0"/>
      <dgm:spPr/>
      <dgm:t>
        <a:bodyPr/>
        <a:lstStyle/>
        <a:p>
          <a:endParaRPr lang="en-US"/>
        </a:p>
      </dgm:t>
    </dgm:pt>
    <dgm:pt modelId="{7DDE2331-55FA-4120-89F2-C060EE23CD4F}" type="pres">
      <dgm:prSet presAssocID="{9898F58A-57FB-4A49-A0E1-509076345713}" presName="Name37" presStyleLbl="parChTrans1D3" presStyleIdx="2" presStyleCnt="5"/>
      <dgm:spPr/>
      <dgm:t>
        <a:bodyPr/>
        <a:lstStyle/>
        <a:p>
          <a:endParaRPr lang="en-US"/>
        </a:p>
      </dgm:t>
    </dgm:pt>
    <dgm:pt modelId="{ED0B275F-236C-4C5D-8DFA-8A3FBD9DF30B}" type="pres">
      <dgm:prSet presAssocID="{99C6FB82-E847-4E4A-9AAE-48EDE7002FC9}" presName="hierRoot2" presStyleCnt="0">
        <dgm:presLayoutVars>
          <dgm:hierBranch val="init"/>
        </dgm:presLayoutVars>
      </dgm:prSet>
      <dgm:spPr/>
      <dgm:t>
        <a:bodyPr/>
        <a:lstStyle/>
        <a:p>
          <a:endParaRPr lang="en-US"/>
        </a:p>
      </dgm:t>
    </dgm:pt>
    <dgm:pt modelId="{3FDFF1F7-4AAD-4774-817A-C52519543467}" type="pres">
      <dgm:prSet presAssocID="{99C6FB82-E847-4E4A-9AAE-48EDE7002FC9}" presName="rootComposite" presStyleCnt="0"/>
      <dgm:spPr/>
      <dgm:t>
        <a:bodyPr/>
        <a:lstStyle/>
        <a:p>
          <a:endParaRPr lang="en-US"/>
        </a:p>
      </dgm:t>
    </dgm:pt>
    <dgm:pt modelId="{8210A2C4-5BAB-4E29-AA79-4E6962C5C683}" type="pres">
      <dgm:prSet presAssocID="{99C6FB82-E847-4E4A-9AAE-48EDE7002FC9}" presName="rootText" presStyleLbl="node3" presStyleIdx="2" presStyleCnt="5" custScaleX="84402">
        <dgm:presLayoutVars>
          <dgm:chPref val="3"/>
        </dgm:presLayoutVars>
      </dgm:prSet>
      <dgm:spPr/>
      <dgm:t>
        <a:bodyPr/>
        <a:lstStyle/>
        <a:p>
          <a:endParaRPr lang="en-US"/>
        </a:p>
      </dgm:t>
    </dgm:pt>
    <dgm:pt modelId="{3C74583D-5CEA-470E-AC5A-2369EC409200}" type="pres">
      <dgm:prSet presAssocID="{99C6FB82-E847-4E4A-9AAE-48EDE7002FC9}" presName="rootConnector" presStyleLbl="node3" presStyleIdx="2" presStyleCnt="5"/>
      <dgm:spPr/>
      <dgm:t>
        <a:bodyPr/>
        <a:lstStyle/>
        <a:p>
          <a:endParaRPr lang="en-US"/>
        </a:p>
      </dgm:t>
    </dgm:pt>
    <dgm:pt modelId="{97F9C375-8F21-4ECB-87C6-9BB20DFE10B2}" type="pres">
      <dgm:prSet presAssocID="{99C6FB82-E847-4E4A-9AAE-48EDE7002FC9}" presName="hierChild4" presStyleCnt="0"/>
      <dgm:spPr/>
      <dgm:t>
        <a:bodyPr/>
        <a:lstStyle/>
        <a:p>
          <a:endParaRPr lang="en-US"/>
        </a:p>
      </dgm:t>
    </dgm:pt>
    <dgm:pt modelId="{99BF514A-3D94-427A-98BE-7D8EE00AE2AB}" type="pres">
      <dgm:prSet presAssocID="{99C6FB82-E847-4E4A-9AAE-48EDE7002FC9}" presName="hierChild5" presStyleCnt="0"/>
      <dgm:spPr/>
      <dgm:t>
        <a:bodyPr/>
        <a:lstStyle/>
        <a:p>
          <a:endParaRPr lang="en-US"/>
        </a:p>
      </dgm:t>
    </dgm:pt>
    <dgm:pt modelId="{22D88F75-17E4-4A55-BE0C-F962E9C6E2AE}" type="pres">
      <dgm:prSet presAssocID="{B43D2C1C-0C7D-4362-9A9F-9C8FD5450452}" presName="hierChild5" presStyleCnt="0"/>
      <dgm:spPr/>
      <dgm:t>
        <a:bodyPr/>
        <a:lstStyle/>
        <a:p>
          <a:endParaRPr lang="en-US"/>
        </a:p>
      </dgm:t>
    </dgm:pt>
    <dgm:pt modelId="{D2449D79-ED1E-42CC-97B0-58A80C1DBD95}" type="pres">
      <dgm:prSet presAssocID="{6185B01E-6867-4CE7-9078-04924D231069}" presName="Name37" presStyleLbl="parChTrans1D2" presStyleIdx="3" presStyleCnt="7"/>
      <dgm:spPr/>
      <dgm:t>
        <a:bodyPr/>
        <a:lstStyle/>
        <a:p>
          <a:endParaRPr lang="en-US"/>
        </a:p>
      </dgm:t>
    </dgm:pt>
    <dgm:pt modelId="{7D74140C-F134-4900-8DC6-104DDC9261E0}" type="pres">
      <dgm:prSet presAssocID="{DA5A2182-94BC-4C37-BCB0-AFAA885AE28B}" presName="hierRoot2" presStyleCnt="0">
        <dgm:presLayoutVars>
          <dgm:hierBranch val="init"/>
        </dgm:presLayoutVars>
      </dgm:prSet>
      <dgm:spPr/>
      <dgm:t>
        <a:bodyPr/>
        <a:lstStyle/>
        <a:p>
          <a:endParaRPr lang="en-US"/>
        </a:p>
      </dgm:t>
    </dgm:pt>
    <dgm:pt modelId="{AA1CA20D-D60E-4EE9-9C75-1A5AD8D41D90}" type="pres">
      <dgm:prSet presAssocID="{DA5A2182-94BC-4C37-BCB0-AFAA885AE28B}" presName="rootComposite" presStyleCnt="0"/>
      <dgm:spPr/>
      <dgm:t>
        <a:bodyPr/>
        <a:lstStyle/>
        <a:p>
          <a:endParaRPr lang="en-US"/>
        </a:p>
      </dgm:t>
    </dgm:pt>
    <dgm:pt modelId="{B9351C9C-4264-47FE-A461-71B8E106DF73}" type="pres">
      <dgm:prSet presAssocID="{DA5A2182-94BC-4C37-BCB0-AFAA885AE28B}" presName="rootText" presStyleLbl="node2" presStyleIdx="3" presStyleCnt="7" custScaleX="89423">
        <dgm:presLayoutVars>
          <dgm:chPref val="3"/>
        </dgm:presLayoutVars>
      </dgm:prSet>
      <dgm:spPr/>
      <dgm:t>
        <a:bodyPr/>
        <a:lstStyle/>
        <a:p>
          <a:endParaRPr lang="en-US"/>
        </a:p>
      </dgm:t>
    </dgm:pt>
    <dgm:pt modelId="{DB95F6B4-58E2-4C77-90F0-489A200D872D}" type="pres">
      <dgm:prSet presAssocID="{DA5A2182-94BC-4C37-BCB0-AFAA885AE28B}" presName="rootConnector" presStyleLbl="node2" presStyleIdx="3" presStyleCnt="7"/>
      <dgm:spPr/>
      <dgm:t>
        <a:bodyPr/>
        <a:lstStyle/>
        <a:p>
          <a:endParaRPr lang="en-US"/>
        </a:p>
      </dgm:t>
    </dgm:pt>
    <dgm:pt modelId="{ACBA462E-ACAC-4446-B4E1-BB2D067131FF}" type="pres">
      <dgm:prSet presAssocID="{DA5A2182-94BC-4C37-BCB0-AFAA885AE28B}" presName="hierChild4" presStyleCnt="0"/>
      <dgm:spPr/>
      <dgm:t>
        <a:bodyPr/>
        <a:lstStyle/>
        <a:p>
          <a:endParaRPr lang="en-US"/>
        </a:p>
      </dgm:t>
    </dgm:pt>
    <dgm:pt modelId="{CEF07EAD-0A0E-4BF6-8670-05F529AC3C0C}" type="pres">
      <dgm:prSet presAssocID="{E7C11715-D91E-43DF-AA8B-C4381ABA0733}" presName="Name37" presStyleLbl="parChTrans1D3" presStyleIdx="3" presStyleCnt="5"/>
      <dgm:spPr/>
      <dgm:t>
        <a:bodyPr/>
        <a:lstStyle/>
        <a:p>
          <a:endParaRPr lang="en-US"/>
        </a:p>
      </dgm:t>
    </dgm:pt>
    <dgm:pt modelId="{17DA1E8D-8257-4092-885C-5F89FF0D0053}" type="pres">
      <dgm:prSet presAssocID="{DA04898D-BE34-49DC-BA0A-8E02B6A1DD10}" presName="hierRoot2" presStyleCnt="0">
        <dgm:presLayoutVars>
          <dgm:hierBranch val="init"/>
        </dgm:presLayoutVars>
      </dgm:prSet>
      <dgm:spPr/>
      <dgm:t>
        <a:bodyPr/>
        <a:lstStyle/>
        <a:p>
          <a:endParaRPr lang="en-US"/>
        </a:p>
      </dgm:t>
    </dgm:pt>
    <dgm:pt modelId="{F81AB3CB-6B18-49EA-AE96-AF3126275119}" type="pres">
      <dgm:prSet presAssocID="{DA04898D-BE34-49DC-BA0A-8E02B6A1DD10}" presName="rootComposite" presStyleCnt="0"/>
      <dgm:spPr/>
      <dgm:t>
        <a:bodyPr/>
        <a:lstStyle/>
        <a:p>
          <a:endParaRPr lang="en-US"/>
        </a:p>
      </dgm:t>
    </dgm:pt>
    <dgm:pt modelId="{78734217-69A3-41E4-9F63-491F290AEF9F}" type="pres">
      <dgm:prSet presAssocID="{DA04898D-BE34-49DC-BA0A-8E02B6A1DD10}" presName="rootText" presStyleLbl="node3" presStyleIdx="3" presStyleCnt="5">
        <dgm:presLayoutVars>
          <dgm:chPref val="3"/>
        </dgm:presLayoutVars>
      </dgm:prSet>
      <dgm:spPr/>
      <dgm:t>
        <a:bodyPr/>
        <a:lstStyle/>
        <a:p>
          <a:endParaRPr lang="en-US"/>
        </a:p>
      </dgm:t>
    </dgm:pt>
    <dgm:pt modelId="{415FE3F4-C993-46E7-A018-4C24A30CB910}" type="pres">
      <dgm:prSet presAssocID="{DA04898D-BE34-49DC-BA0A-8E02B6A1DD10}" presName="rootConnector" presStyleLbl="node3" presStyleIdx="3" presStyleCnt="5"/>
      <dgm:spPr/>
      <dgm:t>
        <a:bodyPr/>
        <a:lstStyle/>
        <a:p>
          <a:endParaRPr lang="en-US"/>
        </a:p>
      </dgm:t>
    </dgm:pt>
    <dgm:pt modelId="{03312F5C-5618-4D71-99E3-FF92652292E3}" type="pres">
      <dgm:prSet presAssocID="{DA04898D-BE34-49DC-BA0A-8E02B6A1DD10}" presName="hierChild4" presStyleCnt="0"/>
      <dgm:spPr/>
      <dgm:t>
        <a:bodyPr/>
        <a:lstStyle/>
        <a:p>
          <a:endParaRPr lang="en-US"/>
        </a:p>
      </dgm:t>
    </dgm:pt>
    <dgm:pt modelId="{D3F87EA5-D5DF-4A5E-9618-2F71CA74D319}" type="pres">
      <dgm:prSet presAssocID="{DA04898D-BE34-49DC-BA0A-8E02B6A1DD10}" presName="hierChild5" presStyleCnt="0"/>
      <dgm:spPr/>
      <dgm:t>
        <a:bodyPr/>
        <a:lstStyle/>
        <a:p>
          <a:endParaRPr lang="en-US"/>
        </a:p>
      </dgm:t>
    </dgm:pt>
    <dgm:pt modelId="{6D1FFFCA-E052-4303-AC99-55A91E52A95F}" type="pres">
      <dgm:prSet presAssocID="{DA5A2182-94BC-4C37-BCB0-AFAA885AE28B}" presName="hierChild5" presStyleCnt="0"/>
      <dgm:spPr/>
      <dgm:t>
        <a:bodyPr/>
        <a:lstStyle/>
        <a:p>
          <a:endParaRPr lang="en-US"/>
        </a:p>
      </dgm:t>
    </dgm:pt>
    <dgm:pt modelId="{9C5C5EFD-42C5-411D-9778-3CEED618532A}" type="pres">
      <dgm:prSet presAssocID="{0BA6040A-AACF-49EC-9AF8-96453529F1B5}" presName="Name37" presStyleLbl="parChTrans1D2" presStyleIdx="4" presStyleCnt="7"/>
      <dgm:spPr/>
      <dgm:t>
        <a:bodyPr/>
        <a:lstStyle/>
        <a:p>
          <a:endParaRPr lang="en-US"/>
        </a:p>
      </dgm:t>
    </dgm:pt>
    <dgm:pt modelId="{7F22FDC6-343C-4606-9C0D-186249ACF294}" type="pres">
      <dgm:prSet presAssocID="{8BBBB99E-1C68-428E-94D3-C576477A4B66}" presName="hierRoot2" presStyleCnt="0">
        <dgm:presLayoutVars>
          <dgm:hierBranch val="init"/>
        </dgm:presLayoutVars>
      </dgm:prSet>
      <dgm:spPr/>
      <dgm:t>
        <a:bodyPr/>
        <a:lstStyle/>
        <a:p>
          <a:endParaRPr lang="en-US"/>
        </a:p>
      </dgm:t>
    </dgm:pt>
    <dgm:pt modelId="{359AB76B-464F-455C-A783-E4017553F0AA}" type="pres">
      <dgm:prSet presAssocID="{8BBBB99E-1C68-428E-94D3-C576477A4B66}" presName="rootComposite" presStyleCnt="0"/>
      <dgm:spPr/>
      <dgm:t>
        <a:bodyPr/>
        <a:lstStyle/>
        <a:p>
          <a:endParaRPr lang="en-US"/>
        </a:p>
      </dgm:t>
    </dgm:pt>
    <dgm:pt modelId="{CF13DD11-0C07-430E-9459-8E2D0E4039D0}" type="pres">
      <dgm:prSet presAssocID="{8BBBB99E-1C68-428E-94D3-C576477A4B66}" presName="rootText" presStyleLbl="node2" presStyleIdx="4" presStyleCnt="7">
        <dgm:presLayoutVars>
          <dgm:chPref val="3"/>
        </dgm:presLayoutVars>
      </dgm:prSet>
      <dgm:spPr/>
      <dgm:t>
        <a:bodyPr/>
        <a:lstStyle/>
        <a:p>
          <a:endParaRPr lang="en-US"/>
        </a:p>
      </dgm:t>
    </dgm:pt>
    <dgm:pt modelId="{AC1357A5-F74E-43BB-8172-5EE89A80BDBC}" type="pres">
      <dgm:prSet presAssocID="{8BBBB99E-1C68-428E-94D3-C576477A4B66}" presName="rootConnector" presStyleLbl="node2" presStyleIdx="4" presStyleCnt="7"/>
      <dgm:spPr/>
      <dgm:t>
        <a:bodyPr/>
        <a:lstStyle/>
        <a:p>
          <a:endParaRPr lang="en-US"/>
        </a:p>
      </dgm:t>
    </dgm:pt>
    <dgm:pt modelId="{5D1EDF4C-0200-41BB-B56F-BB6623FA1C19}" type="pres">
      <dgm:prSet presAssocID="{8BBBB99E-1C68-428E-94D3-C576477A4B66}" presName="hierChild4" presStyleCnt="0"/>
      <dgm:spPr/>
      <dgm:t>
        <a:bodyPr/>
        <a:lstStyle/>
        <a:p>
          <a:endParaRPr lang="en-US"/>
        </a:p>
      </dgm:t>
    </dgm:pt>
    <dgm:pt modelId="{394D79AF-8118-4C72-8AD7-FECED7C5D048}" type="pres">
      <dgm:prSet presAssocID="{B458C247-0A6D-4E78-B2C4-A7FB717777F6}" presName="Name37" presStyleLbl="parChTrans1D3" presStyleIdx="4" presStyleCnt="5"/>
      <dgm:spPr/>
      <dgm:t>
        <a:bodyPr/>
        <a:lstStyle/>
        <a:p>
          <a:endParaRPr lang="en-US"/>
        </a:p>
      </dgm:t>
    </dgm:pt>
    <dgm:pt modelId="{F8D5EB20-9526-4998-ABC8-1FE186BDB85B}" type="pres">
      <dgm:prSet presAssocID="{A36D26DC-41D5-416D-81B6-2A410F900E62}" presName="hierRoot2" presStyleCnt="0">
        <dgm:presLayoutVars>
          <dgm:hierBranch val="init"/>
        </dgm:presLayoutVars>
      </dgm:prSet>
      <dgm:spPr/>
      <dgm:t>
        <a:bodyPr/>
        <a:lstStyle/>
        <a:p>
          <a:endParaRPr lang="en-US"/>
        </a:p>
      </dgm:t>
    </dgm:pt>
    <dgm:pt modelId="{36A1728F-58CA-44DB-AFD0-13AEEA14B61C}" type="pres">
      <dgm:prSet presAssocID="{A36D26DC-41D5-416D-81B6-2A410F900E62}" presName="rootComposite" presStyleCnt="0"/>
      <dgm:spPr/>
      <dgm:t>
        <a:bodyPr/>
        <a:lstStyle/>
        <a:p>
          <a:endParaRPr lang="en-US"/>
        </a:p>
      </dgm:t>
    </dgm:pt>
    <dgm:pt modelId="{FDF81B2A-607F-49AC-AD22-1A3A85A11140}" type="pres">
      <dgm:prSet presAssocID="{A36D26DC-41D5-416D-81B6-2A410F900E62}" presName="rootText" presStyleLbl="node3" presStyleIdx="4" presStyleCnt="5">
        <dgm:presLayoutVars>
          <dgm:chPref val="3"/>
        </dgm:presLayoutVars>
      </dgm:prSet>
      <dgm:spPr/>
      <dgm:t>
        <a:bodyPr/>
        <a:lstStyle/>
        <a:p>
          <a:endParaRPr lang="en-US"/>
        </a:p>
      </dgm:t>
    </dgm:pt>
    <dgm:pt modelId="{A7DE465F-6094-4101-B159-D4BCFC6A1875}" type="pres">
      <dgm:prSet presAssocID="{A36D26DC-41D5-416D-81B6-2A410F900E62}" presName="rootConnector" presStyleLbl="node3" presStyleIdx="4" presStyleCnt="5"/>
      <dgm:spPr/>
      <dgm:t>
        <a:bodyPr/>
        <a:lstStyle/>
        <a:p>
          <a:endParaRPr lang="en-US"/>
        </a:p>
      </dgm:t>
    </dgm:pt>
    <dgm:pt modelId="{CFC94B60-9D91-4214-8FFF-294B736D5844}" type="pres">
      <dgm:prSet presAssocID="{A36D26DC-41D5-416D-81B6-2A410F900E62}" presName="hierChild4" presStyleCnt="0"/>
      <dgm:spPr/>
      <dgm:t>
        <a:bodyPr/>
        <a:lstStyle/>
        <a:p>
          <a:endParaRPr lang="en-US"/>
        </a:p>
      </dgm:t>
    </dgm:pt>
    <dgm:pt modelId="{4BB284DF-234C-4DA7-908D-AB6B102C64E4}" type="pres">
      <dgm:prSet presAssocID="{A36D26DC-41D5-416D-81B6-2A410F900E62}" presName="hierChild5" presStyleCnt="0"/>
      <dgm:spPr/>
      <dgm:t>
        <a:bodyPr/>
        <a:lstStyle/>
        <a:p>
          <a:endParaRPr lang="en-US"/>
        </a:p>
      </dgm:t>
    </dgm:pt>
    <dgm:pt modelId="{4E5CAE60-81DA-43F6-801A-B7EB3A26E2B9}" type="pres">
      <dgm:prSet presAssocID="{8BBBB99E-1C68-428E-94D3-C576477A4B66}" presName="hierChild5" presStyleCnt="0"/>
      <dgm:spPr/>
      <dgm:t>
        <a:bodyPr/>
        <a:lstStyle/>
        <a:p>
          <a:endParaRPr lang="en-US"/>
        </a:p>
      </dgm:t>
    </dgm:pt>
    <dgm:pt modelId="{CA99E9B1-AADF-4C00-B5C5-D2785EC62DB5}" type="pres">
      <dgm:prSet presAssocID="{B2A0B492-7150-4C4B-A760-5BFA15170C61}" presName="Name37" presStyleLbl="parChTrans1D2" presStyleIdx="5" presStyleCnt="7"/>
      <dgm:spPr/>
      <dgm:t>
        <a:bodyPr/>
        <a:lstStyle/>
        <a:p>
          <a:endParaRPr lang="en-US"/>
        </a:p>
      </dgm:t>
    </dgm:pt>
    <dgm:pt modelId="{4BF78167-E272-42AC-9F36-621C8F61E09B}" type="pres">
      <dgm:prSet presAssocID="{8D45BCF4-BC6B-4A66-B0BA-3A0F1D640380}" presName="hierRoot2" presStyleCnt="0">
        <dgm:presLayoutVars>
          <dgm:hierBranch val="init"/>
        </dgm:presLayoutVars>
      </dgm:prSet>
      <dgm:spPr/>
      <dgm:t>
        <a:bodyPr/>
        <a:lstStyle/>
        <a:p>
          <a:endParaRPr lang="en-US"/>
        </a:p>
      </dgm:t>
    </dgm:pt>
    <dgm:pt modelId="{74387037-5944-482C-A0F9-CE4E43BE5F7B}" type="pres">
      <dgm:prSet presAssocID="{8D45BCF4-BC6B-4A66-B0BA-3A0F1D640380}" presName="rootComposite" presStyleCnt="0"/>
      <dgm:spPr/>
      <dgm:t>
        <a:bodyPr/>
        <a:lstStyle/>
        <a:p>
          <a:endParaRPr lang="en-US"/>
        </a:p>
      </dgm:t>
    </dgm:pt>
    <dgm:pt modelId="{06D32992-3000-40F8-A1CD-E62E5B8D0E58}" type="pres">
      <dgm:prSet presAssocID="{8D45BCF4-BC6B-4A66-B0BA-3A0F1D640380}" presName="rootText" presStyleLbl="node2" presStyleIdx="5" presStyleCnt="7" custScaleX="89767">
        <dgm:presLayoutVars>
          <dgm:chPref val="3"/>
        </dgm:presLayoutVars>
      </dgm:prSet>
      <dgm:spPr/>
      <dgm:t>
        <a:bodyPr/>
        <a:lstStyle/>
        <a:p>
          <a:endParaRPr lang="en-US"/>
        </a:p>
      </dgm:t>
    </dgm:pt>
    <dgm:pt modelId="{6F383A24-F171-40FA-B4A9-679F259A99A7}" type="pres">
      <dgm:prSet presAssocID="{8D45BCF4-BC6B-4A66-B0BA-3A0F1D640380}" presName="rootConnector" presStyleLbl="node2" presStyleIdx="5" presStyleCnt="7"/>
      <dgm:spPr/>
      <dgm:t>
        <a:bodyPr/>
        <a:lstStyle/>
        <a:p>
          <a:endParaRPr lang="en-US"/>
        </a:p>
      </dgm:t>
    </dgm:pt>
    <dgm:pt modelId="{B0BA06DD-5255-46E3-B70A-51FA3751C6BE}" type="pres">
      <dgm:prSet presAssocID="{8D45BCF4-BC6B-4A66-B0BA-3A0F1D640380}" presName="hierChild4" presStyleCnt="0"/>
      <dgm:spPr/>
      <dgm:t>
        <a:bodyPr/>
        <a:lstStyle/>
        <a:p>
          <a:endParaRPr lang="en-US"/>
        </a:p>
      </dgm:t>
    </dgm:pt>
    <dgm:pt modelId="{9B9FE01E-B988-4BBF-9449-224F3E27D381}" type="pres">
      <dgm:prSet presAssocID="{8D45BCF4-BC6B-4A66-B0BA-3A0F1D640380}" presName="hierChild5" presStyleCnt="0"/>
      <dgm:spPr/>
      <dgm:t>
        <a:bodyPr/>
        <a:lstStyle/>
        <a:p>
          <a:endParaRPr lang="en-US"/>
        </a:p>
      </dgm:t>
    </dgm:pt>
    <dgm:pt modelId="{DB9EB018-B6D4-4626-8FAB-BFF189C3FC0D}" type="pres">
      <dgm:prSet presAssocID="{905233F6-5125-4CFB-AA64-39750EBAE1CA}" presName="Name37" presStyleLbl="parChTrans1D2" presStyleIdx="6" presStyleCnt="7"/>
      <dgm:spPr/>
      <dgm:t>
        <a:bodyPr/>
        <a:lstStyle/>
        <a:p>
          <a:endParaRPr lang="en-US"/>
        </a:p>
      </dgm:t>
    </dgm:pt>
    <dgm:pt modelId="{57E1284F-14E6-47BE-BF56-9FF2B0C372DC}" type="pres">
      <dgm:prSet presAssocID="{5F6F701B-D4FF-4BE4-ABF2-C7932DBECF15}" presName="hierRoot2" presStyleCnt="0">
        <dgm:presLayoutVars>
          <dgm:hierBranch val="init"/>
        </dgm:presLayoutVars>
      </dgm:prSet>
      <dgm:spPr/>
    </dgm:pt>
    <dgm:pt modelId="{DEC7F273-939D-48DE-921F-0D882BFCCC12}" type="pres">
      <dgm:prSet presAssocID="{5F6F701B-D4FF-4BE4-ABF2-C7932DBECF15}" presName="rootComposite" presStyleCnt="0"/>
      <dgm:spPr/>
    </dgm:pt>
    <dgm:pt modelId="{40C0BB40-4354-4736-9CCA-1615F280F871}" type="pres">
      <dgm:prSet presAssocID="{5F6F701B-D4FF-4BE4-ABF2-C7932DBECF15}" presName="rootText" presStyleLbl="node2" presStyleIdx="6" presStyleCnt="7">
        <dgm:presLayoutVars>
          <dgm:chPref val="3"/>
        </dgm:presLayoutVars>
      </dgm:prSet>
      <dgm:spPr/>
      <dgm:t>
        <a:bodyPr/>
        <a:lstStyle/>
        <a:p>
          <a:endParaRPr lang="en-US"/>
        </a:p>
      </dgm:t>
    </dgm:pt>
    <dgm:pt modelId="{8C3C7421-E1FB-4773-B83B-365FBE2E7B2C}" type="pres">
      <dgm:prSet presAssocID="{5F6F701B-D4FF-4BE4-ABF2-C7932DBECF15}" presName="rootConnector" presStyleLbl="node2" presStyleIdx="6" presStyleCnt="7"/>
      <dgm:spPr/>
      <dgm:t>
        <a:bodyPr/>
        <a:lstStyle/>
        <a:p>
          <a:endParaRPr lang="en-US"/>
        </a:p>
      </dgm:t>
    </dgm:pt>
    <dgm:pt modelId="{98246513-9BB3-443F-8CB2-522526F9662A}" type="pres">
      <dgm:prSet presAssocID="{5F6F701B-D4FF-4BE4-ABF2-C7932DBECF15}" presName="hierChild4" presStyleCnt="0"/>
      <dgm:spPr/>
    </dgm:pt>
    <dgm:pt modelId="{C33A546D-BE6F-4E4B-9143-3A48CB7D5FEA}" type="pres">
      <dgm:prSet presAssocID="{5F6F701B-D4FF-4BE4-ABF2-C7932DBECF15}" presName="hierChild5" presStyleCnt="0"/>
      <dgm:spPr/>
    </dgm:pt>
    <dgm:pt modelId="{86CE4C43-6057-46CD-9A89-9C9B525886E2}" type="pres">
      <dgm:prSet presAssocID="{52E3F654-7E31-4B10-861A-4CD6F2C13183}" presName="hierChild3" presStyleCnt="0"/>
      <dgm:spPr/>
      <dgm:t>
        <a:bodyPr/>
        <a:lstStyle/>
        <a:p>
          <a:endParaRPr lang="en-US"/>
        </a:p>
      </dgm:t>
    </dgm:pt>
    <dgm:pt modelId="{29A56994-7E76-4E69-9A43-23596218D875}" type="pres">
      <dgm:prSet presAssocID="{C9381D07-6092-4335-95E5-894F8CD14C76}" presName="hierRoot1" presStyleCnt="0">
        <dgm:presLayoutVars>
          <dgm:hierBranch val="init"/>
        </dgm:presLayoutVars>
      </dgm:prSet>
      <dgm:spPr/>
    </dgm:pt>
    <dgm:pt modelId="{E64FED01-2699-48EF-A2B0-40DAC46D60A9}" type="pres">
      <dgm:prSet presAssocID="{C9381D07-6092-4335-95E5-894F8CD14C76}" presName="rootComposite1" presStyleCnt="0"/>
      <dgm:spPr/>
    </dgm:pt>
    <dgm:pt modelId="{913E4DF5-3DAD-4222-BAA4-22A83869E37A}" type="pres">
      <dgm:prSet presAssocID="{C9381D07-6092-4335-95E5-894F8CD14C76}" presName="rootText1" presStyleLbl="node0" presStyleIdx="1" presStyleCnt="2" custLinFactY="200000" custLinFactNeighborX="31200" custLinFactNeighborY="215628">
        <dgm:presLayoutVars>
          <dgm:chPref val="3"/>
        </dgm:presLayoutVars>
      </dgm:prSet>
      <dgm:spPr/>
      <dgm:t>
        <a:bodyPr/>
        <a:lstStyle/>
        <a:p>
          <a:endParaRPr lang="en-US"/>
        </a:p>
      </dgm:t>
    </dgm:pt>
    <dgm:pt modelId="{3EB2E90C-45AC-415E-9A9A-4EA635FE5452}" type="pres">
      <dgm:prSet presAssocID="{C9381D07-6092-4335-95E5-894F8CD14C76}" presName="rootConnector1" presStyleLbl="node1" presStyleIdx="0" presStyleCnt="0"/>
      <dgm:spPr/>
      <dgm:t>
        <a:bodyPr/>
        <a:lstStyle/>
        <a:p>
          <a:endParaRPr lang="en-US"/>
        </a:p>
      </dgm:t>
    </dgm:pt>
    <dgm:pt modelId="{3FEE6D6A-49D0-4327-933A-976B279AB455}" type="pres">
      <dgm:prSet presAssocID="{C9381D07-6092-4335-95E5-894F8CD14C76}" presName="hierChild2" presStyleCnt="0"/>
      <dgm:spPr/>
    </dgm:pt>
    <dgm:pt modelId="{654276DA-4E03-4D0A-8E3C-50F66EEF59B1}" type="pres">
      <dgm:prSet presAssocID="{C9381D07-6092-4335-95E5-894F8CD14C76}" presName="hierChild3" presStyleCnt="0"/>
      <dgm:spPr/>
    </dgm:pt>
  </dgm:ptLst>
  <dgm:cxnLst>
    <dgm:cxn modelId="{6D3C6B79-9CDB-4F90-8FF3-54D619D3D50C}" type="presOf" srcId="{8D45BCF4-BC6B-4A66-B0BA-3A0F1D640380}" destId="{06D32992-3000-40F8-A1CD-E62E5B8D0E58}" srcOrd="0" destOrd="0" presId="urn:microsoft.com/office/officeart/2005/8/layout/orgChart1"/>
    <dgm:cxn modelId="{6A3EB7DF-1D00-442A-AB88-8BE355E991F7}" type="presOf" srcId="{8350C0C1-95E7-4D82-82AF-A4C0B98100AD}" destId="{5AC12492-966E-4315-94F9-F9816AF9EF40}" srcOrd="0" destOrd="0" presId="urn:microsoft.com/office/officeart/2005/8/layout/orgChart1"/>
    <dgm:cxn modelId="{B4156196-2239-4DFD-A8DA-CE251EFBCED7}" type="presOf" srcId="{DA5A2182-94BC-4C37-BCB0-AFAA885AE28B}" destId="{DB95F6B4-58E2-4C77-90F0-489A200D872D}" srcOrd="1" destOrd="0" presId="urn:microsoft.com/office/officeart/2005/8/layout/orgChart1"/>
    <dgm:cxn modelId="{4C5FF8BA-A529-452D-B944-8C6065F36CEF}" type="presOf" srcId="{9898F58A-57FB-4A49-A0E1-509076345713}" destId="{7DDE2331-55FA-4120-89F2-C060EE23CD4F}" srcOrd="0" destOrd="0" presId="urn:microsoft.com/office/officeart/2005/8/layout/orgChart1"/>
    <dgm:cxn modelId="{66A75478-3495-4904-9A52-F0FC0E1A2398}" srcId="{2208F29F-3FBD-403F-A449-8326864FFB52}" destId="{C9381D07-6092-4335-95E5-894F8CD14C76}" srcOrd="1" destOrd="0" parTransId="{C8FAC0ED-8CDE-432C-BFF4-1D00E76179E2}" sibTransId="{C7995472-FDE5-4E98-9BA6-C16DA3B4F40D}"/>
    <dgm:cxn modelId="{D4D110A6-3758-4F16-A524-33FF29408976}" type="presOf" srcId="{8623E260-F3D4-429A-A0E7-6D15803E62AE}" destId="{24DEF3CE-473D-4A22-8D27-087513FE46FA}" srcOrd="0" destOrd="0" presId="urn:microsoft.com/office/officeart/2005/8/layout/orgChart1"/>
    <dgm:cxn modelId="{222DF942-6766-4C0E-8F7D-5B1F948F6649}" srcId="{2208F29F-3FBD-403F-A449-8326864FFB52}" destId="{52E3F654-7E31-4B10-861A-4CD6F2C13183}" srcOrd="0" destOrd="0" parTransId="{EC57B553-1C92-48CB-AE7C-634451E84580}" sibTransId="{49080764-9B53-4455-8715-3DB31961E5D3}"/>
    <dgm:cxn modelId="{A4C87278-6BA9-4761-8390-2482DFA3FE5D}" type="presOf" srcId="{13D7652E-D78E-4D49-9390-317AC852CC1E}" destId="{D42E668B-12C0-4B00-9E6F-B5C08BFD832C}" srcOrd="0" destOrd="0" presId="urn:microsoft.com/office/officeart/2005/8/layout/orgChart1"/>
    <dgm:cxn modelId="{63F58171-F7B7-4C82-915B-94D860D358D4}" type="presOf" srcId="{905233F6-5125-4CFB-AA64-39750EBAE1CA}" destId="{DB9EB018-B6D4-4626-8FAB-BFF189C3FC0D}" srcOrd="0" destOrd="0" presId="urn:microsoft.com/office/officeart/2005/8/layout/orgChart1"/>
    <dgm:cxn modelId="{A9A43213-48F2-45A8-95A1-322B46B23EF1}" srcId="{52E3F654-7E31-4B10-861A-4CD6F2C13183}" destId="{8D45BCF4-BC6B-4A66-B0BA-3A0F1D640380}" srcOrd="5" destOrd="0" parTransId="{B2A0B492-7150-4C4B-A760-5BFA15170C61}" sibTransId="{F617C18A-2A37-460A-9D09-063A04B3A434}"/>
    <dgm:cxn modelId="{0DADA08F-6F05-4472-A64D-5B8528922F88}" type="presOf" srcId="{A4538272-64B0-4CA1-B70D-53B548E62B21}" destId="{FD007297-B4D9-4A8F-BB57-B49B87DE9FF2}" srcOrd="0" destOrd="0" presId="urn:microsoft.com/office/officeart/2005/8/layout/orgChart1"/>
    <dgm:cxn modelId="{B78D472D-5F41-4AFF-AC46-0F49E4EED0DC}" type="presOf" srcId="{C9381D07-6092-4335-95E5-894F8CD14C76}" destId="{913E4DF5-3DAD-4222-BAA4-22A83869E37A}" srcOrd="0" destOrd="0" presId="urn:microsoft.com/office/officeart/2005/8/layout/orgChart1"/>
    <dgm:cxn modelId="{78BCC750-F5F6-4B3E-8F8C-C982424320CD}" type="presOf" srcId="{5F6F701B-D4FF-4BE4-ABF2-C7932DBECF15}" destId="{40C0BB40-4354-4736-9CCA-1615F280F871}" srcOrd="0" destOrd="0" presId="urn:microsoft.com/office/officeart/2005/8/layout/orgChart1"/>
    <dgm:cxn modelId="{00EEA2D8-8A62-4108-AEB1-A63B7748C6FA}" type="presOf" srcId="{DA04898D-BE34-49DC-BA0A-8E02B6A1DD10}" destId="{78734217-69A3-41E4-9F63-491F290AEF9F}" srcOrd="0" destOrd="0" presId="urn:microsoft.com/office/officeart/2005/8/layout/orgChart1"/>
    <dgm:cxn modelId="{C9FE3B61-90DA-4407-A0D0-B5CEE1C9DCCA}" type="presOf" srcId="{8BBBB99E-1C68-428E-94D3-C576477A4B66}" destId="{CF13DD11-0C07-430E-9459-8E2D0E4039D0}" srcOrd="0" destOrd="0" presId="urn:microsoft.com/office/officeart/2005/8/layout/orgChart1"/>
    <dgm:cxn modelId="{96448126-3A5D-4D83-B581-52243607794C}" type="presOf" srcId="{52E3F654-7E31-4B10-861A-4CD6F2C13183}" destId="{3A5D03D8-BBC4-436A-B720-6CD9DFAACE52}" srcOrd="1" destOrd="0" presId="urn:microsoft.com/office/officeart/2005/8/layout/orgChart1"/>
    <dgm:cxn modelId="{9C3EC114-AA93-4DD4-87FE-133D71E59B0C}" type="presOf" srcId="{A36D26DC-41D5-416D-81B6-2A410F900E62}" destId="{A7DE465F-6094-4101-B159-D4BCFC6A1875}" srcOrd="1" destOrd="0" presId="urn:microsoft.com/office/officeart/2005/8/layout/orgChart1"/>
    <dgm:cxn modelId="{03808343-92F9-476A-8B21-B31F38B09749}" srcId="{52E3F654-7E31-4B10-861A-4CD6F2C13183}" destId="{B43D2C1C-0C7D-4362-9A9F-9C8FD5450452}" srcOrd="2" destOrd="0" parTransId="{40B0A421-8E22-42DB-B42A-83A2567558CD}" sibTransId="{D8113AB9-AA45-4368-BB7E-F721D106C0E3}"/>
    <dgm:cxn modelId="{B4FD62AE-E353-4839-A8EB-2FE22B5896ED}" srcId="{52E3F654-7E31-4B10-861A-4CD6F2C13183}" destId="{13D7652E-D78E-4D49-9390-317AC852CC1E}" srcOrd="1" destOrd="0" parTransId="{8623E260-F3D4-429A-A0E7-6D15803E62AE}" sibTransId="{37738C0C-D758-4D3B-90DB-E2BC91D6A45E}"/>
    <dgm:cxn modelId="{7A6A6DC0-217A-41F0-972D-6986205EE1F9}" type="presOf" srcId="{6185B01E-6867-4CE7-9078-04924D231069}" destId="{D2449D79-ED1E-42CC-97B0-58A80C1DBD95}" srcOrd="0" destOrd="0" presId="urn:microsoft.com/office/officeart/2005/8/layout/orgChart1"/>
    <dgm:cxn modelId="{0DA81CAB-764F-40E3-BA42-A7A785E3E991}" type="presOf" srcId="{0BA6040A-AACF-49EC-9AF8-96453529F1B5}" destId="{9C5C5EFD-42C5-411D-9778-3CEED618532A}" srcOrd="0" destOrd="0" presId="urn:microsoft.com/office/officeart/2005/8/layout/orgChart1"/>
    <dgm:cxn modelId="{1A451461-5477-4B1C-BE87-759C7DACFD66}" type="presOf" srcId="{62613DA9-A87F-4854-9A39-974BCBD574BA}" destId="{63FD5609-5777-48D3-83DB-B53AC4EED0E1}" srcOrd="0" destOrd="0" presId="urn:microsoft.com/office/officeart/2005/8/layout/orgChart1"/>
    <dgm:cxn modelId="{C4B9DAA7-2043-4CEE-98E9-310A60690840}" type="presOf" srcId="{99C6FB82-E847-4E4A-9AAE-48EDE7002FC9}" destId="{3C74583D-5CEA-470E-AC5A-2369EC409200}" srcOrd="1" destOrd="0" presId="urn:microsoft.com/office/officeart/2005/8/layout/orgChart1"/>
    <dgm:cxn modelId="{77AAEEB0-F42C-4440-8786-9B2B4841A130}" srcId="{52E3F654-7E31-4B10-861A-4CD6F2C13183}" destId="{8BBBB99E-1C68-428E-94D3-C576477A4B66}" srcOrd="4" destOrd="0" parTransId="{0BA6040A-AACF-49EC-9AF8-96453529F1B5}" sibTransId="{6507EC77-ABFB-4DFD-959D-B8C5F77C4544}"/>
    <dgm:cxn modelId="{4DB55A54-6A5F-4429-87C8-510B0C16271D}" type="presOf" srcId="{8350C0C1-95E7-4D82-82AF-A4C0B98100AD}" destId="{ACA172B8-B2B1-44F8-819C-5782DEFDF904}" srcOrd="1" destOrd="0" presId="urn:microsoft.com/office/officeart/2005/8/layout/orgChart1"/>
    <dgm:cxn modelId="{C551DD0A-0DC4-4133-9755-CBA661B9AED8}" type="presOf" srcId="{B43D2C1C-0C7D-4362-9A9F-9C8FD5450452}" destId="{901C3F84-0850-42AD-A58A-3FAA50F677C1}" srcOrd="0" destOrd="0" presId="urn:microsoft.com/office/officeart/2005/8/layout/orgChart1"/>
    <dgm:cxn modelId="{5DCA2003-E024-4D89-B711-074836A191C5}" type="presOf" srcId="{8D45BCF4-BC6B-4A66-B0BA-3A0F1D640380}" destId="{6F383A24-F171-40FA-B4A9-679F259A99A7}" srcOrd="1" destOrd="0" presId="urn:microsoft.com/office/officeart/2005/8/layout/orgChart1"/>
    <dgm:cxn modelId="{F4AC68C3-109D-4366-9B31-002B566FFE26}" srcId="{B43D2C1C-0C7D-4362-9A9F-9C8FD5450452}" destId="{99C6FB82-E847-4E4A-9AAE-48EDE7002FC9}" srcOrd="0" destOrd="0" parTransId="{9898F58A-57FB-4A49-A0E1-509076345713}" sibTransId="{B0459ECC-9F12-4CC2-872A-A8DBBA8F092B}"/>
    <dgm:cxn modelId="{399F240F-99F0-43B7-84B1-64748E0FEDB9}" srcId="{DA5A2182-94BC-4C37-BCB0-AFAA885AE28B}" destId="{DA04898D-BE34-49DC-BA0A-8E02B6A1DD10}" srcOrd="0" destOrd="0" parTransId="{E7C11715-D91E-43DF-AA8B-C4381ABA0733}" sibTransId="{9ADEF743-C2E1-4241-9078-23035DD0A112}"/>
    <dgm:cxn modelId="{C0620180-C9E5-40C0-8F45-F66D74C3948B}" srcId="{C7C7543D-BABC-4E1C-82C8-259B2416D979}" destId="{8350C0C1-95E7-4D82-82AF-A4C0B98100AD}" srcOrd="0" destOrd="0" parTransId="{A5D7FD0A-D6D9-41CD-A6A5-60A0BDB34831}" sibTransId="{A0403B0E-6FEC-460E-990B-5FBCE73C703D}"/>
    <dgm:cxn modelId="{C8EA726E-EF18-4A95-B042-75D65E6EB440}" type="presOf" srcId="{B2A0B492-7150-4C4B-A760-5BFA15170C61}" destId="{CA99E9B1-AADF-4C00-B5C5-D2785EC62DB5}" srcOrd="0" destOrd="0" presId="urn:microsoft.com/office/officeart/2005/8/layout/orgChart1"/>
    <dgm:cxn modelId="{7A9114CF-D92F-42E1-A57F-1D8AEC8DAB1E}" srcId="{52E3F654-7E31-4B10-861A-4CD6F2C13183}" destId="{C7C7543D-BABC-4E1C-82C8-259B2416D979}" srcOrd="0" destOrd="0" parTransId="{9EC596E6-FE27-435A-ACB3-6B39DDDEF303}" sibTransId="{89CD6207-2E4D-46E5-9548-3E7CB29CDD2B}"/>
    <dgm:cxn modelId="{FB51D1BD-11DE-4712-A419-9437D27C3AB0}" type="presOf" srcId="{C7C7543D-BABC-4E1C-82C8-259B2416D979}" destId="{1CA5FA36-E0EB-41FE-AD05-1AD34FEA584E}" srcOrd="1" destOrd="0" presId="urn:microsoft.com/office/officeart/2005/8/layout/orgChart1"/>
    <dgm:cxn modelId="{597B5CAA-07AA-4D65-844C-760F0F53C3F6}" srcId="{52E3F654-7E31-4B10-861A-4CD6F2C13183}" destId="{DA5A2182-94BC-4C37-BCB0-AFAA885AE28B}" srcOrd="3" destOrd="0" parTransId="{6185B01E-6867-4CE7-9078-04924D231069}" sibTransId="{03F06264-B04C-4B90-9CF4-C2F44B200952}"/>
    <dgm:cxn modelId="{A63C8905-66A6-4D09-8046-3F27AFE60F30}" type="presOf" srcId="{A5D7FD0A-D6D9-41CD-A6A5-60A0BDB34831}" destId="{484673A3-83EB-44F5-BB68-326C038F8948}" srcOrd="0" destOrd="0" presId="urn:microsoft.com/office/officeart/2005/8/layout/orgChart1"/>
    <dgm:cxn modelId="{BDFFF006-EF7F-452B-8046-D34493AA0154}" type="presOf" srcId="{5F6F701B-D4FF-4BE4-ABF2-C7932DBECF15}" destId="{8C3C7421-E1FB-4773-B83B-365FBE2E7B2C}" srcOrd="1" destOrd="0" presId="urn:microsoft.com/office/officeart/2005/8/layout/orgChart1"/>
    <dgm:cxn modelId="{81F5A6D7-8B14-489A-8609-6219B51400E5}" type="presOf" srcId="{B458C247-0A6D-4E78-B2C4-A7FB717777F6}" destId="{394D79AF-8118-4C72-8AD7-FECED7C5D048}" srcOrd="0" destOrd="0" presId="urn:microsoft.com/office/officeart/2005/8/layout/orgChart1"/>
    <dgm:cxn modelId="{D38ACE1E-8A26-40F0-B40D-DCD72F597EA1}" type="presOf" srcId="{B43D2C1C-0C7D-4362-9A9F-9C8FD5450452}" destId="{7AE3A177-6D2D-418B-A55B-18BFA486D47A}" srcOrd="1" destOrd="0" presId="urn:microsoft.com/office/officeart/2005/8/layout/orgChart1"/>
    <dgm:cxn modelId="{BAFAF618-981A-4DE4-A53B-C7372B5238AF}" type="presOf" srcId="{8BBBB99E-1C68-428E-94D3-C576477A4B66}" destId="{AC1357A5-F74E-43BB-8172-5EE89A80BDBC}" srcOrd="1" destOrd="0" presId="urn:microsoft.com/office/officeart/2005/8/layout/orgChart1"/>
    <dgm:cxn modelId="{54C05F36-D613-40C8-98B4-8DFB5807FD97}" srcId="{13D7652E-D78E-4D49-9390-317AC852CC1E}" destId="{A4538272-64B0-4CA1-B70D-53B548E62B21}" srcOrd="0" destOrd="0" parTransId="{62613DA9-A87F-4854-9A39-974BCBD574BA}" sibTransId="{AE4520BB-0CE1-4FBA-AE1C-EC1433DD7923}"/>
    <dgm:cxn modelId="{FD3A06EA-4F31-4C54-98C1-5F83D3B5A845}" type="presOf" srcId="{DA04898D-BE34-49DC-BA0A-8E02B6A1DD10}" destId="{415FE3F4-C993-46E7-A018-4C24A30CB910}" srcOrd="1" destOrd="0" presId="urn:microsoft.com/office/officeart/2005/8/layout/orgChart1"/>
    <dgm:cxn modelId="{304DFDE2-5E3B-46CE-AC66-B4584F6956B3}" type="presOf" srcId="{A36D26DC-41D5-416D-81B6-2A410F900E62}" destId="{FDF81B2A-607F-49AC-AD22-1A3A85A11140}" srcOrd="0" destOrd="0" presId="urn:microsoft.com/office/officeart/2005/8/layout/orgChart1"/>
    <dgm:cxn modelId="{968B3EDC-0D30-4CFA-81D5-30B652B369B1}" type="presOf" srcId="{2208F29F-3FBD-403F-A449-8326864FFB52}" destId="{8739C997-C020-4314-AB5C-95B6969147F8}" srcOrd="0" destOrd="0" presId="urn:microsoft.com/office/officeart/2005/8/layout/orgChart1"/>
    <dgm:cxn modelId="{48FBE534-4D0C-456E-9AB7-44F3106EB894}" type="presOf" srcId="{52E3F654-7E31-4B10-861A-4CD6F2C13183}" destId="{B36D6A66-1E4A-4518-8186-38B977B966F7}" srcOrd="0" destOrd="0" presId="urn:microsoft.com/office/officeart/2005/8/layout/orgChart1"/>
    <dgm:cxn modelId="{FC147E16-0DB2-4129-9A1A-4BB4F4D64A7E}" type="presOf" srcId="{40B0A421-8E22-42DB-B42A-83A2567558CD}" destId="{B5EEA92C-3048-47EF-AA45-732D7C7488E8}" srcOrd="0" destOrd="0" presId="urn:microsoft.com/office/officeart/2005/8/layout/orgChart1"/>
    <dgm:cxn modelId="{353D7AB6-1CCB-4B97-A0FA-289EE1F8F1A8}" type="presOf" srcId="{C7C7543D-BABC-4E1C-82C8-259B2416D979}" destId="{E3E73090-4E35-415D-9BD4-E3BFAD749AF6}" srcOrd="0" destOrd="0" presId="urn:microsoft.com/office/officeart/2005/8/layout/orgChart1"/>
    <dgm:cxn modelId="{AF0D7B69-67AC-499A-9EB7-F6DED3180725}" srcId="{8BBBB99E-1C68-428E-94D3-C576477A4B66}" destId="{A36D26DC-41D5-416D-81B6-2A410F900E62}" srcOrd="0" destOrd="0" parTransId="{B458C247-0A6D-4E78-B2C4-A7FB717777F6}" sibTransId="{B583F597-2C99-4FA6-AFC6-DF1B1E246DB5}"/>
    <dgm:cxn modelId="{245A3264-9606-4926-9D83-057BFCBDB5A3}" type="presOf" srcId="{9EC596E6-FE27-435A-ACB3-6B39DDDEF303}" destId="{E64AF7FA-4BAB-4013-B82D-9904EB5B1F87}" srcOrd="0" destOrd="0" presId="urn:microsoft.com/office/officeart/2005/8/layout/orgChart1"/>
    <dgm:cxn modelId="{EDB8FCC7-4409-444B-9F4A-2AE77F86D1DA}" type="presOf" srcId="{99C6FB82-E847-4E4A-9AAE-48EDE7002FC9}" destId="{8210A2C4-5BAB-4E29-AA79-4E6962C5C683}" srcOrd="0" destOrd="0" presId="urn:microsoft.com/office/officeart/2005/8/layout/orgChart1"/>
    <dgm:cxn modelId="{2EEA7E71-A8E8-48C0-A19B-0A72FBD670A6}" type="presOf" srcId="{A4538272-64B0-4CA1-B70D-53B548E62B21}" destId="{DBAEB90B-2F5F-47CB-A6CA-EF129402C54E}" srcOrd="1" destOrd="0" presId="urn:microsoft.com/office/officeart/2005/8/layout/orgChart1"/>
    <dgm:cxn modelId="{599AB3AE-6549-460C-8EC9-FAE4B0ACE987}" type="presOf" srcId="{DA5A2182-94BC-4C37-BCB0-AFAA885AE28B}" destId="{B9351C9C-4264-47FE-A461-71B8E106DF73}" srcOrd="0" destOrd="0" presId="urn:microsoft.com/office/officeart/2005/8/layout/orgChart1"/>
    <dgm:cxn modelId="{CD37FA11-22E0-4E39-A861-E222E015325B}" type="presOf" srcId="{E7C11715-D91E-43DF-AA8B-C4381ABA0733}" destId="{CEF07EAD-0A0E-4BF6-8670-05F529AC3C0C}" srcOrd="0" destOrd="0" presId="urn:microsoft.com/office/officeart/2005/8/layout/orgChart1"/>
    <dgm:cxn modelId="{F3E5666E-F0E5-411F-A34D-105B42328D5A}" type="presOf" srcId="{13D7652E-D78E-4D49-9390-317AC852CC1E}" destId="{6FD0FFD1-48E1-42BD-8063-3DA853DF1624}" srcOrd="1" destOrd="0" presId="urn:microsoft.com/office/officeart/2005/8/layout/orgChart1"/>
    <dgm:cxn modelId="{73D44F61-B01F-49B4-B57C-943D9C6AE64E}" srcId="{52E3F654-7E31-4B10-861A-4CD6F2C13183}" destId="{5F6F701B-D4FF-4BE4-ABF2-C7932DBECF15}" srcOrd="6" destOrd="0" parTransId="{905233F6-5125-4CFB-AA64-39750EBAE1CA}" sibTransId="{BB180E92-DE94-4E4A-8D62-6C3F418349BC}"/>
    <dgm:cxn modelId="{79759F93-4B07-4215-B650-19435E4494CE}" type="presOf" srcId="{C9381D07-6092-4335-95E5-894F8CD14C76}" destId="{3EB2E90C-45AC-415E-9A9A-4EA635FE5452}" srcOrd="1" destOrd="0" presId="urn:microsoft.com/office/officeart/2005/8/layout/orgChart1"/>
    <dgm:cxn modelId="{071304DC-A544-412A-AE8D-BF970481AC51}" type="presParOf" srcId="{8739C997-C020-4314-AB5C-95B6969147F8}" destId="{2D16094A-6907-429C-9FA3-9ED42905F204}" srcOrd="0" destOrd="0" presId="urn:microsoft.com/office/officeart/2005/8/layout/orgChart1"/>
    <dgm:cxn modelId="{88E684A5-4AC0-495A-A125-592AFD98B5F0}" type="presParOf" srcId="{2D16094A-6907-429C-9FA3-9ED42905F204}" destId="{E75F3726-566A-40A1-95ED-F158DC398842}" srcOrd="0" destOrd="0" presId="urn:microsoft.com/office/officeart/2005/8/layout/orgChart1"/>
    <dgm:cxn modelId="{D19FA08F-A9DC-413A-ADA9-E41FACB2E8DF}" type="presParOf" srcId="{E75F3726-566A-40A1-95ED-F158DC398842}" destId="{B36D6A66-1E4A-4518-8186-38B977B966F7}" srcOrd="0" destOrd="0" presId="urn:microsoft.com/office/officeart/2005/8/layout/orgChart1"/>
    <dgm:cxn modelId="{362BBF24-428E-4748-9992-136CA323DD57}" type="presParOf" srcId="{E75F3726-566A-40A1-95ED-F158DC398842}" destId="{3A5D03D8-BBC4-436A-B720-6CD9DFAACE52}" srcOrd="1" destOrd="0" presId="urn:microsoft.com/office/officeart/2005/8/layout/orgChart1"/>
    <dgm:cxn modelId="{3AC77DFD-390F-41C3-9C9F-81AB7690D9AC}" type="presParOf" srcId="{2D16094A-6907-429C-9FA3-9ED42905F204}" destId="{EC2EB72C-748A-40CE-AEFF-CD2C663E4271}" srcOrd="1" destOrd="0" presId="urn:microsoft.com/office/officeart/2005/8/layout/orgChart1"/>
    <dgm:cxn modelId="{97DA8FFB-22DF-4406-BBDC-892014144AD7}" type="presParOf" srcId="{EC2EB72C-748A-40CE-AEFF-CD2C663E4271}" destId="{E64AF7FA-4BAB-4013-B82D-9904EB5B1F87}" srcOrd="0" destOrd="0" presId="urn:microsoft.com/office/officeart/2005/8/layout/orgChart1"/>
    <dgm:cxn modelId="{7EDF8AF2-4274-4078-9851-193764F45FF8}" type="presParOf" srcId="{EC2EB72C-748A-40CE-AEFF-CD2C663E4271}" destId="{8BB5A7FD-EF3E-41A0-9C99-B6C6791EC910}" srcOrd="1" destOrd="0" presId="urn:microsoft.com/office/officeart/2005/8/layout/orgChart1"/>
    <dgm:cxn modelId="{1397D354-9EBC-4BBF-BA00-AFA36542A93E}" type="presParOf" srcId="{8BB5A7FD-EF3E-41A0-9C99-B6C6791EC910}" destId="{C544B81A-A2F8-42CF-B808-5DF3B6C5AA96}" srcOrd="0" destOrd="0" presId="urn:microsoft.com/office/officeart/2005/8/layout/orgChart1"/>
    <dgm:cxn modelId="{159FFBAA-3D45-4B26-A2F0-88B64B227E9E}" type="presParOf" srcId="{C544B81A-A2F8-42CF-B808-5DF3B6C5AA96}" destId="{E3E73090-4E35-415D-9BD4-E3BFAD749AF6}" srcOrd="0" destOrd="0" presId="urn:microsoft.com/office/officeart/2005/8/layout/orgChart1"/>
    <dgm:cxn modelId="{C0AA1F76-860B-4FEB-A081-D591BCC163F5}" type="presParOf" srcId="{C544B81A-A2F8-42CF-B808-5DF3B6C5AA96}" destId="{1CA5FA36-E0EB-41FE-AD05-1AD34FEA584E}" srcOrd="1" destOrd="0" presId="urn:microsoft.com/office/officeart/2005/8/layout/orgChart1"/>
    <dgm:cxn modelId="{46ADAB19-0853-4AB8-9650-0ECEBF1BE216}" type="presParOf" srcId="{8BB5A7FD-EF3E-41A0-9C99-B6C6791EC910}" destId="{C5431F6A-63D1-41F9-93B1-D3475A16D850}" srcOrd="1" destOrd="0" presId="urn:microsoft.com/office/officeart/2005/8/layout/orgChart1"/>
    <dgm:cxn modelId="{43AC7D80-A0D0-40CC-897C-3B610DBE8B28}" type="presParOf" srcId="{C5431F6A-63D1-41F9-93B1-D3475A16D850}" destId="{484673A3-83EB-44F5-BB68-326C038F8948}" srcOrd="0" destOrd="0" presId="urn:microsoft.com/office/officeart/2005/8/layout/orgChart1"/>
    <dgm:cxn modelId="{7218D8E8-A75E-4498-A3D6-6811BD9BAF44}" type="presParOf" srcId="{C5431F6A-63D1-41F9-93B1-D3475A16D850}" destId="{3C2C1E45-88F9-4B7A-B1D5-8DB398EDADD9}" srcOrd="1" destOrd="0" presId="urn:microsoft.com/office/officeart/2005/8/layout/orgChart1"/>
    <dgm:cxn modelId="{42DA78E5-D93F-4D00-8EA6-93906EE8A5A8}" type="presParOf" srcId="{3C2C1E45-88F9-4B7A-B1D5-8DB398EDADD9}" destId="{FB598226-2D5E-4785-9742-E3DE702061E1}" srcOrd="0" destOrd="0" presId="urn:microsoft.com/office/officeart/2005/8/layout/orgChart1"/>
    <dgm:cxn modelId="{EF9BCAD1-24CA-42FE-B11C-528B53C10BFF}" type="presParOf" srcId="{FB598226-2D5E-4785-9742-E3DE702061E1}" destId="{5AC12492-966E-4315-94F9-F9816AF9EF40}" srcOrd="0" destOrd="0" presId="urn:microsoft.com/office/officeart/2005/8/layout/orgChart1"/>
    <dgm:cxn modelId="{F7D320C0-570F-416C-8CD7-805AD73BD17E}" type="presParOf" srcId="{FB598226-2D5E-4785-9742-E3DE702061E1}" destId="{ACA172B8-B2B1-44F8-819C-5782DEFDF904}" srcOrd="1" destOrd="0" presId="urn:microsoft.com/office/officeart/2005/8/layout/orgChart1"/>
    <dgm:cxn modelId="{8114EC46-9070-4184-8DA2-57EC8A445F8B}" type="presParOf" srcId="{3C2C1E45-88F9-4B7A-B1D5-8DB398EDADD9}" destId="{1460BEB6-A9B4-4FE8-A1C6-BB12A395844C}" srcOrd="1" destOrd="0" presId="urn:microsoft.com/office/officeart/2005/8/layout/orgChart1"/>
    <dgm:cxn modelId="{C4BCAF90-1DF5-4322-87F7-BE41FACB9D54}" type="presParOf" srcId="{3C2C1E45-88F9-4B7A-B1D5-8DB398EDADD9}" destId="{954FB5FF-9981-43C2-A7C2-F14EA18FD862}" srcOrd="2" destOrd="0" presId="urn:microsoft.com/office/officeart/2005/8/layout/orgChart1"/>
    <dgm:cxn modelId="{CBFA63EF-A114-486B-BBD5-ADE8588AD60D}" type="presParOf" srcId="{8BB5A7FD-EF3E-41A0-9C99-B6C6791EC910}" destId="{11C8BAD8-35F5-44BE-98F5-E34B10BAA75C}" srcOrd="2" destOrd="0" presId="urn:microsoft.com/office/officeart/2005/8/layout/orgChart1"/>
    <dgm:cxn modelId="{3E69FD02-8DD1-4697-992B-C402E7717691}" type="presParOf" srcId="{EC2EB72C-748A-40CE-AEFF-CD2C663E4271}" destId="{24DEF3CE-473D-4A22-8D27-087513FE46FA}" srcOrd="2" destOrd="0" presId="urn:microsoft.com/office/officeart/2005/8/layout/orgChart1"/>
    <dgm:cxn modelId="{0B89952D-E878-4E08-A26A-CD51DB8A85A5}" type="presParOf" srcId="{EC2EB72C-748A-40CE-AEFF-CD2C663E4271}" destId="{AFED52AE-E47C-4A07-A4E6-6701B57828E1}" srcOrd="3" destOrd="0" presId="urn:microsoft.com/office/officeart/2005/8/layout/orgChart1"/>
    <dgm:cxn modelId="{3750A999-4D97-4C64-9012-9E551B93D40F}" type="presParOf" srcId="{AFED52AE-E47C-4A07-A4E6-6701B57828E1}" destId="{BF464CA7-4E5A-45F8-B972-A36FC4E5E820}" srcOrd="0" destOrd="0" presId="urn:microsoft.com/office/officeart/2005/8/layout/orgChart1"/>
    <dgm:cxn modelId="{E2C2A3FE-D42A-4B05-B035-A5FC184D756F}" type="presParOf" srcId="{BF464CA7-4E5A-45F8-B972-A36FC4E5E820}" destId="{D42E668B-12C0-4B00-9E6F-B5C08BFD832C}" srcOrd="0" destOrd="0" presId="urn:microsoft.com/office/officeart/2005/8/layout/orgChart1"/>
    <dgm:cxn modelId="{F203D752-3973-47CA-AE30-577B60283259}" type="presParOf" srcId="{BF464CA7-4E5A-45F8-B972-A36FC4E5E820}" destId="{6FD0FFD1-48E1-42BD-8063-3DA853DF1624}" srcOrd="1" destOrd="0" presId="urn:microsoft.com/office/officeart/2005/8/layout/orgChart1"/>
    <dgm:cxn modelId="{FB6FF3BD-6704-4C15-A580-2171677287B6}" type="presParOf" srcId="{AFED52AE-E47C-4A07-A4E6-6701B57828E1}" destId="{27FFEA5A-C0B4-4EA1-B114-5F1F58F0A979}" srcOrd="1" destOrd="0" presId="urn:microsoft.com/office/officeart/2005/8/layout/orgChart1"/>
    <dgm:cxn modelId="{3A8C08D0-A7A6-48A1-A966-2F846D5E5B4E}" type="presParOf" srcId="{27FFEA5A-C0B4-4EA1-B114-5F1F58F0A979}" destId="{63FD5609-5777-48D3-83DB-B53AC4EED0E1}" srcOrd="0" destOrd="0" presId="urn:microsoft.com/office/officeart/2005/8/layout/orgChart1"/>
    <dgm:cxn modelId="{F2567CFF-538D-40B1-8B64-FC75EBF6331B}" type="presParOf" srcId="{27FFEA5A-C0B4-4EA1-B114-5F1F58F0A979}" destId="{8C439A1D-7EAD-46CC-A5B3-100E2D1E76DE}" srcOrd="1" destOrd="0" presId="urn:microsoft.com/office/officeart/2005/8/layout/orgChart1"/>
    <dgm:cxn modelId="{27A00E3F-95FC-4A4A-AE08-D88E0D1D7A3E}" type="presParOf" srcId="{8C439A1D-7EAD-46CC-A5B3-100E2D1E76DE}" destId="{0E0884DE-E028-4382-81EF-BE585D9DE5F4}" srcOrd="0" destOrd="0" presId="urn:microsoft.com/office/officeart/2005/8/layout/orgChart1"/>
    <dgm:cxn modelId="{11F2203A-D791-41F5-A519-A64E2629A93B}" type="presParOf" srcId="{0E0884DE-E028-4382-81EF-BE585D9DE5F4}" destId="{FD007297-B4D9-4A8F-BB57-B49B87DE9FF2}" srcOrd="0" destOrd="0" presId="urn:microsoft.com/office/officeart/2005/8/layout/orgChart1"/>
    <dgm:cxn modelId="{0A3CDF14-CC86-4F16-9241-E54E988D6EAF}" type="presParOf" srcId="{0E0884DE-E028-4382-81EF-BE585D9DE5F4}" destId="{DBAEB90B-2F5F-47CB-A6CA-EF129402C54E}" srcOrd="1" destOrd="0" presId="urn:microsoft.com/office/officeart/2005/8/layout/orgChart1"/>
    <dgm:cxn modelId="{8C17FAA3-8614-4A44-A23B-CE78A4FD182A}" type="presParOf" srcId="{8C439A1D-7EAD-46CC-A5B3-100E2D1E76DE}" destId="{7B2C3CF2-9BD7-48E3-8683-70A17B52C879}" srcOrd="1" destOrd="0" presId="urn:microsoft.com/office/officeart/2005/8/layout/orgChart1"/>
    <dgm:cxn modelId="{EECD8EA3-2B86-4153-BDA0-380A67DD0F3E}" type="presParOf" srcId="{8C439A1D-7EAD-46CC-A5B3-100E2D1E76DE}" destId="{BAB4E0D8-47C6-476E-B93F-DCE05AAE6C95}" srcOrd="2" destOrd="0" presId="urn:microsoft.com/office/officeart/2005/8/layout/orgChart1"/>
    <dgm:cxn modelId="{8102A341-F9B3-43DF-9E07-81882CFF8F57}" type="presParOf" srcId="{AFED52AE-E47C-4A07-A4E6-6701B57828E1}" destId="{2618B7A2-E77B-4EA4-B58C-85163FBE1555}" srcOrd="2" destOrd="0" presId="urn:microsoft.com/office/officeart/2005/8/layout/orgChart1"/>
    <dgm:cxn modelId="{2FC1121B-C41D-46DE-9DEE-C73648EAFA1B}" type="presParOf" srcId="{EC2EB72C-748A-40CE-AEFF-CD2C663E4271}" destId="{B5EEA92C-3048-47EF-AA45-732D7C7488E8}" srcOrd="4" destOrd="0" presId="urn:microsoft.com/office/officeart/2005/8/layout/orgChart1"/>
    <dgm:cxn modelId="{F575B63C-7AB4-4FE2-83E4-F0EE06535169}" type="presParOf" srcId="{EC2EB72C-748A-40CE-AEFF-CD2C663E4271}" destId="{3BD981FC-ED90-4069-8FF7-6F25293BE750}" srcOrd="5" destOrd="0" presId="urn:microsoft.com/office/officeart/2005/8/layout/orgChart1"/>
    <dgm:cxn modelId="{4A8F84E1-E5CF-4D1C-8507-4AC8EAE9D428}" type="presParOf" srcId="{3BD981FC-ED90-4069-8FF7-6F25293BE750}" destId="{92DD83AB-178D-406D-9E24-FE77AA416C42}" srcOrd="0" destOrd="0" presId="urn:microsoft.com/office/officeart/2005/8/layout/orgChart1"/>
    <dgm:cxn modelId="{782C462E-57CF-4AA9-839A-0F82F76BD95E}" type="presParOf" srcId="{92DD83AB-178D-406D-9E24-FE77AA416C42}" destId="{901C3F84-0850-42AD-A58A-3FAA50F677C1}" srcOrd="0" destOrd="0" presId="urn:microsoft.com/office/officeart/2005/8/layout/orgChart1"/>
    <dgm:cxn modelId="{3A7A8FDF-62D5-4910-AA55-18273369D726}" type="presParOf" srcId="{92DD83AB-178D-406D-9E24-FE77AA416C42}" destId="{7AE3A177-6D2D-418B-A55B-18BFA486D47A}" srcOrd="1" destOrd="0" presId="urn:microsoft.com/office/officeart/2005/8/layout/orgChart1"/>
    <dgm:cxn modelId="{9815FF17-596F-461B-8BB7-5C3A6CA5FD68}" type="presParOf" srcId="{3BD981FC-ED90-4069-8FF7-6F25293BE750}" destId="{C4DA89EB-A0E5-48D6-8060-3650A431C205}" srcOrd="1" destOrd="0" presId="urn:microsoft.com/office/officeart/2005/8/layout/orgChart1"/>
    <dgm:cxn modelId="{C941A611-9E2C-4BD9-8E0E-0C87742DAC07}" type="presParOf" srcId="{C4DA89EB-A0E5-48D6-8060-3650A431C205}" destId="{7DDE2331-55FA-4120-89F2-C060EE23CD4F}" srcOrd="0" destOrd="0" presId="urn:microsoft.com/office/officeart/2005/8/layout/orgChart1"/>
    <dgm:cxn modelId="{D2827130-4C4D-4A0E-A0F9-36B2AF238513}" type="presParOf" srcId="{C4DA89EB-A0E5-48D6-8060-3650A431C205}" destId="{ED0B275F-236C-4C5D-8DFA-8A3FBD9DF30B}" srcOrd="1" destOrd="0" presId="urn:microsoft.com/office/officeart/2005/8/layout/orgChart1"/>
    <dgm:cxn modelId="{FABBFEF1-6A6D-477D-B163-8E787C34DE77}" type="presParOf" srcId="{ED0B275F-236C-4C5D-8DFA-8A3FBD9DF30B}" destId="{3FDFF1F7-4AAD-4774-817A-C52519543467}" srcOrd="0" destOrd="0" presId="urn:microsoft.com/office/officeart/2005/8/layout/orgChart1"/>
    <dgm:cxn modelId="{FAFC7F15-49DA-4BE9-B96F-0A99EDC58109}" type="presParOf" srcId="{3FDFF1F7-4AAD-4774-817A-C52519543467}" destId="{8210A2C4-5BAB-4E29-AA79-4E6962C5C683}" srcOrd="0" destOrd="0" presId="urn:microsoft.com/office/officeart/2005/8/layout/orgChart1"/>
    <dgm:cxn modelId="{74724649-6101-4EC6-BAEC-F2255EEA28D1}" type="presParOf" srcId="{3FDFF1F7-4AAD-4774-817A-C52519543467}" destId="{3C74583D-5CEA-470E-AC5A-2369EC409200}" srcOrd="1" destOrd="0" presId="urn:microsoft.com/office/officeart/2005/8/layout/orgChart1"/>
    <dgm:cxn modelId="{52381C54-5D6C-4E5F-B7C2-A5AB4CE36568}" type="presParOf" srcId="{ED0B275F-236C-4C5D-8DFA-8A3FBD9DF30B}" destId="{97F9C375-8F21-4ECB-87C6-9BB20DFE10B2}" srcOrd="1" destOrd="0" presId="urn:microsoft.com/office/officeart/2005/8/layout/orgChart1"/>
    <dgm:cxn modelId="{728C1690-FBF7-4A67-A4A4-49CD99621AB7}" type="presParOf" srcId="{ED0B275F-236C-4C5D-8DFA-8A3FBD9DF30B}" destId="{99BF514A-3D94-427A-98BE-7D8EE00AE2AB}" srcOrd="2" destOrd="0" presId="urn:microsoft.com/office/officeart/2005/8/layout/orgChart1"/>
    <dgm:cxn modelId="{AFB6ECF2-12D5-420F-B9A6-01BA6D573834}" type="presParOf" srcId="{3BD981FC-ED90-4069-8FF7-6F25293BE750}" destId="{22D88F75-17E4-4A55-BE0C-F962E9C6E2AE}" srcOrd="2" destOrd="0" presId="urn:microsoft.com/office/officeart/2005/8/layout/orgChart1"/>
    <dgm:cxn modelId="{B2C3E25D-1526-41FB-B9FB-2C6BB13C9275}" type="presParOf" srcId="{EC2EB72C-748A-40CE-AEFF-CD2C663E4271}" destId="{D2449D79-ED1E-42CC-97B0-58A80C1DBD95}" srcOrd="6" destOrd="0" presId="urn:microsoft.com/office/officeart/2005/8/layout/orgChart1"/>
    <dgm:cxn modelId="{C9DBBA28-ADA7-4BA4-BBF7-83668C8BB32D}" type="presParOf" srcId="{EC2EB72C-748A-40CE-AEFF-CD2C663E4271}" destId="{7D74140C-F134-4900-8DC6-104DDC9261E0}" srcOrd="7" destOrd="0" presId="urn:microsoft.com/office/officeart/2005/8/layout/orgChart1"/>
    <dgm:cxn modelId="{B1B46A50-94A3-48B5-8C59-1E24FBF296E6}" type="presParOf" srcId="{7D74140C-F134-4900-8DC6-104DDC9261E0}" destId="{AA1CA20D-D60E-4EE9-9C75-1A5AD8D41D90}" srcOrd="0" destOrd="0" presId="urn:microsoft.com/office/officeart/2005/8/layout/orgChart1"/>
    <dgm:cxn modelId="{69FA3062-0E92-4F5C-B871-811F3B854445}" type="presParOf" srcId="{AA1CA20D-D60E-4EE9-9C75-1A5AD8D41D90}" destId="{B9351C9C-4264-47FE-A461-71B8E106DF73}" srcOrd="0" destOrd="0" presId="urn:microsoft.com/office/officeart/2005/8/layout/orgChart1"/>
    <dgm:cxn modelId="{66585B6E-C00E-41DF-8E7D-F8CA86C2C257}" type="presParOf" srcId="{AA1CA20D-D60E-4EE9-9C75-1A5AD8D41D90}" destId="{DB95F6B4-58E2-4C77-90F0-489A200D872D}" srcOrd="1" destOrd="0" presId="urn:microsoft.com/office/officeart/2005/8/layout/orgChart1"/>
    <dgm:cxn modelId="{640D6760-340A-4A0D-A300-91627770C641}" type="presParOf" srcId="{7D74140C-F134-4900-8DC6-104DDC9261E0}" destId="{ACBA462E-ACAC-4446-B4E1-BB2D067131FF}" srcOrd="1" destOrd="0" presId="urn:microsoft.com/office/officeart/2005/8/layout/orgChart1"/>
    <dgm:cxn modelId="{5FC5857E-D7B7-4CC9-9C9E-E81FB456228D}" type="presParOf" srcId="{ACBA462E-ACAC-4446-B4E1-BB2D067131FF}" destId="{CEF07EAD-0A0E-4BF6-8670-05F529AC3C0C}" srcOrd="0" destOrd="0" presId="urn:microsoft.com/office/officeart/2005/8/layout/orgChart1"/>
    <dgm:cxn modelId="{A9276854-6779-4284-84C0-2D58A43DB47F}" type="presParOf" srcId="{ACBA462E-ACAC-4446-B4E1-BB2D067131FF}" destId="{17DA1E8D-8257-4092-885C-5F89FF0D0053}" srcOrd="1" destOrd="0" presId="urn:microsoft.com/office/officeart/2005/8/layout/orgChart1"/>
    <dgm:cxn modelId="{7E135077-069C-4AD9-A33F-68DB5FC3589A}" type="presParOf" srcId="{17DA1E8D-8257-4092-885C-5F89FF0D0053}" destId="{F81AB3CB-6B18-49EA-AE96-AF3126275119}" srcOrd="0" destOrd="0" presId="urn:microsoft.com/office/officeart/2005/8/layout/orgChart1"/>
    <dgm:cxn modelId="{4C0C568D-192B-4419-BFD1-810D7F89B53F}" type="presParOf" srcId="{F81AB3CB-6B18-49EA-AE96-AF3126275119}" destId="{78734217-69A3-41E4-9F63-491F290AEF9F}" srcOrd="0" destOrd="0" presId="urn:microsoft.com/office/officeart/2005/8/layout/orgChart1"/>
    <dgm:cxn modelId="{7D03C86A-A86B-4B8B-9665-5E7C7A4C0D2E}" type="presParOf" srcId="{F81AB3CB-6B18-49EA-AE96-AF3126275119}" destId="{415FE3F4-C993-46E7-A018-4C24A30CB910}" srcOrd="1" destOrd="0" presId="urn:microsoft.com/office/officeart/2005/8/layout/orgChart1"/>
    <dgm:cxn modelId="{E51BA8BF-458A-4A0C-8595-E50084EE3B61}" type="presParOf" srcId="{17DA1E8D-8257-4092-885C-5F89FF0D0053}" destId="{03312F5C-5618-4D71-99E3-FF92652292E3}" srcOrd="1" destOrd="0" presId="urn:microsoft.com/office/officeart/2005/8/layout/orgChart1"/>
    <dgm:cxn modelId="{0AF3E3BA-6AF7-4607-BB36-9E4DE80B0D7A}" type="presParOf" srcId="{17DA1E8D-8257-4092-885C-5F89FF0D0053}" destId="{D3F87EA5-D5DF-4A5E-9618-2F71CA74D319}" srcOrd="2" destOrd="0" presId="urn:microsoft.com/office/officeart/2005/8/layout/orgChart1"/>
    <dgm:cxn modelId="{8BF7C8B1-8CD8-40E6-BD5B-051A8B43DF43}" type="presParOf" srcId="{7D74140C-F134-4900-8DC6-104DDC9261E0}" destId="{6D1FFFCA-E052-4303-AC99-55A91E52A95F}" srcOrd="2" destOrd="0" presId="urn:microsoft.com/office/officeart/2005/8/layout/orgChart1"/>
    <dgm:cxn modelId="{FD4C9041-87A8-4191-BF63-5E53BE95D621}" type="presParOf" srcId="{EC2EB72C-748A-40CE-AEFF-CD2C663E4271}" destId="{9C5C5EFD-42C5-411D-9778-3CEED618532A}" srcOrd="8" destOrd="0" presId="urn:microsoft.com/office/officeart/2005/8/layout/orgChart1"/>
    <dgm:cxn modelId="{61887322-C01F-4B68-8C30-5E1CC7528C71}" type="presParOf" srcId="{EC2EB72C-748A-40CE-AEFF-CD2C663E4271}" destId="{7F22FDC6-343C-4606-9C0D-186249ACF294}" srcOrd="9" destOrd="0" presId="urn:microsoft.com/office/officeart/2005/8/layout/orgChart1"/>
    <dgm:cxn modelId="{6EE0C340-FE5A-4DFA-BAE7-72F8ECCA4793}" type="presParOf" srcId="{7F22FDC6-343C-4606-9C0D-186249ACF294}" destId="{359AB76B-464F-455C-A783-E4017553F0AA}" srcOrd="0" destOrd="0" presId="urn:microsoft.com/office/officeart/2005/8/layout/orgChart1"/>
    <dgm:cxn modelId="{9A906FE0-7E76-4A1B-9042-A65F09552D60}" type="presParOf" srcId="{359AB76B-464F-455C-A783-E4017553F0AA}" destId="{CF13DD11-0C07-430E-9459-8E2D0E4039D0}" srcOrd="0" destOrd="0" presId="urn:microsoft.com/office/officeart/2005/8/layout/orgChart1"/>
    <dgm:cxn modelId="{D7E9ED2B-D8E6-49B1-B5B9-C58C74EF80B5}" type="presParOf" srcId="{359AB76B-464F-455C-A783-E4017553F0AA}" destId="{AC1357A5-F74E-43BB-8172-5EE89A80BDBC}" srcOrd="1" destOrd="0" presId="urn:microsoft.com/office/officeart/2005/8/layout/orgChart1"/>
    <dgm:cxn modelId="{C1634393-D746-4C4E-B9EF-E272F5843033}" type="presParOf" srcId="{7F22FDC6-343C-4606-9C0D-186249ACF294}" destId="{5D1EDF4C-0200-41BB-B56F-BB6623FA1C19}" srcOrd="1" destOrd="0" presId="urn:microsoft.com/office/officeart/2005/8/layout/orgChart1"/>
    <dgm:cxn modelId="{A2BDE212-720B-4D95-AEB8-3F2F14AAAE8F}" type="presParOf" srcId="{5D1EDF4C-0200-41BB-B56F-BB6623FA1C19}" destId="{394D79AF-8118-4C72-8AD7-FECED7C5D048}" srcOrd="0" destOrd="0" presId="urn:microsoft.com/office/officeart/2005/8/layout/orgChart1"/>
    <dgm:cxn modelId="{A7F01C31-43E3-4795-BE72-FD2028E51D2E}" type="presParOf" srcId="{5D1EDF4C-0200-41BB-B56F-BB6623FA1C19}" destId="{F8D5EB20-9526-4998-ABC8-1FE186BDB85B}" srcOrd="1" destOrd="0" presId="urn:microsoft.com/office/officeart/2005/8/layout/orgChart1"/>
    <dgm:cxn modelId="{75ACE1D4-48E6-40E7-99B5-26708D466ADE}" type="presParOf" srcId="{F8D5EB20-9526-4998-ABC8-1FE186BDB85B}" destId="{36A1728F-58CA-44DB-AFD0-13AEEA14B61C}" srcOrd="0" destOrd="0" presId="urn:microsoft.com/office/officeart/2005/8/layout/orgChart1"/>
    <dgm:cxn modelId="{9D6D2D9C-33D6-4550-B16F-64A7792BA46E}" type="presParOf" srcId="{36A1728F-58CA-44DB-AFD0-13AEEA14B61C}" destId="{FDF81B2A-607F-49AC-AD22-1A3A85A11140}" srcOrd="0" destOrd="0" presId="urn:microsoft.com/office/officeart/2005/8/layout/orgChart1"/>
    <dgm:cxn modelId="{46A2DA84-0CA2-4AD5-94F1-3E1B8659E86C}" type="presParOf" srcId="{36A1728F-58CA-44DB-AFD0-13AEEA14B61C}" destId="{A7DE465F-6094-4101-B159-D4BCFC6A1875}" srcOrd="1" destOrd="0" presId="urn:microsoft.com/office/officeart/2005/8/layout/orgChart1"/>
    <dgm:cxn modelId="{087EAD04-6534-461A-8786-F99920313FA6}" type="presParOf" srcId="{F8D5EB20-9526-4998-ABC8-1FE186BDB85B}" destId="{CFC94B60-9D91-4214-8FFF-294B736D5844}" srcOrd="1" destOrd="0" presId="urn:microsoft.com/office/officeart/2005/8/layout/orgChart1"/>
    <dgm:cxn modelId="{C8D66C6F-D5E9-4A0F-BA65-CE8688E5FEAD}" type="presParOf" srcId="{F8D5EB20-9526-4998-ABC8-1FE186BDB85B}" destId="{4BB284DF-234C-4DA7-908D-AB6B102C64E4}" srcOrd="2" destOrd="0" presId="urn:microsoft.com/office/officeart/2005/8/layout/orgChart1"/>
    <dgm:cxn modelId="{6249977F-21CE-49C0-9B98-4857184DF24C}" type="presParOf" srcId="{7F22FDC6-343C-4606-9C0D-186249ACF294}" destId="{4E5CAE60-81DA-43F6-801A-B7EB3A26E2B9}" srcOrd="2" destOrd="0" presId="urn:microsoft.com/office/officeart/2005/8/layout/orgChart1"/>
    <dgm:cxn modelId="{32A544D9-3428-4384-910F-A8FB5A29D0C9}" type="presParOf" srcId="{EC2EB72C-748A-40CE-AEFF-CD2C663E4271}" destId="{CA99E9B1-AADF-4C00-B5C5-D2785EC62DB5}" srcOrd="10" destOrd="0" presId="urn:microsoft.com/office/officeart/2005/8/layout/orgChart1"/>
    <dgm:cxn modelId="{5CEBD610-67D7-4A59-8B89-9E9F70A893E0}" type="presParOf" srcId="{EC2EB72C-748A-40CE-AEFF-CD2C663E4271}" destId="{4BF78167-E272-42AC-9F36-621C8F61E09B}" srcOrd="11" destOrd="0" presId="urn:microsoft.com/office/officeart/2005/8/layout/orgChart1"/>
    <dgm:cxn modelId="{7FBA148F-BEAF-4326-8809-44388764D756}" type="presParOf" srcId="{4BF78167-E272-42AC-9F36-621C8F61E09B}" destId="{74387037-5944-482C-A0F9-CE4E43BE5F7B}" srcOrd="0" destOrd="0" presId="urn:microsoft.com/office/officeart/2005/8/layout/orgChart1"/>
    <dgm:cxn modelId="{DAAB890C-643C-4926-AD29-6A9E1615FC73}" type="presParOf" srcId="{74387037-5944-482C-A0F9-CE4E43BE5F7B}" destId="{06D32992-3000-40F8-A1CD-E62E5B8D0E58}" srcOrd="0" destOrd="0" presId="urn:microsoft.com/office/officeart/2005/8/layout/orgChart1"/>
    <dgm:cxn modelId="{11C9C870-0D07-4A25-B97F-13763EE810EE}" type="presParOf" srcId="{74387037-5944-482C-A0F9-CE4E43BE5F7B}" destId="{6F383A24-F171-40FA-B4A9-679F259A99A7}" srcOrd="1" destOrd="0" presId="urn:microsoft.com/office/officeart/2005/8/layout/orgChart1"/>
    <dgm:cxn modelId="{57FDAF70-CFA8-4E27-A025-D121024BBA95}" type="presParOf" srcId="{4BF78167-E272-42AC-9F36-621C8F61E09B}" destId="{B0BA06DD-5255-46E3-B70A-51FA3751C6BE}" srcOrd="1" destOrd="0" presId="urn:microsoft.com/office/officeart/2005/8/layout/orgChart1"/>
    <dgm:cxn modelId="{012A2607-985A-4336-B8AF-36CA4C76864E}" type="presParOf" srcId="{4BF78167-E272-42AC-9F36-621C8F61E09B}" destId="{9B9FE01E-B988-4BBF-9449-224F3E27D381}" srcOrd="2" destOrd="0" presId="urn:microsoft.com/office/officeart/2005/8/layout/orgChart1"/>
    <dgm:cxn modelId="{5C48D154-3657-48C8-9BC1-2DDFB8A3C5CF}" type="presParOf" srcId="{EC2EB72C-748A-40CE-AEFF-CD2C663E4271}" destId="{DB9EB018-B6D4-4626-8FAB-BFF189C3FC0D}" srcOrd="12" destOrd="0" presId="urn:microsoft.com/office/officeart/2005/8/layout/orgChart1"/>
    <dgm:cxn modelId="{9381BAD6-4926-408A-8C1F-D11076902946}" type="presParOf" srcId="{EC2EB72C-748A-40CE-AEFF-CD2C663E4271}" destId="{57E1284F-14E6-47BE-BF56-9FF2B0C372DC}" srcOrd="13" destOrd="0" presId="urn:microsoft.com/office/officeart/2005/8/layout/orgChart1"/>
    <dgm:cxn modelId="{9654E378-CCBC-4DB5-9DB1-5AC1B40E4D9A}" type="presParOf" srcId="{57E1284F-14E6-47BE-BF56-9FF2B0C372DC}" destId="{DEC7F273-939D-48DE-921F-0D882BFCCC12}" srcOrd="0" destOrd="0" presId="urn:microsoft.com/office/officeart/2005/8/layout/orgChart1"/>
    <dgm:cxn modelId="{F5BAEF85-B577-4849-ABA8-F815D0FD0ECB}" type="presParOf" srcId="{DEC7F273-939D-48DE-921F-0D882BFCCC12}" destId="{40C0BB40-4354-4736-9CCA-1615F280F871}" srcOrd="0" destOrd="0" presId="urn:microsoft.com/office/officeart/2005/8/layout/orgChart1"/>
    <dgm:cxn modelId="{D1DB87AE-C3DE-4F0C-BA01-E345D9E5E3A4}" type="presParOf" srcId="{DEC7F273-939D-48DE-921F-0D882BFCCC12}" destId="{8C3C7421-E1FB-4773-B83B-365FBE2E7B2C}" srcOrd="1" destOrd="0" presId="urn:microsoft.com/office/officeart/2005/8/layout/orgChart1"/>
    <dgm:cxn modelId="{43FAD37B-C218-49DF-B56E-E758E3D184C9}" type="presParOf" srcId="{57E1284F-14E6-47BE-BF56-9FF2B0C372DC}" destId="{98246513-9BB3-443F-8CB2-522526F9662A}" srcOrd="1" destOrd="0" presId="urn:microsoft.com/office/officeart/2005/8/layout/orgChart1"/>
    <dgm:cxn modelId="{E05EBDB9-835F-45BC-883F-C719D4C54526}" type="presParOf" srcId="{57E1284F-14E6-47BE-BF56-9FF2B0C372DC}" destId="{C33A546D-BE6F-4E4B-9143-3A48CB7D5FEA}" srcOrd="2" destOrd="0" presId="urn:microsoft.com/office/officeart/2005/8/layout/orgChart1"/>
    <dgm:cxn modelId="{85067579-19A0-442A-9DA6-A65862BF4B6B}" type="presParOf" srcId="{2D16094A-6907-429C-9FA3-9ED42905F204}" destId="{86CE4C43-6057-46CD-9A89-9C9B525886E2}" srcOrd="2" destOrd="0" presId="urn:microsoft.com/office/officeart/2005/8/layout/orgChart1"/>
    <dgm:cxn modelId="{F8B1EDFA-0642-4AA4-BE2D-65CCD2715FE2}" type="presParOf" srcId="{8739C997-C020-4314-AB5C-95B6969147F8}" destId="{29A56994-7E76-4E69-9A43-23596218D875}" srcOrd="1" destOrd="0" presId="urn:microsoft.com/office/officeart/2005/8/layout/orgChart1"/>
    <dgm:cxn modelId="{0BC3A87D-999D-4CF6-B0ED-70913E5CF76C}" type="presParOf" srcId="{29A56994-7E76-4E69-9A43-23596218D875}" destId="{E64FED01-2699-48EF-A2B0-40DAC46D60A9}" srcOrd="0" destOrd="0" presId="urn:microsoft.com/office/officeart/2005/8/layout/orgChart1"/>
    <dgm:cxn modelId="{43FA5878-66D6-4E47-BB46-AC8EDB3B71D9}" type="presParOf" srcId="{E64FED01-2699-48EF-A2B0-40DAC46D60A9}" destId="{913E4DF5-3DAD-4222-BAA4-22A83869E37A}" srcOrd="0" destOrd="0" presId="urn:microsoft.com/office/officeart/2005/8/layout/orgChart1"/>
    <dgm:cxn modelId="{257CF7F5-A29E-4BDE-8E22-FFA6B9E63459}" type="presParOf" srcId="{E64FED01-2699-48EF-A2B0-40DAC46D60A9}" destId="{3EB2E90C-45AC-415E-9A9A-4EA635FE5452}" srcOrd="1" destOrd="0" presId="urn:microsoft.com/office/officeart/2005/8/layout/orgChart1"/>
    <dgm:cxn modelId="{9C219064-3DB8-427A-AF8A-59A366F41A31}" type="presParOf" srcId="{29A56994-7E76-4E69-9A43-23596218D875}" destId="{3FEE6D6A-49D0-4327-933A-976B279AB455}" srcOrd="1" destOrd="0" presId="urn:microsoft.com/office/officeart/2005/8/layout/orgChart1"/>
    <dgm:cxn modelId="{4C283D63-A47F-4469-9B19-238013FE0B56}" type="presParOf" srcId="{29A56994-7E76-4E69-9A43-23596218D875}" destId="{654276DA-4E03-4D0A-8E3C-50F66EEF59B1}"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5582C-CC9A-4617-BDA7-A01B5506830B}" type="doc">
      <dgm:prSet loTypeId="urn:microsoft.com/office/officeart/2005/8/layout/pyramid1" loCatId="pyramid" qsTypeId="urn:microsoft.com/office/officeart/2005/8/quickstyle/simple1" qsCatId="simple" csTypeId="urn:microsoft.com/office/officeart/2005/8/colors/colorful4" csCatId="colorful" phldr="1"/>
      <dgm:spPr>
        <a:scene3d>
          <a:camera prst="perspectiveFront" fov="3300000">
            <a:rot lat="486000" lon="19530000" rev="174000"/>
          </a:camera>
          <a:lightRig rig="harsh" dir="t">
            <a:rot lat="0" lon="0" rev="3000000"/>
          </a:lightRig>
        </a:scene3d>
      </dgm:spPr>
    </dgm:pt>
    <dgm:pt modelId="{100CC7F4-4E0C-48FC-8E4D-6B002B0008D0}">
      <dgm:prSet phldrT="[Text]"/>
      <dgm:spPr>
        <a:solidFill>
          <a:schemeClr val="accent4">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strike="noStrike" dirty="0"/>
            <a:t>Learn where you live</a:t>
          </a:r>
        </a:p>
      </dgm:t>
    </dgm:pt>
    <dgm:pt modelId="{03B9425A-D0AE-4B2B-91DA-A0959E7E1DA6}" type="parTrans" cxnId="{80E0AEE1-1538-4F5D-A4A7-263DB8135D63}">
      <dgm:prSet/>
      <dgm:spPr/>
      <dgm:t>
        <a:bodyPr/>
        <a:lstStyle/>
        <a:p>
          <a:endParaRPr lang="en-US" b="1"/>
        </a:p>
      </dgm:t>
    </dgm:pt>
    <dgm:pt modelId="{D799F602-4C22-4BEE-BF06-560B63F94C48}" type="sibTrans" cxnId="{80E0AEE1-1538-4F5D-A4A7-263DB8135D63}">
      <dgm:prSet/>
      <dgm:spPr/>
      <dgm:t>
        <a:bodyPr/>
        <a:lstStyle/>
        <a:p>
          <a:endParaRPr lang="en-US" b="1"/>
        </a:p>
      </dgm:t>
    </dgm:pt>
    <dgm:pt modelId="{1FA11842-C0B5-48EA-A496-175C771DAFC7}">
      <dgm:prSet phldrT="[Text]"/>
      <dgm:spPr>
        <a:solidFill>
          <a:schemeClr val="accent4">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strike="noStrike" dirty="0"/>
            <a:t>Facilitate learning &amp; development</a:t>
          </a:r>
        </a:p>
      </dgm:t>
    </dgm:pt>
    <dgm:pt modelId="{B195A247-1461-4DB1-A416-E54844A511B0}" type="parTrans" cxnId="{C2CAFA92-4CBD-4B34-A136-DBB876E39ACA}">
      <dgm:prSet/>
      <dgm:spPr/>
      <dgm:t>
        <a:bodyPr/>
        <a:lstStyle/>
        <a:p>
          <a:endParaRPr lang="en-US" b="1"/>
        </a:p>
      </dgm:t>
    </dgm:pt>
    <dgm:pt modelId="{99182013-3C3B-491B-9D61-D22EB55A23C8}" type="sibTrans" cxnId="{C2CAFA92-4CBD-4B34-A136-DBB876E39ACA}">
      <dgm:prSet/>
      <dgm:spPr/>
      <dgm:t>
        <a:bodyPr/>
        <a:lstStyle/>
        <a:p>
          <a:endParaRPr lang="en-US" b="1"/>
        </a:p>
      </dgm:t>
    </dgm:pt>
    <dgm:pt modelId="{E32A5809-F226-4B29-9E45-2953D6D516F5}">
      <dgm:prSet/>
      <dgm:spPr>
        <a:solidFill>
          <a:schemeClr val="accent4">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a:t>Fill the beds</a:t>
          </a:r>
        </a:p>
      </dgm:t>
    </dgm:pt>
    <dgm:pt modelId="{8EA814ED-2F1B-4463-A7E1-77962CAADD1E}" type="parTrans" cxnId="{A577708A-8255-4826-9B45-381793C082FD}">
      <dgm:prSet/>
      <dgm:spPr/>
      <dgm:t>
        <a:bodyPr/>
        <a:lstStyle/>
        <a:p>
          <a:endParaRPr lang="en-US" b="1"/>
        </a:p>
      </dgm:t>
    </dgm:pt>
    <dgm:pt modelId="{2AA00D63-AB52-4671-AE0D-1B27FDD32FD7}" type="sibTrans" cxnId="{A577708A-8255-4826-9B45-381793C082FD}">
      <dgm:prSet/>
      <dgm:spPr/>
      <dgm:t>
        <a:bodyPr/>
        <a:lstStyle/>
        <a:p>
          <a:endParaRPr lang="en-US" b="1"/>
        </a:p>
      </dgm:t>
    </dgm:pt>
    <dgm:pt modelId="{F1674006-93DD-46D0-B183-3231010D705B}">
      <dgm:prSet/>
      <dgm:spPr>
        <a:solidFill>
          <a:schemeClr val="accent4">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dirty="0"/>
            <a:t>Provide beds/space</a:t>
          </a:r>
        </a:p>
      </dgm:t>
    </dgm:pt>
    <dgm:pt modelId="{DEADB7F7-D1E5-479B-BA61-DC581958EA3A}" type="parTrans" cxnId="{D9644915-6D5C-499E-ACC5-084F6F34803A}">
      <dgm:prSet/>
      <dgm:spPr/>
      <dgm:t>
        <a:bodyPr/>
        <a:lstStyle/>
        <a:p>
          <a:endParaRPr lang="en-US" b="1"/>
        </a:p>
      </dgm:t>
    </dgm:pt>
    <dgm:pt modelId="{3BD09B7C-79E9-414D-BDA0-89509E3CDB0F}" type="sibTrans" cxnId="{D9644915-6D5C-499E-ACC5-084F6F34803A}">
      <dgm:prSet/>
      <dgm:spPr/>
      <dgm:t>
        <a:bodyPr/>
        <a:lstStyle/>
        <a:p>
          <a:endParaRPr lang="en-US" b="1"/>
        </a:p>
      </dgm:t>
    </dgm:pt>
    <dgm:pt modelId="{06D7C242-DE43-4372-AB9E-03DF64D6D204}">
      <dgm:prSet/>
      <dgm:spPr>
        <a:solidFill>
          <a:schemeClr val="accent4">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n-US" b="1" dirty="0"/>
            <a:t>Clarity, coordination &amp; culture</a:t>
          </a:r>
        </a:p>
      </dgm:t>
    </dgm:pt>
    <dgm:pt modelId="{A263484B-1508-4DBF-B4F3-4FFC05309DA9}" type="parTrans" cxnId="{1C98E142-247C-4D1B-8C14-5E3FB0D096A7}">
      <dgm:prSet/>
      <dgm:spPr/>
      <dgm:t>
        <a:bodyPr/>
        <a:lstStyle/>
        <a:p>
          <a:endParaRPr lang="en-US"/>
        </a:p>
      </dgm:t>
    </dgm:pt>
    <dgm:pt modelId="{120D88EA-441A-4F10-A396-9C11753CC1F3}" type="sibTrans" cxnId="{1C98E142-247C-4D1B-8C14-5E3FB0D096A7}">
      <dgm:prSet/>
      <dgm:spPr/>
      <dgm:t>
        <a:bodyPr/>
        <a:lstStyle/>
        <a:p>
          <a:endParaRPr lang="en-US"/>
        </a:p>
      </dgm:t>
    </dgm:pt>
    <dgm:pt modelId="{D8948593-7877-4274-B6B4-AFBEFF143DA3}" type="pres">
      <dgm:prSet presAssocID="{D0D5582C-CC9A-4617-BDA7-A01B5506830B}" presName="Name0" presStyleCnt="0">
        <dgm:presLayoutVars>
          <dgm:dir/>
          <dgm:animLvl val="lvl"/>
          <dgm:resizeHandles val="exact"/>
        </dgm:presLayoutVars>
      </dgm:prSet>
      <dgm:spPr/>
    </dgm:pt>
    <dgm:pt modelId="{9989B18D-108F-4B2E-83A4-D12B2C8B3ADE}" type="pres">
      <dgm:prSet presAssocID="{100CC7F4-4E0C-48FC-8E4D-6B002B0008D0}"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D32A5AD2-1B7D-42BB-8D66-F0108ACAFC62}" type="pres">
      <dgm:prSet presAssocID="{100CC7F4-4E0C-48FC-8E4D-6B002B0008D0}" presName="level" presStyleLbl="node1" presStyleIdx="0" presStyleCnt="5">
        <dgm:presLayoutVars>
          <dgm:chMax val="1"/>
          <dgm:bulletEnabled val="1"/>
        </dgm:presLayoutVars>
      </dgm:prSet>
      <dgm:spPr/>
      <dgm:t>
        <a:bodyPr/>
        <a:lstStyle/>
        <a:p>
          <a:endParaRPr lang="en-US"/>
        </a:p>
      </dgm:t>
    </dgm:pt>
    <dgm:pt modelId="{7F373026-6D6A-4398-9B54-BA33CCCFF913}" type="pres">
      <dgm:prSet presAssocID="{100CC7F4-4E0C-48FC-8E4D-6B002B0008D0}" presName="levelTx" presStyleLbl="revTx" presStyleIdx="0" presStyleCnt="0">
        <dgm:presLayoutVars>
          <dgm:chMax val="1"/>
          <dgm:bulletEnabled val="1"/>
        </dgm:presLayoutVars>
      </dgm:prSet>
      <dgm:spPr/>
      <dgm:t>
        <a:bodyPr/>
        <a:lstStyle/>
        <a:p>
          <a:endParaRPr lang="en-US"/>
        </a:p>
      </dgm:t>
    </dgm:pt>
    <dgm:pt modelId="{A6996E2A-DA1B-4CCA-9A7E-A7089A6D8FFF}" type="pres">
      <dgm:prSet presAssocID="{1FA11842-C0B5-48EA-A496-175C771DAFC7}"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D4443790-735A-4326-A0DF-2CD3B3A20637}" type="pres">
      <dgm:prSet presAssocID="{1FA11842-C0B5-48EA-A496-175C771DAFC7}" presName="level" presStyleLbl="node1" presStyleIdx="1" presStyleCnt="5">
        <dgm:presLayoutVars>
          <dgm:chMax val="1"/>
          <dgm:bulletEnabled val="1"/>
        </dgm:presLayoutVars>
      </dgm:prSet>
      <dgm:spPr/>
      <dgm:t>
        <a:bodyPr/>
        <a:lstStyle/>
        <a:p>
          <a:endParaRPr lang="en-US"/>
        </a:p>
      </dgm:t>
    </dgm:pt>
    <dgm:pt modelId="{C7202E42-F537-429C-88C3-CA8CC9515DF2}" type="pres">
      <dgm:prSet presAssocID="{1FA11842-C0B5-48EA-A496-175C771DAFC7}" presName="levelTx" presStyleLbl="revTx" presStyleIdx="0" presStyleCnt="0">
        <dgm:presLayoutVars>
          <dgm:chMax val="1"/>
          <dgm:bulletEnabled val="1"/>
        </dgm:presLayoutVars>
      </dgm:prSet>
      <dgm:spPr/>
      <dgm:t>
        <a:bodyPr/>
        <a:lstStyle/>
        <a:p>
          <a:endParaRPr lang="en-US"/>
        </a:p>
      </dgm:t>
    </dgm:pt>
    <dgm:pt modelId="{29542091-EE1E-42A8-9A9B-BBEB62AD9C7E}" type="pres">
      <dgm:prSet presAssocID="{E32A5809-F226-4B29-9E45-2953D6D516F5}"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DE222C7F-D1C6-4565-8851-67663D94F2F6}" type="pres">
      <dgm:prSet presAssocID="{E32A5809-F226-4B29-9E45-2953D6D516F5}" presName="level" presStyleLbl="node1" presStyleIdx="2" presStyleCnt="5">
        <dgm:presLayoutVars>
          <dgm:chMax val="1"/>
          <dgm:bulletEnabled val="1"/>
        </dgm:presLayoutVars>
      </dgm:prSet>
      <dgm:spPr/>
      <dgm:t>
        <a:bodyPr/>
        <a:lstStyle/>
        <a:p>
          <a:endParaRPr lang="en-US"/>
        </a:p>
      </dgm:t>
    </dgm:pt>
    <dgm:pt modelId="{58D72F47-A6C8-4386-A75A-D13AC96BDBAA}" type="pres">
      <dgm:prSet presAssocID="{E32A5809-F226-4B29-9E45-2953D6D516F5}" presName="levelTx" presStyleLbl="revTx" presStyleIdx="0" presStyleCnt="0">
        <dgm:presLayoutVars>
          <dgm:chMax val="1"/>
          <dgm:bulletEnabled val="1"/>
        </dgm:presLayoutVars>
      </dgm:prSet>
      <dgm:spPr/>
      <dgm:t>
        <a:bodyPr/>
        <a:lstStyle/>
        <a:p>
          <a:endParaRPr lang="en-US"/>
        </a:p>
      </dgm:t>
    </dgm:pt>
    <dgm:pt modelId="{3595D576-1522-46F2-AB0E-3FC1FC2FEDA1}" type="pres">
      <dgm:prSet presAssocID="{F1674006-93DD-46D0-B183-3231010D705B}"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CF7E10B8-F225-4B02-9E11-516684B047E2}" type="pres">
      <dgm:prSet presAssocID="{F1674006-93DD-46D0-B183-3231010D705B}" presName="level" presStyleLbl="node1" presStyleIdx="3" presStyleCnt="5">
        <dgm:presLayoutVars>
          <dgm:chMax val="1"/>
          <dgm:bulletEnabled val="1"/>
        </dgm:presLayoutVars>
      </dgm:prSet>
      <dgm:spPr/>
      <dgm:t>
        <a:bodyPr/>
        <a:lstStyle/>
        <a:p>
          <a:endParaRPr lang="en-US"/>
        </a:p>
      </dgm:t>
    </dgm:pt>
    <dgm:pt modelId="{147A515C-3310-4A84-9584-2B61ECC9EBBA}" type="pres">
      <dgm:prSet presAssocID="{F1674006-93DD-46D0-B183-3231010D705B}" presName="levelTx" presStyleLbl="revTx" presStyleIdx="0" presStyleCnt="0">
        <dgm:presLayoutVars>
          <dgm:chMax val="1"/>
          <dgm:bulletEnabled val="1"/>
        </dgm:presLayoutVars>
      </dgm:prSet>
      <dgm:spPr/>
      <dgm:t>
        <a:bodyPr/>
        <a:lstStyle/>
        <a:p>
          <a:endParaRPr lang="en-US"/>
        </a:p>
      </dgm:t>
    </dgm:pt>
    <dgm:pt modelId="{8EF60DB9-8F39-426C-91B1-4AE83BFF2A5A}" type="pres">
      <dgm:prSet presAssocID="{06D7C242-DE43-4372-AB9E-03DF64D6D204}" presName="Name8" presStyleCnt="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E255EB71-5CB6-4482-81C8-10EDB6A82729}" type="pres">
      <dgm:prSet presAssocID="{06D7C242-DE43-4372-AB9E-03DF64D6D204}" presName="level" presStyleLbl="node1" presStyleIdx="4" presStyleCnt="5">
        <dgm:presLayoutVars>
          <dgm:chMax val="1"/>
          <dgm:bulletEnabled val="1"/>
        </dgm:presLayoutVars>
      </dgm:prSet>
      <dgm:spPr/>
      <dgm:t>
        <a:bodyPr/>
        <a:lstStyle/>
        <a:p>
          <a:endParaRPr lang="en-US"/>
        </a:p>
      </dgm:t>
    </dgm:pt>
    <dgm:pt modelId="{D7AFC3BB-2682-4C3F-82E4-FF3227114C70}" type="pres">
      <dgm:prSet presAssocID="{06D7C242-DE43-4372-AB9E-03DF64D6D204}" presName="levelTx" presStyleLbl="revTx" presStyleIdx="0" presStyleCnt="0">
        <dgm:presLayoutVars>
          <dgm:chMax val="1"/>
          <dgm:bulletEnabled val="1"/>
        </dgm:presLayoutVars>
      </dgm:prSet>
      <dgm:spPr/>
      <dgm:t>
        <a:bodyPr/>
        <a:lstStyle/>
        <a:p>
          <a:endParaRPr lang="en-US"/>
        </a:p>
      </dgm:t>
    </dgm:pt>
  </dgm:ptLst>
  <dgm:cxnLst>
    <dgm:cxn modelId="{E8BAB0C5-AF45-4FED-96E7-1224C68CF70B}" type="presOf" srcId="{E32A5809-F226-4B29-9E45-2953D6D516F5}" destId="{DE222C7F-D1C6-4565-8851-67663D94F2F6}" srcOrd="0" destOrd="0" presId="urn:microsoft.com/office/officeart/2005/8/layout/pyramid1"/>
    <dgm:cxn modelId="{D9644915-6D5C-499E-ACC5-084F6F34803A}" srcId="{D0D5582C-CC9A-4617-BDA7-A01B5506830B}" destId="{F1674006-93DD-46D0-B183-3231010D705B}" srcOrd="3" destOrd="0" parTransId="{DEADB7F7-D1E5-479B-BA61-DC581958EA3A}" sibTransId="{3BD09B7C-79E9-414D-BDA0-89509E3CDB0F}"/>
    <dgm:cxn modelId="{E682BABE-1051-4DE1-86DE-EFB2D4456A21}" type="presOf" srcId="{100CC7F4-4E0C-48FC-8E4D-6B002B0008D0}" destId="{7F373026-6D6A-4398-9B54-BA33CCCFF913}" srcOrd="1" destOrd="0" presId="urn:microsoft.com/office/officeart/2005/8/layout/pyramid1"/>
    <dgm:cxn modelId="{933D9C7A-4274-4CE8-B925-FF6CB4A7576A}" type="presOf" srcId="{D0D5582C-CC9A-4617-BDA7-A01B5506830B}" destId="{D8948593-7877-4274-B6B4-AFBEFF143DA3}" srcOrd="0" destOrd="0" presId="urn:microsoft.com/office/officeart/2005/8/layout/pyramid1"/>
    <dgm:cxn modelId="{1C98E142-247C-4D1B-8C14-5E3FB0D096A7}" srcId="{D0D5582C-CC9A-4617-BDA7-A01B5506830B}" destId="{06D7C242-DE43-4372-AB9E-03DF64D6D204}" srcOrd="4" destOrd="0" parTransId="{A263484B-1508-4DBF-B4F3-4FFC05309DA9}" sibTransId="{120D88EA-441A-4F10-A396-9C11753CC1F3}"/>
    <dgm:cxn modelId="{4BB8D247-3D03-4D1E-8C25-83B85D0102B1}" type="presOf" srcId="{06D7C242-DE43-4372-AB9E-03DF64D6D204}" destId="{E255EB71-5CB6-4482-81C8-10EDB6A82729}" srcOrd="0" destOrd="0" presId="urn:microsoft.com/office/officeart/2005/8/layout/pyramid1"/>
    <dgm:cxn modelId="{5A433634-1A3A-44E0-8DD4-F469AEA1E9AB}" type="presOf" srcId="{100CC7F4-4E0C-48FC-8E4D-6B002B0008D0}" destId="{D32A5AD2-1B7D-42BB-8D66-F0108ACAFC62}" srcOrd="0" destOrd="0" presId="urn:microsoft.com/office/officeart/2005/8/layout/pyramid1"/>
    <dgm:cxn modelId="{D578B15C-F42D-4C59-815A-C418D4F5453C}" type="presOf" srcId="{06D7C242-DE43-4372-AB9E-03DF64D6D204}" destId="{D7AFC3BB-2682-4C3F-82E4-FF3227114C70}" srcOrd="1" destOrd="0" presId="urn:microsoft.com/office/officeart/2005/8/layout/pyramid1"/>
    <dgm:cxn modelId="{E030E63A-FF40-4113-B80F-B9E13CE72602}" type="presOf" srcId="{F1674006-93DD-46D0-B183-3231010D705B}" destId="{147A515C-3310-4A84-9584-2B61ECC9EBBA}" srcOrd="1" destOrd="0" presId="urn:microsoft.com/office/officeart/2005/8/layout/pyramid1"/>
    <dgm:cxn modelId="{80E0AEE1-1538-4F5D-A4A7-263DB8135D63}" srcId="{D0D5582C-CC9A-4617-BDA7-A01B5506830B}" destId="{100CC7F4-4E0C-48FC-8E4D-6B002B0008D0}" srcOrd="0" destOrd="0" parTransId="{03B9425A-D0AE-4B2B-91DA-A0959E7E1DA6}" sibTransId="{D799F602-4C22-4BEE-BF06-560B63F94C48}"/>
    <dgm:cxn modelId="{3D3B9808-10C5-4D3B-B29B-5CDA7BDAD82A}" type="presOf" srcId="{1FA11842-C0B5-48EA-A496-175C771DAFC7}" destId="{D4443790-735A-4326-A0DF-2CD3B3A20637}" srcOrd="0" destOrd="0" presId="urn:microsoft.com/office/officeart/2005/8/layout/pyramid1"/>
    <dgm:cxn modelId="{C2CAFA92-4CBD-4B34-A136-DBB876E39ACA}" srcId="{D0D5582C-CC9A-4617-BDA7-A01B5506830B}" destId="{1FA11842-C0B5-48EA-A496-175C771DAFC7}" srcOrd="1" destOrd="0" parTransId="{B195A247-1461-4DB1-A416-E54844A511B0}" sibTransId="{99182013-3C3B-491B-9D61-D22EB55A23C8}"/>
    <dgm:cxn modelId="{8708A1F6-AB14-4D60-AD60-AC51FE3336F0}" type="presOf" srcId="{F1674006-93DD-46D0-B183-3231010D705B}" destId="{CF7E10B8-F225-4B02-9E11-516684B047E2}" srcOrd="0" destOrd="0" presId="urn:microsoft.com/office/officeart/2005/8/layout/pyramid1"/>
    <dgm:cxn modelId="{EAB93DD6-E607-42A9-8D95-8BE8509C1644}" type="presOf" srcId="{1FA11842-C0B5-48EA-A496-175C771DAFC7}" destId="{C7202E42-F537-429C-88C3-CA8CC9515DF2}" srcOrd="1" destOrd="0" presId="urn:microsoft.com/office/officeart/2005/8/layout/pyramid1"/>
    <dgm:cxn modelId="{A577708A-8255-4826-9B45-381793C082FD}" srcId="{D0D5582C-CC9A-4617-BDA7-A01B5506830B}" destId="{E32A5809-F226-4B29-9E45-2953D6D516F5}" srcOrd="2" destOrd="0" parTransId="{8EA814ED-2F1B-4463-A7E1-77962CAADD1E}" sibTransId="{2AA00D63-AB52-4671-AE0D-1B27FDD32FD7}"/>
    <dgm:cxn modelId="{34BFF52E-B30C-4207-BA9C-A760A82EB5A8}" type="presOf" srcId="{E32A5809-F226-4B29-9E45-2953D6D516F5}" destId="{58D72F47-A6C8-4386-A75A-D13AC96BDBAA}" srcOrd="1" destOrd="0" presId="urn:microsoft.com/office/officeart/2005/8/layout/pyramid1"/>
    <dgm:cxn modelId="{A544E11F-7DC0-427C-9D60-3BDAA18D3C1E}" type="presParOf" srcId="{D8948593-7877-4274-B6B4-AFBEFF143DA3}" destId="{9989B18D-108F-4B2E-83A4-D12B2C8B3ADE}" srcOrd="0" destOrd="0" presId="urn:microsoft.com/office/officeart/2005/8/layout/pyramid1"/>
    <dgm:cxn modelId="{D9E1B1F5-0661-4E99-AAF2-76D8164F3758}" type="presParOf" srcId="{9989B18D-108F-4B2E-83A4-D12B2C8B3ADE}" destId="{D32A5AD2-1B7D-42BB-8D66-F0108ACAFC62}" srcOrd="0" destOrd="0" presId="urn:microsoft.com/office/officeart/2005/8/layout/pyramid1"/>
    <dgm:cxn modelId="{99E3530A-E8FA-46D3-A0BF-9A03B0E6BD07}" type="presParOf" srcId="{9989B18D-108F-4B2E-83A4-D12B2C8B3ADE}" destId="{7F373026-6D6A-4398-9B54-BA33CCCFF913}" srcOrd="1" destOrd="0" presId="urn:microsoft.com/office/officeart/2005/8/layout/pyramid1"/>
    <dgm:cxn modelId="{A0301BE0-0209-46ED-8C33-9C834B3711F1}" type="presParOf" srcId="{D8948593-7877-4274-B6B4-AFBEFF143DA3}" destId="{A6996E2A-DA1B-4CCA-9A7E-A7089A6D8FFF}" srcOrd="1" destOrd="0" presId="urn:microsoft.com/office/officeart/2005/8/layout/pyramid1"/>
    <dgm:cxn modelId="{F84079F0-6E9E-4376-BE09-D892E7CD9666}" type="presParOf" srcId="{A6996E2A-DA1B-4CCA-9A7E-A7089A6D8FFF}" destId="{D4443790-735A-4326-A0DF-2CD3B3A20637}" srcOrd="0" destOrd="0" presId="urn:microsoft.com/office/officeart/2005/8/layout/pyramid1"/>
    <dgm:cxn modelId="{30031D2D-1054-4EBA-BB6A-F938AB4BB9EF}" type="presParOf" srcId="{A6996E2A-DA1B-4CCA-9A7E-A7089A6D8FFF}" destId="{C7202E42-F537-429C-88C3-CA8CC9515DF2}" srcOrd="1" destOrd="0" presId="urn:microsoft.com/office/officeart/2005/8/layout/pyramid1"/>
    <dgm:cxn modelId="{EF3B4858-1515-42C5-ADF5-39A5E9A2E000}" type="presParOf" srcId="{D8948593-7877-4274-B6B4-AFBEFF143DA3}" destId="{29542091-EE1E-42A8-9A9B-BBEB62AD9C7E}" srcOrd="2" destOrd="0" presId="urn:microsoft.com/office/officeart/2005/8/layout/pyramid1"/>
    <dgm:cxn modelId="{0FFBB89B-21F4-4AB8-835B-CD9F032F8B06}" type="presParOf" srcId="{29542091-EE1E-42A8-9A9B-BBEB62AD9C7E}" destId="{DE222C7F-D1C6-4565-8851-67663D94F2F6}" srcOrd="0" destOrd="0" presId="urn:microsoft.com/office/officeart/2005/8/layout/pyramid1"/>
    <dgm:cxn modelId="{2A87E9DF-BF20-425F-8531-FA967538B241}" type="presParOf" srcId="{29542091-EE1E-42A8-9A9B-BBEB62AD9C7E}" destId="{58D72F47-A6C8-4386-A75A-D13AC96BDBAA}" srcOrd="1" destOrd="0" presId="urn:microsoft.com/office/officeart/2005/8/layout/pyramid1"/>
    <dgm:cxn modelId="{2D1010F8-F87F-4A5A-BB62-934B0D05F858}" type="presParOf" srcId="{D8948593-7877-4274-B6B4-AFBEFF143DA3}" destId="{3595D576-1522-46F2-AB0E-3FC1FC2FEDA1}" srcOrd="3" destOrd="0" presId="urn:microsoft.com/office/officeart/2005/8/layout/pyramid1"/>
    <dgm:cxn modelId="{C28720C8-E00A-47F8-B894-9EED21F6FF0A}" type="presParOf" srcId="{3595D576-1522-46F2-AB0E-3FC1FC2FEDA1}" destId="{CF7E10B8-F225-4B02-9E11-516684B047E2}" srcOrd="0" destOrd="0" presId="urn:microsoft.com/office/officeart/2005/8/layout/pyramid1"/>
    <dgm:cxn modelId="{AFEB6489-460E-4365-9A3A-5D6167C7DD44}" type="presParOf" srcId="{3595D576-1522-46F2-AB0E-3FC1FC2FEDA1}" destId="{147A515C-3310-4A84-9584-2B61ECC9EBBA}" srcOrd="1" destOrd="0" presId="urn:microsoft.com/office/officeart/2005/8/layout/pyramid1"/>
    <dgm:cxn modelId="{C224A39C-DD49-47C4-9A30-A1130E63AD28}" type="presParOf" srcId="{D8948593-7877-4274-B6B4-AFBEFF143DA3}" destId="{8EF60DB9-8F39-426C-91B1-4AE83BFF2A5A}" srcOrd="4" destOrd="0" presId="urn:microsoft.com/office/officeart/2005/8/layout/pyramid1"/>
    <dgm:cxn modelId="{01BB268E-C746-4117-A343-37EF7AE5FF8A}" type="presParOf" srcId="{8EF60DB9-8F39-426C-91B1-4AE83BFF2A5A}" destId="{E255EB71-5CB6-4482-81C8-10EDB6A82729}" srcOrd="0" destOrd="0" presId="urn:microsoft.com/office/officeart/2005/8/layout/pyramid1"/>
    <dgm:cxn modelId="{74FFD4CC-C858-4D4C-8A12-40C060314385}" type="presParOf" srcId="{8EF60DB9-8F39-426C-91B1-4AE83BFF2A5A}" destId="{D7AFC3BB-2682-4C3F-82E4-FF3227114C7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EB018-B6D4-4626-8FAB-BFF189C3FC0D}">
      <dsp:nvSpPr>
        <dsp:cNvPr id="0" name=""/>
        <dsp:cNvSpPr/>
      </dsp:nvSpPr>
      <dsp:spPr>
        <a:xfrm>
          <a:off x="5846460" y="2446864"/>
          <a:ext cx="5121217" cy="301618"/>
        </a:xfrm>
        <a:custGeom>
          <a:avLst/>
          <a:gdLst/>
          <a:ahLst/>
          <a:cxnLst/>
          <a:rect l="0" t="0" r="0" b="0"/>
          <a:pathLst>
            <a:path>
              <a:moveTo>
                <a:pt x="0" y="0"/>
              </a:moveTo>
              <a:lnTo>
                <a:pt x="0" y="150809"/>
              </a:lnTo>
              <a:lnTo>
                <a:pt x="5121217" y="150809"/>
              </a:lnTo>
              <a:lnTo>
                <a:pt x="5121217" y="30161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99E9B1-AADF-4C00-B5C5-D2785EC62DB5}">
      <dsp:nvSpPr>
        <dsp:cNvPr id="0" name=""/>
        <dsp:cNvSpPr/>
      </dsp:nvSpPr>
      <dsp:spPr>
        <a:xfrm>
          <a:off x="5846460" y="2446864"/>
          <a:ext cx="3456807" cy="301618"/>
        </a:xfrm>
        <a:custGeom>
          <a:avLst/>
          <a:gdLst/>
          <a:ahLst/>
          <a:cxnLst/>
          <a:rect l="0" t="0" r="0" b="0"/>
          <a:pathLst>
            <a:path>
              <a:moveTo>
                <a:pt x="0" y="0"/>
              </a:moveTo>
              <a:lnTo>
                <a:pt x="0" y="150809"/>
              </a:lnTo>
              <a:lnTo>
                <a:pt x="3456807" y="150809"/>
              </a:lnTo>
              <a:lnTo>
                <a:pt x="3456807" y="30161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4D79AF-8118-4C72-8AD7-FECED7C5D048}">
      <dsp:nvSpPr>
        <dsp:cNvPr id="0" name=""/>
        <dsp:cNvSpPr/>
      </dsp:nvSpPr>
      <dsp:spPr>
        <a:xfrm>
          <a:off x="7064344" y="3466622"/>
          <a:ext cx="215441" cy="660688"/>
        </a:xfrm>
        <a:custGeom>
          <a:avLst/>
          <a:gdLst/>
          <a:ahLst/>
          <a:cxnLst/>
          <a:rect l="0" t="0" r="0" b="0"/>
          <a:pathLst>
            <a:path>
              <a:moveTo>
                <a:pt x="0" y="0"/>
              </a:moveTo>
              <a:lnTo>
                <a:pt x="0" y="660688"/>
              </a:lnTo>
              <a:lnTo>
                <a:pt x="215441" y="660688"/>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5C5EFD-42C5-411D-9778-3CEED618532A}">
      <dsp:nvSpPr>
        <dsp:cNvPr id="0" name=""/>
        <dsp:cNvSpPr/>
      </dsp:nvSpPr>
      <dsp:spPr>
        <a:xfrm>
          <a:off x="5846460" y="2446864"/>
          <a:ext cx="1792396" cy="301618"/>
        </a:xfrm>
        <a:custGeom>
          <a:avLst/>
          <a:gdLst/>
          <a:ahLst/>
          <a:cxnLst/>
          <a:rect l="0" t="0" r="0" b="0"/>
          <a:pathLst>
            <a:path>
              <a:moveTo>
                <a:pt x="0" y="0"/>
              </a:moveTo>
              <a:lnTo>
                <a:pt x="0" y="150809"/>
              </a:lnTo>
              <a:lnTo>
                <a:pt x="1792396" y="150809"/>
              </a:lnTo>
              <a:lnTo>
                <a:pt x="1792396" y="30161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F07EAD-0A0E-4BF6-8670-05F529AC3C0C}">
      <dsp:nvSpPr>
        <dsp:cNvPr id="0" name=""/>
        <dsp:cNvSpPr/>
      </dsp:nvSpPr>
      <dsp:spPr>
        <a:xfrm>
          <a:off x="5349233" y="3466622"/>
          <a:ext cx="192654" cy="660688"/>
        </a:xfrm>
        <a:custGeom>
          <a:avLst/>
          <a:gdLst/>
          <a:ahLst/>
          <a:cxnLst/>
          <a:rect l="0" t="0" r="0" b="0"/>
          <a:pathLst>
            <a:path>
              <a:moveTo>
                <a:pt x="0" y="0"/>
              </a:moveTo>
              <a:lnTo>
                <a:pt x="0" y="660688"/>
              </a:lnTo>
              <a:lnTo>
                <a:pt x="192654" y="660688"/>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449D79-ED1E-42CC-97B0-58A80C1DBD95}">
      <dsp:nvSpPr>
        <dsp:cNvPr id="0" name=""/>
        <dsp:cNvSpPr/>
      </dsp:nvSpPr>
      <dsp:spPr>
        <a:xfrm>
          <a:off x="5800740" y="2446864"/>
          <a:ext cx="91440" cy="301618"/>
        </a:xfrm>
        <a:custGeom>
          <a:avLst/>
          <a:gdLst/>
          <a:ahLst/>
          <a:cxnLst/>
          <a:rect l="0" t="0" r="0" b="0"/>
          <a:pathLst>
            <a:path>
              <a:moveTo>
                <a:pt x="45720" y="0"/>
              </a:moveTo>
              <a:lnTo>
                <a:pt x="45720" y="150809"/>
              </a:lnTo>
              <a:lnTo>
                <a:pt x="62239" y="150809"/>
              </a:lnTo>
              <a:lnTo>
                <a:pt x="62239" y="30161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DE2331-55FA-4120-89F2-C060EE23CD4F}">
      <dsp:nvSpPr>
        <dsp:cNvPr id="0" name=""/>
        <dsp:cNvSpPr/>
      </dsp:nvSpPr>
      <dsp:spPr>
        <a:xfrm>
          <a:off x="3626527" y="3466622"/>
          <a:ext cx="215441" cy="660688"/>
        </a:xfrm>
        <a:custGeom>
          <a:avLst/>
          <a:gdLst/>
          <a:ahLst/>
          <a:cxnLst/>
          <a:rect l="0" t="0" r="0" b="0"/>
          <a:pathLst>
            <a:path>
              <a:moveTo>
                <a:pt x="0" y="0"/>
              </a:moveTo>
              <a:lnTo>
                <a:pt x="0" y="660688"/>
              </a:lnTo>
              <a:lnTo>
                <a:pt x="215441" y="660688"/>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EEA92C-3048-47EF-AA45-732D7C7488E8}">
      <dsp:nvSpPr>
        <dsp:cNvPr id="0" name=""/>
        <dsp:cNvSpPr/>
      </dsp:nvSpPr>
      <dsp:spPr>
        <a:xfrm>
          <a:off x="4201038" y="2446864"/>
          <a:ext cx="1645421" cy="301618"/>
        </a:xfrm>
        <a:custGeom>
          <a:avLst/>
          <a:gdLst/>
          <a:ahLst/>
          <a:cxnLst/>
          <a:rect l="0" t="0" r="0" b="0"/>
          <a:pathLst>
            <a:path>
              <a:moveTo>
                <a:pt x="1645421" y="0"/>
              </a:moveTo>
              <a:lnTo>
                <a:pt x="1645421" y="150809"/>
              </a:lnTo>
              <a:lnTo>
                <a:pt x="0" y="150809"/>
              </a:lnTo>
              <a:lnTo>
                <a:pt x="0" y="30161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FD5609-5777-48D3-83DB-B53AC4EED0E1}">
      <dsp:nvSpPr>
        <dsp:cNvPr id="0" name=""/>
        <dsp:cNvSpPr/>
      </dsp:nvSpPr>
      <dsp:spPr>
        <a:xfrm>
          <a:off x="1888628" y="3466622"/>
          <a:ext cx="215441" cy="660688"/>
        </a:xfrm>
        <a:custGeom>
          <a:avLst/>
          <a:gdLst/>
          <a:ahLst/>
          <a:cxnLst/>
          <a:rect l="0" t="0" r="0" b="0"/>
          <a:pathLst>
            <a:path>
              <a:moveTo>
                <a:pt x="0" y="0"/>
              </a:moveTo>
              <a:lnTo>
                <a:pt x="0" y="660688"/>
              </a:lnTo>
              <a:lnTo>
                <a:pt x="215441" y="660688"/>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DEF3CE-473D-4A22-8D27-087513FE46FA}">
      <dsp:nvSpPr>
        <dsp:cNvPr id="0" name=""/>
        <dsp:cNvSpPr/>
      </dsp:nvSpPr>
      <dsp:spPr>
        <a:xfrm>
          <a:off x="2463140" y="2446864"/>
          <a:ext cx="3383319" cy="301618"/>
        </a:xfrm>
        <a:custGeom>
          <a:avLst/>
          <a:gdLst/>
          <a:ahLst/>
          <a:cxnLst/>
          <a:rect l="0" t="0" r="0" b="0"/>
          <a:pathLst>
            <a:path>
              <a:moveTo>
                <a:pt x="3383319" y="0"/>
              </a:moveTo>
              <a:lnTo>
                <a:pt x="3383319" y="150809"/>
              </a:lnTo>
              <a:lnTo>
                <a:pt x="0" y="150809"/>
              </a:lnTo>
              <a:lnTo>
                <a:pt x="0" y="30161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4673A3-83EB-44F5-BB68-326C038F8948}">
      <dsp:nvSpPr>
        <dsp:cNvPr id="0" name=""/>
        <dsp:cNvSpPr/>
      </dsp:nvSpPr>
      <dsp:spPr>
        <a:xfrm>
          <a:off x="150730" y="3466622"/>
          <a:ext cx="215441" cy="660688"/>
        </a:xfrm>
        <a:custGeom>
          <a:avLst/>
          <a:gdLst/>
          <a:ahLst/>
          <a:cxnLst/>
          <a:rect l="0" t="0" r="0" b="0"/>
          <a:pathLst>
            <a:path>
              <a:moveTo>
                <a:pt x="0" y="0"/>
              </a:moveTo>
              <a:lnTo>
                <a:pt x="0" y="660688"/>
              </a:lnTo>
              <a:lnTo>
                <a:pt x="215441" y="660688"/>
              </a:lnTo>
            </a:path>
          </a:pathLst>
        </a:custGeom>
        <a:noFill/>
        <a:ln w="6350" cap="flat" cmpd="sng" algn="ctr">
          <a:solidFill>
            <a:schemeClr val="dk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4AF7FA-4BAB-4013-B82D-9904EB5B1F87}">
      <dsp:nvSpPr>
        <dsp:cNvPr id="0" name=""/>
        <dsp:cNvSpPr/>
      </dsp:nvSpPr>
      <dsp:spPr>
        <a:xfrm>
          <a:off x="725242" y="2446864"/>
          <a:ext cx="5121217" cy="301618"/>
        </a:xfrm>
        <a:custGeom>
          <a:avLst/>
          <a:gdLst/>
          <a:ahLst/>
          <a:cxnLst/>
          <a:rect l="0" t="0" r="0" b="0"/>
          <a:pathLst>
            <a:path>
              <a:moveTo>
                <a:pt x="5121217" y="0"/>
              </a:moveTo>
              <a:lnTo>
                <a:pt x="5121217" y="150809"/>
              </a:lnTo>
              <a:lnTo>
                <a:pt x="0" y="150809"/>
              </a:lnTo>
              <a:lnTo>
                <a:pt x="0" y="301618"/>
              </a:lnTo>
            </a:path>
          </a:pathLst>
        </a:custGeom>
        <a:noFill/>
        <a:ln w="6350" cap="flat" cmpd="sng" algn="ctr">
          <a:solidFill>
            <a:schemeClr val="dk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36D6A66-1E4A-4518-8186-38B977B966F7}">
      <dsp:nvSpPr>
        <dsp:cNvPr id="0" name=""/>
        <dsp:cNvSpPr/>
      </dsp:nvSpPr>
      <dsp:spPr>
        <a:xfrm>
          <a:off x="5128320" y="1728724"/>
          <a:ext cx="1436279" cy="718139"/>
        </a:xfrm>
        <a:prstGeom prst="rect">
          <a:avLst/>
        </a:prstGeom>
        <a:solidFill>
          <a:srgbClr val="FECB0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ysClr val="windowText" lastClr="000000"/>
              </a:solidFill>
              <a:latin typeface="Calibri" pitchFamily="34" charset="0"/>
            </a:rPr>
            <a:t>Glen </a:t>
          </a:r>
          <a:r>
            <a:rPr lang="en-US" sz="1100" b="1" kern="1200" baseline="0" dirty="0" err="1" smtClean="0">
              <a:solidFill>
                <a:sysClr val="windowText" lastClr="000000"/>
              </a:solidFill>
              <a:latin typeface="Calibri" pitchFamily="34" charset="0"/>
            </a:rPr>
            <a:t>Weppler</a:t>
          </a:r>
          <a:r>
            <a:rPr lang="en-US" sz="1100" b="1" kern="1200" baseline="0" dirty="0" smtClean="0">
              <a:solidFill>
                <a:sysClr val="windowText" lastClr="000000"/>
              </a:solidFill>
              <a:latin typeface="Calibri" pitchFamily="34" charset="0"/>
            </a:rPr>
            <a:t>     </a:t>
          </a:r>
        </a:p>
        <a:p>
          <a:pPr lvl="0" algn="ctr" defTabSz="488950">
            <a:lnSpc>
              <a:spcPct val="100000"/>
            </a:lnSpc>
            <a:spcBef>
              <a:spcPct val="0"/>
            </a:spcBef>
            <a:spcAft>
              <a:spcPts val="0"/>
            </a:spcAft>
          </a:pPr>
          <a:r>
            <a:rPr lang="en-US" sz="1000" kern="1200" baseline="0" dirty="0" smtClean="0">
              <a:solidFill>
                <a:sysClr val="windowText" lastClr="000000"/>
              </a:solidFill>
              <a:latin typeface="Calibri" pitchFamily="34" charset="0"/>
            </a:rPr>
            <a:t>Director of Housing</a:t>
          </a:r>
          <a:endParaRPr lang="en-US" sz="1000" kern="1200" baseline="0" dirty="0">
            <a:solidFill>
              <a:sysClr val="windowText" lastClr="000000"/>
            </a:solidFill>
            <a:latin typeface="Calibri" pitchFamily="34" charset="0"/>
          </a:endParaRPr>
        </a:p>
      </dsp:txBody>
      <dsp:txXfrm>
        <a:off x="5128320" y="1728724"/>
        <a:ext cx="1436279" cy="718139"/>
      </dsp:txXfrm>
    </dsp:sp>
    <dsp:sp modelId="{E3E73090-4E35-415D-9BD4-E3BFAD749AF6}">
      <dsp:nvSpPr>
        <dsp:cNvPr id="0" name=""/>
        <dsp:cNvSpPr/>
      </dsp:nvSpPr>
      <dsp:spPr>
        <a:xfrm>
          <a:off x="7102" y="2748483"/>
          <a:ext cx="1436279" cy="718139"/>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chemeClr val="tx1"/>
              </a:solidFill>
              <a:latin typeface="Calibri" pitchFamily="34" charset="0"/>
            </a:rPr>
            <a:t>Alex Piticco       </a:t>
          </a:r>
        </a:p>
        <a:p>
          <a:pPr lvl="0" algn="ctr" defTabSz="488950">
            <a:lnSpc>
              <a:spcPct val="100000"/>
            </a:lnSpc>
            <a:spcBef>
              <a:spcPct val="0"/>
            </a:spcBef>
            <a:spcAft>
              <a:spcPts val="0"/>
            </a:spcAft>
          </a:pPr>
          <a:r>
            <a:rPr lang="en-US" sz="1000" kern="1200" baseline="0" dirty="0" smtClean="0">
              <a:solidFill>
                <a:schemeClr val="tx1"/>
              </a:solidFill>
              <a:latin typeface="Calibri" pitchFamily="34" charset="0"/>
            </a:rPr>
            <a:t>Assistant Director, Student Development and Residence Life</a:t>
          </a:r>
          <a:endParaRPr lang="en-US" sz="1000" kern="1200" baseline="0" dirty="0">
            <a:solidFill>
              <a:schemeClr val="tx1"/>
            </a:solidFill>
            <a:latin typeface="Calibri" pitchFamily="34" charset="0"/>
          </a:endParaRPr>
        </a:p>
      </dsp:txBody>
      <dsp:txXfrm>
        <a:off x="7102" y="2748483"/>
        <a:ext cx="1436279" cy="718139"/>
      </dsp:txXfrm>
    </dsp:sp>
    <dsp:sp modelId="{5AC12492-966E-4315-94F9-F9816AF9EF40}">
      <dsp:nvSpPr>
        <dsp:cNvPr id="0" name=""/>
        <dsp:cNvSpPr/>
      </dsp:nvSpPr>
      <dsp:spPr>
        <a:xfrm>
          <a:off x="366172" y="3768241"/>
          <a:ext cx="1436279" cy="718139"/>
        </a:xfrm>
        <a:prstGeom prst="rect">
          <a:avLst/>
        </a:prstGeom>
        <a:solidFill>
          <a:srgbClr val="BBCA32"/>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100000"/>
            </a:lnSpc>
            <a:spcBef>
              <a:spcPct val="0"/>
            </a:spcBef>
            <a:spcAft>
              <a:spcPts val="0"/>
            </a:spcAft>
          </a:pPr>
          <a:r>
            <a:rPr lang="en-US" sz="1300" kern="1200" baseline="0" smtClean="0">
              <a:solidFill>
                <a:schemeClr val="tx1"/>
              </a:solidFill>
              <a:latin typeface="Calibri" pitchFamily="34" charset="0"/>
            </a:rPr>
            <a:t>Student Development and Residence Life Group</a:t>
          </a:r>
          <a:endParaRPr lang="en-US" sz="1300" kern="1200" baseline="0" dirty="0">
            <a:solidFill>
              <a:schemeClr val="tx1"/>
            </a:solidFill>
            <a:latin typeface="Calibri" pitchFamily="34" charset="0"/>
          </a:endParaRPr>
        </a:p>
      </dsp:txBody>
      <dsp:txXfrm>
        <a:off x="366172" y="3768241"/>
        <a:ext cx="1436279" cy="718139"/>
      </dsp:txXfrm>
    </dsp:sp>
    <dsp:sp modelId="{D42E668B-12C0-4B00-9E6F-B5C08BFD832C}">
      <dsp:nvSpPr>
        <dsp:cNvPr id="0" name=""/>
        <dsp:cNvSpPr/>
      </dsp:nvSpPr>
      <dsp:spPr>
        <a:xfrm>
          <a:off x="1745000" y="2748483"/>
          <a:ext cx="1436279" cy="718139"/>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chemeClr val="bg1"/>
              </a:solidFill>
              <a:latin typeface="Calibri" pitchFamily="34" charset="0"/>
            </a:rPr>
            <a:t>Jennifer Ferguson </a:t>
          </a:r>
        </a:p>
        <a:p>
          <a:pPr lvl="0" algn="ctr" defTabSz="488950">
            <a:lnSpc>
              <a:spcPct val="100000"/>
            </a:lnSpc>
            <a:spcBef>
              <a:spcPct val="0"/>
            </a:spcBef>
            <a:spcAft>
              <a:spcPts val="0"/>
            </a:spcAft>
          </a:pPr>
          <a:r>
            <a:rPr lang="en-US" sz="1000" b="0" kern="1200" baseline="0" dirty="0" smtClean="0">
              <a:solidFill>
                <a:schemeClr val="bg1"/>
              </a:solidFill>
              <a:latin typeface="Calibri" pitchFamily="34" charset="0"/>
            </a:rPr>
            <a:t>Assistant Director, Occupancy</a:t>
          </a:r>
          <a:r>
            <a:rPr lang="en-US" sz="1000" kern="1200" baseline="0" dirty="0" smtClean="0">
              <a:solidFill>
                <a:schemeClr val="bg1"/>
              </a:solidFill>
              <a:latin typeface="Calibri" pitchFamily="34" charset="0"/>
            </a:rPr>
            <a:t> and Marketing Services</a:t>
          </a:r>
          <a:endParaRPr lang="en-US" sz="1000" kern="1200" baseline="0" dirty="0">
            <a:solidFill>
              <a:schemeClr val="bg1"/>
            </a:solidFill>
            <a:latin typeface="Calibri" pitchFamily="34" charset="0"/>
          </a:endParaRPr>
        </a:p>
      </dsp:txBody>
      <dsp:txXfrm>
        <a:off x="1745000" y="2748483"/>
        <a:ext cx="1436279" cy="718139"/>
      </dsp:txXfrm>
    </dsp:sp>
    <dsp:sp modelId="{FD007297-B4D9-4A8F-BB57-B49B87DE9FF2}">
      <dsp:nvSpPr>
        <dsp:cNvPr id="0" name=""/>
        <dsp:cNvSpPr/>
      </dsp:nvSpPr>
      <dsp:spPr>
        <a:xfrm>
          <a:off x="2104070" y="3768241"/>
          <a:ext cx="1245455" cy="718139"/>
        </a:xfrm>
        <a:prstGeom prst="rect">
          <a:avLst/>
        </a:prstGeom>
        <a:solidFill>
          <a:srgbClr val="F89820"/>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100000"/>
            </a:lnSpc>
            <a:spcBef>
              <a:spcPct val="0"/>
            </a:spcBef>
            <a:spcAft>
              <a:spcPts val="0"/>
            </a:spcAft>
          </a:pPr>
          <a:r>
            <a:rPr lang="en-US" sz="1300" kern="1200" baseline="0" dirty="0" smtClean="0">
              <a:solidFill>
                <a:schemeClr val="bg1"/>
              </a:solidFill>
              <a:latin typeface="Calibri" pitchFamily="34" charset="0"/>
            </a:rPr>
            <a:t>Occupancy and Marketing Services</a:t>
          </a:r>
          <a:endParaRPr lang="en-US" sz="1300" kern="1200" baseline="0" dirty="0">
            <a:solidFill>
              <a:schemeClr val="bg1"/>
            </a:solidFill>
            <a:latin typeface="Calibri" pitchFamily="34" charset="0"/>
          </a:endParaRPr>
        </a:p>
      </dsp:txBody>
      <dsp:txXfrm>
        <a:off x="2104070" y="3768241"/>
        <a:ext cx="1245455" cy="718139"/>
      </dsp:txXfrm>
    </dsp:sp>
    <dsp:sp modelId="{901C3F84-0850-42AD-A58A-3FAA50F677C1}">
      <dsp:nvSpPr>
        <dsp:cNvPr id="0" name=""/>
        <dsp:cNvSpPr/>
      </dsp:nvSpPr>
      <dsp:spPr>
        <a:xfrm>
          <a:off x="3482899" y="2748483"/>
          <a:ext cx="1436279" cy="718139"/>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chemeClr val="bg1"/>
              </a:solidFill>
              <a:latin typeface="Calibri" pitchFamily="34" charset="0"/>
            </a:rPr>
            <a:t>Mike </a:t>
          </a:r>
          <a:r>
            <a:rPr lang="en-US" sz="1100" b="1" kern="1200" baseline="0" dirty="0" err="1" smtClean="0">
              <a:solidFill>
                <a:schemeClr val="bg1"/>
              </a:solidFill>
              <a:latin typeface="Calibri" pitchFamily="34" charset="0"/>
            </a:rPr>
            <a:t>Iley</a:t>
          </a:r>
          <a:r>
            <a:rPr lang="en-US" sz="1000" b="1" kern="1200" baseline="0" dirty="0" smtClean="0">
              <a:solidFill>
                <a:schemeClr val="bg1"/>
              </a:solidFill>
              <a:latin typeface="Calibri" pitchFamily="34" charset="0"/>
            </a:rPr>
            <a:t/>
          </a:r>
          <a:br>
            <a:rPr lang="en-US" sz="1000" b="1"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Assistant Director, Residence Facilities</a:t>
          </a:r>
          <a:endParaRPr lang="en-US" sz="1000" kern="1200" baseline="0" dirty="0">
            <a:solidFill>
              <a:schemeClr val="bg1"/>
            </a:solidFill>
            <a:latin typeface="Calibri" pitchFamily="34" charset="0"/>
          </a:endParaRPr>
        </a:p>
      </dsp:txBody>
      <dsp:txXfrm>
        <a:off x="3482899" y="2748483"/>
        <a:ext cx="1436279" cy="718139"/>
      </dsp:txXfrm>
    </dsp:sp>
    <dsp:sp modelId="{8210A2C4-5BAB-4E29-AA79-4E6962C5C683}">
      <dsp:nvSpPr>
        <dsp:cNvPr id="0" name=""/>
        <dsp:cNvSpPr/>
      </dsp:nvSpPr>
      <dsp:spPr>
        <a:xfrm>
          <a:off x="3841969" y="3768241"/>
          <a:ext cx="1212248" cy="718139"/>
        </a:xfrm>
        <a:prstGeom prst="rect">
          <a:avLst/>
        </a:prstGeom>
        <a:solidFill>
          <a:srgbClr val="5F3A95"/>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0" kern="1200" baseline="0" dirty="0" smtClean="0">
              <a:solidFill>
                <a:schemeClr val="bg1"/>
              </a:solidFill>
              <a:latin typeface="Calibri" pitchFamily="34" charset="0"/>
            </a:rPr>
            <a:t>Residence Facilities Group</a:t>
          </a:r>
          <a:endParaRPr lang="en-US" sz="1300" b="1" kern="1200" baseline="0" dirty="0">
            <a:solidFill>
              <a:schemeClr val="bg1"/>
            </a:solidFill>
            <a:latin typeface="Calibri" pitchFamily="34" charset="0"/>
          </a:endParaRPr>
        </a:p>
      </dsp:txBody>
      <dsp:txXfrm>
        <a:off x="3841969" y="3768241"/>
        <a:ext cx="1212248" cy="718139"/>
      </dsp:txXfrm>
    </dsp:sp>
    <dsp:sp modelId="{B9351C9C-4264-47FE-A461-71B8E106DF73}">
      <dsp:nvSpPr>
        <dsp:cNvPr id="0" name=""/>
        <dsp:cNvSpPr/>
      </dsp:nvSpPr>
      <dsp:spPr>
        <a:xfrm>
          <a:off x="5220797" y="2748483"/>
          <a:ext cx="1284364" cy="718139"/>
        </a:xfrm>
        <a:prstGeom prst="rect">
          <a:avLst/>
        </a:prstGeom>
        <a:solidFill>
          <a:srgbClr val="0278BE"/>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chemeClr val="bg1"/>
              </a:solidFill>
              <a:latin typeface="Calibri" pitchFamily="34" charset="0"/>
            </a:rPr>
            <a:t>Christy Elliot</a:t>
          </a:r>
          <a:r>
            <a:rPr lang="en-US" sz="1000" b="1" kern="1200" baseline="0" dirty="0" smtClean="0">
              <a:solidFill>
                <a:schemeClr val="bg1"/>
              </a:solidFill>
              <a:latin typeface="Calibri" pitchFamily="34" charset="0"/>
            </a:rPr>
            <a:t/>
          </a:r>
          <a:br>
            <a:rPr lang="en-US" sz="1000" b="1"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Manager, Housing Finance</a:t>
          </a:r>
          <a:endParaRPr lang="en-US" sz="1000" b="1" kern="1200" baseline="0" dirty="0">
            <a:solidFill>
              <a:schemeClr val="bg1"/>
            </a:solidFill>
            <a:latin typeface="Calibri" pitchFamily="34" charset="0"/>
          </a:endParaRPr>
        </a:p>
      </dsp:txBody>
      <dsp:txXfrm>
        <a:off x="5220797" y="2748483"/>
        <a:ext cx="1284364" cy="718139"/>
      </dsp:txXfrm>
    </dsp:sp>
    <dsp:sp modelId="{78734217-69A3-41E4-9F63-491F290AEF9F}">
      <dsp:nvSpPr>
        <dsp:cNvPr id="0" name=""/>
        <dsp:cNvSpPr/>
      </dsp:nvSpPr>
      <dsp:spPr>
        <a:xfrm>
          <a:off x="5541888" y="3768241"/>
          <a:ext cx="1436279" cy="718139"/>
        </a:xfrm>
        <a:prstGeom prst="rect">
          <a:avLst/>
        </a:prstGeom>
        <a:solidFill>
          <a:srgbClr val="0278B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dirty="0" err="1" smtClean="0">
              <a:solidFill>
                <a:schemeClr val="bg1"/>
              </a:solidFill>
            </a:rPr>
            <a:t>Malorie</a:t>
          </a:r>
          <a:r>
            <a:rPr lang="en-US" sz="1100" b="1" kern="1200" dirty="0" smtClean="0">
              <a:solidFill>
                <a:schemeClr val="bg1"/>
              </a:solidFill>
            </a:rPr>
            <a:t> </a:t>
          </a:r>
          <a:r>
            <a:rPr lang="en-US" sz="1100" b="1" kern="1200" dirty="0" err="1" smtClean="0">
              <a:solidFill>
                <a:schemeClr val="bg1"/>
              </a:solidFill>
            </a:rPr>
            <a:t>Glyde</a:t>
          </a:r>
          <a:r>
            <a:rPr lang="en-US" sz="1100" b="1" kern="1200" dirty="0" smtClean="0">
              <a:solidFill>
                <a:schemeClr val="bg1"/>
              </a:solidFill>
            </a:rPr>
            <a:t> </a:t>
          </a:r>
          <a:r>
            <a:rPr lang="en-US" sz="1000" b="1" kern="1200" dirty="0" smtClean="0">
              <a:solidFill>
                <a:schemeClr val="bg1"/>
              </a:solidFill>
            </a:rPr>
            <a:t/>
          </a:r>
          <a:br>
            <a:rPr lang="en-US" sz="1000" b="1" kern="1200" dirty="0" smtClean="0">
              <a:solidFill>
                <a:schemeClr val="bg1"/>
              </a:solidFill>
            </a:rPr>
          </a:br>
          <a:r>
            <a:rPr lang="en-US" sz="1000" kern="1200" dirty="0" smtClean="0">
              <a:solidFill>
                <a:schemeClr val="bg1"/>
              </a:solidFill>
            </a:rPr>
            <a:t>Accounting and Data Specialist</a:t>
          </a:r>
          <a:endParaRPr lang="en-US" sz="1000" b="1" kern="1200" baseline="0" dirty="0">
            <a:solidFill>
              <a:schemeClr val="bg1"/>
            </a:solidFill>
            <a:latin typeface="Calibri" pitchFamily="34" charset="0"/>
          </a:endParaRPr>
        </a:p>
      </dsp:txBody>
      <dsp:txXfrm>
        <a:off x="5541888" y="3768241"/>
        <a:ext cx="1436279" cy="718139"/>
      </dsp:txXfrm>
    </dsp:sp>
    <dsp:sp modelId="{CF13DD11-0C07-430E-9459-8E2D0E4039D0}">
      <dsp:nvSpPr>
        <dsp:cNvPr id="0" name=""/>
        <dsp:cNvSpPr/>
      </dsp:nvSpPr>
      <dsp:spPr>
        <a:xfrm>
          <a:off x="6920716" y="2748483"/>
          <a:ext cx="1436279" cy="718139"/>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chemeClr val="bg1"/>
              </a:solidFill>
              <a:latin typeface="Calibri" pitchFamily="34" charset="0"/>
            </a:rPr>
            <a:t>Sherry Kihut</a:t>
          </a:r>
          <a:r>
            <a:rPr lang="en-US" sz="1000" b="1" kern="1200" baseline="0" dirty="0" smtClean="0">
              <a:solidFill>
                <a:schemeClr val="bg1"/>
              </a:solidFill>
              <a:latin typeface="Calibri" pitchFamily="34" charset="0"/>
            </a:rPr>
            <a:t/>
          </a:r>
          <a:br>
            <a:rPr lang="en-US" sz="1000" b="1"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Manager, Business Technology &amp; Systems</a:t>
          </a:r>
          <a:endParaRPr lang="en-US" sz="1000" b="0" kern="1200" baseline="0" dirty="0">
            <a:solidFill>
              <a:schemeClr val="bg1"/>
            </a:solidFill>
            <a:latin typeface="Calibri" pitchFamily="34" charset="0"/>
          </a:endParaRPr>
        </a:p>
      </dsp:txBody>
      <dsp:txXfrm>
        <a:off x="6920716" y="2748483"/>
        <a:ext cx="1436279" cy="718139"/>
      </dsp:txXfrm>
    </dsp:sp>
    <dsp:sp modelId="{FDF81B2A-607F-49AC-AD22-1A3A85A11140}">
      <dsp:nvSpPr>
        <dsp:cNvPr id="0" name=""/>
        <dsp:cNvSpPr/>
      </dsp:nvSpPr>
      <dsp:spPr>
        <a:xfrm>
          <a:off x="7279786" y="3768241"/>
          <a:ext cx="1436279" cy="718139"/>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chemeClr val="bg1"/>
              </a:solidFill>
              <a:latin typeface="Calibri" pitchFamily="34" charset="0"/>
            </a:rPr>
            <a:t>Barb </a:t>
          </a:r>
          <a:r>
            <a:rPr lang="en-US" sz="1100" b="1" kern="1200" baseline="0" dirty="0" err="1" smtClean="0">
              <a:solidFill>
                <a:schemeClr val="bg1"/>
              </a:solidFill>
              <a:latin typeface="Calibri" pitchFamily="34" charset="0"/>
            </a:rPr>
            <a:t>Heppler</a:t>
          </a:r>
          <a:r>
            <a:rPr lang="en-US" sz="1000" b="1" kern="1200" baseline="0" dirty="0" smtClean="0">
              <a:solidFill>
                <a:schemeClr val="bg1"/>
              </a:solidFill>
              <a:latin typeface="Calibri" pitchFamily="34" charset="0"/>
            </a:rPr>
            <a:t/>
          </a:r>
          <a:br>
            <a:rPr lang="en-US" sz="1000" b="1"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Functional User Analyst</a:t>
          </a:r>
          <a:endParaRPr lang="en-US" sz="1000" b="0" kern="1200" baseline="0" dirty="0">
            <a:solidFill>
              <a:schemeClr val="bg1"/>
            </a:solidFill>
            <a:latin typeface="Calibri" pitchFamily="34" charset="0"/>
          </a:endParaRPr>
        </a:p>
      </dsp:txBody>
      <dsp:txXfrm>
        <a:off x="7279786" y="3768241"/>
        <a:ext cx="1436279" cy="718139"/>
      </dsp:txXfrm>
    </dsp:sp>
    <dsp:sp modelId="{06D32992-3000-40F8-A1CD-E62E5B8D0E58}">
      <dsp:nvSpPr>
        <dsp:cNvPr id="0" name=""/>
        <dsp:cNvSpPr/>
      </dsp:nvSpPr>
      <dsp:spPr>
        <a:xfrm>
          <a:off x="8658614" y="2748483"/>
          <a:ext cx="1289305" cy="718139"/>
        </a:xfrm>
        <a:prstGeom prst="rect">
          <a:avLst/>
        </a:prstGeom>
        <a:solidFill>
          <a:srgbClr val="06A6B7"/>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pPr>
          <a:r>
            <a:rPr lang="en-US" sz="1100" b="1" kern="1200" baseline="0" dirty="0" smtClean="0">
              <a:solidFill>
                <a:schemeClr val="bg1"/>
              </a:solidFill>
              <a:latin typeface="Calibri" pitchFamily="34" charset="0"/>
            </a:rPr>
            <a:t>Vacant</a:t>
          </a:r>
          <a:r>
            <a:rPr lang="en-US" sz="1000" b="0" kern="1200" baseline="0" dirty="0" smtClean="0">
              <a:solidFill>
                <a:schemeClr val="bg1"/>
              </a:solidFill>
              <a:latin typeface="Calibri" pitchFamily="34" charset="0"/>
            </a:rPr>
            <a:t/>
          </a:r>
          <a:br>
            <a:rPr lang="en-US" sz="1000" b="0"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Project Manager, Strategic Initiatives &amp; Assessment </a:t>
          </a:r>
          <a:endParaRPr lang="en-US" sz="1000" b="0" kern="1200" baseline="0" dirty="0">
            <a:solidFill>
              <a:schemeClr val="bg1"/>
            </a:solidFill>
            <a:latin typeface="Calibri" pitchFamily="34" charset="0"/>
          </a:endParaRPr>
        </a:p>
      </dsp:txBody>
      <dsp:txXfrm>
        <a:off x="8658614" y="2748483"/>
        <a:ext cx="1289305" cy="718139"/>
      </dsp:txXfrm>
    </dsp:sp>
    <dsp:sp modelId="{40C0BB40-4354-4736-9CCA-1615F280F871}">
      <dsp:nvSpPr>
        <dsp:cNvPr id="0" name=""/>
        <dsp:cNvSpPr/>
      </dsp:nvSpPr>
      <dsp:spPr>
        <a:xfrm>
          <a:off x="10249538" y="2748483"/>
          <a:ext cx="1436279" cy="718139"/>
        </a:xfrm>
        <a:prstGeom prst="rect">
          <a:avLst/>
        </a:prstGeom>
        <a:solidFill>
          <a:srgbClr val="06A6B7"/>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baseline="0" dirty="0" smtClean="0">
              <a:solidFill>
                <a:schemeClr val="bg1"/>
              </a:solidFill>
              <a:latin typeface="Calibri" pitchFamily="34" charset="0"/>
            </a:rPr>
            <a:t>Vacant</a:t>
          </a:r>
          <a:r>
            <a:rPr lang="en-US" sz="1000" b="0" kern="1200" baseline="0" dirty="0" smtClean="0">
              <a:solidFill>
                <a:schemeClr val="bg1"/>
              </a:solidFill>
              <a:latin typeface="Calibri" pitchFamily="34" charset="0"/>
            </a:rPr>
            <a:t/>
          </a:r>
          <a:br>
            <a:rPr lang="en-US" sz="1000" b="0"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Project Manager, Strategic Initiatives &amp; Continuous Improvement (part-time)</a:t>
          </a:r>
          <a:endParaRPr lang="en-US" sz="1000" b="0" kern="1200" baseline="0" dirty="0">
            <a:solidFill>
              <a:schemeClr val="bg1"/>
            </a:solidFill>
            <a:latin typeface="Calibri" pitchFamily="34" charset="0"/>
          </a:endParaRPr>
        </a:p>
      </dsp:txBody>
      <dsp:txXfrm>
        <a:off x="10249538" y="2748483"/>
        <a:ext cx="1436279" cy="718139"/>
      </dsp:txXfrm>
    </dsp:sp>
    <dsp:sp modelId="{913E4DF5-3DAD-4222-BAA4-22A83869E37A}">
      <dsp:nvSpPr>
        <dsp:cNvPr id="0" name=""/>
        <dsp:cNvSpPr/>
      </dsp:nvSpPr>
      <dsp:spPr>
        <a:xfrm>
          <a:off x="7314338" y="4713514"/>
          <a:ext cx="1436279" cy="718139"/>
        </a:xfrm>
        <a:prstGeom prst="rect">
          <a:avLst/>
        </a:prstGeom>
        <a:solidFill>
          <a:srgbClr val="E03F96"/>
        </a:solidFill>
        <a:ln>
          <a:noFill/>
        </a:ln>
        <a:effectLst>
          <a:outerShdw blurRad="107950" dist="12700" dir="5400000" algn="ctr" rotWithShape="0">
            <a:srgbClr val="000000"/>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baseline="0" dirty="0" smtClean="0">
              <a:solidFill>
                <a:schemeClr val="bg1"/>
              </a:solidFill>
              <a:latin typeface="Calibri" pitchFamily="34" charset="0"/>
            </a:rPr>
            <a:t>Michele Ryan</a:t>
          </a:r>
          <a:r>
            <a:rPr lang="en-US" sz="1000" b="1" kern="1200" baseline="0" dirty="0" smtClean="0">
              <a:solidFill>
                <a:schemeClr val="bg1"/>
              </a:solidFill>
              <a:latin typeface="Calibri" pitchFamily="34" charset="0"/>
            </a:rPr>
            <a:t/>
          </a:r>
          <a:br>
            <a:rPr lang="en-US" sz="1000" b="1" kern="1200" baseline="0" dirty="0" smtClean="0">
              <a:solidFill>
                <a:schemeClr val="bg1"/>
              </a:solidFill>
              <a:latin typeface="Calibri" pitchFamily="34" charset="0"/>
            </a:rPr>
          </a:br>
          <a:r>
            <a:rPr lang="en-US" sz="1000" b="0" kern="1200" baseline="0" dirty="0" smtClean="0">
              <a:solidFill>
                <a:schemeClr val="bg1"/>
              </a:solidFill>
              <a:latin typeface="Calibri" pitchFamily="34" charset="0"/>
            </a:rPr>
            <a:t>Business Process Analyst</a:t>
          </a:r>
          <a:endParaRPr lang="en-US" sz="1000" b="0" kern="1200" baseline="0" dirty="0">
            <a:solidFill>
              <a:schemeClr val="bg1"/>
            </a:solidFill>
            <a:latin typeface="Calibri" pitchFamily="34" charset="0"/>
          </a:endParaRPr>
        </a:p>
      </dsp:txBody>
      <dsp:txXfrm>
        <a:off x="7314338" y="4713514"/>
        <a:ext cx="1436279" cy="718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A5AD2-1B7D-42BB-8D66-F0108ACAFC62}">
      <dsp:nvSpPr>
        <dsp:cNvPr id="0" name=""/>
        <dsp:cNvSpPr/>
      </dsp:nvSpPr>
      <dsp:spPr>
        <a:xfrm>
          <a:off x="2945130" y="0"/>
          <a:ext cx="1472565" cy="1005840"/>
        </a:xfrm>
        <a:prstGeom prst="trapezoid">
          <a:avLst>
            <a:gd name="adj" fmla="val 73201"/>
          </a:avLst>
        </a:prstGeom>
        <a:solidFill>
          <a:schemeClr val="accent4">
            <a:lumMod val="60000"/>
            <a:lumOff val="40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strike="noStrike" kern="1200" dirty="0"/>
            <a:t>Learn where you live</a:t>
          </a:r>
        </a:p>
      </dsp:txBody>
      <dsp:txXfrm>
        <a:off x="2945130" y="0"/>
        <a:ext cx="1472565" cy="1005840"/>
      </dsp:txXfrm>
    </dsp:sp>
    <dsp:sp modelId="{D4443790-735A-4326-A0DF-2CD3B3A20637}">
      <dsp:nvSpPr>
        <dsp:cNvPr id="0" name=""/>
        <dsp:cNvSpPr/>
      </dsp:nvSpPr>
      <dsp:spPr>
        <a:xfrm>
          <a:off x="2208847" y="1005840"/>
          <a:ext cx="2945130" cy="1005840"/>
        </a:xfrm>
        <a:prstGeom prst="trapezoid">
          <a:avLst>
            <a:gd name="adj" fmla="val 73201"/>
          </a:avLst>
        </a:prstGeom>
        <a:solidFill>
          <a:schemeClr val="accent4">
            <a:lumMod val="60000"/>
            <a:lumOff val="40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strike="noStrike" kern="1200" dirty="0"/>
            <a:t>Facilitate learning &amp; development</a:t>
          </a:r>
        </a:p>
      </dsp:txBody>
      <dsp:txXfrm>
        <a:off x="2724245" y="1005840"/>
        <a:ext cx="1914334" cy="1005840"/>
      </dsp:txXfrm>
    </dsp:sp>
    <dsp:sp modelId="{DE222C7F-D1C6-4565-8851-67663D94F2F6}">
      <dsp:nvSpPr>
        <dsp:cNvPr id="0" name=""/>
        <dsp:cNvSpPr/>
      </dsp:nvSpPr>
      <dsp:spPr>
        <a:xfrm>
          <a:off x="1472565" y="2011680"/>
          <a:ext cx="4417695" cy="1005840"/>
        </a:xfrm>
        <a:prstGeom prst="trapezoid">
          <a:avLst>
            <a:gd name="adj" fmla="val 73201"/>
          </a:avLst>
        </a:prstGeom>
        <a:solidFill>
          <a:schemeClr val="accent4">
            <a:lumMod val="75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t>Fill the beds</a:t>
          </a:r>
        </a:p>
      </dsp:txBody>
      <dsp:txXfrm>
        <a:off x="2245661" y="2011680"/>
        <a:ext cx="2871501" cy="1005840"/>
      </dsp:txXfrm>
    </dsp:sp>
    <dsp:sp modelId="{CF7E10B8-F225-4B02-9E11-516684B047E2}">
      <dsp:nvSpPr>
        <dsp:cNvPr id="0" name=""/>
        <dsp:cNvSpPr/>
      </dsp:nvSpPr>
      <dsp:spPr>
        <a:xfrm>
          <a:off x="736282" y="3017519"/>
          <a:ext cx="5890260" cy="1005840"/>
        </a:xfrm>
        <a:prstGeom prst="trapezoid">
          <a:avLst>
            <a:gd name="adj" fmla="val 73201"/>
          </a:avLst>
        </a:prstGeom>
        <a:solidFill>
          <a:schemeClr val="accent4">
            <a:lumMod val="75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t>Provide beds/space</a:t>
          </a:r>
        </a:p>
      </dsp:txBody>
      <dsp:txXfrm>
        <a:off x="1767077" y="3017519"/>
        <a:ext cx="3828669" cy="1005840"/>
      </dsp:txXfrm>
    </dsp:sp>
    <dsp:sp modelId="{E255EB71-5CB6-4482-81C8-10EDB6A82729}">
      <dsp:nvSpPr>
        <dsp:cNvPr id="0" name=""/>
        <dsp:cNvSpPr/>
      </dsp:nvSpPr>
      <dsp:spPr>
        <a:xfrm>
          <a:off x="0" y="4023360"/>
          <a:ext cx="7362825" cy="1005840"/>
        </a:xfrm>
        <a:prstGeom prst="trapezoid">
          <a:avLst>
            <a:gd name="adj" fmla="val 73201"/>
          </a:avLst>
        </a:prstGeom>
        <a:solidFill>
          <a:schemeClr val="accent4">
            <a:lumMod val="75000"/>
          </a:schemeClr>
        </a:solidFill>
        <a:ln w="12700" cap="flat" cmpd="sng" algn="ctr">
          <a:noFill/>
          <a:prstDash val="solid"/>
          <a:miter lim="800000"/>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a:t>Clarity, coordination &amp; culture</a:t>
          </a:r>
        </a:p>
      </dsp:txBody>
      <dsp:txXfrm>
        <a:off x="1288494" y="4023360"/>
        <a:ext cx="4785836" cy="10058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F1310-4449-4490-9DD5-2B5018642953}" type="datetimeFigureOut">
              <a:rPr lang="en-US" smtClean="0"/>
              <a:t>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8F189-628F-4CFB-8ABF-BD8C4B04C672}" type="slidenum">
              <a:rPr lang="en-US" smtClean="0"/>
              <a:t>‹#›</a:t>
            </a:fld>
            <a:endParaRPr lang="en-US"/>
          </a:p>
        </p:txBody>
      </p:sp>
    </p:spTree>
    <p:extLst>
      <p:ext uri="{BB962C8B-B14F-4D97-AF65-F5344CB8AC3E}">
        <p14:creationId xmlns:p14="http://schemas.microsoft.com/office/powerpoint/2010/main" val="22525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Mike</a:t>
            </a:r>
          </a:p>
          <a:p>
            <a:endParaRPr lang="en-US" dirty="0" smtClean="0"/>
          </a:p>
          <a:p>
            <a:r>
              <a:rPr lang="en-US" dirty="0" smtClean="0"/>
              <a:t>Stay competitive with services, amenities, and experience of OC housing </a:t>
            </a:r>
          </a:p>
          <a:p>
            <a:r>
              <a:rPr lang="en-US" dirty="0" smtClean="0"/>
              <a:t>Strategic and intentional with capital improvements </a:t>
            </a:r>
          </a:p>
          <a:p>
            <a:endParaRPr lang="en-US" dirty="0"/>
          </a:p>
        </p:txBody>
      </p:sp>
      <p:sp>
        <p:nvSpPr>
          <p:cNvPr id="4" name="Slide Number Placeholder 3"/>
          <p:cNvSpPr>
            <a:spLocks noGrp="1"/>
          </p:cNvSpPr>
          <p:nvPr>
            <p:ph type="sldNum" sz="quarter" idx="10"/>
          </p:nvPr>
        </p:nvSpPr>
        <p:spPr/>
        <p:txBody>
          <a:bodyPr/>
          <a:lstStyle/>
          <a:p>
            <a:fld id="{9F4F232B-CB0E-44C6-86F0-2510D267EB7F}" type="slidenum">
              <a:rPr lang="en-US" smtClean="0"/>
              <a:t>14</a:t>
            </a:fld>
            <a:endParaRPr lang="en-US"/>
          </a:p>
        </p:txBody>
      </p:sp>
    </p:spTree>
    <p:extLst>
      <p:ext uri="{BB962C8B-B14F-4D97-AF65-F5344CB8AC3E}">
        <p14:creationId xmlns:p14="http://schemas.microsoft.com/office/powerpoint/2010/main" val="360214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20882BB-6881-44E7-95CF-A5F21F299EB3}" type="slidenum">
              <a:rPr lang="en-US" smtClean="0"/>
              <a:t>39</a:t>
            </a:fld>
            <a:endParaRPr lang="en-US"/>
          </a:p>
        </p:txBody>
      </p:sp>
    </p:spTree>
    <p:extLst>
      <p:ext uri="{BB962C8B-B14F-4D97-AF65-F5344CB8AC3E}">
        <p14:creationId xmlns:p14="http://schemas.microsoft.com/office/powerpoint/2010/main" val="224044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community space</a:t>
            </a:r>
          </a:p>
          <a:p>
            <a:endParaRPr lang="en-US" baseline="0" dirty="0" smtClean="0"/>
          </a:p>
          <a:p>
            <a:r>
              <a:rPr lang="en-US" baseline="0" dirty="0" smtClean="0"/>
              <a:t>No Dons, 24 hour access to staff, FT staff focused on student’s experience</a:t>
            </a:r>
          </a:p>
          <a:p>
            <a:endParaRPr lang="en-US" baseline="0" dirty="0" smtClean="0"/>
          </a:p>
          <a:p>
            <a:r>
              <a:rPr lang="en-US" baseline="0" dirty="0" smtClean="0"/>
              <a:t>Wants: Price, proximity, privacy, cleanliness </a:t>
            </a:r>
          </a:p>
          <a:p>
            <a:r>
              <a:rPr lang="en-US" baseline="0" dirty="0" smtClean="0"/>
              <a:t>Needs: Personal interactions</a:t>
            </a:r>
            <a:endParaRPr lang="en-US" dirty="0"/>
          </a:p>
        </p:txBody>
      </p:sp>
      <p:sp>
        <p:nvSpPr>
          <p:cNvPr id="4" name="Slide Number Placeholder 3"/>
          <p:cNvSpPr>
            <a:spLocks noGrp="1"/>
          </p:cNvSpPr>
          <p:nvPr>
            <p:ph type="sldNum" sz="quarter" idx="10"/>
          </p:nvPr>
        </p:nvSpPr>
        <p:spPr/>
        <p:txBody>
          <a:bodyPr/>
          <a:lstStyle/>
          <a:p>
            <a:pPr>
              <a:defRPr/>
            </a:pPr>
            <a:fld id="{15F384B0-9BF3-4446-9E7F-CE46E4BC7BBB}" type="slidenum">
              <a:rPr lang="en-CA" altLang="en-US" smtClean="0"/>
              <a:pPr>
                <a:defRPr/>
              </a:pPr>
              <a:t>15</a:t>
            </a:fld>
            <a:endParaRPr lang="en-CA" altLang="en-US"/>
          </a:p>
        </p:txBody>
      </p:sp>
    </p:spTree>
    <p:extLst>
      <p:ext uri="{BB962C8B-B14F-4D97-AF65-F5344CB8AC3E}">
        <p14:creationId xmlns:p14="http://schemas.microsoft.com/office/powerpoint/2010/main" val="179537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18</a:t>
            </a:fld>
            <a:endParaRPr lang="en-CA"/>
          </a:p>
        </p:txBody>
      </p:sp>
    </p:spTree>
    <p:extLst>
      <p:ext uri="{BB962C8B-B14F-4D97-AF65-F5344CB8AC3E}">
        <p14:creationId xmlns:p14="http://schemas.microsoft.com/office/powerpoint/2010/main" val="379804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1D0B6-2385-44CD-9397-34C8A5F47A87}" type="slidenum">
              <a:rPr lang="en-CA" smtClean="0"/>
              <a:t>24</a:t>
            </a:fld>
            <a:endParaRPr lang="en-CA"/>
          </a:p>
        </p:txBody>
      </p:sp>
    </p:spTree>
    <p:extLst>
      <p:ext uri="{BB962C8B-B14F-4D97-AF65-F5344CB8AC3E}">
        <p14:creationId xmlns:p14="http://schemas.microsoft.com/office/powerpoint/2010/main" val="38022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auto">
              <a:spcAft>
                <a:spcPts val="0"/>
              </a:spcAft>
              <a:defRPr/>
            </a:pPr>
            <a:endParaRPr lang="en-US" sz="3200" dirty="0" smtClean="0"/>
          </a:p>
          <a:p>
            <a:pPr lvl="0"/>
            <a:r>
              <a:rPr lang="en-CA" sz="1200" b="0" kern="1200" dirty="0" smtClean="0">
                <a:solidFill>
                  <a:schemeClr val="tx1"/>
                </a:solidFill>
                <a:effectLst/>
                <a:latin typeface="+mn-lt"/>
                <a:ea typeface="MS PGothic" pitchFamily="34" charset="-128"/>
                <a:cs typeface="ＭＳ Ｐゴシック" charset="0"/>
              </a:rPr>
              <a:t>Greater reach than Co-op program – 80 vs 60</a:t>
            </a:r>
          </a:p>
          <a:p>
            <a:pPr lvl="0"/>
            <a:endParaRPr lang="en-CA" sz="1200" b="0" kern="1200" dirty="0" smtClean="0">
              <a:solidFill>
                <a:schemeClr val="tx1"/>
              </a:solidFill>
              <a:effectLst/>
              <a:latin typeface="+mn-lt"/>
              <a:ea typeface="MS PGothic" pitchFamily="34" charset="-128"/>
              <a:cs typeface="ＭＳ Ｐゴシック" charset="0"/>
            </a:endParaRPr>
          </a:p>
          <a:p>
            <a:pPr lvl="0"/>
            <a:r>
              <a:rPr lang="en-CA" sz="1200" b="0" kern="1200" dirty="0" smtClean="0">
                <a:solidFill>
                  <a:schemeClr val="tx1"/>
                </a:solidFill>
                <a:effectLst/>
                <a:latin typeface="+mn-lt"/>
                <a:ea typeface="MS PGothic" pitchFamily="34" charset="-128"/>
                <a:cs typeface="ＭＳ Ｐゴシック" charset="0"/>
              </a:rPr>
              <a:t>Large residential campus – 3</a:t>
            </a:r>
            <a:r>
              <a:rPr lang="en-CA" sz="1200" b="0" kern="1200" baseline="30000" dirty="0" smtClean="0">
                <a:solidFill>
                  <a:schemeClr val="tx1"/>
                </a:solidFill>
                <a:effectLst/>
                <a:latin typeface="+mn-lt"/>
                <a:ea typeface="MS PGothic" pitchFamily="34" charset="-128"/>
                <a:cs typeface="ＭＳ Ｐゴシック" charset="0"/>
              </a:rPr>
              <a:t>rd</a:t>
            </a:r>
            <a:r>
              <a:rPr lang="en-CA" sz="1200" b="0" kern="1200" dirty="0" smtClean="0">
                <a:solidFill>
                  <a:schemeClr val="tx1"/>
                </a:solidFill>
                <a:effectLst/>
                <a:latin typeface="+mn-lt"/>
                <a:ea typeface="MS PGothic" pitchFamily="34" charset="-128"/>
                <a:cs typeface="ＭＳ Ｐゴシック" charset="0"/>
              </a:rPr>
              <a:t> largest campus housing op in Canada</a:t>
            </a:r>
          </a:p>
          <a:p>
            <a:pPr lvl="0"/>
            <a:endParaRPr lang="en-CA" sz="1200" b="0"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more likely to participate in extracurricular activities</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report more positive perceptions of the campus social climate</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tend to be more satisfied with their post-secondary education experience and report more personal growth and development</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engage in more frequent interactions with peers and faculty members</a:t>
            </a:r>
            <a:endParaRPr lang="en-US" sz="1800" b="1" kern="1200" dirty="0" smtClean="0">
              <a:solidFill>
                <a:schemeClr val="tx1"/>
              </a:solidFill>
              <a:effectLst/>
              <a:latin typeface="+mn-lt"/>
              <a:ea typeface="MS PGothic" pitchFamily="34" charset="-128"/>
              <a:cs typeface="ＭＳ Ｐゴシック" charset="0"/>
            </a:endParaRPr>
          </a:p>
          <a:p>
            <a:pPr marL="228600" lvl="0" indent="-228600">
              <a:buFont typeface="+mj-lt"/>
              <a:buAutoNum type="arabicPeriod"/>
            </a:pPr>
            <a:r>
              <a:rPr lang="en-CA" sz="1200" b="0" kern="1200" dirty="0" smtClean="0">
                <a:solidFill>
                  <a:schemeClr val="tx1"/>
                </a:solidFill>
                <a:effectLst/>
                <a:latin typeface="+mn-lt"/>
                <a:ea typeface="MS PGothic" pitchFamily="34" charset="-128"/>
                <a:cs typeface="ＭＳ Ｐゴシック" charset="0"/>
              </a:rPr>
              <a:t>more likely to persist to graduation</a:t>
            </a:r>
            <a:endParaRPr lang="en-US" sz="3200" dirty="0" smtClean="0"/>
          </a:p>
          <a:p>
            <a:pPr lvl="1" fontAlgn="auto">
              <a:spcAft>
                <a:spcPts val="0"/>
              </a:spcAft>
              <a:defRPr/>
            </a:pPr>
            <a:endParaRPr lang="en-US" sz="3200" dirty="0"/>
          </a:p>
        </p:txBody>
      </p:sp>
      <p:sp>
        <p:nvSpPr>
          <p:cNvPr id="4" name="Slide Number Placeholder 3"/>
          <p:cNvSpPr>
            <a:spLocks noGrp="1"/>
          </p:cNvSpPr>
          <p:nvPr>
            <p:ph type="sldNum" sz="quarter" idx="10"/>
          </p:nvPr>
        </p:nvSpPr>
        <p:spPr/>
        <p:txBody>
          <a:bodyPr/>
          <a:lstStyle/>
          <a:p>
            <a:pPr>
              <a:defRPr/>
            </a:pPr>
            <a:fld id="{15F384B0-9BF3-4446-9E7F-CE46E4BC7BBB}" type="slidenum">
              <a:rPr lang="en-CA" altLang="en-US" smtClean="0"/>
              <a:pPr>
                <a:defRPr/>
              </a:pPr>
              <a:t>26</a:t>
            </a:fld>
            <a:endParaRPr lang="en-CA" altLang="en-US"/>
          </a:p>
        </p:txBody>
      </p:sp>
    </p:spTree>
    <p:extLst>
      <p:ext uri="{BB962C8B-B14F-4D97-AF65-F5344CB8AC3E}">
        <p14:creationId xmlns:p14="http://schemas.microsoft.com/office/powerpoint/2010/main" val="28810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Table 1 shows the differences in retention rate of those in housing compared to those not in housing. Overall, students who stayed in housing were significantly more likely to be retained as compared to those who did not. Additionally, the following subgroups had a statistically significant higher retention rate when staying in housing. The following subgroups of students had a statistically significant higher retention rate than those of the same subgroup not in housing:</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Overall</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Arts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Engineering</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Mathematics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Science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Gender</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Domestic students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International students</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Assumptions and Definitions</a:t>
            </a:r>
            <a:endParaRPr lang="en-CA" sz="1200" b="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Population examined: Students included in the analysis were those who first registered for study in a term between academic years 2005/2006 and 2010/2011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 retained: A student was considered as not retained if they did not progress to second year at any future point while enrolled in their undergraduate career.</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Housing: Students were considered as students who stayed in UW housing if </a:t>
            </a:r>
            <a:r>
              <a:rPr lang="en-US" sz="1200" kern="1200" dirty="0" err="1" smtClean="0">
                <a:solidFill>
                  <a:schemeClr val="tx1"/>
                </a:solidFill>
                <a:effectLst/>
                <a:latin typeface="+mn-lt"/>
                <a:ea typeface="+mn-ea"/>
                <a:cs typeface="+mn-cs"/>
              </a:rPr>
              <a:t>theypaid</a:t>
            </a:r>
            <a:r>
              <a:rPr lang="en-US" sz="1200" kern="1200" dirty="0" smtClean="0">
                <a:solidFill>
                  <a:schemeClr val="tx1"/>
                </a:solidFill>
                <a:effectLst/>
                <a:latin typeface="+mn-lt"/>
                <a:ea typeface="+mn-ea"/>
                <a:cs typeface="+mn-cs"/>
              </a:rPr>
              <a:t> housing fees in their first year of study. All students who stayed in </a:t>
            </a:r>
            <a:r>
              <a:rPr lang="en-US" sz="1200" kern="1200" dirty="0" err="1" smtClean="0">
                <a:solidFill>
                  <a:schemeClr val="tx1"/>
                </a:solidFill>
                <a:effectLst/>
                <a:latin typeface="+mn-lt"/>
                <a:ea typeface="+mn-ea"/>
                <a:cs typeface="+mn-cs"/>
              </a:rPr>
              <a:t>Minota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Hagey</a:t>
            </a:r>
            <a:r>
              <a:rPr lang="en-US" sz="1200" kern="1200" dirty="0" smtClean="0">
                <a:solidFill>
                  <a:schemeClr val="tx1"/>
                </a:solidFill>
                <a:effectLst/>
                <a:latin typeface="+mn-lt"/>
                <a:ea typeface="+mn-ea"/>
                <a:cs typeface="+mn-cs"/>
              </a:rPr>
              <a:t> (any year) were included</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following subgroups were considered within the population: visa status, residence building, academic group, and gender.</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The following students were not included in the analysis in either the housing or not in housing group:</a:t>
            </a:r>
            <a:endParaRPr lang="en-CA" sz="1200" b="1" i="1"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don rooms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off campus housing </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students who may have paid a housing fee, but also paid a withdrawal fee. The withdrawn students are not included in the residence pool.</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FUAC rooms</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students who started with advanced standing (i.e. did not register in 1A)</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students who transferred from a previous post-secondary institution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Visa status is defined by the fees students pay. If a student pay international tuition, they are considered an international student.</a:t>
            </a:r>
            <a:endParaRPr lang="en-CA" sz="1200" kern="1200" dirty="0" smtClean="0">
              <a:solidFill>
                <a:schemeClr val="tx1"/>
              </a:solidFill>
              <a:effectLst/>
              <a:latin typeface="+mn-lt"/>
              <a:ea typeface="+mn-ea"/>
              <a:cs typeface="+mn-cs"/>
            </a:endParaRPr>
          </a:p>
          <a:p>
            <a:pPr lvl="0"/>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Statistical Tests between students in and not in housing</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 of the large difference outlined in the previous section could be due to the differing demographics in each sample. Further testing was done to eliminate some of the differences.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examined the demographics of students in housing and those not in housing to determine whether these two populations have different demographic characteristics. If two populations have different demographic characteristics, statistical differences between the two groups may be due to these differences, rather than their housing condition.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list below illustrates the results of descriptive statistics to determine which subgroups are more likely to stay in housing, and the percentage point difference:</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Engineering – overrepresented in housing (+4.1%)</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Environment – overrepresented in housing (-0.9%)</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Females – overrepresented in housing (+3.3%)</a:t>
            </a:r>
            <a:endParaRPr lang="en-C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International – overrepresentation in housing (+2.8%)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order to eliminate the effect of varying retention rates between the listed groups, random sampling was performed twice. In other words, to remove potential impact of subgroups have on the overall retention rate; students were selected at random to see if there was a difference in retention. The results of this are in the Appendix. The findings of this test concluded that variation in statistical difference between subgroups are consistent; students in housing tend to have a higher retention rate.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random sampling functions were performed. The first selected 50% of the population randomly, the other selected 30% of the sample.</a:t>
            </a:r>
          </a:p>
          <a:p>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Retention Rate over time</a:t>
            </a:r>
            <a:endParaRPr lang="en-CA"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Table 5 shows how the overall retention rate has changed yearly between 2005/06 and 2010/11 in both the housing, and not in housing groups. There is a difference between housing and non-housing students in every year, and this difference is statistically significant.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 5 – Difference in retention rate by year</a:t>
            </a:r>
            <a:endParaRPr lang="en-CA"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Retention Rate</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Academic Year</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Housing</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 in Housing</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Difference (% points)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Statistically Different</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2005/06</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93.6%</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86.7%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6.9</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2006/07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94.4%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86.2%</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8.2</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2007/08</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93.0%</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86.7%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6.3</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2008/09</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93.6%</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88.4%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5.2</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2009/10</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92.7%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87.4%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5.3</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2010/11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93.1%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87.1%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6.0</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Using the z-test at 95% confidence</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F21D0B6-2385-44CD-9397-34C8A5F47A87}" type="slidenum">
              <a:rPr lang="en-CA" smtClean="0"/>
              <a:t>28</a:t>
            </a:fld>
            <a:endParaRPr lang="en-CA"/>
          </a:p>
        </p:txBody>
      </p:sp>
    </p:spTree>
    <p:extLst>
      <p:ext uri="{BB962C8B-B14F-4D97-AF65-F5344CB8AC3E}">
        <p14:creationId xmlns:p14="http://schemas.microsoft.com/office/powerpoint/2010/main" val="241038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for the 16/17 fiscal year for all faculties.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1D0B6-2385-44CD-9397-34C8A5F47A8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96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is for the 16/17 fiscal year for all faculties. </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1D0B6-2385-44CD-9397-34C8A5F47A8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09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This is for the 16/17 fiscal year for all faculties. </a:t>
            </a:r>
            <a:endParaRPr lang="en-CA"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1D0B6-2385-44CD-9397-34C8A5F47A8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88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9331" y="0"/>
            <a:ext cx="12215812" cy="6900821"/>
            <a:chOff x="-9331" y="0"/>
            <a:chExt cx="12215812" cy="6900821"/>
          </a:xfrm>
        </p:grpSpPr>
        <p:sp>
          <p:nvSpPr>
            <p:cNvPr id="8" name="Rectangle 7"/>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331" y="103635"/>
              <a:ext cx="12215812" cy="103062"/>
              <a:chOff x="-733508" y="318898"/>
              <a:chExt cx="12523304" cy="115337"/>
            </a:xfrm>
          </p:grpSpPr>
          <p:sp>
            <p:nvSpPr>
              <p:cNvPr id="13" name="Rectangle 12"/>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aseline="0">
                <a:latin typeface="Impact" panose="020B0806030902050204" pitchFamily="34" charset="0"/>
              </a:defRPr>
            </a:lvl1pPr>
          </a:lstStyle>
          <a:p>
            <a:r>
              <a:rPr lang="en-US" dirty="0" smtClean="0"/>
              <a:t>TITLE GOES HERE IN CAPS</a:t>
            </a:r>
            <a:endParaRPr lang="en-US" dirty="0"/>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aseline="0">
                <a:solidFill>
                  <a:srgbClr val="000000"/>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smtClean="0">
                <a:solidFill>
                  <a:srgbClr val="A2A2A2"/>
                </a:solidFill>
                <a:latin typeface="Georgia" panose="02040502050405020303" pitchFamily="18" charset="0"/>
              </a:rPr>
              <a:t>Prepared by or a subtitle goes here</a:t>
            </a:r>
            <a:endParaRPr lang="en-US" sz="2400" dirty="0">
              <a:solidFill>
                <a:srgbClr val="A2A2A2"/>
              </a:solidFill>
              <a:latin typeface="Georgia" panose="02040502050405020303" pitchFamily="18" charset="0"/>
            </a:endParaRPr>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8747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81279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
        <p:nvSpPr>
          <p:cNvPr id="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
        <p:nvSpPr>
          <p:cNvPr id="3" name="Content Placeholder 2"/>
          <p:cNvSpPr>
            <a:spLocks noGrp="1"/>
          </p:cNvSpPr>
          <p:nvPr>
            <p:ph idx="1"/>
          </p:nvPr>
        </p:nvSpPr>
        <p:spPr>
          <a:xfrm>
            <a:off x="838200" y="1825625"/>
            <a:ext cx="10515600" cy="3885062"/>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135507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atin typeface="Impact" panose="020B0806030902050204"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831850" y="4589464"/>
            <a:ext cx="10515600" cy="1198862"/>
          </a:xfrm>
          <a:prstGeom prst="rect">
            <a:avLst/>
          </a:prstGeom>
        </p:spPr>
        <p:txBody>
          <a:bodyPr/>
          <a:lstStyle>
            <a:lvl1pPr marL="0" indent="0">
              <a:buNone/>
              <a:defRPr sz="240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sz="2400" dirty="0" smtClean="0">
                <a:solidFill>
                  <a:srgbClr val="A2A2A2"/>
                </a:solidFill>
                <a:latin typeface="Georgia" panose="02040502050405020303" pitchFamily="18" charset="0"/>
              </a:rPr>
              <a:t>Prepared by or a subtitle goes here</a:t>
            </a:r>
            <a:endParaRPr lang="en-US" sz="2400" dirty="0">
              <a:solidFill>
                <a:srgbClr val="A2A2A2"/>
              </a:solidFill>
              <a:latin typeface="Georgia" panose="02040502050405020303" pitchFamily="18"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3A5537-BC62-47EC-87ED-A7A764E10FAF}" type="slidenum">
              <a:rPr lang="en-US" smtClean="0"/>
              <a:t>‹#›</a:t>
            </a:fld>
            <a:endParaRPr lang="en-US"/>
          </a:p>
        </p:txBody>
      </p:sp>
      <p:sp>
        <p:nvSpPr>
          <p:cNvPr id="7"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13567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3867809"/>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0"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Tree>
    <p:extLst>
      <p:ext uri="{BB962C8B-B14F-4D97-AF65-F5344CB8AC3E}">
        <p14:creationId xmlns:p14="http://schemas.microsoft.com/office/powerpoint/2010/main" val="1448747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102095"/>
          </a:xfrm>
          <a:prstGeom prst="rect">
            <a:avLst/>
          </a:prstGeom>
        </p:spPr>
        <p:txBody>
          <a:bodyPr/>
          <a:lstStyle>
            <a:lvl1pPr>
              <a:defRPr>
                <a:latin typeface="Georgia" panose="02040502050405020303" pitchFamily="18" charset="0"/>
              </a:defRPr>
            </a:lvl1pPr>
            <a:lvl2pPr>
              <a:defRPr>
                <a:latin typeface="Georgia" panose="02040502050405020303" pitchFamily="18" charset="0"/>
              </a:defRPr>
            </a:lvl2pPr>
            <a:lvl3pPr>
              <a:defRPr>
                <a:latin typeface="Georgia" panose="02040502050405020303" pitchFamily="18" charset="0"/>
              </a:defRPr>
            </a:lvl3pPr>
            <a:lvl4pPr>
              <a:defRPr>
                <a:latin typeface="Georgia" panose="02040502050405020303" pitchFamily="18" charset="0"/>
              </a:defRPr>
            </a:lvl4pPr>
            <a:lvl5pPr>
              <a:defRPr>
                <a:latin typeface="Georgia" panose="020405020504050203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12"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Tree>
    <p:extLst>
      <p:ext uri="{BB962C8B-B14F-4D97-AF65-F5344CB8AC3E}">
        <p14:creationId xmlns:p14="http://schemas.microsoft.com/office/powerpoint/2010/main" val="11259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
        <p:nvSpPr>
          <p:cNvPr id="9" name="Title 1"/>
          <p:cNvSpPr>
            <a:spLocks noGrp="1"/>
          </p:cNvSpPr>
          <p:nvPr>
            <p:ph type="title" hasCustomPrompt="1"/>
          </p:nvPr>
        </p:nvSpPr>
        <p:spPr>
          <a:xfrm>
            <a:off x="838200" y="723161"/>
            <a:ext cx="10515600" cy="549275"/>
          </a:xfrm>
          <a:prstGeom prst="rect">
            <a:avLst/>
          </a:prstGeom>
        </p:spPr>
        <p:txBody>
          <a:bodyPr>
            <a:noAutofit/>
          </a:bodyPr>
          <a:lstStyle>
            <a:lvl1pPr>
              <a:defRPr sz="4000">
                <a:latin typeface="Impact" panose="020B0806030902050204" pitchFamily="34" charset="0"/>
              </a:defRPr>
            </a:lvl1pPr>
          </a:lstStyle>
          <a:p>
            <a:r>
              <a:rPr lang="en-US" dirty="0" smtClean="0"/>
              <a:t>SLIDE TITLE IN CAPS</a:t>
            </a:r>
            <a:endParaRPr lang="en-US" dirty="0"/>
          </a:p>
        </p:txBody>
      </p:sp>
    </p:spTree>
    <p:extLst>
      <p:ext uri="{BB962C8B-B14F-4D97-AF65-F5344CB8AC3E}">
        <p14:creationId xmlns:p14="http://schemas.microsoft.com/office/powerpoint/2010/main" val="246072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74274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Georgia" panose="02040502050405020303" pitchFamily="18" charset="0"/>
              </a:defRPr>
            </a:lvl1pPr>
            <a:lvl2pPr>
              <a:defRPr sz="2800">
                <a:latin typeface="Georgia" panose="02040502050405020303" pitchFamily="18" charset="0"/>
              </a:defRPr>
            </a:lvl2pPr>
            <a:lvl3pPr>
              <a:defRPr sz="24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390202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atin typeface="Impact" panose="020B080603090205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9" name="Footer Placeholder 4"/>
          <p:cNvSpPr>
            <a:spLocks noGrp="1"/>
          </p:cNvSpPr>
          <p:nvPr>
            <p:ph type="ftr" sz="quarter" idx="11"/>
          </p:nvPr>
        </p:nvSpPr>
        <p:spPr>
          <a:xfrm>
            <a:off x="831849" y="6034449"/>
            <a:ext cx="7130331" cy="365125"/>
          </a:xfrm>
          <a:prstGeom prst="rect">
            <a:avLst/>
          </a:prstGeom>
        </p:spPr>
        <p:txBody>
          <a:bodyPr/>
          <a:lstStyle>
            <a:lvl1pPr>
              <a:defRPr/>
            </a:lvl1pPr>
          </a:lstStyle>
          <a:p>
            <a:r>
              <a:rPr lang="en-US" b="1" smtClean="0">
                <a:solidFill>
                  <a:srgbClr val="A2A2A2"/>
                </a:solidFill>
                <a:latin typeface="Georgia" panose="02040502050405020303" pitchFamily="18" charset="0"/>
              </a:rPr>
              <a:t>Edit this footer by clicking "Insert" then Header &amp; Footer"</a:t>
            </a:r>
            <a:endParaRPr lang="en-US" b="1" dirty="0">
              <a:solidFill>
                <a:srgbClr val="A2A2A2"/>
              </a:solidFill>
              <a:latin typeface="Georgia" panose="02040502050405020303" pitchFamily="18" charset="0"/>
            </a:endParaRPr>
          </a:p>
        </p:txBody>
      </p:sp>
    </p:spTree>
    <p:extLst>
      <p:ext uri="{BB962C8B-B14F-4D97-AF65-F5344CB8AC3E}">
        <p14:creationId xmlns:p14="http://schemas.microsoft.com/office/powerpoint/2010/main" val="2580485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9331" y="0"/>
            <a:ext cx="12215812" cy="6900821"/>
            <a:chOff x="-9331" y="0"/>
            <a:chExt cx="12215812" cy="6900821"/>
          </a:xfrm>
        </p:grpSpPr>
        <p:sp>
          <p:nvSpPr>
            <p:cNvPr id="9" name="Rectangle 8"/>
            <p:cNvSpPr/>
            <p:nvPr/>
          </p:nvSpPr>
          <p:spPr>
            <a:xfrm>
              <a:off x="0" y="0"/>
              <a:ext cx="12192000" cy="6858000"/>
            </a:xfrm>
            <a:prstGeom prst="rect">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31" y="0"/>
              <a:ext cx="12210663" cy="121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331" y="103635"/>
              <a:ext cx="12215812" cy="103062"/>
              <a:chOff x="-733508" y="318898"/>
              <a:chExt cx="12523304" cy="115337"/>
            </a:xfrm>
          </p:grpSpPr>
          <p:sp>
            <p:nvSpPr>
              <p:cNvPr id="14" name="Rectangle 13"/>
              <p:cNvSpPr/>
              <p:nvPr/>
            </p:nvSpPr>
            <p:spPr>
              <a:xfrm>
                <a:off x="-733508" y="318898"/>
                <a:ext cx="3130826" cy="115335"/>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97318" y="318899"/>
                <a:ext cx="3130826" cy="115335"/>
              </a:xfrm>
              <a:prstGeom prst="rect">
                <a:avLst/>
              </a:prstGeom>
              <a:solidFill>
                <a:srgbClr val="FFE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28144" y="318900"/>
                <a:ext cx="3130826" cy="115335"/>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658970" y="318900"/>
                <a:ext cx="3130826" cy="115335"/>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40559" y="5637243"/>
              <a:ext cx="3151441" cy="1263578"/>
            </a:xfrm>
            <a:prstGeom prst="rect">
              <a:avLst/>
            </a:prstGeom>
          </p:spPr>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010122" y="659085"/>
              <a:ext cx="778994" cy="830188"/>
            </a:xfrm>
            <a:prstGeom prst="rect">
              <a:avLst/>
            </a:prstGeom>
          </p:spPr>
        </p:pic>
      </p:grpSp>
    </p:spTree>
    <p:extLst>
      <p:ext uri="{BB962C8B-B14F-4D97-AF65-F5344CB8AC3E}">
        <p14:creationId xmlns:p14="http://schemas.microsoft.com/office/powerpoint/2010/main" val="1473514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www.rez-one.ca/about-rez-one/" TargetMode="External"/><Relationship Id="rId3" Type="http://schemas.openxmlformats.org/officeDocument/2006/relationships/hyperlink" Target="http://kingstreettowers.ca/photos/"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aterloo.themarq.ca/?gclid=CjwKCAiAyfvhBRBsEiwAe2t_i6zsNh4OdNPcpUzMG-YpFRFqZeLVNn27Melf5qUk74NLmjmknpN2qhoCgJwQAvD_BwE" TargetMode="External"/><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um.academica.ca/forum/good-news-for-the-champions-of-on-campus-housin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46238"/>
            <a:ext cx="9144000" cy="2387600"/>
          </a:xfrm>
        </p:spPr>
        <p:txBody>
          <a:bodyPr/>
          <a:lstStyle/>
          <a:p>
            <a:r>
              <a:rPr lang="en-US" sz="7200" dirty="0" smtClean="0"/>
              <a:t>Residence Budget Planning</a:t>
            </a:r>
            <a:endParaRPr lang="en-US" sz="7200" dirty="0"/>
          </a:p>
        </p:txBody>
      </p:sp>
      <p:sp>
        <p:nvSpPr>
          <p:cNvPr id="3" name="Subtitle 2"/>
          <p:cNvSpPr>
            <a:spLocks noGrp="1"/>
          </p:cNvSpPr>
          <p:nvPr>
            <p:ph type="subTitle" idx="1"/>
          </p:nvPr>
        </p:nvSpPr>
        <p:spPr>
          <a:xfrm>
            <a:off x="1524000" y="4124324"/>
            <a:ext cx="9144000" cy="1133475"/>
          </a:xfrm>
        </p:spPr>
        <p:txBody>
          <a:bodyPr/>
          <a:lstStyle/>
          <a:p>
            <a:r>
              <a:rPr lang="en-US" sz="3200" dirty="0" smtClean="0"/>
              <a:t>2019/20 </a:t>
            </a:r>
            <a:r>
              <a:rPr lang="en-US" sz="3200" dirty="0"/>
              <a:t>Fiscal </a:t>
            </a:r>
            <a:r>
              <a:rPr lang="en-US" sz="3200" dirty="0" smtClean="0"/>
              <a:t>year</a:t>
            </a:r>
            <a:endParaRPr lang="en-US" sz="2800" dirty="0"/>
          </a:p>
        </p:txBody>
      </p:sp>
    </p:spTree>
    <p:extLst>
      <p:ext uri="{BB962C8B-B14F-4D97-AF65-F5344CB8AC3E}">
        <p14:creationId xmlns:p14="http://schemas.microsoft.com/office/powerpoint/2010/main" val="3873098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Our foundation</a:t>
            </a:r>
            <a:endParaRPr lang="en-US" dirty="0"/>
          </a:p>
        </p:txBody>
      </p:sp>
      <p:sp>
        <p:nvSpPr>
          <p:cNvPr id="10" name="Content Placeholder 9"/>
          <p:cNvSpPr>
            <a:spLocks noGrp="1"/>
          </p:cNvSpPr>
          <p:nvPr>
            <p:ph idx="1"/>
          </p:nvPr>
        </p:nvSpPr>
        <p:spPr/>
        <p:txBody>
          <a:bodyPr>
            <a:normAutofit lnSpcReduction="10000"/>
          </a:bodyPr>
          <a:lstStyle/>
          <a:p>
            <a:r>
              <a:rPr lang="en-US" dirty="0" smtClean="0"/>
              <a:t>Own FY market	</a:t>
            </a:r>
          </a:p>
          <a:p>
            <a:r>
              <a:rPr lang="en-US" dirty="0" smtClean="0"/>
              <a:t>Proximity</a:t>
            </a:r>
          </a:p>
          <a:p>
            <a:r>
              <a:rPr lang="en-US" dirty="0" smtClean="0"/>
              <a:t>Part </a:t>
            </a:r>
            <a:r>
              <a:rPr lang="en-US" dirty="0"/>
              <a:t>of </a:t>
            </a:r>
            <a:r>
              <a:rPr lang="en-US" dirty="0" smtClean="0"/>
              <a:t>the university</a:t>
            </a:r>
          </a:p>
          <a:p>
            <a:r>
              <a:rPr lang="en-US" dirty="0" smtClean="0"/>
              <a:t>Decades of experience</a:t>
            </a:r>
          </a:p>
          <a:p>
            <a:r>
              <a:rPr lang="en-US" dirty="0" smtClean="0"/>
              <a:t>Campus partners</a:t>
            </a:r>
          </a:p>
          <a:p>
            <a:r>
              <a:rPr lang="en-US" dirty="0" smtClean="0"/>
              <a:t>Investment in new residence recently</a:t>
            </a:r>
          </a:p>
          <a:p>
            <a:r>
              <a:rPr lang="en-US" dirty="0" smtClean="0"/>
              <a:t>Evidence</a:t>
            </a:r>
          </a:p>
          <a:p>
            <a:r>
              <a:rPr lang="en-US" dirty="0"/>
              <a:t>Team culture</a:t>
            </a:r>
          </a:p>
          <a:p>
            <a:pPr marL="0" indent="0">
              <a:buNone/>
            </a:pPr>
            <a:endParaRPr lang="en-US" dirty="0"/>
          </a:p>
        </p:txBody>
      </p:sp>
    </p:spTree>
    <p:extLst>
      <p:ext uri="{BB962C8B-B14F-4D97-AF65-F5344CB8AC3E}">
        <p14:creationId xmlns:p14="http://schemas.microsoft.com/office/powerpoint/2010/main" val="3762569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changing landscape</a:t>
            </a:r>
            <a:endParaRPr lang="en-US" dirty="0"/>
          </a:p>
        </p:txBody>
      </p:sp>
      <p:sp>
        <p:nvSpPr>
          <p:cNvPr id="13" name="Content Placeholder 11"/>
          <p:cNvSpPr>
            <a:spLocks noGrp="1"/>
          </p:cNvSpPr>
          <p:nvPr>
            <p:ph idx="1"/>
          </p:nvPr>
        </p:nvSpPr>
        <p:spPr/>
        <p:txBody>
          <a:bodyPr>
            <a:normAutofit lnSpcReduction="10000"/>
          </a:bodyPr>
          <a:lstStyle/>
          <a:p>
            <a:r>
              <a:rPr lang="en-US" dirty="0" smtClean="0"/>
              <a:t>Competition</a:t>
            </a:r>
          </a:p>
          <a:p>
            <a:r>
              <a:rPr lang="en-US" dirty="0" smtClean="0"/>
              <a:t>Need to market residence experience</a:t>
            </a:r>
          </a:p>
          <a:p>
            <a:r>
              <a:rPr lang="en-US" dirty="0" smtClean="0"/>
              <a:t>Aging buildings</a:t>
            </a:r>
          </a:p>
          <a:p>
            <a:r>
              <a:rPr lang="en-US" dirty="0"/>
              <a:t>Mental </a:t>
            </a:r>
            <a:r>
              <a:rPr lang="en-US" dirty="0" smtClean="0"/>
              <a:t>health</a:t>
            </a:r>
          </a:p>
          <a:p>
            <a:r>
              <a:rPr lang="en-US" dirty="0" smtClean="0"/>
              <a:t>Social media</a:t>
            </a:r>
            <a:endParaRPr lang="en-US" dirty="0"/>
          </a:p>
          <a:p>
            <a:r>
              <a:rPr lang="en-US" dirty="0" smtClean="0"/>
              <a:t>Globalization</a:t>
            </a:r>
          </a:p>
          <a:p>
            <a:r>
              <a:rPr lang="en-US" dirty="0" smtClean="0"/>
              <a:t>Accountability / Expectations</a:t>
            </a:r>
          </a:p>
          <a:p>
            <a:r>
              <a:rPr lang="en-US" dirty="0" smtClean="0"/>
              <a:t>Family involvement</a:t>
            </a:r>
            <a:endParaRPr lang="en-US" dirty="0"/>
          </a:p>
        </p:txBody>
      </p:sp>
    </p:spTree>
    <p:extLst>
      <p:ext uri="{BB962C8B-B14F-4D97-AF65-F5344CB8AC3E}">
        <p14:creationId xmlns:p14="http://schemas.microsoft.com/office/powerpoint/2010/main" val="2589096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Think, Pair, Share</a:t>
            </a:r>
            <a:endParaRPr lang="en-CA" dirty="0"/>
          </a:p>
        </p:txBody>
      </p:sp>
      <p:sp>
        <p:nvSpPr>
          <p:cNvPr id="3" name="Content Placeholder 2"/>
          <p:cNvSpPr>
            <a:spLocks noGrp="1"/>
          </p:cNvSpPr>
          <p:nvPr>
            <p:ph idx="1"/>
          </p:nvPr>
        </p:nvSpPr>
        <p:spPr/>
        <p:txBody>
          <a:bodyPr/>
          <a:lstStyle/>
          <a:p>
            <a:r>
              <a:rPr lang="en-CA" dirty="0" smtClean="0"/>
              <a:t>When deciding where you will live what factors do you consider?  </a:t>
            </a:r>
          </a:p>
          <a:p>
            <a:r>
              <a:rPr lang="en-CA" dirty="0" smtClean="0"/>
              <a:t>What are the three most important factors to you?  </a:t>
            </a:r>
            <a:endParaRPr lang="en-CA" dirty="0"/>
          </a:p>
        </p:txBody>
      </p:sp>
    </p:spTree>
    <p:extLst>
      <p:ext uri="{BB962C8B-B14F-4D97-AF65-F5344CB8AC3E}">
        <p14:creationId xmlns:p14="http://schemas.microsoft.com/office/powerpoint/2010/main" val="184368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1"/>
                </a:solidFill>
              </a:rPr>
              <a:t>The </a:t>
            </a:r>
            <a:r>
              <a:rPr lang="en-US" dirty="0"/>
              <a:t>l</a:t>
            </a:r>
            <a:r>
              <a:rPr lang="en-US" dirty="0" smtClean="0">
                <a:solidFill>
                  <a:schemeClr val="tx1"/>
                </a:solidFill>
              </a:rPr>
              <a:t>ocal state of</a:t>
            </a:r>
            <a:br>
              <a:rPr lang="en-US" dirty="0" smtClean="0">
                <a:solidFill>
                  <a:schemeClr val="tx1"/>
                </a:solidFill>
              </a:rPr>
            </a:br>
            <a:r>
              <a:rPr lang="en-US" dirty="0" smtClean="0">
                <a:solidFill>
                  <a:schemeClr val="tx1"/>
                </a:solidFill>
              </a:rPr>
              <a:t>student </a:t>
            </a:r>
            <a:r>
              <a:rPr lang="en-US" dirty="0"/>
              <a:t>h</a:t>
            </a:r>
            <a:r>
              <a:rPr lang="en-US" dirty="0" smtClean="0">
                <a:solidFill>
                  <a:schemeClr val="tx1"/>
                </a:solidFill>
              </a:rPr>
              <a:t>ousing </a:t>
            </a:r>
            <a:endParaRPr lang="en-US" dirty="0">
              <a:solidFill>
                <a:schemeClr val="tx1"/>
              </a:solidFill>
            </a:endParaRPr>
          </a:p>
        </p:txBody>
      </p:sp>
    </p:spTree>
    <p:extLst>
      <p:ext uri="{BB962C8B-B14F-4D97-AF65-F5344CB8AC3E}">
        <p14:creationId xmlns:p14="http://schemas.microsoft.com/office/powerpoint/2010/main" val="111513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 y="678789"/>
            <a:ext cx="10515600" cy="549275"/>
          </a:xfrm>
        </p:spPr>
        <p:txBody>
          <a:bodyPr>
            <a:normAutofit fontScale="90000"/>
          </a:bodyPr>
          <a:lstStyle/>
          <a:p>
            <a:r>
              <a:rPr lang="da-DK" dirty="0" smtClean="0"/>
              <a:t>Times are changing...</a:t>
            </a:r>
            <a:endParaRPr lang="en-US" dirty="0"/>
          </a:p>
        </p:txBody>
      </p:sp>
      <p:sp>
        <p:nvSpPr>
          <p:cNvPr id="15" name="Rectangle 14"/>
          <p:cNvSpPr/>
          <p:nvPr/>
        </p:nvSpPr>
        <p:spPr>
          <a:xfrm>
            <a:off x="0" y="2937169"/>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a:t>
            </a:r>
            <a:endParaRPr lang="en-US" dirty="0"/>
          </a:p>
        </p:txBody>
      </p:sp>
      <p:sp>
        <p:nvSpPr>
          <p:cNvPr id="20" name="Rectangle 19"/>
          <p:cNvSpPr/>
          <p:nvPr/>
        </p:nvSpPr>
        <p:spPr>
          <a:xfrm>
            <a:off x="4064000" y="1573988"/>
            <a:ext cx="4064000" cy="3492016"/>
          </a:xfrm>
          <a:prstGeom prst="rect">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a:t>
            </a:r>
            <a:endParaRPr lang="en-US" dirty="0"/>
          </a:p>
        </p:txBody>
      </p:sp>
      <p:sp>
        <p:nvSpPr>
          <p:cNvPr id="25" name="Rectangle 24"/>
          <p:cNvSpPr/>
          <p:nvPr/>
        </p:nvSpPr>
        <p:spPr>
          <a:xfrm>
            <a:off x="8128000" y="573553"/>
            <a:ext cx="4064000" cy="3492016"/>
          </a:xfrm>
          <a:prstGeom prst="rect">
            <a:avLst/>
          </a:pr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image</a:t>
            </a:r>
            <a:endParaRPr lang="en-US" dirty="0"/>
          </a:p>
        </p:txBody>
      </p:sp>
      <p:pic>
        <p:nvPicPr>
          <p:cNvPr id="30" name="Picture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222" y="3319996"/>
            <a:ext cx="3887423" cy="2743200"/>
          </a:xfrm>
          <a:prstGeom prst="rect">
            <a:avLst/>
          </a:prstGeom>
          <a:ln>
            <a:noFill/>
          </a:ln>
          <a:effectLst>
            <a:outerShdw blurRad="292100" dist="139700" dir="2700000" algn="tl" rotWithShape="0">
              <a:srgbClr val="333333">
                <a:alpha val="65000"/>
              </a:srgbClr>
            </a:outerShdw>
          </a:effectLst>
          <a:extLst/>
        </p:spPr>
      </p:pic>
      <p:pic>
        <p:nvPicPr>
          <p:cNvPr id="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2222" y="1909655"/>
            <a:ext cx="3953899" cy="2773522"/>
          </a:xfrm>
          <a:prstGeom prst="rect">
            <a:avLst/>
          </a:prstGeom>
          <a:ln>
            <a:noFill/>
          </a:ln>
          <a:effectLst>
            <a:outerShdw blurRad="292100" dist="139700" dir="2700000" algn="tl" rotWithShape="0">
              <a:srgbClr val="333333">
                <a:alpha val="65000"/>
              </a:srgbClr>
            </a:outerShdw>
          </a:effectLst>
          <a:extLst/>
        </p:spPr>
      </p:pic>
      <p:pic>
        <p:nvPicPr>
          <p:cNvPr id="3" name="Picture 2"/>
          <p:cNvPicPr>
            <a:picLocks noChangeAspect="1"/>
          </p:cNvPicPr>
          <p:nvPr/>
        </p:nvPicPr>
        <p:blipFill>
          <a:blip r:embed="rId5"/>
          <a:stretch>
            <a:fillRect/>
          </a:stretch>
        </p:blipFill>
        <p:spPr>
          <a:xfrm>
            <a:off x="8256355" y="881459"/>
            <a:ext cx="36720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93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38" y="350945"/>
            <a:ext cx="8229600" cy="627062"/>
          </a:xfrm>
        </p:spPr>
        <p:txBody>
          <a:bodyPr/>
          <a:lstStyle/>
          <a:p>
            <a:r>
              <a:rPr lang="en-US" dirty="0" smtClean="0"/>
              <a:t>Benefits offered off-campus</a:t>
            </a:r>
            <a:endParaRPr lang="en-US" dirty="0"/>
          </a:p>
        </p:txBody>
      </p:sp>
      <p:sp>
        <p:nvSpPr>
          <p:cNvPr id="3" name="Content Placeholder 2"/>
          <p:cNvSpPr>
            <a:spLocks noGrp="1"/>
          </p:cNvSpPr>
          <p:nvPr>
            <p:ph idx="1"/>
          </p:nvPr>
        </p:nvSpPr>
        <p:spPr>
          <a:xfrm>
            <a:off x="277091" y="1183178"/>
            <a:ext cx="8229600" cy="4310062"/>
          </a:xfrm>
        </p:spPr>
        <p:txBody>
          <a:bodyPr/>
          <a:lstStyle/>
          <a:p>
            <a:pPr lvl="1">
              <a:defRPr/>
            </a:pPr>
            <a:r>
              <a:rPr lang="en-US" sz="3200" dirty="0"/>
              <a:t>Fully-furnished units</a:t>
            </a:r>
          </a:p>
          <a:p>
            <a:pPr lvl="1">
              <a:defRPr/>
            </a:pPr>
            <a:r>
              <a:rPr lang="en-US" sz="3200" dirty="0" err="1" smtClean="0"/>
              <a:t>Ensuite</a:t>
            </a:r>
            <a:r>
              <a:rPr lang="en-US" sz="3200" dirty="0" smtClean="0"/>
              <a:t> </a:t>
            </a:r>
            <a:r>
              <a:rPr lang="en-US" sz="3200" dirty="0"/>
              <a:t>bathrooms</a:t>
            </a:r>
          </a:p>
          <a:p>
            <a:pPr lvl="1">
              <a:defRPr/>
            </a:pPr>
            <a:r>
              <a:rPr lang="en-US" sz="3200" dirty="0"/>
              <a:t>Granite countertops</a:t>
            </a:r>
          </a:p>
          <a:p>
            <a:pPr lvl="1">
              <a:defRPr/>
            </a:pPr>
            <a:r>
              <a:rPr lang="en-US" sz="3200" dirty="0"/>
              <a:t>Incentives to sign lease</a:t>
            </a:r>
          </a:p>
          <a:p>
            <a:pPr lvl="2">
              <a:defRPr/>
            </a:pPr>
            <a:r>
              <a:rPr lang="en-US" sz="2400" dirty="0"/>
              <a:t>Free month rent</a:t>
            </a:r>
          </a:p>
          <a:p>
            <a:pPr lvl="2">
              <a:defRPr/>
            </a:pPr>
            <a:r>
              <a:rPr lang="en-US" sz="2400" dirty="0"/>
              <a:t>Free big screen TV</a:t>
            </a:r>
          </a:p>
          <a:p>
            <a:pPr lvl="2">
              <a:defRPr/>
            </a:pPr>
            <a:r>
              <a:rPr lang="en-US" sz="2400" dirty="0"/>
              <a:t>Free internet</a:t>
            </a:r>
          </a:p>
        </p:txBody>
      </p:sp>
      <p:sp>
        <p:nvSpPr>
          <p:cNvPr id="8" name="TextBox 7"/>
          <p:cNvSpPr txBox="1"/>
          <p:nvPr/>
        </p:nvSpPr>
        <p:spPr>
          <a:xfrm>
            <a:off x="6737129" y="6001902"/>
            <a:ext cx="1181919" cy="157370"/>
          </a:xfrm>
          <a:prstGeom prst="rect">
            <a:avLst/>
          </a:prstGeom>
          <a:noFill/>
        </p:spPr>
        <p:txBody>
          <a:bodyPr wrap="square" rtlCol="0">
            <a:spAutoFit/>
          </a:bodyPr>
          <a:lstStyle/>
          <a:p>
            <a:r>
              <a:rPr lang="en-US" sz="400" dirty="0"/>
              <a:t>Source: </a:t>
            </a:r>
            <a:r>
              <a:rPr lang="en-US" sz="400" dirty="0">
                <a:hlinkClick r:id="rId3"/>
              </a:rPr>
              <a:t>http://kingstreettowers.ca/photos</a:t>
            </a:r>
            <a:r>
              <a:rPr lang="en-US" sz="400" dirty="0" smtClean="0">
                <a:hlinkClick r:id="rId3"/>
              </a:rPr>
              <a:t>/</a:t>
            </a:r>
            <a:r>
              <a:rPr lang="en-US" sz="400" dirty="0" smtClean="0"/>
              <a:t> </a:t>
            </a:r>
            <a:endParaRPr lang="en-US" sz="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357" y="3982669"/>
            <a:ext cx="2649404" cy="202737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421" y="1183178"/>
            <a:ext cx="3213265" cy="2140699"/>
          </a:xfrm>
          <a:prstGeom prst="rect">
            <a:avLst/>
          </a:prstGeom>
        </p:spPr>
      </p:pic>
      <p:sp>
        <p:nvSpPr>
          <p:cNvPr id="10" name="TextBox 9"/>
          <p:cNvSpPr txBox="1"/>
          <p:nvPr/>
        </p:nvSpPr>
        <p:spPr>
          <a:xfrm>
            <a:off x="5593421" y="3323877"/>
            <a:ext cx="1913584" cy="276999"/>
          </a:xfrm>
          <a:prstGeom prst="rect">
            <a:avLst/>
          </a:prstGeom>
          <a:noFill/>
        </p:spPr>
        <p:txBody>
          <a:bodyPr wrap="square" rtlCol="0">
            <a:spAutoFit/>
          </a:bodyPr>
          <a:lstStyle/>
          <a:p>
            <a:r>
              <a:rPr lang="en-CA" sz="400" dirty="0"/>
              <a:t>Source: </a:t>
            </a:r>
            <a:r>
              <a:rPr lang="en-CA" sz="400" dirty="0">
                <a:hlinkClick r:id="rId6"/>
              </a:rPr>
              <a:t>https://waterloo.themarq.ca/?</a:t>
            </a:r>
            <a:r>
              <a:rPr lang="en-CA" sz="400" dirty="0" smtClean="0">
                <a:hlinkClick r:id="rId6"/>
              </a:rPr>
              <a:t>gclid=CjwKCAiAyfvhBRBsEiwAe2t_i6zsNh4OdNPcpUzMG-YpFRFqZeLVNn27Melf5qUk74NLmjmknpN2qhoCgJwQAvD_BwE</a:t>
            </a:r>
            <a:r>
              <a:rPr lang="en-CA" sz="400" dirty="0" smtClean="0"/>
              <a:t> </a:t>
            </a:r>
            <a:endParaRPr lang="en-CA" sz="400"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7085" y="2857433"/>
            <a:ext cx="3220964" cy="2138921"/>
          </a:xfrm>
          <a:prstGeom prst="rect">
            <a:avLst/>
          </a:prstGeom>
        </p:spPr>
      </p:pic>
      <p:sp>
        <p:nvSpPr>
          <p:cNvPr id="12" name="TextBox 11"/>
          <p:cNvSpPr txBox="1"/>
          <p:nvPr/>
        </p:nvSpPr>
        <p:spPr>
          <a:xfrm>
            <a:off x="9520736" y="5013965"/>
            <a:ext cx="1262283" cy="153888"/>
          </a:xfrm>
          <a:prstGeom prst="rect">
            <a:avLst/>
          </a:prstGeom>
          <a:noFill/>
        </p:spPr>
        <p:txBody>
          <a:bodyPr wrap="square" rtlCol="0">
            <a:spAutoFit/>
          </a:bodyPr>
          <a:lstStyle/>
          <a:p>
            <a:r>
              <a:rPr lang="en-CA" sz="400" dirty="0"/>
              <a:t>Source: </a:t>
            </a:r>
            <a:r>
              <a:rPr lang="en-CA" sz="400" dirty="0">
                <a:hlinkClick r:id="rId8"/>
              </a:rPr>
              <a:t>http://www.rez-one.ca/about-rez-one</a:t>
            </a:r>
            <a:r>
              <a:rPr lang="en-CA" sz="400" dirty="0" smtClean="0">
                <a:hlinkClick r:id="rId8"/>
              </a:rPr>
              <a:t>/</a:t>
            </a:r>
            <a:r>
              <a:rPr lang="en-CA" sz="400" dirty="0" smtClean="0"/>
              <a:t> </a:t>
            </a:r>
            <a:endParaRPr lang="en-CA" sz="400" dirty="0"/>
          </a:p>
        </p:txBody>
      </p:sp>
    </p:spTree>
    <p:extLst>
      <p:ext uri="{BB962C8B-B14F-4D97-AF65-F5344CB8AC3E}">
        <p14:creationId xmlns:p14="http://schemas.microsoft.com/office/powerpoint/2010/main" val="3719081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Supply/Demand study finding (2017)</a:t>
            </a:r>
            <a:endParaRPr lang="en-US" dirty="0">
              <a:solidFill>
                <a:srgbClr val="FF0000"/>
              </a:solidFill>
            </a:endParaRPr>
          </a:p>
        </p:txBody>
      </p:sp>
      <p:pic>
        <p:nvPicPr>
          <p:cNvPr id="5" name="Picture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793" y="1749425"/>
            <a:ext cx="38846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2838451" y="2491402"/>
            <a:ext cx="6210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fontAlgn="base" hangingPunct="1">
              <a:spcBef>
                <a:spcPct val="0"/>
              </a:spcBef>
              <a:spcAft>
                <a:spcPct val="0"/>
              </a:spcAft>
              <a:buFontTx/>
              <a:buNone/>
            </a:pPr>
            <a:r>
              <a:rPr lang="en-CA" altLang="en-US" sz="7200" dirty="0">
                <a:solidFill>
                  <a:srgbClr val="FFC000"/>
                </a:solidFill>
              </a:rPr>
              <a:t> </a:t>
            </a:r>
            <a:r>
              <a:rPr lang="en-CA" altLang="en-US" sz="7200" dirty="0" smtClean="0">
                <a:solidFill>
                  <a:srgbClr val="FFC000"/>
                </a:solidFill>
              </a:rPr>
              <a:t>1,060</a:t>
            </a:r>
            <a:endParaRPr lang="en-US" altLang="en-US" sz="7200" dirty="0">
              <a:solidFill>
                <a:srgbClr val="FFC000"/>
              </a:solidFill>
            </a:endParaRPr>
          </a:p>
        </p:txBody>
      </p:sp>
      <p:sp>
        <p:nvSpPr>
          <p:cNvPr id="7" name="Content Placeholder 2"/>
          <p:cNvSpPr txBox="1">
            <a:spLocks/>
          </p:cNvSpPr>
          <p:nvPr/>
        </p:nvSpPr>
        <p:spPr>
          <a:xfrm>
            <a:off x="1524000" y="3591342"/>
            <a:ext cx="9144000" cy="99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2400" dirty="0" smtClean="0"/>
              <a:t>Potential surplus </a:t>
            </a:r>
          </a:p>
          <a:p>
            <a:pPr marL="0" indent="0" algn="ctr">
              <a:buFont typeface="Arial" panose="020B0604020202020204" pitchFamily="34" charset="0"/>
              <a:buNone/>
            </a:pPr>
            <a:r>
              <a:rPr lang="en-US" altLang="en-US" sz="2400" dirty="0" smtClean="0"/>
              <a:t>of housing beds</a:t>
            </a:r>
            <a:endParaRPr lang="en-US" altLang="en-US" sz="2400" dirty="0"/>
          </a:p>
        </p:txBody>
      </p:sp>
    </p:spTree>
    <p:extLst>
      <p:ext uri="{BB962C8B-B14F-4D97-AF65-F5344CB8AC3E}">
        <p14:creationId xmlns:p14="http://schemas.microsoft.com/office/powerpoint/2010/main" val="318801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740746"/>
            <a:ext cx="10515600" cy="549275"/>
          </a:xfrm>
        </p:spPr>
        <p:txBody>
          <a:bodyPr/>
          <a:lstStyle/>
          <a:p>
            <a:r>
              <a:rPr lang="en-US" dirty="0" smtClean="0"/>
              <a:t>Choices </a:t>
            </a:r>
            <a:endParaRPr lang="en-US" dirty="0"/>
          </a:p>
        </p:txBody>
      </p:sp>
      <p:sp>
        <p:nvSpPr>
          <p:cNvPr id="3" name="Content Placeholder 2"/>
          <p:cNvSpPr>
            <a:spLocks noGrp="1"/>
          </p:cNvSpPr>
          <p:nvPr>
            <p:ph idx="1"/>
          </p:nvPr>
        </p:nvSpPr>
        <p:spPr>
          <a:xfrm>
            <a:off x="680229" y="2889849"/>
            <a:ext cx="10515600" cy="1311216"/>
          </a:xfrm>
        </p:spPr>
        <p:txBody>
          <a:bodyPr/>
          <a:lstStyle/>
          <a:p>
            <a:pPr marL="0" indent="0" algn="ctr">
              <a:buNone/>
            </a:pPr>
            <a:r>
              <a:rPr lang="en-US" sz="3600" dirty="0" smtClean="0"/>
              <a:t>Students in Waterloo have more choice in where to live than anywhere else in Canada.</a:t>
            </a:r>
          </a:p>
        </p:txBody>
      </p:sp>
    </p:spTree>
    <p:extLst>
      <p:ext uri="{BB962C8B-B14F-4D97-AF65-F5344CB8AC3E}">
        <p14:creationId xmlns:p14="http://schemas.microsoft.com/office/powerpoint/2010/main" val="137224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6" y="287338"/>
            <a:ext cx="8229600" cy="944562"/>
          </a:xfrm>
        </p:spPr>
        <p:txBody>
          <a:bodyPr/>
          <a:lstStyle/>
          <a:p>
            <a:r>
              <a:rPr lang="en-US" dirty="0" smtClean="0"/>
              <a:t>Comparing features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3230598"/>
              </p:ext>
            </p:extLst>
          </p:nvPr>
        </p:nvGraphicFramePr>
        <p:xfrm>
          <a:off x="678612" y="1231900"/>
          <a:ext cx="8229600" cy="5245104"/>
        </p:xfrm>
        <a:graphic>
          <a:graphicData uri="http://schemas.openxmlformats.org/drawingml/2006/table">
            <a:tbl>
              <a:tblPr firstRow="1" bandRow="1">
                <a:tableStyleId>{D27102A9-8310-4765-A935-A1911B00CA55}</a:tableStyleId>
              </a:tblPr>
              <a:tblGrid>
                <a:gridCol w="2362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27819">
                <a:tc>
                  <a:txBody>
                    <a:bodyPr/>
                    <a:lstStyle/>
                    <a:p>
                      <a:pPr algn="ctr"/>
                      <a:r>
                        <a:rPr lang="en-US" sz="1500" dirty="0" smtClean="0"/>
                        <a:t>Fee</a:t>
                      </a:r>
                      <a:r>
                        <a:rPr lang="en-US" sz="1500" baseline="0" dirty="0" smtClean="0"/>
                        <a:t> per term</a:t>
                      </a:r>
                      <a:endParaRPr lang="en-US" sz="1500" dirty="0"/>
                    </a:p>
                  </a:txBody>
                  <a:tcPr/>
                </a:tc>
                <a:tc>
                  <a:txBody>
                    <a:bodyPr/>
                    <a:lstStyle/>
                    <a:p>
                      <a:pPr algn="ctr"/>
                      <a:r>
                        <a:rPr lang="en-US" sz="1500" dirty="0" smtClean="0"/>
                        <a:t>Discount OCH</a:t>
                      </a:r>
                      <a:endParaRPr lang="en-US" sz="1500" dirty="0"/>
                    </a:p>
                  </a:txBody>
                  <a:tcPr/>
                </a:tc>
                <a:tc>
                  <a:txBody>
                    <a:bodyPr/>
                    <a:lstStyle/>
                    <a:p>
                      <a:pPr algn="ctr"/>
                      <a:r>
                        <a:rPr lang="en-US" sz="1500" dirty="0" smtClean="0"/>
                        <a:t>UW Residence</a:t>
                      </a:r>
                      <a:endParaRPr lang="en-US" sz="1500" dirty="0"/>
                    </a:p>
                  </a:txBody>
                  <a:tcPr/>
                </a:tc>
                <a:tc>
                  <a:txBody>
                    <a:bodyPr/>
                    <a:lstStyle/>
                    <a:p>
                      <a:pPr algn="ctr"/>
                      <a:r>
                        <a:rPr lang="en-US" sz="1500" dirty="0" smtClean="0"/>
                        <a:t>Premium OCH</a:t>
                      </a:r>
                      <a:endParaRPr lang="en-US" sz="1500" dirty="0"/>
                    </a:p>
                  </a:txBody>
                  <a:tcPr/>
                </a:tc>
                <a:extLst>
                  <a:ext uri="{0D108BD9-81ED-4DB2-BD59-A6C34878D82A}">
                    <a16:rowId xmlns:a16="http://schemas.microsoft.com/office/drawing/2014/main" val="10000"/>
                  </a:ext>
                </a:extLst>
              </a:tr>
              <a:tr h="327819">
                <a:tc>
                  <a:txBody>
                    <a:bodyPr/>
                    <a:lstStyle/>
                    <a:p>
                      <a:r>
                        <a:rPr lang="en-US" sz="1500" dirty="0" smtClean="0"/>
                        <a:t>~ $ per term</a:t>
                      </a:r>
                      <a:endParaRPr lang="en-US" sz="1500" dirty="0"/>
                    </a:p>
                  </a:txBody>
                  <a:tcPr/>
                </a:tc>
                <a:tc>
                  <a:txBody>
                    <a:bodyPr/>
                    <a:lstStyle/>
                    <a:p>
                      <a:pPr algn="ctr"/>
                      <a:r>
                        <a:rPr lang="en-US" sz="1500" dirty="0" smtClean="0"/>
                        <a:t>$2,300</a:t>
                      </a:r>
                      <a:endParaRPr lang="en-US" sz="1500" dirty="0"/>
                    </a:p>
                  </a:txBody>
                  <a:tcPr/>
                </a:tc>
                <a:tc>
                  <a:txBody>
                    <a:bodyPr/>
                    <a:lstStyle/>
                    <a:p>
                      <a:pPr algn="ctr"/>
                      <a:r>
                        <a:rPr lang="en-US" sz="1500" dirty="0" smtClean="0"/>
                        <a:t>$2,900</a:t>
                      </a:r>
                      <a:endParaRPr lang="en-US" sz="1500" dirty="0"/>
                    </a:p>
                  </a:txBody>
                  <a:tcPr/>
                </a:tc>
                <a:tc>
                  <a:txBody>
                    <a:bodyPr/>
                    <a:lstStyle/>
                    <a:p>
                      <a:pPr algn="ctr"/>
                      <a:r>
                        <a:rPr lang="en-US" sz="1500" dirty="0" smtClean="0"/>
                        <a:t>$3,500</a:t>
                      </a:r>
                      <a:endParaRPr lang="en-US" sz="1500" dirty="0"/>
                    </a:p>
                  </a:txBody>
                  <a:tcPr/>
                </a:tc>
                <a:extLst>
                  <a:ext uri="{0D108BD9-81ED-4DB2-BD59-A6C34878D82A}">
                    <a16:rowId xmlns:a16="http://schemas.microsoft.com/office/drawing/2014/main" val="10001"/>
                  </a:ext>
                </a:extLst>
              </a:tr>
              <a:tr h="327819">
                <a:tc>
                  <a:txBody>
                    <a:bodyPr/>
                    <a:lstStyle/>
                    <a:p>
                      <a:r>
                        <a:rPr lang="en-US" sz="1500" dirty="0" smtClean="0"/>
                        <a:t>12-mo</a:t>
                      </a:r>
                      <a:r>
                        <a:rPr lang="en-US" sz="1500" baseline="0" dirty="0" smtClean="0"/>
                        <a:t> lease </a:t>
                      </a:r>
                      <a:r>
                        <a:rPr lang="en-US" sz="1500" baseline="0" dirty="0" err="1" smtClean="0"/>
                        <a:t>req’d</a:t>
                      </a:r>
                      <a:endParaRPr lang="en-US" sz="1500" dirty="0"/>
                    </a:p>
                  </a:txBody>
                  <a:tcPr/>
                </a:tc>
                <a:tc>
                  <a:txBody>
                    <a:bodyPr/>
                    <a:lstStyle/>
                    <a:p>
                      <a:pPr marL="0" indent="0" algn="ctr">
                        <a:buFont typeface="Wingdings" panose="05000000000000000000" pitchFamily="2" charset="2"/>
                        <a:buNone/>
                      </a:pPr>
                      <a:r>
                        <a:rPr lang="en-US" sz="1500" dirty="0" smtClean="0"/>
                        <a:t>Most</a:t>
                      </a:r>
                      <a:endParaRPr lang="en-US" sz="1500" dirty="0"/>
                    </a:p>
                  </a:txBody>
                  <a:tcPr/>
                </a:tc>
                <a:tc>
                  <a:txBody>
                    <a:bodyPr/>
                    <a:lstStyle/>
                    <a:p>
                      <a:pPr algn="ctr"/>
                      <a:endParaRPr lang="en-US" sz="1500" dirty="0"/>
                    </a:p>
                  </a:txBody>
                  <a:tcPr/>
                </a:tc>
                <a:tc>
                  <a:txBody>
                    <a:bodyPr/>
                    <a:lstStyle/>
                    <a:p>
                      <a:pPr algn="ctr"/>
                      <a:r>
                        <a:rPr lang="en-US" sz="1500" dirty="0" smtClean="0"/>
                        <a:t>Most</a:t>
                      </a:r>
                      <a:endParaRPr lang="en-US" sz="1500" dirty="0"/>
                    </a:p>
                  </a:txBody>
                  <a:tcPr/>
                </a:tc>
                <a:extLst>
                  <a:ext uri="{0D108BD9-81ED-4DB2-BD59-A6C34878D82A}">
                    <a16:rowId xmlns:a16="http://schemas.microsoft.com/office/drawing/2014/main" val="10002"/>
                  </a:ext>
                </a:extLst>
              </a:tr>
              <a:tr h="327819">
                <a:tc>
                  <a:txBody>
                    <a:bodyPr/>
                    <a:lstStyle/>
                    <a:p>
                      <a:r>
                        <a:rPr lang="en-US" sz="1500" dirty="0" smtClean="0"/>
                        <a:t>Housekeeping</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03"/>
                  </a:ext>
                </a:extLst>
              </a:tr>
              <a:tr h="327819">
                <a:tc>
                  <a:txBody>
                    <a:bodyPr/>
                    <a:lstStyle/>
                    <a:p>
                      <a:r>
                        <a:rPr lang="en-US" sz="1500" dirty="0" smtClean="0"/>
                        <a:t>Utilities included</a:t>
                      </a:r>
                      <a:endParaRPr lang="en-US" sz="1500" dirty="0"/>
                    </a:p>
                  </a:txBody>
                  <a:tcPr/>
                </a:tc>
                <a:tc>
                  <a:txBody>
                    <a:bodyPr/>
                    <a:lstStyle/>
                    <a:p>
                      <a:pPr algn="ctr"/>
                      <a:r>
                        <a:rPr lang="en-US" sz="1500" dirty="0" smtClean="0"/>
                        <a:t>Some</a:t>
                      </a:r>
                      <a:endParaRPr lang="en-US" sz="1500" dirty="0"/>
                    </a:p>
                  </a:txBody>
                  <a:tcPr/>
                </a:tc>
                <a:tc>
                  <a:txBody>
                    <a:bodyPr/>
                    <a:lstStyle/>
                    <a:p>
                      <a:pPr algn="ctr"/>
                      <a:r>
                        <a:rPr lang="en-US" sz="1500" dirty="0" smtClean="0"/>
                        <a:t>X</a:t>
                      </a:r>
                      <a:endParaRPr lang="en-US" sz="1500" dirty="0"/>
                    </a:p>
                  </a:txBody>
                  <a:tcPr/>
                </a:tc>
                <a:tc>
                  <a:txBody>
                    <a:bodyPr/>
                    <a:lstStyle/>
                    <a:p>
                      <a:pPr algn="ctr"/>
                      <a:r>
                        <a:rPr lang="en-US" sz="1500" dirty="0" smtClean="0"/>
                        <a:t>Some</a:t>
                      </a:r>
                      <a:endParaRPr lang="en-US" sz="1500" dirty="0"/>
                    </a:p>
                  </a:txBody>
                  <a:tcPr/>
                </a:tc>
                <a:extLst>
                  <a:ext uri="{0D108BD9-81ED-4DB2-BD59-A6C34878D82A}">
                    <a16:rowId xmlns:a16="http://schemas.microsoft.com/office/drawing/2014/main" val="10004"/>
                  </a:ext>
                </a:extLst>
              </a:tr>
              <a:tr h="327819">
                <a:tc>
                  <a:txBody>
                    <a:bodyPr/>
                    <a:lstStyle/>
                    <a:p>
                      <a:r>
                        <a:rPr lang="en-US" sz="1500" dirty="0" smtClean="0"/>
                        <a:t>Close to class</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05"/>
                  </a:ext>
                </a:extLst>
              </a:tr>
              <a:tr h="327819">
                <a:tc>
                  <a:txBody>
                    <a:bodyPr/>
                    <a:lstStyle/>
                    <a:p>
                      <a:r>
                        <a:rPr lang="en-US" sz="1500" dirty="0" smtClean="0"/>
                        <a:t>Internet</a:t>
                      </a:r>
                      <a:r>
                        <a:rPr lang="en-US" sz="1500" baseline="0" dirty="0" smtClean="0"/>
                        <a:t> included</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endParaRPr lang="en-US" sz="1500"/>
                    </a:p>
                  </a:txBody>
                  <a:tcPr/>
                </a:tc>
                <a:extLst>
                  <a:ext uri="{0D108BD9-81ED-4DB2-BD59-A6C34878D82A}">
                    <a16:rowId xmlns:a16="http://schemas.microsoft.com/office/drawing/2014/main" val="10006"/>
                  </a:ext>
                </a:extLst>
              </a:tr>
              <a:tr h="327819">
                <a:tc>
                  <a:txBody>
                    <a:bodyPr/>
                    <a:lstStyle/>
                    <a:p>
                      <a:r>
                        <a:rPr lang="en-US" sz="1500" dirty="0" smtClean="0"/>
                        <a:t>IT support service</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a:p>
                  </a:txBody>
                  <a:tcPr/>
                </a:tc>
                <a:extLst>
                  <a:ext uri="{0D108BD9-81ED-4DB2-BD59-A6C34878D82A}">
                    <a16:rowId xmlns:a16="http://schemas.microsoft.com/office/drawing/2014/main" val="10007"/>
                  </a:ext>
                </a:extLst>
              </a:tr>
              <a:tr h="327819">
                <a:tc>
                  <a:txBody>
                    <a:bodyPr/>
                    <a:lstStyle/>
                    <a:p>
                      <a:r>
                        <a:rPr lang="en-US" sz="1500" dirty="0" smtClean="0"/>
                        <a:t>Public common space</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r>
                        <a:rPr lang="en-US" sz="1500" dirty="0" smtClean="0"/>
                        <a:t>X</a:t>
                      </a:r>
                      <a:endParaRPr lang="en-US" sz="1500" dirty="0"/>
                    </a:p>
                  </a:txBody>
                  <a:tcPr/>
                </a:tc>
                <a:extLst>
                  <a:ext uri="{0D108BD9-81ED-4DB2-BD59-A6C34878D82A}">
                    <a16:rowId xmlns:a16="http://schemas.microsoft.com/office/drawing/2014/main" val="10008"/>
                  </a:ext>
                </a:extLst>
              </a:tr>
              <a:tr h="327819">
                <a:tc>
                  <a:txBody>
                    <a:bodyPr/>
                    <a:lstStyle/>
                    <a:p>
                      <a:r>
                        <a:rPr lang="en-US" sz="1500" dirty="0" smtClean="0"/>
                        <a:t>Floor common areas</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09"/>
                  </a:ext>
                </a:extLst>
              </a:tr>
              <a:tr h="327819">
                <a:tc>
                  <a:txBody>
                    <a:bodyPr/>
                    <a:lstStyle/>
                    <a:p>
                      <a:r>
                        <a:rPr lang="en-US" sz="1500" dirty="0" smtClean="0"/>
                        <a:t>Organized</a:t>
                      </a:r>
                      <a:r>
                        <a:rPr lang="en-US" sz="1500" baseline="0" dirty="0" smtClean="0"/>
                        <a:t> events</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a:p>
                  </a:txBody>
                  <a:tcPr/>
                </a:tc>
                <a:extLst>
                  <a:ext uri="{0D108BD9-81ED-4DB2-BD59-A6C34878D82A}">
                    <a16:rowId xmlns:a16="http://schemas.microsoft.com/office/drawing/2014/main" val="10010"/>
                  </a:ext>
                </a:extLst>
              </a:tr>
              <a:tr h="327819">
                <a:tc>
                  <a:txBody>
                    <a:bodyPr/>
                    <a:lstStyle/>
                    <a:p>
                      <a:r>
                        <a:rPr lang="en-US" sz="1500" dirty="0" smtClean="0"/>
                        <a:t>Meals available</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11"/>
                  </a:ext>
                </a:extLst>
              </a:tr>
              <a:tr h="327819">
                <a:tc>
                  <a:txBody>
                    <a:bodyPr/>
                    <a:lstStyle/>
                    <a:p>
                      <a:r>
                        <a:rPr lang="en-US" sz="1500" dirty="0" smtClean="0"/>
                        <a:t>Gym,</a:t>
                      </a:r>
                      <a:r>
                        <a:rPr lang="en-US" sz="1500" baseline="0" dirty="0" smtClean="0"/>
                        <a:t> study room, </a:t>
                      </a:r>
                      <a:r>
                        <a:rPr lang="en-US" sz="1500" baseline="0" dirty="0" err="1" smtClean="0"/>
                        <a:t>etc</a:t>
                      </a:r>
                      <a:endParaRPr lang="en-US" sz="1500" dirty="0"/>
                    </a:p>
                  </a:txBody>
                  <a:tcPr/>
                </a:tc>
                <a:tc>
                  <a:txBody>
                    <a:bodyPr/>
                    <a:lstStyle/>
                    <a:p>
                      <a:pPr algn="ctr"/>
                      <a:endParaRPr lang="en-US" sz="1500" dirty="0"/>
                    </a:p>
                  </a:txBody>
                  <a:tcPr/>
                </a:tc>
                <a:tc>
                  <a:txBody>
                    <a:bodyPr/>
                    <a:lstStyle/>
                    <a:p>
                      <a:pPr algn="ctr"/>
                      <a:r>
                        <a:rPr lang="en-US" sz="1500" dirty="0" smtClean="0"/>
                        <a:t>X</a:t>
                      </a:r>
                      <a:endParaRPr lang="en-US" sz="1500" dirty="0"/>
                    </a:p>
                  </a:txBody>
                  <a:tcPr/>
                </a:tc>
                <a:tc>
                  <a:txBody>
                    <a:bodyPr/>
                    <a:lstStyle/>
                    <a:p>
                      <a:pPr algn="ctr"/>
                      <a:r>
                        <a:rPr lang="en-US" sz="1500" dirty="0" smtClean="0"/>
                        <a:t>X</a:t>
                      </a:r>
                      <a:endParaRPr lang="en-US" sz="1500" dirty="0"/>
                    </a:p>
                  </a:txBody>
                  <a:tcPr/>
                </a:tc>
                <a:extLst>
                  <a:ext uri="{0D108BD9-81ED-4DB2-BD59-A6C34878D82A}">
                    <a16:rowId xmlns:a16="http://schemas.microsoft.com/office/drawing/2014/main" val="10012"/>
                  </a:ext>
                </a:extLst>
              </a:tr>
              <a:tr h="327819">
                <a:tc>
                  <a:txBody>
                    <a:bodyPr/>
                    <a:lstStyle/>
                    <a:p>
                      <a:r>
                        <a:rPr lang="en-US" sz="1500" dirty="0" smtClean="0"/>
                        <a:t>24-hour security</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r>
                        <a:rPr lang="en-US" sz="1500" dirty="0" smtClean="0"/>
                        <a:t>X</a:t>
                      </a:r>
                      <a:endParaRPr lang="en-US" sz="1500" dirty="0"/>
                    </a:p>
                  </a:txBody>
                  <a:tcPr/>
                </a:tc>
                <a:extLst>
                  <a:ext uri="{0D108BD9-81ED-4DB2-BD59-A6C34878D82A}">
                    <a16:rowId xmlns:a16="http://schemas.microsoft.com/office/drawing/2014/main" val="10013"/>
                  </a:ext>
                </a:extLst>
              </a:tr>
              <a:tr h="327819">
                <a:tc>
                  <a:txBody>
                    <a:bodyPr/>
                    <a:lstStyle/>
                    <a:p>
                      <a:r>
                        <a:rPr lang="en-US" sz="1500" dirty="0" smtClean="0"/>
                        <a:t>Tutoring available</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14"/>
                  </a:ext>
                </a:extLst>
              </a:tr>
              <a:tr h="327819">
                <a:tc>
                  <a:txBody>
                    <a:bodyPr/>
                    <a:lstStyle/>
                    <a:p>
                      <a:r>
                        <a:rPr lang="en-US" sz="1500" dirty="0" smtClean="0"/>
                        <a:t>300+ Job opportunities</a:t>
                      </a:r>
                      <a:endParaRPr lang="en-US" sz="1500" dirty="0"/>
                    </a:p>
                  </a:txBody>
                  <a:tcPr/>
                </a:tc>
                <a:tc>
                  <a:txBody>
                    <a:bodyPr/>
                    <a:lstStyle/>
                    <a:p>
                      <a:pPr algn="ctr"/>
                      <a:endParaRPr lang="en-US" sz="1500"/>
                    </a:p>
                  </a:txBody>
                  <a:tcPr/>
                </a:tc>
                <a:tc>
                  <a:txBody>
                    <a:bodyPr/>
                    <a:lstStyle/>
                    <a:p>
                      <a:pPr algn="ctr"/>
                      <a:r>
                        <a:rPr lang="en-US" sz="1500" dirty="0" smtClean="0"/>
                        <a:t>X</a:t>
                      </a:r>
                      <a:endParaRPr lang="en-US" sz="1500" dirty="0"/>
                    </a:p>
                  </a:txBody>
                  <a:tcPr/>
                </a:tc>
                <a:tc>
                  <a:txBody>
                    <a:bodyPr/>
                    <a:lstStyle/>
                    <a:p>
                      <a:pPr algn="ctr"/>
                      <a:endParaRPr lang="en-US" sz="1500"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85289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9435" y="1182199"/>
            <a:ext cx="10515600" cy="2852737"/>
          </a:xfrm>
        </p:spPr>
        <p:txBody>
          <a:bodyPr/>
          <a:lstStyle/>
          <a:p>
            <a:r>
              <a:rPr lang="en-US" dirty="0"/>
              <a:t>O</a:t>
            </a:r>
            <a:r>
              <a:rPr lang="en-US" dirty="0" smtClean="0">
                <a:solidFill>
                  <a:schemeClr val="tx1"/>
                </a:solidFill>
              </a:rPr>
              <a:t>ur focus is </a:t>
            </a:r>
            <a:br>
              <a:rPr lang="en-US" dirty="0" smtClean="0">
                <a:solidFill>
                  <a:schemeClr val="tx1"/>
                </a:solidFill>
              </a:rPr>
            </a:br>
            <a:r>
              <a:rPr lang="en-US" dirty="0" smtClean="0">
                <a:solidFill>
                  <a:schemeClr val="tx1"/>
                </a:solidFill>
              </a:rPr>
              <a:t>your learning</a:t>
            </a:r>
            <a:endParaRPr lang="en-US" dirty="0">
              <a:solidFill>
                <a:schemeClr val="tx1"/>
              </a:solidFill>
            </a:endParaRPr>
          </a:p>
        </p:txBody>
      </p:sp>
    </p:spTree>
    <p:extLst>
      <p:ext uri="{BB962C8B-B14F-4D97-AF65-F5344CB8AC3E}">
        <p14:creationId xmlns:p14="http://schemas.microsoft.com/office/powerpoint/2010/main" val="1004555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facts do you have about the Waterloo Residences’ budget?</a:t>
            </a:r>
          </a:p>
          <a:p>
            <a:pPr marL="514350" indent="-514350">
              <a:buFont typeface="+mj-lt"/>
              <a:buAutoNum type="arabicPeriod"/>
            </a:pPr>
            <a:r>
              <a:rPr lang="en-US" dirty="0" smtClean="0"/>
              <a:t>What assumptions are you making about the budget?</a:t>
            </a:r>
            <a:endParaRPr lang="en-US" dirty="0"/>
          </a:p>
        </p:txBody>
      </p:sp>
    </p:spTree>
    <p:extLst>
      <p:ext uri="{BB962C8B-B14F-4D97-AF65-F5344CB8AC3E}">
        <p14:creationId xmlns:p14="http://schemas.microsoft.com/office/powerpoint/2010/main" val="332931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20" y="298571"/>
            <a:ext cx="8681136" cy="570418"/>
          </a:xfrm>
        </p:spPr>
        <p:txBody>
          <a:bodyPr>
            <a:normAutofit fontScale="90000"/>
          </a:bodyPr>
          <a:lstStyle/>
          <a:p>
            <a:r>
              <a:rPr lang="en-US" dirty="0" smtClean="0"/>
              <a:t>Our Building Missions</a:t>
            </a:r>
            <a:endParaRPr lang="en-US" dirty="0"/>
          </a:p>
        </p:txBody>
      </p:sp>
      <p:sp>
        <p:nvSpPr>
          <p:cNvPr id="6" name="Rounded Rectangle 2"/>
          <p:cNvSpPr>
            <a:spLocks noChangeArrowheads="1"/>
          </p:cNvSpPr>
          <p:nvPr/>
        </p:nvSpPr>
        <p:spPr bwMode="auto">
          <a:xfrm>
            <a:off x="8099710" y="1123626"/>
            <a:ext cx="1316037" cy="979488"/>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Calibri" panose="020F0502020204030204"/>
                <a:ea typeface="Calibri" pitchFamily="34" charset="0"/>
                <a:cs typeface="Times New Roman" pitchFamily="18" charset="0"/>
              </a:rPr>
              <a:t>Our students</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p:txBody>
      </p:sp>
      <p:sp>
        <p:nvSpPr>
          <p:cNvPr id="7" name="Rounded Rectangle 3"/>
          <p:cNvSpPr>
            <a:spLocks noChangeArrowheads="1"/>
          </p:cNvSpPr>
          <p:nvPr/>
        </p:nvSpPr>
        <p:spPr bwMode="auto">
          <a:xfrm>
            <a:off x="8099711" y="2096891"/>
            <a:ext cx="1316038" cy="979487"/>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Student Development &amp; Residence Life</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8" name="Rounded Rectangle 4"/>
          <p:cNvSpPr>
            <a:spLocks noChangeArrowheads="1"/>
          </p:cNvSpPr>
          <p:nvPr/>
        </p:nvSpPr>
        <p:spPr bwMode="auto">
          <a:xfrm>
            <a:off x="8099712" y="3076377"/>
            <a:ext cx="1316037" cy="979488"/>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Marketing &amp; Admissions</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9" name="Rounded Rectangle 5"/>
          <p:cNvSpPr>
            <a:spLocks noChangeArrowheads="1"/>
          </p:cNvSpPr>
          <p:nvPr/>
        </p:nvSpPr>
        <p:spPr bwMode="auto">
          <a:xfrm>
            <a:off x="8099711" y="4057031"/>
            <a:ext cx="1316037" cy="979488"/>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Residence Facilities</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10" name="Rounded Rectangle 6"/>
          <p:cNvSpPr>
            <a:spLocks noChangeArrowheads="1"/>
          </p:cNvSpPr>
          <p:nvPr/>
        </p:nvSpPr>
        <p:spPr bwMode="auto">
          <a:xfrm>
            <a:off x="8099710" y="5055415"/>
            <a:ext cx="1316038" cy="979487"/>
          </a:xfrm>
          <a:prstGeom prst="roundRect">
            <a:avLst>
              <a:gd name="adj" fmla="val 16667"/>
            </a:avLst>
          </a:prstGeom>
          <a:solidFill>
            <a:srgbClr val="000000"/>
          </a:solidFill>
          <a:ln w="25400">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1200" cap="none" spc="0" normalizeH="0" baseline="0" noProof="0">
                <a:ln>
                  <a:noFill/>
                </a:ln>
                <a:solidFill>
                  <a:srgbClr val="FFFFFF"/>
                </a:solidFill>
                <a:effectLst/>
                <a:uLnTx/>
                <a:uFillTx/>
                <a:latin typeface="Calibri" panose="020F0502020204030204"/>
                <a:ea typeface="Calibri" pitchFamily="34" charset="0"/>
                <a:cs typeface="Times New Roman" pitchFamily="18" charset="0"/>
              </a:rPr>
              <a:t>Office of the Director of Housing</a:t>
            </a:r>
            <a:endParaRPr kumimoji="0" lang="en-US" alt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Arial" pitchFamily="34" charset="0"/>
            </a:endParaRPr>
          </a:p>
        </p:txBody>
      </p:sp>
      <p:sp>
        <p:nvSpPr>
          <p:cNvPr id="11" name="Rectangle 7"/>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S PGothic" pitchFamily="34" charset="-128"/>
              <a:cs typeface="Arial" charset="0"/>
            </a:endParaRPr>
          </a:p>
        </p:txBody>
      </p:sp>
      <p:sp>
        <p:nvSpPr>
          <p:cNvPr id="12" name="Rectangle 13"/>
          <p:cNvSpPr>
            <a:spLocks noChangeArrowheads="1"/>
          </p:cNvSpPr>
          <p:nvPr/>
        </p:nvSpPr>
        <p:spPr bwMode="auto">
          <a:xfrm>
            <a:off x="1524001"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S PGothic" pitchFamily="34" charset="-128"/>
              <a:cs typeface="Arial" charset="0"/>
            </a:endParaRPr>
          </a:p>
        </p:txBody>
      </p:sp>
      <p:graphicFrame>
        <p:nvGraphicFramePr>
          <p:cNvPr id="13" name="Diagram 12"/>
          <p:cNvGraphicFramePr/>
          <p:nvPr>
            <p:extLst>
              <p:ext uri="{D42A27DB-BD31-4B8C-83A1-F6EECF244321}">
                <p14:modId xmlns:p14="http://schemas.microsoft.com/office/powerpoint/2010/main" val="2354321210"/>
              </p:ext>
            </p:extLst>
          </p:nvPr>
        </p:nvGraphicFramePr>
        <p:xfrm>
          <a:off x="977786" y="1123626"/>
          <a:ext cx="7362825"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p:cNvSpPr/>
          <p:nvPr/>
        </p:nvSpPr>
        <p:spPr>
          <a:xfrm>
            <a:off x="3545458" y="895027"/>
            <a:ext cx="1949568" cy="1287456"/>
          </a:xfrm>
          <a:prstGeom prst="cloud">
            <a:avLst/>
          </a:prstGeom>
          <a:noFill/>
          <a:ln w="28575">
            <a:solidFill>
              <a:srgbClr val="FF0000"/>
            </a:solidFill>
          </a:ln>
          <a:effectLst>
            <a:glow rad="635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474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15" y="384053"/>
            <a:ext cx="8229600" cy="627062"/>
          </a:xfrm>
        </p:spPr>
        <p:txBody>
          <a:bodyPr/>
          <a:lstStyle/>
          <a:p>
            <a:r>
              <a:rPr lang="en-US" dirty="0"/>
              <a:t>R</a:t>
            </a:r>
            <a:r>
              <a:rPr lang="en-US" dirty="0" smtClean="0"/>
              <a:t>esidence is different because…</a:t>
            </a:r>
            <a:endParaRPr lang="en-US" dirty="0"/>
          </a:p>
        </p:txBody>
      </p:sp>
      <p:sp>
        <p:nvSpPr>
          <p:cNvPr id="3" name="Content Placeholder 2"/>
          <p:cNvSpPr>
            <a:spLocks noGrp="1"/>
          </p:cNvSpPr>
          <p:nvPr>
            <p:ph idx="1"/>
          </p:nvPr>
        </p:nvSpPr>
        <p:spPr>
          <a:xfrm>
            <a:off x="583223" y="1296132"/>
            <a:ext cx="10208602" cy="3763108"/>
          </a:xfrm>
        </p:spPr>
        <p:txBody>
          <a:bodyPr>
            <a:normAutofit/>
          </a:bodyPr>
          <a:lstStyle/>
          <a:p>
            <a:r>
              <a:rPr lang="en-US" dirty="0" smtClean="0"/>
              <a:t>Staff available 24/7 – Desk Services, Maintenance/Cleaning</a:t>
            </a:r>
          </a:p>
          <a:p>
            <a:r>
              <a:rPr lang="en-US" dirty="0"/>
              <a:t>Dons / Community </a:t>
            </a:r>
            <a:r>
              <a:rPr lang="en-US" dirty="0" smtClean="0"/>
              <a:t>Assistants </a:t>
            </a:r>
          </a:p>
          <a:p>
            <a:r>
              <a:rPr lang="en-US" dirty="0" smtClean="0">
                <a:solidFill>
                  <a:srgbClr val="000000"/>
                </a:solidFill>
              </a:rPr>
              <a:t>Living-Learning Program</a:t>
            </a:r>
          </a:p>
          <a:p>
            <a:pPr lvl="1"/>
            <a:r>
              <a:rPr lang="en-US" dirty="0" smtClean="0">
                <a:solidFill>
                  <a:srgbClr val="000000"/>
                </a:solidFill>
              </a:rPr>
              <a:t>Academic partnerships</a:t>
            </a:r>
          </a:p>
          <a:p>
            <a:pPr lvl="1"/>
            <a:r>
              <a:rPr lang="en-US" dirty="0" smtClean="0">
                <a:solidFill>
                  <a:srgbClr val="000000"/>
                </a:solidFill>
              </a:rPr>
              <a:t>Life After Graduation</a:t>
            </a:r>
          </a:p>
          <a:p>
            <a:r>
              <a:rPr lang="en-US" dirty="0" smtClean="0"/>
              <a:t>Campus partners (Orientation, Velocity, Counseling, </a:t>
            </a:r>
            <a:r>
              <a:rPr lang="en-US" dirty="0" err="1" smtClean="0"/>
              <a:t>etc</a:t>
            </a:r>
            <a:r>
              <a:rPr lang="en-US" dirty="0" smtClean="0"/>
              <a:t>)</a:t>
            </a:r>
            <a:endParaRPr lang="en-US" dirty="0"/>
          </a:p>
          <a:p>
            <a:endParaRPr lang="en-US" dirty="0"/>
          </a:p>
        </p:txBody>
      </p:sp>
      <p:sp>
        <p:nvSpPr>
          <p:cNvPr id="5" name="TextBox 4"/>
          <p:cNvSpPr txBox="1"/>
          <p:nvPr/>
        </p:nvSpPr>
        <p:spPr>
          <a:xfrm>
            <a:off x="1662638" y="4482483"/>
            <a:ext cx="8049772" cy="861774"/>
          </a:xfrm>
          <a:prstGeom prst="rect">
            <a:avLst/>
          </a:prstGeom>
          <a:noFill/>
        </p:spPr>
        <p:txBody>
          <a:bodyPr wrap="square" rtlCol="0">
            <a:spAutoFit/>
          </a:bodyPr>
          <a:lstStyle/>
          <a:p>
            <a:pPr algn="ctr"/>
            <a:r>
              <a:rPr lang="en-US" sz="3200" b="1" dirty="0">
                <a:latin typeface="Georgia" panose="02040502050405020303" pitchFamily="18" charset="0"/>
              </a:rPr>
              <a:t>Learning does </a:t>
            </a:r>
            <a:r>
              <a:rPr lang="en-US" sz="3200" b="1" u="sng" dirty="0" smtClean="0">
                <a:latin typeface="Georgia" panose="02040502050405020303" pitchFamily="18" charset="0"/>
              </a:rPr>
              <a:t>not</a:t>
            </a:r>
            <a:r>
              <a:rPr lang="en-US" sz="3200" b="1" dirty="0" smtClean="0">
                <a:latin typeface="Georgia" panose="02040502050405020303" pitchFamily="18" charset="0"/>
              </a:rPr>
              <a:t> </a:t>
            </a:r>
            <a:r>
              <a:rPr lang="en-US" sz="3200" b="1" dirty="0">
                <a:latin typeface="Georgia" panose="02040502050405020303" pitchFamily="18" charset="0"/>
              </a:rPr>
              <a:t>happen by chance!</a:t>
            </a:r>
          </a:p>
          <a:p>
            <a:endParaRPr lang="en-CA" dirty="0"/>
          </a:p>
        </p:txBody>
      </p:sp>
    </p:spTree>
    <p:extLst>
      <p:ext uri="{BB962C8B-B14F-4D97-AF65-F5344CB8AC3E}">
        <p14:creationId xmlns:p14="http://schemas.microsoft.com/office/powerpoint/2010/main" val="2208894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Waterloo Graduate Housing</a:t>
            </a:r>
            <a:r>
              <a:rPr lang="en-CA" dirty="0"/>
              <a:t> </a:t>
            </a:r>
            <a:r>
              <a:rPr lang="en-CA" dirty="0" smtClean="0"/>
              <a:t>Difference</a:t>
            </a:r>
            <a:endParaRPr lang="en-CA" dirty="0"/>
          </a:p>
        </p:txBody>
      </p:sp>
      <p:sp>
        <p:nvSpPr>
          <p:cNvPr id="3" name="Content Placeholder 2"/>
          <p:cNvSpPr>
            <a:spLocks noGrp="1"/>
          </p:cNvSpPr>
          <p:nvPr>
            <p:ph idx="1"/>
          </p:nvPr>
        </p:nvSpPr>
        <p:spPr/>
        <p:txBody>
          <a:bodyPr/>
          <a:lstStyle/>
          <a:p>
            <a:r>
              <a:rPr lang="en-CA" dirty="0" smtClean="0"/>
              <a:t>Community cluster of graduate students</a:t>
            </a:r>
          </a:p>
          <a:p>
            <a:r>
              <a:rPr lang="en-CA" dirty="0" smtClean="0"/>
              <a:t>Dedicated student staff – Community Assistants</a:t>
            </a:r>
          </a:p>
          <a:p>
            <a:r>
              <a:rPr lang="en-CA" dirty="0" smtClean="0"/>
              <a:t>Grad &amp; Family focused activities and supports</a:t>
            </a:r>
          </a:p>
          <a:p>
            <a:r>
              <a:rPr lang="en-CA" dirty="0" smtClean="0"/>
              <a:t>Contracts aligned to the academic term (no 12 month leases)</a:t>
            </a:r>
            <a:endParaRPr lang="en-CA" dirty="0"/>
          </a:p>
        </p:txBody>
      </p:sp>
    </p:spTree>
    <p:extLst>
      <p:ext uri="{BB962C8B-B14F-4D97-AF65-F5344CB8AC3E}">
        <p14:creationId xmlns:p14="http://schemas.microsoft.com/office/powerpoint/2010/main" val="67492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Graduate Resident Experience Ideas?</a:t>
            </a:r>
            <a:endParaRPr lang="en-CA" dirty="0"/>
          </a:p>
        </p:txBody>
      </p:sp>
      <p:sp>
        <p:nvSpPr>
          <p:cNvPr id="3" name="Content Placeholder 2"/>
          <p:cNvSpPr>
            <a:spLocks noGrp="1"/>
          </p:cNvSpPr>
          <p:nvPr>
            <p:ph idx="1"/>
          </p:nvPr>
        </p:nvSpPr>
        <p:spPr/>
        <p:txBody>
          <a:bodyPr/>
          <a:lstStyle/>
          <a:p>
            <a:r>
              <a:rPr lang="en-CA" dirty="0" smtClean="0"/>
              <a:t>What advise do you have on how Waterloo Residences’ can improve how you “learn where you live”?  </a:t>
            </a:r>
            <a:endParaRPr lang="en-CA" dirty="0"/>
          </a:p>
        </p:txBody>
      </p:sp>
    </p:spTree>
    <p:extLst>
      <p:ext uri="{BB962C8B-B14F-4D97-AF65-F5344CB8AC3E}">
        <p14:creationId xmlns:p14="http://schemas.microsoft.com/office/powerpoint/2010/main" val="4080636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8758" y="1173407"/>
            <a:ext cx="10515600" cy="2852737"/>
          </a:xfrm>
        </p:spPr>
        <p:txBody>
          <a:bodyPr>
            <a:normAutofit/>
          </a:bodyPr>
          <a:lstStyle/>
          <a:p>
            <a:r>
              <a:rPr lang="en-US" dirty="0" smtClean="0">
                <a:solidFill>
                  <a:schemeClr val="tx1"/>
                </a:solidFill>
              </a:rPr>
              <a:t>The evidence</a:t>
            </a:r>
            <a:endParaRPr lang="en-US" dirty="0">
              <a:solidFill>
                <a:schemeClr val="tx1"/>
              </a:solidFill>
            </a:endParaRPr>
          </a:p>
        </p:txBody>
      </p:sp>
    </p:spTree>
    <p:extLst>
      <p:ext uri="{BB962C8B-B14F-4D97-AF65-F5344CB8AC3E}">
        <p14:creationId xmlns:p14="http://schemas.microsoft.com/office/powerpoint/2010/main" val="1808061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 you measure your level of satisfaction with your living environment? </a:t>
            </a:r>
          </a:p>
        </p:txBody>
      </p:sp>
    </p:spTree>
    <p:extLst>
      <p:ext uri="{BB962C8B-B14F-4D97-AF65-F5344CB8AC3E}">
        <p14:creationId xmlns:p14="http://schemas.microsoft.com/office/powerpoint/2010/main" val="15435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714368"/>
            <a:ext cx="10515600" cy="549275"/>
          </a:xfrm>
        </p:spPr>
        <p:txBody>
          <a:bodyPr/>
          <a:lstStyle/>
          <a:p>
            <a:r>
              <a:rPr lang="en-US" dirty="0" smtClean="0"/>
              <a:t>General research findings</a:t>
            </a:r>
            <a:endParaRPr lang="en-US" dirty="0"/>
          </a:p>
        </p:txBody>
      </p:sp>
      <p:sp>
        <p:nvSpPr>
          <p:cNvPr id="3" name="Content Placeholder 2"/>
          <p:cNvSpPr>
            <a:spLocks noGrp="1"/>
          </p:cNvSpPr>
          <p:nvPr>
            <p:ph idx="1"/>
          </p:nvPr>
        </p:nvSpPr>
        <p:spPr>
          <a:xfrm>
            <a:off x="451338" y="1708640"/>
            <a:ext cx="8229600" cy="4600575"/>
          </a:xfrm>
        </p:spPr>
        <p:txBody>
          <a:bodyPr>
            <a:normAutofit/>
          </a:bodyPr>
          <a:lstStyle/>
          <a:p>
            <a:pPr lvl="1">
              <a:defRPr/>
            </a:pPr>
            <a:r>
              <a:rPr lang="en-US" sz="3200" dirty="0"/>
              <a:t>Extracurricular activities participation</a:t>
            </a:r>
          </a:p>
          <a:p>
            <a:pPr lvl="1">
              <a:defRPr/>
            </a:pPr>
            <a:r>
              <a:rPr lang="en-US" sz="3200" dirty="0"/>
              <a:t>Perception of campus social climate</a:t>
            </a:r>
          </a:p>
          <a:p>
            <a:pPr lvl="1">
              <a:defRPr/>
            </a:pPr>
            <a:r>
              <a:rPr lang="en-US" sz="3200" dirty="0"/>
              <a:t>Satisfaction w PSE experience</a:t>
            </a:r>
          </a:p>
          <a:p>
            <a:pPr lvl="1">
              <a:defRPr/>
            </a:pPr>
            <a:r>
              <a:rPr lang="en-US" sz="3200" dirty="0"/>
              <a:t>Personal growth and development</a:t>
            </a:r>
          </a:p>
          <a:p>
            <a:pPr lvl="1">
              <a:defRPr/>
            </a:pPr>
            <a:r>
              <a:rPr lang="en-US" sz="3200" dirty="0"/>
              <a:t>Frequency of peer/faculty interactions</a:t>
            </a:r>
          </a:p>
          <a:p>
            <a:pPr lvl="1">
              <a:defRPr/>
            </a:pPr>
            <a:r>
              <a:rPr lang="en-US" sz="3200" dirty="0"/>
              <a:t>Persistence to graduation</a:t>
            </a:r>
          </a:p>
          <a:p>
            <a:endParaRPr lang="en-US" dirty="0" smtClean="0"/>
          </a:p>
          <a:p>
            <a:endParaRPr lang="en-US" dirty="0" smtClean="0"/>
          </a:p>
          <a:p>
            <a:endParaRPr lang="en-US" dirty="0"/>
          </a:p>
        </p:txBody>
      </p:sp>
      <p:sp>
        <p:nvSpPr>
          <p:cNvPr id="4" name="TextBox 3"/>
          <p:cNvSpPr txBox="1"/>
          <p:nvPr/>
        </p:nvSpPr>
        <p:spPr>
          <a:xfrm>
            <a:off x="86264" y="6507991"/>
            <a:ext cx="2449901" cy="246221"/>
          </a:xfrm>
          <a:prstGeom prst="rect">
            <a:avLst/>
          </a:prstGeom>
          <a:noFill/>
        </p:spPr>
        <p:txBody>
          <a:bodyPr wrap="square" rtlCol="0">
            <a:spAutoFit/>
          </a:bodyPr>
          <a:lstStyle/>
          <a:p>
            <a:r>
              <a:rPr lang="en-CA" sz="1000" dirty="0" smtClean="0"/>
              <a:t>Source: </a:t>
            </a:r>
            <a:r>
              <a:rPr lang="en-CA" sz="1000" i="1" dirty="0" smtClean="0"/>
              <a:t>How College Affects Students</a:t>
            </a:r>
            <a:r>
              <a:rPr lang="en-CA" sz="1000" dirty="0" smtClean="0"/>
              <a:t>, 2005</a:t>
            </a:r>
            <a:endParaRPr lang="en-CA" sz="1000" dirty="0"/>
          </a:p>
        </p:txBody>
      </p:sp>
    </p:spTree>
    <p:extLst>
      <p:ext uri="{BB962C8B-B14F-4D97-AF65-F5344CB8AC3E}">
        <p14:creationId xmlns:p14="http://schemas.microsoft.com/office/powerpoint/2010/main" val="1012547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of Residence – Research Findings</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21384"/>
          <a:stretch/>
        </p:blipFill>
        <p:spPr>
          <a:xfrm>
            <a:off x="4067175" y="1529610"/>
            <a:ext cx="4514330" cy="5141625"/>
          </a:xfrm>
        </p:spPr>
      </p:pic>
      <p:sp>
        <p:nvSpPr>
          <p:cNvPr id="3" name="TextBox 2"/>
          <p:cNvSpPr txBox="1"/>
          <p:nvPr/>
        </p:nvSpPr>
        <p:spPr>
          <a:xfrm>
            <a:off x="0" y="6457890"/>
            <a:ext cx="3976777" cy="200055"/>
          </a:xfrm>
          <a:prstGeom prst="rect">
            <a:avLst/>
          </a:prstGeom>
          <a:noFill/>
        </p:spPr>
        <p:txBody>
          <a:bodyPr wrap="square" rtlCol="0">
            <a:spAutoFit/>
          </a:bodyPr>
          <a:lstStyle/>
          <a:p>
            <a:r>
              <a:rPr lang="en-CA" sz="700" dirty="0"/>
              <a:t>Source: </a:t>
            </a:r>
            <a:r>
              <a:rPr lang="en-CA" sz="700" dirty="0">
                <a:hlinkClick r:id="rId3"/>
              </a:rPr>
              <a:t>https://</a:t>
            </a:r>
            <a:r>
              <a:rPr lang="en-CA" sz="700" dirty="0" smtClean="0">
                <a:hlinkClick r:id="rId3"/>
              </a:rPr>
              <a:t>forum.academica.ca/forum/good-news-for-the-champions-of-on-campus-housing</a:t>
            </a:r>
            <a:r>
              <a:rPr lang="en-CA" sz="700" dirty="0" smtClean="0"/>
              <a:t> </a:t>
            </a:r>
            <a:endParaRPr lang="en-CA" sz="700" dirty="0"/>
          </a:p>
        </p:txBody>
      </p:sp>
    </p:spTree>
    <p:extLst>
      <p:ext uri="{BB962C8B-B14F-4D97-AF65-F5344CB8AC3E}">
        <p14:creationId xmlns:p14="http://schemas.microsoft.com/office/powerpoint/2010/main" val="2737638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rate (2018)</a:t>
            </a:r>
            <a:endParaRPr lang="en-US" dirty="0"/>
          </a:p>
        </p:txBody>
      </p:sp>
      <p:sp>
        <p:nvSpPr>
          <p:cNvPr id="6" name="Rectangle 1"/>
          <p:cNvSpPr>
            <a:spLocks noChangeArrowheads="1"/>
          </p:cNvSpPr>
          <p:nvPr/>
        </p:nvSpPr>
        <p:spPr bwMode="auto">
          <a:xfrm>
            <a:off x="917331" y="1642633"/>
            <a:ext cx="8229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dirty="0">
                <a:latin typeface="Arial" pitchFamily="34" charset="0"/>
                <a:ea typeface="Calibri" pitchFamily="34" charset="0"/>
                <a:cs typeface="Arial" pitchFamily="34" charset="0"/>
              </a:rPr>
              <a:t/>
            </a:r>
            <a:br>
              <a:rPr lang="en-US" altLang="en-US" sz="1100" dirty="0">
                <a:latin typeface="Arial" pitchFamily="34" charset="0"/>
                <a:ea typeface="Calibri" pitchFamily="34" charset="0"/>
                <a:cs typeface="Arial" pitchFamily="34" charset="0"/>
              </a:rPr>
            </a:br>
            <a:endParaRPr lang="en-CA" altLang="en-US" sz="300" dirty="0">
              <a:latin typeface="Arial" pitchFamily="34" charset="0"/>
              <a:cs typeface="Arial" pitchFamily="34" charset="0"/>
            </a:endParaRPr>
          </a:p>
          <a:p>
            <a:pPr eaLnBrk="0" fontAlgn="base" hangingPunct="0">
              <a:spcBef>
                <a:spcPct val="0"/>
              </a:spcBef>
              <a:spcAft>
                <a:spcPct val="0"/>
              </a:spcAft>
            </a:pPr>
            <a:r>
              <a:rPr lang="en-CA" altLang="en-US" dirty="0">
                <a:latin typeface="Arial" pitchFamily="34" charset="0"/>
                <a:cs typeface="Arial" pitchFamily="34" charset="0"/>
              </a:rPr>
              <a:t/>
            </a:r>
            <a:br>
              <a:rPr lang="en-CA" altLang="en-US" dirty="0">
                <a:latin typeface="Arial" pitchFamily="34" charset="0"/>
                <a:cs typeface="Arial" pitchFamily="34" charset="0"/>
              </a:rPr>
            </a:br>
            <a:endParaRPr lang="en-CA" alt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29269568"/>
              </p:ext>
            </p:extLst>
          </p:nvPr>
        </p:nvGraphicFramePr>
        <p:xfrm>
          <a:off x="2032000" y="1543116"/>
          <a:ext cx="8128000" cy="4389120"/>
        </p:xfrm>
        <a:graphic>
          <a:graphicData uri="http://schemas.openxmlformats.org/drawingml/2006/table">
            <a:tbl>
              <a:tblPr firstRow="1" bandRow="1">
                <a:tableStyleId>{ED083AE6-46FA-4A59-8FB0-9F97EB10719F}</a:tableStyleId>
              </a:tblPr>
              <a:tblGrid>
                <a:gridCol w="2032000">
                  <a:extLst>
                    <a:ext uri="{9D8B030D-6E8A-4147-A177-3AD203B41FA5}">
                      <a16:colId xmlns:a16="http://schemas.microsoft.com/office/drawing/2014/main" val="2880686944"/>
                    </a:ext>
                  </a:extLst>
                </a:gridCol>
                <a:gridCol w="2032000">
                  <a:extLst>
                    <a:ext uri="{9D8B030D-6E8A-4147-A177-3AD203B41FA5}">
                      <a16:colId xmlns:a16="http://schemas.microsoft.com/office/drawing/2014/main" val="2403575651"/>
                    </a:ext>
                  </a:extLst>
                </a:gridCol>
                <a:gridCol w="2032000">
                  <a:extLst>
                    <a:ext uri="{9D8B030D-6E8A-4147-A177-3AD203B41FA5}">
                      <a16:colId xmlns:a16="http://schemas.microsoft.com/office/drawing/2014/main" val="1943919216"/>
                    </a:ext>
                  </a:extLst>
                </a:gridCol>
                <a:gridCol w="2032000">
                  <a:extLst>
                    <a:ext uri="{9D8B030D-6E8A-4147-A177-3AD203B41FA5}">
                      <a16:colId xmlns:a16="http://schemas.microsoft.com/office/drawing/2014/main" val="1354082059"/>
                    </a:ext>
                  </a:extLst>
                </a:gridCol>
              </a:tblGrid>
              <a:tr h="363113">
                <a:tc>
                  <a:txBody>
                    <a:bodyPr/>
                    <a:lstStyle/>
                    <a:p>
                      <a:pPr algn="ctr"/>
                      <a:r>
                        <a:rPr lang="en-CA" dirty="0" smtClean="0"/>
                        <a:t>Subgroup</a:t>
                      </a:r>
                      <a:endParaRPr lang="en-CA" dirty="0"/>
                    </a:p>
                  </a:txBody>
                  <a:tcPr/>
                </a:tc>
                <a:tc>
                  <a:txBody>
                    <a:bodyPr/>
                    <a:lstStyle/>
                    <a:p>
                      <a:pPr algn="ctr"/>
                      <a:r>
                        <a:rPr lang="en-CA" dirty="0" smtClean="0"/>
                        <a:t>Residence</a:t>
                      </a:r>
                      <a:endParaRPr lang="en-CA" dirty="0"/>
                    </a:p>
                  </a:txBody>
                  <a:tcPr/>
                </a:tc>
                <a:tc>
                  <a:txBody>
                    <a:bodyPr/>
                    <a:lstStyle/>
                    <a:p>
                      <a:pPr algn="ctr"/>
                      <a:r>
                        <a:rPr lang="en-CA" dirty="0" err="1" smtClean="0"/>
                        <a:t>Off-campus</a:t>
                      </a:r>
                      <a:endParaRPr lang="en-CA" dirty="0"/>
                    </a:p>
                  </a:txBody>
                  <a:tcPr/>
                </a:tc>
                <a:tc>
                  <a:txBody>
                    <a:bodyPr/>
                    <a:lstStyle/>
                    <a:p>
                      <a:pPr algn="ctr"/>
                      <a:r>
                        <a:rPr lang="en-CA" dirty="0" smtClean="0"/>
                        <a:t>Difference</a:t>
                      </a:r>
                      <a:endParaRPr lang="en-CA" dirty="0"/>
                    </a:p>
                  </a:txBody>
                  <a:tcPr/>
                </a:tc>
                <a:extLst>
                  <a:ext uri="{0D108BD9-81ED-4DB2-BD59-A6C34878D82A}">
                    <a16:rowId xmlns:a16="http://schemas.microsoft.com/office/drawing/2014/main" val="3634284163"/>
                  </a:ext>
                </a:extLst>
              </a:tr>
              <a:tr h="363113">
                <a:tc>
                  <a:txBody>
                    <a:bodyPr/>
                    <a:lstStyle/>
                    <a:p>
                      <a:r>
                        <a:rPr lang="en-CA" dirty="0" smtClean="0"/>
                        <a:t>Overall</a:t>
                      </a:r>
                      <a:endParaRPr lang="en-CA" dirty="0"/>
                    </a:p>
                  </a:txBody>
                  <a:tcPr/>
                </a:tc>
                <a:tc>
                  <a:txBody>
                    <a:bodyPr/>
                    <a:lstStyle/>
                    <a:p>
                      <a:pPr algn="ctr">
                        <a:lnSpc>
                          <a:spcPct val="115000"/>
                        </a:lnSpc>
                        <a:spcAft>
                          <a:spcPts val="0"/>
                        </a:spcAft>
                      </a:pPr>
                      <a:r>
                        <a:rPr lang="en-US" sz="1800" dirty="0" smtClean="0">
                          <a:effectLst/>
                        </a:rPr>
                        <a:t>91.8%</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15000"/>
                        </a:lnSpc>
                        <a:spcAft>
                          <a:spcPts val="0"/>
                        </a:spcAft>
                      </a:pPr>
                      <a:r>
                        <a:rPr lang="en-US" sz="1800" dirty="0" smtClean="0">
                          <a:effectLst/>
                        </a:rPr>
                        <a:t>88.7%</a:t>
                      </a:r>
                      <a:endParaRPr lang="en-CA" sz="180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r>
                        <a:rPr lang="en-CA" sz="1800" dirty="0" smtClean="0"/>
                        <a:t>3.1</a:t>
                      </a:r>
                      <a:endParaRPr lang="en-CA" sz="1800" dirty="0"/>
                    </a:p>
                  </a:txBody>
                  <a:tcPr/>
                </a:tc>
                <a:extLst>
                  <a:ext uri="{0D108BD9-81ED-4DB2-BD59-A6C34878D82A}">
                    <a16:rowId xmlns:a16="http://schemas.microsoft.com/office/drawing/2014/main" val="917947345"/>
                  </a:ext>
                </a:extLst>
              </a:tr>
              <a:tr h="363113">
                <a:tc>
                  <a:txBody>
                    <a:bodyPr/>
                    <a:lstStyle/>
                    <a:p>
                      <a:r>
                        <a:rPr lang="en-CA" dirty="0" smtClean="0"/>
                        <a:t>AHS</a:t>
                      </a:r>
                      <a:endParaRPr lang="en-CA" dirty="0"/>
                    </a:p>
                  </a:txBody>
                  <a:tcPr/>
                </a:tc>
                <a:tc>
                  <a:txBody>
                    <a:bodyPr/>
                    <a:lstStyle/>
                    <a:p>
                      <a:pPr algn="ctr" rtl="0" fontAlgn="ctr"/>
                      <a:r>
                        <a:rPr lang="en-CA" sz="1800" u="none" strike="noStrike" dirty="0">
                          <a:effectLst/>
                        </a:rPr>
                        <a:t>92.4</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88.7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3.7</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862998"/>
                  </a:ext>
                </a:extLst>
              </a:tr>
              <a:tr h="363113">
                <a:tc>
                  <a:txBody>
                    <a:bodyPr/>
                    <a:lstStyle/>
                    <a:p>
                      <a:r>
                        <a:rPr lang="en-CA" dirty="0" smtClean="0"/>
                        <a:t>Arts</a:t>
                      </a:r>
                      <a:endParaRPr lang="en-CA" dirty="0"/>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dirty="0">
                          <a:effectLst/>
                        </a:rPr>
                        <a:t>85.9</a:t>
                      </a:r>
                      <a:endParaRPr lang="en-CA"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4.5</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6050081"/>
                  </a:ext>
                </a:extLst>
              </a:tr>
              <a:tr h="363113">
                <a:tc>
                  <a:txBody>
                    <a:bodyPr/>
                    <a:lstStyle/>
                    <a:p>
                      <a:r>
                        <a:rPr lang="en-CA" dirty="0" smtClean="0"/>
                        <a:t>Engineering</a:t>
                      </a:r>
                    </a:p>
                  </a:txBody>
                  <a:tcPr/>
                </a:tc>
                <a:tc>
                  <a:txBody>
                    <a:bodyPr/>
                    <a:lstStyle/>
                    <a:p>
                      <a:pPr algn="ctr" rtl="0" fontAlgn="ctr"/>
                      <a:r>
                        <a:rPr lang="en-CA" sz="1800" u="none" strike="noStrike">
                          <a:effectLst/>
                        </a:rPr>
                        <a:t>91.7</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1.4</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84061818"/>
                  </a:ext>
                </a:extLst>
              </a:tr>
              <a:tr h="363113">
                <a:tc>
                  <a:txBody>
                    <a:bodyPr/>
                    <a:lstStyle/>
                    <a:p>
                      <a:r>
                        <a:rPr lang="en-CA" dirty="0" smtClean="0"/>
                        <a:t>Environment</a:t>
                      </a:r>
                      <a:endParaRPr lang="en-CA" dirty="0"/>
                    </a:p>
                  </a:txBody>
                  <a:tcP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0.2</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8125432"/>
                  </a:ext>
                </a:extLst>
              </a:tr>
              <a:tr h="363113">
                <a:tc>
                  <a:txBody>
                    <a:bodyPr/>
                    <a:lstStyle/>
                    <a:p>
                      <a:r>
                        <a:rPr lang="en-CA" dirty="0" smtClean="0"/>
                        <a:t>Math</a:t>
                      </a:r>
                      <a:endParaRPr lang="en-CA" dirty="0"/>
                    </a:p>
                  </a:txBody>
                  <a:tcPr/>
                </a:tc>
                <a:tc>
                  <a:txBody>
                    <a:bodyPr/>
                    <a:lstStyle/>
                    <a:p>
                      <a:pPr algn="ctr" rtl="0" fontAlgn="ctr"/>
                      <a:r>
                        <a:rPr lang="en-CA" sz="1800" u="none" strike="noStrike">
                          <a:effectLst/>
                        </a:rPr>
                        <a:t>93.3</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3.1</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0242889"/>
                  </a:ext>
                </a:extLst>
              </a:tr>
              <a:tr h="363113">
                <a:tc>
                  <a:txBody>
                    <a:bodyPr/>
                    <a:lstStyle/>
                    <a:p>
                      <a:r>
                        <a:rPr lang="en-CA" dirty="0" smtClean="0"/>
                        <a:t>Science</a:t>
                      </a:r>
                      <a:endParaRPr lang="en-CA" dirty="0"/>
                    </a:p>
                  </a:txBody>
                  <a:tcPr/>
                </a:tc>
                <a:tc>
                  <a:txBody>
                    <a:bodyPr/>
                    <a:lstStyle/>
                    <a:p>
                      <a:pPr algn="ctr" rtl="0" fontAlgn="ctr"/>
                      <a:r>
                        <a:rPr lang="en-CA" sz="1800" u="none" strike="noStrike">
                          <a:effectLst/>
                        </a:rPr>
                        <a:t>91.2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87.9</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3.3</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1110658"/>
                  </a:ext>
                </a:extLst>
              </a:tr>
              <a:tr h="363113">
                <a:tc>
                  <a:txBody>
                    <a:bodyPr/>
                    <a:lstStyle/>
                    <a:p>
                      <a:r>
                        <a:rPr lang="en-CA" dirty="0" smtClean="0"/>
                        <a:t>Male</a:t>
                      </a:r>
                      <a:endParaRPr lang="en-CA" dirty="0"/>
                    </a:p>
                  </a:txBody>
                  <a:tcPr/>
                </a:tc>
                <a:tc>
                  <a:txBody>
                    <a:bodyPr/>
                    <a:lstStyle/>
                    <a:p>
                      <a:pPr algn="ctr" rtl="0" fontAlgn="ctr"/>
                      <a:r>
                        <a:rPr lang="en-CA" sz="1800" u="none" strike="noStrike">
                          <a:effectLst/>
                        </a:rPr>
                        <a:t>91</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87.4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8664683"/>
                  </a:ext>
                </a:extLst>
              </a:tr>
              <a:tr h="363113">
                <a:tc>
                  <a:txBody>
                    <a:bodyPr/>
                    <a:lstStyle/>
                    <a:p>
                      <a:r>
                        <a:rPr lang="en-CA" dirty="0" smtClean="0"/>
                        <a:t>Female</a:t>
                      </a:r>
                      <a:endParaRPr lang="en-CA" dirty="0"/>
                    </a:p>
                  </a:txBody>
                  <a:tcPr/>
                </a:tc>
                <a:tc>
                  <a:txBody>
                    <a:bodyPr/>
                    <a:lstStyle/>
                    <a:p>
                      <a:pPr algn="ctr" rtl="0" fontAlgn="ctr"/>
                      <a:r>
                        <a:rPr lang="en-CA" sz="1800" u="none" strike="noStrike">
                          <a:effectLst/>
                        </a:rPr>
                        <a:t>92.4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90.4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2.0</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2172473"/>
                  </a:ext>
                </a:extLst>
              </a:tr>
              <a:tr h="363113">
                <a:tc>
                  <a:txBody>
                    <a:bodyPr/>
                    <a:lstStyle/>
                    <a:p>
                      <a:r>
                        <a:rPr lang="en-CA" dirty="0" smtClean="0"/>
                        <a:t>Canadian</a:t>
                      </a:r>
                      <a:endParaRPr lang="en-CA" dirty="0"/>
                    </a:p>
                  </a:txBody>
                  <a:tcPr/>
                </a:tc>
                <a:tc>
                  <a:txBody>
                    <a:bodyPr/>
                    <a:lstStyle/>
                    <a:p>
                      <a:pPr algn="ctr" rtl="0" fontAlgn="ctr"/>
                      <a:r>
                        <a:rPr lang="en-CA" sz="1800" u="none" strike="noStrike">
                          <a:effectLst/>
                        </a:rPr>
                        <a:t>91.8</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89.2</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2.6</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290171"/>
                  </a:ext>
                </a:extLst>
              </a:tr>
              <a:tr h="363113">
                <a:tc>
                  <a:txBody>
                    <a:bodyPr/>
                    <a:lstStyle/>
                    <a:p>
                      <a:r>
                        <a:rPr lang="en-CA" dirty="0" smtClean="0"/>
                        <a:t>International</a:t>
                      </a:r>
                      <a:endParaRPr lang="en-CA" dirty="0"/>
                    </a:p>
                  </a:txBody>
                  <a:tcPr/>
                </a:tc>
                <a:tc>
                  <a:txBody>
                    <a:bodyPr/>
                    <a:lstStyle/>
                    <a:p>
                      <a:pPr algn="ctr" rtl="0" fontAlgn="ctr"/>
                      <a:r>
                        <a:rPr lang="en-CA" sz="1800" u="none" strike="noStrike">
                          <a:effectLst/>
                        </a:rPr>
                        <a:t>89.4</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CA" sz="1800" u="none" strike="noStrike">
                          <a:effectLst/>
                        </a:rPr>
                        <a:t>85.5</a:t>
                      </a:r>
                      <a:endParaRPr lang="en-CA"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CA" sz="1800" u="none" strike="noStrike" dirty="0">
                          <a:effectLst/>
                        </a:rPr>
                        <a:t>3.9</a:t>
                      </a:r>
                      <a:endParaRPr lang="en-CA"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4380137"/>
                  </a:ext>
                </a:extLst>
              </a:tr>
            </a:tbl>
          </a:graphicData>
        </a:graphic>
      </p:graphicFrame>
    </p:spTree>
    <p:extLst>
      <p:ext uri="{BB962C8B-B14F-4D97-AF65-F5344CB8AC3E}">
        <p14:creationId xmlns:p14="http://schemas.microsoft.com/office/powerpoint/2010/main" val="3271844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846" y="731953"/>
            <a:ext cx="10515600" cy="549275"/>
          </a:xfrm>
        </p:spPr>
        <p:txBody>
          <a:bodyPr/>
          <a:lstStyle/>
          <a:p>
            <a:r>
              <a:rPr lang="en-CA" dirty="0" smtClean="0"/>
              <a:t>Overall Impact</a:t>
            </a:r>
            <a:endParaRPr lang="en-CA" dirty="0"/>
          </a:p>
        </p:txBody>
      </p:sp>
      <p:sp>
        <p:nvSpPr>
          <p:cNvPr id="3" name="Content Placeholder 2"/>
          <p:cNvSpPr>
            <a:spLocks noGrp="1"/>
          </p:cNvSpPr>
          <p:nvPr>
            <p:ph idx="1"/>
          </p:nvPr>
        </p:nvSpPr>
        <p:spPr>
          <a:xfrm>
            <a:off x="653562" y="1640987"/>
            <a:ext cx="11158823" cy="1576038"/>
          </a:xfrm>
        </p:spPr>
        <p:txBody>
          <a:bodyPr/>
          <a:lstStyle/>
          <a:p>
            <a:r>
              <a:rPr lang="en-CA" dirty="0" smtClean="0"/>
              <a:t>Does living on-campus positively impact a students decision to return to University? </a:t>
            </a:r>
          </a:p>
          <a:p>
            <a:r>
              <a:rPr lang="en-CA" dirty="0" smtClean="0"/>
              <a:t>According to most students… yes!</a:t>
            </a:r>
            <a:endParaRPr lang="en-CA" dirty="0"/>
          </a:p>
        </p:txBody>
      </p:sp>
      <p:pic>
        <p:nvPicPr>
          <p:cNvPr id="9" name="Picture 8"/>
          <p:cNvPicPr>
            <a:picLocks noChangeAspect="1"/>
          </p:cNvPicPr>
          <p:nvPr/>
        </p:nvPicPr>
        <p:blipFill>
          <a:blip r:embed="rId3"/>
          <a:stretch>
            <a:fillRect/>
          </a:stretch>
        </p:blipFill>
        <p:spPr>
          <a:xfrm>
            <a:off x="756499" y="3217025"/>
            <a:ext cx="10952947" cy="1596044"/>
          </a:xfrm>
          <a:prstGeom prst="rect">
            <a:avLst/>
          </a:prstGeom>
        </p:spPr>
      </p:pic>
    </p:spTree>
    <p:extLst>
      <p:ext uri="{BB962C8B-B14F-4D97-AF65-F5344CB8AC3E}">
        <p14:creationId xmlns:p14="http://schemas.microsoft.com/office/powerpoint/2010/main" val="843924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Learning opportunity</a:t>
            </a:r>
          </a:p>
          <a:p>
            <a:r>
              <a:rPr lang="en-US" dirty="0" smtClean="0"/>
              <a:t>Awareness &amp; comparison opportunity</a:t>
            </a:r>
          </a:p>
          <a:p>
            <a:r>
              <a:rPr lang="en-US" dirty="0" smtClean="0"/>
              <a:t>Legal responsibility to “consult” on “major” decisions</a:t>
            </a:r>
          </a:p>
          <a:p>
            <a:r>
              <a:rPr lang="en-US" dirty="0" smtClean="0"/>
              <a:t>Influence budget planning &amp; allocation</a:t>
            </a:r>
          </a:p>
          <a:p>
            <a:pPr marL="0" indent="0">
              <a:buNone/>
            </a:pPr>
            <a:endParaRPr lang="en-US" dirty="0"/>
          </a:p>
        </p:txBody>
      </p:sp>
    </p:spTree>
    <p:extLst>
      <p:ext uri="{BB962C8B-B14F-4D97-AF65-F5344CB8AC3E}">
        <p14:creationId xmlns:p14="http://schemas.microsoft.com/office/powerpoint/2010/main" val="2499360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8" y="696784"/>
            <a:ext cx="10515600" cy="549275"/>
          </a:xfrm>
        </p:spPr>
        <p:txBody>
          <a:bodyPr/>
          <a:lstStyle/>
          <a:p>
            <a:r>
              <a:rPr lang="en-CA" dirty="0" smtClean="0"/>
              <a:t>High Impact Practices: Dons</a:t>
            </a:r>
            <a:endParaRPr lang="en-CA" dirty="0"/>
          </a:p>
        </p:txBody>
      </p:sp>
      <p:sp>
        <p:nvSpPr>
          <p:cNvPr id="3" name="Content Placeholder 2"/>
          <p:cNvSpPr>
            <a:spLocks noGrp="1"/>
          </p:cNvSpPr>
          <p:nvPr>
            <p:ph idx="1"/>
          </p:nvPr>
        </p:nvSpPr>
        <p:spPr>
          <a:xfrm>
            <a:off x="486508" y="1614609"/>
            <a:ext cx="10515600" cy="3885062"/>
          </a:xfrm>
        </p:spPr>
        <p:txBody>
          <a:bodyPr/>
          <a:lstStyle/>
          <a:p>
            <a:r>
              <a:rPr lang="en-CA" dirty="0" smtClean="0"/>
              <a:t>We hire and train amazing Dons that students appreciate:</a:t>
            </a:r>
          </a:p>
          <a:p>
            <a:pPr marL="0" indent="0">
              <a:buNone/>
            </a:pPr>
            <a:endParaRPr lang="en-CA" dirty="0"/>
          </a:p>
        </p:txBody>
      </p:sp>
      <p:pic>
        <p:nvPicPr>
          <p:cNvPr id="6" name="Picture 5"/>
          <p:cNvPicPr>
            <a:picLocks noChangeAspect="1"/>
          </p:cNvPicPr>
          <p:nvPr/>
        </p:nvPicPr>
        <p:blipFill>
          <a:blip r:embed="rId3"/>
          <a:stretch>
            <a:fillRect/>
          </a:stretch>
        </p:blipFill>
        <p:spPr>
          <a:xfrm>
            <a:off x="290946" y="2630570"/>
            <a:ext cx="11743554" cy="1720137"/>
          </a:xfrm>
          <a:prstGeom prst="rect">
            <a:avLst/>
          </a:prstGeom>
        </p:spPr>
      </p:pic>
    </p:spTree>
    <p:extLst>
      <p:ext uri="{BB962C8B-B14F-4D97-AF65-F5344CB8AC3E}">
        <p14:creationId xmlns:p14="http://schemas.microsoft.com/office/powerpoint/2010/main" val="965436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77" y="608861"/>
            <a:ext cx="10515600" cy="549275"/>
          </a:xfrm>
        </p:spPr>
        <p:txBody>
          <a:bodyPr>
            <a:normAutofit fontScale="90000"/>
          </a:bodyPr>
          <a:lstStyle/>
          <a:p>
            <a:r>
              <a:rPr lang="en-US" dirty="0" smtClean="0"/>
              <a:t>The importance of personal interactions</a:t>
            </a:r>
            <a:endParaRPr lang="en-US" dirty="0"/>
          </a:p>
        </p:txBody>
      </p:sp>
      <p:sp>
        <p:nvSpPr>
          <p:cNvPr id="3" name="Content Placeholder 2"/>
          <p:cNvSpPr>
            <a:spLocks noGrp="1"/>
          </p:cNvSpPr>
          <p:nvPr>
            <p:ph idx="1"/>
          </p:nvPr>
        </p:nvSpPr>
        <p:spPr>
          <a:xfrm>
            <a:off x="943708" y="1535723"/>
            <a:ext cx="8229600" cy="3838575"/>
          </a:xfrm>
        </p:spPr>
        <p:txBody>
          <a:bodyPr/>
          <a:lstStyle/>
          <a:p>
            <a:pPr marL="0" indent="0">
              <a:buNone/>
            </a:pPr>
            <a:r>
              <a:rPr lang="en-US" sz="2400" dirty="0" smtClean="0"/>
              <a:t>Not in LLC:</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sz="2400" dirty="0" smtClean="0"/>
          </a:p>
          <a:p>
            <a:pPr marL="0" indent="0">
              <a:buNone/>
            </a:pPr>
            <a:r>
              <a:rPr lang="en-US" sz="2400" dirty="0" smtClean="0"/>
              <a:t>In LLC:</a:t>
            </a:r>
            <a:endParaRPr lang="en-US" sz="2400" dirty="0"/>
          </a:p>
        </p:txBody>
      </p:sp>
      <p:pic>
        <p:nvPicPr>
          <p:cNvPr id="4" name="Picture 3"/>
          <p:cNvPicPr>
            <a:picLocks noChangeAspect="1"/>
          </p:cNvPicPr>
          <p:nvPr/>
        </p:nvPicPr>
        <p:blipFill>
          <a:blip r:embed="rId3"/>
          <a:stretch>
            <a:fillRect/>
          </a:stretch>
        </p:blipFill>
        <p:spPr>
          <a:xfrm>
            <a:off x="1008592" y="2118099"/>
            <a:ext cx="9998075" cy="1416509"/>
          </a:xfrm>
          <a:prstGeom prst="rect">
            <a:avLst/>
          </a:prstGeom>
        </p:spPr>
      </p:pic>
      <p:pic>
        <p:nvPicPr>
          <p:cNvPr id="7" name="Picture 6"/>
          <p:cNvPicPr>
            <a:picLocks noChangeAspect="1"/>
          </p:cNvPicPr>
          <p:nvPr/>
        </p:nvPicPr>
        <p:blipFill>
          <a:blip r:embed="rId4"/>
          <a:stretch>
            <a:fillRect/>
          </a:stretch>
        </p:blipFill>
        <p:spPr>
          <a:xfrm>
            <a:off x="1008592" y="4393222"/>
            <a:ext cx="9998075" cy="1459926"/>
          </a:xfrm>
          <a:prstGeom prst="rect">
            <a:avLst/>
          </a:prstGeom>
        </p:spPr>
      </p:pic>
    </p:spTree>
    <p:extLst>
      <p:ext uri="{BB962C8B-B14F-4D97-AF65-F5344CB8AC3E}">
        <p14:creationId xmlns:p14="http://schemas.microsoft.com/office/powerpoint/2010/main" val="1176149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Graduate/Family Performance Indicators</a:t>
            </a:r>
            <a:endParaRPr lang="en-CA" dirty="0"/>
          </a:p>
        </p:txBody>
      </p:sp>
      <p:sp>
        <p:nvSpPr>
          <p:cNvPr id="3" name="Content Placeholder 2"/>
          <p:cNvSpPr>
            <a:spLocks noGrp="1"/>
          </p:cNvSpPr>
          <p:nvPr>
            <p:ph idx="1"/>
          </p:nvPr>
        </p:nvSpPr>
        <p:spPr>
          <a:xfrm>
            <a:off x="838200" y="1653096"/>
            <a:ext cx="10515600" cy="4066217"/>
          </a:xfrm>
        </p:spPr>
        <p:txBody>
          <a:bodyPr/>
          <a:lstStyle/>
          <a:p>
            <a:r>
              <a:rPr lang="en-US" dirty="0" smtClean="0"/>
              <a:t>F19 to W19 Renewal rate: </a:t>
            </a:r>
            <a:r>
              <a:rPr lang="en-US" dirty="0"/>
              <a:t>81.5% </a:t>
            </a:r>
            <a:endParaRPr lang="en-US" dirty="0" smtClean="0"/>
          </a:p>
          <a:p>
            <a:r>
              <a:rPr lang="en-US" dirty="0" smtClean="0"/>
              <a:t>Satisfaction rates (17/18)</a:t>
            </a:r>
            <a:endParaRPr lang="en-CA" dirty="0"/>
          </a:p>
          <a:p>
            <a:pPr lvl="1"/>
            <a:r>
              <a:rPr lang="en-US" dirty="0" smtClean="0"/>
              <a:t>Safety</a:t>
            </a:r>
          </a:p>
          <a:p>
            <a:pPr lvl="2"/>
            <a:r>
              <a:rPr lang="en-US" dirty="0" smtClean="0"/>
              <a:t>94</a:t>
            </a:r>
            <a:r>
              <a:rPr lang="en-US" dirty="0"/>
              <a:t>% satisfaction rate with level of safety in their room; </a:t>
            </a:r>
            <a:endParaRPr lang="en-US" dirty="0" smtClean="0"/>
          </a:p>
          <a:p>
            <a:pPr lvl="2"/>
            <a:r>
              <a:rPr lang="en-US" dirty="0" smtClean="0"/>
              <a:t>92</a:t>
            </a:r>
            <a:r>
              <a:rPr lang="en-US" dirty="0"/>
              <a:t>% in residence community</a:t>
            </a:r>
            <a:endParaRPr lang="en-CA" dirty="0"/>
          </a:p>
          <a:p>
            <a:pPr lvl="1"/>
            <a:r>
              <a:rPr lang="en-US" dirty="0" smtClean="0"/>
              <a:t>89</a:t>
            </a:r>
            <a:r>
              <a:rPr lang="en-US" dirty="0"/>
              <a:t>% satisfaction with sense of belonging in the community</a:t>
            </a:r>
            <a:endParaRPr lang="en-CA" dirty="0"/>
          </a:p>
          <a:p>
            <a:pPr lvl="1"/>
            <a:r>
              <a:rPr lang="en-US" dirty="0"/>
              <a:t>85% satisfaction rate with services provided</a:t>
            </a:r>
            <a:endParaRPr lang="en-CA" dirty="0"/>
          </a:p>
          <a:p>
            <a:pPr lvl="1"/>
            <a:r>
              <a:rPr lang="en-US" dirty="0"/>
              <a:t>88% satisfaction rate with degree of privacy</a:t>
            </a:r>
            <a:endParaRPr lang="en-CA" dirty="0"/>
          </a:p>
          <a:p>
            <a:pPr lvl="1"/>
            <a:r>
              <a:rPr lang="en-US" dirty="0"/>
              <a:t>91% roommate satisfaction </a:t>
            </a:r>
            <a:endParaRPr lang="en-US" dirty="0" smtClean="0"/>
          </a:p>
          <a:p>
            <a:pPr lvl="1"/>
            <a:r>
              <a:rPr lang="en-US" dirty="0" smtClean="0"/>
              <a:t>81</a:t>
            </a:r>
            <a:r>
              <a:rPr lang="en-US" dirty="0"/>
              <a:t>% would recommend living on-campus </a:t>
            </a:r>
            <a:endParaRPr lang="en-CA" dirty="0"/>
          </a:p>
          <a:p>
            <a:endParaRPr lang="en-CA" dirty="0"/>
          </a:p>
        </p:txBody>
      </p:sp>
    </p:spTree>
    <p:extLst>
      <p:ext uri="{BB962C8B-B14F-4D97-AF65-F5344CB8AC3E}">
        <p14:creationId xmlns:p14="http://schemas.microsoft.com/office/powerpoint/2010/main" val="1545549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0000"/>
                </a:solidFill>
              </a:rPr>
              <a:t>Think, Pair, Share</a:t>
            </a:r>
            <a:endParaRPr lang="en-CA" dirty="0">
              <a:solidFill>
                <a:srgbClr val="000000"/>
              </a:solidFill>
            </a:endParaRPr>
          </a:p>
        </p:txBody>
      </p:sp>
      <p:sp>
        <p:nvSpPr>
          <p:cNvPr id="3" name="Content Placeholder 2"/>
          <p:cNvSpPr>
            <a:spLocks noGrp="1"/>
          </p:cNvSpPr>
          <p:nvPr>
            <p:ph idx="1"/>
          </p:nvPr>
        </p:nvSpPr>
        <p:spPr/>
        <p:txBody>
          <a:bodyPr/>
          <a:lstStyle/>
          <a:p>
            <a:r>
              <a:rPr lang="en-CA" dirty="0" smtClean="0"/>
              <a:t>Would you adjust how you measure value from living in residence after seeing some evidence? </a:t>
            </a:r>
          </a:p>
        </p:txBody>
      </p:sp>
    </p:spTree>
    <p:extLst>
      <p:ext uri="{BB962C8B-B14F-4D97-AF65-F5344CB8AC3E}">
        <p14:creationId xmlns:p14="http://schemas.microsoft.com/office/powerpoint/2010/main" val="2696631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0835" y="856884"/>
            <a:ext cx="10515600" cy="2852737"/>
          </a:xfrm>
        </p:spPr>
        <p:txBody>
          <a:bodyPr/>
          <a:lstStyle/>
          <a:p>
            <a:r>
              <a:rPr lang="en-US" dirty="0" smtClean="0">
                <a:solidFill>
                  <a:schemeClr val="tx1"/>
                </a:solidFill>
              </a:rPr>
              <a:t> </a:t>
            </a:r>
            <a:br>
              <a:rPr lang="en-US" dirty="0" smtClean="0">
                <a:solidFill>
                  <a:schemeClr val="tx1"/>
                </a:solidFill>
              </a:rPr>
            </a:br>
            <a:r>
              <a:rPr lang="en-US" dirty="0" smtClean="0">
                <a:solidFill>
                  <a:schemeClr val="tx1"/>
                </a:solidFill>
              </a:rPr>
              <a:t>Financial </a:t>
            </a:r>
            <a:r>
              <a:rPr lang="en-US" dirty="0"/>
              <a:t>H</a:t>
            </a:r>
            <a:r>
              <a:rPr lang="en-US" dirty="0" smtClean="0">
                <a:solidFill>
                  <a:schemeClr val="tx1"/>
                </a:solidFill>
              </a:rPr>
              <a:t>ighlights</a:t>
            </a:r>
            <a:endParaRPr lang="en-US" dirty="0">
              <a:solidFill>
                <a:schemeClr val="tx1"/>
              </a:solidFill>
            </a:endParaRPr>
          </a:p>
        </p:txBody>
      </p:sp>
    </p:spTree>
    <p:extLst>
      <p:ext uri="{BB962C8B-B14F-4D97-AF65-F5344CB8AC3E}">
        <p14:creationId xmlns:p14="http://schemas.microsoft.com/office/powerpoint/2010/main" val="2671312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residence makes a profit for the university.</a:t>
            </a:r>
          </a:p>
          <a:p>
            <a:pPr marL="514350" indent="-514350">
              <a:buFont typeface="+mj-lt"/>
              <a:buAutoNum type="arabicPeriod"/>
            </a:pPr>
            <a:r>
              <a:rPr lang="en-US" dirty="0" smtClean="0"/>
              <a:t>The biggest expense item for residence is salaries/benefits.</a:t>
            </a:r>
          </a:p>
          <a:p>
            <a:pPr marL="514350" indent="-514350">
              <a:buFont typeface="+mj-lt"/>
              <a:buAutoNum type="arabicPeriod"/>
            </a:pPr>
            <a:r>
              <a:rPr lang="en-US" dirty="0" smtClean="0"/>
              <a:t>The occupancy rate has declined over the last decade.</a:t>
            </a:r>
          </a:p>
          <a:p>
            <a:pPr marL="514350" indent="-514350">
              <a:buFont typeface="+mj-lt"/>
              <a:buAutoNum type="arabicPeriod"/>
            </a:pPr>
            <a:r>
              <a:rPr lang="en-US" dirty="0" smtClean="0"/>
              <a:t>The residence has never planned a deficit budget.  </a:t>
            </a:r>
          </a:p>
          <a:p>
            <a:pPr marL="514350" indent="-514350">
              <a:buFont typeface="+mj-lt"/>
              <a:buAutoNum type="arabicPeriod"/>
            </a:pPr>
            <a:r>
              <a:rPr lang="en-US" dirty="0" smtClean="0"/>
              <a:t>Living on-campus costs more than living off-campus.</a:t>
            </a:r>
          </a:p>
          <a:p>
            <a:pPr marL="0" indent="0">
              <a:buNone/>
            </a:pPr>
            <a:endParaRPr lang="en-US" dirty="0"/>
          </a:p>
        </p:txBody>
      </p:sp>
    </p:spTree>
    <p:extLst>
      <p:ext uri="{BB962C8B-B14F-4D97-AF65-F5344CB8AC3E}">
        <p14:creationId xmlns:p14="http://schemas.microsoft.com/office/powerpoint/2010/main" val="1986456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4"/>
          <p:cNvSpPr txBox="1">
            <a:spLocks noChangeArrowheads="1"/>
          </p:cNvSpPr>
          <p:nvPr/>
        </p:nvSpPr>
        <p:spPr bwMode="auto">
          <a:xfrm>
            <a:off x="224335" y="431127"/>
            <a:ext cx="8847406" cy="646331"/>
          </a:xfrm>
          <a:prstGeom prst="rect">
            <a:avLst/>
          </a:prstGeom>
          <a:noFill/>
          <a:ln w="9525">
            <a:noFill/>
            <a:miter lim="800000"/>
            <a:headEnd/>
            <a:tailEnd/>
          </a:ln>
        </p:spPr>
        <p:txBody>
          <a:bodyPr wrap="square">
            <a:spAutoFit/>
          </a:bodyPr>
          <a:lstStyle/>
          <a:p>
            <a:r>
              <a:rPr lang="en-CA" sz="3600" dirty="0" smtClean="0">
                <a:latin typeface="Impact" panose="020B0806030902050204" pitchFamily="34" charset="0"/>
              </a:rPr>
              <a:t>Realities &amp; Principles</a:t>
            </a:r>
            <a:endParaRPr lang="en-CA" sz="3600" dirty="0">
              <a:latin typeface="Impact" panose="020B0806030902050204" pitchFamily="34" charset="0"/>
            </a:endParaRPr>
          </a:p>
        </p:txBody>
      </p:sp>
      <p:sp>
        <p:nvSpPr>
          <p:cNvPr id="5123" name="Text Box 36"/>
          <p:cNvSpPr txBox="1">
            <a:spLocks noChangeArrowheads="1"/>
          </p:cNvSpPr>
          <p:nvPr/>
        </p:nvSpPr>
        <p:spPr bwMode="auto">
          <a:xfrm>
            <a:off x="760585" y="1334915"/>
            <a:ext cx="8042714" cy="341632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CA" sz="2800" dirty="0">
                <a:latin typeface="Georgia" panose="02040502050405020303" pitchFamily="18" charset="0"/>
              </a:rPr>
              <a:t>98% of revenue from residence </a:t>
            </a:r>
            <a:r>
              <a:rPr lang="en-CA" sz="2800" dirty="0" smtClean="0">
                <a:latin typeface="Georgia" panose="02040502050405020303" pitchFamily="18" charset="0"/>
              </a:rPr>
              <a:t>fees</a:t>
            </a:r>
            <a:endParaRPr lang="en-CA" sz="2800" dirty="0">
              <a:latin typeface="Georgia" panose="02040502050405020303" pitchFamily="18" charset="0"/>
            </a:endParaRPr>
          </a:p>
          <a:p>
            <a:pPr marL="342900" indent="-342900">
              <a:buFont typeface="Arial" panose="020B0604020202020204" pitchFamily="34" charset="0"/>
              <a:buChar char="•"/>
            </a:pPr>
            <a:r>
              <a:rPr lang="en-CA" sz="2800" dirty="0">
                <a:latin typeface="Georgia" panose="02040502050405020303" pitchFamily="18" charset="0"/>
              </a:rPr>
              <a:t>Designed to break-even financially. Including:</a:t>
            </a:r>
          </a:p>
          <a:p>
            <a:pPr marL="800100" lvl="1" indent="-342900">
              <a:buFont typeface="Arial" panose="020B0604020202020204" pitchFamily="34" charset="0"/>
              <a:buChar char="•"/>
            </a:pPr>
            <a:r>
              <a:rPr lang="en-CA" sz="2800" dirty="0">
                <a:latin typeface="Georgia" panose="02040502050405020303" pitchFamily="18" charset="0"/>
              </a:rPr>
              <a:t>Debt payments</a:t>
            </a:r>
          </a:p>
          <a:p>
            <a:pPr marL="800100" lvl="1" indent="-342900">
              <a:buFont typeface="Arial" panose="020B0604020202020204" pitchFamily="34" charset="0"/>
              <a:buChar char="•"/>
            </a:pPr>
            <a:r>
              <a:rPr lang="en-CA" sz="2800" dirty="0">
                <a:latin typeface="Georgia" panose="02040502050405020303" pitchFamily="18" charset="0"/>
              </a:rPr>
              <a:t>Capital renewal            </a:t>
            </a:r>
          </a:p>
          <a:p>
            <a:pPr marL="342900" indent="-342900">
              <a:buFont typeface="Arial" panose="020B0604020202020204" pitchFamily="34" charset="0"/>
              <a:buChar char="•"/>
            </a:pPr>
            <a:r>
              <a:rPr lang="en-CA" sz="2800" dirty="0">
                <a:latin typeface="Georgia" panose="02040502050405020303" pitchFamily="18" charset="0"/>
              </a:rPr>
              <a:t>Must be financially sustainable over time</a:t>
            </a:r>
          </a:p>
          <a:p>
            <a:pPr marL="342900" indent="-342900">
              <a:buFont typeface="Arial" panose="020B0604020202020204" pitchFamily="34" charset="0"/>
              <a:buChar char="•"/>
            </a:pPr>
            <a:r>
              <a:rPr lang="en-CA" sz="2800" dirty="0">
                <a:latin typeface="Georgia" panose="02040502050405020303" pitchFamily="18" charset="0"/>
              </a:rPr>
              <a:t>Not a profit-centre for the university</a:t>
            </a:r>
          </a:p>
          <a:p>
            <a:pPr marL="342900" indent="-342900">
              <a:buFont typeface="Arial" panose="020B0604020202020204" pitchFamily="34" charset="0"/>
              <a:buChar char="•"/>
            </a:pPr>
            <a:r>
              <a:rPr lang="en-CA" sz="2800" dirty="0">
                <a:latin typeface="Georgia" panose="02040502050405020303" pitchFamily="18" charset="0"/>
              </a:rPr>
              <a:t>University contributes no funds to residence</a:t>
            </a:r>
          </a:p>
          <a:p>
            <a:r>
              <a:rPr lang="en-CA" sz="2000" b="1" i="1" dirty="0">
                <a:latin typeface="Georgia" panose="02040502050405020303" pitchFamily="18" charset="0"/>
              </a:rPr>
              <a:t> </a:t>
            </a:r>
          </a:p>
        </p:txBody>
      </p:sp>
    </p:spTree>
    <p:extLst>
      <p:ext uri="{BB962C8B-B14F-4D97-AF65-F5344CB8AC3E}">
        <p14:creationId xmlns:p14="http://schemas.microsoft.com/office/powerpoint/2010/main" val="2779555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453180742"/>
              </p:ext>
            </p:extLst>
          </p:nvPr>
        </p:nvGraphicFramePr>
        <p:xfrm>
          <a:off x="204186" y="195309"/>
          <a:ext cx="10475651" cy="58681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5910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568871563"/>
              </p:ext>
            </p:extLst>
          </p:nvPr>
        </p:nvGraphicFramePr>
        <p:xfrm>
          <a:off x="1431985" y="293299"/>
          <a:ext cx="8928339" cy="59004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0344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611463791"/>
              </p:ext>
            </p:extLst>
          </p:nvPr>
        </p:nvGraphicFramePr>
        <p:xfrm>
          <a:off x="399495" y="426128"/>
          <a:ext cx="10599938" cy="55219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15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9"/>
            <a:ext cx="10515600" cy="2288684"/>
          </a:xfrm>
        </p:spPr>
        <p:txBody>
          <a:bodyPr>
            <a:normAutofit/>
          </a:bodyPr>
          <a:lstStyle/>
          <a:p>
            <a:r>
              <a:rPr lang="en-US" dirty="0" smtClean="0">
                <a:solidFill>
                  <a:schemeClr val="tx1"/>
                </a:solidFill>
              </a:rPr>
              <a:t>Context</a:t>
            </a:r>
            <a:endParaRPr lang="en-US" dirty="0">
              <a:solidFill>
                <a:schemeClr val="tx1"/>
              </a:solidFill>
            </a:endParaRPr>
          </a:p>
        </p:txBody>
      </p:sp>
    </p:spTree>
    <p:extLst>
      <p:ext uri="{BB962C8B-B14F-4D97-AF65-F5344CB8AC3E}">
        <p14:creationId xmlns:p14="http://schemas.microsoft.com/office/powerpoint/2010/main" val="2572210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Residence Fees by Building, Room, Year &amp; Month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2543821"/>
              </p:ext>
            </p:extLst>
          </p:nvPr>
        </p:nvGraphicFramePr>
        <p:xfrm>
          <a:off x="1096993" y="1410207"/>
          <a:ext cx="8202282" cy="5349240"/>
        </p:xfrm>
        <a:graphic>
          <a:graphicData uri="http://schemas.openxmlformats.org/drawingml/2006/table">
            <a:tbl>
              <a:tblPr firstRow="1" bandRow="1">
                <a:tableStyleId>{ED083AE6-46FA-4A59-8FB0-9F97EB10719F}</a:tableStyleId>
              </a:tblPr>
              <a:tblGrid>
                <a:gridCol w="1313359">
                  <a:extLst>
                    <a:ext uri="{9D8B030D-6E8A-4147-A177-3AD203B41FA5}">
                      <a16:colId xmlns:a16="http://schemas.microsoft.com/office/drawing/2014/main" val="1887505213"/>
                    </a:ext>
                  </a:extLst>
                </a:gridCol>
                <a:gridCol w="1649382">
                  <a:extLst>
                    <a:ext uri="{9D8B030D-6E8A-4147-A177-3AD203B41FA5}">
                      <a16:colId xmlns:a16="http://schemas.microsoft.com/office/drawing/2014/main" val="1140309409"/>
                    </a:ext>
                  </a:extLst>
                </a:gridCol>
                <a:gridCol w="1078302">
                  <a:extLst>
                    <a:ext uri="{9D8B030D-6E8A-4147-A177-3AD203B41FA5}">
                      <a16:colId xmlns:a16="http://schemas.microsoft.com/office/drawing/2014/main" val="4106506514"/>
                    </a:ext>
                  </a:extLst>
                </a:gridCol>
                <a:gridCol w="1095555">
                  <a:extLst>
                    <a:ext uri="{9D8B030D-6E8A-4147-A177-3AD203B41FA5}">
                      <a16:colId xmlns:a16="http://schemas.microsoft.com/office/drawing/2014/main" val="3715498029"/>
                    </a:ext>
                  </a:extLst>
                </a:gridCol>
                <a:gridCol w="1544128">
                  <a:extLst>
                    <a:ext uri="{9D8B030D-6E8A-4147-A177-3AD203B41FA5}">
                      <a16:colId xmlns:a16="http://schemas.microsoft.com/office/drawing/2014/main" val="1901552992"/>
                    </a:ext>
                  </a:extLst>
                </a:gridCol>
                <a:gridCol w="1521556">
                  <a:extLst>
                    <a:ext uri="{9D8B030D-6E8A-4147-A177-3AD203B41FA5}">
                      <a16:colId xmlns:a16="http://schemas.microsoft.com/office/drawing/2014/main" val="1477986263"/>
                    </a:ext>
                  </a:extLst>
                </a:gridCol>
              </a:tblGrid>
              <a:tr h="273900">
                <a:tc>
                  <a:txBody>
                    <a:bodyPr/>
                    <a:lstStyle/>
                    <a:p>
                      <a:r>
                        <a:rPr lang="en-US" sz="1350" dirty="0" smtClean="0"/>
                        <a:t>Residence</a:t>
                      </a:r>
                      <a:endParaRPr lang="en-US" sz="1350" dirty="0">
                        <a:solidFill>
                          <a:schemeClr val="tx1"/>
                        </a:solidFill>
                      </a:endParaRPr>
                    </a:p>
                  </a:txBody>
                  <a:tcPr anchorCtr="1"/>
                </a:tc>
                <a:tc>
                  <a:txBody>
                    <a:bodyPr/>
                    <a:lstStyle/>
                    <a:p>
                      <a:r>
                        <a:rPr lang="en-US" sz="1350" dirty="0" smtClean="0"/>
                        <a:t>Room Type</a:t>
                      </a:r>
                      <a:endParaRPr lang="en-US" sz="1350" dirty="0">
                        <a:solidFill>
                          <a:schemeClr val="tx1"/>
                        </a:solidFill>
                      </a:endParaRPr>
                    </a:p>
                  </a:txBody>
                  <a:tcPr anchorCtr="1"/>
                </a:tc>
                <a:tc>
                  <a:txBody>
                    <a:bodyPr/>
                    <a:lstStyle/>
                    <a:p>
                      <a:r>
                        <a:rPr lang="en-US" sz="1350" dirty="0" smtClean="0"/>
                        <a:t>18/19 Fee</a:t>
                      </a:r>
                      <a:endParaRPr lang="en-US" sz="1350" dirty="0">
                        <a:solidFill>
                          <a:schemeClr val="tx1"/>
                        </a:solidFill>
                      </a:endParaRPr>
                    </a:p>
                  </a:txBody>
                  <a:tcPr anchorCtr="1"/>
                </a:tc>
                <a:tc>
                  <a:txBody>
                    <a:bodyPr/>
                    <a:lstStyle/>
                    <a:p>
                      <a:r>
                        <a:rPr lang="en-US" sz="1350" dirty="0" smtClean="0"/>
                        <a:t>19/20 Fee</a:t>
                      </a:r>
                      <a:endParaRPr lang="en-US" sz="1350" dirty="0">
                        <a:solidFill>
                          <a:schemeClr val="tx1"/>
                        </a:solidFill>
                      </a:endParaRPr>
                    </a:p>
                  </a:txBody>
                  <a:tcPr anchorCtr="1"/>
                </a:tc>
                <a:tc>
                  <a:txBody>
                    <a:bodyPr/>
                    <a:lstStyle/>
                    <a:p>
                      <a:r>
                        <a:rPr lang="en-US" sz="1350" dirty="0" smtClean="0"/>
                        <a:t>1/8</a:t>
                      </a:r>
                      <a:r>
                        <a:rPr lang="en-US" sz="1350" baseline="30000" dirty="0" smtClean="0"/>
                        <a:t>th</a:t>
                      </a:r>
                      <a:r>
                        <a:rPr lang="en-US" sz="1350" baseline="0" dirty="0" smtClean="0"/>
                        <a:t> of </a:t>
                      </a:r>
                      <a:r>
                        <a:rPr lang="en-US" sz="1350" dirty="0" smtClean="0"/>
                        <a:t>18/19 fee</a:t>
                      </a:r>
                      <a:endParaRPr lang="en-US" sz="1350" dirty="0">
                        <a:solidFill>
                          <a:schemeClr val="tx1"/>
                        </a:solidFill>
                      </a:endParaRPr>
                    </a:p>
                  </a:txBody>
                  <a:tcPr anchorCtr="1"/>
                </a:tc>
                <a:tc>
                  <a:txBody>
                    <a:bodyPr/>
                    <a:lstStyle/>
                    <a:p>
                      <a:r>
                        <a:rPr lang="en-US" sz="1350" dirty="0" smtClean="0"/>
                        <a:t>1/8</a:t>
                      </a:r>
                      <a:r>
                        <a:rPr lang="en-US" sz="1350" baseline="30000" dirty="0" smtClean="0"/>
                        <a:t>th</a:t>
                      </a:r>
                      <a:r>
                        <a:rPr lang="en-US" sz="1350" baseline="0" dirty="0" smtClean="0"/>
                        <a:t> of </a:t>
                      </a:r>
                      <a:r>
                        <a:rPr lang="en-US" sz="1350" dirty="0" smtClean="0"/>
                        <a:t>19/20 fee</a:t>
                      </a:r>
                      <a:endParaRPr lang="en-US" sz="1350" dirty="0">
                        <a:solidFill>
                          <a:schemeClr val="tx1"/>
                        </a:solidFill>
                      </a:endParaRPr>
                    </a:p>
                  </a:txBody>
                  <a:tcPr anchorCtr="1"/>
                </a:tc>
                <a:extLst>
                  <a:ext uri="{0D108BD9-81ED-4DB2-BD59-A6C34878D82A}">
                    <a16:rowId xmlns:a16="http://schemas.microsoft.com/office/drawing/2014/main" val="4246605755"/>
                  </a:ext>
                </a:extLst>
              </a:tr>
              <a:tr h="273900">
                <a:tc>
                  <a:txBody>
                    <a:bodyPr/>
                    <a:lstStyle/>
                    <a:p>
                      <a:r>
                        <a:rPr lang="en-US" sz="1350" dirty="0" smtClean="0"/>
                        <a:t>V1 / REV</a:t>
                      </a:r>
                      <a:endParaRPr lang="en-US" sz="1350" dirty="0"/>
                    </a:p>
                  </a:txBody>
                  <a:tcPr/>
                </a:tc>
                <a:tc>
                  <a:txBody>
                    <a:bodyPr/>
                    <a:lstStyle/>
                    <a:p>
                      <a:r>
                        <a:rPr lang="en-US" sz="1350" dirty="0" smtClean="0"/>
                        <a:t>Single</a:t>
                      </a:r>
                      <a:endParaRPr lang="en-US" sz="1350" dirty="0"/>
                    </a:p>
                  </a:txBody>
                  <a:tcPr/>
                </a:tc>
                <a:tc>
                  <a:txBody>
                    <a:bodyPr/>
                    <a:lstStyle/>
                    <a:p>
                      <a:pPr algn="r"/>
                      <a:r>
                        <a:rPr lang="en-US" sz="1350" dirty="0" smtClean="0"/>
                        <a:t>$  6,437</a:t>
                      </a:r>
                      <a:endParaRPr lang="en-US" sz="1350" dirty="0"/>
                    </a:p>
                  </a:txBody>
                  <a:tcPr/>
                </a:tc>
                <a:tc>
                  <a:txBody>
                    <a:bodyPr/>
                    <a:lstStyle/>
                    <a:p>
                      <a:pPr algn="r"/>
                      <a:r>
                        <a:rPr lang="en-US" sz="1350" dirty="0" smtClean="0"/>
                        <a:t>$  6,553</a:t>
                      </a:r>
                      <a:endParaRPr lang="en-US" sz="1350" dirty="0"/>
                    </a:p>
                  </a:txBody>
                  <a:tcPr/>
                </a:tc>
                <a:tc>
                  <a:txBody>
                    <a:bodyPr/>
                    <a:lstStyle/>
                    <a:p>
                      <a:pPr algn="r"/>
                      <a:r>
                        <a:rPr lang="en-US" sz="1350" dirty="0" smtClean="0"/>
                        <a:t>$  805</a:t>
                      </a:r>
                      <a:endParaRPr lang="en-US" sz="1350" dirty="0"/>
                    </a:p>
                  </a:txBody>
                  <a:tcPr/>
                </a:tc>
                <a:tc>
                  <a:txBody>
                    <a:bodyPr/>
                    <a:lstStyle/>
                    <a:p>
                      <a:pPr algn="r"/>
                      <a:r>
                        <a:rPr lang="en-US" sz="1350" dirty="0" smtClean="0"/>
                        <a:t>$  820</a:t>
                      </a:r>
                      <a:endParaRPr lang="en-US" sz="1350" dirty="0"/>
                    </a:p>
                  </a:txBody>
                  <a:tcPr/>
                </a:tc>
                <a:extLst>
                  <a:ext uri="{0D108BD9-81ED-4DB2-BD59-A6C34878D82A}">
                    <a16:rowId xmlns:a16="http://schemas.microsoft.com/office/drawing/2014/main" val="693567615"/>
                  </a:ext>
                </a:extLst>
              </a:tr>
              <a:tr h="273900">
                <a:tc>
                  <a:txBody>
                    <a:bodyPr/>
                    <a:lstStyle/>
                    <a:p>
                      <a:endParaRPr lang="en-US" sz="1350" dirty="0"/>
                    </a:p>
                  </a:txBody>
                  <a:tcPr/>
                </a:tc>
                <a:tc>
                  <a:txBody>
                    <a:bodyPr/>
                    <a:lstStyle/>
                    <a:p>
                      <a:r>
                        <a:rPr lang="en-US" sz="1350" dirty="0" smtClean="0"/>
                        <a:t>Interconnecting</a:t>
                      </a:r>
                      <a:endParaRPr lang="en-US" sz="1350" dirty="0"/>
                    </a:p>
                  </a:txBody>
                  <a:tcPr/>
                </a:tc>
                <a:tc>
                  <a:txBody>
                    <a:bodyPr/>
                    <a:lstStyle/>
                    <a:p>
                      <a:pPr algn="r"/>
                      <a:r>
                        <a:rPr lang="en-US" sz="1350" dirty="0" smtClean="0"/>
                        <a:t>6,144</a:t>
                      </a:r>
                      <a:endParaRPr lang="en-US" sz="1350" dirty="0"/>
                    </a:p>
                  </a:txBody>
                  <a:tcPr/>
                </a:tc>
                <a:tc>
                  <a:txBody>
                    <a:bodyPr/>
                    <a:lstStyle/>
                    <a:p>
                      <a:pPr algn="r"/>
                      <a:r>
                        <a:rPr lang="en-US" sz="1350" dirty="0" smtClean="0"/>
                        <a:t>6,255</a:t>
                      </a:r>
                      <a:endParaRPr lang="en-US" sz="1350" dirty="0"/>
                    </a:p>
                  </a:txBody>
                  <a:tcPr/>
                </a:tc>
                <a:tc>
                  <a:txBody>
                    <a:bodyPr/>
                    <a:lstStyle/>
                    <a:p>
                      <a:pPr algn="r"/>
                      <a:r>
                        <a:rPr lang="en-US" sz="1350" dirty="0" smtClean="0"/>
                        <a:t>768</a:t>
                      </a:r>
                      <a:endParaRPr lang="en-US" sz="1350" dirty="0"/>
                    </a:p>
                  </a:txBody>
                  <a:tcPr/>
                </a:tc>
                <a:tc>
                  <a:txBody>
                    <a:bodyPr/>
                    <a:lstStyle/>
                    <a:p>
                      <a:pPr algn="r"/>
                      <a:r>
                        <a:rPr lang="en-US" sz="1350" dirty="0" smtClean="0"/>
                        <a:t>782</a:t>
                      </a:r>
                      <a:endParaRPr lang="en-US" sz="1350" dirty="0"/>
                    </a:p>
                  </a:txBody>
                  <a:tcPr/>
                </a:tc>
                <a:extLst>
                  <a:ext uri="{0D108BD9-81ED-4DB2-BD59-A6C34878D82A}">
                    <a16:rowId xmlns:a16="http://schemas.microsoft.com/office/drawing/2014/main" val="3802129260"/>
                  </a:ext>
                </a:extLst>
              </a:tr>
              <a:tr h="273900">
                <a:tc>
                  <a:txBody>
                    <a:bodyPr/>
                    <a:lstStyle/>
                    <a:p>
                      <a:endParaRPr lang="en-US" sz="1350" dirty="0"/>
                    </a:p>
                  </a:txBody>
                  <a:tcPr/>
                </a:tc>
                <a:tc>
                  <a:txBody>
                    <a:bodyPr/>
                    <a:lstStyle/>
                    <a:p>
                      <a:r>
                        <a:rPr lang="en-US" sz="1350" dirty="0" smtClean="0"/>
                        <a:t>Double</a:t>
                      </a:r>
                      <a:endParaRPr lang="en-US" sz="1350" dirty="0"/>
                    </a:p>
                  </a:txBody>
                  <a:tcPr/>
                </a:tc>
                <a:tc>
                  <a:txBody>
                    <a:bodyPr/>
                    <a:lstStyle/>
                    <a:p>
                      <a:pPr algn="r"/>
                      <a:r>
                        <a:rPr lang="en-US" sz="1350" dirty="0" smtClean="0"/>
                        <a:t>5,775</a:t>
                      </a:r>
                      <a:endParaRPr lang="en-US" sz="1350" dirty="0"/>
                    </a:p>
                  </a:txBody>
                  <a:tcPr/>
                </a:tc>
                <a:tc>
                  <a:txBody>
                    <a:bodyPr/>
                    <a:lstStyle/>
                    <a:p>
                      <a:pPr algn="r"/>
                      <a:r>
                        <a:rPr lang="en-US" sz="1350" dirty="0" smtClean="0"/>
                        <a:t>5,879</a:t>
                      </a:r>
                      <a:endParaRPr lang="en-US" sz="1350" dirty="0"/>
                    </a:p>
                  </a:txBody>
                  <a:tcPr/>
                </a:tc>
                <a:tc>
                  <a:txBody>
                    <a:bodyPr/>
                    <a:lstStyle/>
                    <a:p>
                      <a:pPr algn="r"/>
                      <a:r>
                        <a:rPr lang="en-US" sz="1350" dirty="0" smtClean="0"/>
                        <a:t>722</a:t>
                      </a:r>
                      <a:endParaRPr lang="en-US" sz="1350" dirty="0"/>
                    </a:p>
                  </a:txBody>
                  <a:tcPr/>
                </a:tc>
                <a:tc>
                  <a:txBody>
                    <a:bodyPr/>
                    <a:lstStyle/>
                    <a:p>
                      <a:pPr algn="r"/>
                      <a:r>
                        <a:rPr lang="en-US" sz="1350" dirty="0" smtClean="0"/>
                        <a:t>735</a:t>
                      </a:r>
                      <a:endParaRPr lang="en-US" sz="1350" dirty="0"/>
                    </a:p>
                  </a:txBody>
                  <a:tcPr/>
                </a:tc>
                <a:extLst>
                  <a:ext uri="{0D108BD9-81ED-4DB2-BD59-A6C34878D82A}">
                    <a16:rowId xmlns:a16="http://schemas.microsoft.com/office/drawing/2014/main" val="3345561314"/>
                  </a:ext>
                </a:extLst>
              </a:tr>
              <a:tr h="273900">
                <a:tc>
                  <a:txBody>
                    <a:bodyPr/>
                    <a:lstStyle/>
                    <a:p>
                      <a:endParaRPr lang="en-US" sz="1350" dirty="0"/>
                    </a:p>
                  </a:txBody>
                  <a:tcPr/>
                </a:tc>
                <a:tc>
                  <a:txBody>
                    <a:bodyPr/>
                    <a:lstStyle/>
                    <a:p>
                      <a:r>
                        <a:rPr lang="en-US" sz="1350" dirty="0" smtClean="0"/>
                        <a:t>Triple</a:t>
                      </a:r>
                      <a:endParaRPr lang="en-US" sz="1350" dirty="0"/>
                    </a:p>
                  </a:txBody>
                  <a:tcPr/>
                </a:tc>
                <a:tc>
                  <a:txBody>
                    <a:bodyPr/>
                    <a:lstStyle/>
                    <a:p>
                      <a:pPr algn="r"/>
                      <a:r>
                        <a:rPr lang="en-US" sz="1350" dirty="0" smtClean="0"/>
                        <a:t>4,620</a:t>
                      </a:r>
                      <a:endParaRPr lang="en-US" sz="1350" dirty="0"/>
                    </a:p>
                  </a:txBody>
                  <a:tcPr/>
                </a:tc>
                <a:tc>
                  <a:txBody>
                    <a:bodyPr/>
                    <a:lstStyle/>
                    <a:p>
                      <a:pPr algn="r"/>
                      <a:r>
                        <a:rPr lang="en-US" sz="1350" dirty="0" smtClean="0"/>
                        <a:t>4,703</a:t>
                      </a:r>
                      <a:endParaRPr lang="en-US" sz="1350" dirty="0"/>
                    </a:p>
                  </a:txBody>
                  <a:tcPr/>
                </a:tc>
                <a:tc>
                  <a:txBody>
                    <a:bodyPr/>
                    <a:lstStyle/>
                    <a:p>
                      <a:pPr algn="r"/>
                      <a:r>
                        <a:rPr lang="en-US" sz="1350" dirty="0" smtClean="0"/>
                        <a:t>578</a:t>
                      </a:r>
                      <a:endParaRPr lang="en-US" sz="1350" dirty="0"/>
                    </a:p>
                  </a:txBody>
                  <a:tcPr/>
                </a:tc>
                <a:tc>
                  <a:txBody>
                    <a:bodyPr/>
                    <a:lstStyle/>
                    <a:p>
                      <a:pPr algn="r"/>
                      <a:r>
                        <a:rPr lang="en-US" sz="1350" dirty="0" smtClean="0"/>
                        <a:t>588</a:t>
                      </a:r>
                      <a:endParaRPr lang="en-US" sz="1350" dirty="0"/>
                    </a:p>
                  </a:txBody>
                  <a:tcPr/>
                </a:tc>
                <a:extLst>
                  <a:ext uri="{0D108BD9-81ED-4DB2-BD59-A6C34878D82A}">
                    <a16:rowId xmlns:a16="http://schemas.microsoft.com/office/drawing/2014/main" val="2990495363"/>
                  </a:ext>
                </a:extLst>
              </a:tr>
              <a:tr h="273900">
                <a:tc>
                  <a:txBody>
                    <a:bodyPr/>
                    <a:lstStyle/>
                    <a:p>
                      <a:endParaRPr lang="en-US" sz="1350" dirty="0"/>
                    </a:p>
                  </a:txBody>
                  <a:tcPr/>
                </a:tc>
                <a:tc>
                  <a:txBody>
                    <a:bodyPr/>
                    <a:lstStyle/>
                    <a:p>
                      <a:r>
                        <a:rPr lang="en-US" sz="1350" dirty="0" smtClean="0"/>
                        <a:t>Quad</a:t>
                      </a:r>
                      <a:endParaRPr lang="en-US" sz="1350" dirty="0"/>
                    </a:p>
                  </a:txBody>
                  <a:tcPr/>
                </a:tc>
                <a:tc>
                  <a:txBody>
                    <a:bodyPr/>
                    <a:lstStyle/>
                    <a:p>
                      <a:pPr algn="r"/>
                      <a:r>
                        <a:rPr lang="en-US" sz="1350" dirty="0" smtClean="0"/>
                        <a:t>3,754</a:t>
                      </a:r>
                      <a:endParaRPr lang="en-US" sz="1350" dirty="0"/>
                    </a:p>
                  </a:txBody>
                  <a:tcPr/>
                </a:tc>
                <a:tc>
                  <a:txBody>
                    <a:bodyPr/>
                    <a:lstStyle/>
                    <a:p>
                      <a:pPr algn="r"/>
                      <a:r>
                        <a:rPr lang="en-US" sz="1350" dirty="0" smtClean="0"/>
                        <a:t>3,821</a:t>
                      </a:r>
                      <a:endParaRPr lang="en-US" sz="1350" dirty="0"/>
                    </a:p>
                  </a:txBody>
                  <a:tcPr/>
                </a:tc>
                <a:tc>
                  <a:txBody>
                    <a:bodyPr/>
                    <a:lstStyle/>
                    <a:p>
                      <a:pPr algn="r"/>
                      <a:r>
                        <a:rPr lang="en-US" sz="1350" dirty="0" smtClean="0"/>
                        <a:t>469</a:t>
                      </a:r>
                      <a:endParaRPr lang="en-US" sz="1350" dirty="0"/>
                    </a:p>
                  </a:txBody>
                  <a:tcPr/>
                </a:tc>
                <a:tc>
                  <a:txBody>
                    <a:bodyPr/>
                    <a:lstStyle/>
                    <a:p>
                      <a:pPr algn="r"/>
                      <a:r>
                        <a:rPr lang="en-US" sz="1350" dirty="0" smtClean="0"/>
                        <a:t>478</a:t>
                      </a:r>
                      <a:endParaRPr lang="en-US" sz="1350" dirty="0"/>
                    </a:p>
                  </a:txBody>
                  <a:tcPr/>
                </a:tc>
                <a:extLst>
                  <a:ext uri="{0D108BD9-81ED-4DB2-BD59-A6C34878D82A}">
                    <a16:rowId xmlns:a16="http://schemas.microsoft.com/office/drawing/2014/main" val="802826699"/>
                  </a:ext>
                </a:extLst>
              </a:tr>
              <a:tr h="273900">
                <a:tc>
                  <a:txBody>
                    <a:bodyPr/>
                    <a:lstStyle/>
                    <a:p>
                      <a:r>
                        <a:rPr lang="en-US" sz="1350" dirty="0" smtClean="0"/>
                        <a:t>MKV</a:t>
                      </a:r>
                      <a:endParaRPr lang="en-US" sz="1350" dirty="0"/>
                    </a:p>
                  </a:txBody>
                  <a:tcPr/>
                </a:tc>
                <a:tc>
                  <a:txBody>
                    <a:bodyPr/>
                    <a:lstStyle/>
                    <a:p>
                      <a:r>
                        <a:rPr lang="en-US" sz="1350" dirty="0" smtClean="0"/>
                        <a:t>Single –</a:t>
                      </a:r>
                      <a:r>
                        <a:rPr lang="en-US" sz="1350" baseline="0" dirty="0" smtClean="0"/>
                        <a:t> </a:t>
                      </a:r>
                      <a:r>
                        <a:rPr lang="en-US" sz="1350" dirty="0" smtClean="0"/>
                        <a:t>4</a:t>
                      </a:r>
                      <a:r>
                        <a:rPr lang="en-US" sz="1350" baseline="0" dirty="0" smtClean="0"/>
                        <a:t>b suite</a:t>
                      </a:r>
                      <a:endParaRPr lang="en-US" sz="1350" dirty="0"/>
                    </a:p>
                  </a:txBody>
                  <a:tcPr/>
                </a:tc>
                <a:tc>
                  <a:txBody>
                    <a:bodyPr/>
                    <a:lstStyle/>
                    <a:p>
                      <a:pPr algn="r"/>
                      <a:r>
                        <a:rPr lang="en-US" sz="1350" dirty="0" smtClean="0"/>
                        <a:t>7,684</a:t>
                      </a:r>
                      <a:endParaRPr lang="en-US" sz="1350" dirty="0"/>
                    </a:p>
                  </a:txBody>
                  <a:tcPr/>
                </a:tc>
                <a:tc>
                  <a:txBody>
                    <a:bodyPr/>
                    <a:lstStyle/>
                    <a:p>
                      <a:pPr algn="r"/>
                      <a:r>
                        <a:rPr lang="en-US" sz="1350" dirty="0" smtClean="0"/>
                        <a:t>7,823</a:t>
                      </a:r>
                      <a:endParaRPr lang="en-US" sz="1350" dirty="0"/>
                    </a:p>
                  </a:txBody>
                  <a:tcPr/>
                </a:tc>
                <a:tc>
                  <a:txBody>
                    <a:bodyPr/>
                    <a:lstStyle/>
                    <a:p>
                      <a:pPr algn="r"/>
                      <a:r>
                        <a:rPr lang="en-US" sz="1350" dirty="0" smtClean="0"/>
                        <a:t>961</a:t>
                      </a:r>
                      <a:endParaRPr lang="en-US" sz="1350" dirty="0"/>
                    </a:p>
                  </a:txBody>
                  <a:tcPr/>
                </a:tc>
                <a:tc>
                  <a:txBody>
                    <a:bodyPr/>
                    <a:lstStyle/>
                    <a:p>
                      <a:pPr algn="r"/>
                      <a:r>
                        <a:rPr lang="en-US" sz="1350" dirty="0" smtClean="0"/>
                        <a:t>978</a:t>
                      </a:r>
                      <a:endParaRPr lang="en-US" sz="1350" dirty="0"/>
                    </a:p>
                  </a:txBody>
                  <a:tcPr/>
                </a:tc>
                <a:extLst>
                  <a:ext uri="{0D108BD9-81ED-4DB2-BD59-A6C34878D82A}">
                    <a16:rowId xmlns:a16="http://schemas.microsoft.com/office/drawing/2014/main" val="1455317776"/>
                  </a:ext>
                </a:extLst>
              </a:tr>
              <a:tr h="273900">
                <a:tc>
                  <a:txBody>
                    <a:bodyPr/>
                    <a:lstStyle/>
                    <a:p>
                      <a:r>
                        <a:rPr lang="en-US" sz="1350" dirty="0" err="1" smtClean="0"/>
                        <a:t>Minota</a:t>
                      </a:r>
                      <a:r>
                        <a:rPr lang="en-US" sz="1350" dirty="0" smtClean="0"/>
                        <a:t> </a:t>
                      </a:r>
                      <a:r>
                        <a:rPr lang="en-US" sz="1350" dirty="0" err="1" smtClean="0"/>
                        <a:t>Hagey</a:t>
                      </a:r>
                      <a:endParaRPr lang="en-US" sz="1350" dirty="0"/>
                    </a:p>
                  </a:txBody>
                  <a:tcPr/>
                </a:tc>
                <a:tc>
                  <a:txBody>
                    <a:bodyPr/>
                    <a:lstStyle/>
                    <a:p>
                      <a:r>
                        <a:rPr lang="en-US" sz="1350" dirty="0" smtClean="0"/>
                        <a:t>Single – 1 term</a:t>
                      </a:r>
                      <a:endParaRPr lang="en-US" sz="1350" dirty="0"/>
                    </a:p>
                  </a:txBody>
                  <a:tcPr/>
                </a:tc>
                <a:tc>
                  <a:txBody>
                    <a:bodyPr/>
                    <a:lstStyle/>
                    <a:p>
                      <a:pPr algn="r"/>
                      <a:r>
                        <a:rPr lang="en-US" sz="1350" dirty="0" smtClean="0"/>
                        <a:t>3,356</a:t>
                      </a:r>
                      <a:endParaRPr lang="en-US" sz="1350" dirty="0"/>
                    </a:p>
                  </a:txBody>
                  <a:tcPr/>
                </a:tc>
                <a:tc>
                  <a:txBody>
                    <a:bodyPr/>
                    <a:lstStyle/>
                    <a:p>
                      <a:pPr algn="r"/>
                      <a:r>
                        <a:rPr lang="en-US" sz="1350" dirty="0" smtClean="0"/>
                        <a:t>3,416</a:t>
                      </a:r>
                      <a:endParaRPr lang="en-US" sz="1350" dirty="0"/>
                    </a:p>
                  </a:txBody>
                  <a:tcPr/>
                </a:tc>
                <a:tc>
                  <a:txBody>
                    <a:bodyPr/>
                    <a:lstStyle/>
                    <a:p>
                      <a:pPr algn="r"/>
                      <a:r>
                        <a:rPr lang="en-US" sz="1350" dirty="0" smtClean="0"/>
                        <a:t>839</a:t>
                      </a:r>
                      <a:endParaRPr lang="en-US" sz="1350" dirty="0"/>
                    </a:p>
                  </a:txBody>
                  <a:tcPr/>
                </a:tc>
                <a:tc>
                  <a:txBody>
                    <a:bodyPr/>
                    <a:lstStyle/>
                    <a:p>
                      <a:pPr algn="r"/>
                      <a:r>
                        <a:rPr lang="en-US" sz="1350" dirty="0" smtClean="0"/>
                        <a:t>854</a:t>
                      </a:r>
                      <a:endParaRPr lang="en-US" sz="1350" dirty="0"/>
                    </a:p>
                  </a:txBody>
                  <a:tcPr/>
                </a:tc>
                <a:extLst>
                  <a:ext uri="{0D108BD9-81ED-4DB2-BD59-A6C34878D82A}">
                    <a16:rowId xmlns:a16="http://schemas.microsoft.com/office/drawing/2014/main" val="3823282255"/>
                  </a:ext>
                </a:extLst>
              </a:tr>
              <a:tr h="273900">
                <a:tc>
                  <a:txBody>
                    <a:bodyPr/>
                    <a:lstStyle/>
                    <a:p>
                      <a:r>
                        <a:rPr lang="en-US" sz="1350" dirty="0" smtClean="0"/>
                        <a:t>CMH</a:t>
                      </a:r>
                      <a:endParaRPr lang="en-US" sz="1350" dirty="0"/>
                    </a:p>
                  </a:txBody>
                  <a:tcPr/>
                </a:tc>
                <a:tc>
                  <a:txBody>
                    <a:bodyPr/>
                    <a:lstStyle/>
                    <a:p>
                      <a:r>
                        <a:rPr lang="en-US" sz="1350" dirty="0" smtClean="0"/>
                        <a:t>Single</a:t>
                      </a:r>
                      <a:endParaRPr lang="en-US" sz="1350" dirty="0"/>
                    </a:p>
                  </a:txBody>
                  <a:tcPr/>
                </a:tc>
                <a:tc>
                  <a:txBody>
                    <a:bodyPr/>
                    <a:lstStyle/>
                    <a:p>
                      <a:pPr algn="r"/>
                      <a:r>
                        <a:rPr lang="en-US" sz="1350" dirty="0" smtClean="0"/>
                        <a:t>7,061</a:t>
                      </a:r>
                      <a:endParaRPr lang="en-US" sz="1350" dirty="0"/>
                    </a:p>
                  </a:txBody>
                  <a:tcPr/>
                </a:tc>
                <a:tc>
                  <a:txBody>
                    <a:bodyPr/>
                    <a:lstStyle/>
                    <a:p>
                      <a:pPr algn="r"/>
                      <a:r>
                        <a:rPr lang="en-US" sz="1350" dirty="0" smtClean="0"/>
                        <a:t>7,188</a:t>
                      </a:r>
                      <a:endParaRPr lang="en-US" sz="1350" dirty="0"/>
                    </a:p>
                  </a:txBody>
                  <a:tcPr/>
                </a:tc>
                <a:tc>
                  <a:txBody>
                    <a:bodyPr/>
                    <a:lstStyle/>
                    <a:p>
                      <a:pPr algn="r"/>
                      <a:r>
                        <a:rPr lang="en-US" sz="1350" dirty="0" smtClean="0"/>
                        <a:t>883</a:t>
                      </a:r>
                      <a:endParaRPr lang="en-US" sz="1350" dirty="0"/>
                    </a:p>
                  </a:txBody>
                  <a:tcPr/>
                </a:tc>
                <a:tc>
                  <a:txBody>
                    <a:bodyPr/>
                    <a:lstStyle/>
                    <a:p>
                      <a:pPr algn="r"/>
                      <a:r>
                        <a:rPr lang="en-US" sz="1350" dirty="0" smtClean="0"/>
                        <a:t>899</a:t>
                      </a:r>
                      <a:endParaRPr lang="en-US" sz="1350" dirty="0"/>
                    </a:p>
                  </a:txBody>
                  <a:tcPr/>
                </a:tc>
                <a:extLst>
                  <a:ext uri="{0D108BD9-81ED-4DB2-BD59-A6C34878D82A}">
                    <a16:rowId xmlns:a16="http://schemas.microsoft.com/office/drawing/2014/main" val="3449993654"/>
                  </a:ext>
                </a:extLst>
              </a:tr>
              <a:tr h="273900">
                <a:tc>
                  <a:txBody>
                    <a:bodyPr/>
                    <a:lstStyle/>
                    <a:p>
                      <a:endParaRPr lang="en-US" sz="1350" dirty="0"/>
                    </a:p>
                  </a:txBody>
                  <a:tcPr/>
                </a:tc>
                <a:tc>
                  <a:txBody>
                    <a:bodyPr/>
                    <a:lstStyle/>
                    <a:p>
                      <a:r>
                        <a:rPr lang="en-US" sz="1350" dirty="0" smtClean="0"/>
                        <a:t>Double</a:t>
                      </a:r>
                      <a:endParaRPr lang="en-US" sz="1350" dirty="0"/>
                    </a:p>
                  </a:txBody>
                  <a:tcPr/>
                </a:tc>
                <a:tc>
                  <a:txBody>
                    <a:bodyPr/>
                    <a:lstStyle/>
                    <a:p>
                      <a:pPr algn="r"/>
                      <a:r>
                        <a:rPr lang="en-US" sz="1350" dirty="0" smtClean="0"/>
                        <a:t>6,730</a:t>
                      </a:r>
                      <a:endParaRPr lang="en-US" sz="1350" dirty="0"/>
                    </a:p>
                  </a:txBody>
                  <a:tcPr/>
                </a:tc>
                <a:tc>
                  <a:txBody>
                    <a:bodyPr/>
                    <a:lstStyle/>
                    <a:p>
                      <a:pPr algn="r"/>
                      <a:r>
                        <a:rPr lang="en-US" sz="1350" dirty="0" smtClean="0"/>
                        <a:t>6,851</a:t>
                      </a:r>
                      <a:endParaRPr lang="en-US" sz="1350" dirty="0"/>
                    </a:p>
                  </a:txBody>
                  <a:tcPr/>
                </a:tc>
                <a:tc>
                  <a:txBody>
                    <a:bodyPr/>
                    <a:lstStyle/>
                    <a:p>
                      <a:pPr algn="r"/>
                      <a:r>
                        <a:rPr lang="en-US" sz="1350" dirty="0" smtClean="0"/>
                        <a:t>841</a:t>
                      </a:r>
                      <a:endParaRPr lang="en-US" sz="1350" dirty="0"/>
                    </a:p>
                  </a:txBody>
                  <a:tcPr/>
                </a:tc>
                <a:tc>
                  <a:txBody>
                    <a:bodyPr/>
                    <a:lstStyle/>
                    <a:p>
                      <a:pPr algn="r"/>
                      <a:r>
                        <a:rPr lang="en-US" sz="1350" dirty="0" smtClean="0"/>
                        <a:t>857</a:t>
                      </a:r>
                      <a:endParaRPr lang="en-US" sz="1350" dirty="0"/>
                    </a:p>
                  </a:txBody>
                  <a:tcPr/>
                </a:tc>
                <a:extLst>
                  <a:ext uri="{0D108BD9-81ED-4DB2-BD59-A6C34878D82A}">
                    <a16:rowId xmlns:a16="http://schemas.microsoft.com/office/drawing/2014/main" val="4236897878"/>
                  </a:ext>
                </a:extLst>
              </a:tr>
              <a:tr h="27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smtClean="0"/>
                    </a:p>
                  </a:txBody>
                  <a:tcPr/>
                </a:tc>
                <a:tc>
                  <a:txBody>
                    <a:bodyPr/>
                    <a:lstStyle/>
                    <a:p>
                      <a:r>
                        <a:rPr lang="en-US" sz="1350" dirty="0" smtClean="0"/>
                        <a:t>Triple </a:t>
                      </a:r>
                      <a:endParaRPr lang="en-US" sz="1350" dirty="0"/>
                    </a:p>
                  </a:txBody>
                  <a:tcPr/>
                </a:tc>
                <a:tc>
                  <a:txBody>
                    <a:bodyPr/>
                    <a:lstStyle/>
                    <a:p>
                      <a:pPr algn="r"/>
                      <a:r>
                        <a:rPr lang="en-US" sz="1350" dirty="0" smtClean="0"/>
                        <a:t>5,384</a:t>
                      </a:r>
                      <a:endParaRPr lang="en-US" sz="1350" dirty="0"/>
                    </a:p>
                  </a:txBody>
                  <a:tcPr/>
                </a:tc>
                <a:tc>
                  <a:txBody>
                    <a:bodyPr/>
                    <a:lstStyle/>
                    <a:p>
                      <a:pPr algn="r"/>
                      <a:r>
                        <a:rPr lang="en-US" sz="1350" dirty="0" smtClean="0"/>
                        <a:t>5,481</a:t>
                      </a:r>
                      <a:endParaRPr lang="en-US" sz="1350" dirty="0"/>
                    </a:p>
                  </a:txBody>
                  <a:tcPr/>
                </a:tc>
                <a:tc>
                  <a:txBody>
                    <a:bodyPr/>
                    <a:lstStyle/>
                    <a:p>
                      <a:pPr algn="r"/>
                      <a:r>
                        <a:rPr lang="en-US" sz="1350" dirty="0" smtClean="0"/>
                        <a:t>673</a:t>
                      </a:r>
                      <a:endParaRPr lang="en-US" sz="1350" dirty="0"/>
                    </a:p>
                  </a:txBody>
                  <a:tcPr/>
                </a:tc>
                <a:tc>
                  <a:txBody>
                    <a:bodyPr/>
                    <a:lstStyle/>
                    <a:p>
                      <a:pPr algn="r"/>
                      <a:r>
                        <a:rPr lang="en-US" sz="1350" dirty="0" smtClean="0"/>
                        <a:t>686</a:t>
                      </a:r>
                      <a:endParaRPr lang="en-US" sz="1350" dirty="0"/>
                    </a:p>
                  </a:txBody>
                  <a:tcPr/>
                </a:tc>
                <a:extLst>
                  <a:ext uri="{0D108BD9-81ED-4DB2-BD59-A6C34878D82A}">
                    <a16:rowId xmlns:a16="http://schemas.microsoft.com/office/drawing/2014/main" val="4131700249"/>
                  </a:ext>
                </a:extLst>
              </a:tr>
              <a:tr h="27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50" dirty="0" smtClean="0"/>
                    </a:p>
                  </a:txBody>
                  <a:tcPr/>
                </a:tc>
                <a:tc>
                  <a:txBody>
                    <a:bodyPr/>
                    <a:lstStyle/>
                    <a:p>
                      <a:r>
                        <a:rPr lang="en-US" sz="1350" dirty="0" smtClean="0"/>
                        <a:t>Quad</a:t>
                      </a:r>
                      <a:endParaRPr lang="en-US" sz="1350" dirty="0"/>
                    </a:p>
                  </a:txBody>
                  <a:tcPr/>
                </a:tc>
                <a:tc>
                  <a:txBody>
                    <a:bodyPr/>
                    <a:lstStyle/>
                    <a:p>
                      <a:pPr algn="r"/>
                      <a:r>
                        <a:rPr lang="en-US" sz="1350" dirty="0" smtClean="0"/>
                        <a:t>4,375</a:t>
                      </a:r>
                      <a:endParaRPr lang="en-US" sz="1350" dirty="0"/>
                    </a:p>
                  </a:txBody>
                  <a:tcPr/>
                </a:tc>
                <a:tc>
                  <a:txBody>
                    <a:bodyPr/>
                    <a:lstStyle/>
                    <a:p>
                      <a:pPr algn="r"/>
                      <a:r>
                        <a:rPr lang="en-US" sz="1350" dirty="0" smtClean="0"/>
                        <a:t>4,453</a:t>
                      </a:r>
                      <a:endParaRPr lang="en-US" sz="1350" dirty="0"/>
                    </a:p>
                  </a:txBody>
                  <a:tcPr/>
                </a:tc>
                <a:tc>
                  <a:txBody>
                    <a:bodyPr/>
                    <a:lstStyle/>
                    <a:p>
                      <a:pPr algn="r"/>
                      <a:r>
                        <a:rPr lang="en-US" sz="1350" dirty="0" smtClean="0"/>
                        <a:t>547</a:t>
                      </a:r>
                      <a:endParaRPr lang="en-US" sz="1350" dirty="0"/>
                    </a:p>
                  </a:txBody>
                  <a:tcPr/>
                </a:tc>
                <a:tc>
                  <a:txBody>
                    <a:bodyPr/>
                    <a:lstStyle/>
                    <a:p>
                      <a:pPr algn="r"/>
                      <a:r>
                        <a:rPr lang="en-US" sz="1350" dirty="0" smtClean="0"/>
                        <a:t>557</a:t>
                      </a:r>
                      <a:endParaRPr lang="en-US" sz="1350" dirty="0"/>
                    </a:p>
                  </a:txBody>
                  <a:tcPr/>
                </a:tc>
                <a:extLst>
                  <a:ext uri="{0D108BD9-81ED-4DB2-BD59-A6C34878D82A}">
                    <a16:rowId xmlns:a16="http://schemas.microsoft.com/office/drawing/2014/main" val="3926350435"/>
                  </a:ext>
                </a:extLst>
              </a:tr>
              <a:tr h="27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smtClean="0"/>
                        <a:t>UWP</a:t>
                      </a:r>
                    </a:p>
                  </a:txBody>
                  <a:tcPr/>
                </a:tc>
                <a:tc>
                  <a:txBody>
                    <a:bodyPr/>
                    <a:lstStyle/>
                    <a:p>
                      <a:r>
                        <a:rPr lang="en-US" sz="1350" dirty="0" smtClean="0"/>
                        <a:t>Single –</a:t>
                      </a:r>
                      <a:r>
                        <a:rPr lang="en-US" sz="1350" baseline="0" dirty="0" smtClean="0"/>
                        <a:t> 2b suite</a:t>
                      </a:r>
                      <a:endParaRPr lang="en-US" sz="1350" dirty="0"/>
                    </a:p>
                  </a:txBody>
                  <a:tcPr/>
                </a:tc>
                <a:tc>
                  <a:txBody>
                    <a:bodyPr/>
                    <a:lstStyle/>
                    <a:p>
                      <a:pPr algn="r"/>
                      <a:r>
                        <a:rPr lang="en-US" sz="1350" dirty="0" smtClean="0"/>
                        <a:t>6,945</a:t>
                      </a:r>
                      <a:endParaRPr lang="en-US" sz="1350" dirty="0"/>
                    </a:p>
                  </a:txBody>
                  <a:tcPr/>
                </a:tc>
                <a:tc>
                  <a:txBody>
                    <a:bodyPr/>
                    <a:lstStyle/>
                    <a:p>
                      <a:pPr algn="r"/>
                      <a:r>
                        <a:rPr lang="en-US" sz="1350" dirty="0" smtClean="0"/>
                        <a:t>7,069</a:t>
                      </a:r>
                      <a:endParaRPr lang="en-US" sz="1350" dirty="0"/>
                    </a:p>
                  </a:txBody>
                  <a:tcPr/>
                </a:tc>
                <a:tc>
                  <a:txBody>
                    <a:bodyPr/>
                    <a:lstStyle/>
                    <a:p>
                      <a:pPr algn="r"/>
                      <a:r>
                        <a:rPr lang="en-US" sz="1350" dirty="0" smtClean="0"/>
                        <a:t>868</a:t>
                      </a:r>
                      <a:endParaRPr lang="en-US" sz="1350" dirty="0"/>
                    </a:p>
                  </a:txBody>
                  <a:tcPr/>
                </a:tc>
                <a:tc>
                  <a:txBody>
                    <a:bodyPr/>
                    <a:lstStyle/>
                    <a:p>
                      <a:pPr algn="r"/>
                      <a:r>
                        <a:rPr lang="en-US" sz="1350" dirty="0" smtClean="0"/>
                        <a:t>884</a:t>
                      </a:r>
                      <a:endParaRPr lang="en-US" sz="1350" dirty="0"/>
                    </a:p>
                  </a:txBody>
                  <a:tcPr/>
                </a:tc>
                <a:extLst>
                  <a:ext uri="{0D108BD9-81ED-4DB2-BD59-A6C34878D82A}">
                    <a16:rowId xmlns:a16="http://schemas.microsoft.com/office/drawing/2014/main" val="3577445942"/>
                  </a:ext>
                </a:extLst>
              </a:tr>
              <a:tr h="273900">
                <a:tc>
                  <a:txBody>
                    <a:bodyPr/>
                    <a:lstStyle/>
                    <a:p>
                      <a:endParaRPr lang="en-US" sz="1350"/>
                    </a:p>
                  </a:txBody>
                  <a:tcPr/>
                </a:tc>
                <a:tc>
                  <a:txBody>
                    <a:bodyPr/>
                    <a:lstStyle/>
                    <a:p>
                      <a:r>
                        <a:rPr lang="en-US" sz="1350" dirty="0" smtClean="0"/>
                        <a:t>Single – 3/4b </a:t>
                      </a:r>
                      <a:endParaRPr lang="en-US" sz="1350" dirty="0"/>
                    </a:p>
                  </a:txBody>
                  <a:tcPr/>
                </a:tc>
                <a:tc>
                  <a:txBody>
                    <a:bodyPr/>
                    <a:lstStyle/>
                    <a:p>
                      <a:pPr algn="r"/>
                      <a:r>
                        <a:rPr lang="en-US" sz="1350" dirty="0" smtClean="0"/>
                        <a:t>6,573</a:t>
                      </a:r>
                      <a:endParaRPr lang="en-US" sz="1350" dirty="0"/>
                    </a:p>
                  </a:txBody>
                  <a:tcPr/>
                </a:tc>
                <a:tc>
                  <a:txBody>
                    <a:bodyPr/>
                    <a:lstStyle/>
                    <a:p>
                      <a:pPr algn="r"/>
                      <a:r>
                        <a:rPr lang="en-US" sz="1350" dirty="0" smtClean="0"/>
                        <a:t>6,691</a:t>
                      </a:r>
                      <a:endParaRPr lang="en-US" sz="1350" dirty="0"/>
                    </a:p>
                  </a:txBody>
                  <a:tcPr/>
                </a:tc>
                <a:tc>
                  <a:txBody>
                    <a:bodyPr/>
                    <a:lstStyle/>
                    <a:p>
                      <a:pPr algn="r"/>
                      <a:r>
                        <a:rPr lang="en-US" sz="1350" dirty="0" smtClean="0"/>
                        <a:t>822</a:t>
                      </a:r>
                      <a:endParaRPr lang="en-US" sz="1350" dirty="0"/>
                    </a:p>
                  </a:txBody>
                  <a:tcPr/>
                </a:tc>
                <a:tc>
                  <a:txBody>
                    <a:bodyPr/>
                    <a:lstStyle/>
                    <a:p>
                      <a:pPr algn="r"/>
                      <a:r>
                        <a:rPr lang="en-US" sz="1350" dirty="0" smtClean="0"/>
                        <a:t>837</a:t>
                      </a:r>
                      <a:endParaRPr lang="en-US" sz="1350" dirty="0"/>
                    </a:p>
                  </a:txBody>
                  <a:tcPr/>
                </a:tc>
                <a:extLst>
                  <a:ext uri="{0D108BD9-81ED-4DB2-BD59-A6C34878D82A}">
                    <a16:rowId xmlns:a16="http://schemas.microsoft.com/office/drawing/2014/main" val="2539480960"/>
                  </a:ext>
                </a:extLst>
              </a:tr>
              <a:tr h="273900">
                <a:tc>
                  <a:txBody>
                    <a:bodyPr/>
                    <a:lstStyle/>
                    <a:p>
                      <a:endParaRPr lang="en-US" sz="1350" dirty="0"/>
                    </a:p>
                  </a:txBody>
                  <a:tcPr/>
                </a:tc>
                <a:tc>
                  <a:txBody>
                    <a:bodyPr/>
                    <a:lstStyle/>
                    <a:p>
                      <a:r>
                        <a:rPr lang="en-US" sz="1350" dirty="0" smtClean="0"/>
                        <a:t>Double (Beck)</a:t>
                      </a:r>
                      <a:endParaRPr lang="en-US" sz="1350" dirty="0"/>
                    </a:p>
                  </a:txBody>
                  <a:tcPr/>
                </a:tc>
                <a:tc>
                  <a:txBody>
                    <a:bodyPr/>
                    <a:lstStyle/>
                    <a:p>
                      <a:pPr algn="r"/>
                      <a:r>
                        <a:rPr lang="en-US" sz="1350" dirty="0" smtClean="0"/>
                        <a:t>6,065</a:t>
                      </a:r>
                      <a:endParaRPr lang="en-US" sz="1350" dirty="0"/>
                    </a:p>
                  </a:txBody>
                  <a:tcPr/>
                </a:tc>
                <a:tc>
                  <a:txBody>
                    <a:bodyPr/>
                    <a:lstStyle/>
                    <a:p>
                      <a:pPr algn="r"/>
                      <a:r>
                        <a:rPr lang="en-US" sz="1350" dirty="0" smtClean="0"/>
                        <a:t>6,174</a:t>
                      </a:r>
                      <a:endParaRPr lang="en-US" sz="1350" dirty="0"/>
                    </a:p>
                  </a:txBody>
                  <a:tcPr/>
                </a:tc>
                <a:tc>
                  <a:txBody>
                    <a:bodyPr/>
                    <a:lstStyle/>
                    <a:p>
                      <a:pPr algn="r"/>
                      <a:r>
                        <a:rPr lang="en-US" sz="1350" dirty="0" smtClean="0"/>
                        <a:t>758</a:t>
                      </a:r>
                      <a:endParaRPr lang="en-US" sz="1350" dirty="0"/>
                    </a:p>
                  </a:txBody>
                  <a:tcPr/>
                </a:tc>
                <a:tc>
                  <a:txBody>
                    <a:bodyPr/>
                    <a:lstStyle/>
                    <a:p>
                      <a:pPr algn="r"/>
                      <a:r>
                        <a:rPr lang="en-US" sz="1350" dirty="0" smtClean="0"/>
                        <a:t>772</a:t>
                      </a:r>
                      <a:endParaRPr lang="en-US" sz="1350" dirty="0"/>
                    </a:p>
                  </a:txBody>
                  <a:tcPr/>
                </a:tc>
                <a:extLst>
                  <a:ext uri="{0D108BD9-81ED-4DB2-BD59-A6C34878D82A}">
                    <a16:rowId xmlns:a16="http://schemas.microsoft.com/office/drawing/2014/main" val="3506887065"/>
                  </a:ext>
                </a:extLst>
              </a:tr>
              <a:tr h="273900">
                <a:tc>
                  <a:txBody>
                    <a:bodyPr/>
                    <a:lstStyle/>
                    <a:p>
                      <a:r>
                        <a:rPr lang="en-US" sz="1350" dirty="0" smtClean="0"/>
                        <a:t>CLV</a:t>
                      </a:r>
                      <a:endParaRPr lang="en-US" sz="1350" dirty="0"/>
                    </a:p>
                  </a:txBody>
                  <a:tcPr/>
                </a:tc>
                <a:tc>
                  <a:txBody>
                    <a:bodyPr/>
                    <a:lstStyle/>
                    <a:p>
                      <a:r>
                        <a:rPr lang="en-US" sz="1350" dirty="0" smtClean="0"/>
                        <a:t>Single – 1t,</a:t>
                      </a:r>
                      <a:r>
                        <a:rPr lang="en-US" sz="1350" baseline="0" dirty="0" smtClean="0"/>
                        <a:t> 2b town</a:t>
                      </a:r>
                      <a:endParaRPr lang="en-US" sz="1350" dirty="0"/>
                    </a:p>
                  </a:txBody>
                  <a:tcPr/>
                </a:tc>
                <a:tc>
                  <a:txBody>
                    <a:bodyPr/>
                    <a:lstStyle/>
                    <a:p>
                      <a:pPr algn="r"/>
                      <a:r>
                        <a:rPr lang="en-US" sz="1350" dirty="0" smtClean="0"/>
                        <a:t>3,068</a:t>
                      </a:r>
                      <a:endParaRPr lang="en-US" sz="1350" dirty="0"/>
                    </a:p>
                  </a:txBody>
                  <a:tcPr/>
                </a:tc>
                <a:tc>
                  <a:txBody>
                    <a:bodyPr/>
                    <a:lstStyle/>
                    <a:p>
                      <a:pPr algn="r"/>
                      <a:r>
                        <a:rPr lang="en-US" sz="1350" dirty="0" smtClean="0"/>
                        <a:t>3,123</a:t>
                      </a:r>
                      <a:endParaRPr lang="en-US" sz="1350" dirty="0"/>
                    </a:p>
                  </a:txBody>
                  <a:tcPr/>
                </a:tc>
                <a:tc>
                  <a:txBody>
                    <a:bodyPr/>
                    <a:lstStyle/>
                    <a:p>
                      <a:pPr algn="r"/>
                      <a:r>
                        <a:rPr lang="en-US" sz="1350" dirty="0" smtClean="0"/>
                        <a:t>767</a:t>
                      </a:r>
                      <a:endParaRPr lang="en-US" sz="1350" dirty="0"/>
                    </a:p>
                  </a:txBody>
                  <a:tcPr/>
                </a:tc>
                <a:tc>
                  <a:txBody>
                    <a:bodyPr/>
                    <a:lstStyle/>
                    <a:p>
                      <a:pPr algn="r"/>
                      <a:r>
                        <a:rPr lang="en-US" sz="1350" dirty="0" smtClean="0"/>
                        <a:t>781</a:t>
                      </a:r>
                      <a:endParaRPr lang="en-US" sz="1350" dirty="0"/>
                    </a:p>
                  </a:txBody>
                  <a:tcPr/>
                </a:tc>
                <a:extLst>
                  <a:ext uri="{0D108BD9-81ED-4DB2-BD59-A6C34878D82A}">
                    <a16:rowId xmlns:a16="http://schemas.microsoft.com/office/drawing/2014/main" val="2327219669"/>
                  </a:ext>
                </a:extLst>
              </a:tr>
              <a:tr h="273900">
                <a:tc>
                  <a:txBody>
                    <a:bodyPr/>
                    <a:lstStyle/>
                    <a:p>
                      <a:endParaRPr lang="en-US" sz="1350" dirty="0"/>
                    </a:p>
                  </a:txBody>
                  <a:tcPr/>
                </a:tc>
                <a:tc>
                  <a:txBody>
                    <a:bodyPr/>
                    <a:lstStyle/>
                    <a:p>
                      <a:r>
                        <a:rPr lang="en-US" sz="1350" dirty="0" smtClean="0"/>
                        <a:t>Single – 2t, 4b town</a:t>
                      </a:r>
                      <a:endParaRPr lang="en-US" sz="1350" dirty="0"/>
                    </a:p>
                  </a:txBody>
                  <a:tcPr/>
                </a:tc>
                <a:tc>
                  <a:txBody>
                    <a:bodyPr/>
                    <a:lstStyle/>
                    <a:p>
                      <a:pPr algn="r"/>
                      <a:r>
                        <a:rPr lang="en-US" sz="1350" dirty="0" smtClean="0"/>
                        <a:t>6,140</a:t>
                      </a:r>
                      <a:endParaRPr lang="en-US" sz="1350" dirty="0"/>
                    </a:p>
                  </a:txBody>
                  <a:tcPr/>
                </a:tc>
                <a:tc>
                  <a:txBody>
                    <a:bodyPr/>
                    <a:lstStyle/>
                    <a:p>
                      <a:pPr algn="r"/>
                      <a:r>
                        <a:rPr lang="en-US" sz="1350" dirty="0" smtClean="0"/>
                        <a:t>6,250</a:t>
                      </a:r>
                      <a:endParaRPr lang="en-US" sz="1350" dirty="0"/>
                    </a:p>
                  </a:txBody>
                  <a:tcPr/>
                </a:tc>
                <a:tc>
                  <a:txBody>
                    <a:bodyPr/>
                    <a:lstStyle/>
                    <a:p>
                      <a:pPr algn="r"/>
                      <a:r>
                        <a:rPr lang="en-US" sz="1350" dirty="0" smtClean="0"/>
                        <a:t>768</a:t>
                      </a:r>
                      <a:endParaRPr lang="en-US" sz="1350" dirty="0"/>
                    </a:p>
                  </a:txBody>
                  <a:tcPr/>
                </a:tc>
                <a:tc>
                  <a:txBody>
                    <a:bodyPr/>
                    <a:lstStyle/>
                    <a:p>
                      <a:pPr algn="r"/>
                      <a:r>
                        <a:rPr lang="en-US" sz="1350" dirty="0" smtClean="0"/>
                        <a:t>782</a:t>
                      </a:r>
                      <a:endParaRPr lang="en-US" sz="1350" dirty="0"/>
                    </a:p>
                  </a:txBody>
                  <a:tcPr/>
                </a:tc>
                <a:extLst>
                  <a:ext uri="{0D108BD9-81ED-4DB2-BD59-A6C34878D82A}">
                    <a16:rowId xmlns:a16="http://schemas.microsoft.com/office/drawing/2014/main" val="2770332743"/>
                  </a:ext>
                </a:extLst>
              </a:tr>
              <a:tr h="273900">
                <a:tc>
                  <a:txBody>
                    <a:bodyPr/>
                    <a:lstStyle/>
                    <a:p>
                      <a:endParaRPr lang="en-US" sz="1350" dirty="0"/>
                    </a:p>
                  </a:txBody>
                  <a:tcPr/>
                </a:tc>
                <a:tc>
                  <a:txBody>
                    <a:bodyPr/>
                    <a:lstStyle/>
                    <a:p>
                      <a:r>
                        <a:rPr lang="en-US" sz="1350" dirty="0" smtClean="0"/>
                        <a:t>Family,</a:t>
                      </a:r>
                      <a:r>
                        <a:rPr lang="en-US" sz="1350" baseline="0" dirty="0" smtClean="0"/>
                        <a:t> monthly</a:t>
                      </a:r>
                      <a:endParaRPr lang="en-US" sz="1350" dirty="0"/>
                    </a:p>
                  </a:txBody>
                  <a:tcPr/>
                </a:tc>
                <a:tc>
                  <a:txBody>
                    <a:bodyPr/>
                    <a:lstStyle/>
                    <a:p>
                      <a:pPr algn="r"/>
                      <a:r>
                        <a:rPr lang="en-US" sz="1350" dirty="0" smtClean="0"/>
                        <a:t>1,283</a:t>
                      </a:r>
                      <a:endParaRPr lang="en-US" sz="1350" dirty="0"/>
                    </a:p>
                  </a:txBody>
                  <a:tcPr/>
                </a:tc>
                <a:tc>
                  <a:txBody>
                    <a:bodyPr/>
                    <a:lstStyle/>
                    <a:p>
                      <a:pPr algn="r"/>
                      <a:r>
                        <a:rPr lang="en-US" sz="1350" dirty="0" smtClean="0"/>
                        <a:t>1,306</a:t>
                      </a:r>
                      <a:endParaRPr lang="en-US" sz="1350" dirty="0"/>
                    </a:p>
                  </a:txBody>
                  <a:tcPr/>
                </a:tc>
                <a:tc>
                  <a:txBody>
                    <a:bodyPr/>
                    <a:lstStyle/>
                    <a:p>
                      <a:pPr algn="r"/>
                      <a:r>
                        <a:rPr lang="en-US" sz="1350" dirty="0" smtClean="0"/>
                        <a:t>n/a</a:t>
                      </a:r>
                      <a:endParaRPr lang="en-US" sz="1350" dirty="0"/>
                    </a:p>
                  </a:txBody>
                  <a:tcPr/>
                </a:tc>
                <a:tc>
                  <a:txBody>
                    <a:bodyPr/>
                    <a:lstStyle/>
                    <a:p>
                      <a:pPr algn="r"/>
                      <a:r>
                        <a:rPr lang="en-US" sz="1350" dirty="0" smtClean="0"/>
                        <a:t>n/a</a:t>
                      </a:r>
                      <a:endParaRPr lang="en-US" sz="1350" dirty="0"/>
                    </a:p>
                  </a:txBody>
                  <a:tcPr/>
                </a:tc>
                <a:extLst>
                  <a:ext uri="{0D108BD9-81ED-4DB2-BD59-A6C34878D82A}">
                    <a16:rowId xmlns:a16="http://schemas.microsoft.com/office/drawing/2014/main" val="1098765287"/>
                  </a:ext>
                </a:extLst>
              </a:tr>
            </a:tbl>
          </a:graphicData>
        </a:graphic>
      </p:graphicFrame>
    </p:spTree>
    <p:extLst>
      <p:ext uri="{BB962C8B-B14F-4D97-AF65-F5344CB8AC3E}">
        <p14:creationId xmlns:p14="http://schemas.microsoft.com/office/powerpoint/2010/main" val="3275950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97"/>
            <a:ext cx="10515600" cy="548639"/>
          </a:xfrm>
        </p:spPr>
        <p:txBody>
          <a:bodyPr/>
          <a:lstStyle/>
          <a:p>
            <a:r>
              <a:rPr lang="en-US" dirty="0" smtClean="0"/>
              <a:t>Proposed vs Approved Budget &amp; Actual Results</a:t>
            </a:r>
            <a:endParaRPr lang="en-US" dirty="0"/>
          </a:p>
        </p:txBody>
      </p:sp>
      <p:graphicFrame>
        <p:nvGraphicFramePr>
          <p:cNvPr id="3" name="Object 2"/>
          <p:cNvGraphicFramePr>
            <a:graphicFrameLocks noChangeAspect="1"/>
          </p:cNvGraphicFramePr>
          <p:nvPr>
            <p:extLst/>
          </p:nvPr>
        </p:nvGraphicFramePr>
        <p:xfrm>
          <a:off x="838200" y="994299"/>
          <a:ext cx="9841637" cy="5237826"/>
        </p:xfrm>
        <a:graphic>
          <a:graphicData uri="http://schemas.openxmlformats.org/presentationml/2006/ole">
            <mc:AlternateContent xmlns:mc="http://schemas.openxmlformats.org/markup-compatibility/2006">
              <mc:Choice xmlns:v="urn:schemas-microsoft-com:vml" Requires="v">
                <p:oleObj spid="_x0000_s1039" name="Worksheet" r:id="rId3" imgW="9246560" imgH="7051711" progId="Excel.Sheet.12">
                  <p:embed/>
                </p:oleObj>
              </mc:Choice>
              <mc:Fallback>
                <p:oleObj name="Worksheet" r:id="rId3" imgW="9246560" imgH="7051711" progId="Excel.Sheet.12">
                  <p:embed/>
                  <p:pic>
                    <p:nvPicPr>
                      <p:cNvPr id="3" name="Object 2"/>
                      <p:cNvPicPr/>
                      <p:nvPr/>
                    </p:nvPicPr>
                    <p:blipFill>
                      <a:blip r:embed="rId4"/>
                      <a:stretch>
                        <a:fillRect/>
                      </a:stretch>
                    </p:blipFill>
                    <p:spPr>
                      <a:xfrm>
                        <a:off x="838200" y="994299"/>
                        <a:ext cx="9841637" cy="5237826"/>
                      </a:xfrm>
                      <a:prstGeom prst="rect">
                        <a:avLst/>
                      </a:prstGeom>
                    </p:spPr>
                  </p:pic>
                </p:oleObj>
              </mc:Fallback>
            </mc:AlternateContent>
          </a:graphicData>
        </a:graphic>
      </p:graphicFrame>
    </p:spTree>
    <p:extLst>
      <p:ext uri="{BB962C8B-B14F-4D97-AF65-F5344CB8AC3E}">
        <p14:creationId xmlns:p14="http://schemas.microsoft.com/office/powerpoint/2010/main" val="388208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Upcoming Capital Work</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7259486"/>
              </p:ext>
            </p:extLst>
          </p:nvPr>
        </p:nvGraphicFramePr>
        <p:xfrm>
          <a:off x="2516038" y="1566833"/>
          <a:ext cx="7159924" cy="4226560"/>
        </p:xfrm>
        <a:graphic>
          <a:graphicData uri="http://schemas.openxmlformats.org/drawingml/2006/table">
            <a:tbl>
              <a:tblPr firstRow="1" bandRow="1">
                <a:tableStyleId>{ED083AE6-46FA-4A59-8FB0-9F97EB10719F}</a:tableStyleId>
              </a:tblPr>
              <a:tblGrid>
                <a:gridCol w="1871244">
                  <a:extLst>
                    <a:ext uri="{9D8B030D-6E8A-4147-A177-3AD203B41FA5}">
                      <a16:colId xmlns:a16="http://schemas.microsoft.com/office/drawing/2014/main" val="235471664"/>
                    </a:ext>
                  </a:extLst>
                </a:gridCol>
                <a:gridCol w="3691854">
                  <a:extLst>
                    <a:ext uri="{9D8B030D-6E8A-4147-A177-3AD203B41FA5}">
                      <a16:colId xmlns:a16="http://schemas.microsoft.com/office/drawing/2014/main" val="909452440"/>
                    </a:ext>
                  </a:extLst>
                </a:gridCol>
                <a:gridCol w="1596826">
                  <a:extLst>
                    <a:ext uri="{9D8B030D-6E8A-4147-A177-3AD203B41FA5}">
                      <a16:colId xmlns:a16="http://schemas.microsoft.com/office/drawing/2014/main" val="133119412"/>
                    </a:ext>
                  </a:extLst>
                </a:gridCol>
              </a:tblGrid>
              <a:tr h="370840">
                <a:tc>
                  <a:txBody>
                    <a:bodyPr/>
                    <a:lstStyle/>
                    <a:p>
                      <a:r>
                        <a:rPr lang="en-CA" dirty="0" smtClean="0"/>
                        <a:t>Residence</a:t>
                      </a:r>
                      <a:endParaRPr lang="en-CA" dirty="0"/>
                    </a:p>
                  </a:txBody>
                  <a:tcPr/>
                </a:tc>
                <a:tc>
                  <a:txBody>
                    <a:bodyPr/>
                    <a:lstStyle/>
                    <a:p>
                      <a:r>
                        <a:rPr lang="en-CA" dirty="0" smtClean="0"/>
                        <a:t>Project </a:t>
                      </a:r>
                      <a:endParaRPr lang="en-CA" dirty="0"/>
                    </a:p>
                  </a:txBody>
                  <a:tcPr/>
                </a:tc>
                <a:tc>
                  <a:txBody>
                    <a:bodyPr/>
                    <a:lstStyle/>
                    <a:p>
                      <a:r>
                        <a:rPr lang="en-CA" dirty="0" smtClean="0"/>
                        <a:t>Estimated Cost</a:t>
                      </a:r>
                      <a:endParaRPr lang="en-CA" dirty="0"/>
                    </a:p>
                  </a:txBody>
                  <a:tcPr/>
                </a:tc>
                <a:extLst>
                  <a:ext uri="{0D108BD9-81ED-4DB2-BD59-A6C34878D82A}">
                    <a16:rowId xmlns:a16="http://schemas.microsoft.com/office/drawing/2014/main" val="3455288110"/>
                  </a:ext>
                </a:extLst>
              </a:tr>
              <a:tr h="370840">
                <a:tc>
                  <a:txBody>
                    <a:bodyPr/>
                    <a:lstStyle/>
                    <a:p>
                      <a:r>
                        <a:rPr lang="en-CA" dirty="0" smtClean="0"/>
                        <a:t>Village 1</a:t>
                      </a:r>
                      <a:endParaRPr lang="en-CA" dirty="0"/>
                    </a:p>
                  </a:txBody>
                  <a:tcPr/>
                </a:tc>
                <a:tc>
                  <a:txBody>
                    <a:bodyPr/>
                    <a:lstStyle/>
                    <a:p>
                      <a:r>
                        <a:rPr lang="en-CA" dirty="0" smtClean="0"/>
                        <a:t>North fire</a:t>
                      </a:r>
                      <a:r>
                        <a:rPr lang="en-CA" baseline="0" dirty="0" smtClean="0"/>
                        <a:t> system ($ 500,000)</a:t>
                      </a:r>
                    </a:p>
                    <a:p>
                      <a:r>
                        <a:rPr lang="en-CA" baseline="0" dirty="0" smtClean="0"/>
                        <a:t>South Link upgrades (900,000)</a:t>
                      </a:r>
                    </a:p>
                    <a:p>
                      <a:r>
                        <a:rPr lang="en-CA" baseline="0" dirty="0" smtClean="0"/>
                        <a:t>Interior stair repairs (700,000)</a:t>
                      </a:r>
                    </a:p>
                    <a:p>
                      <a:r>
                        <a:rPr lang="en-CA" baseline="0" dirty="0" smtClean="0"/>
                        <a:t>Lounge furniture (250,000)</a:t>
                      </a:r>
                      <a:endParaRPr lang="en-CA" dirty="0"/>
                    </a:p>
                  </a:txBody>
                  <a:tcPr/>
                </a:tc>
                <a:tc>
                  <a:txBody>
                    <a:bodyPr/>
                    <a:lstStyle/>
                    <a:p>
                      <a:pPr algn="r"/>
                      <a:r>
                        <a:rPr lang="en-CA" dirty="0" smtClean="0"/>
                        <a:t>$ 2,350,000</a:t>
                      </a:r>
                      <a:endParaRPr lang="en-CA" dirty="0"/>
                    </a:p>
                  </a:txBody>
                  <a:tcPr/>
                </a:tc>
                <a:extLst>
                  <a:ext uri="{0D108BD9-81ED-4DB2-BD59-A6C34878D82A}">
                    <a16:rowId xmlns:a16="http://schemas.microsoft.com/office/drawing/2014/main" val="1993998327"/>
                  </a:ext>
                </a:extLst>
              </a:tr>
              <a:tr h="370840">
                <a:tc>
                  <a:txBody>
                    <a:bodyPr/>
                    <a:lstStyle/>
                    <a:p>
                      <a:r>
                        <a:rPr lang="en-CA" dirty="0" smtClean="0"/>
                        <a:t>REV</a:t>
                      </a:r>
                      <a:r>
                        <a:rPr lang="en-CA" baseline="0" dirty="0" smtClean="0"/>
                        <a:t> + Village 1</a:t>
                      </a:r>
                      <a:endParaRPr lang="en-CA" dirty="0"/>
                    </a:p>
                  </a:txBody>
                  <a:tcPr/>
                </a:tc>
                <a:tc>
                  <a:txBody>
                    <a:bodyPr/>
                    <a:lstStyle/>
                    <a:p>
                      <a:r>
                        <a:rPr lang="en-CA" dirty="0" smtClean="0"/>
                        <a:t>Court resurfacing (150,000)</a:t>
                      </a:r>
                    </a:p>
                    <a:p>
                      <a:r>
                        <a:rPr lang="en-CA" dirty="0" smtClean="0"/>
                        <a:t>Roofing/Sanitary</a:t>
                      </a:r>
                      <a:r>
                        <a:rPr lang="en-CA" baseline="0" dirty="0" smtClean="0"/>
                        <a:t> renewal (500,000)</a:t>
                      </a:r>
                      <a:endParaRPr lang="en-CA" dirty="0"/>
                    </a:p>
                  </a:txBody>
                  <a:tcPr/>
                </a:tc>
                <a:tc>
                  <a:txBody>
                    <a:bodyPr/>
                    <a:lstStyle/>
                    <a:p>
                      <a:pPr algn="r"/>
                      <a:r>
                        <a:rPr lang="en-CA" dirty="0" smtClean="0"/>
                        <a:t>650,000</a:t>
                      </a:r>
                      <a:endParaRPr lang="en-CA" dirty="0"/>
                    </a:p>
                  </a:txBody>
                  <a:tcPr/>
                </a:tc>
                <a:extLst>
                  <a:ext uri="{0D108BD9-81ED-4DB2-BD59-A6C34878D82A}">
                    <a16:rowId xmlns:a16="http://schemas.microsoft.com/office/drawing/2014/main" val="929026067"/>
                  </a:ext>
                </a:extLst>
              </a:tr>
              <a:tr h="370840">
                <a:tc>
                  <a:txBody>
                    <a:bodyPr/>
                    <a:lstStyle/>
                    <a:p>
                      <a:r>
                        <a:rPr lang="en-CA" dirty="0" smtClean="0"/>
                        <a:t>UWP</a:t>
                      </a:r>
                      <a:endParaRPr lang="en-CA" dirty="0"/>
                    </a:p>
                  </a:txBody>
                  <a:tcPr/>
                </a:tc>
                <a:tc>
                  <a:txBody>
                    <a:bodyPr/>
                    <a:lstStyle/>
                    <a:p>
                      <a:r>
                        <a:rPr lang="en-CA" dirty="0" smtClean="0"/>
                        <a:t>WAT fire system (250,000)</a:t>
                      </a:r>
                    </a:p>
                    <a:p>
                      <a:r>
                        <a:rPr lang="en-CA" dirty="0" smtClean="0"/>
                        <a:t>Roadway/Tunnel</a:t>
                      </a:r>
                      <a:r>
                        <a:rPr lang="en-CA" baseline="0" dirty="0" smtClean="0"/>
                        <a:t> (500,000)</a:t>
                      </a:r>
                    </a:p>
                    <a:p>
                      <a:r>
                        <a:rPr lang="en-CA" baseline="0" dirty="0" smtClean="0"/>
                        <a:t>Furniture (2,675,000)</a:t>
                      </a:r>
                      <a:endParaRPr lang="en-CA" dirty="0"/>
                    </a:p>
                  </a:txBody>
                  <a:tcPr/>
                </a:tc>
                <a:tc>
                  <a:txBody>
                    <a:bodyPr/>
                    <a:lstStyle/>
                    <a:p>
                      <a:pPr algn="r"/>
                      <a:r>
                        <a:rPr lang="en-CA" dirty="0" smtClean="0"/>
                        <a:t>3,425,000</a:t>
                      </a:r>
                      <a:endParaRPr lang="en-CA" dirty="0"/>
                    </a:p>
                  </a:txBody>
                  <a:tcPr/>
                </a:tc>
                <a:extLst>
                  <a:ext uri="{0D108BD9-81ED-4DB2-BD59-A6C34878D82A}">
                    <a16:rowId xmlns:a16="http://schemas.microsoft.com/office/drawing/2014/main" val="2269711056"/>
                  </a:ext>
                </a:extLst>
              </a:tr>
              <a:tr h="370840">
                <a:tc>
                  <a:txBody>
                    <a:bodyPr/>
                    <a:lstStyle/>
                    <a:p>
                      <a:r>
                        <a:rPr lang="en-CA" dirty="0" smtClean="0"/>
                        <a:t>Future funding</a:t>
                      </a:r>
                      <a:endParaRPr lang="en-CA" dirty="0"/>
                    </a:p>
                  </a:txBody>
                  <a:tcPr/>
                </a:tc>
                <a:tc>
                  <a:txBody>
                    <a:bodyPr/>
                    <a:lstStyle/>
                    <a:p>
                      <a:endParaRPr lang="en-CA" dirty="0"/>
                    </a:p>
                  </a:txBody>
                  <a:tcPr/>
                </a:tc>
                <a:tc>
                  <a:txBody>
                    <a:bodyPr/>
                    <a:lstStyle/>
                    <a:p>
                      <a:pPr algn="r"/>
                      <a:r>
                        <a:rPr lang="en-CA" dirty="0" smtClean="0"/>
                        <a:t>2,500,000</a:t>
                      </a:r>
                      <a:endParaRPr lang="en-CA" dirty="0"/>
                    </a:p>
                  </a:txBody>
                  <a:tcPr/>
                </a:tc>
                <a:extLst>
                  <a:ext uri="{0D108BD9-81ED-4DB2-BD59-A6C34878D82A}">
                    <a16:rowId xmlns:a16="http://schemas.microsoft.com/office/drawing/2014/main" val="3416088129"/>
                  </a:ext>
                </a:extLst>
              </a:tr>
              <a:tr h="370840">
                <a:tc>
                  <a:txBody>
                    <a:bodyPr/>
                    <a:lstStyle/>
                    <a:p>
                      <a:r>
                        <a:rPr lang="en-CA" dirty="0" smtClean="0"/>
                        <a:t>Other</a:t>
                      </a:r>
                      <a:endParaRPr lang="en-CA" dirty="0"/>
                    </a:p>
                  </a:txBody>
                  <a:tcPr/>
                </a:tc>
                <a:tc>
                  <a:txBody>
                    <a:bodyPr/>
                    <a:lstStyle/>
                    <a:p>
                      <a:endParaRPr lang="en-CA" dirty="0"/>
                    </a:p>
                  </a:txBody>
                  <a:tcPr/>
                </a:tc>
                <a:tc>
                  <a:txBody>
                    <a:bodyPr/>
                    <a:lstStyle/>
                    <a:p>
                      <a:pPr algn="r"/>
                      <a:r>
                        <a:rPr lang="en-CA" dirty="0" smtClean="0"/>
                        <a:t>75,000</a:t>
                      </a:r>
                      <a:endParaRPr lang="en-CA" dirty="0"/>
                    </a:p>
                  </a:txBody>
                  <a:tcPr/>
                </a:tc>
                <a:extLst>
                  <a:ext uri="{0D108BD9-81ED-4DB2-BD59-A6C34878D82A}">
                    <a16:rowId xmlns:a16="http://schemas.microsoft.com/office/drawing/2014/main" val="2869564053"/>
                  </a:ext>
                </a:extLst>
              </a:tr>
              <a:tr h="370840">
                <a:tc>
                  <a:txBody>
                    <a:bodyPr/>
                    <a:lstStyle/>
                    <a:p>
                      <a:r>
                        <a:rPr lang="en-CA" dirty="0" smtClean="0"/>
                        <a:t>Total</a:t>
                      </a:r>
                      <a:endParaRPr lang="en-CA" dirty="0"/>
                    </a:p>
                  </a:txBody>
                  <a:tcPr/>
                </a:tc>
                <a:tc>
                  <a:txBody>
                    <a:bodyPr/>
                    <a:lstStyle/>
                    <a:p>
                      <a:endParaRPr lang="en-CA" dirty="0"/>
                    </a:p>
                  </a:txBody>
                  <a:tcPr/>
                </a:tc>
                <a:tc>
                  <a:txBody>
                    <a:bodyPr/>
                    <a:lstStyle/>
                    <a:p>
                      <a:pPr algn="r"/>
                      <a:r>
                        <a:rPr lang="en-CA" dirty="0" smtClean="0"/>
                        <a:t>$ 9,000,000</a:t>
                      </a:r>
                      <a:endParaRPr lang="en-CA" dirty="0"/>
                    </a:p>
                  </a:txBody>
                  <a:tcPr/>
                </a:tc>
                <a:extLst>
                  <a:ext uri="{0D108BD9-81ED-4DB2-BD59-A6C34878D82A}">
                    <a16:rowId xmlns:a16="http://schemas.microsoft.com/office/drawing/2014/main" val="1763861949"/>
                  </a:ext>
                </a:extLst>
              </a:tr>
            </a:tbl>
          </a:graphicData>
        </a:graphic>
      </p:graphicFrame>
    </p:spTree>
    <p:extLst>
      <p:ext uri="{BB962C8B-B14F-4D97-AF65-F5344CB8AC3E}">
        <p14:creationId xmlns:p14="http://schemas.microsoft.com/office/powerpoint/2010/main" val="965497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Discussion</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r>
              <a:rPr lang="en-CA" dirty="0" smtClean="0"/>
              <a:t>What new information have you gained? </a:t>
            </a:r>
          </a:p>
          <a:p>
            <a:pPr marL="514350" indent="-514350">
              <a:buFont typeface="+mj-lt"/>
              <a:buAutoNum type="arabicPeriod"/>
            </a:pPr>
            <a:r>
              <a:rPr lang="en-CA" dirty="0" smtClean="0"/>
              <a:t>What information surprised you the most? </a:t>
            </a:r>
          </a:p>
          <a:p>
            <a:pPr marL="514350" indent="-514350">
              <a:buFont typeface="+mj-lt"/>
              <a:buAutoNum type="arabicPeriod"/>
            </a:pPr>
            <a:r>
              <a:rPr lang="en-CA" dirty="0" smtClean="0"/>
              <a:t>Was this valuable information for you to know?</a:t>
            </a:r>
          </a:p>
        </p:txBody>
      </p:sp>
    </p:spTree>
    <p:extLst>
      <p:ext uri="{BB962C8B-B14F-4D97-AF65-F5344CB8AC3E}">
        <p14:creationId xmlns:p14="http://schemas.microsoft.com/office/powerpoint/2010/main" val="3317133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residence makes a profit for the university. </a:t>
            </a:r>
            <a:r>
              <a:rPr lang="en-US" dirty="0" smtClean="0">
                <a:solidFill>
                  <a:srgbClr val="FF0000"/>
                </a:solidFill>
              </a:rPr>
              <a:t>FALSE</a:t>
            </a:r>
          </a:p>
          <a:p>
            <a:pPr marL="514350" indent="-514350">
              <a:buFont typeface="+mj-lt"/>
              <a:buAutoNum type="arabicPeriod"/>
            </a:pPr>
            <a:r>
              <a:rPr lang="en-US" dirty="0" smtClean="0"/>
              <a:t>The biggest expense item for residence is salaries/benefits. </a:t>
            </a:r>
            <a:r>
              <a:rPr lang="en-US" dirty="0" smtClean="0">
                <a:solidFill>
                  <a:srgbClr val="FF0000"/>
                </a:solidFill>
              </a:rPr>
              <a:t>TRUE</a:t>
            </a:r>
          </a:p>
          <a:p>
            <a:pPr marL="514350" indent="-514350">
              <a:buFont typeface="+mj-lt"/>
              <a:buAutoNum type="arabicPeriod"/>
            </a:pPr>
            <a:r>
              <a:rPr lang="en-US" dirty="0" smtClean="0"/>
              <a:t>The occupancy rate has declined over the last decade. </a:t>
            </a:r>
            <a:r>
              <a:rPr lang="en-US" dirty="0" smtClean="0">
                <a:solidFill>
                  <a:srgbClr val="FF0000"/>
                </a:solidFill>
              </a:rPr>
              <a:t>TRUE</a:t>
            </a:r>
          </a:p>
          <a:p>
            <a:pPr marL="514350" indent="-514350">
              <a:buFont typeface="+mj-lt"/>
              <a:buAutoNum type="arabicPeriod"/>
            </a:pPr>
            <a:r>
              <a:rPr lang="en-US" dirty="0" smtClean="0"/>
              <a:t>The residence has never planned a deficit budget. </a:t>
            </a:r>
            <a:r>
              <a:rPr lang="en-US" dirty="0" smtClean="0">
                <a:solidFill>
                  <a:srgbClr val="FF0000"/>
                </a:solidFill>
              </a:rPr>
              <a:t>FALSE</a:t>
            </a:r>
          </a:p>
          <a:p>
            <a:pPr marL="514350" indent="-514350">
              <a:buFont typeface="+mj-lt"/>
              <a:buAutoNum type="arabicPeriod"/>
            </a:pPr>
            <a:r>
              <a:rPr lang="en-US" dirty="0" smtClean="0"/>
              <a:t>Living on-campus costs more than living off-campus. </a:t>
            </a:r>
            <a:r>
              <a:rPr lang="en-US" dirty="0" smtClean="0">
                <a:solidFill>
                  <a:srgbClr val="FF0000"/>
                </a:solidFill>
              </a:rPr>
              <a:t>FALSE</a:t>
            </a:r>
          </a:p>
          <a:p>
            <a:pPr marL="0" indent="0">
              <a:buNone/>
            </a:pPr>
            <a:endParaRPr lang="en-US" dirty="0"/>
          </a:p>
        </p:txBody>
      </p:sp>
    </p:spTree>
    <p:extLst>
      <p:ext uri="{BB962C8B-B14F-4D97-AF65-F5344CB8AC3E}">
        <p14:creationId xmlns:p14="http://schemas.microsoft.com/office/powerpoint/2010/main" val="4245716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366838"/>
            <a:ext cx="10515600" cy="2852737"/>
          </a:xfrm>
        </p:spPr>
        <p:txBody>
          <a:bodyPr/>
          <a:lstStyle/>
          <a:p>
            <a:r>
              <a:rPr lang="en-US" dirty="0" smtClean="0"/>
              <a:t>Question?</a:t>
            </a:r>
            <a:br>
              <a:rPr lang="en-US" dirty="0" smtClean="0"/>
            </a:br>
            <a:endParaRPr lang="en-US" dirty="0"/>
          </a:p>
        </p:txBody>
      </p:sp>
      <p:sp>
        <p:nvSpPr>
          <p:cNvPr id="5" name="Text Placeholder 4"/>
          <p:cNvSpPr>
            <a:spLocks noGrp="1"/>
          </p:cNvSpPr>
          <p:nvPr>
            <p:ph type="body" idx="1"/>
          </p:nvPr>
        </p:nvSpPr>
        <p:spPr/>
        <p:txBody>
          <a:bodyPr/>
          <a:lstStyle/>
          <a:p>
            <a:r>
              <a:rPr lang="en-US" dirty="0" smtClean="0"/>
              <a:t>Glen Weppler, Director of Housing</a:t>
            </a:r>
          </a:p>
          <a:p>
            <a:r>
              <a:rPr lang="en-US" dirty="0" smtClean="0"/>
              <a:t>glen.weppler@uwaterloo.ca</a:t>
            </a:r>
          </a:p>
          <a:p>
            <a:r>
              <a:rPr lang="en-US" dirty="0" smtClean="0"/>
              <a:t>519-888-4567 x32899</a:t>
            </a:r>
            <a:endParaRPr lang="en-US" dirty="0"/>
          </a:p>
        </p:txBody>
      </p:sp>
    </p:spTree>
    <p:extLst>
      <p:ext uri="{BB962C8B-B14F-4D97-AF65-F5344CB8AC3E}">
        <p14:creationId xmlns:p14="http://schemas.microsoft.com/office/powerpoint/2010/main" val="4132857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Thanks</a:t>
            </a:r>
            <a:endParaRPr lang="en-US" dirty="0"/>
          </a:p>
        </p:txBody>
      </p:sp>
      <p:sp>
        <p:nvSpPr>
          <p:cNvPr id="5" name="Text Placeholder 4"/>
          <p:cNvSpPr>
            <a:spLocks noGrp="1"/>
          </p:cNvSpPr>
          <p:nvPr>
            <p:ph type="body" idx="1"/>
          </p:nvPr>
        </p:nvSpPr>
        <p:spPr/>
        <p:txBody>
          <a:bodyPr/>
          <a:lstStyle/>
          <a:p>
            <a:r>
              <a:rPr lang="en-US" dirty="0" smtClean="0"/>
              <a:t>Glen Weppler, Director of Housing</a:t>
            </a:r>
          </a:p>
          <a:p>
            <a:r>
              <a:rPr lang="en-US" dirty="0" smtClean="0"/>
              <a:t>glen.weppler@uwaterloo.ca</a:t>
            </a:r>
          </a:p>
          <a:p>
            <a:r>
              <a:rPr lang="en-US" dirty="0" smtClean="0"/>
              <a:t>519-888-4567 x32899</a:t>
            </a:r>
            <a:endParaRPr lang="en-US" dirty="0"/>
          </a:p>
        </p:txBody>
      </p:sp>
    </p:spTree>
    <p:extLst>
      <p:ext uri="{BB962C8B-B14F-4D97-AF65-F5344CB8AC3E}">
        <p14:creationId xmlns:p14="http://schemas.microsoft.com/office/powerpoint/2010/main" val="1305781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history of student housing</a:t>
            </a:r>
            <a:endParaRPr lang="en-US" dirty="0"/>
          </a:p>
        </p:txBody>
      </p:sp>
      <p:pic>
        <p:nvPicPr>
          <p:cNvPr id="5" name="Picture 4"/>
          <p:cNvPicPr>
            <a:picLocks noChangeAspect="1"/>
          </p:cNvPicPr>
          <p:nvPr/>
        </p:nvPicPr>
        <p:blipFill>
          <a:blip r:embed="rId2"/>
          <a:stretch>
            <a:fillRect/>
          </a:stretch>
        </p:blipFill>
        <p:spPr>
          <a:xfrm>
            <a:off x="1664898" y="1348636"/>
            <a:ext cx="7511167" cy="5426764"/>
          </a:xfrm>
          <a:prstGeom prst="rect">
            <a:avLst/>
          </a:prstGeom>
        </p:spPr>
      </p:pic>
    </p:spTree>
    <p:extLst>
      <p:ext uri="{BB962C8B-B14F-4D97-AF65-F5344CB8AC3E}">
        <p14:creationId xmlns:p14="http://schemas.microsoft.com/office/powerpoint/2010/main" val="241609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 – The reason we exist</a:t>
            </a:r>
            <a:endParaRPr lang="en-US" dirty="0"/>
          </a:p>
        </p:txBody>
      </p:sp>
      <p:sp>
        <p:nvSpPr>
          <p:cNvPr id="3" name="Content Placeholder 2"/>
          <p:cNvSpPr>
            <a:spLocks noGrp="1"/>
          </p:cNvSpPr>
          <p:nvPr>
            <p:ph idx="1"/>
          </p:nvPr>
        </p:nvSpPr>
        <p:spPr>
          <a:xfrm>
            <a:off x="1409700" y="2898476"/>
            <a:ext cx="9372600" cy="1009290"/>
          </a:xfrm>
        </p:spPr>
        <p:txBody>
          <a:bodyPr>
            <a:noAutofit/>
          </a:bodyPr>
          <a:lstStyle/>
          <a:p>
            <a:pPr marL="0" indent="0" algn="ctr">
              <a:buNone/>
            </a:pPr>
            <a:r>
              <a:rPr lang="en-US" sz="7200" i="1" dirty="0" smtClean="0"/>
              <a:t>Learn where you live.</a:t>
            </a:r>
            <a:endParaRPr lang="en-US" sz="7200" dirty="0"/>
          </a:p>
        </p:txBody>
      </p:sp>
    </p:spTree>
    <p:extLst>
      <p:ext uri="{BB962C8B-B14F-4D97-AF65-F5344CB8AC3E}">
        <p14:creationId xmlns:p14="http://schemas.microsoft.com/office/powerpoint/2010/main" val="373991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Vision – What we want to be</a:t>
            </a:r>
            <a:endParaRPr lang="en-CA" dirty="0"/>
          </a:p>
        </p:txBody>
      </p:sp>
      <p:sp>
        <p:nvSpPr>
          <p:cNvPr id="3" name="Content Placeholder 2"/>
          <p:cNvSpPr>
            <a:spLocks noGrp="1"/>
          </p:cNvSpPr>
          <p:nvPr>
            <p:ph idx="1"/>
          </p:nvPr>
        </p:nvSpPr>
        <p:spPr>
          <a:xfrm>
            <a:off x="838200" y="2731399"/>
            <a:ext cx="10515600" cy="1159115"/>
          </a:xfrm>
        </p:spPr>
        <p:txBody>
          <a:bodyPr/>
          <a:lstStyle/>
          <a:p>
            <a:pPr marL="0" indent="0">
              <a:buNone/>
            </a:pPr>
            <a:r>
              <a:rPr lang="en-CA" i="1" dirty="0"/>
              <a:t>Our aim is to clearly demonstrate that students living in residence will academically outperform their off-campus peers. </a:t>
            </a:r>
            <a:r>
              <a:rPr lang="en-CA" dirty="0"/>
              <a:t> </a:t>
            </a:r>
          </a:p>
        </p:txBody>
      </p:sp>
    </p:spTree>
    <p:extLst>
      <p:ext uri="{BB962C8B-B14F-4D97-AF65-F5344CB8AC3E}">
        <p14:creationId xmlns:p14="http://schemas.microsoft.com/office/powerpoint/2010/main" val="3781649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34071231"/>
              </p:ext>
            </p:extLst>
          </p:nvPr>
        </p:nvGraphicFramePr>
        <p:xfrm>
          <a:off x="285719" y="285728"/>
          <a:ext cx="11692921"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07654" y="679084"/>
            <a:ext cx="105156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a:lstStyle>
          <a:p>
            <a:r>
              <a:rPr lang="en-US" dirty="0" smtClean="0"/>
              <a:t>Organization</a:t>
            </a:r>
            <a:endParaRPr lang="en-US" dirty="0"/>
          </a:p>
        </p:txBody>
      </p:sp>
    </p:spTree>
    <p:extLst>
      <p:ext uri="{BB962C8B-B14F-4D97-AF65-F5344CB8AC3E}">
        <p14:creationId xmlns:p14="http://schemas.microsoft.com/office/powerpoint/2010/main" val="4251347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Context</a:t>
            </a:r>
            <a:endParaRPr lang="en-CA" dirty="0"/>
          </a:p>
        </p:txBody>
      </p:sp>
      <p:sp>
        <p:nvSpPr>
          <p:cNvPr id="3" name="Content Placeholder 2"/>
          <p:cNvSpPr>
            <a:spLocks noGrp="1"/>
          </p:cNvSpPr>
          <p:nvPr>
            <p:ph idx="1"/>
          </p:nvPr>
        </p:nvSpPr>
        <p:spPr>
          <a:xfrm>
            <a:off x="1781695" y="1591888"/>
            <a:ext cx="8972030" cy="4600575"/>
          </a:xfrm>
        </p:spPr>
        <p:txBody>
          <a:bodyPr/>
          <a:lstStyle/>
          <a:p>
            <a:r>
              <a:rPr lang="en-CA" dirty="0" smtClean="0"/>
              <a:t>2</a:t>
            </a:r>
            <a:r>
              <a:rPr lang="en-CA" baseline="30000" dirty="0" smtClean="0"/>
              <a:t>nd</a:t>
            </a:r>
            <a:r>
              <a:rPr lang="en-CA" dirty="0" smtClean="0"/>
              <a:t> largest Canadian campus housing operation</a:t>
            </a:r>
          </a:p>
          <a:p>
            <a:r>
              <a:rPr lang="en-CA" dirty="0"/>
              <a:t>5,787 </a:t>
            </a:r>
            <a:r>
              <a:rPr lang="en-CA" dirty="0" smtClean="0"/>
              <a:t>beds</a:t>
            </a:r>
          </a:p>
          <a:p>
            <a:r>
              <a:rPr lang="en-CA" dirty="0" smtClean="0"/>
              <a:t>80</a:t>
            </a:r>
            <a:r>
              <a:rPr lang="en-CA" dirty="0"/>
              <a:t>% of 1</a:t>
            </a:r>
            <a:r>
              <a:rPr lang="en-CA" baseline="30000" dirty="0"/>
              <a:t>st</a:t>
            </a:r>
            <a:r>
              <a:rPr lang="en-CA" dirty="0"/>
              <a:t> year students live in </a:t>
            </a:r>
            <a:r>
              <a:rPr lang="en-CA" dirty="0" smtClean="0"/>
              <a:t>residence</a:t>
            </a:r>
          </a:p>
          <a:p>
            <a:pPr lvl="1"/>
            <a:r>
              <a:rPr lang="en-CA" dirty="0" smtClean="0"/>
              <a:t>~440 grad beds for 4,582 FTE grads</a:t>
            </a:r>
            <a:endParaRPr lang="en-CA" dirty="0"/>
          </a:p>
          <a:p>
            <a:r>
              <a:rPr lang="en-CA" dirty="0" smtClean="0"/>
              <a:t>Generate $52M / $38M operating budget</a:t>
            </a:r>
          </a:p>
          <a:p>
            <a:r>
              <a:rPr lang="en-CA" dirty="0" smtClean="0"/>
              <a:t>2.1 million square feet space (~20% of campus)</a:t>
            </a:r>
          </a:p>
          <a:p>
            <a:r>
              <a:rPr lang="en-CA" dirty="0" smtClean="0"/>
              <a:t>~350 staff (~100 full-time &amp; ~250 student roles)</a:t>
            </a:r>
          </a:p>
          <a:p>
            <a:r>
              <a:rPr lang="en-CA" dirty="0" smtClean="0"/>
              <a:t>V1 opened in 1965</a:t>
            </a:r>
          </a:p>
          <a:p>
            <a:pPr lvl="1"/>
            <a:r>
              <a:rPr lang="en-CA" dirty="0" smtClean="0"/>
              <a:t>“Married Student Apartments” opened in 1970</a:t>
            </a:r>
          </a:p>
          <a:p>
            <a:endParaRPr lang="en-CA" dirty="0"/>
          </a:p>
        </p:txBody>
      </p:sp>
    </p:spTree>
    <p:extLst>
      <p:ext uri="{BB962C8B-B14F-4D97-AF65-F5344CB8AC3E}">
        <p14:creationId xmlns:p14="http://schemas.microsoft.com/office/powerpoint/2010/main" val="1418131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1648</Words>
  <Application>Microsoft Office PowerPoint</Application>
  <PresentationFormat>Widescreen</PresentationFormat>
  <Paragraphs>526</Paragraphs>
  <Slides>46</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ＭＳ Ｐゴシック</vt:lpstr>
      <vt:lpstr>ＭＳ Ｐゴシック</vt:lpstr>
      <vt:lpstr>Arial</vt:lpstr>
      <vt:lpstr>Calibri</vt:lpstr>
      <vt:lpstr>Georgia</vt:lpstr>
      <vt:lpstr>Impact</vt:lpstr>
      <vt:lpstr>Times New Roman</vt:lpstr>
      <vt:lpstr>Wingdings</vt:lpstr>
      <vt:lpstr>Office Theme</vt:lpstr>
      <vt:lpstr>Worksheet</vt:lpstr>
      <vt:lpstr>Residence Budget Planning</vt:lpstr>
      <vt:lpstr>Think, Pair, Share</vt:lpstr>
      <vt:lpstr>Purpose</vt:lpstr>
      <vt:lpstr>Context</vt:lpstr>
      <vt:lpstr>Local history of student housing</vt:lpstr>
      <vt:lpstr>Our Mission – The reason we exist</vt:lpstr>
      <vt:lpstr>Our Vision – What we want to be</vt:lpstr>
      <vt:lpstr>PowerPoint Presentation</vt:lpstr>
      <vt:lpstr>Context</vt:lpstr>
      <vt:lpstr>Our foundation</vt:lpstr>
      <vt:lpstr>The changing landscape</vt:lpstr>
      <vt:lpstr>Think, Pair, Share</vt:lpstr>
      <vt:lpstr>The local state of student housing </vt:lpstr>
      <vt:lpstr>Times are changing...</vt:lpstr>
      <vt:lpstr>Benefits offered off-campus</vt:lpstr>
      <vt:lpstr>Supply/Demand study finding (2017)</vt:lpstr>
      <vt:lpstr>Choices </vt:lpstr>
      <vt:lpstr>Comparing features</vt:lpstr>
      <vt:lpstr>Our focus is  your learning</vt:lpstr>
      <vt:lpstr>Our Building Missions</vt:lpstr>
      <vt:lpstr>Residence is different because…</vt:lpstr>
      <vt:lpstr>The Waterloo Graduate Housing Difference</vt:lpstr>
      <vt:lpstr>Graduate Resident Experience Ideas?</vt:lpstr>
      <vt:lpstr>The evidence</vt:lpstr>
      <vt:lpstr>Think, Pair, Share</vt:lpstr>
      <vt:lpstr>General research findings</vt:lpstr>
      <vt:lpstr>Value of Residence – Research Findings</vt:lpstr>
      <vt:lpstr>Retention rate (2018)</vt:lpstr>
      <vt:lpstr>Overall Impact</vt:lpstr>
      <vt:lpstr>High Impact Practices: Dons</vt:lpstr>
      <vt:lpstr>The importance of personal interactions</vt:lpstr>
      <vt:lpstr>Graduate/Family Performance Indicators</vt:lpstr>
      <vt:lpstr>Think, Pair, Share</vt:lpstr>
      <vt:lpstr>  Financial Highlights</vt:lpstr>
      <vt:lpstr>True or False?</vt:lpstr>
      <vt:lpstr>PowerPoint Presentation</vt:lpstr>
      <vt:lpstr>PowerPoint Presentation</vt:lpstr>
      <vt:lpstr>PowerPoint Presentation</vt:lpstr>
      <vt:lpstr>PowerPoint Presentation</vt:lpstr>
      <vt:lpstr>Residence Fees by Building, Room, Year &amp; Month</vt:lpstr>
      <vt:lpstr>Proposed vs Approved Budget &amp; Actual Results</vt:lpstr>
      <vt:lpstr>Upcoming Capital Work</vt:lpstr>
      <vt:lpstr>Discussion</vt:lpstr>
      <vt:lpstr>True or False?</vt:lpstr>
      <vt:lpstr>Question? </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Saavedra, Carlos</dc:creator>
  <cp:lastModifiedBy>Christy Elliott</cp:lastModifiedBy>
  <cp:revision>79</cp:revision>
  <dcterms:created xsi:type="dcterms:W3CDTF">2016-12-08T14:16:00Z</dcterms:created>
  <dcterms:modified xsi:type="dcterms:W3CDTF">2019-02-01T13:08:52Z</dcterms:modified>
</cp:coreProperties>
</file>