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2"/>
  </p:notesMasterIdLst>
  <p:handoutMasterIdLst>
    <p:handoutMasterId r:id="rId163"/>
  </p:handoutMasterIdLst>
  <p:sldIdLst>
    <p:sldId id="1106" r:id="rId2"/>
    <p:sldId id="1234" r:id="rId3"/>
    <p:sldId id="1394" r:id="rId4"/>
    <p:sldId id="1235" r:id="rId5"/>
    <p:sldId id="1226" r:id="rId6"/>
    <p:sldId id="1227" r:id="rId7"/>
    <p:sldId id="1445" r:id="rId8"/>
    <p:sldId id="1030" r:id="rId9"/>
    <p:sldId id="1107" r:id="rId10"/>
    <p:sldId id="1340" r:id="rId11"/>
    <p:sldId id="1341" r:id="rId12"/>
    <p:sldId id="1108" r:id="rId13"/>
    <p:sldId id="1109" r:id="rId14"/>
    <p:sldId id="1119" r:id="rId15"/>
    <p:sldId id="1375" r:id="rId16"/>
    <p:sldId id="1120" r:id="rId17"/>
    <p:sldId id="1121" r:id="rId18"/>
    <p:sldId id="1122" r:id="rId19"/>
    <p:sldId id="1447" r:id="rId20"/>
    <p:sldId id="1124" r:id="rId21"/>
    <p:sldId id="1125" r:id="rId22"/>
    <p:sldId id="1126" r:id="rId23"/>
    <p:sldId id="1127" r:id="rId24"/>
    <p:sldId id="1128" r:id="rId25"/>
    <p:sldId id="1129" r:id="rId26"/>
    <p:sldId id="1130" r:id="rId27"/>
    <p:sldId id="1131" r:id="rId28"/>
    <p:sldId id="1236" r:id="rId29"/>
    <p:sldId id="999" r:id="rId30"/>
    <p:sldId id="1000" r:id="rId31"/>
    <p:sldId id="1199" r:id="rId32"/>
    <p:sldId id="1101" r:id="rId33"/>
    <p:sldId id="1143" r:id="rId34"/>
    <p:sldId id="1144" r:id="rId35"/>
    <p:sldId id="1145" r:id="rId36"/>
    <p:sldId id="1395" r:id="rId37"/>
    <p:sldId id="1396" r:id="rId38"/>
    <p:sldId id="1397" r:id="rId39"/>
    <p:sldId id="1409" r:id="rId40"/>
    <p:sldId id="1398" r:id="rId41"/>
    <p:sldId id="1399" r:id="rId42"/>
    <p:sldId id="1400" r:id="rId43"/>
    <p:sldId id="1410" r:id="rId44"/>
    <p:sldId id="1446" r:id="rId45"/>
    <p:sldId id="1003" r:id="rId46"/>
    <p:sldId id="1004" r:id="rId47"/>
    <p:sldId id="1198" r:id="rId48"/>
    <p:sldId id="1005" r:id="rId49"/>
    <p:sldId id="1343" r:id="rId50"/>
    <p:sldId id="1344" r:id="rId51"/>
    <p:sldId id="1146" r:id="rId52"/>
    <p:sldId id="1411" r:id="rId53"/>
    <p:sldId id="1147" r:id="rId54"/>
    <p:sldId id="1412" r:id="rId55"/>
    <p:sldId id="1091" r:id="rId56"/>
    <p:sldId id="1345" r:id="rId57"/>
    <p:sldId id="1346" r:id="rId58"/>
    <p:sldId id="1149" r:id="rId59"/>
    <p:sldId id="1461" r:id="rId60"/>
    <p:sldId id="1148" r:id="rId61"/>
    <p:sldId id="1414" r:id="rId62"/>
    <p:sldId id="1009" r:id="rId63"/>
    <p:sldId id="1010" r:id="rId64"/>
    <p:sldId id="1197" r:id="rId65"/>
    <p:sldId id="1237" r:id="rId66"/>
    <p:sldId id="1238" r:id="rId67"/>
    <p:sldId id="1239" r:id="rId68"/>
    <p:sldId id="1240" r:id="rId69"/>
    <p:sldId id="1241" r:id="rId70"/>
    <p:sldId id="1242" r:id="rId71"/>
    <p:sldId id="1415" r:id="rId72"/>
    <p:sldId id="1245" r:id="rId73"/>
    <p:sldId id="1246" r:id="rId74"/>
    <p:sldId id="1247" r:id="rId75"/>
    <p:sldId id="1248" r:id="rId76"/>
    <p:sldId id="1249" r:id="rId77"/>
    <p:sldId id="1250" r:id="rId78"/>
    <p:sldId id="1416" r:id="rId79"/>
    <p:sldId id="1253" r:id="rId80"/>
    <p:sldId id="1254" r:id="rId81"/>
    <p:sldId id="1255" r:id="rId82"/>
    <p:sldId id="1257" r:id="rId83"/>
    <p:sldId id="1258" r:id="rId84"/>
    <p:sldId id="1259" r:id="rId85"/>
    <p:sldId id="1260" r:id="rId86"/>
    <p:sldId id="1261" r:id="rId87"/>
    <p:sldId id="1262" r:id="rId88"/>
    <p:sldId id="1263" r:id="rId89"/>
    <p:sldId id="1265" r:id="rId90"/>
    <p:sldId id="1266" r:id="rId91"/>
    <p:sldId id="1267" r:id="rId92"/>
    <p:sldId id="1417" r:id="rId93"/>
    <p:sldId id="1272" r:id="rId94"/>
    <p:sldId id="1273" r:id="rId95"/>
    <p:sldId id="1274" r:id="rId96"/>
    <p:sldId id="1275" r:id="rId97"/>
    <p:sldId id="1276" r:id="rId98"/>
    <p:sldId id="1405" r:id="rId99"/>
    <p:sldId id="1406" r:id="rId100"/>
    <p:sldId id="1401" r:id="rId101"/>
    <p:sldId id="1418" r:id="rId102"/>
    <p:sldId id="1280" r:id="rId103"/>
    <p:sldId id="1281" r:id="rId104"/>
    <p:sldId id="1282" r:id="rId105"/>
    <p:sldId id="1284" r:id="rId106"/>
    <p:sldId id="1285" r:id="rId107"/>
    <p:sldId id="1286" r:id="rId108"/>
    <p:sldId id="1287" r:id="rId109"/>
    <p:sldId id="1288" r:id="rId110"/>
    <p:sldId id="1289" r:id="rId111"/>
    <p:sldId id="1290" r:id="rId112"/>
    <p:sldId id="1292" r:id="rId113"/>
    <p:sldId id="1293" r:id="rId114"/>
    <p:sldId id="1294" r:id="rId115"/>
    <p:sldId id="1295" r:id="rId116"/>
    <p:sldId id="1419" r:id="rId117"/>
    <p:sldId id="1298" r:id="rId118"/>
    <p:sldId id="1299" r:id="rId119"/>
    <p:sldId id="1300" r:id="rId120"/>
    <p:sldId id="1301" r:id="rId121"/>
    <p:sldId id="1302" r:id="rId122"/>
    <p:sldId id="1303" r:id="rId123"/>
    <p:sldId id="1305" r:id="rId124"/>
    <p:sldId id="1306" r:id="rId125"/>
    <p:sldId id="1307" r:id="rId126"/>
    <p:sldId id="1308" r:id="rId127"/>
    <p:sldId id="1420" r:id="rId128"/>
    <p:sldId id="1421" r:id="rId129"/>
    <p:sldId id="1422" r:id="rId130"/>
    <p:sldId id="1423" r:id="rId131"/>
    <p:sldId id="1424" r:id="rId132"/>
    <p:sldId id="1425" r:id="rId133"/>
    <p:sldId id="1426" r:id="rId134"/>
    <p:sldId id="1427" r:id="rId135"/>
    <p:sldId id="1428" r:id="rId136"/>
    <p:sldId id="1429" r:id="rId137"/>
    <p:sldId id="1430" r:id="rId138"/>
    <p:sldId id="1431" r:id="rId139"/>
    <p:sldId id="1432" r:id="rId140"/>
    <p:sldId id="1433" r:id="rId141"/>
    <p:sldId id="1434" r:id="rId142"/>
    <p:sldId id="1435" r:id="rId143"/>
    <p:sldId id="1436" r:id="rId144"/>
    <p:sldId id="1437" r:id="rId145"/>
    <p:sldId id="1438" r:id="rId146"/>
    <p:sldId id="1439" r:id="rId147"/>
    <p:sldId id="1440" r:id="rId148"/>
    <p:sldId id="1441" r:id="rId149"/>
    <p:sldId id="1449" r:id="rId150"/>
    <p:sldId id="1450" r:id="rId151"/>
    <p:sldId id="1458" r:id="rId152"/>
    <p:sldId id="1453" r:id="rId153"/>
    <p:sldId id="1459" r:id="rId154"/>
    <p:sldId id="1452" r:id="rId155"/>
    <p:sldId id="1457" r:id="rId156"/>
    <p:sldId id="1460" r:id="rId157"/>
    <p:sldId id="1442" r:id="rId158"/>
    <p:sldId id="1443" r:id="rId159"/>
    <p:sldId id="1448" r:id="rId160"/>
    <p:sldId id="1444" r:id="rId16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816" userDrawn="1">
          <p15:clr>
            <a:srgbClr val="A4A3A4"/>
          </p15:clr>
        </p15:guide>
      </p15:sldGuideLst>
    </p:ext>
    <p:ext uri="{2D200454-40CA-4A62-9FC3-DE9A4176ACB9}">
      <p15:notesGuideLst xmlns:p15="http://schemas.microsoft.com/office/powerpoint/2012/main">
        <p15:guide id="1" orient="horz" pos="2792" userDrawn="1">
          <p15:clr>
            <a:srgbClr val="A4A3A4"/>
          </p15:clr>
        </p15:guide>
        <p15:guide id="2" pos="4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yan Smale" initials="Bryan" lastIdx="7" clrIdx="0"/>
  <p:cmAuthor id="1" name="Margo" initials="M" lastIdx="1" clrIdx="1"/>
  <p:cmAuthor id="2" name="Linda P. McKessock" initials="LPM" lastIdx="5" clrIdx="2"/>
  <p:cmAuthor id="3" name="Gao, Mingjie" initials="GM" lastIdx="1" clrIdx="3">
    <p:extLst>
      <p:ext uri="{19B8F6BF-5375-455C-9EA6-DF929625EA0E}">
        <p15:presenceInfo xmlns:p15="http://schemas.microsoft.com/office/powerpoint/2012/main" userId="S-1-5-21-1417001333-651377827-839522115-4676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3"/>
    <a:srgbClr val="005A6E"/>
    <a:srgbClr val="006600"/>
    <a:srgbClr val="FF6600"/>
    <a:srgbClr val="009900"/>
    <a:srgbClr val="005064"/>
    <a:srgbClr val="00324B"/>
    <a:srgbClr val="003399"/>
    <a:srgbClr val="0000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2" autoAdjust="0"/>
    <p:restoredTop sz="96395" autoAdjust="0"/>
  </p:normalViewPr>
  <p:slideViewPr>
    <p:cSldViewPr snapToGrid="0">
      <p:cViewPr varScale="1">
        <p:scale>
          <a:sx n="111" d="100"/>
          <a:sy n="111" d="100"/>
        </p:scale>
        <p:origin x="1716" y="90"/>
      </p:cViewPr>
      <p:guideLst>
        <p:guide pos="2880"/>
        <p:guide orient="horz" pos="816"/>
      </p:guideLst>
    </p:cSldViewPr>
  </p:slideViewPr>
  <p:outlineViewPr>
    <p:cViewPr>
      <p:scale>
        <a:sx n="33" d="100"/>
        <a:sy n="33" d="100"/>
      </p:scale>
      <p:origin x="0" y="-41718"/>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83" d="100"/>
          <a:sy n="83" d="100"/>
        </p:scale>
        <p:origin x="3810" y="108"/>
      </p:cViewPr>
      <p:guideLst>
        <p:guide orient="horz" pos="2792"/>
        <p:guide pos="438"/>
      </p:guideLst>
    </p:cSldViewPr>
  </p:notesViewPr>
  <p:gridSpacing cx="45720" cy="4572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43343" cy="465455"/>
          </a:xfrm>
          <a:prstGeom prst="rect">
            <a:avLst/>
          </a:prstGeom>
        </p:spPr>
        <p:txBody>
          <a:bodyPr vert="horz" lIns="92397" tIns="46200" rIns="92397" bIns="46200" rtlCol="0"/>
          <a:lstStyle>
            <a:lvl1pPr algn="l">
              <a:defRPr sz="1100"/>
            </a:lvl1pPr>
          </a:lstStyle>
          <a:p>
            <a:endParaRPr lang="en-US" dirty="0"/>
          </a:p>
        </p:txBody>
      </p:sp>
      <p:sp>
        <p:nvSpPr>
          <p:cNvPr id="3" name="Date Placeholder 2"/>
          <p:cNvSpPr>
            <a:spLocks noGrp="1"/>
          </p:cNvSpPr>
          <p:nvPr>
            <p:ph type="dt" sz="quarter" idx="1"/>
          </p:nvPr>
        </p:nvSpPr>
        <p:spPr>
          <a:xfrm>
            <a:off x="3978133" y="2"/>
            <a:ext cx="3043343" cy="465455"/>
          </a:xfrm>
          <a:prstGeom prst="rect">
            <a:avLst/>
          </a:prstGeom>
        </p:spPr>
        <p:txBody>
          <a:bodyPr vert="horz" lIns="92397" tIns="46200" rIns="92397" bIns="46200" rtlCol="0"/>
          <a:lstStyle>
            <a:lvl1pPr algn="r">
              <a:defRPr sz="1100"/>
            </a:lvl1pPr>
          </a:lstStyle>
          <a:p>
            <a:endParaRPr lang="en-US" dirty="0"/>
          </a:p>
        </p:txBody>
      </p:sp>
      <p:sp>
        <p:nvSpPr>
          <p:cNvPr id="4" name="Footer Placeholder 3"/>
          <p:cNvSpPr>
            <a:spLocks noGrp="1"/>
          </p:cNvSpPr>
          <p:nvPr>
            <p:ph type="ftr" sz="quarter" idx="2"/>
          </p:nvPr>
        </p:nvSpPr>
        <p:spPr>
          <a:xfrm>
            <a:off x="2" y="8842032"/>
            <a:ext cx="3043343" cy="465455"/>
          </a:xfrm>
          <a:prstGeom prst="rect">
            <a:avLst/>
          </a:prstGeom>
        </p:spPr>
        <p:txBody>
          <a:bodyPr vert="horz" lIns="92397" tIns="46200" rIns="92397" bIns="46200"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8133" y="8842032"/>
            <a:ext cx="3043343" cy="465455"/>
          </a:xfrm>
          <a:prstGeom prst="rect">
            <a:avLst/>
          </a:prstGeom>
        </p:spPr>
        <p:txBody>
          <a:bodyPr vert="horz" lIns="92397" tIns="46200" rIns="92397" bIns="46200" rtlCol="0" anchor="b"/>
          <a:lstStyle>
            <a:lvl1pPr algn="r">
              <a:defRPr sz="1100"/>
            </a:lvl1pPr>
          </a:lstStyle>
          <a:p>
            <a:fld id="{B08DB52C-0817-45B2-BD5D-6DF7FFD34D63}" type="slidenum">
              <a:rPr lang="en-US" smtClean="0"/>
              <a:pPr/>
              <a:t>‹#›</a:t>
            </a:fld>
            <a:endParaRPr lang="en-US" dirty="0"/>
          </a:p>
        </p:txBody>
      </p:sp>
    </p:spTree>
    <p:extLst>
      <p:ext uri="{BB962C8B-B14F-4D97-AF65-F5344CB8AC3E}">
        <p14:creationId xmlns:p14="http://schemas.microsoft.com/office/powerpoint/2010/main" val="4056375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43343" cy="465455"/>
          </a:xfrm>
          <a:prstGeom prst="rect">
            <a:avLst/>
          </a:prstGeom>
        </p:spPr>
        <p:txBody>
          <a:bodyPr vert="horz" lIns="92397" tIns="46200" rIns="92397" bIns="46200" rtlCol="0"/>
          <a:lstStyle>
            <a:lvl1pPr algn="l">
              <a:defRPr sz="1100"/>
            </a:lvl1pPr>
          </a:lstStyle>
          <a:p>
            <a:endParaRPr lang="en-US" dirty="0"/>
          </a:p>
        </p:txBody>
      </p:sp>
      <p:sp>
        <p:nvSpPr>
          <p:cNvPr id="3" name="Date Placeholder 2"/>
          <p:cNvSpPr>
            <a:spLocks noGrp="1"/>
          </p:cNvSpPr>
          <p:nvPr>
            <p:ph type="dt" idx="1"/>
          </p:nvPr>
        </p:nvSpPr>
        <p:spPr>
          <a:xfrm>
            <a:off x="3978133" y="2"/>
            <a:ext cx="3043343" cy="465455"/>
          </a:xfrm>
          <a:prstGeom prst="rect">
            <a:avLst/>
          </a:prstGeom>
        </p:spPr>
        <p:txBody>
          <a:bodyPr vert="horz" lIns="92397" tIns="46200" rIns="92397" bIns="46200" rtlCol="0"/>
          <a:lstStyle>
            <a:lvl1pPr algn="r">
              <a:defRPr sz="1100"/>
            </a:lvl1pPr>
          </a:lstStyle>
          <a:p>
            <a:endParaRPr lang="en-US" dirty="0"/>
          </a:p>
        </p:txBody>
      </p:sp>
      <p:sp>
        <p:nvSpPr>
          <p:cNvPr id="4" name="Slide Image Placeholder 3"/>
          <p:cNvSpPr>
            <a:spLocks noGrp="1" noRot="1" noChangeAspect="1"/>
          </p:cNvSpPr>
          <p:nvPr>
            <p:ph type="sldImg" idx="2"/>
          </p:nvPr>
        </p:nvSpPr>
        <p:spPr>
          <a:xfrm>
            <a:off x="1185863" y="700088"/>
            <a:ext cx="4651375" cy="3489325"/>
          </a:xfrm>
          <a:prstGeom prst="rect">
            <a:avLst/>
          </a:prstGeom>
          <a:noFill/>
          <a:ln w="12700">
            <a:solidFill>
              <a:prstClr val="black"/>
            </a:solidFill>
          </a:ln>
        </p:spPr>
        <p:txBody>
          <a:bodyPr vert="horz" lIns="92397" tIns="46200" rIns="92397" bIns="46200" rtlCol="0" anchor="ctr"/>
          <a:lstStyle/>
          <a:p>
            <a:endParaRPr lang="en-US" dirty="0"/>
          </a:p>
        </p:txBody>
      </p:sp>
      <p:sp>
        <p:nvSpPr>
          <p:cNvPr id="5" name="Notes Placeholder 4"/>
          <p:cNvSpPr>
            <a:spLocks noGrp="1"/>
          </p:cNvSpPr>
          <p:nvPr>
            <p:ph type="body" sz="quarter" idx="3"/>
          </p:nvPr>
        </p:nvSpPr>
        <p:spPr>
          <a:xfrm>
            <a:off x="702311" y="4421825"/>
            <a:ext cx="5618480" cy="4189095"/>
          </a:xfrm>
          <a:prstGeom prst="rect">
            <a:avLst/>
          </a:prstGeom>
        </p:spPr>
        <p:txBody>
          <a:bodyPr vert="horz" lIns="92397" tIns="46200" rIns="92397" bIns="4620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2" y="8842032"/>
            <a:ext cx="3043343" cy="465455"/>
          </a:xfrm>
          <a:prstGeom prst="rect">
            <a:avLst/>
          </a:prstGeom>
        </p:spPr>
        <p:txBody>
          <a:bodyPr vert="horz" lIns="92397" tIns="46200" rIns="92397" bIns="46200"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8133" y="8842032"/>
            <a:ext cx="3043343" cy="465455"/>
          </a:xfrm>
          <a:prstGeom prst="rect">
            <a:avLst/>
          </a:prstGeom>
        </p:spPr>
        <p:txBody>
          <a:bodyPr vert="horz" lIns="92397" tIns="46200" rIns="92397" bIns="46200" rtlCol="0" anchor="b"/>
          <a:lstStyle>
            <a:lvl1pPr algn="r">
              <a:defRPr sz="1100"/>
            </a:lvl1pPr>
          </a:lstStyle>
          <a:p>
            <a:fld id="{8B6ACE37-B70B-483C-B7C8-9B58D8E0844E}" type="slidenum">
              <a:rPr lang="en-US" smtClean="0"/>
              <a:pPr/>
              <a:t>‹#›</a:t>
            </a:fld>
            <a:endParaRPr lang="en-US" dirty="0"/>
          </a:p>
        </p:txBody>
      </p:sp>
    </p:spTree>
    <p:extLst>
      <p:ext uri="{BB962C8B-B14F-4D97-AF65-F5344CB8AC3E}">
        <p14:creationId xmlns:p14="http://schemas.microsoft.com/office/powerpoint/2010/main" val="11510989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iw.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757">
              <a:defRPr/>
            </a:pPr>
            <a:r>
              <a:rPr lang="en-CA" b="1" dirty="0">
                <a:solidFill>
                  <a:srgbClr val="005A73"/>
                </a:solidFill>
                <a:latin typeface="Arial" panose="020B0604020202020204" pitchFamily="34" charset="0"/>
                <a:cs typeface="Arial" panose="020B0604020202020204" pitchFamily="34" charset="0"/>
              </a:rPr>
              <a:t>A Closer Look: A Report of the Canadian Index of Wellbeing</a:t>
            </a:r>
          </a:p>
          <a:p>
            <a:endParaRPr lang="en-CA" dirty="0" smtClean="0">
              <a:latin typeface="Arial" pitchFamily="34" charset="0"/>
              <a:cs typeface="Arial" pitchFamily="34" charset="0"/>
            </a:endParaRPr>
          </a:p>
          <a:p>
            <a:r>
              <a:rPr lang="en-CA" dirty="0" smtClean="0">
                <a:latin typeface="Arial" pitchFamily="34" charset="0"/>
                <a:cs typeface="Arial" pitchFamily="34" charset="0"/>
              </a:rPr>
              <a:t>When referring to this report, please use this citation:</a:t>
            </a:r>
          </a:p>
          <a:p>
            <a:endParaRPr lang="en-CA" dirty="0" smtClean="0">
              <a:latin typeface="Arial" pitchFamily="34" charset="0"/>
              <a:cs typeface="Arial" pitchFamily="34" charset="0"/>
            </a:endParaRPr>
          </a:p>
          <a:p>
            <a:pPr indent="-443879"/>
            <a:r>
              <a:rPr lang="en-CA" dirty="0" smtClean="0">
                <a:latin typeface="Arial" pitchFamily="34" charset="0"/>
                <a:cs typeface="Arial" pitchFamily="34" charset="0"/>
              </a:rPr>
              <a:t>Smale, B., Jiang, K., &amp; Gao, M. (2019). </a:t>
            </a:r>
            <a:r>
              <a:rPr lang="en-US" i="1" dirty="0" smtClean="0">
                <a:latin typeface="Arial" pitchFamily="34" charset="0"/>
                <a:cs typeface="Arial" pitchFamily="34" charset="0"/>
              </a:rPr>
              <a:t>A Closer Look at</a:t>
            </a:r>
            <a:r>
              <a:rPr lang="en-US" i="1" baseline="0" dirty="0" smtClean="0">
                <a:latin typeface="Arial" pitchFamily="34" charset="0"/>
                <a:cs typeface="Arial" pitchFamily="34" charset="0"/>
              </a:rPr>
              <a:t> </a:t>
            </a:r>
            <a:r>
              <a:rPr lang="en-US" i="1" dirty="0" smtClean="0">
                <a:latin typeface="Arial" pitchFamily="34" charset="0"/>
                <a:cs typeface="Arial" pitchFamily="34" charset="0"/>
              </a:rPr>
              <a:t>CIW Community Wellbeing Survey</a:t>
            </a:r>
            <a:r>
              <a:rPr lang="en-US" i="1" baseline="0" dirty="0" smtClean="0">
                <a:latin typeface="Arial" pitchFamily="34" charset="0"/>
                <a:cs typeface="Arial" pitchFamily="34" charset="0"/>
              </a:rPr>
              <a:t> </a:t>
            </a:r>
            <a:r>
              <a:rPr lang="en-US" i="1" dirty="0" smtClean="0">
                <a:latin typeface="Arial" pitchFamily="34" charset="0"/>
                <a:cs typeface="Arial" pitchFamily="34" charset="0"/>
              </a:rPr>
              <a:t>Results for Bruce and Grey Counties</a:t>
            </a:r>
            <a:r>
              <a:rPr lang="en-CA" baseline="0" dirty="0" smtClean="0">
                <a:latin typeface="Arial" pitchFamily="34" charset="0"/>
                <a:cs typeface="Arial" pitchFamily="34" charset="0"/>
              </a:rPr>
              <a:t>. A report prepared for South East Grey Community Health Centre. Waterloo, ON: Canadian Index of Wellbeing and University of Waterloo.</a:t>
            </a:r>
            <a:endParaRPr lang="en-CA"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3695F34-312D-47E7-A405-264705C56C29}" type="slidenum">
              <a:rPr lang="en-US" smtClean="0">
                <a:solidFill>
                  <a:prstClr val="black"/>
                </a:solidFill>
              </a:rPr>
              <a:pPr/>
              <a:t>1</a:t>
            </a:fld>
            <a:endParaRPr lang="en-US" dirty="0">
              <a:solidFill>
                <a:prstClr val="black"/>
              </a:solidFill>
            </a:endParaRPr>
          </a:p>
        </p:txBody>
      </p:sp>
      <p:sp>
        <p:nvSpPr>
          <p:cNvPr id="6" name="Footer Placeholder 5"/>
          <p:cNvSpPr>
            <a:spLocks noGrp="1"/>
          </p:cNvSpPr>
          <p:nvPr>
            <p:ph type="ftr" sz="quarter" idx="12"/>
          </p:nvPr>
        </p:nvSpPr>
        <p:spPr>
          <a:xfrm>
            <a:off x="127322" y="8842032"/>
            <a:ext cx="3566160" cy="365760"/>
          </a:xfrm>
        </p:spPr>
        <p:txBody>
          <a:bodyPr anchor="ctr" anchorCtr="0"/>
          <a:lstStyle/>
          <a:p>
            <a:r>
              <a:rPr lang="en-US" dirty="0" smtClean="0">
                <a:solidFill>
                  <a:prstClr val="black"/>
                </a:solidFill>
              </a:rPr>
              <a:t>For more information about the CIW, visit </a:t>
            </a:r>
            <a:r>
              <a:rPr lang="en-US" dirty="0" smtClean="0">
                <a:solidFill>
                  <a:prstClr val="black"/>
                </a:solidFill>
                <a:hlinkClick r:id="rId3"/>
              </a:rPr>
              <a:t>www.ciw.ca</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579870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Overall Wellbeing</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defTabSz="924458">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satisfied are residents with different aspects of wellbeing in Bruce County?</a:t>
            </a:r>
            <a:r>
              <a:rPr lang="en-CA" dirty="0" smtClean="0">
                <a:latin typeface="Arial" panose="020B0604020202020204" pitchFamily="34" charset="0"/>
                <a:cs typeface="Arial" panose="020B0604020202020204" pitchFamily="34" charset="0"/>
              </a:rPr>
              <a:t>”</a:t>
            </a:r>
          </a:p>
          <a:p>
            <a:pPr defTabSz="924458">
              <a:defRPr/>
            </a:pPr>
            <a:endParaRPr lang="en-US" dirty="0" smtClean="0"/>
          </a:p>
          <a:p>
            <a:pPr marL="173336" indent="-173336" defTabSz="924458">
              <a:buFont typeface="Arial" panose="020B0604020202020204" pitchFamily="34" charset="0"/>
              <a:buChar char="•"/>
              <a:defRPr/>
            </a:pPr>
            <a:r>
              <a:rPr lang="en-US" dirty="0" smtClean="0">
                <a:latin typeface="Arial" panose="020B0604020202020204" pitchFamily="34" charset="0"/>
                <a:cs typeface="Arial" panose="020B0604020202020204" pitchFamily="34" charset="0"/>
              </a:rPr>
              <a:t>Bruce</a:t>
            </a:r>
            <a:r>
              <a:rPr lang="en-US" baseline="0" dirty="0" smtClean="0">
                <a:latin typeface="Arial" panose="020B0604020202020204" pitchFamily="34" charset="0"/>
                <a:cs typeface="Arial" panose="020B0604020202020204" pitchFamily="34" charset="0"/>
              </a:rPr>
              <a:t> County </a:t>
            </a:r>
            <a:r>
              <a:rPr lang="en-US" dirty="0" smtClean="0">
                <a:latin typeface="Arial" panose="020B0604020202020204" pitchFamily="34" charset="0"/>
                <a:cs typeface="Arial" panose="020B0604020202020204" pitchFamily="34" charset="0"/>
              </a:rPr>
              <a:t>residents are most satisfied with the environmental</a:t>
            </a:r>
            <a:r>
              <a:rPr lang="en-US" baseline="0" dirty="0" smtClean="0">
                <a:latin typeface="Arial" panose="020B0604020202020204" pitchFamily="34" charset="0"/>
                <a:cs typeface="Arial" panose="020B0604020202020204" pitchFamily="34" charset="0"/>
              </a:rPr>
              <a:t> quality of </a:t>
            </a:r>
            <a:r>
              <a:rPr lang="en-US" dirty="0" smtClean="0">
                <a:latin typeface="Arial" panose="020B0604020202020204" pitchFamily="34" charset="0"/>
                <a:cs typeface="Arial" panose="020B0604020202020204" pitchFamily="34" charset="0"/>
              </a:rPr>
              <a:t>their neighbourhood</a:t>
            </a:r>
            <a:r>
              <a:rPr lang="en-US" baseline="0" dirty="0" smtClean="0">
                <a:latin typeface="Arial" panose="020B0604020202020204" pitchFamily="34" charset="0"/>
                <a:cs typeface="Arial" panose="020B0604020202020204" pitchFamily="34" charset="0"/>
              </a:rPr>
              <a:t> and least satisfied with how local government responds to community needs.</a:t>
            </a:r>
          </a:p>
          <a:p>
            <a:pPr marL="173336" indent="-173336" defTabSz="924458">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924458">
              <a:defRPr/>
            </a:pPr>
            <a:r>
              <a:rPr lang="en-US" sz="1000" i="1" dirty="0"/>
              <a:t>Note: The above findings are based on the original 7-point scale where higher scores reflect greater agreement.</a:t>
            </a:r>
            <a:endParaRPr lang="en-US" sz="1000" b="1" i="1" dirty="0"/>
          </a:p>
          <a:p>
            <a:pPr marL="173336" indent="-173336" defTabSz="924458">
              <a:buFont typeface="Arial" panose="020B0604020202020204" pitchFamily="34" charset="0"/>
              <a:buChar char="•"/>
              <a:defRPr/>
            </a:pPr>
            <a:endParaRPr lang="en-US" dirty="0" smtClean="0"/>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a:t>
            </a:fld>
            <a:endParaRPr lang="en-US" dirty="0"/>
          </a:p>
        </p:txBody>
      </p:sp>
    </p:spTree>
    <p:extLst>
      <p:ext uri="{BB962C8B-B14F-4D97-AF65-F5344CB8AC3E}">
        <p14:creationId xmlns:p14="http://schemas.microsoft.com/office/powerpoint/2010/main" val="9083950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a:t>“</a:t>
            </a:r>
            <a:r>
              <a:rPr lang="en-CA" i="1" dirty="0"/>
              <a:t>Is social isolation related to living </a:t>
            </a:r>
            <a:r>
              <a:rPr lang="en-CA" i="1" dirty="0" smtClean="0"/>
              <a:t>arrangement in Bruce</a:t>
            </a:r>
            <a:r>
              <a:rPr lang="en-CA" i="1" baseline="0" dirty="0" smtClean="0"/>
              <a:t> and Grey Counties</a:t>
            </a:r>
            <a:r>
              <a:rPr lang="en-CA" i="1" dirty="0" smtClean="0"/>
              <a:t>?</a:t>
            </a:r>
            <a:r>
              <a:rPr lang="en-CA" dirty="0" smtClean="0"/>
              <a:t>”</a:t>
            </a:r>
            <a:endParaRPr lang="en-CA" dirty="0"/>
          </a:p>
          <a:p>
            <a:endParaRPr lang="en-CA" dirty="0"/>
          </a:p>
          <a:p>
            <a:pPr marL="165519" indent="-165519">
              <a:buFont typeface="Arial" panose="020B0604020202020204" pitchFamily="34" charset="0"/>
              <a:buChar char="•"/>
              <a:defRPr/>
            </a:pPr>
            <a:r>
              <a:rPr lang="en-US" dirty="0"/>
              <a:t>Households of adults </a:t>
            </a:r>
            <a:r>
              <a:rPr lang="en-US" dirty="0" smtClean="0"/>
              <a:t>living alone and adults sharing </a:t>
            </a:r>
            <a:r>
              <a:rPr lang="en-US" dirty="0"/>
              <a:t>accommodation with others are most likely to feel socially isolated</a:t>
            </a:r>
            <a:r>
              <a:rPr lang="en-US" dirty="0" smtClean="0"/>
              <a:t>. Adults who</a:t>
            </a:r>
            <a:r>
              <a:rPr lang="en-US" baseline="0" dirty="0" smtClean="0"/>
              <a:t> share accommodation with others </a:t>
            </a:r>
            <a:r>
              <a:rPr lang="en-US" dirty="0" smtClean="0"/>
              <a:t>report </a:t>
            </a:r>
            <a:r>
              <a:rPr lang="en-US" dirty="0"/>
              <a:t>more intense feelings of being socially </a:t>
            </a:r>
            <a:r>
              <a:rPr lang="en-US" dirty="0" smtClean="0"/>
              <a:t>isolated (19.7%). </a:t>
            </a:r>
            <a:endParaRPr lang="en-US" dirty="0"/>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a:t>Couples living with </a:t>
            </a:r>
            <a:r>
              <a:rPr lang="en-US" dirty="0" smtClean="0"/>
              <a:t>children </a:t>
            </a:r>
            <a:r>
              <a:rPr lang="en-US" dirty="0"/>
              <a:t>at home </a:t>
            </a:r>
            <a:r>
              <a:rPr lang="en-US" dirty="0" smtClean="0"/>
              <a:t>(84.2%) and couples living with no children at home (80.7%) have </a:t>
            </a:r>
            <a:r>
              <a:rPr lang="en-US" dirty="0"/>
              <a:t>the highest </a:t>
            </a:r>
            <a:r>
              <a:rPr lang="en-US" dirty="0" smtClean="0"/>
              <a:t>percentages </a:t>
            </a:r>
            <a:r>
              <a:rPr lang="en-US" dirty="0"/>
              <a:t>of people </a:t>
            </a:r>
            <a:r>
              <a:rPr lang="en-US" dirty="0" smtClean="0"/>
              <a:t>who feel </a:t>
            </a:r>
            <a:r>
              <a:rPr lang="en-US" dirty="0"/>
              <a:t>less </a:t>
            </a:r>
            <a:r>
              <a:rPr lang="en-US" dirty="0" smtClean="0"/>
              <a:t>socially isolated.</a:t>
            </a:r>
            <a:endParaRPr lang="en-US" dirty="0"/>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smtClean="0"/>
              <a:t>An </a:t>
            </a:r>
            <a:r>
              <a:rPr lang="en-US" dirty="0"/>
              <a:t>adult living with children (single parents) are </a:t>
            </a:r>
            <a:r>
              <a:rPr lang="en-US" dirty="0" smtClean="0"/>
              <a:t>somewhat or more </a:t>
            </a:r>
            <a:r>
              <a:rPr lang="en-US" dirty="0"/>
              <a:t>socially isolated </a:t>
            </a:r>
            <a:r>
              <a:rPr lang="en-US" dirty="0" smtClean="0"/>
              <a:t>than others </a:t>
            </a:r>
            <a:r>
              <a:rPr lang="en-US" dirty="0"/>
              <a:t>who have a </a:t>
            </a:r>
            <a:r>
              <a:rPr lang="en-US" dirty="0" smtClean="0"/>
              <a:t>partner.</a:t>
            </a:r>
          </a:p>
          <a:p>
            <a:pPr marL="165519" indent="-165519">
              <a:buFont typeface="Arial" panose="020B0604020202020204" pitchFamily="34" charset="0"/>
              <a:buChar char="•"/>
              <a:defRPr/>
            </a:pPr>
            <a:endParaRPr lang="en-US" dirty="0" smtClean="0"/>
          </a:p>
          <a:p>
            <a:pPr marL="165519" indent="-165519">
              <a:buFont typeface="Arial" panose="020B0604020202020204" pitchFamily="34" charset="0"/>
              <a:buChar char="•"/>
              <a:defRPr/>
            </a:pPr>
            <a:r>
              <a:rPr lang="en-US" dirty="0" smtClean="0"/>
              <a:t>These patterns</a:t>
            </a:r>
            <a:r>
              <a:rPr lang="en-US" baseline="0" dirty="0" smtClean="0"/>
              <a:t> based on living arrangement are highly similar for both Bruce and Grey Counties.</a:t>
            </a: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100</a:t>
            </a:fld>
            <a:endParaRPr lang="en-US" dirty="0"/>
          </a:p>
        </p:txBody>
      </p:sp>
    </p:spTree>
    <p:extLst>
      <p:ext uri="{BB962C8B-B14F-4D97-AF65-F5344CB8AC3E}">
        <p14:creationId xmlns:p14="http://schemas.microsoft.com/office/powerpoint/2010/main" val="14048867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a:t>
            </a:r>
            <a:r>
              <a:rPr lang="en-CA" i="1" baseline="0" dirty="0" smtClean="0">
                <a:latin typeface="Arial" panose="020B0604020202020204" pitchFamily="34" charset="0"/>
                <a:cs typeface="Arial" panose="020B0604020202020204" pitchFamily="34" charset="0"/>
              </a:rPr>
              <a:t> overall wellbeing </a:t>
            </a:r>
            <a:r>
              <a:rPr lang="en-US" i="1" baseline="0" dirty="0" smtClean="0">
                <a:latin typeface="Arial" panose="020B0604020202020204" pitchFamily="34" charset="0"/>
                <a:cs typeface="Arial" panose="020B0604020202020204" pitchFamily="34" charset="0"/>
              </a:rPr>
              <a:t>in Bruce and Grey Counties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As feelings of social</a:t>
            </a:r>
            <a:r>
              <a:rPr lang="en-US" baseline="0" dirty="0" smtClean="0">
                <a:solidFill>
                  <a:srgbClr val="005A73"/>
                </a:solidFill>
                <a:latin typeface="Arial" panose="020B0604020202020204" pitchFamily="34" charset="0"/>
                <a:cs typeface="Arial" panose="020B0604020202020204" pitchFamily="34" charset="0"/>
              </a:rPr>
              <a:t> isolation increase, </a:t>
            </a:r>
            <a:r>
              <a:rPr lang="en-US" dirty="0" smtClean="0">
                <a:solidFill>
                  <a:srgbClr val="005A73"/>
                </a:solidFill>
                <a:latin typeface="Arial" panose="020B0604020202020204" pitchFamily="34" charset="0"/>
                <a:cs typeface="Arial" panose="020B0604020202020204" pitchFamily="34" charset="0"/>
              </a:rPr>
              <a:t>overall wellbeing decreases.</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 (under</a:t>
            </a:r>
            <a:r>
              <a:rPr lang="en-US" baseline="0" dirty="0" smtClean="0">
                <a:latin typeface="Arial" panose="020B0604020202020204" pitchFamily="34" charset="0"/>
                <a:cs typeface="Arial" panose="020B0604020202020204" pitchFamily="34" charset="0"/>
              </a:rPr>
              <a:t> $20,000</a:t>
            </a:r>
            <a:r>
              <a:rPr lang="en-US" dirty="0" smtClean="0">
                <a:latin typeface="Arial" panose="020B0604020202020204" pitchFamily="34" charset="0"/>
                <a:cs typeface="Arial" panose="020B0604020202020204" pitchFamily="34" charset="0"/>
              </a:rPr>
              <a:t>); however, people with</a:t>
            </a:r>
            <a:r>
              <a:rPr lang="en-US" baseline="0" dirty="0" smtClean="0">
                <a:latin typeface="Arial" panose="020B0604020202020204" pitchFamily="34" charset="0"/>
                <a:cs typeface="Arial" panose="020B0604020202020204" pitchFamily="34" charset="0"/>
              </a:rPr>
              <a:t> annual household incomes of $20,000 to $29,999 and of $60,000 to $79,999 report significantly lower feelings of social isolation and higher overall wellbeing. </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Mid-age residents (35 to 44 years of age)</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t>Households of one adult living with children (single parent</a:t>
            </a:r>
            <a:r>
              <a:rPr lang="en-US" baseline="0" dirty="0" smtClean="0"/>
              <a:t> families).</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defTabSz="924458">
              <a:defRPr/>
            </a:pPr>
            <a:r>
              <a:rPr lang="en-US" sz="1000" i="1" dirty="0">
                <a:solidFill>
                  <a:prstClr val="black"/>
                </a:solidFill>
              </a:rPr>
              <a:t>Note: The mean is based on a 7-point scale where higher scores reflect greater levels of agreement.</a:t>
            </a:r>
            <a:endParaRPr lang="en-CA" sz="1000" dirty="0">
              <a:solidFill>
                <a:prstClr val="black"/>
              </a:solidFill>
            </a:endParaRPr>
          </a:p>
          <a:p>
            <a:pPr marL="158947" indent="-158947">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101</a:t>
            </a:fld>
            <a:endParaRPr lang="en-US" dirty="0"/>
          </a:p>
        </p:txBody>
      </p:sp>
    </p:spTree>
    <p:extLst>
      <p:ext uri="{BB962C8B-B14F-4D97-AF65-F5344CB8AC3E}">
        <p14:creationId xmlns:p14="http://schemas.microsoft.com/office/powerpoint/2010/main" val="903098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Are perceptions of safety (walking alone after dark in their neighbourhood) related to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As household incomes increase,</a:t>
            </a:r>
            <a:r>
              <a:rPr lang="en-US" baseline="0" dirty="0" smtClean="0">
                <a:latin typeface="Arial" panose="020B0604020202020204" pitchFamily="34" charset="0"/>
                <a:cs typeface="Arial" panose="020B0604020202020204" pitchFamily="34" charset="0"/>
              </a:rPr>
              <a:t> the percentage of </a:t>
            </a:r>
            <a:r>
              <a:rPr lang="en-US" dirty="0" smtClean="0">
                <a:latin typeface="Arial" panose="020B0604020202020204" pitchFamily="34" charset="0"/>
                <a:cs typeface="Arial" panose="020B0604020202020204" pitchFamily="34" charset="0"/>
              </a:rPr>
              <a:t>people who </a:t>
            </a:r>
            <a:r>
              <a:rPr lang="en-US" baseline="0" dirty="0" smtClean="0">
                <a:latin typeface="Arial" panose="020B0604020202020204" pitchFamily="34" charset="0"/>
                <a:cs typeface="Arial" panose="020B0604020202020204" pitchFamily="34" charset="0"/>
              </a:rPr>
              <a:t>feel safe walking alone after dark in their neighbourhood increases.</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R</a:t>
            </a:r>
            <a:r>
              <a:rPr lang="en-CA" baseline="0" dirty="0" smtClean="0">
                <a:latin typeface="Arial" panose="020B0604020202020204" pitchFamily="34" charset="0"/>
                <a:cs typeface="Arial" panose="020B0604020202020204" pitchFamily="34" charset="0"/>
              </a:rPr>
              <a:t>esidents with annual household incomes under $20,000 are especially at risk of feeling unsafe walking alone after dark in their neighbourhood, likely due to their ability to pay for housing in better locales.</a:t>
            </a:r>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102</a:t>
            </a:fld>
            <a:endParaRPr lang="en-US" dirty="0"/>
          </a:p>
        </p:txBody>
      </p:sp>
    </p:spTree>
    <p:extLst>
      <p:ext uri="{BB962C8B-B14F-4D97-AF65-F5344CB8AC3E}">
        <p14:creationId xmlns:p14="http://schemas.microsoft.com/office/powerpoint/2010/main" val="30276624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Are perceptions of safety (walking alone after dark in their neighbourhood) related to age</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Lower</a:t>
            </a:r>
            <a:r>
              <a:rPr lang="en-CA" baseline="0" dirty="0" smtClean="0">
                <a:latin typeface="Arial" panose="020B0604020202020204" pitchFamily="34" charset="0"/>
                <a:cs typeface="Arial" panose="020B0604020202020204" pitchFamily="34" charset="0"/>
              </a:rPr>
              <a:t> percentages of y</a:t>
            </a:r>
            <a:r>
              <a:rPr lang="en-CA" dirty="0" smtClean="0">
                <a:latin typeface="Arial" panose="020B0604020202020204" pitchFamily="34" charset="0"/>
                <a:cs typeface="Arial" panose="020B0604020202020204" pitchFamily="34" charset="0"/>
              </a:rPr>
              <a:t>ounger residents (under 35 years and 35 to </a:t>
            </a:r>
            <a:r>
              <a:rPr lang="en-CA" baseline="0" dirty="0" smtClean="0">
                <a:latin typeface="Arial" panose="020B0604020202020204" pitchFamily="34" charset="0"/>
                <a:cs typeface="Arial" panose="020B0604020202020204" pitchFamily="34" charset="0"/>
              </a:rPr>
              <a:t>44 years) report feeling unsafe walking alone after dark </a:t>
            </a:r>
            <a:r>
              <a:rPr lang="en-CA" dirty="0" smtClean="0">
                <a:latin typeface="Arial" panose="020B0604020202020204" pitchFamily="34" charset="0"/>
                <a:cs typeface="Arial" panose="020B0604020202020204" pitchFamily="34" charset="0"/>
              </a:rPr>
              <a:t>in their neighbourhood</a:t>
            </a:r>
            <a:r>
              <a:rPr lang="en-CA" baseline="0" dirty="0" smtClean="0">
                <a:latin typeface="Arial" panose="020B0604020202020204" pitchFamily="34" charset="0"/>
                <a:cs typeface="Arial" panose="020B0604020202020204" pitchFamily="34" charset="0"/>
              </a:rPr>
              <a:t>.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After age 45 years, the percentage of residents who feel unsafe unsafe walking alone after dark in their neighbourhood almost triples and is highest among residents 75 years of age and older.</a:t>
            </a:r>
            <a:endParaRPr lang="en-CA"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103</a:t>
            </a:fld>
            <a:endParaRPr lang="en-US" dirty="0"/>
          </a:p>
        </p:txBody>
      </p:sp>
    </p:spTree>
    <p:extLst>
      <p:ext uri="{BB962C8B-B14F-4D97-AF65-F5344CB8AC3E}">
        <p14:creationId xmlns:p14="http://schemas.microsoft.com/office/powerpoint/2010/main" val="29513368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t>“</a:t>
            </a:r>
            <a:r>
              <a:rPr lang="en-US" i="1" dirty="0" smtClean="0"/>
              <a:t>Are perceptions of safety (walking alone after dark in their neighbourhood) related to living arrangement</a:t>
            </a:r>
            <a:r>
              <a:rPr lang="en-CA" i="1" dirty="0" smtClean="0"/>
              <a:t>?</a:t>
            </a:r>
            <a:r>
              <a:rPr lang="en-CA" dirty="0" smtClean="0"/>
              <a:t>”</a:t>
            </a:r>
            <a:endParaRPr lang="en-CA" dirty="0"/>
          </a:p>
          <a:p>
            <a:endParaRPr lang="en-CA" dirty="0"/>
          </a:p>
          <a:p>
            <a:pPr marL="174238" indent="-174238">
              <a:buFont typeface="Arial" panose="020B0604020202020204" pitchFamily="34" charset="0"/>
              <a:buChar char="•"/>
            </a:pPr>
            <a:r>
              <a:rPr lang="en-CA" dirty="0" smtClean="0"/>
              <a:t>A higher percentage of households of </a:t>
            </a:r>
            <a:r>
              <a:rPr lang="en-CA" dirty="0"/>
              <a:t>one adult living with children (single parents) </a:t>
            </a:r>
            <a:r>
              <a:rPr lang="en-CA" dirty="0" smtClean="0"/>
              <a:t>feel </a:t>
            </a:r>
            <a:r>
              <a:rPr lang="en-CA" dirty="0"/>
              <a:t>unsafe walking alone after dark in their </a:t>
            </a:r>
            <a:r>
              <a:rPr lang="en-CA" dirty="0" smtClean="0"/>
              <a:t>neighbourhood (17.8%). The next highest percentage is adults sharing accommodation with others at 13.6%.</a:t>
            </a:r>
            <a:endParaRPr lang="en-CA" dirty="0"/>
          </a:p>
          <a:p>
            <a:endParaRPr lang="en-US" dirty="0"/>
          </a:p>
          <a:p>
            <a:pPr marL="165519" indent="-165519">
              <a:buFont typeface="Arial" panose="020B0604020202020204" pitchFamily="34" charset="0"/>
              <a:buChar char="•"/>
            </a:pPr>
            <a:r>
              <a:rPr lang="en-US" dirty="0" smtClean="0"/>
              <a:t>Among households </a:t>
            </a:r>
            <a:r>
              <a:rPr lang="en-US" dirty="0"/>
              <a:t>of couples, </a:t>
            </a:r>
            <a:r>
              <a:rPr lang="en-US" dirty="0" smtClean="0"/>
              <a:t>a lower percentage of those living </a:t>
            </a:r>
            <a:r>
              <a:rPr lang="en-US" dirty="0"/>
              <a:t>with children at home </a:t>
            </a:r>
            <a:r>
              <a:rPr lang="en-US" dirty="0" smtClean="0"/>
              <a:t>feel unsafe </a:t>
            </a:r>
            <a:r>
              <a:rPr lang="en-US" dirty="0"/>
              <a:t>walking alone after dark </a:t>
            </a:r>
            <a:r>
              <a:rPr lang="en-US" dirty="0" smtClean="0"/>
              <a:t>(6.1%) than couples </a:t>
            </a:r>
            <a:r>
              <a:rPr lang="en-US" dirty="0"/>
              <a:t>who live with no children at home </a:t>
            </a:r>
            <a:r>
              <a:rPr lang="en-US" dirty="0" smtClean="0"/>
              <a:t>(7.9%) or </a:t>
            </a:r>
            <a:r>
              <a:rPr lang="en-US" dirty="0"/>
              <a:t>couples who do not have </a:t>
            </a:r>
            <a:r>
              <a:rPr lang="en-US" dirty="0" smtClean="0"/>
              <a:t>children (12.0%). </a:t>
            </a:r>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104</a:t>
            </a:fld>
            <a:endParaRPr lang="en-US" dirty="0"/>
          </a:p>
        </p:txBody>
      </p:sp>
    </p:spTree>
    <p:extLst>
      <p:ext uri="{BB962C8B-B14F-4D97-AF65-F5344CB8AC3E}">
        <p14:creationId xmlns:p14="http://schemas.microsoft.com/office/powerpoint/2010/main" val="36070245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Leisure and Culture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By participating</a:t>
            </a:r>
            <a:r>
              <a:rPr lang="en-US" baseline="0" dirty="0" smtClean="0">
                <a:latin typeface="Arial" panose="020B0604020202020204" pitchFamily="34" charset="0"/>
                <a:cs typeface="Arial" panose="020B0604020202020204" pitchFamily="34" charset="0"/>
              </a:rPr>
              <a:t> in leisure and cultural activities, whether arts, culture, or recreation, we contribute to our wellbeing as individuals, to our communities, and to society as a whole. The myriad of activities and opportunities we pursue and enjoy benefit our overall life satisfaction and quality of life.</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As forms of human expression, leisure and cultural activities help to more fully define our lives, the meaning we derive from them, and ultimately, our wellbeing. This remains true throughout our lives regardless of age, gender, or social group. The impact of participation in leisure and cultural activities is even greater for people in marginalized groups, such as those living with disabilities, living in poverty, and as members of a minority population.</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105</a:t>
            </a:fld>
            <a:endParaRPr lang="en-US" dirty="0"/>
          </a:p>
        </p:txBody>
      </p:sp>
    </p:spTree>
    <p:extLst>
      <p:ext uri="{BB962C8B-B14F-4D97-AF65-F5344CB8AC3E}">
        <p14:creationId xmlns:p14="http://schemas.microsoft.com/office/powerpoint/2010/main" val="241871817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106</a:t>
            </a:fld>
            <a:endParaRPr lang="en-US" dirty="0"/>
          </a:p>
        </p:txBody>
      </p:sp>
      <p:sp>
        <p:nvSpPr>
          <p:cNvPr id="3" name="Notes Placeholder 2"/>
          <p:cNvSpPr>
            <a:spLocks noGrp="1"/>
          </p:cNvSpPr>
          <p:nvPr>
            <p:ph type="body" idx="1"/>
          </p:nvPr>
        </p:nvSpPr>
        <p:spPr>
          <a:xfrm>
            <a:off x="702311" y="4373114"/>
            <a:ext cx="5963473" cy="4843184"/>
          </a:xfrm>
        </p:spPr>
        <p:txBody>
          <a:bodyPr/>
          <a:lstStyle/>
          <a:p>
            <a:pPr defTabSz="887757">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Leisure and Culture</a:t>
            </a:r>
          </a:p>
          <a:p>
            <a:pPr defTabSz="887757">
              <a:defRPr/>
            </a:pPr>
            <a:endParaRPr lang="en-CA" sz="600" dirty="0"/>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leisure and culture?</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sz="600" dirty="0"/>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smtClean="0"/>
              <a:t>68.2% </a:t>
            </a:r>
            <a:r>
              <a:rPr lang="en-US" dirty="0"/>
              <a:t>use community recreation centres </a:t>
            </a:r>
            <a:r>
              <a:rPr lang="en-US" dirty="0" smtClean="0"/>
              <a:t>(57.9% </a:t>
            </a:r>
            <a:r>
              <a:rPr lang="en-US" dirty="0"/>
              <a:t>for below group)</a:t>
            </a:r>
          </a:p>
          <a:p>
            <a:pPr marL="158054" indent="-158054" defTabSz="809487">
              <a:buFont typeface="Arial" panose="020B0604020202020204" pitchFamily="34" charset="0"/>
              <a:buChar char="•"/>
              <a:defRPr/>
            </a:pPr>
            <a:r>
              <a:rPr lang="en-US" dirty="0" smtClean="0"/>
              <a:t>44.6% </a:t>
            </a:r>
            <a:r>
              <a:rPr lang="en-US" dirty="0"/>
              <a:t>use performing arts facilities </a:t>
            </a:r>
            <a:r>
              <a:rPr lang="en-US" dirty="0" smtClean="0"/>
              <a:t>(22.6% </a:t>
            </a:r>
            <a:r>
              <a:rPr lang="en-US" dirty="0"/>
              <a:t>for below group)</a:t>
            </a:r>
          </a:p>
          <a:p>
            <a:pPr marL="158054" indent="-158054" defTabSz="809487">
              <a:buFont typeface="Arial" panose="020B0604020202020204" pitchFamily="34" charset="0"/>
              <a:buChar char="•"/>
              <a:defRPr/>
            </a:pPr>
            <a:r>
              <a:rPr lang="en-US" dirty="0" smtClean="0"/>
              <a:t>64.5% </a:t>
            </a:r>
            <a:r>
              <a:rPr lang="en-US" dirty="0"/>
              <a:t>participate in arts and cultural activities (e.g., attend music concerts) </a:t>
            </a:r>
            <a:r>
              <a:rPr lang="en-US" dirty="0" smtClean="0"/>
              <a:t>(53% </a:t>
            </a:r>
            <a:r>
              <a:rPr lang="en-US" dirty="0"/>
              <a:t>for below group)</a:t>
            </a:r>
          </a:p>
          <a:p>
            <a:pPr marL="158054" indent="-158054" defTabSz="809487">
              <a:buFont typeface="Arial" panose="020B0604020202020204" pitchFamily="34" charset="0"/>
              <a:buChar char="•"/>
              <a:defRPr/>
            </a:pPr>
            <a:r>
              <a:rPr lang="en-US" dirty="0" smtClean="0"/>
              <a:t>93.7% </a:t>
            </a:r>
            <a:r>
              <a:rPr lang="en-US" dirty="0"/>
              <a:t>attend social leisure activities </a:t>
            </a:r>
            <a:r>
              <a:rPr lang="en-US" dirty="0" smtClean="0"/>
              <a:t>(e.g., socialize with friends) (84.8% </a:t>
            </a:r>
            <a:r>
              <a:rPr lang="en-US" dirty="0"/>
              <a:t>for below group)</a:t>
            </a:r>
          </a:p>
          <a:p>
            <a:pPr marL="158054" indent="-158054" defTabSz="809487">
              <a:buFont typeface="Arial" panose="020B0604020202020204" pitchFamily="34" charset="0"/>
              <a:buChar char="•"/>
              <a:defRPr/>
            </a:pPr>
            <a:r>
              <a:rPr lang="en-US" dirty="0" smtClean="0"/>
              <a:t>86% </a:t>
            </a:r>
            <a:r>
              <a:rPr lang="en-US" dirty="0"/>
              <a:t>agree recreation and cultural facilities being easy to get to </a:t>
            </a:r>
            <a:r>
              <a:rPr lang="en-US" dirty="0" smtClean="0"/>
              <a:t>(62.1% </a:t>
            </a:r>
            <a:r>
              <a:rPr lang="en-US" dirty="0"/>
              <a:t>for below group)</a:t>
            </a:r>
          </a:p>
          <a:p>
            <a:pPr marL="158054" indent="-158054" defTabSz="809487">
              <a:buFont typeface="Arial" panose="020B0604020202020204" pitchFamily="34" charset="0"/>
              <a:buChar char="•"/>
              <a:defRPr/>
            </a:pPr>
            <a:r>
              <a:rPr lang="en-US" dirty="0" smtClean="0"/>
              <a:t>66.9% </a:t>
            </a:r>
            <a:r>
              <a:rPr lang="en-US" dirty="0"/>
              <a:t>agree recreation and cultural facilities being very welcoming </a:t>
            </a:r>
            <a:r>
              <a:rPr lang="en-US" dirty="0" smtClean="0"/>
              <a:t>(40.1% </a:t>
            </a:r>
            <a:r>
              <a:rPr lang="en-US" dirty="0"/>
              <a:t>for below group) </a:t>
            </a:r>
            <a:endParaRPr lang="en-US" baseline="0" dirty="0" smtClean="0">
              <a:latin typeface="Arial" panose="020B0604020202020204" pitchFamily="34" charset="0"/>
              <a:cs typeface="Arial" panose="020B0604020202020204" pitchFamily="34" charset="0"/>
            </a:endParaRPr>
          </a:p>
          <a:p>
            <a:pPr defTabSz="887757">
              <a:defRPr/>
            </a:pPr>
            <a:endParaRPr lang="en-US" sz="600" dirty="0">
              <a:solidFill>
                <a:srgbClr val="005A73"/>
              </a:solidFill>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58054" indent="-158054">
              <a:buFont typeface="Arial" panose="020B0604020202020204" pitchFamily="34" charset="0"/>
              <a:buChar char="•"/>
              <a:defRPr/>
            </a:pPr>
            <a:r>
              <a:rPr lang="en-US" dirty="0" smtClean="0"/>
              <a:t>93.6% </a:t>
            </a:r>
            <a:r>
              <a:rPr lang="en-US" dirty="0"/>
              <a:t>participate more in computer-based leisure activities (e.g., </a:t>
            </a:r>
            <a:r>
              <a:rPr lang="en-US" dirty="0" smtClean="0"/>
              <a:t>search internet) (87.3% </a:t>
            </a:r>
            <a:r>
              <a:rPr lang="en-US" dirty="0"/>
              <a:t>for above group)</a:t>
            </a:r>
          </a:p>
          <a:p>
            <a:pPr marL="158054" indent="-158054">
              <a:buFont typeface="Arial" panose="020B0604020202020204" pitchFamily="34" charset="0"/>
              <a:buChar char="•"/>
              <a:defRPr/>
            </a:pPr>
            <a:r>
              <a:rPr lang="en-US" dirty="0" smtClean="0"/>
              <a:t>20.7% </a:t>
            </a:r>
            <a:r>
              <a:rPr lang="en-US" dirty="0"/>
              <a:t>use outdoor sports facilities </a:t>
            </a:r>
            <a:r>
              <a:rPr lang="en-US" dirty="0" smtClean="0"/>
              <a:t>(31.2% </a:t>
            </a:r>
            <a:r>
              <a:rPr lang="en-US" dirty="0"/>
              <a:t>for above group).</a:t>
            </a:r>
          </a:p>
          <a:p>
            <a:pPr marL="158054" indent="-158054">
              <a:buFont typeface="Arial" panose="020B0604020202020204" pitchFamily="34" charset="0"/>
              <a:buChar char="•"/>
              <a:defRPr/>
            </a:pPr>
            <a:r>
              <a:rPr lang="en-US" dirty="0" smtClean="0"/>
              <a:t>32.7% </a:t>
            </a:r>
            <a:r>
              <a:rPr lang="en-US" dirty="0"/>
              <a:t>agree that recreation and cultural programs are less accessible with respect to cost </a:t>
            </a:r>
            <a:r>
              <a:rPr lang="en-US" dirty="0" smtClean="0"/>
              <a:t>(7.3% </a:t>
            </a:r>
            <a:r>
              <a:rPr lang="en-US" dirty="0"/>
              <a:t>for above group )</a:t>
            </a:r>
          </a:p>
          <a:p>
            <a:pPr marL="158054" indent="-158054">
              <a:buFont typeface="Arial" panose="020B0604020202020204" pitchFamily="34" charset="0"/>
              <a:buChar char="•"/>
              <a:defRPr/>
            </a:pPr>
            <a:r>
              <a:rPr lang="en-US" dirty="0" smtClean="0"/>
              <a:t>23.2% </a:t>
            </a:r>
            <a:r>
              <a:rPr lang="en-US" dirty="0"/>
              <a:t>agree that recreation and cultural facilities are </a:t>
            </a:r>
            <a:r>
              <a:rPr lang="en-US" dirty="0" smtClean="0"/>
              <a:t>accessible </a:t>
            </a:r>
            <a:r>
              <a:rPr lang="en-US" dirty="0"/>
              <a:t>with respect to convenience of schedule </a:t>
            </a:r>
            <a:r>
              <a:rPr lang="en-US" dirty="0" smtClean="0"/>
              <a:t>(61.8% </a:t>
            </a:r>
            <a:r>
              <a:rPr lang="en-US" dirty="0"/>
              <a:t>for above group )</a:t>
            </a:r>
          </a:p>
          <a:p>
            <a:pPr marL="158054" indent="-158054">
              <a:buFont typeface="Arial" panose="020B0604020202020204" pitchFamily="34" charset="0"/>
              <a:buChar char="•"/>
              <a:defRPr/>
            </a:pPr>
            <a:r>
              <a:rPr lang="en-US" dirty="0" smtClean="0"/>
              <a:t>12.5% </a:t>
            </a:r>
            <a:r>
              <a:rPr lang="en-US" dirty="0"/>
              <a:t>agree that recreation and cultural facilities are </a:t>
            </a:r>
            <a:r>
              <a:rPr lang="en-US" dirty="0" smtClean="0"/>
              <a:t>accessible </a:t>
            </a:r>
            <a:r>
              <a:rPr lang="en-US" dirty="0"/>
              <a:t>with respect to availability of child care </a:t>
            </a:r>
            <a:r>
              <a:rPr lang="en-US" dirty="0" smtClean="0"/>
              <a:t>(19% </a:t>
            </a:r>
            <a:r>
              <a:rPr lang="en-US" dirty="0"/>
              <a:t>for above group )</a:t>
            </a:r>
          </a:p>
          <a:p>
            <a:pPr marL="443880" lvl="1" defTabSz="887757">
              <a:defRPr/>
            </a:pPr>
            <a:endParaRPr lang="en-US" baseline="0" dirty="0" smtClean="0">
              <a:latin typeface="Arial" panose="020B0604020202020204" pitchFamily="34" charset="0"/>
              <a:cs typeface="Arial" panose="020B0604020202020204" pitchFamily="34" charset="0"/>
            </a:endParaRPr>
          </a:p>
          <a:p>
            <a:pPr marL="602827" lvl="1" indent="-158947"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2291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3"/>
            <a:ext cx="5618480" cy="4708742"/>
          </a:xfrm>
        </p:spPr>
        <p:txBody>
          <a:bodyPr/>
          <a:lstStyle/>
          <a:p>
            <a:r>
              <a:rPr lang="en-US" b="1" dirty="0">
                <a:solidFill>
                  <a:srgbClr val="005A73"/>
                </a:solidFill>
                <a:latin typeface="Arial" panose="020B0604020202020204" pitchFamily="34" charset="0"/>
                <a:cs typeface="Arial" panose="020B0604020202020204" pitchFamily="34" charset="0"/>
              </a:rPr>
              <a:t>Leisure and Culture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leisure and culture?</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054" indent="-158054">
              <a:buFont typeface="Arial" panose="020B0604020202020204" pitchFamily="34" charset="0"/>
              <a:buChar char="•"/>
              <a:defRPr/>
            </a:pPr>
            <a:r>
              <a:rPr lang="en-US" dirty="0" smtClean="0"/>
              <a:t>95.1% </a:t>
            </a:r>
            <a:r>
              <a:rPr lang="en-US" dirty="0"/>
              <a:t>participate in home-based leisure activities (e.g., reading for fun) </a:t>
            </a:r>
            <a:r>
              <a:rPr lang="en-US" dirty="0" smtClean="0"/>
              <a:t>(89.6% </a:t>
            </a:r>
            <a:r>
              <a:rPr lang="en-US" dirty="0"/>
              <a:t>for men)</a:t>
            </a:r>
          </a:p>
          <a:p>
            <a:pPr marL="158054" indent="-158054">
              <a:buFont typeface="Arial" panose="020B0604020202020204" pitchFamily="34" charset="0"/>
              <a:buChar char="•"/>
              <a:defRPr/>
            </a:pPr>
            <a:r>
              <a:rPr lang="en-US" dirty="0" smtClean="0"/>
              <a:t>65.1% </a:t>
            </a:r>
            <a:r>
              <a:rPr lang="en-US" dirty="0"/>
              <a:t>participate in arts and cultural activities (e.g., attend music concerts) </a:t>
            </a:r>
            <a:r>
              <a:rPr lang="en-US" dirty="0" smtClean="0"/>
              <a:t>(52.8% </a:t>
            </a:r>
            <a:r>
              <a:rPr lang="en-US" dirty="0"/>
              <a:t>for men) </a:t>
            </a:r>
            <a:endParaRPr lang="en-US" dirty="0" smtClean="0"/>
          </a:p>
          <a:p>
            <a:pPr marL="158054" indent="-158054">
              <a:buFont typeface="Arial" panose="020B0604020202020204" pitchFamily="34" charset="0"/>
              <a:buChar char="•"/>
              <a:defRPr/>
            </a:pPr>
            <a:r>
              <a:rPr lang="en-US" dirty="0"/>
              <a:t>64</a:t>
            </a:r>
            <a:r>
              <a:rPr lang="en-US" dirty="0" smtClean="0"/>
              <a:t>% </a:t>
            </a:r>
            <a:r>
              <a:rPr lang="en-US" dirty="0"/>
              <a:t>socialize online </a:t>
            </a:r>
            <a:r>
              <a:rPr lang="en-US" dirty="0" smtClean="0"/>
              <a:t>(82.7% for men)</a:t>
            </a:r>
            <a:endParaRPr lang="en-US" dirty="0"/>
          </a:p>
          <a:p>
            <a:pPr marL="158054" indent="-158054">
              <a:buFont typeface="Arial" panose="020B0604020202020204" pitchFamily="34" charset="0"/>
              <a:buChar char="•"/>
              <a:defRPr/>
            </a:pPr>
            <a:r>
              <a:rPr lang="en-US" dirty="0" smtClean="0"/>
              <a:t>68.2% </a:t>
            </a:r>
            <a:r>
              <a:rPr lang="en-US" dirty="0"/>
              <a:t>of women use community recreation centres </a:t>
            </a:r>
            <a:r>
              <a:rPr lang="en-US" dirty="0" smtClean="0"/>
              <a:t>(59.5% </a:t>
            </a:r>
            <a:r>
              <a:rPr lang="en-US" dirty="0"/>
              <a:t>for men)</a:t>
            </a:r>
          </a:p>
          <a:p>
            <a:pPr marL="158054" indent="-158054">
              <a:buFont typeface="Arial" panose="020B0604020202020204" pitchFamily="34" charset="0"/>
              <a:buChar char="•"/>
              <a:defRPr/>
            </a:pPr>
            <a:r>
              <a:rPr lang="en-US" dirty="0" smtClean="0"/>
              <a:t>70% </a:t>
            </a:r>
            <a:r>
              <a:rPr lang="en-US" dirty="0"/>
              <a:t>of women use public libraries </a:t>
            </a:r>
            <a:r>
              <a:rPr lang="en-US" dirty="0" smtClean="0"/>
              <a:t>(52.3% </a:t>
            </a:r>
            <a:r>
              <a:rPr lang="en-US" dirty="0"/>
              <a:t>for men)</a:t>
            </a:r>
          </a:p>
          <a:p>
            <a:pPr marL="158054" indent="-158054">
              <a:buFont typeface="Arial" panose="020B0604020202020204" pitchFamily="34" charset="0"/>
              <a:buChar char="•"/>
              <a:defRPr/>
            </a:pPr>
            <a:r>
              <a:rPr lang="en-US" dirty="0" smtClean="0"/>
              <a:t>25.6% </a:t>
            </a:r>
            <a:r>
              <a:rPr lang="en-US" dirty="0"/>
              <a:t>agree that the cost of recreation and culture programs prevents them from participating </a:t>
            </a:r>
            <a:r>
              <a:rPr lang="en-US" dirty="0" smtClean="0"/>
              <a:t>(9.9% </a:t>
            </a:r>
            <a:r>
              <a:rPr lang="en-US" dirty="0"/>
              <a:t>for men)</a:t>
            </a:r>
          </a:p>
          <a:p>
            <a:pPr marL="158054" indent="-158054">
              <a:buFont typeface="Arial" panose="020B0604020202020204" pitchFamily="34" charset="0"/>
              <a:buChar char="•"/>
              <a:defRPr/>
            </a:pPr>
            <a:r>
              <a:rPr lang="en-US" dirty="0" smtClean="0"/>
              <a:t>15.5% </a:t>
            </a:r>
            <a:r>
              <a:rPr lang="en-US" dirty="0"/>
              <a:t>agree that </a:t>
            </a:r>
            <a:r>
              <a:rPr lang="en-US" dirty="0" smtClean="0"/>
              <a:t>childcare is available at recreation facilities(20.7% </a:t>
            </a:r>
            <a:r>
              <a:rPr lang="en-US" dirty="0"/>
              <a:t>for men</a:t>
            </a:r>
            <a:r>
              <a:rPr lang="en-US" dirty="0" smtClean="0"/>
              <a:t>)</a:t>
            </a:r>
          </a:p>
          <a:p>
            <a:pPr marL="158054" indent="-158054">
              <a:buFont typeface="Arial" panose="020B0604020202020204" pitchFamily="34" charset="0"/>
              <a:buChar char="•"/>
              <a:defRPr/>
            </a:pPr>
            <a:endParaRPr lang="en-US" dirty="0"/>
          </a:p>
          <a:p>
            <a:r>
              <a:rPr lang="en-US" dirty="0" smtClean="0">
                <a:solidFill>
                  <a:srgbClr val="005A73"/>
                </a:solidFill>
                <a:latin typeface="Arial" panose="020B0604020202020204" pitchFamily="34" charset="0"/>
                <a:cs typeface="Arial" panose="020B0604020202020204" pitchFamily="34" charset="0"/>
              </a:rPr>
              <a:t>Men:</a:t>
            </a:r>
          </a:p>
          <a:p>
            <a:pPr marL="158054" indent="-158054" defTabSz="809487">
              <a:buFont typeface="Arial" panose="020B0604020202020204" pitchFamily="34" charset="0"/>
              <a:buChar char="•"/>
              <a:defRPr/>
            </a:pPr>
            <a:r>
              <a:rPr lang="en-US" dirty="0" smtClean="0"/>
              <a:t>42% </a:t>
            </a:r>
            <a:r>
              <a:rPr lang="en-US" dirty="0"/>
              <a:t>participate in sports-related social leisure activities (e.g., going to sports events) </a:t>
            </a:r>
            <a:r>
              <a:rPr lang="en-US" dirty="0" smtClean="0"/>
              <a:t>(33.1% </a:t>
            </a:r>
            <a:r>
              <a:rPr lang="en-US" dirty="0"/>
              <a:t>for women)</a:t>
            </a:r>
          </a:p>
          <a:p>
            <a:pPr marL="158054" indent="-158054" defTabSz="809487">
              <a:buFont typeface="Arial" panose="020B0604020202020204" pitchFamily="34" charset="0"/>
              <a:buChar char="•"/>
              <a:defRPr/>
            </a:pPr>
            <a:r>
              <a:rPr lang="en-US" dirty="0" smtClean="0"/>
              <a:t>34.1% </a:t>
            </a:r>
            <a:r>
              <a:rPr lang="en-US" dirty="0"/>
              <a:t>of men use sports and outdoor facilities </a:t>
            </a:r>
            <a:r>
              <a:rPr lang="en-US" dirty="0" smtClean="0"/>
              <a:t>(21.8% </a:t>
            </a:r>
            <a:r>
              <a:rPr lang="en-US" dirty="0"/>
              <a:t>for women)</a:t>
            </a:r>
          </a:p>
          <a:p>
            <a:pPr marL="158054" indent="-158054" defTabSz="809487">
              <a:buFont typeface="Arial" panose="020B0604020202020204" pitchFamily="34" charset="0"/>
              <a:buChar char="•"/>
              <a:defRPr/>
            </a:pPr>
            <a:r>
              <a:rPr lang="en-US" dirty="0" smtClean="0"/>
              <a:t>47.6% </a:t>
            </a:r>
            <a:r>
              <a:rPr lang="en-US" dirty="0"/>
              <a:t>agree that programs are offered at convenient times </a:t>
            </a:r>
            <a:r>
              <a:rPr lang="en-US" dirty="0" smtClean="0"/>
              <a:t>(40.6% </a:t>
            </a:r>
            <a:r>
              <a:rPr lang="en-US" dirty="0"/>
              <a:t>for women)</a:t>
            </a:r>
          </a:p>
          <a:p>
            <a:pPr marL="158054" indent="-158054" defTabSz="809487">
              <a:buFont typeface="Arial" panose="020B0604020202020204" pitchFamily="34" charset="0"/>
              <a:buChar char="•"/>
              <a:defRPr/>
            </a:pPr>
            <a:r>
              <a:rPr lang="en-US" dirty="0" smtClean="0"/>
              <a:t>57.4% </a:t>
            </a:r>
            <a:r>
              <a:rPr lang="en-US" dirty="0"/>
              <a:t>agree that recreation and cultural facilities are very welcoming </a:t>
            </a:r>
            <a:r>
              <a:rPr lang="en-US" dirty="0" smtClean="0"/>
              <a:t>(52.8% </a:t>
            </a:r>
            <a:r>
              <a:rPr lang="en-US" dirty="0"/>
              <a:t>for women) </a:t>
            </a:r>
          </a:p>
        </p:txBody>
      </p:sp>
      <p:sp>
        <p:nvSpPr>
          <p:cNvPr id="5" name="Slide Number Placeholder 4"/>
          <p:cNvSpPr>
            <a:spLocks noGrp="1"/>
          </p:cNvSpPr>
          <p:nvPr>
            <p:ph type="sldNum" sz="quarter" idx="11"/>
          </p:nvPr>
        </p:nvSpPr>
        <p:spPr/>
        <p:txBody>
          <a:bodyPr/>
          <a:lstStyle/>
          <a:p>
            <a:fld id="{8B6ACE37-B70B-483C-B7C8-9B58D8E0844E}" type="slidenum">
              <a:rPr lang="en-US" smtClean="0"/>
              <a:pPr/>
              <a:t>107</a:t>
            </a:fld>
            <a:endParaRPr lang="en-US" dirty="0"/>
          </a:p>
        </p:txBody>
      </p:sp>
    </p:spTree>
    <p:extLst>
      <p:ext uri="{BB962C8B-B14F-4D97-AF65-F5344CB8AC3E}">
        <p14:creationId xmlns:p14="http://schemas.microsoft.com/office/powerpoint/2010/main" val="17259740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Leisure and Culture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What </a:t>
            </a:r>
            <a:r>
              <a:rPr lang="en-CA" i="1" dirty="0" smtClean="0">
                <a:latin typeface="Arial" panose="020B0604020202020204" pitchFamily="34" charset="0"/>
                <a:cs typeface="Arial" panose="020B0604020202020204" pitchFamily="34" charset="0"/>
              </a:rPr>
              <a:t>types </a:t>
            </a:r>
            <a:r>
              <a:rPr lang="en-CA" i="1" dirty="0">
                <a:latin typeface="Arial" panose="020B0604020202020204" pitchFamily="34" charset="0"/>
                <a:cs typeface="Arial" panose="020B0604020202020204" pitchFamily="34" charset="0"/>
              </a:rPr>
              <a:t>of recreation and cultural facilities </a:t>
            </a:r>
            <a:r>
              <a:rPr lang="en-CA" i="1" dirty="0" smtClean="0">
                <a:latin typeface="Arial" panose="020B0604020202020204" pitchFamily="34" charset="0"/>
                <a:cs typeface="Arial" panose="020B0604020202020204" pitchFamily="34" charset="0"/>
              </a:rPr>
              <a:t>are used </a:t>
            </a:r>
            <a:r>
              <a:rPr lang="en-CA" i="1" dirty="0">
                <a:latin typeface="Arial" panose="020B0604020202020204" pitchFamily="34" charset="0"/>
                <a:cs typeface="Arial" panose="020B0604020202020204" pitchFamily="34" charset="0"/>
              </a:rPr>
              <a:t>most often in </a:t>
            </a:r>
            <a:r>
              <a:rPr lang="en-CA" i="1" dirty="0" smtClean="0">
                <a:latin typeface="Arial" panose="020B0604020202020204" pitchFamily="34" charset="0"/>
                <a:cs typeface="Arial" panose="020B0604020202020204" pitchFamily="34" charset="0"/>
              </a:rPr>
              <a:t>Bruce and Grey Counties?</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Bruce and Grey Counties, the most frequently used recreation and cultural facilities are local parks, playgrounds, and trails (86.8%). The percentage of residents who use community centres and public libraries is also relatively high (64.7% and 62.7%, respectively).</a:t>
            </a:r>
          </a:p>
          <a:p>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contrast, the least frequently used types of facility</a:t>
            </a:r>
            <a:r>
              <a:rPr lang="en-US" dirty="0" smtClean="0">
                <a:latin typeface="Arial" panose="020B0604020202020204" pitchFamily="34" charset="0"/>
                <a:cs typeface="Arial" panose="020B0604020202020204" pitchFamily="34" charset="0"/>
              </a:rPr>
              <a:t> are </a:t>
            </a:r>
            <a:r>
              <a:rPr lang="en-US" baseline="0" dirty="0" smtClean="0">
                <a:latin typeface="Arial" panose="020B0604020202020204" pitchFamily="34" charset="0"/>
                <a:cs typeface="Arial" panose="020B0604020202020204" pitchFamily="34" charset="0"/>
              </a:rPr>
              <a:t>curling rinks (13.9%) and outdoor skating rinks (14.4%).</a:t>
            </a:r>
          </a:p>
        </p:txBody>
      </p:sp>
      <p:sp>
        <p:nvSpPr>
          <p:cNvPr id="5" name="Slide Number Placeholder 4"/>
          <p:cNvSpPr>
            <a:spLocks noGrp="1"/>
          </p:cNvSpPr>
          <p:nvPr>
            <p:ph type="sldNum" sz="quarter" idx="11"/>
          </p:nvPr>
        </p:nvSpPr>
        <p:spPr/>
        <p:txBody>
          <a:bodyPr/>
          <a:lstStyle/>
          <a:p>
            <a:fld id="{8B6ACE37-B70B-483C-B7C8-9B58D8E0844E}" type="slidenum">
              <a:rPr lang="en-US" smtClean="0"/>
              <a:pPr/>
              <a:t>108</a:t>
            </a:fld>
            <a:endParaRPr lang="en-US" dirty="0"/>
          </a:p>
        </p:txBody>
      </p:sp>
    </p:spTree>
    <p:extLst>
      <p:ext uri="{BB962C8B-B14F-4D97-AF65-F5344CB8AC3E}">
        <p14:creationId xmlns:p14="http://schemas.microsoft.com/office/powerpoint/2010/main" val="31871235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recreation and cultural facility use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The use</a:t>
            </a:r>
            <a:r>
              <a:rPr lang="en-CA" baseline="0" dirty="0" smtClean="0">
                <a:latin typeface="Arial" panose="020B0604020202020204" pitchFamily="34" charset="0"/>
                <a:cs typeface="Arial" panose="020B0604020202020204" pitchFamily="34" charset="0"/>
              </a:rPr>
              <a:t> of community complex/recreation centres </a:t>
            </a:r>
            <a:r>
              <a:rPr lang="en-US" dirty="0" smtClean="0">
                <a:latin typeface="Arial" panose="020B0604020202020204" pitchFamily="34" charset="0"/>
                <a:cs typeface="Arial" panose="020B0604020202020204" pitchFamily="34" charset="0"/>
              </a:rPr>
              <a:t>is </a:t>
            </a:r>
            <a:r>
              <a:rPr lang="en-CA" baseline="0" dirty="0" smtClean="0">
                <a:latin typeface="Arial" panose="020B0604020202020204" pitchFamily="34" charset="0"/>
                <a:cs typeface="Arial" panose="020B0604020202020204" pitchFamily="34" charset="0"/>
              </a:rPr>
              <a:t>related to income. </a:t>
            </a:r>
            <a:r>
              <a:rPr lang="en-CA" dirty="0" smtClean="0">
                <a:latin typeface="Arial" panose="020B0604020202020204" pitchFamily="34" charset="0"/>
                <a:cs typeface="Arial" panose="020B0604020202020204" pitchFamily="34" charset="0"/>
              </a:rPr>
              <a:t>As income increases, so does residents’ use of </a:t>
            </a:r>
            <a:r>
              <a:rPr lang="en-CA" baseline="0" dirty="0" smtClean="0">
                <a:latin typeface="Arial" panose="020B0604020202020204" pitchFamily="34" charset="0"/>
                <a:cs typeface="Arial" panose="020B0604020202020204" pitchFamily="34" charset="0"/>
              </a:rPr>
              <a:t>community complex/recreation centres. The use of community complex/recreation centres is less often used by residents with annual household incomes under $20,000 (46.4%). People who have annual household incomes from $30,000 to $39,999 also report a considerably lower percentage of use (48.0%).</a:t>
            </a:r>
            <a:r>
              <a:rPr lang="en-US" dirty="0" smtClean="0">
                <a:latin typeface="Arial" panose="020B0604020202020204" pitchFamily="34" charset="0"/>
                <a:cs typeface="Arial" panose="020B0604020202020204" pitchFamily="34" charset="0"/>
              </a:rPr>
              <a:t> </a:t>
            </a:r>
          </a:p>
          <a:p>
            <a:pPr marL="167321" indent="-167321">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different levels of incomes are ALL using local parks, playgrounds, and trails to a greater extent in Bruce and Grey Counties, although those with annual household incomes under $20,000 are again comparatively less frequent users.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Generally, there is a much lower level of use of performing arts facilities compared to other types of recreation facilities. In particular, people with annual household incomes under $20,000 did not report using the performing arts facilities at all in the past year..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109</a:t>
            </a:fld>
            <a:endParaRPr lang="en-US" dirty="0"/>
          </a:p>
        </p:txBody>
      </p:sp>
    </p:spTree>
    <p:extLst>
      <p:ext uri="{BB962C8B-B14F-4D97-AF65-F5344CB8AC3E}">
        <p14:creationId xmlns:p14="http://schemas.microsoft.com/office/powerpoint/2010/main" val="4094977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Overall Wellbeing</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defTabSz="924458">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satisfied are residents with different aspects of wellbeing in Grey County?</a:t>
            </a:r>
            <a:r>
              <a:rPr lang="en-CA" dirty="0" smtClean="0">
                <a:latin typeface="Arial" panose="020B0604020202020204" pitchFamily="34" charset="0"/>
                <a:cs typeface="Arial" panose="020B0604020202020204" pitchFamily="34" charset="0"/>
              </a:rPr>
              <a:t>”</a:t>
            </a:r>
          </a:p>
          <a:p>
            <a:endParaRPr lang="en-US" dirty="0" smtClean="0"/>
          </a:p>
          <a:p>
            <a:pPr marL="173336" indent="-173336">
              <a:buFont typeface="Arial" panose="020B0604020202020204" pitchFamily="34" charset="0"/>
              <a:buChar char="•"/>
            </a:pPr>
            <a:r>
              <a:rPr lang="en-US" dirty="0" smtClean="0">
                <a:latin typeface="Arial" panose="020B0604020202020204" pitchFamily="34" charset="0"/>
                <a:cs typeface="Arial" panose="020B0604020202020204" pitchFamily="34" charset="0"/>
              </a:rPr>
              <a:t>Grey County residents are most satisfied with their neighbourhood and least satisfied with how local government responds to community needs.</a:t>
            </a:r>
          </a:p>
          <a:p>
            <a:pPr marL="173336" indent="-173336">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defTabSz="924458">
              <a:defRPr/>
            </a:pPr>
            <a:r>
              <a:rPr lang="en-US" sz="1000" i="1" dirty="0"/>
              <a:t>Note: The above findings are based on the original 7-point scale where higher scores reflect greater agreement.</a:t>
            </a: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a:t>
            </a:fld>
            <a:endParaRPr lang="en-US" dirty="0"/>
          </a:p>
        </p:txBody>
      </p:sp>
    </p:spTree>
    <p:extLst>
      <p:ext uri="{BB962C8B-B14F-4D97-AF65-F5344CB8AC3E}">
        <p14:creationId xmlns:p14="http://schemas.microsoft.com/office/powerpoint/2010/main" val="13132248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recreation and cultural facility use related to age?</a:t>
            </a:r>
            <a:r>
              <a:rPr lang="en-CA" dirty="0" smtClean="0">
                <a:latin typeface="Arial" panose="020B0604020202020204" pitchFamily="34" charset="0"/>
                <a:cs typeface="Arial" panose="020B0604020202020204" pitchFamily="34" charset="0"/>
              </a:rPr>
              <a:t>”</a:t>
            </a:r>
          </a:p>
          <a:p>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Use of community complex/recreation centres is more prevalent among middle age residents (35 to</a:t>
            </a:r>
            <a:r>
              <a:rPr lang="en-US" baseline="0" dirty="0" smtClean="0">
                <a:latin typeface="Arial" panose="020B0604020202020204" pitchFamily="34" charset="0"/>
                <a:cs typeface="Arial" panose="020B0604020202020204" pitchFamily="34" charset="0"/>
              </a:rPr>
              <a:t> 44 years and 45 to 54 years), perhaps in part related to the presence of children in the households.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percentage of residents who use local parks, playgrounds, and trails is highest among people 35 to 44 years of age (97.2%), followed closely by younger people under 35 years of age (94.1%).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Use of performing arts facilities generally increase with age. Younger people (under 35 years) are least likely to use performing arts facilities (24.4%). Conversely, older adults (65 to 74 years and 75 years and older) report higher percentage of use regarding performing arts facilities.</a:t>
            </a:r>
            <a:endParaRPr lang="en-CA" baseline="0" dirty="0" smtClean="0">
              <a:latin typeface="Arial" panose="020B0604020202020204" pitchFamily="34" charset="0"/>
              <a:cs typeface="Arial" panose="020B0604020202020204" pitchFamily="34" charset="0"/>
            </a:endParaRPr>
          </a:p>
          <a:p>
            <a:endParaRPr lang="en-CA"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110</a:t>
            </a:fld>
            <a:endParaRPr lang="en-US" dirty="0"/>
          </a:p>
        </p:txBody>
      </p:sp>
    </p:spTree>
    <p:extLst>
      <p:ext uri="{BB962C8B-B14F-4D97-AF65-F5344CB8AC3E}">
        <p14:creationId xmlns:p14="http://schemas.microsoft.com/office/powerpoint/2010/main" val="248194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a:t>“</a:t>
            </a:r>
            <a:r>
              <a:rPr lang="en-CA" i="1" dirty="0"/>
              <a:t>Is recreation and cultural facility use related to living arrangement?</a:t>
            </a:r>
            <a:r>
              <a:rPr lang="en-CA" dirty="0"/>
              <a:t>”</a:t>
            </a:r>
          </a:p>
          <a:p>
            <a:endParaRPr lang="en-CA" dirty="0"/>
          </a:p>
          <a:p>
            <a:pPr marL="174238" indent="-174238">
              <a:buFont typeface="Arial" panose="020B0604020202020204" pitchFamily="34" charset="0"/>
              <a:buChar char="•"/>
            </a:pPr>
            <a:r>
              <a:rPr lang="en-US" dirty="0"/>
              <a:t>People in different types of households are </a:t>
            </a:r>
            <a:r>
              <a:rPr lang="en-US" dirty="0" smtClean="0"/>
              <a:t>all </a:t>
            </a:r>
            <a:r>
              <a:rPr lang="en-US" dirty="0"/>
              <a:t>using local parks, playgrounds, and trails in </a:t>
            </a:r>
            <a:r>
              <a:rPr lang="en-US" dirty="0" smtClean="0"/>
              <a:t>Bruce and Grey Counties. Comparatively, adults living alone </a:t>
            </a:r>
            <a:r>
              <a:rPr lang="en-US" baseline="0" dirty="0" smtClean="0"/>
              <a:t>do not use local parks, playgrounds, and trails as much as other types of households.</a:t>
            </a:r>
            <a:r>
              <a:rPr lang="en-US" dirty="0" smtClean="0"/>
              <a:t> </a:t>
            </a:r>
            <a:endParaRPr lang="en-US" dirty="0"/>
          </a:p>
          <a:p>
            <a:pPr marL="174238" indent="-174238">
              <a:buFont typeface="Arial" panose="020B0604020202020204" pitchFamily="34" charset="0"/>
              <a:buChar char="•"/>
            </a:pPr>
            <a:endParaRPr lang="en-CA" dirty="0"/>
          </a:p>
          <a:p>
            <a:pPr marL="174238" indent="-174238">
              <a:buFont typeface="Arial" panose="020B0604020202020204" pitchFamily="34" charset="0"/>
              <a:buChar char="•"/>
            </a:pPr>
            <a:r>
              <a:rPr lang="en-CA" dirty="0" smtClean="0"/>
              <a:t>Households of children </a:t>
            </a:r>
            <a:r>
              <a:rPr lang="en-CA" dirty="0"/>
              <a:t>at </a:t>
            </a:r>
            <a:r>
              <a:rPr lang="en-CA" dirty="0" smtClean="0"/>
              <a:t>home more </a:t>
            </a:r>
            <a:r>
              <a:rPr lang="en-CA" dirty="0"/>
              <a:t>likely to use community complex/recreation </a:t>
            </a:r>
            <a:r>
              <a:rPr lang="en-CA" dirty="0" smtClean="0"/>
              <a:t>centres more frequently,</a:t>
            </a:r>
            <a:r>
              <a:rPr lang="en-CA" baseline="0" dirty="0" smtClean="0"/>
              <a:t> whether households with couples or single </a:t>
            </a:r>
            <a:r>
              <a:rPr lang="en-CA" dirty="0" smtClean="0"/>
              <a:t>parent</a:t>
            </a:r>
            <a:r>
              <a:rPr lang="en-CA" baseline="0" dirty="0" smtClean="0"/>
              <a:t> families.</a:t>
            </a:r>
            <a:endParaRPr lang="en-CA" dirty="0"/>
          </a:p>
          <a:p>
            <a:pPr marL="174238" indent="-174238">
              <a:buFont typeface="Arial" panose="020B0604020202020204" pitchFamily="34" charset="0"/>
              <a:buChar char="•"/>
            </a:pPr>
            <a:endParaRPr lang="en-CA" dirty="0"/>
          </a:p>
          <a:p>
            <a:pPr marL="174238" indent="-174238">
              <a:buFont typeface="Arial" panose="020B0604020202020204" pitchFamily="34" charset="0"/>
              <a:buChar char="•"/>
            </a:pPr>
            <a:r>
              <a:rPr lang="en-CA" dirty="0"/>
              <a:t>Using performing arts facilities is more prevalent among </a:t>
            </a:r>
            <a:r>
              <a:rPr lang="en-CA" dirty="0" smtClean="0"/>
              <a:t>households comprised of couples</a:t>
            </a:r>
            <a:r>
              <a:rPr lang="en-CA" dirty="0"/>
              <a:t>. The percentage of people who have used performing arts facilities is the highest among couples living with no children at home </a:t>
            </a:r>
            <a:r>
              <a:rPr lang="en-CA" dirty="0" smtClean="0"/>
              <a:t>(40.5%), </a:t>
            </a:r>
            <a:r>
              <a:rPr lang="en-CA" dirty="0"/>
              <a:t>followed by couples with no children </a:t>
            </a:r>
            <a:r>
              <a:rPr lang="en-CA" dirty="0" smtClean="0"/>
              <a:t>(35.4%), </a:t>
            </a:r>
            <a:r>
              <a:rPr lang="en-CA" dirty="0"/>
              <a:t>and then couples living with children at home </a:t>
            </a:r>
            <a:r>
              <a:rPr lang="en-CA" dirty="0" smtClean="0"/>
              <a:t>(31.8%). </a:t>
            </a:r>
            <a:r>
              <a:rPr lang="en-CA" dirty="0"/>
              <a:t>Residents who are </a:t>
            </a:r>
            <a:r>
              <a:rPr lang="en-CA" dirty="0" smtClean="0"/>
              <a:t>living alone report </a:t>
            </a:r>
            <a:r>
              <a:rPr lang="en-CA" dirty="0"/>
              <a:t>the lowest percentage of performing arts facility use </a:t>
            </a:r>
            <a:r>
              <a:rPr lang="en-CA" dirty="0" smtClean="0"/>
              <a:t>(25.4%). </a:t>
            </a: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111</a:t>
            </a:fld>
            <a:endParaRPr lang="en-US" dirty="0"/>
          </a:p>
        </p:txBody>
      </p:sp>
    </p:spTree>
    <p:extLst>
      <p:ext uri="{BB962C8B-B14F-4D97-AF65-F5344CB8AC3E}">
        <p14:creationId xmlns:p14="http://schemas.microsoft.com/office/powerpoint/2010/main" val="23620236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Leisure and Culture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accessible do residents of Bruce and Grey Counties perceive the recreation and cultural facilities to be?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Recreation and cultural facilities can enhance quality of life in the community by providing opportunities to improve physical and mental health, relax and unwind, connect with other people, and learn new things. Despite these benefits, there are some reasons why people might choose not to participate in programs or visit recreation and cultural facilities. These reasons may include unaffordable fees or related expenses, the programs could be offered at an inconvenient time of day, and feelings of not being welcome at the facility or event.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Bruce and Grey Counties most often agree that local parks and facilities</a:t>
            </a:r>
            <a:r>
              <a:rPr lang="en-US" dirty="0" smtClean="0">
                <a:latin typeface="Arial" panose="020B0604020202020204" pitchFamily="34" charset="0"/>
                <a:cs typeface="Arial" panose="020B0604020202020204" pitchFamily="34" charset="0"/>
              </a:rPr>
              <a:t> are</a:t>
            </a:r>
            <a:r>
              <a:rPr lang="en-US" baseline="0" dirty="0" smtClean="0">
                <a:latin typeface="Arial" panose="020B0604020202020204" pitchFamily="34" charset="0"/>
                <a:cs typeface="Arial" panose="020B0604020202020204" pitchFamily="34" charset="0"/>
              </a:rPr>
              <a:t> easy to get to. In contrast, residents less often agree that cost prevents participation or that childcare is available at recreation facilities.</a:t>
            </a:r>
          </a:p>
          <a:p>
            <a:pPr marL="158947" indent="-158947" defTabSz="887757">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a:defRPr/>
            </a:pPr>
            <a:r>
              <a:rPr lang="en-US" sz="1000" i="1" dirty="0"/>
              <a:t>Note: The mean is based on a 7-point scale where higher scores reflect greater agreement.</a:t>
            </a:r>
            <a:endParaRPr lang="en-CA" sz="1000" dirty="0"/>
          </a:p>
          <a:p>
            <a:pPr marL="158947" indent="-158947"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112</a:t>
            </a:fld>
            <a:endParaRPr lang="en-US" dirty="0"/>
          </a:p>
        </p:txBody>
      </p:sp>
    </p:spTree>
    <p:extLst>
      <p:ext uri="{BB962C8B-B14F-4D97-AF65-F5344CB8AC3E}">
        <p14:creationId xmlns:p14="http://schemas.microsoft.com/office/powerpoint/2010/main" val="12439431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a:t>
            </a:r>
            <a:r>
              <a:rPr lang="en-CA" b="1" baseline="0" dirty="0" smtClean="0">
                <a:solidFill>
                  <a:srgbClr val="005A73"/>
                </a:solidFill>
                <a:latin typeface="Arial" panose="020B0604020202020204" pitchFamily="34" charset="0"/>
                <a:cs typeface="Arial" panose="020B0604020202020204" pitchFamily="34" charset="0"/>
              </a:rPr>
              <a:t> and Culture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household incomes perceive the accessibility of recreation and cultural</a:t>
            </a:r>
            <a:r>
              <a:rPr lang="en-CA" i="1" baseline="0" dirty="0" smtClean="0">
                <a:latin typeface="Arial" panose="020B0604020202020204" pitchFamily="34" charset="0"/>
                <a:cs typeface="Arial" panose="020B0604020202020204" pitchFamily="34" charset="0"/>
              </a:rPr>
              <a:t> facilities in Bruce and Grey Counties?</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a:t>
            </a:r>
            <a:r>
              <a:rPr lang="en-US" dirty="0" smtClean="0">
                <a:latin typeface="Arial" panose="020B0604020202020204" pitchFamily="34" charset="0"/>
                <a:cs typeface="Arial" panose="020B0604020202020204" pitchFamily="34" charset="0"/>
              </a:rPr>
              <a:t>is </a:t>
            </a:r>
            <a:r>
              <a:rPr lang="en-US" baseline="0" dirty="0" smtClean="0">
                <a:latin typeface="Arial" panose="020B0604020202020204" pitchFamily="34" charset="0"/>
                <a:cs typeface="Arial" panose="020B0604020202020204" pitchFamily="34" charset="0"/>
              </a:rPr>
              <a:t>a clear relationship between income and access to recreation and culture facilities with respect to the level of agreement that recreation and cultural facilities in the community are easy to get to. As income increases, so does accessibility.</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defTabSz="92445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a:t>
            </a:r>
            <a:r>
              <a:rPr lang="en-US" dirty="0" smtClean="0">
                <a:latin typeface="Arial" panose="020B0604020202020204" pitchFamily="34" charset="0"/>
                <a:cs typeface="Arial" panose="020B0604020202020204" pitchFamily="34" charset="0"/>
              </a:rPr>
              <a:t>is</a:t>
            </a:r>
            <a:r>
              <a:rPr lang="en-US" baseline="0" dirty="0" smtClean="0">
                <a:latin typeface="Arial" panose="020B0604020202020204" pitchFamily="34" charset="0"/>
                <a:cs typeface="Arial" panose="020B0604020202020204" pitchFamily="34" charset="0"/>
              </a:rPr>
              <a:t> little connection between income and the ability to access recreational opportunities based on the convenience of schedule.</a:t>
            </a:r>
          </a:p>
          <a:p>
            <a:pPr marL="167321" indent="-167321" defTabSz="924458">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relationship </a:t>
            </a:r>
            <a:r>
              <a:rPr lang="en-US" dirty="0" smtClean="0">
                <a:latin typeface="Arial" panose="020B0604020202020204" pitchFamily="34" charset="0"/>
                <a:cs typeface="Arial" panose="020B0604020202020204" pitchFamily="34" charset="0"/>
              </a:rPr>
              <a:t>is</a:t>
            </a:r>
            <a:r>
              <a:rPr lang="en-US" baseline="0" dirty="0" smtClean="0">
                <a:latin typeface="Arial" panose="020B0604020202020204" pitchFamily="34" charset="0"/>
                <a:cs typeface="Arial" panose="020B0604020202020204" pitchFamily="34" charset="0"/>
              </a:rPr>
              <a:t> also evident between income and less participation </a:t>
            </a:r>
            <a:r>
              <a:rPr lang="en-US" dirty="0" smtClean="0"/>
              <a:t>in</a:t>
            </a:r>
            <a:r>
              <a:rPr lang="en-US" baseline="0" dirty="0" smtClean="0">
                <a:latin typeface="Arial" panose="020B0604020202020204" pitchFamily="34" charset="0"/>
                <a:cs typeface="Arial" panose="020B0604020202020204" pitchFamily="34" charset="0"/>
              </a:rPr>
              <a:t> recreation and cultural programs due to cost – low income residents find that cost prevents their participation more than people with</a:t>
            </a:r>
            <a:r>
              <a:rPr lang="en-US" dirty="0" smtClean="0">
                <a:latin typeface="Arial" panose="020B0604020202020204" pitchFamily="34" charset="0"/>
                <a:cs typeface="Arial" panose="020B0604020202020204" pitchFamily="34" charset="0"/>
              </a:rPr>
              <a:t> higher incomes</a:t>
            </a:r>
            <a:r>
              <a:rPr lang="en-US" baseline="0" dirty="0" smtClean="0">
                <a:latin typeface="Arial" panose="020B0604020202020204" pitchFamily="34" charset="0"/>
                <a:cs typeface="Arial" panose="020B0604020202020204" pitchFamily="34" charset="0"/>
              </a:rPr>
              <a:t>. </a:t>
            </a: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defRPr/>
            </a:pPr>
            <a:r>
              <a:rPr lang="en-US" sz="1000" i="1" dirty="0"/>
              <a:t>Note: The mean is based on a 7-point scale where higher scores reflect greater agreement.</a:t>
            </a:r>
            <a:endParaRPr lang="en-CA" sz="1000" dirty="0"/>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113</a:t>
            </a:fld>
            <a:endParaRPr lang="en-US" dirty="0"/>
          </a:p>
        </p:txBody>
      </p:sp>
    </p:spTree>
    <p:extLst>
      <p:ext uri="{BB962C8B-B14F-4D97-AF65-F5344CB8AC3E}">
        <p14:creationId xmlns:p14="http://schemas.microsoft.com/office/powerpoint/2010/main" val="9579849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a:t>
            </a:r>
            <a:r>
              <a:rPr lang="en-CA" b="1" baseline="0" dirty="0" smtClean="0">
                <a:solidFill>
                  <a:srgbClr val="005A73"/>
                </a:solidFill>
                <a:latin typeface="Arial" panose="020B0604020202020204" pitchFamily="34" charset="0"/>
                <a:cs typeface="Arial" panose="020B0604020202020204" pitchFamily="34" charset="0"/>
              </a:rPr>
              <a:t> and Culture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residents of different ages perceive the accessibility of recreation and cultural</a:t>
            </a:r>
            <a:r>
              <a:rPr lang="en-CA" i="1" baseline="0" dirty="0" smtClean="0">
                <a:latin typeface="Arial" panose="020B0604020202020204" pitchFamily="34" charset="0"/>
                <a:cs typeface="Arial" panose="020B0604020202020204" pitchFamily="34" charset="0"/>
              </a:rPr>
              <a:t> facilities in </a:t>
            </a:r>
            <a:r>
              <a:rPr lang="en-US" i="1" baseline="0" dirty="0" smtClean="0">
                <a:latin typeface="Arial" panose="020B0604020202020204" pitchFamily="34" charset="0"/>
                <a:cs typeface="Arial" panose="020B0604020202020204" pitchFamily="34" charset="0"/>
              </a:rPr>
              <a:t>Bruce and Grey Counties?</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are minor differences amongst different age groups in the extent to which people feel that recreation and cultural facilities are easy to get to. Younger people (under 35 years and 35 to 44 years) report a comparatively higher agreement that facilities being easy to get to.</a:t>
            </a:r>
          </a:p>
          <a:p>
            <a:pPr marL="167321" indent="-167321">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When compared to other age groups, older adults (65 years and older) agree more strongly that programs are offered at convenient times perhaps because they generally have greater freedom to allocate their time.</a:t>
            </a:r>
          </a:p>
          <a:p>
            <a:pPr marL="167321" indent="-167321">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are slight differences amongst different age groups with respect to the cost of programs. Older adults (75 years and older) report the lowest level of agreement that cost prevents their participation.</a:t>
            </a:r>
            <a:r>
              <a:rPr lang="en-US" dirty="0" smtClean="0">
                <a:latin typeface="Arial" panose="020B0604020202020204" pitchFamily="34" charset="0"/>
                <a:cs typeface="Arial" panose="020B0604020202020204" pitchFamily="34" charset="0"/>
              </a:rPr>
              <a:t> I</a:t>
            </a:r>
            <a:r>
              <a:rPr lang="en-US" baseline="0" dirty="0" smtClean="0">
                <a:latin typeface="Arial" panose="020B0604020202020204" pitchFamily="34" charset="0"/>
                <a:cs typeface="Arial" panose="020B0604020202020204" pitchFamily="34" charset="0"/>
              </a:rPr>
              <a:t>n contrast, younger people (under 35 years and 35 to 44 years) agree more strongly that the cost of programs limits their access.</a:t>
            </a:r>
          </a:p>
          <a:p>
            <a:pPr defTabSz="887757">
              <a:defRPr/>
            </a:pPr>
            <a:endParaRPr lang="en-US" sz="1100" dirty="0"/>
          </a:p>
          <a:p>
            <a:pPr>
              <a:defRPr/>
            </a:pPr>
            <a:r>
              <a:rPr lang="en-US" sz="1000" i="1" dirty="0"/>
              <a:t>Note: The mean is based on a 7-point scale where higher scores reflect greater agreement.</a:t>
            </a:r>
            <a:endParaRPr lang="en-CA" sz="1000" dirty="0"/>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114</a:t>
            </a:fld>
            <a:endParaRPr lang="en-US" dirty="0"/>
          </a:p>
        </p:txBody>
      </p:sp>
    </p:spTree>
    <p:extLst>
      <p:ext uri="{BB962C8B-B14F-4D97-AF65-F5344CB8AC3E}">
        <p14:creationId xmlns:p14="http://schemas.microsoft.com/office/powerpoint/2010/main" val="41283134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a:t>
            </a:r>
            <a:r>
              <a:rPr lang="en-CA" b="1" baseline="0" dirty="0" smtClean="0">
                <a:solidFill>
                  <a:srgbClr val="005A73"/>
                </a:solidFill>
                <a:latin typeface="Arial" panose="020B0604020202020204" pitchFamily="34" charset="0"/>
                <a:cs typeface="Arial" panose="020B0604020202020204" pitchFamily="34" charset="0"/>
              </a:rPr>
              <a:t> and Culture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How do residents </a:t>
            </a:r>
            <a:r>
              <a:rPr lang="en-CA" i="1" dirty="0" smtClean="0"/>
              <a:t>in </a:t>
            </a:r>
            <a:r>
              <a:rPr lang="en-CA" i="1" dirty="0"/>
              <a:t>different living arrangements perceive the accessibility of recreation and cultural </a:t>
            </a:r>
            <a:r>
              <a:rPr lang="en-CA" i="1" dirty="0" smtClean="0"/>
              <a:t>facilities </a:t>
            </a:r>
            <a:r>
              <a:rPr lang="en-CA" i="1" dirty="0"/>
              <a:t>in </a:t>
            </a:r>
            <a:r>
              <a:rPr lang="en-CA" i="1" dirty="0" smtClean="0"/>
              <a:t>Bruce and Grey Counties?</a:t>
            </a:r>
            <a:r>
              <a:rPr lang="en-CA" dirty="0" smtClean="0"/>
              <a:t>”</a:t>
            </a:r>
            <a:endParaRPr lang="en-CA" dirty="0"/>
          </a:p>
          <a:p>
            <a:endParaRPr lang="en-CA" dirty="0"/>
          </a:p>
          <a:p>
            <a:pPr marL="165519" indent="-165519">
              <a:buFont typeface="Arial" panose="020B0604020202020204" pitchFamily="34" charset="0"/>
              <a:buChar char="•"/>
              <a:defRPr/>
            </a:pPr>
            <a:r>
              <a:rPr lang="en-US" dirty="0" smtClean="0"/>
              <a:t>Couples both with and without children at home agree somewhat more strongly that recreation </a:t>
            </a:r>
            <a:r>
              <a:rPr lang="en-US" dirty="0"/>
              <a:t>and cultural facilities </a:t>
            </a:r>
            <a:r>
              <a:rPr lang="en-US" dirty="0" smtClean="0"/>
              <a:t>are easy </a:t>
            </a:r>
            <a:r>
              <a:rPr lang="en-US" dirty="0"/>
              <a:t>to get </a:t>
            </a:r>
            <a:r>
              <a:rPr lang="en-US" dirty="0" smtClean="0"/>
              <a:t>to </a:t>
            </a:r>
            <a:r>
              <a:rPr lang="en-US" dirty="0"/>
              <a:t>than either </a:t>
            </a:r>
            <a:r>
              <a:rPr lang="en-US" dirty="0" smtClean="0"/>
              <a:t>single parents or people </a:t>
            </a:r>
            <a:r>
              <a:rPr lang="en-US" dirty="0"/>
              <a:t>living </a:t>
            </a:r>
            <a:r>
              <a:rPr lang="en-US" dirty="0" smtClean="0"/>
              <a:t>alone</a:t>
            </a:r>
            <a:r>
              <a:rPr lang="en-US" dirty="0"/>
              <a:t>. </a:t>
            </a:r>
          </a:p>
          <a:p>
            <a:pPr marL="165519" indent="-165519">
              <a:buFont typeface="Arial" panose="020B0604020202020204" pitchFamily="34" charset="0"/>
              <a:buChar char="•"/>
              <a:defRPr/>
            </a:pPr>
            <a:endParaRPr lang="en-CA" dirty="0"/>
          </a:p>
          <a:p>
            <a:pPr marL="165519" indent="-165519">
              <a:buFont typeface="Arial" panose="020B0604020202020204" pitchFamily="34" charset="0"/>
              <a:buChar char="•"/>
            </a:pPr>
            <a:r>
              <a:rPr lang="en-US" dirty="0" smtClean="0"/>
              <a:t>Couples with no children at home, as well as adults sharing accommodation with others and adults living alone, agree more that programs </a:t>
            </a:r>
            <a:r>
              <a:rPr lang="en-US" baseline="0" dirty="0" smtClean="0"/>
              <a:t>at </a:t>
            </a:r>
            <a:r>
              <a:rPr lang="en-US" dirty="0" smtClean="0"/>
              <a:t>recreation </a:t>
            </a:r>
            <a:r>
              <a:rPr lang="en-US" dirty="0"/>
              <a:t>and cultural </a:t>
            </a:r>
            <a:r>
              <a:rPr lang="en-US" dirty="0" smtClean="0"/>
              <a:t>facility are offered at convenient times</a:t>
            </a:r>
            <a:r>
              <a:rPr lang="en-US" baseline="0" dirty="0" smtClean="0"/>
              <a:t> than households with one adult living with children at home</a:t>
            </a:r>
            <a:r>
              <a:rPr lang="en-US" dirty="0" smtClean="0"/>
              <a:t> (single parents).</a:t>
            </a:r>
            <a:endParaRPr lang="en-US" dirty="0"/>
          </a:p>
          <a:p>
            <a:pPr marL="165519" indent="-165519">
              <a:buFont typeface="Arial" panose="020B0604020202020204" pitchFamily="34" charset="0"/>
              <a:buChar char="•"/>
            </a:pPr>
            <a:endParaRPr lang="en-US" dirty="0"/>
          </a:p>
          <a:p>
            <a:pPr marL="165519" indent="-165519">
              <a:buFont typeface="Arial" panose="020B0604020202020204" pitchFamily="34" charset="0"/>
              <a:buChar char="•"/>
            </a:pPr>
            <a:r>
              <a:rPr lang="en-US" dirty="0" smtClean="0"/>
              <a:t>Adults living</a:t>
            </a:r>
            <a:r>
              <a:rPr lang="en-US" baseline="0" dirty="0" smtClean="0"/>
              <a:t> with children at home (single parent) </a:t>
            </a:r>
            <a:r>
              <a:rPr lang="en-US" dirty="0" smtClean="0"/>
              <a:t>agree more strongly that </a:t>
            </a:r>
            <a:r>
              <a:rPr lang="en-US" dirty="0"/>
              <a:t>cost prevents their access </a:t>
            </a:r>
            <a:r>
              <a:rPr lang="en-US" dirty="0" smtClean="0"/>
              <a:t>to programs. In contrast, couples</a:t>
            </a:r>
            <a:r>
              <a:rPr lang="en-US" baseline="0" dirty="0" smtClean="0"/>
              <a:t> with no children are less likely to agree that cost prevents their participation. </a:t>
            </a:r>
            <a:r>
              <a:rPr lang="en-US" dirty="0" smtClean="0"/>
              <a:t> </a:t>
            </a:r>
          </a:p>
          <a:p>
            <a:pPr marL="165519" indent="-16551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defTabSz="924458">
              <a:defRPr/>
            </a:pPr>
            <a:r>
              <a:rPr lang="en-US" sz="1000" i="1" dirty="0">
                <a:solidFill>
                  <a:prstClr val="black"/>
                </a:solidFill>
              </a:rPr>
              <a:t>Note: The mean is based on a 7-point scale where higher scores reflect greater agreement.</a:t>
            </a:r>
            <a:endParaRPr lang="en-CA" sz="1000" dirty="0">
              <a:solidFill>
                <a:prstClr val="black"/>
              </a:solidFill>
            </a:endParaRP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115</a:t>
            </a:fld>
            <a:endParaRPr lang="en-US" dirty="0"/>
          </a:p>
        </p:txBody>
      </p:sp>
    </p:spTree>
    <p:extLst>
      <p:ext uri="{BB962C8B-B14F-4D97-AF65-F5344CB8AC3E}">
        <p14:creationId xmlns:p14="http://schemas.microsoft.com/office/powerpoint/2010/main" val="5681475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i="1" dirty="0">
                <a:latin typeface="Arial" panose="020B0604020202020204" pitchFamily="34" charset="0"/>
                <a:cs typeface="Arial" panose="020B0604020202020204" pitchFamily="34" charset="0"/>
              </a:rPr>
              <a:t>“Is </a:t>
            </a:r>
            <a:r>
              <a:rPr lang="en-CA" i="1" dirty="0" smtClean="0">
                <a:latin typeface="Arial" panose="020B0604020202020204" pitchFamily="34" charset="0"/>
                <a:cs typeface="Arial" panose="020B0604020202020204" pitchFamily="34" charset="0"/>
              </a:rPr>
              <a:t>perceived accessibility </a:t>
            </a:r>
            <a:r>
              <a:rPr lang="en-CA" i="1" dirty="0">
                <a:latin typeface="Arial" panose="020B0604020202020204" pitchFamily="34" charset="0"/>
                <a:cs typeface="Arial" panose="020B0604020202020204" pitchFamily="34" charset="0"/>
              </a:rPr>
              <a:t>of recreation and cultural facilities related to overall wellbeing?”</a:t>
            </a:r>
          </a:p>
          <a:p>
            <a:endParaRPr lang="en-US" dirty="0"/>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perceived accessibility of recreation and cultural facilities </a:t>
            </a:r>
            <a:r>
              <a:rPr lang="en-US" dirty="0" smtClean="0">
                <a:solidFill>
                  <a:srgbClr val="005A73"/>
                </a:solidFill>
                <a:latin typeface="Arial" panose="020B0604020202020204" pitchFamily="34" charset="0"/>
                <a:cs typeface="Arial" panose="020B0604020202020204" pitchFamily="34" charset="0"/>
              </a:rPr>
              <a:t>is </a:t>
            </a:r>
            <a:r>
              <a:rPr lang="en-US" dirty="0">
                <a:solidFill>
                  <a:srgbClr val="005A73"/>
                </a:solidFill>
                <a:latin typeface="Arial" panose="020B0604020202020204" pitchFamily="34" charset="0"/>
                <a:cs typeface="Arial" panose="020B0604020202020204" pitchFamily="34" charset="0"/>
              </a:rPr>
              <a:t>related to </a:t>
            </a: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overall wellbeing.</a:t>
            </a:r>
          </a:p>
          <a:p>
            <a:pPr marL="158947" indent="-158947">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r>
              <a:rPr lang="en-US" baseline="0" dirty="0" smtClean="0">
                <a:latin typeface="Arial" panose="020B0604020202020204" pitchFamily="34" charset="0"/>
                <a:cs typeface="Arial" panose="020B0604020202020204" pitchFamily="34" charset="0"/>
              </a:rPr>
              <a:t> (under $20,000); however, people with annual household incomes of $120,000 to $149,999 report relatively lower access to recreation and cultural facilities and lower overall wellbeing. In contrast, people living on household incomes of $20,000 to $29,999 report better access to recreation and cultural facilities and higher overall wellbeing.</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people (under 35 years) and mid-age adults (45</a:t>
            </a:r>
            <a:r>
              <a:rPr lang="en-US" baseline="0" dirty="0" smtClean="0">
                <a:latin typeface="Arial" panose="020B0604020202020204" pitchFamily="34" charset="0"/>
                <a:cs typeface="Arial" panose="020B0604020202020204" pitchFamily="34" charset="0"/>
              </a:rPr>
              <a:t> to 54 years of age) perceive the accessibility of recreation and cultural facilities to be notably lower and report significantly lower overall wellbeing.</a:t>
            </a:r>
          </a:p>
          <a:p>
            <a:pPr marL="462229" indent="-231115">
              <a:buClr>
                <a:srgbClr val="005A73"/>
              </a:buClr>
              <a:buSzPct val="10000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t>Households</a:t>
            </a:r>
            <a:r>
              <a:rPr lang="en-US" baseline="0" dirty="0" smtClean="0"/>
              <a:t> of one adult living with children at home (single parent families)</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defTabSz="924458">
              <a:defRPr/>
            </a:pPr>
            <a:r>
              <a:rPr lang="en-US" sz="1000" i="1" dirty="0">
                <a:solidFill>
                  <a:prstClr val="black"/>
                </a:solidFill>
              </a:rPr>
              <a:t>Note: The mean is based on a 7-point scale where higher scores reflect greater agreement.</a:t>
            </a:r>
            <a:endParaRPr lang="en-US" dirty="0">
              <a:latin typeface="Arial" panose="020B0604020202020204" pitchFamily="34" charset="0"/>
              <a:cs typeface="Arial" panose="020B0604020202020204" pitchFamily="34" charset="0"/>
            </a:endParaRPr>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116</a:t>
            </a:fld>
            <a:endParaRPr lang="en-US" dirty="0"/>
          </a:p>
        </p:txBody>
      </p:sp>
    </p:spTree>
    <p:extLst>
      <p:ext uri="{BB962C8B-B14F-4D97-AF65-F5344CB8AC3E}">
        <p14:creationId xmlns:p14="http://schemas.microsoft.com/office/powerpoint/2010/main" val="41396635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Time use measures how people experience and spend their time. It means how the use of our time affects physical and mental wellbeing, individual and family wellbeing, and present and future wellbeing.</a:t>
            </a:r>
            <a:r>
              <a:rPr lang="en-US" baseline="0" dirty="0" smtClean="0">
                <a:latin typeface="Arial" panose="020B0604020202020204" pitchFamily="34" charset="0"/>
                <a:cs typeface="Arial" panose="020B0604020202020204" pitchFamily="34" charset="0"/>
              </a:rPr>
              <a:t> It examines the length of our workweek, our work arrangements, our levels of time pressure, and the time we spend with friends and in other free-time activities.</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The implicit assumption with Time Use is the notion of </a:t>
            </a:r>
            <a:r>
              <a:rPr lang="en-US" i="1" baseline="0" dirty="0" smtClean="0">
                <a:latin typeface="Arial" panose="020B0604020202020204" pitchFamily="34" charset="0"/>
                <a:cs typeface="Arial" panose="020B0604020202020204" pitchFamily="34" charset="0"/>
              </a:rPr>
              <a:t>balance</a:t>
            </a:r>
            <a:r>
              <a:rPr lang="en-US" baseline="0" dirty="0" smtClean="0">
                <a:latin typeface="Arial" panose="020B0604020202020204" pitchFamily="34" charset="0"/>
                <a:cs typeface="Arial" panose="020B0604020202020204" pitchFamily="34" charset="0"/>
              </a:rPr>
              <a:t>. Most activities are beneficial to wellbeing when done in moderation, but are detrimental when done excessively or not at all. There are only 24 hours in a day, so too much time directed towards one activity can mean not enough or no time at all allocated for other activities that are also critical for our wellbeing. Not only does the amount of time matter, but the pace of and relative control over timing of activities throughout the day can affect overall quality of life. </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117</a:t>
            </a:fld>
            <a:endParaRPr lang="en-US" dirty="0"/>
          </a:p>
        </p:txBody>
      </p:sp>
    </p:spTree>
    <p:extLst>
      <p:ext uri="{BB962C8B-B14F-4D97-AF65-F5344CB8AC3E}">
        <p14:creationId xmlns:p14="http://schemas.microsoft.com/office/powerpoint/2010/main" val="38455308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118</a:t>
            </a:fld>
            <a:endParaRPr lang="en-US" dirty="0"/>
          </a:p>
        </p:txBody>
      </p:sp>
      <p:sp>
        <p:nvSpPr>
          <p:cNvPr id="3" name="Notes Placeholder 2"/>
          <p:cNvSpPr>
            <a:spLocks noGrp="1"/>
          </p:cNvSpPr>
          <p:nvPr>
            <p:ph type="body" idx="1"/>
          </p:nvPr>
        </p:nvSpPr>
        <p:spPr>
          <a:xfrm>
            <a:off x="702311" y="4421824"/>
            <a:ext cx="6062043" cy="4885664"/>
          </a:xfrm>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sz="600" dirty="0"/>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residents with higher or lower wellbeing compare on time use?</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sz="600" dirty="0"/>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a:t>Have more vacation days </a:t>
            </a:r>
            <a:r>
              <a:rPr lang="en-US" dirty="0" smtClean="0"/>
              <a:t>(mean </a:t>
            </a:r>
            <a:r>
              <a:rPr lang="en-US" dirty="0"/>
              <a:t>= </a:t>
            </a:r>
            <a:r>
              <a:rPr lang="en-US" dirty="0" smtClean="0"/>
              <a:t>20.7, mean </a:t>
            </a:r>
            <a:r>
              <a:rPr lang="en-US" dirty="0"/>
              <a:t>= </a:t>
            </a:r>
            <a:r>
              <a:rPr lang="en-US" dirty="0" smtClean="0"/>
              <a:t>11.2 for below group).</a:t>
            </a:r>
            <a:endParaRPr lang="en-US" dirty="0"/>
          </a:p>
          <a:p>
            <a:pPr marL="158054" indent="-158054" defTabSz="809487">
              <a:buFont typeface="Arial" panose="020B0604020202020204" pitchFamily="34" charset="0"/>
              <a:buChar char="•"/>
              <a:defRPr/>
            </a:pPr>
            <a:r>
              <a:rPr lang="en-US" dirty="0"/>
              <a:t>R</a:t>
            </a:r>
            <a:r>
              <a:rPr lang="en-US" dirty="0" smtClean="0"/>
              <a:t>eported </a:t>
            </a:r>
            <a:r>
              <a:rPr lang="en-US" dirty="0"/>
              <a:t>having enough time to:</a:t>
            </a:r>
          </a:p>
          <a:p>
            <a:pPr marL="599437" lvl="1" indent="-158054" defTabSz="809487">
              <a:buFont typeface="Arial" panose="020B0604020202020204" pitchFamily="34" charset="0"/>
              <a:buChar char="•"/>
              <a:defRPr/>
            </a:pPr>
            <a:r>
              <a:rPr lang="en-US" dirty="0"/>
              <a:t>Keep in shape </a:t>
            </a:r>
            <a:r>
              <a:rPr lang="en-US" dirty="0" smtClean="0"/>
              <a:t>(87.7%) </a:t>
            </a:r>
            <a:r>
              <a:rPr lang="en-US" dirty="0"/>
              <a:t>– </a:t>
            </a:r>
            <a:r>
              <a:rPr lang="en-US" dirty="0" smtClean="0"/>
              <a:t>(32.5% </a:t>
            </a:r>
            <a:r>
              <a:rPr lang="en-US" dirty="0"/>
              <a:t>for below group).</a:t>
            </a:r>
          </a:p>
          <a:p>
            <a:pPr marL="599437" lvl="1" indent="-158054" defTabSz="809487">
              <a:buFont typeface="Arial" panose="020B0604020202020204" pitchFamily="34" charset="0"/>
              <a:buChar char="•"/>
              <a:defRPr/>
            </a:pPr>
            <a:r>
              <a:rPr lang="en-US" dirty="0"/>
              <a:t>Nurture spiritual side </a:t>
            </a:r>
            <a:r>
              <a:rPr lang="en-US" dirty="0" smtClean="0"/>
              <a:t>(88.4%) </a:t>
            </a:r>
            <a:r>
              <a:rPr lang="en-US" dirty="0"/>
              <a:t>– </a:t>
            </a:r>
            <a:r>
              <a:rPr lang="en-US" dirty="0" smtClean="0"/>
              <a:t>(22.7% </a:t>
            </a:r>
            <a:r>
              <a:rPr lang="en-US" dirty="0"/>
              <a:t>for below group). </a:t>
            </a:r>
          </a:p>
          <a:p>
            <a:pPr marL="599437" lvl="1" indent="-158054" defTabSz="809487">
              <a:buFont typeface="Arial" panose="020B0604020202020204" pitchFamily="34" charset="0"/>
              <a:buChar char="•"/>
              <a:defRPr/>
            </a:pPr>
            <a:r>
              <a:rPr lang="en-US" dirty="0"/>
              <a:t>Be with children </a:t>
            </a:r>
            <a:r>
              <a:rPr lang="en-US" dirty="0" smtClean="0"/>
              <a:t>(90.9%) </a:t>
            </a:r>
            <a:r>
              <a:rPr lang="en-US" dirty="0"/>
              <a:t>– </a:t>
            </a:r>
            <a:r>
              <a:rPr lang="en-US" dirty="0" smtClean="0"/>
              <a:t>(38.7% </a:t>
            </a:r>
            <a:r>
              <a:rPr lang="en-US" dirty="0"/>
              <a:t>for below group). </a:t>
            </a:r>
          </a:p>
          <a:p>
            <a:pPr marL="599437" lvl="1" indent="-158054" defTabSz="809487">
              <a:buFont typeface="Arial" panose="020B0604020202020204" pitchFamily="34" charset="0"/>
              <a:buChar char="•"/>
              <a:defRPr/>
            </a:pPr>
            <a:r>
              <a:rPr lang="en-US" dirty="0"/>
              <a:t>Form or sustain relationships </a:t>
            </a:r>
            <a:r>
              <a:rPr lang="en-US" dirty="0" smtClean="0"/>
              <a:t>(94.7%) </a:t>
            </a:r>
            <a:r>
              <a:rPr lang="en-US" dirty="0"/>
              <a:t>– </a:t>
            </a:r>
            <a:r>
              <a:rPr lang="en-US" dirty="0" smtClean="0"/>
              <a:t>(29.9% </a:t>
            </a:r>
            <a:r>
              <a:rPr lang="en-US" dirty="0"/>
              <a:t>for below group). </a:t>
            </a:r>
          </a:p>
          <a:p>
            <a:pPr marL="599437" lvl="1" indent="-158054" defTabSz="809487">
              <a:buFont typeface="Arial" panose="020B0604020202020204" pitchFamily="34" charset="0"/>
              <a:buChar char="•"/>
              <a:defRPr/>
            </a:pPr>
            <a:r>
              <a:rPr lang="en-US" dirty="0"/>
              <a:t>Participate in community </a:t>
            </a:r>
            <a:r>
              <a:rPr lang="en-US" dirty="0" smtClean="0"/>
              <a:t>(82.9%) </a:t>
            </a:r>
            <a:r>
              <a:rPr lang="en-US" dirty="0"/>
              <a:t>– </a:t>
            </a:r>
            <a:r>
              <a:rPr lang="en-US" dirty="0" smtClean="0"/>
              <a:t>(18.8% </a:t>
            </a:r>
            <a:r>
              <a:rPr lang="en-US" dirty="0"/>
              <a:t>for below group). </a:t>
            </a:r>
          </a:p>
          <a:p>
            <a:pPr marL="158054" indent="-158054" defTabSz="809487">
              <a:buFont typeface="Arial" panose="020B0604020202020204" pitchFamily="34" charset="0"/>
              <a:buChar char="•"/>
              <a:defRPr/>
            </a:pPr>
            <a:r>
              <a:rPr lang="en-US" dirty="0"/>
              <a:t>Feel a lower imbalance between work and life </a:t>
            </a:r>
            <a:r>
              <a:rPr lang="en-US" dirty="0" smtClean="0"/>
              <a:t>(mean </a:t>
            </a:r>
            <a:r>
              <a:rPr lang="en-US" dirty="0"/>
              <a:t>= </a:t>
            </a:r>
            <a:r>
              <a:rPr lang="en-US" dirty="0" smtClean="0"/>
              <a:t>2.8) </a:t>
            </a:r>
            <a:r>
              <a:rPr lang="en-US" dirty="0"/>
              <a:t>compared to people below average in wellbeing </a:t>
            </a:r>
            <a:r>
              <a:rPr lang="en-US" dirty="0" smtClean="0"/>
              <a:t>(mean </a:t>
            </a:r>
            <a:r>
              <a:rPr lang="en-US" dirty="0"/>
              <a:t>= </a:t>
            </a:r>
            <a:r>
              <a:rPr lang="en-US" dirty="0" smtClean="0"/>
              <a:t>3.85). </a:t>
            </a:r>
            <a:endParaRPr lang="en-US" dirty="0" smtClean="0">
              <a:latin typeface="Arial" panose="020B0604020202020204" pitchFamily="34" charset="0"/>
              <a:cs typeface="Arial" panose="020B0604020202020204" pitchFamily="34" charset="0"/>
            </a:endParaRPr>
          </a:p>
          <a:p>
            <a:pPr defTabSz="924458">
              <a:defRPr/>
            </a:pPr>
            <a:endParaRPr lang="en-US" sz="600" dirty="0">
              <a:solidFill>
                <a:srgbClr val="005A73"/>
              </a:solidFill>
            </a:endParaRPr>
          </a:p>
          <a:p>
            <a:pPr defTabSz="924458">
              <a:defRPr/>
            </a:pPr>
            <a:r>
              <a:rPr lang="en-US" baseline="0" dirty="0" smtClean="0">
                <a:solidFill>
                  <a:srgbClr val="005A73"/>
                </a:solidFill>
                <a:latin typeface="Arial" panose="020B0604020202020204" pitchFamily="34" charset="0"/>
                <a:cs typeface="Arial" panose="020B0604020202020204" pitchFamily="34" charset="0"/>
              </a:rPr>
              <a:t>Below average wellbeing group: </a:t>
            </a:r>
          </a:p>
          <a:p>
            <a:pPr marL="158054" indent="-158054">
              <a:buFont typeface="Arial" panose="020B0604020202020204" pitchFamily="34" charset="0"/>
              <a:buChar char="•"/>
              <a:defRPr/>
            </a:pPr>
            <a:r>
              <a:rPr lang="en-US" dirty="0" smtClean="0"/>
              <a:t>82.2% </a:t>
            </a:r>
            <a:r>
              <a:rPr lang="en-US" dirty="0"/>
              <a:t>feel rushed a few times per week - </a:t>
            </a:r>
            <a:r>
              <a:rPr lang="en-US" dirty="0" smtClean="0"/>
              <a:t>(51.3% </a:t>
            </a:r>
            <a:r>
              <a:rPr lang="en-US" dirty="0"/>
              <a:t>for above group). </a:t>
            </a:r>
          </a:p>
          <a:p>
            <a:pPr marL="158054" indent="-158054" defTabSz="809487">
              <a:buFont typeface="Arial" panose="020B0604020202020204" pitchFamily="34" charset="0"/>
              <a:buChar char="•"/>
              <a:defRPr/>
            </a:pPr>
            <a:r>
              <a:rPr lang="en-US" dirty="0"/>
              <a:t>R</a:t>
            </a:r>
            <a:r>
              <a:rPr lang="en-US" dirty="0" smtClean="0"/>
              <a:t>eported </a:t>
            </a:r>
            <a:r>
              <a:rPr lang="en-US" dirty="0"/>
              <a:t>having enough time to:</a:t>
            </a:r>
          </a:p>
          <a:p>
            <a:pPr marL="599437" lvl="1" indent="-158054">
              <a:buFont typeface="Arial" panose="020B0604020202020204" pitchFamily="34" charset="0"/>
              <a:buChar char="•"/>
              <a:defRPr/>
            </a:pPr>
            <a:r>
              <a:rPr lang="en-US" dirty="0"/>
              <a:t>Sleep </a:t>
            </a:r>
            <a:r>
              <a:rPr lang="en-US" dirty="0" smtClean="0"/>
              <a:t>(45.6%) </a:t>
            </a:r>
            <a:r>
              <a:rPr lang="en-US" dirty="0"/>
              <a:t>- </a:t>
            </a:r>
            <a:r>
              <a:rPr lang="en-US" dirty="0" smtClean="0"/>
              <a:t>(90.1% </a:t>
            </a:r>
            <a:r>
              <a:rPr lang="en-US" dirty="0"/>
              <a:t>for above group)</a:t>
            </a:r>
          </a:p>
          <a:p>
            <a:pPr marL="599437" lvl="1" indent="-158054">
              <a:buFont typeface="Arial" panose="020B0604020202020204" pitchFamily="34" charset="0"/>
              <a:buChar char="•"/>
              <a:defRPr/>
            </a:pPr>
            <a:r>
              <a:rPr lang="en-US" dirty="0"/>
              <a:t>Prepare healthy meals </a:t>
            </a:r>
            <a:r>
              <a:rPr lang="en-US" dirty="0" smtClean="0"/>
              <a:t>(36.8%) </a:t>
            </a:r>
            <a:r>
              <a:rPr lang="en-US" dirty="0"/>
              <a:t>- </a:t>
            </a:r>
            <a:r>
              <a:rPr lang="en-US" dirty="0" smtClean="0"/>
              <a:t>(91.8% </a:t>
            </a:r>
            <a:r>
              <a:rPr lang="en-US" dirty="0"/>
              <a:t>for above group)</a:t>
            </a:r>
          </a:p>
          <a:p>
            <a:pPr marL="599437" lvl="1" indent="-158054">
              <a:buFont typeface="Arial" panose="020B0604020202020204" pitchFamily="34" charset="0"/>
              <a:buChar char="•"/>
              <a:defRPr/>
            </a:pPr>
            <a:r>
              <a:rPr lang="en-US" dirty="0"/>
              <a:t>Be with </a:t>
            </a:r>
            <a:r>
              <a:rPr lang="en-US" dirty="0" smtClean="0"/>
              <a:t>partner (33.5%)  </a:t>
            </a:r>
            <a:r>
              <a:rPr lang="en-US" dirty="0"/>
              <a:t>- </a:t>
            </a:r>
            <a:r>
              <a:rPr lang="en-US" dirty="0" smtClean="0"/>
              <a:t>(90% </a:t>
            </a:r>
            <a:r>
              <a:rPr lang="en-US" dirty="0"/>
              <a:t>for above group)</a:t>
            </a:r>
          </a:p>
          <a:p>
            <a:pPr marL="599437" lvl="1" indent="-158054">
              <a:buFont typeface="Arial" panose="020B0604020202020204" pitchFamily="34" charset="0"/>
              <a:buChar char="•"/>
              <a:defRPr/>
            </a:pPr>
            <a:r>
              <a:rPr lang="en-US" dirty="0"/>
              <a:t>Be together with family </a:t>
            </a:r>
            <a:r>
              <a:rPr lang="en-US" dirty="0" smtClean="0"/>
              <a:t>(32.1%) </a:t>
            </a:r>
            <a:r>
              <a:rPr lang="en-US" dirty="0"/>
              <a:t>- </a:t>
            </a:r>
            <a:r>
              <a:rPr lang="en-US" dirty="0" smtClean="0"/>
              <a:t>(86.8% </a:t>
            </a:r>
            <a:r>
              <a:rPr lang="en-US" dirty="0"/>
              <a:t>for above group)</a:t>
            </a:r>
          </a:p>
          <a:p>
            <a:pPr marL="599437" lvl="1" indent="-158054">
              <a:buFont typeface="Arial" panose="020B0604020202020204" pitchFamily="34" charset="0"/>
              <a:buChar char="•"/>
              <a:defRPr/>
            </a:pPr>
            <a:r>
              <a:rPr lang="en-US" dirty="0"/>
              <a:t>Socialize </a:t>
            </a:r>
            <a:r>
              <a:rPr lang="en-US" dirty="0" smtClean="0"/>
              <a:t>(27.2%) </a:t>
            </a:r>
            <a:r>
              <a:rPr lang="en-US" dirty="0"/>
              <a:t>- </a:t>
            </a:r>
            <a:r>
              <a:rPr lang="en-US" dirty="0" smtClean="0"/>
              <a:t>(90.3% </a:t>
            </a:r>
            <a:r>
              <a:rPr lang="en-US" dirty="0"/>
              <a:t>for above group)</a:t>
            </a:r>
          </a:p>
          <a:p>
            <a:pPr marL="158054" indent="-158054">
              <a:buFont typeface="Arial" panose="020B0604020202020204" pitchFamily="34" charset="0"/>
              <a:buChar char="•"/>
              <a:defRPr/>
            </a:pPr>
            <a:r>
              <a:rPr lang="en-US" dirty="0" smtClean="0"/>
              <a:t>23.6% </a:t>
            </a:r>
            <a:r>
              <a:rPr lang="en-US" dirty="0"/>
              <a:t>provide unpaid care to children </a:t>
            </a:r>
            <a:r>
              <a:rPr lang="en-US" dirty="0" smtClean="0"/>
              <a:t>(17.6% </a:t>
            </a:r>
            <a:r>
              <a:rPr lang="en-US" dirty="0"/>
              <a:t>for above group); </a:t>
            </a:r>
            <a:r>
              <a:rPr lang="en-US" dirty="0" smtClean="0"/>
              <a:t>12.5% </a:t>
            </a:r>
            <a:r>
              <a:rPr lang="en-US" dirty="0"/>
              <a:t>provide unpaid care to </a:t>
            </a:r>
            <a:r>
              <a:rPr lang="en-US" dirty="0" smtClean="0"/>
              <a:t>a </a:t>
            </a:r>
            <a:r>
              <a:rPr lang="en-US" dirty="0"/>
              <a:t>dependent older adult </a:t>
            </a:r>
            <a:r>
              <a:rPr lang="en-US" dirty="0" smtClean="0"/>
              <a:t>(8.9% </a:t>
            </a:r>
            <a:r>
              <a:rPr lang="en-US" dirty="0"/>
              <a:t>for above group</a:t>
            </a:r>
            <a:r>
              <a:rPr lang="en-US" dirty="0" smtClean="0"/>
              <a:t>).</a:t>
            </a:r>
          </a:p>
          <a:p>
            <a:pPr marL="158054" indent="-158054">
              <a:buFont typeface="Arial" panose="020B0604020202020204" pitchFamily="34" charset="0"/>
              <a:buChar char="•"/>
              <a:defRPr/>
            </a:pPr>
            <a:r>
              <a:rPr lang="en-US" dirty="0" smtClean="0"/>
              <a:t>Work interferes more with personal life (mean = 4.52) compared to people above average in wellbeing (mean = 2.96)</a:t>
            </a:r>
            <a:endParaRPr lang="en-US" dirty="0"/>
          </a:p>
          <a:p>
            <a:pPr defTabSz="924458">
              <a:defRPr/>
            </a:pPr>
            <a:endParaRPr lang="en-US" baseline="0" dirty="0" smtClean="0">
              <a:solidFill>
                <a:srgbClr val="005A73"/>
              </a:solidFill>
              <a:latin typeface="Arial" panose="020B0604020202020204" pitchFamily="34" charset="0"/>
              <a:cs typeface="Arial" panose="020B0604020202020204" pitchFamily="34" charset="0"/>
            </a:endParaRPr>
          </a:p>
          <a:p>
            <a:pPr marL="173336" indent="-173336">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3237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6"/>
            <a:ext cx="5618480" cy="4660476"/>
          </a:xfrm>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time use?</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054" indent="-158054">
              <a:buFont typeface="Arial" panose="020B0604020202020204" pitchFamily="34" charset="0"/>
              <a:buChar char="•"/>
              <a:defRPr/>
            </a:pPr>
            <a:r>
              <a:rPr lang="en-US" dirty="0" smtClean="0"/>
              <a:t>22% </a:t>
            </a:r>
            <a:r>
              <a:rPr lang="en-US" dirty="0"/>
              <a:t>devote </a:t>
            </a:r>
            <a:r>
              <a:rPr lang="en-US" dirty="0" smtClean="0"/>
              <a:t>time </a:t>
            </a:r>
            <a:r>
              <a:rPr lang="en-US" dirty="0"/>
              <a:t>taking care of children </a:t>
            </a:r>
            <a:r>
              <a:rPr lang="en-US" dirty="0" smtClean="0"/>
              <a:t>(19% </a:t>
            </a:r>
            <a:r>
              <a:rPr lang="en-US" dirty="0"/>
              <a:t>for men). </a:t>
            </a:r>
            <a:endParaRPr lang="en-US" dirty="0" smtClean="0"/>
          </a:p>
          <a:p>
            <a:pPr marL="158054" indent="-158054">
              <a:buFont typeface="Arial" panose="020B0604020202020204" pitchFamily="34" charset="0"/>
              <a:buChar char="•"/>
              <a:defRPr/>
            </a:pPr>
            <a:r>
              <a:rPr lang="en-US" dirty="0" smtClean="0"/>
              <a:t>12.1% devote time providing help to older adults (9% for men).</a:t>
            </a:r>
            <a:endParaRPr lang="en-US" dirty="0"/>
          </a:p>
          <a:p>
            <a:pPr marL="158054" indent="-158054">
              <a:buFont typeface="Arial" panose="020B0604020202020204" pitchFamily="34" charset="0"/>
              <a:buChar char="•"/>
              <a:defRPr/>
            </a:pPr>
            <a:r>
              <a:rPr lang="en-US" dirty="0" smtClean="0"/>
              <a:t>72.6% </a:t>
            </a:r>
            <a:r>
              <a:rPr lang="en-US" dirty="0"/>
              <a:t>feel rushed a few times per week </a:t>
            </a:r>
            <a:r>
              <a:rPr lang="en-US" dirty="0" smtClean="0"/>
              <a:t>(61.3% </a:t>
            </a:r>
            <a:r>
              <a:rPr lang="en-US" dirty="0"/>
              <a:t>for men). </a:t>
            </a:r>
          </a:p>
          <a:p>
            <a:pPr marL="158054" indent="-158054" defTabSz="809487">
              <a:buFont typeface="Arial" panose="020B0604020202020204" pitchFamily="34" charset="0"/>
              <a:buChar char="•"/>
              <a:defRPr/>
            </a:pPr>
            <a:r>
              <a:rPr lang="en-US" dirty="0" smtClean="0"/>
              <a:t>Reported </a:t>
            </a:r>
            <a:r>
              <a:rPr lang="en-US" dirty="0"/>
              <a:t>having enough time to:</a:t>
            </a:r>
          </a:p>
          <a:p>
            <a:pPr marL="599437" lvl="1" indent="-158054">
              <a:buFont typeface="Arial" panose="020B0604020202020204" pitchFamily="34" charset="0"/>
              <a:buChar char="•"/>
              <a:defRPr/>
            </a:pPr>
            <a:r>
              <a:rPr lang="en-US" dirty="0" smtClean="0"/>
              <a:t>Be </a:t>
            </a:r>
            <a:r>
              <a:rPr lang="en-US" dirty="0"/>
              <a:t>with partner </a:t>
            </a:r>
            <a:r>
              <a:rPr lang="en-US" dirty="0" smtClean="0"/>
              <a:t>(57.1%) </a:t>
            </a:r>
            <a:r>
              <a:rPr lang="en-US" dirty="0"/>
              <a:t>– </a:t>
            </a:r>
            <a:r>
              <a:rPr lang="en-US" dirty="0" smtClean="0"/>
              <a:t>(71.5% </a:t>
            </a:r>
            <a:r>
              <a:rPr lang="en-US" dirty="0"/>
              <a:t>for men</a:t>
            </a:r>
            <a:r>
              <a:rPr lang="en-US" dirty="0" smtClean="0"/>
              <a:t>)</a:t>
            </a:r>
          </a:p>
          <a:p>
            <a:pPr marL="599437" lvl="1" indent="-158054">
              <a:buFont typeface="Arial" panose="020B0604020202020204" pitchFamily="34" charset="0"/>
              <a:buChar char="•"/>
              <a:defRPr/>
            </a:pPr>
            <a:r>
              <a:rPr lang="en-US" dirty="0" smtClean="0"/>
              <a:t>Be with family (55.5) – (64.1% for men)</a:t>
            </a:r>
            <a:endParaRPr lang="en-US" dirty="0"/>
          </a:p>
          <a:p>
            <a:pPr marL="599437" lvl="1" indent="-158054">
              <a:buFont typeface="Arial" panose="020B0604020202020204" pitchFamily="34" charset="0"/>
              <a:buChar char="•"/>
              <a:defRPr/>
            </a:pPr>
            <a:r>
              <a:rPr lang="en-US" dirty="0" smtClean="0"/>
              <a:t>To </a:t>
            </a:r>
            <a:r>
              <a:rPr lang="en-US" dirty="0"/>
              <a:t>socialize </a:t>
            </a:r>
            <a:r>
              <a:rPr lang="en-US" dirty="0" smtClean="0"/>
              <a:t>(59.4%) </a:t>
            </a:r>
            <a:r>
              <a:rPr lang="en-US" dirty="0"/>
              <a:t>– </a:t>
            </a:r>
            <a:r>
              <a:rPr lang="en-US" dirty="0" smtClean="0"/>
              <a:t>(61.7% </a:t>
            </a:r>
            <a:r>
              <a:rPr lang="en-US" dirty="0"/>
              <a:t>for men) </a:t>
            </a:r>
          </a:p>
          <a:p>
            <a:pPr marL="158947" indent="-158947">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p>
          <a:p>
            <a:pPr marL="158054" indent="-158054">
              <a:buFont typeface="Arial" panose="020B0604020202020204" pitchFamily="34" charset="0"/>
              <a:buChar char="•"/>
              <a:defRPr/>
            </a:pPr>
            <a:r>
              <a:rPr lang="en-US" dirty="0" smtClean="0"/>
              <a:t>25.1% </a:t>
            </a:r>
            <a:r>
              <a:rPr lang="en-US" dirty="0"/>
              <a:t>have free time on their hands more than once a week </a:t>
            </a:r>
            <a:r>
              <a:rPr lang="en-US" dirty="0" smtClean="0"/>
              <a:t>(23.8% </a:t>
            </a:r>
            <a:r>
              <a:rPr lang="en-US" dirty="0"/>
              <a:t>for women). </a:t>
            </a:r>
          </a:p>
          <a:p>
            <a:pPr marL="158054" indent="-158054" defTabSz="809487">
              <a:buFont typeface="Arial" panose="020B0604020202020204" pitchFamily="34" charset="0"/>
              <a:buChar char="•"/>
              <a:defRPr/>
            </a:pPr>
            <a:r>
              <a:rPr lang="en-US" dirty="0"/>
              <a:t>22% agree that </a:t>
            </a:r>
            <a:r>
              <a:rPr lang="en-US" dirty="0" smtClean="0"/>
              <a:t>families in their </a:t>
            </a:r>
            <a:r>
              <a:rPr lang="en-US" dirty="0"/>
              <a:t>community have access to an adequate supply of childcare services (</a:t>
            </a:r>
            <a:r>
              <a:rPr lang="en-US" dirty="0" smtClean="0"/>
              <a:t>12.9% for women).</a:t>
            </a:r>
            <a:endParaRPr lang="en-US" dirty="0"/>
          </a:p>
          <a:p>
            <a:pPr marL="158054" indent="-158054" defTabSz="809487">
              <a:buFont typeface="Arial" panose="020B0604020202020204" pitchFamily="34" charset="0"/>
              <a:buChar char="•"/>
              <a:defRPr/>
            </a:pPr>
            <a:r>
              <a:rPr lang="en-US" dirty="0" smtClean="0"/>
              <a:t>Reported </a:t>
            </a:r>
            <a:r>
              <a:rPr lang="en-US" dirty="0"/>
              <a:t>having enough time to:</a:t>
            </a:r>
          </a:p>
          <a:p>
            <a:pPr marL="599437" lvl="1" indent="-158054" defTabSz="809487">
              <a:buFont typeface="Arial" panose="020B0604020202020204" pitchFamily="34" charset="0"/>
              <a:buChar char="•"/>
              <a:defRPr/>
            </a:pPr>
            <a:r>
              <a:rPr lang="en-US" dirty="0"/>
              <a:t>Keep in shape </a:t>
            </a:r>
            <a:r>
              <a:rPr lang="en-US" dirty="0" smtClean="0"/>
              <a:t>(64.1%) </a:t>
            </a:r>
            <a:r>
              <a:rPr lang="en-US" dirty="0"/>
              <a:t>– </a:t>
            </a:r>
            <a:r>
              <a:rPr lang="en-US" dirty="0" smtClean="0"/>
              <a:t>(61.1% </a:t>
            </a:r>
            <a:r>
              <a:rPr lang="en-US" dirty="0"/>
              <a:t>for women)</a:t>
            </a:r>
          </a:p>
          <a:p>
            <a:pPr marL="599437" lvl="1" indent="-158054" defTabSz="809487">
              <a:buFont typeface="Arial" panose="020B0604020202020204" pitchFamily="34" charset="0"/>
              <a:buChar char="•"/>
              <a:defRPr/>
            </a:pPr>
            <a:r>
              <a:rPr lang="en-US" dirty="0"/>
              <a:t>Nurture spiritual side </a:t>
            </a:r>
            <a:r>
              <a:rPr lang="en-US" dirty="0" smtClean="0"/>
              <a:t>(57.5%) </a:t>
            </a:r>
            <a:r>
              <a:rPr lang="en-US" dirty="0"/>
              <a:t>– </a:t>
            </a:r>
            <a:r>
              <a:rPr lang="en-US" dirty="0" smtClean="0"/>
              <a:t>(53.1% </a:t>
            </a:r>
            <a:r>
              <a:rPr lang="en-US" dirty="0"/>
              <a:t>for women</a:t>
            </a:r>
            <a:r>
              <a:rPr lang="en-US" dirty="0" smtClean="0"/>
              <a:t>)</a:t>
            </a:r>
          </a:p>
          <a:p>
            <a:pPr marL="599437" lvl="1" indent="-158054" defTabSz="809487">
              <a:buFont typeface="Arial" panose="020B0604020202020204" pitchFamily="34" charset="0"/>
              <a:buChar char="•"/>
              <a:defRPr/>
            </a:pPr>
            <a:r>
              <a:rPr lang="en-US" dirty="0" smtClean="0"/>
              <a:t>Form </a:t>
            </a:r>
            <a:r>
              <a:rPr lang="en-US" dirty="0"/>
              <a:t>or sustain relationships </a:t>
            </a:r>
            <a:r>
              <a:rPr lang="en-US" dirty="0" smtClean="0"/>
              <a:t>(66.4%) </a:t>
            </a:r>
            <a:r>
              <a:rPr lang="en-US" dirty="0"/>
              <a:t>– </a:t>
            </a:r>
            <a:r>
              <a:rPr lang="en-US" dirty="0" smtClean="0"/>
              <a:t>(62.3% </a:t>
            </a:r>
            <a:r>
              <a:rPr lang="en-US" dirty="0"/>
              <a:t>for women)</a:t>
            </a:r>
          </a:p>
          <a:p>
            <a:pPr marL="599437" lvl="1" indent="-158054" defTabSz="809487">
              <a:buFont typeface="Arial" panose="020B0604020202020204" pitchFamily="34" charset="0"/>
              <a:buChar char="•"/>
              <a:defRPr/>
            </a:pPr>
            <a:r>
              <a:rPr lang="en-US" dirty="0"/>
              <a:t>Be active in community </a:t>
            </a:r>
            <a:r>
              <a:rPr lang="en-US" dirty="0" smtClean="0"/>
              <a:t>(54.9%) </a:t>
            </a:r>
            <a:r>
              <a:rPr lang="en-US" dirty="0"/>
              <a:t>– </a:t>
            </a:r>
            <a:r>
              <a:rPr lang="en-US" dirty="0" smtClean="0"/>
              <a:t>(50.9% </a:t>
            </a:r>
            <a:r>
              <a:rPr lang="en-US" dirty="0"/>
              <a:t>for women)</a:t>
            </a:r>
          </a:p>
          <a:p>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119</a:t>
            </a:fld>
            <a:endParaRPr lang="en-US" dirty="0"/>
          </a:p>
        </p:txBody>
      </p:sp>
    </p:spTree>
    <p:extLst>
      <p:ext uri="{BB962C8B-B14F-4D97-AF65-F5344CB8AC3E}">
        <p14:creationId xmlns:p14="http://schemas.microsoft.com/office/powerpoint/2010/main" val="196886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Overall Wellbeing</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satisfied are residents </a:t>
            </a:r>
            <a:r>
              <a:rPr lang="en-CA" i="1" dirty="0">
                <a:solidFill>
                  <a:prstClr val="black"/>
                </a:solidFill>
              </a:rPr>
              <a:t>in Bruce and Grey Counties </a:t>
            </a:r>
            <a:r>
              <a:rPr lang="en-CA" i="1" dirty="0" smtClean="0">
                <a:latin typeface="Arial" panose="020B0604020202020204" pitchFamily="34" charset="0"/>
                <a:cs typeface="Arial" panose="020B0604020202020204" pitchFamily="34" charset="0"/>
              </a:rPr>
              <a:t>with the different </a:t>
            </a:r>
            <a:r>
              <a:rPr lang="en-CA" i="1" dirty="0">
                <a:latin typeface="Arial" panose="020B0604020202020204" pitchFamily="34" charset="0"/>
                <a:cs typeface="Arial" panose="020B0604020202020204" pitchFamily="34" charset="0"/>
              </a:rPr>
              <a:t>domains of </a:t>
            </a:r>
            <a:r>
              <a:rPr lang="en-CA" i="1" dirty="0" smtClean="0">
                <a:latin typeface="Arial" panose="020B0604020202020204" pitchFamily="34" charset="0"/>
                <a:cs typeface="Arial" panose="020B0604020202020204" pitchFamily="34" charset="0"/>
              </a:rPr>
              <a:t>wellbeing?</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in Bruce and Grey Counties report relatively high levels of satisfaction with domains of </a:t>
            </a:r>
            <a:r>
              <a:rPr lang="en-US" i="1" baseline="0" dirty="0" smtClean="0">
                <a:latin typeface="Arial" panose="020B0604020202020204" pitchFamily="34" charset="0"/>
                <a:cs typeface="Arial" panose="020B0604020202020204" pitchFamily="34" charset="0"/>
              </a:rPr>
              <a:t>environment, living standards, and community vitality</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in Bruce and Grey Counties are most satisfied with the environment domain and report the lowest satisfaction with the </a:t>
            </a:r>
            <a:r>
              <a:rPr lang="en-US" i="1" baseline="0" dirty="0" smtClean="0">
                <a:latin typeface="Arial" panose="020B0604020202020204" pitchFamily="34" charset="0"/>
                <a:cs typeface="Arial" panose="020B0604020202020204" pitchFamily="34" charset="0"/>
              </a:rPr>
              <a:t>democratic engagement </a:t>
            </a:r>
            <a:r>
              <a:rPr lang="en-US" baseline="0" dirty="0" smtClean="0">
                <a:latin typeface="Arial" panose="020B0604020202020204" pitchFamily="34" charset="0"/>
                <a:cs typeface="Arial" panose="020B0604020202020204" pitchFamily="34" charset="0"/>
              </a:rPr>
              <a:t>and </a:t>
            </a:r>
            <a:r>
              <a:rPr lang="en-US" i="1" baseline="0" dirty="0" smtClean="0">
                <a:latin typeface="Arial" panose="020B0604020202020204" pitchFamily="34" charset="0"/>
                <a:cs typeface="Arial" panose="020B0604020202020204" pitchFamily="34" charset="0"/>
              </a:rPr>
              <a:t>education</a:t>
            </a:r>
            <a:r>
              <a:rPr lang="en-US" baseline="0" dirty="0" smtClean="0">
                <a:latin typeface="Arial" panose="020B0604020202020204" pitchFamily="34" charset="0"/>
                <a:cs typeface="Arial" panose="020B0604020202020204" pitchFamily="34" charset="0"/>
              </a:rPr>
              <a:t> domains.</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sz="1000" i="1" dirty="0"/>
              <a:t>Note: The above findings are based on the original 7-point scale where higher scores reflect greater agreement.</a:t>
            </a:r>
          </a:p>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12</a:t>
            </a:fld>
            <a:endParaRPr lang="en-US" dirty="0"/>
          </a:p>
        </p:txBody>
      </p:sp>
    </p:spTree>
    <p:extLst>
      <p:ext uri="{BB962C8B-B14F-4D97-AF65-F5344CB8AC3E}">
        <p14:creationId xmlns:p14="http://schemas.microsoft.com/office/powerpoint/2010/main" val="696280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providing unpaid care to children and older adults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As annual household incomes increase, the percentage of people that provide unpaid care to children also increases. A striking exception is people living</a:t>
            </a:r>
            <a:r>
              <a:rPr lang="en-US" baseline="0" dirty="0" smtClean="0">
                <a:latin typeface="Arial" panose="020B0604020202020204" pitchFamily="34" charset="0"/>
                <a:cs typeface="Arial" panose="020B0604020202020204" pitchFamily="34" charset="0"/>
              </a:rPr>
              <a:t> with lower annual incomes (under $20,000) – almost 1 in 4 (24.9%) provide unpaid care to children.</a:t>
            </a:r>
          </a:p>
          <a:p>
            <a:pPr marL="167321" indent="-167321" defTabSz="887757">
              <a:buFont typeface="Arial" panose="020B0604020202020204" pitchFamily="34" charset="0"/>
              <a:buChar char="•"/>
              <a:defRPr/>
            </a:pPr>
            <a:endParaRPr lang="en-CA"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CA" dirty="0" smtClean="0">
                <a:latin typeface="Arial" panose="020B0604020202020204" pitchFamily="34" charset="0"/>
                <a:cs typeface="Arial" panose="020B0604020202020204" pitchFamily="34" charset="0"/>
              </a:rPr>
              <a:t>Between approximately 10% and 13% of residents with annual household incomes from $20,000 to just under $100,000 provide unpaid care to an older adult.</a:t>
            </a:r>
            <a:r>
              <a:rPr lang="en-CA" baseline="0" dirty="0" smtClean="0">
                <a:latin typeface="Arial" panose="020B0604020202020204" pitchFamily="34" charset="0"/>
                <a:cs typeface="Arial" panose="020B0604020202020204" pitchFamily="34" charset="0"/>
              </a:rPr>
              <a:t> The percentage drops to under 8% as incomes rise above $100,000 per year. As with children, </a:t>
            </a:r>
            <a:r>
              <a:rPr lang="en-CA" dirty="0" smtClean="0">
                <a:latin typeface="Arial" panose="020B0604020202020204" pitchFamily="34" charset="0"/>
                <a:cs typeface="Arial" panose="020B0604020202020204" pitchFamily="34" charset="0"/>
              </a:rPr>
              <a:t>a much higher percentage of people earning less than $20,000 per year (21.7%) provide unpaid care to older adults than any other income group</a:t>
            </a:r>
            <a:r>
              <a:rPr lang="en-CA" baseline="0" dirty="0" smtClean="0">
                <a:latin typeface="Arial" panose="020B0604020202020204" pitchFamily="34" charset="0"/>
                <a:cs typeface="Arial" panose="020B0604020202020204" pitchFamily="34" charset="0"/>
              </a:rPr>
              <a:t>.</a:t>
            </a:r>
          </a:p>
          <a:p>
            <a:pPr marL="167321" indent="-167321" defTabSz="887757">
              <a:buFont typeface="Arial" panose="020B0604020202020204" pitchFamily="34" charset="0"/>
              <a:buChar char="•"/>
              <a:defRPr/>
            </a:pPr>
            <a:endParaRPr lang="en-CA"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CA" baseline="0" dirty="0" smtClean="0">
                <a:latin typeface="Arial" panose="020B0604020202020204" pitchFamily="34" charset="0"/>
                <a:cs typeface="Arial" panose="020B0604020202020204" pitchFamily="34" charset="0"/>
              </a:rPr>
              <a:t>Without the resources to access care from elsewhere, people in lower income take on the responsibility for children and older adults to a greater extent themselves.</a:t>
            </a:r>
          </a:p>
          <a:p>
            <a:endParaRPr lang="en-CA" dirty="0" smtClean="0">
              <a:latin typeface="Arial" panose="020B0604020202020204" pitchFamily="34" charset="0"/>
              <a:cs typeface="Arial" panose="020B0604020202020204" pitchFamily="34" charset="0"/>
            </a:endParaRPr>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120</a:t>
            </a:fld>
            <a:endParaRPr lang="en-US" dirty="0"/>
          </a:p>
        </p:txBody>
      </p:sp>
    </p:spTree>
    <p:extLst>
      <p:ext uri="{BB962C8B-B14F-4D97-AF65-F5344CB8AC3E}">
        <p14:creationId xmlns:p14="http://schemas.microsoft.com/office/powerpoint/2010/main" val="2808231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providing unpaid care to children and older adults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Providing</a:t>
            </a:r>
            <a:r>
              <a:rPr lang="en-US" baseline="0" dirty="0" smtClean="0">
                <a:latin typeface="Arial" panose="020B0604020202020204" pitchFamily="34" charset="0"/>
                <a:cs typeface="Arial" panose="020B0604020202020204" pitchFamily="34" charset="0"/>
              </a:rPr>
              <a:t> unpaid care to children is more prevalent amongst younger residents in Bruce and Grey Counties, especially those residents from 35 to 44 years of age – more than one-third provide unpaid care to children (35.2%).</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The percentage of</a:t>
            </a:r>
            <a:r>
              <a:rPr lang="en-CA" baseline="0" dirty="0" smtClean="0">
                <a:latin typeface="Arial" panose="020B0604020202020204" pitchFamily="34" charset="0"/>
                <a:cs typeface="Arial" panose="020B0604020202020204" pitchFamily="34" charset="0"/>
              </a:rPr>
              <a:t> people providing unpaid care to older </a:t>
            </a:r>
            <a:r>
              <a:rPr lang="en-CA" dirty="0" smtClean="0">
                <a:latin typeface="Arial" panose="020B0604020202020204" pitchFamily="34" charset="0"/>
                <a:cs typeface="Arial" panose="020B0604020202020204" pitchFamily="34" charset="0"/>
              </a:rPr>
              <a:t>adults</a:t>
            </a:r>
            <a:r>
              <a:rPr lang="en-CA" baseline="0" dirty="0" smtClean="0">
                <a:latin typeface="Arial" panose="020B0604020202020204" pitchFamily="34" charset="0"/>
                <a:cs typeface="Arial" panose="020B0604020202020204" pitchFamily="34" charset="0"/>
              </a:rPr>
              <a:t> increases significantly at 45 years of age, likely in support of ageing parents. The  highest percentage of people providing care to older adults are from 55 to 64 years of age (19.0%). The percentage declines thereafter, but still remains higher for people in the oldest age groups than for those people under 45 years of age.</a:t>
            </a:r>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121</a:t>
            </a:fld>
            <a:endParaRPr lang="en-US" dirty="0"/>
          </a:p>
        </p:txBody>
      </p:sp>
    </p:spTree>
    <p:extLst>
      <p:ext uri="{BB962C8B-B14F-4D97-AF65-F5344CB8AC3E}">
        <p14:creationId xmlns:p14="http://schemas.microsoft.com/office/powerpoint/2010/main" val="34741589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Is providing unpaid care </a:t>
            </a:r>
            <a:r>
              <a:rPr lang="en-CA" i="1" dirty="0" smtClean="0"/>
              <a:t>to children and older adults related </a:t>
            </a:r>
            <a:r>
              <a:rPr lang="en-CA" i="1" dirty="0"/>
              <a:t>to living arrangement?</a:t>
            </a:r>
            <a:r>
              <a:rPr lang="en-CA" dirty="0"/>
              <a:t>”</a:t>
            </a:r>
          </a:p>
          <a:p>
            <a:endParaRPr lang="en-CA" dirty="0"/>
          </a:p>
          <a:p>
            <a:pPr marL="165519" indent="-165519">
              <a:buFont typeface="Arial" panose="020B0604020202020204" pitchFamily="34" charset="0"/>
              <a:buChar char="•"/>
            </a:pPr>
            <a:r>
              <a:rPr lang="en-US" dirty="0"/>
              <a:t>Not surprisingly, more couples living with children provide unpaid care to children </a:t>
            </a:r>
            <a:r>
              <a:rPr lang="en-US" dirty="0" smtClean="0"/>
              <a:t>(41.0%)</a:t>
            </a:r>
            <a:r>
              <a:rPr lang="en-US" baseline="0" dirty="0" smtClean="0"/>
              <a:t> and </a:t>
            </a:r>
            <a:r>
              <a:rPr lang="en-US" dirty="0" smtClean="0"/>
              <a:t>by </a:t>
            </a:r>
            <a:r>
              <a:rPr lang="en-US" dirty="0"/>
              <a:t>households </a:t>
            </a:r>
            <a:r>
              <a:rPr lang="en-US" dirty="0" smtClean="0"/>
              <a:t>with one </a:t>
            </a:r>
            <a:r>
              <a:rPr lang="en-US" dirty="0"/>
              <a:t>adult living with children (single parents at </a:t>
            </a:r>
            <a:r>
              <a:rPr lang="en-US" dirty="0" smtClean="0"/>
              <a:t>37.1%).</a:t>
            </a:r>
            <a:endParaRPr lang="en-US" dirty="0"/>
          </a:p>
          <a:p>
            <a:pPr marL="165519" indent="-165519">
              <a:buFont typeface="Arial" panose="020B0604020202020204" pitchFamily="34" charset="0"/>
              <a:buChar char="•"/>
            </a:pPr>
            <a:endParaRPr lang="en-US" dirty="0"/>
          </a:p>
          <a:p>
            <a:pPr marL="165519" indent="-165519">
              <a:buFont typeface="Arial" panose="020B0604020202020204" pitchFamily="34" charset="0"/>
              <a:buChar char="•"/>
            </a:pPr>
            <a:r>
              <a:rPr lang="en-US" dirty="0"/>
              <a:t>Households of couples with no children at home, </a:t>
            </a:r>
            <a:r>
              <a:rPr lang="en-US" dirty="0" smtClean="0"/>
              <a:t>couples</a:t>
            </a:r>
            <a:r>
              <a:rPr lang="en-US" baseline="0" dirty="0" smtClean="0"/>
              <a:t> </a:t>
            </a:r>
            <a:r>
              <a:rPr lang="en-US" dirty="0" smtClean="0"/>
              <a:t>with no children, </a:t>
            </a:r>
            <a:r>
              <a:rPr lang="en-US" dirty="0"/>
              <a:t>and adults </a:t>
            </a:r>
            <a:r>
              <a:rPr lang="en-US" dirty="0" smtClean="0"/>
              <a:t>living alone are </a:t>
            </a:r>
            <a:r>
              <a:rPr lang="en-US" dirty="0"/>
              <a:t>more likely to provide unpaid care to older adults in </a:t>
            </a:r>
            <a:r>
              <a:rPr lang="en-US" dirty="0" smtClean="0"/>
              <a:t>Bruce and Grey Counties.</a:t>
            </a:r>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122</a:t>
            </a:fld>
            <a:endParaRPr lang="en-US" dirty="0"/>
          </a:p>
        </p:txBody>
      </p:sp>
    </p:spTree>
    <p:extLst>
      <p:ext uri="{BB962C8B-B14F-4D97-AF65-F5344CB8AC3E}">
        <p14:creationId xmlns:p14="http://schemas.microsoft.com/office/powerpoint/2010/main" val="73136831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Time Use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in </a:t>
            </a:r>
            <a:r>
              <a:rPr lang="en-CA" i="1" dirty="0" smtClean="0">
                <a:latin typeface="Arial" panose="020B0604020202020204" pitchFamily="34" charset="0"/>
                <a:cs typeface="Arial" panose="020B0604020202020204" pitchFamily="34" charset="0"/>
              </a:rPr>
              <a:t>Bruce and Grey Counties feel they have adequate time for certain activities and for</a:t>
            </a:r>
            <a:r>
              <a:rPr lang="en-CA" i="1" baseline="0" dirty="0" smtClean="0">
                <a:latin typeface="Arial" panose="020B0604020202020204" pitchFamily="34" charset="0"/>
                <a:cs typeface="Arial" panose="020B0604020202020204" pitchFamily="34" charset="0"/>
              </a:rPr>
              <a:t> others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Having adequate time for daily activities that contribute to quality of life is an important component of wellbeing. Overall, residents </a:t>
            </a:r>
            <a:r>
              <a:rPr lang="en-US" dirty="0"/>
              <a:t>in Bruce and Grey Counties feel </a:t>
            </a:r>
            <a:r>
              <a:rPr lang="en-US" baseline="0" dirty="0" smtClean="0">
                <a:latin typeface="Arial" panose="020B0604020202020204" pitchFamily="34" charset="0"/>
                <a:cs typeface="Arial" panose="020B0604020202020204" pitchFamily="34" charset="0"/>
              </a:rPr>
              <a:t>they have enough time for activities related to mental and physical health including sleeping, and preparing and eating healthy meals. </a:t>
            </a:r>
          </a:p>
          <a:p>
            <a:pPr marL="158947" indent="-158947" defTabSz="81406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With respect to personal relationships, residents </a:t>
            </a:r>
            <a:r>
              <a:rPr lang="en-US" dirty="0"/>
              <a:t>in Bruce and Grey Counties </a:t>
            </a:r>
            <a:r>
              <a:rPr lang="en-US" baseline="0" dirty="0" smtClean="0">
                <a:latin typeface="Arial" panose="020B0604020202020204" pitchFamily="34" charset="0"/>
                <a:cs typeface="Arial" panose="020B0604020202020204" pitchFamily="34" charset="0"/>
              </a:rPr>
              <a:t>they have adequate time for their partner or spouse, to develop and sustain relationships, and to socialize with others. </a:t>
            </a:r>
          </a:p>
          <a:p>
            <a:pPr marL="158947" indent="-158947" defTabSz="81406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Perceptions of having adequate time to be active in the community, to nurture their spiritual or creative side, and to be together with their family are comparatively lower. These results suggest that people may be sacrificing time in these activities in order to have enough time for other responsibilities, commitments, and personal priorities.</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0" marR="0" lvl="0" indent="0" algn="l" defTabSz="81406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dirty="0" smtClean="0">
                <a:solidFill>
                  <a:prstClr val="black"/>
                </a:solidFill>
              </a:rPr>
              <a:t>Note: The mean is based on a 10-point scale where higher scores reflect greater availability of time.</a:t>
            </a:r>
            <a:endParaRPr lang="en-US" sz="1000" dirty="0" smtClean="0">
              <a:latin typeface="Arial" panose="020B0604020202020204" pitchFamily="34" charset="0"/>
              <a:cs typeface="Arial" panose="020B0604020202020204" pitchFamily="34" charset="0"/>
            </a:endParaRPr>
          </a:p>
          <a:p>
            <a:pPr marL="0" indent="0" defTabSz="814065">
              <a:buFont typeface="Arial" panose="020B0604020202020204" pitchFamily="34" charset="0"/>
              <a:buNone/>
              <a:defRPr/>
            </a:pPr>
            <a:endParaRPr lang="en-US" sz="1000"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123</a:t>
            </a:fld>
            <a:endParaRPr lang="en-US" dirty="0"/>
          </a:p>
        </p:txBody>
      </p:sp>
    </p:spTree>
    <p:extLst>
      <p:ext uri="{BB962C8B-B14F-4D97-AF65-F5344CB8AC3E}">
        <p14:creationId xmlns:p14="http://schemas.microsoft.com/office/powerpoint/2010/main" val="908531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a:t>
            </a:r>
            <a:r>
              <a:rPr lang="en-CA" i="1" baseline="0" dirty="0" smtClean="0">
                <a:latin typeface="Arial" panose="020B0604020202020204" pitchFamily="34" charset="0"/>
                <a:cs typeface="Arial" panose="020B0604020202020204" pitchFamily="34" charset="0"/>
              </a:rPr>
              <a:t> time adequacy </a:t>
            </a:r>
            <a:r>
              <a:rPr lang="en-CA" i="1" dirty="0" smtClean="0">
                <a:latin typeface="Arial" panose="020B0604020202020204" pitchFamily="34" charset="0"/>
                <a:cs typeface="Arial" panose="020B0604020202020204" pitchFamily="34" charset="0"/>
              </a:rPr>
              <a:t>related to household income?</a:t>
            </a:r>
            <a:r>
              <a:rPr lang="en-CA" dirty="0" smtClean="0">
                <a:latin typeface="Arial" panose="020B0604020202020204" pitchFamily="34" charset="0"/>
                <a:cs typeface="Arial" panose="020B0604020202020204" pitchFamily="34" charset="0"/>
              </a:rPr>
              <a:t>”</a:t>
            </a:r>
          </a:p>
          <a:p>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Higher percentages of residents in the highest (42.2%) and the lowest</a:t>
            </a:r>
            <a:r>
              <a:rPr lang="en-CA" baseline="0" dirty="0" smtClean="0">
                <a:latin typeface="Arial" panose="020B0604020202020204" pitchFamily="34" charset="0"/>
                <a:cs typeface="Arial" panose="020B0604020202020204" pitchFamily="34" charset="0"/>
              </a:rPr>
              <a:t> (40.3%) </a:t>
            </a:r>
            <a:r>
              <a:rPr lang="en-CA" dirty="0" smtClean="0">
                <a:latin typeface="Arial" panose="020B0604020202020204" pitchFamily="34" charset="0"/>
                <a:cs typeface="Arial" panose="020B0604020202020204" pitchFamily="34" charset="0"/>
              </a:rPr>
              <a:t>income groups perceive having less</a:t>
            </a:r>
            <a:r>
              <a:rPr lang="en-CA" baseline="0" dirty="0" smtClean="0">
                <a:latin typeface="Arial" panose="020B0604020202020204" pitchFamily="34" charset="0"/>
                <a:cs typeface="Arial" panose="020B0604020202020204" pitchFamily="34" charset="0"/>
              </a:rPr>
              <a:t> time for activities and others.</a:t>
            </a:r>
          </a:p>
          <a:p>
            <a:pPr marL="0" indent="0">
              <a:buFont typeface="Arial" panose="020B0604020202020204" pitchFamily="34" charset="0"/>
              <a:buNone/>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t>Approximately 4 in 10 residents with annual incomes from $30,000</a:t>
            </a:r>
            <a:r>
              <a:rPr lang="en-US" baseline="0" dirty="0" smtClean="0"/>
              <a:t> to $120,000 all feel they have adequate time for important activities and others.</a:t>
            </a:r>
            <a:endParaRPr lang="en-CA" dirty="0" smtClean="0">
              <a:latin typeface="Arial" panose="020B0604020202020204" pitchFamily="34" charset="0"/>
              <a:cs typeface="Arial" panose="020B0604020202020204" pitchFamily="34" charset="0"/>
            </a:endParaRPr>
          </a:p>
          <a:p>
            <a:endParaRPr lang="en-US" sz="1300"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124</a:t>
            </a:fld>
            <a:endParaRPr lang="en-US" dirty="0"/>
          </a:p>
        </p:txBody>
      </p:sp>
    </p:spTree>
    <p:extLst>
      <p:ext uri="{BB962C8B-B14F-4D97-AF65-F5344CB8AC3E}">
        <p14:creationId xmlns:p14="http://schemas.microsoft.com/office/powerpoint/2010/main" val="44734056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a:t>
            </a:r>
            <a:r>
              <a:rPr lang="en-CA" i="1" baseline="0" dirty="0" smtClean="0">
                <a:latin typeface="Arial" panose="020B0604020202020204" pitchFamily="34" charset="0"/>
                <a:cs typeface="Arial" panose="020B0604020202020204" pitchFamily="34" charset="0"/>
              </a:rPr>
              <a:t> time adequacy </a:t>
            </a:r>
            <a:r>
              <a:rPr lang="en-CA" i="1" dirty="0" smtClean="0">
                <a:latin typeface="Arial" panose="020B0604020202020204" pitchFamily="34" charset="0"/>
                <a:cs typeface="Arial" panose="020B0604020202020204" pitchFamily="34" charset="0"/>
              </a:rPr>
              <a:t>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Feelings of time adequacy increases with age, and is especially perceived as more available amongst post-retirement</a:t>
            </a:r>
            <a:r>
              <a:rPr lang="en-CA" baseline="0" dirty="0" smtClean="0">
                <a:latin typeface="Arial" panose="020B0604020202020204" pitchFamily="34" charset="0"/>
                <a:cs typeface="Arial" panose="020B0604020202020204" pitchFamily="34" charset="0"/>
              </a:rPr>
              <a:t> residents</a:t>
            </a:r>
            <a:r>
              <a:rPr lang="en-CA" dirty="0" smtClean="0">
                <a:latin typeface="Arial" panose="020B0604020202020204" pitchFamily="34" charset="0"/>
                <a:cs typeface="Arial" panose="020B0604020202020204" pitchFamily="34" charset="0"/>
              </a:rPr>
              <a:t>.</a:t>
            </a:r>
            <a:r>
              <a:rPr lang="en-CA" baseline="0" dirty="0" smtClean="0">
                <a:latin typeface="Arial" panose="020B0604020202020204" pitchFamily="34" charset="0"/>
                <a:cs typeface="Arial" panose="020B0604020202020204" pitchFamily="34" charset="0"/>
              </a:rPr>
              <a:t> </a:t>
            </a:r>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a:t>O</a:t>
            </a:r>
            <a:r>
              <a:rPr lang="en-US" baseline="0" dirty="0" smtClean="0">
                <a:latin typeface="Arial" panose="020B0604020202020204" pitchFamily="34" charset="0"/>
                <a:cs typeface="Arial" panose="020B0604020202020204" pitchFamily="34" charset="0"/>
              </a:rPr>
              <a:t>lder residents (79.5% of 65 to 74 year</a:t>
            </a:r>
            <a:r>
              <a:rPr lang="en-US" dirty="0" smtClean="0">
                <a:latin typeface="Arial" panose="020B0604020202020204" pitchFamily="34" charset="0"/>
                <a:cs typeface="Arial" panose="020B0604020202020204" pitchFamily="34" charset="0"/>
              </a:rPr>
              <a:t> olds</a:t>
            </a:r>
            <a:r>
              <a:rPr lang="en-US" baseline="0" dirty="0" smtClean="0">
                <a:latin typeface="Arial" panose="020B0604020202020204" pitchFamily="34" charset="0"/>
                <a:cs typeface="Arial" panose="020B0604020202020204" pitchFamily="34" charset="0"/>
              </a:rPr>
              <a:t> and 87.8% of people 75 years and older) have the most time adequacy in Bruce and Grey Counties.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Fewer residents 16 to 34 years of age feel they have sufficient time adequacy than any other age group.</a:t>
            </a:r>
            <a:endParaRPr lang="en-CA" dirty="0" smtClean="0">
              <a:latin typeface="Arial" panose="020B0604020202020204" pitchFamily="34" charset="0"/>
              <a:cs typeface="Arial" panose="020B0604020202020204" pitchFamily="34" charset="0"/>
            </a:endParaRPr>
          </a:p>
          <a:p>
            <a:endParaRPr lang="en-US" dirty="0" smtClean="0"/>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125</a:t>
            </a:fld>
            <a:endParaRPr lang="en-US" dirty="0"/>
          </a:p>
        </p:txBody>
      </p:sp>
    </p:spTree>
    <p:extLst>
      <p:ext uri="{BB962C8B-B14F-4D97-AF65-F5344CB8AC3E}">
        <p14:creationId xmlns:p14="http://schemas.microsoft.com/office/powerpoint/2010/main" val="14919123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a:p>
          <a:p>
            <a:r>
              <a:rPr lang="en-CA" dirty="0"/>
              <a:t>“</a:t>
            </a:r>
            <a:r>
              <a:rPr lang="en-CA" i="1" dirty="0"/>
              <a:t>Is perceived time adequacy related to living arrangement?</a:t>
            </a:r>
            <a:r>
              <a:rPr lang="en-CA" dirty="0"/>
              <a:t>”</a:t>
            </a:r>
          </a:p>
          <a:p>
            <a:endParaRPr lang="en-CA" dirty="0"/>
          </a:p>
          <a:p>
            <a:pPr marL="165519" indent="-165519">
              <a:buFont typeface="Arial" panose="020B0604020202020204" pitchFamily="34" charset="0"/>
              <a:buChar char="•"/>
              <a:defRPr/>
            </a:pPr>
            <a:r>
              <a:rPr lang="en-US" dirty="0" smtClean="0"/>
              <a:t>Many fewer couples with children at home (17.4%) and </a:t>
            </a:r>
            <a:r>
              <a:rPr lang="en-US" baseline="0" dirty="0" smtClean="0"/>
              <a:t>single parents (13.2%) </a:t>
            </a:r>
            <a:r>
              <a:rPr lang="en-US" dirty="0" smtClean="0"/>
              <a:t>perceive they have sufficient time adequacy for important activities and others. No other group based on living arrangement feels as time constrained.</a:t>
            </a:r>
            <a:endParaRPr lang="en-US" dirty="0"/>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smtClean="0"/>
              <a:t>In contrast, adults who</a:t>
            </a:r>
            <a:r>
              <a:rPr lang="en-US" baseline="0" dirty="0" smtClean="0"/>
              <a:t> live alone overwhelmingly feel they have</a:t>
            </a:r>
            <a:r>
              <a:rPr lang="en-US" dirty="0" smtClean="0"/>
              <a:t> adequate</a:t>
            </a:r>
            <a:r>
              <a:rPr lang="en-US" baseline="0" dirty="0" smtClean="0"/>
              <a:t> </a:t>
            </a:r>
            <a:r>
              <a:rPr lang="en-US" dirty="0" smtClean="0"/>
              <a:t>time (94.9%).</a:t>
            </a:r>
            <a:endParaRPr lang="en-US" dirty="0"/>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a:t>As a whole, </a:t>
            </a:r>
            <a:r>
              <a:rPr lang="en-US" dirty="0" smtClean="0"/>
              <a:t>more </a:t>
            </a:r>
            <a:r>
              <a:rPr lang="en-US" dirty="0"/>
              <a:t>residents who live with children at home (both couples and single parents) feel they </a:t>
            </a:r>
            <a:r>
              <a:rPr lang="en-US" dirty="0" smtClean="0"/>
              <a:t>do not have </a:t>
            </a:r>
            <a:r>
              <a:rPr lang="en-US" dirty="0"/>
              <a:t>adequate </a:t>
            </a:r>
            <a:r>
              <a:rPr lang="en-US" dirty="0" smtClean="0"/>
              <a:t>time</a:t>
            </a:r>
            <a:r>
              <a:rPr lang="en-US" baseline="0" dirty="0" smtClean="0"/>
              <a:t> and those resident without children at home generally have much more</a:t>
            </a:r>
            <a:r>
              <a:rPr lang="en-US" dirty="0" smtClean="0"/>
              <a:t>. </a:t>
            </a:r>
            <a:endParaRPr lang="en-US" dirty="0"/>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126</a:t>
            </a:fld>
            <a:endParaRPr lang="en-US" dirty="0"/>
          </a:p>
        </p:txBody>
      </p:sp>
    </p:spTree>
    <p:extLst>
      <p:ext uri="{BB962C8B-B14F-4D97-AF65-F5344CB8AC3E}">
        <p14:creationId xmlns:p14="http://schemas.microsoft.com/office/powerpoint/2010/main" val="42831317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Time Use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perception</a:t>
            </a:r>
            <a:r>
              <a:rPr lang="en-CA" i="1" baseline="0" dirty="0" smtClean="0">
                <a:latin typeface="Arial" panose="020B0604020202020204" pitchFamily="34" charset="0"/>
                <a:cs typeface="Arial" panose="020B0604020202020204" pitchFamily="34" charset="0"/>
              </a:rPr>
              <a:t> of</a:t>
            </a:r>
            <a:r>
              <a:rPr lang="en-CA" i="1" dirty="0" smtClean="0">
                <a:latin typeface="Arial" panose="020B0604020202020204" pitchFamily="34" charset="0"/>
                <a:cs typeface="Arial" panose="020B0604020202020204" pitchFamily="34" charset="0"/>
              </a:rPr>
              <a:t> time adequacy 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time adequacy is related to higher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with income; however, residents with annual incomes under $20,000 are at greater risk of not having enough time to enhance their wellbeing. In addition, people with higher incomes ($120,000 and over) have</a:t>
            </a:r>
            <a:r>
              <a:rPr lang="en-US" baseline="0" dirty="0" smtClean="0">
                <a:latin typeface="Arial" panose="020B0604020202020204" pitchFamily="34" charset="0"/>
                <a:cs typeface="Arial" panose="020B0604020202020204" pitchFamily="34" charset="0"/>
              </a:rPr>
              <a:t> less time adequacy although their overall wellbeing is relatively high. </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 (65 years and older). Young people (under 35 years) and mid-age adults report significantly lower time adequacy</a:t>
            </a:r>
            <a:r>
              <a:rPr lang="en-US" baseline="0" dirty="0" smtClean="0">
                <a:latin typeface="Arial" panose="020B0604020202020204" pitchFamily="34" charset="0"/>
                <a:cs typeface="Arial" panose="020B0604020202020204" pitchFamily="34" charset="0"/>
              </a:rPr>
              <a:t> and overall wellbeing.</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t>Adults living alone.</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a:p>
          <a:p>
            <a:endParaRPr lang="en-US" dirty="0" smtClean="0"/>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127</a:t>
            </a:fld>
            <a:endParaRPr lang="en-US" dirty="0"/>
          </a:p>
        </p:txBody>
      </p:sp>
    </p:spTree>
    <p:extLst>
      <p:ext uri="{BB962C8B-B14F-4D97-AF65-F5344CB8AC3E}">
        <p14:creationId xmlns:p14="http://schemas.microsoft.com/office/powerpoint/2010/main" val="287178196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Relative importance of Domains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Which domains are the most critical to community wellbeing?</a:t>
            </a:r>
            <a:r>
              <a:rPr lang="en-CA" dirty="0" smtClean="0">
                <a:latin typeface="Arial" panose="020B0604020202020204" pitchFamily="34" charset="0"/>
                <a:cs typeface="Arial" panose="020B0604020202020204" pitchFamily="34" charset="0"/>
              </a:rPr>
              <a:t>”</a:t>
            </a:r>
          </a:p>
          <a:p>
            <a:endParaRPr lang="en-CA" dirty="0" smtClean="0"/>
          </a:p>
          <a:p>
            <a:r>
              <a:rPr lang="en-CA" dirty="0" smtClean="0"/>
              <a:t>After examining all eight domains</a:t>
            </a:r>
            <a:r>
              <a:rPr lang="en-CA" baseline="0" dirty="0" smtClean="0"/>
              <a:t> and the various factors to which each one is related, a question that inevitably arises is “which domains are most important to the overall wellbeing?”</a:t>
            </a:r>
            <a:endParaRPr lang="en-CA" dirty="0" smtClean="0"/>
          </a:p>
          <a:p>
            <a:endParaRPr lang="en-CA"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128</a:t>
            </a:fld>
            <a:endParaRPr lang="en-US" dirty="0"/>
          </a:p>
        </p:txBody>
      </p:sp>
    </p:spTree>
    <p:extLst>
      <p:ext uri="{BB962C8B-B14F-4D97-AF65-F5344CB8AC3E}">
        <p14:creationId xmlns:p14="http://schemas.microsoft.com/office/powerpoint/2010/main" val="40439731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129</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Relative importance of Domains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Which domains are the most critical to community wellbeing?</a:t>
            </a:r>
            <a:r>
              <a:rPr lang="en-CA"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There are three answers to this question:</a:t>
            </a:r>
          </a:p>
          <a:p>
            <a:endParaRPr lang="en-US" dirty="0" smtClean="0">
              <a:latin typeface="Arial" panose="020B0604020202020204" pitchFamily="34" charset="0"/>
              <a:cs typeface="Arial" panose="020B0604020202020204" pitchFamily="34" charset="0"/>
            </a:endParaRPr>
          </a:p>
          <a:p>
            <a:pPr marL="166454" indent="-166454">
              <a:buFont typeface="Arial" panose="020B0604020202020204" pitchFamily="34" charset="0"/>
              <a:buChar char="•"/>
            </a:pPr>
            <a:r>
              <a:rPr lang="en-US" dirty="0" smtClean="0">
                <a:latin typeface="Arial" panose="020B0604020202020204" pitchFamily="34" charset="0"/>
                <a:cs typeface="Arial" panose="020B0604020202020204" pitchFamily="34" charset="0"/>
              </a:rPr>
              <a:t>Firstly, </a:t>
            </a:r>
            <a:r>
              <a:rPr lang="en-US" i="1" dirty="0" smtClean="0">
                <a:latin typeface="Arial" panose="020B0604020202020204" pitchFamily="34" charset="0"/>
                <a:cs typeface="Arial" panose="020B0604020202020204" pitchFamily="34" charset="0"/>
              </a:rPr>
              <a:t>all</a:t>
            </a:r>
            <a:r>
              <a:rPr lang="en-US" dirty="0" smtClean="0">
                <a:latin typeface="Arial" panose="020B0604020202020204" pitchFamily="34" charset="0"/>
                <a:cs typeface="Arial" panose="020B0604020202020204" pitchFamily="34" charset="0"/>
              </a:rPr>
              <a:t> eight domains make a </a:t>
            </a:r>
            <a:r>
              <a:rPr lang="en-US" i="1" dirty="0" smtClean="0">
                <a:latin typeface="Arial" panose="020B0604020202020204" pitchFamily="34" charset="0"/>
                <a:cs typeface="Arial" panose="020B0604020202020204" pitchFamily="34" charset="0"/>
              </a:rPr>
              <a:t>significant</a:t>
            </a:r>
            <a:r>
              <a:rPr lang="en-US" dirty="0" smtClean="0">
                <a:latin typeface="Arial" panose="020B0604020202020204" pitchFamily="34" charset="0"/>
                <a:cs typeface="Arial" panose="020B0604020202020204" pitchFamily="34" charset="0"/>
              </a:rPr>
              <a:t> contribution to wellbeing. </a:t>
            </a:r>
            <a:r>
              <a:rPr lang="en-US" baseline="0" dirty="0" smtClean="0">
                <a:latin typeface="Arial" panose="020B0604020202020204" pitchFamily="34" charset="0"/>
                <a:cs typeface="Arial" panose="020B0604020202020204" pitchFamily="34" charset="0"/>
              </a:rPr>
              <a:t>In other words, every domain enhances the wellbeing of residents in its own way and works in conjunction with all other domains in further enhancing wellbeing.</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6454" indent="-166454">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Secondly, when the relative contribution of each domain to overall wellbeing is compared, three domains emerge as having the greatest impact: </a:t>
            </a:r>
            <a:r>
              <a:rPr lang="en-US" i="1" dirty="0" smtClean="0">
                <a:latin typeface="Arial" panose="020B0604020202020204" pitchFamily="34" charset="0"/>
                <a:cs typeface="Arial" panose="020B0604020202020204" pitchFamily="34" charset="0"/>
              </a:rPr>
              <a:t>Leisure and Culture</a:t>
            </a:r>
            <a:r>
              <a:rPr lang="en-US"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Community Vitality</a:t>
            </a:r>
            <a:r>
              <a:rPr lang="en-US" dirty="0" smtClean="0">
                <a:latin typeface="Arial" panose="020B0604020202020204" pitchFamily="34" charset="0"/>
                <a:cs typeface="Arial" panose="020B0604020202020204" pitchFamily="34" charset="0"/>
              </a:rPr>
              <a:t>, and </a:t>
            </a:r>
            <a:r>
              <a:rPr lang="en-US" i="1" dirty="0" smtClean="0">
                <a:latin typeface="Arial" panose="020B0604020202020204" pitchFamily="34" charset="0"/>
                <a:cs typeface="Arial" panose="020B0604020202020204" pitchFamily="34" charset="0"/>
              </a:rPr>
              <a:t>Time Use</a:t>
            </a:r>
            <a:r>
              <a:rPr lang="en-US" dirty="0" smtClean="0">
                <a:latin typeface="Arial" panose="020B0604020202020204" pitchFamily="34" charset="0"/>
                <a:cs typeface="Arial" panose="020B0604020202020204" pitchFamily="34" charset="0"/>
              </a:rPr>
              <a:t>. In other words,</a:t>
            </a:r>
            <a:r>
              <a:rPr lang="en-US" baseline="0" dirty="0" smtClean="0">
                <a:latin typeface="Arial" panose="020B0604020202020204" pitchFamily="34" charset="0"/>
                <a:cs typeface="Arial" panose="020B0604020202020204" pitchFamily="34" charset="0"/>
              </a:rPr>
              <a:t> as progress is made in areas linked to these domains, the impact on wellbeing is greater than it would be by similar progress made on other domains.</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6454" indent="-166454">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Thirdly, the domains not only contribute to overall wellbeing, but also interact in meaningful ways to collectively have an impact. Consequently, explorations of the various indicators that affect wellbeing should be considered in conjunction with indicators from domains to understand the intersection of domains.</a:t>
            </a:r>
            <a:endParaRPr lang="en-US" dirty="0"/>
          </a:p>
        </p:txBody>
      </p:sp>
    </p:spTree>
    <p:extLst>
      <p:ext uri="{BB962C8B-B14F-4D97-AF65-F5344CB8AC3E}">
        <p14:creationId xmlns:p14="http://schemas.microsoft.com/office/powerpoint/2010/main" val="246961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Overall Wellbeing</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living in Bruce County and Grey Counties compare on different domains</a:t>
            </a:r>
            <a:r>
              <a:rPr lang="en-CA" i="1" baseline="0" dirty="0" smtClean="0">
                <a:latin typeface="Arial" panose="020B0604020202020204" pitchFamily="34" charset="0"/>
                <a:cs typeface="Arial" panose="020B0604020202020204" pitchFamily="34" charset="0"/>
              </a:rPr>
              <a:t> of </a:t>
            </a:r>
            <a:r>
              <a:rPr lang="en-CA" i="1" dirty="0" smtClean="0">
                <a:latin typeface="Arial" panose="020B0604020202020204" pitchFamily="34" charset="0"/>
                <a:cs typeface="Arial" panose="020B0604020202020204" pitchFamily="34" charset="0"/>
              </a:rPr>
              <a:t>wellbeing?</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defTabSz="814065">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in Grey County report slightly higher overall wellbeing than residents living in Bruce County.</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Specifically, Grey County residents are more satisfied with domains of community vitality, democratic engagement, education, leisure and culture, and time use compared to Bruce County residents. </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in Grey County and Bruce County have similarly high levels of satisfaction with the environment domain.</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sz="1000" i="1" dirty="0"/>
              <a:t>Note: The above findings are based on the original 7-point scale where higher scores reflect greater agreement.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13</a:t>
            </a:fld>
            <a:endParaRPr lang="en-US" dirty="0"/>
          </a:p>
        </p:txBody>
      </p:sp>
    </p:spTree>
    <p:extLst>
      <p:ext uri="{BB962C8B-B14F-4D97-AF65-F5344CB8AC3E}">
        <p14:creationId xmlns:p14="http://schemas.microsoft.com/office/powerpoint/2010/main" val="15055432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rPr>
              <a:t>A Closer Look</a:t>
            </a:r>
          </a:p>
          <a:p>
            <a:endParaRPr lang="en-US" i="1" dirty="0"/>
          </a:p>
          <a:p>
            <a:r>
              <a:rPr lang="en-US" dirty="0" smtClean="0"/>
              <a:t>This section looks into aspects</a:t>
            </a:r>
            <a:r>
              <a:rPr lang="en-US" baseline="0" dirty="0" smtClean="0"/>
              <a:t> of: (1) the limitations that a disability or chronic illness present for residents, (2) housing affordability, and (3) the use of public transportation, and considers differences based on income, age groups, and living arrangements.</a:t>
            </a: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130</a:t>
            </a:fld>
            <a:endParaRPr lang="en-US" dirty="0"/>
          </a:p>
        </p:txBody>
      </p:sp>
    </p:spTree>
    <p:extLst>
      <p:ext uri="{BB962C8B-B14F-4D97-AF65-F5344CB8AC3E}">
        <p14:creationId xmlns:p14="http://schemas.microsoft.com/office/powerpoint/2010/main" val="23042964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rPr>
              <a:t>Disability or chronic illness limitations to fully participate in community</a:t>
            </a:r>
            <a:endParaRPr lang="en-US" b="1" dirty="0">
              <a:solidFill>
                <a:srgbClr val="005A73"/>
              </a:solidFill>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income related to any </a:t>
            </a:r>
            <a:r>
              <a:rPr lang="en-US" i="1" dirty="0" smtClean="0">
                <a:latin typeface="Arial" panose="020B0604020202020204" pitchFamily="34" charset="0"/>
                <a:cs typeface="Arial" panose="020B0604020202020204" pitchFamily="34" charset="0"/>
              </a:rPr>
              <a:t>limitations</a:t>
            </a:r>
            <a:r>
              <a:rPr lang="en-US" i="1" baseline="0" dirty="0" smtClean="0">
                <a:latin typeface="Arial" panose="020B0604020202020204" pitchFamily="34" charset="0"/>
                <a:cs typeface="Arial" panose="020B0604020202020204" pitchFamily="34" charset="0"/>
              </a:rPr>
              <a:t> due to a disability or chronic illness </a:t>
            </a:r>
            <a:r>
              <a:rPr lang="en-CA" i="1" dirty="0" smtClean="0">
                <a:latin typeface="Arial" panose="020B0604020202020204" pitchFamily="34" charset="0"/>
                <a:cs typeface="Arial" panose="020B0604020202020204" pitchFamily="34" charset="0"/>
              </a:rPr>
              <a:t>that prevent residents’ full</a:t>
            </a:r>
            <a:r>
              <a:rPr lang="en-CA" i="1" baseline="0" dirty="0" smtClean="0">
                <a:latin typeface="Arial" panose="020B0604020202020204" pitchFamily="34" charset="0"/>
                <a:cs typeface="Arial" panose="020B0604020202020204" pitchFamily="34" charset="0"/>
              </a:rPr>
              <a:t> participation in community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b="0" dirty="0" smtClean="0"/>
              <a:t>As income increases, a lower percentage of residents</a:t>
            </a:r>
            <a:r>
              <a:rPr lang="en-US" b="0" baseline="0" dirty="0" smtClean="0"/>
              <a:t> in Bruce and Grey Counties report that a disability or chronic illness limits their ability to fully participate in community.</a:t>
            </a:r>
          </a:p>
          <a:p>
            <a:pPr marL="173336" indent="-173336" defTabSz="924458">
              <a:buFont typeface="Arial" panose="020B0604020202020204" pitchFamily="34" charset="0"/>
              <a:buChar char="•"/>
              <a:defRPr/>
            </a:pPr>
            <a:endParaRPr lang="en-US" b="0" baseline="0" dirty="0" smtClean="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b="0" baseline="0" dirty="0" smtClean="0">
                <a:latin typeface="Arial" panose="020B0604020202020204" pitchFamily="34" charset="0"/>
                <a:cs typeface="Arial" panose="020B0604020202020204" pitchFamily="34" charset="0"/>
              </a:rPr>
              <a:t>Not surprisingly, only 6.6% of residents with household incomes of $150,000 and over report that their disability </a:t>
            </a:r>
            <a:r>
              <a:rPr lang="en-US" b="0" baseline="0" dirty="0" smtClean="0"/>
              <a:t>or chronic illness limits their ability to fully participate in community. In contrast, almost half of residents living with a physical or mental disability or chronic illness indicate that it limits their ability to participate (46.%).</a:t>
            </a:r>
          </a:p>
          <a:p>
            <a:pPr marL="173336" indent="-173336" defTabSz="924458">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131</a:t>
            </a:fld>
            <a:endParaRPr lang="en-US" dirty="0"/>
          </a:p>
        </p:txBody>
      </p:sp>
    </p:spTree>
    <p:extLst>
      <p:ext uri="{BB962C8B-B14F-4D97-AF65-F5344CB8AC3E}">
        <p14:creationId xmlns:p14="http://schemas.microsoft.com/office/powerpoint/2010/main" val="4231343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dirty="0" smtClean="0">
                <a:ln>
                  <a:noFill/>
                </a:ln>
                <a:solidFill>
                  <a:srgbClr val="005A73"/>
                </a:solidFill>
                <a:effectLst/>
                <a:uLnTx/>
                <a:uFillTx/>
                <a:latin typeface="Arial" panose="020B0604020202020204" pitchFamily="34" charset="0"/>
                <a:ea typeface="+mn-ea"/>
                <a:cs typeface="Arial" panose="020B0604020202020204" pitchFamily="34" charset="0"/>
              </a:rPr>
              <a:t>Disability or chronic illness </a:t>
            </a:r>
            <a:r>
              <a:rPr lang="en-US" b="1" dirty="0" smtClean="0">
                <a:solidFill>
                  <a:srgbClr val="005A73"/>
                </a:solidFill>
              </a:rPr>
              <a:t>limitations </a:t>
            </a:r>
            <a:r>
              <a:rPr kumimoji="0" lang="en-US" sz="1200" b="1" i="0" u="none" strike="noStrike" kern="1200" cap="none" spc="0" normalizeH="0" baseline="0" noProof="0" dirty="0" smtClean="0">
                <a:ln>
                  <a:noFill/>
                </a:ln>
                <a:solidFill>
                  <a:srgbClr val="005A73"/>
                </a:solidFill>
                <a:effectLst/>
                <a:uLnTx/>
                <a:uFillTx/>
                <a:latin typeface="Arial" panose="020B0604020202020204" pitchFamily="34" charset="0"/>
                <a:ea typeface="+mn-ea"/>
                <a:cs typeface="Arial" panose="020B0604020202020204" pitchFamily="34" charset="0"/>
              </a:rPr>
              <a:t>to fully participate in community</a:t>
            </a:r>
            <a:endParaRPr lang="en-US" b="1" dirty="0">
              <a:solidFill>
                <a:srgbClr val="005A73"/>
              </a:solidFill>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age related to </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any </a:t>
            </a:r>
            <a:r>
              <a:rPr kumimoji="0" lang="en-US"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limitations due to a disability or chronic illness </a:t>
            </a:r>
            <a:r>
              <a:rPr lang="en-CA" i="1" dirty="0" smtClean="0">
                <a:latin typeface="Arial" panose="020B0604020202020204" pitchFamily="34" charset="0"/>
                <a:cs typeface="Arial" panose="020B0604020202020204" pitchFamily="34" charset="0"/>
              </a:rPr>
              <a:t>that prevent residents’ full</a:t>
            </a:r>
            <a:r>
              <a:rPr lang="en-CA" i="1" baseline="0" dirty="0" smtClean="0">
                <a:latin typeface="Arial" panose="020B0604020202020204" pitchFamily="34" charset="0"/>
                <a:cs typeface="Arial" panose="020B0604020202020204" pitchFamily="34" charset="0"/>
              </a:rPr>
              <a:t> participation in community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b="0" dirty="0" smtClean="0"/>
              <a:t>As age increases, a higher percentage of residents</a:t>
            </a:r>
            <a:r>
              <a:rPr lang="en-US" b="0" baseline="0" dirty="0" smtClean="0"/>
              <a:t> in Bruce and Grey Counties report that a disability or chronic illness limits their ability to fully participate in community.</a:t>
            </a:r>
          </a:p>
          <a:p>
            <a:pPr marL="173336" indent="-173336" defTabSz="924458">
              <a:buFont typeface="Arial" panose="020B0604020202020204" pitchFamily="34" charset="0"/>
              <a:buChar char="•"/>
              <a:defRPr/>
            </a:pPr>
            <a:endParaRPr lang="en-US" b="0" baseline="0" dirty="0" smtClean="0">
              <a:latin typeface="Arial" panose="020B0604020202020204" pitchFamily="34" charset="0"/>
              <a:cs typeface="Arial" panose="020B0604020202020204" pitchFamily="34" charset="0"/>
            </a:endParaRPr>
          </a:p>
          <a:p>
            <a:pPr marL="173336" marR="0" lvl="0" indent="-173336" algn="l" defTabSz="92445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latin typeface="Arial" panose="020B0604020202020204" pitchFamily="34" charset="0"/>
                <a:cs typeface="Arial" panose="020B0604020202020204" pitchFamily="34" charset="0"/>
              </a:rPr>
              <a:t>Almost 3 in 10 (27.1%) of residents 75 years of age or older report that their disability </a:t>
            </a:r>
            <a:r>
              <a:rPr lang="en-US" b="0" baseline="0" dirty="0" smtClean="0"/>
              <a:t>or chronic illness limits their ability to fully participate in community. </a:t>
            </a:r>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132</a:t>
            </a:fld>
            <a:endParaRPr lang="en-US" dirty="0"/>
          </a:p>
        </p:txBody>
      </p:sp>
    </p:spTree>
    <p:extLst>
      <p:ext uri="{BB962C8B-B14F-4D97-AF65-F5344CB8AC3E}">
        <p14:creationId xmlns:p14="http://schemas.microsoft.com/office/powerpoint/2010/main" val="39318219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dirty="0" smtClean="0">
                <a:ln>
                  <a:noFill/>
                </a:ln>
                <a:solidFill>
                  <a:srgbClr val="005A73"/>
                </a:solidFill>
                <a:effectLst/>
                <a:uLnTx/>
                <a:uFillTx/>
                <a:latin typeface="Arial" panose="020B0604020202020204" pitchFamily="34" charset="0"/>
                <a:ea typeface="+mn-ea"/>
                <a:cs typeface="Arial" panose="020B0604020202020204" pitchFamily="34" charset="0"/>
              </a:rPr>
              <a:t>Disability or chronic illness </a:t>
            </a:r>
            <a:r>
              <a:rPr lang="en-US" b="1" dirty="0" smtClean="0">
                <a:solidFill>
                  <a:srgbClr val="005A73"/>
                </a:solidFill>
              </a:rPr>
              <a:t>limitations </a:t>
            </a:r>
            <a:r>
              <a:rPr kumimoji="0" lang="en-US" sz="1200" b="1" i="0" u="none" strike="noStrike" kern="1200" cap="none" spc="0" normalizeH="0" baseline="0" noProof="0" dirty="0" smtClean="0">
                <a:ln>
                  <a:noFill/>
                </a:ln>
                <a:solidFill>
                  <a:srgbClr val="005A73"/>
                </a:solidFill>
                <a:effectLst/>
                <a:uLnTx/>
                <a:uFillTx/>
                <a:latin typeface="Arial" panose="020B0604020202020204" pitchFamily="34" charset="0"/>
                <a:ea typeface="+mn-ea"/>
                <a:cs typeface="Arial" panose="020B0604020202020204" pitchFamily="34" charset="0"/>
              </a:rPr>
              <a:t>to fully participate in community</a:t>
            </a:r>
            <a:endParaRPr lang="en-US" b="1" dirty="0" smtClean="0">
              <a:solidFill>
                <a:srgbClr val="005A73"/>
              </a:solidFill>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living arrangement related to </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any </a:t>
            </a:r>
            <a:r>
              <a:rPr kumimoji="0" lang="en-US"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limitations due to a disability or chronic illness </a:t>
            </a:r>
            <a:r>
              <a:rPr lang="en-CA" i="1" dirty="0" smtClean="0">
                <a:latin typeface="Arial" panose="020B0604020202020204" pitchFamily="34" charset="0"/>
                <a:cs typeface="Arial" panose="020B0604020202020204" pitchFamily="34" charset="0"/>
              </a:rPr>
              <a:t>that prevent residents’ full</a:t>
            </a:r>
            <a:r>
              <a:rPr lang="en-CA" i="1" baseline="0" dirty="0" smtClean="0">
                <a:latin typeface="Arial" panose="020B0604020202020204" pitchFamily="34" charset="0"/>
                <a:cs typeface="Arial" panose="020B0604020202020204" pitchFamily="34" charset="0"/>
              </a:rPr>
              <a:t> participation in community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US" b="0" baseline="0" dirty="0" smtClean="0"/>
              <a:t>Almost one-third of adults living alone (31.3%) who are living with a disability or chronic illness report that it limits their ability to fully participate in community.</a:t>
            </a:r>
          </a:p>
          <a:p>
            <a:pPr marL="173336" indent="-173336">
              <a:buFont typeface="Arial" panose="020B0604020202020204" pitchFamily="34" charset="0"/>
              <a:buChar char="•"/>
            </a:pPr>
            <a:endParaRPr lang="en-US" b="0" baseline="0"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US" b="0" baseline="0" dirty="0" smtClean="0">
                <a:latin typeface="Arial" panose="020B0604020202020204" pitchFamily="34" charset="0"/>
                <a:cs typeface="Arial" panose="020B0604020202020204" pitchFamily="34" charset="0"/>
              </a:rPr>
              <a:t>Residents living in households as a couple, either with (14.4%) or without children at home (17.7%) , report that their disability or chronic illness </a:t>
            </a:r>
            <a:r>
              <a:rPr lang="en-US" b="0" baseline="0" dirty="0" smtClean="0"/>
              <a:t>limits their ability to fully participate in community.</a:t>
            </a:r>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133</a:t>
            </a:fld>
            <a:endParaRPr lang="en-US" dirty="0"/>
          </a:p>
        </p:txBody>
      </p:sp>
    </p:spTree>
    <p:extLst>
      <p:ext uri="{BB962C8B-B14F-4D97-AF65-F5344CB8AC3E}">
        <p14:creationId xmlns:p14="http://schemas.microsoft.com/office/powerpoint/2010/main" val="36456238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solidFill>
                  <a:srgbClr val="005A73"/>
                </a:solidFill>
                <a:latin typeface="Arial" panose="020B0604020202020204" pitchFamily="34" charset="0"/>
                <a:cs typeface="Arial" panose="020B0604020202020204" pitchFamily="34" charset="0"/>
              </a:rPr>
              <a:t>Housing affordability: Percentage of income spent on housing </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To what extent does the percentage of monthly household income depend on annual household</a:t>
            </a:r>
            <a:r>
              <a:rPr lang="en-CA" i="1" baseline="0" dirty="0" smtClean="0">
                <a:latin typeface="Arial" panose="020B0604020202020204" pitchFamily="34" charset="0"/>
                <a:cs typeface="Arial" panose="020B0604020202020204" pitchFamily="34" charset="0"/>
              </a:rPr>
              <a:t> income</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US" b="0" dirty="0" smtClean="0"/>
              <a:t>As income increases, a lower percentage of residents</a:t>
            </a:r>
            <a:r>
              <a:rPr lang="en-US" b="0" baseline="0" dirty="0" smtClean="0"/>
              <a:t> in Bruce and Grey Counties spend more than 50% of their monthly income on housing.</a:t>
            </a:r>
            <a:endParaRPr lang="en-US" b="0" dirty="0" smtClean="0"/>
          </a:p>
          <a:p>
            <a:pPr marL="173336" indent="-173336">
              <a:buFont typeface="Arial" panose="020B0604020202020204" pitchFamily="34" charset="0"/>
              <a:buChar char="•"/>
            </a:pPr>
            <a:endParaRPr lang="en-US" b="0" dirty="0" smtClean="0"/>
          </a:p>
          <a:p>
            <a:pPr marL="173336" indent="-173336">
              <a:buFont typeface="Arial" panose="020B0604020202020204" pitchFamily="34" charset="0"/>
              <a:buChar char="•"/>
            </a:pPr>
            <a:r>
              <a:rPr lang="en-US" b="0" dirty="0" smtClean="0"/>
              <a:t>Not surprisingly, the highest</a:t>
            </a:r>
            <a:r>
              <a:rPr lang="en-US" b="0" baseline="0" dirty="0" smtClean="0"/>
              <a:t> percentage of r</a:t>
            </a:r>
            <a:r>
              <a:rPr lang="en-US" b="0" dirty="0" smtClean="0"/>
              <a:t>esidents paying 30% to 50% of their monthly incomes (27.0%) are those with annual household incomes of less than $20,000</a:t>
            </a:r>
            <a:r>
              <a:rPr lang="en-US" b="0" baseline="0" dirty="0" smtClean="0"/>
              <a:t>. Of even greater concern, over one-quarter of residents with annual household incomes under $20,000 commit over 50% of their monthly income to housing.</a:t>
            </a:r>
            <a:endParaRPr lang="en-US" b="0" dirty="0" smtClean="0"/>
          </a:p>
          <a:p>
            <a:endParaRPr lang="en-US" b="0"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134</a:t>
            </a:fld>
            <a:endParaRPr lang="en-US" dirty="0"/>
          </a:p>
        </p:txBody>
      </p:sp>
    </p:spTree>
    <p:extLst>
      <p:ext uri="{BB962C8B-B14F-4D97-AF65-F5344CB8AC3E}">
        <p14:creationId xmlns:p14="http://schemas.microsoft.com/office/powerpoint/2010/main" val="107998351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solidFill>
                  <a:srgbClr val="005A73"/>
                </a:solidFill>
                <a:latin typeface="Arial" panose="020B0604020202020204" pitchFamily="34" charset="0"/>
                <a:cs typeface="Arial" panose="020B0604020202020204" pitchFamily="34" charset="0"/>
              </a:rPr>
              <a:t>Housing affordability: Percentage of income spent on housing </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 what extent is the percentage of monthly household income related to </a:t>
            </a:r>
            <a:r>
              <a:rPr lang="en-CA" i="1" dirty="0" smtClean="0">
                <a:latin typeface="Arial" panose="020B0604020202020204" pitchFamily="34" charset="0"/>
                <a:cs typeface="Arial" panose="020B0604020202020204" pitchFamily="34" charset="0"/>
              </a:rPr>
              <a:t>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US" b="0" dirty="0" smtClean="0"/>
              <a:t>As age increases, a lower percentage of residents</a:t>
            </a:r>
            <a:r>
              <a:rPr lang="en-US" b="0" baseline="0" dirty="0" smtClean="0"/>
              <a:t> in Bruce and Grey Counties spend more than 50% of their monthly income on housing.</a:t>
            </a:r>
            <a:endParaRPr lang="en-US" b="0" dirty="0" smtClean="0"/>
          </a:p>
          <a:p>
            <a:pPr marL="173336" indent="-173336">
              <a:buFont typeface="Arial" panose="020B0604020202020204" pitchFamily="34" charset="0"/>
              <a:buChar char="•"/>
            </a:pPr>
            <a:endParaRPr lang="en-US" b="0" dirty="0" smtClean="0"/>
          </a:p>
          <a:p>
            <a:pPr marL="173336" indent="-173336">
              <a:buFont typeface="Arial" panose="020B0604020202020204" pitchFamily="34" charset="0"/>
              <a:buChar char="•"/>
            </a:pPr>
            <a:r>
              <a:rPr lang="en-US" b="0" dirty="0" smtClean="0"/>
              <a:t>Four in ten residents</a:t>
            </a:r>
            <a:r>
              <a:rPr lang="en-US" b="0" baseline="0" dirty="0" smtClean="0"/>
              <a:t> from 16 to 34 years of age (40.7%) </a:t>
            </a:r>
            <a:r>
              <a:rPr lang="en-US" b="0" dirty="0" smtClean="0"/>
              <a:t>spend</a:t>
            </a:r>
            <a:r>
              <a:rPr lang="en-US" b="0" baseline="0" dirty="0" smtClean="0"/>
              <a:t> 30% or more of their monthly income on housing, more than any other age group.</a:t>
            </a:r>
            <a:endParaRPr lang="en-US" b="0" dirty="0" smtClean="0"/>
          </a:p>
          <a:p>
            <a:endParaRPr lang="en-US" dirty="0" smtClean="0"/>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135</a:t>
            </a:fld>
            <a:endParaRPr lang="en-US" dirty="0"/>
          </a:p>
        </p:txBody>
      </p:sp>
    </p:spTree>
    <p:extLst>
      <p:ext uri="{BB962C8B-B14F-4D97-AF65-F5344CB8AC3E}">
        <p14:creationId xmlns:p14="http://schemas.microsoft.com/office/powerpoint/2010/main" val="186073348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solidFill>
                  <a:srgbClr val="005A73"/>
                </a:solidFill>
                <a:latin typeface="Arial" panose="020B0604020202020204" pitchFamily="34" charset="0"/>
                <a:cs typeface="Arial" panose="020B0604020202020204" pitchFamily="34" charset="0"/>
              </a:rPr>
              <a:t>Housing affordability: Percentage of income spent on housing </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kumimoji="0" lang="en-CA" sz="12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 what extent is the percentage of monthly household income related </a:t>
            </a:r>
            <a:r>
              <a:rPr lang="en-CA" i="1" dirty="0" smtClean="0">
                <a:latin typeface="Arial" panose="020B0604020202020204" pitchFamily="34" charset="0"/>
                <a:cs typeface="Arial" panose="020B0604020202020204" pitchFamily="34" charset="0"/>
              </a:rPr>
              <a:t>to living arrangement?</a:t>
            </a:r>
            <a:r>
              <a:rPr lang="en-CA" dirty="0" smtClean="0">
                <a:latin typeface="Arial" panose="020B0604020202020204" pitchFamily="34" charset="0"/>
                <a:cs typeface="Arial" panose="020B0604020202020204" pitchFamily="34" charset="0"/>
              </a:rPr>
              <a:t>”</a:t>
            </a:r>
          </a:p>
          <a:p>
            <a:endParaRPr lang="en-US" b="0" baseline="0" dirty="0" smtClean="0"/>
          </a:p>
          <a:p>
            <a:pPr marL="173336" indent="-173336" defTabSz="924458">
              <a:buFont typeface="Arial" panose="020B0604020202020204" pitchFamily="34" charset="0"/>
              <a:buChar char="•"/>
              <a:defRPr/>
            </a:pPr>
            <a:r>
              <a:rPr lang="en-US" b="0" baseline="0" dirty="0" smtClean="0"/>
              <a:t>A higher percentage of single parents spend 30% or more of their monthly incomes on housing (45.8%) than any other residents in a different living arrangement. </a:t>
            </a:r>
          </a:p>
          <a:p>
            <a:pPr marL="173336" indent="-173336" defTabSz="924458">
              <a:buFont typeface="Arial" panose="020B0604020202020204" pitchFamily="34" charset="0"/>
              <a:buChar char="•"/>
              <a:defRPr/>
            </a:pPr>
            <a:endParaRPr lang="en-US" b="0" baseline="0" dirty="0" smtClean="0"/>
          </a:p>
          <a:p>
            <a:pPr marL="173336" indent="-173336" defTabSz="924458">
              <a:buFont typeface="Arial" panose="020B0604020202020204" pitchFamily="34" charset="0"/>
              <a:buChar char="•"/>
              <a:defRPr/>
            </a:pPr>
            <a:r>
              <a:rPr lang="en-US" b="0" baseline="0" dirty="0" smtClean="0"/>
              <a:t>More so than any other type of household, a larger percentage of couples with no children still living at home (empty nesters) </a:t>
            </a:r>
            <a:r>
              <a:rPr lang="en-US" b="0" dirty="0" smtClean="0"/>
              <a:t>spend</a:t>
            </a:r>
            <a:r>
              <a:rPr lang="en-US" b="0" baseline="0" dirty="0" smtClean="0"/>
              <a:t> less than 30% of their monthly income on housing (87.7%).</a:t>
            </a:r>
            <a:endParaRPr lang="en-US" b="0" dirty="0" smtClean="0"/>
          </a:p>
          <a:p>
            <a:endParaRPr lang="en-US" b="0" dirty="0" smtClean="0"/>
          </a:p>
          <a:p>
            <a:endParaRPr lang="en-US" b="0"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136</a:t>
            </a:fld>
            <a:endParaRPr lang="en-US" dirty="0"/>
          </a:p>
        </p:txBody>
      </p:sp>
    </p:spTree>
    <p:extLst>
      <p:ext uri="{BB962C8B-B14F-4D97-AF65-F5344CB8AC3E}">
        <p14:creationId xmlns:p14="http://schemas.microsoft.com/office/powerpoint/2010/main" val="35044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rPr>
              <a:t>Transportation: Public transit use</a:t>
            </a:r>
          </a:p>
          <a:p>
            <a:endParaRPr lang="en-US" dirty="0" smtClean="0"/>
          </a:p>
          <a:p>
            <a:r>
              <a:rPr lang="en-US" dirty="0" smtClean="0"/>
              <a:t>“</a:t>
            </a:r>
            <a:r>
              <a:rPr lang="en-US" i="1" dirty="0" smtClean="0"/>
              <a:t>How often</a:t>
            </a:r>
            <a:r>
              <a:rPr lang="en-US" i="1" baseline="0" dirty="0" smtClean="0"/>
              <a:t> do</a:t>
            </a:r>
            <a:r>
              <a:rPr lang="en-US" i="1" dirty="0" smtClean="0"/>
              <a:t> residents with different household incomes use public transit</a:t>
            </a:r>
            <a:r>
              <a:rPr lang="en-US" dirty="0" smtClean="0"/>
              <a:t>?”</a:t>
            </a:r>
          </a:p>
          <a:p>
            <a:endParaRPr lang="en-US" dirty="0" smtClean="0"/>
          </a:p>
          <a:p>
            <a:pPr marL="173336" indent="-173336" defTabSz="924458">
              <a:buFont typeface="Arial" panose="020B0604020202020204" pitchFamily="34" charset="0"/>
              <a:buChar char="•"/>
              <a:defRPr/>
            </a:pPr>
            <a:r>
              <a:rPr lang="en-US" b="0" baseline="0" dirty="0" smtClean="0"/>
              <a:t>Overall, all income groups use public transit very little with between approximately 70% and 90% of residents indicating they never use it.</a:t>
            </a:r>
          </a:p>
          <a:p>
            <a:pPr marL="173336" indent="-173336" defTabSz="924458">
              <a:buFont typeface="Arial" panose="020B0604020202020204" pitchFamily="34" charset="0"/>
              <a:buChar char="•"/>
              <a:defRPr/>
            </a:pPr>
            <a:endParaRPr lang="en-US" b="0" baseline="0" dirty="0" smtClean="0">
              <a:latin typeface="Arial" panose="020B0604020202020204" pitchFamily="34" charset="0"/>
              <a:cs typeface="Arial" panose="020B0604020202020204" pitchFamily="34" charset="0"/>
            </a:endParaRPr>
          </a:p>
          <a:p>
            <a:pPr marL="173336" indent="-173336" defTabSz="924458">
              <a:buFont typeface="Arial" panose="020B0604020202020204" pitchFamily="34" charset="0"/>
              <a:buChar char="•"/>
              <a:defRPr/>
            </a:pPr>
            <a:r>
              <a:rPr lang="en-US" b="0" baseline="0" dirty="0" smtClean="0">
                <a:latin typeface="Arial" panose="020B0604020202020204" pitchFamily="34" charset="0"/>
                <a:cs typeface="Arial" panose="020B0604020202020204" pitchFamily="34" charset="0"/>
              </a:rPr>
              <a:t>Public transit is used most often by lower income groups. Just over 1 in 10 residents with annual household incomes under $20,000 (11.5%) use public transit quite often or all of the time.</a:t>
            </a:r>
            <a:endParaRPr lang="en-CA"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137</a:t>
            </a:fld>
            <a:endParaRPr lang="en-US" dirty="0"/>
          </a:p>
        </p:txBody>
      </p:sp>
    </p:spTree>
    <p:extLst>
      <p:ext uri="{BB962C8B-B14F-4D97-AF65-F5344CB8AC3E}">
        <p14:creationId xmlns:p14="http://schemas.microsoft.com/office/powerpoint/2010/main" val="36552965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rPr>
              <a:t>Transportation: Public transit use</a:t>
            </a:r>
          </a:p>
          <a:p>
            <a:endParaRPr lang="en-US" dirty="0" smtClean="0"/>
          </a:p>
          <a:p>
            <a:r>
              <a:rPr lang="en-US" dirty="0" smtClean="0"/>
              <a:t>“</a:t>
            </a:r>
            <a:r>
              <a:rPr lang="en-US" i="1" dirty="0" smtClean="0"/>
              <a:t>How often do residents of different age groups use public transit</a:t>
            </a:r>
            <a:r>
              <a:rPr lang="en-US" dirty="0" smtClean="0"/>
              <a:t>?”</a:t>
            </a:r>
          </a:p>
          <a:p>
            <a:endParaRPr lang="en-US" dirty="0" smtClean="0"/>
          </a:p>
          <a:p>
            <a:pPr marL="173336" indent="-173336" defTabSz="924458">
              <a:buFont typeface="Arial" panose="020B0604020202020204" pitchFamily="34" charset="0"/>
              <a:buChar char="•"/>
              <a:defRPr/>
            </a:pPr>
            <a:r>
              <a:rPr lang="en-US" b="0" dirty="0" smtClean="0"/>
              <a:t>Generally</a:t>
            </a:r>
            <a:r>
              <a:rPr lang="en-US" b="0" baseline="0" dirty="0" smtClean="0"/>
              <a:t> speaking, the frequency of using public transit is approximately the same for all age groups, with about 5% to 6% using it quite often or all of the time</a:t>
            </a:r>
            <a:r>
              <a:rPr lang="en-US" b="0" dirty="0" smtClean="0"/>
              <a:t>. </a:t>
            </a:r>
          </a:p>
          <a:p>
            <a:pPr marL="173336" indent="-173336" defTabSz="924458">
              <a:buFont typeface="Arial" panose="020B0604020202020204" pitchFamily="34" charset="0"/>
              <a:buChar char="•"/>
              <a:defRPr/>
            </a:pPr>
            <a:endParaRPr lang="en-US" b="0" dirty="0" smtClean="0"/>
          </a:p>
          <a:p>
            <a:pPr marL="173336" indent="-173336" defTabSz="924458">
              <a:buFont typeface="Arial" panose="020B0604020202020204" pitchFamily="34" charset="0"/>
              <a:buChar char="•"/>
              <a:defRPr/>
            </a:pPr>
            <a:r>
              <a:rPr lang="en-US" b="0" dirty="0" smtClean="0"/>
              <a:t>The</a:t>
            </a:r>
            <a:r>
              <a:rPr lang="en-US" b="0" baseline="0" dirty="0" smtClean="0"/>
              <a:t> residents that use public transit least often are those aged 16 to 34 years (87.4% say they never use public transit).</a:t>
            </a: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138</a:t>
            </a:fld>
            <a:endParaRPr lang="en-US" dirty="0"/>
          </a:p>
        </p:txBody>
      </p:sp>
    </p:spTree>
    <p:extLst>
      <p:ext uri="{BB962C8B-B14F-4D97-AF65-F5344CB8AC3E}">
        <p14:creationId xmlns:p14="http://schemas.microsoft.com/office/powerpoint/2010/main" val="78413987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rPr>
              <a:t>Transportation: Public transit use</a:t>
            </a:r>
          </a:p>
          <a:p>
            <a:endParaRPr lang="en-US" dirty="0" smtClean="0"/>
          </a:p>
          <a:p>
            <a:r>
              <a:rPr lang="en-US" dirty="0" smtClean="0"/>
              <a:t>“</a:t>
            </a:r>
            <a:r>
              <a:rPr lang="en-US" i="1" dirty="0" smtClean="0"/>
              <a:t>How often do residents from different household types use public transit</a:t>
            </a:r>
            <a:r>
              <a:rPr lang="en-US" dirty="0" smtClean="0"/>
              <a:t>?”</a:t>
            </a:r>
          </a:p>
          <a:p>
            <a:endParaRPr lang="en-US" dirty="0" smtClean="0"/>
          </a:p>
          <a:p>
            <a:pPr marL="173336" indent="-173336">
              <a:buFont typeface="Arial" panose="020B0604020202020204" pitchFamily="34" charset="0"/>
              <a:buChar char="•"/>
            </a:pPr>
            <a:r>
              <a:rPr lang="en-US" baseline="0" dirty="0" smtClean="0"/>
              <a:t>Couples with children living at home (34.9%) and single parents (45.8%) are the most frequent users of public transit</a:t>
            </a:r>
          </a:p>
          <a:p>
            <a:pPr marL="173336" indent="-173336">
              <a:buFont typeface="Arial" panose="020B0604020202020204" pitchFamily="34" charset="0"/>
              <a:buChar char="•"/>
            </a:pPr>
            <a:endParaRPr lang="en-US" baseline="0" dirty="0" smtClean="0"/>
          </a:p>
          <a:p>
            <a:pPr marL="173336" indent="-173336">
              <a:buFont typeface="Arial" panose="020B0604020202020204" pitchFamily="34" charset="0"/>
              <a:buChar char="•"/>
            </a:pPr>
            <a:r>
              <a:rPr lang="en-US" baseline="0" dirty="0" smtClean="0"/>
              <a:t>In contrast, couples with no children at home </a:t>
            </a:r>
            <a:r>
              <a:rPr lang="en-US" b="0" dirty="0" smtClean="0"/>
              <a:t>(empty nesters) </a:t>
            </a:r>
            <a:r>
              <a:rPr lang="en-US" baseline="0" dirty="0" smtClean="0"/>
              <a:t>use public transit the least.</a:t>
            </a: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139</a:t>
            </a:fld>
            <a:endParaRPr lang="en-US" dirty="0"/>
          </a:p>
        </p:txBody>
      </p:sp>
    </p:spTree>
    <p:extLst>
      <p:ext uri="{BB962C8B-B14F-4D97-AF65-F5344CB8AC3E}">
        <p14:creationId xmlns:p14="http://schemas.microsoft.com/office/powerpoint/2010/main" val="971531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Demographics and Wellbeing</a:t>
            </a:r>
          </a:p>
          <a:p>
            <a:pPr marL="166454" indent="-166454">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Recognizing the unique socio-demographic profile of a region is an important first step in understanding the needs and circumstances of its residents. How many people live here? Are the residents generally younger or older? What do their families look like? How diverse is the population? Answers to these questions allow us to make more informed decisions about the types of programs and services that will best contribute to the wellbeing of residents in Bruce and Grey Counties.</a:t>
            </a: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14</a:t>
            </a:fld>
            <a:endParaRPr lang="en-US" dirty="0"/>
          </a:p>
        </p:txBody>
      </p:sp>
    </p:spTree>
    <p:extLst>
      <p:ext uri="{BB962C8B-B14F-4D97-AF65-F5344CB8AC3E}">
        <p14:creationId xmlns:p14="http://schemas.microsoft.com/office/powerpoint/2010/main" val="347583422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1" dirty="0">
                <a:solidFill>
                  <a:srgbClr val="005A6E"/>
                </a:solidFill>
              </a:rPr>
              <a:t>County Comparisons on Key Concepts</a:t>
            </a:r>
          </a:p>
          <a:p>
            <a:endParaRPr lang="en-CA" dirty="0" smtClean="0"/>
          </a:p>
          <a:p>
            <a:r>
              <a:rPr lang="en-US" dirty="0" smtClean="0"/>
              <a:t>This section</a:t>
            </a:r>
            <a:r>
              <a:rPr lang="en-US" baseline="0" dirty="0" smtClean="0"/>
              <a:t> provides county-specific comparisons of selected indicators under each domain.</a:t>
            </a:r>
            <a:endParaRPr lang="en-CA"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140</a:t>
            </a:fld>
            <a:endParaRPr lang="en-US" dirty="0"/>
          </a:p>
        </p:txBody>
      </p:sp>
    </p:spTree>
    <p:extLst>
      <p:ext uri="{BB962C8B-B14F-4D97-AF65-F5344CB8AC3E}">
        <p14:creationId xmlns:p14="http://schemas.microsoft.com/office/powerpoint/2010/main" val="94164055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141</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How do Bruce and Grey Counties compare on aspects of sense of community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defTabSz="924458">
              <a:defRPr/>
            </a:pPr>
            <a:r>
              <a:rPr lang="en-US" dirty="0"/>
              <a:t>Residents in Bruce </a:t>
            </a:r>
            <a:r>
              <a:rPr lang="en-US" dirty="0" smtClean="0"/>
              <a:t>County feel slightly </a:t>
            </a:r>
            <a:r>
              <a:rPr lang="en-US" i="1" dirty="0" smtClean="0"/>
              <a:t>more</a:t>
            </a:r>
            <a:r>
              <a:rPr lang="en-US" dirty="0" smtClean="0"/>
              <a:t> strongly that:</a:t>
            </a:r>
            <a:endParaRPr lang="en-US" dirty="0"/>
          </a:p>
          <a:p>
            <a:pPr marL="173336" indent="-173336" defTabSz="924458">
              <a:buFont typeface="Arial" panose="020B0604020202020204" pitchFamily="34" charset="0"/>
              <a:buChar char="•"/>
              <a:defRPr/>
            </a:pPr>
            <a:r>
              <a:rPr lang="en-US" dirty="0" smtClean="0"/>
              <a:t>people in their community are available to give help if somebody needs it </a:t>
            </a:r>
          </a:p>
          <a:p>
            <a:pPr marL="173336" indent="-173336" defTabSz="924458">
              <a:buFont typeface="Arial" panose="020B0604020202020204" pitchFamily="34" charset="0"/>
              <a:buChar char="•"/>
              <a:defRPr/>
            </a:pPr>
            <a:r>
              <a:rPr lang="en-US" dirty="0" smtClean="0"/>
              <a:t>they have good </a:t>
            </a:r>
            <a:r>
              <a:rPr lang="en-US" dirty="0"/>
              <a:t>friends in their </a:t>
            </a:r>
            <a:r>
              <a:rPr lang="en-US" dirty="0" smtClean="0"/>
              <a:t>community</a:t>
            </a:r>
            <a:endParaRPr lang="en-US" dirty="0"/>
          </a:p>
          <a:p>
            <a:pPr marL="173336" indent="-173336" defTabSz="924458">
              <a:buFont typeface="Arial" panose="020B0604020202020204" pitchFamily="34" charset="0"/>
              <a:buChar char="•"/>
              <a:defRPr/>
            </a:pPr>
            <a:r>
              <a:rPr lang="en-US" dirty="0" smtClean="0"/>
              <a:t>they </a:t>
            </a:r>
            <a:r>
              <a:rPr lang="en-US" dirty="0"/>
              <a:t>feel at ease with the people in their </a:t>
            </a:r>
            <a:r>
              <a:rPr lang="en-US" dirty="0" smtClean="0"/>
              <a:t>community</a:t>
            </a:r>
            <a:endParaRPr lang="en-US" dirty="0"/>
          </a:p>
          <a:p>
            <a:pPr defTabSz="924458">
              <a:defRPr/>
            </a:pPr>
            <a:endParaRPr lang="en-US" dirty="0"/>
          </a:p>
          <a:p>
            <a:pPr defTabSz="924458">
              <a:defRPr/>
            </a:pPr>
            <a:r>
              <a:rPr lang="en-US" dirty="0"/>
              <a:t>Residents in Grey </a:t>
            </a:r>
            <a:r>
              <a:rPr lang="en-US" dirty="0" smtClean="0"/>
              <a:t>County feel slightly </a:t>
            </a:r>
            <a:r>
              <a:rPr lang="en-US" i="1" dirty="0" smtClean="0"/>
              <a:t>more</a:t>
            </a:r>
            <a:r>
              <a:rPr lang="en-US" dirty="0" smtClean="0"/>
              <a:t> strongly that: </a:t>
            </a:r>
            <a:endParaRPr lang="en-US" dirty="0"/>
          </a:p>
          <a:p>
            <a:pPr marL="173336" indent="-173336">
              <a:buFont typeface="Arial" panose="020B0604020202020204" pitchFamily="34" charset="0"/>
              <a:buChar char="•"/>
            </a:pPr>
            <a:r>
              <a:rPr lang="en-US" dirty="0" smtClean="0"/>
              <a:t>their </a:t>
            </a:r>
            <a:r>
              <a:rPr lang="en-US" dirty="0"/>
              <a:t>community provides opportunities to do a lot of different </a:t>
            </a:r>
            <a:r>
              <a:rPr lang="en-US" dirty="0" smtClean="0"/>
              <a:t>things</a:t>
            </a:r>
            <a:endParaRPr lang="en-US" dirty="0"/>
          </a:p>
          <a:p>
            <a:endParaRPr lang="en-US" dirty="0"/>
          </a:p>
          <a:p>
            <a:pPr marL="0" indent="0" defTabSz="924458">
              <a:buFont typeface="Arial" panose="020B0604020202020204" pitchFamily="34" charset="0"/>
              <a:buNone/>
              <a:defRPr/>
            </a:pPr>
            <a:r>
              <a:rPr lang="en-US" sz="1000" i="1" dirty="0" smtClean="0">
                <a:latin typeface="Arial" panose="020B0604020202020204" pitchFamily="34" charset="0"/>
                <a:cs typeface="Arial" panose="020B0604020202020204" pitchFamily="34" charset="0"/>
              </a:rPr>
              <a:t>Note: The mean is based on a 7-point scale where higher scores reflect greater agreement.</a:t>
            </a:r>
            <a:endParaRPr lang="en-CA" sz="1000" dirty="0" smtClean="0">
              <a:latin typeface="Arial" panose="020B0604020202020204" pitchFamily="34" charset="0"/>
              <a:cs typeface="Arial" panose="020B0604020202020204" pitchFamily="34" charset="0"/>
            </a:endParaRPr>
          </a:p>
          <a:p>
            <a:pPr defTabSz="924458">
              <a:defRPr/>
            </a:pPr>
            <a:endParaRPr lang="en-US" dirty="0"/>
          </a:p>
          <a:p>
            <a:pPr defTabSz="924458">
              <a:defRPr/>
            </a:pPr>
            <a:endParaRPr lang="en-US" dirty="0"/>
          </a:p>
          <a:p>
            <a:pPr defTabSz="924458">
              <a:defRPr/>
            </a:pPr>
            <a:endParaRPr lang="en-US" dirty="0"/>
          </a:p>
          <a:p>
            <a:endParaRPr lang="en-CA"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11676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142</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pPr defTabSz="924458">
              <a:defRPr/>
            </a:pPr>
            <a:r>
              <a:rPr lang="en-CA" b="1" dirty="0">
                <a:solidFill>
                  <a:srgbClr val="005A6E"/>
                </a:solidFill>
                <a:ea typeface="Open Sans Condensed" panose="020B0806030504020204" pitchFamily="34" charset="0"/>
              </a:rPr>
              <a:t>Healthy Populations</a:t>
            </a:r>
          </a:p>
          <a:p>
            <a:endParaRPr lang="en-CA" dirty="0" smtClean="0">
              <a:latin typeface="Arial" panose="020B0604020202020204" pitchFamily="34" charset="0"/>
              <a:cs typeface="Arial" panose="020B0604020202020204" pitchFamily="34" charset="0"/>
            </a:endParaRPr>
          </a:p>
          <a:p>
            <a:pPr defTabSz="924458">
              <a:defRPr/>
            </a:pPr>
            <a:r>
              <a:rPr lang="en-US" dirty="0"/>
              <a:t>“</a:t>
            </a:r>
            <a:r>
              <a:rPr lang="en-US" i="1" dirty="0"/>
              <a:t>How do Bruce and Grey Counties compare on </a:t>
            </a:r>
            <a:r>
              <a:rPr lang="en-US" i="1" dirty="0" smtClean="0"/>
              <a:t>affordability of medications and dental care,</a:t>
            </a:r>
            <a:r>
              <a:rPr lang="en-US" i="1" baseline="0" dirty="0" smtClean="0"/>
              <a:t> and on healthy behaviours</a:t>
            </a:r>
            <a:r>
              <a:rPr lang="en-US" i="1" dirty="0" smtClean="0"/>
              <a:t>?”</a:t>
            </a:r>
            <a:endParaRPr lang="en-US" i="1" dirty="0"/>
          </a:p>
          <a:p>
            <a:pPr defTabSz="924458">
              <a:defRPr/>
            </a:pPr>
            <a:endParaRPr lang="en-US" i="1" dirty="0" smtClean="0"/>
          </a:p>
          <a:p>
            <a:pPr marL="171450" indent="-171450" algn="just" defTabSz="924458">
              <a:buFont typeface="Arial" panose="020B0604020202020204" pitchFamily="34" charset="0"/>
              <a:buChar char="•"/>
              <a:defRPr/>
            </a:pPr>
            <a:r>
              <a:rPr lang="en-US" i="0" dirty="0" smtClean="0"/>
              <a:t>Fewer</a:t>
            </a:r>
            <a:r>
              <a:rPr lang="en-US" i="0" baseline="0" dirty="0" smtClean="0"/>
              <a:t> than 1 in 10 residents of both Counties could not afford prescribed medications at least once in the past year.</a:t>
            </a:r>
          </a:p>
          <a:p>
            <a:pPr defTabSz="924458">
              <a:defRPr/>
            </a:pPr>
            <a:endParaRPr lang="en-US" i="0" dirty="0"/>
          </a:p>
          <a:p>
            <a:pPr defTabSz="924458">
              <a:defRPr/>
            </a:pPr>
            <a:r>
              <a:rPr lang="en-US" dirty="0"/>
              <a:t>Residents in Bruce </a:t>
            </a:r>
            <a:r>
              <a:rPr lang="en-US" dirty="0" smtClean="0"/>
              <a:t>County were:</a:t>
            </a:r>
            <a:endParaRPr lang="en-US" dirty="0"/>
          </a:p>
          <a:p>
            <a:pPr marL="173336" indent="-173336" defTabSz="924458">
              <a:buFont typeface="Arial" panose="020B0604020202020204" pitchFamily="34" charset="0"/>
              <a:buChar char="•"/>
              <a:defRPr/>
            </a:pPr>
            <a:r>
              <a:rPr lang="en-US" baseline="0" dirty="0" smtClean="0"/>
              <a:t>slightly </a:t>
            </a:r>
            <a:r>
              <a:rPr lang="en-US" i="1" baseline="0" dirty="0" smtClean="0"/>
              <a:t>less</a:t>
            </a:r>
            <a:r>
              <a:rPr lang="en-US" baseline="0" dirty="0" smtClean="0"/>
              <a:t> likely to </a:t>
            </a:r>
            <a:r>
              <a:rPr lang="en-US" dirty="0" smtClean="0"/>
              <a:t>get </a:t>
            </a:r>
            <a:r>
              <a:rPr lang="en-US" dirty="0"/>
              <a:t>good quality exercise </a:t>
            </a:r>
            <a:r>
              <a:rPr lang="en-US" dirty="0" smtClean="0"/>
              <a:t>in the past week</a:t>
            </a:r>
            <a:endParaRPr lang="en-US" dirty="0"/>
          </a:p>
          <a:p>
            <a:pPr marL="173336" indent="-173336" defTabSz="924458">
              <a:buFont typeface="Arial" panose="020B0604020202020204" pitchFamily="34" charset="0"/>
              <a:buChar char="•"/>
              <a:defRPr/>
            </a:pPr>
            <a:r>
              <a:rPr lang="en-US" baseline="0" dirty="0" smtClean="0"/>
              <a:t>slightly </a:t>
            </a:r>
            <a:r>
              <a:rPr lang="en-US" i="1" baseline="0" dirty="0" smtClean="0"/>
              <a:t>more</a:t>
            </a:r>
            <a:r>
              <a:rPr lang="en-US" baseline="0" dirty="0" smtClean="0"/>
              <a:t> likely to </a:t>
            </a:r>
            <a:r>
              <a:rPr lang="en-US" dirty="0" smtClean="0"/>
              <a:t>regularly eat </a:t>
            </a:r>
            <a:r>
              <a:rPr lang="en-US" dirty="0"/>
              <a:t>healthy meals </a:t>
            </a:r>
            <a:r>
              <a:rPr lang="en-US" dirty="0" smtClean="0"/>
              <a:t>in the past week</a:t>
            </a:r>
            <a:endParaRPr lang="en-US" dirty="0"/>
          </a:p>
          <a:p>
            <a:pPr marL="173336" indent="-173336" defTabSz="924458">
              <a:buFont typeface="Arial" panose="020B0604020202020204" pitchFamily="34" charset="0"/>
              <a:buChar char="•"/>
              <a:defRPr/>
            </a:pPr>
            <a:endParaRPr lang="en-US" dirty="0"/>
          </a:p>
          <a:p>
            <a:r>
              <a:rPr lang="en-US" dirty="0"/>
              <a:t>Residents in Grey </a:t>
            </a:r>
            <a:r>
              <a:rPr lang="en-US" dirty="0" smtClean="0"/>
              <a:t>County were:</a:t>
            </a:r>
            <a:endParaRPr lang="en-US" dirty="0"/>
          </a:p>
          <a:p>
            <a:pPr marL="173336" indent="-173336" defTabSz="924458">
              <a:buFont typeface="Arial" panose="020B0604020202020204" pitchFamily="34" charset="0"/>
              <a:buChar char="•"/>
              <a:defRPr/>
            </a:pPr>
            <a:r>
              <a:rPr lang="en-US" baseline="0" dirty="0" smtClean="0"/>
              <a:t>slightly </a:t>
            </a:r>
            <a:r>
              <a:rPr lang="en-US" i="1" baseline="0" dirty="0" smtClean="0"/>
              <a:t>more</a:t>
            </a:r>
            <a:r>
              <a:rPr lang="en-US" baseline="0" dirty="0" smtClean="0"/>
              <a:t> likely to </a:t>
            </a:r>
            <a:r>
              <a:rPr lang="en-CA" dirty="0" smtClean="0"/>
              <a:t>not be </a:t>
            </a:r>
            <a:r>
              <a:rPr lang="en-CA" dirty="0"/>
              <a:t>able to afford dental care </a:t>
            </a:r>
            <a:r>
              <a:rPr lang="en-CA" dirty="0" smtClean="0"/>
              <a:t>in the past year (20.6%)</a:t>
            </a:r>
            <a:endParaRPr lang="en-CA" dirty="0"/>
          </a:p>
          <a:p>
            <a:endParaRPr lang="en-CA" dirty="0" smtClean="0">
              <a:latin typeface="Arial" panose="020B0604020202020204" pitchFamily="34" charset="0"/>
              <a:cs typeface="Arial" panose="020B0604020202020204" pitchFamily="34" charset="0"/>
            </a:endParaRPr>
          </a:p>
          <a:p>
            <a:pPr marL="0" indent="0" defTabSz="924458">
              <a:buFont typeface="Arial" panose="020B0604020202020204" pitchFamily="34" charset="0"/>
              <a:buNone/>
              <a:defRPr/>
            </a:pPr>
            <a:r>
              <a:rPr lang="en-US" sz="1000" i="1" dirty="0" smtClean="0">
                <a:latin typeface="Arial" panose="020B0604020202020204" pitchFamily="34" charset="0"/>
                <a:cs typeface="Arial" panose="020B0604020202020204" pitchFamily="34" charset="0"/>
              </a:rPr>
              <a:t>Note: The mean for healthy behaviours is based on a 7-point scale where higher scores reflect greater agreement.</a:t>
            </a:r>
            <a:endParaRPr lang="en-CA" sz="1000"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27561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143</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solidFill>
                  <a:srgbClr val="005A6E"/>
                </a:solidFill>
                <a:latin typeface="Arial" panose="020B0604020202020204" pitchFamily="34" charset="0"/>
                <a:cs typeface="Arial" panose="020B0604020202020204" pitchFamily="34" charset="0"/>
              </a:rPr>
              <a:t>Democratic Engagement</a:t>
            </a:r>
          </a:p>
          <a:p>
            <a:endParaRPr lang="en-CA" b="1" dirty="0" smtClean="0">
              <a:latin typeface="Arial" panose="020B0604020202020204" pitchFamily="34" charset="0"/>
              <a:cs typeface="Arial" panose="020B0604020202020204" pitchFamily="34" charset="0"/>
            </a:endParaRPr>
          </a:p>
          <a:p>
            <a:pPr defTabSz="924458">
              <a:defRPr/>
            </a:pPr>
            <a:r>
              <a:rPr lang="en-US" i="1" dirty="0"/>
              <a:t>“How do Bruce and Grey Counties compare on aspects of political efficacy?”</a:t>
            </a:r>
            <a:endParaRPr lang="en-CA" i="1" dirty="0"/>
          </a:p>
          <a:p>
            <a:endParaRPr lang="en-CA" b="1"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Residents in both Bruce and Grey Counties similarly felt that public officials did not care what they think, even though they felt as well informed as others about politics and government.</a:t>
            </a:r>
          </a:p>
          <a:p>
            <a:endParaRPr lang="en-CA" b="1" dirty="0" smtClean="0">
              <a:latin typeface="Arial" panose="020B0604020202020204" pitchFamily="34" charset="0"/>
              <a:cs typeface="Arial" panose="020B0604020202020204" pitchFamily="34" charset="0"/>
            </a:endParaRPr>
          </a:p>
          <a:p>
            <a:pPr defTabSz="924458">
              <a:defRPr/>
            </a:pPr>
            <a:r>
              <a:rPr lang="en-US" dirty="0"/>
              <a:t>Residents in Bruce County:</a:t>
            </a:r>
          </a:p>
          <a:p>
            <a:pPr marL="173336" indent="-173336" defTabSz="924458">
              <a:buFont typeface="Arial" panose="020B0604020202020204" pitchFamily="34" charset="0"/>
              <a:buChar char="•"/>
              <a:defRPr/>
            </a:pPr>
            <a:r>
              <a:rPr lang="en-US" dirty="0" smtClean="0"/>
              <a:t>were slightly </a:t>
            </a:r>
            <a:r>
              <a:rPr lang="en-US" i="1" dirty="0" smtClean="0"/>
              <a:t>more</a:t>
            </a:r>
            <a:r>
              <a:rPr lang="en-US" baseline="0" dirty="0" smtClean="0"/>
              <a:t> likely to </a:t>
            </a:r>
            <a:r>
              <a:rPr lang="en-US" dirty="0" smtClean="0"/>
              <a:t>feel </a:t>
            </a:r>
            <a:r>
              <a:rPr lang="en-US" dirty="0"/>
              <a:t>that they </a:t>
            </a:r>
            <a:r>
              <a:rPr lang="en-US" dirty="0" smtClean="0"/>
              <a:t>did not have </a:t>
            </a:r>
            <a:r>
              <a:rPr lang="en-US" dirty="0"/>
              <a:t>a say about what government does </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dirty="0" smtClean="0">
                <a:latin typeface="Arial" panose="020B0604020202020204" pitchFamily="34" charset="0"/>
                <a:cs typeface="Arial" panose="020B0604020202020204" pitchFamily="34" charset="0"/>
              </a:rPr>
              <a:t>Note: The mean is based on a 7-point scale where higher scores reflect greater agreement.</a:t>
            </a:r>
            <a:endParaRPr lang="en-CA" sz="100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dirty="0">
              <a:solidFill>
                <a:schemeClr val="bg1"/>
              </a:solidFill>
            </a:endParaRPr>
          </a:p>
        </p:txBody>
      </p:sp>
    </p:spTree>
    <p:extLst>
      <p:ext uri="{BB962C8B-B14F-4D97-AF65-F5344CB8AC3E}">
        <p14:creationId xmlns:p14="http://schemas.microsoft.com/office/powerpoint/2010/main" val="121212072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144</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solidFill>
                  <a:srgbClr val="005A6E"/>
                </a:solidFill>
                <a:latin typeface="Arial" panose="020B0604020202020204" pitchFamily="34" charset="0"/>
                <a:cs typeface="Arial" panose="020B0604020202020204" pitchFamily="34" charset="0"/>
              </a:rPr>
              <a:t>Environment</a:t>
            </a:r>
          </a:p>
          <a:p>
            <a:endParaRPr lang="en-CA" b="1" dirty="0" smtClean="0">
              <a:latin typeface="Arial" panose="020B0604020202020204" pitchFamily="34" charset="0"/>
              <a:cs typeface="Arial" panose="020B0604020202020204" pitchFamily="34" charset="0"/>
            </a:endParaRPr>
          </a:p>
          <a:p>
            <a:pPr defTabSz="924458">
              <a:defRPr/>
            </a:pPr>
            <a:r>
              <a:rPr lang="en-CA" b="1" i="1" dirty="0" smtClean="0">
                <a:latin typeface="Arial" panose="020B0604020202020204" pitchFamily="34" charset="0"/>
                <a:cs typeface="Arial" panose="020B0604020202020204" pitchFamily="34" charset="0"/>
              </a:rPr>
              <a:t>“</a:t>
            </a:r>
            <a:r>
              <a:rPr lang="en-US" i="1" dirty="0"/>
              <a:t>How do Bruce and Grey Counties compare on aspects of environmental quality?</a:t>
            </a:r>
            <a:r>
              <a:rPr lang="en-CA" b="1" i="1" dirty="0" smtClean="0"/>
              <a:t>”</a:t>
            </a:r>
          </a:p>
          <a:p>
            <a:pPr defTabSz="924458">
              <a:defRPr/>
            </a:pPr>
            <a:endParaRPr lang="en-CA" b="1" i="1" dirty="0"/>
          </a:p>
          <a:p>
            <a:pPr marL="171450" indent="-171450" defTabSz="924458">
              <a:buFont typeface="Arial" panose="020B0604020202020204" pitchFamily="34" charset="0"/>
              <a:buChar char="•"/>
              <a:defRPr/>
            </a:pPr>
            <a:r>
              <a:rPr lang="en-US" i="0" dirty="0" smtClean="0"/>
              <a:t>R</a:t>
            </a:r>
            <a:r>
              <a:rPr lang="en-US" i="0" baseline="0" dirty="0" smtClean="0"/>
              <a:t>esidents of both Counties agreed that there are plenty of opportunities to enjoy nature in their community.</a:t>
            </a:r>
          </a:p>
          <a:p>
            <a:pPr defTabSz="924458">
              <a:defRPr/>
            </a:pPr>
            <a:endParaRPr lang="en-CA" b="1" i="1" dirty="0"/>
          </a:p>
          <a:p>
            <a:pPr defTabSz="924458">
              <a:defRPr/>
            </a:pPr>
            <a:r>
              <a:rPr lang="en-US" dirty="0"/>
              <a:t>Residents in Bruce </a:t>
            </a:r>
            <a:r>
              <a:rPr lang="en-US" dirty="0" smtClean="0"/>
              <a:t>County feel slightly</a:t>
            </a:r>
            <a:r>
              <a:rPr lang="en-US" baseline="0" dirty="0" smtClean="0"/>
              <a:t> </a:t>
            </a:r>
            <a:r>
              <a:rPr lang="en-US" i="1" baseline="0" dirty="0" smtClean="0"/>
              <a:t>more</a:t>
            </a:r>
            <a:r>
              <a:rPr lang="en-US" baseline="0" dirty="0" smtClean="0"/>
              <a:t> strongly that</a:t>
            </a:r>
            <a:r>
              <a:rPr lang="en-US" dirty="0" smtClean="0"/>
              <a:t>:</a:t>
            </a:r>
            <a:endParaRPr lang="en-US" dirty="0"/>
          </a:p>
          <a:p>
            <a:pPr marL="173336" indent="-173336" defTabSz="924458">
              <a:buFont typeface="Arial" panose="020B0604020202020204" pitchFamily="34" charset="0"/>
              <a:buChar char="•"/>
              <a:defRPr/>
            </a:pPr>
            <a:r>
              <a:rPr lang="en-US" dirty="0" smtClean="0"/>
              <a:t>the </a:t>
            </a:r>
            <a:r>
              <a:rPr lang="en-US" i="1" dirty="0" smtClean="0"/>
              <a:t>air</a:t>
            </a:r>
            <a:r>
              <a:rPr lang="en-US" dirty="0" smtClean="0"/>
              <a:t> quality in their community is very good</a:t>
            </a:r>
            <a:endParaRPr lang="en-US" dirty="0"/>
          </a:p>
          <a:p>
            <a:pPr marL="173336" indent="-173336" defTabSz="924458">
              <a:buFont typeface="Arial" panose="020B0604020202020204" pitchFamily="34" charset="0"/>
              <a:buChar char="•"/>
              <a:defRPr/>
            </a:pPr>
            <a:r>
              <a:rPr lang="en-US" dirty="0" smtClean="0"/>
              <a:t>the </a:t>
            </a:r>
            <a:r>
              <a:rPr lang="en-US" i="1" dirty="0" smtClean="0"/>
              <a:t>water</a:t>
            </a:r>
            <a:r>
              <a:rPr lang="en-US" dirty="0" smtClean="0"/>
              <a:t> </a:t>
            </a:r>
            <a:r>
              <a:rPr lang="en-US" dirty="0"/>
              <a:t>quality </a:t>
            </a:r>
            <a:r>
              <a:rPr lang="en-US" dirty="0" smtClean="0"/>
              <a:t>in </a:t>
            </a:r>
            <a:r>
              <a:rPr lang="en-US" dirty="0"/>
              <a:t>their community </a:t>
            </a:r>
            <a:r>
              <a:rPr lang="en-US" dirty="0" smtClean="0"/>
              <a:t>is very good</a:t>
            </a:r>
          </a:p>
          <a:p>
            <a:pPr marL="0" indent="0" defTabSz="924458">
              <a:buFont typeface="Arial" panose="020B0604020202020204" pitchFamily="34" charset="0"/>
              <a:buNone/>
              <a:defRPr/>
            </a:pPr>
            <a:endParaRPr lang="en-US" dirty="0"/>
          </a:p>
          <a:p>
            <a:r>
              <a:rPr lang="en-US" dirty="0" smtClean="0"/>
              <a:t>Residents </a:t>
            </a:r>
            <a:r>
              <a:rPr lang="en-US" dirty="0"/>
              <a:t>in Grey </a:t>
            </a:r>
            <a:r>
              <a:rPr lang="en-US" dirty="0" smtClean="0"/>
              <a:t>County feel </a:t>
            </a:r>
            <a:r>
              <a:rPr lang="en-US" i="1" dirty="0" smtClean="0"/>
              <a:t>more</a:t>
            </a:r>
            <a:r>
              <a:rPr lang="en-US" dirty="0" smtClean="0"/>
              <a:t> strongly that:</a:t>
            </a:r>
            <a:endParaRPr lang="en-US" dirty="0"/>
          </a:p>
          <a:p>
            <a:pPr marL="173336" indent="-173336">
              <a:buFont typeface="Arial" panose="020B0604020202020204" pitchFamily="34" charset="0"/>
              <a:buChar char="•"/>
            </a:pPr>
            <a:r>
              <a:rPr lang="en-CA" dirty="0" smtClean="0"/>
              <a:t>traffic </a:t>
            </a:r>
            <a:r>
              <a:rPr lang="en-CA" dirty="0"/>
              <a:t>congestion is a problem </a:t>
            </a:r>
            <a:r>
              <a:rPr lang="en-CA" dirty="0" smtClean="0"/>
              <a:t>in their community</a:t>
            </a:r>
            <a:endParaRPr lang="en-CA" dirty="0"/>
          </a:p>
          <a:p>
            <a:endParaRPr lang="en-US" dirty="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dirty="0" smtClean="0">
                <a:latin typeface="Arial" panose="020B0604020202020204" pitchFamily="34" charset="0"/>
                <a:cs typeface="Arial" panose="020B0604020202020204" pitchFamily="34" charset="0"/>
              </a:rPr>
              <a:t>Note: The mean is based on a 7-point scale where higher scores reflect greater agreement.</a:t>
            </a:r>
            <a:endParaRPr lang="en-CA" sz="1000" dirty="0" smtClean="0">
              <a:latin typeface="Arial" panose="020B0604020202020204" pitchFamily="34" charset="0"/>
              <a:cs typeface="Arial" panose="020B0604020202020204" pitchFamily="34" charset="0"/>
            </a:endParaRPr>
          </a:p>
          <a:p>
            <a:pPr defTabSz="924458">
              <a:defRPr/>
            </a:pPr>
            <a:endParaRPr lang="en-CA" i="1" dirty="0"/>
          </a:p>
        </p:txBody>
      </p:sp>
    </p:spTree>
    <p:extLst>
      <p:ext uri="{BB962C8B-B14F-4D97-AF65-F5344CB8AC3E}">
        <p14:creationId xmlns:p14="http://schemas.microsoft.com/office/powerpoint/2010/main" val="12920951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145</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b="1" dirty="0" smtClean="0">
              <a:latin typeface="Arial" panose="020B0604020202020204" pitchFamily="34" charset="0"/>
              <a:cs typeface="Arial" panose="020B0604020202020204" pitchFamily="34" charset="0"/>
            </a:endParaRPr>
          </a:p>
          <a:p>
            <a:pPr defTabSz="924458">
              <a:defRPr/>
            </a:pPr>
            <a:r>
              <a:rPr lang="en-CA" b="1" i="1" dirty="0" smtClean="0">
                <a:latin typeface="Arial" panose="020B0604020202020204" pitchFamily="34" charset="0"/>
                <a:cs typeface="Arial" panose="020B0604020202020204" pitchFamily="34" charset="0"/>
              </a:rPr>
              <a:t>“</a:t>
            </a:r>
            <a:r>
              <a:rPr lang="en-US" i="1" dirty="0"/>
              <a:t>How do Bruce and Grey Counties compare on aspects of educational opportunities?</a:t>
            </a:r>
            <a:r>
              <a:rPr lang="en-CA" b="1" i="1" dirty="0" smtClean="0">
                <a:latin typeface="Arial" panose="020B0604020202020204" pitchFamily="34" charset="0"/>
                <a:cs typeface="Arial" panose="020B0604020202020204" pitchFamily="34" charset="0"/>
              </a:rPr>
              <a:t>”</a:t>
            </a:r>
          </a:p>
          <a:p>
            <a:pPr defTabSz="924458">
              <a:defRPr/>
            </a:pPr>
            <a:endParaRPr lang="en-CA" b="1" i="1" dirty="0" smtClean="0">
              <a:latin typeface="Arial" panose="020B0604020202020204" pitchFamily="34" charset="0"/>
              <a:cs typeface="Arial" panose="020B0604020202020204" pitchFamily="34" charset="0"/>
            </a:endParaRPr>
          </a:p>
          <a:p>
            <a:pPr defTabSz="924458">
              <a:defRPr/>
            </a:pPr>
            <a:r>
              <a:rPr lang="en-US" dirty="0"/>
              <a:t>Residents in Bruce </a:t>
            </a:r>
            <a:r>
              <a:rPr lang="en-US" dirty="0" smtClean="0"/>
              <a:t>County feel slightly </a:t>
            </a:r>
            <a:r>
              <a:rPr lang="en-US" i="1" dirty="0" smtClean="0"/>
              <a:t>more</a:t>
            </a:r>
            <a:r>
              <a:rPr lang="en-US" dirty="0" smtClean="0"/>
              <a:t> strongly that:</a:t>
            </a:r>
            <a:endParaRPr lang="en-US" dirty="0"/>
          </a:p>
          <a:p>
            <a:pPr marL="173336" indent="-173336" defTabSz="924458">
              <a:buFont typeface="Arial" panose="020B0604020202020204" pitchFamily="34" charset="0"/>
              <a:buChar char="•"/>
              <a:defRPr/>
            </a:pPr>
            <a:r>
              <a:rPr lang="en-US" dirty="0" smtClean="0"/>
              <a:t>courses they would be interested</a:t>
            </a:r>
            <a:r>
              <a:rPr lang="en-US" baseline="0" dirty="0" smtClean="0"/>
              <a:t> in taking </a:t>
            </a:r>
            <a:r>
              <a:rPr lang="en-US" dirty="0" smtClean="0"/>
              <a:t>are too experience</a:t>
            </a:r>
            <a:endParaRPr lang="en-US" dirty="0"/>
          </a:p>
          <a:p>
            <a:pPr defTabSz="924458">
              <a:defRPr/>
            </a:pPr>
            <a:endParaRPr lang="en-US" dirty="0"/>
          </a:p>
          <a:p>
            <a:r>
              <a:rPr lang="en-US" dirty="0"/>
              <a:t>Residents in Grey </a:t>
            </a:r>
            <a:r>
              <a:rPr lang="en-US" dirty="0" smtClean="0"/>
              <a:t>County feel </a:t>
            </a:r>
            <a:r>
              <a:rPr lang="en-US" i="1" dirty="0" smtClean="0"/>
              <a:t>more</a:t>
            </a:r>
            <a:r>
              <a:rPr lang="en-US" dirty="0" smtClean="0"/>
              <a:t> strongly that:</a:t>
            </a:r>
            <a:endParaRPr lang="en-US" dirty="0"/>
          </a:p>
          <a:p>
            <a:pPr marL="173336" indent="-173336" defTabSz="924458">
              <a:buFont typeface="Arial" panose="020B0604020202020204" pitchFamily="34" charset="0"/>
              <a:buChar char="•"/>
              <a:defRPr/>
            </a:pPr>
            <a:r>
              <a:rPr lang="en-US" dirty="0" smtClean="0"/>
              <a:t>there are plenty of opportunities</a:t>
            </a:r>
            <a:r>
              <a:rPr lang="en-US" baseline="0" dirty="0" smtClean="0"/>
              <a:t> to take formal education courses</a:t>
            </a:r>
          </a:p>
          <a:p>
            <a:pPr marL="173336" indent="-173336" defTabSz="924458">
              <a:buFont typeface="Arial" panose="020B0604020202020204" pitchFamily="34" charset="0"/>
              <a:buChar char="•"/>
              <a:defRPr/>
            </a:pPr>
            <a:r>
              <a:rPr lang="en-US" baseline="0" dirty="0" smtClean="0"/>
              <a:t>there are plenty of opportunities to take course for interest</a:t>
            </a:r>
          </a:p>
          <a:p>
            <a:pPr marL="173336" indent="-173336" defTabSz="924458">
              <a:buFont typeface="Arial" panose="020B0604020202020204" pitchFamily="34" charset="0"/>
              <a:buChar char="•"/>
              <a:defRPr/>
            </a:pPr>
            <a:r>
              <a:rPr lang="en-US" baseline="0" dirty="0" smtClean="0"/>
              <a:t>there are places nearby to take courses for interest</a:t>
            </a:r>
            <a:endParaRPr lang="en-US" dirty="0"/>
          </a:p>
          <a:p>
            <a:pPr defTabSz="924458">
              <a:defRPr/>
            </a:pPr>
            <a:endParaRPr lang="en-US" i="1" dirty="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agreement.</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defTabSz="924458">
              <a:defRPr/>
            </a:pPr>
            <a:endParaRPr lang="en-CA" b="1" i="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814608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146</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Living Standards</a:t>
            </a:r>
          </a:p>
          <a:p>
            <a:endParaRPr lang="en-CA" b="1" dirty="0" smtClean="0">
              <a:latin typeface="Arial" panose="020B0604020202020204" pitchFamily="34" charset="0"/>
              <a:cs typeface="Arial" panose="020B0604020202020204" pitchFamily="34" charset="0"/>
            </a:endParaRPr>
          </a:p>
          <a:p>
            <a:r>
              <a:rPr lang="en-CA" b="1" dirty="0" smtClean="0">
                <a:latin typeface="Arial" panose="020B0604020202020204" pitchFamily="34" charset="0"/>
                <a:cs typeface="Arial" panose="020B0604020202020204" pitchFamily="34" charset="0"/>
              </a:rPr>
              <a:t>“</a:t>
            </a:r>
            <a:r>
              <a:rPr lang="en-US" i="1" dirty="0"/>
              <a:t>How do Bruce and Grey Counties compare on aspects of job fit</a:t>
            </a:r>
            <a:r>
              <a:rPr lang="en-US" dirty="0"/>
              <a:t>?</a:t>
            </a:r>
            <a:r>
              <a:rPr lang="en-CA" b="1" dirty="0" smtClean="0">
                <a:latin typeface="Arial" panose="020B0604020202020204" pitchFamily="34" charset="0"/>
                <a:cs typeface="Arial" panose="020B0604020202020204" pitchFamily="34" charset="0"/>
              </a:rPr>
              <a:t>”</a:t>
            </a:r>
          </a:p>
          <a:p>
            <a:endParaRPr lang="en-CA" b="1" dirty="0" smtClean="0">
              <a:latin typeface="Arial" panose="020B0604020202020204" pitchFamily="34" charset="0"/>
              <a:cs typeface="Arial" panose="020B0604020202020204" pitchFamily="34" charset="0"/>
            </a:endParaRPr>
          </a:p>
          <a:p>
            <a:pPr marL="171450" marR="0" lvl="0" indent="-171450" algn="l" defTabSz="92445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Residents of both Counties agreed overall that their opportunities at work were adequate.</a:t>
            </a:r>
          </a:p>
          <a:p>
            <a:endParaRPr lang="en-CA" b="1" dirty="0" smtClean="0">
              <a:latin typeface="Arial" panose="020B0604020202020204" pitchFamily="34" charset="0"/>
              <a:cs typeface="Arial" panose="020B0604020202020204" pitchFamily="34" charset="0"/>
            </a:endParaRPr>
          </a:p>
          <a:p>
            <a:pPr defTabSz="924458">
              <a:defRPr/>
            </a:pPr>
            <a:r>
              <a:rPr lang="en-US" dirty="0"/>
              <a:t>Residents in Bruce </a:t>
            </a:r>
            <a:r>
              <a:rPr lang="en-US" dirty="0" smtClean="0"/>
              <a:t>County felt slightly </a:t>
            </a:r>
            <a:r>
              <a:rPr lang="en-US" i="1" dirty="0" smtClean="0"/>
              <a:t>less</a:t>
            </a:r>
            <a:r>
              <a:rPr lang="en-US" dirty="0" smtClean="0"/>
              <a:t> strongly that:</a:t>
            </a:r>
            <a:endParaRPr lang="en-US" dirty="0"/>
          </a:p>
          <a:p>
            <a:pPr marL="173336" indent="-173336" defTabSz="924458">
              <a:buFont typeface="Arial" panose="020B0604020202020204" pitchFamily="34" charset="0"/>
              <a:buChar char="•"/>
              <a:defRPr/>
            </a:pPr>
            <a:r>
              <a:rPr lang="en-US" dirty="0" smtClean="0"/>
              <a:t>their current position at work reflects the level of training and education</a:t>
            </a:r>
            <a:r>
              <a:rPr lang="en-US" baseline="0" dirty="0" smtClean="0"/>
              <a:t> they had received</a:t>
            </a:r>
            <a:endParaRPr lang="en-US" dirty="0"/>
          </a:p>
          <a:p>
            <a:pPr marL="173336" indent="-173336" defTabSz="924458">
              <a:buFont typeface="Arial" panose="020B0604020202020204" pitchFamily="34" charset="0"/>
              <a:buChar char="•"/>
              <a:defRPr/>
            </a:pPr>
            <a:r>
              <a:rPr lang="en-US" dirty="0" smtClean="0"/>
              <a:t>they had experienced or would experience an undesirable change in their work situation</a:t>
            </a:r>
            <a:endParaRPr lang="en-US" dirty="0"/>
          </a:p>
          <a:p>
            <a:pPr marL="173336" indent="-173336" defTabSz="924458">
              <a:buFont typeface="Arial" panose="020B0604020202020204" pitchFamily="34" charset="0"/>
              <a:buChar char="•"/>
              <a:defRPr/>
            </a:pPr>
            <a:endParaRPr lang="en-US" dirty="0"/>
          </a:p>
          <a:p>
            <a:r>
              <a:rPr lang="en-US" dirty="0"/>
              <a:t>Residents in Grey </a:t>
            </a:r>
            <a:r>
              <a:rPr lang="en-US" dirty="0" smtClean="0"/>
              <a:t>County felt</a:t>
            </a:r>
            <a:r>
              <a:rPr lang="en-US" baseline="0" dirty="0" smtClean="0"/>
              <a:t> slightly </a:t>
            </a:r>
            <a:r>
              <a:rPr lang="en-US" i="1" baseline="0" dirty="0" smtClean="0"/>
              <a:t>less</a:t>
            </a:r>
            <a:r>
              <a:rPr lang="en-US" baseline="0" dirty="0" smtClean="0"/>
              <a:t> strongly that</a:t>
            </a:r>
            <a:r>
              <a:rPr lang="en-US" dirty="0" smtClean="0"/>
              <a:t>:</a:t>
            </a:r>
            <a:endParaRPr lang="en-US" dirty="0"/>
          </a:p>
          <a:p>
            <a:pPr marL="173336" indent="-173336" defTabSz="924458">
              <a:buFont typeface="Arial" panose="020B0604020202020204" pitchFamily="34" charset="0"/>
              <a:buChar char="•"/>
              <a:defRPr/>
            </a:pPr>
            <a:r>
              <a:rPr lang="en-US" dirty="0" smtClean="0"/>
              <a:t>their salary/</a:t>
            </a:r>
            <a:r>
              <a:rPr lang="en-US" baseline="0" dirty="0" smtClean="0"/>
              <a:t>income is adequate considering all of the effort they had put in and the achievements they made</a:t>
            </a:r>
            <a:endParaRPr lang="en-US" dirty="0" smtClean="0"/>
          </a:p>
          <a:p>
            <a:pPr marL="0" indent="0" defTabSz="924458">
              <a:buFont typeface="Arial" panose="020B0604020202020204" pitchFamily="34" charset="0"/>
              <a:buNone/>
              <a:defRPr/>
            </a:pPr>
            <a:endParaRPr lang="en-CA" b="1" dirty="0" smtClean="0">
              <a:latin typeface="Arial" panose="020B0604020202020204" pitchFamily="34" charset="0"/>
              <a:cs typeface="Arial" panose="020B0604020202020204" pitchFamily="34" charset="0"/>
            </a:endParaRP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agreement.</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CA"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15113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How do Bruce and Grey Counties compare on the outcomes they receive from their leisure experiences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Residents of both Counties agreed on the outcomes they receive from their leisure experiences. Among the outcomes they receive are (in order of importance):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their leisure experiences make a positive contribution to their emotional wellbeing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their leisure experiences help them to relieve 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their leisure experiences helps to restore them physically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their leisure experiences helps them to learn about other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agreement.</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147</a:t>
            </a:fld>
            <a:endParaRPr lang="en-US" dirty="0"/>
          </a:p>
        </p:txBody>
      </p:sp>
    </p:spTree>
    <p:extLst>
      <p:ext uri="{BB962C8B-B14F-4D97-AF65-F5344CB8AC3E}">
        <p14:creationId xmlns:p14="http://schemas.microsoft.com/office/powerpoint/2010/main" val="33423549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Time Use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How do Bruce and Grey Counties compare on feelings of time adequacy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defTabSz="924458">
              <a:defRPr/>
            </a:pPr>
            <a:r>
              <a:rPr lang="en-US" dirty="0"/>
              <a:t>Residents in Bruce </a:t>
            </a:r>
            <a:r>
              <a:rPr lang="en-US" dirty="0" smtClean="0"/>
              <a:t>County feel they have somewhat </a:t>
            </a:r>
            <a:r>
              <a:rPr lang="en-US" i="1" dirty="0" smtClean="0"/>
              <a:t>less</a:t>
            </a:r>
            <a:r>
              <a:rPr lang="en-US" dirty="0" smtClean="0"/>
              <a:t> time:</a:t>
            </a:r>
            <a:endParaRPr lang="en-US" dirty="0"/>
          </a:p>
          <a:p>
            <a:pPr marL="173336" indent="-173336">
              <a:buFont typeface="Arial" panose="020B0604020202020204" pitchFamily="34" charset="0"/>
              <a:buChar char="•"/>
            </a:pPr>
            <a:r>
              <a:rPr lang="en-US" dirty="0" smtClean="0"/>
              <a:t>to be with their spouses or partners</a:t>
            </a:r>
          </a:p>
          <a:p>
            <a:pPr marL="173336" indent="-173336">
              <a:buFont typeface="Arial" panose="020B0604020202020204" pitchFamily="34" charset="0"/>
              <a:buChar char="•"/>
            </a:pPr>
            <a:r>
              <a:rPr lang="en-US" dirty="0" smtClean="0"/>
              <a:t>to be together with their family</a:t>
            </a:r>
            <a:r>
              <a:rPr lang="en-US" baseline="0" dirty="0" smtClean="0"/>
              <a:t> members</a:t>
            </a:r>
            <a:endParaRPr lang="en-US" dirty="0"/>
          </a:p>
          <a:p>
            <a:pPr defTabSz="924458">
              <a:defRPr/>
            </a:pPr>
            <a:endParaRPr lang="en-US" dirty="0"/>
          </a:p>
          <a:p>
            <a:r>
              <a:rPr lang="en-US" dirty="0"/>
              <a:t>Residents in Grey </a:t>
            </a:r>
            <a:r>
              <a:rPr lang="en-US" dirty="0" smtClean="0"/>
              <a:t>County  feel they have somewhat </a:t>
            </a:r>
            <a:r>
              <a:rPr lang="en-US" i="1" dirty="0" smtClean="0"/>
              <a:t>more</a:t>
            </a:r>
            <a:r>
              <a:rPr lang="en-US" dirty="0" smtClean="0"/>
              <a:t> time:</a:t>
            </a:r>
            <a:endParaRPr lang="en-US" dirty="0"/>
          </a:p>
          <a:p>
            <a:pPr marL="173336" indent="-173336" defTabSz="924458">
              <a:buFont typeface="Arial" panose="020B0604020202020204" pitchFamily="34" charset="0"/>
              <a:buChar char="•"/>
              <a:defRPr/>
            </a:pPr>
            <a:r>
              <a:rPr lang="en-US" dirty="0" smtClean="0"/>
              <a:t>to socialize</a:t>
            </a:r>
            <a:r>
              <a:rPr lang="en-US" baseline="0" dirty="0" smtClean="0"/>
              <a:t> with others</a:t>
            </a:r>
          </a:p>
          <a:p>
            <a:pPr marL="173336" indent="-173336" defTabSz="924458">
              <a:buFont typeface="Arial" panose="020B0604020202020204" pitchFamily="34" charset="0"/>
              <a:buChar char="•"/>
              <a:defRPr/>
            </a:pPr>
            <a:r>
              <a:rPr lang="en-US" baseline="0" dirty="0" smtClean="0"/>
              <a:t>to form and sustain serious relationships</a:t>
            </a:r>
            <a:r>
              <a:rPr lang="en-US" dirty="0" smtClean="0"/>
              <a:t> </a:t>
            </a:r>
            <a:endParaRPr lang="en-US" dirty="0"/>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10-point scale where higher scores reflect greater feelings of time adequacy.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148</a:t>
            </a:fld>
            <a:endParaRPr lang="en-US" dirty="0"/>
          </a:p>
        </p:txBody>
      </p:sp>
    </p:spTree>
    <p:extLst>
      <p:ext uri="{BB962C8B-B14F-4D97-AF65-F5344CB8AC3E}">
        <p14:creationId xmlns:p14="http://schemas.microsoft.com/office/powerpoint/2010/main" val="316896234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1" dirty="0" smtClean="0">
                <a:solidFill>
                  <a:srgbClr val="005A6E"/>
                </a:solidFill>
              </a:rPr>
              <a:t>Interconnectivity of Domains</a:t>
            </a:r>
            <a:endParaRPr lang="en-US" b="1" dirty="0">
              <a:solidFill>
                <a:srgbClr val="005A6E"/>
              </a:solidFill>
            </a:endParaRPr>
          </a:p>
          <a:p>
            <a:endParaRPr lang="en-CA" dirty="0" smtClean="0"/>
          </a:p>
          <a:p>
            <a:r>
              <a:rPr lang="en-US" dirty="0" smtClean="0"/>
              <a:t>A critical aspect of the CIW framework is the recognition</a:t>
            </a:r>
            <a:r>
              <a:rPr lang="en-US" baseline="0" dirty="0" smtClean="0"/>
              <a:t> of the interconnectedness of the eight domains. Residents’ wellbeing is a function of the complex interactions between factors cutting across all domains. In other words, a change in a factor within one domain is directly linked to potential changes in factors related to other domains.</a:t>
            </a:r>
          </a:p>
          <a:p>
            <a:endParaRPr lang="en-US" baseline="0" dirty="0" smtClean="0"/>
          </a:p>
          <a:p>
            <a:r>
              <a:rPr lang="en-US" baseline="0" dirty="0" smtClean="0"/>
              <a:t>In this section, a few examples are provided to illustrate these interconnections. These connections are considered, too, within the context of annual household income and age.</a:t>
            </a:r>
          </a:p>
          <a:p>
            <a:endParaRPr lang="en-CA"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149</a:t>
            </a:fld>
            <a:endParaRPr lang="en-US" dirty="0"/>
          </a:p>
        </p:txBody>
      </p:sp>
    </p:spTree>
    <p:extLst>
      <p:ext uri="{BB962C8B-B14F-4D97-AF65-F5344CB8AC3E}">
        <p14:creationId xmlns:p14="http://schemas.microsoft.com/office/powerpoint/2010/main" val="3626942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Characteristics of wellbeing in </a:t>
            </a:r>
            <a:r>
              <a:rPr lang="en-US" b="1"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Bruce and Grey Counties</a:t>
            </a:r>
            <a:endParaRPr lang="en-CA" b="1"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indent="-259578">
              <a:buSzPct val="150000"/>
            </a:pPr>
            <a:r>
              <a:rPr lang="en-US" dirty="0">
                <a:solidFill>
                  <a:srgbClr val="005A73"/>
                </a:solidFill>
                <a:latin typeface="Arial" panose="020B0604020202020204" pitchFamily="34" charset="0"/>
                <a:cs typeface="Arial" panose="020B0604020202020204" pitchFamily="34" charset="0"/>
              </a:rPr>
              <a:t>Above average wellbeing</a:t>
            </a: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46.4% are men</a:t>
            </a:r>
            <a:endParaRPr lang="en-US" dirty="0">
              <a:latin typeface="Arial" panose="020B0604020202020204" pitchFamily="34" charset="0"/>
              <a:cs typeface="Arial" panose="020B0604020202020204" pitchFamily="34" charset="0"/>
            </a:endParaRP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45.3% </a:t>
            </a:r>
            <a:r>
              <a:rPr lang="en-US" dirty="0">
                <a:latin typeface="Arial" panose="020B0604020202020204" pitchFamily="34" charset="0"/>
                <a:cs typeface="Arial" panose="020B0604020202020204" pitchFamily="34" charset="0"/>
              </a:rPr>
              <a:t>are </a:t>
            </a:r>
            <a:r>
              <a:rPr lang="en-US" dirty="0" smtClean="0">
                <a:latin typeface="Arial" panose="020B0604020202020204" pitchFamily="34" charset="0"/>
                <a:cs typeface="Arial" panose="020B0604020202020204" pitchFamily="34" charset="0"/>
              </a:rPr>
              <a:t>65 years and older</a:t>
            </a:r>
            <a:endParaRPr lang="en-US" dirty="0">
              <a:latin typeface="Arial" panose="020B0604020202020204" pitchFamily="34" charset="0"/>
              <a:cs typeface="Arial" panose="020B0604020202020204" pitchFamily="34" charset="0"/>
            </a:endParaRP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68.6% </a:t>
            </a:r>
            <a:r>
              <a:rPr lang="en-US" dirty="0">
                <a:latin typeface="Arial" panose="020B0604020202020204" pitchFamily="34" charset="0"/>
                <a:cs typeface="Arial" panose="020B0604020202020204" pitchFamily="34" charset="0"/>
              </a:rPr>
              <a:t>are married</a:t>
            </a: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36.1% </a:t>
            </a:r>
            <a:r>
              <a:rPr lang="en-US" dirty="0">
                <a:latin typeface="Arial" panose="020B0604020202020204" pitchFamily="34" charset="0"/>
                <a:cs typeface="Arial" panose="020B0604020202020204" pitchFamily="34" charset="0"/>
              </a:rPr>
              <a:t>have a university or graduate </a:t>
            </a:r>
            <a:r>
              <a:rPr lang="en-US" dirty="0" smtClean="0">
                <a:latin typeface="Arial" panose="020B0604020202020204" pitchFamily="34" charset="0"/>
                <a:cs typeface="Arial" panose="020B0604020202020204" pitchFamily="34" charset="0"/>
              </a:rPr>
              <a:t>degree</a:t>
            </a: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53.5% are retired</a:t>
            </a:r>
          </a:p>
          <a:p>
            <a:pPr marL="0"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44.4% are households of couples with no children at home</a:t>
            </a:r>
            <a:endParaRPr lang="en-US" dirty="0">
              <a:latin typeface="Arial" panose="020B0604020202020204" pitchFamily="34" charset="0"/>
              <a:cs typeface="Arial" panose="020B0604020202020204" pitchFamily="34" charset="0"/>
            </a:endParaRPr>
          </a:p>
          <a:p>
            <a:pPr marL="0" lvl="1" indent="-158054" defTabSz="842953">
              <a:buSzPct val="15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indent="-259578">
              <a:buSzPct val="150000"/>
            </a:pPr>
            <a:r>
              <a:rPr lang="en-US" dirty="0">
                <a:solidFill>
                  <a:srgbClr val="005A73"/>
                </a:solidFill>
                <a:latin typeface="Arial" panose="020B0604020202020204" pitchFamily="34" charset="0"/>
                <a:cs typeface="Arial" panose="020B0604020202020204" pitchFamily="34" charset="0"/>
              </a:rPr>
              <a:t>Below average wellbeing</a:t>
            </a: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62.2% are </a:t>
            </a:r>
            <a:r>
              <a:rPr lang="en-US" dirty="0">
                <a:latin typeface="Arial" panose="020B0604020202020204" pitchFamily="34" charset="0"/>
                <a:cs typeface="Arial" panose="020B0604020202020204" pitchFamily="34" charset="0"/>
              </a:rPr>
              <a:t>women</a:t>
            </a: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30.6% </a:t>
            </a:r>
            <a:r>
              <a:rPr lang="en-US" dirty="0">
                <a:latin typeface="Arial" panose="020B0604020202020204" pitchFamily="34" charset="0"/>
                <a:cs typeface="Arial" panose="020B0604020202020204" pitchFamily="34" charset="0"/>
              </a:rPr>
              <a:t>are under 35 years of </a:t>
            </a:r>
            <a:r>
              <a:rPr lang="en-US" dirty="0" smtClean="0">
                <a:latin typeface="Arial" panose="020B0604020202020204" pitchFamily="34" charset="0"/>
                <a:cs typeface="Arial" panose="020B0604020202020204" pitchFamily="34" charset="0"/>
              </a:rPr>
              <a:t>age</a:t>
            </a: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27.3% are</a:t>
            </a:r>
            <a:r>
              <a:rPr lang="en-US" baseline="0" dirty="0" smtClean="0">
                <a:latin typeface="Arial" panose="020B0604020202020204" pitchFamily="34" charset="0"/>
                <a:cs typeface="Arial" panose="020B0604020202020204" pitchFamily="34" charset="0"/>
              </a:rPr>
              <a:t> on their own</a:t>
            </a:r>
            <a:r>
              <a:rPr lang="en-US" dirty="0" smtClean="0">
                <a:latin typeface="Arial" panose="020B0604020202020204" pitchFamily="34" charset="0"/>
                <a:cs typeface="Arial" panose="020B0604020202020204" pitchFamily="34" charset="0"/>
              </a:rPr>
              <a:t> (single, separated, divorced, widowed)</a:t>
            </a:r>
            <a:endParaRPr lang="en-US" dirty="0">
              <a:latin typeface="Arial" panose="020B0604020202020204" pitchFamily="34" charset="0"/>
              <a:cs typeface="Arial" panose="020B0604020202020204" pitchFamily="34" charset="0"/>
            </a:endParaRP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36.3% spend more than 30% of monthly income on housing AND 5.7% spend more than 50% of monthly income on housing</a:t>
            </a: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25.8% </a:t>
            </a:r>
            <a:r>
              <a:rPr lang="en-US" dirty="0">
                <a:latin typeface="Arial" panose="020B0604020202020204" pitchFamily="34" charset="0"/>
                <a:cs typeface="Arial" panose="020B0604020202020204" pitchFamily="34" charset="0"/>
              </a:rPr>
              <a:t>are living with a disability (mental or physical) or chronic illness that limits </a:t>
            </a:r>
            <a:r>
              <a:rPr lang="en-US" dirty="0" smtClean="0">
                <a:latin typeface="Arial" panose="020B0604020202020204" pitchFamily="34" charset="0"/>
                <a:cs typeface="Arial" panose="020B0604020202020204" pitchFamily="34" charset="0"/>
              </a:rPr>
              <a:t>activity</a:t>
            </a: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40.2%</a:t>
            </a:r>
            <a:r>
              <a:rPr lang="en-US" baseline="0" dirty="0" smtClean="0">
                <a:latin typeface="Arial" panose="020B0604020202020204" pitchFamily="34" charset="0"/>
                <a:cs typeface="Arial" panose="020B0604020202020204" pitchFamily="34" charset="0"/>
              </a:rPr>
              <a:t> are households of couples living with children at home</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t>15</a:t>
            </a:fld>
            <a:endParaRPr lang="en-US" dirty="0"/>
          </a:p>
        </p:txBody>
      </p:sp>
    </p:spTree>
    <p:extLst>
      <p:ext uri="{BB962C8B-B14F-4D97-AF65-F5344CB8AC3E}">
        <p14:creationId xmlns:p14="http://schemas.microsoft.com/office/powerpoint/2010/main" val="132302851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Social Isolation and Mental Health by Income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social isolation related</a:t>
            </a:r>
            <a:r>
              <a:rPr lang="en-US" i="1" baseline="0" dirty="0" smtClean="0">
                <a:latin typeface="Arial" panose="020B0604020202020204" pitchFamily="34" charset="0"/>
                <a:cs typeface="Arial" panose="020B0604020202020204" pitchFamily="34" charset="0"/>
              </a:rPr>
              <a:t> to self-rated mental health</a:t>
            </a:r>
            <a:r>
              <a:rPr lang="en-CA" i="1" dirty="0" smtClean="0">
                <a:latin typeface="Arial" panose="020B0604020202020204" pitchFamily="34" charset="0"/>
                <a:cs typeface="Arial" panose="020B0604020202020204" pitchFamily="34" charset="0"/>
              </a:rPr>
              <a:t>? Is the relationship linked to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As residents feel more socially isolated within their communities, they report lower levels of mental health.</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a:t>
            </a:r>
            <a:r>
              <a:rPr lang="en-CA" baseline="0" dirty="0" smtClean="0">
                <a:latin typeface="Arial" panose="020B0604020202020204" pitchFamily="34" charset="0"/>
                <a:cs typeface="Arial" panose="020B0604020202020204" pitchFamily="34" charset="0"/>
              </a:rPr>
              <a:t> living in lower income households are at greater risk of both social isolation and reduced mental health.</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feelings of social isolation.</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150</a:t>
            </a:fld>
            <a:endParaRPr lang="en-US" dirty="0"/>
          </a:p>
        </p:txBody>
      </p:sp>
    </p:spTree>
    <p:extLst>
      <p:ext uri="{BB962C8B-B14F-4D97-AF65-F5344CB8AC3E}">
        <p14:creationId xmlns:p14="http://schemas.microsoft.com/office/powerpoint/2010/main" val="11431631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Social Isolation and Mental Health by Age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social isolation related</a:t>
            </a:r>
            <a:r>
              <a:rPr lang="en-US" i="1" baseline="0" dirty="0" smtClean="0">
                <a:latin typeface="Arial" panose="020B0604020202020204" pitchFamily="34" charset="0"/>
                <a:cs typeface="Arial" panose="020B0604020202020204" pitchFamily="34" charset="0"/>
              </a:rPr>
              <a:t> to self-rated mental health for different age groups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Generally, younger residents</a:t>
            </a:r>
            <a:r>
              <a:rPr lang="en-CA" baseline="0" dirty="0" smtClean="0">
                <a:latin typeface="Arial" panose="020B0604020202020204" pitchFamily="34" charset="0"/>
                <a:cs typeface="Arial" panose="020B0604020202020204" pitchFamily="34" charset="0"/>
              </a:rPr>
              <a:t> (under 55 years of age) report feeling more socially isolated and have lower ratings of self-reported mental health.</a:t>
            </a:r>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As residents</a:t>
            </a:r>
            <a:r>
              <a:rPr lang="en-CA" baseline="0" dirty="0" smtClean="0">
                <a:latin typeface="Arial" panose="020B0604020202020204" pitchFamily="34" charset="0"/>
                <a:cs typeface="Arial" panose="020B0604020202020204" pitchFamily="34" charset="0"/>
              </a:rPr>
              <a:t> age beyond 55 years, social isolation declines steadily – contrary to what many believe – and their self-rated mental health drops only slightly.</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feelings of social isolation.</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151</a:t>
            </a:fld>
            <a:endParaRPr lang="en-US" dirty="0"/>
          </a:p>
        </p:txBody>
      </p:sp>
    </p:spTree>
    <p:extLst>
      <p:ext uri="{BB962C8B-B14F-4D97-AF65-F5344CB8AC3E}">
        <p14:creationId xmlns:p14="http://schemas.microsoft.com/office/powerpoint/2010/main" val="4993811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Sense of Belonging and Mental Health by Income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sense of belonging to the community related</a:t>
            </a:r>
            <a:r>
              <a:rPr lang="en-US" i="1" baseline="0" dirty="0" smtClean="0">
                <a:latin typeface="Arial" panose="020B0604020202020204" pitchFamily="34" charset="0"/>
                <a:cs typeface="Arial" panose="020B0604020202020204" pitchFamily="34" charset="0"/>
              </a:rPr>
              <a:t> to self-rated mental health</a:t>
            </a:r>
            <a:r>
              <a:rPr lang="en-CA" i="1" dirty="0" smtClean="0">
                <a:latin typeface="Arial" panose="020B0604020202020204" pitchFamily="34" charset="0"/>
                <a:cs typeface="Arial" panose="020B0604020202020204" pitchFamily="34" charset="0"/>
              </a:rPr>
              <a:t>? Is the relationship linked to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Generally, as residents feel a stronger sense of belonging to their community, they report higher levels of mental health.</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a:t>
            </a:r>
            <a:r>
              <a:rPr lang="en-CA" baseline="0" dirty="0" smtClean="0">
                <a:latin typeface="Arial" panose="020B0604020202020204" pitchFamily="34" charset="0"/>
                <a:cs typeface="Arial" panose="020B0604020202020204" pitchFamily="34" charset="0"/>
              </a:rPr>
              <a:t> living in lower income households are at greater risk of both a lack of belonging to the community and reduced mental health.</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a greater sense of belonging.</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152</a:t>
            </a:fld>
            <a:endParaRPr lang="en-US" dirty="0"/>
          </a:p>
        </p:txBody>
      </p:sp>
    </p:spTree>
    <p:extLst>
      <p:ext uri="{BB962C8B-B14F-4D97-AF65-F5344CB8AC3E}">
        <p14:creationId xmlns:p14="http://schemas.microsoft.com/office/powerpoint/2010/main" val="25396685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Sense of Belonging and Mental Health by Age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sense of belonging to the community related</a:t>
            </a:r>
            <a:r>
              <a:rPr lang="en-US" i="1" baseline="0" dirty="0" smtClean="0">
                <a:latin typeface="Arial" panose="020B0604020202020204" pitchFamily="34" charset="0"/>
                <a:cs typeface="Arial" panose="020B0604020202020204" pitchFamily="34" charset="0"/>
              </a:rPr>
              <a:t> to self-rated mental health for different age groups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Generally, younger residents</a:t>
            </a:r>
            <a:r>
              <a:rPr lang="en-CA" baseline="0" dirty="0" smtClean="0">
                <a:latin typeface="Arial" panose="020B0604020202020204" pitchFamily="34" charset="0"/>
                <a:cs typeface="Arial" panose="020B0604020202020204" pitchFamily="34" charset="0"/>
              </a:rPr>
              <a:t> (under 55 years of age) report weaker sense of belonging to their communities and have lower ratings of self-reported mental health. </a:t>
            </a:r>
          </a:p>
          <a:p>
            <a:pPr marL="171450" indent="-171450">
              <a:buFont typeface="Arial" panose="020B0604020202020204" pitchFamily="34" charset="0"/>
              <a:buChar char="•"/>
            </a:pPr>
            <a:r>
              <a:rPr lang="en-CA" baseline="0" dirty="0" smtClean="0">
                <a:latin typeface="Arial" panose="020B0604020202020204" pitchFamily="34" charset="0"/>
                <a:cs typeface="Arial" panose="020B0604020202020204" pitchFamily="34" charset="0"/>
              </a:rPr>
              <a:t>The youngest age group – residents under 35 years of age – have the lowest sense of belonging to their communities and have among the lowest levels of self-rated mental health.</a:t>
            </a:r>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As residents</a:t>
            </a:r>
            <a:r>
              <a:rPr lang="en-CA" baseline="0" dirty="0" smtClean="0">
                <a:latin typeface="Arial" panose="020B0604020202020204" pitchFamily="34" charset="0"/>
                <a:cs typeface="Arial" panose="020B0604020202020204" pitchFamily="34" charset="0"/>
              </a:rPr>
              <a:t> age beyond 55 years, their sense of belonging to their communities steadily increases and their self-rated mental health drops only slightly.</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a greater sense of belonging.</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153</a:t>
            </a:fld>
            <a:endParaRPr lang="en-US" dirty="0"/>
          </a:p>
        </p:txBody>
      </p:sp>
    </p:spTree>
    <p:extLst>
      <p:ext uri="{BB962C8B-B14F-4D97-AF65-F5344CB8AC3E}">
        <p14:creationId xmlns:p14="http://schemas.microsoft.com/office/powerpoint/2010/main" val="150519138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Political Efficacy and Mental Health by Income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political efficacy (i.e., the degree to which residents feel they are being heard by government) related</a:t>
            </a:r>
            <a:r>
              <a:rPr lang="en-US" i="1" baseline="0" dirty="0" smtClean="0">
                <a:latin typeface="Arial" panose="020B0604020202020204" pitchFamily="34" charset="0"/>
                <a:cs typeface="Arial" panose="020B0604020202020204" pitchFamily="34" charset="0"/>
              </a:rPr>
              <a:t> to self-rated mental health</a:t>
            </a:r>
            <a:r>
              <a:rPr lang="en-CA" i="1" dirty="0" smtClean="0">
                <a:latin typeface="Arial" panose="020B0604020202020204" pitchFamily="34" charset="0"/>
                <a:cs typeface="Arial" panose="020B0604020202020204" pitchFamily="34" charset="0"/>
              </a:rPr>
              <a:t>? Is the relationship linked to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As residents feel they have more say in the ways their local governments work within their communities, they report higher levels of mental health.</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a:t>
            </a:r>
            <a:r>
              <a:rPr lang="en-CA" baseline="0" dirty="0" smtClean="0">
                <a:latin typeface="Arial" panose="020B0604020202020204" pitchFamily="34" charset="0"/>
                <a:cs typeface="Arial" panose="020B0604020202020204" pitchFamily="34" charset="0"/>
              </a:rPr>
              <a:t> living in lower income households are particularly lacking in political efficacy and this is related to reduced mental health. Does income inhibit their ability to be heard by governments, or do governments not provide sufficient opportunities for lower income residents to express their concerns and be heard?</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 The mean is based on a 7-point scale where higher scores reflect greater feelings of political efficacy.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154</a:t>
            </a:fld>
            <a:endParaRPr lang="en-US" dirty="0"/>
          </a:p>
        </p:txBody>
      </p:sp>
    </p:spTree>
    <p:extLst>
      <p:ext uri="{BB962C8B-B14F-4D97-AF65-F5344CB8AC3E}">
        <p14:creationId xmlns:p14="http://schemas.microsoft.com/office/powerpoint/2010/main" val="37255290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Time Adequacy and Sense</a:t>
            </a:r>
            <a:r>
              <a:rPr lang="en-CA" b="1" baseline="0" dirty="0" smtClean="0">
                <a:solidFill>
                  <a:srgbClr val="005A73"/>
                </a:solidFill>
                <a:latin typeface="Arial" panose="020B0604020202020204" pitchFamily="34" charset="0"/>
                <a:cs typeface="Arial" panose="020B0604020202020204" pitchFamily="34" charset="0"/>
              </a:rPr>
              <a:t> of Belonging to Community </a:t>
            </a:r>
            <a:r>
              <a:rPr lang="en-CA" b="1" dirty="0" smtClean="0">
                <a:solidFill>
                  <a:srgbClr val="005A73"/>
                </a:solidFill>
                <a:latin typeface="Arial" panose="020B0604020202020204" pitchFamily="34" charset="0"/>
                <a:cs typeface="Arial" panose="020B0604020202020204" pitchFamily="34" charset="0"/>
              </a:rPr>
              <a:t>by Income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having enough time for important activities and others related</a:t>
            </a:r>
            <a:r>
              <a:rPr lang="en-US" i="1" baseline="0" dirty="0" smtClean="0">
                <a:latin typeface="Arial" panose="020B0604020202020204" pitchFamily="34" charset="0"/>
                <a:cs typeface="Arial" panose="020B0604020202020204" pitchFamily="34" charset="0"/>
              </a:rPr>
              <a:t> to sense of belonging to the community</a:t>
            </a:r>
            <a:r>
              <a:rPr lang="en-CA" i="1" dirty="0" smtClean="0">
                <a:latin typeface="Arial" panose="020B0604020202020204" pitchFamily="34" charset="0"/>
                <a:cs typeface="Arial" panose="020B0604020202020204" pitchFamily="34" charset="0"/>
              </a:rPr>
              <a:t>? Is the relationship linked to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Except for the two highest income groups,</a:t>
            </a:r>
            <a:r>
              <a:rPr lang="en-CA" baseline="0" dirty="0" smtClean="0">
                <a:latin typeface="Arial" panose="020B0604020202020204" pitchFamily="34" charset="0"/>
                <a:cs typeface="Arial" panose="020B0604020202020204" pitchFamily="34" charset="0"/>
              </a:rPr>
              <a:t> as time adequacy increases, </a:t>
            </a:r>
            <a:r>
              <a:rPr lang="en-CA" dirty="0" smtClean="0">
                <a:latin typeface="Arial" panose="020B0604020202020204" pitchFamily="34" charset="0"/>
                <a:cs typeface="Arial" panose="020B0604020202020204" pitchFamily="34" charset="0"/>
              </a:rPr>
              <a:t>residents’ sense of belonging to their communities increases.</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For residents</a:t>
            </a:r>
            <a:r>
              <a:rPr lang="en-CA" baseline="0" dirty="0" smtClean="0">
                <a:latin typeface="Arial" panose="020B0604020202020204" pitchFamily="34" charset="0"/>
                <a:cs typeface="Arial" panose="020B0604020202020204" pitchFamily="34" charset="0"/>
              </a:rPr>
              <a:t> in the highest income groups (i.e., annual household incomes  $120,000 and higher), even though they report </a:t>
            </a:r>
            <a:r>
              <a:rPr lang="en-CA" i="1" baseline="0" dirty="0" smtClean="0">
                <a:latin typeface="Arial" panose="020B0604020202020204" pitchFamily="34" charset="0"/>
                <a:cs typeface="Arial" panose="020B0604020202020204" pitchFamily="34" charset="0"/>
              </a:rPr>
              <a:t>not</a:t>
            </a:r>
            <a:r>
              <a:rPr lang="en-CA" baseline="0" dirty="0" smtClean="0">
                <a:latin typeface="Arial" panose="020B0604020202020204" pitchFamily="34" charset="0"/>
                <a:cs typeface="Arial" panose="020B0604020202020204" pitchFamily="34" charset="0"/>
              </a:rPr>
              <a:t> having enough time for important activities and others, they still have a sense of belonging to community that is among the highest of all residents.</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In contrast,</a:t>
            </a:r>
            <a:r>
              <a:rPr lang="en-CA" baseline="0" dirty="0" smtClean="0">
                <a:latin typeface="Arial" panose="020B0604020202020204" pitchFamily="34" charset="0"/>
                <a:cs typeface="Arial" panose="020B0604020202020204" pitchFamily="34" charset="0"/>
              </a:rPr>
              <a:t> r</a:t>
            </a:r>
            <a:r>
              <a:rPr lang="en-CA" dirty="0" smtClean="0">
                <a:latin typeface="Arial" panose="020B0604020202020204" pitchFamily="34" charset="0"/>
                <a:cs typeface="Arial" panose="020B0604020202020204" pitchFamily="34" charset="0"/>
              </a:rPr>
              <a:t>esidents</a:t>
            </a:r>
            <a:r>
              <a:rPr lang="en-CA" baseline="0" dirty="0" smtClean="0">
                <a:latin typeface="Arial" panose="020B0604020202020204" pitchFamily="34" charset="0"/>
                <a:cs typeface="Arial" panose="020B0604020202020204" pitchFamily="34" charset="0"/>
              </a:rPr>
              <a:t> living in lower income households (under $40,000 per year) also report not having adequate time for important activities and others, but unlike more affluent residents, they have the weakest sense of belonging to community.</a:t>
            </a:r>
            <a:endParaRPr lang="en-CA"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Notes:</a:t>
            </a: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Sense of belonging mean is based on a 7-point scale where higher scores reflect stronger feelings of belonging to community.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Time adequacy mean is based on a 10-point scale where higher scores reflect greater feelings of time adequacy.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155</a:t>
            </a:fld>
            <a:endParaRPr lang="en-US" dirty="0"/>
          </a:p>
        </p:txBody>
      </p:sp>
    </p:spTree>
    <p:extLst>
      <p:ext uri="{BB962C8B-B14F-4D97-AF65-F5344CB8AC3E}">
        <p14:creationId xmlns:p14="http://schemas.microsoft.com/office/powerpoint/2010/main" val="347955775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Time Adequacy and Sense</a:t>
            </a:r>
            <a:r>
              <a:rPr lang="en-CA" b="1" baseline="0" dirty="0" smtClean="0">
                <a:solidFill>
                  <a:srgbClr val="005A73"/>
                </a:solidFill>
                <a:latin typeface="Arial" panose="020B0604020202020204" pitchFamily="34" charset="0"/>
                <a:cs typeface="Arial" panose="020B0604020202020204" pitchFamily="34" charset="0"/>
              </a:rPr>
              <a:t> of Belonging to Community </a:t>
            </a:r>
            <a:r>
              <a:rPr lang="en-CA" b="1" dirty="0" smtClean="0">
                <a:solidFill>
                  <a:srgbClr val="005A73"/>
                </a:solidFill>
                <a:latin typeface="Arial" panose="020B0604020202020204" pitchFamily="34" charset="0"/>
                <a:cs typeface="Arial" panose="020B0604020202020204" pitchFamily="34" charset="0"/>
              </a:rPr>
              <a:t>by Age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US" i="1" dirty="0" smtClean="0">
                <a:latin typeface="Arial" panose="020B0604020202020204" pitchFamily="34" charset="0"/>
                <a:cs typeface="Arial" panose="020B0604020202020204" pitchFamily="34" charset="0"/>
              </a:rPr>
              <a:t>To what extent is having enough time for important activities and others related</a:t>
            </a:r>
            <a:r>
              <a:rPr lang="en-US" i="1" baseline="0" dirty="0" smtClean="0">
                <a:latin typeface="Arial" panose="020B0604020202020204" pitchFamily="34" charset="0"/>
                <a:cs typeface="Arial" panose="020B0604020202020204" pitchFamily="34" charset="0"/>
              </a:rPr>
              <a:t> to sense of belonging to the community for different age groups</a:t>
            </a:r>
            <a:r>
              <a:rPr lang="en-CA" i="1" dirty="0" smtClean="0">
                <a:latin typeface="Arial" panose="020B0604020202020204" pitchFamily="34" charset="0"/>
                <a:cs typeface="Arial" panose="020B0604020202020204" pitchFamily="34" charset="0"/>
              </a:rPr>
              <a:t>?”</a:t>
            </a:r>
            <a:endParaRPr lang="en-CA"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baseline="0" dirty="0" smtClean="0">
                <a:latin typeface="Arial" panose="020B0604020202020204" pitchFamily="34" charset="0"/>
                <a:cs typeface="Arial" panose="020B0604020202020204" pitchFamily="34" charset="0"/>
              </a:rPr>
              <a:t>Time adequacy increases with age – especially post-retirement – and as it increases, </a:t>
            </a:r>
            <a:r>
              <a:rPr lang="en-CA" dirty="0" smtClean="0">
                <a:latin typeface="Arial" panose="020B0604020202020204" pitchFamily="34" charset="0"/>
                <a:cs typeface="Arial" panose="020B0604020202020204" pitchFamily="34" charset="0"/>
              </a:rPr>
              <a:t>residents’ sense of belonging to their communities also increases.</a:t>
            </a:r>
          </a:p>
          <a:p>
            <a:pPr marL="171450" indent="-171450">
              <a:buFont typeface="Arial" panose="020B0604020202020204" pitchFamily="34" charset="0"/>
              <a:buChar char="•"/>
            </a:pPr>
            <a:r>
              <a:rPr lang="en-CA" dirty="0" smtClean="0">
                <a:latin typeface="Arial" panose="020B0604020202020204" pitchFamily="34" charset="0"/>
                <a:cs typeface="Arial" panose="020B0604020202020204" pitchFamily="34" charset="0"/>
              </a:rPr>
              <a:t>Time for important activities and others is perceived to be less available among younger residents (under 55 years of age) and their sense of belonging to their communities is also weaker.</a:t>
            </a:r>
            <a:endParaRPr lang="en-CA" baseline="0" dirty="0" smtClean="0">
              <a:latin typeface="Arial" panose="020B0604020202020204" pitchFamily="34" charset="0"/>
              <a:cs typeface="Arial" panose="020B0604020202020204" pitchFamily="34" charset="0"/>
            </a:endParaRPr>
          </a:p>
          <a:p>
            <a:endParaRPr lang="en-US" dirty="0" smtClean="0"/>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Notes:</a:t>
            </a: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Sense of belonging mean is based on a 7-point scale where higher scores reflect stronger feelings of belonging to community.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24458"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Time adequacy mean is based on a 10-point scale where higher scores reflect greater feelings of time adequacy.</a:t>
            </a:r>
            <a:endParaRPr kumimoji="0" lang="en-CA" sz="1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156</a:t>
            </a:fld>
            <a:endParaRPr lang="en-US" dirty="0"/>
          </a:p>
        </p:txBody>
      </p:sp>
    </p:spTree>
    <p:extLst>
      <p:ext uri="{BB962C8B-B14F-4D97-AF65-F5344CB8AC3E}">
        <p14:creationId xmlns:p14="http://schemas.microsoft.com/office/powerpoint/2010/main" val="342822947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157</a:t>
            </a:fld>
            <a:endParaRPr lang="en-US" dirty="0"/>
          </a:p>
        </p:txBody>
      </p:sp>
    </p:spTree>
    <p:extLst>
      <p:ext uri="{BB962C8B-B14F-4D97-AF65-F5344CB8AC3E}">
        <p14:creationId xmlns:p14="http://schemas.microsoft.com/office/powerpoint/2010/main" val="34507653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872D2267-C01C-4056-A526-6D4D8F8889C9}" type="slidenum">
              <a:rPr lang="en-US" smtClean="0">
                <a:solidFill>
                  <a:prstClr val="black"/>
                </a:solidFill>
              </a:rPr>
              <a:pPr>
                <a:defRPr/>
              </a:pPr>
              <a:t>158</a:t>
            </a:fld>
            <a:endParaRPr lang="en-US" dirty="0">
              <a:solidFill>
                <a:prstClr val="black"/>
              </a:solidFill>
            </a:endParaRPr>
          </a:p>
        </p:txBody>
      </p:sp>
    </p:spTree>
    <p:extLst>
      <p:ext uri="{BB962C8B-B14F-4D97-AF65-F5344CB8AC3E}">
        <p14:creationId xmlns:p14="http://schemas.microsoft.com/office/powerpoint/2010/main" val="148622984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159</a:t>
            </a:fld>
            <a:endParaRPr lang="en-US" dirty="0"/>
          </a:p>
        </p:txBody>
      </p:sp>
    </p:spTree>
    <p:extLst>
      <p:ext uri="{BB962C8B-B14F-4D97-AF65-F5344CB8AC3E}">
        <p14:creationId xmlns:p14="http://schemas.microsoft.com/office/powerpoint/2010/main" val="3306914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16</a:t>
            </a:fld>
            <a:endParaRPr lang="en-US" dirty="0"/>
          </a:p>
        </p:txBody>
      </p:sp>
      <p:sp>
        <p:nvSpPr>
          <p:cNvPr id="7" name="Notes Placeholder 2"/>
          <p:cNvSpPr>
            <a:spLocks noGrp="1"/>
          </p:cNvSpPr>
          <p:nvPr>
            <p:ph type="body" idx="3"/>
          </p:nvPr>
        </p:nvSpPr>
        <p:spPr>
          <a:xfrm>
            <a:off x="707176" y="4450705"/>
            <a:ext cx="5496339" cy="4216456"/>
          </a:xfrm>
        </p:spPr>
        <p:txBody>
          <a:bodyPr/>
          <a:lstStyle/>
          <a:p>
            <a:pPr indent="-259578">
              <a:spcAft>
                <a:spcPts val="1062"/>
              </a:spcAft>
              <a:buSzPct val="150000"/>
            </a:pPr>
            <a:r>
              <a:rPr lang="en-US" b="1" dirty="0">
                <a:solidFill>
                  <a:srgbClr val="005A73"/>
                </a:solidFill>
                <a:latin typeface="Arial" panose="020B0604020202020204" pitchFamily="34" charset="0"/>
                <a:cs typeface="Arial" panose="020B0604020202020204" pitchFamily="34" charset="0"/>
              </a:rPr>
              <a:t>Selected characteristics of low income residents:</a:t>
            </a:r>
          </a:p>
          <a:p>
            <a:pPr marL="158054" lvl="1" indent="-158054" defTabSz="842953">
              <a:buSzPct val="100000"/>
              <a:buFont typeface="Arial" panose="020B0604020202020204" pitchFamily="34" charset="0"/>
              <a:buChar char="•"/>
            </a:pPr>
            <a:r>
              <a:rPr lang="en-US" dirty="0" smtClean="0"/>
              <a:t>39.3</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are </a:t>
            </a:r>
            <a:r>
              <a:rPr lang="en-US" dirty="0" smtClean="0">
                <a:latin typeface="Arial" panose="020B0604020202020204" pitchFamily="34" charset="0"/>
                <a:cs typeface="Arial" panose="020B0604020202020204" pitchFamily="34" charset="0"/>
              </a:rPr>
              <a:t>65 years and older</a:t>
            </a:r>
            <a:endParaRPr lang="en-US" dirty="0">
              <a:latin typeface="Arial" panose="020B0604020202020204" pitchFamily="34" charset="0"/>
              <a:cs typeface="Arial" panose="020B0604020202020204" pitchFamily="34" charset="0"/>
            </a:endParaRPr>
          </a:p>
          <a:p>
            <a:pPr marL="158054" lvl="1" indent="-158054" defTabSz="842953">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71.7% </a:t>
            </a:r>
            <a:r>
              <a:rPr lang="en-US" dirty="0">
                <a:latin typeface="Arial" panose="020B0604020202020204" pitchFamily="34" charset="0"/>
                <a:cs typeface="Arial" panose="020B0604020202020204" pitchFamily="34" charset="0"/>
              </a:rPr>
              <a:t>are women</a:t>
            </a:r>
            <a:endParaRPr lang="en-US" dirty="0">
              <a:solidFill>
                <a:srgbClr val="005A73"/>
              </a:solidFill>
              <a:latin typeface="Arial" panose="020B0604020202020204" pitchFamily="34" charset="0"/>
              <a:cs typeface="Arial" panose="020B0604020202020204" pitchFamily="34" charset="0"/>
            </a:endParaRPr>
          </a:p>
          <a:p>
            <a:pPr marL="158054"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59.5% </a:t>
            </a:r>
            <a:r>
              <a:rPr lang="en-US" dirty="0">
                <a:latin typeface="Arial" panose="020B0604020202020204" pitchFamily="34" charset="0"/>
                <a:cs typeface="Arial" panose="020B0604020202020204" pitchFamily="34" charset="0"/>
              </a:rPr>
              <a:t>are on their own (single, divorced, or widowed</a:t>
            </a:r>
            <a:r>
              <a:rPr lang="en-US" dirty="0" smtClean="0">
                <a:latin typeface="Arial" panose="020B0604020202020204" pitchFamily="34" charset="0"/>
                <a:cs typeface="Arial" panose="020B0604020202020204" pitchFamily="34" charset="0"/>
              </a:rPr>
              <a:t>)</a:t>
            </a:r>
          </a:p>
          <a:p>
            <a:pPr marL="158054" lvl="1" indent="-158054" defTabSz="842953">
              <a:buSzPct val="100000"/>
              <a:buFont typeface="Arial" panose="020B0604020202020204" pitchFamily="34" charset="0"/>
              <a:buChar char="•"/>
            </a:pPr>
            <a:r>
              <a:rPr lang="en-US" dirty="0" smtClean="0"/>
              <a:t>59.3</a:t>
            </a:r>
            <a:r>
              <a:rPr lang="en-US" dirty="0" smtClean="0">
                <a:latin typeface="Arial" panose="020B0604020202020204" pitchFamily="34" charset="0"/>
                <a:cs typeface="Arial" panose="020B0604020202020204" pitchFamily="34" charset="0"/>
              </a:rPr>
              <a:t>% are residing</a:t>
            </a:r>
            <a:r>
              <a:rPr lang="en-US" baseline="0" dirty="0" smtClean="0">
                <a:latin typeface="Arial" panose="020B0604020202020204" pitchFamily="34" charset="0"/>
                <a:cs typeface="Arial" panose="020B0604020202020204" pitchFamily="34" charset="0"/>
              </a:rPr>
              <a:t> in Grey County</a:t>
            </a:r>
            <a:endParaRPr lang="en-US" dirty="0">
              <a:latin typeface="Arial" panose="020B0604020202020204" pitchFamily="34" charset="0"/>
              <a:cs typeface="Arial" panose="020B0604020202020204" pitchFamily="34" charset="0"/>
            </a:endParaRPr>
          </a:p>
          <a:p>
            <a:pPr indent="-259578">
              <a:buSzPct val="150000"/>
            </a:pPr>
            <a:endParaRPr lang="en-US" dirty="0">
              <a:solidFill>
                <a:srgbClr val="005A73"/>
              </a:solidFill>
              <a:latin typeface="Arial" panose="020B0604020202020204" pitchFamily="34" charset="0"/>
              <a:cs typeface="Arial" panose="020B0604020202020204" pitchFamily="34" charset="0"/>
            </a:endParaRPr>
          </a:p>
          <a:p>
            <a:pPr indent="-259578">
              <a:buSzPct val="150000"/>
            </a:pPr>
            <a:r>
              <a:rPr lang="en-US" dirty="0">
                <a:solidFill>
                  <a:srgbClr val="005A73"/>
                </a:solidFill>
                <a:latin typeface="Arial" panose="020B0604020202020204" pitchFamily="34" charset="0"/>
                <a:cs typeface="Arial" panose="020B0604020202020204" pitchFamily="34" charset="0"/>
              </a:rPr>
              <a:t>Work</a:t>
            </a:r>
          </a:p>
          <a:p>
            <a:pPr marL="158054" lvl="1" indent="-158054" defTabSz="842953">
              <a:spcAft>
                <a:spcPts val="1062"/>
              </a:spcAft>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13.2% </a:t>
            </a:r>
            <a:r>
              <a:rPr lang="en-US" dirty="0">
                <a:latin typeface="Arial" panose="020B0604020202020204" pitchFamily="34" charset="0"/>
                <a:cs typeface="Arial" panose="020B0604020202020204" pitchFamily="34" charset="0"/>
              </a:rPr>
              <a:t>do not work (unemployed, or on leave due to long-term disability</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indent="-259578">
              <a:buSzPct val="150000"/>
            </a:pPr>
            <a:r>
              <a:rPr lang="en-US" dirty="0">
                <a:solidFill>
                  <a:srgbClr val="005A73"/>
                </a:solidFill>
                <a:latin typeface="Arial" panose="020B0604020202020204" pitchFamily="34" charset="0"/>
                <a:cs typeface="Arial" panose="020B0604020202020204" pitchFamily="34" charset="0"/>
              </a:rPr>
              <a:t>Housing</a:t>
            </a:r>
          </a:p>
          <a:p>
            <a:pPr marL="158054" lvl="1" indent="-158054" defTabSz="842953">
              <a:buSzPct val="100000"/>
              <a:buFont typeface="Arial" panose="020B0604020202020204" pitchFamily="34" charset="0"/>
              <a:buChar char="•"/>
              <a:defRPr/>
            </a:pPr>
            <a:r>
              <a:rPr lang="en-US" dirty="0" smtClean="0"/>
              <a:t>39</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spend more than 30% of monthly income on housing AND </a:t>
            </a:r>
            <a:r>
              <a:rPr lang="en-US" dirty="0" smtClean="0"/>
              <a:t>14.8</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spend more than 50% of monthly income on housing</a:t>
            </a:r>
          </a:p>
          <a:p>
            <a:pPr marL="158054" lvl="1" indent="-158054" defTabSz="842953">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42.2% </a:t>
            </a:r>
            <a:r>
              <a:rPr lang="en-US" dirty="0">
                <a:latin typeface="Arial" panose="020B0604020202020204" pitchFamily="34" charset="0"/>
                <a:cs typeface="Arial" panose="020B0604020202020204" pitchFamily="34" charset="0"/>
              </a:rPr>
              <a:t>are living alone or sharing accommodation</a:t>
            </a:r>
          </a:p>
          <a:p>
            <a:pPr marL="158054" lvl="1" indent="-158054" defTabSz="842953">
              <a:spcAft>
                <a:spcPts val="1062"/>
              </a:spcAft>
              <a:buSzPct val="100000"/>
              <a:buFont typeface="Arial" panose="020B0604020202020204" pitchFamily="34" charset="0"/>
              <a:buChar char="•"/>
            </a:pPr>
            <a:r>
              <a:rPr lang="en-US" dirty="0" smtClean="0"/>
              <a:t>17.6</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rent their current </a:t>
            </a:r>
            <a:r>
              <a:rPr lang="en-US" dirty="0" smtClean="0">
                <a:latin typeface="Arial" panose="020B0604020202020204" pitchFamily="34" charset="0"/>
                <a:cs typeface="Arial" panose="020B0604020202020204" pitchFamily="34" charset="0"/>
              </a:rPr>
              <a:t>residence</a:t>
            </a:r>
            <a:endParaRPr lang="en-US" dirty="0">
              <a:solidFill>
                <a:srgbClr val="005A73"/>
              </a:solidFill>
              <a:latin typeface="Arial" panose="020B0604020202020204" pitchFamily="34" charset="0"/>
              <a:cs typeface="Arial" panose="020B0604020202020204" pitchFamily="34" charset="0"/>
            </a:endParaRPr>
          </a:p>
          <a:p>
            <a:pPr indent="-259578">
              <a:buClr>
                <a:srgbClr val="00A7B9"/>
              </a:buClr>
              <a:buSzPct val="150000"/>
            </a:pPr>
            <a:r>
              <a:rPr lang="en-US" dirty="0">
                <a:solidFill>
                  <a:srgbClr val="005A73"/>
                </a:solidFill>
                <a:latin typeface="Arial" panose="020B0604020202020204" pitchFamily="34" charset="0"/>
                <a:cs typeface="Arial" panose="020B0604020202020204" pitchFamily="34" charset="0"/>
              </a:rPr>
              <a:t>Health</a:t>
            </a:r>
          </a:p>
          <a:p>
            <a:pPr marL="158054" lvl="1" indent="-158054" defTabSz="842953">
              <a:spcAft>
                <a:spcPts val="1062"/>
              </a:spcAft>
              <a:buSzPct val="100000"/>
              <a:buFont typeface="Arial" panose="020B0604020202020204" pitchFamily="34" charset="0"/>
              <a:buChar char="•"/>
            </a:pPr>
            <a:r>
              <a:rPr lang="en-US" dirty="0" smtClean="0"/>
              <a:t>36.2</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are living with a disability (mental or physical) or chronic illness that limits their activity</a:t>
            </a:r>
          </a:p>
          <a:p>
            <a:endParaRPr lang="en-US" dirty="0"/>
          </a:p>
        </p:txBody>
      </p:sp>
    </p:spTree>
    <p:extLst>
      <p:ext uri="{BB962C8B-B14F-4D97-AF65-F5344CB8AC3E}">
        <p14:creationId xmlns:p14="http://schemas.microsoft.com/office/powerpoint/2010/main" val="38263352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B6ACE37-B70B-483C-B7C8-9B58D8E0844E}" type="slidenum">
              <a:rPr lang="en-US" smtClean="0"/>
              <a:t>160</a:t>
            </a:fld>
            <a:endParaRPr lang="en-US" dirty="0"/>
          </a:p>
        </p:txBody>
      </p:sp>
    </p:spTree>
    <p:extLst>
      <p:ext uri="{BB962C8B-B14F-4D97-AF65-F5344CB8AC3E}">
        <p14:creationId xmlns:p14="http://schemas.microsoft.com/office/powerpoint/2010/main" val="1647728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Low Income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low income residents and the overall general population compare on satisfaction with the domains of wellbeing?</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Low income residents are </a:t>
            </a:r>
            <a:r>
              <a:rPr lang="en-US" i="1" dirty="0" smtClean="0">
                <a:latin typeface="Arial" panose="020B0604020202020204" pitchFamily="34" charset="0"/>
                <a:cs typeface="Arial" panose="020B0604020202020204" pitchFamily="34" charset="0"/>
              </a:rPr>
              <a:t>less</a:t>
            </a:r>
            <a:r>
              <a:rPr lang="en-US" i="1" baseline="0" dirty="0" smtClean="0">
                <a:latin typeface="Arial" panose="020B0604020202020204" pitchFamily="34" charset="0"/>
                <a:cs typeface="Arial" panose="020B0604020202020204" pitchFamily="34" charset="0"/>
              </a:rPr>
              <a:t> satisfied </a:t>
            </a:r>
            <a:r>
              <a:rPr lang="en-US" baseline="0" dirty="0" smtClean="0">
                <a:latin typeface="Arial" panose="020B0604020202020204" pitchFamily="34" charset="0"/>
                <a:cs typeface="Arial" panose="020B0604020202020204" pitchFamily="34" charset="0"/>
              </a:rPr>
              <a:t>with ALL eight domains compared to the general population </a:t>
            </a:r>
            <a:r>
              <a:rPr lang="en-US" dirty="0" smtClean="0">
                <a:latin typeface="Arial" panose="020B0604020202020204" pitchFamily="34" charset="0"/>
                <a:cs typeface="Arial" panose="020B0604020202020204" pitchFamily="34" charset="0"/>
              </a:rPr>
              <a:t>of Bruce and Grey Counties</a:t>
            </a:r>
            <a:r>
              <a:rPr lang="en-US" baseline="0" dirty="0" smtClean="0">
                <a:latin typeface="Arial" panose="020B0604020202020204" pitchFamily="34" charset="0"/>
                <a:cs typeface="Arial" panose="020B0604020202020204" pitchFamily="34" charset="0"/>
              </a:rPr>
              <a:t>.</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Low income residents have a significantly lower satisfaction with the Living Standards domain compared to the general population.</a:t>
            </a:r>
          </a:p>
          <a:p>
            <a:endParaRPr lang="en-CA" dirty="0" smtClean="0"/>
          </a:p>
          <a:p>
            <a:pPr defTabSz="924458">
              <a:defRPr/>
            </a:pPr>
            <a:r>
              <a:rPr lang="en-US" i="1" dirty="0" smtClean="0"/>
              <a:t>Note: The above findings are based on the original 7-point scale where higher scores reflect greater agreement.</a:t>
            </a: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a:t>
            </a:fld>
            <a:endParaRPr lang="en-US" dirty="0"/>
          </a:p>
        </p:txBody>
      </p:sp>
    </p:spTree>
    <p:extLst>
      <p:ext uri="{BB962C8B-B14F-4D97-AF65-F5344CB8AC3E}">
        <p14:creationId xmlns:p14="http://schemas.microsoft.com/office/powerpoint/2010/main" val="2921822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Low Income</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low income residents and the overall general population compare on satisfaction with aspects of wellbeing?</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Low income residents </a:t>
            </a:r>
            <a:r>
              <a:rPr lang="en-US" dirty="0" smtClean="0"/>
              <a:t>are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with nearly all aspects of wellbeing compared to the general population.</a:t>
            </a:r>
          </a:p>
          <a:p>
            <a:pPr marL="158947" indent="-158947" defTabSz="814065">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Low income</a:t>
            </a:r>
            <a:r>
              <a:rPr lang="en-US" baseline="0" dirty="0" smtClean="0">
                <a:latin typeface="Arial" panose="020B0604020202020204" pitchFamily="34" charset="0"/>
                <a:cs typeface="Arial" panose="020B0604020202020204" pitchFamily="34" charset="0"/>
              </a:rPr>
              <a:t> residents </a:t>
            </a:r>
            <a:r>
              <a:rPr lang="en-US" dirty="0" smtClean="0"/>
              <a:t>are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least satisfied </a:t>
            </a:r>
            <a:r>
              <a:rPr lang="en-US" baseline="0" dirty="0" smtClean="0">
                <a:latin typeface="Arial" panose="020B0604020202020204" pitchFamily="34" charset="0"/>
                <a:cs typeface="Arial" panose="020B0604020202020204" pitchFamily="34" charset="0"/>
              </a:rPr>
              <a:t>with how well democracy is working and the way their local government responds to community needs.</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defTabSz="924458">
              <a:defRPr/>
            </a:pPr>
            <a:r>
              <a:rPr lang="en-US" i="1" dirty="0" smtClean="0"/>
              <a:t>Note: The above findings are based on the original 7-point scale where higher scores reflect greater agreement.</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18</a:t>
            </a:fld>
            <a:endParaRPr lang="en-US" dirty="0"/>
          </a:p>
        </p:txBody>
      </p:sp>
    </p:spTree>
    <p:extLst>
      <p:ext uri="{BB962C8B-B14F-4D97-AF65-F5344CB8AC3E}">
        <p14:creationId xmlns:p14="http://schemas.microsoft.com/office/powerpoint/2010/main" val="2540036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rgbClr val="005A73"/>
                </a:solidFill>
                <a:effectLst/>
                <a:latin typeface="Arial" panose="020B0604020202020204" pitchFamily="34" charset="0"/>
                <a:ea typeface="+mn-ea"/>
                <a:cs typeface="Arial" panose="020B0604020202020204" pitchFamily="34" charset="0"/>
              </a:rPr>
              <a:t>Selected characteristics of older adults</a:t>
            </a:r>
            <a:r>
              <a:rPr lang="en-US" sz="1200" kern="1200" dirty="0" smtClean="0">
                <a:solidFill>
                  <a:schemeClr val="tx1"/>
                </a:solidFill>
                <a:effectLst/>
                <a:latin typeface="Arial" panose="020B0604020202020204" pitchFamily="34" charset="0"/>
                <a:ea typeface="+mn-ea"/>
                <a:cs typeface="Arial" panose="020B0604020202020204" pitchFamily="34" charset="0"/>
              </a:rPr>
              <a:t>:</a:t>
            </a:r>
          </a:p>
          <a:p>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marL="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54.5% are women</a:t>
            </a:r>
          </a:p>
          <a:p>
            <a:pPr marL="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87.3% were born in Canada</a:t>
            </a:r>
          </a:p>
          <a:p>
            <a:pPr marL="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63.4% are married and 21.2% are widowed</a:t>
            </a:r>
          </a:p>
          <a:p>
            <a:pPr marL="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7.8% are living alone</a:t>
            </a:r>
          </a:p>
          <a:p>
            <a:endParaRPr lang="en-US" sz="1200" kern="1200" dirty="0" smtClean="0">
              <a:solidFill>
                <a:srgbClr val="005A73"/>
              </a:solidFill>
              <a:effectLst/>
              <a:latin typeface="Arial" panose="020B0604020202020204" pitchFamily="34" charset="0"/>
              <a:ea typeface="+mn-ea"/>
              <a:cs typeface="Arial" panose="020B0604020202020204" pitchFamily="34" charset="0"/>
            </a:endParaRPr>
          </a:p>
          <a:p>
            <a:r>
              <a:rPr lang="en-US" sz="1200" kern="1200" dirty="0" smtClean="0">
                <a:solidFill>
                  <a:srgbClr val="005A73"/>
                </a:solidFill>
                <a:effectLst/>
                <a:latin typeface="Arial" panose="020B0604020202020204" pitchFamily="34" charset="0"/>
                <a:ea typeface="+mn-ea"/>
                <a:cs typeface="Arial" panose="020B0604020202020204" pitchFamily="34" charset="0"/>
              </a:rPr>
              <a:t>Income and Work</a:t>
            </a:r>
          </a:p>
          <a:p>
            <a:pPr marL="17145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16.4% have a total annual household income before taxes from all sources of under $30,000</a:t>
            </a:r>
          </a:p>
          <a:p>
            <a:pPr marL="171450" lvl="1"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88.7% are retired and 9.4% are still working</a:t>
            </a:r>
          </a:p>
          <a:p>
            <a:endParaRPr lang="en-US" sz="1200" kern="1200" dirty="0" smtClean="0">
              <a:solidFill>
                <a:srgbClr val="005A73"/>
              </a:solidFill>
              <a:effectLst/>
              <a:latin typeface="Arial" panose="020B0604020202020204" pitchFamily="34" charset="0"/>
              <a:ea typeface="+mn-ea"/>
              <a:cs typeface="Arial" panose="020B0604020202020204" pitchFamily="34" charset="0"/>
            </a:endParaRPr>
          </a:p>
          <a:p>
            <a:r>
              <a:rPr lang="en-US" sz="1200" kern="1200" dirty="0" smtClean="0">
                <a:solidFill>
                  <a:srgbClr val="005A73"/>
                </a:solidFill>
                <a:effectLst/>
                <a:latin typeface="Arial" panose="020B0604020202020204" pitchFamily="34" charset="0"/>
                <a:ea typeface="+mn-ea"/>
                <a:cs typeface="Arial" panose="020B0604020202020204" pitchFamily="34" charset="0"/>
              </a:rPr>
              <a:t>Housing</a:t>
            </a:r>
          </a:p>
          <a:p>
            <a:pPr marL="171450"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86.6% spend less than 30% of their monthly income on housing</a:t>
            </a:r>
          </a:p>
          <a:p>
            <a:endParaRPr lang="en-US" sz="1200" kern="1200" dirty="0" smtClean="0">
              <a:solidFill>
                <a:srgbClr val="005A73"/>
              </a:solidFill>
              <a:effectLst/>
              <a:latin typeface="Arial" panose="020B0604020202020204" pitchFamily="34" charset="0"/>
              <a:ea typeface="+mn-ea"/>
              <a:cs typeface="Arial" panose="020B0604020202020204" pitchFamily="34" charset="0"/>
            </a:endParaRPr>
          </a:p>
          <a:p>
            <a:r>
              <a:rPr lang="en-US" sz="1200" kern="1200" dirty="0" smtClean="0">
                <a:solidFill>
                  <a:srgbClr val="005A73"/>
                </a:solidFill>
                <a:effectLst/>
                <a:latin typeface="Arial" panose="020B0604020202020204" pitchFamily="34" charset="0"/>
                <a:ea typeface="+mn-ea"/>
                <a:cs typeface="Arial" panose="020B0604020202020204" pitchFamily="34" charset="0"/>
              </a:rPr>
              <a:t>Health</a:t>
            </a:r>
          </a:p>
          <a:p>
            <a:pPr marL="171450" indent="-171450">
              <a:buSzPct val="100000"/>
              <a:buFont typeface="Arial" panose="020B0604020202020204" pitchFamily="34" charset="0"/>
              <a:buChar char="•"/>
            </a:pPr>
            <a:r>
              <a:rPr lang="en-US" sz="1200" kern="1200" dirty="0" smtClean="0">
                <a:solidFill>
                  <a:schemeClr val="tx1"/>
                </a:solidFill>
                <a:effectLst/>
                <a:latin typeface="Arial" panose="020B0604020202020204" pitchFamily="34" charset="0"/>
                <a:ea typeface="+mn-ea"/>
                <a:cs typeface="Arial" panose="020B0604020202020204" pitchFamily="34" charset="0"/>
              </a:rPr>
              <a:t>27.1% are living with a disability (physical or mental) or chronic illness</a:t>
            </a:r>
          </a:p>
          <a:p>
            <a:pPr marL="0" indent="0">
              <a:buFont typeface="Arial" panose="020B0604020202020204" pitchFamily="34" charset="0"/>
              <a:buNone/>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19</a:t>
            </a:fld>
            <a:endParaRPr lang="en-US" dirty="0"/>
          </a:p>
        </p:txBody>
      </p:sp>
    </p:spTree>
    <p:extLst>
      <p:ext uri="{BB962C8B-B14F-4D97-AF65-F5344CB8AC3E}">
        <p14:creationId xmlns:p14="http://schemas.microsoft.com/office/powerpoint/2010/main" val="3747615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757">
              <a:defRPr/>
            </a:pPr>
            <a:r>
              <a:rPr lang="en-CA" b="1" dirty="0">
                <a:solidFill>
                  <a:srgbClr val="005A73"/>
                </a:solidFill>
                <a:latin typeface="Arial" panose="020B0604020202020204" pitchFamily="34" charset="0"/>
                <a:cs typeface="Arial" panose="020B0604020202020204" pitchFamily="34" charset="0"/>
              </a:rPr>
              <a:t>The Canadian Index of Wellbeing</a:t>
            </a:r>
          </a:p>
          <a:p>
            <a:endParaRPr lang="en-CA" dirty="0" smtClean="0"/>
          </a:p>
          <a:p>
            <a:r>
              <a:rPr lang="en-CA" dirty="0" smtClean="0"/>
              <a:t>This quotation</a:t>
            </a:r>
            <a:r>
              <a:rPr lang="en-CA" baseline="0" dirty="0" smtClean="0"/>
              <a:t> by the Honourable Monique Bégin nicely summarises the essence of the CIW. We strive to move away from purely economic measures and to focus on those aspects of people’s lives that matter most to them and enable them to flourish.</a:t>
            </a:r>
            <a:endParaRPr lang="en-CA" dirty="0"/>
          </a:p>
        </p:txBody>
      </p:sp>
      <p:sp>
        <p:nvSpPr>
          <p:cNvPr id="4" name="Slide Number Placeholder 3"/>
          <p:cNvSpPr>
            <a:spLocks noGrp="1"/>
          </p:cNvSpPr>
          <p:nvPr>
            <p:ph type="sldNum" sz="quarter" idx="10"/>
          </p:nvPr>
        </p:nvSpPr>
        <p:spPr/>
        <p:txBody>
          <a:bodyPr/>
          <a:lstStyle/>
          <a:p>
            <a:fld id="{B1D3160C-1718-4898-ABF3-586BAF2BEB2C}" type="slidenum">
              <a:rPr lang="en-CA" smtClean="0"/>
              <a:t>2</a:t>
            </a:fld>
            <a:endParaRPr lang="en-CA" dirty="0"/>
          </a:p>
        </p:txBody>
      </p:sp>
    </p:spTree>
    <p:extLst>
      <p:ext uri="{BB962C8B-B14F-4D97-AF65-F5344CB8AC3E}">
        <p14:creationId xmlns:p14="http://schemas.microsoft.com/office/powerpoint/2010/main" val="721760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Older Adults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older adults and the overall general population compare on satisfaction with the domains of wellbeing?</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4772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Older adults in the 65 to 74 years of group </a:t>
            </a:r>
            <a:r>
              <a:rPr lang="en-US" dirty="0" smtClean="0"/>
              <a:t>are</a:t>
            </a:r>
            <a:r>
              <a:rPr lang="en-US" baseline="0"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more satisfied </a:t>
            </a:r>
            <a:r>
              <a:rPr lang="en-US" baseline="0" dirty="0" smtClean="0">
                <a:latin typeface="Arial" panose="020B0604020202020204" pitchFamily="34" charset="0"/>
                <a:cs typeface="Arial" panose="020B0604020202020204" pitchFamily="34" charset="0"/>
              </a:rPr>
              <a:t>in ALL eight domains compared to the general population, and they are least satisfied with the Education and Democratic Engagement domains.</a:t>
            </a:r>
          </a:p>
          <a:p>
            <a:pPr marL="158947" indent="-158947" defTabSz="847720">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4772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Older adults who</a:t>
            </a:r>
            <a:r>
              <a:rPr lang="en-US" baseline="0" dirty="0" smtClean="0">
                <a:latin typeface="Arial" panose="020B0604020202020204" pitchFamily="34" charset="0"/>
                <a:cs typeface="Arial" panose="020B0604020202020204" pitchFamily="34" charset="0"/>
              </a:rPr>
              <a:t> are 75 years and older </a:t>
            </a:r>
            <a:r>
              <a:rPr lang="en-US" dirty="0" smtClean="0"/>
              <a:t>are</a:t>
            </a:r>
            <a:r>
              <a:rPr lang="en-US"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in All eight domains compared to the general population, and they are least satisfied with the Education, Democratic Engagement, and Healthy Populations domains.</a:t>
            </a:r>
          </a:p>
          <a:p>
            <a:pPr defTabSz="847720">
              <a:defRPr/>
            </a:pPr>
            <a:endParaRPr lang="en-CA" dirty="0" smtClean="0"/>
          </a:p>
          <a:p>
            <a:pPr defTabSz="847720">
              <a:defRPr/>
            </a:pPr>
            <a:r>
              <a:rPr lang="en-US" sz="1000" i="1" dirty="0"/>
              <a:t>Note: The above findings are based on the original 7-point scale where higher scores reflect greater agreement.</a:t>
            </a:r>
          </a:p>
          <a:p>
            <a:pPr defTabSz="847720">
              <a:defRPr/>
            </a:pPr>
            <a:endParaRPr lang="en-CA"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20</a:t>
            </a:fld>
            <a:endParaRPr lang="en-US" dirty="0"/>
          </a:p>
        </p:txBody>
      </p:sp>
    </p:spTree>
    <p:extLst>
      <p:ext uri="{BB962C8B-B14F-4D97-AF65-F5344CB8AC3E}">
        <p14:creationId xmlns:p14="http://schemas.microsoft.com/office/powerpoint/2010/main" val="3765848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5"/>
            <a:ext cx="6156059" cy="4189095"/>
          </a:xfrm>
        </p:spPr>
        <p:txBody>
          <a:bodyPr/>
          <a:lstStyle/>
          <a:p>
            <a:r>
              <a:rPr lang="en-US" b="1" dirty="0">
                <a:solidFill>
                  <a:srgbClr val="005A73"/>
                </a:solidFill>
                <a:latin typeface="Arial" panose="020B0604020202020204" pitchFamily="34" charset="0"/>
                <a:cs typeface="Arial" panose="020B0604020202020204" pitchFamily="34" charset="0"/>
              </a:rPr>
              <a:t>Older Adults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older adults and the overall general population compare on satisfaction with aspects of wellbeing?</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Older adults who are 65 to 74 years of age have higher satisfaction with All aspects of wellbeing compared to the general population as well as older adults who are 75 years and older.</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dirty="0" smtClean="0"/>
              <a:t>Older</a:t>
            </a:r>
            <a:r>
              <a:rPr lang="en-US" baseline="0" dirty="0" smtClean="0"/>
              <a:t> adults who are 65 to 74 years of age </a:t>
            </a:r>
            <a:r>
              <a:rPr lang="en-US" dirty="0" smtClean="0"/>
              <a:t>are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more satisfied </a:t>
            </a:r>
            <a:r>
              <a:rPr lang="en-US" baseline="0" dirty="0" smtClean="0">
                <a:latin typeface="Arial" panose="020B0604020202020204" pitchFamily="34" charset="0"/>
                <a:cs typeface="Arial" panose="020B0604020202020204" pitchFamily="34" charset="0"/>
              </a:rPr>
              <a:t>with their neighbourhood as a place to live and the environmental quality of their neighbourhood but are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with their physical wellbeing, access to educational opportunities, and the way local government responds to community needs.</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Older adults who are 75 years and older are </a:t>
            </a:r>
            <a:r>
              <a:rPr lang="en-US" i="1" baseline="0" dirty="0" smtClean="0">
                <a:latin typeface="Arial" panose="020B0604020202020204" pitchFamily="34" charset="0"/>
                <a:cs typeface="Arial" panose="020B0604020202020204" pitchFamily="34" charset="0"/>
              </a:rPr>
              <a:t>more satisfied </a:t>
            </a:r>
            <a:r>
              <a:rPr lang="en-US" baseline="0" dirty="0" smtClean="0">
                <a:latin typeface="Arial" panose="020B0604020202020204" pitchFamily="34" charset="0"/>
                <a:cs typeface="Arial" panose="020B0604020202020204" pitchFamily="34" charset="0"/>
              </a:rPr>
              <a:t>with their neighbourhood as a place to live and the environmental quality of their neighbourhood but are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with access to educational opportunities, the way local government responds to community needs, and how well democracy is working.</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endParaRPr lang="en-US" dirty="0" smtClean="0"/>
          </a:p>
        </p:txBody>
      </p:sp>
      <p:sp>
        <p:nvSpPr>
          <p:cNvPr id="5" name="Slide Number Placeholder 4"/>
          <p:cNvSpPr>
            <a:spLocks noGrp="1"/>
          </p:cNvSpPr>
          <p:nvPr>
            <p:ph type="sldNum" sz="quarter" idx="11"/>
          </p:nvPr>
        </p:nvSpPr>
        <p:spPr/>
        <p:txBody>
          <a:bodyPr/>
          <a:lstStyle/>
          <a:p>
            <a:fld id="{8B6ACE37-B70B-483C-B7C8-9B58D8E0844E}" type="slidenum">
              <a:rPr lang="en-US" smtClean="0"/>
              <a:pPr/>
              <a:t>21</a:t>
            </a:fld>
            <a:endParaRPr lang="en-US" dirty="0"/>
          </a:p>
        </p:txBody>
      </p:sp>
    </p:spTree>
    <p:extLst>
      <p:ext uri="{BB962C8B-B14F-4D97-AF65-F5344CB8AC3E}">
        <p14:creationId xmlns:p14="http://schemas.microsoft.com/office/powerpoint/2010/main" val="1621675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2"/>
          <p:cNvSpPr>
            <a:spLocks noGrp="1"/>
          </p:cNvSpPr>
          <p:nvPr>
            <p:ph type="body" idx="3"/>
          </p:nvPr>
        </p:nvSpPr>
        <p:spPr>
          <a:xfrm>
            <a:off x="687044" y="4450705"/>
            <a:ext cx="5496339" cy="4216456"/>
          </a:xfrm>
        </p:spPr>
        <p:txBody>
          <a:bodyPr/>
          <a:lstStyle/>
          <a:p>
            <a:pPr indent="-259578">
              <a:spcAft>
                <a:spcPts val="553"/>
              </a:spcAft>
              <a:buClr>
                <a:srgbClr val="00A7B9"/>
              </a:buClr>
              <a:buSzPct val="150000"/>
              <a:defRPr/>
            </a:pPr>
            <a:r>
              <a:rPr lang="en-US" b="1" dirty="0">
                <a:solidFill>
                  <a:srgbClr val="005A73"/>
                </a:solidFill>
                <a:latin typeface="Arial" panose="020B0604020202020204" pitchFamily="34" charset="0"/>
                <a:cs typeface="Arial" panose="020B0604020202020204" pitchFamily="34" charset="0"/>
              </a:rPr>
              <a:t>Selected characteristics of residents living with a disability:</a:t>
            </a:r>
            <a:endParaRPr lang="en-US" b="1" dirty="0">
              <a:solidFill>
                <a:srgbClr val="000000"/>
              </a:solidFill>
              <a:latin typeface="Arial" panose="020B0604020202020204" pitchFamily="34" charset="0"/>
              <a:cs typeface="Arial" panose="020B0604020202020204" pitchFamily="34" charset="0"/>
            </a:endParaRPr>
          </a:p>
          <a:p>
            <a:pPr marL="158947" lvl="1" indent="-158947" defTabSz="814065">
              <a:buSzPct val="100000"/>
              <a:buFont typeface="Arial" panose="020B0604020202020204" pitchFamily="34" charset="0"/>
              <a:buChar char="•"/>
              <a:defRPr/>
            </a:pPr>
            <a:r>
              <a:rPr lang="en-US" dirty="0"/>
              <a:t>39.1% are 65 years and older</a:t>
            </a:r>
          </a:p>
          <a:p>
            <a:pPr marL="158947" lvl="1" indent="-158947" defTabSz="814065">
              <a:buSzPct val="100000"/>
              <a:buFont typeface="Arial" panose="020B0604020202020204" pitchFamily="34" charset="0"/>
              <a:buChar char="•"/>
              <a:defRPr/>
            </a:pPr>
            <a:r>
              <a:rPr lang="en-US" dirty="0"/>
              <a:t>31.2% are on their own (single, divorced, or widowed)</a:t>
            </a:r>
          </a:p>
          <a:p>
            <a:pPr marL="158947" lvl="1" indent="-158947" defTabSz="814065">
              <a:buSzPct val="100000"/>
              <a:buFont typeface="Arial" panose="020B0604020202020204" pitchFamily="34" charset="0"/>
              <a:buChar char="•"/>
              <a:defRPr/>
            </a:pPr>
            <a:r>
              <a:rPr lang="en-US" dirty="0"/>
              <a:t>62.2% are women</a:t>
            </a:r>
          </a:p>
          <a:p>
            <a:endParaRPr lang="en-US" dirty="0">
              <a:latin typeface="Arial" panose="020B0604020202020204" pitchFamily="34" charset="0"/>
              <a:cs typeface="Arial" panose="020B0604020202020204" pitchFamily="34" charset="0"/>
            </a:endParaRPr>
          </a:p>
          <a:p>
            <a:pPr indent="-259578">
              <a:buSzPct val="150000"/>
            </a:pPr>
            <a:r>
              <a:rPr lang="en-US" dirty="0">
                <a:solidFill>
                  <a:srgbClr val="005A73"/>
                </a:solidFill>
                <a:latin typeface="Arial" panose="020B0604020202020204" pitchFamily="34" charset="0"/>
                <a:cs typeface="Arial" panose="020B0604020202020204" pitchFamily="34" charset="0"/>
              </a:rPr>
              <a:t>Income and Work</a:t>
            </a:r>
          </a:p>
          <a:p>
            <a:pPr marL="158947" lvl="1" indent="-158947" defTabSz="814065">
              <a:buSzPct val="100000"/>
              <a:buFont typeface="Arial" panose="020B0604020202020204" pitchFamily="34" charset="0"/>
              <a:buChar char="•"/>
              <a:defRPr/>
            </a:pPr>
            <a:r>
              <a:rPr lang="en-US" dirty="0"/>
              <a:t>12.1% do not work (unemployed, or on leave due to long-term disability)</a:t>
            </a:r>
          </a:p>
          <a:p>
            <a:pPr marL="158947" lvl="1" indent="-158947" defTabSz="814065">
              <a:buSzPct val="100000"/>
              <a:buFont typeface="Arial" panose="020B0604020202020204" pitchFamily="34" charset="0"/>
              <a:buChar char="•"/>
              <a:defRPr/>
            </a:pPr>
            <a:r>
              <a:rPr lang="en-US" dirty="0"/>
              <a:t>20.6% have a total annual household income before taxes from all sources lower than $30,000</a:t>
            </a:r>
          </a:p>
          <a:p>
            <a:pPr marL="0" lvl="1" defTabSz="842953">
              <a:buSzPct val="150000"/>
            </a:pPr>
            <a:endParaRPr lang="en-US" spc="18" dirty="0">
              <a:solidFill>
                <a:srgbClr val="005A73"/>
              </a:solidFill>
            </a:endParaRPr>
          </a:p>
          <a:p>
            <a:pPr indent="-259578">
              <a:buSzPct val="150000"/>
            </a:pPr>
            <a:r>
              <a:rPr lang="en-US" dirty="0">
                <a:solidFill>
                  <a:srgbClr val="005A73"/>
                </a:solidFill>
                <a:latin typeface="Arial" panose="020B0604020202020204" pitchFamily="34" charset="0"/>
                <a:cs typeface="Arial" panose="020B0604020202020204" pitchFamily="34" charset="0"/>
              </a:rPr>
              <a:t>Housing</a:t>
            </a:r>
          </a:p>
          <a:p>
            <a:pPr marL="158947" lvl="1" indent="-158947" defTabSz="814065">
              <a:buSzPct val="100000"/>
              <a:buFont typeface="Arial" panose="020B0604020202020204" pitchFamily="34" charset="0"/>
              <a:buChar char="•"/>
              <a:defRPr/>
            </a:pPr>
            <a:r>
              <a:rPr lang="en-US" dirty="0"/>
              <a:t>25.4% are either living alone or sharing accommodation</a:t>
            </a:r>
          </a:p>
          <a:p>
            <a:pPr marL="158947" lvl="1" indent="-158947" defTabSz="814065">
              <a:buSzPct val="100000"/>
              <a:buFont typeface="Arial" panose="020B0604020202020204" pitchFamily="34" charset="0"/>
              <a:buChar char="•"/>
              <a:defRPr/>
            </a:pPr>
            <a:r>
              <a:rPr lang="en-US" dirty="0"/>
              <a:t>9.5% rent their current residence</a:t>
            </a:r>
          </a:p>
          <a:p>
            <a:pPr marL="158947" lvl="1" indent="-158947" defTabSz="814065">
              <a:buSzPct val="100000"/>
              <a:buFont typeface="Arial" panose="020B0604020202020204" pitchFamily="34" charset="0"/>
              <a:buChar char="•"/>
              <a:defRPr/>
            </a:pPr>
            <a:r>
              <a:rPr lang="en-US" dirty="0"/>
              <a:t>31.2% spend more than 30% of monthly income on housing</a:t>
            </a:r>
          </a:p>
          <a:p>
            <a:endParaRPr lang="en-US" dirty="0"/>
          </a:p>
          <a:p>
            <a:endParaRPr lang="en-US" dirty="0"/>
          </a:p>
        </p:txBody>
      </p:sp>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22</a:t>
            </a:fld>
            <a:endParaRPr lang="en-US" dirty="0"/>
          </a:p>
        </p:txBody>
      </p:sp>
    </p:spTree>
    <p:extLst>
      <p:ext uri="{BB962C8B-B14F-4D97-AF65-F5344CB8AC3E}">
        <p14:creationId xmlns:p14="http://schemas.microsoft.com/office/powerpoint/2010/main" val="3227389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Residents with Disabilities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disabilities and the overall general population compare on satisfaction with the domains of wellbeing?</a:t>
            </a:r>
            <a:r>
              <a:rPr lang="en-CA" dirty="0">
                <a:latin typeface="Arial" panose="020B0604020202020204" pitchFamily="34" charset="0"/>
                <a:cs typeface="Arial" panose="020B0604020202020204" pitchFamily="34" charset="0"/>
              </a:rPr>
              <a:t>”</a:t>
            </a: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defTabSz="84772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Residents living with a disability </a:t>
            </a:r>
            <a:r>
              <a:rPr lang="en-US" dirty="0" smtClean="0"/>
              <a:t>are</a:t>
            </a:r>
            <a:r>
              <a:rPr lang="en-US"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in ALL eight domains, compared to the general population.</a:t>
            </a:r>
          </a:p>
          <a:p>
            <a:pPr marL="158947" indent="-158947" defTabSz="847720">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47720">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with a disability </a:t>
            </a:r>
            <a:r>
              <a:rPr lang="en-US" dirty="0" smtClean="0"/>
              <a:t>are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least satisfied </a:t>
            </a:r>
            <a:r>
              <a:rPr lang="en-US" baseline="0" dirty="0" smtClean="0">
                <a:latin typeface="Arial" panose="020B0604020202020204" pitchFamily="34" charset="0"/>
                <a:cs typeface="Arial" panose="020B0604020202020204" pitchFamily="34" charset="0"/>
              </a:rPr>
              <a:t>with the Education and Democratic Engagement domains.</a:t>
            </a:r>
          </a:p>
        </p:txBody>
      </p:sp>
      <p:sp>
        <p:nvSpPr>
          <p:cNvPr id="5" name="Slide Number Placeholder 4"/>
          <p:cNvSpPr>
            <a:spLocks noGrp="1"/>
          </p:cNvSpPr>
          <p:nvPr>
            <p:ph type="sldNum" sz="quarter" idx="11"/>
          </p:nvPr>
        </p:nvSpPr>
        <p:spPr/>
        <p:txBody>
          <a:bodyPr/>
          <a:lstStyle/>
          <a:p>
            <a:fld id="{8B6ACE37-B70B-483C-B7C8-9B58D8E0844E}" type="slidenum">
              <a:rPr lang="en-US" smtClean="0"/>
              <a:pPr/>
              <a:t>23</a:t>
            </a:fld>
            <a:endParaRPr lang="en-US" dirty="0"/>
          </a:p>
        </p:txBody>
      </p:sp>
    </p:spTree>
    <p:extLst>
      <p:ext uri="{BB962C8B-B14F-4D97-AF65-F5344CB8AC3E}">
        <p14:creationId xmlns:p14="http://schemas.microsoft.com/office/powerpoint/2010/main" val="196698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Residents living with a disabilities or chronic illness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disabilities and the overall general population compare on satisfaction with aspects of wellbeing?</a:t>
            </a:r>
            <a:r>
              <a:rPr lang="en-CA" dirty="0">
                <a:latin typeface="Arial" panose="020B0604020202020204" pitchFamily="34" charset="0"/>
                <a:cs typeface="Arial" panose="020B0604020202020204" pitchFamily="34" charset="0"/>
              </a:rPr>
              <a:t>”</a:t>
            </a: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with a disability are </a:t>
            </a:r>
            <a:r>
              <a:rPr lang="en-US" i="1" dirty="0" smtClean="0">
                <a:latin typeface="Arial" panose="020B0604020202020204" pitchFamily="34" charset="0"/>
                <a:cs typeface="Arial" panose="020B0604020202020204" pitchFamily="34" charset="0"/>
              </a:rPr>
              <a:t>less satisfied</a:t>
            </a:r>
            <a:r>
              <a:rPr lang="en-US" i="1" baseline="0"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with ALL aspects of wellbeing compared to the general population.</a:t>
            </a: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with a disability have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lower satisfaction </a:t>
            </a:r>
            <a:r>
              <a:rPr lang="en-US" baseline="0" dirty="0" smtClean="0">
                <a:latin typeface="Arial" panose="020B0604020202020204" pitchFamily="34" charset="0"/>
                <a:cs typeface="Arial" panose="020B0604020202020204" pitchFamily="34" charset="0"/>
              </a:rPr>
              <a:t>regarding their physical wellbeing, the access to educational opportunities, how well democracy is working, and the way their local government responds to community needs.</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24</a:t>
            </a:fld>
            <a:endParaRPr lang="en-US" dirty="0"/>
          </a:p>
        </p:txBody>
      </p:sp>
    </p:spTree>
    <p:extLst>
      <p:ext uri="{BB962C8B-B14F-4D97-AF65-F5344CB8AC3E}">
        <p14:creationId xmlns:p14="http://schemas.microsoft.com/office/powerpoint/2010/main" val="4082190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25</a:t>
            </a:fld>
            <a:endParaRPr lang="en-US" dirty="0"/>
          </a:p>
        </p:txBody>
      </p:sp>
      <p:sp>
        <p:nvSpPr>
          <p:cNvPr id="7" name="Notes Placeholder 2"/>
          <p:cNvSpPr>
            <a:spLocks noGrp="1"/>
          </p:cNvSpPr>
          <p:nvPr>
            <p:ph type="body" idx="3"/>
          </p:nvPr>
        </p:nvSpPr>
        <p:spPr>
          <a:xfrm>
            <a:off x="687044" y="4450705"/>
            <a:ext cx="5496339" cy="4216456"/>
          </a:xfrm>
        </p:spPr>
        <p:txBody>
          <a:bodyPr/>
          <a:lstStyle/>
          <a:p>
            <a:pPr defTabSz="842953">
              <a:buClr>
                <a:srgbClr val="00A7B9"/>
              </a:buClr>
              <a:defRPr/>
            </a:pPr>
            <a:r>
              <a:rPr lang="en-US" b="1" dirty="0" smtClean="0">
                <a:solidFill>
                  <a:srgbClr val="005A73"/>
                </a:solidFill>
                <a:latin typeface="Arial" panose="020B0604020202020204" pitchFamily="34" charset="0"/>
                <a:cs typeface="Arial" panose="020B0604020202020204" pitchFamily="34" charset="0"/>
              </a:rPr>
              <a:t>Selected characteristics of newcomers:</a:t>
            </a:r>
          </a:p>
          <a:p>
            <a:pPr defTabSz="842953">
              <a:buClr>
                <a:srgbClr val="00A7B9"/>
              </a:buClr>
              <a:defRPr/>
            </a:pPr>
            <a:endParaRPr lang="en-US" dirty="0" smtClean="0">
              <a:solidFill>
                <a:srgbClr val="000000"/>
              </a:solidFill>
              <a:latin typeface="Arial" panose="020B0604020202020204" pitchFamily="34" charset="0"/>
              <a:cs typeface="Arial" panose="020B0604020202020204" pitchFamily="34" charset="0"/>
            </a:endParaRPr>
          </a:p>
          <a:p>
            <a:pPr marL="158947" lvl="1" indent="-158947" defTabSz="814065">
              <a:buSzPct val="100000"/>
              <a:buFont typeface="Arial" panose="020B0604020202020204" pitchFamily="34" charset="0"/>
              <a:buChar char="•"/>
              <a:defRPr/>
            </a:pPr>
            <a:r>
              <a:rPr lang="en-US" dirty="0"/>
              <a:t>69.9% are married AND 30.1% are widowed</a:t>
            </a:r>
          </a:p>
          <a:p>
            <a:pPr marL="158947" lvl="1" indent="-158947" defTabSz="814065">
              <a:buSzPct val="100000"/>
              <a:buFont typeface="Arial" panose="020B0604020202020204" pitchFamily="34" charset="0"/>
              <a:buChar char="•"/>
              <a:defRPr/>
            </a:pPr>
            <a:r>
              <a:rPr lang="en-US" dirty="0"/>
              <a:t>49.8% are couples with children living at home</a:t>
            </a:r>
          </a:p>
          <a:p>
            <a:pPr marL="158947" lvl="1" indent="-158947" defTabSz="814065">
              <a:buSzPct val="100000"/>
              <a:buFont typeface="Arial" panose="020B0604020202020204" pitchFamily="34" charset="0"/>
              <a:buChar char="•"/>
              <a:defRPr/>
            </a:pPr>
            <a:r>
              <a:rPr lang="en-US" dirty="0"/>
              <a:t>30.1% are single parent families </a:t>
            </a:r>
          </a:p>
          <a:p>
            <a:pPr marL="158947" lvl="1" indent="-158947" defTabSz="814065">
              <a:buSzPct val="100000"/>
              <a:buFont typeface="Arial" panose="020B0604020202020204" pitchFamily="34" charset="0"/>
              <a:buChar char="•"/>
              <a:defRPr/>
            </a:pPr>
            <a:r>
              <a:rPr lang="en-US" dirty="0"/>
              <a:t>70.2% have a graduate degree</a:t>
            </a:r>
          </a:p>
          <a:p>
            <a:pPr marL="158947" lvl="1" indent="-158947" defTabSz="814065">
              <a:buSzPct val="100000"/>
              <a:buFont typeface="Arial" panose="020B0604020202020204" pitchFamily="34" charset="0"/>
              <a:buChar char="•"/>
              <a:defRPr/>
            </a:pPr>
            <a:r>
              <a:rPr lang="en-US" dirty="0"/>
              <a:t>70.2% are under 35 years of age</a:t>
            </a:r>
          </a:p>
          <a:p>
            <a:pPr marL="158947" lvl="1" indent="-158947" defTabSz="814065">
              <a:buSzPct val="100000"/>
              <a:buFont typeface="Arial" panose="020B0604020202020204" pitchFamily="34" charset="0"/>
              <a:buChar char="•"/>
              <a:defRPr/>
            </a:pPr>
            <a:r>
              <a:rPr lang="en-US" dirty="0"/>
              <a:t>54.4% are women</a:t>
            </a:r>
          </a:p>
          <a:p>
            <a:pPr marL="158947" lvl="1" indent="-158947" defTabSz="814065">
              <a:buSzPct val="100000"/>
              <a:buFont typeface="Arial" panose="020B0604020202020204" pitchFamily="34" charset="0"/>
              <a:buChar char="•"/>
              <a:defRPr/>
            </a:pPr>
            <a:r>
              <a:rPr lang="en-US" dirty="0"/>
              <a:t>85.7% are residing in Bruce County</a:t>
            </a:r>
          </a:p>
          <a:p>
            <a:pPr marL="0" lvl="1" defTabSz="842953">
              <a:buSzPct val="150000"/>
            </a:pPr>
            <a:endParaRPr lang="en-US" dirty="0" smtClean="0">
              <a:latin typeface="Arial" panose="020B0604020202020204" pitchFamily="34" charset="0"/>
              <a:cs typeface="Arial" panose="020B0604020202020204" pitchFamily="34" charset="0"/>
            </a:endParaRPr>
          </a:p>
          <a:p>
            <a:pPr marL="0" lvl="1" indent="-259578">
              <a:buClr>
                <a:srgbClr val="00A7B9"/>
              </a:buClr>
              <a:buSzPct val="150000"/>
            </a:pPr>
            <a:r>
              <a:rPr lang="en-US" dirty="0" smtClean="0">
                <a:solidFill>
                  <a:srgbClr val="005A73"/>
                </a:solidFill>
                <a:latin typeface="Arial" panose="020B0604020202020204" pitchFamily="34" charset="0"/>
                <a:cs typeface="Arial" panose="020B0604020202020204" pitchFamily="34" charset="0"/>
              </a:rPr>
              <a:t>Housing</a:t>
            </a:r>
          </a:p>
          <a:p>
            <a:pPr marL="158947" lvl="1" indent="-158947" defTabSz="814065">
              <a:buSzPct val="100000"/>
              <a:buFont typeface="Arial" panose="020B0604020202020204" pitchFamily="34" charset="0"/>
              <a:buChar char="•"/>
              <a:defRPr/>
            </a:pPr>
            <a:r>
              <a:rPr lang="en-US" dirty="0"/>
              <a:t>68% spend less than 30% of monthly income on housing </a:t>
            </a:r>
          </a:p>
          <a:p>
            <a:pPr marL="158947" lvl="1" indent="-158947" defTabSz="814065">
              <a:buSzPct val="100000"/>
              <a:buFont typeface="Arial" panose="020B0604020202020204" pitchFamily="34" charset="0"/>
              <a:buChar char="•"/>
              <a:defRPr/>
            </a:pPr>
            <a:r>
              <a:rPr lang="en-US" dirty="0"/>
              <a:t>100% own their current residence</a:t>
            </a:r>
          </a:p>
          <a:p>
            <a:pPr marL="0" lvl="1" defTabSz="842953">
              <a:buSzPct val="150000"/>
              <a:defRPr/>
            </a:pPr>
            <a:endParaRPr lang="en-US" dirty="0" smtClean="0">
              <a:latin typeface="Arial" panose="020B0604020202020204" pitchFamily="34" charset="0"/>
              <a:cs typeface="Arial" panose="020B0604020202020204" pitchFamily="34" charset="0"/>
            </a:endParaRPr>
          </a:p>
          <a:p>
            <a:pPr marL="0" lvl="1" indent="-259578">
              <a:buClr>
                <a:srgbClr val="00A7B9"/>
              </a:buClr>
              <a:buSzPct val="150000"/>
            </a:pPr>
            <a:r>
              <a:rPr lang="en-US" dirty="0" smtClean="0">
                <a:solidFill>
                  <a:srgbClr val="005A73"/>
                </a:solidFill>
                <a:latin typeface="Arial" panose="020B0604020202020204" pitchFamily="34" charset="0"/>
                <a:cs typeface="Arial" panose="020B0604020202020204" pitchFamily="34" charset="0"/>
              </a:rPr>
              <a:t>Income and Work</a:t>
            </a:r>
          </a:p>
          <a:p>
            <a:pPr marL="158947" lvl="1" indent="-158947" defTabSz="814065">
              <a:buSzPct val="100000"/>
              <a:buFont typeface="Arial" panose="020B0604020202020204" pitchFamily="34" charset="0"/>
              <a:buChar char="•"/>
              <a:defRPr/>
            </a:pPr>
            <a:r>
              <a:rPr lang="en-US" dirty="0"/>
              <a:t>40.1% are employed full-time</a:t>
            </a:r>
          </a:p>
          <a:p>
            <a:pPr marL="158947" lvl="1" indent="-158947" defTabSz="814065">
              <a:buSzPct val="100000"/>
              <a:buFont typeface="Arial" panose="020B0604020202020204" pitchFamily="34" charset="0"/>
              <a:buChar char="•"/>
              <a:defRPr/>
            </a:pPr>
            <a:r>
              <a:rPr lang="en-US" dirty="0"/>
              <a:t>57.7% have a total household income before taxes from all sources of more than $150,000 per year</a:t>
            </a:r>
          </a:p>
          <a:p>
            <a:endParaRPr lang="en-US" dirty="0"/>
          </a:p>
        </p:txBody>
      </p:sp>
    </p:spTree>
    <p:extLst>
      <p:ext uri="{BB962C8B-B14F-4D97-AF65-F5344CB8AC3E}">
        <p14:creationId xmlns:p14="http://schemas.microsoft.com/office/powerpoint/2010/main" val="2678672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Newcomers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newcomers and the overall general population compare on satisfaction with the domains of wellbeing?</a:t>
            </a:r>
            <a:r>
              <a:rPr lang="en-CA" dirty="0">
                <a:latin typeface="Arial" panose="020B0604020202020204" pitchFamily="34" charset="0"/>
                <a:cs typeface="Arial" panose="020B0604020202020204" pitchFamily="34" charset="0"/>
              </a:rPr>
              <a:t>”</a:t>
            </a: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Newcomers</a:t>
            </a:r>
            <a:r>
              <a:rPr lang="en-US" baseline="0" dirty="0" smtClean="0">
                <a:latin typeface="Arial" panose="020B0604020202020204" pitchFamily="34" charset="0"/>
                <a:cs typeface="Arial" panose="020B0604020202020204" pitchFamily="34" charset="0"/>
              </a:rPr>
              <a:t> have significantly higher satisfaction with the Living Standards domain compared to the general population in Bruce and Grey Counties.</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Newcomers are less satisfied with the Healthy Populations and Community Vitality domains compared to the general population in Bruce and Grey Counties.</a:t>
            </a:r>
          </a:p>
        </p:txBody>
      </p:sp>
      <p:sp>
        <p:nvSpPr>
          <p:cNvPr id="5" name="Slide Number Placeholder 4"/>
          <p:cNvSpPr>
            <a:spLocks noGrp="1"/>
          </p:cNvSpPr>
          <p:nvPr>
            <p:ph type="sldNum" sz="quarter" idx="11"/>
          </p:nvPr>
        </p:nvSpPr>
        <p:spPr/>
        <p:txBody>
          <a:bodyPr/>
          <a:lstStyle/>
          <a:p>
            <a:fld id="{8B6ACE37-B70B-483C-B7C8-9B58D8E0844E}" type="slidenum">
              <a:rPr lang="en-US" smtClean="0"/>
              <a:pPr/>
              <a:t>26</a:t>
            </a:fld>
            <a:endParaRPr lang="en-US" dirty="0"/>
          </a:p>
        </p:txBody>
      </p:sp>
    </p:spTree>
    <p:extLst>
      <p:ext uri="{BB962C8B-B14F-4D97-AF65-F5344CB8AC3E}">
        <p14:creationId xmlns:p14="http://schemas.microsoft.com/office/powerpoint/2010/main" val="2163760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Newcomers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newcomers and the overall general population compare on satisfaction with aspects of wellbeing?</a:t>
            </a:r>
            <a:r>
              <a:rPr lang="en-CA" dirty="0">
                <a:latin typeface="Arial" panose="020B0604020202020204" pitchFamily="34" charset="0"/>
                <a:cs typeface="Arial" panose="020B0604020202020204" pitchFamily="34" charset="0"/>
              </a:rPr>
              <a:t>”</a:t>
            </a: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Newcomers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have</a:t>
            </a:r>
            <a:r>
              <a:rPr lang="en-US" baseline="0" dirty="0" smtClean="0">
                <a:latin typeface="Arial" panose="020B0604020202020204" pitchFamily="34" charset="0"/>
                <a:cs typeface="Arial" panose="020B0604020202020204" pitchFamily="34" charset="0"/>
              </a:rPr>
              <a:t> significantly </a:t>
            </a:r>
            <a:r>
              <a:rPr lang="en-US" i="1" baseline="0" dirty="0" smtClean="0">
                <a:latin typeface="Arial" panose="020B0604020202020204" pitchFamily="34" charset="0"/>
                <a:cs typeface="Arial" panose="020B0604020202020204" pitchFamily="34" charset="0"/>
              </a:rPr>
              <a:t>higher satisfaction </a:t>
            </a:r>
            <a:r>
              <a:rPr lang="en-US" baseline="0" dirty="0" smtClean="0">
                <a:latin typeface="Arial" panose="020B0604020202020204" pitchFamily="34" charset="0"/>
                <a:cs typeface="Arial" panose="020B0604020202020204" pitchFamily="34" charset="0"/>
              </a:rPr>
              <a:t>with their financial situation and work situation compared to the general population.</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Conversely, newcomers </a:t>
            </a:r>
            <a:r>
              <a:rPr lang="en-US" dirty="0" smtClean="0"/>
              <a:t>are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with their physical wellbeing, leisure time, and the access to arts and cultural opportunities. In addition, newcomers have a lower sense of belonging to their community compared to the general population in Bruce and Grey Counties.</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27</a:t>
            </a:fld>
            <a:endParaRPr lang="en-US" dirty="0"/>
          </a:p>
        </p:txBody>
      </p:sp>
    </p:spTree>
    <p:extLst>
      <p:ext uri="{BB962C8B-B14F-4D97-AF65-F5344CB8AC3E}">
        <p14:creationId xmlns:p14="http://schemas.microsoft.com/office/powerpoint/2010/main" val="3325679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28</a:t>
            </a:fld>
            <a:endParaRPr lang="en-US" dirty="0"/>
          </a:p>
        </p:txBody>
      </p:sp>
    </p:spTree>
    <p:extLst>
      <p:ext uri="{BB962C8B-B14F-4D97-AF65-F5344CB8AC3E}">
        <p14:creationId xmlns:p14="http://schemas.microsoft.com/office/powerpoint/2010/main" val="2485532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 Standards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Living Standards</a:t>
            </a:r>
            <a:r>
              <a:rPr lang="en-US" baseline="0" dirty="0" smtClean="0">
                <a:latin typeface="Arial" panose="020B0604020202020204" pitchFamily="34" charset="0"/>
                <a:cs typeface="Arial" panose="020B0604020202020204" pitchFamily="34" charset="0"/>
              </a:rPr>
              <a:t> examines Canadians’ average and median income and wealth, distribution of income and wealth including poverty rates, income fluctuations and volatility. It considers economic security, including labour market security, and housing and food security. </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Our living standards should reflect our capacity to transform economic growth into stable current and future income streams for everyone. Economic growth does not automatically translate into better living standards. A higher average income, for example, may be achieved at the cost of increased social inequality or greater economic insecurity. In contrast, achieving greater job quality, reducing poverty, and providing affordable housing and food security to individuals and families will raise wellbeing for everyone.</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29</a:t>
            </a:fld>
            <a:endParaRPr lang="en-US" dirty="0"/>
          </a:p>
        </p:txBody>
      </p:sp>
    </p:spTree>
    <p:extLst>
      <p:ext uri="{BB962C8B-B14F-4D97-AF65-F5344CB8AC3E}">
        <p14:creationId xmlns:p14="http://schemas.microsoft.com/office/powerpoint/2010/main" val="320529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B1D3160C-1718-4898-ABF3-586BAF2BEB2C}" type="slidenum">
              <a:rPr lang="en-CA" smtClean="0"/>
              <a:t>3</a:t>
            </a:fld>
            <a:endParaRPr lang="en-CA" dirty="0"/>
          </a:p>
        </p:txBody>
      </p:sp>
      <p:sp>
        <p:nvSpPr>
          <p:cNvPr id="6" name="Notes Placeholder 5"/>
          <p:cNvSpPr>
            <a:spLocks noGrp="1"/>
          </p:cNvSpPr>
          <p:nvPr>
            <p:ph type="body" idx="1"/>
          </p:nvPr>
        </p:nvSpPr>
        <p:spPr>
          <a:xfrm>
            <a:off x="702311" y="4421825"/>
            <a:ext cx="5618480" cy="4768474"/>
          </a:xfrm>
        </p:spPr>
        <p:txBody>
          <a:bodyPr/>
          <a:lstStyle/>
          <a:p>
            <a:pPr marL="0" marR="0">
              <a:spcBef>
                <a:spcPts val="200"/>
              </a:spcBef>
              <a:spcAft>
                <a:spcPts val="0"/>
              </a:spcAft>
            </a:pPr>
            <a:r>
              <a:rPr lang="en-CA" sz="1200" b="1" dirty="0" smtClean="0">
                <a:solidFill>
                  <a:srgbClr val="005A73"/>
                </a:solidFill>
                <a:effectLst/>
                <a:latin typeface="Arial Narrow" panose="020B0606020202030204" pitchFamily="34" charset="0"/>
                <a:ea typeface="MS Gothic" panose="020B0609070205080204" pitchFamily="49" charset="-128"/>
                <a:cs typeface="Times New Roman" panose="02020603050405020304" pitchFamily="18" charset="0"/>
              </a:rPr>
              <a:t>Core Values and Domains Identified by Canadians</a:t>
            </a:r>
            <a:endParaRPr lang="en-US" sz="1200" b="1" dirty="0" smtClean="0">
              <a:solidFill>
                <a:srgbClr val="005A73"/>
              </a:solidFill>
              <a:effectLst/>
              <a:latin typeface="Cambria" panose="020405030504060302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CA" sz="1000" dirty="0" smtClean="0">
                <a:effectLst/>
                <a:latin typeface="Arial Narrow" panose="020B0606020202030204" pitchFamily="34" charset="0"/>
                <a:ea typeface="Calibri" panose="020F0502020204030204" pitchFamily="34" charset="0"/>
                <a:cs typeface="Times New Roman" panose="02020603050405020304" pitchFamily="18" charset="0"/>
              </a:rPr>
              <a:t> </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CA" sz="1000" dirty="0" smtClean="0">
                <a:effectLst/>
                <a:latin typeface="Arial" panose="020B0604020202020204" pitchFamily="34" charset="0"/>
                <a:ea typeface="Calibri" panose="020F0502020204030204" pitchFamily="34" charset="0"/>
                <a:cs typeface="Arial" panose="020B0604020202020204" pitchFamily="34" charset="0"/>
              </a:rPr>
              <a:t>Since its inception and throughout the development of the CIW, the process has been designed to ensure everyday Canadians hear their own voices and see themselves reflected in the measure.</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CA" sz="1000" dirty="0" smtClean="0">
                <a:effectLst/>
                <a:latin typeface="Arial" panose="020B0604020202020204" pitchFamily="34" charset="0"/>
                <a:ea typeface="Calibri" panose="020F0502020204030204" pitchFamily="34" charset="0"/>
                <a:cs typeface="Arial" panose="020B0604020202020204" pitchFamily="34" charset="0"/>
              </a:rPr>
              <a:t> </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CA" sz="1000" dirty="0" smtClean="0">
                <a:effectLst/>
                <a:latin typeface="Arial" panose="020B0604020202020204" pitchFamily="34" charset="0"/>
                <a:ea typeface="Calibri" panose="020F0502020204030204" pitchFamily="34" charset="0"/>
                <a:cs typeface="Arial" panose="020B0604020202020204" pitchFamily="34" charset="0"/>
              </a:rPr>
              <a:t>The CIW came about through the combined efforts of national leaders and organizations, community groups, research experts, indicator users, and importantly, the Canadian public. Through three rounds of public consultations, everyday Canadians across the country candidly expressed what really matters to their wellbeing. The process culminated in the identification of core Canadian values – including equity, diversity, sustainability, economic security – and eight domains of life that contribute to and affect the wellbeing of Canadians: </a:t>
            </a:r>
            <a:r>
              <a:rPr lang="en-CA" sz="1000" i="1" dirty="0" smtClean="0">
                <a:effectLst/>
                <a:latin typeface="Arial" panose="020B0604020202020204" pitchFamily="34" charset="0"/>
                <a:ea typeface="Calibri" panose="020F0502020204030204" pitchFamily="34" charset="0"/>
                <a:cs typeface="Arial" panose="020B0604020202020204" pitchFamily="34" charset="0"/>
              </a:rPr>
              <a:t>Community Vitality, Democratic Engagement, Education, Environment, Healthy Populations, Leisure and Culture, Living Standards, </a:t>
            </a:r>
            <a:r>
              <a:rPr lang="en-CA" sz="1000" dirty="0" smtClean="0">
                <a:effectLst/>
                <a:latin typeface="Arial" panose="020B0604020202020204" pitchFamily="34" charset="0"/>
                <a:ea typeface="Calibri" panose="020F0502020204030204" pitchFamily="34" charset="0"/>
                <a:cs typeface="Arial" panose="020B0604020202020204" pitchFamily="34" charset="0"/>
              </a:rPr>
              <a:t>and </a:t>
            </a:r>
            <a:r>
              <a:rPr lang="en-CA" sz="1000" i="1" dirty="0" smtClean="0">
                <a:effectLst/>
                <a:latin typeface="Arial" panose="020B0604020202020204" pitchFamily="34" charset="0"/>
                <a:ea typeface="Calibri" panose="020F0502020204030204" pitchFamily="34" charset="0"/>
                <a:cs typeface="Arial" panose="020B0604020202020204" pitchFamily="34" charset="0"/>
              </a:rPr>
              <a:t>Time Use</a:t>
            </a:r>
            <a:r>
              <a:rPr lang="en-CA" sz="1000" dirty="0" smtClean="0">
                <a:effectLst/>
                <a:latin typeface="Arial" panose="020B0604020202020204" pitchFamily="34" charset="0"/>
                <a:ea typeface="Calibri" panose="020F0502020204030204" pitchFamily="34" charset="0"/>
                <a:cs typeface="Arial" panose="020B0604020202020204" pitchFamily="34" charset="0"/>
              </a:rPr>
              <a:t> (see Figure 2). This framework shifts the focus solely from the economy to other factors that affect quality of life.</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CA" sz="1000" dirty="0" smtClean="0">
                <a:effectLst/>
                <a:latin typeface="Arial" panose="020B0604020202020204" pitchFamily="34" charset="0"/>
                <a:ea typeface="Calibri" panose="020F0502020204030204" pitchFamily="34" charset="0"/>
                <a:cs typeface="Arial" panose="020B0604020202020204" pitchFamily="34" charset="0"/>
              </a:rPr>
              <a:t> </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Community Vital</a:t>
            </a:r>
            <a:r>
              <a:rPr lang="en-CA" sz="1000" b="1" i="1" dirty="0" smtClean="0">
                <a:solidFill>
                  <a:srgbClr val="005A78"/>
                </a:solidFill>
                <a:effectLst/>
                <a:latin typeface="Arial" panose="020B0604020202020204" pitchFamily="34" charset="0"/>
                <a:ea typeface="Calibri" panose="020F0502020204030204" pitchFamily="34" charset="0"/>
                <a:cs typeface="Arial" panose="020B0604020202020204" pitchFamily="34" charset="0"/>
              </a:rPr>
              <a:t>ity</a:t>
            </a:r>
            <a:r>
              <a:rPr lang="en-CA" sz="1000" dirty="0" smtClean="0">
                <a:solidFill>
                  <a:srgbClr val="005A78"/>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means vital communities that have strong, active, and inclusive relationships among people, private, public, and non-governmental organizations that foster individual and collective wellbeing.</a:t>
            </a:r>
            <a:r>
              <a:rPr lang="en-US" sz="1000" dirty="0" smtClean="0">
                <a:effectLst/>
                <a:latin typeface="Arial" panose="020B0604020202020204" pitchFamily="34" charset="0"/>
                <a:cs typeface="Arial" panose="020B0604020202020204" pitchFamily="34" charset="0"/>
              </a:rPr>
              <a:t> </a:t>
            </a:r>
            <a:r>
              <a:rPr lang="en-CA" sz="1000" b="1" i="1" dirty="0" smtClean="0">
                <a:solidFill>
                  <a:srgbClr val="005A78"/>
                </a:solidFill>
                <a:effectLst/>
                <a:latin typeface="Arial" panose="020B0604020202020204" pitchFamily="34" charset="0"/>
                <a:ea typeface="Calibri" panose="020F0502020204030204" pitchFamily="34" charset="0"/>
                <a:cs typeface="Arial" panose="020B0604020202020204" pitchFamily="34" charset="0"/>
              </a:rPr>
              <a:t>Democratic Engagement</a:t>
            </a:r>
            <a:r>
              <a:rPr lang="en-CA" sz="1000" b="1" dirty="0" smtClean="0">
                <a:solidFill>
                  <a:srgbClr val="005A78"/>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means being involved in advancing democracy through political institutions, organizations, and activities.</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Education</a:t>
            </a:r>
            <a:r>
              <a:rPr lang="en-CA" sz="1000" b="1" dirty="0" smtClean="0">
                <a:solidFill>
                  <a:srgbClr val="005A78"/>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is the systematic instruction, schooling, or training given to the young in preparation for the work of life, and by extension, similar instruction or training obtained in adulthood.</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Environment</a:t>
            </a:r>
            <a:r>
              <a:rPr lang="en-CA" sz="1000" b="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is the foundation upon which human societies are built and the source of our sustained wellbeing. On a broader level, environmental protection involves the prevention of waste and damage while revitalizing our ecosystems and working towards the sustainability of all our resources.</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Healthy Populations</a:t>
            </a:r>
            <a:r>
              <a:rPr lang="en-CA" sz="1000" b="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considers the physical, mental, and social wellbeing of the population. It examines life expectancy, lifestyle and behaviours, and the circumstances that influence health such as access to health care.</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Leisure and Culture</a:t>
            </a:r>
            <a:r>
              <a:rPr lang="en-CA" sz="1000" b="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considers how</a:t>
            </a:r>
            <a:r>
              <a:rPr lang="en-CA" sz="1000" b="1" dirty="0" smtClean="0">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participating in leisure and cultural activities, whether arts, culture, or recreation, contributes to our wellbeing as individuals, to our communities, and to society as a whole. The myriad of activities and opportunities we pursue and enjoy benefit our overall life satisfaction and quality of life. </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80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Living Standards</a:t>
            </a:r>
            <a:r>
              <a:rPr lang="en-CA" sz="1000" b="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examines Canadians’ average and median income and wealth; distribution of income and wealth including poverty rates, income fluctuations and volatility; and economic security, including the labour market, and housing and food security. </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pPr marL="0" marR="457200" lvl="0" indent="0">
              <a:spcBef>
                <a:spcPts val="0"/>
              </a:spcBef>
              <a:spcAft>
                <a:spcPts val="0"/>
              </a:spcAft>
              <a:buSzPts val="1400"/>
              <a:buFontTx/>
              <a:buNone/>
            </a:pPr>
            <a:r>
              <a:rPr lang="en-CA" sz="1000" b="1" i="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Time Use</a:t>
            </a:r>
            <a:r>
              <a:rPr lang="en-CA" sz="1000" b="1" dirty="0" smtClean="0">
                <a:solidFill>
                  <a:srgbClr val="005A73"/>
                </a:solidFill>
                <a:effectLst/>
                <a:latin typeface="Arial" panose="020B0604020202020204" pitchFamily="34" charset="0"/>
                <a:ea typeface="Calibri" panose="020F0502020204030204" pitchFamily="34" charset="0"/>
                <a:cs typeface="Arial" panose="020B0604020202020204" pitchFamily="34" charset="0"/>
              </a:rPr>
              <a:t> </a:t>
            </a:r>
            <a:r>
              <a:rPr lang="en-CA" sz="1000" dirty="0" smtClean="0">
                <a:effectLst/>
                <a:latin typeface="Arial" panose="020B0604020202020204" pitchFamily="34" charset="0"/>
                <a:ea typeface="Calibri" panose="020F0502020204030204" pitchFamily="34" charset="0"/>
                <a:cs typeface="Arial" panose="020B0604020202020204" pitchFamily="34" charset="0"/>
              </a:rPr>
              <a:t>considers how people experience and spend their time. It examines how the use of our time affects physical and mental wellbeing, individual and family wellbeing, and present and future wellbeing.</a:t>
            </a:r>
            <a:endParaRPr lang="en-US" sz="1000" dirty="0" smtClean="0">
              <a:effectLst/>
              <a:latin typeface="Arial" panose="020B0604020202020204" pitchFamily="34" charset="0"/>
              <a:ea typeface="Calibri" panose="020F050202020403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610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743835"/>
          </a:xfrm>
        </p:spPr>
        <p:txBody>
          <a:bodyPr/>
          <a:lstStyle/>
          <a:p>
            <a:pPr>
              <a:defRPr/>
            </a:pPr>
            <a:r>
              <a:rPr lang="en-US" b="1" dirty="0">
                <a:solidFill>
                  <a:srgbClr val="005A73"/>
                </a:solidFill>
                <a:latin typeface="Arial" panose="020B0604020202020204" pitchFamily="34" charset="0"/>
                <a:cs typeface="Arial" panose="020B0604020202020204" pitchFamily="34" charset="0"/>
              </a:rPr>
              <a:t>Living </a:t>
            </a:r>
            <a:r>
              <a:rPr lang="en-US" b="1" dirty="0" smtClean="0">
                <a:solidFill>
                  <a:srgbClr val="005A73"/>
                </a:solidFill>
                <a:latin typeface="Arial" panose="020B0604020202020204" pitchFamily="34" charset="0"/>
                <a:cs typeface="Arial" panose="020B0604020202020204" pitchFamily="34" charset="0"/>
              </a:rPr>
              <a:t>Standards</a:t>
            </a:r>
          </a:p>
          <a:p>
            <a:pPr>
              <a:defRPr/>
            </a:pPr>
            <a:endParaRPr lang="en-CA" b="1"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living standards?</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46.5% have a flexible schedule (23.6% for</a:t>
            </a:r>
            <a:r>
              <a:rPr lang="en-US" dirty="0" smtClean="0">
                <a:latin typeface="Arial" panose="020B0604020202020204" pitchFamily="34" charset="0"/>
                <a:cs typeface="Arial" panose="020B0604020202020204" pitchFamily="34" charset="0"/>
              </a:rPr>
              <a:t> below group</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67.9% work on a regular weekday schedule (60.5% for</a:t>
            </a:r>
            <a:r>
              <a:rPr lang="en-US" dirty="0" smtClean="0">
                <a:latin typeface="Arial" panose="020B0604020202020204" pitchFamily="34" charset="0"/>
                <a:cs typeface="Arial" panose="020B0604020202020204" pitchFamily="34" charset="0"/>
              </a:rPr>
              <a:t> below group</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dirty="0" smtClean="0"/>
              <a:t>Have better job fit (mean = 4.95) compared to people below average in wellbeing (mean = 4.01); higher perceived opportunities for job promotion (mean = 4.76) than people below average in wellbeing (mean = 4.00).</a:t>
            </a:r>
          </a:p>
          <a:p>
            <a:pPr marL="158947" indent="-158947" defTabSz="814065">
              <a:buFont typeface="Arial" panose="020B0604020202020204" pitchFamily="34" charset="0"/>
              <a:buChar char="•"/>
              <a:defRPr/>
            </a:pPr>
            <a:r>
              <a:rPr lang="en-US" dirty="0" smtClean="0"/>
              <a:t>19% report having </a:t>
            </a:r>
            <a:r>
              <a:rPr lang="en-US" i="1" dirty="0" smtClean="0"/>
              <a:t>no money to buy things they wanted </a:t>
            </a:r>
            <a:r>
              <a:rPr lang="en-US" dirty="0" smtClean="0"/>
              <a:t>at least once in past year (62.4% for below average group); 3.4% report having </a:t>
            </a:r>
            <a:r>
              <a:rPr lang="en-US" i="1" dirty="0" smtClean="0"/>
              <a:t>no money to buy things they needed </a:t>
            </a:r>
            <a:r>
              <a:rPr lang="en-US" dirty="0" smtClean="0"/>
              <a:t>at least once in past year (32.9% for below average group).</a:t>
            </a:r>
            <a:endParaRPr lang="en-CA" dirty="0" smtClean="0">
              <a:latin typeface="Arial" panose="020B0604020202020204" pitchFamily="34" charset="0"/>
              <a:cs typeface="Arial" panose="020B0604020202020204" pitchFamily="34" charset="0"/>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73336" indent="-173336"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23.2% work at multiple jobs (17.8% for above group)</a:t>
            </a:r>
          </a:p>
          <a:p>
            <a:pPr marL="173336" indent="-173336"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10.1% work long hours (7.9% for above group)</a:t>
            </a:r>
          </a:p>
          <a:p>
            <a:pPr marL="158947" indent="-158947" defTabSz="814065">
              <a:buFont typeface="Arial" panose="020B0604020202020204" pitchFamily="34" charset="0"/>
              <a:buChar char="•"/>
              <a:defRPr/>
            </a:pPr>
            <a:r>
              <a:rPr lang="en-US" dirty="0" smtClean="0"/>
              <a:t>Have lower job </a:t>
            </a:r>
            <a:r>
              <a:rPr lang="en-US" dirty="0"/>
              <a:t>security </a:t>
            </a:r>
            <a:r>
              <a:rPr lang="en-US" dirty="0" smtClean="0"/>
              <a:t>(mean = 4.02) compared to people above average in wellbeing (mean = 5.14)</a:t>
            </a:r>
            <a:endParaRPr lang="en-US" dirty="0"/>
          </a:p>
          <a:p>
            <a:pPr marL="173336" indent="-173336" defTabSz="887757">
              <a:buFont typeface="Arial" panose="020B0604020202020204" pitchFamily="34" charset="0"/>
              <a:buChar char="•"/>
              <a:defRPr/>
            </a:pPr>
            <a:r>
              <a:rPr lang="en-US" dirty="0" smtClean="0"/>
              <a:t>34.1% </a:t>
            </a:r>
            <a:r>
              <a:rPr lang="en-US" i="1" dirty="0"/>
              <a:t>could not pay bills on time</a:t>
            </a:r>
            <a:r>
              <a:rPr lang="en-US" dirty="0"/>
              <a:t> at least once in past year compared to </a:t>
            </a:r>
            <a:r>
              <a:rPr lang="en-US" dirty="0" smtClean="0"/>
              <a:t>7.3% </a:t>
            </a:r>
            <a:r>
              <a:rPr lang="en-US" dirty="0"/>
              <a:t>for people with above average wellbeing; </a:t>
            </a:r>
            <a:r>
              <a:rPr lang="en-US" dirty="0" smtClean="0"/>
              <a:t>10.2% </a:t>
            </a:r>
            <a:r>
              <a:rPr lang="en-US" i="1" dirty="0"/>
              <a:t>could not pay mortgage or rent on time </a:t>
            </a:r>
            <a:r>
              <a:rPr lang="en-US" dirty="0"/>
              <a:t>at least once in past year compared </a:t>
            </a:r>
            <a:r>
              <a:rPr lang="en-US" dirty="0" smtClean="0"/>
              <a:t>to 0.4% </a:t>
            </a:r>
            <a:r>
              <a:rPr lang="en-US" dirty="0"/>
              <a:t>for those with above average wellbeing; </a:t>
            </a:r>
            <a:r>
              <a:rPr lang="en-US" dirty="0" smtClean="0"/>
              <a:t>21.2% </a:t>
            </a:r>
            <a:r>
              <a:rPr lang="en-US" i="1" dirty="0"/>
              <a:t>ate less at least once in past year because there was not enough food or money for food </a:t>
            </a:r>
            <a:r>
              <a:rPr lang="en-US" dirty="0"/>
              <a:t>compared to </a:t>
            </a:r>
            <a:r>
              <a:rPr lang="en-US" dirty="0" smtClean="0"/>
              <a:t>1.5% </a:t>
            </a:r>
            <a:r>
              <a:rPr lang="en-US" dirty="0"/>
              <a:t>for those with above average wellbeing</a:t>
            </a:r>
            <a:r>
              <a:rPr lang="en-US" dirty="0" smtClean="0"/>
              <a:t>.</a:t>
            </a:r>
            <a:endParaRPr lang="en-US" dirty="0" smtClean="0">
              <a:latin typeface="Arial" panose="020B0604020202020204" pitchFamily="34" charset="0"/>
              <a:cs typeface="Arial" panose="020B0604020202020204" pitchFamily="34" charset="0"/>
            </a:endParaRPr>
          </a:p>
          <a:p>
            <a:pPr defTabSz="887757">
              <a:defRPr/>
            </a:pPr>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30</a:t>
            </a:fld>
            <a:endParaRPr lang="en-US" dirty="0"/>
          </a:p>
        </p:txBody>
      </p:sp>
    </p:spTree>
    <p:extLst>
      <p:ext uri="{BB962C8B-B14F-4D97-AF65-F5344CB8AC3E}">
        <p14:creationId xmlns:p14="http://schemas.microsoft.com/office/powerpoint/2010/main" val="3838263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420208"/>
          </a:xfrm>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women and men compare on living standards?</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947" indent="-158947" defTabSz="814065">
              <a:buFont typeface="Arial" panose="020B0604020202020204" pitchFamily="34" charset="0"/>
              <a:buChar char="•"/>
              <a:defRPr/>
            </a:pPr>
            <a:r>
              <a:rPr lang="en-US" dirty="0"/>
              <a:t>27.8% work at multiple jobs (14.3% for men)</a:t>
            </a:r>
          </a:p>
          <a:p>
            <a:pPr marL="158947" indent="-158947" defTabSz="814065">
              <a:buFont typeface="Arial" panose="020B0604020202020204" pitchFamily="34" charset="0"/>
              <a:buChar char="•"/>
              <a:defRPr/>
            </a:pPr>
            <a:r>
              <a:rPr lang="en-US" dirty="0"/>
              <a:t>74.4% work on regular schedule (56% for men)</a:t>
            </a:r>
          </a:p>
          <a:p>
            <a:pPr marL="158947" indent="-158947" defTabSz="814065">
              <a:buFont typeface="Arial" panose="020B0604020202020204" pitchFamily="34" charset="0"/>
              <a:buChar char="•"/>
              <a:defRPr/>
            </a:pPr>
            <a:r>
              <a:rPr lang="en-US" dirty="0"/>
              <a:t>Have lower job security (mean = 4.53) compared to men (mean = 4.75)</a:t>
            </a:r>
          </a:p>
          <a:p>
            <a:pPr marL="158947" indent="-158947" defTabSz="814065">
              <a:buFont typeface="Arial" panose="020B0604020202020204" pitchFamily="34" charset="0"/>
              <a:buChar char="•"/>
              <a:defRPr/>
            </a:pPr>
            <a:r>
              <a:rPr lang="en-US" dirty="0"/>
              <a:t>20.7% of women report could not pay bills on time at least once in past year (13.7% for men).</a:t>
            </a:r>
          </a:p>
          <a:p>
            <a:pPr marL="158947" indent="-158947" defTabSz="814065">
              <a:buFont typeface="Arial" panose="020B0604020202020204" pitchFamily="34" charset="0"/>
              <a:buChar char="•"/>
              <a:defRPr/>
            </a:pPr>
            <a:r>
              <a:rPr lang="en-US" dirty="0"/>
              <a:t>10.8% of ate less at least once in past year because there was not enough food or money for food (7.4% for men).</a:t>
            </a:r>
          </a:p>
          <a:p>
            <a:pPr marL="331368" indent="-158749"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p>
          <a:p>
            <a:pPr marL="158947" indent="-158947" defTabSz="814065">
              <a:buFont typeface="Arial" panose="020B0604020202020204" pitchFamily="34" charset="0"/>
              <a:buChar char="•"/>
              <a:defRPr/>
            </a:pPr>
            <a:r>
              <a:rPr lang="en-US" dirty="0"/>
              <a:t>36.8% have flexible schedule (30% for women)</a:t>
            </a:r>
          </a:p>
          <a:p>
            <a:pPr marL="158947" indent="-158947" defTabSz="814065">
              <a:buFont typeface="Arial" panose="020B0604020202020204" pitchFamily="34" charset="0"/>
              <a:buChar char="•"/>
              <a:defRPr/>
            </a:pPr>
            <a:r>
              <a:rPr lang="en-US" dirty="0"/>
              <a:t>13.3% work long hours (3.8% for women)</a:t>
            </a:r>
          </a:p>
          <a:p>
            <a:pPr marL="158947" indent="-158947" defTabSz="814065">
              <a:buFont typeface="Arial" panose="020B0604020202020204" pitchFamily="34" charset="0"/>
              <a:buChar char="•"/>
              <a:defRPr/>
            </a:pPr>
            <a:r>
              <a:rPr lang="en-US" dirty="0"/>
              <a:t>Have better job fit (mean = 4.65) compared to women (mean = 4.41).</a:t>
            </a:r>
          </a:p>
          <a:p>
            <a:pPr marL="158947" indent="-158947" defTabSz="814065">
              <a:buFont typeface="Arial" panose="020B0604020202020204" pitchFamily="34" charset="0"/>
              <a:buChar char="•"/>
              <a:defRPr/>
            </a:pPr>
            <a:r>
              <a:rPr lang="en-US" dirty="0"/>
              <a:t>Have higher perceived opportunities for job promotion (mean = 4.56) than women do (mean = 4.30).</a:t>
            </a:r>
          </a:p>
          <a:p>
            <a:pPr marL="158947" indent="-158947" defTabSz="814065">
              <a:buFont typeface="Arial" panose="020B0604020202020204" pitchFamily="34" charset="0"/>
              <a:buChar char="•"/>
              <a:defRPr/>
            </a:pPr>
            <a:r>
              <a:rPr lang="en-US" dirty="0"/>
              <a:t>64.3% have enough money to buy things they wanted (57.3%)</a:t>
            </a:r>
          </a:p>
          <a:p>
            <a:pPr marL="158947" indent="-158947" defTabSz="814065">
              <a:buFont typeface="Arial" panose="020B0604020202020204" pitchFamily="34" charset="0"/>
              <a:buChar char="•"/>
              <a:defRPr/>
            </a:pPr>
            <a:r>
              <a:rPr lang="en-US" dirty="0"/>
              <a:t>89.8% have enough money to buy things they needed (79</a:t>
            </a:r>
            <a:r>
              <a:rPr lang="en-US" dirty="0" smtClean="0"/>
              <a:t>%)</a:t>
            </a: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31</a:t>
            </a:fld>
            <a:endParaRPr lang="en-US" dirty="0"/>
          </a:p>
        </p:txBody>
      </p:sp>
    </p:spTree>
    <p:extLst>
      <p:ext uri="{BB962C8B-B14F-4D97-AF65-F5344CB8AC3E}">
        <p14:creationId xmlns:p14="http://schemas.microsoft.com/office/powerpoint/2010/main" val="3995312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many residents </a:t>
            </a:r>
            <a:r>
              <a:rPr lang="en-CA" i="1" dirty="0">
                <a:latin typeface="Arial" panose="020B0604020202020204" pitchFamily="34" charset="0"/>
                <a:cs typeface="Arial" panose="020B0604020202020204" pitchFamily="34" charset="0"/>
              </a:rPr>
              <a:t>in </a:t>
            </a:r>
            <a:r>
              <a:rPr lang="en-CA" i="1" dirty="0" smtClean="0">
                <a:latin typeface="Arial" panose="020B0604020202020204" pitchFamily="34" charset="0"/>
                <a:cs typeface="Arial" panose="020B0604020202020204" pitchFamily="34" charset="0"/>
              </a:rPr>
              <a:t>Bruce and Grey Counties reported experiences of financial insecurity in the past year?</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defTabSz="924458">
              <a:defRPr/>
            </a:pPr>
            <a:r>
              <a:rPr lang="en-US" baseline="0" dirty="0" smtClean="0">
                <a:latin typeface="Arial" panose="020B0604020202020204" pitchFamily="34" charset="0"/>
                <a:cs typeface="Arial" panose="020B0604020202020204" pitchFamily="34" charset="0"/>
              </a:rPr>
              <a:t>Financial hardship means that people may have difficulty meeting their basic subsistence needs including food, shelter, and clothing. Without these essentials, access to other important areas of life such as transportation, leisure, and many social activities can be severely curtailed. </a:t>
            </a:r>
          </a:p>
          <a:p>
            <a:pPr defTabSz="814065">
              <a:defRPr/>
            </a:pPr>
            <a:endParaRPr lang="en-US" baseline="0" dirty="0" smtClean="0"/>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Bruce and Grey Counties have the most financial insecurity related to not having enough money to buy things that are wanted, followed by not having enough money to pay their bills on time and to buy things that are needed. People residing in Bruce and Grey Counties experience less financial hardship in paying mortgage or rent on time</a:t>
            </a:r>
            <a:r>
              <a:rPr lang="en-US" dirty="0" smtClean="0">
                <a:latin typeface="Arial" panose="020B0604020202020204" pitchFamily="34" charset="0"/>
                <a:cs typeface="Arial" panose="020B0604020202020204" pitchFamily="34" charset="0"/>
              </a:rPr>
              <a:t>. </a:t>
            </a:r>
          </a:p>
          <a:p>
            <a:pPr marL="158947" indent="-158947">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32</a:t>
            </a:fld>
            <a:endParaRPr lang="en-US" dirty="0"/>
          </a:p>
        </p:txBody>
      </p:sp>
    </p:spTree>
    <p:extLst>
      <p:ext uri="{BB962C8B-B14F-4D97-AF65-F5344CB8AC3E}">
        <p14:creationId xmlns:p14="http://schemas.microsoft.com/office/powerpoint/2010/main" val="2334235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5"/>
            <a:ext cx="5618480" cy="4545572"/>
          </a:xfrm>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many residents in Bruce and Grey Counties reported being unable to pay bills in the past year?</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dirty="0" smtClean="0">
                <a:latin typeface="Arial" panose="020B0604020202020204" pitchFamily="34" charset="0"/>
                <a:cs typeface="Arial" panose="020B0604020202020204" pitchFamily="34" charset="0"/>
              </a:rPr>
              <a:t>Income is related to ability to pay bills on time. As income increases, inability to pay bills decreases.</a:t>
            </a:r>
            <a:r>
              <a:rPr lang="en-US" baseline="0" dirty="0" smtClean="0">
                <a:latin typeface="Arial" panose="020B0604020202020204" pitchFamily="34" charset="0"/>
                <a:cs typeface="Arial" panose="020B0604020202020204" pitchFamily="34" charset="0"/>
              </a:rPr>
              <a:t> In particular, </a:t>
            </a:r>
            <a:r>
              <a:rPr lang="en-US" dirty="0" smtClean="0">
                <a:latin typeface="Arial" panose="020B0604020202020204" pitchFamily="34" charset="0"/>
                <a:cs typeface="Arial" panose="020B0604020202020204" pitchFamily="34" charset="0"/>
              </a:rPr>
              <a:t>people with annual household incomes</a:t>
            </a:r>
            <a:r>
              <a:rPr lang="en-US" baseline="0" dirty="0" smtClean="0">
                <a:latin typeface="Arial" panose="020B0604020202020204" pitchFamily="34" charset="0"/>
                <a:cs typeface="Arial" panose="020B0604020202020204" pitchFamily="34" charset="0"/>
              </a:rPr>
              <a:t> under $10,000 </a:t>
            </a:r>
            <a:r>
              <a:rPr lang="en-US" dirty="0" smtClean="0">
                <a:latin typeface="Arial" panose="020B0604020202020204" pitchFamily="34" charset="0"/>
                <a:cs typeface="Arial" panose="020B0604020202020204" pitchFamily="34" charset="0"/>
              </a:rPr>
              <a:t>experience the greatest difficulty in paying their bills on time. Notably,</a:t>
            </a:r>
            <a:r>
              <a:rPr lang="en-US" baseline="0" dirty="0" smtClean="0">
                <a:latin typeface="Arial" panose="020B0604020202020204" pitchFamily="34" charset="0"/>
                <a:cs typeface="Arial" panose="020B0604020202020204" pitchFamily="34" charset="0"/>
              </a:rPr>
              <a:t> people living on household incomes of $30,000 to $39,999 and of $40,000 to $59,999 per year also report relatively higher percentages experiencing difficulties in paying bills on time.</a:t>
            </a:r>
            <a:endParaRPr lang="en-US"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Age is also related to the inability to pay bills. Older adults are the least likely to experience difficulty paying their bills on time. Young people (under 35 years) and middle age adults (35 to 44 years and 45 to 54 years) report relatively higher financial insecurity.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a:t>Households of </a:t>
            </a:r>
            <a:r>
              <a:rPr lang="en-US" dirty="0" smtClean="0"/>
              <a:t>one adult living with </a:t>
            </a:r>
            <a:r>
              <a:rPr lang="en-US" dirty="0"/>
              <a:t>children at </a:t>
            </a:r>
            <a:r>
              <a:rPr lang="en-US" dirty="0" smtClean="0"/>
              <a:t>home (single parents) </a:t>
            </a:r>
            <a:r>
              <a:rPr lang="en-US" dirty="0"/>
              <a:t>report the highest financial </a:t>
            </a:r>
            <a:r>
              <a:rPr lang="en-US" dirty="0" smtClean="0"/>
              <a:t>insecurity </a:t>
            </a:r>
            <a:r>
              <a:rPr lang="en-US" dirty="0"/>
              <a:t>related to paying bills on time, followed by couples </a:t>
            </a:r>
            <a:r>
              <a:rPr lang="en-US" dirty="0" smtClean="0"/>
              <a:t>living with children at home. </a:t>
            </a:r>
            <a:r>
              <a:rPr lang="en-US" dirty="0"/>
              <a:t>Adults living alone report a slightly lower financial security compared to couples. However, residents </a:t>
            </a:r>
            <a:r>
              <a:rPr lang="en-US" dirty="0" smtClean="0"/>
              <a:t>living alone report no difficulties in paying </a:t>
            </a:r>
            <a:r>
              <a:rPr lang="en-US" dirty="0"/>
              <a:t>their bills on time. </a:t>
            </a: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33</a:t>
            </a:fld>
            <a:endParaRPr lang="en-US" dirty="0"/>
          </a:p>
        </p:txBody>
      </p:sp>
    </p:spTree>
    <p:extLst>
      <p:ext uri="{BB962C8B-B14F-4D97-AF65-F5344CB8AC3E}">
        <p14:creationId xmlns:p14="http://schemas.microsoft.com/office/powerpoint/2010/main" val="577400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5"/>
            <a:ext cx="5618480" cy="4637925"/>
          </a:xfrm>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many residents in Bruce and Grey Counties reported being unable to pay rent </a:t>
            </a:r>
            <a:r>
              <a:rPr lang="en-CA" i="1" dirty="0">
                <a:latin typeface="Arial" panose="020B0604020202020204" pitchFamily="34" charset="0"/>
                <a:cs typeface="Arial" panose="020B0604020202020204" pitchFamily="34" charset="0"/>
              </a:rPr>
              <a:t>or </a:t>
            </a:r>
            <a:r>
              <a:rPr lang="en-CA" i="1" dirty="0" smtClean="0">
                <a:latin typeface="Arial" panose="020B0604020202020204" pitchFamily="34" charset="0"/>
                <a:cs typeface="Arial" panose="020B0604020202020204" pitchFamily="34" charset="0"/>
              </a:rPr>
              <a:t>mortgage in the past year?</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dirty="0" smtClean="0">
                <a:latin typeface="Arial" panose="020B0604020202020204" pitchFamily="34" charset="0"/>
                <a:cs typeface="Arial" panose="020B0604020202020204" pitchFamily="34" charset="0"/>
              </a:rPr>
              <a:t>Income is </a:t>
            </a:r>
            <a:r>
              <a:rPr lang="en-US" dirty="0">
                <a:latin typeface="Arial" panose="020B0604020202020204" pitchFamily="34" charset="0"/>
                <a:cs typeface="Arial" panose="020B0604020202020204" pitchFamily="34" charset="0"/>
              </a:rPr>
              <a:t>directly related to </a:t>
            </a:r>
            <a:r>
              <a:rPr lang="en-US" dirty="0" smtClean="0">
                <a:latin typeface="Arial" panose="020B0604020202020204" pitchFamily="34" charset="0"/>
                <a:cs typeface="Arial" panose="020B0604020202020204" pitchFamily="34" charset="0"/>
              </a:rPr>
              <a:t>ability </a:t>
            </a:r>
            <a:r>
              <a:rPr lang="en-US" dirty="0">
                <a:latin typeface="Arial" panose="020B0604020202020204" pitchFamily="34" charset="0"/>
                <a:cs typeface="Arial" panose="020B0604020202020204" pitchFamily="34" charset="0"/>
              </a:rPr>
              <a:t>to pay for </a:t>
            </a:r>
            <a:r>
              <a:rPr lang="en-US" dirty="0" smtClean="0">
                <a:latin typeface="Arial" panose="020B0604020202020204" pitchFamily="34" charset="0"/>
                <a:cs typeface="Arial" panose="020B0604020202020204" pitchFamily="34" charset="0"/>
              </a:rPr>
              <a:t>housing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with </a:t>
            </a:r>
            <a:r>
              <a:rPr lang="en-US" dirty="0">
                <a:latin typeface="Arial" panose="020B0604020202020204" pitchFamily="34" charset="0"/>
                <a:cs typeface="Arial" panose="020B0604020202020204" pitchFamily="34" charset="0"/>
              </a:rPr>
              <a:t>the lower income </a:t>
            </a:r>
            <a:r>
              <a:rPr lang="en-US" dirty="0" smtClean="0">
                <a:latin typeface="Arial" panose="020B0604020202020204" pitchFamily="34" charset="0"/>
                <a:cs typeface="Arial" panose="020B0604020202020204" pitchFamily="34" charset="0"/>
              </a:rPr>
              <a:t>group, especially those living on incomes</a:t>
            </a:r>
            <a:r>
              <a:rPr lang="en-US" baseline="0" dirty="0" smtClean="0">
                <a:latin typeface="Arial" panose="020B0604020202020204" pitchFamily="34" charset="0"/>
                <a:cs typeface="Arial" panose="020B0604020202020204" pitchFamily="34" charset="0"/>
              </a:rPr>
              <a:t> lower than $20,000 per year,</a:t>
            </a:r>
            <a:r>
              <a:rPr lang="en-US" dirty="0" smtClean="0">
                <a:latin typeface="Arial" panose="020B0604020202020204" pitchFamily="34" charset="0"/>
                <a:cs typeface="Arial" panose="020B0604020202020204" pitchFamily="34" charset="0"/>
              </a:rPr>
              <a:t> experiencing the greatest difficulty in paying mortgage</a:t>
            </a:r>
            <a:r>
              <a:rPr lang="en-US" baseline="0" dirty="0" smtClean="0">
                <a:latin typeface="Arial" panose="020B0604020202020204" pitchFamily="34" charset="0"/>
                <a:cs typeface="Arial" panose="020B0604020202020204" pitchFamily="34" charset="0"/>
              </a:rPr>
              <a:t> or rent on time</a:t>
            </a:r>
            <a:r>
              <a:rPr lang="en-US" dirty="0" smtClean="0">
                <a:latin typeface="Arial" panose="020B0604020202020204" pitchFamily="34" charset="0"/>
                <a:cs typeface="Arial" panose="020B0604020202020204" pitchFamily="34" charset="0"/>
              </a:rPr>
              <a:t>. Notably,</a:t>
            </a:r>
            <a:r>
              <a:rPr lang="en-US" baseline="0" dirty="0" smtClean="0">
                <a:latin typeface="Arial" panose="020B0604020202020204" pitchFamily="34" charset="0"/>
                <a:cs typeface="Arial" panose="020B0604020202020204" pitchFamily="34" charset="0"/>
              </a:rPr>
              <a:t> people living on household incomes of $30,000 to $39,999 and of $40,000 to $59,999 per year also report relatively higher percentages experiencing difficulties in paying their mortgage or rent.</a:t>
            </a:r>
            <a:endParaRPr lang="en-US" dirty="0" smtClean="0">
              <a:latin typeface="Arial" panose="020B0604020202020204" pitchFamily="34" charset="0"/>
              <a:cs typeface="Arial" panose="020B0604020202020204" pitchFamily="34" charset="0"/>
            </a:endParaRPr>
          </a:p>
          <a:p>
            <a:pPr defTabSz="814065">
              <a:defRPr/>
            </a:pPr>
            <a:endParaRPr lang="en-CA" dirty="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a:latin typeface="Arial" panose="020B0604020202020204" pitchFamily="34" charset="0"/>
                <a:cs typeface="Arial" panose="020B0604020202020204" pitchFamily="34" charset="0"/>
              </a:rPr>
              <a:t>Age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also related to the </a:t>
            </a:r>
            <a:r>
              <a:rPr lang="en-US" dirty="0" smtClean="0">
                <a:latin typeface="Arial" panose="020B0604020202020204" pitchFamily="34" charset="0"/>
                <a:cs typeface="Arial" panose="020B0604020202020204" pitchFamily="34" charset="0"/>
              </a:rPr>
              <a:t>inability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pay for housing. </a:t>
            </a:r>
            <a:r>
              <a:rPr lang="en-US" dirty="0">
                <a:latin typeface="Arial" panose="020B0604020202020204" pitchFamily="34" charset="0"/>
                <a:cs typeface="Arial" panose="020B0604020202020204" pitchFamily="34" charset="0"/>
              </a:rPr>
              <a:t>Older </a:t>
            </a:r>
            <a:r>
              <a:rPr lang="en-US" dirty="0" smtClean="0">
                <a:latin typeface="Arial" panose="020B0604020202020204" pitchFamily="34" charset="0"/>
                <a:cs typeface="Arial" panose="020B0604020202020204" pitchFamily="34" charset="0"/>
              </a:rPr>
              <a:t>adults</a:t>
            </a:r>
            <a:r>
              <a:rPr lang="en-US" baseline="0" dirty="0" smtClean="0">
                <a:latin typeface="Arial" panose="020B0604020202020204" pitchFamily="34" charset="0"/>
                <a:cs typeface="Arial" panose="020B0604020202020204" pitchFamily="34" charset="0"/>
              </a:rPr>
              <a:t> are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least likely to experience difficulty </a:t>
            </a:r>
            <a:r>
              <a:rPr lang="en-US" dirty="0" smtClean="0">
                <a:latin typeface="Arial" panose="020B0604020202020204" pitchFamily="34" charset="0"/>
                <a:cs typeface="Arial" panose="020B0604020202020204" pitchFamily="34" charset="0"/>
              </a:rPr>
              <a:t>paying mortgage</a:t>
            </a:r>
            <a:r>
              <a:rPr lang="en-US" baseline="0" dirty="0" smtClean="0">
                <a:latin typeface="Arial" panose="020B0604020202020204" pitchFamily="34" charset="0"/>
                <a:cs typeface="Arial" panose="020B0604020202020204" pitchFamily="34" charset="0"/>
              </a:rPr>
              <a:t> or rent</a:t>
            </a:r>
            <a:r>
              <a:rPr lang="en-US" dirty="0" smtClean="0">
                <a:latin typeface="Arial" panose="020B0604020202020204" pitchFamily="34" charset="0"/>
                <a:cs typeface="Arial" panose="020B0604020202020204" pitchFamily="34" charset="0"/>
              </a:rPr>
              <a:t>. Young</a:t>
            </a:r>
            <a:r>
              <a:rPr lang="en-US" baseline="0" dirty="0" smtClean="0">
                <a:latin typeface="Arial" panose="020B0604020202020204" pitchFamily="34" charset="0"/>
                <a:cs typeface="Arial" panose="020B0604020202020204" pitchFamily="34" charset="0"/>
              </a:rPr>
              <a:t> people (under 35 years) and middle age adults (35 to 44 years and 45 to 54 years) have higher percentages of residents who could not pay for housing on time</a:t>
            </a:r>
            <a:r>
              <a:rPr lang="en-US" dirty="0" smtClean="0">
                <a:latin typeface="Arial" panose="020B0604020202020204" pitchFamily="34" charset="0"/>
                <a:cs typeface="Arial" panose="020B0604020202020204" pitchFamily="34" charset="0"/>
              </a:rPr>
              <a:t>.</a:t>
            </a:r>
          </a:p>
          <a:p>
            <a:pPr marL="167321" indent="-167321">
              <a:buFont typeface="Arial" panose="020B0604020202020204" pitchFamily="34" charset="0"/>
              <a:buChar char="•"/>
            </a:pPr>
            <a:endParaRPr lang="en-US" dirty="0"/>
          </a:p>
          <a:p>
            <a:pPr marL="167321" indent="-167321">
              <a:buFont typeface="Arial" panose="020B0604020202020204" pitchFamily="34" charset="0"/>
              <a:buChar char="•"/>
            </a:pPr>
            <a:r>
              <a:rPr lang="en-US" dirty="0" smtClean="0"/>
              <a:t>Households</a:t>
            </a:r>
            <a:r>
              <a:rPr lang="en-US" baseline="0" dirty="0" smtClean="0"/>
              <a:t> of one adult living with children (single parents) report the highest level of inability</a:t>
            </a:r>
            <a:r>
              <a:rPr lang="en-US" dirty="0" smtClean="0"/>
              <a:t> </a:t>
            </a:r>
            <a:r>
              <a:rPr lang="en-US" dirty="0"/>
              <a:t>to pay their mortgage or rent on </a:t>
            </a:r>
            <a:r>
              <a:rPr lang="en-US" dirty="0" smtClean="0"/>
              <a:t>time,</a:t>
            </a:r>
            <a:r>
              <a:rPr lang="en-US" baseline="0" dirty="0" smtClean="0"/>
              <a:t> followed by households of couples with no children and couples living with children at home</a:t>
            </a:r>
            <a:r>
              <a:rPr lang="en-US" dirty="0" smtClean="0"/>
              <a:t>. However</a:t>
            </a:r>
            <a:r>
              <a:rPr lang="en-US" dirty="0"/>
              <a:t>, residents </a:t>
            </a:r>
            <a:r>
              <a:rPr lang="en-US" dirty="0" smtClean="0"/>
              <a:t>living alone </a:t>
            </a:r>
            <a:r>
              <a:rPr lang="en-US" dirty="0"/>
              <a:t>report </a:t>
            </a:r>
            <a:r>
              <a:rPr lang="en-US" dirty="0" smtClean="0"/>
              <a:t>experiencing</a:t>
            </a:r>
            <a:r>
              <a:rPr lang="en-US" baseline="0" dirty="0" smtClean="0"/>
              <a:t> no hardship </a:t>
            </a:r>
            <a:r>
              <a:rPr lang="en-US" dirty="0" smtClean="0"/>
              <a:t>paying </a:t>
            </a:r>
            <a:r>
              <a:rPr lang="en-US" dirty="0"/>
              <a:t>for housing on time. </a:t>
            </a:r>
            <a:endParaRPr lang="en-US" dirty="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34</a:t>
            </a:fld>
            <a:endParaRPr lang="en-US" dirty="0"/>
          </a:p>
        </p:txBody>
      </p:sp>
    </p:spTree>
    <p:extLst>
      <p:ext uri="{BB962C8B-B14F-4D97-AF65-F5344CB8AC3E}">
        <p14:creationId xmlns:p14="http://schemas.microsoft.com/office/powerpoint/2010/main" val="1909898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5"/>
            <a:ext cx="5618480" cy="4536337"/>
          </a:xfrm>
        </p:spPr>
        <p:txBody>
          <a:bodyPr/>
          <a:lstStyle/>
          <a:p>
            <a:r>
              <a:rPr lang="en-US" b="1" dirty="0">
                <a:solidFill>
                  <a:srgbClr val="005A73"/>
                </a:solidFill>
                <a:latin typeface="Arial" panose="020B0604020202020204" pitchFamily="34" charset="0"/>
                <a:cs typeface="Arial" panose="020B0604020202020204" pitchFamily="34" charset="0"/>
              </a:rPr>
              <a:t>Living Standards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many residents in Bruce and Grey Counties reported being unable to purchase food in the past year?</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dirty="0" smtClean="0">
                <a:latin typeface="Arial" panose="020B0604020202020204" pitchFamily="34" charset="0"/>
                <a:cs typeface="Arial" panose="020B0604020202020204" pitchFamily="34" charset="0"/>
              </a:rPr>
              <a:t>Income is related </a:t>
            </a:r>
            <a:r>
              <a:rPr lang="en-US" dirty="0">
                <a:latin typeface="Arial" panose="020B0604020202020204" pitchFamily="34" charset="0"/>
                <a:cs typeface="Arial" panose="020B0604020202020204" pitchFamily="34" charset="0"/>
              </a:rPr>
              <a:t>to inability to pay for </a:t>
            </a:r>
            <a:r>
              <a:rPr lang="en-US" dirty="0" smtClean="0">
                <a:latin typeface="Arial" panose="020B0604020202020204" pitchFamily="34" charset="0"/>
                <a:cs typeface="Arial" panose="020B0604020202020204" pitchFamily="34" charset="0"/>
              </a:rPr>
              <a:t>food</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with </a:t>
            </a:r>
            <a:r>
              <a:rPr lang="en-US" dirty="0">
                <a:latin typeface="Arial" panose="020B0604020202020204" pitchFamily="34" charset="0"/>
                <a:cs typeface="Arial" panose="020B0604020202020204" pitchFamily="34" charset="0"/>
              </a:rPr>
              <a:t>the lower income </a:t>
            </a:r>
            <a:r>
              <a:rPr lang="en-US" dirty="0" smtClean="0">
                <a:latin typeface="Arial" panose="020B0604020202020204" pitchFamily="34" charset="0"/>
                <a:cs typeface="Arial" panose="020B0604020202020204" pitchFamily="34" charset="0"/>
              </a:rPr>
              <a:t>group, especially those living on incomes</a:t>
            </a:r>
            <a:r>
              <a:rPr lang="en-US" baseline="0" dirty="0" smtClean="0">
                <a:latin typeface="Arial" panose="020B0604020202020204" pitchFamily="34" charset="0"/>
                <a:cs typeface="Arial" panose="020B0604020202020204" pitchFamily="34" charset="0"/>
              </a:rPr>
              <a:t> lower than $20,000 per year,</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experiencing the greatest difficulty in meeting their basic needs. </a:t>
            </a:r>
            <a:r>
              <a:rPr lang="en-US" dirty="0" smtClean="0">
                <a:latin typeface="Arial" panose="020B0604020202020204" pitchFamily="34" charset="0"/>
                <a:cs typeface="Arial" panose="020B0604020202020204" pitchFamily="34" charset="0"/>
              </a:rPr>
              <a:t>Notably,</a:t>
            </a:r>
            <a:r>
              <a:rPr lang="en-US" baseline="0" dirty="0" smtClean="0">
                <a:latin typeface="Arial" panose="020B0604020202020204" pitchFamily="34" charset="0"/>
                <a:cs typeface="Arial" panose="020B0604020202020204" pitchFamily="34" charset="0"/>
              </a:rPr>
              <a:t> people living on household incomes of $30,000 to $39,999 and of $40,000 to $59,999 per year also report relatively higher percentages experiencing difficulties in purchasing food.</a:t>
            </a:r>
            <a:endParaRPr lang="en-US"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a:latin typeface="Arial" panose="020B0604020202020204" pitchFamily="34" charset="0"/>
                <a:cs typeface="Arial" panose="020B0604020202020204" pitchFamily="34" charset="0"/>
              </a:rPr>
              <a:t>Age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also related to the </a:t>
            </a:r>
            <a:r>
              <a:rPr lang="en-US" dirty="0" smtClean="0">
                <a:latin typeface="Arial" panose="020B0604020202020204" pitchFamily="34" charset="0"/>
                <a:cs typeface="Arial" panose="020B0604020202020204" pitchFamily="34" charset="0"/>
              </a:rPr>
              <a:t>inability </a:t>
            </a:r>
            <a:r>
              <a:rPr lang="en-US" dirty="0">
                <a:latin typeface="Arial" panose="020B0604020202020204" pitchFamily="34" charset="0"/>
                <a:cs typeface="Arial" panose="020B0604020202020204" pitchFamily="34" charset="0"/>
              </a:rPr>
              <a:t>to meet basic financial needs. Older adults </a:t>
            </a:r>
            <a:r>
              <a:rPr lang="en-US" dirty="0" smtClean="0">
                <a:latin typeface="Arial" panose="020B0604020202020204" pitchFamily="34" charset="0"/>
                <a:cs typeface="Arial" panose="020B0604020202020204" pitchFamily="34" charset="0"/>
              </a:rPr>
              <a:t>are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least </a:t>
            </a:r>
            <a:r>
              <a:rPr lang="en-US" dirty="0">
                <a:latin typeface="Arial" panose="020B0604020202020204" pitchFamily="34" charset="0"/>
                <a:cs typeface="Arial" panose="020B0604020202020204" pitchFamily="34" charset="0"/>
              </a:rPr>
              <a:t>likely to experience </a:t>
            </a:r>
            <a:r>
              <a:rPr lang="en-US" i="1" dirty="0" smtClean="0">
                <a:latin typeface="Arial" panose="020B0604020202020204" pitchFamily="34" charset="0"/>
                <a:cs typeface="Arial" panose="020B0604020202020204" pitchFamily="34" charset="0"/>
              </a:rPr>
              <a:t>difficulty in buying food</a:t>
            </a:r>
            <a:r>
              <a:rPr lang="en-US" dirty="0" smtClean="0">
                <a:latin typeface="Arial" panose="020B0604020202020204" pitchFamily="34" charset="0"/>
                <a:cs typeface="Arial" panose="020B0604020202020204" pitchFamily="34" charset="0"/>
              </a:rPr>
              <a:t>. People in middle age groups (35</a:t>
            </a:r>
            <a:r>
              <a:rPr lang="en-US" baseline="0" dirty="0" smtClean="0">
                <a:latin typeface="Arial" panose="020B0604020202020204" pitchFamily="34" charset="0"/>
                <a:cs typeface="Arial" panose="020B0604020202020204" pitchFamily="34" charset="0"/>
              </a:rPr>
              <a:t> to 44 years and 45 to</a:t>
            </a:r>
            <a:r>
              <a:rPr lang="en-US" dirty="0" smtClean="0">
                <a:latin typeface="Arial" panose="020B0604020202020204" pitchFamily="34" charset="0"/>
                <a:cs typeface="Arial" panose="020B0604020202020204" pitchFamily="34" charset="0"/>
              </a:rPr>
              <a:t> 54 years) are</a:t>
            </a:r>
            <a:r>
              <a:rPr lang="en-US" baseline="0" dirty="0" smtClean="0">
                <a:latin typeface="Arial" panose="020B0604020202020204" pitchFamily="34" charset="0"/>
                <a:cs typeface="Arial" panose="020B0604020202020204" pitchFamily="34" charset="0"/>
              </a:rPr>
              <a:t> the mostly</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likely to </a:t>
            </a:r>
            <a:r>
              <a:rPr lang="en-US" i="0" dirty="0">
                <a:latin typeface="Arial" panose="020B0604020202020204" pitchFamily="34" charset="0"/>
                <a:cs typeface="Arial" panose="020B0604020202020204" pitchFamily="34" charset="0"/>
              </a:rPr>
              <a:t>experience </a:t>
            </a:r>
            <a:r>
              <a:rPr lang="en-US" i="0" dirty="0" smtClean="0">
                <a:latin typeface="Arial" panose="020B0604020202020204" pitchFamily="34" charset="0"/>
                <a:cs typeface="Arial" panose="020B0604020202020204" pitchFamily="34" charset="0"/>
              </a:rPr>
              <a:t>difficulty </a:t>
            </a:r>
            <a:r>
              <a:rPr lang="en-US" i="0" dirty="0">
                <a:latin typeface="Arial" panose="020B0604020202020204" pitchFamily="34" charset="0"/>
                <a:cs typeface="Arial" panose="020B0604020202020204" pitchFamily="34" charset="0"/>
              </a:rPr>
              <a:t>in </a:t>
            </a:r>
            <a:r>
              <a:rPr lang="en-US" i="0" dirty="0" smtClean="0">
                <a:latin typeface="Arial" panose="020B0604020202020204" pitchFamily="34" charset="0"/>
                <a:cs typeface="Arial" panose="020B0604020202020204" pitchFamily="34" charset="0"/>
              </a:rPr>
              <a:t>purchasing food,</a:t>
            </a:r>
            <a:r>
              <a:rPr lang="en-US" i="0" baseline="0" dirty="0" smtClean="0">
                <a:latin typeface="Arial" panose="020B0604020202020204" pitchFamily="34" charset="0"/>
                <a:cs typeface="Arial" panose="020B0604020202020204" pitchFamily="34" charset="0"/>
              </a:rPr>
              <a:t> followed by younger people (under 35 years)</a:t>
            </a:r>
            <a:r>
              <a:rPr lang="en-US" i="0" dirty="0" smtClean="0">
                <a:latin typeface="Arial" panose="020B0604020202020204" pitchFamily="34" charset="0"/>
                <a:cs typeface="Arial" panose="020B0604020202020204" pitchFamily="34" charset="0"/>
              </a:rPr>
              <a:t>.</a:t>
            </a:r>
          </a:p>
          <a:p>
            <a:pPr marL="167321" indent="-167321">
              <a:buFont typeface="Arial" panose="020B0604020202020204" pitchFamily="34" charset="0"/>
              <a:buChar char="•"/>
            </a:pPr>
            <a:endParaRPr lang="en-US" dirty="0"/>
          </a:p>
          <a:p>
            <a:pPr marL="167321" indent="-167321">
              <a:buFont typeface="Arial" panose="020B0604020202020204" pitchFamily="34" charset="0"/>
              <a:buChar char="•"/>
            </a:pPr>
            <a:r>
              <a:rPr lang="en-US" dirty="0" smtClean="0"/>
              <a:t>Households with one adult living </a:t>
            </a:r>
            <a:r>
              <a:rPr lang="en-US" dirty="0"/>
              <a:t>with </a:t>
            </a:r>
            <a:r>
              <a:rPr lang="en-US" dirty="0" smtClean="0"/>
              <a:t>children </a:t>
            </a:r>
            <a:r>
              <a:rPr lang="en-US" dirty="0"/>
              <a:t>at </a:t>
            </a:r>
            <a:r>
              <a:rPr lang="en-US" dirty="0" smtClean="0"/>
              <a:t>home (single parents) </a:t>
            </a:r>
            <a:r>
              <a:rPr lang="en-US" dirty="0"/>
              <a:t>are most likely to </a:t>
            </a:r>
            <a:r>
              <a:rPr lang="en-US" dirty="0" smtClean="0"/>
              <a:t>eat less due to lack of money </a:t>
            </a:r>
            <a:r>
              <a:rPr lang="en-US" dirty="0"/>
              <a:t>to buy food </a:t>
            </a:r>
            <a:r>
              <a:rPr lang="en-US" dirty="0" smtClean="0"/>
              <a:t>(22.9%), </a:t>
            </a:r>
            <a:r>
              <a:rPr lang="en-US" dirty="0"/>
              <a:t>followed by </a:t>
            </a:r>
            <a:r>
              <a:rPr lang="en-US" dirty="0" smtClean="0"/>
              <a:t>adults sharing accommodation with others (12.9%) </a:t>
            </a:r>
            <a:r>
              <a:rPr lang="en-US" dirty="0"/>
              <a:t>and </a:t>
            </a:r>
            <a:r>
              <a:rPr lang="en-US" dirty="0" smtClean="0"/>
              <a:t>households of couples living with children (11.3%). In contrast, households of couples</a:t>
            </a:r>
            <a:r>
              <a:rPr lang="en-US" baseline="0" dirty="0" smtClean="0"/>
              <a:t> with no children at home </a:t>
            </a:r>
            <a:r>
              <a:rPr lang="en-US" dirty="0" smtClean="0"/>
              <a:t>report the </a:t>
            </a:r>
            <a:r>
              <a:rPr lang="en-US" dirty="0"/>
              <a:t>lowest level of food security. </a:t>
            </a:r>
            <a:r>
              <a:rPr lang="en-US" dirty="0" smtClean="0"/>
              <a:t>Only 2.1%</a:t>
            </a:r>
            <a:r>
              <a:rPr lang="en-US" baseline="0" dirty="0" smtClean="0"/>
              <a:t> of couples with no children at home </a:t>
            </a:r>
            <a:r>
              <a:rPr lang="en-US" i="1" dirty="0" smtClean="0"/>
              <a:t>ate </a:t>
            </a:r>
            <a:r>
              <a:rPr lang="en-US" i="1" dirty="0"/>
              <a:t>less</a:t>
            </a:r>
            <a:r>
              <a:rPr lang="en-US" dirty="0"/>
              <a:t> or said they </a:t>
            </a:r>
            <a:r>
              <a:rPr lang="en-US" i="1" dirty="0" smtClean="0"/>
              <a:t>had no enough </a:t>
            </a:r>
            <a:r>
              <a:rPr lang="en-US" i="1" dirty="0"/>
              <a:t>money for food </a:t>
            </a:r>
            <a:r>
              <a:rPr lang="en-US" dirty="0"/>
              <a:t>in the past </a:t>
            </a:r>
            <a:r>
              <a:rPr lang="en-US" dirty="0" smtClean="0"/>
              <a:t>year.</a:t>
            </a:r>
            <a:endParaRPr lang="en-CA" dirty="0"/>
          </a:p>
          <a:p>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35</a:t>
            </a:fld>
            <a:endParaRPr lang="en-US" dirty="0"/>
          </a:p>
        </p:txBody>
      </p:sp>
    </p:spTree>
    <p:extLst>
      <p:ext uri="{BB962C8B-B14F-4D97-AF65-F5344CB8AC3E}">
        <p14:creationId xmlns:p14="http://schemas.microsoft.com/office/powerpoint/2010/main" val="1412919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job fit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Income is associated with perceived job fit. As income increases, so does the percentage of people who agree that opportunities at work and income match their education and training.</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Fewer people with an income under $20,000 per year agree that their opportunities at work match their education and training.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annual household incomes of $100,000 to $119,999 also are more likely to report a lower degree of job fit.</a:t>
            </a:r>
          </a:p>
        </p:txBody>
      </p:sp>
      <p:sp>
        <p:nvSpPr>
          <p:cNvPr id="5" name="Slide Number Placeholder 4"/>
          <p:cNvSpPr>
            <a:spLocks noGrp="1"/>
          </p:cNvSpPr>
          <p:nvPr>
            <p:ph type="sldNum" sz="quarter" idx="11"/>
          </p:nvPr>
        </p:nvSpPr>
        <p:spPr/>
        <p:txBody>
          <a:bodyPr/>
          <a:lstStyle/>
          <a:p>
            <a:fld id="{8B6ACE37-B70B-483C-B7C8-9B58D8E0844E}" type="slidenum">
              <a:rPr lang="en-US" smtClean="0"/>
              <a:pPr/>
              <a:t>36</a:t>
            </a:fld>
            <a:endParaRPr lang="en-US" dirty="0"/>
          </a:p>
        </p:txBody>
      </p:sp>
    </p:spTree>
    <p:extLst>
      <p:ext uri="{BB962C8B-B14F-4D97-AF65-F5344CB8AC3E}">
        <p14:creationId xmlns:p14="http://schemas.microsoft.com/office/powerpoint/2010/main" val="1956917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job fit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For all age groups, the percentages of residents who report less job fit are all below 15%.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Comparatively, younger people (under 35 years) and older adults (75 years and older who are still working) are more likely to perceived a better job fit</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About one-third of middle age workers (45 to 54 years and 55 to 64 years) feel that their job adequately reflects their efforts and achievements, while a slightly greater percentage of workers 35 to 44 years of age agreed.</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37</a:t>
            </a:fld>
            <a:endParaRPr lang="en-US" dirty="0"/>
          </a:p>
        </p:txBody>
      </p:sp>
    </p:spTree>
    <p:extLst>
      <p:ext uri="{BB962C8B-B14F-4D97-AF65-F5344CB8AC3E}">
        <p14:creationId xmlns:p14="http://schemas.microsoft.com/office/powerpoint/2010/main" val="3741340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Is job fit related to living arrangement?</a:t>
            </a:r>
            <a:r>
              <a:rPr lang="en-CA" dirty="0"/>
              <a:t>”</a:t>
            </a:r>
          </a:p>
          <a:p>
            <a:endParaRPr lang="en-US" dirty="0" smtClean="0">
              <a:latin typeface="Arial" panose="020B0604020202020204" pitchFamily="34" charset="0"/>
              <a:cs typeface="Arial" panose="020B0604020202020204" pitchFamily="34" charset="0"/>
            </a:endParaRPr>
          </a:p>
          <a:p>
            <a:pPr marL="165519" indent="-165519" defTabSz="924458">
              <a:buFont typeface="Arial" panose="020B0604020202020204" pitchFamily="34" charset="0"/>
              <a:buChar char="•"/>
              <a:defRPr/>
            </a:pPr>
            <a:r>
              <a:rPr lang="en-US" dirty="0" smtClean="0"/>
              <a:t>Adults living alone are the most likely to agree that their job adequately reflects their efforts and achievements (50%). </a:t>
            </a:r>
            <a:endParaRPr lang="en-CA" dirty="0" smtClean="0"/>
          </a:p>
          <a:p>
            <a:pPr marL="165519" indent="-165519">
              <a:buFont typeface="Arial" panose="020B0604020202020204" pitchFamily="34" charset="0"/>
              <a:buChar char="•"/>
            </a:pPr>
            <a:endParaRPr lang="en-US" dirty="0" smtClean="0"/>
          </a:p>
          <a:p>
            <a:pPr marL="165519" indent="-165519">
              <a:buFont typeface="Arial" panose="020B0604020202020204" pitchFamily="34" charset="0"/>
              <a:buChar char="•"/>
            </a:pPr>
            <a:r>
              <a:rPr lang="en-US" dirty="0" smtClean="0"/>
              <a:t>There </a:t>
            </a:r>
            <a:r>
              <a:rPr lang="en-US" dirty="0"/>
              <a:t>is a </a:t>
            </a:r>
            <a:r>
              <a:rPr lang="en-US" dirty="0" smtClean="0"/>
              <a:t>similar </a:t>
            </a:r>
            <a:r>
              <a:rPr lang="en-US" dirty="0"/>
              <a:t>percentage of agreement among couples, regardless of whether they have children or live with </a:t>
            </a:r>
            <a:r>
              <a:rPr lang="en-US" dirty="0" smtClean="0"/>
              <a:t>their children</a:t>
            </a:r>
            <a:r>
              <a:rPr lang="en-US" dirty="0"/>
              <a:t>, that their job is a good fit (between </a:t>
            </a:r>
            <a:r>
              <a:rPr lang="en-US" dirty="0" smtClean="0"/>
              <a:t>29.3% </a:t>
            </a:r>
            <a:r>
              <a:rPr lang="en-US" dirty="0"/>
              <a:t>to </a:t>
            </a:r>
            <a:r>
              <a:rPr lang="en-US" dirty="0" smtClean="0"/>
              <a:t>35.6%). </a:t>
            </a:r>
            <a:endParaRPr lang="en-US" dirty="0"/>
          </a:p>
          <a:p>
            <a:pPr marL="165519" indent="-165519">
              <a:buFont typeface="Arial" panose="020B0604020202020204" pitchFamily="34" charset="0"/>
              <a:buChar char="•"/>
            </a:pPr>
            <a:endParaRPr lang="en-US" dirty="0"/>
          </a:p>
          <a:p>
            <a:pPr marL="165519" indent="-165519">
              <a:buFont typeface="Arial" panose="020B0604020202020204" pitchFamily="34" charset="0"/>
              <a:buChar char="•"/>
            </a:pPr>
            <a:r>
              <a:rPr lang="en-US" dirty="0"/>
              <a:t>Compared to households of couples, a lower percentage of households </a:t>
            </a:r>
            <a:r>
              <a:rPr lang="en-US" dirty="0" smtClean="0"/>
              <a:t>with </a:t>
            </a:r>
            <a:r>
              <a:rPr lang="en-US" dirty="0"/>
              <a:t>one adult living with children at home (single parents) agree that opportunities at work are adequate and that their income adequately reflects their education and training </a:t>
            </a:r>
            <a:r>
              <a:rPr lang="en-US" dirty="0" smtClean="0"/>
              <a:t>(19.8%). </a:t>
            </a:r>
            <a:endParaRPr lang="en-US" dirty="0"/>
          </a:p>
          <a:p>
            <a:pPr marL="165519" indent="-165519">
              <a:buFont typeface="Arial" panose="020B0604020202020204" pitchFamily="34" charset="0"/>
              <a:buChar char="•"/>
            </a:pPr>
            <a:endParaRPr lang="en-US" dirty="0"/>
          </a:p>
          <a:p>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38</a:t>
            </a:fld>
            <a:endParaRPr lang="en-US" dirty="0"/>
          </a:p>
        </p:txBody>
      </p:sp>
    </p:spTree>
    <p:extLst>
      <p:ext uri="{BB962C8B-B14F-4D97-AF65-F5344CB8AC3E}">
        <p14:creationId xmlns:p14="http://schemas.microsoft.com/office/powerpoint/2010/main" val="1158806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Living Standards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job fit</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job fit is related to higher overall wellbeing</a:t>
            </a:r>
            <a:r>
              <a:rPr lang="en-US" baseline="0" dirty="0" smtClean="0">
                <a:solidFill>
                  <a:srgbClr val="005A73"/>
                </a:solidFill>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a:t>
            </a:r>
            <a:r>
              <a:rPr lang="en-US" baseline="0" dirty="0" smtClean="0">
                <a:latin typeface="Arial" panose="020B0604020202020204" pitchFamily="34" charset="0"/>
                <a:cs typeface="Arial" panose="020B0604020202020204" pitchFamily="34" charset="0"/>
              </a:rPr>
              <a:t> however, people with annual household incomes of $100,000 to $1199,999 report relatively </a:t>
            </a:r>
            <a:r>
              <a:rPr lang="en-US" i="1" baseline="0" dirty="0" smtClean="0">
                <a:latin typeface="Arial" panose="020B0604020202020204" pitchFamily="34" charset="0"/>
                <a:cs typeface="Arial" panose="020B0604020202020204" pitchFamily="34" charset="0"/>
              </a:rPr>
              <a:t>lower </a:t>
            </a:r>
            <a:r>
              <a:rPr lang="en-US" baseline="0" dirty="0" smtClean="0">
                <a:latin typeface="Arial" panose="020B0604020202020204" pitchFamily="34" charset="0"/>
                <a:cs typeface="Arial" panose="020B0604020202020204" pitchFamily="34" charset="0"/>
              </a:rPr>
              <a:t>job fit compared to their incomes. And interestingly, people with annual household incomes of $20,000 to $29,999 report somewhat </a:t>
            </a:r>
            <a:r>
              <a:rPr lang="en-US" i="1" baseline="0" dirty="0" smtClean="0">
                <a:latin typeface="Arial" panose="020B0604020202020204" pitchFamily="34" charset="0"/>
                <a:cs typeface="Arial" panose="020B0604020202020204" pitchFamily="34" charset="0"/>
              </a:rPr>
              <a:t>lower</a:t>
            </a:r>
            <a:r>
              <a:rPr lang="en-US" baseline="0" dirty="0" smtClean="0">
                <a:latin typeface="Arial" panose="020B0604020202020204" pitchFamily="34" charset="0"/>
                <a:cs typeface="Arial" panose="020B0604020202020204" pitchFamily="34" charset="0"/>
              </a:rPr>
              <a:t> job fit and significantly </a:t>
            </a:r>
            <a:r>
              <a:rPr lang="en-US" i="1" baseline="0" dirty="0" smtClean="0">
                <a:latin typeface="Arial" panose="020B0604020202020204" pitchFamily="34" charset="0"/>
                <a:cs typeface="Arial" panose="020B0604020202020204" pitchFamily="34" charset="0"/>
              </a:rPr>
              <a:t>higher</a:t>
            </a:r>
            <a:r>
              <a:rPr lang="en-US" baseline="0" dirty="0" smtClean="0">
                <a:latin typeface="Arial" panose="020B0604020202020204" pitchFamily="34" charset="0"/>
                <a:cs typeface="Arial" panose="020B0604020202020204" pitchFamily="34" charset="0"/>
              </a:rPr>
              <a:t> wellbeing.</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adults (75 years and older); however, younger people (under 35 years) report</a:t>
            </a:r>
            <a:r>
              <a:rPr lang="en-US" baseline="0" dirty="0" smtClean="0">
                <a:latin typeface="Arial" panose="020B0604020202020204" pitchFamily="34" charset="0"/>
                <a:cs typeface="Arial" panose="020B0604020202020204" pitchFamily="34" charset="0"/>
              </a:rPr>
              <a:t> a relatively higher job fit but their overall wellbeing is quite low.</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a:t>Households of </a:t>
            </a:r>
            <a:r>
              <a:rPr lang="en-US" dirty="0" smtClean="0"/>
              <a:t>adults living alone</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39</a:t>
            </a:fld>
            <a:endParaRPr lang="en-US" dirty="0"/>
          </a:p>
        </p:txBody>
      </p:sp>
    </p:spTree>
    <p:extLst>
      <p:ext uri="{BB962C8B-B14F-4D97-AF65-F5344CB8AC3E}">
        <p14:creationId xmlns:p14="http://schemas.microsoft.com/office/powerpoint/2010/main" val="176824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4</a:t>
            </a:fld>
            <a:endParaRPr lang="en-US" dirty="0"/>
          </a:p>
        </p:txBody>
      </p:sp>
    </p:spTree>
    <p:extLst>
      <p:ext uri="{BB962C8B-B14F-4D97-AF65-F5344CB8AC3E}">
        <p14:creationId xmlns:p14="http://schemas.microsoft.com/office/powerpoint/2010/main" val="1461625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work-life imbalance</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 household income </a:t>
            </a:r>
            <a:r>
              <a:rPr lang="en-US" i="1" dirty="0" smtClean="0">
                <a:latin typeface="Arial" panose="020B0604020202020204" pitchFamily="34" charset="0"/>
                <a:cs typeface="Arial" panose="020B0604020202020204" pitchFamily="34" charset="0"/>
              </a:rPr>
              <a:t>in Bruce and Grey Counties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Work-life imbalance is the most severe among residents</a:t>
            </a:r>
            <a:r>
              <a:rPr lang="en-CA" baseline="0" dirty="0" smtClean="0">
                <a:latin typeface="Arial" panose="020B0604020202020204" pitchFamily="34" charset="0"/>
                <a:cs typeface="Arial" panose="020B0604020202020204" pitchFamily="34" charset="0"/>
              </a:rPr>
              <a:t> with annual household incomes lower than $20,000. The highest percentage of residents in this lowest income group report greater work-life imbalance (58.8%).</a:t>
            </a:r>
          </a:p>
          <a:p>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a:t>
            </a:r>
            <a:r>
              <a:rPr lang="en-CA" baseline="0" dirty="0" smtClean="0">
                <a:latin typeface="Arial" panose="020B0604020202020204" pitchFamily="34" charset="0"/>
                <a:cs typeface="Arial" panose="020B0604020202020204" pitchFamily="34" charset="0"/>
              </a:rPr>
              <a:t> </a:t>
            </a:r>
            <a:r>
              <a:rPr lang="en-CA" dirty="0" smtClean="0">
                <a:latin typeface="Arial" panose="020B0604020202020204" pitchFamily="34" charset="0"/>
                <a:cs typeface="Arial" panose="020B0604020202020204" pitchFamily="34" charset="0"/>
              </a:rPr>
              <a:t>annual household incomes in the four categories</a:t>
            </a:r>
            <a:r>
              <a:rPr lang="en-CA" baseline="0" dirty="0" smtClean="0">
                <a:latin typeface="Arial" panose="020B0604020202020204" pitchFamily="34" charset="0"/>
                <a:cs typeface="Arial" panose="020B0604020202020204" pitchFamily="34" charset="0"/>
              </a:rPr>
              <a:t> </a:t>
            </a:r>
            <a:r>
              <a:rPr lang="en-CA" dirty="0" smtClean="0">
                <a:latin typeface="Arial" panose="020B0604020202020204" pitchFamily="34" charset="0"/>
                <a:cs typeface="Arial" panose="020B0604020202020204" pitchFamily="34" charset="0"/>
              </a:rPr>
              <a:t>from </a:t>
            </a:r>
            <a:r>
              <a:rPr lang="en-CA" baseline="0" dirty="0" smtClean="0">
                <a:latin typeface="Arial" panose="020B0604020202020204" pitchFamily="34" charset="0"/>
                <a:cs typeface="Arial" panose="020B0604020202020204" pitchFamily="34" charset="0"/>
              </a:rPr>
              <a:t>$40,000 to $119,000 experiencing less work-life imbalance than residents in other income groups.</a:t>
            </a:r>
            <a:endParaRPr lang="en-CA" dirty="0" smtClean="0">
              <a:latin typeface="Arial" panose="020B0604020202020204" pitchFamily="34" charset="0"/>
              <a:cs typeface="Arial" panose="020B0604020202020204" pitchFamily="34" charset="0"/>
            </a:endParaRPr>
          </a:p>
          <a:p>
            <a:pPr marL="167321" indent="-167321" defTabSz="924458">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92445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Although almost half of the people living on annual household incomes of $150,000 and over report less work-life imbalance (49.1%), there is still a considerable number of people (29.5%) experiencing more work-life imbalance.</a:t>
            </a:r>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endParaRPr lang="en-CA"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40</a:t>
            </a:fld>
            <a:endParaRPr lang="en-US" dirty="0"/>
          </a:p>
        </p:txBody>
      </p:sp>
    </p:spTree>
    <p:extLst>
      <p:ext uri="{BB962C8B-B14F-4D97-AF65-F5344CB8AC3E}">
        <p14:creationId xmlns:p14="http://schemas.microsoft.com/office/powerpoint/2010/main" val="2449207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work-life imbalance</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 age </a:t>
            </a:r>
            <a:r>
              <a:rPr lang="en-US" i="1" dirty="0" smtClean="0">
                <a:latin typeface="Arial" panose="020B0604020202020204" pitchFamily="34" charset="0"/>
                <a:cs typeface="Arial" panose="020B0604020202020204" pitchFamily="34" charset="0"/>
              </a:rPr>
              <a:t>in Bruce and Grey Counties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Work-life imbalance is most common among workers under 55 years of age, which corresponds to peak career years.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Much larger percentages of older residents who are still working – those </a:t>
            </a:r>
            <a:r>
              <a:rPr lang="en-US" dirty="0" smtClean="0">
                <a:latin typeface="Arial" panose="020B0604020202020204" pitchFamily="34" charset="0"/>
                <a:cs typeface="Arial" panose="020B0604020202020204" pitchFamily="34" charset="0"/>
              </a:rPr>
              <a:t>65</a:t>
            </a:r>
            <a:r>
              <a:rPr lang="en-US" baseline="0" dirty="0" smtClean="0">
                <a:latin typeface="Arial" panose="020B0604020202020204" pitchFamily="34" charset="0"/>
                <a:cs typeface="Arial" panose="020B0604020202020204" pitchFamily="34" charset="0"/>
              </a:rPr>
              <a:t> to 74 years (53.8%) and 75 years of age and older (53.0%) – have more work-life balance, probably because many of them have </a:t>
            </a:r>
            <a:r>
              <a:rPr lang="en-US" i="1" baseline="0" dirty="0" smtClean="0">
                <a:latin typeface="Arial" panose="020B0604020202020204" pitchFamily="34" charset="0"/>
                <a:cs typeface="Arial" panose="020B0604020202020204" pitchFamily="34" charset="0"/>
              </a:rPr>
              <a:t>chosen</a:t>
            </a:r>
            <a:r>
              <a:rPr lang="en-US" baseline="0" dirty="0" smtClean="0">
                <a:latin typeface="Arial" panose="020B0604020202020204" pitchFamily="34" charset="0"/>
                <a:cs typeface="Arial" panose="020B0604020202020204" pitchFamily="34" charset="0"/>
              </a:rPr>
              <a:t> to continue working.</a:t>
            </a:r>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41</a:t>
            </a:fld>
            <a:endParaRPr lang="en-US" dirty="0"/>
          </a:p>
        </p:txBody>
      </p:sp>
    </p:spTree>
    <p:extLst>
      <p:ext uri="{BB962C8B-B14F-4D97-AF65-F5344CB8AC3E}">
        <p14:creationId xmlns:p14="http://schemas.microsoft.com/office/powerpoint/2010/main" val="1847907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Is work-life imbalance related to living arrangement?</a:t>
            </a:r>
            <a:r>
              <a:rPr lang="en-CA" dirty="0"/>
              <a:t>”</a:t>
            </a:r>
          </a:p>
          <a:p>
            <a:endParaRPr lang="en-CA" dirty="0"/>
          </a:p>
          <a:p>
            <a:pPr marL="174238" indent="-174238">
              <a:buFont typeface="Arial" panose="020B0604020202020204" pitchFamily="34" charset="0"/>
              <a:buChar char="•"/>
            </a:pPr>
            <a:r>
              <a:rPr lang="en-CA" dirty="0"/>
              <a:t>Work-life imbalance is the most severe among adults who share accommodation with </a:t>
            </a:r>
            <a:r>
              <a:rPr lang="en-CA" dirty="0" smtClean="0"/>
              <a:t>others (22.2%).</a:t>
            </a:r>
            <a:endParaRPr lang="en-CA" dirty="0"/>
          </a:p>
          <a:p>
            <a:pPr marL="174238" indent="-174238">
              <a:buFont typeface="Arial" panose="020B0604020202020204" pitchFamily="34" charset="0"/>
              <a:buChar char="•"/>
            </a:pPr>
            <a:endParaRPr lang="en-CA" dirty="0"/>
          </a:p>
          <a:p>
            <a:pPr marL="165519" indent="-165519">
              <a:buFont typeface="Arial" panose="020B0604020202020204" pitchFamily="34" charset="0"/>
              <a:buChar char="•"/>
            </a:pPr>
            <a:r>
              <a:rPr lang="en-US" dirty="0"/>
              <a:t>Perhaps not surprisingly because of multiple demands on their time, households </a:t>
            </a:r>
            <a:r>
              <a:rPr lang="en-US" dirty="0" smtClean="0"/>
              <a:t>with </a:t>
            </a:r>
            <a:r>
              <a:rPr lang="en-US" dirty="0"/>
              <a:t>one adult living with children at home (single parents) are </a:t>
            </a:r>
            <a:r>
              <a:rPr lang="en-US" dirty="0" smtClean="0"/>
              <a:t>less </a:t>
            </a:r>
            <a:r>
              <a:rPr lang="en-US" dirty="0"/>
              <a:t>likely to experience work-life </a:t>
            </a:r>
            <a:r>
              <a:rPr lang="en-US" dirty="0" smtClean="0"/>
              <a:t>balance (24.9%) compared </a:t>
            </a:r>
            <a:r>
              <a:rPr lang="en-US" dirty="0"/>
              <a:t>to people who have a partner</a:t>
            </a:r>
            <a:r>
              <a:rPr lang="en-US" dirty="0" smtClean="0"/>
              <a:t>.</a:t>
            </a:r>
          </a:p>
          <a:p>
            <a:pPr marL="165519" indent="-165519">
              <a:buFont typeface="Arial" panose="020B0604020202020204" pitchFamily="34" charset="0"/>
              <a:buChar char="•"/>
            </a:pPr>
            <a:endParaRPr lang="en-US" dirty="0" smtClean="0"/>
          </a:p>
          <a:p>
            <a:pPr marL="165519" indent="-165519">
              <a:buFont typeface="Arial" panose="020B0604020202020204" pitchFamily="34" charset="0"/>
              <a:buChar char="•"/>
            </a:pPr>
            <a:r>
              <a:rPr lang="en-US" dirty="0" smtClean="0"/>
              <a:t>Adults living alone experience</a:t>
            </a:r>
            <a:r>
              <a:rPr lang="en-US" baseline="0" dirty="0" smtClean="0"/>
              <a:t> significantly less work-life imbalance compared to other groups.</a:t>
            </a:r>
            <a:endParaRPr lang="en-CA" dirty="0"/>
          </a:p>
          <a:p>
            <a:endParaRPr lang="en-CA" dirty="0"/>
          </a:p>
          <a:p>
            <a:endParaRPr lang="en-CA"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42</a:t>
            </a:fld>
            <a:endParaRPr lang="en-US" dirty="0"/>
          </a:p>
        </p:txBody>
      </p:sp>
    </p:spTree>
    <p:extLst>
      <p:ext uri="{BB962C8B-B14F-4D97-AF65-F5344CB8AC3E}">
        <p14:creationId xmlns:p14="http://schemas.microsoft.com/office/powerpoint/2010/main" val="1998769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Living Standards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work-life imbalance 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Higher work-life imbalance is related to lower overall wellbeing.</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a:t>
            </a:r>
            <a:r>
              <a:rPr lang="en-US" baseline="0" dirty="0" smtClean="0">
                <a:latin typeface="Arial" panose="020B0604020202020204" pitchFamily="34" charset="0"/>
                <a:cs typeface="Arial" panose="020B0604020202020204" pitchFamily="34" charset="0"/>
              </a:rPr>
              <a:t> incomes; however, people with annual household incomes of $120,000 to $149,999 report comparatively higher work-life imbalance and considerably lower wellbeing. In contrast, people with annual household incomes of $20,000 to $29,999 and of $60,000 to $79,999 report comparatively lower work-life imbalance and considerably higher wellbeing.</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 (under 35 years) and mid-age adults (35 to 44 years and 45 to 54 years)</a:t>
            </a:r>
          </a:p>
          <a:p>
            <a:pPr marL="462229" indent="-231115">
              <a:buClr>
                <a:srgbClr val="005A73"/>
              </a:buClr>
              <a:buSzPct val="100000"/>
              <a:buFont typeface="Arial" panose="020B0604020202020204" pitchFamily="34" charset="0"/>
              <a:buChar char="•"/>
            </a:pPr>
            <a:endParaRPr lang="en-CA" dirty="0"/>
          </a:p>
          <a:p>
            <a:pPr marL="462229" indent="-231115">
              <a:buClr>
                <a:srgbClr val="005A73"/>
              </a:buClr>
              <a:buSzPct val="100000"/>
              <a:buFont typeface="Arial" panose="020B0604020202020204" pitchFamily="34" charset="0"/>
              <a:buChar char="•"/>
            </a:pPr>
            <a:r>
              <a:rPr lang="en-US" dirty="0" smtClean="0"/>
              <a:t>Adults with</a:t>
            </a:r>
            <a:r>
              <a:rPr lang="en-US" baseline="0" dirty="0" smtClean="0"/>
              <a:t> children living at home (</a:t>
            </a:r>
            <a:r>
              <a:rPr lang="en-US" dirty="0" smtClean="0"/>
              <a:t>single parents)</a:t>
            </a:r>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43</a:t>
            </a:fld>
            <a:endParaRPr lang="en-US" dirty="0"/>
          </a:p>
        </p:txBody>
      </p:sp>
    </p:spTree>
    <p:extLst>
      <p:ext uri="{BB962C8B-B14F-4D97-AF65-F5344CB8AC3E}">
        <p14:creationId xmlns:p14="http://schemas.microsoft.com/office/powerpoint/2010/main" val="258323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44</a:t>
            </a:fld>
            <a:endParaRPr lang="en-US" dirty="0"/>
          </a:p>
        </p:txBody>
      </p:sp>
      <p:sp>
        <p:nvSpPr>
          <p:cNvPr id="6" name="Notes Placeholder 2"/>
          <p:cNvSpPr txBox="1">
            <a:spLocks/>
          </p:cNvSpPr>
          <p:nvPr/>
        </p:nvSpPr>
        <p:spPr>
          <a:xfrm>
            <a:off x="717917" y="4394460"/>
            <a:ext cx="5743335" cy="4161912"/>
          </a:xfrm>
          <a:prstGeom prst="rect">
            <a:avLst/>
          </a:prstGeom>
        </p:spPr>
        <p:txBody>
          <a:bodyPr vert="horz" lIns="92397" tIns="46200" rIns="92397" bIns="4620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58947" indent="-158947" defTabSz="814065">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CA" b="1" dirty="0" smtClean="0">
                <a:latin typeface="Arial" panose="020B0604020202020204" pitchFamily="34" charset="0"/>
                <a:cs typeface="Arial" panose="020B0604020202020204" pitchFamily="34" charset="0"/>
              </a:rPr>
              <a:t>Living Standards</a:t>
            </a:r>
          </a:p>
          <a:p>
            <a:endParaRPr lang="en-CA" b="1" dirty="0" smtClean="0">
              <a:latin typeface="Arial" panose="020B0604020202020204" pitchFamily="34" charset="0"/>
              <a:cs typeface="Arial" panose="020B0604020202020204" pitchFamily="34" charset="0"/>
            </a:endParaRPr>
          </a:p>
          <a:p>
            <a:r>
              <a:rPr lang="en-CA" b="1" i="1" dirty="0" smtClean="0">
                <a:latin typeface="Arial" panose="020B0604020202020204" pitchFamily="34" charset="0"/>
                <a:cs typeface="Arial" panose="020B0604020202020204" pitchFamily="34" charset="0"/>
              </a:rPr>
              <a:t>“</a:t>
            </a:r>
            <a:r>
              <a:rPr lang="en-US" i="1" dirty="0">
                <a:solidFill>
                  <a:srgbClr val="005064"/>
                </a:solidFill>
              </a:rPr>
              <a:t>Is the type of employment linked to work schedules?</a:t>
            </a:r>
            <a:r>
              <a:rPr lang="en-CA" b="1" i="1" dirty="0" smtClean="0">
                <a:latin typeface="Arial" panose="020B0604020202020204" pitchFamily="34" charset="0"/>
                <a:cs typeface="Arial" panose="020B0604020202020204" pitchFamily="34" charset="0"/>
              </a:rPr>
              <a:t>”</a:t>
            </a:r>
          </a:p>
          <a:p>
            <a:endParaRPr lang="en-CA" b="0"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CA" b="0" dirty="0" smtClean="0">
                <a:latin typeface="Arial" panose="020B0604020202020204" pitchFamily="34" charset="0"/>
                <a:cs typeface="Arial" panose="020B0604020202020204" pitchFamily="34" charset="0"/>
              </a:rPr>
              <a:t>Residents</a:t>
            </a:r>
            <a:r>
              <a:rPr lang="en-CA" b="0" baseline="0" dirty="0" smtClean="0">
                <a:latin typeface="Arial" panose="020B0604020202020204" pitchFamily="34" charset="0"/>
                <a:cs typeface="Arial" panose="020B0604020202020204" pitchFamily="34" charset="0"/>
              </a:rPr>
              <a:t> working full-time are more likely to have a regular, daytime job from Monday to Friday (74.0%). Regular schedules are available to about half of those people working part-time (50.9%).</a:t>
            </a:r>
          </a:p>
          <a:p>
            <a:pPr marL="173336" indent="-173336">
              <a:buFont typeface="Arial" panose="020B0604020202020204" pitchFamily="34" charset="0"/>
              <a:buChar char="•"/>
            </a:pPr>
            <a:endParaRPr lang="en-CA" b="0" baseline="0"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CA" b="0" baseline="0" dirty="0" smtClean="0">
                <a:latin typeface="Arial" panose="020B0604020202020204" pitchFamily="34" charset="0"/>
                <a:cs typeface="Arial" panose="020B0604020202020204" pitchFamily="34" charset="0"/>
              </a:rPr>
              <a:t>Shift schedules are much more common to full-time workers (20.5%) and part-time workers (23.3%) than to self-employed residents (5.8%).</a:t>
            </a:r>
          </a:p>
          <a:p>
            <a:pPr marL="173336" indent="-173336">
              <a:buFont typeface="Arial" panose="020B0604020202020204" pitchFamily="34" charset="0"/>
              <a:buChar char="•"/>
            </a:pPr>
            <a:endParaRPr lang="en-CA" b="0" baseline="0" dirty="0" smtClean="0">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CA" b="0" baseline="0" dirty="0" smtClean="0">
                <a:latin typeface="Arial" panose="020B0604020202020204" pitchFamily="34" charset="0"/>
                <a:cs typeface="Arial" panose="020B0604020202020204" pitchFamily="34" charset="0"/>
              </a:rPr>
              <a:t>The nature of self-employment often means less regular schedules and more irregular schedules as workers take on jobs as they becomes available. Over a third of self-employed residents (35.7%) have such irregular schedules.</a:t>
            </a:r>
            <a:endParaRPr lang="en-CA" b="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294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Healthy Populations</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Healthy Populations domain considers the physical, mental, and social wellbeing of the population. It examines life expectancy, lifestyle and behaviours, and the circumstances that influence health such as access to health care.</a:t>
            </a:r>
          </a:p>
          <a:p>
            <a:pPr marL="166454" indent="-166454">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Healthy populations captures both the overall health of the population (“health status”) as well as factors that influence health (“health determinants”). This broad perspective is used because peoples’ lifestyles and behaviours are constrained and shaped by broader social factors such as how food is distributed and priced, how houses are constructed and located, how urban transportation is designed, how easily people can access health care and recreational services, and how we interact with the natural environment. </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45</a:t>
            </a:fld>
            <a:endParaRPr lang="en-US" dirty="0"/>
          </a:p>
        </p:txBody>
      </p:sp>
    </p:spTree>
    <p:extLst>
      <p:ext uri="{BB962C8B-B14F-4D97-AF65-F5344CB8AC3E}">
        <p14:creationId xmlns:p14="http://schemas.microsoft.com/office/powerpoint/2010/main" val="1222414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7757">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healthy populations?</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smtClean="0"/>
              <a:t>66.4% </a:t>
            </a:r>
            <a:r>
              <a:rPr lang="en-US" dirty="0"/>
              <a:t>rate physical health as very good or excellent compared to </a:t>
            </a:r>
            <a:r>
              <a:rPr lang="en-US" dirty="0" smtClean="0"/>
              <a:t>36.1% </a:t>
            </a:r>
            <a:r>
              <a:rPr lang="en-US" dirty="0"/>
              <a:t>of people below average in wellbeing.</a:t>
            </a:r>
          </a:p>
          <a:p>
            <a:pPr marL="158054" indent="-158054" defTabSz="809487">
              <a:buFont typeface="Arial" panose="020B0604020202020204" pitchFamily="34" charset="0"/>
              <a:buChar char="•"/>
              <a:defRPr/>
            </a:pPr>
            <a:r>
              <a:rPr lang="en-US" dirty="0" smtClean="0"/>
              <a:t>81.7% </a:t>
            </a:r>
            <a:r>
              <a:rPr lang="en-US" dirty="0"/>
              <a:t>rate mental health as very good or excellent compared to </a:t>
            </a:r>
            <a:r>
              <a:rPr lang="en-US" dirty="0" smtClean="0"/>
              <a:t>32.4% </a:t>
            </a:r>
            <a:r>
              <a:rPr lang="en-US" dirty="0"/>
              <a:t>of people below average in wellbeing.  </a:t>
            </a:r>
          </a:p>
          <a:p>
            <a:pPr marL="158054" indent="-158054" defTabSz="809487">
              <a:buFont typeface="Arial" panose="020B0604020202020204" pitchFamily="34" charset="0"/>
              <a:buChar char="•"/>
              <a:defRPr/>
            </a:pPr>
            <a:r>
              <a:rPr lang="en-US" dirty="0" smtClean="0"/>
              <a:t>66.3% </a:t>
            </a:r>
            <a:r>
              <a:rPr lang="en-US" dirty="0"/>
              <a:t>rate quality of health care services as very good or excellent compared to </a:t>
            </a:r>
            <a:r>
              <a:rPr lang="en-US" dirty="0" smtClean="0"/>
              <a:t>26.9% </a:t>
            </a:r>
            <a:r>
              <a:rPr lang="en-US" dirty="0"/>
              <a:t>of people below average in wellbeing.</a:t>
            </a:r>
          </a:p>
          <a:p>
            <a:pPr marL="158054" indent="-158054" defTabSz="809487">
              <a:buFont typeface="Arial" panose="020B0604020202020204" pitchFamily="34" charset="0"/>
              <a:buChar char="•"/>
              <a:defRPr/>
            </a:pPr>
            <a:r>
              <a:rPr lang="en-US" dirty="0" smtClean="0"/>
              <a:t>51.9% </a:t>
            </a:r>
            <a:r>
              <a:rPr lang="en-US" dirty="0"/>
              <a:t>rate access of health care services as very good or </a:t>
            </a:r>
            <a:r>
              <a:rPr lang="en-US" dirty="0" smtClean="0"/>
              <a:t>excellent compared to 22% of people below average in wellbeing.</a:t>
            </a:r>
            <a:endParaRPr lang="en-US" dirty="0"/>
          </a:p>
          <a:p>
            <a:pPr defTabSz="887757">
              <a:defRPr/>
            </a:pPr>
            <a:endParaRPr lang="en-US" dirty="0" smtClean="0">
              <a:solidFill>
                <a:srgbClr val="005A73"/>
              </a:solidFill>
              <a:latin typeface="Arial" panose="020B0604020202020204" pitchFamily="34" charset="0"/>
              <a:cs typeface="Arial" panose="020B0604020202020204" pitchFamily="34" charset="0"/>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73336" indent="-173336" defTabSz="814065">
              <a:buFont typeface="Arial" panose="020B0604020202020204" pitchFamily="34" charset="0"/>
              <a:buChar char="•"/>
              <a:defRPr/>
            </a:pPr>
            <a:r>
              <a:rPr lang="en-US" dirty="0" smtClean="0"/>
              <a:t>17.1 % </a:t>
            </a:r>
            <a:r>
              <a:rPr lang="en-US" dirty="0"/>
              <a:t>could not afford to pay for doctor prescribed medications </a:t>
            </a:r>
            <a:r>
              <a:rPr lang="en-US" dirty="0" smtClean="0"/>
              <a:t>(2.6% for above</a:t>
            </a:r>
            <a:r>
              <a:rPr lang="en-US" baseline="0" dirty="0" smtClean="0"/>
              <a:t> average group</a:t>
            </a:r>
            <a:r>
              <a:rPr lang="en-US" dirty="0" smtClean="0"/>
              <a:t>)</a:t>
            </a:r>
            <a:endParaRPr lang="en-US" dirty="0"/>
          </a:p>
          <a:p>
            <a:pPr marL="173336" indent="-173336" defTabSz="814065">
              <a:buFont typeface="Arial" panose="020B0604020202020204" pitchFamily="34" charset="0"/>
              <a:buChar char="•"/>
              <a:defRPr/>
            </a:pPr>
            <a:r>
              <a:rPr lang="en-US" dirty="0"/>
              <a:t>32.6 </a:t>
            </a:r>
            <a:r>
              <a:rPr lang="en-US" dirty="0" smtClean="0"/>
              <a:t>% </a:t>
            </a:r>
            <a:r>
              <a:rPr lang="en-US" dirty="0"/>
              <a:t>could not afford to get dental care </a:t>
            </a:r>
            <a:r>
              <a:rPr lang="en-US" dirty="0" smtClean="0"/>
              <a:t>(8.9% for above average</a:t>
            </a:r>
            <a:r>
              <a:rPr lang="en-US" baseline="0" dirty="0" smtClean="0"/>
              <a:t> group</a:t>
            </a:r>
            <a:r>
              <a:rPr lang="en-US" dirty="0" smtClean="0"/>
              <a:t>)</a:t>
            </a:r>
            <a:endParaRPr lang="en-US" dirty="0"/>
          </a:p>
          <a:p>
            <a:pPr marL="158054" indent="-158054">
              <a:buFont typeface="Arial" panose="020B0604020202020204" pitchFamily="34" charset="0"/>
              <a:buChar char="•"/>
              <a:defRPr/>
            </a:pPr>
            <a:r>
              <a:rPr lang="en-US" dirty="0" smtClean="0"/>
              <a:t>70.6% </a:t>
            </a:r>
            <a:r>
              <a:rPr lang="en-US" dirty="0"/>
              <a:t>eat healthy meals more often </a:t>
            </a:r>
            <a:r>
              <a:rPr lang="en-US" dirty="0" smtClean="0"/>
              <a:t>(93.3% </a:t>
            </a:r>
            <a:r>
              <a:rPr lang="en-US" dirty="0"/>
              <a:t>for above average group</a:t>
            </a:r>
            <a:r>
              <a:rPr lang="en-US" dirty="0" smtClean="0"/>
              <a:t>).</a:t>
            </a:r>
          </a:p>
          <a:p>
            <a:pPr marL="158054" indent="-158054" defTabSz="924458">
              <a:buFont typeface="Arial" panose="020B0604020202020204" pitchFamily="34" charset="0"/>
              <a:buChar char="•"/>
              <a:defRPr/>
            </a:pPr>
            <a:r>
              <a:rPr lang="en-US" dirty="0" smtClean="0"/>
              <a:t>Less likely to get good quality exercise compared to people below average in wellbeing (58.4% and 82.7%, respectively)</a:t>
            </a:r>
            <a:endParaRPr lang="en-US" baseline="0" dirty="0" smtClean="0">
              <a:solidFill>
                <a:srgbClr val="005A73"/>
              </a:solidFill>
              <a:latin typeface="Arial" panose="020B0604020202020204" pitchFamily="34" charset="0"/>
              <a:cs typeface="Arial" panose="020B0604020202020204" pitchFamily="34" charset="0"/>
            </a:endParaRPr>
          </a:p>
          <a:p>
            <a:pPr marL="158054" indent="-158054">
              <a:buFont typeface="Arial" panose="020B0604020202020204" pitchFamily="34" charset="0"/>
              <a:buChar char="•"/>
              <a:defRPr/>
            </a:pPr>
            <a:endParaRPr lang="en-CA" dirty="0"/>
          </a:p>
          <a:p>
            <a:pPr defTabSz="887757">
              <a:defRPr/>
            </a:pPr>
            <a:endParaRPr lang="en-US"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46</a:t>
            </a:fld>
            <a:endParaRPr lang="en-US" dirty="0"/>
          </a:p>
        </p:txBody>
      </p:sp>
    </p:spTree>
    <p:extLst>
      <p:ext uri="{BB962C8B-B14F-4D97-AF65-F5344CB8AC3E}">
        <p14:creationId xmlns:p14="http://schemas.microsoft.com/office/powerpoint/2010/main" val="3558435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672940"/>
          </a:xfrm>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women and men compare on healthy populations?</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r>
              <a:rPr lang="en-US" baseline="0" dirty="0" smtClean="0">
                <a:latin typeface="Arial" panose="020B0604020202020204" pitchFamily="34" charset="0"/>
                <a:cs typeface="Arial" panose="020B0604020202020204" pitchFamily="34" charset="0"/>
              </a:rPr>
              <a:t>:</a:t>
            </a:r>
          </a:p>
          <a:p>
            <a:pPr marL="173336" indent="-173336" defTabSz="814065">
              <a:buFont typeface="Arial" panose="020B0604020202020204" pitchFamily="34" charset="0"/>
              <a:buChar char="•"/>
              <a:defRPr/>
            </a:pPr>
            <a:r>
              <a:rPr lang="en-US" dirty="0"/>
              <a:t>More </a:t>
            </a:r>
            <a:r>
              <a:rPr lang="en-US" dirty="0" smtClean="0"/>
              <a:t>women </a:t>
            </a:r>
            <a:r>
              <a:rPr lang="en-US" dirty="0"/>
              <a:t>rate physical health as very good or excellent than </a:t>
            </a:r>
            <a:r>
              <a:rPr lang="en-US" dirty="0" smtClean="0"/>
              <a:t>men </a:t>
            </a:r>
            <a:r>
              <a:rPr lang="en-US" dirty="0"/>
              <a:t>do </a:t>
            </a:r>
            <a:r>
              <a:rPr lang="en-US" dirty="0" smtClean="0"/>
              <a:t>(54.7% </a:t>
            </a:r>
            <a:r>
              <a:rPr lang="en-US" dirty="0"/>
              <a:t>and </a:t>
            </a:r>
            <a:r>
              <a:rPr lang="en-US" dirty="0" smtClean="0"/>
              <a:t>40.2%, </a:t>
            </a:r>
            <a:r>
              <a:rPr lang="en-US" dirty="0"/>
              <a:t>respectively).</a:t>
            </a:r>
          </a:p>
          <a:p>
            <a:pPr marL="173336" indent="-173336"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11.8% could not afford to pay for doctor prescribed medications (4.3% for men).</a:t>
            </a:r>
          </a:p>
          <a:p>
            <a:pPr marL="173336" indent="-173336"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22.4% could not afford to get dental care (14.4% for men).</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p>
          <a:p>
            <a:pPr marL="158054" indent="-158054" defTabSz="809487">
              <a:buFont typeface="Arial" panose="020B0604020202020204" pitchFamily="34" charset="0"/>
              <a:buChar char="•"/>
              <a:defRPr/>
            </a:pPr>
            <a:r>
              <a:rPr lang="en-US" dirty="0" smtClean="0"/>
              <a:t>The </a:t>
            </a:r>
            <a:r>
              <a:rPr lang="en-US" dirty="0"/>
              <a:t>percentage of men who rate quality of health care services as very good or excellent </a:t>
            </a:r>
            <a:r>
              <a:rPr lang="en-US" dirty="0" smtClean="0"/>
              <a:t>(48.5%) </a:t>
            </a:r>
            <a:r>
              <a:rPr lang="en-US" dirty="0"/>
              <a:t>is greater than the percentage for women </a:t>
            </a:r>
            <a:r>
              <a:rPr lang="en-US" dirty="0" smtClean="0"/>
              <a:t>(42.2%). </a:t>
            </a:r>
            <a:endParaRPr lang="en-US" dirty="0"/>
          </a:p>
          <a:p>
            <a:pPr marL="158054" indent="-158054" defTabSz="809487">
              <a:buFont typeface="Arial" panose="020B0604020202020204" pitchFamily="34" charset="0"/>
              <a:buChar char="•"/>
              <a:defRPr/>
            </a:pPr>
            <a:r>
              <a:rPr lang="en-US" dirty="0" smtClean="0"/>
              <a:t>38.3% </a:t>
            </a:r>
            <a:r>
              <a:rPr lang="en-US" dirty="0"/>
              <a:t>of men rate the access to health care services as very good or excellent, whereas only </a:t>
            </a:r>
            <a:r>
              <a:rPr lang="en-US" dirty="0" smtClean="0"/>
              <a:t>32.1% </a:t>
            </a:r>
            <a:r>
              <a:rPr lang="en-US" dirty="0"/>
              <a:t>of women </a:t>
            </a:r>
            <a:r>
              <a:rPr lang="en-US" dirty="0" smtClean="0"/>
              <a:t>do.</a:t>
            </a:r>
          </a:p>
          <a:p>
            <a:pPr marL="158054" indent="-158054" defTabSz="809487">
              <a:buFont typeface="Arial" panose="020B0604020202020204" pitchFamily="34" charset="0"/>
              <a:buChar char="•"/>
              <a:defRPr/>
            </a:pPr>
            <a:r>
              <a:rPr lang="en-US" dirty="0" smtClean="0"/>
              <a:t>Men (79.9%)</a:t>
            </a:r>
            <a:r>
              <a:rPr lang="en-US" baseline="0" dirty="0" smtClean="0"/>
              <a:t> a</a:t>
            </a:r>
            <a:r>
              <a:rPr lang="en-US" dirty="0" smtClean="0"/>
              <a:t>re likely to eat healthy meals regularly compared to women (83.4%).</a:t>
            </a:r>
          </a:p>
          <a:p>
            <a:endParaRPr lang="en-US" dirty="0">
              <a:solidFill>
                <a:srgbClr val="005A73"/>
              </a:solidFill>
            </a:endParaRPr>
          </a:p>
          <a:p>
            <a:pPr marL="173336" indent="-173336">
              <a:buFont typeface="Arial" panose="020B0604020202020204" pitchFamily="34" charset="0"/>
              <a:buChar char="•"/>
            </a:pPr>
            <a:r>
              <a:rPr lang="en-US" dirty="0" smtClean="0">
                <a:solidFill>
                  <a:srgbClr val="005A73"/>
                </a:solidFill>
              </a:rPr>
              <a:t>Over half of both men (55.8%) and women (56.0%) rate their mental </a:t>
            </a:r>
            <a:r>
              <a:rPr lang="en-US" dirty="0">
                <a:solidFill>
                  <a:srgbClr val="005A73"/>
                </a:solidFill>
              </a:rPr>
              <a:t>health as very good or </a:t>
            </a:r>
            <a:r>
              <a:rPr lang="en-US" dirty="0" smtClean="0">
                <a:solidFill>
                  <a:srgbClr val="005A73"/>
                </a:solidFill>
              </a:rPr>
              <a:t>excellent.</a:t>
            </a:r>
          </a:p>
          <a:p>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47</a:t>
            </a:fld>
            <a:endParaRPr lang="en-US" dirty="0"/>
          </a:p>
        </p:txBody>
      </p:sp>
    </p:spTree>
    <p:extLst>
      <p:ext uri="{BB962C8B-B14F-4D97-AF65-F5344CB8AC3E}">
        <p14:creationId xmlns:p14="http://schemas.microsoft.com/office/powerpoint/2010/main" val="39320797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in Bruce and Grey Counties perceive their</a:t>
            </a:r>
            <a:r>
              <a:rPr lang="en-CA" i="1" baseline="0" dirty="0" smtClean="0">
                <a:latin typeface="Arial" panose="020B0604020202020204" pitchFamily="34" charset="0"/>
                <a:cs typeface="Arial" panose="020B0604020202020204" pitchFamily="34" charset="0"/>
              </a:rPr>
              <a:t> physical and mental health?</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Self-assessed health indicates how people themselves feel about their health rather than having a physician or other health care professional provide a separate assessment. Yet, self-assessed health generally corresponds well to objective assessments of health and wellbeing. The physical and mental health of people in the community is important to consider because healthier people enjoy a better quality of life and are more capable of participating in and contributing to family, community, economic, and other activities. Overall, a higher percentage of residents consistently rate mental health as very good or excellent more often than physical health, regardless of the demographic characteristic being considered. </a:t>
            </a:r>
            <a:endParaRPr lang="en-CA"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than half of the residents in Bruce and Grey Counties rate their </a:t>
            </a:r>
            <a:r>
              <a:rPr lang="en-US" i="1" baseline="0" dirty="0" smtClean="0">
                <a:latin typeface="Arial" panose="020B0604020202020204" pitchFamily="34" charset="0"/>
                <a:cs typeface="Arial" panose="020B0604020202020204" pitchFamily="34" charset="0"/>
              </a:rPr>
              <a:t>mental</a:t>
            </a:r>
            <a:r>
              <a:rPr lang="en-US" baseline="0" dirty="0" smtClean="0">
                <a:latin typeface="Arial" panose="020B0604020202020204" pitchFamily="34" charset="0"/>
                <a:cs typeface="Arial" panose="020B0604020202020204" pitchFamily="34" charset="0"/>
              </a:rPr>
              <a:t> health as very good </a:t>
            </a:r>
            <a:r>
              <a:rPr lang="en-US" dirty="0" smtClean="0">
                <a:latin typeface="Arial" panose="020B0604020202020204" pitchFamily="34" charset="0"/>
                <a:cs typeface="Arial" panose="020B0604020202020204" pitchFamily="34" charset="0"/>
              </a:rPr>
              <a:t>or excellent (55.9%), </a:t>
            </a:r>
            <a:r>
              <a:rPr lang="en-US" baseline="0" dirty="0" smtClean="0">
                <a:latin typeface="Arial" panose="020B0604020202020204" pitchFamily="34" charset="0"/>
                <a:cs typeface="Arial" panose="020B0604020202020204" pitchFamily="34" charset="0"/>
              </a:rPr>
              <a:t>while less than 12% rate their mental health as poor or fair (11.8%). In contrast, about half of residents rate their </a:t>
            </a:r>
            <a:r>
              <a:rPr lang="en-US" i="1" baseline="0" dirty="0" smtClean="0">
                <a:latin typeface="Arial" panose="020B0604020202020204" pitchFamily="34" charset="0"/>
                <a:cs typeface="Arial" panose="020B0604020202020204" pitchFamily="34" charset="0"/>
              </a:rPr>
              <a:t>physical</a:t>
            </a:r>
            <a:r>
              <a:rPr lang="en-US" baseline="0" dirty="0" smtClean="0">
                <a:latin typeface="Arial" panose="020B0604020202020204" pitchFamily="34" charset="0"/>
                <a:cs typeface="Arial" panose="020B0604020202020204" pitchFamily="34" charset="0"/>
              </a:rPr>
              <a:t> health as very good or excellent (48.7%), whereas less than 20% of residents rate their physical health either as poor or as fair (15.6%). In general, more residents rate their mental health as better than their physical health.</a:t>
            </a:r>
          </a:p>
          <a:p>
            <a:pPr marL="167321" indent="-167321">
              <a:buFont typeface="Arial" panose="020B0604020202020204" pitchFamily="34" charset="0"/>
              <a:buChar char="•"/>
            </a:pPr>
            <a:endParaRPr lang="en-US" sz="1000" dirty="0"/>
          </a:p>
          <a:p>
            <a:pPr defTabSz="924458">
              <a:defRPr/>
            </a:pPr>
            <a:r>
              <a:rPr lang="en-US" sz="1000" i="1" dirty="0"/>
              <a:t>Note: The mean is based on a 5-point scale where 1 = poor and 5 = excellent.</a:t>
            </a:r>
            <a:endParaRPr lang="en-CA" sz="1000" i="1" dirty="0"/>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48</a:t>
            </a:fld>
            <a:endParaRPr lang="en-US" dirty="0"/>
          </a:p>
        </p:txBody>
      </p:sp>
    </p:spTree>
    <p:extLst>
      <p:ext uri="{BB962C8B-B14F-4D97-AF65-F5344CB8AC3E}">
        <p14:creationId xmlns:p14="http://schemas.microsoft.com/office/powerpoint/2010/main" val="1101891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in Bruce County perceive their</a:t>
            </a:r>
            <a:r>
              <a:rPr lang="en-CA" i="1" baseline="0" dirty="0" smtClean="0">
                <a:latin typeface="Arial" panose="020B0604020202020204" pitchFamily="34" charset="0"/>
                <a:cs typeface="Arial" panose="020B0604020202020204" pitchFamily="34" charset="0"/>
              </a:rPr>
              <a:t> physical and mental health?</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than half of residents in Bruce County rate their mental health as very good </a:t>
            </a:r>
            <a:r>
              <a:rPr lang="en-US" dirty="0" smtClean="0">
                <a:latin typeface="Arial" panose="020B0604020202020204" pitchFamily="34" charset="0"/>
                <a:cs typeface="Arial" panose="020B0604020202020204" pitchFamily="34" charset="0"/>
              </a:rPr>
              <a:t>or excellent (53.9%), </a:t>
            </a:r>
            <a:r>
              <a:rPr lang="en-US" baseline="0" dirty="0" smtClean="0">
                <a:latin typeface="Arial" panose="020B0604020202020204" pitchFamily="34" charset="0"/>
                <a:cs typeface="Arial" panose="020B0604020202020204" pitchFamily="34" charset="0"/>
              </a:rPr>
              <a:t>while less than 13% of them rate their mental health as poor or fair (12.9%). </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Approximately half of residents in Bruce County rate their physical health as very good or excellent (46.2%), whereas less than 20% of residents rate their physical health either as poor or as fair (15.9%). </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In general, more residents rate their mental health as better than their physical health.</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87757">
              <a:defRPr/>
            </a:pPr>
            <a:r>
              <a:rPr lang="en-US" sz="1000" i="1" dirty="0"/>
              <a:t>Note: The mean is based on a 5-point scale where 1 = poor and 5 = excellent.</a:t>
            </a:r>
            <a:endParaRPr lang="en-CA" sz="1000" i="1" dirty="0"/>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49</a:t>
            </a:fld>
            <a:endParaRPr lang="en-US" dirty="0"/>
          </a:p>
        </p:txBody>
      </p:sp>
    </p:spTree>
    <p:extLst>
      <p:ext uri="{BB962C8B-B14F-4D97-AF65-F5344CB8AC3E}">
        <p14:creationId xmlns:p14="http://schemas.microsoft.com/office/powerpoint/2010/main" val="68586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609584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in Grey County perceive their</a:t>
            </a:r>
            <a:r>
              <a:rPr lang="en-CA" i="1" baseline="0" dirty="0" smtClean="0">
                <a:latin typeface="Arial" panose="020B0604020202020204" pitchFamily="34" charset="0"/>
                <a:cs typeface="Arial" panose="020B0604020202020204" pitchFamily="34" charset="0"/>
              </a:rPr>
              <a:t> physical and mental health?</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than half of residents in Grey County rate their mental health as very good </a:t>
            </a:r>
            <a:r>
              <a:rPr lang="en-US" dirty="0" smtClean="0">
                <a:latin typeface="Arial" panose="020B0604020202020204" pitchFamily="34" charset="0"/>
                <a:cs typeface="Arial" panose="020B0604020202020204" pitchFamily="34" charset="0"/>
              </a:rPr>
              <a:t>or excellent (58.0%), </a:t>
            </a:r>
            <a:r>
              <a:rPr lang="en-US" baseline="0" dirty="0" smtClean="0">
                <a:latin typeface="Arial" panose="020B0604020202020204" pitchFamily="34" charset="0"/>
                <a:cs typeface="Arial" panose="020B0604020202020204" pitchFamily="34" charset="0"/>
              </a:rPr>
              <a:t>while only about 10% of them rate their mental health as poor or fair (10.8%). </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Slightly over half of residents rate their physical health as very good or excellent (51.2%), whereas less than 20% of residents rate their physical health either as poor or as fair (15.4%). </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In general, more residents rate their mental health as better than their physical health.</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87757">
              <a:defRPr/>
            </a:pPr>
            <a:r>
              <a:rPr lang="en-US" sz="1000" i="1" dirty="0"/>
              <a:t>Note: The mean is based on a 5-point scale where 1 = poor and 5 = excellent.</a:t>
            </a:r>
            <a:endParaRPr lang="en-CA" sz="1000" i="1" dirty="0"/>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50</a:t>
            </a:fld>
            <a:endParaRPr lang="en-US" dirty="0"/>
          </a:p>
        </p:txBody>
      </p:sp>
    </p:spTree>
    <p:extLst>
      <p:ext uri="{BB962C8B-B14F-4D97-AF65-F5344CB8AC3E}">
        <p14:creationId xmlns:p14="http://schemas.microsoft.com/office/powerpoint/2010/main" val="11722590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in Bruce and Grey Counties report </a:t>
            </a:r>
            <a:r>
              <a:rPr lang="en-CA" i="1" dirty="0">
                <a:latin typeface="Arial" panose="020B0604020202020204" pitchFamily="34" charset="0"/>
                <a:cs typeface="Arial" panose="020B0604020202020204" pitchFamily="34" charset="0"/>
              </a:rPr>
              <a:t>their physical health?</a:t>
            </a:r>
            <a:r>
              <a:rPr lang="en-CA" dirty="0">
                <a:latin typeface="Arial" panose="020B0604020202020204" pitchFamily="34" charset="0"/>
                <a:cs typeface="Arial" panose="020B0604020202020204" pitchFamily="34" charset="0"/>
              </a:rPr>
              <a:t>”</a:t>
            </a:r>
          </a:p>
          <a:p>
            <a:pPr defTabSz="814065">
              <a:defRPr/>
            </a:pPr>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is little relationship between income level and self-assessed physical health. People with annual household incomes of $80,000 to $99,999 have the highest ratings of self-assessed physical health. In contrast, people living on household incomes lower than $10,000 per year have the lowest ratings of physical health.</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Levels of self-assessed physical health are lower amongst older adults (65 to 74 years and 75 years and older). Ratings of physical health are highest among people who are in the age group 35 to 44 years, followed by people who are 55 to 64 years of age.</a:t>
            </a:r>
          </a:p>
          <a:p>
            <a:pPr marL="167321" indent="-167321" defTabSz="887757">
              <a:buFont typeface="Arial" panose="020B0604020202020204" pitchFamily="34" charset="0"/>
              <a:buChar char="•"/>
              <a:defRPr/>
            </a:pPr>
            <a:endParaRPr lang="en-US" dirty="0"/>
          </a:p>
          <a:p>
            <a:pPr marL="167321" indent="-167321" defTabSz="887757">
              <a:buFont typeface="Arial" panose="020B0604020202020204" pitchFamily="34" charset="0"/>
              <a:buChar char="•"/>
              <a:defRPr/>
            </a:pPr>
            <a:r>
              <a:rPr lang="en-US" dirty="0"/>
              <a:t>Levels of self-assessed physical health are higher amongst households of couples (living </a:t>
            </a:r>
            <a:r>
              <a:rPr lang="en-US" dirty="0" smtClean="0"/>
              <a:t>with or without </a:t>
            </a:r>
            <a:r>
              <a:rPr lang="en-US" dirty="0"/>
              <a:t>children, having no children) </a:t>
            </a:r>
            <a:r>
              <a:rPr lang="en-US" dirty="0" smtClean="0"/>
              <a:t>and </a:t>
            </a:r>
            <a:r>
              <a:rPr lang="en-US" dirty="0"/>
              <a:t>households of single parents (adult living with children at home). Physical health is reported lowest by people who share accommodation with others </a:t>
            </a:r>
            <a:r>
              <a:rPr lang="en-US" dirty="0" smtClean="0"/>
              <a:t>or who </a:t>
            </a:r>
            <a:r>
              <a:rPr lang="en-US" dirty="0"/>
              <a:t>live alone</a:t>
            </a:r>
            <a:r>
              <a:rPr lang="en-US" dirty="0" smtClean="0"/>
              <a:t>.</a:t>
            </a:r>
            <a:endParaRPr lang="en-US" baseline="0" dirty="0" smtClean="0">
              <a:latin typeface="Arial" panose="020B0604020202020204" pitchFamily="34" charset="0"/>
              <a:cs typeface="Arial" panose="020B0604020202020204" pitchFamily="34" charset="0"/>
            </a:endParaRPr>
          </a:p>
          <a:p>
            <a:pPr defTabSz="887757">
              <a:defRPr/>
            </a:pPr>
            <a:endParaRPr lang="en-CA" i="1" dirty="0">
              <a:latin typeface="Arial" panose="020B0604020202020204" pitchFamily="34" charset="0"/>
              <a:cs typeface="Arial" panose="020B0604020202020204" pitchFamily="34" charset="0"/>
            </a:endParaRPr>
          </a:p>
          <a:p>
            <a:pPr defTabSz="887757">
              <a:defRPr/>
            </a:pPr>
            <a:r>
              <a:rPr lang="en-US" sz="1000" i="1" dirty="0"/>
              <a:t>Note: The mean is based on a 5-point scale where 1 = poor and 5 = excellent.</a:t>
            </a:r>
            <a:endParaRPr lang="en-CA" sz="1000" i="1" dirty="0"/>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51</a:t>
            </a:fld>
            <a:endParaRPr lang="en-US" dirty="0"/>
          </a:p>
        </p:txBody>
      </p:sp>
    </p:spTree>
    <p:extLst>
      <p:ext uri="{BB962C8B-B14F-4D97-AF65-F5344CB8AC3E}">
        <p14:creationId xmlns:p14="http://schemas.microsoft.com/office/powerpoint/2010/main" val="931125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918" y="4393130"/>
            <a:ext cx="5743335" cy="4505835"/>
          </a:xfrm>
        </p:spPr>
        <p:txBody>
          <a:bodyPr/>
          <a:lstStyle/>
          <a:p>
            <a:r>
              <a:rPr lang="en-CA" b="1" dirty="0">
                <a:solidFill>
                  <a:srgbClr val="005A73"/>
                </a:solidFill>
                <a:latin typeface="Arial" panose="020B0604020202020204" pitchFamily="34" charset="0"/>
                <a:cs typeface="Arial" panose="020B0604020202020204" pitchFamily="34" charset="0"/>
              </a:rPr>
              <a:t>Healthy Populations</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a:t>
            </a:r>
            <a:r>
              <a:rPr lang="en-CA" i="1" dirty="0" smtClean="0">
                <a:latin typeface="Arial" panose="020B0604020202020204" pitchFamily="34" charset="0"/>
                <a:cs typeface="Arial" panose="020B0604020202020204" pitchFamily="34" charset="0"/>
              </a:rPr>
              <a:t>physical </a:t>
            </a:r>
            <a:r>
              <a:rPr lang="en-CA" i="1" dirty="0">
                <a:latin typeface="Arial" panose="020B0604020202020204" pitchFamily="34" charset="0"/>
                <a:cs typeface="Arial" panose="020B0604020202020204" pitchFamily="34" charset="0"/>
              </a:rPr>
              <a:t>health related to overall wellbeing?</a:t>
            </a:r>
            <a:r>
              <a:rPr lang="en-CA"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65519" indent="-165519">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Overall, lower </a:t>
            </a:r>
            <a:r>
              <a:rPr lang="en-US" dirty="0">
                <a:solidFill>
                  <a:srgbClr val="005A73"/>
                </a:solidFill>
                <a:latin typeface="Arial" panose="020B0604020202020204" pitchFamily="34" charset="0"/>
                <a:cs typeface="Arial" panose="020B0604020202020204" pitchFamily="34" charset="0"/>
              </a:rPr>
              <a:t>self-reported </a:t>
            </a:r>
            <a:r>
              <a:rPr lang="en-US" dirty="0" smtClean="0">
                <a:solidFill>
                  <a:srgbClr val="005A73"/>
                </a:solidFill>
                <a:latin typeface="Arial" panose="020B0604020202020204" pitchFamily="34" charset="0"/>
                <a:cs typeface="Arial" panose="020B0604020202020204" pitchFamily="34" charset="0"/>
              </a:rPr>
              <a:t>physical health is </a:t>
            </a:r>
            <a:r>
              <a:rPr lang="en-US" dirty="0">
                <a:solidFill>
                  <a:srgbClr val="005A73"/>
                </a:solidFill>
                <a:latin typeface="Arial" panose="020B0604020202020204" pitchFamily="34" charset="0"/>
                <a:cs typeface="Arial" panose="020B0604020202020204" pitchFamily="34" charset="0"/>
              </a:rPr>
              <a:t>related to </a:t>
            </a:r>
            <a:r>
              <a:rPr lang="en-US" dirty="0" smtClean="0">
                <a:solidFill>
                  <a:srgbClr val="005A73"/>
                </a:solidFill>
                <a:latin typeface="Arial" panose="020B0604020202020204" pitchFamily="34" charset="0"/>
                <a:cs typeface="Arial" panose="020B0604020202020204" pitchFamily="34" charset="0"/>
              </a:rPr>
              <a:t>lower </a:t>
            </a:r>
            <a:r>
              <a:rPr lang="en-US" dirty="0">
                <a:solidFill>
                  <a:srgbClr val="005A73"/>
                </a:solidFill>
                <a:latin typeface="Arial" panose="020B0604020202020204" pitchFamily="34" charset="0"/>
                <a:cs typeface="Arial" panose="020B0604020202020204" pitchFamily="34" charset="0"/>
              </a:rPr>
              <a:t>overall wellbeing</a:t>
            </a:r>
            <a:r>
              <a:rPr lang="en-US" dirty="0" smtClean="0">
                <a:solidFill>
                  <a:srgbClr val="005A73"/>
                </a:solidFill>
                <a:latin typeface="Arial" panose="020B0604020202020204" pitchFamily="34" charset="0"/>
                <a:cs typeface="Arial" panose="020B0604020202020204" pitchFamily="34" charset="0"/>
              </a:rPr>
              <a:t>. </a:t>
            </a:r>
            <a:endParaRPr lang="en-US" dirty="0">
              <a:solidFill>
                <a:srgbClr val="005A73"/>
              </a:solidFill>
              <a:latin typeface="Arial" panose="020B0604020202020204" pitchFamily="34" charset="0"/>
              <a:cs typeface="Arial" panose="020B0604020202020204" pitchFamily="34" charset="0"/>
            </a:endParaRPr>
          </a:p>
          <a:p>
            <a:pPr marL="165519" indent="-165519">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65519" indent="-165519">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is linked to:</a:t>
            </a:r>
          </a:p>
          <a:p>
            <a:pPr marL="462229" indent="-231115" defTabSz="924458">
              <a:buClr>
                <a:srgbClr val="005A73"/>
              </a:buClr>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Lower incomes (under $20,000);</a:t>
            </a:r>
            <a:r>
              <a:rPr lang="en-US" baseline="0" dirty="0" smtClean="0">
                <a:latin typeface="Arial" panose="020B0604020202020204" pitchFamily="34" charset="0"/>
                <a:cs typeface="Arial" panose="020B0604020202020204" pitchFamily="34" charset="0"/>
              </a:rPr>
              <a:t> however, </a:t>
            </a: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annual household incomes of $100,000 to $119,999 also report relatively low physical health compared to their incomes. In contrast, people with annual household incomes of $60,000 to $79,999 report comparatively higher physical health and significantly higher wellbeing. Interestingly, people with annual household incomes of $20,000 to $29,999 report higher overall wellbeing despite lower self-reported physical health.</a:t>
            </a:r>
            <a:r>
              <a:rPr lang="en-US" dirty="0" smtClean="0">
                <a:latin typeface="Arial" panose="020B0604020202020204" pitchFamily="34" charset="0"/>
                <a:cs typeface="Arial" panose="020B0604020202020204" pitchFamily="34" charset="0"/>
              </a:rPr>
              <a:t> </a:t>
            </a:r>
          </a:p>
          <a:p>
            <a:pPr marL="462229" indent="-231115" defTabSz="924458">
              <a:buClr>
                <a:srgbClr val="005A73"/>
              </a:buClr>
              <a:buSzPct val="100000"/>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Middle-age adults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(45 to 54 years) </a:t>
            </a:r>
            <a:r>
              <a:rPr lang="en-US" baseline="0" dirty="0" smtClean="0">
                <a:latin typeface="Arial" panose="020B0604020202020204" pitchFamily="34" charset="0"/>
                <a:cs typeface="Arial" panose="020B0604020202020204" pitchFamily="34" charset="0"/>
              </a:rPr>
              <a:t>report both lower physical health and overall wellbeing than any other age group. Older adults (65 years and over) report much higher overall wellbeing despite lower self-rated physical health.</a:t>
            </a:r>
          </a:p>
          <a:p>
            <a:pPr marL="462229" indent="-231115">
              <a:buClr>
                <a:srgbClr val="005A73"/>
              </a:buClr>
              <a:buSzPct val="1000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a:t>
            </a:r>
            <a:r>
              <a:rPr lang="en-US" baseline="0" dirty="0" smtClean="0">
                <a:latin typeface="Arial" panose="020B0604020202020204" pitchFamily="34" charset="0"/>
                <a:cs typeface="Arial" panose="020B0604020202020204" pitchFamily="34" charset="0"/>
              </a:rPr>
              <a:t> clear pattern regarding living arrangement is evident; however, h</a:t>
            </a:r>
            <a:r>
              <a:rPr lang="en-US" dirty="0" smtClean="0">
                <a:latin typeface="Arial" panose="020B0604020202020204" pitchFamily="34" charset="0"/>
                <a:cs typeface="Arial" panose="020B0604020202020204" pitchFamily="34" charset="0"/>
              </a:rPr>
              <a:t>ouseholds with one adult with children living at home (single parents) report significantly</a:t>
            </a:r>
            <a:r>
              <a:rPr lang="en-US" baseline="0" dirty="0" smtClean="0">
                <a:latin typeface="Arial" panose="020B0604020202020204" pitchFamily="34" charset="0"/>
                <a:cs typeface="Arial" panose="020B0604020202020204" pitchFamily="34" charset="0"/>
              </a:rPr>
              <a:t> lower overall wellbeing despite their better self-reported physical health. </a:t>
            </a:r>
          </a:p>
          <a:p>
            <a:pPr marL="231115" defTabSz="924458">
              <a:buClr>
                <a:srgbClr val="005A73"/>
              </a:buClr>
              <a:buSzPct val="100000"/>
              <a:defRPr/>
            </a:pPr>
            <a:endParaRPr lang="en-US" i="0" baseline="0" dirty="0" smtClean="0">
              <a:latin typeface="Arial" panose="020B0604020202020204" pitchFamily="34" charset="0"/>
              <a:cs typeface="Arial" panose="020B0604020202020204" pitchFamily="34" charset="0"/>
            </a:endParaRPr>
          </a:p>
          <a:p>
            <a:pPr marL="231115" defTabSz="924458">
              <a:buClr>
                <a:srgbClr val="005A73"/>
              </a:buClr>
              <a:buSzPct val="100000"/>
              <a:defRPr/>
            </a:pPr>
            <a:r>
              <a:rPr lang="en-US" sz="1000" i="1" dirty="0"/>
              <a:t>Note: The mean is based on a 5-point scale where 1 = poor and 5 = excellent.</a:t>
            </a:r>
            <a:endParaRPr lang="en-CA" sz="1000" i="1" dirty="0"/>
          </a:p>
          <a:p>
            <a:pPr marL="462229" indent="-231115">
              <a:buClr>
                <a:srgbClr val="005A73"/>
              </a:buClr>
              <a:buSzPct val="100000"/>
              <a:buFont typeface="Arial" panose="020B0604020202020204" pitchFamily="34" charset="0"/>
              <a:buChar char="•"/>
            </a:pP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52</a:t>
            </a:fld>
            <a:endParaRPr lang="en-US" dirty="0"/>
          </a:p>
        </p:txBody>
      </p:sp>
    </p:spTree>
    <p:extLst>
      <p:ext uri="{BB962C8B-B14F-4D97-AF65-F5344CB8AC3E}">
        <p14:creationId xmlns:p14="http://schemas.microsoft.com/office/powerpoint/2010/main" val="4277335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in Bruce and </a:t>
            </a:r>
            <a:r>
              <a:rPr lang="en-CA" i="1" dirty="0" smtClean="0"/>
              <a:t>Grey Counties </a:t>
            </a:r>
            <a:r>
              <a:rPr lang="en-CA" i="1" dirty="0" smtClean="0">
                <a:latin typeface="Arial" panose="020B0604020202020204" pitchFamily="34" charset="0"/>
                <a:cs typeface="Arial" panose="020B0604020202020204" pitchFamily="34" charset="0"/>
              </a:rPr>
              <a:t>report </a:t>
            </a:r>
            <a:r>
              <a:rPr lang="en-CA" i="1" dirty="0">
                <a:latin typeface="Arial" panose="020B0604020202020204" pitchFamily="34" charset="0"/>
                <a:cs typeface="Arial" panose="020B0604020202020204" pitchFamily="34" charset="0"/>
              </a:rPr>
              <a:t>their mental health?</a:t>
            </a:r>
            <a:r>
              <a:rPr lang="en-CA" dirty="0">
                <a:latin typeface="Arial" panose="020B0604020202020204" pitchFamily="34" charset="0"/>
                <a:cs typeface="Arial" panose="020B0604020202020204" pitchFamily="34" charset="0"/>
              </a:rPr>
              <a:t>”</a:t>
            </a:r>
          </a:p>
          <a:p>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lower incomes, especially those living on annual household incomes under $30,000, report notably lower mental health.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Older people report higher self-assessed mental health. In contrast, younger and middle age adults rate their mental health as slightly lower. </a:t>
            </a:r>
          </a:p>
          <a:p>
            <a:pPr marL="167321" indent="-167321">
              <a:buFont typeface="Arial" panose="020B0604020202020204" pitchFamily="34" charset="0"/>
              <a:buChar char="•"/>
            </a:pPr>
            <a:endParaRPr lang="en-US" dirty="0"/>
          </a:p>
          <a:p>
            <a:pPr marL="167321" indent="-167321">
              <a:buFont typeface="Arial" panose="020B0604020202020204" pitchFamily="34" charset="0"/>
              <a:buChar char="•"/>
            </a:pPr>
            <a:r>
              <a:rPr lang="en-US" dirty="0"/>
              <a:t>Couples with no </a:t>
            </a:r>
            <a:r>
              <a:rPr lang="en-US" dirty="0" smtClean="0"/>
              <a:t>children and couples</a:t>
            </a:r>
            <a:r>
              <a:rPr lang="en-US" baseline="0" dirty="0" smtClean="0"/>
              <a:t> with no children</a:t>
            </a:r>
            <a:r>
              <a:rPr lang="en-US" dirty="0" smtClean="0"/>
              <a:t> </a:t>
            </a:r>
            <a:r>
              <a:rPr lang="en-US" dirty="0"/>
              <a:t>at home report the highest level of mental health (</a:t>
            </a:r>
            <a:r>
              <a:rPr lang="en-US" dirty="0" smtClean="0"/>
              <a:t>mean=3.71</a:t>
            </a:r>
            <a:r>
              <a:rPr lang="en-US" baseline="0" dirty="0" smtClean="0"/>
              <a:t> and 3.69, respectively</a:t>
            </a:r>
            <a:r>
              <a:rPr lang="en-US" dirty="0" smtClean="0"/>
              <a:t>). </a:t>
            </a:r>
            <a:r>
              <a:rPr lang="en-US" dirty="0"/>
              <a:t>In contrast, adults sharing accommodation with others report the lowest level of mental health (</a:t>
            </a:r>
            <a:r>
              <a:rPr lang="en-US" dirty="0" smtClean="0"/>
              <a:t>mean=3.31). </a:t>
            </a:r>
            <a:r>
              <a:rPr lang="en-US" dirty="0"/>
              <a:t>Comparatively, self-assessed mental health is higher among households of </a:t>
            </a:r>
            <a:r>
              <a:rPr lang="en-US" dirty="0" smtClean="0"/>
              <a:t>couples with no children at home, </a:t>
            </a:r>
            <a:r>
              <a:rPr lang="en-US" dirty="0"/>
              <a:t>followed by households of </a:t>
            </a:r>
            <a:r>
              <a:rPr lang="en-US" dirty="0" smtClean="0"/>
              <a:t>people living with children, </a:t>
            </a:r>
            <a:r>
              <a:rPr lang="en-US" dirty="0"/>
              <a:t>and households of adults living alone. </a:t>
            </a: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defTabSz="887757">
              <a:defRPr/>
            </a:pPr>
            <a:r>
              <a:rPr lang="en-US" sz="1000" i="1" dirty="0"/>
              <a:t>Note: The mean is based on a 5-point scale where 1 = poor and 5 = excellent</a:t>
            </a:r>
            <a:r>
              <a:rPr lang="en-US" i="1" dirty="0">
                <a:latin typeface="Arial" panose="020B0604020202020204" pitchFamily="34" charset="0"/>
                <a:cs typeface="Arial" panose="020B0604020202020204" pitchFamily="34" charset="0"/>
              </a:rPr>
              <a:t>.</a:t>
            </a:r>
            <a:endParaRPr lang="en-CA" i="1" dirty="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53</a:t>
            </a:fld>
            <a:endParaRPr lang="en-US" dirty="0"/>
          </a:p>
        </p:txBody>
      </p:sp>
    </p:spTree>
    <p:extLst>
      <p:ext uri="{BB962C8B-B14F-4D97-AF65-F5344CB8AC3E}">
        <p14:creationId xmlns:p14="http://schemas.microsoft.com/office/powerpoint/2010/main" val="2065899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mental health 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Lower self-reported mental wellbeing is related to lower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a:t>
            </a:r>
            <a:r>
              <a:rPr lang="en-US" i="1" baseline="0" dirty="0" smtClean="0">
                <a:solidFill>
                  <a:srgbClr val="005A73"/>
                </a:solidFill>
                <a:latin typeface="Arial" panose="020B0604020202020204" pitchFamily="34" charset="0"/>
                <a:cs typeface="Arial" panose="020B0604020202020204" pitchFamily="34" charset="0"/>
              </a:rPr>
              <a:t> </a:t>
            </a:r>
            <a:r>
              <a:rPr lang="en-US" i="1" dirty="0" smtClean="0">
                <a:solidFill>
                  <a:srgbClr val="005A73"/>
                </a:solidFill>
                <a:latin typeface="Arial" panose="020B0604020202020204" pitchFamily="34" charset="0"/>
                <a:cs typeface="Arial" panose="020B0604020202020204" pitchFamily="34" charset="0"/>
              </a:rPr>
              <a:t>linked to:</a:t>
            </a:r>
          </a:p>
          <a:p>
            <a:pPr marL="462229" indent="-231115" defTabSz="924458">
              <a:buClr>
                <a:srgbClr val="005A73"/>
              </a:buClr>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Lower incomes (under $20,000);</a:t>
            </a:r>
            <a:r>
              <a:rPr lang="en-US" baseline="0" dirty="0" smtClean="0">
                <a:latin typeface="Arial" panose="020B0604020202020204" pitchFamily="34" charset="0"/>
                <a:cs typeface="Arial" panose="020B0604020202020204" pitchFamily="34" charset="0"/>
              </a:rPr>
              <a:t> however, </a:t>
            </a: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annual household incomes of $120,000 to $149,999 also report relatively low mental health and overall wellbeing compared to their incomes.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In contrast, people with annual household incomes of $60,000 to $79,999 report comparatively higher physical health and significantly higher wellbeing. Interestingly, people living on household incomes of $20,000 to $29,999 per year report relatively high overall wellbeing despite their notably low mental health. </a:t>
            </a:r>
          </a:p>
          <a:p>
            <a:pPr marL="462229" indent="-231115" defTabSz="924458">
              <a:buClr>
                <a:srgbClr val="005A73"/>
              </a:buClr>
              <a:buSzPct val="100000"/>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462229" indent="-231115" defTabSz="924458">
              <a:buClr>
                <a:srgbClr val="005A73"/>
              </a:buClr>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Younger people (under 35 years) and</a:t>
            </a:r>
            <a:r>
              <a:rPr lang="en-US" baseline="0" dirty="0" smtClean="0">
                <a:latin typeface="Arial" panose="020B0604020202020204" pitchFamily="34" charset="0"/>
                <a:cs typeface="Arial" panose="020B0604020202020204" pitchFamily="34" charset="0"/>
              </a:rPr>
              <a:t> mid-age adults (35 to 54 years) report lower mental health and overall wellbeing than any other age group. </a:t>
            </a:r>
          </a:p>
          <a:p>
            <a:pPr marL="462229" indent="-231115" defTabSz="924458">
              <a:buClr>
                <a:srgbClr val="005A73"/>
              </a:buClr>
              <a:buSzPct val="100000"/>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a:t>Households of </a:t>
            </a:r>
            <a:r>
              <a:rPr lang="en-US" dirty="0" smtClean="0"/>
              <a:t>one</a:t>
            </a:r>
            <a:r>
              <a:rPr lang="en-US" baseline="0" dirty="0" smtClean="0"/>
              <a:t> adult </a:t>
            </a:r>
            <a:r>
              <a:rPr lang="en-US" dirty="0" smtClean="0"/>
              <a:t>with children living </a:t>
            </a:r>
            <a:r>
              <a:rPr lang="en-US" dirty="0"/>
              <a:t>at </a:t>
            </a:r>
            <a:r>
              <a:rPr lang="en-US" dirty="0" smtClean="0"/>
              <a:t>home (single parents)</a:t>
            </a:r>
            <a:endParaRPr lang="en-US" dirty="0"/>
          </a:p>
          <a:p>
            <a:pPr marL="231115">
              <a:buClr>
                <a:srgbClr val="005A73"/>
              </a:buClr>
              <a:buSzPct val="100000"/>
            </a:pPr>
            <a:endParaRPr lang="en-US" dirty="0" smtClean="0">
              <a:latin typeface="Arial" panose="020B0604020202020204" pitchFamily="34" charset="0"/>
              <a:cs typeface="Arial" panose="020B0604020202020204" pitchFamily="34" charset="0"/>
            </a:endParaRPr>
          </a:p>
          <a:p>
            <a:pPr marL="231115" defTabSz="924458">
              <a:buClr>
                <a:srgbClr val="005A73"/>
              </a:buClr>
              <a:buSzPct val="100000"/>
              <a:defRPr/>
            </a:pPr>
            <a:r>
              <a:rPr lang="en-US" sz="1000" i="1" dirty="0"/>
              <a:t>Note: The mean is based on a 5-point scale where 1 = poor and 5 = excellent</a:t>
            </a:r>
            <a:r>
              <a:rPr lang="en-US" i="1" dirty="0" smtClean="0">
                <a:latin typeface="Arial" panose="020B0604020202020204" pitchFamily="34" charset="0"/>
                <a:cs typeface="Arial" panose="020B0604020202020204" pitchFamily="34" charset="0"/>
              </a:rPr>
              <a:t>.</a:t>
            </a:r>
            <a:endParaRPr lang="en-CA" i="1" dirty="0" smtClean="0">
              <a:latin typeface="Arial" panose="020B0604020202020204" pitchFamily="34" charset="0"/>
              <a:cs typeface="Arial" panose="020B0604020202020204" pitchFamily="34" charset="0"/>
            </a:endParaRPr>
          </a:p>
          <a:p>
            <a:pPr marL="231115">
              <a:buClr>
                <a:srgbClr val="005A73"/>
              </a:buClr>
              <a:buSzPct val="100000"/>
            </a:pPr>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54</a:t>
            </a:fld>
            <a:endParaRPr lang="en-US" dirty="0"/>
          </a:p>
        </p:txBody>
      </p:sp>
    </p:spTree>
    <p:extLst>
      <p:ext uri="{BB962C8B-B14F-4D97-AF65-F5344CB8AC3E}">
        <p14:creationId xmlns:p14="http://schemas.microsoft.com/office/powerpoint/2010/main" val="35392588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767218"/>
          </a:xfrm>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in Bruce and Grey Counties perceive the quality and accessibility of health care services</a:t>
            </a:r>
            <a:r>
              <a:rPr lang="en-CA" i="1" baseline="0"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Canadians place a high value on a universal, publically funded and administered health care system. An important part of that system is providing </a:t>
            </a:r>
            <a:r>
              <a:rPr lang="en-US" i="1" baseline="0" dirty="0" smtClean="0">
                <a:latin typeface="Arial" panose="020B0604020202020204" pitchFamily="34" charset="0"/>
                <a:cs typeface="Arial" panose="020B0604020202020204" pitchFamily="34" charset="0"/>
              </a:rPr>
              <a:t>high quality </a:t>
            </a:r>
            <a:r>
              <a:rPr lang="en-US" baseline="0" dirty="0" smtClean="0">
                <a:latin typeface="Arial" panose="020B0604020202020204" pitchFamily="34" charset="0"/>
                <a:cs typeface="Arial" panose="020B0604020202020204" pitchFamily="34" charset="0"/>
              </a:rPr>
              <a:t>services so that people can feel confident they will received the best possible care from health care professionals in their community.</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health care services in the community is an essential component of quality of life because it allows people to address their health needs locally. These needs can range from regular check-ups, to ongoing care of chronic or episodic illness, to supporting maternal and infant health, and to emergency services and palliative care. </a:t>
            </a:r>
            <a:endParaRPr lang="en-CA"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Over 40% of the residents in Bruce and Grey Counties rate the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as very good </a:t>
            </a:r>
            <a:r>
              <a:rPr lang="en-US" dirty="0">
                <a:latin typeface="Arial" panose="020B0604020202020204" pitchFamily="34" charset="0"/>
                <a:cs typeface="Arial" panose="020B0604020202020204" pitchFamily="34" charset="0"/>
              </a:rPr>
              <a:t>or excellent </a:t>
            </a:r>
            <a:r>
              <a:rPr lang="en-US" dirty="0" smtClean="0">
                <a:latin typeface="Arial" panose="020B0604020202020204" pitchFamily="34" charset="0"/>
                <a:cs typeface="Arial" panose="020B0604020202020204" pitchFamily="34" charset="0"/>
              </a:rPr>
              <a:t>(44.8%), while 21.7% of residents rate it as either</a:t>
            </a:r>
            <a:r>
              <a:rPr lang="en-US" baseline="0" dirty="0" smtClean="0">
                <a:latin typeface="Arial" panose="020B0604020202020204" pitchFamily="34" charset="0"/>
                <a:cs typeface="Arial" panose="020B0604020202020204" pitchFamily="34" charset="0"/>
              </a:rPr>
              <a:t> poor or fair. Conversely, about a third of the residents feel that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health care services is very good or excellent (34.6%), while 31.1% of residents rate it as either poor or fair. In general,</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most residents feel that the overall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is better than their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them.</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55</a:t>
            </a:fld>
            <a:endParaRPr lang="en-US" dirty="0"/>
          </a:p>
        </p:txBody>
      </p:sp>
    </p:spTree>
    <p:extLst>
      <p:ext uri="{BB962C8B-B14F-4D97-AF65-F5344CB8AC3E}">
        <p14:creationId xmlns:p14="http://schemas.microsoft.com/office/powerpoint/2010/main" val="10948900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767218"/>
          </a:xfrm>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a:r>
            <a:r>
              <a:rPr lang="en-CA" i="1" dirty="0"/>
              <a:t>in Bruce County </a:t>
            </a:r>
            <a:r>
              <a:rPr lang="en-CA" i="1" dirty="0" smtClean="0">
                <a:latin typeface="Arial" panose="020B0604020202020204" pitchFamily="34" charset="0"/>
                <a:cs typeface="Arial" panose="020B0604020202020204" pitchFamily="34" charset="0"/>
              </a:rPr>
              <a:t>perceive the quality and accessibility of health care services</a:t>
            </a:r>
            <a:r>
              <a:rPr lang="en-CA" i="1" baseline="0"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Over 40% of the residents </a:t>
            </a:r>
            <a:r>
              <a:rPr lang="en-US" i="0" baseline="0" dirty="0" smtClean="0">
                <a:latin typeface="Arial" panose="020B0604020202020204" pitchFamily="34" charset="0"/>
                <a:cs typeface="Arial" panose="020B0604020202020204" pitchFamily="34" charset="0"/>
              </a:rPr>
              <a:t>in </a:t>
            </a:r>
            <a:r>
              <a:rPr lang="en-CA" i="0" baseline="0" dirty="0" smtClean="0">
                <a:latin typeface="Arial" panose="020B0604020202020204" pitchFamily="34" charset="0"/>
                <a:cs typeface="Arial" panose="020B0604020202020204" pitchFamily="34" charset="0"/>
              </a:rPr>
              <a:t>Bruce County </a:t>
            </a:r>
            <a:r>
              <a:rPr lang="en-US" baseline="0" dirty="0" smtClean="0">
                <a:latin typeface="Arial" panose="020B0604020202020204" pitchFamily="34" charset="0"/>
                <a:cs typeface="Arial" panose="020B0604020202020204" pitchFamily="34" charset="0"/>
              </a:rPr>
              <a:t>rate the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as very good </a:t>
            </a:r>
            <a:r>
              <a:rPr lang="en-US" dirty="0">
                <a:latin typeface="Arial" panose="020B0604020202020204" pitchFamily="34" charset="0"/>
                <a:cs typeface="Arial" panose="020B0604020202020204" pitchFamily="34" charset="0"/>
              </a:rPr>
              <a:t>or excellent </a:t>
            </a:r>
            <a:r>
              <a:rPr lang="en-US" dirty="0" smtClean="0">
                <a:latin typeface="Arial" panose="020B0604020202020204" pitchFamily="34" charset="0"/>
                <a:cs typeface="Arial" panose="020B0604020202020204" pitchFamily="34" charset="0"/>
              </a:rPr>
              <a:t>(43.5%)</a:t>
            </a:r>
            <a:r>
              <a:rPr lang="en-US" baseline="0" dirty="0" smtClean="0">
                <a:latin typeface="Arial" panose="020B0604020202020204" pitchFamily="34" charset="0"/>
                <a:cs typeface="Arial" panose="020B0604020202020204" pitchFamily="34" charset="0"/>
              </a:rPr>
              <a:t>. Conversely, less than 30% of residents feel that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health care services is very good or excellent (29.6%).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general,</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most residents feel the overall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is better than their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them.</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56</a:t>
            </a:fld>
            <a:endParaRPr lang="en-US" dirty="0"/>
          </a:p>
        </p:txBody>
      </p:sp>
    </p:spTree>
    <p:extLst>
      <p:ext uri="{BB962C8B-B14F-4D97-AF65-F5344CB8AC3E}">
        <p14:creationId xmlns:p14="http://schemas.microsoft.com/office/powerpoint/2010/main" val="3657601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767218"/>
          </a:xfrm>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a:r>
            <a:r>
              <a:rPr lang="en-CA" i="1" dirty="0"/>
              <a:t>in Grey County </a:t>
            </a:r>
            <a:r>
              <a:rPr lang="en-CA" i="1" dirty="0" smtClean="0">
                <a:latin typeface="Arial" panose="020B0604020202020204" pitchFamily="34" charset="0"/>
                <a:cs typeface="Arial" panose="020B0604020202020204" pitchFamily="34" charset="0"/>
              </a:rPr>
              <a:t>perceive the quality and accessibility of health care services</a:t>
            </a:r>
            <a:r>
              <a:rPr lang="en-CA" i="1" baseline="0"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Approximately half of the residents in Grey County rate the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as very good </a:t>
            </a:r>
            <a:r>
              <a:rPr lang="en-US" dirty="0">
                <a:latin typeface="Arial" panose="020B0604020202020204" pitchFamily="34" charset="0"/>
                <a:cs typeface="Arial" panose="020B0604020202020204" pitchFamily="34" charset="0"/>
              </a:rPr>
              <a:t>or excellent </a:t>
            </a:r>
            <a:r>
              <a:rPr lang="en-US" dirty="0" smtClean="0">
                <a:latin typeface="Arial" panose="020B0604020202020204" pitchFamily="34" charset="0"/>
                <a:cs typeface="Arial" panose="020B0604020202020204" pitchFamily="34" charset="0"/>
              </a:rPr>
              <a:t>(46.1%)</a:t>
            </a:r>
            <a:r>
              <a:rPr lang="en-US" baseline="0" dirty="0" smtClean="0">
                <a:latin typeface="Arial" panose="020B0604020202020204" pitchFamily="34" charset="0"/>
                <a:cs typeface="Arial" panose="020B0604020202020204" pitchFamily="34" charset="0"/>
              </a:rPr>
              <a:t>. Similarly, about 40% of residents feel that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health care services is very good or excellent (39.7%).</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general,</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most residents feel the overall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is better than their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them.</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57</a:t>
            </a:fld>
            <a:endParaRPr lang="en-US" dirty="0"/>
          </a:p>
        </p:txBody>
      </p:sp>
    </p:spTree>
    <p:extLst>
      <p:ext uri="{BB962C8B-B14F-4D97-AF65-F5344CB8AC3E}">
        <p14:creationId xmlns:p14="http://schemas.microsoft.com/office/powerpoint/2010/main" val="35245736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840261" cy="4420207"/>
          </a:xfrm>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pPr defTabSz="887757">
              <a:defRPr/>
            </a:pPr>
            <a:endParaRPr lang="en-US" i="1"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in Bruce and Grey </a:t>
            </a:r>
            <a:r>
              <a:rPr lang="en-CA" i="1" dirty="0" smtClean="0"/>
              <a:t>Counties </a:t>
            </a:r>
            <a:r>
              <a:rPr lang="en-CA" i="1" dirty="0" smtClean="0">
                <a:latin typeface="Arial" panose="020B0604020202020204" pitchFamily="34" charset="0"/>
                <a:cs typeface="Arial" panose="020B0604020202020204" pitchFamily="34" charset="0"/>
              </a:rPr>
              <a:t>perceive </a:t>
            </a:r>
            <a:r>
              <a:rPr lang="en-CA" i="1" dirty="0">
                <a:latin typeface="Arial" panose="020B0604020202020204" pitchFamily="34" charset="0"/>
                <a:cs typeface="Arial" panose="020B0604020202020204" pitchFamily="34" charset="0"/>
              </a:rPr>
              <a:t>the quality of health care services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defTabSz="814065">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appears to be little differences in perceived quality of health care services based on age, although perceived quality does edge slightly upwards among older residents.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Lower income residents perceive the quality of health care services as generally lower when compared to middle and upper income groups. However, people with annual household incomes of $60,000 to $79,999 and $100,000 to $119,999 also rate quality of health care services as lower than other groups.</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dirty="0" smtClean="0"/>
              <a:t>Households </a:t>
            </a:r>
            <a:r>
              <a:rPr lang="en-US" dirty="0"/>
              <a:t>of </a:t>
            </a:r>
            <a:r>
              <a:rPr lang="en-US" dirty="0" smtClean="0"/>
              <a:t>adults living alone rate </a:t>
            </a:r>
            <a:r>
              <a:rPr lang="en-US" dirty="0"/>
              <a:t>the quality of health care services as the highest (mean=3.36</a:t>
            </a:r>
            <a:r>
              <a:rPr lang="en-US" dirty="0" smtClean="0"/>
              <a:t>), followed by households of couples</a:t>
            </a:r>
            <a:r>
              <a:rPr lang="en-US" baseline="0" dirty="0" smtClean="0"/>
              <a:t> with no children at home (mean=3.38)</a:t>
            </a:r>
            <a:r>
              <a:rPr lang="en-US" dirty="0" smtClean="0"/>
              <a:t>. </a:t>
            </a:r>
            <a:r>
              <a:rPr lang="en-US" dirty="0"/>
              <a:t>Conversely, households of adults sharing accommodation with others rate the quality of health care services as the lowest (mean=2.84). </a:t>
            </a:r>
          </a:p>
          <a:p>
            <a:pPr defTabSz="887757">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i="1" dirty="0">
                <a:latin typeface="Arial" panose="020B0604020202020204" pitchFamily="34" charset="0"/>
                <a:cs typeface="Arial" panose="020B0604020202020204" pitchFamily="34" charset="0"/>
              </a:rPr>
              <a:t>Note: </a:t>
            </a:r>
            <a:r>
              <a:rPr lang="en-US" i="1" dirty="0" smtClean="0">
                <a:latin typeface="Arial" panose="020B0604020202020204" pitchFamily="34" charset="0"/>
                <a:cs typeface="Arial" panose="020B0604020202020204" pitchFamily="34" charset="0"/>
              </a:rPr>
              <a:t>The m</a:t>
            </a:r>
            <a:r>
              <a:rPr lang="en-US" i="1" dirty="0">
                <a:latin typeface="Arial" panose="020B0604020202020204" pitchFamily="34" charset="0"/>
                <a:cs typeface="Arial" panose="020B0604020202020204" pitchFamily="34" charset="0"/>
              </a:rPr>
              <a:t>ean is based on a 5-point scale where 1 = poor and 5 = excellent.</a:t>
            </a:r>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58</a:t>
            </a:fld>
            <a:endParaRPr lang="en-US" dirty="0"/>
          </a:p>
        </p:txBody>
      </p:sp>
    </p:spTree>
    <p:extLst>
      <p:ext uri="{BB962C8B-B14F-4D97-AF65-F5344CB8AC3E}">
        <p14:creationId xmlns:p14="http://schemas.microsoft.com/office/powerpoint/2010/main" val="401940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 quality of health care services</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quality</a:t>
            </a:r>
            <a:r>
              <a:rPr lang="en-US" baseline="0" dirty="0" smtClean="0">
                <a:solidFill>
                  <a:srgbClr val="005A73"/>
                </a:solidFill>
                <a:latin typeface="Arial" panose="020B0604020202020204" pitchFamily="34" charset="0"/>
                <a:cs typeface="Arial" panose="020B0604020202020204" pitchFamily="34" charset="0"/>
              </a:rPr>
              <a:t> of health care </a:t>
            </a:r>
            <a:r>
              <a:rPr lang="en-US" dirty="0">
                <a:solidFill>
                  <a:srgbClr val="005A73"/>
                </a:solidFill>
              </a:rPr>
              <a:t>services is related </a:t>
            </a:r>
            <a:r>
              <a:rPr lang="en-US" dirty="0" smtClean="0">
                <a:solidFill>
                  <a:srgbClr val="005A73"/>
                </a:solidFill>
                <a:latin typeface="Arial" panose="020B0604020202020204" pitchFamily="34" charset="0"/>
                <a:cs typeface="Arial" panose="020B0604020202020204" pitchFamily="34" charset="0"/>
              </a:rPr>
              <a:t>to higher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 with income; however, along with people living on annual incomes of under $20,000, people with annual household incomes of $100,000 to</a:t>
            </a:r>
            <a:r>
              <a:rPr lang="en-US" baseline="0" dirty="0" smtClean="0">
                <a:latin typeface="Arial" panose="020B0604020202020204" pitchFamily="34" charset="0"/>
                <a:cs typeface="Arial" panose="020B0604020202020204" pitchFamily="34" charset="0"/>
              </a:rPr>
              <a:t> $119,999 and of </a:t>
            </a:r>
            <a:r>
              <a:rPr lang="en-US" dirty="0" smtClean="0">
                <a:latin typeface="Arial" panose="020B0604020202020204" pitchFamily="34" charset="0"/>
                <a:cs typeface="Arial" panose="020B0604020202020204" pitchFamily="34" charset="0"/>
              </a:rPr>
              <a:t>$150,000 and over rate the quality of health care services significantly</a:t>
            </a:r>
            <a:r>
              <a:rPr lang="en-US" baseline="0" dirty="0" smtClean="0">
                <a:latin typeface="Arial" panose="020B0604020202020204" pitchFamily="34" charset="0"/>
                <a:cs typeface="Arial" panose="020B0604020202020204" pitchFamily="34" charset="0"/>
              </a:rPr>
              <a:t> lower.</a:t>
            </a:r>
            <a:r>
              <a:rPr lang="en-US" dirty="0" smtClean="0">
                <a:latin typeface="Arial" panose="020B0604020202020204" pitchFamily="34" charset="0"/>
                <a:cs typeface="Arial" panose="020B0604020202020204" pitchFamily="34" charset="0"/>
              </a:rPr>
              <a:t> Interestingly, people living on household</a:t>
            </a:r>
            <a:r>
              <a:rPr lang="en-US" baseline="0" dirty="0" smtClean="0">
                <a:latin typeface="Arial" panose="020B0604020202020204" pitchFamily="34" charset="0"/>
                <a:cs typeface="Arial" panose="020B0604020202020204" pitchFamily="34" charset="0"/>
              </a:rPr>
              <a:t> incomes of $20,000 to $29,999 per year rate the quality of health care services quite low </a:t>
            </a:r>
            <a:r>
              <a:rPr lang="en-US" dirty="0" smtClean="0">
                <a:latin typeface="Arial" panose="020B0604020202020204" pitchFamily="34" charset="0"/>
                <a:cs typeface="Arial" panose="020B0604020202020204" pitchFamily="34" charset="0"/>
              </a:rPr>
              <a:t>but </a:t>
            </a:r>
            <a:r>
              <a:rPr lang="en-US" baseline="0" dirty="0" smtClean="0">
                <a:latin typeface="Arial" panose="020B0604020202020204" pitchFamily="34" charset="0"/>
                <a:cs typeface="Arial" panose="020B0604020202020204" pitchFamily="34" charset="0"/>
              </a:rPr>
              <a:t>report their overall wellbeing as significantly high. </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 </a:t>
            </a:r>
          </a:p>
          <a:p>
            <a:pPr marL="462229" indent="-231115">
              <a:buClr>
                <a:srgbClr val="005A73"/>
              </a:buClr>
              <a:buSzPct val="100000"/>
              <a:buFont typeface="Arial" panose="020B0604020202020204" pitchFamily="34" charset="0"/>
              <a:buChar char="•"/>
            </a:pPr>
            <a:endParaRPr lang="en-US" dirty="0" smtClean="0"/>
          </a:p>
          <a:p>
            <a:pPr marL="462229" indent="-231115">
              <a:buClr>
                <a:srgbClr val="005A73"/>
              </a:buClr>
              <a:buSzPct val="100000"/>
              <a:buFont typeface="Arial" panose="020B0604020202020204" pitchFamily="34" charset="0"/>
              <a:buChar char="•"/>
            </a:pPr>
            <a:r>
              <a:rPr lang="en-US" dirty="0" smtClean="0"/>
              <a:t>Households of </a:t>
            </a:r>
            <a:r>
              <a:rPr lang="en-US" dirty="0"/>
              <a:t>couples with no children at </a:t>
            </a:r>
            <a:r>
              <a:rPr lang="en-US" dirty="0" smtClean="0"/>
              <a:t>home and adults living alone</a:t>
            </a:r>
            <a:endParaRPr lang="en-US" dirty="0"/>
          </a:p>
          <a:p>
            <a:pPr marL="462229" indent="-231115">
              <a:buClr>
                <a:srgbClr val="005A73"/>
              </a:buClr>
              <a:buSzPct val="100000"/>
              <a:buFont typeface="Arial" panose="020B0604020202020204" pitchFamily="34" charset="0"/>
              <a:buChar char="•"/>
            </a:pPr>
            <a:endParaRPr lang="en-US" sz="1000" dirty="0"/>
          </a:p>
          <a:p>
            <a:pPr defTabSz="924458">
              <a:defRPr/>
            </a:pPr>
            <a:r>
              <a:rPr lang="en-US" sz="1000" i="1" dirty="0"/>
              <a:t>Note: The mean is based on a 5-point scale where 1 = poor and 5 = excellent.</a:t>
            </a:r>
            <a:endParaRPr lang="en-CA" sz="1000" i="1" dirty="0"/>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ACE37-B70B-483C-B7C8-9B58D8E0844E}"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4861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13759990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Healthy Populations</a:t>
            </a:r>
            <a:endParaRPr lang="en-CA" b="1" dirty="0">
              <a:solidFill>
                <a:srgbClr val="005A73"/>
              </a:solidFill>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perceive </a:t>
            </a:r>
            <a:r>
              <a:rPr lang="en-CA" i="1" dirty="0">
                <a:latin typeface="Arial" panose="020B0604020202020204" pitchFamily="34" charset="0"/>
                <a:cs typeface="Arial" panose="020B0604020202020204" pitchFamily="34" charset="0"/>
              </a:rPr>
              <a:t>the accessibility of health care services?”</a:t>
            </a:r>
            <a:endParaRPr lang="en-CA" dirty="0">
              <a:latin typeface="Arial" panose="020B0604020202020204" pitchFamily="34" charset="0"/>
              <a:cs typeface="Arial" panose="020B0604020202020204" pitchFamily="34" charset="0"/>
            </a:endParaRPr>
          </a:p>
          <a:p>
            <a:pPr defTabSz="814065">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Perceived access to health care services is the lowest among p</a:t>
            </a:r>
            <a:r>
              <a:rPr lang="en-US" dirty="0" smtClean="0">
                <a:latin typeface="Arial" panose="020B0604020202020204" pitchFamily="34" charset="0"/>
                <a:cs typeface="Arial" panose="020B0604020202020204" pitchFamily="34" charset="0"/>
              </a:rPr>
              <a:t>eople with </a:t>
            </a:r>
            <a:r>
              <a:rPr lang="en-US" baseline="0" dirty="0" smtClean="0">
                <a:latin typeface="Arial" panose="020B0604020202020204" pitchFamily="34" charset="0"/>
                <a:cs typeface="Arial" panose="020B0604020202020204" pitchFamily="34" charset="0"/>
              </a:rPr>
              <a:t>annual household incomes lower than $20,000. Upper income groups ($150,000 and over) also rate the access to health care services notably lower.</a:t>
            </a:r>
            <a:endParaRPr lang="en-CA"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Perceived access to health care</a:t>
            </a:r>
            <a:r>
              <a:rPr lang="en-US" baseline="0" dirty="0" smtClean="0">
                <a:latin typeface="Arial" panose="020B0604020202020204" pitchFamily="34" charset="0"/>
                <a:cs typeface="Arial" panose="020B0604020202020204" pitchFamily="34" charset="0"/>
              </a:rPr>
              <a:t> services generally increases with age, with the exception of the 45 to 54 years of age group. Older adults (75 years and older) report the highest ratings of access to health care services, whereas younger people (under 35 years) report the lowest. </a:t>
            </a:r>
          </a:p>
          <a:p>
            <a:pPr marL="167321" indent="-167321">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a:t>The highest rating of access to health care services is reported by households of </a:t>
            </a:r>
            <a:r>
              <a:rPr lang="en-US" dirty="0" smtClean="0"/>
              <a:t>adults living alone (mean=3.22). In</a:t>
            </a:r>
            <a:r>
              <a:rPr lang="en-US" baseline="0" dirty="0" smtClean="0"/>
              <a:t> contrast, h</a:t>
            </a:r>
            <a:r>
              <a:rPr lang="en-US" dirty="0" smtClean="0"/>
              <a:t>ouseholds </a:t>
            </a:r>
            <a:r>
              <a:rPr lang="en-US" dirty="0"/>
              <a:t>of adults sharing accommodation with others rate the access to health care services as the lowest (</a:t>
            </a:r>
            <a:r>
              <a:rPr lang="en-US" dirty="0" smtClean="0"/>
              <a:t>mean=2.88).  </a:t>
            </a:r>
            <a:endParaRPr lang="en-US" dirty="0"/>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sz="1000" i="1" dirty="0"/>
              <a:t>Note: The mean is based on a 5-point scale where 1 = poor and 5 = excellent.</a:t>
            </a:r>
          </a:p>
          <a:p>
            <a:endParaRPr lang="en-CA"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60</a:t>
            </a:fld>
            <a:endParaRPr lang="en-US" dirty="0"/>
          </a:p>
        </p:txBody>
      </p:sp>
    </p:spTree>
    <p:extLst>
      <p:ext uri="{BB962C8B-B14F-4D97-AF65-F5344CB8AC3E}">
        <p14:creationId xmlns:p14="http://schemas.microsoft.com/office/powerpoint/2010/main" val="4196080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accessibility of health care services</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accessibility</a:t>
            </a:r>
            <a:r>
              <a:rPr lang="en-US" baseline="0" dirty="0" smtClean="0">
                <a:solidFill>
                  <a:srgbClr val="005A73"/>
                </a:solidFill>
                <a:latin typeface="Arial" panose="020B0604020202020204" pitchFamily="34" charset="0"/>
                <a:cs typeface="Arial" panose="020B0604020202020204" pitchFamily="34" charset="0"/>
              </a:rPr>
              <a:t> of health care services </a:t>
            </a:r>
            <a:r>
              <a:rPr lang="en-US" dirty="0">
                <a:solidFill>
                  <a:srgbClr val="005A73"/>
                </a:solidFill>
              </a:rPr>
              <a:t>is </a:t>
            </a:r>
            <a:r>
              <a:rPr lang="en-US" dirty="0" smtClean="0">
                <a:solidFill>
                  <a:srgbClr val="005A73"/>
                </a:solidFill>
                <a:latin typeface="Arial" panose="020B0604020202020204" pitchFamily="34" charset="0"/>
                <a:cs typeface="Arial" panose="020B0604020202020204" pitchFamily="34" charset="0"/>
              </a:rPr>
              <a:t>related to higher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defTabSz="924458">
              <a:buClr>
                <a:srgbClr val="005A73"/>
              </a:buClr>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No clear pattern is apparent for income; however, along with people living on annual incomes of under $20,000, people with annual household incomes of $100,000 to</a:t>
            </a:r>
            <a:r>
              <a:rPr lang="en-US" baseline="0" dirty="0" smtClean="0">
                <a:latin typeface="Arial" panose="020B0604020202020204" pitchFamily="34" charset="0"/>
                <a:cs typeface="Arial" panose="020B0604020202020204" pitchFamily="34" charset="0"/>
              </a:rPr>
              <a:t> $119,999 and of </a:t>
            </a:r>
            <a:r>
              <a:rPr lang="en-US" dirty="0" smtClean="0">
                <a:latin typeface="Arial" panose="020B0604020202020204" pitchFamily="34" charset="0"/>
                <a:cs typeface="Arial" panose="020B0604020202020204" pitchFamily="34" charset="0"/>
              </a:rPr>
              <a:t>$150,000 and over rate the access to health care services significantly</a:t>
            </a:r>
            <a:r>
              <a:rPr lang="en-US" baseline="0" dirty="0" smtClean="0">
                <a:latin typeface="Arial" panose="020B0604020202020204" pitchFamily="34" charset="0"/>
                <a:cs typeface="Arial" panose="020B0604020202020204" pitchFamily="34" charset="0"/>
              </a:rPr>
              <a:t> lower. In contrast, </a:t>
            </a:r>
            <a:r>
              <a:rPr lang="en-US" dirty="0" smtClean="0">
                <a:latin typeface="Arial" panose="020B0604020202020204" pitchFamily="34" charset="0"/>
                <a:cs typeface="Arial" panose="020B0604020202020204" pitchFamily="34" charset="0"/>
              </a:rPr>
              <a:t>people with annual household incomes of $20,000 to</a:t>
            </a:r>
            <a:r>
              <a:rPr lang="en-US" baseline="0" dirty="0" smtClean="0">
                <a:latin typeface="Arial" panose="020B0604020202020204" pitchFamily="34" charset="0"/>
                <a:cs typeface="Arial" panose="020B0604020202020204" pitchFamily="34" charset="0"/>
              </a:rPr>
              <a:t> $29,999 </a:t>
            </a:r>
            <a:r>
              <a:rPr lang="en-US" dirty="0" smtClean="0">
                <a:latin typeface="Arial" panose="020B0604020202020204" pitchFamily="34" charset="0"/>
                <a:cs typeface="Arial" panose="020B0604020202020204" pitchFamily="34" charset="0"/>
              </a:rPr>
              <a:t>rate the access to health care services and</a:t>
            </a:r>
            <a:r>
              <a:rPr lang="en-US" baseline="0" dirty="0" smtClean="0">
                <a:latin typeface="Arial" panose="020B0604020202020204" pitchFamily="34" charset="0"/>
                <a:cs typeface="Arial" panose="020B0604020202020204" pitchFamily="34" charset="0"/>
              </a:rPr>
              <a:t> overall wellbeing relatively high. </a:t>
            </a:r>
          </a:p>
          <a:p>
            <a:pPr marL="462229" indent="-231115" defTabSz="924458">
              <a:buClr>
                <a:srgbClr val="005A73"/>
              </a:buClr>
              <a:buSzPct val="100000"/>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 (75 years and older). M</a:t>
            </a:r>
            <a:r>
              <a:rPr lang="en-US" baseline="0" dirty="0" smtClean="0">
                <a:latin typeface="Arial" panose="020B0604020202020204" pitchFamily="34" charset="0"/>
                <a:cs typeface="Arial" panose="020B0604020202020204" pitchFamily="34" charset="0"/>
              </a:rPr>
              <a:t>id-age adults (45 to 54 years of age) rate the accessibility of health care services and overall wellbeing significantly lower than any other age group.</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a:t>Households </a:t>
            </a:r>
            <a:r>
              <a:rPr lang="en-US" dirty="0" smtClean="0"/>
              <a:t>in which an adult is</a:t>
            </a:r>
            <a:r>
              <a:rPr lang="en-US" baseline="0" dirty="0" smtClean="0"/>
              <a:t> </a:t>
            </a:r>
            <a:r>
              <a:rPr lang="en-US" dirty="0" smtClean="0"/>
              <a:t>living alone.</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defTabSz="924458">
              <a:defRPr/>
            </a:pPr>
            <a:r>
              <a:rPr lang="en-US" sz="1000" i="1" dirty="0"/>
              <a:t>Note: The mean is based on a 5-point scale where 1 = poor and 5 = excellent.</a:t>
            </a:r>
            <a:endParaRPr lang="en-CA" sz="1000" i="1" dirty="0"/>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61</a:t>
            </a:fld>
            <a:endParaRPr lang="en-US" dirty="0"/>
          </a:p>
        </p:txBody>
      </p:sp>
    </p:spTree>
    <p:extLst>
      <p:ext uri="{BB962C8B-B14F-4D97-AF65-F5344CB8AC3E}">
        <p14:creationId xmlns:p14="http://schemas.microsoft.com/office/powerpoint/2010/main" val="33583871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Education</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Education</a:t>
            </a:r>
            <a:r>
              <a:rPr lang="en-US" baseline="0" dirty="0" smtClean="0">
                <a:latin typeface="Arial" panose="020B0604020202020204" pitchFamily="34" charset="0"/>
                <a:cs typeface="Arial" panose="020B0604020202020204" pitchFamily="34" charset="0"/>
              </a:rPr>
              <a:t> is the systematic instruction, schooling, or training given to the young in preparation for the work of life, and by extension, similar instruction or training obtained in adulthood.</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Societies that thrive encourage a thirst for knowledge – at every age and stage of life. Education is a process that begins before school age and is reflected in pre-school arrangements such as child care and early childhood education. Children are born ready to learn – the experiences and relationships in the years leading up to school age influence the capacity for learning. It also continues beyond elementary and high school, to college, university, and professional training through apprenticeships. Education continues as lifelong learning. As the world changes, education helps Canadians adapt to new challenges.</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62</a:t>
            </a:fld>
            <a:endParaRPr lang="en-US" dirty="0"/>
          </a:p>
        </p:txBody>
      </p:sp>
    </p:spTree>
    <p:extLst>
      <p:ext uri="{BB962C8B-B14F-4D97-AF65-F5344CB8AC3E}">
        <p14:creationId xmlns:p14="http://schemas.microsoft.com/office/powerpoint/2010/main" val="39483083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901867" cy="4885664"/>
          </a:xfrm>
        </p:spPr>
        <p:txBody>
          <a:bodyPr/>
          <a:lstStyle/>
          <a:p>
            <a:pPr defTabSz="887757">
              <a:defRPr/>
            </a:pPr>
            <a:r>
              <a:rPr lang="en-US" b="1"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E</a:t>
            </a: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ducation</a:t>
            </a:r>
          </a:p>
          <a:p>
            <a:endParaRPr lang="en-CA" sz="600" dirty="0"/>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education?</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sz="600" dirty="0"/>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46.6% agree that opportunities </a:t>
            </a:r>
            <a:r>
              <a:rPr lang="en-US" dirty="0"/>
              <a:t>are adequate for formal education </a:t>
            </a:r>
            <a:r>
              <a:rPr lang="en-US" baseline="0" dirty="0" smtClean="0">
                <a:latin typeface="Arial" panose="020B0604020202020204" pitchFamily="34" charset="0"/>
                <a:cs typeface="Arial" panose="020B0604020202020204" pitchFamily="34" charset="0"/>
              </a:rPr>
              <a:t>(24.3% for</a:t>
            </a:r>
            <a:r>
              <a:rPr lang="en-US" dirty="0" smtClean="0">
                <a:latin typeface="Arial" panose="020B0604020202020204" pitchFamily="34" charset="0"/>
                <a:cs typeface="Arial" panose="020B0604020202020204" pitchFamily="34" charset="0"/>
              </a:rPr>
              <a:t> below average group</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dirty="0"/>
              <a:t>44.2% agree that there are schools nearby to upgrade their educational qualifications (25.9% for below average group)</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55.4% agree that there are plenty of opportunities to courses for interest (29.6% for below average group)</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51.8% agree that there are places nearby to take courses for interest (28.2% for</a:t>
            </a:r>
            <a:r>
              <a:rPr lang="en-US" dirty="0" smtClean="0">
                <a:latin typeface="Arial" panose="020B0604020202020204" pitchFamily="34" charset="0"/>
                <a:cs typeface="Arial" panose="020B0604020202020204" pitchFamily="34" charset="0"/>
              </a:rPr>
              <a:t> below average group</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dirty="0" smtClean="0"/>
              <a:t>6</a:t>
            </a:r>
            <a:r>
              <a:rPr lang="en-US" dirty="0"/>
              <a:t>% </a:t>
            </a:r>
            <a:r>
              <a:rPr lang="en-US" dirty="0" smtClean="0"/>
              <a:t>have taken </a:t>
            </a:r>
            <a:r>
              <a:rPr lang="en-US" dirty="0"/>
              <a:t>formal education courses to get started in their current or a new job (12% for </a:t>
            </a:r>
            <a:r>
              <a:rPr lang="en-US" dirty="0" smtClean="0"/>
              <a:t>below </a:t>
            </a:r>
            <a:r>
              <a:rPr lang="en-US" dirty="0"/>
              <a:t>average </a:t>
            </a:r>
            <a:r>
              <a:rPr lang="en-US" dirty="0" smtClean="0"/>
              <a:t>group)</a:t>
            </a:r>
          </a:p>
          <a:p>
            <a:pPr marL="158947" indent="-158947" defTabSz="814065">
              <a:buFont typeface="Arial" panose="020B0604020202020204" pitchFamily="34" charset="0"/>
              <a:buChar char="•"/>
              <a:defRPr/>
            </a:pPr>
            <a:r>
              <a:rPr lang="en-US" dirty="0" smtClean="0"/>
              <a:t>9.2</a:t>
            </a:r>
            <a:r>
              <a:rPr lang="en-US" dirty="0"/>
              <a:t>% </a:t>
            </a:r>
            <a:r>
              <a:rPr lang="en-US" dirty="0" smtClean="0"/>
              <a:t>have taken </a:t>
            </a:r>
            <a:r>
              <a:rPr lang="en-US" dirty="0"/>
              <a:t>formal education courses to prepare for a job they might do in the future (18.1% for </a:t>
            </a:r>
            <a:r>
              <a:rPr lang="en-US" dirty="0" smtClean="0"/>
              <a:t>below </a:t>
            </a:r>
            <a:r>
              <a:rPr lang="en-US" dirty="0"/>
              <a:t>average group</a:t>
            </a:r>
            <a:r>
              <a:rPr lang="en-US" dirty="0" smtClean="0"/>
              <a:t>)</a:t>
            </a:r>
            <a:endParaRPr lang="en-US" baseline="0" dirty="0" smtClean="0">
              <a:latin typeface="Arial" panose="020B0604020202020204" pitchFamily="34" charset="0"/>
              <a:cs typeface="Arial" panose="020B0604020202020204" pitchFamily="34" charset="0"/>
            </a:endParaRPr>
          </a:p>
          <a:p>
            <a:pPr defTabSz="887757">
              <a:defRPr/>
            </a:pPr>
            <a:endParaRPr lang="en-US" sz="600" dirty="0">
              <a:solidFill>
                <a:srgbClr val="005A73"/>
              </a:solidFill>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58947" indent="-158947" defTabSz="814065">
              <a:buFont typeface="Arial" panose="020B0604020202020204" pitchFamily="34" charset="0"/>
              <a:buChar char="•"/>
              <a:defRPr/>
            </a:pPr>
            <a:r>
              <a:rPr lang="en-US" dirty="0" smtClean="0"/>
              <a:t>26.6% </a:t>
            </a:r>
            <a:r>
              <a:rPr lang="en-US" dirty="0"/>
              <a:t>take formal education courses to improve their skills in their current job </a:t>
            </a:r>
            <a:r>
              <a:rPr lang="en-US" dirty="0" smtClean="0"/>
              <a:t>(</a:t>
            </a:r>
            <a:r>
              <a:rPr lang="en-US" dirty="0"/>
              <a:t>14.2 </a:t>
            </a:r>
            <a:r>
              <a:rPr lang="en-US" dirty="0" smtClean="0"/>
              <a:t>% for above </a:t>
            </a:r>
            <a:r>
              <a:rPr lang="en-US" dirty="0"/>
              <a:t>average </a:t>
            </a:r>
            <a:r>
              <a:rPr lang="en-US" dirty="0" smtClean="0"/>
              <a:t>group)</a:t>
            </a:r>
            <a:endParaRPr lang="en-US" dirty="0"/>
          </a:p>
          <a:p>
            <a:pPr marL="158947" indent="-158947" defTabSz="814065">
              <a:buFont typeface="Arial" panose="020B0604020202020204" pitchFamily="34" charset="0"/>
              <a:buChar char="•"/>
              <a:defRPr/>
            </a:pPr>
            <a:r>
              <a:rPr lang="en-US" dirty="0" smtClean="0"/>
              <a:t>19.6% </a:t>
            </a:r>
            <a:r>
              <a:rPr lang="en-US" dirty="0"/>
              <a:t>take formal education courses to lead directly to a qualification related to their current job </a:t>
            </a:r>
            <a:r>
              <a:rPr lang="en-US" dirty="0" smtClean="0"/>
              <a:t>(8.4% for above </a:t>
            </a:r>
            <a:r>
              <a:rPr lang="en-US" dirty="0"/>
              <a:t>average </a:t>
            </a:r>
            <a:r>
              <a:rPr lang="en-US" dirty="0" smtClean="0"/>
              <a:t>group)</a:t>
            </a:r>
            <a:endParaRPr lang="en-US" dirty="0" smtClean="0">
              <a:solidFill>
                <a:srgbClr val="005A73"/>
              </a:solidFill>
              <a:latin typeface="Arial" panose="020B0604020202020204" pitchFamily="34" charset="0"/>
              <a:cs typeface="Arial" panose="020B0604020202020204" pitchFamily="34" charset="0"/>
            </a:endParaRPr>
          </a:p>
          <a:p>
            <a:pPr marL="158054" indent="-158054">
              <a:buFont typeface="Arial" panose="020B0604020202020204" pitchFamily="34" charset="0"/>
              <a:buChar char="•"/>
              <a:defRPr/>
            </a:pPr>
            <a:r>
              <a:rPr lang="en-US" dirty="0" smtClean="0"/>
              <a:t>39.6% </a:t>
            </a:r>
            <a:r>
              <a:rPr lang="en-US" dirty="0"/>
              <a:t>agree courses are too expensive </a:t>
            </a:r>
            <a:r>
              <a:rPr lang="en-US" dirty="0" smtClean="0"/>
              <a:t>(9.4% </a:t>
            </a:r>
            <a:r>
              <a:rPr lang="en-US" dirty="0"/>
              <a:t>for above average group). </a:t>
            </a:r>
          </a:p>
          <a:p>
            <a:pPr marL="158054" indent="-158054">
              <a:buFont typeface="Arial" panose="020B0604020202020204" pitchFamily="34" charset="0"/>
              <a:buChar char="•"/>
              <a:defRPr/>
            </a:pPr>
            <a:r>
              <a:rPr lang="en-US" dirty="0" smtClean="0"/>
              <a:t>28.3% </a:t>
            </a:r>
            <a:r>
              <a:rPr lang="en-US" dirty="0"/>
              <a:t>think courses are offered at inconvenient times </a:t>
            </a:r>
            <a:r>
              <a:rPr lang="en-US" dirty="0" smtClean="0"/>
              <a:t>(9.9% </a:t>
            </a:r>
            <a:r>
              <a:rPr lang="en-US" dirty="0"/>
              <a:t>for above average group</a:t>
            </a:r>
            <a:r>
              <a:rPr lang="en-US" dirty="0" smtClean="0"/>
              <a:t>).</a:t>
            </a:r>
            <a:endParaRPr lang="en-US" dirty="0"/>
          </a:p>
          <a:p>
            <a:pPr marL="158054" indent="-158054">
              <a:buFont typeface="Arial" panose="020B0604020202020204" pitchFamily="34" charset="0"/>
              <a:buChar char="•"/>
              <a:defRPr/>
            </a:pPr>
            <a:endParaRPr lang="en-US" dirty="0"/>
          </a:p>
          <a:p>
            <a:pPr defTabSz="887757">
              <a:defRPr/>
            </a:pPr>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63</a:t>
            </a:fld>
            <a:endParaRPr lang="en-US" dirty="0"/>
          </a:p>
        </p:txBody>
      </p:sp>
    </p:spTree>
    <p:extLst>
      <p:ext uri="{BB962C8B-B14F-4D97-AF65-F5344CB8AC3E}">
        <p14:creationId xmlns:p14="http://schemas.microsoft.com/office/powerpoint/2010/main" val="25226885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803298" cy="4743835"/>
          </a:xfrm>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women and men compare on education?</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r>
              <a:rPr lang="en-US" baseline="0"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25.5% take formal education courses to improve their skills in their current job (21.2% for men)</a:t>
            </a: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20.4% have taken courses for interest in community or online (11.5% for men)</a:t>
            </a:r>
          </a:p>
          <a:p>
            <a:pPr marL="158054" indent="-158054">
              <a:buFont typeface="Arial" panose="020B0604020202020204" pitchFamily="34" charset="0"/>
              <a:buChar char="•"/>
              <a:defRPr/>
            </a:pPr>
            <a:r>
              <a:rPr lang="en-US" dirty="0" smtClean="0"/>
              <a:t>29.4% </a:t>
            </a:r>
            <a:r>
              <a:rPr lang="en-US" dirty="0"/>
              <a:t>agree courses are too expensive </a:t>
            </a:r>
            <a:r>
              <a:rPr lang="en-US" dirty="0" smtClean="0"/>
              <a:t>(15.7% </a:t>
            </a:r>
            <a:r>
              <a:rPr lang="en-US" dirty="0"/>
              <a:t>for </a:t>
            </a:r>
            <a:r>
              <a:rPr lang="en-US" dirty="0" smtClean="0"/>
              <a:t>men). </a:t>
            </a:r>
            <a:endParaRPr lang="en-US" dirty="0"/>
          </a:p>
          <a:p>
            <a:pPr marL="158054" indent="-158054">
              <a:buFont typeface="Arial" panose="020B0604020202020204" pitchFamily="34" charset="0"/>
              <a:buChar char="•"/>
              <a:defRPr/>
            </a:pPr>
            <a:r>
              <a:rPr lang="en-US" dirty="0" smtClean="0"/>
              <a:t>19.7% </a:t>
            </a:r>
            <a:r>
              <a:rPr lang="en-US" dirty="0"/>
              <a:t>think courses are offered at inconvenient times </a:t>
            </a:r>
            <a:r>
              <a:rPr lang="en-US" dirty="0" smtClean="0"/>
              <a:t>(13.3% </a:t>
            </a:r>
            <a:r>
              <a:rPr lang="en-US" dirty="0"/>
              <a:t>for </a:t>
            </a:r>
            <a:r>
              <a:rPr lang="en-US" dirty="0" smtClean="0"/>
              <a:t>men).</a:t>
            </a: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r>
              <a:rPr lang="en-US"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r>
              <a:rPr lang="en-US" dirty="0" smtClean="0"/>
              <a:t>40.1% </a:t>
            </a:r>
            <a:r>
              <a:rPr lang="en-US" dirty="0"/>
              <a:t>agree that opportunities are adequate for formal education </a:t>
            </a:r>
            <a:r>
              <a:rPr lang="en-US" dirty="0" smtClean="0"/>
              <a:t>(31.5% for women)</a:t>
            </a:r>
            <a:endParaRPr lang="en-US" dirty="0"/>
          </a:p>
          <a:p>
            <a:pPr marL="158947" indent="-158947" defTabSz="814065">
              <a:buFont typeface="Arial" panose="020B0604020202020204" pitchFamily="34" charset="0"/>
              <a:buChar char="•"/>
              <a:defRPr/>
            </a:pPr>
            <a:r>
              <a:rPr lang="en-US" dirty="0" smtClean="0"/>
              <a:t>37.3% </a:t>
            </a:r>
            <a:r>
              <a:rPr lang="en-US" dirty="0"/>
              <a:t>agree that there are schools nearby to upgrade their educational qualifications </a:t>
            </a:r>
            <a:r>
              <a:rPr lang="en-US" dirty="0" smtClean="0"/>
              <a:t>(31% for women)</a:t>
            </a:r>
            <a:endParaRPr lang="en-US" dirty="0"/>
          </a:p>
          <a:p>
            <a:pPr marL="158947" indent="-158947" defTabSz="814065">
              <a:buFont typeface="Arial" panose="020B0604020202020204" pitchFamily="34" charset="0"/>
              <a:buChar char="•"/>
              <a:defRPr/>
            </a:pPr>
            <a:r>
              <a:rPr lang="en-US" dirty="0" smtClean="0"/>
              <a:t>46% </a:t>
            </a:r>
            <a:r>
              <a:rPr lang="en-US" dirty="0"/>
              <a:t>agree that there are plenty of opportunities to courses for interest </a:t>
            </a:r>
            <a:r>
              <a:rPr lang="en-US" dirty="0" smtClean="0"/>
              <a:t>(39.9% for women)</a:t>
            </a:r>
            <a:endParaRPr lang="en-US" dirty="0"/>
          </a:p>
          <a:p>
            <a:pPr marL="158947" indent="-158947" defTabSz="814065">
              <a:buFont typeface="Arial" panose="020B0604020202020204" pitchFamily="34" charset="0"/>
              <a:buChar char="•"/>
              <a:defRPr/>
            </a:pPr>
            <a:r>
              <a:rPr lang="en-US" dirty="0" smtClean="0"/>
              <a:t>42.4% </a:t>
            </a:r>
            <a:r>
              <a:rPr lang="en-US" dirty="0"/>
              <a:t>agree that there are places nearby to take courses for interest </a:t>
            </a:r>
            <a:r>
              <a:rPr lang="en-US" dirty="0" smtClean="0"/>
              <a:t>(40.6% for women)</a:t>
            </a:r>
          </a:p>
          <a:p>
            <a:pPr marL="158947" indent="-158947" defTabSz="814065">
              <a:buFont typeface="Arial" panose="020B0604020202020204" pitchFamily="34" charset="0"/>
              <a:buChar char="•"/>
              <a:defRPr/>
            </a:pPr>
            <a:r>
              <a:rPr lang="en-US" dirty="0" smtClean="0"/>
              <a:t>12.9% </a:t>
            </a:r>
            <a:r>
              <a:rPr lang="en-US" dirty="0"/>
              <a:t>take formal education courses to prepare for a job they might do in the future </a:t>
            </a:r>
            <a:r>
              <a:rPr lang="en-US" dirty="0" smtClean="0"/>
              <a:t>(15.4% for women)</a:t>
            </a:r>
          </a:p>
          <a:p>
            <a:pPr marL="158947" indent="-158947" defTabSz="814065">
              <a:buFont typeface="Arial" panose="020B0604020202020204" pitchFamily="34" charset="0"/>
              <a:buChar char="•"/>
              <a:defRPr/>
            </a:pPr>
            <a:r>
              <a:rPr lang="en-US" dirty="0" smtClean="0"/>
              <a:t>8.6% </a:t>
            </a:r>
            <a:r>
              <a:rPr lang="en-US" dirty="0"/>
              <a:t>take formal education courses to get started in their current or a new job </a:t>
            </a:r>
            <a:r>
              <a:rPr lang="en-US" dirty="0" smtClean="0"/>
              <a:t>(13.3% for women)</a:t>
            </a:r>
            <a:endParaRPr lang="en-US" dirty="0"/>
          </a:p>
          <a:p>
            <a:endParaRPr lang="en-US" dirty="0" smtClean="0">
              <a:latin typeface="Arial" panose="020B0604020202020204" pitchFamily="34" charset="0"/>
              <a:cs typeface="Arial" panose="020B0604020202020204" pitchFamily="34" charset="0"/>
            </a:endParaRPr>
          </a:p>
          <a:p>
            <a:endParaRPr lang="en-US" dirty="0"/>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64</a:t>
            </a:fld>
            <a:endParaRPr lang="en-US" dirty="0"/>
          </a:p>
        </p:txBody>
      </p:sp>
    </p:spTree>
    <p:extLst>
      <p:ext uri="{BB962C8B-B14F-4D97-AF65-F5344CB8AC3E}">
        <p14:creationId xmlns:p14="http://schemas.microsoft.com/office/powerpoint/2010/main" val="30096255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What are the reasons residents </a:t>
            </a:r>
            <a:r>
              <a:rPr lang="en-CA" i="1" dirty="0"/>
              <a:t>in Bruce and Grey Counties </a:t>
            </a:r>
            <a:r>
              <a:rPr lang="en-CA" i="1" dirty="0" smtClean="0"/>
              <a:t>take </a:t>
            </a:r>
            <a:r>
              <a:rPr lang="en-CA" i="1" dirty="0" smtClean="0">
                <a:latin typeface="Arial" panose="020B0604020202020204" pitchFamily="34" charset="0"/>
                <a:cs typeface="Arial" panose="020B0604020202020204" pitchFamily="34" charset="0"/>
              </a:rPr>
              <a:t>formal </a:t>
            </a:r>
            <a:r>
              <a:rPr lang="en-CA" i="1" dirty="0">
                <a:latin typeface="Arial" panose="020B0604020202020204" pitchFamily="34" charset="0"/>
                <a:cs typeface="Arial" panose="020B0604020202020204" pitchFamily="34" charset="0"/>
              </a:rPr>
              <a:t>education </a:t>
            </a:r>
            <a:r>
              <a:rPr lang="en-CA" i="1" dirty="0" smtClean="0">
                <a:latin typeface="Arial" panose="020B0604020202020204" pitchFamily="34" charset="0"/>
                <a:cs typeface="Arial" panose="020B0604020202020204" pitchFamily="34" charset="0"/>
              </a:rPr>
              <a:t>courses?</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smtClean="0">
                <a:latin typeface="Arial" panose="020B0604020202020204" pitchFamily="34" charset="0"/>
                <a:cs typeface="Arial" panose="020B0604020202020204" pitchFamily="34" charset="0"/>
              </a:rPr>
              <a:t>Overall,</a:t>
            </a:r>
            <a:r>
              <a:rPr lang="en-US" baseline="0" dirty="0" smtClean="0">
                <a:latin typeface="Arial" panose="020B0604020202020204" pitchFamily="34" charset="0"/>
                <a:cs typeface="Arial" panose="020B0604020202020204" pitchFamily="34" charset="0"/>
              </a:rPr>
              <a:t> there are differences with respect to the reasons for taking courses for formal education. </a:t>
            </a: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Bruce and Grey Counties are more likely to take courses to improve skills for their current job (23.7%), followed by taking courses for a qualification related to the current job (17.7%).</a:t>
            </a:r>
          </a:p>
          <a:p>
            <a:pPr marL="158947" indent="-158947">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residents are least likely to take formal education courses to get started in a current or new job (11.4%).</a:t>
            </a:r>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65</a:t>
            </a:fld>
            <a:endParaRPr lang="en-US" dirty="0"/>
          </a:p>
        </p:txBody>
      </p:sp>
    </p:spTree>
    <p:extLst>
      <p:ext uri="{BB962C8B-B14F-4D97-AF65-F5344CB8AC3E}">
        <p14:creationId xmlns:p14="http://schemas.microsoft.com/office/powerpoint/2010/main" val="30153777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5"/>
            <a:ext cx="5717049" cy="4189095"/>
          </a:xfrm>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What</a:t>
            </a:r>
            <a:r>
              <a:rPr lang="en-CA" i="1" baseline="0" dirty="0" smtClean="0">
                <a:latin typeface="Arial" panose="020B0604020202020204" pitchFamily="34" charset="0"/>
                <a:cs typeface="Arial" panose="020B0604020202020204" pitchFamily="34" charset="0"/>
              </a:rPr>
              <a:t> are the characteristics of </a:t>
            </a:r>
            <a:r>
              <a:rPr lang="en-CA" i="1" dirty="0" smtClean="0">
                <a:latin typeface="Arial" panose="020B0604020202020204" pitchFamily="34" charset="0"/>
                <a:cs typeface="Arial" panose="020B0604020202020204" pitchFamily="34" charset="0"/>
              </a:rPr>
              <a:t>people </a:t>
            </a:r>
            <a:r>
              <a:rPr lang="en-CA" i="1" dirty="0">
                <a:latin typeface="Arial" panose="020B0604020202020204" pitchFamily="34" charset="0"/>
                <a:cs typeface="Arial" panose="020B0604020202020204" pitchFamily="34" charset="0"/>
              </a:rPr>
              <a:t>taking courses for </a:t>
            </a:r>
            <a:r>
              <a:rPr lang="en-CA" i="1" dirty="0" smtClean="0">
                <a:latin typeface="Arial" panose="020B0604020202020204" pitchFamily="34" charset="0"/>
                <a:cs typeface="Arial" panose="020B0604020202020204" pitchFamily="34" charset="0"/>
              </a:rPr>
              <a:t>interest in Bruce and Grey Counties?</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There appears to be little direct association between income and taking courses for interest. People</a:t>
            </a:r>
            <a:r>
              <a:rPr lang="en-CA" baseline="0" dirty="0" smtClean="0">
                <a:latin typeface="Arial" panose="020B0604020202020204" pitchFamily="34" charset="0"/>
                <a:cs typeface="Arial" panose="020B0604020202020204" pitchFamily="34" charset="0"/>
              </a:rPr>
              <a:t> with annual household incomes of $60,000 to $79,999 are the most likely to take courses for interest (21.8%), followed by those with annual household incomes of $10,000 to $19,999 (20.3%). In contrast, people living on household incomes of $30,000 to $39,999 per year are the least likely to take courses for interest (10.4%). </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There is also little</a:t>
            </a:r>
            <a:r>
              <a:rPr lang="en-CA" baseline="0" dirty="0" smtClean="0">
                <a:latin typeface="Arial" panose="020B0604020202020204" pitchFamily="34" charset="0"/>
                <a:cs typeface="Arial" panose="020B0604020202020204" pitchFamily="34" charset="0"/>
              </a:rPr>
              <a:t> association between age and taking courses for interest. </a:t>
            </a:r>
            <a:r>
              <a:rPr lang="en-CA" dirty="0" smtClean="0">
                <a:latin typeface="Arial" panose="020B0604020202020204" pitchFamily="34" charset="0"/>
                <a:cs typeface="Arial" panose="020B0604020202020204" pitchFamily="34" charset="0"/>
              </a:rPr>
              <a:t>People</a:t>
            </a:r>
            <a:r>
              <a:rPr lang="en-CA" baseline="0" dirty="0" smtClean="0">
                <a:latin typeface="Arial" panose="020B0604020202020204" pitchFamily="34" charset="0"/>
                <a:cs typeface="Arial" panose="020B0604020202020204" pitchFamily="34" charset="0"/>
              </a:rPr>
              <a:t> in the 55</a:t>
            </a:r>
            <a:r>
              <a:rPr lang="en-CA" dirty="0" smtClean="0">
                <a:latin typeface="Arial" panose="020B0604020202020204" pitchFamily="34" charset="0"/>
                <a:cs typeface="Arial" panose="020B0604020202020204" pitchFamily="34" charset="0"/>
              </a:rPr>
              <a:t> to 64 years of age group are</a:t>
            </a:r>
            <a:r>
              <a:rPr lang="en-CA" baseline="0" dirty="0" smtClean="0">
                <a:latin typeface="Arial" panose="020B0604020202020204" pitchFamily="34" charset="0"/>
                <a:cs typeface="Arial" panose="020B0604020202020204" pitchFamily="34" charset="0"/>
              </a:rPr>
              <a:t> the most likely to take courses for interest (19.6%), followed closely by people in the 65 to 74 year of age group (18.2%). However, older adults (75 years and older) are less likely to take courses for interest.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4238" indent="-174238">
              <a:buFont typeface="Arial" panose="020B0604020202020204" pitchFamily="34" charset="0"/>
              <a:buChar char="•"/>
            </a:pPr>
            <a:r>
              <a:rPr lang="en-CA" dirty="0" smtClean="0"/>
              <a:t>Households</a:t>
            </a:r>
            <a:r>
              <a:rPr lang="en-CA" baseline="0" dirty="0" smtClean="0"/>
              <a:t> of couples with no children </a:t>
            </a:r>
            <a:r>
              <a:rPr lang="en-CA" dirty="0" smtClean="0"/>
              <a:t>are </a:t>
            </a:r>
            <a:r>
              <a:rPr lang="en-CA" dirty="0"/>
              <a:t>more likely to take courses </a:t>
            </a:r>
            <a:r>
              <a:rPr lang="en-CA" dirty="0" smtClean="0"/>
              <a:t>for interest (21.6%), followed by</a:t>
            </a:r>
            <a:r>
              <a:rPr lang="en-CA" baseline="0" dirty="0" smtClean="0"/>
              <a:t> those adults living alone (20.1%). </a:t>
            </a:r>
            <a:r>
              <a:rPr lang="en-CA" dirty="0" smtClean="0"/>
              <a:t>These </a:t>
            </a:r>
            <a:r>
              <a:rPr lang="en-CA" dirty="0"/>
              <a:t>groups might identify taking courses for interest as good opportunities to get to know others who share the same interests</a:t>
            </a:r>
            <a:r>
              <a:rPr lang="en-CA" dirty="0" smtClean="0"/>
              <a:t>. Conversely, single adults</a:t>
            </a:r>
            <a:r>
              <a:rPr lang="en-CA" baseline="0" dirty="0" smtClean="0"/>
              <a:t> living with children at home (single parents) are less likely to take courses for interest (13.5%) compared to other groups.</a:t>
            </a:r>
            <a:endParaRPr lang="en-CA" dirty="0"/>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66</a:t>
            </a:fld>
            <a:endParaRPr lang="en-US" dirty="0"/>
          </a:p>
        </p:txBody>
      </p:sp>
    </p:spTree>
    <p:extLst>
      <p:ext uri="{BB962C8B-B14F-4D97-AF65-F5344CB8AC3E}">
        <p14:creationId xmlns:p14="http://schemas.microsoft.com/office/powerpoint/2010/main" val="26655233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Education</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a:t>
            </a:r>
            <a:r>
              <a:rPr lang="en-CA" i="1" dirty="0" smtClean="0">
                <a:latin typeface="Arial" panose="020B0604020202020204" pitchFamily="34" charset="0"/>
                <a:cs typeface="Arial" panose="020B0604020202020204" pitchFamily="34" charset="0"/>
              </a:rPr>
              <a:t>perceive </a:t>
            </a:r>
            <a:r>
              <a:rPr lang="en-CA" i="1" dirty="0">
                <a:latin typeface="Arial" panose="020B0604020202020204" pitchFamily="34" charset="0"/>
                <a:cs typeface="Arial" panose="020B0604020202020204" pitchFamily="34" charset="0"/>
              </a:rPr>
              <a:t>educational </a:t>
            </a:r>
            <a:r>
              <a:rPr lang="en-CA" i="1" dirty="0" smtClean="0">
                <a:latin typeface="Arial" panose="020B0604020202020204" pitchFamily="34" charset="0"/>
                <a:cs typeface="Arial" panose="020B0604020202020204" pitchFamily="34" charset="0"/>
              </a:rPr>
              <a:t>opportunities in Bruce and Grey Counties?</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defTabSz="924458">
              <a:defRPr/>
            </a:pPr>
            <a:r>
              <a:rPr lang="en-US" baseline="0" dirty="0" smtClean="0">
                <a:latin typeface="Arial" panose="020B0604020202020204" pitchFamily="34" charset="0"/>
                <a:cs typeface="Arial" panose="020B0604020202020204" pitchFamily="34" charset="0"/>
              </a:rPr>
              <a:t>Having access to educational opportunities, like formal courses, allows people to improve existing or acquire new job skills that can lead directly to qualifications enabling career opportunities. Interest courses are an important component of lifelong learning that can enhance leisure experiences and contribute to ongoing intellectual development and knowledge acquisition. </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Bruce and Grey Counties report the highest agreement tha</a:t>
            </a:r>
            <a:r>
              <a:rPr lang="en-US" dirty="0" smtClean="0">
                <a:latin typeface="Arial" panose="020B0604020202020204" pitchFamily="34" charset="0"/>
                <a:cs typeface="Arial" panose="020B0604020202020204" pitchFamily="34" charset="0"/>
              </a:rPr>
              <a:t>t </a:t>
            </a:r>
            <a:r>
              <a:rPr lang="en-US" baseline="0" dirty="0" smtClean="0">
                <a:latin typeface="Arial" panose="020B0604020202020204" pitchFamily="34" charset="0"/>
                <a:cs typeface="Arial" panose="020B0604020202020204" pitchFamily="34" charset="0"/>
              </a:rPr>
              <a:t>there are places nearby to take courses out of interest. In addition, they are more likely to agree that there are plenty of opportunities to take courses for interest in their counties. Conversely, residents also report a relatively high agreement that courses are offered at inconvenient times as well as are too expensive.</a:t>
            </a:r>
          </a:p>
          <a:p>
            <a:pPr defTabSz="887757">
              <a:defRPr/>
            </a:pPr>
            <a:endParaRPr lang="en-US" baseline="0" dirty="0" smtClean="0">
              <a:latin typeface="Arial" panose="020B0604020202020204" pitchFamily="34" charset="0"/>
              <a:cs typeface="Arial" panose="020B0604020202020204" pitchFamily="34" charset="0"/>
            </a:endParaRPr>
          </a:p>
          <a:p>
            <a:pPr>
              <a:defRPr/>
            </a:pPr>
            <a:r>
              <a:rPr lang="en-US" sz="1000" i="1" dirty="0"/>
              <a:t>Note: The mean is based on a 7-point scale where higher scores reflect greater agreement.</a:t>
            </a:r>
            <a:endParaRPr lang="en-CA" sz="1000" dirty="0"/>
          </a:p>
          <a:p>
            <a:pPr marL="158947" indent="-158947"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67</a:t>
            </a:fld>
            <a:endParaRPr lang="en-US" dirty="0"/>
          </a:p>
        </p:txBody>
      </p:sp>
    </p:spTree>
    <p:extLst>
      <p:ext uri="{BB962C8B-B14F-4D97-AF65-F5344CB8AC3E}">
        <p14:creationId xmlns:p14="http://schemas.microsoft.com/office/powerpoint/2010/main" val="6035365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household incomes perceive the educational opportunities</a:t>
            </a:r>
            <a:r>
              <a:rPr lang="en-CA" i="1" baseline="0" dirty="0" smtClean="0">
                <a:latin typeface="Arial" panose="020B0604020202020204" pitchFamily="34" charset="0"/>
                <a:cs typeface="Arial" panose="020B0604020202020204" pitchFamily="34" charset="0"/>
              </a:rPr>
              <a:t> in Bruce and Grey Counties?</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A relationship is evident between income and the perceived barrier of to educational opportunities due to cost. Lower income residents found that cost prevents their participation more than middle or upper income residents. </a:t>
            </a:r>
          </a:p>
          <a:p>
            <a:pPr defTabSz="887757">
              <a:defRP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Having educational opportunities for interest courses at places nearby does not appear to be related to income. The highest level of agreement is among people with household incomes from $20,000 to $29,999 and from $30,000 to $39,999.</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lower incomes generally agree more that courses are being offered at inconvenient times. In particular, people living on household incomes under $20,000 per year and from $30,000 to $39,999 see the timing of course offerings as most inconvenient.</a:t>
            </a:r>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CA" i="1" baseline="0" dirty="0" smtClean="0">
              <a:latin typeface="Arial" panose="020B0604020202020204" pitchFamily="34" charset="0"/>
              <a:cs typeface="Arial" panose="020B0604020202020204" pitchFamily="34" charset="0"/>
            </a:endParaRPr>
          </a:p>
          <a:p>
            <a:r>
              <a:rPr lang="en-US" sz="1000" i="1" dirty="0"/>
              <a:t>Note: The mean is based on a 7-point scale where higher scores reflect greater agreement.</a:t>
            </a:r>
            <a:endParaRPr lang="en-CA" sz="1000" i="1" dirty="0"/>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68</a:t>
            </a:fld>
            <a:endParaRPr lang="en-US" dirty="0"/>
          </a:p>
        </p:txBody>
      </p:sp>
    </p:spTree>
    <p:extLst>
      <p:ext uri="{BB962C8B-B14F-4D97-AF65-F5344CB8AC3E}">
        <p14:creationId xmlns:p14="http://schemas.microsoft.com/office/powerpoint/2010/main" val="15777965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different ages perceive the educational opportunities</a:t>
            </a:r>
            <a:r>
              <a:rPr lang="en-CA" i="1" baseline="0" dirty="0" smtClean="0">
                <a:latin typeface="Arial" panose="020B0604020202020204" pitchFamily="34" charset="0"/>
                <a:cs typeface="Arial" panose="020B0604020202020204" pitchFamily="34" charset="0"/>
              </a:rPr>
              <a:t> in Bruce and Grey Counties?</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Perceiving cost as a barrier to educational opportunities declines with age. Older adults report agree less often that cost prevents their participation. In contrast, younger people (under 35 years of age) agree that the cost of programs limits their participation. </a:t>
            </a:r>
          </a:p>
          <a:p>
            <a:pPr defTabSz="887757">
              <a:defRPr/>
            </a:pPr>
            <a:endParaRPr lang="en-US"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Age and agreeing there are places nearby to take courses for interest are linked. People under the age of 55 years are less likely to perceive educational opportunities nearby, but after 55 years, more opportunities to take interest courses are perceived to be available nearby as people get older.</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People 35 to 44 years of age agree most that courses are offered at inconvenient times, followed by people 45 to 54 years of age. In contrast, older adults (65 to 74 years and 75 years and older agree less often that courses are offered at inconvenient times. </a:t>
            </a:r>
          </a:p>
          <a:p>
            <a:pPr marL="167321" indent="-167321" defTabSz="887757">
              <a:buFont typeface="Arial" panose="020B0604020202020204" pitchFamily="34" charset="0"/>
              <a:buChar char="•"/>
              <a:defRPr/>
            </a:pPr>
            <a:endParaRPr lang="en-US" i="1" baseline="0" dirty="0" smtClean="0">
              <a:latin typeface="Arial" panose="020B0604020202020204" pitchFamily="34" charset="0"/>
              <a:cs typeface="Arial" panose="020B0604020202020204" pitchFamily="34" charset="0"/>
            </a:endParaRPr>
          </a:p>
          <a:p>
            <a:pPr defTabSz="887757">
              <a:defRPr/>
            </a:pPr>
            <a:r>
              <a:rPr lang="en-US" sz="1000" i="1" dirty="0"/>
              <a:t>Note: The mean is based on a 7-point scale where higher scores reflect greater agreement.</a:t>
            </a:r>
            <a:endParaRPr lang="en-CA" sz="1000" dirty="0"/>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69</a:t>
            </a:fld>
            <a:endParaRPr lang="en-US" dirty="0"/>
          </a:p>
        </p:txBody>
      </p:sp>
    </p:spTree>
    <p:extLst>
      <p:ext uri="{BB962C8B-B14F-4D97-AF65-F5344CB8AC3E}">
        <p14:creationId xmlns:p14="http://schemas.microsoft.com/office/powerpoint/2010/main" val="2494413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rPr>
              <a:t>Weighting the Sample</a:t>
            </a:r>
          </a:p>
          <a:p>
            <a:endParaRPr lang="en-CA" dirty="0"/>
          </a:p>
          <a:p>
            <a:r>
              <a:rPr lang="en-CA" dirty="0"/>
              <a:t>In order to ensure the results from the survey are representative of the residents of Bruce and Grey Counties, the data provided by the 1,759 respondents were weighted by sex, age grouping, and municipality to match the 2016 Census profile and population projections for those residents 16 years of age and older (</a:t>
            </a:r>
            <a:r>
              <a:rPr lang="en-CA" i="1" dirty="0"/>
              <a:t>N</a:t>
            </a:r>
            <a:r>
              <a:rPr lang="en-CA" dirty="0"/>
              <a:t> = 144,503). Weighting the data means the overall results presented in this report more accurately reflect the responses of residents without under- or over-representing any groups based on age, sex, or where they live in Bruce and Grey Counties.</a:t>
            </a:r>
          </a:p>
        </p:txBody>
      </p:sp>
    </p:spTree>
    <p:extLst>
      <p:ext uri="{BB962C8B-B14F-4D97-AF65-F5344CB8AC3E}">
        <p14:creationId xmlns:p14="http://schemas.microsoft.com/office/powerpoint/2010/main" val="2889054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dirty="0"/>
              <a:t>“</a:t>
            </a:r>
            <a:r>
              <a:rPr lang="en-CA" i="1" dirty="0"/>
              <a:t>How do residents with different living arrangements perceive the educational opportunities in </a:t>
            </a:r>
            <a:r>
              <a:rPr lang="en-CA" i="1" dirty="0" smtClean="0"/>
              <a:t>Bruce and Grey Counties?</a:t>
            </a:r>
            <a:r>
              <a:rPr lang="en-CA" dirty="0" smtClean="0"/>
              <a:t>”</a:t>
            </a:r>
            <a:endParaRPr lang="en-CA" dirty="0"/>
          </a:p>
          <a:p>
            <a:endParaRPr lang="en-CA" dirty="0" smtClean="0">
              <a:latin typeface="Arial" panose="020B0604020202020204" pitchFamily="34" charset="0"/>
              <a:cs typeface="Arial" panose="020B0604020202020204" pitchFamily="34" charset="0"/>
            </a:endParaRPr>
          </a:p>
          <a:p>
            <a:pPr marL="165519" indent="-165519">
              <a:buFont typeface="Arial" panose="020B0604020202020204" pitchFamily="34" charset="0"/>
              <a:buChar char="•"/>
            </a:pPr>
            <a:r>
              <a:rPr lang="en-US" dirty="0" smtClean="0"/>
              <a:t>Adults living</a:t>
            </a:r>
            <a:r>
              <a:rPr lang="en-US" baseline="0" dirty="0" smtClean="0"/>
              <a:t> with children at home </a:t>
            </a:r>
            <a:r>
              <a:rPr lang="en-US" dirty="0" smtClean="0"/>
              <a:t>(single parents)</a:t>
            </a:r>
            <a:r>
              <a:rPr lang="en-US" baseline="0" dirty="0" smtClean="0"/>
              <a:t> are more likely to </a:t>
            </a:r>
            <a:r>
              <a:rPr lang="en-US" dirty="0" smtClean="0"/>
              <a:t>agree that </a:t>
            </a:r>
            <a:r>
              <a:rPr lang="en-US" dirty="0"/>
              <a:t>courses are too expensive, followed by </a:t>
            </a:r>
            <a:r>
              <a:rPr lang="en-US" dirty="0" smtClean="0"/>
              <a:t>households</a:t>
            </a:r>
            <a:r>
              <a:rPr lang="en-US" baseline="0" dirty="0" smtClean="0"/>
              <a:t> of couples living with children at home</a:t>
            </a:r>
            <a:r>
              <a:rPr lang="en-US" dirty="0" smtClean="0"/>
              <a:t>.</a:t>
            </a:r>
            <a:endParaRPr lang="en-US" dirty="0"/>
          </a:p>
          <a:p>
            <a:pPr marL="165519" indent="-165519">
              <a:buFont typeface="Arial" panose="020B0604020202020204" pitchFamily="34" charset="0"/>
              <a:buChar char="•"/>
            </a:pPr>
            <a:endParaRPr lang="en-US" dirty="0"/>
          </a:p>
          <a:p>
            <a:pPr marL="165519" indent="-165519">
              <a:buFont typeface="Arial" panose="020B0604020202020204" pitchFamily="34" charset="0"/>
              <a:buChar char="•"/>
              <a:defRPr/>
            </a:pPr>
            <a:r>
              <a:rPr lang="en-US" dirty="0"/>
              <a:t>There is </a:t>
            </a:r>
            <a:r>
              <a:rPr lang="en-US" dirty="0" smtClean="0"/>
              <a:t>a considerable </a:t>
            </a:r>
            <a:r>
              <a:rPr lang="en-US" dirty="0"/>
              <a:t>difference </a:t>
            </a:r>
            <a:r>
              <a:rPr lang="en-US" dirty="0" smtClean="0"/>
              <a:t>among different household types concerning the convenience </a:t>
            </a:r>
            <a:r>
              <a:rPr lang="en-US" dirty="0"/>
              <a:t>of </a:t>
            </a:r>
            <a:r>
              <a:rPr lang="en-US" dirty="0" smtClean="0"/>
              <a:t>courses</a:t>
            </a:r>
            <a:r>
              <a:rPr lang="en-US" baseline="0" dirty="0" smtClean="0"/>
              <a:t> with single parent families </a:t>
            </a:r>
            <a:r>
              <a:rPr lang="en-US" dirty="0" smtClean="0"/>
              <a:t>reporting significantly higher </a:t>
            </a:r>
            <a:r>
              <a:rPr lang="en-US" dirty="0"/>
              <a:t>level of agreement that courses are offered at inconvenient times.  </a:t>
            </a:r>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a:t>People who </a:t>
            </a:r>
            <a:r>
              <a:rPr lang="en-US" dirty="0" smtClean="0"/>
              <a:t>live alone </a:t>
            </a:r>
            <a:r>
              <a:rPr lang="en-US" dirty="0"/>
              <a:t>agree more that there are places nearby to take courses for interest, while </a:t>
            </a:r>
            <a:r>
              <a:rPr lang="en-US" dirty="0" smtClean="0"/>
              <a:t>couples </a:t>
            </a:r>
            <a:r>
              <a:rPr lang="en-US" dirty="0"/>
              <a:t>living with </a:t>
            </a:r>
            <a:r>
              <a:rPr lang="en-US" dirty="0" smtClean="0"/>
              <a:t>children </a:t>
            </a:r>
            <a:r>
              <a:rPr lang="en-US" dirty="0"/>
              <a:t>at home and </a:t>
            </a:r>
            <a:r>
              <a:rPr lang="en-US" dirty="0" smtClean="0"/>
              <a:t>couples having no children are </a:t>
            </a:r>
            <a:r>
              <a:rPr lang="en-US" dirty="0"/>
              <a:t>less likely to agree that plenty of interest courses are available in the community. </a:t>
            </a:r>
          </a:p>
          <a:p>
            <a:endParaRPr lang="en-US" dirty="0">
              <a:latin typeface="Arial" panose="020B0604020202020204" pitchFamily="34" charset="0"/>
              <a:cs typeface="Arial" panose="020B0604020202020204" pitchFamily="34" charset="0"/>
            </a:endParaRPr>
          </a:p>
          <a:p>
            <a:r>
              <a:rPr lang="en-US" sz="1000" i="1" dirty="0"/>
              <a:t>Note: The mean is based on a 7-point scale where higher scores reflect greater agreement.</a:t>
            </a:r>
            <a:endParaRPr lang="en-CA" sz="1000" dirty="0"/>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70</a:t>
            </a:fld>
            <a:endParaRPr lang="en-US" dirty="0"/>
          </a:p>
        </p:txBody>
      </p:sp>
    </p:spTree>
    <p:extLst>
      <p:ext uri="{BB962C8B-B14F-4D97-AF65-F5344CB8AC3E}">
        <p14:creationId xmlns:p14="http://schemas.microsoft.com/office/powerpoint/2010/main" val="27271951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300" b="1" dirty="0"/>
              <a:t>Education</a:t>
            </a:r>
          </a:p>
          <a:p>
            <a:endParaRPr lang="en-CA" dirty="0" smtClean="0">
              <a:latin typeface="Arial" panose="020B0604020202020204" pitchFamily="34" charset="0"/>
              <a:cs typeface="Arial" panose="020B0604020202020204" pitchFamily="34" charset="0"/>
            </a:endParaRPr>
          </a:p>
          <a:p>
            <a:r>
              <a:rPr lang="en-CA" i="1" dirty="0">
                <a:latin typeface="Arial" panose="020B0604020202020204" pitchFamily="34" charset="0"/>
                <a:cs typeface="Arial" panose="020B0604020202020204" pitchFamily="34" charset="0"/>
              </a:rPr>
              <a:t>“Is perception of educational opportunities related to overall wellbeing?”</a:t>
            </a:r>
          </a:p>
          <a:p>
            <a:endParaRPr lang="en-US" dirty="0"/>
          </a:p>
          <a:p>
            <a:pPr marL="158947" indent="-158947">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Higher </a:t>
            </a:r>
            <a:r>
              <a:rPr lang="en-US" dirty="0" smtClean="0">
                <a:solidFill>
                  <a:srgbClr val="005A73"/>
                </a:solidFill>
                <a:latin typeface="Arial" panose="020B0604020202020204" pitchFamily="34" charset="0"/>
                <a:cs typeface="Arial" panose="020B0604020202020204" pitchFamily="34" charset="0"/>
              </a:rPr>
              <a:t>level of perceived </a:t>
            </a:r>
            <a:r>
              <a:rPr lang="en-US" dirty="0">
                <a:solidFill>
                  <a:srgbClr val="005A73"/>
                </a:solidFill>
                <a:latin typeface="Arial" panose="020B0604020202020204" pitchFamily="34" charset="0"/>
                <a:cs typeface="Arial" panose="020B0604020202020204" pitchFamily="34" charset="0"/>
              </a:rPr>
              <a:t>educational opportunities </a:t>
            </a:r>
            <a:r>
              <a:rPr lang="en-US" dirty="0" smtClean="0">
                <a:solidFill>
                  <a:srgbClr val="005A73"/>
                </a:solidFill>
                <a:latin typeface="Arial" panose="020B0604020202020204" pitchFamily="34" charset="0"/>
                <a:cs typeface="Arial" panose="020B0604020202020204" pitchFamily="34" charset="0"/>
              </a:rPr>
              <a:t>is </a:t>
            </a:r>
            <a:r>
              <a:rPr lang="en-US" dirty="0">
                <a:solidFill>
                  <a:srgbClr val="005A73"/>
                </a:solidFill>
                <a:latin typeface="Arial" panose="020B0604020202020204" pitchFamily="34" charset="0"/>
                <a:cs typeface="Arial" panose="020B0604020202020204" pitchFamily="34" charset="0"/>
              </a:rPr>
              <a:t>related to higher overall wellbeing.</a:t>
            </a:r>
          </a:p>
          <a:p>
            <a:pPr marL="158947" indent="-158947">
              <a:buFont typeface="Arial" panose="020B0604020202020204" pitchFamily="34" charset="0"/>
              <a:buChar char="•"/>
            </a:pPr>
            <a:endParaRPr lang="en-US" i="1" dirty="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a:solidFill>
                  <a:srgbClr val="005A73"/>
                </a:solidFill>
                <a:latin typeface="Arial" panose="020B0604020202020204" pitchFamily="34" charset="0"/>
                <a:cs typeface="Arial" panose="020B0604020202020204" pitchFamily="34" charset="0"/>
              </a:rPr>
              <a:t>And </a:t>
            </a:r>
            <a:r>
              <a:rPr lang="en-US" i="1" dirty="0" smtClean="0">
                <a:solidFill>
                  <a:srgbClr val="005A73"/>
                </a:solidFill>
                <a:latin typeface="Arial" panose="020B0604020202020204" pitchFamily="34" charset="0"/>
                <a:cs typeface="Arial" panose="020B0604020202020204" pitchFamily="34" charset="0"/>
              </a:rPr>
              <a:t>is </a:t>
            </a:r>
            <a:r>
              <a:rPr lang="en-US" i="1" dirty="0">
                <a:solidFill>
                  <a:srgbClr val="005A73"/>
                </a:solidFill>
                <a:latin typeface="Arial" panose="020B0604020202020204" pitchFamily="34" charset="0"/>
                <a:cs typeface="Arial" panose="020B0604020202020204" pitchFamily="34" charset="0"/>
              </a:rPr>
              <a:t>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 however, people with annual household incomes of $20,000 to $29,999 also</a:t>
            </a:r>
            <a:r>
              <a:rPr lang="en-US" baseline="0" dirty="0" smtClean="0">
                <a:latin typeface="Arial" panose="020B0604020202020204" pitchFamily="34" charset="0"/>
                <a:cs typeface="Arial" panose="020B0604020202020204" pitchFamily="34" charset="0"/>
              </a:rPr>
              <a:t> report significantly higher perceived educational opportunities and overall wellbeing. Conversely, residents living on household incomes of $120,000 to $149,999 per year perceive educational opportunities notably low compared to their incomes. </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defTabSz="924458">
              <a:buClr>
                <a:srgbClr val="005A73"/>
              </a:buClr>
              <a:buSzPct val="10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Older residents (65 years and older). Younger people (under 35 years) and</a:t>
            </a:r>
            <a:r>
              <a:rPr lang="en-US" baseline="0" dirty="0" smtClean="0">
                <a:latin typeface="Arial" panose="020B0604020202020204" pitchFamily="34" charset="0"/>
                <a:cs typeface="Arial" panose="020B0604020202020204" pitchFamily="34" charset="0"/>
              </a:rPr>
              <a:t> early mid-age adults (35 to 44 years) report significantly lower perceived educational opportunities and overall wellbeing. </a:t>
            </a:r>
          </a:p>
          <a:p>
            <a:pPr marL="462229" indent="-231115" defTabSz="924458">
              <a:buClr>
                <a:srgbClr val="005A73"/>
              </a:buClr>
              <a:buSzPct val="100000"/>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t>Adults living alone.</a:t>
            </a:r>
            <a:endParaRPr lang="en-US" dirty="0" smtClean="0">
              <a:latin typeface="Arial" panose="020B0604020202020204" pitchFamily="34" charset="0"/>
              <a:cs typeface="Arial" panose="020B0604020202020204" pitchFamily="34" charset="0"/>
            </a:endParaRPr>
          </a:p>
          <a:p>
            <a:pPr marL="231115" defTabSz="924458">
              <a:buClr>
                <a:srgbClr val="005A73"/>
              </a:buClr>
              <a:buSzPct val="100000"/>
              <a:defRPr/>
            </a:pPr>
            <a:endParaRPr lang="en-US" dirty="0"/>
          </a:p>
          <a:p>
            <a:pPr marL="231115" defTabSz="924458">
              <a:buClr>
                <a:srgbClr val="005A73"/>
              </a:buClr>
              <a:buSzPct val="100000"/>
              <a:defRPr/>
            </a:pPr>
            <a:r>
              <a:rPr lang="en-US" i="1" dirty="0"/>
              <a:t>Note: The mean is based on a 7-point scale where higher scores reflect greater agreement.</a:t>
            </a:r>
            <a:endParaRPr lang="en-CA" dirty="0"/>
          </a:p>
          <a:p>
            <a:pPr marL="231115">
              <a:buClr>
                <a:srgbClr val="005A73"/>
              </a:buClr>
              <a:buSzPct val="100000"/>
            </a:pPr>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71</a:t>
            </a:fld>
            <a:endParaRPr lang="en-US" dirty="0"/>
          </a:p>
        </p:txBody>
      </p:sp>
    </p:spTree>
    <p:extLst>
      <p:ext uri="{BB962C8B-B14F-4D97-AF65-F5344CB8AC3E}">
        <p14:creationId xmlns:p14="http://schemas.microsoft.com/office/powerpoint/2010/main" val="16459454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Environment</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environment is the foundation upon which human societies are built and the source of our sustained wellbeing. On a broader level,</a:t>
            </a:r>
            <a:r>
              <a:rPr lang="en-US" baseline="0" dirty="0" smtClean="0">
                <a:latin typeface="Arial" panose="020B0604020202020204" pitchFamily="34" charset="0"/>
                <a:cs typeface="Arial" panose="020B0604020202020204" pitchFamily="34" charset="0"/>
              </a:rPr>
              <a:t> environmental protection involves the prevention of waste and damage while revitalizing our ecosystems and working towards the sustainability of all of our natural resources.</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The environment is the basis for our health, our communities, and our economy. Despite its fundamental importance to human existence and the natural resource wealth it provides to Canada, we often fail to appreciate the various ecosystem services provided by nature that sustain human wellbeing. Indeed, our wellbeing is influenced directly by the quality of our air, soil, and water.</a:t>
            </a: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72</a:t>
            </a:fld>
            <a:endParaRPr lang="en-US" dirty="0"/>
          </a:p>
        </p:txBody>
      </p:sp>
    </p:spTree>
    <p:extLst>
      <p:ext uri="{BB962C8B-B14F-4D97-AF65-F5344CB8AC3E}">
        <p14:creationId xmlns:p14="http://schemas.microsoft.com/office/powerpoint/2010/main" val="4510861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6000437" cy="4743834"/>
          </a:xfrm>
        </p:spPr>
        <p:txBody>
          <a:bodyPr/>
          <a:lstStyle/>
          <a:p>
            <a:pPr defTabSz="887757">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Environment</a:t>
            </a:r>
          </a:p>
          <a:p>
            <a:endParaRPr lang="en-CA" sz="600" dirty="0"/>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the environment?</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sz="600" dirty="0"/>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smtClean="0"/>
              <a:t>92.2% </a:t>
            </a:r>
            <a:r>
              <a:rPr lang="en-US" dirty="0"/>
              <a:t>agree that the quality of the natural environment </a:t>
            </a:r>
            <a:r>
              <a:rPr lang="en-US" i="1" dirty="0"/>
              <a:t>in their neighbourhood </a:t>
            </a:r>
            <a:r>
              <a:rPr lang="en-US" dirty="0"/>
              <a:t>is very high </a:t>
            </a:r>
            <a:r>
              <a:rPr lang="en-US" dirty="0" smtClean="0"/>
              <a:t>(78.8% </a:t>
            </a:r>
            <a:r>
              <a:rPr lang="en-US" dirty="0"/>
              <a:t>for below group); </a:t>
            </a:r>
            <a:r>
              <a:rPr lang="en-US" dirty="0" smtClean="0"/>
              <a:t>92.5% </a:t>
            </a:r>
            <a:r>
              <a:rPr lang="en-US" dirty="0"/>
              <a:t>agree that the quality of the natural environment </a:t>
            </a:r>
            <a:r>
              <a:rPr lang="en-US" i="1" dirty="0"/>
              <a:t>in their community </a:t>
            </a:r>
            <a:r>
              <a:rPr lang="en-US" dirty="0"/>
              <a:t>is very high </a:t>
            </a:r>
            <a:r>
              <a:rPr lang="en-US" dirty="0" smtClean="0"/>
              <a:t>(81.1% </a:t>
            </a:r>
            <a:r>
              <a:rPr lang="en-US" dirty="0"/>
              <a:t>for below group).</a:t>
            </a:r>
          </a:p>
          <a:p>
            <a:pPr marL="158054" indent="-158054" defTabSz="809487">
              <a:buFont typeface="Arial" panose="020B0604020202020204" pitchFamily="34" charset="0"/>
              <a:buChar char="•"/>
              <a:defRPr/>
            </a:pPr>
            <a:r>
              <a:rPr lang="en-US" dirty="0" smtClean="0"/>
              <a:t>96.1% </a:t>
            </a:r>
            <a:r>
              <a:rPr lang="en-US" dirty="0"/>
              <a:t>agree there are plenty of opportunities to enjoy </a:t>
            </a:r>
            <a:r>
              <a:rPr lang="en-US" i="1" dirty="0"/>
              <a:t>nature in their community </a:t>
            </a:r>
            <a:r>
              <a:rPr lang="en-US" dirty="0" smtClean="0"/>
              <a:t>(83.8% </a:t>
            </a:r>
            <a:r>
              <a:rPr lang="en-US" dirty="0"/>
              <a:t>for below group); </a:t>
            </a:r>
            <a:r>
              <a:rPr lang="en-US" dirty="0" smtClean="0"/>
              <a:t>97.6% </a:t>
            </a:r>
            <a:r>
              <a:rPr lang="en-US" dirty="0"/>
              <a:t>agree there are plenty of opportunities to enjoy nature </a:t>
            </a:r>
            <a:r>
              <a:rPr lang="en-US" i="1" dirty="0"/>
              <a:t>in their neighbourhood </a:t>
            </a:r>
            <a:r>
              <a:rPr lang="en-US" dirty="0" smtClean="0"/>
              <a:t>(88.1% </a:t>
            </a:r>
            <a:r>
              <a:rPr lang="en-US" dirty="0"/>
              <a:t>for below group).  </a:t>
            </a:r>
          </a:p>
          <a:p>
            <a:pPr marL="158947" indent="-158947" defTabSz="814065">
              <a:buFont typeface="Arial" panose="020B0604020202020204" pitchFamily="34" charset="0"/>
              <a:buChar char="•"/>
              <a:defRPr/>
            </a:pPr>
            <a:r>
              <a:rPr lang="en-US" dirty="0" smtClean="0"/>
              <a:t>68.1% </a:t>
            </a:r>
            <a:r>
              <a:rPr lang="en-US" dirty="0"/>
              <a:t>reuse materials </a:t>
            </a:r>
            <a:r>
              <a:rPr lang="en-US" dirty="0" smtClean="0"/>
              <a:t>(58.6% </a:t>
            </a:r>
            <a:r>
              <a:rPr lang="en-US" dirty="0"/>
              <a:t>for below group), </a:t>
            </a:r>
            <a:r>
              <a:rPr lang="en-US" dirty="0" smtClean="0"/>
              <a:t>91.2% </a:t>
            </a:r>
            <a:r>
              <a:rPr lang="en-US" dirty="0"/>
              <a:t>recycle materials </a:t>
            </a:r>
            <a:r>
              <a:rPr lang="en-US" dirty="0" smtClean="0"/>
              <a:t>(83.3% </a:t>
            </a:r>
            <a:r>
              <a:rPr lang="en-US" dirty="0"/>
              <a:t>for below group), </a:t>
            </a:r>
            <a:r>
              <a:rPr lang="en-US" dirty="0" smtClean="0"/>
              <a:t>80.2% </a:t>
            </a:r>
            <a:r>
              <a:rPr lang="en-US" dirty="0"/>
              <a:t>reduce waste </a:t>
            </a:r>
            <a:r>
              <a:rPr lang="en-US" dirty="0" smtClean="0"/>
              <a:t>(64.2% </a:t>
            </a:r>
            <a:r>
              <a:rPr lang="en-US" dirty="0"/>
              <a:t>for below group), </a:t>
            </a:r>
            <a:r>
              <a:rPr lang="en-US" dirty="0" smtClean="0"/>
              <a:t>67.7% </a:t>
            </a:r>
            <a:r>
              <a:rPr lang="en-US" dirty="0"/>
              <a:t>separate waste </a:t>
            </a:r>
            <a:r>
              <a:rPr lang="en-US" dirty="0" smtClean="0"/>
              <a:t>(57.4% </a:t>
            </a:r>
            <a:r>
              <a:rPr lang="en-US" dirty="0"/>
              <a:t>for below group) very often or all of the time</a:t>
            </a:r>
            <a:r>
              <a:rPr lang="en-US" dirty="0" smtClean="0"/>
              <a:t>.</a:t>
            </a:r>
          </a:p>
          <a:p>
            <a:pPr marL="158947" indent="-158947" defTabSz="814065">
              <a:buFont typeface="Arial" panose="020B0604020202020204" pitchFamily="34" charset="0"/>
              <a:buChar char="•"/>
              <a:defRPr/>
            </a:pPr>
            <a:r>
              <a:rPr lang="en-US" dirty="0" smtClean="0"/>
              <a:t>22.4% </a:t>
            </a:r>
            <a:r>
              <a:rPr lang="en-US" dirty="0"/>
              <a:t>participate in events organized by local groups to protect the natural environment (</a:t>
            </a:r>
            <a:r>
              <a:rPr lang="en-US" dirty="0" smtClean="0"/>
              <a:t>13.8</a:t>
            </a:r>
            <a:r>
              <a:rPr lang="en-US" dirty="0"/>
              <a:t>% </a:t>
            </a:r>
            <a:r>
              <a:rPr lang="en-US" dirty="0" smtClean="0"/>
              <a:t>for below group).</a:t>
            </a:r>
            <a:endParaRPr lang="en-US" baseline="0" dirty="0" smtClean="0">
              <a:latin typeface="Arial" panose="020B0604020202020204" pitchFamily="34" charset="0"/>
              <a:cs typeface="Arial" panose="020B0604020202020204" pitchFamily="34" charset="0"/>
            </a:endParaRPr>
          </a:p>
          <a:p>
            <a:pPr defTabSz="887757">
              <a:defRPr/>
            </a:pPr>
            <a:endParaRPr lang="en-US" sz="600" dirty="0">
              <a:solidFill>
                <a:srgbClr val="005A73"/>
              </a:solidFill>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58054" indent="-158054" defTabSz="882766">
              <a:buFont typeface="Arial" panose="020B0604020202020204" pitchFamily="34" charset="0"/>
              <a:buChar char="•"/>
              <a:defRPr/>
            </a:pPr>
            <a:r>
              <a:rPr lang="en-US" dirty="0" smtClean="0"/>
              <a:t>27.1% agree </a:t>
            </a:r>
            <a:r>
              <a:rPr lang="en-US" dirty="0"/>
              <a:t>traffic congestion is a problem </a:t>
            </a:r>
            <a:r>
              <a:rPr lang="en-US" dirty="0" smtClean="0"/>
              <a:t>(18.9% </a:t>
            </a:r>
            <a:r>
              <a:rPr lang="en-US" dirty="0"/>
              <a:t>for above group). </a:t>
            </a:r>
          </a:p>
          <a:p>
            <a:pPr marL="158054" indent="-158054">
              <a:buFont typeface="Arial" panose="020B0604020202020204" pitchFamily="34" charset="0"/>
              <a:buChar char="•"/>
              <a:defRPr/>
            </a:pPr>
            <a:r>
              <a:rPr lang="en-US" dirty="0" smtClean="0"/>
              <a:t>80.8% </a:t>
            </a:r>
            <a:r>
              <a:rPr lang="en-US" dirty="0"/>
              <a:t>are satisfied with air quality </a:t>
            </a:r>
            <a:r>
              <a:rPr lang="en-US" dirty="0" smtClean="0"/>
              <a:t>(93% </a:t>
            </a:r>
            <a:r>
              <a:rPr lang="en-US" dirty="0"/>
              <a:t>for above group); </a:t>
            </a:r>
            <a:r>
              <a:rPr lang="en-US" dirty="0" smtClean="0"/>
              <a:t>72.4% </a:t>
            </a:r>
            <a:r>
              <a:rPr lang="en-US" dirty="0"/>
              <a:t>are satisfied with water quality </a:t>
            </a:r>
            <a:r>
              <a:rPr lang="en-US" dirty="0" smtClean="0"/>
              <a:t>(90% </a:t>
            </a:r>
            <a:r>
              <a:rPr lang="en-US" dirty="0"/>
              <a:t>for above group). </a:t>
            </a:r>
          </a:p>
          <a:p>
            <a:pPr marL="158054" indent="-158054">
              <a:buFont typeface="Arial" panose="020B0604020202020204" pitchFamily="34" charset="0"/>
              <a:buChar char="•"/>
              <a:defRPr/>
            </a:pPr>
            <a:r>
              <a:rPr lang="en-US" dirty="0" smtClean="0"/>
              <a:t>73.7% </a:t>
            </a:r>
            <a:r>
              <a:rPr lang="en-US" dirty="0"/>
              <a:t>conserve energy </a:t>
            </a:r>
            <a:r>
              <a:rPr lang="en-US" dirty="0" smtClean="0"/>
              <a:t>(89.3% </a:t>
            </a:r>
            <a:r>
              <a:rPr lang="en-US" dirty="0"/>
              <a:t>for above group), </a:t>
            </a:r>
            <a:r>
              <a:rPr lang="en-US" dirty="0" smtClean="0"/>
              <a:t>61.8% </a:t>
            </a:r>
            <a:r>
              <a:rPr lang="en-US" dirty="0"/>
              <a:t>conserve water </a:t>
            </a:r>
            <a:r>
              <a:rPr lang="en-US" dirty="0" smtClean="0"/>
              <a:t>(75.3% </a:t>
            </a:r>
            <a:r>
              <a:rPr lang="en-US" dirty="0"/>
              <a:t>for above group) very often or all of the time</a:t>
            </a:r>
            <a:r>
              <a:rPr lang="en-US" dirty="0" smtClean="0"/>
              <a:t>.</a:t>
            </a:r>
          </a:p>
          <a:p>
            <a:pPr marL="158054" indent="-158054" defTabSz="924458">
              <a:buFont typeface="Arial" panose="020B0604020202020204" pitchFamily="34" charset="0"/>
              <a:buChar char="•"/>
              <a:defRPr/>
            </a:pPr>
            <a:r>
              <a:rPr lang="en-US" dirty="0" smtClean="0"/>
              <a:t>17.2% walk or bike more often (30.5% for below group).</a:t>
            </a:r>
            <a:endParaRPr lang="en-US" dirty="0"/>
          </a:p>
          <a:p>
            <a:pPr marL="158054" indent="-158054">
              <a:buFont typeface="Arial" panose="020B0604020202020204" pitchFamily="34" charset="0"/>
              <a:buChar char="•"/>
              <a:defRPr/>
            </a:pPr>
            <a:r>
              <a:rPr lang="en-US" dirty="0" smtClean="0"/>
              <a:t>41.3% </a:t>
            </a:r>
            <a:r>
              <a:rPr lang="en-US" dirty="0"/>
              <a:t>purchase foods locally very often or all of the time </a:t>
            </a:r>
            <a:r>
              <a:rPr lang="en-US" dirty="0" smtClean="0"/>
              <a:t>(49.5% </a:t>
            </a:r>
            <a:r>
              <a:rPr lang="en-US" dirty="0"/>
              <a:t>for above group</a:t>
            </a:r>
            <a:r>
              <a:rPr lang="en-US" dirty="0" smtClean="0"/>
              <a:t>).</a:t>
            </a:r>
            <a:endParaRPr lang="en-US" dirty="0" smtClean="0">
              <a:solidFill>
                <a:srgbClr val="005A73"/>
              </a:solidFill>
              <a:latin typeface="Arial" panose="020B0604020202020204" pitchFamily="34" charset="0"/>
              <a:cs typeface="Arial" panose="020B0604020202020204" pitchFamily="34" charset="0"/>
            </a:endParaRPr>
          </a:p>
          <a:p>
            <a:pPr defTabSz="887757">
              <a:defRPr/>
            </a:pPr>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73</a:t>
            </a:fld>
            <a:endParaRPr lang="en-US" dirty="0"/>
          </a:p>
        </p:txBody>
      </p:sp>
    </p:spTree>
    <p:extLst>
      <p:ext uri="{BB962C8B-B14F-4D97-AF65-F5344CB8AC3E}">
        <p14:creationId xmlns:p14="http://schemas.microsoft.com/office/powerpoint/2010/main" val="31368619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951153" cy="4814729"/>
          </a:xfrm>
        </p:spPr>
        <p:txBody>
          <a:bodyPr/>
          <a:lstStyle/>
          <a:p>
            <a:r>
              <a:rPr lang="en-US" b="1" dirty="0">
                <a:solidFill>
                  <a:srgbClr val="005A73"/>
                </a:solidFill>
                <a:latin typeface="Arial" panose="020B0604020202020204" pitchFamily="34" charset="0"/>
                <a:cs typeface="Arial" panose="020B0604020202020204" pitchFamily="34" charset="0"/>
              </a:rPr>
              <a:t>Environment</a:t>
            </a:r>
            <a:endParaRPr lang="en-CA" b="1" dirty="0">
              <a:solidFill>
                <a:srgbClr val="005A73"/>
              </a:solidFill>
              <a:latin typeface="Arial" panose="020B0604020202020204" pitchFamily="34" charset="0"/>
              <a:cs typeface="Arial" panose="020B0604020202020204" pitchFamily="34" charset="0"/>
            </a:endParaRPr>
          </a:p>
          <a:p>
            <a:endParaRPr lang="en-CA" sz="600" dirty="0"/>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women and men compare on the environment?</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sz="600" dirty="0"/>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054" indent="-158054">
              <a:buFont typeface="Arial" panose="020B0604020202020204" pitchFamily="34" charset="0"/>
              <a:buChar char="•"/>
              <a:defRPr/>
            </a:pPr>
            <a:r>
              <a:rPr lang="en-US" dirty="0" smtClean="0"/>
              <a:t>87.4% </a:t>
            </a:r>
            <a:r>
              <a:rPr lang="en-US" dirty="0"/>
              <a:t>feel the air quality in their community is very good </a:t>
            </a:r>
            <a:r>
              <a:rPr lang="en-US" dirty="0" smtClean="0"/>
              <a:t>(59.2% </a:t>
            </a:r>
            <a:r>
              <a:rPr lang="en-US" dirty="0"/>
              <a:t>for men). </a:t>
            </a:r>
          </a:p>
          <a:p>
            <a:pPr marL="158054" indent="-158054">
              <a:buFont typeface="Arial" panose="020B0604020202020204" pitchFamily="34" charset="0"/>
              <a:buChar char="•"/>
              <a:defRPr/>
            </a:pPr>
            <a:r>
              <a:rPr lang="en-US" dirty="0" smtClean="0"/>
              <a:t>80.6% </a:t>
            </a:r>
            <a:r>
              <a:rPr lang="en-US" dirty="0"/>
              <a:t>feel the water quality in their community is very good </a:t>
            </a:r>
            <a:r>
              <a:rPr lang="en-US" dirty="0" smtClean="0"/>
              <a:t>(86.6% </a:t>
            </a:r>
            <a:r>
              <a:rPr lang="en-US" dirty="0"/>
              <a:t>for men</a:t>
            </a:r>
            <a:r>
              <a:rPr lang="en-US" dirty="0" smtClean="0"/>
              <a:t>).</a:t>
            </a:r>
          </a:p>
          <a:p>
            <a:pPr marL="158054" indent="-158054">
              <a:buFont typeface="Arial" panose="020B0604020202020204" pitchFamily="34" charset="0"/>
              <a:buChar char="•"/>
              <a:defRPr/>
            </a:pPr>
            <a:r>
              <a:rPr lang="en-US" dirty="0" smtClean="0"/>
              <a:t>20.5% </a:t>
            </a:r>
            <a:r>
              <a:rPr lang="en-US" dirty="0"/>
              <a:t>participate in events organized by local groups to protect the natural environment </a:t>
            </a:r>
            <a:r>
              <a:rPr lang="en-US" dirty="0" smtClean="0"/>
              <a:t>(12.4</a:t>
            </a:r>
            <a:r>
              <a:rPr lang="en-US" dirty="0"/>
              <a:t>% </a:t>
            </a:r>
            <a:r>
              <a:rPr lang="en-US" dirty="0" smtClean="0"/>
              <a:t>for men).</a:t>
            </a:r>
            <a:endParaRPr lang="en-US" dirty="0"/>
          </a:p>
          <a:p>
            <a:pPr marL="158054" indent="-158054">
              <a:buFont typeface="Arial" panose="020B0604020202020204" pitchFamily="34" charset="0"/>
              <a:buChar char="•"/>
              <a:defRPr/>
            </a:pPr>
            <a:r>
              <a:rPr lang="en-US" dirty="0" smtClean="0"/>
              <a:t>71.7 </a:t>
            </a:r>
            <a:r>
              <a:rPr lang="en-US" dirty="0"/>
              <a:t>% reuse materials </a:t>
            </a:r>
            <a:r>
              <a:rPr lang="en-US" dirty="0" smtClean="0"/>
              <a:t>(56.1 </a:t>
            </a:r>
            <a:r>
              <a:rPr lang="en-US" dirty="0"/>
              <a:t>% for men</a:t>
            </a:r>
            <a:r>
              <a:rPr lang="en-US" dirty="0" smtClean="0"/>
              <a:t>).</a:t>
            </a:r>
          </a:p>
          <a:p>
            <a:pPr marL="158054" indent="-158054">
              <a:buFont typeface="Arial" panose="020B0604020202020204" pitchFamily="34" charset="0"/>
              <a:buChar char="•"/>
              <a:defRPr/>
            </a:pPr>
            <a:r>
              <a:rPr lang="en-US" dirty="0" smtClean="0"/>
              <a:t>74.9% reduce household waste (66.2% for men).</a:t>
            </a:r>
          </a:p>
          <a:p>
            <a:pPr marL="158054" indent="-158054">
              <a:buFont typeface="Arial" panose="020B0604020202020204" pitchFamily="34" charset="0"/>
              <a:buChar char="•"/>
              <a:defRPr/>
            </a:pPr>
            <a:r>
              <a:rPr lang="en-US" dirty="0" smtClean="0"/>
              <a:t>64.9% separate waste (56.7% for men)</a:t>
            </a:r>
            <a:endParaRPr lang="en-US" dirty="0"/>
          </a:p>
          <a:p>
            <a:pPr marL="158054" indent="-158054">
              <a:buFont typeface="Arial" panose="020B0604020202020204" pitchFamily="34" charset="0"/>
              <a:buChar char="•"/>
              <a:defRPr/>
            </a:pPr>
            <a:r>
              <a:rPr lang="en-US" dirty="0" smtClean="0"/>
              <a:t>47.9% </a:t>
            </a:r>
            <a:r>
              <a:rPr lang="en-US" dirty="0"/>
              <a:t>purchase food produced locally </a:t>
            </a:r>
            <a:r>
              <a:rPr lang="en-US" dirty="0" smtClean="0"/>
              <a:t>(40.8% </a:t>
            </a:r>
            <a:r>
              <a:rPr lang="en-US" dirty="0"/>
              <a:t>for men</a:t>
            </a:r>
            <a:r>
              <a:rPr lang="en-US" dirty="0" smtClean="0"/>
              <a:t>).</a:t>
            </a:r>
            <a:endParaRPr lang="en-US" baseline="0"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defRPr/>
            </a:pPr>
            <a:endParaRPr lang="en-CA" sz="600" dirty="0"/>
          </a:p>
          <a:p>
            <a:r>
              <a:rPr lang="en-US" dirty="0" smtClean="0">
                <a:solidFill>
                  <a:srgbClr val="005A73"/>
                </a:solidFill>
                <a:latin typeface="Arial" panose="020B0604020202020204" pitchFamily="34" charset="0"/>
                <a:cs typeface="Arial" panose="020B0604020202020204" pitchFamily="34" charset="0"/>
              </a:rPr>
              <a:t>Men:</a:t>
            </a:r>
          </a:p>
          <a:p>
            <a:pPr marL="158054" indent="-158054" defTabSz="809487">
              <a:buFont typeface="Arial" panose="020B0604020202020204" pitchFamily="34" charset="0"/>
              <a:buChar char="•"/>
              <a:defRPr/>
            </a:pPr>
            <a:r>
              <a:rPr lang="en-US" dirty="0" smtClean="0"/>
              <a:t>89.8% </a:t>
            </a:r>
            <a:r>
              <a:rPr lang="en-US" dirty="0"/>
              <a:t>agree that the quality of the natural environment in their </a:t>
            </a:r>
            <a:r>
              <a:rPr lang="en-US" dirty="0" smtClean="0"/>
              <a:t>neighbourhood </a:t>
            </a:r>
            <a:r>
              <a:rPr lang="en-US" dirty="0"/>
              <a:t>is very high </a:t>
            </a:r>
            <a:r>
              <a:rPr lang="en-US" dirty="0" smtClean="0"/>
              <a:t>(82.9% </a:t>
            </a:r>
            <a:r>
              <a:rPr lang="en-US" dirty="0"/>
              <a:t>for women</a:t>
            </a:r>
            <a:r>
              <a:rPr lang="en-US" dirty="0" smtClean="0"/>
              <a:t>); 89.5% agree that the quality </a:t>
            </a:r>
            <a:r>
              <a:rPr lang="en-US" dirty="0"/>
              <a:t>of natural environment </a:t>
            </a:r>
            <a:r>
              <a:rPr lang="en-US" dirty="0" smtClean="0"/>
              <a:t>in the </a:t>
            </a:r>
            <a:r>
              <a:rPr lang="en-US" dirty="0"/>
              <a:t>community is very good </a:t>
            </a:r>
            <a:r>
              <a:rPr lang="en-US" dirty="0" smtClean="0"/>
              <a:t>(85.4% for women).</a:t>
            </a:r>
            <a:endParaRPr lang="en-US" dirty="0"/>
          </a:p>
          <a:p>
            <a:pPr marL="158054" indent="-158054">
              <a:buFont typeface="Arial" panose="020B0604020202020204" pitchFamily="34" charset="0"/>
              <a:buChar char="•"/>
              <a:defRPr/>
            </a:pPr>
            <a:r>
              <a:rPr lang="en-US" dirty="0" smtClean="0"/>
              <a:t>95.4% agree that opportunities </a:t>
            </a:r>
            <a:r>
              <a:rPr lang="en-US" dirty="0"/>
              <a:t>to enjoy nature in community </a:t>
            </a:r>
            <a:r>
              <a:rPr lang="en-US" dirty="0" smtClean="0"/>
              <a:t>are adequate (92.8% for women).</a:t>
            </a:r>
            <a:endParaRPr lang="en-US" dirty="0"/>
          </a:p>
          <a:p>
            <a:pPr marL="158054" indent="-158054">
              <a:buFont typeface="Arial" panose="020B0604020202020204" pitchFamily="34" charset="0"/>
              <a:buChar char="•"/>
              <a:defRPr/>
            </a:pPr>
            <a:r>
              <a:rPr lang="en-US" dirty="0" smtClean="0"/>
              <a:t>77.2% </a:t>
            </a:r>
            <a:r>
              <a:rPr lang="en-US" dirty="0"/>
              <a:t>conserve energy </a:t>
            </a:r>
            <a:r>
              <a:rPr lang="en-US" dirty="0" smtClean="0"/>
              <a:t>(82.5% </a:t>
            </a:r>
            <a:r>
              <a:rPr lang="en-US" dirty="0"/>
              <a:t>for women), </a:t>
            </a:r>
            <a:r>
              <a:rPr lang="en-US" dirty="0" smtClean="0"/>
              <a:t>61.2% </a:t>
            </a:r>
            <a:r>
              <a:rPr lang="en-US" dirty="0"/>
              <a:t>conserve water </a:t>
            </a:r>
            <a:r>
              <a:rPr lang="en-US" dirty="0" smtClean="0"/>
              <a:t>(72% </a:t>
            </a:r>
            <a:r>
              <a:rPr lang="en-US" dirty="0"/>
              <a:t>for women) very often or all of the time.</a:t>
            </a:r>
          </a:p>
          <a:p>
            <a:endParaRPr lang="en-US" sz="1200" dirty="0">
              <a:solidFill>
                <a:schemeClr val="tx1"/>
              </a:solidFill>
            </a:endParaRPr>
          </a:p>
          <a:p>
            <a:pPr marL="173336" indent="-173336">
              <a:buFont typeface="Arial" panose="020B0604020202020204" pitchFamily="34" charset="0"/>
              <a:buChar char="•"/>
            </a:pPr>
            <a:r>
              <a:rPr lang="en-US" sz="1200" dirty="0" smtClean="0">
                <a:solidFill>
                  <a:schemeClr val="tx1"/>
                </a:solidFill>
              </a:rPr>
              <a:t>A similar percentage of women and men agree that traffic </a:t>
            </a:r>
            <a:r>
              <a:rPr lang="en-US" sz="1200" dirty="0">
                <a:solidFill>
                  <a:schemeClr val="tx1"/>
                </a:solidFill>
              </a:rPr>
              <a:t>congestion </a:t>
            </a:r>
            <a:r>
              <a:rPr lang="en-US" sz="1200" dirty="0" smtClean="0">
                <a:solidFill>
                  <a:schemeClr val="tx1"/>
                </a:solidFill>
              </a:rPr>
              <a:t>is </a:t>
            </a:r>
            <a:r>
              <a:rPr lang="en-US" sz="1200" dirty="0">
                <a:solidFill>
                  <a:schemeClr val="tx1"/>
                </a:solidFill>
              </a:rPr>
              <a:t>a </a:t>
            </a:r>
            <a:r>
              <a:rPr lang="en-US" sz="1200" dirty="0" smtClean="0">
                <a:solidFill>
                  <a:schemeClr val="tx1"/>
                </a:solidFill>
              </a:rPr>
              <a:t>problem in community (24.9% and 24.4%, respectively).</a:t>
            </a:r>
            <a:endParaRPr lang="en-US" sz="1200" dirty="0">
              <a:solidFill>
                <a:schemeClr val="tx1"/>
              </a:solidFill>
            </a:endParaRPr>
          </a:p>
          <a:p>
            <a:endParaRPr lang="en-US" sz="1200" dirty="0" smtClean="0">
              <a:solidFill>
                <a:schemeClr val="tx1"/>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74</a:t>
            </a:fld>
            <a:endParaRPr lang="en-US" dirty="0"/>
          </a:p>
        </p:txBody>
      </p:sp>
    </p:spTree>
    <p:extLst>
      <p:ext uri="{BB962C8B-B14F-4D97-AF65-F5344CB8AC3E}">
        <p14:creationId xmlns:p14="http://schemas.microsoft.com/office/powerpoint/2010/main" val="17073911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Bruce</a:t>
            </a:r>
            <a:r>
              <a:rPr lang="en-CA" i="1" baseline="0" dirty="0" smtClean="0">
                <a:latin typeface="Arial" panose="020B0604020202020204" pitchFamily="34" charset="0"/>
                <a:cs typeface="Arial" panose="020B0604020202020204" pitchFamily="34" charset="0"/>
              </a:rPr>
              <a:t> and Grey County </a:t>
            </a:r>
            <a:r>
              <a:rPr lang="en-CA" i="1" dirty="0" smtClean="0">
                <a:latin typeface="Arial" panose="020B0604020202020204" pitchFamily="34" charset="0"/>
                <a:cs typeface="Arial" panose="020B0604020202020204" pitchFamily="34" charset="0"/>
              </a:rPr>
              <a:t>residents with different household incomes perceive the quality of the environment </a:t>
            </a:r>
            <a:r>
              <a:rPr lang="en-CA" i="1" baseline="0" dirty="0" smtClean="0">
                <a:latin typeface="Arial" panose="020B0604020202020204" pitchFamily="34" charset="0"/>
                <a:cs typeface="Arial" panose="020B0604020202020204" pitchFamily="34" charset="0"/>
              </a:rPr>
              <a:t>in their community?</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Income is related to perceptions of the quality of the natural environment. As incomes increases, so does the perceived quality of the natural environment in their community,</a:t>
            </a:r>
            <a:r>
              <a:rPr lang="en-CA" baseline="0" dirty="0" smtClean="0">
                <a:latin typeface="Arial" panose="020B0604020202020204" pitchFamily="34" charset="0"/>
                <a:cs typeface="Arial" panose="020B0604020202020204" pitchFamily="34" charset="0"/>
              </a:rPr>
              <a:t> which is likely linked to the quality and location of housing they are able to afford.</a:t>
            </a:r>
            <a:r>
              <a:rPr lang="en-CA" dirty="0" smtClean="0">
                <a:latin typeface="Arial" panose="020B0604020202020204" pitchFamily="34" charset="0"/>
                <a:cs typeface="Arial" panose="020B0604020202020204" pitchFamily="34" charset="0"/>
              </a:rPr>
              <a:t> However, people living on household incomes of under $20,000</a:t>
            </a:r>
            <a:r>
              <a:rPr lang="en-CA" baseline="0" dirty="0" smtClean="0">
                <a:latin typeface="Arial" panose="020B0604020202020204" pitchFamily="34" charset="0"/>
                <a:cs typeface="Arial" panose="020B0604020202020204" pitchFamily="34" charset="0"/>
              </a:rPr>
              <a:t> and of $60,000 to $79,999 per year report relatively high levels of agreement that the quality of the natural environment in their community is very good. </a:t>
            </a:r>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also a link between income and perceived opportunities to enjoy nature. Residents with annual household incomes lower than $40,000 report lower levels of agreement regarding opportunities to enjoy nature.</a:t>
            </a:r>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no clear pattern in terms of income and perception of traffic congestion in Bruce and Grey Counties. Nevertheless, people with annual household incomes of under $20,000 report the highest level of agreement that traffic congestion is a problem. </a:t>
            </a: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sz="1000" i="1" dirty="0"/>
              <a:t>Note: The mean is based on a 7-point scale where higher scores reflect greater agreement.</a:t>
            </a:r>
            <a:endParaRPr lang="en-CA" sz="1000" i="1" dirty="0"/>
          </a:p>
          <a:p>
            <a:pPr marL="167321" indent="-167321">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75</a:t>
            </a:fld>
            <a:endParaRPr lang="en-US" dirty="0"/>
          </a:p>
        </p:txBody>
      </p:sp>
    </p:spTree>
    <p:extLst>
      <p:ext uri="{BB962C8B-B14F-4D97-AF65-F5344CB8AC3E}">
        <p14:creationId xmlns:p14="http://schemas.microsoft.com/office/powerpoint/2010/main" val="380514377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Bruce</a:t>
            </a:r>
            <a:r>
              <a:rPr lang="en-CA" i="1" baseline="0" dirty="0" smtClean="0">
                <a:latin typeface="Arial" panose="020B0604020202020204" pitchFamily="34" charset="0"/>
                <a:cs typeface="Arial" panose="020B0604020202020204" pitchFamily="34" charset="0"/>
              </a:rPr>
              <a:t> and Grey County </a:t>
            </a:r>
            <a:r>
              <a:rPr lang="en-CA" i="1" dirty="0" smtClean="0">
                <a:latin typeface="Arial" panose="020B0604020202020204" pitchFamily="34" charset="0"/>
                <a:cs typeface="Arial" panose="020B0604020202020204" pitchFamily="34" charset="0"/>
              </a:rPr>
              <a:t>residents at different ages perceive the quality of the environment </a:t>
            </a:r>
            <a:r>
              <a:rPr lang="en-CA" i="1" baseline="0" dirty="0" smtClean="0">
                <a:latin typeface="Arial" panose="020B0604020202020204" pitchFamily="34" charset="0"/>
                <a:cs typeface="Arial" panose="020B0604020202020204" pitchFamily="34" charset="0"/>
              </a:rPr>
              <a:t>in their community?</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While most residents</a:t>
            </a:r>
            <a:r>
              <a:rPr lang="en-US" baseline="0" dirty="0" smtClean="0">
                <a:latin typeface="Arial" panose="020B0604020202020204" pitchFamily="34" charset="0"/>
                <a:cs typeface="Arial" panose="020B0604020202020204" pitchFamily="34" charset="0"/>
              </a:rPr>
              <a:t> feel the quality of the natural environment in their community is high, r</a:t>
            </a:r>
            <a:r>
              <a:rPr lang="en-US" dirty="0" smtClean="0">
                <a:latin typeface="Arial" panose="020B0604020202020204" pitchFamily="34" charset="0"/>
                <a:cs typeface="Arial" panose="020B0604020202020204" pitchFamily="34" charset="0"/>
              </a:rPr>
              <a:t>esidents 35 to 44 years of age </a:t>
            </a:r>
            <a:r>
              <a:rPr lang="en-US" baseline="0" dirty="0" smtClean="0">
                <a:latin typeface="Arial" panose="020B0604020202020204" pitchFamily="34" charset="0"/>
                <a:cs typeface="Arial" panose="020B0604020202020204" pitchFamily="34" charset="0"/>
              </a:rPr>
              <a:t>agree</a:t>
            </a:r>
            <a:r>
              <a:rPr lang="en-US" dirty="0" smtClean="0">
                <a:latin typeface="Arial" panose="020B0604020202020204" pitchFamily="34" charset="0"/>
                <a:cs typeface="Arial" panose="020B0604020202020204" pitchFamily="34" charset="0"/>
              </a:rPr>
              <a:t> more so </a:t>
            </a:r>
            <a:r>
              <a:rPr lang="en-US" baseline="0" dirty="0" smtClean="0">
                <a:latin typeface="Arial" panose="020B0604020202020204" pitchFamily="34" charset="0"/>
                <a:cs typeface="Arial" panose="020B0604020202020204" pitchFamily="34" charset="0"/>
              </a:rPr>
              <a:t>that it is very high in their community.</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little difference among the age groups in </a:t>
            </a:r>
            <a:r>
              <a:rPr lang="en-US" dirty="0" smtClean="0">
                <a:latin typeface="Arial" panose="020B0604020202020204" pitchFamily="34" charset="0"/>
                <a:cs typeface="Arial" panose="020B0604020202020204" pitchFamily="34" charset="0"/>
              </a:rPr>
              <a:t>terms of perceived </a:t>
            </a:r>
            <a:r>
              <a:rPr lang="en-US" baseline="0" dirty="0" smtClean="0">
                <a:latin typeface="Arial" panose="020B0604020202020204" pitchFamily="34" charset="0"/>
                <a:cs typeface="Arial" panose="020B0604020202020204" pitchFamily="34" charset="0"/>
              </a:rPr>
              <a:t>opportunities to enjoy nature. People 75 years and older report relatively the lowest level of agreement that there are plenty of opportunities to enjoy nature in their community. </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Younger people (under 35 years) agree least often that traffic congestion is a problem compared to those in the middle or older age groups. Those 75 years and older agree at the highest level that traffic congestion is a problem.</a:t>
            </a:r>
          </a:p>
          <a:p>
            <a:endParaRPr lang="en-US" i="1" dirty="0"/>
          </a:p>
          <a:p>
            <a:r>
              <a:rPr lang="en-US" sz="1000" i="1" dirty="0"/>
              <a:t>Note: The mean is based on a 7-point scale where higher scores reflect greater agreement</a:t>
            </a:r>
            <a:r>
              <a:rPr lang="en-US" i="1" dirty="0"/>
              <a:t>.</a:t>
            </a:r>
            <a:endParaRPr lang="en-CA" i="1" dirty="0"/>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76</a:t>
            </a:fld>
            <a:endParaRPr lang="en-US" dirty="0"/>
          </a:p>
        </p:txBody>
      </p:sp>
    </p:spTree>
    <p:extLst>
      <p:ext uri="{BB962C8B-B14F-4D97-AF65-F5344CB8AC3E}">
        <p14:creationId xmlns:p14="http://schemas.microsoft.com/office/powerpoint/2010/main" val="27096575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a:t>“</a:t>
            </a:r>
            <a:r>
              <a:rPr lang="en-CA" i="1" dirty="0"/>
              <a:t>How do residents with different living arrangements perceive the quality of the environment in their community?</a:t>
            </a:r>
            <a:r>
              <a:rPr lang="en-CA" dirty="0"/>
              <a:t>”</a:t>
            </a:r>
          </a:p>
          <a:p>
            <a:endParaRPr lang="en-CA" dirty="0"/>
          </a:p>
          <a:p>
            <a:pPr marL="174238" indent="-174238">
              <a:buFont typeface="Arial" panose="020B0604020202020204" pitchFamily="34" charset="0"/>
              <a:buChar char="•"/>
            </a:pPr>
            <a:r>
              <a:rPr lang="en-US" dirty="0" smtClean="0"/>
              <a:t>Couples who are living with children at</a:t>
            </a:r>
            <a:r>
              <a:rPr lang="en-US" baseline="0" dirty="0" smtClean="0"/>
              <a:t> home </a:t>
            </a:r>
            <a:r>
              <a:rPr lang="en-US" dirty="0" smtClean="0"/>
              <a:t>agree that the </a:t>
            </a:r>
            <a:r>
              <a:rPr lang="en-US" dirty="0"/>
              <a:t>quality of natural environment in their </a:t>
            </a:r>
            <a:r>
              <a:rPr lang="en-US" dirty="0" smtClean="0"/>
              <a:t>community is </a:t>
            </a:r>
            <a:r>
              <a:rPr lang="en-US" dirty="0"/>
              <a:t>very good. </a:t>
            </a:r>
            <a:r>
              <a:rPr lang="en-US" dirty="0" smtClean="0"/>
              <a:t>Comparatively fewer single parents agree. </a:t>
            </a:r>
            <a:endParaRPr lang="en-US" dirty="0"/>
          </a:p>
          <a:p>
            <a:pPr marL="174238" indent="-174238">
              <a:buFont typeface="Arial" panose="020B0604020202020204" pitchFamily="34" charset="0"/>
              <a:buChar char="•"/>
            </a:pPr>
            <a:endParaRPr lang="en-US" dirty="0"/>
          </a:p>
          <a:p>
            <a:pPr marL="174238" indent="-174238">
              <a:buFont typeface="Arial" panose="020B0604020202020204" pitchFamily="34" charset="0"/>
              <a:buChar char="•"/>
            </a:pPr>
            <a:r>
              <a:rPr lang="en-US" dirty="0" smtClean="0"/>
              <a:t>There are no major differences in agreement that there are plenty of opportunities</a:t>
            </a:r>
            <a:r>
              <a:rPr lang="en-US" baseline="0" dirty="0" smtClean="0"/>
              <a:t> to enjoy nature in community based on living arrangement. H</a:t>
            </a:r>
            <a:r>
              <a:rPr lang="en-US" dirty="0" smtClean="0"/>
              <a:t>ouseholds </a:t>
            </a:r>
            <a:r>
              <a:rPr lang="en-US" dirty="0"/>
              <a:t>of couples </a:t>
            </a:r>
            <a:r>
              <a:rPr lang="en-US" dirty="0" smtClean="0"/>
              <a:t>living with children </a:t>
            </a:r>
            <a:r>
              <a:rPr lang="en-US" dirty="0"/>
              <a:t>at home </a:t>
            </a:r>
            <a:r>
              <a:rPr lang="en-US" dirty="0" smtClean="0"/>
              <a:t>agree</a:t>
            </a:r>
            <a:r>
              <a:rPr lang="en-US" baseline="0" dirty="0" smtClean="0"/>
              <a:t> more so</a:t>
            </a:r>
            <a:r>
              <a:rPr lang="en-US" dirty="0" smtClean="0"/>
              <a:t>, </a:t>
            </a:r>
            <a:r>
              <a:rPr lang="en-US" dirty="0"/>
              <a:t>followed by couples with no </a:t>
            </a:r>
            <a:r>
              <a:rPr lang="en-US" dirty="0" smtClean="0"/>
              <a:t>children at home, </a:t>
            </a:r>
            <a:r>
              <a:rPr lang="en-US" dirty="0"/>
              <a:t>and then </a:t>
            </a:r>
            <a:r>
              <a:rPr lang="en-US" dirty="0" smtClean="0"/>
              <a:t>adults</a:t>
            </a:r>
            <a:r>
              <a:rPr lang="en-US" baseline="0" dirty="0" smtClean="0"/>
              <a:t> sharing accommodation with others</a:t>
            </a:r>
            <a:r>
              <a:rPr lang="en-US" dirty="0" smtClean="0"/>
              <a:t>.</a:t>
            </a:r>
            <a:endParaRPr lang="en-US" dirty="0"/>
          </a:p>
          <a:p>
            <a:pPr marL="174238" indent="-174238">
              <a:buFont typeface="Arial" panose="020B0604020202020204" pitchFamily="34" charset="0"/>
              <a:buChar char="•"/>
            </a:pPr>
            <a:endParaRPr lang="en-US" dirty="0"/>
          </a:p>
          <a:p>
            <a:pPr marL="174238" indent="-174238">
              <a:buFont typeface="Arial" panose="020B0604020202020204" pitchFamily="34" charset="0"/>
              <a:buChar char="•"/>
            </a:pPr>
            <a:r>
              <a:rPr lang="en-US" dirty="0"/>
              <a:t>Living arrangement </a:t>
            </a:r>
            <a:r>
              <a:rPr lang="en-US" dirty="0" smtClean="0"/>
              <a:t>appears to make a slight difference </a:t>
            </a:r>
            <a:r>
              <a:rPr lang="en-US" dirty="0"/>
              <a:t>in the level of agreement </a:t>
            </a:r>
            <a:r>
              <a:rPr lang="en-US" dirty="0" smtClean="0"/>
              <a:t>that traffic </a:t>
            </a:r>
            <a:r>
              <a:rPr lang="en-US" dirty="0"/>
              <a:t>congestion </a:t>
            </a:r>
            <a:r>
              <a:rPr lang="en-US" dirty="0" smtClean="0"/>
              <a:t>is a </a:t>
            </a:r>
            <a:r>
              <a:rPr lang="en-US" dirty="0"/>
              <a:t>problem in the </a:t>
            </a:r>
            <a:r>
              <a:rPr lang="en-US" dirty="0" smtClean="0"/>
              <a:t>community. Adults who live alone are somewhat more likely to agree </a:t>
            </a:r>
            <a:r>
              <a:rPr lang="en-US" dirty="0"/>
              <a:t>that traffic congestion is a problem in the community.</a:t>
            </a: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sz="1000" i="1" dirty="0"/>
              <a:t>Note: The mean is based on a 7-point scale where higher scores reflect greater agreement.</a:t>
            </a:r>
            <a:endParaRPr lang="en-CA" sz="1000" i="1" dirty="0"/>
          </a:p>
          <a:p>
            <a:pPr marL="167321" indent="-167321">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77</a:t>
            </a:fld>
            <a:endParaRPr lang="en-US" dirty="0"/>
          </a:p>
        </p:txBody>
      </p:sp>
    </p:spTree>
    <p:extLst>
      <p:ext uri="{BB962C8B-B14F-4D97-AF65-F5344CB8AC3E}">
        <p14:creationId xmlns:p14="http://schemas.microsoft.com/office/powerpoint/2010/main" val="2868114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 quality</a:t>
            </a:r>
            <a:r>
              <a:rPr lang="en-CA" i="1" baseline="0" dirty="0" smtClean="0">
                <a:latin typeface="Arial" panose="020B0604020202020204" pitchFamily="34" charset="0"/>
                <a:cs typeface="Arial" panose="020B0604020202020204" pitchFamily="34" charset="0"/>
              </a:rPr>
              <a:t> of the environment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a:t>
            </a:r>
            <a:r>
              <a:rPr lang="en-US" dirty="0" smtClean="0">
                <a:solidFill>
                  <a:srgbClr val="005A73"/>
                </a:solidFill>
                <a:latin typeface="Arial" panose="020B0604020202020204" pitchFamily="34" charset="0"/>
                <a:cs typeface="Arial" panose="020B0604020202020204" pitchFamily="34" charset="0"/>
              </a:rPr>
              <a:t>igher perceived environmental quality is related to higher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a:t>
            </a:r>
            <a:r>
              <a:rPr lang="en-US" i="1" baseline="0" dirty="0" smtClean="0">
                <a:solidFill>
                  <a:srgbClr val="005A73"/>
                </a:solidFill>
                <a:latin typeface="Arial" panose="020B0604020202020204" pitchFamily="34" charset="0"/>
                <a:cs typeface="Arial" panose="020B0604020202020204" pitchFamily="34" charset="0"/>
              </a:rPr>
              <a:t> </a:t>
            </a:r>
            <a:r>
              <a:rPr lang="en-US" i="1" dirty="0" smtClean="0">
                <a:solidFill>
                  <a:srgbClr val="005A73"/>
                </a:solidFill>
                <a:latin typeface="Arial" panose="020B0604020202020204" pitchFamily="34" charset="0"/>
                <a:cs typeface="Arial" panose="020B0604020202020204" pitchFamily="34" charset="0"/>
              </a:rPr>
              <a:t>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 however,</a:t>
            </a:r>
            <a:r>
              <a:rPr lang="en-US" baseline="0" dirty="0" smtClean="0">
                <a:latin typeface="Arial" panose="020B0604020202020204" pitchFamily="34" charset="0"/>
                <a:cs typeface="Arial" panose="020B0604020202020204" pitchFamily="34" charset="0"/>
              </a:rPr>
              <a:t> people with annual household incomes of $60,000 to $79,999 perceive the environmental quality to be highest. In contrast, people with annual household incomes of $120,000 to $149,999 perceive the environmental quality and their overall wellbeing to be significantly lower. Moreover, people living on household incomes of $20,000 to $29,999 per year perceive the environmental quality relatively high, but their overall wellbeing is significantly low.</a:t>
            </a:r>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 (65 years and older). Mid-age adults </a:t>
            </a:r>
            <a:r>
              <a:rPr lang="en-US" baseline="0" dirty="0" smtClean="0">
                <a:latin typeface="Arial" panose="020B0604020202020204" pitchFamily="34" charset="0"/>
                <a:cs typeface="Arial" panose="020B0604020202020204" pitchFamily="34" charset="0"/>
              </a:rPr>
              <a:t>perceive environmental quality to be relatively high, but their overall wellbeing is significantly lower.</a:t>
            </a:r>
          </a:p>
          <a:p>
            <a:pPr marL="462229" indent="-231115">
              <a:buClr>
                <a:srgbClr val="005A73"/>
              </a:buClr>
              <a:buSzPct val="10000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t>Adults living alone.</a:t>
            </a:r>
            <a:endParaRPr lang="en-US" dirty="0"/>
          </a:p>
          <a:p>
            <a:pPr marL="462229" indent="-231115">
              <a:buClr>
                <a:srgbClr val="005A73"/>
              </a:buClr>
              <a:buSzPct val="100000"/>
              <a:buFont typeface="Arial" panose="020B0604020202020204" pitchFamily="34" charset="0"/>
              <a:buChar char="•"/>
            </a:pPr>
            <a:endParaRPr lang="en-US" sz="1000" dirty="0"/>
          </a:p>
          <a:p>
            <a:pPr defTabSz="924458">
              <a:defRPr/>
            </a:pPr>
            <a:r>
              <a:rPr lang="en-US" sz="1000" i="1" dirty="0"/>
              <a:t>Note: The mean is based on a 7-point scale where higher scores reflect greater agreement.</a:t>
            </a:r>
            <a:endParaRPr lang="en-CA" sz="1000" i="1" dirty="0"/>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78</a:t>
            </a:fld>
            <a:endParaRPr lang="en-US" dirty="0"/>
          </a:p>
        </p:txBody>
      </p:sp>
    </p:spTree>
    <p:extLst>
      <p:ext uri="{BB962C8B-B14F-4D97-AF65-F5344CB8AC3E}">
        <p14:creationId xmlns:p14="http://schemas.microsoft.com/office/powerpoint/2010/main" val="1292162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participation in sustainable activity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a relationship between income and efforts </a:t>
            </a:r>
            <a:r>
              <a:rPr lang="en-US" dirty="0" smtClean="0">
                <a:latin typeface="Arial" panose="020B0604020202020204" pitchFamily="34" charset="0"/>
                <a:cs typeface="Arial" panose="020B0604020202020204" pitchFamily="34" charset="0"/>
              </a:rPr>
              <a:t>to </a:t>
            </a:r>
            <a:r>
              <a:rPr lang="en-US" baseline="0" dirty="0" smtClean="0">
                <a:latin typeface="Arial" panose="020B0604020202020204" pitchFamily="34" charset="0"/>
                <a:cs typeface="Arial" panose="020B0604020202020204" pitchFamily="34" charset="0"/>
              </a:rPr>
              <a:t>engage in pro-environment behaviours like recycling and reducing household waste. Generally, as income increases, so do these behaviours. </a:t>
            </a: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higher incomes are more likely to recycle materials, to reduce household waste, </a:t>
            </a:r>
            <a:r>
              <a:rPr lang="en-US" dirty="0" smtClean="0">
                <a:latin typeface="Arial" panose="020B0604020202020204" pitchFamily="34" charset="0"/>
                <a:cs typeface="Arial" panose="020B0604020202020204" pitchFamily="34" charset="0"/>
              </a:rPr>
              <a:t>and</a:t>
            </a:r>
            <a:r>
              <a:rPr lang="en-US" baseline="0" dirty="0" smtClean="0">
                <a:latin typeface="Arial" panose="020B0604020202020204" pitchFamily="34" charset="0"/>
                <a:cs typeface="Arial" panose="020B0604020202020204" pitchFamily="34" charset="0"/>
              </a:rPr>
              <a:t> to conserve energy quite often or all of the time.</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annual household incomes under $20,000 are the least likely to </a:t>
            </a:r>
            <a:r>
              <a:rPr lang="en-US" dirty="0"/>
              <a:t>recycle materials, to reduce household waste, and to conserve </a:t>
            </a:r>
            <a:r>
              <a:rPr lang="en-US" dirty="0" smtClean="0"/>
              <a:t>energy.</a:t>
            </a:r>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79</a:t>
            </a:fld>
            <a:endParaRPr lang="en-US" dirty="0"/>
          </a:p>
        </p:txBody>
      </p:sp>
    </p:spTree>
    <p:extLst>
      <p:ext uri="{BB962C8B-B14F-4D97-AF65-F5344CB8AC3E}">
        <p14:creationId xmlns:p14="http://schemas.microsoft.com/office/powerpoint/2010/main" val="357729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8</a:t>
            </a:fld>
            <a:endParaRPr lang="en-US" dirty="0"/>
          </a:p>
        </p:txBody>
      </p:sp>
    </p:spTree>
    <p:extLst>
      <p:ext uri="{BB962C8B-B14F-4D97-AF65-F5344CB8AC3E}">
        <p14:creationId xmlns:p14="http://schemas.microsoft.com/office/powerpoint/2010/main" val="40247285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participation in sustainable activity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CA" dirty="0" smtClean="0">
                <a:latin typeface="Arial" panose="020B0604020202020204" pitchFamily="34" charset="0"/>
                <a:cs typeface="Arial" panose="020B0604020202020204" pitchFamily="34" charset="0"/>
              </a:rPr>
              <a:t>Apart from the youngest age group which has one the lowest rates of recycling materials, as age</a:t>
            </a:r>
            <a:r>
              <a:rPr lang="en-CA" baseline="0" dirty="0" smtClean="0">
                <a:latin typeface="Arial" panose="020B0604020202020204" pitchFamily="34" charset="0"/>
                <a:cs typeface="Arial" panose="020B0604020202020204" pitchFamily="34" charset="0"/>
              </a:rPr>
              <a:t> increases, the percentage of people recycling materials generally decreases.</a:t>
            </a:r>
          </a:p>
          <a:p>
            <a:pPr marL="167321" indent="-167321" defTabSz="887757">
              <a:buFont typeface="Arial" panose="020B0604020202020204" pitchFamily="34" charset="0"/>
              <a:buChar char="•"/>
              <a:defRPr/>
            </a:pPr>
            <a:endParaRPr lang="en-CA"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dirty="0" smtClean="0">
                <a:latin typeface="Arial" panose="020B0604020202020204" pitchFamily="34" charset="0"/>
                <a:cs typeface="Arial" panose="020B0604020202020204" pitchFamily="34" charset="0"/>
              </a:rPr>
              <a:t>The 16 to 34 </a:t>
            </a:r>
            <a:r>
              <a:rPr lang="en-US" dirty="0" smtClean="0"/>
              <a:t>age group also has the </a:t>
            </a:r>
            <a:r>
              <a:rPr lang="en-US" baseline="0" dirty="0" smtClean="0">
                <a:latin typeface="Arial" panose="020B0604020202020204" pitchFamily="34" charset="0"/>
                <a:cs typeface="Arial" panose="020B0604020202020204" pitchFamily="34" charset="0"/>
              </a:rPr>
              <a:t>lowest percentage (58.2%) of people reducing household waste quite often or all of the time.</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is no major differences in the percentages among age groups that are conserving energy. Comparatively, older adults (75 years and older) are the slightly less likely to conserve energy.</a:t>
            </a:r>
          </a:p>
          <a:p>
            <a:pPr defTabSz="887757">
              <a:defRPr/>
            </a:pPr>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80</a:t>
            </a:fld>
            <a:endParaRPr lang="en-US" dirty="0"/>
          </a:p>
        </p:txBody>
      </p:sp>
    </p:spTree>
    <p:extLst>
      <p:ext uri="{BB962C8B-B14F-4D97-AF65-F5344CB8AC3E}">
        <p14:creationId xmlns:p14="http://schemas.microsoft.com/office/powerpoint/2010/main" val="544405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a:t>“</a:t>
            </a:r>
            <a:r>
              <a:rPr lang="en-CA" i="1" dirty="0"/>
              <a:t>Is participation in sustainable activity related to living arrangement?</a:t>
            </a:r>
            <a:r>
              <a:rPr lang="en-CA" dirty="0"/>
              <a:t>”</a:t>
            </a:r>
          </a:p>
          <a:p>
            <a:endParaRPr lang="en-CA" dirty="0"/>
          </a:p>
          <a:p>
            <a:pPr marL="174238" indent="-174238">
              <a:buFont typeface="Arial" panose="020B0604020202020204" pitchFamily="34" charset="0"/>
              <a:buChar char="•"/>
            </a:pPr>
            <a:r>
              <a:rPr lang="en-US" dirty="0"/>
              <a:t>Household living arrangement is related to recycling materials. A higher percentage of people in households of couples recycle materials more often than other types of households. </a:t>
            </a:r>
          </a:p>
          <a:p>
            <a:pPr marL="174238" indent="-174238">
              <a:buFont typeface="Arial" panose="020B0604020202020204" pitchFamily="34" charset="0"/>
              <a:buChar char="•"/>
            </a:pPr>
            <a:endParaRPr lang="en-US" dirty="0"/>
          </a:p>
          <a:p>
            <a:pPr marL="174238" indent="-174238">
              <a:buFont typeface="Arial" panose="020B0604020202020204" pitchFamily="34" charset="0"/>
              <a:buChar char="•"/>
            </a:pPr>
            <a:r>
              <a:rPr lang="en-US" dirty="0" smtClean="0"/>
              <a:t>Adults who live alone and couples </a:t>
            </a:r>
            <a:r>
              <a:rPr lang="en-US" baseline="0" dirty="0" smtClean="0"/>
              <a:t>with no children at home </a:t>
            </a:r>
            <a:r>
              <a:rPr lang="en-US" dirty="0" smtClean="0"/>
              <a:t>are </a:t>
            </a:r>
            <a:r>
              <a:rPr lang="en-US" dirty="0"/>
              <a:t>more likely to reduce household waste quite often or all of the time than other </a:t>
            </a:r>
            <a:r>
              <a:rPr lang="en-US" dirty="0" smtClean="0"/>
              <a:t>households (79.0% and 78.1%, respectively). </a:t>
            </a:r>
            <a:r>
              <a:rPr lang="en-US" dirty="0"/>
              <a:t>Residents sharing accommodation with others </a:t>
            </a:r>
            <a:r>
              <a:rPr lang="en-US" dirty="0" smtClean="0"/>
              <a:t>are </a:t>
            </a:r>
            <a:r>
              <a:rPr lang="en-US" dirty="0"/>
              <a:t>the least likely to reduce household </a:t>
            </a:r>
            <a:r>
              <a:rPr lang="en-US" dirty="0" smtClean="0"/>
              <a:t>waste (60.4%). </a:t>
            </a:r>
            <a:endParaRPr lang="en-US" dirty="0"/>
          </a:p>
          <a:p>
            <a:pPr marL="174238" indent="-174238">
              <a:buFont typeface="Arial" panose="020B0604020202020204" pitchFamily="34" charset="0"/>
              <a:buChar char="•"/>
            </a:pPr>
            <a:endParaRPr lang="en-US" dirty="0"/>
          </a:p>
          <a:p>
            <a:pPr marL="174238" indent="-174238">
              <a:buFont typeface="Arial" panose="020B0604020202020204" pitchFamily="34" charset="0"/>
              <a:buChar char="•"/>
            </a:pPr>
            <a:r>
              <a:rPr lang="en-US" dirty="0" smtClean="0"/>
              <a:t>The </a:t>
            </a:r>
            <a:r>
              <a:rPr lang="en-US" dirty="0"/>
              <a:t>highest percentage of residents who conserve energy quite often or all of the time are </a:t>
            </a:r>
            <a:r>
              <a:rPr lang="en-US" dirty="0" smtClean="0"/>
              <a:t>adults living with children at home (single parent</a:t>
            </a:r>
            <a:r>
              <a:rPr lang="en-US" baseline="0" dirty="0" smtClean="0"/>
              <a:t>s, 93.3%)</a:t>
            </a:r>
            <a:r>
              <a:rPr lang="en-US" dirty="0" smtClean="0"/>
              <a:t>, </a:t>
            </a:r>
            <a:r>
              <a:rPr lang="en-US" dirty="0"/>
              <a:t>followed by </a:t>
            </a:r>
            <a:r>
              <a:rPr lang="en-US" dirty="0" smtClean="0"/>
              <a:t>adults living alone (85.7%) and couples with no children at home (84.7%). In </a:t>
            </a:r>
            <a:r>
              <a:rPr lang="en-US" dirty="0"/>
              <a:t>contrast, adults sharing accommodation with others have the lowest percentage of people who conserve energy quite often or all of the </a:t>
            </a:r>
            <a:r>
              <a:rPr lang="en-US" dirty="0" smtClean="0"/>
              <a:t>time (67.6%). </a:t>
            </a:r>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81</a:t>
            </a:fld>
            <a:endParaRPr lang="en-US" dirty="0"/>
          </a:p>
        </p:txBody>
      </p:sp>
    </p:spTree>
    <p:extLst>
      <p:ext uri="{BB962C8B-B14F-4D97-AF65-F5344CB8AC3E}">
        <p14:creationId xmlns:p14="http://schemas.microsoft.com/office/powerpoint/2010/main" val="3182421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Democratic</a:t>
            </a:r>
            <a:r>
              <a:rPr lang="en-US" baseline="0" dirty="0" smtClean="0">
                <a:latin typeface="Arial" panose="020B0604020202020204" pitchFamily="34" charset="0"/>
                <a:cs typeface="Arial" panose="020B0604020202020204" pitchFamily="34" charset="0"/>
              </a:rPr>
              <a:t> Engagement means being involved in advancing democracy through political institutions, organizations, and activities.</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 society that enjoys a high degree of democratic engagement is one where citizens participate in political activities, express political views, and foster political knowledge; where governments build relationships, trust, shared responsibility, and participation opportunities with citizens; and where citizens, governments, and civil society uphold democratic values at local, provincial, and national levels. A healthy democracy needs citizens who feel their votes count, are informed, participate, debate, and advocate. It needs governments at all levels to be transparent, inclusive, consultative, and trustworthy. In essence, political leadership, citizen participation, and communication demonstrate the level of democratic engagement. </a:t>
            </a: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82</a:t>
            </a:fld>
            <a:endParaRPr lang="en-US" dirty="0"/>
          </a:p>
        </p:txBody>
      </p:sp>
    </p:spTree>
    <p:extLst>
      <p:ext uri="{BB962C8B-B14F-4D97-AF65-F5344CB8AC3E}">
        <p14:creationId xmlns:p14="http://schemas.microsoft.com/office/powerpoint/2010/main" val="22666691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963473" cy="4885663"/>
          </a:xfrm>
        </p:spPr>
        <p:txBody>
          <a:bodyPr/>
          <a:lstStyle/>
          <a:p>
            <a:pPr defTabSz="887757">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Democratic Engagement</a:t>
            </a:r>
            <a:endParaRPr lang="en-US"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higher or lower wellbeing compare on democratic engagement?</a:t>
            </a:r>
            <a:r>
              <a:rPr lang="en-CA"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smtClean="0"/>
              <a:t>More </a:t>
            </a:r>
            <a:r>
              <a:rPr lang="en-US" dirty="0"/>
              <a:t>likely to agree programs/services of the local government have made community better off than the below average group </a:t>
            </a:r>
            <a:r>
              <a:rPr lang="en-US" dirty="0" smtClean="0"/>
              <a:t>(55.5% </a:t>
            </a:r>
            <a:r>
              <a:rPr lang="en-US" dirty="0"/>
              <a:t>and </a:t>
            </a:r>
            <a:r>
              <a:rPr lang="en-US" dirty="0" smtClean="0"/>
              <a:t>34.4%, </a:t>
            </a:r>
            <a:r>
              <a:rPr lang="en-US" dirty="0"/>
              <a:t>respectively).</a:t>
            </a:r>
          </a:p>
          <a:p>
            <a:pPr marL="158054" indent="-158054" defTabSz="809487">
              <a:buFont typeface="Arial" panose="020B0604020202020204" pitchFamily="34" charset="0"/>
              <a:buChar char="•"/>
              <a:defRPr/>
            </a:pPr>
            <a:r>
              <a:rPr lang="en-US" dirty="0" smtClean="0"/>
              <a:t>15.4% </a:t>
            </a:r>
            <a:r>
              <a:rPr lang="en-US" dirty="0"/>
              <a:t>attend a local or regional council meeting </a:t>
            </a:r>
            <a:r>
              <a:rPr lang="en-US" dirty="0" smtClean="0"/>
              <a:t>(12.9% </a:t>
            </a:r>
            <a:r>
              <a:rPr lang="en-US" dirty="0"/>
              <a:t>for below average group).</a:t>
            </a:r>
          </a:p>
          <a:p>
            <a:pPr marL="158054" indent="-158054" defTabSz="809487">
              <a:buFont typeface="Arial" panose="020B0604020202020204" pitchFamily="34" charset="0"/>
              <a:buChar char="•"/>
              <a:defRPr/>
            </a:pPr>
            <a:r>
              <a:rPr lang="en-US" dirty="0" smtClean="0"/>
              <a:t>20.2% </a:t>
            </a:r>
            <a:r>
              <a:rPr lang="en-US" dirty="0"/>
              <a:t>attend a neighbourhood meeting </a:t>
            </a:r>
            <a:r>
              <a:rPr lang="en-US" dirty="0" smtClean="0"/>
              <a:t>(9.1% </a:t>
            </a:r>
            <a:r>
              <a:rPr lang="en-US" dirty="0"/>
              <a:t>for below average group).</a:t>
            </a:r>
          </a:p>
          <a:p>
            <a:pPr marL="158054" indent="-158054" defTabSz="809487">
              <a:buFont typeface="Arial" panose="020B0604020202020204" pitchFamily="34" charset="0"/>
              <a:buChar char="•"/>
              <a:defRPr/>
            </a:pPr>
            <a:r>
              <a:rPr lang="en-US" dirty="0" smtClean="0"/>
              <a:t>72.3% </a:t>
            </a:r>
            <a:r>
              <a:rPr lang="en-US" dirty="0"/>
              <a:t>feel they have good understanding of important issues in </a:t>
            </a:r>
            <a:r>
              <a:rPr lang="en-US" dirty="0" smtClean="0"/>
              <a:t>Bruce</a:t>
            </a:r>
            <a:r>
              <a:rPr lang="en-US" baseline="0" dirty="0" smtClean="0"/>
              <a:t> and Grey Counties </a:t>
            </a:r>
            <a:r>
              <a:rPr lang="en-US" dirty="0" smtClean="0"/>
              <a:t>(54.4% </a:t>
            </a:r>
            <a:r>
              <a:rPr lang="en-US" dirty="0"/>
              <a:t>for below average group). </a:t>
            </a:r>
          </a:p>
          <a:p>
            <a:pPr marL="158054" indent="-158054" defTabSz="809487">
              <a:buFont typeface="Arial" panose="020B0604020202020204" pitchFamily="34" charset="0"/>
              <a:buChar char="•"/>
              <a:defRPr/>
            </a:pPr>
            <a:r>
              <a:rPr lang="en-US" dirty="0" smtClean="0"/>
              <a:t>69.1% </a:t>
            </a:r>
            <a:r>
              <a:rPr lang="en-US" dirty="0"/>
              <a:t>feel they are </a:t>
            </a:r>
            <a:r>
              <a:rPr lang="en-US" dirty="0" smtClean="0"/>
              <a:t>well-informed </a:t>
            </a:r>
            <a:r>
              <a:rPr lang="en-US" dirty="0"/>
              <a:t>about politics and government </a:t>
            </a:r>
            <a:r>
              <a:rPr lang="en-US" dirty="0" smtClean="0"/>
              <a:t>(55.3% </a:t>
            </a:r>
            <a:r>
              <a:rPr lang="en-US" dirty="0"/>
              <a:t>for below average group). </a:t>
            </a:r>
            <a:endParaRPr lang="en-US" baseline="0" dirty="0" smtClean="0">
              <a:latin typeface="Arial" panose="020B0604020202020204" pitchFamily="34" charset="0"/>
              <a:cs typeface="Arial" panose="020B0604020202020204" pitchFamily="34" charset="0"/>
            </a:endParaRPr>
          </a:p>
          <a:p>
            <a:pPr defTabSz="887757">
              <a:defRPr/>
            </a:pPr>
            <a:endParaRPr lang="en-US" dirty="0" smtClean="0">
              <a:solidFill>
                <a:srgbClr val="005A73"/>
              </a:solidFill>
              <a:latin typeface="Arial" panose="020B0604020202020204" pitchFamily="34" charset="0"/>
              <a:cs typeface="Arial" panose="020B0604020202020204" pitchFamily="34" charset="0"/>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73336" indent="-173336">
              <a:buFont typeface="Arial" panose="020B0604020202020204" pitchFamily="34" charset="0"/>
              <a:buChar char="•"/>
              <a:defRPr/>
            </a:pPr>
            <a:r>
              <a:rPr lang="en-US" dirty="0" smtClean="0"/>
              <a:t>Less </a:t>
            </a:r>
            <a:r>
              <a:rPr lang="en-US" dirty="0"/>
              <a:t>interest in federal politics </a:t>
            </a:r>
            <a:r>
              <a:rPr lang="en-US" dirty="0" smtClean="0"/>
              <a:t>(45%, 58.6% for above </a:t>
            </a:r>
            <a:r>
              <a:rPr lang="en-US" dirty="0"/>
              <a:t>group), provincial politics </a:t>
            </a:r>
            <a:r>
              <a:rPr lang="en-US" dirty="0" smtClean="0"/>
              <a:t>(45.6%, 62.6% </a:t>
            </a:r>
            <a:r>
              <a:rPr lang="en-US" dirty="0"/>
              <a:t>for </a:t>
            </a:r>
            <a:r>
              <a:rPr lang="en-US" dirty="0" smtClean="0"/>
              <a:t>above </a:t>
            </a:r>
            <a:r>
              <a:rPr lang="en-US" dirty="0"/>
              <a:t>group), local politics </a:t>
            </a:r>
            <a:r>
              <a:rPr lang="en-US" dirty="0" smtClean="0"/>
              <a:t>(39.2%, </a:t>
            </a:r>
            <a:r>
              <a:rPr lang="en-US" dirty="0"/>
              <a:t>57.9</a:t>
            </a:r>
            <a:r>
              <a:rPr lang="en-US" dirty="0" smtClean="0"/>
              <a:t>% for above </a:t>
            </a:r>
            <a:r>
              <a:rPr lang="en-US" dirty="0"/>
              <a:t>group).</a:t>
            </a:r>
          </a:p>
          <a:p>
            <a:pPr marL="173336" indent="-173336" defTabSz="924458">
              <a:buFont typeface="Arial" panose="020B0604020202020204" pitchFamily="34" charset="0"/>
              <a:buChar char="•"/>
              <a:defRPr/>
            </a:pPr>
            <a:r>
              <a:rPr lang="en-US" dirty="0"/>
              <a:t>29.3% joined a Facebook page on a local issue (20.7% for above group).</a:t>
            </a:r>
          </a:p>
          <a:p>
            <a:pPr marL="173336" indent="-173336" defTabSz="924458">
              <a:buFont typeface="Arial" panose="020B0604020202020204" pitchFamily="34" charset="0"/>
              <a:buChar char="•"/>
              <a:defRPr/>
            </a:pPr>
            <a:r>
              <a:rPr lang="en-US" dirty="0"/>
              <a:t>59% participate in a local event in support of community (64.3% for above group)</a:t>
            </a:r>
          </a:p>
          <a:p>
            <a:pPr marL="173336" indent="-173336" defTabSz="924458">
              <a:buFont typeface="Arial" panose="020B0604020202020204" pitchFamily="34" charset="0"/>
              <a:buChar char="•"/>
              <a:defRPr/>
            </a:pPr>
            <a:r>
              <a:rPr lang="en-US" dirty="0"/>
              <a:t>36.6% do not have any say about what government does 24.3%.</a:t>
            </a:r>
          </a:p>
          <a:p>
            <a:pPr marL="173336" indent="-173336" defTabSz="924458">
              <a:buFont typeface="Arial" panose="020B0604020202020204" pitchFamily="34" charset="0"/>
              <a:buChar char="•"/>
              <a:defRPr/>
            </a:pPr>
            <a:r>
              <a:rPr lang="en-US" dirty="0"/>
              <a:t>50.5% do not think public officials care much what people like them think 26.1%.</a:t>
            </a:r>
          </a:p>
          <a:p>
            <a:pPr marL="173336" indent="-173336" defTabSz="924458">
              <a:buFont typeface="Arial" panose="020B0604020202020204" pitchFamily="34" charset="0"/>
              <a:buChar char="•"/>
              <a:defRPr/>
            </a:pPr>
            <a:endParaRPr lang="en-US" dirty="0"/>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83</a:t>
            </a:fld>
            <a:endParaRPr lang="en-US" dirty="0"/>
          </a:p>
        </p:txBody>
      </p:sp>
    </p:spTree>
    <p:extLst>
      <p:ext uri="{BB962C8B-B14F-4D97-AF65-F5344CB8AC3E}">
        <p14:creationId xmlns:p14="http://schemas.microsoft.com/office/powerpoint/2010/main" val="8098584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84</a:t>
            </a:fld>
            <a:endParaRPr lang="en-US" dirty="0"/>
          </a:p>
        </p:txBody>
      </p:sp>
      <p:sp>
        <p:nvSpPr>
          <p:cNvPr id="3" name="Notes Placeholder 2"/>
          <p:cNvSpPr>
            <a:spLocks noGrp="1"/>
          </p:cNvSpPr>
          <p:nvPr>
            <p:ph type="body" idx="1"/>
          </p:nvPr>
        </p:nvSpPr>
        <p:spPr>
          <a:xfrm>
            <a:off x="702311" y="4421825"/>
            <a:ext cx="5618480" cy="4541277"/>
          </a:xfrm>
        </p:spPr>
        <p:txBody>
          <a:bodyPr/>
          <a:lstStyle/>
          <a:p>
            <a:r>
              <a:rPr lang="en-US" b="1" dirty="0">
                <a:solidFill>
                  <a:srgbClr val="005A73"/>
                </a:solidFill>
                <a:latin typeface="Arial" panose="020B0604020202020204" pitchFamily="34" charset="0"/>
                <a:cs typeface="Arial" panose="020B0604020202020204" pitchFamily="34" charset="0"/>
              </a:rPr>
              <a:t>Democratic Engagement</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women and men compare on democratic engagement?</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054" indent="-158054">
              <a:buFont typeface="Arial" panose="020B0604020202020204" pitchFamily="34" charset="0"/>
              <a:buChar char="•"/>
              <a:defRPr/>
            </a:pPr>
            <a:r>
              <a:rPr lang="en-US" dirty="0" smtClean="0"/>
              <a:t>20.8% attend a city planning meeting or open house (16% </a:t>
            </a:r>
            <a:r>
              <a:rPr lang="en-US" dirty="0"/>
              <a:t>for men). </a:t>
            </a:r>
          </a:p>
          <a:p>
            <a:pPr marL="158054" indent="-158054">
              <a:buFont typeface="Arial" panose="020B0604020202020204" pitchFamily="34" charset="0"/>
              <a:buChar char="•"/>
              <a:defRPr/>
            </a:pPr>
            <a:r>
              <a:rPr lang="en-US" dirty="0" smtClean="0"/>
              <a:t>30.2% </a:t>
            </a:r>
            <a:r>
              <a:rPr lang="en-US" dirty="0"/>
              <a:t>join social media on local issues </a:t>
            </a:r>
            <a:r>
              <a:rPr lang="en-US" dirty="0" smtClean="0"/>
              <a:t>(17.2% </a:t>
            </a:r>
            <a:r>
              <a:rPr lang="en-US" dirty="0"/>
              <a:t>for men). </a:t>
            </a:r>
            <a:endParaRPr lang="en-US" dirty="0" smtClean="0"/>
          </a:p>
          <a:p>
            <a:pPr marL="158054" indent="-158054">
              <a:buFont typeface="Arial" panose="020B0604020202020204" pitchFamily="34" charset="0"/>
              <a:buChar char="•"/>
              <a:defRPr/>
            </a:pPr>
            <a:r>
              <a:rPr lang="en-US" dirty="0" smtClean="0"/>
              <a:t>68.3% </a:t>
            </a:r>
            <a:r>
              <a:rPr lang="en-US" dirty="0"/>
              <a:t>participate in a local event in support of community </a:t>
            </a:r>
            <a:r>
              <a:rPr lang="en-US" dirty="0" smtClean="0"/>
              <a:t>57.7%</a:t>
            </a:r>
            <a:endParaRPr lang="en-US" dirty="0"/>
          </a:p>
          <a:p>
            <a:pPr marL="158054" indent="-158054">
              <a:buFont typeface="Arial" panose="020B0604020202020204" pitchFamily="34" charset="0"/>
              <a:buChar char="•"/>
              <a:defRPr/>
            </a:pPr>
            <a:r>
              <a:rPr lang="en-US" dirty="0" smtClean="0"/>
              <a:t>27.7% </a:t>
            </a:r>
            <a:r>
              <a:rPr lang="en-US" dirty="0"/>
              <a:t>feel they don’t have any say in what government does </a:t>
            </a:r>
            <a:r>
              <a:rPr lang="en-US" dirty="0" smtClean="0"/>
              <a:t>(36.6% </a:t>
            </a:r>
            <a:r>
              <a:rPr lang="en-US" dirty="0"/>
              <a:t>for men).</a:t>
            </a:r>
          </a:p>
          <a:p>
            <a:pPr marL="158054" indent="-158054">
              <a:buFont typeface="Arial" panose="020B0604020202020204" pitchFamily="34" charset="0"/>
              <a:buChar char="•"/>
              <a:defRPr/>
            </a:pPr>
            <a:r>
              <a:rPr lang="en-US" dirty="0" smtClean="0"/>
              <a:t>35.2% </a:t>
            </a:r>
            <a:r>
              <a:rPr lang="en-US" dirty="0"/>
              <a:t>feel public officials do not care what they think </a:t>
            </a:r>
            <a:r>
              <a:rPr lang="en-US" dirty="0" smtClean="0"/>
              <a:t>(40.8% </a:t>
            </a:r>
            <a:r>
              <a:rPr lang="en-US" dirty="0"/>
              <a:t>for men).</a:t>
            </a:r>
          </a:p>
          <a:p>
            <a:pPr marL="602827" lvl="1" indent="-158947" defTabSz="887757">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endParaRPr lang="en-US" baseline="0" dirty="0" smtClean="0">
              <a:solidFill>
                <a:srgbClr val="005A73"/>
              </a:solidFill>
              <a:latin typeface="Arial" panose="020B0604020202020204" pitchFamily="34" charset="0"/>
              <a:cs typeface="Arial" panose="020B0604020202020204" pitchFamily="34" charset="0"/>
            </a:endParaRPr>
          </a:p>
          <a:p>
            <a:pPr marL="173336" indent="-173336">
              <a:buFont typeface="Arial" panose="020B0604020202020204" pitchFamily="34" charset="0"/>
              <a:buChar char="•"/>
              <a:defRPr/>
            </a:pPr>
            <a:r>
              <a:rPr lang="en-US" dirty="0" smtClean="0"/>
              <a:t>More </a:t>
            </a:r>
            <a:r>
              <a:rPr lang="en-US" dirty="0"/>
              <a:t>interest in federal politics </a:t>
            </a:r>
            <a:r>
              <a:rPr lang="en-US" dirty="0" smtClean="0"/>
              <a:t>(60.3%, 46.4% </a:t>
            </a:r>
            <a:r>
              <a:rPr lang="en-US" dirty="0"/>
              <a:t>for </a:t>
            </a:r>
            <a:r>
              <a:rPr lang="en-US" dirty="0" smtClean="0"/>
              <a:t>women), </a:t>
            </a:r>
            <a:r>
              <a:rPr lang="en-US" dirty="0"/>
              <a:t>provincial politics </a:t>
            </a:r>
            <a:r>
              <a:rPr lang="en-US" dirty="0" smtClean="0"/>
              <a:t>(62.9%, 47.5% for women), </a:t>
            </a:r>
            <a:r>
              <a:rPr lang="en-US" dirty="0"/>
              <a:t>local politics </a:t>
            </a:r>
            <a:r>
              <a:rPr lang="en-US" dirty="0" smtClean="0"/>
              <a:t>(49%, 46.7% </a:t>
            </a:r>
            <a:r>
              <a:rPr lang="en-US" dirty="0"/>
              <a:t>for </a:t>
            </a:r>
            <a:r>
              <a:rPr lang="en-US" dirty="0" smtClean="0"/>
              <a:t>women).</a:t>
            </a:r>
            <a:endParaRPr lang="en-US" dirty="0"/>
          </a:p>
          <a:p>
            <a:pPr marL="173336" indent="-173336">
              <a:buFont typeface="Arial" panose="020B0604020202020204" pitchFamily="34" charset="0"/>
              <a:buChar char="•"/>
              <a:defRPr/>
            </a:pPr>
            <a:r>
              <a:rPr lang="en-US" dirty="0" smtClean="0"/>
              <a:t>More </a:t>
            </a:r>
            <a:r>
              <a:rPr lang="en-US" dirty="0"/>
              <a:t>likely to agree programs/services of the local government have made community better off than </a:t>
            </a:r>
            <a:r>
              <a:rPr lang="en-US" dirty="0" smtClean="0"/>
              <a:t>women do (48.1% </a:t>
            </a:r>
            <a:r>
              <a:rPr lang="en-US" dirty="0"/>
              <a:t>and </a:t>
            </a:r>
            <a:r>
              <a:rPr lang="en-US" dirty="0" smtClean="0"/>
              <a:t>42.2%, </a:t>
            </a:r>
            <a:r>
              <a:rPr lang="en-US" dirty="0"/>
              <a:t>respectively).</a:t>
            </a:r>
          </a:p>
          <a:p>
            <a:pPr marL="173336" indent="-173336" defTabSz="924458">
              <a:buFont typeface="Arial" panose="020B0604020202020204" pitchFamily="34" charset="0"/>
              <a:buChar char="•"/>
              <a:defRPr/>
            </a:pPr>
            <a:r>
              <a:rPr lang="en-US" dirty="0"/>
              <a:t>74.3% believe they have a pretty good understanding of the important issues facing the county (55.4% for women).</a:t>
            </a:r>
          </a:p>
          <a:p>
            <a:pPr marL="173336" indent="-173336">
              <a:buFont typeface="Arial" panose="020B0604020202020204" pitchFamily="34" charset="0"/>
              <a:buChar char="•"/>
              <a:defRPr/>
            </a:pPr>
            <a:r>
              <a:rPr lang="en-US" dirty="0"/>
              <a:t>73.7% feel they are well-informed about politics and government (55.8% for </a:t>
            </a:r>
            <a:r>
              <a:rPr lang="en-US" dirty="0" smtClean="0"/>
              <a:t>women</a:t>
            </a:r>
            <a:r>
              <a:rPr lang="en-US" dirty="0"/>
              <a:t>). </a:t>
            </a:r>
          </a:p>
          <a:p>
            <a:pPr marL="173336" indent="-173336">
              <a:buFont typeface="Arial" panose="020B0604020202020204" pitchFamily="34" charset="0"/>
              <a:buChar char="•"/>
              <a:defRPr/>
            </a:pPr>
            <a:r>
              <a:rPr lang="en-US" dirty="0"/>
              <a:t>54.5% consider themselves to be well-qualified to participate in politics (33% for women).</a:t>
            </a:r>
          </a:p>
          <a:p>
            <a:pPr marL="173336" indent="-173336" defTabSz="924458">
              <a:buFont typeface="Arial" panose="020B0604020202020204" pitchFamily="34" charset="0"/>
              <a:buChar char="•"/>
              <a:defRPr/>
            </a:pPr>
            <a:endParaRPr lang="en-US" dirty="0"/>
          </a:p>
          <a:p>
            <a:pPr marL="443879" lvl="1" defTabSz="814065">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6946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a:t>
            </a:r>
            <a:r>
              <a:rPr lang="en-US" b="1" baseline="0" dirty="0" smtClean="0">
                <a:solidFill>
                  <a:srgbClr val="005A73"/>
                </a:solidFill>
                <a:latin typeface="Arial" panose="020B0604020202020204" pitchFamily="34" charset="0"/>
                <a:cs typeface="Arial" panose="020B0604020202020204" pitchFamily="34" charset="0"/>
              </a:rPr>
              <a:t>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What is the level of interest in politics among residents living in Bruce and Grey Counties?</a:t>
            </a:r>
            <a:r>
              <a:rPr lang="en-CA" dirty="0" smtClean="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of Bruce and Grey Counties report more interest in federal politics and provincial politics than in local politics.</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 half of residents in Bruce and Grey Counties express a lot of interest in federal (52.1%) and provincial (53.8%)</a:t>
            </a:r>
            <a:r>
              <a:rPr lang="en-US" dirty="0" smtClean="0">
                <a:latin typeface="Arial" panose="020B0604020202020204" pitchFamily="34" charset="0"/>
                <a:cs typeface="Arial" panose="020B0604020202020204" pitchFamily="34" charset="0"/>
              </a:rPr>
              <a:t> politics.</a:t>
            </a: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Slightly less than half (47.6%) of residents show a lot of interest in local politics.</a:t>
            </a: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85</a:t>
            </a:fld>
            <a:endParaRPr lang="en-US" dirty="0"/>
          </a:p>
        </p:txBody>
      </p:sp>
    </p:spTree>
    <p:extLst>
      <p:ext uri="{BB962C8B-B14F-4D97-AF65-F5344CB8AC3E}">
        <p14:creationId xmlns:p14="http://schemas.microsoft.com/office/powerpoint/2010/main" val="21177324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interest in local politics related to household income?</a:t>
            </a:r>
            <a:r>
              <a:rPr lang="en-CA" dirty="0" smtClean="0">
                <a:latin typeface="Arial" panose="020B0604020202020204" pitchFamily="34" charset="0"/>
                <a:cs typeface="Arial" panose="020B0604020202020204" pitchFamily="34" charset="0"/>
              </a:rPr>
              <a:t>”</a:t>
            </a:r>
          </a:p>
          <a:p>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Over 60% of people living on household income of $100,000 and over per year are more interested in local politics than other income groups.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Fewer low income residents, especially those with annual household incomes under $20,000, express a lot of interest in local politics.</a:t>
            </a:r>
            <a:endParaRPr lang="en-CA" dirty="0" smtClean="0">
              <a:latin typeface="Arial" panose="020B0604020202020204" pitchFamily="34" charset="0"/>
              <a:cs typeface="Arial" panose="020B0604020202020204" pitchFamily="34" charset="0"/>
            </a:endParaRP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86</a:t>
            </a:fld>
            <a:endParaRPr lang="en-US" dirty="0"/>
          </a:p>
        </p:txBody>
      </p:sp>
    </p:spTree>
    <p:extLst>
      <p:ext uri="{BB962C8B-B14F-4D97-AF65-F5344CB8AC3E}">
        <p14:creationId xmlns:p14="http://schemas.microsoft.com/office/powerpoint/2010/main" val="1934725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interest in local politics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As residents age, their interest in local politics increases.</a:t>
            </a:r>
          </a:p>
          <a:p>
            <a:pPr marL="167321" indent="-167321">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a:t>
            </a:r>
            <a:r>
              <a:rPr lang="en-US" baseline="0" dirty="0" smtClean="0">
                <a:latin typeface="Arial" panose="020B0604020202020204" pitchFamily="34" charset="0"/>
                <a:cs typeface="Arial" panose="020B0604020202020204" pitchFamily="34" charset="0"/>
              </a:rPr>
              <a:t> under 35 years of age are the least interested in local politics. They have the lowest percentage of people with a lot of interest in local politics (35.7%) than any other age group.</a:t>
            </a:r>
          </a:p>
          <a:p>
            <a:endParaRPr lang="en-US"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87</a:t>
            </a:fld>
            <a:endParaRPr lang="en-US" dirty="0"/>
          </a:p>
        </p:txBody>
      </p:sp>
    </p:spTree>
    <p:extLst>
      <p:ext uri="{BB962C8B-B14F-4D97-AF65-F5344CB8AC3E}">
        <p14:creationId xmlns:p14="http://schemas.microsoft.com/office/powerpoint/2010/main" val="24199969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Is interest in local politics related to living arrangement?</a:t>
            </a:r>
            <a:r>
              <a:rPr lang="en-CA" dirty="0"/>
              <a:t>”</a:t>
            </a:r>
          </a:p>
          <a:p>
            <a:endParaRPr lang="en-CA" dirty="0"/>
          </a:p>
          <a:p>
            <a:pPr marL="165519" indent="-165519">
              <a:buFont typeface="Arial" panose="020B0604020202020204" pitchFamily="34" charset="0"/>
              <a:buChar char="•"/>
            </a:pPr>
            <a:r>
              <a:rPr lang="en-US" dirty="0"/>
              <a:t>Households of couples with no children at home report the highest percentage of people </a:t>
            </a:r>
            <a:r>
              <a:rPr lang="en-US" dirty="0" smtClean="0"/>
              <a:t>with more interest </a:t>
            </a:r>
            <a:r>
              <a:rPr lang="en-US" dirty="0"/>
              <a:t>in local politics (60.9%), which is </a:t>
            </a:r>
            <a:r>
              <a:rPr lang="en-US" dirty="0" smtClean="0"/>
              <a:t>notably </a:t>
            </a:r>
            <a:r>
              <a:rPr lang="en-US" dirty="0"/>
              <a:t>higher than other </a:t>
            </a:r>
            <a:r>
              <a:rPr lang="en-US" dirty="0" smtClean="0"/>
              <a:t>households.</a:t>
            </a:r>
            <a:endParaRPr lang="en-US" dirty="0"/>
          </a:p>
          <a:p>
            <a:pPr marL="165519" indent="-165519">
              <a:buFont typeface="Arial" panose="020B0604020202020204" pitchFamily="34" charset="0"/>
              <a:buChar char="•"/>
            </a:pPr>
            <a:endParaRPr lang="en-US" dirty="0"/>
          </a:p>
          <a:p>
            <a:pPr marL="165519" indent="-165519">
              <a:buFont typeface="Arial" panose="020B0604020202020204" pitchFamily="34" charset="0"/>
              <a:buChar char="•"/>
            </a:pPr>
            <a:r>
              <a:rPr lang="en-US" dirty="0" smtClean="0"/>
              <a:t>Adults </a:t>
            </a:r>
            <a:r>
              <a:rPr lang="en-US" dirty="0"/>
              <a:t>living with children at home (single parents) and adults </a:t>
            </a:r>
            <a:r>
              <a:rPr lang="en-US" dirty="0" smtClean="0"/>
              <a:t>living alone are </a:t>
            </a:r>
            <a:r>
              <a:rPr lang="en-US" dirty="0"/>
              <a:t>the least </a:t>
            </a:r>
            <a:r>
              <a:rPr lang="en-US" dirty="0" smtClean="0"/>
              <a:t>interested </a:t>
            </a:r>
            <a:r>
              <a:rPr lang="en-US" dirty="0"/>
              <a:t>in local politics </a:t>
            </a:r>
            <a:r>
              <a:rPr lang="en-US" dirty="0" smtClean="0"/>
              <a:t>(38.5% </a:t>
            </a:r>
            <a:r>
              <a:rPr lang="en-US" dirty="0"/>
              <a:t>and </a:t>
            </a:r>
            <a:r>
              <a:rPr lang="en-US" dirty="0" smtClean="0"/>
              <a:t>40.0%, </a:t>
            </a:r>
            <a:r>
              <a:rPr lang="en-US" dirty="0"/>
              <a:t>respectively).</a:t>
            </a:r>
            <a:endParaRPr lang="en-CA" dirty="0"/>
          </a:p>
          <a:p>
            <a:pPr marL="167321" indent="-167321">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88</a:t>
            </a:fld>
            <a:endParaRPr lang="en-US" dirty="0"/>
          </a:p>
        </p:txBody>
      </p:sp>
    </p:spTree>
    <p:extLst>
      <p:ext uri="{BB962C8B-B14F-4D97-AF65-F5344CB8AC3E}">
        <p14:creationId xmlns:p14="http://schemas.microsoft.com/office/powerpoint/2010/main" val="9944603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To what extent is household income related to the degree that</a:t>
            </a:r>
            <a:r>
              <a:rPr lang="en-CA" i="1" baseline="0" dirty="0" smtClean="0">
                <a:latin typeface="Arial" panose="020B0604020202020204" pitchFamily="34" charset="0"/>
                <a:cs typeface="Arial" panose="020B0604020202020204" pitchFamily="34" charset="0"/>
              </a:rPr>
              <a:t> residents </a:t>
            </a:r>
            <a:r>
              <a:rPr lang="en-CA" i="1" dirty="0" smtClean="0">
                <a:latin typeface="Arial" panose="020B0604020202020204" pitchFamily="34" charset="0"/>
                <a:cs typeface="Arial" panose="020B0604020202020204" pitchFamily="34" charset="0"/>
              </a:rPr>
              <a:t>feel </a:t>
            </a:r>
            <a:r>
              <a:rPr lang="en-CA" i="1" dirty="0">
                <a:latin typeface="Arial" panose="020B0604020202020204" pitchFamily="34" charset="0"/>
                <a:cs typeface="Arial" panose="020B0604020202020204" pitchFamily="34" charset="0"/>
              </a:rPr>
              <a:t>their </a:t>
            </a:r>
            <a:r>
              <a:rPr lang="en-US" i="1" dirty="0">
                <a:latin typeface="Arial" panose="020B0604020202020204" pitchFamily="34" charset="0"/>
                <a:cs typeface="Arial" panose="020B0604020202020204" pitchFamily="34" charset="0"/>
              </a:rPr>
              <a:t>voices are heard by politicians </a:t>
            </a:r>
            <a:r>
              <a:rPr lang="en-CA" i="1" dirty="0" smtClean="0">
                <a:latin typeface="Arial" panose="020B0604020202020204" pitchFamily="34" charset="0"/>
                <a:cs typeface="Arial" panose="020B0604020202020204" pitchFamily="34" charset="0"/>
              </a:rPr>
              <a:t>in Bruce and Grey Counties?</a:t>
            </a:r>
            <a:r>
              <a:rPr lang="en-CA" dirty="0" smtClean="0">
                <a:latin typeface="Arial" panose="020B0604020202020204" pitchFamily="34" charset="0"/>
                <a:cs typeface="Arial" panose="020B0604020202020204" pitchFamily="34" charset="0"/>
              </a:rPr>
              <a:t>”</a:t>
            </a:r>
          </a:p>
          <a:p>
            <a:endParaRPr lang="en-US" i="0" dirty="0" smtClean="0">
              <a:latin typeface="Arial" panose="020B0604020202020204" pitchFamily="34" charset="0"/>
              <a:cs typeface="Arial" panose="020B0604020202020204" pitchFamily="34" charset="0"/>
            </a:endParaRPr>
          </a:p>
          <a:p>
            <a:r>
              <a:rPr lang="en-US" i="0" dirty="0" smtClean="0">
                <a:latin typeface="Arial" panose="020B0604020202020204" pitchFamily="34" charset="0"/>
                <a:cs typeface="Arial" panose="020B0604020202020204" pitchFamily="34" charset="0"/>
              </a:rPr>
              <a:t>The extent to which people feel they have a</a:t>
            </a:r>
            <a:r>
              <a:rPr lang="en-US" i="0" baseline="0" dirty="0" smtClean="0">
                <a:latin typeface="Arial" panose="020B0604020202020204" pitchFamily="34" charset="0"/>
                <a:cs typeface="Arial" panose="020B0604020202020204" pitchFamily="34" charset="0"/>
              </a:rPr>
              <a:t> voice with local government and are heard by public officials is </a:t>
            </a:r>
            <a:r>
              <a:rPr lang="en-US" i="0" dirty="0" smtClean="0">
                <a:latin typeface="Arial" panose="020B0604020202020204" pitchFamily="34" charset="0"/>
                <a:cs typeface="Arial" panose="020B0604020202020204" pitchFamily="34" charset="0"/>
              </a:rPr>
              <a:t>referred to as </a:t>
            </a:r>
            <a:r>
              <a:rPr lang="en-CA" i="0" dirty="0" smtClean="0">
                <a:latin typeface="Arial" panose="020B0604020202020204" pitchFamily="34" charset="0"/>
                <a:cs typeface="Arial" panose="020B0604020202020204" pitchFamily="34" charset="0"/>
              </a:rPr>
              <a:t>political capital or political efficacy.</a:t>
            </a:r>
          </a:p>
          <a:p>
            <a:endParaRPr lang="en-US" i="0"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people in lower income households, especially those with annual household incomes under $30,000, feel they do not have a say in what government does.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people in lower incomes households feel that public officials do not care what they think than do those people with middle or upper incomes.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As income increases, so does the percentage of people who feel they are as well-informed about politics and government as others. However, lower income residents, especially those living on household incomes lower than $20,000 per year, report a higher agreement that they are as well-informed about politics and government as others.</a:t>
            </a:r>
          </a:p>
          <a:p>
            <a:pPr marL="167321" indent="-167321">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sz="1000" i="1" dirty="0"/>
              <a:t>Note: The mean is based on a 7-point scale where higher scores reflect greater levels of agreement.</a:t>
            </a:r>
            <a:endParaRPr lang="en-CA" sz="1000" dirty="0"/>
          </a:p>
          <a:p>
            <a:pPr marL="167321" indent="-167321">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89</a:t>
            </a:fld>
            <a:endParaRPr lang="en-US" dirty="0"/>
          </a:p>
        </p:txBody>
      </p:sp>
    </p:spTree>
    <p:extLst>
      <p:ext uri="{BB962C8B-B14F-4D97-AF65-F5344CB8AC3E}">
        <p14:creationId xmlns:p14="http://schemas.microsoft.com/office/powerpoint/2010/main" val="1367239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5A73"/>
                </a:solidFill>
                <a:latin typeface="Arial" panose="020B0604020202020204" pitchFamily="34" charset="0"/>
                <a:cs typeface="Arial" panose="020B0604020202020204" pitchFamily="34" charset="0"/>
              </a:rPr>
              <a:t>Overall Wellbeing</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defTabSz="924458">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satisfied are residents with different aspects of wellbeing in Bruce</a:t>
            </a:r>
            <a:r>
              <a:rPr lang="en-CA" i="1" baseline="0" dirty="0" smtClean="0">
                <a:latin typeface="Arial" panose="020B0604020202020204" pitchFamily="34" charset="0"/>
                <a:cs typeface="Arial" panose="020B0604020202020204" pitchFamily="34" charset="0"/>
              </a:rPr>
              <a:t> and </a:t>
            </a:r>
            <a:r>
              <a:rPr lang="en-CA" i="1" dirty="0" smtClean="0">
                <a:latin typeface="Arial" panose="020B0604020202020204" pitchFamily="34" charset="0"/>
                <a:cs typeface="Arial" panose="020B0604020202020204" pitchFamily="34" charset="0"/>
              </a:rPr>
              <a:t>Grey Counties?</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in Bruce and Grey Counties report higher levels of satisfaction with their neighbourhood as a place to live, with their access to community parks and recreational opportunities, and the environmental quality of their neighbourhood. Given the percentages of residents who express satisfaction with these aspects, not surprisingly many also express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satisfaction with their personal relationships and mental wellbeing, which are important contributors to overall wellbeing.</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58947" indent="-158947" defTabSz="814065">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Levels of satisfaction among people residing in Bruce and Grey Counties are comparatively lower for how well the local government is responding to community needs, how well democracy is working in the community, and access to educational opportunities. </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47720">
              <a:defRPr/>
            </a:pPr>
            <a:r>
              <a:rPr lang="en-US" sz="1000" i="1" dirty="0"/>
              <a:t>Note: The above findings are based on the original 7-point scale where higher scores reflect greater agreement.</a:t>
            </a:r>
          </a:p>
          <a:p>
            <a:pPr defTabSz="814065">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a:t>
            </a:fld>
            <a:endParaRPr lang="en-US" dirty="0"/>
          </a:p>
        </p:txBody>
      </p:sp>
    </p:spTree>
    <p:extLst>
      <p:ext uri="{BB962C8B-B14F-4D97-AF65-F5344CB8AC3E}">
        <p14:creationId xmlns:p14="http://schemas.microsoft.com/office/powerpoint/2010/main" val="27889190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To what extent do residents of different ages feel their </a:t>
            </a:r>
            <a:r>
              <a:rPr lang="en-US" i="1" dirty="0">
                <a:latin typeface="Arial" panose="020B0604020202020204" pitchFamily="34" charset="0"/>
                <a:cs typeface="Arial" panose="020B0604020202020204" pitchFamily="34" charset="0"/>
              </a:rPr>
              <a:t>voices are heard by politicians </a:t>
            </a:r>
            <a:r>
              <a:rPr lang="en-US" i="1" dirty="0" smtClean="0">
                <a:latin typeface="Arial" panose="020B0604020202020204" pitchFamily="34" charset="0"/>
                <a:cs typeface="Arial" panose="020B0604020202020204" pitchFamily="34" charset="0"/>
              </a:rPr>
              <a:t>in </a:t>
            </a:r>
            <a:r>
              <a:rPr lang="en-CA" i="1" dirty="0" smtClean="0">
                <a:latin typeface="Arial" panose="020B0604020202020204" pitchFamily="34" charset="0"/>
                <a:cs typeface="Arial" panose="020B0604020202020204" pitchFamily="34" charset="0"/>
              </a:rPr>
              <a:t>Bruce and Grey Counties</a:t>
            </a:r>
            <a:r>
              <a:rPr lang="en-CA" i="1" baseline="0"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are no major differences amongst age groups in the extent to which they feel they</a:t>
            </a:r>
            <a:r>
              <a:rPr lang="en-US" dirty="0" smtClean="0">
                <a:latin typeface="Arial" panose="020B0604020202020204" pitchFamily="34" charset="0"/>
                <a:cs typeface="Arial" panose="020B0604020202020204" pitchFamily="34" charset="0"/>
              </a:rPr>
              <a:t> have a say about what government does. </a:t>
            </a:r>
          </a:p>
          <a:p>
            <a:pPr defTabSz="887757">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Younger people (under 35 years) and people in the middle age range (35 to 44 years) agree slightly more that public officials do not care much what they think.</a:t>
            </a:r>
          </a:p>
          <a:p>
            <a:pPr marL="167321" indent="-167321" defTabSz="88775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7321" indent="-167321" defTabSz="88775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Younger people (under 35 years) express the lowest level of agreement that they are as well-informed about politics and government as most people. </a:t>
            </a:r>
          </a:p>
          <a:p>
            <a:pPr marL="167321" indent="-167321" defTabSz="887757">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r>
              <a:rPr lang="en-US" sz="1000" i="1" dirty="0"/>
              <a:t>Note: The mean is based on a 7-point scale where higher scores reflect greater levels of agreement.</a:t>
            </a:r>
            <a:endParaRPr lang="en-CA" sz="1000" dirty="0"/>
          </a:p>
          <a:p>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90</a:t>
            </a:fld>
            <a:endParaRPr lang="en-US" dirty="0"/>
          </a:p>
        </p:txBody>
      </p:sp>
    </p:spTree>
    <p:extLst>
      <p:ext uri="{BB962C8B-B14F-4D97-AF65-F5344CB8AC3E}">
        <p14:creationId xmlns:p14="http://schemas.microsoft.com/office/powerpoint/2010/main" val="25214473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618480" cy="4420208"/>
          </a:xfrm>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t>“</a:t>
            </a:r>
            <a:r>
              <a:rPr lang="en-CA" i="1" dirty="0"/>
              <a:t>To what extent do residents with different living arrangements feel their </a:t>
            </a:r>
            <a:r>
              <a:rPr lang="en-US" i="1" dirty="0"/>
              <a:t>voices are heard by politicians </a:t>
            </a:r>
            <a:r>
              <a:rPr lang="en-CA" i="1" dirty="0"/>
              <a:t>in </a:t>
            </a:r>
            <a:r>
              <a:rPr lang="en-CA" i="1" dirty="0" smtClean="0"/>
              <a:t>Bruce and Grey Counties?</a:t>
            </a:r>
            <a:r>
              <a:rPr lang="en-CA" dirty="0" smtClean="0"/>
              <a:t>”</a:t>
            </a:r>
            <a:endParaRPr lang="en-CA" dirty="0"/>
          </a:p>
          <a:p>
            <a:endParaRPr lang="en-CA" dirty="0"/>
          </a:p>
          <a:p>
            <a:pPr marL="165519" indent="-165519">
              <a:buFont typeface="Arial" panose="020B0604020202020204" pitchFamily="34" charset="0"/>
              <a:buChar char="•"/>
              <a:defRPr/>
            </a:pPr>
            <a:r>
              <a:rPr lang="en-US" dirty="0"/>
              <a:t>Adults who </a:t>
            </a:r>
            <a:r>
              <a:rPr lang="en-US" dirty="0" smtClean="0"/>
              <a:t>live alone and who share </a:t>
            </a:r>
            <a:r>
              <a:rPr lang="en-US" dirty="0"/>
              <a:t>accommodation with others </a:t>
            </a:r>
            <a:r>
              <a:rPr lang="en-US" dirty="0" smtClean="0"/>
              <a:t>are </a:t>
            </a:r>
            <a:r>
              <a:rPr lang="en-US" dirty="0"/>
              <a:t>most likely to agree that they do not have any say about what government does. In addition, households with one adult living with children at home (single parents) also </a:t>
            </a:r>
            <a:r>
              <a:rPr lang="en-US" dirty="0" smtClean="0"/>
              <a:t>agree more so </a:t>
            </a:r>
            <a:r>
              <a:rPr lang="en-US" dirty="0"/>
              <a:t>that they do not have any say about what government does.</a:t>
            </a:r>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a:t>Adults </a:t>
            </a:r>
            <a:r>
              <a:rPr lang="en-US" dirty="0" smtClean="0"/>
              <a:t>living alone are </a:t>
            </a:r>
            <a:r>
              <a:rPr lang="en-US" dirty="0"/>
              <a:t>most likely to believe that public officials do not care much what they think. </a:t>
            </a:r>
            <a:r>
              <a:rPr lang="en-US" dirty="0" smtClean="0"/>
              <a:t>Couples with no children and single</a:t>
            </a:r>
            <a:r>
              <a:rPr lang="en-US" baseline="0" dirty="0" smtClean="0"/>
              <a:t> parents </a:t>
            </a:r>
            <a:r>
              <a:rPr lang="en-US" dirty="0" smtClean="0"/>
              <a:t>also agree more that </a:t>
            </a:r>
            <a:r>
              <a:rPr lang="en-US" dirty="0"/>
              <a:t>public officials do not care much what they think.</a:t>
            </a:r>
          </a:p>
          <a:p>
            <a:pPr marL="165519" indent="-165519">
              <a:buFont typeface="Arial" panose="020B0604020202020204" pitchFamily="34" charset="0"/>
              <a:buChar char="•"/>
              <a:defRPr/>
            </a:pPr>
            <a:endParaRPr lang="en-US" dirty="0"/>
          </a:p>
          <a:p>
            <a:pPr marL="165519" indent="-165519">
              <a:buFont typeface="Arial" panose="020B0604020202020204" pitchFamily="34" charset="0"/>
              <a:buChar char="•"/>
              <a:defRPr/>
            </a:pPr>
            <a:r>
              <a:rPr lang="en-US" dirty="0" smtClean="0"/>
              <a:t>Couples</a:t>
            </a:r>
            <a:r>
              <a:rPr lang="en-US" baseline="0" dirty="0" smtClean="0"/>
              <a:t> </a:t>
            </a:r>
            <a:r>
              <a:rPr lang="en-US" dirty="0" smtClean="0"/>
              <a:t>with </a:t>
            </a:r>
            <a:r>
              <a:rPr lang="en-US" dirty="0"/>
              <a:t>no children at </a:t>
            </a:r>
            <a:r>
              <a:rPr lang="en-US" dirty="0" smtClean="0"/>
              <a:t>home </a:t>
            </a:r>
            <a:r>
              <a:rPr lang="en-US" dirty="0"/>
              <a:t>have a higher belief that they are as well-informed about politics and government as most people. Conversely, </a:t>
            </a:r>
            <a:r>
              <a:rPr lang="en-US" dirty="0" smtClean="0"/>
              <a:t>households with adults </a:t>
            </a:r>
            <a:r>
              <a:rPr lang="en-US" dirty="0"/>
              <a:t>living alone </a:t>
            </a:r>
            <a:r>
              <a:rPr lang="en-US" dirty="0" smtClean="0"/>
              <a:t>agree the least </a:t>
            </a:r>
            <a:r>
              <a:rPr lang="en-US" dirty="0"/>
              <a:t>that they are as well-informed about politics and government as most people. </a:t>
            </a:r>
          </a:p>
          <a:p>
            <a:pPr marL="167321" indent="-167321">
              <a:buFont typeface="Arial" panose="020B0604020202020204" pitchFamily="34" charset="0"/>
              <a:buChar char="•"/>
            </a:pPr>
            <a:endParaRPr lang="en-US" i="1" dirty="0">
              <a:latin typeface="Arial" panose="020B0604020202020204" pitchFamily="34" charset="0"/>
              <a:cs typeface="Arial" panose="020B0604020202020204" pitchFamily="34" charset="0"/>
            </a:endParaRPr>
          </a:p>
          <a:p>
            <a:r>
              <a:rPr lang="en-US" sz="1000" i="1" dirty="0"/>
              <a:t>Note: The mean is based on a 7-point scale where higher scores reflect greater levels of agreement.</a:t>
            </a:r>
            <a:endParaRPr lang="en-CA" sz="1000" dirty="0"/>
          </a:p>
          <a:p>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91</a:t>
            </a:fld>
            <a:endParaRPr lang="en-US" dirty="0"/>
          </a:p>
        </p:txBody>
      </p:sp>
    </p:spTree>
    <p:extLst>
      <p:ext uri="{BB962C8B-B14F-4D97-AF65-F5344CB8AC3E}">
        <p14:creationId xmlns:p14="http://schemas.microsoft.com/office/powerpoint/2010/main" val="12030464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Democratic Engagement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perception of political capital</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US" dirty="0" smtClean="0">
              <a:solidFill>
                <a:schemeClr val="tx1"/>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a:t>
            </a:r>
            <a:r>
              <a:rPr lang="en-US" dirty="0" smtClean="0">
                <a:solidFill>
                  <a:srgbClr val="005A73"/>
                </a:solidFill>
                <a:latin typeface="Arial" panose="020B0604020202020204" pitchFamily="34" charset="0"/>
                <a:cs typeface="Arial" panose="020B0604020202020204" pitchFamily="34" charset="0"/>
              </a:rPr>
              <a:t>igher perceived political capital is related to higher overall wellbeing.</a:t>
            </a:r>
          </a:p>
          <a:p>
            <a:pPr marL="158947" indent="-158947">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58947" indent="-158947">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a:t>
            </a:r>
            <a:r>
              <a:rPr lang="en-US" baseline="0" dirty="0" smtClean="0">
                <a:latin typeface="Arial" panose="020B0604020202020204" pitchFamily="34" charset="0"/>
                <a:cs typeface="Arial" panose="020B0604020202020204" pitchFamily="34" charset="0"/>
              </a:rPr>
              <a:t>incomes; however people with annual household incomes of $20,000 to $29,999 report significantly higher overall wellbeing despite their lower perceived political capital. </a:t>
            </a:r>
          </a:p>
          <a:p>
            <a:pPr marL="462229" indent="-231115">
              <a:buClr>
                <a:srgbClr val="005A73"/>
              </a:buClr>
              <a:buSzPct val="10000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with age; however, younger people (under 35 years) and early mid-age adults (</a:t>
            </a:r>
            <a:r>
              <a:rPr lang="en-US" baseline="0" dirty="0" smtClean="0">
                <a:latin typeface="Arial" panose="020B0604020202020204" pitchFamily="34" charset="0"/>
                <a:cs typeface="Arial" panose="020B0604020202020204" pitchFamily="34" charset="0"/>
              </a:rPr>
              <a:t>35 to 44 years of age) report the lowest political capital and overall wellbeing.</a:t>
            </a:r>
          </a:p>
          <a:p>
            <a:pPr marL="462229" indent="-231115">
              <a:buClr>
                <a:srgbClr val="005A73"/>
              </a:buClr>
              <a:buSzPct val="10000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462229" indent="-231115">
              <a:buClr>
                <a:srgbClr val="005A73"/>
              </a:buClr>
              <a:buSzPct val="100000"/>
              <a:buFont typeface="Arial" panose="020B0604020202020204" pitchFamily="34" charset="0"/>
              <a:buChar char="•"/>
            </a:pPr>
            <a:r>
              <a:rPr lang="en-US" dirty="0"/>
              <a:t>Households of couples with no children at </a:t>
            </a:r>
            <a:r>
              <a:rPr lang="en-US" dirty="0" smtClean="0"/>
              <a:t>home. Adults living alone report higher levels of overall wellbeing despite</a:t>
            </a:r>
            <a:r>
              <a:rPr lang="en-US" baseline="0" dirty="0" smtClean="0"/>
              <a:t> the lowest level of perceived political capital.</a:t>
            </a:r>
            <a:endParaRPr lang="en-US" dirty="0"/>
          </a:p>
          <a:p>
            <a:pPr marL="462229" indent="-231115">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defTabSz="924458">
              <a:defRPr/>
            </a:pPr>
            <a:r>
              <a:rPr lang="en-US" sz="1000" i="1" dirty="0">
                <a:solidFill>
                  <a:prstClr val="black"/>
                </a:solidFill>
              </a:rPr>
              <a:t>Note: The mean is based on a 7-point scale where higher scores reflect greater levels of agreement.</a:t>
            </a:r>
            <a:endParaRPr lang="en-CA" sz="1000" dirty="0">
              <a:solidFill>
                <a:prstClr val="black"/>
              </a:solidFill>
            </a:endParaRPr>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92</a:t>
            </a:fld>
            <a:endParaRPr lang="en-US" dirty="0"/>
          </a:p>
        </p:txBody>
      </p:sp>
    </p:spTree>
    <p:extLst>
      <p:ext uri="{BB962C8B-B14F-4D97-AF65-F5344CB8AC3E}">
        <p14:creationId xmlns:p14="http://schemas.microsoft.com/office/powerpoint/2010/main" val="9503619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Community Vitality</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Vital communities are those that have</a:t>
            </a:r>
            <a:r>
              <a:rPr lang="en-US" baseline="0" dirty="0" smtClean="0">
                <a:latin typeface="Arial" panose="020B0604020202020204" pitchFamily="34" charset="0"/>
                <a:cs typeface="Arial" panose="020B0604020202020204" pitchFamily="34" charset="0"/>
              </a:rPr>
              <a:t> strong, active, and inclusive relationships among people, private, public, and non-governmental organizations that foster individual and collective wellbeing.</a:t>
            </a:r>
          </a:p>
          <a:p>
            <a:pPr marL="166454" indent="-166454">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Vital communities are able to cultivate and marshal rich and diverse relationships in order to create, adapt, and thrive in the changing world. They do so by focusing on social relationships and support, including community safety and social engagement, and on social norms and values, including feelings towards others and residents’ sense of belonging to their communities. </a:t>
            </a:r>
          </a:p>
          <a:p>
            <a:endParaRPr lang="en-CA"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93</a:t>
            </a:fld>
            <a:endParaRPr lang="en-US" dirty="0"/>
          </a:p>
        </p:txBody>
      </p:sp>
    </p:spTree>
    <p:extLst>
      <p:ext uri="{BB962C8B-B14F-4D97-AF65-F5344CB8AC3E}">
        <p14:creationId xmlns:p14="http://schemas.microsoft.com/office/powerpoint/2010/main" val="173210123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21824"/>
            <a:ext cx="5889546" cy="4885664"/>
          </a:xfrm>
        </p:spPr>
        <p:txBody>
          <a:bodyPr/>
          <a:lstStyle/>
          <a:p>
            <a:pPr defTabSz="887757">
              <a:defRPr/>
            </a:pPr>
            <a:r>
              <a:rPr lang="en-US" b="1" dirty="0">
                <a:solidFill>
                  <a:srgbClr val="005A73"/>
                </a:solidFill>
                <a:latin typeface="Arial" panose="020B0604020202020204" pitchFamily="34" charset="0"/>
                <a:ea typeface="Open Sans Condensed" panose="020B0806030504020204" pitchFamily="34" charset="0"/>
                <a:cs typeface="Arial" panose="020B0604020202020204" pitchFamily="34" charset="0"/>
              </a:rPr>
              <a:t>Community Vitality </a:t>
            </a: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a:t>
            </a:r>
            <a:r>
              <a:rPr lang="en-CA" i="1" dirty="0" smtClean="0">
                <a:latin typeface="Arial" panose="020B0604020202020204" pitchFamily="34" charset="0"/>
                <a:cs typeface="Arial" panose="020B0604020202020204" pitchFamily="34" charset="0"/>
              </a:rPr>
              <a:t>do </a:t>
            </a:r>
            <a:r>
              <a:rPr lang="en-CA" i="1" dirty="0">
                <a:latin typeface="Arial" panose="020B0604020202020204" pitchFamily="34" charset="0"/>
                <a:cs typeface="Arial" panose="020B0604020202020204" pitchFamily="34" charset="0"/>
              </a:rPr>
              <a:t>residents with higher or lower wellbeing compare on community vitality?</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58054" indent="-158054" defTabSz="809487">
              <a:buFont typeface="Arial" panose="020B0604020202020204" pitchFamily="34" charset="0"/>
              <a:buChar char="•"/>
              <a:defRPr/>
            </a:pPr>
            <a:r>
              <a:rPr lang="en-US" dirty="0" smtClean="0"/>
              <a:t>64.6% </a:t>
            </a:r>
            <a:r>
              <a:rPr lang="en-US" dirty="0"/>
              <a:t>volunteered </a:t>
            </a:r>
            <a:r>
              <a:rPr lang="en-US" dirty="0" smtClean="0"/>
              <a:t>(50.6% </a:t>
            </a:r>
            <a:r>
              <a:rPr lang="en-US" dirty="0"/>
              <a:t>for below average group). </a:t>
            </a:r>
          </a:p>
          <a:p>
            <a:pPr marL="158054" indent="-158054" defTabSz="809487">
              <a:buFont typeface="Arial" panose="020B0604020202020204" pitchFamily="34" charset="0"/>
              <a:buChar char="•"/>
              <a:defRPr/>
            </a:pPr>
            <a:r>
              <a:rPr lang="en-US" dirty="0" smtClean="0"/>
              <a:t>80.2% </a:t>
            </a:r>
            <a:r>
              <a:rPr lang="en-US" dirty="0"/>
              <a:t>have </a:t>
            </a:r>
            <a:r>
              <a:rPr lang="en-US" dirty="0" smtClean="0"/>
              <a:t>stronger sense </a:t>
            </a:r>
            <a:r>
              <a:rPr lang="en-US" dirty="0"/>
              <a:t>of belonging to community </a:t>
            </a:r>
            <a:r>
              <a:rPr lang="en-US" dirty="0" smtClean="0"/>
              <a:t>(38.6% </a:t>
            </a:r>
            <a:r>
              <a:rPr lang="en-US" dirty="0"/>
              <a:t>for below group)</a:t>
            </a:r>
          </a:p>
          <a:p>
            <a:pPr marL="158054" indent="-158054" defTabSz="809487">
              <a:buFont typeface="Arial" panose="020B0604020202020204" pitchFamily="34" charset="0"/>
              <a:buChar char="•"/>
              <a:defRPr/>
            </a:pPr>
            <a:r>
              <a:rPr lang="en-US" dirty="0"/>
              <a:t>Have stronger social bonds </a:t>
            </a:r>
            <a:r>
              <a:rPr lang="en-US" dirty="0" smtClean="0"/>
              <a:t>than people </a:t>
            </a:r>
            <a:r>
              <a:rPr lang="en-US" dirty="0"/>
              <a:t>below average in wellbeing </a:t>
            </a:r>
            <a:r>
              <a:rPr lang="en-US" dirty="0" smtClean="0"/>
              <a:t>(mean </a:t>
            </a:r>
            <a:r>
              <a:rPr lang="en-US" dirty="0"/>
              <a:t>= </a:t>
            </a:r>
            <a:r>
              <a:rPr lang="en-US" dirty="0" smtClean="0"/>
              <a:t>5.48 and 4.43, respectively). </a:t>
            </a:r>
            <a:endParaRPr lang="en-US" dirty="0"/>
          </a:p>
          <a:p>
            <a:pPr marL="158054" indent="-158054" defTabSz="809487">
              <a:buFont typeface="Arial" panose="020B0604020202020204" pitchFamily="34" charset="0"/>
              <a:buChar char="•"/>
              <a:defRPr/>
            </a:pPr>
            <a:r>
              <a:rPr lang="en-US" dirty="0"/>
              <a:t>Believe at higher level that help is available if needed </a:t>
            </a:r>
            <a:r>
              <a:rPr lang="en-US" dirty="0" smtClean="0"/>
              <a:t>(mean </a:t>
            </a:r>
            <a:r>
              <a:rPr lang="en-US" dirty="0"/>
              <a:t>= </a:t>
            </a:r>
            <a:r>
              <a:rPr lang="en-US" dirty="0" smtClean="0"/>
              <a:t>5.30) </a:t>
            </a:r>
            <a:r>
              <a:rPr lang="en-US" dirty="0"/>
              <a:t>compared to people below average in wellbeing </a:t>
            </a:r>
            <a:r>
              <a:rPr lang="en-US" dirty="0" smtClean="0"/>
              <a:t>(mean </a:t>
            </a:r>
            <a:r>
              <a:rPr lang="en-US" dirty="0"/>
              <a:t>= </a:t>
            </a:r>
            <a:r>
              <a:rPr lang="en-US" dirty="0" smtClean="0"/>
              <a:t>4.55).   </a:t>
            </a:r>
            <a:endParaRPr lang="en-US" dirty="0"/>
          </a:p>
          <a:p>
            <a:pPr marL="158054" indent="-158054" defTabSz="809487">
              <a:buFont typeface="Arial" panose="020B0604020202020204" pitchFamily="34" charset="0"/>
              <a:buChar char="•"/>
              <a:defRPr/>
            </a:pPr>
            <a:r>
              <a:rPr lang="en-US" dirty="0" smtClean="0"/>
              <a:t>98.6% </a:t>
            </a:r>
            <a:r>
              <a:rPr lang="en-US" dirty="0"/>
              <a:t>have a greater trust in people in neighbourhood </a:t>
            </a:r>
            <a:r>
              <a:rPr lang="en-US" dirty="0" smtClean="0"/>
              <a:t>(78.9% </a:t>
            </a:r>
            <a:r>
              <a:rPr lang="en-US" dirty="0"/>
              <a:t>for below group). </a:t>
            </a:r>
          </a:p>
          <a:p>
            <a:pPr marL="158054" indent="-158054" defTabSz="809487">
              <a:buFont typeface="Arial" panose="020B0604020202020204" pitchFamily="34" charset="0"/>
              <a:buChar char="•"/>
              <a:defRPr/>
            </a:pPr>
            <a:r>
              <a:rPr lang="en-US" dirty="0" smtClean="0"/>
              <a:t>79.9% </a:t>
            </a:r>
            <a:r>
              <a:rPr lang="en-US" dirty="0"/>
              <a:t>have more confidence in justice system and courts </a:t>
            </a:r>
            <a:r>
              <a:rPr lang="en-US" dirty="0" smtClean="0"/>
              <a:t>(58.9% </a:t>
            </a:r>
            <a:r>
              <a:rPr lang="en-US" dirty="0"/>
              <a:t>for below </a:t>
            </a:r>
            <a:r>
              <a:rPr lang="en-US" dirty="0" smtClean="0"/>
              <a:t>group); 87.6% </a:t>
            </a:r>
            <a:r>
              <a:rPr lang="en-US" dirty="0"/>
              <a:t>have more confidence in the police </a:t>
            </a:r>
            <a:r>
              <a:rPr lang="en-US" dirty="0" smtClean="0"/>
              <a:t>(57.2% </a:t>
            </a:r>
            <a:r>
              <a:rPr lang="en-US" dirty="0"/>
              <a:t>for below group).</a:t>
            </a:r>
          </a:p>
          <a:p>
            <a:pPr defTabSz="887757">
              <a:defRPr/>
            </a:pPr>
            <a:endParaRPr lang="en-US" dirty="0" smtClean="0">
              <a:solidFill>
                <a:srgbClr val="005A73"/>
              </a:solidFill>
              <a:latin typeface="Arial" panose="020B0604020202020204" pitchFamily="34" charset="0"/>
              <a:cs typeface="Arial" panose="020B0604020202020204" pitchFamily="34" charset="0"/>
            </a:endParaRPr>
          </a:p>
          <a:p>
            <a:pPr defTabSz="887757">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58054" indent="-158054">
              <a:buFont typeface="Arial" panose="020B0604020202020204" pitchFamily="34" charset="0"/>
              <a:buChar char="•"/>
              <a:defRPr/>
            </a:pPr>
            <a:r>
              <a:rPr lang="en-US" dirty="0" smtClean="0"/>
              <a:t>Fewer close relative (4.66, 6.74 for above group) and friends (3.90, 5.97 for above group)</a:t>
            </a:r>
          </a:p>
          <a:p>
            <a:pPr marL="158054" indent="-158054">
              <a:buFont typeface="Arial" panose="020B0604020202020204" pitchFamily="34" charset="0"/>
              <a:buChar char="•"/>
              <a:defRPr/>
            </a:pPr>
            <a:r>
              <a:rPr lang="en-US" dirty="0" smtClean="0"/>
              <a:t>More socially isolated  (mean = 3.82, 2.55 for above group)</a:t>
            </a:r>
            <a:endParaRPr lang="en-US" dirty="0"/>
          </a:p>
          <a:p>
            <a:pPr marL="158054" indent="-158054">
              <a:buFont typeface="Arial" panose="020B0604020202020204" pitchFamily="34" charset="0"/>
              <a:buChar char="•"/>
              <a:defRPr/>
            </a:pPr>
            <a:r>
              <a:rPr lang="en-US" dirty="0" smtClean="0"/>
              <a:t>4.5% </a:t>
            </a:r>
            <a:r>
              <a:rPr lang="en-US" dirty="0"/>
              <a:t>experience discrimination due to </a:t>
            </a:r>
            <a:r>
              <a:rPr lang="en-US" dirty="0" smtClean="0"/>
              <a:t>religious affiliation </a:t>
            </a:r>
            <a:r>
              <a:rPr lang="en-US" dirty="0"/>
              <a:t>more often </a:t>
            </a:r>
            <a:r>
              <a:rPr lang="en-US" dirty="0" smtClean="0"/>
              <a:t>(0.5% </a:t>
            </a:r>
            <a:r>
              <a:rPr lang="en-US" dirty="0"/>
              <a:t>for above group</a:t>
            </a:r>
            <a:r>
              <a:rPr lang="en-US" dirty="0" smtClean="0"/>
              <a:t>); 6.6% </a:t>
            </a:r>
            <a:r>
              <a:rPr lang="en-US" dirty="0"/>
              <a:t>experience discrimination due to age more often </a:t>
            </a:r>
            <a:r>
              <a:rPr lang="en-US" dirty="0" smtClean="0"/>
              <a:t>(1.9% </a:t>
            </a:r>
            <a:r>
              <a:rPr lang="en-US" dirty="0"/>
              <a:t>for above group).</a:t>
            </a:r>
          </a:p>
          <a:p>
            <a:pPr marL="158054" indent="-158054">
              <a:buFont typeface="Arial" panose="020B0604020202020204" pitchFamily="34" charset="0"/>
              <a:buChar char="•"/>
              <a:defRPr/>
            </a:pPr>
            <a:r>
              <a:rPr lang="en-US" dirty="0" smtClean="0"/>
              <a:t>13.6% </a:t>
            </a:r>
            <a:r>
              <a:rPr lang="en-US" dirty="0"/>
              <a:t>feel unsafe walking alone after dark in neighbourhood </a:t>
            </a:r>
            <a:r>
              <a:rPr lang="en-US" dirty="0" smtClean="0"/>
              <a:t>(6.2% </a:t>
            </a:r>
            <a:r>
              <a:rPr lang="en-US" dirty="0"/>
              <a:t>for above group). </a:t>
            </a:r>
          </a:p>
          <a:p>
            <a:pPr defTabSz="887757">
              <a:defRPr/>
            </a:pPr>
            <a:endParaRPr lang="en-US" dirty="0" smtClean="0">
              <a:solidFill>
                <a:srgbClr val="005A73"/>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94</a:t>
            </a:fld>
            <a:endParaRPr lang="en-US" dirty="0"/>
          </a:p>
        </p:txBody>
      </p:sp>
    </p:spTree>
    <p:extLst>
      <p:ext uri="{BB962C8B-B14F-4D97-AF65-F5344CB8AC3E}">
        <p14:creationId xmlns:p14="http://schemas.microsoft.com/office/powerpoint/2010/main" val="30052473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11"/>
          </p:nvPr>
        </p:nvSpPr>
        <p:spPr/>
        <p:txBody>
          <a:bodyPr/>
          <a:lstStyle/>
          <a:p>
            <a:fld id="{8B6ACE37-B70B-483C-B7C8-9B58D8E0844E}" type="slidenum">
              <a:rPr lang="en-US" smtClean="0"/>
              <a:pPr/>
              <a:t>95</a:t>
            </a:fld>
            <a:endParaRPr lang="en-US" dirty="0"/>
          </a:p>
        </p:txBody>
      </p:sp>
      <p:sp>
        <p:nvSpPr>
          <p:cNvPr id="3" name="Notes Placeholder 2"/>
          <p:cNvSpPr>
            <a:spLocks noGrp="1"/>
          </p:cNvSpPr>
          <p:nvPr>
            <p:ph type="body" idx="1"/>
          </p:nvPr>
        </p:nvSpPr>
        <p:spPr>
          <a:xfrm>
            <a:off x="702311" y="4421825"/>
            <a:ext cx="5618480" cy="4676590"/>
          </a:xfrm>
        </p:spPr>
        <p:txBody>
          <a:bodyPr/>
          <a:lstStyle/>
          <a:p>
            <a:r>
              <a:rPr lang="en-US" b="1" dirty="0">
                <a:solidFill>
                  <a:srgbClr val="005A73"/>
                </a:solidFill>
                <a:latin typeface="Arial" panose="020B0604020202020204" pitchFamily="34" charset="0"/>
                <a:cs typeface="Arial" panose="020B0604020202020204" pitchFamily="34" charset="0"/>
              </a:rPr>
              <a:t>Community Vitality</a:t>
            </a:r>
            <a:endParaRPr lang="en-CA" b="1" dirty="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How do women and men compare on community vitality?</a:t>
            </a:r>
            <a:r>
              <a:rPr lang="en-CA" dirty="0">
                <a:latin typeface="Arial" panose="020B0604020202020204" pitchFamily="34" charset="0"/>
                <a:cs typeface="Arial" panose="020B0604020202020204" pitchFamily="34" charset="0"/>
              </a:rPr>
              <a:t>”</a:t>
            </a:r>
          </a:p>
          <a:p>
            <a:pPr marL="158947" indent="-158947" defTabSz="814065">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14065">
              <a:defRPr/>
            </a:pPr>
            <a:r>
              <a:rPr lang="en-US" baseline="0" dirty="0" smtClean="0">
                <a:solidFill>
                  <a:srgbClr val="005A73"/>
                </a:solidFill>
                <a:latin typeface="Arial" panose="020B0604020202020204" pitchFamily="34" charset="0"/>
                <a:cs typeface="Arial" panose="020B0604020202020204" pitchFamily="34" charset="0"/>
              </a:rPr>
              <a:t>Women:</a:t>
            </a:r>
          </a:p>
          <a:p>
            <a:pPr marL="158054" indent="-158054">
              <a:buFont typeface="Arial" panose="020B0604020202020204" pitchFamily="34" charset="0"/>
              <a:buChar char="•"/>
              <a:defRPr/>
            </a:pPr>
            <a:r>
              <a:rPr lang="en-US" dirty="0" smtClean="0"/>
              <a:t>55.1% </a:t>
            </a:r>
            <a:r>
              <a:rPr lang="en-US" dirty="0"/>
              <a:t>provide unpaid help for personal support </a:t>
            </a:r>
            <a:r>
              <a:rPr lang="en-US" dirty="0" smtClean="0"/>
              <a:t>(37.2% </a:t>
            </a:r>
            <a:r>
              <a:rPr lang="en-US" dirty="0"/>
              <a:t>for men). </a:t>
            </a:r>
          </a:p>
          <a:p>
            <a:pPr marL="158054" indent="-158054">
              <a:buFont typeface="Arial" panose="020B0604020202020204" pitchFamily="34" charset="0"/>
              <a:buChar char="•"/>
              <a:defRPr/>
            </a:pPr>
            <a:r>
              <a:rPr lang="en-US" dirty="0" smtClean="0"/>
              <a:t>62% </a:t>
            </a:r>
            <a:r>
              <a:rPr lang="en-US" dirty="0"/>
              <a:t>volunteered </a:t>
            </a:r>
            <a:r>
              <a:rPr lang="en-US" dirty="0" smtClean="0"/>
              <a:t>(54.2% </a:t>
            </a:r>
            <a:r>
              <a:rPr lang="en-US" dirty="0"/>
              <a:t>for men). </a:t>
            </a:r>
          </a:p>
          <a:p>
            <a:pPr marL="158054" indent="-158054">
              <a:buFont typeface="Arial" panose="020B0604020202020204" pitchFamily="34" charset="0"/>
              <a:buChar char="•"/>
              <a:defRPr/>
            </a:pPr>
            <a:r>
              <a:rPr lang="en-US" dirty="0" smtClean="0"/>
              <a:t>3.1% </a:t>
            </a:r>
            <a:r>
              <a:rPr lang="en-US" dirty="0"/>
              <a:t>experience discrimination due to gender </a:t>
            </a:r>
            <a:r>
              <a:rPr lang="en-US" dirty="0" smtClean="0"/>
              <a:t>(0.7% </a:t>
            </a:r>
            <a:r>
              <a:rPr lang="en-US" dirty="0"/>
              <a:t>for men).</a:t>
            </a:r>
          </a:p>
          <a:p>
            <a:pPr marL="158054" indent="-158054" defTabSz="882766">
              <a:buFont typeface="Arial" panose="020B0604020202020204" pitchFamily="34" charset="0"/>
              <a:buChar char="•"/>
              <a:defRPr/>
            </a:pPr>
            <a:r>
              <a:rPr lang="en-US" dirty="0"/>
              <a:t>Women have more confidence in </a:t>
            </a:r>
            <a:r>
              <a:rPr lang="en-US" dirty="0" smtClean="0"/>
              <a:t>justice system and courts than </a:t>
            </a:r>
            <a:r>
              <a:rPr lang="en-US" dirty="0"/>
              <a:t>men do </a:t>
            </a:r>
            <a:r>
              <a:rPr lang="en-US" dirty="0" smtClean="0"/>
              <a:t>(71.7% </a:t>
            </a:r>
            <a:r>
              <a:rPr lang="en-US" dirty="0"/>
              <a:t>and </a:t>
            </a:r>
            <a:r>
              <a:rPr lang="en-US" dirty="0" smtClean="0"/>
              <a:t>64.6%, </a:t>
            </a:r>
            <a:r>
              <a:rPr lang="en-US" dirty="0"/>
              <a:t>respectively</a:t>
            </a:r>
            <a:r>
              <a:rPr lang="en-US" dirty="0" smtClean="0"/>
              <a:t>).</a:t>
            </a:r>
          </a:p>
          <a:p>
            <a:pPr marL="158054" indent="-158054" defTabSz="882766">
              <a:buFont typeface="Arial" panose="020B0604020202020204" pitchFamily="34" charset="0"/>
              <a:buChar char="•"/>
              <a:defRPr/>
            </a:pPr>
            <a:r>
              <a:rPr lang="en-US" dirty="0" smtClean="0"/>
              <a:t>12.2% </a:t>
            </a:r>
            <a:r>
              <a:rPr lang="en-US" dirty="0"/>
              <a:t>feel unsafe walking alone after dark in </a:t>
            </a:r>
            <a:r>
              <a:rPr lang="en-US" dirty="0" smtClean="0"/>
              <a:t>(4.7% </a:t>
            </a:r>
            <a:r>
              <a:rPr lang="en-US" dirty="0"/>
              <a:t>for </a:t>
            </a:r>
            <a:r>
              <a:rPr lang="en-US" dirty="0" smtClean="0"/>
              <a:t>men). </a:t>
            </a:r>
            <a:endParaRPr lang="en-US" dirty="0"/>
          </a:p>
          <a:p>
            <a:pP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p>
          <a:p>
            <a:pPr marL="158054" indent="-158054" defTabSz="809487">
              <a:buFont typeface="Arial" panose="020B0604020202020204" pitchFamily="34" charset="0"/>
              <a:buChar char="•"/>
              <a:defRPr/>
            </a:pPr>
            <a:r>
              <a:rPr lang="en-US" dirty="0" smtClean="0"/>
              <a:t>52.7% </a:t>
            </a:r>
            <a:r>
              <a:rPr lang="en-US" dirty="0"/>
              <a:t>of men provide unpaid help with work at their home such as cooking, cleaning, maintenance, car repairs </a:t>
            </a:r>
            <a:r>
              <a:rPr lang="en-US" dirty="0" smtClean="0"/>
              <a:t>(43.5% </a:t>
            </a:r>
            <a:r>
              <a:rPr lang="en-US" dirty="0"/>
              <a:t>for women).</a:t>
            </a:r>
          </a:p>
          <a:p>
            <a:pPr marL="158054" indent="-158054" defTabSz="809487">
              <a:buFont typeface="Arial" panose="020B0604020202020204" pitchFamily="34" charset="0"/>
              <a:buChar char="•"/>
              <a:defRPr/>
            </a:pPr>
            <a:r>
              <a:rPr lang="en-US" dirty="0" smtClean="0"/>
              <a:t>63.1% </a:t>
            </a:r>
            <a:r>
              <a:rPr lang="en-US" dirty="0"/>
              <a:t>have stronger sense of belonging to community (59.6% for women). </a:t>
            </a:r>
          </a:p>
          <a:p>
            <a:pPr marL="158054" indent="-158054" defTabSz="809487">
              <a:buFont typeface="Arial" panose="020B0604020202020204" pitchFamily="34" charset="0"/>
              <a:buChar char="•"/>
              <a:defRPr/>
            </a:pPr>
            <a:r>
              <a:rPr lang="en-US" dirty="0"/>
              <a:t>Men have a greater trust in people in their neighbourhood than women do </a:t>
            </a:r>
            <a:r>
              <a:rPr lang="en-US" dirty="0" smtClean="0"/>
              <a:t>(89.5% </a:t>
            </a:r>
            <a:r>
              <a:rPr lang="en-US" dirty="0"/>
              <a:t>and </a:t>
            </a:r>
            <a:r>
              <a:rPr lang="en-US" dirty="0" smtClean="0"/>
              <a:t>85.9%, </a:t>
            </a:r>
            <a:r>
              <a:rPr lang="en-US" dirty="0"/>
              <a:t>respectively). </a:t>
            </a:r>
          </a:p>
          <a:p>
            <a:pPr marL="158054" indent="-158054" defTabSz="809487">
              <a:buFont typeface="Arial" panose="020B0604020202020204" pitchFamily="34" charset="0"/>
              <a:buChar char="•"/>
              <a:defRPr/>
            </a:pPr>
            <a:r>
              <a:rPr lang="en-US" baseline="0" dirty="0" smtClean="0">
                <a:solidFill>
                  <a:schemeClr val="tx1"/>
                </a:solidFill>
                <a:latin typeface="Arial" panose="020B0604020202020204" pitchFamily="34" charset="0"/>
                <a:cs typeface="Arial" panose="020B0604020202020204" pitchFamily="34" charset="0"/>
              </a:rPr>
              <a:t>4.1% experience discrimination due to religious affiliation (1.5% for</a:t>
            </a:r>
            <a:r>
              <a:rPr lang="en-US" dirty="0" smtClean="0">
                <a:solidFill>
                  <a:schemeClr val="tx1"/>
                </a:solidFill>
                <a:latin typeface="Arial" panose="020B0604020202020204" pitchFamily="34" charset="0"/>
                <a:cs typeface="Arial" panose="020B0604020202020204" pitchFamily="34" charset="0"/>
              </a:rPr>
              <a:t> women).</a:t>
            </a:r>
            <a:endParaRPr lang="en-US" baseline="0" dirty="0" smtClean="0">
              <a:solidFill>
                <a:schemeClr val="tx1"/>
              </a:solidFill>
              <a:latin typeface="Arial" panose="020B0604020202020204" pitchFamily="34" charset="0"/>
              <a:cs typeface="Arial" panose="020B0604020202020204" pitchFamily="34" charset="0"/>
            </a:endParaRPr>
          </a:p>
          <a:p>
            <a:pPr marL="173336" indent="-173336">
              <a:buFont typeface="Arial" panose="020B0604020202020204" pitchFamily="34" charset="0"/>
              <a:buChar char="•"/>
            </a:pPr>
            <a:r>
              <a:rPr lang="en-US" baseline="0" dirty="0" smtClean="0">
                <a:solidFill>
                  <a:schemeClr val="tx1"/>
                </a:solidFill>
                <a:latin typeface="Arial" panose="020B0604020202020204" pitchFamily="34" charset="0"/>
                <a:cs typeface="Arial" panose="020B0604020202020204" pitchFamily="34" charset="0"/>
              </a:rPr>
              <a:t>5.8% experience discrimination due to age (1.7% for women).</a:t>
            </a:r>
          </a:p>
          <a:p>
            <a:pPr marL="173336" indent="-173336">
              <a:buFont typeface="Arial" panose="020B0604020202020204" pitchFamily="34" charset="0"/>
              <a:buChar char="•"/>
            </a:pPr>
            <a:endParaRPr lang="en-US" baseline="0" dirty="0" smtClean="0">
              <a:solidFill>
                <a:schemeClr val="tx1"/>
              </a:solidFill>
              <a:latin typeface="Arial" panose="020B0604020202020204" pitchFamily="34" charset="0"/>
              <a:cs typeface="Arial" panose="020B0604020202020204" pitchFamily="34" charset="0"/>
            </a:endParaRPr>
          </a:p>
          <a:p>
            <a:pPr marL="173336" indent="-173336">
              <a:buFont typeface="Arial" panose="020B0604020202020204" pitchFamily="34" charset="0"/>
              <a:buChar char="•"/>
            </a:pPr>
            <a:endParaRPr lang="en-US" baseline="0" dirty="0" smtClean="0">
              <a:solidFill>
                <a:srgbClr val="005A7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0926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social isolation related to household </a:t>
            </a:r>
            <a:r>
              <a:rPr lang="en-CA" i="1" dirty="0" smtClean="0">
                <a:latin typeface="Arial" panose="020B0604020202020204" pitchFamily="34" charset="0"/>
                <a:cs typeface="Arial" panose="020B0604020202020204" pitchFamily="34" charset="0"/>
              </a:rPr>
              <a:t>income in Bruce and Grey Counties?</a:t>
            </a:r>
            <a:r>
              <a:rPr lang="en-CA"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CA" dirty="0" smtClean="0">
                <a:latin typeface="Arial" panose="020B0604020202020204" pitchFamily="34" charset="0"/>
                <a:cs typeface="Arial" panose="020B0604020202020204" pitchFamily="34" charset="0"/>
              </a:rPr>
              <a:t>Social isolation is more prevalent among residents</a:t>
            </a:r>
            <a:r>
              <a:rPr lang="en-CA" baseline="0" dirty="0" smtClean="0">
                <a:latin typeface="Arial" panose="020B0604020202020204" pitchFamily="34" charset="0"/>
                <a:cs typeface="Arial" panose="020B0604020202020204" pitchFamily="34" charset="0"/>
              </a:rPr>
              <a:t> with lower incomes in Bruce and Grey Counties.</a:t>
            </a:r>
          </a:p>
          <a:p>
            <a:pPr marL="167321" indent="-167321">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Residents with annual household incomes under $20,000 are especially at risk of being socially isolated, followed by people with annual household incomes of $40,000 to $59,999.</a:t>
            </a:r>
          </a:p>
          <a:p>
            <a:pPr marL="165519" indent="-165519">
              <a:buFont typeface="Arial" panose="020B0604020202020204" pitchFamily="34" charset="0"/>
              <a:buChar char="•"/>
              <a:defRPr/>
            </a:pPr>
            <a:endParaRPr lang="en-US" dirty="0" smtClean="0"/>
          </a:p>
          <a:p>
            <a:pPr marL="165519" indent="-165519">
              <a:buFont typeface="Arial" panose="020B0604020202020204" pitchFamily="34" charset="0"/>
              <a:buChar char="•"/>
              <a:defRPr/>
            </a:pPr>
            <a:r>
              <a:rPr lang="en-US" dirty="0" smtClean="0"/>
              <a:t>These patterns</a:t>
            </a:r>
            <a:r>
              <a:rPr lang="en-US" baseline="0" dirty="0" smtClean="0"/>
              <a:t> based on income are almost identical for both Bruce and Grey Counties.</a:t>
            </a:r>
            <a:endParaRPr lang="en-US" dirty="0" smtClean="0"/>
          </a:p>
          <a:p>
            <a:pPr marL="167321" indent="-167321">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96</a:t>
            </a:fld>
            <a:endParaRPr lang="en-US" dirty="0"/>
          </a:p>
        </p:txBody>
      </p:sp>
    </p:spTree>
    <p:extLst>
      <p:ext uri="{BB962C8B-B14F-4D97-AF65-F5344CB8AC3E}">
        <p14:creationId xmlns:p14="http://schemas.microsoft.com/office/powerpoint/2010/main" val="6124261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 age </a:t>
            </a:r>
            <a:r>
              <a:rPr lang="en-US" i="1" dirty="0" smtClean="0">
                <a:latin typeface="Arial" panose="020B0604020202020204" pitchFamily="34" charset="0"/>
                <a:cs typeface="Arial" panose="020B0604020202020204" pitchFamily="34" charset="0"/>
              </a:rPr>
              <a:t>in Bruce and Grey Counties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Apart from residents 75 years of age and older, people feel less socially isolated as they get older,</a:t>
            </a:r>
            <a:r>
              <a:rPr lang="en-US" baseline="0" dirty="0" smtClean="0">
                <a:latin typeface="Arial" panose="020B0604020202020204" pitchFamily="34" charset="0"/>
                <a:cs typeface="Arial" panose="020B0604020202020204" pitchFamily="34" charset="0"/>
              </a:rPr>
              <a:t> dropping from 83.6% of 16 to 34 year olds to 70.7% of persons 65 to 74 years of age.</a:t>
            </a:r>
            <a:endParaRPr lang="en-US" i="1"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i="1"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i="0" dirty="0" smtClean="0">
                <a:latin typeface="Arial" panose="020B0604020202020204" pitchFamily="34" charset="0"/>
                <a:cs typeface="Arial" panose="020B0604020202020204" pitchFamily="34" charset="0"/>
              </a:rPr>
              <a:t>The highest percentage of people who feel socially isolated</a:t>
            </a:r>
            <a:r>
              <a:rPr lang="en-US" i="0" baseline="0" dirty="0" smtClean="0">
                <a:latin typeface="Arial" panose="020B0604020202020204" pitchFamily="34" charset="0"/>
                <a:cs typeface="Arial" panose="020B0604020202020204" pitchFamily="34" charset="0"/>
              </a:rPr>
              <a:t> in the counties is 55 to 64 years olds (14.9%).</a:t>
            </a:r>
          </a:p>
          <a:p>
            <a:pPr marL="167321" indent="-167321">
              <a:buFont typeface="Arial" panose="020B0604020202020204" pitchFamily="34" charset="0"/>
              <a:buChar char="•"/>
            </a:pPr>
            <a:endParaRPr lang="en-US" i="0"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97</a:t>
            </a:fld>
            <a:endParaRPr lang="en-US" dirty="0"/>
          </a:p>
        </p:txBody>
      </p:sp>
    </p:spTree>
    <p:extLst>
      <p:ext uri="{BB962C8B-B14F-4D97-AF65-F5344CB8AC3E}">
        <p14:creationId xmlns:p14="http://schemas.microsoft.com/office/powerpoint/2010/main" val="20152801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 age </a:t>
            </a:r>
            <a:r>
              <a:rPr lang="en-US" i="1" dirty="0" smtClean="0">
                <a:latin typeface="Arial" panose="020B0604020202020204" pitchFamily="34" charset="0"/>
                <a:cs typeface="Arial" panose="020B0604020202020204" pitchFamily="34" charset="0"/>
              </a:rPr>
              <a:t>in Bruce County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Similar to the region overall, people in Bruce County feel less socially isolated as they get older,</a:t>
            </a:r>
            <a:r>
              <a:rPr lang="en-US" baseline="0" dirty="0" smtClean="0">
                <a:latin typeface="Arial" panose="020B0604020202020204" pitchFamily="34" charset="0"/>
                <a:cs typeface="Arial" panose="020B0604020202020204" pitchFamily="34" charset="0"/>
              </a:rPr>
              <a:t> dropping from 84.3% of 16 to 34 year olds to 73.8% of persons 65 to 74 years of age.</a:t>
            </a:r>
            <a:endParaRPr lang="en-US" i="1"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i="1"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i="0" dirty="0" smtClean="0">
                <a:latin typeface="Arial" panose="020B0604020202020204" pitchFamily="34" charset="0"/>
                <a:cs typeface="Arial" panose="020B0604020202020204" pitchFamily="34" charset="0"/>
              </a:rPr>
              <a:t>The highest percentage of people who feel socially isolated</a:t>
            </a:r>
            <a:r>
              <a:rPr lang="en-US" i="0" baseline="0" dirty="0" smtClean="0">
                <a:latin typeface="Arial" panose="020B0604020202020204" pitchFamily="34" charset="0"/>
                <a:cs typeface="Arial" panose="020B0604020202020204" pitchFamily="34" charset="0"/>
              </a:rPr>
              <a:t> in Bruce County is 55 to 64 years olds (17.1%).</a:t>
            </a:r>
          </a:p>
          <a:p>
            <a:endParaRPr lang="en-CA"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98</a:t>
            </a:fld>
            <a:endParaRPr lang="en-US" dirty="0"/>
          </a:p>
        </p:txBody>
      </p:sp>
    </p:spTree>
    <p:extLst>
      <p:ext uri="{BB962C8B-B14F-4D97-AF65-F5344CB8AC3E}">
        <p14:creationId xmlns:p14="http://schemas.microsoft.com/office/powerpoint/2010/main" val="13111534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 age </a:t>
            </a:r>
            <a:r>
              <a:rPr lang="en-US" i="1" dirty="0" smtClean="0">
                <a:latin typeface="Arial" panose="020B0604020202020204" pitchFamily="34" charset="0"/>
                <a:cs typeface="Arial" panose="020B0604020202020204" pitchFamily="34" charset="0"/>
              </a:rPr>
              <a:t>in Grey County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dirty="0" smtClean="0">
                <a:latin typeface="Arial" panose="020B0604020202020204" pitchFamily="34" charset="0"/>
                <a:cs typeface="Arial" panose="020B0604020202020204" pitchFamily="34" charset="0"/>
              </a:rPr>
              <a:t>Feelings of social isolation among residents of </a:t>
            </a:r>
            <a:r>
              <a:rPr lang="en-US" i="0" dirty="0" smtClean="0">
                <a:latin typeface="Arial" panose="020B0604020202020204" pitchFamily="34" charset="0"/>
                <a:cs typeface="Arial" panose="020B0604020202020204" pitchFamily="34" charset="0"/>
              </a:rPr>
              <a:t>Grey County</a:t>
            </a:r>
            <a:r>
              <a:rPr lang="en-US" i="1" baseline="0" dirty="0" smtClean="0">
                <a:latin typeface="Arial" panose="020B0604020202020204" pitchFamily="34" charset="0"/>
                <a:cs typeface="Arial" panose="020B0604020202020204" pitchFamily="34" charset="0"/>
              </a:rPr>
              <a:t> </a:t>
            </a:r>
            <a:r>
              <a:rPr lang="en-US" i="0" baseline="0" dirty="0" smtClean="0">
                <a:latin typeface="Arial" panose="020B0604020202020204" pitchFamily="34" charset="0"/>
                <a:cs typeface="Arial" panose="020B0604020202020204" pitchFamily="34" charset="0"/>
              </a:rPr>
              <a:t>are more mixed when considered based on age.</a:t>
            </a:r>
            <a:endParaRPr lang="en-US" i="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i="1"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r>
              <a:rPr lang="en-US" i="0" dirty="0" smtClean="0">
                <a:latin typeface="Arial" panose="020B0604020202020204" pitchFamily="34" charset="0"/>
                <a:cs typeface="Arial" panose="020B0604020202020204" pitchFamily="34" charset="0"/>
              </a:rPr>
              <a:t>Higher percentages of younger residents (under 35 years) and older adults (75 years and older)</a:t>
            </a:r>
            <a:r>
              <a:rPr lang="en-US" i="0" baseline="0" dirty="0" smtClean="0">
                <a:latin typeface="Arial" panose="020B0604020202020204" pitchFamily="34" charset="0"/>
                <a:cs typeface="Arial" panose="020B0604020202020204" pitchFamily="34" charset="0"/>
              </a:rPr>
              <a:t> feel less socially isolated in their community. </a:t>
            </a:r>
          </a:p>
          <a:p>
            <a:pPr marL="167321" indent="-167321">
              <a:buFont typeface="Arial" panose="020B0604020202020204" pitchFamily="34" charset="0"/>
              <a:buChar char="•"/>
            </a:pPr>
            <a:endParaRPr lang="en-US" i="0" baseline="0" dirty="0" smtClean="0">
              <a:latin typeface="Arial" panose="020B0604020202020204" pitchFamily="34" charset="0"/>
              <a:cs typeface="Arial" panose="020B0604020202020204" pitchFamily="34" charset="0"/>
            </a:endParaRPr>
          </a:p>
          <a:p>
            <a:pPr marL="167321" indent="-167321" defTabSz="924458">
              <a:buFont typeface="Arial" panose="020B0604020202020204" pitchFamily="34" charset="0"/>
              <a:buChar char="•"/>
              <a:defRPr/>
            </a:pPr>
            <a:r>
              <a:rPr lang="en-US" i="0" baseline="0" dirty="0" smtClean="0">
                <a:latin typeface="Arial" panose="020B0604020202020204" pitchFamily="34" charset="0"/>
                <a:cs typeface="Arial" panose="020B0604020202020204" pitchFamily="34" charset="0"/>
              </a:rPr>
              <a:t>More than 1 in 10 residents feel more socially isolated in the age groups 16 to 34 years (11.4%), 55 to 64 years (12.4%), and 65 to 74 years (10.3%). </a:t>
            </a:r>
          </a:p>
          <a:p>
            <a:pPr marL="167321" indent="-167321">
              <a:buFont typeface="Arial" panose="020B0604020202020204" pitchFamily="34" charset="0"/>
              <a:buChar char="•"/>
            </a:pPr>
            <a:endParaRPr lang="en-US" i="0" baseline="0" dirty="0" smtClean="0">
              <a:latin typeface="Arial" panose="020B0604020202020204" pitchFamily="34" charset="0"/>
              <a:cs typeface="Arial" panose="020B0604020202020204" pitchFamily="34" charset="0"/>
            </a:endParaRPr>
          </a:p>
          <a:p>
            <a:pPr marL="167321" indent="-167321">
              <a:buFont typeface="Arial" panose="020B0604020202020204" pitchFamily="34" charset="0"/>
              <a:buChar char="•"/>
            </a:pPr>
            <a:endParaRPr lang="en-US" i="0" baseline="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fld id="{8B6ACE37-B70B-483C-B7C8-9B58D8E0844E}" type="slidenum">
              <a:rPr lang="en-US" smtClean="0"/>
              <a:pPr/>
              <a:t>99</a:t>
            </a:fld>
            <a:endParaRPr lang="en-US" dirty="0"/>
          </a:p>
        </p:txBody>
      </p:sp>
    </p:spTree>
    <p:extLst>
      <p:ext uri="{BB962C8B-B14F-4D97-AF65-F5344CB8AC3E}">
        <p14:creationId xmlns:p14="http://schemas.microsoft.com/office/powerpoint/2010/main" val="4062690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https://uwaterloo.ca/applied-health-science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674352"/>
            <a:ext cx="9144000" cy="182880"/>
          </a:xfrm>
          <a:prstGeom prst="rect">
            <a:avLst/>
          </a:prstGeom>
        </p:spPr>
      </p:pic>
      <p:sp>
        <p:nvSpPr>
          <p:cNvPr id="26" name="Rectangle 25"/>
          <p:cNvSpPr/>
          <p:nvPr userDrawn="1"/>
        </p:nvSpPr>
        <p:spPr>
          <a:xfrm flipV="1">
            <a:off x="0" y="2895599"/>
            <a:ext cx="8686800" cy="1371600"/>
          </a:xfrm>
          <a:prstGeom prst="rect">
            <a:avLst/>
          </a:prstGeom>
          <a:solidFill>
            <a:srgbClr val="007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0" y="1143000"/>
            <a:ext cx="8686800" cy="1470025"/>
          </a:xfrm>
        </p:spPr>
        <p:txBody>
          <a:bodyPr lIns="54864" rIns="54864">
            <a:normAutofit/>
          </a:bodyPr>
          <a:lstStyle>
            <a:lvl1pPr algn="r">
              <a:defRPr sz="4600"/>
            </a:lvl1pPr>
          </a:lstStyle>
          <a:p>
            <a:r>
              <a:rPr lang="en-US" dirty="0" smtClean="0"/>
              <a:t>Edit Master title style</a:t>
            </a:r>
            <a:endParaRPr lang="en-US" dirty="0"/>
          </a:p>
        </p:txBody>
      </p:sp>
      <p:sp>
        <p:nvSpPr>
          <p:cNvPr id="3" name="Subtitle 2"/>
          <p:cNvSpPr>
            <a:spLocks noGrp="1"/>
          </p:cNvSpPr>
          <p:nvPr>
            <p:ph type="subTitle" idx="1" hasCustomPrompt="1"/>
          </p:nvPr>
        </p:nvSpPr>
        <p:spPr>
          <a:xfrm>
            <a:off x="2286000" y="2438400"/>
            <a:ext cx="6400800" cy="1371600"/>
          </a:xfrm>
        </p:spPr>
        <p:txBody>
          <a:bodyPr lIns="109728" rIns="109728">
            <a:normAutofit/>
          </a:bodyPr>
          <a:lstStyle>
            <a:lvl1pPr marL="0" indent="0" algn="r">
              <a:lnSpc>
                <a:spcPct val="100000"/>
              </a:lnSpc>
              <a:spcBef>
                <a:spcPts val="0"/>
              </a:spcBef>
              <a:buNone/>
              <a:defRPr sz="2800" b="1" i="1" spc="2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2" descr="C:\Users\ciwmargo\Documents\Admin\CIW logo\661_CIW_logo_PMS320 (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5163403"/>
            <a:ext cx="1371600" cy="100879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p:cNvSpPr>
            <a:spLocks noGrp="1"/>
          </p:cNvSpPr>
          <p:nvPr>
            <p:ph type="body" sz="quarter" idx="10" hasCustomPrompt="1"/>
          </p:nvPr>
        </p:nvSpPr>
        <p:spPr>
          <a:xfrm>
            <a:off x="2743200" y="4343400"/>
            <a:ext cx="4572000" cy="646112"/>
          </a:xfrm>
        </p:spPr>
        <p:txBody>
          <a:bodyPr lIns="0" tIns="0" rIns="0" bIns="0">
            <a:normAutofit/>
          </a:bodyPr>
          <a:lstStyle>
            <a:lvl1pPr marL="0" indent="0">
              <a:spcBef>
                <a:spcPts val="0"/>
              </a:spcBef>
              <a:buNone/>
              <a:defRPr sz="1800" spc="10" baseline="0">
                <a:latin typeface="+mj-lt"/>
              </a:defRPr>
            </a:lvl1pPr>
          </a:lstStyle>
          <a:p>
            <a:pPr lvl="0"/>
            <a:r>
              <a:rPr lang="en-US" dirty="0" smtClean="0"/>
              <a:t>Author name, Title and association</a:t>
            </a:r>
            <a:endParaRPr lang="en-US" dirty="0"/>
          </a:p>
        </p:txBody>
      </p:sp>
      <p:sp>
        <p:nvSpPr>
          <p:cNvPr id="19" name="Text Placeholder 17"/>
          <p:cNvSpPr>
            <a:spLocks noGrp="1"/>
          </p:cNvSpPr>
          <p:nvPr>
            <p:ph type="body" sz="quarter" idx="11" hasCustomPrompt="1"/>
          </p:nvPr>
        </p:nvSpPr>
        <p:spPr>
          <a:xfrm>
            <a:off x="2743200" y="5029200"/>
            <a:ext cx="4572000" cy="646112"/>
          </a:xfrm>
        </p:spPr>
        <p:txBody>
          <a:bodyPr lIns="0" tIns="0" rIns="0" bIns="0">
            <a:normAutofit/>
          </a:bodyPr>
          <a:lstStyle>
            <a:lvl1pPr marL="0" indent="0">
              <a:spcBef>
                <a:spcPts val="0"/>
              </a:spcBef>
              <a:buNone/>
              <a:defRPr sz="1800" spc="10" baseline="0">
                <a:latin typeface="+mj-lt"/>
              </a:defRPr>
            </a:lvl1pPr>
          </a:lstStyle>
          <a:p>
            <a:pPr lvl="0"/>
            <a:r>
              <a:rPr lang="en-US" dirty="0" smtClean="0"/>
              <a:t>Author name, Title and association</a:t>
            </a:r>
            <a:endParaRPr lang="en-US" dirty="0"/>
          </a:p>
        </p:txBody>
      </p:sp>
      <p:sp>
        <p:nvSpPr>
          <p:cNvPr id="25" name="Text Placeholder 23"/>
          <p:cNvSpPr>
            <a:spLocks noGrp="1"/>
          </p:cNvSpPr>
          <p:nvPr>
            <p:ph type="body" sz="quarter" idx="13" hasCustomPrompt="1"/>
          </p:nvPr>
        </p:nvSpPr>
        <p:spPr>
          <a:xfrm>
            <a:off x="2743200" y="5961062"/>
            <a:ext cx="5943600" cy="287338"/>
          </a:xfrm>
        </p:spPr>
        <p:txBody>
          <a:bodyPr lIns="0" tIns="0" rIns="0" bIns="0">
            <a:noAutofit/>
          </a:bodyPr>
          <a:lstStyle>
            <a:lvl1pPr marL="0" indent="0">
              <a:buNone/>
              <a:defRPr sz="1400" spc="20" baseline="0">
                <a:solidFill>
                  <a:schemeClr val="tx1">
                    <a:lumMod val="50000"/>
                    <a:lumOff val="50000"/>
                  </a:schemeClr>
                </a:solidFill>
                <a:latin typeface="+mj-lt"/>
              </a:defRPr>
            </a:lvl1pPr>
            <a:lvl2pPr>
              <a:defRPr sz="1600"/>
            </a:lvl2pPr>
            <a:lvl3pPr>
              <a:defRPr sz="1600"/>
            </a:lvl3pPr>
            <a:lvl4pPr>
              <a:defRPr sz="1600"/>
            </a:lvl4pPr>
            <a:lvl5pPr>
              <a:defRPr sz="1600"/>
            </a:lvl5pPr>
          </a:lstStyle>
          <a:p>
            <a:pPr lvl="0"/>
            <a:r>
              <a:rPr lang="en-US" dirty="0" smtClean="0"/>
              <a:t>CONFERENCE, SYMPOSIUM, LECTURE SERIES TITLE</a:t>
            </a:r>
            <a:endParaRPr lang="en-US" dirty="0"/>
          </a:p>
        </p:txBody>
      </p:sp>
    </p:spTree>
    <p:extLst>
      <p:ext uri="{BB962C8B-B14F-4D97-AF65-F5344CB8AC3E}">
        <p14:creationId xmlns:p14="http://schemas.microsoft.com/office/powerpoint/2010/main" val="37755507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753813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24921" t="20357"/>
          <a:stretch>
            <a:fillRect/>
          </a:stretch>
        </p:blipFill>
        <p:spPr bwMode="auto">
          <a:xfrm>
            <a:off x="8551863" y="565150"/>
            <a:ext cx="59055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257070"/>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EC81D53-91E9-4B4D-9E20-EB71DB9E818A}" type="datetimeFigureOut">
              <a:rPr lang="en-CA">
                <a:solidFill>
                  <a:prstClr val="black">
                    <a:tint val="75000"/>
                  </a:prstClr>
                </a:solidFill>
              </a:rPr>
              <a:pPr/>
              <a:t>2019-06-10</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BFBF7F-5973-47D6-B8D7-5194ABFC666C}" type="slidenum">
              <a:rPr lang="en-CA">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368241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325"/>
            <a:ext cx="8229600" cy="1143000"/>
          </a:xfrm>
        </p:spPr>
        <p:txBody>
          <a:bodyPr lIns="0" rIns="0">
            <a:normAutofit/>
          </a:bodyPr>
          <a:lstStyle>
            <a:lvl1pPr algn="l">
              <a:defRPr sz="3200" i="0">
                <a:latin typeface="Gotham"/>
              </a:defRPr>
            </a:lvl1pPr>
          </a:lstStyle>
          <a:p>
            <a:r>
              <a:rPr lang="en-CA" dirty="0" smtClean="0"/>
              <a:t>Click to edit Master title style</a:t>
            </a:r>
            <a:endParaRPr lang="en-US" dirty="0"/>
          </a:p>
        </p:txBody>
      </p:sp>
      <p:sp>
        <p:nvSpPr>
          <p:cNvPr id="3" name="Content Placeholder 2"/>
          <p:cNvSpPr>
            <a:spLocks noGrp="1"/>
          </p:cNvSpPr>
          <p:nvPr>
            <p:ph idx="1"/>
          </p:nvPr>
        </p:nvSpPr>
        <p:spPr/>
        <p:txBody>
          <a:bodyPr lIns="0" rIns="0"/>
          <a:lstStyle>
            <a:lvl1pPr marL="342900" indent="-342900">
              <a:buClr>
                <a:schemeClr val="bg2"/>
              </a:buClr>
              <a:buFont typeface="Wingdings 3" pitchFamily="18" charset="2"/>
              <a:buChar char="}"/>
              <a:defRPr>
                <a:latin typeface="Gotham"/>
              </a:defRPr>
            </a:lvl1pPr>
            <a:lvl2pPr>
              <a:defRPr>
                <a:latin typeface="Gotham"/>
              </a:defRPr>
            </a:lvl2pPr>
            <a:lvl3pPr>
              <a:defRPr>
                <a:latin typeface="Gotham"/>
              </a:defRPr>
            </a:lvl3pPr>
            <a:lvl4pPr>
              <a:defRPr>
                <a:latin typeface="Gotham"/>
              </a:defRPr>
            </a:lvl4pPr>
            <a:lvl5pPr>
              <a:defRPr>
                <a:latin typeface="Gotham"/>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248718860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flipV="1">
            <a:off x="0" y="2960369"/>
            <a:ext cx="8496300" cy="1371600"/>
          </a:xfrm>
          <a:prstGeom prst="rect">
            <a:avLst/>
          </a:prstGeom>
          <a:solidFill>
            <a:srgbClr val="BED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22313" y="4406900"/>
            <a:ext cx="7772400" cy="1362075"/>
          </a:xfrm>
        </p:spPr>
        <p:txBody>
          <a:bodyPr anchor="t"/>
          <a:lstStyle>
            <a:lvl1pPr algn="l">
              <a:defRPr sz="4000" b="1" i="1" cap="none">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cxnSp>
        <p:nvCxnSpPr>
          <p:cNvPr id="8" name="Straight Connector 7"/>
          <p:cNvCxnSpPr/>
          <p:nvPr userDrawn="1"/>
        </p:nvCxnSpPr>
        <p:spPr>
          <a:xfrm flipV="1">
            <a:off x="0" y="4410075"/>
            <a:ext cx="891540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7312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4200"/>
            </a:lvl1pPr>
          </a:lstStyle>
          <a:p>
            <a:r>
              <a:rPr lang="en-CA"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cxnSp>
        <p:nvCxnSpPr>
          <p:cNvPr id="9" name="Straight Connector 8"/>
          <p:cNvCxnSpPr/>
          <p:nvPr userDrawn="1"/>
        </p:nvCxnSpPr>
        <p:spPr>
          <a:xfrm>
            <a:off x="0" y="1097280"/>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3733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4200"/>
            </a:lvl1pPr>
          </a:lstStyle>
          <a:p>
            <a:r>
              <a:rPr lang="en-CA"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2"/>
          </a:xfrm>
          <a:solidFill>
            <a:srgbClr val="BEDDAB"/>
          </a:solidFill>
        </p:spPr>
        <p:txBody>
          <a:bodyPr anchor="b">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hasCustomPrompt="1"/>
          </p:nvPr>
        </p:nvSpPr>
        <p:spPr>
          <a:xfrm>
            <a:off x="4645025" y="1535113"/>
            <a:ext cx="4041775" cy="639762"/>
          </a:xfrm>
          <a:solidFill>
            <a:srgbClr val="BEDDAB"/>
          </a:solidFill>
        </p:spPr>
        <p:txBody>
          <a:bodyPr anchor="b">
            <a:normAutofit/>
          </a:bodyPr>
          <a:lstStyle>
            <a:lvl1pPr marL="0" indent="0">
              <a:buNone/>
              <a:defRPr sz="2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41996566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3000" b="1" i="1"/>
            </a:lvl1pPr>
          </a:lstStyle>
          <a:p>
            <a:r>
              <a:rPr lang="en-CA" smtClean="0"/>
              <a:t>Click to edit Master title style</a:t>
            </a:r>
            <a:endParaRPr lang="en-US" dirty="0"/>
          </a:p>
        </p:txBody>
      </p:sp>
      <p:cxnSp>
        <p:nvCxnSpPr>
          <p:cNvPr id="6" name="Straight Connector 5"/>
          <p:cNvCxnSpPr/>
          <p:nvPr userDrawn="1"/>
        </p:nvCxnSpPr>
        <p:spPr>
          <a:xfrm>
            <a:off x="0" y="1285875"/>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5237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8539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3108960" cy="1097280"/>
          </a:xfrm>
        </p:spPr>
        <p:txBody>
          <a:bodyPr anchor="b"/>
          <a:lstStyle>
            <a:lvl1pPr algn="l">
              <a:defRPr sz="2000" b="1" i="1"/>
            </a:lvl1pPr>
          </a:lstStyle>
          <a:p>
            <a:r>
              <a:rPr lang="en-CA" smtClean="0"/>
              <a:t>Click to edit Master title style</a:t>
            </a:r>
            <a:endParaRPr lang="en-US" dirty="0"/>
          </a:p>
        </p:txBody>
      </p:sp>
      <p:sp>
        <p:nvSpPr>
          <p:cNvPr id="4" name="Text Placeholder 3"/>
          <p:cNvSpPr>
            <a:spLocks noGrp="1"/>
          </p:cNvSpPr>
          <p:nvPr>
            <p:ph type="body" sz="half" idx="2"/>
          </p:nvPr>
        </p:nvSpPr>
        <p:spPr>
          <a:xfrm>
            <a:off x="304800" y="1590674"/>
            <a:ext cx="3108960" cy="4572000"/>
          </a:xfrm>
        </p:spPr>
        <p:txBody>
          <a:bodyPr>
            <a:normAutofit/>
          </a:bodyPr>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1" name="Picture Placeholder 10"/>
          <p:cNvSpPr>
            <a:spLocks noGrp="1"/>
          </p:cNvSpPr>
          <p:nvPr>
            <p:ph type="pic" sz="quarter" idx="10"/>
          </p:nvPr>
        </p:nvSpPr>
        <p:spPr>
          <a:xfrm>
            <a:off x="3505200" y="304800"/>
            <a:ext cx="5486400" cy="5852160"/>
          </a:xfrm>
        </p:spPr>
        <p:txBody>
          <a:bodyPr/>
          <a:lstStyle/>
          <a:p>
            <a:r>
              <a:rPr lang="en-CA" dirty="0" smtClean="0"/>
              <a:t>Drag picture to placeholder or click icon to add</a:t>
            </a:r>
            <a:endParaRPr lang="en-US" dirty="0"/>
          </a:p>
        </p:txBody>
      </p:sp>
      <p:cxnSp>
        <p:nvCxnSpPr>
          <p:cNvPr id="13" name="Straight Connector 12"/>
          <p:cNvCxnSpPr/>
          <p:nvPr userDrawn="1"/>
        </p:nvCxnSpPr>
        <p:spPr>
          <a:xfrm flipV="1">
            <a:off x="0" y="1495425"/>
            <a:ext cx="347472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271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5486400" cy="566738"/>
          </a:xfrm>
        </p:spPr>
        <p:txBody>
          <a:bodyPr lIns="0" tIns="0" rIns="0" bIns="0" anchor="b">
            <a:normAutofit/>
          </a:bodyPr>
          <a:lstStyle>
            <a:lvl1pPr algn="l">
              <a:defRPr sz="2400" b="1" i="1"/>
            </a:lvl1pPr>
          </a:lstStyle>
          <a:p>
            <a:r>
              <a:rPr lang="en-CA"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smtClean="0"/>
              <a:t>Drag picture to placeholder or click icon to add</a:t>
            </a:r>
            <a:endParaRPr lang="en-US" dirty="0"/>
          </a:p>
        </p:txBody>
      </p:sp>
      <p:sp>
        <p:nvSpPr>
          <p:cNvPr id="4" name="Text Placeholder 3"/>
          <p:cNvSpPr>
            <a:spLocks noGrp="1"/>
          </p:cNvSpPr>
          <p:nvPr>
            <p:ph type="body" sz="half" idx="2"/>
          </p:nvPr>
        </p:nvSpPr>
        <p:spPr>
          <a:xfrm>
            <a:off x="1792288" y="5519738"/>
            <a:ext cx="5486400" cy="804862"/>
          </a:xfrm>
        </p:spPr>
        <p:txBody>
          <a:bodyPr lIns="0" tIns="0" rIns="0" bIns="0">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cxnSp>
        <p:nvCxnSpPr>
          <p:cNvPr id="8" name="Straight Connector 7"/>
          <p:cNvCxnSpPr/>
          <p:nvPr userDrawn="1"/>
        </p:nvCxnSpPr>
        <p:spPr>
          <a:xfrm flipV="1">
            <a:off x="0" y="5257800"/>
            <a:ext cx="137160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1271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6659496"/>
            <a:ext cx="9144000" cy="152400"/>
          </a:xfrm>
          <a:prstGeom prst="rect">
            <a:avLst/>
          </a:prstGeom>
          <a:solidFill>
            <a:schemeClr val="tx1"/>
          </a:solidFill>
          <a:ln>
            <a:noFill/>
          </a:ln>
          <a:extLst/>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ctr" anchorCtr="0" upright="1">
            <a:noAutofit/>
          </a:bodyPr>
          <a:lstStyle/>
          <a:p>
            <a:pPr marL="457200" marR="0">
              <a:spcBef>
                <a:spcPts val="1000"/>
              </a:spcBef>
              <a:spcAft>
                <a:spcPts val="0"/>
              </a:spcAft>
            </a:pPr>
            <a:r>
              <a:rPr lang="en-US" sz="1400" b="1" i="1" dirty="0">
                <a:solidFill>
                  <a:srgbClr val="7F7F7F"/>
                </a:solidFill>
                <a:effectLst/>
                <a:ea typeface="Times New Roman"/>
                <a:cs typeface="Times New Roman"/>
              </a:rPr>
              <a:t> </a:t>
            </a:r>
          </a:p>
        </p:txBody>
      </p:sp>
      <p:sp>
        <p:nvSpPr>
          <p:cNvPr id="2" name="Title Placeholder 1"/>
          <p:cNvSpPr>
            <a:spLocks noGrp="1"/>
          </p:cNvSpPr>
          <p:nvPr>
            <p:ph type="title"/>
          </p:nvPr>
        </p:nvSpPr>
        <p:spPr>
          <a:xfrm>
            <a:off x="457200" y="274638"/>
            <a:ext cx="8229600" cy="1143000"/>
          </a:xfrm>
          <a:prstGeom prst="rect">
            <a:avLst/>
          </a:prstGeom>
        </p:spPr>
        <p:txBody>
          <a:bodyPr vert="horz" lIns="0" tIns="45720" rIns="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cxnSp>
        <p:nvCxnSpPr>
          <p:cNvPr id="9" name="Straight Connector 8"/>
          <p:cNvCxnSpPr/>
          <p:nvPr/>
        </p:nvCxnSpPr>
        <p:spPr>
          <a:xfrm>
            <a:off x="0" y="6659496"/>
            <a:ext cx="9144000" cy="0"/>
          </a:xfrm>
          <a:prstGeom prst="line">
            <a:avLst/>
          </a:prstGeom>
          <a:ln w="3175" cap="rnd">
            <a:solidFill>
              <a:srgbClr val="00A7B7"/>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p:cNvSpPr>
            <a:spLocks noChangeArrowheads="1"/>
          </p:cNvSpPr>
          <p:nvPr/>
        </p:nvSpPr>
        <p:spPr bwMode="auto">
          <a:xfrm>
            <a:off x="0" y="6614160"/>
            <a:ext cx="9144000" cy="91440"/>
          </a:xfrm>
          <a:prstGeom prst="rect">
            <a:avLst/>
          </a:prstGeom>
          <a:solidFill>
            <a:schemeClr val="bg2"/>
          </a:solidFill>
          <a:ln>
            <a:noFill/>
          </a:ln>
          <a:extLst/>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ctr" anchorCtr="0" upright="1">
            <a:noAutofit/>
          </a:bodyPr>
          <a:lstStyle/>
          <a:p>
            <a:pPr marL="457200" marR="0">
              <a:spcBef>
                <a:spcPts val="1000"/>
              </a:spcBef>
              <a:spcAft>
                <a:spcPts val="0"/>
              </a:spcAft>
            </a:pPr>
            <a:r>
              <a:rPr lang="en-US" sz="1400" b="1" i="1" dirty="0">
                <a:solidFill>
                  <a:srgbClr val="7F7F7F"/>
                </a:solidFill>
                <a:effectLst/>
                <a:ea typeface="Times New Roman"/>
                <a:cs typeface="Times New Roman"/>
              </a:rPr>
              <a:t> </a:t>
            </a:r>
          </a:p>
        </p:txBody>
      </p:sp>
      <p:pic>
        <p:nvPicPr>
          <p:cNvPr id="7" name="Picture 6" descr="https://uwaterloo.ca/applied-health-sciences/"/>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678546"/>
            <a:ext cx="9144000" cy="182880"/>
          </a:xfrm>
          <a:prstGeom prst="rect">
            <a:avLst/>
          </a:prstGeom>
        </p:spPr>
      </p:pic>
      <p:sp>
        <p:nvSpPr>
          <p:cNvPr id="8" name="Rectangle 7"/>
          <p:cNvSpPr/>
          <p:nvPr userDrawn="1"/>
        </p:nvSpPr>
        <p:spPr>
          <a:xfrm>
            <a:off x="372675" y="6623802"/>
            <a:ext cx="4572000" cy="276999"/>
          </a:xfrm>
          <a:prstGeom prst="rect">
            <a:avLst/>
          </a:prstGeom>
        </p:spPr>
        <p:txBody>
          <a:bodyPr>
            <a:spAutoFit/>
          </a:bodyPr>
          <a:lstStyle/>
          <a:p>
            <a:fld id="{82889594-1E2E-4E2C-89AA-97B38F549650}" type="slidenum">
              <a:rPr lang="en-US" sz="1200" b="1" i="0" kern="1200" smtClean="0">
                <a:solidFill>
                  <a:schemeClr val="bg1"/>
                </a:solidFill>
                <a:effectLst/>
                <a:latin typeface="Arial Narrow" panose="020B0606020202030204" pitchFamily="34" charset="0"/>
                <a:ea typeface="+mn-ea"/>
                <a:cs typeface="Arial" panose="020B0604020202020204" pitchFamily="34" charset="0"/>
              </a:rPr>
              <a:pPr/>
              <a:t>‹#›</a:t>
            </a:fld>
            <a:r>
              <a:rPr lang="en-US" sz="1200" b="1" i="0" kern="1200" dirty="0" smtClean="0">
                <a:solidFill>
                  <a:schemeClr val="bg1"/>
                </a:solidFill>
                <a:effectLst/>
                <a:latin typeface="Arial Narrow" panose="020B0606020202030204" pitchFamily="34" charset="0"/>
                <a:ea typeface="+mn-ea"/>
                <a:cs typeface="Arial" panose="020B0604020202020204" pitchFamily="34" charset="0"/>
              </a:rPr>
              <a:t> | Canadian Index of Wellbeing</a:t>
            </a:r>
            <a:endParaRPr lang="en-CA" sz="1200" b="1" i="0" kern="1200" dirty="0">
              <a:solidFill>
                <a:schemeClr val="bg1"/>
              </a:solidFill>
              <a:effectLst/>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909436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7" r:id="rId10"/>
    <p:sldLayoutId id="2147483668" r:id="rId11"/>
    <p:sldLayoutId id="2147483669" r:id="rId12"/>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3600" b="1" i="1" kern="1200">
          <a:solidFill>
            <a:schemeClr val="tx2"/>
          </a:solidFill>
          <a:latin typeface="+mj-lt"/>
          <a:ea typeface="+mj-ea"/>
          <a:cs typeface="+mj-cs"/>
        </a:defRPr>
      </a:lvl1pPr>
    </p:titleStyle>
    <p:body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1.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10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40.png"/></Relationships>
</file>

<file path=ppt/slides/_rels/slide11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7.xml"/><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129.xml"/><Relationship Id="rId1" Type="http://schemas.openxmlformats.org/officeDocument/2006/relationships/slideLayout" Target="../slideLayouts/slideLayout12.xml"/><Relationship Id="rId6" Type="http://schemas.openxmlformats.org/officeDocument/2006/relationships/image" Target="../media/image156.jpeg"/><Relationship Id="rId11" Type="http://schemas.openxmlformats.org/officeDocument/2006/relationships/image" Target="../media/image161.jpeg"/><Relationship Id="rId5" Type="http://schemas.openxmlformats.org/officeDocument/2006/relationships/image" Target="../media/image155.jpeg"/><Relationship Id="rId10" Type="http://schemas.openxmlformats.org/officeDocument/2006/relationships/image" Target="../media/image160.jpeg"/><Relationship Id="rId4" Type="http://schemas.openxmlformats.org/officeDocument/2006/relationships/image" Target="../media/image154.jpeg"/><Relationship Id="rId9" Type="http://schemas.openxmlformats.org/officeDocument/2006/relationships/image" Target="../media/image159.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157.xm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g"/></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78.jpg"/><Relationship Id="rId4" Type="http://schemas.openxmlformats.org/officeDocument/2006/relationships/image" Target="../media/image7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81.png"/><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8376552" cy="6218388"/>
            <a:chOff x="0" y="0"/>
            <a:chExt cx="8376552" cy="6218388"/>
          </a:xfrm>
        </p:grpSpPr>
        <p:grpSp>
          <p:nvGrpSpPr>
            <p:cNvPr id="5" name="Group 4"/>
            <p:cNvGrpSpPr/>
            <p:nvPr/>
          </p:nvGrpSpPr>
          <p:grpSpPr>
            <a:xfrm>
              <a:off x="0" y="0"/>
              <a:ext cx="8376552" cy="6066526"/>
              <a:chOff x="0" y="0"/>
              <a:chExt cx="8376552" cy="6066526"/>
            </a:xfrm>
          </p:grpSpPr>
          <p:sp>
            <p:nvSpPr>
              <p:cNvPr id="8" name="Rectangle 7"/>
              <p:cNvSpPr>
                <a:spLocks noChangeArrowheads="1"/>
              </p:cNvSpPr>
              <p:nvPr/>
            </p:nvSpPr>
            <p:spPr bwMode="auto">
              <a:xfrm>
                <a:off x="0" y="0"/>
                <a:ext cx="8376552" cy="1371600"/>
              </a:xfrm>
              <a:prstGeom prst="rect">
                <a:avLst/>
              </a:prstGeom>
              <a:solidFill>
                <a:srgbClr val="005F73"/>
              </a:solidFill>
              <a:ln>
                <a:noFill/>
              </a:ln>
              <a:extLst/>
            </p:spPr>
            <p:txBody>
              <a:bodyPr rot="0" vert="horz" wrap="square" lIns="91440" tIns="45720" rIns="91440" bIns="45720" anchor="ctr" anchorCtr="0" upright="1">
                <a:noAutofit/>
              </a:bodyPr>
              <a:lstStyle/>
              <a:p>
                <a:endParaRPr lang="en-CA" dirty="0">
                  <a:solidFill>
                    <a:srgbClr val="000000"/>
                  </a:solidFill>
                  <a:ea typeface="ＭＳ Ｐゴシック" charset="-128"/>
                </a:endParaRPr>
              </a:p>
            </p:txBody>
          </p:sp>
          <p:grpSp>
            <p:nvGrpSpPr>
              <p:cNvPr id="3" name="Group 2"/>
              <p:cNvGrpSpPr/>
              <p:nvPr/>
            </p:nvGrpSpPr>
            <p:grpSpPr>
              <a:xfrm>
                <a:off x="53130" y="495299"/>
                <a:ext cx="8323422" cy="5571227"/>
                <a:chOff x="53130" y="495299"/>
                <a:chExt cx="8323422" cy="5571227"/>
              </a:xfrm>
            </p:grpSpPr>
            <p:grpSp>
              <p:nvGrpSpPr>
                <p:cNvPr id="4" name="Group 3"/>
                <p:cNvGrpSpPr/>
                <p:nvPr/>
              </p:nvGrpSpPr>
              <p:grpSpPr>
                <a:xfrm>
                  <a:off x="614578" y="495299"/>
                  <a:ext cx="1835325" cy="1342127"/>
                  <a:chOff x="614578" y="495299"/>
                  <a:chExt cx="1835325" cy="1342127"/>
                </a:xfrm>
              </p:grpSpPr>
              <p:sp>
                <p:nvSpPr>
                  <p:cNvPr id="12" name="Text Box 2" descr="Title: Canadian index of wellbeing logo: measuring what matters"/>
                  <p:cNvSpPr txBox="1">
                    <a:spLocks noChangeArrowheads="1"/>
                  </p:cNvSpPr>
                  <p:nvPr/>
                </p:nvSpPr>
                <p:spPr bwMode="auto">
                  <a:xfrm>
                    <a:off x="614578" y="495299"/>
                    <a:ext cx="1835325" cy="1342127"/>
                  </a:xfrm>
                  <a:prstGeom prst="rect">
                    <a:avLst/>
                  </a:prstGeom>
                  <a:solidFill>
                    <a:srgbClr val="FFFFFF"/>
                  </a:solidFill>
                  <a:ln w="31750">
                    <a:solidFill>
                      <a:srgbClr val="005F73"/>
                    </a:solidFill>
                    <a:miter lim="800000"/>
                    <a:headEnd/>
                    <a:tailEnd/>
                  </a:ln>
                </p:spPr>
                <p:txBody>
                  <a:bodyPr rot="0" vert="horz" wrap="none" lIns="91440" tIns="45720" rIns="91440" bIns="45720" anchor="t" anchorCtr="0" upright="1">
                    <a:noAutofit/>
                  </a:bodyPr>
                  <a:lstStyle/>
                  <a:p>
                    <a:pPr algn="ctr">
                      <a:lnSpc>
                        <a:spcPct val="115000"/>
                      </a:lnSpc>
                      <a:spcAft>
                        <a:spcPts val="1000"/>
                      </a:spcAft>
                    </a:pPr>
                    <a:endParaRPr lang="en-CA" sz="1100" dirty="0">
                      <a:solidFill>
                        <a:srgbClr val="000000"/>
                      </a:solidFill>
                      <a:latin typeface="Calibri"/>
                      <a:ea typeface="Times New Roman"/>
                      <a:cs typeface="Times New Roman"/>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79922"/>
                    <a:ext cx="1508511" cy="1188720"/>
                  </a:xfrm>
                  <a:prstGeom prst="rect">
                    <a:avLst/>
                  </a:prstGeom>
                </p:spPr>
              </p:pic>
            </p:grpSp>
            <p:sp>
              <p:nvSpPr>
                <p:cNvPr id="11" name="Text Placeholder 5"/>
                <p:cNvSpPr txBox="1">
                  <a:spLocks/>
                </p:cNvSpPr>
                <p:nvPr/>
              </p:nvSpPr>
              <p:spPr>
                <a:xfrm>
                  <a:off x="3194952" y="4852625"/>
                  <a:ext cx="5181600" cy="1213901"/>
                </a:xfrm>
                <a:prstGeom prst="rect">
                  <a:avLst/>
                </a:prstGeom>
              </p:spPr>
              <p:txBody>
                <a:bodyPr lIns="91440" tIns="45720" rIns="91440" bIns="45720"/>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Clr>
                      <a:srgbClr val="00A7B9"/>
                    </a:buClr>
                    <a:buNone/>
                  </a:pPr>
                  <a:r>
                    <a:rPr lang="en-US" sz="1600" i="1" dirty="0" smtClean="0">
                      <a:solidFill>
                        <a:srgbClr val="003366"/>
                      </a:solidFill>
                      <a:latin typeface="Arial" panose="020B0604020202020204" pitchFamily="34" charset="0"/>
                      <a:cs typeface="Arial" panose="020B0604020202020204" pitchFamily="34" charset="0"/>
                    </a:rPr>
                    <a:t>Prepared for:</a:t>
                  </a:r>
                </a:p>
                <a:p>
                  <a:pPr marL="0" indent="0" algn="r">
                    <a:spcBef>
                      <a:spcPts val="0"/>
                    </a:spcBef>
                    <a:buClr>
                      <a:srgbClr val="00A7B9"/>
                    </a:buClr>
                    <a:buNone/>
                  </a:pPr>
                  <a:r>
                    <a:rPr lang="en-US" sz="1800" dirty="0" smtClean="0">
                      <a:solidFill>
                        <a:srgbClr val="003366"/>
                      </a:solidFill>
                      <a:latin typeface="Arial" panose="020B0604020202020204" pitchFamily="34" charset="0"/>
                      <a:cs typeface="Arial" panose="020B0604020202020204" pitchFamily="34" charset="0"/>
                    </a:rPr>
                    <a:t>South East Grey Community Health Centre and</a:t>
                  </a:r>
                </a:p>
                <a:p>
                  <a:pPr marL="0" indent="0" algn="r">
                    <a:spcBef>
                      <a:spcPts val="0"/>
                    </a:spcBef>
                    <a:buClr>
                      <a:srgbClr val="00A7B9"/>
                    </a:buClr>
                    <a:buNone/>
                  </a:pPr>
                  <a:r>
                    <a:rPr lang="en-US" sz="1800" dirty="0" smtClean="0">
                      <a:solidFill>
                        <a:srgbClr val="003366"/>
                      </a:solidFill>
                      <a:latin typeface="Arial" panose="020B0604020202020204" pitchFamily="34" charset="0"/>
                      <a:cs typeface="Arial" panose="020B0604020202020204" pitchFamily="34" charset="0"/>
                    </a:rPr>
                    <a:t>Bruce and Grey Counties</a:t>
                  </a:r>
                  <a:endParaRPr lang="en-US" sz="1800" dirty="0">
                    <a:solidFill>
                      <a:srgbClr val="003366"/>
                    </a:solidFill>
                    <a:latin typeface="Arial" panose="020B0604020202020204" pitchFamily="34" charset="0"/>
                    <a:cs typeface="Arial" panose="020B0604020202020204" pitchFamily="34" charset="0"/>
                  </a:endParaRPr>
                </a:p>
                <a:p>
                  <a:pPr marL="0" indent="0" algn="r">
                    <a:spcBef>
                      <a:spcPts val="0"/>
                    </a:spcBef>
                    <a:buClr>
                      <a:srgbClr val="00A7B9"/>
                    </a:buClr>
                    <a:buNone/>
                  </a:pPr>
                  <a:r>
                    <a:rPr lang="en-US" sz="1800" dirty="0" smtClean="0">
                      <a:solidFill>
                        <a:srgbClr val="003366"/>
                      </a:solidFill>
                      <a:latin typeface="Arial" panose="020B0604020202020204" pitchFamily="34" charset="0"/>
                      <a:cs typeface="Arial" panose="020B0604020202020204" pitchFamily="34" charset="0"/>
                    </a:rPr>
                    <a:t>June </a:t>
                  </a:r>
                  <a:r>
                    <a:rPr lang="en-US" sz="1800" dirty="0">
                      <a:solidFill>
                        <a:srgbClr val="003366"/>
                      </a:solidFill>
                      <a:latin typeface="Arial" panose="020B0604020202020204" pitchFamily="34" charset="0"/>
                      <a:cs typeface="Arial" panose="020B0604020202020204" pitchFamily="34" charset="0"/>
                    </a:rPr>
                    <a:t>2019</a:t>
                  </a:r>
                </a:p>
              </p:txBody>
            </p:sp>
            <p:sp>
              <p:nvSpPr>
                <p:cNvPr id="13" name="Title 18"/>
                <p:cNvSpPr txBox="1">
                  <a:spLocks/>
                </p:cNvSpPr>
                <p:nvPr/>
              </p:nvSpPr>
              <p:spPr>
                <a:xfrm>
                  <a:off x="53130" y="1956951"/>
                  <a:ext cx="8323422" cy="1833344"/>
                </a:xfrm>
                <a:prstGeom prst="rect">
                  <a:avLst/>
                </a:prstGeom>
              </p:spPr>
              <p:txBody>
                <a:bodyPr lIns="91440" tIns="45720" rIns="91440" bIns="45720"/>
                <a:lstStyle>
                  <a:lvl1pPr algn="ctr" defTabSz="457200" rtl="0" eaLnBrk="1" fontAlgn="base" hangingPunct="1">
                    <a:spcBef>
                      <a:spcPct val="0"/>
                    </a:spcBef>
                    <a:spcAft>
                      <a:spcPct val="0"/>
                    </a:spcAft>
                    <a:defRPr sz="44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9pPr>
                </a:lstStyle>
                <a:p>
                  <a:pPr algn="r">
                    <a:spcAft>
                      <a:spcPts val="0"/>
                    </a:spcAft>
                  </a:pPr>
                  <a:r>
                    <a:rPr lang="en-US" sz="3600" b="0"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Closer Look at</a:t>
                  </a:r>
                </a:p>
                <a:p>
                  <a:pPr algn="r">
                    <a:spcAft>
                      <a:spcPts val="0"/>
                    </a:spcAft>
                  </a:pPr>
                  <a:r>
                    <a:rPr lang="en-US" sz="3600" b="0"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CIW </a:t>
                  </a:r>
                  <a:r>
                    <a:rPr lang="en-US" sz="3600" b="0" i="1"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 Wellbeing Survey</a:t>
                  </a:r>
                </a:p>
                <a:p>
                  <a:pPr algn="r">
                    <a:spcAft>
                      <a:spcPts val="0"/>
                    </a:spcAft>
                  </a:pPr>
                  <a:r>
                    <a:rPr lang="en-US" sz="3600" b="0"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 for Bruce and Grey Counties</a:t>
                  </a:r>
                </a:p>
                <a:p>
                  <a:pPr algn="r">
                    <a:spcAft>
                      <a:spcPts val="0"/>
                    </a:spcAft>
                  </a:pPr>
                  <a:endParaRPr lang="en-CA" sz="3600" b="0"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978" y="4700761"/>
              <a:ext cx="2336523" cy="1517627"/>
            </a:xfrm>
            <a:prstGeom prst="rect">
              <a:avLst/>
            </a:prstGeom>
          </p:spPr>
        </p:pic>
      </p:grpSp>
    </p:spTree>
    <p:extLst>
      <p:ext uri="{BB962C8B-B14F-4D97-AF65-F5344CB8AC3E}">
        <p14:creationId xmlns:p14="http://schemas.microsoft.com/office/powerpoint/2010/main" val="402222531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Satisfaction with </a:t>
            </a: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Aspects of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Bruce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County</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40328" y="1213013"/>
            <a:ext cx="8686800" cy="5120640"/>
          </a:xfrm>
          <a:prstGeom prst="rect">
            <a:avLst/>
          </a:prstGeom>
        </p:spPr>
      </p:pic>
    </p:spTree>
    <p:extLst>
      <p:ext uri="{BB962C8B-B14F-4D97-AF65-F5344CB8AC3E}">
        <p14:creationId xmlns:p14="http://schemas.microsoft.com/office/powerpoint/2010/main" val="27937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0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0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 </a:t>
            </a:r>
            <a:r>
              <a:rPr lang="en-US" sz="2000" dirty="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a:t>
            </a:r>
            <a:r>
              <a:rPr lang="en-US" sz="20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Counties</a:t>
            </a:r>
            <a:endParaRPr lang="en-CA" sz="20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55774" y="1145754"/>
            <a:ext cx="8686800" cy="5127227"/>
          </a:xfrm>
          <a:prstGeom prst="rect">
            <a:avLst/>
          </a:prstGeom>
        </p:spPr>
      </p:pic>
    </p:spTree>
    <p:extLst>
      <p:ext uri="{BB962C8B-B14F-4D97-AF65-F5344CB8AC3E}">
        <p14:creationId xmlns:p14="http://schemas.microsoft.com/office/powerpoint/2010/main" val="137089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27142" y="967998"/>
            <a:ext cx="4443893" cy="2585099"/>
            <a:chOff x="127142" y="967998"/>
            <a:chExt cx="4443893" cy="2585099"/>
          </a:xfrm>
        </p:grpSpPr>
        <p:pic>
          <p:nvPicPr>
            <p:cNvPr id="10" name="Picture 9"/>
            <p:cNvPicPr>
              <a:picLocks noChangeAspect="1"/>
            </p:cNvPicPr>
            <p:nvPr/>
          </p:nvPicPr>
          <p:blipFill>
            <a:blip r:embed="rId3"/>
            <a:stretch>
              <a:fillRect/>
            </a:stretch>
          </p:blipFill>
          <p:spPr>
            <a:xfrm>
              <a:off x="127142" y="967998"/>
              <a:ext cx="4443893" cy="2585099"/>
            </a:xfrm>
            <a:prstGeom prst="rect">
              <a:avLst/>
            </a:prstGeom>
          </p:spPr>
        </p:pic>
        <p:cxnSp>
          <p:nvCxnSpPr>
            <p:cNvPr id="30" name="Straight Arrow Connector 29"/>
            <p:cNvCxnSpPr/>
            <p:nvPr/>
          </p:nvCxnSpPr>
          <p:spPr>
            <a:xfrm>
              <a:off x="1491700" y="1356184"/>
              <a:ext cx="2270111" cy="131946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887501" y="2463389"/>
              <a:ext cx="1285206" cy="4635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2438400" y="1536617"/>
              <a:ext cx="1010194" cy="27782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581725" y="1130975"/>
              <a:ext cx="1076439" cy="34320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4571036" y="967998"/>
            <a:ext cx="4349322" cy="2585099"/>
            <a:chOff x="4571036" y="967998"/>
            <a:chExt cx="4349322" cy="2585099"/>
          </a:xfrm>
        </p:grpSpPr>
        <p:pic>
          <p:nvPicPr>
            <p:cNvPr id="6" name="Picture 5"/>
            <p:cNvPicPr>
              <a:picLocks noChangeAspect="1"/>
            </p:cNvPicPr>
            <p:nvPr/>
          </p:nvPicPr>
          <p:blipFill>
            <a:blip r:embed="rId4"/>
            <a:stretch>
              <a:fillRect/>
            </a:stretch>
          </p:blipFill>
          <p:spPr>
            <a:xfrm>
              <a:off x="4571036" y="967998"/>
              <a:ext cx="4349322" cy="2585099"/>
            </a:xfrm>
            <a:prstGeom prst="rect">
              <a:avLst/>
            </a:prstGeom>
          </p:spPr>
        </p:pic>
        <p:cxnSp>
          <p:nvCxnSpPr>
            <p:cNvPr id="15" name="Straight Arrow Connector 14"/>
            <p:cNvCxnSpPr/>
            <p:nvPr/>
          </p:nvCxnSpPr>
          <p:spPr>
            <a:xfrm>
              <a:off x="5795386" y="1412946"/>
              <a:ext cx="1441437" cy="131283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792686" y="2443852"/>
              <a:ext cx="1285206" cy="4635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3"/>
          <p:cNvSpPr txBox="1">
            <a:spLocks/>
          </p:cNvSpPr>
          <p:nvPr/>
        </p:nvSpPr>
        <p:spPr>
          <a:xfrm>
            <a:off x="4886225" y="387105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A higher feelings of social isolation is related to lower 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Lower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Mid-age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Singe parent families</a:t>
            </a:r>
            <a:endParaRPr lang="en-US" sz="2000" dirty="0">
              <a:latin typeface="Arial" panose="020B0604020202020204" pitchFamily="34" charset="0"/>
              <a:cs typeface="Arial" panose="020B0604020202020204" pitchFamily="34" charset="0"/>
            </a:endParaRPr>
          </a:p>
        </p:txBody>
      </p:sp>
      <p:sp>
        <p:nvSpPr>
          <p:cNvPr id="13"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6" name="TextBox 15"/>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9" name="TextBox 18"/>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5" name="TextBox 24"/>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nvGrpSpPr>
          <p:cNvPr id="5" name="Group 4"/>
          <p:cNvGrpSpPr/>
          <p:nvPr/>
        </p:nvGrpSpPr>
        <p:grpSpPr>
          <a:xfrm>
            <a:off x="127353" y="3915994"/>
            <a:ext cx="4443683" cy="2685103"/>
            <a:chOff x="127353" y="3915994"/>
            <a:chExt cx="4443683" cy="2685103"/>
          </a:xfrm>
        </p:grpSpPr>
        <p:pic>
          <p:nvPicPr>
            <p:cNvPr id="2" name="Picture 1"/>
            <p:cNvPicPr>
              <a:picLocks noChangeAspect="1"/>
            </p:cNvPicPr>
            <p:nvPr/>
          </p:nvPicPr>
          <p:blipFill>
            <a:blip r:embed="rId5"/>
            <a:stretch>
              <a:fillRect/>
            </a:stretch>
          </p:blipFill>
          <p:spPr>
            <a:xfrm>
              <a:off x="127353" y="3915994"/>
              <a:ext cx="4443683" cy="2685103"/>
            </a:xfrm>
            <a:prstGeom prst="rect">
              <a:avLst/>
            </a:prstGeom>
          </p:spPr>
        </p:pic>
        <p:sp>
          <p:nvSpPr>
            <p:cNvPr id="29" name="Oval 28"/>
            <p:cNvSpPr/>
            <p:nvPr/>
          </p:nvSpPr>
          <p:spPr>
            <a:xfrm>
              <a:off x="2658165" y="5468338"/>
              <a:ext cx="1103646" cy="3562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6051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Perception of 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8823" y="1150373"/>
            <a:ext cx="8686800" cy="5122607"/>
          </a:xfrm>
          <a:prstGeom prst="rect">
            <a:avLst/>
          </a:prstGeom>
        </p:spPr>
      </p:pic>
    </p:spTree>
    <p:extLst>
      <p:ext uri="{BB962C8B-B14F-4D97-AF65-F5344CB8AC3E}">
        <p14:creationId xmlns:p14="http://schemas.microsoft.com/office/powerpoint/2010/main" val="128453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Perception of 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8655" y="1140543"/>
            <a:ext cx="8686800" cy="5093110"/>
          </a:xfrm>
          <a:prstGeom prst="rect">
            <a:avLst/>
          </a:prstGeom>
        </p:spPr>
      </p:pic>
    </p:spTree>
    <p:extLst>
      <p:ext uri="{BB962C8B-B14F-4D97-AF65-F5344CB8AC3E}">
        <p14:creationId xmlns:p14="http://schemas.microsoft.com/office/powerpoint/2010/main" val="386866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Safety in Community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78655" y="1111045"/>
            <a:ext cx="8686800" cy="5132439"/>
          </a:xfrm>
          <a:prstGeom prst="rect">
            <a:avLst/>
          </a:prstGeom>
        </p:spPr>
      </p:pic>
    </p:spTree>
    <p:extLst>
      <p:ext uri="{BB962C8B-B14F-4D97-AF65-F5344CB8AC3E}">
        <p14:creationId xmlns:p14="http://schemas.microsoft.com/office/powerpoint/2010/main" val="44445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730" y="367552"/>
            <a:ext cx="2398059" cy="2398059"/>
          </a:xfrm>
          <a:prstGeom prst="rect">
            <a:avLst/>
          </a:prstGeom>
        </p:spPr>
      </p:pic>
      <p:grpSp>
        <p:nvGrpSpPr>
          <p:cNvPr id="6" name="Group 5"/>
          <p:cNvGrpSpPr/>
          <p:nvPr/>
        </p:nvGrpSpPr>
        <p:grpSpPr>
          <a:xfrm>
            <a:off x="0" y="2939143"/>
            <a:ext cx="8899071" cy="1477736"/>
            <a:chOff x="0" y="2939143"/>
            <a:chExt cx="8899071" cy="1477736"/>
          </a:xfrm>
        </p:grpSpPr>
        <p:sp>
          <p:nvSpPr>
            <p:cNvPr id="7" name="Rectangle 6"/>
            <p:cNvSpPr/>
            <p:nvPr/>
          </p:nvSpPr>
          <p:spPr>
            <a:xfrm>
              <a:off x="0" y="2939143"/>
              <a:ext cx="8494713" cy="1391557"/>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LEISURE and CULTURE</a:t>
              </a:r>
              <a:endParaRPr lang="en-CA" sz="3600" b="1" dirty="0">
                <a:latin typeface="Arial" panose="020B0604020202020204" pitchFamily="34" charset="0"/>
                <a:cs typeface="Arial" panose="020B0604020202020204" pitchFamily="34" charset="0"/>
              </a:endParaRPr>
            </a:p>
          </p:txBody>
        </p:sp>
        <p:cxnSp>
          <p:nvCxnSpPr>
            <p:cNvPr id="8" name="Straight Arrow Connector 7"/>
            <p:cNvCxnSpPr/>
            <p:nvPr/>
          </p:nvCxnSpPr>
          <p:spPr>
            <a:xfrm flipV="1">
              <a:off x="0" y="4408714"/>
              <a:ext cx="8899071" cy="816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477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Participate more in computer-based leisure activities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Use outdoor sports facilities less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recreation and culture facilities as less accessible (i.e., </a:t>
            </a:r>
            <a:r>
              <a:rPr lang="en-US" sz="2000" dirty="0" smtClean="0">
                <a:solidFill>
                  <a:srgbClr val="000000"/>
                </a:solidFill>
                <a:latin typeface="Arial" panose="020B0604020202020204" pitchFamily="34" charset="0"/>
                <a:cs typeface="Arial" panose="020B0604020202020204" pitchFamily="34" charset="0"/>
              </a:rPr>
              <a:t>costly programs, </a:t>
            </a:r>
            <a:r>
              <a:rPr lang="en-US" sz="2000" dirty="0" smtClean="0">
                <a:latin typeface="Arial" panose="020B0604020202020204" pitchFamily="34" charset="0"/>
                <a:cs typeface="Arial" panose="020B0604020202020204" pitchFamily="34" charset="0"/>
              </a:rPr>
              <a:t>not convenient, no child care available)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Participate more in arts and cultural activities, and in social leisure activities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Use community recreation centres and performing arts facilities more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better access to recreation and culture facilities (i.e., easy to get to, facilities are welcoming)</a:t>
            </a: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FF0000"/>
          </a:solidFill>
          <a:ln w="1270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LEISURE and CULTURE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44824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4"/>
            <a:ext cx="4114800" cy="3951289"/>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Participate more in home-based leisure activities, and in arts and cultural activities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socialize online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Use community recreation centres and public libraries more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recreation programs as more expensive and childcare as unavailable</a:t>
            </a:r>
            <a:endParaRPr lang="en-US" sz="2000"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Participate more in sports-related social leisure activities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Use sports and outdoor facilities more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recreation and culture facilities more welcoming, and programs offered at convenient times</a:t>
            </a: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a:solidFill>
                  <a:srgbClr val="005064"/>
                </a:solidFill>
                <a:latin typeface="Arial" panose="020B0604020202020204" pitchFamily="34" charset="0"/>
                <a:cs typeface="Arial" panose="020B0604020202020204" pitchFamily="34" charset="0"/>
              </a:rPr>
              <a:t>How do women and men</a:t>
            </a:r>
            <a:r>
              <a:rPr lang="en-US" sz="2400" dirty="0">
                <a:solidFill>
                  <a:srgbClr val="005064"/>
                </a:solidFill>
                <a:latin typeface="Arial" panose="020B0604020202020204" pitchFamily="34" charset="0"/>
                <a:cs typeface="Arial" panose="020B0604020202020204" pitchFamily="34" charset="0"/>
              </a:rPr>
              <a:t> </a:t>
            </a:r>
            <a:r>
              <a:rPr lang="en-US" sz="2400" i="0" dirty="0">
                <a:solidFill>
                  <a:srgbClr val="005064"/>
                </a:solidFill>
                <a:latin typeface="Arial" panose="020B0604020202020204" pitchFamily="34" charset="0"/>
                <a:cs typeface="Arial" panose="020B0604020202020204" pitchFamily="34" charset="0"/>
              </a:rPr>
              <a:t>compare on </a:t>
            </a:r>
            <a:r>
              <a:rPr lang="en-US" sz="2400" i="0" dirty="0" smtClean="0">
                <a:solidFill>
                  <a:srgbClr val="005064"/>
                </a:solidFill>
                <a:latin typeface="Arial" panose="020B0604020202020204" pitchFamily="34" charset="0"/>
                <a:cs typeface="Arial" panose="020B0604020202020204" pitchFamily="34" charset="0"/>
              </a:rPr>
              <a:t>leisure and culture?</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FF0000"/>
          </a:solidFill>
          <a:ln w="1270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LEISURE and CULTURE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29959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Facility Use in Bruce and Grey Counties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06935" y="1140542"/>
            <a:ext cx="8686800" cy="5112774"/>
          </a:xfrm>
          <a:prstGeom prst="rect">
            <a:avLst/>
          </a:prstGeom>
        </p:spPr>
      </p:pic>
    </p:spTree>
    <p:extLst>
      <p:ext uri="{BB962C8B-B14F-4D97-AF65-F5344CB8AC3E}">
        <p14:creationId xmlns:p14="http://schemas.microsoft.com/office/powerpoint/2010/main" val="155143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Facility Use by </a:t>
            </a:r>
            <a:r>
              <a:rPr lang="en-US" sz="2800" dirty="0" smtClean="0">
                <a:solidFill>
                  <a:srgbClr val="FFFFFF"/>
                </a:solidFill>
                <a:latin typeface="Gotham"/>
                <a:ea typeface="Open Sans Condensed" panose="020B0806030504020204" pitchFamily="34" charset="0"/>
                <a:cs typeface="Open Sans Condensed" panose="020B0806030504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87271" y="1150374"/>
            <a:ext cx="8686800" cy="5112774"/>
          </a:xfrm>
          <a:prstGeom prst="rect">
            <a:avLst/>
          </a:prstGeom>
        </p:spPr>
      </p:pic>
    </p:spTree>
    <p:extLst>
      <p:ext uri="{BB962C8B-B14F-4D97-AF65-F5344CB8AC3E}">
        <p14:creationId xmlns:p14="http://schemas.microsoft.com/office/powerpoint/2010/main" val="418515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Satisfaction with </a:t>
            </a: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Aspects of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Grey County</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40328" y="1233751"/>
            <a:ext cx="8686800" cy="5111933"/>
          </a:xfrm>
          <a:prstGeom prst="rect">
            <a:avLst/>
          </a:prstGeom>
        </p:spPr>
      </p:pic>
    </p:spTree>
    <p:extLst>
      <p:ext uri="{BB962C8B-B14F-4D97-AF65-F5344CB8AC3E}">
        <p14:creationId xmlns:p14="http://schemas.microsoft.com/office/powerpoint/2010/main" val="354105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Facility Use by </a:t>
            </a:r>
            <a:r>
              <a:rPr lang="en-US" sz="2800" dirty="0" smtClean="0">
                <a:solidFill>
                  <a:srgbClr val="FFFFFF"/>
                </a:solidFill>
                <a:latin typeface="Gotham"/>
                <a:ea typeface="Open Sans Condensed" panose="020B0806030504020204" pitchFamily="34" charset="0"/>
                <a:cs typeface="Open Sans Condensed" panose="020B0806030504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9152" y="1140388"/>
            <a:ext cx="8686800" cy="5093264"/>
          </a:xfrm>
          <a:prstGeom prst="rect">
            <a:avLst/>
          </a:prstGeom>
        </p:spPr>
      </p:pic>
    </p:spTree>
    <p:extLst>
      <p:ext uri="{BB962C8B-B14F-4D97-AF65-F5344CB8AC3E}">
        <p14:creationId xmlns:p14="http://schemas.microsoft.com/office/powerpoint/2010/main" val="50486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Facility Use by </a:t>
            </a:r>
            <a:r>
              <a:rPr lang="en-US" sz="2800" dirty="0">
                <a:solidFill>
                  <a:srgbClr val="FFFFFF"/>
                </a:solidFill>
                <a:latin typeface="Gotham"/>
                <a:ea typeface="Open Sans Condensed" panose="020B0806030504020204" pitchFamily="34" charset="0"/>
                <a:cs typeface="Open Sans Condensed" panose="020B0806030504020204" pitchFamily="34" charset="0"/>
              </a:rPr>
              <a:t>l</a:t>
            </a:r>
            <a:r>
              <a:rPr lang="en-US" sz="2800" dirty="0" smtClean="0">
                <a:solidFill>
                  <a:srgbClr val="FFFFFF"/>
                </a:solidFill>
                <a:latin typeface="Gotham"/>
                <a:ea typeface="Open Sans Condensed" panose="020B0806030504020204" pitchFamily="34" charset="0"/>
                <a:cs typeface="Open Sans Condensed" panose="020B0806030504020204" pitchFamily="34" charset="0"/>
              </a:rPr>
              <a:t>iving </a:t>
            </a:r>
            <a:r>
              <a:rPr lang="en-US" sz="2800" dirty="0">
                <a:solidFill>
                  <a:srgbClr val="FFFFFF"/>
                </a:solidFill>
                <a:latin typeface="Gotham"/>
                <a:ea typeface="Open Sans Condensed" panose="020B0806030504020204" pitchFamily="34" charset="0"/>
                <a:cs typeface="Open Sans Condensed" panose="020B0806030504020204" pitchFamily="34" charset="0"/>
              </a:rPr>
              <a:t>a</a:t>
            </a:r>
            <a:r>
              <a:rPr lang="en-US" sz="2800" dirty="0" smtClean="0">
                <a:solidFill>
                  <a:srgbClr val="FFFFFF"/>
                </a:solidFill>
                <a:latin typeface="Gotham"/>
                <a:ea typeface="Open Sans Condensed" panose="020B0806030504020204" pitchFamily="34" charset="0"/>
                <a:cs typeface="Open Sans Condensed" panose="020B0806030504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59992" y="1150373"/>
            <a:ext cx="8686800" cy="5112775"/>
          </a:xfrm>
          <a:prstGeom prst="rect">
            <a:avLst/>
          </a:prstGeom>
        </p:spPr>
      </p:pic>
    </p:spTree>
    <p:extLst>
      <p:ext uri="{BB962C8B-B14F-4D97-AF65-F5344CB8AC3E}">
        <p14:creationId xmlns:p14="http://schemas.microsoft.com/office/powerpoint/2010/main" val="174269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in Bruce and Grey Counties</a:t>
            </a:r>
            <a:endParaRPr lang="en-CA" sz="26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28" y="1346115"/>
            <a:ext cx="8686800" cy="4667112"/>
          </a:xfrm>
          <a:prstGeom prst="rect">
            <a:avLst/>
          </a:prstGeom>
        </p:spPr>
      </p:pic>
    </p:spTree>
    <p:extLst>
      <p:ext uri="{BB962C8B-B14F-4D97-AF65-F5344CB8AC3E}">
        <p14:creationId xmlns:p14="http://schemas.microsoft.com/office/powerpoint/2010/main" val="391137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943" y="1150374"/>
            <a:ext cx="8686800" cy="5083278"/>
          </a:xfrm>
          <a:prstGeom prst="rect">
            <a:avLst/>
          </a:prstGeom>
        </p:spPr>
      </p:pic>
    </p:spTree>
    <p:extLst>
      <p:ext uri="{BB962C8B-B14F-4D97-AF65-F5344CB8AC3E}">
        <p14:creationId xmlns:p14="http://schemas.microsoft.com/office/powerpoint/2010/main" val="315144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87271" y="1150375"/>
            <a:ext cx="8686800" cy="5132438"/>
          </a:xfrm>
          <a:prstGeom prst="rect">
            <a:avLst/>
          </a:prstGeom>
        </p:spPr>
      </p:pic>
    </p:spTree>
    <p:extLst>
      <p:ext uri="{BB962C8B-B14F-4D97-AF65-F5344CB8AC3E}">
        <p14:creationId xmlns:p14="http://schemas.microsoft.com/office/powerpoint/2010/main" val="89194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7607" y="1150373"/>
            <a:ext cx="8686800" cy="5093111"/>
          </a:xfrm>
          <a:prstGeom prst="rect">
            <a:avLst/>
          </a:prstGeom>
        </p:spPr>
      </p:pic>
    </p:spTree>
    <p:extLst>
      <p:ext uri="{BB962C8B-B14F-4D97-AF65-F5344CB8AC3E}">
        <p14:creationId xmlns:p14="http://schemas.microsoft.com/office/powerpoint/2010/main" val="63857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03074" y="920869"/>
            <a:ext cx="4468924" cy="2632227"/>
            <a:chOff x="103074" y="920869"/>
            <a:chExt cx="4468924" cy="2632227"/>
          </a:xfrm>
        </p:grpSpPr>
        <p:pic>
          <p:nvPicPr>
            <p:cNvPr id="26" name="Picture 25"/>
            <p:cNvPicPr>
              <a:picLocks noChangeAspect="1"/>
            </p:cNvPicPr>
            <p:nvPr/>
          </p:nvPicPr>
          <p:blipFill>
            <a:blip r:embed="rId3"/>
            <a:stretch>
              <a:fillRect/>
            </a:stretch>
          </p:blipFill>
          <p:spPr>
            <a:xfrm>
              <a:off x="103074" y="920869"/>
              <a:ext cx="4468924" cy="2632227"/>
            </a:xfrm>
            <a:prstGeom prst="rect">
              <a:avLst/>
            </a:prstGeom>
          </p:spPr>
        </p:pic>
        <p:cxnSp>
          <p:nvCxnSpPr>
            <p:cNvPr id="28" name="Straight Arrow Connector 27"/>
            <p:cNvCxnSpPr/>
            <p:nvPr/>
          </p:nvCxnSpPr>
          <p:spPr>
            <a:xfrm flipH="1">
              <a:off x="1167770" y="1228373"/>
              <a:ext cx="2335355" cy="143764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503578" y="2771241"/>
              <a:ext cx="998822" cy="4276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3012663" y="1688491"/>
              <a:ext cx="1059800" cy="42769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1167770" y="1436405"/>
              <a:ext cx="1059800" cy="42769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103074" y="3885988"/>
            <a:ext cx="4468926" cy="2697692"/>
            <a:chOff x="103074" y="3885988"/>
            <a:chExt cx="4468926" cy="2697692"/>
          </a:xfrm>
        </p:grpSpPr>
        <p:pic>
          <p:nvPicPr>
            <p:cNvPr id="4" name="Picture 3"/>
            <p:cNvPicPr>
              <a:picLocks noChangeAspect="1"/>
            </p:cNvPicPr>
            <p:nvPr/>
          </p:nvPicPr>
          <p:blipFill>
            <a:blip r:embed="rId4"/>
            <a:stretch>
              <a:fillRect/>
            </a:stretch>
          </p:blipFill>
          <p:spPr>
            <a:xfrm>
              <a:off x="103074" y="3885988"/>
              <a:ext cx="4468926" cy="2697692"/>
            </a:xfrm>
            <a:prstGeom prst="rect">
              <a:avLst/>
            </a:prstGeom>
          </p:spPr>
        </p:pic>
        <p:sp>
          <p:nvSpPr>
            <p:cNvPr id="24" name="Oval 23"/>
            <p:cNvSpPr/>
            <p:nvPr/>
          </p:nvSpPr>
          <p:spPr>
            <a:xfrm>
              <a:off x="1243868" y="5570884"/>
              <a:ext cx="1082886" cy="4467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p:cNvGrpSpPr/>
          <p:nvPr/>
        </p:nvGrpSpPr>
        <p:grpSpPr>
          <a:xfrm>
            <a:off x="4571998" y="956846"/>
            <a:ext cx="4371566" cy="2596250"/>
            <a:chOff x="4571998" y="956846"/>
            <a:chExt cx="4371566" cy="2596250"/>
          </a:xfrm>
        </p:grpSpPr>
        <p:pic>
          <p:nvPicPr>
            <p:cNvPr id="12" name="Picture 11"/>
            <p:cNvPicPr>
              <a:picLocks noChangeAspect="1"/>
            </p:cNvPicPr>
            <p:nvPr/>
          </p:nvPicPr>
          <p:blipFill>
            <a:blip r:embed="rId5"/>
            <a:stretch>
              <a:fillRect/>
            </a:stretch>
          </p:blipFill>
          <p:spPr>
            <a:xfrm>
              <a:off x="4571998" y="956846"/>
              <a:ext cx="4371566" cy="2596250"/>
            </a:xfrm>
            <a:prstGeom prst="rect">
              <a:avLst/>
            </a:prstGeom>
          </p:spPr>
        </p:pic>
        <p:cxnSp>
          <p:nvCxnSpPr>
            <p:cNvPr id="29" name="Straight Arrow Connector 28"/>
            <p:cNvCxnSpPr/>
            <p:nvPr/>
          </p:nvCxnSpPr>
          <p:spPr>
            <a:xfrm flipH="1">
              <a:off x="5894125" y="1169968"/>
              <a:ext cx="1516870" cy="132068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5380320" y="2116183"/>
              <a:ext cx="1339654" cy="6287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Content Placeholder 3"/>
          <p:cNvSpPr txBox="1">
            <a:spLocks/>
          </p:cNvSpPr>
          <p:nvPr/>
        </p:nvSpPr>
        <p:spPr>
          <a:xfrm>
            <a:off x="4886225" y="3871058"/>
            <a:ext cx="4174648"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perceived accessibility of recreation and cultural facilities is related to </a:t>
            </a: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and mid-age adults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Single parent families</a:t>
            </a:r>
            <a:endParaRPr lang="en-US" sz="2000" dirty="0">
              <a:latin typeface="Arial" panose="020B0604020202020204" pitchFamily="34" charset="0"/>
              <a:cs typeface="Arial" panose="020B0604020202020204" pitchFamily="34" charset="0"/>
            </a:endParaRPr>
          </a:p>
        </p:txBody>
      </p:sp>
      <p:sp>
        <p:nvSpPr>
          <p:cNvPr id="16" name="Title 5"/>
          <p:cNvSpPr txBox="1">
            <a:spLocks/>
          </p:cNvSpPr>
          <p:nvPr/>
        </p:nvSpPr>
        <p:spPr>
          <a:xfrm>
            <a:off x="138111" y="214135"/>
            <a:ext cx="8689017" cy="502527"/>
          </a:xfrm>
          <a:prstGeom prst="rect">
            <a:avLst/>
          </a:prstGeom>
          <a:solidFill>
            <a:srgbClr val="FF00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7" name="TextBox 16"/>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8" name="TextBox 17"/>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31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68940"/>
            <a:ext cx="2478741" cy="2478741"/>
          </a:xfrm>
          <a:prstGeom prst="rect">
            <a:avLst/>
          </a:prstGeom>
        </p:spPr>
      </p:pic>
      <p:grpSp>
        <p:nvGrpSpPr>
          <p:cNvPr id="6" name="Group 5"/>
          <p:cNvGrpSpPr/>
          <p:nvPr/>
        </p:nvGrpSpPr>
        <p:grpSpPr>
          <a:xfrm>
            <a:off x="0" y="2939143"/>
            <a:ext cx="8899071" cy="1477736"/>
            <a:chOff x="0" y="2939143"/>
            <a:chExt cx="8899071" cy="1477736"/>
          </a:xfrm>
        </p:grpSpPr>
        <p:sp>
          <p:nvSpPr>
            <p:cNvPr id="7" name="Rectangle 6"/>
            <p:cNvSpPr/>
            <p:nvPr/>
          </p:nvSpPr>
          <p:spPr>
            <a:xfrm>
              <a:off x="0" y="2939143"/>
              <a:ext cx="8494713" cy="1391557"/>
            </a:xfrm>
            <a:prstGeom prst="rect">
              <a:avLst/>
            </a:prstGeom>
            <a:solidFill>
              <a:srgbClr val="009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TIME USE</a:t>
              </a:r>
              <a:endParaRPr lang="en-CA" sz="3600" b="1" dirty="0">
                <a:latin typeface="Arial" panose="020B0604020202020204" pitchFamily="34" charset="0"/>
                <a:cs typeface="Arial" panose="020B0604020202020204" pitchFamily="34" charset="0"/>
              </a:endParaRPr>
            </a:p>
          </p:txBody>
        </p:sp>
        <p:cxnSp>
          <p:nvCxnSpPr>
            <p:cNvPr id="8" name="Straight Arrow Connector 7"/>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1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often feel rushed</a:t>
            </a:r>
          </a:p>
          <a:p>
            <a:pPr>
              <a:spcBef>
                <a:spcPts val="0"/>
              </a:spcBef>
              <a:spcAft>
                <a:spcPts val="1200"/>
              </a:spcAft>
              <a:buSzPct val="150000"/>
              <a:buBlip>
                <a:blip r:embed="rId3"/>
              </a:buBlip>
            </a:pPr>
            <a:r>
              <a:rPr lang="en-US" sz="2000" i="1" dirty="0" smtClean="0">
                <a:latin typeface="Arial" panose="020B0604020202020204" pitchFamily="34" charset="0"/>
                <a:cs typeface="Arial" panose="020B0604020202020204" pitchFamily="34" charset="0"/>
              </a:rPr>
              <a:t>Less</a:t>
            </a:r>
            <a:r>
              <a:rPr lang="en-US" sz="2000" dirty="0" smtClean="0">
                <a:latin typeface="Arial" panose="020B0604020202020204" pitchFamily="34" charset="0"/>
                <a:cs typeface="Arial" panose="020B0604020202020204" pitchFamily="34" charset="0"/>
              </a:rPr>
              <a:t> time to:</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Get enough sleep</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Prepare healthy meals</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Be with partner</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Be together with family</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Socialize </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Work interferes more with personal life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Take more vacation days</a:t>
            </a:r>
          </a:p>
          <a:p>
            <a:pPr lvl="0">
              <a:spcBef>
                <a:spcPts val="0"/>
              </a:spcBef>
              <a:spcAft>
                <a:spcPts val="1200"/>
              </a:spcAft>
              <a:buClr>
                <a:srgbClr val="00A7B9"/>
              </a:buClr>
              <a:buSzPct val="150000"/>
              <a:buBlip>
                <a:blip r:embed="rId3"/>
              </a:buBlip>
            </a:pPr>
            <a:r>
              <a:rPr lang="en-US" sz="2000" i="1" dirty="0" smtClean="0">
                <a:solidFill>
                  <a:srgbClr val="000000"/>
                </a:solidFill>
                <a:latin typeface="Arial" panose="020B0604020202020204" pitchFamily="34" charset="0"/>
                <a:cs typeface="Arial" panose="020B0604020202020204" pitchFamily="34" charset="0"/>
              </a:rPr>
              <a:t>More</a:t>
            </a:r>
            <a:r>
              <a:rPr lang="en-US" sz="2000" dirty="0" smtClean="0">
                <a:solidFill>
                  <a:srgbClr val="000000"/>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time to:</a:t>
            </a: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Keep in shape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Nurture spiritual side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Be with children</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Form/sustain relationships</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Participate in community</a:t>
            </a:r>
            <a:endParaRPr lang="en-US" sz="2000" dirty="0">
              <a:solidFill>
                <a:srgbClr val="000000"/>
              </a:solidFill>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Higher perceived work-life balance</a:t>
            </a: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USE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0729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171887"/>
            <a:ext cx="4114800" cy="4418693"/>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Devote more </a:t>
            </a:r>
            <a:r>
              <a:rPr lang="en-US" sz="2000" dirty="0">
                <a:latin typeface="Arial" panose="020B0604020202020204" pitchFamily="34" charset="0"/>
                <a:cs typeface="Arial" panose="020B0604020202020204" pitchFamily="34" charset="0"/>
              </a:rPr>
              <a:t>time taking care of </a:t>
            </a:r>
            <a:r>
              <a:rPr lang="en-US" sz="2000" dirty="0" smtClean="0">
                <a:latin typeface="Arial" panose="020B0604020202020204" pitchFamily="34" charset="0"/>
                <a:cs typeface="Arial" panose="020B0604020202020204" pitchFamily="34" charset="0"/>
              </a:rPr>
              <a:t>children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Devote more time taking care of older adults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a:t>
            </a:r>
            <a:r>
              <a:rPr lang="en-US" sz="2000" dirty="0">
                <a:latin typeface="Arial" panose="020B0604020202020204" pitchFamily="34" charset="0"/>
                <a:cs typeface="Arial" panose="020B0604020202020204" pitchFamily="34" charset="0"/>
              </a:rPr>
              <a:t>often feel </a:t>
            </a:r>
            <a:r>
              <a:rPr lang="en-US" sz="2000" dirty="0" smtClean="0">
                <a:latin typeface="Arial" panose="020B0604020202020204" pitchFamily="34" charset="0"/>
                <a:cs typeface="Arial" panose="020B0604020202020204" pitchFamily="34" charset="0"/>
              </a:rPr>
              <a:t>rushed</a:t>
            </a:r>
          </a:p>
          <a:p>
            <a:pPr>
              <a:spcBef>
                <a:spcPts val="0"/>
              </a:spcBef>
              <a:spcAft>
                <a:spcPts val="1200"/>
              </a:spcAft>
              <a:buSzPct val="150000"/>
              <a:buBlip>
                <a:blip r:embed="rId3"/>
              </a:buBlip>
            </a:pPr>
            <a:r>
              <a:rPr lang="en-US" sz="2000" i="1" dirty="0" smtClean="0">
                <a:latin typeface="Arial" panose="020B0604020202020204" pitchFamily="34" charset="0"/>
                <a:cs typeface="Arial" panose="020B0604020202020204" pitchFamily="34" charset="0"/>
              </a:rPr>
              <a:t>Less</a:t>
            </a:r>
            <a:r>
              <a:rPr lang="en-US" sz="2000" dirty="0" smtClean="0">
                <a:latin typeface="Arial" panose="020B0604020202020204" pitchFamily="34" charset="0"/>
                <a:cs typeface="Arial" panose="020B0604020202020204" pitchFamily="34" charset="0"/>
              </a:rPr>
              <a:t> time to:</a:t>
            </a:r>
          </a:p>
          <a:p>
            <a:pPr marL="914400">
              <a:spcBef>
                <a:spcPts val="0"/>
              </a:spcBef>
              <a:spcAft>
                <a:spcPts val="6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Be with partner</a:t>
            </a:r>
          </a:p>
          <a:p>
            <a:pPr marL="914400">
              <a:spcBef>
                <a:spcPts val="0"/>
              </a:spcBef>
              <a:spcAft>
                <a:spcPts val="600"/>
              </a:spcAft>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Be with children</a:t>
            </a:r>
          </a:p>
          <a:p>
            <a:pPr marL="914400">
              <a:spcBef>
                <a:spcPts val="0"/>
              </a:spcBef>
              <a:spcAft>
                <a:spcPts val="600"/>
              </a:spcAft>
              <a:buClr>
                <a:srgbClr val="005A6E"/>
              </a:buClr>
              <a:buSzPct val="100000"/>
              <a:buFont typeface="Courier New" panose="02070309020205020404" pitchFamily="49" charset="0"/>
              <a:buChar char="o"/>
            </a:pPr>
            <a:r>
              <a:rPr lang="en-US" sz="2000" dirty="0">
                <a:latin typeface="Arial" panose="020B0604020202020204" pitchFamily="34" charset="0"/>
                <a:cs typeface="Arial" panose="020B0604020202020204" pitchFamily="34" charset="0"/>
              </a:rPr>
              <a:t>Socialize</a:t>
            </a:r>
          </a:p>
          <a:p>
            <a:pPr>
              <a:spcBef>
                <a:spcPts val="0"/>
              </a:spcBef>
              <a:spcAft>
                <a:spcPts val="1200"/>
              </a:spcAft>
              <a:buSzPct val="150000"/>
              <a:buBlip>
                <a:blip r:embed="rId3"/>
              </a:buBlip>
            </a:pP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a:solidFill>
                  <a:schemeClr val="bg1"/>
                </a:solidFill>
                <a:latin typeface="Arial" panose="020B0604020202020204" pitchFamily="34" charset="0"/>
                <a:cs typeface="Arial" panose="020B0604020202020204" pitchFamily="34" charset="0"/>
              </a:rPr>
              <a:t>M</a:t>
            </a:r>
            <a:r>
              <a:rPr lang="en-US" sz="2400" b="1" i="1" dirty="0" smtClean="0">
                <a:solidFill>
                  <a:schemeClr val="bg1"/>
                </a:solidFill>
                <a:latin typeface="Arial" panose="020B0604020202020204" pitchFamily="34" charset="0"/>
                <a:cs typeface="Arial" panose="020B0604020202020204" pitchFamily="34" charset="0"/>
              </a:rPr>
              <a:t>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522304" y="2171888"/>
            <a:ext cx="4393095" cy="4418692"/>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a:t>
            </a:r>
            <a:r>
              <a:rPr lang="en-US" sz="2000" dirty="0">
                <a:latin typeface="Arial" panose="020B0604020202020204" pitchFamily="34" charset="0"/>
                <a:cs typeface="Arial" panose="020B0604020202020204" pitchFamily="34" charset="0"/>
              </a:rPr>
              <a:t>often feel that they have free time on their </a:t>
            </a:r>
            <a:r>
              <a:rPr lang="en-US" sz="2000" dirty="0" smtClean="0">
                <a:latin typeface="Arial" panose="020B0604020202020204" pitchFamily="34" charset="0"/>
                <a:cs typeface="Arial" panose="020B0604020202020204" pitchFamily="34" charset="0"/>
              </a:rPr>
              <a:t>hands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agree childcare services in community are </a:t>
            </a:r>
            <a:r>
              <a:rPr lang="en-US" sz="2000" dirty="0">
                <a:latin typeface="Arial" panose="020B0604020202020204" pitchFamily="34" charset="0"/>
                <a:cs typeface="Arial" panose="020B0604020202020204" pitchFamily="34" charset="0"/>
              </a:rPr>
              <a:t>adequate </a:t>
            </a:r>
            <a:endParaRPr lang="en-US" sz="2000" dirty="0" smtClean="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sz="2000" i="1" dirty="0" smtClean="0">
                <a:solidFill>
                  <a:srgbClr val="000000"/>
                </a:solidFill>
                <a:latin typeface="Arial" panose="020B0604020202020204" pitchFamily="34" charset="0"/>
                <a:cs typeface="Arial" panose="020B0604020202020204" pitchFamily="34" charset="0"/>
              </a:rPr>
              <a:t>More</a:t>
            </a:r>
            <a:r>
              <a:rPr lang="en-US" sz="2000" dirty="0" smtClean="0">
                <a:solidFill>
                  <a:srgbClr val="000000"/>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time to:</a:t>
            </a: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Keep in shape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Nurture spiritual side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Form/sustain relationships</a:t>
            </a:r>
          </a:p>
          <a:p>
            <a:pPr marL="914400" lvl="0">
              <a:spcBef>
                <a:spcPts val="0"/>
              </a:spcBef>
              <a:spcAft>
                <a:spcPts val="6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Be active in community</a:t>
            </a:r>
          </a:p>
          <a:p>
            <a:pPr marL="914400" lvl="0">
              <a:spcBef>
                <a:spcPts val="0"/>
              </a:spcBef>
              <a:spcAft>
                <a:spcPts val="1200"/>
              </a:spcAft>
              <a:buClr>
                <a:srgbClr val="005A6E"/>
              </a:buClr>
              <a:buSzPct val="100000"/>
              <a:buFont typeface="Courier New" panose="02070309020205020404" pitchFamily="49" charset="0"/>
              <a:buChar char="o"/>
            </a:pPr>
            <a:endParaRPr lang="en-US" sz="2000" dirty="0">
              <a:solidFill>
                <a:srgbClr val="000000"/>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a:solidFill>
                  <a:srgbClr val="005064"/>
                </a:solidFill>
                <a:latin typeface="Arial" panose="020B0604020202020204" pitchFamily="34" charset="0"/>
                <a:cs typeface="Arial" panose="020B0604020202020204" pitchFamily="34" charset="0"/>
              </a:rPr>
              <a:t>How do women and men</a:t>
            </a:r>
            <a:r>
              <a:rPr lang="en-US" sz="2400" dirty="0">
                <a:solidFill>
                  <a:srgbClr val="005064"/>
                </a:solidFill>
                <a:latin typeface="Arial" panose="020B0604020202020204" pitchFamily="34" charset="0"/>
                <a:cs typeface="Arial" panose="020B0604020202020204" pitchFamily="34" charset="0"/>
              </a:rPr>
              <a:t> </a:t>
            </a:r>
            <a:r>
              <a:rPr lang="en-US" sz="2400" i="0" dirty="0">
                <a:solidFill>
                  <a:srgbClr val="005064"/>
                </a:solidFill>
                <a:latin typeface="Arial" panose="020B0604020202020204" pitchFamily="34" charset="0"/>
                <a:cs typeface="Arial" panose="020B0604020202020204" pitchFamily="34" charset="0"/>
              </a:rPr>
              <a:t>compare on </a:t>
            </a:r>
            <a:r>
              <a:rPr lang="en-US" sz="2400" i="0" dirty="0" smtClean="0">
                <a:solidFill>
                  <a:srgbClr val="005064"/>
                </a:solidFill>
                <a:latin typeface="Arial" panose="020B0604020202020204" pitchFamily="34" charset="0"/>
                <a:cs typeface="Arial" panose="020B0604020202020204" pitchFamily="34" charset="0"/>
              </a:rPr>
              <a:t>time use?</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USE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4223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Domain: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Counties</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925032"/>
            <a:ext cx="8686800" cy="5475769"/>
          </a:xfrm>
          <a:prstGeom prst="rect">
            <a:avLst/>
          </a:prstGeom>
        </p:spPr>
      </p:pic>
    </p:spTree>
    <p:extLst>
      <p:ext uri="{BB962C8B-B14F-4D97-AF65-F5344CB8AC3E}">
        <p14:creationId xmlns:p14="http://schemas.microsoft.com/office/powerpoint/2010/main" val="124599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0328" y="1150374"/>
            <a:ext cx="8686800" cy="5102942"/>
          </a:xfrm>
          <a:prstGeom prst="rect">
            <a:avLst/>
          </a:prstGeom>
        </p:spPr>
      </p:pic>
    </p:spTree>
    <p:extLst>
      <p:ext uri="{BB962C8B-B14F-4D97-AF65-F5344CB8AC3E}">
        <p14:creationId xmlns:p14="http://schemas.microsoft.com/office/powerpoint/2010/main" val="2684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50374"/>
            <a:ext cx="8686800" cy="5230761"/>
          </a:xfrm>
          <a:prstGeom prst="rect">
            <a:avLst/>
          </a:prstGeom>
        </p:spPr>
      </p:pic>
    </p:spTree>
    <p:extLst>
      <p:ext uri="{BB962C8B-B14F-4D97-AF65-F5344CB8AC3E}">
        <p14:creationId xmlns:p14="http://schemas.microsoft.com/office/powerpoint/2010/main" val="404729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are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0328" y="1150374"/>
            <a:ext cx="8686800" cy="5122607"/>
          </a:xfrm>
          <a:prstGeom prst="rect">
            <a:avLst/>
          </a:prstGeom>
        </p:spPr>
      </p:pic>
    </p:spTree>
    <p:extLst>
      <p:ext uri="{BB962C8B-B14F-4D97-AF65-F5344CB8AC3E}">
        <p14:creationId xmlns:p14="http://schemas.microsoft.com/office/powerpoint/2010/main" val="215692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in Bruce and Grey Counties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258529"/>
            <a:ext cx="8686800" cy="5024284"/>
          </a:xfrm>
          <a:prstGeom prst="rect">
            <a:avLst/>
          </a:prstGeom>
        </p:spPr>
      </p:pic>
    </p:spTree>
    <p:extLst>
      <p:ext uri="{BB962C8B-B14F-4D97-AF65-F5344CB8AC3E}">
        <p14:creationId xmlns:p14="http://schemas.microsoft.com/office/powerpoint/2010/main" val="256895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06935" y="1150374"/>
            <a:ext cx="8686800" cy="5132439"/>
          </a:xfrm>
          <a:prstGeom prst="rect">
            <a:avLst/>
          </a:prstGeom>
        </p:spPr>
      </p:pic>
    </p:spTree>
    <p:extLst>
      <p:ext uri="{BB962C8B-B14F-4D97-AF65-F5344CB8AC3E}">
        <p14:creationId xmlns:p14="http://schemas.microsoft.com/office/powerpoint/2010/main" val="359171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6599" y="1150374"/>
            <a:ext cx="8686800" cy="5161936"/>
            <a:chOff x="226599" y="1150374"/>
            <a:chExt cx="8686800" cy="5161936"/>
          </a:xfrm>
        </p:grpSpPr>
        <p:pic>
          <p:nvPicPr>
            <p:cNvPr id="9" name="Picture 8"/>
            <p:cNvPicPr>
              <a:picLocks noChangeAspect="1"/>
            </p:cNvPicPr>
            <p:nvPr/>
          </p:nvPicPr>
          <p:blipFill>
            <a:blip r:embed="rId3"/>
            <a:stretch>
              <a:fillRect/>
            </a:stretch>
          </p:blipFill>
          <p:spPr>
            <a:xfrm>
              <a:off x="226599" y="1150374"/>
              <a:ext cx="8686800" cy="5161936"/>
            </a:xfrm>
            <a:prstGeom prst="rect">
              <a:avLst/>
            </a:prstGeom>
          </p:spPr>
        </p:pic>
        <p:cxnSp>
          <p:nvCxnSpPr>
            <p:cNvPr id="4" name="Straight Arrow Connector 3"/>
            <p:cNvCxnSpPr/>
            <p:nvPr/>
          </p:nvCxnSpPr>
          <p:spPr>
            <a:xfrm flipV="1">
              <a:off x="2875558" y="1740310"/>
              <a:ext cx="4980416" cy="336369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7"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03299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18984" y="1150374"/>
            <a:ext cx="8686800" cy="5171768"/>
          </a:xfrm>
          <a:prstGeom prst="rect">
            <a:avLst/>
          </a:prstGeom>
        </p:spPr>
      </p:pic>
    </p:spTree>
    <p:extLst>
      <p:ext uri="{BB962C8B-B14F-4D97-AF65-F5344CB8AC3E}">
        <p14:creationId xmlns:p14="http://schemas.microsoft.com/office/powerpoint/2010/main" val="280801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5"/>
          <p:cNvSpPr txBox="1">
            <a:spLocks/>
          </p:cNvSpPr>
          <p:nvPr/>
        </p:nvSpPr>
        <p:spPr>
          <a:xfrm>
            <a:off x="138111" y="214135"/>
            <a:ext cx="8689017" cy="502527"/>
          </a:xfrm>
          <a:prstGeom prst="rect">
            <a:avLst/>
          </a:prstGeom>
          <a:solidFill>
            <a:srgbClr val="0099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4" name="Group 3"/>
          <p:cNvGrpSpPr/>
          <p:nvPr/>
        </p:nvGrpSpPr>
        <p:grpSpPr>
          <a:xfrm>
            <a:off x="138109" y="716662"/>
            <a:ext cx="8851956" cy="5858309"/>
            <a:chOff x="138109" y="716662"/>
            <a:chExt cx="8851956" cy="5858309"/>
          </a:xfrm>
        </p:grpSpPr>
        <p:grpSp>
          <p:nvGrpSpPr>
            <p:cNvPr id="6" name="Group 5"/>
            <p:cNvGrpSpPr/>
            <p:nvPr/>
          </p:nvGrpSpPr>
          <p:grpSpPr>
            <a:xfrm>
              <a:off x="138110" y="3989119"/>
              <a:ext cx="4416473" cy="2585852"/>
              <a:chOff x="138110" y="3989119"/>
              <a:chExt cx="4416473" cy="2585852"/>
            </a:xfrm>
          </p:grpSpPr>
          <p:pic>
            <p:nvPicPr>
              <p:cNvPr id="2" name="Picture 1"/>
              <p:cNvPicPr>
                <a:picLocks noChangeAspect="1"/>
              </p:cNvPicPr>
              <p:nvPr/>
            </p:nvPicPr>
            <p:blipFill>
              <a:blip r:embed="rId3"/>
              <a:stretch>
                <a:fillRect/>
              </a:stretch>
            </p:blipFill>
            <p:spPr>
              <a:xfrm>
                <a:off x="138110" y="3989119"/>
                <a:ext cx="4416473" cy="2585852"/>
              </a:xfrm>
              <a:prstGeom prst="rect">
                <a:avLst/>
              </a:prstGeom>
            </p:spPr>
          </p:pic>
          <p:sp>
            <p:nvSpPr>
              <p:cNvPr id="28" name="Oval 27"/>
              <p:cNvSpPr/>
              <p:nvPr/>
            </p:nvSpPr>
            <p:spPr>
              <a:xfrm>
                <a:off x="3567583" y="4241512"/>
                <a:ext cx="915036" cy="40421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ontent Placeholder 3"/>
            <p:cNvSpPr txBox="1">
              <a:spLocks/>
            </p:cNvSpPr>
            <p:nvPr/>
          </p:nvSpPr>
          <p:spPr>
            <a:xfrm>
              <a:off x="4650582" y="3874338"/>
              <a:ext cx="4114800" cy="2160947"/>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000" dirty="0" smtClean="0"/>
            </a:p>
          </p:txBody>
        </p:sp>
        <p:grpSp>
          <p:nvGrpSpPr>
            <p:cNvPr id="14" name="Group 13"/>
            <p:cNvGrpSpPr/>
            <p:nvPr/>
          </p:nvGrpSpPr>
          <p:grpSpPr>
            <a:xfrm>
              <a:off x="4554582" y="969055"/>
              <a:ext cx="4435483" cy="2613644"/>
              <a:chOff x="4554582" y="969055"/>
              <a:chExt cx="4435483" cy="2613644"/>
            </a:xfrm>
          </p:grpSpPr>
          <p:pic>
            <p:nvPicPr>
              <p:cNvPr id="13" name="Picture 12"/>
              <p:cNvPicPr>
                <a:picLocks noChangeAspect="1"/>
              </p:cNvPicPr>
              <p:nvPr/>
            </p:nvPicPr>
            <p:blipFill>
              <a:blip r:embed="rId4"/>
              <a:stretch>
                <a:fillRect/>
              </a:stretch>
            </p:blipFill>
            <p:spPr>
              <a:xfrm>
                <a:off x="4554582" y="969055"/>
                <a:ext cx="4435483" cy="2613644"/>
              </a:xfrm>
              <a:prstGeom prst="rect">
                <a:avLst/>
              </a:prstGeom>
            </p:spPr>
          </p:pic>
          <p:sp>
            <p:nvSpPr>
              <p:cNvPr id="7" name="Oval 6"/>
              <p:cNvSpPr/>
              <p:nvPr/>
            </p:nvSpPr>
            <p:spPr>
              <a:xfrm>
                <a:off x="7591109" y="987815"/>
                <a:ext cx="1309105" cy="72349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V="1">
                <a:off x="5393425" y="1268227"/>
                <a:ext cx="2757798" cy="136977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2" name="Content Placeholder 3"/>
            <p:cNvSpPr txBox="1">
              <a:spLocks/>
            </p:cNvSpPr>
            <p:nvPr/>
          </p:nvSpPr>
          <p:spPr>
            <a:xfrm>
              <a:off x="5059820" y="3942689"/>
              <a:ext cx="3705562" cy="2252371"/>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A higher perceived time adequacy is related to higher 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Older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a:t>
              </a:r>
              <a:endParaRPr lang="en-US" sz="2000" dirty="0"/>
            </a:p>
          </p:txBody>
        </p:sp>
        <p:grpSp>
          <p:nvGrpSpPr>
            <p:cNvPr id="3" name="Group 2"/>
            <p:cNvGrpSpPr/>
            <p:nvPr/>
          </p:nvGrpSpPr>
          <p:grpSpPr>
            <a:xfrm>
              <a:off x="138109" y="716662"/>
              <a:ext cx="4416473" cy="2866037"/>
              <a:chOff x="138109" y="716662"/>
              <a:chExt cx="4416473" cy="2866037"/>
            </a:xfrm>
          </p:grpSpPr>
          <p:pic>
            <p:nvPicPr>
              <p:cNvPr id="8" name="Picture 7"/>
              <p:cNvPicPr>
                <a:picLocks noChangeAspect="1"/>
              </p:cNvPicPr>
              <p:nvPr/>
            </p:nvPicPr>
            <p:blipFill>
              <a:blip r:embed="rId5"/>
              <a:stretch>
                <a:fillRect/>
              </a:stretch>
            </p:blipFill>
            <p:spPr>
              <a:xfrm>
                <a:off x="138109" y="969055"/>
                <a:ext cx="4416473" cy="2613644"/>
              </a:xfrm>
              <a:prstGeom prst="rect">
                <a:avLst/>
              </a:prstGeom>
            </p:spPr>
          </p:pic>
          <p:sp>
            <p:nvSpPr>
              <p:cNvPr id="29" name="Oval 28"/>
              <p:cNvSpPr/>
              <p:nvPr/>
            </p:nvSpPr>
            <p:spPr>
              <a:xfrm>
                <a:off x="786350" y="1741122"/>
                <a:ext cx="1103410" cy="40421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171214" y="2818934"/>
                <a:ext cx="915036" cy="40421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1171214" y="1268227"/>
                <a:ext cx="1058180" cy="38341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grpSp>
        <p:sp>
          <p:nvSpPr>
            <p:cNvPr id="25" name="TextBox 24"/>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7" name="TextBox 26"/>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5718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b="1" dirty="0">
                  <a:latin typeface="Arial" panose="020B0604020202020204" pitchFamily="34" charset="0"/>
                  <a:cs typeface="Arial" panose="020B0604020202020204" pitchFamily="34" charset="0"/>
                </a:rPr>
                <a:t>Which domains are most critical to the quality of community life?</a:t>
              </a: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58152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010047" y="1248328"/>
            <a:ext cx="6824274" cy="4760714"/>
            <a:chOff x="99978" y="79496"/>
            <a:chExt cx="9125297" cy="6365945"/>
          </a:xfrm>
        </p:grpSpPr>
        <p:grpSp>
          <p:nvGrpSpPr>
            <p:cNvPr id="5" name="Group 4"/>
            <p:cNvGrpSpPr/>
            <p:nvPr/>
          </p:nvGrpSpPr>
          <p:grpSpPr>
            <a:xfrm>
              <a:off x="1406495" y="416539"/>
              <a:ext cx="6453828" cy="5985360"/>
              <a:chOff x="1406495" y="416539"/>
              <a:chExt cx="6453828" cy="598536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6780" y="1030353"/>
                <a:ext cx="1828800" cy="18288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476" y="3963132"/>
                <a:ext cx="1828800" cy="18288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4303" y="416539"/>
                <a:ext cx="1828800" cy="1828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1523" y="2473936"/>
                <a:ext cx="1828800" cy="182880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9684" y="972649"/>
                <a:ext cx="1828800" cy="182880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6495" y="2625609"/>
                <a:ext cx="1828800" cy="1828800"/>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0940" y="4002700"/>
                <a:ext cx="1828800" cy="1828800"/>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9059" y="4573099"/>
                <a:ext cx="1828800" cy="1828800"/>
              </a:xfrm>
              <a:prstGeom prst="rect">
                <a:avLst/>
              </a:prstGeom>
            </p:spPr>
          </p:pic>
          <p:sp>
            <p:nvSpPr>
              <p:cNvPr id="23" name="Oval 22"/>
              <p:cNvSpPr>
                <a:spLocks noChangeAspect="1"/>
              </p:cNvSpPr>
              <p:nvPr/>
            </p:nvSpPr>
            <p:spPr>
              <a:xfrm>
                <a:off x="3446582" y="2235443"/>
                <a:ext cx="2377440" cy="2377440"/>
              </a:xfrm>
              <a:prstGeom prst="ellipse">
                <a:avLst/>
              </a:prstGeom>
              <a:solidFill>
                <a:srgbClr val="005F74"/>
              </a:solidFill>
              <a:ln w="25400">
                <a:solidFill>
                  <a:srgbClr val="005F7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4747" y="2658348"/>
              <a:ext cx="1818876" cy="1542407"/>
            </a:xfrm>
            <a:prstGeom prst="rect">
              <a:avLst/>
            </a:prstGeom>
          </p:spPr>
        </p:pic>
        <p:sp>
          <p:nvSpPr>
            <p:cNvPr id="7" name="TextBox 6"/>
            <p:cNvSpPr txBox="1"/>
            <p:nvPr/>
          </p:nvSpPr>
          <p:spPr>
            <a:xfrm>
              <a:off x="7417739" y="2652087"/>
              <a:ext cx="1807536" cy="1337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Democratic Engagement</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8" name="TextBox 7"/>
            <p:cNvSpPr txBox="1"/>
            <p:nvPr/>
          </p:nvSpPr>
          <p:spPr>
            <a:xfrm>
              <a:off x="3685073" y="79496"/>
              <a:ext cx="1807536" cy="936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Community Vitality</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9" name="TextBox 8"/>
            <p:cNvSpPr txBox="1"/>
            <p:nvPr/>
          </p:nvSpPr>
          <p:spPr>
            <a:xfrm>
              <a:off x="6513971" y="694147"/>
              <a:ext cx="1807536" cy="936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Healthy Populations</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0" name="TextBox 9"/>
            <p:cNvSpPr txBox="1"/>
            <p:nvPr/>
          </p:nvSpPr>
          <p:spPr>
            <a:xfrm>
              <a:off x="1150452" y="654947"/>
              <a:ext cx="1807536" cy="936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Living Standards</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1" name="TextBox 10"/>
            <p:cNvSpPr txBox="1"/>
            <p:nvPr/>
          </p:nvSpPr>
          <p:spPr>
            <a:xfrm>
              <a:off x="6640032" y="4952480"/>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Time Use</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2" name="TextBox 11"/>
            <p:cNvSpPr txBox="1"/>
            <p:nvPr/>
          </p:nvSpPr>
          <p:spPr>
            <a:xfrm>
              <a:off x="99978" y="3272498"/>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Education</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3" name="TextBox 12"/>
            <p:cNvSpPr txBox="1"/>
            <p:nvPr/>
          </p:nvSpPr>
          <p:spPr>
            <a:xfrm>
              <a:off x="3714935" y="5910422"/>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Environment</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4" name="TextBox 13"/>
            <p:cNvSpPr txBox="1"/>
            <p:nvPr/>
          </p:nvSpPr>
          <p:spPr>
            <a:xfrm>
              <a:off x="1135672" y="4806039"/>
              <a:ext cx="1522172" cy="12346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Leisure and Culture</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grpSp>
      <p:sp>
        <p:nvSpPr>
          <p:cNvPr id="24" name="Oval 23"/>
          <p:cNvSpPr>
            <a:spLocks noChangeAspect="1"/>
          </p:cNvSpPr>
          <p:nvPr/>
        </p:nvSpPr>
        <p:spPr>
          <a:xfrm>
            <a:off x="3520656" y="1069911"/>
            <a:ext cx="1737360" cy="1735352"/>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5" name="Oval 24"/>
          <p:cNvSpPr>
            <a:spLocks noChangeAspect="1"/>
          </p:cNvSpPr>
          <p:nvPr/>
        </p:nvSpPr>
        <p:spPr>
          <a:xfrm>
            <a:off x="1862629" y="4166108"/>
            <a:ext cx="1828800" cy="1826687"/>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6" name="Oval 25"/>
          <p:cNvSpPr>
            <a:spLocks noChangeAspect="1"/>
          </p:cNvSpPr>
          <p:nvPr/>
        </p:nvSpPr>
        <p:spPr>
          <a:xfrm>
            <a:off x="5141761" y="4093577"/>
            <a:ext cx="1920240" cy="1920240"/>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Which domains are most critical to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6928259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8111" y="914400"/>
            <a:ext cx="8686800" cy="5511300"/>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 Wellbeing </a:t>
            </a:r>
            <a:r>
              <a:rPr lang="en-US" sz="2800" i="0" dirty="0">
                <a:solidFill>
                  <a:srgbClr val="FFFFFF"/>
                </a:solidFill>
                <a:latin typeface="Gotham"/>
                <a:ea typeface="Open Sans Condensed" panose="020B0806030504020204" pitchFamily="34" charset="0"/>
                <a:cs typeface="Open Sans Condensed" panose="020B0806030504020204" pitchFamily="34" charset="0"/>
              </a:rPr>
              <a:t>by </a:t>
            </a:r>
            <a:r>
              <a:rPr lang="en-US" sz="2800" i="0" dirty="0" smtClean="0">
                <a:solidFill>
                  <a:srgbClr val="FFFFFF"/>
                </a:solidFill>
                <a:latin typeface="Gotham"/>
                <a:ea typeface="Open Sans Condensed" panose="020B0806030504020204" pitchFamily="34" charset="0"/>
                <a:cs typeface="Open Sans Condensed" panose="020B0806030504020204" pitchFamily="34" charset="0"/>
              </a:rPr>
              <a:t>Domain and County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4" name="Rounded Rectangle 3"/>
          <p:cNvSpPr/>
          <p:nvPr/>
        </p:nvSpPr>
        <p:spPr>
          <a:xfrm>
            <a:off x="7838300" y="1807536"/>
            <a:ext cx="786810" cy="4362318"/>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80009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057401"/>
            <a:ext cx="8899071" cy="2753178"/>
            <a:chOff x="0" y="2057401"/>
            <a:chExt cx="8899071" cy="2753178"/>
          </a:xfrm>
        </p:grpSpPr>
        <p:sp>
          <p:nvSpPr>
            <p:cNvPr id="3" name="Rectangle 2"/>
            <p:cNvSpPr/>
            <p:nvPr/>
          </p:nvSpPr>
          <p:spPr>
            <a:xfrm>
              <a:off x="0" y="2057401"/>
              <a:ext cx="8763000" cy="2654300"/>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i="1" dirty="0" smtClean="0">
                  <a:latin typeface="Arial" panose="020B0604020202020204" pitchFamily="34" charset="0"/>
                  <a:cs typeface="Arial" panose="020B0604020202020204" pitchFamily="34" charset="0"/>
                </a:rPr>
                <a:t>A Closer Look</a:t>
              </a:r>
              <a:r>
                <a:rPr lang="en-US" sz="3600" dirty="0" smtClean="0">
                  <a:latin typeface="Arial" panose="020B0604020202020204" pitchFamily="34" charset="0"/>
                  <a:cs typeface="Arial" panose="020B0604020202020204" pitchFamily="34" charset="0"/>
                </a:rPr>
                <a:t>:</a:t>
              </a:r>
            </a:p>
            <a:p>
              <a:pPr marL="457200"/>
              <a:r>
                <a:rPr lang="en-US" sz="2800" dirty="0" smtClean="0">
                  <a:latin typeface="Arial" panose="020B0604020202020204" pitchFamily="34" charset="0"/>
                  <a:cs typeface="Arial" panose="020B0604020202020204" pitchFamily="34" charset="0"/>
                </a:rPr>
                <a:t>Limitations Due to a Disability or Chronic Illness</a:t>
              </a:r>
            </a:p>
            <a:p>
              <a:pPr marL="457200"/>
              <a:r>
                <a:rPr lang="en-US" sz="2800" dirty="0" smtClean="0">
                  <a:latin typeface="Arial" panose="020B0604020202020204" pitchFamily="34" charset="0"/>
                  <a:cs typeface="Arial" panose="020B0604020202020204" pitchFamily="34" charset="0"/>
                </a:rPr>
                <a:t>Housing Affordability</a:t>
              </a:r>
            </a:p>
            <a:p>
              <a:pPr marL="457200"/>
              <a:r>
                <a:rPr lang="en-US" sz="2800" dirty="0" smtClean="0">
                  <a:latin typeface="Arial" panose="020B0604020202020204" pitchFamily="34" charset="0"/>
                  <a:cs typeface="Arial" panose="020B0604020202020204" pitchFamily="34" charset="0"/>
                </a:rPr>
                <a:t>Use of Public Transportation</a:t>
              </a:r>
            </a:p>
          </p:txBody>
        </p:sp>
        <p:cxnSp>
          <p:nvCxnSpPr>
            <p:cNvPr id="4" name="Straight Arrow Connector 3"/>
            <p:cNvCxnSpPr/>
            <p:nvPr/>
          </p:nvCxnSpPr>
          <p:spPr>
            <a:xfrm flipV="1">
              <a:off x="0" y="48024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34037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Disability or chronic illness limitations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174623" y="1154412"/>
            <a:ext cx="8686800" cy="4937676"/>
            <a:chOff x="174623" y="1154412"/>
            <a:chExt cx="8686800" cy="4937676"/>
          </a:xfrm>
        </p:grpSpPr>
        <p:pic>
          <p:nvPicPr>
            <p:cNvPr id="3" name="Picture 2"/>
            <p:cNvPicPr>
              <a:picLocks noChangeAspect="1"/>
            </p:cNvPicPr>
            <p:nvPr/>
          </p:nvPicPr>
          <p:blipFill>
            <a:blip r:embed="rId3"/>
            <a:stretch>
              <a:fillRect/>
            </a:stretch>
          </p:blipFill>
          <p:spPr>
            <a:xfrm>
              <a:off x="174623" y="1154412"/>
              <a:ext cx="8686800" cy="4937676"/>
            </a:xfrm>
            <a:prstGeom prst="rect">
              <a:avLst/>
            </a:prstGeom>
          </p:spPr>
        </p:pic>
        <p:cxnSp>
          <p:nvCxnSpPr>
            <p:cNvPr id="4" name="Straight Arrow Connector 3"/>
            <p:cNvCxnSpPr/>
            <p:nvPr/>
          </p:nvCxnSpPr>
          <p:spPr>
            <a:xfrm>
              <a:off x="1783080" y="2914650"/>
              <a:ext cx="6654339" cy="1722360"/>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45736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Disability or chronic illness limitations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109831" y="1028727"/>
            <a:ext cx="8686800" cy="4894309"/>
            <a:chOff x="109831" y="1028727"/>
            <a:chExt cx="8686800" cy="4894309"/>
          </a:xfrm>
        </p:grpSpPr>
        <p:pic>
          <p:nvPicPr>
            <p:cNvPr id="3" name="Picture 2"/>
            <p:cNvPicPr>
              <a:picLocks noChangeAspect="1"/>
            </p:cNvPicPr>
            <p:nvPr/>
          </p:nvPicPr>
          <p:blipFill>
            <a:blip r:embed="rId3"/>
            <a:stretch>
              <a:fillRect/>
            </a:stretch>
          </p:blipFill>
          <p:spPr>
            <a:xfrm>
              <a:off x="109831" y="1028727"/>
              <a:ext cx="8686800" cy="4894309"/>
            </a:xfrm>
            <a:prstGeom prst="rect">
              <a:avLst/>
            </a:prstGeom>
          </p:spPr>
        </p:pic>
        <p:cxnSp>
          <p:nvCxnSpPr>
            <p:cNvPr id="4" name="Straight Arrow Connector 3"/>
            <p:cNvCxnSpPr/>
            <p:nvPr/>
          </p:nvCxnSpPr>
          <p:spPr>
            <a:xfrm flipV="1">
              <a:off x="1554480" y="3326130"/>
              <a:ext cx="6663690" cy="982981"/>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74443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Disability/chronic illness limitations </a:t>
            </a: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9831" y="1077986"/>
            <a:ext cx="8686800" cy="4945535"/>
          </a:xfrm>
          <a:prstGeom prst="rect">
            <a:avLst/>
          </a:prstGeom>
        </p:spPr>
      </p:pic>
    </p:spTree>
    <p:extLst>
      <p:ext uri="{BB962C8B-B14F-4D97-AF65-F5344CB8AC3E}">
        <p14:creationId xmlns:p14="http://schemas.microsoft.com/office/powerpoint/2010/main" val="2545529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10" name="Group 9"/>
          <p:cNvGrpSpPr/>
          <p:nvPr/>
        </p:nvGrpSpPr>
        <p:grpSpPr>
          <a:xfrm>
            <a:off x="109831" y="1522267"/>
            <a:ext cx="8686800" cy="4453715"/>
            <a:chOff x="109831" y="1236517"/>
            <a:chExt cx="8686800" cy="4453715"/>
          </a:xfrm>
        </p:grpSpPr>
        <p:pic>
          <p:nvPicPr>
            <p:cNvPr id="5" name="Picture 4"/>
            <p:cNvPicPr>
              <a:picLocks noChangeAspect="1"/>
            </p:cNvPicPr>
            <p:nvPr/>
          </p:nvPicPr>
          <p:blipFill rotWithShape="1">
            <a:blip r:embed="rId3"/>
            <a:srcRect l="1" t="6262" r="-816"/>
            <a:stretch/>
          </p:blipFill>
          <p:spPr>
            <a:xfrm>
              <a:off x="109831" y="1236517"/>
              <a:ext cx="8686800" cy="4453715"/>
            </a:xfrm>
            <a:prstGeom prst="rect">
              <a:avLst/>
            </a:prstGeom>
          </p:spPr>
        </p:pic>
        <p:cxnSp>
          <p:nvCxnSpPr>
            <p:cNvPr id="9" name="Straight Arrow Connector 8"/>
            <p:cNvCxnSpPr/>
            <p:nvPr/>
          </p:nvCxnSpPr>
          <p:spPr>
            <a:xfrm flipV="1">
              <a:off x="4894118" y="1475509"/>
              <a:ext cx="3034146" cy="3335482"/>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2216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109831" y="1367293"/>
            <a:ext cx="8686800" cy="4669068"/>
            <a:chOff x="109831" y="1298713"/>
            <a:chExt cx="8686800" cy="4669068"/>
          </a:xfrm>
        </p:grpSpPr>
        <p:pic>
          <p:nvPicPr>
            <p:cNvPr id="3" name="Picture 2"/>
            <p:cNvPicPr>
              <a:picLocks noChangeAspect="1"/>
            </p:cNvPicPr>
            <p:nvPr/>
          </p:nvPicPr>
          <p:blipFill rotWithShape="1">
            <a:blip r:embed="rId3"/>
            <a:srcRect t="7222" r="-270"/>
            <a:stretch/>
          </p:blipFill>
          <p:spPr>
            <a:xfrm>
              <a:off x="109831" y="1298713"/>
              <a:ext cx="8686800" cy="4669068"/>
            </a:xfrm>
            <a:prstGeom prst="rect">
              <a:avLst/>
            </a:prstGeom>
          </p:spPr>
        </p:pic>
        <p:cxnSp>
          <p:nvCxnSpPr>
            <p:cNvPr id="4" name="Straight Arrow Connector 3"/>
            <p:cNvCxnSpPr/>
            <p:nvPr/>
          </p:nvCxnSpPr>
          <p:spPr>
            <a:xfrm flipV="1">
              <a:off x="5829300" y="1680210"/>
              <a:ext cx="1805940" cy="3211830"/>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68739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9831" y="1606415"/>
            <a:ext cx="8686800" cy="4323458"/>
          </a:xfrm>
          <a:prstGeom prst="rect">
            <a:avLst/>
          </a:prstGeom>
        </p:spPr>
      </p:pic>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6514528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Use of public transportation by </a:t>
            </a:r>
            <a:r>
              <a:rPr lang="en-CA"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rotWithShape="1">
          <a:blip r:embed="rId3"/>
          <a:srcRect l="1" t="7443" r="-343"/>
          <a:stretch/>
        </p:blipFill>
        <p:spPr>
          <a:xfrm>
            <a:off x="109831" y="1576652"/>
            <a:ext cx="8686800" cy="4321546"/>
          </a:xfrm>
          <a:prstGeom prst="rect">
            <a:avLst/>
          </a:prstGeom>
        </p:spPr>
      </p:pic>
    </p:spTree>
    <p:extLst>
      <p:ext uri="{BB962C8B-B14F-4D97-AF65-F5344CB8AC3E}">
        <p14:creationId xmlns:p14="http://schemas.microsoft.com/office/powerpoint/2010/main" val="25674514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Use of </a:t>
            </a:r>
            <a:r>
              <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public </a:t>
            </a: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transportation by </a:t>
            </a:r>
            <a:r>
              <a:rPr lang="en-CA"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rotWithShape="1">
          <a:blip r:embed="rId3"/>
          <a:srcRect t="8051" r="1574"/>
          <a:stretch/>
        </p:blipFill>
        <p:spPr>
          <a:xfrm>
            <a:off x="109831" y="1382300"/>
            <a:ext cx="8550075" cy="4634201"/>
          </a:xfrm>
          <a:prstGeom prst="rect">
            <a:avLst/>
          </a:prstGeom>
        </p:spPr>
      </p:pic>
    </p:spTree>
    <p:extLst>
      <p:ext uri="{BB962C8B-B14F-4D97-AF65-F5344CB8AC3E}">
        <p14:creationId xmlns:p14="http://schemas.microsoft.com/office/powerpoint/2010/main" val="22379327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Use of public transportation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r>
              <a:rPr lang="en-CA"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rotWithShape="1">
          <a:blip r:embed="rId3"/>
          <a:srcRect l="1" t="7001" r="-957"/>
          <a:stretch/>
        </p:blipFill>
        <p:spPr>
          <a:xfrm>
            <a:off x="109831" y="1446806"/>
            <a:ext cx="8686800" cy="4308826"/>
          </a:xfrm>
          <a:prstGeom prst="rect">
            <a:avLst/>
          </a:prstGeom>
        </p:spPr>
      </p:pic>
    </p:spTree>
    <p:extLst>
      <p:ext uri="{BB962C8B-B14F-4D97-AF65-F5344CB8AC3E}">
        <p14:creationId xmlns:p14="http://schemas.microsoft.com/office/powerpoint/2010/main" val="34617511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Demographics and Wellbeing</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856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595360"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b="1" dirty="0" smtClean="0">
                  <a:latin typeface="Arial" panose="020B0604020202020204" pitchFamily="34" charset="0"/>
                  <a:cs typeface="Arial" panose="020B0604020202020204" pitchFamily="34" charset="0"/>
                </a:rPr>
                <a:t>County Comparisons on Key </a:t>
              </a:r>
              <a:r>
                <a:rPr lang="en-US" sz="3200" b="1" dirty="0" smtClean="0">
                  <a:latin typeface="Arial" panose="020B0604020202020204" pitchFamily="34" charset="0"/>
                  <a:cs typeface="Arial" panose="020B0604020202020204" pitchFamily="34" charset="0"/>
                </a:rPr>
                <a:t>Concepts</a:t>
              </a:r>
              <a:endParaRPr lang="en-US" sz="32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579104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chemeClr val="bg1"/>
                </a:solidFill>
                <a:latin typeface="Arial" panose="020B0604020202020204" pitchFamily="34" charset="0"/>
                <a:cs typeface="Arial" panose="020B0604020202020204" pitchFamily="34" charset="0"/>
              </a:rPr>
              <a:t> Community Vitality </a:t>
            </a:r>
            <a:endPar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7" name="Group 6"/>
          <p:cNvGrpSpPr/>
          <p:nvPr/>
        </p:nvGrpSpPr>
        <p:grpSpPr>
          <a:xfrm>
            <a:off x="-89381" y="945262"/>
            <a:ext cx="9144000" cy="5587642"/>
            <a:chOff x="-89381" y="945262"/>
            <a:chExt cx="9144000" cy="5587642"/>
          </a:xfrm>
        </p:grpSpPr>
        <p:sp>
          <p:nvSpPr>
            <p:cNvPr id="4" name="Title 1"/>
            <p:cNvSpPr txBox="1">
              <a:spLocks/>
            </p:cNvSpPr>
            <p:nvPr/>
          </p:nvSpPr>
          <p:spPr>
            <a:xfrm>
              <a:off x="-89381" y="945262"/>
              <a:ext cx="9144000" cy="72709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a:solidFill>
                    <a:srgbClr val="005064"/>
                  </a:solidFill>
                  <a:latin typeface="Arial" panose="020B0604020202020204" pitchFamily="34" charset="0"/>
                  <a:cs typeface="Arial" panose="020B0604020202020204" pitchFamily="34" charset="0"/>
                </a:rPr>
                <a:t>A</a:t>
              </a:r>
              <a:r>
                <a:rPr lang="en-US" sz="2400" i="0" dirty="0" smtClean="0">
                  <a:solidFill>
                    <a:srgbClr val="005064"/>
                  </a:solidFill>
                  <a:latin typeface="Arial" panose="020B0604020202020204" pitchFamily="34" charset="0"/>
                  <a:cs typeface="Arial" panose="020B0604020202020204" pitchFamily="34" charset="0"/>
                </a:rPr>
                <a:t>spects of sense of community</a:t>
              </a:r>
              <a:endParaRPr lang="en-CA" sz="2400" i="0" dirty="0">
                <a:solidFill>
                  <a:srgbClr val="005064"/>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79" y="1672360"/>
              <a:ext cx="8412480" cy="4860544"/>
            </a:xfrm>
            <a:prstGeom prst="rect">
              <a:avLst/>
            </a:prstGeom>
          </p:spPr>
        </p:pic>
      </p:grpSp>
    </p:spTree>
    <p:extLst>
      <p:ext uri="{BB962C8B-B14F-4D97-AF65-F5344CB8AC3E}">
        <p14:creationId xmlns:p14="http://schemas.microsoft.com/office/powerpoint/2010/main" val="24898438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chemeClr val="bg1"/>
                </a:solidFill>
                <a:latin typeface="Arial" panose="020B0604020202020204" pitchFamily="34" charset="0"/>
                <a:ea typeface="Open Sans Condensed" panose="020B0806030504020204" pitchFamily="34" charset="0"/>
                <a:cs typeface="Arial" panose="020B0604020202020204" pitchFamily="34" charset="0"/>
              </a:rPr>
              <a:t> Healthy Populations</a:t>
            </a:r>
            <a:endPar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9" name="Group 8"/>
          <p:cNvGrpSpPr/>
          <p:nvPr/>
        </p:nvGrpSpPr>
        <p:grpSpPr>
          <a:xfrm>
            <a:off x="-89381" y="1055638"/>
            <a:ext cx="9393401" cy="5529205"/>
            <a:chOff x="-89381" y="1055638"/>
            <a:chExt cx="9393401" cy="5529205"/>
          </a:xfrm>
        </p:grpSpPr>
        <p:grpSp>
          <p:nvGrpSpPr>
            <p:cNvPr id="5" name="Group 4"/>
            <p:cNvGrpSpPr/>
            <p:nvPr/>
          </p:nvGrpSpPr>
          <p:grpSpPr>
            <a:xfrm>
              <a:off x="-89381" y="1055638"/>
              <a:ext cx="9393401" cy="1550557"/>
              <a:chOff x="-89381" y="1055638"/>
              <a:chExt cx="9393401" cy="1550557"/>
            </a:xfrm>
          </p:grpSpPr>
          <p:sp>
            <p:nvSpPr>
              <p:cNvPr id="4" name="Title 1"/>
              <p:cNvSpPr txBox="1">
                <a:spLocks/>
              </p:cNvSpPr>
              <p:nvPr/>
            </p:nvSpPr>
            <p:spPr>
              <a:xfrm>
                <a:off x="-89381" y="1055638"/>
                <a:ext cx="9144000" cy="464552"/>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p:txBody>
          </p:sp>
          <p:sp>
            <p:nvSpPr>
              <p:cNvPr id="6" name="Title 1"/>
              <p:cNvSpPr txBox="1">
                <a:spLocks/>
              </p:cNvSpPr>
              <p:nvPr/>
            </p:nvSpPr>
            <p:spPr>
              <a:xfrm>
                <a:off x="371629" y="1598641"/>
                <a:ext cx="4406111" cy="1007554"/>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Affordability of medications</a:t>
                </a:r>
              </a:p>
              <a:p>
                <a:pPr algn="ctr"/>
                <a:r>
                  <a:rPr lang="en-US" sz="2400" i="0" dirty="0" smtClean="0">
                    <a:solidFill>
                      <a:srgbClr val="005064"/>
                    </a:solidFill>
                    <a:latin typeface="Arial" panose="020B0604020202020204" pitchFamily="34" charset="0"/>
                    <a:cs typeface="Arial" panose="020B0604020202020204" pitchFamily="34" charset="0"/>
                  </a:rPr>
                  <a:t>and dental care</a:t>
                </a:r>
                <a:endParaRPr lang="en-CA" sz="2400" i="0" dirty="0">
                  <a:solidFill>
                    <a:srgbClr val="005064"/>
                  </a:solidFill>
                  <a:latin typeface="Arial" panose="020B0604020202020204" pitchFamily="34" charset="0"/>
                  <a:cs typeface="Arial" panose="020B0604020202020204" pitchFamily="34" charset="0"/>
                </a:endParaRPr>
              </a:p>
            </p:txBody>
          </p:sp>
          <p:sp>
            <p:nvSpPr>
              <p:cNvPr id="7" name="Title 1"/>
              <p:cNvSpPr txBox="1">
                <a:spLocks/>
              </p:cNvSpPr>
              <p:nvPr/>
            </p:nvSpPr>
            <p:spPr>
              <a:xfrm>
                <a:off x="4897909" y="1598641"/>
                <a:ext cx="4406111" cy="1007554"/>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Healthy behaviour</a:t>
                </a:r>
              </a:p>
              <a:p>
                <a:pPr algn="ctr"/>
                <a:r>
                  <a:rPr lang="en-US" sz="2400" i="0" dirty="0" smtClean="0">
                    <a:solidFill>
                      <a:srgbClr val="005064"/>
                    </a:solidFill>
                    <a:latin typeface="Arial" panose="020B0604020202020204" pitchFamily="34" charset="0"/>
                    <a:cs typeface="Arial" panose="020B0604020202020204" pitchFamily="34" charset="0"/>
                  </a:rPr>
                  <a:t>participation</a:t>
                </a:r>
                <a:endParaRPr lang="en-CA" sz="2400" i="0" dirty="0">
                  <a:solidFill>
                    <a:srgbClr val="005064"/>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1" y="2480286"/>
              <a:ext cx="8686800" cy="4104557"/>
            </a:xfrm>
            <a:prstGeom prst="rect">
              <a:avLst/>
            </a:prstGeom>
          </p:spPr>
        </p:pic>
      </p:grpSp>
    </p:spTree>
    <p:extLst>
      <p:ext uri="{BB962C8B-B14F-4D97-AF65-F5344CB8AC3E}">
        <p14:creationId xmlns:p14="http://schemas.microsoft.com/office/powerpoint/2010/main" val="10762341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chemeClr val="bg1"/>
                </a:solidFill>
                <a:latin typeface="Arial" panose="020B0604020202020204" pitchFamily="34" charset="0"/>
                <a:ea typeface="Open Sans Condensed" panose="020B0806030504020204" pitchFamily="34" charset="0"/>
                <a:cs typeface="Arial" panose="020B0604020202020204" pitchFamily="34" charset="0"/>
              </a:rPr>
              <a:t> Democratic </a:t>
            </a:r>
            <a:r>
              <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rPr>
              <a:t>Engagement</a:t>
            </a:r>
          </a:p>
        </p:txBody>
      </p:sp>
      <p:grpSp>
        <p:nvGrpSpPr>
          <p:cNvPr id="5" name="Group 4"/>
          <p:cNvGrpSpPr/>
          <p:nvPr/>
        </p:nvGrpSpPr>
        <p:grpSpPr>
          <a:xfrm>
            <a:off x="0" y="873102"/>
            <a:ext cx="9144000" cy="5678440"/>
            <a:chOff x="0" y="873102"/>
            <a:chExt cx="9144000" cy="5678440"/>
          </a:xfrm>
        </p:grpSpPr>
        <p:sp>
          <p:nvSpPr>
            <p:cNvPr id="4" name="Title 1"/>
            <p:cNvSpPr txBox="1">
              <a:spLocks/>
            </p:cNvSpPr>
            <p:nvPr/>
          </p:nvSpPr>
          <p:spPr>
            <a:xfrm>
              <a:off x="0" y="873102"/>
              <a:ext cx="9144000" cy="72709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Aspects of </a:t>
              </a:r>
              <a:r>
                <a:rPr lang="en-US" sz="2400" i="0" dirty="0">
                  <a:solidFill>
                    <a:srgbClr val="005064"/>
                  </a:solidFill>
                  <a:latin typeface="Arial" panose="020B0604020202020204" pitchFamily="34" charset="0"/>
                  <a:cs typeface="Arial" panose="020B0604020202020204" pitchFamily="34" charset="0"/>
                </a:rPr>
                <a:t>political </a:t>
              </a:r>
              <a:r>
                <a:rPr lang="en-US" sz="2400" i="0" dirty="0" smtClean="0">
                  <a:solidFill>
                    <a:srgbClr val="005064"/>
                  </a:solidFill>
                  <a:latin typeface="Arial" panose="020B0604020202020204" pitchFamily="34" charset="0"/>
                  <a:cs typeface="Arial" panose="020B0604020202020204" pitchFamily="34" charset="0"/>
                </a:rPr>
                <a:t>efficacy</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79" y="1756640"/>
              <a:ext cx="8412480" cy="4794902"/>
            </a:xfrm>
            <a:prstGeom prst="rect">
              <a:avLst/>
            </a:prstGeom>
          </p:spPr>
        </p:pic>
      </p:grpSp>
    </p:spTree>
    <p:extLst>
      <p:ext uri="{BB962C8B-B14F-4D97-AF65-F5344CB8AC3E}">
        <p14:creationId xmlns:p14="http://schemas.microsoft.com/office/powerpoint/2010/main" val="28136718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chemeClr val="bg1"/>
                </a:solidFill>
                <a:latin typeface="Arial" panose="020B0604020202020204" pitchFamily="34" charset="0"/>
                <a:ea typeface="Open Sans Condensed" panose="020B0806030504020204" pitchFamily="34" charset="0"/>
                <a:cs typeface="Arial" panose="020B0604020202020204" pitchFamily="34" charset="0"/>
              </a:rPr>
              <a:t> Environment</a:t>
            </a:r>
            <a:endPar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0" y="873101"/>
            <a:ext cx="9144000" cy="5656534"/>
            <a:chOff x="0" y="873101"/>
            <a:chExt cx="9144000" cy="5656534"/>
          </a:xfrm>
        </p:grpSpPr>
        <p:sp>
          <p:nvSpPr>
            <p:cNvPr id="4" name="Title 1"/>
            <p:cNvSpPr txBox="1">
              <a:spLocks/>
            </p:cNvSpPr>
            <p:nvPr/>
          </p:nvSpPr>
          <p:spPr>
            <a:xfrm>
              <a:off x="0" y="873101"/>
              <a:ext cx="9144000" cy="727099"/>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Aspects of environmental quality</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79" y="1600200"/>
              <a:ext cx="8412480" cy="4929435"/>
            </a:xfrm>
            <a:prstGeom prst="rect">
              <a:avLst/>
            </a:prstGeom>
          </p:spPr>
        </p:pic>
      </p:grpSp>
    </p:spTree>
    <p:extLst>
      <p:ext uri="{BB962C8B-B14F-4D97-AF65-F5344CB8AC3E}">
        <p14:creationId xmlns:p14="http://schemas.microsoft.com/office/powerpoint/2010/main" val="4025480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smtClean="0">
                <a:solidFill>
                  <a:schemeClr val="bg1"/>
                </a:solidFill>
                <a:latin typeface="Arial" panose="020B0604020202020204" pitchFamily="34" charset="0"/>
                <a:ea typeface="Open Sans Condensed" panose="020B0806030504020204" pitchFamily="34" charset="0"/>
                <a:cs typeface="Arial" panose="020B0604020202020204" pitchFamily="34" charset="0"/>
              </a:rPr>
              <a:t> Education</a:t>
            </a:r>
            <a:endPar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0" y="873102"/>
            <a:ext cx="9144000" cy="5637458"/>
            <a:chOff x="0" y="873102"/>
            <a:chExt cx="9144000" cy="5637458"/>
          </a:xfrm>
        </p:grpSpPr>
        <p:sp>
          <p:nvSpPr>
            <p:cNvPr id="4" name="Title 1"/>
            <p:cNvSpPr txBox="1">
              <a:spLocks/>
            </p:cNvSpPr>
            <p:nvPr/>
          </p:nvSpPr>
          <p:spPr>
            <a:xfrm>
              <a:off x="0" y="873102"/>
              <a:ext cx="9144000" cy="72709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 Aspects of educational opportunities</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1600200"/>
              <a:ext cx="8412480" cy="4910360"/>
            </a:xfrm>
            <a:prstGeom prst="rect">
              <a:avLst/>
            </a:prstGeom>
          </p:spPr>
        </p:pic>
      </p:grpSp>
    </p:spTree>
    <p:extLst>
      <p:ext uri="{BB962C8B-B14F-4D97-AF65-F5344CB8AC3E}">
        <p14:creationId xmlns:p14="http://schemas.microsoft.com/office/powerpoint/2010/main" val="19581181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rPr>
              <a:t>Living Standards</a:t>
            </a:r>
          </a:p>
        </p:txBody>
      </p:sp>
      <p:grpSp>
        <p:nvGrpSpPr>
          <p:cNvPr id="5" name="Group 4"/>
          <p:cNvGrpSpPr/>
          <p:nvPr/>
        </p:nvGrpSpPr>
        <p:grpSpPr>
          <a:xfrm>
            <a:off x="0" y="873102"/>
            <a:ext cx="9144000" cy="5690887"/>
            <a:chOff x="0" y="873102"/>
            <a:chExt cx="9144000" cy="5690887"/>
          </a:xfrm>
        </p:grpSpPr>
        <p:sp>
          <p:nvSpPr>
            <p:cNvPr id="4" name="Title 1"/>
            <p:cNvSpPr txBox="1">
              <a:spLocks/>
            </p:cNvSpPr>
            <p:nvPr/>
          </p:nvSpPr>
          <p:spPr>
            <a:xfrm>
              <a:off x="0" y="873102"/>
              <a:ext cx="9144000" cy="57065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 Aspects of job fit</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79" y="1600200"/>
              <a:ext cx="8412480" cy="4963789"/>
            </a:xfrm>
            <a:prstGeom prst="rect">
              <a:avLst/>
            </a:prstGeom>
          </p:spPr>
        </p:pic>
      </p:grpSp>
    </p:spTree>
    <p:extLst>
      <p:ext uri="{BB962C8B-B14F-4D97-AF65-F5344CB8AC3E}">
        <p14:creationId xmlns:p14="http://schemas.microsoft.com/office/powerpoint/2010/main" val="10787792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chemeClr val="bg1"/>
                </a:solidFill>
                <a:latin typeface="Arial" panose="020B0604020202020204" pitchFamily="34" charset="0"/>
                <a:cs typeface="Arial" panose="020B0604020202020204" pitchFamily="34" charset="0"/>
              </a:rPr>
              <a:t>Leisure and </a:t>
            </a:r>
            <a:r>
              <a:rPr lang="en-US" sz="2800" i="0" dirty="0" smtClean="0">
                <a:solidFill>
                  <a:schemeClr val="bg1"/>
                </a:solidFill>
                <a:latin typeface="Arial" panose="020B0604020202020204" pitchFamily="34" charset="0"/>
                <a:cs typeface="Arial" panose="020B0604020202020204" pitchFamily="34" charset="0"/>
              </a:rPr>
              <a:t>Culture</a:t>
            </a:r>
            <a:endPar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0" y="873101"/>
            <a:ext cx="9144000" cy="5665728"/>
            <a:chOff x="0" y="873101"/>
            <a:chExt cx="9144000" cy="566572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91" y="1529506"/>
              <a:ext cx="8412480" cy="5009323"/>
            </a:xfrm>
            <a:prstGeom prst="rect">
              <a:avLst/>
            </a:prstGeom>
          </p:spPr>
        </p:pic>
        <p:sp>
          <p:nvSpPr>
            <p:cNvPr id="4" name="Title 1"/>
            <p:cNvSpPr txBox="1">
              <a:spLocks/>
            </p:cNvSpPr>
            <p:nvPr/>
          </p:nvSpPr>
          <p:spPr>
            <a:xfrm>
              <a:off x="0" y="873101"/>
              <a:ext cx="9144000" cy="736525"/>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 Outcomes of their leisure experiences</a:t>
              </a:r>
              <a:endParaRPr lang="en-CA" sz="2400" i="0" dirty="0">
                <a:solidFill>
                  <a:srgbClr val="005064"/>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071797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Time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Use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0" y="790168"/>
            <a:ext cx="9144000" cy="5842283"/>
            <a:chOff x="0" y="790168"/>
            <a:chExt cx="9144000" cy="5842283"/>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71" y="1611630"/>
              <a:ext cx="8046720" cy="5020821"/>
            </a:xfrm>
            <a:prstGeom prst="rect">
              <a:avLst/>
            </a:prstGeom>
          </p:spPr>
        </p:pic>
        <p:sp>
          <p:nvSpPr>
            <p:cNvPr id="4" name="Title 1"/>
            <p:cNvSpPr txBox="1">
              <a:spLocks/>
            </p:cNvSpPr>
            <p:nvPr/>
          </p:nvSpPr>
          <p:spPr>
            <a:xfrm>
              <a:off x="0" y="790168"/>
              <a:ext cx="9144000" cy="73852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Comparing Bruce and Grey Counties:</a:t>
              </a:r>
            </a:p>
            <a:p>
              <a:pPr algn="ctr"/>
              <a:r>
                <a:rPr lang="en-US" sz="2400" i="0" dirty="0" smtClean="0">
                  <a:solidFill>
                    <a:srgbClr val="005064"/>
                  </a:solidFill>
                  <a:latin typeface="Arial" panose="020B0604020202020204" pitchFamily="34" charset="0"/>
                  <a:cs typeface="Arial" panose="020B0604020202020204" pitchFamily="34" charset="0"/>
                </a:rPr>
                <a:t>Feelings of time adequacy</a:t>
              </a:r>
              <a:endParaRPr lang="en-CA" sz="2400" i="0" dirty="0">
                <a:solidFill>
                  <a:srgbClr val="005064"/>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53845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595360"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b="1" dirty="0" smtClean="0">
                  <a:latin typeface="Arial" panose="020B0604020202020204" pitchFamily="34" charset="0"/>
                  <a:cs typeface="Arial" panose="020B0604020202020204" pitchFamily="34" charset="0"/>
                </a:rPr>
                <a:t>Interconnectivity of Domains</a:t>
              </a:r>
              <a:endParaRPr lang="en-US" sz="32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11707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35547"/>
            <a:ext cx="4040188" cy="4094750"/>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Women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Younger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On their own</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More spend over 30% of income on </a:t>
            </a:r>
            <a:r>
              <a:rPr lang="en-US" dirty="0" smtClean="0">
                <a:latin typeface="Arial" panose="020B0604020202020204" pitchFamily="34" charset="0"/>
                <a:cs typeface="Arial" panose="020B0604020202020204" pitchFamily="34" charset="0"/>
              </a:rPr>
              <a:t>housing</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Living with a </a:t>
            </a:r>
            <a:r>
              <a:rPr lang="en-US" dirty="0" smtClean="0">
                <a:latin typeface="Arial" panose="020B0604020202020204" pitchFamily="34" charset="0"/>
                <a:cs typeface="Arial" panose="020B0604020202020204" pitchFamily="34" charset="0"/>
              </a:rPr>
              <a:t>disability or chronic illness</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Couple with </a:t>
            </a:r>
            <a:r>
              <a:rPr lang="en-US" dirty="0" smtClean="0">
                <a:latin typeface="Arial" panose="020B0604020202020204" pitchFamily="34" charset="0"/>
                <a:cs typeface="Arial" panose="020B0604020202020204" pitchFamily="34" charset="0"/>
              </a:rPr>
              <a:t>children </a:t>
            </a:r>
            <a:r>
              <a:rPr lang="en-US" dirty="0">
                <a:latin typeface="Arial" panose="020B0604020202020204" pitchFamily="34" charset="0"/>
                <a:cs typeface="Arial" panose="020B0604020202020204" pitchFamily="34" charset="0"/>
              </a:rPr>
              <a:t>at </a:t>
            </a:r>
            <a:r>
              <a:rPr lang="en-US" dirty="0" smtClean="0">
                <a:latin typeface="Arial" panose="020B0604020202020204" pitchFamily="34" charset="0"/>
                <a:cs typeface="Arial" panose="020B0604020202020204" pitchFamily="34" charset="0"/>
              </a:rPr>
              <a:t>home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35547"/>
            <a:ext cx="4181929" cy="4094750"/>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Tend to be older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Married </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have a university or graduate degree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be retired</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Couple with no children at home (i.e., </a:t>
            </a:r>
            <a:r>
              <a:rPr lang="en-US" dirty="0" smtClean="0">
                <a:latin typeface="Arial" panose="020B0604020202020204" pitchFamily="34" charset="0"/>
                <a:cs typeface="Arial" panose="020B0604020202020204" pitchFamily="34" charset="0"/>
              </a:rPr>
              <a:t>“empty nester”)</a:t>
            </a:r>
          </a:p>
        </p:txBody>
      </p:sp>
      <p:sp>
        <p:nvSpPr>
          <p:cNvPr id="10" name="Title 5"/>
          <p:cNvSpPr txBox="1">
            <a:spLocks/>
          </p:cNvSpPr>
          <p:nvPr/>
        </p:nvSpPr>
        <p:spPr>
          <a:xfrm>
            <a:off x="138111" y="214135"/>
            <a:ext cx="8689017"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Characteristics of wellbeing </a:t>
            </a: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in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Counties</a:t>
            </a:r>
            <a:endParaRPr lang="en-CA"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What characterises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86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mental health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9" name="Group 8"/>
          <p:cNvGrpSpPr/>
          <p:nvPr/>
        </p:nvGrpSpPr>
        <p:grpSpPr>
          <a:xfrm>
            <a:off x="338431" y="1135157"/>
            <a:ext cx="8229600" cy="5263495"/>
            <a:chOff x="338431" y="1135157"/>
            <a:chExt cx="8229600" cy="5263495"/>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135157"/>
              <a:ext cx="8229600" cy="5263495"/>
            </a:xfrm>
            <a:prstGeom prst="rect">
              <a:avLst/>
            </a:prstGeom>
          </p:spPr>
        </p:pic>
        <p:cxnSp>
          <p:nvCxnSpPr>
            <p:cNvPr id="4" name="Straight Arrow Connector 3"/>
            <p:cNvCxnSpPr/>
            <p:nvPr/>
          </p:nvCxnSpPr>
          <p:spPr>
            <a:xfrm>
              <a:off x="1901371" y="2569029"/>
              <a:ext cx="5689600" cy="1857828"/>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77992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mental health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338431" y="1094320"/>
            <a:ext cx="8229600" cy="5378081"/>
            <a:chOff x="338431" y="1094320"/>
            <a:chExt cx="8229600" cy="537808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094320"/>
              <a:ext cx="8229600" cy="5378081"/>
            </a:xfrm>
            <a:prstGeom prst="rect">
              <a:avLst/>
            </a:prstGeom>
          </p:spPr>
        </p:pic>
        <p:sp>
          <p:nvSpPr>
            <p:cNvPr id="7" name="Oval 6"/>
            <p:cNvSpPr/>
            <p:nvPr/>
          </p:nvSpPr>
          <p:spPr>
            <a:xfrm>
              <a:off x="4688442" y="3323772"/>
              <a:ext cx="3879589" cy="11466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686038" y="2090013"/>
              <a:ext cx="5215072" cy="113215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70492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Sense of belonging and mental health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338431" y="1088766"/>
            <a:ext cx="8229600" cy="5059359"/>
            <a:chOff x="338431" y="1088766"/>
            <a:chExt cx="8229600" cy="505935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088766"/>
              <a:ext cx="8229600" cy="5059359"/>
            </a:xfrm>
            <a:prstGeom prst="rect">
              <a:avLst/>
            </a:prstGeom>
          </p:spPr>
        </p:pic>
        <p:cxnSp>
          <p:nvCxnSpPr>
            <p:cNvPr id="4" name="Straight Arrow Connector 3"/>
            <p:cNvCxnSpPr/>
            <p:nvPr/>
          </p:nvCxnSpPr>
          <p:spPr>
            <a:xfrm flipV="1">
              <a:off x="2322286" y="2452914"/>
              <a:ext cx="4876800" cy="1973943"/>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76701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Sense of belonging and mental health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338431" y="1194763"/>
            <a:ext cx="8229600" cy="5040528"/>
            <a:chOff x="338431" y="1194763"/>
            <a:chExt cx="8229600" cy="504052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194763"/>
              <a:ext cx="8229600" cy="5040528"/>
            </a:xfrm>
            <a:prstGeom prst="rect">
              <a:avLst/>
            </a:prstGeom>
          </p:spPr>
        </p:pic>
        <p:sp>
          <p:nvSpPr>
            <p:cNvPr id="7" name="Oval 6"/>
            <p:cNvSpPr/>
            <p:nvPr/>
          </p:nvSpPr>
          <p:spPr>
            <a:xfrm>
              <a:off x="2104899" y="3338286"/>
              <a:ext cx="3879589" cy="1016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818743" y="2075499"/>
              <a:ext cx="3265714" cy="113215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476558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efficacy and mental health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338431" y="1258494"/>
            <a:ext cx="8229600" cy="4897665"/>
            <a:chOff x="338431" y="1258494"/>
            <a:chExt cx="8229600" cy="489766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258494"/>
              <a:ext cx="8229600" cy="4897665"/>
            </a:xfrm>
            <a:prstGeom prst="rect">
              <a:avLst/>
            </a:prstGeom>
          </p:spPr>
        </p:pic>
        <p:cxnSp>
          <p:nvCxnSpPr>
            <p:cNvPr id="4" name="Straight Arrow Connector 3"/>
            <p:cNvCxnSpPr/>
            <p:nvPr/>
          </p:nvCxnSpPr>
          <p:spPr>
            <a:xfrm flipV="1">
              <a:off x="1741714" y="2714171"/>
              <a:ext cx="5529943" cy="1248229"/>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04059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and sense of belonging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338431" y="1174020"/>
            <a:ext cx="8229600" cy="5260746"/>
            <a:chOff x="338431" y="1174020"/>
            <a:chExt cx="8229600" cy="526074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174020"/>
              <a:ext cx="8229600" cy="5260746"/>
            </a:xfrm>
            <a:prstGeom prst="rect">
              <a:avLst/>
            </a:prstGeom>
          </p:spPr>
        </p:pic>
        <p:sp>
          <p:nvSpPr>
            <p:cNvPr id="4" name="Oval 3"/>
            <p:cNvSpPr/>
            <p:nvPr/>
          </p:nvSpPr>
          <p:spPr>
            <a:xfrm>
              <a:off x="2104572" y="3731822"/>
              <a:ext cx="2627085" cy="15513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1200242" y="1541676"/>
              <a:ext cx="3531415" cy="159341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002070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and sense of belonging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31" y="1117724"/>
            <a:ext cx="8229600" cy="5205324"/>
          </a:xfrm>
          <a:prstGeom prst="rect">
            <a:avLst/>
          </a:prstGeom>
        </p:spPr>
      </p:pic>
      <p:sp>
        <p:nvSpPr>
          <p:cNvPr id="9" name="Oval 8"/>
          <p:cNvSpPr/>
          <p:nvPr/>
        </p:nvSpPr>
        <p:spPr>
          <a:xfrm>
            <a:off x="1826146" y="2556165"/>
            <a:ext cx="2627085" cy="15513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731657" y="1628068"/>
            <a:ext cx="3531415" cy="159341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18544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SUMMARY</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133" y="749347"/>
            <a:ext cx="6726803" cy="1588816"/>
          </a:xfrm>
          <a:prstGeom prst="rect">
            <a:avLst/>
          </a:prstGeom>
        </p:spPr>
      </p:pic>
    </p:spTree>
    <p:extLst>
      <p:ext uri="{BB962C8B-B14F-4D97-AF65-F5344CB8AC3E}">
        <p14:creationId xmlns:p14="http://schemas.microsoft.com/office/powerpoint/2010/main" val="95600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41960" y="1524000"/>
            <a:ext cx="8382000" cy="1447800"/>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r>
              <a:rPr lang="en-CA" sz="3600" b="1" dirty="0" smtClean="0">
                <a:solidFill>
                  <a:srgbClr val="00324B"/>
                </a:solidFill>
                <a:latin typeface="Arial" panose="020B0604020202020204" pitchFamily="34" charset="0"/>
                <a:ea typeface="ＭＳ Ｐゴシック" charset="-128"/>
                <a:cs typeface="Arial" panose="020B0604020202020204" pitchFamily="34" charset="0"/>
              </a:rPr>
              <a:t>We have tried to</a:t>
            </a:r>
          </a:p>
          <a:p>
            <a:pPr algn="ctr"/>
            <a:r>
              <a:rPr lang="en-US" sz="3600" b="1" i="1" dirty="0">
                <a:solidFill>
                  <a:srgbClr val="00324B"/>
                </a:solidFill>
                <a:latin typeface="Arial" panose="020B0604020202020204" pitchFamily="34" charset="0"/>
                <a:ea typeface="ＭＳ Ｐゴシック" charset="-128"/>
                <a:cs typeface="Arial" panose="020B0604020202020204" pitchFamily="34" charset="0"/>
              </a:rPr>
              <a:t>m</a:t>
            </a:r>
            <a:r>
              <a:rPr lang="en-US" sz="3600" b="1" i="1" dirty="0" smtClean="0">
                <a:solidFill>
                  <a:srgbClr val="00324B"/>
                </a:solidFill>
                <a:latin typeface="Arial" panose="020B0604020202020204" pitchFamily="34" charset="0"/>
                <a:ea typeface="ＭＳ Ｐゴシック" charset="-128"/>
                <a:cs typeface="Arial" panose="020B0604020202020204" pitchFamily="34" charset="0"/>
              </a:rPr>
              <a:t>easure what matters…</a:t>
            </a:r>
            <a:endParaRPr lang="en-CA" sz="3600" b="1" dirty="0">
              <a:solidFill>
                <a:srgbClr val="00324B"/>
              </a:solidFill>
              <a:latin typeface="Arial" panose="020B0604020202020204" pitchFamily="34" charset="0"/>
              <a:ea typeface="ＭＳ Ｐゴシック" charset="-128"/>
              <a:cs typeface="Arial" panose="020B0604020202020204" pitchFamily="34" charset="0"/>
            </a:endParaRPr>
          </a:p>
        </p:txBody>
      </p:sp>
      <p:sp>
        <p:nvSpPr>
          <p:cNvPr id="4" name="Title 2"/>
          <p:cNvSpPr txBox="1">
            <a:spLocks/>
          </p:cNvSpPr>
          <p:nvPr/>
        </p:nvSpPr>
        <p:spPr>
          <a:xfrm>
            <a:off x="441960" y="3657600"/>
            <a:ext cx="8382000" cy="1447800"/>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r>
              <a:rPr lang="en-CA" sz="3600" b="1" dirty="0" smtClean="0">
                <a:solidFill>
                  <a:srgbClr val="00324B"/>
                </a:solidFill>
                <a:latin typeface="Arial" panose="020B0604020202020204" pitchFamily="34" charset="0"/>
                <a:ea typeface="ＭＳ Ｐゴシック" charset="-128"/>
                <a:cs typeface="Arial" panose="020B0604020202020204" pitchFamily="34" charset="0"/>
              </a:rPr>
              <a:t>Now we must</a:t>
            </a:r>
          </a:p>
          <a:p>
            <a:pPr algn="ctr"/>
            <a:r>
              <a:rPr lang="en-US" sz="3600" b="1" i="1" dirty="0">
                <a:solidFill>
                  <a:srgbClr val="00324B"/>
                </a:solidFill>
                <a:latin typeface="Arial" panose="020B0604020202020204" pitchFamily="34" charset="0"/>
                <a:ea typeface="ＭＳ Ｐゴシック" charset="-128"/>
                <a:cs typeface="Arial" panose="020B0604020202020204" pitchFamily="34" charset="0"/>
              </a:rPr>
              <a:t>m</a:t>
            </a:r>
            <a:r>
              <a:rPr lang="en-US" sz="3600" b="1" i="1" dirty="0" smtClean="0">
                <a:solidFill>
                  <a:srgbClr val="00324B"/>
                </a:solidFill>
                <a:latin typeface="Arial" panose="020B0604020202020204" pitchFamily="34" charset="0"/>
                <a:ea typeface="ＭＳ Ｐゴシック" charset="-128"/>
                <a:cs typeface="Arial" panose="020B0604020202020204" pitchFamily="34" charset="0"/>
              </a:rPr>
              <a:t>ake the measures matter</a:t>
            </a:r>
            <a:endParaRPr lang="en-CA" sz="3600" b="1" dirty="0">
              <a:solidFill>
                <a:srgbClr val="00324B"/>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42928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350387" cy="502527"/>
          </a:xfrm>
          <a:prstGeom prst="rect">
            <a:avLst/>
          </a:prstGeom>
          <a:solidFill>
            <a:srgbClr val="005064"/>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 pathway forward to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itle 2"/>
          <p:cNvSpPr txBox="1">
            <a:spLocks/>
          </p:cNvSpPr>
          <p:nvPr/>
        </p:nvSpPr>
        <p:spPr>
          <a:xfrm>
            <a:off x="576948" y="962907"/>
            <a:ext cx="8011758" cy="5199529"/>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spcAft>
                <a:spcPts val="1200"/>
              </a:spcAft>
              <a:buSzPct val="150000"/>
            </a:pPr>
            <a:r>
              <a:rPr lang="en-CA" sz="2800" i="1" dirty="0" smtClean="0">
                <a:solidFill>
                  <a:srgbClr val="005A6E"/>
                </a:solidFill>
                <a:latin typeface="Arial" panose="020B0604020202020204" pitchFamily="34" charset="0"/>
                <a:ea typeface="ＭＳ Ｐゴシック" charset="-128"/>
                <a:cs typeface="Arial" panose="020B0604020202020204" pitchFamily="34" charset="0"/>
              </a:rPr>
              <a:t>Which are some of the groups that appear to be falling behind in their wellbeing?</a:t>
            </a:r>
          </a:p>
          <a:p>
            <a:pPr marL="914400" indent="-342900">
              <a:spcAft>
                <a:spcPts val="6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Women</a:t>
            </a:r>
          </a:p>
          <a:p>
            <a:pPr marL="914400" indent="-342900">
              <a:spcAft>
                <a:spcPts val="6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Single parents</a:t>
            </a:r>
          </a:p>
          <a:p>
            <a:pPr marL="914400" indent="-342900">
              <a:spcAft>
                <a:spcPts val="6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Lower income</a:t>
            </a:r>
          </a:p>
          <a:p>
            <a:pPr marL="914400" indent="-342900">
              <a:spcAft>
                <a:spcPts val="18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Younger adults </a:t>
            </a:r>
          </a:p>
          <a:p>
            <a:pPr>
              <a:spcBef>
                <a:spcPts val="1200"/>
              </a:spcBef>
              <a:spcAft>
                <a:spcPts val="1200"/>
              </a:spcAft>
              <a:buSzPct val="150000"/>
            </a:pPr>
            <a:r>
              <a:rPr lang="en-US" sz="2800" i="1" dirty="0" smtClean="0">
                <a:solidFill>
                  <a:srgbClr val="005A6E"/>
                </a:solidFill>
                <a:latin typeface="Arial" panose="020B0604020202020204" pitchFamily="34" charset="0"/>
                <a:ea typeface="ＭＳ Ｐゴシック" charset="-128"/>
                <a:cs typeface="Arial" panose="020B0604020202020204" pitchFamily="34" charset="0"/>
              </a:rPr>
              <a:t>What might be done to raise wellbeing?</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Greater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access</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to opportunities in community</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Strengthen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connections</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to community</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Build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trust</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in institutions, especially government</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Ensure all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voices are heard </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in policy development</a:t>
            </a:r>
          </a:p>
        </p:txBody>
      </p:sp>
    </p:spTree>
    <p:extLst>
      <p:ext uri="{BB962C8B-B14F-4D97-AF65-F5344CB8AC3E}">
        <p14:creationId xmlns:p14="http://schemas.microsoft.com/office/powerpoint/2010/main" val="941932935"/>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txBox="1">
            <a:spLocks/>
          </p:cNvSpPr>
          <p:nvPr/>
        </p:nvSpPr>
        <p:spPr>
          <a:xfrm>
            <a:off x="421966" y="1087342"/>
            <a:ext cx="8312114" cy="697550"/>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marL="2057400" indent="-2057400">
              <a:tabLst>
                <a:tab pos="2057400" algn="l"/>
              </a:tabLst>
            </a:pPr>
            <a:r>
              <a:rPr lang="en-US" sz="2400" i="1" dirty="0" smtClean="0">
                <a:solidFill>
                  <a:srgbClr val="005064"/>
                </a:solidFill>
                <a:latin typeface="Arial" panose="020B0604020202020204" pitchFamily="34" charset="0"/>
                <a:cs typeface="Arial" panose="020B0604020202020204" pitchFamily="34" charset="0"/>
              </a:rPr>
              <a:t>Low income</a:t>
            </a:r>
            <a:r>
              <a:rPr lang="en-US" sz="2400" dirty="0" smtClean="0">
                <a:solidFill>
                  <a:srgbClr val="005064"/>
                </a:solidFill>
                <a:latin typeface="Arial" panose="020B0604020202020204" pitchFamily="34" charset="0"/>
                <a:cs typeface="Arial" panose="020B0604020202020204" pitchFamily="34" charset="0"/>
              </a:rPr>
              <a:t>:	Total household income before taxes from all sources was under $30,000 per year</a:t>
            </a:r>
            <a:endParaRPr lang="en-CA" sz="2400" dirty="0">
              <a:solidFill>
                <a:srgbClr val="005064"/>
              </a:solidFill>
              <a:latin typeface="Arial" panose="020B0604020202020204" pitchFamily="34" charset="0"/>
              <a:cs typeface="Arial" panose="020B0604020202020204" pitchFamily="34" charset="0"/>
            </a:endParaRPr>
          </a:p>
        </p:txBody>
      </p:sp>
      <p:grpSp>
        <p:nvGrpSpPr>
          <p:cNvPr id="3" name="Group 2"/>
          <p:cNvGrpSpPr/>
          <p:nvPr/>
        </p:nvGrpSpPr>
        <p:grpSpPr>
          <a:xfrm>
            <a:off x="421966" y="2103121"/>
            <a:ext cx="8229600" cy="4415666"/>
            <a:chOff x="421966" y="2103121"/>
            <a:chExt cx="8229600" cy="4415666"/>
          </a:xfrm>
        </p:grpSpPr>
        <p:pic>
          <p:nvPicPr>
            <p:cNvPr id="4" name="Picture 3"/>
            <p:cNvPicPr>
              <a:picLocks noChangeAspect="1"/>
            </p:cNvPicPr>
            <p:nvPr/>
          </p:nvPicPr>
          <p:blipFill rotWithShape="1">
            <a:blip r:embed="rId3"/>
            <a:srcRect l="2824" t="11941" b="-5784"/>
            <a:stretch/>
          </p:blipFill>
          <p:spPr>
            <a:xfrm>
              <a:off x="421966" y="2103121"/>
              <a:ext cx="8229600" cy="4415666"/>
            </a:xfrm>
            <a:prstGeom prst="rect">
              <a:avLst/>
            </a:prstGeom>
          </p:spPr>
        </p:pic>
        <p:sp>
          <p:nvSpPr>
            <p:cNvPr id="11" name="Rounded Rectangle 10"/>
            <p:cNvSpPr/>
            <p:nvPr/>
          </p:nvSpPr>
          <p:spPr>
            <a:xfrm>
              <a:off x="453610" y="3032723"/>
              <a:ext cx="8133438" cy="908504"/>
            </a:xfrm>
            <a:prstGeom prst="roundRect">
              <a:avLst/>
            </a:prstGeom>
            <a:solidFill>
              <a:srgbClr val="FF9999">
                <a:alpha val="5098"/>
              </a:srgb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77709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txBox="1">
            <a:spLocks/>
          </p:cNvSpPr>
          <p:nvPr/>
        </p:nvSpPr>
        <p:spPr>
          <a:xfrm>
            <a:off x="138112" y="214135"/>
            <a:ext cx="8888193"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For positive social change…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333406" y="1300065"/>
            <a:ext cx="8692899" cy="5145693"/>
            <a:chOff x="333406" y="1300065"/>
            <a:chExt cx="8692899" cy="5145693"/>
          </a:xfrm>
        </p:grpSpPr>
        <p:grpSp>
          <p:nvGrpSpPr>
            <p:cNvPr id="10" name="Group 9"/>
            <p:cNvGrpSpPr/>
            <p:nvPr/>
          </p:nvGrpSpPr>
          <p:grpSpPr>
            <a:xfrm>
              <a:off x="2679106" y="5414284"/>
              <a:ext cx="3714742" cy="646331"/>
              <a:chOff x="2183907" y="3053306"/>
              <a:chExt cx="4220798" cy="646331"/>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3907" y="3178649"/>
                <a:ext cx="457200" cy="4572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4715" y="3155789"/>
                <a:ext cx="502920" cy="502920"/>
              </a:xfrm>
              <a:prstGeom prst="rect">
                <a:avLst/>
              </a:prstGeom>
            </p:spPr>
          </p:pic>
          <p:sp>
            <p:nvSpPr>
              <p:cNvPr id="18" name="TextBox 17"/>
              <p:cNvSpPr txBox="1"/>
              <p:nvPr/>
            </p:nvSpPr>
            <p:spPr>
              <a:xfrm>
                <a:off x="3203555" y="3053306"/>
                <a:ext cx="3201150" cy="646331"/>
              </a:xfrm>
              <a:prstGeom prst="rect">
                <a:avLst/>
              </a:prstGeom>
              <a:noFill/>
            </p:spPr>
            <p:txBody>
              <a:bodyPr wrap="square" rtlCol="0">
                <a:spAutoFit/>
              </a:bodyPr>
              <a:lstStyle/>
              <a:p>
                <a:pPr>
                  <a:spcBef>
                    <a:spcPts val="600"/>
                  </a:spcBef>
                </a:pPr>
                <a:r>
                  <a:rPr lang="en-US" b="1" dirty="0" smtClean="0">
                    <a:solidFill>
                      <a:srgbClr val="005064"/>
                    </a:solidFill>
                    <a:latin typeface="Gotham"/>
                    <a:cs typeface="Arial"/>
                  </a:rPr>
                  <a:t>@ciwnetwork</a:t>
                </a:r>
                <a:r>
                  <a:rPr lang="en-US" dirty="0">
                    <a:solidFill>
                      <a:srgbClr val="005064"/>
                    </a:solidFill>
                    <a:latin typeface="Gotham"/>
                    <a:cs typeface="Arial"/>
                  </a:rPr>
                  <a:t> #wellbeing</a:t>
                </a:r>
                <a:r>
                  <a:rPr lang="en-US" b="1" dirty="0" smtClean="0">
                    <a:solidFill>
                      <a:srgbClr val="005064"/>
                    </a:solidFill>
                    <a:latin typeface="Gotham"/>
                    <a:cs typeface="Arial"/>
                  </a:rPr>
                  <a:t> </a:t>
                </a:r>
              </a:p>
              <a:p>
                <a:pPr defTabSz="914400" fontAlgn="auto">
                  <a:spcAft>
                    <a:spcPts val="0"/>
                  </a:spcAft>
                </a:pPr>
                <a:r>
                  <a:rPr lang="en-US" b="1" dirty="0" smtClean="0">
                    <a:solidFill>
                      <a:srgbClr val="005064"/>
                    </a:solidFill>
                    <a:latin typeface="Gotham"/>
                    <a:cs typeface="Arial"/>
                  </a:rPr>
                  <a:t>www.ciw.ca</a:t>
                </a:r>
                <a:endParaRPr lang="en-US" b="1" dirty="0">
                  <a:solidFill>
                    <a:srgbClr val="005064"/>
                  </a:solidFill>
                  <a:latin typeface="Gotham"/>
                  <a:cs typeface="Arial"/>
                </a:endParaRP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406" y="5171674"/>
              <a:ext cx="1414218" cy="1114416"/>
            </a:xfrm>
            <a:prstGeom prst="rect">
              <a:avLst/>
            </a:prstGeom>
          </p:spPr>
        </p:pic>
        <p:sp>
          <p:nvSpPr>
            <p:cNvPr id="11" name="Text Placeholder 5"/>
            <p:cNvSpPr txBox="1">
              <a:spLocks/>
            </p:cNvSpPr>
            <p:nvPr/>
          </p:nvSpPr>
          <p:spPr>
            <a:xfrm>
              <a:off x="2177717" y="3407016"/>
              <a:ext cx="4572000" cy="996439"/>
            </a:xfrm>
            <a:prstGeom prst="rect">
              <a:avLst/>
            </a:prstGeom>
          </p:spPr>
          <p:txBody>
            <a:bodyPr lIns="91440" tIns="45720" rIns="91440" bIns="45720"/>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rgbClr val="00A7B9"/>
                </a:buClr>
                <a:buFont typeface="Wingdings 3" pitchFamily="18" charset="2"/>
                <a:buNone/>
              </a:pPr>
              <a:r>
                <a:rPr lang="en-US" sz="2400" i="1" dirty="0" smtClean="0">
                  <a:solidFill>
                    <a:srgbClr val="00324B"/>
                  </a:solidFill>
                  <a:latin typeface="Arial" panose="020B0604020202020204" pitchFamily="34" charset="0"/>
                  <a:cs typeface="Arial" panose="020B0604020202020204" pitchFamily="34" charset="0"/>
                </a:rPr>
                <a:t>Canadian </a:t>
              </a:r>
              <a:r>
                <a:rPr lang="en-US" sz="2400" i="1" dirty="0">
                  <a:solidFill>
                    <a:srgbClr val="00324B"/>
                  </a:solidFill>
                  <a:latin typeface="Arial" panose="020B0604020202020204" pitchFamily="34" charset="0"/>
                  <a:cs typeface="Arial" panose="020B0604020202020204" pitchFamily="34" charset="0"/>
                </a:rPr>
                <a:t>Index of </a:t>
              </a:r>
              <a:r>
                <a:rPr lang="en-US" sz="2400" i="1" dirty="0" smtClean="0">
                  <a:solidFill>
                    <a:srgbClr val="00324B"/>
                  </a:solidFill>
                  <a:latin typeface="Arial" panose="020B0604020202020204" pitchFamily="34" charset="0"/>
                  <a:cs typeface="Arial" panose="020B0604020202020204" pitchFamily="34" charset="0"/>
                </a:rPr>
                <a:t>Wellbeing</a:t>
              </a:r>
            </a:p>
            <a:p>
              <a:pPr marL="0" indent="0" algn="ctr">
                <a:spcBef>
                  <a:spcPts val="0"/>
                </a:spcBef>
                <a:buClr>
                  <a:srgbClr val="00A7B9"/>
                </a:buClr>
                <a:buFont typeface="Wingdings 3" pitchFamily="18" charset="2"/>
                <a:buNone/>
              </a:pPr>
              <a:r>
                <a:rPr lang="en-US" sz="1600" dirty="0" smtClean="0">
                  <a:solidFill>
                    <a:srgbClr val="00324B"/>
                  </a:solidFill>
                  <a:latin typeface="Arial" panose="020B0604020202020204" pitchFamily="34" charset="0"/>
                  <a:cs typeface="Arial" panose="020B0604020202020204" pitchFamily="34" charset="0"/>
                </a:rPr>
                <a:t>University of Waterloo</a:t>
              </a:r>
            </a:p>
          </p:txBody>
        </p:sp>
        <p:sp>
          <p:nvSpPr>
            <p:cNvPr id="12" name="Title 2"/>
            <p:cNvSpPr txBox="1">
              <a:spLocks/>
            </p:cNvSpPr>
            <p:nvPr/>
          </p:nvSpPr>
          <p:spPr>
            <a:xfrm>
              <a:off x="617881" y="1300065"/>
              <a:ext cx="7691673" cy="1221464"/>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defRPr/>
              </a:pPr>
              <a:r>
                <a:rPr lang="en-US" sz="3600" b="1" dirty="0">
                  <a:solidFill>
                    <a:srgbClr val="00324B"/>
                  </a:solidFill>
                  <a:latin typeface="Arial" panose="020B0604020202020204" pitchFamily="34" charset="0"/>
                  <a:ea typeface="ＭＳ Ｐゴシック" charset="-128"/>
                  <a:cs typeface="Arial" panose="020B0604020202020204" pitchFamily="34" charset="0"/>
                </a:rPr>
                <a:t>“… place </a:t>
              </a:r>
              <a:r>
                <a:rPr lang="en-US" sz="3600" b="1" i="1" dirty="0">
                  <a:solidFill>
                    <a:srgbClr val="00324B"/>
                  </a:solidFill>
                  <a:latin typeface="Arial" panose="020B0604020202020204" pitchFamily="34" charset="0"/>
                  <a:ea typeface="ＭＳ Ｐゴシック" charset="-128"/>
                  <a:cs typeface="Arial" panose="020B0604020202020204" pitchFamily="34" charset="0"/>
                </a:rPr>
                <a:t>wellbeing</a:t>
              </a:r>
              <a:r>
                <a:rPr lang="en-US" sz="3600" b="1" dirty="0">
                  <a:solidFill>
                    <a:srgbClr val="00324B"/>
                  </a:solidFill>
                  <a:latin typeface="Arial" panose="020B0604020202020204" pitchFamily="34" charset="0"/>
                  <a:ea typeface="ＭＳ Ｐゴシック" charset="-128"/>
                  <a:cs typeface="Arial" panose="020B0604020202020204" pitchFamily="34" charset="0"/>
                </a:rPr>
                <a:t> at the centre </a:t>
              </a:r>
              <a:endParaRPr lang="en-US" sz="3600" b="1" dirty="0" smtClean="0">
                <a:solidFill>
                  <a:srgbClr val="00324B"/>
                </a:solidFill>
                <a:latin typeface="Arial" panose="020B0604020202020204" pitchFamily="34" charset="0"/>
                <a:ea typeface="ＭＳ Ｐゴシック" charset="-128"/>
                <a:cs typeface="Arial" panose="020B0604020202020204" pitchFamily="34" charset="0"/>
              </a:endParaRPr>
            </a:p>
            <a:p>
              <a:pPr algn="ctr">
                <a:defRPr/>
              </a:pPr>
              <a:r>
                <a:rPr lang="en-US" sz="3600" b="1" dirty="0" smtClean="0">
                  <a:solidFill>
                    <a:srgbClr val="00324B"/>
                  </a:solidFill>
                  <a:latin typeface="Arial" panose="020B0604020202020204" pitchFamily="34" charset="0"/>
                  <a:ea typeface="ＭＳ Ｐゴシック" charset="-128"/>
                  <a:cs typeface="Arial" panose="020B0604020202020204" pitchFamily="34" charset="0"/>
                </a:rPr>
                <a:t>of </a:t>
              </a:r>
              <a:r>
                <a:rPr lang="en-US" sz="3600" b="1" dirty="0">
                  <a:solidFill>
                    <a:srgbClr val="00324B"/>
                  </a:solidFill>
                  <a:latin typeface="Arial" panose="020B0604020202020204" pitchFamily="34" charset="0"/>
                  <a:ea typeface="ＭＳ Ｐゴシック" charset="-128"/>
                  <a:cs typeface="Arial" panose="020B0604020202020204" pitchFamily="34" charset="0"/>
                </a:rPr>
                <a:t>policy development.”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044" y="4891278"/>
              <a:ext cx="2393261" cy="1554480"/>
            </a:xfrm>
            <a:prstGeom prst="rect">
              <a:avLst/>
            </a:prstGeom>
          </p:spPr>
        </p:pic>
      </p:grpSp>
    </p:spTree>
    <p:extLst>
      <p:ext uri="{BB962C8B-B14F-4D97-AF65-F5344CB8AC3E}">
        <p14:creationId xmlns:p14="http://schemas.microsoft.com/office/powerpoint/2010/main" val="60198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844030"/>
            <a:ext cx="9144000" cy="570658"/>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algn="ctr"/>
            <a:r>
              <a:rPr lang="en-US" sz="2400" dirty="0">
                <a:solidFill>
                  <a:srgbClr val="005064"/>
                </a:solidFill>
                <a:latin typeface="Arial" panose="020B0604020202020204" pitchFamily="34" charset="0"/>
                <a:cs typeface="Arial" panose="020B0604020202020204" pitchFamily="34" charset="0"/>
              </a:rPr>
              <a:t>L</a:t>
            </a:r>
            <a:r>
              <a:rPr lang="en-US" sz="2400" dirty="0" smtClean="0">
                <a:solidFill>
                  <a:srgbClr val="005064"/>
                </a:solidFill>
                <a:latin typeface="Arial" panose="020B0604020202020204" pitchFamily="34" charset="0"/>
                <a:cs typeface="Arial" panose="020B0604020202020204" pitchFamily="34" charset="0"/>
              </a:rPr>
              <a:t>ow income resident satisfaction with domains of wellbeing</a:t>
            </a:r>
            <a:endParaRPr lang="en-CA" sz="2400" dirty="0">
              <a:solidFill>
                <a:srgbClr val="005064"/>
              </a:solidFill>
              <a:latin typeface="Arial" panose="020B0604020202020204" pitchFamily="34" charset="0"/>
              <a:cs typeface="Arial" panose="020B0604020202020204" pitchFamily="34" charset="0"/>
            </a:endParaRPr>
          </a:p>
        </p:txBody>
      </p:sp>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cstate="print"/>
          <a:stretch>
            <a:fillRect/>
          </a:stretch>
        </p:blipFill>
        <p:spPr>
          <a:xfrm>
            <a:off x="4245918" y="3320466"/>
            <a:ext cx="652163" cy="217067"/>
          </a:xfrm>
          <a:prstGeom prst="rect">
            <a:avLst/>
          </a:prstGeom>
        </p:spPr>
      </p:pic>
      <p:pic>
        <p:nvPicPr>
          <p:cNvPr id="6" name="Picture 5"/>
          <p:cNvPicPr>
            <a:picLocks noChangeAspect="1"/>
          </p:cNvPicPr>
          <p:nvPr/>
        </p:nvPicPr>
        <p:blipFill>
          <a:blip r:embed="rId3" cstate="print"/>
          <a:stretch>
            <a:fillRect/>
          </a:stretch>
        </p:blipFill>
        <p:spPr>
          <a:xfrm>
            <a:off x="4398318" y="3472866"/>
            <a:ext cx="652163" cy="217067"/>
          </a:xfrm>
          <a:prstGeom prst="rect">
            <a:avLst/>
          </a:prstGeom>
        </p:spPr>
      </p:pic>
      <p:pic>
        <p:nvPicPr>
          <p:cNvPr id="3" name="Picture 2"/>
          <p:cNvPicPr>
            <a:picLocks noChangeAspect="1"/>
          </p:cNvPicPr>
          <p:nvPr/>
        </p:nvPicPr>
        <p:blipFill rotWithShape="1">
          <a:blip r:embed="rId4"/>
          <a:srcRect l="8406" t="-259" r="1" b="2"/>
          <a:stretch/>
        </p:blipFill>
        <p:spPr>
          <a:xfrm>
            <a:off x="1371599" y="1651578"/>
            <a:ext cx="6400800" cy="4550009"/>
          </a:xfrm>
          <a:prstGeom prst="rect">
            <a:avLst/>
          </a:prstGeom>
        </p:spPr>
      </p:pic>
    </p:spTree>
    <p:extLst>
      <p:ext uri="{BB962C8B-B14F-4D97-AF65-F5344CB8AC3E}">
        <p14:creationId xmlns:p14="http://schemas.microsoft.com/office/powerpoint/2010/main" val="188715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09152" y="1150373"/>
            <a:ext cx="8686800" cy="5063613"/>
          </a:xfrm>
          <a:prstGeom prst="rect">
            <a:avLst/>
          </a:prstGeom>
        </p:spPr>
      </p:pic>
    </p:spTree>
    <p:extLst>
      <p:ext uri="{BB962C8B-B14F-4D97-AF65-F5344CB8AC3E}">
        <p14:creationId xmlns:p14="http://schemas.microsoft.com/office/powerpoint/2010/main" val="213948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4" name="Title 1"/>
          <p:cNvSpPr txBox="1">
            <a:spLocks/>
          </p:cNvSpPr>
          <p:nvPr/>
        </p:nvSpPr>
        <p:spPr>
          <a:xfrm>
            <a:off x="668359" y="1145672"/>
            <a:ext cx="7438724" cy="687168"/>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marL="2178050" indent="-2178050">
              <a:tabLst>
                <a:tab pos="2178050" algn="l"/>
              </a:tabLst>
            </a:pPr>
            <a:r>
              <a:rPr lang="en-US" sz="2400" i="1" dirty="0" smtClean="0">
                <a:solidFill>
                  <a:srgbClr val="005064"/>
                </a:solidFill>
                <a:latin typeface="Arial" panose="020B0604020202020204" pitchFamily="34" charset="0"/>
                <a:cs typeface="Arial" panose="020B0604020202020204" pitchFamily="34" charset="0"/>
              </a:rPr>
              <a:t>Older adults</a:t>
            </a:r>
            <a:r>
              <a:rPr lang="en-US" sz="2400" dirty="0" smtClean="0">
                <a:solidFill>
                  <a:srgbClr val="005064"/>
                </a:solidFill>
                <a:latin typeface="Arial" panose="020B0604020202020204" pitchFamily="34" charset="0"/>
                <a:cs typeface="Arial" panose="020B0604020202020204" pitchFamily="34" charset="0"/>
              </a:rPr>
              <a:t>:	Residents aged 65 to 74 years and those 75 years and older</a:t>
            </a:r>
            <a:endParaRPr lang="en-CA" sz="2400" dirty="0">
              <a:solidFill>
                <a:srgbClr val="005064"/>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t="4608" b="-749"/>
          <a:stretch/>
        </p:blipFill>
        <p:spPr>
          <a:xfrm>
            <a:off x="264928" y="2168803"/>
            <a:ext cx="8686800" cy="4206240"/>
          </a:xfrm>
          <a:prstGeom prst="rect">
            <a:avLst/>
          </a:prstGeom>
        </p:spPr>
      </p:pic>
      <p:sp>
        <p:nvSpPr>
          <p:cNvPr id="7" name="Rounded Rectangle 6"/>
          <p:cNvSpPr/>
          <p:nvPr/>
        </p:nvSpPr>
        <p:spPr>
          <a:xfrm>
            <a:off x="430530" y="5121005"/>
            <a:ext cx="8365740" cy="679263"/>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71805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0765" y="1400912"/>
            <a:ext cx="8165353" cy="4189004"/>
            <a:chOff x="440765" y="1400912"/>
            <a:chExt cx="8165353" cy="4189004"/>
          </a:xfrm>
        </p:grpSpPr>
        <p:sp>
          <p:nvSpPr>
            <p:cNvPr id="3" name="Rectangle 2"/>
            <p:cNvSpPr/>
            <p:nvPr/>
          </p:nvSpPr>
          <p:spPr>
            <a:xfrm>
              <a:off x="2285999" y="1400912"/>
              <a:ext cx="6320119" cy="2677656"/>
            </a:xfrm>
            <a:prstGeom prst="rect">
              <a:avLst/>
            </a:prstGeom>
          </p:spPr>
          <p:txBody>
            <a:bodyPr wrap="square">
              <a:spAutoFit/>
            </a:bodyPr>
            <a:lstStyle/>
            <a:p>
              <a:pPr marL="114300" indent="-114300"/>
              <a:r>
                <a:rPr lang="en-CA" sz="2400" dirty="0">
                  <a:solidFill>
                    <a:srgbClr val="005A6E"/>
                  </a:solidFill>
                  <a:latin typeface="Arial" panose="020B0604020202020204" pitchFamily="34" charset="0"/>
                  <a:ea typeface="ＭＳ Ｐゴシック" charset="-128"/>
                  <a:cs typeface="Arial" panose="020B0604020202020204" pitchFamily="34" charset="0"/>
                </a:rPr>
                <a:t>“</a:t>
              </a:r>
              <a:r>
                <a:rPr lang="en-CA" sz="2800" dirty="0">
                  <a:solidFill>
                    <a:srgbClr val="005A6E"/>
                  </a:solidFill>
                  <a:latin typeface="Arial" panose="020B0604020202020204" pitchFamily="34" charset="0"/>
                  <a:ea typeface="ＭＳ Ｐゴシック" charset="-128"/>
                  <a:cs typeface="Arial" panose="020B0604020202020204" pitchFamily="34" charset="0"/>
                </a:rPr>
                <a:t>People are much more than the goods and services they produce! Their health and quality of life come from the conditions of their daily living – the circumstances in which they are born, grow, live, work, and age.</a:t>
              </a:r>
              <a:r>
                <a:rPr lang="en-CA" sz="2400" dirty="0">
                  <a:solidFill>
                    <a:srgbClr val="005A6E"/>
                  </a:solidFill>
                  <a:latin typeface="Arial" panose="020B0604020202020204" pitchFamily="34" charset="0"/>
                  <a:ea typeface="ＭＳ Ｐゴシック" charset="-128"/>
                  <a:cs typeface="Arial" panose="020B0604020202020204" pitchFamily="34" charset="0"/>
                </a:rPr>
                <a:t>”</a:t>
              </a:r>
            </a:p>
          </p:txBody>
        </p:sp>
        <p:sp>
          <p:nvSpPr>
            <p:cNvPr id="6" name="Rectangle 5"/>
            <p:cNvSpPr/>
            <p:nvPr/>
          </p:nvSpPr>
          <p:spPr>
            <a:xfrm>
              <a:off x="3694351" y="4574253"/>
              <a:ext cx="4822121" cy="1015663"/>
            </a:xfrm>
            <a:prstGeom prst="rect">
              <a:avLst/>
            </a:prstGeom>
          </p:spPr>
          <p:txBody>
            <a:bodyPr wrap="square">
              <a:spAutoFit/>
            </a:bodyPr>
            <a:lstStyle/>
            <a:p>
              <a:pPr algn="r"/>
              <a:r>
                <a:rPr lang="en-CA" b="1" dirty="0">
                  <a:solidFill>
                    <a:srgbClr val="005A6E"/>
                  </a:solidFill>
                  <a:latin typeface="Arial" panose="020B0604020202020204" pitchFamily="34" charset="0"/>
                  <a:ea typeface="ＭＳ Ｐゴシック" charset="-128"/>
                  <a:cs typeface="Arial" panose="020B0604020202020204" pitchFamily="34" charset="0"/>
                </a:rPr>
                <a:t>The Honourable Monique Bégin</a:t>
              </a: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Former CIW Advisory Board Co-Chair</a:t>
              </a: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Former Canadian Commissioner</a:t>
              </a: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WHO Commission on Social Determinants of Health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65" y="1513241"/>
              <a:ext cx="1757724" cy="1624965"/>
            </a:xfrm>
            <a:prstGeom prst="rect">
              <a:avLst/>
            </a:prstGeom>
            <a:ln>
              <a:noFill/>
            </a:ln>
            <a:effectLst>
              <a:outerShdw blurRad="190500" algn="tl" rotWithShape="0">
                <a:srgbClr val="000000">
                  <a:alpha val="70000"/>
                </a:srgbClr>
              </a:outerShdw>
            </a:effectLst>
          </p:spPr>
        </p:pic>
      </p:grpSp>
      <p:sp>
        <p:nvSpPr>
          <p:cNvPr id="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as a basic human right</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84992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Older adults satisfaction with domains of wellbeing</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rotWithShape="1">
          <a:blip r:embed="rId3"/>
          <a:srcRect l="10428" t="515"/>
          <a:stretch/>
        </p:blipFill>
        <p:spPr>
          <a:xfrm>
            <a:off x="1282219" y="1701460"/>
            <a:ext cx="6400800" cy="4433869"/>
          </a:xfrm>
          <a:prstGeom prst="rect">
            <a:avLst/>
          </a:prstGeom>
        </p:spPr>
      </p:pic>
    </p:spTree>
    <p:extLst>
      <p:ext uri="{BB962C8B-B14F-4D97-AF65-F5344CB8AC3E}">
        <p14:creationId xmlns:p14="http://schemas.microsoft.com/office/powerpoint/2010/main" val="54249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06935" y="1150373"/>
            <a:ext cx="8686800" cy="5073446"/>
          </a:xfrm>
          <a:prstGeom prst="rect">
            <a:avLst/>
          </a:prstGeom>
        </p:spPr>
      </p:pic>
    </p:spTree>
    <p:extLst>
      <p:ext uri="{BB962C8B-B14F-4D97-AF65-F5344CB8AC3E}">
        <p14:creationId xmlns:p14="http://schemas.microsoft.com/office/powerpoint/2010/main" val="328158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txBox="1">
            <a:spLocks/>
          </p:cNvSpPr>
          <p:nvPr/>
        </p:nvSpPr>
        <p:spPr>
          <a:xfrm>
            <a:off x="160809" y="1093076"/>
            <a:ext cx="8790685" cy="1271751"/>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a:spcAft>
                <a:spcPts val="600"/>
              </a:spcAft>
            </a:pPr>
            <a:r>
              <a:rPr lang="en-US" sz="2400" i="1" dirty="0" smtClean="0">
                <a:solidFill>
                  <a:srgbClr val="005064"/>
                </a:solidFill>
                <a:latin typeface="Arial" panose="020B0604020202020204" pitchFamily="34" charset="0"/>
                <a:cs typeface="Arial" panose="020B0604020202020204" pitchFamily="34" charset="0"/>
              </a:rPr>
              <a:t>Living with a disability or chronic illness</a:t>
            </a:r>
            <a:r>
              <a:rPr lang="en-US" sz="2400" dirty="0" smtClean="0">
                <a:solidFill>
                  <a:srgbClr val="005064"/>
                </a:solidFill>
                <a:latin typeface="Arial" panose="020B0604020202020204" pitchFamily="34" charset="0"/>
                <a:cs typeface="Arial" panose="020B0604020202020204" pitchFamily="34" charset="0"/>
              </a:rPr>
              <a:t>:</a:t>
            </a:r>
          </a:p>
          <a:p>
            <a:pPr marL="914400"/>
            <a:r>
              <a:rPr lang="en-US" sz="2400" dirty="0" smtClean="0">
                <a:solidFill>
                  <a:srgbClr val="005064"/>
                </a:solidFill>
                <a:latin typeface="Arial" panose="020B0604020202020204" pitchFamily="34" charset="0"/>
                <a:cs typeface="Arial" panose="020B0604020202020204" pitchFamily="34" charset="0"/>
              </a:rPr>
              <a:t>Residents who are living with a </a:t>
            </a:r>
            <a:r>
              <a:rPr lang="en-US" sz="2400" dirty="0">
                <a:solidFill>
                  <a:srgbClr val="005064"/>
                </a:solidFill>
                <a:latin typeface="Arial" panose="020B0604020202020204" pitchFamily="34" charset="0"/>
                <a:cs typeface="Arial" panose="020B0604020202020204" pitchFamily="34" charset="0"/>
              </a:rPr>
              <a:t>physical or mental </a:t>
            </a:r>
            <a:r>
              <a:rPr lang="en-US" sz="2400" dirty="0" smtClean="0">
                <a:solidFill>
                  <a:srgbClr val="005064"/>
                </a:solidFill>
                <a:latin typeface="Arial" panose="020B0604020202020204" pitchFamily="34" charset="0"/>
                <a:cs typeface="Arial" panose="020B0604020202020204" pitchFamily="34" charset="0"/>
              </a:rPr>
              <a:t>disability or a chronic illness that limits their activity</a:t>
            </a:r>
            <a:endParaRPr lang="en-CA" sz="2400" dirty="0">
              <a:solidFill>
                <a:srgbClr val="005064"/>
              </a:solidFill>
              <a:latin typeface="Arial" panose="020B0604020202020204" pitchFamily="34" charset="0"/>
              <a:cs typeface="Arial" panose="020B0604020202020204" pitchFamily="34" charset="0"/>
            </a:endParaRPr>
          </a:p>
        </p:txBody>
      </p:sp>
      <p:grpSp>
        <p:nvGrpSpPr>
          <p:cNvPr id="2" name="Group 1"/>
          <p:cNvGrpSpPr/>
          <p:nvPr/>
        </p:nvGrpSpPr>
        <p:grpSpPr>
          <a:xfrm>
            <a:off x="138111" y="2876204"/>
            <a:ext cx="8686800" cy="2374222"/>
            <a:chOff x="138111" y="2876204"/>
            <a:chExt cx="8686800" cy="2374222"/>
          </a:xfrm>
        </p:grpSpPr>
        <p:pic>
          <p:nvPicPr>
            <p:cNvPr id="5" name="Picture 4"/>
            <p:cNvPicPr>
              <a:picLocks noChangeAspect="1"/>
            </p:cNvPicPr>
            <p:nvPr/>
          </p:nvPicPr>
          <p:blipFill rotWithShape="1">
            <a:blip r:embed="rId3"/>
            <a:srcRect t="9171" b="-9171"/>
            <a:stretch/>
          </p:blipFill>
          <p:spPr>
            <a:xfrm>
              <a:off x="138111" y="2876204"/>
              <a:ext cx="8686800" cy="2374222"/>
            </a:xfrm>
            <a:prstGeom prst="rect">
              <a:avLst/>
            </a:prstGeom>
          </p:spPr>
        </p:pic>
        <p:sp>
          <p:nvSpPr>
            <p:cNvPr id="9" name="Rounded Rectangle 8"/>
            <p:cNvSpPr/>
            <p:nvPr/>
          </p:nvSpPr>
          <p:spPr>
            <a:xfrm>
              <a:off x="330382" y="4168355"/>
              <a:ext cx="8302257" cy="376769"/>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384111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38111" y="214135"/>
            <a:ext cx="8689017"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a:spLocks noGrp="1"/>
          </p:cNvSpPr>
          <p:nvPr>
            <p:ph type="title"/>
          </p:nvPr>
        </p:nvSpPr>
        <p:spPr>
          <a:xfrm>
            <a:off x="193491" y="840602"/>
            <a:ext cx="8633637" cy="727097"/>
          </a:xfrm>
        </p:spPr>
        <p:txBody>
          <a:bodyPr>
            <a:noAutofit/>
          </a:bodyPr>
          <a:lstStyle/>
          <a:p>
            <a:pPr algn="ctr"/>
            <a:r>
              <a:rPr lang="en-US" sz="2400" dirty="0">
                <a:solidFill>
                  <a:srgbClr val="005064"/>
                </a:solidFill>
                <a:latin typeface="Arial" panose="020B0604020202020204" pitchFamily="34" charset="0"/>
                <a:cs typeface="Arial" panose="020B0604020202020204" pitchFamily="34" charset="0"/>
              </a:rPr>
              <a:t>S</a:t>
            </a:r>
            <a:r>
              <a:rPr lang="en-US" sz="2400" i="0" dirty="0" smtClean="0">
                <a:solidFill>
                  <a:srgbClr val="005064"/>
                </a:solidFill>
                <a:latin typeface="Arial" panose="020B0604020202020204" pitchFamily="34" charset="0"/>
                <a:cs typeface="Arial" panose="020B0604020202020204" pitchFamily="34" charset="0"/>
              </a:rPr>
              <a:t>atisfaction with domains of wellbeing for those residents living with a disability or chronic illness</a:t>
            </a:r>
            <a:endParaRPr lang="en-CA" sz="2400" i="0" dirty="0">
              <a:solidFill>
                <a:srgbClr val="005064"/>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10391" t="1760"/>
          <a:stretch/>
        </p:blipFill>
        <p:spPr>
          <a:xfrm>
            <a:off x="1309909" y="1791392"/>
            <a:ext cx="6400800" cy="4383265"/>
          </a:xfrm>
          <a:prstGeom prst="rect">
            <a:avLst/>
          </a:prstGeom>
        </p:spPr>
      </p:pic>
    </p:spTree>
    <p:extLst>
      <p:ext uri="{BB962C8B-B14F-4D97-AF65-F5344CB8AC3E}">
        <p14:creationId xmlns:p14="http://schemas.microsoft.com/office/powerpoint/2010/main" val="224738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p:cNvSpPr txBox="1">
            <a:spLocks/>
          </p:cNvSpPr>
          <p:nvPr/>
        </p:nvSpPr>
        <p:spPr>
          <a:xfrm>
            <a:off x="138111" y="214135"/>
            <a:ext cx="8689017"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06935" y="1150374"/>
            <a:ext cx="8686800" cy="5073445"/>
          </a:xfrm>
          <a:prstGeom prst="rect">
            <a:avLst/>
          </a:prstGeom>
        </p:spPr>
      </p:pic>
    </p:spTree>
    <p:extLst>
      <p:ext uri="{BB962C8B-B14F-4D97-AF65-F5344CB8AC3E}">
        <p14:creationId xmlns:p14="http://schemas.microsoft.com/office/powerpoint/2010/main" val="132451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Newcomers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txBox="1">
            <a:spLocks/>
          </p:cNvSpPr>
          <p:nvPr/>
        </p:nvSpPr>
        <p:spPr>
          <a:xfrm>
            <a:off x="515752" y="1059814"/>
            <a:ext cx="8058770" cy="736334"/>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marL="2062163" indent="-2062163">
              <a:tabLst>
                <a:tab pos="2062163" algn="l"/>
              </a:tabLst>
            </a:pPr>
            <a:r>
              <a:rPr lang="en-US" sz="2400" i="1" dirty="0" smtClean="0">
                <a:solidFill>
                  <a:srgbClr val="005064"/>
                </a:solidFill>
                <a:latin typeface="Arial" panose="020B0604020202020204" pitchFamily="34" charset="0"/>
                <a:cs typeface="Arial" panose="020B0604020202020204" pitchFamily="34" charset="0"/>
              </a:rPr>
              <a:t>Newcomers</a:t>
            </a:r>
            <a:r>
              <a:rPr lang="en-US" sz="2400" dirty="0" smtClean="0">
                <a:solidFill>
                  <a:srgbClr val="005064"/>
                </a:solidFill>
                <a:latin typeface="Arial" panose="020B0604020202020204" pitchFamily="34" charset="0"/>
                <a:cs typeface="Arial" panose="020B0604020202020204" pitchFamily="34" charset="0"/>
              </a:rPr>
              <a:t>:	Residents who have lived in Canada for 10 years or less</a:t>
            </a:r>
          </a:p>
        </p:txBody>
      </p:sp>
      <p:grpSp>
        <p:nvGrpSpPr>
          <p:cNvPr id="2" name="Group 1"/>
          <p:cNvGrpSpPr/>
          <p:nvPr/>
        </p:nvGrpSpPr>
        <p:grpSpPr>
          <a:xfrm>
            <a:off x="140328" y="2306981"/>
            <a:ext cx="8686800" cy="3061431"/>
            <a:chOff x="140328" y="2306981"/>
            <a:chExt cx="8686800" cy="3061431"/>
          </a:xfrm>
        </p:grpSpPr>
        <p:pic>
          <p:nvPicPr>
            <p:cNvPr id="4" name="Picture 3"/>
            <p:cNvPicPr>
              <a:picLocks noChangeAspect="1"/>
            </p:cNvPicPr>
            <p:nvPr/>
          </p:nvPicPr>
          <p:blipFill rotWithShape="1">
            <a:blip r:embed="rId3"/>
            <a:srcRect l="2310" t="8211"/>
            <a:stretch/>
          </p:blipFill>
          <p:spPr>
            <a:xfrm>
              <a:off x="140328" y="2306981"/>
              <a:ext cx="8686800" cy="3061431"/>
            </a:xfrm>
            <a:prstGeom prst="rect">
              <a:avLst/>
            </a:prstGeom>
          </p:spPr>
        </p:pic>
        <p:sp>
          <p:nvSpPr>
            <p:cNvPr id="11" name="Rounded Rectangle 10"/>
            <p:cNvSpPr/>
            <p:nvPr/>
          </p:nvSpPr>
          <p:spPr>
            <a:xfrm>
              <a:off x="763975" y="3386468"/>
              <a:ext cx="7487928" cy="251467"/>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208233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Newcomers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Newcomer satisfaction with domains of wellbeing</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4627" t="2066"/>
          <a:stretch/>
        </p:blipFill>
        <p:spPr>
          <a:xfrm>
            <a:off x="1371600" y="1600200"/>
            <a:ext cx="6400800" cy="4574458"/>
          </a:xfrm>
          <a:prstGeom prst="rect">
            <a:avLst/>
          </a:prstGeom>
        </p:spPr>
      </p:pic>
    </p:spTree>
    <p:extLst>
      <p:ext uri="{BB962C8B-B14F-4D97-AF65-F5344CB8AC3E}">
        <p14:creationId xmlns:p14="http://schemas.microsoft.com/office/powerpoint/2010/main" val="250442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Newcomers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09152" y="1150374"/>
            <a:ext cx="8686800" cy="5083278"/>
          </a:xfrm>
          <a:prstGeom prst="rect">
            <a:avLst/>
          </a:prstGeom>
        </p:spPr>
      </p:pic>
    </p:spTree>
    <p:extLst>
      <p:ext uri="{BB962C8B-B14F-4D97-AF65-F5344CB8AC3E}">
        <p14:creationId xmlns:p14="http://schemas.microsoft.com/office/powerpoint/2010/main" val="139733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Wellbeing by CIW Domains</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47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Living Standards</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8376" y="455207"/>
            <a:ext cx="2062317" cy="2062317"/>
          </a:xfrm>
          <a:prstGeom prst="rect">
            <a:avLst/>
          </a:prstGeom>
        </p:spPr>
      </p:pic>
    </p:spTree>
    <p:extLst>
      <p:ext uri="{BB962C8B-B14F-4D97-AF65-F5344CB8AC3E}">
        <p14:creationId xmlns:p14="http://schemas.microsoft.com/office/powerpoint/2010/main" val="27891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965" y="179294"/>
            <a:ext cx="5207081" cy="6400800"/>
          </a:xfrm>
          <a:prstGeom prst="rect">
            <a:avLst/>
          </a:prstGeom>
        </p:spPr>
      </p:pic>
    </p:spTree>
    <p:extLst>
      <p:ext uri="{BB962C8B-B14F-4D97-AF65-F5344CB8AC3E}">
        <p14:creationId xmlns:p14="http://schemas.microsoft.com/office/powerpoint/2010/main" val="10176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Work at multiple jobs</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Less likely to work long </a:t>
            </a:r>
            <a:r>
              <a:rPr lang="en-US" sz="2000" dirty="0" smtClean="0">
                <a:latin typeface="Arial" panose="020B0604020202020204" pitchFamily="34" charset="0"/>
                <a:cs typeface="Arial" panose="020B0604020202020204" pitchFamily="34" charset="0"/>
              </a:rPr>
              <a:t>hours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Lower job security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people could not pay their bills on time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people could not pay their mortgage or rent on time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people ate less due to lack of money for food</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have a regular weekday schedule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work flexibility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better job fit </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more opportunities for job promotion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enough money to buy things they </a:t>
            </a:r>
            <a:r>
              <a:rPr lang="en-US" sz="2000" i="1" dirty="0" smtClean="0">
                <a:latin typeface="Arial" panose="020B0604020202020204" pitchFamily="34" charset="0"/>
                <a:cs typeface="Arial" panose="020B0604020202020204" pitchFamily="34" charset="0"/>
              </a:rPr>
              <a:t>needed</a:t>
            </a:r>
            <a:r>
              <a:rPr lang="en-US" sz="2000" dirty="0" smtClean="0">
                <a:latin typeface="Arial" panose="020B0604020202020204" pitchFamily="34" charset="0"/>
                <a:cs typeface="Arial" panose="020B0604020202020204" pitchFamily="34" charset="0"/>
              </a:rPr>
              <a:t> and </a:t>
            </a:r>
            <a:r>
              <a:rPr lang="en-US" sz="2000" i="1" dirty="0" smtClean="0">
                <a:latin typeface="Arial" panose="020B0604020202020204" pitchFamily="34" charset="0"/>
                <a:cs typeface="Arial" panose="020B0604020202020204" pitchFamily="34" charset="0"/>
              </a:rPr>
              <a:t>wanted</a:t>
            </a:r>
          </a:p>
        </p:txBody>
      </p:sp>
      <p:sp>
        <p:nvSpPr>
          <p:cNvPr id="10"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STANDARDS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05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Work at multiple jobs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have a regular weekday schedule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lower job security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women could not pay their bills on time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women ate less due to lack of money for food</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have a flexible work schedule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work long hours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better job fit</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Perceive more promotion potential with their </a:t>
            </a:r>
            <a:r>
              <a:rPr lang="en-US" sz="2000" dirty="0" smtClean="0">
                <a:latin typeface="Arial" panose="020B0604020202020204" pitchFamily="34" charset="0"/>
                <a:cs typeface="Arial" panose="020B0604020202020204" pitchFamily="34" charset="0"/>
              </a:rPr>
              <a:t>job</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Have enough money to buy things they </a:t>
            </a:r>
            <a:r>
              <a:rPr lang="en-US" sz="2000" i="1" dirty="0" smtClean="0">
                <a:latin typeface="Arial" panose="020B0604020202020204" pitchFamily="34" charset="0"/>
                <a:cs typeface="Arial" panose="020B0604020202020204" pitchFamily="34" charset="0"/>
              </a:rPr>
              <a:t>needed</a:t>
            </a:r>
            <a:r>
              <a:rPr lang="en-US" sz="2000" dirty="0" smtClean="0">
                <a:latin typeface="Arial" panose="020B0604020202020204" pitchFamily="34" charset="0"/>
                <a:cs typeface="Arial" panose="020B0604020202020204" pitchFamily="34" charset="0"/>
              </a:rPr>
              <a:t> and </a:t>
            </a:r>
            <a:r>
              <a:rPr lang="en-US" sz="2000" i="1" dirty="0" smtClean="0">
                <a:latin typeface="Arial" panose="020B0604020202020204" pitchFamily="34" charset="0"/>
                <a:cs typeface="Arial" panose="020B0604020202020204" pitchFamily="34" charset="0"/>
              </a:rPr>
              <a:t>wanted</a:t>
            </a:r>
            <a:endParaRPr lang="en-US" sz="2000" i="1" dirty="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STANDARDS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living standards?</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96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Overall Financial Insecurity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77439" y="1150373"/>
            <a:ext cx="8686800" cy="5073446"/>
          </a:xfrm>
          <a:prstGeom prst="rect">
            <a:avLst/>
          </a:prstGeom>
        </p:spPr>
      </p:pic>
    </p:spTree>
    <p:extLst>
      <p:ext uri="{BB962C8B-B14F-4D97-AF65-F5344CB8AC3E}">
        <p14:creationId xmlns:p14="http://schemas.microsoft.com/office/powerpoint/2010/main" val="39449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Financial Insecurity: Inability to pay bills on time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26466" y="716662"/>
            <a:ext cx="8886905" cy="5867018"/>
            <a:chOff x="126466" y="716662"/>
            <a:chExt cx="8886905" cy="5867018"/>
          </a:xfrm>
        </p:grpSpPr>
        <p:pic>
          <p:nvPicPr>
            <p:cNvPr id="17" name="Picture 16"/>
            <p:cNvPicPr>
              <a:picLocks noChangeAspect="1"/>
            </p:cNvPicPr>
            <p:nvPr/>
          </p:nvPicPr>
          <p:blipFill>
            <a:blip r:embed="rId3"/>
            <a:stretch>
              <a:fillRect/>
            </a:stretch>
          </p:blipFill>
          <p:spPr>
            <a:xfrm>
              <a:off x="126466" y="3894474"/>
              <a:ext cx="4445534" cy="2689206"/>
            </a:xfrm>
            <a:prstGeom prst="rect">
              <a:avLst/>
            </a:prstGeom>
          </p:spPr>
        </p:pic>
        <p:pic>
          <p:nvPicPr>
            <p:cNvPr id="6" name="Picture 5"/>
            <p:cNvPicPr>
              <a:picLocks noChangeAspect="1"/>
            </p:cNvPicPr>
            <p:nvPr/>
          </p:nvPicPr>
          <p:blipFill>
            <a:blip r:embed="rId4"/>
            <a:stretch>
              <a:fillRect/>
            </a:stretch>
          </p:blipFill>
          <p:spPr>
            <a:xfrm>
              <a:off x="4572000" y="984491"/>
              <a:ext cx="4441371" cy="2642153"/>
            </a:xfrm>
            <a:prstGeom prst="rect">
              <a:avLst/>
            </a:prstGeom>
          </p:spPr>
        </p:pic>
        <p:pic>
          <p:nvPicPr>
            <p:cNvPr id="5" name="Picture 4"/>
            <p:cNvPicPr>
              <a:picLocks noChangeAspect="1"/>
            </p:cNvPicPr>
            <p:nvPr/>
          </p:nvPicPr>
          <p:blipFill>
            <a:blip r:embed="rId5"/>
            <a:stretch>
              <a:fillRect/>
            </a:stretch>
          </p:blipFill>
          <p:spPr>
            <a:xfrm>
              <a:off x="126466" y="984491"/>
              <a:ext cx="4445534" cy="2642154"/>
            </a:xfrm>
            <a:prstGeom prst="rect">
              <a:avLst/>
            </a:prstGeom>
          </p:spPr>
        </p:pic>
        <p:sp>
          <p:nvSpPr>
            <p:cNvPr id="8" name="TextBox 7"/>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0" name="TextBox 9"/>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6" name="TextBox 15"/>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8" name="Content Placeholder 3"/>
            <p:cNvSpPr txBox="1">
              <a:spLocks/>
            </p:cNvSpPr>
            <p:nvPr/>
          </p:nvSpPr>
          <p:spPr>
            <a:xfrm>
              <a:off x="4921430" y="3830470"/>
              <a:ext cx="3767308" cy="2498815"/>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smtClean="0">
                  <a:latin typeface="Arial" panose="020B0604020202020204" pitchFamily="34" charset="0"/>
                  <a:cs typeface="Arial" panose="020B0604020202020204" pitchFamily="34" charset="0"/>
                </a:rPr>
                <a:t>Inability to pay bills on time </a:t>
              </a:r>
              <a:r>
                <a:rPr lang="en-US" sz="2000" i="1" dirty="0" smtClean="0">
                  <a:latin typeface="Arial" panose="020B0604020202020204" pitchFamily="34" charset="0"/>
                  <a:cs typeface="Arial" panose="020B0604020202020204" pitchFamily="34" charset="0"/>
                </a:rPr>
                <a:t>is linked to</a:t>
              </a:r>
              <a:r>
                <a:rPr lang="en-US" sz="2000" dirty="0" smtClean="0">
                  <a:latin typeface="Arial" panose="020B0604020202020204" pitchFamily="34" charset="0"/>
                  <a:cs typeface="Arial" panose="020B0604020202020204" pitchFamily="34" charset="0"/>
                </a:rPr>
                <a:t>:</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incomes; </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Single parent families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Couples living with children</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1308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815813"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Financial Insecurity: Inability to pay mortgage/rent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04790" y="915112"/>
            <a:ext cx="8925999" cy="5677277"/>
            <a:chOff x="104790" y="915112"/>
            <a:chExt cx="8925999" cy="5677277"/>
          </a:xfrm>
        </p:grpSpPr>
        <p:pic>
          <p:nvPicPr>
            <p:cNvPr id="19" name="Picture 18"/>
            <p:cNvPicPr>
              <a:picLocks noChangeAspect="1"/>
            </p:cNvPicPr>
            <p:nvPr/>
          </p:nvPicPr>
          <p:blipFill>
            <a:blip r:embed="rId3"/>
            <a:stretch>
              <a:fillRect/>
            </a:stretch>
          </p:blipFill>
          <p:spPr>
            <a:xfrm>
              <a:off x="4545875" y="970760"/>
              <a:ext cx="4484914" cy="2617171"/>
            </a:xfrm>
            <a:prstGeom prst="rect">
              <a:avLst/>
            </a:prstGeom>
          </p:spPr>
        </p:pic>
        <p:pic>
          <p:nvPicPr>
            <p:cNvPr id="18" name="Picture 17"/>
            <p:cNvPicPr>
              <a:picLocks noChangeAspect="1"/>
            </p:cNvPicPr>
            <p:nvPr/>
          </p:nvPicPr>
          <p:blipFill>
            <a:blip r:embed="rId4"/>
            <a:stretch>
              <a:fillRect/>
            </a:stretch>
          </p:blipFill>
          <p:spPr>
            <a:xfrm>
              <a:off x="138111" y="3899902"/>
              <a:ext cx="4407764" cy="2692487"/>
            </a:xfrm>
            <a:prstGeom prst="rect">
              <a:avLst/>
            </a:prstGeom>
          </p:spPr>
        </p:pic>
        <p:pic>
          <p:nvPicPr>
            <p:cNvPr id="6" name="Picture 5"/>
            <p:cNvPicPr>
              <a:picLocks noChangeAspect="1"/>
            </p:cNvPicPr>
            <p:nvPr/>
          </p:nvPicPr>
          <p:blipFill>
            <a:blip r:embed="rId5"/>
            <a:stretch>
              <a:fillRect/>
            </a:stretch>
          </p:blipFill>
          <p:spPr>
            <a:xfrm>
              <a:off x="104790" y="915112"/>
              <a:ext cx="4441085" cy="2664111"/>
            </a:xfrm>
            <a:prstGeom prst="rect">
              <a:avLst/>
            </a:prstGeom>
          </p:spPr>
        </p:pic>
        <p:sp>
          <p:nvSpPr>
            <p:cNvPr id="12" name="TextBox 11"/>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20" name="Content Placeholder 3"/>
            <p:cNvSpPr txBox="1">
              <a:spLocks/>
            </p:cNvSpPr>
            <p:nvPr/>
          </p:nvSpPr>
          <p:spPr>
            <a:xfrm>
              <a:off x="5059820" y="3970811"/>
              <a:ext cx="3767308" cy="2446615"/>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Inability to pay </a:t>
              </a:r>
              <a:r>
                <a:rPr lang="en-US" sz="2000" dirty="0" smtClean="0">
                  <a:latin typeface="Arial" panose="020B0604020202020204" pitchFamily="34" charset="0"/>
                  <a:cs typeface="Arial" panose="020B0604020202020204" pitchFamily="34" charset="0"/>
                </a:rPr>
                <a:t>mortgage or rent </a:t>
              </a:r>
              <a:r>
                <a:rPr lang="en-US" sz="2000" dirty="0">
                  <a:latin typeface="Arial" panose="020B0604020202020204" pitchFamily="34" charset="0"/>
                  <a:cs typeface="Arial" panose="020B0604020202020204" pitchFamily="34" charset="0"/>
                </a:rPr>
                <a:t>on time </a:t>
              </a:r>
              <a:r>
                <a:rPr lang="en-US" sz="2000" i="1" dirty="0">
                  <a:latin typeface="Arial" panose="020B0604020202020204" pitchFamily="34" charset="0"/>
                  <a:cs typeface="Arial" panose="020B0604020202020204" pitchFamily="34" charset="0"/>
                </a:rPr>
                <a:t>is linked to</a:t>
              </a:r>
              <a:r>
                <a:rPr lang="en-US" sz="2000" dirty="0">
                  <a:latin typeface="Arial" panose="020B0604020202020204" pitchFamily="34" charset="0"/>
                  <a:cs typeface="Arial" panose="020B0604020202020204" pitchFamily="34" charset="0"/>
                </a:rPr>
                <a:t>:</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Lower </a:t>
              </a:r>
              <a:r>
                <a:rPr lang="en-US" sz="2000" dirty="0" smtClean="0">
                  <a:latin typeface="Arial" panose="020B0604020202020204" pitchFamily="34" charset="0"/>
                  <a:cs typeface="Arial" panose="020B0604020202020204" pitchFamily="34" charset="0"/>
                </a:rPr>
                <a:t>incomes </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Younger </a:t>
              </a:r>
              <a:r>
                <a:rPr lang="en-US" sz="2000" dirty="0" smtClean="0">
                  <a:latin typeface="Arial" panose="020B0604020202020204" pitchFamily="34" charset="0"/>
                  <a:cs typeface="Arial" panose="020B0604020202020204" pitchFamily="34" charset="0"/>
                </a:rPr>
                <a:t>residents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Single parent </a:t>
              </a:r>
              <a:r>
                <a:rPr lang="en-US" sz="2000" dirty="0" smtClean="0">
                  <a:latin typeface="Arial" panose="020B0604020202020204" pitchFamily="34" charset="0"/>
                  <a:cs typeface="Arial" panose="020B0604020202020204" pitchFamily="34" charset="0"/>
                </a:rPr>
                <a:t>families</a:t>
              </a:r>
              <a:endParaRPr lang="en-US" sz="2000" dirty="0">
                <a:latin typeface="Arial" panose="020B0604020202020204" pitchFamily="34" charset="0"/>
                <a:cs typeface="Arial" panose="020B0604020202020204" pitchFamily="34" charset="0"/>
              </a:endParaRPr>
            </a:p>
          </p:txBody>
        </p:sp>
      </p:grpSp>
      <p:sp>
        <p:nvSpPr>
          <p:cNvPr id="8" name="TextBox 7"/>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9" name="TextBox 8"/>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54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Financial Insecurity: Inability to purchase food</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00483" y="716662"/>
            <a:ext cx="8843220" cy="5875727"/>
            <a:chOff x="100483" y="716662"/>
            <a:chExt cx="8843220" cy="5875727"/>
          </a:xfrm>
        </p:grpSpPr>
        <p:pic>
          <p:nvPicPr>
            <p:cNvPr id="18" name="Picture 17"/>
            <p:cNvPicPr>
              <a:picLocks noChangeAspect="1"/>
            </p:cNvPicPr>
            <p:nvPr/>
          </p:nvPicPr>
          <p:blipFill>
            <a:blip r:embed="rId3"/>
            <a:stretch>
              <a:fillRect/>
            </a:stretch>
          </p:blipFill>
          <p:spPr>
            <a:xfrm>
              <a:off x="100483" y="3919378"/>
              <a:ext cx="4488934" cy="2673011"/>
            </a:xfrm>
            <a:prstGeom prst="rect">
              <a:avLst/>
            </a:prstGeom>
          </p:spPr>
        </p:pic>
        <p:pic>
          <p:nvPicPr>
            <p:cNvPr id="17" name="Picture 16"/>
            <p:cNvPicPr>
              <a:picLocks noChangeAspect="1"/>
            </p:cNvPicPr>
            <p:nvPr/>
          </p:nvPicPr>
          <p:blipFill>
            <a:blip r:embed="rId4"/>
            <a:stretch>
              <a:fillRect/>
            </a:stretch>
          </p:blipFill>
          <p:spPr>
            <a:xfrm>
              <a:off x="4589417" y="972298"/>
              <a:ext cx="4354286" cy="2673506"/>
            </a:xfrm>
            <a:prstGeom prst="rect">
              <a:avLst/>
            </a:prstGeom>
          </p:spPr>
        </p:pic>
        <p:pic>
          <p:nvPicPr>
            <p:cNvPr id="5" name="Picture 4"/>
            <p:cNvPicPr>
              <a:picLocks noChangeAspect="1"/>
            </p:cNvPicPr>
            <p:nvPr/>
          </p:nvPicPr>
          <p:blipFill>
            <a:blip r:embed="rId5"/>
            <a:stretch>
              <a:fillRect/>
            </a:stretch>
          </p:blipFill>
          <p:spPr>
            <a:xfrm>
              <a:off x="100483" y="972298"/>
              <a:ext cx="4488934" cy="2629020"/>
            </a:xfrm>
            <a:prstGeom prst="rect">
              <a:avLst/>
            </a:prstGeom>
          </p:spPr>
        </p:pic>
        <p:sp>
          <p:nvSpPr>
            <p:cNvPr id="8" name="TextBox 7"/>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9" name="TextBox 8"/>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3" name="TextBox 12"/>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20" name="Content Placeholder 3"/>
            <p:cNvSpPr txBox="1">
              <a:spLocks/>
            </p:cNvSpPr>
            <p:nvPr/>
          </p:nvSpPr>
          <p:spPr>
            <a:xfrm>
              <a:off x="5059820" y="3970811"/>
              <a:ext cx="3767308" cy="2446615"/>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Inability to </a:t>
              </a:r>
              <a:r>
                <a:rPr lang="en-US" sz="2000" dirty="0" smtClean="0">
                  <a:latin typeface="Arial" panose="020B0604020202020204" pitchFamily="34" charset="0"/>
                  <a:cs typeface="Arial" panose="020B0604020202020204" pitchFamily="34" charset="0"/>
                </a:rPr>
                <a:t>purchase food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r>
                <a:rPr lang="en-US" sz="2000" dirty="0">
                  <a:latin typeface="Arial" panose="020B0604020202020204" pitchFamily="34" charset="0"/>
                  <a:cs typeface="Arial" panose="020B0604020202020204" pitchFamily="34" charset="0"/>
                </a:rPr>
                <a:t>:</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Lower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Younger </a:t>
              </a:r>
              <a:r>
                <a:rPr lang="en-US" sz="2000" dirty="0" smtClean="0">
                  <a:latin typeface="Arial" panose="020B0604020202020204" pitchFamily="34" charset="0"/>
                  <a:cs typeface="Arial" panose="020B0604020202020204" pitchFamily="34" charset="0"/>
                </a:rPr>
                <a:t>residents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Single parent </a:t>
              </a:r>
              <a:r>
                <a:rPr lang="en-US" sz="2000" dirty="0" smtClean="0">
                  <a:latin typeface="Arial" panose="020B0604020202020204" pitchFamily="34" charset="0"/>
                  <a:cs typeface="Arial" panose="020B0604020202020204" pitchFamily="34" charset="0"/>
                </a:rPr>
                <a:t>families</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2211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Job Fit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238648" y="1150373"/>
            <a:ext cx="8686800" cy="5132440"/>
            <a:chOff x="238648" y="1150373"/>
            <a:chExt cx="8686800" cy="5132440"/>
          </a:xfrm>
        </p:grpSpPr>
        <p:pic>
          <p:nvPicPr>
            <p:cNvPr id="4" name="Picture 3"/>
            <p:cNvPicPr>
              <a:picLocks noChangeAspect="1"/>
            </p:cNvPicPr>
            <p:nvPr/>
          </p:nvPicPr>
          <p:blipFill>
            <a:blip r:embed="rId3"/>
            <a:stretch>
              <a:fillRect/>
            </a:stretch>
          </p:blipFill>
          <p:spPr>
            <a:xfrm>
              <a:off x="238648" y="1150373"/>
              <a:ext cx="8686800" cy="5132440"/>
            </a:xfrm>
            <a:prstGeom prst="rect">
              <a:avLst/>
            </a:prstGeom>
          </p:spPr>
        </p:pic>
        <p:cxnSp>
          <p:nvCxnSpPr>
            <p:cNvPr id="10" name="Straight Arrow Connector 9"/>
            <p:cNvCxnSpPr/>
            <p:nvPr/>
          </p:nvCxnSpPr>
          <p:spPr>
            <a:xfrm flipV="1">
              <a:off x="2891246" y="1288869"/>
              <a:ext cx="2664822" cy="3709851"/>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782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J</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ob Fit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28816" y="1150373"/>
            <a:ext cx="8686800" cy="5181601"/>
          </a:xfrm>
          <a:prstGeom prst="rect">
            <a:avLst/>
          </a:prstGeom>
        </p:spPr>
      </p:pic>
    </p:spTree>
    <p:extLst>
      <p:ext uri="{BB962C8B-B14F-4D97-AF65-F5344CB8AC3E}">
        <p14:creationId xmlns:p14="http://schemas.microsoft.com/office/powerpoint/2010/main" val="16473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J</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ob Fit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79656" y="1150373"/>
            <a:ext cx="8686800" cy="5132439"/>
          </a:xfrm>
          <a:prstGeom prst="rect">
            <a:avLst/>
          </a:prstGeom>
        </p:spPr>
      </p:pic>
    </p:spTree>
    <p:extLst>
      <p:ext uri="{BB962C8B-B14F-4D97-AF65-F5344CB8AC3E}">
        <p14:creationId xmlns:p14="http://schemas.microsoft.com/office/powerpoint/2010/main" val="41082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J</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ob Fit and Overall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8" name="Group 7"/>
          <p:cNvGrpSpPr/>
          <p:nvPr/>
        </p:nvGrpSpPr>
        <p:grpSpPr>
          <a:xfrm>
            <a:off x="138111" y="716662"/>
            <a:ext cx="8920789" cy="5840892"/>
            <a:chOff x="138111" y="716662"/>
            <a:chExt cx="8920789" cy="5840892"/>
          </a:xfrm>
        </p:grpSpPr>
        <p:grpSp>
          <p:nvGrpSpPr>
            <p:cNvPr id="7" name="Group 6"/>
            <p:cNvGrpSpPr/>
            <p:nvPr/>
          </p:nvGrpSpPr>
          <p:grpSpPr>
            <a:xfrm>
              <a:off x="138111" y="3970811"/>
              <a:ext cx="4428755" cy="2586743"/>
              <a:chOff x="138111" y="3970811"/>
              <a:chExt cx="4428755" cy="2586743"/>
            </a:xfrm>
          </p:grpSpPr>
          <p:pic>
            <p:nvPicPr>
              <p:cNvPr id="2" name="Picture 1"/>
              <p:cNvPicPr>
                <a:picLocks noChangeAspect="1"/>
              </p:cNvPicPr>
              <p:nvPr/>
            </p:nvPicPr>
            <p:blipFill>
              <a:blip r:embed="rId3"/>
              <a:stretch>
                <a:fillRect/>
              </a:stretch>
            </p:blipFill>
            <p:spPr>
              <a:xfrm>
                <a:off x="138111" y="3970811"/>
                <a:ext cx="4428755" cy="2586743"/>
              </a:xfrm>
              <a:prstGeom prst="rect">
                <a:avLst/>
              </a:prstGeom>
            </p:spPr>
          </p:pic>
          <p:sp>
            <p:nvSpPr>
              <p:cNvPr id="23" name="Oval 22"/>
              <p:cNvSpPr/>
              <p:nvPr/>
            </p:nvSpPr>
            <p:spPr>
              <a:xfrm>
                <a:off x="2936490" y="4251853"/>
                <a:ext cx="947533" cy="3794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6" name="Group 5"/>
            <p:cNvGrpSpPr/>
            <p:nvPr/>
          </p:nvGrpSpPr>
          <p:grpSpPr>
            <a:xfrm>
              <a:off x="4628269" y="913598"/>
              <a:ext cx="4353629" cy="2630791"/>
              <a:chOff x="4628269" y="913598"/>
              <a:chExt cx="4353629" cy="2630791"/>
            </a:xfrm>
          </p:grpSpPr>
          <p:pic>
            <p:nvPicPr>
              <p:cNvPr id="15" name="Picture 14"/>
              <p:cNvPicPr>
                <a:picLocks noChangeAspect="1"/>
              </p:cNvPicPr>
              <p:nvPr/>
            </p:nvPicPr>
            <p:blipFill rotWithShape="1">
              <a:blip r:embed="rId4"/>
              <a:srcRect t="5428"/>
              <a:stretch/>
            </p:blipFill>
            <p:spPr>
              <a:xfrm>
                <a:off x="4628269" y="913598"/>
                <a:ext cx="4353629" cy="2630791"/>
              </a:xfrm>
              <a:prstGeom prst="rect">
                <a:avLst/>
              </a:prstGeom>
            </p:spPr>
          </p:pic>
          <p:cxnSp>
            <p:nvCxnSpPr>
              <p:cNvPr id="16" name="Straight Arrow Connector 15"/>
              <p:cNvCxnSpPr/>
              <p:nvPr/>
            </p:nvCxnSpPr>
            <p:spPr>
              <a:xfrm flipV="1">
                <a:off x="5869577" y="1335202"/>
                <a:ext cx="2646550" cy="136445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801479" y="965871"/>
                <a:ext cx="1025649" cy="4936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p:cNvSpPr/>
              <p:nvPr/>
            </p:nvSpPr>
            <p:spPr>
              <a:xfrm>
                <a:off x="7366770" y="2419035"/>
                <a:ext cx="947533" cy="37940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4" name="Group 3"/>
            <p:cNvGrpSpPr/>
            <p:nvPr/>
          </p:nvGrpSpPr>
          <p:grpSpPr>
            <a:xfrm>
              <a:off x="138111" y="913598"/>
              <a:ext cx="4428755" cy="2630791"/>
              <a:chOff x="138111" y="913598"/>
              <a:chExt cx="4428755" cy="2630791"/>
            </a:xfrm>
          </p:grpSpPr>
          <p:pic>
            <p:nvPicPr>
              <p:cNvPr id="5" name="Picture 4"/>
              <p:cNvPicPr>
                <a:picLocks noChangeAspect="1"/>
              </p:cNvPicPr>
              <p:nvPr/>
            </p:nvPicPr>
            <p:blipFill>
              <a:blip r:embed="rId5"/>
              <a:stretch>
                <a:fillRect/>
              </a:stretch>
            </p:blipFill>
            <p:spPr>
              <a:xfrm>
                <a:off x="138111" y="913598"/>
                <a:ext cx="4428755" cy="2630791"/>
              </a:xfrm>
              <a:prstGeom prst="rect">
                <a:avLst/>
              </a:prstGeom>
            </p:spPr>
          </p:pic>
          <p:cxnSp>
            <p:nvCxnSpPr>
              <p:cNvPr id="21" name="Straight Arrow Connector 20"/>
              <p:cNvCxnSpPr/>
              <p:nvPr/>
            </p:nvCxnSpPr>
            <p:spPr>
              <a:xfrm flipV="1">
                <a:off x="836023" y="1309845"/>
                <a:ext cx="2978331" cy="150394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413606" y="1186172"/>
                <a:ext cx="1025649" cy="4936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Oval 26"/>
              <p:cNvSpPr/>
              <p:nvPr/>
            </p:nvSpPr>
            <p:spPr>
              <a:xfrm>
                <a:off x="1243868" y="1335202"/>
                <a:ext cx="1544837" cy="58884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0" name="Content Placeholder 3"/>
            <p:cNvSpPr txBox="1">
              <a:spLocks/>
            </p:cNvSpPr>
            <p:nvPr/>
          </p:nvSpPr>
          <p:spPr>
            <a:xfrm>
              <a:off x="4918509" y="3887480"/>
              <a:ext cx="4140391" cy="2446615"/>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A higher perceived job fit is related to higher overall wellbeing. </a:t>
              </a: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Higher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Older </a:t>
              </a:r>
              <a:r>
                <a:rPr lang="en-US" sz="2000" dirty="0" smtClean="0">
                  <a:latin typeface="Arial" panose="020B0604020202020204" pitchFamily="34" charset="0"/>
                  <a:cs typeface="Arial" panose="020B0604020202020204" pitchFamily="34" charset="0"/>
                </a:rPr>
                <a:t>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a:t>
              </a:r>
              <a:endParaRPr lang="en-US" sz="2000" dirty="0">
                <a:latin typeface="Arial" panose="020B0604020202020204" pitchFamily="34" charset="0"/>
                <a:cs typeface="Arial" panose="020B0604020202020204" pitchFamily="34" charset="0"/>
              </a:endParaRPr>
            </a:p>
          </p:txBody>
        </p:sp>
        <p:sp>
          <p:nvSpPr>
            <p:cNvPr id="11" name="TextBox 10"/>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9" name="TextBox 18"/>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478748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28802" y="421343"/>
            <a:ext cx="5486400" cy="2571590"/>
            <a:chOff x="1299883" y="367553"/>
            <a:chExt cx="5486400" cy="257159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692"/>
            <a:stretch/>
          </p:blipFill>
          <p:spPr>
            <a:xfrm>
              <a:off x="1299883" y="367553"/>
              <a:ext cx="5486400" cy="2571590"/>
            </a:xfrm>
            <a:prstGeom prst="rect">
              <a:avLst/>
            </a:prstGeom>
          </p:spPr>
        </p:pic>
        <p:sp>
          <p:nvSpPr>
            <p:cNvPr id="6" name="Rectangle 5"/>
            <p:cNvSpPr/>
            <p:nvPr/>
          </p:nvSpPr>
          <p:spPr>
            <a:xfrm>
              <a:off x="3926541" y="600635"/>
              <a:ext cx="1918447" cy="1353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007224" y="1873624"/>
              <a:ext cx="233082" cy="41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579224"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2018 CIW Community Wellbeing Survey</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222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36431" y="1258526"/>
            <a:ext cx="8686800" cy="5024286"/>
          </a:xfrm>
          <a:prstGeom prst="rect">
            <a:avLst/>
          </a:prstGeom>
        </p:spPr>
      </p:pic>
    </p:spTree>
    <p:extLst>
      <p:ext uri="{BB962C8B-B14F-4D97-AF65-F5344CB8AC3E}">
        <p14:creationId xmlns:p14="http://schemas.microsoft.com/office/powerpoint/2010/main" val="247374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16767" y="1150373"/>
            <a:ext cx="8686800" cy="5142271"/>
          </a:xfrm>
          <a:prstGeom prst="rect">
            <a:avLst/>
          </a:prstGeom>
        </p:spPr>
      </p:pic>
    </p:spTree>
    <p:extLst>
      <p:ext uri="{BB962C8B-B14F-4D97-AF65-F5344CB8AC3E}">
        <p14:creationId xmlns:p14="http://schemas.microsoft.com/office/powerpoint/2010/main" val="166213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26599" y="1150373"/>
            <a:ext cx="8686800" cy="5152104"/>
          </a:xfrm>
          <a:prstGeom prst="rect">
            <a:avLst/>
          </a:prstGeom>
        </p:spPr>
      </p:pic>
    </p:spTree>
    <p:extLst>
      <p:ext uri="{BB962C8B-B14F-4D97-AF65-F5344CB8AC3E}">
        <p14:creationId xmlns:p14="http://schemas.microsoft.com/office/powerpoint/2010/main" val="29727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and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O</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138111" y="716662"/>
            <a:ext cx="9005889" cy="5846258"/>
            <a:chOff x="138111" y="716662"/>
            <a:chExt cx="9005889" cy="5846258"/>
          </a:xfrm>
        </p:grpSpPr>
        <p:grpSp>
          <p:nvGrpSpPr>
            <p:cNvPr id="9" name="Group 8"/>
            <p:cNvGrpSpPr/>
            <p:nvPr/>
          </p:nvGrpSpPr>
          <p:grpSpPr>
            <a:xfrm>
              <a:off x="138111" y="984853"/>
              <a:ext cx="4451304" cy="2594370"/>
              <a:chOff x="138111" y="984853"/>
              <a:chExt cx="4451304" cy="2594370"/>
            </a:xfrm>
          </p:grpSpPr>
          <p:pic>
            <p:nvPicPr>
              <p:cNvPr id="4" name="Picture 3"/>
              <p:cNvPicPr>
                <a:picLocks noChangeAspect="1"/>
              </p:cNvPicPr>
              <p:nvPr/>
            </p:nvPicPr>
            <p:blipFill>
              <a:blip r:embed="rId3"/>
              <a:stretch>
                <a:fillRect/>
              </a:stretch>
            </p:blipFill>
            <p:spPr>
              <a:xfrm>
                <a:off x="138111" y="984853"/>
                <a:ext cx="4451304" cy="2594370"/>
              </a:xfrm>
              <a:prstGeom prst="rect">
                <a:avLst/>
              </a:prstGeom>
            </p:spPr>
          </p:pic>
          <p:cxnSp>
            <p:nvCxnSpPr>
              <p:cNvPr id="21" name="Straight Arrow Connector 20"/>
              <p:cNvCxnSpPr/>
              <p:nvPr/>
            </p:nvCxnSpPr>
            <p:spPr>
              <a:xfrm>
                <a:off x="1088571" y="1393371"/>
                <a:ext cx="2154996" cy="110598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725783" y="2403566"/>
                <a:ext cx="947533" cy="3794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p:cNvSpPr/>
              <p:nvPr/>
            </p:nvSpPr>
            <p:spPr>
              <a:xfrm>
                <a:off x="903697" y="1670873"/>
                <a:ext cx="947533" cy="31834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Oval 24"/>
              <p:cNvSpPr/>
              <p:nvPr/>
            </p:nvSpPr>
            <p:spPr>
              <a:xfrm>
                <a:off x="1243867" y="1315332"/>
                <a:ext cx="893944" cy="3159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p:cNvSpPr/>
              <p:nvPr/>
            </p:nvSpPr>
            <p:spPr>
              <a:xfrm>
                <a:off x="2412274" y="1759130"/>
                <a:ext cx="1071155" cy="27959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23" name="Picture 22"/>
            <p:cNvPicPr>
              <a:picLocks noChangeAspect="1"/>
            </p:cNvPicPr>
            <p:nvPr/>
          </p:nvPicPr>
          <p:blipFill rotWithShape="1">
            <a:blip r:embed="rId4"/>
            <a:srcRect t="5502"/>
            <a:stretch/>
          </p:blipFill>
          <p:spPr>
            <a:xfrm>
              <a:off x="4589416" y="979241"/>
              <a:ext cx="4450081" cy="2599982"/>
            </a:xfrm>
            <a:prstGeom prst="rect">
              <a:avLst/>
            </a:prstGeom>
          </p:spPr>
        </p:pic>
        <p:sp>
          <p:nvSpPr>
            <p:cNvPr id="11" name="Content Placeholder 3"/>
            <p:cNvSpPr txBox="1">
              <a:spLocks/>
            </p:cNvSpPr>
            <p:nvPr/>
          </p:nvSpPr>
          <p:spPr>
            <a:xfrm>
              <a:off x="5059820" y="3755555"/>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A </a:t>
              </a:r>
              <a:r>
                <a:rPr lang="en-US" sz="2000" dirty="0" smtClean="0">
                  <a:latin typeface="Arial" panose="020B0604020202020204" pitchFamily="34" charset="0"/>
                  <a:cs typeface="Arial" panose="020B0604020202020204" pitchFamily="34" charset="0"/>
                </a:rPr>
                <a:t>higher </a:t>
              </a:r>
              <a:r>
                <a:rPr lang="en-US" sz="2000" dirty="0">
                  <a:latin typeface="Arial" panose="020B0604020202020204" pitchFamily="34" charset="0"/>
                  <a:cs typeface="Arial" panose="020B0604020202020204" pitchFamily="34" charset="0"/>
                </a:rPr>
                <a:t>perceived work-life imbalance </a:t>
              </a:r>
              <a:r>
                <a:rPr lang="en-US" sz="2000" dirty="0" smtClean="0">
                  <a:latin typeface="Arial" panose="020B0604020202020204" pitchFamily="34" charset="0"/>
                  <a:cs typeface="Arial" panose="020B0604020202020204" pitchFamily="34" charset="0"/>
                </a:rPr>
                <a:t>is </a:t>
              </a:r>
              <a:r>
                <a:rPr lang="en-US" sz="2000" dirty="0">
                  <a:latin typeface="Arial" panose="020B0604020202020204" pitchFamily="34" charset="0"/>
                  <a:cs typeface="Arial" panose="020B0604020202020204" pitchFamily="34" charset="0"/>
                </a:rPr>
                <a:t>related to </a:t>
              </a: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overall wellbeing</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Single parent families</a:t>
              </a:r>
              <a:endParaRPr lang="en-US" sz="2000" dirty="0">
                <a:latin typeface="Arial" panose="020B0604020202020204" pitchFamily="34" charset="0"/>
                <a:cs typeface="Arial" panose="020B0604020202020204" pitchFamily="34" charset="0"/>
              </a:endParaRPr>
            </a:p>
          </p:txBody>
        </p:sp>
        <p:cxnSp>
          <p:nvCxnSpPr>
            <p:cNvPr id="22" name="Straight Arrow Connector 21"/>
            <p:cNvCxnSpPr/>
            <p:nvPr/>
          </p:nvCxnSpPr>
          <p:spPr>
            <a:xfrm>
              <a:off x="5572252" y="1085994"/>
              <a:ext cx="2484408" cy="178951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3" name="TextBox 12"/>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38111" y="3937196"/>
              <a:ext cx="4451304" cy="2625724"/>
            </a:xfrm>
            <a:prstGeom prst="rect">
              <a:avLst/>
            </a:prstGeom>
          </p:spPr>
        </p:pic>
        <p:sp>
          <p:nvSpPr>
            <p:cNvPr id="16" name="TextBox 15"/>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8" name="Oval 17"/>
            <p:cNvSpPr/>
            <p:nvPr/>
          </p:nvSpPr>
          <p:spPr>
            <a:xfrm>
              <a:off x="7048167" y="2213861"/>
              <a:ext cx="1468816" cy="7683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p:cNvSpPr/>
            <p:nvPr/>
          </p:nvSpPr>
          <p:spPr>
            <a:xfrm>
              <a:off x="2939143" y="5622216"/>
              <a:ext cx="947533" cy="3794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145068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p:cNvSpPr txBox="1">
            <a:spLocks/>
          </p:cNvSpPr>
          <p:nvPr/>
        </p:nvSpPr>
        <p:spPr>
          <a:xfrm>
            <a:off x="138111" y="214135"/>
            <a:ext cx="8689017" cy="502527"/>
          </a:xfrm>
          <a:prstGeom prst="rect">
            <a:avLst/>
          </a:prstGeom>
          <a:solidFill>
            <a:srgbClr val="005064"/>
          </a:solidFill>
        </p:spPr>
        <p:txBody>
          <a:bodyPr vert="horz" lIns="91440" tIns="182880" rIns="91440" bIns="18288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CA" sz="2800" i="0" dirty="0">
                <a:solidFill>
                  <a:schemeClr val="bg1"/>
                </a:solidFill>
                <a:latin typeface="Arial" panose="020B0604020202020204" pitchFamily="34" charset="0"/>
                <a:ea typeface="Open Sans Condensed" panose="020B0806030504020204" pitchFamily="34" charset="0"/>
                <a:cs typeface="Arial" panose="020B0604020202020204" pitchFamily="34" charset="0"/>
              </a:rPr>
              <a:t>Living Standards</a:t>
            </a:r>
          </a:p>
        </p:txBody>
      </p:sp>
      <p:sp>
        <p:nvSpPr>
          <p:cNvPr id="4" name="Title 1"/>
          <p:cNvSpPr txBox="1">
            <a:spLocks/>
          </p:cNvSpPr>
          <p:nvPr/>
        </p:nvSpPr>
        <p:spPr>
          <a:xfrm>
            <a:off x="0" y="790909"/>
            <a:ext cx="9144000" cy="570658"/>
          </a:xfrm>
          <a:prstGeom prst="rect">
            <a:avLst/>
          </a:prstGeom>
        </p:spPr>
        <p:txBody>
          <a:bodyPr vert="horz" lIns="0" tIns="45720" rIns="0" bIns="45720" rtlCol="0" anchor="ctr">
            <a:noAutofit/>
          </a:bodyPr>
          <a:lstStyle>
            <a:lvl1pPr algn="l" defTabSz="914400" rtl="0" eaLnBrk="1" latinLnBrk="0" hangingPunct="1">
              <a:spcBef>
                <a:spcPct val="0"/>
              </a:spcBef>
              <a:buNone/>
              <a:defRPr sz="3600" b="1" i="1" kern="1200">
                <a:solidFill>
                  <a:schemeClr val="tx2"/>
                </a:solidFill>
                <a:latin typeface="+mj-lt"/>
                <a:ea typeface="+mj-ea"/>
                <a:cs typeface="+mj-cs"/>
              </a:defRPr>
            </a:lvl1pPr>
          </a:lstStyle>
          <a:p>
            <a:pPr algn="ctr"/>
            <a:r>
              <a:rPr lang="en-US" sz="2400" i="0" dirty="0" smtClean="0">
                <a:solidFill>
                  <a:srgbClr val="005064"/>
                </a:solidFill>
                <a:latin typeface="Arial" panose="020B0604020202020204" pitchFamily="34" charset="0"/>
                <a:cs typeface="Arial" panose="020B0604020202020204" pitchFamily="34" charset="0"/>
              </a:rPr>
              <a:t>Is the type of employment linked to work schedules? </a:t>
            </a:r>
            <a:endParaRPr lang="en-CA" sz="2400" i="0" dirty="0">
              <a:solidFill>
                <a:srgbClr val="005064"/>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1" y="1412937"/>
            <a:ext cx="8229600" cy="5159529"/>
          </a:xfrm>
          <a:prstGeom prst="rect">
            <a:avLst/>
          </a:prstGeom>
        </p:spPr>
      </p:pic>
    </p:spTree>
    <p:extLst>
      <p:ext uri="{BB962C8B-B14F-4D97-AF65-F5344CB8AC3E}">
        <p14:creationId xmlns:p14="http://schemas.microsoft.com/office/powerpoint/2010/main" val="456295441"/>
      </p:ext>
    </p:extLst>
  </p:cSld>
  <p:clrMapOvr>
    <a:masterClrMapping/>
  </p:clrMapOvr>
  <p:transition spd="med" advClick="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FFFF00"/>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solidFill>
                    <a:srgbClr val="005A73"/>
                  </a:solidFill>
                  <a:latin typeface="Arial" panose="020B0604020202020204" pitchFamily="34" charset="0"/>
                  <a:cs typeface="Arial" panose="020B0604020202020204" pitchFamily="34" charset="0"/>
                </a:rPr>
                <a:t>Healthy Populations</a:t>
              </a:r>
              <a:endParaRPr lang="en-CA" sz="3600" b="1" dirty="0">
                <a:solidFill>
                  <a:srgbClr val="005A73"/>
                </a:solidFill>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623" y="273424"/>
            <a:ext cx="2366682" cy="2366682"/>
          </a:xfrm>
          <a:prstGeom prst="rect">
            <a:avLst/>
          </a:prstGeom>
        </p:spPr>
      </p:pic>
    </p:spTree>
    <p:extLst>
      <p:ext uri="{BB962C8B-B14F-4D97-AF65-F5344CB8AC3E}">
        <p14:creationId xmlns:p14="http://schemas.microsoft.com/office/powerpoint/2010/main" val="330323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Could not afford to pay for doctor prescribed medications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Could not afford to get dental care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Eat healthy meals less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Get good quality exercise less often</a:t>
            </a:r>
          </a:p>
          <a:p>
            <a:pPr>
              <a:spcBef>
                <a:spcPts val="0"/>
              </a:spcBef>
              <a:spcAft>
                <a:spcPts val="1200"/>
              </a:spcAft>
              <a:buSzPct val="150000"/>
              <a:buBlip>
                <a:blip r:embed="rId3"/>
              </a:buBlip>
            </a:pPr>
            <a:endParaRPr lang="en-US" sz="2000" dirty="0" smtClean="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Better self-rated </a:t>
            </a:r>
            <a:r>
              <a:rPr lang="en-US" sz="2000" i="1" dirty="0" smtClean="0">
                <a:latin typeface="Arial" panose="020B0604020202020204" pitchFamily="34" charset="0"/>
                <a:cs typeface="Arial" panose="020B0604020202020204" pitchFamily="34" charset="0"/>
              </a:rPr>
              <a:t>physical</a:t>
            </a:r>
            <a:r>
              <a:rPr lang="en-US" sz="2000" dirty="0" smtClean="0">
                <a:latin typeface="Arial" panose="020B0604020202020204" pitchFamily="34" charset="0"/>
                <a:cs typeface="Arial" panose="020B0604020202020204" pitchFamily="34" charset="0"/>
              </a:rPr>
              <a:t> health</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Better self-rated </a:t>
            </a:r>
            <a:r>
              <a:rPr lang="en-US" sz="2000" i="1" dirty="0" smtClean="0">
                <a:latin typeface="Arial" panose="020B0604020202020204" pitchFamily="34" charset="0"/>
                <a:cs typeface="Arial" panose="020B0604020202020204" pitchFamily="34" charset="0"/>
              </a:rPr>
              <a:t>mental</a:t>
            </a:r>
            <a:r>
              <a:rPr lang="en-US" sz="2000" dirty="0" smtClean="0">
                <a:latin typeface="Arial" panose="020B0604020202020204" pitchFamily="34" charset="0"/>
                <a:cs typeface="Arial" panose="020B0604020202020204" pitchFamily="34" charset="0"/>
              </a:rPr>
              <a:t> health</a:t>
            </a:r>
            <a:endParaRPr lang="en-US" sz="2000"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quality of the health care services to be better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accessibility of the health care services to be better</a:t>
            </a:r>
            <a:endParaRPr lang="en-US" sz="2000" dirty="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 and Wellbeing</a:t>
            </a:r>
            <a:endParaRPr lang="en-CA" sz="2800" i="0"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67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Better self-rated </a:t>
            </a:r>
            <a:r>
              <a:rPr lang="en-US" sz="2000" i="1" dirty="0" smtClean="0">
                <a:latin typeface="Arial" panose="020B0604020202020204" pitchFamily="34" charset="0"/>
                <a:cs typeface="Arial" panose="020B0604020202020204" pitchFamily="34" charset="0"/>
              </a:rPr>
              <a:t>physical </a:t>
            </a:r>
            <a:r>
              <a:rPr lang="en-US" sz="2000" dirty="0" smtClean="0">
                <a:latin typeface="Arial" panose="020B0604020202020204" pitchFamily="34" charset="0"/>
                <a:cs typeface="Arial" panose="020B0604020202020204" pitchFamily="34" charset="0"/>
              </a:rPr>
              <a:t>health</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Could not afford to pay for doctor prescribed medications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Could not afford to get dental care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t>
            </a:r>
            <a:r>
              <a:rPr lang="en-US" sz="2000" i="1" dirty="0" smtClean="0">
                <a:latin typeface="Arial" panose="020B0604020202020204" pitchFamily="34" charset="0"/>
                <a:cs typeface="Arial" panose="020B0604020202020204" pitchFamily="34" charset="0"/>
              </a:rPr>
              <a:t>quality</a:t>
            </a:r>
            <a:r>
              <a:rPr lang="en-US" sz="2000" dirty="0" smtClean="0">
                <a:latin typeface="Arial" panose="020B0604020202020204" pitchFamily="34" charset="0"/>
                <a:cs typeface="Arial" panose="020B0604020202020204" pitchFamily="34" charset="0"/>
              </a:rPr>
              <a:t> of the health care services to be better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t>
            </a:r>
            <a:r>
              <a:rPr lang="en-US" sz="2000" i="1" dirty="0" smtClean="0">
                <a:latin typeface="Arial" panose="020B0604020202020204" pitchFamily="34" charset="0"/>
                <a:cs typeface="Arial" panose="020B0604020202020204" pitchFamily="34" charset="0"/>
              </a:rPr>
              <a:t>access</a:t>
            </a:r>
            <a:r>
              <a:rPr lang="en-US" sz="2000" dirty="0" smtClean="0">
                <a:latin typeface="Arial" panose="020B0604020202020204" pitchFamily="34" charset="0"/>
                <a:cs typeface="Arial" panose="020B0604020202020204" pitchFamily="34" charset="0"/>
              </a:rPr>
              <a:t> to the health care services to be better</a:t>
            </a:r>
          </a:p>
          <a:p>
            <a:pPr>
              <a:spcBef>
                <a:spcPts val="0"/>
              </a:spcBef>
              <a:spcAft>
                <a:spcPts val="1200"/>
              </a:spcAft>
              <a:buSzPct val="150000"/>
              <a:buBlip>
                <a:blip r:embed="rId3"/>
              </a:buBlip>
            </a:pPr>
            <a:r>
              <a:rPr lang="en-US" sz="2000" i="1" dirty="0" smtClean="0">
                <a:latin typeface="Arial" panose="020B0604020202020204" pitchFamily="34" charset="0"/>
                <a:cs typeface="Arial" panose="020B0604020202020204" pitchFamily="34" charset="0"/>
              </a:rPr>
              <a:t>Less </a:t>
            </a:r>
            <a:r>
              <a:rPr lang="en-US" sz="2000" dirty="0">
                <a:latin typeface="Arial" panose="020B0604020202020204" pitchFamily="34" charset="0"/>
                <a:cs typeface="Arial" panose="020B0604020202020204" pitchFamily="34" charset="0"/>
              </a:rPr>
              <a:t>likely to eat healthy meals</a:t>
            </a:r>
          </a:p>
          <a:p>
            <a:pPr>
              <a:spcBef>
                <a:spcPts val="0"/>
              </a:spcBef>
              <a:spcAft>
                <a:spcPts val="1200"/>
              </a:spcAft>
              <a:buSzPct val="150000"/>
              <a:buBlip>
                <a:blip r:embed="rId3"/>
              </a:buBlip>
            </a:pPr>
            <a:endParaRPr lang="en-US" sz="2000" dirty="0" smtClean="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endParaRPr lang="en-US" sz="2000" dirty="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 and Wellbeing by </a:t>
            </a:r>
            <a:r>
              <a:rPr lang="en-US" sz="280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healthy populations?</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7"/>
          <p:cNvSpPr txBox="1">
            <a:spLocks/>
          </p:cNvSpPr>
          <p:nvPr/>
        </p:nvSpPr>
        <p:spPr>
          <a:xfrm>
            <a:off x="368844" y="5520594"/>
            <a:ext cx="8227549" cy="425355"/>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Over half of both women and men rate their mental health as very good or excellent.</a:t>
            </a:r>
          </a:p>
        </p:txBody>
      </p:sp>
    </p:spTree>
    <p:extLst>
      <p:ext uri="{BB962C8B-B14F-4D97-AF65-F5344CB8AC3E}">
        <p14:creationId xmlns:p14="http://schemas.microsoft.com/office/powerpoint/2010/main" val="154874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Physical and </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in Bruce and Grey Counties</a:t>
            </a:r>
            <a:endParaRPr lang="en-CA" sz="24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2" y="1150372"/>
            <a:ext cx="8686800" cy="5093111"/>
          </a:xfrm>
          <a:prstGeom prst="rect">
            <a:avLst/>
          </a:prstGeom>
        </p:spPr>
      </p:pic>
    </p:spTree>
    <p:extLst>
      <p:ext uri="{BB962C8B-B14F-4D97-AF65-F5344CB8AC3E}">
        <p14:creationId xmlns:p14="http://schemas.microsoft.com/office/powerpoint/2010/main" val="15945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Physical and </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in </a:t>
            </a:r>
            <a:r>
              <a:rPr lang="en-US" sz="24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Bruce County</a:t>
            </a:r>
            <a:endParaRPr lang="en-CA" sz="24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83832" y="1140542"/>
            <a:ext cx="8641080" cy="5152103"/>
          </a:xfrm>
          <a:prstGeom prst="rect">
            <a:avLst/>
          </a:prstGeom>
        </p:spPr>
      </p:pic>
    </p:spTree>
    <p:extLst>
      <p:ext uri="{BB962C8B-B14F-4D97-AF65-F5344CB8AC3E}">
        <p14:creationId xmlns:p14="http://schemas.microsoft.com/office/powerpoint/2010/main" val="365818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283883" y="841863"/>
            <a:ext cx="4953000" cy="5334000"/>
          </a:xfrm>
          <a:prstGeom prst="wedgeRectCallout">
            <a:avLst>
              <a:gd name="adj1" fmla="val 48102"/>
              <a:gd name="adj2" fmla="val 488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spcAft>
                <a:spcPts val="600"/>
              </a:spcAft>
            </a:pPr>
            <a:r>
              <a:rPr lang="en-CA" sz="2400" b="1" i="1" dirty="0">
                <a:solidFill>
                  <a:srgbClr val="005A6E"/>
                </a:solidFill>
                <a:latin typeface="Arial" panose="020B0604020202020204" pitchFamily="34" charset="0"/>
                <a:cs typeface="Arial" panose="020B0604020202020204" pitchFamily="34" charset="0"/>
              </a:rPr>
              <a:t>Sample</a:t>
            </a:r>
          </a:p>
          <a:p>
            <a:pPr marL="285750" indent="-285750">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Random </a:t>
            </a:r>
            <a:r>
              <a:rPr lang="en-CA" sz="2000" dirty="0">
                <a:solidFill>
                  <a:srgbClr val="005A6E"/>
                </a:solidFill>
                <a:latin typeface="Arial" panose="020B0604020202020204" pitchFamily="34" charset="0"/>
                <a:cs typeface="Arial" panose="020B0604020202020204" pitchFamily="34" charset="0"/>
              </a:rPr>
              <a:t>sample of households </a:t>
            </a:r>
            <a:r>
              <a:rPr lang="en-CA" sz="2000" dirty="0" smtClean="0">
                <a:solidFill>
                  <a:srgbClr val="005A6E"/>
                </a:solidFill>
                <a:latin typeface="Arial" panose="020B0604020202020204" pitchFamily="34" charset="0"/>
                <a:cs typeface="Arial" panose="020B0604020202020204" pitchFamily="34" charset="0"/>
              </a:rPr>
              <a:t>stratified by County</a:t>
            </a:r>
            <a:endParaRPr lang="en-CA" sz="2000" dirty="0">
              <a:solidFill>
                <a:srgbClr val="005A6E"/>
              </a:solidFill>
              <a:latin typeface="Arial" panose="020B0604020202020204" pitchFamily="34" charset="0"/>
              <a:cs typeface="Arial" panose="020B0604020202020204" pitchFamily="34" charset="0"/>
            </a:endParaRP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a:solidFill>
                  <a:srgbClr val="005A6E"/>
                </a:solidFill>
                <a:latin typeface="Arial" panose="020B0604020202020204" pitchFamily="34" charset="0"/>
                <a:cs typeface="Arial" panose="020B0604020202020204" pitchFamily="34" charset="0"/>
              </a:rPr>
              <a:t>Questionnaire</a:t>
            </a:r>
          </a:p>
          <a:p>
            <a:pPr marL="285750" indent="-285750">
              <a:spcAft>
                <a:spcPts val="6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Behaviours and perceptions directly related to each of the </a:t>
            </a:r>
            <a:r>
              <a:rPr lang="en-CA" sz="2000" dirty="0" smtClean="0">
                <a:solidFill>
                  <a:srgbClr val="005A6E"/>
                </a:solidFill>
                <a:latin typeface="Arial" panose="020B0604020202020204" pitchFamily="34" charset="0"/>
                <a:cs typeface="Arial" panose="020B0604020202020204" pitchFamily="34" charset="0"/>
              </a:rPr>
              <a:t>CIW’s domains</a:t>
            </a:r>
            <a:endParaRPr lang="en-CA" sz="2000" dirty="0">
              <a:solidFill>
                <a:srgbClr val="005A6E"/>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Aspects of and overall wellbeing</a:t>
            </a:r>
          </a:p>
          <a:p>
            <a:pPr marL="285750" indent="-285750">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Comprehensive demographics </a:t>
            </a: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a:solidFill>
                  <a:srgbClr val="005A6E"/>
                </a:solidFill>
                <a:latin typeface="Arial" panose="020B0604020202020204" pitchFamily="34" charset="0"/>
                <a:cs typeface="Arial" panose="020B0604020202020204" pitchFamily="34" charset="0"/>
              </a:rPr>
              <a:t>Analysis</a:t>
            </a:r>
          </a:p>
          <a:p>
            <a:pPr marL="285750" indent="-285750">
              <a:spcAft>
                <a:spcPts val="600"/>
              </a:spcAft>
              <a:buFont typeface="Arial" panose="020B0604020202020204" pitchFamily="34" charset="0"/>
              <a:buChar char="•"/>
            </a:pPr>
            <a:r>
              <a:rPr lang="en-US" sz="2000" dirty="0">
                <a:solidFill>
                  <a:srgbClr val="005A6E"/>
                </a:solidFill>
                <a:latin typeface="Arial" panose="020B0604020202020204" pitchFamily="34" charset="0"/>
                <a:cs typeface="Arial" panose="020B0604020202020204" pitchFamily="34" charset="0"/>
              </a:rPr>
              <a:t>Technical report summarising all measures in the questionnaire</a:t>
            </a:r>
          </a:p>
          <a:p>
            <a:pPr marL="285750" indent="-285750">
              <a:buFont typeface="Arial" panose="020B0604020202020204" pitchFamily="34" charset="0"/>
              <a:buChar char="•"/>
            </a:pPr>
            <a:r>
              <a:rPr lang="en-US" sz="2000" dirty="0">
                <a:solidFill>
                  <a:srgbClr val="005A6E"/>
                </a:solidFill>
                <a:latin typeface="Arial" panose="020B0604020202020204" pitchFamily="34" charset="0"/>
                <a:cs typeface="Arial" panose="020B0604020202020204" pitchFamily="34" charset="0"/>
              </a:rPr>
              <a:t>Targetted analyses on issues of local concern</a:t>
            </a:r>
          </a:p>
        </p:txBody>
      </p:sp>
      <p:grpSp>
        <p:nvGrpSpPr>
          <p:cNvPr id="2" name="Group 1"/>
          <p:cNvGrpSpPr/>
          <p:nvPr/>
        </p:nvGrpSpPr>
        <p:grpSpPr>
          <a:xfrm>
            <a:off x="5167265" y="1140912"/>
            <a:ext cx="3749040" cy="4735902"/>
            <a:chOff x="7261927" y="1046700"/>
            <a:chExt cx="3883817" cy="4735902"/>
          </a:xfrm>
          <a:effectLst>
            <a:outerShdw blurRad="127000" dist="38100" dir="2700000" algn="tl" rotWithShape="0">
              <a:prstClr val="black">
                <a:alpha val="70000"/>
              </a:prstClr>
            </a:outerShdw>
          </a:effectLst>
        </p:grpSpPr>
        <p:sp>
          <p:nvSpPr>
            <p:cNvPr id="10" name="Rectangle 9"/>
            <p:cNvSpPr/>
            <p:nvPr/>
          </p:nvSpPr>
          <p:spPr>
            <a:xfrm>
              <a:off x="7261927" y="1046700"/>
              <a:ext cx="3883817" cy="4735902"/>
            </a:xfrm>
            <a:prstGeom prst="rect">
              <a:avLst/>
            </a:prstGeom>
            <a:solidFill>
              <a:schemeClr val="bg1"/>
            </a:solidFill>
            <a:ln>
              <a:solidFill>
                <a:srgbClr val="006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FFFFFF"/>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595" y="1186696"/>
              <a:ext cx="3840480" cy="4455911"/>
            </a:xfrm>
            <a:prstGeom prst="rect">
              <a:avLst/>
            </a:prstGeom>
          </p:spPr>
        </p:pic>
      </p:grpSp>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CIW Community Wellbeing Survey</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95198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Physical and </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 </a:t>
            </a:r>
            <a:r>
              <a:rPr lang="en-US" sz="24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4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in </a:t>
            </a:r>
            <a:r>
              <a:rPr lang="en-US" sz="24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Grey County</a:t>
            </a:r>
            <a:endParaRPr lang="en-CA" sz="24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28280" y="1101214"/>
            <a:ext cx="8686800" cy="5112774"/>
          </a:xfrm>
          <a:prstGeom prst="rect">
            <a:avLst/>
          </a:prstGeom>
        </p:spPr>
      </p:pic>
    </p:spTree>
    <p:extLst>
      <p:ext uri="{BB962C8B-B14F-4D97-AF65-F5344CB8AC3E}">
        <p14:creationId xmlns:p14="http://schemas.microsoft.com/office/powerpoint/2010/main" val="12974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Physical</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Health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in Bruce and Grey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Counties</a:t>
            </a:r>
            <a:endPar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74271" y="716662"/>
            <a:ext cx="8896134" cy="5716388"/>
            <a:chOff x="74271" y="716662"/>
            <a:chExt cx="8896134" cy="5716388"/>
          </a:xfrm>
        </p:grpSpPr>
        <p:pic>
          <p:nvPicPr>
            <p:cNvPr id="4" name="Picture 3"/>
            <p:cNvPicPr>
              <a:picLocks noChangeAspect="1"/>
            </p:cNvPicPr>
            <p:nvPr/>
          </p:nvPicPr>
          <p:blipFill>
            <a:blip r:embed="rId3"/>
            <a:stretch>
              <a:fillRect/>
            </a:stretch>
          </p:blipFill>
          <p:spPr>
            <a:xfrm>
              <a:off x="4560509" y="901328"/>
              <a:ext cx="4400611" cy="2585832"/>
            </a:xfrm>
            <a:prstGeom prst="rect">
              <a:avLst/>
            </a:prstGeom>
          </p:spPr>
        </p:pic>
        <p:pic>
          <p:nvPicPr>
            <p:cNvPr id="14" name="Picture 13"/>
            <p:cNvPicPr>
              <a:picLocks noChangeAspect="1"/>
            </p:cNvPicPr>
            <p:nvPr/>
          </p:nvPicPr>
          <p:blipFill>
            <a:blip r:embed="rId4"/>
            <a:stretch>
              <a:fillRect/>
            </a:stretch>
          </p:blipFill>
          <p:spPr>
            <a:xfrm>
              <a:off x="74271" y="901328"/>
              <a:ext cx="4486238" cy="2585832"/>
            </a:xfrm>
            <a:prstGeom prst="rect">
              <a:avLst/>
            </a:prstGeom>
          </p:spPr>
        </p:pic>
        <p:sp>
          <p:nvSpPr>
            <p:cNvPr id="7" name="TextBox 6"/>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8" name="TextBox 7"/>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38111" y="3734314"/>
              <a:ext cx="4422398" cy="2698736"/>
            </a:xfrm>
            <a:prstGeom prst="rect">
              <a:avLst/>
            </a:prstGeom>
          </p:spPr>
        </p:pic>
        <p:sp>
          <p:nvSpPr>
            <p:cNvPr id="11" name="TextBox 10"/>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2" name="Content Placeholder 3"/>
            <p:cNvSpPr txBox="1">
              <a:spLocks/>
            </p:cNvSpPr>
            <p:nvPr/>
          </p:nvSpPr>
          <p:spPr>
            <a:xfrm>
              <a:off x="4886225" y="387105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L</a:t>
              </a:r>
              <a:r>
                <a:rPr lang="en-US" sz="2000" dirty="0" smtClean="0">
                  <a:latin typeface="Arial" panose="020B0604020202020204" pitchFamily="34" charset="0"/>
                  <a:cs typeface="Arial" panose="020B0604020202020204" pitchFamily="34" charset="0"/>
                </a:rPr>
                <a:t>ower rated physical </a:t>
              </a:r>
              <a:r>
                <a:rPr lang="en-US" sz="2000" dirty="0">
                  <a:latin typeface="Arial" panose="020B0604020202020204" pitchFamily="34" charset="0"/>
                  <a:cs typeface="Arial" panose="020B0604020202020204" pitchFamily="34" charset="0"/>
                </a:rPr>
                <a:t>wellbeing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Older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 or sharing accommodation with others</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379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Physical</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Health and Overall Wellbeing</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73570" y="716662"/>
            <a:ext cx="8963629" cy="5867018"/>
            <a:chOff x="73570" y="716662"/>
            <a:chExt cx="8963629" cy="5867018"/>
          </a:xfrm>
        </p:grpSpPr>
        <p:grpSp>
          <p:nvGrpSpPr>
            <p:cNvPr id="15" name="Group 14"/>
            <p:cNvGrpSpPr/>
            <p:nvPr/>
          </p:nvGrpSpPr>
          <p:grpSpPr>
            <a:xfrm>
              <a:off x="73570" y="981090"/>
              <a:ext cx="4536530" cy="2598133"/>
              <a:chOff x="73570" y="981090"/>
              <a:chExt cx="4536530" cy="2598133"/>
            </a:xfrm>
          </p:grpSpPr>
          <p:pic>
            <p:nvPicPr>
              <p:cNvPr id="4" name="Picture 3"/>
              <p:cNvPicPr>
                <a:picLocks noChangeAspect="1"/>
              </p:cNvPicPr>
              <p:nvPr/>
            </p:nvPicPr>
            <p:blipFill>
              <a:blip r:embed="rId3"/>
              <a:stretch>
                <a:fillRect/>
              </a:stretch>
            </p:blipFill>
            <p:spPr>
              <a:xfrm>
                <a:off x="73570" y="981090"/>
                <a:ext cx="4536530" cy="2598133"/>
              </a:xfrm>
              <a:prstGeom prst="rect">
                <a:avLst/>
              </a:prstGeom>
            </p:spPr>
          </p:pic>
          <p:cxnSp>
            <p:nvCxnSpPr>
              <p:cNvPr id="29" name="Straight Arrow Connector 28"/>
              <p:cNvCxnSpPr/>
              <p:nvPr/>
            </p:nvCxnSpPr>
            <p:spPr>
              <a:xfrm flipH="1">
                <a:off x="860229" y="1306069"/>
                <a:ext cx="2916564" cy="128908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515292" y="1201165"/>
                <a:ext cx="1047243" cy="35935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764304" y="1521053"/>
                <a:ext cx="1047243" cy="35935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2562536" y="1229167"/>
                <a:ext cx="990562" cy="33135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grpSp>
          <p:nvGrpSpPr>
            <p:cNvPr id="17" name="Group 16"/>
            <p:cNvGrpSpPr/>
            <p:nvPr/>
          </p:nvGrpSpPr>
          <p:grpSpPr>
            <a:xfrm>
              <a:off x="73570" y="3933631"/>
              <a:ext cx="4499398" cy="2650049"/>
              <a:chOff x="73570" y="3933631"/>
              <a:chExt cx="4499398" cy="2650049"/>
            </a:xfrm>
          </p:grpSpPr>
          <p:pic>
            <p:nvPicPr>
              <p:cNvPr id="5" name="Picture 4"/>
              <p:cNvPicPr>
                <a:picLocks noChangeAspect="1"/>
              </p:cNvPicPr>
              <p:nvPr/>
            </p:nvPicPr>
            <p:blipFill>
              <a:blip r:embed="rId4"/>
              <a:stretch>
                <a:fillRect/>
              </a:stretch>
            </p:blipFill>
            <p:spPr>
              <a:xfrm>
                <a:off x="73570" y="3933631"/>
                <a:ext cx="4499398" cy="2650049"/>
              </a:xfrm>
              <a:prstGeom prst="rect">
                <a:avLst/>
              </a:prstGeom>
            </p:spPr>
          </p:pic>
          <p:sp>
            <p:nvSpPr>
              <p:cNvPr id="37" name="Oval 36"/>
              <p:cNvSpPr/>
              <p:nvPr/>
            </p:nvSpPr>
            <p:spPr>
              <a:xfrm>
                <a:off x="3076756" y="5617957"/>
                <a:ext cx="952684" cy="428625"/>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Content Placeholder 3"/>
            <p:cNvSpPr txBox="1">
              <a:spLocks/>
            </p:cNvSpPr>
            <p:nvPr/>
          </p:nvSpPr>
          <p:spPr>
            <a:xfrm>
              <a:off x="4886225" y="387105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A </a:t>
              </a: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self-reported </a:t>
              </a:r>
              <a:r>
                <a:rPr lang="en-US" sz="2000" dirty="0" smtClean="0">
                  <a:latin typeface="Arial" panose="020B0604020202020204" pitchFamily="34" charset="0"/>
                  <a:cs typeface="Arial" panose="020B0604020202020204" pitchFamily="34" charset="0"/>
                </a:rPr>
                <a:t>physical </a:t>
              </a:r>
              <a:r>
                <a:rPr lang="en-US" sz="2000" dirty="0">
                  <a:latin typeface="Arial" panose="020B0604020202020204" pitchFamily="34" charset="0"/>
                  <a:cs typeface="Arial" panose="020B0604020202020204" pitchFamily="34" charset="0"/>
                </a:rPr>
                <a:t>wellbeing is related to </a:t>
              </a: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Mid-age residents</a:t>
              </a:r>
            </a:p>
          </p:txBody>
        </p:sp>
        <p:sp>
          <p:nvSpPr>
            <p:cNvPr id="22" name="Oval 21"/>
            <p:cNvSpPr/>
            <p:nvPr/>
          </p:nvSpPr>
          <p:spPr>
            <a:xfrm>
              <a:off x="830133" y="2544589"/>
              <a:ext cx="952684" cy="428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4572968" y="981090"/>
              <a:ext cx="4464231" cy="2598132"/>
              <a:chOff x="4572968" y="981090"/>
              <a:chExt cx="4464231" cy="2598132"/>
            </a:xfrm>
          </p:grpSpPr>
          <p:pic>
            <p:nvPicPr>
              <p:cNvPr id="2" name="Picture 1"/>
              <p:cNvPicPr>
                <a:picLocks noChangeAspect="1"/>
              </p:cNvPicPr>
              <p:nvPr/>
            </p:nvPicPr>
            <p:blipFill>
              <a:blip r:embed="rId5"/>
              <a:stretch>
                <a:fillRect/>
              </a:stretch>
            </p:blipFill>
            <p:spPr>
              <a:xfrm>
                <a:off x="4572968" y="981090"/>
                <a:ext cx="4464231" cy="2598132"/>
              </a:xfrm>
              <a:prstGeom prst="rect">
                <a:avLst/>
              </a:prstGeom>
            </p:spPr>
          </p:pic>
          <p:cxnSp>
            <p:nvCxnSpPr>
              <p:cNvPr id="28" name="Straight Arrow Connector 27"/>
              <p:cNvCxnSpPr/>
              <p:nvPr/>
            </p:nvCxnSpPr>
            <p:spPr>
              <a:xfrm flipH="1" flipV="1">
                <a:off x="5905500" y="1390650"/>
                <a:ext cx="1943100" cy="132715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396759" y="2575006"/>
                <a:ext cx="952684" cy="4286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16447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in Bruce and Grey Counties</a:t>
            </a:r>
          </a:p>
        </p:txBody>
      </p:sp>
      <p:grpSp>
        <p:nvGrpSpPr>
          <p:cNvPr id="5" name="Group 4"/>
          <p:cNvGrpSpPr/>
          <p:nvPr/>
        </p:nvGrpSpPr>
        <p:grpSpPr>
          <a:xfrm>
            <a:off x="138111" y="716662"/>
            <a:ext cx="8832294" cy="5858284"/>
            <a:chOff x="138111" y="716662"/>
            <a:chExt cx="8832294" cy="5858284"/>
          </a:xfrm>
        </p:grpSpPr>
        <p:pic>
          <p:nvPicPr>
            <p:cNvPr id="10" name="Picture 9"/>
            <p:cNvPicPr>
              <a:picLocks noChangeAspect="1"/>
            </p:cNvPicPr>
            <p:nvPr/>
          </p:nvPicPr>
          <p:blipFill>
            <a:blip r:embed="rId3"/>
            <a:stretch>
              <a:fillRect/>
            </a:stretch>
          </p:blipFill>
          <p:spPr>
            <a:xfrm>
              <a:off x="4580694" y="964511"/>
              <a:ext cx="4371717" cy="2681292"/>
            </a:xfrm>
            <a:prstGeom prst="rect">
              <a:avLst/>
            </a:prstGeom>
          </p:spPr>
        </p:pic>
        <p:pic>
          <p:nvPicPr>
            <p:cNvPr id="4" name="Picture 3"/>
            <p:cNvPicPr>
              <a:picLocks noChangeAspect="1"/>
            </p:cNvPicPr>
            <p:nvPr/>
          </p:nvPicPr>
          <p:blipFill>
            <a:blip r:embed="rId4"/>
            <a:stretch>
              <a:fillRect/>
            </a:stretch>
          </p:blipFill>
          <p:spPr>
            <a:xfrm>
              <a:off x="138111" y="964510"/>
              <a:ext cx="4442584" cy="2681293"/>
            </a:xfrm>
            <a:prstGeom prst="rect">
              <a:avLst/>
            </a:prstGeom>
          </p:spPr>
        </p:pic>
        <p:pic>
          <p:nvPicPr>
            <p:cNvPr id="2" name="Picture 1"/>
            <p:cNvPicPr>
              <a:picLocks noChangeAspect="1"/>
            </p:cNvPicPr>
            <p:nvPr/>
          </p:nvPicPr>
          <p:blipFill>
            <a:blip r:embed="rId5"/>
            <a:stretch>
              <a:fillRect/>
            </a:stretch>
          </p:blipFill>
          <p:spPr>
            <a:xfrm>
              <a:off x="138112" y="3893651"/>
              <a:ext cx="4442582" cy="2681295"/>
            </a:xfrm>
            <a:prstGeom prst="rect">
              <a:avLst/>
            </a:prstGeom>
          </p:spPr>
        </p:pic>
        <p:sp>
          <p:nvSpPr>
            <p:cNvPr id="11" name="TextBox 10"/>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2" name="TextBox 11"/>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5" name="TextBox 14"/>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6" name="Content Placeholder 3"/>
            <p:cNvSpPr txBox="1">
              <a:spLocks/>
            </p:cNvSpPr>
            <p:nvPr/>
          </p:nvSpPr>
          <p:spPr>
            <a:xfrm>
              <a:off x="4886225" y="387105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L</a:t>
              </a:r>
              <a:r>
                <a:rPr lang="en-US" sz="2000" dirty="0" smtClean="0">
                  <a:latin typeface="Arial" panose="020B0604020202020204" pitchFamily="34" charset="0"/>
                  <a:cs typeface="Arial" panose="020B0604020202020204" pitchFamily="34" charset="0"/>
                </a:rPr>
                <a:t>ower rated </a:t>
              </a:r>
              <a:r>
                <a:rPr lang="en-US" sz="2000" dirty="0">
                  <a:latin typeface="Arial" panose="020B0604020202020204" pitchFamily="34" charset="0"/>
                  <a:cs typeface="Arial" panose="020B0604020202020204" pitchFamily="34" charset="0"/>
                </a:rPr>
                <a:t>mental wellbeing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and middle-aged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sharing accommodation with others</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3840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Health and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O</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verall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54332" y="716662"/>
            <a:ext cx="9089668" cy="5894153"/>
            <a:chOff x="54332" y="716662"/>
            <a:chExt cx="9089668" cy="5894153"/>
          </a:xfrm>
        </p:grpSpPr>
        <p:grpSp>
          <p:nvGrpSpPr>
            <p:cNvPr id="19" name="Group 18"/>
            <p:cNvGrpSpPr/>
            <p:nvPr/>
          </p:nvGrpSpPr>
          <p:grpSpPr>
            <a:xfrm>
              <a:off x="54332" y="3871058"/>
              <a:ext cx="4517668" cy="2739757"/>
              <a:chOff x="54332" y="3871058"/>
              <a:chExt cx="4517668" cy="2739757"/>
            </a:xfrm>
          </p:grpSpPr>
          <p:pic>
            <p:nvPicPr>
              <p:cNvPr id="4" name="Picture 3"/>
              <p:cNvPicPr>
                <a:picLocks noChangeAspect="1"/>
              </p:cNvPicPr>
              <p:nvPr/>
            </p:nvPicPr>
            <p:blipFill>
              <a:blip r:embed="rId3"/>
              <a:stretch>
                <a:fillRect/>
              </a:stretch>
            </p:blipFill>
            <p:spPr>
              <a:xfrm>
                <a:off x="54332" y="3871058"/>
                <a:ext cx="4517668" cy="2739757"/>
              </a:xfrm>
              <a:prstGeom prst="rect">
                <a:avLst/>
              </a:prstGeom>
            </p:spPr>
          </p:pic>
          <p:sp>
            <p:nvSpPr>
              <p:cNvPr id="25" name="Oval 24"/>
              <p:cNvSpPr/>
              <p:nvPr/>
            </p:nvSpPr>
            <p:spPr>
              <a:xfrm>
                <a:off x="1524000" y="5573487"/>
                <a:ext cx="1193074" cy="4528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4573948" y="1085994"/>
              <a:ext cx="4396457" cy="2514159"/>
              <a:chOff x="4573948" y="1085994"/>
              <a:chExt cx="4396457" cy="2514159"/>
            </a:xfrm>
          </p:grpSpPr>
          <p:pic>
            <p:nvPicPr>
              <p:cNvPr id="6" name="Picture 5"/>
              <p:cNvPicPr>
                <a:picLocks noChangeAspect="1"/>
              </p:cNvPicPr>
              <p:nvPr/>
            </p:nvPicPr>
            <p:blipFill rotWithShape="1">
              <a:blip r:embed="rId4"/>
              <a:srcRect t="5928"/>
              <a:stretch/>
            </p:blipFill>
            <p:spPr>
              <a:xfrm>
                <a:off x="4573948" y="1085994"/>
                <a:ext cx="4396457" cy="2514159"/>
              </a:xfrm>
              <a:prstGeom prst="rect">
                <a:avLst/>
              </a:prstGeom>
            </p:spPr>
          </p:pic>
          <p:cxnSp>
            <p:nvCxnSpPr>
              <p:cNvPr id="14" name="Straight Arrow Connector 13"/>
              <p:cNvCxnSpPr/>
              <p:nvPr/>
            </p:nvCxnSpPr>
            <p:spPr>
              <a:xfrm flipH="1">
                <a:off x="6391275" y="1356899"/>
                <a:ext cx="1171183" cy="1433926"/>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5787444" y="2386149"/>
                <a:ext cx="1614842" cy="53511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54332" y="987567"/>
              <a:ext cx="4517668" cy="2612586"/>
              <a:chOff x="54332" y="987567"/>
              <a:chExt cx="4517668" cy="2612586"/>
            </a:xfrm>
          </p:grpSpPr>
          <p:pic>
            <p:nvPicPr>
              <p:cNvPr id="2" name="Picture 1"/>
              <p:cNvPicPr>
                <a:picLocks noChangeAspect="1"/>
              </p:cNvPicPr>
              <p:nvPr/>
            </p:nvPicPr>
            <p:blipFill>
              <a:blip r:embed="rId5"/>
              <a:stretch>
                <a:fillRect/>
              </a:stretch>
            </p:blipFill>
            <p:spPr>
              <a:xfrm>
                <a:off x="54332" y="987567"/>
                <a:ext cx="4517668" cy="2612586"/>
              </a:xfrm>
              <a:prstGeom prst="rect">
                <a:avLst/>
              </a:prstGeom>
            </p:spPr>
          </p:pic>
          <p:sp>
            <p:nvSpPr>
              <p:cNvPr id="21" name="Oval 20"/>
              <p:cNvSpPr/>
              <p:nvPr/>
            </p:nvSpPr>
            <p:spPr>
              <a:xfrm>
                <a:off x="550507" y="1561342"/>
                <a:ext cx="1035575" cy="30210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p:cNvCxnSpPr/>
              <p:nvPr/>
            </p:nvCxnSpPr>
            <p:spPr>
              <a:xfrm flipH="1">
                <a:off x="1206994" y="1360796"/>
                <a:ext cx="2417102" cy="1715916"/>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314181" y="1808082"/>
                <a:ext cx="1035575" cy="30210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2159727" y="1262369"/>
                <a:ext cx="1126816" cy="36104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1243868" y="2921263"/>
                <a:ext cx="1046366" cy="3664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Content Placeholder 3"/>
            <p:cNvSpPr txBox="1">
              <a:spLocks/>
            </p:cNvSpPr>
            <p:nvPr/>
          </p:nvSpPr>
          <p:spPr>
            <a:xfrm>
              <a:off x="5059820" y="3709907"/>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smtClean="0">
                  <a:latin typeface="Arial" panose="020B0604020202020204" pitchFamily="34" charset="0"/>
                  <a:cs typeface="Arial" panose="020B0604020202020204" pitchFamily="34" charset="0"/>
                </a:rPr>
                <a:t>A lower </a:t>
              </a:r>
              <a:r>
                <a:rPr lang="en-US" sz="2000" dirty="0">
                  <a:latin typeface="Arial" panose="020B0604020202020204" pitchFamily="34" charset="0"/>
                  <a:cs typeface="Arial" panose="020B0604020202020204" pitchFamily="34" charset="0"/>
                </a:rPr>
                <a:t>self-reported mental wellbeing is related to </a:t>
              </a:r>
              <a:r>
                <a:rPr lang="en-US" sz="2000" dirty="0" smtClean="0">
                  <a:latin typeface="Arial" panose="020B0604020202020204" pitchFamily="34" charset="0"/>
                  <a:cs typeface="Arial" panose="020B0604020202020204" pitchFamily="34" charset="0"/>
                </a:rPr>
                <a:t>lower </a:t>
              </a:r>
              <a:r>
                <a:rPr lang="en-US" sz="2000" dirty="0">
                  <a:latin typeface="Arial" panose="020B0604020202020204" pitchFamily="34" charset="0"/>
                  <a:cs typeface="Arial" panose="020B0604020202020204" pitchFamily="34" charset="0"/>
                </a:rPr>
                <a:t>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Single parent families</a:t>
              </a:r>
              <a:endParaRPr lang="en-US" sz="2000" dirty="0">
                <a:latin typeface="Arial" panose="020B0604020202020204" pitchFamily="34" charset="0"/>
                <a:cs typeface="Arial" panose="020B0604020202020204" pitchFamily="34" charset="0"/>
              </a:endParaRPr>
            </a:p>
          </p:txBody>
        </p:sp>
        <p:sp>
          <p:nvSpPr>
            <p:cNvPr id="10" name="TextBox 9"/>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5" name="TextBox 14"/>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4252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Health Care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S</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ervices in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Bruce and Grey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Counties</a:t>
            </a:r>
            <a:endPar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57775" y="1081548"/>
            <a:ext cx="8686800" cy="5171767"/>
          </a:xfrm>
          <a:prstGeom prst="rect">
            <a:avLst/>
          </a:prstGeom>
        </p:spPr>
      </p:pic>
    </p:spTree>
    <p:extLst>
      <p:ext uri="{BB962C8B-B14F-4D97-AF65-F5344CB8AC3E}">
        <p14:creationId xmlns:p14="http://schemas.microsoft.com/office/powerpoint/2010/main" val="179874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Health Care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S</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ervices in </a:t>
            </a:r>
            <a:r>
              <a:rPr lang="en-US" sz="2800" dirty="0">
                <a:solidFill>
                  <a:srgbClr val="005A6E"/>
                </a:solidFill>
                <a:latin typeface="Arial" panose="020B0604020202020204" pitchFamily="34" charset="0"/>
                <a:ea typeface="Open Sans Condensed" panose="020B0806030504020204" pitchFamily="34" charset="0"/>
                <a:cs typeface="Arial" panose="020B0604020202020204" pitchFamily="34" charset="0"/>
              </a:rPr>
              <a:t>Bruce </a:t>
            </a: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County</a:t>
            </a:r>
            <a:endParaRPr lang="en-US"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87271" y="1026917"/>
            <a:ext cx="8686800" cy="5265728"/>
          </a:xfrm>
          <a:prstGeom prst="rect">
            <a:avLst/>
          </a:prstGeom>
        </p:spPr>
      </p:pic>
    </p:spTree>
    <p:extLst>
      <p:ext uri="{BB962C8B-B14F-4D97-AF65-F5344CB8AC3E}">
        <p14:creationId xmlns:p14="http://schemas.microsoft.com/office/powerpoint/2010/main" val="278191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Health Care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S</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ervices in </a:t>
            </a:r>
            <a:r>
              <a:rPr lang="en-US" sz="28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Grey County</a:t>
            </a:r>
            <a:endParaRPr lang="en-US"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987589"/>
            <a:ext cx="8686800" cy="5265727"/>
          </a:xfrm>
          <a:prstGeom prst="rect">
            <a:avLst/>
          </a:prstGeom>
        </p:spPr>
      </p:pic>
    </p:spTree>
    <p:extLst>
      <p:ext uri="{BB962C8B-B14F-4D97-AF65-F5344CB8AC3E}">
        <p14:creationId xmlns:p14="http://schemas.microsoft.com/office/powerpoint/2010/main" val="182702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73401" y="557062"/>
            <a:ext cx="585833" cy="2493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Arial" panose="020B0604020202020204" pitchFamily="34" charset="0"/>
              </a:rPr>
              <a:t> </a:t>
            </a:r>
            <a:r>
              <a:rPr lang="en-US" sz="23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Quality</a:t>
            </a:r>
            <a:r>
              <a:rPr lang="en-US" sz="23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of Health Care Services in Bruce and Grey Counties</a:t>
            </a:r>
            <a:endParaRPr lang="en-CA" sz="23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9" name="Group 8"/>
          <p:cNvGrpSpPr/>
          <p:nvPr/>
        </p:nvGrpSpPr>
        <p:grpSpPr>
          <a:xfrm>
            <a:off x="20854" y="716662"/>
            <a:ext cx="8983809" cy="5857258"/>
            <a:chOff x="20854" y="716662"/>
            <a:chExt cx="8983809" cy="5857258"/>
          </a:xfrm>
        </p:grpSpPr>
        <p:pic>
          <p:nvPicPr>
            <p:cNvPr id="5" name="Picture 4"/>
            <p:cNvPicPr>
              <a:picLocks noChangeAspect="1"/>
            </p:cNvPicPr>
            <p:nvPr/>
          </p:nvPicPr>
          <p:blipFill>
            <a:blip r:embed="rId3"/>
            <a:stretch>
              <a:fillRect/>
            </a:stretch>
          </p:blipFill>
          <p:spPr>
            <a:xfrm>
              <a:off x="4540044" y="982284"/>
              <a:ext cx="4464619" cy="2622014"/>
            </a:xfrm>
            <a:prstGeom prst="rect">
              <a:avLst/>
            </a:prstGeom>
          </p:spPr>
        </p:pic>
        <p:pic>
          <p:nvPicPr>
            <p:cNvPr id="15" name="Picture 14"/>
            <p:cNvPicPr>
              <a:picLocks noChangeAspect="1"/>
            </p:cNvPicPr>
            <p:nvPr/>
          </p:nvPicPr>
          <p:blipFill>
            <a:blip r:embed="rId4"/>
            <a:stretch>
              <a:fillRect/>
            </a:stretch>
          </p:blipFill>
          <p:spPr>
            <a:xfrm>
              <a:off x="20854" y="982610"/>
              <a:ext cx="4519190" cy="2621688"/>
            </a:xfrm>
            <a:prstGeom prst="rect">
              <a:avLst/>
            </a:prstGeom>
          </p:spPr>
        </p:pic>
        <p:sp>
          <p:nvSpPr>
            <p:cNvPr id="6" name="TextBox 5"/>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7" name="TextBox 6"/>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20854" y="3937878"/>
              <a:ext cx="4519190" cy="2636042"/>
            </a:xfrm>
            <a:prstGeom prst="rect">
              <a:avLst/>
            </a:prstGeom>
          </p:spPr>
        </p:pic>
        <p:sp>
          <p:nvSpPr>
            <p:cNvPr id="10" name="TextBox 9"/>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2" name="Content Placeholder 3"/>
            <p:cNvSpPr txBox="1">
              <a:spLocks/>
            </p:cNvSpPr>
            <p:nvPr/>
          </p:nvSpPr>
          <p:spPr>
            <a:xfrm>
              <a:off x="4766903" y="3937878"/>
              <a:ext cx="4084180" cy="2212108"/>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smtClean="0">
                  <a:latin typeface="Arial" panose="020B0604020202020204" pitchFamily="34" charset="0"/>
                  <a:cs typeface="Arial" panose="020B0604020202020204" pitchFamily="34" charset="0"/>
                </a:rPr>
                <a:t>Lower perceived quality of health care services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Lower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Middle-aged residents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sharing accommodation with others</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2793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Gotham"/>
                <a:ea typeface="Open Sans Condensed" panose="020B0806030504020204" pitchFamily="34" charset="0"/>
                <a:cs typeface="Open Sans Condensed" panose="020B0806030504020204" pitchFamily="34" charset="0"/>
              </a:rPr>
              <a:t> </a:t>
            </a:r>
            <a:r>
              <a:rPr kumimoji="0" lang="en-US" sz="2800" b="1" i="1"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Quality</a:t>
            </a:r>
            <a:r>
              <a:rPr kumimoji="0" lang="en-US" sz="2800" b="1" i="0"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 </a:t>
            </a:r>
            <a:r>
              <a:rPr kumimoji="0" lang="en-US" sz="2800" b="1" i="0" u="none" strike="noStrike" kern="1200" cap="none" spc="0" normalizeH="0" baseline="0" noProof="0" dirty="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of H</a:t>
            </a:r>
            <a:r>
              <a:rPr kumimoji="0" lang="en-US" sz="2800" b="1" i="0"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ealth </a:t>
            </a:r>
            <a:r>
              <a:rPr kumimoji="0" lang="en-US" sz="2800" b="1" i="0" u="none" strike="noStrike" kern="1200" cap="none" spc="0" normalizeH="0" baseline="0" noProof="0" dirty="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C</a:t>
            </a:r>
            <a:r>
              <a:rPr kumimoji="0" lang="en-US" sz="2800" b="1" i="0"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are and </a:t>
            </a:r>
            <a:r>
              <a:rPr kumimoji="0" lang="en-US" sz="2800" b="1" i="0" u="none" strike="noStrike" kern="1200" cap="none" spc="0" normalizeH="0" baseline="0" noProof="0" dirty="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O</a:t>
            </a:r>
            <a:r>
              <a:rPr kumimoji="0" lang="en-US" sz="2800" b="1" i="0"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verall </a:t>
            </a:r>
            <a:r>
              <a:rPr kumimoji="0" lang="en-US" sz="2800" b="1" i="0" u="none" strike="noStrike" kern="1200" cap="none" spc="0" normalizeH="0" baseline="0" noProof="0" dirty="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W</a:t>
            </a:r>
            <a:r>
              <a:rPr kumimoji="0" lang="en-US" sz="2800" b="1" i="0" u="none" strike="noStrike" kern="1200" cap="none" spc="0" normalizeH="0" baseline="0" noProof="0" dirty="0" smtClean="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rPr>
              <a:t>ellbeing</a:t>
            </a:r>
            <a:endParaRPr kumimoji="0" lang="en-CA" sz="2800" b="1" i="1" u="none" strike="noStrike" kern="1200" cap="none" spc="0" normalizeH="0" baseline="0" noProof="0" dirty="0">
              <a:ln>
                <a:noFill/>
              </a:ln>
              <a:solidFill>
                <a:srgbClr val="005A6E"/>
              </a:solidFill>
              <a:effectLst/>
              <a:uLnTx/>
              <a:uFillTx/>
              <a:latin typeface="Arial" panose="020B0604020202020204" pitchFamily="34" charset="0"/>
              <a:ea typeface="Open Sans Condensed" panose="020B0806030504020204" pitchFamily="34" charset="0"/>
              <a:cs typeface="Arial" panose="020B0604020202020204" pitchFamily="34" charset="0"/>
            </a:endParaRPr>
          </a:p>
        </p:txBody>
      </p:sp>
      <p:grpSp>
        <p:nvGrpSpPr>
          <p:cNvPr id="11" name="Group 10"/>
          <p:cNvGrpSpPr/>
          <p:nvPr/>
        </p:nvGrpSpPr>
        <p:grpSpPr>
          <a:xfrm>
            <a:off x="182880" y="716662"/>
            <a:ext cx="8842637" cy="5863678"/>
            <a:chOff x="182880" y="716662"/>
            <a:chExt cx="8842637" cy="5863678"/>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3919871"/>
              <a:ext cx="4389120" cy="266046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77994"/>
              <a:ext cx="4389120" cy="268054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 y="977994"/>
              <a:ext cx="4389120" cy="2667810"/>
            </a:xfrm>
            <a:prstGeom prst="rect">
              <a:avLst/>
            </a:prstGeom>
          </p:spPr>
        </p:pic>
        <p:sp>
          <p:nvSpPr>
            <p:cNvPr id="25" name="Oval 24"/>
            <p:cNvSpPr/>
            <p:nvPr/>
          </p:nvSpPr>
          <p:spPr>
            <a:xfrm>
              <a:off x="2522093" y="4241075"/>
              <a:ext cx="1797357"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cxnSp>
          <p:nvCxnSpPr>
            <p:cNvPr id="23" name="Straight Arrow Connector 22"/>
            <p:cNvCxnSpPr/>
            <p:nvPr/>
          </p:nvCxnSpPr>
          <p:spPr>
            <a:xfrm flipV="1">
              <a:off x="6226629" y="1556141"/>
              <a:ext cx="1227908" cy="1448316"/>
            </a:xfrm>
            <a:prstGeom prst="straightConnector1">
              <a:avLst/>
            </a:prstGeom>
            <a:ln w="19050">
              <a:solidFill>
                <a:srgbClr val="FF0000"/>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306491" y="1236912"/>
              <a:ext cx="1028808" cy="3630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10" name="Content Placeholder 3"/>
            <p:cNvSpPr txBox="1">
              <a:spLocks/>
            </p:cNvSpPr>
            <p:nvPr/>
          </p:nvSpPr>
          <p:spPr>
            <a:xfrm>
              <a:off x="4655649" y="3892064"/>
              <a:ext cx="4369868"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005A73"/>
                </a:buClr>
                <a:buSzPct val="100000"/>
                <a:buFont typeface="Wingdings 3" pitchFamily="18" charset="2"/>
                <a:buNone/>
                <a:tabLst/>
                <a:defRPr/>
              </a:pPr>
              <a:r>
                <a:rPr kumimoji="0" lang="en-US" sz="2000" b="0" i="0"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higher perceived </a:t>
              </a:r>
              <a:r>
                <a:rPr kumimoji="0" lang="en-US" sz="2000" b="0" i="0" u="none" strike="noStrike" kern="120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quality </a:t>
              </a:r>
              <a:r>
                <a:rPr kumimoji="0" lang="en-US" sz="2000" b="0" i="0"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 health care services is related to higher overall wellbeing</a:t>
              </a:r>
              <a:r>
                <a:rPr kumimoji="0" lang="en-US" sz="2000" b="0" i="0" u="none" strike="noStrike" kern="120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2000" b="0" i="1"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005A73"/>
                </a:buClr>
                <a:buSzPct val="100000"/>
                <a:buFont typeface="Wingdings 3" pitchFamily="18" charset="2"/>
                <a:buNone/>
                <a:tabLst/>
                <a:defRPr/>
              </a:pPr>
              <a:r>
                <a:rPr kumimoji="0" lang="en-US" sz="2000" b="0" i="1"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is linked to:</a:t>
              </a:r>
            </a:p>
            <a:p>
              <a:pPr marL="439049" marR="0" lvl="0" indent="-219525" algn="l" defTabSz="914400" rtl="0" eaLnBrk="1" fontAlgn="auto" latinLnBrk="0" hangingPunct="1">
                <a:lnSpc>
                  <a:spcPct val="100000"/>
                </a:lnSpc>
                <a:spcBef>
                  <a:spcPts val="0"/>
                </a:spcBef>
                <a:spcAft>
                  <a:spcPts val="0"/>
                </a:spcAft>
                <a:buClr>
                  <a:srgbClr val="005A73"/>
                </a:buClr>
                <a:buSzPct val="100000"/>
                <a:buFont typeface="Arial" panose="020B0604020202020204" pitchFamily="34" charset="0"/>
                <a:buChar char="•"/>
                <a:tabLst/>
                <a:defRPr/>
              </a:pPr>
              <a:r>
                <a:rPr kumimoji="0" lang="en-US" sz="2000" b="0" i="0" u="none" strike="noStrike" kern="120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Older residents</a:t>
              </a:r>
            </a:p>
            <a:p>
              <a:pPr marL="439049" marR="0" lvl="0" indent="-219525" algn="l" defTabSz="914400" rtl="0" eaLnBrk="1" fontAlgn="auto" latinLnBrk="0" hangingPunct="1">
                <a:lnSpc>
                  <a:spcPct val="100000"/>
                </a:lnSpc>
                <a:spcBef>
                  <a:spcPts val="0"/>
                </a:spcBef>
                <a:spcAft>
                  <a:spcPts val="0"/>
                </a:spcAft>
                <a:buClr>
                  <a:srgbClr val="005A73"/>
                </a:buClr>
                <a:buSzPct val="100000"/>
                <a:buFont typeface="Arial" panose="020B0604020202020204" pitchFamily="34" charset="0"/>
                <a:buChar char="•"/>
                <a:tabLst/>
                <a:defRPr/>
              </a:pPr>
              <a:r>
                <a:rPr kumimoji="0" lang="en-US" sz="2000" b="0" i="0" u="none" strike="noStrike" kern="120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Couple with no children at home</a:t>
              </a:r>
            </a:p>
            <a:p>
              <a:pPr marL="439049" marR="0" lvl="0" indent="-219525" algn="l" defTabSz="914400" rtl="0" eaLnBrk="1" fontAlgn="auto" latinLnBrk="0" hangingPunct="1">
                <a:lnSpc>
                  <a:spcPct val="100000"/>
                </a:lnSpc>
                <a:spcBef>
                  <a:spcPts val="0"/>
                </a:spcBef>
                <a:spcAft>
                  <a:spcPts val="0"/>
                </a:spcAft>
                <a:buClr>
                  <a:srgbClr val="005A73"/>
                </a:buClr>
                <a:buSzPct val="100000"/>
                <a:buFont typeface="Arial" panose="020B0604020202020204" pitchFamily="34" charset="0"/>
                <a:buChar char="•"/>
                <a:tabLst/>
                <a:defRPr/>
              </a:pPr>
              <a:r>
                <a:rPr kumimoji="0" lang="en-US" sz="2000" b="0" i="0" u="none" strike="noStrike" kern="120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Adults living alone</a:t>
              </a:r>
              <a:endParaRPr kumimoji="0" lang="en-US" sz="2000" b="0" i="0"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1811547" y="716662"/>
              <a:ext cx="12249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INCOME</a:t>
              </a: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p:cNvSpPr txBox="1"/>
            <p:nvPr/>
          </p:nvSpPr>
          <p:spPr>
            <a:xfrm>
              <a:off x="6462903" y="716662"/>
              <a:ext cx="6843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AGE</a:t>
              </a: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1243868" y="3645804"/>
              <a:ext cx="28285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LIVING ARRANGEMENT</a:t>
              </a:r>
              <a:endParaRPr kumimoji="0" lang="en-CA"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Oval 25"/>
            <p:cNvSpPr/>
            <p:nvPr/>
          </p:nvSpPr>
          <p:spPr>
            <a:xfrm>
              <a:off x="1811547" y="1443694"/>
              <a:ext cx="1035575" cy="31818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7" name="Oval 26"/>
            <p:cNvSpPr/>
            <p:nvPr/>
          </p:nvSpPr>
          <p:spPr>
            <a:xfrm>
              <a:off x="503516" y="1443694"/>
              <a:ext cx="1105988" cy="38352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8" name="Oval 27"/>
            <p:cNvSpPr/>
            <p:nvPr/>
          </p:nvSpPr>
          <p:spPr>
            <a:xfrm>
              <a:off x="1540104" y="1196826"/>
              <a:ext cx="1101496" cy="333503"/>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grpSp>
    </p:spTree>
    <p:extLst>
      <p:ext uri="{BB962C8B-B14F-4D97-AF65-F5344CB8AC3E}">
        <p14:creationId xmlns:p14="http://schemas.microsoft.com/office/powerpoint/2010/main" val="202983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255308" y="999024"/>
            <a:ext cx="8331480" cy="5455563"/>
          </a:xfrm>
          <a:prstGeom prst="wedgeRectCallout">
            <a:avLst>
              <a:gd name="adj1" fmla="val 48102"/>
              <a:gd name="adj2" fmla="val 488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spcAft>
                <a:spcPts val="600"/>
              </a:spcAft>
            </a:pPr>
            <a:r>
              <a:rPr lang="en-CA" sz="2400" b="1" i="1" dirty="0">
                <a:solidFill>
                  <a:srgbClr val="005A6E"/>
                </a:solidFill>
                <a:latin typeface="Arial" panose="020B0604020202020204" pitchFamily="34" charset="0"/>
                <a:cs typeface="Arial" panose="020B0604020202020204" pitchFamily="34" charset="0"/>
              </a:rPr>
              <a:t>Sample</a:t>
            </a:r>
          </a:p>
          <a:p>
            <a:pPr marL="285750" indent="-285750">
              <a:spcAft>
                <a:spcPts val="12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A representative sample of </a:t>
            </a:r>
            <a:r>
              <a:rPr lang="en-CA" sz="2000" dirty="0" smtClean="0">
                <a:solidFill>
                  <a:srgbClr val="005A6E"/>
                </a:solidFill>
                <a:latin typeface="Arial" panose="020B0604020202020204" pitchFamily="34" charset="0"/>
                <a:cs typeface="Arial" panose="020B0604020202020204" pitchFamily="34" charset="0"/>
              </a:rPr>
              <a:t>17,375 households </a:t>
            </a:r>
            <a:r>
              <a:rPr lang="en-CA" sz="2000" dirty="0">
                <a:solidFill>
                  <a:srgbClr val="005A6E"/>
                </a:solidFill>
                <a:latin typeface="Arial" panose="020B0604020202020204" pitchFamily="34" charset="0"/>
                <a:cs typeface="Arial" panose="020B0604020202020204" pitchFamily="34" charset="0"/>
              </a:rPr>
              <a:t>from </a:t>
            </a:r>
            <a:r>
              <a:rPr lang="en-CA" sz="2000" dirty="0" smtClean="0">
                <a:solidFill>
                  <a:srgbClr val="005A6E"/>
                </a:solidFill>
                <a:latin typeface="Arial" panose="020B0604020202020204" pitchFamily="34" charset="0"/>
                <a:cs typeface="Arial" panose="020B0604020202020204" pitchFamily="34" charset="0"/>
              </a:rPr>
              <a:t>Bruce and Grey Counties were </a:t>
            </a:r>
            <a:r>
              <a:rPr lang="en-CA" sz="2000" dirty="0">
                <a:solidFill>
                  <a:srgbClr val="005A6E"/>
                </a:solidFill>
                <a:latin typeface="Arial" panose="020B0604020202020204" pitchFamily="34" charset="0"/>
                <a:cs typeface="Arial" panose="020B0604020202020204" pitchFamily="34" charset="0"/>
              </a:rPr>
              <a:t>invited to participate in the survey, with additional efforts to reach </a:t>
            </a:r>
            <a:r>
              <a:rPr lang="en-CA" sz="2000" dirty="0" smtClean="0">
                <a:solidFill>
                  <a:srgbClr val="005A6E"/>
                </a:solidFill>
                <a:latin typeface="Arial" panose="020B0604020202020204" pitchFamily="34" charset="0"/>
                <a:cs typeface="Arial" panose="020B0604020202020204" pitchFamily="34" charset="0"/>
              </a:rPr>
              <a:t>smaller rural areas</a:t>
            </a:r>
            <a:endParaRPr lang="en-CA" sz="2000" dirty="0">
              <a:solidFill>
                <a:srgbClr val="005A6E"/>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Estimated response rate of </a:t>
            </a:r>
            <a:r>
              <a:rPr lang="en-CA" sz="2000" dirty="0" smtClean="0">
                <a:solidFill>
                  <a:srgbClr val="005A6E"/>
                </a:solidFill>
                <a:latin typeface="Arial" panose="020B0604020202020204" pitchFamily="34" charset="0"/>
                <a:cs typeface="Arial" panose="020B0604020202020204" pitchFamily="34" charset="0"/>
              </a:rPr>
              <a:t>10.4% </a:t>
            </a:r>
            <a:r>
              <a:rPr lang="en-CA" sz="2000" dirty="0">
                <a:solidFill>
                  <a:srgbClr val="005A6E"/>
                </a:solidFill>
                <a:latin typeface="Arial" panose="020B0604020202020204" pitchFamily="34" charset="0"/>
                <a:cs typeface="Arial" panose="020B0604020202020204" pitchFamily="34" charset="0"/>
              </a:rPr>
              <a:t>– </a:t>
            </a:r>
            <a:r>
              <a:rPr lang="en-CA" sz="2000" dirty="0" smtClean="0">
                <a:solidFill>
                  <a:srgbClr val="005A6E"/>
                </a:solidFill>
                <a:latin typeface="Arial" panose="020B0604020202020204" pitchFamily="34" charset="0"/>
                <a:cs typeface="Arial" panose="020B0604020202020204" pitchFamily="34" charset="0"/>
              </a:rPr>
              <a:t>which corresponds to the response rate of most </a:t>
            </a:r>
            <a:r>
              <a:rPr lang="en-CA" sz="2000" dirty="0">
                <a:solidFill>
                  <a:srgbClr val="005A6E"/>
                </a:solidFill>
                <a:latin typeface="Arial" panose="020B0604020202020204" pitchFamily="34" charset="0"/>
                <a:cs typeface="Arial" panose="020B0604020202020204" pitchFamily="34" charset="0"/>
              </a:rPr>
              <a:t>general population </a:t>
            </a:r>
            <a:r>
              <a:rPr lang="en-CA" sz="2000" dirty="0" smtClean="0">
                <a:solidFill>
                  <a:srgbClr val="005A6E"/>
                </a:solidFill>
                <a:latin typeface="Arial" panose="020B0604020202020204" pitchFamily="34" charset="0"/>
                <a:cs typeface="Arial" panose="020B0604020202020204" pitchFamily="34" charset="0"/>
              </a:rPr>
              <a:t>surveys</a:t>
            </a:r>
            <a:endParaRPr lang="en-CA" sz="2000" dirty="0">
              <a:solidFill>
                <a:srgbClr val="005A6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Weighting of data by </a:t>
            </a:r>
            <a:r>
              <a:rPr lang="en-CA" sz="2000" dirty="0" smtClean="0">
                <a:solidFill>
                  <a:srgbClr val="005A6E"/>
                </a:solidFill>
                <a:latin typeface="Arial" panose="020B0604020202020204" pitchFamily="34" charset="0"/>
                <a:cs typeface="Arial" panose="020B0604020202020204" pitchFamily="34" charset="0"/>
              </a:rPr>
              <a:t>county, </a:t>
            </a:r>
            <a:r>
              <a:rPr lang="en-CA" sz="2000" dirty="0">
                <a:solidFill>
                  <a:srgbClr val="005A6E"/>
                </a:solidFill>
                <a:latin typeface="Arial" panose="020B0604020202020204" pitchFamily="34" charset="0"/>
                <a:cs typeface="Arial" panose="020B0604020202020204" pitchFamily="34" charset="0"/>
              </a:rPr>
              <a:t>age, and sex ensures balanced representation of voices from across </a:t>
            </a:r>
            <a:r>
              <a:rPr lang="en-CA" sz="2000" dirty="0" smtClean="0">
                <a:solidFill>
                  <a:srgbClr val="005A6E"/>
                </a:solidFill>
                <a:latin typeface="Arial" panose="020B0604020202020204" pitchFamily="34" charset="0"/>
                <a:cs typeface="Arial" panose="020B0604020202020204" pitchFamily="34" charset="0"/>
              </a:rPr>
              <a:t>Bruce and Grey Counties</a:t>
            </a:r>
            <a:endParaRPr lang="en-CA" sz="2000" dirty="0">
              <a:solidFill>
                <a:srgbClr val="005A6E"/>
              </a:solidFill>
              <a:latin typeface="Arial" panose="020B0604020202020204" pitchFamily="34" charset="0"/>
              <a:cs typeface="Arial" panose="020B0604020202020204" pitchFamily="34" charset="0"/>
            </a:endParaRP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smtClean="0">
                <a:solidFill>
                  <a:srgbClr val="005A6E"/>
                </a:solidFill>
                <a:latin typeface="Arial" panose="020B0604020202020204" pitchFamily="34" charset="0"/>
                <a:cs typeface="Arial" panose="020B0604020202020204" pitchFamily="34" charset="0"/>
              </a:rPr>
              <a:t>Results</a:t>
            </a:r>
            <a:endParaRPr lang="en-CA" sz="2400" b="1" i="1" dirty="0">
              <a:solidFill>
                <a:srgbClr val="005A6E"/>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Careful assessment of all respondents to ensure </a:t>
            </a:r>
            <a:r>
              <a:rPr lang="en-CA" sz="2000" i="1" dirty="0">
                <a:solidFill>
                  <a:srgbClr val="005A6E"/>
                </a:solidFill>
                <a:latin typeface="Arial" panose="020B0604020202020204" pitchFamily="34" charset="0"/>
                <a:cs typeface="Arial" panose="020B0604020202020204" pitchFamily="34" charset="0"/>
              </a:rPr>
              <a:t>reliable</a:t>
            </a:r>
            <a:r>
              <a:rPr lang="en-CA" sz="2000" dirty="0">
                <a:solidFill>
                  <a:srgbClr val="005A6E"/>
                </a:solidFill>
                <a:latin typeface="Arial" panose="020B0604020202020204" pitchFamily="34" charset="0"/>
                <a:cs typeface="Arial" panose="020B0604020202020204" pitchFamily="34" charset="0"/>
              </a:rPr>
              <a:t> and </a:t>
            </a:r>
            <a:r>
              <a:rPr lang="en-CA" sz="2000" i="1" dirty="0">
                <a:solidFill>
                  <a:srgbClr val="005A6E"/>
                </a:solidFill>
                <a:latin typeface="Arial" panose="020B0604020202020204" pitchFamily="34" charset="0"/>
                <a:cs typeface="Arial" panose="020B0604020202020204" pitchFamily="34" charset="0"/>
              </a:rPr>
              <a:t>valid</a:t>
            </a:r>
            <a:r>
              <a:rPr lang="en-CA" sz="2000" dirty="0">
                <a:solidFill>
                  <a:srgbClr val="005A6E"/>
                </a:solidFill>
                <a:latin typeface="Arial" panose="020B0604020202020204" pitchFamily="34" charset="0"/>
                <a:cs typeface="Arial" panose="020B0604020202020204" pitchFamily="34" charset="0"/>
              </a:rPr>
              <a:t> responses to majority of questions on survey</a:t>
            </a:r>
          </a:p>
          <a:p>
            <a:pPr marL="285750" indent="-285750">
              <a:spcAft>
                <a:spcPts val="1200"/>
              </a:spcAft>
              <a:buFont typeface="Arial" panose="020B0604020202020204" pitchFamily="34" charset="0"/>
              <a:buChar char="•"/>
            </a:pPr>
            <a:r>
              <a:rPr lang="en-US" sz="2000" dirty="0" smtClean="0">
                <a:solidFill>
                  <a:srgbClr val="005A6E"/>
                </a:solidFill>
                <a:latin typeface="Arial" panose="020B0604020202020204" pitchFamily="34" charset="0"/>
                <a:cs typeface="Arial" panose="020B0604020202020204" pitchFamily="34" charset="0"/>
              </a:rPr>
              <a:t>A </a:t>
            </a:r>
            <a:r>
              <a:rPr lang="en-US" sz="2000" dirty="0">
                <a:solidFill>
                  <a:srgbClr val="005A6E"/>
                </a:solidFill>
                <a:latin typeface="Arial" panose="020B0604020202020204" pitchFamily="34" charset="0"/>
                <a:cs typeface="Arial" panose="020B0604020202020204" pitchFamily="34" charset="0"/>
              </a:rPr>
              <a:t>total of </a:t>
            </a:r>
            <a:r>
              <a:rPr lang="en-US" sz="2000" dirty="0" smtClean="0">
                <a:solidFill>
                  <a:srgbClr val="005A6E"/>
                </a:solidFill>
                <a:latin typeface="Arial" panose="020B0604020202020204" pitchFamily="34" charset="0"/>
                <a:cs typeface="Arial" panose="020B0604020202020204" pitchFamily="34" charset="0"/>
              </a:rPr>
              <a:t>1,759 </a:t>
            </a:r>
            <a:r>
              <a:rPr lang="en-US" sz="2000" dirty="0">
                <a:solidFill>
                  <a:srgbClr val="005A6E"/>
                </a:solidFill>
                <a:latin typeface="Arial" panose="020B0604020202020204" pitchFamily="34" charset="0"/>
                <a:cs typeface="Arial" panose="020B0604020202020204" pitchFamily="34" charset="0"/>
              </a:rPr>
              <a:t>usable questionnaires comprised the final </a:t>
            </a:r>
            <a:r>
              <a:rPr lang="en-US" sz="2000" dirty="0" smtClean="0">
                <a:solidFill>
                  <a:srgbClr val="005A6E"/>
                </a:solidFill>
                <a:latin typeface="Arial" panose="020B0604020202020204" pitchFamily="34" charset="0"/>
                <a:cs typeface="Arial" panose="020B0604020202020204" pitchFamily="34" charset="0"/>
              </a:rPr>
              <a:t>sample </a:t>
            </a:r>
            <a:endParaRPr lang="en-CA" sz="2000" dirty="0">
              <a:solidFill>
                <a:srgbClr val="005A6E"/>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The margin of error is ± </a:t>
            </a:r>
            <a:r>
              <a:rPr lang="en-CA" sz="2000" dirty="0" smtClean="0">
                <a:solidFill>
                  <a:srgbClr val="005A6E"/>
                </a:solidFill>
                <a:latin typeface="Arial" panose="020B0604020202020204" pitchFamily="34" charset="0"/>
                <a:cs typeface="Arial" panose="020B0604020202020204" pitchFamily="34" charset="0"/>
              </a:rPr>
              <a:t>2.3% </a:t>
            </a:r>
            <a:r>
              <a:rPr lang="en-CA" sz="2000" dirty="0">
                <a:solidFill>
                  <a:srgbClr val="005A6E"/>
                </a:solidFill>
                <a:latin typeface="Arial" panose="020B0604020202020204" pitchFamily="34" charset="0"/>
                <a:cs typeface="Arial" panose="020B0604020202020204" pitchFamily="34" charset="0"/>
              </a:rPr>
              <a:t>(19 times out of 20) – </a:t>
            </a:r>
            <a:r>
              <a:rPr lang="en-CA" sz="2000" dirty="0" smtClean="0">
                <a:solidFill>
                  <a:srgbClr val="005A6E"/>
                </a:solidFill>
                <a:latin typeface="Arial" panose="020B0604020202020204" pitchFamily="34" charset="0"/>
                <a:cs typeface="Arial" panose="020B0604020202020204" pitchFamily="34" charset="0"/>
              </a:rPr>
              <a:t>better than most </a:t>
            </a:r>
            <a:r>
              <a:rPr lang="en-CA" sz="2000" dirty="0">
                <a:solidFill>
                  <a:srgbClr val="005A6E"/>
                </a:solidFill>
                <a:latin typeface="Arial" panose="020B0604020202020204" pitchFamily="34" charset="0"/>
                <a:cs typeface="Arial" panose="020B0604020202020204" pitchFamily="34" charset="0"/>
              </a:rPr>
              <a:t>national </a:t>
            </a:r>
            <a:r>
              <a:rPr lang="en-CA" sz="2000" dirty="0" smtClean="0">
                <a:solidFill>
                  <a:srgbClr val="005A6E"/>
                </a:solidFill>
                <a:latin typeface="Arial" panose="020B0604020202020204" pitchFamily="34" charset="0"/>
                <a:cs typeface="Arial" panose="020B0604020202020204" pitchFamily="34" charset="0"/>
              </a:rPr>
              <a:t>polls</a:t>
            </a:r>
            <a:endParaRPr lang="en-CA" sz="2000" dirty="0">
              <a:solidFill>
                <a:srgbClr val="005A6E"/>
              </a:solidFill>
              <a:latin typeface="Arial" panose="020B0604020202020204" pitchFamily="34" charset="0"/>
              <a:cs typeface="Arial" panose="020B0604020202020204" pitchFamily="34" charset="0"/>
            </a:endParaRPr>
          </a:p>
        </p:txBody>
      </p:sp>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Reliability of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Sample and Results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402835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a:t>
            </a:r>
            <a:r>
              <a:rPr lang="en-US" sz="210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Accessibility</a:t>
            </a:r>
            <a:r>
              <a:rPr lang="en-US" sz="21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 of Health </a:t>
            </a:r>
            <a:r>
              <a:rPr lang="en-US" sz="21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C</a:t>
            </a:r>
            <a:r>
              <a:rPr lang="en-US" sz="21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are Services in Bruce and Grey Counties</a:t>
            </a:r>
            <a:endParaRPr lang="en-CA" sz="21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45299" y="465398"/>
            <a:ext cx="9098701" cy="6109572"/>
            <a:chOff x="45299" y="465398"/>
            <a:chExt cx="9098701" cy="6109572"/>
          </a:xfrm>
        </p:grpSpPr>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8" name="Picture 27"/>
            <p:cNvPicPr>
              <a:picLocks noChangeAspect="1"/>
            </p:cNvPicPr>
            <p:nvPr/>
          </p:nvPicPr>
          <p:blipFill>
            <a:blip r:embed="rId3"/>
            <a:stretch>
              <a:fillRect/>
            </a:stretch>
          </p:blipFill>
          <p:spPr>
            <a:xfrm>
              <a:off x="4563303" y="984058"/>
              <a:ext cx="4401769" cy="2631886"/>
            </a:xfrm>
            <a:prstGeom prst="rect">
              <a:avLst/>
            </a:prstGeom>
          </p:spPr>
        </p:pic>
        <p:pic>
          <p:nvPicPr>
            <p:cNvPr id="13" name="Picture 12"/>
            <p:cNvPicPr>
              <a:picLocks noChangeAspect="1"/>
            </p:cNvPicPr>
            <p:nvPr/>
          </p:nvPicPr>
          <p:blipFill>
            <a:blip r:embed="rId4"/>
            <a:stretch>
              <a:fillRect/>
            </a:stretch>
          </p:blipFill>
          <p:spPr>
            <a:xfrm>
              <a:off x="45300" y="984058"/>
              <a:ext cx="4518003" cy="2631886"/>
            </a:xfrm>
            <a:prstGeom prst="rect">
              <a:avLst/>
            </a:prstGeom>
          </p:spPr>
        </p:pic>
        <p:sp>
          <p:nvSpPr>
            <p:cNvPr id="8" name="TextBox 7"/>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9" name="TextBox 8"/>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45299" y="3947031"/>
              <a:ext cx="4518003" cy="2627939"/>
            </a:xfrm>
            <a:prstGeom prst="rect">
              <a:avLst/>
            </a:prstGeom>
          </p:spPr>
        </p:pic>
        <p:sp>
          <p:nvSpPr>
            <p:cNvPr id="12" name="TextBox 11"/>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4" name="Content Placeholder 3"/>
            <p:cNvSpPr txBox="1">
              <a:spLocks/>
            </p:cNvSpPr>
            <p:nvPr/>
          </p:nvSpPr>
          <p:spPr>
            <a:xfrm>
              <a:off x="4766903" y="3745929"/>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L</a:t>
              </a:r>
              <a:r>
                <a:rPr lang="en-US" sz="2000" dirty="0" smtClean="0">
                  <a:latin typeface="Arial" panose="020B0604020202020204" pitchFamily="34" charset="0"/>
                  <a:cs typeface="Arial" panose="020B0604020202020204" pitchFamily="34" charset="0"/>
                </a:rPr>
                <a:t>ower perceived accessibility of health care services </a:t>
              </a:r>
              <a:r>
                <a:rPr lang="en-US" sz="2000" i="1" dirty="0" smtClean="0">
                  <a:latin typeface="Arial" panose="020B0604020202020204" pitchFamily="34" charset="0"/>
                  <a:cs typeface="Arial" panose="020B0604020202020204" pitchFamily="34" charset="0"/>
                </a:rPr>
                <a:t>is </a:t>
              </a:r>
              <a:r>
                <a:rPr lang="en-US" sz="2000" i="1" dirty="0">
                  <a:latin typeface="Arial" panose="020B0604020202020204" pitchFamily="34" charset="0"/>
                  <a:cs typeface="Arial" panose="020B0604020202020204" pitchFamily="34" charset="0"/>
                </a:rPr>
                <a:t>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and middle-aged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sharing accommodation with others</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52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dirty="0">
                <a:solidFill>
                  <a:srgbClr val="005A6E"/>
                </a:solidFill>
                <a:latin typeface="Arial" panose="020B0604020202020204" pitchFamily="34" charset="0"/>
                <a:ea typeface="Open Sans Condensed" panose="020B0806030504020204" pitchFamily="34" charset="0"/>
                <a:cs typeface="Arial" panose="020B0604020202020204" pitchFamily="34" charset="0"/>
              </a:rPr>
              <a:t>Accessibility</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 of H</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are and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O</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verall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21516" y="716662"/>
            <a:ext cx="8942641" cy="5849601"/>
            <a:chOff x="121516" y="716662"/>
            <a:chExt cx="8942641" cy="5849601"/>
          </a:xfrm>
        </p:grpSpPr>
        <p:sp>
          <p:nvSpPr>
            <p:cNvPr id="10" name="Content Placeholder 3"/>
            <p:cNvSpPr txBox="1">
              <a:spLocks/>
            </p:cNvSpPr>
            <p:nvPr/>
          </p:nvSpPr>
          <p:spPr>
            <a:xfrm>
              <a:off x="4979977" y="387842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Clr>
                  <a:srgbClr val="005A73"/>
                </a:buClr>
                <a:buSzPct val="100000"/>
                <a:buNone/>
              </a:pPr>
              <a:r>
                <a:rPr lang="en-US" sz="2000" dirty="0">
                  <a:latin typeface="Arial" panose="020B0604020202020204" pitchFamily="34" charset="0"/>
                  <a:cs typeface="Arial" panose="020B0604020202020204" pitchFamily="34" charset="0"/>
                </a:rPr>
                <a:t>A higher perceived accessibility of health care services is related to higher 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buClr>
                  <a:srgbClr val="005A73"/>
                </a:buClr>
                <a:buSzPct val="10000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Older 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a:t>
              </a:r>
              <a:endParaRPr lang="en-US" sz="2000" dirty="0">
                <a:latin typeface="Arial" panose="020B0604020202020204" pitchFamily="34" charset="0"/>
                <a:cs typeface="Arial" panose="020B0604020202020204" pitchFamily="34" charset="0"/>
              </a:endParaRPr>
            </a:p>
          </p:txBody>
        </p:sp>
        <p:sp>
          <p:nvSpPr>
            <p:cNvPr id="16" name="TextBox 15"/>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20" name="TextBox 19"/>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22" name="TextBox 21"/>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nvGrpSpPr>
            <p:cNvPr id="6" name="Group 5"/>
            <p:cNvGrpSpPr/>
            <p:nvPr/>
          </p:nvGrpSpPr>
          <p:grpSpPr>
            <a:xfrm>
              <a:off x="121516" y="3926017"/>
              <a:ext cx="4439362" cy="2640246"/>
              <a:chOff x="121516" y="3926017"/>
              <a:chExt cx="4439362" cy="2640246"/>
            </a:xfrm>
          </p:grpSpPr>
          <p:pic>
            <p:nvPicPr>
              <p:cNvPr id="5" name="Picture 4"/>
              <p:cNvPicPr>
                <a:picLocks noChangeAspect="1"/>
              </p:cNvPicPr>
              <p:nvPr/>
            </p:nvPicPr>
            <p:blipFill>
              <a:blip r:embed="rId3"/>
              <a:stretch>
                <a:fillRect/>
              </a:stretch>
            </p:blipFill>
            <p:spPr>
              <a:xfrm>
                <a:off x="121516" y="3926017"/>
                <a:ext cx="4439362" cy="2640246"/>
              </a:xfrm>
              <a:prstGeom prst="rect">
                <a:avLst/>
              </a:prstGeom>
            </p:spPr>
          </p:pic>
          <p:sp>
            <p:nvSpPr>
              <p:cNvPr id="25" name="Oval 24"/>
              <p:cNvSpPr/>
              <p:nvPr/>
            </p:nvSpPr>
            <p:spPr>
              <a:xfrm>
                <a:off x="3319920" y="4295349"/>
                <a:ext cx="1028808" cy="3630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121516" y="995414"/>
              <a:ext cx="4439362" cy="2583810"/>
              <a:chOff x="121516" y="995414"/>
              <a:chExt cx="4439362" cy="2583810"/>
            </a:xfrm>
          </p:grpSpPr>
          <p:pic>
            <p:nvPicPr>
              <p:cNvPr id="8" name="Picture 7"/>
              <p:cNvPicPr>
                <a:picLocks noChangeAspect="1"/>
              </p:cNvPicPr>
              <p:nvPr/>
            </p:nvPicPr>
            <p:blipFill>
              <a:blip r:embed="rId4"/>
              <a:stretch>
                <a:fillRect/>
              </a:stretch>
            </p:blipFill>
            <p:spPr>
              <a:xfrm>
                <a:off x="121516" y="995414"/>
                <a:ext cx="4439362" cy="2583810"/>
              </a:xfrm>
              <a:prstGeom prst="rect">
                <a:avLst/>
              </a:prstGeom>
            </p:spPr>
          </p:pic>
          <p:sp>
            <p:nvSpPr>
              <p:cNvPr id="26" name="Oval 25"/>
              <p:cNvSpPr/>
              <p:nvPr/>
            </p:nvSpPr>
            <p:spPr>
              <a:xfrm>
                <a:off x="2308140" y="1329910"/>
                <a:ext cx="1035575" cy="3073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618309" y="1152574"/>
                <a:ext cx="1532707" cy="65009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p:cNvGrpSpPr/>
            <p:nvPr/>
          </p:nvGrpSpPr>
          <p:grpSpPr>
            <a:xfrm>
              <a:off x="4560878" y="995414"/>
              <a:ext cx="4496036" cy="2583810"/>
              <a:chOff x="4560878" y="995414"/>
              <a:chExt cx="4496036" cy="2583810"/>
            </a:xfrm>
          </p:grpSpPr>
          <p:pic>
            <p:nvPicPr>
              <p:cNvPr id="4" name="Picture 3"/>
              <p:cNvPicPr>
                <a:picLocks noChangeAspect="1"/>
              </p:cNvPicPr>
              <p:nvPr/>
            </p:nvPicPr>
            <p:blipFill>
              <a:blip r:embed="rId5"/>
              <a:stretch>
                <a:fillRect/>
              </a:stretch>
            </p:blipFill>
            <p:spPr>
              <a:xfrm>
                <a:off x="4560878" y="995414"/>
                <a:ext cx="4496036" cy="2583810"/>
              </a:xfrm>
              <a:prstGeom prst="rect">
                <a:avLst/>
              </a:prstGeom>
            </p:spPr>
          </p:pic>
          <p:cxnSp>
            <p:nvCxnSpPr>
              <p:cNvPr id="23" name="Straight Arrow Connector 22"/>
              <p:cNvCxnSpPr/>
              <p:nvPr/>
            </p:nvCxnSpPr>
            <p:spPr>
              <a:xfrm flipV="1">
                <a:off x="5817326" y="1419497"/>
                <a:ext cx="1785257" cy="1497874"/>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7602583" y="1237957"/>
                <a:ext cx="1028808" cy="3630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979977" y="2560320"/>
                <a:ext cx="907018" cy="41801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44171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EDUCATION</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023" y="430306"/>
            <a:ext cx="2111188" cy="2111188"/>
          </a:xfrm>
          <a:prstGeom prst="rect">
            <a:avLst/>
          </a:prstGeom>
        </p:spPr>
      </p:pic>
    </p:spTree>
    <p:extLst>
      <p:ext uri="{BB962C8B-B14F-4D97-AF65-F5344CB8AC3E}">
        <p14:creationId xmlns:p14="http://schemas.microsoft.com/office/powerpoint/2010/main" val="263257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341407"/>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have taken courses to improve skills or qualification for current job</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Courses seen as too expensive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Courses seen as offered at inconvenient times</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054537"/>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Higher perceived availability of </a:t>
            </a:r>
            <a:r>
              <a:rPr lang="en-US" sz="2000" i="1" dirty="0" smtClean="0">
                <a:latin typeface="Arial" panose="020B0604020202020204" pitchFamily="34" charset="0"/>
                <a:cs typeface="Arial" panose="020B0604020202020204" pitchFamily="34" charset="0"/>
              </a:rPr>
              <a:t>formal education opportunities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Higher perceived availability of </a:t>
            </a:r>
            <a:r>
              <a:rPr lang="en-US" sz="2000" i="1" dirty="0" smtClean="0">
                <a:latin typeface="Arial" panose="020B0604020202020204" pitchFamily="34" charset="0"/>
                <a:cs typeface="Arial" panose="020B0604020202020204" pitchFamily="34" charset="0"/>
              </a:rPr>
              <a:t>courses for interest</a:t>
            </a:r>
          </a:p>
          <a:p>
            <a:pPr lvl="0">
              <a:spcBef>
                <a:spcPts val="0"/>
              </a:spcBef>
              <a:spcAft>
                <a:spcPts val="1200"/>
              </a:spcAft>
              <a:buClr>
                <a:srgbClr val="00A7B9"/>
              </a:buClr>
              <a:buSzPct val="150000"/>
              <a:buBlip>
                <a:blip r:embed="rId3"/>
              </a:buBlip>
            </a:pPr>
            <a:r>
              <a:rPr lang="en-US" sz="2000" dirty="0" smtClean="0">
                <a:solidFill>
                  <a:srgbClr val="000000"/>
                </a:solidFill>
                <a:latin typeface="Arial" panose="020B0604020202020204" pitchFamily="34" charset="0"/>
                <a:cs typeface="Arial" panose="020B0604020202020204" pitchFamily="34" charset="0"/>
              </a:rPr>
              <a:t>Less likely to have taken courses to get started or prepare for job</a:t>
            </a:r>
            <a:endParaRPr lang="en-US" sz="2000" i="1" dirty="0">
              <a:solidFill>
                <a:srgbClr val="000000"/>
              </a:solidFill>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7"/>
          <p:cNvSpPr txBox="1">
            <a:spLocks/>
          </p:cNvSpPr>
          <p:nvPr/>
        </p:nvSpPr>
        <p:spPr>
          <a:xfrm>
            <a:off x="1035661" y="5670489"/>
            <a:ext cx="7072677" cy="425355"/>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Both groups have taken courses for interest in the community or online.</a:t>
            </a:r>
          </a:p>
        </p:txBody>
      </p:sp>
    </p:spTree>
    <p:extLst>
      <p:ext uri="{BB962C8B-B14F-4D97-AF65-F5344CB8AC3E}">
        <p14:creationId xmlns:p14="http://schemas.microsoft.com/office/powerpoint/2010/main" val="205700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341407"/>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take formal education courses to improve skills for current job</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a:t>
            </a:r>
            <a:r>
              <a:rPr lang="en-US" sz="2000" dirty="0">
                <a:latin typeface="Arial" panose="020B0604020202020204" pitchFamily="34" charset="0"/>
                <a:cs typeface="Arial" panose="020B0604020202020204" pitchFamily="34" charset="0"/>
              </a:rPr>
              <a:t>likely to take courses for interest in community or online </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Courses seen as too expensive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Courses seen as offered at inconvenient times</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054537"/>
          </a:xfrm>
        </p:spPr>
        <p:txBody>
          <a:bodyPr>
            <a:noAutofit/>
          </a:bodyPr>
          <a:lstStyle/>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Higher perceived availability of </a:t>
            </a:r>
            <a:r>
              <a:rPr lang="en-US" sz="2000" i="1" dirty="0">
                <a:latin typeface="Arial" panose="020B0604020202020204" pitchFamily="34" charset="0"/>
                <a:cs typeface="Arial" panose="020B0604020202020204" pitchFamily="34" charset="0"/>
              </a:rPr>
              <a:t>formal education opportunities</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Higher perceived availability of </a:t>
            </a:r>
            <a:r>
              <a:rPr lang="en-US" sz="2000" i="1" dirty="0">
                <a:latin typeface="Arial" panose="020B0604020202020204" pitchFamily="34" charset="0"/>
                <a:cs typeface="Arial" panose="020B0604020202020204" pitchFamily="34" charset="0"/>
              </a:rPr>
              <a:t>courses for interest</a:t>
            </a:r>
          </a:p>
          <a:p>
            <a:pPr>
              <a:spcBef>
                <a:spcPts val="0"/>
              </a:spcBef>
              <a:spcAft>
                <a:spcPts val="1200"/>
              </a:spcAft>
              <a:buSzPct val="150000"/>
              <a:buBlip>
                <a:blip r:embed="rId3"/>
              </a:buBlip>
            </a:pPr>
            <a:r>
              <a:rPr lang="en-US" sz="2000" dirty="0" smtClean="0">
                <a:solidFill>
                  <a:srgbClr val="000000"/>
                </a:solidFill>
                <a:latin typeface="Arial" panose="020B0604020202020204" pitchFamily="34" charset="0"/>
                <a:cs typeface="Arial" panose="020B0604020202020204" pitchFamily="34" charset="0"/>
              </a:rPr>
              <a:t>Less likely to have taken courses to get started or prepare for job</a:t>
            </a:r>
            <a:endParaRPr lang="en-US" sz="2000" i="1" dirty="0">
              <a:solidFill>
                <a:srgbClr val="000000"/>
              </a:solidFill>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 and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education domain?</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947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Taking Courses in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Counties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1" y="1239586"/>
            <a:ext cx="8686800" cy="4909698"/>
          </a:xfrm>
          <a:prstGeom prst="rect">
            <a:avLst/>
          </a:prstGeom>
        </p:spPr>
      </p:pic>
    </p:spTree>
    <p:extLst>
      <p:ext uri="{BB962C8B-B14F-4D97-AF65-F5344CB8AC3E}">
        <p14:creationId xmlns:p14="http://schemas.microsoft.com/office/powerpoint/2010/main" val="422197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Taking Courses for Interest</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65912" y="716662"/>
            <a:ext cx="8973586" cy="5884972"/>
            <a:chOff x="65912" y="716662"/>
            <a:chExt cx="8973586" cy="5884972"/>
          </a:xfrm>
        </p:grpSpPr>
        <p:pic>
          <p:nvPicPr>
            <p:cNvPr id="4" name="Picture 3"/>
            <p:cNvPicPr>
              <a:picLocks noChangeAspect="1"/>
            </p:cNvPicPr>
            <p:nvPr/>
          </p:nvPicPr>
          <p:blipFill>
            <a:blip r:embed="rId3"/>
            <a:stretch>
              <a:fillRect/>
            </a:stretch>
          </p:blipFill>
          <p:spPr>
            <a:xfrm>
              <a:off x="65912" y="972510"/>
              <a:ext cx="4490408" cy="2537044"/>
            </a:xfrm>
            <a:prstGeom prst="rect">
              <a:avLst/>
            </a:prstGeom>
          </p:spPr>
        </p:pic>
        <p:pic>
          <p:nvPicPr>
            <p:cNvPr id="3" name="Picture 2"/>
            <p:cNvPicPr>
              <a:picLocks noChangeAspect="1"/>
            </p:cNvPicPr>
            <p:nvPr/>
          </p:nvPicPr>
          <p:blipFill>
            <a:blip r:embed="rId4"/>
            <a:stretch>
              <a:fillRect/>
            </a:stretch>
          </p:blipFill>
          <p:spPr>
            <a:xfrm>
              <a:off x="4556320" y="974163"/>
              <a:ext cx="4483178" cy="2535391"/>
            </a:xfrm>
            <a:prstGeom prst="rect">
              <a:avLst/>
            </a:prstGeom>
          </p:spPr>
        </p:pic>
        <p:sp>
          <p:nvSpPr>
            <p:cNvPr id="9" name="TextBox 8"/>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2" name="TextBox 11"/>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65912" y="3927566"/>
              <a:ext cx="4490408" cy="2674068"/>
            </a:xfrm>
            <a:prstGeom prst="rect">
              <a:avLst/>
            </a:prstGeom>
          </p:spPr>
        </p:pic>
        <p:sp>
          <p:nvSpPr>
            <p:cNvPr id="16" name="TextBox 15"/>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sp>
          <p:nvSpPr>
            <p:cNvPr id="17" name="Content Placeholder 3"/>
            <p:cNvSpPr txBox="1">
              <a:spLocks/>
            </p:cNvSpPr>
            <p:nvPr/>
          </p:nvSpPr>
          <p:spPr>
            <a:xfrm>
              <a:off x="4955318" y="4015136"/>
              <a:ext cx="4084180" cy="2067729"/>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smtClean="0">
                  <a:latin typeface="Arial" panose="020B0604020202020204" pitchFamily="34" charset="0"/>
                  <a:cs typeface="Arial" panose="020B0604020202020204" pitchFamily="34" charset="0"/>
                </a:rPr>
                <a:t>Taking courses for interest is </a:t>
              </a:r>
              <a:r>
                <a:rPr lang="en-US" sz="2000" i="1" dirty="0" smtClean="0">
                  <a:latin typeface="Arial" panose="020B0604020202020204" pitchFamily="34" charset="0"/>
                  <a:cs typeface="Arial" panose="020B0604020202020204" pitchFamily="34" charset="0"/>
                </a:rPr>
                <a:t>not</a:t>
              </a:r>
              <a:r>
                <a:rPr lang="en-US" sz="2000" dirty="0" smtClean="0">
                  <a:latin typeface="Arial" panose="020B0604020202020204" pitchFamily="34" charset="0"/>
                  <a:cs typeface="Arial" panose="020B0604020202020204" pitchFamily="34" charset="0"/>
                </a:rPr>
                <a:t> strongly related to:</a:t>
              </a:r>
              <a:endParaRPr lang="en-US" sz="2000" i="1"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Income</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Age</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L</a:t>
              </a:r>
              <a:r>
                <a:rPr lang="en-US" sz="2000" dirty="0" smtClean="0">
                  <a:latin typeface="Arial" panose="020B0604020202020204" pitchFamily="34" charset="0"/>
                  <a:cs typeface="Arial" panose="020B0604020202020204" pitchFamily="34" charset="0"/>
                </a:rPr>
                <a:t>iving arrangement</a:t>
              </a:r>
              <a:endParaRPr lang="en-US"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1426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6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a:t>
            </a:r>
            <a:r>
              <a:rPr lang="en-US" sz="26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pportunity in </a:t>
            </a:r>
            <a:r>
              <a:rPr lang="en-US" sz="26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Counties</a:t>
            </a:r>
            <a:endParaRPr lang="en-CA" sz="26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09152" y="1150374"/>
            <a:ext cx="8686800" cy="5112774"/>
          </a:xfrm>
          <a:prstGeom prst="rect">
            <a:avLst/>
          </a:prstGeom>
        </p:spPr>
      </p:pic>
    </p:spTree>
    <p:extLst>
      <p:ext uri="{BB962C8B-B14F-4D97-AF65-F5344CB8AC3E}">
        <p14:creationId xmlns:p14="http://schemas.microsoft.com/office/powerpoint/2010/main" val="149002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Opportunity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28" y="1239612"/>
            <a:ext cx="8686800" cy="4635329"/>
          </a:xfrm>
          <a:prstGeom prst="rect">
            <a:avLst/>
          </a:prstGeom>
        </p:spPr>
      </p:pic>
    </p:spTree>
    <p:extLst>
      <p:ext uri="{BB962C8B-B14F-4D97-AF65-F5344CB8AC3E}">
        <p14:creationId xmlns:p14="http://schemas.microsoft.com/office/powerpoint/2010/main" val="64381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Opportunity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1" y="1179989"/>
            <a:ext cx="8686800" cy="4913202"/>
          </a:xfrm>
          <a:prstGeom prst="rect">
            <a:avLst/>
          </a:prstGeom>
        </p:spPr>
      </p:pic>
    </p:spTree>
    <p:extLst>
      <p:ext uri="{BB962C8B-B14F-4D97-AF65-F5344CB8AC3E}">
        <p14:creationId xmlns:p14="http://schemas.microsoft.com/office/powerpoint/2010/main" val="162638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Counties Final Sample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19" y="2280250"/>
            <a:ext cx="8229600" cy="2946398"/>
          </a:xfrm>
          <a:prstGeom prst="rect">
            <a:avLst/>
          </a:prstGeom>
        </p:spPr>
      </p:pic>
    </p:spTree>
    <p:extLst>
      <p:ext uri="{BB962C8B-B14F-4D97-AF65-F5344CB8AC3E}">
        <p14:creationId xmlns:p14="http://schemas.microsoft.com/office/powerpoint/2010/main" val="335180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Opportunity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9359" y="1160413"/>
            <a:ext cx="8686800" cy="5063613"/>
          </a:xfrm>
          <a:prstGeom prst="rect">
            <a:avLst/>
          </a:prstGeom>
        </p:spPr>
      </p:pic>
    </p:spTree>
    <p:extLst>
      <p:ext uri="{BB962C8B-B14F-4D97-AF65-F5344CB8AC3E}">
        <p14:creationId xmlns:p14="http://schemas.microsoft.com/office/powerpoint/2010/main" val="30255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and Overall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11" name="Group 10"/>
          <p:cNvGrpSpPr/>
          <p:nvPr/>
        </p:nvGrpSpPr>
        <p:grpSpPr>
          <a:xfrm>
            <a:off x="138110" y="716662"/>
            <a:ext cx="8918805" cy="5858284"/>
            <a:chOff x="138110" y="716662"/>
            <a:chExt cx="8918805" cy="5858284"/>
          </a:xfrm>
        </p:grpSpPr>
        <p:sp>
          <p:nvSpPr>
            <p:cNvPr id="10" name="Content Placeholder 3"/>
            <p:cNvSpPr txBox="1">
              <a:spLocks/>
            </p:cNvSpPr>
            <p:nvPr/>
          </p:nvSpPr>
          <p:spPr>
            <a:xfrm>
              <a:off x="4886225" y="3776662"/>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Higher </a:t>
              </a:r>
              <a:r>
                <a:rPr lang="en-US" sz="2000" dirty="0" smtClean="0">
                  <a:latin typeface="Arial" panose="020B0604020202020204" pitchFamily="34" charset="0"/>
                  <a:cs typeface="Arial" panose="020B0604020202020204" pitchFamily="34" charset="0"/>
                </a:rPr>
                <a:t>level of perceived </a:t>
              </a:r>
              <a:r>
                <a:rPr lang="en-US" sz="2000" dirty="0">
                  <a:latin typeface="Arial" panose="020B0604020202020204" pitchFamily="34" charset="0"/>
                  <a:cs typeface="Arial" panose="020B0604020202020204" pitchFamily="34" charset="0"/>
                </a:rPr>
                <a:t>educational opportunities is related to higher overall </a:t>
              </a:r>
              <a:r>
                <a:rPr lang="en-US" sz="2000" dirty="0" smtClean="0">
                  <a:latin typeface="Arial" panose="020B0604020202020204" pitchFamily="34" charset="0"/>
                  <a:cs typeface="Arial" panose="020B0604020202020204" pitchFamily="34" charset="0"/>
                </a:rPr>
                <a:t>wellbeing</a:t>
              </a:r>
              <a:endParaRPr lang="en-US" sz="2000"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And is linked to:</a:t>
              </a: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Higher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Older </a:t>
              </a:r>
              <a:r>
                <a:rPr lang="en-US" sz="2000" dirty="0" smtClean="0">
                  <a:latin typeface="Arial" panose="020B0604020202020204" pitchFamily="34" charset="0"/>
                  <a:cs typeface="Arial" panose="020B0604020202020204" pitchFamily="34" charset="0"/>
                </a:rPr>
                <a:t>residents</a:t>
              </a:r>
            </a:p>
            <a:p>
              <a:pPr marL="439049" indent="-219525">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a:t>
              </a:r>
              <a:endParaRPr lang="en-US" sz="2000" dirty="0">
                <a:latin typeface="Arial" panose="020B0604020202020204" pitchFamily="34" charset="0"/>
                <a:cs typeface="Arial" panose="020B0604020202020204" pitchFamily="34" charset="0"/>
              </a:endParaRPr>
            </a:p>
          </p:txBody>
        </p:sp>
        <p:sp>
          <p:nvSpPr>
            <p:cNvPr id="13" name="TextBox 12"/>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9" name="TextBox 18"/>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nvGrpSpPr>
            <p:cNvPr id="6" name="Group 5"/>
            <p:cNvGrpSpPr/>
            <p:nvPr/>
          </p:nvGrpSpPr>
          <p:grpSpPr>
            <a:xfrm>
              <a:off x="4668441" y="957943"/>
              <a:ext cx="4388474" cy="2621280"/>
              <a:chOff x="4668441" y="957943"/>
              <a:chExt cx="4388474" cy="2621280"/>
            </a:xfrm>
          </p:grpSpPr>
          <p:grpSp>
            <p:nvGrpSpPr>
              <p:cNvPr id="2" name="Group 1"/>
              <p:cNvGrpSpPr/>
              <p:nvPr/>
            </p:nvGrpSpPr>
            <p:grpSpPr>
              <a:xfrm>
                <a:off x="4668441" y="957943"/>
                <a:ext cx="4388474" cy="2621280"/>
                <a:chOff x="4495847" y="895176"/>
                <a:chExt cx="4648153" cy="2758671"/>
              </a:xfrm>
            </p:grpSpPr>
            <p:pic>
              <p:nvPicPr>
                <p:cNvPr id="18" name="Picture 17"/>
                <p:cNvPicPr>
                  <a:picLocks noChangeAspect="1"/>
                </p:cNvPicPr>
                <p:nvPr/>
              </p:nvPicPr>
              <p:blipFill rotWithShape="1">
                <a:blip r:embed="rId3"/>
                <a:srcRect t="6753"/>
                <a:stretch/>
              </p:blipFill>
              <p:spPr>
                <a:xfrm>
                  <a:off x="4495847" y="923925"/>
                  <a:ext cx="4648153" cy="2729922"/>
                </a:xfrm>
                <a:prstGeom prst="rect">
                  <a:avLst/>
                </a:prstGeom>
              </p:spPr>
            </p:pic>
            <p:sp>
              <p:nvSpPr>
                <p:cNvPr id="8" name="Oval 7"/>
                <p:cNvSpPr/>
                <p:nvPr/>
              </p:nvSpPr>
              <p:spPr>
                <a:xfrm>
                  <a:off x="7737442" y="895176"/>
                  <a:ext cx="1089686" cy="4288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1" name="Straight Arrow Connector 20"/>
              <p:cNvCxnSpPr/>
              <p:nvPr/>
            </p:nvCxnSpPr>
            <p:spPr>
              <a:xfrm flipV="1">
                <a:off x="6664607" y="1113311"/>
                <a:ext cx="1173107" cy="179263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38112" y="3927566"/>
              <a:ext cx="4416472" cy="2647380"/>
              <a:chOff x="138112" y="3927566"/>
              <a:chExt cx="4416472" cy="2647380"/>
            </a:xfrm>
          </p:grpSpPr>
          <p:pic>
            <p:nvPicPr>
              <p:cNvPr id="4" name="Picture 3"/>
              <p:cNvPicPr>
                <a:picLocks noChangeAspect="1"/>
              </p:cNvPicPr>
              <p:nvPr/>
            </p:nvPicPr>
            <p:blipFill>
              <a:blip r:embed="rId4"/>
              <a:stretch>
                <a:fillRect/>
              </a:stretch>
            </p:blipFill>
            <p:spPr>
              <a:xfrm>
                <a:off x="138112" y="3927566"/>
                <a:ext cx="4416472" cy="2647380"/>
              </a:xfrm>
              <a:prstGeom prst="rect">
                <a:avLst/>
              </a:prstGeom>
            </p:spPr>
          </p:pic>
          <p:sp>
            <p:nvSpPr>
              <p:cNvPr id="24" name="Oval 23"/>
              <p:cNvSpPr/>
              <p:nvPr/>
            </p:nvSpPr>
            <p:spPr>
              <a:xfrm>
                <a:off x="3177193" y="4296898"/>
                <a:ext cx="1028808" cy="36307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p:cNvGrpSpPr/>
            <p:nvPr/>
          </p:nvGrpSpPr>
          <p:grpSpPr>
            <a:xfrm>
              <a:off x="138110" y="985260"/>
              <a:ext cx="4416473" cy="2593963"/>
              <a:chOff x="138110" y="985260"/>
              <a:chExt cx="4416473" cy="2593963"/>
            </a:xfrm>
          </p:grpSpPr>
          <p:pic>
            <p:nvPicPr>
              <p:cNvPr id="5" name="Picture 4"/>
              <p:cNvPicPr>
                <a:picLocks noChangeAspect="1"/>
              </p:cNvPicPr>
              <p:nvPr/>
            </p:nvPicPr>
            <p:blipFill>
              <a:blip r:embed="rId5"/>
              <a:stretch>
                <a:fillRect/>
              </a:stretch>
            </p:blipFill>
            <p:spPr>
              <a:xfrm>
                <a:off x="138110" y="985260"/>
                <a:ext cx="4416473" cy="2593963"/>
              </a:xfrm>
              <a:prstGeom prst="rect">
                <a:avLst/>
              </a:prstGeom>
            </p:spPr>
          </p:pic>
          <p:cxnSp>
            <p:nvCxnSpPr>
              <p:cNvPr id="20" name="Straight Arrow Connector 19"/>
              <p:cNvCxnSpPr/>
              <p:nvPr/>
            </p:nvCxnSpPr>
            <p:spPr>
              <a:xfrm flipV="1">
                <a:off x="2029097" y="1434337"/>
                <a:ext cx="1007401" cy="154399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50355" y="1254034"/>
                <a:ext cx="914951" cy="2786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1000288" y="1724297"/>
                <a:ext cx="1255231" cy="41627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2991764" y="1554479"/>
                <a:ext cx="979345" cy="2786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17635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ENVIRONMENT</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22730"/>
            <a:ext cx="2415988" cy="2415988"/>
          </a:xfrm>
          <a:prstGeom prst="rect">
            <a:avLst/>
          </a:prstGeom>
        </p:spPr>
      </p:pic>
    </p:spTree>
    <p:extLst>
      <p:ext uri="{BB962C8B-B14F-4D97-AF65-F5344CB8AC3E}">
        <p14:creationId xmlns:p14="http://schemas.microsoft.com/office/powerpoint/2010/main" val="28494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t>
            </a:r>
            <a:r>
              <a:rPr lang="en-US" sz="2000" i="1" dirty="0" smtClean="0">
                <a:latin typeface="Arial" panose="020B0604020202020204" pitchFamily="34" charset="0"/>
                <a:cs typeface="Arial" panose="020B0604020202020204" pitchFamily="34" charset="0"/>
              </a:rPr>
              <a:t>air quality</a:t>
            </a:r>
            <a:r>
              <a:rPr lang="en-US" sz="2000" dirty="0" smtClean="0">
                <a:latin typeface="Arial" panose="020B0604020202020204" pitchFamily="34" charset="0"/>
                <a:cs typeface="Arial" panose="020B0604020202020204" pitchFamily="34" charset="0"/>
              </a:rPr>
              <a:t> and </a:t>
            </a:r>
            <a:r>
              <a:rPr lang="en-US" sz="2000" i="1" dirty="0" smtClean="0">
                <a:latin typeface="Arial" panose="020B0604020202020204" pitchFamily="34" charset="0"/>
                <a:cs typeface="Arial" panose="020B0604020202020204" pitchFamily="34" charset="0"/>
              </a:rPr>
              <a:t>water quality</a:t>
            </a:r>
            <a:r>
              <a:rPr lang="en-US" sz="2000" dirty="0" smtClean="0">
                <a:latin typeface="Arial" panose="020B0604020202020204" pitchFamily="34" charset="0"/>
                <a:cs typeface="Arial" panose="020B0604020202020204" pitchFamily="34" charset="0"/>
              </a:rPr>
              <a:t> as lower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traffic congestion as worse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likely to conserve energy or water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likely to purchase local food</a:t>
            </a:r>
            <a:endParaRPr lang="en-US" sz="2000"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a:t>
            </a:r>
            <a:r>
              <a:rPr lang="en-US" sz="2000" dirty="0">
                <a:latin typeface="Arial" panose="020B0604020202020204" pitchFamily="34" charset="0"/>
                <a:cs typeface="Arial" panose="020B0604020202020204" pitchFamily="34" charset="0"/>
              </a:rPr>
              <a:t>likely to walk or </a:t>
            </a:r>
            <a:r>
              <a:rPr lang="en-US" sz="2000" dirty="0" smtClean="0">
                <a:latin typeface="Arial" panose="020B0604020202020204" pitchFamily="34" charset="0"/>
                <a:cs typeface="Arial" panose="020B0604020202020204" pitchFamily="34" charset="0"/>
              </a:rPr>
              <a:t>bike</a:t>
            </a:r>
            <a:endParaRPr lang="en-US" sz="2000"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t>
            </a:r>
            <a:r>
              <a:rPr lang="en-US" sz="2000" i="1" dirty="0" smtClean="0">
                <a:latin typeface="Arial" panose="020B0604020202020204" pitchFamily="34" charset="0"/>
                <a:cs typeface="Arial" panose="020B0604020202020204" pitchFamily="34" charset="0"/>
              </a:rPr>
              <a:t>quality of nature environment </a:t>
            </a:r>
            <a:r>
              <a:rPr lang="en-US" sz="2000" dirty="0" smtClean="0">
                <a:latin typeface="Arial" panose="020B0604020202020204" pitchFamily="34" charset="0"/>
                <a:cs typeface="Arial" panose="020B0604020202020204" pitchFamily="34" charset="0"/>
              </a:rPr>
              <a:t>as higher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See more opportunities to enjoy nature in community and in neighbourhood</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
            </a:r>
            <a:r>
              <a:rPr lang="en-US" sz="2000" i="1" dirty="0" smtClean="0">
                <a:latin typeface="Arial" panose="020B0604020202020204" pitchFamily="34" charset="0"/>
                <a:cs typeface="Arial" panose="020B0604020202020204" pitchFamily="34" charset="0"/>
              </a:rPr>
              <a:t>reuse </a:t>
            </a:r>
            <a:r>
              <a:rPr lang="en-US" sz="2000" dirty="0" smtClean="0">
                <a:latin typeface="Arial" panose="020B0604020202020204" pitchFamily="34" charset="0"/>
                <a:cs typeface="Arial" panose="020B0604020202020204" pitchFamily="34" charset="0"/>
              </a:rPr>
              <a:t>and </a:t>
            </a:r>
            <a:r>
              <a:rPr lang="en-US" sz="2000" i="1" dirty="0" smtClean="0">
                <a:latin typeface="Arial" panose="020B0604020202020204" pitchFamily="34" charset="0"/>
                <a:cs typeface="Arial" panose="020B0604020202020204" pitchFamily="34" charset="0"/>
              </a:rPr>
              <a:t>recycle </a:t>
            </a:r>
            <a:r>
              <a:rPr lang="en-US" sz="2000" dirty="0" smtClean="0">
                <a:latin typeface="Arial" panose="020B0604020202020204" pitchFamily="34" charset="0"/>
                <a:cs typeface="Arial" panose="020B0604020202020204" pitchFamily="34" charset="0"/>
              </a:rPr>
              <a:t>materials, and to </a:t>
            </a:r>
            <a:r>
              <a:rPr lang="en-US" sz="2000" i="1" dirty="0" smtClean="0">
                <a:latin typeface="Arial" panose="020B0604020202020204" pitchFamily="34" charset="0"/>
                <a:cs typeface="Arial" panose="020B0604020202020204" pitchFamily="34" charset="0"/>
              </a:rPr>
              <a:t>reduce </a:t>
            </a:r>
            <a:r>
              <a:rPr lang="en-US" sz="2000" dirty="0" smtClean="0">
                <a:latin typeface="Arial" panose="020B0604020202020204" pitchFamily="34" charset="0"/>
                <a:cs typeface="Arial" panose="020B0604020202020204" pitchFamily="34" charset="0"/>
              </a:rPr>
              <a:t>and</a:t>
            </a:r>
            <a:r>
              <a:rPr lang="en-US" sz="2000" i="1" dirty="0" smtClean="0">
                <a:latin typeface="Arial" panose="020B0604020202020204" pitchFamily="34" charset="0"/>
                <a:cs typeface="Arial" panose="020B0604020202020204" pitchFamily="34" charset="0"/>
              </a:rPr>
              <a:t> separate waste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participate in events to protect the natural environment</a:t>
            </a:r>
          </a:p>
        </p:txBody>
      </p:sp>
      <p:sp>
        <p:nvSpPr>
          <p:cNvPr id="10"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37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Perceive </a:t>
            </a:r>
            <a:r>
              <a:rPr lang="en-US" sz="2000" i="1" dirty="0">
                <a:latin typeface="Arial" panose="020B0604020202020204" pitchFamily="34" charset="0"/>
                <a:cs typeface="Arial" panose="020B0604020202020204" pitchFamily="34" charset="0"/>
              </a:rPr>
              <a:t>air quality</a:t>
            </a:r>
            <a:r>
              <a:rPr lang="en-US" sz="2000" dirty="0">
                <a:latin typeface="Arial" panose="020B0604020202020204" pitchFamily="34" charset="0"/>
                <a:cs typeface="Arial" panose="020B0604020202020204" pitchFamily="34" charset="0"/>
              </a:rPr>
              <a:t> and </a:t>
            </a:r>
            <a:r>
              <a:rPr lang="en-US" sz="2000" i="1" dirty="0">
                <a:latin typeface="Arial" panose="020B0604020202020204" pitchFamily="34" charset="0"/>
                <a:cs typeface="Arial" panose="020B0604020202020204" pitchFamily="34" charset="0"/>
              </a:rPr>
              <a:t>water quality</a:t>
            </a:r>
            <a:r>
              <a:rPr lang="en-US" sz="2000" dirty="0">
                <a:latin typeface="Arial" panose="020B0604020202020204" pitchFamily="34" charset="0"/>
                <a:cs typeface="Arial" panose="020B0604020202020204" pitchFamily="34" charset="0"/>
              </a:rPr>
              <a:t> as lower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they have responsibilities to protect the nature environment</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
            </a:r>
            <a:r>
              <a:rPr lang="en-US" sz="2000" i="1" dirty="0" smtClean="0">
                <a:latin typeface="Arial" panose="020B0604020202020204" pitchFamily="34" charset="0"/>
                <a:cs typeface="Arial" panose="020B0604020202020204" pitchFamily="34" charset="0"/>
              </a:rPr>
              <a:t>reuse</a:t>
            </a:r>
            <a:r>
              <a:rPr lang="en-US" sz="2000" dirty="0" smtClean="0">
                <a:latin typeface="Arial" panose="020B0604020202020204" pitchFamily="34" charset="0"/>
                <a:cs typeface="Arial" panose="020B0604020202020204" pitchFamily="34" charset="0"/>
              </a:rPr>
              <a:t> materials, to </a:t>
            </a:r>
            <a:r>
              <a:rPr lang="en-US" sz="2000" i="1" dirty="0" smtClean="0">
                <a:latin typeface="Arial" panose="020B0604020202020204" pitchFamily="34" charset="0"/>
                <a:cs typeface="Arial" panose="020B0604020202020204" pitchFamily="34" charset="0"/>
              </a:rPr>
              <a:t>reduce </a:t>
            </a:r>
            <a:r>
              <a:rPr lang="en-US" sz="2000" dirty="0" smtClean="0">
                <a:latin typeface="Arial" panose="020B0604020202020204" pitchFamily="34" charset="0"/>
                <a:cs typeface="Arial" panose="020B0604020202020204" pitchFamily="34" charset="0"/>
              </a:rPr>
              <a:t>or </a:t>
            </a:r>
            <a:r>
              <a:rPr lang="en-US" sz="2000" i="1" dirty="0" smtClean="0">
                <a:latin typeface="Arial" panose="020B0604020202020204" pitchFamily="34" charset="0"/>
                <a:cs typeface="Arial" panose="020B0604020202020204" pitchFamily="34" charset="0"/>
              </a:rPr>
              <a:t>separate</a:t>
            </a:r>
            <a:r>
              <a:rPr lang="en-US" sz="2000" dirty="0" smtClean="0">
                <a:latin typeface="Arial" panose="020B0604020202020204" pitchFamily="34" charset="0"/>
                <a:cs typeface="Arial" panose="020B0604020202020204" pitchFamily="34" charset="0"/>
              </a:rPr>
              <a:t> waste, and to </a:t>
            </a:r>
            <a:r>
              <a:rPr lang="en-US" sz="2000" i="1" dirty="0" smtClean="0">
                <a:latin typeface="Arial" panose="020B0604020202020204" pitchFamily="34" charset="0"/>
                <a:cs typeface="Arial" panose="020B0604020202020204" pitchFamily="34" charset="0"/>
              </a:rPr>
              <a:t>purchase</a:t>
            </a:r>
            <a:r>
              <a:rPr lang="en-US" sz="2000" dirty="0" smtClean="0">
                <a:latin typeface="Arial" panose="020B0604020202020204" pitchFamily="34" charset="0"/>
                <a:cs typeface="Arial" panose="020B0604020202020204" pitchFamily="34" charset="0"/>
              </a:rPr>
              <a:t> local food</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691031"/>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Perceive </a:t>
            </a:r>
            <a:r>
              <a:rPr lang="en-US" sz="2000" i="1" dirty="0" smtClean="0">
                <a:latin typeface="Arial" panose="020B0604020202020204" pitchFamily="34" charset="0"/>
                <a:cs typeface="Arial" panose="020B0604020202020204" pitchFamily="34" charset="0"/>
              </a:rPr>
              <a:t>quality of nature environment </a:t>
            </a:r>
            <a:r>
              <a:rPr lang="en-US" sz="2000" dirty="0" smtClean="0">
                <a:latin typeface="Arial" panose="020B0604020202020204" pitchFamily="34" charset="0"/>
                <a:cs typeface="Arial" panose="020B0604020202020204" pitchFamily="34" charset="0"/>
              </a:rPr>
              <a:t>in community and in neighbourhood as higher</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See more opportunities to enjoy nature in the community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likely to </a:t>
            </a:r>
            <a:r>
              <a:rPr lang="en-US" sz="2000" i="1" dirty="0" smtClean="0">
                <a:latin typeface="Arial" panose="020B0604020202020204" pitchFamily="34" charset="0"/>
                <a:cs typeface="Arial" panose="020B0604020202020204" pitchFamily="34" charset="0"/>
              </a:rPr>
              <a:t>conserve energy </a:t>
            </a:r>
            <a:r>
              <a:rPr lang="en-US" sz="2000" dirty="0" smtClean="0">
                <a:latin typeface="Arial" panose="020B0604020202020204" pitchFamily="34" charset="0"/>
                <a:cs typeface="Arial" panose="020B0604020202020204" pitchFamily="34" charset="0"/>
              </a:rPr>
              <a:t>or</a:t>
            </a:r>
            <a:r>
              <a:rPr lang="en-US" sz="2000" i="1" dirty="0" smtClean="0">
                <a:latin typeface="Arial" panose="020B0604020202020204" pitchFamily="34" charset="0"/>
                <a:cs typeface="Arial" panose="020B0604020202020204" pitchFamily="34" charset="0"/>
              </a:rPr>
              <a:t> water</a:t>
            </a:r>
            <a:endParaRPr lang="en-US" sz="2000" dirty="0" smtClean="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environment domain?</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7"/>
          <p:cNvSpPr txBox="1">
            <a:spLocks/>
          </p:cNvSpPr>
          <p:nvPr/>
        </p:nvSpPr>
        <p:spPr>
          <a:xfrm>
            <a:off x="571491" y="5643751"/>
            <a:ext cx="8001017" cy="425355"/>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Both men and women agree that traffic congestion is a problem in the community.</a:t>
            </a:r>
          </a:p>
        </p:txBody>
      </p:sp>
    </p:spTree>
    <p:extLst>
      <p:ext uri="{BB962C8B-B14F-4D97-AF65-F5344CB8AC3E}">
        <p14:creationId xmlns:p14="http://schemas.microsoft.com/office/powerpoint/2010/main" val="224427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Perceived Environmental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50373"/>
            <a:ext cx="8686800" cy="5063614"/>
          </a:xfrm>
          <a:prstGeom prst="rect">
            <a:avLst/>
          </a:prstGeom>
        </p:spPr>
      </p:pic>
    </p:spTree>
    <p:extLst>
      <p:ext uri="{BB962C8B-B14F-4D97-AF65-F5344CB8AC3E}">
        <p14:creationId xmlns:p14="http://schemas.microsoft.com/office/powerpoint/2010/main" val="217968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Perceived Environmental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50373"/>
            <a:ext cx="8686800" cy="5102943"/>
          </a:xfrm>
          <a:prstGeom prst="rect">
            <a:avLst/>
          </a:prstGeom>
        </p:spPr>
      </p:pic>
    </p:spTree>
    <p:extLst>
      <p:ext uri="{BB962C8B-B14F-4D97-AF65-F5344CB8AC3E}">
        <p14:creationId xmlns:p14="http://schemas.microsoft.com/office/powerpoint/2010/main" val="324096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Perceived Environmental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Quality by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50160" y="1130710"/>
            <a:ext cx="8686800" cy="5102942"/>
          </a:xfrm>
          <a:prstGeom prst="rect">
            <a:avLst/>
          </a:prstGeom>
        </p:spPr>
      </p:pic>
    </p:spTree>
    <p:extLst>
      <p:ext uri="{BB962C8B-B14F-4D97-AF65-F5344CB8AC3E}">
        <p14:creationId xmlns:p14="http://schemas.microsoft.com/office/powerpoint/2010/main" val="228856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Environmental Quality and Overall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Content Placeholder 3"/>
          <p:cNvSpPr txBox="1">
            <a:spLocks/>
          </p:cNvSpPr>
          <p:nvPr/>
        </p:nvSpPr>
        <p:spPr>
          <a:xfrm>
            <a:off x="4886225" y="3871058"/>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Higher perceived environmental quality is related to higher 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spcBef>
                <a:spcPts val="0"/>
              </a:spcBef>
              <a:spcAft>
                <a:spcPts val="600"/>
              </a:spcAft>
              <a:buNone/>
            </a:pPr>
            <a:r>
              <a:rPr lang="en-US" sz="2000" i="1" dirty="0">
                <a:latin typeface="Arial" panose="020B0604020202020204" pitchFamily="34" charset="0"/>
                <a:cs typeface="Arial" panose="020B0604020202020204" pitchFamily="34" charset="0"/>
              </a:rPr>
              <a:t>And is linked to:</a:t>
            </a:r>
          </a:p>
          <a:p>
            <a:pPr marL="439049" indent="-219525">
              <a:spcBef>
                <a:spcPts val="0"/>
              </a:spcBef>
              <a:spcAft>
                <a:spcPts val="600"/>
              </a:spcAft>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Higher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spcBef>
                <a:spcPts val="0"/>
              </a:spcBef>
              <a:spcAft>
                <a:spcPts val="600"/>
              </a:spcAft>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Older </a:t>
            </a:r>
            <a:r>
              <a:rPr lang="en-US" sz="2000" dirty="0" smtClean="0">
                <a:latin typeface="Arial" panose="020B0604020202020204" pitchFamily="34" charset="0"/>
                <a:cs typeface="Arial" panose="020B0604020202020204" pitchFamily="34" charset="0"/>
              </a:rPr>
              <a:t>residents</a:t>
            </a:r>
          </a:p>
          <a:p>
            <a:pPr marL="439049" indent="-219525">
              <a:spcBef>
                <a:spcPts val="0"/>
              </a:spcBef>
              <a:spcAft>
                <a:spcPts val="600"/>
              </a:spcAft>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Adults living alone</a:t>
            </a:r>
            <a:endParaRPr lang="en-US" sz="2000" dirty="0">
              <a:latin typeface="Arial" panose="020B0604020202020204" pitchFamily="34" charset="0"/>
              <a:cs typeface="Arial" panose="020B0604020202020204" pitchFamily="34" charset="0"/>
            </a:endParaRPr>
          </a:p>
        </p:txBody>
      </p:sp>
      <p:sp>
        <p:nvSpPr>
          <p:cNvPr id="12" name="TextBox 11"/>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4" name="TextBox 13"/>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6" name="TextBox 15"/>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nvGrpSpPr>
          <p:cNvPr id="4" name="Group 3"/>
          <p:cNvGrpSpPr/>
          <p:nvPr/>
        </p:nvGrpSpPr>
        <p:grpSpPr>
          <a:xfrm>
            <a:off x="89882" y="3916414"/>
            <a:ext cx="4508244" cy="2641139"/>
            <a:chOff x="89882" y="3916414"/>
            <a:chExt cx="4508244" cy="2641139"/>
          </a:xfrm>
        </p:grpSpPr>
        <p:pic>
          <p:nvPicPr>
            <p:cNvPr id="2" name="Picture 1"/>
            <p:cNvPicPr>
              <a:picLocks noChangeAspect="1"/>
            </p:cNvPicPr>
            <p:nvPr/>
          </p:nvPicPr>
          <p:blipFill>
            <a:blip r:embed="rId3"/>
            <a:stretch>
              <a:fillRect/>
            </a:stretch>
          </p:blipFill>
          <p:spPr>
            <a:xfrm>
              <a:off x="89882" y="3916414"/>
              <a:ext cx="4508244" cy="2641139"/>
            </a:xfrm>
            <a:prstGeom prst="rect">
              <a:avLst/>
            </a:prstGeom>
          </p:spPr>
        </p:pic>
        <p:sp>
          <p:nvSpPr>
            <p:cNvPr id="18" name="Oval 17"/>
            <p:cNvSpPr/>
            <p:nvPr/>
          </p:nvSpPr>
          <p:spPr>
            <a:xfrm>
              <a:off x="2847703" y="4214948"/>
              <a:ext cx="1149532" cy="4789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 name="Group 4"/>
          <p:cNvGrpSpPr/>
          <p:nvPr/>
        </p:nvGrpSpPr>
        <p:grpSpPr>
          <a:xfrm>
            <a:off x="4509560" y="992913"/>
            <a:ext cx="4460846" cy="2574973"/>
            <a:chOff x="4509560" y="992913"/>
            <a:chExt cx="4460846" cy="2574973"/>
          </a:xfrm>
        </p:grpSpPr>
        <p:pic>
          <p:nvPicPr>
            <p:cNvPr id="17" name="Picture 16"/>
            <p:cNvPicPr>
              <a:picLocks noChangeAspect="1"/>
            </p:cNvPicPr>
            <p:nvPr/>
          </p:nvPicPr>
          <p:blipFill rotWithShape="1">
            <a:blip r:embed="rId4"/>
            <a:srcRect t="6488"/>
            <a:stretch/>
          </p:blipFill>
          <p:spPr>
            <a:xfrm>
              <a:off x="4509560" y="992913"/>
              <a:ext cx="4460846" cy="2574973"/>
            </a:xfrm>
            <a:prstGeom prst="rect">
              <a:avLst/>
            </a:prstGeom>
          </p:spPr>
        </p:pic>
        <p:cxnSp>
          <p:nvCxnSpPr>
            <p:cNvPr id="9" name="Straight Arrow Connector 8"/>
            <p:cNvCxnSpPr/>
            <p:nvPr/>
          </p:nvCxnSpPr>
          <p:spPr>
            <a:xfrm flipV="1">
              <a:off x="6583476" y="1147777"/>
              <a:ext cx="297824" cy="174803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7195304" y="2349547"/>
              <a:ext cx="1034296" cy="47897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p:cNvSpPr/>
            <p:nvPr/>
          </p:nvSpPr>
          <p:spPr>
            <a:xfrm>
              <a:off x="6577078" y="992913"/>
              <a:ext cx="1192992" cy="6458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6" name="Group 5"/>
          <p:cNvGrpSpPr/>
          <p:nvPr/>
        </p:nvGrpSpPr>
        <p:grpSpPr>
          <a:xfrm>
            <a:off x="89882" y="992913"/>
            <a:ext cx="4425232" cy="2574973"/>
            <a:chOff x="89882" y="992913"/>
            <a:chExt cx="4425232" cy="2574973"/>
          </a:xfrm>
        </p:grpSpPr>
        <p:pic>
          <p:nvPicPr>
            <p:cNvPr id="23" name="Picture 22"/>
            <p:cNvPicPr>
              <a:picLocks noChangeAspect="1"/>
            </p:cNvPicPr>
            <p:nvPr/>
          </p:nvPicPr>
          <p:blipFill rotWithShape="1">
            <a:blip r:embed="rId5"/>
            <a:srcRect t="6612" r="489"/>
            <a:stretch/>
          </p:blipFill>
          <p:spPr>
            <a:xfrm>
              <a:off x="89882" y="992913"/>
              <a:ext cx="4425232" cy="2574973"/>
            </a:xfrm>
            <a:prstGeom prst="rect">
              <a:avLst/>
            </a:prstGeom>
          </p:spPr>
        </p:pic>
        <p:cxnSp>
          <p:nvCxnSpPr>
            <p:cNvPr id="24" name="Straight Arrow Connector 23"/>
            <p:cNvCxnSpPr/>
            <p:nvPr/>
          </p:nvCxnSpPr>
          <p:spPr>
            <a:xfrm flipV="1">
              <a:off x="887156" y="1293107"/>
              <a:ext cx="2724418" cy="98729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344838" y="1269414"/>
              <a:ext cx="1149532" cy="4789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Oval 24"/>
            <p:cNvSpPr/>
            <p:nvPr/>
          </p:nvSpPr>
          <p:spPr>
            <a:xfrm>
              <a:off x="522514" y="1588681"/>
              <a:ext cx="1088572" cy="42299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p:cNvSpPr/>
            <p:nvPr/>
          </p:nvSpPr>
          <p:spPr>
            <a:xfrm>
              <a:off x="2302498" y="2522199"/>
              <a:ext cx="1088572" cy="42299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332274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Environmental Behaviour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9154" y="1150373"/>
            <a:ext cx="8686800" cy="5053781"/>
          </a:xfrm>
          <a:prstGeom prst="rect">
            <a:avLst/>
          </a:prstGeom>
        </p:spPr>
      </p:pic>
    </p:spTree>
    <p:extLst>
      <p:ext uri="{BB962C8B-B14F-4D97-AF65-F5344CB8AC3E}">
        <p14:creationId xmlns:p14="http://schemas.microsoft.com/office/powerpoint/2010/main" val="16875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Overall Wellbeing in Bruce and Grey Counties</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011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Environmental Behaviour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9824" y="1120877"/>
            <a:ext cx="8686800" cy="5112775"/>
          </a:xfrm>
          <a:prstGeom prst="rect">
            <a:avLst/>
          </a:prstGeom>
        </p:spPr>
      </p:pic>
    </p:spTree>
    <p:extLst>
      <p:ext uri="{BB962C8B-B14F-4D97-AF65-F5344CB8AC3E}">
        <p14:creationId xmlns:p14="http://schemas.microsoft.com/office/powerpoint/2010/main" val="226229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Environmental Behaviour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8986" y="1081549"/>
            <a:ext cx="8686800" cy="5142270"/>
          </a:xfrm>
          <a:prstGeom prst="rect">
            <a:avLst/>
          </a:prstGeom>
        </p:spPr>
      </p:pic>
    </p:spTree>
    <p:extLst>
      <p:ext uri="{BB962C8B-B14F-4D97-AF65-F5344CB8AC3E}">
        <p14:creationId xmlns:p14="http://schemas.microsoft.com/office/powerpoint/2010/main" val="266721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470" y="555812"/>
            <a:ext cx="2213002" cy="2213002"/>
          </a:xfrm>
          <a:prstGeom prst="rect">
            <a:avLst/>
          </a:prstGeom>
        </p:spPr>
      </p:pic>
      <p:grpSp>
        <p:nvGrpSpPr>
          <p:cNvPr id="6" name="Group 5"/>
          <p:cNvGrpSpPr/>
          <p:nvPr/>
        </p:nvGrpSpPr>
        <p:grpSpPr>
          <a:xfrm>
            <a:off x="0" y="2939143"/>
            <a:ext cx="8899071" cy="1477736"/>
            <a:chOff x="0" y="2939143"/>
            <a:chExt cx="8899071" cy="1477736"/>
          </a:xfrm>
        </p:grpSpPr>
        <p:sp>
          <p:nvSpPr>
            <p:cNvPr id="7" name="Rectangle 6"/>
            <p:cNvSpPr/>
            <p:nvPr/>
          </p:nvSpPr>
          <p:spPr>
            <a:xfrm>
              <a:off x="0" y="2939143"/>
              <a:ext cx="8494713" cy="1391557"/>
            </a:xfrm>
            <a:prstGeom prst="rect">
              <a:avLst/>
            </a:prstGeom>
            <a:solidFill>
              <a:srgbClr val="FF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DEMOCRATIC ENGAGEMENT</a:t>
              </a:r>
              <a:endParaRPr lang="en-CA" sz="3600" b="1" dirty="0">
                <a:latin typeface="Arial" panose="020B0604020202020204" pitchFamily="34" charset="0"/>
                <a:cs typeface="Arial" panose="020B0604020202020204" pitchFamily="34" charset="0"/>
              </a:endParaRPr>
            </a:p>
          </p:txBody>
        </p:sp>
        <p:cxnSp>
          <p:nvCxnSpPr>
            <p:cNvPr id="8" name="Straight Arrow Connector 7"/>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139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4"/>
            <a:ext cx="4114800" cy="4032557"/>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interest in federal, provincial, and local politics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join social media on local issues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Less </a:t>
            </a:r>
            <a:r>
              <a:rPr lang="en-US" sz="2000" dirty="0">
                <a:latin typeface="Arial" panose="020B0604020202020204" pitchFamily="34" charset="0"/>
                <a:cs typeface="Arial" panose="020B0604020202020204" pitchFamily="34" charset="0"/>
              </a:rPr>
              <a:t>likely to participate in local events supporting </a:t>
            </a:r>
            <a:r>
              <a:rPr lang="en-US" sz="2000" dirty="0" smtClean="0">
                <a:latin typeface="Arial" panose="020B0604020202020204" pitchFamily="34" charset="0"/>
                <a:cs typeface="Arial" panose="020B0604020202020204" pitchFamily="34" charset="0"/>
              </a:rPr>
              <a:t>their community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they have less say in what government does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public officials do not care what they think</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274683" cy="4032556"/>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agree programs/services have made their community better off</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attend local or regional council meetings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attend neighbourhood meetings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well-informed and have better understanding of issues facing their county</a:t>
            </a:r>
          </a:p>
        </p:txBody>
      </p:sp>
      <p:sp>
        <p:nvSpPr>
          <p:cNvPr id="11" name="Title 1"/>
          <p:cNvSpPr>
            <a:spLocks noGrp="1"/>
          </p:cNvSpPr>
          <p:nvPr>
            <p:ph type="title"/>
          </p:nvPr>
        </p:nvSpPr>
        <p:spPr>
          <a:xfrm>
            <a:off x="0" y="783023"/>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09" y="214135"/>
            <a:ext cx="8928253"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DEMOCRATIC ENGAGEMENT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62660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5190"/>
            <a:ext cx="4280955" cy="4104269"/>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attend a city planning meeting or open house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join social media on local issues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participate in local events to support the community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they have a say in what government does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public officials care what they think</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5190"/>
            <a:ext cx="4421163" cy="4104269"/>
          </a:xfrm>
        </p:spPr>
        <p:txBody>
          <a:bodyPr>
            <a:noAutofit/>
          </a:bodyPr>
          <a:lstStyle/>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Less interest in federal, provincial, and local politics</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More likely to agree </a:t>
            </a:r>
            <a:r>
              <a:rPr lang="en-US" sz="2000" dirty="0" smtClean="0">
                <a:latin typeface="Arial" panose="020B0604020202020204" pitchFamily="34" charset="0"/>
                <a:cs typeface="Arial" panose="020B0604020202020204" pitchFamily="34" charset="0"/>
              </a:rPr>
              <a:t>programs and services </a:t>
            </a:r>
            <a:r>
              <a:rPr lang="en-US" sz="2000" dirty="0">
                <a:latin typeface="Arial" panose="020B0604020202020204" pitchFamily="34" charset="0"/>
                <a:cs typeface="Arial" panose="020B0604020202020204" pitchFamily="34" charset="0"/>
              </a:rPr>
              <a:t>have made </a:t>
            </a:r>
            <a:r>
              <a:rPr lang="en-US" sz="2000" dirty="0" smtClean="0">
                <a:latin typeface="Arial" panose="020B0604020202020204" pitchFamily="34" charset="0"/>
                <a:cs typeface="Arial" panose="020B0604020202020204" pitchFamily="34" charset="0"/>
              </a:rPr>
              <a:t>their community </a:t>
            </a:r>
            <a:r>
              <a:rPr lang="en-US" sz="2000" dirty="0">
                <a:latin typeface="Arial" panose="020B0604020202020204" pitchFamily="34" charset="0"/>
                <a:cs typeface="Arial" panose="020B0604020202020204" pitchFamily="34" charset="0"/>
              </a:rPr>
              <a:t>better off</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Feel well-informed and have better understanding of issues facing </a:t>
            </a:r>
            <a:r>
              <a:rPr lang="en-US" sz="2000" dirty="0" smtClean="0">
                <a:latin typeface="Arial" panose="020B0604020202020204" pitchFamily="34" charset="0"/>
                <a:cs typeface="Arial" panose="020B0604020202020204" pitchFamily="34" charset="0"/>
              </a:rPr>
              <a:t>their </a:t>
            </a:r>
            <a:r>
              <a:rPr lang="en-US" sz="2000" dirty="0">
                <a:latin typeface="Arial" panose="020B0604020202020204" pitchFamily="34" charset="0"/>
                <a:cs typeface="Arial" panose="020B0604020202020204" pitchFamily="34" charset="0"/>
              </a:rPr>
              <a:t>county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Consider themselves to be well-qualified to participate in politics</a:t>
            </a:r>
          </a:p>
        </p:txBody>
      </p:sp>
      <p:sp>
        <p:nvSpPr>
          <p:cNvPr id="11" name="Title 1"/>
          <p:cNvSpPr>
            <a:spLocks noGrp="1"/>
          </p:cNvSpPr>
          <p:nvPr>
            <p:ph type="title"/>
          </p:nvPr>
        </p:nvSpPr>
        <p:spPr>
          <a:xfrm>
            <a:off x="0" y="746580"/>
            <a:ext cx="9144000" cy="570658"/>
          </a:xfrm>
        </p:spPr>
        <p:txBody>
          <a:bodyPr>
            <a:noAutofit/>
          </a:bodyPr>
          <a:lstStyle/>
          <a:p>
            <a:pPr algn="ctr"/>
            <a:r>
              <a:rPr lang="en-US" sz="2200" i="0" dirty="0">
                <a:solidFill>
                  <a:srgbClr val="005064"/>
                </a:solidFill>
                <a:latin typeface="Arial" panose="020B0604020202020204" pitchFamily="34" charset="0"/>
                <a:cs typeface="Arial" panose="020B0604020202020204" pitchFamily="34" charset="0"/>
              </a:rPr>
              <a:t>How do women and men</a:t>
            </a:r>
            <a:r>
              <a:rPr lang="en-US" sz="2200" dirty="0">
                <a:solidFill>
                  <a:srgbClr val="005064"/>
                </a:solidFill>
                <a:latin typeface="Arial" panose="020B0604020202020204" pitchFamily="34" charset="0"/>
                <a:cs typeface="Arial" panose="020B0604020202020204" pitchFamily="34" charset="0"/>
              </a:rPr>
              <a:t> </a:t>
            </a:r>
            <a:r>
              <a:rPr lang="en-US" sz="2200" i="0" dirty="0">
                <a:solidFill>
                  <a:srgbClr val="005064"/>
                </a:solidFill>
                <a:latin typeface="Arial" panose="020B0604020202020204" pitchFamily="34" charset="0"/>
                <a:cs typeface="Arial" panose="020B0604020202020204" pitchFamily="34" charset="0"/>
              </a:rPr>
              <a:t>compare on </a:t>
            </a:r>
            <a:r>
              <a:rPr lang="en-US" sz="2200" i="0" dirty="0" smtClean="0">
                <a:solidFill>
                  <a:srgbClr val="005064"/>
                </a:solidFill>
                <a:latin typeface="Arial" panose="020B0604020202020204" pitchFamily="34" charset="0"/>
                <a:cs typeface="Arial" panose="020B0604020202020204" pitchFamily="34" charset="0"/>
              </a:rPr>
              <a:t>democratic engagement?</a:t>
            </a:r>
            <a:endParaRPr lang="en-CA" sz="2200" i="0" dirty="0">
              <a:solidFill>
                <a:srgbClr val="005064"/>
              </a:solidFill>
              <a:latin typeface="Arial" panose="020B0604020202020204" pitchFamily="34" charset="0"/>
              <a:cs typeface="Arial" panose="020B0604020202020204" pitchFamily="34" charset="0"/>
            </a:endParaRPr>
          </a:p>
        </p:txBody>
      </p:sp>
      <p:sp>
        <p:nvSpPr>
          <p:cNvPr id="12" name="Title 5"/>
          <p:cNvSpPr txBox="1">
            <a:spLocks/>
          </p:cNvSpPr>
          <p:nvPr/>
        </p:nvSpPr>
        <p:spPr>
          <a:xfrm>
            <a:off x="138109" y="214135"/>
            <a:ext cx="8928253"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DEMOCRATIC ENGAGEMENT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83351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Overall Interest in Politics</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06936" y="1150373"/>
            <a:ext cx="8686800" cy="5240595"/>
          </a:xfrm>
          <a:prstGeom prst="rect">
            <a:avLst/>
          </a:prstGeom>
        </p:spPr>
      </p:pic>
    </p:spTree>
    <p:extLst>
      <p:ext uri="{BB962C8B-B14F-4D97-AF65-F5344CB8AC3E}">
        <p14:creationId xmlns:p14="http://schemas.microsoft.com/office/powerpoint/2010/main" val="333893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in Local Politics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2" y="1150373"/>
            <a:ext cx="8686800" cy="5112775"/>
          </a:xfrm>
          <a:prstGeom prst="rect">
            <a:avLst/>
          </a:prstGeom>
        </p:spPr>
      </p:pic>
    </p:spTree>
    <p:extLst>
      <p:ext uri="{BB962C8B-B14F-4D97-AF65-F5344CB8AC3E}">
        <p14:creationId xmlns:p14="http://schemas.microsoft.com/office/powerpoint/2010/main" val="271818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in Local Politics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138111" y="1130710"/>
            <a:ext cx="8686800" cy="5142271"/>
            <a:chOff x="138111" y="1130710"/>
            <a:chExt cx="8686800" cy="5142271"/>
          </a:xfrm>
        </p:grpSpPr>
        <p:pic>
          <p:nvPicPr>
            <p:cNvPr id="2" name="Picture 1"/>
            <p:cNvPicPr>
              <a:picLocks noChangeAspect="1"/>
            </p:cNvPicPr>
            <p:nvPr/>
          </p:nvPicPr>
          <p:blipFill>
            <a:blip r:embed="rId3"/>
            <a:stretch>
              <a:fillRect/>
            </a:stretch>
          </p:blipFill>
          <p:spPr>
            <a:xfrm>
              <a:off x="138111" y="1130710"/>
              <a:ext cx="8686800" cy="5142271"/>
            </a:xfrm>
            <a:prstGeom prst="rect">
              <a:avLst/>
            </a:prstGeom>
          </p:spPr>
        </p:pic>
        <p:cxnSp>
          <p:nvCxnSpPr>
            <p:cNvPr id="10" name="Straight Arrow Connector 9"/>
            <p:cNvCxnSpPr/>
            <p:nvPr/>
          </p:nvCxnSpPr>
          <p:spPr>
            <a:xfrm flipV="1">
              <a:off x="4095482" y="1584101"/>
              <a:ext cx="2537138" cy="3438661"/>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440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37910" y="534410"/>
            <a:ext cx="606089" cy="259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in Local Politics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8111" y="1150374"/>
            <a:ext cx="8686800" cy="5122607"/>
          </a:xfrm>
          <a:prstGeom prst="rect">
            <a:avLst/>
          </a:prstGeom>
        </p:spPr>
      </p:pic>
    </p:spTree>
    <p:extLst>
      <p:ext uri="{BB962C8B-B14F-4D97-AF65-F5344CB8AC3E}">
        <p14:creationId xmlns:p14="http://schemas.microsoft.com/office/powerpoint/2010/main" val="248625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apital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57776" y="1150373"/>
            <a:ext cx="8686800" cy="5142271"/>
          </a:xfrm>
          <a:prstGeom prst="rect">
            <a:avLst/>
          </a:prstGeom>
        </p:spPr>
      </p:pic>
    </p:spTree>
    <p:extLst>
      <p:ext uri="{BB962C8B-B14F-4D97-AF65-F5344CB8AC3E}">
        <p14:creationId xmlns:p14="http://schemas.microsoft.com/office/powerpoint/2010/main" val="41694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2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 </a:t>
            </a:r>
            <a:r>
              <a:rPr lang="en-US" sz="21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Satisfaction with </a:t>
            </a:r>
            <a:r>
              <a:rPr lang="en-US" sz="21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Aspects of </a:t>
            </a:r>
            <a:r>
              <a:rPr lang="en-US" sz="21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a:t>
            </a:r>
            <a:r>
              <a:rPr lang="en-US" sz="21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Bruce and Grey Counties</a:t>
            </a:r>
            <a:endParaRPr lang="en-CA" sz="21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137683"/>
            <a:ext cx="8686800" cy="5124893"/>
          </a:xfrm>
          <a:prstGeom prst="rect">
            <a:avLst/>
          </a:prstGeom>
        </p:spPr>
      </p:pic>
    </p:spTree>
    <p:extLst>
      <p:ext uri="{BB962C8B-B14F-4D97-AF65-F5344CB8AC3E}">
        <p14:creationId xmlns:p14="http://schemas.microsoft.com/office/powerpoint/2010/main" val="390438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apital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38111" y="1209367"/>
            <a:ext cx="8686800" cy="5024285"/>
          </a:xfrm>
          <a:prstGeom prst="rect">
            <a:avLst/>
          </a:prstGeom>
        </p:spPr>
      </p:pic>
    </p:spTree>
    <p:extLst>
      <p:ext uri="{BB962C8B-B14F-4D97-AF65-F5344CB8AC3E}">
        <p14:creationId xmlns:p14="http://schemas.microsoft.com/office/powerpoint/2010/main" val="163098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apital by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l</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iving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2" y="1170039"/>
            <a:ext cx="8686800" cy="5132438"/>
          </a:xfrm>
          <a:prstGeom prst="rect">
            <a:avLst/>
          </a:prstGeom>
        </p:spPr>
      </p:pic>
    </p:spTree>
    <p:extLst>
      <p:ext uri="{BB962C8B-B14F-4D97-AF65-F5344CB8AC3E}">
        <p14:creationId xmlns:p14="http://schemas.microsoft.com/office/powerpoint/2010/main" val="40688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5"/>
          <p:cNvSpPr txBox="1">
            <a:spLocks/>
          </p:cNvSpPr>
          <p:nvPr/>
        </p:nvSpPr>
        <p:spPr>
          <a:xfrm>
            <a:off x="138112" y="214135"/>
            <a:ext cx="8686799" cy="502527"/>
          </a:xfrm>
          <a:prstGeom prst="rect">
            <a:avLst/>
          </a:prstGeom>
          <a:solidFill>
            <a:srgbClr val="FF6600"/>
          </a:solidFill>
          <a:ln w="19050">
            <a:solidFill>
              <a:schemeClr val="tx1"/>
            </a:solidFill>
          </a:ln>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apital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9" name="Group 8"/>
          <p:cNvGrpSpPr/>
          <p:nvPr/>
        </p:nvGrpSpPr>
        <p:grpSpPr>
          <a:xfrm>
            <a:off x="137164" y="716662"/>
            <a:ext cx="8928179" cy="5867018"/>
            <a:chOff x="137164" y="716662"/>
            <a:chExt cx="8928179" cy="5867018"/>
          </a:xfrm>
        </p:grpSpPr>
        <p:sp>
          <p:nvSpPr>
            <p:cNvPr id="12" name="Content Placeholder 3"/>
            <p:cNvSpPr txBox="1">
              <a:spLocks/>
            </p:cNvSpPr>
            <p:nvPr/>
          </p:nvSpPr>
          <p:spPr>
            <a:xfrm>
              <a:off x="4886225" y="3871058"/>
              <a:ext cx="4179118" cy="2323680"/>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None/>
              </a:pPr>
              <a:r>
                <a:rPr lang="en-US" sz="2000" dirty="0">
                  <a:latin typeface="Arial" panose="020B0604020202020204" pitchFamily="34" charset="0"/>
                  <a:cs typeface="Arial" panose="020B0604020202020204" pitchFamily="34" charset="0"/>
                </a:rPr>
                <a:t>Higher perceived political capital is related to higher overall wellbeing</a:t>
              </a:r>
              <a:r>
                <a:rPr lang="en-US" sz="2000" dirty="0" smtClean="0">
                  <a:latin typeface="Arial" panose="020B0604020202020204" pitchFamily="34" charset="0"/>
                  <a:cs typeface="Arial" panose="020B0604020202020204" pitchFamily="34" charset="0"/>
                </a:rPr>
                <a:t>.</a:t>
              </a:r>
              <a:endParaRPr lang="en-US" sz="2000" i="1" dirty="0">
                <a:latin typeface="Arial" panose="020B0604020202020204" pitchFamily="34" charset="0"/>
                <a:cs typeface="Arial" panose="020B0604020202020204" pitchFamily="34" charset="0"/>
              </a:endParaRPr>
            </a:p>
            <a:p>
              <a:pPr marL="0" indent="0">
                <a:spcBef>
                  <a:spcPts val="600"/>
                </a:spcBef>
                <a:spcAft>
                  <a:spcPts val="600"/>
                </a:spcAft>
                <a:buNone/>
              </a:pPr>
              <a:r>
                <a:rPr lang="en-US" sz="2000" i="1" dirty="0">
                  <a:latin typeface="Arial" panose="020B0604020202020204" pitchFamily="34" charset="0"/>
                  <a:cs typeface="Arial" panose="020B0604020202020204" pitchFamily="34" charset="0"/>
                </a:rPr>
                <a:t>And is linked to:</a:t>
              </a:r>
            </a:p>
            <a:p>
              <a:pPr marL="439049" indent="-219525">
                <a:spcBef>
                  <a:spcPts val="0"/>
                </a:spcBef>
                <a:spcAft>
                  <a:spcPts val="600"/>
                </a:spcAft>
                <a:buClr>
                  <a:srgbClr val="005A73"/>
                </a:buClr>
                <a:buSzPct val="100000"/>
                <a:buFont typeface="Arial" panose="020B0604020202020204" pitchFamily="34" charset="0"/>
                <a:buChar char="•"/>
              </a:pPr>
              <a:r>
                <a:rPr lang="en-US" sz="2000" dirty="0">
                  <a:latin typeface="Arial" panose="020B0604020202020204" pitchFamily="34" charset="0"/>
                  <a:cs typeface="Arial" panose="020B0604020202020204" pitchFamily="34" charset="0"/>
                </a:rPr>
                <a:t>Higher </a:t>
              </a:r>
              <a:r>
                <a:rPr lang="en-US" sz="2000" dirty="0" smtClean="0">
                  <a:latin typeface="Arial" panose="020B0604020202020204" pitchFamily="34" charset="0"/>
                  <a:cs typeface="Arial" panose="020B0604020202020204" pitchFamily="34" charset="0"/>
                </a:rPr>
                <a:t>incomes</a:t>
              </a:r>
              <a:endParaRPr lang="en-US" sz="2000" dirty="0">
                <a:latin typeface="Arial" panose="020B0604020202020204" pitchFamily="34" charset="0"/>
                <a:cs typeface="Arial" panose="020B0604020202020204" pitchFamily="34" charset="0"/>
              </a:endParaRPr>
            </a:p>
            <a:p>
              <a:pPr marL="439049" indent="-219525">
                <a:spcBef>
                  <a:spcPts val="0"/>
                </a:spcBef>
                <a:spcAft>
                  <a:spcPts val="600"/>
                </a:spcAft>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Couples with no children at home</a:t>
              </a:r>
              <a:endParaRPr lang="en-US" sz="2000" dirty="0">
                <a:latin typeface="Arial" panose="020B0604020202020204" pitchFamily="34" charset="0"/>
                <a:cs typeface="Arial" panose="020B0604020202020204" pitchFamily="34" charset="0"/>
              </a:endParaRPr>
            </a:p>
          </p:txBody>
        </p:sp>
        <p:sp>
          <p:nvSpPr>
            <p:cNvPr id="14" name="TextBox 13"/>
            <p:cNvSpPr txBox="1"/>
            <p:nvPr/>
          </p:nvSpPr>
          <p:spPr>
            <a:xfrm>
              <a:off x="1811547" y="716662"/>
              <a:ext cx="1224951"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INCOME</a:t>
              </a:r>
              <a:endParaRPr lang="en-CA" b="1" dirty="0">
                <a:latin typeface="Arial" panose="020B0604020202020204" pitchFamily="34" charset="0"/>
                <a:cs typeface="Arial" panose="020B0604020202020204" pitchFamily="34" charset="0"/>
              </a:endParaRPr>
            </a:p>
          </p:txBody>
        </p:sp>
        <p:sp>
          <p:nvSpPr>
            <p:cNvPr id="15" name="TextBox 14"/>
            <p:cNvSpPr txBox="1"/>
            <p:nvPr/>
          </p:nvSpPr>
          <p:spPr>
            <a:xfrm>
              <a:off x="6462903" y="716662"/>
              <a:ext cx="68436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AGE</a:t>
              </a:r>
              <a:endParaRPr lang="en-CA" b="1" dirty="0">
                <a:latin typeface="Arial" panose="020B0604020202020204" pitchFamily="34" charset="0"/>
                <a:cs typeface="Arial" panose="020B0604020202020204" pitchFamily="34" charset="0"/>
              </a:endParaRPr>
            </a:p>
          </p:txBody>
        </p:sp>
        <p:sp>
          <p:nvSpPr>
            <p:cNvPr id="18" name="TextBox 17"/>
            <p:cNvSpPr txBox="1"/>
            <p:nvPr/>
          </p:nvSpPr>
          <p:spPr>
            <a:xfrm>
              <a:off x="1243868" y="3645804"/>
              <a:ext cx="2828595"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LIVING ARRANGEMENT</a:t>
              </a:r>
              <a:endParaRPr lang="en-CA" b="1" dirty="0">
                <a:latin typeface="Arial" panose="020B0604020202020204" pitchFamily="34" charset="0"/>
                <a:cs typeface="Arial" panose="020B0604020202020204" pitchFamily="34" charset="0"/>
              </a:endParaRPr>
            </a:p>
          </p:txBody>
        </p:sp>
        <p:grpSp>
          <p:nvGrpSpPr>
            <p:cNvPr id="4" name="Group 3"/>
            <p:cNvGrpSpPr/>
            <p:nvPr/>
          </p:nvGrpSpPr>
          <p:grpSpPr>
            <a:xfrm>
              <a:off x="137164" y="3936274"/>
              <a:ext cx="4426127" cy="2647406"/>
              <a:chOff x="137164" y="3936274"/>
              <a:chExt cx="4426127" cy="2647406"/>
            </a:xfrm>
          </p:grpSpPr>
          <p:pic>
            <p:nvPicPr>
              <p:cNvPr id="2" name="Picture 1"/>
              <p:cNvPicPr>
                <a:picLocks noChangeAspect="1"/>
              </p:cNvPicPr>
              <p:nvPr/>
            </p:nvPicPr>
            <p:blipFill>
              <a:blip r:embed="rId3"/>
              <a:stretch>
                <a:fillRect/>
              </a:stretch>
            </p:blipFill>
            <p:spPr>
              <a:xfrm>
                <a:off x="137164" y="3936274"/>
                <a:ext cx="4426127" cy="2647406"/>
              </a:xfrm>
              <a:prstGeom prst="rect">
                <a:avLst/>
              </a:prstGeom>
            </p:spPr>
          </p:pic>
          <p:sp>
            <p:nvSpPr>
              <p:cNvPr id="6" name="Oval 5"/>
              <p:cNvSpPr/>
              <p:nvPr/>
            </p:nvSpPr>
            <p:spPr>
              <a:xfrm>
                <a:off x="2838994" y="4354286"/>
                <a:ext cx="1149532" cy="4789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8" name="Group 7"/>
            <p:cNvGrpSpPr/>
            <p:nvPr/>
          </p:nvGrpSpPr>
          <p:grpSpPr>
            <a:xfrm>
              <a:off x="4563291" y="1003863"/>
              <a:ext cx="4415246" cy="2570873"/>
              <a:chOff x="4563291" y="1003863"/>
              <a:chExt cx="4415246" cy="2570873"/>
            </a:xfrm>
          </p:grpSpPr>
          <p:pic>
            <p:nvPicPr>
              <p:cNvPr id="7" name="Picture 6"/>
              <p:cNvPicPr>
                <a:picLocks noChangeAspect="1"/>
              </p:cNvPicPr>
              <p:nvPr/>
            </p:nvPicPr>
            <p:blipFill>
              <a:blip r:embed="rId4"/>
              <a:stretch>
                <a:fillRect/>
              </a:stretch>
            </p:blipFill>
            <p:spPr>
              <a:xfrm>
                <a:off x="4563291" y="1003863"/>
                <a:ext cx="4415246" cy="2570873"/>
              </a:xfrm>
              <a:prstGeom prst="rect">
                <a:avLst/>
              </a:prstGeom>
            </p:spPr>
          </p:pic>
          <p:sp>
            <p:nvSpPr>
              <p:cNvPr id="16" name="Oval 15"/>
              <p:cNvSpPr/>
              <p:nvPr/>
            </p:nvSpPr>
            <p:spPr>
              <a:xfrm>
                <a:off x="5050179" y="2614320"/>
                <a:ext cx="1272243" cy="50334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 name="Group 4"/>
            <p:cNvGrpSpPr/>
            <p:nvPr/>
          </p:nvGrpSpPr>
          <p:grpSpPr>
            <a:xfrm>
              <a:off x="137164" y="1003863"/>
              <a:ext cx="4426127" cy="2570873"/>
              <a:chOff x="137164" y="1003863"/>
              <a:chExt cx="4426127" cy="2570873"/>
            </a:xfrm>
          </p:grpSpPr>
          <p:pic>
            <p:nvPicPr>
              <p:cNvPr id="3" name="Picture 2"/>
              <p:cNvPicPr>
                <a:picLocks noChangeAspect="1"/>
              </p:cNvPicPr>
              <p:nvPr/>
            </p:nvPicPr>
            <p:blipFill>
              <a:blip r:embed="rId5"/>
              <a:stretch>
                <a:fillRect/>
              </a:stretch>
            </p:blipFill>
            <p:spPr>
              <a:xfrm>
                <a:off x="137164" y="1003863"/>
                <a:ext cx="4426127" cy="2570873"/>
              </a:xfrm>
              <a:prstGeom prst="rect">
                <a:avLst/>
              </a:prstGeom>
            </p:spPr>
          </p:pic>
          <p:cxnSp>
            <p:nvCxnSpPr>
              <p:cNvPr id="22" name="Straight Arrow Connector 21"/>
              <p:cNvCxnSpPr/>
              <p:nvPr/>
            </p:nvCxnSpPr>
            <p:spPr>
              <a:xfrm flipV="1">
                <a:off x="862149" y="1456995"/>
                <a:ext cx="2899954" cy="104236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3279981" y="1355447"/>
                <a:ext cx="1149532" cy="47897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p:cNvSpPr/>
              <p:nvPr/>
            </p:nvSpPr>
            <p:spPr>
              <a:xfrm>
                <a:off x="862149" y="1544879"/>
                <a:ext cx="932045" cy="37376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spTree>
    <p:extLst>
      <p:ext uri="{BB962C8B-B14F-4D97-AF65-F5344CB8AC3E}">
        <p14:creationId xmlns:p14="http://schemas.microsoft.com/office/powerpoint/2010/main" val="55805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COMMUNITY VITALITY</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412" y="357307"/>
            <a:ext cx="2318657" cy="2318657"/>
          </a:xfrm>
          <a:prstGeom prst="rect">
            <a:avLst/>
          </a:prstGeom>
        </p:spPr>
      </p:pic>
    </p:spTree>
    <p:extLst>
      <p:ext uri="{BB962C8B-B14F-4D97-AF65-F5344CB8AC3E}">
        <p14:creationId xmlns:p14="http://schemas.microsoft.com/office/powerpoint/2010/main" val="115698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rm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Fewer close </a:t>
            </a:r>
            <a:r>
              <a:rPr lang="en-US" sz="2000" i="1" dirty="0" smtClean="0">
                <a:latin typeface="Arial" panose="020B0604020202020204" pitchFamily="34" charset="0"/>
                <a:cs typeface="Arial" panose="020B0604020202020204" pitchFamily="34" charset="0"/>
              </a:rPr>
              <a:t>relatives</a:t>
            </a:r>
            <a:r>
              <a:rPr lang="en-US" sz="2000" dirty="0" smtClean="0">
                <a:latin typeface="Arial" panose="020B0604020202020204" pitchFamily="34" charset="0"/>
                <a:cs typeface="Arial" panose="020B0604020202020204" pitchFamily="34" charset="0"/>
              </a:rPr>
              <a:t> or </a:t>
            </a:r>
            <a:r>
              <a:rPr lang="en-US" sz="2000" i="1" dirty="0" smtClean="0">
                <a:latin typeface="Arial" panose="020B0604020202020204" pitchFamily="34" charset="0"/>
                <a:cs typeface="Arial" panose="020B0604020202020204" pitchFamily="34" charset="0"/>
              </a:rPr>
              <a:t>friends</a:t>
            </a:r>
            <a:r>
              <a:rPr lang="en-US" sz="2000" dirty="0" smtClean="0">
                <a:latin typeface="Arial" panose="020B0604020202020204" pitchFamily="34" charset="0"/>
                <a:cs typeface="Arial" panose="020B0604020202020204" pitchFamily="34" charset="0"/>
              </a:rPr>
              <a:t> in community</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socially isolated</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Experience discrimination due to </a:t>
            </a:r>
            <a:r>
              <a:rPr lang="en-US" sz="2000" i="1" dirty="0" smtClean="0">
                <a:latin typeface="Arial" panose="020B0604020202020204" pitchFamily="34" charset="0"/>
                <a:cs typeface="Arial" panose="020B0604020202020204" pitchFamily="34" charset="0"/>
              </a:rPr>
              <a:t>religious affiliation </a:t>
            </a:r>
            <a:r>
              <a:rPr lang="en-US" sz="2000" dirty="0" smtClean="0">
                <a:latin typeface="Arial" panose="020B0604020202020204" pitchFamily="34" charset="0"/>
                <a:cs typeface="Arial" panose="020B0604020202020204" pitchFamily="34" charset="0"/>
              </a:rPr>
              <a:t>and </a:t>
            </a:r>
            <a:r>
              <a:rPr lang="en-US" sz="2000" i="1" dirty="0" smtClean="0">
                <a:latin typeface="Arial" panose="020B0604020202020204" pitchFamily="34" charset="0"/>
                <a:cs typeface="Arial" panose="020B0604020202020204" pitchFamily="34" charset="0"/>
              </a:rPr>
              <a:t>age</a:t>
            </a:r>
            <a:r>
              <a:rPr lang="en-US" sz="2000" dirty="0" smtClean="0">
                <a:latin typeface="Arial" panose="020B0604020202020204" pitchFamily="34" charset="0"/>
                <a:cs typeface="Arial" panose="020B0604020202020204" pitchFamily="34" charset="0"/>
              </a:rPr>
              <a:t> more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less safe walking alone after dark</a:t>
            </a:r>
            <a:endParaRPr lang="en-US" sz="2000"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rm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Volunteer more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Strong sense of belonging</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Stronger social bonds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help is available if needed</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Greater trust in others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confidence in institutions</a:t>
            </a:r>
          </a:p>
        </p:txBody>
      </p:sp>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COMMUNITY VITALITY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43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COMMUNITY VITALITY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a:t>
            </a:r>
            <a:r>
              <a:rPr lang="en-US" sz="2400" dirty="0" smtClean="0">
                <a:solidFill>
                  <a:srgbClr val="005064"/>
                </a:solidFill>
                <a:latin typeface="Arial" panose="020B0604020202020204" pitchFamily="34" charset="0"/>
                <a:cs typeface="Arial" panose="020B0604020202020204" pitchFamily="34" charset="0"/>
              </a:rPr>
              <a:t> </a:t>
            </a:r>
            <a:r>
              <a:rPr lang="en-US" sz="2400" i="0" dirty="0" smtClean="0">
                <a:solidFill>
                  <a:srgbClr val="005064"/>
                </a:solidFill>
                <a:latin typeface="Arial" panose="020B0604020202020204" pitchFamily="34" charset="0"/>
                <a:cs typeface="Arial" panose="020B0604020202020204" pitchFamily="34" charset="0"/>
              </a:rPr>
              <a:t>compare on community vitality?</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5"/>
          <p:cNvSpPr>
            <a:spLocks noGrp="1"/>
          </p:cNvSpPr>
          <p:nvPr>
            <p:ph sz="half" idx="2"/>
          </p:nvPr>
        </p:nvSpPr>
        <p:spPr>
          <a:xfrm>
            <a:off x="265287" y="2378075"/>
            <a:ext cx="4114800" cy="3951288"/>
          </a:xfrm>
        </p:spPr>
        <p:txBody>
          <a:bodyPr>
            <a:norm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Provide more unpaid help for </a:t>
            </a:r>
            <a:r>
              <a:rPr lang="en-US" sz="2000" i="1" dirty="0" smtClean="0">
                <a:latin typeface="Arial" panose="020B0604020202020204" pitchFamily="34" charset="0"/>
                <a:cs typeface="Arial" panose="020B0604020202020204" pitchFamily="34" charset="0"/>
              </a:rPr>
              <a:t>personal support</a:t>
            </a:r>
          </a:p>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Volunteer more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Experience </a:t>
            </a:r>
            <a:r>
              <a:rPr lang="en-US" sz="2000" i="1" dirty="0" smtClean="0">
                <a:latin typeface="Arial" panose="020B0604020202020204" pitchFamily="34" charset="0"/>
                <a:cs typeface="Arial" panose="020B0604020202020204" pitchFamily="34" charset="0"/>
              </a:rPr>
              <a:t>gender</a:t>
            </a:r>
            <a:r>
              <a:rPr lang="en-US" sz="2000" dirty="0" smtClean="0">
                <a:latin typeface="Arial" panose="020B0604020202020204" pitchFamily="34" charset="0"/>
                <a:cs typeface="Arial" panose="020B0604020202020204" pitchFamily="34" charset="0"/>
              </a:rPr>
              <a:t> discrimination more often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confidence in justice system and courts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less safe walking alone after dark</a:t>
            </a:r>
            <a:endParaRPr lang="en-US" sz="2000" dirty="0">
              <a:latin typeface="Arial" panose="020B0604020202020204" pitchFamily="34" charset="0"/>
              <a:cs typeface="Arial" panose="020B0604020202020204" pitchFamily="34" charset="0"/>
            </a:endParaRPr>
          </a:p>
        </p:txBody>
      </p:sp>
      <p:sp>
        <p:nvSpPr>
          <p:cNvPr id="13" name="Content Placeholder 7"/>
          <p:cNvSpPr>
            <a:spLocks noGrp="1"/>
          </p:cNvSpPr>
          <p:nvPr>
            <p:ph sz="quarter" idx="4"/>
          </p:nvPr>
        </p:nvSpPr>
        <p:spPr>
          <a:xfrm>
            <a:off x="4645199" y="2378075"/>
            <a:ext cx="4181929" cy="3951288"/>
          </a:xfrm>
        </p:spPr>
        <p:txBody>
          <a:bodyPr>
            <a:normAutofit/>
          </a:bodyPr>
          <a:lstStyle/>
          <a:p>
            <a:pPr>
              <a:spcBef>
                <a:spcPts val="0"/>
              </a:spcBef>
              <a:spcAft>
                <a:spcPts val="1200"/>
              </a:spcAft>
              <a:buSzPct val="150000"/>
              <a:buBlip>
                <a:blip r:embed="rId3"/>
              </a:buBlip>
            </a:pPr>
            <a:r>
              <a:rPr lang="en-US" sz="2000" dirty="0">
                <a:latin typeface="Arial" panose="020B0604020202020204" pitchFamily="34" charset="0"/>
                <a:cs typeface="Arial" panose="020B0604020202020204" pitchFamily="34" charset="0"/>
              </a:rPr>
              <a:t>Provide more unpaid help for </a:t>
            </a:r>
            <a:r>
              <a:rPr lang="en-US" sz="2000" i="1" dirty="0">
                <a:latin typeface="Arial" panose="020B0604020202020204" pitchFamily="34" charset="0"/>
                <a:cs typeface="Arial" panose="020B0604020202020204" pitchFamily="34" charset="0"/>
              </a:rPr>
              <a:t>home maintenance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Stronger sense of belonging</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Greater trust in others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Experience religious and age discrimination more often </a:t>
            </a:r>
            <a:endParaRPr lang="en-US" sz="2000"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confidence in the police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13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 Bruce and Grey Counties</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8655" y="1150373"/>
            <a:ext cx="8686800" cy="5093111"/>
          </a:xfrm>
          <a:prstGeom prst="rect">
            <a:avLst/>
          </a:prstGeom>
        </p:spPr>
      </p:pic>
    </p:spTree>
    <p:extLst>
      <p:ext uri="{BB962C8B-B14F-4D97-AF65-F5344CB8AC3E}">
        <p14:creationId xmlns:p14="http://schemas.microsoft.com/office/powerpoint/2010/main" val="69009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age: Bruce and Grey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Counties</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8655" y="1156770"/>
            <a:ext cx="8686800" cy="5106377"/>
          </a:xfrm>
          <a:prstGeom prst="rect">
            <a:avLst/>
          </a:prstGeom>
        </p:spPr>
      </p:pic>
    </p:spTree>
    <p:extLst>
      <p:ext uri="{BB962C8B-B14F-4D97-AF65-F5344CB8AC3E}">
        <p14:creationId xmlns:p14="http://schemas.microsoft.com/office/powerpoint/2010/main" val="334579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age: Bruce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County</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86950" y="1145754"/>
            <a:ext cx="8686800" cy="5075432"/>
          </a:xfrm>
          <a:prstGeom prst="rect">
            <a:avLst/>
          </a:prstGeom>
        </p:spPr>
      </p:pic>
    </p:spTree>
    <p:extLst>
      <p:ext uri="{BB962C8B-B14F-4D97-AF65-F5344CB8AC3E}">
        <p14:creationId xmlns:p14="http://schemas.microsoft.com/office/powerpoint/2010/main" val="374076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400" dirty="0">
                <a:solidFill>
                  <a:srgbClr val="FFFFFF"/>
                </a:solidFill>
                <a:latin typeface="Arial" panose="020B0604020202020204" pitchFamily="34" charset="0"/>
                <a:ea typeface="Open Sans Condensed" panose="020B0806030504020204" pitchFamily="34" charset="0"/>
                <a:cs typeface="Arial" panose="020B0604020202020204" pitchFamily="34" charset="0"/>
              </a:rPr>
              <a:t>age: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Grey County</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86950" y="1134738"/>
            <a:ext cx="8686800" cy="5119106"/>
          </a:xfrm>
          <a:prstGeom prst="rect">
            <a:avLst/>
          </a:prstGeom>
        </p:spPr>
      </p:pic>
    </p:spTree>
    <p:extLst>
      <p:ext uri="{BB962C8B-B14F-4D97-AF65-F5344CB8AC3E}">
        <p14:creationId xmlns:p14="http://schemas.microsoft.com/office/powerpoint/2010/main" val="379965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IW Survey Tool-PBS backgrounder-Feb11_MH">
  <a:themeElements>
    <a:clrScheme name="CIW POWERPOINTS">
      <a:dk1>
        <a:srgbClr val="000000"/>
      </a:dk1>
      <a:lt1>
        <a:srgbClr val="FFFFFF"/>
      </a:lt1>
      <a:dk2>
        <a:srgbClr val="003C42"/>
      </a:dk2>
      <a:lt2>
        <a:srgbClr val="00A7B9"/>
      </a:lt2>
      <a:accent1>
        <a:srgbClr val="FAC090"/>
      </a:accent1>
      <a:accent2>
        <a:srgbClr val="BEDDAB"/>
      </a:accent2>
      <a:accent3>
        <a:srgbClr val="7F7F7F"/>
      </a:accent3>
      <a:accent4>
        <a:srgbClr val="92CDDC"/>
      </a:accent4>
      <a:accent5>
        <a:srgbClr val="4BACC6"/>
      </a:accent5>
      <a:accent6>
        <a:srgbClr val="FF0000"/>
      </a:accent6>
      <a:hlink>
        <a:srgbClr val="0070C0"/>
      </a:hlink>
      <a:folHlink>
        <a:srgbClr val="800080"/>
      </a:folHlink>
    </a:clrScheme>
    <a:fontScheme name="Custom 1">
      <a:majorFont>
        <a:latin typeface="Bookman Old Style"/>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CIW Survey Tool-PBS backgrounder-Feb11_MH.potx</Template>
  <TotalTime>37086</TotalTime>
  <Words>23334</Words>
  <Application>Microsoft Office PowerPoint</Application>
  <PresentationFormat>On-screen Show (4:3)</PresentationFormat>
  <Paragraphs>2308</Paragraphs>
  <Slides>160</Slides>
  <Notes>160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160</vt:i4>
      </vt:variant>
    </vt:vector>
  </HeadingPairs>
  <TitlesOfParts>
    <vt:vector size="174" baseType="lpstr">
      <vt:lpstr>MS Gothic</vt:lpstr>
      <vt:lpstr>ＭＳ Ｐゴシック</vt:lpstr>
      <vt:lpstr>Arial</vt:lpstr>
      <vt:lpstr>Arial Narrow</vt:lpstr>
      <vt:lpstr>Bookman Old Style</vt:lpstr>
      <vt:lpstr>Calibri</vt:lpstr>
      <vt:lpstr>Cambria</vt:lpstr>
      <vt:lpstr>Courier New</vt:lpstr>
      <vt:lpstr>Gill Sans MT</vt:lpstr>
      <vt:lpstr>Gotham</vt:lpstr>
      <vt:lpstr>Open Sans Condensed</vt:lpstr>
      <vt:lpstr>Times New Roman</vt:lpstr>
      <vt:lpstr>Wingdings 3</vt:lpstr>
      <vt:lpstr>CIW Survey Tool-PBS backgrounder-Feb11_MH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characterises residents with higher or lower wellbeing?</vt:lpstr>
      <vt:lpstr>PowerPoint Presentation</vt:lpstr>
      <vt:lpstr>PowerPoint Presentation</vt:lpstr>
      <vt:lpstr>PowerPoint Presentation</vt:lpstr>
      <vt:lpstr>PowerPoint Presentation</vt:lpstr>
      <vt:lpstr>Older adults satisfaction with domains of wellbeing</vt:lpstr>
      <vt:lpstr>PowerPoint Presentation</vt:lpstr>
      <vt:lpstr>PowerPoint Presentation</vt:lpstr>
      <vt:lpstr>Satisfaction with domains of wellbeing for those residents living with a disability or chronic illness</vt:lpstr>
      <vt:lpstr>PowerPoint Presentation</vt:lpstr>
      <vt:lpstr>PowerPoint Presentation</vt:lpstr>
      <vt:lpstr>Newcomer satisfaction with domains of wellbeing</vt:lpstr>
      <vt:lpstr>PowerPoint Presentation</vt:lpstr>
      <vt:lpstr>PowerPoint Presentation</vt:lpstr>
      <vt:lpstr>PowerPoint Presentation</vt:lpstr>
      <vt:lpstr>How do residents with higher or lower wellbeing compare?</vt:lpstr>
      <vt:lpstr>How do women and men compare on living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healthy populations?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education 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environment 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democratic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community vitality?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leisure and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time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Waterloo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smale@uwaterloo.ca</dc:creator>
  <cp:lastModifiedBy>Linda McKessock</cp:lastModifiedBy>
  <cp:revision>2999</cp:revision>
  <cp:lastPrinted>2019-06-07T19:04:23Z</cp:lastPrinted>
  <dcterms:created xsi:type="dcterms:W3CDTF">2012-12-13T15:31:50Z</dcterms:created>
  <dcterms:modified xsi:type="dcterms:W3CDTF">2019-06-10T15:05:09Z</dcterms:modified>
</cp:coreProperties>
</file>