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484" autoAdjust="0"/>
  </p:normalViewPr>
  <p:slideViewPr>
    <p:cSldViewPr>
      <p:cViewPr>
        <p:scale>
          <a:sx n="50" d="100"/>
          <a:sy n="50" d="100"/>
        </p:scale>
        <p:origin x="1260" y="4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37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D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96845" y="2111755"/>
            <a:ext cx="7798308" cy="1548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1147" y="2649727"/>
            <a:ext cx="5227320" cy="3469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23843" y="6191146"/>
            <a:ext cx="1993874" cy="45730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98551"/>
            <a:ext cx="3051175" cy="198755"/>
          </a:xfrm>
          <a:custGeom>
            <a:avLst/>
            <a:gdLst/>
            <a:ahLst/>
            <a:cxnLst/>
            <a:rect l="l" t="t" r="r" b="b"/>
            <a:pathLst>
              <a:path w="3051175" h="198754">
                <a:moveTo>
                  <a:pt x="0" y="198577"/>
                </a:moveTo>
                <a:lnTo>
                  <a:pt x="3050793" y="198577"/>
                </a:lnTo>
                <a:lnTo>
                  <a:pt x="3050793" y="0"/>
                </a:lnTo>
                <a:lnTo>
                  <a:pt x="0" y="0"/>
                </a:lnTo>
                <a:lnTo>
                  <a:pt x="0" y="198577"/>
                </a:lnTo>
                <a:close/>
              </a:path>
            </a:pathLst>
          </a:custGeom>
          <a:solidFill>
            <a:srgbClr val="FFF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50794" y="198551"/>
            <a:ext cx="3047365" cy="198755"/>
          </a:xfrm>
          <a:custGeom>
            <a:avLst/>
            <a:gdLst/>
            <a:ahLst/>
            <a:cxnLst/>
            <a:rect l="l" t="t" r="r" b="b"/>
            <a:pathLst>
              <a:path w="3047365" h="198754">
                <a:moveTo>
                  <a:pt x="3047110" y="0"/>
                </a:moveTo>
                <a:lnTo>
                  <a:pt x="0" y="0"/>
                </a:lnTo>
                <a:lnTo>
                  <a:pt x="0" y="198577"/>
                </a:lnTo>
                <a:lnTo>
                  <a:pt x="3047110" y="198577"/>
                </a:lnTo>
                <a:lnTo>
                  <a:pt x="3047110" y="0"/>
                </a:lnTo>
                <a:close/>
              </a:path>
            </a:pathLst>
          </a:custGeom>
          <a:solidFill>
            <a:srgbClr val="FFEA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97904" y="198551"/>
            <a:ext cx="3047365" cy="198755"/>
          </a:xfrm>
          <a:custGeom>
            <a:avLst/>
            <a:gdLst/>
            <a:ahLst/>
            <a:cxnLst/>
            <a:rect l="l" t="t" r="r" b="b"/>
            <a:pathLst>
              <a:path w="3047365" h="198754">
                <a:moveTo>
                  <a:pt x="3047110" y="0"/>
                </a:moveTo>
                <a:lnTo>
                  <a:pt x="0" y="0"/>
                </a:lnTo>
                <a:lnTo>
                  <a:pt x="0" y="198577"/>
                </a:lnTo>
                <a:lnTo>
                  <a:pt x="3047110" y="198577"/>
                </a:lnTo>
                <a:lnTo>
                  <a:pt x="3047110" y="0"/>
                </a:lnTo>
                <a:close/>
              </a:path>
            </a:pathLst>
          </a:custGeom>
          <a:solidFill>
            <a:srgbClr val="FFD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144889" y="198551"/>
            <a:ext cx="3047365" cy="198755"/>
          </a:xfrm>
          <a:custGeom>
            <a:avLst/>
            <a:gdLst/>
            <a:ahLst/>
            <a:cxnLst/>
            <a:rect l="l" t="t" r="r" b="b"/>
            <a:pathLst>
              <a:path w="3047365" h="198754">
                <a:moveTo>
                  <a:pt x="3047110" y="0"/>
                </a:moveTo>
                <a:lnTo>
                  <a:pt x="0" y="0"/>
                </a:lnTo>
                <a:lnTo>
                  <a:pt x="0" y="198577"/>
                </a:lnTo>
                <a:lnTo>
                  <a:pt x="3047110" y="198577"/>
                </a:lnTo>
                <a:lnTo>
                  <a:pt x="3047110" y="0"/>
                </a:lnTo>
                <a:close/>
              </a:path>
            </a:pathLst>
          </a:custGeom>
          <a:solidFill>
            <a:srgbClr val="E3B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50"/>
            <a:ext cx="12192000" cy="198755"/>
          </a:xfrm>
          <a:custGeom>
            <a:avLst/>
            <a:gdLst/>
            <a:ahLst/>
            <a:cxnLst/>
            <a:rect l="l" t="t" r="r" b="b"/>
            <a:pathLst>
              <a:path w="12192000" h="198755">
                <a:moveTo>
                  <a:pt x="12192000" y="0"/>
                </a:moveTo>
                <a:lnTo>
                  <a:pt x="0" y="0"/>
                </a:lnTo>
                <a:lnTo>
                  <a:pt x="0" y="198577"/>
                </a:lnTo>
                <a:lnTo>
                  <a:pt x="12192000" y="19857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8734" y="551179"/>
            <a:ext cx="800480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5430" y="1281175"/>
            <a:ext cx="11346815" cy="470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87009" y="6372180"/>
            <a:ext cx="656589" cy="17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inktr.ee/uwaterlooindigeno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uwaterloo.ca/career-action/workshops-and-events" TargetMode="External"/><Relationship Id="rId2" Type="http://schemas.openxmlformats.org/officeDocument/2006/relationships/hyperlink" Target="https://uwaterloo.ca/career-action/appointments-drop-in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careerhub.uwaterloo.ca/start.aspx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Stephanie.bailey@uwaterloo.ca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0"/>
            <a:ext cx="12192000" cy="397510"/>
            <a:chOff x="0" y="50"/>
            <a:chExt cx="12192000" cy="397510"/>
          </a:xfrm>
        </p:grpSpPr>
        <p:sp>
          <p:nvSpPr>
            <p:cNvPr id="4" name="object 4"/>
            <p:cNvSpPr/>
            <p:nvPr/>
          </p:nvSpPr>
          <p:spPr>
            <a:xfrm>
              <a:off x="0" y="198551"/>
              <a:ext cx="3051175" cy="198755"/>
            </a:xfrm>
            <a:custGeom>
              <a:avLst/>
              <a:gdLst/>
              <a:ahLst/>
              <a:cxnLst/>
              <a:rect l="l" t="t" r="r" b="b"/>
              <a:pathLst>
                <a:path w="3051175" h="198754">
                  <a:moveTo>
                    <a:pt x="0" y="198577"/>
                  </a:moveTo>
                  <a:lnTo>
                    <a:pt x="3050793" y="198577"/>
                  </a:lnTo>
                  <a:lnTo>
                    <a:pt x="3050793" y="0"/>
                  </a:lnTo>
                  <a:lnTo>
                    <a:pt x="0" y="0"/>
                  </a:lnTo>
                  <a:lnTo>
                    <a:pt x="0" y="198577"/>
                  </a:lnTo>
                  <a:close/>
                </a:path>
              </a:pathLst>
            </a:custGeom>
            <a:solidFill>
              <a:srgbClr val="FFF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0794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FFE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7904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FFD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889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E3B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0"/>
              <a:ext cx="12192000" cy="198755"/>
            </a:xfrm>
            <a:custGeom>
              <a:avLst/>
              <a:gdLst/>
              <a:ahLst/>
              <a:cxnLst/>
              <a:rect l="l" t="t" r="r" b="b"/>
              <a:pathLst>
                <a:path w="12192000" h="198755">
                  <a:moveTo>
                    <a:pt x="1219200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12192000" y="19857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3591" y="1759153"/>
            <a:ext cx="3651885" cy="1837689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 marR="5080">
              <a:lnSpc>
                <a:spcPct val="85000"/>
              </a:lnSpc>
              <a:spcBef>
                <a:spcPts val="894"/>
              </a:spcBef>
            </a:pPr>
            <a:r>
              <a:rPr sz="4400" b="0" dirty="0">
                <a:latin typeface="Impact"/>
                <a:cs typeface="Impact"/>
              </a:rPr>
              <a:t>ARTS:</a:t>
            </a:r>
            <a:r>
              <a:rPr sz="4400" b="0" spc="235" dirty="0">
                <a:latin typeface="Impact"/>
                <a:cs typeface="Impact"/>
              </a:rPr>
              <a:t> </a:t>
            </a:r>
            <a:r>
              <a:rPr sz="4400" b="0" spc="-10" dirty="0">
                <a:latin typeface="Impact"/>
                <a:cs typeface="Impact"/>
              </a:rPr>
              <a:t>SKILLS IDENTIFICATION </a:t>
            </a:r>
            <a:r>
              <a:rPr sz="4400" b="0" dirty="0">
                <a:latin typeface="Impact"/>
                <a:cs typeface="Impact"/>
              </a:rPr>
              <a:t>&amp;</a:t>
            </a:r>
            <a:r>
              <a:rPr sz="4400" b="0" spc="85" dirty="0">
                <a:latin typeface="Impact"/>
                <a:cs typeface="Impact"/>
              </a:rPr>
              <a:t> </a:t>
            </a:r>
            <a:r>
              <a:rPr sz="4400" b="0" spc="-10" dirty="0">
                <a:latin typeface="Impact"/>
                <a:cs typeface="Impact"/>
              </a:rPr>
              <a:t>ARTICULATION</a:t>
            </a:r>
            <a:endParaRPr sz="4400" dirty="0">
              <a:latin typeface="Impact"/>
              <a:cs typeface="Impac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3591" y="3809822"/>
            <a:ext cx="2597150" cy="1073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Georgia"/>
                <a:cs typeface="Georgia"/>
              </a:rPr>
              <a:t>Stephanie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Bailey,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Career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Advisor</a:t>
            </a:r>
            <a:endParaRPr sz="1400">
              <a:latin typeface="Georgia"/>
              <a:cs typeface="Georgia"/>
            </a:endParaRPr>
          </a:p>
          <a:p>
            <a:pPr marL="12700" marR="121920">
              <a:lnSpc>
                <a:spcPts val="3290"/>
              </a:lnSpc>
              <a:spcBef>
                <a:spcPts val="165"/>
              </a:spcBef>
            </a:pPr>
            <a:r>
              <a:rPr sz="1400" dirty="0">
                <a:latin typeface="Georgia"/>
                <a:cs typeface="Georgia"/>
              </a:rPr>
              <a:t>Centre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for</a:t>
            </a:r>
            <a:r>
              <a:rPr sz="1400" spc="-3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Career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Development </a:t>
            </a:r>
            <a:r>
              <a:rPr sz="1400" dirty="0">
                <a:latin typeface="Georgia"/>
                <a:cs typeface="Georgia"/>
              </a:rPr>
              <a:t>November</a:t>
            </a:r>
            <a:r>
              <a:rPr sz="1400" spc="-5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20,</a:t>
            </a:r>
            <a:r>
              <a:rPr sz="1400" spc="-20" dirty="0">
                <a:latin typeface="Georgia"/>
                <a:cs typeface="Georgia"/>
              </a:rPr>
              <a:t> 2024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2" name="object 2" descr="University of Waterloo logo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04" y="5730587"/>
            <a:ext cx="2739856" cy="628423"/>
          </a:xfrm>
          <a:prstGeom prst="rect">
            <a:avLst/>
          </a:prstGeom>
        </p:spPr>
      </p:pic>
      <p:pic>
        <p:nvPicPr>
          <p:cNvPr id="12" name="object 12" descr="A sign with text on it saying University of Waterlo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7722" y="407161"/>
            <a:ext cx="7804277" cy="64508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JOB</a:t>
            </a:r>
            <a:r>
              <a:rPr b="0" spc="300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DESCRIPTION</a:t>
            </a:r>
            <a:r>
              <a:rPr b="0" spc="345" dirty="0">
                <a:latin typeface="Impact"/>
                <a:cs typeface="Impact"/>
              </a:rPr>
              <a:t> </a:t>
            </a:r>
            <a:r>
              <a:rPr b="0" spc="-10" dirty="0">
                <a:latin typeface="Impact"/>
                <a:cs typeface="Impact"/>
              </a:rPr>
              <a:t>ANALYSIS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1000" y="1360169"/>
          <a:ext cx="11212830" cy="89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53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Employer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:</a:t>
                      </a:r>
                      <a:r>
                        <a:rPr sz="16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RISEDESK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Job</a:t>
                      </a:r>
                      <a:r>
                        <a:rPr sz="1600" b="1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Title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:</a:t>
                      </a:r>
                      <a:r>
                        <a:rPr sz="16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Digital</a:t>
                      </a:r>
                      <a:r>
                        <a:rPr sz="16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Marketing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Intern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Georgia"/>
                          <a:cs typeface="Georgia"/>
                        </a:rPr>
                        <a:t>Work</a:t>
                      </a:r>
                      <a:r>
                        <a:rPr sz="1600" b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dirty="0">
                          <a:latin typeface="Georgia"/>
                          <a:cs typeface="Georgia"/>
                        </a:rPr>
                        <a:t>Location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:</a:t>
                      </a:r>
                      <a:r>
                        <a:rPr sz="16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Hybrid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 marR="241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As</a:t>
                      </a:r>
                      <a:r>
                        <a:rPr sz="16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6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Digital</a:t>
                      </a:r>
                      <a:r>
                        <a:rPr sz="16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Marketing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Intern,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you</a:t>
                      </a:r>
                      <a:r>
                        <a:rPr sz="16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will</a:t>
                      </a:r>
                      <a:r>
                        <a:rPr sz="16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support</a:t>
                      </a:r>
                      <a:r>
                        <a:rPr sz="16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all</a:t>
                      </a:r>
                      <a:r>
                        <a:rPr sz="16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digital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marketing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channels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which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will</a:t>
                      </a:r>
                      <a:r>
                        <a:rPr sz="16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include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paid</a:t>
                      </a:r>
                      <a:r>
                        <a:rPr sz="16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ads,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search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engine</a:t>
                      </a:r>
                      <a:r>
                        <a:rPr sz="16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optimization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(SEO),</a:t>
                      </a:r>
                      <a:r>
                        <a:rPr sz="16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social</a:t>
                      </a:r>
                      <a:r>
                        <a:rPr sz="16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media,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partnerships,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website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UI/UX,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content</a:t>
                      </a:r>
                      <a:r>
                        <a:rPr sz="16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creation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both</a:t>
                      </a:r>
                      <a:r>
                        <a:rPr sz="16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written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video.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Job</a:t>
            </a:r>
            <a:r>
              <a:rPr spc="-30" dirty="0"/>
              <a:t> </a:t>
            </a:r>
            <a:r>
              <a:rPr spc="-10" dirty="0"/>
              <a:t>responsibilities</a:t>
            </a:r>
          </a:p>
          <a:p>
            <a:pPr marL="302260" marR="715010" indent="-289560">
              <a:lnSpc>
                <a:spcPct val="100000"/>
              </a:lnSpc>
              <a:spcBef>
                <a:spcPts val="1200"/>
              </a:spcBef>
              <a:buSzPct val="84375"/>
              <a:buFont typeface="Wingdings"/>
              <a:buChar char=""/>
              <a:tabLst>
                <a:tab pos="302260" algn="l"/>
              </a:tabLst>
            </a:pPr>
            <a:r>
              <a:rPr b="0" dirty="0">
                <a:latin typeface="Georgia"/>
                <a:cs typeface="Georgia"/>
              </a:rPr>
              <a:t>Plan</a:t>
            </a:r>
            <a:r>
              <a:rPr b="0" spc="-3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and</a:t>
            </a:r>
            <a:r>
              <a:rPr b="0" spc="-3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execute</a:t>
            </a:r>
            <a:r>
              <a:rPr b="0" spc="-3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paid</a:t>
            </a:r>
            <a:r>
              <a:rPr b="0" spc="-3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digital</a:t>
            </a:r>
            <a:r>
              <a:rPr b="0" spc="-2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marketing</a:t>
            </a:r>
            <a:r>
              <a:rPr b="0" spc="-1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ads</a:t>
            </a:r>
            <a:r>
              <a:rPr b="0" spc="-45" dirty="0">
                <a:latin typeface="Georgia"/>
                <a:cs typeface="Georgia"/>
              </a:rPr>
              <a:t> </a:t>
            </a:r>
            <a:r>
              <a:rPr b="0" spc="-25" dirty="0">
                <a:latin typeface="Georgia"/>
                <a:cs typeface="Georgia"/>
              </a:rPr>
              <a:t>on </a:t>
            </a:r>
            <a:r>
              <a:rPr b="0" dirty="0">
                <a:latin typeface="Georgia"/>
                <a:cs typeface="Georgia"/>
              </a:rPr>
              <a:t>facebook,</a:t>
            </a:r>
            <a:r>
              <a:rPr b="0" spc="-4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Instagram,</a:t>
            </a:r>
            <a:r>
              <a:rPr b="0" spc="-65" dirty="0">
                <a:latin typeface="Georgia"/>
                <a:cs typeface="Georgia"/>
              </a:rPr>
              <a:t> </a:t>
            </a:r>
            <a:r>
              <a:rPr b="0" spc="-20" dirty="0">
                <a:latin typeface="Georgia"/>
                <a:cs typeface="Georgia"/>
              </a:rPr>
              <a:t>etc.</a:t>
            </a:r>
          </a:p>
          <a:p>
            <a:pPr marL="301625" indent="-288925">
              <a:lnSpc>
                <a:spcPct val="100000"/>
              </a:lnSpc>
              <a:spcBef>
                <a:spcPts val="1200"/>
              </a:spcBef>
              <a:buSzPct val="84375"/>
              <a:buFont typeface="Wingdings"/>
              <a:buChar char=""/>
              <a:tabLst>
                <a:tab pos="301625" algn="l"/>
              </a:tabLst>
            </a:pPr>
            <a:r>
              <a:rPr b="0" dirty="0">
                <a:latin typeface="Georgia"/>
                <a:cs typeface="Georgia"/>
              </a:rPr>
              <a:t>Create</a:t>
            </a:r>
            <a:r>
              <a:rPr b="0" spc="-5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content</a:t>
            </a:r>
            <a:r>
              <a:rPr b="0" spc="-6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and</a:t>
            </a:r>
            <a:r>
              <a:rPr b="0" spc="-5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implement</a:t>
            </a:r>
            <a:r>
              <a:rPr b="0" spc="-3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social</a:t>
            </a:r>
            <a:r>
              <a:rPr b="0" spc="-4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media</a:t>
            </a:r>
            <a:r>
              <a:rPr b="0" spc="-35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strategies</a:t>
            </a:r>
          </a:p>
          <a:p>
            <a:pPr marL="302260">
              <a:lnSpc>
                <a:spcPct val="100000"/>
              </a:lnSpc>
            </a:pPr>
            <a:r>
              <a:rPr b="0" dirty="0">
                <a:latin typeface="Georgia"/>
                <a:cs typeface="Georgia"/>
              </a:rPr>
              <a:t>for</a:t>
            </a:r>
            <a:r>
              <a:rPr b="0" spc="-5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Instagram,</a:t>
            </a:r>
            <a:r>
              <a:rPr b="0" spc="-2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tiktok,</a:t>
            </a:r>
            <a:r>
              <a:rPr b="0" spc="-20" dirty="0">
                <a:latin typeface="Georgia"/>
                <a:cs typeface="Georgia"/>
              </a:rPr>
              <a:t> etc.</a:t>
            </a:r>
          </a:p>
          <a:p>
            <a:pPr marL="302260" marR="315595" indent="-289560">
              <a:lnSpc>
                <a:spcPct val="100000"/>
              </a:lnSpc>
              <a:spcBef>
                <a:spcPts val="1200"/>
              </a:spcBef>
              <a:buSzPct val="84375"/>
              <a:buFont typeface="Wingdings"/>
              <a:buChar char=""/>
              <a:tabLst>
                <a:tab pos="302260" algn="l"/>
              </a:tabLst>
            </a:pPr>
            <a:r>
              <a:rPr b="0" dirty="0">
                <a:latin typeface="Georgia"/>
                <a:cs typeface="Georgia"/>
              </a:rPr>
              <a:t>Improve</a:t>
            </a:r>
            <a:r>
              <a:rPr b="0" spc="-5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google</a:t>
            </a:r>
            <a:r>
              <a:rPr b="0" spc="-6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SEO</a:t>
            </a:r>
            <a:r>
              <a:rPr b="0" spc="-6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through</a:t>
            </a:r>
            <a:r>
              <a:rPr b="0" spc="-5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keyword</a:t>
            </a:r>
            <a:r>
              <a:rPr b="0" spc="-4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research</a:t>
            </a:r>
            <a:r>
              <a:rPr b="0" spc="-30" dirty="0">
                <a:latin typeface="Georgia"/>
                <a:cs typeface="Georgia"/>
              </a:rPr>
              <a:t> </a:t>
            </a:r>
            <a:r>
              <a:rPr b="0" spc="-25" dirty="0">
                <a:latin typeface="Georgia"/>
                <a:cs typeface="Georgia"/>
              </a:rPr>
              <a:t>on- </a:t>
            </a:r>
            <a:r>
              <a:rPr b="0" dirty="0">
                <a:latin typeface="Georgia"/>
                <a:cs typeface="Georgia"/>
              </a:rPr>
              <a:t>page</a:t>
            </a:r>
            <a:r>
              <a:rPr b="0" spc="-5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optimization</a:t>
            </a:r>
            <a:r>
              <a:rPr b="0" spc="-1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and</a:t>
            </a:r>
            <a:r>
              <a:rPr b="0" spc="-45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backlinks</a:t>
            </a:r>
          </a:p>
          <a:p>
            <a:pPr marL="301625" indent="-288925">
              <a:lnSpc>
                <a:spcPct val="100000"/>
              </a:lnSpc>
              <a:spcBef>
                <a:spcPts val="1200"/>
              </a:spcBef>
              <a:buSzPct val="84375"/>
              <a:buFont typeface="Wingdings"/>
              <a:buChar char=""/>
              <a:tabLst>
                <a:tab pos="301625" algn="l"/>
              </a:tabLst>
            </a:pPr>
            <a:r>
              <a:rPr b="0" dirty="0">
                <a:latin typeface="Georgia"/>
                <a:cs typeface="Georgia"/>
              </a:rPr>
              <a:t>Support</a:t>
            </a:r>
            <a:r>
              <a:rPr b="0" spc="-5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Shopify</a:t>
            </a:r>
            <a:r>
              <a:rPr b="0" spc="-2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web</a:t>
            </a:r>
            <a:r>
              <a:rPr b="0" spc="-5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design</a:t>
            </a:r>
            <a:r>
              <a:rPr b="0" spc="-2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and</a:t>
            </a:r>
            <a:r>
              <a:rPr b="0" spc="-30" dirty="0">
                <a:latin typeface="Georgia"/>
                <a:cs typeface="Georgia"/>
              </a:rPr>
              <a:t> </a:t>
            </a:r>
            <a:r>
              <a:rPr b="0" spc="-10" dirty="0">
                <a:latin typeface="Georgia"/>
                <a:cs typeface="Georgia"/>
              </a:rPr>
              <a:t>optimization</a:t>
            </a:r>
          </a:p>
          <a:p>
            <a:pPr marL="302260">
              <a:lnSpc>
                <a:spcPct val="100000"/>
              </a:lnSpc>
            </a:pPr>
            <a:r>
              <a:rPr b="0" spc="-10" dirty="0">
                <a:latin typeface="Georgia"/>
                <a:cs typeface="Georgia"/>
              </a:rPr>
              <a:t>elements</a:t>
            </a:r>
          </a:p>
          <a:p>
            <a:pPr marL="302260" marR="5080" indent="-289560">
              <a:lnSpc>
                <a:spcPct val="100000"/>
              </a:lnSpc>
              <a:spcBef>
                <a:spcPts val="1205"/>
              </a:spcBef>
              <a:buSzPct val="84375"/>
              <a:buFont typeface="Wingdings"/>
              <a:buChar char=""/>
              <a:tabLst>
                <a:tab pos="302260" algn="l"/>
              </a:tabLst>
            </a:pPr>
            <a:r>
              <a:rPr b="0" dirty="0">
                <a:latin typeface="Georgia"/>
                <a:cs typeface="Georgia"/>
              </a:rPr>
              <a:t>Work</a:t>
            </a:r>
            <a:r>
              <a:rPr b="0" spc="-7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independently</a:t>
            </a:r>
            <a:r>
              <a:rPr b="0" spc="-2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to</a:t>
            </a:r>
            <a:r>
              <a:rPr b="0" spc="-7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improve</a:t>
            </a:r>
            <a:r>
              <a:rPr b="0" spc="-4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google</a:t>
            </a:r>
            <a:r>
              <a:rPr b="0" spc="-7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presence</a:t>
            </a:r>
            <a:r>
              <a:rPr b="0" spc="-45" dirty="0">
                <a:latin typeface="Georgia"/>
                <a:cs typeface="Georgia"/>
              </a:rPr>
              <a:t> </a:t>
            </a:r>
            <a:r>
              <a:rPr b="0" spc="-25" dirty="0">
                <a:latin typeface="Georgia"/>
                <a:cs typeface="Georgia"/>
              </a:rPr>
              <a:t>by </a:t>
            </a:r>
            <a:r>
              <a:rPr b="0" dirty="0">
                <a:latin typeface="Georgia"/>
                <a:cs typeface="Georgia"/>
              </a:rPr>
              <a:t>creating</a:t>
            </a:r>
            <a:r>
              <a:rPr b="0" spc="-4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written</a:t>
            </a:r>
            <a:r>
              <a:rPr b="0" spc="-4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content</a:t>
            </a:r>
            <a:r>
              <a:rPr b="0" spc="-5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for</a:t>
            </a:r>
            <a:r>
              <a:rPr b="0" spc="-50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linkedin,</a:t>
            </a:r>
            <a:r>
              <a:rPr b="0" spc="-1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blogs,</a:t>
            </a:r>
            <a:r>
              <a:rPr b="0" spc="-35" dirty="0">
                <a:latin typeface="Georgia"/>
                <a:cs typeface="Georgia"/>
              </a:rPr>
              <a:t> </a:t>
            </a:r>
            <a:r>
              <a:rPr b="0" dirty="0">
                <a:latin typeface="Georgia"/>
                <a:cs typeface="Georgia"/>
              </a:rPr>
              <a:t>reddit,</a:t>
            </a:r>
            <a:r>
              <a:rPr b="0" spc="-30" dirty="0">
                <a:latin typeface="Georgia"/>
                <a:cs typeface="Georgia"/>
              </a:rPr>
              <a:t> </a:t>
            </a:r>
            <a:r>
              <a:rPr b="0" spc="-20" dirty="0">
                <a:latin typeface="Georgia"/>
                <a:cs typeface="Georgia"/>
              </a:rPr>
              <a:t>etc.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47613" y="2649727"/>
            <a:ext cx="1601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Georgia"/>
                <a:cs typeface="Georgia"/>
              </a:rPr>
              <a:t>Required</a:t>
            </a:r>
            <a:r>
              <a:rPr sz="1600" b="1" spc="-65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skills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7613" y="3045967"/>
            <a:ext cx="5276850" cy="2829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260" marR="455295" indent="-289560">
              <a:lnSpc>
                <a:spcPct val="100000"/>
              </a:lnSpc>
              <a:spcBef>
                <a:spcPts val="95"/>
              </a:spcBef>
              <a:buSzPct val="84375"/>
              <a:buFont typeface="Wingdings"/>
              <a:buChar char=""/>
              <a:tabLst>
                <a:tab pos="302260" algn="l"/>
              </a:tabLst>
            </a:pPr>
            <a:r>
              <a:rPr sz="1600" dirty="0">
                <a:latin typeface="Georgia"/>
                <a:cs typeface="Georgia"/>
              </a:rPr>
              <a:t>Currently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completing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degree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in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business,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design, communications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or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related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university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program</a:t>
            </a:r>
            <a:endParaRPr sz="16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200"/>
              </a:spcBef>
              <a:buSzPct val="84375"/>
              <a:buFont typeface="Wingdings"/>
              <a:buChar char=""/>
              <a:tabLst>
                <a:tab pos="301625" algn="l"/>
              </a:tabLst>
            </a:pPr>
            <a:r>
              <a:rPr sz="1600" dirty="0">
                <a:latin typeface="Georgia"/>
                <a:cs typeface="Georgia"/>
              </a:rPr>
              <a:t>Highly</a:t>
            </a:r>
            <a:r>
              <a:rPr sz="1600" spc="-10" dirty="0">
                <a:latin typeface="Georgia"/>
                <a:cs typeface="Georgia"/>
              </a:rPr>
              <a:t> </a:t>
            </a:r>
            <a:r>
              <a:rPr sz="1600" spc="-20" dirty="0">
                <a:latin typeface="Georgia"/>
                <a:cs typeface="Georgia"/>
              </a:rPr>
              <a:t>detail-</a:t>
            </a:r>
            <a:r>
              <a:rPr sz="1600" dirty="0">
                <a:latin typeface="Georgia"/>
                <a:cs typeface="Georgia"/>
              </a:rPr>
              <a:t>oriented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with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strong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project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management</a:t>
            </a:r>
            <a:endParaRPr sz="1600">
              <a:latin typeface="Georgia"/>
              <a:cs typeface="Georgia"/>
            </a:endParaRPr>
          </a:p>
          <a:p>
            <a:pPr marL="302260">
              <a:lnSpc>
                <a:spcPct val="100000"/>
              </a:lnSpc>
            </a:pPr>
            <a:r>
              <a:rPr sz="1600" spc="-10" dirty="0">
                <a:latin typeface="Georgia"/>
                <a:cs typeface="Georgia"/>
              </a:rPr>
              <a:t>skills</a:t>
            </a:r>
            <a:endParaRPr sz="1600">
              <a:latin typeface="Georgia"/>
              <a:cs typeface="Georgia"/>
            </a:endParaRPr>
          </a:p>
          <a:p>
            <a:pPr marL="302260" marR="12700" indent="-289560">
              <a:lnSpc>
                <a:spcPct val="100000"/>
              </a:lnSpc>
              <a:spcBef>
                <a:spcPts val="1200"/>
              </a:spcBef>
              <a:buSzPct val="84375"/>
              <a:buFont typeface="Wingdings"/>
              <a:buChar char=""/>
              <a:tabLst>
                <a:tab pos="302260" algn="l"/>
              </a:tabLst>
            </a:pPr>
            <a:r>
              <a:rPr sz="1600" dirty="0">
                <a:latin typeface="Georgia"/>
                <a:cs typeface="Georgia"/>
              </a:rPr>
              <a:t>Excellent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spc="-20" dirty="0">
                <a:latin typeface="Georgia"/>
                <a:cs typeface="Georgia"/>
              </a:rPr>
              <a:t>coach-</a:t>
            </a:r>
            <a:r>
              <a:rPr sz="1600" dirty="0">
                <a:latin typeface="Georgia"/>
                <a:cs typeface="Georgia"/>
              </a:rPr>
              <a:t>ability: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absorbs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knowledge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quickly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and </a:t>
            </a:r>
            <a:r>
              <a:rPr sz="1600" dirty="0">
                <a:latin typeface="Georgia"/>
                <a:cs typeface="Georgia"/>
              </a:rPr>
              <a:t>respects</a:t>
            </a:r>
            <a:r>
              <a:rPr sz="1600" spc="-9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differing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opinions</a:t>
            </a:r>
            <a:endParaRPr sz="16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200"/>
              </a:spcBef>
              <a:buSzPct val="84375"/>
              <a:buFont typeface="Wingdings"/>
              <a:buChar char=""/>
              <a:tabLst>
                <a:tab pos="301625" algn="l"/>
              </a:tabLst>
            </a:pPr>
            <a:r>
              <a:rPr sz="1600" dirty="0">
                <a:latin typeface="Georgia"/>
                <a:cs typeface="Georgia"/>
              </a:rPr>
              <a:t>Strong</a:t>
            </a:r>
            <a:r>
              <a:rPr sz="1600" spc="-7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written</a:t>
            </a:r>
            <a:r>
              <a:rPr sz="1600" spc="-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and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verbal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communication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skills</a:t>
            </a:r>
            <a:endParaRPr sz="16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200"/>
              </a:spcBef>
              <a:buSzPct val="84375"/>
              <a:buFont typeface="Wingdings"/>
              <a:buChar char=""/>
              <a:tabLst>
                <a:tab pos="301625" algn="l"/>
              </a:tabLst>
            </a:pPr>
            <a:r>
              <a:rPr sz="1600" dirty="0">
                <a:latin typeface="Georgia"/>
                <a:cs typeface="Georgia"/>
              </a:rPr>
              <a:t>Ability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to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take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initiative and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work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with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minimal</a:t>
            </a:r>
            <a:endParaRPr sz="1600">
              <a:latin typeface="Georgia"/>
              <a:cs typeface="Georgia"/>
            </a:endParaRPr>
          </a:p>
          <a:p>
            <a:pPr marL="30226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Georgia"/>
                <a:cs typeface="Georgia"/>
              </a:rPr>
              <a:t>supervision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JOB</a:t>
            </a:r>
            <a:r>
              <a:rPr b="0" spc="300" dirty="0">
                <a:latin typeface="Impact"/>
                <a:cs typeface="Impact"/>
              </a:rPr>
              <a:t> </a:t>
            </a:r>
            <a:r>
              <a:rPr lang="en-US" b="0" spc="300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DESCRIPTION</a:t>
            </a:r>
            <a:r>
              <a:rPr b="0" spc="345" dirty="0">
                <a:latin typeface="Impact"/>
                <a:cs typeface="Impact"/>
              </a:rPr>
              <a:t> </a:t>
            </a:r>
            <a:r>
              <a:rPr b="0" spc="-10" dirty="0">
                <a:latin typeface="Impact"/>
                <a:cs typeface="Impact"/>
              </a:rPr>
              <a:t>ANALYSIS</a:t>
            </a: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56535"/>
              </p:ext>
            </p:extLst>
          </p:nvPr>
        </p:nvGraphicFramePr>
        <p:xfrm>
          <a:off x="181000" y="1415102"/>
          <a:ext cx="11482705" cy="62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285">
                <a:tc>
                  <a:txBody>
                    <a:bodyPr/>
                    <a:lstStyle/>
                    <a:p>
                      <a:pPr marL="31750">
                        <a:lnSpc>
                          <a:spcPts val="1565"/>
                        </a:lnSpc>
                      </a:pPr>
                      <a:r>
                        <a:rPr sz="1400" b="1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Employer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:</a:t>
                      </a:r>
                      <a:r>
                        <a:rPr sz="1400" spc="-2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RISEDESK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Job</a:t>
                      </a:r>
                      <a:r>
                        <a:rPr sz="1400" b="1" spc="-5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Title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:</a:t>
                      </a:r>
                      <a:r>
                        <a:rPr sz="1400" spc="-2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Digital</a:t>
                      </a:r>
                      <a:r>
                        <a:rPr sz="1400" spc="-4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Marketing</a:t>
                      </a:r>
                      <a:r>
                        <a:rPr sz="1400" spc="-6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Intern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31750">
                        <a:lnSpc>
                          <a:spcPts val="1610"/>
                        </a:lnSpc>
                      </a:pPr>
                      <a:r>
                        <a:rPr sz="1400" b="1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Work</a:t>
                      </a:r>
                      <a:r>
                        <a:rPr sz="1400" b="1" spc="-5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Location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:</a:t>
                      </a:r>
                      <a:r>
                        <a:rPr sz="1400" spc="-3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Hybrid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6379">
                        <a:lnSpc>
                          <a:spcPts val="1565"/>
                        </a:lnSpc>
                      </a:pP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As</a:t>
                      </a:r>
                      <a:r>
                        <a:rPr sz="1400" spc="-3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the</a:t>
                      </a:r>
                      <a:r>
                        <a:rPr sz="1400" spc="-2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Digital</a:t>
                      </a:r>
                      <a:r>
                        <a:rPr sz="1400" spc="-3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Marketing</a:t>
                      </a:r>
                      <a:r>
                        <a:rPr sz="1400" spc="-3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Intern,</a:t>
                      </a:r>
                      <a:r>
                        <a:rPr sz="1400" spc="-4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you</a:t>
                      </a:r>
                      <a:r>
                        <a:rPr sz="1400" spc="-4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will</a:t>
                      </a:r>
                      <a:r>
                        <a:rPr sz="1400" spc="-2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work</a:t>
                      </a:r>
                      <a:r>
                        <a:rPr sz="1400" spc="-2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directly</a:t>
                      </a:r>
                      <a:r>
                        <a:rPr sz="1400" spc="-2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with</a:t>
                      </a:r>
                      <a:r>
                        <a:rPr sz="1400" spc="-2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the</a:t>
                      </a:r>
                      <a:r>
                        <a:rPr sz="1400" spc="-2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co-founder</a:t>
                      </a:r>
                      <a:r>
                        <a:rPr sz="1400" spc="-6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and</a:t>
                      </a:r>
                      <a:r>
                        <a:rPr sz="1400" spc="-4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CEO</a:t>
                      </a:r>
                      <a:r>
                        <a:rPr sz="1400" spc="-2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to</a:t>
                      </a:r>
                      <a:r>
                        <a:rPr sz="1400" spc="-2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support</a:t>
                      </a:r>
                      <a:r>
                        <a:rPr sz="1400" spc="-5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2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all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  <a:p>
                      <a:pPr marL="246379" marR="2413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digital</a:t>
                      </a:r>
                      <a:r>
                        <a:rPr sz="1400" spc="-3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marketing</a:t>
                      </a:r>
                      <a:r>
                        <a:rPr sz="1400" spc="-3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channels</a:t>
                      </a:r>
                      <a:r>
                        <a:rPr sz="1400" spc="-5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which</a:t>
                      </a:r>
                      <a:r>
                        <a:rPr sz="1400" spc="-2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will</a:t>
                      </a:r>
                      <a:r>
                        <a:rPr sz="1400" spc="-1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include</a:t>
                      </a:r>
                      <a:r>
                        <a:rPr sz="1400" spc="-3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paid</a:t>
                      </a:r>
                      <a:r>
                        <a:rPr sz="1400" spc="-3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ads,</a:t>
                      </a:r>
                      <a:r>
                        <a:rPr sz="1400" spc="-4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search</a:t>
                      </a:r>
                      <a:r>
                        <a:rPr sz="1400" spc="-6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engine</a:t>
                      </a:r>
                      <a:r>
                        <a:rPr sz="1400" spc="-4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optimization</a:t>
                      </a:r>
                      <a:r>
                        <a:rPr sz="1400" spc="-1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(SEO),</a:t>
                      </a:r>
                      <a:r>
                        <a:rPr sz="1400" spc="-4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social</a:t>
                      </a:r>
                      <a:r>
                        <a:rPr sz="1400" spc="-4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media,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partnerships,</a:t>
                      </a:r>
                      <a:r>
                        <a:rPr sz="1400" spc="-4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website</a:t>
                      </a:r>
                      <a:r>
                        <a:rPr sz="1400" spc="-6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UI/UX,</a:t>
                      </a:r>
                      <a:r>
                        <a:rPr sz="1400" spc="-1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and</a:t>
                      </a:r>
                      <a:r>
                        <a:rPr sz="1400" spc="-4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content</a:t>
                      </a:r>
                      <a:r>
                        <a:rPr sz="1400" spc="-3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creation</a:t>
                      </a:r>
                      <a:r>
                        <a:rPr sz="1400" spc="-4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both</a:t>
                      </a:r>
                      <a:r>
                        <a:rPr sz="1400" spc="-4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written</a:t>
                      </a:r>
                      <a:r>
                        <a:rPr sz="1400" spc="-2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and</a:t>
                      </a:r>
                      <a:r>
                        <a:rPr sz="1400" spc="-45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solidFill>
                            <a:srgbClr val="D5D5D5"/>
                          </a:solidFill>
                          <a:latin typeface="Georgia"/>
                          <a:cs typeface="Georgia"/>
                        </a:rPr>
                        <a:t>video.</a:t>
                      </a:r>
                      <a:endParaRPr sz="1400" dirty="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object 48"/>
          <p:cNvSpPr txBox="1"/>
          <p:nvPr/>
        </p:nvSpPr>
        <p:spPr>
          <a:xfrm>
            <a:off x="566724" y="2585402"/>
            <a:ext cx="3463925" cy="400685"/>
          </a:xfrm>
          <a:prstGeom prst="rect">
            <a:avLst/>
          </a:prstGeom>
          <a:solidFill>
            <a:srgbClr val="F6D900"/>
          </a:solidFill>
          <a:ln w="2857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2000" dirty="0">
                <a:latin typeface="Georgia"/>
                <a:cs typeface="Georgia"/>
              </a:rPr>
              <a:t>Collaboration</a:t>
            </a:r>
            <a:r>
              <a:rPr sz="2000" spc="-1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skills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47613" y="2651251"/>
            <a:ext cx="13004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D5D5D5"/>
                </a:solidFill>
                <a:latin typeface="Georgia"/>
                <a:cs typeface="Georgia"/>
              </a:rPr>
              <a:t>Required</a:t>
            </a:r>
            <a:r>
              <a:rPr sz="1300" b="1" spc="-6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b="1" spc="-10" dirty="0">
                <a:solidFill>
                  <a:srgbClr val="D5D5D5"/>
                </a:solidFill>
                <a:latin typeface="Georgia"/>
                <a:cs typeface="Georgia"/>
              </a:rPr>
              <a:t>skills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1147" y="3001772"/>
            <a:ext cx="52158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" indent="-28892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84615"/>
              <a:buFont typeface="Wingdings"/>
              <a:buChar char=""/>
              <a:tabLst>
                <a:tab pos="301625" algn="l"/>
              </a:tabLst>
            </a:pP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Work</a:t>
            </a:r>
            <a:r>
              <a:rPr sz="1300" spc="-10" dirty="0">
                <a:solidFill>
                  <a:srgbClr val="D5D5D5"/>
                </a:solidFill>
                <a:latin typeface="Georgia"/>
                <a:cs typeface="Georgia"/>
              </a:rPr>
              <a:t> collaboratively</a:t>
            </a:r>
            <a:r>
              <a:rPr sz="1300" spc="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to</a:t>
            </a:r>
            <a:r>
              <a:rPr sz="1300" spc="-3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plan</a:t>
            </a:r>
            <a:r>
              <a:rPr sz="1300" spc="-4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and</a:t>
            </a:r>
            <a:r>
              <a:rPr sz="1300" spc="-3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execute</a:t>
            </a:r>
            <a:r>
              <a:rPr sz="1300" spc="-1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paid</a:t>
            </a:r>
            <a:r>
              <a:rPr sz="1300" spc="-4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digital</a:t>
            </a:r>
            <a:r>
              <a:rPr sz="1300" spc="-3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marketing</a:t>
            </a:r>
            <a:r>
              <a:rPr sz="1300" spc="-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25" dirty="0">
                <a:solidFill>
                  <a:srgbClr val="D5D5D5"/>
                </a:solidFill>
                <a:latin typeface="Georgia"/>
                <a:cs typeface="Georgia"/>
              </a:rPr>
              <a:t>ads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9872" y="3028134"/>
            <a:ext cx="338074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Currently</a:t>
            </a:r>
            <a:r>
              <a:rPr sz="1300" spc="-1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completing</a:t>
            </a:r>
            <a:r>
              <a:rPr sz="1300" spc="-2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a</a:t>
            </a:r>
            <a:r>
              <a:rPr sz="1300" spc="-4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degree</a:t>
            </a:r>
            <a:r>
              <a:rPr sz="1300" spc="-2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in</a:t>
            </a:r>
            <a:r>
              <a:rPr sz="1300" spc="-5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business,</a:t>
            </a:r>
            <a:r>
              <a:rPr sz="1300" spc="-5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25" dirty="0">
                <a:solidFill>
                  <a:srgbClr val="D5D5D5"/>
                </a:solidFill>
                <a:latin typeface="Georgia"/>
                <a:cs typeface="Georgia"/>
              </a:rPr>
              <a:t>des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17411" y="3001772"/>
            <a:ext cx="17500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ign,</a:t>
            </a:r>
            <a:r>
              <a:rPr sz="1300" spc="-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D5D5D5"/>
                </a:solidFill>
                <a:latin typeface="Georgia"/>
                <a:cs typeface="Georgia"/>
              </a:rPr>
              <a:t>communications</a:t>
            </a:r>
            <a:r>
              <a:rPr sz="1300" spc="1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35" dirty="0">
                <a:solidFill>
                  <a:srgbClr val="D5D5D5"/>
                </a:solidFill>
                <a:latin typeface="Georgia"/>
                <a:cs typeface="Georgia"/>
              </a:rPr>
              <a:t>or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7172" y="3199892"/>
            <a:ext cx="196977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related</a:t>
            </a:r>
            <a:r>
              <a:rPr sz="1300" spc="-5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university</a:t>
            </a:r>
            <a:r>
              <a:rPr sz="1300" spc="-5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D5D5D5"/>
                </a:solidFill>
                <a:latin typeface="Georgia"/>
                <a:cs typeface="Georgia"/>
              </a:rPr>
              <a:t>program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4633" y="3576774"/>
            <a:ext cx="315277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nted</a:t>
            </a:r>
            <a:r>
              <a:rPr sz="1300" spc="-1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with</a:t>
            </a:r>
            <a:r>
              <a:rPr sz="1300" spc="-2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strong</a:t>
            </a:r>
            <a:r>
              <a:rPr sz="1300" spc="-2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project</a:t>
            </a:r>
            <a:r>
              <a:rPr sz="1300" spc="-3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D5D5D5"/>
                </a:solidFill>
                <a:latin typeface="Georgia"/>
                <a:cs typeface="Georgia"/>
              </a:rPr>
              <a:t>management</a:t>
            </a:r>
            <a:r>
              <a:rPr sz="1300" spc="-1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D5D5D5"/>
                </a:solidFill>
                <a:latin typeface="Georgia"/>
                <a:cs typeface="Georgia"/>
              </a:rPr>
              <a:t>skills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47613" y="3901185"/>
            <a:ext cx="98869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" indent="-288925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84615"/>
              <a:buFont typeface="Wingdings"/>
              <a:buChar char=""/>
              <a:tabLst>
                <a:tab pos="301625" algn="l"/>
              </a:tabLst>
            </a:pPr>
            <a:r>
              <a:rPr sz="1300" spc="-10" dirty="0">
                <a:solidFill>
                  <a:srgbClr val="D5D5D5"/>
                </a:solidFill>
                <a:latin typeface="Georgia"/>
                <a:cs typeface="Georgia"/>
              </a:rPr>
              <a:t>Excellent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29341" y="3901185"/>
            <a:ext cx="9334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and</a:t>
            </a:r>
            <a:r>
              <a:rPr sz="1300" spc="-4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D5D5D5"/>
                </a:solidFill>
                <a:latin typeface="Georgia"/>
                <a:cs typeface="Georgia"/>
              </a:rPr>
              <a:t>respects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7172" y="4099305"/>
            <a:ext cx="65151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solidFill>
                  <a:srgbClr val="D5D5D5"/>
                </a:solidFill>
                <a:latin typeface="Georgia"/>
                <a:cs typeface="Georgia"/>
              </a:rPr>
              <a:t>differing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5066" y="3927548"/>
            <a:ext cx="3488054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1450"/>
              </a:lnSpc>
            </a:pPr>
            <a:r>
              <a:rPr sz="1300" spc="-10" dirty="0">
                <a:solidFill>
                  <a:srgbClr val="D5D5D5"/>
                </a:solidFill>
                <a:latin typeface="Georgia"/>
                <a:cs typeface="Georgia"/>
              </a:rPr>
              <a:t>coach-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ability:</a:t>
            </a:r>
            <a:r>
              <a:rPr sz="1300" spc="-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absorbs </a:t>
            </a:r>
            <a:r>
              <a:rPr sz="1300" spc="-10" dirty="0">
                <a:solidFill>
                  <a:srgbClr val="D5D5D5"/>
                </a:solidFill>
                <a:latin typeface="Georgia"/>
                <a:cs typeface="Georgia"/>
              </a:rPr>
              <a:t>knowledge</a:t>
            </a:r>
            <a:r>
              <a:rPr sz="1300" spc="-2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like</a:t>
            </a:r>
            <a:r>
              <a:rPr sz="1300" spc="-2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a</a:t>
            </a:r>
            <a:r>
              <a:rPr sz="1300" spc="-3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D5D5D5"/>
                </a:solidFill>
                <a:latin typeface="Georgia"/>
                <a:cs typeface="Georgia"/>
              </a:rPr>
              <a:t>sponge,</a:t>
            </a:r>
            <a:endParaRPr sz="13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r>
              <a:rPr sz="1300" spc="-10" dirty="0">
                <a:solidFill>
                  <a:srgbClr val="D5D5D5"/>
                </a:solidFill>
                <a:latin typeface="Georgia"/>
                <a:cs typeface="Georgia"/>
              </a:rPr>
              <a:t>opinions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07405" y="4449826"/>
            <a:ext cx="18446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bal</a:t>
            </a:r>
            <a:r>
              <a:rPr sz="1300" spc="1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D5D5D5"/>
                </a:solidFill>
                <a:latin typeface="Georgia"/>
                <a:cs typeface="Georgia"/>
              </a:rPr>
              <a:t>communication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D5D5D5"/>
                </a:solidFill>
                <a:latin typeface="Georgia"/>
                <a:cs typeface="Georgia"/>
              </a:rPr>
              <a:t>skills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0707" y="3199892"/>
            <a:ext cx="20777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on</a:t>
            </a:r>
            <a:r>
              <a:rPr sz="1300" spc="-6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facebook,</a:t>
            </a:r>
            <a:r>
              <a:rPr sz="1300" spc="-3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Instagram,</a:t>
            </a:r>
            <a:r>
              <a:rPr sz="1300" spc="-2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20" dirty="0">
                <a:solidFill>
                  <a:srgbClr val="D5D5D5"/>
                </a:solidFill>
                <a:latin typeface="Georgia"/>
                <a:cs typeface="Georgia"/>
              </a:rPr>
              <a:t>etc.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0707" y="3748227"/>
            <a:ext cx="23520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channels:</a:t>
            </a:r>
            <a:r>
              <a:rPr sz="1300" spc="-5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instagram,</a:t>
            </a:r>
            <a:r>
              <a:rPr sz="1300" spc="-3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tiktok,</a:t>
            </a:r>
            <a:r>
              <a:rPr sz="1300" spc="-4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20" dirty="0">
                <a:solidFill>
                  <a:srgbClr val="D5D5D5"/>
                </a:solidFill>
                <a:latin typeface="Georgia"/>
                <a:cs typeface="Georgia"/>
              </a:rPr>
              <a:t>etc.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3407" y="4125668"/>
            <a:ext cx="2788285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50"/>
              </a:lnSpc>
            </a:pP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Work</a:t>
            </a:r>
            <a:r>
              <a:rPr sz="1300" spc="-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D5D5D5"/>
                </a:solidFill>
                <a:latin typeface="Georgia"/>
                <a:cs typeface="Georgia"/>
              </a:rPr>
              <a:t>independently</a:t>
            </a:r>
            <a:r>
              <a:rPr sz="1300" spc="-4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to</a:t>
            </a:r>
            <a:r>
              <a:rPr sz="1300" spc="-2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improve</a:t>
            </a:r>
            <a:r>
              <a:rPr sz="1300" spc="-1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20" dirty="0">
                <a:solidFill>
                  <a:srgbClr val="D5D5D5"/>
                </a:solidFill>
                <a:latin typeface="Georgia"/>
                <a:cs typeface="Georgia"/>
              </a:rPr>
              <a:t>googl</a:t>
            </a:r>
            <a:endParaRPr sz="13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research</a:t>
            </a:r>
            <a:r>
              <a:rPr sz="1300" spc="-1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D5D5D5"/>
                </a:solidFill>
                <a:latin typeface="Georgia"/>
                <a:cs typeface="Georgia"/>
              </a:rPr>
              <a:t>on-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page</a:t>
            </a:r>
            <a:r>
              <a:rPr sz="1300" spc="-2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optimization,</a:t>
            </a:r>
            <a:r>
              <a:rPr sz="1300" spc="-4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and</a:t>
            </a:r>
            <a:r>
              <a:rPr sz="1300" spc="-1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25" dirty="0">
                <a:solidFill>
                  <a:srgbClr val="D5D5D5"/>
                </a:solidFill>
                <a:latin typeface="Georgia"/>
                <a:cs typeface="Georgia"/>
              </a:rPr>
              <a:t>ba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23913" y="4476188"/>
            <a:ext cx="5097145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6065">
              <a:lnSpc>
                <a:spcPts val="1450"/>
              </a:lnSpc>
              <a:tabLst>
                <a:tab pos="1825625" algn="l"/>
              </a:tabLst>
            </a:pPr>
            <a:r>
              <a:rPr sz="1100" spc="-50" dirty="0">
                <a:latin typeface="Wingdings"/>
                <a:cs typeface="Wingdings"/>
              </a:rPr>
              <a:t>▪</a:t>
            </a:r>
            <a:r>
              <a:rPr sz="1100" dirty="0"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Fluent</a:t>
            </a:r>
            <a:r>
              <a:rPr sz="1300" spc="-4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in</a:t>
            </a:r>
            <a:r>
              <a:rPr sz="1300" spc="-4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English</a:t>
            </a:r>
            <a:r>
              <a:rPr sz="1300" spc="-4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with</a:t>
            </a:r>
            <a:r>
              <a:rPr sz="1300" spc="-3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strong</a:t>
            </a:r>
            <a:r>
              <a:rPr sz="1300" spc="-1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written</a:t>
            </a:r>
            <a:r>
              <a:rPr sz="1300" spc="-3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and</a:t>
            </a:r>
            <a:r>
              <a:rPr sz="1300" spc="-4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25" dirty="0">
                <a:solidFill>
                  <a:srgbClr val="D5D5D5"/>
                </a:solidFill>
                <a:latin typeface="Georgia"/>
                <a:cs typeface="Georgia"/>
              </a:rPr>
              <a:t>ver</a:t>
            </a:r>
            <a:endParaRPr sz="13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r>
              <a:rPr sz="1300" spc="-25" dirty="0">
                <a:solidFill>
                  <a:srgbClr val="D5D5D5"/>
                </a:solidFill>
                <a:latin typeface="Georgia"/>
                <a:cs typeface="Georgia"/>
              </a:rPr>
              <a:t>nts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0707" y="5196585"/>
            <a:ext cx="32861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content</a:t>
            </a:r>
            <a:r>
              <a:rPr sz="1300" spc="-4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for</a:t>
            </a:r>
            <a:r>
              <a:rPr sz="1300" spc="-1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linkedin,</a:t>
            </a:r>
            <a:r>
              <a:rPr sz="1300" spc="-5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blogs,</a:t>
            </a:r>
            <a:r>
              <a:rPr sz="1300" spc="-2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reddit,</a:t>
            </a:r>
            <a:r>
              <a:rPr sz="1300" spc="-2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and</a:t>
            </a:r>
            <a:r>
              <a:rPr sz="1300" spc="-3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20" dirty="0">
                <a:solidFill>
                  <a:srgbClr val="D5D5D5"/>
                </a:solidFill>
                <a:latin typeface="Georgia"/>
                <a:cs typeface="Georgia"/>
              </a:rPr>
              <a:t>quora</a:t>
            </a:r>
            <a:endParaRPr sz="1300">
              <a:latin typeface="Georgia"/>
              <a:cs typeface="Georgia"/>
            </a:endParaRPr>
          </a:p>
        </p:txBody>
      </p:sp>
      <p:grpSp>
        <p:nvGrpSp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88959" y="3334639"/>
            <a:ext cx="3492500" cy="429259"/>
            <a:chOff x="2088959" y="3334639"/>
            <a:chExt cx="3492500" cy="429259"/>
          </a:xfrm>
        </p:grpSpPr>
        <p:sp>
          <p:nvSpPr>
            <p:cNvPr id="30" name="object 30"/>
            <p:cNvSpPr/>
            <p:nvPr/>
          </p:nvSpPr>
          <p:spPr>
            <a:xfrm>
              <a:off x="2103247" y="3348926"/>
              <a:ext cx="3463925" cy="400685"/>
            </a:xfrm>
            <a:custGeom>
              <a:avLst/>
              <a:gdLst/>
              <a:ahLst/>
              <a:cxnLst/>
              <a:rect l="l" t="t" r="r" b="b"/>
              <a:pathLst>
                <a:path w="3463925" h="400685">
                  <a:moveTo>
                    <a:pt x="3463925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3463925" y="400113"/>
                  </a:lnTo>
                  <a:lnTo>
                    <a:pt x="3463925" y="0"/>
                  </a:lnTo>
                  <a:close/>
                </a:path>
              </a:pathLst>
            </a:custGeom>
            <a:solidFill>
              <a:srgbClr val="F6D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03247" y="3348926"/>
              <a:ext cx="3463925" cy="400685"/>
            </a:xfrm>
            <a:custGeom>
              <a:avLst/>
              <a:gdLst/>
              <a:ahLst/>
              <a:cxnLst/>
              <a:rect l="l" t="t" r="r" b="b"/>
              <a:pathLst>
                <a:path w="3463925" h="400685">
                  <a:moveTo>
                    <a:pt x="0" y="400113"/>
                  </a:moveTo>
                  <a:lnTo>
                    <a:pt x="3463925" y="400113"/>
                  </a:lnTo>
                  <a:lnTo>
                    <a:pt x="3463925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05307" y="3373627"/>
            <a:ext cx="47764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950" baseline="-29914" dirty="0">
                <a:solidFill>
                  <a:srgbClr val="D5D5D5"/>
                </a:solidFill>
                <a:latin typeface="Georgia"/>
                <a:cs typeface="Georgia"/>
              </a:rPr>
              <a:t>Create</a:t>
            </a:r>
            <a:r>
              <a:rPr sz="1950" spc="-30" baseline="-29914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950" baseline="-29914" dirty="0">
                <a:solidFill>
                  <a:srgbClr val="D5D5D5"/>
                </a:solidFill>
                <a:latin typeface="Georgia"/>
                <a:cs typeface="Georgia"/>
              </a:rPr>
              <a:t>content</a:t>
            </a:r>
            <a:r>
              <a:rPr sz="1950" spc="-44" baseline="-29914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950" baseline="-29914" dirty="0">
                <a:solidFill>
                  <a:srgbClr val="D5D5D5"/>
                </a:solidFill>
                <a:latin typeface="Georgia"/>
                <a:cs typeface="Georgia"/>
              </a:rPr>
              <a:t>and</a:t>
            </a:r>
            <a:r>
              <a:rPr sz="1950" spc="315" baseline="-29914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Digital</a:t>
            </a:r>
            <a:r>
              <a:rPr sz="2000" spc="-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marketing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experience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33" name="object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77645" y="3393440"/>
            <a:ext cx="3492500" cy="429259"/>
            <a:chOff x="7577645" y="3393440"/>
            <a:chExt cx="3492500" cy="429259"/>
          </a:xfrm>
        </p:grpSpPr>
        <p:sp>
          <p:nvSpPr>
            <p:cNvPr id="34" name="object 34"/>
            <p:cNvSpPr/>
            <p:nvPr/>
          </p:nvSpPr>
          <p:spPr>
            <a:xfrm>
              <a:off x="7591932" y="3407727"/>
              <a:ext cx="3463925" cy="400685"/>
            </a:xfrm>
            <a:custGeom>
              <a:avLst/>
              <a:gdLst/>
              <a:ahLst/>
              <a:cxnLst/>
              <a:rect l="l" t="t" r="r" b="b"/>
              <a:pathLst>
                <a:path w="3463925" h="400685">
                  <a:moveTo>
                    <a:pt x="3463925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3463925" y="400113"/>
                  </a:lnTo>
                  <a:lnTo>
                    <a:pt x="3463925" y="0"/>
                  </a:lnTo>
                  <a:close/>
                </a:path>
              </a:pathLst>
            </a:custGeom>
            <a:solidFill>
              <a:srgbClr val="F6D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91932" y="3407727"/>
              <a:ext cx="3463925" cy="400685"/>
            </a:xfrm>
            <a:custGeom>
              <a:avLst/>
              <a:gdLst/>
              <a:ahLst/>
              <a:cxnLst/>
              <a:rect l="l" t="t" r="r" b="b"/>
              <a:pathLst>
                <a:path w="3463925" h="400685">
                  <a:moveTo>
                    <a:pt x="0" y="400113"/>
                  </a:moveTo>
                  <a:lnTo>
                    <a:pt x="3463925" y="400113"/>
                  </a:lnTo>
                  <a:lnTo>
                    <a:pt x="3463925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311772" y="3432428"/>
            <a:ext cx="34582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950" baseline="-8547" dirty="0">
                <a:solidFill>
                  <a:srgbClr val="D5D5D5"/>
                </a:solidFill>
                <a:latin typeface="Georgia"/>
                <a:cs typeface="Georgia"/>
              </a:rPr>
              <a:t>Highly</a:t>
            </a:r>
            <a:r>
              <a:rPr sz="1950" spc="-7" baseline="-8547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950" spc="-15" baseline="-8547" dirty="0">
                <a:solidFill>
                  <a:srgbClr val="D5D5D5"/>
                </a:solidFill>
                <a:latin typeface="Georgia"/>
                <a:cs typeface="Georgia"/>
              </a:rPr>
              <a:t>detail-</a:t>
            </a:r>
            <a:r>
              <a:rPr sz="1950" baseline="-8547" dirty="0">
                <a:solidFill>
                  <a:srgbClr val="D5D5D5"/>
                </a:solidFill>
                <a:latin typeface="Georgia"/>
                <a:cs typeface="Georgia"/>
              </a:rPr>
              <a:t>orie</a:t>
            </a:r>
            <a:r>
              <a:rPr sz="1950" spc="82" baseline="-8547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Attention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detail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23861" y="3936301"/>
            <a:ext cx="3463925" cy="400685"/>
          </a:xfrm>
          <a:prstGeom prst="rect">
            <a:avLst/>
          </a:prstGeom>
          <a:solidFill>
            <a:srgbClr val="F6D900"/>
          </a:solidFill>
          <a:ln w="2857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2000" spc="-10" dirty="0">
                <a:latin typeface="Georgia"/>
                <a:cs typeface="Georgia"/>
              </a:rPr>
              <a:t>Coach-</a:t>
            </a:r>
            <a:r>
              <a:rPr sz="2000" dirty="0">
                <a:latin typeface="Georgia"/>
                <a:cs typeface="Georgia"/>
              </a:rPr>
              <a:t>able/quick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learner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6640" y="4124197"/>
            <a:ext cx="2893695" cy="429259"/>
            <a:chOff x="656640" y="4124197"/>
            <a:chExt cx="2893695" cy="429259"/>
          </a:xfrm>
        </p:grpSpPr>
        <p:sp>
          <p:nvSpPr>
            <p:cNvPr id="39" name="object 39"/>
            <p:cNvSpPr/>
            <p:nvPr/>
          </p:nvSpPr>
          <p:spPr>
            <a:xfrm>
              <a:off x="670928" y="4138485"/>
              <a:ext cx="2865120" cy="400685"/>
            </a:xfrm>
            <a:custGeom>
              <a:avLst/>
              <a:gdLst/>
              <a:ahLst/>
              <a:cxnLst/>
              <a:rect l="l" t="t" r="r" b="b"/>
              <a:pathLst>
                <a:path w="2865120" h="400685">
                  <a:moveTo>
                    <a:pt x="2864739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2864739" y="400113"/>
                  </a:lnTo>
                  <a:lnTo>
                    <a:pt x="2864739" y="0"/>
                  </a:lnTo>
                  <a:close/>
                </a:path>
              </a:pathLst>
            </a:custGeom>
            <a:solidFill>
              <a:srgbClr val="F6D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70928" y="4138485"/>
              <a:ext cx="2865120" cy="400685"/>
            </a:xfrm>
            <a:custGeom>
              <a:avLst/>
              <a:gdLst/>
              <a:ahLst/>
              <a:cxnLst/>
              <a:rect l="l" t="t" r="r" b="b"/>
              <a:pathLst>
                <a:path w="2865120" h="400685">
                  <a:moveTo>
                    <a:pt x="0" y="400113"/>
                  </a:moveTo>
                  <a:lnTo>
                    <a:pt x="2864739" y="400113"/>
                  </a:lnTo>
                  <a:lnTo>
                    <a:pt x="2864739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24509" y="4163314"/>
            <a:ext cx="45402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eorgia"/>
                <a:cs typeface="Georgia"/>
              </a:rPr>
              <a:t>SEO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optimization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skills</a:t>
            </a:r>
            <a:r>
              <a:rPr sz="2000" spc="290" dirty="0">
                <a:latin typeface="Georgia"/>
                <a:cs typeface="Georgia"/>
              </a:rPr>
              <a:t> </a:t>
            </a:r>
            <a:r>
              <a:rPr sz="1950" baseline="51282" dirty="0">
                <a:solidFill>
                  <a:srgbClr val="D5D5D5"/>
                </a:solidFill>
                <a:latin typeface="Georgia"/>
                <a:cs typeface="Georgia"/>
              </a:rPr>
              <a:t>e SEO</a:t>
            </a:r>
            <a:r>
              <a:rPr sz="1950" spc="-52" baseline="51282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950" baseline="51282" dirty="0">
                <a:solidFill>
                  <a:srgbClr val="D5D5D5"/>
                </a:solidFill>
                <a:latin typeface="Georgia"/>
                <a:cs typeface="Georgia"/>
              </a:rPr>
              <a:t>through</a:t>
            </a:r>
            <a:r>
              <a:rPr sz="1950" spc="15" baseline="51282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950" spc="-15" baseline="51282" dirty="0">
                <a:solidFill>
                  <a:srgbClr val="D5D5D5"/>
                </a:solidFill>
                <a:latin typeface="Georgia"/>
                <a:cs typeface="Georgia"/>
              </a:rPr>
              <a:t>keyword</a:t>
            </a:r>
            <a:endParaRPr sz="1950" baseline="51282">
              <a:latin typeface="Georgia"/>
              <a:cs typeface="Georgia"/>
            </a:endParaRPr>
          </a:p>
        </p:txBody>
      </p:sp>
      <p:grpSp>
        <p:nvGrpSp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18342" y="4520310"/>
            <a:ext cx="5154295" cy="429259"/>
            <a:chOff x="4518342" y="4520310"/>
            <a:chExt cx="5154295" cy="429259"/>
          </a:xfrm>
        </p:grpSpPr>
        <p:sp>
          <p:nvSpPr>
            <p:cNvPr id="43" name="object 43"/>
            <p:cNvSpPr/>
            <p:nvPr/>
          </p:nvSpPr>
          <p:spPr>
            <a:xfrm>
              <a:off x="4532629" y="4534598"/>
              <a:ext cx="5125720" cy="400685"/>
            </a:xfrm>
            <a:custGeom>
              <a:avLst/>
              <a:gdLst/>
              <a:ahLst/>
              <a:cxnLst/>
              <a:rect l="l" t="t" r="r" b="b"/>
              <a:pathLst>
                <a:path w="5125720" h="400685">
                  <a:moveTo>
                    <a:pt x="5125593" y="0"/>
                  </a:moveTo>
                  <a:lnTo>
                    <a:pt x="0" y="0"/>
                  </a:lnTo>
                  <a:lnTo>
                    <a:pt x="0" y="400113"/>
                  </a:lnTo>
                  <a:lnTo>
                    <a:pt x="5125593" y="400113"/>
                  </a:lnTo>
                  <a:lnTo>
                    <a:pt x="5125593" y="0"/>
                  </a:lnTo>
                  <a:close/>
                </a:path>
              </a:pathLst>
            </a:custGeom>
            <a:solidFill>
              <a:srgbClr val="F6D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32629" y="4534598"/>
              <a:ext cx="5125720" cy="400685"/>
            </a:xfrm>
            <a:custGeom>
              <a:avLst/>
              <a:gdLst/>
              <a:ahLst/>
              <a:cxnLst/>
              <a:rect l="l" t="t" r="r" b="b"/>
              <a:pathLst>
                <a:path w="5125720" h="400685">
                  <a:moveTo>
                    <a:pt x="0" y="400113"/>
                  </a:moveTo>
                  <a:lnTo>
                    <a:pt x="5125593" y="400113"/>
                  </a:lnTo>
                  <a:lnTo>
                    <a:pt x="5125593" y="0"/>
                  </a:lnTo>
                  <a:lnTo>
                    <a:pt x="0" y="0"/>
                  </a:lnTo>
                  <a:lnTo>
                    <a:pt x="0" y="400113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41147" y="4558994"/>
            <a:ext cx="9104630" cy="662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1625" indent="-28892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84615"/>
              <a:buFont typeface="Wingdings"/>
              <a:buChar char=""/>
              <a:tabLst>
                <a:tab pos="301625" algn="l"/>
              </a:tabLst>
            </a:pP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Support</a:t>
            </a:r>
            <a:r>
              <a:rPr sz="1300" spc="-3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Shopify</a:t>
            </a:r>
            <a:r>
              <a:rPr sz="1300" spc="-3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web</a:t>
            </a:r>
            <a:r>
              <a:rPr sz="1300" spc="-2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design</a:t>
            </a:r>
            <a:r>
              <a:rPr sz="1300" spc="-4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and</a:t>
            </a:r>
            <a:r>
              <a:rPr sz="1300" spc="-1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optimization</a:t>
            </a:r>
            <a:r>
              <a:rPr sz="1300" spc="-3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eleme</a:t>
            </a:r>
            <a:r>
              <a:rPr sz="1300" spc="409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Strong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written/verbal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communication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skills</a:t>
            </a:r>
            <a:endParaRPr sz="20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050"/>
              </a:spcBef>
              <a:buClr>
                <a:srgbClr val="000000"/>
              </a:buClr>
              <a:buSzPct val="84615"/>
              <a:buFont typeface="Wingdings"/>
              <a:buChar char=""/>
              <a:tabLst>
                <a:tab pos="301625" algn="l"/>
              </a:tabLst>
            </a:pP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Work</a:t>
            </a:r>
            <a:r>
              <a:rPr sz="1300" spc="-2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D5D5D5"/>
                </a:solidFill>
                <a:latin typeface="Georgia"/>
                <a:cs typeface="Georgia"/>
              </a:rPr>
              <a:t>independently</a:t>
            </a:r>
            <a:r>
              <a:rPr sz="1300" spc="-5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to</a:t>
            </a:r>
            <a:r>
              <a:rPr sz="1300" spc="-3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improve</a:t>
            </a:r>
            <a:r>
              <a:rPr sz="1300" spc="-2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google</a:t>
            </a:r>
            <a:r>
              <a:rPr sz="1300" spc="-1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presence</a:t>
            </a:r>
            <a:r>
              <a:rPr sz="1300" spc="-5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by</a:t>
            </a:r>
            <a:r>
              <a:rPr sz="1300" spc="-2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D5D5D5"/>
                </a:solidFill>
                <a:latin typeface="Georgia"/>
                <a:cs typeface="Georgia"/>
              </a:rPr>
              <a:t>creating</a:t>
            </a:r>
            <a:r>
              <a:rPr sz="1300" spc="-2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300" spc="-10" dirty="0">
                <a:solidFill>
                  <a:srgbClr val="D5D5D5"/>
                </a:solidFill>
                <a:latin typeface="Georgia"/>
                <a:cs typeface="Georgia"/>
              </a:rPr>
              <a:t>written</a:t>
            </a:r>
            <a:endParaRPr sz="1300">
              <a:latin typeface="Georgia"/>
              <a:cs typeface="Georg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61227" y="2879153"/>
            <a:ext cx="3463925" cy="400685"/>
          </a:xfrm>
          <a:prstGeom prst="rect">
            <a:avLst/>
          </a:prstGeom>
          <a:solidFill>
            <a:srgbClr val="F6D900"/>
          </a:solidFill>
          <a:ln w="2857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2000" dirty="0">
                <a:latin typeface="Georgia"/>
                <a:cs typeface="Georgia"/>
              </a:rPr>
              <a:t>Strong</a:t>
            </a:r>
            <a:r>
              <a:rPr sz="2000" spc="-8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organizational</a:t>
            </a:r>
            <a:r>
              <a:rPr sz="2000" spc="-6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skills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82617" y="5202364"/>
            <a:ext cx="4487545" cy="400685"/>
          </a:xfrm>
          <a:prstGeom prst="rect">
            <a:avLst/>
          </a:prstGeom>
          <a:solidFill>
            <a:srgbClr val="F6D900"/>
          </a:solidFill>
          <a:ln w="2857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Take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initiative/work</a:t>
            </a:r>
            <a:r>
              <a:rPr sz="2000" spc="-7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independently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SKILLS</a:t>
            </a:r>
            <a:r>
              <a:rPr b="0" spc="285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ASSESSMENT</a:t>
            </a:r>
            <a:r>
              <a:rPr b="0" spc="270" dirty="0">
                <a:latin typeface="Impact"/>
                <a:cs typeface="Impact"/>
              </a:rPr>
              <a:t> </a:t>
            </a:r>
            <a:r>
              <a:rPr b="0" spc="-10" dirty="0">
                <a:latin typeface="Impact"/>
                <a:cs typeface="Impact"/>
              </a:rPr>
              <a:t>CHART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7126" y="6372180"/>
            <a:ext cx="295846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Verdana"/>
                <a:cs typeface="Verdana"/>
              </a:rPr>
              <a:t>SKILLS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IDENTIFICATION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AND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ARTICULATION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14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35763"/>
              </p:ext>
            </p:extLst>
          </p:nvPr>
        </p:nvGraphicFramePr>
        <p:xfrm>
          <a:off x="249415" y="1323466"/>
          <a:ext cx="11572240" cy="4385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Georgia"/>
                          <a:cs typeface="Georgia"/>
                        </a:rPr>
                        <a:t>Skill</a:t>
                      </a:r>
                      <a:endParaRPr sz="1800" dirty="0">
                        <a:solidFill>
                          <a:schemeClr val="tx1"/>
                        </a:solidFill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44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Georgia"/>
                          <a:cs typeface="Georgia"/>
                        </a:rPr>
                        <a:t>Evidence</a:t>
                      </a:r>
                      <a:endParaRPr sz="1800" dirty="0">
                        <a:solidFill>
                          <a:schemeClr val="tx1"/>
                        </a:solidFill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4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73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Collaboration</a:t>
                      </a:r>
                      <a:r>
                        <a:rPr sz="1800" spc="-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skills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D0"/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508634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Worked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as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part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team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on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 research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project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exploring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cultural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impacts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media,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delegating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tasks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maintaining</a:t>
                      </a:r>
                      <a:r>
                        <a:rPr sz="18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regular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communication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meet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deadlines.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735">
                <a:tc>
                  <a:txBody>
                    <a:bodyPr/>
                    <a:lstStyle/>
                    <a:p>
                      <a:pPr marL="90805" marR="6254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Digital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marketing skills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9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Managed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social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media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accounts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for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university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arts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society,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increasing</a:t>
                      </a:r>
                      <a:r>
                        <a:rPr sz="18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engagement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1619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by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30%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through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creative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campaigns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analytics-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driven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content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strategies.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3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Organizational</a:t>
                      </a:r>
                      <a:r>
                        <a:rPr sz="1800" spc="-10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skills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D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499109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Organized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student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art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exhibition,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coordinating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submissions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from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25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participants,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scheduling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event,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managing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promotion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logistics.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50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3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Quick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 learner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9"/>
                    </a:solidFill>
                  </a:tcPr>
                </a:tc>
                <a:tc>
                  <a:txBody>
                    <a:bodyPr/>
                    <a:lstStyle/>
                    <a:p>
                      <a:pPr marL="135255" marR="67437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Learned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use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Adobe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Photoshop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Canva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independently</a:t>
                      </a:r>
                      <a:r>
                        <a:rPr sz="18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design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promotional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materials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for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campus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events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within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week.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73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Takes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initiative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D0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49847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Proposed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launched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mentorship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program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for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first-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year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arts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students,</a:t>
                      </a:r>
                      <a:r>
                        <a:rPr sz="18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securing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faculty</a:t>
                      </a:r>
                      <a:r>
                        <a:rPr sz="18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approval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recruiting</a:t>
                      </a:r>
                      <a:r>
                        <a:rPr sz="18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senior</a:t>
                      </a:r>
                      <a:r>
                        <a:rPr sz="18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mentors.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98628"/>
              <a:ext cx="12192000" cy="6659880"/>
            </a:xfrm>
            <a:custGeom>
              <a:avLst/>
              <a:gdLst/>
              <a:ahLst/>
              <a:cxnLst/>
              <a:rect l="l" t="t" r="r" b="b"/>
              <a:pathLst>
                <a:path w="12192000" h="6659880">
                  <a:moveTo>
                    <a:pt x="0" y="6659371"/>
                  </a:moveTo>
                  <a:lnTo>
                    <a:pt x="12192000" y="66593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659371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30015" y="2244470"/>
              <a:ext cx="4331970" cy="2425065"/>
            </a:xfrm>
            <a:custGeom>
              <a:avLst/>
              <a:gdLst/>
              <a:ahLst/>
              <a:cxnLst/>
              <a:rect l="l" t="t" r="r" b="b"/>
              <a:pathLst>
                <a:path w="4331970" h="2425065">
                  <a:moveTo>
                    <a:pt x="0" y="0"/>
                  </a:moveTo>
                  <a:lnTo>
                    <a:pt x="4331970" y="0"/>
                  </a:lnTo>
                </a:path>
                <a:path w="4331970" h="2425065">
                  <a:moveTo>
                    <a:pt x="0" y="2424556"/>
                  </a:moveTo>
                  <a:lnTo>
                    <a:pt x="4331970" y="2424556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98551"/>
              <a:ext cx="3051175" cy="198755"/>
            </a:xfrm>
            <a:custGeom>
              <a:avLst/>
              <a:gdLst/>
              <a:ahLst/>
              <a:cxnLst/>
              <a:rect l="l" t="t" r="r" b="b"/>
              <a:pathLst>
                <a:path w="3051175" h="198754">
                  <a:moveTo>
                    <a:pt x="0" y="198577"/>
                  </a:moveTo>
                  <a:lnTo>
                    <a:pt x="3050793" y="198577"/>
                  </a:lnTo>
                  <a:lnTo>
                    <a:pt x="3050793" y="0"/>
                  </a:lnTo>
                  <a:lnTo>
                    <a:pt x="0" y="0"/>
                  </a:lnTo>
                  <a:lnTo>
                    <a:pt x="0" y="198577"/>
                  </a:lnTo>
                  <a:close/>
                </a:path>
              </a:pathLst>
            </a:custGeom>
            <a:solidFill>
              <a:srgbClr val="FFF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50794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FFE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7904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FFD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4889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E3B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0"/>
              <a:ext cx="12192000" cy="198755"/>
            </a:xfrm>
            <a:custGeom>
              <a:avLst/>
              <a:gdLst/>
              <a:ahLst/>
              <a:cxnLst/>
              <a:rect l="l" t="t" r="r" b="b"/>
              <a:pathLst>
                <a:path w="12192000" h="198755">
                  <a:moveTo>
                    <a:pt x="1219200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12192000" y="19857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02377" y="1061719"/>
            <a:ext cx="15792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465" dirty="0">
                <a:latin typeface="Tahoma"/>
                <a:cs typeface="Tahoma"/>
              </a:rPr>
              <a:t>ACTIVITY</a:t>
            </a:r>
            <a:r>
              <a:rPr sz="2500" b="1" spc="-95" dirty="0">
                <a:latin typeface="Tahoma"/>
                <a:cs typeface="Tahoma"/>
              </a:rPr>
              <a:t> </a:t>
            </a:r>
            <a:r>
              <a:rPr sz="2500" b="1" spc="-545" dirty="0">
                <a:latin typeface="Tahoma"/>
                <a:cs typeface="Tahoma"/>
              </a:rPr>
              <a:t>#1: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259707" y="1384503"/>
            <a:ext cx="3660140" cy="73152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490980" marR="5080" indent="-1478915">
              <a:lnSpc>
                <a:spcPts val="2560"/>
              </a:lnSpc>
              <a:spcBef>
                <a:spcPts val="550"/>
              </a:spcBef>
            </a:pPr>
            <a:r>
              <a:rPr sz="2500" spc="-450" dirty="0"/>
              <a:t>JOB</a:t>
            </a:r>
            <a:r>
              <a:rPr sz="2500" spc="-114" dirty="0"/>
              <a:t> </a:t>
            </a:r>
            <a:r>
              <a:rPr sz="2500" spc="-540" dirty="0"/>
              <a:t>DESCRIPTION</a:t>
            </a:r>
            <a:r>
              <a:rPr sz="2500" spc="-65" dirty="0"/>
              <a:t> </a:t>
            </a:r>
            <a:r>
              <a:rPr sz="2500" spc="-484" dirty="0"/>
              <a:t>ANALYSIS</a:t>
            </a:r>
            <a:r>
              <a:rPr sz="2500" spc="-105" dirty="0"/>
              <a:t> </a:t>
            </a:r>
            <a:r>
              <a:rPr sz="2500" spc="-400" dirty="0"/>
              <a:t>[3 </a:t>
            </a:r>
            <a:r>
              <a:rPr sz="2500" spc="-580" dirty="0"/>
              <a:t>MINS]</a:t>
            </a:r>
            <a:endParaRPr sz="2500" dirty="0"/>
          </a:p>
        </p:txBody>
      </p:sp>
      <p:sp>
        <p:nvSpPr>
          <p:cNvPr id="13" name="object 13"/>
          <p:cNvSpPr txBox="1"/>
          <p:nvPr/>
        </p:nvSpPr>
        <p:spPr>
          <a:xfrm>
            <a:off x="1376933" y="2408326"/>
            <a:ext cx="9437370" cy="1915795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4133850" indent="-514984">
              <a:lnSpc>
                <a:spcPct val="100000"/>
              </a:lnSpc>
              <a:spcBef>
                <a:spcPts val="1695"/>
              </a:spcBef>
              <a:buSzPct val="83928"/>
              <a:buAutoNum type="arabicPeriod"/>
              <a:tabLst>
                <a:tab pos="4133850" algn="l"/>
              </a:tabLst>
            </a:pPr>
            <a:r>
              <a:rPr sz="2800" dirty="0">
                <a:latin typeface="Georgia"/>
                <a:cs typeface="Georgia"/>
              </a:rPr>
              <a:t>Partner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up</a:t>
            </a:r>
            <a:endParaRPr sz="2800">
              <a:latin typeface="Georgia"/>
              <a:cs typeface="Georgia"/>
            </a:endParaRPr>
          </a:p>
          <a:p>
            <a:pPr marL="527685" indent="-514984">
              <a:lnSpc>
                <a:spcPct val="100000"/>
              </a:lnSpc>
              <a:spcBef>
                <a:spcPts val="1595"/>
              </a:spcBef>
              <a:buSzPct val="83928"/>
              <a:buAutoNum type="arabicPeriod"/>
              <a:tabLst>
                <a:tab pos="527685" algn="l"/>
              </a:tabLst>
            </a:pPr>
            <a:r>
              <a:rPr sz="2800" dirty="0">
                <a:latin typeface="Georgia"/>
                <a:cs typeface="Georgia"/>
              </a:rPr>
              <a:t>Read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the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job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description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for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the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TTC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job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in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your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handout</a:t>
            </a:r>
            <a:endParaRPr sz="2800">
              <a:latin typeface="Georgia"/>
              <a:cs typeface="Georgia"/>
            </a:endParaRPr>
          </a:p>
          <a:p>
            <a:pPr marL="1240790" indent="-514984">
              <a:lnSpc>
                <a:spcPct val="100000"/>
              </a:lnSpc>
              <a:spcBef>
                <a:spcPts val="1610"/>
              </a:spcBef>
              <a:buSzPct val="83928"/>
              <a:buAutoNum type="arabicPeriod"/>
              <a:tabLst>
                <a:tab pos="1240790" algn="l"/>
              </a:tabLst>
            </a:pPr>
            <a:r>
              <a:rPr sz="2800" dirty="0">
                <a:latin typeface="Georgia"/>
                <a:cs typeface="Georgia"/>
              </a:rPr>
              <a:t>Identify</a:t>
            </a:r>
            <a:r>
              <a:rPr sz="2800" spc="-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all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the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skills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the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employer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is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looking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for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05653" y="4818126"/>
            <a:ext cx="9823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85858"/>
                </a:solidFill>
                <a:latin typeface="Verdana"/>
                <a:cs typeface="Verdana"/>
              </a:rPr>
              <a:t>3</a:t>
            </a:r>
            <a:r>
              <a:rPr sz="1200" b="1" spc="-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585858"/>
                </a:solidFill>
                <a:latin typeface="Verdana"/>
                <a:cs typeface="Verdana"/>
              </a:rPr>
              <a:t>MINUTES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15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JOB</a:t>
            </a:r>
            <a:r>
              <a:rPr b="0" spc="300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DESCRIPTION</a:t>
            </a:r>
            <a:r>
              <a:rPr b="0" spc="345" dirty="0">
                <a:latin typeface="Impact"/>
                <a:cs typeface="Impact"/>
              </a:rPr>
              <a:t> </a:t>
            </a:r>
            <a:r>
              <a:rPr lang="en-US" b="0" spc="345" dirty="0">
                <a:latin typeface="Impact"/>
                <a:cs typeface="Impact"/>
              </a:rPr>
              <a:t> </a:t>
            </a:r>
            <a:r>
              <a:rPr b="0" spc="-10" dirty="0">
                <a:latin typeface="Impact"/>
                <a:cs typeface="Impact"/>
              </a:rPr>
              <a:t>ANALYSIS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24072"/>
              </p:ext>
            </p:extLst>
          </p:nvPr>
        </p:nvGraphicFramePr>
        <p:xfrm>
          <a:off x="319684" y="1293622"/>
          <a:ext cx="11358245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3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5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3040">
                <a:tc>
                  <a:txBody>
                    <a:bodyPr/>
                    <a:lstStyle/>
                    <a:p>
                      <a:pPr marL="31750" marR="2825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Employer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:</a:t>
                      </a:r>
                      <a:r>
                        <a:rPr sz="18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Toronto</a:t>
                      </a:r>
                      <a:r>
                        <a:rPr sz="18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Transit</a:t>
                      </a:r>
                      <a:r>
                        <a:rPr sz="1800" spc="-8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Commission (TTC)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Job</a:t>
                      </a:r>
                      <a:r>
                        <a:rPr sz="1800" b="1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Title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:</a:t>
                      </a:r>
                      <a:r>
                        <a:rPr sz="18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Customer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Experience</a:t>
                      </a:r>
                      <a:r>
                        <a:rPr sz="18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Analyst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Georgia"/>
                          <a:cs typeface="Georgia"/>
                        </a:rPr>
                        <a:t>Work</a:t>
                      </a:r>
                      <a:r>
                        <a:rPr sz="1800" b="1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latin typeface="Georgia"/>
                          <a:cs typeface="Georgia"/>
                        </a:rPr>
                        <a:t>Location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: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Toronto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2075" marR="2413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We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are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seeking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highly-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motivated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 individual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with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passion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and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enthusiasm</a:t>
                      </a:r>
                      <a:r>
                        <a:rPr sz="18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help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develop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implement</a:t>
                      </a:r>
                      <a:r>
                        <a:rPr sz="18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changes</a:t>
                      </a:r>
                      <a:r>
                        <a:rPr sz="18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that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will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improve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customer</a:t>
                      </a:r>
                      <a:r>
                        <a:rPr sz="18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experience</a:t>
                      </a:r>
                      <a:r>
                        <a:rPr sz="18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right</a:t>
                      </a:r>
                      <a:r>
                        <a:rPr sz="18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across</a:t>
                      </a:r>
                      <a:r>
                        <a:rPr sz="1800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8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organization.</a:t>
                      </a:r>
                      <a:r>
                        <a:rPr sz="18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The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student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will</a:t>
                      </a:r>
                      <a:r>
                        <a:rPr sz="18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analyze</a:t>
                      </a:r>
                      <a:r>
                        <a:rPr sz="18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8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evaluate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different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sources</a:t>
                      </a:r>
                      <a:r>
                        <a:rPr sz="18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information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identify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trends,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variances,</a:t>
                      </a:r>
                      <a:r>
                        <a:rPr sz="18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gaps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insights.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338734" y="2745232"/>
            <a:ext cx="11291570" cy="313563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b="1" dirty="0">
                <a:latin typeface="Georgia"/>
                <a:cs typeface="Georgia"/>
              </a:rPr>
              <a:t>Required</a:t>
            </a:r>
            <a:r>
              <a:rPr sz="1800" b="1" spc="-60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Skills</a:t>
            </a:r>
            <a:endParaRPr sz="1800">
              <a:latin typeface="Georgia"/>
              <a:cs typeface="Georgia"/>
            </a:endParaRPr>
          </a:p>
          <a:p>
            <a:pPr marL="302260" marR="892810" indent="-289560">
              <a:lnSpc>
                <a:spcPct val="100000"/>
              </a:lnSpc>
              <a:spcBef>
                <a:spcPts val="1200"/>
              </a:spcBef>
              <a:buSzPct val="83333"/>
              <a:buFont typeface="Wingdings"/>
              <a:buChar char=""/>
              <a:tabLst>
                <a:tab pos="302260" algn="l"/>
              </a:tabLst>
            </a:pPr>
            <a:r>
              <a:rPr sz="1800" dirty="0">
                <a:latin typeface="Georgia"/>
                <a:cs typeface="Georgia"/>
              </a:rPr>
              <a:t>Solid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customer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service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skills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with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experience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working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customer-</a:t>
            </a:r>
            <a:r>
              <a:rPr sz="1800" dirty="0">
                <a:latin typeface="Georgia"/>
                <a:cs typeface="Georgia"/>
              </a:rPr>
              <a:t>focused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environment,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including </a:t>
            </a:r>
            <a:r>
              <a:rPr sz="1800" dirty="0">
                <a:latin typeface="Georgia"/>
                <a:cs typeface="Georgia"/>
              </a:rPr>
              <a:t>identifying</a:t>
            </a:r>
            <a:r>
              <a:rPr sz="1800" spc="-7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responding</a:t>
            </a:r>
            <a:r>
              <a:rPr sz="1800" spc="-7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to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customer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needs</a:t>
            </a:r>
            <a:endParaRPr sz="18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205"/>
              </a:spcBef>
              <a:buSzPct val="83333"/>
              <a:buFont typeface="Wingdings"/>
              <a:buChar char=""/>
              <a:tabLst>
                <a:tab pos="301625" algn="l"/>
              </a:tabLst>
            </a:pPr>
            <a:r>
              <a:rPr sz="1800" dirty="0">
                <a:latin typeface="Georgia"/>
                <a:cs typeface="Georgia"/>
              </a:rPr>
              <a:t>Excellent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communication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(oral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written)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skills</a:t>
            </a:r>
            <a:endParaRPr sz="18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200"/>
              </a:spcBef>
              <a:buSzPct val="83333"/>
              <a:buFont typeface="Wingdings"/>
              <a:buChar char=""/>
              <a:tabLst>
                <a:tab pos="301625" algn="l"/>
              </a:tabLst>
            </a:pPr>
            <a:r>
              <a:rPr sz="1800" dirty="0">
                <a:latin typeface="Georgia"/>
                <a:cs typeface="Georgia"/>
              </a:rPr>
              <a:t>Strong</a:t>
            </a:r>
            <a:r>
              <a:rPr sz="1800" spc="-8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presentation</a:t>
            </a:r>
            <a:r>
              <a:rPr sz="1800" spc="-8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skills</a:t>
            </a:r>
            <a:endParaRPr sz="1800">
              <a:latin typeface="Georgia"/>
              <a:cs typeface="Georgia"/>
            </a:endParaRPr>
          </a:p>
          <a:p>
            <a:pPr marL="302260" marR="826135" indent="-289560">
              <a:lnSpc>
                <a:spcPct val="100000"/>
              </a:lnSpc>
              <a:spcBef>
                <a:spcPts val="1200"/>
              </a:spcBef>
              <a:buSzPct val="83333"/>
              <a:buFont typeface="Wingdings"/>
              <a:buChar char=""/>
              <a:tabLst>
                <a:tab pos="302260" algn="l"/>
              </a:tabLst>
            </a:pPr>
            <a:r>
              <a:rPr sz="1800" dirty="0">
                <a:latin typeface="Georgia"/>
                <a:cs typeface="Georgia"/>
              </a:rPr>
              <a:t>Ability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to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think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critically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&amp;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interpret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multiple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data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sources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to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draw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meaningful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conclusions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make </a:t>
            </a:r>
            <a:r>
              <a:rPr sz="1800" spc="-10" dirty="0">
                <a:latin typeface="Georgia"/>
                <a:cs typeface="Georgia"/>
              </a:rPr>
              <a:t>recommendations</a:t>
            </a:r>
            <a:endParaRPr sz="18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200"/>
              </a:spcBef>
              <a:buSzPct val="83333"/>
              <a:buFont typeface="Wingdings"/>
              <a:buChar char=""/>
              <a:tabLst>
                <a:tab pos="301625" algn="l"/>
              </a:tabLst>
            </a:pPr>
            <a:r>
              <a:rPr sz="1800" spc="-10" dirty="0">
                <a:latin typeface="Georgia"/>
                <a:cs typeface="Georgia"/>
              </a:rPr>
              <a:t>Well-</a:t>
            </a:r>
            <a:r>
              <a:rPr sz="1800" dirty="0">
                <a:latin typeface="Georgia"/>
                <a:cs typeface="Georgia"/>
              </a:rPr>
              <a:t>developed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organizational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skills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including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attention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to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detail,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the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ability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to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prioritize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work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the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ability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734" y="5703111"/>
            <a:ext cx="6231255" cy="87884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302260">
              <a:lnSpc>
                <a:spcPct val="100000"/>
              </a:lnSpc>
              <a:spcBef>
                <a:spcPts val="1295"/>
              </a:spcBef>
            </a:pPr>
            <a:r>
              <a:rPr sz="1800" dirty="0">
                <a:latin typeface="Georgia"/>
                <a:cs typeface="Georgia"/>
              </a:rPr>
              <a:t>to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work</a:t>
            </a:r>
            <a:r>
              <a:rPr sz="1800" spc="-10" dirty="0">
                <a:latin typeface="Georgia"/>
                <a:cs typeface="Georgia"/>
              </a:rPr>
              <a:t> collaboratively</a:t>
            </a:r>
            <a:r>
              <a:rPr sz="1800" dirty="0">
                <a:latin typeface="Georgia"/>
                <a:cs typeface="Georgia"/>
              </a:rPr>
              <a:t> across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multi-</a:t>
            </a:r>
            <a:r>
              <a:rPr sz="1800" dirty="0">
                <a:latin typeface="Georgia"/>
                <a:cs typeface="Georgia"/>
              </a:rPr>
              <a:t>disciplinary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teams.</a:t>
            </a:r>
            <a:endParaRPr sz="18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200"/>
              </a:spcBef>
              <a:buSzPct val="83333"/>
              <a:buFont typeface="Wingdings"/>
              <a:buChar char=""/>
              <a:tabLst>
                <a:tab pos="301625" algn="l"/>
              </a:tabLst>
            </a:pPr>
            <a:r>
              <a:rPr sz="1800" dirty="0">
                <a:latin typeface="Georgia"/>
                <a:cs typeface="Georgia"/>
              </a:rPr>
              <a:t>Must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have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vision,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commitment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enthusiasm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for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change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JOB</a:t>
            </a:r>
            <a:r>
              <a:rPr lang="en-US" b="0" dirty="0">
                <a:latin typeface="Impact"/>
                <a:cs typeface="Impact"/>
              </a:rPr>
              <a:t> </a:t>
            </a:r>
            <a:r>
              <a:rPr b="0" spc="285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DESCRIPTION</a:t>
            </a:r>
            <a:r>
              <a:rPr lang="en-US" b="0" dirty="0">
                <a:latin typeface="Impact"/>
                <a:cs typeface="Impact"/>
              </a:rPr>
              <a:t> </a:t>
            </a:r>
            <a:r>
              <a:rPr b="0" spc="310" dirty="0">
                <a:latin typeface="Impact"/>
                <a:cs typeface="Impact"/>
              </a:rPr>
              <a:t> </a:t>
            </a:r>
            <a:r>
              <a:rPr b="0" spc="-10" dirty="0">
                <a:latin typeface="Impact"/>
                <a:cs typeface="Impact"/>
              </a:rPr>
              <a:t>ANALYSIS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9331" y="1277238"/>
            <a:ext cx="4460240" cy="54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Employer:</a:t>
            </a:r>
            <a:r>
              <a:rPr sz="1700" spc="-3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Toronto</a:t>
            </a:r>
            <a:r>
              <a:rPr sz="1700" spc="-7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Transit</a:t>
            </a:r>
            <a:r>
              <a:rPr sz="1700" spc="-2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Commission</a:t>
            </a:r>
            <a:r>
              <a:rPr sz="1700" spc="-9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D9D9D9"/>
                </a:solidFill>
                <a:latin typeface="Georgia"/>
                <a:cs typeface="Georgia"/>
              </a:rPr>
              <a:t>(TTC)</a:t>
            </a:r>
            <a:endParaRPr sz="1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Job</a:t>
            </a:r>
            <a:r>
              <a:rPr sz="1700" spc="-4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Title:</a:t>
            </a:r>
            <a:r>
              <a:rPr sz="1700" spc="-3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Customer</a:t>
            </a:r>
            <a:r>
              <a:rPr sz="1700" spc="-5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Experience</a:t>
            </a:r>
            <a:r>
              <a:rPr sz="1700" spc="-3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D9D9D9"/>
                </a:solidFill>
                <a:latin typeface="Georgia"/>
                <a:cs typeface="Georgia"/>
              </a:rPr>
              <a:t>Analyst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94350" y="1307902"/>
            <a:ext cx="453326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We</a:t>
            </a:r>
            <a:r>
              <a:rPr sz="1700" spc="-2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are</a:t>
            </a:r>
            <a:r>
              <a:rPr sz="1700" spc="-2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seeking</a:t>
            </a:r>
            <a:r>
              <a:rPr sz="1700" spc="-3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a</a:t>
            </a:r>
            <a:r>
              <a:rPr sz="1700" spc="-1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highly-</a:t>
            </a:r>
            <a:r>
              <a:rPr sz="1700" spc="-10" dirty="0">
                <a:solidFill>
                  <a:srgbClr val="D9D9D9"/>
                </a:solidFill>
                <a:latin typeface="Georgia"/>
                <a:cs typeface="Georgia"/>
              </a:rPr>
              <a:t>motivated</a:t>
            </a:r>
            <a:r>
              <a:rPr sz="1700" spc="-6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individual</a:t>
            </a:r>
            <a:r>
              <a:rPr sz="1700" spc="-3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spc="-50" dirty="0">
                <a:solidFill>
                  <a:srgbClr val="D9D9D9"/>
                </a:solidFill>
                <a:latin typeface="Georgia"/>
                <a:cs typeface="Georgia"/>
              </a:rPr>
              <a:t>w</a:t>
            </a:r>
            <a:endParaRPr sz="17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and</a:t>
            </a:r>
            <a:r>
              <a:rPr sz="1700" spc="-3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enthusiasm</a:t>
            </a:r>
            <a:r>
              <a:rPr sz="1700" spc="-4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to</a:t>
            </a:r>
            <a:r>
              <a:rPr sz="1700" spc="-1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help</a:t>
            </a:r>
            <a:r>
              <a:rPr sz="1700" spc="-3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develop</a:t>
            </a:r>
            <a:r>
              <a:rPr sz="1700" spc="-4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and</a:t>
            </a:r>
            <a:r>
              <a:rPr sz="1700" spc="-2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D9D9D9"/>
                </a:solidFill>
                <a:latin typeface="Georgia"/>
                <a:cs typeface="Georgia"/>
              </a:rPr>
              <a:t>implement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3454" y="1536014"/>
            <a:ext cx="163068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changes</a:t>
            </a:r>
            <a:r>
              <a:rPr sz="1700" spc="-3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that</a:t>
            </a:r>
            <a:r>
              <a:rPr sz="1700" spc="-3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spc="-20" dirty="0">
                <a:solidFill>
                  <a:srgbClr val="D9D9D9"/>
                </a:solidFill>
                <a:latin typeface="Georgia"/>
                <a:cs typeface="Georgia"/>
              </a:rPr>
              <a:t>will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331" y="1795652"/>
            <a:ext cx="1128776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04460" algn="l"/>
              </a:tabLst>
            </a:pP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Work</a:t>
            </a:r>
            <a:r>
              <a:rPr sz="1700" spc="-4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Location:</a:t>
            </a:r>
            <a:r>
              <a:rPr sz="1700" spc="-5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D9D9D9"/>
                </a:solidFill>
                <a:latin typeface="Georgia"/>
                <a:cs typeface="Georgia"/>
              </a:rPr>
              <a:t>Toronto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	improve</a:t>
            </a:r>
            <a:r>
              <a:rPr sz="1700" spc="-5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customer</a:t>
            </a:r>
            <a:r>
              <a:rPr sz="1700" spc="-4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experience</a:t>
            </a:r>
            <a:r>
              <a:rPr sz="1700" spc="-5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right</a:t>
            </a:r>
            <a:r>
              <a:rPr sz="1700" spc="-4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across</a:t>
            </a:r>
            <a:r>
              <a:rPr sz="1700" spc="-4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the</a:t>
            </a:r>
            <a:r>
              <a:rPr sz="1700" spc="-5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organization.</a:t>
            </a:r>
            <a:r>
              <a:rPr sz="1700" spc="-6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spc="-25" dirty="0">
                <a:solidFill>
                  <a:srgbClr val="D9D9D9"/>
                </a:solidFill>
                <a:latin typeface="Georgia"/>
                <a:cs typeface="Georgia"/>
              </a:rPr>
              <a:t>The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94350" y="2085396"/>
            <a:ext cx="3852545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student</a:t>
            </a:r>
            <a:r>
              <a:rPr sz="1700" spc="-5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will</a:t>
            </a:r>
            <a:r>
              <a:rPr sz="1700" spc="-3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analyze</a:t>
            </a:r>
            <a:r>
              <a:rPr sz="1700" spc="-4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and</a:t>
            </a:r>
            <a:r>
              <a:rPr sz="1700" spc="-3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evaluate</a:t>
            </a:r>
            <a:r>
              <a:rPr sz="1700" spc="-2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D9D9D9"/>
                </a:solidFill>
                <a:latin typeface="Georgia"/>
                <a:cs typeface="Georgia"/>
              </a:rPr>
              <a:t>differe</a:t>
            </a:r>
            <a:endParaRPr sz="17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information</a:t>
            </a:r>
            <a:r>
              <a:rPr sz="1700" spc="-7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to</a:t>
            </a:r>
            <a:r>
              <a:rPr sz="1700" spc="-2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identify</a:t>
            </a:r>
            <a:r>
              <a:rPr sz="1700" spc="-5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trends,</a:t>
            </a:r>
            <a:r>
              <a:rPr sz="1700" spc="-3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D9D9D9"/>
                </a:solidFill>
                <a:latin typeface="Georgia"/>
                <a:cs typeface="Georgia"/>
              </a:rPr>
              <a:t>variances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34062" y="2313813"/>
            <a:ext cx="184975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,</a:t>
            </a:r>
            <a:r>
              <a:rPr sz="1700" spc="-3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gaps</a:t>
            </a:r>
            <a:r>
              <a:rPr sz="1700" spc="-2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D9D9D9"/>
                </a:solidFill>
                <a:latin typeface="Georgia"/>
                <a:cs typeface="Georgia"/>
              </a:rPr>
              <a:t>and</a:t>
            </a:r>
            <a:r>
              <a:rPr sz="1700" spc="-30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D9D9D9"/>
                </a:solidFill>
                <a:latin typeface="Georgia"/>
                <a:cs typeface="Georgia"/>
              </a:rPr>
              <a:t>insights.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2486" y="3391849"/>
            <a:ext cx="4699635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85"/>
              </a:lnSpc>
            </a:pP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ustomer</a:t>
            </a:r>
            <a:r>
              <a:rPr sz="1600" spc="-3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service</a:t>
            </a:r>
            <a:r>
              <a:rPr sz="1600" spc="-3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skills</a:t>
            </a:r>
            <a:r>
              <a:rPr sz="1600" spc="-2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with</a:t>
            </a:r>
            <a:r>
              <a:rPr sz="1600" spc="-5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experience</a:t>
            </a:r>
            <a:r>
              <a:rPr sz="1600" spc="-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working</a:t>
            </a:r>
            <a:r>
              <a:rPr sz="1600" spc="-3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in</a:t>
            </a:r>
            <a:r>
              <a:rPr sz="1600" spc="-4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a</a:t>
            </a:r>
            <a:r>
              <a:rPr sz="1600" spc="-4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spc="-50" dirty="0">
                <a:solidFill>
                  <a:srgbClr val="D5D5D5"/>
                </a:solidFill>
                <a:latin typeface="Georgia"/>
                <a:cs typeface="Georgia"/>
              </a:rPr>
              <a:t>c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51441" y="4083746"/>
            <a:ext cx="4539615" cy="1123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ts val="1785"/>
              </a:lnSpc>
            </a:pP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ten)</a:t>
            </a:r>
            <a:r>
              <a:rPr sz="1600" spc="-10" dirty="0">
                <a:solidFill>
                  <a:srgbClr val="D5D5D5"/>
                </a:solidFill>
                <a:latin typeface="Georgia"/>
                <a:cs typeface="Georgia"/>
              </a:rPr>
              <a:t> skills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475"/>
              </a:spcBef>
            </a:pP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s</a:t>
            </a:r>
            <a:r>
              <a:rPr sz="1600" spc="-3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to</a:t>
            </a:r>
            <a:r>
              <a:rPr sz="1600" spc="-5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draw</a:t>
            </a:r>
            <a:r>
              <a:rPr sz="1600" spc="-3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meaningful conclusions</a:t>
            </a:r>
            <a:r>
              <a:rPr sz="1600" spc="-2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and</a:t>
            </a:r>
            <a:r>
              <a:rPr sz="1600" spc="-3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make</a:t>
            </a:r>
            <a:r>
              <a:rPr sz="1600" spc="-3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D5D5D5"/>
                </a:solidFill>
                <a:latin typeface="Georgia"/>
                <a:cs typeface="Georgia"/>
              </a:rPr>
              <a:t>recom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9331" y="4501134"/>
            <a:ext cx="2607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95"/>
              </a:spcBef>
              <a:buClr>
                <a:srgbClr val="9F9F9F"/>
              </a:buClr>
              <a:buSzPct val="84375"/>
              <a:buFont typeface="Wingdings"/>
              <a:buChar char=""/>
              <a:tabLst>
                <a:tab pos="302260" algn="l"/>
              </a:tabLst>
            </a:pP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Strong</a:t>
            </a:r>
            <a:r>
              <a:rPr sz="1600" spc="-3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D5D5D5"/>
                </a:solidFill>
                <a:latin typeface="Georgia"/>
                <a:cs typeface="Georgia"/>
              </a:rPr>
              <a:t>presentation</a:t>
            </a:r>
            <a:r>
              <a:rPr sz="1600" spc="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D5D5D5"/>
                </a:solidFill>
                <a:latin typeface="Georgia"/>
                <a:cs typeface="Georgia"/>
              </a:rPr>
              <a:t>skills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9331" y="4947665"/>
            <a:ext cx="9478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95"/>
              </a:spcBef>
              <a:buClr>
                <a:srgbClr val="9F9F9F"/>
              </a:buClr>
              <a:buSzPct val="84375"/>
              <a:buFont typeface="Wingdings"/>
              <a:buChar char=""/>
              <a:tabLst>
                <a:tab pos="302260" algn="l"/>
                <a:tab pos="8401050" algn="l"/>
              </a:tabLst>
            </a:pP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Ability</a:t>
            </a:r>
            <a:r>
              <a:rPr sz="1600" spc="-2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to</a:t>
            </a:r>
            <a:r>
              <a:rPr sz="1600" spc="-6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interpret</a:t>
            </a:r>
            <a:r>
              <a:rPr sz="1600" spc="-4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multiple</a:t>
            </a:r>
            <a:r>
              <a:rPr sz="1600" spc="-2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data</a:t>
            </a:r>
            <a:r>
              <a:rPr sz="1600" spc="-4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D5D5D5"/>
                </a:solidFill>
                <a:latin typeface="Georgia"/>
                <a:cs typeface="Georgia"/>
              </a:rPr>
              <a:t>source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	</a:t>
            </a:r>
            <a:r>
              <a:rPr sz="1600" spc="-10" dirty="0">
                <a:solidFill>
                  <a:srgbClr val="D5D5D5"/>
                </a:solidFill>
                <a:latin typeface="Georgia"/>
                <a:cs typeface="Georgia"/>
              </a:rPr>
              <a:t>mendations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331" y="5395671"/>
            <a:ext cx="10817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95"/>
              </a:spcBef>
              <a:buClr>
                <a:srgbClr val="9F9F9F"/>
              </a:buClr>
              <a:buSzPct val="84375"/>
              <a:buFont typeface="Wingdings"/>
              <a:buChar char=""/>
              <a:tabLst>
                <a:tab pos="302260" algn="l"/>
              </a:tabLst>
            </a:pPr>
            <a:r>
              <a:rPr sz="1600" spc="-20" dirty="0">
                <a:solidFill>
                  <a:srgbClr val="D5D5D5"/>
                </a:solidFill>
                <a:latin typeface="Georgia"/>
                <a:cs typeface="Georgia"/>
              </a:rPr>
              <a:t>Well-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developed</a:t>
            </a:r>
            <a:r>
              <a:rPr sz="1600" spc="-1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organizational</a:t>
            </a:r>
            <a:r>
              <a:rPr sz="1600" spc="-1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skills</a:t>
            </a:r>
            <a:r>
              <a:rPr sz="1600" spc="-4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including</a:t>
            </a:r>
            <a:r>
              <a:rPr sz="1600" spc="-2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attention</a:t>
            </a:r>
            <a:r>
              <a:rPr sz="1600" spc="-4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to</a:t>
            </a:r>
            <a:r>
              <a:rPr sz="1600" spc="-5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detail,</a:t>
            </a:r>
            <a:r>
              <a:rPr sz="1600" spc="-1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the</a:t>
            </a:r>
            <a:r>
              <a:rPr sz="1600" spc="-6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ability</a:t>
            </a:r>
            <a:r>
              <a:rPr sz="1600" spc="-1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to</a:t>
            </a:r>
            <a:r>
              <a:rPr sz="1600" spc="-5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prioritize</a:t>
            </a:r>
            <a:r>
              <a:rPr sz="1600" spc="-4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work</a:t>
            </a:r>
            <a:r>
              <a:rPr sz="1600" spc="-5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and</a:t>
            </a:r>
            <a:r>
              <a:rPr sz="1600" spc="-4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the</a:t>
            </a:r>
            <a:r>
              <a:rPr sz="1600" spc="-5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ability</a:t>
            </a:r>
            <a:r>
              <a:rPr sz="1600" spc="-3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to</a:t>
            </a:r>
            <a:r>
              <a:rPr sz="1600" spc="-5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spc="-20" dirty="0">
                <a:solidFill>
                  <a:srgbClr val="D5D5D5"/>
                </a:solidFill>
                <a:latin typeface="Georgia"/>
                <a:cs typeface="Georgia"/>
              </a:rPr>
              <a:t>work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9195" y="5639511"/>
            <a:ext cx="226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D5D5D5"/>
                </a:solidFill>
                <a:latin typeface="Georgia"/>
                <a:cs typeface="Georgia"/>
              </a:rPr>
              <a:t>co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3178" y="5669036"/>
            <a:ext cx="4039235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85"/>
              </a:lnSpc>
            </a:pP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llaboratively</a:t>
            </a:r>
            <a:r>
              <a:rPr sz="1600" spc="-5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across</a:t>
            </a:r>
            <a:r>
              <a:rPr sz="1600" spc="-8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D5D5D5"/>
                </a:solidFill>
                <a:latin typeface="Georgia"/>
                <a:cs typeface="Georgia"/>
              </a:rPr>
              <a:t>multi-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disciplinary</a:t>
            </a:r>
            <a:r>
              <a:rPr sz="1600" spc="-4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D5D5D5"/>
                </a:solidFill>
                <a:latin typeface="Georgia"/>
                <a:cs typeface="Georgia"/>
              </a:rPr>
              <a:t>teams.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9331" y="6086347"/>
            <a:ext cx="5572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95"/>
              </a:spcBef>
              <a:buClr>
                <a:srgbClr val="9F9F9F"/>
              </a:buClr>
              <a:buSzPct val="84375"/>
              <a:buFont typeface="Wingdings"/>
              <a:buChar char=""/>
              <a:tabLst>
                <a:tab pos="302260" algn="l"/>
              </a:tabLst>
            </a:pP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Must</a:t>
            </a:r>
            <a:r>
              <a:rPr sz="1600" spc="-6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have</a:t>
            </a:r>
            <a:r>
              <a:rPr sz="1600" spc="-3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vision,</a:t>
            </a:r>
            <a:r>
              <a:rPr sz="1600" spc="-4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commitment</a:t>
            </a:r>
            <a:r>
              <a:rPr sz="1600" spc="-3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and</a:t>
            </a:r>
            <a:r>
              <a:rPr sz="1600" spc="-4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enthusiasm</a:t>
            </a:r>
            <a:r>
              <a:rPr sz="1600" spc="-3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for</a:t>
            </a:r>
            <a:r>
              <a:rPr sz="1600" spc="-6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D5D5D5"/>
                </a:solidFill>
                <a:latin typeface="Georgia"/>
                <a:cs typeface="Georgia"/>
              </a:rPr>
              <a:t>change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73617" y="2027047"/>
            <a:ext cx="7160259" cy="613410"/>
            <a:chOff x="2273617" y="2027047"/>
            <a:chExt cx="7160259" cy="613410"/>
          </a:xfrm>
        </p:grpSpPr>
        <p:sp>
          <p:nvSpPr>
            <p:cNvPr id="21" name="object 21"/>
            <p:cNvSpPr/>
            <p:nvPr/>
          </p:nvSpPr>
          <p:spPr>
            <a:xfrm>
              <a:off x="2287904" y="2041334"/>
              <a:ext cx="7131684" cy="584835"/>
            </a:xfrm>
            <a:custGeom>
              <a:avLst/>
              <a:gdLst/>
              <a:ahLst/>
              <a:cxnLst/>
              <a:rect l="l" t="t" r="r" b="b"/>
              <a:pathLst>
                <a:path w="7131684" h="584835">
                  <a:moveTo>
                    <a:pt x="7131684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7131684" y="584771"/>
                  </a:lnTo>
                  <a:lnTo>
                    <a:pt x="7131684" y="0"/>
                  </a:lnTo>
                  <a:close/>
                </a:path>
              </a:pathLst>
            </a:custGeom>
            <a:solidFill>
              <a:srgbClr val="F6D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87904" y="2041334"/>
              <a:ext cx="7131684" cy="584835"/>
            </a:xfrm>
            <a:custGeom>
              <a:avLst/>
              <a:gdLst/>
              <a:ahLst/>
              <a:cxnLst/>
              <a:rect l="l" t="t" r="r" b="b"/>
              <a:pathLst>
                <a:path w="7131684" h="584835">
                  <a:moveTo>
                    <a:pt x="0" y="584771"/>
                  </a:moveTo>
                  <a:lnTo>
                    <a:pt x="7131684" y="584771"/>
                  </a:lnTo>
                  <a:lnTo>
                    <a:pt x="7131684" y="0"/>
                  </a:lnTo>
                  <a:lnTo>
                    <a:pt x="0" y="0"/>
                  </a:lnTo>
                  <a:lnTo>
                    <a:pt x="0" y="584771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341498" y="2061210"/>
            <a:ext cx="83299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Georgia"/>
                <a:cs typeface="Georgia"/>
              </a:rPr>
              <a:t>excellent</a:t>
            </a:r>
            <a:r>
              <a:rPr sz="3200" spc="-5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written</a:t>
            </a:r>
            <a:r>
              <a:rPr sz="3200" spc="-3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communication</a:t>
            </a:r>
            <a:r>
              <a:rPr sz="3200" spc="-5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skills</a:t>
            </a:r>
            <a:r>
              <a:rPr sz="3200" spc="95" dirty="0">
                <a:latin typeface="Georgia"/>
                <a:cs typeface="Georgia"/>
              </a:rPr>
              <a:t> </a:t>
            </a:r>
            <a:r>
              <a:rPr sz="2550" baseline="50653" dirty="0">
                <a:solidFill>
                  <a:srgbClr val="D9D9D9"/>
                </a:solidFill>
                <a:latin typeface="Georgia"/>
                <a:cs typeface="Georgia"/>
              </a:rPr>
              <a:t>nt</a:t>
            </a:r>
            <a:r>
              <a:rPr sz="2550" spc="-60" baseline="50653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2550" baseline="50653" dirty="0">
                <a:solidFill>
                  <a:srgbClr val="D9D9D9"/>
                </a:solidFill>
                <a:latin typeface="Georgia"/>
                <a:cs typeface="Georgia"/>
              </a:rPr>
              <a:t>sources</a:t>
            </a:r>
            <a:r>
              <a:rPr sz="2550" spc="-22" baseline="50653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2550" spc="-37" baseline="50653" dirty="0">
                <a:solidFill>
                  <a:srgbClr val="D9D9D9"/>
                </a:solidFill>
                <a:latin typeface="Georgia"/>
                <a:cs typeface="Georgia"/>
              </a:rPr>
              <a:t>of</a:t>
            </a:r>
            <a:endParaRPr sz="2550" baseline="50653">
              <a:latin typeface="Georgia"/>
              <a:cs typeface="Georgia"/>
            </a:endParaRPr>
          </a:p>
        </p:txBody>
      </p:sp>
      <p:grpSp>
        <p:nvGrp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87202" y="4032821"/>
            <a:ext cx="4591685" cy="1106170"/>
            <a:chOff x="4287202" y="4032821"/>
            <a:chExt cx="4591685" cy="1106170"/>
          </a:xfrm>
        </p:grpSpPr>
        <p:sp>
          <p:nvSpPr>
            <p:cNvPr id="25" name="object 25"/>
            <p:cNvSpPr/>
            <p:nvPr/>
          </p:nvSpPr>
          <p:spPr>
            <a:xfrm>
              <a:off x="4301490" y="4047109"/>
              <a:ext cx="4563110" cy="1077595"/>
            </a:xfrm>
            <a:custGeom>
              <a:avLst/>
              <a:gdLst/>
              <a:ahLst/>
              <a:cxnLst/>
              <a:rect l="l" t="t" r="r" b="b"/>
              <a:pathLst>
                <a:path w="4563109" h="1077595">
                  <a:moveTo>
                    <a:pt x="4563110" y="0"/>
                  </a:moveTo>
                  <a:lnTo>
                    <a:pt x="0" y="0"/>
                  </a:lnTo>
                  <a:lnTo>
                    <a:pt x="0" y="1077214"/>
                  </a:lnTo>
                  <a:lnTo>
                    <a:pt x="4563110" y="1077214"/>
                  </a:lnTo>
                  <a:lnTo>
                    <a:pt x="4563110" y="0"/>
                  </a:lnTo>
                  <a:close/>
                </a:path>
              </a:pathLst>
            </a:custGeom>
            <a:solidFill>
              <a:srgbClr val="F6D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01490" y="4047109"/>
              <a:ext cx="4563110" cy="1077595"/>
            </a:xfrm>
            <a:custGeom>
              <a:avLst/>
              <a:gdLst/>
              <a:ahLst/>
              <a:cxnLst/>
              <a:rect l="l" t="t" r="r" b="b"/>
              <a:pathLst>
                <a:path w="4563109" h="1077595">
                  <a:moveTo>
                    <a:pt x="0" y="1077214"/>
                  </a:moveTo>
                  <a:lnTo>
                    <a:pt x="4563110" y="1077214"/>
                  </a:lnTo>
                  <a:lnTo>
                    <a:pt x="4563110" y="0"/>
                  </a:lnTo>
                  <a:lnTo>
                    <a:pt x="0" y="0"/>
                  </a:lnTo>
                  <a:lnTo>
                    <a:pt x="0" y="1077214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380991" y="4554982"/>
            <a:ext cx="38684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Georgia"/>
                <a:cs typeface="Georgia"/>
              </a:rPr>
              <a:t>multiple</a:t>
            </a:r>
            <a:r>
              <a:rPr sz="3200" spc="-4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data</a:t>
            </a:r>
            <a:r>
              <a:rPr sz="3200" spc="-25" dirty="0">
                <a:latin typeface="Georgia"/>
                <a:cs typeface="Georgia"/>
              </a:rPr>
              <a:t> </a:t>
            </a:r>
            <a:r>
              <a:rPr sz="3200" spc="-10" dirty="0">
                <a:latin typeface="Georgia"/>
                <a:cs typeface="Georgia"/>
              </a:rPr>
              <a:t>sources</a:t>
            </a:r>
            <a:endParaRPr sz="3200">
              <a:latin typeface="Georgia"/>
              <a:cs typeface="Georgia"/>
            </a:endParaRPr>
          </a:p>
        </p:txBody>
      </p:sp>
      <p:grpSp>
        <p:nvGrp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95405" y="1203452"/>
            <a:ext cx="5252720" cy="613410"/>
            <a:chOff x="4895405" y="1203452"/>
            <a:chExt cx="5252720" cy="613410"/>
          </a:xfrm>
        </p:grpSpPr>
        <p:sp>
          <p:nvSpPr>
            <p:cNvPr id="29" name="object 29"/>
            <p:cNvSpPr/>
            <p:nvPr/>
          </p:nvSpPr>
          <p:spPr>
            <a:xfrm>
              <a:off x="4909692" y="1217739"/>
              <a:ext cx="5224145" cy="584835"/>
            </a:xfrm>
            <a:custGeom>
              <a:avLst/>
              <a:gdLst/>
              <a:ahLst/>
              <a:cxnLst/>
              <a:rect l="l" t="t" r="r" b="b"/>
              <a:pathLst>
                <a:path w="5224145" h="584835">
                  <a:moveTo>
                    <a:pt x="5223891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5223891" y="584771"/>
                  </a:lnTo>
                  <a:lnTo>
                    <a:pt x="5223891" y="0"/>
                  </a:lnTo>
                  <a:close/>
                </a:path>
              </a:pathLst>
            </a:custGeom>
            <a:solidFill>
              <a:srgbClr val="F6D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09692" y="1217739"/>
              <a:ext cx="5224145" cy="584835"/>
            </a:xfrm>
            <a:custGeom>
              <a:avLst/>
              <a:gdLst/>
              <a:ahLst/>
              <a:cxnLst/>
              <a:rect l="l" t="t" r="r" b="b"/>
              <a:pathLst>
                <a:path w="5224145" h="584835">
                  <a:moveTo>
                    <a:pt x="0" y="584771"/>
                  </a:moveTo>
                  <a:lnTo>
                    <a:pt x="5223891" y="584771"/>
                  </a:lnTo>
                  <a:lnTo>
                    <a:pt x="5223891" y="0"/>
                  </a:lnTo>
                  <a:lnTo>
                    <a:pt x="0" y="0"/>
                  </a:lnTo>
                  <a:lnTo>
                    <a:pt x="0" y="58477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963667" y="1236929"/>
            <a:ext cx="65963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Georgia"/>
                <a:cs typeface="Georgia"/>
              </a:rPr>
              <a:t>solid</a:t>
            </a:r>
            <a:r>
              <a:rPr sz="3200" spc="-3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customer</a:t>
            </a:r>
            <a:r>
              <a:rPr sz="3200" spc="-3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service</a:t>
            </a:r>
            <a:r>
              <a:rPr sz="3200" spc="-3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skills</a:t>
            </a:r>
            <a:r>
              <a:rPr sz="3200" spc="185" dirty="0">
                <a:latin typeface="Georgia"/>
                <a:cs typeface="Georgia"/>
              </a:rPr>
              <a:t> </a:t>
            </a:r>
            <a:r>
              <a:rPr sz="2550" baseline="39215" dirty="0">
                <a:solidFill>
                  <a:srgbClr val="D9D9D9"/>
                </a:solidFill>
                <a:latin typeface="Georgia"/>
                <a:cs typeface="Georgia"/>
              </a:rPr>
              <a:t>ith</a:t>
            </a:r>
            <a:r>
              <a:rPr sz="2550" spc="-75" baseline="3921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2550" baseline="39215" dirty="0">
                <a:solidFill>
                  <a:srgbClr val="D9D9D9"/>
                </a:solidFill>
                <a:latin typeface="Georgia"/>
                <a:cs typeface="Georgia"/>
              </a:rPr>
              <a:t>the</a:t>
            </a:r>
            <a:r>
              <a:rPr sz="2550" spc="-22" baseline="39215" dirty="0">
                <a:solidFill>
                  <a:srgbClr val="D9D9D9"/>
                </a:solidFill>
                <a:latin typeface="Georgia"/>
                <a:cs typeface="Georgia"/>
              </a:rPr>
              <a:t> </a:t>
            </a:r>
            <a:r>
              <a:rPr sz="2550" spc="-15" baseline="39215" dirty="0">
                <a:solidFill>
                  <a:srgbClr val="D9D9D9"/>
                </a:solidFill>
                <a:latin typeface="Georgia"/>
                <a:cs typeface="Georgia"/>
              </a:rPr>
              <a:t>passion</a:t>
            </a:r>
            <a:endParaRPr sz="2550" baseline="39215">
              <a:latin typeface="Georgia"/>
              <a:cs typeface="Georgia"/>
            </a:endParaRPr>
          </a:p>
        </p:txBody>
      </p:sp>
      <p:grpSp>
        <p:nvGrpSpPr>
          <p:cNvPr id="32" name="object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87462" y="3102610"/>
            <a:ext cx="4764405" cy="613410"/>
            <a:chOff x="1287462" y="3102610"/>
            <a:chExt cx="4764405" cy="613410"/>
          </a:xfrm>
        </p:grpSpPr>
        <p:sp>
          <p:nvSpPr>
            <p:cNvPr id="33" name="object 33"/>
            <p:cNvSpPr/>
            <p:nvPr/>
          </p:nvSpPr>
          <p:spPr>
            <a:xfrm>
              <a:off x="1301750" y="3116897"/>
              <a:ext cx="4735830" cy="584835"/>
            </a:xfrm>
            <a:custGeom>
              <a:avLst/>
              <a:gdLst/>
              <a:ahLst/>
              <a:cxnLst/>
              <a:rect l="l" t="t" r="r" b="b"/>
              <a:pathLst>
                <a:path w="4735830" h="584835">
                  <a:moveTo>
                    <a:pt x="4735830" y="0"/>
                  </a:moveTo>
                  <a:lnTo>
                    <a:pt x="0" y="0"/>
                  </a:lnTo>
                  <a:lnTo>
                    <a:pt x="0" y="584771"/>
                  </a:lnTo>
                  <a:lnTo>
                    <a:pt x="4735830" y="584771"/>
                  </a:lnTo>
                  <a:lnTo>
                    <a:pt x="4735830" y="0"/>
                  </a:lnTo>
                  <a:close/>
                </a:path>
              </a:pathLst>
            </a:custGeom>
            <a:solidFill>
              <a:srgbClr val="F6D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01750" y="3116897"/>
              <a:ext cx="4735830" cy="584835"/>
            </a:xfrm>
            <a:custGeom>
              <a:avLst/>
              <a:gdLst/>
              <a:ahLst/>
              <a:cxnLst/>
              <a:rect l="l" t="t" r="r" b="b"/>
              <a:pathLst>
                <a:path w="4735830" h="584835">
                  <a:moveTo>
                    <a:pt x="0" y="584771"/>
                  </a:moveTo>
                  <a:lnTo>
                    <a:pt x="4735830" y="584771"/>
                  </a:lnTo>
                  <a:lnTo>
                    <a:pt x="4735830" y="0"/>
                  </a:lnTo>
                  <a:lnTo>
                    <a:pt x="0" y="0"/>
                  </a:lnTo>
                  <a:lnTo>
                    <a:pt x="0" y="58477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51231" y="2915792"/>
            <a:ext cx="10756265" cy="144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0360" indent="-289560">
              <a:lnSpc>
                <a:spcPts val="1920"/>
              </a:lnSpc>
              <a:spcBef>
                <a:spcPts val="95"/>
              </a:spcBef>
              <a:buClr>
                <a:srgbClr val="9F9F9F"/>
              </a:buClr>
              <a:buSzPct val="84375"/>
              <a:buFont typeface="Wingdings"/>
              <a:buChar char=""/>
              <a:tabLst>
                <a:tab pos="340360" algn="l"/>
              </a:tabLst>
            </a:pPr>
            <a:r>
              <a:rPr sz="1600" b="1" dirty="0">
                <a:solidFill>
                  <a:srgbClr val="D5D5D5"/>
                </a:solidFill>
                <a:latin typeface="Georgia"/>
                <a:cs typeface="Georgia"/>
              </a:rPr>
              <a:t>Required</a:t>
            </a:r>
            <a:r>
              <a:rPr sz="1600" b="1" spc="-6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D5D5D5"/>
                </a:solidFill>
                <a:latin typeface="Georgia"/>
                <a:cs typeface="Georgia"/>
              </a:rPr>
              <a:t>Skills</a:t>
            </a:r>
            <a:endParaRPr sz="1600">
              <a:latin typeface="Georgia"/>
              <a:cs typeface="Georgia"/>
            </a:endParaRPr>
          </a:p>
          <a:p>
            <a:pPr marL="340360" marR="17780" indent="-290195">
              <a:lnSpc>
                <a:spcPct val="85700"/>
              </a:lnSpc>
              <a:spcBef>
                <a:spcPts val="545"/>
              </a:spcBef>
              <a:buClr>
                <a:srgbClr val="9F9F9F"/>
              </a:buClr>
              <a:buSzPct val="84375"/>
              <a:buFont typeface="Wingdings"/>
              <a:buChar char=""/>
              <a:tabLst>
                <a:tab pos="340360" algn="l"/>
              </a:tabLst>
            </a:pP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Solid</a:t>
            </a:r>
            <a:r>
              <a:rPr sz="1600" spc="-8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c</a:t>
            </a:r>
            <a:r>
              <a:rPr sz="1600" spc="32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4800" baseline="2604" dirty="0">
                <a:latin typeface="Georgia"/>
                <a:cs typeface="Georgia"/>
              </a:rPr>
              <a:t>strong</a:t>
            </a:r>
            <a:r>
              <a:rPr sz="4800" spc="-127" baseline="2604" dirty="0">
                <a:latin typeface="Georgia"/>
                <a:cs typeface="Georgia"/>
              </a:rPr>
              <a:t> </a:t>
            </a:r>
            <a:r>
              <a:rPr sz="4800" baseline="2604" dirty="0">
                <a:latin typeface="Georgia"/>
                <a:cs typeface="Georgia"/>
              </a:rPr>
              <a:t>presentation</a:t>
            </a:r>
            <a:r>
              <a:rPr sz="4800" spc="-172" baseline="2604" dirty="0">
                <a:latin typeface="Georgia"/>
                <a:cs typeface="Georgia"/>
              </a:rPr>
              <a:t> </a:t>
            </a:r>
            <a:r>
              <a:rPr sz="4800" spc="-15" baseline="2604" dirty="0">
                <a:latin typeface="Georgia"/>
                <a:cs typeface="Georgia"/>
              </a:rPr>
              <a:t>skills</a:t>
            </a:r>
            <a:r>
              <a:rPr sz="4800" spc="-412" baseline="2604" dirty="0"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D5D5D5"/>
                </a:solidFill>
                <a:latin typeface="Georgia"/>
                <a:cs typeface="Georgia"/>
              </a:rPr>
              <a:t>ustomer-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focused environment, including</a:t>
            </a:r>
            <a:r>
              <a:rPr sz="1600" spc="-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identifying</a:t>
            </a:r>
            <a:r>
              <a:rPr sz="1600" spc="1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spc="-25" dirty="0">
                <a:solidFill>
                  <a:srgbClr val="D5D5D5"/>
                </a:solidFill>
                <a:latin typeface="Georgia"/>
                <a:cs typeface="Georgia"/>
              </a:rPr>
              <a:t>and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responding</a:t>
            </a:r>
            <a:r>
              <a:rPr sz="1600" spc="-4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to</a:t>
            </a:r>
            <a:r>
              <a:rPr sz="1600" spc="-7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customer</a:t>
            </a:r>
            <a:r>
              <a:rPr sz="1600" spc="-5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spc="-20" dirty="0">
                <a:solidFill>
                  <a:srgbClr val="D5D5D5"/>
                </a:solidFill>
                <a:latin typeface="Georgia"/>
                <a:cs typeface="Georgia"/>
              </a:rPr>
              <a:t>needs</a:t>
            </a:r>
            <a:endParaRPr sz="1600">
              <a:latin typeface="Georgia"/>
              <a:cs typeface="Georgia"/>
            </a:endParaRPr>
          </a:p>
          <a:p>
            <a:pPr marL="340360" indent="-289560">
              <a:lnSpc>
                <a:spcPct val="100000"/>
              </a:lnSpc>
              <a:spcBef>
                <a:spcPts val="10"/>
              </a:spcBef>
              <a:buClr>
                <a:srgbClr val="9F9F9F"/>
              </a:buClr>
              <a:buSzPct val="84375"/>
              <a:buFont typeface="Wingdings"/>
              <a:buChar char=""/>
              <a:tabLst>
                <a:tab pos="340360" algn="l"/>
                <a:tab pos="4041775" algn="l"/>
              </a:tabLst>
            </a:pP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Excellent</a:t>
            </a:r>
            <a:r>
              <a:rPr sz="1600" spc="-5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communication</a:t>
            </a:r>
            <a:r>
              <a:rPr sz="1600" spc="-3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(oral</a:t>
            </a:r>
            <a:r>
              <a:rPr sz="1600" spc="-80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and</a:t>
            </a:r>
            <a:r>
              <a:rPr sz="1600" spc="-65" dirty="0">
                <a:solidFill>
                  <a:srgbClr val="D5D5D5"/>
                </a:solidFill>
                <a:latin typeface="Georgia"/>
                <a:cs typeface="Georgia"/>
              </a:rPr>
              <a:t> </a:t>
            </a:r>
            <a:r>
              <a:rPr sz="1600" spc="-20" dirty="0">
                <a:solidFill>
                  <a:srgbClr val="D5D5D5"/>
                </a:solidFill>
                <a:latin typeface="Georgia"/>
                <a:cs typeface="Georgia"/>
              </a:rPr>
              <a:t>writ</a:t>
            </a:r>
            <a:r>
              <a:rPr sz="1600" dirty="0">
                <a:solidFill>
                  <a:srgbClr val="D5D5D5"/>
                </a:solidFill>
                <a:latin typeface="Georgia"/>
                <a:cs typeface="Georgia"/>
              </a:rPr>
              <a:t>	</a:t>
            </a:r>
            <a:r>
              <a:rPr sz="4800" baseline="-29513" dirty="0">
                <a:latin typeface="Georgia"/>
                <a:cs typeface="Georgia"/>
              </a:rPr>
              <a:t>ability</a:t>
            </a:r>
            <a:r>
              <a:rPr sz="4800" spc="-67" baseline="-29513" dirty="0">
                <a:latin typeface="Georgia"/>
                <a:cs typeface="Georgia"/>
              </a:rPr>
              <a:t> </a:t>
            </a:r>
            <a:r>
              <a:rPr sz="4800" baseline="-29513" dirty="0">
                <a:latin typeface="Georgia"/>
                <a:cs typeface="Georgia"/>
              </a:rPr>
              <a:t>to</a:t>
            </a:r>
            <a:r>
              <a:rPr sz="4800" spc="-15" baseline="-29513" dirty="0">
                <a:latin typeface="Georgia"/>
                <a:cs typeface="Georgia"/>
              </a:rPr>
              <a:t> interpret</a:t>
            </a:r>
            <a:endParaRPr sz="4800" baseline="-29513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74013" y="5564378"/>
            <a:ext cx="6642100" cy="584835"/>
          </a:xfrm>
          <a:prstGeom prst="rect">
            <a:avLst/>
          </a:prstGeom>
          <a:solidFill>
            <a:srgbClr val="F6D900"/>
          </a:solidFill>
          <a:ln w="2857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3200" spc="-10" dirty="0">
                <a:latin typeface="Georgia"/>
                <a:cs typeface="Georgia"/>
              </a:rPr>
              <a:t>well-</a:t>
            </a:r>
            <a:r>
              <a:rPr sz="3200" dirty="0">
                <a:latin typeface="Georgia"/>
                <a:cs typeface="Georgia"/>
              </a:rPr>
              <a:t>developed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organizational</a:t>
            </a:r>
            <a:r>
              <a:rPr sz="3200" spc="-40" dirty="0">
                <a:latin typeface="Georgia"/>
                <a:cs typeface="Georgia"/>
              </a:rPr>
              <a:t> </a:t>
            </a:r>
            <a:r>
              <a:rPr sz="3200" spc="-10" dirty="0">
                <a:latin typeface="Georgia"/>
                <a:cs typeface="Georgia"/>
              </a:rPr>
              <a:t>skills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98628"/>
              <a:ext cx="12192000" cy="6659880"/>
            </a:xfrm>
            <a:custGeom>
              <a:avLst/>
              <a:gdLst/>
              <a:ahLst/>
              <a:cxnLst/>
              <a:rect l="l" t="t" r="r" b="b"/>
              <a:pathLst>
                <a:path w="12192000" h="6659880">
                  <a:moveTo>
                    <a:pt x="0" y="6659371"/>
                  </a:moveTo>
                  <a:lnTo>
                    <a:pt x="12192000" y="66593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659371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30015" y="2244470"/>
              <a:ext cx="4331970" cy="2425065"/>
            </a:xfrm>
            <a:custGeom>
              <a:avLst/>
              <a:gdLst/>
              <a:ahLst/>
              <a:cxnLst/>
              <a:rect l="l" t="t" r="r" b="b"/>
              <a:pathLst>
                <a:path w="4331970" h="2425065">
                  <a:moveTo>
                    <a:pt x="0" y="0"/>
                  </a:moveTo>
                  <a:lnTo>
                    <a:pt x="4331970" y="0"/>
                  </a:lnTo>
                </a:path>
                <a:path w="4331970" h="2425065">
                  <a:moveTo>
                    <a:pt x="0" y="2424556"/>
                  </a:moveTo>
                  <a:lnTo>
                    <a:pt x="4331970" y="2424556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98551"/>
              <a:ext cx="3051175" cy="198755"/>
            </a:xfrm>
            <a:custGeom>
              <a:avLst/>
              <a:gdLst/>
              <a:ahLst/>
              <a:cxnLst/>
              <a:rect l="l" t="t" r="r" b="b"/>
              <a:pathLst>
                <a:path w="3051175" h="198754">
                  <a:moveTo>
                    <a:pt x="0" y="198577"/>
                  </a:moveTo>
                  <a:lnTo>
                    <a:pt x="3050793" y="198577"/>
                  </a:lnTo>
                  <a:lnTo>
                    <a:pt x="3050793" y="0"/>
                  </a:lnTo>
                  <a:lnTo>
                    <a:pt x="0" y="0"/>
                  </a:lnTo>
                  <a:lnTo>
                    <a:pt x="0" y="198577"/>
                  </a:lnTo>
                  <a:close/>
                </a:path>
              </a:pathLst>
            </a:custGeom>
            <a:solidFill>
              <a:srgbClr val="FFF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50794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FFE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7904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FFD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4889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E3B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0"/>
              <a:ext cx="12192000" cy="198755"/>
            </a:xfrm>
            <a:custGeom>
              <a:avLst/>
              <a:gdLst/>
              <a:ahLst/>
              <a:cxnLst/>
              <a:rect l="l" t="t" r="r" b="b"/>
              <a:pathLst>
                <a:path w="12192000" h="198755">
                  <a:moveTo>
                    <a:pt x="1219200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12192000" y="19857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121022" y="1300353"/>
            <a:ext cx="3935095" cy="814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" algn="ctr">
              <a:lnSpc>
                <a:spcPts val="3110"/>
              </a:lnSpc>
              <a:spcBef>
                <a:spcPts val="95"/>
              </a:spcBef>
            </a:pPr>
            <a:r>
              <a:rPr sz="2800" spc="-525" dirty="0"/>
              <a:t>ACTIVITY</a:t>
            </a:r>
            <a:r>
              <a:rPr sz="2800" spc="-135" dirty="0"/>
              <a:t> </a:t>
            </a:r>
            <a:r>
              <a:rPr sz="2800" spc="-465" dirty="0"/>
              <a:t>#2:</a:t>
            </a:r>
            <a:endParaRPr sz="2800" dirty="0"/>
          </a:p>
          <a:p>
            <a:pPr algn="ctr">
              <a:lnSpc>
                <a:spcPts val="3110"/>
              </a:lnSpc>
            </a:pPr>
            <a:r>
              <a:rPr sz="2800" spc="-509" dirty="0"/>
              <a:t>SKILLS</a:t>
            </a:r>
            <a:r>
              <a:rPr sz="2800" spc="-130" dirty="0"/>
              <a:t> </a:t>
            </a:r>
            <a:r>
              <a:rPr sz="2800" spc="-560" dirty="0"/>
              <a:t>ASSESSMENT</a:t>
            </a:r>
            <a:r>
              <a:rPr sz="2800" spc="-110" dirty="0"/>
              <a:t> </a:t>
            </a:r>
            <a:r>
              <a:rPr sz="2800" spc="-430" dirty="0"/>
              <a:t>[5</a:t>
            </a:r>
            <a:r>
              <a:rPr sz="2800" spc="-140" dirty="0"/>
              <a:t> </a:t>
            </a:r>
            <a:r>
              <a:rPr sz="2800" spc="-635" dirty="0"/>
              <a:t>MINS]</a:t>
            </a:r>
            <a:endParaRPr sz="2800" dirty="0"/>
          </a:p>
        </p:txBody>
      </p:sp>
      <p:sp>
        <p:nvSpPr>
          <p:cNvPr id="12" name="object 12"/>
          <p:cNvSpPr txBox="1"/>
          <p:nvPr/>
        </p:nvSpPr>
        <p:spPr>
          <a:xfrm>
            <a:off x="806907" y="2257145"/>
            <a:ext cx="10573385" cy="222059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3938904" indent="-514984">
              <a:lnSpc>
                <a:spcPct val="100000"/>
              </a:lnSpc>
              <a:spcBef>
                <a:spcPts val="1070"/>
              </a:spcBef>
              <a:buSzPct val="84615"/>
              <a:buAutoNum type="arabicPeriod"/>
              <a:tabLst>
                <a:tab pos="3938904" algn="l"/>
              </a:tabLst>
            </a:pPr>
            <a:r>
              <a:rPr sz="2600" dirty="0">
                <a:latin typeface="Georgia"/>
                <a:cs typeface="Georgia"/>
              </a:rPr>
              <a:t>Refer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to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your</a:t>
            </a:r>
            <a:r>
              <a:rPr sz="2600" spc="-4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handout</a:t>
            </a:r>
            <a:endParaRPr sz="2600">
              <a:latin typeface="Georgia"/>
              <a:cs typeface="Georgia"/>
            </a:endParaRPr>
          </a:p>
          <a:p>
            <a:pPr marL="527685" indent="-514984">
              <a:lnSpc>
                <a:spcPts val="2810"/>
              </a:lnSpc>
              <a:spcBef>
                <a:spcPts val="969"/>
              </a:spcBef>
              <a:buSzPct val="84615"/>
              <a:buAutoNum type="arabicPeriod"/>
              <a:tabLst>
                <a:tab pos="527685" algn="l"/>
              </a:tabLst>
            </a:pPr>
            <a:r>
              <a:rPr sz="2600" dirty="0">
                <a:latin typeface="Georgia"/>
                <a:cs typeface="Georgia"/>
              </a:rPr>
              <a:t>Fill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out</a:t>
            </a:r>
            <a:r>
              <a:rPr sz="2600" spc="-5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the</a:t>
            </a:r>
            <a:r>
              <a:rPr sz="2600" spc="-5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skills</a:t>
            </a:r>
            <a:r>
              <a:rPr sz="2600" spc="-4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assessment</a:t>
            </a:r>
            <a:r>
              <a:rPr sz="2600" spc="-6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chart</a:t>
            </a:r>
            <a:r>
              <a:rPr sz="2600" spc="-6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with</a:t>
            </a:r>
            <a:r>
              <a:rPr sz="2600" spc="-6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at</a:t>
            </a:r>
            <a:r>
              <a:rPr sz="2600" spc="-5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least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4</a:t>
            </a:r>
            <a:r>
              <a:rPr sz="2600" spc="-4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skills</a:t>
            </a:r>
            <a:r>
              <a:rPr sz="2600" spc="-5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you</a:t>
            </a:r>
            <a:r>
              <a:rPr sz="2600" spc="-6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identified</a:t>
            </a:r>
            <a:endParaRPr sz="2600">
              <a:latin typeface="Georgia"/>
              <a:cs typeface="Georgia"/>
            </a:endParaRPr>
          </a:p>
          <a:p>
            <a:pPr marL="4374515">
              <a:lnSpc>
                <a:spcPts val="2810"/>
              </a:lnSpc>
            </a:pPr>
            <a:r>
              <a:rPr sz="2600" dirty="0">
                <a:latin typeface="Georgia"/>
                <a:cs typeface="Georgia"/>
              </a:rPr>
              <a:t>from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Activity</a:t>
            </a:r>
            <a:r>
              <a:rPr sz="2600" spc="-45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#1</a:t>
            </a:r>
            <a:endParaRPr sz="2600">
              <a:latin typeface="Georgia"/>
              <a:cs typeface="Georgia"/>
            </a:endParaRPr>
          </a:p>
          <a:p>
            <a:pPr marL="853440" indent="-594360">
              <a:lnSpc>
                <a:spcPts val="2810"/>
              </a:lnSpc>
              <a:spcBef>
                <a:spcPts val="990"/>
              </a:spcBef>
              <a:buSzPct val="84615"/>
              <a:buAutoNum type="arabicPeriod" startAt="3"/>
              <a:tabLst>
                <a:tab pos="853440" algn="l"/>
              </a:tabLst>
            </a:pPr>
            <a:r>
              <a:rPr sz="2600" dirty="0">
                <a:latin typeface="Georgia"/>
                <a:cs typeface="Georgia"/>
              </a:rPr>
              <a:t>Include</a:t>
            </a:r>
            <a:r>
              <a:rPr sz="2600" spc="-5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one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piece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of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evidence</a:t>
            </a:r>
            <a:r>
              <a:rPr sz="2600" spc="-5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from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skills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you’ve</a:t>
            </a:r>
            <a:r>
              <a:rPr sz="2600" spc="-5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developed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in</a:t>
            </a:r>
            <a:r>
              <a:rPr sz="2600" spc="-20" dirty="0">
                <a:latin typeface="Georgia"/>
                <a:cs typeface="Georgia"/>
              </a:rPr>
              <a:t> this</a:t>
            </a:r>
            <a:endParaRPr sz="2600">
              <a:latin typeface="Georgia"/>
              <a:cs typeface="Georgia"/>
            </a:endParaRPr>
          </a:p>
          <a:p>
            <a:pPr marL="5197475">
              <a:lnSpc>
                <a:spcPts val="2810"/>
              </a:lnSpc>
            </a:pPr>
            <a:r>
              <a:rPr sz="2600" spc="-10" dirty="0">
                <a:latin typeface="Georgia"/>
                <a:cs typeface="Georgia"/>
              </a:rPr>
              <a:t>class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5653" y="4818126"/>
            <a:ext cx="9823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85858"/>
                </a:solidFill>
                <a:latin typeface="Verdana"/>
                <a:cs typeface="Verdana"/>
              </a:rPr>
              <a:t>5</a:t>
            </a:r>
            <a:r>
              <a:rPr sz="1200" b="1" spc="-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585858"/>
                </a:solidFill>
                <a:latin typeface="Verdana"/>
                <a:cs typeface="Verdana"/>
              </a:rPr>
              <a:t>MINUTES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18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SKILLS</a:t>
            </a:r>
            <a:r>
              <a:rPr b="0" spc="285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ASSESSMENT</a:t>
            </a:r>
            <a:r>
              <a:rPr b="0" spc="270" dirty="0">
                <a:latin typeface="Impact"/>
                <a:cs typeface="Impact"/>
              </a:rPr>
              <a:t> </a:t>
            </a:r>
            <a:r>
              <a:rPr lang="en-US" b="0" spc="270" dirty="0">
                <a:latin typeface="Impact"/>
                <a:cs typeface="Impact"/>
              </a:rPr>
              <a:t> </a:t>
            </a:r>
            <a:r>
              <a:rPr b="0" spc="-10" dirty="0">
                <a:latin typeface="Impact"/>
                <a:cs typeface="Impact"/>
              </a:rPr>
              <a:t>CHART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7126" y="6372180"/>
            <a:ext cx="295846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Verdana"/>
                <a:cs typeface="Verdana"/>
              </a:rPr>
              <a:t>SKILLS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IDENTIFICATION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AND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ARTICULATION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19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587480"/>
              </p:ext>
            </p:extLst>
          </p:nvPr>
        </p:nvGraphicFramePr>
        <p:xfrm>
          <a:off x="249415" y="1323466"/>
          <a:ext cx="11572240" cy="4385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Georgia"/>
                          <a:cs typeface="Georgia"/>
                        </a:rPr>
                        <a:t>Skill</a:t>
                      </a:r>
                      <a:endParaRPr sz="1800" dirty="0">
                        <a:solidFill>
                          <a:schemeClr val="tx1"/>
                        </a:solidFill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44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Georgia"/>
                          <a:cs typeface="Georgia"/>
                        </a:rPr>
                        <a:t>Evidence</a:t>
                      </a:r>
                      <a:endParaRPr sz="1800" dirty="0">
                        <a:solidFill>
                          <a:schemeClr val="tx1"/>
                        </a:solidFill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4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735">
                <a:tc>
                  <a:txBody>
                    <a:bodyPr/>
                    <a:lstStyle/>
                    <a:p>
                      <a:pPr marL="90805" marR="1371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Solid</a:t>
                      </a:r>
                      <a:r>
                        <a:rPr sz="1800" spc="-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customer</a:t>
                      </a:r>
                      <a:r>
                        <a:rPr sz="1800" spc="-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service skills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D0"/>
                    </a:solidFill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800" i="1" dirty="0">
                          <a:latin typeface="Georgia"/>
                          <a:cs typeface="Georgia"/>
                        </a:rPr>
                        <a:t>No</a:t>
                      </a:r>
                      <a:r>
                        <a:rPr sz="1800" i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i="1" dirty="0">
                          <a:latin typeface="Georgia"/>
                          <a:cs typeface="Georgia"/>
                        </a:rPr>
                        <a:t>specific</a:t>
                      </a:r>
                      <a:r>
                        <a:rPr sz="1800" i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i="1" dirty="0">
                          <a:latin typeface="Georgia"/>
                          <a:cs typeface="Georgia"/>
                        </a:rPr>
                        <a:t>experience?</a:t>
                      </a:r>
                      <a:r>
                        <a:rPr sz="1800" i="1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i="1" dirty="0">
                          <a:latin typeface="Georgia"/>
                          <a:cs typeface="Georgia"/>
                        </a:rPr>
                        <a:t>Highlight</a:t>
                      </a:r>
                      <a:r>
                        <a:rPr sz="1800" i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i="1" spc="-10" dirty="0">
                          <a:latin typeface="Georgia"/>
                          <a:cs typeface="Georgia"/>
                        </a:rPr>
                        <a:t>familiarity,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2889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i="1" dirty="0">
                          <a:latin typeface="Georgia"/>
                          <a:cs typeface="Georgia"/>
                        </a:rPr>
                        <a:t>transferable</a:t>
                      </a:r>
                      <a:r>
                        <a:rPr sz="1800" i="1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i="1" dirty="0">
                          <a:latin typeface="Georgia"/>
                          <a:cs typeface="Georgia"/>
                        </a:rPr>
                        <a:t>skills</a:t>
                      </a:r>
                      <a:r>
                        <a:rPr sz="1800" i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i="1" dirty="0">
                          <a:latin typeface="Georgia"/>
                          <a:cs typeface="Georgia"/>
                        </a:rPr>
                        <a:t>or</a:t>
                      </a:r>
                      <a:r>
                        <a:rPr sz="1800" i="1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i="1" dirty="0">
                          <a:latin typeface="Georgia"/>
                          <a:cs typeface="Georgia"/>
                        </a:rPr>
                        <a:t>an</a:t>
                      </a:r>
                      <a:r>
                        <a:rPr sz="1800" i="1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i="1" dirty="0">
                          <a:latin typeface="Georgia"/>
                          <a:cs typeface="Georgia"/>
                        </a:rPr>
                        <a:t>eagerness</a:t>
                      </a:r>
                      <a:r>
                        <a:rPr sz="1800" i="1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i="1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1800" i="1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i="1" spc="-10" dirty="0">
                          <a:latin typeface="Georgia"/>
                          <a:cs typeface="Georgia"/>
                        </a:rPr>
                        <a:t>learn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735">
                <a:tc>
                  <a:txBody>
                    <a:bodyPr/>
                    <a:lstStyle/>
                    <a:p>
                      <a:pPr marL="90805" marR="2425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Excellent</a:t>
                      </a:r>
                      <a:r>
                        <a:rPr sz="1800" spc="-8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written communication</a:t>
                      </a:r>
                      <a:r>
                        <a:rPr sz="1800" spc="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skills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3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Strong</a:t>
                      </a:r>
                      <a:r>
                        <a:rPr sz="1800" spc="-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presentation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skills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370">
                <a:tc>
                  <a:txBody>
                    <a:bodyPr/>
                    <a:lstStyle/>
                    <a:p>
                      <a:pPr marL="90805" marR="2381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Ability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interpret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multiple</a:t>
                      </a:r>
                      <a:r>
                        <a:rPr sz="18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data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sources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73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Well-developed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Georgia"/>
                          <a:cs typeface="Georgia"/>
                        </a:rPr>
                        <a:t>organizational</a:t>
                      </a:r>
                      <a:r>
                        <a:rPr sz="1800" spc="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skills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530350" marR="5080" indent="-1518285">
              <a:lnSpc>
                <a:spcPts val="5510"/>
              </a:lnSpc>
              <a:spcBef>
                <a:spcPts val="1090"/>
              </a:spcBef>
            </a:pPr>
            <a:r>
              <a:rPr sz="5400" b="0" dirty="0">
                <a:latin typeface="Impact"/>
                <a:cs typeface="Impact"/>
              </a:rPr>
              <a:t>GOING</a:t>
            </a:r>
            <a:r>
              <a:rPr sz="5400" b="0" spc="160" dirty="0">
                <a:latin typeface="Impact"/>
                <a:cs typeface="Impact"/>
              </a:rPr>
              <a:t> </a:t>
            </a:r>
            <a:r>
              <a:rPr sz="5400" b="0" dirty="0">
                <a:latin typeface="Impact"/>
                <a:cs typeface="Impact"/>
              </a:rPr>
              <a:t>FROM</a:t>
            </a:r>
            <a:r>
              <a:rPr sz="5400" b="0" spc="195" dirty="0">
                <a:latin typeface="Impact"/>
                <a:cs typeface="Impact"/>
              </a:rPr>
              <a:t> </a:t>
            </a:r>
            <a:r>
              <a:rPr sz="5400" b="0" spc="-10" dirty="0">
                <a:latin typeface="Impact"/>
                <a:cs typeface="Impact"/>
              </a:rPr>
              <a:t>IDENTIFICATION </a:t>
            </a:r>
            <a:r>
              <a:rPr sz="5400" b="0" dirty="0">
                <a:latin typeface="Impact"/>
                <a:cs typeface="Impact"/>
              </a:rPr>
              <a:t>TO</a:t>
            </a:r>
            <a:r>
              <a:rPr sz="5400" b="0" spc="114" dirty="0">
                <a:latin typeface="Impact"/>
                <a:cs typeface="Impact"/>
              </a:rPr>
              <a:t> </a:t>
            </a:r>
            <a:r>
              <a:rPr sz="5400" b="0" spc="-10" dirty="0">
                <a:latin typeface="Impact"/>
                <a:cs typeface="Impact"/>
              </a:rPr>
              <a:t>ARTICULATION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126" y="6372180"/>
            <a:ext cx="295846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Verdana"/>
                <a:cs typeface="Verdana"/>
              </a:rPr>
              <a:t>SKILLS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IDENTIFICATION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AND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ARTICULATION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0902" y="3906392"/>
            <a:ext cx="58508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Georgia"/>
                <a:cs typeface="Georgia"/>
              </a:rPr>
              <a:t>How</a:t>
            </a:r>
            <a:r>
              <a:rPr sz="3200" spc="-2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do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we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talk</a:t>
            </a:r>
            <a:r>
              <a:rPr sz="3200" spc="-3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about</a:t>
            </a:r>
            <a:r>
              <a:rPr sz="3200" spc="-3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our</a:t>
            </a:r>
            <a:r>
              <a:rPr sz="3200" spc="-10" dirty="0">
                <a:latin typeface="Georgia"/>
                <a:cs typeface="Georgia"/>
              </a:rPr>
              <a:t> skills?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TALKING</a:t>
            </a:r>
            <a:r>
              <a:rPr b="0" spc="204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ABOUT</a:t>
            </a:r>
            <a:r>
              <a:rPr b="0" spc="150" dirty="0">
                <a:latin typeface="Impact"/>
                <a:cs typeface="Impact"/>
              </a:rPr>
              <a:t> </a:t>
            </a:r>
            <a:r>
              <a:rPr b="0" spc="-10" dirty="0">
                <a:latin typeface="Impact"/>
                <a:cs typeface="Impact"/>
              </a:rPr>
              <a:t>SKILLS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7126" y="6372180"/>
            <a:ext cx="295846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Verdana"/>
                <a:cs typeface="Verdana"/>
              </a:rPr>
              <a:t>SKILLS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IDENTIFICATION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AND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ARTICULATION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21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8734" y="1234820"/>
            <a:ext cx="9516745" cy="4577080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sz="2400" b="1" dirty="0">
                <a:latin typeface="Georgia"/>
                <a:cs typeface="Georgia"/>
              </a:rPr>
              <a:t>STEP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1: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Identify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your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relevant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skills</a:t>
            </a:r>
            <a:endParaRPr sz="24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595"/>
              </a:spcBef>
              <a:buSzPct val="85416"/>
              <a:buFont typeface="Wingdings"/>
              <a:buChar char=""/>
              <a:tabLst>
                <a:tab pos="301625" algn="l"/>
              </a:tabLst>
            </a:pPr>
            <a:r>
              <a:rPr sz="2400" dirty="0">
                <a:latin typeface="Georgia"/>
                <a:cs typeface="Georgia"/>
              </a:rPr>
              <a:t>Review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the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job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description</a:t>
            </a:r>
            <a:endParaRPr sz="24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595"/>
              </a:spcBef>
              <a:buSzPct val="85416"/>
              <a:buFont typeface="Wingdings"/>
              <a:buChar char=""/>
              <a:tabLst>
                <a:tab pos="301625" algn="l"/>
              </a:tabLst>
            </a:pPr>
            <a:r>
              <a:rPr sz="2400" dirty="0">
                <a:latin typeface="Georgia"/>
                <a:cs typeface="Georgia"/>
              </a:rPr>
              <a:t>Create</a:t>
            </a:r>
            <a:r>
              <a:rPr sz="2400" spc="-8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your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skills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assessment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chart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635"/>
              </a:spcBef>
              <a:buFont typeface="Wingdings"/>
              <a:buChar char=""/>
            </a:pP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Georgia"/>
                <a:cs typeface="Georgia"/>
              </a:rPr>
              <a:t>STEP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2: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Tell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the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stories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about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how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you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developed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those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skills</a:t>
            </a:r>
            <a:endParaRPr sz="24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595"/>
              </a:spcBef>
              <a:buSzPct val="85416"/>
              <a:buFont typeface="Wingdings"/>
              <a:buChar char=""/>
              <a:tabLst>
                <a:tab pos="301625" algn="l"/>
              </a:tabLst>
            </a:pPr>
            <a:r>
              <a:rPr sz="2400" dirty="0">
                <a:latin typeface="Georgia"/>
                <a:cs typeface="Georgia"/>
              </a:rPr>
              <a:t>Write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bullet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points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on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your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resume</a:t>
            </a:r>
            <a:endParaRPr sz="24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610"/>
              </a:spcBef>
              <a:buSzPct val="85416"/>
              <a:buFont typeface="Wingdings"/>
              <a:buChar char=""/>
              <a:tabLst>
                <a:tab pos="301625" algn="l"/>
              </a:tabLst>
            </a:pPr>
            <a:r>
              <a:rPr sz="2400" dirty="0">
                <a:latin typeface="Georgia"/>
                <a:cs typeface="Georgia"/>
              </a:rPr>
              <a:t>Write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cover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letter</a:t>
            </a:r>
            <a:endParaRPr sz="24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595"/>
              </a:spcBef>
              <a:buSzPct val="85416"/>
              <a:buFont typeface="Wingdings"/>
              <a:buChar char=""/>
              <a:tabLst>
                <a:tab pos="301625" algn="l"/>
              </a:tabLst>
            </a:pPr>
            <a:r>
              <a:rPr sz="2400" dirty="0">
                <a:latin typeface="Georgia"/>
                <a:cs typeface="Georgia"/>
              </a:rPr>
              <a:t>Practice</a:t>
            </a:r>
            <a:r>
              <a:rPr sz="2400" spc="-8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your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answers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to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common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interview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questions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398145"/>
            <a:chOff x="0" y="0"/>
            <a:chExt cx="12192000" cy="398145"/>
          </a:xfrm>
        </p:grpSpPr>
        <p:sp>
          <p:nvSpPr>
            <p:cNvPr id="4" name="object 4"/>
            <p:cNvSpPr/>
            <p:nvPr/>
          </p:nvSpPr>
          <p:spPr>
            <a:xfrm>
              <a:off x="0" y="198120"/>
              <a:ext cx="3051175" cy="200025"/>
            </a:xfrm>
            <a:custGeom>
              <a:avLst/>
              <a:gdLst/>
              <a:ahLst/>
              <a:cxnLst/>
              <a:rect l="l" t="t" r="r" b="b"/>
              <a:pathLst>
                <a:path w="3051175" h="200025">
                  <a:moveTo>
                    <a:pt x="3051048" y="0"/>
                  </a:moveTo>
                  <a:lnTo>
                    <a:pt x="0" y="0"/>
                  </a:lnTo>
                  <a:lnTo>
                    <a:pt x="0" y="199643"/>
                  </a:lnTo>
                  <a:lnTo>
                    <a:pt x="3051048" y="199643"/>
                  </a:lnTo>
                  <a:lnTo>
                    <a:pt x="3051048" y="0"/>
                  </a:lnTo>
                  <a:close/>
                </a:path>
              </a:pathLst>
            </a:custGeom>
            <a:solidFill>
              <a:srgbClr val="FFF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1048" y="198120"/>
              <a:ext cx="3046730" cy="200025"/>
            </a:xfrm>
            <a:custGeom>
              <a:avLst/>
              <a:gdLst/>
              <a:ahLst/>
              <a:cxnLst/>
              <a:rect l="l" t="t" r="r" b="b"/>
              <a:pathLst>
                <a:path w="3046729" h="200025">
                  <a:moveTo>
                    <a:pt x="3046476" y="0"/>
                  </a:moveTo>
                  <a:lnTo>
                    <a:pt x="0" y="0"/>
                  </a:lnTo>
                  <a:lnTo>
                    <a:pt x="0" y="199643"/>
                  </a:lnTo>
                  <a:lnTo>
                    <a:pt x="3046476" y="199643"/>
                  </a:lnTo>
                  <a:lnTo>
                    <a:pt x="3046476" y="0"/>
                  </a:lnTo>
                  <a:close/>
                </a:path>
              </a:pathLst>
            </a:custGeom>
            <a:solidFill>
              <a:srgbClr val="FFEA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7523" y="198120"/>
              <a:ext cx="3048000" cy="200025"/>
            </a:xfrm>
            <a:custGeom>
              <a:avLst/>
              <a:gdLst/>
              <a:ahLst/>
              <a:cxnLst/>
              <a:rect l="l" t="t" r="r" b="b"/>
              <a:pathLst>
                <a:path w="3048000" h="200025">
                  <a:moveTo>
                    <a:pt x="3048000" y="0"/>
                  </a:moveTo>
                  <a:lnTo>
                    <a:pt x="0" y="0"/>
                  </a:lnTo>
                  <a:lnTo>
                    <a:pt x="0" y="199643"/>
                  </a:lnTo>
                  <a:lnTo>
                    <a:pt x="3048000" y="199643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FFD3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5523" y="198120"/>
              <a:ext cx="3046730" cy="200025"/>
            </a:xfrm>
            <a:custGeom>
              <a:avLst/>
              <a:gdLst/>
              <a:ahLst/>
              <a:cxnLst/>
              <a:rect l="l" t="t" r="r" b="b"/>
              <a:pathLst>
                <a:path w="3046729" h="200025">
                  <a:moveTo>
                    <a:pt x="3046476" y="0"/>
                  </a:moveTo>
                  <a:lnTo>
                    <a:pt x="0" y="0"/>
                  </a:lnTo>
                  <a:lnTo>
                    <a:pt x="0" y="199643"/>
                  </a:lnTo>
                  <a:lnTo>
                    <a:pt x="3046476" y="199643"/>
                  </a:lnTo>
                  <a:lnTo>
                    <a:pt x="3046476" y="0"/>
                  </a:lnTo>
                  <a:close/>
                </a:path>
              </a:pathLst>
            </a:custGeom>
            <a:solidFill>
              <a:srgbClr val="E2B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198120"/>
            </a:xfrm>
            <a:custGeom>
              <a:avLst/>
              <a:gdLst/>
              <a:ahLst/>
              <a:cxnLst/>
              <a:rect l="l" t="t" r="r" b="b"/>
              <a:pathLst>
                <a:path w="12192000" h="198120">
                  <a:moveTo>
                    <a:pt x="12192000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12192000" y="1981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8734" y="453644"/>
            <a:ext cx="69037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latin typeface="Impact"/>
                <a:cs typeface="Impact"/>
              </a:rPr>
              <a:t>WHOSE</a:t>
            </a:r>
            <a:r>
              <a:rPr sz="5400" b="0" spc="95" dirty="0">
                <a:latin typeface="Impact"/>
                <a:cs typeface="Impact"/>
              </a:rPr>
              <a:t> </a:t>
            </a:r>
            <a:r>
              <a:rPr sz="5400" b="0" spc="50" dirty="0">
                <a:latin typeface="Impact"/>
                <a:cs typeface="Impact"/>
              </a:rPr>
              <a:t>LAND</a:t>
            </a:r>
            <a:r>
              <a:rPr sz="5400" b="0" spc="105" dirty="0">
                <a:latin typeface="Impact"/>
                <a:cs typeface="Impact"/>
              </a:rPr>
              <a:t> </a:t>
            </a:r>
            <a:r>
              <a:rPr sz="5400" b="0" dirty="0">
                <a:latin typeface="Impact"/>
                <a:cs typeface="Impact"/>
              </a:rPr>
              <a:t>ARE</a:t>
            </a:r>
            <a:r>
              <a:rPr sz="5400" b="0" spc="120" dirty="0">
                <a:latin typeface="Impact"/>
                <a:cs typeface="Impact"/>
              </a:rPr>
              <a:t> </a:t>
            </a:r>
            <a:r>
              <a:rPr sz="5400" b="0" dirty="0">
                <a:latin typeface="Impact"/>
                <a:cs typeface="Impact"/>
              </a:rPr>
              <a:t>WE</a:t>
            </a:r>
            <a:r>
              <a:rPr sz="5400" b="0" spc="100" dirty="0">
                <a:latin typeface="Impact"/>
                <a:cs typeface="Impact"/>
              </a:rPr>
              <a:t> </a:t>
            </a:r>
            <a:r>
              <a:rPr sz="5400" b="0" spc="-25" dirty="0">
                <a:latin typeface="Impact"/>
                <a:cs typeface="Impact"/>
              </a:rPr>
              <a:t>ON?</a:t>
            </a:r>
            <a:endParaRPr sz="5400" dirty="0">
              <a:latin typeface="Impact"/>
              <a:cs typeface="Impac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3119" y="1487500"/>
            <a:ext cx="5679440" cy="307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University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Waterloo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acknowl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much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our </a:t>
            </a:r>
            <a:r>
              <a:rPr sz="2000" dirty="0">
                <a:latin typeface="Calibri"/>
                <a:cs typeface="Calibri"/>
              </a:rPr>
              <a:t>work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takes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place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traditional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territory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Neutral,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Anishinaabeg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Haudenosaunee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peoples. </a:t>
            </a:r>
            <a:r>
              <a:rPr sz="2000" dirty="0">
                <a:latin typeface="Calibri"/>
                <a:cs typeface="Calibri"/>
              </a:rPr>
              <a:t>Our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campus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situated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Haldimand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Tract,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granted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Six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Nations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six </a:t>
            </a:r>
            <a:r>
              <a:rPr sz="2000" dirty="0">
                <a:latin typeface="Calibri"/>
                <a:cs typeface="Calibri"/>
              </a:rPr>
              <a:t>miles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River.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active</a:t>
            </a:r>
            <a:r>
              <a:rPr sz="2000" spc="-20" dirty="0">
                <a:latin typeface="Calibri"/>
                <a:cs typeface="Calibri"/>
              </a:rPr>
              <a:t> work </a:t>
            </a:r>
            <a:r>
              <a:rPr sz="2000" dirty="0">
                <a:latin typeface="Calibri"/>
                <a:cs typeface="Calibri"/>
              </a:rPr>
              <a:t>toward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reconciliation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takes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place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across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campuses </a:t>
            </a:r>
            <a:r>
              <a:rPr sz="2000" dirty="0">
                <a:latin typeface="Calibri"/>
                <a:cs typeface="Calibri"/>
              </a:rPr>
              <a:t>through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research,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learning,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teaching,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community </a:t>
            </a:r>
            <a:r>
              <a:rPr sz="2000" dirty="0">
                <a:latin typeface="Calibri"/>
                <a:cs typeface="Calibri"/>
              </a:rPr>
              <a:t>building,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co-</a:t>
            </a:r>
            <a:r>
              <a:rPr sz="2000" dirty="0">
                <a:latin typeface="Calibri"/>
                <a:cs typeface="Calibri"/>
              </a:rPr>
              <a:t>ordinated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within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Office</a:t>
            </a:r>
            <a:r>
              <a:rPr sz="2000" spc="-25" dirty="0">
                <a:latin typeface="Calibri"/>
                <a:cs typeface="Calibri"/>
              </a:rPr>
              <a:t> of </a:t>
            </a:r>
            <a:r>
              <a:rPr sz="2000" dirty="0">
                <a:latin typeface="Calibri"/>
                <a:cs typeface="Calibri"/>
              </a:rPr>
              <a:t>Indigenous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Relations.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9880" y="4823523"/>
            <a:ext cx="6824980" cy="1892935"/>
          </a:xfrm>
          <a:prstGeom prst="rect">
            <a:avLst/>
          </a:prstGeom>
          <a:solidFill>
            <a:srgbClr val="FFD44F"/>
          </a:solidFill>
        </p:spPr>
        <p:txBody>
          <a:bodyPr vert="horz" wrap="square" lIns="0" tIns="1136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5"/>
              </a:spcBef>
            </a:pPr>
            <a:r>
              <a:rPr sz="1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eorgia"/>
                <a:cs typeface="Georgia"/>
                <a:hlinkClick r:id="rId2"/>
              </a:rPr>
              <a:t>Office</a:t>
            </a:r>
            <a:r>
              <a:rPr sz="1800" b="1" u="sng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1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eorgia"/>
                <a:cs typeface="Georgia"/>
                <a:hlinkClick r:id="rId2"/>
              </a:rPr>
              <a:t>of</a:t>
            </a:r>
            <a:r>
              <a:rPr sz="1800" b="1" u="sng" spc="-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18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eorgia"/>
                <a:cs typeface="Georgia"/>
                <a:hlinkClick r:id="rId2"/>
              </a:rPr>
              <a:t>Indigenous</a:t>
            </a:r>
            <a:r>
              <a:rPr sz="1800" b="1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eorgia"/>
                <a:cs typeface="Georgia"/>
                <a:hlinkClick r:id="rId2"/>
              </a:rPr>
              <a:t> </a:t>
            </a:r>
            <a:r>
              <a:rPr sz="18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Georgia"/>
                <a:cs typeface="Georgia"/>
                <a:hlinkClick r:id="rId2"/>
              </a:rPr>
              <a:t>Relations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1800" b="1" dirty="0">
                <a:latin typeface="Calibri"/>
                <a:cs typeface="Calibri"/>
              </a:rPr>
              <a:t>Beaders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n'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Eaters!</a:t>
            </a:r>
            <a:endParaRPr sz="1800">
              <a:latin typeface="Calibri"/>
              <a:cs typeface="Calibri"/>
            </a:endParaRPr>
          </a:p>
          <a:p>
            <a:pPr marL="1045844" marR="1040765" algn="ctr">
              <a:lnSpc>
                <a:spcPct val="163900"/>
              </a:lnSpc>
            </a:pPr>
            <a:r>
              <a:rPr sz="1800" dirty="0">
                <a:latin typeface="Calibri"/>
                <a:cs typeface="Calibri"/>
              </a:rPr>
              <a:t>Location: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EC5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4201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(Office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Indigenous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Relations) </a:t>
            </a:r>
            <a:r>
              <a:rPr sz="1800" dirty="0">
                <a:latin typeface="Calibri"/>
                <a:cs typeface="Calibri"/>
              </a:rPr>
              <a:t>Time: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Tuesday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every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month;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6pm-</a:t>
            </a:r>
            <a:r>
              <a:rPr sz="1800" spc="-25" dirty="0">
                <a:latin typeface="Calibri"/>
                <a:cs typeface="Calibri"/>
              </a:rPr>
              <a:t>9pm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 descr="Image of a map showing the land we live on 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772" y="941829"/>
            <a:ext cx="3801623" cy="4972054"/>
          </a:xfrm>
          <a:prstGeom prst="rect">
            <a:avLst/>
          </a:prstGeom>
        </p:spPr>
      </p:pic>
      <p:pic>
        <p:nvPicPr>
          <p:cNvPr id="2" name="object 2" descr="University of Waterloo logo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23450" y="6191212"/>
            <a:ext cx="19939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INTERVIEW</a:t>
            </a:r>
            <a:r>
              <a:rPr b="0" spc="310" dirty="0">
                <a:latin typeface="Impact"/>
                <a:cs typeface="Impact"/>
              </a:rPr>
              <a:t> </a:t>
            </a:r>
            <a:r>
              <a:rPr b="0" spc="-10" dirty="0">
                <a:latin typeface="Impact"/>
                <a:cs typeface="Impact"/>
              </a:rPr>
              <a:t>QUESTIONS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7126" y="6372180"/>
            <a:ext cx="295846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Verdana"/>
                <a:cs typeface="Verdana"/>
              </a:rPr>
              <a:t>SKILLS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IDENTIFICATION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AND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ARTICULATION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6458" y="1596009"/>
            <a:ext cx="10790555" cy="3685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" marR="415925" indent="-289560">
              <a:lnSpc>
                <a:spcPct val="100000"/>
              </a:lnSpc>
              <a:spcBef>
                <a:spcPts val="95"/>
              </a:spcBef>
              <a:buSzPct val="83928"/>
              <a:buFont typeface="Wingdings"/>
              <a:buChar char=""/>
              <a:tabLst>
                <a:tab pos="301625" algn="l"/>
              </a:tabLst>
            </a:pPr>
            <a:r>
              <a:rPr sz="2800" dirty="0">
                <a:latin typeface="Georgia"/>
                <a:cs typeface="Georgia"/>
              </a:rPr>
              <a:t>Behaviour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based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questions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ask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about</a:t>
            </a:r>
            <a:r>
              <a:rPr sz="2800" spc="-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past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experiences</a:t>
            </a:r>
            <a:r>
              <a:rPr sz="2800" spc="-9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to</a:t>
            </a:r>
            <a:r>
              <a:rPr sz="2800" spc="-9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predict </a:t>
            </a:r>
            <a:r>
              <a:rPr sz="2800" dirty="0">
                <a:latin typeface="Georgia"/>
                <a:cs typeface="Georgia"/>
              </a:rPr>
              <a:t>your</a:t>
            </a:r>
            <a:r>
              <a:rPr sz="2800" spc="-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future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behaviour</a:t>
            </a:r>
            <a:endParaRPr sz="2800">
              <a:latin typeface="Georgia"/>
              <a:cs typeface="Georgia"/>
            </a:endParaRPr>
          </a:p>
          <a:p>
            <a:pPr marL="1154430" marR="141605" lvl="1" indent="-227965">
              <a:lnSpc>
                <a:spcPct val="100000"/>
              </a:lnSpc>
              <a:spcBef>
                <a:spcPts val="1614"/>
              </a:spcBef>
              <a:buSzPct val="85416"/>
              <a:buFont typeface="Wingdings"/>
              <a:buChar char=""/>
              <a:tabLst>
                <a:tab pos="1155700" algn="l"/>
              </a:tabLst>
            </a:pPr>
            <a:r>
              <a:rPr sz="2400" b="1" dirty="0">
                <a:latin typeface="Georgia"/>
                <a:cs typeface="Georgia"/>
              </a:rPr>
              <a:t>Tell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me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about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time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when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set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goal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for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yourself.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How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did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you 	</a:t>
            </a:r>
            <a:r>
              <a:rPr sz="2400" dirty="0">
                <a:latin typeface="Georgia"/>
                <a:cs typeface="Georgia"/>
              </a:rPr>
              <a:t>go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about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ensuring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that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would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meet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your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objective?</a:t>
            </a:r>
            <a:endParaRPr sz="2400">
              <a:latin typeface="Georgia"/>
              <a:cs typeface="Georgia"/>
            </a:endParaRPr>
          </a:p>
          <a:p>
            <a:pPr marL="1154430" lvl="1" indent="-227965">
              <a:lnSpc>
                <a:spcPct val="100000"/>
              </a:lnSpc>
              <a:spcBef>
                <a:spcPts val="1595"/>
              </a:spcBef>
              <a:buSzPct val="85416"/>
              <a:buFont typeface="Wingdings"/>
              <a:buChar char=""/>
              <a:tabLst>
                <a:tab pos="1154430" algn="l"/>
              </a:tabLst>
            </a:pPr>
            <a:r>
              <a:rPr sz="2400" b="1" dirty="0">
                <a:latin typeface="Georgia"/>
                <a:cs typeface="Georgia"/>
              </a:rPr>
              <a:t>Give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me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an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example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of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time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faced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conflict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while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working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on</a:t>
            </a:r>
            <a:endParaRPr sz="2400">
              <a:latin typeface="Georgia"/>
              <a:cs typeface="Georgia"/>
            </a:endParaRPr>
          </a:p>
          <a:p>
            <a:pPr marL="1155700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a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team.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How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did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handle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the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situation?</a:t>
            </a:r>
            <a:endParaRPr sz="2400">
              <a:latin typeface="Georgia"/>
              <a:cs typeface="Georgia"/>
            </a:endParaRPr>
          </a:p>
          <a:p>
            <a:pPr marL="1154430" marR="612140" lvl="1" indent="-227965">
              <a:lnSpc>
                <a:spcPct val="100000"/>
              </a:lnSpc>
              <a:spcBef>
                <a:spcPts val="1610"/>
              </a:spcBef>
              <a:buSzPct val="85416"/>
              <a:buFont typeface="Wingdings"/>
              <a:buChar char=""/>
              <a:tabLst>
                <a:tab pos="1155700" algn="l"/>
              </a:tabLst>
            </a:pPr>
            <a:r>
              <a:rPr sz="2400" b="1" dirty="0">
                <a:latin typeface="Georgia"/>
                <a:cs typeface="Georgia"/>
              </a:rPr>
              <a:t>Describe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situation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in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which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were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under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lot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of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pressure. 	</a:t>
            </a:r>
            <a:r>
              <a:rPr sz="2400" dirty="0">
                <a:latin typeface="Georgia"/>
                <a:cs typeface="Georgia"/>
              </a:rPr>
              <a:t>What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was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going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on,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how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did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get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through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it?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880" y="583565"/>
            <a:ext cx="448309" cy="448309"/>
          </a:xfrm>
          <a:custGeom>
            <a:avLst/>
            <a:gdLst/>
            <a:ahLst/>
            <a:cxnLst/>
            <a:rect l="l" t="t" r="r" b="b"/>
            <a:pathLst>
              <a:path w="448309" h="448309">
                <a:moveTo>
                  <a:pt x="223888" y="0"/>
                </a:moveTo>
                <a:lnTo>
                  <a:pt x="171030" y="171069"/>
                </a:lnTo>
                <a:lnTo>
                  <a:pt x="0" y="171069"/>
                </a:lnTo>
                <a:lnTo>
                  <a:pt x="138366" y="276733"/>
                </a:lnTo>
                <a:lnTo>
                  <a:pt x="85521" y="447801"/>
                </a:lnTo>
                <a:lnTo>
                  <a:pt x="223888" y="342011"/>
                </a:lnTo>
                <a:lnTo>
                  <a:pt x="362254" y="447801"/>
                </a:lnTo>
                <a:lnTo>
                  <a:pt x="309397" y="276733"/>
                </a:lnTo>
                <a:lnTo>
                  <a:pt x="447763" y="171069"/>
                </a:lnTo>
                <a:lnTo>
                  <a:pt x="276733" y="171069"/>
                </a:lnTo>
                <a:lnTo>
                  <a:pt x="223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THE</a:t>
            </a:r>
            <a:r>
              <a:rPr b="0" spc="85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STAR</a:t>
            </a:r>
            <a:r>
              <a:rPr b="0" spc="90" dirty="0">
                <a:latin typeface="Impact"/>
                <a:cs typeface="Impact"/>
              </a:rPr>
              <a:t> </a:t>
            </a:r>
            <a:r>
              <a:rPr b="0" spc="-10" dirty="0">
                <a:latin typeface="Impact"/>
                <a:cs typeface="Impact"/>
              </a:rPr>
              <a:t>APPROACH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27428" y="1902586"/>
          <a:ext cx="9022079" cy="3039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5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4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3200" b="1" spc="-10" dirty="0">
                          <a:latin typeface="Georgia"/>
                          <a:cs typeface="Georgia"/>
                        </a:rPr>
                        <a:t>S</a:t>
                      </a:r>
                      <a:r>
                        <a:rPr sz="3200" spc="-10" dirty="0">
                          <a:latin typeface="Georgia"/>
                          <a:cs typeface="Georgia"/>
                        </a:rPr>
                        <a:t>ituation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3200" dirty="0">
                          <a:latin typeface="Georgia"/>
                          <a:cs typeface="Georgia"/>
                        </a:rPr>
                        <a:t>Background</a:t>
                      </a:r>
                      <a:r>
                        <a:rPr sz="32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3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spc="-10" dirty="0">
                          <a:latin typeface="Georgia"/>
                          <a:cs typeface="Georgia"/>
                        </a:rPr>
                        <a:t>context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5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3200" b="1" spc="-20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3200" spc="-20" dirty="0">
                          <a:latin typeface="Georgia"/>
                          <a:cs typeface="Georgia"/>
                        </a:rPr>
                        <a:t>ask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3200" dirty="0">
                          <a:latin typeface="Georgia"/>
                          <a:cs typeface="Georgia"/>
                        </a:rPr>
                        <a:t>What</a:t>
                      </a:r>
                      <a:r>
                        <a:rPr sz="32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you</a:t>
                      </a:r>
                      <a:r>
                        <a:rPr sz="3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needed</a:t>
                      </a:r>
                      <a:r>
                        <a:rPr sz="32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32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spc="-25" dirty="0">
                          <a:latin typeface="Georgia"/>
                          <a:cs typeface="Georgia"/>
                        </a:rPr>
                        <a:t>do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1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3200" b="1" spc="-1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3200" spc="-10" dirty="0">
                          <a:latin typeface="Georgia"/>
                          <a:cs typeface="Georgia"/>
                        </a:rPr>
                        <a:t>ction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3200" dirty="0">
                          <a:latin typeface="Georgia"/>
                          <a:cs typeface="Georgia"/>
                        </a:rPr>
                        <a:t>What</a:t>
                      </a:r>
                      <a:r>
                        <a:rPr sz="32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you</a:t>
                      </a:r>
                      <a:r>
                        <a:rPr sz="32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did</a:t>
                      </a:r>
                      <a:r>
                        <a:rPr sz="3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32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how</a:t>
                      </a:r>
                      <a:r>
                        <a:rPr sz="3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you</a:t>
                      </a:r>
                      <a:r>
                        <a:rPr sz="32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did</a:t>
                      </a:r>
                      <a:r>
                        <a:rPr sz="32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spc="-25" dirty="0">
                          <a:latin typeface="Georgia"/>
                          <a:cs typeface="Georgia"/>
                        </a:rPr>
                        <a:t>it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3200" b="1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3200" spc="-10" dirty="0">
                          <a:latin typeface="Georgia"/>
                          <a:cs typeface="Georgia"/>
                        </a:rPr>
                        <a:t>esult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3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32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outcome</a:t>
                      </a:r>
                      <a:r>
                        <a:rPr sz="32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32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your</a:t>
                      </a:r>
                      <a:r>
                        <a:rPr sz="3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spc="-10" dirty="0">
                          <a:latin typeface="Georgia"/>
                          <a:cs typeface="Georgia"/>
                        </a:rPr>
                        <a:t>actions</a:t>
                      </a:r>
                      <a:endParaRPr sz="3200" dirty="0">
                        <a:latin typeface="Georgia"/>
                        <a:cs typeface="Georgia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27126" y="6372180"/>
            <a:ext cx="295846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Verdana"/>
                <a:cs typeface="Verdana"/>
              </a:rPr>
              <a:t>SKILLS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IDENTIFICATION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AND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ARTICULATION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880" y="583565"/>
            <a:ext cx="448309" cy="448309"/>
          </a:xfrm>
          <a:custGeom>
            <a:avLst/>
            <a:gdLst/>
            <a:ahLst/>
            <a:cxnLst/>
            <a:rect l="l" t="t" r="r" b="b"/>
            <a:pathLst>
              <a:path w="448309" h="448309">
                <a:moveTo>
                  <a:pt x="223888" y="0"/>
                </a:moveTo>
                <a:lnTo>
                  <a:pt x="171030" y="171069"/>
                </a:lnTo>
                <a:lnTo>
                  <a:pt x="0" y="171069"/>
                </a:lnTo>
                <a:lnTo>
                  <a:pt x="138366" y="276733"/>
                </a:lnTo>
                <a:lnTo>
                  <a:pt x="85521" y="447801"/>
                </a:lnTo>
                <a:lnTo>
                  <a:pt x="223888" y="342011"/>
                </a:lnTo>
                <a:lnTo>
                  <a:pt x="362254" y="447801"/>
                </a:lnTo>
                <a:lnTo>
                  <a:pt x="309397" y="276733"/>
                </a:lnTo>
                <a:lnTo>
                  <a:pt x="447763" y="171069"/>
                </a:lnTo>
                <a:lnTo>
                  <a:pt x="276733" y="171069"/>
                </a:lnTo>
                <a:lnTo>
                  <a:pt x="223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1980">
              <a:lnSpc>
                <a:spcPct val="100000"/>
              </a:lnSpc>
              <a:spcBef>
                <a:spcPts val="100"/>
              </a:spcBef>
            </a:pPr>
            <a:r>
              <a:rPr spc="-715" dirty="0"/>
              <a:t>THE</a:t>
            </a:r>
            <a:r>
              <a:rPr spc="-220" dirty="0"/>
              <a:t> </a:t>
            </a:r>
            <a:r>
              <a:rPr spc="-695" dirty="0"/>
              <a:t>STAR</a:t>
            </a:r>
            <a:r>
              <a:rPr spc="-210" dirty="0"/>
              <a:t> </a:t>
            </a:r>
            <a:r>
              <a:rPr spc="-810" dirty="0"/>
              <a:t>APPROACH</a:t>
            </a:r>
            <a:r>
              <a:rPr lang="en-US" spc="-810" dirty="0"/>
              <a:t>        OVERVIEW</a:t>
            </a:r>
            <a:endParaRPr spc="-8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76845" y="2399792"/>
          <a:ext cx="9551670" cy="3040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7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94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3200" b="1" spc="-10" dirty="0">
                          <a:latin typeface="Georgia"/>
                          <a:cs typeface="Georgia"/>
                        </a:rPr>
                        <a:t>S</a:t>
                      </a:r>
                      <a:r>
                        <a:rPr sz="3200" spc="-10" dirty="0">
                          <a:latin typeface="Georgia"/>
                          <a:cs typeface="Georgia"/>
                        </a:rPr>
                        <a:t>ituation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3200" dirty="0">
                          <a:latin typeface="Georgia"/>
                          <a:cs typeface="Georgia"/>
                        </a:rPr>
                        <a:t>Background</a:t>
                      </a:r>
                      <a:r>
                        <a:rPr sz="32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3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spc="-10" dirty="0">
                          <a:latin typeface="Georgia"/>
                          <a:cs typeface="Georgia"/>
                        </a:rPr>
                        <a:t>context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1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3200" b="1" spc="-20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3200" spc="-20" dirty="0">
                          <a:latin typeface="Georgia"/>
                          <a:cs typeface="Georgia"/>
                        </a:rPr>
                        <a:t>ask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3200" dirty="0">
                          <a:latin typeface="Georgia"/>
                          <a:cs typeface="Georgia"/>
                        </a:rPr>
                        <a:t>What</a:t>
                      </a:r>
                      <a:r>
                        <a:rPr sz="32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you</a:t>
                      </a:r>
                      <a:r>
                        <a:rPr sz="3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needed</a:t>
                      </a:r>
                      <a:r>
                        <a:rPr sz="3200" spc="-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32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spc="-25" dirty="0">
                          <a:latin typeface="Georgia"/>
                          <a:cs typeface="Georgia"/>
                        </a:rPr>
                        <a:t>do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1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3200" b="1" spc="-1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3200" spc="-10" dirty="0">
                          <a:latin typeface="Georgia"/>
                          <a:cs typeface="Georgia"/>
                        </a:rPr>
                        <a:t>ction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3200" dirty="0">
                          <a:latin typeface="Georgia"/>
                          <a:cs typeface="Georgia"/>
                        </a:rPr>
                        <a:t>What</a:t>
                      </a:r>
                      <a:r>
                        <a:rPr sz="3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you</a:t>
                      </a:r>
                      <a:r>
                        <a:rPr sz="32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did</a:t>
                      </a:r>
                      <a:r>
                        <a:rPr sz="32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32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how</a:t>
                      </a:r>
                      <a:r>
                        <a:rPr sz="3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you</a:t>
                      </a:r>
                      <a:r>
                        <a:rPr sz="32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did</a:t>
                      </a:r>
                      <a:r>
                        <a:rPr sz="3200" spc="-25" dirty="0">
                          <a:latin typeface="Georgia"/>
                          <a:cs typeface="Georgia"/>
                        </a:rPr>
                        <a:t> it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3200" b="1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3200" spc="-10" dirty="0">
                          <a:latin typeface="Georgia"/>
                          <a:cs typeface="Georgia"/>
                        </a:rPr>
                        <a:t>esult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3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3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outcome</a:t>
                      </a:r>
                      <a:r>
                        <a:rPr sz="32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32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3200" dirty="0">
                          <a:latin typeface="Georgia"/>
                          <a:cs typeface="Georgia"/>
                        </a:rPr>
                        <a:t>your</a:t>
                      </a:r>
                      <a:r>
                        <a:rPr sz="3200" spc="-10" dirty="0">
                          <a:latin typeface="Georgia"/>
                          <a:cs typeface="Georgia"/>
                        </a:rPr>
                        <a:t> actions</a:t>
                      </a:r>
                      <a:endParaRPr sz="3200" dirty="0">
                        <a:latin typeface="Georgia"/>
                        <a:cs typeface="Georgia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880" y="583565"/>
            <a:ext cx="448309" cy="448309"/>
          </a:xfrm>
          <a:custGeom>
            <a:avLst/>
            <a:gdLst/>
            <a:ahLst/>
            <a:cxnLst/>
            <a:rect l="l" t="t" r="r" b="b"/>
            <a:pathLst>
              <a:path w="448309" h="448309">
                <a:moveTo>
                  <a:pt x="223888" y="0"/>
                </a:moveTo>
                <a:lnTo>
                  <a:pt x="171030" y="171069"/>
                </a:lnTo>
                <a:lnTo>
                  <a:pt x="0" y="171069"/>
                </a:lnTo>
                <a:lnTo>
                  <a:pt x="138366" y="276733"/>
                </a:lnTo>
                <a:lnTo>
                  <a:pt x="85521" y="447801"/>
                </a:lnTo>
                <a:lnTo>
                  <a:pt x="223888" y="342011"/>
                </a:lnTo>
                <a:lnTo>
                  <a:pt x="362254" y="447801"/>
                </a:lnTo>
                <a:lnTo>
                  <a:pt x="309397" y="276733"/>
                </a:lnTo>
                <a:lnTo>
                  <a:pt x="447763" y="171069"/>
                </a:lnTo>
                <a:lnTo>
                  <a:pt x="276733" y="171069"/>
                </a:lnTo>
                <a:lnTo>
                  <a:pt x="223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THE</a:t>
            </a:r>
            <a:r>
              <a:rPr b="0" spc="85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STAR</a:t>
            </a:r>
            <a:r>
              <a:rPr b="0" spc="90" dirty="0">
                <a:latin typeface="Impact"/>
                <a:cs typeface="Impact"/>
              </a:rPr>
              <a:t> </a:t>
            </a:r>
            <a:r>
              <a:rPr lang="en-US" b="0" spc="90" dirty="0">
                <a:latin typeface="Impact"/>
                <a:cs typeface="Impact"/>
              </a:rPr>
              <a:t> </a:t>
            </a:r>
            <a:r>
              <a:rPr b="0" spc="-10" dirty="0">
                <a:latin typeface="Impact"/>
                <a:cs typeface="Impact"/>
              </a:rPr>
              <a:t>APPROACH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8734" y="1255014"/>
            <a:ext cx="10495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Georgia"/>
                <a:cs typeface="Georgia"/>
              </a:rPr>
              <a:t>Q: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Describe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time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when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you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managed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project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from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start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to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finish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734" y="1541140"/>
            <a:ext cx="5403215" cy="3351529"/>
          </a:xfrm>
          <a:prstGeom prst="rect">
            <a:avLst/>
          </a:prstGeom>
        </p:spPr>
        <p:txBody>
          <a:bodyPr vert="horz" wrap="square" lIns="0" tIns="344170" rIns="0" bIns="0" rtlCol="0">
            <a:spAutoFit/>
          </a:bodyPr>
          <a:lstStyle/>
          <a:p>
            <a:pPr marL="24765" algn="ctr">
              <a:lnSpc>
                <a:spcPct val="100000"/>
              </a:lnSpc>
              <a:spcBef>
                <a:spcPts val="2710"/>
              </a:spcBef>
            </a:pPr>
            <a:r>
              <a:rPr sz="4400" b="1" spc="-10" dirty="0">
                <a:latin typeface="Georgia"/>
                <a:cs typeface="Georgia"/>
              </a:rPr>
              <a:t>S</a:t>
            </a:r>
            <a:r>
              <a:rPr sz="4400" spc="-10" dirty="0">
                <a:latin typeface="Georgia"/>
                <a:cs typeface="Georgia"/>
              </a:rPr>
              <a:t>ituation</a:t>
            </a:r>
            <a:endParaRPr sz="44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650"/>
              </a:spcBef>
              <a:buSzPct val="83928"/>
              <a:buFont typeface="Wingdings"/>
              <a:buChar char=""/>
              <a:tabLst>
                <a:tab pos="301625" algn="l"/>
              </a:tabLst>
            </a:pPr>
            <a:r>
              <a:rPr sz="2800" dirty="0">
                <a:latin typeface="Georgia"/>
                <a:cs typeface="Georgia"/>
              </a:rPr>
              <a:t>Provide</a:t>
            </a:r>
            <a:r>
              <a:rPr sz="2800" spc="-10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background</a:t>
            </a:r>
            <a:r>
              <a:rPr sz="2800" spc="-9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and</a:t>
            </a:r>
            <a:r>
              <a:rPr sz="2800" spc="-10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context</a:t>
            </a:r>
            <a:endParaRPr sz="28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610"/>
              </a:spcBef>
              <a:buSzPct val="83928"/>
              <a:buFont typeface="Wingdings"/>
              <a:buChar char=""/>
              <a:tabLst>
                <a:tab pos="301625" algn="l"/>
              </a:tabLst>
            </a:pPr>
            <a:r>
              <a:rPr sz="2800" dirty="0">
                <a:latin typeface="Georgia"/>
                <a:cs typeface="Georgia"/>
              </a:rPr>
              <a:t>Who,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what,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where,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when…</a:t>
            </a:r>
            <a:endParaRPr sz="2800">
              <a:latin typeface="Georgia"/>
              <a:cs typeface="Georgia"/>
            </a:endParaRPr>
          </a:p>
          <a:p>
            <a:pPr marL="302260" marR="222250" indent="-289560">
              <a:lnSpc>
                <a:spcPct val="100000"/>
              </a:lnSpc>
              <a:spcBef>
                <a:spcPts val="1595"/>
              </a:spcBef>
              <a:buSzPct val="83928"/>
              <a:buFont typeface="Wingdings"/>
              <a:buChar char=""/>
              <a:tabLst>
                <a:tab pos="302260" algn="l"/>
              </a:tabLst>
            </a:pPr>
            <a:r>
              <a:rPr sz="2800" dirty="0">
                <a:latin typeface="Georgia"/>
                <a:cs typeface="Georgia"/>
              </a:rPr>
              <a:t>Be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brief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(you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are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just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providing </a:t>
            </a:r>
            <a:r>
              <a:rPr sz="2800" dirty="0">
                <a:latin typeface="Georgia"/>
                <a:cs typeface="Georgia"/>
              </a:rPr>
              <a:t>the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context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here)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3546" y="3178175"/>
            <a:ext cx="5659120" cy="2095500"/>
          </a:xfrm>
          <a:prstGeom prst="rect">
            <a:avLst/>
          </a:prstGeom>
          <a:solidFill>
            <a:srgbClr val="FFD44F"/>
          </a:solidFill>
        </p:spPr>
        <p:txBody>
          <a:bodyPr vert="horz" wrap="square" lIns="0" tIns="36830" rIns="0" bIns="0" rtlCol="0">
            <a:spAutoFit/>
          </a:bodyPr>
          <a:lstStyle/>
          <a:p>
            <a:pPr marL="122555" marR="117475" indent="3175" algn="ctr">
              <a:lnSpc>
                <a:spcPct val="100000"/>
              </a:lnSpc>
              <a:spcBef>
                <a:spcPts val="290"/>
              </a:spcBef>
            </a:pPr>
            <a:r>
              <a:rPr sz="2400" i="1" dirty="0">
                <a:latin typeface="Georgia"/>
                <a:cs typeface="Georgia"/>
              </a:rPr>
              <a:t>As</a:t>
            </a:r>
            <a:r>
              <a:rPr sz="2400" i="1" spc="-4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VP</a:t>
            </a:r>
            <a:r>
              <a:rPr sz="2400" i="1" spc="-4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Communications</a:t>
            </a:r>
            <a:r>
              <a:rPr sz="2400" i="1" spc="-3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for</a:t>
            </a:r>
            <a:r>
              <a:rPr sz="2400" i="1" spc="-4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the</a:t>
            </a:r>
            <a:r>
              <a:rPr sz="2400" i="1" spc="-35" dirty="0">
                <a:latin typeface="Georgia"/>
                <a:cs typeface="Georgia"/>
              </a:rPr>
              <a:t> </a:t>
            </a:r>
            <a:r>
              <a:rPr sz="2400" i="1" spc="-20" dirty="0">
                <a:latin typeface="Georgia"/>
                <a:cs typeface="Georgia"/>
              </a:rPr>
              <a:t>Arts </a:t>
            </a:r>
            <a:r>
              <a:rPr sz="2400" i="1" dirty="0">
                <a:latin typeface="Georgia"/>
                <a:cs typeface="Georgia"/>
              </a:rPr>
              <a:t>Student</a:t>
            </a:r>
            <a:r>
              <a:rPr sz="2400" i="1" spc="-3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Union,</a:t>
            </a:r>
            <a:r>
              <a:rPr sz="2400" i="1" spc="-3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I</a:t>
            </a:r>
            <a:r>
              <a:rPr sz="2400" i="1" spc="-3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noticed</a:t>
            </a:r>
            <a:r>
              <a:rPr sz="2400" i="1" spc="-3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our</a:t>
            </a:r>
            <a:r>
              <a:rPr sz="2400" i="1" spc="-40" dirty="0">
                <a:latin typeface="Georgia"/>
                <a:cs typeface="Georgia"/>
              </a:rPr>
              <a:t> </a:t>
            </a:r>
            <a:r>
              <a:rPr sz="2400" i="1" spc="-10" dirty="0">
                <a:latin typeface="Georgia"/>
                <a:cs typeface="Georgia"/>
              </a:rPr>
              <a:t>Instagram </a:t>
            </a:r>
            <a:r>
              <a:rPr sz="2400" i="1" dirty="0">
                <a:latin typeface="Georgia"/>
                <a:cs typeface="Georgia"/>
              </a:rPr>
              <a:t>wasn’t</a:t>
            </a:r>
            <a:r>
              <a:rPr sz="2400" i="1" spc="-6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connecting</a:t>
            </a:r>
            <a:r>
              <a:rPr sz="2400" i="1" spc="-7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with</a:t>
            </a:r>
            <a:r>
              <a:rPr sz="2400" i="1" spc="-7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students,</a:t>
            </a:r>
            <a:r>
              <a:rPr sz="2400" i="1" spc="-60" dirty="0">
                <a:latin typeface="Georgia"/>
                <a:cs typeface="Georgia"/>
              </a:rPr>
              <a:t> </a:t>
            </a:r>
            <a:r>
              <a:rPr sz="2400" i="1" spc="-10" dirty="0">
                <a:latin typeface="Georgia"/>
                <a:cs typeface="Georgia"/>
              </a:rPr>
              <a:t>which </a:t>
            </a:r>
            <a:r>
              <a:rPr sz="2400" i="1" dirty="0">
                <a:latin typeface="Georgia"/>
                <a:cs typeface="Georgia"/>
              </a:rPr>
              <a:t>was</a:t>
            </a:r>
            <a:r>
              <a:rPr sz="2400" i="1" spc="-4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affecting</a:t>
            </a:r>
            <a:r>
              <a:rPr sz="2400" i="1" spc="-5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attendance</a:t>
            </a:r>
            <a:r>
              <a:rPr sz="2400" i="1" spc="-4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at</a:t>
            </a:r>
            <a:r>
              <a:rPr sz="2400" i="1" spc="-4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our</a:t>
            </a:r>
            <a:r>
              <a:rPr sz="2400" i="1" spc="-40" dirty="0">
                <a:latin typeface="Georgia"/>
                <a:cs typeface="Georgia"/>
              </a:rPr>
              <a:t> </a:t>
            </a:r>
            <a:r>
              <a:rPr sz="2400" i="1" spc="-10" dirty="0">
                <a:latin typeface="Georgia"/>
                <a:cs typeface="Georgia"/>
              </a:rPr>
              <a:t>events.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25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880" y="583565"/>
            <a:ext cx="448309" cy="448309"/>
          </a:xfrm>
          <a:custGeom>
            <a:avLst/>
            <a:gdLst/>
            <a:ahLst/>
            <a:cxnLst/>
            <a:rect l="l" t="t" r="r" b="b"/>
            <a:pathLst>
              <a:path w="448309" h="448309">
                <a:moveTo>
                  <a:pt x="223888" y="0"/>
                </a:moveTo>
                <a:lnTo>
                  <a:pt x="171030" y="171069"/>
                </a:lnTo>
                <a:lnTo>
                  <a:pt x="0" y="171069"/>
                </a:lnTo>
                <a:lnTo>
                  <a:pt x="138366" y="276733"/>
                </a:lnTo>
                <a:lnTo>
                  <a:pt x="85521" y="447801"/>
                </a:lnTo>
                <a:lnTo>
                  <a:pt x="223888" y="342011"/>
                </a:lnTo>
                <a:lnTo>
                  <a:pt x="362254" y="447801"/>
                </a:lnTo>
                <a:lnTo>
                  <a:pt x="309397" y="276733"/>
                </a:lnTo>
                <a:lnTo>
                  <a:pt x="447763" y="171069"/>
                </a:lnTo>
                <a:lnTo>
                  <a:pt x="276733" y="171069"/>
                </a:lnTo>
                <a:lnTo>
                  <a:pt x="223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990" y="551179"/>
            <a:ext cx="542490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THE</a:t>
            </a:r>
            <a:r>
              <a:rPr lang="en-US" b="0" dirty="0">
                <a:latin typeface="Impact"/>
                <a:cs typeface="Impact"/>
              </a:rPr>
              <a:t> </a:t>
            </a:r>
            <a:r>
              <a:rPr b="0" spc="85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STAR</a:t>
            </a:r>
            <a:r>
              <a:rPr b="0" spc="90" dirty="0">
                <a:latin typeface="Impact"/>
                <a:cs typeface="Impact"/>
              </a:rPr>
              <a:t> </a:t>
            </a:r>
            <a:r>
              <a:rPr lang="en-US" b="0" spc="90" dirty="0">
                <a:latin typeface="Impact"/>
                <a:cs typeface="Impact"/>
              </a:rPr>
              <a:t> </a:t>
            </a:r>
            <a:r>
              <a:rPr b="0" spc="-10" dirty="0">
                <a:latin typeface="Impact"/>
                <a:cs typeface="Impact"/>
              </a:rPr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8734" y="1098065"/>
            <a:ext cx="5300980" cy="3776979"/>
          </a:xfrm>
          <a:prstGeom prst="rect">
            <a:avLst/>
          </a:prstGeom>
        </p:spPr>
        <p:txBody>
          <a:bodyPr vert="horz" wrap="square" lIns="0" tIns="343535" rIns="0" bIns="0" rtlCol="0">
            <a:spAutoFit/>
          </a:bodyPr>
          <a:lstStyle/>
          <a:p>
            <a:pPr marL="128270" algn="ctr">
              <a:lnSpc>
                <a:spcPct val="100000"/>
              </a:lnSpc>
              <a:spcBef>
                <a:spcPts val="2705"/>
              </a:spcBef>
            </a:pPr>
            <a:r>
              <a:rPr sz="4400" b="1" spc="-20" dirty="0">
                <a:latin typeface="Georgia"/>
                <a:cs typeface="Georgia"/>
              </a:rPr>
              <a:t>T</a:t>
            </a:r>
            <a:r>
              <a:rPr sz="4400" spc="-20" dirty="0">
                <a:latin typeface="Georgia"/>
                <a:cs typeface="Georgia"/>
              </a:rPr>
              <a:t>ask</a:t>
            </a:r>
            <a:endParaRPr sz="44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645"/>
              </a:spcBef>
              <a:buSzPct val="83928"/>
              <a:buFont typeface="Wingdings"/>
              <a:buChar char=""/>
              <a:tabLst>
                <a:tab pos="301625" algn="l"/>
              </a:tabLst>
            </a:pPr>
            <a:r>
              <a:rPr sz="2800" dirty="0">
                <a:latin typeface="Georgia"/>
                <a:cs typeface="Georgia"/>
              </a:rPr>
              <a:t>Describe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what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you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needed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to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do</a:t>
            </a:r>
            <a:endParaRPr sz="2800">
              <a:latin typeface="Georgia"/>
              <a:cs typeface="Georgia"/>
            </a:endParaRPr>
          </a:p>
          <a:p>
            <a:pPr marL="302260" marR="743585" indent="-289560">
              <a:lnSpc>
                <a:spcPct val="100000"/>
              </a:lnSpc>
              <a:spcBef>
                <a:spcPts val="1610"/>
              </a:spcBef>
              <a:buSzPct val="83928"/>
              <a:buFont typeface="Wingdings"/>
              <a:buChar char=""/>
              <a:tabLst>
                <a:tab pos="302260" algn="l"/>
              </a:tabLst>
            </a:pPr>
            <a:r>
              <a:rPr sz="2800" dirty="0">
                <a:latin typeface="Georgia"/>
                <a:cs typeface="Georgia"/>
              </a:rPr>
              <a:t>What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goals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did</a:t>
            </a:r>
            <a:r>
              <a:rPr sz="2800" spc="-3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you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need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to </a:t>
            </a:r>
            <a:r>
              <a:rPr sz="2800" spc="-10" dirty="0">
                <a:latin typeface="Georgia"/>
                <a:cs typeface="Georgia"/>
              </a:rPr>
              <a:t>reach?</a:t>
            </a:r>
            <a:endParaRPr sz="2800">
              <a:latin typeface="Georgia"/>
              <a:cs typeface="Georgia"/>
            </a:endParaRPr>
          </a:p>
          <a:p>
            <a:pPr marL="302260" marR="1398270" indent="-289560">
              <a:lnSpc>
                <a:spcPct val="100000"/>
              </a:lnSpc>
              <a:spcBef>
                <a:spcPts val="1600"/>
              </a:spcBef>
              <a:buSzPct val="83928"/>
              <a:buFont typeface="Wingdings"/>
              <a:buChar char=""/>
              <a:tabLst>
                <a:tab pos="302260" algn="l"/>
              </a:tabLst>
            </a:pPr>
            <a:r>
              <a:rPr sz="2800" dirty="0">
                <a:latin typeface="Georgia"/>
                <a:cs typeface="Georgia"/>
              </a:rPr>
              <a:t>Include</a:t>
            </a:r>
            <a:r>
              <a:rPr sz="2800" spc="-10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challenges</a:t>
            </a:r>
            <a:r>
              <a:rPr sz="2800" spc="-125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and </a:t>
            </a:r>
            <a:r>
              <a:rPr sz="2800" spc="-10" dirty="0">
                <a:latin typeface="Georgia"/>
                <a:cs typeface="Georgia"/>
              </a:rPr>
              <a:t>expectations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7896" y="2961004"/>
            <a:ext cx="5549265" cy="1931035"/>
          </a:xfrm>
          <a:prstGeom prst="rect">
            <a:avLst/>
          </a:prstGeom>
          <a:solidFill>
            <a:srgbClr val="FFD44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 marR="459105">
              <a:lnSpc>
                <a:spcPts val="2590"/>
              </a:lnSpc>
              <a:spcBef>
                <a:spcPts val="330"/>
              </a:spcBef>
            </a:pPr>
            <a:r>
              <a:rPr sz="2400" i="1" dirty="0">
                <a:latin typeface="Georgia"/>
                <a:cs typeface="Georgia"/>
              </a:rPr>
              <a:t>I</a:t>
            </a:r>
            <a:r>
              <a:rPr sz="2400" i="1" spc="-1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decided</a:t>
            </a:r>
            <a:r>
              <a:rPr sz="2400" i="1" spc="-2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to</a:t>
            </a:r>
            <a:r>
              <a:rPr sz="2400" i="1" spc="-1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run</a:t>
            </a:r>
            <a:r>
              <a:rPr sz="2400" i="1" spc="-1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a</a:t>
            </a:r>
            <a:r>
              <a:rPr sz="2400" i="1" spc="-5" dirty="0">
                <a:latin typeface="Georgia"/>
                <a:cs typeface="Georgia"/>
              </a:rPr>
              <a:t> </a:t>
            </a:r>
            <a:r>
              <a:rPr sz="2400" i="1" spc="-20" dirty="0">
                <a:latin typeface="Georgia"/>
                <a:cs typeface="Georgia"/>
              </a:rPr>
              <a:t>month-long </a:t>
            </a:r>
            <a:r>
              <a:rPr sz="2400" i="1" dirty="0">
                <a:latin typeface="Georgia"/>
                <a:cs typeface="Georgia"/>
              </a:rPr>
              <a:t>campaign</a:t>
            </a:r>
            <a:r>
              <a:rPr sz="2400" i="1" spc="-9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to</a:t>
            </a:r>
            <a:r>
              <a:rPr sz="2400" i="1" spc="-7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boost</a:t>
            </a:r>
            <a:r>
              <a:rPr sz="2400" i="1" spc="-6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engagement.</a:t>
            </a:r>
            <a:r>
              <a:rPr sz="2400" i="1" spc="-50" dirty="0">
                <a:latin typeface="Georgia"/>
                <a:cs typeface="Georgia"/>
              </a:rPr>
              <a:t> </a:t>
            </a:r>
            <a:r>
              <a:rPr sz="2400" i="1" spc="-25" dirty="0">
                <a:latin typeface="Georgia"/>
                <a:cs typeface="Georgia"/>
              </a:rPr>
              <a:t>My </a:t>
            </a:r>
            <a:r>
              <a:rPr sz="2400" i="1" dirty="0">
                <a:latin typeface="Georgia"/>
                <a:cs typeface="Georgia"/>
              </a:rPr>
              <a:t>goal</a:t>
            </a:r>
            <a:r>
              <a:rPr sz="2400" i="1" spc="-5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was</a:t>
            </a:r>
            <a:r>
              <a:rPr sz="2400" i="1" spc="-5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to</a:t>
            </a:r>
            <a:r>
              <a:rPr sz="2400" i="1" spc="-5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increase</a:t>
            </a:r>
            <a:r>
              <a:rPr sz="2400" i="1" spc="-4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our</a:t>
            </a:r>
            <a:r>
              <a:rPr sz="2400" i="1" spc="-50" dirty="0">
                <a:latin typeface="Georgia"/>
                <a:cs typeface="Georgia"/>
              </a:rPr>
              <a:t> </a:t>
            </a:r>
            <a:r>
              <a:rPr sz="2400" i="1" spc="-10" dirty="0">
                <a:latin typeface="Georgia"/>
                <a:cs typeface="Georgia"/>
              </a:rPr>
              <a:t>follower </a:t>
            </a:r>
            <a:r>
              <a:rPr sz="2400" i="1" dirty="0">
                <a:latin typeface="Georgia"/>
                <a:cs typeface="Georgia"/>
              </a:rPr>
              <a:t>count</a:t>
            </a:r>
            <a:r>
              <a:rPr sz="2400" i="1" spc="-6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and</a:t>
            </a:r>
            <a:r>
              <a:rPr sz="2400" i="1" spc="-6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improve</a:t>
            </a:r>
            <a:r>
              <a:rPr sz="2400" i="1" spc="-5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event</a:t>
            </a:r>
            <a:r>
              <a:rPr sz="2400" i="1" spc="-55" dirty="0">
                <a:latin typeface="Georgia"/>
                <a:cs typeface="Georgia"/>
              </a:rPr>
              <a:t> </a:t>
            </a:r>
            <a:r>
              <a:rPr sz="2400" i="1" spc="-10" dirty="0">
                <a:latin typeface="Georgia"/>
                <a:cs typeface="Georgia"/>
              </a:rPr>
              <a:t>attendance </a:t>
            </a:r>
            <a:r>
              <a:rPr sz="2400" i="1" dirty="0">
                <a:latin typeface="Georgia"/>
                <a:cs typeface="Georgia"/>
              </a:rPr>
              <a:t>by</a:t>
            </a:r>
            <a:r>
              <a:rPr sz="2400" i="1" spc="-15" dirty="0">
                <a:latin typeface="Georgia"/>
                <a:cs typeface="Georgia"/>
              </a:rPr>
              <a:t> </a:t>
            </a:r>
            <a:r>
              <a:rPr sz="2400" i="1" spc="-20" dirty="0">
                <a:latin typeface="Georgia"/>
                <a:cs typeface="Georgia"/>
              </a:rPr>
              <a:t>20%.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26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880" y="583565"/>
            <a:ext cx="448309" cy="448309"/>
          </a:xfrm>
          <a:custGeom>
            <a:avLst/>
            <a:gdLst/>
            <a:ahLst/>
            <a:cxnLst/>
            <a:rect l="l" t="t" r="r" b="b"/>
            <a:pathLst>
              <a:path w="448309" h="448309">
                <a:moveTo>
                  <a:pt x="223888" y="0"/>
                </a:moveTo>
                <a:lnTo>
                  <a:pt x="171030" y="171069"/>
                </a:lnTo>
                <a:lnTo>
                  <a:pt x="0" y="171069"/>
                </a:lnTo>
                <a:lnTo>
                  <a:pt x="138366" y="276733"/>
                </a:lnTo>
                <a:lnTo>
                  <a:pt x="85521" y="447801"/>
                </a:lnTo>
                <a:lnTo>
                  <a:pt x="223888" y="342011"/>
                </a:lnTo>
                <a:lnTo>
                  <a:pt x="362254" y="447801"/>
                </a:lnTo>
                <a:lnTo>
                  <a:pt x="309397" y="276733"/>
                </a:lnTo>
                <a:lnTo>
                  <a:pt x="447763" y="171069"/>
                </a:lnTo>
                <a:lnTo>
                  <a:pt x="276733" y="171069"/>
                </a:lnTo>
                <a:lnTo>
                  <a:pt x="223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990" y="551179"/>
            <a:ext cx="45472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THE</a:t>
            </a:r>
            <a:r>
              <a:rPr b="0" spc="85" dirty="0">
                <a:latin typeface="Impact"/>
                <a:cs typeface="Impact"/>
              </a:rPr>
              <a:t> </a:t>
            </a:r>
            <a:r>
              <a:rPr lang="en-US" b="0" spc="85" dirty="0">
                <a:latin typeface="Impact"/>
                <a:cs typeface="Impact"/>
              </a:rPr>
              <a:t>  </a:t>
            </a:r>
            <a:r>
              <a:rPr b="0" dirty="0">
                <a:latin typeface="Impact"/>
                <a:cs typeface="Impact"/>
              </a:rPr>
              <a:t>STAR</a:t>
            </a:r>
            <a:r>
              <a:rPr b="0" spc="90" dirty="0">
                <a:latin typeface="Impact"/>
                <a:cs typeface="Impact"/>
              </a:rPr>
              <a:t> </a:t>
            </a:r>
            <a:r>
              <a:rPr b="0" spc="-10" dirty="0">
                <a:latin typeface="Impact"/>
                <a:cs typeface="Impact"/>
              </a:rPr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880" y="1111589"/>
            <a:ext cx="5403850" cy="4833620"/>
          </a:xfrm>
          <a:prstGeom prst="rect">
            <a:avLst/>
          </a:prstGeom>
        </p:spPr>
        <p:txBody>
          <a:bodyPr vert="horz" wrap="square" lIns="0" tIns="343535" rIns="0" bIns="0" rtlCol="0">
            <a:spAutoFit/>
          </a:bodyPr>
          <a:lstStyle/>
          <a:p>
            <a:pPr marL="24130" algn="ctr">
              <a:lnSpc>
                <a:spcPct val="100000"/>
              </a:lnSpc>
              <a:spcBef>
                <a:spcPts val="2705"/>
              </a:spcBef>
            </a:pPr>
            <a:r>
              <a:rPr sz="4400" b="1" spc="-10" dirty="0">
                <a:latin typeface="Georgia"/>
                <a:cs typeface="Georgia"/>
              </a:rPr>
              <a:t>A</a:t>
            </a:r>
            <a:r>
              <a:rPr sz="4400" spc="-10" dirty="0">
                <a:latin typeface="Georgia"/>
                <a:cs typeface="Georgia"/>
              </a:rPr>
              <a:t>ction</a:t>
            </a:r>
            <a:endParaRPr sz="4400">
              <a:latin typeface="Georgia"/>
              <a:cs typeface="Georgia"/>
            </a:endParaRPr>
          </a:p>
          <a:p>
            <a:pPr marL="302260" marR="5080" indent="-289560">
              <a:lnSpc>
                <a:spcPct val="100000"/>
              </a:lnSpc>
              <a:spcBef>
                <a:spcPts val="1645"/>
              </a:spcBef>
              <a:buFont typeface="Wingdings"/>
              <a:buChar char=""/>
              <a:tabLst>
                <a:tab pos="302260" algn="l"/>
                <a:tab pos="387350" algn="l"/>
              </a:tabLst>
            </a:pP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Georgia"/>
                <a:cs typeface="Georgia"/>
              </a:rPr>
              <a:t>Explain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how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you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carried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out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the </a:t>
            </a:r>
            <a:r>
              <a:rPr sz="2800" spc="-20" dirty="0">
                <a:latin typeface="Georgia"/>
                <a:cs typeface="Georgia"/>
              </a:rPr>
              <a:t>task</a:t>
            </a:r>
            <a:endParaRPr sz="28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610"/>
              </a:spcBef>
              <a:buSzPct val="83928"/>
              <a:buFont typeface="Wingdings"/>
              <a:buChar char=""/>
              <a:tabLst>
                <a:tab pos="301625" algn="l"/>
              </a:tabLst>
            </a:pPr>
            <a:r>
              <a:rPr sz="2800" dirty="0">
                <a:latin typeface="Georgia"/>
                <a:cs typeface="Georgia"/>
              </a:rPr>
              <a:t>Include</a:t>
            </a:r>
            <a:r>
              <a:rPr sz="2800" spc="-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tools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you</a:t>
            </a:r>
            <a:r>
              <a:rPr sz="2800" spc="-8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used</a:t>
            </a:r>
            <a:endParaRPr sz="2800">
              <a:latin typeface="Georgia"/>
              <a:cs typeface="Georgia"/>
            </a:endParaRPr>
          </a:p>
          <a:p>
            <a:pPr marL="299085" marR="1176655" indent="-287020">
              <a:lnSpc>
                <a:spcPct val="100000"/>
              </a:lnSpc>
              <a:spcBef>
                <a:spcPts val="1600"/>
              </a:spcBef>
              <a:buSzPct val="83928"/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Georgia"/>
                <a:cs typeface="Georgia"/>
              </a:rPr>
              <a:t>Focus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on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relevant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talents (skills/characteristics)</a:t>
            </a:r>
            <a:endParaRPr sz="2800">
              <a:latin typeface="Georgia"/>
              <a:cs typeface="Georgia"/>
            </a:endParaRPr>
          </a:p>
          <a:p>
            <a:pPr marL="299085" marR="600075" indent="-287020">
              <a:lnSpc>
                <a:spcPct val="100000"/>
              </a:lnSpc>
              <a:spcBef>
                <a:spcPts val="1595"/>
              </a:spcBef>
              <a:buSzPct val="83928"/>
              <a:buFont typeface="Arial"/>
              <a:buChar char="•"/>
              <a:tabLst>
                <a:tab pos="299085" algn="l"/>
              </a:tabLst>
            </a:pPr>
            <a:r>
              <a:rPr sz="2800" dirty="0">
                <a:latin typeface="Georgia"/>
                <a:cs typeface="Georgia"/>
              </a:rPr>
              <a:t>Should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be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the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longest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part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of </a:t>
            </a:r>
            <a:r>
              <a:rPr sz="2800" dirty="0">
                <a:latin typeface="Georgia"/>
                <a:cs typeface="Georgia"/>
              </a:rPr>
              <a:t>your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response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2735" y="2259838"/>
            <a:ext cx="5687060" cy="2770505"/>
          </a:xfrm>
          <a:prstGeom prst="rect">
            <a:avLst/>
          </a:prstGeom>
          <a:solidFill>
            <a:srgbClr val="FFD44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 marR="189865">
              <a:lnSpc>
                <a:spcPct val="100000"/>
              </a:lnSpc>
              <a:spcBef>
                <a:spcPts val="290"/>
              </a:spcBef>
            </a:pPr>
            <a:r>
              <a:rPr sz="2400" i="1" dirty="0">
                <a:latin typeface="Georgia"/>
                <a:cs typeface="Georgia"/>
              </a:rPr>
              <a:t>I</a:t>
            </a:r>
            <a:r>
              <a:rPr sz="2400" i="1" spc="-3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broke</a:t>
            </a:r>
            <a:r>
              <a:rPr sz="2400" i="1" spc="-3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the</a:t>
            </a:r>
            <a:r>
              <a:rPr sz="2400" i="1" spc="-2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campaign</a:t>
            </a:r>
            <a:r>
              <a:rPr sz="2400" i="1" spc="-5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down</a:t>
            </a:r>
            <a:r>
              <a:rPr sz="2400" i="1" spc="-2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into</a:t>
            </a:r>
            <a:r>
              <a:rPr sz="2400" i="1" spc="-35" dirty="0">
                <a:latin typeface="Georgia"/>
                <a:cs typeface="Georgia"/>
              </a:rPr>
              <a:t> </a:t>
            </a:r>
            <a:r>
              <a:rPr sz="2400" i="1" spc="-10" dirty="0">
                <a:latin typeface="Georgia"/>
                <a:cs typeface="Georgia"/>
              </a:rPr>
              <a:t>weekly </a:t>
            </a:r>
            <a:r>
              <a:rPr sz="2400" i="1" dirty="0">
                <a:latin typeface="Georgia"/>
                <a:cs typeface="Georgia"/>
              </a:rPr>
              <a:t>goals,</a:t>
            </a:r>
            <a:r>
              <a:rPr sz="2400" i="1" spc="-5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using</a:t>
            </a:r>
            <a:r>
              <a:rPr sz="2400" i="1" spc="-5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a</a:t>
            </a:r>
            <a:r>
              <a:rPr sz="2400" i="1" spc="-5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simple</a:t>
            </a:r>
            <a:r>
              <a:rPr sz="2400" i="1" spc="-4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task</a:t>
            </a:r>
            <a:r>
              <a:rPr sz="2400" i="1" spc="-5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tracker</a:t>
            </a:r>
            <a:r>
              <a:rPr sz="2400" i="1" spc="-45" dirty="0">
                <a:latin typeface="Georgia"/>
                <a:cs typeface="Georgia"/>
              </a:rPr>
              <a:t> </a:t>
            </a:r>
            <a:r>
              <a:rPr sz="2400" i="1" spc="-25" dirty="0">
                <a:latin typeface="Georgia"/>
                <a:cs typeface="Georgia"/>
              </a:rPr>
              <a:t>to </a:t>
            </a:r>
            <a:r>
              <a:rPr sz="2400" i="1" dirty="0">
                <a:latin typeface="Georgia"/>
                <a:cs typeface="Georgia"/>
              </a:rPr>
              <a:t>stay</a:t>
            </a:r>
            <a:r>
              <a:rPr sz="2400" i="1" spc="-4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on</a:t>
            </a:r>
            <a:r>
              <a:rPr sz="2400" i="1" spc="-4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top</a:t>
            </a:r>
            <a:r>
              <a:rPr sz="2400" i="1" spc="-3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of</a:t>
            </a:r>
            <a:r>
              <a:rPr sz="2400" i="1" spc="-4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creating,</a:t>
            </a:r>
            <a:r>
              <a:rPr sz="2400" i="1" spc="-3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posting,</a:t>
            </a:r>
            <a:r>
              <a:rPr sz="2400" i="1" spc="-30" dirty="0">
                <a:latin typeface="Georgia"/>
                <a:cs typeface="Georgia"/>
              </a:rPr>
              <a:t> </a:t>
            </a:r>
            <a:r>
              <a:rPr sz="2400" i="1" spc="-25" dirty="0">
                <a:latin typeface="Georgia"/>
                <a:cs typeface="Georgia"/>
              </a:rPr>
              <a:t>and </a:t>
            </a:r>
            <a:r>
              <a:rPr sz="2400" i="1" dirty="0">
                <a:latin typeface="Georgia"/>
                <a:cs typeface="Georgia"/>
              </a:rPr>
              <a:t>analyzing</a:t>
            </a:r>
            <a:r>
              <a:rPr sz="2400" i="1" spc="-7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content.</a:t>
            </a:r>
            <a:r>
              <a:rPr sz="2400" i="1" spc="-3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I</a:t>
            </a:r>
            <a:r>
              <a:rPr sz="2400" i="1" spc="-4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designed</a:t>
            </a:r>
            <a:r>
              <a:rPr sz="2400" i="1" spc="-50" dirty="0">
                <a:latin typeface="Georgia"/>
                <a:cs typeface="Georgia"/>
              </a:rPr>
              <a:t> </a:t>
            </a:r>
            <a:r>
              <a:rPr sz="2400" i="1" spc="-10" dirty="0">
                <a:latin typeface="Georgia"/>
                <a:cs typeface="Georgia"/>
              </a:rPr>
              <a:t>posts </a:t>
            </a:r>
            <a:r>
              <a:rPr sz="2400" i="1" dirty="0">
                <a:latin typeface="Georgia"/>
                <a:cs typeface="Georgia"/>
              </a:rPr>
              <a:t>using</a:t>
            </a:r>
            <a:r>
              <a:rPr sz="2400" i="1" spc="-3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Canva</a:t>
            </a:r>
            <a:r>
              <a:rPr sz="2400" i="1" spc="-6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and</a:t>
            </a:r>
            <a:r>
              <a:rPr sz="2400" i="1" spc="-5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ran</a:t>
            </a:r>
            <a:r>
              <a:rPr sz="2400" i="1" spc="-4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A/B</a:t>
            </a:r>
            <a:r>
              <a:rPr sz="2400" i="1" spc="-3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tests</a:t>
            </a:r>
            <a:r>
              <a:rPr sz="2400" i="1" spc="-1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to</a:t>
            </a:r>
            <a:r>
              <a:rPr sz="2400" i="1" spc="-40" dirty="0">
                <a:latin typeface="Georgia"/>
                <a:cs typeface="Georgia"/>
              </a:rPr>
              <a:t> </a:t>
            </a:r>
            <a:r>
              <a:rPr sz="2400" i="1" spc="-25" dirty="0">
                <a:latin typeface="Georgia"/>
                <a:cs typeface="Georgia"/>
              </a:rPr>
              <a:t>see </a:t>
            </a:r>
            <a:r>
              <a:rPr sz="2400" i="1" dirty="0">
                <a:latin typeface="Georgia"/>
                <a:cs typeface="Georgia"/>
              </a:rPr>
              <a:t>what</a:t>
            </a:r>
            <a:r>
              <a:rPr sz="2400" i="1" spc="-6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content</a:t>
            </a:r>
            <a:r>
              <a:rPr sz="2400" i="1" spc="-5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students</a:t>
            </a:r>
            <a:r>
              <a:rPr sz="2400" i="1" spc="-4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liked</a:t>
            </a:r>
            <a:r>
              <a:rPr sz="2400" i="1" spc="-65" dirty="0">
                <a:latin typeface="Georgia"/>
                <a:cs typeface="Georgia"/>
              </a:rPr>
              <a:t> </a:t>
            </a:r>
            <a:r>
              <a:rPr sz="2400" i="1" spc="-10" dirty="0">
                <a:latin typeface="Georgia"/>
                <a:cs typeface="Georgia"/>
              </a:rPr>
              <a:t>best.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27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880" y="583565"/>
            <a:ext cx="448309" cy="448309"/>
          </a:xfrm>
          <a:custGeom>
            <a:avLst/>
            <a:gdLst/>
            <a:ahLst/>
            <a:cxnLst/>
            <a:rect l="l" t="t" r="r" b="b"/>
            <a:pathLst>
              <a:path w="448309" h="448309">
                <a:moveTo>
                  <a:pt x="223888" y="0"/>
                </a:moveTo>
                <a:lnTo>
                  <a:pt x="171030" y="171069"/>
                </a:lnTo>
                <a:lnTo>
                  <a:pt x="0" y="171069"/>
                </a:lnTo>
                <a:lnTo>
                  <a:pt x="138366" y="276733"/>
                </a:lnTo>
                <a:lnTo>
                  <a:pt x="85521" y="447801"/>
                </a:lnTo>
                <a:lnTo>
                  <a:pt x="223888" y="342011"/>
                </a:lnTo>
                <a:lnTo>
                  <a:pt x="362254" y="447801"/>
                </a:lnTo>
                <a:lnTo>
                  <a:pt x="309397" y="276733"/>
                </a:lnTo>
                <a:lnTo>
                  <a:pt x="447763" y="171069"/>
                </a:lnTo>
                <a:lnTo>
                  <a:pt x="276733" y="171069"/>
                </a:lnTo>
                <a:lnTo>
                  <a:pt x="223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990" y="551179"/>
            <a:ext cx="3769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THE</a:t>
            </a:r>
            <a:r>
              <a:rPr b="0" spc="85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STAR</a:t>
            </a:r>
            <a:r>
              <a:rPr b="0" spc="90" dirty="0">
                <a:latin typeface="Impact"/>
                <a:cs typeface="Impact"/>
              </a:rPr>
              <a:t> </a:t>
            </a:r>
            <a:r>
              <a:rPr b="0" spc="-10" dirty="0">
                <a:latin typeface="Impact"/>
                <a:cs typeface="Impact"/>
              </a:rPr>
              <a:t>APPROACH</a:t>
            </a:r>
            <a:r>
              <a:rPr lang="en-US" b="0" spc="-10" dirty="0">
                <a:latin typeface="Impact"/>
                <a:cs typeface="Impact"/>
              </a:rPr>
              <a:t> </a:t>
            </a:r>
            <a:endParaRPr b="0" spc="-1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734" y="1098065"/>
            <a:ext cx="4912360" cy="4406900"/>
          </a:xfrm>
          <a:prstGeom prst="rect">
            <a:avLst/>
          </a:prstGeom>
        </p:spPr>
        <p:txBody>
          <a:bodyPr vert="horz" wrap="square" lIns="0" tIns="343535" rIns="0" bIns="0" rtlCol="0">
            <a:spAutoFit/>
          </a:bodyPr>
          <a:lstStyle/>
          <a:p>
            <a:pPr marL="516890" algn="ctr">
              <a:lnSpc>
                <a:spcPct val="100000"/>
              </a:lnSpc>
              <a:spcBef>
                <a:spcPts val="2705"/>
              </a:spcBef>
            </a:pPr>
            <a:r>
              <a:rPr sz="4400" b="1" spc="-10" dirty="0">
                <a:latin typeface="Georgia"/>
                <a:cs typeface="Georgia"/>
              </a:rPr>
              <a:t>R</a:t>
            </a:r>
            <a:r>
              <a:rPr sz="4400" spc="-10" dirty="0">
                <a:latin typeface="Georgia"/>
                <a:cs typeface="Georgia"/>
              </a:rPr>
              <a:t>esult</a:t>
            </a:r>
            <a:endParaRPr sz="4400">
              <a:latin typeface="Georgia"/>
              <a:cs typeface="Georgia"/>
            </a:endParaRPr>
          </a:p>
          <a:p>
            <a:pPr marL="302260" marR="5080" indent="-289560">
              <a:lnSpc>
                <a:spcPct val="100000"/>
              </a:lnSpc>
              <a:spcBef>
                <a:spcPts val="1645"/>
              </a:spcBef>
              <a:buSzPct val="83928"/>
              <a:buFont typeface="Wingdings"/>
              <a:buChar char=""/>
              <a:tabLst>
                <a:tab pos="302260" algn="l"/>
              </a:tabLst>
            </a:pPr>
            <a:r>
              <a:rPr sz="2800" dirty="0">
                <a:latin typeface="Georgia"/>
                <a:cs typeface="Georgia"/>
              </a:rPr>
              <a:t>Describe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the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outcome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of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your </a:t>
            </a:r>
            <a:r>
              <a:rPr sz="2800" spc="-10" dirty="0">
                <a:latin typeface="Georgia"/>
                <a:cs typeface="Georgia"/>
              </a:rPr>
              <a:t>actions</a:t>
            </a:r>
            <a:endParaRPr sz="28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610"/>
              </a:spcBef>
              <a:buSzPct val="83928"/>
              <a:buFont typeface="Wingdings"/>
              <a:buChar char=""/>
              <a:tabLst>
                <a:tab pos="301625" algn="l"/>
              </a:tabLst>
            </a:pPr>
            <a:r>
              <a:rPr sz="2800" dirty="0">
                <a:latin typeface="Georgia"/>
                <a:cs typeface="Georgia"/>
              </a:rPr>
              <a:t>What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did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you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accomplish?</a:t>
            </a:r>
            <a:endParaRPr sz="2800">
              <a:latin typeface="Georgia"/>
              <a:cs typeface="Georgia"/>
            </a:endParaRPr>
          </a:p>
          <a:p>
            <a:pPr marL="302260" marR="221615" indent="-289560">
              <a:lnSpc>
                <a:spcPct val="100000"/>
              </a:lnSpc>
              <a:spcBef>
                <a:spcPts val="1600"/>
              </a:spcBef>
              <a:buSzPct val="83928"/>
              <a:buFont typeface="Wingdings"/>
              <a:buChar char=""/>
              <a:tabLst>
                <a:tab pos="302260" algn="l"/>
              </a:tabLst>
            </a:pPr>
            <a:r>
              <a:rPr sz="2800" dirty="0">
                <a:latin typeface="Georgia"/>
                <a:cs typeface="Georgia"/>
              </a:rPr>
              <a:t>Did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you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receive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any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positive </a:t>
            </a:r>
            <a:r>
              <a:rPr sz="2800" dirty="0">
                <a:latin typeface="Georgia"/>
                <a:cs typeface="Georgia"/>
              </a:rPr>
              <a:t>feedback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or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recognition?</a:t>
            </a:r>
            <a:endParaRPr sz="28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595"/>
              </a:spcBef>
              <a:buSzPct val="83928"/>
              <a:buFont typeface="Wingdings"/>
              <a:buChar char=""/>
              <a:tabLst>
                <a:tab pos="301625" algn="l"/>
              </a:tabLst>
            </a:pPr>
            <a:r>
              <a:rPr sz="2800" dirty="0">
                <a:latin typeface="Georgia"/>
                <a:cs typeface="Georgia"/>
              </a:rPr>
              <a:t>What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did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you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learn?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44691" y="2648330"/>
            <a:ext cx="5659120" cy="1950720"/>
          </a:xfrm>
          <a:prstGeom prst="rect">
            <a:avLst/>
          </a:prstGeom>
          <a:solidFill>
            <a:srgbClr val="FFD44F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 marR="102235">
              <a:lnSpc>
                <a:spcPts val="2160"/>
              </a:lnSpc>
              <a:spcBef>
                <a:spcPts val="330"/>
              </a:spcBef>
            </a:pPr>
            <a:r>
              <a:rPr sz="2000" i="1" dirty="0">
                <a:latin typeface="Georgia"/>
                <a:cs typeface="Georgia"/>
              </a:rPr>
              <a:t>By the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end,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our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followers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grew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by 30%,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and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spc="-25" dirty="0">
                <a:latin typeface="Georgia"/>
                <a:cs typeface="Georgia"/>
              </a:rPr>
              <a:t>our </a:t>
            </a:r>
            <a:r>
              <a:rPr sz="2000" i="1" dirty="0">
                <a:latin typeface="Georgia"/>
                <a:cs typeface="Georgia"/>
              </a:rPr>
              <a:t>event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attendance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went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up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by</a:t>
            </a:r>
            <a:r>
              <a:rPr sz="2000" i="1" spc="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40%.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spc="-25" dirty="0">
                <a:latin typeface="Georgia"/>
                <a:cs typeface="Georgia"/>
              </a:rPr>
              <a:t>The </a:t>
            </a:r>
            <a:r>
              <a:rPr sz="2000" i="1" dirty="0">
                <a:latin typeface="Georgia"/>
                <a:cs typeface="Georgia"/>
              </a:rPr>
              <a:t>campaign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was</a:t>
            </a:r>
            <a:r>
              <a:rPr sz="2000" i="1" spc="-1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a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success,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and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the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club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decided</a:t>
            </a:r>
            <a:r>
              <a:rPr sz="2000" i="1" spc="50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to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keep</a:t>
            </a:r>
            <a:r>
              <a:rPr sz="2000" i="1" spc="-4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using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my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strategy.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This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experience </a:t>
            </a:r>
            <a:r>
              <a:rPr sz="2000" i="1" dirty="0">
                <a:latin typeface="Georgia"/>
                <a:cs typeface="Georgia"/>
              </a:rPr>
              <a:t>taught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me</a:t>
            </a:r>
            <a:r>
              <a:rPr sz="2000" i="1" spc="-3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a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lot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about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staying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organized</a:t>
            </a:r>
            <a:r>
              <a:rPr sz="2000" i="1" spc="-50" dirty="0">
                <a:latin typeface="Georgia"/>
                <a:cs typeface="Georgia"/>
              </a:rPr>
              <a:t> </a:t>
            </a:r>
            <a:r>
              <a:rPr sz="2000" i="1" spc="-25" dirty="0">
                <a:latin typeface="Georgia"/>
                <a:cs typeface="Georgia"/>
              </a:rPr>
              <a:t>and </a:t>
            </a:r>
            <a:r>
              <a:rPr sz="2000" i="1" dirty="0">
                <a:latin typeface="Georgia"/>
                <a:cs typeface="Georgia"/>
              </a:rPr>
              <a:t>using</a:t>
            </a:r>
            <a:r>
              <a:rPr sz="2000" i="1" spc="-3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data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to</a:t>
            </a:r>
            <a:r>
              <a:rPr sz="2000" i="1" spc="-1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keep</a:t>
            </a:r>
            <a:r>
              <a:rPr sz="2000" i="1" spc="-4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things</a:t>
            </a:r>
            <a:r>
              <a:rPr sz="2000" i="1" spc="-20" dirty="0">
                <a:latin typeface="Georgia"/>
                <a:cs typeface="Georgia"/>
              </a:rPr>
              <a:t> </a:t>
            </a:r>
            <a:r>
              <a:rPr sz="2000" i="1" dirty="0">
                <a:latin typeface="Georgia"/>
                <a:cs typeface="Georgia"/>
              </a:rPr>
              <a:t>on</a:t>
            </a:r>
            <a:r>
              <a:rPr sz="2000" i="1" spc="-25" dirty="0">
                <a:latin typeface="Georgia"/>
                <a:cs typeface="Georgia"/>
              </a:rPr>
              <a:t> </a:t>
            </a:r>
            <a:r>
              <a:rPr sz="2000" i="1" spc="-10" dirty="0">
                <a:latin typeface="Georgia"/>
                <a:cs typeface="Georgia"/>
              </a:rPr>
              <a:t>track.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28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THE</a:t>
            </a:r>
            <a:r>
              <a:rPr b="0" spc="85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STAR</a:t>
            </a:r>
            <a:r>
              <a:rPr b="0" spc="90" dirty="0">
                <a:latin typeface="Impact"/>
                <a:cs typeface="Impact"/>
              </a:rPr>
              <a:t> </a:t>
            </a:r>
            <a:r>
              <a:rPr b="0" spc="-10" dirty="0">
                <a:latin typeface="Impact"/>
                <a:cs typeface="Impact"/>
              </a:rPr>
              <a:t>APPROACH</a:t>
            </a:r>
            <a:r>
              <a:rPr lang="en-US" b="0" spc="-10" dirty="0">
                <a:latin typeface="Impact"/>
                <a:cs typeface="Impact"/>
              </a:rPr>
              <a:t>   </a:t>
            </a:r>
            <a:endParaRPr b="0" spc="-10" dirty="0">
              <a:latin typeface="Impact"/>
              <a:cs typeface="Impact"/>
            </a:endParaRPr>
          </a:p>
        </p:txBody>
      </p:sp>
      <p:sp>
        <p:nvSpPr>
          <p:cNvPr id="3" name="object 3" descr="star icon "/>
          <p:cNvSpPr/>
          <p:nvPr/>
        </p:nvSpPr>
        <p:spPr>
          <a:xfrm>
            <a:off x="259880" y="583565"/>
            <a:ext cx="448309" cy="448309"/>
          </a:xfrm>
          <a:custGeom>
            <a:avLst/>
            <a:gdLst/>
            <a:ahLst/>
            <a:cxnLst/>
            <a:rect l="l" t="t" r="r" b="b"/>
            <a:pathLst>
              <a:path w="448309" h="448309">
                <a:moveTo>
                  <a:pt x="223888" y="0"/>
                </a:moveTo>
                <a:lnTo>
                  <a:pt x="171030" y="171069"/>
                </a:lnTo>
                <a:lnTo>
                  <a:pt x="0" y="171069"/>
                </a:lnTo>
                <a:lnTo>
                  <a:pt x="138366" y="276733"/>
                </a:lnTo>
                <a:lnTo>
                  <a:pt x="85521" y="447801"/>
                </a:lnTo>
                <a:lnTo>
                  <a:pt x="223888" y="342011"/>
                </a:lnTo>
                <a:lnTo>
                  <a:pt x="362254" y="447801"/>
                </a:lnTo>
                <a:lnTo>
                  <a:pt x="309397" y="276733"/>
                </a:lnTo>
                <a:lnTo>
                  <a:pt x="447763" y="171069"/>
                </a:lnTo>
                <a:lnTo>
                  <a:pt x="276733" y="171069"/>
                </a:lnTo>
                <a:lnTo>
                  <a:pt x="223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8734" y="1255014"/>
            <a:ext cx="10495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Georgia"/>
                <a:cs typeface="Georgia"/>
              </a:rPr>
              <a:t>Q: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Describe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time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when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you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managed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project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from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start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to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finish</a:t>
            </a:r>
            <a:endParaRPr sz="2400">
              <a:latin typeface="Georgia"/>
              <a:cs typeface="Georg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74624" y="1920113"/>
          <a:ext cx="11569700" cy="4628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7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2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3200" b="1" spc="-10" dirty="0">
                          <a:latin typeface="Georgia"/>
                          <a:cs typeface="Georgia"/>
                        </a:rPr>
                        <a:t>S</a:t>
                      </a:r>
                      <a:r>
                        <a:rPr sz="3200" spc="-10" dirty="0">
                          <a:latin typeface="Georgia"/>
                          <a:cs typeface="Georgia"/>
                        </a:rPr>
                        <a:t>ituation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Engagement</a:t>
                      </a:r>
                      <a:r>
                        <a:rPr sz="2400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was</a:t>
                      </a:r>
                      <a:r>
                        <a:rPr sz="2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low</a:t>
                      </a:r>
                      <a:r>
                        <a:rPr sz="2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for</a:t>
                      </a:r>
                      <a:r>
                        <a:rPr sz="2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2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Arts</a:t>
                      </a:r>
                      <a:r>
                        <a:rPr sz="2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Student</a:t>
                      </a:r>
                      <a:r>
                        <a:rPr sz="24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Union's</a:t>
                      </a:r>
                      <a:r>
                        <a:rPr sz="24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Instagram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3200" b="1" spc="-20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3200" spc="-20" dirty="0">
                          <a:latin typeface="Georgia"/>
                          <a:cs typeface="Georgia"/>
                        </a:rPr>
                        <a:t>ask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6318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Ran</a:t>
                      </a:r>
                      <a:r>
                        <a:rPr sz="24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24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month-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long</a:t>
                      </a:r>
                      <a:r>
                        <a:rPr sz="2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marketing</a:t>
                      </a:r>
                      <a:r>
                        <a:rPr sz="2400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campaign</a:t>
                      </a:r>
                      <a:r>
                        <a:rPr sz="24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on</a:t>
                      </a:r>
                      <a:r>
                        <a:rPr sz="24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Instagram</a:t>
                      </a:r>
                      <a:r>
                        <a:rPr sz="24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24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increase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follower</a:t>
                      </a:r>
                      <a:r>
                        <a:rPr sz="24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count</a:t>
                      </a:r>
                      <a:r>
                        <a:rPr sz="24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24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improve</a:t>
                      </a:r>
                      <a:r>
                        <a:rPr sz="2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event</a:t>
                      </a:r>
                      <a:r>
                        <a:rPr sz="24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attendance</a:t>
                      </a:r>
                      <a:r>
                        <a:rPr sz="24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by</a:t>
                      </a:r>
                      <a:r>
                        <a:rPr sz="24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25" dirty="0">
                          <a:latin typeface="Georgia"/>
                          <a:cs typeface="Georgia"/>
                        </a:rPr>
                        <a:t>20%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3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200" b="1" spc="-1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3200" spc="-10" dirty="0">
                          <a:latin typeface="Georgia"/>
                          <a:cs typeface="Georgia"/>
                        </a:rPr>
                        <a:t>ction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340" indent="-342900">
                        <a:lnSpc>
                          <a:spcPct val="100000"/>
                        </a:lnSpc>
                        <a:spcBef>
                          <a:spcPts val="2355"/>
                        </a:spcBef>
                        <a:buFont typeface="Arial"/>
                        <a:buChar char="•"/>
                        <a:tabLst>
                          <a:tab pos="434340" algn="l"/>
                        </a:tabLst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Created</a:t>
                      </a:r>
                      <a:r>
                        <a:rPr sz="2400" spc="-114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weekly</a:t>
                      </a:r>
                      <a:r>
                        <a:rPr sz="2400" spc="-8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goals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marL="377825" marR="213995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Used</a:t>
                      </a:r>
                      <a:r>
                        <a:rPr sz="24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task</a:t>
                      </a:r>
                      <a:r>
                        <a:rPr sz="24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tracker</a:t>
                      </a:r>
                      <a:r>
                        <a:rPr sz="24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24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stay</a:t>
                      </a:r>
                      <a:r>
                        <a:rPr sz="24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on</a:t>
                      </a:r>
                      <a:r>
                        <a:rPr sz="24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top</a:t>
                      </a:r>
                      <a:r>
                        <a:rPr sz="24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24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creating,</a:t>
                      </a:r>
                      <a:r>
                        <a:rPr sz="24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posting</a:t>
                      </a:r>
                      <a:r>
                        <a:rPr sz="24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24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analyzing content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Designed</a:t>
                      </a:r>
                      <a:r>
                        <a:rPr sz="2400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posts</a:t>
                      </a:r>
                      <a:r>
                        <a:rPr sz="24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using</a:t>
                      </a:r>
                      <a:r>
                        <a:rPr sz="24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Canva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825" algn="l"/>
                        </a:tabLst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Tested</a:t>
                      </a:r>
                      <a:r>
                        <a:rPr sz="24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different</a:t>
                      </a:r>
                      <a:r>
                        <a:rPr sz="2400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types</a:t>
                      </a:r>
                      <a:r>
                        <a:rPr sz="2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24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content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29908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5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3200" b="1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3200" spc="-10" dirty="0">
                          <a:latin typeface="Georgia"/>
                          <a:cs typeface="Georgia"/>
                        </a:rPr>
                        <a:t>esult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T="136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Increased</a:t>
                      </a:r>
                      <a:r>
                        <a:rPr sz="24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followers</a:t>
                      </a:r>
                      <a:r>
                        <a:rPr sz="24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by</a:t>
                      </a:r>
                      <a:r>
                        <a:rPr sz="24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30%</a:t>
                      </a:r>
                      <a:r>
                        <a:rPr sz="24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24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event</a:t>
                      </a:r>
                      <a:r>
                        <a:rPr sz="24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attendance</a:t>
                      </a:r>
                      <a:r>
                        <a:rPr sz="24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dirty="0">
                          <a:latin typeface="Georgia"/>
                          <a:cs typeface="Georgia"/>
                        </a:rPr>
                        <a:t>by</a:t>
                      </a:r>
                      <a:r>
                        <a:rPr sz="24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25" dirty="0">
                          <a:latin typeface="Georgia"/>
                          <a:cs typeface="Georgia"/>
                        </a:rPr>
                        <a:t>40%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marR="2139315" algn="ctr">
                        <a:lnSpc>
                          <a:spcPts val="900"/>
                        </a:lnSpc>
                        <a:spcBef>
                          <a:spcPts val="705"/>
                        </a:spcBef>
                      </a:pPr>
                      <a:r>
                        <a:rPr sz="1000" dirty="0">
                          <a:latin typeface="Verdana"/>
                          <a:cs typeface="Verdana"/>
                        </a:rPr>
                        <a:t>PAGE</a:t>
                      </a:r>
                      <a:r>
                        <a:rPr sz="1000" spc="3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spc="-25" dirty="0">
                          <a:latin typeface="Verdana"/>
                          <a:cs typeface="Verdana"/>
                        </a:rPr>
                        <a:t>29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20129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98628"/>
              <a:ext cx="12192000" cy="6659880"/>
            </a:xfrm>
            <a:custGeom>
              <a:avLst/>
              <a:gdLst/>
              <a:ahLst/>
              <a:cxnLst/>
              <a:rect l="l" t="t" r="r" b="b"/>
              <a:pathLst>
                <a:path w="12192000" h="6659880">
                  <a:moveTo>
                    <a:pt x="0" y="6659371"/>
                  </a:moveTo>
                  <a:lnTo>
                    <a:pt x="12192000" y="66593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659371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30015" y="2244470"/>
              <a:ext cx="4331970" cy="2425065"/>
            </a:xfrm>
            <a:custGeom>
              <a:avLst/>
              <a:gdLst/>
              <a:ahLst/>
              <a:cxnLst/>
              <a:rect l="l" t="t" r="r" b="b"/>
              <a:pathLst>
                <a:path w="4331970" h="2425065">
                  <a:moveTo>
                    <a:pt x="0" y="0"/>
                  </a:moveTo>
                  <a:lnTo>
                    <a:pt x="4331970" y="0"/>
                  </a:lnTo>
                </a:path>
                <a:path w="4331970" h="2425065">
                  <a:moveTo>
                    <a:pt x="0" y="2424556"/>
                  </a:moveTo>
                  <a:lnTo>
                    <a:pt x="4331970" y="2424556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98551"/>
              <a:ext cx="3051175" cy="198755"/>
            </a:xfrm>
            <a:custGeom>
              <a:avLst/>
              <a:gdLst/>
              <a:ahLst/>
              <a:cxnLst/>
              <a:rect l="l" t="t" r="r" b="b"/>
              <a:pathLst>
                <a:path w="3051175" h="198754">
                  <a:moveTo>
                    <a:pt x="0" y="198577"/>
                  </a:moveTo>
                  <a:lnTo>
                    <a:pt x="3050793" y="198577"/>
                  </a:lnTo>
                  <a:lnTo>
                    <a:pt x="3050793" y="0"/>
                  </a:lnTo>
                  <a:lnTo>
                    <a:pt x="0" y="0"/>
                  </a:lnTo>
                  <a:lnTo>
                    <a:pt x="0" y="198577"/>
                  </a:lnTo>
                  <a:close/>
                </a:path>
              </a:pathLst>
            </a:custGeom>
            <a:solidFill>
              <a:srgbClr val="FFF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50794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FFE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7904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FFD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4889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E3B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0"/>
              <a:ext cx="12192000" cy="198755"/>
            </a:xfrm>
            <a:custGeom>
              <a:avLst/>
              <a:gdLst/>
              <a:ahLst/>
              <a:cxnLst/>
              <a:rect l="l" t="t" r="r" b="b"/>
              <a:pathLst>
                <a:path w="12192000" h="198755">
                  <a:moveTo>
                    <a:pt x="1219200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12192000" y="19857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43198" y="1316862"/>
            <a:ext cx="5328920" cy="8147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468120" marR="5080" indent="-1455420">
              <a:lnSpc>
                <a:spcPts val="2860"/>
              </a:lnSpc>
              <a:spcBef>
                <a:spcPts val="605"/>
              </a:spcBef>
            </a:pPr>
            <a:r>
              <a:rPr sz="2800" spc="-525" dirty="0"/>
              <a:t>ACTIVITY</a:t>
            </a:r>
            <a:r>
              <a:rPr sz="2800" spc="-130" dirty="0"/>
              <a:t> </a:t>
            </a:r>
            <a:r>
              <a:rPr sz="2800" spc="-434" dirty="0"/>
              <a:t>#3:</a:t>
            </a:r>
            <a:r>
              <a:rPr sz="2800" spc="-145" dirty="0"/>
              <a:t> </a:t>
            </a:r>
            <a:r>
              <a:rPr sz="2800" spc="-540" dirty="0"/>
              <a:t>STAR</a:t>
            </a:r>
            <a:r>
              <a:rPr sz="2800" spc="-135" dirty="0"/>
              <a:t> </a:t>
            </a:r>
            <a:r>
              <a:rPr sz="2800" spc="-620" dirty="0"/>
              <a:t>APPROACH</a:t>
            </a:r>
            <a:r>
              <a:rPr sz="2800" spc="-95" dirty="0"/>
              <a:t> </a:t>
            </a:r>
            <a:r>
              <a:rPr sz="2800" spc="-1270" dirty="0"/>
              <a:t>|</a:t>
            </a:r>
            <a:r>
              <a:rPr sz="2800" spc="-145" dirty="0"/>
              <a:t> </a:t>
            </a:r>
            <a:r>
              <a:rPr sz="2800" spc="-540" dirty="0"/>
              <a:t>PART</a:t>
            </a:r>
            <a:r>
              <a:rPr sz="2800" spc="-135" dirty="0"/>
              <a:t> </a:t>
            </a:r>
            <a:r>
              <a:rPr sz="2800" spc="-420" dirty="0"/>
              <a:t>A: </a:t>
            </a:r>
            <a:r>
              <a:rPr sz="2800" spc="-520" dirty="0"/>
              <a:t>ACTIVE</a:t>
            </a:r>
            <a:r>
              <a:rPr sz="2800" spc="-140" dirty="0"/>
              <a:t> </a:t>
            </a:r>
            <a:r>
              <a:rPr sz="2800" spc="-595" dirty="0"/>
              <a:t>LISTENING</a:t>
            </a:r>
            <a:endParaRPr sz="2800"/>
          </a:p>
        </p:txBody>
      </p:sp>
      <p:sp>
        <p:nvSpPr>
          <p:cNvPr id="12" name="object 12"/>
          <p:cNvSpPr txBox="1"/>
          <p:nvPr/>
        </p:nvSpPr>
        <p:spPr>
          <a:xfrm>
            <a:off x="951077" y="2628391"/>
            <a:ext cx="97586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984" marR="514350" indent="-514984" algn="ctr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14984" algn="l"/>
              </a:tabLst>
            </a:pPr>
            <a:r>
              <a:rPr sz="2400" dirty="0">
                <a:latin typeface="Georgia"/>
                <a:cs typeface="Georgia"/>
              </a:rPr>
              <a:t>You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are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the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interviewer!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just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asked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candidate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the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following</a:t>
            </a:r>
            <a:endParaRPr sz="2400">
              <a:latin typeface="Georgia"/>
              <a:cs typeface="Georgia"/>
            </a:endParaRPr>
          </a:p>
          <a:p>
            <a:pPr marR="565785" algn="ctr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question: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“Give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me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example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of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time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took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initiative”.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2400">
              <a:latin typeface="Georgia"/>
              <a:cs typeface="Georgia"/>
            </a:endParaRPr>
          </a:p>
          <a:p>
            <a:pPr marL="527685" indent="-514984">
              <a:lnSpc>
                <a:spcPct val="100000"/>
              </a:lnSpc>
              <a:buAutoNum type="arabicPeriod" startAt="2"/>
              <a:tabLst>
                <a:tab pos="527685" algn="l"/>
              </a:tabLst>
            </a:pPr>
            <a:r>
              <a:rPr sz="2400" dirty="0">
                <a:latin typeface="Georgia"/>
                <a:cs typeface="Georgia"/>
              </a:rPr>
              <a:t>As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listen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to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interviewee’s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response,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write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down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Situation,</a:t>
            </a:r>
            <a:endParaRPr sz="2400">
              <a:latin typeface="Georgia"/>
              <a:cs typeface="Georgia"/>
            </a:endParaRPr>
          </a:p>
          <a:p>
            <a:pPr marL="52768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Georgia"/>
                <a:cs typeface="Georgia"/>
              </a:rPr>
              <a:t>Task,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Action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Result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on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your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handout.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143" y="637997"/>
            <a:ext cx="6930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ACTIVITY</a:t>
            </a:r>
            <a:r>
              <a:rPr b="0" spc="254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#3:</a:t>
            </a:r>
            <a:r>
              <a:rPr b="0" spc="215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STAR</a:t>
            </a:r>
            <a:r>
              <a:rPr b="0" spc="225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APPROACH</a:t>
            </a:r>
            <a:r>
              <a:rPr b="0" spc="200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|</a:t>
            </a:r>
            <a:r>
              <a:rPr b="0" spc="215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Part</a:t>
            </a:r>
            <a:r>
              <a:rPr b="0" spc="225" dirty="0">
                <a:latin typeface="Impact"/>
                <a:cs typeface="Impact"/>
              </a:rPr>
              <a:t> </a:t>
            </a:r>
            <a:r>
              <a:rPr b="0" spc="-50" dirty="0">
                <a:latin typeface="Impact"/>
                <a:cs typeface="Impact"/>
              </a:rPr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7126" y="6372859"/>
            <a:ext cx="29584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Verdana"/>
                <a:cs typeface="Verdana"/>
              </a:rPr>
              <a:t>SKILLS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IDENTIFICATION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AND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ARTICULATION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7009" y="6372859"/>
            <a:ext cx="618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Verdana"/>
                <a:cs typeface="Verdana"/>
              </a:rPr>
              <a:t>PAGE</a:t>
            </a:r>
            <a:r>
              <a:rPr sz="1000" spc="315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31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143" y="1441145"/>
            <a:ext cx="11471275" cy="441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Georgia"/>
                <a:cs typeface="Georgia"/>
              </a:rPr>
              <a:t>Q: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Give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me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an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example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of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time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you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took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initiative.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Georgia"/>
                <a:cs typeface="Georgia"/>
              </a:rPr>
              <a:t>Sample </a:t>
            </a:r>
            <a:r>
              <a:rPr sz="2400" b="1" spc="-10" dirty="0">
                <a:latin typeface="Georgia"/>
                <a:cs typeface="Georgia"/>
              </a:rPr>
              <a:t>answer:</a:t>
            </a:r>
            <a:endParaRPr sz="2400">
              <a:latin typeface="Georgia"/>
              <a:cs typeface="Georgia"/>
            </a:endParaRPr>
          </a:p>
          <a:p>
            <a:pPr marL="175260" marR="5080">
              <a:lnSpc>
                <a:spcPct val="100000"/>
              </a:lnSpc>
              <a:spcBef>
                <a:spcPts val="2355"/>
              </a:spcBef>
            </a:pPr>
            <a:r>
              <a:rPr sz="2000" dirty="0">
                <a:latin typeface="Georgia"/>
                <a:cs typeface="Georgia"/>
              </a:rPr>
              <a:t>When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working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at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McDonald’s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kitchen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found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out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from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my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manager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that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full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school </a:t>
            </a:r>
            <a:r>
              <a:rPr sz="2000" dirty="0">
                <a:latin typeface="Georgia"/>
                <a:cs typeface="Georgia"/>
              </a:rPr>
              <a:t>students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were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on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their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way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back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from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field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trip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that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they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were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stopping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for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lunch.</a:t>
            </a:r>
            <a:r>
              <a:rPr sz="2000" spc="4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This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was </a:t>
            </a:r>
            <a:r>
              <a:rPr sz="2000" dirty="0">
                <a:latin typeface="Georgia"/>
                <a:cs typeface="Georgia"/>
              </a:rPr>
              <a:t>happening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right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middle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our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normal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lunch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hour.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had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already made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sure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that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had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all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of </a:t>
            </a:r>
            <a:r>
              <a:rPr sz="2000" dirty="0">
                <a:latin typeface="Georgia"/>
                <a:cs typeface="Georgia"/>
              </a:rPr>
              <a:t>our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inventory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ready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go,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but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needed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ensure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that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would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meet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our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standard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service </a:t>
            </a:r>
            <a:r>
              <a:rPr sz="2000" dirty="0">
                <a:latin typeface="Georgia"/>
                <a:cs typeface="Georgia"/>
              </a:rPr>
              <a:t>requirements.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By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utilizing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my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leadership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skills,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delegated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extra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people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from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cashier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operate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the </a:t>
            </a:r>
            <a:r>
              <a:rPr sz="2000" dirty="0">
                <a:latin typeface="Georgia"/>
                <a:cs typeface="Georgia"/>
              </a:rPr>
              <a:t>cook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stations.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also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requested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that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employees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not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take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their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breaks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during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this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time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accommodate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rush,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assured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them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that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they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could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take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them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later.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are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good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team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they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were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happy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change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their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routine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for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day.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also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reminded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cashiers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explain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waiting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customers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that </a:t>
            </a:r>
            <a:r>
              <a:rPr sz="2000" dirty="0">
                <a:latin typeface="Georgia"/>
                <a:cs typeface="Georgia"/>
              </a:rPr>
              <a:t>we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had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higher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than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normal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volume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thank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them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for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their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patience.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end,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by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1:00pm</a:t>
            </a:r>
            <a:r>
              <a:rPr sz="2000" spc="-25" dirty="0">
                <a:latin typeface="Georgia"/>
                <a:cs typeface="Georgia"/>
              </a:rPr>
              <a:t> we </a:t>
            </a:r>
            <a:r>
              <a:rPr sz="2000" dirty="0">
                <a:latin typeface="Georgia"/>
                <a:cs typeface="Georgia"/>
              </a:rPr>
              <a:t>had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served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all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customers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within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our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standard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service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requirements,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with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no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mistakes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the </a:t>
            </a:r>
            <a:r>
              <a:rPr sz="2000" dirty="0">
                <a:latin typeface="Georgia"/>
                <a:cs typeface="Georgia"/>
              </a:rPr>
              <a:t>order.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staff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were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then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able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take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their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breaks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continued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on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with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day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usual</a:t>
            </a:r>
            <a:r>
              <a:rPr sz="1800" spc="-10" dirty="0">
                <a:latin typeface="Georgia"/>
                <a:cs typeface="Georgia"/>
              </a:rPr>
              <a:t>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734" y="369823"/>
            <a:ext cx="340169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dirty="0">
                <a:latin typeface="Impact"/>
                <a:cs typeface="Impact"/>
              </a:rPr>
              <a:t>A</a:t>
            </a:r>
            <a:r>
              <a:rPr sz="4500" b="0" spc="150" dirty="0">
                <a:latin typeface="Impact"/>
                <a:cs typeface="Impact"/>
              </a:rPr>
              <a:t> </a:t>
            </a:r>
            <a:r>
              <a:rPr sz="4500" b="0" dirty="0">
                <a:latin typeface="Impact"/>
                <a:cs typeface="Impact"/>
              </a:rPr>
              <a:t>bit</a:t>
            </a:r>
            <a:r>
              <a:rPr sz="4500" b="0" spc="150" dirty="0">
                <a:latin typeface="Impact"/>
                <a:cs typeface="Impact"/>
              </a:rPr>
              <a:t> </a:t>
            </a:r>
            <a:r>
              <a:rPr sz="4500" b="0" dirty="0">
                <a:latin typeface="Impact"/>
                <a:cs typeface="Impact"/>
              </a:rPr>
              <a:t>about</a:t>
            </a:r>
            <a:r>
              <a:rPr sz="4500" b="0" spc="155" dirty="0">
                <a:latin typeface="Impact"/>
                <a:cs typeface="Impact"/>
              </a:rPr>
              <a:t> </a:t>
            </a:r>
            <a:r>
              <a:rPr sz="4500" b="0" spc="-25" dirty="0">
                <a:latin typeface="Impact"/>
                <a:cs typeface="Impact"/>
              </a:rPr>
              <a:t>me</a:t>
            </a:r>
            <a:endParaRPr sz="4500" dirty="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8734" y="1419732"/>
            <a:ext cx="5117465" cy="2465070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301625" indent="-288925">
              <a:lnSpc>
                <a:spcPct val="100000"/>
              </a:lnSpc>
              <a:spcBef>
                <a:spcPts val="1700"/>
              </a:spcBef>
              <a:buSzPct val="85416"/>
              <a:buFont typeface="Wingdings"/>
              <a:buChar char=""/>
              <a:tabLst>
                <a:tab pos="301625" algn="l"/>
              </a:tabLst>
            </a:pPr>
            <a:r>
              <a:rPr sz="2400" spc="-20" dirty="0">
                <a:latin typeface="Times New Roman"/>
                <a:cs typeface="Times New Roman"/>
              </a:rPr>
              <a:t>MA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English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literature</a:t>
            </a:r>
            <a:endParaRPr sz="2400">
              <a:latin typeface="Times New Roman"/>
              <a:cs typeface="Times New Roman"/>
            </a:endParaRPr>
          </a:p>
          <a:p>
            <a:pPr marL="302260" marR="402590" indent="-289560">
              <a:lnSpc>
                <a:spcPct val="100000"/>
              </a:lnSpc>
              <a:spcBef>
                <a:spcPts val="1595"/>
              </a:spcBef>
              <a:buSzPct val="85416"/>
              <a:buFont typeface="Wingdings"/>
              <a:buChar char=""/>
              <a:tabLst>
                <a:tab pos="302260" algn="l"/>
              </a:tabLst>
            </a:pPr>
            <a:r>
              <a:rPr sz="2400" dirty="0">
                <a:latin typeface="Times New Roman"/>
                <a:cs typeface="Times New Roman"/>
              </a:rPr>
              <a:t>Background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communications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and </a:t>
            </a:r>
            <a:r>
              <a:rPr sz="2400" spc="-10" dirty="0">
                <a:latin typeface="Times New Roman"/>
                <a:cs typeface="Times New Roman"/>
              </a:rPr>
              <a:t>fundraising</a:t>
            </a:r>
            <a:endParaRPr sz="2400">
              <a:latin typeface="Times New Roman"/>
              <a:cs typeface="Times New Roman"/>
            </a:endParaRPr>
          </a:p>
          <a:p>
            <a:pPr marL="302260" marR="5080" indent="-289560">
              <a:lnSpc>
                <a:spcPct val="100000"/>
              </a:lnSpc>
              <a:spcBef>
                <a:spcPts val="1610"/>
              </a:spcBef>
              <a:buSzPct val="85416"/>
              <a:buFont typeface="Wingdings"/>
              <a:buChar char=""/>
              <a:tabLst>
                <a:tab pos="302260" algn="l"/>
              </a:tabLst>
            </a:pPr>
            <a:r>
              <a:rPr sz="2400" spc="-10" dirty="0">
                <a:latin typeface="Times New Roman"/>
                <a:cs typeface="Times New Roman"/>
              </a:rPr>
              <a:t>Career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Advisor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Centre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0" dirty="0">
                <a:latin typeface="Times New Roman"/>
                <a:cs typeface="Times New Roman"/>
              </a:rPr>
              <a:t> Career </a:t>
            </a:r>
            <a:r>
              <a:rPr sz="2400" dirty="0">
                <a:latin typeface="Times New Roman"/>
                <a:cs typeface="Times New Roman"/>
              </a:rPr>
              <a:t>Development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undergrad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team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 descr="A person in a green jacket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593598"/>
            <a:ext cx="4074159" cy="430745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615808" y="5170373"/>
            <a:ext cx="3690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Georgia"/>
                <a:cs typeface="Georgia"/>
              </a:rPr>
              <a:t>Stephanie</a:t>
            </a:r>
            <a:r>
              <a:rPr sz="2800" b="1" spc="-10" dirty="0">
                <a:latin typeface="Georgia"/>
                <a:cs typeface="Georgia"/>
              </a:rPr>
              <a:t> (she/her)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28157" y="6372180"/>
            <a:ext cx="537210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Verdana"/>
                <a:cs typeface="Verdana"/>
              </a:rPr>
              <a:t>PAGE</a:t>
            </a:r>
            <a:r>
              <a:rPr sz="1000" spc="315" dirty="0">
                <a:latin typeface="Verdana"/>
                <a:cs typeface="Verdana"/>
              </a:rPr>
              <a:t> </a:t>
            </a:r>
            <a:r>
              <a:rPr sz="1000" spc="-50" dirty="0">
                <a:latin typeface="Verdana"/>
                <a:cs typeface="Verdana"/>
              </a:rPr>
              <a:t>4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880" y="583565"/>
            <a:ext cx="448309" cy="448309"/>
          </a:xfrm>
          <a:custGeom>
            <a:avLst/>
            <a:gdLst/>
            <a:ahLst/>
            <a:cxnLst/>
            <a:rect l="l" t="t" r="r" b="b"/>
            <a:pathLst>
              <a:path w="448309" h="448309">
                <a:moveTo>
                  <a:pt x="223888" y="0"/>
                </a:moveTo>
                <a:lnTo>
                  <a:pt x="171030" y="171069"/>
                </a:lnTo>
                <a:lnTo>
                  <a:pt x="0" y="171069"/>
                </a:lnTo>
                <a:lnTo>
                  <a:pt x="138366" y="276733"/>
                </a:lnTo>
                <a:lnTo>
                  <a:pt x="85521" y="447801"/>
                </a:lnTo>
                <a:lnTo>
                  <a:pt x="223888" y="342011"/>
                </a:lnTo>
                <a:lnTo>
                  <a:pt x="362254" y="447801"/>
                </a:lnTo>
                <a:lnTo>
                  <a:pt x="309397" y="276733"/>
                </a:lnTo>
                <a:lnTo>
                  <a:pt x="447763" y="171069"/>
                </a:lnTo>
                <a:lnTo>
                  <a:pt x="276733" y="171069"/>
                </a:lnTo>
                <a:lnTo>
                  <a:pt x="2238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THE</a:t>
            </a:r>
            <a:r>
              <a:rPr b="0" spc="85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STAR</a:t>
            </a:r>
            <a:r>
              <a:rPr b="0" spc="90" dirty="0">
                <a:latin typeface="Impact"/>
                <a:cs typeface="Impact"/>
              </a:rPr>
              <a:t> </a:t>
            </a:r>
            <a:r>
              <a:rPr b="0" spc="-10" dirty="0">
                <a:latin typeface="Impact"/>
                <a:cs typeface="Impact"/>
              </a:rPr>
              <a:t>APPROACH</a:t>
            </a:r>
            <a:r>
              <a:rPr lang="en-US" b="0" spc="-10" dirty="0">
                <a:latin typeface="Impact"/>
                <a:cs typeface="Impact"/>
              </a:rPr>
              <a:t>    </a:t>
            </a:r>
            <a:endParaRPr b="0" spc="-10" dirty="0">
              <a:latin typeface="Impact"/>
              <a:cs typeface="Impac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734" y="1353439"/>
            <a:ext cx="8052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Georgia"/>
                <a:cs typeface="Georgia"/>
              </a:rPr>
              <a:t>Q: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Give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me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an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example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of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time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you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took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initiative.</a:t>
            </a:r>
            <a:endParaRPr sz="2400">
              <a:latin typeface="Georgia"/>
              <a:cs typeface="Georgia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53530" y="1848611"/>
          <a:ext cx="11723370" cy="4845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1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25"/>
                        </a:spcBef>
                      </a:pPr>
                      <a:r>
                        <a:rPr sz="2400" b="1" spc="-10" dirty="0">
                          <a:latin typeface="Georgia"/>
                          <a:cs typeface="Georgia"/>
                        </a:rPr>
                        <a:t>S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ituation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320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0" indent="-342900">
                        <a:lnSpc>
                          <a:spcPct val="100000"/>
                        </a:lnSpc>
                        <a:spcBef>
                          <a:spcPts val="1655"/>
                        </a:spcBef>
                        <a:buFont typeface="Arial"/>
                        <a:buChar char="•"/>
                        <a:tabLst>
                          <a:tab pos="488950" algn="l"/>
                        </a:tabLst>
                      </a:pPr>
                      <a:r>
                        <a:rPr sz="2200" dirty="0">
                          <a:latin typeface="Georgia"/>
                          <a:cs typeface="Georgia"/>
                        </a:rPr>
                        <a:t>Working</a:t>
                      </a:r>
                      <a:r>
                        <a:rPr sz="22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at</a:t>
                      </a:r>
                      <a:r>
                        <a:rPr sz="22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10" dirty="0">
                          <a:latin typeface="Georgia"/>
                          <a:cs typeface="Georgia"/>
                        </a:rPr>
                        <a:t>McDonald’s</a:t>
                      </a:r>
                      <a:r>
                        <a:rPr sz="22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in</a:t>
                      </a:r>
                      <a:r>
                        <a:rPr sz="22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10" dirty="0">
                          <a:latin typeface="Georgia"/>
                          <a:cs typeface="Georgia"/>
                        </a:rPr>
                        <a:t>kitchen</a:t>
                      </a:r>
                      <a:endParaRPr sz="2200">
                        <a:latin typeface="Georgia"/>
                        <a:cs typeface="Georgia"/>
                      </a:endParaRPr>
                    </a:p>
                    <a:p>
                      <a:pPr marL="48895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88950" algn="l"/>
                        </a:tabLst>
                      </a:pPr>
                      <a:r>
                        <a:rPr sz="2200" dirty="0">
                          <a:latin typeface="Georgia"/>
                          <a:cs typeface="Georgia"/>
                        </a:rPr>
                        <a:t>School</a:t>
                      </a:r>
                      <a:r>
                        <a:rPr sz="2200" spc="-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field</a:t>
                      </a:r>
                      <a:r>
                        <a:rPr sz="22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trip</a:t>
                      </a:r>
                      <a:r>
                        <a:rPr sz="22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during</a:t>
                      </a:r>
                      <a:r>
                        <a:rPr sz="22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lunch</a:t>
                      </a:r>
                      <a:r>
                        <a:rPr sz="22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20" dirty="0">
                          <a:latin typeface="Georgia"/>
                          <a:cs typeface="Georgia"/>
                        </a:rPr>
                        <a:t>rush</a:t>
                      </a:r>
                      <a:endParaRPr sz="2200">
                        <a:latin typeface="Georgia"/>
                        <a:cs typeface="Georgia"/>
                      </a:endParaRPr>
                    </a:p>
                  </a:txBody>
                  <a:tcPr marL="0" marR="0" marT="21018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1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sz="2400" b="1" spc="-20" dirty="0">
                          <a:latin typeface="Georgia"/>
                          <a:cs typeface="Georgia"/>
                        </a:rPr>
                        <a:t>T</a:t>
                      </a:r>
                      <a:r>
                        <a:rPr sz="2400" spc="-20" dirty="0">
                          <a:latin typeface="Georgia"/>
                          <a:cs typeface="Georgia"/>
                        </a:rPr>
                        <a:t>ask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2438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9050">
                      <a:solidFill>
                        <a:srgbClr val="BEBEBE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0" indent="-342900">
                        <a:lnSpc>
                          <a:spcPct val="100000"/>
                        </a:lnSpc>
                        <a:spcBef>
                          <a:spcPts val="2030"/>
                        </a:spcBef>
                        <a:buFont typeface="Arial"/>
                        <a:buChar char="•"/>
                        <a:tabLst>
                          <a:tab pos="488950" algn="l"/>
                        </a:tabLst>
                      </a:pPr>
                      <a:r>
                        <a:rPr sz="2200" dirty="0">
                          <a:latin typeface="Georgia"/>
                          <a:cs typeface="Georgia"/>
                        </a:rPr>
                        <a:t>Ensure</a:t>
                      </a:r>
                      <a:r>
                        <a:rPr sz="2200" spc="-1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that</a:t>
                      </a:r>
                      <a:r>
                        <a:rPr sz="2200" spc="-1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standard</a:t>
                      </a:r>
                      <a:r>
                        <a:rPr sz="2200" spc="-8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service</a:t>
                      </a:r>
                      <a:r>
                        <a:rPr sz="2200" spc="-1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requirements</a:t>
                      </a:r>
                      <a:r>
                        <a:rPr sz="22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were</a:t>
                      </a:r>
                      <a:r>
                        <a:rPr sz="2200" spc="-9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25" dirty="0">
                          <a:latin typeface="Georgia"/>
                          <a:cs typeface="Georgia"/>
                        </a:rPr>
                        <a:t>met</a:t>
                      </a:r>
                      <a:endParaRPr sz="2200">
                        <a:latin typeface="Georgia"/>
                        <a:cs typeface="Georgia"/>
                      </a:endParaRPr>
                    </a:p>
                  </a:txBody>
                  <a:tcPr marL="0" marR="0" marT="25781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BEBEBE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3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ction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293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9050">
                      <a:solidFill>
                        <a:srgbClr val="BEBEBE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0" indent="-342900">
                        <a:lnSpc>
                          <a:spcPct val="100000"/>
                        </a:lnSpc>
                        <a:spcBef>
                          <a:spcPts val="245"/>
                        </a:spcBef>
                        <a:buFont typeface="Arial"/>
                        <a:buChar char="•"/>
                        <a:tabLst>
                          <a:tab pos="488950" algn="l"/>
                        </a:tabLst>
                      </a:pPr>
                      <a:r>
                        <a:rPr sz="2200" dirty="0">
                          <a:latin typeface="Georgia"/>
                          <a:cs typeface="Georgia"/>
                        </a:rPr>
                        <a:t>Delegated</a:t>
                      </a:r>
                      <a:r>
                        <a:rPr sz="22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people</a:t>
                      </a:r>
                      <a:r>
                        <a:rPr sz="2200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from</a:t>
                      </a:r>
                      <a:r>
                        <a:rPr sz="22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cashier</a:t>
                      </a:r>
                      <a:r>
                        <a:rPr sz="2200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22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operate</a:t>
                      </a:r>
                      <a:r>
                        <a:rPr sz="22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cook</a:t>
                      </a:r>
                      <a:r>
                        <a:rPr sz="2200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10" dirty="0">
                          <a:latin typeface="Georgia"/>
                          <a:cs typeface="Georgia"/>
                        </a:rPr>
                        <a:t>stations</a:t>
                      </a:r>
                      <a:endParaRPr sz="2200">
                        <a:latin typeface="Georgia"/>
                        <a:cs typeface="Georgia"/>
                      </a:endParaRPr>
                    </a:p>
                    <a:p>
                      <a:pPr marL="48895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88950" algn="l"/>
                        </a:tabLst>
                      </a:pPr>
                      <a:r>
                        <a:rPr sz="2200" dirty="0">
                          <a:latin typeface="Georgia"/>
                          <a:cs typeface="Georgia"/>
                        </a:rPr>
                        <a:t>Requested</a:t>
                      </a:r>
                      <a:r>
                        <a:rPr sz="22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that</a:t>
                      </a:r>
                      <a:r>
                        <a:rPr sz="22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breaks</a:t>
                      </a:r>
                      <a:r>
                        <a:rPr sz="22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not</a:t>
                      </a:r>
                      <a:r>
                        <a:rPr sz="22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be</a:t>
                      </a:r>
                      <a:r>
                        <a:rPr sz="22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taken</a:t>
                      </a:r>
                      <a:r>
                        <a:rPr sz="22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during</a:t>
                      </a:r>
                      <a:r>
                        <a:rPr sz="22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this</a:t>
                      </a:r>
                      <a:r>
                        <a:rPr sz="22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20" dirty="0">
                          <a:latin typeface="Georgia"/>
                          <a:cs typeface="Georgia"/>
                        </a:rPr>
                        <a:t>time</a:t>
                      </a:r>
                      <a:endParaRPr sz="2200">
                        <a:latin typeface="Georgia"/>
                        <a:cs typeface="Georgia"/>
                      </a:endParaRPr>
                    </a:p>
                    <a:p>
                      <a:pPr marL="48895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88950" algn="l"/>
                        </a:tabLst>
                      </a:pPr>
                      <a:r>
                        <a:rPr sz="2200" dirty="0">
                          <a:latin typeface="Georgia"/>
                          <a:cs typeface="Georgia"/>
                        </a:rPr>
                        <a:t>Asked</a:t>
                      </a:r>
                      <a:r>
                        <a:rPr sz="2200" spc="-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cashiers</a:t>
                      </a:r>
                      <a:r>
                        <a:rPr sz="22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22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explain</a:t>
                      </a:r>
                      <a:r>
                        <a:rPr sz="22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2200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customers</a:t>
                      </a:r>
                      <a:r>
                        <a:rPr sz="22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about</a:t>
                      </a:r>
                      <a:r>
                        <a:rPr sz="22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higher</a:t>
                      </a:r>
                      <a:r>
                        <a:rPr sz="2200" spc="-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than</a:t>
                      </a:r>
                      <a:r>
                        <a:rPr sz="22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normal</a:t>
                      </a:r>
                      <a:r>
                        <a:rPr sz="22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volume</a:t>
                      </a:r>
                      <a:r>
                        <a:rPr sz="2200" spc="-8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25" dirty="0">
                          <a:latin typeface="Georgia"/>
                          <a:cs typeface="Georgia"/>
                        </a:rPr>
                        <a:t>and</a:t>
                      </a:r>
                      <a:endParaRPr sz="2200">
                        <a:latin typeface="Georgia"/>
                        <a:cs typeface="Georgia"/>
                      </a:endParaRPr>
                    </a:p>
                    <a:p>
                      <a:pPr marL="48895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22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thank</a:t>
                      </a:r>
                      <a:r>
                        <a:rPr sz="22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them</a:t>
                      </a:r>
                      <a:r>
                        <a:rPr sz="22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for</a:t>
                      </a:r>
                      <a:r>
                        <a:rPr sz="22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their</a:t>
                      </a:r>
                      <a:r>
                        <a:rPr sz="2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10" dirty="0">
                          <a:latin typeface="Georgia"/>
                          <a:cs typeface="Georgia"/>
                        </a:rPr>
                        <a:t>patience</a:t>
                      </a:r>
                      <a:endParaRPr sz="2200">
                        <a:latin typeface="Georgia"/>
                        <a:cs typeface="Georgi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BEBEBE"/>
                      </a:solidFill>
                      <a:prstDash val="solid"/>
                    </a:lnT>
                    <a:lnB w="190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4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2400" spc="-10" dirty="0">
                          <a:latin typeface="Georgia"/>
                          <a:cs typeface="Georgia"/>
                        </a:rPr>
                        <a:t>esult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9050">
                      <a:solidFill>
                        <a:srgbClr val="BEBEBE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0385" indent="-342900">
                        <a:lnSpc>
                          <a:spcPct val="100000"/>
                        </a:lnSpc>
                        <a:spcBef>
                          <a:spcPts val="2165"/>
                        </a:spcBef>
                        <a:buFont typeface="Arial"/>
                        <a:buChar char="•"/>
                        <a:tabLst>
                          <a:tab pos="540385" algn="l"/>
                        </a:tabLst>
                      </a:pPr>
                      <a:r>
                        <a:rPr sz="2200" dirty="0">
                          <a:latin typeface="Georgia"/>
                          <a:cs typeface="Georgia"/>
                        </a:rPr>
                        <a:t>By</a:t>
                      </a:r>
                      <a:r>
                        <a:rPr sz="2200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1:00pm</a:t>
                      </a:r>
                      <a:r>
                        <a:rPr sz="2200" spc="-4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we</a:t>
                      </a:r>
                      <a:r>
                        <a:rPr sz="22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served</a:t>
                      </a:r>
                      <a:r>
                        <a:rPr sz="22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all</a:t>
                      </a:r>
                      <a:r>
                        <a:rPr sz="22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22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2200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customers,</a:t>
                      </a:r>
                      <a:r>
                        <a:rPr sz="22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meeting</a:t>
                      </a:r>
                      <a:r>
                        <a:rPr sz="22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service</a:t>
                      </a:r>
                      <a:r>
                        <a:rPr sz="2200" spc="-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10" dirty="0">
                          <a:latin typeface="Georgia"/>
                          <a:cs typeface="Georgia"/>
                        </a:rPr>
                        <a:t>requirements</a:t>
                      </a:r>
                      <a:endParaRPr sz="2200" dirty="0">
                        <a:latin typeface="Georgia"/>
                        <a:cs typeface="Georgia"/>
                      </a:endParaRPr>
                    </a:p>
                    <a:p>
                      <a:pPr marL="540385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540385" algn="l"/>
                        </a:tabLst>
                      </a:pPr>
                      <a:r>
                        <a:rPr sz="2200" dirty="0">
                          <a:latin typeface="Georgia"/>
                          <a:cs typeface="Georgia"/>
                        </a:rPr>
                        <a:t>Delivered</a:t>
                      </a:r>
                      <a:r>
                        <a:rPr sz="2200" spc="-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strong</a:t>
                      </a:r>
                      <a:r>
                        <a:rPr sz="2200" spc="-8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customer</a:t>
                      </a:r>
                      <a:r>
                        <a:rPr sz="22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service,</a:t>
                      </a:r>
                      <a:r>
                        <a:rPr sz="2200" spc="-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with</a:t>
                      </a:r>
                      <a:r>
                        <a:rPr sz="2200" spc="-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dirty="0">
                          <a:latin typeface="Georgia"/>
                          <a:cs typeface="Georgia"/>
                        </a:rPr>
                        <a:t>no</a:t>
                      </a:r>
                      <a:r>
                        <a:rPr sz="2200" spc="-9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10" dirty="0">
                          <a:latin typeface="Georgia"/>
                          <a:cs typeface="Georgia"/>
                        </a:rPr>
                        <a:t>mistakes</a:t>
                      </a:r>
                      <a:endParaRPr sz="2200" dirty="0">
                        <a:latin typeface="Georgia"/>
                        <a:cs typeface="Georgia"/>
                      </a:endParaRPr>
                    </a:p>
                  </a:txBody>
                  <a:tcPr marL="0" marR="0" marT="27495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BEBEBE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346" y="4227576"/>
            <a:ext cx="1378585" cy="789305"/>
          </a:xfrm>
          <a:custGeom>
            <a:avLst/>
            <a:gdLst/>
            <a:ahLst/>
            <a:cxnLst/>
            <a:rect l="l" t="t" r="r" b="b"/>
            <a:pathLst>
              <a:path w="1378585" h="789304">
                <a:moveTo>
                  <a:pt x="0" y="394462"/>
                </a:moveTo>
                <a:lnTo>
                  <a:pt x="9981" y="327175"/>
                </a:lnTo>
                <a:lnTo>
                  <a:pt x="38822" y="263586"/>
                </a:lnTo>
                <a:lnTo>
                  <a:pt x="84867" y="204641"/>
                </a:lnTo>
                <a:lnTo>
                  <a:pt x="113824" y="177206"/>
                </a:lnTo>
                <a:lnTo>
                  <a:pt x="146461" y="151286"/>
                </a:lnTo>
                <a:lnTo>
                  <a:pt x="182573" y="127000"/>
                </a:lnTo>
                <a:lnTo>
                  <a:pt x="221950" y="104465"/>
                </a:lnTo>
                <a:lnTo>
                  <a:pt x="264388" y="83801"/>
                </a:lnTo>
                <a:lnTo>
                  <a:pt x="309678" y="65126"/>
                </a:lnTo>
                <a:lnTo>
                  <a:pt x="357615" y="48556"/>
                </a:lnTo>
                <a:lnTo>
                  <a:pt x="407991" y="34212"/>
                </a:lnTo>
                <a:lnTo>
                  <a:pt x="460599" y="22211"/>
                </a:lnTo>
                <a:lnTo>
                  <a:pt x="515232" y="12671"/>
                </a:lnTo>
                <a:lnTo>
                  <a:pt x="571684" y="5710"/>
                </a:lnTo>
                <a:lnTo>
                  <a:pt x="629747" y="1447"/>
                </a:lnTo>
                <a:lnTo>
                  <a:pt x="689216" y="0"/>
                </a:lnTo>
                <a:lnTo>
                  <a:pt x="748682" y="1447"/>
                </a:lnTo>
                <a:lnTo>
                  <a:pt x="806745" y="5710"/>
                </a:lnTo>
                <a:lnTo>
                  <a:pt x="863196" y="12671"/>
                </a:lnTo>
                <a:lnTo>
                  <a:pt x="917829" y="22211"/>
                </a:lnTo>
                <a:lnTo>
                  <a:pt x="970438" y="34212"/>
                </a:lnTo>
                <a:lnTo>
                  <a:pt x="1020814" y="48556"/>
                </a:lnTo>
                <a:lnTo>
                  <a:pt x="1068752" y="65126"/>
                </a:lnTo>
                <a:lnTo>
                  <a:pt x="1114043" y="83801"/>
                </a:lnTo>
                <a:lnTo>
                  <a:pt x="1156482" y="104465"/>
                </a:lnTo>
                <a:lnTo>
                  <a:pt x="1195861" y="127000"/>
                </a:lnTo>
                <a:lnTo>
                  <a:pt x="1231974" y="151286"/>
                </a:lnTo>
                <a:lnTo>
                  <a:pt x="1264613" y="177206"/>
                </a:lnTo>
                <a:lnTo>
                  <a:pt x="1293572" y="204641"/>
                </a:lnTo>
                <a:lnTo>
                  <a:pt x="1318643" y="233474"/>
                </a:lnTo>
                <a:lnTo>
                  <a:pt x="1356295" y="294859"/>
                </a:lnTo>
                <a:lnTo>
                  <a:pt x="1375915" y="360415"/>
                </a:lnTo>
                <a:lnTo>
                  <a:pt x="1378445" y="394462"/>
                </a:lnTo>
                <a:lnTo>
                  <a:pt x="1375915" y="428490"/>
                </a:lnTo>
                <a:lnTo>
                  <a:pt x="1356295" y="494021"/>
                </a:lnTo>
                <a:lnTo>
                  <a:pt x="1318643" y="555395"/>
                </a:lnTo>
                <a:lnTo>
                  <a:pt x="1293572" y="584225"/>
                </a:lnTo>
                <a:lnTo>
                  <a:pt x="1264613" y="611661"/>
                </a:lnTo>
                <a:lnTo>
                  <a:pt x="1231974" y="637584"/>
                </a:lnTo>
                <a:lnTo>
                  <a:pt x="1195861" y="661874"/>
                </a:lnTo>
                <a:lnTo>
                  <a:pt x="1156482" y="684413"/>
                </a:lnTo>
                <a:lnTo>
                  <a:pt x="1114043" y="705083"/>
                </a:lnTo>
                <a:lnTo>
                  <a:pt x="1068752" y="723765"/>
                </a:lnTo>
                <a:lnTo>
                  <a:pt x="1020814" y="740341"/>
                </a:lnTo>
                <a:lnTo>
                  <a:pt x="970438" y="754691"/>
                </a:lnTo>
                <a:lnTo>
                  <a:pt x="917829" y="766699"/>
                </a:lnTo>
                <a:lnTo>
                  <a:pt x="863196" y="776244"/>
                </a:lnTo>
                <a:lnTo>
                  <a:pt x="806745" y="783209"/>
                </a:lnTo>
                <a:lnTo>
                  <a:pt x="748682" y="787475"/>
                </a:lnTo>
                <a:lnTo>
                  <a:pt x="689216" y="788924"/>
                </a:lnTo>
                <a:lnTo>
                  <a:pt x="629747" y="787475"/>
                </a:lnTo>
                <a:lnTo>
                  <a:pt x="571684" y="783209"/>
                </a:lnTo>
                <a:lnTo>
                  <a:pt x="515232" y="776244"/>
                </a:lnTo>
                <a:lnTo>
                  <a:pt x="460599" y="766699"/>
                </a:lnTo>
                <a:lnTo>
                  <a:pt x="407991" y="754691"/>
                </a:lnTo>
                <a:lnTo>
                  <a:pt x="357615" y="740341"/>
                </a:lnTo>
                <a:lnTo>
                  <a:pt x="309678" y="723765"/>
                </a:lnTo>
                <a:lnTo>
                  <a:pt x="264388" y="705083"/>
                </a:lnTo>
                <a:lnTo>
                  <a:pt x="221950" y="684413"/>
                </a:lnTo>
                <a:lnTo>
                  <a:pt x="182573" y="661874"/>
                </a:lnTo>
                <a:lnTo>
                  <a:pt x="146461" y="637584"/>
                </a:lnTo>
                <a:lnTo>
                  <a:pt x="113824" y="611661"/>
                </a:lnTo>
                <a:lnTo>
                  <a:pt x="84867" y="584225"/>
                </a:lnTo>
                <a:lnTo>
                  <a:pt x="59797" y="555395"/>
                </a:lnTo>
                <a:lnTo>
                  <a:pt x="22147" y="494021"/>
                </a:lnTo>
                <a:lnTo>
                  <a:pt x="2529" y="428490"/>
                </a:lnTo>
                <a:lnTo>
                  <a:pt x="0" y="394462"/>
                </a:lnTo>
                <a:close/>
              </a:path>
            </a:pathLst>
          </a:custGeom>
          <a:ln w="12700">
            <a:solidFill>
              <a:srgbClr val="BB9C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latin typeface="Impact"/>
                <a:cs typeface="Impact"/>
              </a:rPr>
              <a:t>REFLECTION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7126" y="6372180"/>
            <a:ext cx="295846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Verdana"/>
                <a:cs typeface="Verdana"/>
              </a:rPr>
              <a:t>SKILLS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IDENTIFICATION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AND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ARTICULATION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7009" y="6372180"/>
            <a:ext cx="618490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Verdana"/>
                <a:cs typeface="Verdana"/>
              </a:rPr>
              <a:t>PAGE</a:t>
            </a:r>
            <a:r>
              <a:rPr sz="1000" spc="315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33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1769" y="2409189"/>
            <a:ext cx="7926705" cy="2856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Georgia"/>
                <a:cs typeface="Georgia"/>
              </a:rPr>
              <a:t>What</a:t>
            </a:r>
            <a:r>
              <a:rPr sz="4000" spc="-75" dirty="0">
                <a:latin typeface="Georgia"/>
                <a:cs typeface="Georgia"/>
              </a:rPr>
              <a:t> </a:t>
            </a:r>
            <a:r>
              <a:rPr sz="4000" dirty="0">
                <a:latin typeface="Georgia"/>
                <a:cs typeface="Georgia"/>
              </a:rPr>
              <a:t>is</a:t>
            </a:r>
            <a:r>
              <a:rPr sz="4000" spc="-70" dirty="0">
                <a:latin typeface="Georgia"/>
                <a:cs typeface="Georgia"/>
              </a:rPr>
              <a:t> </a:t>
            </a:r>
            <a:r>
              <a:rPr sz="4000" dirty="0">
                <a:latin typeface="Georgia"/>
                <a:cs typeface="Georgia"/>
              </a:rPr>
              <a:t>the</a:t>
            </a:r>
            <a:r>
              <a:rPr sz="4000" spc="-70" dirty="0">
                <a:latin typeface="Georgia"/>
                <a:cs typeface="Georgia"/>
              </a:rPr>
              <a:t> </a:t>
            </a:r>
            <a:r>
              <a:rPr sz="4000" dirty="0">
                <a:latin typeface="Georgia"/>
                <a:cs typeface="Georgia"/>
              </a:rPr>
              <a:t>impact</a:t>
            </a:r>
            <a:r>
              <a:rPr sz="4000" spc="-70" dirty="0">
                <a:latin typeface="Georgia"/>
                <a:cs typeface="Georgia"/>
              </a:rPr>
              <a:t> </a:t>
            </a:r>
            <a:r>
              <a:rPr sz="4000" spc="-25" dirty="0">
                <a:latin typeface="Georgia"/>
                <a:cs typeface="Georgia"/>
              </a:rPr>
              <a:t>of…</a:t>
            </a:r>
            <a:endParaRPr sz="4000">
              <a:latin typeface="Georgia"/>
              <a:cs typeface="Georgia"/>
            </a:endParaRPr>
          </a:p>
          <a:p>
            <a:pPr marL="2082164" indent="-571500">
              <a:lnSpc>
                <a:spcPct val="100000"/>
              </a:lnSpc>
              <a:spcBef>
                <a:spcPts val="2365"/>
              </a:spcBef>
              <a:buFont typeface="Arial"/>
              <a:buChar char="•"/>
              <a:tabLst>
                <a:tab pos="2082164" algn="l"/>
              </a:tabLst>
            </a:pPr>
            <a:r>
              <a:rPr sz="2800" dirty="0">
                <a:latin typeface="Georgia"/>
                <a:cs typeface="Georgia"/>
              </a:rPr>
              <a:t>Missing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details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in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the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Action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section?</a:t>
            </a:r>
            <a:endParaRPr sz="2800">
              <a:latin typeface="Georgia"/>
              <a:cs typeface="Georgia"/>
            </a:endParaRPr>
          </a:p>
          <a:p>
            <a:pPr marL="2082164" indent="-571500">
              <a:lnSpc>
                <a:spcPct val="100000"/>
              </a:lnSpc>
              <a:spcBef>
                <a:spcPts val="2525"/>
              </a:spcBef>
              <a:buFont typeface="Arial"/>
              <a:buChar char="•"/>
              <a:tabLst>
                <a:tab pos="2082164" algn="l"/>
              </a:tabLst>
            </a:pPr>
            <a:r>
              <a:rPr sz="2800" dirty="0">
                <a:latin typeface="Georgia"/>
                <a:cs typeface="Georgia"/>
              </a:rPr>
              <a:t>Skipping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the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Results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section?</a:t>
            </a:r>
            <a:endParaRPr sz="2800">
              <a:latin typeface="Georgia"/>
              <a:cs typeface="Georgia"/>
            </a:endParaRPr>
          </a:p>
          <a:p>
            <a:pPr marL="2082164" indent="-571500">
              <a:lnSpc>
                <a:spcPct val="100000"/>
              </a:lnSpc>
              <a:spcBef>
                <a:spcPts val="2525"/>
              </a:spcBef>
              <a:buFont typeface="Arial"/>
              <a:buChar char="•"/>
              <a:tabLst>
                <a:tab pos="2082164" algn="l"/>
              </a:tabLst>
            </a:pPr>
            <a:r>
              <a:rPr sz="2800" dirty="0">
                <a:latin typeface="Georgia"/>
                <a:cs typeface="Georgia"/>
              </a:rPr>
              <a:t>Providing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too</a:t>
            </a:r>
            <a:r>
              <a:rPr sz="2800" spc="-10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much</a:t>
            </a:r>
            <a:r>
              <a:rPr sz="2800" spc="-9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information?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3851" y="1210208"/>
            <a:ext cx="7459345" cy="89725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1900" dirty="0">
                <a:latin typeface="Georgia"/>
                <a:cs typeface="Georgia"/>
              </a:rPr>
              <a:t>Please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use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the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chat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to</a:t>
            </a:r>
            <a:r>
              <a:rPr sz="1900" spc="-4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share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your</a:t>
            </a:r>
            <a:r>
              <a:rPr sz="1900" spc="-4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reflections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on</a:t>
            </a:r>
            <a:r>
              <a:rPr sz="1900" spc="-3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the</a:t>
            </a:r>
            <a:r>
              <a:rPr sz="1900" spc="-6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following</a:t>
            </a:r>
            <a:r>
              <a:rPr sz="1900" spc="-10" dirty="0">
                <a:latin typeface="Georgia"/>
                <a:cs typeface="Georgia"/>
              </a:rPr>
              <a:t> prompts.</a:t>
            </a:r>
            <a:endParaRPr sz="1900">
              <a:latin typeface="Georgia"/>
              <a:cs typeface="Georgia"/>
            </a:endParaRPr>
          </a:p>
          <a:p>
            <a:pPr marL="1518285">
              <a:lnSpc>
                <a:spcPct val="100000"/>
              </a:lnSpc>
              <a:spcBef>
                <a:spcPts val="1155"/>
              </a:spcBef>
            </a:pPr>
            <a:r>
              <a:rPr sz="1900" dirty="0">
                <a:latin typeface="Georgia"/>
                <a:cs typeface="Georgia"/>
              </a:rPr>
              <a:t>P.S</a:t>
            </a:r>
            <a:r>
              <a:rPr sz="1900" spc="-2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-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there</a:t>
            </a:r>
            <a:r>
              <a:rPr sz="1900" spc="-50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are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no</a:t>
            </a:r>
            <a:r>
              <a:rPr sz="1900" spc="-1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right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or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dirty="0">
                <a:latin typeface="Georgia"/>
                <a:cs typeface="Georgia"/>
              </a:rPr>
              <a:t>wrong</a:t>
            </a:r>
            <a:r>
              <a:rPr sz="1900" spc="-2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answers!</a:t>
            </a:r>
            <a:endParaRPr sz="19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98628"/>
              <a:ext cx="12192000" cy="6659880"/>
            </a:xfrm>
            <a:custGeom>
              <a:avLst/>
              <a:gdLst/>
              <a:ahLst/>
              <a:cxnLst/>
              <a:rect l="l" t="t" r="r" b="b"/>
              <a:pathLst>
                <a:path w="12192000" h="6659880">
                  <a:moveTo>
                    <a:pt x="0" y="6659371"/>
                  </a:moveTo>
                  <a:lnTo>
                    <a:pt x="12192000" y="665937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659371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30015" y="2244470"/>
              <a:ext cx="4331970" cy="2425065"/>
            </a:xfrm>
            <a:custGeom>
              <a:avLst/>
              <a:gdLst/>
              <a:ahLst/>
              <a:cxnLst/>
              <a:rect l="l" t="t" r="r" b="b"/>
              <a:pathLst>
                <a:path w="4331970" h="2425065">
                  <a:moveTo>
                    <a:pt x="0" y="0"/>
                  </a:moveTo>
                  <a:lnTo>
                    <a:pt x="4331970" y="0"/>
                  </a:lnTo>
                </a:path>
                <a:path w="4331970" h="2425065">
                  <a:moveTo>
                    <a:pt x="0" y="2424556"/>
                  </a:moveTo>
                  <a:lnTo>
                    <a:pt x="4331970" y="2424556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98551"/>
              <a:ext cx="3051175" cy="198755"/>
            </a:xfrm>
            <a:custGeom>
              <a:avLst/>
              <a:gdLst/>
              <a:ahLst/>
              <a:cxnLst/>
              <a:rect l="l" t="t" r="r" b="b"/>
              <a:pathLst>
                <a:path w="3051175" h="198754">
                  <a:moveTo>
                    <a:pt x="0" y="198577"/>
                  </a:moveTo>
                  <a:lnTo>
                    <a:pt x="3050793" y="198577"/>
                  </a:lnTo>
                  <a:lnTo>
                    <a:pt x="3050793" y="0"/>
                  </a:lnTo>
                  <a:lnTo>
                    <a:pt x="0" y="0"/>
                  </a:lnTo>
                  <a:lnTo>
                    <a:pt x="0" y="198577"/>
                  </a:lnTo>
                  <a:close/>
                </a:path>
              </a:pathLst>
            </a:custGeom>
            <a:solidFill>
              <a:srgbClr val="FFF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50794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FFE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7904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FFD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4889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E3B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0"/>
              <a:ext cx="12192000" cy="198755"/>
            </a:xfrm>
            <a:custGeom>
              <a:avLst/>
              <a:gdLst/>
              <a:ahLst/>
              <a:cxnLst/>
              <a:rect l="l" t="t" r="r" b="b"/>
              <a:pathLst>
                <a:path w="12192000" h="198755">
                  <a:moveTo>
                    <a:pt x="1219200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12192000" y="19857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80053" y="1300353"/>
            <a:ext cx="5046345" cy="8147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26720" marR="5080" indent="-414655">
              <a:lnSpc>
                <a:spcPts val="2860"/>
              </a:lnSpc>
              <a:spcBef>
                <a:spcPts val="605"/>
              </a:spcBef>
              <a:tabLst>
                <a:tab pos="4346575" algn="l"/>
              </a:tabLst>
            </a:pPr>
            <a:r>
              <a:rPr sz="2800" spc="-525" dirty="0"/>
              <a:t>ACTIVITY</a:t>
            </a:r>
            <a:r>
              <a:rPr sz="2800" spc="-140" dirty="0"/>
              <a:t> </a:t>
            </a:r>
            <a:r>
              <a:rPr sz="2800" spc="-434" dirty="0"/>
              <a:t>#3:</a:t>
            </a:r>
            <a:r>
              <a:rPr sz="2800" spc="-145" dirty="0"/>
              <a:t> </a:t>
            </a:r>
            <a:r>
              <a:rPr sz="2800" spc="-540" dirty="0"/>
              <a:t>STAR</a:t>
            </a:r>
            <a:r>
              <a:rPr sz="2800" spc="-130" dirty="0"/>
              <a:t> </a:t>
            </a:r>
            <a:r>
              <a:rPr sz="2800" spc="-620" dirty="0"/>
              <a:t>APPROACH</a:t>
            </a:r>
            <a:r>
              <a:rPr sz="2800" spc="-90" dirty="0"/>
              <a:t> </a:t>
            </a:r>
            <a:r>
              <a:rPr sz="2800" spc="-1320" dirty="0"/>
              <a:t>|</a:t>
            </a:r>
            <a:r>
              <a:rPr sz="2800" dirty="0"/>
              <a:t>	</a:t>
            </a:r>
            <a:r>
              <a:rPr sz="2800" spc="-560" dirty="0"/>
              <a:t>PART </a:t>
            </a:r>
            <a:r>
              <a:rPr sz="2800" spc="-409" dirty="0"/>
              <a:t>B:</a:t>
            </a:r>
            <a:r>
              <a:rPr sz="2800" spc="-160" dirty="0"/>
              <a:t> </a:t>
            </a:r>
            <a:r>
              <a:rPr sz="2800" spc="-605" dirty="0"/>
              <a:t>WRITTEN</a:t>
            </a:r>
            <a:r>
              <a:rPr sz="2800" spc="-135" dirty="0"/>
              <a:t> </a:t>
            </a:r>
            <a:r>
              <a:rPr sz="2800" spc="-590" dirty="0"/>
              <a:t>RESPONSE</a:t>
            </a:r>
            <a:r>
              <a:rPr sz="2800" spc="-120" dirty="0"/>
              <a:t> </a:t>
            </a:r>
            <a:r>
              <a:rPr sz="2800" spc="-475" dirty="0"/>
              <a:t>[7</a:t>
            </a:r>
            <a:r>
              <a:rPr sz="2800" spc="-155" dirty="0"/>
              <a:t> </a:t>
            </a:r>
            <a:r>
              <a:rPr sz="2800" spc="-635" dirty="0"/>
              <a:t>MINS]</a:t>
            </a:r>
            <a:endParaRPr sz="2800"/>
          </a:p>
        </p:txBody>
      </p:sp>
      <p:sp>
        <p:nvSpPr>
          <p:cNvPr id="12" name="object 12"/>
          <p:cNvSpPr txBox="1"/>
          <p:nvPr/>
        </p:nvSpPr>
        <p:spPr>
          <a:xfrm>
            <a:off x="1187907" y="2757373"/>
            <a:ext cx="9574530" cy="1399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</a:tabLst>
            </a:pPr>
            <a:r>
              <a:rPr sz="2400" dirty="0">
                <a:latin typeface="Georgia"/>
                <a:cs typeface="Georgia"/>
              </a:rPr>
              <a:t>Write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your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STAR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response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to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the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question:</a:t>
            </a:r>
            <a:endParaRPr sz="2400">
              <a:latin typeface="Georgia"/>
              <a:cs typeface="Georgia"/>
            </a:endParaRPr>
          </a:p>
          <a:p>
            <a:pPr marL="984885" lvl="1" indent="-514984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984885" algn="l"/>
              </a:tabLst>
            </a:pPr>
            <a:r>
              <a:rPr sz="1800" i="1" dirty="0">
                <a:latin typeface="Georgia"/>
                <a:cs typeface="Georgia"/>
              </a:rPr>
              <a:t>“Describe</a:t>
            </a:r>
            <a:r>
              <a:rPr sz="1800" i="1" spc="-25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a</a:t>
            </a:r>
            <a:r>
              <a:rPr sz="1800" i="1" spc="-20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situation</a:t>
            </a:r>
            <a:r>
              <a:rPr sz="1800" i="1" spc="-40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where</a:t>
            </a:r>
            <a:r>
              <a:rPr sz="1800" i="1" spc="-10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you</a:t>
            </a:r>
            <a:r>
              <a:rPr sz="1800" i="1" spc="-30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had</a:t>
            </a:r>
            <a:r>
              <a:rPr sz="1800" i="1" spc="-20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to</a:t>
            </a:r>
            <a:r>
              <a:rPr sz="1800" i="1" spc="-25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analyze</a:t>
            </a:r>
            <a:r>
              <a:rPr sz="1800" i="1" spc="-35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multiple</a:t>
            </a:r>
            <a:r>
              <a:rPr sz="1800" i="1" spc="-20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sources</a:t>
            </a:r>
            <a:r>
              <a:rPr sz="1800" i="1" spc="-45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of</a:t>
            </a:r>
            <a:r>
              <a:rPr sz="1800" i="1" spc="-35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data.</a:t>
            </a:r>
            <a:r>
              <a:rPr sz="1800" i="1" spc="-30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What</a:t>
            </a:r>
            <a:r>
              <a:rPr sz="1800" i="1" spc="-15" dirty="0">
                <a:latin typeface="Georgia"/>
                <a:cs typeface="Georgia"/>
              </a:rPr>
              <a:t> </a:t>
            </a:r>
            <a:r>
              <a:rPr sz="1800" i="1" spc="-10" dirty="0">
                <a:latin typeface="Georgia"/>
                <a:cs typeface="Georgia"/>
              </a:rPr>
              <a:t>steps</a:t>
            </a:r>
            <a:endParaRPr sz="1800">
              <a:latin typeface="Georgia"/>
              <a:cs typeface="Georgia"/>
            </a:endParaRPr>
          </a:p>
          <a:p>
            <a:pPr marL="984885">
              <a:lnSpc>
                <a:spcPct val="100000"/>
              </a:lnSpc>
              <a:spcBef>
                <a:spcPts val="505"/>
              </a:spcBef>
            </a:pPr>
            <a:r>
              <a:rPr sz="1800" i="1" dirty="0">
                <a:latin typeface="Georgia"/>
                <a:cs typeface="Georgia"/>
              </a:rPr>
              <a:t>did</a:t>
            </a:r>
            <a:r>
              <a:rPr sz="1800" i="1" spc="-25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you</a:t>
            </a:r>
            <a:r>
              <a:rPr sz="1800" i="1" spc="-30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take</a:t>
            </a:r>
            <a:r>
              <a:rPr sz="1800" i="1" spc="-25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and</a:t>
            </a:r>
            <a:r>
              <a:rPr sz="1800" i="1" spc="-30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what</a:t>
            </a:r>
            <a:r>
              <a:rPr sz="1800" i="1" spc="-35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conclusion</a:t>
            </a:r>
            <a:r>
              <a:rPr sz="1800" i="1" spc="-45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did</a:t>
            </a:r>
            <a:r>
              <a:rPr sz="1800" i="1" spc="-25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you</a:t>
            </a:r>
            <a:r>
              <a:rPr sz="1800" i="1" spc="-30" dirty="0">
                <a:latin typeface="Georgia"/>
                <a:cs typeface="Georgia"/>
              </a:rPr>
              <a:t> </a:t>
            </a:r>
            <a:r>
              <a:rPr sz="1800" i="1" spc="-10" dirty="0">
                <a:latin typeface="Georgia"/>
                <a:cs typeface="Georgia"/>
              </a:rPr>
              <a:t>form?</a:t>
            </a:r>
            <a:r>
              <a:rPr sz="1800" i="1" spc="-10" dirty="0">
                <a:latin typeface="Calibri"/>
                <a:cs typeface="Calibri"/>
              </a:rPr>
              <a:t>“</a:t>
            </a:r>
            <a:endParaRPr sz="1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130"/>
              </a:spcBef>
              <a:buAutoNum type="arabicPeriod" startAt="2"/>
              <a:tabLst>
                <a:tab pos="527685" algn="l"/>
              </a:tabLst>
            </a:pPr>
            <a:r>
              <a:rPr sz="2400" dirty="0">
                <a:latin typeface="Georgia"/>
                <a:cs typeface="Georgia"/>
              </a:rPr>
              <a:t>Be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prepared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to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share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your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response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with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partner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Practice</a:t>
            </a:r>
            <a:r>
              <a:rPr b="0" spc="365" dirty="0">
                <a:latin typeface="Impact"/>
                <a:cs typeface="Impact"/>
              </a:rPr>
              <a:t> </a:t>
            </a:r>
            <a:r>
              <a:rPr b="0" spc="-20" dirty="0">
                <a:latin typeface="Impact"/>
                <a:cs typeface="Impact"/>
              </a:rPr>
              <a:t>Time!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35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8734" y="1234820"/>
            <a:ext cx="11124565" cy="4211320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695"/>
              </a:spcBef>
              <a:buSzPct val="85416"/>
              <a:buAutoNum type="arabicPeriod"/>
              <a:tabLst>
                <a:tab pos="354965" algn="l"/>
              </a:tabLst>
            </a:pPr>
            <a:r>
              <a:rPr sz="2400" dirty="0">
                <a:latin typeface="Georgia"/>
                <a:cs typeface="Georgia"/>
              </a:rPr>
              <a:t>Practice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with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partner,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taking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turns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as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interviewee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interviewer</a:t>
            </a:r>
            <a:endParaRPr sz="240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1595"/>
              </a:spcBef>
              <a:buSzPct val="85416"/>
              <a:buAutoNum type="arabicPeriod"/>
              <a:tabLst>
                <a:tab pos="354965" algn="l"/>
              </a:tabLst>
            </a:pPr>
            <a:r>
              <a:rPr sz="2400" dirty="0">
                <a:latin typeface="Georgia"/>
                <a:cs typeface="Georgia"/>
              </a:rPr>
              <a:t>Listen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carefully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(2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mins)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give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feedback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(2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mins).</a:t>
            </a:r>
            <a:endParaRPr sz="2400">
              <a:latin typeface="Georgia"/>
              <a:cs typeface="Georgia"/>
            </a:endParaRPr>
          </a:p>
          <a:p>
            <a:pPr marL="408940">
              <a:lnSpc>
                <a:spcPct val="100000"/>
              </a:lnSpc>
              <a:spcBef>
                <a:spcPts val="1630"/>
              </a:spcBef>
            </a:pPr>
            <a:r>
              <a:rPr sz="1600" b="1" dirty="0">
                <a:latin typeface="Georgia"/>
                <a:cs typeface="Georgia"/>
              </a:rPr>
              <a:t>Feedback</a:t>
            </a:r>
            <a:r>
              <a:rPr sz="1600" b="1" spc="-80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considerations:</a:t>
            </a:r>
            <a:endParaRPr sz="1600">
              <a:latin typeface="Georgia"/>
              <a:cs typeface="Georgia"/>
            </a:endParaRPr>
          </a:p>
          <a:p>
            <a:pPr marL="751205" lvl="1" indent="-342265">
              <a:lnSpc>
                <a:spcPct val="100000"/>
              </a:lnSpc>
              <a:spcBef>
                <a:spcPts val="1535"/>
              </a:spcBef>
              <a:buSzPct val="85000"/>
              <a:buAutoNum type="arabicPeriod"/>
              <a:tabLst>
                <a:tab pos="751205" algn="l"/>
              </a:tabLst>
            </a:pPr>
            <a:r>
              <a:rPr sz="2000" dirty="0">
                <a:latin typeface="Georgia"/>
                <a:cs typeface="Georgia"/>
              </a:rPr>
              <a:t>What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skills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were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highlighted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answer?</a:t>
            </a:r>
            <a:endParaRPr sz="2000">
              <a:latin typeface="Georgia"/>
              <a:cs typeface="Georgia"/>
            </a:endParaRPr>
          </a:p>
          <a:p>
            <a:pPr marL="751205" lvl="1" indent="-342265">
              <a:lnSpc>
                <a:spcPct val="100000"/>
              </a:lnSpc>
              <a:spcBef>
                <a:spcPts val="1655"/>
              </a:spcBef>
              <a:buSzPct val="85000"/>
              <a:buAutoNum type="arabicPeriod"/>
              <a:tabLst>
                <a:tab pos="751205" algn="l"/>
              </a:tabLst>
            </a:pPr>
            <a:r>
              <a:rPr sz="2000" dirty="0">
                <a:latin typeface="Georgia"/>
                <a:cs typeface="Georgia"/>
              </a:rPr>
              <a:t>Is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there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any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part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their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STAR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response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where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they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could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have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provided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more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or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less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detail?</a:t>
            </a:r>
            <a:endParaRPr sz="2000">
              <a:latin typeface="Georgia"/>
              <a:cs typeface="Georgia"/>
            </a:endParaRPr>
          </a:p>
          <a:p>
            <a:pPr marL="751205" lvl="1" indent="-342265">
              <a:lnSpc>
                <a:spcPct val="100000"/>
              </a:lnSpc>
              <a:spcBef>
                <a:spcPts val="1595"/>
              </a:spcBef>
              <a:buSzPct val="85000"/>
              <a:buAutoNum type="arabicPeriod"/>
              <a:tabLst>
                <a:tab pos="751205" algn="l"/>
              </a:tabLst>
            </a:pPr>
            <a:r>
              <a:rPr sz="2000" dirty="0">
                <a:latin typeface="Georgia"/>
                <a:cs typeface="Georgia"/>
              </a:rPr>
              <a:t>What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you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hear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as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central</a:t>
            </a:r>
            <a:r>
              <a:rPr sz="2000" spc="-10" dirty="0">
                <a:latin typeface="Georgia"/>
                <a:cs typeface="Georgia"/>
              </a:rPr>
              <a:t> message?</a:t>
            </a:r>
            <a:endParaRPr sz="2000">
              <a:latin typeface="Georgia"/>
              <a:cs typeface="Georgia"/>
            </a:endParaRPr>
          </a:p>
          <a:p>
            <a:pPr marL="751205" lvl="1" indent="-342265">
              <a:lnSpc>
                <a:spcPct val="100000"/>
              </a:lnSpc>
              <a:spcBef>
                <a:spcPts val="1595"/>
              </a:spcBef>
              <a:buSzPct val="85000"/>
              <a:buAutoNum type="arabicPeriod"/>
              <a:tabLst>
                <a:tab pos="751205" algn="l"/>
              </a:tabLst>
            </a:pPr>
            <a:r>
              <a:rPr sz="2000" dirty="0">
                <a:latin typeface="Georgia"/>
                <a:cs typeface="Georgia"/>
              </a:rPr>
              <a:t>What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kind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impression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did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interviewee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make?</a:t>
            </a:r>
            <a:endParaRPr sz="2000">
              <a:latin typeface="Georgia"/>
              <a:cs typeface="Georgia"/>
            </a:endParaRPr>
          </a:p>
          <a:p>
            <a:pPr marL="354965" indent="-342265">
              <a:lnSpc>
                <a:spcPct val="100000"/>
              </a:lnSpc>
              <a:spcBef>
                <a:spcPts val="1595"/>
              </a:spcBef>
              <a:buSzPct val="85416"/>
              <a:buAutoNum type="arabicPeriod" startAt="3"/>
              <a:tabLst>
                <a:tab pos="354965" algn="l"/>
              </a:tabLst>
            </a:pPr>
            <a:r>
              <a:rPr sz="2400" dirty="0">
                <a:latin typeface="Georgia"/>
                <a:cs typeface="Georgia"/>
              </a:rPr>
              <a:t>Swap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roles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repeat.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8628"/>
            <a:ext cx="12192000" cy="6659880"/>
          </a:xfrm>
          <a:custGeom>
            <a:avLst/>
            <a:gdLst/>
            <a:ahLst/>
            <a:cxnLst/>
            <a:rect l="l" t="t" r="r" b="b"/>
            <a:pathLst>
              <a:path w="12192000" h="6659880">
                <a:moveTo>
                  <a:pt x="0" y="6659371"/>
                </a:moveTo>
                <a:lnTo>
                  <a:pt x="12192000" y="6659371"/>
                </a:lnTo>
                <a:lnTo>
                  <a:pt x="12192000" y="0"/>
                </a:lnTo>
                <a:lnTo>
                  <a:pt x="0" y="0"/>
                </a:lnTo>
                <a:lnTo>
                  <a:pt x="0" y="6659371"/>
                </a:lnTo>
                <a:close/>
              </a:path>
            </a:pathLst>
          </a:custGeom>
          <a:solidFill>
            <a:srgbClr val="FFD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98551"/>
            <a:ext cx="6097905" cy="198755"/>
            <a:chOff x="0" y="198551"/>
            <a:chExt cx="6097905" cy="198755"/>
          </a:xfrm>
        </p:grpSpPr>
        <p:sp>
          <p:nvSpPr>
            <p:cNvPr id="4" name="object 4"/>
            <p:cNvSpPr/>
            <p:nvPr/>
          </p:nvSpPr>
          <p:spPr>
            <a:xfrm>
              <a:off x="0" y="198551"/>
              <a:ext cx="3051175" cy="198755"/>
            </a:xfrm>
            <a:custGeom>
              <a:avLst/>
              <a:gdLst/>
              <a:ahLst/>
              <a:cxnLst/>
              <a:rect l="l" t="t" r="r" b="b"/>
              <a:pathLst>
                <a:path w="3051175" h="198754">
                  <a:moveTo>
                    <a:pt x="0" y="198577"/>
                  </a:moveTo>
                  <a:lnTo>
                    <a:pt x="3050793" y="198577"/>
                  </a:lnTo>
                  <a:lnTo>
                    <a:pt x="3050793" y="0"/>
                  </a:lnTo>
                  <a:lnTo>
                    <a:pt x="0" y="0"/>
                  </a:lnTo>
                  <a:lnTo>
                    <a:pt x="0" y="198577"/>
                  </a:lnTo>
                  <a:close/>
                </a:path>
              </a:pathLst>
            </a:custGeom>
            <a:solidFill>
              <a:srgbClr val="FFF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0794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FFE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object 7"/>
            <p:cNvSpPr/>
            <p:nvPr/>
          </p:nvSpPr>
          <p:spPr>
            <a:xfrm>
              <a:off x="9144889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E3B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04642" y="2456510"/>
            <a:ext cx="691642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180" dirty="0"/>
              <a:t>STAR</a:t>
            </a:r>
            <a:r>
              <a:rPr sz="6000" spc="-450" dirty="0"/>
              <a:t> </a:t>
            </a:r>
            <a:r>
              <a:rPr sz="6000" spc="-1285" dirty="0"/>
              <a:t>RESPONSE</a:t>
            </a:r>
            <a:r>
              <a:rPr sz="6000" spc="-470" dirty="0"/>
              <a:t> </a:t>
            </a:r>
            <a:r>
              <a:rPr sz="6000" spc="-1300" dirty="0"/>
              <a:t>DEBRIEF</a:t>
            </a:r>
            <a:endParaRPr sz="60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36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148" y="908684"/>
            <a:ext cx="10367645" cy="4483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50" spc="-670" dirty="0"/>
              <a:t>How</a:t>
            </a:r>
            <a:r>
              <a:rPr sz="2750" spc="-245" dirty="0"/>
              <a:t> </a:t>
            </a:r>
            <a:r>
              <a:rPr sz="2750" spc="-395" dirty="0"/>
              <a:t>confident</a:t>
            </a:r>
            <a:r>
              <a:rPr sz="2750" spc="-229" dirty="0"/>
              <a:t> </a:t>
            </a:r>
            <a:r>
              <a:rPr sz="2750" spc="-390" dirty="0"/>
              <a:t>are</a:t>
            </a:r>
            <a:r>
              <a:rPr sz="2750" spc="-240" dirty="0"/>
              <a:t> </a:t>
            </a:r>
            <a:r>
              <a:rPr sz="2750" spc="-475" dirty="0"/>
              <a:t>you</a:t>
            </a:r>
            <a:r>
              <a:rPr sz="2750" spc="-235" dirty="0"/>
              <a:t> </a:t>
            </a:r>
            <a:r>
              <a:rPr sz="2750" spc="-375" dirty="0"/>
              <a:t>feeling</a:t>
            </a:r>
            <a:r>
              <a:rPr sz="2750" spc="-240" dirty="0"/>
              <a:t> </a:t>
            </a:r>
            <a:r>
              <a:rPr sz="2750" spc="-825" dirty="0"/>
              <a:t>NOW</a:t>
            </a:r>
            <a:r>
              <a:rPr sz="2750" spc="-235" dirty="0"/>
              <a:t> </a:t>
            </a:r>
            <a:r>
              <a:rPr sz="2750" spc="-459" dirty="0"/>
              <a:t>about</a:t>
            </a:r>
            <a:r>
              <a:rPr sz="2750" spc="-240" dirty="0"/>
              <a:t> </a:t>
            </a:r>
            <a:r>
              <a:rPr sz="2750" spc="-385" dirty="0"/>
              <a:t>identifying</a:t>
            </a:r>
            <a:r>
              <a:rPr sz="2750" spc="-225" dirty="0"/>
              <a:t> </a:t>
            </a:r>
            <a:r>
              <a:rPr sz="2750" spc="-480" dirty="0"/>
              <a:t>and</a:t>
            </a:r>
            <a:r>
              <a:rPr sz="2750" spc="-240" dirty="0"/>
              <a:t> </a:t>
            </a:r>
            <a:r>
              <a:rPr sz="2750" spc="-365" dirty="0"/>
              <a:t>articulating</a:t>
            </a:r>
            <a:r>
              <a:rPr sz="2750" spc="-215" dirty="0"/>
              <a:t> </a:t>
            </a:r>
            <a:r>
              <a:rPr sz="2750" spc="-440" dirty="0"/>
              <a:t>your</a:t>
            </a:r>
            <a:r>
              <a:rPr sz="2750" spc="-240" dirty="0"/>
              <a:t> </a:t>
            </a:r>
            <a:r>
              <a:rPr sz="2750" spc="-305" dirty="0"/>
              <a:t>skills?</a:t>
            </a:r>
            <a:endParaRPr sz="2750" dirty="0"/>
          </a:p>
        </p:txBody>
      </p:sp>
      <p:pic>
        <p:nvPicPr>
          <p:cNvPr id="3" name="object 3" descr="scale showing confident level from 0 -10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892" y="2318456"/>
            <a:ext cx="11250923" cy="165011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69567" y="3216655"/>
            <a:ext cx="1073785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215" dirty="0">
                <a:latin typeface="Tahoma"/>
                <a:cs typeface="Tahoma"/>
              </a:rPr>
              <a:t>Not</a:t>
            </a:r>
            <a:r>
              <a:rPr sz="1750" spc="-170" dirty="0">
                <a:latin typeface="Tahoma"/>
                <a:cs typeface="Tahoma"/>
              </a:rPr>
              <a:t> </a:t>
            </a:r>
            <a:r>
              <a:rPr sz="1750" spc="-150" dirty="0">
                <a:latin typeface="Tahoma"/>
                <a:cs typeface="Tahoma"/>
              </a:rPr>
              <a:t>confident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8150" y="3216655"/>
            <a:ext cx="1212850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185" dirty="0">
                <a:latin typeface="Tahoma"/>
                <a:cs typeface="Tahoma"/>
              </a:rPr>
              <a:t>Semi-</a:t>
            </a:r>
            <a:r>
              <a:rPr sz="1750" spc="-150" dirty="0">
                <a:latin typeface="Tahoma"/>
                <a:cs typeface="Tahoma"/>
              </a:rPr>
              <a:t>confident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6478" y="3219069"/>
            <a:ext cx="1149985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204" dirty="0">
                <a:latin typeface="Tahoma"/>
                <a:cs typeface="Tahoma"/>
              </a:rPr>
              <a:t>Very</a:t>
            </a:r>
            <a:r>
              <a:rPr sz="1750" spc="-175" dirty="0">
                <a:latin typeface="Tahoma"/>
                <a:cs typeface="Tahoma"/>
              </a:rPr>
              <a:t> </a:t>
            </a:r>
            <a:r>
              <a:rPr sz="1750" spc="-150" dirty="0">
                <a:latin typeface="Tahoma"/>
                <a:cs typeface="Tahoma"/>
              </a:rPr>
              <a:t>confident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126" y="6372180"/>
            <a:ext cx="295846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Verdana"/>
                <a:cs typeface="Verdana"/>
              </a:rPr>
              <a:t>SKILLS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IDENTIFICATION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AND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ARTICULATION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37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0"/>
            <a:ext cx="12192000" cy="397510"/>
            <a:chOff x="0" y="50"/>
            <a:chExt cx="12192000" cy="397510"/>
          </a:xfrm>
        </p:grpSpPr>
        <p:sp>
          <p:nvSpPr>
            <p:cNvPr id="4" name="object 4"/>
            <p:cNvSpPr/>
            <p:nvPr/>
          </p:nvSpPr>
          <p:spPr>
            <a:xfrm>
              <a:off x="0" y="198551"/>
              <a:ext cx="3051175" cy="198755"/>
            </a:xfrm>
            <a:custGeom>
              <a:avLst/>
              <a:gdLst/>
              <a:ahLst/>
              <a:cxnLst/>
              <a:rect l="l" t="t" r="r" b="b"/>
              <a:pathLst>
                <a:path w="3051175" h="198754">
                  <a:moveTo>
                    <a:pt x="0" y="198577"/>
                  </a:moveTo>
                  <a:lnTo>
                    <a:pt x="3050793" y="198577"/>
                  </a:lnTo>
                  <a:lnTo>
                    <a:pt x="3050793" y="0"/>
                  </a:lnTo>
                  <a:lnTo>
                    <a:pt x="0" y="0"/>
                  </a:lnTo>
                  <a:lnTo>
                    <a:pt x="0" y="198577"/>
                  </a:lnTo>
                  <a:close/>
                </a:path>
              </a:pathLst>
            </a:custGeom>
            <a:solidFill>
              <a:srgbClr val="FFF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0794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FFE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7904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FFD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889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E3B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0"/>
              <a:ext cx="12192000" cy="198755"/>
            </a:xfrm>
            <a:custGeom>
              <a:avLst/>
              <a:gdLst/>
              <a:ahLst/>
              <a:cxnLst/>
              <a:rect l="l" t="t" r="r" b="b"/>
              <a:pathLst>
                <a:path w="12192000" h="198755">
                  <a:moveTo>
                    <a:pt x="1219200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12192000" y="19857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89A7E636-0016-E1F0-912A-0981AD9AD0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8734" y="551179"/>
            <a:ext cx="11152430" cy="1292662"/>
          </a:xfrm>
        </p:spPr>
        <p:txBody>
          <a:bodyPr/>
          <a:lstStyle/>
          <a:p>
            <a:r>
              <a:rPr lang="en-US" sz="2800" dirty="0">
                <a:latin typeface="Georgia"/>
                <a:cs typeface="Georgia"/>
              </a:rPr>
              <a:t>How</a:t>
            </a:r>
            <a:r>
              <a:rPr lang="en-US" sz="2800" spc="240" dirty="0"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can</a:t>
            </a:r>
            <a:r>
              <a:rPr lang="en-US" sz="2800" spc="229" dirty="0"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you</a:t>
            </a:r>
            <a:r>
              <a:rPr lang="en-US" sz="2800" spc="260" dirty="0"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gain</a:t>
            </a:r>
            <a:r>
              <a:rPr lang="en-US" sz="2800" spc="254" dirty="0"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more</a:t>
            </a:r>
            <a:r>
              <a:rPr lang="en-US" sz="2800" spc="245" dirty="0"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confidence</a:t>
            </a:r>
            <a:r>
              <a:rPr lang="en-US" sz="2800" spc="245" dirty="0"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in</a:t>
            </a:r>
            <a:r>
              <a:rPr lang="en-US" sz="2800" spc="235" dirty="0"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identifying</a:t>
            </a:r>
            <a:r>
              <a:rPr lang="en-US" sz="2800" spc="245" dirty="0">
                <a:latin typeface="Georgia"/>
                <a:cs typeface="Georgia"/>
              </a:rPr>
              <a:t> </a:t>
            </a:r>
            <a:r>
              <a:rPr lang="en-US" sz="2800" spc="-50" dirty="0">
                <a:latin typeface="Georgia"/>
                <a:cs typeface="Georgia"/>
              </a:rPr>
              <a:t>&amp; </a:t>
            </a:r>
            <a:r>
              <a:rPr lang="en-US" sz="2800" dirty="0">
                <a:latin typeface="Georgia"/>
                <a:cs typeface="Georgia"/>
              </a:rPr>
              <a:t>articulating</a:t>
            </a:r>
            <a:r>
              <a:rPr lang="en-US" sz="2800" spc="355" dirty="0"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your</a:t>
            </a:r>
            <a:r>
              <a:rPr lang="en-US" sz="2800" spc="360" dirty="0">
                <a:latin typeface="Georgia"/>
                <a:cs typeface="Georgia"/>
              </a:rPr>
              <a:t> </a:t>
            </a:r>
            <a:r>
              <a:rPr lang="en-US" sz="2800" spc="-10" dirty="0">
                <a:latin typeface="Georgia"/>
                <a:cs typeface="Georgia"/>
              </a:rPr>
              <a:t>skills?</a:t>
            </a:r>
            <a:br>
              <a:rPr lang="en-US" sz="2800" dirty="0">
                <a:latin typeface="Georgia"/>
                <a:cs typeface="Georgia"/>
              </a:rPr>
            </a:br>
            <a:endParaRPr lang="en-US" sz="2800" dirty="0"/>
          </a:p>
        </p:txBody>
      </p:sp>
      <p:sp>
        <p:nvSpPr>
          <p:cNvPr id="9" name="object 9"/>
          <p:cNvSpPr txBox="1"/>
          <p:nvPr/>
        </p:nvSpPr>
        <p:spPr>
          <a:xfrm>
            <a:off x="700836" y="914850"/>
            <a:ext cx="12192000" cy="50283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213735" marR="478790" indent="-2167890">
              <a:lnSpc>
                <a:spcPts val="2460"/>
              </a:lnSpc>
              <a:spcBef>
                <a:spcPts val="530"/>
              </a:spcBef>
            </a:pPr>
            <a:endParaRPr sz="24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24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SzPct val="84615"/>
              <a:buFont typeface="Wingdings"/>
              <a:buChar char=""/>
              <a:tabLst>
                <a:tab pos="355600" algn="l"/>
              </a:tabLst>
            </a:pPr>
            <a:r>
              <a:rPr sz="2600" dirty="0">
                <a:latin typeface="Georgia"/>
                <a:cs typeface="Georgia"/>
              </a:rPr>
              <a:t>Keep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working</a:t>
            </a:r>
            <a:r>
              <a:rPr sz="2600" spc="-5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on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your</a:t>
            </a:r>
            <a:r>
              <a:rPr sz="2600" spc="-4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skills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assessment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-20" dirty="0">
                <a:latin typeface="Georgia"/>
                <a:cs typeface="Georgia"/>
              </a:rPr>
              <a:t>chart</a:t>
            </a:r>
            <a:endParaRPr sz="2600" dirty="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1600"/>
              </a:spcBef>
              <a:buSzPct val="84615"/>
              <a:buFont typeface="Wingdings"/>
              <a:buChar char=""/>
              <a:tabLst>
                <a:tab pos="469900" algn="l"/>
              </a:tabLst>
            </a:pPr>
            <a:r>
              <a:rPr sz="2600" dirty="0">
                <a:latin typeface="Georgia"/>
                <a:cs typeface="Georgia"/>
              </a:rPr>
              <a:t>Practice,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practice,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practice</a:t>
            </a:r>
            <a:endParaRPr sz="2600" dirty="0">
              <a:latin typeface="Georgia"/>
              <a:cs typeface="Georgia"/>
            </a:endParaRPr>
          </a:p>
          <a:p>
            <a:pPr marL="927100" lvl="1" indent="-457200">
              <a:lnSpc>
                <a:spcPct val="100000"/>
              </a:lnSpc>
              <a:spcBef>
                <a:spcPts val="1625"/>
              </a:spcBef>
              <a:buSzPct val="83333"/>
              <a:buFont typeface="Wingdings"/>
              <a:buChar char=""/>
              <a:tabLst>
                <a:tab pos="927100" algn="l"/>
              </a:tabLst>
            </a:pPr>
            <a:r>
              <a:rPr sz="1800" dirty="0">
                <a:latin typeface="Georgia"/>
                <a:cs typeface="Georgia"/>
              </a:rPr>
              <a:t>With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friend,</a:t>
            </a:r>
            <a:r>
              <a:rPr sz="1800" spc="40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mirror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or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by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recording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yourself</a:t>
            </a:r>
            <a:endParaRPr sz="18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SzPct val="85416"/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Georgia"/>
                <a:cs typeface="Georgia"/>
              </a:rPr>
              <a:t>Continue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to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develop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your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skill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set</a:t>
            </a:r>
            <a:endParaRPr sz="2400" dirty="0">
              <a:latin typeface="Georgia"/>
              <a:cs typeface="Georgia"/>
            </a:endParaRPr>
          </a:p>
          <a:p>
            <a:pPr marL="759460" lvl="1" indent="-228600">
              <a:lnSpc>
                <a:spcPct val="100000"/>
              </a:lnSpc>
              <a:spcBef>
                <a:spcPts val="1625"/>
              </a:spcBef>
              <a:buSzPct val="83333"/>
              <a:buFont typeface="Wingdings"/>
              <a:buChar char=""/>
              <a:tabLst>
                <a:tab pos="759460" algn="l"/>
              </a:tabLst>
            </a:pPr>
            <a:r>
              <a:rPr sz="1800" dirty="0">
                <a:latin typeface="Georgia"/>
                <a:cs typeface="Georgia"/>
              </a:rPr>
              <a:t>Seek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out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new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academic/life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experiences</a:t>
            </a:r>
            <a:r>
              <a:rPr sz="1800" spc="-5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(e.g.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take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online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course,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volunteer,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join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club)</a:t>
            </a:r>
            <a:endParaRPr sz="1800" dirty="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1575"/>
              </a:spcBef>
              <a:buSzPct val="84615"/>
              <a:buFont typeface="Wingdings"/>
              <a:buChar char=""/>
              <a:tabLst>
                <a:tab pos="469900" algn="l"/>
              </a:tabLst>
            </a:pPr>
            <a:r>
              <a:rPr sz="2600" dirty="0">
                <a:latin typeface="Georgia"/>
                <a:cs typeface="Georgia"/>
              </a:rPr>
              <a:t>Practice,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practice,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practice</a:t>
            </a:r>
            <a:endParaRPr sz="2600" dirty="0">
              <a:latin typeface="Georgia"/>
              <a:cs typeface="Georgia"/>
            </a:endParaRPr>
          </a:p>
          <a:p>
            <a:pPr marL="927100" lvl="1" indent="-457200">
              <a:lnSpc>
                <a:spcPct val="100000"/>
              </a:lnSpc>
              <a:spcBef>
                <a:spcPts val="1614"/>
              </a:spcBef>
              <a:buSzPct val="83333"/>
              <a:buFont typeface="Wingdings"/>
              <a:buChar char=""/>
              <a:tabLst>
                <a:tab pos="927100" algn="l"/>
              </a:tabLst>
            </a:pPr>
            <a:r>
              <a:rPr sz="1800" dirty="0">
                <a:latin typeface="Georgia"/>
                <a:cs typeface="Georgia"/>
              </a:rPr>
              <a:t>With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friend,</a:t>
            </a:r>
            <a:r>
              <a:rPr sz="1800" spc="40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mirror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or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by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recording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yourself</a:t>
            </a:r>
            <a:endParaRPr sz="18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1585"/>
              </a:spcBef>
              <a:buSzPct val="85416"/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Georgia"/>
                <a:cs typeface="Georgia"/>
              </a:rPr>
              <a:t>Come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to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see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career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advisor!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7126" y="6372180"/>
            <a:ext cx="295846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Verdana"/>
                <a:cs typeface="Verdana"/>
              </a:rPr>
              <a:t>SKILLS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IDENTIFICATION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AND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ARTICULATION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38</a:t>
            </a:r>
          </a:p>
        </p:txBody>
      </p:sp>
      <p:pic>
        <p:nvPicPr>
          <p:cNvPr id="2" name="object 2" descr="University of Waterloo logo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3843" y="6191146"/>
            <a:ext cx="1993874" cy="45730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"/>
            <a:ext cx="12192000" cy="198755"/>
          </a:xfrm>
          <a:custGeom>
            <a:avLst/>
            <a:gdLst/>
            <a:ahLst/>
            <a:cxnLst/>
            <a:rect l="l" t="t" r="r" b="b"/>
            <a:pathLst>
              <a:path w="12192000" h="198755">
                <a:moveTo>
                  <a:pt x="12192000" y="0"/>
                </a:moveTo>
                <a:lnTo>
                  <a:pt x="0" y="0"/>
                </a:lnTo>
                <a:lnTo>
                  <a:pt x="0" y="198577"/>
                </a:lnTo>
                <a:lnTo>
                  <a:pt x="12192000" y="19857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98323"/>
            <a:ext cx="12192000" cy="215900"/>
            <a:chOff x="0" y="198323"/>
            <a:chExt cx="12192000" cy="215900"/>
          </a:xfrm>
        </p:grpSpPr>
        <p:sp>
          <p:nvSpPr>
            <p:cNvPr id="5" name="object 5"/>
            <p:cNvSpPr/>
            <p:nvPr/>
          </p:nvSpPr>
          <p:spPr>
            <a:xfrm>
              <a:off x="0" y="198323"/>
              <a:ext cx="3037840" cy="215900"/>
            </a:xfrm>
            <a:custGeom>
              <a:avLst/>
              <a:gdLst/>
              <a:ahLst/>
              <a:cxnLst/>
              <a:rect l="l" t="t" r="r" b="b"/>
              <a:pathLst>
                <a:path w="3037840" h="215900">
                  <a:moveTo>
                    <a:pt x="3037840" y="0"/>
                  </a:moveTo>
                  <a:lnTo>
                    <a:pt x="0" y="0"/>
                  </a:lnTo>
                  <a:lnTo>
                    <a:pt x="0" y="215442"/>
                  </a:lnTo>
                  <a:lnTo>
                    <a:pt x="3037840" y="215442"/>
                  </a:lnTo>
                  <a:lnTo>
                    <a:pt x="3037840" y="0"/>
                  </a:lnTo>
                  <a:close/>
                </a:path>
              </a:pathLst>
            </a:custGeom>
            <a:solidFill>
              <a:srgbClr val="FFF7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37839" y="198323"/>
              <a:ext cx="3058795" cy="215900"/>
            </a:xfrm>
            <a:custGeom>
              <a:avLst/>
              <a:gdLst/>
              <a:ahLst/>
              <a:cxnLst/>
              <a:rect l="l" t="t" r="r" b="b"/>
              <a:pathLst>
                <a:path w="3058795" h="215900">
                  <a:moveTo>
                    <a:pt x="3058541" y="0"/>
                  </a:moveTo>
                  <a:lnTo>
                    <a:pt x="0" y="0"/>
                  </a:lnTo>
                  <a:lnTo>
                    <a:pt x="0" y="215442"/>
                  </a:lnTo>
                  <a:lnTo>
                    <a:pt x="3058541" y="215442"/>
                  </a:lnTo>
                  <a:lnTo>
                    <a:pt x="3058541" y="0"/>
                  </a:lnTo>
                  <a:close/>
                </a:path>
              </a:pathLst>
            </a:custGeom>
            <a:solidFill>
              <a:srgbClr val="FFD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95619" y="198323"/>
              <a:ext cx="3037840" cy="215900"/>
            </a:xfrm>
            <a:custGeom>
              <a:avLst/>
              <a:gdLst/>
              <a:ahLst/>
              <a:cxnLst/>
              <a:rect l="l" t="t" r="r" b="b"/>
              <a:pathLst>
                <a:path w="3037840" h="215900">
                  <a:moveTo>
                    <a:pt x="3037840" y="0"/>
                  </a:moveTo>
                  <a:lnTo>
                    <a:pt x="0" y="0"/>
                  </a:lnTo>
                  <a:lnTo>
                    <a:pt x="0" y="215442"/>
                  </a:lnTo>
                  <a:lnTo>
                    <a:pt x="3037840" y="215442"/>
                  </a:lnTo>
                  <a:lnTo>
                    <a:pt x="303784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33458" y="198323"/>
              <a:ext cx="3058795" cy="215900"/>
            </a:xfrm>
            <a:custGeom>
              <a:avLst/>
              <a:gdLst/>
              <a:ahLst/>
              <a:cxnLst/>
              <a:rect l="l" t="t" r="r" b="b"/>
              <a:pathLst>
                <a:path w="3058795" h="215900">
                  <a:moveTo>
                    <a:pt x="3058541" y="0"/>
                  </a:moveTo>
                  <a:lnTo>
                    <a:pt x="0" y="0"/>
                  </a:lnTo>
                  <a:lnTo>
                    <a:pt x="0" y="215442"/>
                  </a:lnTo>
                  <a:lnTo>
                    <a:pt x="3058541" y="215442"/>
                  </a:lnTo>
                  <a:lnTo>
                    <a:pt x="3058541" y="0"/>
                  </a:lnTo>
                  <a:close/>
                </a:path>
              </a:pathLst>
            </a:custGeom>
            <a:solidFill>
              <a:srgbClr val="A77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45" dirty="0"/>
              <a:t>CAREER</a:t>
            </a:r>
            <a:r>
              <a:rPr spc="-185" dirty="0"/>
              <a:t> </a:t>
            </a:r>
            <a:r>
              <a:rPr spc="-835" dirty="0"/>
              <a:t>ADVISING</a:t>
            </a:r>
            <a:r>
              <a:rPr spc="-200" dirty="0"/>
              <a:t> </a:t>
            </a:r>
            <a:r>
              <a:rPr spc="-760" dirty="0"/>
              <a:t>SUPPORTS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53530" y="1281175"/>
          <a:ext cx="11257913" cy="4702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5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5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6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7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Impact"/>
                          <a:cs typeface="Impact"/>
                        </a:rPr>
                        <a:t>SUPPORT</a:t>
                      </a:r>
                      <a:endParaRPr sz="1800">
                        <a:latin typeface="Impact"/>
                        <a:cs typeface="Impact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4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064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Impact"/>
                          <a:cs typeface="Impact"/>
                        </a:rPr>
                        <a:t>HOW</a:t>
                      </a:r>
                      <a:r>
                        <a:rPr sz="1800" spc="-30" dirty="0">
                          <a:latin typeface="Impact"/>
                          <a:cs typeface="Impact"/>
                        </a:rPr>
                        <a:t> </a:t>
                      </a:r>
                      <a:r>
                        <a:rPr sz="1800" dirty="0">
                          <a:latin typeface="Impact"/>
                          <a:cs typeface="Impact"/>
                        </a:rPr>
                        <a:t>TO</a:t>
                      </a:r>
                      <a:r>
                        <a:rPr sz="1800" spc="-30" dirty="0">
                          <a:latin typeface="Impact"/>
                          <a:cs typeface="Impact"/>
                        </a:rPr>
                        <a:t> </a:t>
                      </a:r>
                      <a:r>
                        <a:rPr sz="1800" spc="-10" dirty="0">
                          <a:latin typeface="Impact"/>
                          <a:cs typeface="Impact"/>
                        </a:rPr>
                        <a:t>ACCESS</a:t>
                      </a:r>
                      <a:endParaRPr sz="1800">
                        <a:latin typeface="Impact"/>
                        <a:cs typeface="Impact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4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Impact"/>
                          <a:cs typeface="Impact"/>
                        </a:rPr>
                        <a:t>TOPICS</a:t>
                      </a:r>
                      <a:endParaRPr sz="1800">
                        <a:latin typeface="Impact"/>
                        <a:cs typeface="Impact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4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1:1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appointments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&amp;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same-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day</a:t>
                      </a:r>
                      <a:r>
                        <a:rPr sz="18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drop-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ins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E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Book</a:t>
                      </a:r>
                      <a:r>
                        <a:rPr sz="18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online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u="sng" spc="-20" dirty="0">
                          <a:solidFill>
                            <a:srgbClr val="353535"/>
                          </a:solidFill>
                          <a:uFill>
                            <a:solidFill>
                              <a:srgbClr val="353535"/>
                            </a:solidFill>
                          </a:uFill>
                          <a:latin typeface="Georgia"/>
                          <a:cs typeface="Georgia"/>
                          <a:hlinkClick r:id="rId2"/>
                        </a:rPr>
                        <a:t>here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E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Job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Search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Tactics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D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0358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Résumé</a:t>
                      </a:r>
                      <a:r>
                        <a:rPr sz="1800" spc="-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Reviews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7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5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Workshop</a:t>
                      </a:r>
                      <a:r>
                        <a:rPr sz="1800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or</a:t>
                      </a:r>
                      <a:r>
                        <a:rPr sz="1800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Event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1800" u="sng" dirty="0">
                          <a:solidFill>
                            <a:srgbClr val="353535"/>
                          </a:solidFill>
                          <a:uFill>
                            <a:solidFill>
                              <a:srgbClr val="353535"/>
                            </a:solidFill>
                          </a:uFill>
                          <a:latin typeface="Georgia"/>
                          <a:cs typeface="Georgia"/>
                          <a:hlinkClick r:id="rId3"/>
                        </a:rPr>
                        <a:t>Register</a:t>
                      </a:r>
                      <a:r>
                        <a:rPr sz="1800" u="sng" spc="-60" dirty="0">
                          <a:solidFill>
                            <a:srgbClr val="353535"/>
                          </a:solidFill>
                          <a:uFill>
                            <a:solidFill>
                              <a:srgbClr val="353535"/>
                            </a:solidFill>
                          </a:uFill>
                          <a:latin typeface="Georgia"/>
                          <a:cs typeface="Georgia"/>
                          <a:hlinkClick r:id="rId3"/>
                        </a:rPr>
                        <a:t> </a:t>
                      </a:r>
                      <a:r>
                        <a:rPr sz="1800" u="sng" dirty="0">
                          <a:solidFill>
                            <a:srgbClr val="353535"/>
                          </a:solidFill>
                          <a:uFill>
                            <a:solidFill>
                              <a:srgbClr val="353535"/>
                            </a:solidFill>
                          </a:uFill>
                          <a:latin typeface="Georgia"/>
                          <a:cs typeface="Georgia"/>
                          <a:hlinkClick r:id="rId3"/>
                        </a:rPr>
                        <a:t>on</a:t>
                      </a:r>
                      <a:r>
                        <a:rPr sz="1800" u="sng" spc="-45" dirty="0">
                          <a:solidFill>
                            <a:srgbClr val="353535"/>
                          </a:solidFill>
                          <a:uFill>
                            <a:solidFill>
                              <a:srgbClr val="353535"/>
                            </a:solidFill>
                          </a:uFill>
                          <a:latin typeface="Georgia"/>
                          <a:cs typeface="Georgia"/>
                          <a:hlinkClick r:id="rId3"/>
                        </a:rPr>
                        <a:t> </a:t>
                      </a:r>
                      <a:r>
                        <a:rPr sz="1800" u="sng" spc="-10" dirty="0">
                          <a:solidFill>
                            <a:srgbClr val="353535"/>
                          </a:solidFill>
                          <a:uFill>
                            <a:solidFill>
                              <a:srgbClr val="353535"/>
                            </a:solidFill>
                          </a:uFill>
                          <a:latin typeface="Georgia"/>
                          <a:cs typeface="Georgia"/>
                          <a:hlinkClick r:id="rId3"/>
                        </a:rPr>
                        <a:t>WaterlooWorks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758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Cover</a:t>
                      </a:r>
                      <a:r>
                        <a:rPr sz="18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Letter</a:t>
                      </a:r>
                      <a:r>
                        <a:rPr sz="1800" spc="-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Development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7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F7E9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ts val="214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Interview</a:t>
                      </a:r>
                      <a:r>
                        <a:rPr sz="1800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20" dirty="0">
                          <a:latin typeface="Georgia"/>
                          <a:cs typeface="Georgia"/>
                        </a:rPr>
                        <a:t>Prep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7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905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Career</a:t>
                      </a:r>
                      <a:r>
                        <a:rPr sz="1800" spc="-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Exploration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E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E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CareerHub</a:t>
                      </a:r>
                      <a:r>
                        <a:rPr sz="1800" spc="-7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10" dirty="0">
                          <a:latin typeface="Georgia"/>
                          <a:cs typeface="Georgia"/>
                        </a:rPr>
                        <a:t>Online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D0"/>
                    </a:solidFill>
                  </a:tcPr>
                </a:tc>
                <a:tc>
                  <a:txBody>
                    <a:bodyPr/>
                    <a:lstStyle/>
                    <a:p>
                      <a:pPr marL="782320" marR="470534" indent="-30353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800" u="sng" dirty="0">
                          <a:solidFill>
                            <a:srgbClr val="353535"/>
                          </a:solidFill>
                          <a:uFill>
                            <a:solidFill>
                              <a:srgbClr val="353535"/>
                            </a:solidFill>
                          </a:uFill>
                          <a:latin typeface="Georgia"/>
                          <a:cs typeface="Georgia"/>
                          <a:hlinkClick r:id="rId4"/>
                        </a:rPr>
                        <a:t>Login</a:t>
                      </a:r>
                      <a:r>
                        <a:rPr sz="1800" u="sng" spc="-45" dirty="0">
                          <a:solidFill>
                            <a:srgbClr val="353535"/>
                          </a:solidFill>
                          <a:uFill>
                            <a:solidFill>
                              <a:srgbClr val="353535"/>
                            </a:solidFill>
                          </a:uFill>
                          <a:latin typeface="Georgia"/>
                          <a:cs typeface="Georgia"/>
                          <a:hlinkClick r:id="rId4"/>
                        </a:rPr>
                        <a:t> </a:t>
                      </a:r>
                      <a:r>
                        <a:rPr sz="1800" u="sng" dirty="0">
                          <a:solidFill>
                            <a:srgbClr val="353535"/>
                          </a:solidFill>
                          <a:uFill>
                            <a:solidFill>
                              <a:srgbClr val="353535"/>
                            </a:solidFill>
                          </a:uFill>
                          <a:latin typeface="Georgia"/>
                          <a:cs typeface="Georgia"/>
                          <a:hlinkClick r:id="rId4"/>
                        </a:rPr>
                        <a:t>using</a:t>
                      </a:r>
                      <a:r>
                        <a:rPr sz="1800" u="sng" spc="-55" dirty="0">
                          <a:solidFill>
                            <a:srgbClr val="353535"/>
                          </a:solidFill>
                          <a:uFill>
                            <a:solidFill>
                              <a:srgbClr val="353535"/>
                            </a:solidFill>
                          </a:uFill>
                          <a:latin typeface="Georgia"/>
                          <a:cs typeface="Georgia"/>
                          <a:hlinkClick r:id="rId4"/>
                        </a:rPr>
                        <a:t> </a:t>
                      </a:r>
                      <a:r>
                        <a:rPr sz="1800" u="sng" dirty="0">
                          <a:solidFill>
                            <a:srgbClr val="353535"/>
                          </a:solidFill>
                          <a:uFill>
                            <a:solidFill>
                              <a:srgbClr val="353535"/>
                            </a:solidFill>
                          </a:uFill>
                          <a:latin typeface="Georgia"/>
                          <a:cs typeface="Georgia"/>
                          <a:hlinkClick r:id="rId4"/>
                        </a:rPr>
                        <a:t>WatIAM</a:t>
                      </a:r>
                      <a:r>
                        <a:rPr sz="1800" u="none" spc="-15" dirty="0">
                          <a:solidFill>
                            <a:srgbClr val="353535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u="none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1800" u="none" spc="-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u="none" spc="-10" dirty="0">
                          <a:latin typeface="Georgia"/>
                          <a:cs typeface="Georgia"/>
                        </a:rPr>
                        <a:t>access </a:t>
                      </a:r>
                      <a:r>
                        <a:rPr sz="1800" u="none" dirty="0">
                          <a:latin typeface="Georgia"/>
                          <a:cs typeface="Georgia"/>
                        </a:rPr>
                        <a:t>resources</a:t>
                      </a:r>
                      <a:r>
                        <a:rPr sz="1800" u="none" spc="-3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u="none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800" u="none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u="none" spc="-10" dirty="0">
                          <a:latin typeface="Georgia"/>
                          <a:cs typeface="Georgia"/>
                        </a:rPr>
                        <a:t>templates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object 3" descr="University of Waterloo log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62348" y="6258550"/>
            <a:ext cx="2786487" cy="40268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51358" rIns="0" bIns="0" rtlCol="0">
            <a:spAutoFit/>
          </a:bodyPr>
          <a:lstStyle/>
          <a:p>
            <a:pPr marL="1976755">
              <a:lnSpc>
                <a:spcPct val="100000"/>
              </a:lnSpc>
              <a:spcBef>
                <a:spcPts val="100"/>
              </a:spcBef>
            </a:pPr>
            <a:r>
              <a:rPr sz="6000" b="0" spc="-10" dirty="0">
                <a:latin typeface="Impact"/>
                <a:cs typeface="Impact"/>
              </a:rPr>
              <a:t>QUESTIONS?</a:t>
            </a:r>
            <a:endParaRPr sz="60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930" y="6372180"/>
            <a:ext cx="2956560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Verdana"/>
                <a:cs typeface="Verdana"/>
              </a:rPr>
              <a:t>SKILLS</a:t>
            </a:r>
            <a:r>
              <a:rPr sz="1000" spc="-4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IDENTIFICATION</a:t>
            </a:r>
            <a:r>
              <a:rPr sz="1000" spc="-3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AND</a:t>
            </a:r>
            <a:r>
              <a:rPr sz="1000" spc="-50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ARTICULATION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40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27908" y="3663822"/>
            <a:ext cx="598106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0" dirty="0">
                <a:latin typeface="Impact"/>
                <a:cs typeface="Impact"/>
                <a:hlinkClick r:id="rId2"/>
              </a:rPr>
              <a:t>Stephanie.bailey@uwaterloo.ca</a:t>
            </a:r>
            <a:endParaRPr sz="35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734" y="859612"/>
            <a:ext cx="71710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latin typeface="Impact"/>
                <a:cs typeface="Impact"/>
              </a:rPr>
              <a:t>WE</a:t>
            </a:r>
            <a:r>
              <a:rPr sz="4800" b="0" spc="135" dirty="0">
                <a:latin typeface="Impact"/>
                <a:cs typeface="Impact"/>
              </a:rPr>
              <a:t> </a:t>
            </a:r>
            <a:r>
              <a:rPr sz="4800" b="0" dirty="0">
                <a:latin typeface="Impact"/>
                <a:cs typeface="Impact"/>
              </a:rPr>
              <a:t>WANT</a:t>
            </a:r>
            <a:r>
              <a:rPr sz="4800" b="0" spc="140" dirty="0">
                <a:latin typeface="Impact"/>
                <a:cs typeface="Impact"/>
              </a:rPr>
              <a:t> </a:t>
            </a:r>
            <a:r>
              <a:rPr sz="4800" b="0" dirty="0">
                <a:latin typeface="Impact"/>
                <a:cs typeface="Impact"/>
              </a:rPr>
              <a:t>TO</a:t>
            </a:r>
            <a:r>
              <a:rPr sz="4800" b="0" spc="130" dirty="0">
                <a:latin typeface="Impact"/>
                <a:cs typeface="Impact"/>
              </a:rPr>
              <a:t> </a:t>
            </a:r>
            <a:r>
              <a:rPr sz="4800" b="0" dirty="0">
                <a:latin typeface="Impact"/>
                <a:cs typeface="Impact"/>
              </a:rPr>
              <a:t>HEAR</a:t>
            </a:r>
            <a:r>
              <a:rPr sz="4800" b="0" spc="140" dirty="0">
                <a:latin typeface="Impact"/>
                <a:cs typeface="Impact"/>
              </a:rPr>
              <a:t> </a:t>
            </a:r>
            <a:r>
              <a:rPr sz="4800" b="0" dirty="0">
                <a:latin typeface="Impact"/>
                <a:cs typeface="Impact"/>
              </a:rPr>
              <a:t>FROM</a:t>
            </a:r>
            <a:r>
              <a:rPr sz="4800" b="0" spc="145" dirty="0">
                <a:latin typeface="Impact"/>
                <a:cs typeface="Impact"/>
              </a:rPr>
              <a:t> </a:t>
            </a:r>
            <a:r>
              <a:rPr sz="4800" b="0" spc="-20" dirty="0">
                <a:latin typeface="Impact"/>
                <a:cs typeface="Impact"/>
              </a:rPr>
              <a:t>YOU!</a:t>
            </a:r>
            <a:endParaRPr sz="4800">
              <a:latin typeface="Impact"/>
              <a:cs typeface="Impac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41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8734" y="2210180"/>
            <a:ext cx="11151870" cy="169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216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We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are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always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looking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for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ways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to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improve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your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feedback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is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important. </a:t>
            </a:r>
            <a:r>
              <a:rPr sz="2400" dirty="0">
                <a:latin typeface="Georgia"/>
                <a:cs typeface="Georgia"/>
              </a:rPr>
              <a:t>Complete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feedback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survey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delivered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to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your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inbox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at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end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of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this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week.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595"/>
              </a:spcBef>
            </a:pPr>
            <a:r>
              <a:rPr sz="2400" i="1" dirty="0">
                <a:latin typeface="Georgia"/>
                <a:cs typeface="Georgia"/>
              </a:rPr>
              <a:t>Our</a:t>
            </a:r>
            <a:r>
              <a:rPr sz="2400" i="1" spc="-5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mission</a:t>
            </a:r>
            <a:r>
              <a:rPr sz="2400" i="1" spc="-4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is</a:t>
            </a:r>
            <a:r>
              <a:rPr sz="2400" i="1" spc="-6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to</a:t>
            </a:r>
            <a:r>
              <a:rPr sz="2400" i="1" spc="-5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educate</a:t>
            </a:r>
            <a:r>
              <a:rPr sz="2400" i="1" spc="-5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and</a:t>
            </a:r>
            <a:r>
              <a:rPr sz="2400" i="1" spc="-6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motivate</a:t>
            </a:r>
            <a:r>
              <a:rPr sz="2400" i="1" spc="-4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all</a:t>
            </a:r>
            <a:r>
              <a:rPr sz="2400" i="1" spc="-5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members</a:t>
            </a:r>
            <a:r>
              <a:rPr sz="2400" i="1" spc="-4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of</a:t>
            </a:r>
            <a:r>
              <a:rPr sz="2400" i="1" spc="-5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the</a:t>
            </a:r>
            <a:r>
              <a:rPr sz="2400" i="1" spc="-4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University</a:t>
            </a:r>
            <a:r>
              <a:rPr sz="2400" i="1" spc="-3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of</a:t>
            </a:r>
            <a:r>
              <a:rPr sz="2400" i="1" spc="-50" dirty="0">
                <a:latin typeface="Georgia"/>
                <a:cs typeface="Georgia"/>
              </a:rPr>
              <a:t> </a:t>
            </a:r>
            <a:r>
              <a:rPr sz="2400" i="1" spc="-10" dirty="0">
                <a:latin typeface="Georgia"/>
                <a:cs typeface="Georgia"/>
              </a:rPr>
              <a:t>Waterloo </a:t>
            </a:r>
            <a:r>
              <a:rPr sz="2400" i="1" dirty="0">
                <a:latin typeface="Georgia"/>
                <a:cs typeface="Georgia"/>
              </a:rPr>
              <a:t>community</a:t>
            </a:r>
            <a:r>
              <a:rPr sz="2400" i="1" spc="-5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to</a:t>
            </a:r>
            <a:r>
              <a:rPr sz="2400" i="1" spc="-5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develop</a:t>
            </a:r>
            <a:r>
              <a:rPr sz="2400" i="1" spc="-5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and</a:t>
            </a:r>
            <a:r>
              <a:rPr sz="2400" i="1" spc="-6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take</a:t>
            </a:r>
            <a:r>
              <a:rPr sz="2400" i="1" spc="-4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action</a:t>
            </a:r>
            <a:r>
              <a:rPr sz="2400" i="1" spc="-6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to</a:t>
            </a:r>
            <a:r>
              <a:rPr sz="2400" i="1" spc="-5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achieve</a:t>
            </a:r>
            <a:r>
              <a:rPr sz="2400" i="1" spc="-50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current</a:t>
            </a:r>
            <a:r>
              <a:rPr sz="2400" i="1" spc="-4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and</a:t>
            </a:r>
            <a:r>
              <a:rPr sz="2400" i="1" spc="-7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future</a:t>
            </a:r>
            <a:r>
              <a:rPr sz="2400" i="1" spc="-55" dirty="0">
                <a:latin typeface="Georgia"/>
                <a:cs typeface="Georgia"/>
              </a:rPr>
              <a:t> </a:t>
            </a:r>
            <a:r>
              <a:rPr sz="2400" i="1" dirty="0">
                <a:latin typeface="Georgia"/>
                <a:cs typeface="Georgia"/>
              </a:rPr>
              <a:t>career</a:t>
            </a:r>
            <a:r>
              <a:rPr sz="2400" i="1" spc="-35" dirty="0">
                <a:latin typeface="Georgia"/>
                <a:cs typeface="Georgia"/>
              </a:rPr>
              <a:t> </a:t>
            </a:r>
            <a:r>
              <a:rPr sz="2400" i="1" spc="-10" dirty="0">
                <a:latin typeface="Georgia"/>
                <a:cs typeface="Georgia"/>
              </a:rPr>
              <a:t>goals.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05" dirty="0"/>
              <a:t>What</a:t>
            </a:r>
            <a:r>
              <a:rPr sz="4000" spc="-280" dirty="0"/>
              <a:t> </a:t>
            </a:r>
            <a:r>
              <a:rPr sz="4000" spc="-600" dirty="0"/>
              <a:t>to</a:t>
            </a:r>
            <a:r>
              <a:rPr sz="4000" spc="-275" dirty="0"/>
              <a:t> </a:t>
            </a:r>
            <a:r>
              <a:rPr sz="4000" spc="-585" dirty="0"/>
              <a:t>Expect</a:t>
            </a:r>
            <a:endParaRPr sz="4000" dirty="0"/>
          </a:p>
        </p:txBody>
      </p:sp>
      <p:pic>
        <p:nvPicPr>
          <p:cNvPr id="4" name="object 4" descr="A drawing of a strawberry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619" y="1732026"/>
            <a:ext cx="3988180" cy="39574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44034" y="1437893"/>
            <a:ext cx="6336030" cy="2667000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402590" indent="-389890">
              <a:lnSpc>
                <a:spcPct val="100000"/>
              </a:lnSpc>
              <a:spcBef>
                <a:spcPts val="1695"/>
              </a:spcBef>
              <a:buSzPct val="85416"/>
              <a:buFont typeface="Wingdings"/>
              <a:buChar char=""/>
              <a:tabLst>
                <a:tab pos="402590" algn="l"/>
              </a:tabLst>
            </a:pPr>
            <a:r>
              <a:rPr sz="2400" dirty="0">
                <a:latin typeface="Georgia"/>
                <a:cs typeface="Georgia"/>
              </a:rPr>
              <a:t>Principles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of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curiosity,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care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respect</a:t>
            </a:r>
            <a:endParaRPr sz="2400">
              <a:latin typeface="Georgia"/>
              <a:cs typeface="Georgia"/>
            </a:endParaRPr>
          </a:p>
          <a:p>
            <a:pPr marL="402590" indent="-389890">
              <a:lnSpc>
                <a:spcPct val="100000"/>
              </a:lnSpc>
              <a:spcBef>
                <a:spcPts val="1595"/>
              </a:spcBef>
              <a:buSzPct val="85416"/>
              <a:buFont typeface="Wingdings"/>
              <a:buChar char=""/>
              <a:tabLst>
                <a:tab pos="402590" algn="l"/>
              </a:tabLst>
            </a:pPr>
            <a:r>
              <a:rPr sz="2400" dirty="0">
                <a:latin typeface="Georgia"/>
                <a:cs typeface="Georgia"/>
              </a:rPr>
              <a:t>Take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what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works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for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you,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leave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what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doesn’t</a:t>
            </a:r>
            <a:endParaRPr sz="2400">
              <a:latin typeface="Georgia"/>
              <a:cs typeface="Georgia"/>
            </a:endParaRPr>
          </a:p>
          <a:p>
            <a:pPr marL="402590" indent="-389890">
              <a:lnSpc>
                <a:spcPct val="100000"/>
              </a:lnSpc>
              <a:spcBef>
                <a:spcPts val="1595"/>
              </a:spcBef>
              <a:buSzPct val="85416"/>
              <a:buFont typeface="Wingdings"/>
              <a:buChar char=""/>
              <a:tabLst>
                <a:tab pos="402590" algn="l"/>
              </a:tabLst>
            </a:pPr>
            <a:r>
              <a:rPr sz="2400" dirty="0">
                <a:latin typeface="Georgia"/>
                <a:cs typeface="Georgia"/>
              </a:rPr>
              <a:t>Ask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questions</a:t>
            </a:r>
            <a:r>
              <a:rPr sz="2400" spc="-9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throughout!</a:t>
            </a:r>
            <a:endParaRPr sz="2400">
              <a:latin typeface="Georgia"/>
              <a:cs typeface="Georgia"/>
            </a:endParaRPr>
          </a:p>
          <a:p>
            <a:pPr marL="402590" marR="373380" indent="-390525">
              <a:lnSpc>
                <a:spcPct val="100000"/>
              </a:lnSpc>
              <a:spcBef>
                <a:spcPts val="1610"/>
              </a:spcBef>
              <a:buSzPct val="85416"/>
              <a:buFont typeface="Wingdings"/>
              <a:buChar char=""/>
              <a:tabLst>
                <a:tab pos="402590" algn="l"/>
              </a:tabLst>
            </a:pPr>
            <a:r>
              <a:rPr sz="2400" dirty="0">
                <a:latin typeface="Georgia"/>
                <a:cs typeface="Georgia"/>
              </a:rPr>
              <a:t>You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will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need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your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handout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writing utensil/computer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0"/>
            <a:ext cx="12192000" cy="397510"/>
            <a:chOff x="0" y="50"/>
            <a:chExt cx="12192000" cy="397510"/>
          </a:xfrm>
        </p:grpSpPr>
        <p:sp>
          <p:nvSpPr>
            <p:cNvPr id="4" name="object 4"/>
            <p:cNvSpPr/>
            <p:nvPr/>
          </p:nvSpPr>
          <p:spPr>
            <a:xfrm>
              <a:off x="0" y="198551"/>
              <a:ext cx="3051175" cy="198755"/>
            </a:xfrm>
            <a:custGeom>
              <a:avLst/>
              <a:gdLst/>
              <a:ahLst/>
              <a:cxnLst/>
              <a:rect l="l" t="t" r="r" b="b"/>
              <a:pathLst>
                <a:path w="3051175" h="198754">
                  <a:moveTo>
                    <a:pt x="0" y="198577"/>
                  </a:moveTo>
                  <a:lnTo>
                    <a:pt x="3050793" y="198577"/>
                  </a:lnTo>
                  <a:lnTo>
                    <a:pt x="3050793" y="0"/>
                  </a:lnTo>
                  <a:lnTo>
                    <a:pt x="0" y="0"/>
                  </a:lnTo>
                  <a:lnTo>
                    <a:pt x="0" y="198577"/>
                  </a:lnTo>
                  <a:close/>
                </a:path>
              </a:pathLst>
            </a:custGeom>
            <a:solidFill>
              <a:srgbClr val="FFFF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0794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FFEA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7904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FFD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889" y="198551"/>
              <a:ext cx="3047365" cy="198755"/>
            </a:xfrm>
            <a:custGeom>
              <a:avLst/>
              <a:gdLst/>
              <a:ahLst/>
              <a:cxnLst/>
              <a:rect l="l" t="t" r="r" b="b"/>
              <a:pathLst>
                <a:path w="3047365" h="198754">
                  <a:moveTo>
                    <a:pt x="304711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3047110" y="198577"/>
                  </a:lnTo>
                  <a:lnTo>
                    <a:pt x="3047110" y="0"/>
                  </a:lnTo>
                  <a:close/>
                </a:path>
              </a:pathLst>
            </a:custGeom>
            <a:solidFill>
              <a:srgbClr val="E3B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0"/>
              <a:ext cx="12192000" cy="198755"/>
            </a:xfrm>
            <a:custGeom>
              <a:avLst/>
              <a:gdLst/>
              <a:ahLst/>
              <a:cxnLst/>
              <a:rect l="l" t="t" r="r" b="b"/>
              <a:pathLst>
                <a:path w="12192000" h="198755">
                  <a:moveTo>
                    <a:pt x="12192000" y="0"/>
                  </a:moveTo>
                  <a:lnTo>
                    <a:pt x="0" y="0"/>
                  </a:lnTo>
                  <a:lnTo>
                    <a:pt x="0" y="198577"/>
                  </a:lnTo>
                  <a:lnTo>
                    <a:pt x="12192000" y="19857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object 2" descr="University of Waterloo logo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3244" y="2194668"/>
            <a:ext cx="3925512" cy="251741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5787009" y="6372180"/>
            <a:ext cx="618490" cy="1797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cs typeface="Verdana"/>
              </a:rPr>
              <a:t>PAGE</a:t>
            </a:r>
            <a:r>
              <a:rPr kumimoji="0" lang="en-US" sz="1000" b="0" i="0" u="none" strike="noStrike" kern="0" cap="none" spc="3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lang="en-US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/>
                <a:cs typeface="Verdana"/>
              </a:rPr>
              <a:t>45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LEARNING</a:t>
            </a:r>
            <a:r>
              <a:rPr b="0" spc="305" dirty="0">
                <a:latin typeface="Impact"/>
                <a:cs typeface="Impact"/>
              </a:rPr>
              <a:t> </a:t>
            </a:r>
            <a:r>
              <a:rPr b="0" spc="-10" dirty="0">
                <a:latin typeface="Impact"/>
                <a:cs typeface="Impact"/>
              </a:rPr>
              <a:t>OUTCOMES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7126" y="6372180"/>
            <a:ext cx="295846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Verdana"/>
                <a:cs typeface="Verdana"/>
              </a:rPr>
              <a:t>SKILLS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IDENTIFICATION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AND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ARTICULATION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8734" y="1232687"/>
            <a:ext cx="9888220" cy="3398520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695"/>
              </a:spcBef>
              <a:buSzPct val="83928"/>
              <a:buAutoNum type="arabicPeriod"/>
              <a:tabLst>
                <a:tab pos="469265" algn="l"/>
              </a:tabLst>
            </a:pPr>
            <a:r>
              <a:rPr sz="2800" dirty="0">
                <a:latin typeface="Georgia"/>
                <a:cs typeface="Georgia"/>
              </a:rPr>
              <a:t>Identify</a:t>
            </a:r>
            <a:r>
              <a:rPr sz="2800" spc="-10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your</a:t>
            </a:r>
            <a:r>
              <a:rPr sz="2800" spc="-10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employment</a:t>
            </a:r>
            <a:r>
              <a:rPr sz="2800" spc="-114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skills</a:t>
            </a:r>
            <a:endParaRPr sz="2800">
              <a:latin typeface="Georgia"/>
              <a:cs typeface="Georgia"/>
            </a:endParaRPr>
          </a:p>
          <a:p>
            <a:pPr marL="525780" indent="-513080">
              <a:lnSpc>
                <a:spcPct val="100000"/>
              </a:lnSpc>
              <a:spcBef>
                <a:spcPts val="1595"/>
              </a:spcBef>
              <a:buSzPct val="83928"/>
              <a:buAutoNum type="arabicPeriod"/>
              <a:tabLst>
                <a:tab pos="525780" algn="l"/>
              </a:tabLst>
            </a:pPr>
            <a:r>
              <a:rPr sz="2800" dirty="0">
                <a:latin typeface="Georgia"/>
                <a:cs typeface="Georgia"/>
              </a:rPr>
              <a:t>Develop</a:t>
            </a:r>
            <a:r>
              <a:rPr sz="2800" spc="-7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body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of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evidence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of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your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employment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skills</a:t>
            </a:r>
            <a:endParaRPr sz="2800">
              <a:latin typeface="Georgia"/>
              <a:cs typeface="Georgia"/>
            </a:endParaRPr>
          </a:p>
          <a:p>
            <a:pPr marL="354965" marR="687070" indent="-342900">
              <a:lnSpc>
                <a:spcPct val="100000"/>
              </a:lnSpc>
              <a:spcBef>
                <a:spcPts val="1610"/>
              </a:spcBef>
              <a:buAutoNum type="arabicPeriod"/>
              <a:tabLst>
                <a:tab pos="354965" algn="l"/>
                <a:tab pos="525780" algn="l"/>
              </a:tabLst>
            </a:pPr>
            <a:r>
              <a:rPr sz="2350" dirty="0">
                <a:latin typeface="Georgia"/>
                <a:cs typeface="Georgia"/>
              </a:rPr>
              <a:t>	</a:t>
            </a:r>
            <a:r>
              <a:rPr sz="2800" dirty="0">
                <a:latin typeface="Georgia"/>
                <a:cs typeface="Georgia"/>
              </a:rPr>
              <a:t>Analyze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job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descriptions</a:t>
            </a:r>
            <a:r>
              <a:rPr sz="2800" spc="-3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to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identify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and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articulate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skills </a:t>
            </a:r>
            <a:r>
              <a:rPr sz="2800" dirty="0">
                <a:latin typeface="Georgia"/>
                <a:cs typeface="Georgia"/>
              </a:rPr>
              <a:t>employers</a:t>
            </a:r>
            <a:r>
              <a:rPr sz="2800" spc="-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are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seeking</a:t>
            </a:r>
            <a:endParaRPr sz="2800">
              <a:latin typeface="Georgia"/>
              <a:cs typeface="Georgia"/>
            </a:endParaRPr>
          </a:p>
          <a:p>
            <a:pPr marL="354965" marR="5080" indent="-342900">
              <a:lnSpc>
                <a:spcPct val="100000"/>
              </a:lnSpc>
              <a:spcBef>
                <a:spcPts val="1600"/>
              </a:spcBef>
              <a:buAutoNum type="arabicPeriod"/>
              <a:tabLst>
                <a:tab pos="354965" algn="l"/>
                <a:tab pos="525780" algn="l"/>
              </a:tabLst>
            </a:pPr>
            <a:r>
              <a:rPr sz="2350" dirty="0">
                <a:latin typeface="Georgia"/>
                <a:cs typeface="Georgia"/>
              </a:rPr>
              <a:t>	</a:t>
            </a:r>
            <a:r>
              <a:rPr sz="2800" dirty="0">
                <a:latin typeface="Georgia"/>
                <a:cs typeface="Georgia"/>
              </a:rPr>
              <a:t>Articulate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convincing</a:t>
            </a:r>
            <a:r>
              <a:rPr sz="2800" spc="-9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evidence</a:t>
            </a:r>
            <a:r>
              <a:rPr sz="2800" spc="-11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of</a:t>
            </a:r>
            <a:r>
              <a:rPr sz="2800" spc="-10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your</a:t>
            </a:r>
            <a:r>
              <a:rPr sz="2800" spc="-9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employment</a:t>
            </a:r>
            <a:r>
              <a:rPr sz="2800" spc="-12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skills</a:t>
            </a:r>
            <a:r>
              <a:rPr sz="2800" spc="-95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in </a:t>
            </a:r>
            <a:r>
              <a:rPr sz="2800" dirty="0">
                <a:latin typeface="Georgia"/>
                <a:cs typeface="Georgia"/>
              </a:rPr>
              <a:t>an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interview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response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format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8367" y="1193749"/>
            <a:ext cx="9707880" cy="4483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-670" dirty="0"/>
              <a:t>How</a:t>
            </a:r>
            <a:r>
              <a:rPr sz="2750" spc="-250" dirty="0"/>
              <a:t> </a:t>
            </a:r>
            <a:r>
              <a:rPr sz="2750" spc="-395" dirty="0"/>
              <a:t>confident</a:t>
            </a:r>
            <a:r>
              <a:rPr sz="2750" spc="-245" dirty="0"/>
              <a:t> </a:t>
            </a:r>
            <a:r>
              <a:rPr sz="2750" spc="-390" dirty="0"/>
              <a:t>are</a:t>
            </a:r>
            <a:r>
              <a:rPr sz="2750" spc="-240" dirty="0"/>
              <a:t> </a:t>
            </a:r>
            <a:r>
              <a:rPr sz="2750" spc="-475" dirty="0"/>
              <a:t>you</a:t>
            </a:r>
            <a:r>
              <a:rPr sz="2750" spc="-240" dirty="0"/>
              <a:t> </a:t>
            </a:r>
            <a:r>
              <a:rPr sz="2750" spc="-380" dirty="0"/>
              <a:t>feeling</a:t>
            </a:r>
            <a:r>
              <a:rPr sz="2750" spc="-240" dirty="0"/>
              <a:t> </a:t>
            </a:r>
            <a:r>
              <a:rPr sz="2750" spc="-465" dirty="0"/>
              <a:t>about</a:t>
            </a:r>
            <a:r>
              <a:rPr sz="2750" spc="-245" dirty="0"/>
              <a:t> </a:t>
            </a:r>
            <a:r>
              <a:rPr sz="2750" spc="-380" dirty="0"/>
              <a:t>identifying</a:t>
            </a:r>
            <a:r>
              <a:rPr sz="2750" spc="-240" dirty="0"/>
              <a:t> </a:t>
            </a:r>
            <a:r>
              <a:rPr sz="2750" spc="-480" dirty="0"/>
              <a:t>and</a:t>
            </a:r>
            <a:r>
              <a:rPr sz="2750" spc="-240" dirty="0"/>
              <a:t> </a:t>
            </a:r>
            <a:r>
              <a:rPr sz="2750" spc="-360" dirty="0"/>
              <a:t>articulating</a:t>
            </a:r>
            <a:r>
              <a:rPr sz="2750" spc="-220" dirty="0"/>
              <a:t> </a:t>
            </a:r>
            <a:r>
              <a:rPr sz="2750" spc="-440" dirty="0"/>
              <a:t>your</a:t>
            </a:r>
            <a:r>
              <a:rPr sz="2750" spc="-260" dirty="0"/>
              <a:t> </a:t>
            </a:r>
            <a:r>
              <a:rPr sz="2750" spc="-305" dirty="0"/>
              <a:t>skills?</a:t>
            </a:r>
            <a:endParaRPr sz="2750" dirty="0"/>
          </a:p>
        </p:txBody>
      </p:sp>
      <p:pic>
        <p:nvPicPr>
          <p:cNvPr id="3" name="object 3" descr="image of a scale should confident level from 0 - 10 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892" y="2318456"/>
            <a:ext cx="11250923" cy="165011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69567" y="3216655"/>
            <a:ext cx="1073785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215" dirty="0">
                <a:latin typeface="Tahoma"/>
                <a:cs typeface="Tahoma"/>
              </a:rPr>
              <a:t>Not</a:t>
            </a:r>
            <a:r>
              <a:rPr sz="1750" spc="-170" dirty="0">
                <a:latin typeface="Tahoma"/>
                <a:cs typeface="Tahoma"/>
              </a:rPr>
              <a:t> </a:t>
            </a:r>
            <a:r>
              <a:rPr sz="1750" spc="-150" dirty="0">
                <a:latin typeface="Tahoma"/>
                <a:cs typeface="Tahoma"/>
              </a:rPr>
              <a:t>confident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8150" y="3216655"/>
            <a:ext cx="1212850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185" dirty="0">
                <a:latin typeface="Tahoma"/>
                <a:cs typeface="Tahoma"/>
              </a:rPr>
              <a:t>Semi-</a:t>
            </a:r>
            <a:r>
              <a:rPr sz="1750" spc="-150" dirty="0">
                <a:latin typeface="Tahoma"/>
                <a:cs typeface="Tahoma"/>
              </a:rPr>
              <a:t>confident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6478" y="3219069"/>
            <a:ext cx="1149985" cy="298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-204" dirty="0">
                <a:latin typeface="Tahoma"/>
                <a:cs typeface="Tahoma"/>
              </a:rPr>
              <a:t>Very</a:t>
            </a:r>
            <a:r>
              <a:rPr sz="1750" spc="-175" dirty="0">
                <a:latin typeface="Tahoma"/>
                <a:cs typeface="Tahoma"/>
              </a:rPr>
              <a:t> </a:t>
            </a:r>
            <a:r>
              <a:rPr sz="1750" spc="-150" dirty="0">
                <a:latin typeface="Tahoma"/>
                <a:cs typeface="Tahoma"/>
              </a:rPr>
              <a:t>confident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126" y="6372180"/>
            <a:ext cx="295846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Verdana"/>
                <a:cs typeface="Verdana"/>
              </a:rPr>
              <a:t>SKILLS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IDENTIFICATION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AND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ARTICULATION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D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3194" y="2367153"/>
            <a:ext cx="8301990" cy="154813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 marR="5080" indent="1236980">
              <a:lnSpc>
                <a:spcPts val="5510"/>
              </a:lnSpc>
              <a:spcBef>
                <a:spcPts val="1090"/>
              </a:spcBef>
            </a:pPr>
            <a:r>
              <a:rPr sz="5400" b="0" dirty="0">
                <a:latin typeface="Impact"/>
                <a:cs typeface="Impact"/>
              </a:rPr>
              <a:t>WHAT</a:t>
            </a:r>
            <a:r>
              <a:rPr sz="5400" b="0" spc="15" dirty="0">
                <a:latin typeface="Impact"/>
                <a:cs typeface="Impact"/>
              </a:rPr>
              <a:t> </a:t>
            </a:r>
            <a:r>
              <a:rPr sz="5400" b="0" dirty="0">
                <a:latin typeface="Impact"/>
                <a:cs typeface="Impact"/>
              </a:rPr>
              <a:t>ARE</a:t>
            </a:r>
            <a:r>
              <a:rPr sz="5400" b="0" spc="40" dirty="0">
                <a:latin typeface="Impact"/>
                <a:cs typeface="Impact"/>
              </a:rPr>
              <a:t> </a:t>
            </a:r>
            <a:r>
              <a:rPr sz="5400" b="0" dirty="0">
                <a:latin typeface="Impact"/>
                <a:cs typeface="Impact"/>
              </a:rPr>
              <a:t>THE</a:t>
            </a:r>
            <a:r>
              <a:rPr sz="5400" b="0" spc="50" dirty="0">
                <a:latin typeface="Impact"/>
                <a:cs typeface="Impact"/>
              </a:rPr>
              <a:t> </a:t>
            </a:r>
            <a:r>
              <a:rPr sz="5400" b="0" spc="-10" dirty="0">
                <a:latin typeface="Impact"/>
                <a:cs typeface="Impact"/>
              </a:rPr>
              <a:t>SKILLS </a:t>
            </a:r>
            <a:r>
              <a:rPr sz="5400" b="0" dirty="0">
                <a:latin typeface="Impact"/>
                <a:cs typeface="Impact"/>
              </a:rPr>
              <a:t>EMPLOYERS</a:t>
            </a:r>
            <a:r>
              <a:rPr sz="5400" b="0" spc="185" dirty="0">
                <a:latin typeface="Impact"/>
                <a:cs typeface="Impact"/>
              </a:rPr>
              <a:t> </a:t>
            </a:r>
            <a:r>
              <a:rPr sz="5400" b="0" dirty="0">
                <a:latin typeface="Impact"/>
                <a:cs typeface="Impact"/>
              </a:rPr>
              <a:t>ARE</a:t>
            </a:r>
            <a:r>
              <a:rPr sz="5400" b="0" spc="170" dirty="0">
                <a:latin typeface="Impact"/>
                <a:cs typeface="Impact"/>
              </a:rPr>
              <a:t> </a:t>
            </a:r>
            <a:r>
              <a:rPr sz="5400" b="0" dirty="0">
                <a:latin typeface="Impact"/>
                <a:cs typeface="Impact"/>
              </a:rPr>
              <a:t>LOOKING</a:t>
            </a:r>
            <a:r>
              <a:rPr sz="5400" b="0" spc="170" dirty="0">
                <a:latin typeface="Impact"/>
                <a:cs typeface="Impact"/>
              </a:rPr>
              <a:t> </a:t>
            </a:r>
            <a:r>
              <a:rPr sz="5400" b="0" spc="-20" dirty="0">
                <a:latin typeface="Impact"/>
                <a:cs typeface="Impact"/>
              </a:rPr>
              <a:t>FOR?</a:t>
            </a:r>
            <a:endParaRPr sz="5400">
              <a:latin typeface="Impact"/>
              <a:cs typeface="Impac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126" y="6372180"/>
            <a:ext cx="295846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Verdana"/>
                <a:cs typeface="Verdana"/>
              </a:rPr>
              <a:t>SKILLS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IDENTIFICATION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AND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ARTICULATION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WHAT</a:t>
            </a:r>
            <a:r>
              <a:rPr b="0" spc="70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ARE</a:t>
            </a:r>
            <a:r>
              <a:rPr b="0" spc="65" dirty="0">
                <a:latin typeface="Impact"/>
                <a:cs typeface="Impact"/>
              </a:rPr>
              <a:t> </a:t>
            </a:r>
            <a:r>
              <a:rPr b="0" spc="-10" dirty="0">
                <a:latin typeface="Impact"/>
                <a:cs typeface="Impact"/>
              </a:rPr>
              <a:t>SKILLS?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7126" y="6372180"/>
            <a:ext cx="295846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Verdana"/>
                <a:cs typeface="Verdana"/>
              </a:rPr>
              <a:t>SKILLS</a:t>
            </a:r>
            <a:r>
              <a:rPr sz="1000" spc="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IDENTIFICATION</a:t>
            </a:r>
            <a:r>
              <a:rPr sz="1000" spc="15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AND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10" dirty="0">
                <a:latin typeface="Verdana"/>
                <a:cs typeface="Verdana"/>
              </a:rPr>
              <a:t>ARTICULATION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PAGE</a:t>
            </a:r>
            <a:r>
              <a:rPr spc="315" dirty="0"/>
              <a:t> </a:t>
            </a:r>
            <a:r>
              <a:rPr spc="-25" dirty="0"/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8734" y="1234820"/>
            <a:ext cx="7737475" cy="2179955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301625" indent="-288925">
              <a:lnSpc>
                <a:spcPct val="100000"/>
              </a:lnSpc>
              <a:spcBef>
                <a:spcPts val="1695"/>
              </a:spcBef>
              <a:buSzPct val="85416"/>
              <a:buFont typeface="Wingdings"/>
              <a:buChar char=""/>
              <a:tabLst>
                <a:tab pos="301625" algn="l"/>
              </a:tabLst>
            </a:pPr>
            <a:r>
              <a:rPr sz="2400" dirty="0">
                <a:latin typeface="Georgia"/>
                <a:cs typeface="Georgia"/>
              </a:rPr>
              <a:t>A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skill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is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demonstrated</a:t>
            </a:r>
            <a:r>
              <a:rPr sz="2400" b="1" spc="-8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ability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to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do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something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well</a:t>
            </a:r>
            <a:endParaRPr sz="24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595"/>
              </a:spcBef>
              <a:buSzPct val="85416"/>
              <a:buFont typeface="Wingdings"/>
              <a:buChar char=""/>
              <a:tabLst>
                <a:tab pos="301625" algn="l"/>
              </a:tabLst>
            </a:pPr>
            <a:r>
              <a:rPr sz="2400" b="1" dirty="0">
                <a:latin typeface="Georgia"/>
                <a:cs typeface="Georgia"/>
              </a:rPr>
              <a:t>Technical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skills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vs.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transferable</a:t>
            </a:r>
            <a:r>
              <a:rPr sz="2400" b="1" spc="-8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skills</a:t>
            </a:r>
            <a:endParaRPr sz="2400">
              <a:latin typeface="Georgia"/>
              <a:cs typeface="Georgia"/>
            </a:endParaRPr>
          </a:p>
          <a:p>
            <a:pPr marL="697865" lvl="1" indent="-227965">
              <a:lnSpc>
                <a:spcPct val="100000"/>
              </a:lnSpc>
              <a:spcBef>
                <a:spcPts val="1615"/>
              </a:spcBef>
              <a:buSzPct val="85000"/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latin typeface="Georgia"/>
                <a:cs typeface="Georgia"/>
              </a:rPr>
              <a:t>Technical: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Skills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learned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for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specific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purpose</a:t>
            </a:r>
            <a:endParaRPr sz="2000">
              <a:latin typeface="Georgia"/>
              <a:cs typeface="Georgia"/>
            </a:endParaRPr>
          </a:p>
          <a:p>
            <a:pPr marL="697865" lvl="1" indent="-227965">
              <a:lnSpc>
                <a:spcPct val="100000"/>
              </a:lnSpc>
              <a:spcBef>
                <a:spcPts val="1595"/>
              </a:spcBef>
              <a:buSzPct val="85000"/>
              <a:buFont typeface="Wingdings"/>
              <a:buChar char=""/>
              <a:tabLst>
                <a:tab pos="697865" algn="l"/>
              </a:tabLst>
            </a:pPr>
            <a:r>
              <a:rPr sz="2000" dirty="0">
                <a:latin typeface="Georgia"/>
                <a:cs typeface="Georgia"/>
              </a:rPr>
              <a:t>Transferable: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Skills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used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multiple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domains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your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life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Impact"/>
                <a:cs typeface="Impact"/>
              </a:rPr>
              <a:t>SKILLS</a:t>
            </a:r>
            <a:r>
              <a:rPr b="0" spc="175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THAT</a:t>
            </a:r>
            <a:r>
              <a:rPr b="0" spc="155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EMPLOYERS</a:t>
            </a:r>
            <a:r>
              <a:rPr b="0" spc="135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WANT</a:t>
            </a:r>
            <a:r>
              <a:rPr b="0" spc="160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YOU</a:t>
            </a:r>
            <a:r>
              <a:rPr b="0" spc="145" dirty="0">
                <a:latin typeface="Impact"/>
                <a:cs typeface="Impact"/>
              </a:rPr>
              <a:t> </a:t>
            </a:r>
            <a:r>
              <a:rPr b="0" dirty="0">
                <a:latin typeface="Impact"/>
                <a:cs typeface="Impact"/>
              </a:rPr>
              <a:t>TO</a:t>
            </a:r>
            <a:r>
              <a:rPr b="0" spc="140" dirty="0">
                <a:latin typeface="Impact"/>
                <a:cs typeface="Impact"/>
              </a:rPr>
              <a:t> </a:t>
            </a:r>
            <a:r>
              <a:rPr b="0" spc="-20" dirty="0">
                <a:latin typeface="Impact"/>
                <a:cs typeface="Impact"/>
              </a:rPr>
              <a:t>HAVE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8734" y="1436954"/>
            <a:ext cx="365442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1625" indent="-288925">
              <a:lnSpc>
                <a:spcPct val="100000"/>
              </a:lnSpc>
              <a:spcBef>
                <a:spcPts val="105"/>
              </a:spcBef>
              <a:buSzPct val="85000"/>
              <a:buFont typeface="Wingdings"/>
              <a:buChar char=""/>
              <a:tabLst>
                <a:tab pos="301625" algn="l"/>
              </a:tabLst>
            </a:pPr>
            <a:r>
              <a:rPr sz="2000" spc="-10" dirty="0">
                <a:latin typeface="Georgia"/>
                <a:cs typeface="Georgia"/>
              </a:rPr>
              <a:t>Problem-</a:t>
            </a:r>
            <a:r>
              <a:rPr sz="2000" dirty="0">
                <a:latin typeface="Georgia"/>
                <a:cs typeface="Georgia"/>
              </a:rPr>
              <a:t>solving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skills</a:t>
            </a:r>
            <a:endParaRPr sz="20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610"/>
              </a:spcBef>
              <a:buSzPct val="85000"/>
              <a:buFont typeface="Wingdings"/>
              <a:buChar char=""/>
              <a:tabLst>
                <a:tab pos="301625" algn="l"/>
              </a:tabLst>
            </a:pPr>
            <a:r>
              <a:rPr sz="2000" dirty="0">
                <a:latin typeface="Georgia"/>
                <a:cs typeface="Georgia"/>
              </a:rPr>
              <a:t>Ability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work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 a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team</a:t>
            </a:r>
            <a:endParaRPr sz="20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595"/>
              </a:spcBef>
              <a:buSzPct val="85000"/>
              <a:buFont typeface="Wingdings"/>
              <a:buChar char=""/>
              <a:tabLst>
                <a:tab pos="301625" algn="l"/>
              </a:tabLst>
            </a:pPr>
            <a:r>
              <a:rPr sz="2000" dirty="0">
                <a:latin typeface="Georgia"/>
                <a:cs typeface="Georgia"/>
              </a:rPr>
              <a:t>Written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communication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skills</a:t>
            </a:r>
            <a:endParaRPr sz="20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595"/>
              </a:spcBef>
              <a:buSzPct val="85000"/>
              <a:buFont typeface="Wingdings"/>
              <a:buChar char=""/>
              <a:tabLst>
                <a:tab pos="301625" algn="l"/>
              </a:tabLst>
            </a:pPr>
            <a:r>
              <a:rPr sz="2000" dirty="0">
                <a:latin typeface="Georgia"/>
                <a:cs typeface="Georgia"/>
              </a:rPr>
              <a:t>Strong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work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ethic</a:t>
            </a:r>
            <a:endParaRPr sz="20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615"/>
              </a:spcBef>
              <a:buSzPct val="85000"/>
              <a:buFont typeface="Wingdings"/>
              <a:buChar char=""/>
              <a:tabLst>
                <a:tab pos="301625" algn="l"/>
              </a:tabLst>
            </a:pPr>
            <a:r>
              <a:rPr sz="2000" spc="-10" dirty="0">
                <a:latin typeface="Georgia"/>
                <a:cs typeface="Georgia"/>
              </a:rPr>
              <a:t>Flexibility/Adaptability</a:t>
            </a:r>
            <a:endParaRPr sz="20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595"/>
              </a:spcBef>
              <a:buSzPct val="85000"/>
              <a:buFont typeface="Wingdings"/>
              <a:buChar char=""/>
              <a:tabLst>
                <a:tab pos="301625" algn="l"/>
              </a:tabLst>
            </a:pPr>
            <a:r>
              <a:rPr sz="2000" dirty="0">
                <a:latin typeface="Georgia"/>
                <a:cs typeface="Georgia"/>
              </a:rPr>
              <a:t>Verbal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communication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skills</a:t>
            </a:r>
            <a:endParaRPr sz="20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595"/>
              </a:spcBef>
              <a:buSzPct val="85000"/>
              <a:buFont typeface="Wingdings"/>
              <a:buChar char=""/>
              <a:tabLst>
                <a:tab pos="301625" algn="l"/>
              </a:tabLst>
            </a:pPr>
            <a:r>
              <a:rPr sz="2000" dirty="0">
                <a:latin typeface="Georgia"/>
                <a:cs typeface="Georgia"/>
              </a:rPr>
              <a:t>Technical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skills</a:t>
            </a:r>
            <a:endParaRPr sz="20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610"/>
              </a:spcBef>
              <a:buSzPct val="85000"/>
              <a:buFont typeface="Wingdings"/>
              <a:buChar char=""/>
              <a:tabLst>
                <a:tab pos="301625" algn="l"/>
              </a:tabLst>
            </a:pPr>
            <a:r>
              <a:rPr sz="2000" spc="-10" dirty="0">
                <a:latin typeface="Georgia"/>
                <a:cs typeface="Georgia"/>
              </a:rPr>
              <a:t>Analytical/quantitative</a:t>
            </a:r>
            <a:r>
              <a:rPr sz="2000" spc="10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skills</a:t>
            </a:r>
            <a:endParaRPr sz="20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595"/>
              </a:spcBef>
              <a:buSzPct val="85000"/>
              <a:buFont typeface="Wingdings"/>
              <a:buChar char=""/>
              <a:tabLst>
                <a:tab pos="301625" algn="l"/>
              </a:tabLst>
            </a:pPr>
            <a:r>
              <a:rPr sz="2000" spc="-10" dirty="0">
                <a:latin typeface="Georgia"/>
                <a:cs typeface="Georgia"/>
              </a:rPr>
              <a:t>Initiative</a:t>
            </a:r>
            <a:endParaRPr sz="2000">
              <a:latin typeface="Georgia"/>
              <a:cs typeface="Georgia"/>
            </a:endParaRPr>
          </a:p>
          <a:p>
            <a:pPr marL="301625" indent="-288925">
              <a:lnSpc>
                <a:spcPct val="100000"/>
              </a:lnSpc>
              <a:spcBef>
                <a:spcPts val="1595"/>
              </a:spcBef>
              <a:buSzPct val="85000"/>
              <a:buFont typeface="Wingdings"/>
              <a:buChar char=""/>
              <a:tabLst>
                <a:tab pos="301625" algn="l"/>
              </a:tabLst>
            </a:pPr>
            <a:r>
              <a:rPr sz="2000" spc="-10" dirty="0">
                <a:latin typeface="Georgia"/>
                <a:cs typeface="Georgia"/>
              </a:rPr>
              <a:t>Detail-oriented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7009" y="6372859"/>
            <a:ext cx="6184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Verdana"/>
                <a:cs typeface="Verdana"/>
              </a:rPr>
              <a:t>PAGE</a:t>
            </a:r>
            <a:r>
              <a:rPr sz="1000" spc="315" dirty="0">
                <a:latin typeface="Verdana"/>
                <a:cs typeface="Verdana"/>
              </a:rPr>
              <a:t> </a:t>
            </a:r>
            <a:r>
              <a:rPr sz="1000" spc="-25" dirty="0">
                <a:latin typeface="Verdana"/>
                <a:cs typeface="Verdana"/>
              </a:rPr>
              <a:t>11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3002" y="4904688"/>
            <a:ext cx="50304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eorgia"/>
                <a:cs typeface="Georgia"/>
              </a:rPr>
              <a:t>Source: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The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National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Association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Colleges</a:t>
            </a:r>
            <a:endParaRPr sz="2000">
              <a:latin typeface="Georgia"/>
              <a:cs typeface="Georgia"/>
            </a:endParaRPr>
          </a:p>
          <a:p>
            <a:pPr marL="12700" marR="92583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and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Employers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(NACE)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Job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Outlook </a:t>
            </a:r>
            <a:r>
              <a:rPr sz="2000" dirty="0">
                <a:latin typeface="Georgia"/>
                <a:cs typeface="Georgia"/>
              </a:rPr>
              <a:t>2024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Survey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2815</Words>
  <Application>Microsoft Office PowerPoint</Application>
  <PresentationFormat>Widescreen</PresentationFormat>
  <Paragraphs>395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Georgia</vt:lpstr>
      <vt:lpstr>Impact</vt:lpstr>
      <vt:lpstr>Tahoma</vt:lpstr>
      <vt:lpstr>Times New Roman</vt:lpstr>
      <vt:lpstr>Verdana</vt:lpstr>
      <vt:lpstr>Wingdings</vt:lpstr>
      <vt:lpstr>Office Theme</vt:lpstr>
      <vt:lpstr>ARTS: SKILLS IDENTIFICATION &amp; ARTICULATION</vt:lpstr>
      <vt:lpstr>WHOSE LAND ARE WE ON?</vt:lpstr>
      <vt:lpstr>A bit about me</vt:lpstr>
      <vt:lpstr>What to Expect</vt:lpstr>
      <vt:lpstr>LEARNING OUTCOMES</vt:lpstr>
      <vt:lpstr>How confident are you feeling about identifying and articulating your skills?</vt:lpstr>
      <vt:lpstr>WHAT ARE THE SKILLS EMPLOYERS ARE LOOKING FOR?</vt:lpstr>
      <vt:lpstr>WHAT ARE SKILLS?</vt:lpstr>
      <vt:lpstr>SKILLS THAT EMPLOYERS WANT YOU TO HAVE</vt:lpstr>
      <vt:lpstr>JOB DESCRIPTION ANALYSIS</vt:lpstr>
      <vt:lpstr>JOB  DESCRIPTION ANALYSIS</vt:lpstr>
      <vt:lpstr>SKILLS ASSESSMENT CHART</vt:lpstr>
      <vt:lpstr>JOB DESCRIPTION ANALYSIS [3 MINS]</vt:lpstr>
      <vt:lpstr>JOB DESCRIPTION  ANALYSIS</vt:lpstr>
      <vt:lpstr>JOB  DESCRIPTION  ANALYSIS</vt:lpstr>
      <vt:lpstr>ACTIVITY #2: SKILLS ASSESSMENT [5 MINS]</vt:lpstr>
      <vt:lpstr>SKILLS ASSESSMENT  CHART</vt:lpstr>
      <vt:lpstr>GOING FROM IDENTIFICATION TO ARTICULATION</vt:lpstr>
      <vt:lpstr>TALKING ABOUT SKILLS</vt:lpstr>
      <vt:lpstr>INTERVIEW QUESTIONS</vt:lpstr>
      <vt:lpstr>THE STAR APPROACH</vt:lpstr>
      <vt:lpstr>THE STAR APPROACH        OVERVIEW</vt:lpstr>
      <vt:lpstr>THE STAR  APPROACH</vt:lpstr>
      <vt:lpstr>THE  STAR  APPROACH</vt:lpstr>
      <vt:lpstr>THE   STAR APPROACH</vt:lpstr>
      <vt:lpstr>THE STAR APPROACH </vt:lpstr>
      <vt:lpstr>THE STAR APPROACH   </vt:lpstr>
      <vt:lpstr>ACTIVITY #3: STAR APPROACH | PART A: ACTIVE LISTENING</vt:lpstr>
      <vt:lpstr>ACTIVITY #3: STAR APPROACH | Part A</vt:lpstr>
      <vt:lpstr>THE STAR APPROACH    </vt:lpstr>
      <vt:lpstr>REFLECTION</vt:lpstr>
      <vt:lpstr>ACTIVITY #3: STAR APPROACH | PART B: WRITTEN RESPONSE [7 MINS]</vt:lpstr>
      <vt:lpstr>Practice Time!</vt:lpstr>
      <vt:lpstr>STAR RESPONSE DEBRIEF</vt:lpstr>
      <vt:lpstr>How confident are you feeling NOW about identifying and articulating your skills?</vt:lpstr>
      <vt:lpstr>How can you gain more confidence in identifying &amp; articulating your skills? </vt:lpstr>
      <vt:lpstr>CAREER ADVISING SUPPORTS</vt:lpstr>
      <vt:lpstr>QUESTIONS?</vt:lpstr>
      <vt:lpstr>WE WANT TO HEAR FROM YOU!</vt:lpstr>
      <vt:lpstr>PAGE 45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SPACE HERE</dc:title>
  <dc:creator>Jaclyn Halliwell</dc:creator>
  <cp:lastModifiedBy>Keyrane Kouame</cp:lastModifiedBy>
  <cp:revision>1</cp:revision>
  <dcterms:created xsi:type="dcterms:W3CDTF">2024-11-29T02:35:40Z</dcterms:created>
  <dcterms:modified xsi:type="dcterms:W3CDTF">2024-11-29T03:33:00Z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2024-11-29T00:00:00Z</vt:filetime>
  </property>
  <property fmtid="{D5CDD505-2E9C-101B-9397-08002B2CF9AE}" pid="5" name="Producer">
    <vt:lpwstr>Microsoft® PowerPoint® for Microsoft 365</vt:lpwstr>
  </property>
</Properties>
</file>