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45"/>
  </p:notesMasterIdLst>
  <p:sldIdLst>
    <p:sldId id="1085" r:id="rId5"/>
    <p:sldId id="303" r:id="rId6"/>
    <p:sldId id="995" r:id="rId7"/>
    <p:sldId id="1076" r:id="rId8"/>
    <p:sldId id="259" r:id="rId9"/>
    <p:sldId id="492" r:id="rId10"/>
    <p:sldId id="1129" r:id="rId11"/>
    <p:sldId id="1090" r:id="rId12"/>
    <p:sldId id="1077" r:id="rId13"/>
    <p:sldId id="265" r:id="rId14"/>
    <p:sldId id="1091" r:id="rId15"/>
    <p:sldId id="1058" r:id="rId16"/>
    <p:sldId id="1079" r:id="rId17"/>
    <p:sldId id="1080" r:id="rId18"/>
    <p:sldId id="1081" r:id="rId19"/>
    <p:sldId id="1082" r:id="rId20"/>
    <p:sldId id="1060" r:id="rId21"/>
    <p:sldId id="278" r:id="rId22"/>
    <p:sldId id="1092" r:id="rId23"/>
    <p:sldId id="1084" r:id="rId24"/>
    <p:sldId id="281" r:id="rId25"/>
    <p:sldId id="282" r:id="rId26"/>
    <p:sldId id="1063" r:id="rId27"/>
    <p:sldId id="1093" r:id="rId28"/>
    <p:sldId id="283" r:id="rId29"/>
    <p:sldId id="1065" r:id="rId30"/>
    <p:sldId id="1094" r:id="rId31"/>
    <p:sldId id="1066" r:id="rId32"/>
    <p:sldId id="286" r:id="rId33"/>
    <p:sldId id="1095" r:id="rId34"/>
    <p:sldId id="1096" r:id="rId35"/>
    <p:sldId id="1097" r:id="rId36"/>
    <p:sldId id="1098" r:id="rId37"/>
    <p:sldId id="1072" r:id="rId38"/>
    <p:sldId id="1073" r:id="rId39"/>
    <p:sldId id="271" r:id="rId40"/>
    <p:sldId id="1099" r:id="rId41"/>
    <p:sldId id="1057" r:id="rId42"/>
    <p:sldId id="1068"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3D"/>
    <a:srgbClr val="FDD541"/>
    <a:srgbClr val="FFD54F"/>
    <a:srgbClr val="FFFFFF"/>
    <a:srgbClr val="E4B429"/>
    <a:srgbClr val="FFFFAA"/>
    <a:srgbClr val="E0249A"/>
    <a:srgbClr val="0073CF"/>
    <a:srgbClr val="57068C"/>
    <a:srgbClr val="FFDB4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484" autoAdjust="0"/>
  </p:normalViewPr>
  <p:slideViewPr>
    <p:cSldViewPr snapToGrid="0">
      <p:cViewPr>
        <p:scale>
          <a:sx n="46" d="100"/>
          <a:sy n="46" d="100"/>
        </p:scale>
        <p:origin x="772" y="5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yrane Kouame" userId="9353c74f-b421-483f-bb3f-b79c403d08dd" providerId="ADAL" clId="{D692ADA5-3C07-4FC6-B4B6-4C3C6CE44848}"/>
    <pc:docChg chg="modSld">
      <pc:chgData name="Keyrane Kouame" userId="9353c74f-b421-483f-bb3f-b79c403d08dd" providerId="ADAL" clId="{D692ADA5-3C07-4FC6-B4B6-4C3C6CE44848}" dt="2024-11-15T21:50:02.527" v="27" actId="962"/>
      <pc:docMkLst>
        <pc:docMk/>
      </pc:docMkLst>
      <pc:sldChg chg="modSp mod">
        <pc:chgData name="Keyrane Kouame" userId="9353c74f-b421-483f-bb3f-b79c403d08dd" providerId="ADAL" clId="{D692ADA5-3C07-4FC6-B4B6-4C3C6CE44848}" dt="2024-11-15T21:46:27.792" v="24" actId="962"/>
        <pc:sldMkLst>
          <pc:docMk/>
          <pc:sldMk cId="0" sldId="265"/>
        </pc:sldMkLst>
        <pc:spChg chg="mod">
          <ac:chgData name="Keyrane Kouame" userId="9353c74f-b421-483f-bb3f-b79c403d08dd" providerId="ADAL" clId="{D692ADA5-3C07-4FC6-B4B6-4C3C6CE44848}" dt="2024-11-15T21:46:08.199" v="19" actId="962"/>
          <ac:spMkLst>
            <pc:docMk/>
            <pc:sldMk cId="0" sldId="265"/>
            <ac:spMk id="4" creationId="{00000000-0000-0000-0000-000000000000}"/>
          </ac:spMkLst>
        </pc:spChg>
        <pc:spChg chg="mod">
          <ac:chgData name="Keyrane Kouame" userId="9353c74f-b421-483f-bb3f-b79c403d08dd" providerId="ADAL" clId="{D692ADA5-3C07-4FC6-B4B6-4C3C6CE44848}" dt="2024-11-15T21:46:11.813" v="21" actId="962"/>
          <ac:spMkLst>
            <pc:docMk/>
            <pc:sldMk cId="0" sldId="265"/>
            <ac:spMk id="22" creationId="{00000000-0000-0000-0000-000000000000}"/>
          </ac:spMkLst>
        </pc:spChg>
        <pc:grpChg chg="mod">
          <ac:chgData name="Keyrane Kouame" userId="9353c74f-b421-483f-bb3f-b79c403d08dd" providerId="ADAL" clId="{D692ADA5-3C07-4FC6-B4B6-4C3C6CE44848}" dt="2024-11-15T21:46:10.187" v="20" actId="962"/>
          <ac:grpSpMkLst>
            <pc:docMk/>
            <pc:sldMk cId="0" sldId="265"/>
            <ac:grpSpMk id="6" creationId="{00000000-0000-0000-0000-000000000000}"/>
          </ac:grpSpMkLst>
        </pc:grpChg>
        <pc:grpChg chg="mod">
          <ac:chgData name="Keyrane Kouame" userId="9353c74f-b421-483f-bb3f-b79c403d08dd" providerId="ADAL" clId="{D692ADA5-3C07-4FC6-B4B6-4C3C6CE44848}" dt="2024-11-15T21:46:18.195" v="23" actId="962"/>
          <ac:grpSpMkLst>
            <pc:docMk/>
            <pc:sldMk cId="0" sldId="265"/>
            <ac:grpSpMk id="10" creationId="{00000000-0000-0000-0000-000000000000}"/>
          </ac:grpSpMkLst>
        </pc:grpChg>
        <pc:grpChg chg="mod">
          <ac:chgData name="Keyrane Kouame" userId="9353c74f-b421-483f-bb3f-b79c403d08dd" providerId="ADAL" clId="{D692ADA5-3C07-4FC6-B4B6-4C3C6CE44848}" dt="2024-11-15T21:46:15.945" v="22" actId="962"/>
          <ac:grpSpMkLst>
            <pc:docMk/>
            <pc:sldMk cId="0" sldId="265"/>
            <ac:grpSpMk id="14" creationId="{00000000-0000-0000-0000-000000000000}"/>
          </ac:grpSpMkLst>
        </pc:grpChg>
        <pc:grpChg chg="mod">
          <ac:chgData name="Keyrane Kouame" userId="9353c74f-b421-483f-bb3f-b79c403d08dd" providerId="ADAL" clId="{D692ADA5-3C07-4FC6-B4B6-4C3C6CE44848}" dt="2024-11-15T21:46:27.792" v="24" actId="962"/>
          <ac:grpSpMkLst>
            <pc:docMk/>
            <pc:sldMk cId="0" sldId="265"/>
            <ac:grpSpMk id="18" creationId="{00000000-0000-0000-0000-000000000000}"/>
          </ac:grpSpMkLst>
        </pc:grpChg>
      </pc:sldChg>
      <pc:sldChg chg="modSp mod">
        <pc:chgData name="Keyrane Kouame" userId="9353c74f-b421-483f-bb3f-b79c403d08dd" providerId="ADAL" clId="{D692ADA5-3C07-4FC6-B4B6-4C3C6CE44848}" dt="2024-11-15T21:50:02.527" v="27" actId="962"/>
        <pc:sldMkLst>
          <pc:docMk/>
          <pc:sldMk cId="3877714210" sldId="1085"/>
        </pc:sldMkLst>
        <pc:spChg chg="ord">
          <ac:chgData name="Keyrane Kouame" userId="9353c74f-b421-483f-bb3f-b79c403d08dd" providerId="ADAL" clId="{D692ADA5-3C07-4FC6-B4B6-4C3C6CE44848}" dt="2024-11-15T21:39:46.834" v="3"/>
          <ac:spMkLst>
            <pc:docMk/>
            <pc:sldMk cId="3877714210" sldId="1085"/>
            <ac:spMk id="2" creationId="{4D2633F2-53DD-5369-99FF-9F39FF226E5B}"/>
          </ac:spMkLst>
        </pc:spChg>
        <pc:spChg chg="mod">
          <ac:chgData name="Keyrane Kouame" userId="9353c74f-b421-483f-bb3f-b79c403d08dd" providerId="ADAL" clId="{D692ADA5-3C07-4FC6-B4B6-4C3C6CE44848}" dt="2024-11-15T21:50:02.527" v="27" actId="962"/>
          <ac:spMkLst>
            <pc:docMk/>
            <pc:sldMk cId="3877714210" sldId="1085"/>
            <ac:spMk id="3" creationId="{9C0972A4-A8FB-125F-FAA5-FB47D9BEDEF3}"/>
          </ac:spMkLst>
        </pc:spChg>
        <pc:spChg chg="ord">
          <ac:chgData name="Keyrane Kouame" userId="9353c74f-b421-483f-bb3f-b79c403d08dd" providerId="ADAL" clId="{D692ADA5-3C07-4FC6-B4B6-4C3C6CE44848}" dt="2024-11-15T21:39:52.188" v="5"/>
          <ac:spMkLst>
            <pc:docMk/>
            <pc:sldMk cId="3877714210" sldId="1085"/>
            <ac:spMk id="7" creationId="{E89CB29A-E1B9-A5A8-ECD1-6E7DA0FA4C8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FAA24-F0A8-41F1-AB06-43804D14174B}" type="doc">
      <dgm:prSet loTypeId="urn:microsoft.com/office/officeart/2005/8/layout/hProcess9" loCatId="process" qsTypeId="urn:microsoft.com/office/officeart/2005/8/quickstyle/simple1" qsCatId="simple" csTypeId="urn:microsoft.com/office/officeart/2005/8/colors/accent0_1" csCatId="mainScheme" phldr="1"/>
      <dgm:spPr/>
    </dgm:pt>
    <dgm:pt modelId="{8AD0690A-10AC-4182-991E-90C65BCB2FD7}">
      <dgm:prSet phldrT="[Text]"/>
      <dgm:spPr/>
      <dgm:t>
        <a:bodyPr/>
        <a:lstStyle/>
        <a:p>
          <a:r>
            <a:rPr lang="en-CA">
              <a:latin typeface="Georgia" panose="02040502050405020303" pitchFamily="18" charset="0"/>
            </a:rPr>
            <a:t>Why LinkedIn?</a:t>
          </a:r>
        </a:p>
      </dgm:t>
    </dgm:pt>
    <dgm:pt modelId="{8D82A3C0-E60A-4C04-9D3D-44F20E93EF5C}" type="parTrans" cxnId="{12717062-B29B-46C7-830F-55EC8376B4B5}">
      <dgm:prSet/>
      <dgm:spPr/>
      <dgm:t>
        <a:bodyPr/>
        <a:lstStyle/>
        <a:p>
          <a:endParaRPr lang="en-CA"/>
        </a:p>
      </dgm:t>
    </dgm:pt>
    <dgm:pt modelId="{96224EEC-6F07-44D1-A89B-3F53844D01F3}" type="sibTrans" cxnId="{12717062-B29B-46C7-830F-55EC8376B4B5}">
      <dgm:prSet/>
      <dgm:spPr/>
      <dgm:t>
        <a:bodyPr/>
        <a:lstStyle/>
        <a:p>
          <a:endParaRPr lang="en-CA"/>
        </a:p>
      </dgm:t>
    </dgm:pt>
    <dgm:pt modelId="{60CF36A5-7C10-4C68-B7A7-7FF4DC47B082}">
      <dgm:prSet phldrT="[Text]"/>
      <dgm:spPr/>
      <dgm:t>
        <a:bodyPr/>
        <a:lstStyle/>
        <a:p>
          <a:pPr algn="ctr"/>
          <a:r>
            <a:rPr lang="en-CA">
              <a:latin typeface="Georgia" panose="02040502050405020303" pitchFamily="18" charset="0"/>
            </a:rPr>
            <a:t>Components of a LinkedIn profile</a:t>
          </a:r>
        </a:p>
      </dgm:t>
    </dgm:pt>
    <dgm:pt modelId="{7E497472-149A-4BCF-98AB-CC3705CD1E5A}" type="parTrans" cxnId="{68AB9930-A7E9-41CA-A8FF-947826023A76}">
      <dgm:prSet/>
      <dgm:spPr/>
      <dgm:t>
        <a:bodyPr/>
        <a:lstStyle/>
        <a:p>
          <a:endParaRPr lang="en-CA"/>
        </a:p>
      </dgm:t>
    </dgm:pt>
    <dgm:pt modelId="{5D32AFD2-D998-4D9F-8A67-3C6B33AB6908}" type="sibTrans" cxnId="{68AB9930-A7E9-41CA-A8FF-947826023A76}">
      <dgm:prSet/>
      <dgm:spPr/>
      <dgm:t>
        <a:bodyPr/>
        <a:lstStyle/>
        <a:p>
          <a:endParaRPr lang="en-CA"/>
        </a:p>
      </dgm:t>
    </dgm:pt>
    <dgm:pt modelId="{45360A3F-4E90-41C2-A6C1-A96ADBD1FCBD}">
      <dgm:prSet phldrT="[Text]"/>
      <dgm:spPr/>
      <dgm:t>
        <a:bodyPr/>
        <a:lstStyle/>
        <a:p>
          <a:pPr algn="l"/>
          <a:r>
            <a:rPr lang="en-CA">
              <a:latin typeface="Georgia" panose="02040502050405020303" pitchFamily="18" charset="0"/>
            </a:rPr>
            <a:t>Interactive tour of real profiles</a:t>
          </a:r>
        </a:p>
      </dgm:t>
    </dgm:pt>
    <dgm:pt modelId="{0AF719B5-DEB2-4D79-8971-550BBBC304F3}" type="parTrans" cxnId="{2E2DE104-0652-46E2-8831-0F176762469F}">
      <dgm:prSet/>
      <dgm:spPr/>
      <dgm:t>
        <a:bodyPr/>
        <a:lstStyle/>
        <a:p>
          <a:endParaRPr lang="en-CA"/>
        </a:p>
      </dgm:t>
    </dgm:pt>
    <dgm:pt modelId="{F15D8625-23A3-4F53-B94A-9CA743AF96C3}" type="sibTrans" cxnId="{2E2DE104-0652-46E2-8831-0F176762469F}">
      <dgm:prSet/>
      <dgm:spPr/>
      <dgm:t>
        <a:bodyPr/>
        <a:lstStyle/>
        <a:p>
          <a:endParaRPr lang="en-CA"/>
        </a:p>
      </dgm:t>
    </dgm:pt>
    <dgm:pt modelId="{BB34E473-324A-4B08-89EA-041082FB6ECC}">
      <dgm:prSet phldrT="[Text]"/>
      <dgm:spPr/>
      <dgm:t>
        <a:bodyPr/>
        <a:lstStyle/>
        <a:p>
          <a:r>
            <a:rPr lang="en-CA">
              <a:latin typeface="Georgia" panose="02040502050405020303" pitchFamily="18" charset="0"/>
            </a:rPr>
            <a:t>Your next steps</a:t>
          </a:r>
        </a:p>
      </dgm:t>
    </dgm:pt>
    <dgm:pt modelId="{F1A38ECD-8645-491D-A63A-A8C78F0C537E}" type="parTrans" cxnId="{A19C064F-CD58-44C4-8060-E0AA78384A46}">
      <dgm:prSet/>
      <dgm:spPr/>
      <dgm:t>
        <a:bodyPr/>
        <a:lstStyle/>
        <a:p>
          <a:endParaRPr lang="en-CA"/>
        </a:p>
      </dgm:t>
    </dgm:pt>
    <dgm:pt modelId="{C4DB05CD-7B93-430E-BA1B-F3038D1F3DE8}" type="sibTrans" cxnId="{A19C064F-CD58-44C4-8060-E0AA78384A46}">
      <dgm:prSet/>
      <dgm:spPr/>
      <dgm:t>
        <a:bodyPr/>
        <a:lstStyle/>
        <a:p>
          <a:endParaRPr lang="en-CA"/>
        </a:p>
      </dgm:t>
    </dgm:pt>
    <dgm:pt modelId="{FFB4203A-C04C-4A68-BC6A-39BB88FF99C8}">
      <dgm:prSet phldrT="[Text]"/>
      <dgm:spPr/>
      <dgm:t>
        <a:bodyPr/>
        <a:lstStyle/>
        <a:p>
          <a:r>
            <a:rPr lang="en-CA">
              <a:latin typeface="Georgia" panose="02040502050405020303" pitchFamily="18" charset="0"/>
            </a:rPr>
            <a:t>Q&amp;A</a:t>
          </a:r>
        </a:p>
      </dgm:t>
    </dgm:pt>
    <dgm:pt modelId="{E5F12438-1E55-409F-B9C9-44C76CAEF9AE}" type="parTrans" cxnId="{E4E5A809-0B93-470D-9AEF-6A20D36251AB}">
      <dgm:prSet/>
      <dgm:spPr/>
      <dgm:t>
        <a:bodyPr/>
        <a:lstStyle/>
        <a:p>
          <a:endParaRPr lang="en-CA"/>
        </a:p>
      </dgm:t>
    </dgm:pt>
    <dgm:pt modelId="{922C5DBD-79AC-4D8A-A36B-E38AB5D1E525}" type="sibTrans" cxnId="{E4E5A809-0B93-470D-9AEF-6A20D36251AB}">
      <dgm:prSet/>
      <dgm:spPr/>
      <dgm:t>
        <a:bodyPr/>
        <a:lstStyle/>
        <a:p>
          <a:endParaRPr lang="en-CA"/>
        </a:p>
      </dgm:t>
    </dgm:pt>
    <dgm:pt modelId="{888715FA-47AE-4259-8B06-5F6BC747558C}">
      <dgm:prSet phldrT="[Text]"/>
      <dgm:spPr/>
      <dgm:t>
        <a:bodyPr/>
        <a:lstStyle/>
        <a:p>
          <a:r>
            <a:rPr lang="en-CA" dirty="0">
              <a:latin typeface="Georgia" panose="02040502050405020303" pitchFamily="18" charset="0"/>
            </a:rPr>
            <a:t>Growing your network</a:t>
          </a:r>
        </a:p>
      </dgm:t>
    </dgm:pt>
    <dgm:pt modelId="{A80EF355-F056-4530-AEC3-18B29701FEEB}" type="parTrans" cxnId="{5C533E5F-22EE-4646-B8CF-BAF605853A26}">
      <dgm:prSet/>
      <dgm:spPr/>
      <dgm:t>
        <a:bodyPr/>
        <a:lstStyle/>
        <a:p>
          <a:endParaRPr lang="en-US"/>
        </a:p>
      </dgm:t>
    </dgm:pt>
    <dgm:pt modelId="{630D64DA-3FB3-4435-8C2B-93007060A5D6}" type="sibTrans" cxnId="{5C533E5F-22EE-4646-B8CF-BAF605853A26}">
      <dgm:prSet/>
      <dgm:spPr/>
      <dgm:t>
        <a:bodyPr/>
        <a:lstStyle/>
        <a:p>
          <a:endParaRPr lang="en-US"/>
        </a:p>
      </dgm:t>
    </dgm:pt>
    <dgm:pt modelId="{7F28B953-A026-457D-92AD-04C0FA95CE44}" type="pres">
      <dgm:prSet presAssocID="{B96FAA24-F0A8-41F1-AB06-43804D14174B}" presName="CompostProcess" presStyleCnt="0">
        <dgm:presLayoutVars>
          <dgm:dir/>
          <dgm:resizeHandles val="exact"/>
        </dgm:presLayoutVars>
      </dgm:prSet>
      <dgm:spPr/>
    </dgm:pt>
    <dgm:pt modelId="{A81D2FA1-41C0-40C9-A737-E2771EFA8356}" type="pres">
      <dgm:prSet presAssocID="{B96FAA24-F0A8-41F1-AB06-43804D14174B}" presName="arrow" presStyleLbl="bgShp" presStyleIdx="0" presStyleCnt="1" custLinFactNeighborX="1839" custLinFactNeighborY="6711"/>
      <dgm:spPr/>
      <dgm:extLst>
        <a:ext uri="{E40237B7-FDA0-4F09-8148-C483321AD2D9}">
          <dgm14:cNvPr xmlns:dgm14="http://schemas.microsoft.com/office/drawing/2010/diagram" id="0" name="" descr="A grey arrow "/>
        </a:ext>
      </dgm:extLst>
    </dgm:pt>
    <dgm:pt modelId="{A6635342-0168-4F85-BFE0-D25E70F2A552}" type="pres">
      <dgm:prSet presAssocID="{B96FAA24-F0A8-41F1-AB06-43804D14174B}" presName="linearProcess" presStyleCnt="0"/>
      <dgm:spPr/>
    </dgm:pt>
    <dgm:pt modelId="{546FEA15-F552-46A7-B52F-A93CE76B2975}" type="pres">
      <dgm:prSet presAssocID="{8AD0690A-10AC-4182-991E-90C65BCB2FD7}" presName="textNode" presStyleLbl="node1" presStyleIdx="0" presStyleCnt="5">
        <dgm:presLayoutVars>
          <dgm:bulletEnabled val="1"/>
        </dgm:presLayoutVars>
      </dgm:prSet>
      <dgm:spPr/>
    </dgm:pt>
    <dgm:pt modelId="{1433F6A6-FF8D-4C7E-8EE9-D5BA07B0667C}" type="pres">
      <dgm:prSet presAssocID="{96224EEC-6F07-44D1-A89B-3F53844D01F3}" presName="sibTrans" presStyleCnt="0"/>
      <dgm:spPr/>
    </dgm:pt>
    <dgm:pt modelId="{62EF33F9-387B-4B81-96C4-14B92E50547C}" type="pres">
      <dgm:prSet presAssocID="{60CF36A5-7C10-4C68-B7A7-7FF4DC47B082}" presName="textNode" presStyleLbl="node1" presStyleIdx="1" presStyleCnt="5">
        <dgm:presLayoutVars>
          <dgm:bulletEnabled val="1"/>
        </dgm:presLayoutVars>
      </dgm:prSet>
      <dgm:spPr/>
    </dgm:pt>
    <dgm:pt modelId="{AF7555D8-336F-426E-88EF-E23B399AD72B}" type="pres">
      <dgm:prSet presAssocID="{5D32AFD2-D998-4D9F-8A67-3C6B33AB6908}" presName="sibTrans" presStyleCnt="0"/>
      <dgm:spPr/>
    </dgm:pt>
    <dgm:pt modelId="{B725AE1D-27CB-4713-A7B2-B29DDF7B7F9F}" type="pres">
      <dgm:prSet presAssocID="{888715FA-47AE-4259-8B06-5F6BC747558C}" presName="textNode" presStyleLbl="node1" presStyleIdx="2" presStyleCnt="5">
        <dgm:presLayoutVars>
          <dgm:bulletEnabled val="1"/>
        </dgm:presLayoutVars>
      </dgm:prSet>
      <dgm:spPr/>
    </dgm:pt>
    <dgm:pt modelId="{F7C2B979-3481-43E6-AA81-1EB6C7E16987}" type="pres">
      <dgm:prSet presAssocID="{630D64DA-3FB3-4435-8C2B-93007060A5D6}" presName="sibTrans" presStyleCnt="0"/>
      <dgm:spPr/>
    </dgm:pt>
    <dgm:pt modelId="{7CDF0946-2F4F-4E97-B24D-1A4D00B7B8D7}" type="pres">
      <dgm:prSet presAssocID="{BB34E473-324A-4B08-89EA-041082FB6ECC}" presName="textNode" presStyleLbl="node1" presStyleIdx="3" presStyleCnt="5">
        <dgm:presLayoutVars>
          <dgm:bulletEnabled val="1"/>
        </dgm:presLayoutVars>
      </dgm:prSet>
      <dgm:spPr/>
    </dgm:pt>
    <dgm:pt modelId="{A11BEBAB-D0CB-4222-B13B-0B9FE51A7C59}" type="pres">
      <dgm:prSet presAssocID="{C4DB05CD-7B93-430E-BA1B-F3038D1F3DE8}" presName="sibTrans" presStyleCnt="0"/>
      <dgm:spPr/>
    </dgm:pt>
    <dgm:pt modelId="{D2E623C0-70A4-4117-AD3D-7B5DA9442E84}" type="pres">
      <dgm:prSet presAssocID="{FFB4203A-C04C-4A68-BC6A-39BB88FF99C8}" presName="textNode" presStyleLbl="node1" presStyleIdx="4" presStyleCnt="5">
        <dgm:presLayoutVars>
          <dgm:bulletEnabled val="1"/>
        </dgm:presLayoutVars>
      </dgm:prSet>
      <dgm:spPr/>
    </dgm:pt>
  </dgm:ptLst>
  <dgm:cxnLst>
    <dgm:cxn modelId="{2E2DE104-0652-46E2-8831-0F176762469F}" srcId="{60CF36A5-7C10-4C68-B7A7-7FF4DC47B082}" destId="{45360A3F-4E90-41C2-A6C1-A96ADBD1FCBD}" srcOrd="0" destOrd="0" parTransId="{0AF719B5-DEB2-4D79-8971-550BBBC304F3}" sibTransId="{F15D8625-23A3-4F53-B94A-9CA743AF96C3}"/>
    <dgm:cxn modelId="{E4E5A809-0B93-470D-9AEF-6A20D36251AB}" srcId="{B96FAA24-F0A8-41F1-AB06-43804D14174B}" destId="{FFB4203A-C04C-4A68-BC6A-39BB88FF99C8}" srcOrd="4" destOrd="0" parTransId="{E5F12438-1E55-409F-B9C9-44C76CAEF9AE}" sibTransId="{922C5DBD-79AC-4D8A-A36B-E38AB5D1E525}"/>
    <dgm:cxn modelId="{C8E88F16-1393-4EFA-B353-E68C8A550799}" type="presOf" srcId="{BB34E473-324A-4B08-89EA-041082FB6ECC}" destId="{7CDF0946-2F4F-4E97-B24D-1A4D00B7B8D7}" srcOrd="0" destOrd="0" presId="urn:microsoft.com/office/officeart/2005/8/layout/hProcess9"/>
    <dgm:cxn modelId="{C06E681B-3853-4BEF-8A52-54F4FAAC6D15}" type="presOf" srcId="{45360A3F-4E90-41C2-A6C1-A96ADBD1FCBD}" destId="{62EF33F9-387B-4B81-96C4-14B92E50547C}" srcOrd="0" destOrd="1" presId="urn:microsoft.com/office/officeart/2005/8/layout/hProcess9"/>
    <dgm:cxn modelId="{E33DC021-6214-4DEB-924D-7996E427CF98}" type="presOf" srcId="{888715FA-47AE-4259-8B06-5F6BC747558C}" destId="{B725AE1D-27CB-4713-A7B2-B29DDF7B7F9F}" srcOrd="0" destOrd="0" presId="urn:microsoft.com/office/officeart/2005/8/layout/hProcess9"/>
    <dgm:cxn modelId="{68AB9930-A7E9-41CA-A8FF-947826023A76}" srcId="{B96FAA24-F0A8-41F1-AB06-43804D14174B}" destId="{60CF36A5-7C10-4C68-B7A7-7FF4DC47B082}" srcOrd="1" destOrd="0" parTransId="{7E497472-149A-4BCF-98AB-CC3705CD1E5A}" sibTransId="{5D32AFD2-D998-4D9F-8A67-3C6B33AB6908}"/>
    <dgm:cxn modelId="{5C533E5F-22EE-4646-B8CF-BAF605853A26}" srcId="{B96FAA24-F0A8-41F1-AB06-43804D14174B}" destId="{888715FA-47AE-4259-8B06-5F6BC747558C}" srcOrd="2" destOrd="0" parTransId="{A80EF355-F056-4530-AEC3-18B29701FEEB}" sibTransId="{630D64DA-3FB3-4435-8C2B-93007060A5D6}"/>
    <dgm:cxn modelId="{13AF7860-2AA1-4834-9946-BB371921B738}" type="presOf" srcId="{8AD0690A-10AC-4182-991E-90C65BCB2FD7}" destId="{546FEA15-F552-46A7-B52F-A93CE76B2975}" srcOrd="0" destOrd="0" presId="urn:microsoft.com/office/officeart/2005/8/layout/hProcess9"/>
    <dgm:cxn modelId="{12717062-B29B-46C7-830F-55EC8376B4B5}" srcId="{B96FAA24-F0A8-41F1-AB06-43804D14174B}" destId="{8AD0690A-10AC-4182-991E-90C65BCB2FD7}" srcOrd="0" destOrd="0" parTransId="{8D82A3C0-E60A-4C04-9D3D-44F20E93EF5C}" sibTransId="{96224EEC-6F07-44D1-A89B-3F53844D01F3}"/>
    <dgm:cxn modelId="{A19C064F-CD58-44C4-8060-E0AA78384A46}" srcId="{B96FAA24-F0A8-41F1-AB06-43804D14174B}" destId="{BB34E473-324A-4B08-89EA-041082FB6ECC}" srcOrd="3" destOrd="0" parTransId="{F1A38ECD-8645-491D-A63A-A8C78F0C537E}" sibTransId="{C4DB05CD-7B93-430E-BA1B-F3038D1F3DE8}"/>
    <dgm:cxn modelId="{869215AD-5CA2-4D1D-989E-5409E05BBDC6}" type="presOf" srcId="{60CF36A5-7C10-4C68-B7A7-7FF4DC47B082}" destId="{62EF33F9-387B-4B81-96C4-14B92E50547C}" srcOrd="0" destOrd="0" presId="urn:microsoft.com/office/officeart/2005/8/layout/hProcess9"/>
    <dgm:cxn modelId="{3E1FE8B1-7555-4A1A-8937-D86A87E09B28}" type="presOf" srcId="{B96FAA24-F0A8-41F1-AB06-43804D14174B}" destId="{7F28B953-A026-457D-92AD-04C0FA95CE44}" srcOrd="0" destOrd="0" presId="urn:microsoft.com/office/officeart/2005/8/layout/hProcess9"/>
    <dgm:cxn modelId="{9F12B8EB-54C6-4FAC-AA4D-A30BD6FFC145}" type="presOf" srcId="{FFB4203A-C04C-4A68-BC6A-39BB88FF99C8}" destId="{D2E623C0-70A4-4117-AD3D-7B5DA9442E84}" srcOrd="0" destOrd="0" presId="urn:microsoft.com/office/officeart/2005/8/layout/hProcess9"/>
    <dgm:cxn modelId="{11A3E285-1130-4848-A4A7-C3A6BF185557}" type="presParOf" srcId="{7F28B953-A026-457D-92AD-04C0FA95CE44}" destId="{A81D2FA1-41C0-40C9-A737-E2771EFA8356}" srcOrd="0" destOrd="0" presId="urn:microsoft.com/office/officeart/2005/8/layout/hProcess9"/>
    <dgm:cxn modelId="{8F515314-D994-436C-A4F9-DC2E72F2E486}" type="presParOf" srcId="{7F28B953-A026-457D-92AD-04C0FA95CE44}" destId="{A6635342-0168-4F85-BFE0-D25E70F2A552}" srcOrd="1" destOrd="0" presId="urn:microsoft.com/office/officeart/2005/8/layout/hProcess9"/>
    <dgm:cxn modelId="{50059824-2542-493B-AA69-0DB896E4FF83}" type="presParOf" srcId="{A6635342-0168-4F85-BFE0-D25E70F2A552}" destId="{546FEA15-F552-46A7-B52F-A93CE76B2975}" srcOrd="0" destOrd="0" presId="urn:microsoft.com/office/officeart/2005/8/layout/hProcess9"/>
    <dgm:cxn modelId="{8101B28F-9DCB-45D1-BE22-3F2270E21CD2}" type="presParOf" srcId="{A6635342-0168-4F85-BFE0-D25E70F2A552}" destId="{1433F6A6-FF8D-4C7E-8EE9-D5BA07B0667C}" srcOrd="1" destOrd="0" presId="urn:microsoft.com/office/officeart/2005/8/layout/hProcess9"/>
    <dgm:cxn modelId="{8ECC3919-B398-41BA-903C-E9FC191F9ABE}" type="presParOf" srcId="{A6635342-0168-4F85-BFE0-D25E70F2A552}" destId="{62EF33F9-387B-4B81-96C4-14B92E50547C}" srcOrd="2" destOrd="0" presId="urn:microsoft.com/office/officeart/2005/8/layout/hProcess9"/>
    <dgm:cxn modelId="{921EB6CF-83A1-47DF-B47D-AE4C3699D939}" type="presParOf" srcId="{A6635342-0168-4F85-BFE0-D25E70F2A552}" destId="{AF7555D8-336F-426E-88EF-E23B399AD72B}" srcOrd="3" destOrd="0" presId="urn:microsoft.com/office/officeart/2005/8/layout/hProcess9"/>
    <dgm:cxn modelId="{0D259A0A-52A0-4851-B338-4A0220754143}" type="presParOf" srcId="{A6635342-0168-4F85-BFE0-D25E70F2A552}" destId="{B725AE1D-27CB-4713-A7B2-B29DDF7B7F9F}" srcOrd="4" destOrd="0" presId="urn:microsoft.com/office/officeart/2005/8/layout/hProcess9"/>
    <dgm:cxn modelId="{37516448-A242-4597-9F83-3A613DB9E0FF}" type="presParOf" srcId="{A6635342-0168-4F85-BFE0-D25E70F2A552}" destId="{F7C2B979-3481-43E6-AA81-1EB6C7E16987}" srcOrd="5" destOrd="0" presId="urn:microsoft.com/office/officeart/2005/8/layout/hProcess9"/>
    <dgm:cxn modelId="{3229C3E0-4068-4B16-A73A-323FA93D3CCE}" type="presParOf" srcId="{A6635342-0168-4F85-BFE0-D25E70F2A552}" destId="{7CDF0946-2F4F-4E97-B24D-1A4D00B7B8D7}" srcOrd="6" destOrd="0" presId="urn:microsoft.com/office/officeart/2005/8/layout/hProcess9"/>
    <dgm:cxn modelId="{EE8EB32F-F5BA-44B1-81AA-94B2A877E66A}" type="presParOf" srcId="{A6635342-0168-4F85-BFE0-D25E70F2A552}" destId="{A11BEBAB-D0CB-4222-B13B-0B9FE51A7C59}" srcOrd="7" destOrd="0" presId="urn:microsoft.com/office/officeart/2005/8/layout/hProcess9"/>
    <dgm:cxn modelId="{D22ADD12-6FF0-4771-8EA5-9A77F31DB419}" type="presParOf" srcId="{A6635342-0168-4F85-BFE0-D25E70F2A552}" destId="{D2E623C0-70A4-4117-AD3D-7B5DA9442E8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0767E-83E1-4B01-A2A5-B1793ED3B3B6}" type="doc">
      <dgm:prSet loTypeId="urn:microsoft.com/office/officeart/2008/layout/AlternatingHexagons" loCatId="list" qsTypeId="urn:microsoft.com/office/officeart/2005/8/quickstyle/simple1" qsCatId="simple" csTypeId="urn:microsoft.com/office/officeart/2005/8/colors/accent1_3" csCatId="accent1" phldr="1"/>
      <dgm:spPr/>
      <dgm:t>
        <a:bodyPr/>
        <a:lstStyle/>
        <a:p>
          <a:endParaRPr lang="en-CA"/>
        </a:p>
      </dgm:t>
    </dgm:pt>
    <dgm:pt modelId="{99874478-C20A-435A-8BF4-8907A2B3CCCF}">
      <dgm:prSet phldrT="[Text]"/>
      <dgm:spPr/>
      <dgm:t>
        <a:bodyPr/>
        <a:lstStyle/>
        <a:p>
          <a:r>
            <a:rPr lang="en-CA" dirty="0">
              <a:solidFill>
                <a:schemeClr val="tx1"/>
              </a:solidFill>
            </a:rPr>
            <a:t>50-250 words</a:t>
          </a:r>
        </a:p>
      </dgm:t>
    </dgm:pt>
    <dgm:pt modelId="{73BE1958-F913-4635-9565-17DB64D22786}" type="parTrans" cxnId="{AE25E8EB-2C0F-4EE5-ACA3-9149DE146678}">
      <dgm:prSet/>
      <dgm:spPr/>
      <dgm:t>
        <a:bodyPr/>
        <a:lstStyle/>
        <a:p>
          <a:endParaRPr lang="en-CA"/>
        </a:p>
      </dgm:t>
    </dgm:pt>
    <dgm:pt modelId="{B4E6D894-606E-4B48-AA75-91EA58812AD2}" type="sibTrans" cxnId="{AE25E8EB-2C0F-4EE5-ACA3-9149DE146678}">
      <dgm:prSet/>
      <dgm:spPr/>
      <dgm:t>
        <a:bodyPr/>
        <a:lstStyle/>
        <a:p>
          <a:endParaRPr lang="en-CA"/>
        </a:p>
      </dgm:t>
    </dgm:pt>
    <dgm:pt modelId="{6EDE7658-EF9E-49D2-A968-1F6E880865A0}">
      <dgm:prSet phldrT="[Text]"/>
      <dgm:spPr/>
      <dgm:t>
        <a:bodyPr/>
        <a:lstStyle/>
        <a:p>
          <a:r>
            <a:rPr lang="en-CA"/>
            <a:t>Use keywords and action verbs</a:t>
          </a:r>
        </a:p>
      </dgm:t>
    </dgm:pt>
    <dgm:pt modelId="{D8F54E6C-CA48-435D-9BBD-CA7340D3B834}" type="parTrans" cxnId="{AA6A1C88-D485-4F36-B37A-1205D80CB6F0}">
      <dgm:prSet/>
      <dgm:spPr/>
      <dgm:t>
        <a:bodyPr/>
        <a:lstStyle/>
        <a:p>
          <a:endParaRPr lang="en-CA"/>
        </a:p>
      </dgm:t>
    </dgm:pt>
    <dgm:pt modelId="{F64ABC05-A01B-478D-B3F4-7125440B69AE}" type="sibTrans" cxnId="{AA6A1C88-D485-4F36-B37A-1205D80CB6F0}">
      <dgm:prSet/>
      <dgm:spPr/>
      <dgm:t>
        <a:bodyPr/>
        <a:lstStyle/>
        <a:p>
          <a:endParaRPr lang="en-CA"/>
        </a:p>
      </dgm:t>
    </dgm:pt>
    <dgm:pt modelId="{44D61753-FB65-4C98-8212-C9A579208B7A}">
      <dgm:prSet phldrT="[Text]"/>
      <dgm:spPr/>
      <dgm:t>
        <a:bodyPr/>
        <a:lstStyle/>
        <a:p>
          <a:r>
            <a:rPr lang="en-CA" dirty="0">
              <a:solidFill>
                <a:schemeClr val="tx1"/>
              </a:solidFill>
            </a:rPr>
            <a:t>Share a story</a:t>
          </a:r>
        </a:p>
      </dgm:t>
    </dgm:pt>
    <dgm:pt modelId="{71B657E7-15BD-433E-8D4E-297EE6D35CE8}" type="parTrans" cxnId="{2C3E6598-FE33-451D-87CE-D9DFA619C153}">
      <dgm:prSet/>
      <dgm:spPr/>
      <dgm:t>
        <a:bodyPr/>
        <a:lstStyle/>
        <a:p>
          <a:endParaRPr lang="en-CA"/>
        </a:p>
      </dgm:t>
    </dgm:pt>
    <dgm:pt modelId="{7923717D-DD52-4AB7-A448-717E9EF57A4A}" type="sibTrans" cxnId="{2C3E6598-FE33-451D-87CE-D9DFA619C153}">
      <dgm:prSet/>
      <dgm:spPr/>
      <dgm:t>
        <a:bodyPr/>
        <a:lstStyle/>
        <a:p>
          <a:endParaRPr lang="en-CA"/>
        </a:p>
      </dgm:t>
    </dgm:pt>
    <dgm:pt modelId="{1BEBF731-6AB9-42EF-858A-DA946252BE79}">
      <dgm:prSet phldrT="[Text]"/>
      <dgm:spPr/>
      <dgm:t>
        <a:bodyPr/>
        <a:lstStyle/>
        <a:p>
          <a:r>
            <a:rPr lang="en-CA"/>
            <a:t>Call readers to action</a:t>
          </a:r>
        </a:p>
      </dgm:t>
    </dgm:pt>
    <dgm:pt modelId="{7A2C01F9-2716-4AEC-AD25-1C52241550B4}" type="parTrans" cxnId="{09718B1E-5164-4D65-B590-1848870128C7}">
      <dgm:prSet/>
      <dgm:spPr/>
      <dgm:t>
        <a:bodyPr/>
        <a:lstStyle/>
        <a:p>
          <a:endParaRPr lang="en-CA"/>
        </a:p>
      </dgm:t>
    </dgm:pt>
    <dgm:pt modelId="{5C524995-3896-4B3C-B098-AD56D520288D}" type="sibTrans" cxnId="{09718B1E-5164-4D65-B590-1848870128C7}">
      <dgm:prSet/>
      <dgm:spPr/>
      <dgm:t>
        <a:bodyPr/>
        <a:lstStyle/>
        <a:p>
          <a:endParaRPr lang="en-CA"/>
        </a:p>
      </dgm:t>
    </dgm:pt>
    <dgm:pt modelId="{48040D9F-9408-4D98-BB79-0DCB01C2CFFC}">
      <dgm:prSet phldrT="[Text]"/>
      <dgm:spPr/>
      <dgm:t>
        <a:bodyPr/>
        <a:lstStyle/>
        <a:p>
          <a:r>
            <a:rPr lang="en-CA" dirty="0">
              <a:solidFill>
                <a:schemeClr val="tx1"/>
              </a:solidFill>
            </a:rPr>
            <a:t>Formatting</a:t>
          </a:r>
        </a:p>
      </dgm:t>
    </dgm:pt>
    <dgm:pt modelId="{5A340B24-F79F-4200-BC99-86B38051532B}" type="parTrans" cxnId="{A11E2109-3395-46CD-A339-7A1619B4764A}">
      <dgm:prSet/>
      <dgm:spPr/>
      <dgm:t>
        <a:bodyPr/>
        <a:lstStyle/>
        <a:p>
          <a:endParaRPr lang="en-CA"/>
        </a:p>
      </dgm:t>
    </dgm:pt>
    <dgm:pt modelId="{DEC1AD63-187D-4CFF-BF96-802A681D4469}" type="sibTrans" cxnId="{A11E2109-3395-46CD-A339-7A1619B4764A}">
      <dgm:prSet/>
      <dgm:spPr/>
      <dgm:t>
        <a:bodyPr/>
        <a:lstStyle/>
        <a:p>
          <a:endParaRPr lang="en-CA"/>
        </a:p>
      </dgm:t>
    </dgm:pt>
    <dgm:pt modelId="{58839E8E-EE75-4325-A701-3ED5ED09A5FA}">
      <dgm:prSet phldrT="[Text]"/>
      <dgm:spPr/>
      <dgm:t>
        <a:bodyPr/>
        <a:lstStyle/>
        <a:p>
          <a:r>
            <a:rPr lang="en-CA"/>
            <a:t>Aspirations, values &amp; accomplishments</a:t>
          </a:r>
        </a:p>
      </dgm:t>
    </dgm:pt>
    <dgm:pt modelId="{CA615AC1-867B-43D4-A5DA-99FCA698F82A}" type="parTrans" cxnId="{45C40035-E402-48E5-A01E-226631D53BDE}">
      <dgm:prSet/>
      <dgm:spPr/>
      <dgm:t>
        <a:bodyPr/>
        <a:lstStyle/>
        <a:p>
          <a:endParaRPr lang="en-CA"/>
        </a:p>
      </dgm:t>
    </dgm:pt>
    <dgm:pt modelId="{D9700571-A080-41C1-8C38-A16E0AE326AB}" type="sibTrans" cxnId="{45C40035-E402-48E5-A01E-226631D53BDE}">
      <dgm:prSet/>
      <dgm:spPr/>
      <dgm:t>
        <a:bodyPr/>
        <a:lstStyle/>
        <a:p>
          <a:endParaRPr lang="en-CA"/>
        </a:p>
      </dgm:t>
    </dgm:pt>
    <dgm:pt modelId="{9503E985-F9F7-4C1F-A38E-00E579AF5E82}" type="pres">
      <dgm:prSet presAssocID="{C8B0767E-83E1-4B01-A2A5-B1793ED3B3B6}" presName="Name0" presStyleCnt="0">
        <dgm:presLayoutVars>
          <dgm:chMax/>
          <dgm:chPref/>
          <dgm:dir/>
          <dgm:animLvl val="lvl"/>
        </dgm:presLayoutVars>
      </dgm:prSet>
      <dgm:spPr/>
    </dgm:pt>
    <dgm:pt modelId="{3F27239C-BB25-46E6-B8D9-55F5ACE97392}" type="pres">
      <dgm:prSet presAssocID="{99874478-C20A-435A-8BF4-8907A2B3CCCF}" presName="composite" presStyleCnt="0"/>
      <dgm:spPr/>
    </dgm:pt>
    <dgm:pt modelId="{89E73578-9BAC-45D6-9C0E-6D3FE969E76C}" type="pres">
      <dgm:prSet presAssocID="{99874478-C20A-435A-8BF4-8907A2B3CCCF}" presName="Parent1" presStyleLbl="node1" presStyleIdx="0" presStyleCnt="6">
        <dgm:presLayoutVars>
          <dgm:chMax val="1"/>
          <dgm:chPref val="1"/>
          <dgm:bulletEnabled val="1"/>
        </dgm:presLayoutVars>
      </dgm:prSet>
      <dgm:spPr/>
    </dgm:pt>
    <dgm:pt modelId="{16F28D8E-05AB-40E3-BF02-38B50B9AD491}" type="pres">
      <dgm:prSet presAssocID="{99874478-C20A-435A-8BF4-8907A2B3CCCF}" presName="Childtext1" presStyleLbl="revTx" presStyleIdx="0" presStyleCnt="3">
        <dgm:presLayoutVars>
          <dgm:chMax val="0"/>
          <dgm:chPref val="0"/>
          <dgm:bulletEnabled val="1"/>
        </dgm:presLayoutVars>
      </dgm:prSet>
      <dgm:spPr/>
    </dgm:pt>
    <dgm:pt modelId="{56C1D989-FB30-49F1-990B-B931D58F0F7C}" type="pres">
      <dgm:prSet presAssocID="{99874478-C20A-435A-8BF4-8907A2B3CCCF}" presName="BalanceSpacing" presStyleCnt="0"/>
      <dgm:spPr/>
    </dgm:pt>
    <dgm:pt modelId="{5893F38A-724E-4EBF-AA59-F6022BB52143}" type="pres">
      <dgm:prSet presAssocID="{99874478-C20A-435A-8BF4-8907A2B3CCCF}" presName="BalanceSpacing1" presStyleCnt="0"/>
      <dgm:spPr/>
    </dgm:pt>
    <dgm:pt modelId="{B36A8FE0-E9DD-4882-9757-E1217BAA65A8}" type="pres">
      <dgm:prSet presAssocID="{B4E6D894-606E-4B48-AA75-91EA58812AD2}" presName="Accent1Text" presStyleLbl="node1" presStyleIdx="1" presStyleCnt="6"/>
      <dgm:spPr/>
    </dgm:pt>
    <dgm:pt modelId="{0295503E-46FD-4044-BD60-104BA9582C1A}" type="pres">
      <dgm:prSet presAssocID="{B4E6D894-606E-4B48-AA75-91EA58812AD2}" presName="spaceBetweenRectangles" presStyleCnt="0"/>
      <dgm:spPr/>
    </dgm:pt>
    <dgm:pt modelId="{CBAE6C29-8FBC-45EB-A105-74B73DFA35E4}" type="pres">
      <dgm:prSet presAssocID="{44D61753-FB65-4C98-8212-C9A579208B7A}" presName="composite" presStyleCnt="0"/>
      <dgm:spPr/>
    </dgm:pt>
    <dgm:pt modelId="{770A601E-05C1-458D-B72A-40F58FD6FFEF}" type="pres">
      <dgm:prSet presAssocID="{44D61753-FB65-4C98-8212-C9A579208B7A}" presName="Parent1" presStyleLbl="node1" presStyleIdx="2" presStyleCnt="6">
        <dgm:presLayoutVars>
          <dgm:chMax val="1"/>
          <dgm:chPref val="1"/>
          <dgm:bulletEnabled val="1"/>
        </dgm:presLayoutVars>
      </dgm:prSet>
      <dgm:spPr/>
    </dgm:pt>
    <dgm:pt modelId="{A969FB53-8C7E-4E7C-A13A-4C9C258A494E}" type="pres">
      <dgm:prSet presAssocID="{44D61753-FB65-4C98-8212-C9A579208B7A}" presName="Childtext1" presStyleLbl="revTx" presStyleIdx="1" presStyleCnt="3">
        <dgm:presLayoutVars>
          <dgm:chMax val="0"/>
          <dgm:chPref val="0"/>
          <dgm:bulletEnabled val="1"/>
        </dgm:presLayoutVars>
      </dgm:prSet>
      <dgm:spPr/>
    </dgm:pt>
    <dgm:pt modelId="{C6F4B845-6D7D-4FF8-83DF-350DA33A5337}" type="pres">
      <dgm:prSet presAssocID="{44D61753-FB65-4C98-8212-C9A579208B7A}" presName="BalanceSpacing" presStyleCnt="0"/>
      <dgm:spPr/>
    </dgm:pt>
    <dgm:pt modelId="{8B6F2CF8-FC19-423C-A703-FB35A1BDCE80}" type="pres">
      <dgm:prSet presAssocID="{44D61753-FB65-4C98-8212-C9A579208B7A}" presName="BalanceSpacing1" presStyleCnt="0"/>
      <dgm:spPr/>
    </dgm:pt>
    <dgm:pt modelId="{52D244F6-F38A-41B5-BE77-68F5642D524C}" type="pres">
      <dgm:prSet presAssocID="{7923717D-DD52-4AB7-A448-717E9EF57A4A}" presName="Accent1Text" presStyleLbl="node1" presStyleIdx="3" presStyleCnt="6"/>
      <dgm:spPr/>
    </dgm:pt>
    <dgm:pt modelId="{95A23F4D-317B-4924-8986-9ABB737661EE}" type="pres">
      <dgm:prSet presAssocID="{7923717D-DD52-4AB7-A448-717E9EF57A4A}" presName="spaceBetweenRectangles" presStyleCnt="0"/>
      <dgm:spPr/>
    </dgm:pt>
    <dgm:pt modelId="{7B441C85-D13D-47EA-8BCD-03CFBB17649B}" type="pres">
      <dgm:prSet presAssocID="{48040D9F-9408-4D98-BB79-0DCB01C2CFFC}" presName="composite" presStyleCnt="0"/>
      <dgm:spPr/>
    </dgm:pt>
    <dgm:pt modelId="{3B03C574-FD45-4B5E-9C8D-71BCB45DA09A}" type="pres">
      <dgm:prSet presAssocID="{48040D9F-9408-4D98-BB79-0DCB01C2CFFC}" presName="Parent1" presStyleLbl="node1" presStyleIdx="4" presStyleCnt="6">
        <dgm:presLayoutVars>
          <dgm:chMax val="1"/>
          <dgm:chPref val="1"/>
          <dgm:bulletEnabled val="1"/>
        </dgm:presLayoutVars>
      </dgm:prSet>
      <dgm:spPr/>
    </dgm:pt>
    <dgm:pt modelId="{B9A193E3-6A22-49F3-B76B-0C698D77301D}" type="pres">
      <dgm:prSet presAssocID="{48040D9F-9408-4D98-BB79-0DCB01C2CFFC}" presName="Childtext1" presStyleLbl="revTx" presStyleIdx="2" presStyleCnt="3">
        <dgm:presLayoutVars>
          <dgm:chMax val="0"/>
          <dgm:chPref val="0"/>
          <dgm:bulletEnabled val="1"/>
        </dgm:presLayoutVars>
      </dgm:prSet>
      <dgm:spPr/>
    </dgm:pt>
    <dgm:pt modelId="{EE1A886D-866E-430F-A156-173AD3CE10B8}" type="pres">
      <dgm:prSet presAssocID="{48040D9F-9408-4D98-BB79-0DCB01C2CFFC}" presName="BalanceSpacing" presStyleCnt="0"/>
      <dgm:spPr/>
    </dgm:pt>
    <dgm:pt modelId="{1E504A7A-45E7-4491-A883-233EAC656BCA}" type="pres">
      <dgm:prSet presAssocID="{48040D9F-9408-4D98-BB79-0DCB01C2CFFC}" presName="BalanceSpacing1" presStyleCnt="0"/>
      <dgm:spPr/>
    </dgm:pt>
    <dgm:pt modelId="{B140BF4D-69F1-4BA7-91B0-DAA0A2306DEA}" type="pres">
      <dgm:prSet presAssocID="{DEC1AD63-187D-4CFF-BF96-802A681D4469}" presName="Accent1Text" presStyleLbl="node1" presStyleIdx="5" presStyleCnt="6"/>
      <dgm:spPr/>
    </dgm:pt>
  </dgm:ptLst>
  <dgm:cxnLst>
    <dgm:cxn modelId="{A11E2109-3395-46CD-A339-7A1619B4764A}" srcId="{C8B0767E-83E1-4B01-A2A5-B1793ED3B3B6}" destId="{48040D9F-9408-4D98-BB79-0DCB01C2CFFC}" srcOrd="2" destOrd="0" parTransId="{5A340B24-F79F-4200-BC99-86B38051532B}" sibTransId="{DEC1AD63-187D-4CFF-BF96-802A681D4469}"/>
    <dgm:cxn modelId="{11B97C11-7C99-48A0-9349-DF059AA13740}" type="presOf" srcId="{DEC1AD63-187D-4CFF-BF96-802A681D4469}" destId="{B140BF4D-69F1-4BA7-91B0-DAA0A2306DEA}" srcOrd="0" destOrd="0" presId="urn:microsoft.com/office/officeart/2008/layout/AlternatingHexagons"/>
    <dgm:cxn modelId="{09718B1E-5164-4D65-B590-1848870128C7}" srcId="{44D61753-FB65-4C98-8212-C9A579208B7A}" destId="{1BEBF731-6AB9-42EF-858A-DA946252BE79}" srcOrd="0" destOrd="0" parTransId="{7A2C01F9-2716-4AEC-AD25-1C52241550B4}" sibTransId="{5C524995-3896-4B3C-B098-AD56D520288D}"/>
    <dgm:cxn modelId="{45C40035-E402-48E5-A01E-226631D53BDE}" srcId="{48040D9F-9408-4D98-BB79-0DCB01C2CFFC}" destId="{58839E8E-EE75-4325-A701-3ED5ED09A5FA}" srcOrd="0" destOrd="0" parTransId="{CA615AC1-867B-43D4-A5DA-99FCA698F82A}" sibTransId="{D9700571-A080-41C1-8C38-A16E0AE326AB}"/>
    <dgm:cxn modelId="{A4ACF43A-E767-4212-AA51-C8F6EB859440}" type="presOf" srcId="{99874478-C20A-435A-8BF4-8907A2B3CCCF}" destId="{89E73578-9BAC-45D6-9C0E-6D3FE969E76C}" srcOrd="0" destOrd="0" presId="urn:microsoft.com/office/officeart/2008/layout/AlternatingHexagons"/>
    <dgm:cxn modelId="{4CBB0244-FCB0-4A1F-8856-9CE9AF93F9E4}" type="presOf" srcId="{48040D9F-9408-4D98-BB79-0DCB01C2CFFC}" destId="{3B03C574-FD45-4B5E-9C8D-71BCB45DA09A}" srcOrd="0" destOrd="0" presId="urn:microsoft.com/office/officeart/2008/layout/AlternatingHexagons"/>
    <dgm:cxn modelId="{FC820B51-2607-41C3-9822-AD68FC3FCC3C}" type="presOf" srcId="{58839E8E-EE75-4325-A701-3ED5ED09A5FA}" destId="{B9A193E3-6A22-49F3-B76B-0C698D77301D}" srcOrd="0" destOrd="0" presId="urn:microsoft.com/office/officeart/2008/layout/AlternatingHexagons"/>
    <dgm:cxn modelId="{33662C7C-4759-452B-9586-0AE2ACAD7AA3}" type="presOf" srcId="{7923717D-DD52-4AB7-A448-717E9EF57A4A}" destId="{52D244F6-F38A-41B5-BE77-68F5642D524C}" srcOrd="0" destOrd="0" presId="urn:microsoft.com/office/officeart/2008/layout/AlternatingHexagons"/>
    <dgm:cxn modelId="{AA6A1C88-D485-4F36-B37A-1205D80CB6F0}" srcId="{99874478-C20A-435A-8BF4-8907A2B3CCCF}" destId="{6EDE7658-EF9E-49D2-A968-1F6E880865A0}" srcOrd="0" destOrd="0" parTransId="{D8F54E6C-CA48-435D-9BBD-CA7340D3B834}" sibTransId="{F64ABC05-A01B-478D-B3F4-7125440B69AE}"/>
    <dgm:cxn modelId="{2C3E6598-FE33-451D-87CE-D9DFA619C153}" srcId="{C8B0767E-83E1-4B01-A2A5-B1793ED3B3B6}" destId="{44D61753-FB65-4C98-8212-C9A579208B7A}" srcOrd="1" destOrd="0" parTransId="{71B657E7-15BD-433E-8D4E-297EE6D35CE8}" sibTransId="{7923717D-DD52-4AB7-A448-717E9EF57A4A}"/>
    <dgm:cxn modelId="{DCD29699-5CB5-4C81-BE40-1A6CE7BAE4FA}" type="presOf" srcId="{6EDE7658-EF9E-49D2-A968-1F6E880865A0}" destId="{16F28D8E-05AB-40E3-BF02-38B50B9AD491}" srcOrd="0" destOrd="0" presId="urn:microsoft.com/office/officeart/2008/layout/AlternatingHexagons"/>
    <dgm:cxn modelId="{92FC60A4-F185-4A59-BF0B-AFD3F42DBA26}" type="presOf" srcId="{44D61753-FB65-4C98-8212-C9A579208B7A}" destId="{770A601E-05C1-458D-B72A-40F58FD6FFEF}" srcOrd="0" destOrd="0" presId="urn:microsoft.com/office/officeart/2008/layout/AlternatingHexagons"/>
    <dgm:cxn modelId="{8286A9BF-9EB7-44B5-91D5-DEF4E1BC4D07}" type="presOf" srcId="{1BEBF731-6AB9-42EF-858A-DA946252BE79}" destId="{A969FB53-8C7E-4E7C-A13A-4C9C258A494E}" srcOrd="0" destOrd="0" presId="urn:microsoft.com/office/officeart/2008/layout/AlternatingHexagons"/>
    <dgm:cxn modelId="{632A4DE8-621A-419E-B651-9B777C85A566}" type="presOf" srcId="{B4E6D894-606E-4B48-AA75-91EA58812AD2}" destId="{B36A8FE0-E9DD-4882-9757-E1217BAA65A8}" srcOrd="0" destOrd="0" presId="urn:microsoft.com/office/officeart/2008/layout/AlternatingHexagons"/>
    <dgm:cxn modelId="{AE25E8EB-2C0F-4EE5-ACA3-9149DE146678}" srcId="{C8B0767E-83E1-4B01-A2A5-B1793ED3B3B6}" destId="{99874478-C20A-435A-8BF4-8907A2B3CCCF}" srcOrd="0" destOrd="0" parTransId="{73BE1958-F913-4635-9565-17DB64D22786}" sibTransId="{B4E6D894-606E-4B48-AA75-91EA58812AD2}"/>
    <dgm:cxn modelId="{FE29B2EC-B609-4F40-BD73-B5C3B4D31976}" type="presOf" srcId="{C8B0767E-83E1-4B01-A2A5-B1793ED3B3B6}" destId="{9503E985-F9F7-4C1F-A38E-00E579AF5E82}" srcOrd="0" destOrd="0" presId="urn:microsoft.com/office/officeart/2008/layout/AlternatingHexagons"/>
    <dgm:cxn modelId="{2AA03EA0-0F35-4C18-9FB0-26E74CCBC78B}" type="presParOf" srcId="{9503E985-F9F7-4C1F-A38E-00E579AF5E82}" destId="{3F27239C-BB25-46E6-B8D9-55F5ACE97392}" srcOrd="0" destOrd="0" presId="urn:microsoft.com/office/officeart/2008/layout/AlternatingHexagons"/>
    <dgm:cxn modelId="{2F9A1731-17D4-44EA-AC19-7CCBC2F87B62}" type="presParOf" srcId="{3F27239C-BB25-46E6-B8D9-55F5ACE97392}" destId="{89E73578-9BAC-45D6-9C0E-6D3FE969E76C}" srcOrd="0" destOrd="0" presId="urn:microsoft.com/office/officeart/2008/layout/AlternatingHexagons"/>
    <dgm:cxn modelId="{C63FDB3F-AA35-4AED-A87F-5DD403DB60CE}" type="presParOf" srcId="{3F27239C-BB25-46E6-B8D9-55F5ACE97392}" destId="{16F28D8E-05AB-40E3-BF02-38B50B9AD491}" srcOrd="1" destOrd="0" presId="urn:microsoft.com/office/officeart/2008/layout/AlternatingHexagons"/>
    <dgm:cxn modelId="{EEF656ED-901D-4306-BD5E-B0C8E94BF550}" type="presParOf" srcId="{3F27239C-BB25-46E6-B8D9-55F5ACE97392}" destId="{56C1D989-FB30-49F1-990B-B931D58F0F7C}" srcOrd="2" destOrd="0" presId="urn:microsoft.com/office/officeart/2008/layout/AlternatingHexagons"/>
    <dgm:cxn modelId="{3CA5F86D-26D4-43D3-9751-8C2CEC7CCD30}" type="presParOf" srcId="{3F27239C-BB25-46E6-B8D9-55F5ACE97392}" destId="{5893F38A-724E-4EBF-AA59-F6022BB52143}" srcOrd="3" destOrd="0" presId="urn:microsoft.com/office/officeart/2008/layout/AlternatingHexagons"/>
    <dgm:cxn modelId="{1648B1C5-2028-4EFA-854A-42FAC9C11094}" type="presParOf" srcId="{3F27239C-BB25-46E6-B8D9-55F5ACE97392}" destId="{B36A8FE0-E9DD-4882-9757-E1217BAA65A8}" srcOrd="4" destOrd="0" presId="urn:microsoft.com/office/officeart/2008/layout/AlternatingHexagons"/>
    <dgm:cxn modelId="{9465C5A7-FB79-4FA0-A3D0-9ACC8CAC2C2A}" type="presParOf" srcId="{9503E985-F9F7-4C1F-A38E-00E579AF5E82}" destId="{0295503E-46FD-4044-BD60-104BA9582C1A}" srcOrd="1" destOrd="0" presId="urn:microsoft.com/office/officeart/2008/layout/AlternatingHexagons"/>
    <dgm:cxn modelId="{C2A74CE8-53D8-480C-B2FD-A91021E3BB4E}" type="presParOf" srcId="{9503E985-F9F7-4C1F-A38E-00E579AF5E82}" destId="{CBAE6C29-8FBC-45EB-A105-74B73DFA35E4}" srcOrd="2" destOrd="0" presId="urn:microsoft.com/office/officeart/2008/layout/AlternatingHexagons"/>
    <dgm:cxn modelId="{3F933167-C78F-499D-A453-05F1307FAF3A}" type="presParOf" srcId="{CBAE6C29-8FBC-45EB-A105-74B73DFA35E4}" destId="{770A601E-05C1-458D-B72A-40F58FD6FFEF}" srcOrd="0" destOrd="0" presId="urn:microsoft.com/office/officeart/2008/layout/AlternatingHexagons"/>
    <dgm:cxn modelId="{2AB58E7D-7A8A-4D8E-AE2C-C3B8C1E2FDD0}" type="presParOf" srcId="{CBAE6C29-8FBC-45EB-A105-74B73DFA35E4}" destId="{A969FB53-8C7E-4E7C-A13A-4C9C258A494E}" srcOrd="1" destOrd="0" presId="urn:microsoft.com/office/officeart/2008/layout/AlternatingHexagons"/>
    <dgm:cxn modelId="{628B4BA0-B8E7-444A-B4C2-61C23219CBCD}" type="presParOf" srcId="{CBAE6C29-8FBC-45EB-A105-74B73DFA35E4}" destId="{C6F4B845-6D7D-4FF8-83DF-350DA33A5337}" srcOrd="2" destOrd="0" presId="urn:microsoft.com/office/officeart/2008/layout/AlternatingHexagons"/>
    <dgm:cxn modelId="{3C6B510A-3F65-422A-91AA-A9CB6DE5F3C0}" type="presParOf" srcId="{CBAE6C29-8FBC-45EB-A105-74B73DFA35E4}" destId="{8B6F2CF8-FC19-423C-A703-FB35A1BDCE80}" srcOrd="3" destOrd="0" presId="urn:microsoft.com/office/officeart/2008/layout/AlternatingHexagons"/>
    <dgm:cxn modelId="{6DF4EB9B-6F46-464A-A7B5-A7B59489EC7C}" type="presParOf" srcId="{CBAE6C29-8FBC-45EB-A105-74B73DFA35E4}" destId="{52D244F6-F38A-41B5-BE77-68F5642D524C}" srcOrd="4" destOrd="0" presId="urn:microsoft.com/office/officeart/2008/layout/AlternatingHexagons"/>
    <dgm:cxn modelId="{BC7F728E-CB61-4E94-81A2-A69CC802C86D}" type="presParOf" srcId="{9503E985-F9F7-4C1F-A38E-00E579AF5E82}" destId="{95A23F4D-317B-4924-8986-9ABB737661EE}" srcOrd="3" destOrd="0" presId="urn:microsoft.com/office/officeart/2008/layout/AlternatingHexagons"/>
    <dgm:cxn modelId="{7D1E22A9-4316-4B39-9BB1-00A838F05647}" type="presParOf" srcId="{9503E985-F9F7-4C1F-A38E-00E579AF5E82}" destId="{7B441C85-D13D-47EA-8BCD-03CFBB17649B}" srcOrd="4" destOrd="0" presId="urn:microsoft.com/office/officeart/2008/layout/AlternatingHexagons"/>
    <dgm:cxn modelId="{9FD90761-3AD6-4287-AE37-F863C946F087}" type="presParOf" srcId="{7B441C85-D13D-47EA-8BCD-03CFBB17649B}" destId="{3B03C574-FD45-4B5E-9C8D-71BCB45DA09A}" srcOrd="0" destOrd="0" presId="urn:microsoft.com/office/officeart/2008/layout/AlternatingHexagons"/>
    <dgm:cxn modelId="{D2881198-E6F4-42C1-AF4F-7F7EA7AE11A6}" type="presParOf" srcId="{7B441C85-D13D-47EA-8BCD-03CFBB17649B}" destId="{B9A193E3-6A22-49F3-B76B-0C698D77301D}" srcOrd="1" destOrd="0" presId="urn:microsoft.com/office/officeart/2008/layout/AlternatingHexagons"/>
    <dgm:cxn modelId="{DF3E2A3F-C355-4739-837B-F22974D698CB}" type="presParOf" srcId="{7B441C85-D13D-47EA-8BCD-03CFBB17649B}" destId="{EE1A886D-866E-430F-A156-173AD3CE10B8}" srcOrd="2" destOrd="0" presId="urn:microsoft.com/office/officeart/2008/layout/AlternatingHexagons"/>
    <dgm:cxn modelId="{0C04A631-BEB9-46D8-A1C0-E1AE56C38C18}" type="presParOf" srcId="{7B441C85-D13D-47EA-8BCD-03CFBB17649B}" destId="{1E504A7A-45E7-4491-A883-233EAC656BCA}" srcOrd="3" destOrd="0" presId="urn:microsoft.com/office/officeart/2008/layout/AlternatingHexagons"/>
    <dgm:cxn modelId="{46C9D6CB-AEE0-457C-B571-6DF2B305E391}" type="presParOf" srcId="{7B441C85-D13D-47EA-8BCD-03CFBB17649B}" destId="{B140BF4D-69F1-4BA7-91B0-DAA0A2306DE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FD23E-76CB-450E-8270-B78584C4C55A}" type="doc">
      <dgm:prSet loTypeId="urn:microsoft.com/office/officeart/2005/8/layout/StepDownProcess" loCatId="process" qsTypeId="urn:microsoft.com/office/officeart/2005/8/quickstyle/simple1" qsCatId="simple" csTypeId="urn:microsoft.com/office/officeart/2005/8/colors/accent1_4" csCatId="accent1" phldr="1"/>
      <dgm:spPr/>
      <dgm:t>
        <a:bodyPr/>
        <a:lstStyle/>
        <a:p>
          <a:endParaRPr lang="en-CA"/>
        </a:p>
      </dgm:t>
    </dgm:pt>
    <dgm:pt modelId="{C5F21F4A-504D-4D52-8B5A-30CE702009D3}">
      <dgm:prSet phldrT="[Text]"/>
      <dgm:spPr>
        <a:solidFill>
          <a:srgbClr val="FDD541"/>
        </a:solidFill>
      </dgm:spPr>
      <dgm:t>
        <a:bodyPr/>
        <a:lstStyle/>
        <a:p>
          <a:r>
            <a:rPr lang="en-CA" b="1" dirty="0">
              <a:solidFill>
                <a:schemeClr val="tx1"/>
              </a:solidFill>
            </a:rPr>
            <a:t>HOW</a:t>
          </a:r>
          <a:r>
            <a:rPr lang="en-CA" dirty="0">
              <a:solidFill>
                <a:schemeClr val="tx1"/>
              </a:solidFill>
            </a:rPr>
            <a:t> do you know them</a:t>
          </a:r>
        </a:p>
      </dgm:t>
      <dgm:extLst>
        <a:ext uri="{E40237B7-FDA0-4F09-8148-C483321AD2D9}">
          <dgm14:cNvPr xmlns:dgm14="http://schemas.microsoft.com/office/drawing/2010/diagram" id="0" name="" descr="3 simple steps of how to connect on LinkedIn "/>
        </a:ext>
      </dgm:extLst>
    </dgm:pt>
    <dgm:pt modelId="{AFF9B385-7ADB-4661-9CEC-FFE4CCF1A194}" type="parTrans" cxnId="{F146DE27-8010-4D79-9FE1-74EB2BB1E2C7}">
      <dgm:prSet/>
      <dgm:spPr/>
      <dgm:t>
        <a:bodyPr/>
        <a:lstStyle/>
        <a:p>
          <a:endParaRPr lang="en-CA"/>
        </a:p>
      </dgm:t>
    </dgm:pt>
    <dgm:pt modelId="{17EA419E-51AB-481E-BE97-17A8AF0B607D}" type="sibTrans" cxnId="{F146DE27-8010-4D79-9FE1-74EB2BB1E2C7}">
      <dgm:prSet/>
      <dgm:spPr/>
      <dgm:t>
        <a:bodyPr/>
        <a:lstStyle/>
        <a:p>
          <a:endParaRPr lang="en-CA"/>
        </a:p>
      </dgm:t>
    </dgm:pt>
    <dgm:pt modelId="{C20A7187-B699-413A-915D-BBDD4C7B4564}">
      <dgm:prSet phldrT="[Text]"/>
      <dgm:spPr/>
      <dgm:t>
        <a:bodyPr/>
        <a:lstStyle/>
        <a:p>
          <a:r>
            <a:rPr lang="en-CA"/>
            <a:t>What did you talk about?</a:t>
          </a:r>
        </a:p>
      </dgm:t>
    </dgm:pt>
    <dgm:pt modelId="{840D9D35-80F1-4660-9D7C-7AFE7395C2E0}" type="parTrans" cxnId="{815EDF35-71C1-42FD-8876-6AE91FE74034}">
      <dgm:prSet/>
      <dgm:spPr/>
      <dgm:t>
        <a:bodyPr/>
        <a:lstStyle/>
        <a:p>
          <a:endParaRPr lang="en-CA"/>
        </a:p>
      </dgm:t>
    </dgm:pt>
    <dgm:pt modelId="{99A8203E-0811-47DB-9104-1B325F604355}" type="sibTrans" cxnId="{815EDF35-71C1-42FD-8876-6AE91FE74034}">
      <dgm:prSet/>
      <dgm:spPr/>
      <dgm:t>
        <a:bodyPr/>
        <a:lstStyle/>
        <a:p>
          <a:endParaRPr lang="en-CA"/>
        </a:p>
      </dgm:t>
    </dgm:pt>
    <dgm:pt modelId="{78B90033-DF39-4EB3-AF6F-DD15AF81AA08}">
      <dgm:prSet phldrT="[Text]"/>
      <dgm:spPr>
        <a:solidFill>
          <a:srgbClr val="FDD541"/>
        </a:solidFill>
      </dgm:spPr>
      <dgm:t>
        <a:bodyPr/>
        <a:lstStyle/>
        <a:p>
          <a:r>
            <a:rPr lang="en-CA" b="1" dirty="0">
              <a:solidFill>
                <a:schemeClr val="tx1"/>
              </a:solidFill>
            </a:rPr>
            <a:t>WHY</a:t>
          </a:r>
          <a:r>
            <a:rPr lang="en-CA" dirty="0">
              <a:solidFill>
                <a:schemeClr val="tx1"/>
              </a:solidFill>
            </a:rPr>
            <a:t> you want to connect</a:t>
          </a:r>
        </a:p>
      </dgm:t>
    </dgm:pt>
    <dgm:pt modelId="{ECDD6908-8D39-45F9-995C-F55F36031586}" type="parTrans" cxnId="{D8884ABF-3C0C-4CEB-BC13-94AF7C0C8D77}">
      <dgm:prSet/>
      <dgm:spPr/>
      <dgm:t>
        <a:bodyPr/>
        <a:lstStyle/>
        <a:p>
          <a:endParaRPr lang="en-CA"/>
        </a:p>
      </dgm:t>
    </dgm:pt>
    <dgm:pt modelId="{DAA3B76B-F7F4-4574-A5DF-7C7E7563B5C8}" type="sibTrans" cxnId="{D8884ABF-3C0C-4CEB-BC13-94AF7C0C8D77}">
      <dgm:prSet/>
      <dgm:spPr/>
      <dgm:t>
        <a:bodyPr/>
        <a:lstStyle/>
        <a:p>
          <a:endParaRPr lang="en-CA"/>
        </a:p>
      </dgm:t>
    </dgm:pt>
    <dgm:pt modelId="{3EC56A84-B4CF-4F91-95AA-4AC3972057DB}">
      <dgm:prSet phldrT="[Text]"/>
      <dgm:spPr/>
      <dgm:t>
        <a:bodyPr/>
        <a:lstStyle/>
        <a:p>
          <a:r>
            <a:rPr lang="en-CA"/>
            <a:t>Interested in learning more about their experiences</a:t>
          </a:r>
        </a:p>
      </dgm:t>
    </dgm:pt>
    <dgm:pt modelId="{0BE85CAF-646D-4A77-9189-C11D2CE29A3F}" type="parTrans" cxnId="{42633D49-418A-4D9D-9163-C41502540A02}">
      <dgm:prSet/>
      <dgm:spPr/>
      <dgm:t>
        <a:bodyPr/>
        <a:lstStyle/>
        <a:p>
          <a:endParaRPr lang="en-CA"/>
        </a:p>
      </dgm:t>
    </dgm:pt>
    <dgm:pt modelId="{DD12CCF5-A011-4E9D-BE7D-31514877B403}" type="sibTrans" cxnId="{42633D49-418A-4D9D-9163-C41502540A02}">
      <dgm:prSet/>
      <dgm:spPr/>
      <dgm:t>
        <a:bodyPr/>
        <a:lstStyle/>
        <a:p>
          <a:endParaRPr lang="en-CA"/>
        </a:p>
      </dgm:t>
    </dgm:pt>
    <dgm:pt modelId="{C60EBEAE-7137-4E45-A119-AEBB107AF727}">
      <dgm:prSet phldrT="[Text]"/>
      <dgm:spPr>
        <a:solidFill>
          <a:srgbClr val="FDD541"/>
        </a:solidFill>
      </dgm:spPr>
      <dgm:t>
        <a:bodyPr/>
        <a:lstStyle/>
        <a:p>
          <a:r>
            <a:rPr lang="en-CA" b="1" dirty="0">
              <a:solidFill>
                <a:schemeClr val="tx1"/>
              </a:solidFill>
            </a:rPr>
            <a:t>CALL</a:t>
          </a:r>
          <a:r>
            <a:rPr lang="en-CA" b="0" dirty="0">
              <a:solidFill>
                <a:schemeClr val="tx1"/>
              </a:solidFill>
            </a:rPr>
            <a:t> to action</a:t>
          </a:r>
          <a:endParaRPr lang="en-CA" b="1" dirty="0">
            <a:solidFill>
              <a:schemeClr val="tx1"/>
            </a:solidFill>
          </a:endParaRPr>
        </a:p>
      </dgm:t>
    </dgm:pt>
    <dgm:pt modelId="{82686FDB-DB7F-47B6-B02B-FE04A7F7FD58}" type="parTrans" cxnId="{1EA3AF9C-CDDC-4C41-A8CF-D0CFE0D0C8A4}">
      <dgm:prSet/>
      <dgm:spPr/>
      <dgm:t>
        <a:bodyPr/>
        <a:lstStyle/>
        <a:p>
          <a:endParaRPr lang="en-CA"/>
        </a:p>
      </dgm:t>
    </dgm:pt>
    <dgm:pt modelId="{FFB57CB0-D94F-435F-B0BB-CF61A3D621D5}" type="sibTrans" cxnId="{1EA3AF9C-CDDC-4C41-A8CF-D0CFE0D0C8A4}">
      <dgm:prSet/>
      <dgm:spPr/>
      <dgm:t>
        <a:bodyPr/>
        <a:lstStyle/>
        <a:p>
          <a:endParaRPr lang="en-CA"/>
        </a:p>
      </dgm:t>
    </dgm:pt>
    <dgm:pt modelId="{CEAD5667-8685-4268-AB3B-6DD12652F1A4}">
      <dgm:prSet phldrT="[Text]"/>
      <dgm:spPr/>
      <dgm:t>
        <a:bodyPr/>
        <a:lstStyle/>
        <a:p>
          <a:pPr rtl="0"/>
          <a:r>
            <a:rPr lang="en-CA"/>
            <a:t>Do you </a:t>
          </a:r>
          <a:r>
            <a:rPr lang="en-CA">
              <a:latin typeface="Barlow Condensed"/>
            </a:rPr>
            <a:t>want to meet me</a:t>
          </a:r>
          <a:r>
            <a:rPr lang="en-CA"/>
            <a:t>?</a:t>
          </a:r>
        </a:p>
      </dgm:t>
    </dgm:pt>
    <dgm:pt modelId="{9C6026C4-EDAD-4C91-9372-F51F63EB5B5D}" type="parTrans" cxnId="{FA29663D-E5FC-41AF-BD3F-C344FD703ECE}">
      <dgm:prSet/>
      <dgm:spPr/>
      <dgm:t>
        <a:bodyPr/>
        <a:lstStyle/>
        <a:p>
          <a:endParaRPr lang="en-CA"/>
        </a:p>
      </dgm:t>
    </dgm:pt>
    <dgm:pt modelId="{FEBFFD92-6E5D-4B18-AE92-F0F831F72823}" type="sibTrans" cxnId="{FA29663D-E5FC-41AF-BD3F-C344FD703ECE}">
      <dgm:prSet/>
      <dgm:spPr/>
      <dgm:t>
        <a:bodyPr/>
        <a:lstStyle/>
        <a:p>
          <a:endParaRPr lang="en-CA"/>
        </a:p>
      </dgm:t>
    </dgm:pt>
    <dgm:pt modelId="{C08C88BA-22DB-4331-B7CC-4746DECF4572}">
      <dgm:prSet phldrT="[Text]"/>
      <dgm:spPr/>
      <dgm:t>
        <a:bodyPr/>
        <a:lstStyle/>
        <a:p>
          <a:r>
            <a:rPr lang="en-CA"/>
            <a:t>Where did you meet?</a:t>
          </a:r>
        </a:p>
      </dgm:t>
    </dgm:pt>
    <dgm:pt modelId="{DC0CA5DE-704B-478C-9F4D-2473BCB5A922}" type="parTrans" cxnId="{34EBF9DA-53E8-4DEA-81ED-3DF9BA9C0036}">
      <dgm:prSet/>
      <dgm:spPr/>
      <dgm:t>
        <a:bodyPr/>
        <a:lstStyle/>
        <a:p>
          <a:endParaRPr lang="en-CA"/>
        </a:p>
      </dgm:t>
    </dgm:pt>
    <dgm:pt modelId="{4888A533-C942-4672-9C68-494A0596D4E3}" type="sibTrans" cxnId="{34EBF9DA-53E8-4DEA-81ED-3DF9BA9C0036}">
      <dgm:prSet/>
      <dgm:spPr/>
      <dgm:t>
        <a:bodyPr/>
        <a:lstStyle/>
        <a:p>
          <a:endParaRPr lang="en-CA"/>
        </a:p>
      </dgm:t>
    </dgm:pt>
    <dgm:pt modelId="{79DBE9C5-2018-434B-8085-DB5150EA9D78}">
      <dgm:prSet phldrT="[Text]"/>
      <dgm:spPr/>
      <dgm:t>
        <a:bodyPr/>
        <a:lstStyle/>
        <a:p>
          <a:r>
            <a:rPr lang="en-CA"/>
            <a:t>Do you just want to connect?</a:t>
          </a:r>
        </a:p>
      </dgm:t>
    </dgm:pt>
    <dgm:pt modelId="{6E8C43F6-B70E-4B80-ACAE-4E059FDA5397}" type="parTrans" cxnId="{F66321D2-D6E5-4CCD-A248-592C2EB44193}">
      <dgm:prSet/>
      <dgm:spPr/>
      <dgm:t>
        <a:bodyPr/>
        <a:lstStyle/>
        <a:p>
          <a:endParaRPr lang="en-CA"/>
        </a:p>
      </dgm:t>
    </dgm:pt>
    <dgm:pt modelId="{DF44BD28-E9AC-4321-AEF7-1EF77536FC30}" type="sibTrans" cxnId="{F66321D2-D6E5-4CCD-A248-592C2EB44193}">
      <dgm:prSet/>
      <dgm:spPr/>
      <dgm:t>
        <a:bodyPr/>
        <a:lstStyle/>
        <a:p>
          <a:endParaRPr lang="en-CA"/>
        </a:p>
      </dgm:t>
    </dgm:pt>
    <dgm:pt modelId="{B2186B02-6A62-4CA9-89D9-42CFB850DBE7}">
      <dgm:prSet phldrT="[Text]"/>
      <dgm:spPr/>
      <dgm:t>
        <a:bodyPr/>
        <a:lstStyle/>
        <a:p>
          <a:r>
            <a:rPr lang="en-CA"/>
            <a:t>Build your network</a:t>
          </a:r>
        </a:p>
      </dgm:t>
    </dgm:pt>
    <dgm:pt modelId="{02462B79-7F4A-42A7-9AE8-DF027C18A0E4}" type="parTrans" cxnId="{02C1F6DC-9883-4B12-B71F-7FECAB61221E}">
      <dgm:prSet/>
      <dgm:spPr/>
      <dgm:t>
        <a:bodyPr/>
        <a:lstStyle/>
        <a:p>
          <a:endParaRPr lang="en-CA"/>
        </a:p>
      </dgm:t>
    </dgm:pt>
    <dgm:pt modelId="{D1898525-D13C-4B08-B070-2FF5CBD29438}" type="sibTrans" cxnId="{02C1F6DC-9883-4B12-B71F-7FECAB61221E}">
      <dgm:prSet/>
      <dgm:spPr/>
      <dgm:t>
        <a:bodyPr/>
        <a:lstStyle/>
        <a:p>
          <a:endParaRPr lang="en-CA"/>
        </a:p>
      </dgm:t>
    </dgm:pt>
    <dgm:pt modelId="{BCD33F53-CB50-4054-AE31-BD5B212FB10B}" type="pres">
      <dgm:prSet presAssocID="{235FD23E-76CB-450E-8270-B78584C4C55A}" presName="rootnode" presStyleCnt="0">
        <dgm:presLayoutVars>
          <dgm:chMax/>
          <dgm:chPref/>
          <dgm:dir/>
          <dgm:animLvl val="lvl"/>
        </dgm:presLayoutVars>
      </dgm:prSet>
      <dgm:spPr/>
    </dgm:pt>
    <dgm:pt modelId="{E15BD7C3-5D17-4467-9901-1C160B2D6E2B}" type="pres">
      <dgm:prSet presAssocID="{C5F21F4A-504D-4D52-8B5A-30CE702009D3}" presName="composite" presStyleCnt="0"/>
      <dgm:spPr/>
    </dgm:pt>
    <dgm:pt modelId="{3F29C73E-4E30-4874-8971-299DFD0293D5}" type="pres">
      <dgm:prSet presAssocID="{C5F21F4A-504D-4D52-8B5A-30CE702009D3}" presName="bentUpArrow1" presStyleLbl="alignImgPlace1" presStyleIdx="0" presStyleCnt="2"/>
      <dgm:spPr/>
    </dgm:pt>
    <dgm:pt modelId="{07FB380B-3BFE-4AB5-BDF2-8DD1E8C96E2C}" type="pres">
      <dgm:prSet presAssocID="{C5F21F4A-504D-4D52-8B5A-30CE702009D3}" presName="ParentText" presStyleLbl="node1" presStyleIdx="0" presStyleCnt="3">
        <dgm:presLayoutVars>
          <dgm:chMax val="1"/>
          <dgm:chPref val="1"/>
          <dgm:bulletEnabled val="1"/>
        </dgm:presLayoutVars>
      </dgm:prSet>
      <dgm:spPr/>
    </dgm:pt>
    <dgm:pt modelId="{FA1DB081-3B4C-45FF-9771-7F16F0EF9A3A}" type="pres">
      <dgm:prSet presAssocID="{C5F21F4A-504D-4D52-8B5A-30CE702009D3}" presName="ChildText" presStyleLbl="revTx" presStyleIdx="0" presStyleCnt="3" custScaleX="214506" custLinFactNeighborX="64767">
        <dgm:presLayoutVars>
          <dgm:chMax val="0"/>
          <dgm:chPref val="0"/>
          <dgm:bulletEnabled val="1"/>
        </dgm:presLayoutVars>
      </dgm:prSet>
      <dgm:spPr/>
    </dgm:pt>
    <dgm:pt modelId="{B0334E88-BB5E-4F19-8E9D-568F57B8458B}" type="pres">
      <dgm:prSet presAssocID="{17EA419E-51AB-481E-BE97-17A8AF0B607D}" presName="sibTrans" presStyleCnt="0"/>
      <dgm:spPr/>
    </dgm:pt>
    <dgm:pt modelId="{83157A9F-F9BE-4879-86E8-4259DBAEA470}" type="pres">
      <dgm:prSet presAssocID="{78B90033-DF39-4EB3-AF6F-DD15AF81AA08}" presName="composite" presStyleCnt="0"/>
      <dgm:spPr/>
    </dgm:pt>
    <dgm:pt modelId="{E9A0B2AF-D7BC-4CC8-B0E4-D8C22BDEFF84}" type="pres">
      <dgm:prSet presAssocID="{78B90033-DF39-4EB3-AF6F-DD15AF81AA08}" presName="bentUpArrow1" presStyleLbl="alignImgPlace1" presStyleIdx="1" presStyleCnt="2"/>
      <dgm:spPr/>
    </dgm:pt>
    <dgm:pt modelId="{0B205E89-5E1D-4E9B-88EC-B437B355584B}" type="pres">
      <dgm:prSet presAssocID="{78B90033-DF39-4EB3-AF6F-DD15AF81AA08}" presName="ParentText" presStyleLbl="node1" presStyleIdx="1" presStyleCnt="3">
        <dgm:presLayoutVars>
          <dgm:chMax val="1"/>
          <dgm:chPref val="1"/>
          <dgm:bulletEnabled val="1"/>
        </dgm:presLayoutVars>
      </dgm:prSet>
      <dgm:spPr/>
    </dgm:pt>
    <dgm:pt modelId="{D77716FA-372D-4080-9304-55632079AE9A}" type="pres">
      <dgm:prSet presAssocID="{78B90033-DF39-4EB3-AF6F-DD15AF81AA08}" presName="ChildText" presStyleLbl="revTx" presStyleIdx="1" presStyleCnt="3" custScaleX="261536" custLinFactNeighborX="90579" custLinFactNeighborY="-3017">
        <dgm:presLayoutVars>
          <dgm:chMax val="0"/>
          <dgm:chPref val="0"/>
          <dgm:bulletEnabled val="1"/>
        </dgm:presLayoutVars>
      </dgm:prSet>
      <dgm:spPr/>
    </dgm:pt>
    <dgm:pt modelId="{0F4604FE-5C15-411B-AF7E-B5949C58DEF4}" type="pres">
      <dgm:prSet presAssocID="{DAA3B76B-F7F4-4574-A5DF-7C7E7563B5C8}" presName="sibTrans" presStyleCnt="0"/>
      <dgm:spPr/>
    </dgm:pt>
    <dgm:pt modelId="{89364032-5737-4202-BC3E-00CFFC9133F7}" type="pres">
      <dgm:prSet presAssocID="{C60EBEAE-7137-4E45-A119-AEBB107AF727}" presName="composite" presStyleCnt="0"/>
      <dgm:spPr/>
    </dgm:pt>
    <dgm:pt modelId="{4DBB53A9-F5FF-4A93-94C1-FAD929E7902E}" type="pres">
      <dgm:prSet presAssocID="{C60EBEAE-7137-4E45-A119-AEBB107AF727}" presName="ParentText" presStyleLbl="node1" presStyleIdx="2" presStyleCnt="3">
        <dgm:presLayoutVars>
          <dgm:chMax val="1"/>
          <dgm:chPref val="1"/>
          <dgm:bulletEnabled val="1"/>
        </dgm:presLayoutVars>
      </dgm:prSet>
      <dgm:spPr/>
    </dgm:pt>
    <dgm:pt modelId="{8CC368E5-AD18-467A-8A19-5B03B5CFB7AA}" type="pres">
      <dgm:prSet presAssocID="{C60EBEAE-7137-4E45-A119-AEBB107AF727}" presName="FinalChildText" presStyleLbl="revTx" presStyleIdx="2" presStyleCnt="3" custScaleX="183036" custLinFactNeighborX="48340" custLinFactNeighborY="1810">
        <dgm:presLayoutVars>
          <dgm:chMax val="0"/>
          <dgm:chPref val="0"/>
          <dgm:bulletEnabled val="1"/>
        </dgm:presLayoutVars>
      </dgm:prSet>
      <dgm:spPr/>
    </dgm:pt>
  </dgm:ptLst>
  <dgm:cxnLst>
    <dgm:cxn modelId="{6056201F-92AA-4873-AA13-A321FAE4FE03}" type="presOf" srcId="{3EC56A84-B4CF-4F91-95AA-4AC3972057DB}" destId="{D77716FA-372D-4080-9304-55632079AE9A}" srcOrd="0" destOrd="0" presId="urn:microsoft.com/office/officeart/2005/8/layout/StepDownProcess"/>
    <dgm:cxn modelId="{F146DE27-8010-4D79-9FE1-74EB2BB1E2C7}" srcId="{235FD23E-76CB-450E-8270-B78584C4C55A}" destId="{C5F21F4A-504D-4D52-8B5A-30CE702009D3}" srcOrd="0" destOrd="0" parTransId="{AFF9B385-7ADB-4661-9CEC-FFE4CCF1A194}" sibTransId="{17EA419E-51AB-481E-BE97-17A8AF0B607D}"/>
    <dgm:cxn modelId="{815EDF35-71C1-42FD-8876-6AE91FE74034}" srcId="{C5F21F4A-504D-4D52-8B5A-30CE702009D3}" destId="{C20A7187-B699-413A-915D-BBDD4C7B4564}" srcOrd="0" destOrd="0" parTransId="{840D9D35-80F1-4660-9D7C-7AFE7395C2E0}" sibTransId="{99A8203E-0811-47DB-9104-1B325F604355}"/>
    <dgm:cxn modelId="{FA29663D-E5FC-41AF-BD3F-C344FD703ECE}" srcId="{C60EBEAE-7137-4E45-A119-AEBB107AF727}" destId="{CEAD5667-8685-4268-AB3B-6DD12652F1A4}" srcOrd="0" destOrd="0" parTransId="{9C6026C4-EDAD-4C91-9372-F51F63EB5B5D}" sibTransId="{FEBFFD92-6E5D-4B18-AE92-F0F831F72823}"/>
    <dgm:cxn modelId="{D9715A3E-D863-46CE-A29F-F8725B730DCC}" type="presOf" srcId="{79DBE9C5-2018-434B-8085-DB5150EA9D78}" destId="{8CC368E5-AD18-467A-8A19-5B03B5CFB7AA}" srcOrd="0" destOrd="1" presId="urn:microsoft.com/office/officeart/2005/8/layout/StepDownProcess"/>
    <dgm:cxn modelId="{EC76EA5D-3915-488A-BCE7-E8E6617CDD01}" type="presOf" srcId="{C08C88BA-22DB-4331-B7CC-4746DECF4572}" destId="{FA1DB081-3B4C-45FF-9771-7F16F0EF9A3A}" srcOrd="0" destOrd="1" presId="urn:microsoft.com/office/officeart/2005/8/layout/StepDownProcess"/>
    <dgm:cxn modelId="{42633D49-418A-4D9D-9163-C41502540A02}" srcId="{78B90033-DF39-4EB3-AF6F-DD15AF81AA08}" destId="{3EC56A84-B4CF-4F91-95AA-4AC3972057DB}" srcOrd="0" destOrd="0" parTransId="{0BE85CAF-646D-4A77-9189-C11D2CE29A3F}" sibTransId="{DD12CCF5-A011-4E9D-BE7D-31514877B403}"/>
    <dgm:cxn modelId="{875F1D53-1C47-406C-8B8B-0B603EBD708C}" type="presOf" srcId="{C60EBEAE-7137-4E45-A119-AEBB107AF727}" destId="{4DBB53A9-F5FF-4A93-94C1-FAD929E7902E}" srcOrd="0" destOrd="0" presId="urn:microsoft.com/office/officeart/2005/8/layout/StepDownProcess"/>
    <dgm:cxn modelId="{1EA3AF9C-CDDC-4C41-A8CF-D0CFE0D0C8A4}" srcId="{235FD23E-76CB-450E-8270-B78584C4C55A}" destId="{C60EBEAE-7137-4E45-A119-AEBB107AF727}" srcOrd="2" destOrd="0" parTransId="{82686FDB-DB7F-47B6-B02B-FE04A7F7FD58}" sibTransId="{FFB57CB0-D94F-435F-B0BB-CF61A3D621D5}"/>
    <dgm:cxn modelId="{9085E5AA-E0DD-4B7E-BA7F-5303A0E60A27}" type="presOf" srcId="{CEAD5667-8685-4268-AB3B-6DD12652F1A4}" destId="{8CC368E5-AD18-467A-8A19-5B03B5CFB7AA}" srcOrd="0" destOrd="0" presId="urn:microsoft.com/office/officeart/2005/8/layout/StepDownProcess"/>
    <dgm:cxn modelId="{94831BAE-47FA-4DAE-A692-78E92EB52790}" type="presOf" srcId="{78B90033-DF39-4EB3-AF6F-DD15AF81AA08}" destId="{0B205E89-5E1D-4E9B-88EC-B437B355584B}" srcOrd="0" destOrd="0" presId="urn:microsoft.com/office/officeart/2005/8/layout/StepDownProcess"/>
    <dgm:cxn modelId="{643BDAB4-C5A4-4A47-A563-1FC63BBF8ABB}" type="presOf" srcId="{235FD23E-76CB-450E-8270-B78584C4C55A}" destId="{BCD33F53-CB50-4054-AE31-BD5B212FB10B}" srcOrd="0" destOrd="0" presId="urn:microsoft.com/office/officeart/2005/8/layout/StepDownProcess"/>
    <dgm:cxn modelId="{3AE8F2B5-9CD8-4E41-B050-F52A79861D3D}" type="presOf" srcId="{C5F21F4A-504D-4D52-8B5A-30CE702009D3}" destId="{07FB380B-3BFE-4AB5-BDF2-8DD1E8C96E2C}" srcOrd="0" destOrd="0" presId="urn:microsoft.com/office/officeart/2005/8/layout/StepDownProcess"/>
    <dgm:cxn modelId="{D8884ABF-3C0C-4CEB-BC13-94AF7C0C8D77}" srcId="{235FD23E-76CB-450E-8270-B78584C4C55A}" destId="{78B90033-DF39-4EB3-AF6F-DD15AF81AA08}" srcOrd="1" destOrd="0" parTransId="{ECDD6908-8D39-45F9-995C-F55F36031586}" sibTransId="{DAA3B76B-F7F4-4574-A5DF-7C7E7563B5C8}"/>
    <dgm:cxn modelId="{F66321D2-D6E5-4CCD-A248-592C2EB44193}" srcId="{C60EBEAE-7137-4E45-A119-AEBB107AF727}" destId="{79DBE9C5-2018-434B-8085-DB5150EA9D78}" srcOrd="1" destOrd="0" parTransId="{6E8C43F6-B70E-4B80-ACAE-4E059FDA5397}" sibTransId="{DF44BD28-E9AC-4321-AEF7-1EF77536FC30}"/>
    <dgm:cxn modelId="{34EBF9DA-53E8-4DEA-81ED-3DF9BA9C0036}" srcId="{C5F21F4A-504D-4D52-8B5A-30CE702009D3}" destId="{C08C88BA-22DB-4331-B7CC-4746DECF4572}" srcOrd="1" destOrd="0" parTransId="{DC0CA5DE-704B-478C-9F4D-2473BCB5A922}" sibTransId="{4888A533-C942-4672-9C68-494A0596D4E3}"/>
    <dgm:cxn modelId="{02C1F6DC-9883-4B12-B71F-7FECAB61221E}" srcId="{78B90033-DF39-4EB3-AF6F-DD15AF81AA08}" destId="{B2186B02-6A62-4CA9-89D9-42CFB850DBE7}" srcOrd="1" destOrd="0" parTransId="{02462B79-7F4A-42A7-9AE8-DF027C18A0E4}" sibTransId="{D1898525-D13C-4B08-B070-2FF5CBD29438}"/>
    <dgm:cxn modelId="{E17874E5-DB1D-4BDD-8539-BE2D384DD804}" type="presOf" srcId="{C20A7187-B699-413A-915D-BBDD4C7B4564}" destId="{FA1DB081-3B4C-45FF-9771-7F16F0EF9A3A}" srcOrd="0" destOrd="0" presId="urn:microsoft.com/office/officeart/2005/8/layout/StepDownProcess"/>
    <dgm:cxn modelId="{DB5922FD-3B59-4D6C-8555-2898A4BE6F39}" type="presOf" srcId="{B2186B02-6A62-4CA9-89D9-42CFB850DBE7}" destId="{D77716FA-372D-4080-9304-55632079AE9A}" srcOrd="0" destOrd="1" presId="urn:microsoft.com/office/officeart/2005/8/layout/StepDownProcess"/>
    <dgm:cxn modelId="{3D835766-1428-4F7C-9F59-078B5B211F4D}" type="presParOf" srcId="{BCD33F53-CB50-4054-AE31-BD5B212FB10B}" destId="{E15BD7C3-5D17-4467-9901-1C160B2D6E2B}" srcOrd="0" destOrd="0" presId="urn:microsoft.com/office/officeart/2005/8/layout/StepDownProcess"/>
    <dgm:cxn modelId="{D8FEC370-3BA1-46F1-8BA1-485528F21CAB}" type="presParOf" srcId="{E15BD7C3-5D17-4467-9901-1C160B2D6E2B}" destId="{3F29C73E-4E30-4874-8971-299DFD0293D5}" srcOrd="0" destOrd="0" presId="urn:microsoft.com/office/officeart/2005/8/layout/StepDownProcess"/>
    <dgm:cxn modelId="{19C972CE-1ACC-4A2F-BB60-5E4C571822A2}" type="presParOf" srcId="{E15BD7C3-5D17-4467-9901-1C160B2D6E2B}" destId="{07FB380B-3BFE-4AB5-BDF2-8DD1E8C96E2C}" srcOrd="1" destOrd="0" presId="urn:microsoft.com/office/officeart/2005/8/layout/StepDownProcess"/>
    <dgm:cxn modelId="{DA357889-2AF7-4621-ADE6-E62E15126D6F}" type="presParOf" srcId="{E15BD7C3-5D17-4467-9901-1C160B2D6E2B}" destId="{FA1DB081-3B4C-45FF-9771-7F16F0EF9A3A}" srcOrd="2" destOrd="0" presId="urn:microsoft.com/office/officeart/2005/8/layout/StepDownProcess"/>
    <dgm:cxn modelId="{6F50ADDA-617A-4A2F-906B-9C39C328A004}" type="presParOf" srcId="{BCD33F53-CB50-4054-AE31-BD5B212FB10B}" destId="{B0334E88-BB5E-4F19-8E9D-568F57B8458B}" srcOrd="1" destOrd="0" presId="urn:microsoft.com/office/officeart/2005/8/layout/StepDownProcess"/>
    <dgm:cxn modelId="{051DA9E6-E698-4758-B7B9-B927502221F9}" type="presParOf" srcId="{BCD33F53-CB50-4054-AE31-BD5B212FB10B}" destId="{83157A9F-F9BE-4879-86E8-4259DBAEA470}" srcOrd="2" destOrd="0" presId="urn:microsoft.com/office/officeart/2005/8/layout/StepDownProcess"/>
    <dgm:cxn modelId="{6BDBF607-6C7A-434C-8A1F-3FD6790BFFD4}" type="presParOf" srcId="{83157A9F-F9BE-4879-86E8-4259DBAEA470}" destId="{E9A0B2AF-D7BC-4CC8-B0E4-D8C22BDEFF84}" srcOrd="0" destOrd="0" presId="urn:microsoft.com/office/officeart/2005/8/layout/StepDownProcess"/>
    <dgm:cxn modelId="{336FC270-C945-464F-A69C-3D0B83144320}" type="presParOf" srcId="{83157A9F-F9BE-4879-86E8-4259DBAEA470}" destId="{0B205E89-5E1D-4E9B-88EC-B437B355584B}" srcOrd="1" destOrd="0" presId="urn:microsoft.com/office/officeart/2005/8/layout/StepDownProcess"/>
    <dgm:cxn modelId="{11E796CC-56A6-498D-830F-C06C51815421}" type="presParOf" srcId="{83157A9F-F9BE-4879-86E8-4259DBAEA470}" destId="{D77716FA-372D-4080-9304-55632079AE9A}" srcOrd="2" destOrd="0" presId="urn:microsoft.com/office/officeart/2005/8/layout/StepDownProcess"/>
    <dgm:cxn modelId="{DA0430CF-2720-46FB-80C3-D9C1BC4F383C}" type="presParOf" srcId="{BCD33F53-CB50-4054-AE31-BD5B212FB10B}" destId="{0F4604FE-5C15-411B-AF7E-B5949C58DEF4}" srcOrd="3" destOrd="0" presId="urn:microsoft.com/office/officeart/2005/8/layout/StepDownProcess"/>
    <dgm:cxn modelId="{BFD8FC85-C0FD-4C70-8843-7C054BE72695}" type="presParOf" srcId="{BCD33F53-CB50-4054-AE31-BD5B212FB10B}" destId="{89364032-5737-4202-BC3E-00CFFC9133F7}" srcOrd="4" destOrd="0" presId="urn:microsoft.com/office/officeart/2005/8/layout/StepDownProcess"/>
    <dgm:cxn modelId="{9821D1DE-BC36-435D-8C6A-524A3C58556B}" type="presParOf" srcId="{89364032-5737-4202-BC3E-00CFFC9133F7}" destId="{4DBB53A9-F5FF-4A93-94C1-FAD929E7902E}" srcOrd="0" destOrd="0" presId="urn:microsoft.com/office/officeart/2005/8/layout/StepDownProcess"/>
    <dgm:cxn modelId="{840DC1BD-A107-4DD9-9158-C81AE65C0899}" type="presParOf" srcId="{89364032-5737-4202-BC3E-00CFFC9133F7}" destId="{8CC368E5-AD18-467A-8A19-5B03B5CFB7A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D2FA1-41C0-40C9-A737-E2771EFA8356}">
      <dsp:nvSpPr>
        <dsp:cNvPr id="0" name=""/>
        <dsp:cNvSpPr/>
      </dsp:nvSpPr>
      <dsp:spPr>
        <a:xfrm>
          <a:off x="1047745" y="0"/>
          <a:ext cx="9826420" cy="488241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FEA15-F552-46A7-B52F-A93CE76B2975}">
      <dsp:nvSpPr>
        <dsp:cNvPr id="0" name=""/>
        <dsp:cNvSpPr/>
      </dsp:nvSpPr>
      <dsp:spPr>
        <a:xfrm>
          <a:off x="5080" y="1464723"/>
          <a:ext cx="2221218" cy="195296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Georgia" panose="02040502050405020303" pitchFamily="18" charset="0"/>
            </a:rPr>
            <a:t>Why LinkedIn?</a:t>
          </a:r>
        </a:p>
      </dsp:txBody>
      <dsp:txXfrm>
        <a:off x="100416" y="1560059"/>
        <a:ext cx="2030546" cy="1762292"/>
      </dsp:txXfrm>
    </dsp:sp>
    <dsp:sp modelId="{62EF33F9-387B-4B81-96C4-14B92E50547C}">
      <dsp:nvSpPr>
        <dsp:cNvPr id="0" name=""/>
        <dsp:cNvSpPr/>
      </dsp:nvSpPr>
      <dsp:spPr>
        <a:xfrm>
          <a:off x="2337359" y="1464723"/>
          <a:ext cx="2221218" cy="195296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CA" sz="2400" kern="1200">
              <a:latin typeface="Georgia" panose="02040502050405020303" pitchFamily="18" charset="0"/>
            </a:rPr>
            <a:t>Components of a LinkedIn profile</a:t>
          </a:r>
        </a:p>
        <a:p>
          <a:pPr marL="171450" lvl="1" indent="-171450" algn="l" defTabSz="844550">
            <a:lnSpc>
              <a:spcPct val="90000"/>
            </a:lnSpc>
            <a:spcBef>
              <a:spcPct val="0"/>
            </a:spcBef>
            <a:spcAft>
              <a:spcPct val="15000"/>
            </a:spcAft>
            <a:buChar char="•"/>
          </a:pPr>
          <a:r>
            <a:rPr lang="en-CA" sz="1900" kern="1200">
              <a:latin typeface="Georgia" panose="02040502050405020303" pitchFamily="18" charset="0"/>
            </a:rPr>
            <a:t>Interactive tour of real profiles</a:t>
          </a:r>
        </a:p>
      </dsp:txBody>
      <dsp:txXfrm>
        <a:off x="2432695" y="1560059"/>
        <a:ext cx="2030546" cy="1762292"/>
      </dsp:txXfrm>
    </dsp:sp>
    <dsp:sp modelId="{B725AE1D-27CB-4713-A7B2-B29DDF7B7F9F}">
      <dsp:nvSpPr>
        <dsp:cNvPr id="0" name=""/>
        <dsp:cNvSpPr/>
      </dsp:nvSpPr>
      <dsp:spPr>
        <a:xfrm>
          <a:off x="4669638" y="1464723"/>
          <a:ext cx="2221218" cy="195296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latin typeface="Georgia" panose="02040502050405020303" pitchFamily="18" charset="0"/>
            </a:rPr>
            <a:t>Growing your network</a:t>
          </a:r>
        </a:p>
      </dsp:txBody>
      <dsp:txXfrm>
        <a:off x="4764974" y="1560059"/>
        <a:ext cx="2030546" cy="1762292"/>
      </dsp:txXfrm>
    </dsp:sp>
    <dsp:sp modelId="{7CDF0946-2F4F-4E97-B24D-1A4D00B7B8D7}">
      <dsp:nvSpPr>
        <dsp:cNvPr id="0" name=""/>
        <dsp:cNvSpPr/>
      </dsp:nvSpPr>
      <dsp:spPr>
        <a:xfrm>
          <a:off x="7001917" y="1464723"/>
          <a:ext cx="2221218" cy="195296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Georgia" panose="02040502050405020303" pitchFamily="18" charset="0"/>
            </a:rPr>
            <a:t>Your next steps</a:t>
          </a:r>
        </a:p>
      </dsp:txBody>
      <dsp:txXfrm>
        <a:off x="7097253" y="1560059"/>
        <a:ext cx="2030546" cy="1762292"/>
      </dsp:txXfrm>
    </dsp:sp>
    <dsp:sp modelId="{D2E623C0-70A4-4117-AD3D-7B5DA9442E84}">
      <dsp:nvSpPr>
        <dsp:cNvPr id="0" name=""/>
        <dsp:cNvSpPr/>
      </dsp:nvSpPr>
      <dsp:spPr>
        <a:xfrm>
          <a:off x="9334196" y="1464723"/>
          <a:ext cx="2221218" cy="195296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Georgia" panose="02040502050405020303" pitchFamily="18" charset="0"/>
            </a:rPr>
            <a:t>Q&amp;A</a:t>
          </a:r>
        </a:p>
      </dsp:txBody>
      <dsp:txXfrm>
        <a:off x="9429532" y="1560059"/>
        <a:ext cx="2030546" cy="1762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3578-9BAC-45D6-9C0E-6D3FE969E76C}">
      <dsp:nvSpPr>
        <dsp:cNvPr id="0" name=""/>
        <dsp:cNvSpPr/>
      </dsp:nvSpPr>
      <dsp:spPr>
        <a:xfrm rot="5400000">
          <a:off x="3871732" y="143863"/>
          <a:ext cx="2192300" cy="1907301"/>
        </a:xfrm>
        <a:prstGeom prst="hexagon">
          <a:avLst>
            <a:gd name="adj" fmla="val 25000"/>
            <a:gd name="vf" fmla="val 11547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50-250 words</a:t>
          </a:r>
        </a:p>
      </dsp:txBody>
      <dsp:txXfrm rot="-5400000">
        <a:off x="4311452" y="342997"/>
        <a:ext cx="1312859" cy="1509034"/>
      </dsp:txXfrm>
    </dsp:sp>
    <dsp:sp modelId="{16F28D8E-05AB-40E3-BF02-38B50B9AD491}">
      <dsp:nvSpPr>
        <dsp:cNvPr id="0" name=""/>
        <dsp:cNvSpPr/>
      </dsp:nvSpPr>
      <dsp:spPr>
        <a:xfrm>
          <a:off x="5979410" y="439823"/>
          <a:ext cx="2446607" cy="131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Use keywords and action verbs</a:t>
          </a:r>
        </a:p>
      </dsp:txBody>
      <dsp:txXfrm>
        <a:off x="5979410" y="439823"/>
        <a:ext cx="2446607" cy="1315380"/>
      </dsp:txXfrm>
    </dsp:sp>
    <dsp:sp modelId="{B36A8FE0-E9DD-4882-9757-E1217BAA65A8}">
      <dsp:nvSpPr>
        <dsp:cNvPr id="0" name=""/>
        <dsp:cNvSpPr/>
      </dsp:nvSpPr>
      <dsp:spPr>
        <a:xfrm rot="5400000">
          <a:off x="1811846" y="143863"/>
          <a:ext cx="2192300" cy="1907301"/>
        </a:xfrm>
        <a:prstGeom prst="hexagon">
          <a:avLst>
            <a:gd name="adj" fmla="val 25000"/>
            <a:gd name="vf" fmla="val 115470"/>
          </a:avLst>
        </a:prstGeom>
        <a:solidFill>
          <a:schemeClr val="accent1">
            <a:shade val="80000"/>
            <a:hueOff val="-44250"/>
            <a:satOff val="4590"/>
            <a:lumOff val="44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rot="-5400000">
        <a:off x="2251566" y="342997"/>
        <a:ext cx="1312859" cy="1509034"/>
      </dsp:txXfrm>
    </dsp:sp>
    <dsp:sp modelId="{770A601E-05C1-458D-B72A-40F58FD6FFEF}">
      <dsp:nvSpPr>
        <dsp:cNvPr id="0" name=""/>
        <dsp:cNvSpPr/>
      </dsp:nvSpPr>
      <dsp:spPr>
        <a:xfrm rot="5400000">
          <a:off x="2837843" y="2004688"/>
          <a:ext cx="2192300" cy="1907301"/>
        </a:xfrm>
        <a:prstGeom prst="hexagon">
          <a:avLst>
            <a:gd name="adj" fmla="val 25000"/>
            <a:gd name="vf" fmla="val 115470"/>
          </a:avLst>
        </a:prstGeom>
        <a:solidFill>
          <a:schemeClr val="accent1">
            <a:shade val="80000"/>
            <a:hueOff val="-88500"/>
            <a:satOff val="9180"/>
            <a:lumOff val="89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Share a story</a:t>
          </a:r>
        </a:p>
      </dsp:txBody>
      <dsp:txXfrm rot="-5400000">
        <a:off x="3277563" y="2203822"/>
        <a:ext cx="1312859" cy="1509034"/>
      </dsp:txXfrm>
    </dsp:sp>
    <dsp:sp modelId="{A969FB53-8C7E-4E7C-A13A-4C9C258A494E}">
      <dsp:nvSpPr>
        <dsp:cNvPr id="0" name=""/>
        <dsp:cNvSpPr/>
      </dsp:nvSpPr>
      <dsp:spPr>
        <a:xfrm>
          <a:off x="533735" y="2300648"/>
          <a:ext cx="2367684" cy="131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CA" sz="1800" kern="1200"/>
            <a:t>Call readers to action</a:t>
          </a:r>
        </a:p>
      </dsp:txBody>
      <dsp:txXfrm>
        <a:off x="533735" y="2300648"/>
        <a:ext cx="2367684" cy="1315380"/>
      </dsp:txXfrm>
    </dsp:sp>
    <dsp:sp modelId="{52D244F6-F38A-41B5-BE77-68F5642D524C}">
      <dsp:nvSpPr>
        <dsp:cNvPr id="0" name=""/>
        <dsp:cNvSpPr/>
      </dsp:nvSpPr>
      <dsp:spPr>
        <a:xfrm rot="5400000">
          <a:off x="4897729" y="2004688"/>
          <a:ext cx="2192300" cy="1907301"/>
        </a:xfrm>
        <a:prstGeom prst="hexagon">
          <a:avLst>
            <a:gd name="adj" fmla="val 25000"/>
            <a:gd name="vf" fmla="val 115470"/>
          </a:avLst>
        </a:prstGeom>
        <a:solidFill>
          <a:schemeClr val="accent1">
            <a:shade val="80000"/>
            <a:hueOff val="-132751"/>
            <a:satOff val="13771"/>
            <a:lumOff val="13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rot="-5400000">
        <a:off x="5337449" y="2203822"/>
        <a:ext cx="1312859" cy="1509034"/>
      </dsp:txXfrm>
    </dsp:sp>
    <dsp:sp modelId="{3B03C574-FD45-4B5E-9C8D-71BCB45DA09A}">
      <dsp:nvSpPr>
        <dsp:cNvPr id="0" name=""/>
        <dsp:cNvSpPr/>
      </dsp:nvSpPr>
      <dsp:spPr>
        <a:xfrm rot="5400000">
          <a:off x="3871732" y="3865513"/>
          <a:ext cx="2192300" cy="1907301"/>
        </a:xfrm>
        <a:prstGeom prst="hexagon">
          <a:avLst>
            <a:gd name="adj" fmla="val 25000"/>
            <a:gd name="vf" fmla="val 115470"/>
          </a:avLst>
        </a:prstGeom>
        <a:solidFill>
          <a:schemeClr val="accent1">
            <a:shade val="80000"/>
            <a:hueOff val="-177001"/>
            <a:satOff val="18361"/>
            <a:lumOff val="178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Formatting</a:t>
          </a:r>
        </a:p>
      </dsp:txBody>
      <dsp:txXfrm rot="-5400000">
        <a:off x="4311452" y="4064647"/>
        <a:ext cx="1312859" cy="1509034"/>
      </dsp:txXfrm>
    </dsp:sp>
    <dsp:sp modelId="{B9A193E3-6A22-49F3-B76B-0C698D77301D}">
      <dsp:nvSpPr>
        <dsp:cNvPr id="0" name=""/>
        <dsp:cNvSpPr/>
      </dsp:nvSpPr>
      <dsp:spPr>
        <a:xfrm>
          <a:off x="5979410" y="4161473"/>
          <a:ext cx="2446607" cy="131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Aspirations, values &amp; accomplishments</a:t>
          </a:r>
        </a:p>
      </dsp:txBody>
      <dsp:txXfrm>
        <a:off x="5979410" y="4161473"/>
        <a:ext cx="2446607" cy="1315380"/>
      </dsp:txXfrm>
    </dsp:sp>
    <dsp:sp modelId="{B140BF4D-69F1-4BA7-91B0-DAA0A2306DEA}">
      <dsp:nvSpPr>
        <dsp:cNvPr id="0" name=""/>
        <dsp:cNvSpPr/>
      </dsp:nvSpPr>
      <dsp:spPr>
        <a:xfrm rot="5400000">
          <a:off x="1811846" y="3865513"/>
          <a:ext cx="2192300" cy="1907301"/>
        </a:xfrm>
        <a:prstGeom prst="hexagon">
          <a:avLst>
            <a:gd name="adj" fmla="val 25000"/>
            <a:gd name="vf" fmla="val 115470"/>
          </a:avLst>
        </a:prstGeom>
        <a:solidFill>
          <a:schemeClr val="accent1">
            <a:shade val="80000"/>
            <a:hueOff val="-221251"/>
            <a:satOff val="22951"/>
            <a:lumOff val="223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rot="-5400000">
        <a:off x="2251566" y="4064647"/>
        <a:ext cx="1312859" cy="1509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9C73E-4E30-4874-8971-299DFD0293D5}">
      <dsp:nvSpPr>
        <dsp:cNvPr id="0" name=""/>
        <dsp:cNvSpPr/>
      </dsp:nvSpPr>
      <dsp:spPr>
        <a:xfrm rot="5400000">
          <a:off x="2014016" y="1342754"/>
          <a:ext cx="1187550" cy="135198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B380B-3BFE-4AB5-BDF2-8DD1E8C96E2C}">
      <dsp:nvSpPr>
        <dsp:cNvPr id="0" name=""/>
        <dsp:cNvSpPr/>
      </dsp:nvSpPr>
      <dsp:spPr>
        <a:xfrm>
          <a:off x="1699387" y="26330"/>
          <a:ext cx="1999136" cy="1399330"/>
        </a:xfrm>
        <a:prstGeom prst="roundRect">
          <a:avLst>
            <a:gd name="adj" fmla="val 16670"/>
          </a:avLst>
        </a:prstGeom>
        <a:solidFill>
          <a:srgbClr val="FDD5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dirty="0">
              <a:solidFill>
                <a:schemeClr val="tx1"/>
              </a:solidFill>
            </a:rPr>
            <a:t>HOW</a:t>
          </a:r>
          <a:r>
            <a:rPr lang="en-CA" sz="2700" kern="1200" dirty="0">
              <a:solidFill>
                <a:schemeClr val="tx1"/>
              </a:solidFill>
            </a:rPr>
            <a:t> do you know them</a:t>
          </a:r>
        </a:p>
      </dsp:txBody>
      <dsp:txXfrm>
        <a:off x="1767709" y="94652"/>
        <a:ext cx="1862492" cy="1262686"/>
      </dsp:txXfrm>
    </dsp:sp>
    <dsp:sp modelId="{FA1DB081-3B4C-45FF-9771-7F16F0EF9A3A}">
      <dsp:nvSpPr>
        <dsp:cNvPr id="0" name=""/>
        <dsp:cNvSpPr/>
      </dsp:nvSpPr>
      <dsp:spPr>
        <a:xfrm>
          <a:off x="3807775" y="159788"/>
          <a:ext cx="3118877" cy="113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n-CA" sz="2100" kern="1200"/>
            <a:t>What did you talk about?</a:t>
          </a:r>
        </a:p>
        <a:p>
          <a:pPr marL="228600" lvl="1" indent="-228600" algn="l" defTabSz="933450">
            <a:lnSpc>
              <a:spcPct val="90000"/>
            </a:lnSpc>
            <a:spcBef>
              <a:spcPct val="0"/>
            </a:spcBef>
            <a:spcAft>
              <a:spcPct val="15000"/>
            </a:spcAft>
            <a:buChar char="•"/>
          </a:pPr>
          <a:r>
            <a:rPr lang="en-CA" sz="2100" kern="1200"/>
            <a:t>Where did you meet?</a:t>
          </a:r>
        </a:p>
      </dsp:txBody>
      <dsp:txXfrm>
        <a:off x="3807775" y="159788"/>
        <a:ext cx="3118877" cy="1131000"/>
      </dsp:txXfrm>
    </dsp:sp>
    <dsp:sp modelId="{E9A0B2AF-D7BC-4CC8-B0E4-D8C22BDEFF84}">
      <dsp:nvSpPr>
        <dsp:cNvPr id="0" name=""/>
        <dsp:cNvSpPr/>
      </dsp:nvSpPr>
      <dsp:spPr>
        <a:xfrm rot="5400000">
          <a:off x="4071087" y="2914665"/>
          <a:ext cx="1187550" cy="1351984"/>
        </a:xfrm>
        <a:prstGeom prst="bentUpArrow">
          <a:avLst>
            <a:gd name="adj1" fmla="val 32840"/>
            <a:gd name="adj2" fmla="val 25000"/>
            <a:gd name="adj3" fmla="val 35780"/>
          </a:avLst>
        </a:prstGeom>
        <a:solidFill>
          <a:schemeClr val="accent1">
            <a:tint val="50000"/>
            <a:hueOff val="18852"/>
            <a:satOff val="0"/>
            <a:lumOff val="-1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205E89-5E1D-4E9B-88EC-B437B355584B}">
      <dsp:nvSpPr>
        <dsp:cNvPr id="0" name=""/>
        <dsp:cNvSpPr/>
      </dsp:nvSpPr>
      <dsp:spPr>
        <a:xfrm>
          <a:off x="3756458" y="1598241"/>
          <a:ext cx="1999136" cy="1399330"/>
        </a:xfrm>
        <a:prstGeom prst="roundRect">
          <a:avLst>
            <a:gd name="adj" fmla="val 16670"/>
          </a:avLst>
        </a:prstGeom>
        <a:solidFill>
          <a:srgbClr val="FDD5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dirty="0">
              <a:solidFill>
                <a:schemeClr val="tx1"/>
              </a:solidFill>
            </a:rPr>
            <a:t>WHY</a:t>
          </a:r>
          <a:r>
            <a:rPr lang="en-CA" sz="2700" kern="1200" dirty="0">
              <a:solidFill>
                <a:schemeClr val="tx1"/>
              </a:solidFill>
            </a:rPr>
            <a:t> you want to connect</a:t>
          </a:r>
        </a:p>
      </dsp:txBody>
      <dsp:txXfrm>
        <a:off x="3824780" y="1666563"/>
        <a:ext cx="1862492" cy="1262686"/>
      </dsp:txXfrm>
    </dsp:sp>
    <dsp:sp modelId="{D77716FA-372D-4080-9304-55632079AE9A}">
      <dsp:nvSpPr>
        <dsp:cNvPr id="0" name=""/>
        <dsp:cNvSpPr/>
      </dsp:nvSpPr>
      <dsp:spPr>
        <a:xfrm>
          <a:off x="5898245" y="1697576"/>
          <a:ext cx="3802685" cy="113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n-CA" sz="2100" kern="1200"/>
            <a:t>Interested in learning more about their experiences</a:t>
          </a:r>
        </a:p>
        <a:p>
          <a:pPr marL="228600" lvl="1" indent="-228600" algn="l" defTabSz="933450">
            <a:lnSpc>
              <a:spcPct val="90000"/>
            </a:lnSpc>
            <a:spcBef>
              <a:spcPct val="0"/>
            </a:spcBef>
            <a:spcAft>
              <a:spcPct val="15000"/>
            </a:spcAft>
            <a:buChar char="•"/>
          </a:pPr>
          <a:r>
            <a:rPr lang="en-CA" sz="2100" kern="1200"/>
            <a:t>Build your network</a:t>
          </a:r>
        </a:p>
      </dsp:txBody>
      <dsp:txXfrm>
        <a:off x="5898245" y="1697576"/>
        <a:ext cx="3802685" cy="1131000"/>
      </dsp:txXfrm>
    </dsp:sp>
    <dsp:sp modelId="{4DBB53A9-F5FF-4A93-94C1-FAD929E7902E}">
      <dsp:nvSpPr>
        <dsp:cNvPr id="0" name=""/>
        <dsp:cNvSpPr/>
      </dsp:nvSpPr>
      <dsp:spPr>
        <a:xfrm>
          <a:off x="5813530" y="3170151"/>
          <a:ext cx="1999136" cy="1399330"/>
        </a:xfrm>
        <a:prstGeom prst="roundRect">
          <a:avLst>
            <a:gd name="adj" fmla="val 16670"/>
          </a:avLst>
        </a:prstGeom>
        <a:solidFill>
          <a:srgbClr val="FDD5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b="1" kern="1200" dirty="0">
              <a:solidFill>
                <a:schemeClr val="tx1"/>
              </a:solidFill>
            </a:rPr>
            <a:t>CALL</a:t>
          </a:r>
          <a:r>
            <a:rPr lang="en-CA" sz="2700" b="0" kern="1200" dirty="0">
              <a:solidFill>
                <a:schemeClr val="tx1"/>
              </a:solidFill>
            </a:rPr>
            <a:t> to action</a:t>
          </a:r>
          <a:endParaRPr lang="en-CA" sz="2700" b="1" kern="1200" dirty="0">
            <a:solidFill>
              <a:schemeClr val="tx1"/>
            </a:solidFill>
          </a:endParaRPr>
        </a:p>
      </dsp:txBody>
      <dsp:txXfrm>
        <a:off x="5881852" y="3238473"/>
        <a:ext cx="1862492" cy="1262686"/>
      </dsp:txXfrm>
    </dsp:sp>
    <dsp:sp modelId="{8CC368E5-AD18-467A-8A19-5B03B5CFB7AA}">
      <dsp:nvSpPr>
        <dsp:cNvPr id="0" name=""/>
        <dsp:cNvSpPr/>
      </dsp:nvSpPr>
      <dsp:spPr>
        <a:xfrm>
          <a:off x="7911857" y="3324080"/>
          <a:ext cx="2661309" cy="113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rtl="0">
            <a:lnSpc>
              <a:spcPct val="90000"/>
            </a:lnSpc>
            <a:spcBef>
              <a:spcPct val="0"/>
            </a:spcBef>
            <a:spcAft>
              <a:spcPct val="15000"/>
            </a:spcAft>
            <a:buChar char="•"/>
          </a:pPr>
          <a:r>
            <a:rPr lang="en-CA" sz="1800" kern="1200"/>
            <a:t>Do you </a:t>
          </a:r>
          <a:r>
            <a:rPr lang="en-CA" sz="1800" kern="1200">
              <a:latin typeface="Barlow Condensed"/>
            </a:rPr>
            <a:t>want to meet me</a:t>
          </a:r>
          <a:r>
            <a:rPr lang="en-CA" sz="1800" kern="1200"/>
            <a:t>?</a:t>
          </a:r>
        </a:p>
        <a:p>
          <a:pPr marL="171450" lvl="1" indent="-171450" algn="l" defTabSz="800100">
            <a:lnSpc>
              <a:spcPct val="90000"/>
            </a:lnSpc>
            <a:spcBef>
              <a:spcPct val="0"/>
            </a:spcBef>
            <a:spcAft>
              <a:spcPct val="15000"/>
            </a:spcAft>
            <a:buChar char="•"/>
          </a:pPr>
          <a:r>
            <a:rPr lang="en-CA" sz="1800" kern="1200"/>
            <a:t>Do you just want to connect?</a:t>
          </a:r>
        </a:p>
      </dsp:txBody>
      <dsp:txXfrm>
        <a:off x="7911857" y="3324080"/>
        <a:ext cx="2661309" cy="1131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D22CD-A5FE-5E43-836E-3592D70ED6E7}" type="slidenum">
              <a:rPr lang="en-US" smtClean="0"/>
              <a:t>1</a:t>
            </a:fld>
            <a:endParaRPr lang="en-US"/>
          </a:p>
        </p:txBody>
      </p:sp>
    </p:spTree>
    <p:extLst>
      <p:ext uri="{BB962C8B-B14F-4D97-AF65-F5344CB8AC3E}">
        <p14:creationId xmlns:p14="http://schemas.microsoft.com/office/powerpoint/2010/main" val="59991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Experience is generalized. There are many different features of presenting your experiences: you could separate your volunteer experience from work experience, </a:t>
            </a:r>
          </a:p>
        </p:txBody>
      </p:sp>
      <p:sp>
        <p:nvSpPr>
          <p:cNvPr id="4" name="Slide Number Placeholder 3"/>
          <p:cNvSpPr>
            <a:spLocks noGrp="1"/>
          </p:cNvSpPr>
          <p:nvPr>
            <p:ph type="sldNum" sz="quarter" idx="5"/>
          </p:nvPr>
        </p:nvSpPr>
        <p:spPr/>
        <p:txBody>
          <a:bodyPr/>
          <a:lstStyle/>
          <a:p>
            <a:fld id="{26F5A3AF-EB55-4F35-9BAD-50F86FB02610}" type="slidenum">
              <a:rPr lang="en-CA" smtClean="0"/>
              <a:t>12</a:t>
            </a:fld>
            <a:endParaRPr lang="en-CA"/>
          </a:p>
        </p:txBody>
      </p:sp>
    </p:spTree>
    <p:extLst>
      <p:ext uri="{BB962C8B-B14F-4D97-AF65-F5344CB8AC3E}">
        <p14:creationId xmlns:p14="http://schemas.microsoft.com/office/powerpoint/2010/main" val="256138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cs typeface="Calibri"/>
              </a:rPr>
              <a:t>You get more views if you have a profile picture</a:t>
            </a:r>
          </a:p>
        </p:txBody>
      </p:sp>
      <p:sp>
        <p:nvSpPr>
          <p:cNvPr id="4" name="Slide Number Placeholder 3"/>
          <p:cNvSpPr>
            <a:spLocks noGrp="1"/>
          </p:cNvSpPr>
          <p:nvPr>
            <p:ph type="sldNum" sz="quarter" idx="5"/>
          </p:nvPr>
        </p:nvSpPr>
        <p:spPr/>
        <p:txBody>
          <a:bodyPr/>
          <a:lstStyle/>
          <a:p>
            <a:fld id="{26F5A3AF-EB55-4F35-9BAD-50F86FB02610}" type="slidenum">
              <a:rPr lang="en-CA" smtClean="0"/>
              <a:t>13</a:t>
            </a:fld>
            <a:endParaRPr lang="en-CA"/>
          </a:p>
        </p:txBody>
      </p:sp>
    </p:spTree>
    <p:extLst>
      <p:ext uri="{BB962C8B-B14F-4D97-AF65-F5344CB8AC3E}">
        <p14:creationId xmlns:p14="http://schemas.microsoft.com/office/powerpoint/2010/main" val="3547093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a:t>
            </a:r>
            <a:r>
              <a:rPr lang="en-US" b="1">
                <a:cs typeface="Calibri"/>
              </a:rPr>
              <a:t>specific keywords </a:t>
            </a:r>
            <a:r>
              <a:rPr lang="en-US">
                <a:cs typeface="Calibri"/>
              </a:rPr>
              <a:t>that a recruiter or user might search for</a:t>
            </a:r>
          </a:p>
          <a:p>
            <a:endParaRPr lang="en-US">
              <a:cs typeface="Calibri"/>
            </a:endParaRPr>
          </a:p>
          <a:p>
            <a:r>
              <a:rPr lang="en-US">
                <a:cs typeface="Calibri"/>
              </a:rPr>
              <a:t>For example, Azzam is now looking for full-time positions in data science, naturally that is put in his headline</a:t>
            </a:r>
          </a:p>
          <a:p>
            <a:endParaRPr lang="en-US">
              <a:cs typeface="Calibri"/>
            </a:endParaRPr>
          </a:p>
        </p:txBody>
      </p:sp>
      <p:sp>
        <p:nvSpPr>
          <p:cNvPr id="4" name="Slide Number Placeholder 3"/>
          <p:cNvSpPr>
            <a:spLocks noGrp="1"/>
          </p:cNvSpPr>
          <p:nvPr>
            <p:ph type="sldNum" sz="quarter" idx="5"/>
          </p:nvPr>
        </p:nvSpPr>
        <p:spPr/>
        <p:txBody>
          <a:bodyPr/>
          <a:lstStyle/>
          <a:p>
            <a:fld id="{26F5A3AF-EB55-4F35-9BAD-50F86FB02610}" type="slidenum">
              <a:rPr lang="en-CA" smtClean="0"/>
              <a:t>14</a:t>
            </a:fld>
            <a:endParaRPr lang="en-CA"/>
          </a:p>
        </p:txBody>
      </p:sp>
    </p:spTree>
    <p:extLst>
      <p:ext uri="{BB962C8B-B14F-4D97-AF65-F5344CB8AC3E}">
        <p14:creationId xmlns:p14="http://schemas.microsoft.com/office/powerpoint/2010/main" val="51449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Always tweak your headline depending on what situation you are in!</a:t>
            </a:r>
          </a:p>
          <a:p>
            <a:r>
              <a:rPr lang="en-US">
                <a:cs typeface="Calibri"/>
              </a:rPr>
              <a:t>Example 1: Karina’s personal headline – as of right now, using LinkedIn to connect with other </a:t>
            </a:r>
            <a:r>
              <a:rPr lang="en-US" err="1">
                <a:cs typeface="Calibri"/>
              </a:rPr>
              <a:t>MedPhys</a:t>
            </a:r>
            <a:r>
              <a:rPr lang="en-US">
                <a:cs typeface="Calibri"/>
              </a:rPr>
              <a:t> professionals. When I make a connection, it is obvious why I connected with them since they can see my headline prior to accepting my invitation. </a:t>
            </a:r>
          </a:p>
          <a:p>
            <a:r>
              <a:rPr lang="en-US">
                <a:cs typeface="Calibri"/>
              </a:rPr>
              <a:t>Example 2: you might be looking for a summer job? Stick that in your headline because recruiters maybe put those key words in the LinkedIn search engine and you’re profile might come up.</a:t>
            </a:r>
          </a:p>
          <a:p>
            <a:r>
              <a:rPr lang="en-US">
                <a:cs typeface="Calibri"/>
              </a:rPr>
              <a:t>Example 3: Want to showcase your current position or technical/hard skills?</a:t>
            </a:r>
          </a:p>
        </p:txBody>
      </p:sp>
      <p:sp>
        <p:nvSpPr>
          <p:cNvPr id="4" name="Slide Number Placeholder 3"/>
          <p:cNvSpPr>
            <a:spLocks noGrp="1"/>
          </p:cNvSpPr>
          <p:nvPr>
            <p:ph type="sldNum" sz="quarter" idx="5"/>
          </p:nvPr>
        </p:nvSpPr>
        <p:spPr/>
        <p:txBody>
          <a:bodyPr/>
          <a:lstStyle/>
          <a:p>
            <a:fld id="{26F5A3AF-EB55-4F35-9BAD-50F86FB02610}" type="slidenum">
              <a:rPr lang="en-CA" smtClean="0"/>
              <a:t>15</a:t>
            </a:fld>
            <a:endParaRPr lang="en-CA"/>
          </a:p>
        </p:txBody>
      </p:sp>
    </p:spTree>
    <p:extLst>
      <p:ext uri="{BB962C8B-B14F-4D97-AF65-F5344CB8AC3E}">
        <p14:creationId xmlns:p14="http://schemas.microsoft.com/office/powerpoint/2010/main" val="30784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An open-ended space. </a:t>
            </a:r>
          </a:p>
          <a:p>
            <a:pPr marL="171450" indent="-171450">
              <a:buFontTx/>
              <a:buChar char="-"/>
            </a:pPr>
            <a:r>
              <a:rPr lang="en-US">
                <a:cs typeface="Calibri"/>
              </a:rPr>
              <a:t>There are so many ways to format a summary. </a:t>
            </a:r>
          </a:p>
          <a:p>
            <a:pPr marL="171450" indent="-171450">
              <a:buFontTx/>
              <a:buChar char="-"/>
            </a:pPr>
            <a:r>
              <a:rPr lang="en-US">
                <a:cs typeface="Calibri"/>
              </a:rPr>
              <a:t>I didn’t want to show you a few examples of a summary because I don’t want you to think that that should be the way it is done. </a:t>
            </a:r>
          </a:p>
          <a:p>
            <a:pPr marL="171450" indent="-171450">
              <a:buFontTx/>
              <a:buChar char="-"/>
            </a:pPr>
            <a:r>
              <a:rPr lang="en-US">
                <a:cs typeface="Calibri"/>
              </a:rPr>
              <a:t>Tip: check out other peoples summary’s. get a feel for what other people are doing and see what fits with your style</a:t>
            </a:r>
          </a:p>
          <a:p>
            <a:pPr marL="171450" indent="-171450">
              <a:buFontTx/>
              <a:buChar char="-"/>
            </a:pPr>
            <a:endParaRPr lang="en-US">
              <a:cs typeface="Calibri"/>
            </a:endParaRPr>
          </a:p>
        </p:txBody>
      </p:sp>
      <p:sp>
        <p:nvSpPr>
          <p:cNvPr id="4" name="Slide Number Placeholder 3"/>
          <p:cNvSpPr>
            <a:spLocks noGrp="1"/>
          </p:cNvSpPr>
          <p:nvPr>
            <p:ph type="sldNum" sz="quarter" idx="5"/>
          </p:nvPr>
        </p:nvSpPr>
        <p:spPr/>
        <p:txBody>
          <a:bodyPr/>
          <a:lstStyle/>
          <a:p>
            <a:fld id="{26F5A3AF-EB55-4F35-9BAD-50F86FB02610}" type="slidenum">
              <a:rPr lang="en-CA" smtClean="0"/>
              <a:t>16</a:t>
            </a:fld>
            <a:endParaRPr lang="en-CA"/>
          </a:p>
        </p:txBody>
      </p:sp>
    </p:spTree>
    <p:extLst>
      <p:ext uri="{BB962C8B-B14F-4D97-AF65-F5344CB8AC3E}">
        <p14:creationId xmlns:p14="http://schemas.microsoft.com/office/powerpoint/2010/main" val="352639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 common question asked is: Is this like a summary of qualifications? Not quite, it is an open-ended space for some to gain understanding of your professional life.</a:t>
            </a:r>
          </a:p>
          <a:p>
            <a:pPr marL="171450" indent="-171450">
              <a:buFontTx/>
              <a:buChar char="-"/>
            </a:pPr>
            <a:r>
              <a:rPr lang="en-US">
                <a:cs typeface="Calibri"/>
              </a:rPr>
              <a:t>Elevator pitch of your vibes </a:t>
            </a:r>
          </a:p>
          <a:p>
            <a:pPr marL="0" indent="0">
              <a:buFontTx/>
              <a:buNone/>
            </a:pPr>
            <a:endParaRPr lang="en-US">
              <a:cs typeface="Calibri"/>
            </a:endParaRPr>
          </a:p>
          <a:p>
            <a:pPr marL="0" indent="0">
              <a:buFontTx/>
              <a:buNone/>
            </a:pPr>
            <a:endParaRPr lang="en-US">
              <a:cs typeface="Calibri"/>
            </a:endParaRPr>
          </a:p>
          <a:p>
            <a:r>
              <a:rPr lang="en-CA" b="1"/>
              <a:t>WALK THRU 1</a:t>
            </a:r>
          </a:p>
          <a:p>
            <a:endParaRPr lang="en-CA"/>
          </a:p>
          <a:p>
            <a:r>
              <a:rPr lang="en-US">
                <a:cs typeface="Calibri"/>
              </a:rPr>
              <a:t>Now lets is going to walk through where your summary is located and how to edit it. Let notice what style of summary he uses.</a:t>
            </a:r>
          </a:p>
          <a:p>
            <a:pPr marL="0" indent="0">
              <a:buFontTx/>
              <a:buNone/>
            </a:pPr>
            <a:endParaRPr lang="en-US">
              <a:cs typeface="Calibri"/>
            </a:endParaRPr>
          </a:p>
        </p:txBody>
      </p:sp>
      <p:sp>
        <p:nvSpPr>
          <p:cNvPr id="4" name="Slide Number Placeholder 3"/>
          <p:cNvSpPr>
            <a:spLocks noGrp="1"/>
          </p:cNvSpPr>
          <p:nvPr>
            <p:ph type="sldNum" sz="quarter" idx="5"/>
          </p:nvPr>
        </p:nvSpPr>
        <p:spPr/>
        <p:txBody>
          <a:bodyPr/>
          <a:lstStyle/>
          <a:p>
            <a:fld id="{26F5A3AF-EB55-4F35-9BAD-50F86FB02610}" type="slidenum">
              <a:rPr lang="en-CA" smtClean="0"/>
              <a:t>17</a:t>
            </a:fld>
            <a:endParaRPr lang="en-CA"/>
          </a:p>
        </p:txBody>
      </p:sp>
    </p:spTree>
    <p:extLst>
      <p:ext uri="{BB962C8B-B14F-4D97-AF65-F5344CB8AC3E}">
        <p14:creationId xmlns:p14="http://schemas.microsoft.com/office/powerpoint/2010/main" val="238032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you have ever attended a resume or cover letter workshop or completed a PD course, you probably have been exposed to this before. </a:t>
            </a:r>
          </a:p>
          <a:p>
            <a:endParaRPr lang="en-CA"/>
          </a:p>
          <a:p>
            <a:endParaRPr lang="en-CA"/>
          </a:p>
          <a:p>
            <a:r>
              <a:rPr lang="en-CA" b="1"/>
              <a:t>WALK THRU 1</a:t>
            </a:r>
          </a:p>
          <a:p>
            <a:endParaRPr lang="en-CA"/>
          </a:p>
          <a:p>
            <a:r>
              <a:rPr lang="en-US">
                <a:cs typeface="Calibri"/>
              </a:rPr>
              <a:t>Now lets is going to walk through where your summary is located and how to edit it. Let notice what style of summary he 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18</a:t>
            </a:fld>
            <a:endParaRPr lang="en-CA"/>
          </a:p>
        </p:txBody>
      </p:sp>
    </p:spTree>
    <p:extLst>
      <p:ext uri="{BB962C8B-B14F-4D97-AF65-F5344CB8AC3E}">
        <p14:creationId xmlns:p14="http://schemas.microsoft.com/office/powerpoint/2010/main" val="64846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section is most similar to a work/volunteer experience section of a resume. To keep things easy for you, I would stick with a similar style of bullet for LinkedIn as you probably use for your resume</a:t>
            </a:r>
          </a:p>
          <a:p>
            <a:r>
              <a:rPr lang="en-CA"/>
              <a:t>Action verbs! Descriptive words!</a:t>
            </a:r>
          </a:p>
          <a:p>
            <a:endParaRPr lang="en-CA"/>
          </a:p>
          <a:p>
            <a:r>
              <a:rPr lang="en-CA"/>
              <a:t>Why have an experience section on LinkedIn?</a:t>
            </a:r>
          </a:p>
          <a:p>
            <a:pPr marL="228600" indent="-228600">
              <a:buAutoNum type="arabicPeriod"/>
            </a:pPr>
            <a:r>
              <a:rPr lang="en-CA"/>
              <a:t>People looking at your profile and get a sense of what you have done</a:t>
            </a:r>
          </a:p>
          <a:p>
            <a:pPr marL="228600" indent="-228600">
              <a:buAutoNum type="arabicPeriod"/>
            </a:pPr>
            <a:r>
              <a:rPr lang="en-CA"/>
              <a:t>Your experience could be tied to your company’s LinkedIn site therefore YOU may come up on an search</a:t>
            </a:r>
          </a:p>
          <a:p>
            <a:pPr marL="228600" indent="-228600">
              <a:buAutoNum type="arabicPeriod"/>
            </a:pPr>
            <a:endParaRPr lang="en-CA"/>
          </a:p>
          <a:p>
            <a:pPr marL="0" indent="0">
              <a:buNone/>
            </a:pPr>
            <a:r>
              <a:rPr lang="en-CA"/>
              <a:t>Keep in mind that the layout of your experience section may differ! You can have a separate volunteer experience section, or a projects section, etc.</a:t>
            </a:r>
          </a:p>
          <a:p>
            <a:pPr marL="0" indent="0">
              <a:buNone/>
            </a:pPr>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20</a:t>
            </a:fld>
            <a:endParaRPr lang="en-CA"/>
          </a:p>
        </p:txBody>
      </p:sp>
    </p:spTree>
    <p:extLst>
      <p:ext uri="{BB962C8B-B14F-4D97-AF65-F5344CB8AC3E}">
        <p14:creationId xmlns:p14="http://schemas.microsoft.com/office/powerpoint/2010/main" val="202043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you can, add examples of your work to give insight or context into your experiences and/or skills. </a:t>
            </a:r>
          </a:p>
          <a:p>
            <a:endParaRPr lang="en-CA"/>
          </a:p>
          <a:p>
            <a:r>
              <a:rPr lang="en-CA"/>
              <a:t>For example, </a:t>
            </a:r>
          </a:p>
          <a:p>
            <a:pPr marL="171450" indent="-171450">
              <a:buFontTx/>
              <a:buChar char="-"/>
            </a:pPr>
            <a:r>
              <a:rPr lang="en-CA"/>
              <a:t>marketing and communication -&gt; perhaps if you have experience in this area, you may want to link some of your successful marketing material/campaigns.</a:t>
            </a:r>
          </a:p>
          <a:p>
            <a:endParaRPr lang="en-CA"/>
          </a:p>
          <a:p>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21</a:t>
            </a:fld>
            <a:endParaRPr lang="en-CA"/>
          </a:p>
        </p:txBody>
      </p:sp>
    </p:spTree>
    <p:extLst>
      <p:ext uri="{BB962C8B-B14F-4D97-AF65-F5344CB8AC3E}">
        <p14:creationId xmlns:p14="http://schemas.microsoft.com/office/powerpoint/2010/main" val="60130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t>Be somewhat selective when you pick your skills based on what your aspirations are currently. (e.g. if you really want a tech position, it may be good to list your programming experience higher 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For tech ppl, this is a good place to mention what programming languages you know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Accounting: software you can use</a:t>
            </a:r>
          </a:p>
          <a:p>
            <a:pPr marL="171450" indent="-171450">
              <a:buFontTx/>
              <a:buChar char="-"/>
            </a:pPr>
            <a:r>
              <a:rPr lang="en-CA"/>
              <a:t>If you have too many your skills will look “messy”</a:t>
            </a:r>
          </a:p>
          <a:p>
            <a:pPr marL="171450" indent="-171450">
              <a:buFontTx/>
              <a:buChar char="-"/>
            </a:pPr>
            <a:r>
              <a:rPr lang="en-CA"/>
              <a:t>Arrange your skills so that ones you want most visible are at the top</a:t>
            </a:r>
          </a:p>
          <a:p>
            <a:pPr marL="171450" indent="-171450">
              <a:buFontTx/>
              <a:buChar char="-"/>
            </a:pPr>
            <a:r>
              <a:rPr lang="en-CA"/>
              <a:t>Keep in mind that your skills are searchable key words (go into more depth connect to recruiter)</a:t>
            </a:r>
          </a:p>
          <a:p>
            <a:pPr marL="171450" indent="-171450">
              <a:buFontTx/>
              <a:buChar char="-"/>
            </a:pPr>
            <a:r>
              <a:rPr lang="en-CA"/>
              <a:t>Other LinkedIn users (people you know and have worked with) can endorse your skills &amp; you can request endorsements</a:t>
            </a:r>
          </a:p>
          <a:p>
            <a:pPr marL="171450" indent="-171450">
              <a:buFontTx/>
              <a:buChar char="-"/>
            </a:pPr>
            <a:r>
              <a:rPr lang="en-CA"/>
              <a:t>I recently found you can “link” specific skills to the experiences you applied them to. </a:t>
            </a:r>
          </a:p>
          <a:p>
            <a:pPr marL="171450" indent="-171450">
              <a:buFontTx/>
              <a:buChar char="-"/>
            </a:pPr>
            <a:endParaRPr lang="en-CA" b="1"/>
          </a:p>
          <a:p>
            <a:pPr marL="0" indent="0">
              <a:buFontTx/>
              <a:buNone/>
            </a:pPr>
            <a:r>
              <a:rPr lang="en-CA" b="0"/>
              <a:t>how to add skills, how to endorse (endorse </a:t>
            </a:r>
            <a:r>
              <a:rPr lang="en-CA" b="0" err="1"/>
              <a:t>kaitlin’s</a:t>
            </a:r>
            <a:r>
              <a:rPr lang="en-CA" b="0"/>
              <a:t> skills)</a:t>
            </a:r>
          </a:p>
          <a:p>
            <a:pPr marL="171450" indent="-171450">
              <a:buFontTx/>
              <a:buChar char="-"/>
            </a:pPr>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22</a:t>
            </a:fld>
            <a:endParaRPr lang="en-CA"/>
          </a:p>
        </p:txBody>
      </p:sp>
    </p:spTree>
    <p:extLst>
      <p:ext uri="{BB962C8B-B14F-4D97-AF65-F5344CB8AC3E}">
        <p14:creationId xmlns:p14="http://schemas.microsoft.com/office/powerpoint/2010/main" val="377597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2</a:t>
            </a:fld>
            <a:endParaRPr lang="en-CA"/>
          </a:p>
        </p:txBody>
      </p:sp>
    </p:spTree>
    <p:extLst>
      <p:ext uri="{BB962C8B-B14F-4D97-AF65-F5344CB8AC3E}">
        <p14:creationId xmlns:p14="http://schemas.microsoft.com/office/powerpoint/2010/main" val="2747781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a:t>Linking skills! Shows where you have applied your skills</a:t>
            </a:r>
          </a:p>
          <a:p>
            <a:pPr marL="0" indent="0">
              <a:buFontTx/>
              <a:buNone/>
            </a:pPr>
            <a:endParaRPr lang="en-CA"/>
          </a:p>
          <a:p>
            <a:pPr marL="0" indent="0">
              <a:buNone/>
            </a:pPr>
            <a:r>
              <a:rPr lang="en-US" b="0" i="0">
                <a:solidFill>
                  <a:srgbClr val="222222"/>
                </a:solidFill>
                <a:effectLst/>
                <a:latin typeface="Lato" panose="020B0604020202020204" pitchFamily="34" charset="0"/>
              </a:rPr>
              <a:t>Linked in skills quizzes:</a:t>
            </a:r>
          </a:p>
          <a:p>
            <a:pPr marL="0" indent="0">
              <a:buNone/>
            </a:pPr>
            <a:r>
              <a:rPr lang="en-CA" b="0" i="0">
                <a:solidFill>
                  <a:srgbClr val="222222"/>
                </a:solidFill>
                <a:effectLst/>
                <a:latin typeface="Lato" panose="020B0604020202020204" pitchFamily="34" charset="0"/>
              </a:rPr>
              <a:t>If you want some extra “stuff” on your linked in page it doesn’t hurt to try the quiz! If you don’t do well it just won’t appear on your skills section. </a:t>
            </a:r>
          </a:p>
          <a:p>
            <a:pPr marL="0" indent="0">
              <a:buFontTx/>
              <a:buNone/>
            </a:pPr>
            <a:endParaRPr lang="en-CA" b="0" i="0">
              <a:solidFill>
                <a:srgbClr val="222222"/>
              </a:solidFill>
              <a:effectLst/>
              <a:latin typeface="Lato" panose="020B0604020202020204" pitchFamily="34" charset="0"/>
            </a:endParaRPr>
          </a:p>
          <a:p>
            <a:pPr marL="0" indent="0">
              <a:buFontTx/>
              <a:buNone/>
            </a:pPr>
            <a:r>
              <a:rPr lang="en-CA" b="1"/>
              <a:t>WALK THRU 2: </a:t>
            </a:r>
            <a:r>
              <a:rPr lang="en-CA"/>
              <a:t>work experiences, request a recommendation, how to add skills, how to endorse skills, how to link skills to a job, skill quizzes</a:t>
            </a:r>
          </a:p>
          <a:p>
            <a:pPr marL="171450" indent="-171450">
              <a:buFontTx/>
              <a:buChar char="-"/>
            </a:pPr>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23</a:t>
            </a:fld>
            <a:endParaRPr lang="en-CA"/>
          </a:p>
        </p:txBody>
      </p:sp>
    </p:spTree>
    <p:extLst>
      <p:ext uri="{BB962C8B-B14F-4D97-AF65-F5344CB8AC3E}">
        <p14:creationId xmlns:p14="http://schemas.microsoft.com/office/powerpoint/2010/main" val="1566721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Address friends providing endorsements.</a:t>
            </a:r>
          </a:p>
        </p:txBody>
      </p:sp>
      <p:sp>
        <p:nvSpPr>
          <p:cNvPr id="4" name="Slide Number Placeholder 3"/>
          <p:cNvSpPr>
            <a:spLocks noGrp="1"/>
          </p:cNvSpPr>
          <p:nvPr>
            <p:ph type="sldNum" sz="quarter" idx="5"/>
          </p:nvPr>
        </p:nvSpPr>
        <p:spPr/>
        <p:txBody>
          <a:bodyPr/>
          <a:lstStyle/>
          <a:p>
            <a:fld id="{8CCEF7D1-689C-4BC1-B59B-4A4CE078ECDF}" type="slidenum">
              <a:rPr lang="en-US" smtClean="0"/>
              <a:t>24</a:t>
            </a:fld>
            <a:endParaRPr lang="en-US"/>
          </a:p>
        </p:txBody>
      </p:sp>
    </p:spTree>
    <p:extLst>
      <p:ext uri="{BB962C8B-B14F-4D97-AF65-F5344CB8AC3E}">
        <p14:creationId xmlns:p14="http://schemas.microsoft.com/office/powerpoint/2010/main" val="217589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25</a:t>
            </a:fld>
            <a:endParaRPr lang="en-CA"/>
          </a:p>
        </p:txBody>
      </p:sp>
    </p:spTree>
    <p:extLst>
      <p:ext uri="{BB962C8B-B14F-4D97-AF65-F5344CB8AC3E}">
        <p14:creationId xmlns:p14="http://schemas.microsoft.com/office/powerpoint/2010/main" val="963524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speak multiple languages use the languages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are working on or have worked on some pretty cool projects, take a look a the projects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are like me, interested in academia and hoping to publish, take a look at the publications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Have you been award some scholarships and awards? Take a look at the honors and awards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recommended having all of the “core” sections and most of the “recommended” sections as long as they are relevant to you</a:t>
            </a:r>
          </a:p>
          <a:p>
            <a:endParaRPr lang="en-CA" dirty="0"/>
          </a:p>
        </p:txBody>
      </p:sp>
      <p:sp>
        <p:nvSpPr>
          <p:cNvPr id="4" name="Slide Number Placeholder 3"/>
          <p:cNvSpPr>
            <a:spLocks noGrp="1"/>
          </p:cNvSpPr>
          <p:nvPr>
            <p:ph type="sldNum" sz="quarter" idx="5"/>
          </p:nvPr>
        </p:nvSpPr>
        <p:spPr/>
        <p:txBody>
          <a:bodyPr/>
          <a:lstStyle/>
          <a:p>
            <a:fld id="{26F5A3AF-EB55-4F35-9BAD-50F86FB02610}" type="slidenum">
              <a:rPr lang="en-CA" smtClean="0"/>
              <a:t>26</a:t>
            </a:fld>
            <a:endParaRPr lang="en-CA"/>
          </a:p>
        </p:txBody>
      </p:sp>
    </p:spTree>
    <p:extLst>
      <p:ext uri="{BB962C8B-B14F-4D97-AF65-F5344CB8AC3E}">
        <p14:creationId xmlns:p14="http://schemas.microsoft.com/office/powerpoint/2010/main" val="2030263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28</a:t>
            </a:fld>
            <a:endParaRPr lang="en-CA"/>
          </a:p>
        </p:txBody>
      </p:sp>
    </p:spTree>
    <p:extLst>
      <p:ext uri="{BB962C8B-B14F-4D97-AF65-F5344CB8AC3E}">
        <p14:creationId xmlns:p14="http://schemas.microsoft.com/office/powerpoint/2010/main" val="1473405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how connecting works</a:t>
            </a:r>
          </a:p>
          <a:p>
            <a:r>
              <a:rPr lang="en-US">
                <a:cs typeface="Calibri"/>
              </a:rPr>
              <a:t>Use stamps here to see what people think.</a:t>
            </a:r>
          </a:p>
          <a:p>
            <a:endParaRPr lang="en-US">
              <a:cs typeface="Calibri"/>
            </a:endParaRPr>
          </a:p>
          <a:p>
            <a:r>
              <a:rPr lang="en-US">
                <a:cs typeface="Calibri"/>
              </a:rPr>
              <a:t>Mention where you met! Mention part of the conversation you had! “we met at this event/conference/club”</a:t>
            </a:r>
          </a:p>
          <a:p>
            <a:endParaRPr lang="en-US">
              <a:cs typeface="Calibri"/>
            </a:endParaRPr>
          </a:p>
          <a:p>
            <a:r>
              <a:rPr lang="en-US">
                <a:cs typeface="Calibri"/>
              </a:rPr>
              <a:t>Note that you have a limited number of personalized messages you can send with the free account</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6F5A3AF-EB55-4F35-9BAD-50F86FB02610}" type="slidenum">
              <a:rPr lang="en-CA" smtClean="0"/>
              <a:t>29</a:t>
            </a:fld>
            <a:endParaRPr lang="en-CA"/>
          </a:p>
        </p:txBody>
      </p:sp>
    </p:spTree>
    <p:extLst>
      <p:ext uri="{BB962C8B-B14F-4D97-AF65-F5344CB8AC3E}">
        <p14:creationId xmlns:p14="http://schemas.microsoft.com/office/powerpoint/2010/main" val="3184826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WALK THRU 3:</a:t>
            </a:r>
            <a:r>
              <a:rPr lang="en-CA"/>
              <a:t> alumni search &amp; groups &amp; search analytics</a:t>
            </a:r>
          </a:p>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31</a:t>
            </a:fld>
            <a:endParaRPr lang="en-US"/>
          </a:p>
        </p:txBody>
      </p:sp>
    </p:spTree>
    <p:extLst>
      <p:ext uri="{BB962C8B-B14F-4D97-AF65-F5344CB8AC3E}">
        <p14:creationId xmlns:p14="http://schemas.microsoft.com/office/powerpoint/2010/main" val="2725054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Deciding/knowing when to block someone can look different for everyone. The point is that someone is doing something that oversteps your personal boundaries and it is no longer feeling like a safe space. </a:t>
            </a:r>
          </a:p>
          <a:p>
            <a:endParaRPr lang="en-CA"/>
          </a:p>
          <a:p>
            <a:r>
              <a:rPr lang="en-CA"/>
              <a:t>The blocking feature can and should be used if: </a:t>
            </a:r>
          </a:p>
          <a:p>
            <a:pPr marL="171450" indent="-171450">
              <a:buFont typeface="Arial" panose="020B0604020202020204" pitchFamily="34" charset="0"/>
              <a:buChar char="•"/>
            </a:pPr>
            <a:r>
              <a:rPr lang="en-CA"/>
              <a:t>Someone is making you uncomfortable with their posts or messages </a:t>
            </a:r>
          </a:p>
          <a:p>
            <a:pPr marL="171450" indent="-171450">
              <a:buFont typeface="Arial" panose="020B0604020202020204" pitchFamily="34" charset="0"/>
              <a:buChar char="•"/>
            </a:pPr>
            <a:r>
              <a:rPr lang="en-CA"/>
              <a:t>Someone is using the platform to message you about non networking related inquiries (i.e. asking you questions about your personal life, </a:t>
            </a:r>
            <a:r>
              <a:rPr lang="en-CA" err="1"/>
              <a:t>etc</a:t>
            </a:r>
            <a:r>
              <a:rPr lang="en-CA"/>
              <a:t>). </a:t>
            </a:r>
          </a:p>
          <a:p>
            <a:pPr marL="171450" indent="-171450">
              <a:buFont typeface="Arial" panose="020B0604020202020204" pitchFamily="34" charset="0"/>
              <a:buChar char="•"/>
            </a:pPr>
            <a:r>
              <a:rPr lang="en-CA"/>
              <a:t>Someone is spamming your timeline with content you do not wish to see/engage in. (Will go into this in the next slide) </a:t>
            </a:r>
          </a:p>
          <a:p>
            <a:pPr marL="171450" indent="-171450">
              <a:buFont typeface="Arial" panose="020B0604020202020204" pitchFamily="34" charset="0"/>
              <a:buChar char="•"/>
            </a:pPr>
            <a:r>
              <a:rPr lang="en-CA"/>
              <a:t>A person or company is constantly messaging you after you have rejected or ignored their previous messages. </a:t>
            </a:r>
          </a:p>
          <a:p>
            <a:pPr marL="171450" indent="-171450">
              <a:buFont typeface="Arial" panose="020B0604020202020204" pitchFamily="34" charset="0"/>
              <a:buChar char="•"/>
            </a:pPr>
            <a:r>
              <a:rPr lang="en-CA"/>
              <a:t>These are just a few examples, however there are many other reasons that you may wish to utilize the block feature. </a:t>
            </a:r>
          </a:p>
          <a:p>
            <a:pPr marL="171450" indent="-171450">
              <a:buFont typeface="Arial" panose="020B0604020202020204" pitchFamily="34" charset="0"/>
              <a:buChar char="•"/>
            </a:pPr>
            <a:endParaRPr lang="en-CA"/>
          </a:p>
          <a:p>
            <a:pPr marL="0" indent="0">
              <a:buFont typeface="Arial" panose="020B0604020202020204" pitchFamily="34" charset="0"/>
              <a:buNone/>
            </a:pPr>
            <a:r>
              <a:rPr lang="en-CA"/>
              <a:t>Let’s focus on what can be considered harassment in the next slide… </a:t>
            </a:r>
          </a:p>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33</a:t>
            </a:fld>
            <a:endParaRPr lang="en-US"/>
          </a:p>
        </p:txBody>
      </p:sp>
    </p:spTree>
    <p:extLst>
      <p:ext uri="{BB962C8B-B14F-4D97-AF65-F5344CB8AC3E}">
        <p14:creationId xmlns:p14="http://schemas.microsoft.com/office/powerpoint/2010/main" val="2270933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Deciding/knowing when to block someone can look different for everyone. The point is that someone is doing something that oversteps your personal boundaries and it is no longer feeling like a safe space. </a:t>
            </a:r>
          </a:p>
          <a:p>
            <a:endParaRPr lang="en-CA"/>
          </a:p>
          <a:p>
            <a:r>
              <a:rPr lang="en-CA"/>
              <a:t>The blocking feature can and should be used if: </a:t>
            </a:r>
          </a:p>
          <a:p>
            <a:pPr marL="171450" indent="-171450">
              <a:buFont typeface="Arial" panose="020B0604020202020204" pitchFamily="34" charset="0"/>
              <a:buChar char="•"/>
            </a:pPr>
            <a:r>
              <a:rPr lang="en-CA"/>
              <a:t>Someone is making you uncomfortable with their posts or messages </a:t>
            </a:r>
          </a:p>
          <a:p>
            <a:pPr marL="171450" indent="-171450">
              <a:buFont typeface="Arial" panose="020B0604020202020204" pitchFamily="34" charset="0"/>
              <a:buChar char="•"/>
            </a:pPr>
            <a:r>
              <a:rPr lang="en-CA"/>
              <a:t>Someone is using the platform to message you about non networking related inquiries (i.e. asking you questions about your personal life, </a:t>
            </a:r>
            <a:r>
              <a:rPr lang="en-CA" err="1"/>
              <a:t>etc</a:t>
            </a:r>
            <a:r>
              <a:rPr lang="en-CA"/>
              <a:t>). </a:t>
            </a:r>
          </a:p>
          <a:p>
            <a:pPr marL="171450" indent="-171450">
              <a:buFont typeface="Arial" panose="020B0604020202020204" pitchFamily="34" charset="0"/>
              <a:buChar char="•"/>
            </a:pPr>
            <a:r>
              <a:rPr lang="en-CA"/>
              <a:t>Someone is spamming your timeline with content you do not wish to see/engage in. (Will go into this in the next slide) </a:t>
            </a:r>
          </a:p>
          <a:p>
            <a:pPr marL="171450" indent="-171450">
              <a:buFont typeface="Arial" panose="020B0604020202020204" pitchFamily="34" charset="0"/>
              <a:buChar char="•"/>
            </a:pPr>
            <a:r>
              <a:rPr lang="en-CA"/>
              <a:t>A person or company is constantly messaging you after you have rejected or ignored their previous messages. </a:t>
            </a:r>
          </a:p>
          <a:p>
            <a:pPr marL="171450" indent="-171450">
              <a:buFont typeface="Arial" panose="020B0604020202020204" pitchFamily="34" charset="0"/>
              <a:buChar char="•"/>
            </a:pPr>
            <a:r>
              <a:rPr lang="en-CA"/>
              <a:t>These are just a few examples, however there are many other reasons that you may wish to utilize the block feature. </a:t>
            </a:r>
          </a:p>
          <a:p>
            <a:endParaRPr lang="en-US"/>
          </a:p>
          <a:p>
            <a:r>
              <a:rPr lang="en-US"/>
              <a:t>READ SLIDE</a:t>
            </a:r>
          </a:p>
          <a:p>
            <a:endParaRPr lang="en-US"/>
          </a:p>
          <a:p>
            <a:r>
              <a:rPr lang="en-US"/>
              <a:t>READ AFTER SLIDE: This is a slide meant to describe what harassment is in all settings. Therefore, somethings that are listed cannot be done on LinkedIn (i.e., physical contact/touching) but it is still important to be able to recognize what harassment looks like in all settings. </a:t>
            </a:r>
          </a:p>
          <a:p>
            <a:endParaRPr lang="en-US"/>
          </a:p>
          <a:p>
            <a:r>
              <a:rPr lang="en-US"/>
              <a:t>Remember: you don’t have to only block someone when they have done something over LinkedIn. If you are connected to someone on your LinkedIn account that has harassed you or made you feel uncomfortable in a different setting (for example in an online meeting, in an in-person get together) it is your right to remove them from all spaces that they occupy in your life, LinkedIn included. </a:t>
            </a:r>
          </a:p>
        </p:txBody>
      </p:sp>
      <p:sp>
        <p:nvSpPr>
          <p:cNvPr id="4" name="Slide Number Placeholder 3"/>
          <p:cNvSpPr>
            <a:spLocks noGrp="1"/>
          </p:cNvSpPr>
          <p:nvPr>
            <p:ph type="sldNum" sz="quarter" idx="5"/>
          </p:nvPr>
        </p:nvSpPr>
        <p:spPr/>
        <p:txBody>
          <a:bodyPr/>
          <a:lstStyle/>
          <a:p>
            <a:fld id="{8CCEF7D1-689C-4BC1-B59B-4A4CE078ECDF}" type="slidenum">
              <a:rPr lang="en-US" smtClean="0"/>
              <a:t>34</a:t>
            </a:fld>
            <a:endParaRPr lang="en-US"/>
          </a:p>
        </p:txBody>
      </p:sp>
    </p:spTree>
    <p:extLst>
      <p:ext uri="{BB962C8B-B14F-4D97-AF65-F5344CB8AC3E}">
        <p14:creationId xmlns:p14="http://schemas.microsoft.com/office/powerpoint/2010/main" val="1534997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READ BEFORE SLIDE: It is important to note that blocking someone can feel uncomfortable and often unpleasant, however it is your right to remove anyone from your space if you do not feel safe or comfortable. Someone will not be able to see that you have blocked them (and even though LinkedIn tells people you have viewed their profile, if you are searching them up to block them, then in this instance they won’t be notified you searched them up at all). Blocking someone will limit/restrict their access to your account which we will go into momentarily. </a:t>
            </a:r>
          </a:p>
          <a:p>
            <a:endParaRPr lang="en-CA"/>
          </a:p>
          <a:p>
            <a:r>
              <a:rPr lang="en-CA"/>
              <a:t>Here are step by step instructions on how to utilize the blocking feature on LinkedIn. </a:t>
            </a:r>
          </a:p>
          <a:p>
            <a:r>
              <a:rPr lang="en-CA"/>
              <a:t>READ SLIDE. </a:t>
            </a:r>
          </a:p>
          <a:p>
            <a:endParaRPr lang="en-CA"/>
          </a:p>
          <a:p>
            <a:r>
              <a:rPr lang="en-CA"/>
              <a:t>READ AFTER SLIDE: </a:t>
            </a:r>
          </a:p>
          <a:p>
            <a:r>
              <a:rPr lang="en-CA"/>
              <a:t>After blocking a person on LinkedIn they will no longer be able to:</a:t>
            </a:r>
          </a:p>
          <a:p>
            <a:pPr algn="l">
              <a:buFont typeface="Arial" panose="020B0604020202020204" pitchFamily="34" charset="0"/>
              <a:buChar char="•"/>
            </a:pPr>
            <a:r>
              <a:rPr lang="en-CA" b="0" i="0">
                <a:solidFill>
                  <a:srgbClr val="1F2025"/>
                </a:solidFill>
                <a:effectLst/>
                <a:latin typeface="Mulish"/>
              </a:rPr>
              <a:t>Access your profile</a:t>
            </a:r>
          </a:p>
          <a:p>
            <a:pPr algn="l">
              <a:buFont typeface="Arial" panose="020B0604020202020204" pitchFamily="34" charset="0"/>
              <a:buChar char="•"/>
            </a:pPr>
            <a:r>
              <a:rPr lang="en-CA" b="0" i="0">
                <a:solidFill>
                  <a:srgbClr val="1F2025"/>
                </a:solidFill>
                <a:effectLst/>
                <a:latin typeface="Mulish"/>
              </a:rPr>
              <a:t>Send you messages </a:t>
            </a:r>
          </a:p>
          <a:p>
            <a:pPr algn="l">
              <a:buFont typeface="Arial" panose="020B0604020202020204" pitchFamily="34" charset="0"/>
              <a:buChar char="•"/>
            </a:pPr>
            <a:r>
              <a:rPr lang="en-CA" b="0" i="0">
                <a:solidFill>
                  <a:srgbClr val="1F2025"/>
                </a:solidFill>
                <a:effectLst/>
                <a:latin typeface="Mulish"/>
              </a:rPr>
              <a:t>Comment on your posts (even if they are shared by another individual)</a:t>
            </a:r>
          </a:p>
          <a:p>
            <a:pPr algn="l">
              <a:buFont typeface="Arial" panose="020B0604020202020204" pitchFamily="34" charset="0"/>
              <a:buChar char="•"/>
            </a:pPr>
            <a:r>
              <a:rPr lang="en-CA" b="0" i="0">
                <a:solidFill>
                  <a:srgbClr val="1F2025"/>
                </a:solidFill>
                <a:effectLst/>
                <a:latin typeface="Mulish"/>
              </a:rPr>
              <a:t>See comments you make on other people’s posts</a:t>
            </a:r>
          </a:p>
          <a:p>
            <a:pPr algn="l">
              <a:buFont typeface="Arial" panose="020B0604020202020204" pitchFamily="34" charset="0"/>
              <a:buChar char="•"/>
            </a:pPr>
            <a:endParaRPr lang="en-CA" b="0" i="0">
              <a:solidFill>
                <a:srgbClr val="1F2025"/>
              </a:solidFill>
              <a:effectLst/>
              <a:latin typeface="Mulish"/>
            </a:endParaRPr>
          </a:p>
          <a:p>
            <a:pPr algn="l">
              <a:buFont typeface="Arial" panose="020B0604020202020204" pitchFamily="34" charset="0"/>
              <a:buNone/>
            </a:pPr>
            <a:r>
              <a:rPr lang="en-CA" b="0" i="0">
                <a:solidFill>
                  <a:srgbClr val="1F2025"/>
                </a:solidFill>
                <a:effectLst/>
                <a:latin typeface="Mulish"/>
              </a:rPr>
              <a:t>It is important to note that your connection with them will also disappear as well as recommendations or endorsements you have given each other in the past. </a:t>
            </a:r>
          </a:p>
          <a:p>
            <a:pPr algn="l">
              <a:buFont typeface="Arial" panose="020B0604020202020204" pitchFamily="34" charset="0"/>
              <a:buNone/>
            </a:pPr>
            <a:endParaRPr lang="en-CA" b="0" i="0">
              <a:solidFill>
                <a:srgbClr val="1F2025"/>
              </a:solidFill>
              <a:effectLst/>
              <a:latin typeface="Mulish"/>
            </a:endParaRPr>
          </a:p>
          <a:p>
            <a:pPr algn="l">
              <a:buFont typeface="Arial" panose="020B0604020202020204" pitchFamily="34" charset="0"/>
              <a:buNone/>
            </a:pPr>
            <a:r>
              <a:rPr lang="en-CA" b="0" i="0">
                <a:solidFill>
                  <a:srgbClr val="1F2025"/>
                </a:solidFill>
                <a:effectLst/>
                <a:latin typeface="Mulish"/>
              </a:rPr>
              <a:t>An alternative to blocking someone is removing your connection to them as well.</a:t>
            </a:r>
          </a:p>
          <a:p>
            <a:pPr algn="l">
              <a:buFont typeface="Arial" panose="020B0604020202020204" pitchFamily="34" charset="0"/>
              <a:buNone/>
            </a:pPr>
            <a:r>
              <a:rPr lang="en-CA" b="0" i="0">
                <a:solidFill>
                  <a:srgbClr val="1F2025"/>
                </a:solidFill>
                <a:effectLst/>
                <a:latin typeface="Mulish"/>
              </a:rPr>
              <a:t>You may want to do this if you feel like it is not harassment, but you still do not want to have this person as a connection. </a:t>
            </a:r>
          </a:p>
          <a:p>
            <a:pPr algn="l">
              <a:buFont typeface="Arial" panose="020B0604020202020204" pitchFamily="34" charset="0"/>
              <a:buNone/>
            </a:pPr>
            <a:r>
              <a:rPr lang="en-CA" b="0" i="0">
                <a:solidFill>
                  <a:srgbClr val="1F2025"/>
                </a:solidFill>
                <a:effectLst/>
                <a:latin typeface="Mulish"/>
              </a:rPr>
              <a:t>This may be the solution if: </a:t>
            </a:r>
          </a:p>
          <a:p>
            <a:pPr marL="171450" indent="-171450" algn="l">
              <a:buFont typeface="Arial" panose="020B0604020202020204" pitchFamily="34" charset="0"/>
              <a:buChar char="•"/>
            </a:pPr>
            <a:r>
              <a:rPr lang="en-CA" b="0" i="0">
                <a:solidFill>
                  <a:srgbClr val="1F2025"/>
                </a:solidFill>
                <a:effectLst/>
                <a:latin typeface="Mulish"/>
              </a:rPr>
              <a:t>Someone is posting something that doesn’t align with your views </a:t>
            </a:r>
          </a:p>
          <a:p>
            <a:pPr marL="171450" indent="-171450" algn="l">
              <a:buFont typeface="Arial" panose="020B0604020202020204" pitchFamily="34" charset="0"/>
              <a:buChar char="•"/>
            </a:pPr>
            <a:r>
              <a:rPr lang="en-CA" b="0" i="0">
                <a:solidFill>
                  <a:srgbClr val="1F2025"/>
                </a:solidFill>
                <a:effectLst/>
                <a:latin typeface="Mulish"/>
              </a:rPr>
              <a:t>You believed this person was a connection you wanted and you no longer believe so</a:t>
            </a:r>
          </a:p>
          <a:p>
            <a:pPr marL="171450" indent="-171450" algn="l">
              <a:buFont typeface="Arial" panose="020B0604020202020204" pitchFamily="34" charset="0"/>
              <a:buChar char="•"/>
            </a:pPr>
            <a:r>
              <a:rPr lang="en-CA" b="0" i="0">
                <a:solidFill>
                  <a:srgbClr val="1F2025"/>
                </a:solidFill>
                <a:effectLst/>
                <a:latin typeface="Mulish"/>
              </a:rPr>
              <a:t>Someone is “spam posting” – posting a large amount with little relevance to you or your network and is “clogging” your timeline. </a:t>
            </a:r>
          </a:p>
          <a:p>
            <a:pPr marL="171450" indent="-171450" algn="l">
              <a:buFont typeface="Arial" panose="020B0604020202020204" pitchFamily="34" charset="0"/>
              <a:buChar char="•"/>
            </a:pPr>
            <a:endParaRPr lang="en-CA" b="0" i="0">
              <a:solidFill>
                <a:srgbClr val="1F2025"/>
              </a:solidFill>
              <a:effectLst/>
              <a:latin typeface="Mulish"/>
            </a:endParaRPr>
          </a:p>
          <a:p>
            <a:pPr marL="0" indent="0" algn="l">
              <a:buFont typeface="Arial" panose="020B0604020202020204" pitchFamily="34" charset="0"/>
              <a:buNone/>
            </a:pPr>
            <a:r>
              <a:rPr lang="en-CA" b="0" i="0">
                <a:solidFill>
                  <a:srgbClr val="1F2025"/>
                </a:solidFill>
                <a:effectLst/>
                <a:latin typeface="Mulish"/>
              </a:rPr>
              <a:t>Removing a connection follows a similar process and the button is just above the report/block button. </a:t>
            </a:r>
          </a:p>
          <a:p>
            <a:endParaRPr lang="en-CA"/>
          </a:p>
        </p:txBody>
      </p:sp>
      <p:sp>
        <p:nvSpPr>
          <p:cNvPr id="4" name="Slide Number Placeholder 3"/>
          <p:cNvSpPr>
            <a:spLocks noGrp="1"/>
          </p:cNvSpPr>
          <p:nvPr>
            <p:ph type="sldNum" sz="quarter" idx="10"/>
          </p:nvPr>
        </p:nvSpPr>
        <p:spPr/>
        <p:txBody>
          <a:bodyPr/>
          <a:lstStyle/>
          <a:p>
            <a:fld id="{5C42DEB5-83BE-475A-B1EA-758D882EBA89}" type="slidenum">
              <a:rPr lang="en-US" smtClean="0"/>
              <a:t>35</a:t>
            </a:fld>
            <a:endParaRPr lang="en-US"/>
          </a:p>
        </p:txBody>
      </p:sp>
    </p:spTree>
    <p:extLst>
      <p:ext uri="{BB962C8B-B14F-4D97-AF65-F5344CB8AC3E}">
        <p14:creationId xmlns:p14="http://schemas.microsoft.com/office/powerpoint/2010/main" val="107526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Mention that the slides will be emailed to them by the end of the week/early next. Encourage then to have their LinkedIn out. Perhaps inspiration might strike and you can edit along.</a:t>
            </a:r>
          </a:p>
        </p:txBody>
      </p:sp>
      <p:sp>
        <p:nvSpPr>
          <p:cNvPr id="4" name="Slide Number Placeholder 3"/>
          <p:cNvSpPr>
            <a:spLocks noGrp="1"/>
          </p:cNvSpPr>
          <p:nvPr>
            <p:ph type="sldNum" sz="quarter" idx="5"/>
          </p:nvPr>
        </p:nvSpPr>
        <p:spPr/>
        <p:txBody>
          <a:bodyPr/>
          <a:lstStyle/>
          <a:p>
            <a:fld id="{26F5A3AF-EB55-4F35-9BAD-50F86FB02610}" type="slidenum">
              <a:rPr lang="en-CA" smtClean="0"/>
              <a:t>4</a:t>
            </a:fld>
            <a:endParaRPr lang="en-CA"/>
          </a:p>
        </p:txBody>
      </p:sp>
    </p:spTree>
    <p:extLst>
      <p:ext uri="{BB962C8B-B14F-4D97-AF65-F5344CB8AC3E}">
        <p14:creationId xmlns:p14="http://schemas.microsoft.com/office/powerpoint/2010/main" val="2165346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Deciding/knowing when to block someone can look different for everyone. The point is that someone is doing something that oversteps your personal boundaries and it is no longer feeling like a safe space. </a:t>
            </a:r>
          </a:p>
          <a:p>
            <a:endParaRPr lang="en-CA"/>
          </a:p>
          <a:p>
            <a:r>
              <a:rPr lang="en-CA"/>
              <a:t>The blocking feature can and should be used if: </a:t>
            </a:r>
          </a:p>
          <a:p>
            <a:pPr marL="171450" indent="-171450">
              <a:buFont typeface="Arial" panose="020B0604020202020204" pitchFamily="34" charset="0"/>
              <a:buChar char="•"/>
            </a:pPr>
            <a:r>
              <a:rPr lang="en-CA"/>
              <a:t>Someone is making you uncomfortable with their posts or messages </a:t>
            </a:r>
          </a:p>
          <a:p>
            <a:pPr marL="171450" indent="-171450">
              <a:buFont typeface="Arial" panose="020B0604020202020204" pitchFamily="34" charset="0"/>
              <a:buChar char="•"/>
            </a:pPr>
            <a:r>
              <a:rPr lang="en-CA"/>
              <a:t>Someone is using the platform to message you about non networking related inquiries (i.e. asking you questions about your personal life, </a:t>
            </a:r>
            <a:r>
              <a:rPr lang="en-CA" err="1"/>
              <a:t>etc</a:t>
            </a:r>
            <a:r>
              <a:rPr lang="en-CA"/>
              <a:t>). </a:t>
            </a:r>
          </a:p>
          <a:p>
            <a:pPr marL="171450" indent="-171450">
              <a:buFont typeface="Arial" panose="020B0604020202020204" pitchFamily="34" charset="0"/>
              <a:buChar char="•"/>
            </a:pPr>
            <a:r>
              <a:rPr lang="en-CA"/>
              <a:t>Someone is spamming your timeline with content you do not wish to see/engage in. (Will go into this in the next slide) </a:t>
            </a:r>
          </a:p>
          <a:p>
            <a:pPr marL="171450" indent="-171450">
              <a:buFont typeface="Arial" panose="020B0604020202020204" pitchFamily="34" charset="0"/>
              <a:buChar char="•"/>
            </a:pPr>
            <a:r>
              <a:rPr lang="en-CA"/>
              <a:t>A person or company is constantly messaging you after you have rejected or ignored their previous messages. </a:t>
            </a:r>
          </a:p>
          <a:p>
            <a:pPr marL="171450" indent="-171450">
              <a:buFont typeface="Arial" panose="020B0604020202020204" pitchFamily="34" charset="0"/>
              <a:buChar char="•"/>
            </a:pPr>
            <a:r>
              <a:rPr lang="en-CA"/>
              <a:t>These are just a few examples, however there are many other reasons that you may wish to utilize the block feature. </a:t>
            </a:r>
          </a:p>
          <a:p>
            <a:pPr marL="171450" indent="-171450">
              <a:buFont typeface="Arial" panose="020B0604020202020204" pitchFamily="34" charset="0"/>
              <a:buChar char="•"/>
            </a:pPr>
            <a:endParaRPr lang="en-CA"/>
          </a:p>
          <a:p>
            <a:pPr marL="0" indent="0">
              <a:buFont typeface="Arial" panose="020B0604020202020204" pitchFamily="34" charset="0"/>
              <a:buNone/>
            </a:pPr>
            <a:r>
              <a:rPr lang="en-CA"/>
              <a:t>Let’s focus on what can be considered harassment in the next slide… </a:t>
            </a:r>
          </a:p>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37</a:t>
            </a:fld>
            <a:endParaRPr lang="en-US"/>
          </a:p>
        </p:txBody>
      </p:sp>
    </p:spTree>
    <p:extLst>
      <p:ext uri="{BB962C8B-B14F-4D97-AF65-F5344CB8AC3E}">
        <p14:creationId xmlns:p14="http://schemas.microsoft.com/office/powerpoint/2010/main" val="533176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KARINA</a:t>
            </a:r>
          </a:p>
          <a:p>
            <a:endParaRPr lang="en-CA"/>
          </a:p>
          <a:p>
            <a:r>
              <a:rPr lang="en-CA"/>
              <a:t>Update preferences -&gt; will help recruiters find you</a:t>
            </a:r>
          </a:p>
          <a:p>
            <a:r>
              <a:rPr lang="en-CA"/>
              <a:t>Descriptions will help people get a ore insightful view of your experiences and your skillset</a:t>
            </a:r>
          </a:p>
          <a:p>
            <a:r>
              <a:rPr lang="en-CA"/>
              <a:t>Make connections -&gt; make sure you try your best to personalize the messages</a:t>
            </a:r>
          </a:p>
          <a:p>
            <a:r>
              <a:rPr lang="en-CA"/>
              <a:t>Alumni search -&gt; a great way to do research and find ppl</a:t>
            </a:r>
          </a:p>
          <a:p>
            <a:r>
              <a:rPr lang="en-CA"/>
              <a:t>Research -&gt; could be researching </a:t>
            </a:r>
            <a:r>
              <a:rPr lang="en-CA" err="1"/>
              <a:t>linkedin</a:t>
            </a:r>
            <a:r>
              <a:rPr lang="en-CA"/>
              <a:t> and discovering new tricks OR could be using </a:t>
            </a:r>
            <a:r>
              <a:rPr lang="en-CA" err="1"/>
              <a:t>Linkedin</a:t>
            </a:r>
            <a:r>
              <a:rPr lang="en-CA"/>
              <a:t> to research certain companies you are interested</a:t>
            </a:r>
          </a:p>
          <a:p>
            <a:r>
              <a:rPr lang="en-CA"/>
              <a:t>Be critical of your keywords, especially if you’re looking for employment -&gt; all keywords  (e.g.. Skills, things in header) are searchable by recruiters</a:t>
            </a:r>
          </a:p>
        </p:txBody>
      </p:sp>
      <p:sp>
        <p:nvSpPr>
          <p:cNvPr id="4" name="Slide Number Placeholder 3"/>
          <p:cNvSpPr>
            <a:spLocks noGrp="1"/>
          </p:cNvSpPr>
          <p:nvPr>
            <p:ph type="sldNum" sz="quarter" idx="5"/>
          </p:nvPr>
        </p:nvSpPr>
        <p:spPr/>
        <p:txBody>
          <a:bodyPr/>
          <a:lstStyle/>
          <a:p>
            <a:fld id="{26F5A3AF-EB55-4F35-9BAD-50F86FB02610}" type="slidenum">
              <a:rPr lang="en-CA" smtClean="0"/>
              <a:t>38</a:t>
            </a:fld>
            <a:endParaRPr lang="en-CA"/>
          </a:p>
        </p:txBody>
      </p:sp>
    </p:spTree>
    <p:extLst>
      <p:ext uri="{BB962C8B-B14F-4D97-AF65-F5344CB8AC3E}">
        <p14:creationId xmlns:p14="http://schemas.microsoft.com/office/powerpoint/2010/main" val="1268221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a:t>
            </a:r>
            <a:r>
              <a:rPr lang="en-US" baseline="30000">
                <a:cs typeface="Calibri"/>
              </a:rPr>
              <a:t>st</a:t>
            </a:r>
            <a:r>
              <a:rPr lang="en-US">
                <a:cs typeface="Calibri"/>
              </a:rPr>
              <a:t> 2</a:t>
            </a:r>
            <a:r>
              <a:rPr lang="en-US" baseline="30000">
                <a:cs typeface="Calibri"/>
              </a:rPr>
              <a:t>nd</a:t>
            </a:r>
            <a:r>
              <a:rPr lang="en-US">
                <a:cs typeface="Calibri"/>
              </a:rPr>
              <a:t> 3</a:t>
            </a:r>
            <a:r>
              <a:rPr lang="en-US" baseline="30000">
                <a:cs typeface="Calibri"/>
              </a:rPr>
              <a:t>rd</a:t>
            </a:r>
            <a:r>
              <a:rPr lang="en-US">
                <a:cs typeface="Calibri"/>
              </a:rPr>
              <a:t> connections: </a:t>
            </a:r>
          </a:p>
          <a:p>
            <a:r>
              <a:rPr lang="en-US">
                <a:cs typeface="Calibri"/>
              </a:rPr>
              <a:t>1</a:t>
            </a:r>
            <a:r>
              <a:rPr lang="en-US" baseline="30000">
                <a:cs typeface="Calibri"/>
              </a:rPr>
              <a:t>st</a:t>
            </a:r>
            <a:r>
              <a:rPr lang="en-US">
                <a:cs typeface="Calibri"/>
              </a:rPr>
              <a:t>: are a direction connections – are part of your network </a:t>
            </a:r>
          </a:p>
          <a:p>
            <a:r>
              <a:rPr lang="en-US">
                <a:cs typeface="Calibri"/>
              </a:rPr>
              <a:t>2</a:t>
            </a:r>
            <a:r>
              <a:rPr lang="en-US" baseline="30000">
                <a:cs typeface="Calibri"/>
              </a:rPr>
              <a:t>nd</a:t>
            </a:r>
            <a:r>
              <a:rPr lang="en-US">
                <a:cs typeface="Calibri"/>
              </a:rPr>
              <a:t>: are connections of </a:t>
            </a:r>
            <a:r>
              <a:rPr lang="en-US" err="1">
                <a:cs typeface="Calibri"/>
              </a:rPr>
              <a:t>connnections</a:t>
            </a:r>
            <a:r>
              <a:rPr lang="en-US">
                <a:cs typeface="Calibri"/>
              </a:rPr>
              <a:t> “friends of friends” – people who are outside of your network but share a common connection with</a:t>
            </a:r>
          </a:p>
          <a:p>
            <a:r>
              <a:rPr lang="en-US">
                <a:cs typeface="Calibri"/>
              </a:rPr>
              <a:t>3</a:t>
            </a:r>
            <a:r>
              <a:rPr lang="en-US" baseline="30000">
                <a:cs typeface="Calibri"/>
              </a:rPr>
              <a:t>rd</a:t>
            </a:r>
            <a:r>
              <a:rPr lang="en-US">
                <a:cs typeface="Calibri"/>
              </a:rPr>
              <a:t>: members that are connected to your second connections</a:t>
            </a:r>
          </a:p>
          <a:p>
            <a:endParaRPr lang="en-US">
              <a:cs typeface="Calibri"/>
            </a:endParaRPr>
          </a:p>
          <a:p>
            <a:r>
              <a:rPr lang="en-US">
                <a:cs typeface="Calibri"/>
              </a:rPr>
              <a:t>Linked in premium: no not really but depend if you would get use out of the upgraded features</a:t>
            </a:r>
          </a:p>
          <a:p>
            <a:r>
              <a:rPr lang="en-US">
                <a:cs typeface="Calibri"/>
              </a:rPr>
              <a:t>Includes:</a:t>
            </a:r>
          </a:p>
          <a:p>
            <a:pPr marL="171450" indent="-171450">
              <a:buFontTx/>
              <a:buChar char="-"/>
            </a:pPr>
            <a:r>
              <a:rPr lang="en-US">
                <a:cs typeface="Calibri"/>
              </a:rPr>
              <a:t>Direct messaging to recruiters</a:t>
            </a:r>
          </a:p>
          <a:p>
            <a:pPr marL="171450" indent="-171450">
              <a:buFontTx/>
              <a:buChar char="-"/>
            </a:pPr>
            <a:r>
              <a:rPr lang="en-US">
                <a:cs typeface="Calibri"/>
              </a:rPr>
              <a:t>Applicant status for job positions</a:t>
            </a:r>
          </a:p>
          <a:p>
            <a:pPr marL="171450" indent="-171450">
              <a:buFontTx/>
              <a:buChar char="-"/>
            </a:pPr>
            <a:r>
              <a:rPr lang="en-US">
                <a:cs typeface="Calibri"/>
              </a:rPr>
              <a:t>Applicant and salary insights</a:t>
            </a:r>
          </a:p>
          <a:p>
            <a:pPr marL="171450" indent="-171450">
              <a:buFontTx/>
              <a:buChar char="-"/>
            </a:pPr>
            <a:r>
              <a:rPr lang="en-US">
                <a:cs typeface="Calibri"/>
              </a:rPr>
              <a:t>Unlocks “who’s viewed your profile</a:t>
            </a:r>
          </a:p>
          <a:p>
            <a:pPr marL="171450" indent="-171450">
              <a:buFontTx/>
              <a:buChar char="-"/>
            </a:pPr>
            <a:r>
              <a:rPr lang="en-US">
                <a:cs typeface="Calibri"/>
              </a:rPr>
              <a:t>Access to </a:t>
            </a:r>
            <a:r>
              <a:rPr lang="en-US" err="1">
                <a:cs typeface="Calibri"/>
              </a:rPr>
              <a:t>linkedin</a:t>
            </a:r>
            <a:r>
              <a:rPr lang="en-US">
                <a:cs typeface="Calibri"/>
              </a:rPr>
              <a:t> learning courses</a:t>
            </a:r>
          </a:p>
          <a:p>
            <a:pPr marL="171450" indent="-171450">
              <a:buFontTx/>
              <a:buChar char="-"/>
            </a:pPr>
            <a:r>
              <a:rPr lang="en-US">
                <a:cs typeface="Calibri"/>
              </a:rPr>
              <a:t>$30/month</a:t>
            </a:r>
          </a:p>
          <a:p>
            <a:endParaRPr lang="en-US">
              <a:cs typeface="Calibri"/>
            </a:endParaRPr>
          </a:p>
          <a:p>
            <a:r>
              <a:rPr lang="en-US">
                <a:cs typeface="Calibri"/>
              </a:rPr>
              <a:t>Endorsements:</a:t>
            </a:r>
          </a:p>
          <a:p>
            <a:r>
              <a:rPr lang="en-US">
                <a:cs typeface="Calibri"/>
              </a:rPr>
              <a:t>Only 1</a:t>
            </a:r>
            <a:r>
              <a:rPr lang="en-US" baseline="30000">
                <a:cs typeface="Calibri"/>
              </a:rPr>
              <a:t>st</a:t>
            </a:r>
            <a:r>
              <a:rPr lang="en-US">
                <a:cs typeface="Calibri"/>
              </a:rPr>
              <a:t> level connections (directly in your network) can endorse you. It would be good for the person who endorses you to be connected to you in some way (e.g. work, school, volunteer)</a:t>
            </a:r>
          </a:p>
          <a:p>
            <a:endParaRPr lang="en-US">
              <a:cs typeface="Calibri"/>
            </a:endParaRPr>
          </a:p>
          <a:p>
            <a:r>
              <a:rPr lang="en-US">
                <a:cs typeface="Calibri"/>
              </a:rPr>
              <a:t>Key words:</a:t>
            </a:r>
          </a:p>
          <a:p>
            <a:r>
              <a:rPr lang="en-US">
                <a:cs typeface="Calibri"/>
              </a:rPr>
              <a:t>Interesting question!</a:t>
            </a:r>
          </a:p>
          <a:p>
            <a:r>
              <a:rPr lang="en-US">
                <a:cs typeface="Calibri"/>
              </a:rPr>
              <a:t>Go to your profile &gt; click on search appearances and scroll to “keywords your searchers used” may give you insight on what is “working well” on your profile and what is not. Perhaps you are getting attention on things you aren’t really hoping for.</a:t>
            </a:r>
          </a:p>
        </p:txBody>
      </p:sp>
      <p:sp>
        <p:nvSpPr>
          <p:cNvPr id="4" name="Slide Number Placeholder 3"/>
          <p:cNvSpPr>
            <a:spLocks noGrp="1"/>
          </p:cNvSpPr>
          <p:nvPr>
            <p:ph type="sldNum" sz="quarter" idx="5"/>
          </p:nvPr>
        </p:nvSpPr>
        <p:spPr/>
        <p:txBody>
          <a:bodyPr/>
          <a:lstStyle/>
          <a:p>
            <a:fld id="{26F5A3AF-EB55-4F35-9BAD-50F86FB02610}" type="slidenum">
              <a:rPr lang="en-CA" smtClean="0"/>
              <a:t>39</a:t>
            </a:fld>
            <a:endParaRPr lang="en-CA"/>
          </a:p>
        </p:txBody>
      </p:sp>
    </p:spTree>
    <p:extLst>
      <p:ext uri="{BB962C8B-B14F-4D97-AF65-F5344CB8AC3E}">
        <p14:creationId xmlns:p14="http://schemas.microsoft.com/office/powerpoint/2010/main" val="1422563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40</a:t>
            </a:fld>
            <a:endParaRPr lang="en-US"/>
          </a:p>
        </p:txBody>
      </p:sp>
    </p:spTree>
    <p:extLst>
      <p:ext uri="{BB962C8B-B14F-4D97-AF65-F5344CB8AC3E}">
        <p14:creationId xmlns:p14="http://schemas.microsoft.com/office/powerpoint/2010/main" val="365917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167356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25193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255383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no questions are asked pose this questions:</a:t>
            </a:r>
          </a:p>
          <a:p>
            <a:r>
              <a:rPr lang="en-US">
                <a:cs typeface="Calibri"/>
              </a:rPr>
              <a:t>Q: Do I </a:t>
            </a:r>
            <a:r>
              <a:rPr lang="en-US" i="1">
                <a:cs typeface="Calibri"/>
              </a:rPr>
              <a:t>really</a:t>
            </a:r>
            <a:r>
              <a:rPr lang="en-US" i="0">
                <a:cs typeface="Calibri"/>
              </a:rPr>
              <a:t> need a LinkedIn? </a:t>
            </a:r>
          </a:p>
          <a:p>
            <a:r>
              <a:rPr lang="en-US" i="0">
                <a:cs typeface="Calibri"/>
              </a:rPr>
              <a:t>A: Not mandatory but highly recommended! Most employers won’t discount you if you don’t have one (depending on the field), however, having a profile may lead you to opportunities you wouldn’t otherwise have</a:t>
            </a:r>
          </a:p>
          <a:p>
            <a:pPr marL="171450" indent="-171450">
              <a:buFontTx/>
              <a:buChar char="-"/>
            </a:pPr>
            <a:endParaRPr lang="en-US"/>
          </a:p>
          <a:p>
            <a:pPr marL="171450" indent="-171450">
              <a:buFontTx/>
              <a:buChar char="-"/>
            </a:pPr>
            <a:endParaRPr lang="en-CA"/>
          </a:p>
        </p:txBody>
      </p:sp>
      <p:sp>
        <p:nvSpPr>
          <p:cNvPr id="4" name="Slide Number Placeholder 3"/>
          <p:cNvSpPr>
            <a:spLocks noGrp="1"/>
          </p:cNvSpPr>
          <p:nvPr>
            <p:ph type="sldNum" sz="quarter" idx="5"/>
          </p:nvPr>
        </p:nvSpPr>
        <p:spPr/>
        <p:txBody>
          <a:bodyPr/>
          <a:lstStyle/>
          <a:p>
            <a:fld id="{5C42DEB5-83BE-475A-B1EA-758D882EBA89}" type="slidenum">
              <a:rPr lang="en-US" smtClean="0"/>
              <a:t>8</a:t>
            </a:fld>
            <a:endParaRPr lang="en-US"/>
          </a:p>
        </p:txBody>
      </p:sp>
    </p:spTree>
    <p:extLst>
      <p:ext uri="{BB962C8B-B14F-4D97-AF65-F5344CB8AC3E}">
        <p14:creationId xmlns:p14="http://schemas.microsoft.com/office/powerpoint/2010/main" val="96015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mention how I’m using LinkedIn to connect with medical physicists in the GTA with the intention of learning more about the field and potentially secure a future coop position. </a:t>
            </a:r>
          </a:p>
          <a:p>
            <a:endParaRPr lang="en-CA"/>
          </a:p>
          <a:p>
            <a:r>
              <a:rPr lang="en-CA"/>
              <a:t>Using </a:t>
            </a:r>
            <a:r>
              <a:rPr lang="en-CA" err="1"/>
              <a:t>LinkedIN</a:t>
            </a:r>
            <a:r>
              <a:rPr lang="en-CA"/>
              <a:t> to get information about upcoming grad school programs (lots of them advertise and share their work on LinkedIn). I have been contacted by admission recruiters.</a:t>
            </a:r>
          </a:p>
          <a:p>
            <a:endParaRPr lang="en-CA"/>
          </a:p>
        </p:txBody>
      </p:sp>
      <p:sp>
        <p:nvSpPr>
          <p:cNvPr id="4" name="Slide Number Placeholder 3"/>
          <p:cNvSpPr>
            <a:spLocks noGrp="1"/>
          </p:cNvSpPr>
          <p:nvPr>
            <p:ph type="sldNum" sz="quarter" idx="5"/>
          </p:nvPr>
        </p:nvSpPr>
        <p:spPr/>
        <p:txBody>
          <a:bodyPr/>
          <a:lstStyle/>
          <a:p>
            <a:fld id="{26F5A3AF-EB55-4F35-9BAD-50F86FB02610}" type="slidenum">
              <a:rPr lang="en-CA" smtClean="0"/>
              <a:t>9</a:t>
            </a:fld>
            <a:endParaRPr lang="en-CA"/>
          </a:p>
        </p:txBody>
      </p:sp>
    </p:spTree>
    <p:extLst>
      <p:ext uri="{BB962C8B-B14F-4D97-AF65-F5344CB8AC3E}">
        <p14:creationId xmlns:p14="http://schemas.microsoft.com/office/powerpoint/2010/main" val="217564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More than half of Canada’s population uses LinkedIn! </a:t>
            </a:r>
          </a:p>
          <a:p>
            <a:r>
              <a:rPr lang="en-US">
                <a:cs typeface="Calibri"/>
              </a:rPr>
              <a:t>A recruiter is a person whose job is to fill job openings in businesses.  </a:t>
            </a:r>
          </a:p>
        </p:txBody>
      </p:sp>
      <p:sp>
        <p:nvSpPr>
          <p:cNvPr id="4" name="Slide Number Placeholder 3"/>
          <p:cNvSpPr>
            <a:spLocks noGrp="1"/>
          </p:cNvSpPr>
          <p:nvPr>
            <p:ph type="sldNum" sz="quarter" idx="5"/>
          </p:nvPr>
        </p:nvSpPr>
        <p:spPr/>
        <p:txBody>
          <a:bodyPr/>
          <a:lstStyle/>
          <a:p>
            <a:fld id="{26F5A3AF-EB55-4F35-9BAD-50F86FB02610}" type="slidenum">
              <a:rPr lang="en-CA" smtClean="0"/>
              <a:t>10</a:t>
            </a:fld>
            <a:endParaRPr lang="en-CA"/>
          </a:p>
        </p:txBody>
      </p:sp>
    </p:spTree>
    <p:extLst>
      <p:ext uri="{BB962C8B-B14F-4D97-AF65-F5344CB8AC3E}">
        <p14:creationId xmlns:p14="http://schemas.microsoft.com/office/powerpoint/2010/main" val="1247519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 name="Picture 18" descr="A colorful lines on a black background&#10;&#10;Description automatically generated">
            <a:extLst>
              <a:ext uri="{FF2B5EF4-FFF2-40B4-BE49-F238E27FC236}">
                <a16:creationId xmlns:a16="http://schemas.microsoft.com/office/drawing/2014/main" id="{2CB65FDD-ED2C-3033-FCA4-D2C814BA40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8511"/>
            <a:ext cx="12192000" cy="6858000"/>
          </a:xfrm>
          <a:prstGeom prst="rect">
            <a:avLst/>
          </a:prstGeom>
        </p:spPr>
      </p:pic>
      <p:sp>
        <p:nvSpPr>
          <p:cNvPr id="2" name="Title 1"/>
          <p:cNvSpPr>
            <a:spLocks noGrp="1"/>
          </p:cNvSpPr>
          <p:nvPr>
            <p:ph type="ctrTitle" hasCustomPrompt="1"/>
          </p:nvPr>
        </p:nvSpPr>
        <p:spPr>
          <a:xfrm>
            <a:off x="452740" y="1028940"/>
            <a:ext cx="9719960" cy="1474115"/>
          </a:xfrm>
        </p:spPr>
        <p:txBody>
          <a:bodyPr lIns="0" anchor="b">
            <a:noAutofit/>
          </a:bodyPr>
          <a:lstStyle>
            <a:lvl1pPr algn="l">
              <a:defRPr sz="5400" b="1">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0D01734-AFFF-43BF-AFF9-9489097C3819}" type="datetime1">
              <a:rPr lang="en-US" smtClean="0"/>
              <a:t>11/15/2024</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LINKEDIN WORKSHOP</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8511"/>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A black background with a black square&#10;&#10;Description automatically generated with medium confidence">
            <a:extLst>
              <a:ext uri="{FF2B5EF4-FFF2-40B4-BE49-F238E27FC236}">
                <a16:creationId xmlns:a16="http://schemas.microsoft.com/office/drawing/2014/main" id="{4260C548-1511-B019-57E6-3D2C2B6D89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69802"/>
            <a:ext cx="5108028" cy="1388198"/>
          </a:xfrm>
          <a:prstGeom prst="rect">
            <a:avLst/>
          </a:prstGeom>
        </p:spPr>
      </p:pic>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CDB5E12D-F7CE-4A11-B5B8-D6208D945F14}" type="datetime1">
              <a:rPr lang="en-US" smtClean="0"/>
              <a:t>11/15/2024</a:t>
            </a:fld>
            <a:endParaRPr lang="en-US"/>
          </a:p>
        </p:txBody>
      </p:sp>
      <p:sp>
        <p:nvSpPr>
          <p:cNvPr id="11" name="Footer Placeholder 10"/>
          <p:cNvSpPr>
            <a:spLocks noGrp="1"/>
          </p:cNvSpPr>
          <p:nvPr>
            <p:ph type="ftr" sz="quarter" idx="11"/>
          </p:nvPr>
        </p:nvSpPr>
        <p:spPr/>
        <p:txBody>
          <a:bodyPr/>
          <a:lstStyle/>
          <a:p>
            <a:r>
              <a:rPr lang="en-US"/>
              <a:t>LINKEDIN WORKSHOP</a:t>
            </a:r>
          </a:p>
        </p:txBody>
      </p:sp>
      <p:sp>
        <p:nvSpPr>
          <p:cNvPr id="12" name="Slide Number Placeholder 11"/>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AB55EA8-3D9D-429F-AC95-2AF6BE8C1064}" type="datetime1">
              <a:rPr lang="en-US" smtClean="0"/>
              <a:t>11/15/2024</a:t>
            </a:fld>
            <a:endParaRPr lang="en-US"/>
          </a:p>
        </p:txBody>
      </p:sp>
      <p:sp>
        <p:nvSpPr>
          <p:cNvPr id="7" name="Footer Placeholder 6"/>
          <p:cNvSpPr>
            <a:spLocks noGrp="1"/>
          </p:cNvSpPr>
          <p:nvPr>
            <p:ph type="ftr" sz="quarter" idx="11"/>
          </p:nvPr>
        </p:nvSpPr>
        <p:spPr/>
        <p:txBody>
          <a:bodyPr/>
          <a:lstStyle/>
          <a:p>
            <a:r>
              <a:rPr lang="en-US"/>
              <a:t>LINKEDIN WORKSHOP</a:t>
            </a:r>
          </a:p>
        </p:txBody>
      </p:sp>
      <p:sp>
        <p:nvSpPr>
          <p:cNvPr id="8" name="Slide Number Placeholder 7"/>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284B44-25A2-43FB-B90E-B1EEEE26B524}" type="datetime1">
              <a:rPr lang="en-US" smtClean="0"/>
              <a:t>11/15/2024</a:t>
            </a:fld>
            <a:endParaRPr lang="en-US"/>
          </a:p>
        </p:txBody>
      </p:sp>
      <p:sp>
        <p:nvSpPr>
          <p:cNvPr id="6" name="Footer Placeholder 5"/>
          <p:cNvSpPr>
            <a:spLocks noGrp="1"/>
          </p:cNvSpPr>
          <p:nvPr>
            <p:ph type="ftr" sz="quarter" idx="11"/>
          </p:nvPr>
        </p:nvSpPr>
        <p:spPr/>
        <p:txBody>
          <a:bodyPr/>
          <a:lstStyle/>
          <a:p>
            <a:r>
              <a:rPr lang="en-US"/>
              <a:t>LINKEDIN WORKSHOP</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21CD125E-20F4-4D71-ADD6-CB4EB6FC0E6C}" type="datetime1">
              <a:rPr lang="en-US" smtClean="0"/>
              <a:t>11/15/2024</a:t>
            </a:fld>
            <a:endParaRPr lang="en-US"/>
          </a:p>
        </p:txBody>
      </p:sp>
      <p:sp>
        <p:nvSpPr>
          <p:cNvPr id="6" name="Footer Placeholder 5"/>
          <p:cNvSpPr>
            <a:spLocks noGrp="1"/>
          </p:cNvSpPr>
          <p:nvPr>
            <p:ph type="ftr" sz="quarter" idx="11"/>
          </p:nvPr>
        </p:nvSpPr>
        <p:spPr/>
        <p:txBody>
          <a:bodyPr/>
          <a:lstStyle/>
          <a:p>
            <a:r>
              <a:rPr lang="en-US"/>
              <a:t>LINKEDIN WORKSHOP</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8" name="Group 7">
            <a:extLst>
              <a:ext uri="{FF2B5EF4-FFF2-40B4-BE49-F238E27FC236}">
                <a16:creationId xmlns:a16="http://schemas.microsoft.com/office/drawing/2014/main" id="{DD7F9787-DD3A-4646-BB48-620C816C001A}"/>
              </a:ext>
            </a:extLst>
          </p:cNvPr>
          <p:cNvGrpSpPr/>
          <p:nvPr userDrawn="1"/>
        </p:nvGrpSpPr>
        <p:grpSpPr>
          <a:xfrm>
            <a:off x="0" y="0"/>
            <a:ext cx="12192000" cy="397164"/>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E01E9A-F832-2C47-AF13-96DA2A545D4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87FCA5-98BF-7C4F-A6A8-ABE67A0572D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F3CFE-9373-F940-8224-EC432E30E4E7}"/>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861B21-0880-4F42-9446-62738D693F1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751004" y="6335309"/>
            <a:ext cx="1181114" cy="250337"/>
          </a:xfrm>
        </p:spPr>
        <p:txBody>
          <a:bodyPr/>
          <a:lstStyle/>
          <a:p>
            <a:fld id="{3B5C9894-967A-4D60-98D4-A04980A80F08}" type="datetime1">
              <a:rPr lang="en-US" smtClean="0"/>
              <a:t>11/15/2024</a:t>
            </a:fld>
            <a:endParaRPr lang="en-US"/>
          </a:p>
        </p:txBody>
      </p:sp>
      <p:sp>
        <p:nvSpPr>
          <p:cNvPr id="4" name="Footer Placeholder 3"/>
          <p:cNvSpPr>
            <a:spLocks noGrp="1"/>
          </p:cNvSpPr>
          <p:nvPr>
            <p:ph type="ftr" sz="quarter" idx="11"/>
          </p:nvPr>
        </p:nvSpPr>
        <p:spPr/>
        <p:txBody>
          <a:bodyPr/>
          <a:lstStyle/>
          <a:p>
            <a:r>
              <a:rPr lang="en-US"/>
              <a:t>LINKEDIN WORKSHOP</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pic>
        <p:nvPicPr>
          <p:cNvPr id="7" name="Picture 6" descr="A black screen with blue and yellow stripes&#10;&#10;Description automatically generated">
            <a:extLst>
              <a:ext uri="{FF2B5EF4-FFF2-40B4-BE49-F238E27FC236}">
                <a16:creationId xmlns:a16="http://schemas.microsoft.com/office/drawing/2014/main" id="{AADD5207-36AF-2182-6166-99C8DEF54A3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C31A6E2A-9139-B54F-B1FF-E0B2EAF2E0A2}"/>
              </a:ext>
            </a:extLst>
          </p:cNvPr>
          <p:cNvGrpSpPr/>
          <p:nvPr userDrawn="1"/>
        </p:nvGrpSpPr>
        <p:grpSpPr>
          <a:xfrm>
            <a:off x="0" y="0"/>
            <a:ext cx="12192000" cy="397164"/>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B6EE1D-AED7-924E-8D18-B9F1399A910E}"/>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E2A49-C1E0-024C-876B-A61D2B440E03}"/>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4F300-FB37-FE41-9129-DD2824002FB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CAF651-5F7E-0248-8C8E-3A4B3D0F11BA}"/>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45819"/>
            <a:ext cx="5440648" cy="5407201"/>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751004" y="6335309"/>
            <a:ext cx="1181114" cy="250337"/>
          </a:xfrm>
        </p:spPr>
        <p:txBody>
          <a:bodyPr/>
          <a:lstStyle/>
          <a:p>
            <a:fld id="{8DF35316-953D-46E4-A70C-83AE7B4BB72A}" type="datetime1">
              <a:rPr lang="en-US" smtClean="0"/>
              <a:t>11/15/2024</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LINKEDIN WORKSHOP</a:t>
            </a:r>
          </a:p>
        </p:txBody>
      </p:sp>
      <p:sp>
        <p:nvSpPr>
          <p:cNvPr id="5" name="Slide Number Placeholder 4"/>
          <p:cNvSpPr>
            <a:spLocks noGrp="1"/>
          </p:cNvSpPr>
          <p:nvPr>
            <p:ph type="sldNum" sz="quarter" idx="12"/>
          </p:nvPr>
        </p:nvSpPr>
        <p:spPr>
          <a:xfrm>
            <a:off x="5587999" y="6335309"/>
            <a:ext cx="1016000" cy="250337"/>
          </a:xfrm>
        </p:spPr>
        <p:txBody>
          <a:bodyPr/>
          <a:lstStyle/>
          <a:p>
            <a:r>
              <a:rPr lang="en-US"/>
              <a:t>PAGE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userDrawn="1"/>
        </p:nvGrpSpPr>
        <p:grpSpPr>
          <a:xfrm>
            <a:off x="0" y="0"/>
            <a:ext cx="12192000" cy="397164"/>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951BF5-3B10-4647-AE43-6C4FB2FD5AC6}"/>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7D11F8-300C-DC45-9476-8111932FAB3B}"/>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48535B-B3BB-5C4C-B115-599D8CDF7D82}"/>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EF38F5-382A-BF49-BD63-C36DDD7A004C}"/>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p>
            <a:fld id="{1A7AC4DC-C04A-4201-B56D-53D91FF0E91F}" type="datetime1">
              <a:rPr lang="en-US" smtClean="0"/>
              <a:t>11/15/2024</a:t>
            </a:fld>
            <a:endParaRPr lang="en-US"/>
          </a:p>
        </p:txBody>
      </p:sp>
      <p:sp>
        <p:nvSpPr>
          <p:cNvPr id="4" name="Footer Placeholder 3"/>
          <p:cNvSpPr>
            <a:spLocks noGrp="1"/>
          </p:cNvSpPr>
          <p:nvPr>
            <p:ph type="ftr" sz="quarter" idx="11"/>
          </p:nvPr>
        </p:nvSpPr>
        <p:spPr/>
        <p:txBody>
          <a:bodyPr/>
          <a:lstStyle/>
          <a:p>
            <a:r>
              <a:rPr lang="en-US"/>
              <a:t>LINKEDIN WORKSHOP</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D72CD653-AD35-5141-A8C6-BF79EBE4AA02}"/>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646519-2BAF-9047-B121-BF7E7F710823}"/>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D2608-732A-4741-BC48-7812A87E4D8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9B098-4EE4-474A-8979-CFAB574D862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87E91-D511-9145-BCBD-28DFC726F67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A colorful lines on a black background&#10;&#10;Description automatically generated">
            <a:extLst>
              <a:ext uri="{FF2B5EF4-FFF2-40B4-BE49-F238E27FC236}">
                <a16:creationId xmlns:a16="http://schemas.microsoft.com/office/drawing/2014/main" id="{F7762DC2-43DF-F4B8-E4F5-40542571506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1971"/>
            <a:ext cx="12223533" cy="6875737"/>
          </a:xfrm>
          <a:prstGeom prst="rect">
            <a:avLst/>
          </a:prstGeom>
        </p:spPr>
      </p:pic>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p>
            <a:fld id="{A1B64282-3106-4369-9383-A8777B3D8439}" type="datetime1">
              <a:rPr lang="en-US" smtClean="0"/>
              <a:t>11/15/2024</a:t>
            </a:fld>
            <a:endParaRPr lang="en-US"/>
          </a:p>
        </p:txBody>
      </p:sp>
      <p:sp>
        <p:nvSpPr>
          <p:cNvPr id="4" name="Footer Placeholder 3"/>
          <p:cNvSpPr>
            <a:spLocks noGrp="1"/>
          </p:cNvSpPr>
          <p:nvPr>
            <p:ph type="ftr" sz="quarter" idx="11"/>
          </p:nvPr>
        </p:nvSpPr>
        <p:spPr/>
        <p:txBody>
          <a:bodyPr/>
          <a:lstStyle/>
          <a:p>
            <a:r>
              <a:rPr lang="en-US"/>
              <a:t>LINKEDIN WORKSHOP</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220DDFC3-6F0D-5E4C-8D30-C78126C00C6D}"/>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2C1F90-E5C7-6D46-8B27-E98D1AD0BD1D}"/>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86E65-C9CD-3C43-9237-76ACBCE5AEA5}"/>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0010F3-1A9C-9049-8C1B-2C5FACE5795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0527D8-16AA-B94D-A437-8734019F07E3}"/>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A colorful lines on a black background&#10;&#10;Description automatically generated">
            <a:extLst>
              <a:ext uri="{FF2B5EF4-FFF2-40B4-BE49-F238E27FC236}">
                <a16:creationId xmlns:a16="http://schemas.microsoft.com/office/drawing/2014/main" id="{2F6425C4-B98B-8B14-BA00-7530ABAAF4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8868"/>
            <a:ext cx="12207766" cy="6866868"/>
          </a:xfrm>
          <a:prstGeom prst="rect">
            <a:avLst/>
          </a:prstGeom>
        </p:spPr>
      </p:pic>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924F7FA-4569-46D4-9854-83F19485FC23}" type="datetime1">
              <a:rPr lang="en-US" smtClean="0"/>
              <a:t>11/15/2024</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LINKEDIN WORKSHOP</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8740DD73-AC1C-0641-8C33-791A62EF34B7}"/>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EB15A-A8CF-CA4A-BCB9-2DEEC6268E6B}"/>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2309BB-A9D7-E64D-8EF7-0E490151B952}"/>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B22BAE-45F8-9D49-A3CD-17513F34191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567BB1-0BFA-DE41-9739-5EC1F580B29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A colorful lines on a black background&#10;&#10;Description automatically generated">
            <a:extLst>
              <a:ext uri="{FF2B5EF4-FFF2-40B4-BE49-F238E27FC236}">
                <a16:creationId xmlns:a16="http://schemas.microsoft.com/office/drawing/2014/main" id="{BDE84839-16A3-A920-E8A2-0A714C38BF6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7737"/>
            <a:ext cx="12223532" cy="6875737"/>
          </a:xfrm>
          <a:prstGeom prst="rect">
            <a:avLst/>
          </a:prstGeom>
        </p:spPr>
      </p:pic>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p>
            <a:fld id="{BE0C807E-20D0-43B6-8173-08DD9069EC60}" type="datetime1">
              <a:rPr lang="en-US" smtClean="0"/>
              <a:t>11/15/2024</a:t>
            </a:fld>
            <a:endParaRPr lang="en-US"/>
          </a:p>
        </p:txBody>
      </p:sp>
      <p:sp>
        <p:nvSpPr>
          <p:cNvPr id="10" name="Footer Placeholder 9"/>
          <p:cNvSpPr>
            <a:spLocks noGrp="1"/>
          </p:cNvSpPr>
          <p:nvPr>
            <p:ph type="ftr" sz="quarter" idx="11"/>
          </p:nvPr>
        </p:nvSpPr>
        <p:spPr/>
        <p:txBody>
          <a:bodyPr/>
          <a:lstStyle/>
          <a:p>
            <a:r>
              <a:rPr lang="en-US"/>
              <a:t>LINKEDIN WORKSHOP</a:t>
            </a:r>
          </a:p>
        </p:txBody>
      </p:sp>
      <p:sp>
        <p:nvSpPr>
          <p:cNvPr id="11" name="Slide Number Placeholder 10"/>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yellow and red shield with black lines&#10;&#10;Description automatically generated">
            <a:extLst>
              <a:ext uri="{FF2B5EF4-FFF2-40B4-BE49-F238E27FC236}">
                <a16:creationId xmlns:a16="http://schemas.microsoft.com/office/drawing/2014/main" id="{34A79F42-9309-375E-BBD1-920865A07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8599" y="895350"/>
            <a:ext cx="6654800" cy="5067300"/>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BE562214-8B54-4B93-A973-4BBF69785755}" type="datetime1">
              <a:rPr lang="en-US" smtClean="0"/>
              <a:t>11/15/2024</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LINKEDIN WORKSHOP</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black background with a black square&#10;&#10;Description automatically generated with medium confidence">
            <a:extLst>
              <a:ext uri="{FF2B5EF4-FFF2-40B4-BE49-F238E27FC236}">
                <a16:creationId xmlns:a16="http://schemas.microsoft.com/office/drawing/2014/main" id="{0AD30989-0C8B-E49C-EFB6-ED86D08A7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69802"/>
            <a:ext cx="5108028" cy="1388198"/>
          </a:xfrm>
          <a:prstGeom prst="rect">
            <a:avLst/>
          </a:prstGeom>
        </p:spPr>
      </p:pic>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1858B52A-7D61-4C8A-AE14-7E9C33D83F06}" type="datetime1">
              <a:rPr lang="en-US" smtClean="0"/>
              <a:t>11/15/2024</a:t>
            </a:fld>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LINKEDIN WORKSHOP</a:t>
            </a:r>
            <a:endParaRPr lang="en-US">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logo on a black background&#10;&#10;Description automatically generated">
            <a:extLst>
              <a:ext uri="{FF2B5EF4-FFF2-40B4-BE49-F238E27FC236}">
                <a16:creationId xmlns:a16="http://schemas.microsoft.com/office/drawing/2014/main" id="{576BD25C-8F67-3CA9-AFB4-49C6BA0A2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8599" y="895350"/>
            <a:ext cx="6654800" cy="5067300"/>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53659" y="5005815"/>
            <a:ext cx="1884680" cy="533400"/>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647" y="5691028"/>
            <a:ext cx="3854704" cy="252476"/>
          </a:xfrm>
          <a:prstGeom prst="rect">
            <a:avLst/>
          </a:prstGeom>
        </p:spPr>
      </p:pic>
      <p:sp>
        <p:nvSpPr>
          <p:cNvPr id="6" name="Date Placeholder 5"/>
          <p:cNvSpPr>
            <a:spLocks noGrp="1"/>
          </p:cNvSpPr>
          <p:nvPr>
            <p:ph type="dt" sz="half" idx="10"/>
          </p:nvPr>
        </p:nvSpPr>
        <p:spPr>
          <a:xfrm>
            <a:off x="10751004" y="6335309"/>
            <a:ext cx="1181114" cy="250337"/>
          </a:xfrm>
        </p:spPr>
        <p:txBody>
          <a:bodyPr/>
          <a:lstStyle/>
          <a:p>
            <a:fld id="{CCDB9EFA-B7D7-43F5-8052-F23042C12796}" type="datetime1">
              <a:rPr lang="en-US" smtClean="0"/>
              <a:t>11/15/2024</a:t>
            </a:fld>
            <a:endParaRPr lang="en-US"/>
          </a:p>
        </p:txBody>
      </p:sp>
      <p:sp>
        <p:nvSpPr>
          <p:cNvPr id="10" name="Footer Placeholder 9"/>
          <p:cNvSpPr>
            <a:spLocks noGrp="1"/>
          </p:cNvSpPr>
          <p:nvPr>
            <p:ph type="ftr" sz="quarter" idx="11"/>
          </p:nvPr>
        </p:nvSpPr>
        <p:spPr/>
        <p:txBody>
          <a:bodyPr/>
          <a:lstStyle/>
          <a:p>
            <a:r>
              <a:rPr lang="en-US"/>
              <a:t>LINKEDIN WORKSHOP</a:t>
            </a:r>
          </a:p>
        </p:txBody>
      </p:sp>
      <p:sp>
        <p:nvSpPr>
          <p:cNvPr id="11" name="Slide Number Placeholder 10"/>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yellow and red shield with black lines&#10;&#10;Description automatically generated">
            <a:extLst>
              <a:ext uri="{FF2B5EF4-FFF2-40B4-BE49-F238E27FC236}">
                <a16:creationId xmlns:a16="http://schemas.microsoft.com/office/drawing/2014/main" id="{0C19CAA7-F95C-8EF3-C600-5D9E31D207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68599" y="425146"/>
            <a:ext cx="6654800" cy="5067300"/>
          </a:xfrm>
          <a:prstGeom prst="rect">
            <a:avLst/>
          </a:prstGeom>
        </p:spPr>
      </p:pic>
    </p:spTree>
    <p:extLst>
      <p:ext uri="{BB962C8B-B14F-4D97-AF65-F5344CB8AC3E}">
        <p14:creationId xmlns:p14="http://schemas.microsoft.com/office/powerpoint/2010/main" val="50895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9578446-C788-4458-80C8-7E78D628C714}" type="datetime1">
              <a:rPr lang="en-US" smtClean="0"/>
              <a:t>11/15/2024</a:t>
            </a:fld>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LINKEDIN WORKSHOP</a:t>
            </a:r>
            <a:endParaRPr lang="en-US">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661" y="5058296"/>
            <a:ext cx="1884680" cy="533400"/>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649" y="5743509"/>
            <a:ext cx="3854704" cy="252476"/>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userDrawn="1"/>
        </p:nvSpPr>
        <p:spPr>
          <a:xfrm>
            <a:off x="4851400" y="7247467"/>
            <a:ext cx="184731" cy="369332"/>
          </a:xfrm>
          <a:prstGeom prst="rect">
            <a:avLst/>
          </a:prstGeom>
          <a:noFill/>
        </p:spPr>
        <p:txBody>
          <a:bodyPr wrap="none" rtlCol="0">
            <a:spAutoFit/>
          </a:bodyPr>
          <a:lstStyle/>
          <a:p>
            <a:endParaRPr lang="en-US"/>
          </a:p>
        </p:txBody>
      </p:sp>
      <p:pic>
        <p:nvPicPr>
          <p:cNvPr id="2" name="Picture 1" descr="A logo on a black background&#10;&#10;Description automatically generated">
            <a:extLst>
              <a:ext uri="{FF2B5EF4-FFF2-40B4-BE49-F238E27FC236}">
                <a16:creationId xmlns:a16="http://schemas.microsoft.com/office/drawing/2014/main" id="{12DC0208-0161-EA78-335C-B921A0E03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68599" y="338104"/>
            <a:ext cx="6654800" cy="5067300"/>
          </a:xfrm>
          <a:prstGeom prst="rect">
            <a:avLst/>
          </a:prstGeom>
        </p:spPr>
      </p:pic>
    </p:spTree>
    <p:extLst>
      <p:ext uri="{BB962C8B-B14F-4D97-AF65-F5344CB8AC3E}">
        <p14:creationId xmlns:p14="http://schemas.microsoft.com/office/powerpoint/2010/main" val="29142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tx1"/>
                </a:solidFill>
                <a:latin typeface="Georgia"/>
                <a:cs typeface="Georg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tx1"/>
                </a:solidFill>
                <a:latin typeface="Verdana"/>
                <a:cs typeface="Verdana"/>
              </a:defRPr>
            </a:lvl1pPr>
          </a:lstStyle>
          <a:p>
            <a:pPr marL="12700">
              <a:lnSpc>
                <a:spcPct val="100000"/>
              </a:lnSpc>
              <a:spcBef>
                <a:spcPts val="105"/>
              </a:spcBef>
            </a:pPr>
            <a:r>
              <a:rPr lang="en-CA"/>
              <a:t>LINKEDIN WORKSHOP</a:t>
            </a:r>
            <a:endParaRPr spc="-1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6A93180-D681-47E3-AD00-7A18615E82D9}" type="datetime1">
              <a:rPr lang="en-US" smtClean="0"/>
              <a:t>11/15/2024</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12700">
              <a:lnSpc>
                <a:spcPct val="100000"/>
              </a:lnSpc>
              <a:spcBef>
                <a:spcPts val="100"/>
              </a:spcBef>
            </a:pPr>
            <a:r>
              <a:t>PAGE</a:t>
            </a:r>
            <a:r>
              <a:rPr spc="325"/>
              <a:t> </a:t>
            </a:r>
            <a:fld id="{81D60167-4931-47E6-BA6A-407CBD079E47}" type="slidenum">
              <a:rPr spc="-35" dirty="0"/>
              <a:t>‹#›</a:t>
            </a:fld>
            <a:endParaRPr spc="-35"/>
          </a:p>
        </p:txBody>
      </p:sp>
    </p:spTree>
    <p:extLst>
      <p:ext uri="{BB962C8B-B14F-4D97-AF65-F5344CB8AC3E}">
        <p14:creationId xmlns:p14="http://schemas.microsoft.com/office/powerpoint/2010/main" val="150526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516760"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2A97093-E1E8-4123-92C4-C626239F6C24}" type="datetime1">
              <a:rPr lang="en-US" smtClean="0"/>
              <a:t>11/15/2024</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LINKEDIN WORKSHOP</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21" name="Picture 20" descr="A colorful lines on a black background&#10;&#10;Description automatically generated">
            <a:extLst>
              <a:ext uri="{FF2B5EF4-FFF2-40B4-BE49-F238E27FC236}">
                <a16:creationId xmlns:a16="http://schemas.microsoft.com/office/drawing/2014/main" id="{452BBF91-3E98-1F71-BDE7-AA12961E27E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5957"/>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A black and white logo&#10;&#10;Description automatically generated">
            <a:extLst>
              <a:ext uri="{FF2B5EF4-FFF2-40B4-BE49-F238E27FC236}">
                <a16:creationId xmlns:a16="http://schemas.microsoft.com/office/drawing/2014/main" id="{B50FFF47-ECA5-D793-A243-9171B6D4FA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63845"/>
            <a:ext cx="5108028" cy="1388198"/>
          </a:xfrm>
          <a:prstGeom prst="rect">
            <a:avLst/>
          </a:prstGeom>
        </p:spPr>
      </p:pic>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D9A6539F-2C61-4F76-A533-B59FEFE5ED76}" type="datetime1">
              <a:rPr lang="en-US" smtClean="0"/>
              <a:t>11/15/2024</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LINKEDIN WORKSHOP</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black and white logo&#10;&#10;Description automatically generated">
            <a:extLst>
              <a:ext uri="{FF2B5EF4-FFF2-40B4-BE49-F238E27FC236}">
                <a16:creationId xmlns:a16="http://schemas.microsoft.com/office/drawing/2014/main" id="{B4A42C79-FDB3-39CA-B0CA-23206CDD6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69802"/>
            <a:ext cx="5108028" cy="1388198"/>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E9553-F84E-4DBC-93BC-43DB71BC5865}" type="datetime1">
              <a:rPr lang="en-US" smtClean="0"/>
              <a:t>11/15/2024</a:t>
            </a:fld>
            <a:endParaRPr lang="en-US"/>
          </a:p>
        </p:txBody>
      </p:sp>
      <p:sp>
        <p:nvSpPr>
          <p:cNvPr id="8" name="Footer Placeholder 7"/>
          <p:cNvSpPr>
            <a:spLocks noGrp="1"/>
          </p:cNvSpPr>
          <p:nvPr>
            <p:ph type="ftr" sz="quarter" idx="11"/>
          </p:nvPr>
        </p:nvSpPr>
        <p:spPr/>
        <p:txBody>
          <a:bodyPr/>
          <a:lstStyle/>
          <a:p>
            <a:r>
              <a:rPr lang="en-US"/>
              <a:t>LINKEDIN WORKSHOP</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BFF990FC-3A7A-4580-BD72-2BEF109C505B}" type="datetime1">
              <a:rPr lang="en-US" smtClean="0"/>
              <a:t>11/15/2024</a:t>
            </a:fld>
            <a:endParaRPr lang="en-US"/>
          </a:p>
        </p:txBody>
      </p:sp>
      <p:sp>
        <p:nvSpPr>
          <p:cNvPr id="11" name="Footer Placeholder 10"/>
          <p:cNvSpPr>
            <a:spLocks noGrp="1"/>
          </p:cNvSpPr>
          <p:nvPr>
            <p:ph type="ftr" sz="quarter" idx="17"/>
          </p:nvPr>
        </p:nvSpPr>
        <p:spPr/>
        <p:txBody>
          <a:bodyPr/>
          <a:lstStyle/>
          <a:p>
            <a:r>
              <a:rPr lang="en-US"/>
              <a:t>LINKEDIN WORKSHOP</a:t>
            </a:r>
          </a:p>
        </p:txBody>
      </p:sp>
      <p:sp>
        <p:nvSpPr>
          <p:cNvPr id="12" name="Slide Number Placeholder 11"/>
          <p:cNvSpPr>
            <a:spLocks noGrp="1"/>
          </p:cNvSpPr>
          <p:nvPr>
            <p:ph type="sldNum" sz="quarter" idx="18"/>
          </p:nvPr>
        </p:nvSpPr>
        <p:spPr/>
        <p:txBody>
          <a:bodyPr/>
          <a:lstStyle/>
          <a:p>
            <a:r>
              <a:rPr lang="en-US"/>
              <a:t>PAGE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cap="all"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577F7E2-C837-491C-B47C-72154E37A60C}" type="datetime1">
              <a:rPr lang="en-US" smtClean="0"/>
              <a:t>11/15/2024</a:t>
            </a:fld>
            <a:endParaRPr lang="en-US"/>
          </a:p>
        </p:txBody>
      </p:sp>
      <p:sp>
        <p:nvSpPr>
          <p:cNvPr id="8" name="Footer Placeholder 7"/>
          <p:cNvSpPr>
            <a:spLocks noGrp="1"/>
          </p:cNvSpPr>
          <p:nvPr>
            <p:ph type="ftr" sz="quarter" idx="11"/>
          </p:nvPr>
        </p:nvSpPr>
        <p:spPr/>
        <p:txBody>
          <a:bodyPr/>
          <a:lstStyle/>
          <a:p>
            <a:r>
              <a:rPr lang="en-US"/>
              <a:t>LINKEDIN WORKSHOP</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7413"/>
            <a:ext cx="8770620" cy="1212056"/>
          </a:xfrm>
        </p:spPr>
        <p:txBody>
          <a:bodyPr anchor="b">
            <a:noAutofit/>
          </a:bodyPr>
          <a:lstStyle>
            <a:lvl1pPr algn="l">
              <a:defRPr sz="4000" cap="all"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44729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51004" y="6335309"/>
            <a:ext cx="1181114" cy="250337"/>
          </a:xfrm>
        </p:spPr>
        <p:txBody>
          <a:bodyPr/>
          <a:lstStyle/>
          <a:p>
            <a:fld id="{A56C67B7-1EE5-41D8-B954-CB3053939EF2}" type="datetime1">
              <a:rPr lang="en-US" smtClean="0"/>
              <a:t>11/15/2024</a:t>
            </a:fld>
            <a:endParaRPr lang="en-US"/>
          </a:p>
        </p:txBody>
      </p:sp>
      <p:sp>
        <p:nvSpPr>
          <p:cNvPr id="5" name="Footer Placeholder 4"/>
          <p:cNvSpPr>
            <a:spLocks noGrp="1"/>
          </p:cNvSpPr>
          <p:nvPr>
            <p:ph type="ftr" sz="quarter" idx="11"/>
          </p:nvPr>
        </p:nvSpPr>
        <p:spPr/>
        <p:txBody>
          <a:bodyPr/>
          <a:lstStyle/>
          <a:p>
            <a:r>
              <a:rPr lang="en-US"/>
              <a:t>LINKEDIN WORKSHOP</a:t>
            </a:r>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90C68723-5F37-4376-9CBF-561D70B9DBA5}" type="datetime1">
              <a:rPr lang="en-US" smtClean="0"/>
              <a:t>11/15/2024</a:t>
            </a:fld>
            <a:endParaRPr lang="en-US"/>
          </a:p>
        </p:txBody>
      </p:sp>
      <p:sp>
        <p:nvSpPr>
          <p:cNvPr id="9" name="Footer Placeholder 8"/>
          <p:cNvSpPr>
            <a:spLocks noGrp="1"/>
          </p:cNvSpPr>
          <p:nvPr>
            <p:ph type="ftr" sz="quarter" idx="11"/>
          </p:nvPr>
        </p:nvSpPr>
        <p:spPr/>
        <p:txBody>
          <a:bodyPr/>
          <a:lstStyle/>
          <a:p>
            <a:r>
              <a:rPr lang="en-US"/>
              <a:t>LINKEDIN WORKSHOP</a:t>
            </a:r>
          </a:p>
        </p:txBody>
      </p:sp>
      <p:sp>
        <p:nvSpPr>
          <p:cNvPr id="10" name="Slide Number Placeholder 9"/>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E52E06B-8209-4CE1-B76E-F36259C912CD}" type="datetime1">
              <a:rPr lang="en-US" smtClean="0"/>
              <a:t>11/15/2024</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LINKEDIN WORKSHOP</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black background with a black square&#10;&#10;Description automatically generated with medium confidence">
            <a:extLst>
              <a:ext uri="{FF2B5EF4-FFF2-40B4-BE49-F238E27FC236}">
                <a16:creationId xmlns:a16="http://schemas.microsoft.com/office/drawing/2014/main" id="{CF79B0D7-52DD-2FC6-CF19-AEDFEBDF005C}"/>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719128" y="5988570"/>
            <a:ext cx="3472871" cy="943814"/>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 id="2147483723" r:id="rId21"/>
    <p:sldLayoutId id="2147483722" r:id="rId22"/>
    <p:sldLayoutId id="214748372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omnicoreagency.com/linkedin-statistic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9.jp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habitat.org/volunteer/group-opportuniti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cultivatedculture.com/linkedin-profile-tips/example-of-linkedin-profile-skills-sec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native-land.ca/" TargetMode="External"/><Relationship Id="rId3" Type="http://schemas.openxmlformats.org/officeDocument/2006/relationships/hyperlink" Target="https://www2.gov.bc.ca/assets/gov/british-columbians-our-governments/indigenous-people/aboriginal-peoples-documents/calls_to_action_english2.pdf" TargetMode="External"/><Relationship Id="rId7" Type="http://schemas.openxmlformats.org/officeDocument/2006/relationships/hyperlink" Target="https://www.portageandmainpress.com/Books/T/This-Place" TargetMode="External"/><Relationship Id="rId2" Type="http://schemas.openxmlformats.org/officeDocument/2006/relationships/hyperlink" Target="https://www.landbackcamp.com/" TargetMode="External"/><Relationship Id="rId1" Type="http://schemas.openxmlformats.org/officeDocument/2006/relationships/slideLayout" Target="../slideLayouts/slideLayout9.xml"/><Relationship Id="rId6" Type="http://schemas.openxmlformats.org/officeDocument/2006/relationships/hyperlink" Target="https://www.ictinc.ca/books/21-things-you-may-not-know-about-the-indian-act" TargetMode="External"/><Relationship Id="rId5" Type="http://schemas.openxmlformats.org/officeDocument/2006/relationships/hyperlink" Target="https://www.penguinrandomhouse.ca/books/93028/the-inconvenient-indian-by-thomas-king/9780385664226" TargetMode="External"/><Relationship Id="rId4" Type="http://schemas.openxmlformats.org/officeDocument/2006/relationships/hyperlink" Target="https://www.mmiwg-ffada.ca/final-report/" TargetMode="External"/><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33F2-53DD-5369-99FF-9F39FF226E5B}"/>
              </a:ext>
            </a:extLst>
          </p:cNvPr>
          <p:cNvSpPr>
            <a:spLocks noGrp="1"/>
          </p:cNvSpPr>
          <p:nvPr>
            <p:ph type="ctrTitle"/>
          </p:nvPr>
        </p:nvSpPr>
        <p:spPr>
          <a:xfrm>
            <a:off x="452740" y="636352"/>
            <a:ext cx="7153017" cy="1474115"/>
          </a:xfrm>
        </p:spPr>
        <p:txBody>
          <a:bodyPr>
            <a:normAutofit fontScale="90000"/>
          </a:bodyPr>
          <a:lstStyle/>
          <a:p>
            <a:r>
              <a:rPr lang="en-US" dirty="0"/>
              <a:t>Welcome! We’ll get started in a few minutes!</a:t>
            </a:r>
          </a:p>
        </p:txBody>
      </p:sp>
      <p:sp>
        <p:nvSpPr>
          <p:cNvPr id="7" name="TextBox 6">
            <a:extLst>
              <a:ext uri="{FF2B5EF4-FFF2-40B4-BE49-F238E27FC236}">
                <a16:creationId xmlns:a16="http://schemas.microsoft.com/office/drawing/2014/main" id="{E89CB29A-E1B9-A5A8-ECD1-6E7DA0FA4C86}"/>
              </a:ext>
            </a:extLst>
          </p:cNvPr>
          <p:cNvSpPr txBox="1"/>
          <p:nvPr/>
        </p:nvSpPr>
        <p:spPr>
          <a:xfrm>
            <a:off x="351866" y="2110467"/>
            <a:ext cx="6539501" cy="830997"/>
          </a:xfrm>
          <a:prstGeom prst="rect">
            <a:avLst/>
          </a:prstGeom>
          <a:noFill/>
        </p:spPr>
        <p:txBody>
          <a:bodyPr wrap="square" rtlCol="0">
            <a:spAutoFit/>
          </a:bodyPr>
          <a:lstStyle/>
          <a:p>
            <a:r>
              <a:rPr lang="en-US" sz="2400">
                <a:solidFill>
                  <a:schemeClr val="bg1"/>
                </a:solidFill>
                <a:latin typeface="Georgia" panose="02040502050405020303" pitchFamily="18" charset="0"/>
              </a:rPr>
              <a:t>Note: Attendees will be sent the slide deck after the workshop. </a:t>
            </a:r>
          </a:p>
        </p:txBody>
      </p:sp>
      <p:sp>
        <p:nvSpPr>
          <p:cNvPr id="3" name="Subtitle 2">
            <a:extLst>
              <a:ext uri="{FF2B5EF4-FFF2-40B4-BE49-F238E27FC236}">
                <a16:creationId xmlns:a16="http://schemas.microsoft.com/office/drawing/2014/main" id="{9C0972A4-A8FB-125F-FAA5-FB47D9BEDEF3}"/>
              </a:ext>
              <a:ext uri="{C183D7F6-B498-43B3-948B-1728B52AA6E4}">
                <adec:decorative xmlns:adec="http://schemas.microsoft.com/office/drawing/2017/decorative" val="0"/>
              </a:ext>
            </a:extLst>
          </p:cNvPr>
          <p:cNvSpPr>
            <a:spLocks noGrp="1"/>
          </p:cNvSpPr>
          <p:nvPr>
            <p:ph type="subTitle" idx="1"/>
          </p:nvPr>
        </p:nvSpPr>
        <p:spPr>
          <a:xfrm>
            <a:off x="452740" y="4115378"/>
            <a:ext cx="5486243" cy="2106270"/>
          </a:xfrm>
        </p:spPr>
        <p:txBody>
          <a:bodyPr>
            <a:noAutofit/>
          </a:bodyPr>
          <a:lstStyle/>
          <a:p>
            <a:r>
              <a:rPr lang="en-US" sz="2400">
                <a:solidFill>
                  <a:schemeClr val="bg1"/>
                </a:solidFill>
              </a:rPr>
              <a:t>In the meantime, feel free to introduce yourself in the chat! (e.g., name, program/faculty, regular/co-op)</a:t>
            </a:r>
          </a:p>
        </p:txBody>
      </p:sp>
    </p:spTree>
    <p:extLst>
      <p:ext uri="{BB962C8B-B14F-4D97-AF65-F5344CB8AC3E}">
        <p14:creationId xmlns:p14="http://schemas.microsoft.com/office/powerpoint/2010/main" val="387771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75E9107-A61A-FCAA-FCDC-09E8D0D36DD3}"/>
              </a:ext>
            </a:extLst>
          </p:cNvPr>
          <p:cNvSpPr>
            <a:spLocks noGrp="1"/>
          </p:cNvSpPr>
          <p:nvPr>
            <p:ph type="title"/>
          </p:nvPr>
        </p:nvSpPr>
        <p:spPr>
          <a:xfrm>
            <a:off x="244348" y="607998"/>
            <a:ext cx="11569729" cy="895927"/>
          </a:xfrm>
        </p:spPr>
        <p:txBody>
          <a:bodyPr>
            <a:normAutofit fontScale="90000"/>
          </a:bodyPr>
          <a:lstStyle/>
          <a:p>
            <a:r>
              <a:rPr lang="en-US" dirty="0"/>
              <a:t>Access a growing global</a:t>
            </a:r>
            <a:br>
              <a:rPr lang="en-US" dirty="0"/>
            </a:br>
            <a:r>
              <a:rPr lang="en-US" dirty="0"/>
              <a:t> Network</a:t>
            </a:r>
          </a:p>
        </p:txBody>
      </p:sp>
      <p:sp>
        <p:nvSpPr>
          <p:cNvPr id="4" name="object 4">
            <a:extLst>
              <a:ext uri="{C183D7F6-B498-43B3-948B-1728B52AA6E4}">
                <adec:decorative xmlns:adec="http://schemas.microsoft.com/office/drawing/2017/decorative" val="1"/>
              </a:ext>
            </a:extLst>
          </p:cNvPr>
          <p:cNvSpPr/>
          <p:nvPr/>
        </p:nvSpPr>
        <p:spPr>
          <a:xfrm>
            <a:off x="5118622" y="771874"/>
            <a:ext cx="1821180" cy="1184275"/>
          </a:xfrm>
          <a:custGeom>
            <a:avLst/>
            <a:gdLst/>
            <a:ahLst/>
            <a:cxnLst/>
            <a:rect l="l" t="t" r="r" b="b"/>
            <a:pathLst>
              <a:path w="1821179" h="1184275">
                <a:moveTo>
                  <a:pt x="1623822" y="0"/>
                </a:moveTo>
                <a:lnTo>
                  <a:pt x="197357" y="0"/>
                </a:lnTo>
                <a:lnTo>
                  <a:pt x="152115" y="5214"/>
                </a:lnTo>
                <a:lnTo>
                  <a:pt x="110578" y="20065"/>
                </a:lnTo>
                <a:lnTo>
                  <a:pt x="73933" y="43367"/>
                </a:lnTo>
                <a:lnTo>
                  <a:pt x="43367" y="73933"/>
                </a:lnTo>
                <a:lnTo>
                  <a:pt x="20065" y="110578"/>
                </a:lnTo>
                <a:lnTo>
                  <a:pt x="5214" y="152115"/>
                </a:lnTo>
                <a:lnTo>
                  <a:pt x="0" y="197358"/>
                </a:lnTo>
                <a:lnTo>
                  <a:pt x="0" y="986789"/>
                </a:lnTo>
                <a:lnTo>
                  <a:pt x="5214" y="1032032"/>
                </a:lnTo>
                <a:lnTo>
                  <a:pt x="20065" y="1073569"/>
                </a:lnTo>
                <a:lnTo>
                  <a:pt x="43367" y="1110214"/>
                </a:lnTo>
                <a:lnTo>
                  <a:pt x="73933" y="1140780"/>
                </a:lnTo>
                <a:lnTo>
                  <a:pt x="110578" y="1164082"/>
                </a:lnTo>
                <a:lnTo>
                  <a:pt x="152115" y="1178933"/>
                </a:lnTo>
                <a:lnTo>
                  <a:pt x="197357" y="1184148"/>
                </a:lnTo>
                <a:lnTo>
                  <a:pt x="1623822" y="1184148"/>
                </a:lnTo>
                <a:lnTo>
                  <a:pt x="1669064" y="1178933"/>
                </a:lnTo>
                <a:lnTo>
                  <a:pt x="1710601" y="1164082"/>
                </a:lnTo>
                <a:lnTo>
                  <a:pt x="1747246" y="1140780"/>
                </a:lnTo>
                <a:lnTo>
                  <a:pt x="1777812" y="1110214"/>
                </a:lnTo>
                <a:lnTo>
                  <a:pt x="1801114" y="1073569"/>
                </a:lnTo>
                <a:lnTo>
                  <a:pt x="1815965" y="1032032"/>
                </a:lnTo>
                <a:lnTo>
                  <a:pt x="1821179" y="986789"/>
                </a:lnTo>
                <a:lnTo>
                  <a:pt x="1821179" y="197358"/>
                </a:lnTo>
                <a:lnTo>
                  <a:pt x="1815965" y="152115"/>
                </a:lnTo>
                <a:lnTo>
                  <a:pt x="1801114" y="110578"/>
                </a:lnTo>
                <a:lnTo>
                  <a:pt x="1777812" y="73933"/>
                </a:lnTo>
                <a:lnTo>
                  <a:pt x="1747246" y="43367"/>
                </a:lnTo>
                <a:lnTo>
                  <a:pt x="1710601" y="20065"/>
                </a:lnTo>
                <a:lnTo>
                  <a:pt x="1669064" y="5214"/>
                </a:lnTo>
                <a:lnTo>
                  <a:pt x="1623822" y="0"/>
                </a:lnTo>
                <a:close/>
              </a:path>
            </a:pathLst>
          </a:custGeom>
          <a:solidFill>
            <a:srgbClr val="BB9C38"/>
          </a:solidFill>
        </p:spPr>
        <p:txBody>
          <a:bodyPr wrap="square" lIns="0" tIns="0" rIns="0" bIns="0" rtlCol="0"/>
          <a:lstStyle/>
          <a:p>
            <a:endParaRPr/>
          </a:p>
        </p:txBody>
      </p:sp>
      <p:sp>
        <p:nvSpPr>
          <p:cNvPr id="2" name="object 21">
            <a:extLst>
              <a:ext uri="{FF2B5EF4-FFF2-40B4-BE49-F238E27FC236}">
                <a16:creationId xmlns:a16="http://schemas.microsoft.com/office/drawing/2014/main" id="{AF3464DE-FF00-2416-B695-27FB36C882C7}"/>
              </a:ext>
            </a:extLst>
          </p:cNvPr>
          <p:cNvSpPr txBox="1"/>
          <p:nvPr/>
        </p:nvSpPr>
        <p:spPr>
          <a:xfrm>
            <a:off x="5369317" y="773221"/>
            <a:ext cx="1350645" cy="973985"/>
          </a:xfrm>
          <a:prstGeom prst="rect">
            <a:avLst/>
          </a:prstGeom>
        </p:spPr>
        <p:txBody>
          <a:bodyPr vert="horz" wrap="square" lIns="0" tIns="12065" rIns="0" bIns="0" rtlCol="0">
            <a:spAutoFit/>
          </a:bodyPr>
          <a:lstStyle/>
          <a:p>
            <a:pPr algn="ctr">
              <a:lnSpc>
                <a:spcPts val="2450"/>
              </a:lnSpc>
              <a:spcBef>
                <a:spcPts val="95"/>
              </a:spcBef>
            </a:pPr>
            <a:r>
              <a:rPr lang="en-CA" sz="2200" spc="-10">
                <a:latin typeface="Georgia"/>
                <a:cs typeface="Georgia"/>
              </a:rPr>
              <a:t>810+ million</a:t>
            </a:r>
            <a:endParaRPr sz="2200">
              <a:latin typeface="Georgia"/>
              <a:cs typeface="Georgia"/>
            </a:endParaRPr>
          </a:p>
          <a:p>
            <a:pPr algn="ctr">
              <a:lnSpc>
                <a:spcPts val="2450"/>
              </a:lnSpc>
            </a:pPr>
            <a:r>
              <a:rPr lang="en-CA" sz="2200" spc="-10">
                <a:latin typeface="Georgia"/>
                <a:cs typeface="Georgia"/>
              </a:rPr>
              <a:t>members</a:t>
            </a:r>
            <a:endParaRPr sz="2200">
              <a:latin typeface="Georgia"/>
              <a:cs typeface="Georgia"/>
            </a:endParaRPr>
          </a:p>
        </p:txBody>
      </p:sp>
      <p:grpSp>
        <p:nvGrpSpPr>
          <p:cNvPr id="6" name="object 6">
            <a:extLst>
              <a:ext uri="{C183D7F6-B498-43B3-948B-1728B52AA6E4}">
                <adec:decorative xmlns:adec="http://schemas.microsoft.com/office/drawing/2017/decorative" val="1"/>
              </a:ext>
            </a:extLst>
          </p:cNvPr>
          <p:cNvGrpSpPr/>
          <p:nvPr/>
        </p:nvGrpSpPr>
        <p:grpSpPr>
          <a:xfrm>
            <a:off x="7019035" y="1480947"/>
            <a:ext cx="2236470" cy="2033905"/>
            <a:chOff x="7019035" y="1480947"/>
            <a:chExt cx="2236470" cy="2033905"/>
          </a:xfrm>
        </p:grpSpPr>
        <p:sp>
          <p:nvSpPr>
            <p:cNvPr id="7" name="object 7"/>
            <p:cNvSpPr/>
            <p:nvPr/>
          </p:nvSpPr>
          <p:spPr>
            <a:xfrm>
              <a:off x="7022210" y="1484122"/>
              <a:ext cx="1025525" cy="835025"/>
            </a:xfrm>
            <a:custGeom>
              <a:avLst/>
              <a:gdLst/>
              <a:ahLst/>
              <a:cxnLst/>
              <a:rect l="l" t="t" r="r" b="b"/>
              <a:pathLst>
                <a:path w="1025525" h="835025">
                  <a:moveTo>
                    <a:pt x="0" y="0"/>
                  </a:moveTo>
                  <a:lnTo>
                    <a:pt x="45773" y="19942"/>
                  </a:lnTo>
                  <a:lnTo>
                    <a:pt x="91052" y="40816"/>
                  </a:lnTo>
                  <a:lnTo>
                    <a:pt x="135823" y="62611"/>
                  </a:lnTo>
                  <a:lnTo>
                    <a:pt x="180075" y="85316"/>
                  </a:lnTo>
                  <a:lnTo>
                    <a:pt x="223794" y="108922"/>
                  </a:lnTo>
                  <a:lnTo>
                    <a:pt x="266968" y="133417"/>
                  </a:lnTo>
                  <a:lnTo>
                    <a:pt x="309584" y="158791"/>
                  </a:lnTo>
                  <a:lnTo>
                    <a:pt x="351630" y="185035"/>
                  </a:lnTo>
                  <a:lnTo>
                    <a:pt x="393093" y="212137"/>
                  </a:lnTo>
                  <a:lnTo>
                    <a:pt x="433960" y="240086"/>
                  </a:lnTo>
                  <a:lnTo>
                    <a:pt x="474218" y="268874"/>
                  </a:lnTo>
                  <a:lnTo>
                    <a:pt x="513855" y="298489"/>
                  </a:lnTo>
                  <a:lnTo>
                    <a:pt x="552859" y="328921"/>
                  </a:lnTo>
                  <a:lnTo>
                    <a:pt x="591216" y="360159"/>
                  </a:lnTo>
                  <a:lnTo>
                    <a:pt x="628913" y="392193"/>
                  </a:lnTo>
                  <a:lnTo>
                    <a:pt x="665940" y="425012"/>
                  </a:lnTo>
                  <a:lnTo>
                    <a:pt x="702281" y="458607"/>
                  </a:lnTo>
                  <a:lnTo>
                    <a:pt x="737926" y="492966"/>
                  </a:lnTo>
                  <a:lnTo>
                    <a:pt x="772861" y="528080"/>
                  </a:lnTo>
                  <a:lnTo>
                    <a:pt x="807073" y="563938"/>
                  </a:lnTo>
                  <a:lnTo>
                    <a:pt x="840551" y="600529"/>
                  </a:lnTo>
                  <a:lnTo>
                    <a:pt x="873281" y="637844"/>
                  </a:lnTo>
                  <a:lnTo>
                    <a:pt x="905250" y="675871"/>
                  </a:lnTo>
                  <a:lnTo>
                    <a:pt x="936446" y="714600"/>
                  </a:lnTo>
                  <a:lnTo>
                    <a:pt x="966857" y="754021"/>
                  </a:lnTo>
                  <a:lnTo>
                    <a:pt x="996469" y="794124"/>
                  </a:lnTo>
                  <a:lnTo>
                    <a:pt x="1025271" y="834898"/>
                  </a:lnTo>
                </a:path>
              </a:pathLst>
            </a:custGeom>
            <a:ln w="6350">
              <a:solidFill>
                <a:srgbClr val="F3CA4A"/>
              </a:solidFill>
            </a:ln>
          </p:spPr>
          <p:txBody>
            <a:bodyPr wrap="square" lIns="0" tIns="0" rIns="0" bIns="0" rtlCol="0"/>
            <a:lstStyle/>
            <a:p>
              <a:endParaRPr/>
            </a:p>
          </p:txBody>
        </p:sp>
        <p:sp>
          <p:nvSpPr>
            <p:cNvPr id="8" name="object 8"/>
            <p:cNvSpPr/>
            <p:nvPr/>
          </p:nvSpPr>
          <p:spPr>
            <a:xfrm>
              <a:off x="7434071" y="2330196"/>
              <a:ext cx="1821180" cy="1184275"/>
            </a:xfrm>
            <a:custGeom>
              <a:avLst/>
              <a:gdLst/>
              <a:ahLst/>
              <a:cxnLst/>
              <a:rect l="l" t="t" r="r" b="b"/>
              <a:pathLst>
                <a:path w="1821179" h="1184275">
                  <a:moveTo>
                    <a:pt x="1623822" y="0"/>
                  </a:moveTo>
                  <a:lnTo>
                    <a:pt x="197357" y="0"/>
                  </a:lnTo>
                  <a:lnTo>
                    <a:pt x="152115" y="5214"/>
                  </a:lnTo>
                  <a:lnTo>
                    <a:pt x="110578" y="20065"/>
                  </a:lnTo>
                  <a:lnTo>
                    <a:pt x="73933" y="43367"/>
                  </a:lnTo>
                  <a:lnTo>
                    <a:pt x="43367" y="73933"/>
                  </a:lnTo>
                  <a:lnTo>
                    <a:pt x="20065" y="110578"/>
                  </a:lnTo>
                  <a:lnTo>
                    <a:pt x="5214" y="152115"/>
                  </a:lnTo>
                  <a:lnTo>
                    <a:pt x="0" y="197357"/>
                  </a:lnTo>
                  <a:lnTo>
                    <a:pt x="0" y="986789"/>
                  </a:lnTo>
                  <a:lnTo>
                    <a:pt x="5214" y="1032032"/>
                  </a:lnTo>
                  <a:lnTo>
                    <a:pt x="20065" y="1073569"/>
                  </a:lnTo>
                  <a:lnTo>
                    <a:pt x="43367" y="1110214"/>
                  </a:lnTo>
                  <a:lnTo>
                    <a:pt x="73933" y="1140780"/>
                  </a:lnTo>
                  <a:lnTo>
                    <a:pt x="110578" y="1164082"/>
                  </a:lnTo>
                  <a:lnTo>
                    <a:pt x="152115" y="1178933"/>
                  </a:lnTo>
                  <a:lnTo>
                    <a:pt x="197357" y="1184148"/>
                  </a:lnTo>
                  <a:lnTo>
                    <a:pt x="1623822" y="1184148"/>
                  </a:lnTo>
                  <a:lnTo>
                    <a:pt x="1669064" y="1178933"/>
                  </a:lnTo>
                  <a:lnTo>
                    <a:pt x="1710601" y="1164082"/>
                  </a:lnTo>
                  <a:lnTo>
                    <a:pt x="1747246" y="1140780"/>
                  </a:lnTo>
                  <a:lnTo>
                    <a:pt x="1777812" y="1110214"/>
                  </a:lnTo>
                  <a:lnTo>
                    <a:pt x="1801114" y="1073569"/>
                  </a:lnTo>
                  <a:lnTo>
                    <a:pt x="1815965" y="1032032"/>
                  </a:lnTo>
                  <a:lnTo>
                    <a:pt x="1821179" y="986789"/>
                  </a:lnTo>
                  <a:lnTo>
                    <a:pt x="1821179" y="197357"/>
                  </a:lnTo>
                  <a:lnTo>
                    <a:pt x="1815965" y="152115"/>
                  </a:lnTo>
                  <a:lnTo>
                    <a:pt x="1801114" y="110578"/>
                  </a:lnTo>
                  <a:lnTo>
                    <a:pt x="1777812" y="73933"/>
                  </a:lnTo>
                  <a:lnTo>
                    <a:pt x="1747246" y="43367"/>
                  </a:lnTo>
                  <a:lnTo>
                    <a:pt x="1710601" y="20065"/>
                  </a:lnTo>
                  <a:lnTo>
                    <a:pt x="1669064" y="5214"/>
                  </a:lnTo>
                  <a:lnTo>
                    <a:pt x="1623822" y="0"/>
                  </a:lnTo>
                  <a:close/>
                </a:path>
              </a:pathLst>
            </a:custGeom>
            <a:solidFill>
              <a:srgbClr val="E4C05D"/>
            </a:solidFill>
          </p:spPr>
          <p:txBody>
            <a:bodyPr wrap="square" lIns="0" tIns="0" rIns="0" bIns="0" rtlCol="0"/>
            <a:lstStyle/>
            <a:p>
              <a:endParaRPr/>
            </a:p>
          </p:txBody>
        </p:sp>
      </p:grpSp>
      <p:sp>
        <p:nvSpPr>
          <p:cNvPr id="9" name="object 9"/>
          <p:cNvSpPr txBox="1"/>
          <p:nvPr/>
        </p:nvSpPr>
        <p:spPr>
          <a:xfrm>
            <a:off x="7598791" y="2426588"/>
            <a:ext cx="1492250" cy="932180"/>
          </a:xfrm>
          <a:prstGeom prst="rect">
            <a:avLst/>
          </a:prstGeom>
        </p:spPr>
        <p:txBody>
          <a:bodyPr vert="horz" wrap="square" lIns="0" tIns="61594" rIns="0" bIns="0" rtlCol="0">
            <a:spAutoFit/>
          </a:bodyPr>
          <a:lstStyle/>
          <a:p>
            <a:pPr marL="12065" marR="5080" indent="1270" algn="ctr">
              <a:lnSpc>
                <a:spcPct val="85200"/>
              </a:lnSpc>
              <a:spcBef>
                <a:spcPts val="484"/>
              </a:spcBef>
            </a:pPr>
            <a:r>
              <a:rPr lang="en-CA" sz="2200">
                <a:latin typeface="Georgia"/>
                <a:cs typeface="Georgia"/>
              </a:rPr>
              <a:t>21</a:t>
            </a:r>
            <a:r>
              <a:rPr sz="2200">
                <a:latin typeface="Georgia"/>
                <a:cs typeface="Georgia"/>
              </a:rPr>
              <a:t>+</a:t>
            </a:r>
            <a:r>
              <a:rPr sz="2200" spc="-45">
                <a:latin typeface="Georgia"/>
                <a:cs typeface="Georgia"/>
              </a:rPr>
              <a:t> </a:t>
            </a:r>
            <a:r>
              <a:rPr sz="2200" spc="-10">
                <a:latin typeface="Georgia"/>
                <a:cs typeface="Georgia"/>
              </a:rPr>
              <a:t>million </a:t>
            </a:r>
            <a:r>
              <a:rPr sz="2200">
                <a:latin typeface="Georgia"/>
                <a:cs typeface="Georgia"/>
              </a:rPr>
              <a:t>members</a:t>
            </a:r>
            <a:r>
              <a:rPr sz="2200" spc="-105">
                <a:latin typeface="Georgia"/>
                <a:cs typeface="Georgia"/>
              </a:rPr>
              <a:t> </a:t>
            </a:r>
            <a:r>
              <a:rPr sz="2200" spc="-25">
                <a:latin typeface="Georgia"/>
                <a:cs typeface="Georgia"/>
              </a:rPr>
              <a:t>in </a:t>
            </a:r>
            <a:r>
              <a:rPr sz="2200" spc="-10">
                <a:latin typeface="Georgia"/>
                <a:cs typeface="Georgia"/>
              </a:rPr>
              <a:t>Canada</a:t>
            </a:r>
            <a:endParaRPr sz="2200">
              <a:latin typeface="Georgia"/>
              <a:cs typeface="Georgia"/>
            </a:endParaRPr>
          </a:p>
        </p:txBody>
      </p:sp>
      <p:grpSp>
        <p:nvGrpSpPr>
          <p:cNvPr id="10" name="object 10">
            <a:extLst>
              <a:ext uri="{C183D7F6-B498-43B3-948B-1728B52AA6E4}">
                <adec:decorative xmlns:adec="http://schemas.microsoft.com/office/drawing/2017/decorative" val="1"/>
              </a:ext>
            </a:extLst>
          </p:cNvPr>
          <p:cNvGrpSpPr/>
          <p:nvPr/>
        </p:nvGrpSpPr>
        <p:grpSpPr>
          <a:xfrm>
            <a:off x="6574535" y="3525773"/>
            <a:ext cx="1889760" cy="2634615"/>
            <a:chOff x="6574535" y="3525773"/>
            <a:chExt cx="1889760" cy="2634615"/>
          </a:xfrm>
        </p:grpSpPr>
        <p:sp>
          <p:nvSpPr>
            <p:cNvPr id="11" name="object 11"/>
            <p:cNvSpPr/>
            <p:nvPr/>
          </p:nvSpPr>
          <p:spPr>
            <a:xfrm>
              <a:off x="8064626" y="3528948"/>
              <a:ext cx="396240" cy="1435735"/>
            </a:xfrm>
            <a:custGeom>
              <a:avLst/>
              <a:gdLst/>
              <a:ahLst/>
              <a:cxnLst/>
              <a:rect l="l" t="t" r="r" b="b"/>
              <a:pathLst>
                <a:path w="396240" h="1435735">
                  <a:moveTo>
                    <a:pt x="392811" y="0"/>
                  </a:moveTo>
                  <a:lnTo>
                    <a:pt x="394942" y="50806"/>
                  </a:lnTo>
                  <a:lnTo>
                    <a:pt x="395981" y="101562"/>
                  </a:lnTo>
                  <a:lnTo>
                    <a:pt x="395932" y="152253"/>
                  </a:lnTo>
                  <a:lnTo>
                    <a:pt x="394800" y="202860"/>
                  </a:lnTo>
                  <a:lnTo>
                    <a:pt x="392588" y="253369"/>
                  </a:lnTo>
                  <a:lnTo>
                    <a:pt x="389302" y="303761"/>
                  </a:lnTo>
                  <a:lnTo>
                    <a:pt x="384946" y="354021"/>
                  </a:lnTo>
                  <a:lnTo>
                    <a:pt x="379525" y="404132"/>
                  </a:lnTo>
                  <a:lnTo>
                    <a:pt x="373043" y="454078"/>
                  </a:lnTo>
                  <a:lnTo>
                    <a:pt x="365505" y="503841"/>
                  </a:lnTo>
                  <a:lnTo>
                    <a:pt x="356916" y="553406"/>
                  </a:lnTo>
                  <a:lnTo>
                    <a:pt x="347279" y="602756"/>
                  </a:lnTo>
                  <a:lnTo>
                    <a:pt x="336601" y="651873"/>
                  </a:lnTo>
                  <a:lnTo>
                    <a:pt x="324884" y="700743"/>
                  </a:lnTo>
                  <a:lnTo>
                    <a:pt x="312134" y="749347"/>
                  </a:lnTo>
                  <a:lnTo>
                    <a:pt x="298355" y="797670"/>
                  </a:lnTo>
                  <a:lnTo>
                    <a:pt x="283552" y="845695"/>
                  </a:lnTo>
                  <a:lnTo>
                    <a:pt x="267730" y="893405"/>
                  </a:lnTo>
                  <a:lnTo>
                    <a:pt x="250892" y="940784"/>
                  </a:lnTo>
                  <a:lnTo>
                    <a:pt x="233045" y="987815"/>
                  </a:lnTo>
                  <a:lnTo>
                    <a:pt x="214191" y="1034482"/>
                  </a:lnTo>
                  <a:lnTo>
                    <a:pt x="194336" y="1080768"/>
                  </a:lnTo>
                  <a:lnTo>
                    <a:pt x="173484" y="1126656"/>
                  </a:lnTo>
                  <a:lnTo>
                    <a:pt x="151641" y="1172130"/>
                  </a:lnTo>
                  <a:lnTo>
                    <a:pt x="128809" y="1217174"/>
                  </a:lnTo>
                  <a:lnTo>
                    <a:pt x="104995" y="1261771"/>
                  </a:lnTo>
                  <a:lnTo>
                    <a:pt x="80202" y="1305903"/>
                  </a:lnTo>
                  <a:lnTo>
                    <a:pt x="54436" y="1349556"/>
                  </a:lnTo>
                  <a:lnTo>
                    <a:pt x="27700" y="1392711"/>
                  </a:lnTo>
                  <a:lnTo>
                    <a:pt x="0" y="1435353"/>
                  </a:lnTo>
                </a:path>
              </a:pathLst>
            </a:custGeom>
            <a:ln w="6350">
              <a:solidFill>
                <a:srgbClr val="F9D679"/>
              </a:solidFill>
            </a:ln>
          </p:spPr>
          <p:txBody>
            <a:bodyPr wrap="square" lIns="0" tIns="0" rIns="0" bIns="0" rtlCol="0"/>
            <a:lstStyle/>
            <a:p>
              <a:endParaRPr/>
            </a:p>
          </p:txBody>
        </p:sp>
        <p:sp>
          <p:nvSpPr>
            <p:cNvPr id="12" name="object 12"/>
            <p:cNvSpPr/>
            <p:nvPr/>
          </p:nvSpPr>
          <p:spPr>
            <a:xfrm>
              <a:off x="6574535" y="4977383"/>
              <a:ext cx="1819910" cy="1183005"/>
            </a:xfrm>
            <a:custGeom>
              <a:avLst/>
              <a:gdLst/>
              <a:ahLst/>
              <a:cxnLst/>
              <a:rect l="l" t="t" r="r" b="b"/>
              <a:pathLst>
                <a:path w="1819909" h="1183004">
                  <a:moveTo>
                    <a:pt x="1622552" y="0"/>
                  </a:moveTo>
                  <a:lnTo>
                    <a:pt x="197104" y="0"/>
                  </a:lnTo>
                  <a:lnTo>
                    <a:pt x="151915" y="5206"/>
                  </a:lnTo>
                  <a:lnTo>
                    <a:pt x="110430" y="20037"/>
                  </a:lnTo>
                  <a:lnTo>
                    <a:pt x="73833" y="43307"/>
                  </a:lnTo>
                  <a:lnTo>
                    <a:pt x="43307" y="73833"/>
                  </a:lnTo>
                  <a:lnTo>
                    <a:pt x="20037" y="110430"/>
                  </a:lnTo>
                  <a:lnTo>
                    <a:pt x="5206" y="151915"/>
                  </a:lnTo>
                  <a:lnTo>
                    <a:pt x="0" y="197104"/>
                  </a:lnTo>
                  <a:lnTo>
                    <a:pt x="0" y="985520"/>
                  </a:lnTo>
                  <a:lnTo>
                    <a:pt x="5206" y="1030712"/>
                  </a:lnTo>
                  <a:lnTo>
                    <a:pt x="20037" y="1072198"/>
                  </a:lnTo>
                  <a:lnTo>
                    <a:pt x="43307" y="1108796"/>
                  </a:lnTo>
                  <a:lnTo>
                    <a:pt x="73833" y="1139320"/>
                  </a:lnTo>
                  <a:lnTo>
                    <a:pt x="110430" y="1162589"/>
                  </a:lnTo>
                  <a:lnTo>
                    <a:pt x="151915" y="1177418"/>
                  </a:lnTo>
                  <a:lnTo>
                    <a:pt x="197104" y="1182624"/>
                  </a:lnTo>
                  <a:lnTo>
                    <a:pt x="1622552" y="1182624"/>
                  </a:lnTo>
                  <a:lnTo>
                    <a:pt x="1667740" y="1177418"/>
                  </a:lnTo>
                  <a:lnTo>
                    <a:pt x="1709225" y="1162589"/>
                  </a:lnTo>
                  <a:lnTo>
                    <a:pt x="1745822" y="1139320"/>
                  </a:lnTo>
                  <a:lnTo>
                    <a:pt x="1776348" y="1108796"/>
                  </a:lnTo>
                  <a:lnTo>
                    <a:pt x="1799618" y="1072198"/>
                  </a:lnTo>
                  <a:lnTo>
                    <a:pt x="1814449" y="1030712"/>
                  </a:lnTo>
                  <a:lnTo>
                    <a:pt x="1819656" y="985520"/>
                  </a:lnTo>
                  <a:lnTo>
                    <a:pt x="1819656" y="197104"/>
                  </a:lnTo>
                  <a:lnTo>
                    <a:pt x="1814449" y="151915"/>
                  </a:lnTo>
                  <a:lnTo>
                    <a:pt x="1799618" y="110430"/>
                  </a:lnTo>
                  <a:lnTo>
                    <a:pt x="1776348" y="73833"/>
                  </a:lnTo>
                  <a:lnTo>
                    <a:pt x="1745822" y="43307"/>
                  </a:lnTo>
                  <a:lnTo>
                    <a:pt x="1709225" y="20037"/>
                  </a:lnTo>
                  <a:lnTo>
                    <a:pt x="1667740" y="5206"/>
                  </a:lnTo>
                  <a:lnTo>
                    <a:pt x="1622552" y="0"/>
                  </a:lnTo>
                  <a:close/>
                </a:path>
              </a:pathLst>
            </a:custGeom>
            <a:solidFill>
              <a:srgbClr val="F9DC97"/>
            </a:solidFill>
          </p:spPr>
          <p:txBody>
            <a:bodyPr wrap="square" lIns="0" tIns="0" rIns="0" bIns="0" rtlCol="0"/>
            <a:lstStyle/>
            <a:p>
              <a:endParaRPr/>
            </a:p>
          </p:txBody>
        </p:sp>
      </p:grpSp>
      <p:sp>
        <p:nvSpPr>
          <p:cNvPr id="13" name="object 13"/>
          <p:cNvSpPr txBox="1"/>
          <p:nvPr/>
        </p:nvSpPr>
        <p:spPr>
          <a:xfrm>
            <a:off x="6657022" y="5114932"/>
            <a:ext cx="1654936" cy="925509"/>
          </a:xfrm>
          <a:prstGeom prst="rect">
            <a:avLst/>
          </a:prstGeom>
        </p:spPr>
        <p:txBody>
          <a:bodyPr vert="horz" wrap="square" lIns="0" tIns="61594" rIns="0" bIns="0" rtlCol="0">
            <a:spAutoFit/>
          </a:bodyPr>
          <a:lstStyle/>
          <a:p>
            <a:pPr marL="12700" marR="5080" indent="-635" algn="ctr">
              <a:lnSpc>
                <a:spcPct val="85200"/>
              </a:lnSpc>
              <a:spcBef>
                <a:spcPts val="484"/>
              </a:spcBef>
            </a:pPr>
            <a:r>
              <a:rPr lang="en-CA" sz="2200" spc="-15">
                <a:latin typeface="Georgia"/>
                <a:cs typeface="Georgia"/>
              </a:rPr>
              <a:t>6 people hired every minute</a:t>
            </a:r>
            <a:endParaRPr sz="2200">
              <a:latin typeface="Georgia"/>
              <a:cs typeface="Georgia"/>
            </a:endParaRPr>
          </a:p>
        </p:txBody>
      </p:sp>
      <p:grpSp>
        <p:nvGrpSpPr>
          <p:cNvPr id="14" name="object 14">
            <a:extLst>
              <a:ext uri="{C183D7F6-B498-43B3-948B-1728B52AA6E4}">
                <adec:decorative xmlns:adec="http://schemas.microsoft.com/office/drawing/2017/decorative" val="1"/>
              </a:ext>
            </a:extLst>
          </p:cNvPr>
          <p:cNvGrpSpPr/>
          <p:nvPr/>
        </p:nvGrpSpPr>
        <p:grpSpPr>
          <a:xfrm>
            <a:off x="3791711" y="4977384"/>
            <a:ext cx="2776855" cy="1183005"/>
            <a:chOff x="3791711" y="4977384"/>
            <a:chExt cx="2776855" cy="1183005"/>
          </a:xfrm>
        </p:grpSpPr>
        <p:sp>
          <p:nvSpPr>
            <p:cNvPr id="15" name="object 15"/>
            <p:cNvSpPr/>
            <p:nvPr/>
          </p:nvSpPr>
          <p:spPr>
            <a:xfrm>
              <a:off x="5621782" y="5973318"/>
              <a:ext cx="943610" cy="47625"/>
            </a:xfrm>
            <a:custGeom>
              <a:avLst/>
              <a:gdLst/>
              <a:ahLst/>
              <a:cxnLst/>
              <a:rect l="l" t="t" r="r" b="b"/>
              <a:pathLst>
                <a:path w="943609" h="47625">
                  <a:moveTo>
                    <a:pt x="943228" y="0"/>
                  </a:moveTo>
                  <a:lnTo>
                    <a:pt x="894022" y="9466"/>
                  </a:lnTo>
                  <a:lnTo>
                    <a:pt x="844672" y="17880"/>
                  </a:lnTo>
                  <a:lnTo>
                    <a:pt x="795195" y="25243"/>
                  </a:lnTo>
                  <a:lnTo>
                    <a:pt x="745608" y="31554"/>
                  </a:lnTo>
                  <a:lnTo>
                    <a:pt x="695928" y="36813"/>
                  </a:lnTo>
                  <a:lnTo>
                    <a:pt x="646171" y="41020"/>
                  </a:lnTo>
                  <a:lnTo>
                    <a:pt x="596355" y="44176"/>
                  </a:lnTo>
                  <a:lnTo>
                    <a:pt x="546495" y="46279"/>
                  </a:lnTo>
                  <a:lnTo>
                    <a:pt x="496609" y="47331"/>
                  </a:lnTo>
                  <a:lnTo>
                    <a:pt x="446714" y="47331"/>
                  </a:lnTo>
                  <a:lnTo>
                    <a:pt x="396826" y="46279"/>
                  </a:lnTo>
                  <a:lnTo>
                    <a:pt x="346962" y="44176"/>
                  </a:lnTo>
                  <a:lnTo>
                    <a:pt x="297139" y="41020"/>
                  </a:lnTo>
                  <a:lnTo>
                    <a:pt x="247374" y="36813"/>
                  </a:lnTo>
                  <a:lnTo>
                    <a:pt x="197683" y="31554"/>
                  </a:lnTo>
                  <a:lnTo>
                    <a:pt x="148083" y="25243"/>
                  </a:lnTo>
                  <a:lnTo>
                    <a:pt x="98592" y="17880"/>
                  </a:lnTo>
                  <a:lnTo>
                    <a:pt x="49225" y="9466"/>
                  </a:lnTo>
                  <a:lnTo>
                    <a:pt x="0" y="0"/>
                  </a:lnTo>
                </a:path>
              </a:pathLst>
            </a:custGeom>
            <a:ln w="6350">
              <a:solidFill>
                <a:srgbClr val="FDE3A9"/>
              </a:solidFill>
            </a:ln>
          </p:spPr>
          <p:txBody>
            <a:bodyPr wrap="square" lIns="0" tIns="0" rIns="0" bIns="0" rtlCol="0"/>
            <a:lstStyle/>
            <a:p>
              <a:endParaRPr/>
            </a:p>
          </p:txBody>
        </p:sp>
        <p:sp>
          <p:nvSpPr>
            <p:cNvPr id="16" name="object 16"/>
            <p:cNvSpPr/>
            <p:nvPr/>
          </p:nvSpPr>
          <p:spPr>
            <a:xfrm>
              <a:off x="3791711" y="4977384"/>
              <a:ext cx="1819910" cy="1183005"/>
            </a:xfrm>
            <a:custGeom>
              <a:avLst/>
              <a:gdLst/>
              <a:ahLst/>
              <a:cxnLst/>
              <a:rect l="l" t="t" r="r" b="b"/>
              <a:pathLst>
                <a:path w="1819910" h="1183004">
                  <a:moveTo>
                    <a:pt x="1622552" y="0"/>
                  </a:moveTo>
                  <a:lnTo>
                    <a:pt x="197103" y="0"/>
                  </a:lnTo>
                  <a:lnTo>
                    <a:pt x="151915" y="5206"/>
                  </a:lnTo>
                  <a:lnTo>
                    <a:pt x="110430" y="20037"/>
                  </a:lnTo>
                  <a:lnTo>
                    <a:pt x="73833" y="43307"/>
                  </a:lnTo>
                  <a:lnTo>
                    <a:pt x="43307" y="73833"/>
                  </a:lnTo>
                  <a:lnTo>
                    <a:pt x="20037" y="110430"/>
                  </a:lnTo>
                  <a:lnTo>
                    <a:pt x="5206" y="151915"/>
                  </a:lnTo>
                  <a:lnTo>
                    <a:pt x="0" y="197104"/>
                  </a:lnTo>
                  <a:lnTo>
                    <a:pt x="0" y="985520"/>
                  </a:lnTo>
                  <a:lnTo>
                    <a:pt x="5206" y="1030712"/>
                  </a:lnTo>
                  <a:lnTo>
                    <a:pt x="20037" y="1072198"/>
                  </a:lnTo>
                  <a:lnTo>
                    <a:pt x="43307" y="1108796"/>
                  </a:lnTo>
                  <a:lnTo>
                    <a:pt x="73833" y="1139320"/>
                  </a:lnTo>
                  <a:lnTo>
                    <a:pt x="110430" y="1162589"/>
                  </a:lnTo>
                  <a:lnTo>
                    <a:pt x="151915" y="1177418"/>
                  </a:lnTo>
                  <a:lnTo>
                    <a:pt x="197103" y="1182624"/>
                  </a:lnTo>
                  <a:lnTo>
                    <a:pt x="1622552" y="1182624"/>
                  </a:lnTo>
                  <a:lnTo>
                    <a:pt x="1667740" y="1177418"/>
                  </a:lnTo>
                  <a:lnTo>
                    <a:pt x="1709225" y="1162589"/>
                  </a:lnTo>
                  <a:lnTo>
                    <a:pt x="1745822" y="1139320"/>
                  </a:lnTo>
                  <a:lnTo>
                    <a:pt x="1776348" y="1108796"/>
                  </a:lnTo>
                  <a:lnTo>
                    <a:pt x="1799618" y="1072198"/>
                  </a:lnTo>
                  <a:lnTo>
                    <a:pt x="1814449" y="1030712"/>
                  </a:lnTo>
                  <a:lnTo>
                    <a:pt x="1819655" y="985520"/>
                  </a:lnTo>
                  <a:lnTo>
                    <a:pt x="1819655" y="197104"/>
                  </a:lnTo>
                  <a:lnTo>
                    <a:pt x="1814449" y="151915"/>
                  </a:lnTo>
                  <a:lnTo>
                    <a:pt x="1799618" y="110430"/>
                  </a:lnTo>
                  <a:lnTo>
                    <a:pt x="1776348" y="73833"/>
                  </a:lnTo>
                  <a:lnTo>
                    <a:pt x="1745822" y="43307"/>
                  </a:lnTo>
                  <a:lnTo>
                    <a:pt x="1709225" y="20037"/>
                  </a:lnTo>
                  <a:lnTo>
                    <a:pt x="1667740" y="5206"/>
                  </a:lnTo>
                  <a:lnTo>
                    <a:pt x="1622552" y="0"/>
                  </a:lnTo>
                  <a:close/>
                </a:path>
              </a:pathLst>
            </a:custGeom>
            <a:solidFill>
              <a:srgbClr val="F9DC97"/>
            </a:solidFill>
          </p:spPr>
          <p:txBody>
            <a:bodyPr wrap="square" lIns="0" tIns="0" rIns="0" bIns="0" rtlCol="0"/>
            <a:lstStyle/>
            <a:p>
              <a:endParaRPr/>
            </a:p>
          </p:txBody>
        </p:sp>
      </p:grpSp>
      <p:sp>
        <p:nvSpPr>
          <p:cNvPr id="17" name="object 17"/>
          <p:cNvSpPr txBox="1"/>
          <p:nvPr/>
        </p:nvSpPr>
        <p:spPr>
          <a:xfrm>
            <a:off x="4074414" y="5216778"/>
            <a:ext cx="1254125" cy="647065"/>
          </a:xfrm>
          <a:prstGeom prst="rect">
            <a:avLst/>
          </a:prstGeom>
        </p:spPr>
        <p:txBody>
          <a:bodyPr vert="horz" wrap="square" lIns="0" tIns="12065" rIns="0" bIns="0" rtlCol="0">
            <a:spAutoFit/>
          </a:bodyPr>
          <a:lstStyle/>
          <a:p>
            <a:pPr marL="12700">
              <a:lnSpc>
                <a:spcPts val="2450"/>
              </a:lnSpc>
              <a:spcBef>
                <a:spcPts val="95"/>
              </a:spcBef>
            </a:pPr>
            <a:r>
              <a:rPr sz="2200" spc="-10">
                <a:latin typeface="Georgia"/>
                <a:cs typeface="Georgia"/>
              </a:rPr>
              <a:t>100,000+</a:t>
            </a:r>
            <a:endParaRPr sz="2200">
              <a:latin typeface="Georgia"/>
              <a:cs typeface="Georgia"/>
            </a:endParaRPr>
          </a:p>
          <a:p>
            <a:pPr marL="29209">
              <a:lnSpc>
                <a:spcPts val="2450"/>
              </a:lnSpc>
            </a:pPr>
            <a:r>
              <a:rPr sz="2200" spc="-10">
                <a:latin typeface="Georgia"/>
                <a:cs typeface="Georgia"/>
              </a:rPr>
              <a:t>recruiters</a:t>
            </a:r>
            <a:endParaRPr sz="2200">
              <a:latin typeface="Georgia"/>
              <a:cs typeface="Georgia"/>
            </a:endParaRPr>
          </a:p>
        </p:txBody>
      </p:sp>
      <p:grpSp>
        <p:nvGrpSpPr>
          <p:cNvPr id="18" name="object 18">
            <a:extLst>
              <a:ext uri="{C183D7F6-B498-43B3-948B-1728B52AA6E4}">
                <adec:decorative xmlns:adec="http://schemas.microsoft.com/office/drawing/2017/decorative" val="1"/>
              </a:ext>
            </a:extLst>
          </p:cNvPr>
          <p:cNvGrpSpPr/>
          <p:nvPr/>
        </p:nvGrpSpPr>
        <p:grpSpPr>
          <a:xfrm>
            <a:off x="2930651" y="2330195"/>
            <a:ext cx="1821180" cy="2637790"/>
            <a:chOff x="2930651" y="2330195"/>
            <a:chExt cx="1821180" cy="2637790"/>
          </a:xfrm>
        </p:grpSpPr>
        <p:sp>
          <p:nvSpPr>
            <p:cNvPr id="19" name="object 19"/>
            <p:cNvSpPr/>
            <p:nvPr/>
          </p:nvSpPr>
          <p:spPr>
            <a:xfrm>
              <a:off x="3726309" y="3528948"/>
              <a:ext cx="396240" cy="1435735"/>
            </a:xfrm>
            <a:custGeom>
              <a:avLst/>
              <a:gdLst/>
              <a:ahLst/>
              <a:cxnLst/>
              <a:rect l="l" t="t" r="r" b="b"/>
              <a:pathLst>
                <a:path w="396239" h="1435735">
                  <a:moveTo>
                    <a:pt x="395856" y="1435353"/>
                  </a:moveTo>
                  <a:lnTo>
                    <a:pt x="368156" y="1392711"/>
                  </a:lnTo>
                  <a:lnTo>
                    <a:pt x="341421" y="1349556"/>
                  </a:lnTo>
                  <a:lnTo>
                    <a:pt x="315657" y="1305903"/>
                  </a:lnTo>
                  <a:lnTo>
                    <a:pt x="290867" y="1261771"/>
                  </a:lnTo>
                  <a:lnTo>
                    <a:pt x="267056" y="1217174"/>
                  </a:lnTo>
                  <a:lnTo>
                    <a:pt x="244228" y="1172130"/>
                  </a:lnTo>
                  <a:lnTo>
                    <a:pt x="222389" y="1126656"/>
                  </a:lnTo>
                  <a:lnTo>
                    <a:pt x="201542" y="1080768"/>
                  </a:lnTo>
                  <a:lnTo>
                    <a:pt x="181692" y="1034482"/>
                  </a:lnTo>
                  <a:lnTo>
                    <a:pt x="162844" y="987815"/>
                  </a:lnTo>
                  <a:lnTo>
                    <a:pt x="145002" y="940784"/>
                  </a:lnTo>
                  <a:lnTo>
                    <a:pt x="128171" y="893405"/>
                  </a:lnTo>
                  <a:lnTo>
                    <a:pt x="112354" y="845695"/>
                  </a:lnTo>
                  <a:lnTo>
                    <a:pt x="97558" y="797670"/>
                  </a:lnTo>
                  <a:lnTo>
                    <a:pt x="83785" y="749347"/>
                  </a:lnTo>
                  <a:lnTo>
                    <a:pt x="71042" y="700743"/>
                  </a:lnTo>
                  <a:lnTo>
                    <a:pt x="59331" y="651873"/>
                  </a:lnTo>
                  <a:lnTo>
                    <a:pt x="48658" y="602756"/>
                  </a:lnTo>
                  <a:lnTo>
                    <a:pt x="39028" y="553406"/>
                  </a:lnTo>
                  <a:lnTo>
                    <a:pt x="30444" y="503841"/>
                  </a:lnTo>
                  <a:lnTo>
                    <a:pt x="22912" y="454078"/>
                  </a:lnTo>
                  <a:lnTo>
                    <a:pt x="16435" y="404132"/>
                  </a:lnTo>
                  <a:lnTo>
                    <a:pt x="11019" y="354021"/>
                  </a:lnTo>
                  <a:lnTo>
                    <a:pt x="6667" y="303761"/>
                  </a:lnTo>
                  <a:lnTo>
                    <a:pt x="3385" y="253369"/>
                  </a:lnTo>
                  <a:lnTo>
                    <a:pt x="1177" y="202860"/>
                  </a:lnTo>
                  <a:lnTo>
                    <a:pt x="47" y="152253"/>
                  </a:lnTo>
                  <a:lnTo>
                    <a:pt x="0" y="101562"/>
                  </a:lnTo>
                  <a:lnTo>
                    <a:pt x="1040" y="50806"/>
                  </a:lnTo>
                  <a:lnTo>
                    <a:pt x="3172" y="0"/>
                  </a:lnTo>
                </a:path>
              </a:pathLst>
            </a:custGeom>
            <a:ln w="6350">
              <a:solidFill>
                <a:srgbClr val="FDE3A9"/>
              </a:solidFill>
            </a:ln>
          </p:spPr>
          <p:txBody>
            <a:bodyPr wrap="square" lIns="0" tIns="0" rIns="0" bIns="0" rtlCol="0"/>
            <a:lstStyle/>
            <a:p>
              <a:endParaRPr/>
            </a:p>
          </p:txBody>
        </p:sp>
        <p:sp>
          <p:nvSpPr>
            <p:cNvPr id="20" name="object 20"/>
            <p:cNvSpPr/>
            <p:nvPr/>
          </p:nvSpPr>
          <p:spPr>
            <a:xfrm>
              <a:off x="2930651" y="2330195"/>
              <a:ext cx="1821180" cy="1184275"/>
            </a:xfrm>
            <a:custGeom>
              <a:avLst/>
              <a:gdLst/>
              <a:ahLst/>
              <a:cxnLst/>
              <a:rect l="l" t="t" r="r" b="b"/>
              <a:pathLst>
                <a:path w="1821179" h="1184275">
                  <a:moveTo>
                    <a:pt x="1623822" y="0"/>
                  </a:moveTo>
                  <a:lnTo>
                    <a:pt x="197358" y="0"/>
                  </a:lnTo>
                  <a:lnTo>
                    <a:pt x="152115" y="5214"/>
                  </a:lnTo>
                  <a:lnTo>
                    <a:pt x="110578" y="20065"/>
                  </a:lnTo>
                  <a:lnTo>
                    <a:pt x="73933" y="43367"/>
                  </a:lnTo>
                  <a:lnTo>
                    <a:pt x="43367" y="73933"/>
                  </a:lnTo>
                  <a:lnTo>
                    <a:pt x="20065" y="110578"/>
                  </a:lnTo>
                  <a:lnTo>
                    <a:pt x="5214" y="152115"/>
                  </a:lnTo>
                  <a:lnTo>
                    <a:pt x="0" y="197357"/>
                  </a:lnTo>
                  <a:lnTo>
                    <a:pt x="0" y="986789"/>
                  </a:lnTo>
                  <a:lnTo>
                    <a:pt x="5214" y="1032032"/>
                  </a:lnTo>
                  <a:lnTo>
                    <a:pt x="20065" y="1073569"/>
                  </a:lnTo>
                  <a:lnTo>
                    <a:pt x="43367" y="1110214"/>
                  </a:lnTo>
                  <a:lnTo>
                    <a:pt x="73933" y="1140780"/>
                  </a:lnTo>
                  <a:lnTo>
                    <a:pt x="110578" y="1164082"/>
                  </a:lnTo>
                  <a:lnTo>
                    <a:pt x="152115" y="1178933"/>
                  </a:lnTo>
                  <a:lnTo>
                    <a:pt x="197358" y="1184148"/>
                  </a:lnTo>
                  <a:lnTo>
                    <a:pt x="1623822" y="1184148"/>
                  </a:lnTo>
                  <a:lnTo>
                    <a:pt x="1669064" y="1178933"/>
                  </a:lnTo>
                  <a:lnTo>
                    <a:pt x="1710601" y="1164082"/>
                  </a:lnTo>
                  <a:lnTo>
                    <a:pt x="1747246" y="1140780"/>
                  </a:lnTo>
                  <a:lnTo>
                    <a:pt x="1777812" y="1110214"/>
                  </a:lnTo>
                  <a:lnTo>
                    <a:pt x="1801114" y="1073569"/>
                  </a:lnTo>
                  <a:lnTo>
                    <a:pt x="1815965" y="1032032"/>
                  </a:lnTo>
                  <a:lnTo>
                    <a:pt x="1821180" y="986789"/>
                  </a:lnTo>
                  <a:lnTo>
                    <a:pt x="1821180" y="197357"/>
                  </a:lnTo>
                  <a:lnTo>
                    <a:pt x="1815965" y="152115"/>
                  </a:lnTo>
                  <a:lnTo>
                    <a:pt x="1801114" y="110578"/>
                  </a:lnTo>
                  <a:lnTo>
                    <a:pt x="1777812" y="73933"/>
                  </a:lnTo>
                  <a:lnTo>
                    <a:pt x="1747246" y="43367"/>
                  </a:lnTo>
                  <a:lnTo>
                    <a:pt x="1710601" y="20065"/>
                  </a:lnTo>
                  <a:lnTo>
                    <a:pt x="1669064" y="5214"/>
                  </a:lnTo>
                  <a:lnTo>
                    <a:pt x="1623822" y="0"/>
                  </a:lnTo>
                  <a:close/>
                </a:path>
              </a:pathLst>
            </a:custGeom>
            <a:solidFill>
              <a:srgbClr val="E4C05D"/>
            </a:solidFill>
          </p:spPr>
          <p:txBody>
            <a:bodyPr wrap="square" lIns="0" tIns="0" rIns="0" bIns="0" rtlCol="0"/>
            <a:lstStyle/>
            <a:p>
              <a:endParaRPr/>
            </a:p>
          </p:txBody>
        </p:sp>
      </p:grpSp>
      <p:sp>
        <p:nvSpPr>
          <p:cNvPr id="21" name="object 21"/>
          <p:cNvSpPr txBox="1"/>
          <p:nvPr/>
        </p:nvSpPr>
        <p:spPr>
          <a:xfrm>
            <a:off x="3165918" y="2417485"/>
            <a:ext cx="1350645" cy="973985"/>
          </a:xfrm>
          <a:prstGeom prst="rect">
            <a:avLst/>
          </a:prstGeom>
        </p:spPr>
        <p:txBody>
          <a:bodyPr vert="horz" wrap="square" lIns="0" tIns="12065" rIns="0" bIns="0" rtlCol="0">
            <a:spAutoFit/>
          </a:bodyPr>
          <a:lstStyle/>
          <a:p>
            <a:pPr algn="ctr">
              <a:lnSpc>
                <a:spcPts val="2450"/>
              </a:lnSpc>
              <a:spcBef>
                <a:spcPts val="95"/>
              </a:spcBef>
            </a:pPr>
            <a:r>
              <a:rPr lang="en-CA" sz="2200" spc="-10">
                <a:latin typeface="Georgia"/>
                <a:cs typeface="Georgia"/>
              </a:rPr>
              <a:t>57+ million</a:t>
            </a:r>
            <a:endParaRPr sz="2200">
              <a:latin typeface="Georgia"/>
              <a:cs typeface="Georgia"/>
            </a:endParaRPr>
          </a:p>
          <a:p>
            <a:pPr algn="ctr">
              <a:lnSpc>
                <a:spcPts val="2450"/>
              </a:lnSpc>
            </a:pPr>
            <a:r>
              <a:rPr sz="2200" spc="-10">
                <a:latin typeface="Georgia"/>
                <a:cs typeface="Georgia"/>
              </a:rPr>
              <a:t>companies</a:t>
            </a:r>
            <a:endParaRPr sz="2200">
              <a:latin typeface="Georgia"/>
              <a:cs typeface="Georgia"/>
            </a:endParaRPr>
          </a:p>
        </p:txBody>
      </p:sp>
      <p:sp>
        <p:nvSpPr>
          <p:cNvPr id="23" name="object 23"/>
          <p:cNvSpPr txBox="1"/>
          <p:nvPr/>
        </p:nvSpPr>
        <p:spPr>
          <a:xfrm>
            <a:off x="2429954" y="6403131"/>
            <a:ext cx="63836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Georgia"/>
                <a:cs typeface="Georgia"/>
              </a:rPr>
              <a:t>Source:</a:t>
            </a:r>
            <a:r>
              <a:rPr sz="1800" spc="295" dirty="0">
                <a:latin typeface="Georgia"/>
                <a:cs typeface="Georgia"/>
              </a:rPr>
              <a:t> </a:t>
            </a:r>
            <a:r>
              <a:rPr sz="1800" spc="-10" dirty="0">
                <a:latin typeface="Georgia"/>
                <a:cs typeface="Georgia"/>
              </a:rPr>
              <a:t>http</a:t>
            </a:r>
            <a:r>
              <a:rPr sz="1800" spc="-10" dirty="0">
                <a:latin typeface="Georgia"/>
                <a:cs typeface="Georgia"/>
                <a:hlinkClick r:id="rId3"/>
              </a:rPr>
              <a:t>s://ww</a:t>
            </a:r>
            <a:r>
              <a:rPr sz="1800" spc="-10" dirty="0">
                <a:latin typeface="Georgia"/>
                <a:cs typeface="Georgia"/>
              </a:rPr>
              <a:t>w.</a:t>
            </a:r>
            <a:r>
              <a:rPr sz="1800" spc="-10" dirty="0">
                <a:latin typeface="Georgia"/>
                <a:cs typeface="Georgia"/>
                <a:hlinkClick r:id="rId3"/>
              </a:rPr>
              <a:t>omnico</a:t>
            </a:r>
            <a:r>
              <a:rPr sz="1800" spc="-10" dirty="0">
                <a:latin typeface="Georgia"/>
                <a:cs typeface="Georgia"/>
              </a:rPr>
              <a:t>re</a:t>
            </a:r>
            <a:r>
              <a:rPr sz="1800" spc="-10" dirty="0">
                <a:latin typeface="Georgia"/>
                <a:cs typeface="Georgia"/>
                <a:hlinkClick r:id="rId3"/>
              </a:rPr>
              <a:t>agency.com/linkedin-statistics/</a:t>
            </a:r>
            <a:endParaRPr sz="1800" dirty="0">
              <a:latin typeface="Georgia"/>
              <a:cs typeface="Georgia"/>
            </a:endParaRPr>
          </a:p>
        </p:txBody>
      </p:sp>
      <p:sp>
        <p:nvSpPr>
          <p:cNvPr id="22" name="object 22">
            <a:extLst>
              <a:ext uri="{C183D7F6-B498-43B3-948B-1728B52AA6E4}">
                <adec:decorative xmlns:adec="http://schemas.microsoft.com/office/drawing/2017/decorative" val="1"/>
              </a:ext>
            </a:extLst>
          </p:cNvPr>
          <p:cNvSpPr/>
          <p:nvPr/>
        </p:nvSpPr>
        <p:spPr>
          <a:xfrm>
            <a:off x="4109983" y="1465743"/>
            <a:ext cx="1039494" cy="840740"/>
          </a:xfrm>
          <a:custGeom>
            <a:avLst/>
            <a:gdLst/>
            <a:ahLst/>
            <a:cxnLst/>
            <a:rect l="l" t="t" r="r" b="b"/>
            <a:pathLst>
              <a:path w="1039495" h="840739">
                <a:moveTo>
                  <a:pt x="0" y="840740"/>
                </a:moveTo>
                <a:lnTo>
                  <a:pt x="29135" y="799495"/>
                </a:lnTo>
                <a:lnTo>
                  <a:pt x="59099" y="758940"/>
                </a:lnTo>
                <a:lnTo>
                  <a:pt x="89880" y="719084"/>
                </a:lnTo>
                <a:lnTo>
                  <a:pt x="121463" y="679938"/>
                </a:lnTo>
                <a:lnTo>
                  <a:pt x="153837" y="641513"/>
                </a:lnTo>
                <a:lnTo>
                  <a:pt x="186987" y="603820"/>
                </a:lnTo>
                <a:lnTo>
                  <a:pt x="220901" y="566868"/>
                </a:lnTo>
                <a:lnTo>
                  <a:pt x="255565" y="530669"/>
                </a:lnTo>
                <a:lnTo>
                  <a:pt x="290966" y="495234"/>
                </a:lnTo>
                <a:lnTo>
                  <a:pt x="327091" y="460572"/>
                </a:lnTo>
                <a:lnTo>
                  <a:pt x="363927" y="426695"/>
                </a:lnTo>
                <a:lnTo>
                  <a:pt x="401461" y="393612"/>
                </a:lnTo>
                <a:lnTo>
                  <a:pt x="439679" y="361336"/>
                </a:lnTo>
                <a:lnTo>
                  <a:pt x="478569" y="329876"/>
                </a:lnTo>
                <a:lnTo>
                  <a:pt x="518117" y="299242"/>
                </a:lnTo>
                <a:lnTo>
                  <a:pt x="558310" y="269446"/>
                </a:lnTo>
                <a:lnTo>
                  <a:pt x="599135" y="240498"/>
                </a:lnTo>
                <a:lnTo>
                  <a:pt x="640578" y="212409"/>
                </a:lnTo>
                <a:lnTo>
                  <a:pt x="682627" y="185190"/>
                </a:lnTo>
                <a:lnTo>
                  <a:pt x="725269" y="158850"/>
                </a:lnTo>
                <a:lnTo>
                  <a:pt x="768489" y="133400"/>
                </a:lnTo>
                <a:lnTo>
                  <a:pt x="812276" y="108852"/>
                </a:lnTo>
                <a:lnTo>
                  <a:pt x="856616" y="85216"/>
                </a:lnTo>
                <a:lnTo>
                  <a:pt x="901495" y="62502"/>
                </a:lnTo>
                <a:lnTo>
                  <a:pt x="946901" y="40720"/>
                </a:lnTo>
                <a:lnTo>
                  <a:pt x="992821" y="19883"/>
                </a:lnTo>
                <a:lnTo>
                  <a:pt x="1039240" y="0"/>
                </a:lnTo>
              </a:path>
            </a:pathLst>
          </a:custGeom>
          <a:ln w="6350">
            <a:solidFill>
              <a:srgbClr val="F9D679"/>
            </a:solidFill>
          </a:ln>
        </p:spPr>
        <p:txBody>
          <a:bodyPr wrap="square" lIns="0" tIns="0" rIns="0" bIns="0" rtlCol="0"/>
          <a:lstStyle/>
          <a:p>
            <a:endParaRPr/>
          </a:p>
        </p:txBody>
      </p:sp>
      <p:sp>
        <p:nvSpPr>
          <p:cNvPr id="5" name="Footer Placeholder 4">
            <a:extLst>
              <a:ext uri="{FF2B5EF4-FFF2-40B4-BE49-F238E27FC236}">
                <a16:creationId xmlns:a16="http://schemas.microsoft.com/office/drawing/2014/main" id="{DF25C23F-C42C-2600-5332-4EE96A7DDFF1}"/>
              </a:ext>
            </a:extLst>
          </p:cNvPr>
          <p:cNvSpPr>
            <a:spLocks noGrp="1"/>
          </p:cNvSpPr>
          <p:nvPr>
            <p:ph type="ftr" sz="quarter" idx="11"/>
          </p:nvPr>
        </p:nvSpPr>
        <p:spPr/>
        <p:txBody>
          <a:bodyPr/>
          <a:lstStyle/>
          <a:p>
            <a:r>
              <a:rPr lang="en-US"/>
              <a:t>LINKEDIN WORKSHOP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6A54F-5C6A-A1D6-01D9-E3F200F83069}"/>
              </a:ext>
            </a:extLst>
          </p:cNvPr>
          <p:cNvSpPr>
            <a:spLocks noGrp="1"/>
          </p:cNvSpPr>
          <p:nvPr>
            <p:ph type="title"/>
          </p:nvPr>
        </p:nvSpPr>
        <p:spPr/>
        <p:txBody>
          <a:bodyPr/>
          <a:lstStyle/>
          <a:p>
            <a:r>
              <a:rPr lang="en-CA" dirty="0"/>
              <a:t>COMPONENTS OF A</a:t>
            </a:r>
          </a:p>
        </p:txBody>
      </p:sp>
      <p:sp>
        <p:nvSpPr>
          <p:cNvPr id="2" name="Text Placeholder 1">
            <a:extLst>
              <a:ext uri="{FF2B5EF4-FFF2-40B4-BE49-F238E27FC236}">
                <a16:creationId xmlns:a16="http://schemas.microsoft.com/office/drawing/2014/main" id="{C35D7AE9-74A6-116B-A43E-917F530D2244}"/>
              </a:ext>
            </a:extLst>
          </p:cNvPr>
          <p:cNvSpPr>
            <a:spLocks noGrp="1"/>
          </p:cNvSpPr>
          <p:nvPr>
            <p:ph type="body" sz="quarter" idx="13"/>
          </p:nvPr>
        </p:nvSpPr>
        <p:spPr/>
        <p:txBody>
          <a:bodyPr/>
          <a:lstStyle/>
          <a:p>
            <a:r>
              <a:rPr lang="en-CA"/>
              <a:t>LinkedIn Profile</a:t>
            </a:r>
          </a:p>
        </p:txBody>
      </p:sp>
      <p:sp>
        <p:nvSpPr>
          <p:cNvPr id="4" name="Footer Placeholder 3">
            <a:extLst>
              <a:ext uri="{FF2B5EF4-FFF2-40B4-BE49-F238E27FC236}">
                <a16:creationId xmlns:a16="http://schemas.microsoft.com/office/drawing/2014/main" id="{AAFD04AA-B21E-B354-5CC0-2B7F5F3DBE63}"/>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57697ACC-8A6B-E7C4-A3B4-A795F64B3E3F}"/>
              </a:ext>
            </a:extLst>
          </p:cNvPr>
          <p:cNvSpPr>
            <a:spLocks noGrp="1"/>
          </p:cNvSpPr>
          <p:nvPr>
            <p:ph type="sldNum" sz="quarter" idx="12"/>
          </p:nvPr>
        </p:nvSpPr>
        <p:spPr/>
        <p:txBody>
          <a:bodyPr/>
          <a:lstStyle/>
          <a:p>
            <a:r>
              <a:rPr lang="en-US"/>
              <a:t>PAGE  </a:t>
            </a:r>
            <a:fld id="{93005692-73BE-493E-93AB-ECD6027A7652}" type="slidenum">
              <a:rPr lang="en-US" smtClean="0"/>
              <a:pPr/>
              <a:t>11</a:t>
            </a:fld>
            <a:endParaRPr lang="en-US"/>
          </a:p>
        </p:txBody>
      </p:sp>
    </p:spTree>
    <p:extLst>
      <p:ext uri="{BB962C8B-B14F-4D97-AF65-F5344CB8AC3E}">
        <p14:creationId xmlns:p14="http://schemas.microsoft.com/office/powerpoint/2010/main" val="247844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10100666" cy="566822"/>
          </a:xfrm>
          <a:prstGeom prst="rect">
            <a:avLst/>
          </a:prstGeom>
        </p:spPr>
        <p:txBody>
          <a:bodyPr vert="horz" wrap="square" lIns="0" tIns="12700" rIns="0" bIns="0" rtlCol="0">
            <a:spAutoFit/>
          </a:bodyPr>
          <a:lstStyle/>
          <a:p>
            <a:pPr marL="12700">
              <a:lnSpc>
                <a:spcPct val="100000"/>
              </a:lnSpc>
              <a:spcBef>
                <a:spcPts val="100"/>
              </a:spcBef>
            </a:pPr>
            <a:r>
              <a:rPr lang="en-CA" sz="3600" spc="-10" dirty="0">
                <a:cs typeface="Impact"/>
              </a:rPr>
              <a:t>MAIN PARTS OF A LINKEDIN PROFILE</a:t>
            </a:r>
            <a:endParaRPr sz="3600" dirty="0">
              <a:cs typeface="Impact"/>
            </a:endParaRPr>
          </a:p>
        </p:txBody>
      </p:sp>
      <p:pic>
        <p:nvPicPr>
          <p:cNvPr id="14" name="Graphic 13" descr="Employee badge with solid fill">
            <a:extLst>
              <a:ext uri="{FF2B5EF4-FFF2-40B4-BE49-F238E27FC236}">
                <a16:creationId xmlns:a16="http://schemas.microsoft.com/office/drawing/2014/main" id="{253EA987-DEC3-63DC-00EA-CA20DC9BE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4200" y="1504793"/>
            <a:ext cx="713680" cy="713680"/>
          </a:xfrm>
          <a:prstGeom prst="rect">
            <a:avLst/>
          </a:prstGeom>
        </p:spPr>
      </p:pic>
      <p:sp>
        <p:nvSpPr>
          <p:cNvPr id="25" name="object 4">
            <a:extLst>
              <a:ext uri="{FF2B5EF4-FFF2-40B4-BE49-F238E27FC236}">
                <a16:creationId xmlns:a16="http://schemas.microsoft.com/office/drawing/2014/main" id="{C576FDCF-4D1C-63FD-1E6F-E42C0D4E5CD2}"/>
              </a:ext>
            </a:extLst>
          </p:cNvPr>
          <p:cNvSpPr txBox="1"/>
          <p:nvPr/>
        </p:nvSpPr>
        <p:spPr>
          <a:xfrm>
            <a:off x="4648200" y="1549401"/>
            <a:ext cx="6094730" cy="512961"/>
          </a:xfrm>
          <a:prstGeom prst="rect">
            <a:avLst/>
          </a:prstGeom>
        </p:spPr>
        <p:txBody>
          <a:bodyPr vert="horz" wrap="square" lIns="0" tIns="142240" rIns="0" bIns="0" rtlCol="0">
            <a:spAutoFit/>
          </a:bodyPr>
          <a:lstStyle/>
          <a:p>
            <a:pPr marL="12700">
              <a:lnSpc>
                <a:spcPct val="100000"/>
              </a:lnSpc>
              <a:spcBef>
                <a:spcPts val="1120"/>
              </a:spcBef>
              <a:buSzPct val="85416"/>
              <a:tabLst>
                <a:tab pos="301625" algn="l"/>
                <a:tab pos="302260" algn="l"/>
              </a:tabLst>
            </a:pPr>
            <a:r>
              <a:rPr lang="en-US" sz="2400">
                <a:latin typeface="Georgia"/>
                <a:cs typeface="Georgia"/>
              </a:rPr>
              <a:t>Profile Picture &amp; Headline</a:t>
            </a:r>
          </a:p>
        </p:txBody>
      </p:sp>
      <p:pic>
        <p:nvPicPr>
          <p:cNvPr id="24" name="Graphic 23" descr="Document with solid fill">
            <a:extLst>
              <a:ext uri="{FF2B5EF4-FFF2-40B4-BE49-F238E27FC236}">
                <a16:creationId xmlns:a16="http://schemas.microsoft.com/office/drawing/2014/main" id="{95BCC122-A3C4-DADA-D2E9-4D0C6DFE52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4200" y="2270605"/>
            <a:ext cx="713680" cy="713680"/>
          </a:xfrm>
          <a:prstGeom prst="rect">
            <a:avLst/>
          </a:prstGeom>
        </p:spPr>
      </p:pic>
      <p:sp>
        <p:nvSpPr>
          <p:cNvPr id="26" name="object 4">
            <a:extLst>
              <a:ext uri="{FF2B5EF4-FFF2-40B4-BE49-F238E27FC236}">
                <a16:creationId xmlns:a16="http://schemas.microsoft.com/office/drawing/2014/main" id="{A1D14F59-4792-3F84-4E57-D2470BB275B6}"/>
              </a:ext>
            </a:extLst>
          </p:cNvPr>
          <p:cNvSpPr txBox="1"/>
          <p:nvPr/>
        </p:nvSpPr>
        <p:spPr>
          <a:xfrm>
            <a:off x="4648200" y="2281647"/>
            <a:ext cx="6094730" cy="512961"/>
          </a:xfrm>
          <a:prstGeom prst="rect">
            <a:avLst/>
          </a:prstGeom>
        </p:spPr>
        <p:txBody>
          <a:bodyPr vert="horz" wrap="square" lIns="0" tIns="142240" rIns="0" bIns="0" rtlCol="0">
            <a:spAutoFit/>
          </a:bodyPr>
          <a:lstStyle/>
          <a:p>
            <a:pPr marL="12700">
              <a:lnSpc>
                <a:spcPct val="100000"/>
              </a:lnSpc>
              <a:spcBef>
                <a:spcPts val="1120"/>
              </a:spcBef>
              <a:buSzPct val="85416"/>
              <a:tabLst>
                <a:tab pos="301625" algn="l"/>
                <a:tab pos="302260" algn="l"/>
              </a:tabLst>
            </a:pPr>
            <a:r>
              <a:rPr lang="en-US" sz="2400">
                <a:latin typeface="Georgia"/>
                <a:cs typeface="Georgia"/>
              </a:rPr>
              <a:t>About</a:t>
            </a:r>
          </a:p>
        </p:txBody>
      </p:sp>
      <p:pic>
        <p:nvPicPr>
          <p:cNvPr id="16" name="Graphic 15" descr="Briefcase with solid fill">
            <a:extLst>
              <a:ext uri="{FF2B5EF4-FFF2-40B4-BE49-F238E27FC236}">
                <a16:creationId xmlns:a16="http://schemas.microsoft.com/office/drawing/2014/main" id="{2688BA1F-D092-507F-0E57-9A9E3B95E9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4200" y="3036417"/>
            <a:ext cx="713680" cy="713680"/>
          </a:xfrm>
          <a:prstGeom prst="rect">
            <a:avLst/>
          </a:prstGeom>
        </p:spPr>
      </p:pic>
      <p:sp>
        <p:nvSpPr>
          <p:cNvPr id="27" name="object 4">
            <a:extLst>
              <a:ext uri="{FF2B5EF4-FFF2-40B4-BE49-F238E27FC236}">
                <a16:creationId xmlns:a16="http://schemas.microsoft.com/office/drawing/2014/main" id="{D48D6116-5294-E549-ED7B-C1CC62172965}"/>
              </a:ext>
            </a:extLst>
          </p:cNvPr>
          <p:cNvSpPr txBox="1"/>
          <p:nvPr/>
        </p:nvSpPr>
        <p:spPr>
          <a:xfrm>
            <a:off x="4648200" y="3050944"/>
            <a:ext cx="6094730" cy="512961"/>
          </a:xfrm>
          <a:prstGeom prst="rect">
            <a:avLst/>
          </a:prstGeom>
        </p:spPr>
        <p:txBody>
          <a:bodyPr vert="horz" wrap="square" lIns="0" tIns="142240" rIns="0" bIns="0" rtlCol="0">
            <a:spAutoFit/>
          </a:bodyPr>
          <a:lstStyle/>
          <a:p>
            <a:pPr marL="12700">
              <a:lnSpc>
                <a:spcPct val="100000"/>
              </a:lnSpc>
              <a:spcBef>
                <a:spcPts val="1120"/>
              </a:spcBef>
              <a:buSzPct val="85416"/>
              <a:tabLst>
                <a:tab pos="301625" algn="l"/>
                <a:tab pos="302260" algn="l"/>
              </a:tabLst>
            </a:pPr>
            <a:r>
              <a:rPr lang="en-US" sz="2400">
                <a:latin typeface="Georgia"/>
                <a:cs typeface="Georgia"/>
              </a:rPr>
              <a:t>Experience</a:t>
            </a:r>
          </a:p>
        </p:txBody>
      </p:sp>
      <p:pic>
        <p:nvPicPr>
          <p:cNvPr id="20" name="Graphic 19" descr="Books with solid fill">
            <a:extLst>
              <a:ext uri="{FF2B5EF4-FFF2-40B4-BE49-F238E27FC236}">
                <a16:creationId xmlns:a16="http://schemas.microsoft.com/office/drawing/2014/main" id="{818DEA40-500B-F160-A66B-88F4E59F9D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4200" y="3802229"/>
            <a:ext cx="713680" cy="713680"/>
          </a:xfrm>
          <a:prstGeom prst="rect">
            <a:avLst/>
          </a:prstGeom>
        </p:spPr>
      </p:pic>
      <p:sp>
        <p:nvSpPr>
          <p:cNvPr id="28" name="object 4">
            <a:extLst>
              <a:ext uri="{FF2B5EF4-FFF2-40B4-BE49-F238E27FC236}">
                <a16:creationId xmlns:a16="http://schemas.microsoft.com/office/drawing/2014/main" id="{79F0A26E-60E2-962A-439A-8CA8D952E45D}"/>
              </a:ext>
            </a:extLst>
          </p:cNvPr>
          <p:cNvSpPr txBox="1"/>
          <p:nvPr/>
        </p:nvSpPr>
        <p:spPr>
          <a:xfrm>
            <a:off x="4648200" y="3807056"/>
            <a:ext cx="6094730" cy="512961"/>
          </a:xfrm>
          <a:prstGeom prst="rect">
            <a:avLst/>
          </a:prstGeom>
        </p:spPr>
        <p:txBody>
          <a:bodyPr vert="horz" wrap="square" lIns="0" tIns="142240" rIns="0" bIns="0" rtlCol="0">
            <a:spAutoFit/>
          </a:bodyPr>
          <a:lstStyle/>
          <a:p>
            <a:pPr marL="12700">
              <a:lnSpc>
                <a:spcPct val="100000"/>
              </a:lnSpc>
              <a:spcBef>
                <a:spcPts val="1120"/>
              </a:spcBef>
              <a:buSzPct val="85416"/>
              <a:tabLst>
                <a:tab pos="301625" algn="l"/>
                <a:tab pos="302260" algn="l"/>
              </a:tabLst>
            </a:pPr>
            <a:r>
              <a:rPr lang="en-US" sz="2400">
                <a:latin typeface="Georgia"/>
                <a:cs typeface="Georgia"/>
              </a:rPr>
              <a:t>Education</a:t>
            </a:r>
          </a:p>
        </p:txBody>
      </p:sp>
      <p:pic>
        <p:nvPicPr>
          <p:cNvPr id="18" name="Graphic 17" descr="Paint brush with solid fill">
            <a:extLst>
              <a:ext uri="{FF2B5EF4-FFF2-40B4-BE49-F238E27FC236}">
                <a16:creationId xmlns:a16="http://schemas.microsoft.com/office/drawing/2014/main" id="{361EFC33-4834-C282-8BA3-7B782620C5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24200" y="4568041"/>
            <a:ext cx="713680" cy="713680"/>
          </a:xfrm>
          <a:prstGeom prst="rect">
            <a:avLst/>
          </a:prstGeom>
        </p:spPr>
      </p:pic>
      <p:sp>
        <p:nvSpPr>
          <p:cNvPr id="29" name="object 4">
            <a:extLst>
              <a:ext uri="{FF2B5EF4-FFF2-40B4-BE49-F238E27FC236}">
                <a16:creationId xmlns:a16="http://schemas.microsoft.com/office/drawing/2014/main" id="{792DF200-FBFF-4934-B91F-0151EEB0403E}"/>
              </a:ext>
            </a:extLst>
          </p:cNvPr>
          <p:cNvSpPr txBox="1"/>
          <p:nvPr/>
        </p:nvSpPr>
        <p:spPr>
          <a:xfrm>
            <a:off x="4648200" y="4594689"/>
            <a:ext cx="6094730" cy="512961"/>
          </a:xfrm>
          <a:prstGeom prst="rect">
            <a:avLst/>
          </a:prstGeom>
        </p:spPr>
        <p:txBody>
          <a:bodyPr vert="horz" wrap="square" lIns="0" tIns="142240" rIns="0" bIns="0" rtlCol="0">
            <a:spAutoFit/>
          </a:bodyPr>
          <a:lstStyle/>
          <a:p>
            <a:pPr marL="12700">
              <a:lnSpc>
                <a:spcPct val="100000"/>
              </a:lnSpc>
              <a:spcBef>
                <a:spcPts val="1120"/>
              </a:spcBef>
              <a:buSzPct val="85416"/>
              <a:tabLst>
                <a:tab pos="301625" algn="l"/>
                <a:tab pos="302260" algn="l"/>
              </a:tabLst>
            </a:pPr>
            <a:r>
              <a:rPr lang="en-US" sz="2400">
                <a:latin typeface="Georgia"/>
                <a:cs typeface="Georgia"/>
              </a:rPr>
              <a:t>Skills</a:t>
            </a:r>
          </a:p>
        </p:txBody>
      </p:sp>
      <p:pic>
        <p:nvPicPr>
          <p:cNvPr id="31" name="Graphic 30" descr="Miscellaneous with solid fill">
            <a:extLst>
              <a:ext uri="{FF2B5EF4-FFF2-40B4-BE49-F238E27FC236}">
                <a16:creationId xmlns:a16="http://schemas.microsoft.com/office/drawing/2014/main" id="{F060489A-85C1-62CA-FE8B-0AAEC8D9E28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24200" y="5333853"/>
            <a:ext cx="713680" cy="713680"/>
          </a:xfrm>
          <a:prstGeom prst="rect">
            <a:avLst/>
          </a:prstGeom>
        </p:spPr>
      </p:pic>
      <p:sp>
        <p:nvSpPr>
          <p:cNvPr id="32" name="object 4">
            <a:extLst>
              <a:ext uri="{FF2B5EF4-FFF2-40B4-BE49-F238E27FC236}">
                <a16:creationId xmlns:a16="http://schemas.microsoft.com/office/drawing/2014/main" id="{FA6C7B5A-0521-6320-5793-F4781E42AA9D}"/>
              </a:ext>
            </a:extLst>
          </p:cNvPr>
          <p:cNvSpPr txBox="1"/>
          <p:nvPr/>
        </p:nvSpPr>
        <p:spPr>
          <a:xfrm>
            <a:off x="4648200" y="5333853"/>
            <a:ext cx="6094730" cy="512961"/>
          </a:xfrm>
          <a:prstGeom prst="rect">
            <a:avLst/>
          </a:prstGeom>
        </p:spPr>
        <p:txBody>
          <a:bodyPr vert="horz" wrap="square" lIns="0" tIns="142240" rIns="0" bIns="0" rtlCol="0">
            <a:spAutoFit/>
          </a:bodyPr>
          <a:lstStyle/>
          <a:p>
            <a:pPr marL="12700">
              <a:lnSpc>
                <a:spcPct val="100000"/>
              </a:lnSpc>
              <a:spcBef>
                <a:spcPts val="1120"/>
              </a:spcBef>
              <a:buSzPct val="85416"/>
              <a:tabLst>
                <a:tab pos="301625" algn="l"/>
                <a:tab pos="302260" algn="l"/>
              </a:tabLst>
            </a:pPr>
            <a:r>
              <a:rPr lang="en-US" sz="2400">
                <a:latin typeface="Georgia"/>
                <a:cs typeface="Georgia"/>
              </a:rPr>
              <a:t>And more!</a:t>
            </a:r>
          </a:p>
        </p:txBody>
      </p:sp>
      <p:sp>
        <p:nvSpPr>
          <p:cNvPr id="2" name="Footer Placeholder 1">
            <a:extLst>
              <a:ext uri="{FF2B5EF4-FFF2-40B4-BE49-F238E27FC236}">
                <a16:creationId xmlns:a16="http://schemas.microsoft.com/office/drawing/2014/main" id="{E0DC6C7F-BD26-A46E-7FB6-2D9E666377AC}"/>
              </a:ext>
            </a:extLst>
          </p:cNvPr>
          <p:cNvSpPr>
            <a:spLocks noGrp="1"/>
          </p:cNvSpPr>
          <p:nvPr>
            <p:ph type="ftr" sz="quarter" idx="11"/>
          </p:nvPr>
        </p:nvSpPr>
        <p:spPr/>
        <p:txBody>
          <a:bodyPr/>
          <a:lstStyle/>
          <a:p>
            <a:r>
              <a:rPr lang="en-US"/>
              <a:t>LINKEDIN WORKSHOP</a:t>
            </a:r>
          </a:p>
        </p:txBody>
      </p:sp>
      <p:sp>
        <p:nvSpPr>
          <p:cNvPr id="4" name="Slide Number Placeholder 3">
            <a:extLst>
              <a:ext uri="{FF2B5EF4-FFF2-40B4-BE49-F238E27FC236}">
                <a16:creationId xmlns:a16="http://schemas.microsoft.com/office/drawing/2014/main" id="{4CA8199C-EBBD-70A0-7924-6B1804A5A7E7}"/>
              </a:ext>
            </a:extLst>
          </p:cNvPr>
          <p:cNvSpPr>
            <a:spLocks noGrp="1"/>
          </p:cNvSpPr>
          <p:nvPr>
            <p:ph type="sldNum" sz="quarter" idx="12"/>
          </p:nvPr>
        </p:nvSpPr>
        <p:spPr/>
        <p:txBody>
          <a:bodyPr/>
          <a:lstStyle/>
          <a:p>
            <a:r>
              <a:rPr lang="en-US"/>
              <a:t>PAGE  </a:t>
            </a:r>
            <a:fld id="{93005692-73BE-493E-93AB-ECD6027A7652}" type="slidenum">
              <a:rPr lang="en-US" smtClean="0"/>
              <a:pPr/>
              <a:t>12</a:t>
            </a:fld>
            <a:endParaRPr lang="en-US"/>
          </a:p>
        </p:txBody>
      </p:sp>
    </p:spTree>
    <p:extLst>
      <p:ext uri="{BB962C8B-B14F-4D97-AF65-F5344CB8AC3E}">
        <p14:creationId xmlns:p14="http://schemas.microsoft.com/office/powerpoint/2010/main" val="144209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338734" y="551179"/>
            <a:ext cx="6423310" cy="566822"/>
          </a:xfrm>
          <a:prstGeom prst="rect">
            <a:avLst/>
          </a:prstGeom>
        </p:spPr>
        <p:txBody>
          <a:bodyPr vert="horz" wrap="square" lIns="0" tIns="12700" rIns="0" bIns="0" rtlCol="0">
            <a:spAutoFit/>
          </a:bodyPr>
          <a:lstStyle/>
          <a:p>
            <a:pPr marL="12700">
              <a:lnSpc>
                <a:spcPct val="100000"/>
              </a:lnSpc>
              <a:spcBef>
                <a:spcPts val="100"/>
              </a:spcBef>
            </a:pPr>
            <a:r>
              <a:rPr sz="3600" dirty="0">
                <a:cs typeface="Impact"/>
              </a:rPr>
              <a:t>1.</a:t>
            </a:r>
            <a:r>
              <a:rPr sz="3600" spc="225" dirty="0">
                <a:cs typeface="Impact"/>
              </a:rPr>
              <a:t> </a:t>
            </a:r>
            <a:r>
              <a:rPr sz="3600" dirty="0">
                <a:cs typeface="Impact"/>
              </a:rPr>
              <a:t>ADD</a:t>
            </a:r>
            <a:r>
              <a:rPr sz="3600" spc="245" dirty="0">
                <a:cs typeface="Impact"/>
              </a:rPr>
              <a:t> </a:t>
            </a:r>
            <a:r>
              <a:rPr sz="3600" dirty="0">
                <a:cs typeface="Impact"/>
              </a:rPr>
              <a:t>A</a:t>
            </a:r>
            <a:r>
              <a:rPr sz="3600" spc="225" dirty="0">
                <a:cs typeface="Impact"/>
              </a:rPr>
              <a:t> </a:t>
            </a:r>
            <a:r>
              <a:rPr lang="en-CA" sz="3600" spc="225" dirty="0">
                <a:cs typeface="Impact"/>
              </a:rPr>
              <a:t>*</a:t>
            </a:r>
            <a:r>
              <a:rPr sz="3600" dirty="0">
                <a:cs typeface="Impact"/>
              </a:rPr>
              <a:t>PROFESSIONAL</a:t>
            </a:r>
            <a:r>
              <a:rPr sz="3600" spc="285" dirty="0">
                <a:cs typeface="Impact"/>
              </a:rPr>
              <a:t> </a:t>
            </a:r>
            <a:r>
              <a:rPr sz="3600" spc="-10" dirty="0">
                <a:cs typeface="Impact"/>
              </a:rPr>
              <a:t>PHOTO</a:t>
            </a:r>
            <a:endParaRPr sz="3600" dirty="0">
              <a:cs typeface="Impact"/>
            </a:endParaRPr>
          </a:p>
        </p:txBody>
      </p:sp>
      <p:sp>
        <p:nvSpPr>
          <p:cNvPr id="3" name="TextBox 2">
            <a:extLst>
              <a:ext uri="{FF2B5EF4-FFF2-40B4-BE49-F238E27FC236}">
                <a16:creationId xmlns:a16="http://schemas.microsoft.com/office/drawing/2014/main" id="{0CFEFBF4-A139-2DD4-9AFA-256DE921C145}"/>
              </a:ext>
            </a:extLst>
          </p:cNvPr>
          <p:cNvSpPr txBox="1"/>
          <p:nvPr/>
        </p:nvSpPr>
        <p:spPr>
          <a:xfrm>
            <a:off x="8518454" y="649924"/>
            <a:ext cx="3759200" cy="369332"/>
          </a:xfrm>
          <a:prstGeom prst="rect">
            <a:avLst/>
          </a:prstGeom>
          <a:noFill/>
        </p:spPr>
        <p:txBody>
          <a:bodyPr wrap="square" rtlCol="0">
            <a:spAutoFit/>
          </a:bodyPr>
          <a:lstStyle/>
          <a:p>
            <a:r>
              <a:rPr lang="en-CA">
                <a:latin typeface="Georgia" panose="02040502050405020303" pitchFamily="18" charset="0"/>
              </a:rPr>
              <a:t>*your definition of professional!</a:t>
            </a:r>
          </a:p>
        </p:txBody>
      </p:sp>
      <p:pic>
        <p:nvPicPr>
          <p:cNvPr id="1028" name="Picture 4" descr="Profile photo of Azzam Bin Aamir">
            <a:extLst>
              <a:ext uri="{FF2B5EF4-FFF2-40B4-BE49-F238E27FC236}">
                <a16:creationId xmlns:a16="http://schemas.microsoft.com/office/drawing/2014/main" id="{6CE9FB24-9739-A381-ED68-211029E90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01" y="1977361"/>
            <a:ext cx="2303806" cy="2303806"/>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4">
            <a:extLst>
              <a:ext uri="{FF2B5EF4-FFF2-40B4-BE49-F238E27FC236}">
                <a16:creationId xmlns:a16="http://schemas.microsoft.com/office/drawing/2014/main" id="{89A52A07-C915-6DCE-3827-1721E5ED8F78}"/>
              </a:ext>
            </a:extLst>
          </p:cNvPr>
          <p:cNvSpPr txBox="1"/>
          <p:nvPr/>
        </p:nvSpPr>
        <p:spPr>
          <a:xfrm>
            <a:off x="0" y="4904708"/>
            <a:ext cx="4066470" cy="1359346"/>
          </a:xfrm>
          <a:prstGeom prst="rect">
            <a:avLst/>
          </a:prstGeom>
        </p:spPr>
        <p:txBody>
          <a:bodyPr vert="horz" wrap="square" lIns="0" tIns="12700" rIns="0" bIns="0" rtlCol="0">
            <a:spAutoFit/>
          </a:bodyPr>
          <a:lstStyle/>
          <a:p>
            <a:pPr marL="74295" marR="415925" algn="ctr">
              <a:lnSpc>
                <a:spcPct val="100000"/>
              </a:lnSpc>
              <a:spcBef>
                <a:spcPts val="100"/>
              </a:spcBef>
            </a:pPr>
            <a:r>
              <a:rPr lang="en-CA" sz="2000" b="1">
                <a:latin typeface="Georgia" panose="02040502050405020303" pitchFamily="18" charset="0"/>
                <a:cs typeface="Verdana"/>
              </a:rPr>
              <a:t>Azzam Bin Aamir</a:t>
            </a:r>
            <a:endParaRPr sz="2000">
              <a:latin typeface="Georgia" panose="02040502050405020303" pitchFamily="18" charset="0"/>
              <a:cs typeface="Verdana"/>
            </a:endParaRPr>
          </a:p>
          <a:p>
            <a:pPr marL="12700" marR="5080" algn="ctr">
              <a:lnSpc>
                <a:spcPct val="100000"/>
              </a:lnSpc>
              <a:spcBef>
                <a:spcPts val="940"/>
              </a:spcBef>
            </a:pPr>
            <a:r>
              <a:rPr lang="en-CA" sz="2000">
                <a:latin typeface="Georgia" panose="02040502050405020303" pitchFamily="18" charset="0"/>
                <a:cs typeface="Verdana"/>
              </a:rPr>
              <a:t>Physics and </a:t>
            </a:r>
            <a:r>
              <a:rPr lang="en-CA" sz="2000" err="1">
                <a:latin typeface="Georgia" panose="02040502050405020303" pitchFamily="18" charset="0"/>
                <a:cs typeface="Verdana"/>
              </a:rPr>
              <a:t>Astromy</a:t>
            </a:r>
            <a:r>
              <a:rPr lang="en-CA" sz="2000">
                <a:latin typeface="Georgia" panose="02040502050405020303" pitchFamily="18" charset="0"/>
                <a:cs typeface="Verdana"/>
              </a:rPr>
              <a:t> student @ Waterloo | Prev. Data scientist @ Pepsi, Purolator</a:t>
            </a:r>
            <a:endParaRPr sz="2000">
              <a:latin typeface="Georgia" panose="02040502050405020303" pitchFamily="18" charset="0"/>
              <a:cs typeface="Verdana"/>
            </a:endParaRPr>
          </a:p>
        </p:txBody>
      </p:sp>
      <p:pic>
        <p:nvPicPr>
          <p:cNvPr id="1026" name="Picture 2" descr="Karina Wilk">
            <a:extLst>
              <a:ext uri="{FF2B5EF4-FFF2-40B4-BE49-F238E27FC236}">
                <a16:creationId xmlns:a16="http://schemas.microsoft.com/office/drawing/2014/main" id="{F7695747-0B46-04FC-ADAC-64A16D0B7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0167" y="1977361"/>
            <a:ext cx="2303806" cy="2303806"/>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txBox="1"/>
          <p:nvPr/>
        </p:nvSpPr>
        <p:spPr>
          <a:xfrm>
            <a:off x="4826719" y="4904708"/>
            <a:ext cx="3150702" cy="1051570"/>
          </a:xfrm>
          <a:prstGeom prst="rect">
            <a:avLst/>
          </a:prstGeom>
        </p:spPr>
        <p:txBody>
          <a:bodyPr vert="horz" wrap="square" lIns="0" tIns="12700" rIns="0" bIns="0" rtlCol="0">
            <a:spAutoFit/>
          </a:bodyPr>
          <a:lstStyle/>
          <a:p>
            <a:pPr marL="74295" marR="415925" algn="ctr">
              <a:lnSpc>
                <a:spcPct val="100000"/>
              </a:lnSpc>
              <a:spcBef>
                <a:spcPts val="100"/>
              </a:spcBef>
            </a:pPr>
            <a:r>
              <a:rPr lang="en-CA" sz="2000" b="1">
                <a:latin typeface="Georgia" panose="02040502050405020303" pitchFamily="18" charset="0"/>
                <a:cs typeface="Verdana"/>
              </a:rPr>
              <a:t>Karina Wilk</a:t>
            </a:r>
            <a:endParaRPr sz="2000">
              <a:latin typeface="Georgia" panose="02040502050405020303" pitchFamily="18" charset="0"/>
              <a:cs typeface="Verdana"/>
            </a:endParaRPr>
          </a:p>
          <a:p>
            <a:pPr marL="12700" marR="5080" algn="ctr">
              <a:lnSpc>
                <a:spcPct val="100000"/>
              </a:lnSpc>
              <a:spcBef>
                <a:spcPts val="940"/>
              </a:spcBef>
            </a:pPr>
            <a:r>
              <a:rPr lang="en-CA" sz="2000">
                <a:latin typeface="Georgia" panose="02040502050405020303" pitchFamily="18" charset="0"/>
                <a:cs typeface="Verdana"/>
              </a:rPr>
              <a:t>Medical Physics Student at the University of Waterloo</a:t>
            </a:r>
            <a:endParaRPr sz="2000">
              <a:latin typeface="Georgia" panose="02040502050405020303" pitchFamily="18" charset="0"/>
              <a:cs typeface="Verdana"/>
            </a:endParaRPr>
          </a:p>
        </p:txBody>
      </p:sp>
      <p:pic>
        <p:nvPicPr>
          <p:cNvPr id="8" name="object 8" descr="A person jumping in the air"/>
          <p:cNvPicPr/>
          <p:nvPr/>
        </p:nvPicPr>
        <p:blipFill>
          <a:blip r:embed="rId5" cstate="print"/>
          <a:stretch>
            <a:fillRect/>
          </a:stretch>
        </p:blipFill>
        <p:spPr>
          <a:xfrm>
            <a:off x="8518454" y="1698242"/>
            <a:ext cx="1967887" cy="2992259"/>
          </a:xfrm>
          <a:prstGeom prst="rect">
            <a:avLst/>
          </a:prstGeom>
        </p:spPr>
      </p:pic>
      <p:sp>
        <p:nvSpPr>
          <p:cNvPr id="7" name="object 7"/>
          <p:cNvSpPr txBox="1"/>
          <p:nvPr/>
        </p:nvSpPr>
        <p:spPr>
          <a:xfrm>
            <a:off x="8766948" y="4740989"/>
            <a:ext cx="2644140" cy="1211870"/>
          </a:xfrm>
          <a:prstGeom prst="rect">
            <a:avLst/>
          </a:prstGeom>
        </p:spPr>
        <p:txBody>
          <a:bodyPr vert="horz" wrap="square" lIns="0" tIns="158750" rIns="0" bIns="0" rtlCol="0">
            <a:spAutoFit/>
          </a:bodyPr>
          <a:lstStyle/>
          <a:p>
            <a:pPr marL="12700" algn="ctr">
              <a:lnSpc>
                <a:spcPct val="100000"/>
              </a:lnSpc>
              <a:spcBef>
                <a:spcPts val="1250"/>
              </a:spcBef>
            </a:pPr>
            <a:r>
              <a:rPr sz="2000" b="1">
                <a:latin typeface="Georgia" panose="02040502050405020303" pitchFamily="18" charset="0"/>
                <a:cs typeface="Verdana"/>
              </a:rPr>
              <a:t>Karl </a:t>
            </a:r>
            <a:r>
              <a:rPr sz="2000" b="1" spc="-10" err="1">
                <a:latin typeface="Georgia" panose="02040502050405020303" pitchFamily="18" charset="0"/>
                <a:cs typeface="Verdana"/>
              </a:rPr>
              <a:t>Nieva</a:t>
            </a:r>
            <a:endParaRPr sz="2000">
              <a:latin typeface="Georgia" panose="02040502050405020303" pitchFamily="18" charset="0"/>
              <a:cs typeface="Verdana"/>
            </a:endParaRPr>
          </a:p>
          <a:p>
            <a:pPr marL="60960" marR="5080" algn="ctr">
              <a:lnSpc>
                <a:spcPct val="100000"/>
              </a:lnSpc>
              <a:spcBef>
                <a:spcPts val="960"/>
              </a:spcBef>
            </a:pPr>
            <a:r>
              <a:rPr sz="2000">
                <a:latin typeface="Georgia" panose="02040502050405020303" pitchFamily="18" charset="0"/>
                <a:cs typeface="Verdana"/>
              </a:rPr>
              <a:t>Business</a:t>
            </a:r>
            <a:r>
              <a:rPr sz="2000" spc="-45">
                <a:latin typeface="Georgia" panose="02040502050405020303" pitchFamily="18" charset="0"/>
                <a:cs typeface="Verdana"/>
              </a:rPr>
              <a:t> </a:t>
            </a:r>
            <a:r>
              <a:rPr sz="2000" spc="-10">
                <a:latin typeface="Georgia" panose="02040502050405020303" pitchFamily="18" charset="0"/>
                <a:cs typeface="Verdana"/>
              </a:rPr>
              <a:t>Consultant </a:t>
            </a:r>
            <a:r>
              <a:rPr sz="2000">
                <a:latin typeface="Georgia" panose="02040502050405020303" pitchFamily="18" charset="0"/>
                <a:cs typeface="Verdana"/>
              </a:rPr>
              <a:t>at</a:t>
            </a:r>
            <a:r>
              <a:rPr sz="2000" spc="-10">
                <a:latin typeface="Georgia" panose="02040502050405020303" pitchFamily="18" charset="0"/>
                <a:cs typeface="Verdana"/>
              </a:rPr>
              <a:t> Promotional Elements</a:t>
            </a:r>
            <a:endParaRPr sz="2000">
              <a:latin typeface="Georgia" panose="02040502050405020303" pitchFamily="18" charset="0"/>
              <a:cs typeface="Verdana"/>
            </a:endParaRPr>
          </a:p>
        </p:txBody>
      </p:sp>
      <p:sp>
        <p:nvSpPr>
          <p:cNvPr id="2" name="Footer Placeholder 1">
            <a:extLst>
              <a:ext uri="{FF2B5EF4-FFF2-40B4-BE49-F238E27FC236}">
                <a16:creationId xmlns:a16="http://schemas.microsoft.com/office/drawing/2014/main" id="{5EE12ACD-2A8C-EDCD-9F6F-9F4E284100F8}"/>
              </a:ext>
            </a:extLst>
          </p:cNvPr>
          <p:cNvSpPr>
            <a:spLocks noGrp="1"/>
          </p:cNvSpPr>
          <p:nvPr>
            <p:ph type="ftr" sz="quarter" idx="11"/>
          </p:nvPr>
        </p:nvSpPr>
        <p:spPr/>
        <p:txBody>
          <a:bodyPr/>
          <a:lstStyle/>
          <a:p>
            <a:r>
              <a:rPr lang="en-US"/>
              <a:t>LINKEDIN WORKSHOP</a:t>
            </a:r>
          </a:p>
        </p:txBody>
      </p:sp>
      <p:sp>
        <p:nvSpPr>
          <p:cNvPr id="9" name="Slide Number Placeholder 8">
            <a:extLst>
              <a:ext uri="{FF2B5EF4-FFF2-40B4-BE49-F238E27FC236}">
                <a16:creationId xmlns:a16="http://schemas.microsoft.com/office/drawing/2014/main" id="{A58C10EA-D4EC-568E-C037-DC69D40D0E75}"/>
              </a:ext>
            </a:extLst>
          </p:cNvPr>
          <p:cNvSpPr>
            <a:spLocks noGrp="1"/>
          </p:cNvSpPr>
          <p:nvPr>
            <p:ph type="sldNum" sz="quarter" idx="12"/>
          </p:nvPr>
        </p:nvSpPr>
        <p:spPr/>
        <p:txBody>
          <a:bodyPr/>
          <a:lstStyle/>
          <a:p>
            <a:r>
              <a:rPr lang="en-US"/>
              <a:t>PAGE  </a:t>
            </a:r>
            <a:fld id="{93005692-73BE-493E-93AB-ECD6027A7652}"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8042909" cy="574040"/>
          </a:xfrm>
          <a:prstGeom prst="rect">
            <a:avLst/>
          </a:prstGeom>
        </p:spPr>
        <p:txBody>
          <a:bodyPr vert="horz" wrap="square" lIns="0" tIns="12700" rIns="0" bIns="0" rtlCol="0">
            <a:spAutoFit/>
          </a:bodyPr>
          <a:lstStyle/>
          <a:p>
            <a:pPr marL="12700">
              <a:lnSpc>
                <a:spcPct val="100000"/>
              </a:lnSpc>
              <a:spcBef>
                <a:spcPts val="100"/>
              </a:spcBef>
            </a:pPr>
            <a:r>
              <a:rPr lang="en-CA" sz="3600">
                <a:cs typeface="Impact"/>
              </a:rPr>
              <a:t>2.</a:t>
            </a:r>
            <a:r>
              <a:rPr lang="en-CA" sz="3600" spc="215">
                <a:cs typeface="Impact"/>
              </a:rPr>
              <a:t> </a:t>
            </a:r>
            <a:r>
              <a:rPr sz="3600" spc="-10">
                <a:cs typeface="Impact"/>
              </a:rPr>
              <a:t>HEADLINE</a:t>
            </a:r>
            <a:endParaRPr sz="3600">
              <a:cs typeface="Impact"/>
            </a:endParaRPr>
          </a:p>
        </p:txBody>
      </p:sp>
      <p:sp>
        <p:nvSpPr>
          <p:cNvPr id="4" name="object 4"/>
          <p:cNvSpPr txBox="1"/>
          <p:nvPr/>
        </p:nvSpPr>
        <p:spPr>
          <a:xfrm>
            <a:off x="338734" y="1234820"/>
            <a:ext cx="10329266" cy="3879908"/>
          </a:xfrm>
          <a:prstGeom prst="rect">
            <a:avLst/>
          </a:prstGeom>
        </p:spPr>
        <p:txBody>
          <a:bodyPr vert="horz" wrap="square" lIns="0" tIns="215265" rIns="0" bIns="0" rtlCol="0">
            <a:spAutoFit/>
          </a:bodyPr>
          <a:lstStyle/>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Most </a:t>
            </a:r>
            <a:r>
              <a:rPr lang="en-CA" sz="2400" b="1">
                <a:latin typeface="Georgia"/>
                <a:cs typeface="Georgia"/>
              </a:rPr>
              <a:t>visible</a:t>
            </a:r>
            <a:r>
              <a:rPr lang="en-CA" sz="2400">
                <a:latin typeface="Georgia"/>
                <a:cs typeface="Georgia"/>
              </a:rPr>
              <a:t> part of your LinkedIn profile</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220 character limit – pick what you want people to know!</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Expand on skillset and/or specialization</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Mention specific technical/hard skills</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Use specific </a:t>
            </a:r>
            <a:r>
              <a:rPr lang="en-CA" sz="2400" b="1">
                <a:latin typeface="Georgia"/>
                <a:cs typeface="Georgia"/>
              </a:rPr>
              <a:t>keywords</a:t>
            </a:r>
            <a:r>
              <a:rPr lang="en-CA" sz="2400">
                <a:latin typeface="Georgia"/>
                <a:cs typeface="Georgia"/>
              </a:rPr>
              <a:t>, especially ones that recruiters might use in their search engine</a:t>
            </a:r>
          </a:p>
          <a:p>
            <a:pPr marL="302260" indent="-289560">
              <a:lnSpc>
                <a:spcPct val="100000"/>
              </a:lnSpc>
              <a:spcBef>
                <a:spcPts val="1615"/>
              </a:spcBef>
              <a:buSzPct val="85416"/>
              <a:buFont typeface="Wingdings"/>
              <a:buChar char=""/>
              <a:tabLst>
                <a:tab pos="301625" algn="l"/>
                <a:tab pos="302260" algn="l"/>
              </a:tabLst>
            </a:pPr>
            <a:endParaRPr sz="2400">
              <a:latin typeface="Georgia"/>
              <a:cs typeface="Georgia"/>
            </a:endParaRPr>
          </a:p>
        </p:txBody>
      </p:sp>
      <p:sp>
        <p:nvSpPr>
          <p:cNvPr id="2" name="Footer Placeholder 1">
            <a:extLst>
              <a:ext uri="{FF2B5EF4-FFF2-40B4-BE49-F238E27FC236}">
                <a16:creationId xmlns:a16="http://schemas.microsoft.com/office/drawing/2014/main" id="{8BB5C7C4-C530-7EB3-E1EA-DBC751BB871C}"/>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ED341617-E240-CDAE-A4BC-C96A43B4353B}"/>
              </a:ext>
            </a:extLst>
          </p:cNvPr>
          <p:cNvSpPr>
            <a:spLocks noGrp="1"/>
          </p:cNvSpPr>
          <p:nvPr>
            <p:ph type="sldNum" sz="quarter" idx="12"/>
          </p:nvPr>
        </p:nvSpPr>
        <p:spPr/>
        <p:txBody>
          <a:bodyPr/>
          <a:lstStyle/>
          <a:p>
            <a:r>
              <a:rPr lang="en-US"/>
              <a:t>PAGE  </a:t>
            </a:r>
            <a:fld id="{93005692-73BE-493E-93AB-ECD6027A7652}"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5930900" cy="574040"/>
          </a:xfrm>
          <a:prstGeom prst="rect">
            <a:avLst/>
          </a:prstGeom>
        </p:spPr>
        <p:txBody>
          <a:bodyPr vert="horz" wrap="square" lIns="0" tIns="12700" rIns="0" bIns="0" rtlCol="0">
            <a:spAutoFit/>
          </a:bodyPr>
          <a:lstStyle/>
          <a:p>
            <a:pPr marL="12700">
              <a:lnSpc>
                <a:spcPct val="100000"/>
              </a:lnSpc>
              <a:spcBef>
                <a:spcPts val="100"/>
              </a:spcBef>
            </a:pPr>
            <a:r>
              <a:rPr sz="3600" spc="45" dirty="0">
                <a:cs typeface="Impact"/>
              </a:rPr>
              <a:t>EXAMPLES</a:t>
            </a:r>
            <a:r>
              <a:rPr sz="3600" spc="190" dirty="0">
                <a:cs typeface="Impact"/>
              </a:rPr>
              <a:t> </a:t>
            </a:r>
            <a:r>
              <a:rPr sz="3600" dirty="0">
                <a:cs typeface="Impact"/>
              </a:rPr>
              <a:t>OF</a:t>
            </a:r>
            <a:r>
              <a:rPr sz="3600" spc="180" dirty="0">
                <a:cs typeface="Impact"/>
              </a:rPr>
              <a:t> </a:t>
            </a:r>
            <a:r>
              <a:rPr sz="3600" dirty="0">
                <a:cs typeface="Impact"/>
              </a:rPr>
              <a:t>ACTUAL</a:t>
            </a:r>
            <a:r>
              <a:rPr sz="3600" spc="215" dirty="0">
                <a:cs typeface="Impact"/>
              </a:rPr>
              <a:t> </a:t>
            </a:r>
            <a:r>
              <a:rPr sz="3600" spc="-10" dirty="0">
                <a:cs typeface="Impact"/>
              </a:rPr>
              <a:t>HEADLINES</a:t>
            </a:r>
            <a:endParaRPr sz="3600" dirty="0">
              <a:cs typeface="Impact"/>
            </a:endParaRPr>
          </a:p>
        </p:txBody>
      </p:sp>
      <p:sp>
        <p:nvSpPr>
          <p:cNvPr id="4" name="object 4"/>
          <p:cNvSpPr txBox="1"/>
          <p:nvPr/>
        </p:nvSpPr>
        <p:spPr>
          <a:xfrm>
            <a:off x="370194" y="1125219"/>
            <a:ext cx="11136006" cy="3992760"/>
          </a:xfrm>
          <a:prstGeom prst="rect">
            <a:avLst/>
          </a:prstGeom>
        </p:spPr>
        <p:txBody>
          <a:bodyPr vert="horz" wrap="square" lIns="0" tIns="215265" rIns="0" bIns="0" rtlCol="0" anchor="t">
            <a:spAutoFit/>
          </a:bodyPr>
          <a:lstStyle/>
          <a:p>
            <a:pPr marL="302260" indent="-290195">
              <a:lnSpc>
                <a:spcPct val="100000"/>
              </a:lnSpc>
              <a:spcBef>
                <a:spcPts val="1695"/>
              </a:spcBef>
              <a:buSzPct val="85416"/>
              <a:buFont typeface="Wingdings"/>
              <a:buChar char=""/>
              <a:tabLst>
                <a:tab pos="302260" algn="l"/>
                <a:tab pos="302895" algn="l"/>
              </a:tabLst>
            </a:pPr>
            <a:r>
              <a:rPr lang="en-CA" sz="2400">
                <a:latin typeface="Georgia"/>
                <a:cs typeface="Georgia"/>
              </a:rPr>
              <a:t>Medical Physics Student at the University of Waterloo</a:t>
            </a:r>
          </a:p>
          <a:p>
            <a:pPr marL="302260" indent="-290195">
              <a:lnSpc>
                <a:spcPct val="100000"/>
              </a:lnSpc>
              <a:spcBef>
                <a:spcPts val="1595"/>
              </a:spcBef>
              <a:buSzPct val="85416"/>
              <a:buFont typeface="Wingdings"/>
              <a:buChar char=""/>
              <a:tabLst>
                <a:tab pos="302260" algn="l"/>
                <a:tab pos="302895" algn="l"/>
              </a:tabLst>
            </a:pPr>
            <a:r>
              <a:rPr lang="en-CA" sz="2400">
                <a:latin typeface="Georgia"/>
                <a:cs typeface="Georgia"/>
              </a:rPr>
              <a:t>Seeking Summer Internship in Accounting | Co-op Biotech/CPA Student at the University of Waterloo</a:t>
            </a:r>
          </a:p>
          <a:p>
            <a:pPr marL="302260" indent="-290195">
              <a:lnSpc>
                <a:spcPct val="100000"/>
              </a:lnSpc>
              <a:spcBef>
                <a:spcPts val="1595"/>
              </a:spcBef>
              <a:buSzPct val="85416"/>
              <a:buFont typeface="Wingdings"/>
              <a:buChar char=""/>
              <a:tabLst>
                <a:tab pos="302260" algn="l"/>
                <a:tab pos="302895" algn="l"/>
              </a:tabLst>
            </a:pPr>
            <a:r>
              <a:rPr lang="en-CA" sz="2400">
                <a:latin typeface="Georgia"/>
              </a:rPr>
              <a:t>Web Developer at </a:t>
            </a:r>
            <a:r>
              <a:rPr lang="en-CA" sz="2400" err="1">
                <a:latin typeface="Georgia"/>
              </a:rPr>
              <a:t>TechCompany</a:t>
            </a:r>
            <a:r>
              <a:rPr lang="en-CA" sz="2400">
                <a:latin typeface="Georgia"/>
              </a:rPr>
              <a:t> | Full Stack Engineer | Front End Specialist | HTML5</a:t>
            </a:r>
          </a:p>
          <a:p>
            <a:pPr marL="302260" indent="-290195">
              <a:lnSpc>
                <a:spcPct val="100000"/>
              </a:lnSpc>
              <a:spcBef>
                <a:spcPts val="1595"/>
              </a:spcBef>
              <a:buSzPct val="85416"/>
              <a:buFont typeface="Wingdings"/>
              <a:buChar char=""/>
              <a:tabLst>
                <a:tab pos="302260" algn="l"/>
                <a:tab pos="302895" algn="l"/>
              </a:tabLst>
            </a:pPr>
            <a:r>
              <a:rPr lang="en-CA" sz="2400">
                <a:latin typeface="Georgia"/>
                <a:cs typeface="Georgia"/>
              </a:rPr>
              <a:t>Looking for co-op positions in Sport Business | Recreation and Leisure Studies student at the University of Waterloo</a:t>
            </a:r>
          </a:p>
          <a:p>
            <a:pPr marL="302260" indent="-290195">
              <a:lnSpc>
                <a:spcPct val="100000"/>
              </a:lnSpc>
              <a:spcBef>
                <a:spcPts val="1595"/>
              </a:spcBef>
              <a:buSzPct val="85416"/>
              <a:buFont typeface="Wingdings"/>
              <a:buChar char=""/>
              <a:tabLst>
                <a:tab pos="302260" algn="l"/>
                <a:tab pos="302895" algn="l"/>
              </a:tabLst>
            </a:pPr>
            <a:endParaRPr sz="2400">
              <a:latin typeface="Georgia"/>
              <a:cs typeface="Georgia"/>
            </a:endParaRPr>
          </a:p>
        </p:txBody>
      </p:sp>
      <p:sp>
        <p:nvSpPr>
          <p:cNvPr id="2" name="Footer Placeholder 1">
            <a:extLst>
              <a:ext uri="{FF2B5EF4-FFF2-40B4-BE49-F238E27FC236}">
                <a16:creationId xmlns:a16="http://schemas.microsoft.com/office/drawing/2014/main" id="{780D205A-BE82-5365-9BF4-15AB2BEB011F}"/>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FCF53FCF-CE6B-E269-180B-1CDC5F72ADC4}"/>
              </a:ext>
            </a:extLst>
          </p:cNvPr>
          <p:cNvSpPr>
            <a:spLocks noGrp="1"/>
          </p:cNvSpPr>
          <p:nvPr>
            <p:ph type="sldNum" sz="quarter" idx="12"/>
          </p:nvPr>
        </p:nvSpPr>
        <p:spPr/>
        <p:txBody>
          <a:bodyPr/>
          <a:lstStyle/>
          <a:p>
            <a:r>
              <a:rPr lang="en-US"/>
              <a:t>PAGE  </a:t>
            </a:r>
            <a:fld id="{93005692-73BE-493E-93AB-ECD6027A7652}"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9882" y="524363"/>
            <a:ext cx="4294505" cy="1046440"/>
          </a:xfrm>
          <a:prstGeom prst="rect">
            <a:avLst/>
          </a:prstGeom>
        </p:spPr>
        <p:txBody>
          <a:bodyPr vert="horz" wrap="square" lIns="0" tIns="96520" rIns="0" bIns="0" rtlCol="0">
            <a:spAutoFit/>
          </a:bodyPr>
          <a:lstStyle/>
          <a:p>
            <a:pPr marL="12700" marR="5080">
              <a:lnSpc>
                <a:spcPts val="3670"/>
              </a:lnSpc>
              <a:spcBef>
                <a:spcPts val="760"/>
              </a:spcBef>
            </a:pPr>
            <a:r>
              <a:rPr lang="en-CA" sz="3600" dirty="0">
                <a:cs typeface="Impact"/>
              </a:rPr>
              <a:t>Open Space</a:t>
            </a:r>
            <a:br>
              <a:rPr lang="en-CA" sz="3600" dirty="0">
                <a:cs typeface="Impact"/>
              </a:rPr>
            </a:br>
            <a:endParaRPr sz="3600" dirty="0">
              <a:cs typeface="Impact"/>
            </a:endParaRPr>
          </a:p>
        </p:txBody>
      </p:sp>
      <p:sp>
        <p:nvSpPr>
          <p:cNvPr id="22" name="object 22"/>
          <p:cNvSpPr txBox="1"/>
          <p:nvPr/>
        </p:nvSpPr>
        <p:spPr>
          <a:xfrm>
            <a:off x="4877390" y="4133017"/>
            <a:ext cx="3515995" cy="2052955"/>
          </a:xfrm>
          <a:prstGeom prst="rect">
            <a:avLst/>
          </a:prstGeom>
        </p:spPr>
        <p:txBody>
          <a:bodyPr vert="horz" wrap="square" lIns="0" tIns="66675" rIns="0" bIns="0" rtlCol="0">
            <a:spAutoFit/>
          </a:bodyPr>
          <a:lstStyle/>
          <a:p>
            <a:pPr marL="2328545" marR="5080" indent="1270" algn="ctr">
              <a:lnSpc>
                <a:spcPct val="85200"/>
              </a:lnSpc>
              <a:spcBef>
                <a:spcPts val="525"/>
              </a:spcBef>
            </a:pPr>
            <a:r>
              <a:rPr sz="2400" spc="-20">
                <a:solidFill>
                  <a:srgbClr val="FFFFFF"/>
                </a:solidFill>
                <a:latin typeface="Georgia"/>
                <a:cs typeface="Georgia"/>
              </a:rPr>
              <a:t>all </a:t>
            </a:r>
            <a:r>
              <a:rPr sz="2400" spc="-10">
                <a:solidFill>
                  <a:srgbClr val="FFFFFF"/>
                </a:solidFill>
                <a:latin typeface="Georgia"/>
                <a:cs typeface="Georgia"/>
              </a:rPr>
              <a:t>readers </a:t>
            </a:r>
            <a:r>
              <a:rPr sz="2400">
                <a:solidFill>
                  <a:srgbClr val="FFFFFF"/>
                </a:solidFill>
                <a:latin typeface="Georgia"/>
                <a:cs typeface="Georgia"/>
              </a:rPr>
              <a:t>to</a:t>
            </a:r>
            <a:r>
              <a:rPr sz="2400" spc="-10">
                <a:solidFill>
                  <a:srgbClr val="FFFFFF"/>
                </a:solidFill>
                <a:latin typeface="Georgia"/>
                <a:cs typeface="Georgia"/>
              </a:rPr>
              <a:t> action</a:t>
            </a:r>
            <a:endParaRPr sz="2400">
              <a:latin typeface="Georgia"/>
              <a:cs typeface="Georgia"/>
            </a:endParaRPr>
          </a:p>
          <a:p>
            <a:pPr marL="12700" marR="1527175" algn="ctr">
              <a:lnSpc>
                <a:spcPct val="85300"/>
              </a:lnSpc>
              <a:spcBef>
                <a:spcPts val="2030"/>
              </a:spcBef>
            </a:pPr>
            <a:r>
              <a:rPr sz="2000" spc="-10">
                <a:solidFill>
                  <a:srgbClr val="FFFFFF"/>
                </a:solidFill>
                <a:latin typeface="Georgia"/>
                <a:cs typeface="Georgia"/>
              </a:rPr>
              <a:t>Aspirations, </a:t>
            </a:r>
            <a:r>
              <a:rPr sz="2000">
                <a:solidFill>
                  <a:srgbClr val="FFFFFF"/>
                </a:solidFill>
                <a:latin typeface="Georgia"/>
                <a:cs typeface="Georgia"/>
              </a:rPr>
              <a:t>values</a:t>
            </a:r>
            <a:r>
              <a:rPr sz="2000" spc="-10">
                <a:solidFill>
                  <a:srgbClr val="FFFFFF"/>
                </a:solidFill>
                <a:latin typeface="Georgia"/>
                <a:cs typeface="Georgia"/>
              </a:rPr>
              <a:t> </a:t>
            </a:r>
            <a:r>
              <a:rPr sz="2000" spc="-25">
                <a:solidFill>
                  <a:srgbClr val="FFFFFF"/>
                </a:solidFill>
                <a:latin typeface="Georgia"/>
                <a:cs typeface="Georgia"/>
              </a:rPr>
              <a:t>and </a:t>
            </a:r>
            <a:r>
              <a:rPr sz="2000" spc="-10">
                <a:solidFill>
                  <a:srgbClr val="FFFFFF"/>
                </a:solidFill>
                <a:latin typeface="Georgia"/>
                <a:cs typeface="Georgia"/>
              </a:rPr>
              <a:t>accomplishments</a:t>
            </a:r>
            <a:endParaRPr sz="2000">
              <a:latin typeface="Georgia"/>
              <a:cs typeface="Georgia"/>
            </a:endParaRPr>
          </a:p>
        </p:txBody>
      </p:sp>
      <p:graphicFrame>
        <p:nvGraphicFramePr>
          <p:cNvPr id="2" name="Diagram 1">
            <a:extLst>
              <a:ext uri="{FF2B5EF4-FFF2-40B4-BE49-F238E27FC236}">
                <a16:creationId xmlns:a16="http://schemas.microsoft.com/office/drawing/2014/main" id="{18412601-5965-D044-BA10-24895F0F5F6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1086563"/>
              </p:ext>
            </p:extLst>
          </p:nvPr>
        </p:nvGraphicFramePr>
        <p:xfrm>
          <a:off x="1726442" y="672028"/>
          <a:ext cx="8959754" cy="5916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Footer Placeholder 22">
            <a:extLst>
              <a:ext uri="{FF2B5EF4-FFF2-40B4-BE49-F238E27FC236}">
                <a16:creationId xmlns:a16="http://schemas.microsoft.com/office/drawing/2014/main" id="{5CA374A4-D50A-254D-F31E-80B9AD688514}"/>
              </a:ext>
            </a:extLst>
          </p:cNvPr>
          <p:cNvSpPr>
            <a:spLocks noGrp="1"/>
          </p:cNvSpPr>
          <p:nvPr>
            <p:ph type="ftr" sz="quarter" idx="11"/>
          </p:nvPr>
        </p:nvSpPr>
        <p:spPr/>
        <p:txBody>
          <a:bodyPr/>
          <a:lstStyle/>
          <a:p>
            <a:r>
              <a:rPr lang="en-US"/>
              <a:t>LINKEDIN WORKSHOP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6299" y="668137"/>
            <a:ext cx="4576445" cy="574040"/>
          </a:xfrm>
          <a:prstGeom prst="rect">
            <a:avLst/>
          </a:prstGeom>
        </p:spPr>
        <p:txBody>
          <a:bodyPr vert="horz" wrap="square" lIns="0" tIns="12700" rIns="0" bIns="0" rtlCol="0">
            <a:spAutoFit/>
          </a:bodyPr>
          <a:lstStyle/>
          <a:p>
            <a:pPr marL="12700">
              <a:lnSpc>
                <a:spcPct val="100000"/>
              </a:lnSpc>
              <a:spcBef>
                <a:spcPts val="100"/>
              </a:spcBef>
            </a:pPr>
            <a:r>
              <a:rPr lang="en-CA" sz="3600" dirty="0">
                <a:cs typeface="Impact"/>
              </a:rPr>
              <a:t>3. ABOUT</a:t>
            </a:r>
            <a:endParaRPr sz="3600" dirty="0">
              <a:cs typeface="Impact"/>
            </a:endParaRPr>
          </a:p>
        </p:txBody>
      </p:sp>
      <p:sp>
        <p:nvSpPr>
          <p:cNvPr id="7" name="TextBox 6">
            <a:extLst>
              <a:ext uri="{FF2B5EF4-FFF2-40B4-BE49-F238E27FC236}">
                <a16:creationId xmlns:a16="http://schemas.microsoft.com/office/drawing/2014/main" id="{10EB97CB-B46C-45C0-9B53-E6F0F09019AD}"/>
              </a:ext>
            </a:extLst>
          </p:cNvPr>
          <p:cNvSpPr txBox="1"/>
          <p:nvPr/>
        </p:nvSpPr>
        <p:spPr>
          <a:xfrm>
            <a:off x="260604" y="1396136"/>
            <a:ext cx="11406130" cy="3236784"/>
          </a:xfrm>
          <a:prstGeom prst="rect">
            <a:avLst/>
          </a:prstGeom>
          <a:noFill/>
        </p:spPr>
        <p:txBody>
          <a:bodyPr wrap="square">
            <a:spAutoFit/>
          </a:bodyPr>
          <a:lstStyle/>
          <a:p>
            <a:pPr marL="302260" indent="-289560">
              <a:lnSpc>
                <a:spcPct val="100000"/>
              </a:lnSpc>
              <a:spcBef>
                <a:spcPts val="105"/>
              </a:spcBef>
              <a:buSzPct val="85000"/>
              <a:buFont typeface="Wingdings"/>
              <a:buChar char=""/>
              <a:tabLst>
                <a:tab pos="301625" algn="l"/>
                <a:tab pos="302260" algn="l"/>
              </a:tabLst>
            </a:pPr>
            <a:r>
              <a:rPr lang="en-US" sz="2400" b="1">
                <a:latin typeface="Georgia"/>
                <a:cs typeface="Georgia"/>
              </a:rPr>
              <a:t>An open-ended space for people to gain understanding of your professional life</a:t>
            </a:r>
            <a:endParaRPr lang="en-US" b="1">
              <a:latin typeface="Georgia"/>
              <a:cs typeface="Georgia"/>
            </a:endParaRPr>
          </a:p>
          <a:p>
            <a:pPr marL="302260" indent="-289560">
              <a:lnSpc>
                <a:spcPct val="100000"/>
              </a:lnSpc>
              <a:spcBef>
                <a:spcPts val="1105"/>
              </a:spcBef>
              <a:buSzPct val="85000"/>
              <a:buFont typeface="Wingdings"/>
              <a:buChar char=""/>
              <a:tabLst>
                <a:tab pos="301625" algn="l"/>
                <a:tab pos="302260" algn="l"/>
              </a:tabLst>
            </a:pPr>
            <a:r>
              <a:rPr lang="en-US" sz="2400" b="1">
                <a:latin typeface="Georgia"/>
                <a:cs typeface="Georgia"/>
              </a:rPr>
              <a:t>Formatting can vary:</a:t>
            </a:r>
          </a:p>
          <a:p>
            <a:pPr marL="698500" lvl="1" indent="-228600">
              <a:lnSpc>
                <a:spcPct val="100000"/>
              </a:lnSpc>
              <a:spcBef>
                <a:spcPts val="1200"/>
              </a:spcBef>
              <a:buSzPct val="85294"/>
              <a:buFont typeface="Wingdings"/>
              <a:buChar char=""/>
              <a:tabLst>
                <a:tab pos="697865" algn="l"/>
                <a:tab pos="698500" algn="l"/>
              </a:tabLst>
            </a:pPr>
            <a:r>
              <a:rPr lang="en-US" sz="2000">
                <a:latin typeface="Georgia"/>
                <a:cs typeface="Georgia"/>
              </a:rPr>
              <a:t>Small, concise paragraphs </a:t>
            </a:r>
            <a:r>
              <a:rPr lang="en-US" sz="2000">
                <a:latin typeface="Calibri" panose="020F0502020204030204" pitchFamily="34" charset="0"/>
                <a:ea typeface="Calibri" panose="020F0502020204030204" pitchFamily="34" charset="0"/>
                <a:cs typeface="Calibri" panose="020F0502020204030204" pitchFamily="34" charset="0"/>
              </a:rPr>
              <a:t>→ </a:t>
            </a:r>
            <a:r>
              <a:rPr lang="en-US" sz="2000">
                <a:latin typeface="Georgia"/>
                <a:cs typeface="Georgia"/>
              </a:rPr>
              <a:t>story approach</a:t>
            </a:r>
          </a:p>
          <a:p>
            <a:pPr marL="698500" lvl="1" indent="-228600">
              <a:lnSpc>
                <a:spcPct val="100000"/>
              </a:lnSpc>
              <a:spcBef>
                <a:spcPts val="1200"/>
              </a:spcBef>
              <a:buSzPct val="85294"/>
              <a:buFont typeface="Wingdings"/>
              <a:buChar char=""/>
              <a:tabLst>
                <a:tab pos="697865" algn="l"/>
                <a:tab pos="698500" algn="l"/>
              </a:tabLst>
            </a:pPr>
            <a:r>
              <a:rPr lang="en-US" sz="2000">
                <a:latin typeface="Georgia"/>
                <a:cs typeface="Georgia"/>
              </a:rPr>
              <a:t>Numbered list </a:t>
            </a:r>
            <a:r>
              <a:rPr lang="en-US" sz="2000">
                <a:latin typeface="Calibri" panose="020F0502020204030204" pitchFamily="34" charset="0"/>
                <a:ea typeface="Calibri" panose="020F0502020204030204" pitchFamily="34" charset="0"/>
                <a:cs typeface="Calibri" panose="020F0502020204030204" pitchFamily="34" charset="0"/>
              </a:rPr>
              <a:t>→ </a:t>
            </a:r>
            <a:r>
              <a:rPr lang="en-US" sz="2000">
                <a:latin typeface="Georgia"/>
                <a:cs typeface="Georgia"/>
              </a:rPr>
              <a:t>highlights outlining achievements, values, skills, and experiences</a:t>
            </a:r>
          </a:p>
          <a:p>
            <a:pPr marL="698500" lvl="1" indent="-228600">
              <a:lnSpc>
                <a:spcPct val="100000"/>
              </a:lnSpc>
              <a:spcBef>
                <a:spcPts val="1200"/>
              </a:spcBef>
              <a:buSzPct val="85294"/>
              <a:buFont typeface="Wingdings"/>
              <a:buChar char=""/>
              <a:tabLst>
                <a:tab pos="697865" algn="l"/>
                <a:tab pos="698500" algn="l"/>
              </a:tabLst>
            </a:pPr>
            <a:r>
              <a:rPr lang="en-US" sz="2000">
                <a:latin typeface="Georgia"/>
                <a:cs typeface="Georgia"/>
              </a:rPr>
              <a:t>Hybrid paragraph-bullet combination</a:t>
            </a:r>
          </a:p>
          <a:p>
            <a:pPr marL="302260" indent="-289560">
              <a:lnSpc>
                <a:spcPct val="100000"/>
              </a:lnSpc>
              <a:spcBef>
                <a:spcPts val="1105"/>
              </a:spcBef>
              <a:buSzPct val="85000"/>
              <a:buFont typeface="Wingdings"/>
              <a:buChar char=""/>
              <a:tabLst>
                <a:tab pos="301625" algn="l"/>
                <a:tab pos="302260" algn="l"/>
              </a:tabLst>
            </a:pPr>
            <a:r>
              <a:rPr lang="en-US" sz="2400" b="1">
                <a:latin typeface="Georgia"/>
              </a:rPr>
              <a:t>Use descriptive words and action verbs</a:t>
            </a:r>
            <a:endParaRPr lang="en-CA" sz="2000" b="1"/>
          </a:p>
        </p:txBody>
      </p:sp>
      <p:sp>
        <p:nvSpPr>
          <p:cNvPr id="2" name="Footer Placeholder 1">
            <a:extLst>
              <a:ext uri="{FF2B5EF4-FFF2-40B4-BE49-F238E27FC236}">
                <a16:creationId xmlns:a16="http://schemas.microsoft.com/office/drawing/2014/main" id="{DD7ED51F-7129-CA6B-C77B-0D9F0F416B07}"/>
              </a:ext>
            </a:extLst>
          </p:cNvPr>
          <p:cNvSpPr>
            <a:spLocks noGrp="1"/>
          </p:cNvSpPr>
          <p:nvPr>
            <p:ph type="ftr" sz="quarter" idx="11"/>
          </p:nvPr>
        </p:nvSpPr>
        <p:spPr/>
        <p:txBody>
          <a:bodyPr/>
          <a:lstStyle/>
          <a:p>
            <a:r>
              <a:rPr lang="en-US"/>
              <a:t>LINKEDIN WORKSHOP</a:t>
            </a:r>
          </a:p>
        </p:txBody>
      </p:sp>
      <p:sp>
        <p:nvSpPr>
          <p:cNvPr id="4" name="Slide Number Placeholder 3">
            <a:extLst>
              <a:ext uri="{FF2B5EF4-FFF2-40B4-BE49-F238E27FC236}">
                <a16:creationId xmlns:a16="http://schemas.microsoft.com/office/drawing/2014/main" id="{99D39D69-7974-E411-D67C-38B28FC0B13E}"/>
              </a:ext>
            </a:extLst>
          </p:cNvPr>
          <p:cNvSpPr>
            <a:spLocks noGrp="1"/>
          </p:cNvSpPr>
          <p:nvPr>
            <p:ph type="sldNum" sz="quarter" idx="12"/>
          </p:nvPr>
        </p:nvSpPr>
        <p:spPr/>
        <p:txBody>
          <a:bodyPr/>
          <a:lstStyle/>
          <a:p>
            <a:r>
              <a:rPr lang="en-US"/>
              <a:t>PAGE  </a:t>
            </a:r>
            <a:fld id="{93005692-73BE-493E-93AB-ECD6027A7652}" type="slidenum">
              <a:rPr lang="en-US" smtClean="0"/>
              <a:pPr/>
              <a:t>17</a:t>
            </a:fld>
            <a:endParaRPr lang="en-US"/>
          </a:p>
        </p:txBody>
      </p:sp>
    </p:spTree>
    <p:extLst>
      <p:ext uri="{BB962C8B-B14F-4D97-AF65-F5344CB8AC3E}">
        <p14:creationId xmlns:p14="http://schemas.microsoft.com/office/powerpoint/2010/main" val="198583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4064635" cy="574040"/>
          </a:xfrm>
          <a:prstGeom prst="rect">
            <a:avLst/>
          </a:prstGeom>
        </p:spPr>
        <p:txBody>
          <a:bodyPr vert="horz" wrap="square" lIns="0" tIns="12700" rIns="0" bIns="0" rtlCol="0">
            <a:spAutoFit/>
          </a:bodyPr>
          <a:lstStyle/>
          <a:p>
            <a:pPr marL="12700">
              <a:lnSpc>
                <a:spcPct val="100000"/>
              </a:lnSpc>
              <a:spcBef>
                <a:spcPts val="100"/>
              </a:spcBef>
            </a:pPr>
            <a:r>
              <a:rPr sz="3600">
                <a:cs typeface="Impact"/>
              </a:rPr>
              <a:t>SENTENCE</a:t>
            </a:r>
            <a:r>
              <a:rPr sz="3600" spc="395">
                <a:cs typeface="Impact"/>
              </a:rPr>
              <a:t> </a:t>
            </a:r>
            <a:r>
              <a:rPr sz="3600" spc="-10">
                <a:cs typeface="Impact"/>
              </a:rPr>
              <a:t>STRUCTURE</a:t>
            </a:r>
            <a:endParaRPr sz="3600">
              <a:cs typeface="Impact"/>
            </a:endParaRPr>
          </a:p>
        </p:txBody>
      </p:sp>
      <p:sp>
        <p:nvSpPr>
          <p:cNvPr id="4" name="object 4"/>
          <p:cNvSpPr txBox="1"/>
          <p:nvPr/>
        </p:nvSpPr>
        <p:spPr>
          <a:xfrm>
            <a:off x="338734" y="1234834"/>
            <a:ext cx="10320020" cy="4878070"/>
          </a:xfrm>
          <a:prstGeom prst="rect">
            <a:avLst/>
          </a:prstGeom>
        </p:spPr>
        <p:txBody>
          <a:bodyPr vert="horz" wrap="square" lIns="0" tIns="148590" rIns="0" bIns="0" rtlCol="0">
            <a:spAutoFit/>
          </a:bodyPr>
          <a:lstStyle/>
          <a:p>
            <a:pPr marL="302260" indent="-289560">
              <a:lnSpc>
                <a:spcPct val="100000"/>
              </a:lnSpc>
              <a:spcBef>
                <a:spcPts val="1170"/>
              </a:spcBef>
              <a:buSzPct val="84090"/>
              <a:buFont typeface="Wingdings"/>
              <a:buChar char=""/>
              <a:tabLst>
                <a:tab pos="301625" algn="l"/>
                <a:tab pos="302260" algn="l"/>
              </a:tabLst>
            </a:pPr>
            <a:r>
              <a:rPr sz="2200" b="1">
                <a:latin typeface="Georgia"/>
                <a:cs typeface="Georgia"/>
              </a:rPr>
              <a:t>Action</a:t>
            </a:r>
            <a:r>
              <a:rPr sz="2200" b="1" spc="-65">
                <a:latin typeface="Georgia"/>
                <a:cs typeface="Georgia"/>
              </a:rPr>
              <a:t> </a:t>
            </a:r>
            <a:r>
              <a:rPr sz="2200" b="1">
                <a:latin typeface="Georgia"/>
                <a:cs typeface="Georgia"/>
              </a:rPr>
              <a:t>verb</a:t>
            </a:r>
            <a:r>
              <a:rPr sz="2200" b="1" spc="-60">
                <a:latin typeface="Georgia"/>
                <a:cs typeface="Georgia"/>
              </a:rPr>
              <a:t> </a:t>
            </a:r>
            <a:r>
              <a:rPr sz="2200" b="1">
                <a:latin typeface="Georgia"/>
                <a:cs typeface="Georgia"/>
              </a:rPr>
              <a:t>versus</a:t>
            </a:r>
            <a:r>
              <a:rPr sz="2200" b="1" spc="-50">
                <a:latin typeface="Georgia"/>
                <a:cs typeface="Georgia"/>
              </a:rPr>
              <a:t> </a:t>
            </a:r>
            <a:r>
              <a:rPr sz="2200" b="1">
                <a:latin typeface="Georgia"/>
                <a:cs typeface="Georgia"/>
              </a:rPr>
              <a:t>skill</a:t>
            </a:r>
            <a:r>
              <a:rPr sz="2200" b="1" spc="-65">
                <a:latin typeface="Georgia"/>
                <a:cs typeface="Georgia"/>
              </a:rPr>
              <a:t> </a:t>
            </a:r>
            <a:r>
              <a:rPr sz="2200" b="1" spc="-10">
                <a:latin typeface="Georgia"/>
                <a:cs typeface="Georgia"/>
              </a:rPr>
              <a:t>verb.</a:t>
            </a:r>
            <a:endParaRPr sz="2200">
              <a:latin typeface="Georgia"/>
              <a:cs typeface="Georgia"/>
            </a:endParaRPr>
          </a:p>
          <a:p>
            <a:pPr marL="698500" lvl="1" indent="-228600">
              <a:lnSpc>
                <a:spcPct val="100000"/>
              </a:lnSpc>
              <a:spcBef>
                <a:spcPts val="1070"/>
              </a:spcBef>
              <a:buSzPct val="84090"/>
              <a:buFont typeface="Wingdings"/>
              <a:buChar char=""/>
              <a:tabLst>
                <a:tab pos="698500" algn="l"/>
              </a:tabLst>
            </a:pPr>
            <a:r>
              <a:rPr sz="2200">
                <a:latin typeface="Georgia"/>
                <a:cs typeface="Georgia"/>
              </a:rPr>
              <a:t>Instead</a:t>
            </a:r>
            <a:r>
              <a:rPr sz="2200" spc="-40">
                <a:latin typeface="Georgia"/>
                <a:cs typeface="Georgia"/>
              </a:rPr>
              <a:t> </a:t>
            </a:r>
            <a:r>
              <a:rPr sz="2200">
                <a:latin typeface="Georgia"/>
                <a:cs typeface="Georgia"/>
              </a:rPr>
              <a:t>of</a:t>
            </a:r>
            <a:r>
              <a:rPr sz="2200" spc="-75">
                <a:latin typeface="Georgia"/>
                <a:cs typeface="Georgia"/>
              </a:rPr>
              <a:t> </a:t>
            </a:r>
            <a:r>
              <a:rPr sz="2200">
                <a:latin typeface="Georgia"/>
                <a:cs typeface="Georgia"/>
              </a:rPr>
              <a:t>starting</a:t>
            </a:r>
            <a:r>
              <a:rPr sz="2200" spc="-40">
                <a:latin typeface="Georgia"/>
                <a:cs typeface="Georgia"/>
              </a:rPr>
              <a:t> </a:t>
            </a:r>
            <a:r>
              <a:rPr sz="2200">
                <a:latin typeface="Georgia"/>
                <a:cs typeface="Georgia"/>
              </a:rPr>
              <a:t>with</a:t>
            </a:r>
            <a:r>
              <a:rPr sz="2200" spc="-60">
                <a:latin typeface="Georgia"/>
                <a:cs typeface="Georgia"/>
              </a:rPr>
              <a:t> </a:t>
            </a:r>
            <a:r>
              <a:rPr sz="2200" spc="-10">
                <a:latin typeface="Georgia"/>
                <a:cs typeface="Georgia"/>
              </a:rPr>
              <a:t>“designed”,</a:t>
            </a:r>
            <a:r>
              <a:rPr sz="2200" spc="-50">
                <a:latin typeface="Georgia"/>
                <a:cs typeface="Georgia"/>
              </a:rPr>
              <a:t> </a:t>
            </a:r>
            <a:r>
              <a:rPr sz="2200">
                <a:latin typeface="Georgia"/>
                <a:cs typeface="Georgia"/>
              </a:rPr>
              <a:t>start</a:t>
            </a:r>
            <a:r>
              <a:rPr sz="2200" spc="-55">
                <a:latin typeface="Georgia"/>
                <a:cs typeface="Georgia"/>
              </a:rPr>
              <a:t> </a:t>
            </a:r>
            <a:r>
              <a:rPr sz="2200">
                <a:latin typeface="Georgia"/>
                <a:cs typeface="Georgia"/>
              </a:rPr>
              <a:t>with</a:t>
            </a:r>
            <a:r>
              <a:rPr sz="2200" spc="-60">
                <a:latin typeface="Georgia"/>
                <a:cs typeface="Georgia"/>
              </a:rPr>
              <a:t> </a:t>
            </a:r>
            <a:r>
              <a:rPr sz="2200" spc="-10">
                <a:latin typeface="Georgia"/>
                <a:cs typeface="Georgia"/>
              </a:rPr>
              <a:t>results:</a:t>
            </a:r>
            <a:endParaRPr sz="2200">
              <a:latin typeface="Georgia"/>
              <a:cs typeface="Georgia"/>
            </a:endParaRPr>
          </a:p>
          <a:p>
            <a:pPr marL="1155065" marR="607695" lvl="2" indent="-228600">
              <a:lnSpc>
                <a:spcPct val="80000"/>
              </a:lnSpc>
              <a:spcBef>
                <a:spcPts val="1600"/>
              </a:spcBef>
              <a:buSzPct val="84090"/>
              <a:buFont typeface="Wingdings"/>
              <a:buChar char=""/>
              <a:tabLst>
                <a:tab pos="1155700" algn="l"/>
              </a:tabLst>
            </a:pPr>
            <a:r>
              <a:rPr sz="2200" spc="-10">
                <a:latin typeface="Georgia"/>
                <a:cs typeface="Georgia"/>
              </a:rPr>
              <a:t>Streamlined,</a:t>
            </a:r>
            <a:r>
              <a:rPr sz="2200" spc="-50">
                <a:latin typeface="Georgia"/>
                <a:cs typeface="Georgia"/>
              </a:rPr>
              <a:t> </a:t>
            </a:r>
            <a:r>
              <a:rPr sz="2200" spc="-10">
                <a:latin typeface="Georgia"/>
                <a:cs typeface="Georgia"/>
              </a:rPr>
              <a:t>enhanced,</a:t>
            </a:r>
            <a:r>
              <a:rPr sz="2200" spc="-55">
                <a:latin typeface="Georgia"/>
                <a:cs typeface="Georgia"/>
              </a:rPr>
              <a:t> </a:t>
            </a:r>
            <a:r>
              <a:rPr sz="2200">
                <a:latin typeface="Georgia"/>
                <a:cs typeface="Georgia"/>
              </a:rPr>
              <a:t>improved,</a:t>
            </a:r>
            <a:r>
              <a:rPr sz="2200" spc="-65">
                <a:latin typeface="Georgia"/>
                <a:cs typeface="Georgia"/>
              </a:rPr>
              <a:t> </a:t>
            </a:r>
            <a:r>
              <a:rPr sz="2200">
                <a:latin typeface="Georgia"/>
                <a:cs typeface="Georgia"/>
              </a:rPr>
              <a:t>increased</a:t>
            </a:r>
            <a:r>
              <a:rPr sz="2200" spc="-40">
                <a:latin typeface="Georgia"/>
                <a:cs typeface="Georgia"/>
              </a:rPr>
              <a:t> </a:t>
            </a:r>
            <a:r>
              <a:rPr sz="2200">
                <a:latin typeface="Georgia"/>
                <a:cs typeface="Georgia"/>
              </a:rPr>
              <a:t>the</a:t>
            </a:r>
            <a:r>
              <a:rPr sz="2200" spc="-70">
                <a:latin typeface="Georgia"/>
                <a:cs typeface="Georgia"/>
              </a:rPr>
              <a:t> </a:t>
            </a:r>
            <a:r>
              <a:rPr sz="2200" spc="-10">
                <a:latin typeface="Georgia"/>
                <a:cs typeface="Georgia"/>
              </a:rPr>
              <a:t>efficiency,</a:t>
            </a:r>
            <a:r>
              <a:rPr sz="2200" spc="-60">
                <a:latin typeface="Georgia"/>
                <a:cs typeface="Georgia"/>
              </a:rPr>
              <a:t> </a:t>
            </a:r>
            <a:r>
              <a:rPr sz="2200" spc="-10">
                <a:latin typeface="Georgia"/>
                <a:cs typeface="Georgia"/>
              </a:rPr>
              <a:t>promoted </a:t>
            </a:r>
            <a:r>
              <a:rPr sz="2200">
                <a:latin typeface="Georgia"/>
                <a:cs typeface="Georgia"/>
              </a:rPr>
              <a:t>relationships.</a:t>
            </a:r>
            <a:r>
              <a:rPr sz="2200" spc="-130">
                <a:latin typeface="Georgia"/>
                <a:cs typeface="Georgia"/>
              </a:rPr>
              <a:t> </a:t>
            </a:r>
            <a:r>
              <a:rPr sz="2200" spc="-20">
                <a:latin typeface="Georgia"/>
                <a:cs typeface="Georgia"/>
              </a:rPr>
              <a:t>Etc.</a:t>
            </a:r>
            <a:endParaRPr sz="2200">
              <a:latin typeface="Georgia"/>
              <a:cs typeface="Georgia"/>
            </a:endParaRPr>
          </a:p>
          <a:p>
            <a:pPr marL="1343025" algn="ctr">
              <a:lnSpc>
                <a:spcPct val="100000"/>
              </a:lnSpc>
              <a:spcBef>
                <a:spcPts val="915"/>
              </a:spcBef>
            </a:pPr>
            <a:r>
              <a:rPr sz="2800" b="1" spc="-25">
                <a:latin typeface="Georgia"/>
                <a:cs typeface="Georgia"/>
              </a:rPr>
              <a:t>-OR-</a:t>
            </a:r>
            <a:endParaRPr sz="2800">
              <a:latin typeface="Georgia"/>
              <a:cs typeface="Georgia"/>
            </a:endParaRPr>
          </a:p>
          <a:p>
            <a:pPr marL="302260" indent="-289560">
              <a:lnSpc>
                <a:spcPct val="100000"/>
              </a:lnSpc>
              <a:spcBef>
                <a:spcPts val="1090"/>
              </a:spcBef>
              <a:buSzPct val="84090"/>
              <a:buFont typeface="Wingdings"/>
              <a:buChar char=""/>
              <a:tabLst>
                <a:tab pos="301625" algn="l"/>
                <a:tab pos="302260" algn="l"/>
              </a:tabLst>
            </a:pPr>
            <a:r>
              <a:rPr sz="2200" b="1">
                <a:latin typeface="Georgia"/>
                <a:cs typeface="Georgia"/>
              </a:rPr>
              <a:t>Use</a:t>
            </a:r>
            <a:r>
              <a:rPr sz="2200" b="1" spc="-55">
                <a:latin typeface="Georgia"/>
                <a:cs typeface="Georgia"/>
              </a:rPr>
              <a:t> </a:t>
            </a:r>
            <a:r>
              <a:rPr sz="2200" b="1">
                <a:latin typeface="Georgia"/>
                <a:cs typeface="Georgia"/>
              </a:rPr>
              <a:t>narrative</a:t>
            </a:r>
            <a:r>
              <a:rPr sz="2200" b="1" spc="-30">
                <a:latin typeface="Georgia"/>
                <a:cs typeface="Georgia"/>
              </a:rPr>
              <a:t> </a:t>
            </a:r>
            <a:r>
              <a:rPr sz="2200" b="1">
                <a:latin typeface="Georgia"/>
                <a:cs typeface="Georgia"/>
              </a:rPr>
              <a:t>structure</a:t>
            </a:r>
            <a:r>
              <a:rPr sz="2200" b="1" spc="-30">
                <a:latin typeface="Georgia"/>
                <a:cs typeface="Georgia"/>
              </a:rPr>
              <a:t> </a:t>
            </a:r>
            <a:r>
              <a:rPr sz="2200" b="1">
                <a:latin typeface="Georgia"/>
                <a:cs typeface="Georgia"/>
              </a:rPr>
              <a:t>or</a:t>
            </a:r>
            <a:r>
              <a:rPr sz="2200" b="1" spc="-40">
                <a:latin typeface="Georgia"/>
                <a:cs typeface="Georgia"/>
              </a:rPr>
              <a:t> </a:t>
            </a:r>
            <a:r>
              <a:rPr sz="2200" b="1">
                <a:latin typeface="Georgia"/>
                <a:cs typeface="Georgia"/>
              </a:rPr>
              <a:t>a</a:t>
            </a:r>
            <a:r>
              <a:rPr sz="2200" b="1" spc="-55">
                <a:latin typeface="Georgia"/>
                <a:cs typeface="Georgia"/>
              </a:rPr>
              <a:t> </a:t>
            </a:r>
            <a:r>
              <a:rPr sz="2200" b="1" spc="-10">
                <a:latin typeface="Georgia"/>
                <a:cs typeface="Georgia"/>
              </a:rPr>
              <a:t>story.</a:t>
            </a:r>
            <a:endParaRPr sz="2200">
              <a:latin typeface="Georgia"/>
              <a:cs typeface="Georgia"/>
            </a:endParaRPr>
          </a:p>
          <a:p>
            <a:pPr marL="698500" lvl="1" indent="-228600">
              <a:lnSpc>
                <a:spcPts val="2375"/>
              </a:lnSpc>
              <a:spcBef>
                <a:spcPts val="1070"/>
              </a:spcBef>
              <a:buSzPct val="84090"/>
              <a:buFont typeface="Wingdings"/>
              <a:buChar char=""/>
              <a:tabLst>
                <a:tab pos="698500" algn="l"/>
              </a:tabLst>
            </a:pPr>
            <a:r>
              <a:rPr sz="2200">
                <a:latin typeface="Georgia"/>
                <a:cs typeface="Georgia"/>
              </a:rPr>
              <a:t>This</a:t>
            </a:r>
            <a:r>
              <a:rPr sz="2200" spc="-45">
                <a:latin typeface="Georgia"/>
                <a:cs typeface="Georgia"/>
              </a:rPr>
              <a:t> </a:t>
            </a:r>
            <a:r>
              <a:rPr sz="2200">
                <a:latin typeface="Georgia"/>
                <a:cs typeface="Georgia"/>
              </a:rPr>
              <a:t>was</a:t>
            </a:r>
            <a:r>
              <a:rPr sz="2200" spc="-40">
                <a:latin typeface="Georgia"/>
                <a:cs typeface="Georgia"/>
              </a:rPr>
              <a:t> </a:t>
            </a:r>
            <a:r>
              <a:rPr sz="2200">
                <a:latin typeface="Georgia"/>
                <a:cs typeface="Georgia"/>
              </a:rPr>
              <a:t>my</a:t>
            </a:r>
            <a:r>
              <a:rPr sz="2200" spc="-40">
                <a:latin typeface="Georgia"/>
                <a:cs typeface="Georgia"/>
              </a:rPr>
              <a:t> </a:t>
            </a:r>
            <a:r>
              <a:rPr sz="2200">
                <a:latin typeface="Georgia"/>
                <a:cs typeface="Georgia"/>
              </a:rPr>
              <a:t>first</a:t>
            </a:r>
            <a:r>
              <a:rPr sz="2200" spc="-40">
                <a:latin typeface="Georgia"/>
                <a:cs typeface="Georgia"/>
              </a:rPr>
              <a:t> </a:t>
            </a:r>
            <a:r>
              <a:rPr sz="2200" spc="-20">
                <a:latin typeface="Georgia"/>
                <a:cs typeface="Georgia"/>
              </a:rPr>
              <a:t>co-</a:t>
            </a:r>
            <a:r>
              <a:rPr sz="2200">
                <a:latin typeface="Georgia"/>
                <a:cs typeface="Georgia"/>
              </a:rPr>
              <a:t>op</a:t>
            </a:r>
            <a:r>
              <a:rPr sz="2200" spc="-25">
                <a:latin typeface="Georgia"/>
                <a:cs typeface="Georgia"/>
              </a:rPr>
              <a:t> </a:t>
            </a:r>
            <a:r>
              <a:rPr sz="2200">
                <a:latin typeface="Georgia"/>
                <a:cs typeface="Georgia"/>
              </a:rPr>
              <a:t>term</a:t>
            </a:r>
            <a:r>
              <a:rPr sz="2200" spc="-35">
                <a:latin typeface="Georgia"/>
                <a:cs typeface="Georgia"/>
              </a:rPr>
              <a:t> </a:t>
            </a:r>
            <a:r>
              <a:rPr sz="2200">
                <a:latin typeface="Georgia"/>
                <a:cs typeface="Georgia"/>
              </a:rPr>
              <a:t>and</a:t>
            </a:r>
            <a:r>
              <a:rPr sz="2200" spc="-40">
                <a:latin typeface="Georgia"/>
                <a:cs typeface="Georgia"/>
              </a:rPr>
              <a:t> </a:t>
            </a:r>
            <a:r>
              <a:rPr sz="2200">
                <a:latin typeface="Georgia"/>
                <a:cs typeface="Georgia"/>
              </a:rPr>
              <a:t>I</a:t>
            </a:r>
            <a:r>
              <a:rPr sz="2200" spc="-35">
                <a:latin typeface="Georgia"/>
                <a:cs typeface="Georgia"/>
              </a:rPr>
              <a:t> </a:t>
            </a:r>
            <a:r>
              <a:rPr sz="2200">
                <a:latin typeface="Georgia"/>
                <a:cs typeface="Georgia"/>
              </a:rPr>
              <a:t>was</a:t>
            </a:r>
            <a:r>
              <a:rPr sz="2200" spc="-40">
                <a:latin typeface="Georgia"/>
                <a:cs typeface="Georgia"/>
              </a:rPr>
              <a:t> </a:t>
            </a:r>
            <a:r>
              <a:rPr sz="2200">
                <a:latin typeface="Georgia"/>
                <a:cs typeface="Georgia"/>
              </a:rPr>
              <a:t>excited</a:t>
            </a:r>
            <a:r>
              <a:rPr sz="2200" spc="-25">
                <a:latin typeface="Georgia"/>
                <a:cs typeface="Georgia"/>
              </a:rPr>
              <a:t> </a:t>
            </a:r>
            <a:r>
              <a:rPr sz="2200">
                <a:latin typeface="Georgia"/>
                <a:cs typeface="Georgia"/>
              </a:rPr>
              <a:t>about</a:t>
            </a:r>
            <a:r>
              <a:rPr sz="2200" spc="-10">
                <a:latin typeface="Georgia"/>
                <a:cs typeface="Georgia"/>
              </a:rPr>
              <a:t> </a:t>
            </a:r>
            <a:r>
              <a:rPr sz="2200">
                <a:latin typeface="Georgia"/>
                <a:cs typeface="Georgia"/>
              </a:rPr>
              <a:t>being</a:t>
            </a:r>
            <a:r>
              <a:rPr sz="2200" spc="-20">
                <a:latin typeface="Georgia"/>
                <a:cs typeface="Georgia"/>
              </a:rPr>
              <a:t> </a:t>
            </a:r>
            <a:r>
              <a:rPr sz="2200">
                <a:latin typeface="Georgia"/>
                <a:cs typeface="Georgia"/>
              </a:rPr>
              <a:t>in</a:t>
            </a:r>
            <a:r>
              <a:rPr sz="2200" spc="-35">
                <a:latin typeface="Georgia"/>
                <a:cs typeface="Georgia"/>
              </a:rPr>
              <a:t> </a:t>
            </a:r>
            <a:r>
              <a:rPr sz="2200">
                <a:latin typeface="Georgia"/>
                <a:cs typeface="Georgia"/>
              </a:rPr>
              <a:t>a</a:t>
            </a:r>
            <a:r>
              <a:rPr sz="2200" spc="-45">
                <a:latin typeface="Georgia"/>
                <a:cs typeface="Georgia"/>
              </a:rPr>
              <a:t> </a:t>
            </a:r>
            <a:r>
              <a:rPr sz="2200" spc="-20">
                <a:latin typeface="Georgia"/>
                <a:cs typeface="Georgia"/>
              </a:rPr>
              <a:t>hands-</a:t>
            </a:r>
            <a:r>
              <a:rPr sz="2200">
                <a:latin typeface="Georgia"/>
                <a:cs typeface="Georgia"/>
              </a:rPr>
              <a:t>on</a:t>
            </a:r>
            <a:r>
              <a:rPr sz="2200" spc="-20">
                <a:latin typeface="Georgia"/>
                <a:cs typeface="Georgia"/>
              </a:rPr>
              <a:t> </a:t>
            </a:r>
            <a:r>
              <a:rPr sz="2200" spc="-10">
                <a:latin typeface="Georgia"/>
                <a:cs typeface="Georgia"/>
              </a:rPr>
              <a:t>role,</a:t>
            </a:r>
            <a:endParaRPr sz="2200">
              <a:latin typeface="Georgia"/>
              <a:cs typeface="Georgia"/>
            </a:endParaRPr>
          </a:p>
          <a:p>
            <a:pPr marL="698500">
              <a:lnSpc>
                <a:spcPts val="2375"/>
              </a:lnSpc>
            </a:pPr>
            <a:r>
              <a:rPr sz="2200">
                <a:latin typeface="Georgia"/>
                <a:cs typeface="Georgia"/>
              </a:rPr>
              <a:t>applying</a:t>
            </a:r>
            <a:r>
              <a:rPr sz="2200" spc="-45">
                <a:latin typeface="Georgia"/>
                <a:cs typeface="Georgia"/>
              </a:rPr>
              <a:t> </a:t>
            </a:r>
            <a:r>
              <a:rPr sz="2200">
                <a:latin typeface="Georgia"/>
                <a:cs typeface="Georgia"/>
              </a:rPr>
              <a:t>my</a:t>
            </a:r>
            <a:r>
              <a:rPr sz="2200" spc="-65">
                <a:latin typeface="Georgia"/>
                <a:cs typeface="Georgia"/>
              </a:rPr>
              <a:t> </a:t>
            </a:r>
            <a:r>
              <a:rPr sz="2200">
                <a:latin typeface="Georgia"/>
                <a:cs typeface="Georgia"/>
              </a:rPr>
              <a:t>skills</a:t>
            </a:r>
            <a:r>
              <a:rPr sz="2200" spc="-70">
                <a:latin typeface="Georgia"/>
                <a:cs typeface="Georgia"/>
              </a:rPr>
              <a:t> </a:t>
            </a:r>
            <a:r>
              <a:rPr sz="2200" spc="-25">
                <a:latin typeface="Georgia"/>
                <a:cs typeface="Georgia"/>
              </a:rPr>
              <a:t>in…</a:t>
            </a:r>
            <a:endParaRPr sz="2200">
              <a:latin typeface="Georgia"/>
              <a:cs typeface="Georgia"/>
            </a:endParaRPr>
          </a:p>
          <a:p>
            <a:pPr marL="698500" lvl="1" indent="-228600">
              <a:lnSpc>
                <a:spcPct val="100000"/>
              </a:lnSpc>
              <a:spcBef>
                <a:spcPts val="1080"/>
              </a:spcBef>
              <a:buSzPct val="84090"/>
              <a:buFont typeface="Wingdings"/>
              <a:buChar char=""/>
              <a:tabLst>
                <a:tab pos="698500" algn="l"/>
              </a:tabLst>
            </a:pPr>
            <a:r>
              <a:rPr sz="2200">
                <a:latin typeface="Georgia"/>
                <a:cs typeface="Georgia"/>
              </a:rPr>
              <a:t>I</a:t>
            </a:r>
            <a:r>
              <a:rPr sz="2200" spc="-60">
                <a:latin typeface="Georgia"/>
                <a:cs typeface="Georgia"/>
              </a:rPr>
              <a:t> </a:t>
            </a:r>
            <a:r>
              <a:rPr sz="2200">
                <a:latin typeface="Georgia"/>
                <a:cs typeface="Georgia"/>
              </a:rPr>
              <a:t>was</a:t>
            </a:r>
            <a:r>
              <a:rPr sz="2200" spc="-60">
                <a:latin typeface="Georgia"/>
                <a:cs typeface="Georgia"/>
              </a:rPr>
              <a:t> </a:t>
            </a:r>
            <a:r>
              <a:rPr sz="2200">
                <a:latin typeface="Georgia"/>
                <a:cs typeface="Georgia"/>
              </a:rPr>
              <a:t>able</a:t>
            </a:r>
            <a:r>
              <a:rPr sz="2200" spc="-60">
                <a:latin typeface="Georgia"/>
                <a:cs typeface="Georgia"/>
              </a:rPr>
              <a:t> </a:t>
            </a:r>
            <a:r>
              <a:rPr sz="2200">
                <a:latin typeface="Georgia"/>
                <a:cs typeface="Georgia"/>
              </a:rPr>
              <a:t>to</a:t>
            </a:r>
            <a:r>
              <a:rPr sz="2200" spc="-60">
                <a:latin typeface="Georgia"/>
                <a:cs typeface="Georgia"/>
              </a:rPr>
              <a:t> </a:t>
            </a:r>
            <a:r>
              <a:rPr sz="2200">
                <a:latin typeface="Georgia"/>
                <a:cs typeface="Georgia"/>
              </a:rPr>
              <a:t>observe</a:t>
            </a:r>
            <a:r>
              <a:rPr sz="2200" spc="-60">
                <a:latin typeface="Georgia"/>
                <a:cs typeface="Georgia"/>
              </a:rPr>
              <a:t> </a:t>
            </a:r>
            <a:r>
              <a:rPr sz="2200">
                <a:latin typeface="Georgia"/>
                <a:cs typeface="Georgia"/>
              </a:rPr>
              <a:t>senior</a:t>
            </a:r>
            <a:r>
              <a:rPr sz="2200" spc="-55">
                <a:latin typeface="Georgia"/>
                <a:cs typeface="Georgia"/>
              </a:rPr>
              <a:t> </a:t>
            </a:r>
            <a:r>
              <a:rPr sz="2200">
                <a:latin typeface="Georgia"/>
                <a:cs typeface="Georgia"/>
              </a:rPr>
              <a:t>engineers</a:t>
            </a:r>
            <a:r>
              <a:rPr sz="2200" spc="-30">
                <a:latin typeface="Georgia"/>
                <a:cs typeface="Georgia"/>
              </a:rPr>
              <a:t> </a:t>
            </a:r>
            <a:r>
              <a:rPr sz="2200" spc="-10">
                <a:latin typeface="Georgia"/>
                <a:cs typeface="Georgia"/>
              </a:rPr>
              <a:t>doing…</a:t>
            </a:r>
            <a:endParaRPr sz="2200">
              <a:latin typeface="Georgia"/>
              <a:cs typeface="Georgia"/>
            </a:endParaRPr>
          </a:p>
          <a:p>
            <a:pPr marL="698500" lvl="1" indent="-228600">
              <a:lnSpc>
                <a:spcPct val="100000"/>
              </a:lnSpc>
              <a:spcBef>
                <a:spcPts val="1070"/>
              </a:spcBef>
              <a:buSzPct val="84090"/>
              <a:buFont typeface="Wingdings"/>
              <a:buChar char=""/>
              <a:tabLst>
                <a:tab pos="698500" algn="l"/>
              </a:tabLst>
            </a:pPr>
            <a:r>
              <a:rPr sz="2200">
                <a:latin typeface="Georgia"/>
                <a:cs typeface="Georgia"/>
              </a:rPr>
              <a:t>…and</a:t>
            </a:r>
            <a:r>
              <a:rPr sz="2200" spc="-55">
                <a:latin typeface="Georgia"/>
                <a:cs typeface="Georgia"/>
              </a:rPr>
              <a:t> </a:t>
            </a:r>
            <a:r>
              <a:rPr sz="2200">
                <a:latin typeface="Georgia"/>
                <a:cs typeface="Georgia"/>
              </a:rPr>
              <a:t>I</a:t>
            </a:r>
            <a:r>
              <a:rPr sz="2200" spc="-50">
                <a:latin typeface="Georgia"/>
                <a:cs typeface="Georgia"/>
              </a:rPr>
              <a:t> </a:t>
            </a:r>
            <a:r>
              <a:rPr sz="2200">
                <a:latin typeface="Georgia"/>
                <a:cs typeface="Georgia"/>
              </a:rPr>
              <a:t>learned</a:t>
            </a:r>
            <a:r>
              <a:rPr sz="2200" spc="-45">
                <a:latin typeface="Georgia"/>
                <a:cs typeface="Georgia"/>
              </a:rPr>
              <a:t> </a:t>
            </a:r>
            <a:r>
              <a:rPr sz="2200">
                <a:latin typeface="Georgia"/>
                <a:cs typeface="Georgia"/>
              </a:rPr>
              <a:t>a</a:t>
            </a:r>
            <a:r>
              <a:rPr sz="2200" spc="-55">
                <a:latin typeface="Georgia"/>
                <a:cs typeface="Georgia"/>
              </a:rPr>
              <a:t> </a:t>
            </a:r>
            <a:r>
              <a:rPr sz="2200">
                <a:latin typeface="Georgia"/>
                <a:cs typeface="Georgia"/>
              </a:rPr>
              <a:t>lot</a:t>
            </a:r>
            <a:r>
              <a:rPr sz="2200" spc="-50">
                <a:latin typeface="Georgia"/>
                <a:cs typeface="Georgia"/>
              </a:rPr>
              <a:t> </a:t>
            </a:r>
            <a:r>
              <a:rPr sz="2200">
                <a:latin typeface="Georgia"/>
                <a:cs typeface="Georgia"/>
              </a:rPr>
              <a:t>about</a:t>
            </a:r>
            <a:r>
              <a:rPr sz="2200" spc="-35">
                <a:latin typeface="Georgia"/>
                <a:cs typeface="Georgia"/>
              </a:rPr>
              <a:t> </a:t>
            </a:r>
            <a:r>
              <a:rPr sz="2200" spc="-25">
                <a:latin typeface="Georgia"/>
                <a:cs typeface="Georgia"/>
              </a:rPr>
              <a:t>….</a:t>
            </a:r>
            <a:endParaRPr sz="2200">
              <a:latin typeface="Georgia"/>
              <a:cs typeface="Georgia"/>
            </a:endParaRPr>
          </a:p>
          <a:p>
            <a:pPr marL="698500" lvl="1" indent="-228600">
              <a:lnSpc>
                <a:spcPct val="100000"/>
              </a:lnSpc>
              <a:spcBef>
                <a:spcPts val="1065"/>
              </a:spcBef>
              <a:buSzPct val="84090"/>
              <a:buFont typeface="Wingdings"/>
              <a:buChar char=""/>
              <a:tabLst>
                <a:tab pos="698500" algn="l"/>
              </a:tabLst>
            </a:pPr>
            <a:r>
              <a:rPr sz="2200">
                <a:latin typeface="Georgia"/>
                <a:cs typeface="Georgia"/>
              </a:rPr>
              <a:t>It</a:t>
            </a:r>
            <a:r>
              <a:rPr sz="2200" spc="-65">
                <a:latin typeface="Georgia"/>
                <a:cs typeface="Georgia"/>
              </a:rPr>
              <a:t> </a:t>
            </a:r>
            <a:r>
              <a:rPr sz="2200">
                <a:latin typeface="Georgia"/>
                <a:cs typeface="Georgia"/>
              </a:rPr>
              <a:t>was</a:t>
            </a:r>
            <a:r>
              <a:rPr sz="2200" spc="-60">
                <a:latin typeface="Georgia"/>
                <a:cs typeface="Georgia"/>
              </a:rPr>
              <a:t> </a:t>
            </a:r>
            <a:r>
              <a:rPr sz="2200">
                <a:latin typeface="Georgia"/>
                <a:cs typeface="Georgia"/>
              </a:rPr>
              <a:t>an</a:t>
            </a:r>
            <a:r>
              <a:rPr sz="2200" spc="-70">
                <a:latin typeface="Georgia"/>
                <a:cs typeface="Georgia"/>
              </a:rPr>
              <a:t> </a:t>
            </a:r>
            <a:r>
              <a:rPr sz="2200">
                <a:latin typeface="Georgia"/>
                <a:cs typeface="Georgia"/>
              </a:rPr>
              <a:t>amazing</a:t>
            </a:r>
            <a:r>
              <a:rPr sz="2200" spc="-40">
                <a:latin typeface="Georgia"/>
                <a:cs typeface="Georgia"/>
              </a:rPr>
              <a:t> </a:t>
            </a:r>
            <a:r>
              <a:rPr sz="2200">
                <a:latin typeface="Georgia"/>
                <a:cs typeface="Georgia"/>
              </a:rPr>
              <a:t>experience</a:t>
            </a:r>
            <a:r>
              <a:rPr sz="2200" spc="-35">
                <a:latin typeface="Georgia"/>
                <a:cs typeface="Georgia"/>
              </a:rPr>
              <a:t> </a:t>
            </a:r>
            <a:r>
              <a:rPr sz="2200" spc="-10">
                <a:latin typeface="Georgia"/>
                <a:cs typeface="Georgia"/>
              </a:rPr>
              <a:t>because…</a:t>
            </a:r>
            <a:endParaRPr sz="2200">
              <a:latin typeface="Georgia"/>
              <a:cs typeface="Georgia"/>
            </a:endParaRPr>
          </a:p>
        </p:txBody>
      </p:sp>
      <p:sp>
        <p:nvSpPr>
          <p:cNvPr id="2" name="Footer Placeholder 1">
            <a:extLst>
              <a:ext uri="{FF2B5EF4-FFF2-40B4-BE49-F238E27FC236}">
                <a16:creationId xmlns:a16="http://schemas.microsoft.com/office/drawing/2014/main" id="{65E05E95-F480-F251-1213-1D3ABFF393F0}"/>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394CDAA0-F6E1-DF57-BA0F-01D9E96E512A}"/>
              </a:ext>
            </a:extLst>
          </p:cNvPr>
          <p:cNvSpPr>
            <a:spLocks noGrp="1"/>
          </p:cNvSpPr>
          <p:nvPr>
            <p:ph type="sldNum" sz="quarter" idx="12"/>
          </p:nvPr>
        </p:nvSpPr>
        <p:spPr/>
        <p:txBody>
          <a:bodyPr/>
          <a:lstStyle/>
          <a:p>
            <a:r>
              <a:rPr lang="en-US"/>
              <a:t>PAGE  </a:t>
            </a:r>
            <a:fld id="{93005692-73BE-493E-93AB-ECD6027A7652}"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867D7-E690-38D3-B4AB-C62A7768AA57}"/>
              </a:ext>
            </a:extLst>
          </p:cNvPr>
          <p:cNvSpPr>
            <a:spLocks noGrp="1"/>
          </p:cNvSpPr>
          <p:nvPr>
            <p:ph type="title"/>
          </p:nvPr>
        </p:nvSpPr>
        <p:spPr/>
        <p:txBody>
          <a:bodyPr/>
          <a:lstStyle/>
          <a:p>
            <a:r>
              <a:rPr lang="en-CA"/>
              <a:t>ANY QUESTIONS?</a:t>
            </a:r>
          </a:p>
        </p:txBody>
      </p:sp>
      <p:sp>
        <p:nvSpPr>
          <p:cNvPr id="4" name="Footer Placeholder 3">
            <a:extLst>
              <a:ext uri="{FF2B5EF4-FFF2-40B4-BE49-F238E27FC236}">
                <a16:creationId xmlns:a16="http://schemas.microsoft.com/office/drawing/2014/main" id="{7A4A7CE9-E9AD-EEA6-E0C0-E65EFF78F3B3}"/>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62D33B36-B221-F663-DB18-D62E880F7B8F}"/>
              </a:ext>
            </a:extLst>
          </p:cNvPr>
          <p:cNvSpPr>
            <a:spLocks noGrp="1"/>
          </p:cNvSpPr>
          <p:nvPr>
            <p:ph type="sldNum" sz="quarter" idx="12"/>
          </p:nvPr>
        </p:nvSpPr>
        <p:spPr/>
        <p:txBody>
          <a:bodyPr/>
          <a:lstStyle/>
          <a:p>
            <a:r>
              <a:rPr lang="en-US"/>
              <a:t>PAGE  </a:t>
            </a:r>
            <a:fld id="{93005692-73BE-493E-93AB-ECD6027A7652}" type="slidenum">
              <a:rPr lang="en-US" smtClean="0"/>
              <a:pPr/>
              <a:t>19</a:t>
            </a:fld>
            <a:endParaRPr lang="en-US"/>
          </a:p>
        </p:txBody>
      </p:sp>
    </p:spTree>
    <p:extLst>
      <p:ext uri="{BB962C8B-B14F-4D97-AF65-F5344CB8AC3E}">
        <p14:creationId xmlns:p14="http://schemas.microsoft.com/office/powerpoint/2010/main" val="258545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2274"/>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9" name="object 9"/>
          <p:cNvSpPr txBox="1">
            <a:spLocks noGrp="1"/>
          </p:cNvSpPr>
          <p:nvPr>
            <p:ph type="title"/>
          </p:nvPr>
        </p:nvSpPr>
        <p:spPr>
          <a:xfrm>
            <a:off x="440232" y="1617726"/>
            <a:ext cx="4445000" cy="843821"/>
          </a:xfrm>
          <a:prstGeom prst="rect">
            <a:avLst/>
          </a:prstGeom>
        </p:spPr>
        <p:txBody>
          <a:bodyPr vert="horz" wrap="square" lIns="0" tIns="12700" rIns="0" bIns="0" rtlCol="0">
            <a:spAutoFit/>
          </a:bodyPr>
          <a:lstStyle/>
          <a:p>
            <a:pPr marL="12700">
              <a:lnSpc>
                <a:spcPct val="100000"/>
              </a:lnSpc>
              <a:spcBef>
                <a:spcPts val="100"/>
              </a:spcBef>
            </a:pPr>
            <a:r>
              <a:rPr lang="en-CA" sz="5400" dirty="0">
                <a:solidFill>
                  <a:srgbClr val="FFFFFF"/>
                </a:solidFill>
                <a:cs typeface="Impact"/>
              </a:rPr>
              <a:t>Digging into</a:t>
            </a:r>
            <a:endParaRPr sz="5400" dirty="0">
              <a:cs typeface="Impact"/>
            </a:endParaRPr>
          </a:p>
        </p:txBody>
      </p:sp>
      <p:pic>
        <p:nvPicPr>
          <p:cNvPr id="13" name="object 13" descr="A black and white logo (Linkedin logo)"/>
          <p:cNvPicPr/>
          <p:nvPr/>
        </p:nvPicPr>
        <p:blipFill>
          <a:blip r:embed="rId3" cstate="print"/>
          <a:stretch>
            <a:fillRect/>
          </a:stretch>
        </p:blipFill>
        <p:spPr>
          <a:xfrm>
            <a:off x="534923" y="2502407"/>
            <a:ext cx="2932176" cy="950976"/>
          </a:xfrm>
          <a:prstGeom prst="rect">
            <a:avLst/>
          </a:prstGeom>
        </p:spPr>
      </p:pic>
      <p:sp>
        <p:nvSpPr>
          <p:cNvPr id="15" name="Subtitle 2">
            <a:extLst>
              <a:ext uri="{FF2B5EF4-FFF2-40B4-BE49-F238E27FC236}">
                <a16:creationId xmlns:a16="http://schemas.microsoft.com/office/drawing/2014/main" id="{1A53B708-8D99-48F4-D3AE-D5B6A17C9967}"/>
              </a:ext>
            </a:extLst>
          </p:cNvPr>
          <p:cNvSpPr>
            <a:spLocks noGrp="1"/>
          </p:cNvSpPr>
          <p:nvPr/>
        </p:nvSpPr>
        <p:spPr>
          <a:xfrm>
            <a:off x="434340" y="4332636"/>
            <a:ext cx="5486243" cy="666549"/>
          </a:xfrm>
          <a:prstGeom prst="rect">
            <a:avLst/>
          </a:prstGeom>
        </p:spPr>
        <p:txBody>
          <a:bodyPr vert="horz" lIns="0" tIns="45720" rIns="91440" bIns="45720" rtlCol="0" anchor="t">
            <a:noAutofit/>
          </a:bodyPr>
          <a:lstStyle>
            <a:lvl1pPr marL="0" indent="0" algn="l" defTabSz="914400" rtl="0" eaLnBrk="1" latinLnBrk="0" hangingPunct="1">
              <a:lnSpc>
                <a:spcPct val="100000"/>
              </a:lnSpc>
              <a:spcBef>
                <a:spcPts val="800"/>
              </a:spcBef>
              <a:spcAft>
                <a:spcPts val="800"/>
              </a:spcAft>
              <a:buClr>
                <a:schemeClr val="tx1"/>
              </a:buClr>
              <a:buSzPct val="85000"/>
              <a:buFont typeface="Wingdings" charset="2"/>
              <a:buNone/>
              <a:defRPr sz="1500" b="0" kern="1200" baseline="0">
                <a:solidFill>
                  <a:schemeClr val="bg1">
                    <a:lumMod val="85000"/>
                  </a:schemeClr>
                </a:solidFill>
                <a:latin typeface="+mn-lt"/>
                <a:ea typeface="+mn-ea"/>
                <a:cs typeface="+mn-cs"/>
              </a:defRPr>
            </a:lvl1pPr>
            <a:lvl2pPr marL="457200" indent="0" algn="ctr" defTabSz="914400" rtl="0" eaLnBrk="1" latinLnBrk="0" hangingPunct="1">
              <a:lnSpc>
                <a:spcPct val="100000"/>
              </a:lnSpc>
              <a:spcBef>
                <a:spcPts val="800"/>
              </a:spcBef>
              <a:spcAft>
                <a:spcPts val="800"/>
              </a:spcAft>
              <a:buClr>
                <a:schemeClr val="tx1"/>
              </a:buClr>
              <a:buSzPct val="85000"/>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spcAft>
                <a:spcPts val="800"/>
              </a:spcAft>
              <a:buClr>
                <a:schemeClr val="tx1"/>
              </a:buClr>
              <a:buSzPct val="85000"/>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Name </a:t>
            </a:r>
            <a:br>
              <a:rPr lang="en-US" sz="2000" dirty="0"/>
            </a:br>
            <a:r>
              <a:rPr lang="en-US" sz="2000" dirty="0"/>
              <a:t>Title, Centre for Career Development</a:t>
            </a:r>
            <a:endParaRPr lang="en-US" dirty="0"/>
          </a:p>
        </p:txBody>
      </p:sp>
      <p:pic>
        <p:nvPicPr>
          <p:cNvPr id="3" name="object 3" descr="A black and white logo (university of waterloo logo)&#10;&#10;"/>
          <p:cNvPicPr/>
          <p:nvPr/>
        </p:nvPicPr>
        <p:blipFill>
          <a:blip r:embed="rId4" cstate="print"/>
          <a:stretch>
            <a:fillRect/>
          </a:stretch>
        </p:blipFill>
        <p:spPr>
          <a:xfrm>
            <a:off x="434340" y="5679947"/>
            <a:ext cx="2770632" cy="717804"/>
          </a:xfrm>
          <a:prstGeom prst="rect">
            <a:avLst/>
          </a:prstGeom>
        </p:spPr>
      </p:pic>
      <p:grpSp>
        <p:nvGrpSpPr>
          <p:cNvPr id="4" name="object 4">
            <a:extLst>
              <a:ext uri="{C183D7F6-B498-43B3-948B-1728B52AA6E4}">
                <adec:decorative xmlns:adec="http://schemas.microsoft.com/office/drawing/2017/decorative" val="1"/>
              </a:ext>
            </a:extLst>
          </p:cNvPr>
          <p:cNvGrpSpPr/>
          <p:nvPr/>
        </p:nvGrpSpPr>
        <p:grpSpPr>
          <a:xfrm>
            <a:off x="0" y="198120"/>
            <a:ext cx="12192000" cy="200025"/>
            <a:chOff x="0" y="198120"/>
            <a:chExt cx="12192000" cy="200025"/>
          </a:xfrm>
        </p:grpSpPr>
        <p:sp>
          <p:nvSpPr>
            <p:cNvPr id="5" name="object 5"/>
            <p:cNvSpPr/>
            <p:nvPr/>
          </p:nvSpPr>
          <p:spPr>
            <a:xfrm>
              <a:off x="0" y="198120"/>
              <a:ext cx="3051175" cy="200025"/>
            </a:xfrm>
            <a:custGeom>
              <a:avLst/>
              <a:gdLst/>
              <a:ahLst/>
              <a:cxnLst/>
              <a:rect l="l" t="t" r="r" b="b"/>
              <a:pathLst>
                <a:path w="3051175" h="200025">
                  <a:moveTo>
                    <a:pt x="0" y="199643"/>
                  </a:moveTo>
                  <a:lnTo>
                    <a:pt x="3051048" y="199643"/>
                  </a:lnTo>
                  <a:lnTo>
                    <a:pt x="3051048" y="0"/>
                  </a:lnTo>
                  <a:lnTo>
                    <a:pt x="0" y="0"/>
                  </a:lnTo>
                  <a:lnTo>
                    <a:pt x="0" y="199643"/>
                  </a:lnTo>
                  <a:close/>
                </a:path>
              </a:pathLst>
            </a:custGeom>
            <a:solidFill>
              <a:srgbClr val="FFFFAA"/>
            </a:solidFill>
          </p:spPr>
          <p:txBody>
            <a:bodyPr wrap="square" lIns="0" tIns="0" rIns="0" bIns="0" rtlCol="0"/>
            <a:lstStyle/>
            <a:p>
              <a:endParaRPr/>
            </a:p>
          </p:txBody>
        </p:sp>
        <p:sp>
          <p:nvSpPr>
            <p:cNvPr id="6" name="object 6"/>
            <p:cNvSpPr/>
            <p:nvPr/>
          </p:nvSpPr>
          <p:spPr>
            <a:xfrm>
              <a:off x="3051048" y="198120"/>
              <a:ext cx="3046730" cy="200025"/>
            </a:xfrm>
            <a:custGeom>
              <a:avLst/>
              <a:gdLst/>
              <a:ahLst/>
              <a:cxnLst/>
              <a:rect l="l" t="t" r="r" b="b"/>
              <a:pathLst>
                <a:path w="3046729" h="200025">
                  <a:moveTo>
                    <a:pt x="3046476" y="0"/>
                  </a:moveTo>
                  <a:lnTo>
                    <a:pt x="0" y="0"/>
                  </a:lnTo>
                  <a:lnTo>
                    <a:pt x="0" y="199643"/>
                  </a:lnTo>
                  <a:lnTo>
                    <a:pt x="3046476" y="199643"/>
                  </a:lnTo>
                  <a:lnTo>
                    <a:pt x="3046476" y="0"/>
                  </a:lnTo>
                  <a:close/>
                </a:path>
              </a:pathLst>
            </a:custGeom>
            <a:solidFill>
              <a:srgbClr val="FFEA3C"/>
            </a:solidFill>
          </p:spPr>
          <p:txBody>
            <a:bodyPr wrap="square" lIns="0" tIns="0" rIns="0" bIns="0" rtlCol="0"/>
            <a:lstStyle/>
            <a:p>
              <a:endParaRPr/>
            </a:p>
          </p:txBody>
        </p:sp>
        <p:sp>
          <p:nvSpPr>
            <p:cNvPr id="7" name="object 7"/>
            <p:cNvSpPr/>
            <p:nvPr/>
          </p:nvSpPr>
          <p:spPr>
            <a:xfrm>
              <a:off x="6097523" y="198120"/>
              <a:ext cx="3048000" cy="200025"/>
            </a:xfrm>
            <a:custGeom>
              <a:avLst/>
              <a:gdLst/>
              <a:ahLst/>
              <a:cxnLst/>
              <a:rect l="l" t="t" r="r" b="b"/>
              <a:pathLst>
                <a:path w="3048000" h="200025">
                  <a:moveTo>
                    <a:pt x="3048000" y="0"/>
                  </a:moveTo>
                  <a:lnTo>
                    <a:pt x="0" y="0"/>
                  </a:lnTo>
                  <a:lnTo>
                    <a:pt x="0" y="199643"/>
                  </a:lnTo>
                  <a:lnTo>
                    <a:pt x="3048000" y="199643"/>
                  </a:lnTo>
                  <a:lnTo>
                    <a:pt x="3048000" y="0"/>
                  </a:lnTo>
                  <a:close/>
                </a:path>
              </a:pathLst>
            </a:custGeom>
            <a:solidFill>
              <a:srgbClr val="FFD44F"/>
            </a:solidFill>
          </p:spPr>
          <p:txBody>
            <a:bodyPr wrap="square" lIns="0" tIns="0" rIns="0" bIns="0" rtlCol="0"/>
            <a:lstStyle/>
            <a:p>
              <a:endParaRPr/>
            </a:p>
          </p:txBody>
        </p:sp>
        <p:sp>
          <p:nvSpPr>
            <p:cNvPr id="8" name="object 8"/>
            <p:cNvSpPr/>
            <p:nvPr/>
          </p:nvSpPr>
          <p:spPr>
            <a:xfrm>
              <a:off x="9145523" y="198120"/>
              <a:ext cx="3046730" cy="200025"/>
            </a:xfrm>
            <a:custGeom>
              <a:avLst/>
              <a:gdLst/>
              <a:ahLst/>
              <a:cxnLst/>
              <a:rect l="l" t="t" r="r" b="b"/>
              <a:pathLst>
                <a:path w="3046729" h="200025">
                  <a:moveTo>
                    <a:pt x="3046476" y="0"/>
                  </a:moveTo>
                  <a:lnTo>
                    <a:pt x="0" y="0"/>
                  </a:lnTo>
                  <a:lnTo>
                    <a:pt x="0" y="199643"/>
                  </a:lnTo>
                  <a:lnTo>
                    <a:pt x="3046476" y="199643"/>
                  </a:lnTo>
                  <a:lnTo>
                    <a:pt x="3046476" y="0"/>
                  </a:lnTo>
                  <a:close/>
                </a:path>
              </a:pathLst>
            </a:custGeom>
            <a:solidFill>
              <a:srgbClr val="E3B429"/>
            </a:solidFill>
          </p:spPr>
          <p:txBody>
            <a:bodyPr wrap="square" lIns="0" tIns="0" rIns="0" bIns="0" rtlCol="0"/>
            <a:lstStyle/>
            <a:p>
              <a:endParaRPr/>
            </a:p>
          </p:txBody>
        </p:sp>
      </p:grpSp>
      <p:sp>
        <p:nvSpPr>
          <p:cNvPr id="11" name="object 11">
            <a:extLst>
              <a:ext uri="{C183D7F6-B498-43B3-948B-1728B52AA6E4}">
                <adec:decorative xmlns:adec="http://schemas.microsoft.com/office/drawing/2017/decorative" val="1"/>
              </a:ext>
            </a:extLst>
          </p:cNvPr>
          <p:cNvSpPr/>
          <p:nvPr/>
        </p:nvSpPr>
        <p:spPr>
          <a:xfrm>
            <a:off x="9145523" y="6150864"/>
            <a:ext cx="2733040" cy="302260"/>
          </a:xfrm>
          <a:custGeom>
            <a:avLst/>
            <a:gdLst/>
            <a:ahLst/>
            <a:cxnLst/>
            <a:rect l="l" t="t" r="r" b="b"/>
            <a:pathLst>
              <a:path w="2733040" h="302260">
                <a:moveTo>
                  <a:pt x="2732531" y="0"/>
                </a:moveTo>
                <a:lnTo>
                  <a:pt x="0" y="0"/>
                </a:lnTo>
                <a:lnTo>
                  <a:pt x="0" y="301752"/>
                </a:lnTo>
                <a:lnTo>
                  <a:pt x="2732531" y="301752"/>
                </a:lnTo>
                <a:lnTo>
                  <a:pt x="2732531" y="0"/>
                </a:lnTo>
                <a:close/>
              </a:path>
            </a:pathLst>
          </a:custGeom>
          <a:solidFill>
            <a:srgbClr val="FFD44F"/>
          </a:solidFill>
        </p:spPr>
        <p:txBody>
          <a:bodyPr wrap="square" lIns="0" tIns="0" rIns="0" bIns="0" rtlCol="0"/>
          <a:lstStyle/>
          <a:p>
            <a:endParaRPr/>
          </a:p>
        </p:txBody>
      </p:sp>
      <p:sp>
        <p:nvSpPr>
          <p:cNvPr id="12" name="object 12"/>
          <p:cNvSpPr txBox="1"/>
          <p:nvPr/>
        </p:nvSpPr>
        <p:spPr>
          <a:xfrm>
            <a:off x="9236456" y="6182969"/>
            <a:ext cx="2550795" cy="208279"/>
          </a:xfrm>
          <a:prstGeom prst="rect">
            <a:avLst/>
          </a:prstGeom>
        </p:spPr>
        <p:txBody>
          <a:bodyPr vert="horz" wrap="square" lIns="0" tIns="12700" rIns="0" bIns="0" rtlCol="0">
            <a:spAutoFit/>
          </a:bodyPr>
          <a:lstStyle/>
          <a:p>
            <a:pPr marL="12700">
              <a:lnSpc>
                <a:spcPct val="100000"/>
              </a:lnSpc>
              <a:spcBef>
                <a:spcPts val="100"/>
              </a:spcBef>
            </a:pPr>
            <a:r>
              <a:rPr sz="1200" b="1">
                <a:latin typeface="Verdana"/>
                <a:cs typeface="Verdana"/>
              </a:rPr>
              <a:t>CENTRE</a:t>
            </a:r>
            <a:r>
              <a:rPr sz="1200" b="1" spc="-15">
                <a:latin typeface="Verdana"/>
                <a:cs typeface="Verdana"/>
              </a:rPr>
              <a:t> </a:t>
            </a:r>
            <a:r>
              <a:rPr sz="1200" b="1">
                <a:latin typeface="Verdana"/>
                <a:cs typeface="Verdana"/>
              </a:rPr>
              <a:t>FOR</a:t>
            </a:r>
            <a:r>
              <a:rPr sz="1200" b="1" spc="-25">
                <a:latin typeface="Verdana"/>
                <a:cs typeface="Verdana"/>
              </a:rPr>
              <a:t> </a:t>
            </a:r>
            <a:r>
              <a:rPr sz="1200" b="1">
                <a:latin typeface="Verdana"/>
                <a:cs typeface="Verdana"/>
              </a:rPr>
              <a:t>CAREER</a:t>
            </a:r>
            <a:r>
              <a:rPr sz="1200" b="1" spc="10">
                <a:latin typeface="Verdana"/>
                <a:cs typeface="Verdana"/>
              </a:rPr>
              <a:t> </a:t>
            </a:r>
            <a:r>
              <a:rPr sz="1200" b="1" spc="-10">
                <a:latin typeface="Verdana"/>
                <a:cs typeface="Verdana"/>
              </a:rPr>
              <a:t>ACTION</a:t>
            </a:r>
            <a:endParaRPr sz="1200">
              <a:latin typeface="Verdana"/>
              <a:cs typeface="Verdana"/>
            </a:endParaRPr>
          </a:p>
        </p:txBody>
      </p:sp>
      <p:pic>
        <p:nvPicPr>
          <p:cNvPr id="14" name="object 14" descr="A group of people sitting in chairs reading some documents "/>
          <p:cNvPicPr/>
          <p:nvPr/>
        </p:nvPicPr>
        <p:blipFill>
          <a:blip r:embed="rId5" cstate="print"/>
          <a:stretch>
            <a:fillRect/>
          </a:stretch>
        </p:blipFill>
        <p:spPr>
          <a:xfrm>
            <a:off x="6096000" y="397763"/>
            <a:ext cx="6096000" cy="6460233"/>
          </a:xfrm>
          <a:prstGeom prst="rect">
            <a:avLst/>
          </a:prstGeom>
        </p:spPr>
      </p:pic>
      <p:pic>
        <p:nvPicPr>
          <p:cNvPr id="17" name="Picture 16">
            <a:extLst>
              <a:ext uri="{FF2B5EF4-FFF2-40B4-BE49-F238E27FC236}">
                <a16:creationId xmlns:a16="http://schemas.microsoft.com/office/drawing/2014/main" id="{87EA4038-7635-9889-0699-FB1636E4D74F}"/>
              </a:ext>
              <a:ext uri="{C183D7F6-B498-43B3-948B-1728B52AA6E4}">
                <adec:decorative xmlns:adec="http://schemas.microsoft.com/office/drawing/2017/decorative" val="1"/>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02125" t="41335" r="102124" b="-41487"/>
          <a:stretch/>
        </p:blipFill>
        <p:spPr>
          <a:xfrm>
            <a:off x="-21833" y="22965"/>
            <a:ext cx="12213833" cy="6880738"/>
          </a:xfrm>
          <a:prstGeom prst="rect">
            <a:avLst/>
          </a:prstGeom>
        </p:spPr>
      </p:pic>
      <p:sp>
        <p:nvSpPr>
          <p:cNvPr id="10" name="Footer Placeholder 9">
            <a:extLst>
              <a:ext uri="{FF2B5EF4-FFF2-40B4-BE49-F238E27FC236}">
                <a16:creationId xmlns:a16="http://schemas.microsoft.com/office/drawing/2014/main" id="{9D7FFB78-3F82-738F-2398-1E88C810C71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LINKEDIN WORKSHOP</a:t>
            </a:r>
          </a:p>
        </p:txBody>
      </p:sp>
      <p:sp>
        <p:nvSpPr>
          <p:cNvPr id="16" name="Slide Number Placeholder 15">
            <a:extLst>
              <a:ext uri="{FF2B5EF4-FFF2-40B4-BE49-F238E27FC236}">
                <a16:creationId xmlns:a16="http://schemas.microsoft.com/office/drawing/2014/main" id="{8B3A1532-B3A8-4ABE-1CDB-B46ED31D69AE}"/>
              </a:ext>
              <a:ext uri="{C183D7F6-B498-43B3-948B-1728B52AA6E4}">
                <adec:decorative xmlns:adec="http://schemas.microsoft.com/office/drawing/2017/decorative" val="0"/>
              </a:ext>
            </a:extLst>
          </p:cNvPr>
          <p:cNvSpPr>
            <a:spLocks noGrp="1"/>
          </p:cNvSpPr>
          <p:nvPr>
            <p:ph type="sldNum" sz="quarter" idx="12"/>
          </p:nvPr>
        </p:nvSpPr>
        <p:spPr/>
        <p:txBody>
          <a:bodyPr/>
          <a:lstStyle/>
          <a:p>
            <a:r>
              <a:rPr lang="en-US"/>
              <a:t>PAGE  </a:t>
            </a:r>
            <a:fld id="{93005692-73BE-493E-93AB-ECD6027A7652}"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5950585" cy="574040"/>
          </a:xfrm>
          <a:prstGeom prst="rect">
            <a:avLst/>
          </a:prstGeom>
        </p:spPr>
        <p:txBody>
          <a:bodyPr vert="horz" wrap="square" lIns="0" tIns="12700" rIns="0" bIns="0" rtlCol="0">
            <a:spAutoFit/>
          </a:bodyPr>
          <a:lstStyle/>
          <a:p>
            <a:pPr marL="12700">
              <a:lnSpc>
                <a:spcPct val="100000"/>
              </a:lnSpc>
              <a:spcBef>
                <a:spcPts val="100"/>
              </a:spcBef>
            </a:pPr>
            <a:r>
              <a:rPr sz="3600">
                <a:cs typeface="Impact"/>
              </a:rPr>
              <a:t>4.</a:t>
            </a:r>
            <a:r>
              <a:rPr sz="3600" spc="140">
                <a:cs typeface="Impact"/>
              </a:rPr>
              <a:t> </a:t>
            </a:r>
            <a:r>
              <a:rPr sz="3600" spc="-10">
                <a:cs typeface="Impact"/>
              </a:rPr>
              <a:t>EXPERIENCE</a:t>
            </a:r>
            <a:endParaRPr sz="3600">
              <a:cs typeface="Impact"/>
            </a:endParaRPr>
          </a:p>
        </p:txBody>
      </p:sp>
      <p:sp>
        <p:nvSpPr>
          <p:cNvPr id="4" name="object 4"/>
          <p:cNvSpPr txBox="1"/>
          <p:nvPr/>
        </p:nvSpPr>
        <p:spPr>
          <a:xfrm>
            <a:off x="338734" y="1375994"/>
            <a:ext cx="10498455" cy="4817857"/>
          </a:xfrm>
          <a:prstGeom prst="rect">
            <a:avLst/>
          </a:prstGeom>
        </p:spPr>
        <p:txBody>
          <a:bodyPr vert="horz" wrap="square" lIns="0" tIns="13335" rIns="0" bIns="0" rtlCol="0">
            <a:spAutoFit/>
          </a:bodyPr>
          <a:lstStyle/>
          <a:p>
            <a:pPr marL="302260" indent="-289560">
              <a:lnSpc>
                <a:spcPct val="100000"/>
              </a:lnSpc>
              <a:spcBef>
                <a:spcPts val="105"/>
              </a:spcBef>
              <a:buSzPct val="85000"/>
              <a:buFont typeface="Wingdings"/>
              <a:buChar char=""/>
              <a:tabLst>
                <a:tab pos="301625" algn="l"/>
                <a:tab pos="302260" algn="l"/>
              </a:tabLst>
            </a:pPr>
            <a:r>
              <a:rPr lang="en-CA" sz="2000" b="1">
                <a:latin typeface="Georgia"/>
                <a:cs typeface="Georgia"/>
              </a:rPr>
              <a:t>Like a resume experience section</a:t>
            </a:r>
            <a:endParaRPr lang="en-US" sz="2000">
              <a:latin typeface="Georgia"/>
              <a:cs typeface="Georgia"/>
            </a:endParaRPr>
          </a:p>
          <a:p>
            <a:pPr marL="698500" lvl="1" indent="-228600">
              <a:lnSpc>
                <a:spcPct val="100000"/>
              </a:lnSpc>
              <a:spcBef>
                <a:spcPts val="1215"/>
              </a:spcBef>
              <a:buSzPct val="85294"/>
              <a:buFont typeface="Wingdings"/>
              <a:buChar char=""/>
              <a:tabLst>
                <a:tab pos="697865" algn="l"/>
                <a:tab pos="698500" algn="l"/>
              </a:tabLst>
            </a:pPr>
            <a:r>
              <a:rPr lang="en-US" sz="1700">
                <a:latin typeface="Georgia"/>
                <a:cs typeface="Georgia"/>
              </a:rPr>
              <a:t>Resume should contain detailed descriptions of an experience that are applicable to the position </a:t>
            </a:r>
          </a:p>
          <a:p>
            <a:pPr marL="698500" lvl="1" indent="-228600" algn="l">
              <a:lnSpc>
                <a:spcPct val="100000"/>
              </a:lnSpc>
              <a:spcBef>
                <a:spcPts val="1215"/>
              </a:spcBef>
              <a:buSzPct val="85294"/>
              <a:buFont typeface="Wingdings"/>
              <a:buChar char=""/>
              <a:tabLst>
                <a:tab pos="697865" algn="l"/>
                <a:tab pos="698500" algn="l"/>
              </a:tabLst>
            </a:pPr>
            <a:r>
              <a:rPr lang="en-US" sz="1700">
                <a:latin typeface="Georgia"/>
                <a:cs typeface="Georgia"/>
              </a:rPr>
              <a:t>LinkedIn doesn’t require as much detail, but you can list more experiences</a:t>
            </a:r>
          </a:p>
          <a:p>
            <a:pPr marL="302260" indent="-289560">
              <a:lnSpc>
                <a:spcPct val="100000"/>
              </a:lnSpc>
              <a:spcBef>
                <a:spcPts val="1105"/>
              </a:spcBef>
              <a:buSzPct val="85000"/>
              <a:buFont typeface="Wingdings"/>
              <a:buChar char=""/>
              <a:tabLst>
                <a:tab pos="301625" algn="l"/>
                <a:tab pos="302260" algn="l"/>
              </a:tabLst>
            </a:pPr>
            <a:r>
              <a:rPr sz="2000" b="1">
                <a:latin typeface="Georgia"/>
                <a:cs typeface="Georgia"/>
              </a:rPr>
              <a:t>Include</a:t>
            </a:r>
            <a:r>
              <a:rPr sz="2000" b="1" spc="-60">
                <a:latin typeface="Georgia"/>
                <a:cs typeface="Georgia"/>
              </a:rPr>
              <a:t> </a:t>
            </a:r>
            <a:r>
              <a:rPr sz="2000" b="1">
                <a:latin typeface="Georgia"/>
                <a:cs typeface="Georgia"/>
              </a:rPr>
              <a:t>work</a:t>
            </a:r>
            <a:r>
              <a:rPr sz="2000" b="1" spc="-40">
                <a:latin typeface="Georgia"/>
                <a:cs typeface="Georgia"/>
              </a:rPr>
              <a:t> </a:t>
            </a:r>
            <a:r>
              <a:rPr sz="2000" b="1">
                <a:latin typeface="Georgia"/>
                <a:cs typeface="Georgia"/>
              </a:rPr>
              <a:t>and</a:t>
            </a:r>
            <a:r>
              <a:rPr sz="2000" b="1" spc="-25">
                <a:latin typeface="Georgia"/>
                <a:cs typeface="Georgia"/>
              </a:rPr>
              <a:t> </a:t>
            </a:r>
            <a:r>
              <a:rPr sz="2000" b="1">
                <a:latin typeface="Georgia"/>
                <a:cs typeface="Georgia"/>
              </a:rPr>
              <a:t>volunteer</a:t>
            </a:r>
            <a:r>
              <a:rPr sz="2000" b="1" spc="-20">
                <a:latin typeface="Georgia"/>
                <a:cs typeface="Georgia"/>
              </a:rPr>
              <a:t> </a:t>
            </a:r>
            <a:r>
              <a:rPr sz="2000" b="1" spc="-10">
                <a:latin typeface="Georgia"/>
                <a:cs typeface="Georgia"/>
              </a:rPr>
              <a:t>experiences</a:t>
            </a:r>
            <a:endParaRPr sz="2000">
              <a:latin typeface="Georgia"/>
              <a:cs typeface="Georgia"/>
            </a:endParaRPr>
          </a:p>
          <a:p>
            <a:pPr marL="698500" lvl="1" indent="-228600">
              <a:lnSpc>
                <a:spcPct val="100000"/>
              </a:lnSpc>
              <a:spcBef>
                <a:spcPts val="1200"/>
              </a:spcBef>
              <a:buSzPct val="85294"/>
              <a:buFont typeface="Wingdings"/>
              <a:buChar char=""/>
              <a:tabLst>
                <a:tab pos="697865" algn="l"/>
                <a:tab pos="698500" algn="l"/>
              </a:tabLst>
            </a:pPr>
            <a:r>
              <a:rPr sz="1700">
                <a:latin typeface="Georgia"/>
                <a:cs typeface="Georgia"/>
              </a:rPr>
              <a:t>You</a:t>
            </a:r>
            <a:r>
              <a:rPr sz="1700" spc="-30">
                <a:latin typeface="Georgia"/>
                <a:cs typeface="Georgia"/>
              </a:rPr>
              <a:t> </a:t>
            </a:r>
            <a:r>
              <a:rPr sz="1700">
                <a:latin typeface="Georgia"/>
                <a:cs typeface="Georgia"/>
              </a:rPr>
              <a:t>receive</a:t>
            </a:r>
            <a:r>
              <a:rPr sz="1700" spc="-5">
                <a:latin typeface="Georgia"/>
                <a:cs typeface="Georgia"/>
              </a:rPr>
              <a:t> </a:t>
            </a:r>
            <a:r>
              <a:rPr sz="1700">
                <a:latin typeface="Georgia"/>
                <a:cs typeface="Georgia"/>
              </a:rPr>
              <a:t>12</a:t>
            </a:r>
            <a:r>
              <a:rPr sz="1700" spc="-15">
                <a:latin typeface="Georgia"/>
                <a:cs typeface="Georgia"/>
              </a:rPr>
              <a:t> </a:t>
            </a:r>
            <a:r>
              <a:rPr sz="1700">
                <a:latin typeface="Georgia"/>
                <a:cs typeface="Georgia"/>
              </a:rPr>
              <a:t>times</a:t>
            </a:r>
            <a:r>
              <a:rPr sz="1700" spc="-15">
                <a:latin typeface="Georgia"/>
                <a:cs typeface="Georgia"/>
              </a:rPr>
              <a:t> </a:t>
            </a:r>
            <a:r>
              <a:rPr sz="1700">
                <a:latin typeface="Georgia"/>
                <a:cs typeface="Georgia"/>
              </a:rPr>
              <a:t>more views</a:t>
            </a:r>
            <a:r>
              <a:rPr sz="1700" spc="-25">
                <a:latin typeface="Georgia"/>
                <a:cs typeface="Georgia"/>
              </a:rPr>
              <a:t> </a:t>
            </a:r>
            <a:r>
              <a:rPr sz="1700">
                <a:latin typeface="Georgia"/>
                <a:cs typeface="Georgia"/>
              </a:rPr>
              <a:t>when</a:t>
            </a:r>
            <a:r>
              <a:rPr sz="1700" spc="-30">
                <a:latin typeface="Georgia"/>
                <a:cs typeface="Georgia"/>
              </a:rPr>
              <a:t> </a:t>
            </a:r>
            <a:r>
              <a:rPr sz="1700">
                <a:latin typeface="Georgia"/>
                <a:cs typeface="Georgia"/>
              </a:rPr>
              <a:t>you</a:t>
            </a:r>
            <a:r>
              <a:rPr sz="1700" spc="-20">
                <a:latin typeface="Georgia"/>
                <a:cs typeface="Georgia"/>
              </a:rPr>
              <a:t> </a:t>
            </a:r>
            <a:r>
              <a:rPr sz="1700">
                <a:latin typeface="Georgia"/>
                <a:cs typeface="Georgia"/>
              </a:rPr>
              <a:t>include</a:t>
            </a:r>
            <a:r>
              <a:rPr sz="1700" spc="-40">
                <a:latin typeface="Georgia"/>
                <a:cs typeface="Georgia"/>
              </a:rPr>
              <a:t> </a:t>
            </a:r>
            <a:r>
              <a:rPr sz="1700">
                <a:latin typeface="Georgia"/>
                <a:cs typeface="Georgia"/>
              </a:rPr>
              <a:t>descriptions</a:t>
            </a:r>
            <a:r>
              <a:rPr sz="1700" spc="-25">
                <a:latin typeface="Georgia"/>
                <a:cs typeface="Georgia"/>
              </a:rPr>
              <a:t> </a:t>
            </a:r>
            <a:r>
              <a:rPr sz="1700">
                <a:latin typeface="Georgia"/>
                <a:cs typeface="Georgia"/>
              </a:rPr>
              <a:t>of</a:t>
            </a:r>
            <a:r>
              <a:rPr sz="1700" spc="-10">
                <a:latin typeface="Georgia"/>
                <a:cs typeface="Georgia"/>
              </a:rPr>
              <a:t> </a:t>
            </a:r>
            <a:r>
              <a:rPr sz="1700">
                <a:latin typeface="Georgia"/>
                <a:cs typeface="Georgia"/>
              </a:rPr>
              <a:t>your</a:t>
            </a:r>
            <a:r>
              <a:rPr sz="1700" spc="-25">
                <a:latin typeface="Georgia"/>
                <a:cs typeface="Georgia"/>
              </a:rPr>
              <a:t> </a:t>
            </a:r>
            <a:r>
              <a:rPr sz="1700">
                <a:latin typeface="Georgia"/>
                <a:cs typeface="Georgia"/>
              </a:rPr>
              <a:t>work</a:t>
            </a:r>
            <a:r>
              <a:rPr sz="1700" spc="-30">
                <a:latin typeface="Georgia"/>
                <a:cs typeface="Georgia"/>
              </a:rPr>
              <a:t> </a:t>
            </a:r>
            <a:r>
              <a:rPr sz="1700" spc="-10">
                <a:latin typeface="Georgia"/>
                <a:cs typeface="Georgia"/>
              </a:rPr>
              <a:t>experiences.</a:t>
            </a:r>
            <a:endParaRPr sz="1700">
              <a:latin typeface="Georgia"/>
              <a:cs typeface="Georgia"/>
            </a:endParaRPr>
          </a:p>
          <a:p>
            <a:pPr marL="698500" lvl="1" indent="-228600">
              <a:lnSpc>
                <a:spcPct val="100000"/>
              </a:lnSpc>
              <a:spcBef>
                <a:spcPts val="1200"/>
              </a:spcBef>
              <a:buSzPct val="85294"/>
              <a:buFont typeface="Wingdings"/>
              <a:buChar char=""/>
              <a:tabLst>
                <a:tab pos="697865" algn="l"/>
                <a:tab pos="698500" algn="l"/>
              </a:tabLst>
            </a:pPr>
            <a:r>
              <a:rPr sz="1700">
                <a:latin typeface="Georgia"/>
                <a:cs typeface="Georgia"/>
              </a:rPr>
              <a:t>You</a:t>
            </a:r>
            <a:r>
              <a:rPr sz="1700" spc="-35">
                <a:latin typeface="Georgia"/>
                <a:cs typeface="Georgia"/>
              </a:rPr>
              <a:t> </a:t>
            </a:r>
            <a:r>
              <a:rPr sz="1700">
                <a:latin typeface="Georgia"/>
                <a:cs typeface="Georgia"/>
              </a:rPr>
              <a:t>receive 6</a:t>
            </a:r>
            <a:r>
              <a:rPr sz="1700" spc="-5">
                <a:latin typeface="Georgia"/>
                <a:cs typeface="Georgia"/>
              </a:rPr>
              <a:t> </a:t>
            </a:r>
            <a:r>
              <a:rPr sz="1700">
                <a:latin typeface="Georgia"/>
                <a:cs typeface="Georgia"/>
              </a:rPr>
              <a:t>times</a:t>
            </a:r>
            <a:r>
              <a:rPr sz="1700" spc="-15">
                <a:latin typeface="Georgia"/>
                <a:cs typeface="Georgia"/>
              </a:rPr>
              <a:t> </a:t>
            </a:r>
            <a:r>
              <a:rPr sz="1700">
                <a:latin typeface="Georgia"/>
                <a:cs typeface="Georgia"/>
              </a:rPr>
              <a:t>more views</a:t>
            </a:r>
            <a:r>
              <a:rPr sz="1700" spc="-25">
                <a:latin typeface="Georgia"/>
                <a:cs typeface="Georgia"/>
              </a:rPr>
              <a:t> </a:t>
            </a:r>
            <a:r>
              <a:rPr sz="1700">
                <a:latin typeface="Georgia"/>
                <a:cs typeface="Georgia"/>
              </a:rPr>
              <a:t>when</a:t>
            </a:r>
            <a:r>
              <a:rPr sz="1700" spc="-30">
                <a:latin typeface="Georgia"/>
                <a:cs typeface="Georgia"/>
              </a:rPr>
              <a:t> </a:t>
            </a:r>
            <a:r>
              <a:rPr sz="1700">
                <a:latin typeface="Georgia"/>
                <a:cs typeface="Georgia"/>
              </a:rPr>
              <a:t>sharing</a:t>
            </a:r>
            <a:r>
              <a:rPr sz="1700" spc="-20">
                <a:latin typeface="Georgia"/>
                <a:cs typeface="Georgia"/>
              </a:rPr>
              <a:t> </a:t>
            </a:r>
            <a:r>
              <a:rPr sz="1700">
                <a:latin typeface="Georgia"/>
                <a:cs typeface="Georgia"/>
              </a:rPr>
              <a:t>volunteer</a:t>
            </a:r>
            <a:r>
              <a:rPr sz="1700" spc="-35">
                <a:latin typeface="Georgia"/>
                <a:cs typeface="Georgia"/>
              </a:rPr>
              <a:t> </a:t>
            </a:r>
            <a:r>
              <a:rPr lang="en-CA" sz="1700">
                <a:latin typeface="Georgia"/>
                <a:cs typeface="Georgia"/>
              </a:rPr>
              <a:t>experiences and</a:t>
            </a:r>
            <a:r>
              <a:rPr sz="1700" spc="-30">
                <a:latin typeface="Georgia"/>
                <a:cs typeface="Georgia"/>
              </a:rPr>
              <a:t> </a:t>
            </a:r>
            <a:r>
              <a:rPr sz="1700">
                <a:latin typeface="Georgia"/>
                <a:cs typeface="Georgia"/>
              </a:rPr>
              <a:t>shows</a:t>
            </a:r>
            <a:r>
              <a:rPr sz="1700" spc="-25">
                <a:latin typeface="Georgia"/>
                <a:cs typeface="Georgia"/>
              </a:rPr>
              <a:t> </a:t>
            </a:r>
            <a:r>
              <a:rPr sz="1700">
                <a:latin typeface="Georgia"/>
                <a:cs typeface="Georgia"/>
              </a:rPr>
              <a:t>how</a:t>
            </a:r>
            <a:r>
              <a:rPr sz="1700" spc="-30">
                <a:latin typeface="Georgia"/>
                <a:cs typeface="Georgia"/>
              </a:rPr>
              <a:t> </a:t>
            </a:r>
            <a:r>
              <a:rPr sz="1700">
                <a:latin typeface="Georgia"/>
                <a:cs typeface="Georgia"/>
              </a:rPr>
              <a:t>you</a:t>
            </a:r>
            <a:r>
              <a:rPr sz="1700" spc="-20">
                <a:latin typeface="Georgia"/>
                <a:cs typeface="Georgia"/>
              </a:rPr>
              <a:t> </a:t>
            </a:r>
            <a:r>
              <a:rPr sz="1700">
                <a:latin typeface="Georgia"/>
                <a:cs typeface="Georgia"/>
              </a:rPr>
              <a:t>are</a:t>
            </a:r>
            <a:r>
              <a:rPr sz="1700" spc="-5">
                <a:latin typeface="Georgia"/>
                <a:cs typeface="Georgia"/>
              </a:rPr>
              <a:t> </a:t>
            </a:r>
            <a:r>
              <a:rPr sz="1700">
                <a:latin typeface="Georgia"/>
                <a:cs typeface="Georgia"/>
              </a:rPr>
              <a:t>a</a:t>
            </a:r>
            <a:r>
              <a:rPr sz="1700" spc="-5">
                <a:latin typeface="Georgia"/>
                <a:cs typeface="Georgia"/>
              </a:rPr>
              <a:t> </a:t>
            </a:r>
            <a:r>
              <a:rPr sz="1700">
                <a:latin typeface="Georgia"/>
                <a:cs typeface="Georgia"/>
              </a:rPr>
              <a:t>good</a:t>
            </a:r>
            <a:r>
              <a:rPr sz="1700" spc="-30">
                <a:latin typeface="Georgia"/>
                <a:cs typeface="Georgia"/>
              </a:rPr>
              <a:t> </a:t>
            </a:r>
            <a:r>
              <a:rPr sz="1700" spc="-20">
                <a:latin typeface="Georgia"/>
                <a:cs typeface="Georgia"/>
              </a:rPr>
              <a:t>fit!</a:t>
            </a:r>
            <a:endParaRPr sz="1700">
              <a:latin typeface="Georgia"/>
              <a:cs typeface="Georgia"/>
            </a:endParaRPr>
          </a:p>
          <a:p>
            <a:pPr marL="302260" indent="-289560">
              <a:lnSpc>
                <a:spcPct val="100000"/>
              </a:lnSpc>
              <a:spcBef>
                <a:spcPts val="1105"/>
              </a:spcBef>
              <a:buSzPct val="85000"/>
              <a:buFont typeface="Wingdings"/>
              <a:buChar char=""/>
              <a:tabLst>
                <a:tab pos="301625" algn="l"/>
                <a:tab pos="302260" algn="l"/>
              </a:tabLst>
            </a:pPr>
            <a:r>
              <a:rPr lang="en-CA" sz="2000" b="1">
                <a:latin typeface="Georgia"/>
                <a:cs typeface="Georgia"/>
              </a:rPr>
              <a:t>Link</a:t>
            </a:r>
            <a:r>
              <a:rPr sz="2000" b="1" spc="-55">
                <a:latin typeface="Georgia"/>
                <a:cs typeface="Georgia"/>
              </a:rPr>
              <a:t> </a:t>
            </a:r>
            <a:r>
              <a:rPr lang="en-CA" sz="2000" b="1" spc="-55">
                <a:latin typeface="Georgia"/>
                <a:cs typeface="Georgia"/>
              </a:rPr>
              <a:t>companies &amp; </a:t>
            </a:r>
            <a:r>
              <a:rPr sz="2000" b="1" spc="-10">
                <a:latin typeface="Georgia"/>
                <a:cs typeface="Georgia"/>
              </a:rPr>
              <a:t>skills</a:t>
            </a:r>
            <a:r>
              <a:rPr lang="en-CA" sz="2000" b="1" spc="-10">
                <a:latin typeface="Georgia"/>
                <a:cs typeface="Georgia"/>
              </a:rPr>
              <a:t>, request recommendations, and endorse other</a:t>
            </a:r>
            <a:endParaRPr sz="2000">
              <a:latin typeface="Georgia"/>
              <a:cs typeface="Georgia"/>
            </a:endParaRPr>
          </a:p>
          <a:p>
            <a:pPr marL="698500" lvl="1" indent="-228600">
              <a:lnSpc>
                <a:spcPct val="100000"/>
              </a:lnSpc>
              <a:spcBef>
                <a:spcPts val="1200"/>
              </a:spcBef>
              <a:buSzPct val="85294"/>
              <a:buFont typeface="Wingdings"/>
              <a:buChar char=""/>
              <a:tabLst>
                <a:tab pos="697865" algn="l"/>
                <a:tab pos="698500" algn="l"/>
              </a:tabLst>
            </a:pPr>
            <a:r>
              <a:rPr sz="1700">
                <a:latin typeface="Georgia"/>
                <a:cs typeface="Georgia"/>
              </a:rPr>
              <a:t>You</a:t>
            </a:r>
            <a:r>
              <a:rPr sz="1700" spc="-35">
                <a:latin typeface="Georgia"/>
                <a:cs typeface="Georgia"/>
              </a:rPr>
              <a:t> </a:t>
            </a:r>
            <a:r>
              <a:rPr sz="1700">
                <a:latin typeface="Georgia"/>
                <a:cs typeface="Georgia"/>
              </a:rPr>
              <a:t>can</a:t>
            </a:r>
            <a:r>
              <a:rPr sz="1700" spc="-5">
                <a:latin typeface="Georgia"/>
                <a:cs typeface="Georgia"/>
              </a:rPr>
              <a:t> </a:t>
            </a:r>
            <a:r>
              <a:rPr lang="en-CA" sz="1700">
                <a:latin typeface="Georgia"/>
                <a:cs typeface="Georgia"/>
              </a:rPr>
              <a:t>link your skills to</a:t>
            </a:r>
            <a:r>
              <a:rPr sz="1700" spc="-30">
                <a:latin typeface="Georgia"/>
                <a:cs typeface="Georgia"/>
              </a:rPr>
              <a:t> </a:t>
            </a:r>
            <a:r>
              <a:rPr sz="1700">
                <a:latin typeface="Georgia"/>
                <a:cs typeface="Georgia"/>
              </a:rPr>
              <a:t>a</a:t>
            </a:r>
            <a:r>
              <a:rPr lang="en-CA" sz="1700">
                <a:latin typeface="Georgia"/>
                <a:cs typeface="Georgia"/>
              </a:rPr>
              <a:t> p</a:t>
            </a:r>
            <a:r>
              <a:rPr lang="en-US" sz="1700">
                <a:latin typeface="Georgia"/>
                <a:cs typeface="Georgia"/>
              </a:rPr>
              <a:t>articular experience</a:t>
            </a:r>
          </a:p>
          <a:p>
            <a:pPr marL="302260" indent="-289560">
              <a:lnSpc>
                <a:spcPct val="100000"/>
              </a:lnSpc>
              <a:spcBef>
                <a:spcPts val="1115"/>
              </a:spcBef>
              <a:buSzPct val="85000"/>
              <a:buFont typeface="Wingdings"/>
              <a:buChar char=""/>
              <a:tabLst>
                <a:tab pos="301625" algn="l"/>
                <a:tab pos="302260" algn="l"/>
              </a:tabLst>
            </a:pPr>
            <a:r>
              <a:rPr lang="en-US" sz="2000" b="1">
                <a:latin typeface="Georgia"/>
                <a:cs typeface="Georgia"/>
              </a:rPr>
              <a:t>Include</a:t>
            </a:r>
            <a:r>
              <a:rPr lang="en-US" sz="2000" b="1" spc="-45">
                <a:latin typeface="Georgia"/>
                <a:cs typeface="Georgia"/>
              </a:rPr>
              <a:t> </a:t>
            </a:r>
            <a:r>
              <a:rPr lang="en-US" sz="2000" b="1" spc="-10">
                <a:latin typeface="Georgia"/>
                <a:cs typeface="Georgia"/>
              </a:rPr>
              <a:t>Projects</a:t>
            </a:r>
            <a:endParaRPr lang="en-US" sz="2000">
              <a:latin typeface="Georgia"/>
              <a:cs typeface="Georgia"/>
            </a:endParaRPr>
          </a:p>
          <a:p>
            <a:pPr marL="698500" marR="100965" lvl="1" indent="-228600">
              <a:lnSpc>
                <a:spcPct val="80000"/>
              </a:lnSpc>
              <a:spcBef>
                <a:spcPts val="1610"/>
              </a:spcBef>
              <a:buSzPct val="85294"/>
              <a:buFont typeface="Wingdings"/>
              <a:buChar char=""/>
              <a:tabLst>
                <a:tab pos="697865" algn="l"/>
                <a:tab pos="698500" algn="l"/>
              </a:tabLst>
            </a:pPr>
            <a:r>
              <a:rPr sz="1700">
                <a:latin typeface="Georgia"/>
                <a:cs typeface="Georgia"/>
              </a:rPr>
              <a:t>Mention</a:t>
            </a:r>
            <a:r>
              <a:rPr sz="1700" spc="-30">
                <a:latin typeface="Georgia"/>
                <a:cs typeface="Georgia"/>
              </a:rPr>
              <a:t> </a:t>
            </a:r>
            <a:r>
              <a:rPr sz="1700">
                <a:latin typeface="Georgia"/>
                <a:cs typeface="Georgia"/>
              </a:rPr>
              <a:t>project</a:t>
            </a:r>
            <a:r>
              <a:rPr sz="1700" spc="-25">
                <a:latin typeface="Georgia"/>
                <a:cs typeface="Georgia"/>
              </a:rPr>
              <a:t> </a:t>
            </a:r>
            <a:r>
              <a:rPr sz="1700">
                <a:latin typeface="Georgia"/>
                <a:cs typeface="Georgia"/>
              </a:rPr>
              <a:t>and</a:t>
            </a:r>
            <a:r>
              <a:rPr sz="1700" spc="-20">
                <a:latin typeface="Georgia"/>
                <a:cs typeface="Georgia"/>
              </a:rPr>
              <a:t> </a:t>
            </a:r>
            <a:r>
              <a:rPr sz="1700">
                <a:latin typeface="Georgia"/>
                <a:cs typeface="Georgia"/>
              </a:rPr>
              <a:t>the</a:t>
            </a:r>
            <a:r>
              <a:rPr sz="1700" spc="-15">
                <a:latin typeface="Georgia"/>
                <a:cs typeface="Georgia"/>
              </a:rPr>
              <a:t> </a:t>
            </a:r>
            <a:r>
              <a:rPr sz="1700">
                <a:latin typeface="Georgia"/>
                <a:cs typeface="Georgia"/>
              </a:rPr>
              <a:t>result</a:t>
            </a:r>
            <a:r>
              <a:rPr sz="1700" spc="-10">
                <a:latin typeface="Georgia"/>
                <a:cs typeface="Georgia"/>
              </a:rPr>
              <a:t> </a:t>
            </a:r>
            <a:r>
              <a:rPr sz="1700">
                <a:latin typeface="Georgia"/>
                <a:cs typeface="Georgia"/>
              </a:rPr>
              <a:t>but</a:t>
            </a:r>
            <a:r>
              <a:rPr sz="1700" spc="-40">
                <a:latin typeface="Georgia"/>
                <a:cs typeface="Georgia"/>
              </a:rPr>
              <a:t> </a:t>
            </a:r>
            <a:r>
              <a:rPr sz="1700">
                <a:latin typeface="Georgia"/>
                <a:cs typeface="Georgia"/>
              </a:rPr>
              <a:t>leave the</a:t>
            </a:r>
            <a:r>
              <a:rPr sz="1700" spc="-20">
                <a:latin typeface="Georgia"/>
                <a:cs typeface="Georgia"/>
              </a:rPr>
              <a:t> </a:t>
            </a:r>
            <a:r>
              <a:rPr sz="1700">
                <a:latin typeface="Georgia"/>
                <a:cs typeface="Georgia"/>
              </a:rPr>
              <a:t>gaps</a:t>
            </a:r>
            <a:r>
              <a:rPr sz="1700" spc="-5">
                <a:latin typeface="Georgia"/>
                <a:cs typeface="Georgia"/>
              </a:rPr>
              <a:t> </a:t>
            </a:r>
            <a:r>
              <a:rPr sz="1700">
                <a:latin typeface="Georgia"/>
                <a:cs typeface="Georgia"/>
              </a:rPr>
              <a:t>out</a:t>
            </a:r>
            <a:r>
              <a:rPr sz="1700" spc="-30">
                <a:latin typeface="Georgia"/>
                <a:cs typeface="Georgia"/>
              </a:rPr>
              <a:t> </a:t>
            </a:r>
            <a:r>
              <a:rPr sz="1700">
                <a:latin typeface="Georgia"/>
                <a:cs typeface="Georgia"/>
              </a:rPr>
              <a:t>so</a:t>
            </a:r>
            <a:r>
              <a:rPr sz="1700" spc="-10">
                <a:latin typeface="Georgia"/>
                <a:cs typeface="Georgia"/>
              </a:rPr>
              <a:t> </a:t>
            </a:r>
            <a:r>
              <a:rPr sz="1700">
                <a:latin typeface="Georgia"/>
                <a:cs typeface="Georgia"/>
              </a:rPr>
              <a:t>that</a:t>
            </a:r>
            <a:r>
              <a:rPr sz="1700" spc="-10">
                <a:latin typeface="Georgia"/>
                <a:cs typeface="Georgia"/>
              </a:rPr>
              <a:t> </a:t>
            </a:r>
            <a:r>
              <a:rPr sz="1700">
                <a:latin typeface="Georgia"/>
                <a:cs typeface="Georgia"/>
              </a:rPr>
              <a:t>they</a:t>
            </a:r>
            <a:r>
              <a:rPr sz="1700" spc="-25">
                <a:latin typeface="Georgia"/>
                <a:cs typeface="Georgia"/>
              </a:rPr>
              <a:t> </a:t>
            </a:r>
            <a:r>
              <a:rPr sz="1700">
                <a:latin typeface="Georgia"/>
                <a:cs typeface="Georgia"/>
              </a:rPr>
              <a:t>want</a:t>
            </a:r>
            <a:r>
              <a:rPr sz="1700" spc="-20">
                <a:latin typeface="Georgia"/>
                <a:cs typeface="Georgia"/>
              </a:rPr>
              <a:t> </a:t>
            </a:r>
            <a:r>
              <a:rPr sz="1700">
                <a:latin typeface="Georgia"/>
                <a:cs typeface="Georgia"/>
              </a:rPr>
              <a:t>to</a:t>
            </a:r>
            <a:r>
              <a:rPr sz="1700" spc="-25">
                <a:latin typeface="Georgia"/>
                <a:cs typeface="Georgia"/>
              </a:rPr>
              <a:t> </a:t>
            </a:r>
            <a:r>
              <a:rPr sz="1700">
                <a:latin typeface="Georgia"/>
                <a:cs typeface="Georgia"/>
              </a:rPr>
              <a:t>connect</a:t>
            </a:r>
            <a:r>
              <a:rPr sz="1700" spc="-25">
                <a:latin typeface="Georgia"/>
                <a:cs typeface="Georgia"/>
              </a:rPr>
              <a:t> </a:t>
            </a:r>
            <a:r>
              <a:rPr sz="1700">
                <a:latin typeface="Georgia"/>
                <a:cs typeface="Georgia"/>
              </a:rPr>
              <a:t>with</a:t>
            </a:r>
            <a:r>
              <a:rPr sz="1700" spc="-30">
                <a:latin typeface="Georgia"/>
                <a:cs typeface="Georgia"/>
              </a:rPr>
              <a:t> </a:t>
            </a:r>
            <a:r>
              <a:rPr sz="1700">
                <a:latin typeface="Georgia"/>
                <a:cs typeface="Georgia"/>
              </a:rPr>
              <a:t>you</a:t>
            </a:r>
            <a:r>
              <a:rPr sz="1700" spc="-25">
                <a:latin typeface="Georgia"/>
                <a:cs typeface="Georgia"/>
              </a:rPr>
              <a:t> </a:t>
            </a:r>
            <a:r>
              <a:rPr sz="1700">
                <a:latin typeface="Georgia"/>
                <a:cs typeface="Georgia"/>
              </a:rPr>
              <a:t>and</a:t>
            </a:r>
            <a:r>
              <a:rPr sz="1700" spc="-15">
                <a:latin typeface="Georgia"/>
                <a:cs typeface="Georgia"/>
              </a:rPr>
              <a:t> </a:t>
            </a:r>
            <a:r>
              <a:rPr sz="1700">
                <a:latin typeface="Georgia"/>
                <a:cs typeface="Georgia"/>
              </a:rPr>
              <a:t>start </a:t>
            </a:r>
            <a:r>
              <a:rPr sz="1700" spc="-50">
                <a:latin typeface="Georgia"/>
                <a:cs typeface="Georgia"/>
              </a:rPr>
              <a:t>a </a:t>
            </a:r>
            <a:r>
              <a:rPr sz="1700" spc="-10">
                <a:latin typeface="Georgia"/>
                <a:cs typeface="Georgia"/>
              </a:rPr>
              <a:t>conversation.</a:t>
            </a:r>
            <a:endParaRPr sz="1700">
              <a:latin typeface="Georgia"/>
              <a:cs typeface="Georgia"/>
            </a:endParaRPr>
          </a:p>
          <a:p>
            <a:pPr marL="302260" indent="-289560">
              <a:lnSpc>
                <a:spcPct val="100000"/>
              </a:lnSpc>
              <a:spcBef>
                <a:spcPts val="1105"/>
              </a:spcBef>
              <a:buSzPct val="85000"/>
              <a:buFont typeface="Wingdings"/>
              <a:buChar char=""/>
              <a:tabLst>
                <a:tab pos="301625" algn="l"/>
                <a:tab pos="302260" algn="l"/>
              </a:tabLst>
            </a:pPr>
            <a:r>
              <a:rPr sz="2000" b="1">
                <a:latin typeface="Georgia"/>
                <a:cs typeface="Georgia"/>
              </a:rPr>
              <a:t>Provide</a:t>
            </a:r>
            <a:r>
              <a:rPr sz="2000" b="1" spc="-40">
                <a:latin typeface="Georgia"/>
                <a:cs typeface="Georgia"/>
              </a:rPr>
              <a:t> </a:t>
            </a:r>
            <a:r>
              <a:rPr sz="2000" b="1">
                <a:latin typeface="Georgia"/>
                <a:cs typeface="Georgia"/>
              </a:rPr>
              <a:t>enough</a:t>
            </a:r>
            <a:r>
              <a:rPr sz="2000" b="1" spc="-20">
                <a:latin typeface="Georgia"/>
                <a:cs typeface="Georgia"/>
              </a:rPr>
              <a:t> </a:t>
            </a:r>
            <a:r>
              <a:rPr sz="2000" b="1">
                <a:latin typeface="Georgia"/>
                <a:cs typeface="Georgia"/>
              </a:rPr>
              <a:t>information</a:t>
            </a:r>
            <a:r>
              <a:rPr sz="2000" b="1" spc="-30">
                <a:latin typeface="Georgia"/>
                <a:cs typeface="Georgia"/>
              </a:rPr>
              <a:t> </a:t>
            </a:r>
            <a:r>
              <a:rPr sz="2000" b="1">
                <a:latin typeface="Georgia"/>
                <a:cs typeface="Georgia"/>
              </a:rPr>
              <a:t>to</a:t>
            </a:r>
            <a:r>
              <a:rPr sz="2000" b="1" spc="-10">
                <a:latin typeface="Georgia"/>
                <a:cs typeface="Georgia"/>
              </a:rPr>
              <a:t> </a:t>
            </a:r>
            <a:r>
              <a:rPr sz="2000" b="1">
                <a:latin typeface="Georgia"/>
                <a:cs typeface="Georgia"/>
              </a:rPr>
              <a:t>pique</a:t>
            </a:r>
            <a:r>
              <a:rPr sz="2000" b="1" spc="-25">
                <a:latin typeface="Georgia"/>
                <a:cs typeface="Georgia"/>
              </a:rPr>
              <a:t> </a:t>
            </a:r>
            <a:r>
              <a:rPr sz="2000" b="1">
                <a:latin typeface="Georgia"/>
                <a:cs typeface="Georgia"/>
              </a:rPr>
              <a:t>interest</a:t>
            </a:r>
            <a:r>
              <a:rPr sz="2000" b="1" spc="-30">
                <a:latin typeface="Georgia"/>
                <a:cs typeface="Georgia"/>
              </a:rPr>
              <a:t> </a:t>
            </a:r>
            <a:r>
              <a:rPr sz="2000" b="1">
                <a:latin typeface="Georgia"/>
                <a:cs typeface="Georgia"/>
              </a:rPr>
              <a:t>and</a:t>
            </a:r>
            <a:r>
              <a:rPr sz="2000" b="1" spc="-20">
                <a:latin typeface="Georgia"/>
                <a:cs typeface="Georgia"/>
              </a:rPr>
              <a:t> </a:t>
            </a:r>
            <a:r>
              <a:rPr sz="2000" b="1">
                <a:latin typeface="Georgia"/>
                <a:cs typeface="Georgia"/>
              </a:rPr>
              <a:t>start</a:t>
            </a:r>
            <a:r>
              <a:rPr sz="2000" b="1" spc="-20">
                <a:latin typeface="Georgia"/>
                <a:cs typeface="Georgia"/>
              </a:rPr>
              <a:t> </a:t>
            </a:r>
            <a:r>
              <a:rPr sz="2000" b="1">
                <a:latin typeface="Georgia"/>
                <a:cs typeface="Georgia"/>
              </a:rPr>
              <a:t>a</a:t>
            </a:r>
            <a:r>
              <a:rPr sz="2000" b="1" spc="-15">
                <a:latin typeface="Georgia"/>
                <a:cs typeface="Georgia"/>
              </a:rPr>
              <a:t> </a:t>
            </a:r>
            <a:r>
              <a:rPr sz="2000" b="1" spc="-10">
                <a:latin typeface="Georgia"/>
                <a:cs typeface="Georgia"/>
              </a:rPr>
              <a:t>conversation</a:t>
            </a:r>
            <a:endParaRPr sz="2000">
              <a:latin typeface="Georgia"/>
              <a:cs typeface="Georgia"/>
            </a:endParaRPr>
          </a:p>
        </p:txBody>
      </p:sp>
      <p:sp>
        <p:nvSpPr>
          <p:cNvPr id="2" name="Footer Placeholder 1">
            <a:extLst>
              <a:ext uri="{FF2B5EF4-FFF2-40B4-BE49-F238E27FC236}">
                <a16:creationId xmlns:a16="http://schemas.microsoft.com/office/drawing/2014/main" id="{6EEEB824-382F-7B47-8DD1-00EE6C41A38B}"/>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B31D7934-FDFE-53F9-DA84-EFEC9E310FAE}"/>
              </a:ext>
            </a:extLst>
          </p:cNvPr>
          <p:cNvSpPr>
            <a:spLocks noGrp="1"/>
          </p:cNvSpPr>
          <p:nvPr>
            <p:ph type="sldNum" sz="quarter" idx="12"/>
          </p:nvPr>
        </p:nvSpPr>
        <p:spPr/>
        <p:txBody>
          <a:bodyPr/>
          <a:lstStyle/>
          <a:p>
            <a:r>
              <a:rPr lang="en-US"/>
              <a:t>PAGE  </a:t>
            </a:r>
            <a:fld id="{93005692-73BE-493E-93AB-ECD6027A7652}"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5976620" cy="574040"/>
          </a:xfrm>
          <a:prstGeom prst="rect">
            <a:avLst/>
          </a:prstGeom>
        </p:spPr>
        <p:txBody>
          <a:bodyPr vert="horz" wrap="square" lIns="0" tIns="12700" rIns="0" bIns="0" rtlCol="0">
            <a:spAutoFit/>
          </a:bodyPr>
          <a:lstStyle/>
          <a:p>
            <a:pPr marL="12700">
              <a:lnSpc>
                <a:spcPct val="100000"/>
              </a:lnSpc>
              <a:spcBef>
                <a:spcPts val="100"/>
              </a:spcBef>
            </a:pPr>
            <a:r>
              <a:rPr sz="3600">
                <a:cs typeface="Impact"/>
              </a:rPr>
              <a:t>ADD</a:t>
            </a:r>
            <a:r>
              <a:rPr sz="3600" spc="155">
                <a:cs typeface="Impact"/>
              </a:rPr>
              <a:t> </a:t>
            </a:r>
            <a:r>
              <a:rPr sz="3600" spc="45">
                <a:cs typeface="Impact"/>
              </a:rPr>
              <a:t>EXAMPLES</a:t>
            </a:r>
            <a:r>
              <a:rPr sz="3600" spc="185">
                <a:cs typeface="Impact"/>
              </a:rPr>
              <a:t> </a:t>
            </a:r>
            <a:r>
              <a:rPr sz="3600">
                <a:cs typeface="Impact"/>
              </a:rPr>
              <a:t>OF</a:t>
            </a:r>
            <a:r>
              <a:rPr sz="3600" spc="160">
                <a:cs typeface="Impact"/>
              </a:rPr>
              <a:t> </a:t>
            </a:r>
            <a:r>
              <a:rPr sz="3600">
                <a:cs typeface="Impact"/>
              </a:rPr>
              <a:t>YOUR</a:t>
            </a:r>
            <a:r>
              <a:rPr sz="3600" spc="160">
                <a:cs typeface="Impact"/>
              </a:rPr>
              <a:t> </a:t>
            </a:r>
            <a:r>
              <a:rPr sz="3600" spc="-20">
                <a:cs typeface="Impact"/>
              </a:rPr>
              <a:t>WORK</a:t>
            </a:r>
            <a:endParaRPr sz="3600">
              <a:cs typeface="Impact"/>
            </a:endParaRPr>
          </a:p>
        </p:txBody>
      </p:sp>
      <p:sp>
        <p:nvSpPr>
          <p:cNvPr id="4" name="object 4"/>
          <p:cNvSpPr txBox="1"/>
          <p:nvPr/>
        </p:nvSpPr>
        <p:spPr>
          <a:xfrm>
            <a:off x="338734" y="1234820"/>
            <a:ext cx="9436735" cy="2105063"/>
          </a:xfrm>
          <a:prstGeom prst="rect">
            <a:avLst/>
          </a:prstGeom>
        </p:spPr>
        <p:txBody>
          <a:bodyPr vert="horz" wrap="square" lIns="0" tIns="215265" rIns="0" bIns="0" rtlCol="0">
            <a:spAutoFit/>
          </a:bodyPr>
          <a:lstStyle/>
          <a:p>
            <a:pPr marL="302260" indent="-289560">
              <a:lnSpc>
                <a:spcPct val="100000"/>
              </a:lnSpc>
              <a:spcBef>
                <a:spcPts val="1695"/>
              </a:spcBef>
              <a:buSzPct val="85416"/>
              <a:buFont typeface="Wingdings"/>
              <a:buChar char=""/>
              <a:tabLst>
                <a:tab pos="301625" algn="l"/>
                <a:tab pos="302260" algn="l"/>
              </a:tabLst>
            </a:pPr>
            <a:r>
              <a:rPr sz="2400">
                <a:latin typeface="Georgia"/>
                <a:cs typeface="Georgia"/>
              </a:rPr>
              <a:t>Add</a:t>
            </a:r>
            <a:r>
              <a:rPr sz="2400" spc="-15">
                <a:latin typeface="Georgia"/>
                <a:cs typeface="Georgia"/>
              </a:rPr>
              <a:t> </a:t>
            </a:r>
            <a:r>
              <a:rPr sz="2400">
                <a:latin typeface="Georgia"/>
                <a:cs typeface="Georgia"/>
              </a:rPr>
              <a:t>rich</a:t>
            </a:r>
            <a:r>
              <a:rPr sz="2400" spc="-5">
                <a:latin typeface="Georgia"/>
                <a:cs typeface="Georgia"/>
              </a:rPr>
              <a:t> </a:t>
            </a:r>
            <a:r>
              <a:rPr sz="2400" spc="-20">
                <a:latin typeface="Georgia"/>
                <a:cs typeface="Georgia"/>
              </a:rPr>
              <a:t>media</a:t>
            </a:r>
            <a:endParaRPr sz="2400">
              <a:latin typeface="Georgia"/>
              <a:cs typeface="Georgia"/>
            </a:endParaRPr>
          </a:p>
          <a:p>
            <a:pPr marL="698500" lvl="1" indent="-228600">
              <a:lnSpc>
                <a:spcPct val="100000"/>
              </a:lnSpc>
              <a:spcBef>
                <a:spcPts val="1595"/>
              </a:spcBef>
              <a:buSzPct val="85416"/>
              <a:buFont typeface="Wingdings"/>
              <a:buChar char=""/>
              <a:tabLst>
                <a:tab pos="698500" algn="l"/>
              </a:tabLst>
            </a:pPr>
            <a:r>
              <a:rPr sz="2400">
                <a:latin typeface="Georgia"/>
                <a:cs typeface="Georgia"/>
              </a:rPr>
              <a:t>Photos,</a:t>
            </a:r>
            <a:r>
              <a:rPr sz="2400" spc="-30">
                <a:latin typeface="Georgia"/>
                <a:cs typeface="Georgia"/>
              </a:rPr>
              <a:t> </a:t>
            </a:r>
            <a:r>
              <a:rPr sz="2400">
                <a:latin typeface="Georgia"/>
                <a:cs typeface="Georgia"/>
              </a:rPr>
              <a:t>videos,</a:t>
            </a:r>
            <a:r>
              <a:rPr sz="2400" spc="-30">
                <a:latin typeface="Georgia"/>
                <a:cs typeface="Georgia"/>
              </a:rPr>
              <a:t> </a:t>
            </a:r>
            <a:r>
              <a:rPr sz="2400">
                <a:latin typeface="Georgia"/>
                <a:cs typeface="Georgia"/>
              </a:rPr>
              <a:t>links,</a:t>
            </a:r>
            <a:r>
              <a:rPr sz="2400" spc="-35">
                <a:latin typeface="Georgia"/>
                <a:cs typeface="Georgia"/>
              </a:rPr>
              <a:t> </a:t>
            </a:r>
            <a:r>
              <a:rPr sz="2400">
                <a:latin typeface="Georgia"/>
                <a:cs typeface="Georgia"/>
              </a:rPr>
              <a:t>presentations,</a:t>
            </a:r>
            <a:r>
              <a:rPr sz="2400" spc="-20">
                <a:latin typeface="Georgia"/>
                <a:cs typeface="Georgia"/>
              </a:rPr>
              <a:t> </a:t>
            </a:r>
            <a:r>
              <a:rPr sz="2400">
                <a:latin typeface="Georgia"/>
                <a:cs typeface="Georgia"/>
              </a:rPr>
              <a:t>documents,</a:t>
            </a:r>
            <a:r>
              <a:rPr sz="2400" spc="-50">
                <a:latin typeface="Georgia"/>
                <a:cs typeface="Georgia"/>
              </a:rPr>
              <a:t> </a:t>
            </a:r>
            <a:r>
              <a:rPr sz="2400">
                <a:latin typeface="Georgia"/>
                <a:cs typeface="Georgia"/>
              </a:rPr>
              <a:t>tweets,</a:t>
            </a:r>
            <a:r>
              <a:rPr sz="2400" spc="-30">
                <a:latin typeface="Georgia"/>
                <a:cs typeface="Georgia"/>
              </a:rPr>
              <a:t> </a:t>
            </a:r>
            <a:r>
              <a:rPr sz="2400" spc="-10">
                <a:latin typeface="Georgia"/>
                <a:cs typeface="Georgia"/>
              </a:rPr>
              <a:t>podcasts</a:t>
            </a:r>
            <a:endParaRPr sz="2400">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sz="2400">
                <a:latin typeface="Georgia"/>
                <a:cs typeface="Georgia"/>
              </a:rPr>
              <a:t>These</a:t>
            </a:r>
            <a:r>
              <a:rPr sz="2400" spc="-5">
                <a:latin typeface="Georgia"/>
                <a:cs typeface="Georgia"/>
              </a:rPr>
              <a:t> </a:t>
            </a:r>
            <a:r>
              <a:rPr sz="2400">
                <a:latin typeface="Georgia"/>
                <a:cs typeface="Georgia"/>
              </a:rPr>
              <a:t>additions</a:t>
            </a:r>
            <a:r>
              <a:rPr sz="2400" spc="-45">
                <a:latin typeface="Georgia"/>
                <a:cs typeface="Georgia"/>
              </a:rPr>
              <a:t> </a:t>
            </a:r>
            <a:r>
              <a:rPr sz="2400">
                <a:latin typeface="Georgia"/>
                <a:cs typeface="Georgia"/>
              </a:rPr>
              <a:t>make</a:t>
            </a:r>
            <a:r>
              <a:rPr sz="2400" spc="-10">
                <a:latin typeface="Georgia"/>
                <a:cs typeface="Georgia"/>
              </a:rPr>
              <a:t> </a:t>
            </a:r>
            <a:r>
              <a:rPr sz="2400">
                <a:latin typeface="Georgia"/>
                <a:cs typeface="Georgia"/>
              </a:rPr>
              <a:t>your</a:t>
            </a:r>
            <a:r>
              <a:rPr sz="2400" spc="-20">
                <a:latin typeface="Georgia"/>
                <a:cs typeface="Georgia"/>
              </a:rPr>
              <a:t> </a:t>
            </a:r>
            <a:r>
              <a:rPr sz="2400">
                <a:latin typeface="Georgia"/>
                <a:cs typeface="Georgia"/>
              </a:rPr>
              <a:t>professional</a:t>
            </a:r>
            <a:r>
              <a:rPr sz="2400" spc="-5">
                <a:latin typeface="Georgia"/>
                <a:cs typeface="Georgia"/>
              </a:rPr>
              <a:t> </a:t>
            </a:r>
            <a:r>
              <a:rPr sz="2400">
                <a:latin typeface="Georgia"/>
                <a:cs typeface="Georgia"/>
              </a:rPr>
              <a:t>story </a:t>
            </a:r>
            <a:r>
              <a:rPr sz="2400" spc="-10">
                <a:latin typeface="Georgia"/>
                <a:cs typeface="Georgia"/>
              </a:rPr>
              <a:t>appealing</a:t>
            </a:r>
            <a:r>
              <a:rPr lang="en-CA" sz="2400" spc="-10">
                <a:latin typeface="Georgia"/>
                <a:cs typeface="Georgia"/>
              </a:rPr>
              <a:t> and add a social component to your profile</a:t>
            </a:r>
            <a:endParaRPr sz="2400">
              <a:latin typeface="Georgia"/>
              <a:cs typeface="Georgia"/>
            </a:endParaRPr>
          </a:p>
        </p:txBody>
      </p:sp>
      <p:pic>
        <p:nvPicPr>
          <p:cNvPr id="6" name="object 6" descr="A group of  smiling  wearing hard hats"/>
          <p:cNvPicPr/>
          <p:nvPr/>
        </p:nvPicPr>
        <p:blipFill>
          <a:blip r:embed="rId3" cstate="print"/>
          <a:stretch>
            <a:fillRect/>
          </a:stretch>
        </p:blipFill>
        <p:spPr>
          <a:xfrm>
            <a:off x="868184" y="3882643"/>
            <a:ext cx="4328160" cy="2164080"/>
          </a:xfrm>
          <a:prstGeom prst="rect">
            <a:avLst/>
          </a:prstGeom>
        </p:spPr>
      </p:pic>
      <p:sp>
        <p:nvSpPr>
          <p:cNvPr id="7" name="object 7"/>
          <p:cNvSpPr txBox="1"/>
          <p:nvPr/>
        </p:nvSpPr>
        <p:spPr>
          <a:xfrm>
            <a:off x="806907" y="6046723"/>
            <a:ext cx="4450715" cy="177800"/>
          </a:xfrm>
          <a:prstGeom prst="rect">
            <a:avLst/>
          </a:prstGeom>
        </p:spPr>
        <p:txBody>
          <a:bodyPr vert="horz" wrap="square" lIns="0" tIns="12065" rIns="0" bIns="0" rtlCol="0">
            <a:spAutoFit/>
          </a:bodyPr>
          <a:lstStyle/>
          <a:p>
            <a:pPr marL="12700">
              <a:lnSpc>
                <a:spcPct val="100000"/>
              </a:lnSpc>
              <a:spcBef>
                <a:spcPts val="95"/>
              </a:spcBef>
            </a:pPr>
            <a:r>
              <a:rPr sz="1000">
                <a:latin typeface="Georgia"/>
                <a:cs typeface="Georgia"/>
              </a:rPr>
              <a:t>Habitat</a:t>
            </a:r>
            <a:r>
              <a:rPr sz="1000" spc="40">
                <a:latin typeface="Georgia"/>
                <a:cs typeface="Georgia"/>
              </a:rPr>
              <a:t> </a:t>
            </a:r>
            <a:r>
              <a:rPr sz="1000">
                <a:latin typeface="Georgia"/>
                <a:cs typeface="Georgia"/>
              </a:rPr>
              <a:t>for</a:t>
            </a:r>
            <a:r>
              <a:rPr sz="1000" spc="35">
                <a:latin typeface="Georgia"/>
                <a:cs typeface="Georgia"/>
              </a:rPr>
              <a:t> </a:t>
            </a:r>
            <a:r>
              <a:rPr sz="1000">
                <a:latin typeface="Georgia"/>
                <a:cs typeface="Georgia"/>
              </a:rPr>
              <a:t>Humanity</a:t>
            </a:r>
            <a:r>
              <a:rPr sz="1000" spc="35">
                <a:latin typeface="Georgia"/>
                <a:cs typeface="Georgia"/>
              </a:rPr>
              <a:t> </a:t>
            </a:r>
            <a:r>
              <a:rPr sz="1000" u="sng" spc="-10">
                <a:solidFill>
                  <a:srgbClr val="353535"/>
                </a:solidFill>
                <a:uFill>
                  <a:solidFill>
                    <a:srgbClr val="353535"/>
                  </a:solidFill>
                </a:uFill>
                <a:latin typeface="Georgia"/>
                <a:cs typeface="Georgia"/>
                <a:hlinkClick r:id="rId4"/>
              </a:rPr>
              <a:t>https://www.habitat.org/volunteer/group-opportunities</a:t>
            </a:r>
            <a:endParaRPr sz="1000">
              <a:latin typeface="Georgia"/>
              <a:cs typeface="Georgia"/>
            </a:endParaRPr>
          </a:p>
        </p:txBody>
      </p:sp>
      <p:sp>
        <p:nvSpPr>
          <p:cNvPr id="2" name="Footer Placeholder 1">
            <a:extLst>
              <a:ext uri="{FF2B5EF4-FFF2-40B4-BE49-F238E27FC236}">
                <a16:creationId xmlns:a16="http://schemas.microsoft.com/office/drawing/2014/main" id="{A158EF1C-8A95-9812-70F2-D153C8B94814}"/>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C14EE6F1-8DB2-7228-034F-79B70DF3C4B9}"/>
              </a:ext>
            </a:extLst>
          </p:cNvPr>
          <p:cNvSpPr>
            <a:spLocks noGrp="1"/>
          </p:cNvSpPr>
          <p:nvPr>
            <p:ph type="sldNum" sz="quarter" idx="12"/>
          </p:nvPr>
        </p:nvSpPr>
        <p:spPr/>
        <p:txBody>
          <a:bodyPr/>
          <a:lstStyle/>
          <a:p>
            <a:r>
              <a:rPr lang="en-US"/>
              <a:t>PAGE  </a:t>
            </a:r>
            <a:fld id="{93005692-73BE-493E-93AB-ECD6027A7652}"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6111875" cy="574040"/>
          </a:xfrm>
          <a:prstGeom prst="rect">
            <a:avLst/>
          </a:prstGeom>
        </p:spPr>
        <p:txBody>
          <a:bodyPr vert="horz" wrap="square" lIns="0" tIns="12700" rIns="0" bIns="0" rtlCol="0">
            <a:spAutoFit/>
          </a:bodyPr>
          <a:lstStyle/>
          <a:p>
            <a:pPr marL="12700">
              <a:lnSpc>
                <a:spcPct val="100000"/>
              </a:lnSpc>
              <a:spcBef>
                <a:spcPts val="100"/>
              </a:spcBef>
            </a:pPr>
            <a:r>
              <a:rPr lang="en-CA" sz="3600">
                <a:cs typeface="Impact"/>
              </a:rPr>
              <a:t>5</a:t>
            </a:r>
            <a:r>
              <a:rPr sz="3600">
                <a:cs typeface="Impact"/>
              </a:rPr>
              <a:t>.</a:t>
            </a:r>
            <a:r>
              <a:rPr sz="3600" spc="160">
                <a:cs typeface="Impact"/>
              </a:rPr>
              <a:t> </a:t>
            </a:r>
            <a:r>
              <a:rPr sz="3600">
                <a:cs typeface="Impact"/>
              </a:rPr>
              <a:t>ADD</a:t>
            </a:r>
            <a:r>
              <a:rPr sz="3600" spc="170">
                <a:cs typeface="Impact"/>
              </a:rPr>
              <a:t> </a:t>
            </a:r>
            <a:r>
              <a:rPr sz="3600">
                <a:cs typeface="Impact"/>
              </a:rPr>
              <a:t>SKILLS</a:t>
            </a:r>
            <a:r>
              <a:rPr sz="3600" spc="220">
                <a:cs typeface="Impact"/>
              </a:rPr>
              <a:t> </a:t>
            </a:r>
            <a:r>
              <a:rPr sz="3600">
                <a:cs typeface="Impact"/>
              </a:rPr>
              <a:t>AND</a:t>
            </a:r>
            <a:r>
              <a:rPr sz="3600" spc="180">
                <a:cs typeface="Impact"/>
              </a:rPr>
              <a:t> </a:t>
            </a:r>
            <a:r>
              <a:rPr sz="3600">
                <a:cs typeface="Impact"/>
              </a:rPr>
              <a:t>GET</a:t>
            </a:r>
            <a:r>
              <a:rPr sz="3600" spc="200">
                <a:cs typeface="Impact"/>
              </a:rPr>
              <a:t> </a:t>
            </a:r>
            <a:r>
              <a:rPr sz="3600" spc="-10">
                <a:cs typeface="Impact"/>
              </a:rPr>
              <a:t>ENDORSED</a:t>
            </a:r>
            <a:endParaRPr sz="3600">
              <a:cs typeface="Impact"/>
            </a:endParaRPr>
          </a:p>
        </p:txBody>
      </p:sp>
      <p:sp>
        <p:nvSpPr>
          <p:cNvPr id="4" name="object 4"/>
          <p:cNvSpPr txBox="1"/>
          <p:nvPr/>
        </p:nvSpPr>
        <p:spPr>
          <a:xfrm>
            <a:off x="338734" y="1437513"/>
            <a:ext cx="6443066" cy="956672"/>
          </a:xfrm>
          <a:prstGeom prst="rect">
            <a:avLst/>
          </a:prstGeom>
        </p:spPr>
        <p:txBody>
          <a:bodyPr vert="horz" wrap="square" lIns="0" tIns="12700" rIns="0" bIns="0" rtlCol="0" anchor="t">
            <a:spAutoFit/>
          </a:bodyPr>
          <a:lstStyle/>
          <a:p>
            <a:pPr marL="302260" marR="5080" indent="-289560">
              <a:lnSpc>
                <a:spcPct val="100000"/>
              </a:lnSpc>
              <a:spcBef>
                <a:spcPts val="100"/>
              </a:spcBef>
              <a:buSzPct val="85416"/>
              <a:buFont typeface="Wingdings"/>
              <a:buChar char=""/>
              <a:tabLst>
                <a:tab pos="301625" algn="l"/>
                <a:tab pos="302260" algn="l"/>
              </a:tabLst>
            </a:pPr>
            <a:r>
              <a:rPr sz="2400">
                <a:latin typeface="Georgia"/>
                <a:cs typeface="Georgia"/>
              </a:rPr>
              <a:t>Include</a:t>
            </a:r>
            <a:r>
              <a:rPr sz="2400" spc="-25">
                <a:latin typeface="Georgia"/>
                <a:cs typeface="Georgia"/>
              </a:rPr>
              <a:t> </a:t>
            </a:r>
            <a:r>
              <a:rPr sz="2400">
                <a:latin typeface="Georgia"/>
                <a:cs typeface="Georgia"/>
              </a:rPr>
              <a:t>a</a:t>
            </a:r>
            <a:r>
              <a:rPr sz="2400" spc="-5">
                <a:latin typeface="Georgia"/>
                <a:cs typeface="Georgia"/>
              </a:rPr>
              <a:t> </a:t>
            </a:r>
            <a:r>
              <a:rPr sz="2400">
                <a:latin typeface="Georgia"/>
                <a:cs typeface="Georgia"/>
              </a:rPr>
              <a:t>mix</a:t>
            </a:r>
            <a:r>
              <a:rPr sz="2400" spc="-15">
                <a:latin typeface="Georgia"/>
                <a:cs typeface="Georgia"/>
              </a:rPr>
              <a:t> </a:t>
            </a:r>
            <a:r>
              <a:rPr sz="2400">
                <a:latin typeface="Georgia"/>
                <a:cs typeface="Georgia"/>
              </a:rPr>
              <a:t>of</a:t>
            </a:r>
            <a:r>
              <a:rPr sz="2400" spc="-10">
                <a:latin typeface="Georgia"/>
                <a:cs typeface="Georgia"/>
              </a:rPr>
              <a:t> </a:t>
            </a:r>
            <a:r>
              <a:rPr sz="2400">
                <a:latin typeface="Georgia"/>
                <a:cs typeface="Georgia"/>
              </a:rPr>
              <a:t>niche</a:t>
            </a:r>
            <a:r>
              <a:rPr sz="2400" spc="-10">
                <a:latin typeface="Georgia"/>
                <a:cs typeface="Georgia"/>
              </a:rPr>
              <a:t> </a:t>
            </a:r>
            <a:r>
              <a:rPr sz="2400">
                <a:latin typeface="Georgia"/>
                <a:cs typeface="Georgia"/>
              </a:rPr>
              <a:t>and</a:t>
            </a:r>
            <a:r>
              <a:rPr sz="2400" spc="-20">
                <a:latin typeface="Georgia"/>
                <a:cs typeface="Georgia"/>
              </a:rPr>
              <a:t> </a:t>
            </a:r>
            <a:r>
              <a:rPr lang="en-US" sz="2400">
                <a:latin typeface="Georgia"/>
                <a:cs typeface="Georgia"/>
              </a:rPr>
              <a:t>high-</a:t>
            </a:r>
            <a:r>
              <a:rPr lang="en-US" sz="2400" spc="-10">
                <a:latin typeface="Georgia"/>
                <a:cs typeface="Georgia"/>
              </a:rPr>
              <a:t>level</a:t>
            </a:r>
            <a:r>
              <a:rPr sz="2400" spc="-10">
                <a:latin typeface="Georgia"/>
                <a:cs typeface="Georgia"/>
              </a:rPr>
              <a:t> skills</a:t>
            </a:r>
            <a:endParaRPr sz="2400">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sz="2400">
                <a:latin typeface="Georgia"/>
                <a:cs typeface="Georgia"/>
              </a:rPr>
              <a:t>Prioritize</a:t>
            </a:r>
            <a:r>
              <a:rPr sz="2400" spc="-25">
                <a:latin typeface="Georgia"/>
                <a:cs typeface="Georgia"/>
              </a:rPr>
              <a:t> </a:t>
            </a:r>
            <a:r>
              <a:rPr sz="2400">
                <a:latin typeface="Georgia"/>
                <a:cs typeface="Georgia"/>
              </a:rPr>
              <a:t>your </a:t>
            </a:r>
            <a:r>
              <a:rPr sz="2400" spc="-10">
                <a:latin typeface="Georgia"/>
                <a:cs typeface="Georgia"/>
              </a:rPr>
              <a:t>skills</a:t>
            </a:r>
            <a:endParaRPr sz="2400">
              <a:latin typeface="Georgia"/>
              <a:cs typeface="Georgia"/>
            </a:endParaRPr>
          </a:p>
        </p:txBody>
      </p:sp>
      <p:pic>
        <p:nvPicPr>
          <p:cNvPr id="1026" name="Picture 2" descr="A close-up of a keywords">
            <a:extLst>
              <a:ext uri="{FF2B5EF4-FFF2-40B4-BE49-F238E27FC236}">
                <a16:creationId xmlns:a16="http://schemas.microsoft.com/office/drawing/2014/main" id="{EBC5DD9F-22EB-AEB7-3D2B-67E50C5E8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689" y="2057400"/>
            <a:ext cx="7792137" cy="3753010"/>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7">
            <a:extLst>
              <a:ext uri="{FF2B5EF4-FFF2-40B4-BE49-F238E27FC236}">
                <a16:creationId xmlns:a16="http://schemas.microsoft.com/office/drawing/2014/main" id="{0C4D7FB7-8D5E-1966-9C9C-2F4E66ECD695}"/>
              </a:ext>
            </a:extLst>
          </p:cNvPr>
          <p:cNvSpPr txBox="1"/>
          <p:nvPr/>
        </p:nvSpPr>
        <p:spPr>
          <a:xfrm>
            <a:off x="4206371" y="5813965"/>
            <a:ext cx="7985814" cy="166071"/>
          </a:xfrm>
          <a:prstGeom prst="rect">
            <a:avLst/>
          </a:prstGeom>
        </p:spPr>
        <p:txBody>
          <a:bodyPr vert="horz" wrap="square" lIns="0" tIns="12065" rIns="0" bIns="0" rtlCol="0">
            <a:spAutoFit/>
          </a:bodyPr>
          <a:lstStyle/>
          <a:p>
            <a:pPr marL="12700">
              <a:lnSpc>
                <a:spcPct val="100000"/>
              </a:lnSpc>
              <a:spcBef>
                <a:spcPts val="95"/>
              </a:spcBef>
            </a:pPr>
            <a:r>
              <a:rPr lang="en-CA" sz="1000">
                <a:latin typeface="Georgia"/>
                <a:cs typeface="Georgia"/>
              </a:rPr>
              <a:t>Example of LinkedIn Profile Skills Section </a:t>
            </a:r>
            <a:r>
              <a:rPr lang="en-CA" sz="1000">
                <a:latin typeface="Georgia"/>
                <a:cs typeface="Georgia"/>
                <a:hlinkClick r:id="rId4"/>
              </a:rPr>
              <a:t>https://cultivatedculture.com/linkedin-profile-tips/example-of-linkedin-profile-skills-section/</a:t>
            </a:r>
            <a:endParaRPr sz="1000">
              <a:latin typeface="Georgia"/>
              <a:cs typeface="Georgia"/>
            </a:endParaRPr>
          </a:p>
        </p:txBody>
      </p:sp>
      <p:sp>
        <p:nvSpPr>
          <p:cNvPr id="2" name="Footer Placeholder 1">
            <a:extLst>
              <a:ext uri="{FF2B5EF4-FFF2-40B4-BE49-F238E27FC236}">
                <a16:creationId xmlns:a16="http://schemas.microsoft.com/office/drawing/2014/main" id="{D64B24D9-0AAD-538F-17BB-5DF8C0729447}"/>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586DB81E-C25E-9E13-3C75-0FD23F841246}"/>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6111875" cy="574040"/>
          </a:xfrm>
          <a:prstGeom prst="rect">
            <a:avLst/>
          </a:prstGeom>
        </p:spPr>
        <p:txBody>
          <a:bodyPr vert="horz" wrap="square" lIns="0" tIns="12700" rIns="0" bIns="0" rtlCol="0">
            <a:spAutoFit/>
          </a:bodyPr>
          <a:lstStyle/>
          <a:p>
            <a:pPr marL="12700">
              <a:lnSpc>
                <a:spcPct val="100000"/>
              </a:lnSpc>
              <a:spcBef>
                <a:spcPts val="100"/>
              </a:spcBef>
            </a:pPr>
            <a:r>
              <a:rPr lang="en-CA" sz="3600" dirty="0">
                <a:cs typeface="Impact"/>
              </a:rPr>
              <a:t>LINKING SKILLS</a:t>
            </a:r>
            <a:endParaRPr sz="3600" dirty="0">
              <a:cs typeface="Impact"/>
            </a:endParaRPr>
          </a:p>
        </p:txBody>
      </p:sp>
      <p:pic>
        <p:nvPicPr>
          <p:cNvPr id="7" name="Picture 6" descr="A close-up of a logo of the Hospital for Sick Children and skills description &#10;&#10;">
            <a:extLst>
              <a:ext uri="{FF2B5EF4-FFF2-40B4-BE49-F238E27FC236}">
                <a16:creationId xmlns:a16="http://schemas.microsoft.com/office/drawing/2014/main" id="{44C844E3-20EF-0790-C3F7-BA99E333B1D4}"/>
              </a:ext>
            </a:extLst>
          </p:cNvPr>
          <p:cNvPicPr>
            <a:picLocks noChangeAspect="1"/>
          </p:cNvPicPr>
          <p:nvPr/>
        </p:nvPicPr>
        <p:blipFill>
          <a:blip r:embed="rId3"/>
          <a:stretch>
            <a:fillRect/>
          </a:stretch>
        </p:blipFill>
        <p:spPr>
          <a:xfrm>
            <a:off x="350316" y="1171136"/>
            <a:ext cx="9570374" cy="1724391"/>
          </a:xfrm>
          <a:prstGeom prst="rect">
            <a:avLst/>
          </a:prstGeom>
        </p:spPr>
      </p:pic>
      <p:pic>
        <p:nvPicPr>
          <p:cNvPr id="10" name="Picture 9" descr="A screenshot of the skill section from LinkedIn&#10;&#10;">
            <a:extLst>
              <a:ext uri="{FF2B5EF4-FFF2-40B4-BE49-F238E27FC236}">
                <a16:creationId xmlns:a16="http://schemas.microsoft.com/office/drawing/2014/main" id="{F7B24DC7-5A98-D43E-6F21-E3B57F22CBAD}"/>
              </a:ext>
            </a:extLst>
          </p:cNvPr>
          <p:cNvPicPr>
            <a:picLocks noChangeAspect="1"/>
          </p:cNvPicPr>
          <p:nvPr/>
        </p:nvPicPr>
        <p:blipFill>
          <a:blip r:embed="rId4"/>
          <a:stretch>
            <a:fillRect/>
          </a:stretch>
        </p:blipFill>
        <p:spPr>
          <a:xfrm>
            <a:off x="260604" y="3033310"/>
            <a:ext cx="8382000" cy="3824692"/>
          </a:xfrm>
          <a:prstGeom prst="rect">
            <a:avLst/>
          </a:prstGeom>
        </p:spPr>
      </p:pic>
      <p:sp>
        <p:nvSpPr>
          <p:cNvPr id="2" name="object 2">
            <a:extLst>
              <a:ext uri="{C183D7F6-B498-43B3-948B-1728B52AA6E4}">
                <adec:decorative xmlns:adec="http://schemas.microsoft.com/office/drawing/2017/decorative" val="1"/>
              </a:ext>
            </a:extLst>
          </p:cNvPr>
          <p:cNvSpPr/>
          <p:nvPr/>
        </p:nvSpPr>
        <p:spPr>
          <a:xfrm>
            <a:off x="260604" y="6283452"/>
            <a:ext cx="2731135" cy="302260"/>
          </a:xfrm>
          <a:custGeom>
            <a:avLst/>
            <a:gdLst/>
            <a:ahLst/>
            <a:cxnLst/>
            <a:rect l="l" t="t" r="r" b="b"/>
            <a:pathLst>
              <a:path w="2731135" h="302259">
                <a:moveTo>
                  <a:pt x="2731008" y="0"/>
                </a:moveTo>
                <a:lnTo>
                  <a:pt x="0" y="0"/>
                </a:lnTo>
                <a:lnTo>
                  <a:pt x="0" y="301752"/>
                </a:lnTo>
                <a:lnTo>
                  <a:pt x="2731008" y="301752"/>
                </a:lnTo>
                <a:lnTo>
                  <a:pt x="2731008" y="0"/>
                </a:lnTo>
                <a:close/>
              </a:path>
            </a:pathLst>
          </a:custGeom>
          <a:solidFill>
            <a:srgbClr val="FFD44F"/>
          </a:solidFill>
        </p:spPr>
        <p:txBody>
          <a:bodyPr wrap="square" lIns="0" tIns="0" rIns="0" bIns="0" rtlCol="0"/>
          <a:lstStyle/>
          <a:p>
            <a:endParaRPr/>
          </a:p>
        </p:txBody>
      </p:sp>
      <p:sp>
        <p:nvSpPr>
          <p:cNvPr id="6" name="object 6"/>
          <p:cNvSpPr txBox="1">
            <a:spLocks noGrp="1"/>
          </p:cNvSpPr>
          <p:nvPr>
            <p:ph type="ftr" sz="quarter" idx="5"/>
          </p:nvPr>
        </p:nvSpPr>
        <p:spPr>
          <a:xfrm>
            <a:off x="350316" y="6329369"/>
            <a:ext cx="2550795" cy="210820"/>
          </a:xfrm>
          <a:prstGeom prst="rect">
            <a:avLst/>
          </a:prstGeom>
        </p:spPr>
        <p:txBody>
          <a:bodyPr vert="horz" wrap="square" lIns="0" tIns="0" rIns="0" bIns="0" rtlCol="0">
            <a:spAutoFit/>
          </a:bodyPr>
          <a:lstStyle>
            <a:defPPr>
              <a:defRPr kern="0"/>
            </a:defPPr>
            <a:lvl1pPr>
              <a:defRPr sz="1200" b="1" i="0">
                <a:solidFill>
                  <a:schemeClr val="tx1"/>
                </a:solidFill>
                <a:latin typeface="Verdana"/>
                <a:cs typeface="Verdana"/>
              </a:defRPr>
            </a:lvl1pPr>
          </a:lstStyle>
          <a:p>
            <a:pPr marL="12700">
              <a:lnSpc>
                <a:spcPct val="100000"/>
              </a:lnSpc>
              <a:spcBef>
                <a:spcPts val="105"/>
              </a:spcBef>
            </a:pPr>
            <a:r>
              <a:rPr lang="en-US"/>
              <a:t>LINKEDIN WORKSHOP</a:t>
            </a:r>
            <a:endParaRPr spc="-10"/>
          </a:p>
        </p:txBody>
      </p:sp>
    </p:spTree>
    <p:extLst>
      <p:ext uri="{BB962C8B-B14F-4D97-AF65-F5344CB8AC3E}">
        <p14:creationId xmlns:p14="http://schemas.microsoft.com/office/powerpoint/2010/main" val="324227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C9C1A2-4D76-6EA3-82B3-5F043B2973EB}"/>
              </a:ext>
            </a:extLst>
          </p:cNvPr>
          <p:cNvSpPr>
            <a:spLocks noGrp="1"/>
          </p:cNvSpPr>
          <p:nvPr>
            <p:ph type="title"/>
          </p:nvPr>
        </p:nvSpPr>
        <p:spPr/>
        <p:txBody>
          <a:bodyPr/>
          <a:lstStyle/>
          <a:p>
            <a:r>
              <a:rPr lang="en-CA" dirty="0"/>
              <a:t>ANY QUESTIONS</a:t>
            </a:r>
          </a:p>
        </p:txBody>
      </p:sp>
      <p:sp>
        <p:nvSpPr>
          <p:cNvPr id="2" name="Text Placeholder 1">
            <a:extLst>
              <a:ext uri="{FF2B5EF4-FFF2-40B4-BE49-F238E27FC236}">
                <a16:creationId xmlns:a16="http://schemas.microsoft.com/office/drawing/2014/main" id="{4DA0B0FE-062F-5847-0008-9214D098E12F}"/>
              </a:ext>
            </a:extLst>
          </p:cNvPr>
          <p:cNvSpPr>
            <a:spLocks noGrp="1"/>
          </p:cNvSpPr>
          <p:nvPr>
            <p:ph type="body" sz="quarter" idx="13"/>
          </p:nvPr>
        </p:nvSpPr>
        <p:spPr/>
        <p:txBody>
          <a:bodyPr/>
          <a:lstStyle/>
          <a:p>
            <a:r>
              <a:rPr lang="en-CA"/>
              <a:t>about the experience or skills section?</a:t>
            </a:r>
          </a:p>
        </p:txBody>
      </p:sp>
      <p:sp>
        <p:nvSpPr>
          <p:cNvPr id="4" name="Footer Placeholder 3">
            <a:extLst>
              <a:ext uri="{FF2B5EF4-FFF2-40B4-BE49-F238E27FC236}">
                <a16:creationId xmlns:a16="http://schemas.microsoft.com/office/drawing/2014/main" id="{98732F19-2F81-3FDB-3B2E-20C19EB91AA7}"/>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BF1015CD-364D-3E0A-A968-120BE69F313D}"/>
              </a:ext>
            </a:extLst>
          </p:cNvPr>
          <p:cNvSpPr>
            <a:spLocks noGrp="1"/>
          </p:cNvSpPr>
          <p:nvPr>
            <p:ph type="sldNum" sz="quarter" idx="12"/>
          </p:nvPr>
        </p:nvSpPr>
        <p:spPr/>
        <p:txBody>
          <a:bodyPr/>
          <a:lstStyle/>
          <a:p>
            <a:r>
              <a:rPr lang="en-US"/>
              <a:t>PAGE  </a:t>
            </a:r>
            <a:fld id="{93005692-73BE-493E-93AB-ECD6027A7652}" type="slidenum">
              <a:rPr lang="en-US" smtClean="0"/>
              <a:pPr/>
              <a:t>24</a:t>
            </a:fld>
            <a:endParaRPr lang="en-US"/>
          </a:p>
        </p:txBody>
      </p:sp>
    </p:spTree>
    <p:extLst>
      <p:ext uri="{BB962C8B-B14F-4D97-AF65-F5344CB8AC3E}">
        <p14:creationId xmlns:p14="http://schemas.microsoft.com/office/powerpoint/2010/main" val="189899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6854" y="618866"/>
            <a:ext cx="6778346" cy="566822"/>
          </a:xfrm>
          <a:prstGeom prst="rect">
            <a:avLst/>
          </a:prstGeom>
        </p:spPr>
        <p:txBody>
          <a:bodyPr vert="horz" wrap="square" lIns="0" tIns="12700" rIns="0" bIns="0" rtlCol="0">
            <a:spAutoFit/>
          </a:bodyPr>
          <a:lstStyle/>
          <a:p>
            <a:pPr marL="12700">
              <a:lnSpc>
                <a:spcPct val="100000"/>
              </a:lnSpc>
              <a:spcBef>
                <a:spcPts val="100"/>
              </a:spcBef>
            </a:pPr>
            <a:r>
              <a:rPr sz="3600" dirty="0">
                <a:cs typeface="Impact"/>
              </a:rPr>
              <a:t>KEEP</a:t>
            </a:r>
            <a:r>
              <a:rPr sz="3600" spc="345" dirty="0">
                <a:cs typeface="Impact"/>
              </a:rPr>
              <a:t> </a:t>
            </a:r>
            <a:r>
              <a:rPr sz="3600" dirty="0">
                <a:cs typeface="Impact"/>
              </a:rPr>
              <a:t>IMPROVING</a:t>
            </a:r>
            <a:r>
              <a:rPr lang="en-CA" sz="3600" dirty="0">
                <a:cs typeface="Impact"/>
              </a:rPr>
              <a:t>!</a:t>
            </a:r>
            <a:r>
              <a:rPr sz="3600" spc="385" dirty="0">
                <a:cs typeface="Impact"/>
              </a:rPr>
              <a:t> </a:t>
            </a:r>
            <a:r>
              <a:rPr sz="3600" spc="-20" dirty="0">
                <a:cs typeface="Impact"/>
              </a:rPr>
              <a:t>ADD…</a:t>
            </a:r>
            <a:endParaRPr sz="3600" dirty="0">
              <a:cs typeface="Impact"/>
            </a:endParaRPr>
          </a:p>
        </p:txBody>
      </p:sp>
      <p:sp>
        <p:nvSpPr>
          <p:cNvPr id="4" name="object 4"/>
          <p:cNvSpPr txBox="1"/>
          <p:nvPr/>
        </p:nvSpPr>
        <p:spPr>
          <a:xfrm>
            <a:off x="338734" y="1234820"/>
            <a:ext cx="6049010" cy="4577080"/>
          </a:xfrm>
          <a:prstGeom prst="rect">
            <a:avLst/>
          </a:prstGeom>
        </p:spPr>
        <p:txBody>
          <a:bodyPr vert="horz" wrap="square" lIns="0" tIns="215265" rIns="0" bIns="0" rtlCol="0" anchor="t">
            <a:spAutoFit/>
          </a:bodyPr>
          <a:lstStyle/>
          <a:p>
            <a:pPr marL="302260" indent="-289560">
              <a:lnSpc>
                <a:spcPct val="100000"/>
              </a:lnSpc>
              <a:spcBef>
                <a:spcPts val="1695"/>
              </a:spcBef>
              <a:buSzPct val="85416"/>
              <a:buFont typeface="Wingdings"/>
              <a:buChar char=""/>
              <a:tabLst>
                <a:tab pos="301625" algn="l"/>
                <a:tab pos="302260" algn="l"/>
              </a:tabLst>
            </a:pPr>
            <a:r>
              <a:rPr sz="2400" spc="-10">
                <a:latin typeface="Georgia"/>
                <a:cs typeface="Georgia"/>
              </a:rPr>
              <a:t>Languages</a:t>
            </a:r>
            <a:endParaRPr sz="2400">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sz="2400" spc="-10">
                <a:latin typeface="Georgia"/>
                <a:cs typeface="Georgia"/>
              </a:rPr>
              <a:t>Groups</a:t>
            </a:r>
            <a:endParaRPr sz="2400">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sz="2400" spc="-10">
                <a:latin typeface="Georgia"/>
                <a:cs typeface="Georgia"/>
              </a:rPr>
              <a:t>Organizations</a:t>
            </a:r>
            <a:endParaRPr lang="en-CA" sz="2400" spc="-10">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lang="en-CA" sz="2400" spc="-10">
                <a:latin typeface="Georgia"/>
                <a:cs typeface="Georgia"/>
              </a:rPr>
              <a:t>Licenses &amp; certifications</a:t>
            </a:r>
            <a:endParaRPr lang="en-CA" sz="2400">
              <a:latin typeface="Georgia"/>
              <a:cs typeface="Georgia"/>
            </a:endParaRPr>
          </a:p>
          <a:p>
            <a:pPr marL="302260" indent="-289560">
              <a:lnSpc>
                <a:spcPct val="100000"/>
              </a:lnSpc>
              <a:spcBef>
                <a:spcPts val="1615"/>
              </a:spcBef>
              <a:buSzPct val="85416"/>
              <a:buFont typeface="Wingdings"/>
              <a:buChar char=""/>
              <a:tabLst>
                <a:tab pos="301625" algn="l"/>
                <a:tab pos="302260" algn="l"/>
              </a:tabLst>
            </a:pPr>
            <a:r>
              <a:rPr sz="2400">
                <a:latin typeface="Georgia"/>
                <a:cs typeface="Georgia"/>
              </a:rPr>
              <a:t>Honors &amp;</a:t>
            </a:r>
            <a:r>
              <a:rPr sz="2400" spc="-20">
                <a:latin typeface="Georgia"/>
                <a:cs typeface="Georgia"/>
              </a:rPr>
              <a:t> </a:t>
            </a:r>
            <a:r>
              <a:rPr lang="en-CA" sz="2400" spc="-20">
                <a:latin typeface="Georgia"/>
                <a:cs typeface="Georgia"/>
              </a:rPr>
              <a:t>a</a:t>
            </a:r>
            <a:r>
              <a:rPr lang="en-CA" sz="2400" spc="-10">
                <a:latin typeface="Georgia"/>
                <a:cs typeface="Georgia"/>
              </a:rPr>
              <a:t>wards</a:t>
            </a:r>
            <a:endParaRPr sz="2400">
              <a:latin typeface="Georgia"/>
              <a:cs typeface="Georgia"/>
            </a:endParaRPr>
          </a:p>
          <a:p>
            <a:pPr marL="302260" indent="-289560">
              <a:spcBef>
                <a:spcPts val="1595"/>
              </a:spcBef>
              <a:buSzPct val="85416"/>
              <a:buFont typeface="Wingdings"/>
              <a:buChar char=""/>
              <a:tabLst>
                <a:tab pos="301625" algn="l"/>
                <a:tab pos="302260" algn="l"/>
              </a:tabLst>
            </a:pPr>
            <a:r>
              <a:rPr sz="2400">
                <a:latin typeface="Georgia"/>
                <a:cs typeface="Georgia"/>
              </a:rPr>
              <a:t>Test</a:t>
            </a:r>
            <a:r>
              <a:rPr sz="2400" spc="-10">
                <a:latin typeface="Georgia"/>
                <a:cs typeface="Georgia"/>
              </a:rPr>
              <a:t> scores</a:t>
            </a:r>
            <a:r>
              <a:rPr lang="en-US" sz="2400" spc="-10">
                <a:latin typeface="Georgia"/>
                <a:cs typeface="Georgia"/>
              </a:rPr>
              <a:t> - SAT, LSAT</a:t>
            </a:r>
            <a:endParaRPr lang="en-CA" sz="2400">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sz="2400" spc="-10">
                <a:latin typeface="Georgia"/>
                <a:cs typeface="Georgia"/>
              </a:rPr>
              <a:t>Patents</a:t>
            </a:r>
            <a:r>
              <a:rPr lang="en-CA" sz="2400" spc="-10">
                <a:latin typeface="Georgia"/>
                <a:cs typeface="Georgia"/>
              </a:rPr>
              <a:t> &amp; publications</a:t>
            </a:r>
            <a:endParaRPr lang="en-CA" sz="2400">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sz="2400">
                <a:latin typeface="Georgia"/>
                <a:cs typeface="Georgia"/>
              </a:rPr>
              <a:t>Updates</a:t>
            </a:r>
            <a:r>
              <a:rPr sz="2400" spc="-20">
                <a:latin typeface="Georgia"/>
                <a:cs typeface="Georgia"/>
              </a:rPr>
              <a:t> </a:t>
            </a:r>
            <a:r>
              <a:rPr sz="2400">
                <a:latin typeface="Georgia"/>
                <a:cs typeface="Georgia"/>
              </a:rPr>
              <a:t>and</a:t>
            </a:r>
            <a:r>
              <a:rPr sz="2400" spc="-15">
                <a:latin typeface="Georgia"/>
                <a:cs typeface="Georgia"/>
              </a:rPr>
              <a:t> </a:t>
            </a:r>
            <a:r>
              <a:rPr sz="2400">
                <a:latin typeface="Georgia"/>
                <a:cs typeface="Georgia"/>
              </a:rPr>
              <a:t>posts</a:t>
            </a:r>
            <a:r>
              <a:rPr sz="2400" spc="-15">
                <a:latin typeface="Georgia"/>
                <a:cs typeface="Georgia"/>
              </a:rPr>
              <a:t> </a:t>
            </a:r>
            <a:r>
              <a:rPr sz="2400">
                <a:latin typeface="Georgia"/>
                <a:cs typeface="Georgia"/>
              </a:rPr>
              <a:t>(sharing</a:t>
            </a:r>
            <a:r>
              <a:rPr sz="2400" spc="-10">
                <a:latin typeface="Georgia"/>
                <a:cs typeface="Georgia"/>
              </a:rPr>
              <a:t> </a:t>
            </a:r>
            <a:r>
              <a:rPr sz="2400">
                <a:latin typeface="Georgia"/>
                <a:cs typeface="Georgia"/>
              </a:rPr>
              <a:t>vs.</a:t>
            </a:r>
            <a:r>
              <a:rPr sz="2400" spc="-10">
                <a:latin typeface="Georgia"/>
                <a:cs typeface="Georgia"/>
              </a:rPr>
              <a:t> publishing)</a:t>
            </a:r>
            <a:endParaRPr sz="2400">
              <a:latin typeface="Georgia"/>
              <a:cs typeface="Georgia"/>
            </a:endParaRPr>
          </a:p>
        </p:txBody>
      </p:sp>
      <p:pic>
        <p:nvPicPr>
          <p:cNvPr id="5" name="object 5">
            <a:extLst>
              <a:ext uri="{C183D7F6-B498-43B3-948B-1728B52AA6E4}">
                <adec:decorative xmlns:adec="http://schemas.microsoft.com/office/drawing/2017/decorative" val="1"/>
              </a:ext>
            </a:extLst>
          </p:cNvPr>
          <p:cNvPicPr/>
          <p:nvPr/>
        </p:nvPicPr>
        <p:blipFill>
          <a:blip r:embed="rId3" cstate="print"/>
          <a:stretch>
            <a:fillRect/>
          </a:stretch>
        </p:blipFill>
        <p:spPr>
          <a:xfrm>
            <a:off x="8629070" y="2721036"/>
            <a:ext cx="2485354" cy="1611132"/>
          </a:xfrm>
          <a:prstGeom prst="rect">
            <a:avLst/>
          </a:prstGeom>
        </p:spPr>
      </p:pic>
      <p:sp>
        <p:nvSpPr>
          <p:cNvPr id="2" name="Footer Placeholder 1">
            <a:extLst>
              <a:ext uri="{FF2B5EF4-FFF2-40B4-BE49-F238E27FC236}">
                <a16:creationId xmlns:a16="http://schemas.microsoft.com/office/drawing/2014/main" id="{E2B5A9FA-04EE-8794-665F-FA9EFC0049A1}"/>
              </a:ext>
            </a:extLst>
          </p:cNvPr>
          <p:cNvSpPr>
            <a:spLocks noGrp="1"/>
          </p:cNvSpPr>
          <p:nvPr>
            <p:ph type="ftr" sz="quarter" idx="11"/>
          </p:nvPr>
        </p:nvSpPr>
        <p:spPr/>
        <p:txBody>
          <a:bodyPr/>
          <a:lstStyle/>
          <a:p>
            <a:r>
              <a:rPr lang="en-US"/>
              <a:t>LINKEDIN WORKSHOP</a:t>
            </a:r>
          </a:p>
        </p:txBody>
      </p:sp>
      <p:sp>
        <p:nvSpPr>
          <p:cNvPr id="6" name="Slide Number Placeholder 5">
            <a:extLst>
              <a:ext uri="{FF2B5EF4-FFF2-40B4-BE49-F238E27FC236}">
                <a16:creationId xmlns:a16="http://schemas.microsoft.com/office/drawing/2014/main" id="{9862C149-8489-93B0-CE91-C76767232841}"/>
              </a:ext>
            </a:extLst>
          </p:cNvPr>
          <p:cNvSpPr>
            <a:spLocks noGrp="1"/>
          </p:cNvSpPr>
          <p:nvPr>
            <p:ph type="sldNum" sz="quarter" idx="12"/>
          </p:nvPr>
        </p:nvSpPr>
        <p:spPr/>
        <p:txBody>
          <a:bodyPr/>
          <a:lstStyle/>
          <a:p>
            <a:r>
              <a:rPr lang="en-US"/>
              <a:t>PAGE  </a:t>
            </a:r>
            <a:fld id="{93005692-73BE-493E-93AB-ECD6027A7652}"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LinkedIn project section Screenshot ">
            <a:extLst>
              <a:ext uri="{FF2B5EF4-FFF2-40B4-BE49-F238E27FC236}">
                <a16:creationId xmlns:a16="http://schemas.microsoft.com/office/drawing/2014/main" id="{FA728DF4-7A53-4F75-2554-9737E609EC3B}"/>
              </a:ext>
            </a:extLst>
          </p:cNvPr>
          <p:cNvPicPr>
            <a:picLocks noChangeAspect="1"/>
          </p:cNvPicPr>
          <p:nvPr/>
        </p:nvPicPr>
        <p:blipFill rotWithShape="1">
          <a:blip r:embed="rId3"/>
          <a:srcRect b="14773"/>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AB4CA3B4-2FB6-4328-E961-7B23D25F993D}"/>
              </a:ext>
            </a:extLst>
          </p:cNvPr>
          <p:cNvSpPr>
            <a:spLocks noGrp="1"/>
          </p:cNvSpPr>
          <p:nvPr>
            <p:ph type="title"/>
          </p:nvPr>
        </p:nvSpPr>
        <p:spPr>
          <a:xfrm>
            <a:off x="7376953" y="-161638"/>
            <a:ext cx="4815047" cy="965201"/>
          </a:xfrm>
        </p:spPr>
        <p:txBody>
          <a:bodyPr>
            <a:normAutofit/>
          </a:bodyPr>
          <a:lstStyle/>
          <a:p>
            <a:r>
              <a:rPr lang="en-US" sz="3200" dirty="0">
                <a:highlight>
                  <a:srgbClr val="FFEA3D"/>
                </a:highlight>
              </a:rPr>
              <a:t>LinkedIn</a:t>
            </a:r>
            <a:r>
              <a:rPr lang="en-US" sz="3200" baseline="0" dirty="0">
                <a:highlight>
                  <a:srgbClr val="FFEA3D"/>
                </a:highlight>
              </a:rPr>
              <a:t> Project Section </a:t>
            </a:r>
            <a:endParaRPr lang="en-US" sz="3200" dirty="0">
              <a:highlight>
                <a:srgbClr val="FFEA3D"/>
              </a:highlight>
            </a:endParaRPr>
          </a:p>
        </p:txBody>
      </p:sp>
    </p:spTree>
    <p:extLst>
      <p:ext uri="{BB962C8B-B14F-4D97-AF65-F5344CB8AC3E}">
        <p14:creationId xmlns:p14="http://schemas.microsoft.com/office/powerpoint/2010/main" val="183033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E6E9-A3CB-6BC9-5D8F-0257FE5EA405}"/>
              </a:ext>
            </a:extLst>
          </p:cNvPr>
          <p:cNvSpPr>
            <a:spLocks noGrp="1"/>
          </p:cNvSpPr>
          <p:nvPr>
            <p:ph type="title"/>
          </p:nvPr>
        </p:nvSpPr>
        <p:spPr/>
        <p:txBody>
          <a:bodyPr/>
          <a:lstStyle/>
          <a:p>
            <a:r>
              <a:rPr lang="en-CA" dirty="0"/>
              <a:t>CONNECTING WITH PEOPLE</a:t>
            </a:r>
          </a:p>
        </p:txBody>
      </p:sp>
      <p:sp>
        <p:nvSpPr>
          <p:cNvPr id="4" name="Footer Placeholder 3">
            <a:extLst>
              <a:ext uri="{FF2B5EF4-FFF2-40B4-BE49-F238E27FC236}">
                <a16:creationId xmlns:a16="http://schemas.microsoft.com/office/drawing/2014/main" id="{5D029693-AAAE-4389-9813-7EA0098E169C}"/>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6ED8AB25-828C-2A2A-329E-0840A92507C6}"/>
              </a:ext>
            </a:extLst>
          </p:cNvPr>
          <p:cNvSpPr>
            <a:spLocks noGrp="1"/>
          </p:cNvSpPr>
          <p:nvPr>
            <p:ph type="sldNum" sz="quarter" idx="12"/>
          </p:nvPr>
        </p:nvSpPr>
        <p:spPr/>
        <p:txBody>
          <a:bodyPr/>
          <a:lstStyle/>
          <a:p>
            <a:r>
              <a:rPr lang="en-US"/>
              <a:t>PAGE  </a:t>
            </a:r>
            <a:fld id="{93005692-73BE-493E-93AB-ECD6027A7652}" type="slidenum">
              <a:rPr lang="en-US" smtClean="0"/>
              <a:pPr/>
              <a:t>27</a:t>
            </a:fld>
            <a:endParaRPr lang="en-US"/>
          </a:p>
        </p:txBody>
      </p:sp>
    </p:spTree>
    <p:extLst>
      <p:ext uri="{BB962C8B-B14F-4D97-AF65-F5344CB8AC3E}">
        <p14:creationId xmlns:p14="http://schemas.microsoft.com/office/powerpoint/2010/main" val="381805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3" y="551179"/>
            <a:ext cx="5665459" cy="566822"/>
          </a:xfrm>
          <a:prstGeom prst="rect">
            <a:avLst/>
          </a:prstGeom>
        </p:spPr>
        <p:txBody>
          <a:bodyPr vert="horz" wrap="square" lIns="0" tIns="12700" rIns="0" bIns="0" rtlCol="0">
            <a:spAutoFit/>
          </a:bodyPr>
          <a:lstStyle/>
          <a:p>
            <a:pPr marL="12700">
              <a:lnSpc>
                <a:spcPct val="100000"/>
              </a:lnSpc>
              <a:spcBef>
                <a:spcPts val="100"/>
              </a:spcBef>
            </a:pPr>
            <a:r>
              <a:rPr lang="en-CA" sz="3600">
                <a:cs typeface="Impact"/>
              </a:rPr>
              <a:t>WHO SHOULD I CONNECT WITH?</a:t>
            </a:r>
            <a:endParaRPr sz="3600">
              <a:cs typeface="Impact"/>
            </a:endParaRPr>
          </a:p>
        </p:txBody>
      </p:sp>
      <p:sp>
        <p:nvSpPr>
          <p:cNvPr id="4" name="object 4"/>
          <p:cNvSpPr txBox="1"/>
          <p:nvPr/>
        </p:nvSpPr>
        <p:spPr>
          <a:xfrm>
            <a:off x="338733" y="1234820"/>
            <a:ext cx="8307085" cy="3523400"/>
          </a:xfrm>
          <a:prstGeom prst="rect">
            <a:avLst/>
          </a:prstGeom>
        </p:spPr>
        <p:txBody>
          <a:bodyPr vert="horz" wrap="square" lIns="0" tIns="215265" rIns="0" bIns="0" rtlCol="0">
            <a:spAutoFit/>
          </a:bodyPr>
          <a:lstStyle/>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Anyone you would like to add to your network!</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Alumni</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Co-workers</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People in the same industry as you</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People in the industry you aspire to be in</a:t>
            </a:r>
          </a:p>
          <a:p>
            <a:pPr marL="302260" indent="-289560">
              <a:lnSpc>
                <a:spcPct val="100000"/>
              </a:lnSpc>
              <a:spcBef>
                <a:spcPts val="1695"/>
              </a:spcBef>
              <a:buSzPct val="85416"/>
              <a:buFont typeface="Wingdings"/>
              <a:buChar char=""/>
              <a:tabLst>
                <a:tab pos="301625" algn="l"/>
                <a:tab pos="302260" algn="l"/>
              </a:tabLst>
            </a:pPr>
            <a:r>
              <a:rPr lang="en-CA" sz="2400">
                <a:latin typeface="Georgia"/>
                <a:cs typeface="Georgia"/>
              </a:rPr>
              <a:t>There is no limit!</a:t>
            </a:r>
            <a:endParaRPr sz="2400">
              <a:latin typeface="Georgia"/>
              <a:cs typeface="Georgia"/>
            </a:endParaRPr>
          </a:p>
        </p:txBody>
      </p:sp>
      <p:pic>
        <p:nvPicPr>
          <p:cNvPr id="5" name="object 5">
            <a:extLst>
              <a:ext uri="{C183D7F6-B498-43B3-948B-1728B52AA6E4}">
                <adec:decorative xmlns:adec="http://schemas.microsoft.com/office/drawing/2017/decorative" val="1"/>
              </a:ext>
            </a:extLst>
          </p:cNvPr>
          <p:cNvPicPr/>
          <p:nvPr/>
        </p:nvPicPr>
        <p:blipFill>
          <a:blip r:embed="rId3" cstate="print"/>
          <a:stretch>
            <a:fillRect/>
          </a:stretch>
        </p:blipFill>
        <p:spPr>
          <a:xfrm>
            <a:off x="8645819" y="2652379"/>
            <a:ext cx="2544856" cy="1670634"/>
          </a:xfrm>
          <a:prstGeom prst="rect">
            <a:avLst/>
          </a:prstGeom>
        </p:spPr>
      </p:pic>
      <p:sp>
        <p:nvSpPr>
          <p:cNvPr id="2" name="Footer Placeholder 1">
            <a:extLst>
              <a:ext uri="{FF2B5EF4-FFF2-40B4-BE49-F238E27FC236}">
                <a16:creationId xmlns:a16="http://schemas.microsoft.com/office/drawing/2014/main" id="{A4B8E988-8C82-D07A-A2BA-62498CA9C1BB}"/>
              </a:ext>
            </a:extLst>
          </p:cNvPr>
          <p:cNvSpPr>
            <a:spLocks noGrp="1"/>
          </p:cNvSpPr>
          <p:nvPr>
            <p:ph type="ftr" sz="quarter" idx="11"/>
          </p:nvPr>
        </p:nvSpPr>
        <p:spPr/>
        <p:txBody>
          <a:bodyPr/>
          <a:lstStyle/>
          <a:p>
            <a:r>
              <a:rPr lang="en-US"/>
              <a:t>LINKEDIN WORKSHOP</a:t>
            </a:r>
          </a:p>
        </p:txBody>
      </p:sp>
      <p:sp>
        <p:nvSpPr>
          <p:cNvPr id="6" name="Slide Number Placeholder 5">
            <a:extLst>
              <a:ext uri="{FF2B5EF4-FFF2-40B4-BE49-F238E27FC236}">
                <a16:creationId xmlns:a16="http://schemas.microsoft.com/office/drawing/2014/main" id="{11531C65-F753-4BAE-AC23-528ED5ABA535}"/>
              </a:ext>
            </a:extLst>
          </p:cNvPr>
          <p:cNvSpPr>
            <a:spLocks noGrp="1"/>
          </p:cNvSpPr>
          <p:nvPr>
            <p:ph type="sldNum" sz="quarter" idx="12"/>
          </p:nvPr>
        </p:nvSpPr>
        <p:spPr/>
        <p:txBody>
          <a:bodyPr/>
          <a:lstStyle/>
          <a:p>
            <a:r>
              <a:rPr lang="en-US"/>
              <a:t>PAGE  </a:t>
            </a:r>
            <a:fld id="{93005692-73BE-493E-93AB-ECD6027A7652}" type="slidenum">
              <a:rPr lang="en-US" smtClean="0"/>
              <a:pPr/>
              <a:t>28</a:t>
            </a:fld>
            <a:endParaRPr lang="en-US"/>
          </a:p>
        </p:txBody>
      </p:sp>
    </p:spTree>
    <p:extLst>
      <p:ext uri="{BB962C8B-B14F-4D97-AF65-F5344CB8AC3E}">
        <p14:creationId xmlns:p14="http://schemas.microsoft.com/office/powerpoint/2010/main" val="147399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7611745" cy="574040"/>
          </a:xfrm>
          <a:prstGeom prst="rect">
            <a:avLst/>
          </a:prstGeom>
        </p:spPr>
        <p:txBody>
          <a:bodyPr vert="horz" wrap="square" lIns="0" tIns="12700" rIns="0" bIns="0" rtlCol="0">
            <a:spAutoFit/>
          </a:bodyPr>
          <a:lstStyle/>
          <a:p>
            <a:pPr marL="12700">
              <a:lnSpc>
                <a:spcPct val="100000"/>
              </a:lnSpc>
              <a:spcBef>
                <a:spcPts val="100"/>
              </a:spcBef>
            </a:pPr>
            <a:r>
              <a:rPr lang="en-CA" sz="3600">
                <a:cs typeface="Impact"/>
              </a:rPr>
              <a:t>HOW TO CONNECT WITH PEOPLE</a:t>
            </a:r>
            <a:endParaRPr sz="3600">
              <a:cs typeface="Impact"/>
            </a:endParaRPr>
          </a:p>
        </p:txBody>
      </p:sp>
      <p:sp>
        <p:nvSpPr>
          <p:cNvPr id="4" name="object 4"/>
          <p:cNvSpPr txBox="1"/>
          <p:nvPr/>
        </p:nvSpPr>
        <p:spPr>
          <a:xfrm>
            <a:off x="338734" y="1234797"/>
            <a:ext cx="11405235" cy="4092787"/>
          </a:xfrm>
          <a:prstGeom prst="rect">
            <a:avLst/>
          </a:prstGeom>
        </p:spPr>
        <p:txBody>
          <a:bodyPr vert="horz" wrap="square" lIns="0" tIns="182245" rIns="0" bIns="0" rtlCol="0">
            <a:spAutoFit/>
          </a:bodyPr>
          <a:lstStyle/>
          <a:p>
            <a:pPr marL="12700">
              <a:lnSpc>
                <a:spcPct val="100000"/>
              </a:lnSpc>
              <a:spcBef>
                <a:spcPts val="1435"/>
              </a:spcBef>
            </a:pPr>
            <a:r>
              <a:rPr sz="2200">
                <a:latin typeface="Georgia"/>
                <a:cs typeface="Georgia"/>
              </a:rPr>
              <a:t>What</a:t>
            </a:r>
            <a:r>
              <a:rPr sz="2200" spc="-50">
                <a:latin typeface="Georgia"/>
                <a:cs typeface="Georgia"/>
              </a:rPr>
              <a:t> </a:t>
            </a:r>
            <a:r>
              <a:rPr sz="2200">
                <a:latin typeface="Georgia"/>
                <a:cs typeface="Georgia"/>
              </a:rPr>
              <a:t>is</a:t>
            </a:r>
            <a:r>
              <a:rPr sz="2200" spc="-45">
                <a:latin typeface="Georgia"/>
                <a:cs typeface="Georgia"/>
              </a:rPr>
              <a:t> </a:t>
            </a:r>
            <a:r>
              <a:rPr sz="2200">
                <a:latin typeface="Georgia"/>
                <a:cs typeface="Georgia"/>
              </a:rPr>
              <a:t>more</a:t>
            </a:r>
            <a:r>
              <a:rPr sz="2200" spc="-40">
                <a:latin typeface="Georgia"/>
                <a:cs typeface="Georgia"/>
              </a:rPr>
              <a:t> </a:t>
            </a:r>
            <a:r>
              <a:rPr sz="2200" spc="-10">
                <a:latin typeface="Georgia"/>
                <a:cs typeface="Georgia"/>
              </a:rPr>
              <a:t>compelling?</a:t>
            </a:r>
            <a:endParaRPr sz="2200">
              <a:latin typeface="Georgia"/>
              <a:cs typeface="Georgia"/>
            </a:endParaRPr>
          </a:p>
          <a:p>
            <a:pPr marL="12700">
              <a:lnSpc>
                <a:spcPct val="100000"/>
              </a:lnSpc>
              <a:spcBef>
                <a:spcPts val="1335"/>
              </a:spcBef>
            </a:pPr>
            <a:r>
              <a:rPr sz="2200">
                <a:latin typeface="Georgia"/>
                <a:cs typeface="Georgia"/>
              </a:rPr>
              <a:t>“Hi,</a:t>
            </a:r>
            <a:r>
              <a:rPr sz="2200" spc="-50">
                <a:latin typeface="Georgia"/>
                <a:cs typeface="Georgia"/>
              </a:rPr>
              <a:t> </a:t>
            </a:r>
            <a:r>
              <a:rPr sz="2200">
                <a:latin typeface="Georgia"/>
                <a:cs typeface="Georgia"/>
              </a:rPr>
              <a:t>I’d</a:t>
            </a:r>
            <a:r>
              <a:rPr sz="2200" spc="-50">
                <a:latin typeface="Georgia"/>
                <a:cs typeface="Georgia"/>
              </a:rPr>
              <a:t> </a:t>
            </a:r>
            <a:r>
              <a:rPr sz="2200">
                <a:latin typeface="Georgia"/>
                <a:cs typeface="Georgia"/>
              </a:rPr>
              <a:t>like</a:t>
            </a:r>
            <a:r>
              <a:rPr sz="2200" spc="-50">
                <a:latin typeface="Georgia"/>
                <a:cs typeface="Georgia"/>
              </a:rPr>
              <a:t> </a:t>
            </a:r>
            <a:r>
              <a:rPr sz="2200">
                <a:latin typeface="Georgia"/>
                <a:cs typeface="Georgia"/>
              </a:rPr>
              <a:t>to</a:t>
            </a:r>
            <a:r>
              <a:rPr sz="2200" spc="-45">
                <a:latin typeface="Georgia"/>
                <a:cs typeface="Georgia"/>
              </a:rPr>
              <a:t> </a:t>
            </a:r>
            <a:r>
              <a:rPr sz="2200">
                <a:latin typeface="Georgia"/>
                <a:cs typeface="Georgia"/>
              </a:rPr>
              <a:t>be</a:t>
            </a:r>
            <a:r>
              <a:rPr sz="2200" spc="-50">
                <a:latin typeface="Georgia"/>
                <a:cs typeface="Georgia"/>
              </a:rPr>
              <a:t> </a:t>
            </a:r>
            <a:r>
              <a:rPr sz="2200">
                <a:latin typeface="Georgia"/>
                <a:cs typeface="Georgia"/>
              </a:rPr>
              <a:t>added</a:t>
            </a:r>
            <a:r>
              <a:rPr sz="2200" spc="-30">
                <a:latin typeface="Georgia"/>
                <a:cs typeface="Georgia"/>
              </a:rPr>
              <a:t> </a:t>
            </a:r>
            <a:r>
              <a:rPr sz="2200">
                <a:latin typeface="Georgia"/>
                <a:cs typeface="Georgia"/>
              </a:rPr>
              <a:t>to</a:t>
            </a:r>
            <a:r>
              <a:rPr sz="2200" spc="-50">
                <a:latin typeface="Georgia"/>
                <a:cs typeface="Georgia"/>
              </a:rPr>
              <a:t> </a:t>
            </a:r>
            <a:r>
              <a:rPr sz="2200">
                <a:latin typeface="Georgia"/>
                <a:cs typeface="Georgia"/>
              </a:rPr>
              <a:t>your</a:t>
            </a:r>
            <a:r>
              <a:rPr sz="2200" spc="-40">
                <a:latin typeface="Georgia"/>
                <a:cs typeface="Georgia"/>
              </a:rPr>
              <a:t> </a:t>
            </a:r>
            <a:r>
              <a:rPr sz="2200" spc="-10">
                <a:latin typeface="Georgia"/>
                <a:cs typeface="Georgia"/>
              </a:rPr>
              <a:t>professional</a:t>
            </a:r>
            <a:r>
              <a:rPr sz="2200" spc="-50">
                <a:latin typeface="Georgia"/>
                <a:cs typeface="Georgia"/>
              </a:rPr>
              <a:t> </a:t>
            </a:r>
            <a:r>
              <a:rPr sz="2200">
                <a:latin typeface="Georgia"/>
                <a:cs typeface="Georgia"/>
              </a:rPr>
              <a:t>network</a:t>
            </a:r>
            <a:r>
              <a:rPr sz="2200" spc="-30">
                <a:latin typeface="Georgia"/>
                <a:cs typeface="Georgia"/>
              </a:rPr>
              <a:t> </a:t>
            </a:r>
            <a:r>
              <a:rPr sz="2200">
                <a:latin typeface="Georgia"/>
                <a:cs typeface="Georgia"/>
              </a:rPr>
              <a:t>on</a:t>
            </a:r>
            <a:r>
              <a:rPr sz="2200" spc="-50">
                <a:latin typeface="Georgia"/>
                <a:cs typeface="Georgia"/>
              </a:rPr>
              <a:t> </a:t>
            </a:r>
            <a:r>
              <a:rPr sz="2200" spc="-10">
                <a:latin typeface="Georgia"/>
                <a:cs typeface="Georgia"/>
              </a:rPr>
              <a:t>LinkedIn.”</a:t>
            </a:r>
            <a:endParaRPr sz="2200">
              <a:latin typeface="Georgia"/>
              <a:cs typeface="Georgia"/>
            </a:endParaRPr>
          </a:p>
          <a:p>
            <a:pPr marL="12700">
              <a:lnSpc>
                <a:spcPts val="2510"/>
              </a:lnSpc>
              <a:spcBef>
                <a:spcPts val="1335"/>
              </a:spcBef>
            </a:pPr>
            <a:r>
              <a:rPr sz="2200">
                <a:latin typeface="Georgia"/>
                <a:cs typeface="Georgia"/>
              </a:rPr>
              <a:t>“Hi,</a:t>
            </a:r>
            <a:r>
              <a:rPr sz="2200" spc="-60">
                <a:latin typeface="Georgia"/>
                <a:cs typeface="Georgia"/>
              </a:rPr>
              <a:t> </a:t>
            </a:r>
            <a:r>
              <a:rPr sz="2200">
                <a:latin typeface="Georgia"/>
                <a:cs typeface="Georgia"/>
              </a:rPr>
              <a:t>I’m</a:t>
            </a:r>
            <a:r>
              <a:rPr sz="2200" spc="-40">
                <a:latin typeface="Georgia"/>
                <a:cs typeface="Georgia"/>
              </a:rPr>
              <a:t> </a:t>
            </a:r>
            <a:r>
              <a:rPr sz="2200">
                <a:latin typeface="Georgia"/>
                <a:cs typeface="Georgia"/>
              </a:rPr>
              <a:t>looking</a:t>
            </a:r>
            <a:r>
              <a:rPr sz="2200" spc="-50">
                <a:latin typeface="Georgia"/>
                <a:cs typeface="Georgia"/>
              </a:rPr>
              <a:t> </a:t>
            </a:r>
            <a:r>
              <a:rPr sz="2200">
                <a:latin typeface="Georgia"/>
                <a:cs typeface="Georgia"/>
              </a:rPr>
              <a:t>for</a:t>
            </a:r>
            <a:r>
              <a:rPr sz="2200" spc="-65">
                <a:latin typeface="Georgia"/>
                <a:cs typeface="Georgia"/>
              </a:rPr>
              <a:t> </a:t>
            </a:r>
            <a:r>
              <a:rPr sz="2200">
                <a:latin typeface="Georgia"/>
                <a:cs typeface="Georgia"/>
              </a:rPr>
              <a:t>a</a:t>
            </a:r>
            <a:r>
              <a:rPr sz="2200" spc="-55">
                <a:latin typeface="Georgia"/>
                <a:cs typeface="Georgia"/>
              </a:rPr>
              <a:t> </a:t>
            </a:r>
            <a:r>
              <a:rPr sz="2200">
                <a:latin typeface="Georgia"/>
                <a:cs typeface="Georgia"/>
              </a:rPr>
              <a:t>job</a:t>
            </a:r>
            <a:r>
              <a:rPr sz="2200" spc="-50">
                <a:latin typeface="Georgia"/>
                <a:cs typeface="Georgia"/>
              </a:rPr>
              <a:t> </a:t>
            </a:r>
            <a:r>
              <a:rPr sz="2200">
                <a:latin typeface="Georgia"/>
                <a:cs typeface="Georgia"/>
              </a:rPr>
              <a:t>in</a:t>
            </a:r>
            <a:r>
              <a:rPr sz="2200" spc="-55">
                <a:latin typeface="Georgia"/>
                <a:cs typeface="Georgia"/>
              </a:rPr>
              <a:t> </a:t>
            </a:r>
            <a:r>
              <a:rPr sz="2200">
                <a:latin typeface="Georgia"/>
                <a:cs typeface="Georgia"/>
              </a:rPr>
              <a:t>marketing</a:t>
            </a:r>
            <a:r>
              <a:rPr sz="2200" spc="-25">
                <a:latin typeface="Georgia"/>
                <a:cs typeface="Georgia"/>
              </a:rPr>
              <a:t> </a:t>
            </a:r>
            <a:r>
              <a:rPr sz="2200">
                <a:latin typeface="Georgia"/>
                <a:cs typeface="Georgia"/>
              </a:rPr>
              <a:t>and</a:t>
            </a:r>
            <a:r>
              <a:rPr sz="2200" spc="-55">
                <a:latin typeface="Georgia"/>
                <a:cs typeface="Georgia"/>
              </a:rPr>
              <a:t> </a:t>
            </a:r>
            <a:r>
              <a:rPr sz="2200">
                <a:latin typeface="Georgia"/>
                <a:cs typeface="Georgia"/>
              </a:rPr>
              <a:t>sales.</a:t>
            </a:r>
            <a:r>
              <a:rPr sz="2200" spc="-40">
                <a:latin typeface="Georgia"/>
                <a:cs typeface="Georgia"/>
              </a:rPr>
              <a:t> </a:t>
            </a:r>
            <a:r>
              <a:rPr sz="2200">
                <a:latin typeface="Georgia"/>
                <a:cs typeface="Georgia"/>
              </a:rPr>
              <a:t>I</a:t>
            </a:r>
            <a:r>
              <a:rPr sz="2200" spc="-50">
                <a:latin typeface="Georgia"/>
                <a:cs typeface="Georgia"/>
              </a:rPr>
              <a:t> </a:t>
            </a:r>
            <a:r>
              <a:rPr sz="2200">
                <a:latin typeface="Georgia"/>
                <a:cs typeface="Georgia"/>
              </a:rPr>
              <a:t>would</a:t>
            </a:r>
            <a:r>
              <a:rPr sz="2200" spc="-50">
                <a:latin typeface="Georgia"/>
                <a:cs typeface="Georgia"/>
              </a:rPr>
              <a:t> </a:t>
            </a:r>
            <a:r>
              <a:rPr sz="2200">
                <a:latin typeface="Georgia"/>
                <a:cs typeface="Georgia"/>
              </a:rPr>
              <a:t>enjoy</a:t>
            </a:r>
            <a:r>
              <a:rPr sz="2200" spc="-45">
                <a:latin typeface="Georgia"/>
                <a:cs typeface="Georgia"/>
              </a:rPr>
              <a:t> </a:t>
            </a:r>
            <a:r>
              <a:rPr sz="2200">
                <a:latin typeface="Georgia"/>
                <a:cs typeface="Georgia"/>
              </a:rPr>
              <a:t>to</a:t>
            </a:r>
            <a:r>
              <a:rPr sz="2200" spc="-45">
                <a:latin typeface="Georgia"/>
                <a:cs typeface="Georgia"/>
              </a:rPr>
              <a:t> </a:t>
            </a:r>
            <a:r>
              <a:rPr sz="2200">
                <a:latin typeface="Georgia"/>
                <a:cs typeface="Georgia"/>
              </a:rPr>
              <a:t>connect</a:t>
            </a:r>
            <a:r>
              <a:rPr sz="2200" spc="-40">
                <a:latin typeface="Georgia"/>
                <a:cs typeface="Georgia"/>
              </a:rPr>
              <a:t> </a:t>
            </a:r>
            <a:r>
              <a:rPr sz="2200">
                <a:latin typeface="Georgia"/>
                <a:cs typeface="Georgia"/>
              </a:rPr>
              <a:t>with</a:t>
            </a:r>
            <a:r>
              <a:rPr sz="2200" spc="-45">
                <a:latin typeface="Georgia"/>
                <a:cs typeface="Georgia"/>
              </a:rPr>
              <a:t> </a:t>
            </a:r>
            <a:r>
              <a:rPr sz="2200">
                <a:latin typeface="Georgia"/>
                <a:cs typeface="Georgia"/>
              </a:rPr>
              <a:t>you</a:t>
            </a:r>
            <a:r>
              <a:rPr sz="2200" spc="-60">
                <a:latin typeface="Georgia"/>
                <a:cs typeface="Georgia"/>
              </a:rPr>
              <a:t> </a:t>
            </a:r>
            <a:r>
              <a:rPr sz="2200">
                <a:latin typeface="Georgia"/>
                <a:cs typeface="Georgia"/>
              </a:rPr>
              <a:t>to</a:t>
            </a:r>
            <a:r>
              <a:rPr sz="2200" spc="-45">
                <a:latin typeface="Georgia"/>
                <a:cs typeface="Georgia"/>
              </a:rPr>
              <a:t> </a:t>
            </a:r>
            <a:r>
              <a:rPr sz="2200">
                <a:latin typeface="Georgia"/>
                <a:cs typeface="Georgia"/>
              </a:rPr>
              <a:t>see</a:t>
            </a:r>
            <a:r>
              <a:rPr sz="2200" spc="-55">
                <a:latin typeface="Georgia"/>
                <a:cs typeface="Georgia"/>
              </a:rPr>
              <a:t> </a:t>
            </a:r>
            <a:r>
              <a:rPr sz="2200">
                <a:latin typeface="Georgia"/>
                <a:cs typeface="Georgia"/>
              </a:rPr>
              <a:t>if</a:t>
            </a:r>
            <a:r>
              <a:rPr sz="2200" spc="-60">
                <a:latin typeface="Georgia"/>
                <a:cs typeface="Georgia"/>
              </a:rPr>
              <a:t> </a:t>
            </a:r>
            <a:r>
              <a:rPr sz="2200" spc="-50">
                <a:latin typeface="Georgia"/>
                <a:cs typeface="Georgia"/>
              </a:rPr>
              <a:t>I</a:t>
            </a:r>
            <a:endParaRPr sz="2200">
              <a:latin typeface="Georgia"/>
              <a:cs typeface="Georgia"/>
            </a:endParaRPr>
          </a:p>
          <a:p>
            <a:pPr marL="12700">
              <a:lnSpc>
                <a:spcPts val="2510"/>
              </a:lnSpc>
            </a:pPr>
            <a:r>
              <a:rPr sz="2200">
                <a:latin typeface="Georgia"/>
                <a:cs typeface="Georgia"/>
              </a:rPr>
              <a:t>might</a:t>
            </a:r>
            <a:r>
              <a:rPr sz="2200" spc="-50">
                <a:latin typeface="Georgia"/>
                <a:cs typeface="Georgia"/>
              </a:rPr>
              <a:t> </a:t>
            </a:r>
            <a:r>
              <a:rPr sz="2200">
                <a:latin typeface="Georgia"/>
                <a:cs typeface="Georgia"/>
              </a:rPr>
              <a:t>be</a:t>
            </a:r>
            <a:r>
              <a:rPr sz="2200" spc="-55">
                <a:latin typeface="Georgia"/>
                <a:cs typeface="Georgia"/>
              </a:rPr>
              <a:t> </a:t>
            </a:r>
            <a:r>
              <a:rPr sz="2200">
                <a:latin typeface="Georgia"/>
                <a:cs typeface="Georgia"/>
              </a:rPr>
              <a:t>the</a:t>
            </a:r>
            <a:r>
              <a:rPr sz="2200" spc="-55">
                <a:latin typeface="Georgia"/>
                <a:cs typeface="Georgia"/>
              </a:rPr>
              <a:t> </a:t>
            </a:r>
            <a:r>
              <a:rPr sz="2200">
                <a:latin typeface="Georgia"/>
                <a:cs typeface="Georgia"/>
              </a:rPr>
              <a:t>right</a:t>
            </a:r>
            <a:r>
              <a:rPr sz="2200" spc="-50">
                <a:latin typeface="Georgia"/>
                <a:cs typeface="Georgia"/>
              </a:rPr>
              <a:t> </a:t>
            </a:r>
            <a:r>
              <a:rPr sz="2200">
                <a:latin typeface="Georgia"/>
                <a:cs typeface="Georgia"/>
              </a:rPr>
              <a:t>person</a:t>
            </a:r>
            <a:r>
              <a:rPr sz="2200" spc="-55">
                <a:latin typeface="Georgia"/>
                <a:cs typeface="Georgia"/>
              </a:rPr>
              <a:t> </a:t>
            </a:r>
            <a:r>
              <a:rPr sz="2200">
                <a:latin typeface="Georgia"/>
                <a:cs typeface="Georgia"/>
              </a:rPr>
              <a:t>for</a:t>
            </a:r>
            <a:r>
              <a:rPr sz="2200" spc="-65">
                <a:latin typeface="Georgia"/>
                <a:cs typeface="Georgia"/>
              </a:rPr>
              <a:t> </a:t>
            </a:r>
            <a:r>
              <a:rPr sz="2200">
                <a:latin typeface="Georgia"/>
                <a:cs typeface="Georgia"/>
              </a:rPr>
              <a:t>your</a:t>
            </a:r>
            <a:r>
              <a:rPr sz="2200" spc="-55">
                <a:latin typeface="Georgia"/>
                <a:cs typeface="Georgia"/>
              </a:rPr>
              <a:t> </a:t>
            </a:r>
            <a:r>
              <a:rPr sz="2200" spc="-10">
                <a:latin typeface="Georgia"/>
                <a:cs typeface="Georgia"/>
              </a:rPr>
              <a:t>team.”</a:t>
            </a:r>
            <a:endParaRPr sz="2200">
              <a:latin typeface="Georgia"/>
              <a:cs typeface="Georgia"/>
            </a:endParaRPr>
          </a:p>
          <a:p>
            <a:pPr marL="12700" marR="437515">
              <a:lnSpc>
                <a:spcPts val="2380"/>
              </a:lnSpc>
              <a:spcBef>
                <a:spcPts val="1639"/>
              </a:spcBef>
              <a:tabLst>
                <a:tab pos="1760220" algn="l"/>
              </a:tabLst>
            </a:pPr>
            <a:r>
              <a:rPr sz="2200">
                <a:latin typeface="Georgia"/>
                <a:cs typeface="Georgia"/>
              </a:rPr>
              <a:t>“Hi </a:t>
            </a:r>
            <a:r>
              <a:rPr sz="2200" u="sng">
                <a:uFill>
                  <a:solidFill>
                    <a:srgbClr val="000000"/>
                  </a:solidFill>
                </a:uFill>
                <a:latin typeface="Times New Roman"/>
                <a:cs typeface="Times New Roman"/>
              </a:rPr>
              <a:t>	</a:t>
            </a:r>
            <a:r>
              <a:rPr sz="2200">
                <a:latin typeface="Georgia"/>
                <a:cs typeface="Georgia"/>
              </a:rPr>
              <a:t>,</a:t>
            </a:r>
            <a:r>
              <a:rPr sz="2200" spc="-90">
                <a:latin typeface="Georgia"/>
                <a:cs typeface="Georgia"/>
              </a:rPr>
              <a:t> </a:t>
            </a:r>
            <a:r>
              <a:rPr sz="2200">
                <a:latin typeface="Georgia"/>
                <a:cs typeface="Georgia"/>
              </a:rPr>
              <a:t>I</a:t>
            </a:r>
            <a:r>
              <a:rPr sz="2200" spc="-60">
                <a:latin typeface="Georgia"/>
                <a:cs typeface="Georgia"/>
              </a:rPr>
              <a:t> </a:t>
            </a:r>
            <a:r>
              <a:rPr sz="2200">
                <a:latin typeface="Georgia"/>
                <a:cs typeface="Georgia"/>
              </a:rPr>
              <a:t>am</a:t>
            </a:r>
            <a:r>
              <a:rPr sz="2200" spc="-60">
                <a:latin typeface="Georgia"/>
                <a:cs typeface="Georgia"/>
              </a:rPr>
              <a:t> </a:t>
            </a:r>
            <a:r>
              <a:rPr sz="2200">
                <a:latin typeface="Georgia"/>
                <a:cs typeface="Georgia"/>
              </a:rPr>
              <a:t>passionate</a:t>
            </a:r>
            <a:r>
              <a:rPr sz="2200" spc="-40">
                <a:latin typeface="Georgia"/>
                <a:cs typeface="Georgia"/>
              </a:rPr>
              <a:t> </a:t>
            </a:r>
            <a:r>
              <a:rPr sz="2200">
                <a:latin typeface="Georgia"/>
                <a:cs typeface="Georgia"/>
              </a:rPr>
              <a:t>about</a:t>
            </a:r>
            <a:r>
              <a:rPr sz="2200" spc="-35">
                <a:latin typeface="Georgia"/>
                <a:cs typeface="Georgia"/>
              </a:rPr>
              <a:t> </a:t>
            </a:r>
            <a:r>
              <a:rPr sz="2200">
                <a:latin typeface="Georgia"/>
                <a:cs typeface="Georgia"/>
              </a:rPr>
              <a:t>helping</a:t>
            </a:r>
            <a:r>
              <a:rPr sz="2200" spc="-60">
                <a:latin typeface="Georgia"/>
                <a:cs typeface="Georgia"/>
              </a:rPr>
              <a:t> </a:t>
            </a:r>
            <a:r>
              <a:rPr sz="2200">
                <a:latin typeface="Georgia"/>
                <a:cs typeface="Georgia"/>
              </a:rPr>
              <a:t>promote</a:t>
            </a:r>
            <a:r>
              <a:rPr sz="2200" spc="-65">
                <a:latin typeface="Georgia"/>
                <a:cs typeface="Georgia"/>
              </a:rPr>
              <a:t> </a:t>
            </a:r>
            <a:r>
              <a:rPr sz="2200">
                <a:latin typeface="Georgia"/>
                <a:cs typeface="Georgia"/>
              </a:rPr>
              <a:t>equity</a:t>
            </a:r>
            <a:r>
              <a:rPr sz="2200" spc="-45">
                <a:latin typeface="Georgia"/>
                <a:cs typeface="Georgia"/>
              </a:rPr>
              <a:t> </a:t>
            </a:r>
            <a:r>
              <a:rPr sz="2200">
                <a:latin typeface="Georgia"/>
                <a:cs typeface="Georgia"/>
              </a:rPr>
              <a:t>and</a:t>
            </a:r>
            <a:r>
              <a:rPr sz="2200" spc="-65">
                <a:latin typeface="Georgia"/>
                <a:cs typeface="Georgia"/>
              </a:rPr>
              <a:t> </a:t>
            </a:r>
            <a:r>
              <a:rPr sz="2200">
                <a:latin typeface="Georgia"/>
                <a:cs typeface="Georgia"/>
              </a:rPr>
              <a:t>inclusivity,</a:t>
            </a:r>
            <a:r>
              <a:rPr sz="2200" spc="-50">
                <a:latin typeface="Georgia"/>
                <a:cs typeface="Georgia"/>
              </a:rPr>
              <a:t> </a:t>
            </a:r>
            <a:r>
              <a:rPr sz="2200">
                <a:latin typeface="Georgia"/>
                <a:cs typeface="Georgia"/>
              </a:rPr>
              <a:t>and</a:t>
            </a:r>
            <a:r>
              <a:rPr sz="2200" spc="-65">
                <a:latin typeface="Georgia"/>
                <a:cs typeface="Georgia"/>
              </a:rPr>
              <a:t> </a:t>
            </a:r>
            <a:r>
              <a:rPr sz="2200">
                <a:latin typeface="Georgia"/>
                <a:cs typeface="Georgia"/>
              </a:rPr>
              <a:t>I</a:t>
            </a:r>
            <a:r>
              <a:rPr sz="2200" spc="-55">
                <a:latin typeface="Georgia"/>
                <a:cs typeface="Georgia"/>
              </a:rPr>
              <a:t> </a:t>
            </a:r>
            <a:r>
              <a:rPr sz="2200" spc="-20">
                <a:latin typeface="Georgia"/>
                <a:cs typeface="Georgia"/>
              </a:rPr>
              <a:t>know </a:t>
            </a:r>
            <a:r>
              <a:rPr sz="2200">
                <a:latin typeface="Georgia"/>
                <a:cs typeface="Georgia"/>
              </a:rPr>
              <a:t>your</a:t>
            </a:r>
            <a:r>
              <a:rPr sz="2200" spc="-50">
                <a:latin typeface="Georgia"/>
                <a:cs typeface="Georgia"/>
              </a:rPr>
              <a:t> </a:t>
            </a:r>
            <a:r>
              <a:rPr sz="2200" spc="-10">
                <a:latin typeface="Georgia"/>
                <a:cs typeface="Georgia"/>
              </a:rPr>
              <a:t>department</a:t>
            </a:r>
            <a:r>
              <a:rPr sz="2200" spc="-30">
                <a:latin typeface="Georgia"/>
                <a:cs typeface="Georgia"/>
              </a:rPr>
              <a:t> </a:t>
            </a:r>
            <a:r>
              <a:rPr sz="2200">
                <a:latin typeface="Georgia"/>
                <a:cs typeface="Georgia"/>
              </a:rPr>
              <a:t>at</a:t>
            </a:r>
            <a:r>
              <a:rPr sz="2200" spc="-55">
                <a:latin typeface="Georgia"/>
                <a:cs typeface="Georgia"/>
              </a:rPr>
              <a:t> </a:t>
            </a:r>
            <a:r>
              <a:rPr sz="2200">
                <a:latin typeface="Georgia"/>
                <a:cs typeface="Georgia"/>
              </a:rPr>
              <a:t>the</a:t>
            </a:r>
            <a:r>
              <a:rPr sz="2200" spc="-55">
                <a:latin typeface="Georgia"/>
                <a:cs typeface="Georgia"/>
              </a:rPr>
              <a:t> </a:t>
            </a:r>
            <a:r>
              <a:rPr sz="2200">
                <a:latin typeface="Georgia"/>
                <a:cs typeface="Georgia"/>
              </a:rPr>
              <a:t>University</a:t>
            </a:r>
            <a:r>
              <a:rPr sz="2200" spc="-25">
                <a:latin typeface="Georgia"/>
                <a:cs typeface="Georgia"/>
              </a:rPr>
              <a:t> </a:t>
            </a:r>
            <a:r>
              <a:rPr sz="2200">
                <a:latin typeface="Georgia"/>
                <a:cs typeface="Georgia"/>
              </a:rPr>
              <a:t>of</a:t>
            </a:r>
            <a:r>
              <a:rPr sz="2200" spc="-65">
                <a:latin typeface="Georgia"/>
                <a:cs typeface="Georgia"/>
              </a:rPr>
              <a:t> </a:t>
            </a:r>
            <a:r>
              <a:rPr sz="2200">
                <a:latin typeface="Georgia"/>
                <a:cs typeface="Georgia"/>
              </a:rPr>
              <a:t>Waterloo</a:t>
            </a:r>
            <a:r>
              <a:rPr sz="2200" spc="-30">
                <a:latin typeface="Georgia"/>
                <a:cs typeface="Georgia"/>
              </a:rPr>
              <a:t> </a:t>
            </a:r>
            <a:r>
              <a:rPr sz="2200">
                <a:latin typeface="Georgia"/>
                <a:cs typeface="Georgia"/>
              </a:rPr>
              <a:t>is</a:t>
            </a:r>
            <a:r>
              <a:rPr sz="2200" spc="-60">
                <a:latin typeface="Georgia"/>
                <a:cs typeface="Georgia"/>
              </a:rPr>
              <a:t> </a:t>
            </a:r>
            <a:r>
              <a:rPr sz="2200">
                <a:latin typeface="Georgia"/>
                <a:cs typeface="Georgia"/>
              </a:rPr>
              <a:t>a</a:t>
            </a:r>
            <a:r>
              <a:rPr sz="2200" spc="-55">
                <a:latin typeface="Georgia"/>
                <a:cs typeface="Georgia"/>
              </a:rPr>
              <a:t> </a:t>
            </a:r>
            <a:r>
              <a:rPr sz="2200">
                <a:latin typeface="Georgia"/>
                <a:cs typeface="Georgia"/>
              </a:rPr>
              <a:t>global</a:t>
            </a:r>
            <a:r>
              <a:rPr sz="2200" spc="-35">
                <a:latin typeface="Georgia"/>
                <a:cs typeface="Georgia"/>
              </a:rPr>
              <a:t> </a:t>
            </a:r>
            <a:r>
              <a:rPr sz="2200">
                <a:latin typeface="Georgia"/>
                <a:cs typeface="Georgia"/>
              </a:rPr>
              <a:t>leader</a:t>
            </a:r>
            <a:r>
              <a:rPr sz="2200" spc="-35">
                <a:latin typeface="Georgia"/>
                <a:cs typeface="Georgia"/>
              </a:rPr>
              <a:t> </a:t>
            </a:r>
            <a:r>
              <a:rPr sz="2200">
                <a:latin typeface="Georgia"/>
                <a:cs typeface="Georgia"/>
              </a:rPr>
              <a:t>in</a:t>
            </a:r>
            <a:r>
              <a:rPr sz="2200" spc="-60">
                <a:latin typeface="Georgia"/>
                <a:cs typeface="Georgia"/>
              </a:rPr>
              <a:t> </a:t>
            </a:r>
            <a:r>
              <a:rPr sz="2200">
                <a:latin typeface="Georgia"/>
                <a:cs typeface="Georgia"/>
              </a:rPr>
              <a:t>this</a:t>
            </a:r>
            <a:r>
              <a:rPr sz="2200" spc="-55">
                <a:latin typeface="Georgia"/>
                <a:cs typeface="Georgia"/>
              </a:rPr>
              <a:t> </a:t>
            </a:r>
            <a:r>
              <a:rPr sz="2200">
                <a:latin typeface="Georgia"/>
                <a:cs typeface="Georgia"/>
              </a:rPr>
              <a:t>arena.</a:t>
            </a:r>
            <a:r>
              <a:rPr sz="2200" spc="-50">
                <a:latin typeface="Georgia"/>
                <a:cs typeface="Georgia"/>
              </a:rPr>
              <a:t> </a:t>
            </a:r>
            <a:r>
              <a:rPr sz="2200">
                <a:latin typeface="Georgia"/>
                <a:cs typeface="Georgia"/>
              </a:rPr>
              <a:t>I</a:t>
            </a:r>
            <a:r>
              <a:rPr sz="2200" spc="-50">
                <a:latin typeface="Georgia"/>
                <a:cs typeface="Georgia"/>
              </a:rPr>
              <a:t> </a:t>
            </a:r>
            <a:r>
              <a:rPr sz="2200">
                <a:latin typeface="Georgia"/>
                <a:cs typeface="Georgia"/>
              </a:rPr>
              <a:t>would</a:t>
            </a:r>
            <a:r>
              <a:rPr sz="2200" spc="-50">
                <a:latin typeface="Georgia"/>
                <a:cs typeface="Georgia"/>
              </a:rPr>
              <a:t> </a:t>
            </a:r>
            <a:r>
              <a:rPr sz="2200" spc="-25">
                <a:latin typeface="Georgia"/>
                <a:cs typeface="Georgia"/>
              </a:rPr>
              <a:t>be </a:t>
            </a:r>
            <a:r>
              <a:rPr sz="2200">
                <a:latin typeface="Georgia"/>
                <a:cs typeface="Georgia"/>
              </a:rPr>
              <a:t>interested</a:t>
            </a:r>
            <a:r>
              <a:rPr sz="2200" spc="-20">
                <a:latin typeface="Georgia"/>
                <a:cs typeface="Georgia"/>
              </a:rPr>
              <a:t> </a:t>
            </a:r>
            <a:r>
              <a:rPr sz="2200">
                <a:latin typeface="Georgia"/>
                <a:cs typeface="Georgia"/>
              </a:rPr>
              <a:t>to</a:t>
            </a:r>
            <a:r>
              <a:rPr sz="2200" spc="-45">
                <a:latin typeface="Georgia"/>
                <a:cs typeface="Georgia"/>
              </a:rPr>
              <a:t> </a:t>
            </a:r>
            <a:r>
              <a:rPr sz="2200">
                <a:latin typeface="Georgia"/>
                <a:cs typeface="Georgia"/>
              </a:rPr>
              <a:t>learn</a:t>
            </a:r>
            <a:r>
              <a:rPr sz="2200" spc="-50">
                <a:latin typeface="Georgia"/>
                <a:cs typeface="Georgia"/>
              </a:rPr>
              <a:t> </a:t>
            </a:r>
            <a:r>
              <a:rPr sz="2200">
                <a:latin typeface="Georgia"/>
                <a:cs typeface="Georgia"/>
              </a:rPr>
              <a:t>from</a:t>
            </a:r>
            <a:r>
              <a:rPr sz="2200" spc="-45">
                <a:latin typeface="Georgia"/>
                <a:cs typeface="Georgia"/>
              </a:rPr>
              <a:t> </a:t>
            </a:r>
            <a:r>
              <a:rPr sz="2200">
                <a:latin typeface="Georgia"/>
                <a:cs typeface="Georgia"/>
              </a:rPr>
              <a:t>you</a:t>
            </a:r>
            <a:r>
              <a:rPr sz="2200" spc="-50">
                <a:latin typeface="Georgia"/>
                <a:cs typeface="Georgia"/>
              </a:rPr>
              <a:t> </a:t>
            </a:r>
            <a:r>
              <a:rPr sz="2200">
                <a:latin typeface="Georgia"/>
                <a:cs typeface="Georgia"/>
              </a:rPr>
              <a:t>and</a:t>
            </a:r>
            <a:r>
              <a:rPr sz="2200" spc="-50">
                <a:latin typeface="Georgia"/>
                <a:cs typeface="Georgia"/>
              </a:rPr>
              <a:t> </a:t>
            </a:r>
            <a:r>
              <a:rPr sz="2200">
                <a:latin typeface="Georgia"/>
                <a:cs typeface="Georgia"/>
              </a:rPr>
              <a:t>get</a:t>
            </a:r>
            <a:r>
              <a:rPr sz="2200" spc="-40">
                <a:latin typeface="Georgia"/>
                <a:cs typeface="Georgia"/>
              </a:rPr>
              <a:t> </a:t>
            </a:r>
            <a:r>
              <a:rPr sz="2200">
                <a:latin typeface="Georgia"/>
                <a:cs typeface="Georgia"/>
              </a:rPr>
              <a:t>some</a:t>
            </a:r>
            <a:r>
              <a:rPr sz="2200" spc="-45">
                <a:latin typeface="Georgia"/>
                <a:cs typeface="Georgia"/>
              </a:rPr>
              <a:t> </a:t>
            </a:r>
            <a:r>
              <a:rPr sz="2200">
                <a:latin typeface="Georgia"/>
                <a:cs typeface="Georgia"/>
              </a:rPr>
              <a:t>advice</a:t>
            </a:r>
            <a:r>
              <a:rPr sz="2200" spc="-45">
                <a:latin typeface="Georgia"/>
                <a:cs typeface="Georgia"/>
              </a:rPr>
              <a:t> </a:t>
            </a:r>
            <a:r>
              <a:rPr sz="2200">
                <a:latin typeface="Georgia"/>
                <a:cs typeface="Georgia"/>
              </a:rPr>
              <a:t>on</a:t>
            </a:r>
            <a:r>
              <a:rPr sz="2200" spc="-55">
                <a:latin typeface="Georgia"/>
                <a:cs typeface="Georgia"/>
              </a:rPr>
              <a:t> </a:t>
            </a:r>
            <a:r>
              <a:rPr sz="2200">
                <a:latin typeface="Georgia"/>
                <a:cs typeface="Georgia"/>
              </a:rPr>
              <a:t>how</a:t>
            </a:r>
            <a:r>
              <a:rPr sz="2200" spc="-55">
                <a:latin typeface="Georgia"/>
                <a:cs typeface="Georgia"/>
              </a:rPr>
              <a:t> </a:t>
            </a:r>
            <a:r>
              <a:rPr sz="2200">
                <a:latin typeface="Georgia"/>
                <a:cs typeface="Georgia"/>
              </a:rPr>
              <a:t>I</a:t>
            </a:r>
            <a:r>
              <a:rPr sz="2200" spc="-45">
                <a:latin typeface="Georgia"/>
                <a:cs typeface="Georgia"/>
              </a:rPr>
              <a:t> </a:t>
            </a:r>
            <a:r>
              <a:rPr sz="2200">
                <a:latin typeface="Georgia"/>
                <a:cs typeface="Georgia"/>
              </a:rPr>
              <a:t>can</a:t>
            </a:r>
            <a:r>
              <a:rPr sz="2200" spc="-40">
                <a:latin typeface="Georgia"/>
                <a:cs typeface="Georgia"/>
              </a:rPr>
              <a:t> </a:t>
            </a:r>
            <a:r>
              <a:rPr sz="2200">
                <a:latin typeface="Georgia"/>
                <a:cs typeface="Georgia"/>
              </a:rPr>
              <a:t>make</a:t>
            </a:r>
            <a:r>
              <a:rPr sz="2200" spc="-55">
                <a:latin typeface="Georgia"/>
                <a:cs typeface="Georgia"/>
              </a:rPr>
              <a:t> </a:t>
            </a:r>
            <a:r>
              <a:rPr sz="2200">
                <a:latin typeface="Georgia"/>
                <a:cs typeface="Georgia"/>
              </a:rPr>
              <a:t>an</a:t>
            </a:r>
            <a:r>
              <a:rPr sz="2200" spc="-50">
                <a:latin typeface="Georgia"/>
                <a:cs typeface="Georgia"/>
              </a:rPr>
              <a:t> </a:t>
            </a:r>
            <a:r>
              <a:rPr sz="2200">
                <a:latin typeface="Georgia"/>
                <a:cs typeface="Georgia"/>
              </a:rPr>
              <a:t>impact</a:t>
            </a:r>
            <a:r>
              <a:rPr sz="2200" spc="-30">
                <a:latin typeface="Georgia"/>
                <a:cs typeface="Georgia"/>
              </a:rPr>
              <a:t> </a:t>
            </a:r>
            <a:r>
              <a:rPr sz="2200">
                <a:latin typeface="Georgia"/>
                <a:cs typeface="Georgia"/>
              </a:rPr>
              <a:t>in</a:t>
            </a:r>
            <a:r>
              <a:rPr sz="2200" spc="-45">
                <a:latin typeface="Georgia"/>
                <a:cs typeface="Georgia"/>
              </a:rPr>
              <a:t> </a:t>
            </a:r>
            <a:r>
              <a:rPr sz="2200" spc="-25">
                <a:latin typeface="Georgia"/>
                <a:cs typeface="Georgia"/>
              </a:rPr>
              <a:t>my </a:t>
            </a:r>
            <a:r>
              <a:rPr sz="2200" spc="-10">
                <a:latin typeface="Georgia"/>
                <a:cs typeface="Georgia"/>
              </a:rPr>
              <a:t>career.”</a:t>
            </a:r>
            <a:endParaRPr sz="2200">
              <a:latin typeface="Georgia"/>
              <a:cs typeface="Georgia"/>
            </a:endParaRPr>
          </a:p>
          <a:p>
            <a:pPr marL="12700" marR="168275">
              <a:lnSpc>
                <a:spcPts val="2380"/>
              </a:lnSpc>
              <a:spcBef>
                <a:spcPts val="1585"/>
              </a:spcBef>
              <a:tabLst>
                <a:tab pos="1760220" algn="l"/>
                <a:tab pos="5795010" algn="l"/>
              </a:tabLst>
            </a:pPr>
            <a:r>
              <a:rPr lang="en-CA" sz="2200" spc="-10">
                <a:latin typeface="Georgia"/>
                <a:cs typeface="Georgia"/>
              </a:rPr>
              <a:t>“Hi _______, we met at the Women in Engineering conference! I enjoyed the conversation we had and would love to connect!”</a:t>
            </a:r>
            <a:endParaRPr sz="2200">
              <a:latin typeface="Georgia"/>
              <a:cs typeface="Georgia"/>
            </a:endParaRPr>
          </a:p>
        </p:txBody>
      </p:sp>
      <p:sp>
        <p:nvSpPr>
          <p:cNvPr id="2" name="Footer Placeholder 1">
            <a:extLst>
              <a:ext uri="{FF2B5EF4-FFF2-40B4-BE49-F238E27FC236}">
                <a16:creationId xmlns:a16="http://schemas.microsoft.com/office/drawing/2014/main" id="{EB0AEB95-2F11-3DA3-C13B-9C82BD41C904}"/>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D85250BC-0433-C5B0-C7D2-6A4E836E147E}"/>
              </a:ext>
            </a:extLst>
          </p:cNvPr>
          <p:cNvSpPr>
            <a:spLocks noGrp="1"/>
          </p:cNvSpPr>
          <p:nvPr>
            <p:ph type="sldNum" sz="quarter" idx="12"/>
          </p:nvPr>
        </p:nvSpPr>
        <p:spPr/>
        <p:txBody>
          <a:bodyPr/>
          <a:lstStyle/>
          <a:p>
            <a:r>
              <a:rPr lang="en-US"/>
              <a:t>PAGE  </a:t>
            </a:r>
            <a:fld id="{93005692-73BE-493E-93AB-ECD6027A7652}"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1F3B-069C-4FC7-BE24-850960C6EDD0}"/>
              </a:ext>
            </a:extLst>
          </p:cNvPr>
          <p:cNvSpPr>
            <a:spLocks noGrp="1"/>
          </p:cNvSpPr>
          <p:nvPr>
            <p:ph type="title"/>
          </p:nvPr>
        </p:nvSpPr>
        <p:spPr>
          <a:xfrm>
            <a:off x="259883" y="434108"/>
            <a:ext cx="11569729" cy="895927"/>
          </a:xfrm>
        </p:spPr>
        <p:txBody>
          <a:bodyPr anchor="ctr">
            <a:normAutofit/>
          </a:bodyPr>
          <a:lstStyle/>
          <a:p>
            <a:r>
              <a:rPr lang="en-US" dirty="0"/>
              <a:t>Whose land are we on?</a:t>
            </a:r>
          </a:p>
        </p:txBody>
      </p:sp>
      <p:sp>
        <p:nvSpPr>
          <p:cNvPr id="3" name="Content Placeholder 2">
            <a:extLst>
              <a:ext uri="{FF2B5EF4-FFF2-40B4-BE49-F238E27FC236}">
                <a16:creationId xmlns:a16="http://schemas.microsoft.com/office/drawing/2014/main" id="{7D2C7395-9F78-41C7-9064-204784F9F269}"/>
              </a:ext>
            </a:extLst>
          </p:cNvPr>
          <p:cNvSpPr>
            <a:spLocks noGrp="1"/>
          </p:cNvSpPr>
          <p:nvPr>
            <p:ph sz="half" idx="1"/>
          </p:nvPr>
        </p:nvSpPr>
        <p:spPr>
          <a:xfrm>
            <a:off x="259882" y="1413164"/>
            <a:ext cx="6737046" cy="5124038"/>
          </a:xfrm>
        </p:spPr>
        <p:txBody>
          <a:bodyPr>
            <a:normAutofit fontScale="92500" lnSpcReduction="20000"/>
          </a:bodyPr>
          <a:lstStyle/>
          <a:p>
            <a:pPr marL="0" indent="0">
              <a:lnSpc>
                <a:spcPct val="90000"/>
              </a:lnSpc>
              <a:buNone/>
            </a:pPr>
            <a:r>
              <a:rPr lang="en-US" sz="1900" dirty="0"/>
              <a:t>We respectfully acknowledge that we work on the traditional territory of the </a:t>
            </a:r>
            <a:r>
              <a:rPr lang="en-US" sz="1900" dirty="0" err="1"/>
              <a:t>Attawandaron</a:t>
            </a:r>
            <a:r>
              <a:rPr lang="en-US" sz="1900" dirty="0"/>
              <a:t> (Neutral), </a:t>
            </a:r>
            <a:r>
              <a:rPr lang="en-US" sz="1900" dirty="0" err="1"/>
              <a:t>Anishnaabeg</a:t>
            </a:r>
            <a:r>
              <a:rPr lang="en-US" sz="1900" dirty="0"/>
              <a:t>, and Haudenosaunee peoples. The University of Waterloo is situated on the Haldimand Tract, which includes ten kilometers on each side of the Grand River: land promised and never returned to the Six Nations. </a:t>
            </a:r>
          </a:p>
          <a:p>
            <a:pPr marL="0" indent="0">
              <a:lnSpc>
                <a:spcPct val="90000"/>
              </a:lnSpc>
              <a:buNone/>
            </a:pPr>
            <a:r>
              <a:rPr lang="en-US" sz="1900" b="1" dirty="0"/>
              <a:t>Some incredible local community members on IG: </a:t>
            </a:r>
            <a:r>
              <a:rPr lang="en-US" sz="1900" dirty="0" err="1"/>
              <a:t>Bangishimo</a:t>
            </a:r>
            <a:r>
              <a:rPr lang="en-US" sz="1900" dirty="0"/>
              <a:t> Johnston @bangishimo, Amy Smoke @amysmoke, C. Elizabeth Best @lizbot5000</a:t>
            </a:r>
          </a:p>
          <a:p>
            <a:pPr marL="0" indent="0">
              <a:lnSpc>
                <a:spcPct val="90000"/>
              </a:lnSpc>
              <a:buNone/>
            </a:pPr>
            <a:r>
              <a:rPr lang="en-US" sz="1900" b="1" dirty="0"/>
              <a:t>Support: </a:t>
            </a:r>
            <a:r>
              <a:rPr lang="en-US" sz="1900" dirty="0"/>
              <a:t>O:se </a:t>
            </a:r>
            <a:r>
              <a:rPr lang="en-US" sz="1900" dirty="0" err="1"/>
              <a:t>Kenhionhata:tie</a:t>
            </a:r>
            <a:r>
              <a:rPr lang="en-US" sz="1900" dirty="0"/>
              <a:t> – </a:t>
            </a:r>
            <a:r>
              <a:rPr lang="en-US" sz="1900" dirty="0">
                <a:hlinkClick r:id="rId2"/>
              </a:rPr>
              <a:t>Land Back Camp</a:t>
            </a:r>
            <a:r>
              <a:rPr lang="en-US" sz="1900" dirty="0"/>
              <a:t>, @ose.kenhionhatatie on IG</a:t>
            </a:r>
          </a:p>
          <a:p>
            <a:pPr marL="0" indent="0">
              <a:lnSpc>
                <a:spcPct val="90000"/>
              </a:lnSpc>
              <a:buNone/>
            </a:pPr>
            <a:r>
              <a:rPr lang="en-US" sz="1900" b="1" dirty="0"/>
              <a:t>Reports: </a:t>
            </a:r>
            <a:r>
              <a:rPr lang="en-US" sz="1900" dirty="0">
                <a:hlinkClick r:id="rId3"/>
              </a:rPr>
              <a:t>TRC Calls to Action</a:t>
            </a:r>
            <a:r>
              <a:rPr lang="en-US" sz="1900" dirty="0"/>
              <a:t>, </a:t>
            </a:r>
            <a:r>
              <a:rPr lang="en-US" sz="1900" dirty="0">
                <a:hlinkClick r:id="rId4"/>
              </a:rPr>
              <a:t>National Inquiry into MMIWG </a:t>
            </a:r>
            <a:endParaRPr lang="en-US" sz="1900" dirty="0"/>
          </a:p>
          <a:p>
            <a:pPr marL="0" indent="0">
              <a:lnSpc>
                <a:spcPct val="90000"/>
              </a:lnSpc>
              <a:buNone/>
            </a:pPr>
            <a:r>
              <a:rPr lang="en-US" sz="1900" b="1" dirty="0"/>
              <a:t>Reading: </a:t>
            </a:r>
            <a:r>
              <a:rPr lang="en-US" sz="1900" dirty="0">
                <a:hlinkClick r:id="rId5"/>
              </a:rPr>
              <a:t>The Inconvenient Indian</a:t>
            </a:r>
            <a:r>
              <a:rPr lang="en-US" sz="1900" dirty="0"/>
              <a:t>, </a:t>
            </a:r>
            <a:r>
              <a:rPr lang="en-US" sz="1900" dirty="0">
                <a:hlinkClick r:id="rId6"/>
              </a:rPr>
              <a:t>21 Things You May Not Have Known About the Indian Act</a:t>
            </a:r>
            <a:r>
              <a:rPr lang="en-US" sz="1900" dirty="0"/>
              <a:t>, </a:t>
            </a:r>
            <a:r>
              <a:rPr lang="en-US" sz="1900" dirty="0">
                <a:hlinkClick r:id="rId7"/>
              </a:rPr>
              <a:t>This Place: 150 Years Retold </a:t>
            </a:r>
            <a:endParaRPr lang="en-US" sz="1900" b="1" dirty="0"/>
          </a:p>
          <a:p>
            <a:pPr marL="0" indent="0">
              <a:lnSpc>
                <a:spcPct val="90000"/>
              </a:lnSpc>
              <a:buNone/>
            </a:pPr>
            <a:r>
              <a:rPr lang="en-US" sz="1900" b="1" dirty="0"/>
              <a:t>What land are you on? </a:t>
            </a:r>
            <a:r>
              <a:rPr lang="en-US" sz="1900" dirty="0">
                <a:hlinkClick r:id="rId8"/>
              </a:rPr>
              <a:t>native-land.ca </a:t>
            </a:r>
            <a:br>
              <a:rPr lang="en-US" sz="1900" dirty="0"/>
            </a:br>
            <a:br>
              <a:rPr lang="en-US" sz="1900" dirty="0"/>
            </a:br>
            <a:r>
              <a:rPr lang="en-US" sz="1900" b="1" dirty="0"/>
              <a:t>Learning opportunity:</a:t>
            </a:r>
          </a:p>
          <a:p>
            <a:pPr marL="0" indent="0">
              <a:lnSpc>
                <a:spcPct val="90000"/>
              </a:lnSpc>
              <a:buNone/>
            </a:pPr>
            <a:r>
              <a:rPr lang="en-US" sz="1900" dirty="0"/>
              <a:t>INDG 201 The Indigenous Experience in Canada​</a:t>
            </a:r>
          </a:p>
          <a:p>
            <a:pPr marL="0" indent="0">
              <a:lnSpc>
                <a:spcPct val="90000"/>
              </a:lnSpc>
              <a:buNone/>
            </a:pPr>
            <a:endParaRPr lang="en-US" sz="1800" b="1" dirty="0"/>
          </a:p>
          <a:p>
            <a:pPr marL="0" indent="0">
              <a:lnSpc>
                <a:spcPct val="90000"/>
              </a:lnSpc>
              <a:buNone/>
            </a:pPr>
            <a:endParaRPr lang="en-US" sz="1500" dirty="0"/>
          </a:p>
        </p:txBody>
      </p:sp>
      <p:pic>
        <p:nvPicPr>
          <p:cNvPr id="4" name="Picture 2" descr="haldimand tract">
            <a:extLst>
              <a:ext uri="{FF2B5EF4-FFF2-40B4-BE49-F238E27FC236}">
                <a16:creationId xmlns:a16="http://schemas.microsoft.com/office/drawing/2014/main" id="{256AC8B8-C120-7391-2FCB-9171A9D7333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244446" y="1413164"/>
            <a:ext cx="3511712" cy="4590472"/>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9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624D-F18F-97FE-9F6D-F03C3B95060E}"/>
              </a:ext>
            </a:extLst>
          </p:cNvPr>
          <p:cNvSpPr>
            <a:spLocks noGrp="1"/>
          </p:cNvSpPr>
          <p:nvPr>
            <p:ph type="title"/>
          </p:nvPr>
        </p:nvSpPr>
        <p:spPr/>
        <p:txBody>
          <a:bodyPr/>
          <a:lstStyle/>
          <a:p>
            <a:r>
              <a:rPr lang="en-CA"/>
              <a:t>3 SIMPLE STEPS</a:t>
            </a:r>
          </a:p>
        </p:txBody>
      </p:sp>
      <p:graphicFrame>
        <p:nvGraphicFramePr>
          <p:cNvPr id="7" name="Content Placeholder 6">
            <a:extLst>
              <a:ext uri="{FF2B5EF4-FFF2-40B4-BE49-F238E27FC236}">
                <a16:creationId xmlns:a16="http://schemas.microsoft.com/office/drawing/2014/main" id="{AC474F3E-7A48-3F6E-8BF1-8285790130F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05452404"/>
              </p:ext>
            </p:extLst>
          </p:nvPr>
        </p:nvGraphicFramePr>
        <p:xfrm>
          <a:off x="132759" y="1503833"/>
          <a:ext cx="11569700" cy="459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5C1C04F-9FE4-8E9C-AF40-F2765D27E3D3}"/>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06825259-9B31-65BF-483E-CB76720E3DC2}"/>
              </a:ext>
            </a:extLst>
          </p:cNvPr>
          <p:cNvSpPr>
            <a:spLocks noGrp="1"/>
          </p:cNvSpPr>
          <p:nvPr>
            <p:ph type="sldNum" sz="quarter" idx="12"/>
          </p:nvPr>
        </p:nvSpPr>
        <p:spPr/>
        <p:txBody>
          <a:bodyPr/>
          <a:lstStyle/>
          <a:p>
            <a:r>
              <a:rPr lang="en-US"/>
              <a:t>PAGE  </a:t>
            </a:r>
            <a:fld id="{93005692-73BE-493E-93AB-ECD6027A7652}" type="slidenum">
              <a:rPr lang="en-US" smtClean="0"/>
              <a:pPr/>
              <a:t>30</a:t>
            </a:fld>
            <a:endParaRPr lang="en-US"/>
          </a:p>
        </p:txBody>
      </p:sp>
    </p:spTree>
    <p:extLst>
      <p:ext uri="{BB962C8B-B14F-4D97-AF65-F5344CB8AC3E}">
        <p14:creationId xmlns:p14="http://schemas.microsoft.com/office/powerpoint/2010/main" val="208292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AAA8E9-5E28-26E2-4796-6CF0A49B19AE}"/>
              </a:ext>
            </a:extLst>
          </p:cNvPr>
          <p:cNvSpPr>
            <a:spLocks noGrp="1"/>
          </p:cNvSpPr>
          <p:nvPr>
            <p:ph type="title"/>
          </p:nvPr>
        </p:nvSpPr>
        <p:spPr/>
        <p:txBody>
          <a:bodyPr/>
          <a:lstStyle/>
          <a:p>
            <a:r>
              <a:rPr lang="en-CA" dirty="0"/>
              <a:t>THE ALUMNI SEARCH &amp; GROUPS</a:t>
            </a:r>
          </a:p>
        </p:txBody>
      </p:sp>
      <p:sp>
        <p:nvSpPr>
          <p:cNvPr id="2" name="Text Placeholder 1">
            <a:extLst>
              <a:ext uri="{FF2B5EF4-FFF2-40B4-BE49-F238E27FC236}">
                <a16:creationId xmlns:a16="http://schemas.microsoft.com/office/drawing/2014/main" id="{E3E50D2E-4A8A-FAE5-1CF4-DA71A97A4041}"/>
              </a:ext>
            </a:extLst>
          </p:cNvPr>
          <p:cNvSpPr>
            <a:spLocks noGrp="1"/>
          </p:cNvSpPr>
          <p:nvPr>
            <p:ph type="body" sz="quarter" idx="13"/>
          </p:nvPr>
        </p:nvSpPr>
        <p:spPr/>
        <p:txBody>
          <a:bodyPr/>
          <a:lstStyle/>
          <a:p>
            <a:r>
              <a:rPr lang="en-CA"/>
              <a:t>a powerful tool to jumpstart your networking</a:t>
            </a:r>
          </a:p>
        </p:txBody>
      </p:sp>
      <p:sp>
        <p:nvSpPr>
          <p:cNvPr id="4" name="Footer Placeholder 3">
            <a:extLst>
              <a:ext uri="{FF2B5EF4-FFF2-40B4-BE49-F238E27FC236}">
                <a16:creationId xmlns:a16="http://schemas.microsoft.com/office/drawing/2014/main" id="{B39BF862-D7BF-8E8E-D020-5E6E396293B7}"/>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17A9B4CD-3126-5867-E043-2E923248D700}"/>
              </a:ext>
            </a:extLst>
          </p:cNvPr>
          <p:cNvSpPr>
            <a:spLocks noGrp="1"/>
          </p:cNvSpPr>
          <p:nvPr>
            <p:ph type="sldNum" sz="quarter" idx="12"/>
          </p:nvPr>
        </p:nvSpPr>
        <p:spPr/>
        <p:txBody>
          <a:bodyPr/>
          <a:lstStyle/>
          <a:p>
            <a:r>
              <a:rPr lang="en-US"/>
              <a:t>PAGE  </a:t>
            </a:r>
            <a:fld id="{93005692-73BE-493E-93AB-ECD6027A7652}" type="slidenum">
              <a:rPr lang="en-US" smtClean="0"/>
              <a:pPr/>
              <a:t>31</a:t>
            </a:fld>
            <a:endParaRPr lang="en-US"/>
          </a:p>
        </p:txBody>
      </p:sp>
    </p:spTree>
    <p:extLst>
      <p:ext uri="{BB962C8B-B14F-4D97-AF65-F5344CB8AC3E}">
        <p14:creationId xmlns:p14="http://schemas.microsoft.com/office/powerpoint/2010/main" val="1375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2745B-FC41-47DB-E459-6C29119EF1F3}"/>
              </a:ext>
            </a:extLst>
          </p:cNvPr>
          <p:cNvSpPr>
            <a:spLocks noGrp="1"/>
          </p:cNvSpPr>
          <p:nvPr>
            <p:ph type="title"/>
          </p:nvPr>
        </p:nvSpPr>
        <p:spPr/>
        <p:txBody>
          <a:bodyPr/>
          <a:lstStyle/>
          <a:p>
            <a:r>
              <a:rPr lang="en-CA"/>
              <a:t>DEALING WITH HARASSMENT</a:t>
            </a:r>
          </a:p>
        </p:txBody>
      </p:sp>
      <p:sp>
        <p:nvSpPr>
          <p:cNvPr id="4" name="Footer Placeholder 3">
            <a:extLst>
              <a:ext uri="{FF2B5EF4-FFF2-40B4-BE49-F238E27FC236}">
                <a16:creationId xmlns:a16="http://schemas.microsoft.com/office/drawing/2014/main" id="{D1ED01F8-F1D5-2C41-02BC-47843F21902B}"/>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EADD2FFE-156A-DF9F-8391-97DF23328E22}"/>
              </a:ext>
            </a:extLst>
          </p:cNvPr>
          <p:cNvSpPr>
            <a:spLocks noGrp="1"/>
          </p:cNvSpPr>
          <p:nvPr>
            <p:ph type="sldNum" sz="quarter" idx="12"/>
          </p:nvPr>
        </p:nvSpPr>
        <p:spPr/>
        <p:txBody>
          <a:bodyPr/>
          <a:lstStyle/>
          <a:p>
            <a:r>
              <a:rPr lang="en-US"/>
              <a:t>PAGE  </a:t>
            </a:r>
            <a:fld id="{93005692-73BE-493E-93AB-ECD6027A7652}" type="slidenum">
              <a:rPr lang="en-US" smtClean="0"/>
              <a:pPr/>
              <a:t>32</a:t>
            </a:fld>
            <a:endParaRPr lang="en-US"/>
          </a:p>
        </p:txBody>
      </p:sp>
    </p:spTree>
    <p:extLst>
      <p:ext uri="{BB962C8B-B14F-4D97-AF65-F5344CB8AC3E}">
        <p14:creationId xmlns:p14="http://schemas.microsoft.com/office/powerpoint/2010/main" val="14366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0D759E-1547-8657-5CFB-1F8DED78403B}"/>
              </a:ext>
            </a:extLst>
          </p:cNvPr>
          <p:cNvSpPr>
            <a:spLocks noGrp="1"/>
          </p:cNvSpPr>
          <p:nvPr>
            <p:ph type="title"/>
          </p:nvPr>
        </p:nvSpPr>
        <p:spPr/>
        <p:txBody>
          <a:bodyPr>
            <a:normAutofit/>
          </a:bodyPr>
          <a:lstStyle/>
          <a:p>
            <a:r>
              <a:rPr lang="en-CA" dirty="0"/>
              <a:t>What is considered harassment?</a:t>
            </a:r>
          </a:p>
        </p:txBody>
      </p:sp>
      <p:sp>
        <p:nvSpPr>
          <p:cNvPr id="2" name="Text Placeholder 1">
            <a:extLst>
              <a:ext uri="{FF2B5EF4-FFF2-40B4-BE49-F238E27FC236}">
                <a16:creationId xmlns:a16="http://schemas.microsoft.com/office/drawing/2014/main" id="{8B82BEF8-3107-B215-1521-4C54D5FEB36F}"/>
              </a:ext>
            </a:extLst>
          </p:cNvPr>
          <p:cNvSpPr>
            <a:spLocks noGrp="1"/>
          </p:cNvSpPr>
          <p:nvPr>
            <p:ph type="body" sz="quarter" idx="13"/>
          </p:nvPr>
        </p:nvSpPr>
        <p:spPr/>
        <p:txBody>
          <a:bodyPr/>
          <a:lstStyle/>
          <a:p>
            <a:r>
              <a:rPr lang="en-CA"/>
              <a:t>When to block?</a:t>
            </a:r>
          </a:p>
        </p:txBody>
      </p:sp>
      <p:sp>
        <p:nvSpPr>
          <p:cNvPr id="4" name="Footer Placeholder 3">
            <a:extLst>
              <a:ext uri="{FF2B5EF4-FFF2-40B4-BE49-F238E27FC236}">
                <a16:creationId xmlns:a16="http://schemas.microsoft.com/office/drawing/2014/main" id="{69164717-7949-278D-109D-EFE7E653922C}"/>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F1219D7B-E5B2-96E2-D3BA-DBA169F6E3AF}"/>
              </a:ext>
            </a:extLst>
          </p:cNvPr>
          <p:cNvSpPr>
            <a:spLocks noGrp="1"/>
          </p:cNvSpPr>
          <p:nvPr>
            <p:ph type="sldNum" sz="quarter" idx="12"/>
          </p:nvPr>
        </p:nvSpPr>
        <p:spPr/>
        <p:txBody>
          <a:bodyPr/>
          <a:lstStyle/>
          <a:p>
            <a:r>
              <a:rPr lang="en-US"/>
              <a:t>PAGE  </a:t>
            </a:r>
            <a:fld id="{93005692-73BE-493E-93AB-ECD6027A7652}" type="slidenum">
              <a:rPr lang="en-US" smtClean="0"/>
              <a:pPr/>
              <a:t>33</a:t>
            </a:fld>
            <a:endParaRPr lang="en-US"/>
          </a:p>
        </p:txBody>
      </p:sp>
    </p:spTree>
    <p:extLst>
      <p:ext uri="{BB962C8B-B14F-4D97-AF65-F5344CB8AC3E}">
        <p14:creationId xmlns:p14="http://schemas.microsoft.com/office/powerpoint/2010/main" val="86195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0902-A877-BF78-3161-0FD995395E12}"/>
              </a:ext>
            </a:extLst>
          </p:cNvPr>
          <p:cNvSpPr>
            <a:spLocks noGrp="1"/>
          </p:cNvSpPr>
          <p:nvPr>
            <p:ph type="title"/>
          </p:nvPr>
        </p:nvSpPr>
        <p:spPr>
          <a:xfrm>
            <a:off x="358613" y="535166"/>
            <a:ext cx="10120878" cy="553998"/>
          </a:xfrm>
        </p:spPr>
        <p:txBody>
          <a:bodyPr>
            <a:normAutofit fontScale="90000"/>
          </a:bodyPr>
          <a:lstStyle/>
          <a:p>
            <a:r>
              <a:rPr lang="en-US" sz="3600"/>
              <a:t>HARASSMENT REFERS TO… </a:t>
            </a:r>
          </a:p>
        </p:txBody>
      </p:sp>
      <p:sp>
        <p:nvSpPr>
          <p:cNvPr id="5" name="Slide Number Placeholder 4">
            <a:extLst>
              <a:ext uri="{FF2B5EF4-FFF2-40B4-BE49-F238E27FC236}">
                <a16:creationId xmlns:a16="http://schemas.microsoft.com/office/drawing/2014/main" id="{15ADD7E7-D44E-0692-19F4-2B61C8D84CE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F65DB8-A5A2-4DA2-9A3B-3B8AFA872ECB}" type="slidenum">
              <a:rPr lang="en-US" smtClean="0"/>
              <a:pPr/>
              <a:t>34</a:t>
            </a:fld>
            <a:endParaRPr lang="en-US"/>
          </a:p>
        </p:txBody>
      </p:sp>
      <p:sp>
        <p:nvSpPr>
          <p:cNvPr id="11" name="TextBox 10">
            <a:extLst>
              <a:ext uri="{FF2B5EF4-FFF2-40B4-BE49-F238E27FC236}">
                <a16:creationId xmlns:a16="http://schemas.microsoft.com/office/drawing/2014/main" id="{CB78C8E4-55F7-6310-BBC2-4B90E0FA0330}"/>
              </a:ext>
            </a:extLst>
          </p:cNvPr>
          <p:cNvSpPr txBox="1"/>
          <p:nvPr/>
        </p:nvSpPr>
        <p:spPr>
          <a:xfrm>
            <a:off x="277884" y="1233185"/>
            <a:ext cx="11636232" cy="5632311"/>
          </a:xfrm>
          <a:prstGeom prst="rect">
            <a:avLst/>
          </a:prstGeom>
          <a:noFill/>
        </p:spPr>
        <p:txBody>
          <a:bodyPr wrap="square" lIns="91440" tIns="45720" rIns="91440" bIns="45720" anchor="t">
            <a:spAutoFit/>
          </a:bodyPr>
          <a:lstStyle/>
          <a:p>
            <a:r>
              <a:rPr lang="en-US" sz="2000" b="0" i="0">
                <a:solidFill>
                  <a:srgbClr val="000000"/>
                </a:solidFill>
                <a:effectLst/>
                <a:latin typeface="Georgia"/>
              </a:rPr>
              <a:t>Harassment refers to </a:t>
            </a:r>
            <a:r>
              <a:rPr lang="en-US" sz="2000">
                <a:solidFill>
                  <a:srgbClr val="000000"/>
                </a:solidFill>
                <a:latin typeface="Georgia"/>
              </a:rPr>
              <a:t>unwanted conduct/</a:t>
            </a:r>
            <a:r>
              <a:rPr lang="en-US" sz="2000" err="1">
                <a:solidFill>
                  <a:srgbClr val="000000"/>
                </a:solidFill>
                <a:latin typeface="Georgia"/>
              </a:rPr>
              <a:t>behaviour</a:t>
            </a:r>
            <a:r>
              <a:rPr lang="en-US" sz="2000">
                <a:solidFill>
                  <a:srgbClr val="000000"/>
                </a:solidFill>
                <a:latin typeface="Georgia"/>
              </a:rPr>
              <a:t> that results in </a:t>
            </a:r>
            <a:r>
              <a:rPr lang="en-US" sz="2000" b="1" i="0">
                <a:solidFill>
                  <a:srgbClr val="000000"/>
                </a:solidFill>
                <a:effectLst/>
                <a:latin typeface="Georgia"/>
              </a:rPr>
              <a:t>physical, emotional, and/or psychological harm</a:t>
            </a:r>
            <a:r>
              <a:rPr lang="en-US" sz="2000" i="0">
                <a:solidFill>
                  <a:srgbClr val="000000"/>
                </a:solidFill>
                <a:effectLst/>
                <a:latin typeface="Georgia"/>
              </a:rPr>
              <a:t>.</a:t>
            </a:r>
            <a:r>
              <a:rPr lang="en-US" sz="2000" b="1" i="0">
                <a:solidFill>
                  <a:srgbClr val="000000"/>
                </a:solidFill>
                <a:effectLst/>
                <a:latin typeface="Georgia"/>
              </a:rPr>
              <a:t> </a:t>
            </a:r>
            <a:r>
              <a:rPr lang="en-US" sz="2000" b="0" i="0">
                <a:solidFill>
                  <a:srgbClr val="000000"/>
                </a:solidFill>
                <a:effectLst/>
                <a:latin typeface="Georgia"/>
              </a:rPr>
              <a:t>It can be </a:t>
            </a:r>
            <a:r>
              <a:rPr lang="en-US" sz="2000" b="1" i="0">
                <a:solidFill>
                  <a:srgbClr val="FF0000"/>
                </a:solidFill>
                <a:effectLst/>
                <a:latin typeface="Georgia"/>
              </a:rPr>
              <a:t>verbal (</a:t>
            </a:r>
            <a:r>
              <a:rPr lang="en-US" sz="2000" b="1">
                <a:solidFill>
                  <a:srgbClr val="FF0000"/>
                </a:solidFill>
                <a:latin typeface="Georgia"/>
              </a:rPr>
              <a:t>spoken </a:t>
            </a:r>
            <a:r>
              <a:rPr lang="en-US" sz="2000" b="1" i="0">
                <a:solidFill>
                  <a:srgbClr val="FF0000"/>
                </a:solidFill>
                <a:effectLst/>
                <a:latin typeface="Georgia"/>
              </a:rPr>
              <a:t>or typed), visual, or physical</a:t>
            </a:r>
            <a:r>
              <a:rPr lang="en-US" sz="2000" b="0" i="0">
                <a:solidFill>
                  <a:srgbClr val="000000"/>
                </a:solidFill>
                <a:effectLst/>
                <a:latin typeface="Georgia"/>
              </a:rPr>
              <a:t>.</a:t>
            </a:r>
            <a:r>
              <a:rPr lang="en-US" sz="2000">
                <a:solidFill>
                  <a:srgbClr val="000000"/>
                </a:solidFill>
                <a:latin typeface="Georgia"/>
              </a:rPr>
              <a:t> </a:t>
            </a:r>
            <a:r>
              <a:rPr lang="en-US" sz="2000" b="0" i="0">
                <a:solidFill>
                  <a:srgbClr val="000000"/>
                </a:solidFill>
                <a:effectLst/>
                <a:latin typeface="Georgia"/>
              </a:rPr>
              <a:t> Harassment can be based on race, </a:t>
            </a:r>
            <a:r>
              <a:rPr lang="en-US" sz="2000">
                <a:solidFill>
                  <a:srgbClr val="000000"/>
                </a:solidFill>
                <a:latin typeface="Georgia"/>
              </a:rPr>
              <a:t>age, </a:t>
            </a:r>
            <a:r>
              <a:rPr lang="en-US" sz="2000" b="0" i="0">
                <a:solidFill>
                  <a:srgbClr val="000000"/>
                </a:solidFill>
                <a:effectLst/>
                <a:latin typeface="Georgia"/>
              </a:rPr>
              <a:t>religion, disability, </a:t>
            </a:r>
            <a:r>
              <a:rPr lang="en-US" sz="2000">
                <a:solidFill>
                  <a:srgbClr val="000000"/>
                </a:solidFill>
                <a:latin typeface="Georgia"/>
              </a:rPr>
              <a:t>sex, sexual orientation, gender identity/gender expression, or of a personal nature. </a:t>
            </a:r>
            <a:r>
              <a:rPr lang="en-US" sz="2000" b="0" i="0">
                <a:solidFill>
                  <a:srgbClr val="000000"/>
                </a:solidFill>
                <a:effectLst/>
                <a:latin typeface="Georgia"/>
              </a:rPr>
              <a:t> Some examples of harassment include, but are not limited to:</a:t>
            </a:r>
          </a:p>
          <a:p>
            <a:pPr marL="0" indent="0" algn="l">
              <a:buNone/>
            </a:pPr>
            <a:endParaRPr lang="en-US" sz="2000" b="0" i="0">
              <a:solidFill>
                <a:srgbClr val="000000"/>
              </a:solidFill>
              <a:effectLst/>
              <a:latin typeface="Georgia" panose="02040502050405020303" pitchFamily="18" charset="0"/>
            </a:endParaRPr>
          </a:p>
          <a:p>
            <a:pPr marL="742950" lvl="1" indent="-285750">
              <a:buFont typeface="Arial" panose="020B0604020202020204" pitchFamily="34" charset="0"/>
              <a:buChar char="•"/>
            </a:pPr>
            <a:r>
              <a:rPr lang="en-US" sz="2000" b="0" i="0">
                <a:solidFill>
                  <a:srgbClr val="000000"/>
                </a:solidFill>
                <a:effectLst/>
                <a:latin typeface="Georgia"/>
              </a:rPr>
              <a:t>Making sexually suggestive comments</a:t>
            </a:r>
          </a:p>
          <a:p>
            <a:pPr marL="742950" lvl="1" indent="-285750">
              <a:buFont typeface="Arial" panose="020B0604020202020204" pitchFamily="34" charset="0"/>
              <a:buChar char="•"/>
            </a:pPr>
            <a:r>
              <a:rPr lang="en-US" sz="2000" b="0" i="0">
                <a:solidFill>
                  <a:srgbClr val="000000"/>
                </a:solidFill>
                <a:effectLst/>
                <a:latin typeface="Georgia"/>
              </a:rPr>
              <a:t>Unjustifiably monitoring everything that is bein</a:t>
            </a:r>
            <a:r>
              <a:rPr lang="en-US" sz="2000">
                <a:solidFill>
                  <a:srgbClr val="000000"/>
                </a:solidFill>
                <a:latin typeface="Georgia"/>
              </a:rPr>
              <a:t>g done</a:t>
            </a:r>
            <a:endParaRPr lang="en-US" sz="2000" b="0" i="0">
              <a:solidFill>
                <a:srgbClr val="000000"/>
              </a:solidFill>
              <a:effectLst/>
              <a:latin typeface="Georgia"/>
            </a:endParaRPr>
          </a:p>
          <a:p>
            <a:pPr marL="742950" lvl="1" indent="-285750">
              <a:buFont typeface="Arial" panose="020B0604020202020204" pitchFamily="34" charset="0"/>
              <a:buChar char="•"/>
            </a:pPr>
            <a:r>
              <a:rPr lang="en-US" sz="2000" b="0" i="0">
                <a:solidFill>
                  <a:srgbClr val="000000"/>
                </a:solidFill>
                <a:effectLst/>
                <a:latin typeface="Georgia"/>
              </a:rPr>
              <a:t>Exclusion from group activities or assignments</a:t>
            </a:r>
          </a:p>
          <a:p>
            <a:pPr marL="742950" lvl="1" indent="-285750">
              <a:buFont typeface="Arial" panose="020B0604020202020204" pitchFamily="34" charset="0"/>
              <a:buChar char="•"/>
            </a:pPr>
            <a:r>
              <a:rPr lang="en-US" sz="2000" b="0" i="0">
                <a:solidFill>
                  <a:srgbClr val="000000"/>
                </a:solidFill>
                <a:effectLst/>
                <a:latin typeface="Georgia"/>
              </a:rPr>
              <a:t>Unwanted physical touching/contact</a:t>
            </a:r>
          </a:p>
          <a:p>
            <a:pPr marL="742950" lvl="1" indent="-285750">
              <a:buFont typeface="Arial" panose="020B0604020202020204" pitchFamily="34" charset="0"/>
              <a:buChar char="•"/>
            </a:pPr>
            <a:r>
              <a:rPr lang="en-US" sz="2000">
                <a:solidFill>
                  <a:srgbClr val="000000"/>
                </a:solidFill>
                <a:latin typeface="Georgia"/>
              </a:rPr>
              <a:t>Offensive, degrading, or derogatory jokes and comments</a:t>
            </a:r>
          </a:p>
          <a:p>
            <a:pPr marL="742950" lvl="1" indent="-285750">
              <a:buFont typeface="Arial" panose="020B0604020202020204" pitchFamily="34" charset="0"/>
              <a:buChar char="•"/>
            </a:pPr>
            <a:r>
              <a:rPr lang="en-US" sz="2000">
                <a:solidFill>
                  <a:srgbClr val="000000"/>
                </a:solidFill>
                <a:latin typeface="Georgia"/>
              </a:rPr>
              <a:t>Offensive </a:t>
            </a:r>
            <a:r>
              <a:rPr lang="en-US" sz="2000" b="0" i="0">
                <a:solidFill>
                  <a:srgbClr val="000000"/>
                </a:solidFill>
                <a:effectLst/>
                <a:latin typeface="Georgia"/>
              </a:rPr>
              <a:t>graffiti, cartoons, or pictures</a:t>
            </a:r>
            <a:endParaRPr lang="en-US" sz="2000">
              <a:solidFill>
                <a:srgbClr val="000000"/>
              </a:solidFill>
              <a:latin typeface="Georgia"/>
            </a:endParaRPr>
          </a:p>
          <a:p>
            <a:pPr marL="742950" lvl="1" indent="-285750">
              <a:buFont typeface="Arial" panose="020B0604020202020204" pitchFamily="34" charset="0"/>
              <a:buChar char="•"/>
            </a:pPr>
            <a:r>
              <a:rPr lang="en-US" sz="2000">
                <a:solidFill>
                  <a:srgbClr val="000000"/>
                </a:solidFill>
                <a:latin typeface="Georgia"/>
              </a:rPr>
              <a:t>Racial or ethnic slurs</a:t>
            </a:r>
          </a:p>
          <a:p>
            <a:pPr marL="742950" lvl="1" indent="-285750">
              <a:buFont typeface="Arial" panose="020B0604020202020204" pitchFamily="34" charset="0"/>
              <a:buChar char="•"/>
            </a:pPr>
            <a:r>
              <a:rPr lang="en-US" sz="2000">
                <a:solidFill>
                  <a:srgbClr val="000000"/>
                </a:solidFill>
                <a:latin typeface="Georgia"/>
              </a:rPr>
              <a:t>Spreading rumors</a:t>
            </a:r>
          </a:p>
          <a:p>
            <a:pPr marL="742950" lvl="1" indent="-285750">
              <a:buFont typeface="Arial" panose="020B0604020202020204" pitchFamily="34" charset="0"/>
              <a:buChar char="•"/>
            </a:pPr>
            <a:r>
              <a:rPr lang="en-US" sz="2000" b="0" i="0">
                <a:solidFill>
                  <a:srgbClr val="000000"/>
                </a:solidFill>
                <a:effectLst/>
                <a:latin typeface="Georgia"/>
              </a:rPr>
              <a:t>Questioning someone’s disability, accommodation needs, or treatment</a:t>
            </a:r>
          </a:p>
          <a:p>
            <a:pPr marL="742950" lvl="1" indent="-285750">
              <a:buFont typeface="Arial" panose="020B0604020202020204" pitchFamily="34" charset="0"/>
              <a:buChar char="•"/>
            </a:pPr>
            <a:r>
              <a:rPr lang="en-US" sz="2000">
                <a:solidFill>
                  <a:srgbClr val="000000"/>
                </a:solidFill>
                <a:latin typeface="Georgia"/>
              </a:rPr>
              <a:t>Unwelcomed comments about a person’s religion and/or religious garments</a:t>
            </a:r>
          </a:p>
          <a:p>
            <a:pPr marL="742950" lvl="1" indent="-285750">
              <a:buFont typeface="Arial" panose="020B0604020202020204" pitchFamily="34" charset="0"/>
              <a:buChar char="•"/>
            </a:pPr>
            <a:endParaRPr lang="en-US" sz="2000">
              <a:solidFill>
                <a:srgbClr val="000000"/>
              </a:solidFill>
              <a:latin typeface="Georgia" panose="02040502050405020303" pitchFamily="18" charset="0"/>
            </a:endParaRPr>
          </a:p>
          <a:p>
            <a:pPr marL="742950" lvl="1" indent="-285750">
              <a:buFont typeface="Arial" panose="020B0604020202020204" pitchFamily="34" charset="0"/>
              <a:buChar char="•"/>
            </a:pPr>
            <a:endParaRPr lang="en-US" sz="2000" b="0" i="0">
              <a:solidFill>
                <a:srgbClr val="000000"/>
              </a:solidFill>
              <a:effectLst/>
              <a:latin typeface="Georgia" panose="02040502050405020303" pitchFamily="18" charset="0"/>
            </a:endParaRPr>
          </a:p>
          <a:p>
            <a:pPr marL="742950" lvl="1" indent="-285750">
              <a:buFont typeface="Arial" panose="020B0604020202020204" pitchFamily="34" charset="0"/>
              <a:buChar char="•"/>
            </a:pPr>
            <a:endParaRPr lang="en-US" sz="2000" b="0" i="0">
              <a:solidFill>
                <a:srgbClr val="000000"/>
              </a:solidFill>
              <a:effectLst/>
              <a:latin typeface="Georgia" panose="02040502050405020303" pitchFamily="18" charset="0"/>
            </a:endParaRPr>
          </a:p>
        </p:txBody>
      </p:sp>
      <p:sp>
        <p:nvSpPr>
          <p:cNvPr id="3" name="Footer Placeholder 2">
            <a:extLst>
              <a:ext uri="{FF2B5EF4-FFF2-40B4-BE49-F238E27FC236}">
                <a16:creationId xmlns:a16="http://schemas.microsoft.com/office/drawing/2014/main" id="{B568B756-4710-F78E-5284-1D9752877C10}"/>
              </a:ext>
            </a:extLst>
          </p:cNvPr>
          <p:cNvSpPr>
            <a:spLocks noGrp="1"/>
          </p:cNvSpPr>
          <p:nvPr>
            <p:ph type="ftr" sz="quarter" idx="11"/>
          </p:nvPr>
        </p:nvSpPr>
        <p:spPr/>
        <p:txBody>
          <a:bodyPr/>
          <a:lstStyle/>
          <a:p>
            <a:r>
              <a:rPr lang="en-US"/>
              <a:t>LINKEDIN WORKSHOP</a:t>
            </a:r>
          </a:p>
        </p:txBody>
      </p:sp>
    </p:spTree>
    <p:extLst>
      <p:ext uri="{BB962C8B-B14F-4D97-AF65-F5344CB8AC3E}">
        <p14:creationId xmlns:p14="http://schemas.microsoft.com/office/powerpoint/2010/main" val="352760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38734" y="586708"/>
            <a:ext cx="8015605" cy="574040"/>
          </a:xfrm>
          <a:prstGeom prst="rect">
            <a:avLst/>
          </a:prstGeom>
        </p:spPr>
        <p:txBody>
          <a:bodyPr vert="horz" wrap="square" lIns="0" tIns="12700" rIns="0" bIns="0" rtlCol="0">
            <a:spAutoFit/>
          </a:bodyPr>
          <a:lstStyle/>
          <a:p>
            <a:pPr marL="12700">
              <a:lnSpc>
                <a:spcPct val="100000"/>
              </a:lnSpc>
              <a:spcBef>
                <a:spcPts val="100"/>
              </a:spcBef>
            </a:pPr>
            <a:r>
              <a:rPr lang="en-CA" sz="3600" dirty="0"/>
              <a:t>HOW TO BLOCK SOMEONE ON LINKED IN</a:t>
            </a:r>
            <a:endParaRPr sz="3600" dirty="0"/>
          </a:p>
        </p:txBody>
      </p:sp>
      <p:sp>
        <p:nvSpPr>
          <p:cNvPr id="6" name="TextBox 5">
            <a:extLst>
              <a:ext uri="{FF2B5EF4-FFF2-40B4-BE49-F238E27FC236}">
                <a16:creationId xmlns:a16="http://schemas.microsoft.com/office/drawing/2014/main" id="{9C4F2730-0C3C-6BC4-F983-5172E151E07C}"/>
              </a:ext>
            </a:extLst>
          </p:cNvPr>
          <p:cNvSpPr txBox="1"/>
          <p:nvPr/>
        </p:nvSpPr>
        <p:spPr>
          <a:xfrm>
            <a:off x="206076" y="1233832"/>
            <a:ext cx="8280920" cy="5624168"/>
          </a:xfrm>
          <a:prstGeom prst="rect">
            <a:avLst/>
          </a:prstGeom>
          <a:noFill/>
        </p:spPr>
        <p:txBody>
          <a:bodyPr wrap="square" rtlCol="0">
            <a:spAutoFit/>
          </a:bodyPr>
          <a:lstStyle/>
          <a:p>
            <a:pPr marL="469900" marR="1249045" indent="-457200">
              <a:lnSpc>
                <a:spcPct val="150000"/>
              </a:lnSpc>
              <a:spcBef>
                <a:spcPts val="100"/>
              </a:spcBef>
              <a:buFont typeface="+mj-lt"/>
              <a:buAutoNum type="arabicPeriod"/>
            </a:pPr>
            <a:r>
              <a:rPr lang="en-US" sz="2400">
                <a:solidFill>
                  <a:srgbClr val="18181C"/>
                </a:solidFill>
                <a:latin typeface="Georgia" panose="02040502050405020303" pitchFamily="18" charset="0"/>
              </a:rPr>
              <a:t>Go to the profile page of the person you wish to block</a:t>
            </a:r>
          </a:p>
          <a:p>
            <a:pPr marL="469900" marR="1249045" indent="-457200">
              <a:lnSpc>
                <a:spcPct val="150000"/>
              </a:lnSpc>
              <a:spcBef>
                <a:spcPts val="100"/>
              </a:spcBef>
              <a:buFont typeface="+mj-lt"/>
              <a:buAutoNum type="arabicPeriod"/>
            </a:pPr>
            <a:r>
              <a:rPr lang="en-US" sz="2400">
                <a:solidFill>
                  <a:srgbClr val="18181C"/>
                </a:solidFill>
                <a:latin typeface="Georgia" panose="02040502050405020303" pitchFamily="18" charset="0"/>
              </a:rPr>
              <a:t>Select the “</a:t>
            </a:r>
            <a:r>
              <a:rPr lang="en-US" sz="2400" b="1">
                <a:solidFill>
                  <a:srgbClr val="18181C"/>
                </a:solidFill>
                <a:latin typeface="Georgia" panose="02040502050405020303" pitchFamily="18" charset="0"/>
              </a:rPr>
              <a:t>More</a:t>
            </a:r>
            <a:r>
              <a:rPr lang="en-US" sz="2400" b="0">
                <a:solidFill>
                  <a:srgbClr val="18181C"/>
                </a:solidFill>
                <a:latin typeface="Georgia" panose="02040502050405020303" pitchFamily="18" charset="0"/>
              </a:rPr>
              <a:t>” button in their title box</a:t>
            </a:r>
          </a:p>
          <a:p>
            <a:pPr marL="469900" marR="1249045" indent="-457200">
              <a:lnSpc>
                <a:spcPct val="150000"/>
              </a:lnSpc>
              <a:spcBef>
                <a:spcPts val="100"/>
              </a:spcBef>
              <a:buFont typeface="+mj-lt"/>
              <a:buAutoNum type="arabicPeriod"/>
            </a:pPr>
            <a:r>
              <a:rPr lang="en-US" sz="2400" b="0">
                <a:solidFill>
                  <a:srgbClr val="18181C"/>
                </a:solidFill>
                <a:latin typeface="Georgia" panose="02040502050405020303" pitchFamily="18" charset="0"/>
              </a:rPr>
              <a:t>Select “</a:t>
            </a:r>
            <a:r>
              <a:rPr lang="en-US" sz="2400" b="1">
                <a:solidFill>
                  <a:srgbClr val="18181C"/>
                </a:solidFill>
                <a:latin typeface="Georgia" panose="02040502050405020303" pitchFamily="18" charset="0"/>
              </a:rPr>
              <a:t>Report / Block</a:t>
            </a:r>
            <a:r>
              <a:rPr lang="en-US" sz="2400" b="0">
                <a:solidFill>
                  <a:srgbClr val="18181C"/>
                </a:solidFill>
                <a:latin typeface="Georgia" panose="02040502050405020303" pitchFamily="18" charset="0"/>
              </a:rPr>
              <a:t>” from the drop-down menu</a:t>
            </a:r>
          </a:p>
          <a:p>
            <a:pPr marL="469900" marR="1249045" indent="-457200">
              <a:lnSpc>
                <a:spcPct val="150000"/>
              </a:lnSpc>
              <a:spcBef>
                <a:spcPts val="100"/>
              </a:spcBef>
              <a:buFont typeface="+mj-lt"/>
              <a:buAutoNum type="arabicPeriod"/>
            </a:pPr>
            <a:r>
              <a:rPr lang="en-US" sz="2400" b="0">
                <a:solidFill>
                  <a:srgbClr val="18181C"/>
                </a:solidFill>
                <a:latin typeface="Georgia" panose="02040502050405020303" pitchFamily="18" charset="0"/>
              </a:rPr>
              <a:t>In the pop-up window, select “</a:t>
            </a:r>
            <a:r>
              <a:rPr lang="en-US" sz="2400" b="1">
                <a:solidFill>
                  <a:srgbClr val="18181C"/>
                </a:solidFill>
                <a:latin typeface="Georgia" panose="02040502050405020303" pitchFamily="18" charset="0"/>
              </a:rPr>
              <a:t>Block (their name will appear here)</a:t>
            </a:r>
            <a:r>
              <a:rPr lang="en-US" sz="2400">
                <a:solidFill>
                  <a:srgbClr val="18181C"/>
                </a:solidFill>
                <a:latin typeface="Georgia" panose="02040502050405020303" pitchFamily="18" charset="0"/>
              </a:rPr>
              <a:t>”</a:t>
            </a:r>
            <a:r>
              <a:rPr lang="en-US" sz="2400" b="0">
                <a:solidFill>
                  <a:srgbClr val="18181C"/>
                </a:solidFill>
                <a:latin typeface="Georgia" panose="02040502050405020303" pitchFamily="18" charset="0"/>
              </a:rPr>
              <a:t>,</a:t>
            </a:r>
          </a:p>
          <a:p>
            <a:pPr marL="469900" marR="1249045" indent="-457200">
              <a:lnSpc>
                <a:spcPct val="150000"/>
              </a:lnSpc>
              <a:spcBef>
                <a:spcPts val="100"/>
              </a:spcBef>
              <a:buFont typeface="+mj-lt"/>
              <a:buAutoNum type="arabicPeriod"/>
            </a:pPr>
            <a:r>
              <a:rPr lang="en-US" sz="2400">
                <a:solidFill>
                  <a:srgbClr val="18181C"/>
                </a:solidFill>
                <a:latin typeface="Georgia" panose="02040502050405020303" pitchFamily="18" charset="0"/>
              </a:rPr>
              <a:t>C</a:t>
            </a:r>
            <a:r>
              <a:rPr lang="en-US" sz="2400" b="0">
                <a:solidFill>
                  <a:srgbClr val="18181C"/>
                </a:solidFill>
                <a:latin typeface="Georgia" panose="02040502050405020303" pitchFamily="18" charset="0"/>
              </a:rPr>
              <a:t>onfirm by clicking “</a:t>
            </a:r>
            <a:r>
              <a:rPr lang="en-US" sz="2400" b="1">
                <a:solidFill>
                  <a:srgbClr val="18181C"/>
                </a:solidFill>
                <a:latin typeface="Georgia" panose="02040502050405020303" pitchFamily="18" charset="0"/>
              </a:rPr>
              <a:t>Block</a:t>
            </a:r>
            <a:r>
              <a:rPr lang="en-US" sz="2400">
                <a:solidFill>
                  <a:srgbClr val="18181C"/>
                </a:solidFill>
                <a:latin typeface="Georgia" panose="02040502050405020303" pitchFamily="18" charset="0"/>
              </a:rPr>
              <a:t>”</a:t>
            </a:r>
            <a:endParaRPr lang="en-US" sz="2400">
              <a:latin typeface="Georgia" panose="02040502050405020303" pitchFamily="18" charset="0"/>
            </a:endParaRPr>
          </a:p>
          <a:p>
            <a:pPr marL="469900" marR="1249045" indent="-457200">
              <a:lnSpc>
                <a:spcPct val="200000"/>
              </a:lnSpc>
              <a:spcBef>
                <a:spcPts val="100"/>
              </a:spcBef>
              <a:buFont typeface="+mj-lt"/>
              <a:buAutoNum type="arabicPeriod"/>
            </a:pPr>
            <a:endParaRPr lang="en-CA" sz="1800">
              <a:latin typeface="Georgia"/>
              <a:cs typeface="Georgia"/>
            </a:endParaRPr>
          </a:p>
          <a:p>
            <a:pPr marL="469900" marR="1249045" indent="-457200">
              <a:lnSpc>
                <a:spcPct val="200000"/>
              </a:lnSpc>
              <a:spcBef>
                <a:spcPts val="100"/>
              </a:spcBef>
              <a:buFont typeface="+mj-lt"/>
              <a:buAutoNum type="arabicPeriod"/>
            </a:pPr>
            <a:endParaRPr lang="en-CA" sz="1800">
              <a:latin typeface="Georgia"/>
              <a:cs typeface="Georgia"/>
            </a:endParaRPr>
          </a:p>
        </p:txBody>
      </p:sp>
      <p:sp>
        <p:nvSpPr>
          <p:cNvPr id="10" name="Right Arrow 9" descr="arrow pointing to a screenshot ">
            <a:extLst>
              <a:ext uri="{FF2B5EF4-FFF2-40B4-BE49-F238E27FC236}">
                <a16:creationId xmlns:a16="http://schemas.microsoft.com/office/drawing/2014/main" id="{E6A9DC00-B175-DE0A-7D21-77AFF33DEB2A}"/>
              </a:ext>
            </a:extLst>
          </p:cNvPr>
          <p:cNvSpPr/>
          <p:nvPr/>
        </p:nvSpPr>
        <p:spPr>
          <a:xfrm>
            <a:off x="7706267" y="4941168"/>
            <a:ext cx="648072"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arrow pointing to a &quot;more&quot; option &#10;">
            <a:extLst>
              <a:ext uri="{FF2B5EF4-FFF2-40B4-BE49-F238E27FC236}">
                <a16:creationId xmlns:a16="http://schemas.microsoft.com/office/drawing/2014/main" id="{9D386139-30DB-2116-E0CA-71B42F38DE68}"/>
              </a:ext>
            </a:extLst>
          </p:cNvPr>
          <p:cNvSpPr/>
          <p:nvPr/>
        </p:nvSpPr>
        <p:spPr>
          <a:xfrm rot="20566230">
            <a:off x="7382231" y="1009138"/>
            <a:ext cx="648072" cy="3032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Linkedin on how to block a page">
            <a:extLst>
              <a:ext uri="{FF2B5EF4-FFF2-40B4-BE49-F238E27FC236}">
                <a16:creationId xmlns:a16="http://schemas.microsoft.com/office/drawing/2014/main" id="{2A29A31F-4F7F-CDF8-337A-2BD35AA0A7C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224" y="586708"/>
            <a:ext cx="3200400" cy="5372100"/>
          </a:xfrm>
          <a:prstGeom prst="rect">
            <a:avLst/>
          </a:prstGeom>
        </p:spPr>
      </p:pic>
      <p:sp>
        <p:nvSpPr>
          <p:cNvPr id="2" name="Footer Placeholder 1">
            <a:extLst>
              <a:ext uri="{FF2B5EF4-FFF2-40B4-BE49-F238E27FC236}">
                <a16:creationId xmlns:a16="http://schemas.microsoft.com/office/drawing/2014/main" id="{5FA8163C-DD22-9EB1-D487-8951AC40F44E}"/>
              </a:ext>
            </a:extLst>
          </p:cNvPr>
          <p:cNvSpPr>
            <a:spLocks noGrp="1"/>
          </p:cNvSpPr>
          <p:nvPr>
            <p:ph type="ftr" sz="quarter" idx="11"/>
          </p:nvPr>
        </p:nvSpPr>
        <p:spPr/>
        <p:txBody>
          <a:bodyPr/>
          <a:lstStyle/>
          <a:p>
            <a:r>
              <a:rPr lang="en-US"/>
              <a:t>LINKEDIN WORKSHOP</a:t>
            </a:r>
          </a:p>
        </p:txBody>
      </p:sp>
      <p:sp>
        <p:nvSpPr>
          <p:cNvPr id="3" name="Slide Number Placeholder 2">
            <a:extLst>
              <a:ext uri="{FF2B5EF4-FFF2-40B4-BE49-F238E27FC236}">
                <a16:creationId xmlns:a16="http://schemas.microsoft.com/office/drawing/2014/main" id="{50D21D31-6B86-E2A7-6EDF-8739E3C17C9F}"/>
              </a:ext>
            </a:extLst>
          </p:cNvPr>
          <p:cNvSpPr>
            <a:spLocks noGrp="1"/>
          </p:cNvSpPr>
          <p:nvPr>
            <p:ph type="sldNum" sz="quarter" idx="12"/>
          </p:nvPr>
        </p:nvSpPr>
        <p:spPr/>
        <p:txBody>
          <a:bodyPr/>
          <a:lstStyle/>
          <a:p>
            <a:r>
              <a:rPr lang="en-US"/>
              <a:t>PAGE  </a:t>
            </a:r>
            <a:fld id="{93005692-73BE-493E-93AB-ECD6027A7652}" type="slidenum">
              <a:rPr lang="en-US" smtClean="0"/>
              <a:pPr/>
              <a:t>35</a:t>
            </a:fld>
            <a:endParaRPr lang="en-US"/>
          </a:p>
        </p:txBody>
      </p:sp>
    </p:spTree>
    <p:extLst>
      <p:ext uri="{BB962C8B-B14F-4D97-AF65-F5344CB8AC3E}">
        <p14:creationId xmlns:p14="http://schemas.microsoft.com/office/powerpoint/2010/main" val="299121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We'd love to hear from you!</a:t>
            </a:r>
          </a:p>
        </p:txBody>
      </p:sp>
      <p:pic>
        <p:nvPicPr>
          <p:cNvPr id="3" name="Picture 2" descr="A black background with colorful lines">
            <a:extLst>
              <a:ext uri="{FF2B5EF4-FFF2-40B4-BE49-F238E27FC236}">
                <a16:creationId xmlns:a16="http://schemas.microsoft.com/office/drawing/2014/main" id="{7C1AAA0E-168B-6FB3-473F-44D84071EC2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p:cNvSpPr>
            <a:spLocks noGrp="1"/>
          </p:cNvSpPr>
          <p:nvPr>
            <p:ph type="body" sz="quarter" idx="13"/>
          </p:nvPr>
        </p:nvSpPr>
        <p:spPr/>
        <p:txBody>
          <a:bodyPr/>
          <a:lstStyle/>
          <a:p>
            <a:pPr marL="0" indent="0">
              <a:buNone/>
            </a:pPr>
            <a:r>
              <a:rPr lang="en-US" dirty="0"/>
              <a:t>These workshops are for you! We are always looking for ways to improve. Please complete the feedback survey delivered to your inbox after this session.</a:t>
            </a:r>
          </a:p>
        </p:txBody>
      </p:sp>
      <p:pic>
        <p:nvPicPr>
          <p:cNvPr id="9" name="Picture 8" descr="A hand touching a glass screen with colorful speech bubbles">
            <a:extLst>
              <a:ext uri="{FF2B5EF4-FFF2-40B4-BE49-F238E27FC236}">
                <a16:creationId xmlns:a16="http://schemas.microsoft.com/office/drawing/2014/main" id="{61290AD9-5E14-0378-41F1-60FC25E3B534}"/>
              </a:ext>
            </a:extLst>
          </p:cNvPr>
          <p:cNvPicPr>
            <a:picLocks noChangeAspect="1"/>
          </p:cNvPicPr>
          <p:nvPr/>
        </p:nvPicPr>
        <p:blipFill>
          <a:blip r:embed="rId3"/>
          <a:stretch>
            <a:fillRect/>
          </a:stretch>
        </p:blipFill>
        <p:spPr>
          <a:xfrm>
            <a:off x="5696167" y="1429147"/>
            <a:ext cx="6096000" cy="4064000"/>
          </a:xfrm>
          <a:prstGeom prst="rect">
            <a:avLst/>
          </a:prstGeom>
        </p:spPr>
      </p:pic>
    </p:spTree>
    <p:extLst>
      <p:ext uri="{BB962C8B-B14F-4D97-AF65-F5344CB8AC3E}">
        <p14:creationId xmlns:p14="http://schemas.microsoft.com/office/powerpoint/2010/main" val="202844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0D759E-1547-8657-5CFB-1F8DED78403B}"/>
              </a:ext>
            </a:extLst>
          </p:cNvPr>
          <p:cNvSpPr>
            <a:spLocks noGrp="1"/>
          </p:cNvSpPr>
          <p:nvPr>
            <p:ph type="title"/>
          </p:nvPr>
        </p:nvSpPr>
        <p:spPr/>
        <p:txBody>
          <a:bodyPr>
            <a:normAutofit/>
          </a:bodyPr>
          <a:lstStyle/>
          <a:p>
            <a:r>
              <a:rPr lang="en-CA" dirty="0"/>
              <a:t>questions?</a:t>
            </a:r>
          </a:p>
        </p:txBody>
      </p:sp>
      <p:sp>
        <p:nvSpPr>
          <p:cNvPr id="2" name="Text Placeholder 1">
            <a:extLst>
              <a:ext uri="{FF2B5EF4-FFF2-40B4-BE49-F238E27FC236}">
                <a16:creationId xmlns:a16="http://schemas.microsoft.com/office/drawing/2014/main" id="{8B82BEF8-3107-B215-1521-4C54D5FEB36F}"/>
              </a:ext>
            </a:extLst>
          </p:cNvPr>
          <p:cNvSpPr>
            <a:spLocks noGrp="1"/>
          </p:cNvSpPr>
          <p:nvPr>
            <p:ph type="body" sz="quarter" idx="13"/>
          </p:nvPr>
        </p:nvSpPr>
        <p:spPr/>
        <p:txBody>
          <a:bodyPr/>
          <a:lstStyle/>
          <a:p>
            <a:r>
              <a:rPr lang="en-CA"/>
              <a:t>Let’s discuss!</a:t>
            </a:r>
          </a:p>
        </p:txBody>
      </p:sp>
      <p:sp>
        <p:nvSpPr>
          <p:cNvPr id="4" name="Footer Placeholder 3">
            <a:extLst>
              <a:ext uri="{FF2B5EF4-FFF2-40B4-BE49-F238E27FC236}">
                <a16:creationId xmlns:a16="http://schemas.microsoft.com/office/drawing/2014/main" id="{69164717-7949-278D-109D-EFE7E653922C}"/>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F1219D7B-E5B2-96E2-D3BA-DBA169F6E3AF}"/>
              </a:ext>
            </a:extLst>
          </p:cNvPr>
          <p:cNvSpPr>
            <a:spLocks noGrp="1"/>
          </p:cNvSpPr>
          <p:nvPr>
            <p:ph type="sldNum" sz="quarter" idx="12"/>
          </p:nvPr>
        </p:nvSpPr>
        <p:spPr/>
        <p:txBody>
          <a:bodyPr/>
          <a:lstStyle/>
          <a:p>
            <a:r>
              <a:rPr lang="en-US"/>
              <a:t>PAGE  </a:t>
            </a:r>
            <a:fld id="{93005692-73BE-493E-93AB-ECD6027A7652}" type="slidenum">
              <a:rPr lang="en-US" smtClean="0"/>
              <a:pPr/>
              <a:t>37</a:t>
            </a:fld>
            <a:endParaRPr lang="en-US"/>
          </a:p>
        </p:txBody>
      </p:sp>
    </p:spTree>
    <p:extLst>
      <p:ext uri="{BB962C8B-B14F-4D97-AF65-F5344CB8AC3E}">
        <p14:creationId xmlns:p14="http://schemas.microsoft.com/office/powerpoint/2010/main" val="270329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3329940" cy="574040"/>
          </a:xfrm>
          <a:prstGeom prst="rect">
            <a:avLst/>
          </a:prstGeom>
        </p:spPr>
        <p:txBody>
          <a:bodyPr vert="horz" wrap="square" lIns="0" tIns="12700" rIns="0" bIns="0" rtlCol="0">
            <a:spAutoFit/>
          </a:bodyPr>
          <a:lstStyle/>
          <a:p>
            <a:pPr marL="12700">
              <a:lnSpc>
                <a:spcPct val="100000"/>
              </a:lnSpc>
              <a:spcBef>
                <a:spcPts val="100"/>
              </a:spcBef>
            </a:pPr>
            <a:r>
              <a:rPr lang="en-CA" sz="3600" dirty="0">
                <a:cs typeface="Impact"/>
              </a:rPr>
              <a:t>YOUR NEXT STEPS</a:t>
            </a:r>
            <a:endParaRPr sz="3600" dirty="0">
              <a:cs typeface="Impact"/>
            </a:endParaRPr>
          </a:p>
        </p:txBody>
      </p:sp>
      <p:sp>
        <p:nvSpPr>
          <p:cNvPr id="4" name="object 4"/>
          <p:cNvSpPr txBox="1"/>
          <p:nvPr/>
        </p:nvSpPr>
        <p:spPr>
          <a:xfrm>
            <a:off x="338734" y="1234820"/>
            <a:ext cx="10126066" cy="3459280"/>
          </a:xfrm>
          <a:prstGeom prst="rect">
            <a:avLst/>
          </a:prstGeom>
        </p:spPr>
        <p:txBody>
          <a:bodyPr vert="horz" wrap="square" lIns="0" tIns="215265" rIns="0" bIns="0" rtlCol="0">
            <a:spAutoFit/>
          </a:bodyPr>
          <a:lstStyle/>
          <a:p>
            <a:pPr marL="302260" indent="-289560">
              <a:lnSpc>
                <a:spcPct val="100000"/>
              </a:lnSpc>
              <a:spcBef>
                <a:spcPts val="1695"/>
              </a:spcBef>
              <a:buSzPct val="85416"/>
              <a:buFont typeface="Wingdings"/>
              <a:buChar char=""/>
              <a:tabLst>
                <a:tab pos="301625" algn="l"/>
                <a:tab pos="302260" algn="l"/>
              </a:tabLst>
            </a:pPr>
            <a:r>
              <a:rPr sz="2400">
                <a:latin typeface="Georgia"/>
                <a:cs typeface="Georgia"/>
              </a:rPr>
              <a:t>Update</a:t>
            </a:r>
            <a:r>
              <a:rPr sz="2400" spc="-30">
                <a:latin typeface="Georgia"/>
                <a:cs typeface="Georgia"/>
              </a:rPr>
              <a:t> </a:t>
            </a:r>
            <a:r>
              <a:rPr sz="2400" b="1">
                <a:latin typeface="Georgia"/>
                <a:cs typeface="Georgia"/>
              </a:rPr>
              <a:t>preferences</a:t>
            </a:r>
            <a:r>
              <a:rPr lang="en-CA" sz="2400">
                <a:latin typeface="Georgia"/>
                <a:cs typeface="Georgia"/>
              </a:rPr>
              <a:t>, especially if you are looking for employment</a:t>
            </a:r>
            <a:endParaRPr sz="2400">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lang="en-CA" sz="2400">
                <a:latin typeface="Georgia"/>
                <a:cs typeface="Georgia"/>
              </a:rPr>
              <a:t>Update job experience – include </a:t>
            </a:r>
            <a:r>
              <a:rPr lang="en-CA" sz="2400" b="1">
                <a:latin typeface="Georgia"/>
                <a:cs typeface="Georgia"/>
              </a:rPr>
              <a:t>descriptions</a:t>
            </a:r>
            <a:endParaRPr sz="2400" b="1">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sz="2400">
                <a:latin typeface="Georgia"/>
                <a:cs typeface="Georgia"/>
              </a:rPr>
              <a:t>Request </a:t>
            </a:r>
            <a:r>
              <a:rPr sz="2400" spc="-10">
                <a:latin typeface="Georgia"/>
                <a:cs typeface="Georgia"/>
              </a:rPr>
              <a:t>introductions</a:t>
            </a:r>
            <a:r>
              <a:rPr lang="en-CA" sz="2400" spc="-10">
                <a:latin typeface="Georgia"/>
                <a:cs typeface="Georgia"/>
              </a:rPr>
              <a:t> and start making </a:t>
            </a:r>
            <a:r>
              <a:rPr lang="en-CA" sz="2400" b="1" spc="-10">
                <a:latin typeface="Georgia"/>
                <a:cs typeface="Georgia"/>
              </a:rPr>
              <a:t>connections</a:t>
            </a:r>
            <a:endParaRPr sz="2400" b="1">
              <a:latin typeface="Georgia"/>
              <a:cs typeface="Georgia"/>
            </a:endParaRPr>
          </a:p>
          <a:p>
            <a:pPr marL="302260" indent="-289560">
              <a:lnSpc>
                <a:spcPct val="100000"/>
              </a:lnSpc>
              <a:spcBef>
                <a:spcPts val="1595"/>
              </a:spcBef>
              <a:buSzPct val="85416"/>
              <a:buFont typeface="Wingdings"/>
              <a:buChar char=""/>
              <a:tabLst>
                <a:tab pos="301625" algn="l"/>
                <a:tab pos="302260" algn="l"/>
              </a:tabLst>
            </a:pPr>
            <a:r>
              <a:rPr lang="en-CA" sz="2400">
                <a:latin typeface="Georgia"/>
                <a:cs typeface="Georgia"/>
              </a:rPr>
              <a:t>Investigate the </a:t>
            </a:r>
            <a:r>
              <a:rPr lang="en-CA" sz="2400" b="1">
                <a:latin typeface="Georgia"/>
                <a:cs typeface="Georgia"/>
              </a:rPr>
              <a:t>alumni search </a:t>
            </a:r>
            <a:r>
              <a:rPr lang="en-CA" sz="2400">
                <a:latin typeface="Georgia"/>
                <a:cs typeface="Georgia"/>
              </a:rPr>
              <a:t>&amp; join some </a:t>
            </a:r>
            <a:r>
              <a:rPr lang="en-CA" sz="2400" b="1">
                <a:latin typeface="Georgia"/>
                <a:cs typeface="Georgia"/>
              </a:rPr>
              <a:t>groups</a:t>
            </a:r>
            <a:endParaRPr sz="2400" b="1">
              <a:latin typeface="Georgia"/>
              <a:cs typeface="Georgia"/>
            </a:endParaRPr>
          </a:p>
          <a:p>
            <a:pPr marL="302260" indent="-289560">
              <a:lnSpc>
                <a:spcPct val="100000"/>
              </a:lnSpc>
              <a:spcBef>
                <a:spcPts val="1610"/>
              </a:spcBef>
              <a:buSzPct val="85416"/>
              <a:buFont typeface="Wingdings"/>
              <a:buChar char=""/>
              <a:tabLst>
                <a:tab pos="301625" algn="l"/>
                <a:tab pos="302260" algn="l"/>
              </a:tabLst>
            </a:pPr>
            <a:r>
              <a:rPr lang="en-CA" sz="2400" spc="-10">
                <a:latin typeface="Georgia"/>
                <a:cs typeface="Georgia"/>
              </a:rPr>
              <a:t>Do your </a:t>
            </a:r>
            <a:r>
              <a:rPr lang="en-CA" sz="2400" b="1" spc="-10">
                <a:latin typeface="Georgia"/>
                <a:cs typeface="Georgia"/>
              </a:rPr>
              <a:t>research</a:t>
            </a:r>
          </a:p>
          <a:p>
            <a:pPr marL="302260" indent="-289560">
              <a:lnSpc>
                <a:spcPct val="100000"/>
              </a:lnSpc>
              <a:spcBef>
                <a:spcPts val="1610"/>
              </a:spcBef>
              <a:buSzPct val="85416"/>
              <a:buFont typeface="Wingdings"/>
              <a:buChar char=""/>
              <a:tabLst>
                <a:tab pos="301625" algn="l"/>
                <a:tab pos="302260" algn="l"/>
              </a:tabLst>
            </a:pPr>
            <a:r>
              <a:rPr lang="en-CA" sz="2400" spc="-10">
                <a:latin typeface="Georgia"/>
                <a:cs typeface="Georgia"/>
              </a:rPr>
              <a:t>Be critical of the </a:t>
            </a:r>
            <a:r>
              <a:rPr lang="en-CA" sz="2400" b="1" spc="-10">
                <a:latin typeface="Georgia"/>
                <a:cs typeface="Georgia"/>
              </a:rPr>
              <a:t>keyword</a:t>
            </a:r>
            <a:r>
              <a:rPr lang="en-CA" sz="2400" spc="-10">
                <a:latin typeface="Georgia"/>
                <a:cs typeface="Georgia"/>
              </a:rPr>
              <a:t> you are using</a:t>
            </a:r>
            <a:endParaRPr sz="2400">
              <a:latin typeface="Georgia"/>
              <a:cs typeface="Georgia"/>
            </a:endParaRPr>
          </a:p>
        </p:txBody>
      </p:sp>
      <p:sp>
        <p:nvSpPr>
          <p:cNvPr id="2" name="Footer Placeholder 1">
            <a:extLst>
              <a:ext uri="{FF2B5EF4-FFF2-40B4-BE49-F238E27FC236}">
                <a16:creationId xmlns:a16="http://schemas.microsoft.com/office/drawing/2014/main" id="{8106849D-41A5-43C3-DAD5-60C62663906A}"/>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D75CF078-635D-2EA8-F2B1-C5166ECC53A1}"/>
              </a:ext>
            </a:extLst>
          </p:cNvPr>
          <p:cNvSpPr>
            <a:spLocks noGrp="1"/>
          </p:cNvSpPr>
          <p:nvPr>
            <p:ph type="sldNum" sz="quarter" idx="12"/>
          </p:nvPr>
        </p:nvSpPr>
        <p:spPr/>
        <p:txBody>
          <a:bodyPr/>
          <a:lstStyle/>
          <a:p>
            <a:r>
              <a:rPr lang="en-US"/>
              <a:t>PAGE  </a:t>
            </a:r>
            <a:fld id="{93005692-73BE-493E-93AB-ECD6027A7652}" type="slidenum">
              <a:rPr lang="en-US" smtClean="0"/>
              <a:pPr/>
              <a:t>38</a:t>
            </a:fld>
            <a:endParaRPr lang="en-US"/>
          </a:p>
        </p:txBody>
      </p:sp>
    </p:spTree>
    <p:extLst>
      <p:ext uri="{BB962C8B-B14F-4D97-AF65-F5344CB8AC3E}">
        <p14:creationId xmlns:p14="http://schemas.microsoft.com/office/powerpoint/2010/main" val="301536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8386625" cy="566822"/>
          </a:xfrm>
          <a:prstGeom prst="rect">
            <a:avLst/>
          </a:prstGeom>
        </p:spPr>
        <p:txBody>
          <a:bodyPr vert="horz" wrap="square" lIns="0" tIns="12700" rIns="0" bIns="0" rtlCol="0">
            <a:spAutoFit/>
          </a:bodyPr>
          <a:lstStyle/>
          <a:p>
            <a:pPr marL="12700">
              <a:lnSpc>
                <a:spcPct val="100000"/>
              </a:lnSpc>
              <a:spcBef>
                <a:spcPts val="100"/>
              </a:spcBef>
            </a:pPr>
            <a:r>
              <a:rPr lang="en-CA" sz="3600">
                <a:cs typeface="Impact"/>
              </a:rPr>
              <a:t>SOME FREQUENTLY ASKED QUESTIONS (FAQs)</a:t>
            </a:r>
            <a:endParaRPr sz="3600">
              <a:cs typeface="Impact"/>
            </a:endParaRPr>
          </a:p>
        </p:txBody>
      </p:sp>
      <p:sp>
        <p:nvSpPr>
          <p:cNvPr id="4" name="object 4"/>
          <p:cNvSpPr txBox="1"/>
          <p:nvPr/>
        </p:nvSpPr>
        <p:spPr>
          <a:xfrm>
            <a:off x="338734" y="1234797"/>
            <a:ext cx="11405235" cy="4913525"/>
          </a:xfrm>
          <a:prstGeom prst="rect">
            <a:avLst/>
          </a:prstGeom>
        </p:spPr>
        <p:txBody>
          <a:bodyPr vert="horz" wrap="square" lIns="0" tIns="182245" rIns="0" bIns="0" rtlCol="0">
            <a:spAutoFit/>
          </a:bodyPr>
          <a:lstStyle/>
          <a:p>
            <a:pPr marL="12700">
              <a:lnSpc>
                <a:spcPct val="100000"/>
              </a:lnSpc>
              <a:spcBef>
                <a:spcPts val="1435"/>
              </a:spcBef>
            </a:pPr>
            <a:r>
              <a:rPr lang="en-CA" sz="2400">
                <a:latin typeface="Georgia"/>
                <a:cs typeface="Georgia"/>
              </a:rPr>
              <a:t>What do 1</a:t>
            </a:r>
            <a:r>
              <a:rPr lang="en-CA" sz="2400" baseline="30000">
                <a:latin typeface="Georgia"/>
                <a:cs typeface="Georgia"/>
              </a:rPr>
              <a:t>st</a:t>
            </a:r>
            <a:r>
              <a:rPr lang="en-CA" sz="2400">
                <a:latin typeface="Georgia"/>
                <a:cs typeface="Georgia"/>
              </a:rPr>
              <a:t>, 2</a:t>
            </a:r>
            <a:r>
              <a:rPr lang="en-CA" sz="2400" baseline="30000">
                <a:latin typeface="Georgia"/>
                <a:cs typeface="Georgia"/>
              </a:rPr>
              <a:t>nd</a:t>
            </a:r>
            <a:r>
              <a:rPr lang="en-CA" sz="2400">
                <a:latin typeface="Georgia"/>
                <a:cs typeface="Georgia"/>
              </a:rPr>
              <a:t>, and 3</a:t>
            </a:r>
            <a:r>
              <a:rPr lang="en-CA" sz="2400" baseline="30000">
                <a:latin typeface="Georgia"/>
                <a:cs typeface="Georgia"/>
              </a:rPr>
              <a:t>rd</a:t>
            </a:r>
            <a:r>
              <a:rPr lang="en-CA" sz="2400">
                <a:latin typeface="Georgia"/>
                <a:cs typeface="Georgia"/>
              </a:rPr>
              <a:t> connections mean?</a:t>
            </a:r>
          </a:p>
          <a:p>
            <a:pPr marL="12700">
              <a:lnSpc>
                <a:spcPct val="100000"/>
              </a:lnSpc>
              <a:spcBef>
                <a:spcPts val="1435"/>
              </a:spcBef>
            </a:pPr>
            <a:endParaRPr lang="en-CA" sz="2400">
              <a:latin typeface="Georgia"/>
              <a:cs typeface="Georgia"/>
            </a:endParaRPr>
          </a:p>
          <a:p>
            <a:pPr marL="12700">
              <a:lnSpc>
                <a:spcPct val="100000"/>
              </a:lnSpc>
              <a:spcBef>
                <a:spcPts val="1435"/>
              </a:spcBef>
            </a:pPr>
            <a:r>
              <a:rPr lang="en-CA" sz="2400">
                <a:latin typeface="Georgia"/>
                <a:cs typeface="Georgia"/>
              </a:rPr>
              <a:t>What is LinkedIn Premium? Do I need it?</a:t>
            </a:r>
          </a:p>
          <a:p>
            <a:pPr marL="12700">
              <a:lnSpc>
                <a:spcPct val="100000"/>
              </a:lnSpc>
              <a:spcBef>
                <a:spcPts val="1435"/>
              </a:spcBef>
            </a:pPr>
            <a:endParaRPr lang="en-CA" sz="2400">
              <a:latin typeface="Georgia"/>
              <a:cs typeface="Georgia"/>
            </a:endParaRPr>
          </a:p>
          <a:p>
            <a:pPr marL="12700">
              <a:lnSpc>
                <a:spcPct val="100000"/>
              </a:lnSpc>
              <a:spcBef>
                <a:spcPts val="1435"/>
              </a:spcBef>
            </a:pPr>
            <a:r>
              <a:rPr lang="en-CA" sz="2400">
                <a:latin typeface="Georgia"/>
                <a:cs typeface="Georgia"/>
              </a:rPr>
              <a:t>Can anyone endorse me? Who should endorse me?</a:t>
            </a:r>
          </a:p>
          <a:p>
            <a:pPr marL="12700">
              <a:lnSpc>
                <a:spcPct val="100000"/>
              </a:lnSpc>
              <a:spcBef>
                <a:spcPts val="1435"/>
              </a:spcBef>
            </a:pPr>
            <a:endParaRPr lang="en-CA" sz="2400">
              <a:latin typeface="Georgia"/>
              <a:cs typeface="Georgia"/>
            </a:endParaRPr>
          </a:p>
          <a:p>
            <a:pPr marL="12700">
              <a:lnSpc>
                <a:spcPct val="100000"/>
              </a:lnSpc>
              <a:spcBef>
                <a:spcPts val="1435"/>
              </a:spcBef>
            </a:pPr>
            <a:r>
              <a:rPr lang="en-CA" sz="2400">
                <a:latin typeface="Georgia"/>
                <a:cs typeface="Georgia"/>
              </a:rPr>
              <a:t>What keywords did my searchers use to find me?</a:t>
            </a:r>
          </a:p>
          <a:p>
            <a:pPr marL="12700">
              <a:lnSpc>
                <a:spcPct val="100000"/>
              </a:lnSpc>
              <a:spcBef>
                <a:spcPts val="1435"/>
              </a:spcBef>
            </a:pPr>
            <a:endParaRPr lang="en-CA" sz="2400">
              <a:latin typeface="Georgia"/>
              <a:cs typeface="Georgia"/>
            </a:endParaRPr>
          </a:p>
          <a:p>
            <a:pPr marL="12700">
              <a:lnSpc>
                <a:spcPct val="100000"/>
              </a:lnSpc>
              <a:spcBef>
                <a:spcPts val="1435"/>
              </a:spcBef>
            </a:pPr>
            <a:endParaRPr sz="2200">
              <a:latin typeface="Georgia"/>
              <a:cs typeface="Georgia"/>
            </a:endParaRPr>
          </a:p>
        </p:txBody>
      </p:sp>
      <p:sp>
        <p:nvSpPr>
          <p:cNvPr id="2" name="Footer Placeholder 1">
            <a:extLst>
              <a:ext uri="{FF2B5EF4-FFF2-40B4-BE49-F238E27FC236}">
                <a16:creationId xmlns:a16="http://schemas.microsoft.com/office/drawing/2014/main" id="{D0CCD815-9B3D-51F8-E4B5-4532149952AE}"/>
              </a:ext>
            </a:extLst>
          </p:cNvPr>
          <p:cNvSpPr>
            <a:spLocks noGrp="1"/>
          </p:cNvSpPr>
          <p:nvPr>
            <p:ph type="ftr" sz="quarter" idx="11"/>
          </p:nvPr>
        </p:nvSpPr>
        <p:spPr/>
        <p:txBody>
          <a:bodyPr/>
          <a:lstStyle/>
          <a:p>
            <a:r>
              <a:rPr lang="en-US"/>
              <a:t>LINKEDIN WORKSHOP</a:t>
            </a:r>
          </a:p>
        </p:txBody>
      </p:sp>
      <p:sp>
        <p:nvSpPr>
          <p:cNvPr id="5" name="Slide Number Placeholder 4">
            <a:extLst>
              <a:ext uri="{FF2B5EF4-FFF2-40B4-BE49-F238E27FC236}">
                <a16:creationId xmlns:a16="http://schemas.microsoft.com/office/drawing/2014/main" id="{266CD7A4-A38A-80E4-38A5-E4DA12FE8364}"/>
              </a:ext>
            </a:extLst>
          </p:cNvPr>
          <p:cNvSpPr>
            <a:spLocks noGrp="1"/>
          </p:cNvSpPr>
          <p:nvPr>
            <p:ph type="sldNum" sz="quarter" idx="12"/>
          </p:nvPr>
        </p:nvSpPr>
        <p:spPr/>
        <p:txBody>
          <a:bodyPr/>
          <a:lstStyle/>
          <a:p>
            <a:r>
              <a:rPr lang="en-US"/>
              <a:t>PAGE  </a:t>
            </a:r>
            <a:fld id="{93005692-73BE-493E-93AB-ECD6027A7652}" type="slidenum">
              <a:rPr lang="en-US" smtClean="0"/>
              <a:pPr/>
              <a:t>39</a:t>
            </a:fld>
            <a:endParaRPr lang="en-US"/>
          </a:p>
        </p:txBody>
      </p:sp>
    </p:spTree>
    <p:extLst>
      <p:ext uri="{BB962C8B-B14F-4D97-AF65-F5344CB8AC3E}">
        <p14:creationId xmlns:p14="http://schemas.microsoft.com/office/powerpoint/2010/main" val="40148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1459230" cy="574040"/>
          </a:xfrm>
          <a:prstGeom prst="rect">
            <a:avLst/>
          </a:prstGeom>
        </p:spPr>
        <p:txBody>
          <a:bodyPr vert="horz" wrap="square" lIns="0" tIns="12700" rIns="0" bIns="0" rtlCol="0">
            <a:spAutoFit/>
          </a:bodyPr>
          <a:lstStyle/>
          <a:p>
            <a:pPr marL="12700">
              <a:lnSpc>
                <a:spcPct val="100000"/>
              </a:lnSpc>
              <a:spcBef>
                <a:spcPts val="100"/>
              </a:spcBef>
            </a:pPr>
            <a:r>
              <a:rPr sz="3600" spc="-10">
                <a:latin typeface="Impact"/>
                <a:cs typeface="Impact"/>
              </a:rPr>
              <a:t>AGENDA</a:t>
            </a:r>
            <a:endParaRPr sz="3600">
              <a:latin typeface="Impact"/>
              <a:cs typeface="Impact"/>
            </a:endParaRPr>
          </a:p>
        </p:txBody>
      </p:sp>
      <p:pic>
        <p:nvPicPr>
          <p:cNvPr id="5" name="object 5">
            <a:extLst>
              <a:ext uri="{C183D7F6-B498-43B3-948B-1728B52AA6E4}">
                <adec:decorative xmlns:adec="http://schemas.microsoft.com/office/drawing/2017/decorative" val="1"/>
              </a:ext>
            </a:extLst>
          </p:cNvPr>
          <p:cNvPicPr/>
          <p:nvPr/>
        </p:nvPicPr>
        <p:blipFill>
          <a:blip r:embed="rId3" cstate="print"/>
          <a:stretch>
            <a:fillRect/>
          </a:stretch>
        </p:blipFill>
        <p:spPr>
          <a:xfrm>
            <a:off x="1913263" y="553701"/>
            <a:ext cx="572509" cy="571518"/>
          </a:xfrm>
          <a:prstGeom prst="rect">
            <a:avLst/>
          </a:prstGeom>
        </p:spPr>
      </p:pic>
      <p:graphicFrame>
        <p:nvGraphicFramePr>
          <p:cNvPr id="7" name="Diagram 6" descr="an arrow pointing to the right with box of text ">
            <a:extLst>
              <a:ext uri="{FF2B5EF4-FFF2-40B4-BE49-F238E27FC236}">
                <a16:creationId xmlns:a16="http://schemas.microsoft.com/office/drawing/2014/main" id="{15F7D6C5-E32E-9CB5-19AD-9973537DB456}"/>
              </a:ext>
            </a:extLst>
          </p:cNvPr>
          <p:cNvGraphicFramePr/>
          <p:nvPr>
            <p:extLst>
              <p:ext uri="{D42A27DB-BD31-4B8C-83A1-F6EECF244321}">
                <p14:modId xmlns:p14="http://schemas.microsoft.com/office/powerpoint/2010/main" val="343848256"/>
              </p:ext>
            </p:extLst>
          </p:nvPr>
        </p:nvGraphicFramePr>
        <p:xfrm>
          <a:off x="338734" y="1289059"/>
          <a:ext cx="11560495" cy="4882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a:extLst>
              <a:ext uri="{FF2B5EF4-FFF2-40B4-BE49-F238E27FC236}">
                <a16:creationId xmlns:a16="http://schemas.microsoft.com/office/drawing/2014/main" id="{9ED314BA-5EBE-2CDE-2A04-66137A2046F4}"/>
              </a:ext>
            </a:extLst>
          </p:cNvPr>
          <p:cNvSpPr>
            <a:spLocks noGrp="1"/>
          </p:cNvSpPr>
          <p:nvPr>
            <p:ph type="ftr" sz="quarter" idx="11"/>
          </p:nvPr>
        </p:nvSpPr>
        <p:spPr/>
        <p:txBody>
          <a:bodyPr/>
          <a:lstStyle/>
          <a:p>
            <a:r>
              <a:rPr lang="en-US"/>
              <a:t>LINKEDIN WORKSHOP</a:t>
            </a:r>
          </a:p>
        </p:txBody>
      </p:sp>
      <p:sp>
        <p:nvSpPr>
          <p:cNvPr id="4" name="Slide Number Placeholder 3">
            <a:extLst>
              <a:ext uri="{FF2B5EF4-FFF2-40B4-BE49-F238E27FC236}">
                <a16:creationId xmlns:a16="http://schemas.microsoft.com/office/drawing/2014/main" id="{17214270-21BF-ECD4-0002-3AE31E91FE65}"/>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EF520B-D662-EA10-1542-6DFB03BECE9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LINKEDIN WORKSHOP</a:t>
            </a:r>
            <a:endParaRPr lang="en-US">
              <a:solidFill>
                <a:schemeClr val="bg1"/>
              </a:solidFill>
            </a:endParaRPr>
          </a:p>
        </p:txBody>
      </p:sp>
      <p:sp>
        <p:nvSpPr>
          <p:cNvPr id="3" name="Slide Number Placeholder 2">
            <a:extLst>
              <a:ext uri="{FF2B5EF4-FFF2-40B4-BE49-F238E27FC236}">
                <a16:creationId xmlns:a16="http://schemas.microsoft.com/office/drawing/2014/main" id="{EF00E0F3-7FA7-653F-34CB-0914FBCFD4FF}"/>
              </a:ext>
              <a:ext uri="{C183D7F6-B498-43B3-948B-1728B52AA6E4}">
                <adec:decorative xmlns:adec="http://schemas.microsoft.com/office/drawing/2017/decorative" val="1"/>
              </a:ext>
            </a:extLst>
          </p:cNvPr>
          <p:cNvSpPr>
            <a:spLocks noGrp="1"/>
          </p:cNvSpPr>
          <p:nvPr>
            <p:ph type="title" idx="4294967295"/>
          </p:nvPr>
        </p:nvSpPr>
        <p:spPr>
          <a:xfrm>
            <a:off x="5588000" y="6335713"/>
            <a:ext cx="1016000" cy="249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PAGE  </a:t>
            </a:r>
            <a:fld id="{93005692-73BE-493E-93AB-ECD6027A7652}" type="slidenum">
              <a:rPr kumimoji="0" lang="en-US" sz="1000" b="0" i="0" u="none" strike="noStrike" kern="1200" cap="none" spc="0" normalizeH="0" baseline="0" noProof="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556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BBB4-8061-46E1-A6C2-326E973C38F1}"/>
              </a:ext>
            </a:extLst>
          </p:cNvPr>
          <p:cNvSpPr>
            <a:spLocks noGrp="1"/>
          </p:cNvSpPr>
          <p:nvPr>
            <p:ph type="title"/>
          </p:nvPr>
        </p:nvSpPr>
        <p:spPr/>
        <p:txBody>
          <a:bodyPr/>
          <a:lstStyle/>
          <a:p>
            <a:r>
              <a:rPr lang="en-US" dirty="0"/>
              <a:t>A Safe(r) Space</a:t>
            </a:r>
          </a:p>
        </p:txBody>
      </p:sp>
      <p:sp>
        <p:nvSpPr>
          <p:cNvPr id="3" name="Content Placeholder 2">
            <a:extLst>
              <a:ext uri="{FF2B5EF4-FFF2-40B4-BE49-F238E27FC236}">
                <a16:creationId xmlns:a16="http://schemas.microsoft.com/office/drawing/2014/main" id="{8E93557C-5994-45D1-933D-DD87D2AE4F5D}"/>
              </a:ext>
            </a:extLst>
          </p:cNvPr>
          <p:cNvSpPr>
            <a:spLocks noGrp="1"/>
          </p:cNvSpPr>
          <p:nvPr>
            <p:ph sz="half" idx="1"/>
          </p:nvPr>
        </p:nvSpPr>
        <p:spPr/>
        <p:txBody>
          <a:bodyPr>
            <a:normAutofit/>
          </a:bodyPr>
          <a:lstStyle/>
          <a:p>
            <a:pPr marL="0" indent="0">
              <a:buNone/>
            </a:pPr>
            <a:r>
              <a:rPr lang="en-US" dirty="0">
                <a:ea typeface="Verdana" panose="020B0604030504040204" pitchFamily="34" charset="0"/>
              </a:rPr>
              <a:t>Going into this presentation, my intention is to create as safe a space as possible. </a:t>
            </a:r>
          </a:p>
          <a:p>
            <a:pPr marL="0" indent="0">
              <a:buNone/>
            </a:pPr>
            <a:r>
              <a:rPr lang="en-US" dirty="0">
                <a:ea typeface="Verdana" panose="020B0604030504040204" pitchFamily="34" charset="0"/>
              </a:rPr>
              <a:t>A safe space means different things for everyone, but we’ll do our best! Let’s keep 3 things in mind:</a:t>
            </a:r>
          </a:p>
          <a:p>
            <a:pPr lvl="1"/>
            <a:r>
              <a:rPr lang="en-US" sz="2600" b="1" dirty="0">
                <a:ea typeface="Verdana" panose="020B0604030504040204" pitchFamily="34" charset="0"/>
              </a:rPr>
              <a:t>Choice</a:t>
            </a:r>
          </a:p>
          <a:p>
            <a:pPr lvl="1"/>
            <a:r>
              <a:rPr lang="en-US" sz="2600" b="1" dirty="0">
                <a:ea typeface="Verdana" panose="020B0604030504040204" pitchFamily="34" charset="0"/>
              </a:rPr>
              <a:t>Respect </a:t>
            </a:r>
          </a:p>
          <a:p>
            <a:pPr lvl="1"/>
            <a:r>
              <a:rPr lang="en-US" sz="2600" b="1" dirty="0">
                <a:ea typeface="Verdana" panose="020B0604030504040204" pitchFamily="34" charset="0"/>
              </a:rPr>
              <a:t>Care</a:t>
            </a:r>
            <a:endParaRPr lang="en-US" sz="2600" dirty="0">
              <a:highlight>
                <a:srgbClr val="FFD54F"/>
              </a:highlight>
              <a:ea typeface="Verdana" panose="020B0604030504040204" pitchFamily="34" charset="0"/>
            </a:endParaRPr>
          </a:p>
        </p:txBody>
      </p:sp>
      <p:pic>
        <p:nvPicPr>
          <p:cNvPr id="8" name="Content Placeholder 7" descr="A picture containing rock, outdoor, nature, rocky">
            <a:extLst>
              <a:ext uri="{FF2B5EF4-FFF2-40B4-BE49-F238E27FC236}">
                <a16:creationId xmlns:a16="http://schemas.microsoft.com/office/drawing/2014/main" id="{C21A642E-2DF3-488E-8CB8-2D852BE4DC58}"/>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170613" y="1821921"/>
            <a:ext cx="5659437" cy="3772958"/>
          </a:xfrm>
        </p:spPr>
      </p:pic>
      <p:sp>
        <p:nvSpPr>
          <p:cNvPr id="5" name="TextBox 4">
            <a:extLst>
              <a:ext uri="{FF2B5EF4-FFF2-40B4-BE49-F238E27FC236}">
                <a16:creationId xmlns:a16="http://schemas.microsoft.com/office/drawing/2014/main" id="{98369CDE-6962-4D29-8484-128AA4D84873}"/>
              </a:ext>
            </a:extLst>
          </p:cNvPr>
          <p:cNvSpPr txBox="1"/>
          <p:nvPr/>
        </p:nvSpPr>
        <p:spPr>
          <a:xfrm>
            <a:off x="8826731" y="5594879"/>
            <a:ext cx="3479569" cy="307777"/>
          </a:xfrm>
          <a:prstGeom prst="rect">
            <a:avLst/>
          </a:prstGeom>
          <a:noFill/>
        </p:spPr>
        <p:txBody>
          <a:bodyPr wrap="square" rtlCol="0">
            <a:spAutoFit/>
          </a:bodyPr>
          <a:lstStyle/>
          <a:p>
            <a:r>
              <a:rPr lang="en-US" sz="1400" dirty="0"/>
              <a:t>Photo by Dennis </a:t>
            </a:r>
            <a:r>
              <a:rPr lang="en-US" sz="1400" dirty="0" err="1"/>
              <a:t>Leinarts</a:t>
            </a:r>
            <a:r>
              <a:rPr lang="en-US" sz="1400" dirty="0"/>
              <a:t> from </a:t>
            </a:r>
            <a:r>
              <a:rPr lang="en-US" sz="1400" dirty="0" err="1"/>
              <a:t>Pexels</a:t>
            </a:r>
            <a:r>
              <a:rPr lang="en-US" sz="1400" dirty="0"/>
              <a:t> </a:t>
            </a:r>
          </a:p>
        </p:txBody>
      </p:sp>
    </p:spTree>
    <p:extLst>
      <p:ext uri="{BB962C8B-B14F-4D97-AF65-F5344CB8AC3E}">
        <p14:creationId xmlns:p14="http://schemas.microsoft.com/office/powerpoint/2010/main" val="37714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ED50-1515-435F-BA16-A3D6ADC4BE23}"/>
              </a:ext>
            </a:extLst>
          </p:cNvPr>
          <p:cNvSpPr>
            <a:spLocks noGrp="1"/>
          </p:cNvSpPr>
          <p:nvPr>
            <p:ph type="title"/>
          </p:nvPr>
        </p:nvSpPr>
        <p:spPr/>
        <p:txBody>
          <a:bodyPr>
            <a:normAutofit/>
          </a:bodyPr>
          <a:lstStyle/>
          <a:p>
            <a:r>
              <a:rPr lang="en-US" dirty="0"/>
              <a:t>Housekeeping: </a:t>
            </a:r>
            <a:r>
              <a:rPr lang="en-US" dirty="0">
                <a:solidFill>
                  <a:srgbClr val="00B050"/>
                </a:solidFill>
              </a:rPr>
              <a:t>co-creating </a:t>
            </a:r>
            <a:r>
              <a:rPr lang="en-US" dirty="0"/>
              <a:t>a safe(r) space</a:t>
            </a:r>
          </a:p>
        </p:txBody>
      </p:sp>
      <p:sp>
        <p:nvSpPr>
          <p:cNvPr id="3" name="Content Placeholder 2">
            <a:extLst>
              <a:ext uri="{FF2B5EF4-FFF2-40B4-BE49-F238E27FC236}">
                <a16:creationId xmlns:a16="http://schemas.microsoft.com/office/drawing/2014/main" id="{BF466B8D-10E5-4C67-BD4D-34E455EB62F4}"/>
              </a:ext>
            </a:extLst>
          </p:cNvPr>
          <p:cNvSpPr>
            <a:spLocks noGrp="1"/>
          </p:cNvSpPr>
          <p:nvPr>
            <p:ph idx="1"/>
          </p:nvPr>
        </p:nvSpPr>
        <p:spPr/>
        <p:txBody>
          <a:bodyPr vert="horz" lIns="91440" tIns="45720" rIns="91440" bIns="45720" rtlCol="0" anchor="t">
            <a:normAutofit/>
          </a:bodyPr>
          <a:lstStyle/>
          <a:p>
            <a:pPr marL="390525" indent="-390525"/>
            <a:r>
              <a:rPr lang="en-US" dirty="0">
                <a:ea typeface="Verdana"/>
              </a:rPr>
              <a:t>Participate in the way that feels most comfortable for you! </a:t>
            </a:r>
          </a:p>
          <a:p>
            <a:pPr marL="390525" indent="-390525"/>
            <a:r>
              <a:rPr lang="en-US" dirty="0">
                <a:ea typeface="Verdana"/>
              </a:rPr>
              <a:t>Please use the chat or raise your virtual hand to ask questions during presentation time. </a:t>
            </a:r>
          </a:p>
          <a:p>
            <a:pPr marL="787400" lvl="1" indent="-390525">
              <a:buClr>
                <a:srgbClr val="000000"/>
              </a:buClr>
            </a:pPr>
            <a:r>
              <a:rPr lang="en-US" sz="2400" dirty="0">
                <a:ea typeface="Verdana"/>
              </a:rPr>
              <a:t>Feel free to send me a direct message if you have a question or comment you would like to share anonymously</a:t>
            </a:r>
          </a:p>
          <a:p>
            <a:pPr marL="390525" indent="-390525">
              <a:buClr>
                <a:srgbClr val="000000"/>
              </a:buClr>
            </a:pPr>
            <a:r>
              <a:rPr lang="en-US" dirty="0">
                <a:ea typeface="Verdana"/>
              </a:rPr>
              <a:t>Ask questions whenever! We’ll also dedicate time at the end for Q&amp;A</a:t>
            </a:r>
          </a:p>
          <a:p>
            <a:pPr marL="390525" indent="-390525"/>
            <a:r>
              <a:rPr lang="en-US" dirty="0">
                <a:ea typeface="Verdana"/>
              </a:rPr>
              <a:t>If having tech issues, we’ll do our best to troubleshoot </a:t>
            </a:r>
          </a:p>
          <a:p>
            <a:pPr marL="390525" indent="-390525"/>
            <a:r>
              <a:rPr lang="en-US" dirty="0">
                <a:highlight>
                  <a:srgbClr val="FFD54F"/>
                </a:highlight>
                <a:ea typeface="Verdana"/>
              </a:rPr>
              <a:t>Take what works for you, leave what doesn’t. </a:t>
            </a:r>
          </a:p>
          <a:p>
            <a:pPr marL="390525" indent="-390525"/>
            <a:endParaRPr lang="en-US" dirty="0">
              <a:latin typeface="Verdana" panose="020B0604030504040204" pitchFamily="34" charset="0"/>
              <a:ea typeface="Verdana" panose="020B0604030504040204" pitchFamily="34" charset="0"/>
            </a:endParaRPr>
          </a:p>
          <a:p>
            <a:pPr marL="390525" indent="-390525"/>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50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22B6D1-6B27-D675-BE99-C375B449C46D}"/>
              </a:ext>
            </a:extLst>
          </p:cNvPr>
          <p:cNvSpPr>
            <a:spLocks noGrp="1"/>
          </p:cNvSpPr>
          <p:nvPr>
            <p:ph type="title"/>
          </p:nvPr>
        </p:nvSpPr>
        <p:spPr/>
        <p:txBody>
          <a:bodyPr>
            <a:normAutofit/>
          </a:bodyPr>
          <a:lstStyle/>
          <a:p>
            <a:r>
              <a:rPr lang="en-US" sz="4500" dirty="0"/>
              <a:t>CHECKING IN!</a:t>
            </a:r>
          </a:p>
        </p:txBody>
      </p:sp>
      <p:pic>
        <p:nvPicPr>
          <p:cNvPr id="3" name="Picture 2" descr="A child in a blue shirt">
            <a:extLst>
              <a:ext uri="{FF2B5EF4-FFF2-40B4-BE49-F238E27FC236}">
                <a16:creationId xmlns:a16="http://schemas.microsoft.com/office/drawing/2014/main" id="{47C64DEE-3AAC-D779-F4E1-7C3A28AC4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07" y="1330035"/>
            <a:ext cx="5958162" cy="3889356"/>
          </a:xfrm>
          <a:prstGeom prst="rect">
            <a:avLst/>
          </a:prstGeom>
        </p:spPr>
      </p:pic>
      <p:sp>
        <p:nvSpPr>
          <p:cNvPr id="13" name="TextBox 12">
            <a:extLst>
              <a:ext uri="{FF2B5EF4-FFF2-40B4-BE49-F238E27FC236}">
                <a16:creationId xmlns:a16="http://schemas.microsoft.com/office/drawing/2014/main" id="{3E688D19-3759-5878-E999-0A4F04D40643}"/>
              </a:ext>
            </a:extLst>
          </p:cNvPr>
          <p:cNvSpPr txBox="1"/>
          <p:nvPr/>
        </p:nvSpPr>
        <p:spPr>
          <a:xfrm>
            <a:off x="375049" y="5573884"/>
            <a:ext cx="4023858" cy="369332"/>
          </a:xfrm>
          <a:prstGeom prst="rect">
            <a:avLst/>
          </a:prstGeom>
          <a:noFill/>
        </p:spPr>
        <p:txBody>
          <a:bodyPr wrap="none" rtlCol="0">
            <a:spAutoFit/>
          </a:bodyPr>
          <a:lstStyle/>
          <a:p>
            <a:r>
              <a:rPr lang="en-US" i="1"/>
              <a:t>How it feels to network (sometimes)  </a:t>
            </a:r>
          </a:p>
        </p:txBody>
      </p:sp>
      <p:pic>
        <p:nvPicPr>
          <p:cNvPr id="1026" name="Picture 2" descr="Always Be Networking – Peer Into Your Career">
            <a:extLst>
              <a:ext uri="{FF2B5EF4-FFF2-40B4-BE49-F238E27FC236}">
                <a16:creationId xmlns:a16="http://schemas.microsoft.com/office/drawing/2014/main" id="{47A76BAF-D31A-FCE6-7D8D-072E295BE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822" y="3094074"/>
            <a:ext cx="3493295" cy="3493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9">
            <a:extLst>
              <a:ext uri="{FF2B5EF4-FFF2-40B4-BE49-F238E27FC236}">
                <a16:creationId xmlns:a16="http://schemas.microsoft.com/office/drawing/2014/main" id="{D3665D11-6CF2-E508-2D1A-4DBC0298BF3D}"/>
              </a:ext>
            </a:extLst>
          </p:cNvPr>
          <p:cNvSpPr txBox="1">
            <a:spLocks/>
          </p:cNvSpPr>
          <p:nvPr/>
        </p:nvSpPr>
        <p:spPr>
          <a:xfrm>
            <a:off x="8580476" y="1915495"/>
            <a:ext cx="3915098" cy="670270"/>
          </a:xfrm>
          <a:prstGeom prst="rect">
            <a:avLst/>
          </a:prstGeom>
        </p:spPr>
        <p:txBody>
          <a:bodyPr vert="horz" lIns="91440" tIns="45720" rIns="91440" bIns="45720" rtlCol="0">
            <a:no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ea typeface="Verdana" panose="020B0604030504040204" pitchFamily="34" charset="0"/>
              </a:rPr>
              <a:t>Share in the chat, if you’re comfortable!</a:t>
            </a:r>
          </a:p>
        </p:txBody>
      </p:sp>
      <p:sp>
        <p:nvSpPr>
          <p:cNvPr id="10" name="Content Placeholder 2">
            <a:extLst>
              <a:ext uri="{FF2B5EF4-FFF2-40B4-BE49-F238E27FC236}">
                <a16:creationId xmlns:a16="http://schemas.microsoft.com/office/drawing/2014/main" id="{84F97B94-DE11-BCEC-7CED-B746F2CD483D}"/>
              </a:ext>
            </a:extLst>
          </p:cNvPr>
          <p:cNvSpPr txBox="1">
            <a:spLocks/>
          </p:cNvSpPr>
          <p:nvPr/>
        </p:nvSpPr>
        <p:spPr>
          <a:xfrm>
            <a:off x="8548008" y="3011055"/>
            <a:ext cx="3466784" cy="3846945"/>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Verdana" panose="020B0604030504040204" pitchFamily="34" charset="0"/>
              </a:rPr>
              <a:t>Your academic program, year</a:t>
            </a:r>
          </a:p>
          <a:p>
            <a:r>
              <a:rPr lang="en-US">
                <a:ea typeface="Verdana" panose="020B0604030504040204" pitchFamily="34" charset="0"/>
              </a:rPr>
              <a:t>A GIF (or emoji) that captures how you’re feeling right now! </a:t>
            </a:r>
          </a:p>
          <a:p>
            <a:pPr marL="0" indent="0"/>
            <a:endParaRPr lang="en-US">
              <a:latin typeface="Verdana" panose="020B0604030504040204" pitchFamily="34" charset="0"/>
              <a:ea typeface="Verdana" panose="020B0604030504040204" pitchFamily="34" charset="0"/>
            </a:endParaRPr>
          </a:p>
          <a:p>
            <a:pPr marL="0" indent="0"/>
            <a:endParaRPr lang="en-US"/>
          </a:p>
        </p:txBody>
      </p:sp>
      <p:sp>
        <p:nvSpPr>
          <p:cNvPr id="5" name="Footer Placeholder 4">
            <a:extLst>
              <a:ext uri="{FF2B5EF4-FFF2-40B4-BE49-F238E27FC236}">
                <a16:creationId xmlns:a16="http://schemas.microsoft.com/office/drawing/2014/main" id="{BEFCF7E7-27B1-BDFD-0642-9E3512B4FD0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5BA34-D1C9-0575-2346-6EC69A26891A}"/>
              </a:ext>
              <a:ext uri="{C183D7F6-B498-43B3-948B-1728B52AA6E4}">
                <adec:decorative xmlns:adec="http://schemas.microsoft.com/office/drawing/2017/decorative" val="1"/>
              </a:ext>
            </a:extLst>
          </p:cNvPr>
          <p:cNvSpPr>
            <a:spLocks noGrp="1"/>
          </p:cNvSpPr>
          <p:nvPr>
            <p:ph type="sldNum" sz="quarter" idx="12"/>
          </p:nvPr>
        </p:nvSpPr>
        <p:spPr/>
        <p:txBody>
          <a:bodyPr/>
          <a:lstStyle/>
          <a:p>
            <a:fld id="{93005692-73BE-493E-93AB-ECD6027A7652}" type="slidenum">
              <a:rPr lang="en-US" smtClean="0"/>
              <a:pPr/>
              <a:t>7</a:t>
            </a:fld>
            <a:endParaRPr lang="en-US"/>
          </a:p>
        </p:txBody>
      </p:sp>
    </p:spTree>
    <p:extLst>
      <p:ext uri="{BB962C8B-B14F-4D97-AF65-F5344CB8AC3E}">
        <p14:creationId xmlns:p14="http://schemas.microsoft.com/office/powerpoint/2010/main" val="232602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6F80-E5DE-C0AA-5EC8-A3057E1D2E3E}"/>
              </a:ext>
            </a:extLst>
          </p:cNvPr>
          <p:cNvSpPr>
            <a:spLocks noGrp="1"/>
          </p:cNvSpPr>
          <p:nvPr>
            <p:ph type="title"/>
          </p:nvPr>
        </p:nvSpPr>
        <p:spPr>
          <a:xfrm>
            <a:off x="2029825" y="2386450"/>
            <a:ext cx="8132350" cy="2085100"/>
          </a:xfrm>
        </p:spPr>
        <p:txBody>
          <a:bodyPr>
            <a:normAutofit/>
          </a:bodyPr>
          <a:lstStyle/>
          <a:p>
            <a:r>
              <a:rPr lang="en-US" sz="3200" dirty="0"/>
              <a:t>What are you hoping to get out of this workshop? </a:t>
            </a:r>
            <a:br>
              <a:rPr lang="en-US" sz="3200" dirty="0"/>
            </a:br>
            <a:br>
              <a:rPr lang="en-US" sz="3200" dirty="0"/>
            </a:br>
            <a:r>
              <a:rPr lang="en-US" sz="3200" dirty="0"/>
              <a:t>WHAT DO YOU WANT TO KNOW?</a:t>
            </a:r>
            <a:endParaRPr lang="en-CA" sz="3200" dirty="0"/>
          </a:p>
        </p:txBody>
      </p:sp>
      <p:sp>
        <p:nvSpPr>
          <p:cNvPr id="3" name="Footer Placeholder 2">
            <a:extLst>
              <a:ext uri="{FF2B5EF4-FFF2-40B4-BE49-F238E27FC236}">
                <a16:creationId xmlns:a16="http://schemas.microsoft.com/office/drawing/2014/main" id="{8F409BB2-AB96-D336-7B78-19801DCC7AEE}"/>
              </a:ext>
            </a:extLst>
          </p:cNvPr>
          <p:cNvSpPr>
            <a:spLocks noGrp="1"/>
          </p:cNvSpPr>
          <p:nvPr>
            <p:ph type="ftr" sz="quarter" idx="11"/>
          </p:nvPr>
        </p:nvSpPr>
        <p:spPr/>
        <p:txBody>
          <a:bodyPr/>
          <a:lstStyle/>
          <a:p>
            <a:r>
              <a:rPr lang="en-US"/>
              <a:t>LINKEDIN WORKSHOP</a:t>
            </a:r>
          </a:p>
        </p:txBody>
      </p:sp>
      <p:sp>
        <p:nvSpPr>
          <p:cNvPr id="4" name="Slide Number Placeholder 3">
            <a:extLst>
              <a:ext uri="{FF2B5EF4-FFF2-40B4-BE49-F238E27FC236}">
                <a16:creationId xmlns:a16="http://schemas.microsoft.com/office/drawing/2014/main" id="{737261D0-BEAF-A095-DCE6-40A262741378}"/>
              </a:ext>
            </a:extLst>
          </p:cNvPr>
          <p:cNvSpPr>
            <a:spLocks noGrp="1"/>
          </p:cNvSpPr>
          <p:nvPr>
            <p:ph type="sldNum" sz="quarter" idx="12"/>
          </p:nvPr>
        </p:nvSpPr>
        <p:spPr/>
        <p:txBody>
          <a:bodyPr/>
          <a:lstStyle/>
          <a:p>
            <a:r>
              <a:rPr lang="en-US"/>
              <a:t>PAGE  </a:t>
            </a:r>
            <a:fld id="{93005692-73BE-493E-93AB-ECD6027A7652}" type="slidenum">
              <a:rPr lang="en-US" smtClean="0"/>
              <a:pPr/>
              <a:t>8</a:t>
            </a:fld>
            <a:endParaRPr lang="en-US"/>
          </a:p>
        </p:txBody>
      </p:sp>
    </p:spTree>
    <p:extLst>
      <p:ext uri="{BB962C8B-B14F-4D97-AF65-F5344CB8AC3E}">
        <p14:creationId xmlns:p14="http://schemas.microsoft.com/office/powerpoint/2010/main" val="360813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8734" y="551179"/>
            <a:ext cx="283019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Barlow Condensed"/>
                <a:cs typeface="Impact"/>
              </a:rPr>
              <a:t>Why</a:t>
            </a:r>
            <a:r>
              <a:rPr sz="3600" spc="185" dirty="0">
                <a:latin typeface="Barlow Condensed"/>
                <a:cs typeface="Impact"/>
              </a:rPr>
              <a:t> </a:t>
            </a:r>
            <a:r>
              <a:rPr sz="3600" spc="-10" dirty="0">
                <a:latin typeface="Barlow Condensed"/>
                <a:cs typeface="Impact"/>
              </a:rPr>
              <a:t>LinkedIn?</a:t>
            </a:r>
            <a:endParaRPr lang="en-US" sz="3600" dirty="0">
              <a:latin typeface="Barlow Condensed"/>
              <a:cs typeface="Impact"/>
            </a:endParaRPr>
          </a:p>
        </p:txBody>
      </p:sp>
      <p:sp>
        <p:nvSpPr>
          <p:cNvPr id="5" name="object 5"/>
          <p:cNvSpPr txBox="1"/>
          <p:nvPr/>
        </p:nvSpPr>
        <p:spPr>
          <a:xfrm>
            <a:off x="414019" y="1727453"/>
            <a:ext cx="2670175" cy="1123315"/>
          </a:xfrm>
          <a:prstGeom prst="rect">
            <a:avLst/>
          </a:prstGeom>
        </p:spPr>
        <p:txBody>
          <a:bodyPr vert="horz" wrap="square" lIns="0" tIns="12700" rIns="0" bIns="0" rtlCol="0" anchor="t">
            <a:spAutoFit/>
          </a:bodyPr>
          <a:lstStyle/>
          <a:p>
            <a:pPr marL="299085" marR="5080" indent="-287020">
              <a:lnSpc>
                <a:spcPct val="100000"/>
              </a:lnSpc>
              <a:spcBef>
                <a:spcPts val="100"/>
              </a:spcBef>
              <a:buFont typeface="Arial"/>
              <a:buChar char="•"/>
              <a:tabLst>
                <a:tab pos="299085" algn="l"/>
                <a:tab pos="299720" algn="l"/>
              </a:tabLst>
            </a:pPr>
            <a:r>
              <a:rPr sz="1800" b="1">
                <a:latin typeface="Georgia"/>
                <a:cs typeface="Georgia"/>
              </a:rPr>
              <a:t>Employers </a:t>
            </a:r>
            <a:r>
              <a:rPr sz="1800" b="1" spc="-20">
                <a:latin typeface="Georgia"/>
                <a:cs typeface="Georgia"/>
              </a:rPr>
              <a:t>will </a:t>
            </a:r>
            <a:r>
              <a:rPr sz="1800" b="1">
                <a:latin typeface="Georgia"/>
                <a:cs typeface="Georgia"/>
              </a:rPr>
              <a:t>Google</a:t>
            </a:r>
            <a:r>
              <a:rPr sz="1800" b="1" spc="-10">
                <a:latin typeface="Georgia"/>
                <a:cs typeface="Georgia"/>
              </a:rPr>
              <a:t> </a:t>
            </a:r>
            <a:r>
              <a:rPr sz="1800" b="1">
                <a:latin typeface="Georgia"/>
                <a:cs typeface="Georgia"/>
              </a:rPr>
              <a:t>you!</a:t>
            </a:r>
            <a:r>
              <a:rPr sz="1800" b="1" spc="-15">
                <a:latin typeface="Georgia"/>
                <a:cs typeface="Georgia"/>
              </a:rPr>
              <a:t> </a:t>
            </a:r>
            <a:r>
              <a:rPr sz="1800" b="1">
                <a:latin typeface="Georgia"/>
                <a:cs typeface="Georgia"/>
              </a:rPr>
              <a:t>Be</a:t>
            </a:r>
            <a:r>
              <a:rPr sz="1800" b="1" spc="-20">
                <a:latin typeface="Georgia"/>
                <a:cs typeface="Georgia"/>
              </a:rPr>
              <a:t> </a:t>
            </a:r>
            <a:r>
              <a:rPr sz="1800" b="1" spc="-25">
                <a:latin typeface="Georgia"/>
                <a:cs typeface="Georgia"/>
              </a:rPr>
              <a:t>in </a:t>
            </a:r>
            <a:r>
              <a:rPr sz="1800" b="1">
                <a:latin typeface="Georgia"/>
                <a:cs typeface="Georgia"/>
              </a:rPr>
              <a:t>control of what</a:t>
            </a:r>
            <a:r>
              <a:rPr sz="1800" b="1" spc="-5">
                <a:latin typeface="Georgia"/>
                <a:cs typeface="Georgia"/>
              </a:rPr>
              <a:t> </a:t>
            </a:r>
            <a:r>
              <a:rPr sz="1800" b="1" spc="-20">
                <a:latin typeface="Georgia"/>
                <a:cs typeface="Georgia"/>
              </a:rPr>
              <a:t>they see</a:t>
            </a:r>
            <a:endParaRPr sz="1800">
              <a:latin typeface="Georgia"/>
              <a:cs typeface="Georgia"/>
            </a:endParaRPr>
          </a:p>
        </p:txBody>
      </p:sp>
      <p:sp>
        <p:nvSpPr>
          <p:cNvPr id="6" name="object 6"/>
          <p:cNvSpPr txBox="1"/>
          <p:nvPr/>
        </p:nvSpPr>
        <p:spPr>
          <a:xfrm>
            <a:off x="414019" y="3099308"/>
            <a:ext cx="2526030" cy="1123315"/>
          </a:xfrm>
          <a:prstGeom prst="rect">
            <a:avLst/>
          </a:prstGeom>
        </p:spPr>
        <p:txBody>
          <a:bodyPr vert="horz" wrap="square" lIns="0" tIns="12700" rIns="0" bIns="0" rtlCol="0" anchor="t">
            <a:spAutoFit/>
          </a:bodyPr>
          <a:lstStyle/>
          <a:p>
            <a:pPr marL="299085" marR="5080" indent="-287020">
              <a:lnSpc>
                <a:spcPct val="100000"/>
              </a:lnSpc>
              <a:spcBef>
                <a:spcPts val="100"/>
              </a:spcBef>
              <a:buFont typeface="Arial"/>
              <a:buChar char="•"/>
              <a:tabLst>
                <a:tab pos="299085" algn="l"/>
                <a:tab pos="299720" algn="l"/>
              </a:tabLst>
            </a:pPr>
            <a:r>
              <a:rPr sz="1800" b="1">
                <a:latin typeface="Georgia"/>
                <a:cs typeface="Georgia"/>
              </a:rPr>
              <a:t>Stay</a:t>
            </a:r>
            <a:r>
              <a:rPr sz="1800" b="1" spc="-5">
                <a:latin typeface="Georgia"/>
                <a:cs typeface="Georgia"/>
              </a:rPr>
              <a:t> </a:t>
            </a:r>
            <a:r>
              <a:rPr sz="1800" b="1">
                <a:latin typeface="Georgia"/>
                <a:cs typeface="Georgia"/>
              </a:rPr>
              <a:t>in</a:t>
            </a:r>
            <a:r>
              <a:rPr sz="1800" b="1" spc="-5">
                <a:latin typeface="Georgia"/>
                <a:cs typeface="Georgia"/>
              </a:rPr>
              <a:t> </a:t>
            </a:r>
            <a:r>
              <a:rPr sz="1800" b="1">
                <a:latin typeface="Georgia"/>
                <a:cs typeface="Georgia"/>
              </a:rPr>
              <a:t>touch</a:t>
            </a:r>
            <a:r>
              <a:rPr sz="1800" b="1" spc="-10">
                <a:latin typeface="Georgia"/>
                <a:cs typeface="Georgia"/>
              </a:rPr>
              <a:t> </a:t>
            </a:r>
            <a:r>
              <a:rPr sz="1800" b="1" spc="-20">
                <a:latin typeface="Georgia"/>
                <a:cs typeface="Georgia"/>
              </a:rPr>
              <a:t>with </a:t>
            </a:r>
            <a:r>
              <a:rPr sz="1800" b="1">
                <a:latin typeface="Georgia"/>
                <a:cs typeface="Georgia"/>
              </a:rPr>
              <a:t>people</a:t>
            </a:r>
            <a:r>
              <a:rPr sz="1800" b="1" spc="-5">
                <a:latin typeface="Georgia"/>
                <a:cs typeface="Georgia"/>
              </a:rPr>
              <a:t> </a:t>
            </a:r>
            <a:r>
              <a:rPr sz="1800" b="1">
                <a:latin typeface="Georgia"/>
                <a:cs typeface="Georgia"/>
              </a:rPr>
              <a:t>you</a:t>
            </a:r>
            <a:r>
              <a:rPr sz="1800" b="1" spc="5">
                <a:latin typeface="Georgia"/>
                <a:cs typeface="Georgia"/>
              </a:rPr>
              <a:t> </a:t>
            </a:r>
            <a:r>
              <a:rPr sz="1800" b="1">
                <a:latin typeface="Georgia"/>
                <a:cs typeface="Georgia"/>
              </a:rPr>
              <a:t>meet</a:t>
            </a:r>
            <a:r>
              <a:rPr sz="1800" b="1" spc="-10">
                <a:latin typeface="Georgia"/>
                <a:cs typeface="Georgia"/>
              </a:rPr>
              <a:t> </a:t>
            </a:r>
            <a:r>
              <a:rPr sz="1800" b="1" spc="-25">
                <a:latin typeface="Georgia"/>
                <a:cs typeface="Georgia"/>
              </a:rPr>
              <a:t>in </a:t>
            </a:r>
            <a:r>
              <a:rPr sz="1800" b="1">
                <a:latin typeface="Georgia"/>
                <a:cs typeface="Georgia"/>
              </a:rPr>
              <a:t>class,</a:t>
            </a:r>
            <a:r>
              <a:rPr sz="1800" b="1" spc="15">
                <a:latin typeface="Georgia"/>
                <a:cs typeface="Georgia"/>
              </a:rPr>
              <a:t> </a:t>
            </a:r>
            <a:r>
              <a:rPr sz="1800" b="1" spc="-25">
                <a:latin typeface="Georgia"/>
                <a:cs typeface="Georgia"/>
              </a:rPr>
              <a:t>at </a:t>
            </a:r>
            <a:r>
              <a:rPr sz="1800" b="1">
                <a:latin typeface="Georgia"/>
                <a:cs typeface="Georgia"/>
              </a:rPr>
              <a:t>conferences,</a:t>
            </a:r>
            <a:r>
              <a:rPr sz="1800" b="1" spc="-45">
                <a:latin typeface="Georgia"/>
                <a:cs typeface="Georgia"/>
              </a:rPr>
              <a:t> </a:t>
            </a:r>
            <a:r>
              <a:rPr sz="1800" b="1" spc="-20">
                <a:latin typeface="Georgia"/>
                <a:cs typeface="Georgia"/>
              </a:rPr>
              <a:t>etc</a:t>
            </a:r>
            <a:r>
              <a:rPr lang="en-US" b="1" spc="-20">
                <a:latin typeface="Georgia"/>
                <a:cs typeface="Georgia"/>
              </a:rPr>
              <a:t>.</a:t>
            </a:r>
            <a:endParaRPr lang="en-CA" sz="1800" err="1">
              <a:latin typeface="Georgia"/>
              <a:cs typeface="Georgia"/>
            </a:endParaRPr>
          </a:p>
        </p:txBody>
      </p:sp>
      <p:sp>
        <p:nvSpPr>
          <p:cNvPr id="7" name="object 7"/>
          <p:cNvSpPr txBox="1"/>
          <p:nvPr/>
        </p:nvSpPr>
        <p:spPr>
          <a:xfrm>
            <a:off x="414019" y="4471161"/>
            <a:ext cx="2411730" cy="848994"/>
          </a:xfrm>
          <a:prstGeom prst="rect">
            <a:avLst/>
          </a:prstGeom>
        </p:spPr>
        <p:txBody>
          <a:bodyPr vert="horz" wrap="square" lIns="0" tIns="12700" rIns="0" bIns="0" rtlCol="0" anchor="t">
            <a:spAutoFit/>
          </a:bodyPr>
          <a:lstStyle/>
          <a:p>
            <a:pPr marL="299085" marR="5080" indent="-287020" algn="just">
              <a:lnSpc>
                <a:spcPct val="100000"/>
              </a:lnSpc>
              <a:spcBef>
                <a:spcPts val="100"/>
              </a:spcBef>
              <a:buFont typeface="Arial"/>
              <a:buChar char="•"/>
              <a:tabLst>
                <a:tab pos="299720" algn="l"/>
              </a:tabLst>
            </a:pPr>
            <a:r>
              <a:rPr sz="1800" b="1">
                <a:latin typeface="Georgia"/>
                <a:cs typeface="Georgia"/>
              </a:rPr>
              <a:t>Find</a:t>
            </a:r>
            <a:r>
              <a:rPr sz="1800" b="1" spc="-30">
                <a:latin typeface="Georgia"/>
                <a:cs typeface="Georgia"/>
              </a:rPr>
              <a:t> </a:t>
            </a:r>
            <a:r>
              <a:rPr sz="1800" b="1">
                <a:latin typeface="Georgia"/>
                <a:cs typeface="Georgia"/>
              </a:rPr>
              <a:t>more</a:t>
            </a:r>
            <a:r>
              <a:rPr sz="1800" b="1" spc="-5">
                <a:latin typeface="Georgia"/>
                <a:cs typeface="Georgia"/>
              </a:rPr>
              <a:t> </a:t>
            </a:r>
            <a:r>
              <a:rPr sz="1800" b="1" spc="-10">
                <a:latin typeface="Georgia"/>
                <a:cs typeface="Georgia"/>
              </a:rPr>
              <a:t>people </a:t>
            </a:r>
            <a:r>
              <a:rPr sz="1800" b="1">
                <a:latin typeface="Georgia"/>
                <a:cs typeface="Georgia"/>
              </a:rPr>
              <a:t>to</a:t>
            </a:r>
            <a:r>
              <a:rPr sz="1800" b="1" spc="-15">
                <a:latin typeface="Georgia"/>
                <a:cs typeface="Georgia"/>
              </a:rPr>
              <a:t> </a:t>
            </a:r>
            <a:r>
              <a:rPr sz="1800" b="1">
                <a:latin typeface="Georgia"/>
                <a:cs typeface="Georgia"/>
              </a:rPr>
              <a:t>connect</a:t>
            </a:r>
            <a:r>
              <a:rPr sz="1800" b="1" spc="-5">
                <a:latin typeface="Georgia"/>
                <a:cs typeface="Georgia"/>
              </a:rPr>
              <a:t> </a:t>
            </a:r>
            <a:r>
              <a:rPr sz="1800" b="1">
                <a:latin typeface="Georgia"/>
                <a:cs typeface="Georgia"/>
              </a:rPr>
              <a:t>with</a:t>
            </a:r>
            <a:r>
              <a:rPr sz="1800" b="1" spc="-15">
                <a:latin typeface="Georgia"/>
                <a:cs typeface="Georgia"/>
              </a:rPr>
              <a:t> </a:t>
            </a:r>
            <a:r>
              <a:rPr sz="1800" b="1" spc="-25">
                <a:latin typeface="Georgia"/>
                <a:cs typeface="Georgia"/>
              </a:rPr>
              <a:t>in </a:t>
            </a:r>
            <a:r>
              <a:rPr sz="1800" b="1">
                <a:latin typeface="Georgia"/>
                <a:cs typeface="Georgia"/>
              </a:rPr>
              <a:t>your</a:t>
            </a:r>
            <a:r>
              <a:rPr sz="1800" b="1" spc="-5">
                <a:latin typeface="Georgia"/>
                <a:cs typeface="Georgia"/>
              </a:rPr>
              <a:t> </a:t>
            </a:r>
            <a:r>
              <a:rPr sz="1800" b="1" spc="-10">
                <a:latin typeface="Georgia"/>
                <a:cs typeface="Georgia"/>
              </a:rPr>
              <a:t>industry</a:t>
            </a:r>
            <a:endParaRPr sz="1800">
              <a:latin typeface="Georgia"/>
              <a:cs typeface="Georgia"/>
            </a:endParaRPr>
          </a:p>
        </p:txBody>
      </p:sp>
      <p:pic>
        <p:nvPicPr>
          <p:cNvPr id="8" name="object 8" descr="Linkedin logo in a circle "/>
          <p:cNvPicPr/>
          <p:nvPr/>
        </p:nvPicPr>
        <p:blipFill>
          <a:blip r:embed="rId3" cstate="print"/>
          <a:stretch>
            <a:fillRect/>
          </a:stretch>
        </p:blipFill>
        <p:spPr>
          <a:xfrm>
            <a:off x="3352800" y="801622"/>
            <a:ext cx="5456682" cy="6056377"/>
          </a:xfrm>
          <a:prstGeom prst="rect">
            <a:avLst/>
          </a:prstGeom>
        </p:spPr>
      </p:pic>
      <p:sp>
        <p:nvSpPr>
          <p:cNvPr id="9" name="object 9"/>
          <p:cNvSpPr txBox="1"/>
          <p:nvPr/>
        </p:nvSpPr>
        <p:spPr>
          <a:xfrm>
            <a:off x="9150222" y="1739646"/>
            <a:ext cx="2400935" cy="1123315"/>
          </a:xfrm>
          <a:prstGeom prst="rect">
            <a:avLst/>
          </a:prstGeom>
        </p:spPr>
        <p:txBody>
          <a:bodyPr vert="horz" wrap="square" lIns="0" tIns="12700" rIns="0" bIns="0" rtlCol="0" anchor="t">
            <a:spAutoFit/>
          </a:bodyPr>
          <a:lstStyle/>
          <a:p>
            <a:pPr marL="299085" marR="5080" indent="-287020">
              <a:lnSpc>
                <a:spcPct val="100000"/>
              </a:lnSpc>
              <a:spcBef>
                <a:spcPts val="100"/>
              </a:spcBef>
              <a:buFont typeface="Arial"/>
              <a:buChar char="•"/>
              <a:tabLst>
                <a:tab pos="299085" algn="l"/>
                <a:tab pos="299720" algn="l"/>
              </a:tabLst>
            </a:pPr>
            <a:r>
              <a:rPr sz="1800" b="1">
                <a:latin typeface="Georgia"/>
                <a:cs typeface="Georgia"/>
              </a:rPr>
              <a:t>Stay</a:t>
            </a:r>
            <a:r>
              <a:rPr sz="1800" b="1" spc="-10">
                <a:latin typeface="Georgia"/>
                <a:cs typeface="Georgia"/>
              </a:rPr>
              <a:t> </a:t>
            </a:r>
            <a:r>
              <a:rPr sz="1800" b="1">
                <a:latin typeface="Georgia"/>
                <a:cs typeface="Georgia"/>
              </a:rPr>
              <a:t>up</a:t>
            </a:r>
            <a:r>
              <a:rPr sz="1800" b="1" spc="-15">
                <a:latin typeface="Georgia"/>
                <a:cs typeface="Georgia"/>
              </a:rPr>
              <a:t> </a:t>
            </a:r>
            <a:r>
              <a:rPr sz="1800" b="1">
                <a:latin typeface="Georgia"/>
                <a:cs typeface="Georgia"/>
              </a:rPr>
              <a:t>to</a:t>
            </a:r>
            <a:r>
              <a:rPr sz="1800" b="1" spc="-5">
                <a:latin typeface="Georgia"/>
                <a:cs typeface="Georgia"/>
              </a:rPr>
              <a:t> </a:t>
            </a:r>
            <a:r>
              <a:rPr sz="1800" b="1">
                <a:latin typeface="Georgia"/>
                <a:cs typeface="Georgia"/>
              </a:rPr>
              <a:t>date</a:t>
            </a:r>
            <a:r>
              <a:rPr sz="1800" b="1" spc="-5">
                <a:latin typeface="Georgia"/>
                <a:cs typeface="Georgia"/>
              </a:rPr>
              <a:t> </a:t>
            </a:r>
            <a:r>
              <a:rPr sz="1800" b="1" spc="-25">
                <a:latin typeface="Georgia"/>
                <a:cs typeface="Georgia"/>
              </a:rPr>
              <a:t>on </a:t>
            </a:r>
            <a:r>
              <a:rPr sz="1800" b="1">
                <a:latin typeface="Georgia"/>
                <a:cs typeface="Georgia"/>
              </a:rPr>
              <a:t>new</a:t>
            </a:r>
            <a:r>
              <a:rPr sz="1800" b="1" spc="-20">
                <a:latin typeface="Georgia"/>
                <a:cs typeface="Georgia"/>
              </a:rPr>
              <a:t> </a:t>
            </a:r>
            <a:r>
              <a:rPr sz="1800" b="1">
                <a:latin typeface="Georgia"/>
                <a:cs typeface="Georgia"/>
              </a:rPr>
              <a:t>ideas</a:t>
            </a:r>
            <a:r>
              <a:rPr sz="1800" b="1" spc="-5">
                <a:latin typeface="Georgia"/>
                <a:cs typeface="Georgia"/>
              </a:rPr>
              <a:t> </a:t>
            </a:r>
            <a:r>
              <a:rPr sz="1800" b="1" spc="-25">
                <a:latin typeface="Georgia"/>
                <a:cs typeface="Georgia"/>
              </a:rPr>
              <a:t>and </a:t>
            </a:r>
            <a:r>
              <a:rPr sz="1800" b="1">
                <a:latin typeface="Georgia"/>
                <a:cs typeface="Georgia"/>
              </a:rPr>
              <a:t>ways to</a:t>
            </a:r>
            <a:r>
              <a:rPr sz="1800" b="1" spc="-15">
                <a:latin typeface="Georgia"/>
                <a:cs typeface="Georgia"/>
              </a:rPr>
              <a:t> </a:t>
            </a:r>
            <a:r>
              <a:rPr sz="1800" b="1" spc="-10">
                <a:latin typeface="Georgia"/>
                <a:cs typeface="Georgia"/>
              </a:rPr>
              <a:t>solve problems</a:t>
            </a:r>
            <a:endParaRPr sz="1800">
              <a:latin typeface="Georgia"/>
              <a:cs typeface="Georgia"/>
            </a:endParaRPr>
          </a:p>
        </p:txBody>
      </p:sp>
      <p:sp>
        <p:nvSpPr>
          <p:cNvPr id="10" name="object 10"/>
          <p:cNvSpPr txBox="1"/>
          <p:nvPr/>
        </p:nvSpPr>
        <p:spPr>
          <a:xfrm>
            <a:off x="9150222" y="3111500"/>
            <a:ext cx="2190115" cy="848360"/>
          </a:xfrm>
          <a:prstGeom prst="rect">
            <a:avLst/>
          </a:prstGeom>
        </p:spPr>
        <p:txBody>
          <a:bodyPr vert="horz" wrap="square" lIns="0" tIns="12700" rIns="0" bIns="0" rtlCol="0" anchor="t">
            <a:spAutoFit/>
          </a:bodyPr>
          <a:lstStyle/>
          <a:p>
            <a:pPr marL="299085" marR="5080" indent="-287020">
              <a:lnSpc>
                <a:spcPct val="100000"/>
              </a:lnSpc>
              <a:spcBef>
                <a:spcPts val="100"/>
              </a:spcBef>
              <a:buFont typeface="Arial"/>
              <a:buChar char="•"/>
              <a:tabLst>
                <a:tab pos="299085" algn="l"/>
                <a:tab pos="299720" algn="l"/>
              </a:tabLst>
            </a:pPr>
            <a:r>
              <a:rPr sz="1800" b="1">
                <a:latin typeface="Georgia"/>
                <a:cs typeface="Georgia"/>
              </a:rPr>
              <a:t>Find</a:t>
            </a:r>
            <a:r>
              <a:rPr sz="1800" b="1" spc="-20">
                <a:latin typeface="Georgia"/>
                <a:cs typeface="Georgia"/>
              </a:rPr>
              <a:t> </a:t>
            </a:r>
            <a:r>
              <a:rPr sz="1800" b="1" spc="-10">
                <a:latin typeface="Georgia"/>
                <a:cs typeface="Georgia"/>
              </a:rPr>
              <a:t>alumni </a:t>
            </a:r>
            <a:r>
              <a:rPr sz="1800" b="1">
                <a:latin typeface="Georgia"/>
                <a:cs typeface="Georgia"/>
              </a:rPr>
              <a:t>working</a:t>
            </a:r>
            <a:r>
              <a:rPr sz="1800" b="1" spc="-15">
                <a:latin typeface="Georgia"/>
                <a:cs typeface="Georgia"/>
              </a:rPr>
              <a:t> </a:t>
            </a:r>
            <a:r>
              <a:rPr sz="1800" b="1">
                <a:latin typeface="Georgia"/>
                <a:cs typeface="Georgia"/>
              </a:rPr>
              <a:t>in</a:t>
            </a:r>
            <a:r>
              <a:rPr sz="1800" b="1" spc="-5">
                <a:latin typeface="Georgia"/>
                <a:cs typeface="Georgia"/>
              </a:rPr>
              <a:t> </a:t>
            </a:r>
            <a:r>
              <a:rPr sz="1800" b="1" spc="-20">
                <a:latin typeface="Georgia"/>
                <a:cs typeface="Georgia"/>
              </a:rPr>
              <a:t>your </a:t>
            </a:r>
            <a:r>
              <a:rPr sz="1800" b="1" spc="-10">
                <a:latin typeface="Georgia"/>
                <a:cs typeface="Georgia"/>
              </a:rPr>
              <a:t>field</a:t>
            </a:r>
            <a:endParaRPr sz="1800">
              <a:latin typeface="Georgia"/>
              <a:cs typeface="Georgia"/>
            </a:endParaRPr>
          </a:p>
        </p:txBody>
      </p:sp>
      <p:sp>
        <p:nvSpPr>
          <p:cNvPr id="11" name="object 11"/>
          <p:cNvSpPr txBox="1"/>
          <p:nvPr/>
        </p:nvSpPr>
        <p:spPr>
          <a:xfrm>
            <a:off x="9150222" y="4208475"/>
            <a:ext cx="2204720" cy="574675"/>
          </a:xfrm>
          <a:prstGeom prst="rect">
            <a:avLst/>
          </a:prstGeom>
        </p:spPr>
        <p:txBody>
          <a:bodyPr vert="horz" wrap="square" lIns="0" tIns="12700" rIns="0" bIns="0" rtlCol="0" anchor="t">
            <a:spAutoFit/>
          </a:bodyPr>
          <a:lstStyle/>
          <a:p>
            <a:pPr marL="299085" indent="-287020">
              <a:lnSpc>
                <a:spcPct val="100000"/>
              </a:lnSpc>
              <a:spcBef>
                <a:spcPts val="100"/>
              </a:spcBef>
              <a:buFont typeface="Arial"/>
              <a:buChar char="•"/>
              <a:tabLst>
                <a:tab pos="299085" algn="l"/>
                <a:tab pos="299720" algn="l"/>
              </a:tabLst>
            </a:pPr>
            <a:r>
              <a:rPr sz="1800" b="1">
                <a:latin typeface="Georgia"/>
                <a:cs typeface="Georgia"/>
              </a:rPr>
              <a:t>Research</a:t>
            </a:r>
            <a:r>
              <a:rPr sz="1800" b="1" spc="-40">
                <a:latin typeface="Georgia"/>
                <a:cs typeface="Georgia"/>
              </a:rPr>
              <a:t> </a:t>
            </a:r>
            <a:r>
              <a:rPr sz="1800" b="1" spc="-10">
                <a:latin typeface="Georgia"/>
                <a:cs typeface="Georgia"/>
              </a:rPr>
              <a:t>future</a:t>
            </a:r>
            <a:endParaRPr sz="1800">
              <a:latin typeface="Georgia"/>
              <a:cs typeface="Georgia"/>
            </a:endParaRPr>
          </a:p>
          <a:p>
            <a:pPr marL="299085">
              <a:lnSpc>
                <a:spcPct val="100000"/>
              </a:lnSpc>
              <a:spcBef>
                <a:spcPts val="5"/>
              </a:spcBef>
            </a:pPr>
            <a:r>
              <a:rPr sz="1800" b="1">
                <a:latin typeface="Georgia"/>
                <a:cs typeface="Georgia"/>
              </a:rPr>
              <a:t>career</a:t>
            </a:r>
            <a:r>
              <a:rPr sz="1800" b="1" spc="-30">
                <a:latin typeface="Georgia"/>
                <a:cs typeface="Georgia"/>
              </a:rPr>
              <a:t> </a:t>
            </a:r>
            <a:r>
              <a:rPr sz="1800" b="1" spc="-10">
                <a:latin typeface="Georgia"/>
                <a:cs typeface="Georgia"/>
              </a:rPr>
              <a:t>ideas</a:t>
            </a:r>
            <a:endParaRPr sz="1800">
              <a:latin typeface="Georgia"/>
              <a:cs typeface="Georgia"/>
            </a:endParaRPr>
          </a:p>
        </p:txBody>
      </p:sp>
      <p:sp>
        <p:nvSpPr>
          <p:cNvPr id="2" name="Footer Placeholder 1">
            <a:extLst>
              <a:ext uri="{FF2B5EF4-FFF2-40B4-BE49-F238E27FC236}">
                <a16:creationId xmlns:a16="http://schemas.microsoft.com/office/drawing/2014/main" id="{78A4FEED-1ADD-4953-F925-41E7F2023BEF}"/>
              </a:ext>
            </a:extLst>
          </p:cNvPr>
          <p:cNvSpPr>
            <a:spLocks noGrp="1"/>
          </p:cNvSpPr>
          <p:nvPr>
            <p:ph type="ftr" sz="quarter" idx="11"/>
          </p:nvPr>
        </p:nvSpPr>
        <p:spPr/>
        <p:txBody>
          <a:bodyPr/>
          <a:lstStyle/>
          <a:p>
            <a:r>
              <a:rPr lang="en-US"/>
              <a:t>LINKEDIN WORKSHOP</a:t>
            </a:r>
          </a:p>
        </p:txBody>
      </p:sp>
      <p:sp>
        <p:nvSpPr>
          <p:cNvPr id="4" name="Slide Number Placeholder 3">
            <a:extLst>
              <a:ext uri="{FF2B5EF4-FFF2-40B4-BE49-F238E27FC236}">
                <a16:creationId xmlns:a16="http://schemas.microsoft.com/office/drawing/2014/main" id="{7D5B7078-BFB6-4C02-A63B-5E72169CDEE3}"/>
              </a:ext>
            </a:extLst>
          </p:cNvPr>
          <p:cNvSpPr>
            <a:spLocks noGrp="1"/>
          </p:cNvSpPr>
          <p:nvPr>
            <p:ph type="sldNum" sz="quarter" idx="12"/>
          </p:nvPr>
        </p:nvSpPr>
        <p:spPr/>
        <p:txBody>
          <a:bodyPr/>
          <a:lstStyle/>
          <a:p>
            <a:r>
              <a:rPr lang="en-US"/>
              <a:t>PAGE  </a:t>
            </a:r>
            <a:fld id="{93005692-73BE-493E-93AB-ECD6027A7652}" type="slidenum">
              <a:rPr lang="en-US" smtClean="0"/>
              <a:pPr/>
              <a:t>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powerpoint_template_16-9_widescreen" id="{4809F9E8-56BF-8C4D-85E0-7353F442B736}" vid="{D553A0E6-7EAA-F242-A75B-21BFDE7A7B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F021367DD62C4B8985E0FCD9A32EA9" ma:contentTypeVersion="10" ma:contentTypeDescription="Create a new document." ma:contentTypeScope="" ma:versionID="75c9c54730ae0da8c01b002820615947">
  <xsd:schema xmlns:xsd="http://www.w3.org/2001/XMLSchema" xmlns:xs="http://www.w3.org/2001/XMLSchema" xmlns:p="http://schemas.microsoft.com/office/2006/metadata/properties" xmlns:ns2="785f1e7f-699f-4c3d-a7d6-a799ecd222ac" xmlns:ns3="4cdaf0f3-226d-4cb4-9fdf-7fc22d46753e" targetNamespace="http://schemas.microsoft.com/office/2006/metadata/properties" ma:root="true" ma:fieldsID="b576016115731353ecebd5816fcec9cc" ns2:_="" ns3:_="">
    <xsd:import namespace="785f1e7f-699f-4c3d-a7d6-a799ecd222ac"/>
    <xsd:import namespace="4cdaf0f3-226d-4cb4-9fdf-7fc22d467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f1e7f-699f-4c3d-a7d6-a799ecd22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daf0f3-226d-4cb4-9fdf-7fc22d4675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A07CE4-492B-444A-8B76-67DB9C3E888F}">
  <ds:schemaRefs>
    <ds:schemaRef ds:uri="http://schemas.microsoft.com/sharepoint/v3/contenttype/forms"/>
  </ds:schemaRefs>
</ds:datastoreItem>
</file>

<file path=customXml/itemProps2.xml><?xml version="1.0" encoding="utf-8"?>
<ds:datastoreItem xmlns:ds="http://schemas.openxmlformats.org/officeDocument/2006/customXml" ds:itemID="{5DD9A571-BE28-4D0F-B6CD-5BC2459764AB}">
  <ds:schemaRefs>
    <ds:schemaRef ds:uri="4cdaf0f3-226d-4cb4-9fdf-7fc22d46753e"/>
    <ds:schemaRef ds:uri="785f1e7f-699f-4c3d-a7d6-a799ecd222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AF8C41-E078-47F9-AC26-7F94BBFFE69A}">
  <ds:schemaRefs>
    <ds:schemaRef ds:uri="4cdaf0f3-226d-4cb4-9fdf-7fc22d46753e"/>
    <ds:schemaRef ds:uri="785f1e7f-699f-4c3d-a7d6-a799ecd222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UofWaterloo_WhiteBkgrd</Template>
  <TotalTime>80</TotalTime>
  <Words>4282</Words>
  <Application>Microsoft Office PowerPoint</Application>
  <PresentationFormat>Widescreen</PresentationFormat>
  <Paragraphs>479</Paragraphs>
  <Slides>40</Slides>
  <Notes>33</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Barlow Condensed</vt:lpstr>
      <vt:lpstr>Calibri</vt:lpstr>
      <vt:lpstr>Georgia</vt:lpstr>
      <vt:lpstr>Impact</vt:lpstr>
      <vt:lpstr>Lato</vt:lpstr>
      <vt:lpstr>Mulish</vt:lpstr>
      <vt:lpstr>Times New Roman</vt:lpstr>
      <vt:lpstr>Verdana</vt:lpstr>
      <vt:lpstr>Wingdings</vt:lpstr>
      <vt:lpstr>UofWaterloo_WhiteBkgrd</vt:lpstr>
      <vt:lpstr>Welcome! We’ll get started in a few minutes!</vt:lpstr>
      <vt:lpstr>Digging into</vt:lpstr>
      <vt:lpstr>Whose land are we on?</vt:lpstr>
      <vt:lpstr>AGENDA</vt:lpstr>
      <vt:lpstr>A Safe(r) Space</vt:lpstr>
      <vt:lpstr>Housekeeping: co-creating a safe(r) space</vt:lpstr>
      <vt:lpstr>CHECKING IN!</vt:lpstr>
      <vt:lpstr>What are you hoping to get out of this workshop?   WHAT DO YOU WANT TO KNOW?</vt:lpstr>
      <vt:lpstr>Why LinkedIn?</vt:lpstr>
      <vt:lpstr>Access a growing global  Network</vt:lpstr>
      <vt:lpstr>COMPONENTS OF A</vt:lpstr>
      <vt:lpstr>MAIN PARTS OF A LINKEDIN PROFILE</vt:lpstr>
      <vt:lpstr>1. ADD A *PROFESSIONAL PHOTO</vt:lpstr>
      <vt:lpstr>2. HEADLINE</vt:lpstr>
      <vt:lpstr>EXAMPLES OF ACTUAL HEADLINES</vt:lpstr>
      <vt:lpstr>Open Space </vt:lpstr>
      <vt:lpstr>3. ABOUT</vt:lpstr>
      <vt:lpstr>SENTENCE STRUCTURE</vt:lpstr>
      <vt:lpstr>ANY QUESTIONS?</vt:lpstr>
      <vt:lpstr>4. EXPERIENCE</vt:lpstr>
      <vt:lpstr>ADD EXAMPLES OF YOUR WORK</vt:lpstr>
      <vt:lpstr>5. ADD SKILLS AND GET ENDORSED</vt:lpstr>
      <vt:lpstr>LINKING SKILLS</vt:lpstr>
      <vt:lpstr>ANY QUESTIONS</vt:lpstr>
      <vt:lpstr>KEEP IMPROVING! ADD…</vt:lpstr>
      <vt:lpstr>LinkedIn Project Section </vt:lpstr>
      <vt:lpstr>CONNECTING WITH PEOPLE</vt:lpstr>
      <vt:lpstr>WHO SHOULD I CONNECT WITH?</vt:lpstr>
      <vt:lpstr>HOW TO CONNECT WITH PEOPLE</vt:lpstr>
      <vt:lpstr>3 SIMPLE STEPS</vt:lpstr>
      <vt:lpstr>THE ALUMNI SEARCH &amp; GROUPS</vt:lpstr>
      <vt:lpstr>DEALING WITH HARASSMENT</vt:lpstr>
      <vt:lpstr>What is considered harassment?</vt:lpstr>
      <vt:lpstr>HARASSMENT REFERS TO… </vt:lpstr>
      <vt:lpstr>HOW TO BLOCK SOMEONE ON LINKED IN</vt:lpstr>
      <vt:lpstr>We'd love to hear from you!</vt:lpstr>
      <vt:lpstr>questions?</vt:lpstr>
      <vt:lpstr>YOUR NEXT STEPS</vt:lpstr>
      <vt:lpstr>SOME FREQUENTLY ASKED QUESTIONS (FAQs)</vt:lpstr>
      <vt:lpstr>PAGE  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Olivia Bowling</dc:creator>
  <cp:lastModifiedBy>Keyrane Kouame</cp:lastModifiedBy>
  <cp:revision>15</cp:revision>
  <dcterms:created xsi:type="dcterms:W3CDTF">2023-08-11T16:45:11Z</dcterms:created>
  <dcterms:modified xsi:type="dcterms:W3CDTF">2024-11-15T21:50:10Z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0x01010082F021367DD62C4B8985E0FCD9A32EA9</vt:lpwstr>
  </property>
  <property fmtid="{D5CDD505-2E9C-101B-9397-08002B2CF9AE}" pid="3" name="MediaServiceImageTags">
    <vt:lpwstr/>
  </property>
</Properties>
</file>