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48"/>
  </p:notesMasterIdLst>
  <p:handoutMasterIdLst>
    <p:handoutMasterId r:id="rId49"/>
  </p:handoutMasterIdLst>
  <p:sldIdLst>
    <p:sldId id="1085" r:id="rId5"/>
    <p:sldId id="1070" r:id="rId6"/>
    <p:sldId id="995" r:id="rId7"/>
    <p:sldId id="259" r:id="rId8"/>
    <p:sldId id="260" r:id="rId9"/>
    <p:sldId id="1056" r:id="rId10"/>
    <p:sldId id="1055" r:id="rId11"/>
    <p:sldId id="1057" r:id="rId12"/>
    <p:sldId id="1026" r:id="rId13"/>
    <p:sldId id="987" r:id="rId14"/>
    <p:sldId id="1027" r:id="rId15"/>
    <p:sldId id="1028" r:id="rId16"/>
    <p:sldId id="1058" r:id="rId17"/>
    <p:sldId id="1059" r:id="rId18"/>
    <p:sldId id="1029" r:id="rId19"/>
    <p:sldId id="262" r:id="rId20"/>
    <p:sldId id="1030" r:id="rId21"/>
    <p:sldId id="1031" r:id="rId22"/>
    <p:sldId id="1060" r:id="rId23"/>
    <p:sldId id="1061" r:id="rId24"/>
    <p:sldId id="1062" r:id="rId25"/>
    <p:sldId id="1063" r:id="rId26"/>
    <p:sldId id="1021" r:id="rId27"/>
    <p:sldId id="1036" r:id="rId28"/>
    <p:sldId id="1034" r:id="rId29"/>
    <p:sldId id="1069" r:id="rId30"/>
    <p:sldId id="1037" r:id="rId31"/>
    <p:sldId id="273" r:id="rId32"/>
    <p:sldId id="1042" r:id="rId33"/>
    <p:sldId id="1043" r:id="rId34"/>
    <p:sldId id="1038" r:id="rId35"/>
    <p:sldId id="1044" r:id="rId36"/>
    <p:sldId id="1045" r:id="rId37"/>
    <p:sldId id="1039" r:id="rId38"/>
    <p:sldId id="1046" r:id="rId39"/>
    <p:sldId id="1064" r:id="rId40"/>
    <p:sldId id="1065" r:id="rId41"/>
    <p:sldId id="1047" r:id="rId42"/>
    <p:sldId id="1048" r:id="rId43"/>
    <p:sldId id="1049" r:id="rId44"/>
    <p:sldId id="1050" r:id="rId45"/>
    <p:sldId id="1092" r:id="rId46"/>
    <p:sldId id="2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4F"/>
    <a:srgbClr val="FFFFFF"/>
    <a:srgbClr val="E4B429"/>
    <a:srgbClr val="FFEA3D"/>
    <a:srgbClr val="FFFFAA"/>
    <a:srgbClr val="E0249A"/>
    <a:srgbClr val="0073CF"/>
    <a:srgbClr val="57068C"/>
    <a:srgbClr val="FFDB43"/>
    <a:srgbClr val="FDD541"/>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484" autoAdjust="0"/>
  </p:normalViewPr>
  <p:slideViewPr>
    <p:cSldViewPr snapToGrid="0">
      <p:cViewPr varScale="1">
        <p:scale>
          <a:sx n="71" d="100"/>
          <a:sy n="71" d="100"/>
        </p:scale>
        <p:origin x="460"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6FAA24-F0A8-41F1-AB06-43804D14174B}" type="doc">
      <dgm:prSet loTypeId="urn:microsoft.com/office/officeart/2005/8/layout/hProcess9" loCatId="process" qsTypeId="urn:microsoft.com/office/officeart/2005/8/quickstyle/simple1" qsCatId="simple" csTypeId="urn:microsoft.com/office/officeart/2005/8/colors/accent0_1" csCatId="mainScheme" phldr="1"/>
      <dgm:spPr/>
    </dgm:pt>
    <dgm:pt modelId="{8AD0690A-10AC-4182-991E-90C65BCB2FD7}">
      <dgm:prSet phldrT="[Text]"/>
      <dgm:spPr/>
      <dgm:t>
        <a:bodyPr/>
        <a:lstStyle/>
        <a:p>
          <a:r>
            <a:rPr lang="en-CA">
              <a:latin typeface="+mn-lt"/>
            </a:rPr>
            <a:t>Virtual vs. in-person interviews</a:t>
          </a:r>
        </a:p>
      </dgm:t>
    </dgm:pt>
    <dgm:pt modelId="{8D82A3C0-E60A-4C04-9D3D-44F20E93EF5C}" type="parTrans" cxnId="{12717062-B29B-46C7-830F-55EC8376B4B5}">
      <dgm:prSet/>
      <dgm:spPr/>
      <dgm:t>
        <a:bodyPr/>
        <a:lstStyle/>
        <a:p>
          <a:endParaRPr lang="en-CA"/>
        </a:p>
      </dgm:t>
    </dgm:pt>
    <dgm:pt modelId="{96224EEC-6F07-44D1-A89B-3F53844D01F3}" type="sibTrans" cxnId="{12717062-B29B-46C7-830F-55EC8376B4B5}">
      <dgm:prSet/>
      <dgm:spPr/>
      <dgm:t>
        <a:bodyPr/>
        <a:lstStyle/>
        <a:p>
          <a:endParaRPr lang="en-CA"/>
        </a:p>
      </dgm:t>
    </dgm:pt>
    <dgm:pt modelId="{60CF36A5-7C10-4C68-B7A7-7FF4DC47B082}">
      <dgm:prSet phldrT="[Text]"/>
      <dgm:spPr/>
      <dgm:t>
        <a:bodyPr/>
        <a:lstStyle/>
        <a:p>
          <a:pPr rtl="0"/>
          <a:endParaRPr lang="en-CA" spc="-5">
            <a:latin typeface="+mn-lt"/>
            <a:cs typeface="Arial"/>
          </a:endParaRPr>
        </a:p>
        <a:p>
          <a:r>
            <a:rPr lang="en-CA">
              <a:latin typeface="+mn-lt"/>
            </a:rPr>
            <a:t>Next steps after your interview</a:t>
          </a:r>
        </a:p>
      </dgm:t>
    </dgm:pt>
    <dgm:pt modelId="{7E497472-149A-4BCF-98AB-CC3705CD1E5A}" type="parTrans" cxnId="{68AB9930-A7E9-41CA-A8FF-947826023A76}">
      <dgm:prSet/>
      <dgm:spPr/>
      <dgm:t>
        <a:bodyPr/>
        <a:lstStyle/>
        <a:p>
          <a:endParaRPr lang="en-CA"/>
        </a:p>
      </dgm:t>
    </dgm:pt>
    <dgm:pt modelId="{5D32AFD2-D998-4D9F-8A67-3C6B33AB6908}" type="sibTrans" cxnId="{68AB9930-A7E9-41CA-A8FF-947826023A76}">
      <dgm:prSet/>
      <dgm:spPr/>
      <dgm:t>
        <a:bodyPr/>
        <a:lstStyle/>
        <a:p>
          <a:endParaRPr lang="en-CA"/>
        </a:p>
      </dgm:t>
    </dgm:pt>
    <dgm:pt modelId="{7EA395C8-37E8-4283-BA32-BB48A19F2C40}">
      <dgm:prSet phldrT="[Text]"/>
      <dgm:spPr/>
      <dgm:t>
        <a:bodyPr/>
        <a:lstStyle/>
        <a:p>
          <a:endParaRPr lang="en-CA" spc="-5">
            <a:latin typeface="+mn-lt"/>
            <a:cs typeface="Arial"/>
          </a:endParaRPr>
        </a:p>
        <a:p>
          <a:r>
            <a:rPr lang="en-CA" spc="-5">
              <a:latin typeface="+mn-lt"/>
              <a:cs typeface="Arial"/>
            </a:rPr>
            <a:t>Before the interview: preparation and practice</a:t>
          </a:r>
        </a:p>
        <a:p>
          <a:endParaRPr lang="en-CA">
            <a:latin typeface="+mn-lt"/>
          </a:endParaRPr>
        </a:p>
      </dgm:t>
    </dgm:pt>
    <dgm:pt modelId="{D55973B4-4AAA-433F-9F68-61EB8F89D596}" type="sibTrans" cxnId="{3646FBD0-032E-47EF-8726-2325D3568E3D}">
      <dgm:prSet/>
      <dgm:spPr/>
      <dgm:t>
        <a:bodyPr/>
        <a:lstStyle/>
        <a:p>
          <a:endParaRPr lang="en-CA"/>
        </a:p>
      </dgm:t>
    </dgm:pt>
    <dgm:pt modelId="{40E2EF0C-9A08-4287-9207-3AAEB3DB7B7A}" type="parTrans" cxnId="{3646FBD0-032E-47EF-8726-2325D3568E3D}">
      <dgm:prSet/>
      <dgm:spPr/>
      <dgm:t>
        <a:bodyPr/>
        <a:lstStyle/>
        <a:p>
          <a:endParaRPr lang="en-CA"/>
        </a:p>
      </dgm:t>
    </dgm:pt>
    <dgm:pt modelId="{BB34E473-324A-4B08-89EA-041082FB6ECC}">
      <dgm:prSet phldrT="[Text]"/>
      <dgm:spPr/>
      <dgm:t>
        <a:bodyPr/>
        <a:lstStyle/>
        <a:p>
          <a:pPr rtl="0"/>
          <a:endParaRPr lang="en-CA" spc="-5">
            <a:latin typeface="+mn-lt"/>
            <a:cs typeface="Arial"/>
          </a:endParaRPr>
        </a:p>
        <a:p>
          <a:pPr rtl="0"/>
          <a:r>
            <a:rPr lang="en-CA" spc="-5">
              <a:latin typeface="+mn-lt"/>
              <a:cs typeface="Arial"/>
            </a:rPr>
            <a:t>Wrap up, Q&amp;A</a:t>
          </a:r>
        </a:p>
        <a:p>
          <a:endParaRPr lang="en-CA">
            <a:latin typeface="+mn-lt"/>
          </a:endParaRPr>
        </a:p>
      </dgm:t>
    </dgm:pt>
    <dgm:pt modelId="{C4DB05CD-7B93-430E-BA1B-F3038D1F3DE8}" type="sibTrans" cxnId="{A19C064F-CD58-44C4-8060-E0AA78384A46}">
      <dgm:prSet/>
      <dgm:spPr/>
      <dgm:t>
        <a:bodyPr/>
        <a:lstStyle/>
        <a:p>
          <a:endParaRPr lang="en-CA"/>
        </a:p>
      </dgm:t>
    </dgm:pt>
    <dgm:pt modelId="{F1A38ECD-8645-491D-A63A-A8C78F0C537E}" type="parTrans" cxnId="{A19C064F-CD58-44C4-8060-E0AA78384A46}">
      <dgm:prSet/>
      <dgm:spPr/>
      <dgm:t>
        <a:bodyPr/>
        <a:lstStyle/>
        <a:p>
          <a:endParaRPr lang="en-CA"/>
        </a:p>
      </dgm:t>
    </dgm:pt>
    <dgm:pt modelId="{F142B950-2496-43CD-BA78-B19E79BBB224}">
      <dgm:prSet phldr="0"/>
      <dgm:spPr/>
      <dgm:t>
        <a:bodyPr/>
        <a:lstStyle/>
        <a:p>
          <a:pPr rtl="0"/>
          <a:endParaRPr lang="en-GB">
            <a:latin typeface="Georgia"/>
            <a:cs typeface="Arial"/>
          </a:endParaRPr>
        </a:p>
        <a:p>
          <a:pPr rtl="0"/>
          <a:r>
            <a:rPr lang="en-CA">
              <a:latin typeface="+mn-lt"/>
              <a:ea typeface="+mn-lt"/>
              <a:cs typeface="+mn-lt"/>
            </a:rPr>
            <a:t>Behavioural vs. technical interviews</a:t>
          </a:r>
        </a:p>
      </dgm:t>
    </dgm:pt>
    <dgm:pt modelId="{BB6B7FDD-7D2A-4081-9825-3CF8B998EFA6}" type="parTrans" cxnId="{F00CF9E7-394D-458F-AE80-E2E7FC7069DC}">
      <dgm:prSet/>
      <dgm:spPr/>
      <dgm:t>
        <a:bodyPr/>
        <a:lstStyle/>
        <a:p>
          <a:endParaRPr lang="en-US"/>
        </a:p>
      </dgm:t>
    </dgm:pt>
    <dgm:pt modelId="{17CF1822-3324-4185-97F7-14DE4B511B35}" type="sibTrans" cxnId="{F00CF9E7-394D-458F-AE80-E2E7FC7069DC}">
      <dgm:prSet/>
      <dgm:spPr/>
      <dgm:t>
        <a:bodyPr/>
        <a:lstStyle/>
        <a:p>
          <a:endParaRPr lang="en-US"/>
        </a:p>
      </dgm:t>
    </dgm:pt>
    <dgm:pt modelId="{7F28B953-A026-457D-92AD-04C0FA95CE44}" type="pres">
      <dgm:prSet presAssocID="{B96FAA24-F0A8-41F1-AB06-43804D14174B}" presName="CompostProcess" presStyleCnt="0">
        <dgm:presLayoutVars>
          <dgm:dir/>
          <dgm:resizeHandles val="exact"/>
        </dgm:presLayoutVars>
      </dgm:prSet>
      <dgm:spPr/>
    </dgm:pt>
    <dgm:pt modelId="{A81D2FA1-41C0-40C9-A737-E2771EFA8356}" type="pres">
      <dgm:prSet presAssocID="{B96FAA24-F0A8-41F1-AB06-43804D14174B}" presName="arrow" presStyleLbl="bgShp" presStyleIdx="0" presStyleCnt="1"/>
      <dgm:spPr/>
    </dgm:pt>
    <dgm:pt modelId="{A6635342-0168-4F85-BFE0-D25E70F2A552}" type="pres">
      <dgm:prSet presAssocID="{B96FAA24-F0A8-41F1-AB06-43804D14174B}" presName="linearProcess" presStyleCnt="0"/>
      <dgm:spPr/>
    </dgm:pt>
    <dgm:pt modelId="{7919BF5C-9D5D-47BB-A901-FAC55E8A001B}" type="pres">
      <dgm:prSet presAssocID="{7EA395C8-37E8-4283-BA32-BB48A19F2C40}" presName="textNode" presStyleLbl="node1" presStyleIdx="0" presStyleCnt="5">
        <dgm:presLayoutVars>
          <dgm:bulletEnabled val="1"/>
        </dgm:presLayoutVars>
      </dgm:prSet>
      <dgm:spPr/>
    </dgm:pt>
    <dgm:pt modelId="{20884CAC-D588-4D21-AE0D-1E60161F5B9E}" type="pres">
      <dgm:prSet presAssocID="{D55973B4-4AAA-433F-9F68-61EB8F89D596}" presName="sibTrans" presStyleCnt="0"/>
      <dgm:spPr/>
    </dgm:pt>
    <dgm:pt modelId="{546FEA15-F552-46A7-B52F-A93CE76B2975}" type="pres">
      <dgm:prSet presAssocID="{8AD0690A-10AC-4182-991E-90C65BCB2FD7}" presName="textNode" presStyleLbl="node1" presStyleIdx="1" presStyleCnt="5">
        <dgm:presLayoutVars>
          <dgm:bulletEnabled val="1"/>
        </dgm:presLayoutVars>
      </dgm:prSet>
      <dgm:spPr/>
    </dgm:pt>
    <dgm:pt modelId="{1433F6A6-FF8D-4C7E-8EE9-D5BA07B0667C}" type="pres">
      <dgm:prSet presAssocID="{96224EEC-6F07-44D1-A89B-3F53844D01F3}" presName="sibTrans" presStyleCnt="0"/>
      <dgm:spPr/>
    </dgm:pt>
    <dgm:pt modelId="{F0EF1F7B-1BE1-4E4A-A7FD-E0818D925CFD}" type="pres">
      <dgm:prSet presAssocID="{F142B950-2496-43CD-BA78-B19E79BBB224}" presName="textNode" presStyleLbl="node1" presStyleIdx="2" presStyleCnt="5">
        <dgm:presLayoutVars>
          <dgm:bulletEnabled val="1"/>
        </dgm:presLayoutVars>
      </dgm:prSet>
      <dgm:spPr/>
    </dgm:pt>
    <dgm:pt modelId="{AA0D5C2B-C31E-42B2-9FF2-57BF2406164F}" type="pres">
      <dgm:prSet presAssocID="{17CF1822-3324-4185-97F7-14DE4B511B35}" presName="sibTrans" presStyleCnt="0"/>
      <dgm:spPr/>
    </dgm:pt>
    <dgm:pt modelId="{62EF33F9-387B-4B81-96C4-14B92E50547C}" type="pres">
      <dgm:prSet presAssocID="{60CF36A5-7C10-4C68-B7A7-7FF4DC47B082}" presName="textNode" presStyleLbl="node1" presStyleIdx="3" presStyleCnt="5">
        <dgm:presLayoutVars>
          <dgm:bulletEnabled val="1"/>
        </dgm:presLayoutVars>
      </dgm:prSet>
      <dgm:spPr/>
    </dgm:pt>
    <dgm:pt modelId="{AF7555D8-336F-426E-88EF-E23B399AD72B}" type="pres">
      <dgm:prSet presAssocID="{5D32AFD2-D998-4D9F-8A67-3C6B33AB6908}" presName="sibTrans" presStyleCnt="0"/>
      <dgm:spPr/>
    </dgm:pt>
    <dgm:pt modelId="{7CDF0946-2F4F-4E97-B24D-1A4D00B7B8D7}" type="pres">
      <dgm:prSet presAssocID="{BB34E473-324A-4B08-89EA-041082FB6ECC}" presName="textNode" presStyleLbl="node1" presStyleIdx="4" presStyleCnt="5">
        <dgm:presLayoutVars>
          <dgm:bulletEnabled val="1"/>
        </dgm:presLayoutVars>
      </dgm:prSet>
      <dgm:spPr/>
    </dgm:pt>
  </dgm:ptLst>
  <dgm:cxnLst>
    <dgm:cxn modelId="{61B15F08-FF3A-45D0-8D64-1C0EC6103EF1}" type="presOf" srcId="{BB34E473-324A-4B08-89EA-041082FB6ECC}" destId="{7CDF0946-2F4F-4E97-B24D-1A4D00B7B8D7}" srcOrd="0" destOrd="0" presId="urn:microsoft.com/office/officeart/2005/8/layout/hProcess9"/>
    <dgm:cxn modelId="{6B8A382C-7F70-4132-9346-26D803B7C2F5}" type="presOf" srcId="{60CF36A5-7C10-4C68-B7A7-7FF4DC47B082}" destId="{62EF33F9-387B-4B81-96C4-14B92E50547C}" srcOrd="0" destOrd="0" presId="urn:microsoft.com/office/officeart/2005/8/layout/hProcess9"/>
    <dgm:cxn modelId="{68AB9930-A7E9-41CA-A8FF-947826023A76}" srcId="{B96FAA24-F0A8-41F1-AB06-43804D14174B}" destId="{60CF36A5-7C10-4C68-B7A7-7FF4DC47B082}" srcOrd="3" destOrd="0" parTransId="{7E497472-149A-4BCF-98AB-CC3705CD1E5A}" sibTransId="{5D32AFD2-D998-4D9F-8A67-3C6B33AB6908}"/>
    <dgm:cxn modelId="{2E111D5C-1FA2-4F4B-B7F8-AE5140F95D1C}" type="presOf" srcId="{8AD0690A-10AC-4182-991E-90C65BCB2FD7}" destId="{546FEA15-F552-46A7-B52F-A93CE76B2975}" srcOrd="0" destOrd="0" presId="urn:microsoft.com/office/officeart/2005/8/layout/hProcess9"/>
    <dgm:cxn modelId="{12717062-B29B-46C7-830F-55EC8376B4B5}" srcId="{B96FAA24-F0A8-41F1-AB06-43804D14174B}" destId="{8AD0690A-10AC-4182-991E-90C65BCB2FD7}" srcOrd="1" destOrd="0" parTransId="{8D82A3C0-E60A-4C04-9D3D-44F20E93EF5C}" sibTransId="{96224EEC-6F07-44D1-A89B-3F53844D01F3}"/>
    <dgm:cxn modelId="{A19C064F-CD58-44C4-8060-E0AA78384A46}" srcId="{B96FAA24-F0A8-41F1-AB06-43804D14174B}" destId="{BB34E473-324A-4B08-89EA-041082FB6ECC}" srcOrd="4" destOrd="0" parTransId="{F1A38ECD-8645-491D-A63A-A8C78F0C537E}" sibTransId="{C4DB05CD-7B93-430E-BA1B-F3038D1F3DE8}"/>
    <dgm:cxn modelId="{CB30A0AC-6944-423C-B00F-AC08BECD01FB}" type="presOf" srcId="{7EA395C8-37E8-4283-BA32-BB48A19F2C40}" destId="{7919BF5C-9D5D-47BB-A901-FAC55E8A001B}" srcOrd="0" destOrd="0" presId="urn:microsoft.com/office/officeart/2005/8/layout/hProcess9"/>
    <dgm:cxn modelId="{3E1FE8B1-7555-4A1A-8937-D86A87E09B28}" type="presOf" srcId="{B96FAA24-F0A8-41F1-AB06-43804D14174B}" destId="{7F28B953-A026-457D-92AD-04C0FA95CE44}" srcOrd="0" destOrd="0" presId="urn:microsoft.com/office/officeart/2005/8/layout/hProcess9"/>
    <dgm:cxn modelId="{E91298C8-BB67-4706-91E8-12833CC402C1}" type="presOf" srcId="{F142B950-2496-43CD-BA78-B19E79BBB224}" destId="{F0EF1F7B-1BE1-4E4A-A7FD-E0818D925CFD}" srcOrd="0" destOrd="0" presId="urn:microsoft.com/office/officeart/2005/8/layout/hProcess9"/>
    <dgm:cxn modelId="{3646FBD0-032E-47EF-8726-2325D3568E3D}" srcId="{B96FAA24-F0A8-41F1-AB06-43804D14174B}" destId="{7EA395C8-37E8-4283-BA32-BB48A19F2C40}" srcOrd="0" destOrd="0" parTransId="{40E2EF0C-9A08-4287-9207-3AAEB3DB7B7A}" sibTransId="{D55973B4-4AAA-433F-9F68-61EB8F89D596}"/>
    <dgm:cxn modelId="{F00CF9E7-394D-458F-AE80-E2E7FC7069DC}" srcId="{B96FAA24-F0A8-41F1-AB06-43804D14174B}" destId="{F142B950-2496-43CD-BA78-B19E79BBB224}" srcOrd="2" destOrd="0" parTransId="{BB6B7FDD-7D2A-4081-9825-3CF8B998EFA6}" sibTransId="{17CF1822-3324-4185-97F7-14DE4B511B35}"/>
    <dgm:cxn modelId="{20FA8C22-62AB-434B-A858-FD50155A500C}" type="presParOf" srcId="{7F28B953-A026-457D-92AD-04C0FA95CE44}" destId="{A81D2FA1-41C0-40C9-A737-E2771EFA8356}" srcOrd="0" destOrd="0" presId="urn:microsoft.com/office/officeart/2005/8/layout/hProcess9"/>
    <dgm:cxn modelId="{25E305FB-0AFB-4769-A230-33FD157053C3}" type="presParOf" srcId="{7F28B953-A026-457D-92AD-04C0FA95CE44}" destId="{A6635342-0168-4F85-BFE0-D25E70F2A552}" srcOrd="1" destOrd="0" presId="urn:microsoft.com/office/officeart/2005/8/layout/hProcess9"/>
    <dgm:cxn modelId="{7D4F9A99-5272-4309-88ED-7EDC806733ED}" type="presParOf" srcId="{A6635342-0168-4F85-BFE0-D25E70F2A552}" destId="{7919BF5C-9D5D-47BB-A901-FAC55E8A001B}" srcOrd="0" destOrd="0" presId="urn:microsoft.com/office/officeart/2005/8/layout/hProcess9"/>
    <dgm:cxn modelId="{6E7988AE-CCE8-433B-934D-A36EC6130550}" type="presParOf" srcId="{A6635342-0168-4F85-BFE0-D25E70F2A552}" destId="{20884CAC-D588-4D21-AE0D-1E60161F5B9E}" srcOrd="1" destOrd="0" presId="urn:microsoft.com/office/officeart/2005/8/layout/hProcess9"/>
    <dgm:cxn modelId="{142F1C6B-1350-4B5B-944B-C3CEB71DE5D1}" type="presParOf" srcId="{A6635342-0168-4F85-BFE0-D25E70F2A552}" destId="{546FEA15-F552-46A7-B52F-A93CE76B2975}" srcOrd="2" destOrd="0" presId="urn:microsoft.com/office/officeart/2005/8/layout/hProcess9"/>
    <dgm:cxn modelId="{6D8798C0-F847-4F28-8199-6D989C70870E}" type="presParOf" srcId="{A6635342-0168-4F85-BFE0-D25E70F2A552}" destId="{1433F6A6-FF8D-4C7E-8EE9-D5BA07B0667C}" srcOrd="3" destOrd="0" presId="urn:microsoft.com/office/officeart/2005/8/layout/hProcess9"/>
    <dgm:cxn modelId="{2760C868-A6D4-45B4-BE3D-CC3C68751C33}" type="presParOf" srcId="{A6635342-0168-4F85-BFE0-D25E70F2A552}" destId="{F0EF1F7B-1BE1-4E4A-A7FD-E0818D925CFD}" srcOrd="4" destOrd="0" presId="urn:microsoft.com/office/officeart/2005/8/layout/hProcess9"/>
    <dgm:cxn modelId="{82A46F90-9BF8-4511-AD13-0E926C0973C9}" type="presParOf" srcId="{A6635342-0168-4F85-BFE0-D25E70F2A552}" destId="{AA0D5C2B-C31E-42B2-9FF2-57BF2406164F}" srcOrd="5" destOrd="0" presId="urn:microsoft.com/office/officeart/2005/8/layout/hProcess9"/>
    <dgm:cxn modelId="{6FB9E4D5-8CA4-4191-9618-C2B58B4ADDDB}" type="presParOf" srcId="{A6635342-0168-4F85-BFE0-D25E70F2A552}" destId="{62EF33F9-387B-4B81-96C4-14B92E50547C}" srcOrd="6" destOrd="0" presId="urn:microsoft.com/office/officeart/2005/8/layout/hProcess9"/>
    <dgm:cxn modelId="{9E917E99-D938-4016-B51E-B3EE44908669}" type="presParOf" srcId="{A6635342-0168-4F85-BFE0-D25E70F2A552}" destId="{AF7555D8-336F-426E-88EF-E23B399AD72B}" srcOrd="7" destOrd="0" presId="urn:microsoft.com/office/officeart/2005/8/layout/hProcess9"/>
    <dgm:cxn modelId="{5684E65C-FFEF-432F-9442-258DC840EE95}" type="presParOf" srcId="{A6635342-0168-4F85-BFE0-D25E70F2A552}" destId="{7CDF0946-2F4F-4E97-B24D-1A4D00B7B8D7}"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D2FA1-41C0-40C9-A737-E2771EFA8356}">
      <dsp:nvSpPr>
        <dsp:cNvPr id="0" name=""/>
        <dsp:cNvSpPr/>
      </dsp:nvSpPr>
      <dsp:spPr>
        <a:xfrm>
          <a:off x="867037" y="0"/>
          <a:ext cx="9826420" cy="4882410"/>
        </a:xfrm>
        <a:prstGeom prst="rightArrow">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19BF5C-9D5D-47BB-A901-FAC55E8A001B}">
      <dsp:nvSpPr>
        <dsp:cNvPr id="0" name=""/>
        <dsp:cNvSpPr/>
      </dsp:nvSpPr>
      <dsp:spPr>
        <a:xfrm>
          <a:off x="5080" y="1464723"/>
          <a:ext cx="2221218" cy="195296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CA" sz="1800" kern="1200" spc="-5">
            <a:latin typeface="+mn-lt"/>
            <a:cs typeface="Arial"/>
          </a:endParaRPr>
        </a:p>
        <a:p>
          <a:pPr marL="0" lvl="0" indent="0" algn="ctr" defTabSz="800100">
            <a:lnSpc>
              <a:spcPct val="90000"/>
            </a:lnSpc>
            <a:spcBef>
              <a:spcPct val="0"/>
            </a:spcBef>
            <a:spcAft>
              <a:spcPct val="35000"/>
            </a:spcAft>
            <a:buNone/>
          </a:pPr>
          <a:r>
            <a:rPr lang="en-CA" sz="1800" kern="1200" spc="-5">
              <a:latin typeface="+mn-lt"/>
              <a:cs typeface="Arial"/>
            </a:rPr>
            <a:t>Before the interview: preparation and practice</a:t>
          </a:r>
        </a:p>
        <a:p>
          <a:pPr marL="0" lvl="0" indent="0" algn="ctr" defTabSz="800100">
            <a:lnSpc>
              <a:spcPct val="90000"/>
            </a:lnSpc>
            <a:spcBef>
              <a:spcPct val="0"/>
            </a:spcBef>
            <a:spcAft>
              <a:spcPct val="35000"/>
            </a:spcAft>
            <a:buNone/>
          </a:pPr>
          <a:endParaRPr lang="en-CA" sz="1800" kern="1200">
            <a:latin typeface="+mn-lt"/>
          </a:endParaRPr>
        </a:p>
      </dsp:txBody>
      <dsp:txXfrm>
        <a:off x="100416" y="1560059"/>
        <a:ext cx="2030546" cy="1762292"/>
      </dsp:txXfrm>
    </dsp:sp>
    <dsp:sp modelId="{546FEA15-F552-46A7-B52F-A93CE76B2975}">
      <dsp:nvSpPr>
        <dsp:cNvPr id="0" name=""/>
        <dsp:cNvSpPr/>
      </dsp:nvSpPr>
      <dsp:spPr>
        <a:xfrm>
          <a:off x="2337359" y="1464723"/>
          <a:ext cx="2221218" cy="195296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kern="1200">
              <a:latin typeface="+mn-lt"/>
            </a:rPr>
            <a:t>Virtual vs. in-person interviews</a:t>
          </a:r>
        </a:p>
      </dsp:txBody>
      <dsp:txXfrm>
        <a:off x="2432695" y="1560059"/>
        <a:ext cx="2030546" cy="1762292"/>
      </dsp:txXfrm>
    </dsp:sp>
    <dsp:sp modelId="{F0EF1F7B-1BE1-4E4A-A7FD-E0818D925CFD}">
      <dsp:nvSpPr>
        <dsp:cNvPr id="0" name=""/>
        <dsp:cNvSpPr/>
      </dsp:nvSpPr>
      <dsp:spPr>
        <a:xfrm>
          <a:off x="4669638" y="1464723"/>
          <a:ext cx="2221218" cy="195296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endParaRPr lang="en-GB" sz="1800" kern="1200">
            <a:latin typeface="Georgia"/>
            <a:cs typeface="Arial"/>
          </a:endParaRPr>
        </a:p>
        <a:p>
          <a:pPr marL="0" lvl="0" indent="0" algn="ctr" defTabSz="800100" rtl="0">
            <a:lnSpc>
              <a:spcPct val="90000"/>
            </a:lnSpc>
            <a:spcBef>
              <a:spcPct val="0"/>
            </a:spcBef>
            <a:spcAft>
              <a:spcPct val="35000"/>
            </a:spcAft>
            <a:buNone/>
          </a:pPr>
          <a:r>
            <a:rPr lang="en-CA" sz="1800" kern="1200">
              <a:latin typeface="+mn-lt"/>
              <a:ea typeface="+mn-lt"/>
              <a:cs typeface="+mn-lt"/>
            </a:rPr>
            <a:t>Behavioural vs. technical interviews</a:t>
          </a:r>
        </a:p>
      </dsp:txBody>
      <dsp:txXfrm>
        <a:off x="4764974" y="1560059"/>
        <a:ext cx="2030546" cy="1762292"/>
      </dsp:txXfrm>
    </dsp:sp>
    <dsp:sp modelId="{62EF33F9-387B-4B81-96C4-14B92E50547C}">
      <dsp:nvSpPr>
        <dsp:cNvPr id="0" name=""/>
        <dsp:cNvSpPr/>
      </dsp:nvSpPr>
      <dsp:spPr>
        <a:xfrm>
          <a:off x="7001917" y="1464723"/>
          <a:ext cx="2221218" cy="195296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endParaRPr lang="en-CA" sz="1800" kern="1200" spc="-5">
            <a:latin typeface="+mn-lt"/>
            <a:cs typeface="Arial"/>
          </a:endParaRPr>
        </a:p>
        <a:p>
          <a:pPr marL="0" lvl="0" indent="0" algn="ctr" defTabSz="800100">
            <a:lnSpc>
              <a:spcPct val="90000"/>
            </a:lnSpc>
            <a:spcBef>
              <a:spcPct val="0"/>
            </a:spcBef>
            <a:spcAft>
              <a:spcPct val="35000"/>
            </a:spcAft>
            <a:buNone/>
          </a:pPr>
          <a:r>
            <a:rPr lang="en-CA" sz="1800" kern="1200">
              <a:latin typeface="+mn-lt"/>
            </a:rPr>
            <a:t>Next steps after your interview</a:t>
          </a:r>
        </a:p>
      </dsp:txBody>
      <dsp:txXfrm>
        <a:off x="7097253" y="1560059"/>
        <a:ext cx="2030546" cy="1762292"/>
      </dsp:txXfrm>
    </dsp:sp>
    <dsp:sp modelId="{7CDF0946-2F4F-4E97-B24D-1A4D00B7B8D7}">
      <dsp:nvSpPr>
        <dsp:cNvPr id="0" name=""/>
        <dsp:cNvSpPr/>
      </dsp:nvSpPr>
      <dsp:spPr>
        <a:xfrm>
          <a:off x="9334196" y="1464723"/>
          <a:ext cx="2221218" cy="1952964"/>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endParaRPr lang="en-CA" sz="1800" kern="1200" spc="-5">
            <a:latin typeface="+mn-lt"/>
            <a:cs typeface="Arial"/>
          </a:endParaRPr>
        </a:p>
        <a:p>
          <a:pPr marL="0" lvl="0" indent="0" algn="ctr" defTabSz="800100" rtl="0">
            <a:lnSpc>
              <a:spcPct val="90000"/>
            </a:lnSpc>
            <a:spcBef>
              <a:spcPct val="0"/>
            </a:spcBef>
            <a:spcAft>
              <a:spcPct val="35000"/>
            </a:spcAft>
            <a:buNone/>
          </a:pPr>
          <a:r>
            <a:rPr lang="en-CA" sz="1800" kern="1200" spc="-5">
              <a:latin typeface="+mn-lt"/>
              <a:cs typeface="Arial"/>
            </a:rPr>
            <a:t>Wrap up, Q&amp;A</a:t>
          </a:r>
        </a:p>
        <a:p>
          <a:pPr marL="0" lvl="0" indent="0" algn="ctr" defTabSz="800100">
            <a:lnSpc>
              <a:spcPct val="90000"/>
            </a:lnSpc>
            <a:spcBef>
              <a:spcPct val="0"/>
            </a:spcBef>
            <a:spcAft>
              <a:spcPct val="35000"/>
            </a:spcAft>
            <a:buNone/>
          </a:pPr>
          <a:endParaRPr lang="en-CA" sz="1800" kern="1200">
            <a:latin typeface="+mn-lt"/>
          </a:endParaRPr>
        </a:p>
      </dsp:txBody>
      <dsp:txXfrm>
        <a:off x="9429532" y="1560059"/>
        <a:ext cx="2030546" cy="17622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BBF399-4F90-7917-968F-87AA2E358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E3921B-B1B8-C437-88C1-3757948120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2F5307-82A1-4CF7-9510-234945C4EEFB}" type="datetimeFigureOut">
              <a:rPr lang="en-US" smtClean="0"/>
              <a:t>11/20/2024</a:t>
            </a:fld>
            <a:endParaRPr lang="en-US"/>
          </a:p>
        </p:txBody>
      </p:sp>
      <p:sp>
        <p:nvSpPr>
          <p:cNvPr id="4" name="Footer Placeholder 3">
            <a:extLst>
              <a:ext uri="{FF2B5EF4-FFF2-40B4-BE49-F238E27FC236}">
                <a16:creationId xmlns:a16="http://schemas.microsoft.com/office/drawing/2014/main" id="{7540415A-92C6-1B45-5748-120B38B3B3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F400E8-68ED-D408-858A-3D050E6278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68F84-7BF2-47F1-B63D-1A470D04B30B}" type="slidenum">
              <a:rPr lang="en-US" smtClean="0"/>
              <a:t>‹#›</a:t>
            </a:fld>
            <a:endParaRPr lang="en-US"/>
          </a:p>
        </p:txBody>
      </p:sp>
    </p:spTree>
    <p:extLst>
      <p:ext uri="{BB962C8B-B14F-4D97-AF65-F5344CB8AC3E}">
        <p14:creationId xmlns:p14="http://schemas.microsoft.com/office/powerpoint/2010/main" val="2889640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8E97C-1779-4CEE-80D0-5BBB1AC4023D}"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F7D1-689C-4BC1-B59B-4A4CE078ECDF}" type="slidenum">
              <a:rPr lang="en-US" smtClean="0"/>
              <a:t>‹#›</a:t>
            </a:fld>
            <a:endParaRPr lang="en-US"/>
          </a:p>
        </p:txBody>
      </p:sp>
    </p:spTree>
    <p:extLst>
      <p:ext uri="{BB962C8B-B14F-4D97-AF65-F5344CB8AC3E}">
        <p14:creationId xmlns:p14="http://schemas.microsoft.com/office/powerpoint/2010/main" val="1981143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BD22CD-A5FE-5E43-836E-3592D70ED6E7}" type="slidenum">
              <a:rPr lang="en-US" smtClean="0"/>
              <a:t>1</a:t>
            </a:fld>
            <a:endParaRPr lang="en-US"/>
          </a:p>
        </p:txBody>
      </p:sp>
    </p:spTree>
    <p:extLst>
      <p:ext uri="{BB962C8B-B14F-4D97-AF65-F5344CB8AC3E}">
        <p14:creationId xmlns:p14="http://schemas.microsoft.com/office/powerpoint/2010/main" val="599913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bears can't learn division </a:t>
            </a:r>
          </a:p>
        </p:txBody>
      </p:sp>
      <p:sp>
        <p:nvSpPr>
          <p:cNvPr id="4" name="Slide Number Placeholder 3"/>
          <p:cNvSpPr>
            <a:spLocks noGrp="1"/>
          </p:cNvSpPr>
          <p:nvPr>
            <p:ph type="sldNum" sz="quarter" idx="5"/>
          </p:nvPr>
        </p:nvSpPr>
        <p:spPr/>
        <p:txBody>
          <a:bodyPr/>
          <a:lstStyle/>
          <a:p>
            <a:fld id="{5C42DEB5-83BE-475A-B1EA-758D882EBA89}" type="slidenum">
              <a:rPr lang="en-US" smtClean="0"/>
              <a:t>17</a:t>
            </a:fld>
            <a:endParaRPr lang="en-US"/>
          </a:p>
        </p:txBody>
      </p:sp>
    </p:spTree>
    <p:extLst>
      <p:ext uri="{BB962C8B-B14F-4D97-AF65-F5344CB8AC3E}">
        <p14:creationId xmlns:p14="http://schemas.microsoft.com/office/powerpoint/2010/main" val="1575194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18</a:t>
            </a:fld>
            <a:endParaRPr lang="en-US"/>
          </a:p>
        </p:txBody>
      </p:sp>
    </p:spTree>
    <p:extLst>
      <p:ext uri="{BB962C8B-B14F-4D97-AF65-F5344CB8AC3E}">
        <p14:creationId xmlns:p14="http://schemas.microsoft.com/office/powerpoint/2010/main" val="95310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5C42DEB5-83BE-475A-B1EA-758D882EBA89}" type="slidenum">
              <a:rPr lang="en-US" smtClean="0"/>
              <a:t>23</a:t>
            </a:fld>
            <a:endParaRPr lang="en-US"/>
          </a:p>
        </p:txBody>
      </p:sp>
    </p:spTree>
    <p:extLst>
      <p:ext uri="{BB962C8B-B14F-4D97-AF65-F5344CB8AC3E}">
        <p14:creationId xmlns:p14="http://schemas.microsoft.com/office/powerpoint/2010/main" val="3665153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CEF7D1-689C-4BC1-B59B-4A4CE078ECDF}" type="slidenum">
              <a:rPr lang="en-US" smtClean="0"/>
              <a:t>25</a:t>
            </a:fld>
            <a:endParaRPr lang="en-US"/>
          </a:p>
        </p:txBody>
      </p:sp>
    </p:spTree>
    <p:extLst>
      <p:ext uri="{BB962C8B-B14F-4D97-AF65-F5344CB8AC3E}">
        <p14:creationId xmlns:p14="http://schemas.microsoft.com/office/powerpoint/2010/main" val="3384551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tell me about yourself question and your elevator pitch have a lot more in common than we often notice. This question is the lengthier, more in depth version of your pitch. Typically, this question comes from someone after the elevator pitch, once they have taken you up on your offer of “next steps”</a:t>
            </a:r>
          </a:p>
          <a:p>
            <a:endParaRPr lang="en-US"/>
          </a:p>
          <a:p>
            <a:r>
              <a:rPr lang="en-US"/>
              <a:t>Which is what I have created here: </a:t>
            </a:r>
          </a:p>
          <a:p>
            <a:r>
              <a:rPr lang="en-US"/>
              <a:t>This is an outline for how to answer the question should it arise. *Share anecdote/experience.* </a:t>
            </a:r>
          </a:p>
          <a:p>
            <a:endParaRPr lang="en-US"/>
          </a:p>
          <a:p>
            <a:r>
              <a:rPr lang="en-US"/>
              <a:t>READ SLIDE (while doing so elaborate on points)</a:t>
            </a:r>
          </a:p>
          <a:p>
            <a:endParaRPr lang="en-US"/>
          </a:p>
          <a:p>
            <a:r>
              <a:rPr lang="en-US" b="0"/>
              <a:t>Summarizing yourself in less than two minutes can be a stressful/ intimidating task, but it can also be liberating because you get to choose what to share – you’re the narrator of your own story!</a:t>
            </a:r>
          </a:p>
          <a:p>
            <a:endParaRPr lang="en-US"/>
          </a:p>
          <a:p>
            <a:r>
              <a:rPr lang="en-US"/>
              <a:t>Sometimes it will also require you to think a bit on your feet because employers may hear something and ask you to elaborate, but the more you practice the more prepared you will be. Give yourself grace if you don’t ace it right away, the answer to this question (although it is still you talking about yourself) can be different depending on who you are speaking to (I.e., your answer in an interview for a customer service position will differ for an interview for an analyst role, </a:t>
            </a:r>
            <a:r>
              <a:rPr lang="en-US" b="0"/>
              <a:t>or depending on whether you’re speaking to an employer or an </a:t>
            </a:r>
            <a:r>
              <a:rPr lang="en-US" b="0" u="sng"/>
              <a:t>employee</a:t>
            </a:r>
            <a:r>
              <a:rPr lang="en-US" b="0"/>
              <a:t> at your organization of interest (or a professor/TA, depending on what opportunities you are pursuing) [Or depending on whether you’re in a networking conversation, an interview, or communicating virtually over email, LinkedIn,</a:t>
            </a:r>
            <a:r>
              <a:rPr lang="en-US" b="1"/>
              <a:t> </a:t>
            </a:r>
            <a:r>
              <a:rPr lang="en-US" b="0" err="1"/>
              <a:t>etc</a:t>
            </a:r>
            <a:r>
              <a:rPr lang="en-US" b="0"/>
              <a:t>).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26</a:t>
            </a:fld>
            <a:endParaRPr lang="en-US"/>
          </a:p>
        </p:txBody>
      </p:sp>
    </p:spTree>
    <p:extLst>
      <p:ext uri="{BB962C8B-B14F-4D97-AF65-F5344CB8AC3E}">
        <p14:creationId xmlns:p14="http://schemas.microsoft.com/office/powerpoint/2010/main" val="853919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27</a:t>
            </a:fld>
            <a:endParaRPr lang="en-US"/>
          </a:p>
        </p:txBody>
      </p:sp>
    </p:spTree>
    <p:extLst>
      <p:ext uri="{BB962C8B-B14F-4D97-AF65-F5344CB8AC3E}">
        <p14:creationId xmlns:p14="http://schemas.microsoft.com/office/powerpoint/2010/main" val="1632904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30</a:t>
            </a:fld>
            <a:endParaRPr lang="en-US"/>
          </a:p>
        </p:txBody>
      </p:sp>
    </p:spTree>
    <p:extLst>
      <p:ext uri="{BB962C8B-B14F-4D97-AF65-F5344CB8AC3E}">
        <p14:creationId xmlns:p14="http://schemas.microsoft.com/office/powerpoint/2010/main" val="58412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37</a:t>
            </a:fld>
            <a:endParaRPr lang="en-US"/>
          </a:p>
        </p:txBody>
      </p:sp>
    </p:spTree>
    <p:extLst>
      <p:ext uri="{BB962C8B-B14F-4D97-AF65-F5344CB8AC3E}">
        <p14:creationId xmlns:p14="http://schemas.microsoft.com/office/powerpoint/2010/main" val="2726983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38</a:t>
            </a:fld>
            <a:endParaRPr lang="en-US"/>
          </a:p>
        </p:txBody>
      </p:sp>
    </p:spTree>
    <p:extLst>
      <p:ext uri="{BB962C8B-B14F-4D97-AF65-F5344CB8AC3E}">
        <p14:creationId xmlns:p14="http://schemas.microsoft.com/office/powerpoint/2010/main" val="175300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39</a:t>
            </a:fld>
            <a:endParaRPr lang="en-US"/>
          </a:p>
        </p:txBody>
      </p:sp>
    </p:spTree>
    <p:extLst>
      <p:ext uri="{BB962C8B-B14F-4D97-AF65-F5344CB8AC3E}">
        <p14:creationId xmlns:p14="http://schemas.microsoft.com/office/powerpoint/2010/main" val="129002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2</a:t>
            </a:fld>
            <a:endParaRPr lang="en-US"/>
          </a:p>
        </p:txBody>
      </p:sp>
    </p:spTree>
    <p:extLst>
      <p:ext uri="{BB962C8B-B14F-4D97-AF65-F5344CB8AC3E}">
        <p14:creationId xmlns:p14="http://schemas.microsoft.com/office/powerpoint/2010/main" val="2990239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40</a:t>
            </a:fld>
            <a:endParaRPr lang="en-US"/>
          </a:p>
        </p:txBody>
      </p:sp>
    </p:spTree>
    <p:extLst>
      <p:ext uri="{BB962C8B-B14F-4D97-AF65-F5344CB8AC3E}">
        <p14:creationId xmlns:p14="http://schemas.microsoft.com/office/powerpoint/2010/main" val="2718126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We know that the job posting is kind of our little window into what the employer is looking for. So now that we know what we can offer, we can try to highlight the areas that we think will overlap with what the employer might find interesting. </a:t>
            </a:r>
          </a:p>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41</a:t>
            </a:fld>
            <a:endParaRPr lang="en-US"/>
          </a:p>
        </p:txBody>
      </p:sp>
    </p:spTree>
    <p:extLst>
      <p:ext uri="{BB962C8B-B14F-4D97-AF65-F5344CB8AC3E}">
        <p14:creationId xmlns:p14="http://schemas.microsoft.com/office/powerpoint/2010/main" val="2900658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42</a:t>
            </a:fld>
            <a:endParaRPr lang="en-US"/>
          </a:p>
        </p:txBody>
      </p:sp>
    </p:spTree>
    <p:extLst>
      <p:ext uri="{BB962C8B-B14F-4D97-AF65-F5344CB8AC3E}">
        <p14:creationId xmlns:p14="http://schemas.microsoft.com/office/powerpoint/2010/main" val="421808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Teams chat </a:t>
            </a:r>
          </a:p>
        </p:txBody>
      </p:sp>
      <p:sp>
        <p:nvSpPr>
          <p:cNvPr id="4" name="Slide Number Placeholder 3"/>
          <p:cNvSpPr>
            <a:spLocks noGrp="1"/>
          </p:cNvSpPr>
          <p:nvPr>
            <p:ph type="sldNum" sz="quarter" idx="5"/>
          </p:nvPr>
        </p:nvSpPr>
        <p:spPr/>
        <p:txBody>
          <a:bodyPr/>
          <a:lstStyle/>
          <a:p>
            <a:fld id="{8CCEF7D1-689C-4BC1-B59B-4A4CE078ECDF}" type="slidenum">
              <a:rPr lang="en-US" smtClean="0"/>
              <a:t>43</a:t>
            </a:fld>
            <a:endParaRPr lang="en-US"/>
          </a:p>
        </p:txBody>
      </p:sp>
    </p:spTree>
    <p:extLst>
      <p:ext uri="{BB962C8B-B14F-4D97-AF65-F5344CB8AC3E}">
        <p14:creationId xmlns:p14="http://schemas.microsoft.com/office/powerpoint/2010/main" val="158533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5</a:t>
            </a:fld>
            <a:endParaRPr lang="en-US"/>
          </a:p>
        </p:txBody>
      </p:sp>
    </p:spTree>
    <p:extLst>
      <p:ext uri="{BB962C8B-B14F-4D97-AF65-F5344CB8AC3E}">
        <p14:creationId xmlns:p14="http://schemas.microsoft.com/office/powerpoint/2010/main" val="393255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CA"/>
          </a:p>
        </p:txBody>
      </p:sp>
      <p:sp>
        <p:nvSpPr>
          <p:cNvPr id="4" name="Slide Number Placeholder 3"/>
          <p:cNvSpPr>
            <a:spLocks noGrp="1"/>
          </p:cNvSpPr>
          <p:nvPr>
            <p:ph type="sldNum" sz="quarter" idx="5"/>
          </p:nvPr>
        </p:nvSpPr>
        <p:spPr/>
        <p:txBody>
          <a:bodyPr/>
          <a:lstStyle/>
          <a:p>
            <a:fld id="{26F5A3AF-EB55-4F35-9BAD-50F86FB02610}" type="slidenum">
              <a:rPr lang="en-CA" smtClean="0"/>
              <a:t>6</a:t>
            </a:fld>
            <a:endParaRPr lang="en-CA"/>
          </a:p>
        </p:txBody>
      </p:sp>
    </p:spTree>
    <p:extLst>
      <p:ext uri="{BB962C8B-B14F-4D97-AF65-F5344CB8AC3E}">
        <p14:creationId xmlns:p14="http://schemas.microsoft.com/office/powerpoint/2010/main" val="2165346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There are a couple things you will want to do before you get into the actual interview that will help prepare you and allow you to feel ready. </a:t>
            </a:r>
          </a:p>
          <a:p>
            <a:endParaRPr lang="en-CA" sz="1200" kern="1200">
              <a:solidFill>
                <a:schemeClr val="tx1"/>
              </a:solidFill>
              <a:effectLst/>
              <a:latin typeface="+mn-lt"/>
              <a:ea typeface="+mn-ea"/>
              <a:cs typeface="+mn-cs"/>
            </a:endParaRPr>
          </a:p>
          <a:p>
            <a:pPr marL="228600" indent="-228600">
              <a:buAutoNum type="arabicPeriod"/>
            </a:pPr>
            <a:r>
              <a:rPr lang="en-CA" sz="1200" kern="1200">
                <a:solidFill>
                  <a:schemeClr val="tx1"/>
                </a:solidFill>
                <a:effectLst/>
                <a:latin typeface="+mn-lt"/>
                <a:ea typeface="+mn-ea"/>
                <a:cs typeface="+mn-cs"/>
              </a:rPr>
              <a:t>First review your resume, if you are tailoring all your resumes to fit certain jobs or you have multiple copies of your resume for different industries, make sure you know the details of the one you submitted for this position. </a:t>
            </a:r>
          </a:p>
          <a:p>
            <a:pPr marL="228600" indent="-228600">
              <a:buAutoNum type="arabicPeriod"/>
            </a:pPr>
            <a:r>
              <a:rPr lang="en-CA" sz="1200" kern="1200">
                <a:solidFill>
                  <a:schemeClr val="tx1"/>
                </a:solidFill>
                <a:effectLst/>
                <a:latin typeface="+mn-lt"/>
                <a:ea typeface="+mn-ea"/>
                <a:cs typeface="+mn-cs"/>
              </a:rPr>
              <a:t>Review the job description. Make sure you know what they are looking for in their candidates. You do not need to have the responsibilities or the description completely memorised but you should be familiar with it. </a:t>
            </a:r>
          </a:p>
          <a:p>
            <a:pPr marL="228600" indent="-228600">
              <a:buAutoNum type="arabicPeriod"/>
            </a:pPr>
            <a:r>
              <a:rPr lang="en-CA" sz="1200" kern="1200">
                <a:solidFill>
                  <a:schemeClr val="tx1"/>
                </a:solidFill>
                <a:effectLst/>
                <a:latin typeface="+mn-lt"/>
                <a:ea typeface="+mn-ea"/>
                <a:cs typeface="+mn-cs"/>
              </a:rPr>
              <a:t>Research the employer </a:t>
            </a:r>
          </a:p>
          <a:p>
            <a:pPr marL="228600" indent="-228600">
              <a:buAutoNum type="arabicPeriod"/>
            </a:pPr>
            <a:r>
              <a:rPr lang="en-CA" sz="1200" kern="1200">
                <a:solidFill>
                  <a:schemeClr val="tx1"/>
                </a:solidFill>
                <a:effectLst/>
                <a:latin typeface="+mn-lt"/>
                <a:ea typeface="+mn-ea"/>
                <a:cs typeface="+mn-cs"/>
              </a:rPr>
              <a:t>Practice common interview questions. This will help make sure there is a nice flow with your answers. </a:t>
            </a:r>
          </a:p>
          <a:p>
            <a:pPr marL="228600" indent="-228600">
              <a:buAutoNum type="arabicPeriod"/>
            </a:pPr>
            <a:r>
              <a:rPr lang="en-CA" sz="1200" kern="1200">
                <a:solidFill>
                  <a:schemeClr val="tx1"/>
                </a:solidFill>
                <a:effectLst/>
                <a:latin typeface="+mn-lt"/>
                <a:ea typeface="+mn-ea"/>
                <a:cs typeface="+mn-cs"/>
              </a:rPr>
              <a:t>Prepare questions to ask the interviewer at the end of your interview </a:t>
            </a:r>
          </a:p>
          <a:p>
            <a:pPr marL="228600" indent="-228600">
              <a:buAutoNum type="arabicPeriod"/>
            </a:pPr>
            <a:r>
              <a:rPr lang="en-CA" sz="1200" kern="1200">
                <a:solidFill>
                  <a:schemeClr val="tx1"/>
                </a:solidFill>
                <a:effectLst/>
                <a:latin typeface="+mn-lt"/>
                <a:ea typeface="+mn-ea"/>
                <a:cs typeface="+mn-cs"/>
              </a:rPr>
              <a:t>Have references handy </a:t>
            </a:r>
          </a:p>
          <a:p>
            <a:pPr marL="228600" indent="-228600">
              <a:buAutoNum type="arabicPeriod"/>
            </a:pPr>
            <a:r>
              <a:rPr lang="en-CA" sz="1200" kern="1200">
                <a:solidFill>
                  <a:schemeClr val="tx1"/>
                </a:solidFill>
                <a:effectLst/>
                <a:latin typeface="+mn-lt"/>
                <a:ea typeface="+mn-ea"/>
                <a:cs typeface="+mn-cs"/>
              </a:rPr>
              <a:t>Again, make sure you have a copy of the resume you submitted </a:t>
            </a:r>
          </a:p>
          <a:p>
            <a:pPr marL="228600" indent="-228600">
              <a:buAutoNum type="arabicPeriod"/>
            </a:pPr>
            <a:r>
              <a:rPr lang="en-CA" sz="1200" kern="1200">
                <a:solidFill>
                  <a:schemeClr val="tx1"/>
                </a:solidFill>
                <a:effectLst/>
                <a:latin typeface="+mn-lt"/>
                <a:ea typeface="+mn-ea"/>
                <a:cs typeface="+mn-cs"/>
              </a:rPr>
              <a:t>Know yourself and what you bring to the position. Be comfortable with speaking about what you offer!! </a:t>
            </a:r>
          </a:p>
        </p:txBody>
      </p:sp>
      <p:sp>
        <p:nvSpPr>
          <p:cNvPr id="4" name="Slide Number Placeholder 3"/>
          <p:cNvSpPr>
            <a:spLocks noGrp="1"/>
          </p:cNvSpPr>
          <p:nvPr>
            <p:ph type="sldNum" sz="quarter" idx="10"/>
          </p:nvPr>
        </p:nvSpPr>
        <p:spPr/>
        <p:txBody>
          <a:bodyPr/>
          <a:lstStyle/>
          <a:p>
            <a:fld id="{8CCEF7D1-689C-4BC1-B59B-4A4CE078ECDF}" type="slidenum">
              <a:rPr lang="en-US" smtClean="0"/>
              <a:t>10</a:t>
            </a:fld>
            <a:endParaRPr lang="en-US"/>
          </a:p>
        </p:txBody>
      </p:sp>
    </p:spTree>
    <p:extLst>
      <p:ext uri="{BB962C8B-B14F-4D97-AF65-F5344CB8AC3E}">
        <p14:creationId xmlns:p14="http://schemas.microsoft.com/office/powerpoint/2010/main" val="59789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Read the slide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These are all things employers are looking for in interviews, meaning if they are asking you questions they are trying to figure out these things about you! Try and find answers that incorporate these types of things. </a:t>
            </a:r>
          </a:p>
          <a:p>
            <a:endParaRPr lang="en-CA"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CEF7D1-689C-4BC1-B59B-4A4CE078ECDF}" type="slidenum">
              <a:rPr lang="en-US" smtClean="0"/>
              <a:t>11</a:t>
            </a:fld>
            <a:endParaRPr lang="en-US"/>
          </a:p>
        </p:txBody>
      </p:sp>
    </p:spTree>
    <p:extLst>
      <p:ext uri="{BB962C8B-B14F-4D97-AF65-F5344CB8AC3E}">
        <p14:creationId xmlns:p14="http://schemas.microsoft.com/office/powerpoint/2010/main" val="3280552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 it is very possible students are not able to reach out directly to their interviewer if the interview is scheduled through WaterlooWorks. If they can contact the employer they can ask more questions about what the interview will be like!</a:t>
            </a:r>
          </a:p>
          <a:p>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CEF7D1-689C-4BC1-B59B-4A4CE078ECDF}" type="slidenum">
              <a:rPr lang="en-US" smtClean="0"/>
              <a:t>12</a:t>
            </a:fld>
            <a:endParaRPr lang="en-US"/>
          </a:p>
        </p:txBody>
      </p:sp>
    </p:spTree>
    <p:extLst>
      <p:ext uri="{BB962C8B-B14F-4D97-AF65-F5344CB8AC3E}">
        <p14:creationId xmlns:p14="http://schemas.microsoft.com/office/powerpoint/2010/main" val="358176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EF7D1-689C-4BC1-B59B-4A4CE078ECDF}" type="slidenum">
              <a:rPr lang="en-US" smtClean="0"/>
              <a:t>13</a:t>
            </a:fld>
            <a:endParaRPr lang="en-US"/>
          </a:p>
        </p:txBody>
      </p:sp>
    </p:spTree>
    <p:extLst>
      <p:ext uri="{BB962C8B-B14F-4D97-AF65-F5344CB8AC3E}">
        <p14:creationId xmlns:p14="http://schemas.microsoft.com/office/powerpoint/2010/main" val="230027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42DEB5-83BE-475A-B1EA-758D882EBA89}" type="slidenum">
              <a:rPr lang="en-US" smtClean="0"/>
              <a:t>16</a:t>
            </a:fld>
            <a:endParaRPr lang="en-US"/>
          </a:p>
        </p:txBody>
      </p:sp>
    </p:spTree>
    <p:extLst>
      <p:ext uri="{BB962C8B-B14F-4D97-AF65-F5344CB8AC3E}">
        <p14:creationId xmlns:p14="http://schemas.microsoft.com/office/powerpoint/2010/main" val="2169598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9" name="Picture 18" descr="A colorful lines on a black background&#10;&#10;Description automatically generated">
            <a:extLst>
              <a:ext uri="{FF2B5EF4-FFF2-40B4-BE49-F238E27FC236}">
                <a16:creationId xmlns:a16="http://schemas.microsoft.com/office/drawing/2014/main" id="{2CB65FDD-ED2C-3033-FCA4-D2C814BA404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8511"/>
            <a:ext cx="12192000" cy="6858000"/>
          </a:xfrm>
          <a:prstGeom prst="rect">
            <a:avLst/>
          </a:prstGeom>
        </p:spPr>
      </p:pic>
      <p:sp>
        <p:nvSpPr>
          <p:cNvPr id="2" name="Title 1"/>
          <p:cNvSpPr>
            <a:spLocks noGrp="1"/>
          </p:cNvSpPr>
          <p:nvPr>
            <p:ph type="ctrTitle" hasCustomPrompt="1"/>
          </p:nvPr>
        </p:nvSpPr>
        <p:spPr>
          <a:xfrm>
            <a:off x="452740" y="1028940"/>
            <a:ext cx="9719960" cy="1474115"/>
          </a:xfrm>
        </p:spPr>
        <p:txBody>
          <a:bodyPr lIns="0" anchor="b">
            <a:noAutofit/>
          </a:bodyPr>
          <a:lstStyle>
            <a:lvl1pPr algn="l">
              <a:defRPr sz="5400" b="1">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11/20/2024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8511"/>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black background with a black square&#10;&#10;Description automatically generated with medium confidence">
            <a:extLst>
              <a:ext uri="{FF2B5EF4-FFF2-40B4-BE49-F238E27FC236}">
                <a16:creationId xmlns:a16="http://schemas.microsoft.com/office/drawing/2014/main" id="{4260C548-1511-B019-57E6-3D2C2B6D89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469802"/>
            <a:ext cx="5108028" cy="1388198"/>
          </a:xfrm>
          <a:prstGeom prst="rect">
            <a:avLst/>
          </a:prstGeom>
        </p:spPr>
      </p:pic>
    </p:spTree>
    <p:extLst>
      <p:ext uri="{BB962C8B-B14F-4D97-AF65-F5344CB8AC3E}">
        <p14:creationId xmlns:p14="http://schemas.microsoft.com/office/powerpoint/2010/main" val="351559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9881" y="1396192"/>
            <a:ext cx="5542713" cy="670270"/>
          </a:xfrm>
        </p:spPr>
        <p:txBody>
          <a:bodyPr anchor="b">
            <a:noAutofit/>
          </a:bodyPr>
          <a:lstStyle>
            <a:lvl1pPr marL="0" indent="0">
              <a:buNone/>
              <a:defRPr sz="2800" b="1"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9881" y="2184400"/>
            <a:ext cx="5542713"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6154" y="1396192"/>
            <a:ext cx="5593458" cy="670270"/>
          </a:xfrm>
        </p:spPr>
        <p:txBody>
          <a:bodyPr anchor="b">
            <a:normAutofit/>
          </a:bodyPr>
          <a:lstStyle>
            <a:lvl1pPr marL="0" indent="0">
              <a:buNone/>
              <a:defRPr sz="28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6154" y="2184400"/>
            <a:ext cx="5593458" cy="3846945"/>
          </a:xfrm>
        </p:spPr>
        <p:txBody>
          <a:bodyPr>
            <a:normAutofit/>
          </a:bodyPr>
          <a:lstStyle>
            <a:lvl1pPr marL="288925" indent="-288925">
              <a:spcBef>
                <a:spcPts val="800"/>
              </a:spcBef>
              <a:spcAft>
                <a:spcPts val="800"/>
              </a:spcAft>
              <a:buFont typeface="Wingdings" charset="2"/>
              <a:buChar char="§"/>
              <a:defRPr sz="2000"/>
            </a:lvl1pPr>
            <a:lvl2pPr marL="685800" indent="-228600">
              <a:spcBef>
                <a:spcPts val="800"/>
              </a:spcBef>
              <a:spcAft>
                <a:spcPts val="800"/>
              </a:spcAft>
              <a:buFont typeface="Wingdings" charset="2"/>
              <a:buChar char="§"/>
              <a:defRPr sz="1800"/>
            </a:lvl2pPr>
            <a:lvl3pPr marL="1143000" indent="-228600">
              <a:spcBef>
                <a:spcPts val="800"/>
              </a:spcBef>
              <a:spcAft>
                <a:spcPts val="800"/>
              </a:spcAft>
              <a:buFont typeface="Wingdings" charset="2"/>
              <a:buChar char="§"/>
              <a:defRPr sz="1600"/>
            </a:lvl3pPr>
            <a:lvl4pPr marL="1600200" indent="-228600">
              <a:spcBef>
                <a:spcPts val="800"/>
              </a:spcBef>
              <a:spcAft>
                <a:spcPts val="800"/>
              </a:spcAft>
              <a:buFont typeface="Wingdings" charset="2"/>
              <a:buChar char="§"/>
              <a:defRPr sz="1400"/>
            </a:lvl4pPr>
            <a:lvl5pPr marL="2057400" indent="-228600">
              <a:spcBef>
                <a:spcPts val="800"/>
              </a:spcBef>
              <a:spcAft>
                <a:spcPts val="800"/>
              </a:spcAft>
              <a:buFont typeface="Wingdings" charset="2"/>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hasCustomPrompt="1"/>
          </p:nvPr>
        </p:nvSpPr>
        <p:spPr>
          <a:xfrm>
            <a:off x="259883" y="434108"/>
            <a:ext cx="11569729" cy="895927"/>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C17F432B-3FBE-4889-963D-BF97BFBB7D3F}" type="datetime1">
              <a:rPr lang="en-US" smtClean="0"/>
              <a:t>11/20/2024</a:t>
            </a:fld>
            <a:endParaRPr lang="en-US"/>
          </a:p>
        </p:txBody>
      </p:sp>
      <p:sp>
        <p:nvSpPr>
          <p:cNvPr id="11" name="Footer Placeholder 10"/>
          <p:cNvSpPr>
            <a:spLocks noGrp="1"/>
          </p:cNvSpPr>
          <p:nvPr>
            <p:ph type="ftr" sz="quarter" idx="11"/>
          </p:nvPr>
        </p:nvSpPr>
        <p:spPr/>
        <p:txBody>
          <a:bodyPr/>
          <a:lstStyle/>
          <a:p>
            <a:r>
              <a:rPr lang="en-US"/>
              <a:t>PRESENTATION TITLE</a:t>
            </a:r>
          </a:p>
        </p:txBody>
      </p:sp>
      <p:sp>
        <p:nvSpPr>
          <p:cNvPr id="12" name="Slide Number Placeholder 11"/>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51959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310CCC04-1E76-41EE-A8AC-75AD85313D09}" type="datetime1">
              <a:rPr lang="en-US" smtClean="0"/>
              <a:t>11/20/2024</a:t>
            </a:fld>
            <a:endParaRPr lang="en-US"/>
          </a:p>
        </p:txBody>
      </p:sp>
      <p:sp>
        <p:nvSpPr>
          <p:cNvPr id="7" name="Footer Placeholder 6"/>
          <p:cNvSpPr>
            <a:spLocks noGrp="1"/>
          </p:cNvSpPr>
          <p:nvPr>
            <p:ph type="ftr" sz="quarter" idx="11"/>
          </p:nvPr>
        </p:nvSpPr>
        <p:spPr/>
        <p:txBody>
          <a:bodyPr/>
          <a:lstStyle/>
          <a:p>
            <a:r>
              <a:rPr lang="en-US"/>
              <a:t>PRESENTATION TITLE</a:t>
            </a:r>
          </a:p>
        </p:txBody>
      </p:sp>
      <p:sp>
        <p:nvSpPr>
          <p:cNvPr id="8" name="Slide Number Placeholder 7"/>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7084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974A9E-84AC-4661-9381-CC35B09E47F7}" type="datetime1">
              <a:rPr lang="en-US" smtClean="0"/>
              <a:t>11/20/2024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7431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0751004" y="6335309"/>
            <a:ext cx="1181114" cy="250337"/>
          </a:xfrm>
        </p:spPr>
        <p:txBody>
          <a:bodyPr/>
          <a:lstStyle/>
          <a:p>
            <a:fld id="{1E55829F-8847-4C2A-8DD0-690EAD78E53F}" type="datetime1">
              <a:rPr lang="en-US" smtClean="0"/>
              <a:t>11/20/2024</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8" name="Group 7">
            <a:extLst>
              <a:ext uri="{FF2B5EF4-FFF2-40B4-BE49-F238E27FC236}">
                <a16:creationId xmlns:a16="http://schemas.microsoft.com/office/drawing/2014/main" id="{DD7F9787-DD3A-4646-BB48-620C816C001A}"/>
              </a:ext>
            </a:extLst>
          </p:cNvPr>
          <p:cNvGrpSpPr/>
          <p:nvPr userDrawn="1"/>
        </p:nvGrpSpPr>
        <p:grpSpPr>
          <a:xfrm>
            <a:off x="0" y="0"/>
            <a:ext cx="12192000" cy="397164"/>
            <a:chOff x="421830" y="1342659"/>
            <a:chExt cx="10018760" cy="290558"/>
          </a:xfrm>
        </p:grpSpPr>
        <p:sp>
          <p:nvSpPr>
            <p:cNvPr id="9" name="Rectangle 8">
              <a:extLst>
                <a:ext uri="{FF2B5EF4-FFF2-40B4-BE49-F238E27FC236}">
                  <a16:creationId xmlns:a16="http://schemas.microsoft.com/office/drawing/2014/main" id="{DEE774CE-34EE-2A47-A6A9-4B48522F6F9B}"/>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E01E9A-F832-2C47-AF13-96DA2A545D41}"/>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87FCA5-98BF-7C4F-A6A8-ABE67A0572DD}"/>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2F3CFE-9373-F940-8224-EC432E30E4E7}"/>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A861B21-0880-4F42-9446-62738D693F11}"/>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76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0071"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11/20/2024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cxnSp>
        <p:nvCxnSpPr>
          <p:cNvPr id="12" name="Straight Connector 11"/>
          <p:cNvCxnSpPr/>
          <p:nvPr userDrawn="1"/>
        </p:nvCxnSpPr>
        <p:spPr>
          <a:xfrm>
            <a:off x="393007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93007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660400" y="2420360"/>
            <a:ext cx="108712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393007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pic>
        <p:nvPicPr>
          <p:cNvPr id="7" name="Picture 6" descr="A black screen with blue and yellow stripes&#10;&#10;Description automatically generated">
            <a:extLst>
              <a:ext uri="{FF2B5EF4-FFF2-40B4-BE49-F238E27FC236}">
                <a16:creationId xmlns:a16="http://schemas.microsoft.com/office/drawing/2014/main" id="{AADD5207-36AF-2182-6166-99C8DEF54A3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C31A6E2A-9139-B54F-B1FF-E0B2EAF2E0A2}"/>
              </a:ext>
            </a:extLst>
          </p:cNvPr>
          <p:cNvGrpSpPr/>
          <p:nvPr userDrawn="1"/>
        </p:nvGrpSpPr>
        <p:grpSpPr>
          <a:xfrm>
            <a:off x="0" y="0"/>
            <a:ext cx="12192000" cy="397164"/>
            <a:chOff x="421830" y="1342659"/>
            <a:chExt cx="10018760" cy="290558"/>
          </a:xfrm>
        </p:grpSpPr>
        <p:sp>
          <p:nvSpPr>
            <p:cNvPr id="11" name="Rectangle 10">
              <a:extLst>
                <a:ext uri="{FF2B5EF4-FFF2-40B4-BE49-F238E27FC236}">
                  <a16:creationId xmlns:a16="http://schemas.microsoft.com/office/drawing/2014/main" id="{EF94BC15-3F11-B846-AE64-D1C8A8E867F5}"/>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B6EE1D-AED7-924E-8D18-B9F1399A910E}"/>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1E2A49-C1E0-024C-876B-A61D2B440E03}"/>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64F300-FB37-FE41-9129-DD2824002FB5}"/>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CAF651-5F7E-0248-8C8E-3A4B3D0F11BA}"/>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41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6350285" y="845819"/>
            <a:ext cx="5440648" cy="5407201"/>
          </a:xfrm>
        </p:spPr>
        <p:txBody>
          <a:bodyPr/>
          <a:lstStyle/>
          <a:p>
            <a:r>
              <a:rPr lang="en-US"/>
              <a:t>Click icon to add picture</a:t>
            </a:r>
          </a:p>
        </p:txBody>
      </p:sp>
      <p:sp>
        <p:nvSpPr>
          <p:cNvPr id="2" name="Title 1"/>
          <p:cNvSpPr>
            <a:spLocks noGrp="1"/>
          </p:cNvSpPr>
          <p:nvPr>
            <p:ph type="title" hasCustomPrompt="1"/>
          </p:nvPr>
        </p:nvSpPr>
        <p:spPr>
          <a:xfrm>
            <a:off x="854362" y="1237675"/>
            <a:ext cx="4331855" cy="910202"/>
          </a:xfrm>
        </p:spPr>
        <p:txBody>
          <a:bodyPr anchor="b">
            <a:normAutofit/>
          </a:bodyPr>
          <a:lstStyle>
            <a:lvl1pPr algn="ctr">
              <a:defRPr sz="2800" cap="all" baseline="0"/>
            </a:lvl1pPr>
          </a:lstStyle>
          <a:p>
            <a:r>
              <a:rPr lang="en-US"/>
              <a:t>CONTEXT or THEME</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11/20/2024</a:t>
            </a:fld>
            <a:endParaRPr lang="en-US"/>
          </a:p>
        </p:txBody>
      </p:sp>
      <p:sp>
        <p:nvSpPr>
          <p:cNvPr id="4" name="Footer Placeholder 3"/>
          <p:cNvSpPr>
            <a:spLocks noGrp="1"/>
          </p:cNvSpPr>
          <p:nvPr>
            <p:ph type="ftr" sz="quarter" idx="11"/>
          </p:nvPr>
        </p:nvSpPr>
        <p:spPr>
          <a:xfrm>
            <a:off x="259882" y="6335309"/>
            <a:ext cx="3887245" cy="250337"/>
          </a:xfrm>
        </p:spPr>
        <p:txBody>
          <a:bodyPr/>
          <a:lstStyle/>
          <a:p>
            <a:r>
              <a:rPr lang="en-US"/>
              <a:t>PRESENTATION TITLE</a:t>
            </a:r>
          </a:p>
        </p:txBody>
      </p:sp>
      <p:sp>
        <p:nvSpPr>
          <p:cNvPr id="5" name="Slide Number Placeholder 4"/>
          <p:cNvSpPr>
            <a:spLocks noGrp="1"/>
          </p:cNvSpPr>
          <p:nvPr>
            <p:ph type="sldNum" sz="quarter" idx="12"/>
          </p:nvPr>
        </p:nvSpPr>
        <p:spPr>
          <a:xfrm>
            <a:off x="5587999" y="6335309"/>
            <a:ext cx="1016000" cy="250337"/>
          </a:xfrm>
        </p:spPr>
        <p:txBody>
          <a:bodyPr/>
          <a:lstStyle/>
          <a:p>
            <a:r>
              <a:rPr lang="en-US"/>
              <a:t>PAGE  </a:t>
            </a:r>
            <a:fld id="{93005692-73BE-493E-93AB-ECD6027A7652}" type="slidenum">
              <a:rPr lang="en-US" smtClean="0"/>
              <a:pPr/>
              <a:t>‹#›</a:t>
            </a:fld>
            <a:endParaRPr lang="en-US"/>
          </a:p>
        </p:txBody>
      </p:sp>
      <p:sp>
        <p:nvSpPr>
          <p:cNvPr id="15" name="Text Placeholder 14"/>
          <p:cNvSpPr>
            <a:spLocks noGrp="1"/>
          </p:cNvSpPr>
          <p:nvPr>
            <p:ph type="body" sz="quarter" idx="13"/>
          </p:nvPr>
        </p:nvSpPr>
        <p:spPr>
          <a:xfrm>
            <a:off x="544943" y="2409026"/>
            <a:ext cx="4950694"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Click to edit Master text styles</a:t>
            </a:r>
          </a:p>
        </p:txBody>
      </p:sp>
      <p:sp>
        <p:nvSpPr>
          <p:cNvPr id="17" name="Text Placeholder 16"/>
          <p:cNvSpPr>
            <a:spLocks noGrp="1"/>
          </p:cNvSpPr>
          <p:nvPr>
            <p:ph type="body" sz="quarter" idx="14"/>
          </p:nvPr>
        </p:nvSpPr>
        <p:spPr>
          <a:xfrm>
            <a:off x="854362" y="4784725"/>
            <a:ext cx="4331855"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cap="all" baseline="0"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Click to edit Master text styles</a:t>
            </a:r>
          </a:p>
        </p:txBody>
      </p:sp>
      <p:cxnSp>
        <p:nvCxnSpPr>
          <p:cNvPr id="10" name="Straight Connector 9"/>
          <p:cNvCxnSpPr/>
          <p:nvPr userDrawn="1"/>
        </p:nvCxnSpPr>
        <p:spPr>
          <a:xfrm>
            <a:off x="854363" y="2244437"/>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54363" y="4668983"/>
            <a:ext cx="4331855"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FE96372-A208-F546-B7FD-C0747128C2DF}"/>
              </a:ext>
            </a:extLst>
          </p:cNvPr>
          <p:cNvGrpSpPr/>
          <p:nvPr userDrawn="1"/>
        </p:nvGrpSpPr>
        <p:grpSpPr>
          <a:xfrm>
            <a:off x="0" y="0"/>
            <a:ext cx="12192000" cy="397164"/>
            <a:chOff x="421830" y="1342659"/>
            <a:chExt cx="10018760" cy="290558"/>
          </a:xfrm>
        </p:grpSpPr>
        <p:sp>
          <p:nvSpPr>
            <p:cNvPr id="13" name="Rectangle 12">
              <a:extLst>
                <a:ext uri="{FF2B5EF4-FFF2-40B4-BE49-F238E27FC236}">
                  <a16:creationId xmlns:a16="http://schemas.microsoft.com/office/drawing/2014/main" id="{BA30D062-4D3C-FB49-BC12-289C4E63859A}"/>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951BF5-3B10-4647-AE43-6C4FB2FD5AC6}"/>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E7D11F8-300C-DC45-9476-8111932FAB3B}"/>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48535B-B3BB-5C4C-B115-599D8CDF7D82}"/>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EF38F5-382A-BF49-BD63-C36DDD7A004C}"/>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3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11/20/2024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D72CD653-AD35-5141-A8C6-BF79EBE4AA02}"/>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808B38EE-3C4F-0B4A-9115-527C95121823}"/>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646519-2BAF-9047-B121-BF7E7F710823}"/>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4D2608-732A-4741-BC48-7812A87E4D8D}"/>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EF9B098-4EE4-474A-8979-CFAB574D8621}"/>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D87E91-D511-9145-BCBD-28DFC726F67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olorful lines on a black background&#10;&#10;Description automatically generated">
            <a:extLst>
              <a:ext uri="{FF2B5EF4-FFF2-40B4-BE49-F238E27FC236}">
                <a16:creationId xmlns:a16="http://schemas.microsoft.com/office/drawing/2014/main" id="{F7762DC2-43DF-F4B8-E4F5-40542571506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 y="-1971"/>
            <a:ext cx="12223533" cy="6875737"/>
          </a:xfrm>
          <a:prstGeom prst="rect">
            <a:avLst/>
          </a:prstGeom>
        </p:spPr>
      </p:pic>
    </p:spTree>
    <p:extLst>
      <p:ext uri="{BB962C8B-B14F-4D97-AF65-F5344CB8AC3E}">
        <p14:creationId xmlns:p14="http://schemas.microsoft.com/office/powerpoint/2010/main" val="146772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p>
            <a:fld id="{5FDFC970-B950-4395-A833-47227D4A68CA}" type="datetime1">
              <a:rPr lang="en-US" smtClean="0"/>
              <a:t>11/20/2024</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220DDFC3-6F0D-5E4C-8D30-C78126C00C6D}"/>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B6CF758B-0EB2-F34B-BE1F-5B7DBD0D91DF}"/>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2C1F90-E5C7-6D46-8B27-E98D1AD0BD1D}"/>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4A86E65-C9CD-3C43-9237-76ACBCE5AEA5}"/>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0010F3-1A9C-9049-8C1B-2C5FACE5795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0527D8-16AA-B94D-A437-8734019F07E3}"/>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olorful lines on a black background&#10;&#10;Description automatically generated">
            <a:extLst>
              <a:ext uri="{FF2B5EF4-FFF2-40B4-BE49-F238E27FC236}">
                <a16:creationId xmlns:a16="http://schemas.microsoft.com/office/drawing/2014/main" id="{2F6425C4-B98B-8B14-BA00-7530ABAAF4D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8868"/>
            <a:ext cx="12207766" cy="6866868"/>
          </a:xfrm>
          <a:prstGeom prst="rect">
            <a:avLst/>
          </a:prstGeom>
        </p:spPr>
      </p:pic>
    </p:spTree>
    <p:extLst>
      <p:ext uri="{BB962C8B-B14F-4D97-AF65-F5344CB8AC3E}">
        <p14:creationId xmlns:p14="http://schemas.microsoft.com/office/powerpoint/2010/main" val="36668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550988" y="3461559"/>
            <a:ext cx="9070975" cy="598488"/>
          </a:xfrm>
        </p:spPr>
        <p:txBody>
          <a:bodyPr>
            <a:normAutofit/>
          </a:bodyPr>
          <a:lstStyle>
            <a:lvl1pPr marL="0" indent="0" algn="ctr">
              <a:buNone/>
              <a:defRPr sz="32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Subheader</a:t>
            </a:r>
            <a:endParaRPr lang="en-US"/>
          </a:p>
        </p:txBody>
      </p:sp>
      <p:sp>
        <p:nvSpPr>
          <p:cNvPr id="2" name="Title 1"/>
          <p:cNvSpPr>
            <a:spLocks noGrp="1"/>
          </p:cNvSpPr>
          <p:nvPr>
            <p:ph type="title" hasCustomPrompt="1"/>
          </p:nvPr>
        </p:nvSpPr>
        <p:spPr>
          <a:xfrm>
            <a:off x="287591" y="2382981"/>
            <a:ext cx="11569729" cy="1046019"/>
          </a:xfrm>
        </p:spPr>
        <p:txBody>
          <a:bodyPr anchor="b">
            <a:normAutofit/>
          </a:bodyPr>
          <a:lstStyle>
            <a:lvl1pPr algn="ctr">
              <a:defRPr sz="6000" cap="all" baseline="0">
                <a:solidFill>
                  <a:schemeClr val="bg1"/>
                </a:solidFill>
              </a:defRPr>
            </a:lvl1pPr>
          </a:lstStyle>
          <a:p>
            <a:r>
              <a:rPr lang="en-US"/>
              <a:t>SECTION DIVIDER</a:t>
            </a:r>
          </a:p>
        </p:txBody>
      </p:sp>
      <p:sp>
        <p:nvSpPr>
          <p:cNvPr id="3" name="Date Placeholder 2"/>
          <p:cNvSpPr>
            <a:spLocks noGrp="1"/>
          </p:cNvSpPr>
          <p:nvPr>
            <p:ph type="dt" sz="half" idx="10"/>
          </p:nvPr>
        </p:nvSpPr>
        <p:spPr>
          <a:xfrm>
            <a:off x="10751004" y="6335309"/>
            <a:ext cx="1181114" cy="250337"/>
          </a:xfrm>
        </p:spPr>
        <p:txBody>
          <a:bodyPr/>
          <a:lstStyle>
            <a:lvl1pPr>
              <a:defRPr>
                <a:solidFill>
                  <a:schemeClr val="bg1"/>
                </a:solidFill>
              </a:defRPr>
            </a:lvl1pPr>
          </a:lstStyle>
          <a:p>
            <a:fld id="{5FDFC970-B950-4395-A833-47227D4A68CA}" type="datetime1">
              <a:rPr lang="en-US" smtClean="0"/>
              <a:pPr/>
              <a:t>11/20/2024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7" name="Group 6">
            <a:extLst>
              <a:ext uri="{FF2B5EF4-FFF2-40B4-BE49-F238E27FC236}">
                <a16:creationId xmlns:a16="http://schemas.microsoft.com/office/drawing/2014/main" id="{8740DD73-AC1C-0641-8C33-791A62EF34B7}"/>
              </a:ext>
            </a:extLst>
          </p:cNvPr>
          <p:cNvGrpSpPr/>
          <p:nvPr userDrawn="1"/>
        </p:nvGrpSpPr>
        <p:grpSpPr>
          <a:xfrm>
            <a:off x="0" y="0"/>
            <a:ext cx="12192000" cy="397164"/>
            <a:chOff x="421830" y="1342659"/>
            <a:chExt cx="10018760" cy="290558"/>
          </a:xfrm>
        </p:grpSpPr>
        <p:sp>
          <p:nvSpPr>
            <p:cNvPr id="8" name="Rectangle 7">
              <a:extLst>
                <a:ext uri="{FF2B5EF4-FFF2-40B4-BE49-F238E27FC236}">
                  <a16:creationId xmlns:a16="http://schemas.microsoft.com/office/drawing/2014/main" id="{60B8DB0B-D7AD-E443-A9FA-6978FE21FA00}"/>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FFEB15A-A8CF-CA4A-BCB9-2DEEC6268E6B}"/>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2309BB-A9D7-E64D-8EF7-0E490151B952}"/>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B22BAE-45F8-9D49-A3CD-17513F341915}"/>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567BB1-0BFA-DE41-9739-5EC1F580B29E}"/>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colorful lines on a black background&#10;&#10;Description automatically generated">
            <a:extLst>
              <a:ext uri="{FF2B5EF4-FFF2-40B4-BE49-F238E27FC236}">
                <a16:creationId xmlns:a16="http://schemas.microsoft.com/office/drawing/2014/main" id="{BDE84839-16A3-A920-E8A2-0A714C38BF6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7737"/>
            <a:ext cx="12223532" cy="6875737"/>
          </a:xfrm>
          <a:prstGeom prst="rect">
            <a:avLst/>
          </a:prstGeom>
        </p:spPr>
      </p:pic>
    </p:spTree>
    <p:extLst>
      <p:ext uri="{BB962C8B-B14F-4D97-AF65-F5344CB8AC3E}">
        <p14:creationId xmlns:p14="http://schemas.microsoft.com/office/powerpoint/2010/main" val="30350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225" y="4581236"/>
            <a:ext cx="10877550" cy="1597891"/>
          </a:xfrm>
          <a:noFill/>
        </p:spPr>
        <p:txBody>
          <a:bodyPr wrap="square" rtlCol="0" anchor="ctr" anchorCtr="1">
            <a:noAutofit/>
          </a:bodyPr>
          <a:lstStyle>
            <a:lvl1pPr algn="ctr">
              <a:defRPr lang="en-US" sz="1800" b="0" i="0" cap="none" baseline="0">
                <a:solidFill>
                  <a:schemeClr val="tx1"/>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p>
            <a:fld id="{75D660D7-90CE-4513-A3CE-C070B9421917}" type="datetime1">
              <a:rPr lang="en-US" smtClean="0"/>
              <a:t>11/20/2024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yellow and red shield with black lines&#10;&#10;Description automatically generated">
            <a:extLst>
              <a:ext uri="{FF2B5EF4-FFF2-40B4-BE49-F238E27FC236}">
                <a16:creationId xmlns:a16="http://schemas.microsoft.com/office/drawing/2014/main" id="{34A79F42-9309-375E-BBD1-920865A07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8599" y="895350"/>
            <a:ext cx="6654800" cy="5067300"/>
          </a:xfrm>
          <a:prstGeom prst="rect">
            <a:avLst/>
          </a:prstGeom>
        </p:spPr>
      </p:pic>
    </p:spTree>
    <p:extLst>
      <p:ext uri="{BB962C8B-B14F-4D97-AF65-F5344CB8AC3E}">
        <p14:creationId xmlns:p14="http://schemas.microsoft.com/office/powerpoint/2010/main" val="326967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a:solidFill>
                  <a:schemeClr val="tx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11/20/2024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lvl1pPr>
          </a:lstStyle>
          <a:p>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A black background with a black square&#10;&#10;Description automatically generated with medium confidence">
            <a:extLst>
              <a:ext uri="{FF2B5EF4-FFF2-40B4-BE49-F238E27FC236}">
                <a16:creationId xmlns:a16="http://schemas.microsoft.com/office/drawing/2014/main" id="{0AD30989-0C8B-E49C-EFB6-ED86D08A7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9802"/>
            <a:ext cx="5108028" cy="1388198"/>
          </a:xfrm>
          <a:prstGeom prst="rect">
            <a:avLst/>
          </a:prstGeom>
        </p:spPr>
      </p:pic>
    </p:spTree>
    <p:extLst>
      <p:ext uri="{BB962C8B-B14F-4D97-AF65-F5344CB8AC3E}">
        <p14:creationId xmlns:p14="http://schemas.microsoft.com/office/powerpoint/2010/main" val="103183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_AL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3425" y="4682836"/>
            <a:ext cx="10725150" cy="1559782"/>
          </a:xfrm>
          <a:noFill/>
        </p:spPr>
        <p:txBody>
          <a:bodyPr wrap="square" rtlCol="0" anchor="ctr" anchorCtr="1">
            <a:noAutofit/>
          </a:bodyPr>
          <a:lstStyle>
            <a:lvl1pPr marL="0" algn="ctr">
              <a:lnSpc>
                <a:spcPct val="75000"/>
              </a:lnSpc>
              <a:defRPr lang="en-US" sz="1800" b="0" i="0" cap="none" baseline="0">
                <a:solidFill>
                  <a:schemeClr val="bg1">
                    <a:alpha val="81000"/>
                  </a:schemeClr>
                </a:solidFill>
                <a:latin typeface="Verdana" charset="0"/>
                <a:ea typeface="Verdana" charset="0"/>
                <a:cs typeface="Verdana" charset="0"/>
              </a:defRPr>
            </a:lvl1pPr>
          </a:lstStyle>
          <a:p>
            <a:pPr marL="0" lvl="0" algn="ctr">
              <a:lnSpc>
                <a:spcPct val="75000"/>
              </a:lnSpc>
            </a:pPr>
            <a:r>
              <a:rPr lang="en-US"/>
              <a:t>Click to edit master closing slide</a:t>
            </a:r>
          </a:p>
        </p:txBody>
      </p:sp>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11/20/2024</a:t>
            </a:fld>
            <a:endParaRPr lang="en-US"/>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13" name="Group 12">
            <a:extLst>
              <a:ext uri="{FF2B5EF4-FFF2-40B4-BE49-F238E27FC236}">
                <a16:creationId xmlns:a16="http://schemas.microsoft.com/office/drawing/2014/main" id="{A3F1FAFC-408D-0840-BF87-C10DEF00AE57}"/>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B31609E3-BEF5-DF4C-8E07-DA3B468D1EFE}"/>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6397E2-7B07-A34D-BAD4-108B31B92077}"/>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086606-36A8-EA42-A473-1353FDBE6400}"/>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ED482C-BC79-A14A-91C5-BEDF9D7DDF4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FBB297-7D6E-4447-9C11-F3CE63C4A40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logo on a black background&#10;&#10;Description automatically generated">
            <a:extLst>
              <a:ext uri="{FF2B5EF4-FFF2-40B4-BE49-F238E27FC236}">
                <a16:creationId xmlns:a16="http://schemas.microsoft.com/office/drawing/2014/main" id="{576BD25C-8F67-3CA9-AFB4-49C6BA0A25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8599" y="895350"/>
            <a:ext cx="6654800" cy="5067300"/>
          </a:xfrm>
          <a:prstGeom prst="rect">
            <a:avLst/>
          </a:prstGeom>
        </p:spPr>
      </p:pic>
    </p:spTree>
    <p:extLst>
      <p:ext uri="{BB962C8B-B14F-4D97-AF65-F5344CB8AC3E}">
        <p14:creationId xmlns:p14="http://schemas.microsoft.com/office/powerpoint/2010/main" val="37220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losing Slide_Y+W">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F653FE-3A86-E844-A53F-0361E59D70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153659" y="5005815"/>
            <a:ext cx="1884680" cy="533400"/>
          </a:xfrm>
          <a:prstGeom prst="rect">
            <a:avLst/>
          </a:prstGeom>
        </p:spPr>
      </p:pic>
      <p:pic>
        <p:nvPicPr>
          <p:cNvPr id="24" name="Picture 23">
            <a:extLst>
              <a:ext uri="{FF2B5EF4-FFF2-40B4-BE49-F238E27FC236}">
                <a16:creationId xmlns:a16="http://schemas.microsoft.com/office/drawing/2014/main" id="{48ADE716-1136-A547-A8CE-EAC2B309AA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8647" y="5691028"/>
            <a:ext cx="3854704" cy="252476"/>
          </a:xfrm>
          <a:prstGeom prst="rect">
            <a:avLst/>
          </a:prstGeom>
        </p:spPr>
      </p:pic>
      <p:sp>
        <p:nvSpPr>
          <p:cNvPr id="6" name="Date Placeholder 5"/>
          <p:cNvSpPr>
            <a:spLocks noGrp="1"/>
          </p:cNvSpPr>
          <p:nvPr>
            <p:ph type="dt" sz="half" idx="10"/>
          </p:nvPr>
        </p:nvSpPr>
        <p:spPr>
          <a:xfrm>
            <a:off x="10751004" y="6335309"/>
            <a:ext cx="1181114" cy="250337"/>
          </a:xfrm>
        </p:spPr>
        <p:txBody>
          <a:bodyPr/>
          <a:lstStyle/>
          <a:p>
            <a:fld id="{75D660D7-90CE-4513-A3CE-C070B9421917}" type="datetime1">
              <a:rPr lang="en-US" smtClean="0"/>
              <a:t>11/20/2024</a:t>
            </a:fld>
            <a:endParaRPr lang="en-US"/>
          </a:p>
        </p:txBody>
      </p:sp>
      <p:sp>
        <p:nvSpPr>
          <p:cNvPr id="10" name="Footer Placeholder 9"/>
          <p:cNvSpPr>
            <a:spLocks noGrp="1"/>
          </p:cNvSpPr>
          <p:nvPr>
            <p:ph type="ftr" sz="quarter" idx="11"/>
          </p:nvPr>
        </p:nvSpPr>
        <p:spPr/>
        <p:txBody>
          <a:bodyPr/>
          <a:lstStyle/>
          <a:p>
            <a:r>
              <a:rPr lang="en-US"/>
              <a:t>PRESENTATION TITLE</a:t>
            </a:r>
          </a:p>
        </p:txBody>
      </p:sp>
      <p:sp>
        <p:nvSpPr>
          <p:cNvPr id="11" name="Slide Number Placeholder 10"/>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7" name="Group 6"/>
          <p:cNvGrpSpPr/>
          <p:nvPr userDrawn="1"/>
        </p:nvGrpSpPr>
        <p:grpSpPr>
          <a:xfrm>
            <a:off x="0" y="0"/>
            <a:ext cx="12192000" cy="397164"/>
            <a:chOff x="421830" y="1342659"/>
            <a:chExt cx="10018760" cy="290558"/>
          </a:xfrm>
        </p:grpSpPr>
        <p:sp>
          <p:nvSpPr>
            <p:cNvPr id="8" name="Rectangle 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yellow and red shield with black lines&#10;&#10;Description automatically generated">
            <a:extLst>
              <a:ext uri="{FF2B5EF4-FFF2-40B4-BE49-F238E27FC236}">
                <a16:creationId xmlns:a16="http://schemas.microsoft.com/office/drawing/2014/main" id="{0C19CAA7-F95C-8EF3-C600-5D9E31D207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68599" y="425146"/>
            <a:ext cx="6654800" cy="5067300"/>
          </a:xfrm>
          <a:prstGeom prst="rect">
            <a:avLst/>
          </a:prstGeom>
        </p:spPr>
      </p:pic>
    </p:spTree>
    <p:extLst>
      <p:ext uri="{BB962C8B-B14F-4D97-AF65-F5344CB8AC3E}">
        <p14:creationId xmlns:p14="http://schemas.microsoft.com/office/powerpoint/2010/main" val="50895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losing Slide_Y+W_ALT">
    <p:bg>
      <p:bgPr>
        <a:solidFill>
          <a:schemeClr val="tx1"/>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a:xfrm>
            <a:off x="10751004" y="6335309"/>
            <a:ext cx="1181114" cy="250337"/>
          </a:xfrm>
        </p:spPr>
        <p:txBody>
          <a:bodyPr/>
          <a:lstStyle>
            <a:lvl1pPr>
              <a:defRPr>
                <a:solidFill>
                  <a:schemeClr val="bg1"/>
                </a:solidFill>
              </a:defRPr>
            </a:lvl1pPr>
          </a:lstStyle>
          <a:p>
            <a:fld id="{0A368D4B-3D0A-49AB-8EA2-2DC8CB4594DB}" type="datetime1">
              <a:rPr lang="en-US" smtClean="0"/>
              <a:pPr/>
              <a:t>11/20/2024</a:t>
            </a:fld>
            <a:endParaRPr lang="en-US"/>
          </a:p>
        </p:txBody>
      </p:sp>
      <p:sp>
        <p:nvSpPr>
          <p:cNvPr id="7" name="Footer Placeholder 6"/>
          <p:cNvSpPr>
            <a:spLocks noGrp="1"/>
          </p:cNvSpPr>
          <p:nvPr>
            <p:ph type="ftr" sz="quarter" idx="11"/>
          </p:nvPr>
        </p:nvSpPr>
        <p:spPr/>
        <p:txBody>
          <a:bodyPr/>
          <a:lstStyle>
            <a:lvl1pPr>
              <a:defRPr>
                <a:solidFill>
                  <a:schemeClr val="bg1"/>
                </a:solidFill>
              </a:defRPr>
            </a:lvl1pPr>
          </a:lstStyle>
          <a:p>
            <a:r>
              <a:rPr lang="en-US"/>
              <a:t>PRESENTATION TITLE</a:t>
            </a:r>
            <a:endParaRPr lang="en-US">
              <a:solidFill>
                <a:schemeClr val="bg1"/>
              </a:solidFill>
            </a:endParaRPr>
          </a:p>
        </p:txBody>
      </p:sp>
      <p:sp>
        <p:nvSpPr>
          <p:cNvPr id="8" name="Slide Number Placeholder 7"/>
          <p:cNvSpPr>
            <a:spLocks noGrp="1"/>
          </p:cNvSpPr>
          <p:nvPr>
            <p:ph type="sldNum" sz="quarter" idx="12"/>
          </p:nvPr>
        </p:nvSpPr>
        <p:spPr/>
        <p:txBody>
          <a:bodyPr/>
          <a:lstStyle>
            <a:lvl1pPr>
              <a:defRPr>
                <a:solidFill>
                  <a:schemeClr val="bg1"/>
                </a:solidFill>
              </a:defRPr>
            </a:lvl1pPr>
          </a:lstStyle>
          <a:p>
            <a:r>
              <a:rPr lang="en-US"/>
              <a:t>PAGE  </a:t>
            </a:r>
            <a:fld id="{93005692-73BE-493E-93AB-ECD6027A7652}" type="slidenum">
              <a:rPr lang="en-US" smtClean="0"/>
              <a:pPr/>
              <a:t>‹#›</a:t>
            </a:fld>
            <a:endParaRPr lang="en-US"/>
          </a:p>
        </p:txBody>
      </p:sp>
      <p:grpSp>
        <p:nvGrpSpPr>
          <p:cNvPr id="13" name="Group 12">
            <a:extLst>
              <a:ext uri="{FF2B5EF4-FFF2-40B4-BE49-F238E27FC236}">
                <a16:creationId xmlns:a16="http://schemas.microsoft.com/office/drawing/2014/main" id="{A3F1FAFC-408D-0840-BF87-C10DEF00AE57}"/>
              </a:ext>
            </a:extLst>
          </p:cNvPr>
          <p:cNvGrpSpPr/>
          <p:nvPr userDrawn="1"/>
        </p:nvGrpSpPr>
        <p:grpSpPr>
          <a:xfrm>
            <a:off x="0" y="0"/>
            <a:ext cx="12192000" cy="397164"/>
            <a:chOff x="421830" y="1342659"/>
            <a:chExt cx="10018760" cy="290558"/>
          </a:xfrm>
        </p:grpSpPr>
        <p:sp>
          <p:nvSpPr>
            <p:cNvPr id="14" name="Rectangle 13">
              <a:extLst>
                <a:ext uri="{FF2B5EF4-FFF2-40B4-BE49-F238E27FC236}">
                  <a16:creationId xmlns:a16="http://schemas.microsoft.com/office/drawing/2014/main" id="{B31609E3-BEF5-DF4C-8E07-DA3B468D1EFE}"/>
                </a:ext>
              </a:extLst>
            </p:cNvPr>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36397E2-7B07-A34D-BAD4-108B31B92077}"/>
                </a:ext>
              </a:extLst>
            </p:cNvPr>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086606-36A8-EA42-A473-1353FDBE6400}"/>
                </a:ext>
              </a:extLst>
            </p:cNvPr>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ED482C-BC79-A14A-91C5-BEDF9D7DDF40}"/>
                </a:ext>
              </a:extLst>
            </p:cNvPr>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FBB297-7D6E-4447-9C11-F3CE63C4A406}"/>
                </a:ext>
              </a:extLst>
            </p:cNvPr>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61B2F895-74F6-5245-9741-0020E25D8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3661" y="5058296"/>
            <a:ext cx="1884680" cy="533400"/>
          </a:xfrm>
          <a:prstGeom prst="rect">
            <a:avLst/>
          </a:prstGeom>
        </p:spPr>
      </p:pic>
      <p:pic>
        <p:nvPicPr>
          <p:cNvPr id="22" name="Picture 21">
            <a:extLst>
              <a:ext uri="{FF2B5EF4-FFF2-40B4-BE49-F238E27FC236}">
                <a16:creationId xmlns:a16="http://schemas.microsoft.com/office/drawing/2014/main" id="{1D46E8A0-B6BB-1D40-8410-044E5B20399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8649" y="5743509"/>
            <a:ext cx="3854704" cy="252476"/>
          </a:xfrm>
          <a:prstGeom prst="rect">
            <a:avLst/>
          </a:prstGeom>
        </p:spPr>
      </p:pic>
      <p:sp>
        <p:nvSpPr>
          <p:cNvPr id="3" name="TextBox 2">
            <a:extLst>
              <a:ext uri="{FF2B5EF4-FFF2-40B4-BE49-F238E27FC236}">
                <a16:creationId xmlns:a16="http://schemas.microsoft.com/office/drawing/2014/main" id="{D4747904-A0FC-F14A-9236-E3A1ADBB8DEF}"/>
              </a:ext>
            </a:extLst>
          </p:cNvPr>
          <p:cNvSpPr txBox="1"/>
          <p:nvPr userDrawn="1"/>
        </p:nvSpPr>
        <p:spPr>
          <a:xfrm>
            <a:off x="4851400" y="7247467"/>
            <a:ext cx="184731" cy="369332"/>
          </a:xfrm>
          <a:prstGeom prst="rect">
            <a:avLst/>
          </a:prstGeom>
          <a:noFill/>
        </p:spPr>
        <p:txBody>
          <a:bodyPr wrap="none" rtlCol="0">
            <a:spAutoFit/>
          </a:bodyPr>
          <a:lstStyle/>
          <a:p>
            <a:endParaRPr lang="en-US"/>
          </a:p>
        </p:txBody>
      </p:sp>
      <p:pic>
        <p:nvPicPr>
          <p:cNvPr id="2" name="Picture 1" descr="A logo on a black background&#10;&#10;Description automatically generated">
            <a:extLst>
              <a:ext uri="{FF2B5EF4-FFF2-40B4-BE49-F238E27FC236}">
                <a16:creationId xmlns:a16="http://schemas.microsoft.com/office/drawing/2014/main" id="{12DC0208-0161-EA78-335C-B921A0E0324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68599" y="338104"/>
            <a:ext cx="6654800" cy="5067300"/>
          </a:xfrm>
          <a:prstGeom prst="rect">
            <a:avLst/>
          </a:prstGeom>
        </p:spPr>
      </p:pic>
    </p:spTree>
    <p:extLst>
      <p:ext uri="{BB962C8B-B14F-4D97-AF65-F5344CB8AC3E}">
        <p14:creationId xmlns:p14="http://schemas.microsoft.com/office/powerpoint/2010/main" val="291425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2740" y="1028940"/>
            <a:ext cx="9516760" cy="1474115"/>
          </a:xfrm>
        </p:spPr>
        <p:txBody>
          <a:bodyPr lIns="0" anchor="b">
            <a:noAutofit/>
          </a:bodyPr>
          <a:lstStyle>
            <a:lvl1pPr algn="l">
              <a:defRPr sz="5400" b="1" cap="all" baseline="0">
                <a:solidFill>
                  <a:schemeClr val="bg1"/>
                </a:solidFill>
                <a:latin typeface="+mj-lt"/>
              </a:defRPr>
            </a:lvl1pPr>
          </a:lstStyle>
          <a:p>
            <a:r>
              <a:rPr lang="en-US"/>
              <a:t>CLICK TO EDIT MASTER TITLE SLIDE</a:t>
            </a:r>
          </a:p>
        </p:txBody>
      </p:sp>
      <p:sp>
        <p:nvSpPr>
          <p:cNvPr id="3" name="Subtitle 2"/>
          <p:cNvSpPr>
            <a:spLocks noGrp="1"/>
          </p:cNvSpPr>
          <p:nvPr>
            <p:ph type="subTitle" idx="1"/>
          </p:nvPr>
        </p:nvSpPr>
        <p:spPr>
          <a:xfrm>
            <a:off x="452740" y="4266821"/>
            <a:ext cx="5486243" cy="666549"/>
          </a:xfrm>
        </p:spPr>
        <p:txBody>
          <a:bodyPr lIns="0" anchor="t">
            <a:normAutofit/>
          </a:bodyPr>
          <a:lstStyle>
            <a:lvl1pPr marL="0" indent="0" algn="l">
              <a:buNone/>
              <a:defRPr sz="1500" b="0" baseline="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11/20/2024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pic>
        <p:nvPicPr>
          <p:cNvPr id="21" name="Picture 20" descr="A colorful lines on a black background&#10;&#10;Description automatically generated">
            <a:extLst>
              <a:ext uri="{FF2B5EF4-FFF2-40B4-BE49-F238E27FC236}">
                <a16:creationId xmlns:a16="http://schemas.microsoft.com/office/drawing/2014/main" id="{452BBF91-3E98-1F71-BDE7-AA12961E27E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5957"/>
            <a:ext cx="12192000" cy="6858000"/>
          </a:xfrm>
          <a:prstGeom prst="rect">
            <a:avLst/>
          </a:prstGeom>
        </p:spPr>
      </p:pic>
      <p:grpSp>
        <p:nvGrpSpPr>
          <p:cNvPr id="17" name="Group 16"/>
          <p:cNvGrpSpPr/>
          <p:nvPr userDrawn="1"/>
        </p:nvGrpSpPr>
        <p:grpSpPr>
          <a:xfrm>
            <a:off x="0" y="0"/>
            <a:ext cx="12192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descr="A black and white logo&#10;&#10;Description automatically generated">
            <a:extLst>
              <a:ext uri="{FF2B5EF4-FFF2-40B4-BE49-F238E27FC236}">
                <a16:creationId xmlns:a16="http://schemas.microsoft.com/office/drawing/2014/main" id="{B50FFF47-ECA5-D793-A243-9171B6D4F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463845"/>
            <a:ext cx="5108028" cy="1388198"/>
          </a:xfrm>
          <a:prstGeom prst="rect">
            <a:avLst/>
          </a:prstGeom>
        </p:spPr>
      </p:pic>
    </p:spTree>
    <p:extLst>
      <p:ext uri="{BB962C8B-B14F-4D97-AF65-F5344CB8AC3E}">
        <p14:creationId xmlns:p14="http://schemas.microsoft.com/office/powerpoint/2010/main" val="25289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6094124" y="397164"/>
            <a:ext cx="6097876" cy="6460836"/>
          </a:xfrm>
        </p:spPr>
        <p:txBody>
          <a:bodyPr/>
          <a:lstStyle/>
          <a:p>
            <a:r>
              <a:rPr lang="en-US"/>
              <a:t>Click icon to add picture</a:t>
            </a:r>
          </a:p>
        </p:txBody>
      </p:sp>
      <p:sp>
        <p:nvSpPr>
          <p:cNvPr id="2" name="Title 1"/>
          <p:cNvSpPr>
            <a:spLocks noGrp="1"/>
          </p:cNvSpPr>
          <p:nvPr>
            <p:ph type="ctrTitle" hasCustomPrompt="1"/>
          </p:nvPr>
        </p:nvSpPr>
        <p:spPr>
          <a:xfrm>
            <a:off x="452740" y="1028940"/>
            <a:ext cx="5486243" cy="1474115"/>
          </a:xfrm>
        </p:spPr>
        <p:txBody>
          <a:bodyPr lIns="0" anchor="b">
            <a:noAutofit/>
          </a:bodyPr>
          <a:lstStyle>
            <a:lvl1pPr algn="l">
              <a:defRPr sz="5400" b="1" cap="all" baseline="0">
                <a:solidFill>
                  <a:schemeClr val="bg1"/>
                </a:solidFill>
                <a:latin typeface="+mj-lt"/>
              </a:defRPr>
            </a:lvl1pPr>
          </a:lstStyle>
          <a:p>
            <a:r>
              <a:rPr lang="en-US"/>
              <a:t>Preparing for Interviews</a:t>
            </a:r>
          </a:p>
        </p:txBody>
      </p:sp>
      <p:sp>
        <p:nvSpPr>
          <p:cNvPr id="3" name="Subtitle 2"/>
          <p:cNvSpPr>
            <a:spLocks noGrp="1"/>
          </p:cNvSpPr>
          <p:nvPr>
            <p:ph type="subTitle" idx="1" hasCustomPrompt="1"/>
          </p:nvPr>
        </p:nvSpPr>
        <p:spPr>
          <a:xfrm>
            <a:off x="452740" y="4266821"/>
            <a:ext cx="5486243" cy="666549"/>
          </a:xfrm>
        </p:spPr>
        <p:txBody>
          <a:bodyPr lIns="0" anchor="t">
            <a:normAutofit/>
          </a:bodyPr>
          <a:lstStyle>
            <a:lvl1pPr marL="0" indent="0" algn="l">
              <a:buNone/>
              <a:defRPr sz="1500" b="0" baseline="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Graeme Beaton, Career Advisor (CCD)</a:t>
            </a:r>
          </a:p>
          <a:p>
            <a:r>
              <a:rPr lang="en-US"/>
              <a:t>Amanda Kassas, Faire </a:t>
            </a:r>
          </a:p>
        </p:txBody>
      </p:sp>
      <p:sp>
        <p:nvSpPr>
          <p:cNvPr id="7" name="Date Placeholder 6"/>
          <p:cNvSpPr>
            <a:spLocks noGrp="1"/>
          </p:cNvSpPr>
          <p:nvPr>
            <p:ph type="dt" sz="half" idx="10"/>
          </p:nvPr>
        </p:nvSpPr>
        <p:spPr>
          <a:xfrm>
            <a:off x="452740" y="2642329"/>
            <a:ext cx="1182916"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318C6E2-4AA5-436E-9815-715E9B2235FA}" type="datetime1">
              <a:rPr lang="en-US" smtClean="0"/>
              <a:t>11/20/2024</a:t>
            </a:fld>
            <a:endParaRPr lang="en-US"/>
          </a:p>
        </p:txBody>
      </p:sp>
      <p:sp>
        <p:nvSpPr>
          <p:cNvPr id="8" name="Footer Placeholder 7"/>
          <p:cNvSpPr>
            <a:spLocks noGrp="1"/>
          </p:cNvSpPr>
          <p:nvPr>
            <p:ph type="ftr" sz="quarter" idx="11"/>
          </p:nvPr>
        </p:nvSpPr>
        <p:spPr>
          <a:xfrm>
            <a:off x="6623674" y="6377231"/>
            <a:ext cx="4293708" cy="250337"/>
          </a:xfrm>
        </p:spPr>
        <p:txBody>
          <a:bodyPr/>
          <a:lstStyle>
            <a:lvl1pPr algn="ctr">
              <a:defRPr>
                <a:solidFill>
                  <a:schemeClr val="bg1">
                    <a:lumMod val="85000"/>
                  </a:schemeClr>
                </a:solidFill>
              </a:defRPr>
            </a:lvl1pPr>
          </a:lstStyle>
          <a:p>
            <a:r>
              <a:rPr lang="en-US"/>
              <a:t>PRESENTATION TITLE</a:t>
            </a:r>
          </a:p>
        </p:txBody>
      </p:sp>
      <p:sp>
        <p:nvSpPr>
          <p:cNvPr id="9" name="Slide Number Placeholder 8"/>
          <p:cNvSpPr>
            <a:spLocks noGrp="1"/>
          </p:cNvSpPr>
          <p:nvPr>
            <p:ph type="sldNum" sz="quarter" idx="12"/>
          </p:nvPr>
        </p:nvSpPr>
        <p:spPr>
          <a:xfrm>
            <a:off x="11148416" y="6377231"/>
            <a:ext cx="553900" cy="250337"/>
          </a:xfrm>
        </p:spPr>
        <p:txBody>
          <a:bodyPr/>
          <a:lstStyle>
            <a:lvl1pPr algn="ctr">
              <a:defRPr>
                <a:solidFill>
                  <a:schemeClr val="bg1">
                    <a:lumMod val="85000"/>
                  </a:schemeClr>
                </a:solidFill>
              </a:defRPr>
            </a:lvl1pPr>
          </a:lstStyle>
          <a:p>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black and white logo&#10;&#10;Description automatically generated">
            <a:extLst>
              <a:ext uri="{FF2B5EF4-FFF2-40B4-BE49-F238E27FC236}">
                <a16:creationId xmlns:a16="http://schemas.microsoft.com/office/drawing/2014/main" id="{B4A42C79-FDB3-39CA-B0CA-23206CDD6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69802"/>
            <a:ext cx="5108028" cy="1388198"/>
          </a:xfrm>
          <a:prstGeom prst="rect">
            <a:avLst/>
          </a:prstGeom>
        </p:spPr>
      </p:pic>
    </p:spTree>
    <p:extLst>
      <p:ext uri="{BB962C8B-B14F-4D97-AF65-F5344CB8AC3E}">
        <p14:creationId xmlns:p14="http://schemas.microsoft.com/office/powerpoint/2010/main" val="35010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D4B0C9-B47E-4B33-A656-C78D1805DA95}" type="datetime1">
              <a:rPr lang="en-US" smtClean="0"/>
              <a:t>11/20/2024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66632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7407696"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1</a:t>
            </a:r>
          </a:p>
        </p:txBody>
      </p:sp>
      <p:sp>
        <p:nvSpPr>
          <p:cNvPr id="9" name="Text Placeholder 7"/>
          <p:cNvSpPr>
            <a:spLocks noGrp="1"/>
          </p:cNvSpPr>
          <p:nvPr>
            <p:ph type="body" sz="quarter" idx="14" hasCustomPrompt="1"/>
          </p:nvPr>
        </p:nvSpPr>
        <p:spPr>
          <a:xfrm>
            <a:off x="8908224" y="685060"/>
            <a:ext cx="1420859" cy="286052"/>
          </a:xfrm>
        </p:spPr>
        <p:txBody>
          <a:bodyPr anchor="ctr">
            <a:noAutofit/>
          </a:bodyPr>
          <a:lstStyle>
            <a:lvl1pPr marL="0" indent="0" algn="ctr">
              <a:buNone/>
              <a:defRPr sz="11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2</a:t>
            </a:r>
          </a:p>
        </p:txBody>
      </p:sp>
      <p:sp>
        <p:nvSpPr>
          <p:cNvPr id="10" name="Text Placeholder 7"/>
          <p:cNvSpPr>
            <a:spLocks noGrp="1"/>
          </p:cNvSpPr>
          <p:nvPr>
            <p:ph type="body" sz="quarter" idx="15" hasCustomPrompt="1"/>
          </p:nvPr>
        </p:nvSpPr>
        <p:spPr>
          <a:xfrm>
            <a:off x="10408752" y="685060"/>
            <a:ext cx="1420859" cy="286052"/>
          </a:xfrm>
        </p:spPr>
        <p:txBody>
          <a:bodyPr anchor="ctr">
            <a:noAutofit/>
          </a:bodyPr>
          <a:lstStyle>
            <a:lvl1pPr marL="0" indent="0" algn="ctr">
              <a:buNone/>
              <a:defRPr sz="11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MENU ITEM 3</a:t>
            </a:r>
          </a:p>
        </p:txBody>
      </p:sp>
      <p:sp>
        <p:nvSpPr>
          <p:cNvPr id="7" name="Date Placeholder 6"/>
          <p:cNvSpPr>
            <a:spLocks noGrp="1"/>
          </p:cNvSpPr>
          <p:nvPr>
            <p:ph type="dt" sz="half" idx="16"/>
          </p:nvPr>
        </p:nvSpPr>
        <p:spPr/>
        <p:txBody>
          <a:bodyPr/>
          <a:lstStyle/>
          <a:p>
            <a:fld id="{48C228CE-C572-4AF5-9728-AA6E475873DD}" type="datetime1">
              <a:rPr lang="en-US" smtClean="0"/>
              <a:t>11/20/2024</a:t>
            </a:fld>
            <a:endParaRPr lang="en-US"/>
          </a:p>
        </p:txBody>
      </p:sp>
      <p:sp>
        <p:nvSpPr>
          <p:cNvPr id="11" name="Footer Placeholder 10"/>
          <p:cNvSpPr>
            <a:spLocks noGrp="1"/>
          </p:cNvSpPr>
          <p:nvPr>
            <p:ph type="ftr" sz="quarter" idx="17"/>
          </p:nvPr>
        </p:nvSpPr>
        <p:spPr/>
        <p:txBody>
          <a:bodyPr/>
          <a:lstStyle/>
          <a:p>
            <a:r>
              <a:rPr lang="en-US"/>
              <a:t>PRESENTATION TITLE</a:t>
            </a:r>
          </a:p>
        </p:txBody>
      </p:sp>
      <p:sp>
        <p:nvSpPr>
          <p:cNvPr id="12" name="Slide Number Placeholder 11"/>
          <p:cNvSpPr>
            <a:spLocks noGrp="1"/>
          </p:cNvSpPr>
          <p:nvPr>
            <p:ph type="sldNum" sz="quarter" idx="18"/>
          </p:nvPr>
        </p:nvSpPr>
        <p:spPr/>
        <p:txBody>
          <a:bodyPr/>
          <a:lstStyle/>
          <a:p>
            <a:r>
              <a:rPr lang="en-US"/>
              <a:t>PAGE  </a:t>
            </a:r>
            <a:fld id="{93005692-73BE-493E-93AB-ECD6027A7652}" type="slidenum">
              <a:rPr lang="en-US" smtClean="0"/>
              <a:pPr/>
              <a:t>‹#›</a:t>
            </a:fld>
            <a:endParaRPr lang="en-US"/>
          </a:p>
        </p:txBody>
      </p:sp>
      <p:sp>
        <p:nvSpPr>
          <p:cNvPr id="4" name="Title 3"/>
          <p:cNvSpPr>
            <a:spLocks noGrp="1"/>
          </p:cNvSpPr>
          <p:nvPr>
            <p:ph type="title"/>
          </p:nvPr>
        </p:nvSpPr>
        <p:spPr>
          <a:xfrm>
            <a:off x="259883" y="434108"/>
            <a:ext cx="7046081" cy="895927"/>
          </a:xfrm>
        </p:spPr>
        <p:txBody>
          <a:bodyPr/>
          <a:lstStyle>
            <a:lvl1pPr>
              <a:defRPr cap="all" baseline="0"/>
            </a:lvl1pPr>
          </a:lstStyle>
          <a:p>
            <a:r>
              <a:rPr lang="en-US"/>
              <a:t>Click to edit Master title style</a:t>
            </a:r>
          </a:p>
        </p:txBody>
      </p:sp>
    </p:spTree>
    <p:extLst>
      <p:ext uri="{BB962C8B-B14F-4D97-AF65-F5344CB8AC3E}">
        <p14:creationId xmlns:p14="http://schemas.microsoft.com/office/powerpoint/2010/main" val="12670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2" y="1709738"/>
            <a:ext cx="9399507" cy="2852737"/>
          </a:xfrm>
        </p:spPr>
        <p:txBody>
          <a:bodyPr anchor="b">
            <a:normAutofit/>
          </a:bodyPr>
          <a:lstStyle>
            <a:lvl1pPr algn="l">
              <a:defRPr sz="4000" cap="all" baseline="0">
                <a:solidFill>
                  <a:schemeClr val="tx1"/>
                </a:solidFill>
              </a:defRPr>
            </a:lvl1pPr>
          </a:lstStyle>
          <a:p>
            <a:r>
              <a:rPr lang="en-US"/>
              <a:t>CLICK TO EDIT MASTER</a:t>
            </a:r>
            <a:br>
              <a:rPr lang="en-US"/>
            </a:br>
            <a:r>
              <a:rPr lang="en-US"/>
              <a:t>SECTION TITLE SLIDE</a:t>
            </a:r>
          </a:p>
        </p:txBody>
      </p:sp>
      <p:sp>
        <p:nvSpPr>
          <p:cNvPr id="3" name="Text Placeholder 2"/>
          <p:cNvSpPr>
            <a:spLocks noGrp="1"/>
          </p:cNvSpPr>
          <p:nvPr>
            <p:ph type="body" idx="1"/>
          </p:nvPr>
        </p:nvSpPr>
        <p:spPr>
          <a:xfrm>
            <a:off x="259882" y="4589463"/>
            <a:ext cx="9399507"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26D43AC-4B94-471D-A170-0D88FCD1FB54}" type="datetime1">
              <a:rPr lang="en-US" smtClean="0"/>
              <a:t>11/20/2024</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96902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60521" y="3227413"/>
            <a:ext cx="8770620" cy="1212056"/>
          </a:xfrm>
        </p:spPr>
        <p:txBody>
          <a:bodyPr anchor="b">
            <a:noAutofit/>
          </a:bodyPr>
          <a:lstStyle>
            <a:lvl1pPr algn="l">
              <a:defRPr sz="4000" cap="all" baseline="0">
                <a:solidFill>
                  <a:schemeClr val="tx1"/>
                </a:solidFill>
                <a:latin typeface="+mj-lt"/>
              </a:defRPr>
            </a:lvl1pPr>
          </a:lstStyle>
          <a:p>
            <a:r>
              <a:rPr lang="en-US"/>
              <a:t>CLICK TO EDIT MASTER</a:t>
            </a:r>
            <a:br>
              <a:rPr lang="en-US"/>
            </a:br>
            <a:r>
              <a:rPr lang="en-US"/>
              <a:t>SECTION TITLE SLIDE OPTION 2</a:t>
            </a:r>
          </a:p>
        </p:txBody>
      </p:sp>
      <p:sp>
        <p:nvSpPr>
          <p:cNvPr id="3" name="Subtitle 2"/>
          <p:cNvSpPr>
            <a:spLocks noGrp="1"/>
          </p:cNvSpPr>
          <p:nvPr>
            <p:ph type="subTitle" idx="1"/>
          </p:nvPr>
        </p:nvSpPr>
        <p:spPr bwMode="gray">
          <a:xfrm>
            <a:off x="960521" y="4447299"/>
            <a:ext cx="8770620" cy="666549"/>
          </a:xfrm>
        </p:spPr>
        <p:txBody>
          <a:bodyPr anchor="t">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0751004" y="6335309"/>
            <a:ext cx="1181114" cy="250337"/>
          </a:xfrm>
        </p:spPr>
        <p:txBody>
          <a:bodyPr/>
          <a:lstStyle/>
          <a:p>
            <a:fld id="{72EFF9E2-52BD-4C8D-9C57-79F661DB94A1}" type="datetime1">
              <a:rPr lang="en-US" smtClean="0"/>
              <a:t>11/20/2024</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grpSp>
        <p:nvGrpSpPr>
          <p:cNvPr id="16" name="Group 15"/>
          <p:cNvGrpSpPr/>
          <p:nvPr userDrawn="1"/>
        </p:nvGrpSpPr>
        <p:grpSpPr>
          <a:xfrm>
            <a:off x="0" y="0"/>
            <a:ext cx="12192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274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883" y="434108"/>
            <a:ext cx="11569729" cy="895927"/>
          </a:xfrm>
        </p:spPr>
        <p:txBody>
          <a:bodyPr/>
          <a:lstStyle/>
          <a:p>
            <a:r>
              <a:rPr lang="en-US"/>
              <a:t>CLICK TO EDIT MASTER TITLE STYLE</a:t>
            </a:r>
          </a:p>
        </p:txBody>
      </p:sp>
      <p:sp>
        <p:nvSpPr>
          <p:cNvPr id="3" name="Content Placeholder 2"/>
          <p:cNvSpPr>
            <a:spLocks noGrp="1"/>
          </p:cNvSpPr>
          <p:nvPr>
            <p:ph sz="half" idx="1"/>
          </p:nvPr>
        </p:nvSpPr>
        <p:spPr>
          <a:xfrm>
            <a:off x="259882" y="1413164"/>
            <a:ext cx="5586855"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992" y="1413164"/>
            <a:ext cx="5658620" cy="4590472"/>
          </a:xfrm>
        </p:spPr>
        <p:txBody>
          <a:bodyPr/>
          <a:lstStyle>
            <a:lvl1pPr marL="288925" indent="-288925">
              <a:spcBef>
                <a:spcPts val="800"/>
              </a:spcBef>
              <a:spcAft>
                <a:spcPts val="800"/>
              </a:spcAft>
              <a:buFont typeface="Wingdings" charset="2"/>
              <a:buChar char="§"/>
              <a:defRPr/>
            </a:lvl1pPr>
            <a:lvl2pPr marL="685800" indent="-228600">
              <a:spcBef>
                <a:spcPts val="800"/>
              </a:spcBef>
              <a:spcAft>
                <a:spcPts val="800"/>
              </a:spcAft>
              <a:buFont typeface="Wingdings" charset="2"/>
              <a:buChar char="§"/>
              <a:defRPr/>
            </a:lvl2pPr>
            <a:lvl3pPr marL="1143000" indent="-228600">
              <a:spcBef>
                <a:spcPts val="800"/>
              </a:spcBef>
              <a:spcAft>
                <a:spcPts val="800"/>
              </a:spcAft>
              <a:buFont typeface="Wingdings" charset="2"/>
              <a:buChar char="§"/>
              <a:defRPr/>
            </a:lvl3pPr>
            <a:lvl4pPr marL="1600200" indent="-228600">
              <a:spcBef>
                <a:spcPts val="800"/>
              </a:spcBef>
              <a:spcAft>
                <a:spcPts val="800"/>
              </a:spcAft>
              <a:buFont typeface="Wingdings" charset="2"/>
              <a:buChar char="§"/>
              <a:defRPr/>
            </a:lvl4pPr>
            <a:lvl5pPr marL="2057400" indent="-228600">
              <a:spcBef>
                <a:spcPts val="800"/>
              </a:spcBef>
              <a:spcAft>
                <a:spcPts val="800"/>
              </a:spcAft>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81881F3-AB4F-4026-8B03-DBF7475676B1}" type="datetime1">
              <a:rPr lang="en-US" smtClean="0"/>
              <a:t>11/20/2024</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r>
              <a:rPr lang="en-US"/>
              <a:t>PAGE  </a:t>
            </a:r>
            <a:fld id="{93005692-73BE-493E-93AB-ECD6027A7652}" type="slidenum">
              <a:rPr lang="en-US" smtClean="0"/>
              <a:pPr/>
              <a:t>‹#›</a:t>
            </a:fld>
            <a:endParaRPr lang="en-US"/>
          </a:p>
        </p:txBody>
      </p:sp>
    </p:spTree>
    <p:extLst>
      <p:ext uri="{BB962C8B-B14F-4D97-AF65-F5344CB8AC3E}">
        <p14:creationId xmlns:p14="http://schemas.microsoft.com/office/powerpoint/2010/main" val="22385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883" y="434108"/>
            <a:ext cx="11569729" cy="89592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9882" y="1413163"/>
            <a:ext cx="11569729" cy="45951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38014" y="6335309"/>
            <a:ext cx="118111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5FDFC970-B950-4395-A833-47227D4A68CA}" type="datetime1">
              <a:rPr lang="en-US" smtClean="0"/>
              <a:t>11/20/2024</a:t>
            </a:fld>
            <a:endParaRPr lang="en-US"/>
          </a:p>
        </p:txBody>
      </p:sp>
      <p:sp>
        <p:nvSpPr>
          <p:cNvPr id="5" name="Footer Placeholder 4"/>
          <p:cNvSpPr>
            <a:spLocks noGrp="1"/>
          </p:cNvSpPr>
          <p:nvPr>
            <p:ph type="ftr" sz="quarter" idx="3"/>
          </p:nvPr>
        </p:nvSpPr>
        <p:spPr>
          <a:xfrm>
            <a:off x="259882" y="6335309"/>
            <a:ext cx="5226517"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a:t>
            </a:r>
          </a:p>
        </p:txBody>
      </p:sp>
      <p:sp>
        <p:nvSpPr>
          <p:cNvPr id="6" name="Slide Number Placeholder 5"/>
          <p:cNvSpPr>
            <a:spLocks noGrp="1"/>
          </p:cNvSpPr>
          <p:nvPr>
            <p:ph type="sldNum" sz="quarter" idx="4"/>
          </p:nvPr>
        </p:nvSpPr>
        <p:spPr>
          <a:xfrm>
            <a:off x="5588000" y="6335309"/>
            <a:ext cx="1016000"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PAGE  </a:t>
            </a:r>
            <a:fld id="{93005692-73BE-493E-93AB-ECD6027A7652}" type="slidenum">
              <a:rPr lang="en-US" smtClean="0"/>
              <a:pPr/>
              <a:t>‹#›</a:t>
            </a:fld>
            <a:endParaRPr lang="en-US"/>
          </a:p>
        </p:txBody>
      </p:sp>
      <p:grpSp>
        <p:nvGrpSpPr>
          <p:cNvPr id="15" name="Group 14"/>
          <p:cNvGrpSpPr/>
          <p:nvPr userDrawn="1"/>
        </p:nvGrpSpPr>
        <p:grpSpPr>
          <a:xfrm>
            <a:off x="0" y="0"/>
            <a:ext cx="12192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black background with a black square&#10;&#10;Description automatically generated with medium confidence">
            <a:extLst>
              <a:ext uri="{FF2B5EF4-FFF2-40B4-BE49-F238E27FC236}">
                <a16:creationId xmlns:a16="http://schemas.microsoft.com/office/drawing/2014/main" id="{CF79B0D7-52DD-2FC6-CF19-AEDFEBDF005C}"/>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8719128" y="5988570"/>
            <a:ext cx="3472871" cy="943814"/>
          </a:xfrm>
          <a:prstGeom prst="rect">
            <a:avLst/>
          </a:prstGeom>
        </p:spPr>
      </p:pic>
    </p:spTree>
    <p:extLst>
      <p:ext uri="{BB962C8B-B14F-4D97-AF65-F5344CB8AC3E}">
        <p14:creationId xmlns:p14="http://schemas.microsoft.com/office/powerpoint/2010/main" val="973700157"/>
      </p:ext>
    </p:extLst>
  </p:cSld>
  <p:clrMap bg1="lt1" tx1="dk1" bg2="lt2" tx2="dk2" accent1="accent1" accent2="accent2" accent3="accent3" accent4="accent4" accent5="accent5" accent6="accent6" hlink="hlink" folHlink="folHlink"/>
  <p:sldLayoutIdLst>
    <p:sldLayoutId id="2147483669" r:id="rId1"/>
    <p:sldLayoutId id="2147483714" r:id="rId2"/>
    <p:sldLayoutId id="2147483715" r:id="rId3"/>
    <p:sldLayoutId id="2147483716" r:id="rId4"/>
    <p:sldLayoutId id="2147483670" r:id="rId5"/>
    <p:sldLayoutId id="2147483693" r:id="rId6"/>
    <p:sldLayoutId id="2147483671" r:id="rId7"/>
    <p:sldLayoutId id="2147483690" r:id="rId8"/>
    <p:sldLayoutId id="2147483672" r:id="rId9"/>
    <p:sldLayoutId id="2147483673" r:id="rId10"/>
    <p:sldLayoutId id="2147483674" r:id="rId11"/>
    <p:sldLayoutId id="2147483675" r:id="rId12"/>
    <p:sldLayoutId id="2147483710" r:id="rId13"/>
    <p:sldLayoutId id="2147483717" r:id="rId14"/>
    <p:sldLayoutId id="2147483718" r:id="rId15"/>
    <p:sldLayoutId id="2147483719" r:id="rId16"/>
    <p:sldLayoutId id="2147483720" r:id="rId17"/>
    <p:sldLayoutId id="2147483721" r:id="rId18"/>
    <p:sldLayoutId id="2147483712" r:id="rId19"/>
    <p:sldLayoutId id="2147483713" r:id="rId20"/>
    <p:sldLayoutId id="2147483723" r:id="rId21"/>
    <p:sldLayoutId id="2147483722"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000" b="1" kern="1200" spc="50" baseline="0">
          <a:solidFill>
            <a:schemeClr val="tx1"/>
          </a:solidFill>
          <a:latin typeface="+mj-lt"/>
          <a:ea typeface="+mj-ea"/>
          <a:cs typeface="+mj-cs"/>
        </a:defRPr>
      </a:lvl1pPr>
    </p:titleStyle>
    <p:bodyStyle>
      <a:lvl1pPr marL="288925" indent="-288925" algn="l" defTabSz="914400"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7.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https://native-land.ca/" TargetMode="External"/><Relationship Id="rId3" Type="http://schemas.openxmlformats.org/officeDocument/2006/relationships/hyperlink" Target="https://www2.gov.bc.ca/assets/gov/british-columbians-our-governments/indigenous-people/aboriginal-peoples-documents/calls_to_action_english2.pdf" TargetMode="External"/><Relationship Id="rId7" Type="http://schemas.openxmlformats.org/officeDocument/2006/relationships/hyperlink" Target="https://www.portageandmainpress.com/Books/T/This-Place" TargetMode="External"/><Relationship Id="rId2" Type="http://schemas.openxmlformats.org/officeDocument/2006/relationships/hyperlink" Target="https://www.landbackcamp.com/" TargetMode="External"/><Relationship Id="rId1" Type="http://schemas.openxmlformats.org/officeDocument/2006/relationships/slideLayout" Target="../slideLayouts/slideLayout9.xml"/><Relationship Id="rId6" Type="http://schemas.openxmlformats.org/officeDocument/2006/relationships/hyperlink" Target="https://www.ictinc.ca/books/21-things-you-may-not-know-about-the-indian-act" TargetMode="External"/><Relationship Id="rId5" Type="http://schemas.openxmlformats.org/officeDocument/2006/relationships/hyperlink" Target="https://www.penguinrandomhouse.ca/books/93028/the-inconvenient-indian-by-thomas-king/9780385664226" TargetMode="External"/><Relationship Id="rId4" Type="http://schemas.openxmlformats.org/officeDocument/2006/relationships/hyperlink" Target="https://www.mmiwg-ffada.ca/final-report/" TargetMode="External"/><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uwaterloo.ca/career-developmen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633F2-53DD-5369-99FF-9F39FF226E5B}"/>
              </a:ext>
            </a:extLst>
          </p:cNvPr>
          <p:cNvSpPr>
            <a:spLocks noGrp="1"/>
          </p:cNvSpPr>
          <p:nvPr>
            <p:ph type="ctrTitle"/>
          </p:nvPr>
        </p:nvSpPr>
        <p:spPr>
          <a:xfrm>
            <a:off x="452740" y="636352"/>
            <a:ext cx="7153017" cy="1474115"/>
          </a:xfrm>
        </p:spPr>
        <p:txBody>
          <a:bodyPr>
            <a:normAutofit fontScale="90000"/>
          </a:bodyPr>
          <a:lstStyle/>
          <a:p>
            <a:r>
              <a:rPr lang="en-US" dirty="0"/>
              <a:t>Welcome! We’ll get started in a few minutes!</a:t>
            </a:r>
          </a:p>
        </p:txBody>
      </p:sp>
      <p:sp>
        <p:nvSpPr>
          <p:cNvPr id="7" name="TextBox 6">
            <a:extLst>
              <a:ext uri="{FF2B5EF4-FFF2-40B4-BE49-F238E27FC236}">
                <a16:creationId xmlns:a16="http://schemas.microsoft.com/office/drawing/2014/main" id="{E89CB29A-E1B9-A5A8-ECD1-6E7DA0FA4C86}"/>
              </a:ext>
            </a:extLst>
          </p:cNvPr>
          <p:cNvSpPr txBox="1"/>
          <p:nvPr/>
        </p:nvSpPr>
        <p:spPr>
          <a:xfrm>
            <a:off x="351866" y="2110467"/>
            <a:ext cx="6539501" cy="1200329"/>
          </a:xfrm>
          <a:prstGeom prst="rect">
            <a:avLst/>
          </a:prstGeom>
          <a:noFill/>
        </p:spPr>
        <p:txBody>
          <a:bodyPr wrap="square" rtlCol="0">
            <a:spAutoFit/>
          </a:bodyPr>
          <a:lstStyle/>
          <a:p>
            <a:r>
              <a:rPr lang="en-US" sz="2400">
                <a:solidFill>
                  <a:schemeClr val="bg1"/>
                </a:solidFill>
                <a:latin typeface="Georgia" panose="02040502050405020303" pitchFamily="18" charset="0"/>
              </a:rPr>
              <a:t>Note: This session will be not be recorded, but attendees will be sent the slide deck after the fact. </a:t>
            </a:r>
          </a:p>
        </p:txBody>
      </p:sp>
      <p:sp>
        <p:nvSpPr>
          <p:cNvPr id="3" name="Subtitle 2">
            <a:extLst>
              <a:ext uri="{FF2B5EF4-FFF2-40B4-BE49-F238E27FC236}">
                <a16:creationId xmlns:a16="http://schemas.microsoft.com/office/drawing/2014/main" id="{9C0972A4-A8FB-125F-FAA5-FB47D9BEDEF3}"/>
              </a:ext>
            </a:extLst>
          </p:cNvPr>
          <p:cNvSpPr>
            <a:spLocks noGrp="1"/>
          </p:cNvSpPr>
          <p:nvPr>
            <p:ph type="subTitle" idx="1"/>
          </p:nvPr>
        </p:nvSpPr>
        <p:spPr/>
        <p:txBody>
          <a:bodyPr>
            <a:noAutofit/>
          </a:bodyPr>
          <a:lstStyle/>
          <a:p>
            <a:r>
              <a:rPr lang="en-US" sz="2400">
                <a:solidFill>
                  <a:schemeClr val="bg1"/>
                </a:solidFill>
              </a:rPr>
              <a:t>In the meantime, feel free to introduce yourself in the chat! (e.g., name, program/faculty, regular/co-op)</a:t>
            </a:r>
          </a:p>
        </p:txBody>
      </p:sp>
      <p:pic>
        <p:nvPicPr>
          <p:cNvPr id="6" name="Picture 5">
            <a:extLst>
              <a:ext uri="{FF2B5EF4-FFF2-40B4-BE49-F238E27FC236}">
                <a16:creationId xmlns:a16="http://schemas.microsoft.com/office/drawing/2014/main" id="{F8B710D0-0131-9D72-A792-11753DFAF86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4165362"/>
            <a:ext cx="3723978" cy="2398402"/>
          </a:xfrm>
          <a:prstGeom prst="rect">
            <a:avLst/>
          </a:prstGeom>
        </p:spPr>
      </p:pic>
    </p:spTree>
    <p:extLst>
      <p:ext uri="{BB962C8B-B14F-4D97-AF65-F5344CB8AC3E}">
        <p14:creationId xmlns:p14="http://schemas.microsoft.com/office/powerpoint/2010/main" val="387771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095D0D55-4D71-4003-BFB7-902A133E56A5}"/>
              </a:ext>
            </a:extLst>
          </p:cNvPr>
          <p:cNvSpPr txBox="1">
            <a:spLocks noGrp="1"/>
          </p:cNvSpPr>
          <p:nvPr>
            <p:ph type="title" idx="4294967295"/>
          </p:nvPr>
        </p:nvSpPr>
        <p:spPr>
          <a:xfrm>
            <a:off x="338734" y="551179"/>
            <a:ext cx="9414866" cy="56682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6000" b="0" i="0">
                <a:solidFill>
                  <a:schemeClr val="tx1"/>
                </a:solidFill>
                <a:latin typeface="Impact"/>
                <a:ea typeface="+mj-ea"/>
                <a:cs typeface="Impact"/>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30" normalizeH="0" baseline="0" noProof="0" dirty="0">
                <a:ln>
                  <a:noFill/>
                </a:ln>
                <a:solidFill>
                  <a:schemeClr val="tx1"/>
                </a:solidFill>
                <a:effectLst/>
                <a:uLnTx/>
                <a:uFillTx/>
                <a:latin typeface="Impact"/>
                <a:ea typeface="+mj-ea"/>
                <a:cs typeface="Impact"/>
              </a:rPr>
              <a:t>Interview Preparation </a:t>
            </a:r>
            <a:endParaRPr kumimoji="0" lang="en-US" sz="3600" b="0" i="0" u="none" strike="noStrike" kern="0" cap="none" spc="0" normalizeH="0" baseline="0" noProof="0" dirty="0">
              <a:ln>
                <a:noFill/>
              </a:ln>
              <a:solidFill>
                <a:schemeClr val="tx1"/>
              </a:solidFill>
              <a:effectLst/>
              <a:uLnTx/>
              <a:uFillTx/>
              <a:latin typeface="Impact"/>
              <a:ea typeface="+mj-ea"/>
              <a:cs typeface="Impact"/>
            </a:endParaRPr>
          </a:p>
        </p:txBody>
      </p:sp>
      <p:sp>
        <p:nvSpPr>
          <p:cNvPr id="19" name="object 4">
            <a:extLst>
              <a:ext uri="{FF2B5EF4-FFF2-40B4-BE49-F238E27FC236}">
                <a16:creationId xmlns:a16="http://schemas.microsoft.com/office/drawing/2014/main" id="{BA68B4DC-9FF9-4DA5-98C8-60EE302F0CE1}"/>
              </a:ext>
            </a:extLst>
          </p:cNvPr>
          <p:cNvSpPr txBox="1"/>
          <p:nvPr/>
        </p:nvSpPr>
        <p:spPr>
          <a:xfrm>
            <a:off x="0" y="1474344"/>
            <a:ext cx="11734800" cy="4832477"/>
          </a:xfrm>
          <a:prstGeom prst="rect">
            <a:avLst/>
          </a:prstGeom>
        </p:spPr>
        <p:txBody>
          <a:bodyPr vert="horz" wrap="square" lIns="0" tIns="13335" rIns="0" bIns="0" rtlCol="0">
            <a:spAutoFit/>
          </a:bodyPr>
          <a:lstStyle/>
          <a:p>
            <a:pPr marL="637540" indent="-269875">
              <a:lnSpc>
                <a:spcPct val="150000"/>
              </a:lnSpc>
              <a:buSzPct val="85000"/>
              <a:buFont typeface="Wingdings"/>
              <a:buChar char=""/>
              <a:tabLst>
                <a:tab pos="636905" algn="l"/>
                <a:tab pos="637540" algn="l"/>
              </a:tabLst>
            </a:pPr>
            <a:r>
              <a:rPr lang="en-CA" sz="2400">
                <a:latin typeface="Georgia"/>
                <a:cs typeface="Georgia"/>
              </a:rPr>
              <a:t>Review resume </a:t>
            </a:r>
          </a:p>
          <a:p>
            <a:pPr marL="637540" indent="-269875">
              <a:lnSpc>
                <a:spcPct val="150000"/>
              </a:lnSpc>
              <a:buSzPct val="85000"/>
              <a:buFont typeface="Wingdings"/>
              <a:buChar char=""/>
              <a:tabLst>
                <a:tab pos="636905" algn="l"/>
                <a:tab pos="637540" algn="l"/>
              </a:tabLst>
            </a:pPr>
            <a:r>
              <a:rPr lang="en-CA" sz="2400">
                <a:latin typeface="Georgia"/>
                <a:cs typeface="Georgia"/>
              </a:rPr>
              <a:t>Review job description</a:t>
            </a:r>
          </a:p>
          <a:p>
            <a:pPr marL="637540" indent="-269875">
              <a:lnSpc>
                <a:spcPct val="150000"/>
              </a:lnSpc>
              <a:buSzPct val="85000"/>
              <a:buFont typeface="Wingdings"/>
              <a:buChar char=""/>
              <a:tabLst>
                <a:tab pos="636905" algn="l"/>
                <a:tab pos="637540" algn="l"/>
              </a:tabLst>
            </a:pPr>
            <a:r>
              <a:rPr lang="en-CA" sz="2400">
                <a:latin typeface="Georgia"/>
                <a:cs typeface="Georgia"/>
              </a:rPr>
              <a:t>Research employer (mission, challenges, motivators, culture and strategic plan) </a:t>
            </a:r>
          </a:p>
          <a:p>
            <a:pPr marL="637540" indent="-269875">
              <a:lnSpc>
                <a:spcPct val="150000"/>
              </a:lnSpc>
              <a:buSzPct val="85000"/>
              <a:buFont typeface="Wingdings"/>
              <a:buChar char=""/>
              <a:tabLst>
                <a:tab pos="636905" algn="l"/>
                <a:tab pos="637540" algn="l"/>
              </a:tabLst>
            </a:pPr>
            <a:r>
              <a:rPr lang="en-CA" sz="2400">
                <a:latin typeface="Georgia"/>
                <a:cs typeface="Georgia"/>
              </a:rPr>
              <a:t>Practice interview questions </a:t>
            </a:r>
          </a:p>
          <a:p>
            <a:pPr marL="637540" indent="-269875">
              <a:lnSpc>
                <a:spcPct val="150000"/>
              </a:lnSpc>
              <a:buSzPct val="85000"/>
              <a:buFont typeface="Wingdings"/>
              <a:buChar char=""/>
              <a:tabLst>
                <a:tab pos="636905" algn="l"/>
                <a:tab pos="637540" algn="l"/>
              </a:tabLst>
            </a:pPr>
            <a:r>
              <a:rPr lang="en-CA" sz="2400">
                <a:latin typeface="Georgia"/>
                <a:cs typeface="Georgia"/>
              </a:rPr>
              <a:t>Prepare questions to ask the interviewer</a:t>
            </a:r>
          </a:p>
          <a:p>
            <a:pPr marL="637540" indent="-269875">
              <a:lnSpc>
                <a:spcPct val="150000"/>
              </a:lnSpc>
              <a:buSzPct val="85000"/>
              <a:buFont typeface="Wingdings"/>
              <a:buChar char=""/>
              <a:tabLst>
                <a:tab pos="636905" algn="l"/>
                <a:tab pos="637540" algn="l"/>
              </a:tabLst>
            </a:pPr>
            <a:r>
              <a:rPr lang="en-CA" sz="2400">
                <a:latin typeface="Georgia"/>
                <a:cs typeface="Georgia"/>
              </a:rPr>
              <a:t>References </a:t>
            </a:r>
          </a:p>
          <a:p>
            <a:pPr marL="637540" indent="-269875">
              <a:lnSpc>
                <a:spcPct val="150000"/>
              </a:lnSpc>
              <a:buSzPct val="85000"/>
              <a:buFont typeface="Wingdings"/>
              <a:buChar char=""/>
              <a:tabLst>
                <a:tab pos="636905" algn="l"/>
                <a:tab pos="637540" algn="l"/>
              </a:tabLst>
            </a:pPr>
            <a:r>
              <a:rPr lang="en-CA" sz="2400">
                <a:latin typeface="Georgia"/>
                <a:cs typeface="Georgia"/>
              </a:rPr>
              <a:t>Copy of your resume </a:t>
            </a:r>
          </a:p>
          <a:p>
            <a:pPr marL="637540" indent="-269875">
              <a:lnSpc>
                <a:spcPct val="150000"/>
              </a:lnSpc>
              <a:buSzPct val="85000"/>
              <a:buFont typeface="Wingdings"/>
              <a:buChar char=""/>
              <a:tabLst>
                <a:tab pos="636905" algn="l"/>
                <a:tab pos="637540" algn="l"/>
              </a:tabLst>
            </a:pPr>
            <a:r>
              <a:rPr lang="en-CA" sz="2400">
                <a:highlight>
                  <a:srgbClr val="FFD54F"/>
                </a:highlight>
                <a:latin typeface="Georgia"/>
                <a:cs typeface="Georgia"/>
              </a:rPr>
              <a:t>Know yourself and what you bring to the position</a:t>
            </a:r>
          </a:p>
          <a:p>
            <a:pPr marL="637540" indent="-269875">
              <a:lnSpc>
                <a:spcPct val="114000"/>
              </a:lnSpc>
              <a:buSzPct val="85000"/>
              <a:buFont typeface="Wingdings"/>
              <a:buChar char=""/>
              <a:tabLst>
                <a:tab pos="636905" algn="l"/>
                <a:tab pos="637540" algn="l"/>
              </a:tabLst>
            </a:pPr>
            <a:endParaRPr sz="2400">
              <a:latin typeface="Georgia"/>
              <a:cs typeface="Georgia"/>
            </a:endParaRPr>
          </a:p>
        </p:txBody>
      </p:sp>
    </p:spTree>
    <p:extLst>
      <p:ext uri="{BB962C8B-B14F-4D97-AF65-F5344CB8AC3E}">
        <p14:creationId xmlns:p14="http://schemas.microsoft.com/office/powerpoint/2010/main" val="422946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095D0D55-4D71-4003-BFB7-902A133E56A5}"/>
              </a:ext>
            </a:extLst>
          </p:cNvPr>
          <p:cNvSpPr txBox="1">
            <a:spLocks noGrp="1"/>
          </p:cNvSpPr>
          <p:nvPr>
            <p:ph type="title" idx="4294967295"/>
          </p:nvPr>
        </p:nvSpPr>
        <p:spPr>
          <a:xfrm>
            <a:off x="381000" y="762000"/>
            <a:ext cx="10405466" cy="56682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6000" b="0" i="0">
                <a:solidFill>
                  <a:schemeClr val="tx1"/>
                </a:solidFill>
                <a:latin typeface="Impact"/>
                <a:ea typeface="+mj-ea"/>
                <a:cs typeface="Impact"/>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30" normalizeH="0" baseline="0" noProof="0" dirty="0">
                <a:ln>
                  <a:noFill/>
                </a:ln>
                <a:solidFill>
                  <a:schemeClr val="tx1"/>
                </a:solidFill>
                <a:effectLst/>
                <a:uLnTx/>
                <a:uFillTx/>
                <a:latin typeface="Impact"/>
                <a:ea typeface="+mj-ea"/>
                <a:cs typeface="Impact"/>
              </a:rPr>
              <a:t>What is the employer looking for?</a:t>
            </a:r>
            <a:endParaRPr kumimoji="0" lang="en-US" sz="3600" b="0" i="0" u="none" strike="noStrike" kern="0" cap="none" spc="0" normalizeH="0" baseline="0" noProof="0" dirty="0">
              <a:ln>
                <a:noFill/>
              </a:ln>
              <a:solidFill>
                <a:schemeClr val="tx1"/>
              </a:solidFill>
              <a:effectLst/>
              <a:uLnTx/>
              <a:uFillTx/>
              <a:latin typeface="Impact"/>
              <a:ea typeface="+mj-ea"/>
              <a:cs typeface="Impact"/>
            </a:endParaRPr>
          </a:p>
        </p:txBody>
      </p:sp>
      <p:sp>
        <p:nvSpPr>
          <p:cNvPr id="19" name="object 4">
            <a:extLst>
              <a:ext uri="{FF2B5EF4-FFF2-40B4-BE49-F238E27FC236}">
                <a16:creationId xmlns:a16="http://schemas.microsoft.com/office/drawing/2014/main" id="{BA68B4DC-9FF9-4DA5-98C8-60EE302F0CE1}"/>
              </a:ext>
            </a:extLst>
          </p:cNvPr>
          <p:cNvSpPr txBox="1"/>
          <p:nvPr/>
        </p:nvSpPr>
        <p:spPr>
          <a:xfrm>
            <a:off x="394855" y="1793904"/>
            <a:ext cx="11734800" cy="3270191"/>
          </a:xfrm>
          <a:prstGeom prst="rect">
            <a:avLst/>
          </a:prstGeom>
        </p:spPr>
        <p:txBody>
          <a:bodyPr vert="horz" wrap="square" lIns="0" tIns="13335" rIns="0" bIns="0" rtlCol="0">
            <a:spAutoFit/>
          </a:bodyPr>
          <a:lstStyle/>
          <a:p>
            <a:pPr marL="637540" indent="-269875">
              <a:lnSpc>
                <a:spcPct val="150000"/>
              </a:lnSpc>
              <a:buSzPct val="85000"/>
              <a:buFont typeface="Wingdings"/>
              <a:buChar char=""/>
              <a:tabLst>
                <a:tab pos="636905" algn="l"/>
                <a:tab pos="637540" algn="l"/>
              </a:tabLst>
            </a:pPr>
            <a:r>
              <a:rPr lang="en-CA" sz="2400">
                <a:latin typeface="Georgia"/>
                <a:cs typeface="Georgia"/>
              </a:rPr>
              <a:t>Experience </a:t>
            </a:r>
          </a:p>
          <a:p>
            <a:pPr marL="637540" indent="-269875">
              <a:lnSpc>
                <a:spcPct val="150000"/>
              </a:lnSpc>
              <a:buSzPct val="85000"/>
              <a:buFont typeface="Wingdings"/>
              <a:buChar char=""/>
              <a:tabLst>
                <a:tab pos="636905" algn="l"/>
                <a:tab pos="637540" algn="l"/>
              </a:tabLst>
            </a:pPr>
            <a:r>
              <a:rPr lang="en-CA" sz="2400">
                <a:latin typeface="Georgia"/>
                <a:cs typeface="Georgia"/>
              </a:rPr>
              <a:t>Education </a:t>
            </a:r>
          </a:p>
          <a:p>
            <a:pPr marL="637540" indent="-269875">
              <a:lnSpc>
                <a:spcPct val="150000"/>
              </a:lnSpc>
              <a:buSzPct val="85000"/>
              <a:buFont typeface="Wingdings"/>
              <a:buChar char=""/>
              <a:tabLst>
                <a:tab pos="636905" algn="l"/>
                <a:tab pos="637540" algn="l"/>
              </a:tabLst>
            </a:pPr>
            <a:r>
              <a:rPr lang="en-CA" sz="2400">
                <a:latin typeface="Georgia"/>
                <a:cs typeface="Georgia"/>
              </a:rPr>
              <a:t>Knowledge </a:t>
            </a:r>
          </a:p>
          <a:p>
            <a:pPr marL="637540" indent="-269875">
              <a:lnSpc>
                <a:spcPct val="150000"/>
              </a:lnSpc>
              <a:buSzPct val="85000"/>
              <a:buFont typeface="Wingdings"/>
              <a:buChar char=""/>
              <a:tabLst>
                <a:tab pos="636905" algn="l"/>
                <a:tab pos="637540" algn="l"/>
              </a:tabLst>
            </a:pPr>
            <a:r>
              <a:rPr lang="en-CA" sz="2400">
                <a:latin typeface="Georgia"/>
                <a:cs typeface="Georgia"/>
              </a:rPr>
              <a:t>Technical Skills </a:t>
            </a:r>
          </a:p>
          <a:p>
            <a:pPr marL="637540" indent="-269875">
              <a:lnSpc>
                <a:spcPct val="150000"/>
              </a:lnSpc>
              <a:buSzPct val="85000"/>
              <a:buFont typeface="Wingdings"/>
              <a:buChar char=""/>
              <a:tabLst>
                <a:tab pos="636905" algn="l"/>
                <a:tab pos="637540" algn="l"/>
              </a:tabLst>
            </a:pPr>
            <a:r>
              <a:rPr lang="en-CA" sz="2400">
                <a:latin typeface="Georgia"/>
                <a:cs typeface="Georgia"/>
              </a:rPr>
              <a:t>Transferable Skills </a:t>
            </a:r>
          </a:p>
          <a:p>
            <a:pPr marL="637540" indent="-269875">
              <a:lnSpc>
                <a:spcPct val="150000"/>
              </a:lnSpc>
              <a:buSzPct val="85000"/>
              <a:buFont typeface="Wingdings"/>
              <a:buChar char=""/>
              <a:tabLst>
                <a:tab pos="636905" algn="l"/>
                <a:tab pos="637540" algn="l"/>
              </a:tabLst>
            </a:pPr>
            <a:r>
              <a:rPr lang="en-CA" sz="2400">
                <a:latin typeface="Georgia"/>
                <a:cs typeface="Georgia"/>
              </a:rPr>
              <a:t>Personal Attributes</a:t>
            </a:r>
          </a:p>
        </p:txBody>
      </p:sp>
      <p:pic>
        <p:nvPicPr>
          <p:cNvPr id="7" name="Picture 6" descr="Man wearing white shirt and yellow sweater">
            <a:extLst>
              <a:ext uri="{FF2B5EF4-FFF2-40B4-BE49-F238E27FC236}">
                <a16:creationId xmlns:a16="http://schemas.microsoft.com/office/drawing/2014/main" id="{7F38A684-31C5-854F-7135-75B0F0D00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162" y="1524000"/>
            <a:ext cx="6519838" cy="4351283"/>
          </a:xfrm>
          <a:prstGeom prst="rect">
            <a:avLst/>
          </a:prstGeom>
        </p:spPr>
      </p:pic>
    </p:spTree>
    <p:extLst>
      <p:ext uri="{BB962C8B-B14F-4D97-AF65-F5344CB8AC3E}">
        <p14:creationId xmlns:p14="http://schemas.microsoft.com/office/powerpoint/2010/main" val="2764605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095D0D55-4D71-4003-BFB7-902A133E56A5}"/>
              </a:ext>
            </a:extLst>
          </p:cNvPr>
          <p:cNvSpPr txBox="1">
            <a:spLocks noGrp="1"/>
          </p:cNvSpPr>
          <p:nvPr>
            <p:ph type="title" idx="4294967295"/>
          </p:nvPr>
        </p:nvSpPr>
        <p:spPr>
          <a:xfrm>
            <a:off x="338734" y="551179"/>
            <a:ext cx="9414866" cy="56682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6000" b="0" i="0">
                <a:solidFill>
                  <a:schemeClr val="tx1"/>
                </a:solidFill>
                <a:latin typeface="Impact"/>
                <a:ea typeface="+mj-ea"/>
                <a:cs typeface="Impact"/>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3600" b="0" i="0" u="none" strike="noStrike" kern="0" cap="none" spc="30" normalizeH="0" baseline="0" noProof="0" dirty="0">
                <a:ln>
                  <a:noFill/>
                </a:ln>
                <a:solidFill>
                  <a:schemeClr val="tx1"/>
                </a:solidFill>
                <a:effectLst/>
                <a:uLnTx/>
                <a:uFillTx/>
                <a:latin typeface="Impact"/>
                <a:ea typeface="+mj-ea"/>
                <a:cs typeface="Impact"/>
              </a:rPr>
              <a:t>Know the details</a:t>
            </a:r>
            <a:endParaRPr kumimoji="0" lang="en-US" sz="3600" b="0" i="0" u="none" strike="noStrike" kern="0" cap="none" spc="0" normalizeH="0" baseline="0" noProof="0" dirty="0">
              <a:ln>
                <a:noFill/>
              </a:ln>
              <a:solidFill>
                <a:schemeClr val="tx1"/>
              </a:solidFill>
              <a:effectLst/>
              <a:uLnTx/>
              <a:uFillTx/>
              <a:latin typeface="Impact"/>
              <a:ea typeface="+mj-ea"/>
              <a:cs typeface="Impact"/>
            </a:endParaRPr>
          </a:p>
        </p:txBody>
      </p:sp>
      <p:sp>
        <p:nvSpPr>
          <p:cNvPr id="19" name="object 4">
            <a:extLst>
              <a:ext uri="{FF2B5EF4-FFF2-40B4-BE49-F238E27FC236}">
                <a16:creationId xmlns:a16="http://schemas.microsoft.com/office/drawing/2014/main" id="{BA68B4DC-9FF9-4DA5-98C8-60EE302F0CE1}"/>
              </a:ext>
            </a:extLst>
          </p:cNvPr>
          <p:cNvSpPr txBox="1"/>
          <p:nvPr/>
        </p:nvSpPr>
        <p:spPr>
          <a:xfrm>
            <a:off x="16967" y="1356253"/>
            <a:ext cx="9414866" cy="4145494"/>
          </a:xfrm>
          <a:prstGeom prst="rect">
            <a:avLst/>
          </a:prstGeom>
        </p:spPr>
        <p:txBody>
          <a:bodyPr vert="horz" wrap="square" lIns="0" tIns="13335" rIns="0" bIns="0" rtlCol="0">
            <a:spAutoFit/>
          </a:bodyPr>
          <a:lstStyle/>
          <a:p>
            <a:pPr marL="710565" indent="-342900">
              <a:lnSpc>
                <a:spcPct val="150000"/>
              </a:lnSpc>
              <a:buSzPct val="85000"/>
              <a:buFont typeface="Arial" panose="020B0604020202020204" pitchFamily="34" charset="0"/>
              <a:buChar char="•"/>
              <a:tabLst>
                <a:tab pos="636905" algn="l"/>
                <a:tab pos="637540" algn="l"/>
              </a:tabLst>
            </a:pPr>
            <a:r>
              <a:rPr lang="en-CA" sz="2400">
                <a:latin typeface="Georgia"/>
                <a:cs typeface="Georgia"/>
              </a:rPr>
              <a:t>How many people will interview you? Who are they?</a:t>
            </a:r>
          </a:p>
          <a:p>
            <a:pPr marL="710565" indent="-342900">
              <a:lnSpc>
                <a:spcPct val="150000"/>
              </a:lnSpc>
              <a:buSzPct val="85000"/>
              <a:buFont typeface="Arial" panose="020B0604020202020204" pitchFamily="34" charset="0"/>
              <a:buChar char="•"/>
              <a:tabLst>
                <a:tab pos="636905" algn="l"/>
                <a:tab pos="637540" algn="l"/>
              </a:tabLst>
            </a:pPr>
            <a:r>
              <a:rPr lang="en-CA" sz="2400">
                <a:latin typeface="Georgia"/>
                <a:cs typeface="Georgia"/>
              </a:rPr>
              <a:t>How long will the interview be? </a:t>
            </a:r>
          </a:p>
          <a:p>
            <a:pPr marL="710565" indent="-342900">
              <a:lnSpc>
                <a:spcPct val="150000"/>
              </a:lnSpc>
              <a:buSzPct val="85000"/>
              <a:buFont typeface="Arial" panose="020B0604020202020204" pitchFamily="34" charset="0"/>
              <a:buChar char="•"/>
              <a:tabLst>
                <a:tab pos="636905" algn="l"/>
                <a:tab pos="637540" algn="l"/>
              </a:tabLst>
            </a:pPr>
            <a:r>
              <a:rPr lang="en-CA" sz="2400">
                <a:latin typeface="Georgia"/>
                <a:cs typeface="Georgia"/>
              </a:rPr>
              <a:t>What components will it include? </a:t>
            </a:r>
          </a:p>
          <a:p>
            <a:pPr marL="1167765" lvl="1" indent="-342900">
              <a:lnSpc>
                <a:spcPct val="150000"/>
              </a:lnSpc>
              <a:buSzPct val="85000"/>
              <a:buFont typeface="Arial" panose="020B0604020202020204" pitchFamily="34" charset="0"/>
              <a:buChar char="•"/>
              <a:tabLst>
                <a:tab pos="636905" algn="l"/>
                <a:tab pos="637540" algn="l"/>
              </a:tabLst>
            </a:pPr>
            <a:r>
              <a:rPr lang="en-CA" sz="2400">
                <a:latin typeface="Georgia"/>
                <a:cs typeface="Georgia"/>
              </a:rPr>
              <a:t>Question and answer? </a:t>
            </a:r>
          </a:p>
          <a:p>
            <a:pPr marL="1167765" lvl="1" indent="-342900">
              <a:lnSpc>
                <a:spcPct val="150000"/>
              </a:lnSpc>
              <a:buSzPct val="85000"/>
              <a:buFont typeface="Arial" panose="020B0604020202020204" pitchFamily="34" charset="0"/>
              <a:buChar char="•"/>
              <a:tabLst>
                <a:tab pos="636905" algn="l"/>
                <a:tab pos="637540" algn="l"/>
              </a:tabLst>
            </a:pPr>
            <a:r>
              <a:rPr lang="en-CA" sz="2400">
                <a:latin typeface="Georgia"/>
                <a:cs typeface="Georgia"/>
              </a:rPr>
              <a:t>Technical? </a:t>
            </a:r>
          </a:p>
          <a:p>
            <a:pPr marL="1167765" lvl="1" indent="-342900">
              <a:lnSpc>
                <a:spcPct val="150000"/>
              </a:lnSpc>
              <a:buSzPct val="85000"/>
              <a:buFont typeface="Arial" panose="020B0604020202020204" pitchFamily="34" charset="0"/>
              <a:buChar char="•"/>
              <a:tabLst>
                <a:tab pos="636905" algn="l"/>
                <a:tab pos="637540" algn="l"/>
              </a:tabLst>
            </a:pPr>
            <a:r>
              <a:rPr lang="en-CA" sz="2400">
                <a:latin typeface="Georgia"/>
                <a:cs typeface="Georgia"/>
              </a:rPr>
              <a:t>Application? </a:t>
            </a:r>
          </a:p>
          <a:p>
            <a:pPr marL="824865" lvl="1">
              <a:lnSpc>
                <a:spcPct val="114000"/>
              </a:lnSpc>
              <a:buSzPct val="85000"/>
              <a:tabLst>
                <a:tab pos="636905" algn="l"/>
                <a:tab pos="637540" algn="l"/>
              </a:tabLst>
            </a:pPr>
            <a:endParaRPr lang="en-CA" sz="2400">
              <a:latin typeface="Georgia"/>
              <a:cs typeface="Georgia"/>
            </a:endParaRPr>
          </a:p>
          <a:p>
            <a:pPr marL="710565" indent="-342900">
              <a:lnSpc>
                <a:spcPct val="114000"/>
              </a:lnSpc>
              <a:buSzPct val="85000"/>
              <a:buFont typeface="Arial" panose="020B0604020202020204" pitchFamily="34" charset="0"/>
              <a:buChar char="•"/>
              <a:tabLst>
                <a:tab pos="636905" algn="l"/>
                <a:tab pos="637540" algn="l"/>
              </a:tabLst>
            </a:pPr>
            <a:endParaRPr sz="2400">
              <a:latin typeface="Georgia"/>
              <a:cs typeface="Georgia"/>
            </a:endParaRPr>
          </a:p>
        </p:txBody>
      </p:sp>
      <p:sp>
        <p:nvSpPr>
          <p:cNvPr id="2" name="Rectangle 1">
            <a:extLst>
              <a:ext uri="{FF2B5EF4-FFF2-40B4-BE49-F238E27FC236}">
                <a16:creationId xmlns:a16="http://schemas.microsoft.com/office/drawing/2014/main" id="{B991B7F8-03B8-DD77-0462-1A92DDF27B0F}"/>
              </a:ext>
            </a:extLst>
          </p:cNvPr>
          <p:cNvSpPr/>
          <p:nvPr/>
        </p:nvSpPr>
        <p:spPr>
          <a:xfrm>
            <a:off x="16967" y="5185964"/>
            <a:ext cx="8839902" cy="1133067"/>
          </a:xfrm>
          <a:prstGeom prst="rect">
            <a:avLst/>
          </a:prstGeom>
        </p:spPr>
        <p:txBody>
          <a:bodyPr wrap="square">
            <a:spAutoFit/>
          </a:bodyPr>
          <a:lstStyle/>
          <a:p>
            <a:pPr marL="367665">
              <a:lnSpc>
                <a:spcPct val="150000"/>
              </a:lnSpc>
              <a:buSzPct val="85000"/>
              <a:tabLst>
                <a:tab pos="636905" algn="l"/>
                <a:tab pos="637540" algn="l"/>
              </a:tabLst>
            </a:pPr>
            <a:r>
              <a:rPr lang="en-CA" sz="2400">
                <a:latin typeface="Georgia"/>
                <a:cs typeface="Georgia"/>
              </a:rPr>
              <a:t>Knowing this information can help relieve anxiety and reduce surprises! </a:t>
            </a:r>
          </a:p>
        </p:txBody>
      </p:sp>
      <p:pic>
        <p:nvPicPr>
          <p:cNvPr id="4" name="Graphic 3" descr="Clipboard Partially Checked with solid fill">
            <a:extLst>
              <a:ext uri="{FF2B5EF4-FFF2-40B4-BE49-F238E27FC236}">
                <a16:creationId xmlns:a16="http://schemas.microsoft.com/office/drawing/2014/main" id="{C0CA2254-E636-4B2E-C225-35068FBEBE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067800" y="1905000"/>
            <a:ext cx="3464995" cy="3464995"/>
          </a:xfrm>
          <a:prstGeom prst="rect">
            <a:avLst/>
          </a:prstGeom>
        </p:spPr>
      </p:pic>
    </p:spTree>
    <p:extLst>
      <p:ext uri="{BB962C8B-B14F-4D97-AF65-F5344CB8AC3E}">
        <p14:creationId xmlns:p14="http://schemas.microsoft.com/office/powerpoint/2010/main" val="374272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BD59F-B824-4D04-93C1-1DB96D5C4037}"/>
              </a:ext>
            </a:extLst>
          </p:cNvPr>
          <p:cNvSpPr>
            <a:spLocks noGrp="1"/>
          </p:cNvSpPr>
          <p:nvPr>
            <p:ph type="title"/>
          </p:nvPr>
        </p:nvSpPr>
        <p:spPr/>
        <p:txBody>
          <a:bodyPr/>
          <a:lstStyle/>
          <a:p>
            <a:r>
              <a:rPr lang="en-US"/>
              <a:t>Practice, practice, practice! </a:t>
            </a:r>
          </a:p>
        </p:txBody>
      </p:sp>
      <p:sp>
        <p:nvSpPr>
          <p:cNvPr id="3" name="Content Placeholder 2">
            <a:extLst>
              <a:ext uri="{FF2B5EF4-FFF2-40B4-BE49-F238E27FC236}">
                <a16:creationId xmlns:a16="http://schemas.microsoft.com/office/drawing/2014/main" id="{CB12A12F-784F-BBDB-B63E-FAD4E659D3C9}"/>
              </a:ext>
            </a:extLst>
          </p:cNvPr>
          <p:cNvSpPr>
            <a:spLocks noGrp="1"/>
          </p:cNvSpPr>
          <p:nvPr>
            <p:ph idx="1"/>
          </p:nvPr>
        </p:nvSpPr>
        <p:spPr/>
        <p:txBody>
          <a:bodyPr/>
          <a:lstStyle/>
          <a:p>
            <a:pPr marL="0" indent="0">
              <a:buNone/>
            </a:pPr>
            <a:r>
              <a:rPr lang="en-US"/>
              <a:t>How will you practice for your interview?</a:t>
            </a:r>
          </a:p>
          <a:p>
            <a:r>
              <a:rPr lang="en-US" b="1"/>
              <a:t>Behavioural interviews: </a:t>
            </a:r>
            <a:r>
              <a:rPr lang="en-US"/>
              <a:t>mock interviews (visit CCD!), sample questions, practicing with folks you trust, </a:t>
            </a:r>
            <a:r>
              <a:rPr lang="en-US" err="1"/>
              <a:t>GenAI</a:t>
            </a:r>
            <a:r>
              <a:rPr lang="en-US"/>
              <a:t> tools? (e.g., Microsoft Copilot)  </a:t>
            </a:r>
          </a:p>
          <a:p>
            <a:r>
              <a:rPr lang="en-US" b="1"/>
              <a:t>Technical interviews:</a:t>
            </a:r>
            <a:r>
              <a:rPr lang="en-US"/>
              <a:t> connecting with upper-year peers, online prep platforms</a:t>
            </a:r>
          </a:p>
          <a:p>
            <a:r>
              <a:rPr lang="en-US"/>
              <a:t>Networking?</a:t>
            </a:r>
          </a:p>
        </p:txBody>
      </p:sp>
    </p:spTree>
    <p:extLst>
      <p:ext uri="{BB962C8B-B14F-4D97-AF65-F5344CB8AC3E}">
        <p14:creationId xmlns:p14="http://schemas.microsoft.com/office/powerpoint/2010/main" val="362460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4ACAF5-F2AC-C0D2-E57C-273B5838D07E}"/>
              </a:ext>
            </a:extLst>
          </p:cNvPr>
          <p:cNvSpPr>
            <a:spLocks noGrp="1"/>
          </p:cNvSpPr>
          <p:nvPr>
            <p:ph type="title"/>
          </p:nvPr>
        </p:nvSpPr>
        <p:spPr/>
        <p:txBody>
          <a:bodyPr/>
          <a:lstStyle/>
          <a:p>
            <a:r>
              <a:rPr lang="en-US"/>
              <a:t>Virtual vs. in-Person Interviews</a:t>
            </a:r>
          </a:p>
        </p:txBody>
      </p:sp>
    </p:spTree>
    <p:extLst>
      <p:ext uri="{BB962C8B-B14F-4D97-AF65-F5344CB8AC3E}">
        <p14:creationId xmlns:p14="http://schemas.microsoft.com/office/powerpoint/2010/main" val="165630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2960923"/>
            <a:ext cx="10210800" cy="936154"/>
          </a:xfrm>
          <a:prstGeom prst="rect">
            <a:avLst/>
          </a:prstGeom>
        </p:spPr>
        <p:txBody>
          <a:bodyPr vert="horz" wrap="square" lIns="0" tIns="12700" rIns="0" bIns="0" rtlCol="0">
            <a:spAutoFit/>
          </a:bodyPr>
          <a:lstStyle/>
          <a:p>
            <a:pPr marL="12700" algn="ctr">
              <a:lnSpc>
                <a:spcPct val="100000"/>
              </a:lnSpc>
              <a:spcBef>
                <a:spcPts val="100"/>
              </a:spcBef>
            </a:pPr>
            <a:r>
              <a:rPr lang="en-CA"/>
              <a:t>VIRTUAL INTERVIEWS</a:t>
            </a:r>
            <a:endParaRPr/>
          </a:p>
        </p:txBody>
      </p:sp>
    </p:spTree>
    <p:extLst>
      <p:ext uri="{BB962C8B-B14F-4D97-AF65-F5344CB8AC3E}">
        <p14:creationId xmlns:p14="http://schemas.microsoft.com/office/powerpoint/2010/main" val="41114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7128866" cy="566822"/>
          </a:xfrm>
          <a:prstGeom prst="rect">
            <a:avLst/>
          </a:prstGeom>
        </p:spPr>
        <p:txBody>
          <a:bodyPr vert="horz" wrap="square" lIns="0" tIns="12700" rIns="0" bIns="0" rtlCol="0">
            <a:spAutoFit/>
          </a:bodyPr>
          <a:lstStyle/>
          <a:p>
            <a:pPr marL="12700">
              <a:lnSpc>
                <a:spcPct val="100000"/>
              </a:lnSpc>
              <a:spcBef>
                <a:spcPts val="100"/>
              </a:spcBef>
            </a:pPr>
            <a:r>
              <a:rPr lang="en-CA" sz="3600" spc="25"/>
              <a:t>Virtual Interview Considerations</a:t>
            </a:r>
            <a:endParaRPr sz="3600"/>
          </a:p>
        </p:txBody>
      </p:sp>
      <p:sp>
        <p:nvSpPr>
          <p:cNvPr id="4" name="object 4"/>
          <p:cNvSpPr txBox="1"/>
          <p:nvPr/>
        </p:nvSpPr>
        <p:spPr>
          <a:xfrm>
            <a:off x="338734" y="1246244"/>
            <a:ext cx="10100666" cy="4687565"/>
          </a:xfrm>
          <a:prstGeom prst="rect">
            <a:avLst/>
          </a:prstGeom>
        </p:spPr>
        <p:txBody>
          <a:bodyPr vert="horz" wrap="square" lIns="0" tIns="13335" rIns="0" bIns="0" rtlCol="0">
            <a:spAutoFit/>
          </a:bodyPr>
          <a:lstStyle/>
          <a:p>
            <a:pPr marL="355600" indent="-342900">
              <a:lnSpc>
                <a:spcPct val="114000"/>
              </a:lnSpc>
              <a:spcBef>
                <a:spcPts val="105"/>
              </a:spcBef>
              <a:buFont typeface="Arial" panose="020B0604020202020204" pitchFamily="34" charset="0"/>
              <a:buChar char="•"/>
            </a:pPr>
            <a:r>
              <a:rPr lang="en-CA" sz="2400" b="1" spc="-5">
                <a:latin typeface="Georgia"/>
                <a:cs typeface="Georgia"/>
              </a:rPr>
              <a:t>Test your Tech: </a:t>
            </a:r>
            <a:r>
              <a:rPr lang="en-CA" sz="2400" spc="-5">
                <a:latin typeface="Georgia"/>
                <a:cs typeface="Georgia"/>
              </a:rPr>
              <a:t>test run the software with a friend to ensure a smooth experience</a:t>
            </a:r>
          </a:p>
          <a:p>
            <a:pPr marL="355600" indent="-342900">
              <a:lnSpc>
                <a:spcPct val="114000"/>
              </a:lnSpc>
              <a:spcBef>
                <a:spcPts val="105"/>
              </a:spcBef>
              <a:buFont typeface="Arial" panose="020B0604020202020204" pitchFamily="34" charset="0"/>
              <a:buChar char="•"/>
            </a:pPr>
            <a:r>
              <a:rPr lang="en-CA" sz="2400" b="1" spc="-5">
                <a:latin typeface="Georgia"/>
                <a:cs typeface="Times New Roman"/>
              </a:rPr>
              <a:t>Be early: </a:t>
            </a:r>
            <a:r>
              <a:rPr lang="en-CA" sz="2400" spc="-5">
                <a:latin typeface="Georgia"/>
                <a:cs typeface="Times New Roman"/>
              </a:rPr>
              <a:t>set up your computer, close extra tabs, turn off notifications and open the program</a:t>
            </a:r>
          </a:p>
          <a:p>
            <a:pPr marL="355600" indent="-342900">
              <a:lnSpc>
                <a:spcPct val="114000"/>
              </a:lnSpc>
              <a:spcBef>
                <a:spcPts val="105"/>
              </a:spcBef>
              <a:buFont typeface="Arial" panose="020B0604020202020204" pitchFamily="34" charset="0"/>
              <a:buChar char="•"/>
            </a:pPr>
            <a:r>
              <a:rPr lang="en-CA" sz="2400" b="1" spc="-5">
                <a:latin typeface="Georgia"/>
                <a:cs typeface="Times New Roman"/>
              </a:rPr>
              <a:t>Start with a strong introduction: </a:t>
            </a:r>
            <a:r>
              <a:rPr lang="en-CA" sz="2400" spc="-5">
                <a:latin typeface="Georgia"/>
                <a:cs typeface="Times New Roman"/>
              </a:rPr>
              <a:t>say hello, smile and look into your camera</a:t>
            </a:r>
          </a:p>
          <a:p>
            <a:pPr marL="812800" lvl="1" indent="-342900">
              <a:lnSpc>
                <a:spcPct val="114000"/>
              </a:lnSpc>
              <a:spcBef>
                <a:spcPts val="105"/>
              </a:spcBef>
              <a:buFont typeface="Arial" panose="020B0604020202020204" pitchFamily="34" charset="0"/>
              <a:buChar char="•"/>
            </a:pPr>
            <a:r>
              <a:rPr lang="en-CA" sz="2400" spc="-5">
                <a:latin typeface="Georgia"/>
                <a:cs typeface="Times New Roman"/>
              </a:rPr>
              <a:t>“Thank you for taking the time to with me today.”</a:t>
            </a:r>
          </a:p>
          <a:p>
            <a:pPr marL="812800" lvl="1" indent="-342900">
              <a:lnSpc>
                <a:spcPct val="114000"/>
              </a:lnSpc>
              <a:spcBef>
                <a:spcPts val="105"/>
              </a:spcBef>
              <a:buFont typeface="Arial" panose="020B0604020202020204" pitchFamily="34" charset="0"/>
              <a:buChar char="•"/>
            </a:pPr>
            <a:r>
              <a:rPr lang="en-CA" sz="2400" spc="-5">
                <a:latin typeface="Georgia"/>
                <a:cs typeface="Times New Roman"/>
              </a:rPr>
              <a:t>“I’ve been looking forward to our conversation” </a:t>
            </a:r>
          </a:p>
          <a:p>
            <a:pPr marL="812800" lvl="1" indent="-342900">
              <a:lnSpc>
                <a:spcPct val="114000"/>
              </a:lnSpc>
              <a:spcBef>
                <a:spcPts val="105"/>
              </a:spcBef>
              <a:buFont typeface="Arial" panose="020B0604020202020204" pitchFamily="34" charset="0"/>
              <a:buChar char="•"/>
            </a:pPr>
            <a:r>
              <a:rPr lang="en-CA" sz="2400" spc="-5">
                <a:latin typeface="Georgia"/>
                <a:cs typeface="Times New Roman"/>
              </a:rPr>
              <a:t>”It’s nice to meet you!”</a:t>
            </a:r>
          </a:p>
          <a:p>
            <a:pPr marL="355600" indent="-342900">
              <a:lnSpc>
                <a:spcPct val="114000"/>
              </a:lnSpc>
              <a:spcBef>
                <a:spcPts val="105"/>
              </a:spcBef>
              <a:buFont typeface="Arial" panose="020B0604020202020204" pitchFamily="34" charset="0"/>
              <a:buChar char="•"/>
            </a:pPr>
            <a:r>
              <a:rPr lang="en-CA" sz="2400" b="1" spc="-5">
                <a:latin typeface="Georgia"/>
                <a:cs typeface="Times New Roman"/>
              </a:rPr>
              <a:t>Be prepared for small talk: </a:t>
            </a:r>
            <a:r>
              <a:rPr lang="en-CA" sz="2400" spc="-5">
                <a:latin typeface="Georgia"/>
                <a:cs typeface="Times New Roman"/>
              </a:rPr>
              <a:t>remain positive, find a common interest, avoid oversharing or controversial topics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7128866" cy="566822"/>
          </a:xfrm>
          <a:prstGeom prst="rect">
            <a:avLst/>
          </a:prstGeom>
        </p:spPr>
        <p:txBody>
          <a:bodyPr vert="horz" wrap="square" lIns="0" tIns="12700" rIns="0" bIns="0" rtlCol="0">
            <a:spAutoFit/>
          </a:bodyPr>
          <a:lstStyle/>
          <a:p>
            <a:pPr marL="12700">
              <a:lnSpc>
                <a:spcPct val="100000"/>
              </a:lnSpc>
              <a:spcBef>
                <a:spcPts val="100"/>
              </a:spcBef>
            </a:pPr>
            <a:r>
              <a:rPr lang="en-CA" sz="3600" spc="25"/>
              <a:t>Setting the Stage</a:t>
            </a:r>
            <a:endParaRPr sz="3600"/>
          </a:p>
        </p:txBody>
      </p:sp>
      <p:sp>
        <p:nvSpPr>
          <p:cNvPr id="4" name="object 4"/>
          <p:cNvSpPr txBox="1"/>
          <p:nvPr/>
        </p:nvSpPr>
        <p:spPr>
          <a:xfrm>
            <a:off x="293451" y="1369768"/>
            <a:ext cx="6443066" cy="4240905"/>
          </a:xfrm>
          <a:prstGeom prst="rect">
            <a:avLst/>
          </a:prstGeom>
        </p:spPr>
        <p:txBody>
          <a:bodyPr vert="horz" wrap="square" lIns="0" tIns="13335" rIns="0" bIns="0" rtlCol="0">
            <a:spAutoFit/>
          </a:bodyPr>
          <a:lstStyle/>
          <a:p>
            <a:pPr marL="469900" indent="-457200">
              <a:lnSpc>
                <a:spcPct val="114000"/>
              </a:lnSpc>
              <a:spcBef>
                <a:spcPts val="105"/>
              </a:spcBef>
              <a:buFont typeface="+mj-lt"/>
              <a:buAutoNum type="arabicPeriod"/>
            </a:pPr>
            <a:r>
              <a:rPr lang="en-CA" sz="2400" b="1" spc="-5">
                <a:latin typeface="Georgia"/>
                <a:cs typeface="Times New Roman"/>
              </a:rPr>
              <a:t>Sound: </a:t>
            </a:r>
            <a:r>
              <a:rPr lang="en-CA" sz="2400" spc="-5">
                <a:latin typeface="Georgia"/>
                <a:cs typeface="Times New Roman"/>
              </a:rPr>
              <a:t>find a quiet space and a room with some sound insulation</a:t>
            </a:r>
          </a:p>
          <a:p>
            <a:pPr marL="469900" indent="-457200">
              <a:lnSpc>
                <a:spcPct val="114000"/>
              </a:lnSpc>
              <a:spcBef>
                <a:spcPts val="105"/>
              </a:spcBef>
              <a:buFont typeface="+mj-lt"/>
              <a:buAutoNum type="arabicPeriod"/>
            </a:pPr>
            <a:r>
              <a:rPr lang="en-CA" sz="2400" b="1" spc="-5">
                <a:latin typeface="Georgia"/>
                <a:cs typeface="Times New Roman"/>
              </a:rPr>
              <a:t>Background: </a:t>
            </a:r>
            <a:r>
              <a:rPr lang="en-CA" sz="2400" spc="-5">
                <a:latin typeface="Georgia"/>
                <a:cs typeface="Times New Roman"/>
              </a:rPr>
              <a:t>have a clean, simple and professional background</a:t>
            </a:r>
          </a:p>
          <a:p>
            <a:pPr marL="469900" indent="-457200">
              <a:lnSpc>
                <a:spcPct val="114000"/>
              </a:lnSpc>
              <a:spcBef>
                <a:spcPts val="105"/>
              </a:spcBef>
              <a:buFont typeface="+mj-lt"/>
              <a:buAutoNum type="arabicPeriod"/>
            </a:pPr>
            <a:r>
              <a:rPr lang="en-CA" sz="2400" b="1" spc="-5">
                <a:latin typeface="Georgia"/>
                <a:cs typeface="Times New Roman"/>
              </a:rPr>
              <a:t>Camera Angle</a:t>
            </a:r>
            <a:r>
              <a:rPr lang="en-CA" sz="2400" spc="-5">
                <a:latin typeface="Georgia"/>
                <a:cs typeface="Times New Roman"/>
              </a:rPr>
              <a:t>: ensure your camera is at eye-level</a:t>
            </a:r>
          </a:p>
          <a:p>
            <a:pPr marL="469900" indent="-457200">
              <a:lnSpc>
                <a:spcPct val="114000"/>
              </a:lnSpc>
              <a:spcBef>
                <a:spcPts val="105"/>
              </a:spcBef>
              <a:buFont typeface="+mj-lt"/>
              <a:buAutoNum type="arabicPeriod"/>
            </a:pPr>
            <a:r>
              <a:rPr lang="en-CA" sz="2400" b="1" spc="-5">
                <a:latin typeface="Georgia"/>
                <a:cs typeface="Times New Roman"/>
              </a:rPr>
              <a:t>Lighting:</a:t>
            </a:r>
            <a:r>
              <a:rPr lang="en-CA" sz="2400" spc="-5">
                <a:latin typeface="Georgia"/>
                <a:cs typeface="Times New Roman"/>
              </a:rPr>
              <a:t> use natural light or a lamp. Ensure you are not backlit!</a:t>
            </a:r>
          </a:p>
          <a:p>
            <a:pPr marL="469900" indent="-457200">
              <a:lnSpc>
                <a:spcPct val="114000"/>
              </a:lnSpc>
              <a:spcBef>
                <a:spcPts val="105"/>
              </a:spcBef>
              <a:buFont typeface="+mj-lt"/>
              <a:buAutoNum type="arabicPeriod"/>
            </a:pPr>
            <a:r>
              <a:rPr lang="en-CA" sz="2400" b="1" spc="-5">
                <a:latin typeface="Georgia"/>
                <a:cs typeface="Times New Roman"/>
              </a:rPr>
              <a:t>Dress: </a:t>
            </a:r>
            <a:r>
              <a:rPr lang="en-CA" sz="2400" spc="-5">
                <a:latin typeface="Georgia"/>
                <a:cs typeface="Times New Roman"/>
              </a:rPr>
              <a:t>dress appropriately* and professionally from head to toe</a:t>
            </a:r>
          </a:p>
        </p:txBody>
      </p:sp>
      <p:pic>
        <p:nvPicPr>
          <p:cNvPr id="7" name="Picture 6">
            <a:extLst>
              <a:ext uri="{FF2B5EF4-FFF2-40B4-BE49-F238E27FC236}">
                <a16:creationId xmlns:a16="http://schemas.microsoft.com/office/drawing/2014/main" id="{079995AA-C4BC-21C1-011B-2A858414387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785" r="486"/>
          <a:stretch/>
        </p:blipFill>
        <p:spPr>
          <a:xfrm>
            <a:off x="6736517" y="1543755"/>
            <a:ext cx="5174673" cy="3770489"/>
          </a:xfrm>
          <a:prstGeom prst="rect">
            <a:avLst/>
          </a:prstGeom>
        </p:spPr>
      </p:pic>
      <p:sp>
        <p:nvSpPr>
          <p:cNvPr id="8" name="TextBox 7">
            <a:extLst>
              <a:ext uri="{FF2B5EF4-FFF2-40B4-BE49-F238E27FC236}">
                <a16:creationId xmlns:a16="http://schemas.microsoft.com/office/drawing/2014/main" id="{DCED8818-DD84-CFC0-D8F3-658055E504A0}"/>
              </a:ext>
            </a:extLst>
          </p:cNvPr>
          <p:cNvSpPr txBox="1"/>
          <p:nvPr/>
        </p:nvSpPr>
        <p:spPr>
          <a:xfrm>
            <a:off x="6743444" y="5334410"/>
            <a:ext cx="5791200" cy="338554"/>
          </a:xfrm>
          <a:prstGeom prst="rect">
            <a:avLst/>
          </a:prstGeom>
          <a:noFill/>
        </p:spPr>
        <p:txBody>
          <a:bodyPr wrap="square" rtlCol="0">
            <a:spAutoFit/>
          </a:bodyPr>
          <a:lstStyle/>
          <a:p>
            <a:r>
              <a:rPr lang="en-US" sz="1600">
                <a:latin typeface="Georgia" panose="02040502050405020303" pitchFamily="18" charset="0"/>
              </a:rPr>
              <a:t>Photo by Christina @ </a:t>
            </a:r>
            <a:r>
              <a:rPr lang="en-US" sz="1600" err="1">
                <a:latin typeface="Georgia" panose="02040502050405020303" pitchFamily="18" charset="0"/>
              </a:rPr>
              <a:t>wointechchat.com</a:t>
            </a:r>
            <a:r>
              <a:rPr lang="en-US" sz="1600">
                <a:latin typeface="Georgia" panose="02040502050405020303" pitchFamily="18" charset="0"/>
              </a:rPr>
              <a:t> on </a:t>
            </a:r>
            <a:r>
              <a:rPr lang="en-US" sz="1600" err="1">
                <a:latin typeface="Georgia" panose="02040502050405020303" pitchFamily="18" charset="0"/>
              </a:rPr>
              <a:t>Unsplash</a:t>
            </a:r>
            <a:endParaRPr lang="en-US" sz="1600">
              <a:latin typeface="Georgia" panose="02040502050405020303" pitchFamily="18" charset="0"/>
            </a:endParaRPr>
          </a:p>
        </p:txBody>
      </p:sp>
    </p:spTree>
    <p:extLst>
      <p:ext uri="{BB962C8B-B14F-4D97-AF65-F5344CB8AC3E}">
        <p14:creationId xmlns:p14="http://schemas.microsoft.com/office/powerpoint/2010/main" val="337546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7128866" cy="566822"/>
          </a:xfrm>
          <a:prstGeom prst="rect">
            <a:avLst/>
          </a:prstGeom>
        </p:spPr>
        <p:txBody>
          <a:bodyPr vert="horz" wrap="square" lIns="0" tIns="12700" rIns="0" bIns="0" rtlCol="0">
            <a:spAutoFit/>
          </a:bodyPr>
          <a:lstStyle/>
          <a:p>
            <a:pPr marL="12700">
              <a:lnSpc>
                <a:spcPct val="100000"/>
              </a:lnSpc>
              <a:spcBef>
                <a:spcPts val="100"/>
              </a:spcBef>
            </a:pPr>
            <a:r>
              <a:rPr lang="en-CA" sz="3600" spc="25"/>
              <a:t>VIRTUAL INTERVIEWS: BODY LANGUAGE</a:t>
            </a:r>
            <a:endParaRPr sz="3600"/>
          </a:p>
        </p:txBody>
      </p:sp>
      <p:sp>
        <p:nvSpPr>
          <p:cNvPr id="4" name="object 4"/>
          <p:cNvSpPr txBox="1"/>
          <p:nvPr/>
        </p:nvSpPr>
        <p:spPr>
          <a:xfrm>
            <a:off x="6936130" y="1770248"/>
            <a:ext cx="4995266" cy="3819892"/>
          </a:xfrm>
          <a:prstGeom prst="rect">
            <a:avLst/>
          </a:prstGeom>
        </p:spPr>
        <p:txBody>
          <a:bodyPr vert="horz" wrap="square" lIns="0" tIns="13335" rIns="0" bIns="0" rtlCol="0">
            <a:spAutoFit/>
          </a:bodyPr>
          <a:lstStyle/>
          <a:p>
            <a:pPr marL="469900" indent="-457200">
              <a:lnSpc>
                <a:spcPct val="114000"/>
              </a:lnSpc>
              <a:spcBef>
                <a:spcPts val="105"/>
              </a:spcBef>
              <a:buFont typeface="+mj-lt"/>
              <a:buAutoNum type="arabicPeriod"/>
            </a:pPr>
            <a:r>
              <a:rPr lang="en-CA" sz="2400" b="1" spc="-5">
                <a:latin typeface="Georgia"/>
                <a:cs typeface="Times New Roman"/>
              </a:rPr>
              <a:t>Posture: </a:t>
            </a:r>
            <a:r>
              <a:rPr lang="en-CA" sz="2400" spc="-5">
                <a:latin typeface="Georgia"/>
                <a:cs typeface="Times New Roman"/>
              </a:rPr>
              <a:t>positive body language</a:t>
            </a:r>
          </a:p>
          <a:p>
            <a:pPr marL="469900" indent="-457200">
              <a:lnSpc>
                <a:spcPct val="114000"/>
              </a:lnSpc>
              <a:spcBef>
                <a:spcPts val="105"/>
              </a:spcBef>
              <a:buFont typeface="+mj-lt"/>
              <a:buAutoNum type="arabicPeriod"/>
            </a:pPr>
            <a:r>
              <a:rPr lang="en-CA" sz="2400" b="1" spc="-5">
                <a:latin typeface="Georgia"/>
                <a:cs typeface="Times New Roman"/>
              </a:rPr>
              <a:t>Eye contact: </a:t>
            </a:r>
            <a:r>
              <a:rPr lang="en-CA" sz="2400" spc="-5">
                <a:latin typeface="Georgia"/>
                <a:cs typeface="Times New Roman"/>
              </a:rPr>
              <a:t>look into the camera</a:t>
            </a:r>
          </a:p>
          <a:p>
            <a:pPr marL="469900" indent="-457200">
              <a:lnSpc>
                <a:spcPct val="114000"/>
              </a:lnSpc>
              <a:spcBef>
                <a:spcPts val="105"/>
              </a:spcBef>
              <a:buFont typeface="+mj-lt"/>
              <a:buAutoNum type="arabicPeriod"/>
            </a:pPr>
            <a:r>
              <a:rPr lang="en-CA" sz="2400" b="1" spc="-5">
                <a:latin typeface="Georgia"/>
                <a:cs typeface="Times New Roman"/>
              </a:rPr>
              <a:t>Facial Expressions</a:t>
            </a:r>
            <a:r>
              <a:rPr lang="en-CA" sz="2400" spc="-5">
                <a:latin typeface="Georgia"/>
                <a:cs typeface="Times New Roman"/>
              </a:rPr>
              <a:t>: smile when appropriate</a:t>
            </a:r>
          </a:p>
          <a:p>
            <a:pPr marL="469900" indent="-457200">
              <a:lnSpc>
                <a:spcPct val="114000"/>
              </a:lnSpc>
              <a:spcBef>
                <a:spcPts val="105"/>
              </a:spcBef>
              <a:buFont typeface="+mj-lt"/>
              <a:buAutoNum type="arabicPeriod"/>
            </a:pPr>
            <a:r>
              <a:rPr lang="en-CA" sz="2400" b="1" spc="-5">
                <a:latin typeface="Georgia"/>
                <a:cs typeface="Times New Roman"/>
              </a:rPr>
              <a:t>Voice: </a:t>
            </a:r>
            <a:r>
              <a:rPr lang="en-CA" sz="2400" spc="-5">
                <a:latin typeface="Georgia"/>
                <a:cs typeface="Times New Roman"/>
              </a:rPr>
              <a:t>be mindful of if you need to slow down</a:t>
            </a:r>
          </a:p>
          <a:p>
            <a:pPr marL="469900" indent="-457200">
              <a:lnSpc>
                <a:spcPct val="114000"/>
              </a:lnSpc>
              <a:spcBef>
                <a:spcPts val="105"/>
              </a:spcBef>
              <a:buFont typeface="+mj-lt"/>
              <a:buAutoNum type="arabicPeriod"/>
            </a:pPr>
            <a:r>
              <a:rPr lang="en-CA" sz="2400" b="1" spc="-5">
                <a:latin typeface="Georgia"/>
                <a:cs typeface="Times New Roman"/>
              </a:rPr>
              <a:t>Practice your answers out loud! </a:t>
            </a:r>
            <a:endParaRPr lang="en-CA" sz="2400" spc="-5">
              <a:latin typeface="Georgia"/>
              <a:cs typeface="Times New Roman"/>
            </a:endParaRPr>
          </a:p>
        </p:txBody>
      </p:sp>
      <p:pic>
        <p:nvPicPr>
          <p:cNvPr id="10" name="Picture 9" descr="A screenshot of a computer zoom screen showing dogs&#10;">
            <a:extLst>
              <a:ext uri="{FF2B5EF4-FFF2-40B4-BE49-F238E27FC236}">
                <a16:creationId xmlns:a16="http://schemas.microsoft.com/office/drawing/2014/main" id="{3915C4B3-F344-E4E8-B3B5-BE934A82D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04" y="1742040"/>
            <a:ext cx="6375400" cy="3848100"/>
          </a:xfrm>
          <a:prstGeom prst="rect">
            <a:avLst/>
          </a:prstGeom>
        </p:spPr>
      </p:pic>
    </p:spTree>
    <p:extLst>
      <p:ext uri="{BB962C8B-B14F-4D97-AF65-F5344CB8AC3E}">
        <p14:creationId xmlns:p14="http://schemas.microsoft.com/office/powerpoint/2010/main" val="39945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3114811"/>
            <a:ext cx="10210800" cy="628377"/>
          </a:xfrm>
          <a:prstGeom prst="rect">
            <a:avLst/>
          </a:prstGeom>
        </p:spPr>
        <p:txBody>
          <a:bodyPr vert="horz" wrap="square" lIns="0" tIns="12700" rIns="0" bIns="0" rtlCol="0">
            <a:spAutoFit/>
          </a:bodyPr>
          <a:lstStyle/>
          <a:p>
            <a:pPr marL="12700" algn="ctr">
              <a:lnSpc>
                <a:spcPct val="100000"/>
              </a:lnSpc>
              <a:spcBef>
                <a:spcPts val="100"/>
              </a:spcBef>
            </a:pPr>
            <a:r>
              <a:rPr lang="en-CA"/>
              <a:t>IN-PERSON INTERVIEWS</a:t>
            </a:r>
            <a:endParaRPr/>
          </a:p>
        </p:txBody>
      </p:sp>
    </p:spTree>
    <p:extLst>
      <p:ext uri="{BB962C8B-B14F-4D97-AF65-F5344CB8AC3E}">
        <p14:creationId xmlns:p14="http://schemas.microsoft.com/office/powerpoint/2010/main" val="111448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and yellow line">
            <a:extLst>
              <a:ext uri="{FF2B5EF4-FFF2-40B4-BE49-F238E27FC236}">
                <a16:creationId xmlns:a16="http://schemas.microsoft.com/office/drawing/2014/main" id="{ECF854E7-AF38-40CE-B137-3D99FC10F3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452740" y="1396353"/>
            <a:ext cx="5486243" cy="1474115"/>
          </a:xfrm>
        </p:spPr>
        <p:txBody>
          <a:bodyPr>
            <a:normAutofit fontScale="90000"/>
          </a:bodyPr>
          <a:lstStyle/>
          <a:p>
            <a:r>
              <a:rPr lang="en-US" dirty="0"/>
              <a:t>Preparing for interviews </a:t>
            </a:r>
          </a:p>
        </p:txBody>
      </p:sp>
      <p:sp>
        <p:nvSpPr>
          <p:cNvPr id="7" name="Date Placeholder 6"/>
          <p:cNvSpPr>
            <a:spLocks noGrp="1"/>
          </p:cNvSpPr>
          <p:nvPr>
            <p:ph type="dt" sz="half" idx="10"/>
          </p:nvPr>
        </p:nvSpPr>
        <p:spPr>
          <a:xfrm>
            <a:off x="452740" y="2898427"/>
            <a:ext cx="1182916" cy="377962"/>
          </a:xfrm>
        </p:spPr>
        <p:txBody>
          <a:bodyPr/>
          <a:lstStyle/>
          <a:p>
            <a:r>
              <a:rPr lang="en-US"/>
              <a:t>11/11/2024</a:t>
            </a:r>
          </a:p>
        </p:txBody>
      </p:sp>
      <p:sp>
        <p:nvSpPr>
          <p:cNvPr id="3" name="Subtitle 2"/>
          <p:cNvSpPr>
            <a:spLocks noGrp="1"/>
          </p:cNvSpPr>
          <p:nvPr>
            <p:ph type="subTitle" idx="1"/>
          </p:nvPr>
        </p:nvSpPr>
        <p:spPr>
          <a:xfrm>
            <a:off x="301927" y="4266821"/>
            <a:ext cx="5486243" cy="666549"/>
          </a:xfrm>
        </p:spPr>
        <p:txBody>
          <a:bodyPr vert="horz" lIns="0" tIns="45720" rIns="91440" bIns="45720" rtlCol="0" anchor="t">
            <a:noAutofit/>
          </a:bodyPr>
          <a:lstStyle/>
          <a:p>
            <a:r>
              <a:rPr lang="en-US" sz="2000" dirty="0"/>
              <a:t>Name</a:t>
            </a:r>
          </a:p>
          <a:p>
            <a:r>
              <a:rPr lang="en-US" sz="2000" dirty="0"/>
              <a:t>Title, Centre for Career Development</a:t>
            </a:r>
            <a:endParaRPr lang="en-US" dirty="0"/>
          </a:p>
        </p:txBody>
      </p:sp>
      <p:pic>
        <p:nvPicPr>
          <p:cNvPr id="5" name="Picture Placeholder 4" descr="A wooden archway with trees and buildings in the background"/>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28038" t="19400" r="22816" b="2348"/>
          <a:stretch/>
        </p:blipFill>
        <p:spPr>
          <a:xfrm>
            <a:off x="6094124" y="397164"/>
            <a:ext cx="6097876" cy="6460836"/>
          </a:xfrm>
        </p:spPr>
      </p:pic>
    </p:spTree>
    <p:extLst>
      <p:ext uri="{BB962C8B-B14F-4D97-AF65-F5344CB8AC3E}">
        <p14:creationId xmlns:p14="http://schemas.microsoft.com/office/powerpoint/2010/main" val="276698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EE40-E494-838C-9033-D3C172757FD3}"/>
              </a:ext>
            </a:extLst>
          </p:cNvPr>
          <p:cNvSpPr>
            <a:spLocks noGrp="1"/>
          </p:cNvSpPr>
          <p:nvPr>
            <p:ph type="title"/>
          </p:nvPr>
        </p:nvSpPr>
        <p:spPr/>
        <p:txBody>
          <a:bodyPr/>
          <a:lstStyle/>
          <a:p>
            <a:r>
              <a:rPr lang="en-US"/>
              <a:t>In-Person Interview Considerations</a:t>
            </a:r>
          </a:p>
        </p:txBody>
      </p:sp>
      <p:sp>
        <p:nvSpPr>
          <p:cNvPr id="3" name="Content Placeholder 2">
            <a:extLst>
              <a:ext uri="{FF2B5EF4-FFF2-40B4-BE49-F238E27FC236}">
                <a16:creationId xmlns:a16="http://schemas.microsoft.com/office/drawing/2014/main" id="{A70E1045-80D9-BFFA-37FD-77C3485DA6B2}"/>
              </a:ext>
            </a:extLst>
          </p:cNvPr>
          <p:cNvSpPr>
            <a:spLocks noGrp="1"/>
          </p:cNvSpPr>
          <p:nvPr>
            <p:ph idx="1"/>
          </p:nvPr>
        </p:nvSpPr>
        <p:spPr/>
        <p:txBody>
          <a:bodyPr/>
          <a:lstStyle/>
          <a:p>
            <a:r>
              <a:rPr lang="en-US" b="1"/>
              <a:t>Know the way! </a:t>
            </a:r>
            <a:r>
              <a:rPr lang="en-US"/>
              <a:t>Where is the interview located? How long is the commute? Will there be traffic? Parking, etc.?</a:t>
            </a:r>
          </a:p>
          <a:p>
            <a:r>
              <a:rPr lang="en-US">
                <a:highlight>
                  <a:srgbClr val="FFD54F"/>
                </a:highlight>
              </a:rPr>
              <a:t>Remember the previous 3 slides?</a:t>
            </a:r>
          </a:p>
          <a:p>
            <a:r>
              <a:rPr lang="en-US"/>
              <a:t>Answering the dress question! </a:t>
            </a:r>
          </a:p>
        </p:txBody>
      </p:sp>
    </p:spTree>
    <p:extLst>
      <p:ext uri="{BB962C8B-B14F-4D97-AF65-F5344CB8AC3E}">
        <p14:creationId xmlns:p14="http://schemas.microsoft.com/office/powerpoint/2010/main" val="47490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D832F80-FB0E-E984-4E70-58036BEE3668}"/>
              </a:ext>
            </a:extLst>
          </p:cNvPr>
          <p:cNvSpPr>
            <a:spLocks noGrp="1"/>
          </p:cNvSpPr>
          <p:nvPr>
            <p:ph type="title"/>
          </p:nvPr>
        </p:nvSpPr>
        <p:spPr>
          <a:xfrm>
            <a:off x="311135" y="2827551"/>
            <a:ext cx="11569729" cy="1046019"/>
          </a:xfrm>
        </p:spPr>
        <p:txBody>
          <a:bodyPr>
            <a:normAutofit fontScale="90000"/>
          </a:bodyPr>
          <a:lstStyle/>
          <a:p>
            <a:r>
              <a:rPr lang="en-US" dirty="0" err="1"/>
              <a:t>Behavioural</a:t>
            </a:r>
            <a:r>
              <a:rPr lang="en-US" dirty="0"/>
              <a:t> </a:t>
            </a:r>
            <a:br>
              <a:rPr lang="en-US" dirty="0"/>
            </a:br>
            <a:r>
              <a:rPr lang="en-US" dirty="0"/>
              <a:t>vs. technical interviews</a:t>
            </a:r>
          </a:p>
        </p:txBody>
      </p:sp>
      <p:sp>
        <p:nvSpPr>
          <p:cNvPr id="2" name="Text Placeholder 1">
            <a:extLst>
              <a:ext uri="{FF2B5EF4-FFF2-40B4-BE49-F238E27FC236}">
                <a16:creationId xmlns:a16="http://schemas.microsoft.com/office/drawing/2014/main" id="{361751D5-150E-4715-042F-3694A716CB79}"/>
              </a:ext>
            </a:extLst>
          </p:cNvPr>
          <p:cNvSpPr>
            <a:spLocks noGrp="1"/>
          </p:cNvSpPr>
          <p:nvPr>
            <p:ph type="body" sz="quarter" idx="13"/>
          </p:nvPr>
        </p:nvSpPr>
        <p:spPr>
          <a:xfrm>
            <a:off x="1550986" y="3916233"/>
            <a:ext cx="9070975" cy="598488"/>
          </a:xfrm>
        </p:spPr>
        <p:txBody>
          <a:bodyPr/>
          <a:lstStyle/>
          <a:p>
            <a:r>
              <a:rPr lang="en-US"/>
              <a:t>What’s the difference?</a:t>
            </a:r>
          </a:p>
        </p:txBody>
      </p:sp>
    </p:spTree>
    <p:extLst>
      <p:ext uri="{BB962C8B-B14F-4D97-AF65-F5344CB8AC3E}">
        <p14:creationId xmlns:p14="http://schemas.microsoft.com/office/powerpoint/2010/main" val="263028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7E5E8-695A-5DB8-128C-E7A77B45CFAC}"/>
              </a:ext>
            </a:extLst>
          </p:cNvPr>
          <p:cNvSpPr>
            <a:spLocks noGrp="1"/>
          </p:cNvSpPr>
          <p:nvPr>
            <p:ph type="title"/>
          </p:nvPr>
        </p:nvSpPr>
        <p:spPr/>
        <p:txBody>
          <a:bodyPr/>
          <a:lstStyle/>
          <a:p>
            <a:r>
              <a:rPr lang="en-US"/>
              <a:t>Behavioural interviews</a:t>
            </a:r>
          </a:p>
        </p:txBody>
      </p:sp>
    </p:spTree>
    <p:extLst>
      <p:ext uri="{BB962C8B-B14F-4D97-AF65-F5344CB8AC3E}">
        <p14:creationId xmlns:p14="http://schemas.microsoft.com/office/powerpoint/2010/main" val="22665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10176866" cy="566822"/>
          </a:xfrm>
          <a:prstGeom prst="rect">
            <a:avLst/>
          </a:prstGeom>
        </p:spPr>
        <p:txBody>
          <a:bodyPr vert="horz" wrap="square" lIns="0" tIns="12700" rIns="0" bIns="0" rtlCol="0">
            <a:spAutoFit/>
          </a:bodyPr>
          <a:lstStyle/>
          <a:p>
            <a:pPr marL="12700">
              <a:lnSpc>
                <a:spcPct val="100000"/>
              </a:lnSpc>
              <a:spcBef>
                <a:spcPts val="100"/>
              </a:spcBef>
            </a:pPr>
            <a:r>
              <a:rPr lang="en-CA" sz="3600" dirty="0"/>
              <a:t>THE DIFFERENT TYPES OF QUESTIONS</a:t>
            </a:r>
            <a:endParaRPr sz="3600" dirty="0"/>
          </a:p>
        </p:txBody>
      </p:sp>
      <p:sp>
        <p:nvSpPr>
          <p:cNvPr id="8" name="Rounded Rectangle 7">
            <a:extLst>
              <a:ext uri="{FF2B5EF4-FFF2-40B4-BE49-F238E27FC236}">
                <a16:creationId xmlns:a16="http://schemas.microsoft.com/office/drawing/2014/main" id="{59D920AD-6D91-6816-5173-E13A9D81647E}"/>
              </a:ext>
            </a:extLst>
          </p:cNvPr>
          <p:cNvSpPr/>
          <p:nvPr/>
        </p:nvSpPr>
        <p:spPr>
          <a:xfrm>
            <a:off x="566289" y="1682875"/>
            <a:ext cx="3420172" cy="214101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eorgia" panose="02040502050405020303" pitchFamily="18" charset="0"/>
              </a:rPr>
              <a:t>Classic</a:t>
            </a:r>
          </a:p>
        </p:txBody>
      </p:sp>
      <p:sp>
        <p:nvSpPr>
          <p:cNvPr id="9" name="Rounded Rectangle 8">
            <a:extLst>
              <a:ext uri="{FF2B5EF4-FFF2-40B4-BE49-F238E27FC236}">
                <a16:creationId xmlns:a16="http://schemas.microsoft.com/office/drawing/2014/main" id="{A49C7A06-F15B-9ACB-452F-B68FB253EF2C}"/>
              </a:ext>
            </a:extLst>
          </p:cNvPr>
          <p:cNvSpPr/>
          <p:nvPr/>
        </p:nvSpPr>
        <p:spPr>
          <a:xfrm>
            <a:off x="4152714" y="1682875"/>
            <a:ext cx="3420173" cy="214101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err="1">
                <a:solidFill>
                  <a:schemeClr val="tx1"/>
                </a:solidFill>
                <a:latin typeface="Georgia" panose="02040502050405020303" pitchFamily="18" charset="0"/>
              </a:rPr>
              <a:t>Behavioural</a:t>
            </a:r>
            <a:endParaRPr lang="en-US" sz="2400">
              <a:solidFill>
                <a:schemeClr val="tx1"/>
              </a:solidFill>
              <a:latin typeface="Georgia" panose="02040502050405020303" pitchFamily="18" charset="0"/>
            </a:endParaRPr>
          </a:p>
        </p:txBody>
      </p:sp>
      <p:sp>
        <p:nvSpPr>
          <p:cNvPr id="23" name="Rounded Rectangle 22">
            <a:extLst>
              <a:ext uri="{FF2B5EF4-FFF2-40B4-BE49-F238E27FC236}">
                <a16:creationId xmlns:a16="http://schemas.microsoft.com/office/drawing/2014/main" id="{5CE9D708-7F88-CCA8-22FC-97DDE80E1CA8}"/>
              </a:ext>
            </a:extLst>
          </p:cNvPr>
          <p:cNvSpPr/>
          <p:nvPr/>
        </p:nvSpPr>
        <p:spPr>
          <a:xfrm>
            <a:off x="7739140" y="1678109"/>
            <a:ext cx="3420173" cy="214101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eorgia" panose="02040502050405020303" pitchFamily="18" charset="0"/>
              </a:rPr>
              <a:t>Situational</a:t>
            </a:r>
          </a:p>
        </p:txBody>
      </p:sp>
      <p:sp>
        <p:nvSpPr>
          <p:cNvPr id="24" name="Rounded Rectangle 23">
            <a:extLst>
              <a:ext uri="{FF2B5EF4-FFF2-40B4-BE49-F238E27FC236}">
                <a16:creationId xmlns:a16="http://schemas.microsoft.com/office/drawing/2014/main" id="{CCBFB414-825A-3F49-2CD8-4E4D0C7D7FE9}"/>
              </a:ext>
            </a:extLst>
          </p:cNvPr>
          <p:cNvSpPr/>
          <p:nvPr/>
        </p:nvSpPr>
        <p:spPr>
          <a:xfrm>
            <a:off x="4152713" y="4057557"/>
            <a:ext cx="3420174" cy="214101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Georgia" panose="02040502050405020303" pitchFamily="18" charset="0"/>
              </a:rPr>
              <a:t>Skill Testing/Problem Solving</a:t>
            </a:r>
          </a:p>
        </p:txBody>
      </p:sp>
    </p:spTree>
    <p:extLst>
      <p:ext uri="{BB962C8B-B14F-4D97-AF65-F5344CB8AC3E}">
        <p14:creationId xmlns:p14="http://schemas.microsoft.com/office/powerpoint/2010/main" val="366954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2960923"/>
            <a:ext cx="10210800" cy="936154"/>
          </a:xfrm>
          <a:prstGeom prst="rect">
            <a:avLst/>
          </a:prstGeom>
        </p:spPr>
        <p:txBody>
          <a:bodyPr vert="horz" wrap="square" lIns="0" tIns="12700" rIns="0" bIns="0" rtlCol="0">
            <a:spAutoFit/>
          </a:bodyPr>
          <a:lstStyle/>
          <a:p>
            <a:pPr marL="12700" algn="ctr">
              <a:lnSpc>
                <a:spcPct val="100000"/>
              </a:lnSpc>
              <a:spcBef>
                <a:spcPts val="100"/>
              </a:spcBef>
            </a:pPr>
            <a:r>
              <a:rPr lang="en-CA"/>
              <a:t>CLASSIC QUESTIONS</a:t>
            </a:r>
            <a:endParaRPr/>
          </a:p>
        </p:txBody>
      </p:sp>
    </p:spTree>
    <p:extLst>
      <p:ext uri="{BB962C8B-B14F-4D97-AF65-F5344CB8AC3E}">
        <p14:creationId xmlns:p14="http://schemas.microsoft.com/office/powerpoint/2010/main" val="251407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
            <a:extLst>
              <a:ext uri="{FF2B5EF4-FFF2-40B4-BE49-F238E27FC236}">
                <a16:creationId xmlns:a16="http://schemas.microsoft.com/office/drawing/2014/main" id="{095D0D55-4D71-4003-BFB7-902A133E56A5}"/>
              </a:ext>
            </a:extLst>
          </p:cNvPr>
          <p:cNvSpPr txBox="1">
            <a:spLocks noGrp="1"/>
          </p:cNvSpPr>
          <p:nvPr>
            <p:ph type="title" idx="4294967295"/>
          </p:nvPr>
        </p:nvSpPr>
        <p:spPr>
          <a:xfrm>
            <a:off x="338734" y="551179"/>
            <a:ext cx="9414866" cy="566822"/>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6000" b="0" i="0">
                <a:solidFill>
                  <a:schemeClr val="tx1"/>
                </a:solidFill>
                <a:latin typeface="Impact"/>
                <a:ea typeface="+mj-ea"/>
                <a:cs typeface="Impact"/>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n-US" sz="3600" kern="0" spc="0" dirty="0"/>
              <a:t>R</a:t>
            </a:r>
            <a:r>
              <a:rPr kumimoji="0" lang="en-US" sz="3600" b="0" i="0" u="none" strike="noStrike" kern="0" cap="none" spc="0" normalizeH="0" baseline="0" noProof="0" dirty="0" err="1">
                <a:ln>
                  <a:noFill/>
                </a:ln>
                <a:solidFill>
                  <a:schemeClr val="tx1"/>
                </a:solidFill>
                <a:effectLst/>
                <a:uLnTx/>
                <a:uFillTx/>
                <a:latin typeface="Impact"/>
                <a:ea typeface="+mj-ea"/>
                <a:cs typeface="Impact"/>
              </a:rPr>
              <a:t>ecurring</a:t>
            </a:r>
            <a:r>
              <a:rPr kumimoji="0" lang="en-US" sz="3600" b="0" i="0" u="none" strike="noStrike" kern="0" cap="none" spc="0" normalizeH="0" baseline="0" noProof="0" dirty="0">
                <a:ln>
                  <a:noFill/>
                </a:ln>
                <a:solidFill>
                  <a:schemeClr val="tx1"/>
                </a:solidFill>
                <a:effectLst/>
                <a:uLnTx/>
                <a:uFillTx/>
                <a:latin typeface="Impact"/>
                <a:ea typeface="+mj-ea"/>
                <a:cs typeface="Impact"/>
              </a:rPr>
              <a:t> QUESTIONS</a:t>
            </a:r>
          </a:p>
        </p:txBody>
      </p:sp>
      <p:sp>
        <p:nvSpPr>
          <p:cNvPr id="19" name="object 4">
            <a:extLst>
              <a:ext uri="{FF2B5EF4-FFF2-40B4-BE49-F238E27FC236}">
                <a16:creationId xmlns:a16="http://schemas.microsoft.com/office/drawing/2014/main" id="{BA68B4DC-9FF9-4DA5-98C8-60EE302F0CE1}"/>
              </a:ext>
            </a:extLst>
          </p:cNvPr>
          <p:cNvSpPr txBox="1"/>
          <p:nvPr/>
        </p:nvSpPr>
        <p:spPr>
          <a:xfrm>
            <a:off x="338734" y="1793903"/>
            <a:ext cx="6061364" cy="3270191"/>
          </a:xfrm>
          <a:prstGeom prst="rect">
            <a:avLst/>
          </a:prstGeom>
        </p:spPr>
        <p:txBody>
          <a:bodyPr vert="horz" wrap="square" lIns="0" tIns="13335" rIns="0" bIns="0" rtlCol="0">
            <a:spAutoFit/>
          </a:bodyPr>
          <a:lstStyle/>
          <a:p>
            <a:pPr marL="637540" indent="-269875">
              <a:lnSpc>
                <a:spcPct val="150000"/>
              </a:lnSpc>
              <a:buSzPct val="85000"/>
              <a:buFont typeface="Wingdings"/>
              <a:buChar char=""/>
              <a:tabLst>
                <a:tab pos="636905" algn="l"/>
                <a:tab pos="637540" algn="l"/>
              </a:tabLst>
            </a:pPr>
            <a:r>
              <a:rPr lang="en-CA" sz="2400">
                <a:latin typeface="Georgia"/>
                <a:cs typeface="Georgia"/>
              </a:rPr>
              <a:t>Why did you apply?</a:t>
            </a:r>
          </a:p>
          <a:p>
            <a:pPr marL="637540" indent="-269875">
              <a:lnSpc>
                <a:spcPct val="150000"/>
              </a:lnSpc>
              <a:buSzPct val="85000"/>
              <a:buFont typeface="Wingdings"/>
              <a:buChar char=""/>
              <a:tabLst>
                <a:tab pos="636905" algn="l"/>
                <a:tab pos="637540" algn="l"/>
              </a:tabLst>
            </a:pPr>
            <a:r>
              <a:rPr lang="en-CA" sz="2400">
                <a:latin typeface="Georgia"/>
                <a:cs typeface="Georgia"/>
              </a:rPr>
              <a:t>Why should we hire you? </a:t>
            </a:r>
          </a:p>
          <a:p>
            <a:pPr marL="637540" indent="-269875">
              <a:lnSpc>
                <a:spcPct val="150000"/>
              </a:lnSpc>
              <a:buSzPct val="85000"/>
              <a:buFont typeface="Wingdings"/>
              <a:buChar char=""/>
              <a:tabLst>
                <a:tab pos="636905" algn="l"/>
                <a:tab pos="637540" algn="l"/>
              </a:tabLst>
            </a:pPr>
            <a:r>
              <a:rPr lang="en-CA" sz="2400">
                <a:latin typeface="Georgia"/>
                <a:cs typeface="Georgia"/>
              </a:rPr>
              <a:t>Organizational knowledge</a:t>
            </a:r>
          </a:p>
          <a:p>
            <a:pPr marL="637540" indent="-269875">
              <a:lnSpc>
                <a:spcPct val="150000"/>
              </a:lnSpc>
              <a:buSzPct val="85000"/>
              <a:buFont typeface="Wingdings"/>
              <a:buChar char=""/>
              <a:tabLst>
                <a:tab pos="636905" algn="l"/>
                <a:tab pos="637540" algn="l"/>
              </a:tabLst>
            </a:pPr>
            <a:r>
              <a:rPr lang="en-CA" sz="2400">
                <a:latin typeface="Georgia"/>
                <a:cs typeface="Georgia"/>
              </a:rPr>
              <a:t>Short/long-term career goals </a:t>
            </a:r>
          </a:p>
          <a:p>
            <a:pPr marL="637540" indent="-269875">
              <a:lnSpc>
                <a:spcPct val="150000"/>
              </a:lnSpc>
              <a:buSzPct val="85000"/>
              <a:buFont typeface="Wingdings"/>
              <a:buChar char=""/>
              <a:tabLst>
                <a:tab pos="636905" algn="l"/>
                <a:tab pos="637540" algn="l"/>
              </a:tabLst>
            </a:pPr>
            <a:r>
              <a:rPr lang="en-CA" sz="2400">
                <a:latin typeface="Georgia"/>
                <a:cs typeface="Georgia"/>
              </a:rPr>
              <a:t>Strengths/weaknesses</a:t>
            </a:r>
          </a:p>
          <a:p>
            <a:pPr marL="637540" indent="-269875">
              <a:lnSpc>
                <a:spcPct val="150000"/>
              </a:lnSpc>
              <a:buSzPct val="85000"/>
              <a:buFont typeface="Wingdings"/>
              <a:buChar char=""/>
              <a:tabLst>
                <a:tab pos="636905" algn="l"/>
                <a:tab pos="637540" algn="l"/>
              </a:tabLst>
            </a:pPr>
            <a:r>
              <a:rPr lang="en-CA" sz="2400">
                <a:latin typeface="Georgia"/>
                <a:cs typeface="Georgia"/>
              </a:rPr>
              <a:t>Tell me about yourself </a:t>
            </a:r>
            <a:endParaRPr sz="2400">
              <a:latin typeface="Georgia"/>
              <a:cs typeface="Georgia"/>
            </a:endParaRPr>
          </a:p>
        </p:txBody>
      </p:sp>
      <p:pic>
        <p:nvPicPr>
          <p:cNvPr id="3" name="Graphic 2" descr="Customer review outline">
            <a:extLst>
              <a:ext uri="{FF2B5EF4-FFF2-40B4-BE49-F238E27FC236}">
                <a16:creationId xmlns:a16="http://schemas.microsoft.com/office/drawing/2014/main" id="{8DEA2314-CB0B-E5B2-586B-7C62B7C882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4200" y="1468450"/>
            <a:ext cx="3921096" cy="3921096"/>
          </a:xfrm>
          <a:prstGeom prst="rect">
            <a:avLst/>
          </a:prstGeom>
        </p:spPr>
      </p:pic>
    </p:spTree>
    <p:extLst>
      <p:ext uri="{BB962C8B-B14F-4D97-AF65-F5344CB8AC3E}">
        <p14:creationId xmlns:p14="http://schemas.microsoft.com/office/powerpoint/2010/main" val="33370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6338" y="770129"/>
            <a:ext cx="7128866" cy="566822"/>
          </a:xfrm>
          <a:prstGeom prst="rect">
            <a:avLst/>
          </a:prstGeom>
        </p:spPr>
        <p:txBody>
          <a:bodyPr vert="horz" wrap="square" lIns="0" tIns="12700" rIns="0" bIns="0" rtlCol="0">
            <a:spAutoFit/>
          </a:bodyPr>
          <a:lstStyle/>
          <a:p>
            <a:pPr marL="12700">
              <a:lnSpc>
                <a:spcPct val="100000"/>
              </a:lnSpc>
              <a:spcBef>
                <a:spcPts val="100"/>
              </a:spcBef>
            </a:pPr>
            <a:r>
              <a:rPr lang="en-CA" sz="3600"/>
              <a:t>OUTLINE FOR “TELL ME ABOUT YOURSELF”</a:t>
            </a:r>
            <a:endParaRPr sz="3600"/>
          </a:p>
        </p:txBody>
      </p:sp>
      <p:sp>
        <p:nvSpPr>
          <p:cNvPr id="4" name="object 4"/>
          <p:cNvSpPr txBox="1"/>
          <p:nvPr/>
        </p:nvSpPr>
        <p:spPr>
          <a:xfrm>
            <a:off x="386338" y="1676400"/>
            <a:ext cx="10281662" cy="3888309"/>
          </a:xfrm>
          <a:prstGeom prst="rect">
            <a:avLst/>
          </a:prstGeom>
        </p:spPr>
        <p:txBody>
          <a:bodyPr vert="horz" wrap="square" lIns="0" tIns="13335" rIns="0" bIns="0" rtlCol="0">
            <a:spAutoFit/>
          </a:bodyPr>
          <a:lstStyle/>
          <a:p>
            <a:pPr marL="469900" indent="-457200">
              <a:lnSpc>
                <a:spcPct val="150000"/>
              </a:lnSpc>
              <a:spcBef>
                <a:spcPts val="105"/>
              </a:spcBef>
              <a:buFont typeface="Arial" panose="020B0604020202020204" pitchFamily="34" charset="0"/>
              <a:buChar char="•"/>
            </a:pPr>
            <a:r>
              <a:rPr lang="en-CA" sz="2400" spc="-5">
                <a:latin typeface="Georgia"/>
                <a:cs typeface="Times New Roman"/>
              </a:rPr>
              <a:t>When/how did you become interested in this field/role/opportunity? </a:t>
            </a:r>
          </a:p>
          <a:p>
            <a:pPr marL="469900" indent="-457200">
              <a:lnSpc>
                <a:spcPct val="150000"/>
              </a:lnSpc>
              <a:spcBef>
                <a:spcPts val="105"/>
              </a:spcBef>
              <a:buFont typeface="Arial" panose="020B0604020202020204" pitchFamily="34" charset="0"/>
              <a:buChar char="•"/>
            </a:pPr>
            <a:r>
              <a:rPr lang="en-CA" sz="2400" spc="-5">
                <a:latin typeface="Georgia"/>
                <a:cs typeface="Times New Roman"/>
              </a:rPr>
              <a:t>What knowledge, skills and/or experience do you have? </a:t>
            </a:r>
          </a:p>
          <a:p>
            <a:pPr marL="469900" indent="-457200">
              <a:lnSpc>
                <a:spcPct val="150000"/>
              </a:lnSpc>
              <a:spcBef>
                <a:spcPts val="105"/>
              </a:spcBef>
              <a:buFont typeface="Arial" panose="020B0604020202020204" pitchFamily="34" charset="0"/>
              <a:buChar char="•"/>
            </a:pPr>
            <a:r>
              <a:rPr lang="en-CA" sz="2400" spc="-5">
                <a:latin typeface="Georgia"/>
                <a:cs typeface="Times New Roman"/>
              </a:rPr>
              <a:t>What are your short/long-term career goals?</a:t>
            </a:r>
          </a:p>
          <a:p>
            <a:pPr marL="469900" indent="-457200">
              <a:lnSpc>
                <a:spcPct val="150000"/>
              </a:lnSpc>
              <a:spcBef>
                <a:spcPts val="105"/>
              </a:spcBef>
              <a:buFont typeface="Arial" panose="020B0604020202020204" pitchFamily="34" charset="0"/>
              <a:buChar char="•"/>
            </a:pPr>
            <a:r>
              <a:rPr lang="en-CA" sz="2400" spc="-5">
                <a:latin typeface="Georgia"/>
                <a:cs typeface="Times New Roman"/>
              </a:rPr>
              <a:t>Can you tie this into the opportunity you’re pursuing?</a:t>
            </a:r>
          </a:p>
          <a:p>
            <a:pPr marL="469900" indent="-457200">
              <a:lnSpc>
                <a:spcPct val="150000"/>
              </a:lnSpc>
              <a:spcBef>
                <a:spcPts val="105"/>
              </a:spcBef>
              <a:buFont typeface="Arial" panose="020B0604020202020204" pitchFamily="34" charset="0"/>
              <a:buChar char="•"/>
            </a:pPr>
            <a:r>
              <a:rPr lang="en-CA" sz="2400" spc="-5">
                <a:latin typeface="Georgia"/>
                <a:cs typeface="Times New Roman"/>
              </a:rPr>
              <a:t>Anything else worth sharing? (interests, hobbies, fun facts about yourself?)</a:t>
            </a:r>
          </a:p>
          <a:p>
            <a:pPr marL="469900" indent="-457200">
              <a:lnSpc>
                <a:spcPct val="150000"/>
              </a:lnSpc>
              <a:spcBef>
                <a:spcPts val="105"/>
              </a:spcBef>
              <a:buFont typeface="Arial" panose="020B0604020202020204" pitchFamily="34" charset="0"/>
              <a:buChar char="•"/>
            </a:pPr>
            <a:r>
              <a:rPr lang="en-CA" sz="2400" spc="-5">
                <a:latin typeface="Georgia"/>
                <a:cs typeface="Times New Roman"/>
              </a:rPr>
              <a:t>Give yourself about 90 seconds (give or take) for this answer</a:t>
            </a:r>
          </a:p>
        </p:txBody>
      </p:sp>
    </p:spTree>
    <p:extLst>
      <p:ext uri="{BB962C8B-B14F-4D97-AF65-F5344CB8AC3E}">
        <p14:creationId xmlns:p14="http://schemas.microsoft.com/office/powerpoint/2010/main" val="153497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2960923"/>
            <a:ext cx="10210800" cy="936154"/>
          </a:xfrm>
          <a:prstGeom prst="rect">
            <a:avLst/>
          </a:prstGeom>
        </p:spPr>
        <p:txBody>
          <a:bodyPr vert="horz" wrap="square" lIns="0" tIns="12700" rIns="0" bIns="0" rtlCol="0">
            <a:spAutoFit/>
          </a:bodyPr>
          <a:lstStyle/>
          <a:p>
            <a:pPr marL="12700" algn="ctr">
              <a:lnSpc>
                <a:spcPct val="100000"/>
              </a:lnSpc>
              <a:spcBef>
                <a:spcPts val="100"/>
              </a:spcBef>
            </a:pPr>
            <a:r>
              <a:rPr lang="en-CA"/>
              <a:t>BEHAVIOURAL QUESTIONS</a:t>
            </a:r>
            <a:endParaRPr/>
          </a:p>
        </p:txBody>
      </p:sp>
    </p:spTree>
    <p:extLst>
      <p:ext uri="{BB962C8B-B14F-4D97-AF65-F5344CB8AC3E}">
        <p14:creationId xmlns:p14="http://schemas.microsoft.com/office/powerpoint/2010/main" val="278150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6671666" cy="566822"/>
          </a:xfrm>
          <a:prstGeom prst="rect">
            <a:avLst/>
          </a:prstGeom>
        </p:spPr>
        <p:txBody>
          <a:bodyPr vert="horz" wrap="square" lIns="0" tIns="12700" rIns="0" bIns="0" rtlCol="0">
            <a:spAutoFit/>
          </a:bodyPr>
          <a:lstStyle/>
          <a:p>
            <a:pPr marL="12700">
              <a:lnSpc>
                <a:spcPct val="100000"/>
              </a:lnSpc>
              <a:spcBef>
                <a:spcPts val="100"/>
              </a:spcBef>
            </a:pPr>
            <a:r>
              <a:rPr lang="en-CA" sz="3600"/>
              <a:t>BEHAVIOUR-BASED QUESTIONS</a:t>
            </a:r>
            <a:endParaRPr sz="3600"/>
          </a:p>
        </p:txBody>
      </p:sp>
      <p:sp>
        <p:nvSpPr>
          <p:cNvPr id="4" name="object 4"/>
          <p:cNvSpPr txBox="1"/>
          <p:nvPr/>
        </p:nvSpPr>
        <p:spPr>
          <a:xfrm>
            <a:off x="359516" y="1362750"/>
            <a:ext cx="10159365" cy="4336508"/>
          </a:xfrm>
          <a:prstGeom prst="rect">
            <a:avLst/>
          </a:prstGeom>
        </p:spPr>
        <p:txBody>
          <a:bodyPr vert="horz" wrap="square" lIns="0" tIns="180340" rIns="0" bIns="0" rtlCol="0">
            <a:spAutoFit/>
          </a:bodyPr>
          <a:lstStyle/>
          <a:p>
            <a:pPr marL="12700">
              <a:lnSpc>
                <a:spcPct val="150000"/>
              </a:lnSpc>
              <a:spcBef>
                <a:spcPts val="1420"/>
              </a:spcBef>
              <a:buSzPct val="85416"/>
              <a:tabLst>
                <a:tab pos="301625" algn="l"/>
                <a:tab pos="302260" algn="l"/>
              </a:tabLst>
            </a:pPr>
            <a:r>
              <a:rPr lang="en-CA" sz="2400">
                <a:latin typeface="Georgia"/>
                <a:cs typeface="Georgia"/>
              </a:rPr>
              <a:t>Past behaviour is a good indicator of future behaviour. </a:t>
            </a:r>
          </a:p>
          <a:p>
            <a:pPr marL="12700">
              <a:lnSpc>
                <a:spcPct val="150000"/>
              </a:lnSpc>
              <a:spcBef>
                <a:spcPts val="1420"/>
              </a:spcBef>
              <a:buSzPct val="85416"/>
              <a:tabLst>
                <a:tab pos="301625" algn="l"/>
                <a:tab pos="302260" algn="l"/>
              </a:tabLst>
            </a:pPr>
            <a:r>
              <a:rPr lang="en-CA" sz="2400">
                <a:latin typeface="Georgia"/>
                <a:cs typeface="Georgia"/>
              </a:rPr>
              <a:t>Typical behavioural questions begin with:</a:t>
            </a:r>
          </a:p>
          <a:p>
            <a:pPr marL="355600"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Tell me about a time when… </a:t>
            </a:r>
          </a:p>
          <a:p>
            <a:pPr marL="355600"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Describe a situation in which… </a:t>
            </a:r>
          </a:p>
          <a:p>
            <a:pPr marL="355600"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Recall an instance when… </a:t>
            </a:r>
          </a:p>
          <a:p>
            <a:pPr marL="355600"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Give me an example of… </a:t>
            </a:r>
            <a:endParaRPr sz="2400">
              <a:latin typeface="Georgia"/>
              <a:cs typeface="Georgi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6671666" cy="566822"/>
          </a:xfrm>
          <a:prstGeom prst="rect">
            <a:avLst/>
          </a:prstGeom>
        </p:spPr>
        <p:txBody>
          <a:bodyPr vert="horz" wrap="square" lIns="0" tIns="12700" rIns="0" bIns="0" rtlCol="0">
            <a:spAutoFit/>
          </a:bodyPr>
          <a:lstStyle/>
          <a:p>
            <a:pPr marL="12700">
              <a:lnSpc>
                <a:spcPct val="100000"/>
              </a:lnSpc>
              <a:spcBef>
                <a:spcPts val="100"/>
              </a:spcBef>
            </a:pPr>
            <a:r>
              <a:rPr lang="en-CA" sz="3600"/>
              <a:t>STAR APPROACH </a:t>
            </a:r>
            <a:endParaRPr sz="3600"/>
          </a:p>
        </p:txBody>
      </p:sp>
      <p:graphicFrame>
        <p:nvGraphicFramePr>
          <p:cNvPr id="7" name="Table 7">
            <a:extLst>
              <a:ext uri="{FF2B5EF4-FFF2-40B4-BE49-F238E27FC236}">
                <a16:creationId xmlns:a16="http://schemas.microsoft.com/office/drawing/2014/main" id="{79297FE7-7A10-1624-6609-DF90879B4459}"/>
              </a:ext>
            </a:extLst>
          </p:cNvPr>
          <p:cNvGraphicFramePr>
            <a:graphicFrameLocks noGrp="1"/>
          </p:cNvGraphicFramePr>
          <p:nvPr>
            <p:extLst>
              <p:ext uri="{D42A27DB-BD31-4B8C-83A1-F6EECF244321}">
                <p14:modId xmlns:p14="http://schemas.microsoft.com/office/powerpoint/2010/main" val="1101566885"/>
              </p:ext>
            </p:extLst>
          </p:nvPr>
        </p:nvGraphicFramePr>
        <p:xfrm>
          <a:off x="2131763" y="2077504"/>
          <a:ext cx="7928473" cy="2859335"/>
        </p:xfrm>
        <a:graphic>
          <a:graphicData uri="http://schemas.openxmlformats.org/drawingml/2006/table">
            <a:tbl>
              <a:tblPr firstRow="1" bandRow="1">
                <a:tableStyleId>{E8B1032C-EA38-4F05-BA0D-38AFFFC7BED3}</a:tableStyleId>
              </a:tblPr>
              <a:tblGrid>
                <a:gridCol w="1738630">
                  <a:extLst>
                    <a:ext uri="{9D8B030D-6E8A-4147-A177-3AD203B41FA5}">
                      <a16:colId xmlns:a16="http://schemas.microsoft.com/office/drawing/2014/main" val="1284870162"/>
                    </a:ext>
                  </a:extLst>
                </a:gridCol>
                <a:gridCol w="6189843">
                  <a:extLst>
                    <a:ext uri="{9D8B030D-6E8A-4147-A177-3AD203B41FA5}">
                      <a16:colId xmlns:a16="http://schemas.microsoft.com/office/drawing/2014/main" val="3768731674"/>
                    </a:ext>
                  </a:extLst>
                </a:gridCol>
              </a:tblGrid>
              <a:tr h="707465">
                <a:tc>
                  <a:txBody>
                    <a:bodyPr/>
                    <a:lstStyle/>
                    <a:p>
                      <a:r>
                        <a:rPr lang="en-US" sz="2800" b="1">
                          <a:latin typeface="Georgia" panose="02040502050405020303" pitchFamily="18" charset="0"/>
                        </a:rPr>
                        <a:t>S</a:t>
                      </a:r>
                      <a:r>
                        <a:rPr lang="en-US" sz="2800" b="0">
                          <a:latin typeface="Georgia" panose="02040502050405020303" pitchFamily="18" charset="0"/>
                        </a:rPr>
                        <a:t>ituation</a:t>
                      </a:r>
                    </a:p>
                  </a:txBody>
                  <a:tcPr/>
                </a:tc>
                <a:tc>
                  <a:txBody>
                    <a:bodyPr/>
                    <a:lstStyle/>
                    <a:p>
                      <a:r>
                        <a:rPr lang="en-US" sz="2800" b="0">
                          <a:latin typeface="Georgia"/>
                        </a:rPr>
                        <a:t>Background and context</a:t>
                      </a:r>
                    </a:p>
                  </a:txBody>
                  <a:tcPr/>
                </a:tc>
                <a:extLst>
                  <a:ext uri="{0D108BD9-81ED-4DB2-BD59-A6C34878D82A}">
                    <a16:rowId xmlns:a16="http://schemas.microsoft.com/office/drawing/2014/main" val="3201872063"/>
                  </a:ext>
                </a:extLst>
              </a:tr>
              <a:tr h="717290">
                <a:tc>
                  <a:txBody>
                    <a:bodyPr/>
                    <a:lstStyle/>
                    <a:p>
                      <a:r>
                        <a:rPr lang="en-US" sz="2800" b="1">
                          <a:latin typeface="Georgia"/>
                        </a:rPr>
                        <a:t>T</a:t>
                      </a:r>
                      <a:r>
                        <a:rPr lang="en-US" sz="2800" b="0">
                          <a:latin typeface="Georgia"/>
                        </a:rPr>
                        <a:t>ask </a:t>
                      </a:r>
                    </a:p>
                  </a:txBody>
                  <a:tcPr/>
                </a:tc>
                <a:tc>
                  <a:txBody>
                    <a:bodyPr/>
                    <a:lstStyle/>
                    <a:p>
                      <a:r>
                        <a:rPr lang="en-US" sz="2800" b="0">
                          <a:latin typeface="Georgia"/>
                        </a:rPr>
                        <a:t>What you needed to do</a:t>
                      </a:r>
                    </a:p>
                  </a:txBody>
                  <a:tcPr/>
                </a:tc>
                <a:extLst>
                  <a:ext uri="{0D108BD9-81ED-4DB2-BD59-A6C34878D82A}">
                    <a16:rowId xmlns:a16="http://schemas.microsoft.com/office/drawing/2014/main" val="2432500091"/>
                  </a:ext>
                </a:extLst>
              </a:tr>
              <a:tr h="717290">
                <a:tc>
                  <a:txBody>
                    <a:bodyPr/>
                    <a:lstStyle/>
                    <a:p>
                      <a:r>
                        <a:rPr lang="en-US" sz="2800" b="1">
                          <a:latin typeface="Georgia"/>
                        </a:rPr>
                        <a:t>A</a:t>
                      </a:r>
                      <a:r>
                        <a:rPr lang="en-US" sz="2800" b="0">
                          <a:latin typeface="Georgia"/>
                        </a:rPr>
                        <a:t>ction</a:t>
                      </a:r>
                    </a:p>
                  </a:txBody>
                  <a:tcPr/>
                </a:tc>
                <a:tc>
                  <a:txBody>
                    <a:bodyPr/>
                    <a:lstStyle/>
                    <a:p>
                      <a:r>
                        <a:rPr lang="en-US" sz="2800" b="0">
                          <a:latin typeface="Georgia"/>
                        </a:rPr>
                        <a:t>What you did and how you did it </a:t>
                      </a:r>
                    </a:p>
                  </a:txBody>
                  <a:tcPr/>
                </a:tc>
                <a:extLst>
                  <a:ext uri="{0D108BD9-81ED-4DB2-BD59-A6C34878D82A}">
                    <a16:rowId xmlns:a16="http://schemas.microsoft.com/office/drawing/2014/main" val="1673829808"/>
                  </a:ext>
                </a:extLst>
              </a:tr>
              <a:tr h="717290">
                <a:tc>
                  <a:txBody>
                    <a:bodyPr/>
                    <a:lstStyle/>
                    <a:p>
                      <a:r>
                        <a:rPr lang="en-US" sz="2800" b="1">
                          <a:latin typeface="Georgia"/>
                        </a:rPr>
                        <a:t>R</a:t>
                      </a:r>
                      <a:r>
                        <a:rPr lang="en-US" sz="2800" b="0">
                          <a:latin typeface="Georgia"/>
                        </a:rPr>
                        <a:t>esult</a:t>
                      </a:r>
                    </a:p>
                  </a:txBody>
                  <a:tcPr/>
                </a:tc>
                <a:tc>
                  <a:txBody>
                    <a:bodyPr/>
                    <a:lstStyle/>
                    <a:p>
                      <a:r>
                        <a:rPr lang="en-US" sz="2800" b="0">
                          <a:latin typeface="Georgia" panose="02040502050405020303" pitchFamily="18" charset="0"/>
                        </a:rPr>
                        <a:t>The outcome of your actions</a:t>
                      </a:r>
                    </a:p>
                  </a:txBody>
                  <a:tcPr/>
                </a:tc>
                <a:extLst>
                  <a:ext uri="{0D108BD9-81ED-4DB2-BD59-A6C34878D82A}">
                    <a16:rowId xmlns:a16="http://schemas.microsoft.com/office/drawing/2014/main" val="1300190428"/>
                  </a:ext>
                </a:extLst>
              </a:tr>
            </a:tbl>
          </a:graphicData>
        </a:graphic>
      </p:graphicFrame>
      <p:pic>
        <p:nvPicPr>
          <p:cNvPr id="9" name="Graphic 8" descr="Star with solid fill">
            <a:extLst>
              <a:ext uri="{FF2B5EF4-FFF2-40B4-BE49-F238E27FC236}">
                <a16:creationId xmlns:a16="http://schemas.microsoft.com/office/drawing/2014/main" id="{8DA20805-2357-C4FF-67C0-C66A2C42F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38321" y="304800"/>
            <a:ext cx="2146752" cy="2146752"/>
          </a:xfrm>
          <a:prstGeom prst="rect">
            <a:avLst/>
          </a:prstGeom>
        </p:spPr>
      </p:pic>
    </p:spTree>
    <p:extLst>
      <p:ext uri="{BB962C8B-B14F-4D97-AF65-F5344CB8AC3E}">
        <p14:creationId xmlns:p14="http://schemas.microsoft.com/office/powerpoint/2010/main" val="379083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91F3B-069C-4FC7-BE24-850960C6EDD0}"/>
              </a:ext>
            </a:extLst>
          </p:cNvPr>
          <p:cNvSpPr>
            <a:spLocks noGrp="1"/>
          </p:cNvSpPr>
          <p:nvPr>
            <p:ph type="title"/>
          </p:nvPr>
        </p:nvSpPr>
        <p:spPr>
          <a:xfrm>
            <a:off x="259883" y="434108"/>
            <a:ext cx="11569729" cy="895927"/>
          </a:xfrm>
        </p:spPr>
        <p:txBody>
          <a:bodyPr anchor="ctr">
            <a:normAutofit/>
          </a:bodyPr>
          <a:lstStyle/>
          <a:p>
            <a:r>
              <a:rPr lang="en-US"/>
              <a:t>Whose land are we on?</a:t>
            </a:r>
          </a:p>
        </p:txBody>
      </p:sp>
      <p:sp>
        <p:nvSpPr>
          <p:cNvPr id="3" name="Content Placeholder 2">
            <a:extLst>
              <a:ext uri="{FF2B5EF4-FFF2-40B4-BE49-F238E27FC236}">
                <a16:creationId xmlns:a16="http://schemas.microsoft.com/office/drawing/2014/main" id="{7D2C7395-9F78-41C7-9064-204784F9F269}"/>
              </a:ext>
            </a:extLst>
          </p:cNvPr>
          <p:cNvSpPr>
            <a:spLocks noGrp="1"/>
          </p:cNvSpPr>
          <p:nvPr>
            <p:ph sz="half" idx="1"/>
          </p:nvPr>
        </p:nvSpPr>
        <p:spPr>
          <a:xfrm>
            <a:off x="259882" y="1413164"/>
            <a:ext cx="6737046" cy="5124038"/>
          </a:xfrm>
        </p:spPr>
        <p:txBody>
          <a:bodyPr>
            <a:normAutofit fontScale="92500" lnSpcReduction="20000"/>
          </a:bodyPr>
          <a:lstStyle/>
          <a:p>
            <a:pPr marL="0" indent="0">
              <a:lnSpc>
                <a:spcPct val="90000"/>
              </a:lnSpc>
              <a:buNone/>
            </a:pPr>
            <a:r>
              <a:rPr lang="en-US" sz="1900"/>
              <a:t>We respectfully acknowledge that we work on the traditional territory of the </a:t>
            </a:r>
            <a:r>
              <a:rPr lang="en-US" sz="1900" err="1"/>
              <a:t>Attawandaron</a:t>
            </a:r>
            <a:r>
              <a:rPr lang="en-US" sz="1900"/>
              <a:t> (Neutral), </a:t>
            </a:r>
            <a:r>
              <a:rPr lang="en-US" sz="1900" err="1"/>
              <a:t>Anishnaabeg</a:t>
            </a:r>
            <a:r>
              <a:rPr lang="en-US" sz="1900"/>
              <a:t>, and Haudenosaunee peoples. The University of Waterloo is situated on the Haldimand Tract, which includes ten kilometers on each side of the Grand River: land promised and never returned to the Six Nations. </a:t>
            </a:r>
          </a:p>
          <a:p>
            <a:pPr marL="0" indent="0">
              <a:lnSpc>
                <a:spcPct val="90000"/>
              </a:lnSpc>
              <a:buNone/>
            </a:pPr>
            <a:r>
              <a:rPr lang="en-US" sz="1900" b="1"/>
              <a:t>Some incredible local community members on IG: </a:t>
            </a:r>
            <a:r>
              <a:rPr lang="en-US" sz="1900" err="1"/>
              <a:t>Bangishimo</a:t>
            </a:r>
            <a:r>
              <a:rPr lang="en-US" sz="1900"/>
              <a:t> Johnston @bangishimo, Amy Smoke @amysmoke, C. Elizabeth Best @lizbot5000</a:t>
            </a:r>
          </a:p>
          <a:p>
            <a:pPr marL="0" indent="0">
              <a:lnSpc>
                <a:spcPct val="90000"/>
              </a:lnSpc>
              <a:buNone/>
            </a:pPr>
            <a:r>
              <a:rPr lang="en-US" sz="1900" b="1"/>
              <a:t>Support: </a:t>
            </a:r>
            <a:r>
              <a:rPr lang="en-US" sz="1900"/>
              <a:t>O:se </a:t>
            </a:r>
            <a:r>
              <a:rPr lang="en-US" sz="1900" err="1"/>
              <a:t>Kenhionhata:tie</a:t>
            </a:r>
            <a:r>
              <a:rPr lang="en-US" sz="1900"/>
              <a:t> – </a:t>
            </a:r>
            <a:r>
              <a:rPr lang="en-US" sz="1900">
                <a:hlinkClick r:id="rId2"/>
              </a:rPr>
              <a:t>Land Back Camp</a:t>
            </a:r>
            <a:r>
              <a:rPr lang="en-US" sz="1900"/>
              <a:t>, @ose.kenhionhatatie on IG</a:t>
            </a:r>
          </a:p>
          <a:p>
            <a:pPr marL="0" indent="0">
              <a:lnSpc>
                <a:spcPct val="90000"/>
              </a:lnSpc>
              <a:buNone/>
            </a:pPr>
            <a:r>
              <a:rPr lang="en-US" sz="1900" b="1"/>
              <a:t>Reports: </a:t>
            </a:r>
            <a:r>
              <a:rPr lang="en-US" sz="1900">
                <a:hlinkClick r:id="rId3"/>
              </a:rPr>
              <a:t>TRC Calls to Action</a:t>
            </a:r>
            <a:r>
              <a:rPr lang="en-US" sz="1900"/>
              <a:t>, </a:t>
            </a:r>
            <a:r>
              <a:rPr lang="en-US" sz="1900">
                <a:hlinkClick r:id="rId4"/>
              </a:rPr>
              <a:t>National Inquiry into MMIWG </a:t>
            </a:r>
            <a:endParaRPr lang="en-US" sz="1900"/>
          </a:p>
          <a:p>
            <a:pPr marL="0" indent="0">
              <a:lnSpc>
                <a:spcPct val="90000"/>
              </a:lnSpc>
              <a:buNone/>
            </a:pPr>
            <a:r>
              <a:rPr lang="en-US" sz="1900" b="1"/>
              <a:t>Reading: </a:t>
            </a:r>
            <a:r>
              <a:rPr lang="en-US" sz="1900">
                <a:hlinkClick r:id="rId5"/>
              </a:rPr>
              <a:t>The Inconvenient Indian</a:t>
            </a:r>
            <a:r>
              <a:rPr lang="en-US" sz="1900"/>
              <a:t>, </a:t>
            </a:r>
            <a:r>
              <a:rPr lang="en-US" sz="1900">
                <a:hlinkClick r:id="rId6"/>
              </a:rPr>
              <a:t>21 Things You May Not Have Known About the Indian Act</a:t>
            </a:r>
            <a:r>
              <a:rPr lang="en-US" sz="1900"/>
              <a:t>, </a:t>
            </a:r>
            <a:r>
              <a:rPr lang="en-US" sz="1900">
                <a:hlinkClick r:id="rId7"/>
              </a:rPr>
              <a:t>This Place: 150 Years Retold </a:t>
            </a:r>
            <a:endParaRPr lang="en-US" sz="1900" b="1"/>
          </a:p>
          <a:p>
            <a:pPr marL="0" indent="0">
              <a:lnSpc>
                <a:spcPct val="90000"/>
              </a:lnSpc>
              <a:buNone/>
            </a:pPr>
            <a:r>
              <a:rPr lang="en-US" sz="1900" b="1"/>
              <a:t>What land are you on? </a:t>
            </a:r>
            <a:r>
              <a:rPr lang="en-US" sz="1900">
                <a:hlinkClick r:id="rId8"/>
              </a:rPr>
              <a:t>native-land.ca </a:t>
            </a:r>
            <a:br>
              <a:rPr lang="en-US" sz="1900"/>
            </a:br>
            <a:br>
              <a:rPr lang="en-US" sz="1900"/>
            </a:br>
            <a:r>
              <a:rPr lang="en-US" sz="1900" b="1"/>
              <a:t>Learning opportunity:</a:t>
            </a:r>
          </a:p>
          <a:p>
            <a:pPr marL="0" indent="0">
              <a:lnSpc>
                <a:spcPct val="90000"/>
              </a:lnSpc>
              <a:buNone/>
            </a:pPr>
            <a:r>
              <a:rPr lang="en-US" sz="1900"/>
              <a:t>INDG 201 The Indigenous Experience in Canada​</a:t>
            </a:r>
          </a:p>
          <a:p>
            <a:pPr marL="0" indent="0">
              <a:lnSpc>
                <a:spcPct val="90000"/>
              </a:lnSpc>
              <a:buNone/>
            </a:pPr>
            <a:endParaRPr lang="en-US" sz="1800" b="1"/>
          </a:p>
          <a:p>
            <a:pPr marL="0" indent="0">
              <a:lnSpc>
                <a:spcPct val="90000"/>
              </a:lnSpc>
              <a:buNone/>
            </a:pPr>
            <a:endParaRPr lang="en-US" sz="1500"/>
          </a:p>
        </p:txBody>
      </p:sp>
      <p:pic>
        <p:nvPicPr>
          <p:cNvPr id="4" name="Picture 2" descr="haldimand tract">
            <a:extLst>
              <a:ext uri="{FF2B5EF4-FFF2-40B4-BE49-F238E27FC236}">
                <a16:creationId xmlns:a16="http://schemas.microsoft.com/office/drawing/2014/main" id="{256AC8B8-C120-7391-2FCB-9171A9D73331}"/>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244446" y="1413164"/>
            <a:ext cx="3511712" cy="4590472"/>
          </a:xfrm>
          <a:prstGeom prst="rect">
            <a:avLst/>
          </a:prstGeom>
          <a:noFill/>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39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69367" y="490385"/>
            <a:ext cx="11853266" cy="1120820"/>
          </a:xfrm>
          <a:prstGeom prst="rect">
            <a:avLst/>
          </a:prstGeom>
        </p:spPr>
        <p:txBody>
          <a:bodyPr vert="horz" wrap="square" lIns="0" tIns="12700" rIns="0" bIns="0" rtlCol="0">
            <a:spAutoFit/>
          </a:bodyPr>
          <a:lstStyle/>
          <a:p>
            <a:pPr marL="12700">
              <a:lnSpc>
                <a:spcPct val="100000"/>
              </a:lnSpc>
              <a:spcBef>
                <a:spcPts val="100"/>
              </a:spcBef>
            </a:pPr>
            <a:r>
              <a:rPr lang="en-CA" sz="3600"/>
              <a:t>Q: TELL ME ABOUT A TIME YOU COMMUNICATED SCIENTIFIC KNOWLEDGE TO A NON-SCIENTIFIC AUDIENCE</a:t>
            </a:r>
            <a:endParaRPr sz="3600"/>
          </a:p>
        </p:txBody>
      </p:sp>
      <p:graphicFrame>
        <p:nvGraphicFramePr>
          <p:cNvPr id="7" name="Table 7">
            <a:extLst>
              <a:ext uri="{FF2B5EF4-FFF2-40B4-BE49-F238E27FC236}">
                <a16:creationId xmlns:a16="http://schemas.microsoft.com/office/drawing/2014/main" id="{79297FE7-7A10-1624-6609-DF90879B4459}"/>
              </a:ext>
            </a:extLst>
          </p:cNvPr>
          <p:cNvGraphicFramePr>
            <a:graphicFrameLocks noGrp="1"/>
          </p:cNvGraphicFramePr>
          <p:nvPr/>
        </p:nvGraphicFramePr>
        <p:xfrm>
          <a:off x="169367" y="1676400"/>
          <a:ext cx="11853266" cy="4537971"/>
        </p:xfrm>
        <a:graphic>
          <a:graphicData uri="http://schemas.openxmlformats.org/drawingml/2006/table">
            <a:tbl>
              <a:tblPr firstRow="1" bandRow="1">
                <a:tableStyleId>{E8B1032C-EA38-4F05-BA0D-38AFFFC7BED3}</a:tableStyleId>
              </a:tblPr>
              <a:tblGrid>
                <a:gridCol w="2599295">
                  <a:extLst>
                    <a:ext uri="{9D8B030D-6E8A-4147-A177-3AD203B41FA5}">
                      <a16:colId xmlns:a16="http://schemas.microsoft.com/office/drawing/2014/main" val="1284870162"/>
                    </a:ext>
                  </a:extLst>
                </a:gridCol>
                <a:gridCol w="9253971">
                  <a:extLst>
                    <a:ext uri="{9D8B030D-6E8A-4147-A177-3AD203B41FA5}">
                      <a16:colId xmlns:a16="http://schemas.microsoft.com/office/drawing/2014/main" val="3768731674"/>
                    </a:ext>
                  </a:extLst>
                </a:gridCol>
              </a:tblGrid>
              <a:tr h="741877">
                <a:tc>
                  <a:txBody>
                    <a:bodyPr/>
                    <a:lstStyle/>
                    <a:p>
                      <a:r>
                        <a:rPr lang="en-US" sz="2400" b="1">
                          <a:latin typeface="Georgia" panose="02040502050405020303" pitchFamily="18" charset="0"/>
                        </a:rPr>
                        <a:t>S</a:t>
                      </a:r>
                      <a:r>
                        <a:rPr lang="en-US" sz="2400" b="0">
                          <a:latin typeface="Georgia" panose="02040502050405020303" pitchFamily="18" charset="0"/>
                        </a:rPr>
                        <a:t>ituation</a:t>
                      </a:r>
                    </a:p>
                  </a:txBody>
                  <a:tcPr/>
                </a:tc>
                <a:tc>
                  <a:txBody>
                    <a:bodyPr/>
                    <a:lstStyle/>
                    <a:p>
                      <a:r>
                        <a:rPr lang="en-US" sz="2400" b="0">
                          <a:latin typeface="Georgia" panose="02040502050405020303" pitchFamily="18" charset="0"/>
                        </a:rPr>
                        <a:t>“Let’s Talk Science” Volunteer</a:t>
                      </a:r>
                    </a:p>
                  </a:txBody>
                  <a:tcPr/>
                </a:tc>
                <a:extLst>
                  <a:ext uri="{0D108BD9-81ED-4DB2-BD59-A6C34878D82A}">
                    <a16:rowId xmlns:a16="http://schemas.microsoft.com/office/drawing/2014/main" val="3201872063"/>
                  </a:ext>
                </a:extLst>
              </a:tr>
              <a:tr h="710088">
                <a:tc>
                  <a:txBody>
                    <a:bodyPr/>
                    <a:lstStyle/>
                    <a:p>
                      <a:r>
                        <a:rPr lang="en-US" sz="2400" b="1">
                          <a:latin typeface="Georgia" panose="02040502050405020303" pitchFamily="18" charset="0"/>
                        </a:rPr>
                        <a:t>T</a:t>
                      </a:r>
                      <a:r>
                        <a:rPr lang="en-US" sz="2400" b="0">
                          <a:latin typeface="Georgia" panose="02040502050405020303" pitchFamily="18" charset="0"/>
                        </a:rPr>
                        <a:t>ask </a:t>
                      </a:r>
                    </a:p>
                  </a:txBody>
                  <a:tcPr/>
                </a:tc>
                <a:tc>
                  <a:txBody>
                    <a:bodyPr/>
                    <a:lstStyle/>
                    <a:p>
                      <a:r>
                        <a:rPr lang="en-US" sz="2400" b="0">
                          <a:latin typeface="Georgia" panose="02040502050405020303" pitchFamily="18" charset="0"/>
                        </a:rPr>
                        <a:t>Create workshop on global warming for 8</a:t>
                      </a:r>
                      <a:r>
                        <a:rPr lang="en-US" sz="2400" b="0" baseline="30000">
                          <a:latin typeface="Georgia" panose="02040502050405020303" pitchFamily="18" charset="0"/>
                        </a:rPr>
                        <a:t>th</a:t>
                      </a:r>
                      <a:r>
                        <a:rPr lang="en-US" sz="2400" b="0">
                          <a:latin typeface="Georgia" panose="02040502050405020303" pitchFamily="18" charset="0"/>
                        </a:rPr>
                        <a:t> graders</a:t>
                      </a:r>
                    </a:p>
                  </a:txBody>
                  <a:tcPr/>
                </a:tc>
                <a:extLst>
                  <a:ext uri="{0D108BD9-81ED-4DB2-BD59-A6C34878D82A}">
                    <a16:rowId xmlns:a16="http://schemas.microsoft.com/office/drawing/2014/main" val="2432500091"/>
                  </a:ext>
                </a:extLst>
              </a:tr>
              <a:tr h="2263046">
                <a:tc>
                  <a:txBody>
                    <a:bodyPr/>
                    <a:lstStyle/>
                    <a:p>
                      <a:r>
                        <a:rPr lang="en-US" sz="2400" b="1">
                          <a:latin typeface="Georgia" panose="02040502050405020303" pitchFamily="18" charset="0"/>
                        </a:rPr>
                        <a:t>A</a:t>
                      </a:r>
                      <a:r>
                        <a:rPr lang="en-US" sz="2400" b="0">
                          <a:latin typeface="Georgia" panose="02040502050405020303" pitchFamily="18" charset="0"/>
                        </a:rPr>
                        <a:t>ction</a:t>
                      </a:r>
                    </a:p>
                  </a:txBody>
                  <a:tcPr/>
                </a:tc>
                <a:tc>
                  <a:txBody>
                    <a:bodyPr/>
                    <a:lstStyle/>
                    <a:p>
                      <a:pPr marL="457200" indent="-457200">
                        <a:buFont typeface="Arial" panose="020B0604020202020204" pitchFamily="34" charset="0"/>
                        <a:buChar char="•"/>
                      </a:pPr>
                      <a:r>
                        <a:rPr lang="en-US" sz="2400" b="0">
                          <a:latin typeface="Georgia" panose="02040502050405020303" pitchFamily="18" charset="0"/>
                        </a:rPr>
                        <a:t>Researched the 8</a:t>
                      </a:r>
                      <a:r>
                        <a:rPr lang="en-US" sz="2400" b="0" baseline="30000">
                          <a:latin typeface="Georgia" panose="02040502050405020303" pitchFamily="18" charset="0"/>
                        </a:rPr>
                        <a:t>th</a:t>
                      </a:r>
                      <a:r>
                        <a:rPr lang="en-US" sz="2400" b="0">
                          <a:latin typeface="Georgia" panose="02040502050405020303" pitchFamily="18" charset="0"/>
                        </a:rPr>
                        <a:t> grade science curriculum</a:t>
                      </a:r>
                    </a:p>
                    <a:p>
                      <a:pPr marL="457200" indent="-457200">
                        <a:buFont typeface="Arial" panose="020B0604020202020204" pitchFamily="34" charset="0"/>
                        <a:buChar char="•"/>
                      </a:pPr>
                      <a:r>
                        <a:rPr lang="en-US" sz="2400" b="0">
                          <a:latin typeface="Georgia" panose="02040502050405020303" pitchFamily="18" charset="0"/>
                        </a:rPr>
                        <a:t>Consulted with professors and TAs on strategies to simplify information</a:t>
                      </a:r>
                    </a:p>
                    <a:p>
                      <a:pPr marL="457200" indent="-457200">
                        <a:buFont typeface="Arial" panose="020B0604020202020204" pitchFamily="34" charset="0"/>
                        <a:buChar char="•"/>
                      </a:pPr>
                      <a:r>
                        <a:rPr lang="en-US" sz="2400" b="0">
                          <a:latin typeface="Georgia" panose="02040502050405020303" pitchFamily="18" charset="0"/>
                        </a:rPr>
                        <a:t>Delivered the workshop to 20 students and kept them engaged by inserting analogies, videos and activities into the workshop</a:t>
                      </a:r>
                    </a:p>
                  </a:txBody>
                  <a:tcPr/>
                </a:tc>
                <a:extLst>
                  <a:ext uri="{0D108BD9-81ED-4DB2-BD59-A6C34878D82A}">
                    <a16:rowId xmlns:a16="http://schemas.microsoft.com/office/drawing/2014/main" val="1673829808"/>
                  </a:ext>
                </a:extLst>
              </a:tr>
              <a:tr h="814697">
                <a:tc>
                  <a:txBody>
                    <a:bodyPr/>
                    <a:lstStyle/>
                    <a:p>
                      <a:r>
                        <a:rPr lang="en-US" sz="2400" b="1">
                          <a:latin typeface="Georgia" panose="02040502050405020303" pitchFamily="18" charset="0"/>
                        </a:rPr>
                        <a:t>R</a:t>
                      </a:r>
                      <a:r>
                        <a:rPr lang="en-US" sz="2400" b="0">
                          <a:latin typeface="Georgia" panose="02040502050405020303" pitchFamily="18" charset="0"/>
                        </a:rPr>
                        <a:t>esult</a:t>
                      </a:r>
                    </a:p>
                  </a:txBody>
                  <a:tcPr/>
                </a:tc>
                <a:tc>
                  <a:txBody>
                    <a:bodyPr/>
                    <a:lstStyle/>
                    <a:p>
                      <a:r>
                        <a:rPr lang="en-US" sz="2400" b="0">
                          <a:latin typeface="Georgia" panose="02040502050405020303" pitchFamily="18" charset="0"/>
                        </a:rPr>
                        <a:t>Students expressed their newfound interest in global warming, and I was invited to deliver another workshop</a:t>
                      </a:r>
                    </a:p>
                  </a:txBody>
                  <a:tcPr/>
                </a:tc>
                <a:extLst>
                  <a:ext uri="{0D108BD9-81ED-4DB2-BD59-A6C34878D82A}">
                    <a16:rowId xmlns:a16="http://schemas.microsoft.com/office/drawing/2014/main" val="1300190428"/>
                  </a:ext>
                </a:extLst>
              </a:tr>
            </a:tbl>
          </a:graphicData>
        </a:graphic>
      </p:graphicFrame>
    </p:spTree>
    <p:extLst>
      <p:ext uri="{BB962C8B-B14F-4D97-AF65-F5344CB8AC3E}">
        <p14:creationId xmlns:p14="http://schemas.microsoft.com/office/powerpoint/2010/main" val="258562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2960923"/>
            <a:ext cx="10210800" cy="936154"/>
          </a:xfrm>
          <a:prstGeom prst="rect">
            <a:avLst/>
          </a:prstGeom>
        </p:spPr>
        <p:txBody>
          <a:bodyPr vert="horz" wrap="square" lIns="0" tIns="12700" rIns="0" bIns="0" rtlCol="0">
            <a:spAutoFit/>
          </a:bodyPr>
          <a:lstStyle/>
          <a:p>
            <a:pPr marL="12700" algn="ctr">
              <a:lnSpc>
                <a:spcPct val="100000"/>
              </a:lnSpc>
              <a:spcBef>
                <a:spcPts val="100"/>
              </a:spcBef>
            </a:pPr>
            <a:r>
              <a:rPr lang="en-CA"/>
              <a:t>SITUATIONAL QUESTIONS</a:t>
            </a:r>
            <a:endParaRPr/>
          </a:p>
        </p:txBody>
      </p:sp>
    </p:spTree>
    <p:extLst>
      <p:ext uri="{BB962C8B-B14F-4D97-AF65-F5344CB8AC3E}">
        <p14:creationId xmlns:p14="http://schemas.microsoft.com/office/powerpoint/2010/main" val="29280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8195666" cy="566822"/>
          </a:xfrm>
          <a:prstGeom prst="rect">
            <a:avLst/>
          </a:prstGeom>
        </p:spPr>
        <p:txBody>
          <a:bodyPr vert="horz" wrap="square" lIns="0" tIns="12700" rIns="0" bIns="0" rtlCol="0">
            <a:spAutoFit/>
          </a:bodyPr>
          <a:lstStyle/>
          <a:p>
            <a:pPr marL="12700">
              <a:lnSpc>
                <a:spcPct val="100000"/>
              </a:lnSpc>
              <a:spcBef>
                <a:spcPts val="100"/>
              </a:spcBef>
            </a:pPr>
            <a:r>
              <a:rPr lang="en-CA" sz="3600"/>
              <a:t>SITUATIONAL/HYPOTHETICAL QUESTIONS</a:t>
            </a:r>
            <a:endParaRPr sz="3600"/>
          </a:p>
        </p:txBody>
      </p:sp>
      <p:sp>
        <p:nvSpPr>
          <p:cNvPr id="4" name="object 4"/>
          <p:cNvSpPr txBox="1"/>
          <p:nvPr/>
        </p:nvSpPr>
        <p:spPr>
          <a:xfrm>
            <a:off x="267531" y="1163918"/>
            <a:ext cx="10159365" cy="5070042"/>
          </a:xfrm>
          <a:prstGeom prst="rect">
            <a:avLst/>
          </a:prstGeom>
        </p:spPr>
        <p:txBody>
          <a:bodyPr vert="horz" wrap="square" lIns="0" tIns="180340" rIns="0" bIns="0" rtlCol="0">
            <a:spAutoFit/>
          </a:bodyPr>
          <a:lstStyle/>
          <a:p>
            <a:pPr marL="355600"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Actual (hypothetical) situation from job </a:t>
            </a:r>
          </a:p>
          <a:p>
            <a:pPr marL="355600"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Can be very general but also can be very specific </a:t>
            </a:r>
          </a:p>
          <a:p>
            <a:pPr marL="355600"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Typical questions begin with: </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What would you do if… </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Describe how you would… </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What approach would you take… </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Say you were faced with… </a:t>
            </a:r>
            <a:endParaRPr sz="2400">
              <a:latin typeface="Georgia"/>
              <a:cs typeface="Georgia"/>
            </a:endParaRPr>
          </a:p>
        </p:txBody>
      </p:sp>
    </p:spTree>
    <p:extLst>
      <p:ext uri="{BB962C8B-B14F-4D97-AF65-F5344CB8AC3E}">
        <p14:creationId xmlns:p14="http://schemas.microsoft.com/office/powerpoint/2010/main" val="317409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274180"/>
            <a:ext cx="8195666" cy="1120820"/>
          </a:xfrm>
          <a:prstGeom prst="rect">
            <a:avLst/>
          </a:prstGeom>
        </p:spPr>
        <p:txBody>
          <a:bodyPr vert="horz" wrap="square" lIns="0" tIns="12700" rIns="0" bIns="0" rtlCol="0">
            <a:spAutoFit/>
          </a:bodyPr>
          <a:lstStyle/>
          <a:p>
            <a:pPr marL="12700">
              <a:lnSpc>
                <a:spcPct val="100000"/>
              </a:lnSpc>
              <a:spcBef>
                <a:spcPts val="100"/>
              </a:spcBef>
            </a:pPr>
            <a:r>
              <a:rPr lang="en-CA" sz="3600" dirty="0"/>
              <a:t>SITUATIONAL/HYPOTHETICAL QUESTIONS about work</a:t>
            </a:r>
            <a:endParaRPr sz="3600" dirty="0"/>
          </a:p>
        </p:txBody>
      </p:sp>
      <p:sp>
        <p:nvSpPr>
          <p:cNvPr id="6" name="Rectangle 5">
            <a:extLst>
              <a:ext uri="{FF2B5EF4-FFF2-40B4-BE49-F238E27FC236}">
                <a16:creationId xmlns:a16="http://schemas.microsoft.com/office/drawing/2014/main" id="{0C93357C-0DEF-96BE-59F0-66C9E96655EA}"/>
              </a:ext>
            </a:extLst>
          </p:cNvPr>
          <p:cNvSpPr/>
          <p:nvPr/>
        </p:nvSpPr>
        <p:spPr>
          <a:xfrm>
            <a:off x="685800" y="1981200"/>
            <a:ext cx="4724400" cy="304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eorgia" panose="02040502050405020303" pitchFamily="18" charset="0"/>
              </a:rPr>
              <a:t>What would you do if you were almost finished working on a project that had a tight deadline but upon review you realized you’d made a mistake at the beginning that would require you to start over?</a:t>
            </a:r>
          </a:p>
        </p:txBody>
      </p:sp>
      <p:sp>
        <p:nvSpPr>
          <p:cNvPr id="7" name="Rectangle 6">
            <a:extLst>
              <a:ext uri="{FF2B5EF4-FFF2-40B4-BE49-F238E27FC236}">
                <a16:creationId xmlns:a16="http://schemas.microsoft.com/office/drawing/2014/main" id="{FFD567B8-7094-A722-3938-DAFDE1A684FD}"/>
              </a:ext>
            </a:extLst>
          </p:cNvPr>
          <p:cNvSpPr/>
          <p:nvPr/>
        </p:nvSpPr>
        <p:spPr>
          <a:xfrm>
            <a:off x="6781802" y="1981200"/>
            <a:ext cx="4724400" cy="304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Georgia" panose="02040502050405020303" pitchFamily="18" charset="0"/>
              </a:rPr>
              <a:t>How would you resolve conflict with a co-worker?</a:t>
            </a:r>
          </a:p>
        </p:txBody>
      </p:sp>
    </p:spTree>
    <p:extLst>
      <p:ext uri="{BB962C8B-B14F-4D97-AF65-F5344CB8AC3E}">
        <p14:creationId xmlns:p14="http://schemas.microsoft.com/office/powerpoint/2010/main" val="256774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2499258"/>
            <a:ext cx="10210800" cy="1859483"/>
          </a:xfrm>
          <a:prstGeom prst="rect">
            <a:avLst/>
          </a:prstGeom>
        </p:spPr>
        <p:txBody>
          <a:bodyPr vert="horz" wrap="square" lIns="0" tIns="12700" rIns="0" bIns="0" rtlCol="0">
            <a:spAutoFit/>
          </a:bodyPr>
          <a:lstStyle/>
          <a:p>
            <a:pPr marL="12700" algn="ctr">
              <a:lnSpc>
                <a:spcPct val="100000"/>
              </a:lnSpc>
              <a:spcBef>
                <a:spcPts val="100"/>
              </a:spcBef>
            </a:pPr>
            <a:r>
              <a:rPr lang="en-CA"/>
              <a:t>SKILL TESTING AND PROBLEM-SOLVING QUESTIONS</a:t>
            </a:r>
            <a:endParaRPr/>
          </a:p>
        </p:txBody>
      </p:sp>
    </p:spTree>
    <p:extLst>
      <p:ext uri="{BB962C8B-B14F-4D97-AF65-F5344CB8AC3E}">
        <p14:creationId xmlns:p14="http://schemas.microsoft.com/office/powerpoint/2010/main" val="343000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8195666" cy="566822"/>
          </a:xfrm>
          <a:prstGeom prst="rect">
            <a:avLst/>
          </a:prstGeom>
        </p:spPr>
        <p:txBody>
          <a:bodyPr vert="horz" wrap="square" lIns="0" tIns="12700" rIns="0" bIns="0" rtlCol="0">
            <a:spAutoFit/>
          </a:bodyPr>
          <a:lstStyle/>
          <a:p>
            <a:pPr marL="12700">
              <a:lnSpc>
                <a:spcPct val="100000"/>
              </a:lnSpc>
              <a:spcBef>
                <a:spcPts val="100"/>
              </a:spcBef>
            </a:pPr>
            <a:r>
              <a:rPr lang="en-CA" sz="3600"/>
              <a:t>SKILL TESTING/PROBLEM SOLVING QUESTIONS</a:t>
            </a:r>
            <a:endParaRPr sz="3600"/>
          </a:p>
        </p:txBody>
      </p:sp>
      <p:sp>
        <p:nvSpPr>
          <p:cNvPr id="4" name="object 4"/>
          <p:cNvSpPr txBox="1"/>
          <p:nvPr/>
        </p:nvSpPr>
        <p:spPr>
          <a:xfrm>
            <a:off x="341782" y="1293847"/>
            <a:ext cx="10159365" cy="2135906"/>
          </a:xfrm>
          <a:prstGeom prst="rect">
            <a:avLst/>
          </a:prstGeom>
        </p:spPr>
        <p:txBody>
          <a:bodyPr vert="horz" wrap="square" lIns="0" tIns="180340" rIns="0" bIns="0" rtlCol="0">
            <a:spAutoFit/>
          </a:bodyPr>
          <a:lstStyle/>
          <a:p>
            <a:pPr marL="12700">
              <a:lnSpc>
                <a:spcPct val="150000"/>
              </a:lnSpc>
              <a:spcBef>
                <a:spcPts val="1420"/>
              </a:spcBef>
              <a:buSzPct val="85416"/>
              <a:tabLst>
                <a:tab pos="301625" algn="l"/>
                <a:tab pos="302260" algn="l"/>
              </a:tabLst>
            </a:pPr>
            <a:r>
              <a:rPr lang="en-CA" sz="2400" u="sng">
                <a:latin typeface="Georgia"/>
                <a:cs typeface="Georgia"/>
              </a:rPr>
              <a:t>Skill testing</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Technical questions </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Hands-on </a:t>
            </a:r>
          </a:p>
        </p:txBody>
      </p:sp>
      <p:sp>
        <p:nvSpPr>
          <p:cNvPr id="6" name="Rectangle 5">
            <a:extLst>
              <a:ext uri="{FF2B5EF4-FFF2-40B4-BE49-F238E27FC236}">
                <a16:creationId xmlns:a16="http://schemas.microsoft.com/office/drawing/2014/main" id="{596A20F6-7C5E-CC20-D025-3BE0AD1DEF16}"/>
              </a:ext>
            </a:extLst>
          </p:cNvPr>
          <p:cNvSpPr/>
          <p:nvPr/>
        </p:nvSpPr>
        <p:spPr>
          <a:xfrm>
            <a:off x="224551" y="3357154"/>
            <a:ext cx="8959596" cy="2779672"/>
          </a:xfrm>
          <a:prstGeom prst="rect">
            <a:avLst/>
          </a:prstGeom>
        </p:spPr>
        <p:txBody>
          <a:bodyPr wrap="square">
            <a:spAutoFit/>
          </a:bodyPr>
          <a:lstStyle/>
          <a:p>
            <a:pPr marL="12700">
              <a:lnSpc>
                <a:spcPct val="150000"/>
              </a:lnSpc>
              <a:spcBef>
                <a:spcPts val="1420"/>
              </a:spcBef>
              <a:buSzPct val="85416"/>
              <a:tabLst>
                <a:tab pos="301625" algn="l"/>
                <a:tab pos="302260" algn="l"/>
              </a:tabLst>
            </a:pPr>
            <a:r>
              <a:rPr lang="en-CA" sz="2400" u="sng">
                <a:latin typeface="Georgia"/>
                <a:cs typeface="Georgia"/>
              </a:rPr>
              <a:t>Problem Solving</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Written or spoken</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Demonstrate structured thinking </a:t>
            </a:r>
          </a:p>
          <a:p>
            <a:pPr marL="812800" lvl="1" indent="-342900">
              <a:lnSpc>
                <a:spcPct val="150000"/>
              </a:lnSpc>
              <a:spcBef>
                <a:spcPts val="1420"/>
              </a:spcBef>
              <a:buSzPct val="85416"/>
              <a:buFont typeface="Arial" panose="020B0604020202020204" pitchFamily="34" charset="0"/>
              <a:buChar char="•"/>
              <a:tabLst>
                <a:tab pos="301625" algn="l"/>
                <a:tab pos="302260" algn="l"/>
              </a:tabLst>
            </a:pPr>
            <a:r>
              <a:rPr lang="en-CA" sz="2400">
                <a:latin typeface="Georgia"/>
                <a:cs typeface="Georgia"/>
              </a:rPr>
              <a:t>Show your process (the right answer may not matter)</a:t>
            </a:r>
          </a:p>
        </p:txBody>
      </p:sp>
    </p:spTree>
    <p:extLst>
      <p:ext uri="{BB962C8B-B14F-4D97-AF65-F5344CB8AC3E}">
        <p14:creationId xmlns:p14="http://schemas.microsoft.com/office/powerpoint/2010/main" val="208861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B5D437-C45F-EEC2-DC45-C2F796A4BE8A}"/>
              </a:ext>
            </a:extLst>
          </p:cNvPr>
          <p:cNvSpPr>
            <a:spLocks noGrp="1"/>
          </p:cNvSpPr>
          <p:nvPr>
            <p:ph type="title"/>
          </p:nvPr>
        </p:nvSpPr>
        <p:spPr/>
        <p:txBody>
          <a:bodyPr/>
          <a:lstStyle/>
          <a:p>
            <a:r>
              <a:rPr lang="en-US"/>
              <a:t>Technical interviews</a:t>
            </a:r>
          </a:p>
        </p:txBody>
      </p:sp>
    </p:spTree>
    <p:extLst>
      <p:ext uri="{BB962C8B-B14F-4D97-AF65-F5344CB8AC3E}">
        <p14:creationId xmlns:p14="http://schemas.microsoft.com/office/powerpoint/2010/main" val="110128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375-E589-8489-2AF5-BD12E8544C5E}"/>
              </a:ext>
            </a:extLst>
          </p:cNvPr>
          <p:cNvSpPr>
            <a:spLocks noGrp="1"/>
          </p:cNvSpPr>
          <p:nvPr>
            <p:ph type="title"/>
          </p:nvPr>
        </p:nvSpPr>
        <p:spPr>
          <a:xfrm>
            <a:off x="259883" y="434108"/>
            <a:ext cx="11569729" cy="895927"/>
          </a:xfrm>
        </p:spPr>
        <p:txBody>
          <a:bodyPr anchor="ctr">
            <a:normAutofit/>
          </a:bodyPr>
          <a:lstStyle/>
          <a:p>
            <a:r>
              <a:rPr lang="en-US"/>
              <a:t>Considerations for Technical Interviews</a:t>
            </a:r>
          </a:p>
        </p:txBody>
      </p:sp>
      <p:pic>
        <p:nvPicPr>
          <p:cNvPr id="7" name="Picture 6" descr="People working on a computer">
            <a:extLst>
              <a:ext uri="{FF2B5EF4-FFF2-40B4-BE49-F238E27FC236}">
                <a16:creationId xmlns:a16="http://schemas.microsoft.com/office/drawing/2014/main" id="{DA6AA6B1-AFDD-BBB9-D6D6-21B63AA8C2E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312" r="3451" b="1"/>
          <a:stretch/>
        </p:blipFill>
        <p:spPr>
          <a:xfrm>
            <a:off x="259882" y="1413164"/>
            <a:ext cx="5586855" cy="4590472"/>
          </a:xfrm>
          <a:prstGeom prst="rect">
            <a:avLst/>
          </a:prstGeom>
          <a:noFill/>
        </p:spPr>
      </p:pic>
      <p:sp>
        <p:nvSpPr>
          <p:cNvPr id="3" name="Content Placeholder 2">
            <a:extLst>
              <a:ext uri="{FF2B5EF4-FFF2-40B4-BE49-F238E27FC236}">
                <a16:creationId xmlns:a16="http://schemas.microsoft.com/office/drawing/2014/main" id="{3F6FA181-9FCA-4F62-E1A0-B520F41024B1}"/>
              </a:ext>
            </a:extLst>
          </p:cNvPr>
          <p:cNvSpPr>
            <a:spLocks noGrp="1"/>
          </p:cNvSpPr>
          <p:nvPr>
            <p:ph sz="half" idx="2"/>
          </p:nvPr>
        </p:nvSpPr>
        <p:spPr>
          <a:xfrm>
            <a:off x="6170992" y="1413164"/>
            <a:ext cx="5658620" cy="4590472"/>
          </a:xfrm>
        </p:spPr>
        <p:txBody>
          <a:bodyPr>
            <a:normAutofit/>
          </a:bodyPr>
          <a:lstStyle/>
          <a:p>
            <a:r>
              <a:rPr lang="en-US"/>
              <a:t>Field/subfield/domain</a:t>
            </a:r>
          </a:p>
          <a:p>
            <a:r>
              <a:rPr lang="en-US"/>
              <a:t>Organization size </a:t>
            </a:r>
          </a:p>
          <a:p>
            <a:r>
              <a:rPr lang="en-US"/>
              <a:t>Asynchronous vs. synchronous assessments </a:t>
            </a:r>
          </a:p>
          <a:p>
            <a:r>
              <a:rPr lang="en-US"/>
              <a:t>Prep platforms: Glassdoor, </a:t>
            </a:r>
            <a:r>
              <a:rPr lang="en-US" err="1"/>
              <a:t>HackerRank</a:t>
            </a:r>
            <a:r>
              <a:rPr lang="en-US"/>
              <a:t>, </a:t>
            </a:r>
            <a:r>
              <a:rPr lang="en-US" err="1"/>
              <a:t>LeetCode</a:t>
            </a:r>
            <a:r>
              <a:rPr lang="en-US"/>
              <a:t>, </a:t>
            </a:r>
            <a:r>
              <a:rPr lang="en-US" err="1"/>
              <a:t>NeetCode</a:t>
            </a:r>
            <a:r>
              <a:rPr lang="en-US"/>
              <a:t>, Techie Delight, and many others!</a:t>
            </a:r>
          </a:p>
          <a:p>
            <a:endParaRPr lang="en-US"/>
          </a:p>
          <a:p>
            <a:endParaRPr lang="en-US"/>
          </a:p>
        </p:txBody>
      </p:sp>
    </p:spTree>
    <p:extLst>
      <p:ext uri="{BB962C8B-B14F-4D97-AF65-F5344CB8AC3E}">
        <p14:creationId xmlns:p14="http://schemas.microsoft.com/office/powerpoint/2010/main" val="77480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7128866" cy="566822"/>
          </a:xfrm>
          <a:prstGeom prst="rect">
            <a:avLst/>
          </a:prstGeom>
        </p:spPr>
        <p:txBody>
          <a:bodyPr vert="horz" wrap="square" lIns="0" tIns="12700" rIns="0" bIns="0" rtlCol="0">
            <a:spAutoFit/>
          </a:bodyPr>
          <a:lstStyle/>
          <a:p>
            <a:pPr marL="12700">
              <a:lnSpc>
                <a:spcPct val="100000"/>
              </a:lnSpc>
              <a:spcBef>
                <a:spcPts val="100"/>
              </a:spcBef>
            </a:pPr>
            <a:r>
              <a:rPr lang="en-CA" sz="3600" spc="25"/>
              <a:t>WHAT DO I DO ABOUT…?</a:t>
            </a:r>
            <a:endParaRPr sz="3600"/>
          </a:p>
        </p:txBody>
      </p:sp>
      <p:sp>
        <p:nvSpPr>
          <p:cNvPr id="9" name="TextBox 8">
            <a:extLst>
              <a:ext uri="{FF2B5EF4-FFF2-40B4-BE49-F238E27FC236}">
                <a16:creationId xmlns:a16="http://schemas.microsoft.com/office/drawing/2014/main" id="{0B39D57B-D1F0-8B03-51E6-57856440D608}"/>
              </a:ext>
            </a:extLst>
          </p:cNvPr>
          <p:cNvSpPr txBox="1"/>
          <p:nvPr/>
        </p:nvSpPr>
        <p:spPr>
          <a:xfrm>
            <a:off x="7162800" y="2067226"/>
            <a:ext cx="4203395" cy="2241063"/>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2400">
                <a:latin typeface="Georgia" panose="02040502050405020303" pitchFamily="18" charset="0"/>
              </a:rPr>
              <a:t>Feeling nervous or anxious </a:t>
            </a:r>
          </a:p>
          <a:p>
            <a:pPr marL="285750" indent="-285750">
              <a:lnSpc>
                <a:spcPct val="150000"/>
              </a:lnSpc>
              <a:buFont typeface="Arial" panose="020B0604020202020204" pitchFamily="34" charset="0"/>
              <a:buChar char="•"/>
            </a:pPr>
            <a:r>
              <a:rPr lang="en-US" sz="2400">
                <a:latin typeface="Georgia" panose="02040502050405020303" pitchFamily="18" charset="0"/>
              </a:rPr>
              <a:t>Silence </a:t>
            </a:r>
          </a:p>
          <a:p>
            <a:pPr marL="285750" indent="-285750">
              <a:lnSpc>
                <a:spcPct val="150000"/>
              </a:lnSpc>
              <a:buFont typeface="Arial" panose="020B0604020202020204" pitchFamily="34" charset="0"/>
              <a:buChar char="•"/>
            </a:pPr>
            <a:r>
              <a:rPr lang="en-US" sz="2400">
                <a:latin typeface="Georgia" panose="02040502050405020303" pitchFamily="18" charset="0"/>
              </a:rPr>
              <a:t>Stumped </a:t>
            </a:r>
          </a:p>
          <a:p>
            <a:pPr marL="285750" indent="-285750">
              <a:lnSpc>
                <a:spcPct val="150000"/>
              </a:lnSpc>
              <a:buFont typeface="Arial" panose="020B0604020202020204" pitchFamily="34" charset="0"/>
              <a:buChar char="•"/>
            </a:pPr>
            <a:r>
              <a:rPr lang="en-US" sz="2400">
                <a:latin typeface="Georgia" panose="02040502050405020303" pitchFamily="18" charset="0"/>
              </a:rPr>
              <a:t>Salary &amp; negotiation </a:t>
            </a:r>
          </a:p>
        </p:txBody>
      </p:sp>
      <p:pic>
        <p:nvPicPr>
          <p:cNvPr id="12" name="Picture 11">
            <a:extLst>
              <a:ext uri="{FF2B5EF4-FFF2-40B4-BE49-F238E27FC236}">
                <a16:creationId xmlns:a16="http://schemas.microsoft.com/office/drawing/2014/main" id="{DE94BE06-A4D1-8911-52E3-17DD12C0A2D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93" y="1465177"/>
            <a:ext cx="6188707" cy="4308593"/>
          </a:xfrm>
          <a:prstGeom prst="rect">
            <a:avLst/>
          </a:prstGeom>
        </p:spPr>
      </p:pic>
      <p:sp>
        <p:nvSpPr>
          <p:cNvPr id="13" name="TextBox 12">
            <a:extLst>
              <a:ext uri="{FF2B5EF4-FFF2-40B4-BE49-F238E27FC236}">
                <a16:creationId xmlns:a16="http://schemas.microsoft.com/office/drawing/2014/main" id="{A09C6EE5-301F-6899-5646-DF3F4D2223B3}"/>
              </a:ext>
            </a:extLst>
          </p:cNvPr>
          <p:cNvSpPr txBox="1"/>
          <p:nvPr/>
        </p:nvSpPr>
        <p:spPr>
          <a:xfrm>
            <a:off x="1319478" y="5817424"/>
            <a:ext cx="4278735" cy="369332"/>
          </a:xfrm>
          <a:prstGeom prst="rect">
            <a:avLst/>
          </a:prstGeom>
          <a:noFill/>
        </p:spPr>
        <p:txBody>
          <a:bodyPr wrap="none" rtlCol="0">
            <a:spAutoFit/>
          </a:bodyPr>
          <a:lstStyle/>
          <a:p>
            <a:r>
              <a:rPr lang="en-US">
                <a:latin typeface="Georgia" panose="02040502050405020303" pitchFamily="18" charset="0"/>
              </a:rPr>
              <a:t>Photo by JESHOOTS.COM on </a:t>
            </a:r>
            <a:r>
              <a:rPr lang="en-US" err="1">
                <a:latin typeface="Georgia" panose="02040502050405020303" pitchFamily="18" charset="0"/>
              </a:rPr>
              <a:t>Unsplash</a:t>
            </a:r>
            <a:endParaRPr lang="en-US">
              <a:latin typeface="Georgia" panose="02040502050405020303" pitchFamily="18" charset="0"/>
            </a:endParaRPr>
          </a:p>
        </p:txBody>
      </p:sp>
    </p:spTree>
    <p:extLst>
      <p:ext uri="{BB962C8B-B14F-4D97-AF65-F5344CB8AC3E}">
        <p14:creationId xmlns:p14="http://schemas.microsoft.com/office/powerpoint/2010/main" val="130675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7128866" cy="566822"/>
          </a:xfrm>
          <a:prstGeom prst="rect">
            <a:avLst/>
          </a:prstGeom>
        </p:spPr>
        <p:txBody>
          <a:bodyPr vert="horz" wrap="square" lIns="0" tIns="12700" rIns="0" bIns="0" rtlCol="0">
            <a:spAutoFit/>
          </a:bodyPr>
          <a:lstStyle/>
          <a:p>
            <a:pPr marL="12700">
              <a:lnSpc>
                <a:spcPct val="100000"/>
              </a:lnSpc>
              <a:spcBef>
                <a:spcPts val="100"/>
              </a:spcBef>
            </a:pPr>
            <a:r>
              <a:rPr lang="en-CA" sz="3600"/>
              <a:t>WRAPPING UP AN INTERVIEW</a:t>
            </a:r>
            <a:endParaRPr sz="3600"/>
          </a:p>
        </p:txBody>
      </p:sp>
      <p:sp>
        <p:nvSpPr>
          <p:cNvPr id="9" name="TextBox 8">
            <a:extLst>
              <a:ext uri="{FF2B5EF4-FFF2-40B4-BE49-F238E27FC236}">
                <a16:creationId xmlns:a16="http://schemas.microsoft.com/office/drawing/2014/main" id="{0B39D57B-D1F0-8B03-51E6-57856440D608}"/>
              </a:ext>
            </a:extLst>
          </p:cNvPr>
          <p:cNvSpPr txBox="1"/>
          <p:nvPr/>
        </p:nvSpPr>
        <p:spPr>
          <a:xfrm>
            <a:off x="646057" y="1603060"/>
            <a:ext cx="6103412" cy="3349058"/>
          </a:xfrm>
          <a:prstGeom prst="rect">
            <a:avLst/>
          </a:prstGeom>
          <a:noFill/>
        </p:spPr>
        <p:txBody>
          <a:bodyPr wrap="square" rtlCol="0">
            <a:spAutoFit/>
          </a:bodyPr>
          <a:lstStyle/>
          <a:p>
            <a:pPr>
              <a:lnSpc>
                <a:spcPct val="150000"/>
              </a:lnSpc>
            </a:pPr>
            <a:r>
              <a:rPr lang="en-US" sz="2400">
                <a:latin typeface="Georgia" panose="02040502050405020303" pitchFamily="18" charset="0"/>
              </a:rPr>
              <a:t>How do you best answer the following:</a:t>
            </a:r>
          </a:p>
          <a:p>
            <a:pPr marL="342900" indent="-342900">
              <a:lnSpc>
                <a:spcPct val="150000"/>
              </a:lnSpc>
              <a:buFont typeface="Arial" panose="020B0604020202020204" pitchFamily="34" charset="0"/>
              <a:buChar char="•"/>
            </a:pPr>
            <a:r>
              <a:rPr lang="en-US" sz="2400">
                <a:latin typeface="Georgia" panose="02040502050405020303" pitchFamily="18" charset="0"/>
              </a:rPr>
              <a:t>Is there anything else that you’d like to add? </a:t>
            </a:r>
          </a:p>
          <a:p>
            <a:pPr marL="342900" indent="-342900">
              <a:lnSpc>
                <a:spcPct val="150000"/>
              </a:lnSpc>
              <a:buFont typeface="Arial" panose="020B0604020202020204" pitchFamily="34" charset="0"/>
              <a:buChar char="•"/>
            </a:pPr>
            <a:r>
              <a:rPr lang="en-US" sz="2400">
                <a:latin typeface="Georgia" panose="02040502050405020303" pitchFamily="18" charset="0"/>
              </a:rPr>
              <a:t>Is there anything else you’d like to tell us about yourself? </a:t>
            </a:r>
          </a:p>
          <a:p>
            <a:pPr marL="342900" indent="-342900">
              <a:lnSpc>
                <a:spcPct val="150000"/>
              </a:lnSpc>
              <a:buFont typeface="Arial" panose="020B0604020202020204" pitchFamily="34" charset="0"/>
              <a:buChar char="•"/>
            </a:pPr>
            <a:r>
              <a:rPr lang="en-US" sz="2400">
                <a:latin typeface="Georgia" panose="02040502050405020303" pitchFamily="18" charset="0"/>
              </a:rPr>
              <a:t>Do you have any questions for us? </a:t>
            </a:r>
          </a:p>
        </p:txBody>
      </p:sp>
      <p:pic>
        <p:nvPicPr>
          <p:cNvPr id="7" name="Picture 6">
            <a:extLst>
              <a:ext uri="{FF2B5EF4-FFF2-40B4-BE49-F238E27FC236}">
                <a16:creationId xmlns:a16="http://schemas.microsoft.com/office/drawing/2014/main" id="{E5D857D0-5D93-360F-9AF1-E6BBE9CEE1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7561" y="994055"/>
            <a:ext cx="4653011" cy="4869889"/>
          </a:xfrm>
          <a:prstGeom prst="rect">
            <a:avLst/>
          </a:prstGeom>
        </p:spPr>
      </p:pic>
    </p:spTree>
    <p:extLst>
      <p:ext uri="{BB962C8B-B14F-4D97-AF65-F5344CB8AC3E}">
        <p14:creationId xmlns:p14="http://schemas.microsoft.com/office/powerpoint/2010/main" val="18647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8BBB4-8061-46E1-A6C2-326E973C38F1}"/>
              </a:ext>
            </a:extLst>
          </p:cNvPr>
          <p:cNvSpPr>
            <a:spLocks noGrp="1"/>
          </p:cNvSpPr>
          <p:nvPr>
            <p:ph type="title"/>
          </p:nvPr>
        </p:nvSpPr>
        <p:spPr>
          <a:xfrm>
            <a:off x="250542" y="685800"/>
            <a:ext cx="11569729" cy="692497"/>
          </a:xfrm>
        </p:spPr>
        <p:txBody>
          <a:bodyPr/>
          <a:lstStyle/>
          <a:p>
            <a:r>
              <a:rPr lang="en-US" sz="4500" dirty="0"/>
              <a:t>A Safe(r) Space</a:t>
            </a:r>
          </a:p>
        </p:txBody>
      </p:sp>
      <p:sp>
        <p:nvSpPr>
          <p:cNvPr id="3" name="Content Placeholder 2">
            <a:extLst>
              <a:ext uri="{FF2B5EF4-FFF2-40B4-BE49-F238E27FC236}">
                <a16:creationId xmlns:a16="http://schemas.microsoft.com/office/drawing/2014/main" id="{8E93557C-5994-45D1-933D-DD87D2AE4F5D}"/>
              </a:ext>
            </a:extLst>
          </p:cNvPr>
          <p:cNvSpPr>
            <a:spLocks noGrp="1"/>
          </p:cNvSpPr>
          <p:nvPr>
            <p:ph sz="half" idx="1"/>
          </p:nvPr>
        </p:nvSpPr>
        <p:spPr>
          <a:xfrm>
            <a:off x="250542" y="1905000"/>
            <a:ext cx="6320356" cy="3200876"/>
          </a:xfrm>
        </p:spPr>
        <p:txBody>
          <a:bodyPr vert="horz" lIns="91440" tIns="45720" rIns="91440" bIns="45720" rtlCol="0" anchor="t">
            <a:normAutofit fontScale="92500" lnSpcReduction="20000"/>
          </a:bodyPr>
          <a:lstStyle/>
          <a:p>
            <a:pPr marL="0" indent="0">
              <a:buNone/>
            </a:pPr>
            <a:r>
              <a:rPr lang="en-US" sz="2400">
                <a:latin typeface="Georgia" panose="02040502050405020303" pitchFamily="18" charset="0"/>
                <a:ea typeface="Verdana" panose="020B0604030504040204" pitchFamily="34" charset="0"/>
              </a:rPr>
              <a:t>Going into this workshop, the intention is to create as safe a space as possible. </a:t>
            </a:r>
          </a:p>
          <a:p>
            <a:pPr marL="0" indent="0">
              <a:buNone/>
            </a:pPr>
            <a:r>
              <a:rPr lang="en-US" sz="2400">
                <a:latin typeface="Georgia"/>
                <a:ea typeface="Verdana"/>
              </a:rPr>
              <a:t>A safe space means different things for everyone, but we’ll do our best! Let’s keep </a:t>
            </a:r>
            <a:r>
              <a:rPr lang="en-US">
                <a:latin typeface="Georgia"/>
                <a:ea typeface="Verdana"/>
              </a:rPr>
              <a:t>three</a:t>
            </a:r>
            <a:r>
              <a:rPr lang="en-US" sz="2400">
                <a:latin typeface="Georgia"/>
                <a:ea typeface="Verdana"/>
              </a:rPr>
              <a:t> things in mind:</a:t>
            </a:r>
          </a:p>
          <a:p>
            <a:r>
              <a:rPr lang="en-US" sz="2400" b="1">
                <a:latin typeface="Georgia" panose="02040502050405020303" pitchFamily="18" charset="0"/>
                <a:ea typeface="Verdana" panose="020B0604030504040204" pitchFamily="34" charset="0"/>
              </a:rPr>
              <a:t>Choice </a:t>
            </a:r>
          </a:p>
          <a:p>
            <a:r>
              <a:rPr lang="en-US" sz="2400" b="1">
                <a:latin typeface="Georgia" panose="02040502050405020303" pitchFamily="18" charset="0"/>
                <a:ea typeface="Verdana" panose="020B0604030504040204" pitchFamily="34" charset="0"/>
              </a:rPr>
              <a:t>Respect</a:t>
            </a:r>
          </a:p>
          <a:p>
            <a:r>
              <a:rPr lang="en-US" b="1">
                <a:latin typeface="Georgia" panose="02040502050405020303" pitchFamily="18" charset="0"/>
                <a:ea typeface="Verdana" panose="020B0604030504040204" pitchFamily="34" charset="0"/>
              </a:rPr>
              <a:t>Care</a:t>
            </a:r>
          </a:p>
        </p:txBody>
      </p:sp>
      <p:pic>
        <p:nvPicPr>
          <p:cNvPr id="8" name="Content Placeholder 7" descr="A picture containing rock, outdoor, nature, rocky">
            <a:extLst>
              <a:ext uri="{FF2B5EF4-FFF2-40B4-BE49-F238E27FC236}">
                <a16:creationId xmlns:a16="http://schemas.microsoft.com/office/drawing/2014/main" id="{C21A642E-2DF3-488E-8CB8-2D852BE4DC5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81800" y="1905000"/>
            <a:ext cx="4963319" cy="3308879"/>
          </a:xfrm>
        </p:spPr>
      </p:pic>
    </p:spTree>
    <p:extLst>
      <p:ext uri="{BB962C8B-B14F-4D97-AF65-F5344CB8AC3E}">
        <p14:creationId xmlns:p14="http://schemas.microsoft.com/office/powerpoint/2010/main" val="377144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3" y="551179"/>
            <a:ext cx="10677935" cy="566822"/>
          </a:xfrm>
          <a:prstGeom prst="rect">
            <a:avLst/>
          </a:prstGeom>
        </p:spPr>
        <p:txBody>
          <a:bodyPr vert="horz" wrap="square" lIns="0" tIns="12700" rIns="0" bIns="0" rtlCol="0">
            <a:spAutoFit/>
          </a:bodyPr>
          <a:lstStyle/>
          <a:p>
            <a:pPr marL="12700">
              <a:lnSpc>
                <a:spcPct val="100000"/>
              </a:lnSpc>
              <a:spcBef>
                <a:spcPts val="100"/>
              </a:spcBef>
            </a:pPr>
            <a:r>
              <a:rPr lang="en-CA" sz="3600"/>
              <a:t>QUESTIONS TO ASK AT THE END OF AN INTERVIEW</a:t>
            </a:r>
            <a:endParaRPr sz="3600"/>
          </a:p>
        </p:txBody>
      </p:sp>
      <p:sp>
        <p:nvSpPr>
          <p:cNvPr id="9" name="TextBox 8">
            <a:extLst>
              <a:ext uri="{FF2B5EF4-FFF2-40B4-BE49-F238E27FC236}">
                <a16:creationId xmlns:a16="http://schemas.microsoft.com/office/drawing/2014/main" id="{0B39D57B-D1F0-8B03-51E6-57856440D608}"/>
              </a:ext>
            </a:extLst>
          </p:cNvPr>
          <p:cNvSpPr txBox="1"/>
          <p:nvPr/>
        </p:nvSpPr>
        <p:spPr>
          <a:xfrm>
            <a:off x="475428" y="1118001"/>
            <a:ext cx="11241143" cy="5011052"/>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latin typeface="Georgia" panose="02040502050405020303" pitchFamily="18" charset="0"/>
              </a:rPr>
              <a:t>What do you expect a co-op student to have accomplished in the first month? </a:t>
            </a:r>
          </a:p>
          <a:p>
            <a:pPr marL="342900" indent="-342900">
              <a:lnSpc>
                <a:spcPct val="150000"/>
              </a:lnSpc>
              <a:buFont typeface="Arial" panose="020B0604020202020204" pitchFamily="34" charset="0"/>
              <a:buChar char="•"/>
            </a:pPr>
            <a:r>
              <a:rPr lang="en-US" sz="2400">
                <a:latin typeface="Georgia" panose="02040502050405020303" pitchFamily="18" charset="0"/>
              </a:rPr>
              <a:t>What aspects of the role do you believe to be the most rewarding or the most challenging? </a:t>
            </a:r>
          </a:p>
          <a:p>
            <a:pPr marL="342900" indent="-342900">
              <a:lnSpc>
                <a:spcPct val="150000"/>
              </a:lnSpc>
              <a:buFont typeface="Arial" panose="020B0604020202020204" pitchFamily="34" charset="0"/>
              <a:buChar char="•"/>
            </a:pPr>
            <a:r>
              <a:rPr lang="en-US" sz="2400">
                <a:latin typeface="Georgia" panose="02040502050405020303" pitchFamily="18" charset="0"/>
              </a:rPr>
              <a:t>What are the key priorities for someone in this role? </a:t>
            </a:r>
          </a:p>
          <a:p>
            <a:pPr marL="342900" indent="-342900">
              <a:lnSpc>
                <a:spcPct val="150000"/>
              </a:lnSpc>
              <a:buFont typeface="Arial" panose="020B0604020202020204" pitchFamily="34" charset="0"/>
              <a:buChar char="•"/>
            </a:pPr>
            <a:r>
              <a:rPr lang="en-US" sz="2400">
                <a:latin typeface="Georgia" panose="02040502050405020303" pitchFamily="18" charset="0"/>
              </a:rPr>
              <a:t>Can you give me an example of the types of projects the previous co-op student was involved in? </a:t>
            </a:r>
          </a:p>
          <a:p>
            <a:pPr marL="342900" indent="-342900">
              <a:lnSpc>
                <a:spcPct val="150000"/>
              </a:lnSpc>
              <a:buFont typeface="Arial" panose="020B0604020202020204" pitchFamily="34" charset="0"/>
              <a:buChar char="•"/>
            </a:pPr>
            <a:r>
              <a:rPr lang="en-US" sz="2400">
                <a:latin typeface="Georgia" panose="02040502050405020303" pitchFamily="18" charset="0"/>
              </a:rPr>
              <a:t>What type of training would there be for the successful candidate? </a:t>
            </a:r>
          </a:p>
          <a:p>
            <a:pPr marL="342900" indent="-342900">
              <a:lnSpc>
                <a:spcPct val="150000"/>
              </a:lnSpc>
              <a:buFont typeface="Arial" panose="020B0604020202020204" pitchFamily="34" charset="0"/>
              <a:buChar char="•"/>
            </a:pPr>
            <a:r>
              <a:rPr lang="en-US" sz="2400">
                <a:latin typeface="Georgia" panose="02040502050405020303" pitchFamily="18" charset="0"/>
              </a:rPr>
              <a:t>In what ways can I prepare for this job, if I am the successful candidate? </a:t>
            </a:r>
          </a:p>
          <a:p>
            <a:pPr marL="342900" indent="-342900">
              <a:lnSpc>
                <a:spcPct val="150000"/>
              </a:lnSpc>
              <a:buFont typeface="Arial" panose="020B0604020202020204" pitchFamily="34" charset="0"/>
              <a:buChar char="•"/>
            </a:pPr>
            <a:r>
              <a:rPr lang="en-US" sz="2400">
                <a:latin typeface="Georgia" panose="02040502050405020303" pitchFamily="18" charset="0"/>
              </a:rPr>
              <a:t>What is the compensation for this position?*</a:t>
            </a:r>
          </a:p>
        </p:txBody>
      </p:sp>
    </p:spTree>
    <p:extLst>
      <p:ext uri="{BB962C8B-B14F-4D97-AF65-F5344CB8AC3E}">
        <p14:creationId xmlns:p14="http://schemas.microsoft.com/office/powerpoint/2010/main" val="398604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3" y="551179"/>
            <a:ext cx="10677935" cy="566822"/>
          </a:xfrm>
          <a:prstGeom prst="rect">
            <a:avLst/>
          </a:prstGeom>
        </p:spPr>
        <p:txBody>
          <a:bodyPr vert="horz" wrap="square" lIns="0" tIns="12700" rIns="0" bIns="0" rtlCol="0">
            <a:spAutoFit/>
          </a:bodyPr>
          <a:lstStyle/>
          <a:p>
            <a:pPr marL="12700">
              <a:lnSpc>
                <a:spcPct val="100000"/>
              </a:lnSpc>
              <a:spcBef>
                <a:spcPts val="100"/>
              </a:spcBef>
            </a:pPr>
            <a:r>
              <a:rPr lang="en-CA" sz="3600"/>
              <a:t>PRO TIPS</a:t>
            </a:r>
            <a:endParaRPr sz="3600"/>
          </a:p>
        </p:txBody>
      </p:sp>
      <p:sp>
        <p:nvSpPr>
          <p:cNvPr id="9" name="TextBox 8">
            <a:extLst>
              <a:ext uri="{FF2B5EF4-FFF2-40B4-BE49-F238E27FC236}">
                <a16:creationId xmlns:a16="http://schemas.microsoft.com/office/drawing/2014/main" id="{0B39D57B-D1F0-8B03-51E6-57856440D608}"/>
              </a:ext>
            </a:extLst>
          </p:cNvPr>
          <p:cNvSpPr txBox="1"/>
          <p:nvPr/>
        </p:nvSpPr>
        <p:spPr>
          <a:xfrm>
            <a:off x="260604" y="1282824"/>
            <a:ext cx="11241143" cy="3903056"/>
          </a:xfrm>
          <a:prstGeom prst="rect">
            <a:avLst/>
          </a:prstGeom>
          <a:noFill/>
        </p:spPr>
        <p:txBody>
          <a:bodyPr wrap="square" rtlCol="0">
            <a:spAutoFit/>
          </a:bodyPr>
          <a:lstStyle/>
          <a:p>
            <a:pPr marL="457200" indent="-457200">
              <a:lnSpc>
                <a:spcPct val="150000"/>
              </a:lnSpc>
              <a:buFont typeface="+mj-lt"/>
              <a:buAutoNum type="arabicPeriod"/>
            </a:pPr>
            <a:r>
              <a:rPr lang="en-US" sz="2400">
                <a:latin typeface="Georgia" panose="02040502050405020303" pitchFamily="18" charset="0"/>
              </a:rPr>
              <a:t>Based on your analysis of the role, the organization, and your own experiences, go into the interview with 5 things you want them to know about you</a:t>
            </a:r>
          </a:p>
          <a:p>
            <a:pPr marL="457200" indent="-457200">
              <a:lnSpc>
                <a:spcPct val="150000"/>
              </a:lnSpc>
              <a:buFont typeface="+mj-lt"/>
              <a:buAutoNum type="arabicPeriod"/>
            </a:pPr>
            <a:r>
              <a:rPr lang="en-US" sz="2400">
                <a:latin typeface="Georgia" panose="02040502050405020303" pitchFamily="18" charset="0"/>
              </a:rPr>
              <a:t>Treat the interview like a conversation, not like an exam</a:t>
            </a:r>
          </a:p>
          <a:p>
            <a:pPr marL="457200" indent="-457200">
              <a:lnSpc>
                <a:spcPct val="150000"/>
              </a:lnSpc>
              <a:buFont typeface="+mj-lt"/>
              <a:buAutoNum type="arabicPeriod"/>
            </a:pPr>
            <a:r>
              <a:rPr lang="en-US" sz="2400">
                <a:latin typeface="Georgia" panose="02040502050405020303" pitchFamily="18" charset="0"/>
              </a:rPr>
              <a:t>Demonstrate your enthusiasm for the role/organization</a:t>
            </a:r>
          </a:p>
          <a:p>
            <a:pPr marL="457200" indent="-457200">
              <a:lnSpc>
                <a:spcPct val="150000"/>
              </a:lnSpc>
              <a:buFont typeface="+mj-lt"/>
              <a:buAutoNum type="arabicPeriod"/>
            </a:pPr>
            <a:r>
              <a:rPr lang="en-US" sz="2400">
                <a:latin typeface="Georgia" panose="02040502050405020303" pitchFamily="18" charset="0"/>
              </a:rPr>
              <a:t>Make sure you have a list of questions to ask </a:t>
            </a:r>
          </a:p>
          <a:p>
            <a:pPr marL="457200" indent="-457200">
              <a:lnSpc>
                <a:spcPct val="150000"/>
              </a:lnSpc>
              <a:buFont typeface="+mj-lt"/>
              <a:buAutoNum type="arabicPeriod"/>
            </a:pPr>
            <a:r>
              <a:rPr lang="en-US" sz="2400">
                <a:latin typeface="Georgia" panose="02040502050405020303" pitchFamily="18" charset="0"/>
              </a:rPr>
              <a:t>Make practice work for you!</a:t>
            </a:r>
          </a:p>
          <a:p>
            <a:pPr marL="457200" indent="-457200">
              <a:lnSpc>
                <a:spcPct val="150000"/>
              </a:lnSpc>
              <a:buFont typeface="+mj-lt"/>
              <a:buAutoNum type="arabicPeriod"/>
            </a:pPr>
            <a:r>
              <a:rPr lang="en-US" sz="2400">
                <a:latin typeface="Georgia" panose="02040502050405020303" pitchFamily="18" charset="0"/>
              </a:rPr>
              <a:t>Send a thank you/follow up email *when appropriate </a:t>
            </a:r>
          </a:p>
        </p:txBody>
      </p:sp>
    </p:spTree>
    <p:extLst>
      <p:ext uri="{BB962C8B-B14F-4D97-AF65-F5344CB8AC3E}">
        <p14:creationId xmlns:p14="http://schemas.microsoft.com/office/powerpoint/2010/main" val="137461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38D8-F708-F2C1-10BF-A26F238399CF}"/>
              </a:ext>
            </a:extLst>
          </p:cNvPr>
          <p:cNvSpPr>
            <a:spLocks noGrp="1"/>
          </p:cNvSpPr>
          <p:nvPr>
            <p:ph type="title" idx="4294967295"/>
          </p:nvPr>
        </p:nvSpPr>
        <p:spPr>
          <a:xfrm>
            <a:off x="543241" y="209972"/>
            <a:ext cx="11569729" cy="895927"/>
          </a:xfrm>
        </p:spPr>
        <p:txBody>
          <a:bodyPr/>
          <a:lstStyle/>
          <a:p>
            <a:r>
              <a:rPr lang="en-US" dirty="0"/>
              <a:t>Career Development website </a:t>
            </a:r>
          </a:p>
        </p:txBody>
      </p:sp>
      <p:pic>
        <p:nvPicPr>
          <p:cNvPr id="5" name="Picture 4" descr="A person and person walking on a sidewalk">
            <a:extLst>
              <a:ext uri="{FF2B5EF4-FFF2-40B4-BE49-F238E27FC236}">
                <a16:creationId xmlns:a16="http://schemas.microsoft.com/office/drawing/2014/main" id="{7F78E5D3-DE3B-9CF2-C893-713891EBA0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38" t="17962" r="13273" b="2870"/>
          <a:stretch/>
        </p:blipFill>
        <p:spPr>
          <a:xfrm>
            <a:off x="543241" y="856303"/>
            <a:ext cx="8739178" cy="4960999"/>
          </a:xfrm>
          <a:prstGeom prst="rect">
            <a:avLst/>
          </a:prstGeom>
        </p:spPr>
      </p:pic>
      <p:sp>
        <p:nvSpPr>
          <p:cNvPr id="6" name="TextBox 5">
            <a:extLst>
              <a:ext uri="{FF2B5EF4-FFF2-40B4-BE49-F238E27FC236}">
                <a16:creationId xmlns:a16="http://schemas.microsoft.com/office/drawing/2014/main" id="{C0F9912D-EBB5-7639-9E3D-9F978DE61B2D}"/>
              </a:ext>
            </a:extLst>
          </p:cNvPr>
          <p:cNvSpPr txBox="1"/>
          <p:nvPr/>
        </p:nvSpPr>
        <p:spPr>
          <a:xfrm>
            <a:off x="9363602" y="2274838"/>
            <a:ext cx="2791351" cy="2308324"/>
          </a:xfrm>
          <a:prstGeom prst="rect">
            <a:avLst/>
          </a:prstGeom>
          <a:noFill/>
        </p:spPr>
        <p:txBody>
          <a:bodyPr wrap="square" rtlCol="0">
            <a:spAutoFit/>
          </a:bodyPr>
          <a:lstStyle/>
          <a:p>
            <a:r>
              <a:rPr lang="en-US" b="1"/>
              <a:t>Visit our website for:</a:t>
            </a:r>
          </a:p>
          <a:p>
            <a:pPr marL="285750" indent="-285750">
              <a:buFont typeface="Arial" panose="020B0604020202020204" pitchFamily="34" charset="0"/>
              <a:buChar char="•"/>
            </a:pPr>
            <a:r>
              <a:rPr lang="en-US"/>
              <a:t>Booking appointments/      drop-ins</a:t>
            </a:r>
          </a:p>
          <a:p>
            <a:pPr marL="285750" indent="-285750">
              <a:buFont typeface="Arial" panose="020B0604020202020204" pitchFamily="34" charset="0"/>
              <a:buChar char="•"/>
            </a:pPr>
            <a:r>
              <a:rPr lang="en-US"/>
              <a:t>Job search resources</a:t>
            </a:r>
          </a:p>
          <a:p>
            <a:pPr marL="285750" indent="-285750">
              <a:buFont typeface="Arial" panose="020B0604020202020204" pitchFamily="34" charset="0"/>
              <a:buChar char="•"/>
            </a:pPr>
            <a:r>
              <a:rPr lang="en-US"/>
              <a:t>Pre-recorded workshops</a:t>
            </a:r>
          </a:p>
          <a:p>
            <a:pPr marL="285750" indent="-285750">
              <a:buFont typeface="Arial" panose="020B0604020202020204" pitchFamily="34" charset="0"/>
              <a:buChar char="•"/>
            </a:pPr>
            <a:r>
              <a:rPr lang="en-US"/>
              <a:t>And more!</a:t>
            </a:r>
          </a:p>
        </p:txBody>
      </p:sp>
      <p:sp>
        <p:nvSpPr>
          <p:cNvPr id="7" name="TextBox 6">
            <a:extLst>
              <a:ext uri="{FF2B5EF4-FFF2-40B4-BE49-F238E27FC236}">
                <a16:creationId xmlns:a16="http://schemas.microsoft.com/office/drawing/2014/main" id="{7341C89F-D3B8-60CA-4E0B-1041A64DD3C8}"/>
              </a:ext>
            </a:extLst>
          </p:cNvPr>
          <p:cNvSpPr txBox="1"/>
          <p:nvPr/>
        </p:nvSpPr>
        <p:spPr>
          <a:xfrm>
            <a:off x="2909581" y="5817302"/>
            <a:ext cx="4950895" cy="646331"/>
          </a:xfrm>
          <a:prstGeom prst="rect">
            <a:avLst/>
          </a:prstGeom>
          <a:noFill/>
        </p:spPr>
        <p:txBody>
          <a:bodyPr wrap="square" rtlCol="0">
            <a:spAutoFit/>
          </a:bodyPr>
          <a:lstStyle/>
          <a:p>
            <a:r>
              <a:rPr lang="en-US">
                <a:hlinkClick r:id="rId4"/>
              </a:rPr>
              <a:t>https://uwaterloo.ca/career-development/</a:t>
            </a:r>
            <a:endParaRPr lang="en-US"/>
          </a:p>
          <a:p>
            <a:endParaRPr lang="en-US"/>
          </a:p>
        </p:txBody>
      </p:sp>
    </p:spTree>
    <p:extLst>
      <p:ext uri="{BB962C8B-B14F-4D97-AF65-F5344CB8AC3E}">
        <p14:creationId xmlns:p14="http://schemas.microsoft.com/office/powerpoint/2010/main" val="66320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4D7F-E222-484D-9243-87B9A2ADED14}"/>
              </a:ext>
            </a:extLst>
          </p:cNvPr>
          <p:cNvSpPr>
            <a:spLocks noGrp="1"/>
          </p:cNvSpPr>
          <p:nvPr>
            <p:ph type="title"/>
          </p:nvPr>
        </p:nvSpPr>
        <p:spPr>
          <a:xfrm>
            <a:off x="259883" y="434108"/>
            <a:ext cx="11569729" cy="895927"/>
          </a:xfrm>
        </p:spPr>
        <p:txBody>
          <a:bodyPr anchor="ctr">
            <a:normAutofit/>
          </a:bodyPr>
          <a:lstStyle/>
          <a:p>
            <a:r>
              <a:rPr lang="en-US" dirty="0"/>
              <a:t>Thank you! Any Questions?</a:t>
            </a:r>
          </a:p>
        </p:txBody>
      </p:sp>
      <p:pic>
        <p:nvPicPr>
          <p:cNvPr id="6" name="Picture 5" descr="Different coloured question marks">
            <a:extLst>
              <a:ext uri="{FF2B5EF4-FFF2-40B4-BE49-F238E27FC236}">
                <a16:creationId xmlns:a16="http://schemas.microsoft.com/office/drawing/2014/main" id="{708E3025-67FD-8438-8C91-FB4241C123A8}"/>
              </a:ext>
            </a:extLst>
          </p:cNvPr>
          <p:cNvPicPr>
            <a:picLocks noChangeAspect="1"/>
          </p:cNvPicPr>
          <p:nvPr/>
        </p:nvPicPr>
        <p:blipFill rotWithShape="1">
          <a:blip r:embed="rId3"/>
          <a:srcRect t="7312" r="-1" b="22080"/>
          <a:stretch/>
        </p:blipFill>
        <p:spPr>
          <a:xfrm>
            <a:off x="259882" y="1413163"/>
            <a:ext cx="11569729" cy="4595117"/>
          </a:xfrm>
          <a:prstGeom prst="rect">
            <a:avLst/>
          </a:prstGeom>
          <a:noFill/>
        </p:spPr>
      </p:pic>
      <p:sp>
        <p:nvSpPr>
          <p:cNvPr id="5" name="TextBox 4">
            <a:extLst>
              <a:ext uri="{FF2B5EF4-FFF2-40B4-BE49-F238E27FC236}">
                <a16:creationId xmlns:a16="http://schemas.microsoft.com/office/drawing/2014/main" id="{921A10DC-912C-4D10-81BE-ECA4D83892FE}"/>
              </a:ext>
            </a:extLst>
          </p:cNvPr>
          <p:cNvSpPr txBox="1"/>
          <p:nvPr/>
        </p:nvSpPr>
        <p:spPr>
          <a:xfrm>
            <a:off x="259882" y="6169891"/>
            <a:ext cx="8791754" cy="369332"/>
          </a:xfrm>
          <a:prstGeom prst="rect">
            <a:avLst/>
          </a:prstGeom>
          <a:noFill/>
        </p:spPr>
        <p:txBody>
          <a:bodyPr wrap="square" lIns="91440" tIns="45720" rIns="91440" bIns="45720" rtlCol="0" anchor="t">
            <a:spAutoFit/>
          </a:bodyPr>
          <a:lstStyle/>
          <a:p>
            <a:r>
              <a:rPr lang="en-US">
                <a:latin typeface="Verdana"/>
                <a:ea typeface="Verdana"/>
              </a:rPr>
              <a:t>Don’t hesitate to reach out! </a:t>
            </a:r>
          </a:p>
        </p:txBody>
      </p:sp>
    </p:spTree>
    <p:extLst>
      <p:ext uri="{BB962C8B-B14F-4D97-AF65-F5344CB8AC3E}">
        <p14:creationId xmlns:p14="http://schemas.microsoft.com/office/powerpoint/2010/main" val="123813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437CE-2A26-451B-A4B7-EFE404A306EC}"/>
              </a:ext>
            </a:extLst>
          </p:cNvPr>
          <p:cNvSpPr>
            <a:spLocks noGrp="1"/>
          </p:cNvSpPr>
          <p:nvPr>
            <p:ph type="title"/>
          </p:nvPr>
        </p:nvSpPr>
        <p:spPr>
          <a:xfrm>
            <a:off x="304800" y="685800"/>
            <a:ext cx="10820400" cy="940435"/>
          </a:xfrm>
        </p:spPr>
        <p:txBody>
          <a:bodyPr anchor="ctr">
            <a:normAutofit/>
          </a:bodyPr>
          <a:lstStyle/>
          <a:p>
            <a:r>
              <a:rPr lang="en-US" sz="4500"/>
              <a:t>How might we </a:t>
            </a:r>
            <a:r>
              <a:rPr lang="en-US" sz="4500" u="sng">
                <a:solidFill>
                  <a:srgbClr val="00B050"/>
                </a:solidFill>
              </a:rPr>
              <a:t>co-create</a:t>
            </a:r>
            <a:r>
              <a:rPr lang="en-US" sz="4500"/>
              <a:t> this safe(r) space?</a:t>
            </a:r>
          </a:p>
        </p:txBody>
      </p:sp>
      <p:sp>
        <p:nvSpPr>
          <p:cNvPr id="3" name="Content Placeholder 2">
            <a:extLst>
              <a:ext uri="{FF2B5EF4-FFF2-40B4-BE49-F238E27FC236}">
                <a16:creationId xmlns:a16="http://schemas.microsoft.com/office/drawing/2014/main" id="{EAC5B72A-8135-4B3A-8B12-3E79622BE2BD}"/>
              </a:ext>
            </a:extLst>
          </p:cNvPr>
          <p:cNvSpPr>
            <a:spLocks noGrp="1"/>
          </p:cNvSpPr>
          <p:nvPr>
            <p:ph idx="1"/>
          </p:nvPr>
        </p:nvSpPr>
        <p:spPr>
          <a:xfrm>
            <a:off x="381000" y="1676400"/>
            <a:ext cx="11125200" cy="4343400"/>
          </a:xfrm>
        </p:spPr>
        <p:txBody>
          <a:bodyPr vert="horz" lIns="91440" tIns="45720" rIns="91440" bIns="45720" rtlCol="0" anchor="t">
            <a:normAutofit/>
          </a:bodyPr>
          <a:lstStyle/>
          <a:p>
            <a:pPr marL="285750" indent="-285750">
              <a:lnSpc>
                <a:spcPct val="150000"/>
              </a:lnSpc>
              <a:buFont typeface="Arial" panose="020B0604020202020204" pitchFamily="34" charset="0"/>
              <a:buChar char="•"/>
            </a:pPr>
            <a:r>
              <a:rPr lang="en-US" sz="2400">
                <a:latin typeface="Georgia" panose="02040502050405020303" pitchFamily="18" charset="0"/>
                <a:ea typeface="Verdana" panose="020B0604030504040204" pitchFamily="34" charset="0"/>
              </a:rPr>
              <a:t>Participate in a way that feels most comfortable for you!</a:t>
            </a:r>
          </a:p>
          <a:p>
            <a:pPr marL="285750" indent="-285750">
              <a:lnSpc>
                <a:spcPct val="150000"/>
              </a:lnSpc>
              <a:buFont typeface="Arial" panose="020B0604020202020204" pitchFamily="34" charset="0"/>
              <a:buChar char="•"/>
            </a:pPr>
            <a:r>
              <a:rPr lang="en-US" sz="2400">
                <a:latin typeface="Georgia" panose="02040502050405020303" pitchFamily="18" charset="0"/>
                <a:ea typeface="Verdana" panose="020B0604030504040204" pitchFamily="34" charset="0"/>
              </a:rPr>
              <a:t>Please use the chat during presentation time. Ask me questions whenever! At the end of the workshop, you can go mic on or mic off during Q&amp;A</a:t>
            </a:r>
          </a:p>
          <a:p>
            <a:pPr marL="742950" lvl="1" indent="-285750">
              <a:lnSpc>
                <a:spcPct val="150000"/>
              </a:lnSpc>
              <a:buFont typeface="Arial" panose="020B0604020202020204" pitchFamily="34" charset="0"/>
              <a:buChar char="•"/>
            </a:pPr>
            <a:r>
              <a:rPr lang="en-US" sz="2400">
                <a:latin typeface="Georgia"/>
                <a:ea typeface="Verdana"/>
              </a:rPr>
              <a:t>Feel free to send us a direct message if you have a question or comment you would like to share privately</a:t>
            </a:r>
          </a:p>
          <a:p>
            <a:pPr marL="285750" indent="-285750">
              <a:lnSpc>
                <a:spcPct val="150000"/>
              </a:lnSpc>
              <a:buFont typeface="Arial" panose="020B0604020202020204" pitchFamily="34" charset="0"/>
              <a:buChar char="•"/>
            </a:pPr>
            <a:r>
              <a:rPr lang="en-US" sz="2400">
                <a:latin typeface="Georgia" panose="02040502050405020303" pitchFamily="18" charset="0"/>
                <a:ea typeface="Verdana" panose="020B0604030504040204" pitchFamily="34" charset="0"/>
              </a:rPr>
              <a:t>Take what works for you and leave what doesn’t</a:t>
            </a:r>
            <a:endParaRPr lang="en-US">
              <a:latin typeface="Georgia" panose="02040502050405020303" pitchFamily="18" charset="0"/>
              <a:ea typeface="Verdana" panose="020B0604030504040204" pitchFamily="34" charset="0"/>
            </a:endParaRPr>
          </a:p>
          <a:p>
            <a:pPr marL="0" indent="0">
              <a:lnSpc>
                <a:spcPct val="150000"/>
              </a:lnSpc>
              <a:buNone/>
            </a:pPr>
            <a:endParaRPr lang="en-US" sz="2400">
              <a:latin typeface="Georgia" panose="02040502050405020303" pitchFamily="18" charset="0"/>
              <a:ea typeface="Verdana" panose="020B0604030504040204" pitchFamily="34" charset="0"/>
            </a:endParaRPr>
          </a:p>
          <a:p>
            <a:pPr marL="457200" lvl="1" indent="0">
              <a:lnSpc>
                <a:spcPct val="90000"/>
              </a:lnSpc>
              <a:buNone/>
            </a:pPr>
            <a:endParaRPr lang="en-US" sz="1700"/>
          </a:p>
        </p:txBody>
      </p:sp>
    </p:spTree>
    <p:extLst>
      <p:ext uri="{BB962C8B-B14F-4D97-AF65-F5344CB8AC3E}">
        <p14:creationId xmlns:p14="http://schemas.microsoft.com/office/powerpoint/2010/main" val="427469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8734" y="551179"/>
            <a:ext cx="1459230" cy="574040"/>
          </a:xfrm>
          <a:prstGeom prst="rect">
            <a:avLst/>
          </a:prstGeom>
        </p:spPr>
        <p:txBody>
          <a:bodyPr vert="horz" wrap="square" lIns="0" tIns="12700" rIns="0" bIns="0" rtlCol="0">
            <a:spAutoFit/>
          </a:bodyPr>
          <a:lstStyle/>
          <a:p>
            <a:pPr marL="12700">
              <a:lnSpc>
                <a:spcPct val="100000"/>
              </a:lnSpc>
              <a:spcBef>
                <a:spcPts val="100"/>
              </a:spcBef>
            </a:pPr>
            <a:r>
              <a:rPr sz="3600" spc="-10">
                <a:cs typeface="Impact"/>
              </a:rPr>
              <a:t>AGENDA</a:t>
            </a:r>
            <a:endParaRPr sz="3600">
              <a:cs typeface="Impact"/>
            </a:endParaRPr>
          </a:p>
        </p:txBody>
      </p:sp>
      <p:pic>
        <p:nvPicPr>
          <p:cNvPr id="5" name="object 5">
            <a:extLst>
              <a:ext uri="{C183D7F6-B498-43B3-948B-1728B52AA6E4}">
                <adec:decorative xmlns:adec="http://schemas.microsoft.com/office/drawing/2017/decorative" val="1"/>
              </a:ext>
            </a:extLst>
          </p:cNvPr>
          <p:cNvPicPr/>
          <p:nvPr/>
        </p:nvPicPr>
        <p:blipFill>
          <a:blip r:embed="rId3" cstate="print"/>
          <a:stretch>
            <a:fillRect/>
          </a:stretch>
        </p:blipFill>
        <p:spPr>
          <a:xfrm>
            <a:off x="1913263" y="553701"/>
            <a:ext cx="572509" cy="571518"/>
          </a:xfrm>
          <a:prstGeom prst="rect">
            <a:avLst/>
          </a:prstGeom>
        </p:spPr>
      </p:pic>
      <p:graphicFrame>
        <p:nvGraphicFramePr>
          <p:cNvPr id="7" name="Diagram 6">
            <a:extLst>
              <a:ext uri="{FF2B5EF4-FFF2-40B4-BE49-F238E27FC236}">
                <a16:creationId xmlns:a16="http://schemas.microsoft.com/office/drawing/2014/main" id="{15F7D6C5-E32E-9CB5-19AD-9973537DB45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0669781"/>
              </p:ext>
            </p:extLst>
          </p:nvPr>
        </p:nvGraphicFramePr>
        <p:xfrm>
          <a:off x="335862" y="1124220"/>
          <a:ext cx="11560495" cy="48824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6CF3A4-8139-4A85-5FB5-300E3232DA7A}"/>
              </a:ext>
            </a:extLst>
          </p:cNvPr>
          <p:cNvSpPr>
            <a:spLocks noGrp="1"/>
          </p:cNvSpPr>
          <p:nvPr>
            <p:ph type="title"/>
          </p:nvPr>
        </p:nvSpPr>
        <p:spPr>
          <a:xfrm>
            <a:off x="3070924" y="1120676"/>
            <a:ext cx="6050152" cy="4616648"/>
          </a:xfrm>
        </p:spPr>
        <p:txBody>
          <a:bodyPr/>
          <a:lstStyle/>
          <a:p>
            <a:r>
              <a:rPr lang="en-US"/>
              <a:t>What topics do you hope this workshop will cover?</a:t>
            </a:r>
          </a:p>
        </p:txBody>
      </p:sp>
    </p:spTree>
    <p:extLst>
      <p:ext uri="{BB962C8B-B14F-4D97-AF65-F5344CB8AC3E}">
        <p14:creationId xmlns:p14="http://schemas.microsoft.com/office/powerpoint/2010/main" val="57789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83CF06-DA36-0AE3-4CF6-C8E02E8069CF}"/>
              </a:ext>
            </a:extLst>
          </p:cNvPr>
          <p:cNvSpPr>
            <a:spLocks noGrp="1"/>
          </p:cNvSpPr>
          <p:nvPr>
            <p:ph type="title"/>
          </p:nvPr>
        </p:nvSpPr>
        <p:spPr/>
        <p:txBody>
          <a:bodyPr/>
          <a:lstStyle/>
          <a:p>
            <a:r>
              <a:rPr lang="en-US" dirty="0"/>
              <a:t>Before the interview</a:t>
            </a:r>
          </a:p>
        </p:txBody>
      </p:sp>
      <p:sp>
        <p:nvSpPr>
          <p:cNvPr id="2" name="Text Placeholder 1">
            <a:extLst>
              <a:ext uri="{FF2B5EF4-FFF2-40B4-BE49-F238E27FC236}">
                <a16:creationId xmlns:a16="http://schemas.microsoft.com/office/drawing/2014/main" id="{A97D7ABB-85EC-958C-D7BA-EE91580D4AB1}"/>
              </a:ext>
            </a:extLst>
          </p:cNvPr>
          <p:cNvSpPr>
            <a:spLocks noGrp="1"/>
          </p:cNvSpPr>
          <p:nvPr>
            <p:ph type="body" sz="quarter" idx="13"/>
          </p:nvPr>
        </p:nvSpPr>
        <p:spPr/>
        <p:txBody>
          <a:bodyPr/>
          <a:lstStyle/>
          <a:p>
            <a:r>
              <a:rPr lang="en-US"/>
              <a:t>Preparation &amp; Practice</a:t>
            </a:r>
          </a:p>
        </p:txBody>
      </p:sp>
    </p:spTree>
    <p:extLst>
      <p:ext uri="{BB962C8B-B14F-4D97-AF65-F5344CB8AC3E}">
        <p14:creationId xmlns:p14="http://schemas.microsoft.com/office/powerpoint/2010/main" val="70752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1752600"/>
            <a:ext cx="10210800" cy="936154"/>
          </a:xfrm>
          <a:prstGeom prst="rect">
            <a:avLst/>
          </a:prstGeom>
        </p:spPr>
        <p:txBody>
          <a:bodyPr vert="horz" wrap="square" lIns="0" tIns="12700" rIns="0" bIns="0" rtlCol="0">
            <a:spAutoFit/>
          </a:bodyPr>
          <a:lstStyle/>
          <a:p>
            <a:pPr marL="12700">
              <a:lnSpc>
                <a:spcPct val="100000"/>
              </a:lnSpc>
              <a:spcBef>
                <a:spcPts val="100"/>
              </a:spcBef>
            </a:pPr>
            <a:r>
              <a:rPr lang="en-CA"/>
              <a:t>PREPARING FOR THE INTERVIEW </a:t>
            </a:r>
            <a:endParaRPr/>
          </a:p>
        </p:txBody>
      </p:sp>
      <p:sp>
        <p:nvSpPr>
          <p:cNvPr id="4" name="TextBox 3">
            <a:extLst>
              <a:ext uri="{FF2B5EF4-FFF2-40B4-BE49-F238E27FC236}">
                <a16:creationId xmlns:a16="http://schemas.microsoft.com/office/drawing/2014/main" id="{734443DC-D0D8-3688-B827-BA943A0D98B4}"/>
              </a:ext>
            </a:extLst>
          </p:cNvPr>
          <p:cNvSpPr txBox="1"/>
          <p:nvPr/>
        </p:nvSpPr>
        <p:spPr>
          <a:xfrm>
            <a:off x="1219200" y="3200400"/>
            <a:ext cx="7696200" cy="1077218"/>
          </a:xfrm>
          <a:prstGeom prst="rect">
            <a:avLst/>
          </a:prstGeom>
          <a:noFill/>
        </p:spPr>
        <p:txBody>
          <a:bodyPr wrap="square" rtlCol="0">
            <a:spAutoFit/>
          </a:bodyPr>
          <a:lstStyle/>
          <a:p>
            <a:r>
              <a:rPr lang="en-US" sz="3200">
                <a:latin typeface="Georgia" panose="02040502050405020303" pitchFamily="18" charset="0"/>
              </a:rPr>
              <a:t>What do you think students could do to get ready for an interview?</a:t>
            </a:r>
          </a:p>
        </p:txBody>
      </p:sp>
    </p:spTree>
    <p:extLst>
      <p:ext uri="{BB962C8B-B14F-4D97-AF65-F5344CB8AC3E}">
        <p14:creationId xmlns:p14="http://schemas.microsoft.com/office/powerpoint/2010/main" val="40542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Custom 1">
      <a:majorFont>
        <a:latin typeface="Barlow Condensed"/>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loo_powerpoint_template_16-9_widescreen" id="{4809F9E8-56BF-8C4D-85E0-7353F442B736}" vid="{D553A0E6-7EAA-F242-A75B-21BFDE7A7B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021367DD62C4B8985E0FCD9A32EA9" ma:contentTypeVersion="10" ma:contentTypeDescription="Create a new document." ma:contentTypeScope="" ma:versionID="75c9c54730ae0da8c01b002820615947">
  <xsd:schema xmlns:xsd="http://www.w3.org/2001/XMLSchema" xmlns:xs="http://www.w3.org/2001/XMLSchema" xmlns:p="http://schemas.microsoft.com/office/2006/metadata/properties" xmlns:ns2="785f1e7f-699f-4c3d-a7d6-a799ecd222ac" xmlns:ns3="4cdaf0f3-226d-4cb4-9fdf-7fc22d46753e" targetNamespace="http://schemas.microsoft.com/office/2006/metadata/properties" ma:root="true" ma:fieldsID="b576016115731353ecebd5816fcec9cc" ns2:_="" ns3:_="">
    <xsd:import namespace="785f1e7f-699f-4c3d-a7d6-a799ecd222ac"/>
    <xsd:import namespace="4cdaf0f3-226d-4cb4-9fdf-7fc22d4675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f1e7f-699f-4c3d-a7d6-a799ecd222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daf0f3-226d-4cb4-9fdf-7fc22d4675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8D3175-DB98-48FD-A747-6088828E8A63}">
  <ds:schemaRefs>
    <ds:schemaRef ds:uri="http://schemas.microsoft.com/sharepoint/v3/contenttype/forms"/>
  </ds:schemaRefs>
</ds:datastoreItem>
</file>

<file path=customXml/itemProps2.xml><?xml version="1.0" encoding="utf-8"?>
<ds:datastoreItem xmlns:ds="http://schemas.openxmlformats.org/officeDocument/2006/customXml" ds:itemID="{5B2B3ABE-7D74-45B8-A890-C6FC75D77B55}">
  <ds:schemaRefs>
    <ds:schemaRef ds:uri="4cdaf0f3-226d-4cb4-9fdf-7fc22d46753e"/>
    <ds:schemaRef ds:uri="785f1e7f-699f-4c3d-a7d6-a799ecd222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82F0CA3-A75A-4199-B4D2-C10345155539}">
  <ds:schemaRefs>
    <ds:schemaRef ds:uri="4cdaf0f3-226d-4cb4-9fdf-7fc22d46753e"/>
    <ds:schemaRef ds:uri="785f1e7f-699f-4c3d-a7d6-a799ecd222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23a5a87-f39a-4a22-9247-3fc240c01396}" enabled="0" method="" siteId="{723a5a87-f39a-4a22-9247-3fc240c01396}" removed="1"/>
</clbl:labelList>
</file>

<file path=docProps/app.xml><?xml version="1.0" encoding="utf-8"?>
<Properties xmlns="http://schemas.openxmlformats.org/officeDocument/2006/extended-properties" xmlns:vt="http://schemas.openxmlformats.org/officeDocument/2006/docPropsVTypes">
  <Template>UofWaterloo_WhiteBkgrd</Template>
  <TotalTime>0</TotalTime>
  <Words>2242</Words>
  <Application>Microsoft Office PowerPoint</Application>
  <PresentationFormat>Widescreen</PresentationFormat>
  <Paragraphs>264</Paragraphs>
  <Slides>43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Barlow Condensed</vt:lpstr>
      <vt:lpstr>Calibri</vt:lpstr>
      <vt:lpstr>Georgia</vt:lpstr>
      <vt:lpstr>Impact</vt:lpstr>
      <vt:lpstr>Verdana</vt:lpstr>
      <vt:lpstr>Wingdings</vt:lpstr>
      <vt:lpstr>UofWaterloo_WhiteBkgrd</vt:lpstr>
      <vt:lpstr>Welcome! We’ll get started in a few minutes!</vt:lpstr>
      <vt:lpstr>Preparing for interviews </vt:lpstr>
      <vt:lpstr>Whose land are we on?</vt:lpstr>
      <vt:lpstr>A Safe(r) Space</vt:lpstr>
      <vt:lpstr>How might we co-create this safe(r) space?</vt:lpstr>
      <vt:lpstr>AGENDA</vt:lpstr>
      <vt:lpstr>What topics do you hope this workshop will cover?</vt:lpstr>
      <vt:lpstr>Before the interview</vt:lpstr>
      <vt:lpstr>PREPARING FOR THE INTERVIEW </vt:lpstr>
      <vt:lpstr>Interview Preparation </vt:lpstr>
      <vt:lpstr>What is the employer looking for?</vt:lpstr>
      <vt:lpstr>Know the details</vt:lpstr>
      <vt:lpstr>Practice, practice, practice! </vt:lpstr>
      <vt:lpstr>Virtual vs. in-Person Interviews</vt:lpstr>
      <vt:lpstr>VIRTUAL INTERVIEWS</vt:lpstr>
      <vt:lpstr>Virtual Interview Considerations</vt:lpstr>
      <vt:lpstr>Setting the Stage</vt:lpstr>
      <vt:lpstr>VIRTUAL INTERVIEWS: BODY LANGUAGE</vt:lpstr>
      <vt:lpstr>IN-PERSON INTERVIEWS</vt:lpstr>
      <vt:lpstr>In-Person Interview Considerations</vt:lpstr>
      <vt:lpstr>Behavioural  vs. technical interviews</vt:lpstr>
      <vt:lpstr>Behavioural interviews</vt:lpstr>
      <vt:lpstr>THE DIFFERENT TYPES OF QUESTIONS</vt:lpstr>
      <vt:lpstr>CLASSIC QUESTIONS</vt:lpstr>
      <vt:lpstr>Recurring QUESTIONS</vt:lpstr>
      <vt:lpstr>OUTLINE FOR “TELL ME ABOUT YOURSELF”</vt:lpstr>
      <vt:lpstr>BEHAVIOURAL QUESTIONS</vt:lpstr>
      <vt:lpstr>BEHAVIOUR-BASED QUESTIONS</vt:lpstr>
      <vt:lpstr>STAR APPROACH </vt:lpstr>
      <vt:lpstr>Q: TELL ME ABOUT A TIME YOU COMMUNICATED SCIENTIFIC KNOWLEDGE TO A NON-SCIENTIFIC AUDIENCE</vt:lpstr>
      <vt:lpstr>SITUATIONAL QUESTIONS</vt:lpstr>
      <vt:lpstr>SITUATIONAL/HYPOTHETICAL QUESTIONS</vt:lpstr>
      <vt:lpstr>SITUATIONAL/HYPOTHETICAL QUESTIONS about work</vt:lpstr>
      <vt:lpstr>SKILL TESTING AND PROBLEM-SOLVING QUESTIONS</vt:lpstr>
      <vt:lpstr>SKILL TESTING/PROBLEM SOLVING QUESTIONS</vt:lpstr>
      <vt:lpstr>Technical interviews</vt:lpstr>
      <vt:lpstr>Considerations for Technical Interviews</vt:lpstr>
      <vt:lpstr>WHAT DO I DO ABOUT…?</vt:lpstr>
      <vt:lpstr>WRAPPING UP AN INTERVIEW</vt:lpstr>
      <vt:lpstr>QUESTIONS TO ASK AT THE END OF AN INTERVIEW</vt:lpstr>
      <vt:lpstr>PRO TIPS</vt:lpstr>
      <vt:lpstr>Career Development website </vt:lpstr>
      <vt:lpstr>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THIS SPACE HERE</dc:title>
  <dc:creator>Olivia Bowling</dc:creator>
  <cp:lastModifiedBy>Keyrane Kouame</cp:lastModifiedBy>
  <cp:revision>10</cp:revision>
  <dcterms:created xsi:type="dcterms:W3CDTF">2023-08-11T16:45:11Z</dcterms:created>
  <dcterms:modified xsi:type="dcterms:W3CDTF">2024-11-20T07:00:36Z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0x01010082F021367DD62C4B8985E0FCD9A32EA9</vt:lpwstr>
  </property>
  <property fmtid="{D5CDD505-2E9C-101B-9397-08002B2CF9AE}" pid="3" name="MediaServiceImageTags">
    <vt:lpwstr/>
  </property>
</Properties>
</file>