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yuba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88" autoAdjust="0"/>
  </p:normalViewPr>
  <p:slideViewPr>
    <p:cSldViewPr>
      <p:cViewPr varScale="1">
        <p:scale>
          <a:sx n="62" d="100"/>
          <a:sy n="62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ru-RU"/>
            </a:pPr>
            <a:r>
              <a:rPr lang="en-US" sz="2400" dirty="0" smtClean="0"/>
              <a:t>Accuracy of service</a:t>
            </a:r>
            <a:r>
              <a:rPr lang="ru-RU" sz="2400" dirty="0" smtClean="0"/>
              <a:t>, </a:t>
            </a:r>
            <a:r>
              <a:rPr lang="ru-RU" sz="2400" dirty="0"/>
              <a:t>%</a:t>
            </a:r>
          </a:p>
        </c:rich>
      </c:tx>
      <c:layout>
        <c:manualLayout>
          <c:xMode val="edge"/>
          <c:yMode val="edge"/>
          <c:x val="0.1789408204348197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719785777009829"/>
          <c:y val="8.9678384675445227E-2"/>
          <c:w val="0.84525929901196706"/>
          <c:h val="0.8668651293584843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0.48919056970194236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baseline="0" dirty="0" smtClean="0"/>
                      <a:t>Electrode extension variance </a:t>
                    </a:r>
                    <a:r>
                      <a:rPr lang="en-US" sz="1200" dirty="0" smtClean="0"/>
                      <a:t>96.0</a:t>
                    </a:r>
                    <a:r>
                      <a:rPr lang="en-US" sz="1200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5160564519769103"/>
                </c:manualLayout>
              </c:layout>
              <c:tx>
                <c:rich>
                  <a:bodyPr rot="-5400000" vert="horz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 err="1" smtClean="0"/>
                      <a:t>Deplanation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ofsheets</a:t>
                    </a:r>
                    <a:r>
                      <a:rPr lang="en-US" sz="1200" dirty="0" smtClean="0"/>
                      <a:t> to be welded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, </a:t>
                    </a:r>
                    <a:r>
                      <a:rPr lang="en-US" dirty="0"/>
                      <a:t>95.0%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Gap </a:t>
                    </a:r>
                    <a:r>
                      <a:rPr lang="en-US" sz="1400" b="1" i="0" u="none" strike="noStrike" baseline="0" dirty="0" smtClean="0"/>
                      <a:t>variance</a:t>
                    </a:r>
                    <a:r>
                      <a:rPr lang="en-US" dirty="0" smtClean="0"/>
                      <a:t> 92.5</a:t>
                    </a:r>
                    <a:r>
                      <a:rPr lang="en-US" dirty="0"/>
                      <a:t>%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Changing line of travelling, </a:t>
                    </a:r>
                    <a:r>
                      <a:rPr lang="en-US" dirty="0"/>
                      <a:t>95.0%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Disruption gas shielding, </a:t>
                    </a:r>
                    <a:r>
                      <a:rPr lang="en-US" dirty="0"/>
                      <a:t>90.0%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 rot="-5400000" vert="horz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/>
                      <a:t>Contamination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/>
                      <a:t>of </a:t>
                    </a:r>
                    <a:r>
                      <a:rPr lang="en-US" sz="1400" dirty="0" err="1" smtClean="0"/>
                      <a:t>workpiee</a:t>
                    </a:r>
                    <a:endParaRPr lang="en-US" sz="1400" dirty="0" smtClean="0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, </a:t>
                    </a:r>
                    <a:r>
                      <a:rPr lang="en-US" dirty="0"/>
                      <a:t>92.0%</a:t>
                    </a:r>
                  </a:p>
                </c:rich>
              </c:tx>
              <c:spPr/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lang="ru-RU" sz="1400" b="1"/>
                </a:pPr>
                <a:endParaRPr lang="en-US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Лист1!$A$23:$A$28</c:f>
              <c:strCache>
                <c:ptCount val="6"/>
                <c:pt idx="0">
                  <c:v>Зміна вильоту</c:v>
                </c:pt>
                <c:pt idx="1">
                  <c:v>Перевищення кромок</c:v>
                </c:pt>
                <c:pt idx="2">
                  <c:v>Зміна зазору</c:v>
                </c:pt>
                <c:pt idx="3">
                  <c:v>Відхилення від стику</c:v>
                </c:pt>
                <c:pt idx="4">
                  <c:v>Порушення газового захисту</c:v>
                </c:pt>
                <c:pt idx="5">
                  <c:v>Забруднення кромок</c:v>
                </c:pt>
              </c:strCache>
            </c:strRef>
          </c:cat>
          <c:val>
            <c:numRef>
              <c:f>Лист1!$B$23:$B$28</c:f>
              <c:numCache>
                <c:formatCode>0.0%</c:formatCode>
                <c:ptCount val="6"/>
                <c:pt idx="0">
                  <c:v>0.96000000000000063</c:v>
                </c:pt>
                <c:pt idx="1">
                  <c:v>0.95000000000000062</c:v>
                </c:pt>
                <c:pt idx="2">
                  <c:v>0.92500000000000004</c:v>
                </c:pt>
                <c:pt idx="3">
                  <c:v>0.95000000000000062</c:v>
                </c:pt>
                <c:pt idx="4">
                  <c:v>0.9</c:v>
                </c:pt>
                <c:pt idx="5">
                  <c:v>0.92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110020864"/>
        <c:axId val="110026752"/>
      </c:barChart>
      <c:catAx>
        <c:axId val="110020864"/>
        <c:scaling>
          <c:orientation val="minMax"/>
        </c:scaling>
        <c:delete val="1"/>
        <c:axPos val="b"/>
        <c:majorTickMark val="none"/>
        <c:minorTickMark val="none"/>
        <c:tickLblPos val="none"/>
        <c:crossAx val="110026752"/>
        <c:crosses val="autoZero"/>
        <c:auto val="1"/>
        <c:lblAlgn val="ctr"/>
        <c:lblOffset val="100"/>
        <c:noMultiLvlLbl val="0"/>
      </c:catAx>
      <c:valAx>
        <c:axId val="110026752"/>
        <c:scaling>
          <c:orientation val="minMax"/>
          <c:max val="1"/>
          <c:min val="0.75000000000000344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 lang="ru-RU" sz="1400"/>
            </a:pPr>
            <a:endParaRPr lang="en-US"/>
          </a:p>
        </c:txPr>
        <c:crossAx val="110020864"/>
        <c:crosses val="autoZero"/>
        <c:crossBetween val="between"/>
        <c:majorUnit val="5.0000000000000114E-2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ru-RU" sz="2400"/>
            </a:pPr>
            <a:r>
              <a:rPr lang="en-US" sz="2400" b="1" i="0" u="none" strike="noStrike" baseline="0" dirty="0" smtClean="0"/>
              <a:t>Accuracy of service</a:t>
            </a:r>
            <a:r>
              <a:rPr lang="ru-RU" sz="2400" dirty="0" smtClean="0"/>
              <a:t>, </a:t>
            </a:r>
            <a:r>
              <a:rPr lang="ru-RU" sz="2400" dirty="0"/>
              <a:t>%</a:t>
            </a:r>
          </a:p>
        </c:rich>
      </c:tx>
      <c:layout>
        <c:manualLayout>
          <c:xMode val="edge"/>
          <c:yMode val="edge"/>
          <c:x val="0.1499867963374795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409944660293842"/>
          <c:y val="0.12662874333921237"/>
          <c:w val="0.84796434492905959"/>
          <c:h val="0.81651980271937463"/>
        </c:manualLayout>
      </c:layout>
      <c:barChart>
        <c:barDir val="col"/>
        <c:grouping val="clustered"/>
        <c:varyColors val="0"/>
        <c:ser>
          <c:idx val="0"/>
          <c:order val="0"/>
          <c:spPr>
            <a:effectLst>
              <a:outerShdw blurRad="40000" dist="23000" dir="5400000" rotWithShape="0">
                <a:srgbClr val="000000">
                  <a:alpha val="36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4023855878051135E-3"/>
                  <c:y val="0.52361371632277875"/>
                </c:manualLayout>
              </c:layout>
              <c:tx>
                <c:rich>
                  <a:bodyPr rot="-5400000" vert="horz" anchor="ctr"/>
                  <a:lstStyle/>
                  <a:p>
                    <a:pPr marL="0" marR="0" indent="0" algn="ctr" defTabSz="914400" rtl="0" eaLnBrk="1" fontAlgn="auto" latinLnBrk="0" hangingPunct="1">
                      <a:lnSpc>
                        <a:spcPts val="16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dirty="0" smtClean="0"/>
                      <a:t>Reduced speed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ts val="16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Of moving part 100</a:t>
                    </a:r>
                    <a:r>
                      <a:rPr lang="en-US" dirty="0"/>
                      <a:t>%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/>
              <c:tx>
                <c:rich>
                  <a:bodyPr rot="-5400000" vert="horz"/>
                  <a:lstStyle/>
                  <a:p>
                    <a:pPr marL="0" marR="0" indent="0" algn="ctr" defTabSz="914400" rtl="0" eaLnBrk="1" fontAlgn="auto" latinLnBrk="0" hangingPunct="1">
                      <a:lnSpc>
                        <a:spcPts val="16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dirty="0" smtClean="0"/>
                      <a:t>Increased voltage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ts val="16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ru-RU" sz="14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, </a:t>
                    </a:r>
                    <a:r>
                      <a:rPr lang="en-US" dirty="0"/>
                      <a:t>100%</a:t>
                    </a:r>
                  </a:p>
                </c:rich>
              </c:tx>
              <c:spPr/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426241465856246E-2"/>
                  <c:y val="0.48400361152327898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 smtClean="0"/>
                      <a:t>Increased </a:t>
                    </a:r>
                    <a:r>
                      <a:rPr lang="en-US" sz="1400" b="1" i="0" baseline="0" dirty="0" smtClean="0"/>
                      <a:t>speed</a:t>
                    </a:r>
                  </a:p>
                  <a:p>
                    <a:r>
                      <a:rPr lang="en-US" sz="1400" b="1" i="0" baseline="0" dirty="0" smtClean="0"/>
                      <a:t>Of moving part </a:t>
                    </a:r>
                    <a:r>
                      <a:rPr lang="en-US" dirty="0" smtClean="0"/>
                      <a:t>, </a:t>
                    </a:r>
                    <a:r>
                      <a:rPr lang="en-US" dirty="0"/>
                      <a:t>100%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011927939025559E-2"/>
                  <c:y val="0.4770593614976158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Increased electrode </a:t>
                    </a:r>
                    <a:r>
                      <a:rPr lang="en-US" dirty="0" err="1" smtClean="0"/>
                      <a:t>extention</a:t>
                    </a:r>
                    <a:r>
                      <a:rPr lang="en-US" dirty="0" smtClean="0"/>
                      <a:t>, </a:t>
                    </a:r>
                    <a:r>
                      <a:rPr lang="en-US" dirty="0"/>
                      <a:t>95%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b="1" i="0" u="none" strike="noStrike" baseline="0" smtClean="0"/>
                      <a:t>short circuit current </a:t>
                    </a:r>
                    <a:r>
                      <a:rPr lang="en-US" smtClean="0"/>
                      <a:t>, </a:t>
                    </a:r>
                    <a:r>
                      <a:rPr lang="en-US" dirty="0"/>
                      <a:t>100%</a:t>
                    </a:r>
                  </a:p>
                </c:rich>
              </c:tx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lnSpc>
                    <a:spcPts val="1600"/>
                  </a:lnSpc>
                  <a:defRPr lang="ru-RU" sz="1400" b="1"/>
                </a:pPr>
                <a:endParaRPr lang="en-US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Лист1!$A$1:$A$5</c:f>
              <c:strCache>
                <c:ptCount val="5"/>
                <c:pt idx="0">
                  <c:v>Знижена швидкість рухомої плити</c:v>
                </c:pt>
                <c:pt idx="1">
                  <c:v>Підвищена напруга</c:v>
                </c:pt>
                <c:pt idx="2">
                  <c:v>Збільшена швидкість рухомої плити</c:v>
                </c:pt>
                <c:pt idx="3">
                  <c:v>Збільшений вильот</c:v>
                </c:pt>
                <c:pt idx="4">
                  <c:v>Коротке замикання</c:v>
                </c:pt>
              </c:strCache>
            </c:strRef>
          </c:cat>
          <c:val>
            <c:numRef>
              <c:f>Лист1!$B$1:$B$5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0.95000000000000062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axId val="198937216"/>
        <c:axId val="198939008"/>
      </c:barChart>
      <c:catAx>
        <c:axId val="198937216"/>
        <c:scaling>
          <c:orientation val="minMax"/>
        </c:scaling>
        <c:delete val="1"/>
        <c:axPos val="b"/>
        <c:majorTickMark val="none"/>
        <c:minorTickMark val="none"/>
        <c:tickLblPos val="none"/>
        <c:crossAx val="198939008"/>
        <c:crossesAt val="0.75000000000000344"/>
        <c:auto val="1"/>
        <c:lblAlgn val="ctr"/>
        <c:lblOffset val="100"/>
        <c:noMultiLvlLbl val="0"/>
      </c:catAx>
      <c:valAx>
        <c:axId val="198939008"/>
        <c:scaling>
          <c:orientation val="minMax"/>
          <c:max val="1"/>
          <c:min val="0.75000000000000344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lang="ru-RU" sz="1400"/>
            </a:pPr>
            <a:endParaRPr lang="en-US"/>
          </a:p>
        </c:txPr>
        <c:crossAx val="198937216"/>
        <c:crosses val="autoZero"/>
        <c:crossBetween val="between"/>
        <c:majorUnit val="0.0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7-21T21:37:16.294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329B-635F-4D51-9FE6-EB96736E3FC5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0B0D0-6ECF-4F49-B622-975985FBA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7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0B0D0-6ECF-4F49-B622-975985FBA65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0B0D0-6ECF-4F49-B622-975985FBA65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0DABCC-99DB-4892-B792-ACE9C9729367}" type="slidenum">
              <a:rPr lang="uk-UA"/>
              <a:pPr/>
              <a:t>7</a:t>
            </a:fld>
            <a:endParaRPr lang="uk-UA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8534EB-CD30-4314-8F01-56EF557656DB}" type="slidenum">
              <a:rPr lang="uk-UA"/>
              <a:pPr/>
              <a:t>8</a:t>
            </a:fld>
            <a:endParaRPr lang="uk-UA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uk-UA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D8A12F-CA02-4BEF-AA00-082056F5817A}" type="slidenum">
              <a:rPr lang="uk-UA"/>
              <a:pPr/>
              <a:t>9</a:t>
            </a:fld>
            <a:endParaRPr lang="uk-UA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uk-UA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2C34B4-8697-459F-AE31-8D4B0DF04A55}" type="datetimeFigureOut">
              <a:rPr lang="ru-RU"/>
              <a:pPr>
                <a:defRPr/>
              </a:pPr>
              <a:t>26.02.2014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91E24E-FBBE-483B-9BFC-F1DA6B7A9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13.jpeg"/><Relationship Id="rId7" Type="http://schemas.openxmlformats.org/officeDocument/2006/relationships/image" Target="../media/image9.emf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8.em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emf"/><Relationship Id="rId1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12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openxmlformats.org/officeDocument/2006/relationships/image" Target="../media/image25.emf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9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emf"/><Relationship Id="rId12" Type="http://schemas.openxmlformats.org/officeDocument/2006/relationships/oleObject" Target="../embeddings/Microsoft_Excel_97-2003_Worksheet3.xls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jpe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Excel_97-2003_Worksheet1.xls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7.bin"/><Relationship Id="rId15" Type="http://schemas.openxmlformats.org/officeDocument/2006/relationships/image" Target="../media/image30.jpeg"/><Relationship Id="rId10" Type="http://schemas.openxmlformats.org/officeDocument/2006/relationships/image" Target="../media/image28.emf"/><Relationship Id="rId4" Type="http://schemas.openxmlformats.org/officeDocument/2006/relationships/image" Target="../media/image26.png"/><Relationship Id="rId9" Type="http://schemas.openxmlformats.org/officeDocument/2006/relationships/oleObject" Target="../embeddings/Microsoft_Excel_97-2003_Worksheet2.xls"/><Relationship Id="rId1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214313"/>
            <a:ext cx="867727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NAITIONAL TECHNICAL UNIVERSITY OF UKRAINE ”KYIV POLITECHNICAL INSTITUTE”</a:t>
            </a:r>
            <a:b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WELDING FACULTY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428750" y="5181601"/>
            <a:ext cx="742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Presented by: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Valerii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Kuznetsov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D.Sc. (Tech), Professor, </a:t>
            </a:r>
          </a:p>
          <a:p>
            <a:pPr algn="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Surface Engineering department, Head</a:t>
            </a:r>
          </a:p>
          <a:p>
            <a:pPr algn="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E-mail: kvd@wd.ntu-kpi.kiev.ua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6786563" y="6143625"/>
            <a:ext cx="2143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http://weld.kpi.ua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Рисунок 5" descr="Герб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628775"/>
            <a:ext cx="3198813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8683625" cy="9286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Monitoring of tensions in the pipelines</a:t>
            </a:r>
            <a:r>
              <a:rPr lang="uk-UA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483" name="Рисунок 5" descr="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071563"/>
            <a:ext cx="2428875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 descr="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1143000"/>
            <a:ext cx="21431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4" descr="31.jpg"/>
          <p:cNvPicPr>
            <a:picLocks noChangeAspect="1"/>
          </p:cNvPicPr>
          <p:nvPr/>
        </p:nvPicPr>
        <p:blipFill>
          <a:blip r:embed="rId4" cstate="print"/>
          <a:srcRect b="15146"/>
          <a:stretch>
            <a:fillRect/>
          </a:stretch>
        </p:blipFill>
        <p:spPr bwMode="auto">
          <a:xfrm>
            <a:off x="428625" y="3500438"/>
            <a:ext cx="51435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8" descr="2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3365500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0" y="2928938"/>
            <a:ext cx="30718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Magnetic 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circuit of the electro-magnetic converter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6"/>
          <p:cNvGrpSpPr>
            <a:grpSpLocks/>
          </p:cNvGrpSpPr>
          <p:nvPr/>
        </p:nvGrpSpPr>
        <p:grpSpPr bwMode="auto">
          <a:xfrm>
            <a:off x="5267325" y="1069975"/>
            <a:ext cx="3643313" cy="2165152"/>
            <a:chOff x="500034" y="3429000"/>
            <a:chExt cx="3643338" cy="2165950"/>
          </a:xfrm>
        </p:grpSpPr>
        <p:pic>
          <p:nvPicPr>
            <p:cNvPr id="20492" name="Рисунок 7" descr="51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85852" y="3429000"/>
              <a:ext cx="2428892" cy="162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3" name="TextBox 11"/>
            <p:cNvSpPr txBox="1">
              <a:spLocks noChangeArrowheads="1"/>
            </p:cNvSpPr>
            <p:nvPr/>
          </p:nvSpPr>
          <p:spPr bwMode="auto">
            <a:xfrm>
              <a:off x="500034" y="5287060"/>
              <a:ext cx="3643338" cy="307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/>
            <a:p>
              <a:pPr algn="ctr"/>
              <a:r>
                <a:rPr lang="en-US" sz="1400" b="1" i="1" dirty="0" smtClean="0">
                  <a:latin typeface="Times New Roman" pitchFamily="18" charset="0"/>
                  <a:cs typeface="Times New Roman" pitchFamily="18" charset="0"/>
                </a:rPr>
                <a:t>System </a:t>
              </a:r>
              <a:r>
                <a:rPr lang="en-US" sz="1400" b="1" i="1" dirty="0">
                  <a:latin typeface="Times New Roman" pitchFamily="18" charset="0"/>
                  <a:cs typeface="Times New Roman" pitchFamily="18" charset="0"/>
                </a:rPr>
                <a:t>of electro-magnetic converters</a:t>
              </a:r>
              <a:endParaRPr lang="ru-RU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3071813" y="2928938"/>
            <a:ext cx="2579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Mechanical 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tensions measuring system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1357313" y="6286500"/>
            <a:ext cx="2928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Monitoring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system scheme</a:t>
            </a:r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TextBox 14"/>
          <p:cNvSpPr txBox="1">
            <a:spLocks noChangeArrowheads="1"/>
          </p:cNvSpPr>
          <p:nvPr/>
        </p:nvSpPr>
        <p:spPr bwMode="auto">
          <a:xfrm>
            <a:off x="6500813" y="6286500"/>
            <a:ext cx="1928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Measuring 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unit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чта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276600"/>
            <a:ext cx="431482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86751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Installation </a:t>
            </a:r>
            <a:r>
              <a:rPr lang="en-US" sz="28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the monitoring system</a:t>
            </a:r>
            <a:endParaRPr lang="uk-UA" sz="2800" b="1" i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1690688" y="1509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1771650" y="134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endParaRPr lang="uk-UA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1690688" y="174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endParaRPr lang="uk-UA"/>
          </a:p>
        </p:txBody>
      </p:sp>
      <p:pic>
        <p:nvPicPr>
          <p:cNvPr id="22537" name="Picture 9" descr="мачта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57626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1690688" y="1138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endParaRPr lang="uk-UA"/>
          </a:p>
        </p:txBody>
      </p:sp>
      <p:pic>
        <p:nvPicPr>
          <p:cNvPr id="22539" name="Picture 9" descr="мачта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143000"/>
            <a:ext cx="57626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007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102235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Surface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engineering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90872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Corbel" pitchFamily="34" charset="0"/>
              </a:rPr>
              <a:t>WEAR-RESISTANT </a:t>
            </a:r>
            <a:r>
              <a:rPr lang="en-US" sz="2000" b="1" i="1" dirty="0">
                <a:solidFill>
                  <a:schemeClr val="tx2"/>
                </a:solidFill>
                <a:latin typeface="Corbel" pitchFamily="34" charset="0"/>
              </a:rPr>
              <a:t>COATINGS</a:t>
            </a:r>
            <a:endParaRPr lang="uk-UA" sz="2000" b="1" i="1" dirty="0">
              <a:solidFill>
                <a:schemeClr val="tx2"/>
              </a:solidFill>
              <a:latin typeface="Corbel" pitchFamily="34" charset="0"/>
            </a:endParaRPr>
          </a:p>
          <a:p>
            <a:r>
              <a:rPr lang="uk-UA" i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setting of  rail- way switches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9388" y="3657600"/>
            <a:ext cx="2376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SAW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deposition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8" name="Picture 6" descr="29092007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060848"/>
            <a:ext cx="187801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916238" y="3657600"/>
            <a:ext cx="2087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Plasma </a:t>
            </a:r>
            <a:r>
              <a:rPr lang="en-US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coating</a:t>
            </a:r>
            <a:endParaRPr lang="ru-RU" sz="1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 cstate="print"/>
          <a:srcRect l="36661" t="17328" r="24567" b="31923"/>
          <a:stretch>
            <a:fillRect/>
          </a:stretch>
        </p:blipFill>
        <p:spPr bwMode="auto">
          <a:xfrm>
            <a:off x="179388" y="4581525"/>
            <a:ext cx="10080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4724400"/>
            <a:ext cx="18208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4868863"/>
            <a:ext cx="1468438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зр"/>
          <p:cNvPicPr>
            <a:picLocks noChangeAspect="1" noChangeArrowheads="1"/>
          </p:cNvPicPr>
          <p:nvPr/>
        </p:nvPicPr>
        <p:blipFill>
          <a:blip r:embed="rId7" cstate="print">
            <a:lum bright="12000" contrast="-6000"/>
          </a:blip>
          <a:srcRect l="26695" t="6238" r="26196"/>
          <a:stretch>
            <a:fillRect/>
          </a:stretch>
        </p:blipFill>
        <p:spPr bwMode="auto">
          <a:xfrm>
            <a:off x="5796136" y="2276872"/>
            <a:ext cx="7493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5429250" y="1371600"/>
            <a:ext cx="3463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Corbel" pitchFamily="34" charset="0"/>
              </a:rPr>
              <a:t>blade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-type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thin base materials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endParaRPr lang="uk-UA" sz="1400" b="1" i="1" dirty="0">
              <a:latin typeface="Corbel" pitchFamily="34" charset="0"/>
            </a:endParaRPr>
          </a:p>
        </p:txBody>
      </p:sp>
      <p:pic>
        <p:nvPicPr>
          <p:cNvPr id="23565" name="Picture 13" descr="зр"/>
          <p:cNvPicPr>
            <a:picLocks noChangeAspect="1" noChangeArrowheads="1"/>
          </p:cNvPicPr>
          <p:nvPr/>
        </p:nvPicPr>
        <p:blipFill>
          <a:blip r:embed="rId8" cstate="print">
            <a:lum bright="6000" contrast="12000"/>
          </a:blip>
          <a:srcRect l="12300" t="13448" r="6404" b="20891"/>
          <a:stretch>
            <a:fillRect/>
          </a:stretch>
        </p:blipFill>
        <p:spPr bwMode="auto">
          <a:xfrm>
            <a:off x="7092280" y="2708920"/>
            <a:ext cx="12049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5148263" y="3213100"/>
            <a:ext cx="36004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1400" b="1" dirty="0">
              <a:solidFill>
                <a:schemeClr val="tx2"/>
              </a:solidFill>
              <a:latin typeface="Corbel" pitchFamily="34" charset="0"/>
            </a:endParaRP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TIG coatings</a:t>
            </a:r>
            <a:endParaRPr lang="ru-RU" sz="1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468313" y="4092059"/>
            <a:ext cx="4321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Hydrogen-oxygen 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flame</a:t>
            </a:r>
            <a:endParaRPr lang="uk-UA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1600200" y="5935815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uk-UA" dirty="0">
              <a:latin typeface="Corbel" pitchFamily="34" charset="0"/>
            </a:endParaRPr>
          </a:p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bearing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seats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3567113" y="5748467"/>
            <a:ext cx="20050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uk-UA" dirty="0">
              <a:latin typeface="Corbel" pitchFamily="34" charset="0"/>
            </a:endParaRPr>
          </a:p>
          <a:p>
            <a:pPr algn="ctr"/>
            <a:endParaRPr lang="uk-UA" dirty="0">
              <a:latin typeface="Corbel" pitchFamily="34" charset="0"/>
            </a:endParaRPr>
          </a:p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stamp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matrix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5286375" y="3810000"/>
            <a:ext cx="3352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5000"/>
              </a:spcBef>
            </a:pPr>
            <a:r>
              <a:rPr lang="uk-UA" sz="1400" b="1" dirty="0">
                <a:latin typeface="Corbel" pitchFamily="34" charset="0"/>
              </a:rPr>
              <a:t>                      </a:t>
            </a:r>
          </a:p>
          <a:p>
            <a:pPr algn="ctr"/>
            <a:r>
              <a:rPr lang="en-US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Ion-plasma </a:t>
            </a:r>
            <a:r>
              <a:rPr lang="en-US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  <a:endParaRPr lang="ru-RU" sz="20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71" name="Picture 19" descr="1"/>
          <p:cNvPicPr>
            <a:picLocks noChangeAspect="1" noChangeArrowheads="1"/>
          </p:cNvPicPr>
          <p:nvPr/>
        </p:nvPicPr>
        <p:blipFill>
          <a:blip r:embed="rId9" cstate="print">
            <a:lum bright="12000"/>
          </a:blip>
          <a:srcRect t="10095" b="16824"/>
          <a:stretch>
            <a:fillRect/>
          </a:stretch>
        </p:blipFill>
        <p:spPr bwMode="auto">
          <a:xfrm>
            <a:off x="6011863" y="4581525"/>
            <a:ext cx="204787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5572125" y="6021388"/>
            <a:ext cx="33210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45000"/>
              </a:spcBef>
            </a:pPr>
            <a:r>
              <a:rPr lang="uk-UA" sz="1400" b="1" dirty="0">
                <a:latin typeface="Corbel" pitchFamily="34" charset="0"/>
              </a:rPr>
              <a:t>                 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cutting instrument (razors, needles, etc)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0" y="5065713"/>
            <a:ext cx="39576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for ion-plasma coating of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powder materials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8" descr="P40100031"/>
          <p:cNvPicPr>
            <a:picLocks noChangeAspect="1" noChangeArrowheads="1"/>
          </p:cNvPicPr>
          <p:nvPr/>
        </p:nvPicPr>
        <p:blipFill>
          <a:blip r:embed="rId2" cstate="print"/>
          <a:srcRect r="8185" b="7275"/>
          <a:stretch>
            <a:fillRect/>
          </a:stretch>
        </p:blipFill>
        <p:spPr bwMode="auto">
          <a:xfrm>
            <a:off x="250825" y="2138363"/>
            <a:ext cx="3757613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6156325" y="2060575"/>
            <a:ext cx="27352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Particle of Al2O3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powder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plated by titanium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and aluminum (x800)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0" y="1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composite materials with ultra disperse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and nano-sized components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11" descr="P3251761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  <a:grayscl/>
          </a:blip>
          <a:srcRect l="11577" t="12737" r="17122" b="2658"/>
          <a:stretch>
            <a:fillRect/>
          </a:stretch>
        </p:blipFill>
        <p:spPr bwMode="auto">
          <a:xfrm>
            <a:off x="4427538" y="2132013"/>
            <a:ext cx="15398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2" descr="P2231545"/>
          <p:cNvPicPr>
            <a:picLocks noChangeAspect="1" noChangeArrowheads="1"/>
          </p:cNvPicPr>
          <p:nvPr/>
        </p:nvPicPr>
        <p:blipFill>
          <a:blip r:embed="rId4" cstate="print"/>
          <a:srcRect l="11858" t="10281" r="10500" b="9650"/>
          <a:stretch>
            <a:fillRect/>
          </a:stretch>
        </p:blipFill>
        <p:spPr bwMode="auto">
          <a:xfrm>
            <a:off x="4500563" y="3427413"/>
            <a:ext cx="1493837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4640263"/>
            <a:ext cx="150018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Rectangle 14"/>
          <p:cNvSpPr>
            <a:spLocks noChangeArrowheads="1"/>
          </p:cNvSpPr>
          <p:nvPr/>
        </p:nvSpPr>
        <p:spPr bwMode="auto">
          <a:xfrm>
            <a:off x="6300788" y="3427413"/>
            <a:ext cx="25193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Particles of powder after mechanical mixing with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aerosyl (x200)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7" name="Rectangle 16"/>
          <p:cNvSpPr>
            <a:spLocks noChangeArrowheads="1"/>
          </p:cNvSpPr>
          <p:nvPr/>
        </p:nvSpPr>
        <p:spPr bwMode="auto">
          <a:xfrm>
            <a:off x="6084888" y="4724400"/>
            <a:ext cx="30591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Particle of NiAl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powder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after plating: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r – initial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radius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, R – radius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 – coating thickness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79388" y="156646"/>
            <a:ext cx="8964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 dirty="0" smtClean="0"/>
              <a:t>LOW EFFICIENCY LAMINIAR PLAZMATRON  WHITH  ANODE  AJUSTED SEPARATEVLY</a:t>
            </a:r>
            <a:endParaRPr lang="en-US" b="1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1433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4572000" y="4237379"/>
            <a:ext cx="44291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sz="1400" b="1" dirty="0" smtClean="0"/>
              <a:t>PLAZMATRON PARAMETERS</a:t>
            </a:r>
            <a:r>
              <a:rPr lang="ru-RU" sz="1400" b="1" dirty="0" smtClean="0"/>
              <a:t> </a:t>
            </a:r>
            <a:endParaRPr lang="en-US" sz="1400" b="1" dirty="0" smtClean="0"/>
          </a:p>
          <a:p>
            <a:pPr>
              <a:tabLst>
                <a:tab pos="228600" algn="l"/>
              </a:tabLst>
            </a:pPr>
            <a:r>
              <a:rPr lang="en-US" sz="1400" b="1" dirty="0" smtClean="0"/>
              <a:t>working gas .................................................rgon operating current, A ....................................80-120</a:t>
            </a:r>
          </a:p>
          <a:p>
            <a:pPr>
              <a:tabLst>
                <a:tab pos="228600" algn="l"/>
              </a:tabLst>
            </a:pPr>
            <a:r>
              <a:rPr lang="en-US" sz="1400" b="1" dirty="0" smtClean="0"/>
              <a:t>voltage., V..............................................         to 60 </a:t>
            </a:r>
          </a:p>
          <a:p>
            <a:pPr>
              <a:tabLst>
                <a:tab pos="228600" algn="l"/>
              </a:tabLst>
            </a:pPr>
            <a:r>
              <a:rPr lang="en-US" sz="1400" b="1" dirty="0" smtClean="0"/>
              <a:t>power of plasmatron, kW .........................     to 8,0 </a:t>
            </a:r>
          </a:p>
          <a:p>
            <a:pPr>
              <a:tabLst>
                <a:tab pos="228600" algn="l"/>
              </a:tabLst>
            </a:pPr>
            <a:r>
              <a:rPr lang="en-US" sz="1400" b="1" dirty="0" smtClean="0"/>
              <a:t>flow of gas, l/min.</a:t>
            </a:r>
          </a:p>
          <a:p>
            <a:pPr>
              <a:tabLst>
                <a:tab pos="228600" algn="l"/>
              </a:tabLst>
            </a:pPr>
            <a:r>
              <a:rPr lang="en-US" sz="1400" b="1" dirty="0" smtClean="0"/>
              <a:t> plasma-forming ........................................ 2,0-3,0  shielding .....................................................1,0-4,0 productivity, kg/h…. ................................. 0,5-4 </a:t>
            </a:r>
          </a:p>
          <a:p>
            <a:pPr>
              <a:tabLst>
                <a:tab pos="228600" algn="l"/>
              </a:tabLst>
            </a:pPr>
            <a:r>
              <a:rPr lang="en-US" sz="1400" b="1" dirty="0" smtClean="0"/>
              <a:t>coated ratio of  material .............. .                 0, 6-0,8 </a:t>
            </a:r>
          </a:p>
          <a:p>
            <a:pPr>
              <a:tabLst>
                <a:tab pos="228600" algn="l"/>
              </a:tabLst>
            </a:pPr>
            <a:r>
              <a:rPr lang="en-US" sz="1400" b="1" dirty="0" smtClean="0"/>
              <a:t>overall dimensions, mm  ....................         140x115x6</a:t>
            </a:r>
          </a:p>
        </p:txBody>
      </p:sp>
      <p:pic>
        <p:nvPicPr>
          <p:cNvPr id="25605" name="Picture 9" descr="Плазмотрон Model (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4962" r="5334" b="1816"/>
          <a:stretch>
            <a:fillRect/>
          </a:stretch>
        </p:blipFill>
        <p:spPr>
          <a:xfrm>
            <a:off x="0" y="714375"/>
            <a:ext cx="4546600" cy="3214688"/>
          </a:xfrm>
        </p:spPr>
      </p:pic>
      <p:pic>
        <p:nvPicPr>
          <p:cNvPr id="25606" name="Picture 4" descr="P5212079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l="13991" t="28400" r="25488" b="25420"/>
          <a:stretch>
            <a:fillRect/>
          </a:stretch>
        </p:blipFill>
        <p:spPr bwMode="auto">
          <a:xfrm>
            <a:off x="4643438" y="1357313"/>
            <a:ext cx="3921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12"/>
          <p:cNvSpPr>
            <a:spLocks noChangeArrowheads="1"/>
          </p:cNvSpPr>
          <p:nvPr/>
        </p:nvSpPr>
        <p:spPr bwMode="auto">
          <a:xfrm>
            <a:off x="0" y="4827399"/>
            <a:ext cx="426719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buFont typeface="Symbol" pitchFamily="18" charset="2"/>
              <a:buNone/>
            </a:pPr>
            <a:r>
              <a:rPr lang="en-US" sz="1400" b="1" dirty="0" smtClean="0"/>
              <a:t>THE MAIN PARTS</a:t>
            </a:r>
            <a:endParaRPr lang="ru-RU" sz="1400" b="1" dirty="0"/>
          </a:p>
          <a:p>
            <a:pPr algn="ctr" eaLnBrk="0" hangingPunct="0">
              <a:buFont typeface="Symbol" pitchFamily="18" charset="2"/>
              <a:buNone/>
            </a:pPr>
            <a:r>
              <a:rPr lang="en-US" sz="1400" b="1" dirty="0" smtClean="0"/>
              <a:t>1- extension anode,  2-hopper, 3- basic nozzle, 4- compressive nozzle,  5- tungsten  electrode, 6,9,11 – current pick-up, 7- supply of the plasma-forming gas,  8-  mechanism for electrode centering, 9 - supply of cooling water, 10 housing of plasmatron, 12- mechanism for anode displacement</a:t>
            </a:r>
            <a:endParaRPr lang="ru-RU" sz="1400" b="1" dirty="0"/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5643563" y="4214813"/>
          <a:ext cx="2714625" cy="214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Picture" r:id="rId3" imgW="3009960" imgH="2973240" progId="Word.Picture.8">
                  <p:embed/>
                </p:oleObj>
              </mc:Choice>
              <mc:Fallback>
                <p:oleObj name="Picture" r:id="rId3" imgW="3009960" imgH="297324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14" t="11139" r="13873" b="24338"/>
                      <a:stretch>
                        <a:fillRect/>
                      </a:stretch>
                    </p:blipFill>
                    <p:spPr bwMode="auto">
                      <a:xfrm>
                        <a:off x="5643563" y="4214813"/>
                        <a:ext cx="2714625" cy="2147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Прямоугольник 6"/>
          <p:cNvSpPr>
            <a:spLocks noChangeArrowheads="1"/>
          </p:cNvSpPr>
          <p:nvPr/>
        </p:nvSpPr>
        <p:spPr bwMode="auto">
          <a:xfrm>
            <a:off x="5286374" y="3500438"/>
            <a:ext cx="3857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sz="1400" b="1" dirty="0" smtClean="0"/>
              <a:t>Microstructure of coating on the basis of Al2O3 plated by Ti and Cu (interlayer is not necessary, minimum porosity)</a:t>
            </a:r>
            <a:endParaRPr lang="ru-RU" sz="1400" b="1" dirty="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7622"/>
            <a:ext cx="8943975" cy="369332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b="1" dirty="0" smtClean="0"/>
              <a:t>SURFACE AND MICROSTRUCTURE OF PLAZMA SPRAYED COATINGS</a:t>
            </a:r>
            <a:endParaRPr lang="ru-RU" sz="1800" b="1" dirty="0" smtClean="0"/>
          </a:p>
        </p:txBody>
      </p:sp>
      <p:sp>
        <p:nvSpPr>
          <p:cNvPr id="4102" name="Прямоугольник 13"/>
          <p:cNvSpPr>
            <a:spLocks noChangeArrowheads="1"/>
          </p:cNvSpPr>
          <p:nvPr/>
        </p:nvSpPr>
        <p:spPr bwMode="auto">
          <a:xfrm>
            <a:off x="5143500" y="6396038"/>
            <a:ext cx="357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1400" b="1" dirty="0">
                <a:solidFill>
                  <a:srgbClr val="000000"/>
                </a:solidFill>
              </a:rPr>
              <a:t>1 </a:t>
            </a:r>
            <a:r>
              <a:rPr lang="ru-RU" sz="1400" b="1" dirty="0" smtClean="0">
                <a:solidFill>
                  <a:srgbClr val="000000"/>
                </a:solidFill>
              </a:rPr>
              <a:t>–</a:t>
            </a:r>
            <a:r>
              <a:rPr lang="en-US" sz="1400" b="1" dirty="0" smtClean="0">
                <a:solidFill>
                  <a:srgbClr val="000000"/>
                </a:solidFill>
              </a:rPr>
              <a:t>coating</a:t>
            </a:r>
            <a:r>
              <a:rPr lang="ru-RU" sz="1400" b="1" dirty="0" smtClean="0">
                <a:solidFill>
                  <a:srgbClr val="000000"/>
                </a:solidFill>
              </a:rPr>
              <a:t>, 2</a:t>
            </a:r>
            <a:r>
              <a:rPr lang="en-US" sz="1400" b="1" dirty="0" smtClean="0">
                <a:solidFill>
                  <a:srgbClr val="000000"/>
                </a:solidFill>
              </a:rPr>
              <a:t>-substrate;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3 </a:t>
            </a:r>
            <a:r>
              <a:rPr lang="en-US" sz="1400" b="1" dirty="0" smtClean="0">
                <a:solidFill>
                  <a:srgbClr val="000000"/>
                </a:solidFill>
              </a:rPr>
              <a:t>–interlayer  NiAl</a:t>
            </a:r>
            <a:r>
              <a:rPr lang="en-US" sz="1400" b="1" dirty="0">
                <a:solidFill>
                  <a:srgbClr val="000000"/>
                </a:solidFill>
              </a:rPr>
              <a:t>.</a:t>
            </a:r>
            <a:r>
              <a:rPr lang="ru-RU" sz="1400" b="1" dirty="0">
                <a:solidFill>
                  <a:srgbClr val="000000"/>
                </a:solidFill>
              </a:rPr>
              <a:t>   (x250)</a:t>
            </a:r>
            <a:endParaRPr lang="ru-RU" sz="1400" b="1" dirty="0"/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0" y="642938"/>
            <a:ext cx="48767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Surface of plasma coating on the basis of Al2O3</a:t>
            </a:r>
          </a:p>
          <a:p>
            <a:pPr algn="ctr"/>
            <a:r>
              <a:rPr lang="en-US" sz="1600" b="1" dirty="0" smtClean="0"/>
              <a:t> (microscopic cracks are visible )</a:t>
            </a:r>
            <a:endParaRPr lang="ru-RU" sz="1600" b="1" dirty="0"/>
          </a:p>
        </p:txBody>
      </p:sp>
      <p:pic>
        <p:nvPicPr>
          <p:cNvPr id="4104" name="Picture 4" descr="3-1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4438" y="1285875"/>
            <a:ext cx="2643187" cy="2239963"/>
          </a:xfrm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99757" y="3643313"/>
            <a:ext cx="5174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Surface of plasma coating on the basis of Al2O3 plated by Ti and Cu</a:t>
            </a:r>
          </a:p>
          <a:p>
            <a:pPr algn="ctr"/>
            <a:r>
              <a:rPr lang="en-US" sz="1400" b="1" dirty="0" smtClean="0"/>
              <a:t> (there is no  microscopic cracks)</a:t>
            </a:r>
            <a:endParaRPr lang="ru-RU" sz="1400" b="1" dirty="0"/>
          </a:p>
        </p:txBody>
      </p:sp>
      <p:pic>
        <p:nvPicPr>
          <p:cNvPr id="4106" name="Picture 6" descr="6-1000 ИЗМ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214438" y="4214813"/>
            <a:ext cx="2714625" cy="2344737"/>
          </a:xfrm>
        </p:spPr>
      </p:pic>
      <p:sp>
        <p:nvSpPr>
          <p:cNvPr id="4107" name="Прямоугольник 18"/>
          <p:cNvSpPr>
            <a:spLocks noChangeArrowheads="1"/>
          </p:cNvSpPr>
          <p:nvPr/>
        </p:nvSpPr>
        <p:spPr bwMode="auto">
          <a:xfrm>
            <a:off x="2071688" y="6488113"/>
            <a:ext cx="839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(х 1000)</a:t>
            </a:r>
          </a:p>
        </p:txBody>
      </p:sp>
      <p:graphicFrame>
        <p:nvGraphicFramePr>
          <p:cNvPr id="4099" name="Object 10"/>
          <p:cNvGraphicFramePr>
            <a:graphicFrameLocks noChangeAspect="1"/>
          </p:cNvGraphicFramePr>
          <p:nvPr/>
        </p:nvGraphicFramePr>
        <p:xfrm>
          <a:off x="5715000" y="1285875"/>
          <a:ext cx="2684463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icture" r:id="rId7" imgW="3009960" imgH="2973240" progId="Word.Picture.8">
                  <p:embed/>
                </p:oleObj>
              </mc:Choice>
              <mc:Fallback>
                <p:oleObj name="Picture" r:id="rId7" imgW="3009960" imgH="2973240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14" t="11139" r="13873" b="24338"/>
                      <a:stretch>
                        <a:fillRect/>
                      </a:stretch>
                    </p:blipFill>
                    <p:spPr bwMode="auto">
                      <a:xfrm>
                        <a:off x="5715000" y="1285875"/>
                        <a:ext cx="2684463" cy="212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Прямоугольник 4"/>
          <p:cNvSpPr>
            <a:spLocks noChangeArrowheads="1"/>
          </p:cNvSpPr>
          <p:nvPr/>
        </p:nvSpPr>
        <p:spPr bwMode="auto">
          <a:xfrm>
            <a:off x="4953000" y="571500"/>
            <a:ext cx="44196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548640">
              <a:spcBef>
                <a:spcPts val="500"/>
              </a:spcBef>
              <a:spcAft>
                <a:spcPts val="500"/>
              </a:spcAft>
            </a:pPr>
            <a:r>
              <a:rPr lang="en-US" sz="1600" b="1" dirty="0" smtClean="0"/>
              <a:t>Microstructure of coating on the basis of Al2O3 </a:t>
            </a:r>
          </a:p>
          <a:p>
            <a:pPr algn="ctr" defTabSz="548640">
              <a:spcBef>
                <a:spcPts val="500"/>
              </a:spcBef>
              <a:spcAft>
                <a:spcPts val="500"/>
              </a:spcAft>
            </a:pPr>
            <a:r>
              <a:rPr lang="en-US" sz="1600" b="1" dirty="0" smtClean="0"/>
              <a:t>  (interlayer is necessary )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124" name="Прямоугольник 6"/>
          <p:cNvSpPr>
            <a:spLocks noChangeArrowheads="1"/>
          </p:cNvSpPr>
          <p:nvPr/>
        </p:nvSpPr>
        <p:spPr bwMode="auto">
          <a:xfrm>
            <a:off x="-142875" y="1676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Tensile strength of steel samples with the composite coatings of system </a:t>
            </a:r>
            <a:r>
              <a:rPr lang="en-US" sz="1600" b="1" dirty="0" err="1" smtClean="0"/>
              <a:t>AlNi</a:t>
            </a:r>
            <a:r>
              <a:rPr lang="en-US" sz="1600" b="1" dirty="0" smtClean="0"/>
              <a:t>- </a:t>
            </a:r>
            <a:r>
              <a:rPr lang="en-US" sz="1600" b="1" dirty="0" err="1" smtClean="0"/>
              <a:t>aL</a:t>
            </a:r>
            <a:r>
              <a:rPr lang="en-US" sz="1600" b="1" dirty="0" smtClean="0"/>
              <a:t> and [PG]-10[Ni]- </a:t>
            </a:r>
            <a:r>
              <a:rPr lang="en-US" sz="1600" b="1" dirty="0" err="1" smtClean="0"/>
              <a:t>aL</a:t>
            </a:r>
            <a:endParaRPr lang="ru-RU" sz="1600" b="1" dirty="0"/>
          </a:p>
        </p:txBody>
      </p:sp>
      <p:sp>
        <p:nvSpPr>
          <p:cNvPr id="4101" name="Rectangle 760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4905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/>
              <a:t>PROPERTIES OF PLAZMA SPRAYED COATINGS WHITH UDC</a:t>
            </a:r>
            <a:endParaRPr lang="ru-RU" sz="2800" b="1" dirty="0" smtClean="0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5127" name="Рисунок 11"/>
          <p:cNvPicPr>
            <a:picLocks noChangeAspect="1" noChangeArrowheads="1"/>
          </p:cNvPicPr>
          <p:nvPr/>
        </p:nvPicPr>
        <p:blipFill>
          <a:blip r:embed="rId3" cstate="print"/>
          <a:srcRect l="12979" r="8405"/>
          <a:stretch>
            <a:fillRect/>
          </a:stretch>
        </p:blipFill>
        <p:spPr bwMode="auto">
          <a:xfrm>
            <a:off x="214313" y="2714625"/>
            <a:ext cx="37861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572000" y="2857500"/>
          <a:ext cx="4071938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4" imgW="4218432" imgH="3030931" progId="">
                  <p:embed/>
                </p:oleObj>
              </mc:Choice>
              <mc:Fallback>
                <p:oleObj r:id="rId4" imgW="4218432" imgH="303093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857500"/>
                        <a:ext cx="4071938" cy="2933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2"/>
          <p:cNvSpPr txBox="1">
            <a:spLocks noChangeArrowheads="1"/>
          </p:cNvSpPr>
          <p:nvPr/>
        </p:nvSpPr>
        <p:spPr bwMode="auto">
          <a:xfrm>
            <a:off x="4429125" y="1704383"/>
            <a:ext cx="4714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Kinetics  of plasma coatings wear on the basis of plated powders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5786438" y="6014829"/>
            <a:ext cx="2443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600" b="1" dirty="0"/>
              <a:t>1 – Al</a:t>
            </a:r>
            <a:r>
              <a:rPr lang="uk-UA" sz="1600" b="1" baseline="-20000" dirty="0"/>
              <a:t>2</a:t>
            </a:r>
            <a:r>
              <a:rPr lang="uk-UA" sz="1600" b="1" dirty="0"/>
              <a:t>O</a:t>
            </a:r>
            <a:r>
              <a:rPr lang="uk-UA" sz="1600" b="1" baseline="-20000" dirty="0"/>
              <a:t>3</a:t>
            </a:r>
            <a:r>
              <a:rPr lang="uk-UA" sz="1600" b="1" dirty="0" smtClean="0"/>
              <a:t>,</a:t>
            </a:r>
            <a:r>
              <a:rPr lang="en-US" sz="1600" b="1" dirty="0" smtClean="0"/>
              <a:t> </a:t>
            </a:r>
            <a:r>
              <a:rPr lang="uk-UA" sz="1600" b="1" dirty="0" smtClean="0"/>
              <a:t> </a:t>
            </a:r>
            <a:r>
              <a:rPr lang="uk-UA" sz="1600" b="1" dirty="0"/>
              <a:t>2 </a:t>
            </a:r>
            <a:r>
              <a:rPr lang="en-US" sz="1600" b="1" dirty="0"/>
              <a:t>–</a:t>
            </a:r>
            <a:r>
              <a:rPr lang="uk-UA" sz="1600" b="1" dirty="0"/>
              <a:t> Al2O3/Ті/Al</a:t>
            </a:r>
            <a:r>
              <a:rPr lang="ru-RU" sz="16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10"/>
          <p:cNvSpPr>
            <a:spLocks noChangeArrowheads="1"/>
          </p:cNvSpPr>
          <p:nvPr/>
        </p:nvSpPr>
        <p:spPr bwMode="auto">
          <a:xfrm>
            <a:off x="0" y="0"/>
            <a:ext cx="9144000" cy="35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Application of composite powders with ultra disperse constituents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752600" y="4837112"/>
          <a:ext cx="269875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icture" r:id="rId4" imgW="4248720" imgH="3331440" progId="Word.Picture.8">
                  <p:embed/>
                </p:oleObj>
              </mc:Choice>
              <mc:Fallback>
                <p:oleObj name="Picture" r:id="rId4" imgW="4248720" imgH="333144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837112"/>
                        <a:ext cx="2698750" cy="2020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755650" y="4000500"/>
            <a:ext cx="42640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Restoration of the worn blade for the cut of glass mass by plasma spraying of the </a:t>
            </a:r>
            <a:r>
              <a:rPr lang="uk-UA" b="1" dirty="0" smtClean="0"/>
              <a:t>Al</a:t>
            </a:r>
            <a:r>
              <a:rPr lang="uk-UA" b="1" baseline="-20000" dirty="0" smtClean="0"/>
              <a:t>2</a:t>
            </a:r>
            <a:r>
              <a:rPr lang="uk-UA" b="1" dirty="0" smtClean="0"/>
              <a:t>O</a:t>
            </a:r>
            <a:r>
              <a:rPr lang="uk-UA" b="1" baseline="-20000" dirty="0" smtClean="0"/>
              <a:t>3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powder plated by Ti and Al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43313" y="4714875"/>
            <a:ext cx="938212" cy="1552575"/>
            <a:chOff x="5767" y="3023"/>
            <a:chExt cx="1478" cy="2617"/>
          </a:xfrm>
        </p:grpSpPr>
        <p:sp>
          <p:nvSpPr>
            <p:cNvPr id="6161" name="Freeform 5"/>
            <p:cNvSpPr>
              <a:spLocks/>
            </p:cNvSpPr>
            <p:nvPr/>
          </p:nvSpPr>
          <p:spPr bwMode="auto">
            <a:xfrm>
              <a:off x="5767" y="3023"/>
              <a:ext cx="1478" cy="2617"/>
            </a:xfrm>
            <a:custGeom>
              <a:avLst/>
              <a:gdLst>
                <a:gd name="T0" fmla="*/ 2215 w 1395"/>
                <a:gd name="T1" fmla="*/ 0 h 2617"/>
                <a:gd name="T2" fmla="*/ 0 w 1395"/>
                <a:gd name="T3" fmla="*/ 1245 h 2617"/>
                <a:gd name="T4" fmla="*/ 2182 w 1395"/>
                <a:gd name="T5" fmla="*/ 2617 h 2617"/>
                <a:gd name="T6" fmla="*/ 0 60000 65536"/>
                <a:gd name="T7" fmla="*/ 0 60000 65536"/>
                <a:gd name="T8" fmla="*/ 0 60000 65536"/>
                <a:gd name="T9" fmla="*/ 0 w 1395"/>
                <a:gd name="T10" fmla="*/ 0 h 2617"/>
                <a:gd name="T11" fmla="*/ 1395 w 1395"/>
                <a:gd name="T12" fmla="*/ 2617 h 26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5" h="2617">
                  <a:moveTo>
                    <a:pt x="1395" y="0"/>
                  </a:moveTo>
                  <a:lnTo>
                    <a:pt x="0" y="1245"/>
                  </a:lnTo>
                  <a:lnTo>
                    <a:pt x="1373" y="2617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62" name="Line 6"/>
            <p:cNvSpPr>
              <a:spLocks noChangeShapeType="1"/>
            </p:cNvSpPr>
            <p:nvPr/>
          </p:nvSpPr>
          <p:spPr bwMode="auto">
            <a:xfrm flipH="1">
              <a:off x="5970" y="4508"/>
              <a:ext cx="728" cy="8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63" name="Line 7"/>
            <p:cNvSpPr>
              <a:spLocks noChangeShapeType="1"/>
            </p:cNvSpPr>
            <p:nvPr/>
          </p:nvSpPr>
          <p:spPr bwMode="auto">
            <a:xfrm flipH="1">
              <a:off x="6383" y="4508"/>
              <a:ext cx="315" cy="3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64" name="Line 8"/>
            <p:cNvSpPr>
              <a:spLocks noChangeShapeType="1"/>
            </p:cNvSpPr>
            <p:nvPr/>
          </p:nvSpPr>
          <p:spPr bwMode="auto">
            <a:xfrm flipV="1">
              <a:off x="5988" y="4965"/>
              <a:ext cx="308" cy="3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65" name="Text Box 9"/>
            <p:cNvSpPr txBox="1">
              <a:spLocks noChangeArrowheads="1"/>
            </p:cNvSpPr>
            <p:nvPr/>
          </p:nvSpPr>
          <p:spPr bwMode="auto">
            <a:xfrm>
              <a:off x="6221" y="4202"/>
              <a:ext cx="568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uk-UA" sz="1400">
                  <a:latin typeface="Impact" pitchFamily="34" charset="0"/>
                </a:rPr>
                <a:t>у</a:t>
              </a:r>
              <a:endParaRPr lang="ru-RU"/>
            </a:p>
          </p:txBody>
        </p:sp>
      </p:grp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6147" name="Object 15"/>
          <p:cNvGraphicFramePr>
            <a:graphicFrameLocks noChangeAspect="1"/>
          </p:cNvGraphicFramePr>
          <p:nvPr/>
        </p:nvGraphicFramePr>
        <p:xfrm>
          <a:off x="990600" y="1524000"/>
          <a:ext cx="4572000" cy="254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icture" r:id="rId6" imgW="6931080" imgH="4700160" progId="Word.Picture.8">
                  <p:embed/>
                </p:oleObj>
              </mc:Choice>
              <mc:Fallback>
                <p:oleObj name="Picture" r:id="rId6" imgW="6931080" imgH="4700160" progId="Word.Pictur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314" r="-8929" b="11229"/>
                      <a:stretch>
                        <a:fillRect/>
                      </a:stretch>
                    </p:blipFill>
                    <p:spPr bwMode="auto">
                      <a:xfrm>
                        <a:off x="990600" y="1524000"/>
                        <a:ext cx="4572000" cy="2544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3"/>
          <p:cNvSpPr txBox="1">
            <a:spLocks noChangeArrowheads="1"/>
          </p:cNvSpPr>
          <p:nvPr/>
        </p:nvSpPr>
        <p:spPr bwMode="auto">
          <a:xfrm>
            <a:off x="684213" y="609600"/>
            <a:ext cx="45354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Plasma spraying of the powder</a:t>
            </a:r>
            <a:r>
              <a:rPr lang="uk-UA" b="1" dirty="0" smtClean="0"/>
              <a:t> Al</a:t>
            </a:r>
            <a:r>
              <a:rPr lang="uk-UA" b="1" baseline="-20000" dirty="0" smtClean="0"/>
              <a:t>2</a:t>
            </a:r>
            <a:r>
              <a:rPr lang="uk-UA" b="1" dirty="0" smtClean="0"/>
              <a:t>O</a:t>
            </a:r>
            <a:r>
              <a:rPr lang="uk-UA" b="1" baseline="-20000" dirty="0" smtClean="0"/>
              <a:t>3</a:t>
            </a:r>
            <a:r>
              <a:rPr lang="uk-UA" b="1" dirty="0" smtClean="0"/>
              <a:t>,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 plated by Ti and Cu to the axial supports of the pump impeller  for pumping of aggressive liquid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Text Box 3"/>
          <p:cNvSpPr txBox="1">
            <a:spLocks noChangeArrowheads="1"/>
          </p:cNvSpPr>
          <p:nvPr/>
        </p:nvSpPr>
        <p:spPr bwMode="auto">
          <a:xfrm>
            <a:off x="5143500" y="3810000"/>
            <a:ext cx="37338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Restoration of the damaged sections of the enamel coatings with plasma spraying of the</a:t>
            </a:r>
            <a:r>
              <a:rPr lang="uk-UA" b="1" dirty="0" smtClean="0"/>
              <a:t> Al</a:t>
            </a:r>
            <a:r>
              <a:rPr lang="uk-UA" b="1" baseline="-20000" dirty="0" smtClean="0"/>
              <a:t>2</a:t>
            </a:r>
            <a:r>
              <a:rPr lang="uk-UA" b="1" dirty="0" smtClean="0"/>
              <a:t>O</a:t>
            </a:r>
            <a:r>
              <a:rPr lang="uk-UA" b="1" baseline="-20000" dirty="0" smtClean="0"/>
              <a:t>3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powder plated by Ti and Al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4" name="Text Box 17"/>
          <p:cNvSpPr txBox="1">
            <a:spLocks noChangeArrowheads="1"/>
          </p:cNvSpPr>
          <p:nvPr/>
        </p:nvSpPr>
        <p:spPr bwMode="auto">
          <a:xfrm>
            <a:off x="5357813" y="609601"/>
            <a:ext cx="35353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Plasma spraying of antifriction layer to the bearing surface</a:t>
            </a:r>
          </a:p>
          <a:p>
            <a:pPr algn="ctr">
              <a:lnSpc>
                <a:spcPct val="70000"/>
              </a:lnSpc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the powder [PG]19[M] +[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aerosil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5" name="Рисунок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25" y="1643063"/>
            <a:ext cx="293211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Рисунок 31" descr="I:\Дисертація МОЯ\Емалька фото\1.jpg"/>
          <p:cNvPicPr>
            <a:picLocks noChangeAspect="1" noChangeArrowheads="1"/>
          </p:cNvPicPr>
          <p:nvPr/>
        </p:nvPicPr>
        <p:blipFill>
          <a:blip r:embed="rId9" cstate="print"/>
          <a:srcRect l="34312" t="41472" r="32497" b="34126"/>
          <a:stretch>
            <a:fillRect/>
          </a:stretch>
        </p:blipFill>
        <p:spPr bwMode="auto">
          <a:xfrm>
            <a:off x="5715000" y="4924425"/>
            <a:ext cx="19716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Прямая со стрелкой 33"/>
          <p:cNvCxnSpPr/>
          <p:nvPr/>
        </p:nvCxnSpPr>
        <p:spPr>
          <a:xfrm rot="10800000" flipV="1">
            <a:off x="7143750" y="5000625"/>
            <a:ext cx="357188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7143750" y="5572125"/>
            <a:ext cx="357188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59" name="TextBox 35"/>
          <p:cNvSpPr txBox="1">
            <a:spLocks noChangeArrowheads="1"/>
          </p:cNvSpPr>
          <p:nvPr/>
        </p:nvSpPr>
        <p:spPr bwMode="auto">
          <a:xfrm>
            <a:off x="7572375" y="4786313"/>
            <a:ext cx="7280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Enamel</a:t>
            </a:r>
            <a:endParaRPr lang="ru-RU" sz="1400" dirty="0"/>
          </a:p>
        </p:txBody>
      </p:sp>
      <p:sp>
        <p:nvSpPr>
          <p:cNvPr id="6160" name="TextBox 36"/>
          <p:cNvSpPr txBox="1">
            <a:spLocks noChangeArrowheads="1"/>
          </p:cNvSpPr>
          <p:nvPr/>
        </p:nvSpPr>
        <p:spPr bwMode="auto">
          <a:xfrm>
            <a:off x="7572375" y="5143500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Плазменное</a:t>
            </a:r>
          </a:p>
          <a:p>
            <a:r>
              <a:rPr lang="ru-RU" sz="1400"/>
              <a:t>покрытие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6"/>
          <p:cNvSpPr>
            <a:spLocks noChangeArrowheads="1"/>
          </p:cNvSpPr>
          <p:nvPr/>
        </p:nvSpPr>
        <p:spPr bwMode="auto">
          <a:xfrm>
            <a:off x="631825" y="1512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endParaRPr lang="en-US" dirty="0"/>
          </a:p>
        </p:txBody>
      </p:sp>
      <p:sp>
        <p:nvSpPr>
          <p:cNvPr id="26627" name="Rectangle 28"/>
          <p:cNvSpPr>
            <a:spLocks noChangeArrowheads="1"/>
          </p:cNvSpPr>
          <p:nvPr/>
        </p:nvSpPr>
        <p:spPr bwMode="auto">
          <a:xfrm>
            <a:off x="631825" y="1512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endParaRPr lang="en-US" dirty="0"/>
          </a:p>
        </p:txBody>
      </p:sp>
      <p:pic>
        <p:nvPicPr>
          <p:cNvPr id="26628" name="Picture 44" descr="5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6572250" y="4143375"/>
            <a:ext cx="14255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6"/>
          <p:cNvSpPr>
            <a:spLocks noChangeArrowheads="1"/>
          </p:cNvSpPr>
          <p:nvPr/>
        </p:nvSpPr>
        <p:spPr bwMode="auto">
          <a:xfrm>
            <a:off x="642938" y="3214688"/>
            <a:ext cx="3744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err="1" smtClean="0"/>
              <a:t>Cermet</a:t>
            </a:r>
            <a:r>
              <a:rPr lang="en-US" sz="1600" dirty="0" smtClean="0"/>
              <a:t>  pressure seal  of electron-beam gun, made by diffusion welding with the fusible padding</a:t>
            </a:r>
            <a:endParaRPr lang="ru-RU" sz="1600" dirty="0"/>
          </a:p>
        </p:txBody>
      </p:sp>
      <p:sp>
        <p:nvSpPr>
          <p:cNvPr id="26630" name="Rectangle 57"/>
          <p:cNvSpPr>
            <a:spLocks noChangeArrowheads="1"/>
          </p:cNvSpPr>
          <p:nvPr/>
        </p:nvSpPr>
        <p:spPr bwMode="auto">
          <a:xfrm>
            <a:off x="5572125" y="5589588"/>
            <a:ext cx="3249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dirty="0" smtClean="0"/>
              <a:t>Aviation magnetic valve, obtained by the simultaneous diffusion welding of 5 parts from the different materials</a:t>
            </a:r>
            <a:endParaRPr lang="ru-RU" sz="1400" dirty="0"/>
          </a:p>
        </p:txBody>
      </p:sp>
      <p:pic>
        <p:nvPicPr>
          <p:cNvPr id="26631" name="Picture 58" descr="DSC_80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4500563"/>
            <a:ext cx="21526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59" descr="DSC_80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4500563"/>
            <a:ext cx="21526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Rectangle 60"/>
          <p:cNvSpPr>
            <a:spLocks noChangeArrowheads="1"/>
          </p:cNvSpPr>
          <p:nvPr/>
        </p:nvSpPr>
        <p:spPr bwMode="auto">
          <a:xfrm>
            <a:off x="357188" y="6000750"/>
            <a:ext cx="5040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dirty="0" smtClean="0"/>
              <a:t>Composite cathodes for the ion-plasma spraying of hafnium, executed by the diffusion welding</a:t>
            </a:r>
            <a:endParaRPr lang="ru-RU" sz="1400" dirty="0"/>
          </a:p>
        </p:txBody>
      </p:sp>
      <p:pic>
        <p:nvPicPr>
          <p:cNvPr id="26634" name="Picture 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" y="857250"/>
            <a:ext cx="35290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75" y="1071563"/>
            <a:ext cx="12684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6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188" y="1071563"/>
            <a:ext cx="1517650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Rectangle 64"/>
          <p:cNvSpPr>
            <a:spLocks noChangeArrowheads="1"/>
          </p:cNvSpPr>
          <p:nvPr/>
        </p:nvSpPr>
        <p:spPr bwMode="auto">
          <a:xfrm>
            <a:off x="5000625" y="2571750"/>
            <a:ext cx="39243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/>
              <a:t>а)                                б)</a:t>
            </a:r>
          </a:p>
          <a:p>
            <a:pPr algn="ctr"/>
            <a:r>
              <a:rPr lang="en-US" sz="1400" dirty="0" smtClean="0"/>
              <a:t>The exterior view of the surface of heat resistant  alloys [CHS]88[U]-[VI] (a) </a:t>
            </a:r>
            <a:r>
              <a:rPr lang="en-US" sz="1400" dirty="0" err="1" smtClean="0"/>
              <a:t>Inconel</a:t>
            </a:r>
            <a:r>
              <a:rPr lang="en-US" sz="1400" dirty="0" smtClean="0"/>
              <a:t> 718 (b) alloyed by zirconium with the use of  high current electron beam</a:t>
            </a:r>
            <a:endParaRPr lang="ru-RU" sz="1400" dirty="0"/>
          </a:p>
        </p:txBody>
      </p:sp>
      <p:sp>
        <p:nvSpPr>
          <p:cNvPr id="26638" name="Rectangle 1"/>
          <p:cNvSpPr>
            <a:spLocks noChangeArrowheads="1"/>
          </p:cNvSpPr>
          <p:nvPr/>
        </p:nvSpPr>
        <p:spPr bwMode="auto">
          <a:xfrm>
            <a:off x="0" y="17239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25764"/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400" b="1" i="1" dirty="0" smtClean="0"/>
              <a:t>Diffusion technologies in surface engineering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4800600"/>
          </a:xfrm>
        </p:spPr>
        <p:txBody>
          <a:bodyPr>
            <a:norm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Introduction Slide #3</a:t>
            </a: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Organizational structure of Welding faculty Slides #4</a:t>
            </a:r>
          </a:p>
          <a:p>
            <a:r>
              <a:rPr lang="en-US" sz="2400" b="1" i="1" dirty="0" smtClean="0">
                <a:latin typeface="Times New Roman" pitchFamily="18" charset="0"/>
                <a:ea typeface="Calibri" pitchFamily="34" charset="0"/>
              </a:rPr>
              <a:t>Magnetic control of quality of welded joints</a:t>
            </a:r>
            <a:endParaRPr lang="uk-UA" sz="2400" b="1" i="1" dirty="0" smtClean="0">
              <a:latin typeface="Times New Roman" pitchFamily="18" charset="0"/>
              <a:ea typeface="Calibri" pitchFamily="34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Slides #5-6</a:t>
            </a: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Welded joints quality monitoring Slides #7-9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Monitoring of tensions in the pipelines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Slides #10-11</a:t>
            </a: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Surface engineering |Slides #12-20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Q&amp;A</a:t>
            </a: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Welding faculty was founded by Boris Paton the president of the National Academy of Science of Ukraine in 1976. </a:t>
            </a:r>
          </a:p>
          <a:p>
            <a:r>
              <a:rPr lang="en-US" dirty="0" smtClean="0"/>
              <a:t>The faculty is the leading post-secondary higher education entity in Ukraine </a:t>
            </a:r>
          </a:p>
          <a:p>
            <a:r>
              <a:rPr lang="en-US" dirty="0" smtClean="0"/>
              <a:t>The educational process is delivered in a close collaboration with the Paton Electric Welding Institute of the National Academy of Sciences of Ukraine. </a:t>
            </a:r>
          </a:p>
          <a:p>
            <a:r>
              <a:rPr lang="en-US" dirty="0" smtClean="0"/>
              <a:t>The best undergraduate students have an opportunity to obtain a European specialist’s certificate. 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11"/>
          <p:cNvSpPr txBox="1">
            <a:spLocks noChangeArrowheads="1"/>
          </p:cNvSpPr>
          <p:nvPr/>
        </p:nvSpPr>
        <p:spPr bwMode="auto">
          <a:xfrm>
            <a:off x="142875" y="71438"/>
            <a:ext cx="8858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Organizational structure of Welding faculty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85750" y="914400"/>
            <a:ext cx="8858250" cy="5715000"/>
            <a:chOff x="90" y="647"/>
            <a:chExt cx="5580" cy="3600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2025" y="647"/>
              <a:ext cx="2565" cy="3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/>
            <a:lstStyle/>
            <a:p>
              <a:pPr algn="ctr">
                <a:defRPr/>
              </a:pPr>
              <a:endParaRPr lang="en-US" sz="1400" dirty="0">
                <a:solidFill>
                  <a:srgbClr val="002060"/>
                </a:solidFill>
                <a:latin typeface="Corbel" pitchFamily="34" charset="0"/>
              </a:endParaRPr>
            </a:p>
          </p:txBody>
        </p:sp>
        <p:sp useBgFill="1">
          <p:nvSpPr>
            <p:cNvPr id="81" name="Прямоугольник 80"/>
            <p:cNvSpPr/>
            <p:nvPr/>
          </p:nvSpPr>
          <p:spPr>
            <a:xfrm>
              <a:off x="990" y="647"/>
              <a:ext cx="990" cy="36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E.O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Paton Electric Welding Institute of</a:t>
              </a:r>
              <a:b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NAS of Ukraine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4635" y="647"/>
              <a:ext cx="1035" cy="3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Otto-von-Guericke University (Germany)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047" y="1727"/>
              <a:ext cx="2513" cy="1320"/>
            </a:xfrm>
            <a:prstGeom prst="rect">
              <a:avLst/>
            </a:prstGeom>
            <a:noFill/>
            <a:ln w="15875" cap="rnd">
              <a:solidFill>
                <a:schemeClr val="tx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Corbel" pitchFamily="34" charset="0"/>
              </a:endParaRPr>
            </a:p>
          </p:txBody>
        </p:sp>
        <p:sp useBgFill="1">
          <p:nvSpPr>
            <p:cNvPr id="10" name="Прямоугольник 9"/>
            <p:cNvSpPr/>
            <p:nvPr/>
          </p:nvSpPr>
          <p:spPr>
            <a:xfrm>
              <a:off x="2934" y="647"/>
              <a:ext cx="768" cy="288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Dean</a:t>
              </a:r>
              <a:endPara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11" name="Прямоугольник 10"/>
            <p:cNvSpPr/>
            <p:nvPr/>
          </p:nvSpPr>
          <p:spPr>
            <a:xfrm>
              <a:off x="3798" y="1127"/>
              <a:ext cx="721" cy="528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Commission </a:t>
              </a:r>
              <a:r>
                <a:rPr lang="en-US" sz="11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on </a:t>
              </a:r>
              <a:r>
                <a:rPr lang="en-US" sz="1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procedures</a:t>
              </a:r>
              <a:endPara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12" name="Прямоугольник 11"/>
            <p:cNvSpPr/>
            <p:nvPr/>
          </p:nvSpPr>
          <p:spPr>
            <a:xfrm rot="16200000">
              <a:off x="2813" y="2072"/>
              <a:ext cx="967" cy="383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Deputy Dean 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Training and Education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15" name="Прямоугольник 14"/>
            <p:cNvSpPr/>
            <p:nvPr/>
          </p:nvSpPr>
          <p:spPr>
            <a:xfrm rot="16200000">
              <a:off x="2273" y="2072"/>
              <a:ext cx="967" cy="383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Deputy Dean 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Scientific Work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16" name="Прямоугольник 15"/>
            <p:cNvSpPr/>
            <p:nvPr/>
          </p:nvSpPr>
          <p:spPr>
            <a:xfrm rot="16200000">
              <a:off x="3334" y="2037"/>
              <a:ext cx="967" cy="45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Deputy 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Dean </a:t>
              </a: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Procedure 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Work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17" name="Прямоугольник 16"/>
            <p:cNvSpPr/>
            <p:nvPr/>
          </p:nvSpPr>
          <p:spPr>
            <a:xfrm>
              <a:off x="2074" y="2807"/>
              <a:ext cx="2452" cy="18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Methodists 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of Dean’s Office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18" name="Прямоугольник 17"/>
            <p:cNvSpPr/>
            <p:nvPr/>
          </p:nvSpPr>
          <p:spPr>
            <a:xfrm rot="16200000">
              <a:off x="3821" y="2045"/>
              <a:ext cx="967" cy="437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endParaRPr lang="en-US" sz="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Deputy Dean of the Joint Department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19" name="Прямоугольник 18"/>
            <p:cNvSpPr/>
            <p:nvPr/>
          </p:nvSpPr>
          <p:spPr>
            <a:xfrm rot="16200000">
              <a:off x="1817" y="2044"/>
              <a:ext cx="967" cy="383"/>
            </a:xfrm>
            <a:prstGeom prst="rect">
              <a:avLst/>
            </a:prstGeom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Deputy Dean </a:t>
              </a:r>
              <a:r>
                <a:rPr lang="en-US" sz="1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International Relations </a:t>
              </a:r>
              <a:endPara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475" y="3335"/>
              <a:ext cx="2053" cy="240"/>
            </a:xfrm>
            <a:prstGeom prst="rect">
              <a:avLst/>
            </a:prstGeom>
            <a:solidFill>
              <a:srgbClr val="A38CD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Welding Production Department</a:t>
              </a:r>
              <a:endPara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475" y="3635"/>
              <a:ext cx="2053" cy="240"/>
            </a:xfrm>
            <a:prstGeom prst="rect">
              <a:avLst/>
            </a:prstGeom>
            <a:solidFill>
              <a:srgbClr val="A38CD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Welding Industrial Systems Department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96" y="3936"/>
              <a:ext cx="2053" cy="240"/>
            </a:xfrm>
            <a:prstGeom prst="rect">
              <a:avLst/>
            </a:prstGeom>
            <a:solidFill>
              <a:srgbClr val="A38CD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Surface Engineering Department</a:t>
              </a:r>
              <a:endPara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26" name="Прямоугольник 25"/>
            <p:cNvSpPr/>
            <p:nvPr/>
          </p:nvSpPr>
          <p:spPr>
            <a:xfrm>
              <a:off x="2835" y="1097"/>
              <a:ext cx="915" cy="583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Council 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of scientists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Прямая со стрелкой 32"/>
            <p:cNvCxnSpPr>
              <a:stCxn id="10" idx="1"/>
              <a:endCxn id="38" idx="0"/>
            </p:cNvCxnSpPr>
            <p:nvPr/>
          </p:nvCxnSpPr>
          <p:spPr>
            <a:xfrm rot="10800000" flipV="1">
              <a:off x="2410" y="791"/>
              <a:ext cx="524" cy="30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>
              <a:stCxn id="10" idx="3"/>
              <a:endCxn id="11" idx="0"/>
            </p:cNvCxnSpPr>
            <p:nvPr/>
          </p:nvCxnSpPr>
          <p:spPr>
            <a:xfrm>
              <a:off x="3702" y="791"/>
              <a:ext cx="457" cy="33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/>
            <p:cNvSpPr/>
            <p:nvPr/>
          </p:nvSpPr>
          <p:spPr>
            <a:xfrm>
              <a:off x="1019" y="3623"/>
              <a:ext cx="929" cy="564"/>
            </a:xfrm>
            <a:prstGeom prst="rect">
              <a:avLst/>
            </a:prstGeom>
            <a:solidFill>
              <a:srgbClr val="A38CD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Department of Graduate Studies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0" y="647"/>
              <a:ext cx="855" cy="3600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en-US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International </a:t>
              </a:r>
              <a:r>
                <a:rPr lang="en-US" sz="1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Institute of Welding</a:t>
              </a:r>
              <a:endPara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113" y="3641"/>
              <a:ext cx="803" cy="544"/>
            </a:xfrm>
            <a:prstGeom prst="rect">
              <a:avLst/>
            </a:prstGeom>
            <a:solidFill>
              <a:srgbClr val="A38CD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Ukrainian Regional IWE </a:t>
              </a: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Training </a:t>
              </a: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Centre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29" name="Прямоугольник 28"/>
            <p:cNvSpPr/>
            <p:nvPr/>
          </p:nvSpPr>
          <p:spPr>
            <a:xfrm>
              <a:off x="4680" y="3407"/>
              <a:ext cx="945" cy="780"/>
            </a:xfrm>
            <a:prstGeom prst="rect">
              <a:avLst/>
            </a:prstGeom>
            <a:ln w="158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/>
            <a:lstStyle/>
            <a:p>
              <a:pPr algn="ctr">
                <a:defRPr/>
              </a:pPr>
              <a:r>
                <a:rPr lang="en-US" sz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Joint Ukrainian-German Department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30" name="Прямоугольник 29"/>
            <p:cNvSpPr/>
            <p:nvPr/>
          </p:nvSpPr>
          <p:spPr>
            <a:xfrm>
              <a:off x="4704" y="3024"/>
              <a:ext cx="270" cy="375"/>
            </a:xfrm>
            <a:prstGeom prst="rect">
              <a:avLst/>
            </a:prstGeom>
            <a:ln w="158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endPara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WF</a:t>
              </a:r>
              <a:endPara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31" name="Прямоугольник 30"/>
            <p:cNvSpPr/>
            <p:nvPr/>
          </p:nvSpPr>
          <p:spPr>
            <a:xfrm>
              <a:off x="4950" y="3032"/>
              <a:ext cx="270" cy="375"/>
            </a:xfrm>
            <a:prstGeom prst="rect">
              <a:avLst/>
            </a:prstGeom>
            <a:ln w="158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anchor="ctr"/>
            <a:lstStyle/>
            <a:p>
              <a:pPr algn="ctr">
                <a:defRPr/>
              </a:pPr>
              <a:endPara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MEI</a:t>
              </a:r>
              <a:endPara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32" name="Прямоугольник 31"/>
            <p:cNvSpPr/>
            <p:nvPr/>
          </p:nvSpPr>
          <p:spPr>
            <a:xfrm>
              <a:off x="5220" y="3032"/>
              <a:ext cx="302" cy="375"/>
            </a:xfrm>
            <a:prstGeom prst="rect">
              <a:avLst/>
            </a:prstGeom>
            <a:ln w="1587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endPara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FPE</a:t>
              </a:r>
              <a:endPara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38" name="Прямоугольник 37"/>
            <p:cNvSpPr/>
            <p:nvPr/>
          </p:nvSpPr>
          <p:spPr>
            <a:xfrm>
              <a:off x="2074" y="1097"/>
              <a:ext cx="671" cy="583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Student’s self-governance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 стрелкой 49"/>
            <p:cNvCxnSpPr>
              <a:stCxn id="38" idx="3"/>
              <a:endCxn id="26" idx="1"/>
            </p:cNvCxnSpPr>
            <p:nvPr/>
          </p:nvCxnSpPr>
          <p:spPr>
            <a:xfrm>
              <a:off x="2745" y="1389"/>
              <a:ext cx="9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>
              <a:stCxn id="10" idx="2"/>
              <a:endCxn id="26" idx="0"/>
            </p:cNvCxnSpPr>
            <p:nvPr/>
          </p:nvCxnSpPr>
          <p:spPr>
            <a:xfrm rot="5400000">
              <a:off x="3224" y="1003"/>
              <a:ext cx="162" cy="2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>
              <a:stCxn id="20" idx="1"/>
            </p:cNvCxnSpPr>
            <p:nvPr/>
          </p:nvCxnSpPr>
          <p:spPr>
            <a:xfrm rot="10800000">
              <a:off x="709" y="3455"/>
              <a:ext cx="176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 rot="16200000" flipH="1">
              <a:off x="621" y="3547"/>
              <a:ext cx="197" cy="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 rot="5400000">
              <a:off x="1612" y="3545"/>
              <a:ext cx="200" cy="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rot="5400000">
              <a:off x="1786" y="3557"/>
              <a:ext cx="1020" cy="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/>
            <p:nvPr/>
          </p:nvCxnSpPr>
          <p:spPr>
            <a:xfrm>
              <a:off x="2295" y="4067"/>
              <a:ext cx="179" cy="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rot="10800000" flipV="1">
              <a:off x="2296" y="3755"/>
              <a:ext cx="1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135" y="1544"/>
              <a:ext cx="765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>
              <a:off x="1035" y="1546"/>
              <a:ext cx="90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 стрелкой 87"/>
            <p:cNvCxnSpPr/>
            <p:nvPr/>
          </p:nvCxnSpPr>
          <p:spPr>
            <a:xfrm rot="16200000" flipH="1">
              <a:off x="302" y="2595"/>
              <a:ext cx="2100" cy="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hape 95"/>
            <p:cNvCxnSpPr>
              <a:stCxn id="18" idx="2"/>
              <a:endCxn id="30" idx="0"/>
            </p:cNvCxnSpPr>
            <p:nvPr/>
          </p:nvCxnSpPr>
          <p:spPr>
            <a:xfrm>
              <a:off x="4523" y="2264"/>
              <a:ext cx="316" cy="761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4743" y="1655"/>
              <a:ext cx="9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 rot="16200000" flipH="1">
              <a:off x="4700" y="2529"/>
              <a:ext cx="1754" cy="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рямоугольник 45"/>
            <p:cNvSpPr/>
            <p:nvPr/>
          </p:nvSpPr>
          <p:spPr>
            <a:xfrm>
              <a:off x="117" y="2852"/>
              <a:ext cx="803" cy="5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Ukrainian Regional IWE Accreditation</a:t>
              </a:r>
              <a:endPara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Прямая со стрелкой 51"/>
            <p:cNvCxnSpPr>
              <a:endCxn id="46" idx="0"/>
            </p:cNvCxnSpPr>
            <p:nvPr/>
          </p:nvCxnSpPr>
          <p:spPr>
            <a:xfrm rot="5400000">
              <a:off x="-123" y="2184"/>
              <a:ext cx="1305" cy="2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>
              <a:stCxn id="46" idx="2"/>
              <a:endCxn id="84" idx="0"/>
            </p:cNvCxnSpPr>
            <p:nvPr/>
          </p:nvCxnSpPr>
          <p:spPr>
            <a:xfrm rot="5400000">
              <a:off x="395" y="3516"/>
              <a:ext cx="245" cy="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цилиндрич магнит_____"/>
          <p:cNvPicPr>
            <a:picLocks noChangeAspect="1" noChangeArrowheads="1"/>
          </p:cNvPicPr>
          <p:nvPr/>
        </p:nvPicPr>
        <p:blipFill>
          <a:blip r:embed="rId2" cstate="print"/>
          <a:srcRect l="30450" t="11073" r="27682" b="14764"/>
          <a:stretch>
            <a:fillRect/>
          </a:stretch>
        </p:blipFill>
        <p:spPr bwMode="auto">
          <a:xfrm>
            <a:off x="0" y="1484784"/>
            <a:ext cx="221456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556792"/>
            <a:ext cx="30797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23_11_06"/>
          <p:cNvPicPr>
            <a:picLocks noChangeAspect="1" noChangeArrowheads="1"/>
          </p:cNvPicPr>
          <p:nvPr/>
        </p:nvPicPr>
        <p:blipFill>
          <a:blip r:embed="rId4" cstate="print"/>
          <a:srcRect l="3461" t="7689" r="9227" b="12303"/>
          <a:stretch>
            <a:fillRect/>
          </a:stretch>
        </p:blipFill>
        <p:spPr bwMode="auto">
          <a:xfrm>
            <a:off x="5715000" y="1628800"/>
            <a:ext cx="34290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1"/>
          <p:cNvPicPr>
            <a:picLocks noChangeAspect="1" noChangeArrowheads="1"/>
          </p:cNvPicPr>
          <p:nvPr/>
        </p:nvPicPr>
        <p:blipFill>
          <a:blip r:embed="rId5" cstate="print"/>
          <a:srcRect l="17606" t="12993" r="15884"/>
          <a:stretch>
            <a:fillRect/>
          </a:stretch>
        </p:blipFill>
        <p:spPr bwMode="auto">
          <a:xfrm>
            <a:off x="251520" y="4797152"/>
            <a:ext cx="24161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7414" name="Picture 8" descr="2"/>
          <p:cNvPicPr>
            <a:picLocks noChangeAspect="1" noChangeArrowheads="1"/>
          </p:cNvPicPr>
          <p:nvPr/>
        </p:nvPicPr>
        <p:blipFill>
          <a:blip r:embed="rId6" cstate="print"/>
          <a:srcRect l="16386" t="21071" r="14697" b="15244"/>
          <a:stretch>
            <a:fillRect/>
          </a:stretch>
        </p:blipFill>
        <p:spPr bwMode="auto">
          <a:xfrm>
            <a:off x="2699792" y="4869160"/>
            <a:ext cx="32639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9" descr="4"/>
          <p:cNvPicPr>
            <a:picLocks noChangeAspect="1" noChangeArrowheads="1"/>
          </p:cNvPicPr>
          <p:nvPr/>
        </p:nvPicPr>
        <p:blipFill>
          <a:blip r:embed="rId7" cstate="print"/>
          <a:srcRect l="17606" t="9227" r="13446" b="16383"/>
          <a:stretch>
            <a:fillRect/>
          </a:stretch>
        </p:blipFill>
        <p:spPr bwMode="auto">
          <a:xfrm>
            <a:off x="5940152" y="4869160"/>
            <a:ext cx="30003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85786" y="372028"/>
            <a:ext cx="7858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200" b="1" i="1" dirty="0" smtClean="0">
                <a:latin typeface="Times New Roman" pitchFamily="18" charset="0"/>
                <a:ea typeface="Calibri" pitchFamily="34" charset="0"/>
              </a:rPr>
              <a:t>Magnetic </a:t>
            </a:r>
            <a:r>
              <a:rPr lang="en-US" sz="3200" b="1" i="1" dirty="0">
                <a:latin typeface="Times New Roman" pitchFamily="18" charset="0"/>
                <a:ea typeface="Calibri" pitchFamily="34" charset="0"/>
              </a:rPr>
              <a:t>control of quality of welded joints</a:t>
            </a:r>
            <a:endParaRPr lang="uk-UA" sz="3200" b="1" i="1" dirty="0">
              <a:latin typeface="Times New Roman" pitchFamily="18" charset="0"/>
              <a:ea typeface="Calibri" pitchFamily="34" charset="0"/>
            </a:endParaRPr>
          </a:p>
        </p:txBody>
      </p:sp>
      <p:sp>
        <p:nvSpPr>
          <p:cNvPr id="17419" name="TextBox 8"/>
          <p:cNvSpPr txBox="1">
            <a:spLocks noChangeArrowheads="1"/>
          </p:cNvSpPr>
          <p:nvPr/>
        </p:nvSpPr>
        <p:spPr bwMode="auto">
          <a:xfrm>
            <a:off x="6072188" y="1071563"/>
            <a:ext cx="2643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Wide-bead deposition by welding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9"/>
          <p:cNvSpPr txBox="1">
            <a:spLocks noChangeArrowheads="1"/>
          </p:cNvSpPr>
          <p:nvPr/>
        </p:nvSpPr>
        <p:spPr bwMode="auto">
          <a:xfrm>
            <a:off x="3000375" y="1071563"/>
            <a:ext cx="2643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Multi-pole system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10"/>
          <p:cNvSpPr txBox="1">
            <a:spLocks noChangeArrowheads="1"/>
          </p:cNvSpPr>
          <p:nvPr/>
        </p:nvSpPr>
        <p:spPr bwMode="auto">
          <a:xfrm>
            <a:off x="285750" y="1049338"/>
            <a:ext cx="2643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Single-pole system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6" descr="рис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000250"/>
            <a:ext cx="8842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1"/>
          <p:cNvSpPr>
            <a:spLocks noChangeArrowheads="1"/>
          </p:cNvSpPr>
          <p:nvPr/>
        </p:nvSpPr>
        <p:spPr bwMode="auto">
          <a:xfrm>
            <a:off x="0" y="748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Welding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with electro-magnetic effect results in: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AutoShape 18"/>
          <p:cNvSpPr>
            <a:spLocks noChangeArrowheads="1"/>
          </p:cNvSpPr>
          <p:nvPr/>
        </p:nvSpPr>
        <p:spPr bwMode="auto">
          <a:xfrm>
            <a:off x="2857500" y="3214688"/>
            <a:ext cx="3086100" cy="1371600"/>
          </a:xfrm>
          <a:prstGeom prst="rightArrowCallout">
            <a:avLst>
              <a:gd name="adj1" fmla="val 15722"/>
              <a:gd name="adj2" fmla="val 17574"/>
              <a:gd name="adj3" fmla="val 36760"/>
              <a:gd name="adj4" fmla="val 78685"/>
            </a:avLst>
          </a:prstGeom>
          <a:gradFill rotWithShape="1">
            <a:gsLst>
              <a:gs pos="0">
                <a:srgbClr val="A2A2A2"/>
              </a:gs>
              <a:gs pos="50000">
                <a:srgbClr val="DDDDDD"/>
              </a:gs>
              <a:gs pos="100000">
                <a:srgbClr val="A2A2A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034" name="AutoShape 19"/>
          <p:cNvSpPr>
            <a:spLocks noChangeArrowheads="1"/>
          </p:cNvSpPr>
          <p:nvPr/>
        </p:nvSpPr>
        <p:spPr bwMode="auto">
          <a:xfrm>
            <a:off x="2857500" y="700088"/>
            <a:ext cx="3086100" cy="1030287"/>
          </a:xfrm>
          <a:prstGeom prst="rightArrowCallout">
            <a:avLst>
              <a:gd name="adj1" fmla="val 21306"/>
              <a:gd name="adj2" fmla="val 23130"/>
              <a:gd name="adj3" fmla="val 48938"/>
              <a:gd name="adj4" fmla="val 78981"/>
            </a:avLst>
          </a:prstGeom>
          <a:gradFill rotWithShape="1">
            <a:gsLst>
              <a:gs pos="0">
                <a:srgbClr val="B1B1B1"/>
              </a:gs>
              <a:gs pos="50000">
                <a:srgbClr val="DDDDDD"/>
              </a:gs>
              <a:gs pos="100000">
                <a:srgbClr val="B1B1B1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>
              <a:latin typeface="Corbe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15000" y="152400"/>
          <a:ext cx="3201988" cy="213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Диаграмма" r:id="rId4" imgW="2743200" imgH="1828800" progId="MSGraph.Chart.8">
                  <p:embed/>
                </p:oleObj>
              </mc:Choice>
              <mc:Fallback>
                <p:oleObj name="Диаграмма" r:id="rId4" imgW="2743200" imgH="1828800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52400"/>
                        <a:ext cx="3201988" cy="213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715000" y="1500188"/>
          <a:ext cx="3197225" cy="213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Диаграмма" r:id="rId6" imgW="2743200" imgH="1828800" progId="MSGraph.Chart.8">
                  <p:embed/>
                </p:oleObj>
              </mc:Choice>
              <mc:Fallback>
                <p:oleObj name="Диаграмма" r:id="rId6" imgW="2743200" imgH="1828800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500188"/>
                        <a:ext cx="3197225" cy="213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942012" y="2852936"/>
          <a:ext cx="3201988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Диаграмма" r:id="rId8" imgW="2743200" imgH="1828800" progId="MSGraph.Chart.8">
                  <p:embed/>
                </p:oleObj>
              </mc:Choice>
              <mc:Fallback>
                <p:oleObj name="Диаграмма" r:id="rId8" imgW="2743200" imgH="182880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012" y="2852936"/>
                        <a:ext cx="3201988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23"/>
          <p:cNvSpPr txBox="1">
            <a:spLocks noChangeArrowheads="1"/>
          </p:cNvSpPr>
          <p:nvPr/>
        </p:nvSpPr>
        <p:spPr bwMode="auto">
          <a:xfrm>
            <a:off x="2928938" y="762000"/>
            <a:ext cx="232886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Porosity decreasing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Text Box 24"/>
          <p:cNvSpPr txBox="1">
            <a:spLocks noChangeArrowheads="1"/>
          </p:cNvSpPr>
          <p:nvPr/>
        </p:nvSpPr>
        <p:spPr bwMode="auto">
          <a:xfrm>
            <a:off x="2819400" y="3124201"/>
            <a:ext cx="2514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Increasing of the resistance to intergranular corrosion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7" name="AutoShape 25"/>
          <p:cNvSpPr>
            <a:spLocks noChangeArrowheads="1"/>
          </p:cNvSpPr>
          <p:nvPr/>
        </p:nvSpPr>
        <p:spPr bwMode="auto">
          <a:xfrm>
            <a:off x="2857500" y="1957388"/>
            <a:ext cx="3086100" cy="1028700"/>
          </a:xfrm>
          <a:prstGeom prst="rightArrowCallout">
            <a:avLst>
              <a:gd name="adj1" fmla="val 21306"/>
              <a:gd name="adj2" fmla="val 23130"/>
              <a:gd name="adj3" fmla="val 49014"/>
              <a:gd name="adj4" fmla="val 78981"/>
            </a:avLst>
          </a:prstGeom>
          <a:gradFill rotWithShape="1">
            <a:gsLst>
              <a:gs pos="0">
                <a:srgbClr val="A7A7A7"/>
              </a:gs>
              <a:gs pos="50000">
                <a:srgbClr val="DDDDDD"/>
              </a:gs>
              <a:gs pos="100000">
                <a:srgbClr val="A7A7A7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038" name="Text Box 26"/>
          <p:cNvSpPr txBox="1">
            <a:spLocks noChangeArrowheads="1"/>
          </p:cNvSpPr>
          <p:nvPr/>
        </p:nvSpPr>
        <p:spPr bwMode="auto">
          <a:xfrm>
            <a:off x="2857500" y="1828800"/>
            <a:ext cx="24765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Increasing of the resistance to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hot cracking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Text Box 27"/>
          <p:cNvSpPr txBox="1">
            <a:spLocks noChangeArrowheads="1"/>
          </p:cNvSpPr>
          <p:nvPr/>
        </p:nvSpPr>
        <p:spPr bwMode="auto">
          <a:xfrm>
            <a:off x="6858000" y="700088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600" b="1" i="1" dirty="0">
                <a:solidFill>
                  <a:srgbClr val="FFFF00"/>
                </a:solidFill>
                <a:latin typeface="Calibri" pitchFamily="34" charset="0"/>
              </a:rPr>
              <a:t>17 times</a:t>
            </a:r>
            <a:endParaRPr lang="uk-UA" sz="1600" dirty="0"/>
          </a:p>
        </p:txBody>
      </p:sp>
      <p:sp>
        <p:nvSpPr>
          <p:cNvPr id="1040" name="Text Box 28"/>
          <p:cNvSpPr txBox="1">
            <a:spLocks noChangeArrowheads="1"/>
          </p:cNvSpPr>
          <p:nvPr/>
        </p:nvSpPr>
        <p:spPr bwMode="auto">
          <a:xfrm>
            <a:off x="6858000" y="1042988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600" b="1" i="1" dirty="0">
                <a:solidFill>
                  <a:srgbClr val="FFFF00"/>
                </a:solidFill>
                <a:latin typeface="Calibri" pitchFamily="34" charset="0"/>
              </a:rPr>
              <a:t>12 times</a:t>
            </a:r>
            <a:endParaRPr lang="uk-UA" sz="1600" dirty="0"/>
          </a:p>
        </p:txBody>
      </p:sp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6846888" y="1452563"/>
            <a:ext cx="684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200" b="1" i="1" dirty="0">
                <a:solidFill>
                  <a:srgbClr val="FFFF00"/>
                </a:solidFill>
                <a:latin typeface="Calibri" pitchFamily="34" charset="0"/>
              </a:rPr>
              <a:t>7 times</a:t>
            </a:r>
            <a:endParaRPr lang="uk-UA" sz="1200" dirty="0"/>
          </a:p>
        </p:txBody>
      </p:sp>
      <p:sp>
        <p:nvSpPr>
          <p:cNvPr id="1042" name="Text Box 30"/>
          <p:cNvSpPr txBox="1">
            <a:spLocks noChangeArrowheads="1"/>
          </p:cNvSpPr>
          <p:nvPr/>
        </p:nvSpPr>
        <p:spPr bwMode="auto">
          <a:xfrm>
            <a:off x="6858000" y="2071688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600" b="1" i="1" dirty="0">
                <a:solidFill>
                  <a:srgbClr val="FFFF00"/>
                </a:solidFill>
                <a:latin typeface="Calibri" pitchFamily="34" charset="0"/>
              </a:rPr>
              <a:t>4 times</a:t>
            </a:r>
            <a:endParaRPr lang="uk-UA" sz="1600" dirty="0"/>
          </a:p>
        </p:txBody>
      </p:sp>
      <p:sp>
        <p:nvSpPr>
          <p:cNvPr id="1043" name="Text Box 31"/>
          <p:cNvSpPr txBox="1">
            <a:spLocks noChangeArrowheads="1"/>
          </p:cNvSpPr>
          <p:nvPr/>
        </p:nvSpPr>
        <p:spPr bwMode="auto">
          <a:xfrm>
            <a:off x="6743700" y="2414588"/>
            <a:ext cx="914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200" b="1" i="1" dirty="0">
                <a:solidFill>
                  <a:srgbClr val="FFFF00"/>
                </a:solidFill>
                <a:latin typeface="Calibri" pitchFamily="34" charset="0"/>
              </a:rPr>
              <a:t>1.6 </a:t>
            </a:r>
            <a:r>
              <a:rPr lang="en-US" sz="1200" b="1" i="1" dirty="0">
                <a:solidFill>
                  <a:srgbClr val="FFFF00"/>
                </a:solidFill>
                <a:latin typeface="Calibri" pitchFamily="34" charset="0"/>
              </a:rPr>
              <a:t>times</a:t>
            </a:r>
            <a:endParaRPr lang="uk-UA" sz="1200" dirty="0"/>
          </a:p>
        </p:txBody>
      </p:sp>
      <p:sp>
        <p:nvSpPr>
          <p:cNvPr id="1044" name="Text Box 32"/>
          <p:cNvSpPr txBox="1">
            <a:spLocks noChangeArrowheads="1"/>
          </p:cNvSpPr>
          <p:nvPr/>
        </p:nvSpPr>
        <p:spPr bwMode="auto">
          <a:xfrm>
            <a:off x="6780213" y="2803525"/>
            <a:ext cx="9128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200" b="1" i="1" dirty="0">
                <a:solidFill>
                  <a:srgbClr val="FFFF00"/>
                </a:solidFill>
                <a:latin typeface="Calibri" pitchFamily="34" charset="0"/>
              </a:rPr>
              <a:t>2.2 </a:t>
            </a:r>
            <a:r>
              <a:rPr lang="en-US" sz="1200" b="1" i="1" dirty="0">
                <a:solidFill>
                  <a:srgbClr val="FFFF00"/>
                </a:solidFill>
                <a:latin typeface="Calibri" pitchFamily="34" charset="0"/>
              </a:rPr>
              <a:t>times</a:t>
            </a:r>
            <a:endParaRPr lang="uk-UA" sz="1200" dirty="0"/>
          </a:p>
        </p:txBody>
      </p:sp>
      <p:sp>
        <p:nvSpPr>
          <p:cNvPr id="1045" name="Text Box 33"/>
          <p:cNvSpPr txBox="1">
            <a:spLocks noChangeArrowheads="1"/>
          </p:cNvSpPr>
          <p:nvPr/>
        </p:nvSpPr>
        <p:spPr bwMode="auto">
          <a:xfrm>
            <a:off x="6819900" y="3509963"/>
            <a:ext cx="16002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400" b="1" i="1" dirty="0">
                <a:solidFill>
                  <a:srgbClr val="FFFF00"/>
                </a:solidFill>
                <a:latin typeface="Calibri" pitchFamily="34" charset="0"/>
              </a:rPr>
              <a:t>2 </a:t>
            </a:r>
            <a:r>
              <a:rPr lang="en-US" sz="1400" b="1" i="1" dirty="0">
                <a:solidFill>
                  <a:srgbClr val="FFFF00"/>
                </a:solidFill>
                <a:latin typeface="Calibri" pitchFamily="34" charset="0"/>
              </a:rPr>
              <a:t>times</a:t>
            </a:r>
            <a:endParaRPr lang="uk-UA" sz="1400" dirty="0"/>
          </a:p>
        </p:txBody>
      </p:sp>
      <p:sp>
        <p:nvSpPr>
          <p:cNvPr id="1046" name="Text Box 34"/>
          <p:cNvSpPr txBox="1">
            <a:spLocks noChangeArrowheads="1"/>
          </p:cNvSpPr>
          <p:nvPr/>
        </p:nvSpPr>
        <p:spPr bwMode="auto">
          <a:xfrm>
            <a:off x="6715125" y="4081463"/>
            <a:ext cx="16002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200" b="1" i="1" dirty="0">
                <a:solidFill>
                  <a:srgbClr val="FFFF00"/>
                </a:solidFill>
                <a:latin typeface="Calibri" pitchFamily="34" charset="0"/>
              </a:rPr>
              <a:t>1.7 </a:t>
            </a:r>
            <a:r>
              <a:rPr lang="en-US" sz="1200" b="1" i="1" dirty="0">
                <a:solidFill>
                  <a:srgbClr val="FFFF00"/>
                </a:solidFill>
                <a:latin typeface="Calibri" pitchFamily="34" charset="0"/>
              </a:rPr>
              <a:t>times</a:t>
            </a:r>
            <a:endParaRPr lang="uk-UA" sz="1200" dirty="0"/>
          </a:p>
        </p:txBody>
      </p:sp>
      <p:sp>
        <p:nvSpPr>
          <p:cNvPr id="1047" name="TextBox 40"/>
          <p:cNvSpPr txBox="1">
            <a:spLocks noChangeArrowheads="1"/>
          </p:cNvSpPr>
          <p:nvPr/>
        </p:nvSpPr>
        <p:spPr bwMode="auto">
          <a:xfrm>
            <a:off x="0" y="4581525"/>
            <a:ext cx="9358313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Technologies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of welding with electro-magnetic effect are used by the following industrial plants: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ar-SA" sz="1600" dirty="0">
                <a:latin typeface="Times New Roman" pitchFamily="18" charset="0"/>
                <a:cs typeface="Times New Roman" pitchFamily="18" charset="0"/>
              </a:rPr>
              <a:t>۩</a:t>
            </a:r>
            <a:r>
              <a:rPr lang="ar-SA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Kyiv aircraft building plant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ar-SA" sz="1600" dirty="0">
                <a:latin typeface="Times New Roman" pitchFamily="18" charset="0"/>
                <a:cs typeface="Times New Roman" pitchFamily="18" charset="0"/>
              </a:rPr>
              <a:t>۩</a:t>
            </a:r>
            <a:r>
              <a:rPr lang="ar-SA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Frunze Sumy machine engineering productive unit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ar-SA" sz="1600" dirty="0">
                <a:latin typeface="Times New Roman" pitchFamily="18" charset="0"/>
                <a:cs typeface="Times New Roman" pitchFamily="18" charset="0"/>
              </a:rPr>
              <a:t>۩</a:t>
            </a:r>
            <a:r>
              <a:rPr lang="ar-SA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Yuzhniy machine engineering plant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Perm motor engineering complex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۩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Saratov machine engineering plant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ar-SA" sz="1600" dirty="0">
                <a:latin typeface="Times New Roman" pitchFamily="18" charset="0"/>
                <a:cs typeface="Times New Roman" pitchFamily="18" charset="0"/>
              </a:rPr>
              <a:t> ۩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Malyshev Kharkiv plant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ar-SA" sz="1600" dirty="0">
                <a:latin typeface="Times New Roman" pitchFamily="18" charset="0"/>
                <a:cs typeface="Times New Roman" pitchFamily="18" charset="0"/>
              </a:rPr>
              <a:t>۩</a:t>
            </a:r>
            <a:r>
              <a:rPr lang="ar-SA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Baltia plant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Corbel" pitchFamily="34" charset="0"/>
            </a:endParaRPr>
          </a:p>
        </p:txBody>
      </p:sp>
      <p:pic>
        <p:nvPicPr>
          <p:cNvPr id="1048" name="Picture 2" descr="рис_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5875" y="3429000"/>
            <a:ext cx="8572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3" descr="рис_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750" y="1357313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5" descr="рис_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0125" y="642938"/>
            <a:ext cx="85725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9" name="Object 21"/>
          <p:cNvGraphicFramePr>
            <a:graphicFrameLocks noChangeAspect="1"/>
          </p:cNvGraphicFramePr>
          <p:nvPr/>
        </p:nvGraphicFramePr>
        <p:xfrm>
          <a:off x="1285875" y="2643188"/>
          <a:ext cx="84772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icture" r:id="rId13" imgW="1781175" imgH="1295400" progId="Word.Picture.8">
                  <p:embed/>
                </p:oleObj>
              </mc:Choice>
              <mc:Fallback>
                <p:oleObj name="Picture" r:id="rId13" imgW="1781175" imgH="1295400" progId="Word.Picture.8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990"/>
                      <a:stretch>
                        <a:fillRect/>
                      </a:stretch>
                    </p:blipFill>
                    <p:spPr bwMode="auto">
                      <a:xfrm>
                        <a:off x="1285875" y="2643188"/>
                        <a:ext cx="847725" cy="617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22"/>
          <p:cNvGraphicFramePr>
            <a:graphicFrameLocks noChangeAspect="1"/>
          </p:cNvGraphicFramePr>
          <p:nvPr/>
        </p:nvGraphicFramePr>
        <p:xfrm>
          <a:off x="1785938" y="3162300"/>
          <a:ext cx="8572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15" imgW="2371429" imgH="1609524" progId="">
                  <p:embed/>
                </p:oleObj>
              </mc:Choice>
              <mc:Fallback>
                <p:oleObj r:id="rId15" imgW="2371429" imgH="1609524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3162300"/>
                        <a:ext cx="85725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Welded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joints quality monitoring</a:t>
            </a:r>
            <a:endParaRPr lang="uk-UA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377950" y="2187575"/>
            <a:ext cx="1241425" cy="3952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100" b="1" dirty="0"/>
              <a:t>Energy transformer</a:t>
            </a:r>
            <a:endParaRPr lang="uk-UA" sz="1100" b="1"/>
          </a:p>
        </p:txBody>
      </p:sp>
      <p:sp>
        <p:nvSpPr>
          <p:cNvPr id="4100" name="AutoShape 7"/>
          <p:cNvSpPr>
            <a:spLocks noChangeArrowheads="1"/>
          </p:cNvSpPr>
          <p:nvPr/>
        </p:nvSpPr>
        <p:spPr bwMode="auto">
          <a:xfrm>
            <a:off x="3713163" y="2293938"/>
            <a:ext cx="501650" cy="173037"/>
          </a:xfrm>
          <a:prstGeom prst="rightArrow">
            <a:avLst>
              <a:gd name="adj1" fmla="val 50000"/>
              <a:gd name="adj2" fmla="val 60814"/>
            </a:avLst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 dirty="0"/>
          </a:p>
        </p:txBody>
      </p:sp>
      <p:sp>
        <p:nvSpPr>
          <p:cNvPr id="18437" name="AutoShape 8"/>
          <p:cNvSpPr>
            <a:spLocks noChangeArrowheads="1"/>
          </p:cNvSpPr>
          <p:nvPr/>
        </p:nvSpPr>
        <p:spPr bwMode="auto">
          <a:xfrm flipH="1" flipV="1">
            <a:off x="1925638" y="2582863"/>
            <a:ext cx="1590675" cy="427037"/>
          </a:xfrm>
          <a:prstGeom prst="curvedDownArrow">
            <a:avLst>
              <a:gd name="adj1" fmla="val 71377"/>
              <a:gd name="adj2" fmla="val 176295"/>
              <a:gd name="adj3" fmla="val 36495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uk-UA" sz="1400"/>
          </a:p>
        </p:txBody>
      </p:sp>
      <p:sp>
        <p:nvSpPr>
          <p:cNvPr id="18438" name="AutoShape 9"/>
          <p:cNvSpPr>
            <a:spLocks noChangeArrowheads="1"/>
          </p:cNvSpPr>
          <p:nvPr/>
        </p:nvSpPr>
        <p:spPr bwMode="auto">
          <a:xfrm flipH="1">
            <a:off x="3352800" y="1889125"/>
            <a:ext cx="1201738" cy="290513"/>
          </a:xfrm>
          <a:prstGeom prst="curvedDownArrow">
            <a:avLst>
              <a:gd name="adj1" fmla="val 74727"/>
              <a:gd name="adj2" fmla="val 140338"/>
              <a:gd name="adj3" fmla="val 32644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 sz="1400"/>
          </a:p>
        </p:txBody>
      </p:sp>
      <p:sp>
        <p:nvSpPr>
          <p:cNvPr id="4103" name="AutoShape 10"/>
          <p:cNvSpPr>
            <a:spLocks noChangeArrowheads="1"/>
          </p:cNvSpPr>
          <p:nvPr/>
        </p:nvSpPr>
        <p:spPr bwMode="auto">
          <a:xfrm>
            <a:off x="5000625" y="2065338"/>
            <a:ext cx="928688" cy="652462"/>
          </a:xfrm>
          <a:prstGeom prst="rightArrow">
            <a:avLst>
              <a:gd name="adj1" fmla="val 50000"/>
              <a:gd name="adj2" fmla="val 10985"/>
            </a:avLst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100" b="1" dirty="0"/>
              <a:t>Joint parameters</a:t>
            </a:r>
            <a:endParaRPr lang="ru-RU" sz="1100" b="1" dirty="0"/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4214813" y="2179638"/>
            <a:ext cx="790575" cy="3952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/>
            <a:r>
              <a:rPr lang="en-US" sz="1200" b="1" dirty="0" smtClean="0"/>
              <a:t>Construction</a:t>
            </a:r>
            <a:endParaRPr lang="uk-UA" sz="1200" b="1" dirty="0"/>
          </a:p>
        </p:txBody>
      </p:sp>
      <p:sp>
        <p:nvSpPr>
          <p:cNvPr id="18441" name="AutoShape 12"/>
          <p:cNvSpPr>
            <a:spLocks noChangeArrowheads="1"/>
          </p:cNvSpPr>
          <p:nvPr/>
        </p:nvSpPr>
        <p:spPr bwMode="auto">
          <a:xfrm>
            <a:off x="3033713" y="1598613"/>
            <a:ext cx="412750" cy="581025"/>
          </a:xfrm>
          <a:prstGeom prst="downArrow">
            <a:avLst>
              <a:gd name="adj1" fmla="val 31713"/>
              <a:gd name="adj2" fmla="val 3162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 sz="1400"/>
          </a:p>
        </p:txBody>
      </p:sp>
      <p:sp>
        <p:nvSpPr>
          <p:cNvPr id="18442" name="AutoShape 15"/>
          <p:cNvSpPr>
            <a:spLocks noChangeArrowheads="1"/>
          </p:cNvSpPr>
          <p:nvPr/>
        </p:nvSpPr>
        <p:spPr bwMode="auto">
          <a:xfrm flipV="1">
            <a:off x="3997325" y="1541463"/>
            <a:ext cx="965200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745 h 21600"/>
              <a:gd name="T20" fmla="*/ 1822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020" y="0"/>
                </a:moveTo>
                <a:lnTo>
                  <a:pt x="12439" y="4300"/>
                </a:lnTo>
                <a:lnTo>
                  <a:pt x="15815" y="4300"/>
                </a:lnTo>
                <a:lnTo>
                  <a:pt x="15815" y="18745"/>
                </a:lnTo>
                <a:lnTo>
                  <a:pt x="0" y="18745"/>
                </a:lnTo>
                <a:lnTo>
                  <a:pt x="0" y="21600"/>
                </a:lnTo>
                <a:lnTo>
                  <a:pt x="18224" y="21600"/>
                </a:lnTo>
                <a:lnTo>
                  <a:pt x="18224" y="4300"/>
                </a:lnTo>
                <a:lnTo>
                  <a:pt x="21600" y="43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en-US" dirty="0"/>
          </a:p>
        </p:txBody>
      </p:sp>
      <p:sp>
        <p:nvSpPr>
          <p:cNvPr id="18443" name="AutoShape 16"/>
          <p:cNvSpPr>
            <a:spLocks noChangeArrowheads="1"/>
          </p:cNvSpPr>
          <p:nvPr/>
        </p:nvSpPr>
        <p:spPr bwMode="auto">
          <a:xfrm flipH="1" flipV="1">
            <a:off x="1654175" y="1541463"/>
            <a:ext cx="965200" cy="638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745 h 21600"/>
              <a:gd name="T20" fmla="*/ 1822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020" y="0"/>
                </a:moveTo>
                <a:lnTo>
                  <a:pt x="12439" y="4300"/>
                </a:lnTo>
                <a:lnTo>
                  <a:pt x="15815" y="4300"/>
                </a:lnTo>
                <a:lnTo>
                  <a:pt x="15815" y="18745"/>
                </a:lnTo>
                <a:lnTo>
                  <a:pt x="0" y="18745"/>
                </a:lnTo>
                <a:lnTo>
                  <a:pt x="0" y="21600"/>
                </a:lnTo>
                <a:lnTo>
                  <a:pt x="18224" y="21600"/>
                </a:lnTo>
                <a:lnTo>
                  <a:pt x="18224" y="4300"/>
                </a:lnTo>
                <a:lnTo>
                  <a:pt x="21600" y="43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en-US" dirty="0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2481263" y="1206500"/>
            <a:ext cx="1527175" cy="4460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600" b="1" dirty="0"/>
              <a:t>Heat dispenser</a:t>
            </a:r>
            <a:endParaRPr lang="uk-UA" sz="1600" b="1" dirty="0"/>
          </a:p>
        </p:txBody>
      </p:sp>
      <p:sp>
        <p:nvSpPr>
          <p:cNvPr id="18445" name="AutoShape 18"/>
          <p:cNvSpPr>
            <a:spLocks noChangeArrowheads="1"/>
          </p:cNvSpPr>
          <p:nvPr/>
        </p:nvSpPr>
        <p:spPr bwMode="auto">
          <a:xfrm>
            <a:off x="915988" y="2276475"/>
            <a:ext cx="461962" cy="238125"/>
          </a:xfrm>
          <a:prstGeom prst="rightArrow">
            <a:avLst>
              <a:gd name="adj1" fmla="val 50000"/>
              <a:gd name="adj2" fmla="val 501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 sz="1400"/>
          </a:p>
        </p:txBody>
      </p:sp>
      <p:sp>
        <p:nvSpPr>
          <p:cNvPr id="18446" name="AutoShape 21"/>
          <p:cNvSpPr>
            <a:spLocks noChangeArrowheads="1"/>
          </p:cNvSpPr>
          <p:nvPr/>
        </p:nvSpPr>
        <p:spPr bwMode="auto">
          <a:xfrm>
            <a:off x="1143000" y="1109663"/>
            <a:ext cx="1357313" cy="466725"/>
          </a:xfrm>
          <a:prstGeom prst="rightArrow">
            <a:avLst>
              <a:gd name="adj1" fmla="val 50000"/>
              <a:gd name="adj2" fmla="val 2135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200" b="1" dirty="0"/>
              <a:t>Welding parameters</a:t>
            </a:r>
            <a:endParaRPr lang="ru-RU" sz="1200" b="1" dirty="0"/>
          </a:p>
        </p:txBody>
      </p:sp>
      <p:sp>
        <p:nvSpPr>
          <p:cNvPr id="4111" name="Text Box 22"/>
          <p:cNvSpPr txBox="1">
            <a:spLocks noChangeArrowheads="1"/>
          </p:cNvSpPr>
          <p:nvPr/>
        </p:nvSpPr>
        <p:spPr bwMode="auto">
          <a:xfrm>
            <a:off x="1503363" y="3640138"/>
            <a:ext cx="2508250" cy="50958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600" b="1" dirty="0"/>
              <a:t>Electric parameters of the heating source</a:t>
            </a:r>
            <a:endParaRPr lang="uk-UA" sz="1600" b="1" dirty="0"/>
          </a:p>
        </p:txBody>
      </p:sp>
      <p:sp>
        <p:nvSpPr>
          <p:cNvPr id="4112" name="AutoShape 23"/>
          <p:cNvSpPr>
            <a:spLocks noChangeArrowheads="1"/>
          </p:cNvSpPr>
          <p:nvPr/>
        </p:nvSpPr>
        <p:spPr bwMode="auto">
          <a:xfrm>
            <a:off x="2619375" y="2417763"/>
            <a:ext cx="236538" cy="1222375"/>
          </a:xfrm>
          <a:prstGeom prst="downArrow">
            <a:avLst>
              <a:gd name="adj1" fmla="val 49602"/>
              <a:gd name="adj2" fmla="val 50123"/>
            </a:avLst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 dirty="0"/>
          </a:p>
        </p:txBody>
      </p:sp>
      <p:sp>
        <p:nvSpPr>
          <p:cNvPr id="18449" name="Text Box 5"/>
          <p:cNvSpPr txBox="1">
            <a:spLocks noChangeArrowheads="1"/>
          </p:cNvSpPr>
          <p:nvPr/>
        </p:nvSpPr>
        <p:spPr bwMode="auto">
          <a:xfrm>
            <a:off x="2943225" y="2179638"/>
            <a:ext cx="942975" cy="4032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200" b="1" dirty="0"/>
              <a:t>Heating source</a:t>
            </a:r>
            <a:endParaRPr lang="uk-UA" sz="1200" b="1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 rot="10800000" flipH="1">
            <a:off x="571500" y="1120775"/>
            <a:ext cx="582613" cy="16224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pPr algn="ctr" eaLnBrk="0" hangingPunct="0">
              <a:defRPr/>
            </a:pPr>
            <a:endParaRPr lang="en-US" sz="800" b="1" dirty="0"/>
          </a:p>
          <a:p>
            <a:pPr algn="ctr" eaLnBrk="0" hangingPunct="0">
              <a:defRPr/>
            </a:pPr>
            <a:r>
              <a:rPr lang="en-US" sz="1400" b="1" dirty="0"/>
              <a:t>Control unit</a:t>
            </a:r>
            <a:endParaRPr lang="uk-UA" sz="1400" b="1"/>
          </a:p>
        </p:txBody>
      </p:sp>
      <p:sp>
        <p:nvSpPr>
          <p:cNvPr id="4115" name="AutoShape 26"/>
          <p:cNvSpPr>
            <a:spLocks noChangeArrowheads="1"/>
          </p:cNvSpPr>
          <p:nvPr/>
        </p:nvSpPr>
        <p:spPr bwMode="auto">
          <a:xfrm rot="10800000">
            <a:off x="1249363" y="2589213"/>
            <a:ext cx="593725" cy="1006475"/>
          </a:xfrm>
          <a:prstGeom prst="downArrow">
            <a:avLst>
              <a:gd name="adj1" fmla="val 50000"/>
              <a:gd name="adj2" fmla="val 40967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>
              <a:defRPr/>
            </a:pPr>
            <a:r>
              <a:rPr lang="en-US" sz="1050" b="1" dirty="0"/>
              <a:t>Disturbance</a:t>
            </a:r>
            <a:endParaRPr lang="en-GB" sz="1050" b="1" dirty="0"/>
          </a:p>
        </p:txBody>
      </p:sp>
      <p:sp>
        <p:nvSpPr>
          <p:cNvPr id="4116" name="AutoShape 27"/>
          <p:cNvSpPr>
            <a:spLocks noChangeArrowheads="1"/>
          </p:cNvSpPr>
          <p:nvPr/>
        </p:nvSpPr>
        <p:spPr bwMode="auto">
          <a:xfrm rot="10800000">
            <a:off x="4329113" y="2586038"/>
            <a:ext cx="593725" cy="1008062"/>
          </a:xfrm>
          <a:prstGeom prst="downArrow">
            <a:avLst>
              <a:gd name="adj1" fmla="val 50000"/>
              <a:gd name="adj2" fmla="val 41032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r>
              <a:rPr lang="en-US" sz="1000" dirty="0"/>
              <a:t>Disturbance</a:t>
            </a:r>
            <a:endParaRPr lang="en-GB" sz="1000" dirty="0"/>
          </a:p>
        </p:txBody>
      </p:sp>
      <p:sp>
        <p:nvSpPr>
          <p:cNvPr id="4117" name="AutoShape 27"/>
          <p:cNvSpPr>
            <a:spLocks noChangeArrowheads="1"/>
          </p:cNvSpPr>
          <p:nvPr/>
        </p:nvSpPr>
        <p:spPr bwMode="auto">
          <a:xfrm rot="10800000">
            <a:off x="3363913" y="2586038"/>
            <a:ext cx="593725" cy="1008062"/>
          </a:xfrm>
          <a:prstGeom prst="downArrow">
            <a:avLst>
              <a:gd name="adj1" fmla="val 50000"/>
              <a:gd name="adj2" fmla="val 41032"/>
            </a:avLst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>
              <a:defRPr/>
            </a:pPr>
            <a:r>
              <a:rPr lang="en-US" sz="1000" dirty="0"/>
              <a:t>Disturbance</a:t>
            </a:r>
            <a:endParaRPr lang="en-GB" sz="1000" dirty="0"/>
          </a:p>
        </p:txBody>
      </p:sp>
      <p:sp>
        <p:nvSpPr>
          <p:cNvPr id="4118" name="AutoShape 6"/>
          <p:cNvSpPr>
            <a:spLocks noChangeArrowheads="1"/>
          </p:cNvSpPr>
          <p:nvPr/>
        </p:nvSpPr>
        <p:spPr bwMode="auto">
          <a:xfrm>
            <a:off x="2619375" y="2293938"/>
            <a:ext cx="323850" cy="168275"/>
          </a:xfrm>
          <a:prstGeom prst="rightArrow">
            <a:avLst>
              <a:gd name="adj1" fmla="val 50000"/>
              <a:gd name="adj2" fmla="val 49779"/>
            </a:avLst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 dirty="0"/>
          </a:p>
        </p:txBody>
      </p:sp>
      <p:pic>
        <p:nvPicPr>
          <p:cNvPr id="18455" name="Picture 1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1171575"/>
            <a:ext cx="2357437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197" descr="kamera_redact_1"/>
          <p:cNvPicPr>
            <a:picLocks noChangeAspect="1" noChangeArrowheads="1"/>
          </p:cNvPicPr>
          <p:nvPr/>
        </p:nvPicPr>
        <p:blipFill>
          <a:blip r:embed="rId4" cstate="print"/>
          <a:srcRect l="8006" r="15590"/>
          <a:stretch>
            <a:fillRect/>
          </a:stretch>
        </p:blipFill>
        <p:spPr bwMode="auto">
          <a:xfrm>
            <a:off x="1643063" y="4273550"/>
            <a:ext cx="27146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74" descr="USTANOVKA"/>
          <p:cNvPicPr>
            <a:picLocks noChangeAspect="1" noChangeArrowheads="1"/>
          </p:cNvPicPr>
          <p:nvPr/>
        </p:nvPicPr>
        <p:blipFill>
          <a:blip r:embed="rId5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5748338" y="4203700"/>
            <a:ext cx="3000375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514475" y="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2052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grpSp>
        <p:nvGrpSpPr>
          <p:cNvPr id="2" name="Группа 85"/>
          <p:cNvGrpSpPr>
            <a:grpSpLocks/>
          </p:cNvGrpSpPr>
          <p:nvPr/>
        </p:nvGrpSpPr>
        <p:grpSpPr bwMode="auto">
          <a:xfrm>
            <a:off x="5357813" y="2286000"/>
            <a:ext cx="3344862" cy="2000250"/>
            <a:chOff x="214282" y="1214422"/>
            <a:chExt cx="3344863" cy="2014542"/>
          </a:xfrm>
        </p:grpSpPr>
        <p:pic>
          <p:nvPicPr>
            <p:cNvPr id="2121" name="Picture 29" descr="3_1"/>
            <p:cNvPicPr>
              <a:picLocks noChangeAspect="1" noChangeArrowheads="1"/>
            </p:cNvPicPr>
            <p:nvPr/>
          </p:nvPicPr>
          <p:blipFill>
            <a:blip r:embed="rId4" cstate="print"/>
            <a:srcRect t="46761" b="41566"/>
            <a:stretch>
              <a:fillRect/>
            </a:stretch>
          </p:blipFill>
          <p:spPr bwMode="auto">
            <a:xfrm>
              <a:off x="214282" y="1214422"/>
              <a:ext cx="3344863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22" name="Picture 30" descr="3_2"/>
            <p:cNvPicPr>
              <a:picLocks noChangeAspect="1" noChangeArrowheads="1"/>
            </p:cNvPicPr>
            <p:nvPr/>
          </p:nvPicPr>
          <p:blipFill>
            <a:blip r:embed="rId5" cstate="print"/>
            <a:srcRect l="-1578" t="44507" r="1178" b="44698"/>
            <a:stretch>
              <a:fillRect/>
            </a:stretch>
          </p:blipFill>
          <p:spPr bwMode="auto">
            <a:xfrm>
              <a:off x="214282" y="1500174"/>
              <a:ext cx="3344863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050" name="Object 31"/>
            <p:cNvGraphicFramePr>
              <a:graphicFrameLocks noChangeAspect="1"/>
            </p:cNvGraphicFramePr>
            <p:nvPr/>
          </p:nvGraphicFramePr>
          <p:xfrm>
            <a:off x="214282" y="1857364"/>
            <a:ext cx="3276600" cy="137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Точечный рисунок" r:id="rId6" imgW="5219048" imgH="2362530" progId="PBrush">
                    <p:embed/>
                  </p:oleObj>
                </mc:Choice>
                <mc:Fallback>
                  <p:oleObj name="Точечный рисунок" r:id="rId6" imgW="5219048" imgH="2362530" progId="PBrush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282" y="1857364"/>
                          <a:ext cx="3276600" cy="1371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Группа 84"/>
          <p:cNvGrpSpPr>
            <a:grpSpLocks/>
          </p:cNvGrpSpPr>
          <p:nvPr/>
        </p:nvGrpSpPr>
        <p:grpSpPr bwMode="auto">
          <a:xfrm>
            <a:off x="5357813" y="4429125"/>
            <a:ext cx="3344862" cy="2000250"/>
            <a:chOff x="4786314" y="1285860"/>
            <a:chExt cx="3344863" cy="2032005"/>
          </a:xfrm>
        </p:grpSpPr>
        <p:pic>
          <p:nvPicPr>
            <p:cNvPr id="2118" name="Picture 33" descr="2_1"/>
            <p:cNvPicPr>
              <a:picLocks noChangeAspect="1" noChangeArrowheads="1"/>
            </p:cNvPicPr>
            <p:nvPr/>
          </p:nvPicPr>
          <p:blipFill>
            <a:blip r:embed="rId8" cstate="print"/>
            <a:srcRect t="48506" b="37491"/>
            <a:stretch>
              <a:fillRect/>
            </a:stretch>
          </p:blipFill>
          <p:spPr bwMode="auto">
            <a:xfrm>
              <a:off x="4786314" y="1285860"/>
              <a:ext cx="3344863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19" name="Picture 34" descr="2_2"/>
            <p:cNvPicPr>
              <a:picLocks noChangeAspect="1" noChangeArrowheads="1"/>
            </p:cNvPicPr>
            <p:nvPr/>
          </p:nvPicPr>
          <p:blipFill>
            <a:blip r:embed="rId9" cstate="print"/>
            <a:srcRect t="41797" b="44371"/>
            <a:stretch>
              <a:fillRect/>
            </a:stretch>
          </p:blipFill>
          <p:spPr bwMode="auto">
            <a:xfrm>
              <a:off x="4786314" y="1643050"/>
              <a:ext cx="3344863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20" name="Picture 35" descr="rez_2_kr_1"/>
            <p:cNvPicPr>
              <a:picLocks noChangeAspect="1" noChangeArrowheads="1"/>
            </p:cNvPicPr>
            <p:nvPr/>
          </p:nvPicPr>
          <p:blipFill>
            <a:blip r:embed="rId10" cstate="print"/>
            <a:srcRect l="2655" r="33701" b="7532"/>
            <a:stretch>
              <a:fillRect/>
            </a:stretch>
          </p:blipFill>
          <p:spPr bwMode="auto">
            <a:xfrm>
              <a:off x="4786314" y="2000240"/>
              <a:ext cx="3260725" cy="131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134938" y="1125538"/>
            <a:ext cx="906462" cy="37623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orbel" pitchFamily="34" charset="0"/>
              </a:rPr>
              <a:t>ADC</a:t>
            </a:r>
            <a:endParaRPr lang="uk-UA" b="1">
              <a:latin typeface="Corbel" pitchFamily="34" charset="0"/>
            </a:endParaRP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1214438" y="989013"/>
            <a:ext cx="1208087" cy="6508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Corbel" pitchFamily="34" charset="0"/>
              </a:rPr>
              <a:t>Disturbance removal unit</a:t>
            </a:r>
            <a:endParaRPr lang="uk-UA" b="1">
              <a:latin typeface="Corbel" pitchFamily="34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727325" y="1136650"/>
            <a:ext cx="1595438" cy="3460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Corbel" pitchFamily="34" charset="0"/>
              </a:rPr>
              <a:t>Fragmentation</a:t>
            </a:r>
            <a:endParaRPr lang="uk-UA" sz="1600" b="1">
              <a:latin typeface="Corbel" pitchFamily="34" charset="0"/>
            </a:endParaRP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6324600" y="1066800"/>
            <a:ext cx="1317625" cy="5270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Corbel" pitchFamily="34" charset="0"/>
              </a:rPr>
              <a:t>Parameters calculation</a:t>
            </a:r>
            <a:endParaRPr lang="uk-UA" sz="1400" b="1">
              <a:latin typeface="Corbel" pitchFamily="34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8001000" y="1143000"/>
            <a:ext cx="936625" cy="3460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Corbel" pitchFamily="34" charset="0"/>
              </a:rPr>
              <a:t>Analysis</a:t>
            </a:r>
            <a:endParaRPr lang="uk-UA" sz="1600" b="1">
              <a:latin typeface="Corbel" pitchFamily="34" charset="0"/>
            </a:endParaRPr>
          </a:p>
        </p:txBody>
      </p:sp>
      <p:cxnSp>
        <p:nvCxnSpPr>
          <p:cNvPr id="2060" name="AutoShape 11"/>
          <p:cNvCxnSpPr>
            <a:cxnSpLocks noChangeShapeType="1"/>
            <a:stCxn id="2055" idx="3"/>
            <a:endCxn id="2056" idx="1"/>
          </p:cNvCxnSpPr>
          <p:nvPr/>
        </p:nvCxnSpPr>
        <p:spPr bwMode="auto">
          <a:xfrm>
            <a:off x="1041400" y="1314450"/>
            <a:ext cx="1730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61" name="AutoShape 12"/>
          <p:cNvCxnSpPr>
            <a:cxnSpLocks noChangeShapeType="1"/>
            <a:stCxn id="2056" idx="3"/>
            <a:endCxn id="2057" idx="1"/>
          </p:cNvCxnSpPr>
          <p:nvPr/>
        </p:nvCxnSpPr>
        <p:spPr bwMode="auto">
          <a:xfrm flipV="1">
            <a:off x="2422525" y="1309688"/>
            <a:ext cx="304800" cy="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62" name="AutoShape 13"/>
          <p:cNvCxnSpPr>
            <a:cxnSpLocks noChangeShapeType="1"/>
            <a:stCxn id="2064" idx="3"/>
          </p:cNvCxnSpPr>
          <p:nvPr/>
        </p:nvCxnSpPr>
        <p:spPr bwMode="auto">
          <a:xfrm>
            <a:off x="6121400" y="1325563"/>
            <a:ext cx="2063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63" name="AutoShape 14"/>
          <p:cNvCxnSpPr>
            <a:cxnSpLocks noChangeShapeType="1"/>
            <a:stCxn id="2058" idx="3"/>
            <a:endCxn id="2059" idx="1"/>
          </p:cNvCxnSpPr>
          <p:nvPr/>
        </p:nvCxnSpPr>
        <p:spPr bwMode="auto">
          <a:xfrm flipV="1">
            <a:off x="7642225" y="1316038"/>
            <a:ext cx="358775" cy="14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64" name="Text Box 15"/>
          <p:cNvSpPr txBox="1">
            <a:spLocks noChangeArrowheads="1"/>
          </p:cNvSpPr>
          <p:nvPr/>
        </p:nvSpPr>
        <p:spPr bwMode="auto">
          <a:xfrm>
            <a:off x="4527550" y="1136650"/>
            <a:ext cx="1593850" cy="37623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orbel" pitchFamily="34" charset="0"/>
              </a:rPr>
              <a:t>Normalization</a:t>
            </a:r>
            <a:endParaRPr lang="uk-UA" b="1">
              <a:latin typeface="Corbel" pitchFamily="34" charset="0"/>
            </a:endParaRPr>
          </a:p>
        </p:txBody>
      </p:sp>
      <p:cxnSp>
        <p:nvCxnSpPr>
          <p:cNvPr id="2065" name="AutoShape 16"/>
          <p:cNvCxnSpPr>
            <a:cxnSpLocks noChangeShapeType="1"/>
            <a:stCxn id="2057" idx="3"/>
            <a:endCxn id="2064" idx="1"/>
          </p:cNvCxnSpPr>
          <p:nvPr/>
        </p:nvCxnSpPr>
        <p:spPr bwMode="auto">
          <a:xfrm>
            <a:off x="4322763" y="1309688"/>
            <a:ext cx="204787" cy="15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66" name="Rectangle 9"/>
          <p:cNvSpPr>
            <a:spLocks noChangeArrowheads="1"/>
          </p:cNvSpPr>
          <p:nvPr/>
        </p:nvSpPr>
        <p:spPr bwMode="auto">
          <a:xfrm>
            <a:off x="0" y="1395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2067" name="Rectangle 13"/>
          <p:cNvSpPr>
            <a:spLocks noChangeArrowheads="1"/>
          </p:cNvSpPr>
          <p:nvPr/>
        </p:nvSpPr>
        <p:spPr bwMode="auto">
          <a:xfrm>
            <a:off x="58738" y="530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068" name="Rectangle 22"/>
          <p:cNvSpPr>
            <a:spLocks noChangeArrowheads="1"/>
          </p:cNvSpPr>
          <p:nvPr/>
        </p:nvSpPr>
        <p:spPr bwMode="auto">
          <a:xfrm>
            <a:off x="0" y="1071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206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/>
            <a:r>
              <a:rPr lang="en-US" sz="2800" b="1" i="1" dirty="0" smtClean="0">
                <a:latin typeface="Corbel" pitchFamily="34" charset="0"/>
                <a:cs typeface="Times New Roman" pitchFamily="18" charset="0"/>
              </a:rPr>
              <a:t>MAG </a:t>
            </a:r>
            <a:r>
              <a:rPr lang="en-US" sz="2800" b="1" i="1" dirty="0">
                <a:latin typeface="Corbel" pitchFamily="34" charset="0"/>
                <a:cs typeface="Times New Roman" pitchFamily="18" charset="0"/>
              </a:rPr>
              <a:t>welding quality monitoring with artificial neural network</a:t>
            </a:r>
            <a:endParaRPr lang="en-US" sz="2800" b="1" i="1" dirty="0">
              <a:latin typeface="Gill Sans MT" pitchFamily="34" charset="0"/>
              <a:cs typeface="Times New Roman" pitchFamily="18" charset="0"/>
            </a:endParaRPr>
          </a:p>
        </p:txBody>
      </p:sp>
      <p:grpSp>
        <p:nvGrpSpPr>
          <p:cNvPr id="4" name="Группа 164"/>
          <p:cNvGrpSpPr>
            <a:grpSpLocks/>
          </p:cNvGrpSpPr>
          <p:nvPr/>
        </p:nvGrpSpPr>
        <p:grpSpPr bwMode="auto">
          <a:xfrm>
            <a:off x="2627313" y="1728788"/>
            <a:ext cx="2643187" cy="1511300"/>
            <a:chOff x="500038" y="2928932"/>
            <a:chExt cx="3357586" cy="2268536"/>
          </a:xfrm>
        </p:grpSpPr>
        <p:sp>
          <p:nvSpPr>
            <p:cNvPr id="2077" name="Rectangle 92"/>
            <p:cNvSpPr>
              <a:spLocks noChangeArrowheads="1"/>
            </p:cNvSpPr>
            <p:nvPr/>
          </p:nvSpPr>
          <p:spPr bwMode="auto">
            <a:xfrm rot="-5400000">
              <a:off x="1044563" y="2384407"/>
              <a:ext cx="2268536" cy="3357586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</p:txBody>
        </p:sp>
        <p:grpSp>
          <p:nvGrpSpPr>
            <p:cNvPr id="5" name="Group 93"/>
            <p:cNvGrpSpPr>
              <a:grpSpLocks/>
            </p:cNvGrpSpPr>
            <p:nvPr/>
          </p:nvGrpSpPr>
          <p:grpSpPr bwMode="auto">
            <a:xfrm rot="5400000">
              <a:off x="1523189" y="3263101"/>
              <a:ext cx="1096962" cy="1571636"/>
              <a:chOff x="4719" y="4011"/>
              <a:chExt cx="1088" cy="1755"/>
            </a:xfrm>
          </p:grpSpPr>
          <p:sp>
            <p:nvSpPr>
              <p:cNvPr id="2081" name="Oval 94"/>
              <p:cNvSpPr>
                <a:spLocks noChangeArrowheads="1"/>
              </p:cNvSpPr>
              <p:nvPr/>
            </p:nvSpPr>
            <p:spPr bwMode="auto">
              <a:xfrm>
                <a:off x="4719" y="5091"/>
                <a:ext cx="273" cy="27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2" name="Oval 95"/>
              <p:cNvSpPr>
                <a:spLocks noChangeArrowheads="1"/>
              </p:cNvSpPr>
              <p:nvPr/>
            </p:nvSpPr>
            <p:spPr bwMode="auto">
              <a:xfrm>
                <a:off x="5127" y="5091"/>
                <a:ext cx="271" cy="27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3" name="Oval 96"/>
              <p:cNvSpPr>
                <a:spLocks noChangeArrowheads="1"/>
              </p:cNvSpPr>
              <p:nvPr/>
            </p:nvSpPr>
            <p:spPr bwMode="auto">
              <a:xfrm>
                <a:off x="5534" y="5091"/>
                <a:ext cx="273" cy="27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4" name="Rectangle 97"/>
              <p:cNvSpPr>
                <a:spLocks noChangeArrowheads="1"/>
              </p:cNvSpPr>
              <p:nvPr/>
            </p:nvSpPr>
            <p:spPr bwMode="auto">
              <a:xfrm>
                <a:off x="4719" y="4686"/>
                <a:ext cx="272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5" name="Rectangle 98"/>
              <p:cNvSpPr>
                <a:spLocks noChangeArrowheads="1"/>
              </p:cNvSpPr>
              <p:nvPr/>
            </p:nvSpPr>
            <p:spPr bwMode="auto">
              <a:xfrm>
                <a:off x="5127" y="4686"/>
                <a:ext cx="271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6" name="Rectangle 99"/>
              <p:cNvSpPr>
                <a:spLocks noChangeArrowheads="1"/>
              </p:cNvSpPr>
              <p:nvPr/>
            </p:nvSpPr>
            <p:spPr bwMode="auto">
              <a:xfrm>
                <a:off x="5534" y="4686"/>
                <a:ext cx="273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7" name="Rectangle 100"/>
              <p:cNvSpPr>
                <a:spLocks noChangeArrowheads="1"/>
              </p:cNvSpPr>
              <p:nvPr/>
            </p:nvSpPr>
            <p:spPr bwMode="auto">
              <a:xfrm>
                <a:off x="4719" y="4281"/>
                <a:ext cx="272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8" name="Rectangle 101"/>
              <p:cNvSpPr>
                <a:spLocks noChangeArrowheads="1"/>
              </p:cNvSpPr>
              <p:nvPr/>
            </p:nvSpPr>
            <p:spPr bwMode="auto">
              <a:xfrm>
                <a:off x="5127" y="4281"/>
                <a:ext cx="271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89" name="Rectangle 102"/>
              <p:cNvSpPr>
                <a:spLocks noChangeArrowheads="1"/>
              </p:cNvSpPr>
              <p:nvPr/>
            </p:nvSpPr>
            <p:spPr bwMode="auto">
              <a:xfrm>
                <a:off x="5534" y="4281"/>
                <a:ext cx="272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2090" name="Line 103"/>
              <p:cNvSpPr>
                <a:spLocks noChangeShapeType="1"/>
              </p:cNvSpPr>
              <p:nvPr/>
            </p:nvSpPr>
            <p:spPr bwMode="auto">
              <a:xfrm>
                <a:off x="4719" y="5496"/>
                <a:ext cx="1087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1" name="Line 104"/>
              <p:cNvSpPr>
                <a:spLocks noChangeShapeType="1"/>
              </p:cNvSpPr>
              <p:nvPr/>
            </p:nvSpPr>
            <p:spPr bwMode="auto">
              <a:xfrm flipV="1">
                <a:off x="4855" y="536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2" name="Line 105"/>
              <p:cNvSpPr>
                <a:spLocks noChangeShapeType="1"/>
              </p:cNvSpPr>
              <p:nvPr/>
            </p:nvSpPr>
            <p:spPr bwMode="auto">
              <a:xfrm flipV="1">
                <a:off x="5263" y="536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3" name="Line 106"/>
              <p:cNvSpPr>
                <a:spLocks noChangeShapeType="1"/>
              </p:cNvSpPr>
              <p:nvPr/>
            </p:nvSpPr>
            <p:spPr bwMode="auto">
              <a:xfrm flipV="1">
                <a:off x="5670" y="536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4" name="Line 107"/>
              <p:cNvSpPr>
                <a:spLocks noChangeShapeType="1"/>
              </p:cNvSpPr>
              <p:nvPr/>
            </p:nvSpPr>
            <p:spPr bwMode="auto">
              <a:xfrm flipV="1">
                <a:off x="5263" y="5496"/>
                <a:ext cx="0" cy="2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5" name="Line 108"/>
              <p:cNvSpPr>
                <a:spLocks noChangeShapeType="1"/>
              </p:cNvSpPr>
              <p:nvPr/>
            </p:nvSpPr>
            <p:spPr bwMode="auto">
              <a:xfrm flipV="1">
                <a:off x="4855" y="495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6" name="Line 109"/>
              <p:cNvSpPr>
                <a:spLocks noChangeShapeType="1"/>
              </p:cNvSpPr>
              <p:nvPr/>
            </p:nvSpPr>
            <p:spPr bwMode="auto">
              <a:xfrm flipV="1">
                <a:off x="4855" y="4956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7" name="Line 110"/>
              <p:cNvSpPr>
                <a:spLocks noChangeShapeType="1"/>
              </p:cNvSpPr>
              <p:nvPr/>
            </p:nvSpPr>
            <p:spPr bwMode="auto">
              <a:xfrm flipV="1">
                <a:off x="4855" y="4956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8" name="Line 111"/>
              <p:cNvSpPr>
                <a:spLocks noChangeShapeType="1"/>
              </p:cNvSpPr>
              <p:nvPr/>
            </p:nvSpPr>
            <p:spPr bwMode="auto">
              <a:xfrm flipV="1">
                <a:off x="5263" y="495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9" name="Line 112"/>
              <p:cNvSpPr>
                <a:spLocks noChangeShapeType="1"/>
              </p:cNvSpPr>
              <p:nvPr/>
            </p:nvSpPr>
            <p:spPr bwMode="auto">
              <a:xfrm flipV="1">
                <a:off x="5263" y="4956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0" name="Line 113"/>
              <p:cNvSpPr>
                <a:spLocks noChangeShapeType="1"/>
              </p:cNvSpPr>
              <p:nvPr/>
            </p:nvSpPr>
            <p:spPr bwMode="auto">
              <a:xfrm flipH="1" flipV="1">
                <a:off x="4855" y="4956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1" name="Line 114"/>
              <p:cNvSpPr>
                <a:spLocks noChangeShapeType="1"/>
              </p:cNvSpPr>
              <p:nvPr/>
            </p:nvSpPr>
            <p:spPr bwMode="auto">
              <a:xfrm flipV="1">
                <a:off x="5670" y="495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2" name="Line 115"/>
              <p:cNvSpPr>
                <a:spLocks noChangeShapeType="1"/>
              </p:cNvSpPr>
              <p:nvPr/>
            </p:nvSpPr>
            <p:spPr bwMode="auto">
              <a:xfrm flipH="1" flipV="1">
                <a:off x="5263" y="4956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3" name="Line 116"/>
              <p:cNvSpPr>
                <a:spLocks noChangeShapeType="1"/>
              </p:cNvSpPr>
              <p:nvPr/>
            </p:nvSpPr>
            <p:spPr bwMode="auto">
              <a:xfrm flipH="1" flipV="1">
                <a:off x="4855" y="4956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4" name="Line 117"/>
              <p:cNvSpPr>
                <a:spLocks noChangeShapeType="1"/>
              </p:cNvSpPr>
              <p:nvPr/>
            </p:nvSpPr>
            <p:spPr bwMode="auto">
              <a:xfrm flipV="1">
                <a:off x="4855" y="455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5" name="Line 118"/>
              <p:cNvSpPr>
                <a:spLocks noChangeShapeType="1"/>
              </p:cNvSpPr>
              <p:nvPr/>
            </p:nvSpPr>
            <p:spPr bwMode="auto">
              <a:xfrm flipV="1">
                <a:off x="4855" y="4551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6" name="Line 119"/>
              <p:cNvSpPr>
                <a:spLocks noChangeShapeType="1"/>
              </p:cNvSpPr>
              <p:nvPr/>
            </p:nvSpPr>
            <p:spPr bwMode="auto">
              <a:xfrm flipV="1">
                <a:off x="4855" y="4551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7" name="Line 120"/>
              <p:cNvSpPr>
                <a:spLocks noChangeShapeType="1"/>
              </p:cNvSpPr>
              <p:nvPr/>
            </p:nvSpPr>
            <p:spPr bwMode="auto">
              <a:xfrm flipV="1">
                <a:off x="5263" y="455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8" name="Line 121"/>
              <p:cNvSpPr>
                <a:spLocks noChangeShapeType="1"/>
              </p:cNvSpPr>
              <p:nvPr/>
            </p:nvSpPr>
            <p:spPr bwMode="auto">
              <a:xfrm flipV="1">
                <a:off x="5263" y="4551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9" name="Line 122"/>
              <p:cNvSpPr>
                <a:spLocks noChangeShapeType="1"/>
              </p:cNvSpPr>
              <p:nvPr/>
            </p:nvSpPr>
            <p:spPr bwMode="auto">
              <a:xfrm flipH="1" flipV="1">
                <a:off x="4855" y="4551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0" name="Line 123"/>
              <p:cNvSpPr>
                <a:spLocks noChangeShapeType="1"/>
              </p:cNvSpPr>
              <p:nvPr/>
            </p:nvSpPr>
            <p:spPr bwMode="auto">
              <a:xfrm flipV="1">
                <a:off x="5670" y="455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1" name="Line 124"/>
              <p:cNvSpPr>
                <a:spLocks noChangeShapeType="1"/>
              </p:cNvSpPr>
              <p:nvPr/>
            </p:nvSpPr>
            <p:spPr bwMode="auto">
              <a:xfrm flipH="1" flipV="1">
                <a:off x="4855" y="4551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2" name="Line 125"/>
              <p:cNvSpPr>
                <a:spLocks noChangeShapeType="1"/>
              </p:cNvSpPr>
              <p:nvPr/>
            </p:nvSpPr>
            <p:spPr bwMode="auto">
              <a:xfrm flipH="1" flipV="1">
                <a:off x="5263" y="4551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3" name="Line 126"/>
              <p:cNvSpPr>
                <a:spLocks noChangeShapeType="1"/>
              </p:cNvSpPr>
              <p:nvPr/>
            </p:nvSpPr>
            <p:spPr bwMode="auto">
              <a:xfrm>
                <a:off x="4719" y="4146"/>
                <a:ext cx="1087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4" name="Line 127"/>
              <p:cNvSpPr>
                <a:spLocks noChangeShapeType="1"/>
              </p:cNvSpPr>
              <p:nvPr/>
            </p:nvSpPr>
            <p:spPr bwMode="auto">
              <a:xfrm flipV="1">
                <a:off x="4855" y="414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5" name="Line 128"/>
              <p:cNvSpPr>
                <a:spLocks noChangeShapeType="1"/>
              </p:cNvSpPr>
              <p:nvPr/>
            </p:nvSpPr>
            <p:spPr bwMode="auto">
              <a:xfrm flipV="1">
                <a:off x="5263" y="414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6" name="Line 129"/>
              <p:cNvSpPr>
                <a:spLocks noChangeShapeType="1"/>
              </p:cNvSpPr>
              <p:nvPr/>
            </p:nvSpPr>
            <p:spPr bwMode="auto">
              <a:xfrm flipV="1">
                <a:off x="5670" y="414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7" name="Line 130"/>
              <p:cNvSpPr>
                <a:spLocks noChangeShapeType="1"/>
              </p:cNvSpPr>
              <p:nvPr/>
            </p:nvSpPr>
            <p:spPr bwMode="auto">
              <a:xfrm flipV="1">
                <a:off x="5263" y="401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079" name="AutoShape 132"/>
            <p:cNvSpPr>
              <a:spLocks noChangeArrowheads="1"/>
            </p:cNvSpPr>
            <p:nvPr/>
          </p:nvSpPr>
          <p:spPr bwMode="auto">
            <a:xfrm rot="-5400000">
              <a:off x="-58764" y="3702048"/>
              <a:ext cx="1946275" cy="685800"/>
            </a:xfrm>
            <a:prstGeom prst="flowChartOffpage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200" b="1" dirty="0"/>
                <a:t>Input data</a:t>
              </a:r>
              <a:endParaRPr lang="uk-UA" sz="1200" b="1"/>
            </a:p>
          </p:txBody>
        </p:sp>
        <p:sp>
          <p:nvSpPr>
            <p:cNvPr id="2080" name="AutoShape 133"/>
            <p:cNvSpPr>
              <a:spLocks noChangeArrowheads="1"/>
            </p:cNvSpPr>
            <p:nvPr/>
          </p:nvSpPr>
          <p:spPr bwMode="auto">
            <a:xfrm rot="-5400000">
              <a:off x="2325677" y="3603622"/>
              <a:ext cx="1946275" cy="882650"/>
            </a:xfrm>
            <a:prstGeom prst="flowChartOffpage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200" b="1" dirty="0"/>
                <a:t>Data processing results</a:t>
              </a:r>
              <a:endParaRPr lang="uk-UA" sz="1200" b="1"/>
            </a:p>
          </p:txBody>
        </p:sp>
      </p:grpSp>
      <p:pic>
        <p:nvPicPr>
          <p:cNvPr id="2071" name="Picture 196" descr="АНАЛИЗАТОР КПИ-ИЭС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5900" y="1728788"/>
            <a:ext cx="22320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0" name="Прямая соединительная линия 169"/>
          <p:cNvCxnSpPr/>
          <p:nvPr/>
        </p:nvCxnSpPr>
        <p:spPr>
          <a:xfrm>
            <a:off x="5500688" y="3571875"/>
            <a:ext cx="3143250" cy="158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>
            <a:endCxn id="85027" idx="3"/>
          </p:cNvCxnSpPr>
          <p:nvPr/>
        </p:nvCxnSpPr>
        <p:spPr>
          <a:xfrm flipV="1">
            <a:off x="5500688" y="5780088"/>
            <a:ext cx="3117850" cy="635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Полилиния 74"/>
          <p:cNvSpPr/>
          <p:nvPr/>
        </p:nvSpPr>
        <p:spPr>
          <a:xfrm>
            <a:off x="6888163" y="4408488"/>
            <a:ext cx="2006600" cy="1839912"/>
          </a:xfrm>
          <a:custGeom>
            <a:avLst/>
            <a:gdLst>
              <a:gd name="connsiteX0" fmla="*/ 577327 w 2081604"/>
              <a:gd name="connsiteY0" fmla="*/ 23308 h 1916654"/>
              <a:gd name="connsiteX1" fmla="*/ 60960 w 2081604"/>
              <a:gd name="connsiteY1" fmla="*/ 109369 h 1916654"/>
              <a:gd name="connsiteX2" fmla="*/ 211567 w 2081604"/>
              <a:gd name="connsiteY2" fmla="*/ 679524 h 1916654"/>
              <a:gd name="connsiteX3" fmla="*/ 211567 w 2081604"/>
              <a:gd name="connsiteY3" fmla="*/ 1454075 h 1916654"/>
              <a:gd name="connsiteX4" fmla="*/ 975360 w 2081604"/>
              <a:gd name="connsiteY4" fmla="*/ 1819835 h 1916654"/>
              <a:gd name="connsiteX5" fmla="*/ 1222786 w 2081604"/>
              <a:gd name="connsiteY5" fmla="*/ 873162 h 1916654"/>
              <a:gd name="connsiteX6" fmla="*/ 1997336 w 2081604"/>
              <a:gd name="connsiteY6" fmla="*/ 593463 h 1916654"/>
              <a:gd name="connsiteX7" fmla="*/ 1728395 w 2081604"/>
              <a:gd name="connsiteY7" fmla="*/ 163157 h 1916654"/>
              <a:gd name="connsiteX8" fmla="*/ 512781 w 2081604"/>
              <a:gd name="connsiteY8" fmla="*/ 12550 h 1916654"/>
              <a:gd name="connsiteX9" fmla="*/ 512781 w 2081604"/>
              <a:gd name="connsiteY9" fmla="*/ 12550 h 1916654"/>
              <a:gd name="connsiteX10" fmla="*/ 512781 w 2081604"/>
              <a:gd name="connsiteY10" fmla="*/ 12550 h 1916654"/>
              <a:gd name="connsiteX0" fmla="*/ 577327 w 2006586"/>
              <a:gd name="connsiteY0" fmla="*/ 23308 h 1916654"/>
              <a:gd name="connsiteX1" fmla="*/ 60960 w 2006586"/>
              <a:gd name="connsiteY1" fmla="*/ 109369 h 1916654"/>
              <a:gd name="connsiteX2" fmla="*/ 211567 w 2006586"/>
              <a:gd name="connsiteY2" fmla="*/ 679524 h 1916654"/>
              <a:gd name="connsiteX3" fmla="*/ 211567 w 2006586"/>
              <a:gd name="connsiteY3" fmla="*/ 1454075 h 1916654"/>
              <a:gd name="connsiteX4" fmla="*/ 975360 w 2006586"/>
              <a:gd name="connsiteY4" fmla="*/ 1819835 h 1916654"/>
              <a:gd name="connsiteX5" fmla="*/ 1222786 w 2006586"/>
              <a:gd name="connsiteY5" fmla="*/ 873162 h 1916654"/>
              <a:gd name="connsiteX6" fmla="*/ 1672897 w 2006586"/>
              <a:gd name="connsiteY6" fmla="*/ 1301766 h 1916654"/>
              <a:gd name="connsiteX7" fmla="*/ 1997336 w 2006586"/>
              <a:gd name="connsiteY7" fmla="*/ 593463 h 1916654"/>
              <a:gd name="connsiteX8" fmla="*/ 1728395 w 2006586"/>
              <a:gd name="connsiteY8" fmla="*/ 163157 h 1916654"/>
              <a:gd name="connsiteX9" fmla="*/ 512781 w 2006586"/>
              <a:gd name="connsiteY9" fmla="*/ 12550 h 1916654"/>
              <a:gd name="connsiteX10" fmla="*/ 512781 w 2006586"/>
              <a:gd name="connsiteY10" fmla="*/ 12550 h 1916654"/>
              <a:gd name="connsiteX11" fmla="*/ 512781 w 2006586"/>
              <a:gd name="connsiteY11" fmla="*/ 12550 h 1916654"/>
              <a:gd name="connsiteX0" fmla="*/ 577327 w 2006586"/>
              <a:gd name="connsiteY0" fmla="*/ 23308 h 1916654"/>
              <a:gd name="connsiteX1" fmla="*/ 60960 w 2006586"/>
              <a:gd name="connsiteY1" fmla="*/ 109369 h 1916654"/>
              <a:gd name="connsiteX2" fmla="*/ 211567 w 2006586"/>
              <a:gd name="connsiteY2" fmla="*/ 679524 h 1916654"/>
              <a:gd name="connsiteX3" fmla="*/ 211567 w 2006586"/>
              <a:gd name="connsiteY3" fmla="*/ 1454075 h 1916654"/>
              <a:gd name="connsiteX4" fmla="*/ 975360 w 2006586"/>
              <a:gd name="connsiteY4" fmla="*/ 1819835 h 1916654"/>
              <a:gd name="connsiteX5" fmla="*/ 1222786 w 2006586"/>
              <a:gd name="connsiteY5" fmla="*/ 873162 h 1916654"/>
              <a:gd name="connsiteX6" fmla="*/ 1508506 w 2006586"/>
              <a:gd name="connsiteY6" fmla="*/ 1576760 h 1916654"/>
              <a:gd name="connsiteX7" fmla="*/ 1672897 w 2006586"/>
              <a:gd name="connsiteY7" fmla="*/ 1301766 h 1916654"/>
              <a:gd name="connsiteX8" fmla="*/ 1997336 w 2006586"/>
              <a:gd name="connsiteY8" fmla="*/ 593463 h 1916654"/>
              <a:gd name="connsiteX9" fmla="*/ 1728395 w 2006586"/>
              <a:gd name="connsiteY9" fmla="*/ 163157 h 1916654"/>
              <a:gd name="connsiteX10" fmla="*/ 512781 w 2006586"/>
              <a:gd name="connsiteY10" fmla="*/ 12550 h 1916654"/>
              <a:gd name="connsiteX11" fmla="*/ 512781 w 2006586"/>
              <a:gd name="connsiteY11" fmla="*/ 12550 h 1916654"/>
              <a:gd name="connsiteX12" fmla="*/ 512781 w 2006586"/>
              <a:gd name="connsiteY12" fmla="*/ 12550 h 1916654"/>
              <a:gd name="connsiteX0" fmla="*/ 577327 w 2006586"/>
              <a:gd name="connsiteY0" fmla="*/ 23308 h 1916654"/>
              <a:gd name="connsiteX1" fmla="*/ 60960 w 2006586"/>
              <a:gd name="connsiteY1" fmla="*/ 109369 h 1916654"/>
              <a:gd name="connsiteX2" fmla="*/ 211567 w 2006586"/>
              <a:gd name="connsiteY2" fmla="*/ 679524 h 1916654"/>
              <a:gd name="connsiteX3" fmla="*/ 211567 w 2006586"/>
              <a:gd name="connsiteY3" fmla="*/ 1454075 h 1916654"/>
              <a:gd name="connsiteX4" fmla="*/ 975360 w 2006586"/>
              <a:gd name="connsiteY4" fmla="*/ 1819835 h 1916654"/>
              <a:gd name="connsiteX5" fmla="*/ 1222786 w 2006586"/>
              <a:gd name="connsiteY5" fmla="*/ 873162 h 1916654"/>
              <a:gd name="connsiteX6" fmla="*/ 1508506 w 2006586"/>
              <a:gd name="connsiteY6" fmla="*/ 1576760 h 1916654"/>
              <a:gd name="connsiteX7" fmla="*/ 1672897 w 2006586"/>
              <a:gd name="connsiteY7" fmla="*/ 1301766 h 1916654"/>
              <a:gd name="connsiteX8" fmla="*/ 1997336 w 2006586"/>
              <a:gd name="connsiteY8" fmla="*/ 593463 h 1916654"/>
              <a:gd name="connsiteX9" fmla="*/ 1728395 w 2006586"/>
              <a:gd name="connsiteY9" fmla="*/ 163157 h 1916654"/>
              <a:gd name="connsiteX10" fmla="*/ 512781 w 2006586"/>
              <a:gd name="connsiteY10" fmla="*/ 12550 h 1916654"/>
              <a:gd name="connsiteX11" fmla="*/ 512781 w 2006586"/>
              <a:gd name="connsiteY11" fmla="*/ 12550 h 1916654"/>
              <a:gd name="connsiteX12" fmla="*/ 512781 w 2006586"/>
              <a:gd name="connsiteY12" fmla="*/ 12550 h 1916654"/>
              <a:gd name="connsiteX0" fmla="*/ 577327 w 2006586"/>
              <a:gd name="connsiteY0" fmla="*/ 23308 h 1840283"/>
              <a:gd name="connsiteX1" fmla="*/ 60960 w 2006586"/>
              <a:gd name="connsiteY1" fmla="*/ 109369 h 1840283"/>
              <a:gd name="connsiteX2" fmla="*/ 211567 w 2006586"/>
              <a:gd name="connsiteY2" fmla="*/ 679524 h 1840283"/>
              <a:gd name="connsiteX3" fmla="*/ 211567 w 2006586"/>
              <a:gd name="connsiteY3" fmla="*/ 1454075 h 1840283"/>
              <a:gd name="connsiteX4" fmla="*/ 975360 w 2006586"/>
              <a:gd name="connsiteY4" fmla="*/ 1819835 h 1840283"/>
              <a:gd name="connsiteX5" fmla="*/ 1508506 w 2006586"/>
              <a:gd name="connsiteY5" fmla="*/ 1576760 h 1840283"/>
              <a:gd name="connsiteX6" fmla="*/ 1672897 w 2006586"/>
              <a:gd name="connsiteY6" fmla="*/ 1301766 h 1840283"/>
              <a:gd name="connsiteX7" fmla="*/ 1997336 w 2006586"/>
              <a:gd name="connsiteY7" fmla="*/ 593463 h 1840283"/>
              <a:gd name="connsiteX8" fmla="*/ 1728395 w 2006586"/>
              <a:gd name="connsiteY8" fmla="*/ 163157 h 1840283"/>
              <a:gd name="connsiteX9" fmla="*/ 512781 w 2006586"/>
              <a:gd name="connsiteY9" fmla="*/ 12550 h 1840283"/>
              <a:gd name="connsiteX10" fmla="*/ 512781 w 2006586"/>
              <a:gd name="connsiteY10" fmla="*/ 12550 h 1840283"/>
              <a:gd name="connsiteX11" fmla="*/ 512781 w 2006586"/>
              <a:gd name="connsiteY11" fmla="*/ 12550 h 184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6586" h="1840283">
                <a:moveTo>
                  <a:pt x="577327" y="23308"/>
                </a:moveTo>
                <a:cubicBezTo>
                  <a:pt x="349623" y="11654"/>
                  <a:pt x="121920" y="0"/>
                  <a:pt x="60960" y="109369"/>
                </a:cubicBezTo>
                <a:cubicBezTo>
                  <a:pt x="0" y="218738"/>
                  <a:pt x="186466" y="455406"/>
                  <a:pt x="211567" y="679524"/>
                </a:cubicBezTo>
                <a:cubicBezTo>
                  <a:pt x="236668" y="903642"/>
                  <a:pt x="84268" y="1264023"/>
                  <a:pt x="211567" y="1454075"/>
                </a:cubicBezTo>
                <a:cubicBezTo>
                  <a:pt x="338866" y="1644127"/>
                  <a:pt x="759203" y="1799387"/>
                  <a:pt x="975360" y="1819835"/>
                </a:cubicBezTo>
                <a:cubicBezTo>
                  <a:pt x="1191517" y="1840283"/>
                  <a:pt x="1392250" y="1663105"/>
                  <a:pt x="1508506" y="1576760"/>
                </a:cubicBezTo>
                <a:cubicBezTo>
                  <a:pt x="1624762" y="1490415"/>
                  <a:pt x="1591425" y="1465649"/>
                  <a:pt x="1672897" y="1301766"/>
                </a:cubicBezTo>
                <a:cubicBezTo>
                  <a:pt x="1754369" y="1137883"/>
                  <a:pt x="1988086" y="783231"/>
                  <a:pt x="1997336" y="593463"/>
                </a:cubicBezTo>
                <a:cubicBezTo>
                  <a:pt x="2006586" y="403695"/>
                  <a:pt x="1975821" y="259976"/>
                  <a:pt x="1728395" y="163157"/>
                </a:cubicBezTo>
                <a:cubicBezTo>
                  <a:pt x="1480969" y="66338"/>
                  <a:pt x="512781" y="12550"/>
                  <a:pt x="512781" y="12550"/>
                </a:cubicBezTo>
                <a:lnTo>
                  <a:pt x="512781" y="12550"/>
                </a:lnTo>
                <a:lnTo>
                  <a:pt x="512781" y="12550"/>
                </a:lnTo>
              </a:path>
            </a:pathLst>
          </a:custGeom>
          <a:solidFill>
            <a:srgbClr val="FFFF00">
              <a:alpha val="12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085013" y="2008188"/>
            <a:ext cx="1784350" cy="1851025"/>
          </a:xfrm>
          <a:custGeom>
            <a:avLst/>
            <a:gdLst>
              <a:gd name="connsiteX0" fmla="*/ 577327 w 2081604"/>
              <a:gd name="connsiteY0" fmla="*/ 23308 h 1916654"/>
              <a:gd name="connsiteX1" fmla="*/ 60960 w 2081604"/>
              <a:gd name="connsiteY1" fmla="*/ 109369 h 1916654"/>
              <a:gd name="connsiteX2" fmla="*/ 211567 w 2081604"/>
              <a:gd name="connsiteY2" fmla="*/ 679524 h 1916654"/>
              <a:gd name="connsiteX3" fmla="*/ 211567 w 2081604"/>
              <a:gd name="connsiteY3" fmla="*/ 1454075 h 1916654"/>
              <a:gd name="connsiteX4" fmla="*/ 975360 w 2081604"/>
              <a:gd name="connsiteY4" fmla="*/ 1819835 h 1916654"/>
              <a:gd name="connsiteX5" fmla="*/ 1222786 w 2081604"/>
              <a:gd name="connsiteY5" fmla="*/ 873162 h 1916654"/>
              <a:gd name="connsiteX6" fmla="*/ 1997336 w 2081604"/>
              <a:gd name="connsiteY6" fmla="*/ 593463 h 1916654"/>
              <a:gd name="connsiteX7" fmla="*/ 1728395 w 2081604"/>
              <a:gd name="connsiteY7" fmla="*/ 163157 h 1916654"/>
              <a:gd name="connsiteX8" fmla="*/ 512781 w 2081604"/>
              <a:gd name="connsiteY8" fmla="*/ 12550 h 1916654"/>
              <a:gd name="connsiteX9" fmla="*/ 512781 w 2081604"/>
              <a:gd name="connsiteY9" fmla="*/ 12550 h 1916654"/>
              <a:gd name="connsiteX10" fmla="*/ 512781 w 2081604"/>
              <a:gd name="connsiteY10" fmla="*/ 12550 h 1916654"/>
              <a:gd name="connsiteX0" fmla="*/ 577327 w 2006586"/>
              <a:gd name="connsiteY0" fmla="*/ 23308 h 1916654"/>
              <a:gd name="connsiteX1" fmla="*/ 60960 w 2006586"/>
              <a:gd name="connsiteY1" fmla="*/ 109369 h 1916654"/>
              <a:gd name="connsiteX2" fmla="*/ 211567 w 2006586"/>
              <a:gd name="connsiteY2" fmla="*/ 679524 h 1916654"/>
              <a:gd name="connsiteX3" fmla="*/ 211567 w 2006586"/>
              <a:gd name="connsiteY3" fmla="*/ 1454075 h 1916654"/>
              <a:gd name="connsiteX4" fmla="*/ 975360 w 2006586"/>
              <a:gd name="connsiteY4" fmla="*/ 1819835 h 1916654"/>
              <a:gd name="connsiteX5" fmla="*/ 1222786 w 2006586"/>
              <a:gd name="connsiteY5" fmla="*/ 873162 h 1916654"/>
              <a:gd name="connsiteX6" fmla="*/ 1672897 w 2006586"/>
              <a:gd name="connsiteY6" fmla="*/ 1301766 h 1916654"/>
              <a:gd name="connsiteX7" fmla="*/ 1997336 w 2006586"/>
              <a:gd name="connsiteY7" fmla="*/ 593463 h 1916654"/>
              <a:gd name="connsiteX8" fmla="*/ 1728395 w 2006586"/>
              <a:gd name="connsiteY8" fmla="*/ 163157 h 1916654"/>
              <a:gd name="connsiteX9" fmla="*/ 512781 w 2006586"/>
              <a:gd name="connsiteY9" fmla="*/ 12550 h 1916654"/>
              <a:gd name="connsiteX10" fmla="*/ 512781 w 2006586"/>
              <a:gd name="connsiteY10" fmla="*/ 12550 h 1916654"/>
              <a:gd name="connsiteX11" fmla="*/ 512781 w 2006586"/>
              <a:gd name="connsiteY11" fmla="*/ 12550 h 1916654"/>
              <a:gd name="connsiteX0" fmla="*/ 577327 w 2006586"/>
              <a:gd name="connsiteY0" fmla="*/ 23308 h 1916654"/>
              <a:gd name="connsiteX1" fmla="*/ 60960 w 2006586"/>
              <a:gd name="connsiteY1" fmla="*/ 109369 h 1916654"/>
              <a:gd name="connsiteX2" fmla="*/ 211567 w 2006586"/>
              <a:gd name="connsiteY2" fmla="*/ 679524 h 1916654"/>
              <a:gd name="connsiteX3" fmla="*/ 211567 w 2006586"/>
              <a:gd name="connsiteY3" fmla="*/ 1454075 h 1916654"/>
              <a:gd name="connsiteX4" fmla="*/ 975360 w 2006586"/>
              <a:gd name="connsiteY4" fmla="*/ 1819835 h 1916654"/>
              <a:gd name="connsiteX5" fmla="*/ 1222786 w 2006586"/>
              <a:gd name="connsiteY5" fmla="*/ 873162 h 1916654"/>
              <a:gd name="connsiteX6" fmla="*/ 1508506 w 2006586"/>
              <a:gd name="connsiteY6" fmla="*/ 1576760 h 1916654"/>
              <a:gd name="connsiteX7" fmla="*/ 1672897 w 2006586"/>
              <a:gd name="connsiteY7" fmla="*/ 1301766 h 1916654"/>
              <a:gd name="connsiteX8" fmla="*/ 1997336 w 2006586"/>
              <a:gd name="connsiteY8" fmla="*/ 593463 h 1916654"/>
              <a:gd name="connsiteX9" fmla="*/ 1728395 w 2006586"/>
              <a:gd name="connsiteY9" fmla="*/ 163157 h 1916654"/>
              <a:gd name="connsiteX10" fmla="*/ 512781 w 2006586"/>
              <a:gd name="connsiteY10" fmla="*/ 12550 h 1916654"/>
              <a:gd name="connsiteX11" fmla="*/ 512781 w 2006586"/>
              <a:gd name="connsiteY11" fmla="*/ 12550 h 1916654"/>
              <a:gd name="connsiteX12" fmla="*/ 512781 w 2006586"/>
              <a:gd name="connsiteY12" fmla="*/ 12550 h 1916654"/>
              <a:gd name="connsiteX0" fmla="*/ 577327 w 2006586"/>
              <a:gd name="connsiteY0" fmla="*/ 23308 h 1916654"/>
              <a:gd name="connsiteX1" fmla="*/ 60960 w 2006586"/>
              <a:gd name="connsiteY1" fmla="*/ 109369 h 1916654"/>
              <a:gd name="connsiteX2" fmla="*/ 211567 w 2006586"/>
              <a:gd name="connsiteY2" fmla="*/ 679524 h 1916654"/>
              <a:gd name="connsiteX3" fmla="*/ 211567 w 2006586"/>
              <a:gd name="connsiteY3" fmla="*/ 1454075 h 1916654"/>
              <a:gd name="connsiteX4" fmla="*/ 975360 w 2006586"/>
              <a:gd name="connsiteY4" fmla="*/ 1819835 h 1916654"/>
              <a:gd name="connsiteX5" fmla="*/ 1222786 w 2006586"/>
              <a:gd name="connsiteY5" fmla="*/ 873162 h 1916654"/>
              <a:gd name="connsiteX6" fmla="*/ 1508506 w 2006586"/>
              <a:gd name="connsiteY6" fmla="*/ 1576760 h 1916654"/>
              <a:gd name="connsiteX7" fmla="*/ 1672897 w 2006586"/>
              <a:gd name="connsiteY7" fmla="*/ 1301766 h 1916654"/>
              <a:gd name="connsiteX8" fmla="*/ 1997336 w 2006586"/>
              <a:gd name="connsiteY8" fmla="*/ 593463 h 1916654"/>
              <a:gd name="connsiteX9" fmla="*/ 1728395 w 2006586"/>
              <a:gd name="connsiteY9" fmla="*/ 163157 h 1916654"/>
              <a:gd name="connsiteX10" fmla="*/ 512781 w 2006586"/>
              <a:gd name="connsiteY10" fmla="*/ 12550 h 1916654"/>
              <a:gd name="connsiteX11" fmla="*/ 512781 w 2006586"/>
              <a:gd name="connsiteY11" fmla="*/ 12550 h 1916654"/>
              <a:gd name="connsiteX12" fmla="*/ 512781 w 2006586"/>
              <a:gd name="connsiteY12" fmla="*/ 12550 h 1916654"/>
              <a:gd name="connsiteX0" fmla="*/ 577327 w 2006586"/>
              <a:gd name="connsiteY0" fmla="*/ 23308 h 1840283"/>
              <a:gd name="connsiteX1" fmla="*/ 60960 w 2006586"/>
              <a:gd name="connsiteY1" fmla="*/ 109369 h 1840283"/>
              <a:gd name="connsiteX2" fmla="*/ 211567 w 2006586"/>
              <a:gd name="connsiteY2" fmla="*/ 679524 h 1840283"/>
              <a:gd name="connsiteX3" fmla="*/ 211567 w 2006586"/>
              <a:gd name="connsiteY3" fmla="*/ 1454075 h 1840283"/>
              <a:gd name="connsiteX4" fmla="*/ 975360 w 2006586"/>
              <a:gd name="connsiteY4" fmla="*/ 1819835 h 1840283"/>
              <a:gd name="connsiteX5" fmla="*/ 1508506 w 2006586"/>
              <a:gd name="connsiteY5" fmla="*/ 1576760 h 1840283"/>
              <a:gd name="connsiteX6" fmla="*/ 1672897 w 2006586"/>
              <a:gd name="connsiteY6" fmla="*/ 1301766 h 1840283"/>
              <a:gd name="connsiteX7" fmla="*/ 1997336 w 2006586"/>
              <a:gd name="connsiteY7" fmla="*/ 593463 h 1840283"/>
              <a:gd name="connsiteX8" fmla="*/ 1728395 w 2006586"/>
              <a:gd name="connsiteY8" fmla="*/ 163157 h 1840283"/>
              <a:gd name="connsiteX9" fmla="*/ 512781 w 2006586"/>
              <a:gd name="connsiteY9" fmla="*/ 12550 h 1840283"/>
              <a:gd name="connsiteX10" fmla="*/ 512781 w 2006586"/>
              <a:gd name="connsiteY10" fmla="*/ 12550 h 1840283"/>
              <a:gd name="connsiteX11" fmla="*/ 512781 w 2006586"/>
              <a:gd name="connsiteY11" fmla="*/ 12550 h 1840283"/>
              <a:gd name="connsiteX0" fmla="*/ 600293 w 2029552"/>
              <a:gd name="connsiteY0" fmla="*/ 133194 h 1950169"/>
              <a:gd name="connsiteX1" fmla="*/ 83926 w 2029552"/>
              <a:gd name="connsiteY1" fmla="*/ 219255 h 1950169"/>
              <a:gd name="connsiteX2" fmla="*/ 239584 w 2029552"/>
              <a:gd name="connsiteY2" fmla="*/ 95026 h 1950169"/>
              <a:gd name="connsiteX3" fmla="*/ 234533 w 2029552"/>
              <a:gd name="connsiteY3" fmla="*/ 789410 h 1950169"/>
              <a:gd name="connsiteX4" fmla="*/ 234533 w 2029552"/>
              <a:gd name="connsiteY4" fmla="*/ 1563961 h 1950169"/>
              <a:gd name="connsiteX5" fmla="*/ 998326 w 2029552"/>
              <a:gd name="connsiteY5" fmla="*/ 1929721 h 1950169"/>
              <a:gd name="connsiteX6" fmla="*/ 1531472 w 2029552"/>
              <a:gd name="connsiteY6" fmla="*/ 1686646 h 1950169"/>
              <a:gd name="connsiteX7" fmla="*/ 1695863 w 2029552"/>
              <a:gd name="connsiteY7" fmla="*/ 1411652 h 1950169"/>
              <a:gd name="connsiteX8" fmla="*/ 2020302 w 2029552"/>
              <a:gd name="connsiteY8" fmla="*/ 703349 h 1950169"/>
              <a:gd name="connsiteX9" fmla="*/ 1751361 w 2029552"/>
              <a:gd name="connsiteY9" fmla="*/ 273043 h 1950169"/>
              <a:gd name="connsiteX10" fmla="*/ 535747 w 2029552"/>
              <a:gd name="connsiteY10" fmla="*/ 122436 h 1950169"/>
              <a:gd name="connsiteX11" fmla="*/ 535747 w 2029552"/>
              <a:gd name="connsiteY11" fmla="*/ 122436 h 1950169"/>
              <a:gd name="connsiteX12" fmla="*/ 535747 w 2029552"/>
              <a:gd name="connsiteY12" fmla="*/ 122436 h 1950169"/>
              <a:gd name="connsiteX0" fmla="*/ 600293 w 2029552"/>
              <a:gd name="connsiteY0" fmla="*/ 133194 h 1950169"/>
              <a:gd name="connsiteX1" fmla="*/ 83926 w 2029552"/>
              <a:gd name="connsiteY1" fmla="*/ 219255 h 1950169"/>
              <a:gd name="connsiteX2" fmla="*/ 239584 w 2029552"/>
              <a:gd name="connsiteY2" fmla="*/ 95026 h 1950169"/>
              <a:gd name="connsiteX3" fmla="*/ 234533 w 2029552"/>
              <a:gd name="connsiteY3" fmla="*/ 789410 h 1950169"/>
              <a:gd name="connsiteX4" fmla="*/ 234533 w 2029552"/>
              <a:gd name="connsiteY4" fmla="*/ 1563961 h 1950169"/>
              <a:gd name="connsiteX5" fmla="*/ 998326 w 2029552"/>
              <a:gd name="connsiteY5" fmla="*/ 1929721 h 1950169"/>
              <a:gd name="connsiteX6" fmla="*/ 1531472 w 2029552"/>
              <a:gd name="connsiteY6" fmla="*/ 1686646 h 1950169"/>
              <a:gd name="connsiteX7" fmla="*/ 1695863 w 2029552"/>
              <a:gd name="connsiteY7" fmla="*/ 1411652 h 1950169"/>
              <a:gd name="connsiteX8" fmla="*/ 2020302 w 2029552"/>
              <a:gd name="connsiteY8" fmla="*/ 703349 h 1950169"/>
              <a:gd name="connsiteX9" fmla="*/ 1751361 w 2029552"/>
              <a:gd name="connsiteY9" fmla="*/ 273043 h 1950169"/>
              <a:gd name="connsiteX10" fmla="*/ 535747 w 2029552"/>
              <a:gd name="connsiteY10" fmla="*/ 122436 h 1950169"/>
              <a:gd name="connsiteX11" fmla="*/ 535747 w 2029552"/>
              <a:gd name="connsiteY11" fmla="*/ 122436 h 1950169"/>
              <a:gd name="connsiteX12" fmla="*/ 535747 w 2029552"/>
              <a:gd name="connsiteY12" fmla="*/ 122436 h 1950169"/>
              <a:gd name="connsiteX0" fmla="*/ 493059 w 1922318"/>
              <a:gd name="connsiteY0" fmla="*/ 147537 h 1964512"/>
              <a:gd name="connsiteX1" fmla="*/ 132350 w 1922318"/>
              <a:gd name="connsiteY1" fmla="*/ 109369 h 1964512"/>
              <a:gd name="connsiteX2" fmla="*/ 127299 w 1922318"/>
              <a:gd name="connsiteY2" fmla="*/ 803753 h 1964512"/>
              <a:gd name="connsiteX3" fmla="*/ 127299 w 1922318"/>
              <a:gd name="connsiteY3" fmla="*/ 1578304 h 1964512"/>
              <a:gd name="connsiteX4" fmla="*/ 891092 w 1922318"/>
              <a:gd name="connsiteY4" fmla="*/ 1944064 h 1964512"/>
              <a:gd name="connsiteX5" fmla="*/ 1424238 w 1922318"/>
              <a:gd name="connsiteY5" fmla="*/ 1700989 h 1964512"/>
              <a:gd name="connsiteX6" fmla="*/ 1588629 w 1922318"/>
              <a:gd name="connsiteY6" fmla="*/ 1425995 h 1964512"/>
              <a:gd name="connsiteX7" fmla="*/ 1913068 w 1922318"/>
              <a:gd name="connsiteY7" fmla="*/ 717692 h 1964512"/>
              <a:gd name="connsiteX8" fmla="*/ 1644127 w 1922318"/>
              <a:gd name="connsiteY8" fmla="*/ 287386 h 1964512"/>
              <a:gd name="connsiteX9" fmla="*/ 428513 w 1922318"/>
              <a:gd name="connsiteY9" fmla="*/ 136779 h 1964512"/>
              <a:gd name="connsiteX10" fmla="*/ 428513 w 1922318"/>
              <a:gd name="connsiteY10" fmla="*/ 136779 h 1964512"/>
              <a:gd name="connsiteX11" fmla="*/ 428513 w 1922318"/>
              <a:gd name="connsiteY11" fmla="*/ 136779 h 1964512"/>
              <a:gd name="connsiteX0" fmla="*/ 493059 w 1855829"/>
              <a:gd name="connsiteY0" fmla="*/ 147537 h 1964512"/>
              <a:gd name="connsiteX1" fmla="*/ 132350 w 1855829"/>
              <a:gd name="connsiteY1" fmla="*/ 109369 h 1964512"/>
              <a:gd name="connsiteX2" fmla="*/ 127299 w 1855829"/>
              <a:gd name="connsiteY2" fmla="*/ 803753 h 1964512"/>
              <a:gd name="connsiteX3" fmla="*/ 127299 w 1855829"/>
              <a:gd name="connsiteY3" fmla="*/ 1578304 h 1964512"/>
              <a:gd name="connsiteX4" fmla="*/ 891092 w 1855829"/>
              <a:gd name="connsiteY4" fmla="*/ 1944064 h 1964512"/>
              <a:gd name="connsiteX5" fmla="*/ 1424238 w 1855829"/>
              <a:gd name="connsiteY5" fmla="*/ 1700989 h 1964512"/>
              <a:gd name="connsiteX6" fmla="*/ 1588629 w 1855829"/>
              <a:gd name="connsiteY6" fmla="*/ 1425995 h 1964512"/>
              <a:gd name="connsiteX7" fmla="*/ 1698722 w 1855829"/>
              <a:gd name="connsiteY7" fmla="*/ 717692 h 1964512"/>
              <a:gd name="connsiteX8" fmla="*/ 1644127 w 1855829"/>
              <a:gd name="connsiteY8" fmla="*/ 287386 h 1964512"/>
              <a:gd name="connsiteX9" fmla="*/ 428513 w 1855829"/>
              <a:gd name="connsiteY9" fmla="*/ 136779 h 1964512"/>
              <a:gd name="connsiteX10" fmla="*/ 428513 w 1855829"/>
              <a:gd name="connsiteY10" fmla="*/ 136779 h 1964512"/>
              <a:gd name="connsiteX11" fmla="*/ 428513 w 1855829"/>
              <a:gd name="connsiteY11" fmla="*/ 136779 h 1964512"/>
              <a:gd name="connsiteX0" fmla="*/ 493059 w 1855829"/>
              <a:gd name="connsiteY0" fmla="*/ 147537 h 1969240"/>
              <a:gd name="connsiteX1" fmla="*/ 132350 w 1855829"/>
              <a:gd name="connsiteY1" fmla="*/ 109369 h 1969240"/>
              <a:gd name="connsiteX2" fmla="*/ 127299 w 1855829"/>
              <a:gd name="connsiteY2" fmla="*/ 803753 h 1969240"/>
              <a:gd name="connsiteX3" fmla="*/ 127299 w 1855829"/>
              <a:gd name="connsiteY3" fmla="*/ 1578304 h 1969240"/>
              <a:gd name="connsiteX4" fmla="*/ 891092 w 1855829"/>
              <a:gd name="connsiteY4" fmla="*/ 1944064 h 1969240"/>
              <a:gd name="connsiteX5" fmla="*/ 936180 w 1855829"/>
              <a:gd name="connsiteY5" fmla="*/ 1427247 h 1969240"/>
              <a:gd name="connsiteX6" fmla="*/ 1424238 w 1855829"/>
              <a:gd name="connsiteY6" fmla="*/ 1700989 h 1969240"/>
              <a:gd name="connsiteX7" fmla="*/ 1588629 w 1855829"/>
              <a:gd name="connsiteY7" fmla="*/ 1425995 h 1969240"/>
              <a:gd name="connsiteX8" fmla="*/ 1698722 w 1855829"/>
              <a:gd name="connsiteY8" fmla="*/ 717692 h 1969240"/>
              <a:gd name="connsiteX9" fmla="*/ 1644127 w 1855829"/>
              <a:gd name="connsiteY9" fmla="*/ 287386 h 1969240"/>
              <a:gd name="connsiteX10" fmla="*/ 428513 w 1855829"/>
              <a:gd name="connsiteY10" fmla="*/ 136779 h 1969240"/>
              <a:gd name="connsiteX11" fmla="*/ 428513 w 1855829"/>
              <a:gd name="connsiteY11" fmla="*/ 136779 h 1969240"/>
              <a:gd name="connsiteX12" fmla="*/ 428513 w 1855829"/>
              <a:gd name="connsiteY12" fmla="*/ 136779 h 1969240"/>
              <a:gd name="connsiteX0" fmla="*/ 421669 w 1784439"/>
              <a:gd name="connsiteY0" fmla="*/ 147537 h 1702628"/>
              <a:gd name="connsiteX1" fmla="*/ 60960 w 1784439"/>
              <a:gd name="connsiteY1" fmla="*/ 109369 h 1702628"/>
              <a:gd name="connsiteX2" fmla="*/ 55909 w 1784439"/>
              <a:gd name="connsiteY2" fmla="*/ 803753 h 1702628"/>
              <a:gd name="connsiteX3" fmla="*/ 55909 w 1784439"/>
              <a:gd name="connsiteY3" fmla="*/ 1578304 h 1702628"/>
              <a:gd name="connsiteX4" fmla="*/ 319604 w 1784439"/>
              <a:gd name="connsiteY4" fmla="*/ 1549695 h 1702628"/>
              <a:gd name="connsiteX5" fmla="*/ 864790 w 1784439"/>
              <a:gd name="connsiteY5" fmla="*/ 1427247 h 1702628"/>
              <a:gd name="connsiteX6" fmla="*/ 1352848 w 1784439"/>
              <a:gd name="connsiteY6" fmla="*/ 1700989 h 1702628"/>
              <a:gd name="connsiteX7" fmla="*/ 1517239 w 1784439"/>
              <a:gd name="connsiteY7" fmla="*/ 1425995 h 1702628"/>
              <a:gd name="connsiteX8" fmla="*/ 1627332 w 1784439"/>
              <a:gd name="connsiteY8" fmla="*/ 717692 h 1702628"/>
              <a:gd name="connsiteX9" fmla="*/ 1572737 w 1784439"/>
              <a:gd name="connsiteY9" fmla="*/ 287386 h 1702628"/>
              <a:gd name="connsiteX10" fmla="*/ 357123 w 1784439"/>
              <a:gd name="connsiteY10" fmla="*/ 136779 h 1702628"/>
              <a:gd name="connsiteX11" fmla="*/ 357123 w 1784439"/>
              <a:gd name="connsiteY11" fmla="*/ 136779 h 1702628"/>
              <a:gd name="connsiteX12" fmla="*/ 357123 w 1784439"/>
              <a:gd name="connsiteY12" fmla="*/ 136779 h 1702628"/>
              <a:gd name="connsiteX0" fmla="*/ 421669 w 1784439"/>
              <a:gd name="connsiteY0" fmla="*/ 147537 h 1702628"/>
              <a:gd name="connsiteX1" fmla="*/ 60960 w 1784439"/>
              <a:gd name="connsiteY1" fmla="*/ 109369 h 1702628"/>
              <a:gd name="connsiteX2" fmla="*/ 55909 w 1784439"/>
              <a:gd name="connsiteY2" fmla="*/ 803753 h 1702628"/>
              <a:gd name="connsiteX3" fmla="*/ 55909 w 1784439"/>
              <a:gd name="connsiteY3" fmla="*/ 1578304 h 1702628"/>
              <a:gd name="connsiteX4" fmla="*/ 319604 w 1784439"/>
              <a:gd name="connsiteY4" fmla="*/ 1549695 h 1702628"/>
              <a:gd name="connsiteX5" fmla="*/ 864790 w 1784439"/>
              <a:gd name="connsiteY5" fmla="*/ 1427247 h 1702628"/>
              <a:gd name="connsiteX6" fmla="*/ 1517239 w 1784439"/>
              <a:gd name="connsiteY6" fmla="*/ 1425995 h 1702628"/>
              <a:gd name="connsiteX7" fmla="*/ 1627332 w 1784439"/>
              <a:gd name="connsiteY7" fmla="*/ 717692 h 1702628"/>
              <a:gd name="connsiteX8" fmla="*/ 1572737 w 1784439"/>
              <a:gd name="connsiteY8" fmla="*/ 287386 h 1702628"/>
              <a:gd name="connsiteX9" fmla="*/ 357123 w 1784439"/>
              <a:gd name="connsiteY9" fmla="*/ 136779 h 1702628"/>
              <a:gd name="connsiteX10" fmla="*/ 357123 w 1784439"/>
              <a:gd name="connsiteY10" fmla="*/ 136779 h 1702628"/>
              <a:gd name="connsiteX11" fmla="*/ 357123 w 1784439"/>
              <a:gd name="connsiteY11" fmla="*/ 136779 h 1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4439" h="1702628">
                <a:moveTo>
                  <a:pt x="421669" y="147537"/>
                </a:moveTo>
                <a:cubicBezTo>
                  <a:pt x="346521" y="139585"/>
                  <a:pt x="121920" y="0"/>
                  <a:pt x="60960" y="109369"/>
                </a:cubicBezTo>
                <a:cubicBezTo>
                  <a:pt x="0" y="218738"/>
                  <a:pt x="56751" y="558931"/>
                  <a:pt x="55909" y="803753"/>
                </a:cubicBezTo>
                <a:cubicBezTo>
                  <a:pt x="55067" y="1048575"/>
                  <a:pt x="11960" y="1453980"/>
                  <a:pt x="55909" y="1578304"/>
                </a:cubicBezTo>
                <a:cubicBezTo>
                  <a:pt x="99858" y="1702628"/>
                  <a:pt x="184791" y="1574871"/>
                  <a:pt x="319604" y="1549695"/>
                </a:cubicBezTo>
                <a:cubicBezTo>
                  <a:pt x="454417" y="1524519"/>
                  <a:pt x="665184" y="1447864"/>
                  <a:pt x="864790" y="1427247"/>
                </a:cubicBezTo>
                <a:cubicBezTo>
                  <a:pt x="1064396" y="1406630"/>
                  <a:pt x="1390149" y="1544254"/>
                  <a:pt x="1517239" y="1425995"/>
                </a:cubicBezTo>
                <a:cubicBezTo>
                  <a:pt x="1644329" y="1307736"/>
                  <a:pt x="1618082" y="907460"/>
                  <a:pt x="1627332" y="717692"/>
                </a:cubicBezTo>
                <a:cubicBezTo>
                  <a:pt x="1636582" y="527924"/>
                  <a:pt x="1784439" y="384205"/>
                  <a:pt x="1572737" y="287386"/>
                </a:cubicBezTo>
                <a:cubicBezTo>
                  <a:pt x="1361035" y="190567"/>
                  <a:pt x="357123" y="136779"/>
                  <a:pt x="357123" y="136779"/>
                </a:cubicBezTo>
                <a:lnTo>
                  <a:pt x="357123" y="136779"/>
                </a:lnTo>
                <a:lnTo>
                  <a:pt x="357123" y="136779"/>
                </a:lnTo>
              </a:path>
            </a:pathLst>
          </a:custGeom>
          <a:solidFill>
            <a:srgbClr val="FFFF00">
              <a:alpha val="12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orbel" pitchFamily="34" charset="0"/>
            </a:endParaRPr>
          </a:p>
        </p:txBody>
      </p:sp>
      <p:graphicFrame>
        <p:nvGraphicFramePr>
          <p:cNvPr id="120" name="Диаграмма 119"/>
          <p:cNvGraphicFramePr/>
          <p:nvPr/>
        </p:nvGraphicFramePr>
        <p:xfrm>
          <a:off x="0" y="3357538"/>
          <a:ext cx="507209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514475" y="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3078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3079" name="Text Box 3"/>
          <p:cNvSpPr txBox="1">
            <a:spLocks noChangeArrowheads="1"/>
          </p:cNvSpPr>
          <p:nvPr/>
        </p:nvSpPr>
        <p:spPr bwMode="auto">
          <a:xfrm>
            <a:off x="381000" y="0"/>
            <a:ext cx="8763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3200"/>
              </a:lnSpc>
            </a:pPr>
            <a:r>
              <a:rPr lang="en-US" sz="2400" b="1" i="1" dirty="0" smtClean="0">
                <a:latin typeface="Corbel" pitchFamily="34" charset="0"/>
                <a:cs typeface="Times New Roman" pitchFamily="18" charset="0"/>
              </a:rPr>
              <a:t>Resistance welding quality monitoring with artificial neural network</a:t>
            </a:r>
            <a:endParaRPr lang="uk-UA" sz="2400" b="1" i="1" dirty="0" smtClean="0">
              <a:latin typeface="Corbel" pitchFamily="34" charset="0"/>
              <a:cs typeface="Times New Roman" pitchFamily="18" charset="0"/>
            </a:endParaRPr>
          </a:p>
          <a:p>
            <a:pPr algn="ctr" eaLnBrk="0" hangingPunct="0">
              <a:lnSpc>
                <a:spcPts val="3200"/>
              </a:lnSpc>
            </a:pPr>
            <a:r>
              <a:rPr lang="en-US" sz="2200" i="1" dirty="0" smtClean="0">
                <a:latin typeface="Corbel" pitchFamily="34" charset="0"/>
                <a:cs typeface="Times New Roman" pitchFamily="18" charset="0"/>
              </a:rPr>
              <a:t>.</a:t>
            </a:r>
            <a:endParaRPr lang="en-US" sz="2200" i="1" dirty="0">
              <a:latin typeface="Corbel" pitchFamily="34" charset="0"/>
              <a:cs typeface="Times New Roman" pitchFamily="18" charset="0"/>
            </a:endParaRPr>
          </a:p>
        </p:txBody>
      </p:sp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304800" y="990600"/>
            <a:ext cx="1008062" cy="457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orbel" pitchFamily="34" charset="0"/>
              </a:rPr>
              <a:t>ADC</a:t>
            </a:r>
            <a:endParaRPr lang="uk-UA" b="1" dirty="0">
              <a:latin typeface="Corbel" pitchFamily="34" charset="0"/>
            </a:endParaRPr>
          </a:p>
        </p:txBody>
      </p:sp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1714500" y="990600"/>
            <a:ext cx="1619250" cy="457201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orbel" pitchFamily="34" charset="0"/>
              </a:rPr>
              <a:t>Filtering</a:t>
            </a:r>
            <a:endParaRPr lang="uk-UA" b="1" dirty="0">
              <a:latin typeface="Corbel" pitchFamily="34" charset="0"/>
            </a:endParaRPr>
          </a:p>
        </p:txBody>
      </p:sp>
      <p:sp>
        <p:nvSpPr>
          <p:cNvPr id="3082" name="Text Box 8"/>
          <p:cNvSpPr txBox="1">
            <a:spLocks noChangeArrowheads="1"/>
          </p:cNvSpPr>
          <p:nvPr/>
        </p:nvSpPr>
        <p:spPr bwMode="auto">
          <a:xfrm>
            <a:off x="3786188" y="990600"/>
            <a:ext cx="1619250" cy="457199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orbel" pitchFamily="34" charset="0"/>
              </a:rPr>
              <a:t>Fragmentation</a:t>
            </a:r>
            <a:endParaRPr lang="uk-UA" b="1" dirty="0">
              <a:latin typeface="Corbel" pitchFamily="34" charset="0"/>
            </a:endParaRP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929563" y="990600"/>
            <a:ext cx="1008062" cy="457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Corbel" pitchFamily="34" charset="0"/>
              </a:rPr>
              <a:t>Analysis</a:t>
            </a:r>
            <a:endParaRPr lang="uk-UA" sz="1600" b="1" dirty="0">
              <a:latin typeface="Corbel" pitchFamily="34" charset="0"/>
            </a:endParaRPr>
          </a:p>
        </p:txBody>
      </p:sp>
      <p:sp>
        <p:nvSpPr>
          <p:cNvPr id="3084" name="Text Box 15"/>
          <p:cNvSpPr txBox="1">
            <a:spLocks noChangeArrowheads="1"/>
          </p:cNvSpPr>
          <p:nvPr/>
        </p:nvSpPr>
        <p:spPr bwMode="auto">
          <a:xfrm>
            <a:off x="5929313" y="990600"/>
            <a:ext cx="1619250" cy="4572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/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orbel" pitchFamily="34" charset="0"/>
              </a:rPr>
              <a:t>Integrating</a:t>
            </a:r>
            <a:endParaRPr lang="uk-UA" b="1" dirty="0">
              <a:latin typeface="Corbel" pitchFamily="34" charset="0"/>
            </a:endParaRPr>
          </a:p>
        </p:txBody>
      </p:sp>
      <p:grpSp>
        <p:nvGrpSpPr>
          <p:cNvPr id="2" name="Группа 164"/>
          <p:cNvGrpSpPr>
            <a:grpSpLocks/>
          </p:cNvGrpSpPr>
          <p:nvPr/>
        </p:nvGrpSpPr>
        <p:grpSpPr bwMode="auto">
          <a:xfrm>
            <a:off x="2627313" y="1728788"/>
            <a:ext cx="2643187" cy="1511300"/>
            <a:chOff x="500038" y="2928932"/>
            <a:chExt cx="3357586" cy="2268536"/>
          </a:xfrm>
        </p:grpSpPr>
        <p:sp>
          <p:nvSpPr>
            <p:cNvPr id="3105" name="Rectangle 92"/>
            <p:cNvSpPr>
              <a:spLocks noChangeArrowheads="1"/>
            </p:cNvSpPr>
            <p:nvPr/>
          </p:nvSpPr>
          <p:spPr bwMode="auto">
            <a:xfrm rot="-5400000">
              <a:off x="1044563" y="2384407"/>
              <a:ext cx="2268536" cy="3357586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  <a:p>
              <a:pPr algn="ctr" eaLnBrk="0" hangingPunct="0"/>
              <a:endParaRPr lang="uk-UA" sz="1100">
                <a:latin typeface="Corbel" pitchFamily="34" charset="0"/>
              </a:endParaRPr>
            </a:p>
          </p:txBody>
        </p:sp>
        <p:grpSp>
          <p:nvGrpSpPr>
            <p:cNvPr id="3" name="Group 93"/>
            <p:cNvGrpSpPr>
              <a:grpSpLocks/>
            </p:cNvGrpSpPr>
            <p:nvPr/>
          </p:nvGrpSpPr>
          <p:grpSpPr bwMode="auto">
            <a:xfrm rot="5400000">
              <a:off x="1523200" y="3263120"/>
              <a:ext cx="1096964" cy="1571635"/>
              <a:chOff x="4719" y="4011"/>
              <a:chExt cx="1088" cy="1755"/>
            </a:xfrm>
          </p:grpSpPr>
          <p:sp>
            <p:nvSpPr>
              <p:cNvPr id="3109" name="Oval 94"/>
              <p:cNvSpPr>
                <a:spLocks noChangeArrowheads="1"/>
              </p:cNvSpPr>
              <p:nvPr/>
            </p:nvSpPr>
            <p:spPr bwMode="auto">
              <a:xfrm>
                <a:off x="4719" y="5091"/>
                <a:ext cx="273" cy="27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0" name="Oval 95"/>
              <p:cNvSpPr>
                <a:spLocks noChangeArrowheads="1"/>
              </p:cNvSpPr>
              <p:nvPr/>
            </p:nvSpPr>
            <p:spPr bwMode="auto">
              <a:xfrm>
                <a:off x="5127" y="5091"/>
                <a:ext cx="271" cy="27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1" name="Oval 96"/>
              <p:cNvSpPr>
                <a:spLocks noChangeArrowheads="1"/>
              </p:cNvSpPr>
              <p:nvPr/>
            </p:nvSpPr>
            <p:spPr bwMode="auto">
              <a:xfrm>
                <a:off x="5534" y="5091"/>
                <a:ext cx="273" cy="270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2" name="Rectangle 97"/>
              <p:cNvSpPr>
                <a:spLocks noChangeArrowheads="1"/>
              </p:cNvSpPr>
              <p:nvPr/>
            </p:nvSpPr>
            <p:spPr bwMode="auto">
              <a:xfrm>
                <a:off x="4719" y="4686"/>
                <a:ext cx="272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3" name="Rectangle 98"/>
              <p:cNvSpPr>
                <a:spLocks noChangeArrowheads="1"/>
              </p:cNvSpPr>
              <p:nvPr/>
            </p:nvSpPr>
            <p:spPr bwMode="auto">
              <a:xfrm>
                <a:off x="5127" y="4686"/>
                <a:ext cx="271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4" name="Rectangle 99"/>
              <p:cNvSpPr>
                <a:spLocks noChangeArrowheads="1"/>
              </p:cNvSpPr>
              <p:nvPr/>
            </p:nvSpPr>
            <p:spPr bwMode="auto">
              <a:xfrm>
                <a:off x="5534" y="4686"/>
                <a:ext cx="273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5" name="Rectangle 100"/>
              <p:cNvSpPr>
                <a:spLocks noChangeArrowheads="1"/>
              </p:cNvSpPr>
              <p:nvPr/>
            </p:nvSpPr>
            <p:spPr bwMode="auto">
              <a:xfrm>
                <a:off x="4719" y="4281"/>
                <a:ext cx="272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6" name="Rectangle 101"/>
              <p:cNvSpPr>
                <a:spLocks noChangeArrowheads="1"/>
              </p:cNvSpPr>
              <p:nvPr/>
            </p:nvSpPr>
            <p:spPr bwMode="auto">
              <a:xfrm>
                <a:off x="5127" y="4281"/>
                <a:ext cx="271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7" name="Rectangle 102"/>
              <p:cNvSpPr>
                <a:spLocks noChangeArrowheads="1"/>
              </p:cNvSpPr>
              <p:nvPr/>
            </p:nvSpPr>
            <p:spPr bwMode="auto">
              <a:xfrm>
                <a:off x="5534" y="4281"/>
                <a:ext cx="272" cy="270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uk-UA" sz="1400">
                  <a:latin typeface="Corbel" pitchFamily="34" charset="0"/>
                </a:endParaRPr>
              </a:p>
            </p:txBody>
          </p:sp>
          <p:sp>
            <p:nvSpPr>
              <p:cNvPr id="3118" name="Line 103"/>
              <p:cNvSpPr>
                <a:spLocks noChangeShapeType="1"/>
              </p:cNvSpPr>
              <p:nvPr/>
            </p:nvSpPr>
            <p:spPr bwMode="auto">
              <a:xfrm>
                <a:off x="4719" y="5496"/>
                <a:ext cx="1087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19" name="Line 104"/>
              <p:cNvSpPr>
                <a:spLocks noChangeShapeType="1"/>
              </p:cNvSpPr>
              <p:nvPr/>
            </p:nvSpPr>
            <p:spPr bwMode="auto">
              <a:xfrm flipV="1">
                <a:off x="4855" y="536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0" name="Line 105"/>
              <p:cNvSpPr>
                <a:spLocks noChangeShapeType="1"/>
              </p:cNvSpPr>
              <p:nvPr/>
            </p:nvSpPr>
            <p:spPr bwMode="auto">
              <a:xfrm flipV="1">
                <a:off x="5263" y="536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1" name="Line 106"/>
              <p:cNvSpPr>
                <a:spLocks noChangeShapeType="1"/>
              </p:cNvSpPr>
              <p:nvPr/>
            </p:nvSpPr>
            <p:spPr bwMode="auto">
              <a:xfrm flipV="1">
                <a:off x="5670" y="536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2" name="Line 107"/>
              <p:cNvSpPr>
                <a:spLocks noChangeShapeType="1"/>
              </p:cNvSpPr>
              <p:nvPr/>
            </p:nvSpPr>
            <p:spPr bwMode="auto">
              <a:xfrm flipV="1">
                <a:off x="5263" y="5496"/>
                <a:ext cx="0" cy="2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" name="Line 108"/>
              <p:cNvSpPr>
                <a:spLocks noChangeShapeType="1"/>
              </p:cNvSpPr>
              <p:nvPr/>
            </p:nvSpPr>
            <p:spPr bwMode="auto">
              <a:xfrm flipV="1">
                <a:off x="4855" y="495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4" name="Line 109"/>
              <p:cNvSpPr>
                <a:spLocks noChangeShapeType="1"/>
              </p:cNvSpPr>
              <p:nvPr/>
            </p:nvSpPr>
            <p:spPr bwMode="auto">
              <a:xfrm flipV="1">
                <a:off x="4855" y="4956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5" name="Line 110"/>
              <p:cNvSpPr>
                <a:spLocks noChangeShapeType="1"/>
              </p:cNvSpPr>
              <p:nvPr/>
            </p:nvSpPr>
            <p:spPr bwMode="auto">
              <a:xfrm flipV="1">
                <a:off x="4855" y="4956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6" name="Line 111"/>
              <p:cNvSpPr>
                <a:spLocks noChangeShapeType="1"/>
              </p:cNvSpPr>
              <p:nvPr/>
            </p:nvSpPr>
            <p:spPr bwMode="auto">
              <a:xfrm flipV="1">
                <a:off x="5263" y="495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7" name="Line 112"/>
              <p:cNvSpPr>
                <a:spLocks noChangeShapeType="1"/>
              </p:cNvSpPr>
              <p:nvPr/>
            </p:nvSpPr>
            <p:spPr bwMode="auto">
              <a:xfrm flipV="1">
                <a:off x="5263" y="4956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8" name="Line 113"/>
              <p:cNvSpPr>
                <a:spLocks noChangeShapeType="1"/>
              </p:cNvSpPr>
              <p:nvPr/>
            </p:nvSpPr>
            <p:spPr bwMode="auto">
              <a:xfrm flipH="1" flipV="1">
                <a:off x="4855" y="4956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9" name="Line 114"/>
              <p:cNvSpPr>
                <a:spLocks noChangeShapeType="1"/>
              </p:cNvSpPr>
              <p:nvPr/>
            </p:nvSpPr>
            <p:spPr bwMode="auto">
              <a:xfrm flipV="1">
                <a:off x="5670" y="495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0" name="Line 115"/>
              <p:cNvSpPr>
                <a:spLocks noChangeShapeType="1"/>
              </p:cNvSpPr>
              <p:nvPr/>
            </p:nvSpPr>
            <p:spPr bwMode="auto">
              <a:xfrm flipH="1" flipV="1">
                <a:off x="5263" y="4956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1" name="Line 116"/>
              <p:cNvSpPr>
                <a:spLocks noChangeShapeType="1"/>
              </p:cNvSpPr>
              <p:nvPr/>
            </p:nvSpPr>
            <p:spPr bwMode="auto">
              <a:xfrm flipH="1" flipV="1">
                <a:off x="4855" y="4956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2" name="Line 117"/>
              <p:cNvSpPr>
                <a:spLocks noChangeShapeType="1"/>
              </p:cNvSpPr>
              <p:nvPr/>
            </p:nvSpPr>
            <p:spPr bwMode="auto">
              <a:xfrm flipV="1">
                <a:off x="4855" y="455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3" name="Line 118"/>
              <p:cNvSpPr>
                <a:spLocks noChangeShapeType="1"/>
              </p:cNvSpPr>
              <p:nvPr/>
            </p:nvSpPr>
            <p:spPr bwMode="auto">
              <a:xfrm flipV="1">
                <a:off x="4855" y="4551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4" name="Line 119"/>
              <p:cNvSpPr>
                <a:spLocks noChangeShapeType="1"/>
              </p:cNvSpPr>
              <p:nvPr/>
            </p:nvSpPr>
            <p:spPr bwMode="auto">
              <a:xfrm flipV="1">
                <a:off x="4855" y="4551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5" name="Line 120"/>
              <p:cNvSpPr>
                <a:spLocks noChangeShapeType="1"/>
              </p:cNvSpPr>
              <p:nvPr/>
            </p:nvSpPr>
            <p:spPr bwMode="auto">
              <a:xfrm flipV="1">
                <a:off x="5263" y="455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6" name="Line 121"/>
              <p:cNvSpPr>
                <a:spLocks noChangeShapeType="1"/>
              </p:cNvSpPr>
              <p:nvPr/>
            </p:nvSpPr>
            <p:spPr bwMode="auto">
              <a:xfrm flipV="1">
                <a:off x="5263" y="4551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7" name="Line 122"/>
              <p:cNvSpPr>
                <a:spLocks noChangeShapeType="1"/>
              </p:cNvSpPr>
              <p:nvPr/>
            </p:nvSpPr>
            <p:spPr bwMode="auto">
              <a:xfrm flipH="1" flipV="1">
                <a:off x="4855" y="4551"/>
                <a:ext cx="408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8" name="Line 123"/>
              <p:cNvSpPr>
                <a:spLocks noChangeShapeType="1"/>
              </p:cNvSpPr>
              <p:nvPr/>
            </p:nvSpPr>
            <p:spPr bwMode="auto">
              <a:xfrm flipV="1">
                <a:off x="5670" y="455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39" name="Line 124"/>
              <p:cNvSpPr>
                <a:spLocks noChangeShapeType="1"/>
              </p:cNvSpPr>
              <p:nvPr/>
            </p:nvSpPr>
            <p:spPr bwMode="auto">
              <a:xfrm flipH="1" flipV="1">
                <a:off x="4855" y="4551"/>
                <a:ext cx="81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40" name="Line 125"/>
              <p:cNvSpPr>
                <a:spLocks noChangeShapeType="1"/>
              </p:cNvSpPr>
              <p:nvPr/>
            </p:nvSpPr>
            <p:spPr bwMode="auto">
              <a:xfrm flipH="1" flipV="1">
                <a:off x="5263" y="4551"/>
                <a:ext cx="407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41" name="Line 126"/>
              <p:cNvSpPr>
                <a:spLocks noChangeShapeType="1"/>
              </p:cNvSpPr>
              <p:nvPr/>
            </p:nvSpPr>
            <p:spPr bwMode="auto">
              <a:xfrm>
                <a:off x="4719" y="4146"/>
                <a:ext cx="1087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42" name="Line 127"/>
              <p:cNvSpPr>
                <a:spLocks noChangeShapeType="1"/>
              </p:cNvSpPr>
              <p:nvPr/>
            </p:nvSpPr>
            <p:spPr bwMode="auto">
              <a:xfrm flipV="1">
                <a:off x="4855" y="414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43" name="Line 128"/>
              <p:cNvSpPr>
                <a:spLocks noChangeShapeType="1"/>
              </p:cNvSpPr>
              <p:nvPr/>
            </p:nvSpPr>
            <p:spPr bwMode="auto">
              <a:xfrm flipV="1">
                <a:off x="5263" y="414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44" name="Line 129"/>
              <p:cNvSpPr>
                <a:spLocks noChangeShapeType="1"/>
              </p:cNvSpPr>
              <p:nvPr/>
            </p:nvSpPr>
            <p:spPr bwMode="auto">
              <a:xfrm flipV="1">
                <a:off x="5670" y="4146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45" name="Line 130"/>
              <p:cNvSpPr>
                <a:spLocks noChangeShapeType="1"/>
              </p:cNvSpPr>
              <p:nvPr/>
            </p:nvSpPr>
            <p:spPr bwMode="auto">
              <a:xfrm flipV="1">
                <a:off x="5263" y="4011"/>
                <a:ext cx="0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07" name="AutoShape 132"/>
            <p:cNvSpPr>
              <a:spLocks noChangeArrowheads="1"/>
            </p:cNvSpPr>
            <p:nvPr/>
          </p:nvSpPr>
          <p:spPr bwMode="auto">
            <a:xfrm rot="-5400000">
              <a:off x="-58764" y="3702048"/>
              <a:ext cx="1946275" cy="685800"/>
            </a:xfrm>
            <a:prstGeom prst="flowChartOffpage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200" b="1" dirty="0"/>
                <a:t>Input data</a:t>
              </a:r>
              <a:endParaRPr lang="uk-UA" sz="1200" b="1"/>
            </a:p>
          </p:txBody>
        </p:sp>
        <p:sp>
          <p:nvSpPr>
            <p:cNvPr id="3108" name="AutoShape 133"/>
            <p:cNvSpPr>
              <a:spLocks noChangeArrowheads="1"/>
            </p:cNvSpPr>
            <p:nvPr/>
          </p:nvSpPr>
          <p:spPr bwMode="auto">
            <a:xfrm rot="-5400000">
              <a:off x="2325677" y="3603622"/>
              <a:ext cx="1946275" cy="882650"/>
            </a:xfrm>
            <a:prstGeom prst="flowChartOffpageConnec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200" b="1" dirty="0"/>
                <a:t>Data processing results</a:t>
              </a:r>
              <a:endParaRPr lang="uk-UA" sz="1200" b="1"/>
            </a:p>
          </p:txBody>
        </p:sp>
      </p:grpSp>
      <p:pic>
        <p:nvPicPr>
          <p:cNvPr id="3086" name="Picture 196" descr="АНАЛИЗАТОР КПИ-ИЭ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728788"/>
            <a:ext cx="22320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" name="Rectangle 20"/>
          <p:cNvSpPr>
            <a:spLocks noChangeArrowheads="1"/>
          </p:cNvSpPr>
          <p:nvPr/>
        </p:nvSpPr>
        <p:spPr bwMode="auto">
          <a:xfrm>
            <a:off x="5072063" y="1549400"/>
            <a:ext cx="231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100" dirty="0">
              <a:latin typeface="Corbel" pitchFamily="34" charset="0"/>
            </a:endParaRPr>
          </a:p>
        </p:txBody>
      </p:sp>
      <p:sp>
        <p:nvSpPr>
          <p:cNvPr id="195" name="Rectangle 2"/>
          <p:cNvSpPr>
            <a:spLocks noChangeArrowheads="1"/>
          </p:cNvSpPr>
          <p:nvPr/>
        </p:nvSpPr>
        <p:spPr bwMode="auto">
          <a:xfrm>
            <a:off x="5072063" y="1549400"/>
            <a:ext cx="231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100" dirty="0">
              <a:latin typeface="Corbel" pitchFamily="34" charset="0"/>
            </a:endParaRPr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5172075" y="2000250"/>
          <a:ext cx="2592388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Лист" r:id="rId6" imgW="3686175" imgH="2076450" progId="Excel.Sheet.8">
                  <p:embed/>
                </p:oleObj>
              </mc:Choice>
              <mc:Fallback>
                <p:oleObj name="Лист" r:id="rId6" imgW="3686175" imgH="2076450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000250"/>
                        <a:ext cx="2592388" cy="145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" name="Rectangle 5"/>
          <p:cNvSpPr>
            <a:spLocks noChangeArrowheads="1"/>
          </p:cNvSpPr>
          <p:nvPr/>
        </p:nvSpPr>
        <p:spPr bwMode="auto">
          <a:xfrm>
            <a:off x="7785100" y="2924175"/>
            <a:ext cx="1104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800" i="1" dirty="0">
                <a:solidFill>
                  <a:srgbClr val="000000"/>
                </a:solidFill>
                <a:latin typeface="Gill Sans MT" pitchFamily="34" charset="0"/>
                <a:cs typeface="Times New Roman" pitchFamily="18" charset="0"/>
              </a:rPr>
              <a:t>L</a:t>
            </a:r>
            <a:r>
              <a:rPr lang="uk-UA" sz="80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= 20 – 25 </a:t>
            </a:r>
            <a: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mm</a:t>
            </a:r>
            <a:r>
              <a:rPr lang="uk-UA" sz="80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, </a:t>
            </a:r>
            <a: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without cracks</a:t>
            </a:r>
            <a:r>
              <a:rPr lang="ru-RU" sz="200">
                <a:latin typeface="Corbel" pitchFamily="34" charset="0"/>
              </a:rPr>
              <a:t> </a:t>
            </a:r>
            <a:endParaRPr lang="ru-RU" sz="1100">
              <a:latin typeface="Corbel" pitchFamily="34" charset="0"/>
            </a:endParaRPr>
          </a:p>
        </p:txBody>
      </p:sp>
      <p:sp>
        <p:nvSpPr>
          <p:cNvPr id="201" name="Rectangle 7"/>
          <p:cNvSpPr>
            <a:spLocks noChangeArrowheads="1"/>
          </p:cNvSpPr>
          <p:nvPr/>
        </p:nvSpPr>
        <p:spPr bwMode="auto">
          <a:xfrm>
            <a:off x="5072063" y="1549400"/>
            <a:ext cx="231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100" dirty="0">
              <a:latin typeface="Corbel" pitchFamily="34" charset="0"/>
            </a:endParaRP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5172075" y="3497263"/>
          <a:ext cx="2532063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Диаграмма" r:id="rId9" imgW="3600513" imgH="2019282" progId="Excel.Sheet.8">
                  <p:embed/>
                </p:oleObj>
              </mc:Choice>
              <mc:Fallback>
                <p:oleObj name="Диаграмма" r:id="rId9" imgW="3600513" imgH="2019282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3497263"/>
                        <a:ext cx="2532063" cy="1411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" name="Rectangle 10"/>
          <p:cNvSpPr>
            <a:spLocks noChangeArrowheads="1"/>
          </p:cNvSpPr>
          <p:nvPr/>
        </p:nvSpPr>
        <p:spPr bwMode="auto">
          <a:xfrm>
            <a:off x="7785100" y="4532313"/>
            <a:ext cx="1004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800" i="1" dirty="0">
                <a:solidFill>
                  <a:srgbClr val="000000"/>
                </a:solidFill>
                <a:latin typeface="Gill Sans MT" pitchFamily="34" charset="0"/>
                <a:cs typeface="Times New Roman" pitchFamily="18" charset="0"/>
              </a:rPr>
              <a:t>L</a:t>
            </a:r>
            <a:r>
              <a:rPr lang="uk-UA" sz="80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= 12 – 15</a:t>
            </a:r>
            <a: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mm</a:t>
            </a:r>
            <a:r>
              <a:rPr lang="uk-UA" sz="80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,</a:t>
            </a:r>
            <a: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</a:t>
            </a:r>
            <a:b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</a:br>
            <a: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with cracks</a:t>
            </a:r>
            <a:r>
              <a:rPr lang="ru-RU" sz="200">
                <a:latin typeface="Corbel" pitchFamily="34" charset="0"/>
              </a:rPr>
              <a:t> </a:t>
            </a:r>
            <a:endParaRPr lang="ru-RU" sz="1100">
              <a:latin typeface="Corbel" pitchFamily="34" charset="0"/>
            </a:endParaRPr>
          </a:p>
        </p:txBody>
      </p:sp>
      <p:sp>
        <p:nvSpPr>
          <p:cNvPr id="210" name="Rectangle 14"/>
          <p:cNvSpPr>
            <a:spLocks noChangeArrowheads="1"/>
          </p:cNvSpPr>
          <p:nvPr/>
        </p:nvSpPr>
        <p:spPr bwMode="auto">
          <a:xfrm>
            <a:off x="5072063" y="1549400"/>
            <a:ext cx="231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100" dirty="0">
              <a:latin typeface="Corbel" pitchFamily="34" charset="0"/>
            </a:endParaRPr>
          </a:p>
        </p:txBody>
      </p:sp>
      <p:graphicFrame>
        <p:nvGraphicFramePr>
          <p:cNvPr id="3076" name="Object 13"/>
          <p:cNvGraphicFramePr>
            <a:graphicFrameLocks noChangeAspect="1"/>
          </p:cNvGraphicFramePr>
          <p:nvPr/>
        </p:nvGraphicFramePr>
        <p:xfrm>
          <a:off x="5172075" y="4891088"/>
          <a:ext cx="2592388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Worksheet" r:id="rId12" imgW="5534047" imgH="2962262" progId="Excel.Sheet.8">
                  <p:embed/>
                </p:oleObj>
              </mc:Choice>
              <mc:Fallback>
                <p:oleObj name="Worksheet" r:id="rId12" imgW="5534047" imgH="2962262" progId="Excel.Shee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4891088"/>
                        <a:ext cx="2592388" cy="145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3" name="Прямоугольник 52"/>
          <p:cNvSpPr>
            <a:spLocks noChangeArrowheads="1"/>
          </p:cNvSpPr>
          <p:nvPr/>
        </p:nvSpPr>
        <p:spPr bwMode="auto">
          <a:xfrm>
            <a:off x="5373688" y="1844675"/>
            <a:ext cx="1500187" cy="304800"/>
          </a:xfrm>
          <a:prstGeom prst="rect">
            <a:avLst/>
          </a:prstGeom>
          <a:solidFill>
            <a:srgbClr val="FFFFCC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orbel" pitchFamily="34" charset="0"/>
              </a:rPr>
              <a:t>Basic parameters</a:t>
            </a:r>
            <a:endParaRPr lang="ru-RU" sz="1400" b="1">
              <a:latin typeface="Corbel" pitchFamily="34" charset="0"/>
            </a:endParaRPr>
          </a:p>
        </p:txBody>
      </p:sp>
      <p:sp>
        <p:nvSpPr>
          <p:cNvPr id="3094" name="Прямоугольник 56"/>
          <p:cNvSpPr>
            <a:spLocks noChangeArrowheads="1"/>
          </p:cNvSpPr>
          <p:nvPr/>
        </p:nvSpPr>
        <p:spPr bwMode="auto">
          <a:xfrm>
            <a:off x="5373688" y="3357563"/>
            <a:ext cx="1336675" cy="304800"/>
          </a:xfrm>
          <a:prstGeom prst="rect">
            <a:avLst/>
          </a:prstGeom>
          <a:solidFill>
            <a:srgbClr val="FFFFCC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orbel" pitchFamily="34" charset="0"/>
              </a:rPr>
              <a:t>Reduced speed</a:t>
            </a:r>
            <a:endParaRPr lang="ru-RU" sz="1400" b="1" dirty="0">
              <a:latin typeface="Corbel" pitchFamily="34" charset="0"/>
            </a:endParaRPr>
          </a:p>
        </p:txBody>
      </p:sp>
      <p:sp>
        <p:nvSpPr>
          <p:cNvPr id="3095" name="Прямоугольник 57"/>
          <p:cNvSpPr>
            <a:spLocks noChangeArrowheads="1"/>
          </p:cNvSpPr>
          <p:nvPr/>
        </p:nvSpPr>
        <p:spPr bwMode="auto">
          <a:xfrm>
            <a:off x="5373688" y="4797425"/>
            <a:ext cx="2411412" cy="304800"/>
          </a:xfrm>
          <a:prstGeom prst="rect">
            <a:avLst/>
          </a:prstGeom>
          <a:solidFill>
            <a:srgbClr val="FFFFCC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orbel" pitchFamily="34" charset="0"/>
              </a:rPr>
              <a:t>Increased voltage</a:t>
            </a:r>
            <a:endParaRPr lang="ru-RU" sz="1400" b="1" dirty="0">
              <a:latin typeface="Corbel" pitchFamily="34" charset="0"/>
            </a:endParaRPr>
          </a:p>
        </p:txBody>
      </p:sp>
      <p:sp>
        <p:nvSpPr>
          <p:cNvPr id="215" name="Rectangle 5"/>
          <p:cNvSpPr>
            <a:spLocks noChangeArrowheads="1"/>
          </p:cNvSpPr>
          <p:nvPr/>
        </p:nvSpPr>
        <p:spPr bwMode="auto">
          <a:xfrm>
            <a:off x="7785100" y="5846763"/>
            <a:ext cx="1104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800" i="1" dirty="0">
                <a:solidFill>
                  <a:srgbClr val="000000"/>
                </a:solidFill>
                <a:latin typeface="Gill Sans MT" pitchFamily="34" charset="0"/>
                <a:cs typeface="Times New Roman" pitchFamily="18" charset="0"/>
              </a:rPr>
              <a:t>L</a:t>
            </a:r>
            <a:r>
              <a:rPr lang="uk-UA" sz="80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= 25 – 30</a:t>
            </a:r>
            <a: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 mm</a:t>
            </a:r>
            <a:r>
              <a:rPr lang="uk-UA" sz="80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, </a:t>
            </a:r>
            <a:r>
              <a:rPr lang="en-US" sz="800" dirty="0">
                <a:solidFill>
                  <a:srgbClr val="000000"/>
                </a:solidFill>
                <a:latin typeface="Corbel" pitchFamily="34" charset="0"/>
                <a:cs typeface="Times New Roman" pitchFamily="18" charset="0"/>
              </a:rPr>
              <a:t>without cracks</a:t>
            </a:r>
            <a:r>
              <a:rPr lang="ru-RU" sz="200">
                <a:latin typeface="Corbel" pitchFamily="34" charset="0"/>
              </a:rPr>
              <a:t> </a:t>
            </a:r>
            <a:endParaRPr lang="ru-RU" sz="1100">
              <a:latin typeface="Corbel" pitchFamily="34" charset="0"/>
            </a:endParaRPr>
          </a:p>
        </p:txBody>
      </p:sp>
      <p:cxnSp>
        <p:nvCxnSpPr>
          <p:cNvPr id="218" name="Соединительная линия уступом 217"/>
          <p:cNvCxnSpPr/>
          <p:nvPr/>
        </p:nvCxnSpPr>
        <p:spPr>
          <a:xfrm>
            <a:off x="1219200" y="1219200"/>
            <a:ext cx="492125" cy="1588"/>
          </a:xfrm>
          <a:prstGeom prst="bentConnector3">
            <a:avLst>
              <a:gd name="adj1" fmla="val 38566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Соединительная линия уступом 224"/>
          <p:cNvCxnSpPr>
            <a:stCxn id="3081" idx="3"/>
            <a:endCxn id="3082" idx="1"/>
          </p:cNvCxnSpPr>
          <p:nvPr/>
        </p:nvCxnSpPr>
        <p:spPr>
          <a:xfrm flipV="1">
            <a:off x="3333750" y="1219200"/>
            <a:ext cx="452438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6" name="Соединительная линия уступом 235"/>
          <p:cNvCxnSpPr>
            <a:stCxn id="3082" idx="3"/>
            <a:endCxn id="3084" idx="1"/>
          </p:cNvCxnSpPr>
          <p:nvPr/>
        </p:nvCxnSpPr>
        <p:spPr>
          <a:xfrm>
            <a:off x="5405438" y="1219200"/>
            <a:ext cx="523875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Соединительная линия уступом 237"/>
          <p:cNvCxnSpPr>
            <a:stCxn id="3084" idx="3"/>
            <a:endCxn id="3083" idx="1"/>
          </p:cNvCxnSpPr>
          <p:nvPr/>
        </p:nvCxnSpPr>
        <p:spPr>
          <a:xfrm>
            <a:off x="7548563" y="1219200"/>
            <a:ext cx="381000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63" name="Диаграмма 262"/>
          <p:cNvGraphicFramePr/>
          <p:nvPr/>
        </p:nvGraphicFramePr>
        <p:xfrm>
          <a:off x="142844" y="3214686"/>
          <a:ext cx="5286412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3102" name="Picture 76" descr="P305000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12088" y="2060575"/>
            <a:ext cx="1152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Picture 77" descr="P305000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12088" y="3678238"/>
            <a:ext cx="1152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Picture 78" descr="P305000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12088" y="5026025"/>
            <a:ext cx="11906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раница 9">
    <a:dk1>
      <a:srgbClr val="000000"/>
    </a:dk1>
    <a:lt1>
      <a:srgbClr val="FFFFFF"/>
    </a:lt1>
    <a:dk2>
      <a:srgbClr val="000000"/>
    </a:dk2>
    <a:lt2>
      <a:srgbClr val="FEFEFE"/>
    </a:lt2>
    <a:accent1>
      <a:srgbClr val="E1E1FF"/>
    </a:accent1>
    <a:accent2>
      <a:srgbClr val="D9FFF8"/>
    </a:accent2>
    <a:accent3>
      <a:srgbClr val="FFFFFF"/>
    </a:accent3>
    <a:accent4>
      <a:srgbClr val="000000"/>
    </a:accent4>
    <a:accent5>
      <a:srgbClr val="EEEEFF"/>
    </a:accent5>
    <a:accent6>
      <a:srgbClr val="C4E7E1"/>
    </a:accent6>
    <a:hlink>
      <a:srgbClr val="9966FF"/>
    </a:hlink>
    <a:folHlink>
      <a:srgbClr val="666699"/>
    </a:folHlink>
  </a:clrScheme>
  <a:fontScheme name="Граница">
    <a:majorFont>
      <a:latin typeface="Tahoma"/>
      <a:ea typeface=""/>
      <a:cs typeface="Arial"/>
    </a:majorFont>
    <a:minorFont>
      <a:latin typeface="Tahoma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раница 9">
    <a:dk1>
      <a:srgbClr val="000000"/>
    </a:dk1>
    <a:lt1>
      <a:srgbClr val="FFFFFF"/>
    </a:lt1>
    <a:dk2>
      <a:srgbClr val="000000"/>
    </a:dk2>
    <a:lt2>
      <a:srgbClr val="FEFEFE"/>
    </a:lt2>
    <a:accent1>
      <a:srgbClr val="E1E1FF"/>
    </a:accent1>
    <a:accent2>
      <a:srgbClr val="D9FFF8"/>
    </a:accent2>
    <a:accent3>
      <a:srgbClr val="FFFFFF"/>
    </a:accent3>
    <a:accent4>
      <a:srgbClr val="000000"/>
    </a:accent4>
    <a:accent5>
      <a:srgbClr val="EEEEFF"/>
    </a:accent5>
    <a:accent6>
      <a:srgbClr val="C4E7E1"/>
    </a:accent6>
    <a:hlink>
      <a:srgbClr val="9966FF"/>
    </a:hlink>
    <a:folHlink>
      <a:srgbClr val="666699"/>
    </a:folHlink>
  </a:clrScheme>
  <a:fontScheme name="Граница">
    <a:majorFont>
      <a:latin typeface="Tahoma"/>
      <a:ea typeface=""/>
      <a:cs typeface="Arial"/>
    </a:majorFont>
    <a:minorFont>
      <a:latin typeface="Tahoma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1077</Words>
  <Application>Microsoft Office PowerPoint</Application>
  <PresentationFormat>On-screen Show (4:3)</PresentationFormat>
  <Paragraphs>215</Paragraphs>
  <Slides>18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Office Theme</vt:lpstr>
      <vt:lpstr>Диаграмма</vt:lpstr>
      <vt:lpstr>Picture</vt:lpstr>
      <vt:lpstr>Точечный рисунок</vt:lpstr>
      <vt:lpstr>Лист</vt:lpstr>
      <vt:lpstr>Worksheet</vt:lpstr>
      <vt:lpstr>NAITIONAL TECHNICAL UNIVERSITY OF UKRAINE ”KYIV POLITECHNICAL INSTITUTE” WELDING FACULTY</vt:lpstr>
      <vt:lpstr>Table of Content</vt:lpstr>
      <vt:lpstr>Faculty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of tensions in the pipelines </vt:lpstr>
      <vt:lpstr>PowerPoint Presentation</vt:lpstr>
      <vt:lpstr>PowerPoint Presentation</vt:lpstr>
      <vt:lpstr>PowerPoint Presentation</vt:lpstr>
      <vt:lpstr>PowerPoint Presentation</vt:lpstr>
      <vt:lpstr>SURFACE AND MICROSTRUCTURE OF PLAZMA SPRAYED COATINGS</vt:lpstr>
      <vt:lpstr>PROPERTIES OF PLAZMA SPRAYED COATINGS WHITH UDC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ЗВАРЮВАЛЬНИЙ ФАКУЛЬТЕТ НТУУ “КПІ” WELDING FACULTY NTUU “KPI”</dc:title>
  <dc:creator>user</dc:creator>
  <cp:lastModifiedBy>Varmanaa Rajakulendran</cp:lastModifiedBy>
  <cp:revision>66</cp:revision>
  <dcterms:created xsi:type="dcterms:W3CDTF">2006-08-16T00:00:00Z</dcterms:created>
  <dcterms:modified xsi:type="dcterms:W3CDTF">2014-02-26T14:40:32Z</dcterms:modified>
</cp:coreProperties>
</file>