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56" r:id="rId5"/>
    <p:sldMasterId id="2147483780" r:id="rId6"/>
    <p:sldMasterId id="2147483792" r:id="rId7"/>
    <p:sldMasterId id="2147483816" r:id="rId8"/>
    <p:sldMasterId id="2147483828" r:id="rId9"/>
    <p:sldMasterId id="2147483840" r:id="rId10"/>
    <p:sldMasterId id="2147483852" r:id="rId11"/>
  </p:sldMasterIdLst>
  <p:notesMasterIdLst>
    <p:notesMasterId r:id="rId71"/>
  </p:notesMasterIdLst>
  <p:handoutMasterIdLst>
    <p:handoutMasterId r:id="rId72"/>
  </p:handoutMasterIdLst>
  <p:sldIdLst>
    <p:sldId id="256" r:id="rId12"/>
    <p:sldId id="754" r:id="rId13"/>
    <p:sldId id="755" r:id="rId14"/>
    <p:sldId id="756" r:id="rId15"/>
    <p:sldId id="853" r:id="rId16"/>
    <p:sldId id="757" r:id="rId17"/>
    <p:sldId id="758" r:id="rId18"/>
    <p:sldId id="759" r:id="rId19"/>
    <p:sldId id="760" r:id="rId20"/>
    <p:sldId id="761" r:id="rId21"/>
    <p:sldId id="762" r:id="rId22"/>
    <p:sldId id="763" r:id="rId23"/>
    <p:sldId id="764" r:id="rId24"/>
    <p:sldId id="765" r:id="rId25"/>
    <p:sldId id="766" r:id="rId26"/>
    <p:sldId id="767" r:id="rId27"/>
    <p:sldId id="768" r:id="rId28"/>
    <p:sldId id="842" r:id="rId29"/>
    <p:sldId id="848" r:id="rId30"/>
    <p:sldId id="843" r:id="rId31"/>
    <p:sldId id="819" r:id="rId32"/>
    <p:sldId id="820" r:id="rId33"/>
    <p:sldId id="821" r:id="rId34"/>
    <p:sldId id="822" r:id="rId35"/>
    <p:sldId id="826" r:id="rId36"/>
    <p:sldId id="827" r:id="rId37"/>
    <p:sldId id="828" r:id="rId38"/>
    <p:sldId id="829" r:id="rId39"/>
    <p:sldId id="830" r:id="rId40"/>
    <p:sldId id="831" r:id="rId41"/>
    <p:sldId id="832" r:id="rId42"/>
    <p:sldId id="833" r:id="rId43"/>
    <p:sldId id="859" r:id="rId44"/>
    <p:sldId id="834" r:id="rId45"/>
    <p:sldId id="836" r:id="rId46"/>
    <p:sldId id="837" r:id="rId47"/>
    <p:sldId id="838" r:id="rId48"/>
    <p:sldId id="839" r:id="rId49"/>
    <p:sldId id="769" r:id="rId50"/>
    <p:sldId id="770" r:id="rId51"/>
    <p:sldId id="771" r:id="rId52"/>
    <p:sldId id="772" r:id="rId53"/>
    <p:sldId id="773" r:id="rId54"/>
    <p:sldId id="774" r:id="rId55"/>
    <p:sldId id="775" r:id="rId56"/>
    <p:sldId id="778" r:id="rId57"/>
    <p:sldId id="796" r:id="rId58"/>
    <p:sldId id="779" r:id="rId59"/>
    <p:sldId id="780" r:id="rId60"/>
    <p:sldId id="809" r:id="rId61"/>
    <p:sldId id="784" r:id="rId62"/>
    <p:sldId id="856" r:id="rId63"/>
    <p:sldId id="857" r:id="rId64"/>
    <p:sldId id="851" r:id="rId65"/>
    <p:sldId id="811" r:id="rId66"/>
    <p:sldId id="849" r:id="rId67"/>
    <p:sldId id="850" r:id="rId68"/>
    <p:sldId id="847" r:id="rId69"/>
    <p:sldId id="786"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clrMru>
    <a:srgbClr val="78D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72647" autoAdjust="0"/>
  </p:normalViewPr>
  <p:slideViewPr>
    <p:cSldViewPr snapToGrid="0" snapToObjects="1">
      <p:cViewPr varScale="1">
        <p:scale>
          <a:sx n="63" d="100"/>
          <a:sy n="63" d="100"/>
        </p:scale>
        <p:origin x="72" y="20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94"/>
      <c:rotY val="20"/>
      <c:depthPercent val="100"/>
      <c:rAngAx val="1"/>
    </c:view3D>
    <c:floor>
      <c:thickness val="0"/>
      <c:spPr>
        <a:solidFill>
          <a:schemeClr val="bg1"/>
        </a:solidFill>
        <a:ln w="3175">
          <a:solidFill>
            <a:schemeClr val="tx1"/>
          </a:solidFill>
          <a:prstDash val="solid"/>
        </a:ln>
      </c:spPr>
    </c:floor>
    <c:sideWall>
      <c:thickness val="0"/>
      <c:spPr>
        <a:solidFill>
          <a:schemeClr val="bg1"/>
        </a:solidFill>
        <a:ln w="12700">
          <a:solidFill>
            <a:schemeClr val="tx1"/>
          </a:solidFill>
          <a:prstDash val="solid"/>
        </a:ln>
      </c:spPr>
    </c:sideWall>
    <c:backWall>
      <c:thickness val="0"/>
      <c:spPr>
        <a:solidFill>
          <a:schemeClr val="bg1"/>
        </a:solidFill>
        <a:ln w="12700">
          <a:solidFill>
            <a:schemeClr val="tx1"/>
          </a:solidFill>
          <a:prstDash val="solid"/>
        </a:ln>
      </c:spPr>
    </c:backWall>
    <c:plotArea>
      <c:layout>
        <c:manualLayout>
          <c:layoutTarget val="inner"/>
          <c:xMode val="edge"/>
          <c:yMode val="edge"/>
          <c:x val="7.7272727272727396E-2"/>
          <c:y val="2.00445434298442E-2"/>
          <c:w val="0.62727272727272698"/>
          <c:h val="0.84632516703786198"/>
        </c:manualLayout>
      </c:layout>
      <c:bar3DChart>
        <c:barDir val="col"/>
        <c:grouping val="clustered"/>
        <c:varyColors val="0"/>
        <c:ser>
          <c:idx val="0"/>
          <c:order val="0"/>
          <c:tx>
            <c:strRef>
              <c:f>Sheet1!$A$2</c:f>
              <c:strCache>
                <c:ptCount val="1"/>
                <c:pt idx="0">
                  <c:v>Comparison Courses (n=8,565)</c:v>
                </c:pt>
              </c:strCache>
            </c:strRef>
          </c:tx>
          <c:spPr>
            <a:solidFill>
              <a:schemeClr val="accent2">
                <a:lumMod val="75000"/>
              </a:schemeClr>
            </a:solidFill>
            <a:ln w="17666">
              <a:solidFill>
                <a:schemeClr val="bg1">
                  <a:lumMod val="50000"/>
                </a:schemeClr>
              </a:solidFill>
              <a:prstDash val="solid"/>
            </a:ln>
          </c:spPr>
          <c:invertIfNegative val="0"/>
          <c:dLbls>
            <c:dLbl>
              <c:idx val="0"/>
              <c:layout>
                <c:manualLayout>
                  <c:x val="1.0088583780466301E-3"/>
                  <c:y val="0.264733331658636"/>
                </c:manualLayout>
              </c:layout>
              <c:tx>
                <c:rich>
                  <a:bodyPr/>
                  <a:lstStyle/>
                  <a:p>
                    <a:r>
                      <a:rPr lang="en-US" sz="2000" dirty="0" smtClean="0">
                        <a:solidFill>
                          <a:schemeClr val="tx1">
                            <a:lumMod val="85000"/>
                            <a:lumOff val="15000"/>
                          </a:schemeClr>
                        </a:solidFill>
                      </a:rPr>
                      <a:t>C</a:t>
                    </a:r>
                    <a:r>
                      <a:rPr lang="en-US" sz="2000" dirty="0" smtClean="0"/>
                      <a:t>omparison Courses </a:t>
                    </a:r>
                    <a:r>
                      <a:rPr lang="en-US" sz="2000" dirty="0"/>
                      <a:t>49.4%</a:t>
                    </a:r>
                  </a:p>
                </c:rich>
              </c:tx>
              <c:showLegendKey val="0"/>
              <c:showVal val="0"/>
              <c:showCatName val="0"/>
              <c:showSerName val="0"/>
              <c:showPercent val="0"/>
              <c:showBubbleSize val="0"/>
              <c:extLst>
                <c:ext xmlns:c15="http://schemas.microsoft.com/office/drawing/2012/chart" uri="{CE6537A1-D6FC-4f65-9D91-7224C49458BB}"/>
              </c:extLst>
            </c:dLbl>
            <c:spPr>
              <a:noFill/>
              <a:ln w="35332">
                <a:noFill/>
              </a:ln>
            </c:spPr>
            <c:txPr>
              <a:bodyPr/>
              <a:lstStyle/>
              <a:p>
                <a:pPr>
                  <a:defRPr sz="1565" b="1" i="0" u="none" strike="noStrike" baseline="0">
                    <a:solidFill>
                      <a:schemeClr val="tx1">
                        <a:lumMod val="85000"/>
                        <a:lumOff val="15000"/>
                      </a:schemeClr>
                    </a:solidFill>
                    <a:latin typeface="Arial"/>
                    <a:ea typeface="Arial"/>
                    <a:cs typeface="Arial"/>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Sheet1!$B$1:$B$1</c:f>
              <c:strCache>
                <c:ptCount val="1"/>
                <c:pt idx="0">
                  <c:v>2009-10 Academic Year</c:v>
                </c:pt>
              </c:strCache>
            </c:strRef>
          </c:cat>
          <c:val>
            <c:numRef>
              <c:f>Sheet1!$B$2:$B$2</c:f>
              <c:numCache>
                <c:formatCode>General</c:formatCode>
                <c:ptCount val="1"/>
                <c:pt idx="0">
                  <c:v>49.4</c:v>
                </c:pt>
              </c:numCache>
            </c:numRef>
          </c:val>
        </c:ser>
        <c:ser>
          <c:idx val="1"/>
          <c:order val="1"/>
          <c:tx>
            <c:strRef>
              <c:f>Sheet1!$A$3</c:f>
              <c:strCache>
                <c:ptCount val="1"/>
                <c:pt idx="0">
                  <c:v>ePortfolio Courses (n=4,369)</c:v>
                </c:pt>
              </c:strCache>
            </c:strRef>
          </c:tx>
          <c:spPr>
            <a:solidFill>
              <a:schemeClr val="accent6">
                <a:lumMod val="75000"/>
              </a:schemeClr>
            </a:solidFill>
            <a:ln w="17666">
              <a:solidFill>
                <a:schemeClr val="bg1">
                  <a:lumMod val="50000"/>
                </a:schemeClr>
              </a:solidFill>
              <a:prstDash val="solid"/>
            </a:ln>
          </c:spPr>
          <c:invertIfNegative val="0"/>
          <c:dLbls>
            <c:dLbl>
              <c:idx val="0"/>
              <c:layout>
                <c:manualLayout>
                  <c:x val="-1.5071086512586001E-3"/>
                  <c:y val="0.21304821173930399"/>
                </c:manualLayout>
              </c:layout>
              <c:tx>
                <c:rich>
                  <a:bodyPr/>
                  <a:lstStyle/>
                  <a:p>
                    <a:r>
                      <a:rPr lang="en-US" sz="2000" dirty="0" smtClean="0">
                        <a:solidFill>
                          <a:schemeClr val="tx1">
                            <a:lumMod val="85000"/>
                            <a:lumOff val="15000"/>
                          </a:schemeClr>
                        </a:solidFill>
                      </a:rPr>
                      <a:t>e</a:t>
                    </a:r>
                    <a:r>
                      <a:rPr lang="en-US" sz="2000" dirty="0" smtClean="0"/>
                      <a:t>Portfolio</a:t>
                    </a:r>
                  </a:p>
                  <a:p>
                    <a:r>
                      <a:rPr lang="en-US" sz="2000" dirty="0" smtClean="0"/>
                      <a:t>Courses </a:t>
                    </a:r>
                    <a:r>
                      <a:rPr lang="en-US" sz="2000" dirty="0"/>
                      <a:t>58.3%</a:t>
                    </a:r>
                  </a:p>
                </c:rich>
              </c:tx>
              <c:showLegendKey val="0"/>
              <c:showVal val="0"/>
              <c:showCatName val="0"/>
              <c:showSerName val="0"/>
              <c:showPercent val="0"/>
              <c:showBubbleSize val="0"/>
              <c:extLst>
                <c:ext xmlns:c15="http://schemas.microsoft.com/office/drawing/2012/chart" uri="{CE6537A1-D6FC-4f65-9D91-7224C49458BB}"/>
              </c:extLst>
            </c:dLbl>
            <c:spPr>
              <a:noFill/>
              <a:ln w="35332">
                <a:noFill/>
              </a:ln>
            </c:spPr>
            <c:txPr>
              <a:bodyPr/>
              <a:lstStyle/>
              <a:p>
                <a:pPr>
                  <a:defRPr sz="1565" b="1" i="0" u="none" strike="noStrike" baseline="0">
                    <a:solidFill>
                      <a:schemeClr val="tx1">
                        <a:lumMod val="85000"/>
                        <a:lumOff val="15000"/>
                      </a:schemeClr>
                    </a:solidFill>
                    <a:latin typeface="Arial"/>
                    <a:ea typeface="Arial"/>
                    <a:cs typeface="Arial"/>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Sheet1!$B$1:$B$1</c:f>
              <c:strCache>
                <c:ptCount val="1"/>
                <c:pt idx="0">
                  <c:v>2009-10 Academic Year</c:v>
                </c:pt>
              </c:strCache>
            </c:strRef>
          </c:cat>
          <c:val>
            <c:numRef>
              <c:f>Sheet1!$B$3:$B$3</c:f>
              <c:numCache>
                <c:formatCode>General</c:formatCode>
                <c:ptCount val="1"/>
                <c:pt idx="0">
                  <c:v>58.3</c:v>
                </c:pt>
              </c:numCache>
            </c:numRef>
          </c:val>
        </c:ser>
        <c:dLbls>
          <c:showLegendKey val="0"/>
          <c:showVal val="0"/>
          <c:showCatName val="0"/>
          <c:showSerName val="0"/>
          <c:showPercent val="0"/>
          <c:showBubbleSize val="0"/>
        </c:dLbls>
        <c:gapWidth val="150"/>
        <c:gapDepth val="0"/>
        <c:shape val="box"/>
        <c:axId val="435107808"/>
        <c:axId val="435108200"/>
        <c:axId val="0"/>
      </c:bar3DChart>
      <c:catAx>
        <c:axId val="435107808"/>
        <c:scaling>
          <c:orientation val="minMax"/>
        </c:scaling>
        <c:delete val="0"/>
        <c:axPos val="b"/>
        <c:numFmt formatCode="General" sourceLinked="1"/>
        <c:majorTickMark val="out"/>
        <c:minorTickMark val="none"/>
        <c:tickLblPos val="low"/>
        <c:spPr>
          <a:ln w="4417">
            <a:solidFill>
              <a:schemeClr val="tx1"/>
            </a:solidFill>
            <a:prstDash val="solid"/>
          </a:ln>
        </c:spPr>
        <c:txPr>
          <a:bodyPr rot="0" vert="horz"/>
          <a:lstStyle/>
          <a:p>
            <a:pPr>
              <a:defRPr sz="2000" b="1" i="0" u="none" strike="noStrike" baseline="0">
                <a:solidFill>
                  <a:schemeClr val="tx1">
                    <a:lumMod val="85000"/>
                    <a:lumOff val="15000"/>
                  </a:schemeClr>
                </a:solidFill>
                <a:latin typeface="Arial"/>
                <a:ea typeface="Arial"/>
                <a:cs typeface="Arial"/>
              </a:defRPr>
            </a:pPr>
            <a:endParaRPr lang="en-US"/>
          </a:p>
        </c:txPr>
        <c:crossAx val="435108200"/>
        <c:crosses val="autoZero"/>
        <c:auto val="1"/>
        <c:lblAlgn val="ctr"/>
        <c:lblOffset val="100"/>
        <c:tickLblSkip val="1"/>
        <c:tickMarkSkip val="1"/>
        <c:noMultiLvlLbl val="0"/>
      </c:catAx>
      <c:valAx>
        <c:axId val="435108200"/>
        <c:scaling>
          <c:orientation val="minMax"/>
          <c:min val="40"/>
        </c:scaling>
        <c:delete val="0"/>
        <c:axPos val="l"/>
        <c:majorGridlines>
          <c:spPr>
            <a:ln w="17666">
              <a:solidFill>
                <a:schemeClr val="tx1">
                  <a:lumMod val="85000"/>
                  <a:lumOff val="15000"/>
                </a:schemeClr>
              </a:solidFill>
              <a:prstDash val="solid"/>
            </a:ln>
          </c:spPr>
        </c:majorGridlines>
        <c:numFmt formatCode="General" sourceLinked="1"/>
        <c:majorTickMark val="out"/>
        <c:minorTickMark val="none"/>
        <c:tickLblPos val="nextTo"/>
        <c:spPr>
          <a:ln w="4417">
            <a:solidFill>
              <a:schemeClr val="bg1"/>
            </a:solidFill>
            <a:prstDash val="solid"/>
          </a:ln>
        </c:spPr>
        <c:txPr>
          <a:bodyPr rot="0" vert="horz"/>
          <a:lstStyle/>
          <a:p>
            <a:pPr>
              <a:defRPr sz="2608" b="1" i="0" u="none" strike="noStrike" baseline="0">
                <a:solidFill>
                  <a:schemeClr val="tx1">
                    <a:lumMod val="85000"/>
                    <a:lumOff val="15000"/>
                  </a:schemeClr>
                </a:solidFill>
                <a:latin typeface="Arial"/>
                <a:ea typeface="Arial"/>
                <a:cs typeface="Arial"/>
              </a:defRPr>
            </a:pPr>
            <a:endParaRPr lang="en-US"/>
          </a:p>
        </c:txPr>
        <c:crossAx val="435107808"/>
        <c:crosses val="autoZero"/>
        <c:crossBetween val="between"/>
      </c:valAx>
      <c:spPr>
        <a:solidFill>
          <a:schemeClr val="bg1"/>
        </a:solidFill>
        <a:ln w="35332">
          <a:noFill/>
        </a:ln>
      </c:spPr>
    </c:plotArea>
    <c:plotVisOnly val="1"/>
    <c:dispBlanksAs val="gap"/>
    <c:showDLblsOverMax val="0"/>
  </c:chart>
  <c:spPr>
    <a:solidFill>
      <a:schemeClr val="bg1"/>
    </a:solidFill>
    <a:ln>
      <a:noFill/>
    </a:ln>
  </c:spPr>
  <c:txPr>
    <a:bodyPr/>
    <a:lstStyle/>
    <a:p>
      <a:pPr>
        <a:defRPr sz="2608"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0"/>
          <a:lstStyle/>
          <a:p>
            <a:pPr>
              <a:defRPr/>
            </a:pPr>
            <a:r>
              <a:rPr lang="en-US" sz="2800" dirty="0" smtClean="0">
                <a:solidFill>
                  <a:schemeClr val="tx1">
                    <a:lumMod val="65000"/>
                    <a:lumOff val="35000"/>
                  </a:schemeClr>
                </a:solidFill>
              </a:rPr>
              <a:t>Spring to Fall Retention Rates</a:t>
            </a:r>
            <a:endParaRPr lang="en-US" sz="2800" dirty="0">
              <a:solidFill>
                <a:schemeClr val="tx1">
                  <a:lumMod val="65000"/>
                  <a:lumOff val="35000"/>
                </a:schemeClr>
              </a:solidFill>
            </a:endParaRPr>
          </a:p>
        </c:rich>
      </c:tx>
      <c:layout>
        <c:manualLayout>
          <c:xMode val="edge"/>
          <c:yMode val="edge"/>
          <c:x val="0.215948100852623"/>
          <c:y val="6.0386473429951702E-2"/>
        </c:manualLayout>
      </c:layout>
      <c:overlay val="1"/>
    </c:title>
    <c:autoTitleDeleted val="0"/>
    <c:plotArea>
      <c:layout>
        <c:manualLayout>
          <c:layoutTarget val="inner"/>
          <c:xMode val="edge"/>
          <c:yMode val="edge"/>
          <c:x val="9.8745422779599606E-2"/>
          <c:y val="5.5531335419230797E-2"/>
          <c:w val="0.77908702901499005"/>
          <c:h val="0.84599048000355903"/>
        </c:manualLayout>
      </c:layout>
      <c:barChart>
        <c:barDir val="col"/>
        <c:grouping val="clustered"/>
        <c:varyColors val="0"/>
        <c:ser>
          <c:idx val="0"/>
          <c:order val="0"/>
          <c:spPr>
            <a:ln>
              <a:solidFill>
                <a:schemeClr val="tx1">
                  <a:lumMod val="50000"/>
                  <a:lumOff val="50000"/>
                </a:schemeClr>
              </a:solidFill>
            </a:ln>
          </c:spPr>
          <c:invertIfNegative val="0"/>
          <c:dLbls>
            <c:dLbl>
              <c:idx val="0"/>
              <c:tx>
                <c:rich>
                  <a:bodyPr/>
                  <a:lstStyle/>
                  <a:p>
                    <a:r>
                      <a:rPr lang="en-US" smtClean="0"/>
                      <a:t>52.7%</a:t>
                    </a:r>
                    <a:endParaRPr lang="en-US"/>
                  </a:p>
                </c:rich>
              </c:tx>
              <c:dLblPos val="in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60.9%</a:t>
                    </a:r>
                    <a:endParaRPr lang="en-US"/>
                  </a:p>
                </c:rich>
              </c:tx>
              <c:dLblPos val="in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66.2%</a:t>
                    </a:r>
                    <a:endParaRPr lang="en-US"/>
                  </a:p>
                </c:rich>
              </c:tx>
              <c:dLblPos val="in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71.4%</a:t>
                    </a:r>
                    <a:endParaRPr lang="en-US"/>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Sheet2!$A$1:$A$4</c:f>
              <c:strCache>
                <c:ptCount val="4"/>
                <c:pt idx="0">
                  <c:v>No ePortfolio Courses</c:v>
                </c:pt>
                <c:pt idx="1">
                  <c:v>1 ePortfolio Course</c:v>
                </c:pt>
                <c:pt idx="2">
                  <c:v>2 ePortfolio Courses</c:v>
                </c:pt>
                <c:pt idx="3">
                  <c:v>3 ePortfolio Courses</c:v>
                </c:pt>
              </c:strCache>
            </c:strRef>
          </c:cat>
          <c:val>
            <c:numRef>
              <c:f>Sheet2!$B$1:$B$4</c:f>
              <c:numCache>
                <c:formatCode>0.00%</c:formatCode>
                <c:ptCount val="4"/>
                <c:pt idx="0">
                  <c:v>0.52700000000000002</c:v>
                </c:pt>
                <c:pt idx="1">
                  <c:v>0.60899999999999999</c:v>
                </c:pt>
                <c:pt idx="2">
                  <c:v>0.66200000000000003</c:v>
                </c:pt>
                <c:pt idx="3">
                  <c:v>0.71399999999999997</c:v>
                </c:pt>
              </c:numCache>
            </c:numRef>
          </c:val>
        </c:ser>
        <c:dLbls>
          <c:showLegendKey val="0"/>
          <c:showVal val="0"/>
          <c:showCatName val="0"/>
          <c:showSerName val="0"/>
          <c:showPercent val="0"/>
          <c:showBubbleSize val="0"/>
        </c:dLbls>
        <c:gapWidth val="108"/>
        <c:axId val="435108984"/>
        <c:axId val="435109376"/>
      </c:barChart>
      <c:catAx>
        <c:axId val="435108984"/>
        <c:scaling>
          <c:orientation val="minMax"/>
        </c:scaling>
        <c:delete val="0"/>
        <c:axPos val="b"/>
        <c:numFmt formatCode="General" sourceLinked="0"/>
        <c:majorTickMark val="out"/>
        <c:minorTickMark val="none"/>
        <c:tickLblPos val="nextTo"/>
        <c:txPr>
          <a:bodyPr/>
          <a:lstStyle/>
          <a:p>
            <a:pPr>
              <a:defRPr sz="1600" b="1"/>
            </a:pPr>
            <a:endParaRPr lang="en-US"/>
          </a:p>
        </c:txPr>
        <c:crossAx val="435109376"/>
        <c:crosses val="autoZero"/>
        <c:auto val="1"/>
        <c:lblAlgn val="ctr"/>
        <c:lblOffset val="100"/>
        <c:noMultiLvlLbl val="0"/>
      </c:catAx>
      <c:valAx>
        <c:axId val="435109376"/>
        <c:scaling>
          <c:orientation val="minMax"/>
          <c:max val="0.8"/>
        </c:scaling>
        <c:delete val="0"/>
        <c:axPos val="l"/>
        <c:majorGridlines/>
        <c:numFmt formatCode="0.00%" sourceLinked="1"/>
        <c:majorTickMark val="out"/>
        <c:minorTickMark val="none"/>
        <c:tickLblPos val="nextTo"/>
        <c:txPr>
          <a:bodyPr/>
          <a:lstStyle/>
          <a:p>
            <a:pPr>
              <a:defRPr sz="1400" b="1"/>
            </a:pPr>
            <a:endParaRPr lang="en-US"/>
          </a:p>
        </c:txPr>
        <c:crossAx val="435108984"/>
        <c:crosses val="autoZero"/>
        <c:crossBetween val="between"/>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solidFill>
                  <a:schemeClr val="tx1">
                    <a:lumMod val="75000"/>
                  </a:schemeClr>
                </a:solidFill>
              </a:rPr>
              <a:t>% Agree/Strongly</a:t>
            </a:r>
            <a:endParaRPr lang="en-US" dirty="0">
              <a:solidFill>
                <a:schemeClr val="tx1">
                  <a:lumMod val="75000"/>
                </a:schemeClr>
              </a:solidFill>
            </a:endParaRPr>
          </a:p>
        </c:rich>
      </c:tx>
      <c:layout>
        <c:manualLayout>
          <c:xMode val="edge"/>
          <c:yMode val="edge"/>
          <c:x val="0.37129921259842502"/>
          <c:y val="0.15666666666666701"/>
        </c:manualLayout>
      </c:layout>
      <c:overlay val="0"/>
    </c:title>
    <c:autoTitleDeleted val="0"/>
    <c:plotArea>
      <c:layout/>
      <c:barChart>
        <c:barDir val="col"/>
        <c:grouping val="clustered"/>
        <c:varyColors val="0"/>
        <c:ser>
          <c:idx val="0"/>
          <c:order val="0"/>
          <c:tx>
            <c:strRef>
              <c:f>Sheet1!$B$1</c:f>
              <c:strCache>
                <c:ptCount val="1"/>
                <c:pt idx="0">
                  <c:v>Agree/Strongly</c:v>
                </c:pt>
              </c:strCache>
            </c:strRef>
          </c:tx>
          <c:spPr>
            <a:solidFill>
              <a:schemeClr val="accent5">
                <a:lumMod val="75000"/>
              </a:schemeClr>
            </a:solidFill>
            <a:ln>
              <a:solidFill>
                <a:schemeClr val="accent1">
                  <a:lumMod val="40000"/>
                  <a:lumOff val="60000"/>
                </a:schemeClr>
              </a:solidFill>
            </a:ln>
          </c:spPr>
          <c:invertIfNegative val="0"/>
          <c:dPt>
            <c:idx val="0"/>
            <c:invertIfNegative val="0"/>
            <c:bubble3D val="0"/>
            <c:spPr>
              <a:solidFill>
                <a:schemeClr val="tx2">
                  <a:lumMod val="25000"/>
                </a:schemeClr>
              </a:solidFill>
              <a:ln>
                <a:solidFill>
                  <a:schemeClr val="tx2">
                    <a:lumMod val="50000"/>
                  </a:schemeClr>
                </a:solidFill>
              </a:ln>
            </c:spPr>
          </c:dPt>
          <c:dPt>
            <c:idx val="1"/>
            <c:invertIfNegative val="0"/>
            <c:bubble3D val="0"/>
            <c:spPr>
              <a:solidFill>
                <a:srgbClr val="0070C0"/>
              </a:solidFill>
              <a:ln>
                <a:solidFill>
                  <a:schemeClr val="accent6">
                    <a:lumMod val="60000"/>
                    <a:lumOff val="40000"/>
                  </a:schemeClr>
                </a:solidFill>
              </a:ln>
            </c:spPr>
          </c:dPt>
          <c:dPt>
            <c:idx val="2"/>
            <c:invertIfNegative val="0"/>
            <c:bubble3D val="0"/>
            <c:spPr>
              <a:solidFill>
                <a:schemeClr val="tx2">
                  <a:lumMod val="25000"/>
                </a:schemeClr>
              </a:solidFill>
              <a:ln>
                <a:solidFill>
                  <a:schemeClr val="tx2">
                    <a:lumMod val="50000"/>
                  </a:schemeClr>
                </a:solidFill>
              </a:ln>
            </c:spPr>
          </c:dPt>
          <c:dPt>
            <c:idx val="3"/>
            <c:invertIfNegative val="0"/>
            <c:bubble3D val="0"/>
            <c:spPr>
              <a:solidFill>
                <a:srgbClr val="0070C0"/>
              </a:solidFill>
              <a:ln>
                <a:solidFill>
                  <a:schemeClr val="accent6">
                    <a:lumMod val="60000"/>
                    <a:lumOff val="40000"/>
                  </a:schemeClr>
                </a:solidFill>
              </a:ln>
            </c:spPr>
          </c:dPt>
          <c:dLbls>
            <c:dLbl>
              <c:idx val="0"/>
              <c:layout>
                <c:manualLayout>
                  <c:x val="-3.0303030303030299E-3"/>
                  <c:y val="7.40740740740740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7.407407407407409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8.518518518518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303030303030299E-3"/>
                  <c:y val="8.33333333333333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Low Instructor Feedback </c:v>
                </c:pt>
                <c:pt idx="1">
                  <c:v>High Instructor Feedback </c:v>
                </c:pt>
                <c:pt idx="2">
                  <c:v>Low Student Feedback </c:v>
                </c:pt>
                <c:pt idx="3">
                  <c:v>High Student Feedback </c:v>
                </c:pt>
              </c:strCache>
            </c:strRef>
          </c:cat>
          <c:val>
            <c:numRef>
              <c:f>Sheet1!$B$2:$B$5</c:f>
              <c:numCache>
                <c:formatCode>General</c:formatCode>
                <c:ptCount val="4"/>
                <c:pt idx="0">
                  <c:v>37.6</c:v>
                </c:pt>
                <c:pt idx="1">
                  <c:v>82.3</c:v>
                </c:pt>
                <c:pt idx="2">
                  <c:v>49.1</c:v>
                </c:pt>
                <c:pt idx="3">
                  <c:v>89.2</c:v>
                </c:pt>
              </c:numCache>
            </c:numRef>
          </c:val>
        </c:ser>
        <c:dLbls>
          <c:showLegendKey val="0"/>
          <c:showVal val="0"/>
          <c:showCatName val="0"/>
          <c:showSerName val="0"/>
          <c:showPercent val="0"/>
          <c:showBubbleSize val="0"/>
        </c:dLbls>
        <c:gapWidth val="86"/>
        <c:axId val="435110552"/>
        <c:axId val="506135064"/>
      </c:barChart>
      <c:catAx>
        <c:axId val="435110552"/>
        <c:scaling>
          <c:orientation val="minMax"/>
        </c:scaling>
        <c:delete val="0"/>
        <c:axPos val="b"/>
        <c:numFmt formatCode="General" sourceLinked="0"/>
        <c:majorTickMark val="out"/>
        <c:minorTickMark val="none"/>
        <c:tickLblPos val="nextTo"/>
        <c:crossAx val="506135064"/>
        <c:crosses val="autoZero"/>
        <c:auto val="1"/>
        <c:lblAlgn val="ctr"/>
        <c:lblOffset val="100"/>
        <c:noMultiLvlLbl val="0"/>
      </c:catAx>
      <c:valAx>
        <c:axId val="506135064"/>
        <c:scaling>
          <c:orientation val="minMax"/>
        </c:scaling>
        <c:delete val="0"/>
        <c:axPos val="l"/>
        <c:majorGridlines/>
        <c:numFmt formatCode="General" sourceLinked="1"/>
        <c:majorTickMark val="out"/>
        <c:minorTickMark val="none"/>
        <c:tickLblPos val="nextTo"/>
        <c:crossAx val="43511055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0.71667</cdr:x>
      <cdr:y>0.26866</cdr:y>
    </cdr:from>
    <cdr:to>
      <cdr:x>0.975</cdr:x>
      <cdr:y>0.59328</cdr:y>
    </cdr:to>
    <cdr:sp macro="" textlink="">
      <cdr:nvSpPr>
        <cdr:cNvPr id="2" name="TextBox 1"/>
        <cdr:cNvSpPr txBox="1"/>
      </cdr:nvSpPr>
      <cdr:spPr>
        <a:xfrm xmlns:a="http://schemas.openxmlformats.org/drawingml/2006/main">
          <a:off x="6553200" y="1828800"/>
          <a:ext cx="2362200" cy="22098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sz="3400" b="1" dirty="0" smtClean="0">
              <a:solidFill>
                <a:schemeClr val="tx1">
                  <a:lumMod val="75000"/>
                </a:schemeClr>
              </a:solidFill>
            </a:rPr>
            <a:t>LaGuardia CC</a:t>
          </a:r>
        </a:p>
        <a:p xmlns:a="http://schemas.openxmlformats.org/drawingml/2006/main">
          <a:pPr algn="ctr"/>
          <a:r>
            <a:rPr lang="en-US" sz="2800" b="1" dirty="0" smtClean="0">
              <a:solidFill>
                <a:schemeClr val="tx1">
                  <a:lumMod val="75000"/>
                </a:schemeClr>
              </a:solidFill>
            </a:rPr>
            <a:t>  High Pass Rates  </a:t>
          </a:r>
        </a:p>
        <a:p xmlns:a="http://schemas.openxmlformats.org/drawingml/2006/main">
          <a:pPr algn="ctr"/>
          <a:r>
            <a:rPr lang="en-US" sz="2800" dirty="0" smtClean="0">
              <a:solidFill>
                <a:schemeClr val="tx1">
                  <a:lumMod val="75000"/>
                </a:schemeClr>
              </a:solidFill>
            </a:rPr>
            <a:t>(C  &amp; up)</a:t>
          </a:r>
        </a:p>
        <a:p xmlns:a="http://schemas.openxmlformats.org/drawingml/2006/main">
          <a:endParaRPr lang="en-US" sz="1100" dirty="0"/>
        </a:p>
      </cdr:txBody>
    </cdr:sp>
  </cdr:relSizeAnchor>
  <cdr:relSizeAnchor xmlns:cdr="http://schemas.openxmlformats.org/drawingml/2006/chartDrawing">
    <cdr:from>
      <cdr:x>0.75</cdr:x>
      <cdr:y>0.62687</cdr:y>
    </cdr:from>
    <cdr:to>
      <cdr:x>0.95</cdr:x>
      <cdr:y>0.94243</cdr:y>
    </cdr:to>
    <cdr:pic>
      <cdr:nvPicPr>
        <cdr:cNvPr id="3" name="Picture 2" descr="logo RGB PL65.tif"/>
        <cdr:cNvPicPr>
          <a:picLocks xmlns:a="http://schemas.openxmlformats.org/drawingml/2006/main" noChangeAspect="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6858000" y="4267200"/>
          <a:ext cx="1828800" cy="2148113"/>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18385E-9209-274B-8D39-67526C176BB5}" type="datetimeFigureOut">
              <a:rPr lang="en-US" smtClean="0"/>
              <a:t>4/4/2014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6EBE66-C191-604D-BAEB-DB5FD956774A}" type="slidenum">
              <a:rPr lang="en-US" smtClean="0"/>
              <a:t>‹#›</a:t>
            </a:fld>
            <a:endParaRPr lang="en-US"/>
          </a:p>
        </p:txBody>
      </p:sp>
    </p:spTree>
    <p:extLst>
      <p:ext uri="{BB962C8B-B14F-4D97-AF65-F5344CB8AC3E}">
        <p14:creationId xmlns:p14="http://schemas.microsoft.com/office/powerpoint/2010/main" val="2251792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D529FF-555D-A041-83C7-9EEF743D9AFF}" type="datetimeFigureOut">
              <a:rPr lang="en-US" smtClean="0"/>
              <a:t>4/4/2014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BBE1CE-C62C-AE4A-A05F-B970CB18A27C}" type="slidenum">
              <a:rPr lang="en-US" smtClean="0"/>
              <a:t>‹#›</a:t>
            </a:fld>
            <a:endParaRPr lang="en-US"/>
          </a:p>
        </p:txBody>
      </p:sp>
    </p:spTree>
    <p:extLst>
      <p:ext uri="{BB962C8B-B14F-4D97-AF65-F5344CB8AC3E}">
        <p14:creationId xmlns:p14="http://schemas.microsoft.com/office/powerpoint/2010/main" val="1077529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Thesis: although the current movement</a:t>
            </a:r>
            <a:r>
              <a:rPr lang="en-US" baseline="0" dirty="0" smtClean="0"/>
              <a:t> toward massive online learning holds promise, the current context is being dominated by an “</a:t>
            </a:r>
            <a:r>
              <a:rPr lang="en-US" baseline="0" dirty="0" err="1" smtClean="0"/>
              <a:t>instructionist</a:t>
            </a:r>
            <a:r>
              <a:rPr lang="en-US" baseline="0" dirty="0" smtClean="0"/>
              <a:t>” paradigm that emphasizes presentation of material and machine-guided learning. This is effective for a particular kind of learning, especially in certain disciplines at the lower end of knowledge. But it doesn’t address a wider definition of learning that is more constructionist—focused on social learning, making, experimentation, and connecting. Some of these limitations, at least in the short run, might be embedded in the concept of “massiveness” (and the dreams of scale) itself.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t>1</a:t>
            </a:fld>
            <a:endParaRPr lang="en-US"/>
          </a:p>
        </p:txBody>
      </p:sp>
    </p:spTree>
    <p:extLst>
      <p:ext uri="{BB962C8B-B14F-4D97-AF65-F5344CB8AC3E}">
        <p14:creationId xmlns:p14="http://schemas.microsoft.com/office/powerpoint/2010/main" val="294110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Collapse</a:t>
            </a:r>
            <a:r>
              <a:rPr lang="en-US" baseline="0" dirty="0" smtClean="0"/>
              <a:t> into one or just narrate the analytics piece in the text.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45449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concept of </a:t>
            </a:r>
            <a:r>
              <a:rPr lang="en-US" sz="1200" i="1" kern="1200" dirty="0" smtClean="0">
                <a:solidFill>
                  <a:schemeClr val="tx1"/>
                </a:solidFill>
                <a:effectLst/>
                <a:latin typeface="+mn-lt"/>
                <a:ea typeface="+mn-ea"/>
                <a:cs typeface="+mn-cs"/>
              </a:rPr>
              <a:t>formation </a:t>
            </a:r>
            <a:r>
              <a:rPr lang="en-US" sz="1200" kern="1200" dirty="0" smtClean="0">
                <a:solidFill>
                  <a:schemeClr val="tx1"/>
                </a:solidFill>
                <a:effectLst/>
                <a:latin typeface="+mn-lt"/>
                <a:ea typeface="+mn-ea"/>
                <a:cs typeface="+mn-cs"/>
              </a:rPr>
              <a:t>in the Jesuit tradition is at the heart of an education dedicated to shaping students to be fully human and to cultivate a sense of personal responsibility for improving the world. Formation is not just about those ancillary aspects of education that layer onto academic or cognitive development. Formation is fundamentally about the goal of</a:t>
            </a:r>
            <a:r>
              <a:rPr lang="en-US" sz="1200" i="1" kern="1200" dirty="0" smtClean="0">
                <a:solidFill>
                  <a:schemeClr val="tx1"/>
                </a:solidFill>
                <a:effectLst/>
                <a:latin typeface="+mn-lt"/>
                <a:ea typeface="+mn-ea"/>
                <a:cs typeface="+mn-cs"/>
              </a:rPr>
              <a:t> integration</a:t>
            </a:r>
            <a:r>
              <a:rPr lang="en-US" sz="1200" kern="1200" dirty="0" smtClean="0">
                <a:solidFill>
                  <a:schemeClr val="tx1"/>
                </a:solidFill>
                <a:effectLst/>
                <a:latin typeface="+mn-lt"/>
                <a:ea typeface="+mn-ea"/>
                <a:cs typeface="+mn-cs"/>
              </a:rPr>
              <a:t>, of striving to cultivate a balanced person, with intellectual, affective, creative and reflective capacities. </a:t>
            </a:r>
          </a:p>
          <a:p>
            <a:r>
              <a:rPr lang="en-US" sz="1200" kern="1200" dirty="0" smtClean="0">
                <a:solidFill>
                  <a:schemeClr val="tx1"/>
                </a:solidFill>
                <a:effectLst/>
                <a:latin typeface="+mn-lt"/>
                <a:ea typeface="+mn-ea"/>
                <a:cs typeface="+mn-cs"/>
              </a:rPr>
              <a:t>Formation is also fundamentally a learner-centered concept; it is not only about transmission of knowledge but also what the student or learner makes of all the shaping influences that are provided as part of the environment. This is how, for example, formation is used in the context of professional or practitioner education, as the fullest sense of professional identity. In both the Jesuit tradition and practitioner education, formation is ultimately about how one </a:t>
            </a:r>
            <a:r>
              <a:rPr lang="en-US" sz="1200" i="1" kern="1200" dirty="0" smtClean="0">
                <a:solidFill>
                  <a:schemeClr val="tx1"/>
                </a:solidFill>
                <a:effectLst/>
                <a:latin typeface="+mn-lt"/>
                <a:ea typeface="+mn-ea"/>
                <a:cs typeface="+mn-cs"/>
              </a:rPr>
              <a:t>embodies</a:t>
            </a:r>
            <a:r>
              <a:rPr lang="en-US" sz="1200" kern="1200" dirty="0" smtClean="0">
                <a:solidFill>
                  <a:schemeClr val="tx1"/>
                </a:solidFill>
                <a:effectLst/>
                <a:latin typeface="+mn-lt"/>
                <a:ea typeface="+mn-ea"/>
                <a:cs typeface="+mn-cs"/>
              </a:rPr>
              <a:t> knowledge, traditions, and values—and expresses them through practice. </a:t>
            </a:r>
          </a:p>
          <a:p>
            <a:r>
              <a:rPr lang="en-US" sz="1200" kern="1200" dirty="0" smtClean="0">
                <a:solidFill>
                  <a:schemeClr val="tx1"/>
                </a:solidFill>
                <a:effectLst/>
                <a:latin typeface="+mn-lt"/>
                <a:ea typeface="+mn-ea"/>
                <a:cs typeface="+mn-cs"/>
              </a:rPr>
              <a:t>See </a:t>
            </a:r>
            <a:r>
              <a:rPr lang="en-US" sz="1200" i="1" kern="1200" dirty="0" smtClean="0">
                <a:solidFill>
                  <a:schemeClr val="tx1"/>
                </a:solidFill>
                <a:effectLst/>
                <a:latin typeface="+mn-lt"/>
                <a:ea typeface="+mn-ea"/>
                <a:cs typeface="+mn-cs"/>
              </a:rPr>
              <a:t>The Formation of Scholars: Rethinking Doctoral Education in the 21</a:t>
            </a:r>
            <a:r>
              <a:rPr lang="en-US" sz="1200" i="1" kern="1200" baseline="30000" dirty="0" smtClean="0">
                <a:solidFill>
                  <a:schemeClr val="tx1"/>
                </a:solidFill>
                <a:effectLst/>
                <a:latin typeface="+mn-lt"/>
                <a:ea typeface="+mn-ea"/>
                <a:cs typeface="+mn-cs"/>
              </a:rPr>
              <a:t>st</a:t>
            </a:r>
            <a:r>
              <a:rPr lang="en-US" sz="1200" i="1" kern="1200" dirty="0" smtClean="0">
                <a:solidFill>
                  <a:schemeClr val="tx1"/>
                </a:solidFill>
                <a:effectLst/>
                <a:latin typeface="+mn-lt"/>
                <a:ea typeface="+mn-ea"/>
                <a:cs typeface="+mn-cs"/>
              </a:rPr>
              <a:t> Century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Jossey</a:t>
            </a:r>
            <a:r>
              <a:rPr lang="en-US" sz="1200" kern="1200" dirty="0" smtClean="0">
                <a:solidFill>
                  <a:schemeClr val="tx1"/>
                </a:solidFill>
                <a:effectLst/>
                <a:latin typeface="+mn-lt"/>
                <a:ea typeface="+mn-ea"/>
                <a:cs typeface="+mn-cs"/>
              </a:rPr>
              <a:t>-Bass, 2008) and related Carnegie studies of the professions. </a:t>
            </a:r>
          </a:p>
          <a:p>
            <a:endParaRPr lang="en-US" dirty="0"/>
          </a:p>
        </p:txBody>
      </p:sp>
      <p:sp>
        <p:nvSpPr>
          <p:cNvPr id="4" name="Slide Number Placeholder 3"/>
          <p:cNvSpPr>
            <a:spLocks noGrp="1"/>
          </p:cNvSpPr>
          <p:nvPr>
            <p:ph type="sldNum" sz="quarter" idx="10"/>
          </p:nvPr>
        </p:nvSpPr>
        <p:spPr/>
        <p:txBody>
          <a:bodyPr/>
          <a:lstStyle/>
          <a:p>
            <a:fld id="{782802C9-075D-5D4A-A52E-028ADA2E73FF}"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62252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85291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5" charset="-128"/>
                <a:cs typeface="ＭＳ Ｐゴシック" pitchFamily="35" charset="-128"/>
              </a:rPr>
              <a:t>This is the list of High Impact Practices, according to the data that has come out of NSSE. You’ll note that these are all either in the co-curriculum or anomalous curricular experiences. </a:t>
            </a:r>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1696E5-7863-8B4D-9EED-0A3B539D9801}" type="slidenum">
              <a:rPr lang="en-US" smtClean="0">
                <a:solidFill>
                  <a:prstClr val="black"/>
                </a:solidFill>
                <a:latin typeface="Gill Sans" pitchFamily="35" charset="0"/>
                <a:ea typeface="ヒラギノ角ゴ ProN W3" pitchFamily="35" charset="-128"/>
                <a:cs typeface="ヒラギノ角ゴ ProN W3" pitchFamily="35" charset="-128"/>
                <a:sym typeface="Gill Sans" pitchFamily="35" charset="0"/>
              </a:rPr>
              <a:pPr/>
              <a:t>12</a:t>
            </a:fld>
            <a:endParaRPr lang="en-US" smtClean="0">
              <a:solidFill>
                <a:prstClr val="black"/>
              </a:solidFill>
              <a:latin typeface="Gill Sans" pitchFamily="35" charset="0"/>
              <a:ea typeface="ヒラギノ角ゴ ProN W3" pitchFamily="35" charset="-128"/>
              <a:cs typeface="ヒラギノ角ゴ ProN W3" pitchFamily="35" charset="-128"/>
              <a:sym typeface="Gill Sans" pitchFamily="35" charset="0"/>
            </a:endParaRPr>
          </a:p>
        </p:txBody>
      </p:sp>
    </p:spTree>
    <p:extLst>
      <p:ext uri="{BB962C8B-B14F-4D97-AF65-F5344CB8AC3E}">
        <p14:creationId xmlns:p14="http://schemas.microsoft.com/office/powerpoint/2010/main" val="388343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Section III here</a:t>
            </a:r>
            <a:r>
              <a:rPr lang="en-US" baseline="0" dirty="0" smtClean="0"/>
              <a:t>. This is our key assertion. Move from here to the idea of bridging paradigms and then discuss disruption, implications, and response in ways that follows the right hand column of the chart.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4485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BC23F8-C760-432F-965F-3184D23D0B92}"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660275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t>24 campuses</a:t>
            </a:r>
            <a:r>
              <a:rPr lang="en-US" sz="1200" b="0" baseline="0" dirty="0" smtClean="0"/>
              <a:t> </a:t>
            </a:r>
            <a:r>
              <a:rPr lang="en-US" sz="1200" b="0" dirty="0" smtClean="0"/>
              <a:t>engaged in sustained  networked inquiry</a:t>
            </a:r>
          </a:p>
          <a:p>
            <a:r>
              <a:rPr lang="en-US" sz="1200" b="0" dirty="0" smtClean="0"/>
              <a:t>GO TO WEBSITE, IF FEASIBLE – IF NOT, USE NEXT SLIDE</a:t>
            </a:r>
            <a:endParaRPr lang="en-US" b="0" dirty="0"/>
          </a:p>
        </p:txBody>
      </p:sp>
      <p:sp>
        <p:nvSpPr>
          <p:cNvPr id="4" name="Slide Number Placeholder 3"/>
          <p:cNvSpPr>
            <a:spLocks noGrp="1"/>
          </p:cNvSpPr>
          <p:nvPr>
            <p:ph type="sldNum" sz="quarter" idx="10"/>
          </p:nvPr>
        </p:nvSpPr>
        <p:spPr/>
        <p:txBody>
          <a:bodyPr/>
          <a:lstStyle/>
          <a:p>
            <a:fld id="{1EBC23F8-C760-432F-965F-3184D23D0B92}"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96328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C8929A0B-A177-4B0B-9317-A1B7A0B0F1C7}"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98245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4485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Collapse</a:t>
            </a:r>
            <a:r>
              <a:rPr lang="en-US" baseline="0" dirty="0" smtClean="0"/>
              <a:t> into one or just narrate the analytics piece in the text. </a:t>
            </a:r>
            <a:endParaRPr lang="en-US" dirty="0"/>
          </a:p>
        </p:txBody>
      </p:sp>
      <p:sp>
        <p:nvSpPr>
          <p:cNvPr id="4" name="Slide Number Placeholder 3"/>
          <p:cNvSpPr>
            <a:spLocks noGrp="1"/>
          </p:cNvSpPr>
          <p:nvPr>
            <p:ph type="sldNum" sz="quarter" idx="10"/>
          </p:nvPr>
        </p:nvSpPr>
        <p:spPr/>
        <p:txBody>
          <a:bodyPr/>
          <a:lstStyle/>
          <a:p>
            <a:fld id="{62BBE1CE-C62C-AE4A-A05F-B970CB18A27C}"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45449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214246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1629152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217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8598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0004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31721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01079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09744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2503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953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3090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226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200567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631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DBB8987-644E-8843-B093-5D0923D3DBD1}" type="datetimeFigureOut">
              <a:rPr lang="en-US"/>
              <a:pPr/>
              <a:t>4/4/2014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EDF0A9C6-B942-4F44-AE72-898276B03D93}" type="slidenum">
              <a:rPr lang="en-US"/>
              <a:pPr/>
              <a:t>‹#›</a:t>
            </a:fld>
            <a:endParaRPr lang="en-US"/>
          </a:p>
        </p:txBody>
      </p:sp>
    </p:spTree>
    <p:extLst>
      <p:ext uri="{BB962C8B-B14F-4D97-AF65-F5344CB8AC3E}">
        <p14:creationId xmlns:p14="http://schemas.microsoft.com/office/powerpoint/2010/main" val="2469196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8261BE0-6FFB-A044-944C-8119A03FBD3A}" type="datetimeFigureOut">
              <a:rPr lang="en-US"/>
              <a:pPr/>
              <a:t>4/4/2014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FF5B4E4-1C33-724F-9C7F-D866D0E14D81}" type="slidenum">
              <a:rPr lang="en-US"/>
              <a:pPr/>
              <a:t>‹#›</a:t>
            </a:fld>
            <a:endParaRPr lang="en-US"/>
          </a:p>
        </p:txBody>
      </p:sp>
    </p:spTree>
    <p:extLst>
      <p:ext uri="{BB962C8B-B14F-4D97-AF65-F5344CB8AC3E}">
        <p14:creationId xmlns:p14="http://schemas.microsoft.com/office/powerpoint/2010/main" val="24589078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EE205EE-FF7E-9E48-8B94-119C541725AE}" type="datetimeFigureOut">
              <a:rPr lang="en-US"/>
              <a:pPr/>
              <a:t>4/4/2014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3410CED-6A27-FF43-A43D-1F3FD6BE7719}" type="slidenum">
              <a:rPr lang="en-US"/>
              <a:pPr/>
              <a:t>‹#›</a:t>
            </a:fld>
            <a:endParaRPr lang="en-US"/>
          </a:p>
        </p:txBody>
      </p:sp>
    </p:spTree>
    <p:extLst>
      <p:ext uri="{BB962C8B-B14F-4D97-AF65-F5344CB8AC3E}">
        <p14:creationId xmlns:p14="http://schemas.microsoft.com/office/powerpoint/2010/main" val="2137971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2FFFDC6-2116-DB4C-BC0E-7C5F071BBA23}" type="datetimeFigureOut">
              <a:rPr lang="en-US"/>
              <a:pPr/>
              <a:t>4/4/2014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37D5E26-DC13-734C-8832-1304C16D1B9C}" type="slidenum">
              <a:rPr lang="en-US"/>
              <a:pPr/>
              <a:t>‹#›</a:t>
            </a:fld>
            <a:endParaRPr lang="en-US"/>
          </a:p>
        </p:txBody>
      </p:sp>
    </p:spTree>
    <p:extLst>
      <p:ext uri="{BB962C8B-B14F-4D97-AF65-F5344CB8AC3E}">
        <p14:creationId xmlns:p14="http://schemas.microsoft.com/office/powerpoint/2010/main" val="2075044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C4C668D-BE77-6A4F-BCD6-37A2E488955D}" type="datetimeFigureOut">
              <a:rPr lang="en-US"/>
              <a:pPr/>
              <a:t>4/4/2014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BAD5B315-76FF-3B41-A0F3-5EC48F524780}" type="slidenum">
              <a:rPr lang="en-US"/>
              <a:pPr/>
              <a:t>‹#›</a:t>
            </a:fld>
            <a:endParaRPr lang="en-US"/>
          </a:p>
        </p:txBody>
      </p:sp>
    </p:spTree>
    <p:extLst>
      <p:ext uri="{BB962C8B-B14F-4D97-AF65-F5344CB8AC3E}">
        <p14:creationId xmlns:p14="http://schemas.microsoft.com/office/powerpoint/2010/main" val="2318686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437AB60-91F6-4540-A605-9BB3845BFF04}" type="datetimeFigureOut">
              <a:rPr lang="en-US"/>
              <a:pPr/>
              <a:t>4/4/2014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245AB62-A80B-DA46-A1F2-121188BECF2E}" type="slidenum">
              <a:rPr lang="en-US"/>
              <a:pPr/>
              <a:t>‹#›</a:t>
            </a:fld>
            <a:endParaRPr lang="en-US"/>
          </a:p>
        </p:txBody>
      </p:sp>
    </p:spTree>
    <p:extLst>
      <p:ext uri="{BB962C8B-B14F-4D97-AF65-F5344CB8AC3E}">
        <p14:creationId xmlns:p14="http://schemas.microsoft.com/office/powerpoint/2010/main" val="20151759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D659CC8-C825-704D-B2FD-2BB16AF4CC99}" type="datetimeFigureOut">
              <a:rPr lang="en-US"/>
              <a:pPr/>
              <a:t>4/4/2014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84997F69-82F1-2D47-ADC7-2CBA33136A8D}" type="slidenum">
              <a:rPr lang="en-US"/>
              <a:pPr/>
              <a:t>‹#›</a:t>
            </a:fld>
            <a:endParaRPr lang="en-US"/>
          </a:p>
        </p:txBody>
      </p:sp>
    </p:spTree>
    <p:extLst>
      <p:ext uri="{BB962C8B-B14F-4D97-AF65-F5344CB8AC3E}">
        <p14:creationId xmlns:p14="http://schemas.microsoft.com/office/powerpoint/2010/main" val="1980718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E2107B8-8D34-D045-AF6E-6B3D51AC19E7}" type="datetimeFigureOut">
              <a:rPr lang="en-US"/>
              <a:pPr/>
              <a:t>4/4/2014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613717-28B3-5842-BD8C-196829145CD9}" type="slidenum">
              <a:rPr lang="en-US"/>
              <a:pPr/>
              <a:t>‹#›</a:t>
            </a:fld>
            <a:endParaRPr lang="en-US"/>
          </a:p>
        </p:txBody>
      </p:sp>
    </p:spTree>
    <p:extLst>
      <p:ext uri="{BB962C8B-B14F-4D97-AF65-F5344CB8AC3E}">
        <p14:creationId xmlns:p14="http://schemas.microsoft.com/office/powerpoint/2010/main" val="42598746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C0D7B7-44A1-1A48-9A2B-5B0A585B1506}" type="datetimeFigureOut">
              <a:rPr lang="en-US"/>
              <a:pPr/>
              <a:t>4/4/2014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4C929B9-773E-BD4F-B2CF-E3702361A633}" type="slidenum">
              <a:rPr lang="en-US"/>
              <a:pPr/>
              <a:t>‹#›</a:t>
            </a:fld>
            <a:endParaRPr lang="en-US"/>
          </a:p>
        </p:txBody>
      </p:sp>
    </p:spTree>
    <p:extLst>
      <p:ext uri="{BB962C8B-B14F-4D97-AF65-F5344CB8AC3E}">
        <p14:creationId xmlns:p14="http://schemas.microsoft.com/office/powerpoint/2010/main" val="1619983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4184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7FC442E-25AA-1C4E-9C5E-FA03673D09C0}" type="datetimeFigureOut">
              <a:rPr lang="en-US"/>
              <a:pPr/>
              <a:t>4/4/2014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5E599F8-F61D-C342-9815-1A985CE00A0E}" type="slidenum">
              <a:rPr lang="en-US"/>
              <a:pPr/>
              <a:t>‹#›</a:t>
            </a:fld>
            <a:endParaRPr lang="en-US"/>
          </a:p>
        </p:txBody>
      </p:sp>
    </p:spTree>
    <p:extLst>
      <p:ext uri="{BB962C8B-B14F-4D97-AF65-F5344CB8AC3E}">
        <p14:creationId xmlns:p14="http://schemas.microsoft.com/office/powerpoint/2010/main" val="15551414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37DF5F3-D7D7-6346-AE67-45E1F8ED4B3C}" type="datetimeFigureOut">
              <a:rPr lang="en-US"/>
              <a:pPr/>
              <a:t>4/4/2014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B4CAFAE-E64C-094F-9A4A-D36DD66AEB07}" type="slidenum">
              <a:rPr lang="en-US"/>
              <a:pPr/>
              <a:t>‹#›</a:t>
            </a:fld>
            <a:endParaRPr lang="en-US"/>
          </a:p>
        </p:txBody>
      </p:sp>
    </p:spTree>
    <p:extLst>
      <p:ext uri="{BB962C8B-B14F-4D97-AF65-F5344CB8AC3E}">
        <p14:creationId xmlns:p14="http://schemas.microsoft.com/office/powerpoint/2010/main" val="912725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r>
              <a:rPr lang="en-US" noProof="0" smtClean="0"/>
              <a:t>Click icon to add chart</a:t>
            </a:r>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01D07930-A785-3F43-B281-7102341E8DB9}" type="datetimeFigureOut">
              <a:rPr lang="en-US"/>
              <a:pPr/>
              <a:t>4/4/2014</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81AB1E-01AE-324A-8CA8-495BDFC33A60}" type="slidenum">
              <a:rPr lang="en-US"/>
              <a:pPr/>
              <a:t>‹#›</a:t>
            </a:fld>
            <a:endParaRPr lang="en-US"/>
          </a:p>
        </p:txBody>
      </p:sp>
    </p:spTree>
    <p:extLst>
      <p:ext uri="{BB962C8B-B14F-4D97-AF65-F5344CB8AC3E}">
        <p14:creationId xmlns:p14="http://schemas.microsoft.com/office/powerpoint/2010/main" val="260239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642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306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6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151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492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4920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197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6259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385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818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3048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3526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986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3087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6581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0017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1557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92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t>4/4/2014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2950149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7039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263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860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2591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Randy Bass, Georgetown University</a:t>
            </a:r>
          </a:p>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516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Randy Bass, Georgetown University</a:t>
            </a:r>
          </a:p>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141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291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4738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6286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424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t>4/4/2014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585637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latin typeface="Calibri"/>
              </a:rPr>
              <a:t>Randy Bass, Georgetown University</a:t>
            </a:r>
          </a:p>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7890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345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609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898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4063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646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647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5777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6724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817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t>4/4/2014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2858471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551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1546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426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8231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9773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23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41223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29519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3532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2272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t>4/4/2014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991825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73806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28551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87977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00276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40294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35149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73A9A-62B4-412F-A634-9A6E42FA9212}" type="datetimeFigureOut">
              <a:rPr lang="en-US" smtClean="0">
                <a:solidFill>
                  <a:prstClr val="white">
                    <a:tint val="75000"/>
                  </a:prstClr>
                </a:solidFill>
                <a:latin typeface="Calibri"/>
              </a:rPr>
              <a:pPr/>
              <a:t>4/4/2014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A08A1A24-8134-474A-8676-311992030F0A}"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62860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7054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9986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722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t>4/4/2014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2826733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1465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4653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0479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2221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6744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740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0078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1858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8677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162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t>4/4/2014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050709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4206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8601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17811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4618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4044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4725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1177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20563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726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75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t>4/4/2014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982C3-9A54-4A4B-AC31-A7D3F622F4A5}" type="slidenum">
              <a:rPr lang="en-US" smtClean="0"/>
              <a:t>‹#›</a:t>
            </a:fld>
            <a:endParaRPr lang="en-US"/>
          </a:p>
        </p:txBody>
      </p:sp>
    </p:spTree>
    <p:extLst>
      <p:ext uri="{BB962C8B-B14F-4D97-AF65-F5344CB8AC3E}">
        <p14:creationId xmlns:p14="http://schemas.microsoft.com/office/powerpoint/2010/main" val="3686992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88726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85450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4261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15985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1053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7307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61702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8041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499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302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t>4/4/2014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t>‹#›</a:t>
            </a:fld>
            <a:endParaRPr lang="en-US"/>
          </a:p>
        </p:txBody>
      </p:sp>
    </p:spTree>
    <p:extLst>
      <p:ext uri="{BB962C8B-B14F-4D97-AF65-F5344CB8AC3E}">
        <p14:creationId xmlns:p14="http://schemas.microsoft.com/office/powerpoint/2010/main" val="1101114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119170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defRPr>
            </a:lvl1pPr>
          </a:lstStyle>
          <a:p>
            <a:pPr defTabSz="914400" fontAlgn="base">
              <a:spcBef>
                <a:spcPct val="0"/>
              </a:spcBef>
              <a:spcAft>
                <a:spcPct val="0"/>
              </a:spcAft>
            </a:pPr>
            <a:fld id="{1DA87F3D-BF05-DC46-89A2-6464D0F5F8B2}" type="datetimeFigureOut">
              <a:rPr lang="en-US" smtClean="0">
                <a:ea typeface="ＭＳ Ｐゴシック" charset="0"/>
                <a:cs typeface="Arial" charset="0"/>
              </a:rPr>
              <a:pPr defTabSz="914400" fontAlgn="base">
                <a:spcBef>
                  <a:spcPct val="0"/>
                </a:spcBef>
                <a:spcAft>
                  <a:spcPct val="0"/>
                </a:spcAft>
              </a:pPr>
              <a:t>4/4/2014</a:t>
            </a:fld>
            <a:endParaRPr lang="en-US" smtClean="0">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defRPr>
            </a:lvl1pPr>
          </a:lstStyle>
          <a:p>
            <a:pPr defTabSz="914400" fontAlgn="base">
              <a:spcBef>
                <a:spcPct val="0"/>
              </a:spcBef>
              <a:spcAft>
                <a:spcPct val="0"/>
              </a:spcAft>
            </a:pPr>
            <a:fld id="{250E9BAF-5BF2-C845-AEFF-FA10503D9292}" type="slidenum">
              <a:rPr lang="en-US" smtClean="0">
                <a:ea typeface="ＭＳ Ｐゴシック" charset="0"/>
                <a:cs typeface="Arial" charset="0"/>
              </a:rPr>
              <a:pPr defTabSz="914400" fontAlgn="base">
                <a:spcBef>
                  <a:spcPct val="0"/>
                </a:spcBef>
                <a:spcAft>
                  <a:spcPct val="0"/>
                </a:spcAft>
              </a:pPr>
              <a:t>‹#›</a:t>
            </a:fld>
            <a:endParaRPr lang="en-US" smtClean="0">
              <a:ea typeface="ＭＳ Ｐゴシック" charset="0"/>
              <a:cs typeface="Arial" charset="0"/>
            </a:endParaRPr>
          </a:p>
        </p:txBody>
      </p:sp>
    </p:spTree>
    <p:extLst>
      <p:ext uri="{BB962C8B-B14F-4D97-AF65-F5344CB8AC3E}">
        <p14:creationId xmlns:p14="http://schemas.microsoft.com/office/powerpoint/2010/main" val="1744129687"/>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C76CB-8ADE-DA40-B6DD-1B877EA4B177}"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Randy Bass, Georgetown University</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D2002-F42D-EB4D-A93E-DBA9F25C95F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5673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282733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C4BF8-0411-AE48-B3A8-D7BA4195837F}"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Randy Bass, Georgetown University</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8EA5F-B0CC-1642-BDA9-A52340E07B5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4081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5EF12-E7A5-F844-A5C7-07B3C2744D7D}"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A8578-38E3-8649-8D08-C84DEFAB4F7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03798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973A9A-62B4-412F-A634-9A6E42FA9212}" type="datetimeFigureOut">
              <a:rPr lang="en-US" smtClean="0">
                <a:solidFill>
                  <a:prstClr val="white">
                    <a:tint val="75000"/>
                  </a:prstClr>
                </a:solidFill>
                <a:latin typeface="Calibri"/>
              </a:rPr>
              <a:pPr defTabSz="914400"/>
              <a:t>4/4/2014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08A1A24-8134-474A-8676-311992030F0A}"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3334532940"/>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111156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156106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3E1C7-102F-E942-9292-88ABAFB1CA0C}" type="datetimeFigureOut">
              <a:rPr lang="en-US" smtClean="0">
                <a:solidFill>
                  <a:prstClr val="black">
                    <a:tint val="75000"/>
                  </a:prstClr>
                </a:solidFill>
                <a:latin typeface="Calibri"/>
              </a:rPr>
              <a:pPr/>
              <a:t>4/4/2014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82C3-9A54-4A4B-AC31-A7D3F622F4A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45950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8.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image" Target="../media/image26.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8.xml"/><Relationship Id="rId4" Type="http://schemas.openxmlformats.org/officeDocument/2006/relationships/image" Target="../media/image35.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01.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1.xml"/><Relationship Id="rId1" Type="http://schemas.openxmlformats.org/officeDocument/2006/relationships/slideLayout" Target="../slideLayouts/slideLayout94.xml"/><Relationship Id="rId4" Type="http://schemas.openxmlformats.org/officeDocument/2006/relationships/image" Target="../media/image47.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9839" y="528459"/>
            <a:ext cx="7772400" cy="1470025"/>
          </a:xfrm>
        </p:spPr>
        <p:txBody>
          <a:bodyPr>
            <a:normAutofit fontScale="90000"/>
          </a:bodyPr>
          <a:lstStyle/>
          <a:p>
            <a:r>
              <a:rPr lang="en-US" dirty="0" smtClean="0">
                <a:solidFill>
                  <a:srgbClr val="78D1FF"/>
                </a:solidFill>
              </a:rPr>
              <a:t>Designing the University for 2030: </a:t>
            </a:r>
            <a:r>
              <a:rPr lang="en-US" dirty="0" err="1" smtClean="0">
                <a:solidFill>
                  <a:srgbClr val="78D1FF"/>
                </a:solidFill>
              </a:rPr>
              <a:t>ePortfolio</a:t>
            </a:r>
            <a:r>
              <a:rPr lang="en-US" dirty="0" smtClean="0">
                <a:solidFill>
                  <a:srgbClr val="78D1FF"/>
                </a:solidFill>
              </a:rPr>
              <a:t> as a Catalyst for Change</a:t>
            </a:r>
            <a:endParaRPr lang="en-US" dirty="0">
              <a:solidFill>
                <a:srgbClr val="78D1FF"/>
              </a:solidFill>
            </a:endParaRPr>
          </a:p>
        </p:txBody>
      </p:sp>
      <p:sp>
        <p:nvSpPr>
          <p:cNvPr id="3" name="Subtitle 2"/>
          <p:cNvSpPr>
            <a:spLocks noGrp="1"/>
          </p:cNvSpPr>
          <p:nvPr>
            <p:ph type="subTitle" idx="1"/>
          </p:nvPr>
        </p:nvSpPr>
        <p:spPr>
          <a:xfrm>
            <a:off x="3867916" y="2756811"/>
            <a:ext cx="5089818" cy="1752600"/>
          </a:xfrm>
        </p:spPr>
        <p:txBody>
          <a:bodyPr>
            <a:noAutofit/>
          </a:bodyPr>
          <a:lstStyle/>
          <a:p>
            <a:r>
              <a:rPr lang="en-US" sz="2800" b="1" dirty="0" smtClean="0">
                <a:solidFill>
                  <a:srgbClr val="FFFFFF"/>
                </a:solidFill>
              </a:rPr>
              <a:t>Randy Bass</a:t>
            </a:r>
          </a:p>
          <a:p>
            <a:r>
              <a:rPr lang="en-US" sz="2800" b="1" dirty="0" smtClean="0">
                <a:solidFill>
                  <a:srgbClr val="FFFFFF"/>
                </a:solidFill>
              </a:rPr>
              <a:t>Georgetown University</a:t>
            </a:r>
          </a:p>
          <a:p>
            <a:endParaRPr lang="en-US" sz="2800" b="1" dirty="0">
              <a:solidFill>
                <a:srgbClr val="FFFFFF"/>
              </a:solidFill>
            </a:endParaRPr>
          </a:p>
          <a:p>
            <a:r>
              <a:rPr lang="en-US" sz="2800" b="1" dirty="0" smtClean="0">
                <a:solidFill>
                  <a:srgbClr val="FFFFFF"/>
                </a:solidFill>
              </a:rPr>
              <a:t>University of Waterloo</a:t>
            </a:r>
          </a:p>
          <a:p>
            <a:r>
              <a:rPr lang="en-US" sz="2800" b="1" dirty="0" smtClean="0">
                <a:solidFill>
                  <a:srgbClr val="FFFFFF"/>
                </a:solidFill>
              </a:rPr>
              <a:t>March 27, 2014</a:t>
            </a:r>
            <a:endParaRPr lang="en-US" sz="2800" b="1" dirty="0">
              <a:solidFill>
                <a:srgbClr val="FFFFFF"/>
              </a:solidFill>
            </a:endParaRPr>
          </a:p>
        </p:txBody>
      </p:sp>
      <p:pic>
        <p:nvPicPr>
          <p:cNvPr id="6" name="Content Placeholder 5" descr="FINAL-all-bg.png"/>
          <p:cNvPicPr>
            <a:picLocks noChangeAspect="1"/>
          </p:cNvPicPr>
          <p:nvPr/>
        </p:nvPicPr>
        <p:blipFill>
          <a:blip r:embed="rId3">
            <a:extLst>
              <a:ext uri="{BEBA8EAE-BF5A-486C-A8C5-ECC9F3942E4B}">
                <a14:imgProps xmlns:a14="http://schemas.microsoft.com/office/drawing/2010/main">
                  <a14:imgLayer r:embed="rId4">
                    <a14:imgEffect>
                      <a14:backgroundRemoval t="0" b="99490" l="0" r="100000"/>
                    </a14:imgEffect>
                  </a14:imgLayer>
                </a14:imgProps>
              </a:ext>
            </a:extLst>
          </a:blip>
          <a:stretch>
            <a:fillRect/>
          </a:stretch>
        </p:blipFill>
        <p:spPr>
          <a:xfrm>
            <a:off x="247811" y="2622178"/>
            <a:ext cx="3620105" cy="3580942"/>
          </a:xfrm>
          <a:prstGeom prst="rect">
            <a:avLst/>
          </a:prstGeom>
        </p:spPr>
      </p:pic>
    </p:spTree>
    <p:extLst>
      <p:ext uri="{BB962C8B-B14F-4D97-AF65-F5344CB8AC3E}">
        <p14:creationId xmlns:p14="http://schemas.microsoft.com/office/powerpoint/2010/main" val="1774824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128889" y="2582334"/>
            <a:ext cx="7318022" cy="2062103"/>
          </a:xfrm>
          <a:prstGeom prst="rect">
            <a:avLst/>
          </a:prstGeom>
          <a:noFill/>
        </p:spPr>
        <p:txBody>
          <a:bodyPr wrap="square" rtlCol="0">
            <a:spAutoFit/>
          </a:bodyPr>
          <a:lstStyle/>
          <a:p>
            <a:r>
              <a:rPr lang="en-US" sz="3200" dirty="0" smtClean="0">
                <a:solidFill>
                  <a:srgbClr val="FFFFFF"/>
                </a:solidFill>
                <a:latin typeface="Calibri"/>
              </a:rPr>
              <a:t>Our </a:t>
            </a:r>
            <a:r>
              <a:rPr lang="en-US" sz="3200" dirty="0">
                <a:solidFill>
                  <a:srgbClr val="FFFFFF"/>
                </a:solidFill>
                <a:latin typeface="Calibri"/>
              </a:rPr>
              <a:t>understanding of </a:t>
            </a:r>
            <a:r>
              <a:rPr lang="en-US" sz="3200" dirty="0">
                <a:solidFill>
                  <a:srgbClr val="FFFF00"/>
                </a:solidFill>
                <a:latin typeface="Calibri"/>
              </a:rPr>
              <a:t>learning</a:t>
            </a:r>
            <a:r>
              <a:rPr lang="en-US" sz="3200" dirty="0">
                <a:solidFill>
                  <a:srgbClr val="FFFFFF"/>
                </a:solidFill>
                <a:latin typeface="Calibri"/>
              </a:rPr>
              <a:t> has expanded at a rate that has far outpaced our conceptions of </a:t>
            </a:r>
            <a:r>
              <a:rPr lang="en-US" sz="3200" dirty="0">
                <a:solidFill>
                  <a:srgbClr val="FFFF00"/>
                </a:solidFill>
                <a:latin typeface="Calibri"/>
              </a:rPr>
              <a:t>teaching</a:t>
            </a:r>
            <a:r>
              <a:rPr lang="en-US" sz="3200" dirty="0">
                <a:solidFill>
                  <a:srgbClr val="FFFFFF"/>
                </a:solidFill>
                <a:latin typeface="Calibri"/>
              </a:rPr>
              <a:t>. </a:t>
            </a:r>
          </a:p>
          <a:p>
            <a:endParaRPr lang="en-US" sz="3200" dirty="0">
              <a:solidFill>
                <a:prstClr val="black"/>
              </a:solidFill>
              <a:latin typeface="Calibri"/>
            </a:endParaRPr>
          </a:p>
        </p:txBody>
      </p:sp>
    </p:spTree>
    <p:extLst>
      <p:ext uri="{BB962C8B-B14F-4D97-AF65-F5344CB8AC3E}">
        <p14:creationId xmlns:p14="http://schemas.microsoft.com/office/powerpoint/2010/main" val="4178738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5723500" y="1484010"/>
            <a:ext cx="2176028" cy="1200329"/>
          </a:xfrm>
          <a:prstGeom prst="rect">
            <a:avLst/>
          </a:prstGeom>
          <a:noFill/>
        </p:spPr>
        <p:txBody>
          <a:bodyPr wrap="square" rtlCol="0">
            <a:spAutoFit/>
          </a:bodyPr>
          <a:lstStyle/>
          <a:p>
            <a:pPr algn="ctr"/>
            <a:r>
              <a:rPr lang="en-US" dirty="0" smtClean="0">
                <a:solidFill>
                  <a:srgbClr val="FFFF00"/>
                </a:solidFill>
                <a:latin typeface="Calibri"/>
              </a:rPr>
              <a:t>Learning Paradigm</a:t>
            </a:r>
            <a:r>
              <a:rPr lang="en-US" dirty="0" smtClean="0">
                <a:solidFill>
                  <a:prstClr val="white"/>
                </a:solidFill>
                <a:latin typeface="Calibri"/>
              </a:rPr>
              <a:t>: </a:t>
            </a:r>
          </a:p>
          <a:p>
            <a:pPr algn="ctr"/>
            <a:r>
              <a:rPr lang="en-US" dirty="0" smtClean="0">
                <a:solidFill>
                  <a:prstClr val="white"/>
                </a:solidFill>
                <a:latin typeface="Calibri"/>
              </a:rPr>
              <a:t>Learning –focused</a:t>
            </a:r>
          </a:p>
          <a:p>
            <a:pPr algn="ctr"/>
            <a:r>
              <a:rPr lang="en-US" dirty="0" smtClean="0">
                <a:solidFill>
                  <a:prstClr val="white"/>
                </a:solidFill>
                <a:latin typeface="Calibri"/>
              </a:rPr>
              <a:t>Outcome-driven</a:t>
            </a:r>
          </a:p>
          <a:p>
            <a:pPr algn="ctr"/>
            <a:r>
              <a:rPr lang="en-US" dirty="0" smtClean="0">
                <a:solidFill>
                  <a:prstClr val="white"/>
                </a:solidFill>
                <a:latin typeface="Calibri"/>
              </a:rPr>
              <a:t>Student-centered</a:t>
            </a:r>
            <a:endParaRPr lang="en-US" dirty="0">
              <a:solidFill>
                <a:prstClr val="white"/>
              </a:solidFill>
              <a:latin typeface="Calibri"/>
            </a:endParaRPr>
          </a:p>
        </p:txBody>
      </p:sp>
      <p:sp>
        <p:nvSpPr>
          <p:cNvPr id="7" name="Oval 6"/>
          <p:cNvSpPr/>
          <p:nvPr/>
        </p:nvSpPr>
        <p:spPr>
          <a:xfrm>
            <a:off x="5538016" y="1032662"/>
            <a:ext cx="2480138" cy="20593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p:nvPr/>
        </p:nvSpPr>
        <p:spPr>
          <a:xfrm>
            <a:off x="1047510" y="1783962"/>
            <a:ext cx="2814974" cy="22569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1198713" y="2165108"/>
            <a:ext cx="2421847" cy="1477328"/>
          </a:xfrm>
          <a:prstGeom prst="rect">
            <a:avLst/>
          </a:prstGeom>
          <a:noFill/>
        </p:spPr>
        <p:txBody>
          <a:bodyPr wrap="square" rtlCol="0">
            <a:spAutoFit/>
          </a:bodyPr>
          <a:lstStyle/>
          <a:p>
            <a:pPr algn="ctr"/>
            <a:r>
              <a:rPr lang="en-US" dirty="0" smtClean="0">
                <a:solidFill>
                  <a:srgbClr val="FFFFFF"/>
                </a:solidFill>
                <a:latin typeface="Calibri"/>
              </a:rPr>
              <a:t>Expanding understanding of learning &amp;</a:t>
            </a:r>
          </a:p>
          <a:p>
            <a:pPr algn="ctr"/>
            <a:r>
              <a:rPr lang="en-US" dirty="0" smtClean="0">
                <a:solidFill>
                  <a:srgbClr val="FFFFFF"/>
                </a:solidFill>
                <a:latin typeface="Calibri"/>
              </a:rPr>
              <a:t>changing skillset required for the 21</a:t>
            </a:r>
            <a:r>
              <a:rPr lang="en-US" baseline="30000" dirty="0" smtClean="0">
                <a:solidFill>
                  <a:srgbClr val="FFFFFF"/>
                </a:solidFill>
                <a:latin typeface="Calibri"/>
              </a:rPr>
              <a:t>st</a:t>
            </a:r>
            <a:r>
              <a:rPr lang="en-US" dirty="0" smtClean="0">
                <a:solidFill>
                  <a:srgbClr val="FFFFFF"/>
                </a:solidFill>
                <a:latin typeface="Calibri"/>
              </a:rPr>
              <a:t> C</a:t>
            </a:r>
            <a:endParaRPr lang="en-US" dirty="0">
              <a:solidFill>
                <a:srgbClr val="FFFFFF"/>
              </a:solidFill>
              <a:latin typeface="Calibri"/>
            </a:endParaRPr>
          </a:p>
        </p:txBody>
      </p:sp>
      <p:sp>
        <p:nvSpPr>
          <p:cNvPr id="16" name="Oval 15"/>
          <p:cNvSpPr/>
          <p:nvPr/>
        </p:nvSpPr>
        <p:spPr>
          <a:xfrm>
            <a:off x="4243291" y="3218366"/>
            <a:ext cx="2765818" cy="20345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4470098" y="3546608"/>
            <a:ext cx="2357568" cy="1477328"/>
          </a:xfrm>
          <a:prstGeom prst="rect">
            <a:avLst/>
          </a:prstGeom>
          <a:noFill/>
        </p:spPr>
        <p:txBody>
          <a:bodyPr wrap="square" rtlCol="0">
            <a:spAutoFit/>
          </a:bodyPr>
          <a:lstStyle/>
          <a:p>
            <a:pPr algn="ctr"/>
            <a:r>
              <a:rPr lang="en-US" dirty="0" smtClean="0">
                <a:solidFill>
                  <a:srgbClr val="FFFF00"/>
                </a:solidFill>
                <a:latin typeface="Calibri"/>
              </a:rPr>
              <a:t>Growing mismatch </a:t>
            </a:r>
            <a:r>
              <a:rPr lang="en-US" dirty="0" smtClean="0">
                <a:solidFill>
                  <a:prstClr val="white"/>
                </a:solidFill>
                <a:latin typeface="Calibri"/>
              </a:rPr>
              <a:t>between these changing aspirations for learning and </a:t>
            </a:r>
            <a:r>
              <a:rPr lang="en-US" i="1" dirty="0" smtClean="0">
                <a:solidFill>
                  <a:srgbClr val="FFFF00"/>
                </a:solidFill>
                <a:latin typeface="Calibri"/>
              </a:rPr>
              <a:t>our structures</a:t>
            </a:r>
            <a:endParaRPr lang="en-US" dirty="0">
              <a:solidFill>
                <a:srgbClr val="FFFF00"/>
              </a:solidFill>
              <a:latin typeface="Calibri"/>
            </a:endParaRPr>
          </a:p>
        </p:txBody>
      </p:sp>
      <p:sp>
        <p:nvSpPr>
          <p:cNvPr id="22" name="Curved Right Arrow 21"/>
          <p:cNvSpPr/>
          <p:nvPr/>
        </p:nvSpPr>
        <p:spPr>
          <a:xfrm rot="4769160">
            <a:off x="4029813" y="569239"/>
            <a:ext cx="768561" cy="204464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23" name="Curved Right Arrow 22"/>
          <p:cNvSpPr/>
          <p:nvPr/>
        </p:nvSpPr>
        <p:spPr>
          <a:xfrm rot="18405598">
            <a:off x="3035470" y="4008935"/>
            <a:ext cx="985658" cy="161482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Curved Left Arrow 23"/>
          <p:cNvSpPr/>
          <p:nvPr/>
        </p:nvSpPr>
        <p:spPr>
          <a:xfrm rot="1262543">
            <a:off x="7263776" y="3101332"/>
            <a:ext cx="718435" cy="1596986"/>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42027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5" grpId="0" animBg="1"/>
      <p:bldP spid="8" grpId="0"/>
      <p:bldP spid="16" grpId="0" animBg="1"/>
      <p:bldP spid="17" grpId="0"/>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p:cNvSpPr>
            <a:spLocks noGrp="1" noChangeArrowheads="1"/>
          </p:cNvSpPr>
          <p:nvPr>
            <p:ph type="title"/>
          </p:nvPr>
        </p:nvSpPr>
        <p:spPr>
          <a:xfrm>
            <a:off x="892969" y="-127985"/>
            <a:ext cx="7358063" cy="1053703"/>
          </a:xfrm>
        </p:spPr>
        <p:txBody>
          <a:bodyPr rtlCol="0">
            <a:normAutofit/>
          </a:bodyPr>
          <a:lstStyle/>
          <a:p>
            <a:pPr defTabSz="914353">
              <a:defRPr/>
            </a:pPr>
            <a:r>
              <a:rPr lang="en-US" sz="2500" dirty="0">
                <a:solidFill>
                  <a:srgbClr val="FF0000"/>
                </a:solidFill>
              </a:rPr>
              <a:t>High Impact Practices </a:t>
            </a:r>
            <a:r>
              <a:rPr lang="en-US" sz="2500" dirty="0"/>
              <a:t/>
            </a:r>
            <a:br>
              <a:rPr lang="en-US" sz="2500" dirty="0"/>
            </a:br>
            <a:r>
              <a:rPr lang="en-US" sz="2500" dirty="0"/>
              <a:t>(National Survey of Student Engagement--NSSE)   </a:t>
            </a:r>
          </a:p>
        </p:txBody>
      </p:sp>
      <p:sp>
        <p:nvSpPr>
          <p:cNvPr id="11" name="Content Placeholder 10"/>
          <p:cNvSpPr>
            <a:spLocks noGrp="1"/>
          </p:cNvSpPr>
          <p:nvPr>
            <p:ph sz="half" idx="1"/>
          </p:nvPr>
        </p:nvSpPr>
        <p:spPr>
          <a:xfrm>
            <a:off x="1184929" y="667608"/>
            <a:ext cx="7096869" cy="5449485"/>
          </a:xfrm>
        </p:spPr>
        <p:txBody>
          <a:bodyPr rtlCol="0">
            <a:normAutofit fontScale="40000" lnSpcReduction="20000"/>
          </a:bodyPr>
          <a:lstStyle/>
          <a:p>
            <a:pPr marL="342882" indent="-342882" defTabSz="914353">
              <a:buFont typeface="Wingdings 2" pitchFamily="18" charset="2"/>
              <a:buChar char="Ü"/>
              <a:defRPr/>
            </a:pPr>
            <a:endParaRPr lang="en-US" sz="8000" dirty="0">
              <a:sym typeface="Gill Sans" pitchFamily="-109" charset="0"/>
            </a:endParaRPr>
          </a:p>
          <a:p>
            <a:pPr marL="342882" indent="-457035" defTabSz="914353">
              <a:defRPr/>
            </a:pPr>
            <a:r>
              <a:rPr lang="en-US" sz="8000" dirty="0">
                <a:sym typeface="Gill Sans" pitchFamily="-109" charset="0"/>
              </a:rPr>
              <a:t>First-year seminars and experiences</a:t>
            </a:r>
          </a:p>
          <a:p>
            <a:pPr marL="342882" indent="-457035" defTabSz="914353">
              <a:defRPr/>
            </a:pPr>
            <a:r>
              <a:rPr lang="en-US" sz="8000" dirty="0">
                <a:sym typeface="Gill Sans" pitchFamily="-109" charset="0"/>
              </a:rPr>
              <a:t>Learning </a:t>
            </a:r>
            <a:r>
              <a:rPr lang="en-US" sz="8000" dirty="0" smtClean="0">
                <a:sym typeface="Gill Sans" pitchFamily="-109" charset="0"/>
              </a:rPr>
              <a:t>communities </a:t>
            </a:r>
          </a:p>
          <a:p>
            <a:pPr marL="342882" indent="-457035" defTabSz="914353">
              <a:defRPr/>
            </a:pPr>
            <a:r>
              <a:rPr lang="en-US" sz="8000" dirty="0" smtClean="0">
                <a:sym typeface="Gill Sans" pitchFamily="-109" charset="0"/>
              </a:rPr>
              <a:t>(Common intellectual experiences)</a:t>
            </a:r>
          </a:p>
          <a:p>
            <a:pPr marL="342882" indent="-457035" defTabSz="914353">
              <a:defRPr/>
            </a:pPr>
            <a:r>
              <a:rPr lang="en-US" sz="8000" dirty="0" smtClean="0">
                <a:sym typeface="Gill Sans" pitchFamily="-109" charset="0"/>
              </a:rPr>
              <a:t>Writing-intensive </a:t>
            </a:r>
            <a:r>
              <a:rPr lang="en-US" sz="8000" dirty="0">
                <a:sym typeface="Gill Sans" pitchFamily="-109" charset="0"/>
              </a:rPr>
              <a:t>courses</a:t>
            </a:r>
          </a:p>
          <a:p>
            <a:pPr marL="342882" indent="-457035" defTabSz="914353">
              <a:defRPr/>
            </a:pPr>
            <a:r>
              <a:rPr lang="en-US" sz="8000" dirty="0">
                <a:sym typeface="Gill Sans" pitchFamily="-109" charset="0"/>
              </a:rPr>
              <a:t>Collaborative assignments</a:t>
            </a:r>
          </a:p>
          <a:p>
            <a:pPr marL="342882" indent="-457035" defTabSz="914353">
              <a:defRPr/>
            </a:pPr>
            <a:r>
              <a:rPr lang="en-US" sz="8000" dirty="0">
                <a:solidFill>
                  <a:srgbClr val="FF6600"/>
                </a:solidFill>
                <a:sym typeface="Gill Sans" pitchFamily="-109" charset="0"/>
              </a:rPr>
              <a:t>Undergraduate research</a:t>
            </a:r>
          </a:p>
          <a:p>
            <a:pPr marL="342882" indent="-457035" defTabSz="914353">
              <a:defRPr/>
            </a:pPr>
            <a:r>
              <a:rPr lang="en-US" sz="8000" dirty="0">
                <a:solidFill>
                  <a:srgbClr val="FF6600"/>
                </a:solidFill>
                <a:sym typeface="Gill Sans" pitchFamily="-109" charset="0"/>
              </a:rPr>
              <a:t>Global learning/ study abroad</a:t>
            </a:r>
          </a:p>
          <a:p>
            <a:pPr marL="342882" indent="-457035" defTabSz="914353">
              <a:defRPr/>
            </a:pPr>
            <a:r>
              <a:rPr lang="en-US" sz="8000" dirty="0" smtClean="0">
                <a:solidFill>
                  <a:srgbClr val="FF6600"/>
                </a:solidFill>
                <a:sym typeface="Gill Sans" pitchFamily="-109" charset="0"/>
              </a:rPr>
              <a:t>Internships</a:t>
            </a:r>
          </a:p>
          <a:p>
            <a:pPr marL="342882" indent="-457035" defTabSz="914353">
              <a:defRPr/>
            </a:pPr>
            <a:r>
              <a:rPr lang="en-US" sz="8000" dirty="0" smtClean="0">
                <a:solidFill>
                  <a:srgbClr val="FF6600"/>
                </a:solidFill>
                <a:sym typeface="Gill Sans" pitchFamily="-109" charset="0"/>
              </a:rPr>
              <a:t>Community-based learning</a:t>
            </a:r>
          </a:p>
          <a:p>
            <a:pPr marL="342882" indent="-457035" defTabSz="914353">
              <a:defRPr/>
            </a:pPr>
            <a:r>
              <a:rPr lang="en-US" sz="8000" dirty="0">
                <a:solidFill>
                  <a:srgbClr val="FF6600"/>
                </a:solidFill>
                <a:sym typeface="Gill Sans" pitchFamily="-109" charset="0"/>
              </a:rPr>
              <a:t>Capstone courses and projects</a:t>
            </a:r>
          </a:p>
          <a:p>
            <a:pPr marL="342882" indent="-342882" defTabSz="914353">
              <a:buFont typeface="Wingdings 2" pitchFamily="18" charset="2"/>
              <a:buChar char="Ü"/>
              <a:defRPr/>
            </a:pPr>
            <a:endParaRPr lang="en-US" dirty="0">
              <a:ea typeface="+mn-ea"/>
              <a:cs typeface="+mn-cs"/>
              <a:sym typeface="Gill Sans" pitchFamily="-109" charset="0"/>
            </a:endParaRPr>
          </a:p>
        </p:txBody>
      </p:sp>
      <p:sp>
        <p:nvSpPr>
          <p:cNvPr id="203780" name="TextBox 3"/>
          <p:cNvSpPr txBox="1">
            <a:spLocks noChangeArrowheads="1"/>
          </p:cNvSpPr>
          <p:nvPr/>
        </p:nvSpPr>
        <p:spPr bwMode="auto">
          <a:xfrm>
            <a:off x="1352499" y="6142068"/>
            <a:ext cx="6322219" cy="588118"/>
          </a:xfrm>
          <a:prstGeom prst="rect">
            <a:avLst/>
          </a:prstGeom>
          <a:noFill/>
          <a:ln w="9525">
            <a:noFill/>
            <a:miter lim="800000"/>
            <a:headEnd/>
            <a:tailEnd/>
          </a:ln>
        </p:spPr>
        <p:txBody>
          <a:bodyPr lIns="64270" tIns="32135" rIns="64270" bIns="32135">
            <a:prstTxWarp prst="textNoShape">
              <a:avLst/>
            </a:prstTxWarp>
            <a:spAutoFit/>
          </a:bodyPr>
          <a:lstStyle/>
          <a:p>
            <a:r>
              <a:rPr lang="en-US" sz="1700" dirty="0">
                <a:solidFill>
                  <a:prstClr val="black"/>
                </a:solidFill>
                <a:latin typeface="Calibri"/>
              </a:rPr>
              <a:t>George </a:t>
            </a:r>
            <a:r>
              <a:rPr lang="en-US" sz="1700" dirty="0" err="1">
                <a:solidFill>
                  <a:prstClr val="black"/>
                </a:solidFill>
                <a:latin typeface="Calibri"/>
              </a:rPr>
              <a:t>Kuh</a:t>
            </a:r>
            <a:r>
              <a:rPr lang="en-US" sz="1700" dirty="0">
                <a:solidFill>
                  <a:prstClr val="black"/>
                </a:solidFill>
                <a:latin typeface="Calibri"/>
              </a:rPr>
              <a:t>, </a:t>
            </a:r>
            <a:r>
              <a:rPr lang="en-US" sz="1700" i="1" dirty="0">
                <a:solidFill>
                  <a:prstClr val="black"/>
                </a:solidFill>
                <a:latin typeface="Calibri"/>
              </a:rPr>
              <a:t>High Impact Practices: What are they, who has access to them, and why they matter</a:t>
            </a:r>
            <a:r>
              <a:rPr lang="en-US" sz="1700" dirty="0">
                <a:solidFill>
                  <a:prstClr val="black"/>
                </a:solidFill>
                <a:latin typeface="Calibri"/>
              </a:rPr>
              <a:t>. (AAC&amp;U, 2008)</a:t>
            </a:r>
          </a:p>
        </p:txBody>
      </p:sp>
    </p:spTree>
    <p:extLst>
      <p:ext uri="{BB962C8B-B14F-4D97-AF65-F5344CB8AC3E}">
        <p14:creationId xmlns:p14="http://schemas.microsoft.com/office/powerpoint/2010/main" val="7422154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04571" y="1778003"/>
            <a:ext cx="455387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324346" y="1161135"/>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211620" y="2667172"/>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368141" y="17814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5958919" y="3537850"/>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6077855" y="413997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560285" y="172345"/>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1723573" y="807192"/>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3" name="TextBox 12"/>
          <p:cNvSpPr txBox="1"/>
          <p:nvPr/>
        </p:nvSpPr>
        <p:spPr>
          <a:xfrm>
            <a:off x="166383" y="364981"/>
            <a:ext cx="1938188" cy="400110"/>
          </a:xfrm>
          <a:prstGeom prst="rect">
            <a:avLst/>
          </a:prstGeom>
          <a:noFill/>
        </p:spPr>
        <p:txBody>
          <a:bodyPr wrap="square" rtlCol="0">
            <a:spAutoFit/>
          </a:bodyPr>
          <a:lstStyle/>
          <a:p>
            <a:r>
              <a:rPr lang="en-US" sz="2000" b="1" dirty="0" smtClean="0">
                <a:solidFill>
                  <a:srgbClr val="FF0000"/>
                </a:solidFill>
                <a:latin typeface="Calibri"/>
              </a:rPr>
              <a:t>Study abroad</a:t>
            </a:r>
            <a:endParaRPr lang="en-US" sz="2000" b="1" dirty="0">
              <a:solidFill>
                <a:srgbClr val="FF0000"/>
              </a:solidFill>
              <a:latin typeface="Calibri"/>
            </a:endParaRPr>
          </a:p>
        </p:txBody>
      </p:sp>
      <p:sp>
        <p:nvSpPr>
          <p:cNvPr id="14" name="TextBox 13"/>
          <p:cNvSpPr txBox="1"/>
          <p:nvPr/>
        </p:nvSpPr>
        <p:spPr>
          <a:xfrm>
            <a:off x="6241139" y="411148"/>
            <a:ext cx="2144150" cy="707886"/>
          </a:xfrm>
          <a:prstGeom prst="rect">
            <a:avLst/>
          </a:prstGeom>
          <a:noFill/>
        </p:spPr>
        <p:txBody>
          <a:bodyPr wrap="square" rtlCol="0">
            <a:spAutoFit/>
          </a:bodyPr>
          <a:lstStyle/>
          <a:p>
            <a:r>
              <a:rPr lang="en-US" sz="2000" b="1" dirty="0" smtClean="0">
                <a:solidFill>
                  <a:srgbClr val="FF0000"/>
                </a:solidFill>
                <a:latin typeface="Calibri"/>
              </a:rPr>
              <a:t>Undergraduate research</a:t>
            </a:r>
            <a:endParaRPr lang="en-US" sz="2000" b="1" dirty="0">
              <a:solidFill>
                <a:srgbClr val="FF0000"/>
              </a:solidFill>
              <a:latin typeface="Calibri"/>
            </a:endParaRPr>
          </a:p>
        </p:txBody>
      </p:sp>
      <p:sp>
        <p:nvSpPr>
          <p:cNvPr id="15" name="TextBox 14"/>
          <p:cNvSpPr txBox="1"/>
          <p:nvPr/>
        </p:nvSpPr>
        <p:spPr>
          <a:xfrm>
            <a:off x="7041303" y="3283534"/>
            <a:ext cx="2071048" cy="707886"/>
          </a:xfrm>
          <a:prstGeom prst="rect">
            <a:avLst/>
          </a:prstGeom>
          <a:noFill/>
        </p:spPr>
        <p:txBody>
          <a:bodyPr wrap="square" rtlCol="0">
            <a:spAutoFit/>
          </a:bodyPr>
          <a:lstStyle/>
          <a:p>
            <a:r>
              <a:rPr lang="en-US" sz="2000" b="1" dirty="0" smtClean="0">
                <a:solidFill>
                  <a:srgbClr val="FF0000"/>
                </a:solidFill>
                <a:latin typeface="Calibri"/>
              </a:rPr>
              <a:t>Community-based learning</a:t>
            </a:r>
            <a:endParaRPr lang="en-US" sz="2000" b="1" dirty="0">
              <a:solidFill>
                <a:srgbClr val="FF0000"/>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197965" y="846409"/>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4790650" y="248416"/>
            <a:ext cx="1212541" cy="1825438"/>
          </a:xfrm>
          <a:prstGeom prst="rect">
            <a:avLst/>
          </a:prstGeom>
        </p:spPr>
      </p:pic>
      <p:pic>
        <p:nvPicPr>
          <p:cNvPr id="23" name="Picture 22" descr="cbl.jpeg"/>
          <p:cNvPicPr>
            <a:picLocks noChangeAspect="1"/>
          </p:cNvPicPr>
          <p:nvPr/>
        </p:nvPicPr>
        <p:blipFill>
          <a:blip r:embed="rId4"/>
          <a:stretch>
            <a:fillRect/>
          </a:stretch>
        </p:blipFill>
        <p:spPr>
          <a:xfrm>
            <a:off x="7374639" y="4929009"/>
            <a:ext cx="1775242" cy="1329718"/>
          </a:xfrm>
          <a:prstGeom prst="rect">
            <a:avLst/>
          </a:prstGeom>
        </p:spPr>
      </p:pic>
      <p:sp>
        <p:nvSpPr>
          <p:cNvPr id="24" name="TextBox 23"/>
          <p:cNvSpPr txBox="1"/>
          <p:nvPr/>
        </p:nvSpPr>
        <p:spPr>
          <a:xfrm>
            <a:off x="2096703" y="2829964"/>
            <a:ext cx="1525608" cy="707886"/>
          </a:xfrm>
          <a:prstGeom prst="rect">
            <a:avLst/>
          </a:prstGeom>
          <a:noFill/>
        </p:spPr>
        <p:txBody>
          <a:bodyPr wrap="square" rtlCol="0">
            <a:spAutoFit/>
          </a:bodyPr>
          <a:lstStyle/>
          <a:p>
            <a:r>
              <a:rPr lang="en-US" sz="2000" b="1" dirty="0" smtClean="0">
                <a:solidFill>
                  <a:srgbClr val="FF0000"/>
                </a:solidFill>
                <a:latin typeface="Calibri"/>
              </a:rPr>
              <a:t>First-year Seminars</a:t>
            </a:r>
            <a:endParaRPr lang="en-US" sz="2000" b="1" dirty="0">
              <a:solidFill>
                <a:srgbClr val="FF0000"/>
              </a:solidFill>
              <a:latin typeface="Calibri"/>
            </a:endParaRPr>
          </a:p>
        </p:txBody>
      </p:sp>
      <p:sp>
        <p:nvSpPr>
          <p:cNvPr id="25" name="TextBox 24"/>
          <p:cNvSpPr txBox="1"/>
          <p:nvPr/>
        </p:nvSpPr>
        <p:spPr>
          <a:xfrm>
            <a:off x="2654168" y="3683840"/>
            <a:ext cx="1173296" cy="707886"/>
          </a:xfrm>
          <a:prstGeom prst="rect">
            <a:avLst/>
          </a:prstGeom>
          <a:noFill/>
        </p:spPr>
        <p:txBody>
          <a:bodyPr wrap="square" rtlCol="0">
            <a:spAutoFit/>
          </a:bodyPr>
          <a:lstStyle/>
          <a:p>
            <a:r>
              <a:rPr lang="en-US" sz="2000" b="1" dirty="0" smtClean="0">
                <a:solidFill>
                  <a:srgbClr val="FF0000"/>
                </a:solidFill>
                <a:latin typeface="Calibri"/>
              </a:rPr>
              <a:t>Writing-intensive</a:t>
            </a:r>
            <a:endParaRPr lang="en-US" sz="2000" b="1" dirty="0">
              <a:solidFill>
                <a:srgbClr val="FF0000"/>
              </a:solidFill>
              <a:latin typeface="Calibri"/>
            </a:endParaRPr>
          </a:p>
        </p:txBody>
      </p:sp>
      <p:sp>
        <p:nvSpPr>
          <p:cNvPr id="26" name="TextBox 25"/>
          <p:cNvSpPr txBox="1"/>
          <p:nvPr/>
        </p:nvSpPr>
        <p:spPr>
          <a:xfrm>
            <a:off x="4054329" y="3979284"/>
            <a:ext cx="2144150" cy="400110"/>
          </a:xfrm>
          <a:prstGeom prst="rect">
            <a:avLst/>
          </a:prstGeom>
          <a:noFill/>
        </p:spPr>
        <p:txBody>
          <a:bodyPr wrap="square" rtlCol="0">
            <a:spAutoFit/>
          </a:bodyPr>
          <a:lstStyle/>
          <a:p>
            <a:r>
              <a:rPr lang="en-US" sz="2000" b="1" dirty="0" smtClean="0">
                <a:solidFill>
                  <a:srgbClr val="FF0000"/>
                </a:solidFill>
                <a:latin typeface="Calibri"/>
              </a:rPr>
              <a:t>Capstone courses</a:t>
            </a:r>
            <a:endParaRPr lang="en-US" sz="2000" b="1" dirty="0">
              <a:solidFill>
                <a:srgbClr val="FF0000"/>
              </a:solidFill>
              <a:latin typeface="Calibri"/>
            </a:endParaRPr>
          </a:p>
        </p:txBody>
      </p:sp>
      <p:sp>
        <p:nvSpPr>
          <p:cNvPr id="27" name="TextBox 26"/>
          <p:cNvSpPr txBox="1"/>
          <p:nvPr/>
        </p:nvSpPr>
        <p:spPr>
          <a:xfrm>
            <a:off x="3134654" y="1960137"/>
            <a:ext cx="2144150" cy="707886"/>
          </a:xfrm>
          <a:prstGeom prst="rect">
            <a:avLst/>
          </a:prstGeom>
          <a:noFill/>
        </p:spPr>
        <p:txBody>
          <a:bodyPr wrap="square" rtlCol="0">
            <a:spAutoFit/>
          </a:bodyPr>
          <a:lstStyle/>
          <a:p>
            <a:r>
              <a:rPr lang="en-US" sz="2000" b="1" dirty="0" smtClean="0">
                <a:solidFill>
                  <a:srgbClr val="FF0000"/>
                </a:solidFill>
                <a:latin typeface="Calibri"/>
              </a:rPr>
              <a:t>Collaborative Assignments</a:t>
            </a:r>
          </a:p>
        </p:txBody>
      </p:sp>
      <p:sp>
        <p:nvSpPr>
          <p:cNvPr id="29" name="TextBox 28"/>
          <p:cNvSpPr txBox="1"/>
          <p:nvPr/>
        </p:nvSpPr>
        <p:spPr>
          <a:xfrm>
            <a:off x="476483" y="5075220"/>
            <a:ext cx="3955143" cy="830997"/>
          </a:xfrm>
          <a:prstGeom prst="rect">
            <a:avLst/>
          </a:prstGeom>
          <a:noFill/>
        </p:spPr>
        <p:txBody>
          <a:bodyPr wrap="square" rtlCol="0">
            <a:spAutoFit/>
          </a:bodyPr>
          <a:lstStyle/>
          <a:p>
            <a:r>
              <a:rPr lang="en-US" sz="2400" b="1" dirty="0" smtClean="0">
                <a:solidFill>
                  <a:prstClr val="black"/>
                </a:solidFill>
                <a:latin typeface="Calibri"/>
              </a:rPr>
              <a:t>Where are the high-impact practices located? </a:t>
            </a:r>
            <a:endParaRPr lang="en-US" sz="2400" b="1" dirty="0">
              <a:solidFill>
                <a:prstClr val="black"/>
              </a:solidFill>
              <a:latin typeface="Calibri"/>
            </a:endParaRPr>
          </a:p>
        </p:txBody>
      </p:sp>
      <p:sp>
        <p:nvSpPr>
          <p:cNvPr id="28" name="Oval 27"/>
          <p:cNvSpPr/>
          <p:nvPr/>
        </p:nvSpPr>
        <p:spPr>
          <a:xfrm>
            <a:off x="111957" y="2549060"/>
            <a:ext cx="2021121" cy="1977579"/>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TextBox 29"/>
          <p:cNvSpPr txBox="1"/>
          <p:nvPr/>
        </p:nvSpPr>
        <p:spPr>
          <a:xfrm>
            <a:off x="259005" y="3250747"/>
            <a:ext cx="1857833" cy="707886"/>
          </a:xfrm>
          <a:prstGeom prst="rect">
            <a:avLst/>
          </a:prstGeom>
          <a:noFill/>
        </p:spPr>
        <p:txBody>
          <a:bodyPr wrap="square" rtlCol="0">
            <a:spAutoFit/>
          </a:bodyPr>
          <a:lstStyle/>
          <a:p>
            <a:pPr algn="ctr"/>
            <a:r>
              <a:rPr lang="en-US" sz="2000" dirty="0" smtClean="0">
                <a:solidFill>
                  <a:prstClr val="black"/>
                </a:solidFill>
                <a:latin typeface="Calibri"/>
              </a:rPr>
              <a:t>Student Affairs</a:t>
            </a:r>
          </a:p>
          <a:p>
            <a:pPr algn="ctr"/>
            <a:r>
              <a:rPr lang="en-US" sz="2000" dirty="0" smtClean="0">
                <a:solidFill>
                  <a:prstClr val="black"/>
                </a:solidFill>
                <a:latin typeface="Calibri"/>
              </a:rPr>
              <a:t>Advising</a:t>
            </a:r>
            <a:endParaRPr lang="en-US" sz="2000" dirty="0">
              <a:solidFill>
                <a:prstClr val="black"/>
              </a:solidFill>
              <a:latin typeface="Calibri"/>
            </a:endParaRPr>
          </a:p>
        </p:txBody>
      </p:sp>
      <p:sp>
        <p:nvSpPr>
          <p:cNvPr id="2" name="Rectangle 1"/>
          <p:cNvSpPr/>
          <p:nvPr/>
        </p:nvSpPr>
        <p:spPr>
          <a:xfrm>
            <a:off x="3211620" y="248416"/>
            <a:ext cx="1261884" cy="369332"/>
          </a:xfrm>
          <a:prstGeom prst="rect">
            <a:avLst/>
          </a:prstGeom>
        </p:spPr>
        <p:txBody>
          <a:bodyPr wrap="none">
            <a:spAutoFit/>
          </a:bodyPr>
          <a:lstStyle/>
          <a:p>
            <a:r>
              <a:rPr lang="en-US" b="1" dirty="0" smtClean="0">
                <a:solidFill>
                  <a:srgbClr val="FF0000"/>
                </a:solidFill>
                <a:latin typeface="Calibri"/>
              </a:rPr>
              <a:t>Internships</a:t>
            </a:r>
            <a:endParaRPr lang="en-US" b="1" dirty="0">
              <a:solidFill>
                <a:srgbClr val="FF0000"/>
              </a:solidFill>
              <a:latin typeface="Calibri"/>
            </a:endParaRPr>
          </a:p>
        </p:txBody>
      </p:sp>
    </p:spTree>
    <p:extLst>
      <p:ext uri="{BB962C8B-B14F-4D97-AF65-F5344CB8AC3E}">
        <p14:creationId xmlns:p14="http://schemas.microsoft.com/office/powerpoint/2010/main" val="283619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3790" y="1665115"/>
            <a:ext cx="4553870" cy="3029857"/>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733565" y="1048247"/>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620839" y="2554284"/>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777360" y="166851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6311694" y="3424962"/>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6458852" y="4027088"/>
            <a:ext cx="1857833" cy="707886"/>
          </a:xfrm>
          <a:prstGeom prst="rect">
            <a:avLst/>
          </a:prstGeom>
          <a:noFill/>
          <a:ln>
            <a:noFill/>
            <a:prstDash val="dash"/>
          </a:ln>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969504" y="74056"/>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2132792" y="6943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443896" y="131542"/>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5822193" y="1311028"/>
            <a:ext cx="1013559" cy="1525877"/>
          </a:xfrm>
          <a:prstGeom prst="rect">
            <a:avLst/>
          </a:prstGeom>
        </p:spPr>
      </p:pic>
      <p:pic>
        <p:nvPicPr>
          <p:cNvPr id="23" name="Picture 22" descr="cbl.jpeg"/>
          <p:cNvPicPr>
            <a:picLocks noChangeAspect="1"/>
          </p:cNvPicPr>
          <p:nvPr/>
        </p:nvPicPr>
        <p:blipFill>
          <a:blip r:embed="rId4"/>
          <a:stretch>
            <a:fillRect/>
          </a:stretch>
        </p:blipFill>
        <p:spPr>
          <a:xfrm>
            <a:off x="7876196" y="4709888"/>
            <a:ext cx="1247330" cy="934294"/>
          </a:xfrm>
          <a:prstGeom prst="rect">
            <a:avLst/>
          </a:prstGeom>
        </p:spPr>
      </p:pic>
      <p:sp>
        <p:nvSpPr>
          <p:cNvPr id="32" name="TextBox 31"/>
          <p:cNvSpPr txBox="1"/>
          <p:nvPr/>
        </p:nvSpPr>
        <p:spPr>
          <a:xfrm>
            <a:off x="661497" y="2292018"/>
            <a:ext cx="2942589" cy="830997"/>
          </a:xfrm>
          <a:prstGeom prst="rect">
            <a:avLst/>
          </a:prstGeom>
          <a:noFill/>
        </p:spPr>
        <p:txBody>
          <a:bodyPr wrap="square" rtlCol="0">
            <a:spAutoFit/>
          </a:bodyPr>
          <a:lstStyle/>
          <a:p>
            <a:r>
              <a:rPr lang="en-US" sz="2400" dirty="0" smtClean="0">
                <a:solidFill>
                  <a:srgbClr val="FF0000"/>
                </a:solidFill>
                <a:latin typeface="Calibri"/>
              </a:rPr>
              <a:t>Accountable talk and thinking</a:t>
            </a:r>
            <a:endParaRPr lang="en-US" sz="2400" dirty="0">
              <a:solidFill>
                <a:srgbClr val="FF0000"/>
              </a:solidFill>
              <a:latin typeface="Calibri"/>
            </a:endParaRPr>
          </a:p>
        </p:txBody>
      </p:sp>
      <p:sp>
        <p:nvSpPr>
          <p:cNvPr id="33" name="TextBox 32"/>
          <p:cNvSpPr txBox="1"/>
          <p:nvPr/>
        </p:nvSpPr>
        <p:spPr>
          <a:xfrm>
            <a:off x="3323507" y="4890459"/>
            <a:ext cx="4993178" cy="1200328"/>
          </a:xfrm>
          <a:prstGeom prst="rect">
            <a:avLst/>
          </a:prstGeom>
          <a:noFill/>
        </p:spPr>
        <p:txBody>
          <a:bodyPr wrap="square" rtlCol="0">
            <a:spAutoFit/>
          </a:bodyPr>
          <a:lstStyle/>
          <a:p>
            <a:r>
              <a:rPr lang="en-US" sz="2400" dirty="0" smtClean="0">
                <a:solidFill>
                  <a:srgbClr val="FF0000"/>
                </a:solidFill>
                <a:latin typeface="Calibri"/>
              </a:rPr>
              <a:t>Meet challenges to perspectives and belief, take risks, operate outside comfort zone</a:t>
            </a:r>
            <a:endParaRPr lang="en-US" sz="2400" dirty="0">
              <a:solidFill>
                <a:srgbClr val="FF0000"/>
              </a:solidFill>
              <a:latin typeface="Calibri"/>
            </a:endParaRPr>
          </a:p>
        </p:txBody>
      </p:sp>
      <p:sp>
        <p:nvSpPr>
          <p:cNvPr id="34" name="TextBox 33"/>
          <p:cNvSpPr txBox="1"/>
          <p:nvPr/>
        </p:nvSpPr>
        <p:spPr>
          <a:xfrm>
            <a:off x="849372" y="3142202"/>
            <a:ext cx="3900797" cy="830997"/>
          </a:xfrm>
          <a:prstGeom prst="rect">
            <a:avLst/>
          </a:prstGeom>
          <a:noFill/>
        </p:spPr>
        <p:txBody>
          <a:bodyPr wrap="square" rtlCol="0">
            <a:spAutoFit/>
          </a:bodyPr>
          <a:lstStyle/>
          <a:p>
            <a:r>
              <a:rPr lang="en-US" sz="2400" dirty="0" smtClean="0">
                <a:solidFill>
                  <a:srgbClr val="FF0000"/>
                </a:solidFill>
                <a:latin typeface="Calibri"/>
              </a:rPr>
              <a:t>Get (and give) frequent and meaningful feedback</a:t>
            </a:r>
            <a:endParaRPr lang="en-US" sz="2400" dirty="0">
              <a:solidFill>
                <a:srgbClr val="FF0000"/>
              </a:solidFill>
              <a:latin typeface="Calibri"/>
            </a:endParaRPr>
          </a:p>
        </p:txBody>
      </p:sp>
      <p:sp>
        <p:nvSpPr>
          <p:cNvPr id="20" name="TextBox 19"/>
          <p:cNvSpPr txBox="1"/>
          <p:nvPr/>
        </p:nvSpPr>
        <p:spPr>
          <a:xfrm>
            <a:off x="2132792" y="4027088"/>
            <a:ext cx="3773714" cy="830997"/>
          </a:xfrm>
          <a:prstGeom prst="rect">
            <a:avLst/>
          </a:prstGeom>
          <a:noFill/>
        </p:spPr>
        <p:txBody>
          <a:bodyPr wrap="square" rtlCol="0">
            <a:spAutoFit/>
          </a:bodyPr>
          <a:lstStyle/>
          <a:p>
            <a:r>
              <a:rPr lang="en-US" sz="2400" dirty="0" smtClean="0">
                <a:solidFill>
                  <a:srgbClr val="FF0000"/>
                </a:solidFill>
                <a:latin typeface="Calibri"/>
              </a:rPr>
              <a:t>Make daily decisions – judgment in uncertainty</a:t>
            </a:r>
            <a:endParaRPr lang="en-US" sz="2400" dirty="0">
              <a:solidFill>
                <a:srgbClr val="FF0000"/>
              </a:solidFill>
              <a:latin typeface="Calibri"/>
            </a:endParaRPr>
          </a:p>
        </p:txBody>
      </p:sp>
      <p:sp>
        <p:nvSpPr>
          <p:cNvPr id="5" name="TextBox 4"/>
          <p:cNvSpPr txBox="1"/>
          <p:nvPr/>
        </p:nvSpPr>
        <p:spPr>
          <a:xfrm>
            <a:off x="199145" y="5254247"/>
            <a:ext cx="2777225" cy="954107"/>
          </a:xfrm>
          <a:prstGeom prst="rect">
            <a:avLst/>
          </a:prstGeom>
          <a:noFill/>
        </p:spPr>
        <p:txBody>
          <a:bodyPr wrap="square" rtlCol="0">
            <a:spAutoFit/>
          </a:bodyPr>
          <a:lstStyle/>
          <a:p>
            <a:r>
              <a:rPr lang="en-US" sz="2800" b="1" dirty="0" smtClean="0">
                <a:solidFill>
                  <a:srgbClr val="0000FF"/>
                </a:solidFill>
                <a:latin typeface="Calibri"/>
              </a:rPr>
              <a:t>NEW ECOLOGY FOR LEARNING</a:t>
            </a:r>
            <a:endParaRPr lang="en-US" sz="2800" b="1" dirty="0">
              <a:solidFill>
                <a:srgbClr val="0000FF"/>
              </a:solidFill>
              <a:latin typeface="Calibri"/>
            </a:endParaRPr>
          </a:p>
        </p:txBody>
      </p:sp>
      <p:sp>
        <p:nvSpPr>
          <p:cNvPr id="12" name="Rounded Rectangle 11"/>
          <p:cNvSpPr/>
          <p:nvPr/>
        </p:nvSpPr>
        <p:spPr>
          <a:xfrm>
            <a:off x="112889" y="5062000"/>
            <a:ext cx="295328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4220810" y="158280"/>
            <a:ext cx="4207963" cy="954107"/>
          </a:xfrm>
          <a:prstGeom prst="rect">
            <a:avLst/>
          </a:prstGeom>
          <a:noFill/>
        </p:spPr>
        <p:txBody>
          <a:bodyPr wrap="square" rtlCol="0">
            <a:spAutoFit/>
          </a:bodyPr>
          <a:lstStyle/>
          <a:p>
            <a:r>
              <a:rPr lang="en-US" sz="2800" b="1" dirty="0" smtClean="0">
                <a:solidFill>
                  <a:srgbClr val="0000FF"/>
                </a:solidFill>
                <a:latin typeface="Calibri"/>
              </a:rPr>
              <a:t>What makes High Impact Practices high impact?</a:t>
            </a:r>
            <a:endParaRPr lang="en-US" sz="2800" b="1" dirty="0">
              <a:solidFill>
                <a:srgbClr val="0000FF"/>
              </a:solidFill>
              <a:latin typeface="Calibri"/>
            </a:endParaRPr>
          </a:p>
        </p:txBody>
      </p:sp>
      <p:sp>
        <p:nvSpPr>
          <p:cNvPr id="24" name="Rounded Rectangle 23"/>
          <p:cNvSpPr/>
          <p:nvPr/>
        </p:nvSpPr>
        <p:spPr>
          <a:xfrm>
            <a:off x="4134555" y="121198"/>
            <a:ext cx="4294218" cy="943506"/>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469554" y="1427846"/>
            <a:ext cx="3160190" cy="1107996"/>
          </a:xfrm>
          <a:prstGeom prst="rect">
            <a:avLst/>
          </a:prstGeom>
          <a:noFill/>
        </p:spPr>
        <p:txBody>
          <a:bodyPr wrap="square" rtlCol="0">
            <a:spAutoFit/>
          </a:bodyPr>
          <a:lstStyle/>
          <a:p>
            <a:r>
              <a:rPr lang="en-US" sz="2400" dirty="0">
                <a:solidFill>
                  <a:srgbClr val="FF0000"/>
                </a:solidFill>
                <a:latin typeface="Calibri"/>
              </a:rPr>
              <a:t>Invest time and effort (time on task)</a:t>
            </a:r>
          </a:p>
          <a:p>
            <a:endParaRPr lang="en-US" dirty="0">
              <a:solidFill>
                <a:prstClr val="black"/>
              </a:solidFill>
              <a:latin typeface="Calibri"/>
            </a:endParaRPr>
          </a:p>
        </p:txBody>
      </p:sp>
      <p:sp>
        <p:nvSpPr>
          <p:cNvPr id="25" name="TextBox 24"/>
          <p:cNvSpPr txBox="1"/>
          <p:nvPr/>
        </p:nvSpPr>
        <p:spPr>
          <a:xfrm>
            <a:off x="3990625" y="5983339"/>
            <a:ext cx="5036410" cy="830997"/>
          </a:xfrm>
          <a:prstGeom prst="rect">
            <a:avLst/>
          </a:prstGeom>
          <a:noFill/>
        </p:spPr>
        <p:txBody>
          <a:bodyPr wrap="square" rtlCol="0">
            <a:spAutoFit/>
          </a:bodyPr>
          <a:lstStyle/>
          <a:p>
            <a:r>
              <a:rPr lang="en-US" sz="2400" dirty="0" smtClean="0">
                <a:solidFill>
                  <a:srgbClr val="FF0000"/>
                </a:solidFill>
                <a:latin typeface="Calibri"/>
              </a:rPr>
              <a:t>Opportunity to integrate, synthesize, make meaning</a:t>
            </a:r>
            <a:endParaRPr lang="en-US" sz="2400" dirty="0">
              <a:solidFill>
                <a:srgbClr val="FF0000"/>
              </a:solidFill>
              <a:latin typeface="Calibri"/>
            </a:endParaRPr>
          </a:p>
        </p:txBody>
      </p:sp>
    </p:spTree>
    <p:extLst>
      <p:ext uri="{BB962C8B-B14F-4D97-AF65-F5344CB8AC3E}">
        <p14:creationId xmlns:p14="http://schemas.microsoft.com/office/powerpoint/2010/main" val="422047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20" grpId="0"/>
      <p:bldP spid="5" grpId="0"/>
      <p:bldP spid="12" grpId="0" animBg="1"/>
      <p:bldP spid="2"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2366" y="1133633"/>
            <a:ext cx="3935411" cy="954107"/>
          </a:xfrm>
          <a:prstGeom prst="rect">
            <a:avLst/>
          </a:prstGeom>
          <a:noFill/>
        </p:spPr>
        <p:txBody>
          <a:bodyPr wrap="square" rtlCol="0">
            <a:spAutoFit/>
          </a:bodyPr>
          <a:lstStyle/>
          <a:p>
            <a:r>
              <a:rPr lang="en-US" sz="2800" b="1" dirty="0" smtClean="0">
                <a:solidFill>
                  <a:srgbClr val="0000FF"/>
                </a:solidFill>
                <a:latin typeface="Calibri"/>
              </a:rPr>
              <a:t>Changing </a:t>
            </a:r>
            <a:r>
              <a:rPr lang="en-US" sz="2800" b="1" dirty="0">
                <a:solidFill>
                  <a:srgbClr val="0000FF"/>
                </a:solidFill>
                <a:latin typeface="Calibri"/>
              </a:rPr>
              <a:t>Capacities and </a:t>
            </a:r>
            <a:endParaRPr lang="en-US" sz="2800" b="1" dirty="0" smtClean="0">
              <a:solidFill>
                <a:srgbClr val="0000FF"/>
              </a:solidFill>
              <a:latin typeface="Calibri"/>
            </a:endParaRPr>
          </a:p>
          <a:p>
            <a:r>
              <a:rPr lang="en-US" sz="2800" b="1" dirty="0" smtClean="0">
                <a:solidFill>
                  <a:srgbClr val="0000FF"/>
                </a:solidFill>
                <a:latin typeface="Calibri"/>
              </a:rPr>
              <a:t>Outcomes </a:t>
            </a:r>
            <a:r>
              <a:rPr lang="en-US" sz="2800" b="1" dirty="0">
                <a:solidFill>
                  <a:srgbClr val="0000FF"/>
                </a:solidFill>
                <a:latin typeface="Calibri"/>
              </a:rPr>
              <a:t>for the 21</a:t>
            </a:r>
            <a:r>
              <a:rPr lang="en-US" sz="2800" b="1" baseline="30000" dirty="0">
                <a:solidFill>
                  <a:srgbClr val="0000FF"/>
                </a:solidFill>
                <a:latin typeface="Calibri"/>
              </a:rPr>
              <a:t>st</a:t>
            </a:r>
            <a:r>
              <a:rPr lang="en-US" sz="2800" b="1" dirty="0">
                <a:solidFill>
                  <a:srgbClr val="0000FF"/>
                </a:solidFill>
                <a:latin typeface="Calibri"/>
              </a:rPr>
              <a:t> </a:t>
            </a:r>
            <a:r>
              <a:rPr lang="en-US" sz="2800" b="1" dirty="0" smtClean="0">
                <a:solidFill>
                  <a:srgbClr val="0000FF"/>
                </a:solidFill>
                <a:latin typeface="Calibri"/>
              </a:rPr>
              <a:t>C</a:t>
            </a:r>
            <a:endParaRPr lang="en-US" sz="2800" b="1" dirty="0">
              <a:solidFill>
                <a:srgbClr val="0000FF"/>
              </a:solidFill>
              <a:latin typeface="Calibri"/>
            </a:endParaRPr>
          </a:p>
        </p:txBody>
      </p:sp>
      <p:sp>
        <p:nvSpPr>
          <p:cNvPr id="4" name="Rounded Rectangle 3"/>
          <p:cNvSpPr/>
          <p:nvPr/>
        </p:nvSpPr>
        <p:spPr>
          <a:xfrm>
            <a:off x="776111" y="955442"/>
            <a:ext cx="387773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Levy and Murna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793" y="336550"/>
            <a:ext cx="3201231" cy="4861870"/>
          </a:xfrm>
          <a:prstGeom prst="rect">
            <a:avLst/>
          </a:prstGeom>
        </p:spPr>
      </p:pic>
      <p:sp>
        <p:nvSpPr>
          <p:cNvPr id="2" name="Rectangle 1"/>
          <p:cNvSpPr/>
          <p:nvPr/>
        </p:nvSpPr>
        <p:spPr>
          <a:xfrm>
            <a:off x="225777" y="2794066"/>
            <a:ext cx="5056060" cy="2677656"/>
          </a:xfrm>
          <a:prstGeom prst="rect">
            <a:avLst/>
          </a:prstGeom>
        </p:spPr>
        <p:txBody>
          <a:bodyPr wrap="square">
            <a:spAutoFit/>
          </a:bodyPr>
          <a:lstStyle/>
          <a:p>
            <a:r>
              <a:rPr lang="en-US" sz="2800" dirty="0">
                <a:solidFill>
                  <a:prstClr val="black"/>
                </a:solidFill>
                <a:latin typeface="Calibri"/>
              </a:rPr>
              <a:t> “the human labor market will center on three kinds of work: </a:t>
            </a:r>
          </a:p>
          <a:p>
            <a:r>
              <a:rPr lang="en-US" sz="2800" dirty="0" smtClean="0">
                <a:solidFill>
                  <a:prstClr val="black"/>
                </a:solidFill>
                <a:latin typeface="Calibri"/>
              </a:rPr>
              <a:t>solving </a:t>
            </a:r>
            <a:r>
              <a:rPr lang="en-US" sz="2800" dirty="0">
                <a:solidFill>
                  <a:prstClr val="black"/>
                </a:solidFill>
                <a:latin typeface="Calibri"/>
              </a:rPr>
              <a:t>unstructured problems, working with new information, and </a:t>
            </a:r>
            <a:r>
              <a:rPr lang="en-US" sz="2800" dirty="0" smtClean="0">
                <a:solidFill>
                  <a:prstClr val="black"/>
                </a:solidFill>
                <a:latin typeface="Calibri"/>
              </a:rPr>
              <a:t>carrying </a:t>
            </a:r>
            <a:r>
              <a:rPr lang="en-US" sz="2800" dirty="0">
                <a:solidFill>
                  <a:prstClr val="black"/>
                </a:solidFill>
                <a:latin typeface="Calibri"/>
              </a:rPr>
              <a:t>out non-routine manual tasks.” </a:t>
            </a:r>
          </a:p>
        </p:txBody>
      </p:sp>
    </p:spTree>
    <p:extLst>
      <p:ext uri="{BB962C8B-B14F-4D97-AF65-F5344CB8AC3E}">
        <p14:creationId xmlns:p14="http://schemas.microsoft.com/office/powerpoint/2010/main" val="817058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3790" y="1665115"/>
            <a:ext cx="4553870" cy="3029857"/>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733565" y="1048247"/>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620839" y="2554284"/>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777360" y="166851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6311694" y="3424962"/>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6458852" y="4027088"/>
            <a:ext cx="1857833" cy="707886"/>
          </a:xfrm>
          <a:prstGeom prst="rect">
            <a:avLst/>
          </a:prstGeom>
          <a:noFill/>
          <a:ln>
            <a:noFill/>
            <a:prstDash val="dash"/>
          </a:ln>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969504" y="74056"/>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2132792" y="6943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443896" y="131542"/>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5822193" y="1311028"/>
            <a:ext cx="1013559" cy="1525877"/>
          </a:xfrm>
          <a:prstGeom prst="rect">
            <a:avLst/>
          </a:prstGeom>
        </p:spPr>
      </p:pic>
      <p:pic>
        <p:nvPicPr>
          <p:cNvPr id="23" name="Picture 22" descr="cbl.jpeg"/>
          <p:cNvPicPr>
            <a:picLocks noChangeAspect="1"/>
          </p:cNvPicPr>
          <p:nvPr/>
        </p:nvPicPr>
        <p:blipFill>
          <a:blip r:embed="rId4"/>
          <a:stretch>
            <a:fillRect/>
          </a:stretch>
        </p:blipFill>
        <p:spPr>
          <a:xfrm>
            <a:off x="7876196" y="4709888"/>
            <a:ext cx="1247330" cy="934294"/>
          </a:xfrm>
          <a:prstGeom prst="rect">
            <a:avLst/>
          </a:prstGeom>
        </p:spPr>
      </p:pic>
      <p:sp>
        <p:nvSpPr>
          <p:cNvPr id="32" name="TextBox 31"/>
          <p:cNvSpPr txBox="1"/>
          <p:nvPr/>
        </p:nvSpPr>
        <p:spPr>
          <a:xfrm>
            <a:off x="661497" y="2292018"/>
            <a:ext cx="2942589" cy="830997"/>
          </a:xfrm>
          <a:prstGeom prst="rect">
            <a:avLst/>
          </a:prstGeom>
          <a:noFill/>
        </p:spPr>
        <p:txBody>
          <a:bodyPr wrap="square" rtlCol="0">
            <a:spAutoFit/>
          </a:bodyPr>
          <a:lstStyle/>
          <a:p>
            <a:r>
              <a:rPr lang="en-US" sz="2400" dirty="0" smtClean="0">
                <a:solidFill>
                  <a:srgbClr val="FF0000"/>
                </a:solidFill>
                <a:latin typeface="Calibri"/>
              </a:rPr>
              <a:t>Accountable talk and thinking</a:t>
            </a:r>
            <a:endParaRPr lang="en-US" sz="2400" dirty="0">
              <a:solidFill>
                <a:srgbClr val="FF0000"/>
              </a:solidFill>
              <a:latin typeface="Calibri"/>
            </a:endParaRPr>
          </a:p>
        </p:txBody>
      </p:sp>
      <p:sp>
        <p:nvSpPr>
          <p:cNvPr id="33" name="TextBox 32"/>
          <p:cNvSpPr txBox="1"/>
          <p:nvPr/>
        </p:nvSpPr>
        <p:spPr>
          <a:xfrm>
            <a:off x="3323507" y="4890459"/>
            <a:ext cx="4993178" cy="1200328"/>
          </a:xfrm>
          <a:prstGeom prst="rect">
            <a:avLst/>
          </a:prstGeom>
          <a:noFill/>
        </p:spPr>
        <p:txBody>
          <a:bodyPr wrap="square" rtlCol="0">
            <a:spAutoFit/>
          </a:bodyPr>
          <a:lstStyle/>
          <a:p>
            <a:r>
              <a:rPr lang="en-US" sz="2400" dirty="0" smtClean="0">
                <a:solidFill>
                  <a:srgbClr val="FF0000"/>
                </a:solidFill>
                <a:latin typeface="Calibri"/>
              </a:rPr>
              <a:t>Meet challenges to perspectives and belief, take risks, operate outside comfort zone</a:t>
            </a:r>
            <a:endParaRPr lang="en-US" sz="2400" dirty="0">
              <a:solidFill>
                <a:srgbClr val="FF0000"/>
              </a:solidFill>
              <a:latin typeface="Calibri"/>
            </a:endParaRPr>
          </a:p>
        </p:txBody>
      </p:sp>
      <p:sp>
        <p:nvSpPr>
          <p:cNvPr id="34" name="TextBox 33"/>
          <p:cNvSpPr txBox="1"/>
          <p:nvPr/>
        </p:nvSpPr>
        <p:spPr>
          <a:xfrm>
            <a:off x="849372" y="3142202"/>
            <a:ext cx="3900797" cy="830997"/>
          </a:xfrm>
          <a:prstGeom prst="rect">
            <a:avLst/>
          </a:prstGeom>
          <a:noFill/>
        </p:spPr>
        <p:txBody>
          <a:bodyPr wrap="square" rtlCol="0">
            <a:spAutoFit/>
          </a:bodyPr>
          <a:lstStyle/>
          <a:p>
            <a:r>
              <a:rPr lang="en-US" sz="2400" dirty="0" smtClean="0">
                <a:solidFill>
                  <a:srgbClr val="FF0000"/>
                </a:solidFill>
                <a:latin typeface="Calibri"/>
              </a:rPr>
              <a:t>Get (and give) frequent and meaningful feedback</a:t>
            </a:r>
            <a:endParaRPr lang="en-US" sz="2400" dirty="0">
              <a:solidFill>
                <a:srgbClr val="FF0000"/>
              </a:solidFill>
              <a:latin typeface="Calibri"/>
            </a:endParaRPr>
          </a:p>
        </p:txBody>
      </p:sp>
      <p:sp>
        <p:nvSpPr>
          <p:cNvPr id="20" name="TextBox 19"/>
          <p:cNvSpPr txBox="1"/>
          <p:nvPr/>
        </p:nvSpPr>
        <p:spPr>
          <a:xfrm>
            <a:off x="2132792" y="4027088"/>
            <a:ext cx="3773714" cy="830997"/>
          </a:xfrm>
          <a:prstGeom prst="rect">
            <a:avLst/>
          </a:prstGeom>
          <a:noFill/>
        </p:spPr>
        <p:txBody>
          <a:bodyPr wrap="square" rtlCol="0">
            <a:spAutoFit/>
          </a:bodyPr>
          <a:lstStyle/>
          <a:p>
            <a:r>
              <a:rPr lang="en-US" sz="2400" dirty="0" smtClean="0">
                <a:solidFill>
                  <a:srgbClr val="FF0000"/>
                </a:solidFill>
                <a:latin typeface="Calibri"/>
              </a:rPr>
              <a:t>Make daily decisions – judgment in uncertainty</a:t>
            </a:r>
            <a:endParaRPr lang="en-US" sz="2400" dirty="0">
              <a:solidFill>
                <a:srgbClr val="FF0000"/>
              </a:solidFill>
              <a:latin typeface="Calibri"/>
            </a:endParaRPr>
          </a:p>
        </p:txBody>
      </p:sp>
      <p:sp>
        <p:nvSpPr>
          <p:cNvPr id="5" name="TextBox 4"/>
          <p:cNvSpPr txBox="1"/>
          <p:nvPr/>
        </p:nvSpPr>
        <p:spPr>
          <a:xfrm>
            <a:off x="199145" y="5254247"/>
            <a:ext cx="2777225" cy="954107"/>
          </a:xfrm>
          <a:prstGeom prst="rect">
            <a:avLst/>
          </a:prstGeom>
          <a:noFill/>
        </p:spPr>
        <p:txBody>
          <a:bodyPr wrap="square" rtlCol="0">
            <a:spAutoFit/>
          </a:bodyPr>
          <a:lstStyle/>
          <a:p>
            <a:r>
              <a:rPr lang="en-US" sz="2800" b="1" dirty="0" smtClean="0">
                <a:solidFill>
                  <a:srgbClr val="0000FF"/>
                </a:solidFill>
                <a:latin typeface="Calibri"/>
              </a:rPr>
              <a:t>NEW ECOLOGY FOR LEARNING</a:t>
            </a:r>
            <a:endParaRPr lang="en-US" sz="2800" b="1" dirty="0">
              <a:solidFill>
                <a:srgbClr val="0000FF"/>
              </a:solidFill>
              <a:latin typeface="Calibri"/>
            </a:endParaRPr>
          </a:p>
        </p:txBody>
      </p:sp>
      <p:sp>
        <p:nvSpPr>
          <p:cNvPr id="12" name="Rounded Rectangle 11"/>
          <p:cNvSpPr/>
          <p:nvPr/>
        </p:nvSpPr>
        <p:spPr>
          <a:xfrm>
            <a:off x="112889" y="5062000"/>
            <a:ext cx="295328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4220810" y="158280"/>
            <a:ext cx="4207963" cy="954107"/>
          </a:xfrm>
          <a:prstGeom prst="rect">
            <a:avLst/>
          </a:prstGeom>
          <a:noFill/>
        </p:spPr>
        <p:txBody>
          <a:bodyPr wrap="square" rtlCol="0">
            <a:spAutoFit/>
          </a:bodyPr>
          <a:lstStyle/>
          <a:p>
            <a:r>
              <a:rPr lang="en-US" sz="2800" b="1" dirty="0" smtClean="0">
                <a:solidFill>
                  <a:srgbClr val="0000FF"/>
                </a:solidFill>
                <a:latin typeface="Calibri"/>
              </a:rPr>
              <a:t>What makes High Impact Practices high impact?</a:t>
            </a:r>
            <a:endParaRPr lang="en-US" sz="2800" b="1" dirty="0">
              <a:solidFill>
                <a:srgbClr val="0000FF"/>
              </a:solidFill>
              <a:latin typeface="Calibri"/>
            </a:endParaRPr>
          </a:p>
        </p:txBody>
      </p:sp>
      <p:sp>
        <p:nvSpPr>
          <p:cNvPr id="24" name="Rounded Rectangle 23"/>
          <p:cNvSpPr/>
          <p:nvPr/>
        </p:nvSpPr>
        <p:spPr>
          <a:xfrm>
            <a:off x="4134555" y="121198"/>
            <a:ext cx="4294218" cy="943506"/>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469554" y="1427846"/>
            <a:ext cx="3160190" cy="1107996"/>
          </a:xfrm>
          <a:prstGeom prst="rect">
            <a:avLst/>
          </a:prstGeom>
          <a:noFill/>
        </p:spPr>
        <p:txBody>
          <a:bodyPr wrap="square" rtlCol="0">
            <a:spAutoFit/>
          </a:bodyPr>
          <a:lstStyle/>
          <a:p>
            <a:r>
              <a:rPr lang="en-US" sz="2400" dirty="0">
                <a:solidFill>
                  <a:srgbClr val="FF0000"/>
                </a:solidFill>
                <a:latin typeface="Calibri"/>
              </a:rPr>
              <a:t>Invest time and effort (time on task)</a:t>
            </a:r>
          </a:p>
          <a:p>
            <a:endParaRPr lang="en-US" dirty="0">
              <a:solidFill>
                <a:prstClr val="black"/>
              </a:solidFill>
              <a:latin typeface="Calibri"/>
            </a:endParaRPr>
          </a:p>
        </p:txBody>
      </p:sp>
      <p:sp>
        <p:nvSpPr>
          <p:cNvPr id="25" name="TextBox 24"/>
          <p:cNvSpPr txBox="1"/>
          <p:nvPr/>
        </p:nvSpPr>
        <p:spPr>
          <a:xfrm>
            <a:off x="3990625" y="5983339"/>
            <a:ext cx="5036410" cy="830997"/>
          </a:xfrm>
          <a:prstGeom prst="rect">
            <a:avLst/>
          </a:prstGeom>
          <a:noFill/>
        </p:spPr>
        <p:txBody>
          <a:bodyPr wrap="square" rtlCol="0">
            <a:spAutoFit/>
          </a:bodyPr>
          <a:lstStyle/>
          <a:p>
            <a:r>
              <a:rPr lang="en-US" sz="2400" dirty="0" smtClean="0">
                <a:solidFill>
                  <a:srgbClr val="FF0000"/>
                </a:solidFill>
                <a:latin typeface="Calibri"/>
              </a:rPr>
              <a:t>Opportunity to integrate, synthesize, make meaning</a:t>
            </a:r>
            <a:endParaRPr lang="en-US" sz="2400" dirty="0">
              <a:solidFill>
                <a:srgbClr val="FF0000"/>
              </a:solidFill>
              <a:latin typeface="Calibri"/>
            </a:endParaRPr>
          </a:p>
        </p:txBody>
      </p:sp>
    </p:spTree>
    <p:extLst>
      <p:ext uri="{BB962C8B-B14F-4D97-AF65-F5344CB8AC3E}">
        <p14:creationId xmlns:p14="http://schemas.microsoft.com/office/powerpoint/2010/main" val="4220474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dirty="0" smtClean="0">
                <a:solidFill>
                  <a:schemeClr val="bg1"/>
                </a:solidFill>
              </a:rPr>
              <a:t>Disrupting Ourselves</a:t>
            </a:r>
            <a:endParaRPr lang="en-US" dirty="0">
              <a:solidFill>
                <a:schemeClr val="bg1"/>
              </a:solidFill>
            </a:endParaRPr>
          </a:p>
        </p:txBody>
      </p:sp>
    </p:spTree>
    <p:extLst>
      <p:ext uri="{BB962C8B-B14F-4D97-AF65-F5344CB8AC3E}">
        <p14:creationId xmlns:p14="http://schemas.microsoft.com/office/powerpoint/2010/main" val="308652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2449048" y="1751812"/>
            <a:ext cx="4097582" cy="3197733"/>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3031067" y="2065868"/>
            <a:ext cx="2980267" cy="2677656"/>
          </a:xfrm>
          <a:prstGeom prst="rect">
            <a:avLst/>
          </a:prstGeom>
          <a:noFill/>
        </p:spPr>
        <p:txBody>
          <a:bodyPr wrap="square" rtlCol="0">
            <a:spAutoFit/>
          </a:bodyPr>
          <a:lstStyle/>
          <a:p>
            <a:pPr algn="ctr"/>
            <a:r>
              <a:rPr lang="en-US" sz="2800" dirty="0">
                <a:solidFill>
                  <a:srgbClr val="FFFFFF"/>
                </a:solidFill>
                <a:latin typeface="Calibri"/>
              </a:rPr>
              <a:t>What difference </a:t>
            </a:r>
            <a:r>
              <a:rPr lang="en-US" sz="2800" i="1" dirty="0">
                <a:solidFill>
                  <a:srgbClr val="FFFFFF"/>
                </a:solidFill>
                <a:latin typeface="Calibri"/>
              </a:rPr>
              <a:t>could</a:t>
            </a:r>
            <a:r>
              <a:rPr lang="en-US" sz="2800" dirty="0">
                <a:solidFill>
                  <a:srgbClr val="FFFFFF"/>
                </a:solidFill>
                <a:latin typeface="Calibri"/>
              </a:rPr>
              <a:t> </a:t>
            </a:r>
            <a:r>
              <a:rPr lang="en-US" sz="2800" dirty="0" smtClean="0">
                <a:solidFill>
                  <a:srgbClr val="FFFFFF"/>
                </a:solidFill>
                <a:latin typeface="Calibri"/>
              </a:rPr>
              <a:t>Learning Portfolios </a:t>
            </a:r>
            <a:r>
              <a:rPr lang="en-US" sz="2800" dirty="0">
                <a:solidFill>
                  <a:srgbClr val="FFFFFF"/>
                </a:solidFill>
                <a:latin typeface="Calibri"/>
              </a:rPr>
              <a:t>make to the </a:t>
            </a:r>
          </a:p>
          <a:p>
            <a:pPr algn="ctr"/>
            <a:r>
              <a:rPr lang="en-US" sz="2800" dirty="0">
                <a:solidFill>
                  <a:srgbClr val="FFFFFF"/>
                </a:solidFill>
                <a:latin typeface="Calibri"/>
              </a:rPr>
              <a:t>future of higher education? </a:t>
            </a:r>
          </a:p>
        </p:txBody>
      </p:sp>
    </p:spTree>
    <p:extLst>
      <p:ext uri="{BB962C8B-B14F-4D97-AF65-F5344CB8AC3E}">
        <p14:creationId xmlns:p14="http://schemas.microsoft.com/office/powerpoint/2010/main" val="617188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41778" y="1850571"/>
            <a:ext cx="7450666" cy="2308324"/>
          </a:xfrm>
          <a:prstGeom prst="rect">
            <a:avLst/>
          </a:prstGeom>
          <a:noFill/>
        </p:spPr>
        <p:txBody>
          <a:bodyPr wrap="square" rtlCol="0">
            <a:spAutoFit/>
          </a:bodyPr>
          <a:lstStyle/>
          <a:p>
            <a:r>
              <a:rPr lang="en-US" sz="3600" dirty="0" smtClean="0">
                <a:solidFill>
                  <a:prstClr val="white"/>
                </a:solidFill>
                <a:latin typeface="Calibri"/>
              </a:rPr>
              <a:t>“The future is already here. It is just not evenly distributed.”</a:t>
            </a:r>
          </a:p>
          <a:p>
            <a:endParaRPr lang="en-US" sz="3600" dirty="0">
              <a:solidFill>
                <a:prstClr val="white"/>
              </a:solidFill>
              <a:latin typeface="Calibri"/>
            </a:endParaRPr>
          </a:p>
          <a:p>
            <a:r>
              <a:rPr lang="en-US" sz="3600" dirty="0" smtClean="0">
                <a:solidFill>
                  <a:prstClr val="white"/>
                </a:solidFill>
                <a:latin typeface="Calibri"/>
              </a:rPr>
              <a:t>	William Gibson</a:t>
            </a:r>
            <a:endParaRPr lang="en-US" sz="3600" dirty="0">
              <a:solidFill>
                <a:prstClr val="white"/>
              </a:solidFill>
              <a:latin typeface="Calibri"/>
            </a:endParaRPr>
          </a:p>
        </p:txBody>
      </p:sp>
    </p:spTree>
    <p:extLst>
      <p:ext uri="{BB962C8B-B14F-4D97-AF65-F5344CB8AC3E}">
        <p14:creationId xmlns:p14="http://schemas.microsoft.com/office/powerpoint/2010/main" val="89022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9565"/>
            <a:ext cx="8229600" cy="1143000"/>
          </a:xfrm>
        </p:spPr>
        <p:txBody>
          <a:bodyPr>
            <a:noAutofit/>
          </a:bodyPr>
          <a:lstStyle/>
          <a:p>
            <a:r>
              <a:rPr lang="en-US" sz="7200" dirty="0" smtClean="0">
                <a:solidFill>
                  <a:srgbClr val="FFFFFF"/>
                </a:solidFill>
              </a:rPr>
              <a:t>2030</a:t>
            </a:r>
            <a:endParaRPr lang="en-US" sz="7200" dirty="0">
              <a:solidFill>
                <a:srgbClr val="FFFFFF"/>
              </a:solidFill>
            </a:endParaRPr>
          </a:p>
        </p:txBody>
      </p:sp>
    </p:spTree>
    <p:extLst>
      <p:ext uri="{BB962C8B-B14F-4D97-AF65-F5344CB8AC3E}">
        <p14:creationId xmlns:p14="http://schemas.microsoft.com/office/powerpoint/2010/main" val="37219899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1681239" y="266096"/>
            <a:ext cx="5624286" cy="3731874"/>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2107847" y="1159275"/>
            <a:ext cx="4793044" cy="1815882"/>
          </a:xfrm>
          <a:prstGeom prst="rect">
            <a:avLst/>
          </a:prstGeom>
          <a:noFill/>
        </p:spPr>
        <p:txBody>
          <a:bodyPr wrap="square" rtlCol="0">
            <a:spAutoFit/>
          </a:bodyPr>
          <a:lstStyle/>
          <a:p>
            <a:pPr algn="ctr"/>
            <a:r>
              <a:rPr lang="en-US" sz="2800" dirty="0" err="1" smtClean="0">
                <a:solidFill>
                  <a:srgbClr val="FFFFFF"/>
                </a:solidFill>
                <a:latin typeface="Calibri"/>
              </a:rPr>
              <a:t>ePortfiolio</a:t>
            </a:r>
            <a:r>
              <a:rPr lang="en-US" sz="2800" dirty="0">
                <a:solidFill>
                  <a:srgbClr val="FFFFFF"/>
                </a:solidFill>
                <a:latin typeface="Calibri"/>
              </a:rPr>
              <a:t> </a:t>
            </a:r>
            <a:r>
              <a:rPr lang="en-US" sz="2800" dirty="0" smtClean="0">
                <a:solidFill>
                  <a:srgbClr val="FFFFFF"/>
                </a:solidFill>
                <a:latin typeface="Calibri"/>
              </a:rPr>
              <a:t>help institutions address priorities and meet challenges they didn’t know they had thirty years ago.  </a:t>
            </a:r>
            <a:endParaRPr lang="en-US" sz="2800" dirty="0">
              <a:solidFill>
                <a:srgbClr val="FFFFFF"/>
              </a:solidFill>
              <a:latin typeface="Calibri"/>
            </a:endParaRPr>
          </a:p>
        </p:txBody>
      </p:sp>
      <p:sp>
        <p:nvSpPr>
          <p:cNvPr id="2" name="TextBox 1"/>
          <p:cNvSpPr txBox="1"/>
          <p:nvPr/>
        </p:nvSpPr>
        <p:spPr>
          <a:xfrm>
            <a:off x="1681239" y="4800787"/>
            <a:ext cx="6219294" cy="1200328"/>
          </a:xfrm>
          <a:prstGeom prst="rect">
            <a:avLst/>
          </a:prstGeom>
          <a:noFill/>
        </p:spPr>
        <p:txBody>
          <a:bodyPr wrap="square" rtlCol="0">
            <a:spAutoFit/>
          </a:bodyPr>
          <a:lstStyle/>
          <a:p>
            <a:r>
              <a:rPr lang="en-US" sz="2400" dirty="0" smtClean="0">
                <a:solidFill>
                  <a:srgbClr val="FFFFFF"/>
                </a:solidFill>
              </a:rPr>
              <a:t>“</a:t>
            </a:r>
            <a:r>
              <a:rPr lang="en-US" sz="2400" dirty="0" err="1" smtClean="0">
                <a:solidFill>
                  <a:srgbClr val="FFFFFF"/>
                </a:solidFill>
              </a:rPr>
              <a:t>ePortfolio</a:t>
            </a:r>
            <a:r>
              <a:rPr lang="en-US" sz="2400" dirty="0" smtClean="0">
                <a:solidFill>
                  <a:srgbClr val="FFFFFF"/>
                </a:solidFill>
              </a:rPr>
              <a:t> is rare among innovations in that they are not really replacing anything.” </a:t>
            </a:r>
          </a:p>
          <a:p>
            <a:r>
              <a:rPr lang="en-US" sz="2400" dirty="0" smtClean="0">
                <a:solidFill>
                  <a:srgbClr val="FFFFFF"/>
                </a:solidFill>
              </a:rPr>
              <a:t> (Trent Batson)</a:t>
            </a:r>
            <a:endParaRPr lang="en-US" sz="2400" dirty="0">
              <a:solidFill>
                <a:srgbClr val="FFFFFF"/>
              </a:solidFill>
            </a:endParaRPr>
          </a:p>
        </p:txBody>
      </p:sp>
    </p:spTree>
    <p:extLst>
      <p:ext uri="{BB962C8B-B14F-4D97-AF65-F5344CB8AC3E}">
        <p14:creationId xmlns:p14="http://schemas.microsoft.com/office/powerpoint/2010/main" val="8063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80451" y="1241625"/>
            <a:ext cx="4056784" cy="1470025"/>
          </a:xfrm>
        </p:spPr>
        <p:txBody>
          <a:bodyPr>
            <a:normAutofit fontScale="90000"/>
          </a:bodyPr>
          <a:lstStyle/>
          <a:p>
            <a:pPr algn="l">
              <a:lnSpc>
                <a:spcPct val="90000"/>
              </a:lnSpc>
            </a:pPr>
            <a:r>
              <a:rPr lang="en-US" b="1" dirty="0" smtClean="0">
                <a:solidFill>
                  <a:srgbClr val="2A9DF4"/>
                </a:solidFill>
              </a:rPr>
              <a:t>ePortfolio:</a:t>
            </a:r>
            <a:br>
              <a:rPr lang="en-US" b="1" dirty="0" smtClean="0">
                <a:solidFill>
                  <a:srgbClr val="2A9DF4"/>
                </a:solidFill>
              </a:rPr>
            </a:br>
            <a:r>
              <a:rPr lang="en-US" b="1" dirty="0" smtClean="0">
                <a:solidFill>
                  <a:srgbClr val="2A9DF4"/>
                </a:solidFill>
              </a:rPr>
              <a:t>What  Have We </a:t>
            </a:r>
            <a:br>
              <a:rPr lang="en-US" b="1" dirty="0" smtClean="0">
                <a:solidFill>
                  <a:srgbClr val="2A9DF4"/>
                </a:solidFill>
              </a:rPr>
            </a:br>
            <a:r>
              <a:rPr lang="en-US" b="1" dirty="0" smtClean="0">
                <a:solidFill>
                  <a:srgbClr val="2A9DF4"/>
                </a:solidFill>
              </a:rPr>
              <a:t>Learned? </a:t>
            </a:r>
            <a:endParaRPr lang="en-US" b="1" dirty="0">
              <a:solidFill>
                <a:srgbClr val="2A9DF4"/>
              </a:solidFill>
            </a:endParaRPr>
          </a:p>
        </p:txBody>
      </p:sp>
      <p:sp>
        <p:nvSpPr>
          <p:cNvPr id="7" name="Subtitle 6"/>
          <p:cNvSpPr>
            <a:spLocks noGrp="1"/>
          </p:cNvSpPr>
          <p:nvPr>
            <p:ph type="subTitle" idx="1"/>
          </p:nvPr>
        </p:nvSpPr>
        <p:spPr>
          <a:xfrm>
            <a:off x="293510" y="3139284"/>
            <a:ext cx="3810000" cy="1524000"/>
          </a:xfrm>
        </p:spPr>
        <p:txBody>
          <a:bodyPr>
            <a:noAutofit/>
          </a:bodyPr>
          <a:lstStyle/>
          <a:p>
            <a:pPr algn="l">
              <a:lnSpc>
                <a:spcPts val="3400"/>
              </a:lnSpc>
            </a:pPr>
            <a:r>
              <a:rPr lang="en-US" sz="3400" dirty="0">
                <a:solidFill>
                  <a:schemeClr val="tx1"/>
                </a:solidFill>
              </a:rPr>
              <a:t>F</a:t>
            </a:r>
            <a:r>
              <a:rPr lang="en-US" sz="3400" dirty="0" smtClean="0">
                <a:solidFill>
                  <a:schemeClr val="tx1"/>
                </a:solidFill>
              </a:rPr>
              <a:t>indings from the </a:t>
            </a:r>
          </a:p>
          <a:p>
            <a:pPr algn="l">
              <a:lnSpc>
                <a:spcPts val="3400"/>
              </a:lnSpc>
            </a:pPr>
            <a:r>
              <a:rPr lang="en-US" sz="3400" b="1" dirty="0" smtClean="0">
                <a:solidFill>
                  <a:schemeClr val="tx1"/>
                </a:solidFill>
              </a:rPr>
              <a:t>Connect to Learning </a:t>
            </a:r>
            <a:r>
              <a:rPr lang="en-US" sz="3400" dirty="0" smtClean="0">
                <a:solidFill>
                  <a:schemeClr val="tx1"/>
                </a:solidFill>
              </a:rPr>
              <a:t>Project</a:t>
            </a:r>
            <a:endParaRPr lang="en-US" sz="3400" dirty="0">
              <a:solidFill>
                <a:schemeClr val="tx1"/>
              </a:solidFill>
            </a:endParaRPr>
          </a:p>
        </p:txBody>
      </p:sp>
      <p:pic>
        <p:nvPicPr>
          <p:cNvPr id="2" name="Picture 1"/>
          <p:cNvPicPr>
            <a:picLocks noChangeAspect="1"/>
          </p:cNvPicPr>
          <p:nvPr/>
        </p:nvPicPr>
        <p:blipFill rotWithShape="1">
          <a:blip r:embed="rId2"/>
          <a:srcRect t="10321" b="8216"/>
          <a:stretch/>
        </p:blipFill>
        <p:spPr>
          <a:xfrm>
            <a:off x="4688874" y="111653"/>
            <a:ext cx="4372880" cy="6643539"/>
          </a:xfrm>
          <a:prstGeom prst="rect">
            <a:avLst/>
          </a:prstGeom>
        </p:spPr>
      </p:pic>
      <p:sp>
        <p:nvSpPr>
          <p:cNvPr id="5" name="TextBox 4"/>
          <p:cNvSpPr txBox="1"/>
          <p:nvPr/>
        </p:nvSpPr>
        <p:spPr>
          <a:xfrm>
            <a:off x="842302" y="5281302"/>
            <a:ext cx="3137342" cy="646331"/>
          </a:xfrm>
          <a:prstGeom prst="rect">
            <a:avLst/>
          </a:prstGeom>
          <a:noFill/>
        </p:spPr>
        <p:txBody>
          <a:bodyPr wrap="square" rtlCol="0">
            <a:spAutoFit/>
          </a:bodyPr>
          <a:lstStyle/>
          <a:p>
            <a:r>
              <a:rPr lang="en-US" sz="3600" dirty="0">
                <a:solidFill>
                  <a:srgbClr val="FFFFFF"/>
                </a:solidFill>
                <a:latin typeface="Calibri"/>
              </a:rPr>
              <a:t>C</a:t>
            </a:r>
            <a:r>
              <a:rPr lang="en-US" sz="3600" dirty="0" smtClean="0">
                <a:solidFill>
                  <a:srgbClr val="FFFFFF"/>
                </a:solidFill>
                <a:latin typeface="Calibri"/>
              </a:rPr>
              <a:t>2L.mcnrc.org</a:t>
            </a:r>
            <a:endParaRPr lang="en-US" sz="3600" dirty="0">
              <a:solidFill>
                <a:srgbClr val="FFFFFF"/>
              </a:solidFill>
              <a:latin typeface="Calibri"/>
            </a:endParaRPr>
          </a:p>
        </p:txBody>
      </p:sp>
    </p:spTree>
    <p:extLst>
      <p:ext uri="{BB962C8B-B14F-4D97-AF65-F5344CB8AC3E}">
        <p14:creationId xmlns:p14="http://schemas.microsoft.com/office/powerpoint/2010/main" val="834659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F0"/>
                </a:solidFill>
              </a:rPr>
              <a:t>Connect to Learning</a:t>
            </a:r>
            <a:endParaRPr lang="en-US" sz="4800" dirty="0"/>
          </a:p>
        </p:txBody>
      </p:sp>
      <p:sp>
        <p:nvSpPr>
          <p:cNvPr id="3" name="Content Placeholder 2"/>
          <p:cNvSpPr>
            <a:spLocks noGrp="1"/>
          </p:cNvSpPr>
          <p:nvPr>
            <p:ph idx="1"/>
          </p:nvPr>
        </p:nvSpPr>
        <p:spPr>
          <a:xfrm>
            <a:off x="152400" y="1527704"/>
            <a:ext cx="8229600" cy="4525963"/>
          </a:xfrm>
        </p:spPr>
        <p:txBody>
          <a:bodyPr>
            <a:normAutofit lnSpcReduction="10000"/>
          </a:bodyPr>
          <a:lstStyle/>
          <a:p>
            <a:r>
              <a:rPr lang="en-US" sz="3000" dirty="0" smtClean="0"/>
              <a:t>FIPSE Funded national project, led by LaGuardia’s Making Connections National Resource Center </a:t>
            </a:r>
          </a:p>
          <a:p>
            <a:r>
              <a:rPr lang="en-US" sz="3000" dirty="0" smtClean="0"/>
              <a:t>Partnership w/ AAEEBL, Trent &amp; Judy Batson</a:t>
            </a:r>
          </a:p>
          <a:p>
            <a:r>
              <a:rPr lang="en-US" sz="3000" dirty="0" smtClean="0">
                <a:solidFill>
                  <a:srgbClr val="FFFF00"/>
                </a:solidFill>
              </a:rPr>
              <a:t>Bret </a:t>
            </a:r>
            <a:r>
              <a:rPr lang="en-US" sz="3000" dirty="0" err="1" smtClean="0">
                <a:solidFill>
                  <a:srgbClr val="FFFF00"/>
                </a:solidFill>
              </a:rPr>
              <a:t>Eynon</a:t>
            </a:r>
            <a:r>
              <a:rPr lang="en-US" sz="3000" dirty="0" smtClean="0">
                <a:solidFill>
                  <a:srgbClr val="FFFF00"/>
                </a:solidFill>
              </a:rPr>
              <a:t>, Director</a:t>
            </a:r>
          </a:p>
          <a:p>
            <a:r>
              <a:rPr lang="en-US" sz="3000" dirty="0" err="1" smtClean="0"/>
              <a:t>Judit</a:t>
            </a:r>
            <a:r>
              <a:rPr lang="en-US" sz="3000" dirty="0" smtClean="0"/>
              <a:t> Torok, Co-director</a:t>
            </a:r>
          </a:p>
          <a:p>
            <a:r>
              <a:rPr lang="en-US" sz="3000" dirty="0" smtClean="0"/>
              <a:t>Laura Gambino, Research Director</a:t>
            </a:r>
          </a:p>
          <a:p>
            <a:r>
              <a:rPr lang="en-US" sz="3000" dirty="0" smtClean="0"/>
              <a:t>Mikhail Valentin, Web Design</a:t>
            </a:r>
          </a:p>
          <a:p>
            <a:r>
              <a:rPr lang="en-US" sz="3000" dirty="0" smtClean="0"/>
              <a:t>Randy Bass &amp; Helen Chen </a:t>
            </a:r>
          </a:p>
          <a:p>
            <a:pPr>
              <a:spcBef>
                <a:spcPts val="0"/>
              </a:spcBef>
              <a:buNone/>
            </a:pPr>
            <a:r>
              <a:rPr lang="en-US" sz="3000" dirty="0" smtClean="0"/>
              <a:t>     Senior Research Scholars</a:t>
            </a:r>
          </a:p>
          <a:p>
            <a:pPr>
              <a:buNone/>
            </a:pPr>
            <a:endParaRPr lang="en-US" sz="3000" dirty="0" smtClean="0"/>
          </a:p>
        </p:txBody>
      </p:sp>
      <p:pic>
        <p:nvPicPr>
          <p:cNvPr id="5" name="Picture 4"/>
          <p:cNvPicPr>
            <a:picLocks noChangeAspect="1"/>
          </p:cNvPicPr>
          <p:nvPr/>
        </p:nvPicPr>
        <p:blipFill rotWithShape="1">
          <a:blip r:embed="rId3"/>
          <a:srcRect t="10321" b="8216"/>
          <a:stretch/>
        </p:blipFill>
        <p:spPr>
          <a:xfrm>
            <a:off x="6410955" y="3245555"/>
            <a:ext cx="2300832" cy="3495561"/>
          </a:xfrm>
          <a:prstGeom prst="rect">
            <a:avLst/>
          </a:prstGeom>
        </p:spPr>
      </p:pic>
    </p:spTree>
    <p:extLst>
      <p:ext uri="{BB962C8B-B14F-4D97-AF65-F5344CB8AC3E}">
        <p14:creationId xmlns:p14="http://schemas.microsoft.com/office/powerpoint/2010/main" val="3339293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25000" t="21875" r="26250" b="9375"/>
          <a:stretch>
            <a:fillRect/>
          </a:stretch>
        </p:blipFill>
        <p:spPr bwMode="auto">
          <a:xfrm>
            <a:off x="152400" y="152401"/>
            <a:ext cx="8839200" cy="6553199"/>
          </a:xfrm>
          <a:prstGeom prst="rect">
            <a:avLst/>
          </a:prstGeom>
          <a:noFill/>
          <a:ln w="9525">
            <a:solidFill>
              <a:schemeClr val="tx1">
                <a:lumMod val="65000"/>
              </a:schemeClr>
            </a:solidFill>
            <a:miter lim="800000"/>
            <a:headEnd/>
            <a:tailEnd/>
          </a:ln>
          <a:effectLst/>
        </p:spPr>
      </p:pic>
    </p:spTree>
    <p:extLst>
      <p:ext uri="{BB962C8B-B14F-4D97-AF65-F5344CB8AC3E}">
        <p14:creationId xmlns:p14="http://schemas.microsoft.com/office/powerpoint/2010/main" val="831494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530" t="14081" r="25869" b="9564"/>
          <a:stretch/>
        </p:blipFill>
        <p:spPr>
          <a:xfrm>
            <a:off x="1292399" y="228600"/>
            <a:ext cx="6652909" cy="6400800"/>
          </a:xfrm>
          <a:prstGeom prst="rect">
            <a:avLst/>
          </a:prstGeom>
        </p:spPr>
      </p:pic>
    </p:spTree>
    <p:extLst>
      <p:ext uri="{BB962C8B-B14F-4D97-AF65-F5344CB8AC3E}">
        <p14:creationId xmlns:p14="http://schemas.microsoft.com/office/powerpoint/2010/main" val="4100149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10600" cy="1143000"/>
          </a:xfrm>
        </p:spPr>
        <p:txBody>
          <a:bodyPr>
            <a:normAutofit fontScale="90000"/>
          </a:bodyPr>
          <a:lstStyle/>
          <a:p>
            <a:r>
              <a:rPr lang="en-US" b="1" dirty="0" smtClean="0"/>
              <a:t>What Difference does ePortfolio Make?</a:t>
            </a:r>
            <a:br>
              <a:rPr lang="en-US" b="1" dirty="0" smtClean="0"/>
            </a:br>
            <a:r>
              <a:rPr lang="en-US" sz="3600" b="1" dirty="0" smtClean="0">
                <a:solidFill>
                  <a:srgbClr val="00B0F0"/>
                </a:solidFill>
              </a:rPr>
              <a:t>C2L evidence supports 3 preliminary claims </a:t>
            </a:r>
            <a:r>
              <a:rPr lang="en-US" dirty="0" smtClean="0">
                <a:solidFill>
                  <a:srgbClr val="00B0F0"/>
                </a:solidFill>
              </a:rPr>
              <a:t/>
            </a:r>
            <a:br>
              <a:rPr lang="en-US" dirty="0" smtClean="0">
                <a:solidFill>
                  <a:srgbClr val="00B0F0"/>
                </a:solidFill>
              </a:rPr>
            </a:br>
            <a:endParaRPr lang="en-US" dirty="0"/>
          </a:p>
        </p:txBody>
      </p:sp>
      <p:sp>
        <p:nvSpPr>
          <p:cNvPr id="3" name="Content Placeholder 2"/>
          <p:cNvSpPr>
            <a:spLocks noGrp="1"/>
          </p:cNvSpPr>
          <p:nvPr>
            <p:ph idx="1"/>
          </p:nvPr>
        </p:nvSpPr>
        <p:spPr>
          <a:xfrm>
            <a:off x="381000" y="1676400"/>
            <a:ext cx="8382000" cy="3230563"/>
          </a:xfrm>
        </p:spPr>
        <p:txBody>
          <a:bodyPr>
            <a:normAutofit/>
          </a:bodyPr>
          <a:lstStyle/>
          <a:p>
            <a:pPr>
              <a:buNone/>
            </a:pPr>
            <a:r>
              <a:rPr lang="en-US" u="sng" dirty="0" smtClean="0"/>
              <a:t>Sophisticated ePortfolio initiatives:</a:t>
            </a:r>
          </a:p>
          <a:p>
            <a:pPr marL="731520" indent="-514350">
              <a:buFont typeface="+mj-lt"/>
              <a:buAutoNum type="arabicPeriod"/>
            </a:pPr>
            <a:r>
              <a:rPr lang="en-US" sz="3800" dirty="0"/>
              <a:t>A</a:t>
            </a:r>
            <a:r>
              <a:rPr lang="en-US" sz="3800" dirty="0" smtClean="0"/>
              <a:t>dvance Student Learning &amp; Success</a:t>
            </a:r>
          </a:p>
          <a:p>
            <a:pPr marL="731520" indent="-514350">
              <a:buFont typeface="+mj-lt"/>
              <a:buAutoNum type="arabicPeriod"/>
            </a:pPr>
            <a:r>
              <a:rPr lang="en-US" sz="3800" dirty="0" smtClean="0"/>
              <a:t>Make Student Learning Visible</a:t>
            </a:r>
          </a:p>
          <a:p>
            <a:pPr marL="731520" indent="-514350">
              <a:buFont typeface="+mj-lt"/>
              <a:buAutoNum type="arabicPeriod"/>
            </a:pPr>
            <a:r>
              <a:rPr lang="en-US" sz="3800" dirty="0" smtClean="0"/>
              <a:t>Catalyze Institutional Change</a:t>
            </a:r>
            <a:endParaRPr lang="en-US" sz="3800" dirty="0"/>
          </a:p>
        </p:txBody>
      </p:sp>
      <p:pic>
        <p:nvPicPr>
          <p:cNvPr id="7171" name="Picture 3"/>
          <p:cNvPicPr>
            <a:picLocks noChangeAspect="1" noChangeArrowheads="1"/>
          </p:cNvPicPr>
          <p:nvPr/>
        </p:nvPicPr>
        <p:blipFill>
          <a:blip r:embed="rId2"/>
          <a:srcRect t="20833" r="1875" b="46875"/>
          <a:stretch>
            <a:fillRect/>
          </a:stretch>
        </p:blipFill>
        <p:spPr bwMode="auto">
          <a:xfrm>
            <a:off x="-1" y="5029200"/>
            <a:ext cx="9144001" cy="1828800"/>
          </a:xfrm>
          <a:prstGeom prst="rect">
            <a:avLst/>
          </a:prstGeom>
          <a:noFill/>
          <a:ln w="9525">
            <a:noFill/>
            <a:miter lim="800000"/>
            <a:headEnd/>
            <a:tailEnd/>
          </a:ln>
          <a:effectLst/>
        </p:spPr>
      </p:pic>
    </p:spTree>
    <p:extLst>
      <p:ext uri="{BB962C8B-B14F-4D97-AF65-F5344CB8AC3E}">
        <p14:creationId xmlns:p14="http://schemas.microsoft.com/office/powerpoint/2010/main" val="3361851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8848" cy="990600"/>
          </a:xfrm>
        </p:spPr>
        <p:txBody>
          <a:bodyPr>
            <a:noAutofit/>
          </a:bodyPr>
          <a:lstStyle/>
          <a:p>
            <a:pPr>
              <a:lnSpc>
                <a:spcPts val="3400"/>
              </a:lnSpc>
            </a:pPr>
            <a:r>
              <a:rPr lang="en-US" sz="3200" b="1" i="1" dirty="0" smtClean="0"/>
              <a:t>Claim # 1:  ePortfolio initiatives </a:t>
            </a:r>
            <a:br>
              <a:rPr lang="en-US" sz="3200" b="1" i="1" dirty="0" smtClean="0"/>
            </a:br>
            <a:r>
              <a:rPr lang="en-US" sz="4000" b="1" i="1" dirty="0">
                <a:solidFill>
                  <a:srgbClr val="00B0F0"/>
                </a:solidFill>
              </a:rPr>
              <a:t>A</a:t>
            </a:r>
            <a:r>
              <a:rPr lang="en-US" sz="4000" b="1" i="1" dirty="0" smtClean="0">
                <a:solidFill>
                  <a:srgbClr val="00B0F0"/>
                </a:solidFill>
              </a:rPr>
              <a:t>dvance </a:t>
            </a:r>
            <a:r>
              <a:rPr lang="en-US" sz="4000" b="1" i="1" dirty="0">
                <a:solidFill>
                  <a:srgbClr val="00B0F0"/>
                </a:solidFill>
              </a:rPr>
              <a:t>S</a:t>
            </a:r>
            <a:r>
              <a:rPr lang="en-US" sz="4000" b="1" i="1" dirty="0" smtClean="0">
                <a:solidFill>
                  <a:srgbClr val="00B0F0"/>
                </a:solidFill>
              </a:rPr>
              <a:t>tudent </a:t>
            </a:r>
            <a:r>
              <a:rPr lang="en-US" sz="4000" b="1" i="1" dirty="0">
                <a:solidFill>
                  <a:srgbClr val="00B0F0"/>
                </a:solidFill>
              </a:rPr>
              <a:t>L</a:t>
            </a:r>
            <a:r>
              <a:rPr lang="en-US" sz="4000" b="1" i="1" dirty="0" smtClean="0">
                <a:solidFill>
                  <a:srgbClr val="00B0F0"/>
                </a:solidFill>
              </a:rPr>
              <a:t>earning &amp; Success</a:t>
            </a:r>
            <a:r>
              <a:rPr lang="en-US" sz="4000" i="1" dirty="0" smtClean="0">
                <a:solidFill>
                  <a:srgbClr val="00B0F0"/>
                </a:solidFill>
              </a:rPr>
              <a:t> </a:t>
            </a:r>
          </a:p>
        </p:txBody>
      </p:sp>
      <p:sp>
        <p:nvSpPr>
          <p:cNvPr id="3" name="Content Placeholder 2"/>
          <p:cNvSpPr>
            <a:spLocks noGrp="1"/>
          </p:cNvSpPr>
          <p:nvPr>
            <p:ph sz="quarter" idx="1"/>
          </p:nvPr>
        </p:nvSpPr>
        <p:spPr>
          <a:xfrm>
            <a:off x="304800" y="1571978"/>
            <a:ext cx="8534400" cy="4724400"/>
          </a:xfrm>
        </p:spPr>
        <p:txBody>
          <a:bodyPr>
            <a:normAutofit/>
          </a:bodyPr>
          <a:lstStyle/>
          <a:p>
            <a:pPr marL="0" indent="0">
              <a:lnSpc>
                <a:spcPts val="3900"/>
              </a:lnSpc>
              <a:buNone/>
            </a:pPr>
            <a:r>
              <a:rPr lang="en-US" sz="3500" dirty="0" smtClean="0"/>
              <a:t>At a growing number of campuses with sustained portfolio initiatives </a:t>
            </a:r>
            <a:r>
              <a:rPr lang="en-US" sz="3500" dirty="0" err="1" smtClean="0"/>
              <a:t>ePortfolio</a:t>
            </a:r>
            <a:r>
              <a:rPr lang="en-US" sz="3500" dirty="0" smtClean="0"/>
              <a:t> practices correlate with higher levels of student success,  as measured by pass rates, GPA, retention, graduation, etc. </a:t>
            </a:r>
          </a:p>
        </p:txBody>
      </p:sp>
      <p:pic>
        <p:nvPicPr>
          <p:cNvPr id="6145" name="Picture 1"/>
          <p:cNvPicPr>
            <a:picLocks noChangeAspect="1" noChangeArrowheads="1"/>
          </p:cNvPicPr>
          <p:nvPr/>
        </p:nvPicPr>
        <p:blipFill>
          <a:blip r:embed="rId2"/>
          <a:srcRect t="1715" r="13333"/>
          <a:stretch>
            <a:fillRect/>
          </a:stretch>
        </p:blipFill>
        <p:spPr bwMode="auto">
          <a:xfrm>
            <a:off x="0" y="5134708"/>
            <a:ext cx="9144000" cy="3780692"/>
          </a:xfrm>
          <a:prstGeom prst="rect">
            <a:avLst/>
          </a:prstGeom>
          <a:noFill/>
          <a:ln w="9525">
            <a:noFill/>
            <a:miter lim="800000"/>
            <a:headEnd/>
            <a:tailEnd/>
          </a:ln>
          <a:effectLst/>
        </p:spPr>
      </p:pic>
    </p:spTree>
    <p:extLst>
      <p:ext uri="{BB962C8B-B14F-4D97-AF65-F5344CB8AC3E}">
        <p14:creationId xmlns:p14="http://schemas.microsoft.com/office/powerpoint/2010/main" val="4209946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8848" cy="990600"/>
          </a:xfrm>
        </p:spPr>
        <p:txBody>
          <a:bodyPr>
            <a:noAutofit/>
          </a:bodyPr>
          <a:lstStyle/>
          <a:p>
            <a:r>
              <a:rPr lang="en-US" sz="3200" b="1" i="1" dirty="0" smtClean="0">
                <a:solidFill>
                  <a:srgbClr val="00B0F0"/>
                </a:solidFill>
              </a:rPr>
              <a:t>Claim # 1:  </a:t>
            </a:r>
            <a:r>
              <a:rPr lang="en-US" sz="3200" b="1" dirty="0" smtClean="0">
                <a:solidFill>
                  <a:srgbClr val="00B0F0"/>
                </a:solidFill>
              </a:rPr>
              <a:t>ePortfolio initiatives advance student learning &amp; success.</a:t>
            </a:r>
            <a:endParaRPr lang="en-US" sz="3200" dirty="0" smtClean="0">
              <a:solidFill>
                <a:srgbClr val="00B0F0"/>
              </a:solidFill>
            </a:endParaRPr>
          </a:p>
        </p:txBody>
      </p:sp>
      <p:sp>
        <p:nvSpPr>
          <p:cNvPr id="3" name="Content Placeholder 2"/>
          <p:cNvSpPr>
            <a:spLocks noGrp="1"/>
          </p:cNvSpPr>
          <p:nvPr>
            <p:ph sz="quarter" idx="1"/>
          </p:nvPr>
        </p:nvSpPr>
        <p:spPr>
          <a:xfrm>
            <a:off x="457200" y="1600200"/>
            <a:ext cx="8229600" cy="4876800"/>
          </a:xfrm>
        </p:spPr>
        <p:txBody>
          <a:bodyPr>
            <a:normAutofit/>
          </a:bodyPr>
          <a:lstStyle/>
          <a:p>
            <a:pPr marL="0" indent="0">
              <a:lnSpc>
                <a:spcPts val="4600"/>
              </a:lnSpc>
              <a:buNone/>
            </a:pPr>
            <a:r>
              <a:rPr lang="en-US" sz="4000" dirty="0" smtClean="0"/>
              <a:t>Helping students reflect on &amp; connect their learning across academic, co-curricular and community-based learning experiences, sophisticated ePortfolio practices correlate with higher levels of student success, as measured by pass rates, GPA and retention. </a:t>
            </a:r>
          </a:p>
          <a:p>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3930207776"/>
              </p:ext>
            </p:extLst>
          </p:nvPr>
        </p:nvGraphicFramePr>
        <p:xfrm>
          <a:off x="152400" y="0"/>
          <a:ext cx="8991599" cy="68072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6630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9" t="13413" r="819" b="38613"/>
          <a:stretch/>
        </p:blipFill>
        <p:spPr>
          <a:xfrm>
            <a:off x="-2" y="-4679"/>
            <a:ext cx="9144001" cy="2595479"/>
          </a:xfrm>
          <a:prstGeom prst="rect">
            <a:avLst/>
          </a:prstGeom>
        </p:spPr>
      </p:pic>
      <p:sp>
        <p:nvSpPr>
          <p:cNvPr id="6" name="Content Placeholder 5"/>
          <p:cNvSpPr>
            <a:spLocks noGrp="1"/>
          </p:cNvSpPr>
          <p:nvPr>
            <p:ph idx="1"/>
          </p:nvPr>
        </p:nvSpPr>
        <p:spPr>
          <a:xfrm>
            <a:off x="457200" y="2511396"/>
            <a:ext cx="8229600" cy="4525963"/>
          </a:xfrm>
        </p:spPr>
        <p:txBody>
          <a:bodyPr/>
          <a:lstStyle/>
          <a:p>
            <a:pPr marL="0" indent="0">
              <a:buNone/>
            </a:pPr>
            <a:r>
              <a:rPr lang="en-US" sz="2400" dirty="0" smtClean="0"/>
              <a:t>ePortfolio </a:t>
            </a:r>
            <a:r>
              <a:rPr lang="en-US" sz="2400" dirty="0"/>
              <a:t>was introduced into a required first semester </a:t>
            </a:r>
            <a:r>
              <a:rPr lang="en-US" sz="2400" dirty="0" smtClean="0"/>
              <a:t>“Mission</a:t>
            </a:r>
            <a:r>
              <a:rPr lang="en-US" sz="2400" dirty="0"/>
              <a:t>” course in 2008-9, and student performance </a:t>
            </a:r>
            <a:r>
              <a:rPr lang="en-US" sz="2400" dirty="0" smtClean="0"/>
              <a:t>improved</a:t>
            </a:r>
          </a:p>
        </p:txBody>
      </p:sp>
      <p:graphicFrame>
        <p:nvGraphicFramePr>
          <p:cNvPr id="7" name="Table 6"/>
          <p:cNvGraphicFramePr>
            <a:graphicFrameLocks noGrp="1"/>
          </p:cNvGraphicFramePr>
          <p:nvPr>
            <p:extLst>
              <p:ext uri="{D42A27DB-BD31-4B8C-83A1-F6EECF244321}">
                <p14:modId xmlns:p14="http://schemas.microsoft.com/office/powerpoint/2010/main" val="2062541374"/>
              </p:ext>
            </p:extLst>
          </p:nvPr>
        </p:nvGraphicFramePr>
        <p:xfrm>
          <a:off x="457200" y="3429000"/>
          <a:ext cx="8229600" cy="2728406"/>
        </p:xfrm>
        <a:graphic>
          <a:graphicData uri="http://schemas.openxmlformats.org/drawingml/2006/table">
            <a:tbl>
              <a:tblPr firstRow="1" bandRow="1">
                <a:tableStyleId>{775DCB02-9BB8-47FD-8907-85C794F793BA}</a:tableStyleId>
              </a:tblPr>
              <a:tblGrid>
                <a:gridCol w="2743200"/>
                <a:gridCol w="2743200"/>
                <a:gridCol w="2743200"/>
              </a:tblGrid>
              <a:tr h="952723">
                <a:tc>
                  <a:txBody>
                    <a:bodyPr/>
                    <a:lstStyle/>
                    <a:p>
                      <a:endParaRPr lang="en-US" dirty="0"/>
                    </a:p>
                  </a:txBody>
                  <a:tcPr/>
                </a:tc>
                <a:tc>
                  <a:txBody>
                    <a:bodyPr/>
                    <a:lstStyle/>
                    <a:p>
                      <a:pPr algn="ctr"/>
                      <a:r>
                        <a:rPr lang="en-US" sz="2400" dirty="0" smtClean="0"/>
                        <a:t>Pre ePortfolio</a:t>
                      </a:r>
                    </a:p>
                    <a:p>
                      <a:pPr algn="ctr"/>
                      <a:r>
                        <a:rPr lang="en-US" sz="2400" dirty="0" smtClean="0"/>
                        <a:t>(2007-8)</a:t>
                      </a:r>
                      <a:endParaRPr lang="en-US" sz="2400" dirty="0"/>
                    </a:p>
                  </a:txBody>
                  <a:tcPr/>
                </a:tc>
                <a:tc>
                  <a:txBody>
                    <a:bodyPr/>
                    <a:lstStyle/>
                    <a:p>
                      <a:pPr algn="ctr"/>
                      <a:r>
                        <a:rPr lang="en-US" sz="2400" dirty="0" smtClean="0"/>
                        <a:t>Post ePortfolio</a:t>
                      </a:r>
                    </a:p>
                    <a:p>
                      <a:pPr algn="ctr"/>
                      <a:r>
                        <a:rPr lang="en-US" sz="2400" dirty="0" smtClean="0"/>
                        <a:t>2009-12</a:t>
                      </a:r>
                    </a:p>
                  </a:txBody>
                  <a:tcPr/>
                </a:tc>
              </a:tr>
              <a:tr h="551975">
                <a:tc>
                  <a:txBody>
                    <a:bodyPr/>
                    <a:lstStyle/>
                    <a:p>
                      <a:r>
                        <a:rPr lang="en-US" sz="2400" dirty="0" smtClean="0"/>
                        <a:t>GPA in Mission</a:t>
                      </a:r>
                      <a:r>
                        <a:rPr lang="en-US" sz="2400" baseline="0" dirty="0" smtClean="0"/>
                        <a:t> Course</a:t>
                      </a:r>
                      <a:endParaRPr lang="en-US" sz="2400" dirty="0"/>
                    </a:p>
                  </a:txBody>
                  <a:tcPr/>
                </a:tc>
                <a:tc>
                  <a:txBody>
                    <a:bodyPr/>
                    <a:lstStyle/>
                    <a:p>
                      <a:pPr algn="ctr"/>
                      <a:r>
                        <a:rPr lang="en-US" sz="2400" kern="1200" dirty="0" smtClean="0">
                          <a:solidFill>
                            <a:schemeClr val="dk1"/>
                          </a:solidFill>
                          <a:effectLst/>
                          <a:latin typeface="+mn-lt"/>
                          <a:ea typeface="+mn-ea"/>
                          <a:cs typeface="+mn-cs"/>
                        </a:rPr>
                        <a:t>B (3.213)</a:t>
                      </a:r>
                      <a:endParaRPr lang="en-US" sz="2400" dirty="0"/>
                    </a:p>
                  </a:txBody>
                  <a:tcPr/>
                </a:tc>
                <a:tc>
                  <a:txBody>
                    <a:bodyPr/>
                    <a:lstStyle/>
                    <a:p>
                      <a:pPr algn="ctr"/>
                      <a:r>
                        <a:rPr lang="en-US" sz="2400" kern="1200" dirty="0" smtClean="0">
                          <a:solidFill>
                            <a:schemeClr val="dk1"/>
                          </a:solidFill>
                          <a:effectLst/>
                          <a:latin typeface="+mn-lt"/>
                          <a:ea typeface="+mn-ea"/>
                          <a:cs typeface="+mn-cs"/>
                        </a:rPr>
                        <a:t>B+ (3.508)</a:t>
                      </a:r>
                      <a:endParaRPr lang="en-US" sz="2400" dirty="0"/>
                    </a:p>
                  </a:txBody>
                  <a:tcPr/>
                </a:tc>
              </a:tr>
              <a:tr h="952723">
                <a:tc>
                  <a:txBody>
                    <a:bodyPr/>
                    <a:lstStyle/>
                    <a:p>
                      <a:r>
                        <a:rPr lang="en-US" sz="2400" dirty="0" smtClean="0"/>
                        <a:t>GPA</a:t>
                      </a:r>
                      <a:r>
                        <a:rPr lang="en-US" sz="2400" baseline="0" dirty="0" smtClean="0"/>
                        <a:t> in all first semester courses</a:t>
                      </a:r>
                      <a:endParaRPr lang="en-US" sz="2400" dirty="0"/>
                    </a:p>
                  </a:txBody>
                  <a:tcPr/>
                </a:tc>
                <a:tc>
                  <a:txBody>
                    <a:bodyPr/>
                    <a:lstStyle/>
                    <a:p>
                      <a:pPr algn="ctr"/>
                      <a:r>
                        <a:rPr lang="en-US" sz="2400" kern="1200" dirty="0" smtClean="0">
                          <a:solidFill>
                            <a:schemeClr val="dk1"/>
                          </a:solidFill>
                          <a:effectLst/>
                          <a:latin typeface="+mn-lt"/>
                          <a:ea typeface="+mn-ea"/>
                          <a:cs typeface="+mn-cs"/>
                        </a:rPr>
                        <a:t>B-</a:t>
                      </a:r>
                      <a:r>
                        <a:rPr lang="en-US" sz="2400" kern="1200" baseline="0" dirty="0" smtClean="0">
                          <a:solidFill>
                            <a:schemeClr val="dk1"/>
                          </a:solidFill>
                          <a:effectLst/>
                          <a:latin typeface="+mn-lt"/>
                          <a:ea typeface="+mn-ea"/>
                          <a:cs typeface="+mn-cs"/>
                        </a:rPr>
                        <a:t> (</a:t>
                      </a:r>
                      <a:r>
                        <a:rPr lang="en-US" sz="2400" kern="1200" dirty="0" smtClean="0">
                          <a:solidFill>
                            <a:schemeClr val="dk1"/>
                          </a:solidFill>
                          <a:effectLst/>
                          <a:latin typeface="+mn-lt"/>
                          <a:ea typeface="+mn-ea"/>
                          <a:cs typeface="+mn-cs"/>
                        </a:rPr>
                        <a:t>2.933)</a:t>
                      </a:r>
                      <a:endParaRPr lang="en-US" sz="2400" dirty="0"/>
                    </a:p>
                  </a:txBody>
                  <a:tcPr/>
                </a:tc>
                <a:tc>
                  <a:txBody>
                    <a:bodyPr/>
                    <a:lstStyle/>
                    <a:p>
                      <a:pPr algn="ctr"/>
                      <a:r>
                        <a:rPr lang="en-US" sz="2400" kern="1200" dirty="0" smtClean="0">
                          <a:solidFill>
                            <a:schemeClr val="dk1"/>
                          </a:solidFill>
                          <a:effectLst/>
                          <a:latin typeface="+mn-lt"/>
                          <a:ea typeface="+mn-ea"/>
                          <a:cs typeface="+mn-cs"/>
                        </a:rPr>
                        <a:t>B  (3.095)</a:t>
                      </a:r>
                      <a:r>
                        <a:rPr lang="en-US" sz="2400" dirty="0" smtClean="0">
                          <a:effectLst/>
                        </a:rPr>
                        <a:t> </a:t>
                      </a:r>
                      <a:endParaRPr lang="en-US" sz="2400" dirty="0"/>
                    </a:p>
                  </a:txBody>
                  <a:tcPr/>
                </a:tc>
              </a:tr>
            </a:tbl>
          </a:graphicData>
        </a:graphic>
      </p:graphicFrame>
    </p:spTree>
    <p:extLst>
      <p:ext uri="{BB962C8B-B14F-4D97-AF65-F5344CB8AC3E}">
        <p14:creationId xmlns:p14="http://schemas.microsoft.com/office/powerpoint/2010/main" val="36640765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531" r="6644" b="59722"/>
          <a:stretch/>
        </p:blipFill>
        <p:spPr>
          <a:xfrm>
            <a:off x="0" y="152400"/>
            <a:ext cx="9144000" cy="1676400"/>
          </a:xfrm>
          <a:prstGeom prst="rect">
            <a:avLst/>
          </a:prstGeom>
        </p:spPr>
      </p:pic>
      <p:sp>
        <p:nvSpPr>
          <p:cNvPr id="6" name="Content Placeholder 5"/>
          <p:cNvSpPr>
            <a:spLocks noGrp="1"/>
          </p:cNvSpPr>
          <p:nvPr>
            <p:ph idx="1"/>
          </p:nvPr>
        </p:nvSpPr>
        <p:spPr>
          <a:xfrm>
            <a:off x="228600" y="1874837"/>
            <a:ext cx="8610600" cy="4525963"/>
          </a:xfrm>
        </p:spPr>
        <p:txBody>
          <a:bodyPr>
            <a:normAutofit/>
          </a:bodyPr>
          <a:lstStyle/>
          <a:p>
            <a:pPr marL="0" lvl="0" indent="0">
              <a:buNone/>
            </a:pPr>
            <a:r>
              <a:rPr lang="en-US" sz="2800" b="1" dirty="0" smtClean="0">
                <a:solidFill>
                  <a:schemeClr val="accent6">
                    <a:lumMod val="60000"/>
                    <a:lumOff val="40000"/>
                  </a:schemeClr>
                </a:solidFill>
              </a:rPr>
              <a:t>ePortfolio integrated into Metro Health Academies, an SFSU learning community project for high-risk students</a:t>
            </a:r>
            <a:endParaRPr lang="en-US" sz="2800" b="1" dirty="0"/>
          </a:p>
        </p:txBody>
      </p:sp>
      <p:graphicFrame>
        <p:nvGraphicFramePr>
          <p:cNvPr id="7" name="Table 6"/>
          <p:cNvGraphicFramePr>
            <a:graphicFrameLocks noGrp="1"/>
          </p:cNvGraphicFramePr>
          <p:nvPr>
            <p:extLst>
              <p:ext uri="{D42A27DB-BD31-4B8C-83A1-F6EECF244321}">
                <p14:modId xmlns:p14="http://schemas.microsoft.com/office/powerpoint/2010/main" val="1536646790"/>
              </p:ext>
            </p:extLst>
          </p:nvPr>
        </p:nvGraphicFramePr>
        <p:xfrm>
          <a:off x="237235" y="3048000"/>
          <a:ext cx="8686800" cy="3276600"/>
        </p:xfrm>
        <a:graphic>
          <a:graphicData uri="http://schemas.openxmlformats.org/drawingml/2006/table">
            <a:tbl>
              <a:tblPr firstRow="1" bandRow="1">
                <a:tableStyleId>{08FB837D-C827-4EFA-A057-4D05807E0F7C}</a:tableStyleId>
              </a:tblPr>
              <a:tblGrid>
                <a:gridCol w="3098005"/>
                <a:gridCol w="2693195"/>
                <a:gridCol w="2895600"/>
              </a:tblGrid>
              <a:tr h="1514844">
                <a:tc>
                  <a:txBody>
                    <a:bodyPr/>
                    <a:lstStyle/>
                    <a:p>
                      <a:pPr marL="0" marR="0">
                        <a:lnSpc>
                          <a:spcPct val="115000"/>
                        </a:lnSpc>
                        <a:spcBef>
                          <a:spcPts val="0"/>
                        </a:spcBef>
                        <a:spcAft>
                          <a:spcPts val="0"/>
                        </a:spcAft>
                      </a:pPr>
                      <a:r>
                        <a:rPr lang="en-US" sz="2400" b="0" dirty="0">
                          <a:effectLst/>
                          <a:latin typeface="Century Gothic"/>
                          <a:ea typeface="Calibri"/>
                          <a:cs typeface="Century Gothic"/>
                        </a:rPr>
                        <a:t> </a:t>
                      </a:r>
                    </a:p>
                  </a:txBody>
                  <a:tcPr marL="68580" marR="68580" marT="0" marB="0">
                    <a:solidFill>
                      <a:schemeClr val="accent6">
                        <a:lumMod val="75000"/>
                      </a:schemeClr>
                    </a:solidFill>
                  </a:tcPr>
                </a:tc>
                <a:tc>
                  <a:txBody>
                    <a:bodyPr/>
                    <a:lstStyle/>
                    <a:p>
                      <a:pPr marL="0" marR="0" algn="ctr">
                        <a:lnSpc>
                          <a:spcPct val="115000"/>
                        </a:lnSpc>
                        <a:spcBef>
                          <a:spcPts val="0"/>
                        </a:spcBef>
                        <a:spcAft>
                          <a:spcPts val="0"/>
                        </a:spcAft>
                      </a:pPr>
                      <a:r>
                        <a:rPr lang="en-US" sz="2400" b="1" dirty="0">
                          <a:effectLst>
                            <a:outerShdw blurRad="50800" dist="38100" dir="2700000" algn="tl" rotWithShape="0">
                              <a:srgbClr val="000000">
                                <a:alpha val="43000"/>
                              </a:srgbClr>
                            </a:outerShdw>
                          </a:effectLst>
                          <a:latin typeface="Century Gothic"/>
                          <a:ea typeface="Calibri"/>
                          <a:cs typeface="Century Gothic"/>
                        </a:rPr>
                        <a:t>Metro Academy, First Year/First Time Students</a:t>
                      </a:r>
                    </a:p>
                  </a:txBody>
                  <a:tcPr marL="68580" marR="68580" marT="0" marB="0">
                    <a:solidFill>
                      <a:schemeClr val="accent6">
                        <a:lumMod val="75000"/>
                      </a:schemeClr>
                    </a:solidFill>
                  </a:tcPr>
                </a:tc>
                <a:tc>
                  <a:txBody>
                    <a:bodyPr/>
                    <a:lstStyle/>
                    <a:p>
                      <a:pPr marL="0" marR="0" algn="ctr">
                        <a:lnSpc>
                          <a:spcPct val="115000"/>
                        </a:lnSpc>
                        <a:spcBef>
                          <a:spcPts val="0"/>
                        </a:spcBef>
                        <a:spcAft>
                          <a:spcPts val="0"/>
                        </a:spcAft>
                      </a:pPr>
                      <a:r>
                        <a:rPr lang="en-US" sz="2400" b="1" dirty="0">
                          <a:effectLst>
                            <a:outerShdw blurRad="50800" dist="38100" dir="2700000" algn="tl" rotWithShape="0">
                              <a:srgbClr val="000000">
                                <a:alpha val="43000"/>
                              </a:srgbClr>
                            </a:outerShdw>
                          </a:effectLst>
                          <a:latin typeface="Century Gothic"/>
                          <a:ea typeface="Calibri"/>
                          <a:cs typeface="Century Gothic"/>
                        </a:rPr>
                        <a:t>All SFSU First Year/  </a:t>
                      </a:r>
                    </a:p>
                    <a:p>
                      <a:pPr marL="0" marR="0" algn="ctr">
                        <a:lnSpc>
                          <a:spcPct val="115000"/>
                        </a:lnSpc>
                        <a:spcBef>
                          <a:spcPts val="0"/>
                        </a:spcBef>
                        <a:spcAft>
                          <a:spcPts val="0"/>
                        </a:spcAft>
                      </a:pPr>
                      <a:r>
                        <a:rPr lang="en-US" sz="2400" b="1" dirty="0">
                          <a:effectLst>
                            <a:outerShdw blurRad="50800" dist="38100" dir="2700000" algn="tl" rotWithShape="0">
                              <a:srgbClr val="000000">
                                <a:alpha val="43000"/>
                              </a:srgbClr>
                            </a:outerShdw>
                          </a:effectLst>
                          <a:latin typeface="Century Gothic"/>
                          <a:ea typeface="Calibri"/>
                          <a:cs typeface="Century Gothic"/>
                        </a:rPr>
                        <a:t>First Time Students</a:t>
                      </a:r>
                    </a:p>
                  </a:txBody>
                  <a:tcPr marL="68580" marR="68580" marT="0" marB="0">
                    <a:solidFill>
                      <a:schemeClr val="accent6">
                        <a:lumMod val="75000"/>
                      </a:schemeClr>
                    </a:solidFill>
                  </a:tcPr>
                </a:tc>
              </a:tr>
              <a:tr h="587252">
                <a:tc>
                  <a:txBody>
                    <a:bodyPr/>
                    <a:lstStyle/>
                    <a:p>
                      <a:pPr marL="0" marR="0">
                        <a:lnSpc>
                          <a:spcPct val="115000"/>
                        </a:lnSpc>
                        <a:spcBef>
                          <a:spcPts val="0"/>
                        </a:spcBef>
                        <a:spcAft>
                          <a:spcPts val="0"/>
                        </a:spcAft>
                      </a:pPr>
                      <a:r>
                        <a:rPr lang="en-US" sz="2400" b="1" dirty="0">
                          <a:solidFill>
                            <a:schemeClr val="dk1"/>
                          </a:solidFill>
                          <a:effectLst/>
                          <a:latin typeface="Century Gothic"/>
                          <a:ea typeface="Calibri"/>
                          <a:cs typeface="Century Gothic"/>
                        </a:rPr>
                        <a:t>1 </a:t>
                      </a:r>
                      <a:r>
                        <a:rPr lang="en-US" sz="2400" b="1" dirty="0" err="1" smtClean="0">
                          <a:solidFill>
                            <a:schemeClr val="dk1"/>
                          </a:solidFill>
                          <a:effectLst/>
                          <a:latin typeface="Century Gothic"/>
                          <a:ea typeface="Calibri"/>
                          <a:cs typeface="Century Gothic"/>
                        </a:rPr>
                        <a:t>Yr</a:t>
                      </a:r>
                      <a:r>
                        <a:rPr lang="en-US" sz="2400" b="1" dirty="0" smtClean="0">
                          <a:solidFill>
                            <a:schemeClr val="dk1"/>
                          </a:solidFill>
                          <a:effectLst/>
                          <a:latin typeface="Century Gothic"/>
                          <a:ea typeface="Calibri"/>
                          <a:cs typeface="Century Gothic"/>
                        </a:rPr>
                        <a:t> </a:t>
                      </a:r>
                      <a:r>
                        <a:rPr lang="en-US" sz="2400" b="1" dirty="0">
                          <a:solidFill>
                            <a:schemeClr val="dk1"/>
                          </a:solidFill>
                          <a:effectLst/>
                          <a:latin typeface="Century Gothic"/>
                          <a:ea typeface="Calibri"/>
                          <a:cs typeface="Century Gothic"/>
                        </a:rPr>
                        <a:t>Retention </a:t>
                      </a:r>
                      <a:r>
                        <a:rPr lang="en-US" sz="2400" b="1" dirty="0" smtClean="0">
                          <a:solidFill>
                            <a:schemeClr val="dk1"/>
                          </a:solidFill>
                          <a:effectLst/>
                          <a:latin typeface="Century Gothic"/>
                          <a:ea typeface="Calibri"/>
                          <a:cs typeface="Century Gothic"/>
                        </a:rPr>
                        <a:t>Rate</a:t>
                      </a:r>
                      <a:endParaRPr lang="en-US" sz="2400" b="1" dirty="0">
                        <a:solidFill>
                          <a:schemeClr val="dk1"/>
                        </a:solidFill>
                        <a:effectLst/>
                        <a:latin typeface="Century Gothic"/>
                        <a:ea typeface="Calibri"/>
                        <a:cs typeface="Century Gothic"/>
                      </a:endParaRP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90.0%</a:t>
                      </a: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79.3%</a:t>
                      </a:r>
                    </a:p>
                  </a:txBody>
                  <a:tcPr marL="68580" marR="68580" marT="0" marB="0"/>
                </a:tc>
              </a:tr>
              <a:tr h="587252">
                <a:tc>
                  <a:txBody>
                    <a:bodyPr/>
                    <a:lstStyle/>
                    <a:p>
                      <a:pPr marL="0" marR="0">
                        <a:lnSpc>
                          <a:spcPct val="115000"/>
                        </a:lnSpc>
                        <a:spcBef>
                          <a:spcPts val="0"/>
                        </a:spcBef>
                        <a:spcAft>
                          <a:spcPts val="0"/>
                        </a:spcAft>
                      </a:pPr>
                      <a:r>
                        <a:rPr lang="en-US" sz="2400" b="1" dirty="0">
                          <a:solidFill>
                            <a:schemeClr val="dk1"/>
                          </a:solidFill>
                          <a:effectLst/>
                          <a:latin typeface="Century Gothic"/>
                          <a:ea typeface="Calibri"/>
                          <a:cs typeface="Century Gothic"/>
                        </a:rPr>
                        <a:t>3 </a:t>
                      </a:r>
                      <a:r>
                        <a:rPr lang="en-US" sz="2400" b="1" dirty="0" err="1" smtClean="0">
                          <a:solidFill>
                            <a:schemeClr val="dk1"/>
                          </a:solidFill>
                          <a:effectLst/>
                          <a:latin typeface="Century Gothic"/>
                          <a:ea typeface="Calibri"/>
                          <a:cs typeface="Century Gothic"/>
                        </a:rPr>
                        <a:t>Yr</a:t>
                      </a:r>
                      <a:r>
                        <a:rPr lang="en-US" sz="2400" b="1" dirty="0" smtClean="0">
                          <a:solidFill>
                            <a:schemeClr val="dk1"/>
                          </a:solidFill>
                          <a:effectLst/>
                          <a:latin typeface="Century Gothic"/>
                          <a:ea typeface="Calibri"/>
                          <a:cs typeface="Century Gothic"/>
                        </a:rPr>
                        <a:t> </a:t>
                      </a:r>
                      <a:r>
                        <a:rPr lang="en-US" sz="2400" b="1" dirty="0">
                          <a:solidFill>
                            <a:schemeClr val="dk1"/>
                          </a:solidFill>
                          <a:effectLst/>
                          <a:latin typeface="Century Gothic"/>
                          <a:ea typeface="Calibri"/>
                          <a:cs typeface="Century Gothic"/>
                        </a:rPr>
                        <a:t>Retention </a:t>
                      </a:r>
                      <a:r>
                        <a:rPr lang="en-US" sz="2400" b="1" dirty="0" smtClean="0">
                          <a:solidFill>
                            <a:schemeClr val="dk1"/>
                          </a:solidFill>
                          <a:effectLst/>
                          <a:latin typeface="Century Gothic"/>
                          <a:ea typeface="Calibri"/>
                          <a:cs typeface="Century Gothic"/>
                        </a:rPr>
                        <a:t>Rate</a:t>
                      </a:r>
                      <a:endParaRPr lang="en-US" sz="2400" b="1" dirty="0">
                        <a:solidFill>
                          <a:schemeClr val="dk1"/>
                        </a:solidFill>
                        <a:effectLst/>
                        <a:latin typeface="Century Gothic"/>
                        <a:ea typeface="Calibri"/>
                        <a:cs typeface="Century Gothic"/>
                      </a:endParaRP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79.0%</a:t>
                      </a: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60.0%</a:t>
                      </a:r>
                    </a:p>
                  </a:txBody>
                  <a:tcPr marL="68580" marR="68580" marT="0" marB="0"/>
                </a:tc>
              </a:tr>
              <a:tr h="587252">
                <a:tc>
                  <a:txBody>
                    <a:bodyPr/>
                    <a:lstStyle/>
                    <a:p>
                      <a:pPr marL="0" marR="0">
                        <a:lnSpc>
                          <a:spcPct val="115000"/>
                        </a:lnSpc>
                        <a:spcBef>
                          <a:spcPts val="0"/>
                        </a:spcBef>
                        <a:spcAft>
                          <a:spcPts val="0"/>
                        </a:spcAft>
                      </a:pPr>
                      <a:r>
                        <a:rPr lang="en-US" sz="2400" b="1" dirty="0">
                          <a:solidFill>
                            <a:schemeClr val="dk1"/>
                          </a:solidFill>
                          <a:effectLst/>
                          <a:latin typeface="Century Gothic"/>
                          <a:ea typeface="Calibri"/>
                          <a:cs typeface="Century Gothic"/>
                        </a:rPr>
                        <a:t>4 </a:t>
                      </a:r>
                      <a:r>
                        <a:rPr lang="en-US" sz="2400" b="1" dirty="0" err="1" smtClean="0">
                          <a:solidFill>
                            <a:schemeClr val="dk1"/>
                          </a:solidFill>
                          <a:effectLst/>
                          <a:latin typeface="Century Gothic"/>
                          <a:ea typeface="Calibri"/>
                          <a:cs typeface="Century Gothic"/>
                        </a:rPr>
                        <a:t>Yr</a:t>
                      </a:r>
                      <a:r>
                        <a:rPr lang="en-US" sz="2400" b="1" dirty="0" smtClean="0">
                          <a:solidFill>
                            <a:schemeClr val="dk1"/>
                          </a:solidFill>
                          <a:effectLst/>
                          <a:latin typeface="Century Gothic"/>
                          <a:ea typeface="Calibri"/>
                          <a:cs typeface="Century Gothic"/>
                        </a:rPr>
                        <a:t> </a:t>
                      </a:r>
                      <a:r>
                        <a:rPr lang="en-US" sz="2400" b="1" dirty="0" err="1" smtClean="0">
                          <a:solidFill>
                            <a:schemeClr val="dk1"/>
                          </a:solidFill>
                          <a:effectLst/>
                          <a:latin typeface="Century Gothic"/>
                          <a:ea typeface="Calibri"/>
                          <a:cs typeface="Century Gothic"/>
                        </a:rPr>
                        <a:t>Grad’n</a:t>
                      </a:r>
                      <a:r>
                        <a:rPr lang="en-US" sz="2400" b="1" dirty="0" smtClean="0">
                          <a:solidFill>
                            <a:schemeClr val="dk1"/>
                          </a:solidFill>
                          <a:effectLst/>
                          <a:latin typeface="Century Gothic"/>
                          <a:ea typeface="Calibri"/>
                          <a:cs typeface="Century Gothic"/>
                        </a:rPr>
                        <a:t> Rate</a:t>
                      </a:r>
                      <a:endParaRPr lang="en-US" sz="2400" b="1" dirty="0">
                        <a:solidFill>
                          <a:schemeClr val="dk1"/>
                        </a:solidFill>
                        <a:effectLst/>
                        <a:latin typeface="Century Gothic"/>
                        <a:ea typeface="Calibri"/>
                        <a:cs typeface="Century Gothic"/>
                      </a:endParaRP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24.6%</a:t>
                      </a:r>
                    </a:p>
                  </a:txBody>
                  <a:tcPr marL="68580" marR="68580" marT="0" marB="0"/>
                </a:tc>
                <a:tc>
                  <a:txBody>
                    <a:bodyPr/>
                    <a:lstStyle/>
                    <a:p>
                      <a:pPr marL="0" marR="0" algn="ctr">
                        <a:lnSpc>
                          <a:spcPct val="115000"/>
                        </a:lnSpc>
                        <a:spcBef>
                          <a:spcPts val="0"/>
                        </a:spcBef>
                        <a:spcAft>
                          <a:spcPts val="0"/>
                        </a:spcAft>
                      </a:pPr>
                      <a:r>
                        <a:rPr lang="en-US" sz="2400" b="1" dirty="0">
                          <a:solidFill>
                            <a:schemeClr val="dk1"/>
                          </a:solidFill>
                          <a:effectLst/>
                          <a:latin typeface="Century Gothic"/>
                          <a:ea typeface="Calibri"/>
                          <a:cs typeface="Century Gothic"/>
                        </a:rPr>
                        <a:t>14.9%</a:t>
                      </a:r>
                    </a:p>
                  </a:txBody>
                  <a:tcPr marL="68580" marR="68580" marT="0" marB="0"/>
                </a:tc>
              </a:tr>
            </a:tbl>
          </a:graphicData>
        </a:graphic>
      </p:graphicFrame>
    </p:spTree>
    <p:extLst>
      <p:ext uri="{BB962C8B-B14F-4D97-AF65-F5344CB8AC3E}">
        <p14:creationId xmlns:p14="http://schemas.microsoft.com/office/powerpoint/2010/main" val="395463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9565"/>
            <a:ext cx="8229600" cy="1143000"/>
          </a:xfrm>
        </p:spPr>
        <p:txBody>
          <a:bodyPr>
            <a:noAutofit/>
          </a:bodyPr>
          <a:lstStyle/>
          <a:p>
            <a:r>
              <a:rPr lang="en-US" sz="6000" dirty="0" smtClean="0">
                <a:solidFill>
                  <a:srgbClr val="FFFFFF"/>
                </a:solidFill>
              </a:rPr>
              <a:t>“What the hell is the World Wide Web?”</a:t>
            </a:r>
            <a:endParaRPr lang="en-US" sz="6000" dirty="0">
              <a:solidFill>
                <a:srgbClr val="FFFFFF"/>
              </a:solidFill>
            </a:endParaRPr>
          </a:p>
        </p:txBody>
      </p:sp>
      <p:sp>
        <p:nvSpPr>
          <p:cNvPr id="3" name="TextBox 2"/>
          <p:cNvSpPr txBox="1"/>
          <p:nvPr/>
        </p:nvSpPr>
        <p:spPr>
          <a:xfrm>
            <a:off x="6205437" y="4415671"/>
            <a:ext cx="2078100" cy="584776"/>
          </a:xfrm>
          <a:prstGeom prst="rect">
            <a:avLst/>
          </a:prstGeom>
          <a:noFill/>
        </p:spPr>
        <p:txBody>
          <a:bodyPr wrap="square" rtlCol="0">
            <a:spAutoFit/>
          </a:bodyPr>
          <a:lstStyle/>
          <a:p>
            <a:r>
              <a:rPr lang="en-US" sz="3200" dirty="0" smtClean="0">
                <a:solidFill>
                  <a:srgbClr val="FFFF00"/>
                </a:solidFill>
                <a:latin typeface="Calibri"/>
              </a:rPr>
              <a:t>1994</a:t>
            </a:r>
            <a:endParaRPr lang="en-US" sz="3200" dirty="0">
              <a:solidFill>
                <a:srgbClr val="FFFF00"/>
              </a:solidFill>
              <a:latin typeface="Calibri"/>
            </a:endParaRPr>
          </a:p>
        </p:txBody>
      </p:sp>
    </p:spTree>
    <p:extLst>
      <p:ext uri="{BB962C8B-B14F-4D97-AF65-F5344CB8AC3E}">
        <p14:creationId xmlns:p14="http://schemas.microsoft.com/office/powerpoint/2010/main" val="4098922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445" b="23195"/>
          <a:stretch/>
        </p:blipFill>
        <p:spPr>
          <a:xfrm>
            <a:off x="0" y="0"/>
            <a:ext cx="9144000" cy="1600200"/>
          </a:xfrm>
          <a:prstGeom prst="rect">
            <a:avLst/>
          </a:prstGeom>
        </p:spPr>
      </p:pic>
      <p:sp>
        <p:nvSpPr>
          <p:cNvPr id="6" name="TextBox 5"/>
          <p:cNvSpPr txBox="1"/>
          <p:nvPr/>
        </p:nvSpPr>
        <p:spPr>
          <a:xfrm>
            <a:off x="4114800" y="-76200"/>
            <a:ext cx="5029200" cy="615553"/>
          </a:xfrm>
          <a:prstGeom prst="rect">
            <a:avLst/>
          </a:prstGeom>
          <a:noFill/>
        </p:spPr>
        <p:txBody>
          <a:bodyPr wrap="square" rtlCol="0">
            <a:spAutoFit/>
          </a:bodyPr>
          <a:lstStyle/>
          <a:p>
            <a:pPr defTabSz="914400"/>
            <a:r>
              <a:rPr lang="en-US" sz="3400" b="1" dirty="0" smtClean="0">
                <a:solidFill>
                  <a:prstClr val="white"/>
                </a:solidFill>
                <a:latin typeface="Calibri"/>
              </a:rPr>
              <a:t>Tunxis Community College</a:t>
            </a:r>
            <a:endParaRPr lang="en-US" sz="3400" b="1" dirty="0">
              <a:solidFill>
                <a:prstClr val="white"/>
              </a:solidFill>
              <a:latin typeface="Calibri"/>
            </a:endParaRPr>
          </a:p>
        </p:txBody>
      </p:sp>
      <p:graphicFrame>
        <p:nvGraphicFramePr>
          <p:cNvPr id="9" name="Chart 8"/>
          <p:cNvGraphicFramePr>
            <a:graphicFrameLocks/>
          </p:cNvGraphicFramePr>
          <p:nvPr>
            <p:extLst>
              <p:ext uri="{D42A27DB-BD31-4B8C-83A1-F6EECF244321}">
                <p14:modId xmlns:p14="http://schemas.microsoft.com/office/powerpoint/2010/main" val="2457987948"/>
              </p:ext>
            </p:extLst>
          </p:nvPr>
        </p:nvGraphicFramePr>
        <p:xfrm>
          <a:off x="310767" y="1600200"/>
          <a:ext cx="9323030"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7489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600"/>
              </a:lnSpc>
            </a:pPr>
            <a:r>
              <a:rPr lang="en-US" b="1" dirty="0" smtClean="0">
                <a:solidFill>
                  <a:schemeClr val="accent6">
                    <a:lumMod val="75000"/>
                  </a:schemeClr>
                </a:solidFill>
              </a:rPr>
              <a:t>How </a:t>
            </a:r>
            <a:r>
              <a:rPr lang="en-US" sz="3600" b="1" dirty="0" smtClean="0">
                <a:solidFill>
                  <a:srgbClr val="00B0F0"/>
                </a:solidFill>
              </a:rPr>
              <a:t>does ePortfolio </a:t>
            </a:r>
            <a:br>
              <a:rPr lang="en-US" sz="3600" b="1" dirty="0" smtClean="0">
                <a:solidFill>
                  <a:srgbClr val="00B0F0"/>
                </a:solidFill>
              </a:rPr>
            </a:br>
            <a:r>
              <a:rPr lang="en-US" sz="3600" b="1" dirty="0" smtClean="0">
                <a:solidFill>
                  <a:srgbClr val="00B0F0"/>
                </a:solidFill>
              </a:rPr>
              <a:t>Shape the Student Learning Experience?</a:t>
            </a:r>
            <a:endParaRPr lang="en-US" sz="3600" b="1" dirty="0">
              <a:solidFill>
                <a:srgbClr val="00B0F0"/>
              </a:solidFill>
            </a:endParaRPr>
          </a:p>
        </p:txBody>
      </p:sp>
      <p:sp>
        <p:nvSpPr>
          <p:cNvPr id="3" name="Content Placeholder 2"/>
          <p:cNvSpPr>
            <a:spLocks noGrp="1"/>
          </p:cNvSpPr>
          <p:nvPr>
            <p:ph idx="1"/>
          </p:nvPr>
        </p:nvSpPr>
        <p:spPr>
          <a:xfrm>
            <a:off x="457200" y="1447800"/>
            <a:ext cx="8229600" cy="4525963"/>
          </a:xfrm>
        </p:spPr>
        <p:txBody>
          <a:bodyPr>
            <a:normAutofit/>
          </a:bodyPr>
          <a:lstStyle/>
          <a:p>
            <a:pPr>
              <a:buNone/>
            </a:pPr>
            <a:r>
              <a:rPr lang="en-US" sz="3600" u="sng" dirty="0" smtClean="0"/>
              <a:t>C2L Core Survey</a:t>
            </a:r>
          </a:p>
          <a:p>
            <a:r>
              <a:rPr lang="en-US" dirty="0" smtClean="0"/>
              <a:t>Conducted on multiple C2L campuses across three semesters: Fall 2011, Spring 2012, Fall 2012 (Spring 2013 pending)  n=6,729 </a:t>
            </a:r>
          </a:p>
          <a:p>
            <a:r>
              <a:rPr lang="en-US" dirty="0" smtClean="0"/>
              <a:t>Goal:  to build a common data set that can help us better understand the contours of the ePortfolio-enhanced student learning experience</a:t>
            </a:r>
            <a:endParaRPr lang="en-US" dirty="0"/>
          </a:p>
        </p:txBody>
      </p:sp>
    </p:spTree>
    <p:extLst>
      <p:ext uri="{BB962C8B-B14F-4D97-AF65-F5344CB8AC3E}">
        <p14:creationId xmlns:p14="http://schemas.microsoft.com/office/powerpoint/2010/main" val="467427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70974193"/>
              </p:ext>
            </p:extLst>
          </p:nvPr>
        </p:nvGraphicFramePr>
        <p:xfrm>
          <a:off x="152400" y="268112"/>
          <a:ext cx="8839201" cy="2490328"/>
        </p:xfrm>
        <a:graphic>
          <a:graphicData uri="http://schemas.openxmlformats.org/drawingml/2006/table">
            <a:tbl>
              <a:tblPr firstRow="1" bandRow="1">
                <a:tableStyleId>{5C22544A-7EE6-4342-B048-85BDC9FD1C3A}</a:tableStyleId>
              </a:tblPr>
              <a:tblGrid>
                <a:gridCol w="6781800"/>
                <a:gridCol w="2057401"/>
              </a:tblGrid>
              <a:tr h="750361">
                <a:tc>
                  <a:txBody>
                    <a:bodyPr/>
                    <a:lstStyle/>
                    <a:p>
                      <a:r>
                        <a:rPr lang="en-US" sz="2400" dirty="0" smtClean="0"/>
                        <a:t>Building my ePortfolio </a:t>
                      </a:r>
                      <a:endParaRPr lang="en-US" sz="2400" dirty="0"/>
                    </a:p>
                  </a:txBody>
                  <a:tcPr/>
                </a:tc>
                <a:tc>
                  <a:txBody>
                    <a:bodyPr/>
                    <a:lstStyle/>
                    <a:p>
                      <a:pPr algn="ctr"/>
                      <a:r>
                        <a:rPr lang="en-US" sz="2000" dirty="0" smtClean="0"/>
                        <a:t>Agree/</a:t>
                      </a:r>
                    </a:p>
                    <a:p>
                      <a:pPr algn="ctr"/>
                      <a:r>
                        <a:rPr lang="en-US" sz="2000" baseline="0" dirty="0" smtClean="0"/>
                        <a:t>Strongly Agree</a:t>
                      </a:r>
                      <a:endParaRPr lang="en-US" sz="2000" dirty="0"/>
                    </a:p>
                  </a:txBody>
                  <a:tcPr/>
                </a:tc>
              </a:tr>
              <a:tr h="494803">
                <a:tc>
                  <a:txBody>
                    <a:bodyPr/>
                    <a:lstStyle/>
                    <a:p>
                      <a:r>
                        <a:rPr lang="en-US" sz="2400" dirty="0" smtClean="0"/>
                        <a:t>Helped me</a:t>
                      </a:r>
                      <a:r>
                        <a:rPr lang="en-US" sz="2400" baseline="0" dirty="0" smtClean="0"/>
                        <a:t> make connections between ideas</a:t>
                      </a:r>
                      <a:endParaRPr lang="en-US" sz="2400" dirty="0"/>
                    </a:p>
                  </a:txBody>
                  <a:tcPr/>
                </a:tc>
                <a:tc>
                  <a:txBody>
                    <a:bodyPr/>
                    <a:lstStyle/>
                    <a:p>
                      <a:pPr algn="ctr"/>
                      <a:r>
                        <a:rPr lang="en-US" sz="2400" dirty="0" smtClean="0"/>
                        <a:t>75.6%</a:t>
                      </a:r>
                      <a:endParaRPr lang="en-US" sz="2400" dirty="0"/>
                    </a:p>
                  </a:txBody>
                  <a:tcPr/>
                </a:tc>
              </a:tr>
              <a:tr h="494803">
                <a:tc>
                  <a:txBody>
                    <a:bodyPr/>
                    <a:lstStyle/>
                    <a:p>
                      <a:r>
                        <a:rPr lang="en-US" sz="2400" dirty="0" smtClean="0"/>
                        <a:t>Helped me think more deeply</a:t>
                      </a:r>
                      <a:r>
                        <a:rPr lang="en-US" sz="2400" baseline="0" dirty="0" smtClean="0"/>
                        <a:t> about course content</a:t>
                      </a:r>
                      <a:endParaRPr lang="en-US" sz="2400" dirty="0"/>
                    </a:p>
                  </a:txBody>
                  <a:tcPr/>
                </a:tc>
                <a:tc>
                  <a:txBody>
                    <a:bodyPr/>
                    <a:lstStyle/>
                    <a:p>
                      <a:pPr algn="ctr"/>
                      <a:r>
                        <a:rPr lang="en-US" sz="2400" dirty="0" smtClean="0"/>
                        <a:t>64.4%</a:t>
                      </a:r>
                      <a:endParaRPr lang="en-US" sz="2400" dirty="0"/>
                    </a:p>
                  </a:txBody>
                  <a:tcPr/>
                </a:tc>
              </a:tr>
              <a:tr h="750361">
                <a:tc>
                  <a:txBody>
                    <a:bodyPr/>
                    <a:lstStyle/>
                    <a:p>
                      <a:pPr>
                        <a:lnSpc>
                          <a:spcPts val="2400"/>
                        </a:lnSpc>
                      </a:pPr>
                      <a:r>
                        <a:rPr lang="en-US" sz="2400" dirty="0" smtClean="0"/>
                        <a:t>Allowed</a:t>
                      </a:r>
                      <a:r>
                        <a:rPr lang="en-US" sz="2400" baseline="0" dirty="0" smtClean="0"/>
                        <a:t> me to be more aware of my growth &amp; development as a learner</a:t>
                      </a:r>
                      <a:endParaRPr lang="en-US" sz="2400" dirty="0"/>
                    </a:p>
                  </a:txBody>
                  <a:tcPr/>
                </a:tc>
                <a:tc>
                  <a:txBody>
                    <a:bodyPr/>
                    <a:lstStyle/>
                    <a:p>
                      <a:pPr algn="ctr"/>
                      <a:r>
                        <a:rPr lang="en-US" sz="2400" dirty="0" smtClean="0"/>
                        <a:t>69.3%</a:t>
                      </a:r>
                      <a:endParaRPr lang="en-US" sz="240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46401711"/>
              </p:ext>
            </p:extLst>
          </p:nvPr>
        </p:nvGraphicFramePr>
        <p:xfrm>
          <a:off x="152400" y="3365780"/>
          <a:ext cx="8839202" cy="3163004"/>
        </p:xfrm>
        <a:graphic>
          <a:graphicData uri="http://schemas.openxmlformats.org/drawingml/2006/table">
            <a:tbl>
              <a:tblPr firstRow="1" bandRow="1">
                <a:tableStyleId>{5C22544A-7EE6-4342-B048-85BDC9FD1C3A}</a:tableStyleId>
              </a:tblPr>
              <a:tblGrid>
                <a:gridCol w="6781800"/>
                <a:gridCol w="2057402"/>
              </a:tblGrid>
              <a:tr h="757803">
                <a:tc>
                  <a:txBody>
                    <a:bodyPr/>
                    <a:lstStyle/>
                    <a:p>
                      <a:r>
                        <a:rPr lang="en-US" sz="2400" dirty="0" smtClean="0"/>
                        <a:t>My (ePortfolio-enhanced)</a:t>
                      </a:r>
                      <a:r>
                        <a:rPr lang="en-US" sz="2400" baseline="0" dirty="0" smtClean="0"/>
                        <a:t> course engaged me in…</a:t>
                      </a:r>
                      <a:endParaRPr lang="en-US" sz="2400" dirty="0"/>
                    </a:p>
                  </a:txBody>
                  <a:tcPr/>
                </a:tc>
                <a:tc>
                  <a:txBody>
                    <a:bodyPr/>
                    <a:lstStyle/>
                    <a:p>
                      <a:pPr algn="ctr"/>
                      <a:r>
                        <a:rPr lang="en-US" sz="2000" dirty="0" smtClean="0"/>
                        <a:t>Quite</a:t>
                      </a:r>
                      <a:r>
                        <a:rPr lang="en-US" sz="2000" baseline="0" dirty="0" smtClean="0"/>
                        <a:t> a Bit/</a:t>
                      </a:r>
                    </a:p>
                    <a:p>
                      <a:pPr algn="ctr"/>
                      <a:r>
                        <a:rPr lang="en-US" sz="2000" baseline="0" dirty="0" smtClean="0"/>
                        <a:t>Very Much</a:t>
                      </a:r>
                      <a:endParaRPr lang="en-US" sz="2000" dirty="0"/>
                    </a:p>
                  </a:txBody>
                  <a:tcPr/>
                </a:tc>
              </a:tr>
              <a:tr h="823699">
                <a:tc>
                  <a:txBody>
                    <a:bodyPr/>
                    <a:lstStyle/>
                    <a:p>
                      <a:pPr>
                        <a:lnSpc>
                          <a:spcPts val="2400"/>
                        </a:lnSpc>
                      </a:pPr>
                      <a:r>
                        <a:rPr lang="en-US" sz="2400" dirty="0" smtClean="0"/>
                        <a:t>Synthesizing</a:t>
                      </a:r>
                      <a:r>
                        <a:rPr lang="en-US" sz="2400" baseline="0" dirty="0" smtClean="0"/>
                        <a:t> &amp; organizing ideas, information or experiences in new ways</a:t>
                      </a:r>
                      <a:endParaRPr lang="en-US" sz="2400" dirty="0"/>
                    </a:p>
                  </a:txBody>
                  <a:tcPr/>
                </a:tc>
                <a:tc>
                  <a:txBody>
                    <a:bodyPr/>
                    <a:lstStyle/>
                    <a:p>
                      <a:pPr algn="ctr"/>
                      <a:r>
                        <a:rPr lang="en-US" sz="2400" dirty="0" smtClean="0"/>
                        <a:t>83.1%</a:t>
                      </a:r>
                      <a:endParaRPr lang="en-US" sz="2400" dirty="0"/>
                    </a:p>
                  </a:txBody>
                  <a:tcPr/>
                </a:tc>
              </a:tr>
              <a:tr h="823699">
                <a:tc>
                  <a:txBody>
                    <a:bodyPr/>
                    <a:lstStyle/>
                    <a:p>
                      <a:pPr>
                        <a:lnSpc>
                          <a:spcPts val="2400"/>
                        </a:lnSpc>
                      </a:pPr>
                      <a:r>
                        <a:rPr lang="en-US" sz="2400" baseline="0" dirty="0" smtClean="0"/>
                        <a:t>Applying theories or concepts to practical problems or in new situations</a:t>
                      </a:r>
                      <a:endParaRPr lang="en-US" sz="2400" dirty="0"/>
                    </a:p>
                  </a:txBody>
                  <a:tcPr/>
                </a:tc>
                <a:tc>
                  <a:txBody>
                    <a:bodyPr/>
                    <a:lstStyle/>
                    <a:p>
                      <a:pPr algn="ctr"/>
                      <a:r>
                        <a:rPr lang="en-US" sz="2400" dirty="0" smtClean="0"/>
                        <a:t>77.2%</a:t>
                      </a:r>
                      <a:endParaRPr lang="en-US" sz="2400" dirty="0"/>
                    </a:p>
                  </a:txBody>
                  <a:tcPr/>
                </a:tc>
              </a:tr>
              <a:tr h="757803">
                <a:tc>
                  <a:txBody>
                    <a:bodyPr/>
                    <a:lstStyle/>
                    <a:p>
                      <a:pPr>
                        <a:lnSpc>
                          <a:spcPts val="2400"/>
                        </a:lnSpc>
                      </a:pPr>
                      <a:r>
                        <a:rPr lang="en-US" sz="2400" dirty="0" smtClean="0"/>
                        <a:t>My course</a:t>
                      </a:r>
                      <a:r>
                        <a:rPr lang="en-US" sz="2400" baseline="0" dirty="0" smtClean="0"/>
                        <a:t> contributed to my knowledge, skills and personal development in understanding myself</a:t>
                      </a:r>
                      <a:endParaRPr lang="en-US" sz="2400" dirty="0"/>
                    </a:p>
                  </a:txBody>
                  <a:tcPr/>
                </a:tc>
                <a:tc>
                  <a:txBody>
                    <a:bodyPr/>
                    <a:lstStyle/>
                    <a:p>
                      <a:pPr algn="ctr"/>
                      <a:r>
                        <a:rPr lang="en-US" sz="2400" dirty="0" smtClean="0"/>
                        <a:t>78.6%</a:t>
                      </a:r>
                      <a:endParaRPr lang="en-US" sz="2400" dirty="0"/>
                    </a:p>
                  </a:txBody>
                  <a:tcPr/>
                </a:tc>
              </a:tr>
            </a:tbl>
          </a:graphicData>
        </a:graphic>
      </p:graphicFrame>
    </p:spTree>
    <p:extLst>
      <p:ext uri="{BB962C8B-B14F-4D97-AF65-F5344CB8AC3E}">
        <p14:creationId xmlns:p14="http://schemas.microsoft.com/office/powerpoint/2010/main" val="29528845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3790" y="1665115"/>
            <a:ext cx="4553870" cy="3029857"/>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4" name="Oval 3"/>
          <p:cNvSpPr/>
          <p:nvPr/>
        </p:nvSpPr>
        <p:spPr>
          <a:xfrm>
            <a:off x="6733565" y="1048247"/>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3620839" y="2554284"/>
            <a:ext cx="2417053" cy="1200328"/>
          </a:xfrm>
          <a:prstGeom prst="rect">
            <a:avLst/>
          </a:prstGeom>
          <a:noFill/>
        </p:spPr>
        <p:txBody>
          <a:bodyPr wrap="square" rtlCol="0">
            <a:spAutoFit/>
          </a:bodyPr>
          <a:lstStyle/>
          <a:p>
            <a:pPr algn="ctr"/>
            <a:r>
              <a:rPr lang="en-US" sz="2400" dirty="0" smtClean="0">
                <a:solidFill>
                  <a:prstClr val="black"/>
                </a:solidFill>
                <a:latin typeface="Calibri"/>
              </a:rPr>
              <a:t>Formal undergraduate curriculum</a:t>
            </a:r>
            <a:endParaRPr lang="en-US" sz="2400" dirty="0">
              <a:solidFill>
                <a:prstClr val="black"/>
              </a:solidFill>
              <a:latin typeface="Calibri"/>
            </a:endParaRPr>
          </a:p>
        </p:txBody>
      </p:sp>
      <p:sp>
        <p:nvSpPr>
          <p:cNvPr id="7" name="TextBox 6"/>
          <p:cNvSpPr txBox="1"/>
          <p:nvPr/>
        </p:nvSpPr>
        <p:spPr>
          <a:xfrm>
            <a:off x="6777360" y="1668516"/>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8" name="Oval 7"/>
          <p:cNvSpPr/>
          <p:nvPr/>
        </p:nvSpPr>
        <p:spPr>
          <a:xfrm>
            <a:off x="6311694" y="3424962"/>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6458852" y="4027088"/>
            <a:ext cx="1857833" cy="707886"/>
          </a:xfrm>
          <a:prstGeom prst="rect">
            <a:avLst/>
          </a:prstGeom>
          <a:noFill/>
          <a:ln>
            <a:noFill/>
            <a:prstDash val="dash"/>
          </a:ln>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sp>
        <p:nvSpPr>
          <p:cNvPr id="10" name="Oval 9"/>
          <p:cNvSpPr/>
          <p:nvPr/>
        </p:nvSpPr>
        <p:spPr>
          <a:xfrm>
            <a:off x="1969504" y="74056"/>
            <a:ext cx="2021121" cy="1977579"/>
          </a:xfrm>
          <a:prstGeom prst="ellipse">
            <a:avLst/>
          </a:prstGeom>
          <a:noFill/>
          <a:ln>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2132792" y="694304"/>
            <a:ext cx="1857833" cy="707886"/>
          </a:xfrm>
          <a:prstGeom prst="rect">
            <a:avLst/>
          </a:prstGeom>
          <a:noFill/>
        </p:spPr>
        <p:txBody>
          <a:bodyPr wrap="square" rtlCol="0">
            <a:spAutoFit/>
          </a:bodyPr>
          <a:lstStyle/>
          <a:p>
            <a:pPr algn="ctr"/>
            <a:r>
              <a:rPr lang="en-US" sz="2000" dirty="0" smtClean="0">
                <a:solidFill>
                  <a:prstClr val="black"/>
                </a:solidFill>
                <a:latin typeface="Calibri"/>
              </a:rPr>
              <a:t>Experiential </a:t>
            </a:r>
          </a:p>
          <a:p>
            <a:pPr algn="ctr"/>
            <a:r>
              <a:rPr lang="en-US" sz="2000" dirty="0" smtClean="0">
                <a:solidFill>
                  <a:prstClr val="black"/>
                </a:solidFill>
                <a:latin typeface="Calibri"/>
              </a:rPr>
              <a:t>co-curriculum</a:t>
            </a:r>
            <a:endParaRPr lang="en-US" sz="2000" dirty="0">
              <a:solidFill>
                <a:prstClr val="black"/>
              </a:solidFill>
              <a:latin typeface="Calibri"/>
            </a:endParaRPr>
          </a:p>
        </p:txBody>
      </p:sp>
      <p:pic>
        <p:nvPicPr>
          <p:cNvPr id="21" name="Picture 3"/>
          <p:cNvPicPr>
            <a:picLocks noChangeAspect="1" noChangeArrowheads="1"/>
          </p:cNvPicPr>
          <p:nvPr/>
        </p:nvPicPr>
        <p:blipFill>
          <a:blip r:embed="rId2"/>
          <a:srcRect/>
          <a:stretch>
            <a:fillRect/>
          </a:stretch>
        </p:blipFill>
        <p:spPr bwMode="auto">
          <a:xfrm>
            <a:off x="443896" y="131542"/>
            <a:ext cx="1525608" cy="1337337"/>
          </a:xfrm>
          <a:prstGeom prst="rect">
            <a:avLst/>
          </a:prstGeom>
          <a:noFill/>
          <a:ln w="12700">
            <a:noFill/>
            <a:miter lim="800000"/>
            <a:headEnd/>
            <a:tailEnd/>
          </a:ln>
        </p:spPr>
      </p:pic>
      <p:pic>
        <p:nvPicPr>
          <p:cNvPr id="22" name="Picture 21" descr="student_research_web.jpg"/>
          <p:cNvPicPr>
            <a:picLocks noChangeAspect="1"/>
          </p:cNvPicPr>
          <p:nvPr/>
        </p:nvPicPr>
        <p:blipFill>
          <a:blip r:embed="rId3"/>
          <a:stretch>
            <a:fillRect/>
          </a:stretch>
        </p:blipFill>
        <p:spPr>
          <a:xfrm>
            <a:off x="5822193" y="1311028"/>
            <a:ext cx="1013559" cy="1525877"/>
          </a:xfrm>
          <a:prstGeom prst="rect">
            <a:avLst/>
          </a:prstGeom>
        </p:spPr>
      </p:pic>
      <p:pic>
        <p:nvPicPr>
          <p:cNvPr id="23" name="Picture 22" descr="cbl.jpeg"/>
          <p:cNvPicPr>
            <a:picLocks noChangeAspect="1"/>
          </p:cNvPicPr>
          <p:nvPr/>
        </p:nvPicPr>
        <p:blipFill>
          <a:blip r:embed="rId4"/>
          <a:stretch>
            <a:fillRect/>
          </a:stretch>
        </p:blipFill>
        <p:spPr>
          <a:xfrm>
            <a:off x="7876196" y="4709888"/>
            <a:ext cx="1247330" cy="934294"/>
          </a:xfrm>
          <a:prstGeom prst="rect">
            <a:avLst/>
          </a:prstGeom>
        </p:spPr>
      </p:pic>
      <p:sp>
        <p:nvSpPr>
          <p:cNvPr id="32" name="TextBox 31"/>
          <p:cNvSpPr txBox="1"/>
          <p:nvPr/>
        </p:nvSpPr>
        <p:spPr>
          <a:xfrm>
            <a:off x="661497" y="2292018"/>
            <a:ext cx="2942589" cy="830997"/>
          </a:xfrm>
          <a:prstGeom prst="rect">
            <a:avLst/>
          </a:prstGeom>
          <a:noFill/>
        </p:spPr>
        <p:txBody>
          <a:bodyPr wrap="square" rtlCol="0">
            <a:spAutoFit/>
          </a:bodyPr>
          <a:lstStyle/>
          <a:p>
            <a:r>
              <a:rPr lang="en-US" sz="2400" dirty="0" smtClean="0">
                <a:solidFill>
                  <a:srgbClr val="FF0000"/>
                </a:solidFill>
                <a:latin typeface="Calibri"/>
              </a:rPr>
              <a:t>Accountable talk and thinking</a:t>
            </a:r>
            <a:endParaRPr lang="en-US" sz="2400" dirty="0">
              <a:solidFill>
                <a:srgbClr val="FF0000"/>
              </a:solidFill>
              <a:latin typeface="Calibri"/>
            </a:endParaRPr>
          </a:p>
        </p:txBody>
      </p:sp>
      <p:sp>
        <p:nvSpPr>
          <p:cNvPr id="33" name="TextBox 32"/>
          <p:cNvSpPr txBox="1"/>
          <p:nvPr/>
        </p:nvSpPr>
        <p:spPr>
          <a:xfrm>
            <a:off x="3323507" y="4890459"/>
            <a:ext cx="4993178" cy="1200328"/>
          </a:xfrm>
          <a:prstGeom prst="rect">
            <a:avLst/>
          </a:prstGeom>
          <a:noFill/>
        </p:spPr>
        <p:txBody>
          <a:bodyPr wrap="square" rtlCol="0">
            <a:spAutoFit/>
          </a:bodyPr>
          <a:lstStyle/>
          <a:p>
            <a:r>
              <a:rPr lang="en-US" sz="2400" dirty="0" smtClean="0">
                <a:solidFill>
                  <a:srgbClr val="FF0000"/>
                </a:solidFill>
                <a:latin typeface="Calibri"/>
              </a:rPr>
              <a:t>Meet challenges to perspectives and belief, take risks, operate outside comfort zone</a:t>
            </a:r>
            <a:endParaRPr lang="en-US" sz="2400" dirty="0">
              <a:solidFill>
                <a:srgbClr val="FF0000"/>
              </a:solidFill>
              <a:latin typeface="Calibri"/>
            </a:endParaRPr>
          </a:p>
        </p:txBody>
      </p:sp>
      <p:sp>
        <p:nvSpPr>
          <p:cNvPr id="34" name="TextBox 33"/>
          <p:cNvSpPr txBox="1"/>
          <p:nvPr/>
        </p:nvSpPr>
        <p:spPr>
          <a:xfrm>
            <a:off x="849372" y="3142202"/>
            <a:ext cx="3900797" cy="830997"/>
          </a:xfrm>
          <a:prstGeom prst="rect">
            <a:avLst/>
          </a:prstGeom>
          <a:noFill/>
        </p:spPr>
        <p:txBody>
          <a:bodyPr wrap="square" rtlCol="0">
            <a:spAutoFit/>
          </a:bodyPr>
          <a:lstStyle/>
          <a:p>
            <a:r>
              <a:rPr lang="en-US" sz="2400" dirty="0" smtClean="0">
                <a:solidFill>
                  <a:srgbClr val="FF0000"/>
                </a:solidFill>
                <a:latin typeface="Calibri"/>
              </a:rPr>
              <a:t>Get (and give) frequent and meaningful feedback</a:t>
            </a:r>
            <a:endParaRPr lang="en-US" sz="2400" dirty="0">
              <a:solidFill>
                <a:srgbClr val="FF0000"/>
              </a:solidFill>
              <a:latin typeface="Calibri"/>
            </a:endParaRPr>
          </a:p>
        </p:txBody>
      </p:sp>
      <p:sp>
        <p:nvSpPr>
          <p:cNvPr id="20" name="TextBox 19"/>
          <p:cNvSpPr txBox="1"/>
          <p:nvPr/>
        </p:nvSpPr>
        <p:spPr>
          <a:xfrm>
            <a:off x="2132792" y="4027088"/>
            <a:ext cx="3773714" cy="830997"/>
          </a:xfrm>
          <a:prstGeom prst="rect">
            <a:avLst/>
          </a:prstGeom>
          <a:noFill/>
        </p:spPr>
        <p:txBody>
          <a:bodyPr wrap="square" rtlCol="0">
            <a:spAutoFit/>
          </a:bodyPr>
          <a:lstStyle/>
          <a:p>
            <a:r>
              <a:rPr lang="en-US" sz="2400" dirty="0" smtClean="0">
                <a:solidFill>
                  <a:srgbClr val="FF0000"/>
                </a:solidFill>
                <a:latin typeface="Calibri"/>
              </a:rPr>
              <a:t>Make daily decisions – judgment in uncertainty</a:t>
            </a:r>
            <a:endParaRPr lang="en-US" sz="2400" dirty="0">
              <a:solidFill>
                <a:srgbClr val="FF0000"/>
              </a:solidFill>
              <a:latin typeface="Calibri"/>
            </a:endParaRPr>
          </a:p>
        </p:txBody>
      </p:sp>
      <p:sp>
        <p:nvSpPr>
          <p:cNvPr id="5" name="TextBox 4"/>
          <p:cNvSpPr txBox="1"/>
          <p:nvPr/>
        </p:nvSpPr>
        <p:spPr>
          <a:xfrm>
            <a:off x="199145" y="5254247"/>
            <a:ext cx="2777225" cy="954107"/>
          </a:xfrm>
          <a:prstGeom prst="rect">
            <a:avLst/>
          </a:prstGeom>
          <a:noFill/>
        </p:spPr>
        <p:txBody>
          <a:bodyPr wrap="square" rtlCol="0">
            <a:spAutoFit/>
          </a:bodyPr>
          <a:lstStyle/>
          <a:p>
            <a:r>
              <a:rPr lang="en-US" sz="2800" b="1" dirty="0" smtClean="0">
                <a:solidFill>
                  <a:srgbClr val="0000FF"/>
                </a:solidFill>
                <a:latin typeface="Calibri"/>
              </a:rPr>
              <a:t>NEW ECOLOGY FOR LEARNING</a:t>
            </a:r>
            <a:endParaRPr lang="en-US" sz="2800" b="1" dirty="0">
              <a:solidFill>
                <a:srgbClr val="0000FF"/>
              </a:solidFill>
              <a:latin typeface="Calibri"/>
            </a:endParaRPr>
          </a:p>
        </p:txBody>
      </p:sp>
      <p:sp>
        <p:nvSpPr>
          <p:cNvPr id="12" name="Rounded Rectangle 11"/>
          <p:cNvSpPr/>
          <p:nvPr/>
        </p:nvSpPr>
        <p:spPr>
          <a:xfrm>
            <a:off x="112889" y="5062000"/>
            <a:ext cx="295328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Box 18"/>
          <p:cNvSpPr txBox="1"/>
          <p:nvPr/>
        </p:nvSpPr>
        <p:spPr>
          <a:xfrm>
            <a:off x="4220810" y="158280"/>
            <a:ext cx="4207963" cy="954107"/>
          </a:xfrm>
          <a:prstGeom prst="rect">
            <a:avLst/>
          </a:prstGeom>
          <a:noFill/>
        </p:spPr>
        <p:txBody>
          <a:bodyPr wrap="square" rtlCol="0">
            <a:spAutoFit/>
          </a:bodyPr>
          <a:lstStyle/>
          <a:p>
            <a:r>
              <a:rPr lang="en-US" sz="2800" b="1" dirty="0" smtClean="0">
                <a:solidFill>
                  <a:srgbClr val="0000FF"/>
                </a:solidFill>
                <a:latin typeface="Calibri"/>
              </a:rPr>
              <a:t>What makes High Impact Practices high impact?</a:t>
            </a:r>
            <a:endParaRPr lang="en-US" sz="2800" b="1" dirty="0">
              <a:solidFill>
                <a:srgbClr val="0000FF"/>
              </a:solidFill>
              <a:latin typeface="Calibri"/>
            </a:endParaRPr>
          </a:p>
        </p:txBody>
      </p:sp>
      <p:sp>
        <p:nvSpPr>
          <p:cNvPr id="24" name="Rounded Rectangle 23"/>
          <p:cNvSpPr/>
          <p:nvPr/>
        </p:nvSpPr>
        <p:spPr>
          <a:xfrm>
            <a:off x="4134555" y="121198"/>
            <a:ext cx="4294218" cy="943506"/>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469554" y="1427846"/>
            <a:ext cx="3160190" cy="1107996"/>
          </a:xfrm>
          <a:prstGeom prst="rect">
            <a:avLst/>
          </a:prstGeom>
          <a:noFill/>
        </p:spPr>
        <p:txBody>
          <a:bodyPr wrap="square" rtlCol="0">
            <a:spAutoFit/>
          </a:bodyPr>
          <a:lstStyle/>
          <a:p>
            <a:r>
              <a:rPr lang="en-US" sz="2400" dirty="0">
                <a:solidFill>
                  <a:srgbClr val="FF0000"/>
                </a:solidFill>
                <a:latin typeface="Calibri"/>
              </a:rPr>
              <a:t>Invest time and effort (time on task)</a:t>
            </a:r>
          </a:p>
          <a:p>
            <a:endParaRPr lang="en-US" dirty="0">
              <a:solidFill>
                <a:prstClr val="black"/>
              </a:solidFill>
              <a:latin typeface="Calibri"/>
            </a:endParaRPr>
          </a:p>
        </p:txBody>
      </p:sp>
      <p:sp>
        <p:nvSpPr>
          <p:cNvPr id="25" name="TextBox 24"/>
          <p:cNvSpPr txBox="1"/>
          <p:nvPr/>
        </p:nvSpPr>
        <p:spPr>
          <a:xfrm>
            <a:off x="3990625" y="5983339"/>
            <a:ext cx="5036410" cy="830997"/>
          </a:xfrm>
          <a:prstGeom prst="rect">
            <a:avLst/>
          </a:prstGeom>
          <a:noFill/>
        </p:spPr>
        <p:txBody>
          <a:bodyPr wrap="square" rtlCol="0">
            <a:spAutoFit/>
          </a:bodyPr>
          <a:lstStyle/>
          <a:p>
            <a:r>
              <a:rPr lang="en-US" sz="2400" dirty="0" smtClean="0">
                <a:solidFill>
                  <a:srgbClr val="FF0000"/>
                </a:solidFill>
                <a:latin typeface="Calibri"/>
              </a:rPr>
              <a:t>Opportunity to integrate, synthesize, make meaning</a:t>
            </a:r>
            <a:endParaRPr lang="en-US" sz="2400" dirty="0">
              <a:solidFill>
                <a:srgbClr val="FF0000"/>
              </a:solidFill>
              <a:latin typeface="Calibri"/>
            </a:endParaRPr>
          </a:p>
        </p:txBody>
      </p:sp>
    </p:spTree>
    <p:extLst>
      <p:ext uri="{BB962C8B-B14F-4D97-AF65-F5344CB8AC3E}">
        <p14:creationId xmlns:p14="http://schemas.microsoft.com/office/powerpoint/2010/main" val="226760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20" grpId="0"/>
      <p:bldP spid="5" grpId="0"/>
      <p:bldP spid="12" grpId="0" animBg="1"/>
      <p:bldP spid="2"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894"/>
            <a:ext cx="8229600" cy="1143000"/>
          </a:xfrm>
        </p:spPr>
        <p:txBody>
          <a:bodyPr>
            <a:normAutofit/>
          </a:bodyPr>
          <a:lstStyle/>
          <a:p>
            <a:pPr>
              <a:lnSpc>
                <a:spcPts val="3200"/>
              </a:lnSpc>
            </a:pPr>
            <a:r>
              <a:rPr lang="en-US" sz="2700" b="1" i="1" dirty="0" smtClean="0"/>
              <a:t>Claim #2:  ePortfolio Initiatives </a:t>
            </a:r>
            <a:r>
              <a:rPr lang="en-US" b="1" i="1" dirty="0" smtClean="0"/>
              <a:t/>
            </a:r>
            <a:br>
              <a:rPr lang="en-US" b="1" i="1" dirty="0" smtClean="0"/>
            </a:br>
            <a:r>
              <a:rPr lang="en-US" sz="4000" b="1" dirty="0" smtClean="0">
                <a:solidFill>
                  <a:srgbClr val="2A9DF4"/>
                </a:solidFill>
              </a:rPr>
              <a:t>Make Student Learning Visible</a:t>
            </a:r>
            <a:endParaRPr lang="en-US" sz="4000" dirty="0">
              <a:solidFill>
                <a:srgbClr val="2A9DF4"/>
              </a:solidFill>
            </a:endParaRPr>
          </a:p>
        </p:txBody>
      </p:sp>
      <p:sp>
        <p:nvSpPr>
          <p:cNvPr id="3" name="Content Placeholder 2"/>
          <p:cNvSpPr>
            <a:spLocks noGrp="1"/>
          </p:cNvSpPr>
          <p:nvPr>
            <p:ph idx="1"/>
          </p:nvPr>
        </p:nvSpPr>
        <p:spPr>
          <a:xfrm>
            <a:off x="4128913" y="1370106"/>
            <a:ext cx="4914894" cy="5011755"/>
          </a:xfrm>
        </p:spPr>
        <p:txBody>
          <a:bodyPr>
            <a:noAutofit/>
          </a:bodyPr>
          <a:lstStyle/>
          <a:p>
            <a:pPr marL="0" indent="0">
              <a:lnSpc>
                <a:spcPts val="2300"/>
              </a:lnSpc>
              <a:spcAft>
                <a:spcPts val="1200"/>
              </a:spcAft>
              <a:buNone/>
            </a:pPr>
            <a:r>
              <a:rPr lang="en-US" sz="2400" b="1" dirty="0" smtClean="0"/>
              <a:t>ePortfolio initiatives support reflection, social pedagogy, and deep learning. </a:t>
            </a:r>
          </a:p>
          <a:p>
            <a:pPr marL="0" indent="0">
              <a:lnSpc>
                <a:spcPts val="2300"/>
              </a:lnSpc>
              <a:spcAft>
                <a:spcPts val="1200"/>
              </a:spcAft>
              <a:buNone/>
            </a:pPr>
            <a:endParaRPr lang="en-US" sz="2400" dirty="0"/>
          </a:p>
          <a:p>
            <a:pPr marL="0" indent="0">
              <a:lnSpc>
                <a:spcPts val="2300"/>
              </a:lnSpc>
              <a:spcAft>
                <a:spcPts val="1200"/>
              </a:spcAft>
              <a:buNone/>
            </a:pPr>
            <a:r>
              <a:rPr lang="en-US" sz="2400" dirty="0" smtClean="0"/>
              <a:t>Helping students reflect on and connect their learning across academic and co-curricular learning experiences, sophisticated </a:t>
            </a:r>
            <a:r>
              <a:rPr lang="en-US" sz="2400" dirty="0" err="1" smtClean="0"/>
              <a:t>ePortfolio</a:t>
            </a:r>
            <a:r>
              <a:rPr lang="en-US" sz="2400" dirty="0" smtClean="0"/>
              <a:t> practices transform the student learning experience. Advancing higher order thinking and integrative learning, the connective </a:t>
            </a:r>
            <a:r>
              <a:rPr lang="en-US" sz="2400" dirty="0" err="1" smtClean="0"/>
              <a:t>ePortfolio</a:t>
            </a:r>
            <a:r>
              <a:rPr lang="en-US" sz="2400" dirty="0" smtClean="0"/>
              <a:t> helps students construct purposeful identities as learners. </a:t>
            </a:r>
            <a:endParaRPr lang="en-US" sz="2400" dirty="0"/>
          </a:p>
        </p:txBody>
      </p:sp>
      <p:pic>
        <p:nvPicPr>
          <p:cNvPr id="4" name="Picture 3"/>
          <p:cNvPicPr>
            <a:picLocks noChangeAspect="1"/>
          </p:cNvPicPr>
          <p:nvPr/>
        </p:nvPicPr>
        <p:blipFill rotWithShape="1">
          <a:blip r:embed="rId2"/>
          <a:srcRect l="10636"/>
          <a:stretch/>
        </p:blipFill>
        <p:spPr>
          <a:xfrm>
            <a:off x="100238" y="1668888"/>
            <a:ext cx="3809048" cy="4342445"/>
          </a:xfrm>
          <a:prstGeom prst="rect">
            <a:avLst/>
          </a:prstGeom>
        </p:spPr>
      </p:pic>
    </p:spTree>
    <p:extLst>
      <p:ext uri="{BB962C8B-B14F-4D97-AF65-F5344CB8AC3E}">
        <p14:creationId xmlns:p14="http://schemas.microsoft.com/office/powerpoint/2010/main" val="1110967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614" y="204854"/>
            <a:ext cx="6705600" cy="914400"/>
          </a:xfrm>
        </p:spPr>
        <p:txBody>
          <a:bodyPr>
            <a:normAutofit fontScale="90000"/>
          </a:bodyPr>
          <a:lstStyle/>
          <a:p>
            <a:r>
              <a:rPr lang="en-US" sz="2700" b="1" i="1" dirty="0" smtClean="0"/>
              <a:t>Making Learning Visible to Others</a:t>
            </a:r>
            <a:r>
              <a:rPr lang="en-US" sz="3200" b="1" i="1" dirty="0" smtClean="0"/>
              <a:t/>
            </a:r>
            <a:br>
              <a:rPr lang="en-US" sz="3200" b="1" i="1" dirty="0" smtClean="0"/>
            </a:br>
            <a:endParaRPr lang="en-US" sz="3200" b="1" i="1" dirty="0"/>
          </a:p>
        </p:txBody>
      </p:sp>
      <p:sp>
        <p:nvSpPr>
          <p:cNvPr id="3" name="Content Placeholder 2"/>
          <p:cNvSpPr>
            <a:spLocks noGrp="1"/>
          </p:cNvSpPr>
          <p:nvPr>
            <p:ph idx="1"/>
          </p:nvPr>
        </p:nvSpPr>
        <p:spPr>
          <a:xfrm>
            <a:off x="0" y="1071761"/>
            <a:ext cx="5021125" cy="5029200"/>
          </a:xfrm>
        </p:spPr>
        <p:txBody>
          <a:bodyPr>
            <a:normAutofit lnSpcReduction="10000"/>
          </a:bodyPr>
          <a:lstStyle/>
          <a:p>
            <a:pPr marL="0" indent="0" algn="ctr">
              <a:buNone/>
            </a:pPr>
            <a:r>
              <a:rPr lang="en-US" b="1" dirty="0">
                <a:solidFill>
                  <a:srgbClr val="558ED5"/>
                </a:solidFill>
              </a:rPr>
              <a:t>ePortfolio as a Social </a:t>
            </a:r>
            <a:r>
              <a:rPr lang="en-US" b="1" dirty="0" smtClean="0">
                <a:solidFill>
                  <a:srgbClr val="558ED5"/>
                </a:solidFill>
              </a:rPr>
              <a:t>Pedagogy</a:t>
            </a:r>
          </a:p>
          <a:p>
            <a:r>
              <a:rPr lang="en-US" dirty="0" smtClean="0"/>
              <a:t>Feedback, Peer Critiques</a:t>
            </a:r>
          </a:p>
          <a:p>
            <a:r>
              <a:rPr lang="en-US" dirty="0"/>
              <a:t>External Audiences – Family, Professionals, Experts in the field</a:t>
            </a:r>
          </a:p>
          <a:p>
            <a:r>
              <a:rPr lang="en-US" dirty="0" smtClean="0"/>
              <a:t>Collaborating on Shared Projects</a:t>
            </a:r>
          </a:p>
          <a:p>
            <a:r>
              <a:rPr lang="en-US" dirty="0"/>
              <a:t>Constructing Sustained Knowledge Communities</a:t>
            </a:r>
          </a:p>
          <a:p>
            <a:endParaRPr lang="en-US" dirty="0" smtClean="0"/>
          </a:p>
        </p:txBody>
      </p:sp>
      <p:pic>
        <p:nvPicPr>
          <p:cNvPr id="4" name="Picture 3"/>
          <p:cNvPicPr>
            <a:picLocks noChangeAspect="1"/>
          </p:cNvPicPr>
          <p:nvPr/>
        </p:nvPicPr>
        <p:blipFill>
          <a:blip r:embed="rId2"/>
          <a:stretch>
            <a:fillRect/>
          </a:stretch>
        </p:blipFill>
        <p:spPr>
          <a:xfrm>
            <a:off x="5265133" y="0"/>
            <a:ext cx="3857625" cy="6858000"/>
          </a:xfrm>
          <a:prstGeom prst="rect">
            <a:avLst/>
          </a:prstGeom>
        </p:spPr>
      </p:pic>
    </p:spTree>
    <p:extLst>
      <p:ext uri="{BB962C8B-B14F-4D97-AF65-F5344CB8AC3E}">
        <p14:creationId xmlns:p14="http://schemas.microsoft.com/office/powerpoint/2010/main" val="2750791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pPr>
              <a:lnSpc>
                <a:spcPts val="3000"/>
              </a:lnSpc>
            </a:pPr>
            <a:r>
              <a:rPr lang="en-US" sz="3000" b="1" dirty="0" smtClean="0">
                <a:solidFill>
                  <a:schemeClr val="tx1">
                    <a:lumMod val="75000"/>
                  </a:schemeClr>
                </a:solidFill>
              </a:rPr>
              <a:t>Building my ePortfolio helped me to make connections between ideas…</a:t>
            </a:r>
            <a:endParaRPr lang="en-US" sz="3000" dirty="0">
              <a:solidFill>
                <a:schemeClr val="tx1">
                  <a:lumMod val="75000"/>
                </a:schemeClr>
              </a:solidFill>
            </a:endParaRPr>
          </a:p>
        </p:txBody>
      </p:sp>
      <p:graphicFrame>
        <p:nvGraphicFramePr>
          <p:cNvPr id="4" name="Chart 3"/>
          <p:cNvGraphicFramePr/>
          <p:nvPr/>
        </p:nvGraphicFramePr>
        <p:xfrm>
          <a:off x="228600" y="0"/>
          <a:ext cx="86106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448106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3"/>
          <p:cNvPicPr>
            <a:picLocks noChangeAspect="1" noChangeArrowheads="1"/>
          </p:cNvPicPr>
          <p:nvPr/>
        </p:nvPicPr>
        <p:blipFill>
          <a:blip r:embed="rId2" cstate="print"/>
          <a:srcRect l="16875" t="14999" r="19376" b="3999"/>
          <a:stretch>
            <a:fillRect/>
          </a:stretch>
        </p:blipFill>
        <p:spPr bwMode="auto">
          <a:xfrm>
            <a:off x="64494" y="2797373"/>
            <a:ext cx="4033262" cy="3202694"/>
          </a:xfrm>
          <a:prstGeom prst="rect">
            <a:avLst/>
          </a:prstGeom>
          <a:noFill/>
          <a:ln w="9525">
            <a:noFill/>
            <a:miter lim="800000"/>
            <a:headEnd/>
            <a:tailEnd/>
          </a:ln>
        </p:spPr>
      </p:pic>
      <p:sp>
        <p:nvSpPr>
          <p:cNvPr id="6" name="Title 5"/>
          <p:cNvSpPr>
            <a:spLocks noGrp="1"/>
          </p:cNvSpPr>
          <p:nvPr>
            <p:ph type="title"/>
          </p:nvPr>
        </p:nvSpPr>
        <p:spPr/>
        <p:txBody>
          <a:bodyPr/>
          <a:lstStyle/>
          <a:p>
            <a:endParaRPr lang="en-US" dirty="0"/>
          </a:p>
        </p:txBody>
      </p:sp>
      <p:sp>
        <p:nvSpPr>
          <p:cNvPr id="7" name="Rounded Rectangle 6"/>
          <p:cNvSpPr/>
          <p:nvPr/>
        </p:nvSpPr>
        <p:spPr>
          <a:xfrm>
            <a:off x="220134" y="268109"/>
            <a:ext cx="8839200" cy="2057400"/>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dirty="0" smtClean="0">
                <a:solidFill>
                  <a:prstClr val="white"/>
                </a:solidFill>
                <a:latin typeface="Calibri"/>
              </a:rPr>
              <a:t>Sophisticated ePortfolio practice makes the integrative qualities of student learning visible to faculty and the institution.  Grounding outcomes assessment in these artifacts helps faculty see classrooms, students, and their own work in new contexts, empowering them to “close the loop” in unique and powerful ways.</a:t>
            </a:r>
            <a:endParaRPr lang="en-US" sz="2400" dirty="0">
              <a:solidFill>
                <a:prstClr val="white"/>
              </a:solidFill>
              <a:latin typeface="Calibri"/>
            </a:endParaRPr>
          </a:p>
        </p:txBody>
      </p:sp>
      <p:sp>
        <p:nvSpPr>
          <p:cNvPr id="2" name="Oval 1"/>
          <p:cNvSpPr/>
          <p:nvPr/>
        </p:nvSpPr>
        <p:spPr>
          <a:xfrm>
            <a:off x="4702828" y="2930919"/>
            <a:ext cx="3751306" cy="3168182"/>
          </a:xfrm>
          <a:prstGeom prst="ellipse">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6417100" y="2930919"/>
            <a:ext cx="2559440" cy="707886"/>
          </a:xfrm>
          <a:prstGeom prst="rect">
            <a:avLst/>
          </a:prstGeom>
          <a:noFill/>
        </p:spPr>
        <p:txBody>
          <a:bodyPr wrap="none" rtlCol="0">
            <a:spAutoFit/>
          </a:bodyPr>
          <a:lstStyle/>
          <a:p>
            <a:pPr algn="r"/>
            <a:r>
              <a:rPr lang="en-US" sz="2000" b="1" dirty="0" smtClean="0">
                <a:solidFill>
                  <a:prstClr val="white"/>
                </a:solidFill>
                <a:latin typeface="Calibri"/>
              </a:rPr>
              <a:t>Authentic Artifacts  of</a:t>
            </a:r>
          </a:p>
          <a:p>
            <a:pPr algn="r"/>
            <a:r>
              <a:rPr lang="en-US" sz="2000" b="1" dirty="0" smtClean="0">
                <a:solidFill>
                  <a:prstClr val="white"/>
                </a:solidFill>
                <a:latin typeface="Calibri"/>
              </a:rPr>
              <a:t> Integrative Learning</a:t>
            </a:r>
            <a:endParaRPr lang="en-US" sz="2000" b="1" dirty="0">
              <a:solidFill>
                <a:prstClr val="white"/>
              </a:solidFill>
              <a:latin typeface="Calibri"/>
            </a:endParaRPr>
          </a:p>
        </p:txBody>
      </p:sp>
      <p:sp>
        <p:nvSpPr>
          <p:cNvPr id="4" name="TextBox 3"/>
          <p:cNvSpPr txBox="1"/>
          <p:nvPr/>
        </p:nvSpPr>
        <p:spPr>
          <a:xfrm>
            <a:off x="6795924" y="4936249"/>
            <a:ext cx="2331312" cy="707886"/>
          </a:xfrm>
          <a:prstGeom prst="rect">
            <a:avLst/>
          </a:prstGeom>
          <a:noFill/>
        </p:spPr>
        <p:txBody>
          <a:bodyPr wrap="none" rtlCol="0">
            <a:spAutoFit/>
          </a:bodyPr>
          <a:lstStyle/>
          <a:p>
            <a:pPr algn="ctr"/>
            <a:r>
              <a:rPr lang="en-US" sz="2000" b="1" dirty="0" smtClean="0">
                <a:solidFill>
                  <a:srgbClr val="FFFFFF"/>
                </a:solidFill>
                <a:latin typeface="Calibri"/>
              </a:rPr>
              <a:t>Purposeful </a:t>
            </a:r>
          </a:p>
          <a:p>
            <a:pPr algn="ctr"/>
            <a:r>
              <a:rPr lang="en-US" sz="2000" b="1" dirty="0" smtClean="0">
                <a:solidFill>
                  <a:srgbClr val="FFFFFF"/>
                </a:solidFill>
                <a:latin typeface="Calibri"/>
              </a:rPr>
              <a:t>Faculty Engagement </a:t>
            </a:r>
            <a:endParaRPr lang="en-US" sz="2000" b="1" dirty="0">
              <a:solidFill>
                <a:srgbClr val="FFFFFF"/>
              </a:solidFill>
              <a:latin typeface="Calibri"/>
            </a:endParaRPr>
          </a:p>
        </p:txBody>
      </p:sp>
      <p:sp>
        <p:nvSpPr>
          <p:cNvPr id="9" name="TextBox 8"/>
          <p:cNvSpPr txBox="1"/>
          <p:nvPr/>
        </p:nvSpPr>
        <p:spPr>
          <a:xfrm>
            <a:off x="4167530" y="5803840"/>
            <a:ext cx="2646878" cy="1015663"/>
          </a:xfrm>
          <a:prstGeom prst="rect">
            <a:avLst/>
          </a:prstGeom>
          <a:noFill/>
        </p:spPr>
        <p:txBody>
          <a:bodyPr wrap="none" rtlCol="0">
            <a:spAutoFit/>
          </a:bodyPr>
          <a:lstStyle/>
          <a:p>
            <a:r>
              <a:rPr lang="en-US" sz="2000" b="1" dirty="0" smtClean="0">
                <a:solidFill>
                  <a:prstClr val="white"/>
                </a:solidFill>
                <a:latin typeface="Calibri"/>
              </a:rPr>
              <a:t>Learning-Focused </a:t>
            </a:r>
          </a:p>
          <a:p>
            <a:r>
              <a:rPr lang="en-US" sz="2000" b="1" dirty="0" smtClean="0">
                <a:solidFill>
                  <a:prstClr val="white"/>
                </a:solidFill>
                <a:latin typeface="Calibri"/>
              </a:rPr>
              <a:t>Institutional Outcomes </a:t>
            </a:r>
          </a:p>
          <a:p>
            <a:r>
              <a:rPr lang="en-US" sz="2000" b="1" dirty="0" smtClean="0">
                <a:solidFill>
                  <a:prstClr val="white"/>
                </a:solidFill>
                <a:latin typeface="Calibri"/>
              </a:rPr>
              <a:t>Assessment </a:t>
            </a:r>
            <a:endParaRPr lang="en-US" sz="2000" b="1" dirty="0">
              <a:solidFill>
                <a:prstClr val="white"/>
              </a:solidFill>
              <a:latin typeface="Calibri"/>
            </a:endParaRPr>
          </a:p>
        </p:txBody>
      </p:sp>
      <p:sp>
        <p:nvSpPr>
          <p:cNvPr id="10" name="TextBox 9"/>
          <p:cNvSpPr txBox="1"/>
          <p:nvPr/>
        </p:nvSpPr>
        <p:spPr>
          <a:xfrm>
            <a:off x="4297465" y="3575489"/>
            <a:ext cx="2467342" cy="707886"/>
          </a:xfrm>
          <a:prstGeom prst="rect">
            <a:avLst/>
          </a:prstGeom>
          <a:noFill/>
        </p:spPr>
        <p:txBody>
          <a:bodyPr wrap="none" rtlCol="0">
            <a:spAutoFit/>
          </a:bodyPr>
          <a:lstStyle/>
          <a:p>
            <a:r>
              <a:rPr lang="en-US" sz="2000" b="1" dirty="0">
                <a:solidFill>
                  <a:prstClr val="white"/>
                </a:solidFill>
                <a:latin typeface="Calibri"/>
              </a:rPr>
              <a:t>Re-</a:t>
            </a:r>
            <a:r>
              <a:rPr lang="en-US" sz="2000" b="1" dirty="0" smtClean="0">
                <a:solidFill>
                  <a:prstClr val="white"/>
                </a:solidFill>
                <a:latin typeface="Calibri"/>
              </a:rPr>
              <a:t>Design Program</a:t>
            </a:r>
          </a:p>
          <a:p>
            <a:r>
              <a:rPr lang="en-US" sz="2000" b="1" dirty="0" smtClean="0">
                <a:solidFill>
                  <a:prstClr val="white"/>
                </a:solidFill>
                <a:latin typeface="Calibri"/>
              </a:rPr>
              <a:t>Curricula &amp; Pedagogy</a:t>
            </a:r>
            <a:endParaRPr lang="en-US" sz="2000" b="1" dirty="0">
              <a:solidFill>
                <a:prstClr val="white"/>
              </a:solidFill>
              <a:latin typeface="Calibri"/>
            </a:endParaRPr>
          </a:p>
        </p:txBody>
      </p:sp>
      <p:sp>
        <p:nvSpPr>
          <p:cNvPr id="12" name="Chevron 11"/>
          <p:cNvSpPr/>
          <p:nvPr/>
        </p:nvSpPr>
        <p:spPr>
          <a:xfrm>
            <a:off x="6419290" y="2797373"/>
            <a:ext cx="174990" cy="322920"/>
          </a:xfrm>
          <a:prstGeom prst="chevron">
            <a:avLst/>
          </a:prstGeom>
          <a:solidFill>
            <a:srgbClr val="E46C0A"/>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Chevron 12"/>
          <p:cNvSpPr/>
          <p:nvPr/>
        </p:nvSpPr>
        <p:spPr>
          <a:xfrm rot="5400000">
            <a:off x="8362424" y="4169689"/>
            <a:ext cx="167479" cy="341723"/>
          </a:xfrm>
          <a:prstGeom prst="chevron">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Chevron 13"/>
          <p:cNvSpPr/>
          <p:nvPr/>
        </p:nvSpPr>
        <p:spPr>
          <a:xfrm rot="10800000">
            <a:off x="6503178" y="5884698"/>
            <a:ext cx="224027" cy="353971"/>
          </a:xfrm>
          <a:prstGeom prst="chevron">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hevron 14"/>
          <p:cNvSpPr/>
          <p:nvPr/>
        </p:nvSpPr>
        <p:spPr>
          <a:xfrm rot="16200000">
            <a:off x="4603229" y="4300605"/>
            <a:ext cx="265179" cy="484632"/>
          </a:xfrm>
          <a:prstGeom prst="chevron">
            <a:avLst/>
          </a:prstGeom>
          <a:solidFill>
            <a:srgbClr val="E46C0A"/>
          </a:solidFill>
          <a:ln>
            <a:solidFill>
              <a:srgbClr val="E46C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5238488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i="1" dirty="0" smtClean="0"/>
              <a:t>Claim #3: ePortfolio initiatives </a:t>
            </a:r>
            <a:r>
              <a:rPr lang="en-US" b="1" dirty="0" smtClean="0"/>
              <a:t/>
            </a:r>
            <a:br>
              <a:rPr lang="en-US" b="1" dirty="0" smtClean="0"/>
            </a:br>
            <a:r>
              <a:rPr lang="en-US" b="1" dirty="0" smtClean="0">
                <a:solidFill>
                  <a:srgbClr val="2A9DF4"/>
                </a:solidFill>
              </a:rPr>
              <a:t>Catalyze learning-centered Institutional Change</a:t>
            </a:r>
            <a:endParaRPr lang="en-US" dirty="0">
              <a:solidFill>
                <a:srgbClr val="2A9DF4"/>
              </a:solidFill>
            </a:endParaRPr>
          </a:p>
        </p:txBody>
      </p:sp>
      <p:sp>
        <p:nvSpPr>
          <p:cNvPr id="3" name="Content Placeholder 2"/>
          <p:cNvSpPr>
            <a:spLocks noGrp="1"/>
          </p:cNvSpPr>
          <p:nvPr>
            <p:ph idx="1"/>
          </p:nvPr>
        </p:nvSpPr>
        <p:spPr>
          <a:xfrm>
            <a:off x="146458" y="1840468"/>
            <a:ext cx="5043265" cy="4525963"/>
          </a:xfrm>
        </p:spPr>
        <p:txBody>
          <a:bodyPr>
            <a:noAutofit/>
          </a:bodyPr>
          <a:lstStyle/>
          <a:p>
            <a:pPr marL="0" indent="0">
              <a:lnSpc>
                <a:spcPts val="3400"/>
              </a:lnSpc>
              <a:buNone/>
            </a:pPr>
            <a:r>
              <a:rPr lang="en-US" sz="3000" dirty="0" smtClean="0"/>
              <a:t>Focusing attention on student learning and prompting purposeful connection across departments and divisions, </a:t>
            </a:r>
            <a:r>
              <a:rPr lang="en-US" sz="3000" dirty="0" err="1" smtClean="0"/>
              <a:t>ePortfolio</a:t>
            </a:r>
            <a:r>
              <a:rPr lang="en-US" sz="3000" dirty="0" smtClean="0"/>
              <a:t> initiatives can catalyze campus cultural and structural change, helping the institution move towards becoming an adaptive learning organization. </a:t>
            </a:r>
            <a:endParaRPr lang="en-US" sz="3000" dirty="0"/>
          </a:p>
        </p:txBody>
      </p:sp>
      <p:pic>
        <p:nvPicPr>
          <p:cNvPr id="4" name="Picture 2" descr="C:\Documents and Settings\BEYNON\My Documents\Center\Resources\LaGuardia Photos\Learning.jpg"/>
          <p:cNvPicPr>
            <a:picLocks noChangeAspect="1" noChangeArrowheads="1"/>
          </p:cNvPicPr>
          <p:nvPr/>
        </p:nvPicPr>
        <p:blipFill>
          <a:blip r:embed="rId2"/>
          <a:srcRect t="3088" b="3104"/>
          <a:stretch>
            <a:fillRect/>
          </a:stretch>
        </p:blipFill>
        <p:spPr bwMode="auto">
          <a:xfrm>
            <a:off x="5512259" y="1823109"/>
            <a:ext cx="3052933" cy="4655302"/>
          </a:xfrm>
          <a:prstGeom prst="rect">
            <a:avLst/>
          </a:prstGeom>
          <a:noFill/>
          <a:ln w="9525">
            <a:noFill/>
            <a:miter lim="800000"/>
            <a:headEnd/>
            <a:tailEnd/>
          </a:ln>
        </p:spPr>
      </p:pic>
    </p:spTree>
    <p:extLst>
      <p:ext uri="{BB962C8B-B14F-4D97-AF65-F5344CB8AC3E}">
        <p14:creationId xmlns:p14="http://schemas.microsoft.com/office/powerpoint/2010/main" val="2155199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10459"/>
            <a:ext cx="8229600" cy="1143000"/>
          </a:xfrm>
        </p:spPr>
        <p:txBody>
          <a:bodyPr/>
          <a:lstStyle/>
          <a:p>
            <a:r>
              <a:rPr lang="en-US" dirty="0" smtClean="0">
                <a:solidFill>
                  <a:schemeClr val="bg1"/>
                </a:solidFill>
              </a:rPr>
              <a:t>Being Disrupted</a:t>
            </a:r>
            <a:endParaRPr lang="en-US" dirty="0">
              <a:solidFill>
                <a:schemeClr val="bg1"/>
              </a:solidFill>
            </a:endParaRPr>
          </a:p>
        </p:txBody>
      </p:sp>
    </p:spTree>
    <p:extLst>
      <p:ext uri="{BB962C8B-B14F-4D97-AF65-F5344CB8AC3E}">
        <p14:creationId xmlns:p14="http://schemas.microsoft.com/office/powerpoint/2010/main" val="552626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9565"/>
            <a:ext cx="8229600" cy="1143000"/>
          </a:xfrm>
        </p:spPr>
        <p:txBody>
          <a:bodyPr>
            <a:noAutofit/>
          </a:bodyPr>
          <a:lstStyle/>
          <a:p>
            <a:r>
              <a:rPr lang="en-US" sz="7200" dirty="0" smtClean="0">
                <a:solidFill>
                  <a:srgbClr val="FFFFFF"/>
                </a:solidFill>
              </a:rPr>
              <a:t>2030</a:t>
            </a:r>
            <a:endParaRPr lang="en-US" sz="7200" dirty="0">
              <a:solidFill>
                <a:srgbClr val="FFFFFF"/>
              </a:solidFill>
            </a:endParaRPr>
          </a:p>
        </p:txBody>
      </p:sp>
      <p:sp>
        <p:nvSpPr>
          <p:cNvPr id="3" name="TextBox 2"/>
          <p:cNvSpPr txBox="1"/>
          <p:nvPr/>
        </p:nvSpPr>
        <p:spPr>
          <a:xfrm>
            <a:off x="668258" y="4016258"/>
            <a:ext cx="8475742" cy="769441"/>
          </a:xfrm>
          <a:prstGeom prst="rect">
            <a:avLst/>
          </a:prstGeom>
          <a:noFill/>
        </p:spPr>
        <p:txBody>
          <a:bodyPr wrap="square" rtlCol="0">
            <a:spAutoFit/>
          </a:bodyPr>
          <a:lstStyle/>
          <a:p>
            <a:r>
              <a:rPr lang="en-US" sz="4400" dirty="0" smtClean="0">
                <a:solidFill>
                  <a:srgbClr val="FFFF00"/>
                </a:solidFill>
                <a:latin typeface="Calibri"/>
              </a:rPr>
              <a:t>Designing for </a:t>
            </a:r>
            <a:r>
              <a:rPr lang="en-US" sz="4400" i="1" dirty="0" smtClean="0">
                <a:solidFill>
                  <a:srgbClr val="FFFF00"/>
                </a:solidFill>
                <a:latin typeface="Calibri"/>
              </a:rPr>
              <a:t>context</a:t>
            </a:r>
            <a:r>
              <a:rPr lang="en-US" sz="4400" dirty="0" smtClean="0">
                <a:solidFill>
                  <a:srgbClr val="FFFF00"/>
                </a:solidFill>
                <a:latin typeface="Calibri"/>
              </a:rPr>
              <a:t> not content</a:t>
            </a:r>
            <a:endParaRPr lang="en-US" sz="4400" dirty="0">
              <a:solidFill>
                <a:srgbClr val="FFFF00"/>
              </a:solidFill>
              <a:latin typeface="Calibri"/>
            </a:endParaRPr>
          </a:p>
        </p:txBody>
      </p:sp>
    </p:spTree>
    <p:extLst>
      <p:ext uri="{BB962C8B-B14F-4D97-AF65-F5344CB8AC3E}">
        <p14:creationId xmlns:p14="http://schemas.microsoft.com/office/powerpoint/2010/main" val="4127729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63000"/>
            <a:ext cx="8229600" cy="2281138"/>
          </a:xfrm>
        </p:spPr>
        <p:txBody>
          <a:bodyPr>
            <a:normAutofit/>
          </a:bodyPr>
          <a:lstStyle/>
          <a:p>
            <a:r>
              <a:rPr lang="en-US" dirty="0" smtClean="0">
                <a:solidFill>
                  <a:schemeClr val="bg1"/>
                </a:solidFill>
              </a:rPr>
              <a:t>A Brief History of the Past Three Years in Higher Education</a:t>
            </a:r>
            <a:endParaRPr lang="en-US" dirty="0">
              <a:solidFill>
                <a:srgbClr val="FFFF00"/>
              </a:solidFill>
            </a:endParaRPr>
          </a:p>
        </p:txBody>
      </p:sp>
    </p:spTree>
    <p:extLst>
      <p:ext uri="{BB962C8B-B14F-4D97-AF65-F5344CB8AC3E}">
        <p14:creationId xmlns:p14="http://schemas.microsoft.com/office/powerpoint/2010/main" val="4206962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oc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76400" y="120315"/>
            <a:ext cx="5272689" cy="2773495"/>
          </a:xfrm>
          <a:prstGeom prst="rect">
            <a:avLst/>
          </a:prstGeom>
        </p:spPr>
      </p:pic>
      <p:pic>
        <p:nvPicPr>
          <p:cNvPr id="8" name="Picture 7" descr="mooc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6400" y="3134442"/>
            <a:ext cx="5272689" cy="2925885"/>
          </a:xfrm>
          <a:prstGeom prst="rect">
            <a:avLst/>
          </a:prstGeom>
        </p:spPr>
      </p:pic>
      <p:sp>
        <p:nvSpPr>
          <p:cNvPr id="9" name="TextBox 8"/>
          <p:cNvSpPr txBox="1"/>
          <p:nvPr/>
        </p:nvSpPr>
        <p:spPr>
          <a:xfrm>
            <a:off x="614947" y="6344627"/>
            <a:ext cx="8529053" cy="369332"/>
          </a:xfrm>
          <a:prstGeom prst="rect">
            <a:avLst/>
          </a:prstGeom>
          <a:noFill/>
        </p:spPr>
        <p:txBody>
          <a:bodyPr wrap="square" rtlCol="0">
            <a:spAutoFit/>
          </a:bodyPr>
          <a:lstStyle/>
          <a:p>
            <a:r>
              <a:rPr lang="en-US" dirty="0">
                <a:solidFill>
                  <a:prstClr val="black"/>
                </a:solidFill>
                <a:latin typeface="Calibri"/>
              </a:rPr>
              <a:t>http://</a:t>
            </a:r>
            <a:r>
              <a:rPr lang="en-US" dirty="0" err="1">
                <a:solidFill>
                  <a:prstClr val="black"/>
                </a:solidFill>
                <a:latin typeface="Calibri"/>
              </a:rPr>
              <a:t>pando.com</a:t>
            </a:r>
            <a:r>
              <a:rPr lang="en-US" dirty="0">
                <a:solidFill>
                  <a:prstClr val="black"/>
                </a:solidFill>
                <a:latin typeface="Calibri"/>
              </a:rPr>
              <a:t>/2013/09/13/</a:t>
            </a:r>
            <a:r>
              <a:rPr lang="en-US" dirty="0" err="1">
                <a:solidFill>
                  <a:prstClr val="black"/>
                </a:solidFill>
                <a:latin typeface="Calibri"/>
              </a:rPr>
              <a:t>moocs</a:t>
            </a:r>
            <a:r>
              <a:rPr lang="en-US" dirty="0">
                <a:solidFill>
                  <a:prstClr val="black"/>
                </a:solidFill>
                <a:latin typeface="Calibri"/>
              </a:rPr>
              <a:t>-and-the-</a:t>
            </a:r>
            <a:r>
              <a:rPr lang="en-US" dirty="0" err="1">
                <a:solidFill>
                  <a:prstClr val="black"/>
                </a:solidFill>
                <a:latin typeface="Calibri"/>
              </a:rPr>
              <a:t>gartner</a:t>
            </a:r>
            <a:r>
              <a:rPr lang="en-US" dirty="0">
                <a:solidFill>
                  <a:prstClr val="black"/>
                </a:solidFill>
                <a:latin typeface="Calibri"/>
              </a:rPr>
              <a:t>-hype-cycle-a-very-slow-tsunami/</a:t>
            </a:r>
          </a:p>
        </p:txBody>
      </p:sp>
    </p:spTree>
    <p:extLst>
      <p:ext uri="{BB962C8B-B14F-4D97-AF65-F5344CB8AC3E}">
        <p14:creationId xmlns:p14="http://schemas.microsoft.com/office/powerpoint/2010/main" val="4175741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val 2"/>
          <p:cNvSpPr/>
          <p:nvPr/>
        </p:nvSpPr>
        <p:spPr>
          <a:xfrm>
            <a:off x="1377073" y="763195"/>
            <a:ext cx="6290678" cy="4961788"/>
          </a:xfrm>
          <a:prstGeom prst="ellipse">
            <a:avLst/>
          </a:pr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descr="LAwordcloud.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43106" y="3688896"/>
            <a:ext cx="3560347" cy="1722953"/>
          </a:xfrm>
          <a:prstGeom prst="rect">
            <a:avLst/>
          </a:prstGeom>
        </p:spPr>
      </p:pic>
      <p:pic>
        <p:nvPicPr>
          <p:cNvPr id="20" name="Picture 19" descr="Knewton2.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65010" y="1524857"/>
            <a:ext cx="3218089" cy="1609045"/>
          </a:xfrm>
          <a:prstGeom prst="rect">
            <a:avLst/>
          </a:prstGeom>
        </p:spPr>
      </p:pic>
      <p:pic>
        <p:nvPicPr>
          <p:cNvPr id="21" name="Picture 20" descr="obamashakeup.tif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6251" y="4153001"/>
            <a:ext cx="4179862" cy="1723845"/>
          </a:xfrm>
          <a:prstGeom prst="rect">
            <a:avLst/>
          </a:prstGeom>
        </p:spPr>
      </p:pic>
      <p:pic>
        <p:nvPicPr>
          <p:cNvPr id="22" name="Picture 21" descr="homePage_banner_0.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5980" y="2943826"/>
            <a:ext cx="1872238" cy="777889"/>
          </a:xfrm>
          <a:prstGeom prst="rect">
            <a:avLst/>
          </a:prstGeom>
        </p:spPr>
      </p:pic>
      <p:pic>
        <p:nvPicPr>
          <p:cNvPr id="23" name="Picture 22" descr="Coursera.tif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5980" y="1418968"/>
            <a:ext cx="3068517" cy="1493938"/>
          </a:xfrm>
          <a:prstGeom prst="rect">
            <a:avLst/>
          </a:prstGeom>
        </p:spPr>
      </p:pic>
      <p:sp>
        <p:nvSpPr>
          <p:cNvPr id="5" name="TextBox 4"/>
          <p:cNvSpPr txBox="1"/>
          <p:nvPr/>
        </p:nvSpPr>
        <p:spPr>
          <a:xfrm>
            <a:off x="3346205" y="48508"/>
            <a:ext cx="2989200" cy="830997"/>
          </a:xfrm>
          <a:prstGeom prst="rect">
            <a:avLst/>
          </a:prstGeom>
          <a:noFill/>
        </p:spPr>
        <p:txBody>
          <a:bodyPr wrap="square" rtlCol="0">
            <a:spAutoFit/>
          </a:bodyPr>
          <a:lstStyle/>
          <a:p>
            <a:r>
              <a:rPr lang="en-US" sz="2400" dirty="0" smtClean="0">
                <a:solidFill>
                  <a:srgbClr val="FFFF00"/>
                </a:solidFill>
                <a:latin typeface="Calibri"/>
              </a:rPr>
              <a:t>External Forces of Potential Disruption</a:t>
            </a:r>
            <a:endParaRPr lang="en-US" sz="2400" dirty="0">
              <a:solidFill>
                <a:srgbClr val="FFFF00"/>
              </a:solidFill>
              <a:latin typeface="Calibri"/>
            </a:endParaRPr>
          </a:p>
        </p:txBody>
      </p:sp>
      <p:sp>
        <p:nvSpPr>
          <p:cNvPr id="6" name="Oval 5"/>
          <p:cNvSpPr/>
          <p:nvPr/>
        </p:nvSpPr>
        <p:spPr>
          <a:xfrm>
            <a:off x="326251" y="130844"/>
            <a:ext cx="8577202" cy="6424104"/>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5327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par>
                                <p:cTn id="13" presetID="9"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100666" y="2723444"/>
            <a:ext cx="7318022" cy="1569660"/>
          </a:xfrm>
          <a:prstGeom prst="rect">
            <a:avLst/>
          </a:prstGeom>
          <a:noFill/>
        </p:spPr>
        <p:txBody>
          <a:bodyPr wrap="square" rtlCol="0">
            <a:spAutoFit/>
          </a:bodyPr>
          <a:lstStyle/>
          <a:p>
            <a:r>
              <a:rPr lang="en-US" sz="3200" dirty="0" smtClean="0">
                <a:solidFill>
                  <a:srgbClr val="FFFFFF"/>
                </a:solidFill>
                <a:latin typeface="Calibri"/>
              </a:rPr>
              <a:t>We are working out a great tension between </a:t>
            </a:r>
            <a:r>
              <a:rPr lang="en-US" sz="3200" dirty="0" smtClean="0">
                <a:solidFill>
                  <a:srgbClr val="FFFF00"/>
                </a:solidFill>
                <a:latin typeface="Calibri"/>
              </a:rPr>
              <a:t>integration</a:t>
            </a:r>
            <a:r>
              <a:rPr lang="en-US" sz="3200" dirty="0" smtClean="0">
                <a:solidFill>
                  <a:srgbClr val="FFFFFF"/>
                </a:solidFill>
                <a:latin typeface="Calibri"/>
              </a:rPr>
              <a:t> and </a:t>
            </a:r>
            <a:r>
              <a:rPr lang="en-US" sz="3200" dirty="0" smtClean="0">
                <a:solidFill>
                  <a:srgbClr val="FFFF00"/>
                </a:solidFill>
                <a:latin typeface="Calibri"/>
              </a:rPr>
              <a:t>dis-integration</a:t>
            </a:r>
            <a:r>
              <a:rPr lang="en-US" sz="3200" dirty="0" smtClean="0">
                <a:solidFill>
                  <a:srgbClr val="FFFFFF"/>
                </a:solidFill>
                <a:latin typeface="Calibri"/>
              </a:rPr>
              <a:t>. </a:t>
            </a:r>
            <a:endParaRPr lang="en-US" sz="3200" dirty="0">
              <a:solidFill>
                <a:srgbClr val="FFFFFF"/>
              </a:solidFill>
              <a:latin typeface="Calibri"/>
            </a:endParaRPr>
          </a:p>
          <a:p>
            <a:endParaRPr lang="en-US" sz="3200" dirty="0">
              <a:solidFill>
                <a:prstClr val="black"/>
              </a:solidFill>
              <a:latin typeface="Calibri"/>
            </a:endParaRPr>
          </a:p>
        </p:txBody>
      </p:sp>
    </p:spTree>
    <p:extLst>
      <p:ext uri="{BB962C8B-B14F-4D97-AF65-F5344CB8AC3E}">
        <p14:creationId xmlns:p14="http://schemas.microsoft.com/office/powerpoint/2010/main" val="36446894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1793686" y="845218"/>
            <a:ext cx="5956225" cy="1815882"/>
          </a:xfrm>
          <a:prstGeom prst="rect">
            <a:avLst/>
          </a:prstGeom>
          <a:noFill/>
        </p:spPr>
        <p:txBody>
          <a:bodyPr wrap="square" rtlCol="0">
            <a:spAutoFit/>
          </a:bodyPr>
          <a:lstStyle/>
          <a:p>
            <a:pPr algn="ctr"/>
            <a:r>
              <a:rPr lang="en-US" sz="2800" dirty="0">
                <a:solidFill>
                  <a:srgbClr val="FFFFFF"/>
                </a:solidFill>
                <a:latin typeface="Calibri"/>
              </a:rPr>
              <a:t>“I have 150,000 data points about your students that you don’t have.” </a:t>
            </a:r>
          </a:p>
          <a:p>
            <a:pPr algn="ctr"/>
            <a:endParaRPr lang="en-US" sz="2800" dirty="0">
              <a:solidFill>
                <a:srgbClr val="FFFFFF"/>
              </a:solidFill>
              <a:latin typeface="Calibri"/>
            </a:endParaRPr>
          </a:p>
          <a:p>
            <a:pPr algn="ctr"/>
            <a:r>
              <a:rPr lang="en-US" sz="2800" dirty="0">
                <a:solidFill>
                  <a:srgbClr val="FFFFFF"/>
                </a:solidFill>
                <a:latin typeface="Calibri"/>
              </a:rPr>
              <a:t>CEO, </a:t>
            </a:r>
            <a:r>
              <a:rPr lang="en-US" sz="2800" dirty="0" err="1">
                <a:solidFill>
                  <a:srgbClr val="FFFFFF"/>
                </a:solidFill>
                <a:latin typeface="Calibri"/>
              </a:rPr>
              <a:t>Knewton</a:t>
            </a:r>
            <a:endParaRPr lang="en-US" sz="2800" dirty="0">
              <a:solidFill>
                <a:srgbClr val="FFFFFF"/>
              </a:solidFill>
              <a:latin typeface="Calibri"/>
            </a:endParaRPr>
          </a:p>
        </p:txBody>
      </p:sp>
      <p:pic>
        <p:nvPicPr>
          <p:cNvPr id="14" name="Picture 13" descr="Knewton2.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15211" y="3521607"/>
            <a:ext cx="4710185" cy="2355093"/>
          </a:xfrm>
          <a:prstGeom prst="rect">
            <a:avLst/>
          </a:prstGeom>
        </p:spPr>
      </p:pic>
    </p:spTree>
    <p:extLst>
      <p:ext uri="{BB962C8B-B14F-4D97-AF65-F5344CB8AC3E}">
        <p14:creationId xmlns:p14="http://schemas.microsoft.com/office/powerpoint/2010/main" val="147455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Oval 5"/>
          <p:cNvSpPr/>
          <p:nvPr/>
        </p:nvSpPr>
        <p:spPr>
          <a:xfrm>
            <a:off x="64145" y="7225"/>
            <a:ext cx="3992910" cy="3189976"/>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572587" y="336223"/>
            <a:ext cx="2980267" cy="2677656"/>
          </a:xfrm>
          <a:prstGeom prst="rect">
            <a:avLst/>
          </a:prstGeom>
          <a:noFill/>
        </p:spPr>
        <p:txBody>
          <a:bodyPr wrap="square" rtlCol="0">
            <a:spAutoFit/>
          </a:bodyPr>
          <a:lstStyle/>
          <a:p>
            <a:pPr algn="ctr"/>
            <a:r>
              <a:rPr lang="en-US" sz="2800" dirty="0">
                <a:solidFill>
                  <a:srgbClr val="FFFF00"/>
                </a:solidFill>
                <a:latin typeface="Calibri"/>
              </a:rPr>
              <a:t>Learning </a:t>
            </a:r>
            <a:r>
              <a:rPr lang="en-US" sz="2800" dirty="0" smtClean="0">
                <a:solidFill>
                  <a:srgbClr val="FFFF00"/>
                </a:solidFill>
                <a:latin typeface="Calibri"/>
              </a:rPr>
              <a:t>Analytics: </a:t>
            </a:r>
          </a:p>
          <a:p>
            <a:pPr algn="ctr"/>
            <a:endParaRPr lang="en-US" sz="2800" dirty="0">
              <a:solidFill>
                <a:srgbClr val="FFFF00"/>
              </a:solidFill>
              <a:latin typeface="Calibri"/>
            </a:endParaRPr>
          </a:p>
          <a:p>
            <a:pPr algn="ctr"/>
            <a:r>
              <a:rPr lang="en-US" sz="2800" dirty="0" smtClean="0">
                <a:solidFill>
                  <a:srgbClr val="FFFF00"/>
                </a:solidFill>
                <a:latin typeface="Calibri"/>
              </a:rPr>
              <a:t>Personalization</a:t>
            </a:r>
            <a:r>
              <a:rPr lang="en-US" sz="2800" dirty="0" smtClean="0">
                <a:solidFill>
                  <a:srgbClr val="FFFFFF"/>
                </a:solidFill>
                <a:latin typeface="Calibri"/>
              </a:rPr>
              <a:t> of learning</a:t>
            </a:r>
          </a:p>
          <a:p>
            <a:pPr algn="ctr"/>
            <a:r>
              <a:rPr lang="en-US" sz="2800" dirty="0" smtClean="0">
                <a:solidFill>
                  <a:srgbClr val="FFFFFF"/>
                </a:solidFill>
                <a:latin typeface="Calibri"/>
              </a:rPr>
              <a:t>…through </a:t>
            </a:r>
            <a:r>
              <a:rPr lang="en-US" sz="2800" dirty="0" smtClean="0">
                <a:solidFill>
                  <a:srgbClr val="FFFF00"/>
                </a:solidFill>
                <a:latin typeface="Calibri"/>
              </a:rPr>
              <a:t>data</a:t>
            </a:r>
          </a:p>
          <a:p>
            <a:pPr algn="ctr"/>
            <a:r>
              <a:rPr lang="en-US" sz="2800" dirty="0" smtClean="0">
                <a:solidFill>
                  <a:srgbClr val="FFFFFF"/>
                </a:solidFill>
                <a:latin typeface="Calibri"/>
              </a:rPr>
              <a:t>…at </a:t>
            </a:r>
            <a:r>
              <a:rPr lang="en-US" sz="2800" dirty="0" smtClean="0">
                <a:solidFill>
                  <a:srgbClr val="FFFF00"/>
                </a:solidFill>
                <a:latin typeface="Calibri"/>
              </a:rPr>
              <a:t>scale</a:t>
            </a:r>
            <a:endParaRPr lang="en-US" sz="2800" dirty="0">
              <a:solidFill>
                <a:srgbClr val="FFFF00"/>
              </a:solidFill>
              <a:latin typeface="Calibri"/>
            </a:endParaRPr>
          </a:p>
        </p:txBody>
      </p:sp>
      <p:pic>
        <p:nvPicPr>
          <p:cNvPr id="12" name="Picture 11" descr="Learning_Dashboard_50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33815" y="122677"/>
            <a:ext cx="3933973" cy="2389328"/>
          </a:xfrm>
          <a:prstGeom prst="rect">
            <a:avLst/>
          </a:prstGeom>
        </p:spPr>
      </p:pic>
      <p:pic>
        <p:nvPicPr>
          <p:cNvPr id="14" name="Picture 13" descr="Knewton2.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33815" y="2613007"/>
            <a:ext cx="4710185" cy="2355093"/>
          </a:xfrm>
          <a:prstGeom prst="rect">
            <a:avLst/>
          </a:prstGeom>
        </p:spPr>
      </p:pic>
      <p:pic>
        <p:nvPicPr>
          <p:cNvPr id="5" name="Picture 4" descr="LAwordcloud.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4805510"/>
            <a:ext cx="3993577" cy="1932606"/>
          </a:xfrm>
          <a:prstGeom prst="rect">
            <a:avLst/>
          </a:prstGeom>
        </p:spPr>
      </p:pic>
      <p:sp>
        <p:nvSpPr>
          <p:cNvPr id="8" name="TextBox 7"/>
          <p:cNvSpPr txBox="1"/>
          <p:nvPr/>
        </p:nvSpPr>
        <p:spPr>
          <a:xfrm>
            <a:off x="4161802" y="5007382"/>
            <a:ext cx="4882744" cy="1231106"/>
          </a:xfrm>
          <a:prstGeom prst="rect">
            <a:avLst/>
          </a:prstGeom>
          <a:noFill/>
        </p:spPr>
        <p:txBody>
          <a:bodyPr wrap="square" rtlCol="0">
            <a:spAutoFit/>
          </a:bodyPr>
          <a:lstStyle/>
          <a:p>
            <a:r>
              <a:rPr lang="en-US" sz="2800" dirty="0" smtClean="0">
                <a:solidFill>
                  <a:srgbClr val="FFFF00"/>
                </a:solidFill>
                <a:latin typeface="Calibri"/>
              </a:rPr>
              <a:t>“Learning analytics is the new black.” </a:t>
            </a:r>
          </a:p>
          <a:p>
            <a:r>
              <a:rPr lang="en-US" dirty="0" err="1" smtClean="0">
                <a:solidFill>
                  <a:srgbClr val="FFFF00"/>
                </a:solidFill>
                <a:latin typeface="Calibri"/>
              </a:rPr>
              <a:t>Oded</a:t>
            </a:r>
            <a:r>
              <a:rPr lang="en-US" dirty="0" smtClean="0">
                <a:solidFill>
                  <a:srgbClr val="FFFF00"/>
                </a:solidFill>
                <a:latin typeface="Calibri"/>
              </a:rPr>
              <a:t> Meyer, Georgetown</a:t>
            </a:r>
            <a:endParaRPr lang="en-US" dirty="0">
              <a:solidFill>
                <a:srgbClr val="FFFF00"/>
              </a:solidFill>
              <a:latin typeface="Calibri"/>
            </a:endParaRPr>
          </a:p>
        </p:txBody>
      </p:sp>
    </p:spTree>
    <p:extLst>
      <p:ext uri="{BB962C8B-B14F-4D97-AF65-F5344CB8AC3E}">
        <p14:creationId xmlns:p14="http://schemas.microsoft.com/office/powerpoint/2010/main" val="19159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624" y="433396"/>
            <a:ext cx="8229600" cy="1143000"/>
          </a:xfrm>
        </p:spPr>
        <p:txBody>
          <a:bodyPr>
            <a:normAutofit fontScale="90000"/>
          </a:bodyPr>
          <a:lstStyle/>
          <a:p>
            <a:r>
              <a:rPr lang="en-US" dirty="0" smtClean="0">
                <a:solidFill>
                  <a:srgbClr val="FFFF00"/>
                </a:solidFill>
              </a:rPr>
              <a:t>The split logic of the learning paradigm</a:t>
            </a:r>
            <a:endParaRPr lang="en-US" dirty="0">
              <a:solidFill>
                <a:srgbClr val="FFFF00"/>
              </a:solidFill>
            </a:endParaRPr>
          </a:p>
        </p:txBody>
      </p:sp>
      <p:sp>
        <p:nvSpPr>
          <p:cNvPr id="3" name="Curved Left Arrow 2"/>
          <p:cNvSpPr/>
          <p:nvPr/>
        </p:nvSpPr>
        <p:spPr>
          <a:xfrm>
            <a:off x="3677444" y="1812483"/>
            <a:ext cx="1005344" cy="222260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4" name="TextBox 3"/>
          <p:cNvSpPr txBox="1"/>
          <p:nvPr/>
        </p:nvSpPr>
        <p:spPr>
          <a:xfrm>
            <a:off x="5638524" y="3699226"/>
            <a:ext cx="3505476" cy="3139321"/>
          </a:xfrm>
          <a:prstGeom prst="rect">
            <a:avLst/>
          </a:prstGeom>
          <a:noFill/>
        </p:spPr>
        <p:txBody>
          <a:bodyPr wrap="square" rtlCol="0">
            <a:spAutoFit/>
          </a:bodyPr>
          <a:lstStyle/>
          <a:p>
            <a:r>
              <a:rPr lang="en-US" sz="2000" dirty="0" smtClean="0">
                <a:solidFill>
                  <a:srgbClr val="FFFF00"/>
                </a:solidFill>
                <a:latin typeface="Calibri"/>
              </a:rPr>
              <a:t>Integrative (holistic, coherent)</a:t>
            </a:r>
            <a:r>
              <a:rPr lang="en-US" sz="2000" dirty="0" smtClean="0">
                <a:solidFill>
                  <a:prstClr val="white"/>
                </a:solidFill>
                <a:latin typeface="Calibri"/>
              </a:rPr>
              <a:t>: </a:t>
            </a:r>
          </a:p>
          <a:p>
            <a:r>
              <a:rPr lang="en-US" sz="2000" dirty="0">
                <a:solidFill>
                  <a:prstClr val="white"/>
                </a:solidFill>
                <a:latin typeface="Calibri"/>
              </a:rPr>
              <a:t>	</a:t>
            </a:r>
            <a:r>
              <a:rPr lang="en-US" sz="2000" dirty="0" smtClean="0">
                <a:solidFill>
                  <a:prstClr val="white"/>
                </a:solidFill>
                <a:latin typeface="Calibri"/>
              </a:rPr>
              <a:t>Design of whole learning 		experiences</a:t>
            </a:r>
          </a:p>
          <a:p>
            <a:r>
              <a:rPr lang="en-US" sz="2000" dirty="0">
                <a:solidFill>
                  <a:prstClr val="white"/>
                </a:solidFill>
                <a:latin typeface="Calibri"/>
              </a:rPr>
              <a:t>	C</a:t>
            </a:r>
            <a:r>
              <a:rPr lang="en-US" sz="2000" dirty="0" smtClean="0">
                <a:solidFill>
                  <a:prstClr val="white"/>
                </a:solidFill>
                <a:latin typeface="Calibri"/>
              </a:rPr>
              <a:t>urricular and co-curricular</a:t>
            </a:r>
            <a:endParaRPr lang="en-US" sz="2000" dirty="0">
              <a:solidFill>
                <a:prstClr val="white"/>
              </a:solidFill>
              <a:latin typeface="Calibri"/>
            </a:endParaRPr>
          </a:p>
          <a:p>
            <a:pPr lvl="1"/>
            <a:r>
              <a:rPr lang="en-US" sz="2000" dirty="0" smtClean="0">
                <a:solidFill>
                  <a:prstClr val="white"/>
                </a:solidFill>
                <a:latin typeface="Calibri"/>
              </a:rPr>
              <a:t>Competencies conceived as part of a whole vision of learning</a:t>
            </a:r>
          </a:p>
          <a:p>
            <a:pPr lvl="1"/>
            <a:r>
              <a:rPr lang="en-US" sz="2000" dirty="0" smtClean="0">
                <a:solidFill>
                  <a:prstClr val="white"/>
                </a:solidFill>
                <a:latin typeface="Calibri"/>
              </a:rPr>
              <a:t>Connections</a:t>
            </a:r>
          </a:p>
          <a:p>
            <a:r>
              <a:rPr lang="en-US" sz="2000" dirty="0" smtClean="0">
                <a:solidFill>
                  <a:prstClr val="white"/>
                </a:solidFill>
                <a:latin typeface="Calibri"/>
              </a:rPr>
              <a:t>	</a:t>
            </a:r>
            <a:r>
              <a:rPr lang="en-US" sz="2000" i="1" dirty="0" smtClean="0">
                <a:solidFill>
                  <a:prstClr val="white"/>
                </a:solidFill>
                <a:latin typeface="Calibri"/>
              </a:rPr>
              <a:t>Formation </a:t>
            </a:r>
          </a:p>
          <a:p>
            <a:endParaRPr lang="en-US" dirty="0">
              <a:solidFill>
                <a:prstClr val="white"/>
              </a:solidFill>
              <a:latin typeface="Calibri"/>
            </a:endParaRPr>
          </a:p>
        </p:txBody>
      </p:sp>
      <p:sp>
        <p:nvSpPr>
          <p:cNvPr id="6" name="TextBox 5"/>
          <p:cNvSpPr txBox="1"/>
          <p:nvPr/>
        </p:nvSpPr>
        <p:spPr>
          <a:xfrm>
            <a:off x="101413" y="2484133"/>
            <a:ext cx="3505476" cy="3108544"/>
          </a:xfrm>
          <a:prstGeom prst="rect">
            <a:avLst/>
          </a:prstGeom>
          <a:noFill/>
        </p:spPr>
        <p:txBody>
          <a:bodyPr wrap="square" rtlCol="0">
            <a:spAutoFit/>
          </a:bodyPr>
          <a:lstStyle/>
          <a:p>
            <a:r>
              <a:rPr lang="en-US" sz="2000" dirty="0" smtClean="0">
                <a:solidFill>
                  <a:srgbClr val="FFFF00"/>
                </a:solidFill>
                <a:latin typeface="Calibri"/>
              </a:rPr>
              <a:t>Disintegrative (granular)</a:t>
            </a:r>
            <a:r>
              <a:rPr lang="en-US" sz="2000" dirty="0" smtClean="0">
                <a:solidFill>
                  <a:prstClr val="white"/>
                </a:solidFill>
                <a:latin typeface="Calibri"/>
              </a:rPr>
              <a:t>: </a:t>
            </a:r>
          </a:p>
          <a:p>
            <a:r>
              <a:rPr lang="en-US" sz="2000" dirty="0">
                <a:solidFill>
                  <a:prstClr val="white"/>
                </a:solidFill>
                <a:latin typeface="Calibri"/>
              </a:rPr>
              <a:t>	</a:t>
            </a:r>
            <a:r>
              <a:rPr lang="en-US" sz="2000" dirty="0" smtClean="0">
                <a:solidFill>
                  <a:prstClr val="white"/>
                </a:solidFill>
                <a:latin typeface="Calibri"/>
              </a:rPr>
              <a:t>Design of discrete experiences</a:t>
            </a:r>
          </a:p>
          <a:p>
            <a:r>
              <a:rPr lang="en-US" sz="2000" dirty="0">
                <a:solidFill>
                  <a:prstClr val="white"/>
                </a:solidFill>
                <a:latin typeface="Calibri"/>
              </a:rPr>
              <a:t>	</a:t>
            </a:r>
            <a:r>
              <a:rPr lang="en-US" sz="2000" dirty="0" smtClean="0">
                <a:solidFill>
                  <a:prstClr val="white"/>
                </a:solidFill>
                <a:latin typeface="Calibri"/>
              </a:rPr>
              <a:t>Outcomes driven</a:t>
            </a:r>
          </a:p>
          <a:p>
            <a:r>
              <a:rPr lang="en-US" sz="2000" dirty="0" smtClean="0">
                <a:solidFill>
                  <a:prstClr val="white"/>
                </a:solidFill>
                <a:latin typeface="Calibri"/>
              </a:rPr>
              <a:t>	Competency-based</a:t>
            </a:r>
          </a:p>
          <a:p>
            <a:r>
              <a:rPr lang="en-US" sz="2000" dirty="0" smtClean="0">
                <a:solidFill>
                  <a:prstClr val="white"/>
                </a:solidFill>
                <a:latin typeface="Calibri"/>
              </a:rPr>
              <a:t>	Focus on what’s measureable</a:t>
            </a:r>
          </a:p>
          <a:p>
            <a:r>
              <a:rPr lang="en-US" sz="2000" dirty="0" smtClean="0">
                <a:solidFill>
                  <a:prstClr val="white"/>
                </a:solidFill>
                <a:latin typeface="Calibri"/>
              </a:rPr>
              <a:t>	Learning decoupled from 	formal boundaries</a:t>
            </a:r>
          </a:p>
          <a:p>
            <a:endParaRPr lang="en-US" sz="2000" dirty="0" smtClean="0">
              <a:solidFill>
                <a:prstClr val="white"/>
              </a:solidFill>
              <a:latin typeface="Calibri"/>
            </a:endParaRPr>
          </a:p>
          <a:p>
            <a:endParaRPr lang="en-US" dirty="0" smtClean="0">
              <a:solidFill>
                <a:prstClr val="white"/>
              </a:solidFill>
              <a:latin typeface="Calibri"/>
            </a:endParaRPr>
          </a:p>
          <a:p>
            <a:r>
              <a:rPr lang="en-US" dirty="0">
                <a:solidFill>
                  <a:prstClr val="white"/>
                </a:solidFill>
                <a:latin typeface="Calibri"/>
              </a:rPr>
              <a:t>	</a:t>
            </a:r>
          </a:p>
        </p:txBody>
      </p:sp>
      <p:sp>
        <p:nvSpPr>
          <p:cNvPr id="7" name="Curved Right Arrow 6"/>
          <p:cNvSpPr/>
          <p:nvPr/>
        </p:nvSpPr>
        <p:spPr>
          <a:xfrm>
            <a:off x="4682788" y="2587922"/>
            <a:ext cx="992115" cy="2222607"/>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104935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upui1.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0753" y="274638"/>
            <a:ext cx="4031076" cy="3139245"/>
          </a:xfrm>
          <a:prstGeom prst="rect">
            <a:avLst/>
          </a:prstGeom>
        </p:spPr>
      </p:pic>
      <p:pic>
        <p:nvPicPr>
          <p:cNvPr id="5" name="Picture 4" descr="iupui2.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20802" y="1893266"/>
            <a:ext cx="3564967" cy="2147614"/>
          </a:xfrm>
          <a:prstGeom prst="rect">
            <a:avLst/>
          </a:prstGeom>
        </p:spPr>
      </p:pic>
      <p:sp>
        <p:nvSpPr>
          <p:cNvPr id="6" name="Title 5"/>
          <p:cNvSpPr>
            <a:spLocks noGrp="1"/>
          </p:cNvSpPr>
          <p:nvPr>
            <p:ph type="title"/>
          </p:nvPr>
        </p:nvSpPr>
        <p:spPr>
          <a:xfrm>
            <a:off x="5460581" y="646650"/>
            <a:ext cx="3160630" cy="713094"/>
          </a:xfrm>
        </p:spPr>
        <p:txBody>
          <a:bodyPr>
            <a:normAutofit fontScale="90000"/>
          </a:bodyPr>
          <a:lstStyle/>
          <a:p>
            <a:r>
              <a:rPr lang="en-US" dirty="0" err="1" smtClean="0">
                <a:solidFill>
                  <a:schemeClr val="bg1"/>
                </a:solidFill>
              </a:rPr>
              <a:t>ePortfolios</a:t>
            </a:r>
            <a:r>
              <a:rPr lang="en-US" dirty="0" smtClean="0">
                <a:solidFill>
                  <a:schemeClr val="bg1"/>
                </a:solidFill>
              </a:rPr>
              <a:t> for the new ecology</a:t>
            </a:r>
            <a:endParaRPr lang="en-US" dirty="0">
              <a:solidFill>
                <a:schemeClr val="bg1"/>
              </a:solidFill>
            </a:endParaRPr>
          </a:p>
        </p:txBody>
      </p:sp>
      <p:pic>
        <p:nvPicPr>
          <p:cNvPr id="7" name="Picture 6" descr="guttman2.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0557" y="4220468"/>
            <a:ext cx="5936588" cy="2445116"/>
          </a:xfrm>
          <a:prstGeom prst="rect">
            <a:avLst/>
          </a:prstGeom>
        </p:spPr>
      </p:pic>
    </p:spTree>
    <p:extLst>
      <p:ext uri="{BB962C8B-B14F-4D97-AF65-F5344CB8AC3E}">
        <p14:creationId xmlns:p14="http://schemas.microsoft.com/office/powerpoint/2010/main" val="7953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84527"/>
            <a:ext cx="8229600" cy="1143000"/>
          </a:xfrm>
        </p:spPr>
        <p:txBody>
          <a:bodyPr/>
          <a:lstStyle/>
          <a:p>
            <a:r>
              <a:rPr lang="en-US" dirty="0" smtClean="0">
                <a:solidFill>
                  <a:schemeClr val="bg1"/>
                </a:solidFill>
              </a:rPr>
              <a:t>The </a:t>
            </a:r>
            <a:r>
              <a:rPr lang="en-US" dirty="0" err="1" smtClean="0">
                <a:solidFill>
                  <a:schemeClr val="bg1"/>
                </a:solidFill>
              </a:rPr>
              <a:t>Recentered</a:t>
            </a:r>
            <a:r>
              <a:rPr lang="en-US" dirty="0" smtClean="0">
                <a:solidFill>
                  <a:schemeClr val="bg1"/>
                </a:solidFill>
              </a:rPr>
              <a:t> Curriculum</a:t>
            </a:r>
            <a:endParaRPr lang="en-US" dirty="0">
              <a:solidFill>
                <a:schemeClr val="bg1"/>
              </a:solidFill>
            </a:endParaRPr>
          </a:p>
        </p:txBody>
      </p:sp>
    </p:spTree>
    <p:extLst>
      <p:ext uri="{BB962C8B-B14F-4D97-AF65-F5344CB8AC3E}">
        <p14:creationId xmlns:p14="http://schemas.microsoft.com/office/powerpoint/2010/main" val="2755375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smtClean="0">
                <a:solidFill>
                  <a:srgbClr val="FF0000"/>
                </a:solidFill>
                <a:latin typeface="Calibri"/>
              </a:rPr>
              <a:t>High impact integrative </a:t>
            </a:r>
          </a:p>
          <a:p>
            <a:r>
              <a:rPr lang="en-US" sz="2000" b="1" dirty="0" smtClean="0">
                <a:solidFill>
                  <a:srgbClr val="FF0000"/>
                </a:solidFill>
                <a:latin typeface="Calibri"/>
              </a:rPr>
              <a:t>curriculum</a:t>
            </a:r>
            <a:endParaRPr lang="en-US" sz="2000" b="1" dirty="0">
              <a:solidFill>
                <a:srgbClr val="FF0000"/>
              </a:solidFill>
              <a:latin typeface="Calibri"/>
            </a:endParaRP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smtClean="0">
                <a:solidFill>
                  <a:prstClr val="black"/>
                </a:solidFill>
                <a:latin typeface="Calibri"/>
              </a:rPr>
              <a:t>Formal undergraduate curriculum</a:t>
            </a:r>
            <a:endParaRPr lang="en-US" sz="2000" dirty="0">
              <a:solidFill>
                <a:prstClr val="black"/>
              </a:solidFill>
              <a:latin typeface="Calibri"/>
            </a:endParaRP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smtClean="0">
                <a:solidFill>
                  <a:prstClr val="black"/>
                </a:solidFill>
                <a:latin typeface="Calibri"/>
              </a:rPr>
              <a:t>Experiential </a:t>
            </a:r>
          </a:p>
          <a:p>
            <a:r>
              <a:rPr lang="en-US" sz="2000" dirty="0" smtClean="0">
                <a:solidFill>
                  <a:prstClr val="black"/>
                </a:solidFill>
                <a:latin typeface="Calibri"/>
              </a:rPr>
              <a:t>co-curriculum</a:t>
            </a:r>
            <a:endParaRPr lang="en-US" sz="2000" dirty="0">
              <a:solidFill>
                <a:prstClr val="black"/>
              </a:solidFill>
              <a:latin typeface="Calibri"/>
            </a:endParaRP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179083" y="5124341"/>
            <a:ext cx="4044009" cy="1631216"/>
          </a:xfrm>
          <a:prstGeom prst="rect">
            <a:avLst/>
          </a:prstGeom>
          <a:noFill/>
        </p:spPr>
        <p:txBody>
          <a:bodyPr wrap="square" rtlCol="0">
            <a:spAutoFit/>
          </a:bodyPr>
          <a:lstStyle/>
          <a:p>
            <a:r>
              <a:rPr lang="en-US" sz="2000" b="1" dirty="0" smtClean="0">
                <a:solidFill>
                  <a:srgbClr val="008000"/>
                </a:solidFill>
                <a:latin typeface="Calibri"/>
              </a:rPr>
              <a:t>Foundational Knowledge</a:t>
            </a:r>
          </a:p>
          <a:p>
            <a:r>
              <a:rPr lang="en-US" sz="2000" b="1" dirty="0" smtClean="0">
                <a:solidFill>
                  <a:srgbClr val="008000"/>
                </a:solidFill>
                <a:latin typeface="Calibri"/>
              </a:rPr>
              <a:t>Some generic and interchangeable</a:t>
            </a:r>
          </a:p>
          <a:p>
            <a:r>
              <a:rPr lang="en-US" sz="2000" dirty="0" smtClean="0">
                <a:solidFill>
                  <a:srgbClr val="008000"/>
                </a:solidFill>
                <a:latin typeface="Calibri"/>
              </a:rPr>
              <a:t>Some institutionally-distinctive expertise</a:t>
            </a:r>
          </a:p>
          <a:p>
            <a:endParaRPr lang="en-US" sz="2000" dirty="0" smtClean="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5897069" y="5133441"/>
            <a:ext cx="3046918" cy="1508105"/>
          </a:xfrm>
          <a:prstGeom prst="rect">
            <a:avLst/>
          </a:prstGeom>
          <a:noFill/>
        </p:spPr>
        <p:txBody>
          <a:bodyPr wrap="square" rtlCol="0">
            <a:spAutoFit/>
          </a:bodyPr>
          <a:lstStyle/>
          <a:p>
            <a:pPr algn="r"/>
            <a:r>
              <a:rPr lang="en-US" sz="2000" b="1" dirty="0" smtClean="0">
                <a:solidFill>
                  <a:srgbClr val="008000"/>
                </a:solidFill>
                <a:latin typeface="Calibri"/>
              </a:rPr>
              <a:t>Local and Identity</a:t>
            </a:r>
          </a:p>
          <a:p>
            <a:pPr algn="r"/>
            <a:r>
              <a:rPr lang="en-US" dirty="0" smtClean="0">
                <a:solidFill>
                  <a:srgbClr val="008000"/>
                </a:solidFill>
                <a:latin typeface="Calibri"/>
              </a:rPr>
              <a:t>Jesuit and Catholic</a:t>
            </a:r>
          </a:p>
          <a:p>
            <a:pPr algn="r"/>
            <a:r>
              <a:rPr lang="en-US" dirty="0" smtClean="0">
                <a:solidFill>
                  <a:srgbClr val="008000"/>
                </a:solidFill>
                <a:latin typeface="Calibri"/>
              </a:rPr>
              <a:t>Mentor-based</a:t>
            </a:r>
          </a:p>
          <a:p>
            <a:pPr algn="r"/>
            <a:r>
              <a:rPr lang="en-US" dirty="0" smtClean="0">
                <a:solidFill>
                  <a:srgbClr val="008000"/>
                </a:solidFill>
                <a:latin typeface="Calibri"/>
              </a:rPr>
              <a:t>tradition</a:t>
            </a:r>
          </a:p>
          <a:p>
            <a:pPr algn="r"/>
            <a:r>
              <a:rPr lang="en-US" dirty="0" smtClean="0">
                <a:solidFill>
                  <a:srgbClr val="008000"/>
                </a:solidFill>
                <a:latin typeface="Calibri"/>
              </a:rPr>
              <a:t>Residential, Diverse</a:t>
            </a:r>
            <a:endParaRPr lang="en-US" dirty="0">
              <a:solidFill>
                <a:srgbClr val="008000"/>
              </a:solidFill>
              <a:latin typeface="Calibri"/>
            </a:endParaRPr>
          </a:p>
        </p:txBody>
      </p:sp>
      <p:pic>
        <p:nvPicPr>
          <p:cNvPr id="34" name="Picture 33" descr="OLI_activity.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28444" y="1590246"/>
            <a:ext cx="1310571" cy="889610"/>
          </a:xfrm>
          <a:prstGeom prst="rect">
            <a:avLst/>
          </a:prstGeom>
        </p:spPr>
      </p:pic>
      <p:sp>
        <p:nvSpPr>
          <p:cNvPr id="12" name="Left Arrow 11"/>
          <p:cNvSpPr/>
          <p:nvPr/>
        </p:nvSpPr>
        <p:spPr>
          <a:xfrm>
            <a:off x="410861" y="1823333"/>
            <a:ext cx="917583" cy="51754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ight Arrow 16"/>
          <p:cNvSpPr/>
          <p:nvPr/>
        </p:nvSpPr>
        <p:spPr>
          <a:xfrm>
            <a:off x="2622314" y="2100350"/>
            <a:ext cx="1265920" cy="395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extBox 35"/>
          <p:cNvSpPr txBox="1"/>
          <p:nvPr/>
        </p:nvSpPr>
        <p:spPr>
          <a:xfrm>
            <a:off x="2785854" y="1695787"/>
            <a:ext cx="1381210" cy="461665"/>
          </a:xfrm>
          <a:prstGeom prst="rect">
            <a:avLst/>
          </a:prstGeom>
          <a:noFill/>
        </p:spPr>
        <p:txBody>
          <a:bodyPr wrap="square" rtlCol="0">
            <a:spAutoFit/>
          </a:bodyPr>
          <a:lstStyle/>
          <a:p>
            <a:r>
              <a:rPr lang="en-US" sz="2400" dirty="0" smtClean="0">
                <a:solidFill>
                  <a:prstClr val="black"/>
                </a:solidFill>
                <a:latin typeface="Calibri"/>
              </a:rPr>
              <a:t>Blended</a:t>
            </a:r>
            <a:endParaRPr lang="en-US" sz="2400" dirty="0">
              <a:solidFill>
                <a:prstClr val="black"/>
              </a:solidFill>
              <a:latin typeface="Calibri"/>
            </a:endParaRPr>
          </a:p>
        </p:txBody>
      </p:sp>
      <p:sp>
        <p:nvSpPr>
          <p:cNvPr id="42" name="TextBox 41"/>
          <p:cNvSpPr txBox="1"/>
          <p:nvPr/>
        </p:nvSpPr>
        <p:spPr>
          <a:xfrm>
            <a:off x="224111" y="936314"/>
            <a:ext cx="1336181" cy="830997"/>
          </a:xfrm>
          <a:prstGeom prst="rect">
            <a:avLst/>
          </a:prstGeom>
          <a:noFill/>
        </p:spPr>
        <p:txBody>
          <a:bodyPr wrap="square" rtlCol="0">
            <a:spAutoFit/>
          </a:bodyPr>
          <a:lstStyle/>
          <a:p>
            <a:r>
              <a:rPr lang="en-US" sz="2400" dirty="0" smtClean="0">
                <a:solidFill>
                  <a:prstClr val="black"/>
                </a:solidFill>
                <a:latin typeface="Calibri"/>
              </a:rPr>
              <a:t>Massive </a:t>
            </a:r>
          </a:p>
          <a:p>
            <a:r>
              <a:rPr lang="en-US" sz="2400" dirty="0" smtClean="0">
                <a:solidFill>
                  <a:prstClr val="black"/>
                </a:solidFill>
                <a:latin typeface="Calibri"/>
              </a:rPr>
              <a:t>Online</a:t>
            </a:r>
            <a:endParaRPr lang="en-US" sz="2400" dirty="0">
              <a:solidFill>
                <a:prstClr val="black"/>
              </a:solidFill>
              <a:latin typeface="Calibri"/>
            </a:endParaRPr>
          </a:p>
        </p:txBody>
      </p:sp>
      <p:sp>
        <p:nvSpPr>
          <p:cNvPr id="44" name="Oval 43"/>
          <p:cNvSpPr/>
          <p:nvPr/>
        </p:nvSpPr>
        <p:spPr>
          <a:xfrm>
            <a:off x="3885853" y="1934316"/>
            <a:ext cx="2201615" cy="225611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4238745" y="5020282"/>
            <a:ext cx="1658324" cy="923330"/>
          </a:xfrm>
          <a:prstGeom prst="rect">
            <a:avLst/>
          </a:prstGeom>
          <a:noFill/>
        </p:spPr>
        <p:txBody>
          <a:bodyPr wrap="square" rtlCol="0">
            <a:spAutoFit/>
          </a:bodyPr>
          <a:lstStyle/>
          <a:p>
            <a:pPr algn="ctr"/>
            <a:r>
              <a:rPr lang="en-US" dirty="0" smtClean="0">
                <a:solidFill>
                  <a:srgbClr val="000000"/>
                </a:solidFill>
                <a:latin typeface="Calibri"/>
              </a:rPr>
              <a:t>Institutional Brand and Identity</a:t>
            </a:r>
            <a:endParaRPr lang="en-US" dirty="0">
              <a:solidFill>
                <a:srgbClr val="000000"/>
              </a:solidFill>
              <a:latin typeface="Calibri"/>
            </a:endParaRPr>
          </a:p>
        </p:txBody>
      </p:sp>
      <p:cxnSp>
        <p:nvCxnSpPr>
          <p:cNvPr id="15" name="Straight Arrow Connector 14"/>
          <p:cNvCxnSpPr>
            <a:stCxn id="8" idx="0"/>
          </p:cNvCxnSpPr>
          <p:nvPr/>
        </p:nvCxnSpPr>
        <p:spPr>
          <a:xfrm flipV="1">
            <a:off x="5067907" y="4481280"/>
            <a:ext cx="12540" cy="539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4167063" y="30835"/>
            <a:ext cx="3791231" cy="127459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latin typeface="Calibri"/>
            </a:endParaRPr>
          </a:p>
        </p:txBody>
      </p:sp>
      <p:sp>
        <p:nvSpPr>
          <p:cNvPr id="21" name="TextBox 20"/>
          <p:cNvSpPr txBox="1"/>
          <p:nvPr/>
        </p:nvSpPr>
        <p:spPr>
          <a:xfrm>
            <a:off x="4357362" y="32150"/>
            <a:ext cx="3883209" cy="1200329"/>
          </a:xfrm>
          <a:prstGeom prst="rect">
            <a:avLst/>
          </a:prstGeom>
          <a:noFill/>
        </p:spPr>
        <p:txBody>
          <a:bodyPr wrap="square" rtlCol="0">
            <a:spAutoFit/>
          </a:bodyPr>
          <a:lstStyle/>
          <a:p>
            <a:r>
              <a:rPr lang="en-US" dirty="0" smtClean="0">
                <a:solidFill>
                  <a:srgbClr val="FF0000"/>
                </a:solidFill>
                <a:latin typeface="Calibri"/>
              </a:rPr>
              <a:t>Engaging Difference</a:t>
            </a:r>
          </a:p>
          <a:p>
            <a:r>
              <a:rPr lang="en-US" dirty="0" smtClean="0">
                <a:solidFill>
                  <a:srgbClr val="FF0000"/>
                </a:solidFill>
                <a:latin typeface="Calibri"/>
              </a:rPr>
              <a:t>Ethical Judgment</a:t>
            </a:r>
          </a:p>
          <a:p>
            <a:r>
              <a:rPr lang="en-US" dirty="0" smtClean="0">
                <a:solidFill>
                  <a:srgbClr val="FF0000"/>
                </a:solidFill>
                <a:latin typeface="Calibri"/>
              </a:rPr>
              <a:t>Self-Reflection</a:t>
            </a:r>
          </a:p>
          <a:p>
            <a:r>
              <a:rPr lang="en-US" dirty="0" smtClean="0">
                <a:solidFill>
                  <a:srgbClr val="FF0000"/>
                </a:solidFill>
                <a:latin typeface="Calibri"/>
              </a:rPr>
              <a:t>Practitioner education, leadership</a:t>
            </a:r>
            <a:endParaRPr lang="en-US" dirty="0">
              <a:solidFill>
                <a:srgbClr val="FF0000"/>
              </a:solidFill>
              <a:latin typeface="Calibri"/>
            </a:endParaRPr>
          </a:p>
        </p:txBody>
      </p:sp>
      <p:cxnSp>
        <p:nvCxnSpPr>
          <p:cNvPr id="24" name="Straight Arrow Connector 23"/>
          <p:cNvCxnSpPr/>
          <p:nvPr/>
        </p:nvCxnSpPr>
        <p:spPr>
          <a:xfrm>
            <a:off x="4357362" y="1232479"/>
            <a:ext cx="0" cy="12473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807293" y="5940780"/>
            <a:ext cx="2575446" cy="646331"/>
          </a:xfrm>
          <a:prstGeom prst="rect">
            <a:avLst/>
          </a:prstGeom>
          <a:noFill/>
        </p:spPr>
        <p:txBody>
          <a:bodyPr wrap="square" rtlCol="0">
            <a:spAutoFit/>
          </a:bodyPr>
          <a:lstStyle/>
          <a:p>
            <a:pPr algn="ctr"/>
            <a:r>
              <a:rPr lang="en-US" b="1" dirty="0">
                <a:solidFill>
                  <a:srgbClr val="0000FF"/>
                </a:solidFill>
                <a:latin typeface="Calibri"/>
              </a:rPr>
              <a:t>L</a:t>
            </a:r>
            <a:r>
              <a:rPr lang="en-US" b="1" dirty="0" smtClean="0">
                <a:solidFill>
                  <a:srgbClr val="0000FF"/>
                </a:solidFill>
                <a:latin typeface="Calibri"/>
              </a:rPr>
              <a:t>OCUS OF INTEGRATIVE LEARNING</a:t>
            </a:r>
            <a:endParaRPr lang="en-US" b="1" dirty="0">
              <a:solidFill>
                <a:srgbClr val="0000FF"/>
              </a:solidFill>
              <a:latin typeface="Calibri"/>
            </a:endParaRPr>
          </a:p>
        </p:txBody>
      </p:sp>
    </p:spTree>
    <p:extLst>
      <p:ext uri="{BB962C8B-B14F-4D97-AF65-F5344CB8AC3E}">
        <p14:creationId xmlns:p14="http://schemas.microsoft.com/office/powerpoint/2010/main" val="65147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6" grpId="0"/>
      <p:bldP spid="42" grpId="0"/>
      <p:bldP spid="18" grpId="0" animBg="1"/>
      <p:bldP spid="2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933" y="274638"/>
            <a:ext cx="9013067" cy="1143000"/>
          </a:xfrm>
        </p:spPr>
        <p:txBody>
          <a:bodyPr>
            <a:noAutofit/>
          </a:bodyPr>
          <a:lstStyle/>
          <a:p>
            <a:r>
              <a:rPr lang="en-US" sz="2400" dirty="0" smtClean="0">
                <a:solidFill>
                  <a:srgbClr val="FFFF00"/>
                </a:solidFill>
              </a:rPr>
              <a:t>“The Future of the University as a Design Problem”</a:t>
            </a:r>
            <a:r>
              <a:rPr lang="en-US" sz="2400" dirty="0" smtClean="0">
                <a:solidFill>
                  <a:schemeClr val="bg1"/>
                </a:solidFill>
              </a:rPr>
              <a:t> (Spring 2014)</a:t>
            </a:r>
            <a:br>
              <a:rPr lang="en-US" sz="2400" dirty="0" smtClean="0">
                <a:solidFill>
                  <a:schemeClr val="bg1"/>
                </a:solidFill>
              </a:rPr>
            </a:br>
            <a:r>
              <a:rPr lang="en-US" sz="2400" dirty="0" smtClean="0">
                <a:solidFill>
                  <a:schemeClr val="bg1"/>
                </a:solidFill>
              </a:rPr>
              <a:t>taught with Ann Pendleton </a:t>
            </a:r>
            <a:r>
              <a:rPr lang="en-US" sz="2400" dirty="0" err="1" smtClean="0">
                <a:solidFill>
                  <a:schemeClr val="bg1"/>
                </a:solidFill>
              </a:rPr>
              <a:t>Jullian</a:t>
            </a:r>
            <a:endParaRPr lang="en-US" sz="2400" dirty="0">
              <a:solidFill>
                <a:schemeClr val="bg1"/>
              </a:solidFill>
            </a:endParaRPr>
          </a:p>
        </p:txBody>
      </p:sp>
      <p:pic>
        <p:nvPicPr>
          <p:cNvPr id="4" name="Picture 3" descr="_DSC1980-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678" y="1417638"/>
            <a:ext cx="2597541" cy="1724930"/>
          </a:xfrm>
          <a:prstGeom prst="rect">
            <a:avLst/>
          </a:prstGeom>
        </p:spPr>
      </p:pic>
      <p:pic>
        <p:nvPicPr>
          <p:cNvPr id="5" name="Picture 4" descr="_DSC198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3917" y="1417638"/>
            <a:ext cx="3901440" cy="2590800"/>
          </a:xfrm>
          <a:prstGeom prst="rect">
            <a:avLst/>
          </a:prstGeom>
        </p:spPr>
      </p:pic>
      <p:pic>
        <p:nvPicPr>
          <p:cNvPr id="6" name="Picture 5" descr="IMG_0797.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99959" y="3391356"/>
            <a:ext cx="2425669" cy="3234226"/>
          </a:xfrm>
          <a:prstGeom prst="rect">
            <a:avLst/>
          </a:prstGeom>
        </p:spPr>
      </p:pic>
      <p:pic>
        <p:nvPicPr>
          <p:cNvPr id="7" name="Picture 6" descr="IMG_1088.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89840" y="4150809"/>
            <a:ext cx="3456825" cy="2592619"/>
          </a:xfrm>
          <a:prstGeom prst="rect">
            <a:avLst/>
          </a:prstGeom>
        </p:spPr>
      </p:pic>
    </p:spTree>
    <p:extLst>
      <p:ext uri="{BB962C8B-B14F-4D97-AF65-F5344CB8AC3E}">
        <p14:creationId xmlns:p14="http://schemas.microsoft.com/office/powerpoint/2010/main" val="2241110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Portfolios</a:t>
            </a:r>
            <a:endParaRPr lang="en-US" dirty="0"/>
          </a:p>
        </p:txBody>
      </p:sp>
      <p:sp>
        <p:nvSpPr>
          <p:cNvPr id="3" name="Content Placeholder 2"/>
          <p:cNvSpPr>
            <a:spLocks noGrp="1"/>
          </p:cNvSpPr>
          <p:nvPr>
            <p:ph idx="1"/>
          </p:nvPr>
        </p:nvSpPr>
        <p:spPr>
          <a:xfrm>
            <a:off x="156028" y="1221014"/>
            <a:ext cx="5493657" cy="758371"/>
          </a:xfrm>
        </p:spPr>
        <p:txBody>
          <a:bodyPr>
            <a:normAutofit fontScale="25000" lnSpcReduction="20000"/>
          </a:bodyPr>
          <a:lstStyle/>
          <a:p>
            <a:r>
              <a:rPr lang="en-US" sz="9846" dirty="0" smtClean="0"/>
              <a:t>Kathleen Yancey</a:t>
            </a:r>
          </a:p>
          <a:p>
            <a:endParaRPr lang="en-US" dirty="0" smtClean="0"/>
          </a:p>
          <a:p>
            <a:pPr lvl="1" algn="ctr">
              <a:buNone/>
            </a:pPr>
            <a:r>
              <a:rPr lang="en-US" sz="3600" b="1" dirty="0" smtClean="0"/>
              <a:t> </a:t>
            </a:r>
            <a:endParaRPr lang="en-US" sz="3600" b="1" dirty="0"/>
          </a:p>
        </p:txBody>
      </p:sp>
      <p:sp>
        <p:nvSpPr>
          <p:cNvPr id="4" name="Oval 3"/>
          <p:cNvSpPr/>
          <p:nvPr/>
        </p:nvSpPr>
        <p:spPr>
          <a:xfrm>
            <a:off x="1233714" y="2721429"/>
            <a:ext cx="3247572" cy="22315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5" name="Oval 4"/>
          <p:cNvSpPr/>
          <p:nvPr/>
        </p:nvSpPr>
        <p:spPr>
          <a:xfrm>
            <a:off x="3490685" y="2873829"/>
            <a:ext cx="3247572" cy="22315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6" name="Oval 5"/>
          <p:cNvSpPr/>
          <p:nvPr/>
        </p:nvSpPr>
        <p:spPr>
          <a:xfrm>
            <a:off x="2256971" y="3837214"/>
            <a:ext cx="3247572" cy="22315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Calibri"/>
            </a:endParaRPr>
          </a:p>
        </p:txBody>
      </p:sp>
      <p:sp>
        <p:nvSpPr>
          <p:cNvPr id="7" name="TextBox 6"/>
          <p:cNvSpPr txBox="1"/>
          <p:nvPr/>
        </p:nvSpPr>
        <p:spPr>
          <a:xfrm>
            <a:off x="1578429" y="3190883"/>
            <a:ext cx="1912256" cy="830997"/>
          </a:xfrm>
          <a:prstGeom prst="rect">
            <a:avLst/>
          </a:prstGeom>
          <a:noFill/>
        </p:spPr>
        <p:txBody>
          <a:bodyPr wrap="square" rtlCol="0">
            <a:spAutoFit/>
          </a:bodyPr>
          <a:lstStyle/>
          <a:p>
            <a:r>
              <a:rPr lang="en-US" sz="2400" dirty="0" smtClean="0">
                <a:solidFill>
                  <a:srgbClr val="FF0000"/>
                </a:solidFill>
                <a:latin typeface="Calibri"/>
              </a:rPr>
              <a:t>Delivered Curriculum</a:t>
            </a:r>
            <a:endParaRPr lang="en-US" sz="2400" dirty="0">
              <a:solidFill>
                <a:srgbClr val="FF0000"/>
              </a:solidFill>
              <a:latin typeface="Calibri"/>
            </a:endParaRPr>
          </a:p>
        </p:txBody>
      </p:sp>
      <p:sp>
        <p:nvSpPr>
          <p:cNvPr id="8" name="TextBox 7"/>
          <p:cNvSpPr txBox="1"/>
          <p:nvPr/>
        </p:nvSpPr>
        <p:spPr>
          <a:xfrm>
            <a:off x="4787900" y="3233002"/>
            <a:ext cx="1895928" cy="830997"/>
          </a:xfrm>
          <a:prstGeom prst="rect">
            <a:avLst/>
          </a:prstGeom>
          <a:noFill/>
        </p:spPr>
        <p:txBody>
          <a:bodyPr wrap="square" rtlCol="0">
            <a:spAutoFit/>
          </a:bodyPr>
          <a:lstStyle/>
          <a:p>
            <a:r>
              <a:rPr lang="en-US" sz="2400" dirty="0" smtClean="0">
                <a:solidFill>
                  <a:srgbClr val="FF0000"/>
                </a:solidFill>
                <a:latin typeface="Calibri"/>
              </a:rPr>
              <a:t>Experienced Curriculum</a:t>
            </a:r>
            <a:endParaRPr lang="en-US" sz="2400" dirty="0">
              <a:solidFill>
                <a:srgbClr val="FF0000"/>
              </a:solidFill>
              <a:latin typeface="Calibri"/>
            </a:endParaRPr>
          </a:p>
        </p:txBody>
      </p:sp>
      <p:sp>
        <p:nvSpPr>
          <p:cNvPr id="9" name="TextBox 8"/>
          <p:cNvSpPr txBox="1"/>
          <p:nvPr/>
        </p:nvSpPr>
        <p:spPr>
          <a:xfrm>
            <a:off x="3156858" y="5032828"/>
            <a:ext cx="1631042" cy="830997"/>
          </a:xfrm>
          <a:prstGeom prst="rect">
            <a:avLst/>
          </a:prstGeom>
          <a:noFill/>
        </p:spPr>
        <p:txBody>
          <a:bodyPr wrap="square" rtlCol="0">
            <a:spAutoFit/>
          </a:bodyPr>
          <a:lstStyle/>
          <a:p>
            <a:r>
              <a:rPr lang="en-US" sz="2400" dirty="0" smtClean="0">
                <a:solidFill>
                  <a:srgbClr val="FF0000"/>
                </a:solidFill>
                <a:latin typeface="Calibri"/>
              </a:rPr>
              <a:t>Lived Curriculum</a:t>
            </a:r>
            <a:endParaRPr lang="en-US" sz="2400" dirty="0">
              <a:solidFill>
                <a:srgbClr val="FF0000"/>
              </a:solidFill>
              <a:latin typeface="Calibri"/>
            </a:endParaRPr>
          </a:p>
        </p:txBody>
      </p:sp>
      <p:cxnSp>
        <p:nvCxnSpPr>
          <p:cNvPr id="11" name="Straight Arrow Connector 10"/>
          <p:cNvCxnSpPr/>
          <p:nvPr/>
        </p:nvCxnSpPr>
        <p:spPr>
          <a:xfrm rot="5400000">
            <a:off x="3054353" y="2228849"/>
            <a:ext cx="2616199" cy="600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3581400" y="3891643"/>
            <a:ext cx="718458" cy="6622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9958540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700877" y="1451423"/>
            <a:ext cx="4445000" cy="3029857"/>
          </a:xfrm>
          <a:prstGeom prst="ellipse">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rgbClr val="D9D9D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a:solidFill>
                  <a:srgbClr val="FF0000"/>
                </a:solidFill>
                <a:latin typeface="Calibri"/>
              </a:rPr>
              <a:t>High impact integrative </a:t>
            </a:r>
          </a:p>
          <a:p>
            <a:r>
              <a:rPr lang="en-US" sz="2000" b="1" dirty="0">
                <a:solidFill>
                  <a:srgbClr val="FF0000"/>
                </a:solidFill>
                <a:latin typeface="Calibri"/>
              </a:rPr>
              <a:t>curriculum</a:t>
            </a:r>
          </a:p>
        </p:txBody>
      </p:sp>
      <p:sp>
        <p:nvSpPr>
          <p:cNvPr id="19" name="Rectangle 18"/>
          <p:cNvSpPr/>
          <p:nvPr/>
        </p:nvSpPr>
        <p:spPr>
          <a:xfrm>
            <a:off x="1328444" y="1276235"/>
            <a:ext cx="2478849" cy="3818908"/>
          </a:xfrm>
          <a:prstGeom prst="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0" y="5095143"/>
            <a:ext cx="3628211" cy="1938992"/>
          </a:xfrm>
          <a:prstGeom prst="rect">
            <a:avLst/>
          </a:prstGeom>
          <a:noFill/>
        </p:spPr>
        <p:txBody>
          <a:bodyPr wrap="square" rtlCol="0">
            <a:spAutoFit/>
          </a:bodyPr>
          <a:lstStyle/>
          <a:p>
            <a:r>
              <a:rPr lang="en-US" sz="2000" b="1" dirty="0">
                <a:solidFill>
                  <a:srgbClr val="008000"/>
                </a:solidFill>
                <a:latin typeface="Calibri"/>
              </a:rPr>
              <a:t>Foundational Knowledge</a:t>
            </a:r>
          </a:p>
          <a:p>
            <a:r>
              <a:rPr lang="en-US" sz="2000" b="1" dirty="0">
                <a:solidFill>
                  <a:srgbClr val="008000"/>
                </a:solidFill>
                <a:latin typeface="Calibri"/>
              </a:rPr>
              <a:t>Some generic and interchangeable</a:t>
            </a:r>
          </a:p>
          <a:p>
            <a:r>
              <a:rPr lang="en-US" sz="2000" dirty="0">
                <a:solidFill>
                  <a:srgbClr val="008000"/>
                </a:solidFill>
                <a:latin typeface="Calibri"/>
              </a:rPr>
              <a:t>Some institutionally-distinctive expertise</a:t>
            </a:r>
          </a:p>
          <a:p>
            <a:endParaRPr lang="en-US" sz="2000" dirty="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D9D9D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5" name="Straight Arrow Connector 34"/>
          <p:cNvCxnSpPr/>
          <p:nvPr/>
        </p:nvCxnSpPr>
        <p:spPr>
          <a:xfrm flipV="1">
            <a:off x="5386766" y="4572001"/>
            <a:ext cx="676919" cy="4209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0800000">
            <a:off x="3944263" y="4481280"/>
            <a:ext cx="522817" cy="45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Up Arrow 45"/>
          <p:cNvSpPr/>
          <p:nvPr/>
        </p:nvSpPr>
        <p:spPr>
          <a:xfrm>
            <a:off x="4788237" y="4481280"/>
            <a:ext cx="379555" cy="749508"/>
          </a:xfrm>
          <a:prstGeom prst="up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6382739" y="5095143"/>
            <a:ext cx="2561248" cy="1815882"/>
          </a:xfrm>
          <a:prstGeom prst="rect">
            <a:avLst/>
          </a:prstGeom>
          <a:noFill/>
        </p:spPr>
        <p:txBody>
          <a:bodyPr wrap="square" rtlCol="0">
            <a:spAutoFit/>
          </a:bodyPr>
          <a:lstStyle/>
          <a:p>
            <a:pPr algn="r"/>
            <a:r>
              <a:rPr lang="en-US" sz="2000" b="1" dirty="0">
                <a:solidFill>
                  <a:srgbClr val="008000"/>
                </a:solidFill>
                <a:latin typeface="Calibri"/>
              </a:rPr>
              <a:t>Local and Identity-specific</a:t>
            </a:r>
          </a:p>
          <a:p>
            <a:pPr algn="r"/>
            <a:r>
              <a:rPr lang="en-US" dirty="0">
                <a:solidFill>
                  <a:srgbClr val="008000"/>
                </a:solidFill>
                <a:latin typeface="Calibri"/>
              </a:rPr>
              <a:t>Urban setting</a:t>
            </a:r>
          </a:p>
          <a:p>
            <a:pPr algn="r"/>
            <a:r>
              <a:rPr lang="en-US" dirty="0">
                <a:solidFill>
                  <a:srgbClr val="008000"/>
                </a:solidFill>
                <a:latin typeface="Calibri"/>
              </a:rPr>
              <a:t>Community-based</a:t>
            </a:r>
          </a:p>
          <a:p>
            <a:pPr algn="r"/>
            <a:r>
              <a:rPr lang="en-US" dirty="0">
                <a:solidFill>
                  <a:srgbClr val="008000"/>
                </a:solidFill>
                <a:latin typeface="Calibri"/>
              </a:rPr>
              <a:t>Mentor-based</a:t>
            </a:r>
          </a:p>
          <a:p>
            <a:pPr algn="r"/>
            <a:r>
              <a:rPr lang="en-US" dirty="0">
                <a:solidFill>
                  <a:srgbClr val="008000"/>
                </a:solidFill>
                <a:latin typeface="Calibri"/>
              </a:rPr>
              <a:t>Residential, Diverse</a:t>
            </a:r>
          </a:p>
        </p:txBody>
      </p:sp>
      <p:sp>
        <p:nvSpPr>
          <p:cNvPr id="44" name="Oval 43"/>
          <p:cNvSpPr/>
          <p:nvPr/>
        </p:nvSpPr>
        <p:spPr>
          <a:xfrm>
            <a:off x="3885853" y="1934316"/>
            <a:ext cx="2201615" cy="2256117"/>
          </a:xfrm>
          <a:prstGeom prst="ellipse">
            <a:avLst/>
          </a:prstGeom>
          <a:noFill/>
          <a:ln w="38100" cmpd="sng">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latin typeface="Calibri"/>
            </a:endParaRPr>
          </a:p>
        </p:txBody>
      </p:sp>
      <p:sp>
        <p:nvSpPr>
          <p:cNvPr id="11" name="TextBox 10"/>
          <p:cNvSpPr txBox="1"/>
          <p:nvPr/>
        </p:nvSpPr>
        <p:spPr>
          <a:xfrm>
            <a:off x="3734774" y="5435147"/>
            <a:ext cx="2438477" cy="646331"/>
          </a:xfrm>
          <a:prstGeom prst="rect">
            <a:avLst/>
          </a:prstGeom>
          <a:noFill/>
        </p:spPr>
        <p:txBody>
          <a:bodyPr wrap="square" rtlCol="0">
            <a:spAutoFit/>
          </a:bodyPr>
          <a:lstStyle/>
          <a:p>
            <a:pPr algn="ctr"/>
            <a:r>
              <a:rPr lang="en-US" b="1" dirty="0" smtClean="0">
                <a:solidFill>
                  <a:srgbClr val="FF0000"/>
                </a:solidFill>
                <a:latin typeface="Calibri"/>
              </a:rPr>
              <a:t>What will universities be for? </a:t>
            </a:r>
            <a:endParaRPr lang="en-US" b="1" dirty="0">
              <a:solidFill>
                <a:srgbClr val="FF0000"/>
              </a:solidFill>
              <a:latin typeface="Calibri"/>
            </a:endParaRPr>
          </a:p>
        </p:txBody>
      </p:sp>
      <p:sp>
        <p:nvSpPr>
          <p:cNvPr id="17" name="Rounded Rectangle 16"/>
          <p:cNvSpPr/>
          <p:nvPr/>
        </p:nvSpPr>
        <p:spPr>
          <a:xfrm>
            <a:off x="935474" y="2242958"/>
            <a:ext cx="2900681" cy="2329043"/>
          </a:xfrm>
          <a:prstGeom prst="roundRect">
            <a:avLst/>
          </a:prstGeom>
          <a:gradFill flip="none" rotWithShape="1">
            <a:gsLst>
              <a:gs pos="0">
                <a:schemeClr val="accent1">
                  <a:tint val="100000"/>
                  <a:shade val="100000"/>
                  <a:satMod val="130000"/>
                  <a:alpha val="8000"/>
                </a:schemeClr>
              </a:gs>
              <a:gs pos="100000">
                <a:schemeClr val="accent1">
                  <a:tint val="50000"/>
                  <a:shade val="100000"/>
                  <a:satMod val="350000"/>
                  <a:alpha val="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TextBox 17"/>
          <p:cNvSpPr txBox="1"/>
          <p:nvPr/>
        </p:nvSpPr>
        <p:spPr>
          <a:xfrm>
            <a:off x="0" y="66114"/>
            <a:ext cx="2877316" cy="1015663"/>
          </a:xfrm>
          <a:prstGeom prst="rect">
            <a:avLst/>
          </a:prstGeom>
          <a:noFill/>
        </p:spPr>
        <p:txBody>
          <a:bodyPr wrap="square" rtlCol="0">
            <a:spAutoFit/>
          </a:bodyPr>
          <a:lstStyle/>
          <a:p>
            <a:r>
              <a:rPr lang="en-US" sz="2000" b="1" dirty="0" smtClean="0">
                <a:solidFill>
                  <a:prstClr val="black"/>
                </a:solidFill>
                <a:latin typeface="Calibri"/>
              </a:rPr>
              <a:t>Learning Portfolios and the </a:t>
            </a:r>
            <a:r>
              <a:rPr lang="en-US" sz="2000" b="1" dirty="0" smtClean="0">
                <a:solidFill>
                  <a:srgbClr val="FF0000"/>
                </a:solidFill>
                <a:latin typeface="Calibri"/>
              </a:rPr>
              <a:t>future</a:t>
            </a:r>
            <a:r>
              <a:rPr lang="en-US" sz="2000" b="1" i="1" dirty="0" smtClean="0">
                <a:solidFill>
                  <a:prstClr val="black"/>
                </a:solidFill>
                <a:latin typeface="Calibri"/>
              </a:rPr>
              <a:t> </a:t>
            </a:r>
            <a:r>
              <a:rPr lang="en-US" sz="2000" b="1" i="1" dirty="0" err="1">
                <a:solidFill>
                  <a:prstClr val="black"/>
                </a:solidFill>
                <a:latin typeface="Calibri"/>
              </a:rPr>
              <a:t>r</a:t>
            </a:r>
            <a:r>
              <a:rPr lang="en-US" sz="2000" b="1" i="1" dirty="0" err="1" smtClean="0">
                <a:solidFill>
                  <a:prstClr val="black"/>
                </a:solidFill>
                <a:latin typeface="Calibri"/>
              </a:rPr>
              <a:t>ecentered</a:t>
            </a:r>
            <a:r>
              <a:rPr lang="en-US" sz="2000" b="1" i="1" dirty="0" smtClean="0">
                <a:solidFill>
                  <a:prstClr val="black"/>
                </a:solidFill>
                <a:latin typeface="Calibri"/>
              </a:rPr>
              <a:t> </a:t>
            </a:r>
            <a:r>
              <a:rPr lang="en-US" sz="2000" b="1" dirty="0" smtClean="0">
                <a:solidFill>
                  <a:prstClr val="black"/>
                </a:solidFill>
                <a:latin typeface="Calibri"/>
              </a:rPr>
              <a:t>Curriculum</a:t>
            </a:r>
            <a:endParaRPr lang="en-US" sz="2000" b="1" dirty="0">
              <a:solidFill>
                <a:prstClr val="black"/>
              </a:solidFill>
              <a:latin typeface="Calibri"/>
            </a:endParaRPr>
          </a:p>
        </p:txBody>
      </p:sp>
      <p:sp>
        <p:nvSpPr>
          <p:cNvPr id="30" name="Rounded Rectangle 29"/>
          <p:cNvSpPr/>
          <p:nvPr/>
        </p:nvSpPr>
        <p:spPr>
          <a:xfrm>
            <a:off x="3455733" y="66114"/>
            <a:ext cx="2900681" cy="2329043"/>
          </a:xfrm>
          <a:prstGeom prst="roundRect">
            <a:avLst/>
          </a:prstGeom>
          <a:gradFill flip="none" rotWithShape="1">
            <a:gsLst>
              <a:gs pos="0">
                <a:schemeClr val="accent1">
                  <a:tint val="100000"/>
                  <a:shade val="100000"/>
                  <a:satMod val="130000"/>
                  <a:alpha val="8000"/>
                </a:schemeClr>
              </a:gs>
              <a:gs pos="100000">
                <a:schemeClr val="accent1">
                  <a:tint val="50000"/>
                  <a:shade val="100000"/>
                  <a:satMod val="350000"/>
                  <a:alpha val="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ounded Rectangle 30"/>
          <p:cNvSpPr/>
          <p:nvPr/>
        </p:nvSpPr>
        <p:spPr>
          <a:xfrm>
            <a:off x="6145877" y="2152237"/>
            <a:ext cx="2900681" cy="2329043"/>
          </a:xfrm>
          <a:prstGeom prst="roundRect">
            <a:avLst/>
          </a:prstGeom>
          <a:gradFill flip="none" rotWithShape="1">
            <a:gsLst>
              <a:gs pos="0">
                <a:schemeClr val="accent1">
                  <a:tint val="100000"/>
                  <a:shade val="100000"/>
                  <a:satMod val="130000"/>
                  <a:alpha val="8000"/>
                </a:schemeClr>
              </a:gs>
              <a:gs pos="100000">
                <a:schemeClr val="accent1">
                  <a:tint val="50000"/>
                  <a:shade val="100000"/>
                  <a:satMod val="350000"/>
                  <a:alpha val="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TextBox 20"/>
          <p:cNvSpPr txBox="1"/>
          <p:nvPr/>
        </p:nvSpPr>
        <p:spPr>
          <a:xfrm>
            <a:off x="1096775" y="2221997"/>
            <a:ext cx="2739380" cy="707886"/>
          </a:xfrm>
          <a:prstGeom prst="rect">
            <a:avLst/>
          </a:prstGeom>
          <a:noFill/>
        </p:spPr>
        <p:txBody>
          <a:bodyPr wrap="square" rtlCol="0">
            <a:spAutoFit/>
          </a:bodyPr>
          <a:lstStyle/>
          <a:p>
            <a:r>
              <a:rPr lang="en-US" sz="2000" b="1" dirty="0" smtClean="0">
                <a:solidFill>
                  <a:srgbClr val="FF0000"/>
                </a:solidFill>
                <a:latin typeface="Calibri"/>
              </a:rPr>
              <a:t>Contributing to a knowledge community</a:t>
            </a:r>
            <a:endParaRPr lang="en-US" sz="2000" b="1" dirty="0">
              <a:solidFill>
                <a:srgbClr val="FF0000"/>
              </a:solidFill>
              <a:latin typeface="Calibri"/>
            </a:endParaRPr>
          </a:p>
        </p:txBody>
      </p:sp>
      <p:sp>
        <p:nvSpPr>
          <p:cNvPr id="22" name="TextBox 21"/>
          <p:cNvSpPr txBox="1"/>
          <p:nvPr/>
        </p:nvSpPr>
        <p:spPr>
          <a:xfrm>
            <a:off x="1020009" y="3015963"/>
            <a:ext cx="2378600" cy="1477328"/>
          </a:xfrm>
          <a:prstGeom prst="rect">
            <a:avLst/>
          </a:prstGeom>
          <a:noFill/>
        </p:spPr>
        <p:txBody>
          <a:bodyPr wrap="square" rtlCol="0">
            <a:spAutoFit/>
          </a:bodyPr>
          <a:lstStyle/>
          <a:p>
            <a:r>
              <a:rPr lang="en-US" dirty="0" smtClean="0">
                <a:solidFill>
                  <a:srgbClr val="FF0000"/>
                </a:solidFill>
                <a:latin typeface="Calibri"/>
              </a:rPr>
              <a:t>Unstructured problems</a:t>
            </a:r>
          </a:p>
          <a:p>
            <a:r>
              <a:rPr lang="en-US" dirty="0" smtClean="0">
                <a:solidFill>
                  <a:srgbClr val="FF0000"/>
                </a:solidFill>
                <a:latin typeface="Calibri"/>
              </a:rPr>
              <a:t>Inquiry</a:t>
            </a:r>
          </a:p>
          <a:p>
            <a:r>
              <a:rPr lang="en-US" dirty="0" smtClean="0">
                <a:solidFill>
                  <a:srgbClr val="FF0000"/>
                </a:solidFill>
                <a:latin typeface="Calibri"/>
              </a:rPr>
              <a:t>Social pedagogies</a:t>
            </a:r>
          </a:p>
          <a:p>
            <a:endParaRPr lang="en-US" dirty="0" smtClean="0">
              <a:solidFill>
                <a:srgbClr val="FF0000"/>
              </a:solidFill>
              <a:latin typeface="Calibri"/>
            </a:endParaRPr>
          </a:p>
          <a:p>
            <a:endParaRPr lang="en-US" dirty="0">
              <a:solidFill>
                <a:srgbClr val="FF0000"/>
              </a:solidFill>
              <a:latin typeface="Calibri"/>
            </a:endParaRPr>
          </a:p>
        </p:txBody>
      </p:sp>
      <p:sp>
        <p:nvSpPr>
          <p:cNvPr id="36" name="TextBox 35"/>
          <p:cNvSpPr txBox="1"/>
          <p:nvPr/>
        </p:nvSpPr>
        <p:spPr>
          <a:xfrm>
            <a:off x="3976087" y="34488"/>
            <a:ext cx="1859574" cy="400110"/>
          </a:xfrm>
          <a:prstGeom prst="rect">
            <a:avLst/>
          </a:prstGeom>
          <a:noFill/>
        </p:spPr>
        <p:txBody>
          <a:bodyPr wrap="square" rtlCol="0">
            <a:spAutoFit/>
          </a:bodyPr>
          <a:lstStyle/>
          <a:p>
            <a:r>
              <a:rPr lang="en-US" sz="2000" b="1" dirty="0" smtClean="0">
                <a:solidFill>
                  <a:srgbClr val="FF0000"/>
                </a:solidFill>
                <a:latin typeface="Calibri"/>
              </a:rPr>
              <a:t>Self-authorship</a:t>
            </a:r>
            <a:endParaRPr lang="en-US" sz="2000" b="1" dirty="0">
              <a:solidFill>
                <a:srgbClr val="FF0000"/>
              </a:solidFill>
              <a:latin typeface="Calibri"/>
            </a:endParaRPr>
          </a:p>
        </p:txBody>
      </p:sp>
      <p:sp>
        <p:nvSpPr>
          <p:cNvPr id="38" name="TextBox 37"/>
          <p:cNvSpPr txBox="1"/>
          <p:nvPr/>
        </p:nvSpPr>
        <p:spPr>
          <a:xfrm>
            <a:off x="6195135" y="2257388"/>
            <a:ext cx="3098591" cy="400110"/>
          </a:xfrm>
          <a:prstGeom prst="rect">
            <a:avLst/>
          </a:prstGeom>
          <a:noFill/>
        </p:spPr>
        <p:txBody>
          <a:bodyPr wrap="square" rtlCol="0">
            <a:spAutoFit/>
          </a:bodyPr>
          <a:lstStyle/>
          <a:p>
            <a:r>
              <a:rPr lang="en-US" sz="2000" b="1" dirty="0" smtClean="0">
                <a:solidFill>
                  <a:srgbClr val="FF0000"/>
                </a:solidFill>
                <a:latin typeface="Calibri"/>
              </a:rPr>
              <a:t>Developmental Outcomes</a:t>
            </a:r>
            <a:endParaRPr lang="en-US" sz="2000" b="1" dirty="0">
              <a:solidFill>
                <a:srgbClr val="FF0000"/>
              </a:solidFill>
              <a:latin typeface="Calibri"/>
            </a:endParaRPr>
          </a:p>
        </p:txBody>
      </p:sp>
      <p:sp>
        <p:nvSpPr>
          <p:cNvPr id="39" name="TextBox 38"/>
          <p:cNvSpPr txBox="1"/>
          <p:nvPr/>
        </p:nvSpPr>
        <p:spPr>
          <a:xfrm>
            <a:off x="3825573" y="414367"/>
            <a:ext cx="2098499" cy="1477328"/>
          </a:xfrm>
          <a:prstGeom prst="rect">
            <a:avLst/>
          </a:prstGeom>
          <a:noFill/>
        </p:spPr>
        <p:txBody>
          <a:bodyPr wrap="square" rtlCol="0">
            <a:spAutoFit/>
          </a:bodyPr>
          <a:lstStyle/>
          <a:p>
            <a:pPr algn="ctr"/>
            <a:r>
              <a:rPr lang="en-US" dirty="0" smtClean="0">
                <a:solidFill>
                  <a:srgbClr val="FF0000"/>
                </a:solidFill>
                <a:latin typeface="Calibri"/>
              </a:rPr>
              <a:t>Students learn on an arc that moves them inward and outward</a:t>
            </a:r>
          </a:p>
          <a:p>
            <a:endParaRPr lang="en-US" dirty="0">
              <a:solidFill>
                <a:srgbClr val="FF0000"/>
              </a:solidFill>
              <a:latin typeface="Calibri"/>
            </a:endParaRPr>
          </a:p>
        </p:txBody>
      </p:sp>
      <p:sp>
        <p:nvSpPr>
          <p:cNvPr id="40" name="TextBox 39"/>
          <p:cNvSpPr txBox="1"/>
          <p:nvPr/>
        </p:nvSpPr>
        <p:spPr>
          <a:xfrm>
            <a:off x="6382739" y="2719367"/>
            <a:ext cx="2561248" cy="2031325"/>
          </a:xfrm>
          <a:prstGeom prst="rect">
            <a:avLst/>
          </a:prstGeom>
          <a:noFill/>
        </p:spPr>
        <p:txBody>
          <a:bodyPr wrap="square" rtlCol="0">
            <a:spAutoFit/>
          </a:bodyPr>
          <a:lstStyle/>
          <a:p>
            <a:pPr algn="r"/>
            <a:r>
              <a:rPr lang="en-US" dirty="0" smtClean="0">
                <a:solidFill>
                  <a:srgbClr val="FF0000"/>
                </a:solidFill>
                <a:latin typeface="Calibri"/>
              </a:rPr>
              <a:t>Capacities and dispositions </a:t>
            </a:r>
          </a:p>
          <a:p>
            <a:pPr algn="r"/>
            <a:r>
              <a:rPr lang="en-US" dirty="0">
                <a:solidFill>
                  <a:srgbClr val="FF0000"/>
                </a:solidFill>
                <a:latin typeface="Calibri"/>
              </a:rPr>
              <a:t>c</a:t>
            </a:r>
            <a:r>
              <a:rPr lang="en-US" dirty="0" smtClean="0">
                <a:solidFill>
                  <a:srgbClr val="FF0000"/>
                </a:solidFill>
                <a:latin typeface="Calibri"/>
              </a:rPr>
              <a:t>reativity, resilience, empathy, responsibility, curiosity</a:t>
            </a:r>
          </a:p>
          <a:p>
            <a:pPr algn="r"/>
            <a:endParaRPr lang="en-US" dirty="0" smtClean="0">
              <a:solidFill>
                <a:srgbClr val="FF0000"/>
              </a:solidFill>
              <a:latin typeface="Calibri"/>
            </a:endParaRPr>
          </a:p>
          <a:p>
            <a:endParaRPr lang="en-US" dirty="0">
              <a:solidFill>
                <a:srgbClr val="FF0000"/>
              </a:solidFill>
              <a:latin typeface="Calibri"/>
            </a:endParaRPr>
          </a:p>
        </p:txBody>
      </p:sp>
      <p:sp>
        <p:nvSpPr>
          <p:cNvPr id="24" name="Right Arrow 23"/>
          <p:cNvSpPr/>
          <p:nvPr/>
        </p:nvSpPr>
        <p:spPr>
          <a:xfrm>
            <a:off x="5933715" y="3003952"/>
            <a:ext cx="449024" cy="24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ight Arrow 40"/>
          <p:cNvSpPr/>
          <p:nvPr/>
        </p:nvSpPr>
        <p:spPr>
          <a:xfrm rot="16200000">
            <a:off x="4718768" y="1812502"/>
            <a:ext cx="449024" cy="24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ight Arrow 41"/>
          <p:cNvSpPr/>
          <p:nvPr/>
        </p:nvSpPr>
        <p:spPr>
          <a:xfrm rot="10800000">
            <a:off x="3632336" y="3125384"/>
            <a:ext cx="449024" cy="24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687250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P spid="22" grpId="0"/>
      <p:bldP spid="39" grpId="0"/>
      <p:bldP spid="4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7500" t="21875" r="11875" b="34375"/>
          <a:stretch>
            <a:fillRect/>
          </a:stretch>
        </p:blipFill>
        <p:spPr bwMode="auto">
          <a:xfrm>
            <a:off x="1524000" y="76201"/>
            <a:ext cx="5867400" cy="1447800"/>
          </a:xfrm>
          <a:prstGeom prst="rect">
            <a:avLst/>
          </a:prstGeom>
          <a:noFill/>
          <a:ln w="9525">
            <a:solidFill>
              <a:schemeClr val="accent4">
                <a:lumMod val="75000"/>
              </a:schemeClr>
            </a:solidFill>
            <a:miter lim="800000"/>
            <a:headEnd/>
            <a:tailEnd/>
          </a:ln>
          <a:effectLst/>
        </p:spPr>
      </p:pic>
      <p:pic>
        <p:nvPicPr>
          <p:cNvPr id="1027" name="Picture 3"/>
          <p:cNvPicPr>
            <a:picLocks noChangeAspect="1" noChangeArrowheads="1"/>
          </p:cNvPicPr>
          <p:nvPr/>
        </p:nvPicPr>
        <p:blipFill>
          <a:blip r:embed="rId3"/>
          <a:srcRect l="21875" t="16667" r="23125" b="6250"/>
          <a:stretch>
            <a:fillRect/>
          </a:stretch>
        </p:blipFill>
        <p:spPr bwMode="auto">
          <a:xfrm>
            <a:off x="1524000" y="1486828"/>
            <a:ext cx="5867400" cy="5294971"/>
          </a:xfrm>
          <a:prstGeom prst="rect">
            <a:avLst/>
          </a:prstGeom>
          <a:noFill/>
          <a:ln w="9525">
            <a:solidFill>
              <a:schemeClr val="accent4">
                <a:lumMod val="75000"/>
              </a:schemeClr>
            </a:solidFill>
            <a:miter lim="800000"/>
            <a:headEnd/>
            <a:tailEnd/>
          </a:ln>
          <a:effectLst/>
        </p:spPr>
      </p:pic>
      <p:graphicFrame>
        <p:nvGraphicFramePr>
          <p:cNvPr id="7" name="Table 6"/>
          <p:cNvGraphicFramePr>
            <a:graphicFrameLocks noGrp="1"/>
          </p:cNvGraphicFramePr>
          <p:nvPr/>
        </p:nvGraphicFramePr>
        <p:xfrm>
          <a:off x="152401" y="5257800"/>
          <a:ext cx="5410199" cy="1255605"/>
        </p:xfrm>
        <a:graphic>
          <a:graphicData uri="http://schemas.openxmlformats.org/drawingml/2006/table">
            <a:tbl>
              <a:tblPr firstRow="1" bandRow="1">
                <a:tableStyleId>{5C22544A-7EE6-4342-B048-85BDC9FD1C3A}</a:tableStyleId>
              </a:tblPr>
              <a:tblGrid>
                <a:gridCol w="4150926"/>
                <a:gridCol w="1259273"/>
              </a:tblGrid>
              <a:tr h="457200">
                <a:tc>
                  <a:txBody>
                    <a:bodyPr/>
                    <a:lstStyle/>
                    <a:p>
                      <a:r>
                        <a:rPr lang="en-US" sz="1600" dirty="0" smtClean="0"/>
                        <a:t>Building my ePortfolio </a:t>
                      </a:r>
                      <a:endParaRPr lang="en-US" sz="1600" dirty="0"/>
                    </a:p>
                  </a:txBody>
                  <a:tcPr/>
                </a:tc>
                <a:tc>
                  <a:txBody>
                    <a:bodyPr/>
                    <a:lstStyle/>
                    <a:p>
                      <a:pPr algn="ctr"/>
                      <a:r>
                        <a:rPr lang="en-US" sz="1100" dirty="0" smtClean="0"/>
                        <a:t>Agree/</a:t>
                      </a:r>
                    </a:p>
                    <a:p>
                      <a:pPr algn="ctr"/>
                      <a:r>
                        <a:rPr lang="en-US" sz="1100" baseline="0" dirty="0" smtClean="0"/>
                        <a:t>Strongly Agree</a:t>
                      </a:r>
                      <a:endParaRPr lang="en-US" sz="1100" dirty="0"/>
                    </a:p>
                  </a:txBody>
                  <a:tcPr/>
                </a:tc>
              </a:tr>
              <a:tr h="328788">
                <a:tc>
                  <a:txBody>
                    <a:bodyPr/>
                    <a:lstStyle/>
                    <a:p>
                      <a:pPr>
                        <a:lnSpc>
                          <a:spcPts val="1400"/>
                        </a:lnSpc>
                      </a:pPr>
                      <a:r>
                        <a:rPr lang="en-US" sz="1600" dirty="0" smtClean="0"/>
                        <a:t>Allowed</a:t>
                      </a:r>
                      <a:r>
                        <a:rPr lang="en-US" sz="1600" baseline="0" dirty="0" smtClean="0"/>
                        <a:t> me to be more aware of my growth &amp; development as a learner</a:t>
                      </a:r>
                      <a:endParaRPr lang="en-US" sz="1600" dirty="0"/>
                    </a:p>
                  </a:txBody>
                  <a:tcPr/>
                </a:tc>
                <a:tc>
                  <a:txBody>
                    <a:bodyPr/>
                    <a:lstStyle/>
                    <a:p>
                      <a:pPr algn="ctr"/>
                      <a:r>
                        <a:rPr lang="en-US" sz="1600" dirty="0" smtClean="0"/>
                        <a:t>69.3%</a:t>
                      </a:r>
                      <a:endParaRPr lang="en-US" sz="1600" dirty="0"/>
                    </a:p>
                  </a:txBody>
                  <a:tcPr/>
                </a:tc>
              </a:tr>
              <a:tr h="351365">
                <a:tc>
                  <a:txBody>
                    <a:bodyPr/>
                    <a:lstStyle/>
                    <a:p>
                      <a:r>
                        <a:rPr lang="en-US" sz="1600" dirty="0" smtClean="0"/>
                        <a:t>Helped me</a:t>
                      </a:r>
                      <a:r>
                        <a:rPr lang="en-US" sz="1600" baseline="0" dirty="0" smtClean="0"/>
                        <a:t> make connections between ideas</a:t>
                      </a:r>
                      <a:endParaRPr lang="en-US" sz="1600" dirty="0"/>
                    </a:p>
                  </a:txBody>
                  <a:tcPr/>
                </a:tc>
                <a:tc>
                  <a:txBody>
                    <a:bodyPr/>
                    <a:lstStyle/>
                    <a:p>
                      <a:pPr algn="ctr"/>
                      <a:r>
                        <a:rPr lang="en-US" sz="1600" dirty="0" smtClean="0"/>
                        <a:t>75.6%</a:t>
                      </a:r>
                      <a:endParaRPr lang="en-US" sz="1600" dirty="0"/>
                    </a:p>
                  </a:txBody>
                  <a:tcPr/>
                </a:tc>
              </a:tr>
            </a:tbl>
          </a:graphicData>
        </a:graphic>
      </p:graphicFrame>
      <p:sp>
        <p:nvSpPr>
          <p:cNvPr id="9" name="Rounded Rectangle 8"/>
          <p:cNvSpPr/>
          <p:nvPr/>
        </p:nvSpPr>
        <p:spPr>
          <a:xfrm>
            <a:off x="142130" y="173860"/>
            <a:ext cx="5334000" cy="30480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dirty="0" smtClean="0">
                <a:solidFill>
                  <a:prstClr val="white"/>
                </a:solidFill>
                <a:latin typeface="Calibri"/>
              </a:rPr>
              <a:t>“Through my ePortfolio I learned how to express myself as a hard working student. Being a shy girl was always an issue for me. This ePortfolio helped me to see a new me… the potential I have as a student and what I want to accomplish in my life.”         </a:t>
            </a:r>
            <a:r>
              <a:rPr lang="en-US" sz="1600" dirty="0" err="1" smtClean="0">
                <a:solidFill>
                  <a:prstClr val="white"/>
                </a:solidFill>
                <a:latin typeface="Calibri"/>
              </a:rPr>
              <a:t>Rezwana</a:t>
            </a:r>
            <a:r>
              <a:rPr lang="en-US" sz="1600" dirty="0" smtClean="0">
                <a:solidFill>
                  <a:prstClr val="white"/>
                </a:solidFill>
                <a:latin typeface="Calibri"/>
              </a:rPr>
              <a:t> Islam</a:t>
            </a:r>
            <a:endParaRPr lang="en-US" sz="1600" dirty="0">
              <a:solidFill>
                <a:prstClr val="white"/>
              </a:solidFill>
              <a:latin typeface="Calibri"/>
            </a:endParaRPr>
          </a:p>
        </p:txBody>
      </p:sp>
    </p:spTree>
    <p:extLst>
      <p:ext uri="{BB962C8B-B14F-4D97-AF65-F5344CB8AC3E}">
        <p14:creationId xmlns:p14="http://schemas.microsoft.com/office/powerpoint/2010/main" val="7252604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fade">
                                      <p:cBhvr>
                                        <p:cTn id="12" dur="2000"/>
                                        <p:tgtEl>
                                          <p:spTgt spid="9">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atin typeface="Calibri" charset="0"/>
              </a:rPr>
              <a:t>Portfolios:  You have to Look IN, Before you can Look OUT</a:t>
            </a:r>
          </a:p>
        </p:txBody>
      </p:sp>
      <p:pic>
        <p:nvPicPr>
          <p:cNvPr id="6147" name="Picture 2" descr="https://encrypted-tbn0.google.com/images?q=tbn:ANd9GcR_jfdlFLAnQcNn88LXk_wdHo6zn3OXB7f5jO7QMnoS8W14WnF-gA"/>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304800" y="1752600"/>
            <a:ext cx="2444750" cy="1524000"/>
          </a:xfrm>
          <a:noFill/>
        </p:spPr>
      </p:pic>
      <p:sp>
        <p:nvSpPr>
          <p:cNvPr id="11" name="Right Arrow 10"/>
          <p:cNvSpPr/>
          <p:nvPr/>
        </p:nvSpPr>
        <p:spPr>
          <a:xfrm>
            <a:off x="2819400" y="2133600"/>
            <a:ext cx="977900" cy="48418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6149" name="TextBox 12"/>
          <p:cNvSpPr txBox="1">
            <a:spLocks noChangeArrowheads="1"/>
          </p:cNvSpPr>
          <p:nvPr/>
        </p:nvSpPr>
        <p:spPr bwMode="auto">
          <a:xfrm>
            <a:off x="3886200" y="1524000"/>
            <a:ext cx="411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2400" smtClean="0">
                <a:solidFill>
                  <a:prstClr val="white"/>
                </a:solidFill>
                <a:latin typeface="Calibri" charset="0"/>
              </a:rPr>
              <a:t>What</a:t>
            </a:r>
            <a:r>
              <a:rPr lang="ja-JP" altLang="en-US" sz="2400" smtClean="0">
                <a:solidFill>
                  <a:prstClr val="white"/>
                </a:solidFill>
                <a:latin typeface="Calibri" charset="0"/>
              </a:rPr>
              <a:t>’</a:t>
            </a:r>
            <a:r>
              <a:rPr lang="en-US" sz="2400" smtClean="0">
                <a:solidFill>
                  <a:prstClr val="white"/>
                </a:solidFill>
                <a:latin typeface="Calibri" charset="0"/>
              </a:rPr>
              <a:t>s My Story?</a:t>
            </a:r>
          </a:p>
          <a:p>
            <a:pPr defTabSz="914400" eaLnBrk="1" fontAlgn="base" hangingPunct="1">
              <a:spcBef>
                <a:spcPct val="0"/>
              </a:spcBef>
              <a:spcAft>
                <a:spcPct val="0"/>
              </a:spcAft>
            </a:pPr>
            <a:r>
              <a:rPr lang="en-US" sz="2400" smtClean="0">
                <a:solidFill>
                  <a:prstClr val="white"/>
                </a:solidFill>
                <a:latin typeface="Calibri" charset="0"/>
              </a:rPr>
              <a:t>What</a:t>
            </a:r>
            <a:r>
              <a:rPr lang="ja-JP" altLang="en-US" sz="2400" smtClean="0">
                <a:solidFill>
                  <a:prstClr val="white"/>
                </a:solidFill>
                <a:latin typeface="Calibri" charset="0"/>
              </a:rPr>
              <a:t>’</a:t>
            </a:r>
            <a:r>
              <a:rPr lang="en-US" sz="2400" smtClean="0">
                <a:solidFill>
                  <a:prstClr val="white"/>
                </a:solidFill>
                <a:latin typeface="Calibri" charset="0"/>
              </a:rPr>
              <a:t>s My Story for Others?</a:t>
            </a:r>
          </a:p>
          <a:p>
            <a:pPr defTabSz="914400" eaLnBrk="1" fontAlgn="base" hangingPunct="1">
              <a:spcBef>
                <a:spcPct val="0"/>
              </a:spcBef>
              <a:spcAft>
                <a:spcPct val="0"/>
              </a:spcAft>
            </a:pPr>
            <a:r>
              <a:rPr lang="en-US" sz="2400" smtClean="0">
                <a:solidFill>
                  <a:prstClr val="white"/>
                </a:solidFill>
                <a:latin typeface="Calibri" charset="0"/>
              </a:rPr>
              <a:t>What</a:t>
            </a:r>
            <a:r>
              <a:rPr lang="ja-JP" altLang="en-US" sz="2400" smtClean="0">
                <a:solidFill>
                  <a:prstClr val="white"/>
                </a:solidFill>
                <a:latin typeface="Calibri" charset="0"/>
              </a:rPr>
              <a:t>’</a:t>
            </a:r>
            <a:r>
              <a:rPr lang="en-US" sz="2400" smtClean="0">
                <a:solidFill>
                  <a:prstClr val="white"/>
                </a:solidFill>
                <a:latin typeface="Calibri" charset="0"/>
              </a:rPr>
              <a:t>s My Story in New 	Media?</a:t>
            </a:r>
          </a:p>
        </p:txBody>
      </p:sp>
      <p:sp>
        <p:nvSpPr>
          <p:cNvPr id="14" name="Right Arrow 13"/>
          <p:cNvSpPr/>
          <p:nvPr/>
        </p:nvSpPr>
        <p:spPr>
          <a:xfrm rot="5400000">
            <a:off x="4782344" y="3371056"/>
            <a:ext cx="977900" cy="48418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pic>
        <p:nvPicPr>
          <p:cNvPr id="6151" name="Picture 4" descr="http://cct.georgetown.edu/images/tarsa_thumb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137636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descr="http://cct.georgetown.edu/images/ressner_thumb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343400"/>
            <a:ext cx="13716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http://cct.georgetown.edu/images/stroud_thumb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495800"/>
            <a:ext cx="14478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http://cct.georgetown.edu/images/wang_thumb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953000"/>
            <a:ext cx="15446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2" descr="http://cct.georgetown.edu/images/mckeon_thumb_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3200400"/>
            <a:ext cx="152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4" descr="http://cct.georgetown.edu/images/zonozi_thumb_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81400"/>
            <a:ext cx="14478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5638800"/>
            <a:ext cx="4648200" cy="923330"/>
          </a:xfrm>
          <a:prstGeom prst="rect">
            <a:avLst/>
          </a:prstGeom>
          <a:noFill/>
        </p:spPr>
        <p:txBody>
          <a:bodyPr wrap="square" rtlCol="0">
            <a:spAutoFit/>
          </a:bodyPr>
          <a:lstStyle/>
          <a:p>
            <a:pPr defTabSz="914400" fontAlgn="base">
              <a:spcBef>
                <a:spcPct val="0"/>
              </a:spcBef>
              <a:spcAft>
                <a:spcPct val="0"/>
              </a:spcAft>
            </a:pPr>
            <a:r>
              <a:rPr lang="en-US" dirty="0" smtClean="0">
                <a:solidFill>
                  <a:srgbClr val="FFFF00"/>
                </a:solidFill>
                <a:latin typeface="Arial" charset="0"/>
                <a:ea typeface="ＭＳ Ｐゴシック" charset="0"/>
                <a:cs typeface="Arial" charset="0"/>
              </a:rPr>
              <a:t>Master’s Program in Communication, Culture and Technology (Georgetown)</a:t>
            </a:r>
          </a:p>
          <a:p>
            <a:pPr defTabSz="914400" fontAlgn="base">
              <a:spcBef>
                <a:spcPct val="0"/>
              </a:spcBef>
              <a:spcAft>
                <a:spcPct val="0"/>
              </a:spcAft>
            </a:pPr>
            <a:r>
              <a:rPr lang="en-US" dirty="0" smtClean="0">
                <a:solidFill>
                  <a:srgbClr val="FFFF00"/>
                </a:solidFill>
                <a:latin typeface="Arial" charset="0"/>
                <a:ea typeface="ＭＳ Ｐゴシック" charset="0"/>
                <a:cs typeface="Arial" charset="0"/>
              </a:rPr>
              <a:t>Professor Jeanine Turner</a:t>
            </a:r>
          </a:p>
        </p:txBody>
      </p:sp>
    </p:spTree>
    <p:extLst>
      <p:ext uri="{BB962C8B-B14F-4D97-AF65-F5344CB8AC3E}">
        <p14:creationId xmlns:p14="http://schemas.microsoft.com/office/powerpoint/2010/main" val="33081730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Northeastern University</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“[based on our read of the portfolios… the redesign transformed the program from a collection of courses into an intentionally designed learning experience… from a ‘degree with a portfolio requirement’ into a portfolio program whose students graduate with a collection of signature work that evidences their capabilities.” </a:t>
            </a:r>
            <a:endParaRPr lang="en-US" dirty="0">
              <a:solidFill>
                <a:srgbClr val="FFFFFF"/>
              </a:solidFill>
            </a:endParaRPr>
          </a:p>
        </p:txBody>
      </p:sp>
      <p:sp>
        <p:nvSpPr>
          <p:cNvPr id="4" name="TextBox 3"/>
          <p:cNvSpPr txBox="1"/>
          <p:nvPr/>
        </p:nvSpPr>
        <p:spPr>
          <a:xfrm>
            <a:off x="1387885" y="5931597"/>
            <a:ext cx="6415693" cy="707886"/>
          </a:xfrm>
          <a:prstGeom prst="rect">
            <a:avLst/>
          </a:prstGeom>
          <a:noFill/>
        </p:spPr>
        <p:txBody>
          <a:bodyPr wrap="square" rtlCol="0">
            <a:spAutoFit/>
          </a:bodyPr>
          <a:lstStyle/>
          <a:p>
            <a:r>
              <a:rPr lang="en-US" sz="2000" i="1" dirty="0" smtClean="0">
                <a:solidFill>
                  <a:srgbClr val="FFFF00"/>
                </a:solidFill>
              </a:rPr>
              <a:t>“Are we who we think we are? </a:t>
            </a:r>
            <a:r>
              <a:rPr lang="en-US" sz="2000" i="1" dirty="0" err="1" smtClean="0">
                <a:solidFill>
                  <a:srgbClr val="FFFF00"/>
                </a:solidFill>
              </a:rPr>
              <a:t>ePortfolios</a:t>
            </a:r>
            <a:r>
              <a:rPr lang="en-US" sz="2000" i="1" dirty="0" smtClean="0">
                <a:solidFill>
                  <a:srgbClr val="FFFF00"/>
                </a:solidFill>
              </a:rPr>
              <a:t> as a Tool for Curriculum Redesign.” </a:t>
            </a:r>
            <a:r>
              <a:rPr lang="en-US" i="1" dirty="0" smtClean="0">
                <a:solidFill>
                  <a:srgbClr val="FFFFFF"/>
                </a:solidFill>
              </a:rPr>
              <a:t>Gail Matthews-</a:t>
            </a:r>
            <a:r>
              <a:rPr lang="en-US" i="1" dirty="0" err="1" smtClean="0">
                <a:solidFill>
                  <a:srgbClr val="FFFFFF"/>
                </a:solidFill>
              </a:rPr>
              <a:t>DeNatale</a:t>
            </a:r>
            <a:endParaRPr lang="en-US" i="1" dirty="0">
              <a:solidFill>
                <a:srgbClr val="FFFFFF"/>
              </a:solidFill>
            </a:endParaRPr>
          </a:p>
        </p:txBody>
      </p:sp>
    </p:spTree>
    <p:extLst>
      <p:ext uri="{BB962C8B-B14F-4D97-AF65-F5344CB8AC3E}">
        <p14:creationId xmlns:p14="http://schemas.microsoft.com/office/powerpoint/2010/main" val="1927984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60293" y="1542144"/>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a:off x="3944262" y="1451423"/>
            <a:ext cx="4445000" cy="3029857"/>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4238745" y="2589615"/>
            <a:ext cx="1814293" cy="1015663"/>
          </a:xfrm>
          <a:prstGeom prst="rect">
            <a:avLst/>
          </a:prstGeom>
          <a:noFill/>
        </p:spPr>
        <p:txBody>
          <a:bodyPr wrap="square" rtlCol="0">
            <a:spAutoFit/>
          </a:bodyPr>
          <a:lstStyle/>
          <a:p>
            <a:r>
              <a:rPr lang="en-US" sz="2000" b="1" dirty="0">
                <a:solidFill>
                  <a:srgbClr val="FF0000"/>
                </a:solidFill>
                <a:latin typeface="Calibri"/>
              </a:rPr>
              <a:t>High impact integrative </a:t>
            </a:r>
          </a:p>
          <a:p>
            <a:r>
              <a:rPr lang="en-US" sz="2000" b="1" dirty="0">
                <a:solidFill>
                  <a:srgbClr val="FF0000"/>
                </a:solidFill>
                <a:latin typeface="Calibri"/>
              </a:rPr>
              <a:t>curriculum</a:t>
            </a:r>
          </a:p>
        </p:txBody>
      </p:sp>
      <p:sp>
        <p:nvSpPr>
          <p:cNvPr id="6" name="TextBox 5"/>
          <p:cNvSpPr txBox="1"/>
          <p:nvPr/>
        </p:nvSpPr>
        <p:spPr>
          <a:xfrm>
            <a:off x="1720872" y="2589615"/>
            <a:ext cx="2086422" cy="1015663"/>
          </a:xfrm>
          <a:prstGeom prst="rect">
            <a:avLst/>
          </a:prstGeom>
          <a:noFill/>
        </p:spPr>
        <p:txBody>
          <a:bodyPr wrap="square" rtlCol="0">
            <a:spAutoFit/>
          </a:bodyPr>
          <a:lstStyle/>
          <a:p>
            <a:r>
              <a:rPr lang="en-US" sz="2000" dirty="0">
                <a:solidFill>
                  <a:prstClr val="black"/>
                </a:solidFill>
                <a:latin typeface="Calibri"/>
              </a:rPr>
              <a:t>Formal undergraduate curriculum</a:t>
            </a:r>
          </a:p>
        </p:txBody>
      </p:sp>
      <p:sp>
        <p:nvSpPr>
          <p:cNvPr id="7" name="TextBox 6"/>
          <p:cNvSpPr txBox="1"/>
          <p:nvPr/>
        </p:nvSpPr>
        <p:spPr>
          <a:xfrm>
            <a:off x="6382739" y="2655652"/>
            <a:ext cx="1857833" cy="707886"/>
          </a:xfrm>
          <a:prstGeom prst="rect">
            <a:avLst/>
          </a:prstGeom>
          <a:noFill/>
        </p:spPr>
        <p:txBody>
          <a:bodyPr wrap="square" rtlCol="0">
            <a:spAutoFit/>
          </a:bodyPr>
          <a:lstStyle/>
          <a:p>
            <a:r>
              <a:rPr lang="en-US" sz="2000" dirty="0">
                <a:solidFill>
                  <a:prstClr val="black"/>
                </a:solidFill>
                <a:latin typeface="Calibri"/>
              </a:rPr>
              <a:t>Experiential </a:t>
            </a:r>
          </a:p>
          <a:p>
            <a:r>
              <a:rPr lang="en-US" sz="2000" dirty="0">
                <a:solidFill>
                  <a:prstClr val="black"/>
                </a:solidFill>
                <a:latin typeface="Calibri"/>
              </a:rPr>
              <a:t>co-curriculum</a:t>
            </a:r>
          </a:p>
        </p:txBody>
      </p:sp>
      <p:sp>
        <p:nvSpPr>
          <p:cNvPr id="19" name="Rectangle 18"/>
          <p:cNvSpPr/>
          <p:nvPr/>
        </p:nvSpPr>
        <p:spPr>
          <a:xfrm>
            <a:off x="1328444" y="1276235"/>
            <a:ext cx="2478849"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TextBox 22"/>
          <p:cNvSpPr txBox="1"/>
          <p:nvPr/>
        </p:nvSpPr>
        <p:spPr>
          <a:xfrm>
            <a:off x="0" y="5095143"/>
            <a:ext cx="3628211" cy="1938992"/>
          </a:xfrm>
          <a:prstGeom prst="rect">
            <a:avLst/>
          </a:prstGeom>
          <a:noFill/>
        </p:spPr>
        <p:txBody>
          <a:bodyPr wrap="square" rtlCol="0">
            <a:spAutoFit/>
          </a:bodyPr>
          <a:lstStyle/>
          <a:p>
            <a:r>
              <a:rPr lang="en-US" sz="2000" b="1" dirty="0">
                <a:solidFill>
                  <a:srgbClr val="008000"/>
                </a:solidFill>
                <a:latin typeface="Calibri"/>
              </a:rPr>
              <a:t>Foundational Knowledge</a:t>
            </a:r>
          </a:p>
          <a:p>
            <a:r>
              <a:rPr lang="en-US" sz="2000" b="1" dirty="0">
                <a:solidFill>
                  <a:srgbClr val="008000"/>
                </a:solidFill>
                <a:latin typeface="Calibri"/>
              </a:rPr>
              <a:t>Some generic and interchangeable</a:t>
            </a:r>
          </a:p>
          <a:p>
            <a:r>
              <a:rPr lang="en-US" sz="2000" dirty="0">
                <a:solidFill>
                  <a:srgbClr val="008000"/>
                </a:solidFill>
                <a:latin typeface="Calibri"/>
              </a:rPr>
              <a:t>Some institutionally-distinctive expertise</a:t>
            </a:r>
          </a:p>
          <a:p>
            <a:endParaRPr lang="en-US" sz="2000" dirty="0">
              <a:solidFill>
                <a:srgbClr val="FF0000"/>
              </a:solidFill>
              <a:latin typeface="Calibri"/>
            </a:endParaRPr>
          </a:p>
        </p:txBody>
      </p:sp>
      <p:sp>
        <p:nvSpPr>
          <p:cNvPr id="25" name="Rectangle 24"/>
          <p:cNvSpPr/>
          <p:nvPr/>
        </p:nvSpPr>
        <p:spPr>
          <a:xfrm>
            <a:off x="6145877" y="1305433"/>
            <a:ext cx="2569298" cy="3818908"/>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TextBox 31"/>
          <p:cNvSpPr txBox="1"/>
          <p:nvPr/>
        </p:nvSpPr>
        <p:spPr>
          <a:xfrm>
            <a:off x="3431671" y="5230788"/>
            <a:ext cx="2951068" cy="1631216"/>
          </a:xfrm>
          <a:prstGeom prst="rect">
            <a:avLst/>
          </a:prstGeom>
          <a:noFill/>
        </p:spPr>
        <p:txBody>
          <a:bodyPr wrap="square" rtlCol="0">
            <a:spAutoFit/>
          </a:bodyPr>
          <a:lstStyle/>
          <a:p>
            <a:pPr algn="ctr"/>
            <a:r>
              <a:rPr lang="en-US" sz="2000" b="1" dirty="0" err="1">
                <a:solidFill>
                  <a:srgbClr val="C0504D">
                    <a:lumMod val="75000"/>
                  </a:srgbClr>
                </a:solidFill>
                <a:latin typeface="Calibri"/>
              </a:rPr>
              <a:t>ePortfolios</a:t>
            </a:r>
            <a:r>
              <a:rPr lang="en-US" sz="2000" b="1" dirty="0">
                <a:solidFill>
                  <a:srgbClr val="C0504D">
                    <a:lumMod val="75000"/>
                  </a:srgbClr>
                </a:solidFill>
                <a:latin typeface="Calibri"/>
              </a:rPr>
              <a:t> as capture of the whole education and institutional value</a:t>
            </a:r>
          </a:p>
          <a:p>
            <a:pPr algn="ctr"/>
            <a:r>
              <a:rPr lang="en-US" sz="2000" b="1" dirty="0">
                <a:solidFill>
                  <a:srgbClr val="008000"/>
                </a:solidFill>
                <a:latin typeface="Calibri"/>
              </a:rPr>
              <a:t>Integrative of all analytics?</a:t>
            </a:r>
          </a:p>
        </p:txBody>
      </p:sp>
      <p:cxnSp>
        <p:nvCxnSpPr>
          <p:cNvPr id="35" name="Straight Arrow Connector 34"/>
          <p:cNvCxnSpPr/>
          <p:nvPr/>
        </p:nvCxnSpPr>
        <p:spPr>
          <a:xfrm flipV="1">
            <a:off x="5386766" y="4572001"/>
            <a:ext cx="676919" cy="4209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0800000">
            <a:off x="3944263" y="4481280"/>
            <a:ext cx="522817" cy="45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Up Arrow 45"/>
          <p:cNvSpPr/>
          <p:nvPr/>
        </p:nvSpPr>
        <p:spPr>
          <a:xfrm>
            <a:off x="4788237" y="4481280"/>
            <a:ext cx="379555" cy="749508"/>
          </a:xfrm>
          <a:prstGeom prst="up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TextBox 26"/>
          <p:cNvSpPr txBox="1"/>
          <p:nvPr/>
        </p:nvSpPr>
        <p:spPr>
          <a:xfrm>
            <a:off x="6382739" y="5095143"/>
            <a:ext cx="2561248" cy="1815882"/>
          </a:xfrm>
          <a:prstGeom prst="rect">
            <a:avLst/>
          </a:prstGeom>
          <a:noFill/>
        </p:spPr>
        <p:txBody>
          <a:bodyPr wrap="square" rtlCol="0">
            <a:spAutoFit/>
          </a:bodyPr>
          <a:lstStyle/>
          <a:p>
            <a:pPr algn="r"/>
            <a:r>
              <a:rPr lang="en-US" sz="2000" b="1" dirty="0">
                <a:solidFill>
                  <a:srgbClr val="008000"/>
                </a:solidFill>
                <a:latin typeface="Calibri"/>
              </a:rPr>
              <a:t>Local and Identity-specific</a:t>
            </a:r>
          </a:p>
          <a:p>
            <a:pPr algn="r"/>
            <a:r>
              <a:rPr lang="en-US" dirty="0">
                <a:solidFill>
                  <a:srgbClr val="008000"/>
                </a:solidFill>
                <a:latin typeface="Calibri"/>
              </a:rPr>
              <a:t>Urban setting</a:t>
            </a:r>
          </a:p>
          <a:p>
            <a:pPr algn="r"/>
            <a:r>
              <a:rPr lang="en-US" dirty="0">
                <a:solidFill>
                  <a:srgbClr val="008000"/>
                </a:solidFill>
                <a:latin typeface="Calibri"/>
              </a:rPr>
              <a:t>Community-based</a:t>
            </a:r>
          </a:p>
          <a:p>
            <a:pPr algn="r"/>
            <a:r>
              <a:rPr lang="en-US" dirty="0">
                <a:solidFill>
                  <a:srgbClr val="008000"/>
                </a:solidFill>
                <a:latin typeface="Calibri"/>
              </a:rPr>
              <a:t>Mentor-based</a:t>
            </a:r>
          </a:p>
          <a:p>
            <a:pPr algn="r"/>
            <a:r>
              <a:rPr lang="en-US" dirty="0">
                <a:solidFill>
                  <a:srgbClr val="008000"/>
                </a:solidFill>
                <a:latin typeface="Calibri"/>
              </a:rPr>
              <a:t>Residential, Diverse</a:t>
            </a:r>
          </a:p>
        </p:txBody>
      </p:sp>
      <p:sp>
        <p:nvSpPr>
          <p:cNvPr id="9" name="Down Arrow 8"/>
          <p:cNvSpPr/>
          <p:nvPr/>
        </p:nvSpPr>
        <p:spPr>
          <a:xfrm>
            <a:off x="4315746" y="1079304"/>
            <a:ext cx="472491" cy="1114415"/>
          </a:xfrm>
          <a:prstGeom prst="downArrow">
            <a:avLst/>
          </a:prstGeom>
          <a:solidFill>
            <a:srgbClr val="77933C">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latin typeface="Calibri"/>
            </a:endParaRPr>
          </a:p>
        </p:txBody>
      </p:sp>
      <p:sp>
        <p:nvSpPr>
          <p:cNvPr id="10" name="TextBox 9"/>
          <p:cNvSpPr txBox="1"/>
          <p:nvPr/>
        </p:nvSpPr>
        <p:spPr>
          <a:xfrm>
            <a:off x="3431672" y="155975"/>
            <a:ext cx="3132696" cy="923330"/>
          </a:xfrm>
          <a:prstGeom prst="rect">
            <a:avLst/>
          </a:prstGeom>
          <a:noFill/>
        </p:spPr>
        <p:txBody>
          <a:bodyPr wrap="square" rtlCol="0">
            <a:spAutoFit/>
          </a:bodyPr>
          <a:lstStyle/>
          <a:p>
            <a:r>
              <a:rPr lang="en-US" b="1" dirty="0">
                <a:solidFill>
                  <a:prstClr val="black"/>
                </a:solidFill>
                <a:latin typeface="Calibri"/>
              </a:rPr>
              <a:t>Authentic student work</a:t>
            </a:r>
          </a:p>
          <a:p>
            <a:r>
              <a:rPr lang="en-US" b="1" dirty="0">
                <a:solidFill>
                  <a:prstClr val="black"/>
                </a:solidFill>
                <a:latin typeface="Calibri"/>
              </a:rPr>
              <a:t>Artifacts of inquiry and practice (</a:t>
            </a:r>
            <a:r>
              <a:rPr lang="en-US" b="1" dirty="0" err="1">
                <a:solidFill>
                  <a:prstClr val="black"/>
                </a:solidFill>
                <a:latin typeface="Calibri"/>
              </a:rPr>
              <a:t>e.g</a:t>
            </a:r>
            <a:r>
              <a:rPr lang="en-US" b="1" dirty="0">
                <a:solidFill>
                  <a:prstClr val="black"/>
                </a:solidFill>
                <a:latin typeface="Calibri"/>
              </a:rPr>
              <a:t> w/VALUE rubrics)</a:t>
            </a:r>
          </a:p>
        </p:txBody>
      </p:sp>
      <p:sp>
        <p:nvSpPr>
          <p:cNvPr id="15" name="Oval 14"/>
          <p:cNvSpPr/>
          <p:nvPr/>
        </p:nvSpPr>
        <p:spPr>
          <a:xfrm>
            <a:off x="3069497" y="-97229"/>
            <a:ext cx="3313242" cy="1642201"/>
          </a:xfrm>
          <a:prstGeom prst="ellipse">
            <a:avLst/>
          </a:prstGeom>
          <a:solidFill>
            <a:srgbClr val="77933C">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000"/>
              </a:solidFill>
              <a:latin typeface="Calibri"/>
            </a:endParaRPr>
          </a:p>
        </p:txBody>
      </p:sp>
      <p:sp>
        <p:nvSpPr>
          <p:cNvPr id="44" name="Oval 43"/>
          <p:cNvSpPr/>
          <p:nvPr/>
        </p:nvSpPr>
        <p:spPr>
          <a:xfrm>
            <a:off x="3885853" y="1934316"/>
            <a:ext cx="2201615" cy="2256117"/>
          </a:xfrm>
          <a:prstGeom prst="ellipse">
            <a:avLst/>
          </a:prstGeom>
          <a:noFill/>
          <a:ln w="38100" cmpd="sng">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latin typeface="Calibri"/>
            </a:endParaRPr>
          </a:p>
        </p:txBody>
      </p:sp>
      <p:sp>
        <p:nvSpPr>
          <p:cNvPr id="2" name="Curved Left Arrow 1"/>
          <p:cNvSpPr/>
          <p:nvPr/>
        </p:nvSpPr>
        <p:spPr>
          <a:xfrm>
            <a:off x="5884974" y="2006886"/>
            <a:ext cx="1057693" cy="1948257"/>
          </a:xfrm>
          <a:prstGeom prst="curvedLeftArrow">
            <a:avLst/>
          </a:prstGeom>
          <a:solidFill>
            <a:srgbClr val="953735">
              <a:alpha val="29000"/>
            </a:srgbClr>
          </a:solidFill>
          <a:ln>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Curved Right Arrow 7"/>
          <p:cNvSpPr/>
          <p:nvPr/>
        </p:nvSpPr>
        <p:spPr>
          <a:xfrm>
            <a:off x="2963601" y="2018983"/>
            <a:ext cx="1166289" cy="1936160"/>
          </a:xfrm>
          <a:prstGeom prst="curvedRightArrow">
            <a:avLst/>
          </a:prstGeom>
          <a:solidFill>
            <a:schemeClr val="accent2">
              <a:lumMod val="75000"/>
              <a:alpha val="3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12" name="Oval 11"/>
          <p:cNvSpPr/>
          <p:nvPr/>
        </p:nvSpPr>
        <p:spPr>
          <a:xfrm>
            <a:off x="179083" y="132937"/>
            <a:ext cx="2234861" cy="1632014"/>
          </a:xfrm>
          <a:prstGeom prst="ellipse">
            <a:avLst/>
          </a:prstGeom>
          <a:solidFill>
            <a:schemeClr val="accent3">
              <a:lumMod val="75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386649" y="265888"/>
            <a:ext cx="1883590" cy="1323439"/>
          </a:xfrm>
          <a:prstGeom prst="rect">
            <a:avLst/>
          </a:prstGeom>
          <a:noFill/>
        </p:spPr>
        <p:txBody>
          <a:bodyPr wrap="square" rtlCol="0">
            <a:spAutoFit/>
          </a:bodyPr>
          <a:lstStyle/>
          <a:p>
            <a:pPr algn="ctr"/>
            <a:r>
              <a:rPr lang="en-US" sz="2000" b="1" dirty="0">
                <a:solidFill>
                  <a:prstClr val="black"/>
                </a:solidFill>
                <a:latin typeface="Calibri"/>
              </a:rPr>
              <a:t>Learning Analytics “attainment” “activity”</a:t>
            </a:r>
          </a:p>
        </p:txBody>
      </p:sp>
      <p:sp>
        <p:nvSpPr>
          <p:cNvPr id="14" name="Curved Right Arrow 13"/>
          <p:cNvSpPr/>
          <p:nvPr/>
        </p:nvSpPr>
        <p:spPr>
          <a:xfrm rot="20032364">
            <a:off x="861754" y="1863432"/>
            <a:ext cx="2076100" cy="3582196"/>
          </a:xfrm>
          <a:prstGeom prst="curvedRightArrow">
            <a:avLst/>
          </a:prstGeom>
          <a:solidFill>
            <a:srgbClr val="77933C">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Oval 25"/>
          <p:cNvSpPr/>
          <p:nvPr/>
        </p:nvSpPr>
        <p:spPr>
          <a:xfrm>
            <a:off x="6880612" y="197344"/>
            <a:ext cx="2234861" cy="1632014"/>
          </a:xfrm>
          <a:prstGeom prst="ellipse">
            <a:avLst/>
          </a:prstGeom>
          <a:solidFill>
            <a:schemeClr val="accent3">
              <a:lumMod val="75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TextBox 27"/>
          <p:cNvSpPr txBox="1"/>
          <p:nvPr/>
        </p:nvSpPr>
        <p:spPr>
          <a:xfrm>
            <a:off x="7119803" y="371418"/>
            <a:ext cx="1824184" cy="1015663"/>
          </a:xfrm>
          <a:prstGeom prst="rect">
            <a:avLst/>
          </a:prstGeom>
          <a:noFill/>
        </p:spPr>
        <p:txBody>
          <a:bodyPr wrap="square" rtlCol="0">
            <a:spAutoFit/>
          </a:bodyPr>
          <a:lstStyle/>
          <a:p>
            <a:pPr algn="ctr"/>
            <a:r>
              <a:rPr lang="en-US" sz="2000" b="1" dirty="0">
                <a:solidFill>
                  <a:prstClr val="black"/>
                </a:solidFill>
                <a:latin typeface="Calibri"/>
              </a:rPr>
              <a:t>Learning Analytics</a:t>
            </a:r>
          </a:p>
          <a:p>
            <a:r>
              <a:rPr lang="en-US" sz="2000" b="1" dirty="0">
                <a:solidFill>
                  <a:prstClr val="black"/>
                </a:solidFill>
                <a:latin typeface="Calibri"/>
              </a:rPr>
              <a:t>“dispositional”</a:t>
            </a:r>
          </a:p>
        </p:txBody>
      </p:sp>
      <p:sp>
        <p:nvSpPr>
          <p:cNvPr id="16" name="Curved Left Arrow 15"/>
          <p:cNvSpPr/>
          <p:nvPr/>
        </p:nvSpPr>
        <p:spPr>
          <a:xfrm rot="1076471">
            <a:off x="6819310" y="1801332"/>
            <a:ext cx="1714787" cy="3105197"/>
          </a:xfrm>
          <a:prstGeom prst="curvedLeftArrow">
            <a:avLst/>
          </a:prstGeom>
          <a:solidFill>
            <a:srgbClr val="77933C">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211283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animBg="1"/>
      <p:bldP spid="12" grpId="0" animBg="1"/>
      <p:bldP spid="13" grpId="0"/>
      <p:bldP spid="14" grpId="0" animBg="1"/>
      <p:bldP spid="26" grpId="0" animBg="1"/>
      <p:bldP spid="28" grpId="0"/>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9731" y="41418"/>
            <a:ext cx="8229600" cy="760779"/>
          </a:xfrm>
        </p:spPr>
        <p:txBody>
          <a:bodyPr>
            <a:noAutofit/>
          </a:bodyPr>
          <a:lstStyle/>
          <a:p>
            <a:r>
              <a:rPr lang="en-US" sz="2800" dirty="0" smtClean="0">
                <a:solidFill>
                  <a:schemeClr val="bg1"/>
                </a:solidFill>
              </a:rPr>
              <a:t>Jack </a:t>
            </a:r>
            <a:r>
              <a:rPr lang="en-US" sz="2800" dirty="0" err="1" smtClean="0">
                <a:solidFill>
                  <a:schemeClr val="bg1"/>
                </a:solidFill>
              </a:rPr>
              <a:t>DeGioia</a:t>
            </a:r>
            <a:r>
              <a:rPr lang="en-US" sz="2800" dirty="0" smtClean="0">
                <a:solidFill>
                  <a:schemeClr val="bg1"/>
                </a:solidFill>
              </a:rPr>
              <a:t>, President, Georgetown </a:t>
            </a:r>
            <a:r>
              <a:rPr lang="en-US" sz="2800" dirty="0" smtClean="0">
                <a:solidFill>
                  <a:srgbClr val="FFFFFF"/>
                </a:solidFill>
              </a:rPr>
              <a:t> </a:t>
            </a:r>
            <a:br>
              <a:rPr lang="en-US" sz="2800" dirty="0" smtClean="0">
                <a:solidFill>
                  <a:srgbClr val="FFFFFF"/>
                </a:solidFill>
              </a:rPr>
            </a:br>
            <a:r>
              <a:rPr lang="en-US" sz="1800" dirty="0" smtClean="0">
                <a:solidFill>
                  <a:srgbClr val="FFFFFF"/>
                </a:solidFill>
              </a:rPr>
              <a:t> </a:t>
            </a:r>
            <a:endParaRPr lang="en-US" sz="1800" i="1" dirty="0">
              <a:solidFill>
                <a:srgbClr val="FFFFFF"/>
              </a:solidFill>
            </a:endParaRPr>
          </a:p>
        </p:txBody>
      </p:sp>
      <p:sp>
        <p:nvSpPr>
          <p:cNvPr id="3" name="TextBox 2"/>
          <p:cNvSpPr txBox="1"/>
          <p:nvPr/>
        </p:nvSpPr>
        <p:spPr>
          <a:xfrm>
            <a:off x="804333" y="2822611"/>
            <a:ext cx="7727244" cy="3785652"/>
          </a:xfrm>
          <a:prstGeom prst="rect">
            <a:avLst/>
          </a:prstGeom>
          <a:noFill/>
        </p:spPr>
        <p:txBody>
          <a:bodyPr wrap="square" rtlCol="0">
            <a:spAutoFit/>
          </a:bodyPr>
          <a:lstStyle/>
          <a:p>
            <a:r>
              <a:rPr lang="en-US" sz="2400" dirty="0" smtClean="0">
                <a:solidFill>
                  <a:srgbClr val="FFFFFF"/>
                </a:solidFill>
                <a:latin typeface="Calibri"/>
              </a:rPr>
              <a:t>Three interlocking and inseparable elements of the University: </a:t>
            </a:r>
          </a:p>
          <a:p>
            <a:endParaRPr lang="en-US" sz="2400" dirty="0">
              <a:solidFill>
                <a:srgbClr val="FFFF00"/>
              </a:solidFill>
              <a:latin typeface="Calibri"/>
            </a:endParaRPr>
          </a:p>
          <a:p>
            <a:pPr marL="342900" indent="-342900">
              <a:buFont typeface="Arial"/>
              <a:buChar char="•"/>
            </a:pPr>
            <a:r>
              <a:rPr lang="en-US" sz="2800" dirty="0" smtClean="0">
                <a:solidFill>
                  <a:srgbClr val="FFFF00"/>
                </a:solidFill>
                <a:latin typeface="Calibri"/>
              </a:rPr>
              <a:t>Formation of men and women</a:t>
            </a:r>
          </a:p>
          <a:p>
            <a:pPr marL="342900" indent="-342900">
              <a:buFont typeface="Arial"/>
              <a:buChar char="•"/>
            </a:pPr>
            <a:endParaRPr lang="en-US" sz="2800" dirty="0">
              <a:solidFill>
                <a:srgbClr val="FFFF00"/>
              </a:solidFill>
              <a:latin typeface="Calibri"/>
            </a:endParaRPr>
          </a:p>
          <a:p>
            <a:pPr marL="342900" indent="-342900">
              <a:buFont typeface="Arial"/>
              <a:buChar char="•"/>
            </a:pPr>
            <a:r>
              <a:rPr lang="en-US" sz="2800" dirty="0" smtClean="0">
                <a:solidFill>
                  <a:srgbClr val="FFFF00"/>
                </a:solidFill>
                <a:latin typeface="Calibri"/>
              </a:rPr>
              <a:t>Knowledge-creation through scholarship and research</a:t>
            </a:r>
          </a:p>
          <a:p>
            <a:pPr marL="342900" indent="-342900">
              <a:buFont typeface="Arial"/>
              <a:buChar char="•"/>
            </a:pPr>
            <a:endParaRPr lang="en-US" sz="2800" dirty="0">
              <a:solidFill>
                <a:srgbClr val="FFFF00"/>
              </a:solidFill>
              <a:latin typeface="Calibri"/>
            </a:endParaRPr>
          </a:p>
          <a:p>
            <a:pPr marL="342900" indent="-342900">
              <a:buFont typeface="Arial"/>
              <a:buChar char="•"/>
            </a:pPr>
            <a:r>
              <a:rPr lang="en-US" sz="2800" dirty="0" smtClean="0">
                <a:solidFill>
                  <a:srgbClr val="FFFF00"/>
                </a:solidFill>
                <a:latin typeface="Calibri"/>
              </a:rPr>
              <a:t>Public Good and the Common Good </a:t>
            </a:r>
            <a:endParaRPr lang="en-US" sz="2800" dirty="0">
              <a:solidFill>
                <a:srgbClr val="FFFF00"/>
              </a:solidFill>
              <a:latin typeface="Calibri"/>
            </a:endParaRPr>
          </a:p>
        </p:txBody>
      </p:sp>
      <p:pic>
        <p:nvPicPr>
          <p:cNvPr id="4" name="Picture 3" descr="jack.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23892" y="900855"/>
            <a:ext cx="3128313" cy="1739576"/>
          </a:xfrm>
          <a:prstGeom prst="rect">
            <a:avLst/>
          </a:prstGeom>
        </p:spPr>
      </p:pic>
      <p:pic>
        <p:nvPicPr>
          <p:cNvPr id="5" name="Picture 4" descr="launch.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2536" y="802197"/>
            <a:ext cx="2571356" cy="1916063"/>
          </a:xfrm>
          <a:prstGeom prst="rect">
            <a:avLst/>
          </a:prstGeom>
        </p:spPr>
      </p:pic>
    </p:spTree>
    <p:extLst>
      <p:ext uri="{BB962C8B-B14F-4D97-AF65-F5344CB8AC3E}">
        <p14:creationId xmlns:p14="http://schemas.microsoft.com/office/powerpoint/2010/main" val="16723807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059425" y="1927595"/>
            <a:ext cx="2424450" cy="646331"/>
          </a:xfrm>
          <a:prstGeom prst="rect">
            <a:avLst/>
          </a:prstGeom>
          <a:noFill/>
        </p:spPr>
        <p:txBody>
          <a:bodyPr wrap="square" rtlCol="0">
            <a:spAutoFit/>
          </a:bodyPr>
          <a:lstStyle/>
          <a:p>
            <a:pPr algn="ctr"/>
            <a:r>
              <a:rPr lang="en-US" sz="3600" b="1" dirty="0" smtClean="0">
                <a:solidFill>
                  <a:prstClr val="white"/>
                </a:solidFill>
                <a:latin typeface="Calibri"/>
              </a:rPr>
              <a:t>Formation</a:t>
            </a:r>
          </a:p>
        </p:txBody>
      </p:sp>
      <p:sp>
        <p:nvSpPr>
          <p:cNvPr id="4" name="TextBox 3"/>
          <p:cNvSpPr txBox="1"/>
          <p:nvPr/>
        </p:nvSpPr>
        <p:spPr>
          <a:xfrm>
            <a:off x="2539900" y="2905557"/>
            <a:ext cx="3614156" cy="646331"/>
          </a:xfrm>
          <a:prstGeom prst="rect">
            <a:avLst/>
          </a:prstGeom>
          <a:noFill/>
        </p:spPr>
        <p:txBody>
          <a:bodyPr wrap="square" rtlCol="0">
            <a:spAutoFit/>
          </a:bodyPr>
          <a:lstStyle/>
          <a:p>
            <a:pPr algn="ctr"/>
            <a:r>
              <a:rPr lang="en-US" sz="3600" b="1" dirty="0" smtClean="0">
                <a:solidFill>
                  <a:prstClr val="white"/>
                </a:solidFill>
                <a:latin typeface="Calibri"/>
              </a:rPr>
              <a:t>Transformation</a:t>
            </a:r>
          </a:p>
        </p:txBody>
      </p:sp>
      <p:sp>
        <p:nvSpPr>
          <p:cNvPr id="5" name="TextBox 4"/>
          <p:cNvSpPr txBox="1"/>
          <p:nvPr/>
        </p:nvSpPr>
        <p:spPr>
          <a:xfrm>
            <a:off x="3059425" y="3915674"/>
            <a:ext cx="2424450" cy="646331"/>
          </a:xfrm>
          <a:prstGeom prst="rect">
            <a:avLst/>
          </a:prstGeom>
          <a:noFill/>
        </p:spPr>
        <p:txBody>
          <a:bodyPr wrap="square" rtlCol="0">
            <a:spAutoFit/>
          </a:bodyPr>
          <a:lstStyle/>
          <a:p>
            <a:pPr algn="ctr"/>
            <a:r>
              <a:rPr lang="en-US" sz="3600" b="1" dirty="0" smtClean="0">
                <a:solidFill>
                  <a:prstClr val="white"/>
                </a:solidFill>
                <a:latin typeface="Calibri"/>
              </a:rPr>
              <a:t>Integration</a:t>
            </a:r>
          </a:p>
        </p:txBody>
      </p:sp>
    </p:spTree>
    <p:extLst>
      <p:ext uri="{BB962C8B-B14F-4D97-AF65-F5344CB8AC3E}">
        <p14:creationId xmlns:p14="http://schemas.microsoft.com/office/powerpoint/2010/main" val="2535941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9565"/>
            <a:ext cx="8229600" cy="1143000"/>
          </a:xfrm>
        </p:spPr>
        <p:txBody>
          <a:bodyPr>
            <a:noAutofit/>
          </a:bodyPr>
          <a:lstStyle/>
          <a:p>
            <a:r>
              <a:rPr lang="en-US" sz="7200" dirty="0" smtClean="0">
                <a:solidFill>
                  <a:srgbClr val="FFFFFF"/>
                </a:solidFill>
              </a:rPr>
              <a:t>2030</a:t>
            </a:r>
            <a:endParaRPr lang="en-US" sz="7200" dirty="0">
              <a:solidFill>
                <a:srgbClr val="FFFFFF"/>
              </a:solidFill>
            </a:endParaRPr>
          </a:p>
        </p:txBody>
      </p:sp>
    </p:spTree>
    <p:extLst>
      <p:ext uri="{BB962C8B-B14F-4D97-AF65-F5344CB8AC3E}">
        <p14:creationId xmlns:p14="http://schemas.microsoft.com/office/powerpoint/2010/main" val="1537198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Questions, Comments, Feedback</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
            </a:r>
            <a:br>
              <a:rPr lang="en-US" dirty="0" smtClean="0">
                <a:solidFill>
                  <a:schemeClr val="bg1"/>
                </a:solidFill>
              </a:rPr>
            </a:br>
            <a:r>
              <a:rPr lang="en-US" dirty="0" smtClean="0">
                <a:solidFill>
                  <a:srgbClr val="FFFFFF"/>
                </a:solidFill>
              </a:rPr>
              <a:t>Randy Bass</a:t>
            </a:r>
            <a:br>
              <a:rPr lang="en-US" dirty="0" smtClean="0">
                <a:solidFill>
                  <a:srgbClr val="FFFFFF"/>
                </a:solidFill>
              </a:rPr>
            </a:br>
            <a:r>
              <a:rPr lang="en-US" dirty="0" smtClean="0">
                <a:solidFill>
                  <a:srgbClr val="FFFFFF"/>
                </a:solidFill>
              </a:rPr>
              <a:t>Georgetown University</a:t>
            </a:r>
            <a:br>
              <a:rPr lang="en-US" dirty="0" smtClean="0">
                <a:solidFill>
                  <a:srgbClr val="FFFFFF"/>
                </a:solidFill>
              </a:rPr>
            </a:br>
            <a:r>
              <a:rPr lang="en-US" dirty="0">
                <a:solidFill>
                  <a:srgbClr val="FFFFFF"/>
                </a:solidFill>
              </a:rPr>
              <a:t/>
            </a:r>
            <a:br>
              <a:rPr lang="en-US" dirty="0">
                <a:solidFill>
                  <a:srgbClr val="FFFFFF"/>
                </a:solidFill>
              </a:rPr>
            </a:br>
            <a:r>
              <a:rPr lang="en-US" dirty="0" smtClean="0">
                <a:solidFill>
                  <a:srgbClr val="FFFFFF"/>
                </a:solidFill>
              </a:rPr>
              <a:t/>
            </a:r>
            <a:br>
              <a:rPr lang="en-US" dirty="0" smtClean="0">
                <a:solidFill>
                  <a:srgbClr val="FFFFFF"/>
                </a:solidFill>
              </a:rPr>
            </a:br>
            <a:r>
              <a:rPr lang="en-US" dirty="0" err="1" smtClean="0">
                <a:solidFill>
                  <a:srgbClr val="FFFFFF"/>
                </a:solidFill>
              </a:rPr>
              <a:t>bassr@georgetown.edu</a:t>
            </a:r>
            <a:endParaRPr lang="en-US" dirty="0">
              <a:solidFill>
                <a:srgbClr val="FFFFFF"/>
              </a:solidFill>
            </a:endParaRPr>
          </a:p>
        </p:txBody>
      </p:sp>
      <p:sp>
        <p:nvSpPr>
          <p:cNvPr id="4" name="TextBox 3"/>
          <p:cNvSpPr txBox="1"/>
          <p:nvPr/>
        </p:nvSpPr>
        <p:spPr>
          <a:xfrm>
            <a:off x="2095900" y="5699969"/>
            <a:ext cx="5379487" cy="369332"/>
          </a:xfrm>
          <a:prstGeom prst="rect">
            <a:avLst/>
          </a:prstGeom>
          <a:noFill/>
        </p:spPr>
        <p:txBody>
          <a:bodyPr wrap="square" rtlCol="0">
            <a:spAutoFit/>
          </a:bodyPr>
          <a:lstStyle/>
          <a:p>
            <a:pPr defTabSz="914400">
              <a:defRPr/>
            </a:pPr>
            <a:r>
              <a:rPr lang="en-US" kern="0" dirty="0" smtClean="0">
                <a:solidFill>
                  <a:srgbClr val="FF0000"/>
                </a:solidFill>
                <a:latin typeface="Calibri"/>
              </a:rPr>
              <a:t>PLEASE DO NOT REPRODUCE WITHOUNT PERMISSION </a:t>
            </a:r>
            <a:endParaRPr lang="en-US" kern="0" dirty="0">
              <a:solidFill>
                <a:srgbClr val="FF0000"/>
              </a:solidFill>
              <a:latin typeface="Calibri"/>
            </a:endParaRPr>
          </a:p>
        </p:txBody>
      </p:sp>
    </p:spTree>
    <p:extLst>
      <p:ext uri="{BB962C8B-B14F-4D97-AF65-F5344CB8AC3E}">
        <p14:creationId xmlns:p14="http://schemas.microsoft.com/office/powerpoint/2010/main" val="516002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0077"/>
            <a:ext cx="8229600" cy="1143000"/>
          </a:xfrm>
        </p:spPr>
        <p:txBody>
          <a:bodyPr>
            <a:normAutofit fontScale="90000"/>
          </a:bodyPr>
          <a:lstStyle/>
          <a:p>
            <a:r>
              <a:rPr lang="en-US" dirty="0" smtClean="0">
                <a:solidFill>
                  <a:srgbClr val="FFFFFF"/>
                </a:solidFill>
              </a:rPr>
              <a:t>What will the world be like in 2030?</a:t>
            </a:r>
            <a:br>
              <a:rPr lang="en-US" dirty="0" smtClean="0">
                <a:solidFill>
                  <a:srgbClr val="FFFFFF"/>
                </a:solidFill>
              </a:rPr>
            </a:br>
            <a:r>
              <a:rPr lang="en-US" dirty="0">
                <a:solidFill>
                  <a:srgbClr val="FFFFFF"/>
                </a:solidFill>
              </a:rPr>
              <a:t/>
            </a:r>
            <a:br>
              <a:rPr lang="en-US" dirty="0">
                <a:solidFill>
                  <a:srgbClr val="FFFFFF"/>
                </a:solidFill>
              </a:rPr>
            </a:br>
            <a:r>
              <a:rPr lang="en-US" dirty="0" smtClean="0">
                <a:solidFill>
                  <a:srgbClr val="FFFFFF"/>
                </a:solidFill>
              </a:rPr>
              <a:t>What will the conditions of knowledge, technology, learning and work be in 15-20 years? </a:t>
            </a:r>
            <a:br>
              <a:rPr lang="en-US" dirty="0" smtClean="0">
                <a:solidFill>
                  <a:srgbClr val="FFFFFF"/>
                </a:solidFill>
              </a:rPr>
            </a:br>
            <a:r>
              <a:rPr lang="en-US" dirty="0">
                <a:solidFill>
                  <a:srgbClr val="FFFFFF"/>
                </a:solidFill>
              </a:rPr>
              <a:t/>
            </a:r>
            <a:br>
              <a:rPr lang="en-US" dirty="0">
                <a:solidFill>
                  <a:srgbClr val="FFFFFF"/>
                </a:solidFill>
              </a:rPr>
            </a:br>
            <a:r>
              <a:rPr lang="en-US" dirty="0" smtClean="0">
                <a:solidFill>
                  <a:srgbClr val="FFFFFF"/>
                </a:solidFill>
              </a:rPr>
              <a:t>What kind of graduate do we want to produce?  </a:t>
            </a:r>
            <a:endParaRPr lang="en-US" dirty="0">
              <a:solidFill>
                <a:srgbClr val="FFFFFF"/>
              </a:solidFill>
            </a:endParaRPr>
          </a:p>
        </p:txBody>
      </p:sp>
      <p:sp>
        <p:nvSpPr>
          <p:cNvPr id="4" name="Title 1"/>
          <p:cNvSpPr txBox="1">
            <a:spLocks/>
          </p:cNvSpPr>
          <p:nvPr/>
        </p:nvSpPr>
        <p:spPr>
          <a:xfrm>
            <a:off x="1539221" y="0"/>
            <a:ext cx="5923933"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latin typeface="Calibri"/>
              </a:rPr>
              <a:t>What might a design approach look like? </a:t>
            </a:r>
          </a:p>
        </p:txBody>
      </p:sp>
    </p:spTree>
    <p:extLst>
      <p:ext uri="{BB962C8B-B14F-4D97-AF65-F5344CB8AC3E}">
        <p14:creationId xmlns:p14="http://schemas.microsoft.com/office/powerpoint/2010/main" val="2133009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2366" y="1133633"/>
            <a:ext cx="3935411" cy="954107"/>
          </a:xfrm>
          <a:prstGeom prst="rect">
            <a:avLst/>
          </a:prstGeom>
          <a:noFill/>
        </p:spPr>
        <p:txBody>
          <a:bodyPr wrap="square" rtlCol="0">
            <a:spAutoFit/>
          </a:bodyPr>
          <a:lstStyle/>
          <a:p>
            <a:r>
              <a:rPr lang="en-US" sz="2800" b="1" dirty="0" smtClean="0">
                <a:solidFill>
                  <a:srgbClr val="0000FF"/>
                </a:solidFill>
                <a:latin typeface="Calibri"/>
              </a:rPr>
              <a:t>Changing </a:t>
            </a:r>
            <a:r>
              <a:rPr lang="en-US" sz="2800" b="1" dirty="0">
                <a:solidFill>
                  <a:srgbClr val="0000FF"/>
                </a:solidFill>
                <a:latin typeface="Calibri"/>
              </a:rPr>
              <a:t>Capacities and </a:t>
            </a:r>
            <a:endParaRPr lang="en-US" sz="2800" b="1" dirty="0" smtClean="0">
              <a:solidFill>
                <a:srgbClr val="0000FF"/>
              </a:solidFill>
              <a:latin typeface="Calibri"/>
            </a:endParaRPr>
          </a:p>
          <a:p>
            <a:r>
              <a:rPr lang="en-US" sz="2800" b="1" dirty="0" smtClean="0">
                <a:solidFill>
                  <a:srgbClr val="0000FF"/>
                </a:solidFill>
                <a:latin typeface="Calibri"/>
              </a:rPr>
              <a:t>Outcomes </a:t>
            </a:r>
            <a:r>
              <a:rPr lang="en-US" sz="2800" b="1" dirty="0">
                <a:solidFill>
                  <a:srgbClr val="0000FF"/>
                </a:solidFill>
                <a:latin typeface="Calibri"/>
              </a:rPr>
              <a:t>for the 21</a:t>
            </a:r>
            <a:r>
              <a:rPr lang="en-US" sz="2800" b="1" baseline="30000" dirty="0">
                <a:solidFill>
                  <a:srgbClr val="0000FF"/>
                </a:solidFill>
                <a:latin typeface="Calibri"/>
              </a:rPr>
              <a:t>st</a:t>
            </a:r>
            <a:r>
              <a:rPr lang="en-US" sz="2800" b="1" dirty="0">
                <a:solidFill>
                  <a:srgbClr val="0000FF"/>
                </a:solidFill>
                <a:latin typeface="Calibri"/>
              </a:rPr>
              <a:t> </a:t>
            </a:r>
            <a:r>
              <a:rPr lang="en-US" sz="2800" b="1" dirty="0" smtClean="0">
                <a:solidFill>
                  <a:srgbClr val="0000FF"/>
                </a:solidFill>
                <a:latin typeface="Calibri"/>
              </a:rPr>
              <a:t>C</a:t>
            </a:r>
            <a:endParaRPr lang="en-US" sz="2800" b="1" dirty="0">
              <a:solidFill>
                <a:srgbClr val="0000FF"/>
              </a:solidFill>
              <a:latin typeface="Calibri"/>
            </a:endParaRPr>
          </a:p>
        </p:txBody>
      </p:sp>
      <p:sp>
        <p:nvSpPr>
          <p:cNvPr id="4" name="Rounded Rectangle 3"/>
          <p:cNvSpPr/>
          <p:nvPr/>
        </p:nvSpPr>
        <p:spPr>
          <a:xfrm>
            <a:off x="776111" y="955442"/>
            <a:ext cx="3877736" cy="1288055"/>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Levy and Murna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793" y="336550"/>
            <a:ext cx="3201231" cy="4861870"/>
          </a:xfrm>
          <a:prstGeom prst="rect">
            <a:avLst/>
          </a:prstGeom>
        </p:spPr>
      </p:pic>
      <p:sp>
        <p:nvSpPr>
          <p:cNvPr id="2" name="Rectangle 1"/>
          <p:cNvSpPr/>
          <p:nvPr/>
        </p:nvSpPr>
        <p:spPr>
          <a:xfrm>
            <a:off x="225777" y="2794066"/>
            <a:ext cx="5056060" cy="2677656"/>
          </a:xfrm>
          <a:prstGeom prst="rect">
            <a:avLst/>
          </a:prstGeom>
        </p:spPr>
        <p:txBody>
          <a:bodyPr wrap="square">
            <a:spAutoFit/>
          </a:bodyPr>
          <a:lstStyle/>
          <a:p>
            <a:r>
              <a:rPr lang="en-US" sz="2800" dirty="0">
                <a:solidFill>
                  <a:prstClr val="black"/>
                </a:solidFill>
                <a:latin typeface="Calibri"/>
              </a:rPr>
              <a:t> “the human labor market will center on three kinds of work: </a:t>
            </a:r>
          </a:p>
          <a:p>
            <a:r>
              <a:rPr lang="en-US" sz="2800" dirty="0" smtClean="0">
                <a:solidFill>
                  <a:prstClr val="black"/>
                </a:solidFill>
                <a:latin typeface="Calibri"/>
              </a:rPr>
              <a:t>solving </a:t>
            </a:r>
            <a:r>
              <a:rPr lang="en-US" sz="2800" dirty="0">
                <a:solidFill>
                  <a:prstClr val="black"/>
                </a:solidFill>
                <a:latin typeface="Calibri"/>
              </a:rPr>
              <a:t>unstructured problems, working with new information, and </a:t>
            </a:r>
            <a:r>
              <a:rPr lang="en-US" sz="2800" dirty="0" smtClean="0">
                <a:solidFill>
                  <a:prstClr val="black"/>
                </a:solidFill>
                <a:latin typeface="Calibri"/>
              </a:rPr>
              <a:t>carrying </a:t>
            </a:r>
            <a:r>
              <a:rPr lang="en-US" sz="2800" dirty="0">
                <a:solidFill>
                  <a:prstClr val="black"/>
                </a:solidFill>
                <a:latin typeface="Calibri"/>
              </a:rPr>
              <a:t>out non-routine manual tasks.” </a:t>
            </a:r>
          </a:p>
        </p:txBody>
      </p:sp>
    </p:spTree>
    <p:extLst>
      <p:ext uri="{BB962C8B-B14F-4D97-AF65-F5344CB8AC3E}">
        <p14:creationId xmlns:p14="http://schemas.microsoft.com/office/powerpoint/2010/main" val="4264661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539221" y="360757"/>
            <a:ext cx="5923933"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latin typeface="Calibri"/>
              </a:rPr>
              <a:t>What might a design approach look like? </a:t>
            </a:r>
          </a:p>
        </p:txBody>
      </p:sp>
      <p:sp>
        <p:nvSpPr>
          <p:cNvPr id="3" name="Title 2"/>
          <p:cNvSpPr>
            <a:spLocks noGrp="1"/>
          </p:cNvSpPr>
          <p:nvPr>
            <p:ph type="title"/>
          </p:nvPr>
        </p:nvSpPr>
        <p:spPr>
          <a:xfrm>
            <a:off x="457200" y="3140117"/>
            <a:ext cx="8229600" cy="1143000"/>
          </a:xfrm>
        </p:spPr>
        <p:txBody>
          <a:bodyPr>
            <a:normAutofit fontScale="90000"/>
          </a:bodyPr>
          <a:lstStyle/>
          <a:p>
            <a:r>
              <a:rPr lang="en-US" dirty="0" smtClean="0">
                <a:solidFill>
                  <a:schemeClr val="bg1"/>
                </a:solidFill>
              </a:rPr>
              <a:t>What kind of education is needed at this moment of history?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What kind of education is only possible in these emerging conditions? </a:t>
            </a:r>
            <a:endParaRPr lang="en-US" dirty="0">
              <a:solidFill>
                <a:schemeClr val="bg1"/>
              </a:solidFill>
            </a:endParaRPr>
          </a:p>
        </p:txBody>
      </p:sp>
    </p:spTree>
    <p:extLst>
      <p:ext uri="{BB962C8B-B14F-4D97-AF65-F5344CB8AC3E}">
        <p14:creationId xmlns:p14="http://schemas.microsoft.com/office/powerpoint/2010/main" val="2208245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41778" y="1850571"/>
            <a:ext cx="7450666" cy="2308324"/>
          </a:xfrm>
          <a:prstGeom prst="rect">
            <a:avLst/>
          </a:prstGeom>
          <a:noFill/>
        </p:spPr>
        <p:txBody>
          <a:bodyPr wrap="square" rtlCol="0">
            <a:spAutoFit/>
          </a:bodyPr>
          <a:lstStyle/>
          <a:p>
            <a:r>
              <a:rPr lang="en-US" sz="3600" dirty="0" smtClean="0">
                <a:solidFill>
                  <a:prstClr val="white"/>
                </a:solidFill>
                <a:latin typeface="Calibri"/>
              </a:rPr>
              <a:t>“Universities are primarily equipped only to look in the rear-view mirror.”</a:t>
            </a:r>
          </a:p>
          <a:p>
            <a:endParaRPr lang="en-US" sz="3600" dirty="0">
              <a:solidFill>
                <a:prstClr val="white"/>
              </a:solidFill>
              <a:latin typeface="Calibri"/>
            </a:endParaRPr>
          </a:p>
          <a:p>
            <a:r>
              <a:rPr lang="en-US" sz="3600" dirty="0" smtClean="0">
                <a:solidFill>
                  <a:prstClr val="white"/>
                </a:solidFill>
                <a:latin typeface="Calibri"/>
              </a:rPr>
              <a:t>	John </a:t>
            </a:r>
            <a:r>
              <a:rPr lang="en-US" sz="3600" dirty="0" err="1" smtClean="0">
                <a:solidFill>
                  <a:prstClr val="white"/>
                </a:solidFill>
                <a:latin typeface="Calibri"/>
              </a:rPr>
              <a:t>Seely</a:t>
            </a:r>
            <a:r>
              <a:rPr lang="en-US" sz="3600" dirty="0" smtClean="0">
                <a:solidFill>
                  <a:prstClr val="white"/>
                </a:solidFill>
                <a:latin typeface="Calibri"/>
              </a:rPr>
              <a:t> Brown</a:t>
            </a:r>
            <a:endParaRPr lang="en-US" sz="3600" dirty="0">
              <a:solidFill>
                <a:prstClr val="white"/>
              </a:solidFill>
              <a:latin typeface="Calibri"/>
            </a:endParaRPr>
          </a:p>
        </p:txBody>
      </p:sp>
    </p:spTree>
    <p:extLst>
      <p:ext uri="{BB962C8B-B14F-4D97-AF65-F5344CB8AC3E}">
        <p14:creationId xmlns:p14="http://schemas.microsoft.com/office/powerpoint/2010/main" val="3458520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Carl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32454</TotalTime>
  <Words>2289</Words>
  <Application>Microsoft Office PowerPoint</Application>
  <PresentationFormat>On-screen Show (4:3)</PresentationFormat>
  <Paragraphs>382</Paragraphs>
  <Slides>59</Slides>
  <Notes>11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59</vt:i4>
      </vt:variant>
    </vt:vector>
  </HeadingPairs>
  <TitlesOfParts>
    <vt:vector size="77" baseType="lpstr">
      <vt:lpstr>ＭＳ Ｐゴシック</vt:lpstr>
      <vt:lpstr>Arial</vt:lpstr>
      <vt:lpstr>Calibri</vt:lpstr>
      <vt:lpstr>Century Gothic</vt:lpstr>
      <vt:lpstr>Gill Sans</vt:lpstr>
      <vt:lpstr>Wingdings 2</vt:lpstr>
      <vt:lpstr>ヒラギノ角ゴ ProN W3</vt:lpstr>
      <vt:lpstr>Office Theme</vt:lpstr>
      <vt:lpstr>5_Office Theme</vt:lpstr>
      <vt:lpstr>6_Office Theme</vt:lpstr>
      <vt:lpstr>7_Office Theme</vt:lpstr>
      <vt:lpstr>4_Office Theme</vt:lpstr>
      <vt:lpstr>2_Office Theme</vt:lpstr>
      <vt:lpstr>9_Office Theme</vt:lpstr>
      <vt:lpstr>11_Office Theme</vt:lpstr>
      <vt:lpstr>1_Office Theme</vt:lpstr>
      <vt:lpstr>8_Office Theme</vt:lpstr>
      <vt:lpstr>Carlos</vt:lpstr>
      <vt:lpstr>Designing the University for 2030: ePortfolio as a Catalyst for Change</vt:lpstr>
      <vt:lpstr>2030</vt:lpstr>
      <vt:lpstr>“What the hell is the World Wide Web?”</vt:lpstr>
      <vt:lpstr>2030</vt:lpstr>
      <vt:lpstr>“The Future of the University as a Design Problem” (Spring 2014) taught with Ann Pendleton Jullian</vt:lpstr>
      <vt:lpstr>What will the world be like in 2030?  What will the conditions of knowledge, technology, learning and work be in 15-20 years?   What kind of graduate do we want to produce?  </vt:lpstr>
      <vt:lpstr>PowerPoint Presentation</vt:lpstr>
      <vt:lpstr>What kind of education is needed at this moment of history?   What kind of education is only possible in these emerging conditions? </vt:lpstr>
      <vt:lpstr>PowerPoint Presentation</vt:lpstr>
      <vt:lpstr>PowerPoint Presentation</vt:lpstr>
      <vt:lpstr>PowerPoint Presentation</vt:lpstr>
      <vt:lpstr>High Impact Practices  (National Survey of Student Engagement--NSSE)   </vt:lpstr>
      <vt:lpstr>PowerPoint Presentation</vt:lpstr>
      <vt:lpstr>PowerPoint Presentation</vt:lpstr>
      <vt:lpstr>PowerPoint Presentation</vt:lpstr>
      <vt:lpstr>PowerPoint Presentation</vt:lpstr>
      <vt:lpstr>Disrupting Ourselves</vt:lpstr>
      <vt:lpstr>PowerPoint Presentation</vt:lpstr>
      <vt:lpstr>PowerPoint Presentation</vt:lpstr>
      <vt:lpstr>PowerPoint Presentation</vt:lpstr>
      <vt:lpstr>ePortfolio: What  Have We  Learned? </vt:lpstr>
      <vt:lpstr>Connect to Learning</vt:lpstr>
      <vt:lpstr>PowerPoint Presentation</vt:lpstr>
      <vt:lpstr>PowerPoint Presentation</vt:lpstr>
      <vt:lpstr>What Difference does ePortfolio Make? C2L evidence supports 3 preliminary claims  </vt:lpstr>
      <vt:lpstr>Claim # 1:  ePortfolio initiatives  Advance Student Learning &amp; Success </vt:lpstr>
      <vt:lpstr>Claim # 1:  ePortfolio initiatives advance student learning &amp; success.</vt:lpstr>
      <vt:lpstr>PowerPoint Presentation</vt:lpstr>
      <vt:lpstr>PowerPoint Presentation</vt:lpstr>
      <vt:lpstr>PowerPoint Presentation</vt:lpstr>
      <vt:lpstr>How does ePortfolio  Shape the Student Learning Experience?</vt:lpstr>
      <vt:lpstr>PowerPoint Presentation</vt:lpstr>
      <vt:lpstr>PowerPoint Presentation</vt:lpstr>
      <vt:lpstr>Claim #2:  ePortfolio Initiatives  Make Student Learning Visible</vt:lpstr>
      <vt:lpstr>Making Learning Visible to Others </vt:lpstr>
      <vt:lpstr>Building my ePortfolio helped me to make connections between ideas…</vt:lpstr>
      <vt:lpstr>PowerPoint Presentation</vt:lpstr>
      <vt:lpstr>Claim #3: ePortfolio initiatives  Catalyze learning-centered Institutional Change</vt:lpstr>
      <vt:lpstr>Being Disrupted</vt:lpstr>
      <vt:lpstr>A Brief History of the Past Three Years in Higher Education</vt:lpstr>
      <vt:lpstr>PowerPoint Presentation</vt:lpstr>
      <vt:lpstr>PowerPoint Presentation</vt:lpstr>
      <vt:lpstr>PowerPoint Presentation</vt:lpstr>
      <vt:lpstr>PowerPoint Presentation</vt:lpstr>
      <vt:lpstr>PowerPoint Presentation</vt:lpstr>
      <vt:lpstr>The split logic of the learning paradigm</vt:lpstr>
      <vt:lpstr>ePortfolios for the new ecology</vt:lpstr>
      <vt:lpstr>The Recentered Curriculum</vt:lpstr>
      <vt:lpstr>PowerPoint Presentation</vt:lpstr>
      <vt:lpstr>Learning Portfolios</vt:lpstr>
      <vt:lpstr>PowerPoint Presentation</vt:lpstr>
      <vt:lpstr>PowerPoint Presentation</vt:lpstr>
      <vt:lpstr>Portfolios:  You have to Look IN, Before you can Look OUT</vt:lpstr>
      <vt:lpstr>Northeastern University</vt:lpstr>
      <vt:lpstr>PowerPoint Presentation</vt:lpstr>
      <vt:lpstr>Jack DeGioia, President, Georgetown    </vt:lpstr>
      <vt:lpstr>PowerPoint Presentation</vt:lpstr>
      <vt:lpstr>2030</vt:lpstr>
      <vt:lpstr>Questions, Comments, Feedback   Randy Bass Georgetown University   bassr@georgetown.edu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Bass</dc:creator>
  <cp:lastModifiedBy>Morton, Mark</cp:lastModifiedBy>
  <cp:revision>336</cp:revision>
  <cp:lastPrinted>2014-03-24T00:43:19Z</cp:lastPrinted>
  <dcterms:created xsi:type="dcterms:W3CDTF">2012-10-18T17:54:26Z</dcterms:created>
  <dcterms:modified xsi:type="dcterms:W3CDTF">2014-04-04T19:43:56Z</dcterms:modified>
</cp:coreProperties>
</file>