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sldIdLst>
    <p:sldId id="297" r:id="rId2"/>
    <p:sldId id="302" r:id="rId3"/>
    <p:sldId id="303" r:id="rId4"/>
    <p:sldId id="328" r:id="rId5"/>
    <p:sldId id="329" r:id="rId6"/>
    <p:sldId id="335" r:id="rId7"/>
    <p:sldId id="334" r:id="rId8"/>
    <p:sldId id="310" r:id="rId9"/>
    <p:sldId id="336" r:id="rId10"/>
    <p:sldId id="307" r:id="rId11"/>
    <p:sldId id="319" r:id="rId12"/>
    <p:sldId id="304" r:id="rId13"/>
    <p:sldId id="305" r:id="rId14"/>
    <p:sldId id="330" r:id="rId15"/>
    <p:sldId id="337" r:id="rId16"/>
    <p:sldId id="308" r:id="rId17"/>
    <p:sldId id="338" r:id="rId18"/>
    <p:sldId id="339" r:id="rId19"/>
    <p:sldId id="331" r:id="rId20"/>
    <p:sldId id="340" r:id="rId21"/>
    <p:sldId id="321" r:id="rId22"/>
    <p:sldId id="332" r:id="rId23"/>
    <p:sldId id="333" r:id="rId2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91" autoAdjust="0"/>
    <p:restoredTop sz="94660"/>
  </p:normalViewPr>
  <p:slideViewPr>
    <p:cSldViewPr snapToGrid="0">
      <p:cViewPr varScale="1">
        <p:scale>
          <a:sx n="118" d="100"/>
          <a:sy n="118" d="100"/>
        </p:scale>
        <p:origin x="162"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58584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53015-2348-4EEE-AD6A-42AA82D26CF7}" type="datetimeFigureOut">
              <a:rPr lang="en-US" smtClean="0"/>
              <a:t>7/27/2015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81334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61063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6863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309630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453015-2348-4EEE-AD6A-42AA82D26CF7}" type="datetimeFigureOut">
              <a:rPr lang="en-US" smtClean="0"/>
              <a:t>7/27/2015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416100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453015-2348-4EEE-AD6A-42AA82D26CF7}" type="datetimeFigureOut">
              <a:rPr lang="en-US" smtClean="0"/>
              <a:t>7/27/2015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15139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48401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41315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39708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01288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453015-2348-4EEE-AD6A-42AA82D26CF7}" type="datetimeFigureOut">
              <a:rPr lang="en-US" smtClean="0"/>
              <a:t>7/27/2015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84837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453015-2348-4EEE-AD6A-42AA82D26CF7}" type="datetimeFigureOut">
              <a:rPr lang="en-US" smtClean="0"/>
              <a:t>7/27/2015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578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D453015-2348-4EEE-AD6A-42AA82D26CF7}" type="datetimeFigureOut">
              <a:rPr lang="en-US" smtClean="0"/>
              <a:t>7/27/2015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62882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D453015-2348-4EEE-AD6A-42AA82D26CF7}" type="datetimeFigureOut">
              <a:rPr lang="en-US" smtClean="0"/>
              <a:t>7/27/2015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64726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D453015-2348-4EEE-AD6A-42AA82D26CF7}" type="datetimeFigureOut">
              <a:rPr lang="en-US" smtClean="0"/>
              <a:t>7/27/2015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08703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53015-2348-4EEE-AD6A-42AA82D26CF7}" type="datetimeFigureOut">
              <a:rPr lang="en-US" smtClean="0"/>
              <a:t>7/27/2015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4242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453015-2348-4EEE-AD6A-42AA82D26CF7}" type="datetimeFigureOut">
              <a:rPr lang="en-US" smtClean="0"/>
              <a:t>7/27/2015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02A4DF7-B699-463E-8C0D-64F888806887}" type="slidenum">
              <a:rPr lang="en-US" smtClean="0"/>
              <a:t>‹#›</a:t>
            </a:fld>
            <a:endParaRPr lang="en-US"/>
          </a:p>
        </p:txBody>
      </p:sp>
    </p:spTree>
    <p:extLst>
      <p:ext uri="{BB962C8B-B14F-4D97-AF65-F5344CB8AC3E}">
        <p14:creationId xmlns:p14="http://schemas.microsoft.com/office/powerpoint/2010/main" val="2939335169"/>
      </p:ext>
    </p:extLst>
  </p:cSld>
  <p:clrMap bg1="dk1" tx1="lt1" bg2="dk2"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rkmorton.ca/" TargetMode="External"/><Relationship Id="rId2" Type="http://schemas.openxmlformats.org/officeDocument/2006/relationships/hyperlink" Target="mailto:mmorton@uwaterloo.c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indmeister.com/957605/biolog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v8N6lbC_VCk" TargetMode="External"/><Relationship Id="rId2" Type="http://schemas.openxmlformats.org/officeDocument/2006/relationships/hyperlink" Target="https://youtu.be/jfIAqr6cBX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indmeister.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noxyFrtabxI" TargetMode="External"/><Relationship Id="rId2" Type="http://schemas.openxmlformats.org/officeDocument/2006/relationships/hyperlink" Target="https://youtu.be/7du9riAKH9Y" TargetMode="External"/><Relationship Id="rId1" Type="http://schemas.openxmlformats.org/officeDocument/2006/relationships/slideLayout" Target="../slideLayouts/slideLayout2.xml"/><Relationship Id="rId5" Type="http://schemas.openxmlformats.org/officeDocument/2006/relationships/hyperlink" Target="https://youtu.be/yjSzHEER3Po" TargetMode="External"/><Relationship Id="rId4" Type="http://schemas.openxmlformats.org/officeDocument/2006/relationships/hyperlink" Target="https://youtu.be/MyPK5cxwOQ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mindomo.com/" TargetMode="External"/><Relationship Id="rId13" Type="http://schemas.openxmlformats.org/officeDocument/2006/relationships/hyperlink" Target="http://ablconnect.harvard.edu/concept-map-research" TargetMode="External"/><Relationship Id="rId3" Type="http://schemas.openxmlformats.org/officeDocument/2006/relationships/hyperlink" Target="https://youtu.be/YIOHw_dw7W4" TargetMode="External"/><Relationship Id="rId7" Type="http://schemas.openxmlformats.org/officeDocument/2006/relationships/hyperlink" Target="https://youtu.be/d-XAO-8Ojmk" TargetMode="External"/><Relationship Id="rId12" Type="http://schemas.openxmlformats.org/officeDocument/2006/relationships/hyperlink" Target="http://ablconnect.harvard.edu/filter_by/concept-map" TargetMode="External"/><Relationship Id="rId2" Type="http://schemas.openxmlformats.org/officeDocument/2006/relationships/hyperlink" Target="https://www.novamind.com/" TargetMode="External"/><Relationship Id="rId1" Type="http://schemas.openxmlformats.org/officeDocument/2006/relationships/slideLayout" Target="../slideLayouts/slideLayout2.xml"/><Relationship Id="rId6" Type="http://schemas.openxmlformats.org/officeDocument/2006/relationships/hyperlink" Target="http://cmap.ihmc.us/" TargetMode="External"/><Relationship Id="rId11" Type="http://schemas.openxmlformats.org/officeDocument/2006/relationships/hyperlink" Target="https://youtu.be/Po-aj31WXsM" TargetMode="External"/><Relationship Id="rId5" Type="http://schemas.openxmlformats.org/officeDocument/2006/relationships/hyperlink" Target="https://youtu.be/nrb7bAtmPE8?list=PLsw_2C2Vx_ypN6v_YggXqXCHS7rNyKk4q" TargetMode="External"/><Relationship Id="rId10" Type="http://schemas.openxmlformats.org/officeDocument/2006/relationships/hyperlink" Target="https://uwaterloo.ca/centre-for-teaching-excellence/teaching-resources/teaching-tips/educational-technologies/all/concept-mapping-tools" TargetMode="External"/><Relationship Id="rId4" Type="http://schemas.openxmlformats.org/officeDocument/2006/relationships/hyperlink" Target="http://vue.tufts.edu/" TargetMode="External"/><Relationship Id="rId9" Type="http://schemas.openxmlformats.org/officeDocument/2006/relationships/hyperlink" Target="https://youtu.be/WvKe-KMoCD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upload.wikimedia.org/wikipedia/commons/0/03/Hieronymus_Bosch-_The_Seven_Deadly_Sins_and_the_Four_Last_Things.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onlinelibrary.wiley.com/doi/10.1111/j.1365-2923.2010.03628.x/ful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dlunap.ro/else2009/papers/994.1.%20AlJarf_Enhancing.pdf" TargetMode="External"/><Relationship Id="rId2" Type="http://schemas.openxmlformats.org/officeDocument/2006/relationships/hyperlink" Target="http://www.ihmc.us/users/acanas/Publications/ConceptMapLitReview/IHMC%20Literature%20Review%20on%20Concept%20Mapping.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Concept Mapping Tools</a:t>
            </a:r>
            <a:endParaRPr lang="en-US" sz="4400" dirty="0"/>
          </a:p>
        </p:txBody>
      </p:sp>
      <p:sp>
        <p:nvSpPr>
          <p:cNvPr id="3" name="Content Placeholder 2"/>
          <p:cNvSpPr>
            <a:spLocks noGrp="1"/>
          </p:cNvSpPr>
          <p:nvPr>
            <p:ph idx="1"/>
          </p:nvPr>
        </p:nvSpPr>
        <p:spPr/>
        <p:txBody>
          <a:bodyPr/>
          <a:lstStyle/>
          <a:p>
            <a:pPr marL="0" indent="0">
              <a:buNone/>
            </a:pPr>
            <a:r>
              <a:rPr lang="en-US" dirty="0" smtClean="0"/>
              <a:t>Dr. Mark Morton</a:t>
            </a:r>
          </a:p>
          <a:p>
            <a:pPr marL="0" indent="0">
              <a:buNone/>
            </a:pPr>
            <a:r>
              <a:rPr lang="en-US" dirty="0" smtClean="0"/>
              <a:t>Centre for Teaching Excellence</a:t>
            </a:r>
          </a:p>
          <a:p>
            <a:pPr marL="0" indent="0">
              <a:buNone/>
            </a:pPr>
            <a:r>
              <a:rPr lang="en-US" dirty="0" smtClean="0"/>
              <a:t>University of Waterloo</a:t>
            </a:r>
          </a:p>
          <a:p>
            <a:endParaRPr lang="en-US" dirty="0"/>
          </a:p>
          <a:p>
            <a:pPr marL="400050" lvl="1" indent="0">
              <a:buNone/>
            </a:pPr>
            <a:r>
              <a:rPr lang="en-US" sz="1600" b="1" dirty="0" smtClean="0">
                <a:hlinkClick r:id="rId2"/>
              </a:rPr>
              <a:t>mmorton@uwaterloo.ca</a:t>
            </a:r>
            <a:r>
              <a:rPr lang="en-US" sz="1600" b="1" dirty="0" smtClean="0"/>
              <a:t> </a:t>
            </a:r>
          </a:p>
          <a:p>
            <a:pPr marL="400050" lvl="1" indent="0">
              <a:buNone/>
            </a:pPr>
            <a:r>
              <a:rPr lang="en-US" sz="1600" b="1" dirty="0" smtClean="0">
                <a:hlinkClick r:id="rId3"/>
              </a:rPr>
              <a:t>www.markmorton.ca</a:t>
            </a:r>
            <a:r>
              <a:rPr lang="en-US" sz="1600" b="1" dirty="0" smtClean="0"/>
              <a:t> </a:t>
            </a:r>
            <a:endParaRPr lang="en-US" sz="1600" b="1" dirty="0"/>
          </a:p>
        </p:txBody>
      </p:sp>
    </p:spTree>
    <p:extLst>
      <p:ext uri="{BB962C8B-B14F-4D97-AF65-F5344CB8AC3E}">
        <p14:creationId xmlns:p14="http://schemas.microsoft.com/office/powerpoint/2010/main" val="3972367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547" y="380624"/>
            <a:ext cx="3517891" cy="5401051"/>
          </a:xfrm>
        </p:spPr>
        <p:txBody>
          <a:bodyPr>
            <a:normAutofit/>
          </a:bodyPr>
          <a:lstStyle/>
          <a:p>
            <a:pPr marL="0" indent="0">
              <a:buNone/>
            </a:pPr>
            <a:r>
              <a:rPr lang="en-US" sz="4200" dirty="0" smtClean="0"/>
              <a:t>Terminology</a:t>
            </a:r>
          </a:p>
          <a:p>
            <a:r>
              <a:rPr lang="en-US" sz="1900" dirty="0" smtClean="0"/>
              <a:t>A shape that contains a word or phrase is called a “</a:t>
            </a:r>
            <a:r>
              <a:rPr lang="en-US" sz="1900" b="1" dirty="0" smtClean="0"/>
              <a:t>node</a:t>
            </a:r>
            <a:r>
              <a:rPr lang="en-US" sz="1900" dirty="0" smtClean="0"/>
              <a:t>”</a:t>
            </a:r>
          </a:p>
          <a:p>
            <a:r>
              <a:rPr lang="en-US" sz="1900" dirty="0" smtClean="0"/>
              <a:t>A line that connects two shapes is called a “</a:t>
            </a:r>
            <a:r>
              <a:rPr lang="en-US" sz="1900" b="1" dirty="0" smtClean="0"/>
              <a:t>connector</a:t>
            </a:r>
            <a:r>
              <a:rPr lang="en-US" sz="1900" dirty="0" smtClean="0"/>
              <a:t>” </a:t>
            </a:r>
          </a:p>
          <a:p>
            <a:r>
              <a:rPr lang="en-US" sz="1900" dirty="0" smtClean="0"/>
              <a:t>The word or phrase that is appears on a connector is called a “</a:t>
            </a:r>
            <a:r>
              <a:rPr lang="en-US" sz="1900" b="1" dirty="0" smtClean="0"/>
              <a:t>label</a:t>
            </a:r>
            <a:r>
              <a:rPr lang="en-US" sz="1900" dirty="0" smtClean="0"/>
              <a:t>”</a:t>
            </a:r>
          </a:p>
          <a:p>
            <a:r>
              <a:rPr lang="en-US" sz="1900" dirty="0" smtClean="0"/>
              <a:t>A sequence of shapes connected by a series of connectors is called a “</a:t>
            </a:r>
            <a:r>
              <a:rPr lang="en-US" sz="1900" b="1" dirty="0" smtClean="0"/>
              <a:t>branch</a:t>
            </a:r>
            <a:r>
              <a:rPr lang="en-US" sz="1900" dirty="0" smtClean="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438" y="484141"/>
            <a:ext cx="8177105" cy="4330089"/>
          </a:xfrm>
          <a:prstGeom prst="rect">
            <a:avLst/>
          </a:prstGeom>
        </p:spPr>
      </p:pic>
      <p:sp>
        <p:nvSpPr>
          <p:cNvPr id="5" name="Content Placeholder 2"/>
          <p:cNvSpPr txBox="1">
            <a:spLocks/>
          </p:cNvSpPr>
          <p:nvPr/>
        </p:nvSpPr>
        <p:spPr>
          <a:xfrm>
            <a:off x="283547" y="5479583"/>
            <a:ext cx="10245596" cy="5238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900" dirty="0" smtClean="0"/>
              <a:t>A line that connects two nodes from separate branches is called a “</a:t>
            </a:r>
            <a:r>
              <a:rPr lang="en-US" sz="1900" b="1" dirty="0" smtClean="0"/>
              <a:t>cross link</a:t>
            </a:r>
            <a:r>
              <a:rPr lang="en-US" sz="1900" dirty="0" smtClean="0"/>
              <a:t>”</a:t>
            </a:r>
            <a:endParaRPr lang="en-US" sz="1900" dirty="0"/>
          </a:p>
          <a:p>
            <a:endParaRPr lang="en-US" sz="1900" dirty="0" smtClean="0"/>
          </a:p>
        </p:txBody>
      </p:sp>
    </p:spTree>
    <p:extLst>
      <p:ext uri="{BB962C8B-B14F-4D97-AF65-F5344CB8AC3E}">
        <p14:creationId xmlns:p14="http://schemas.microsoft.com/office/powerpoint/2010/main" val="409196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265" y="1521063"/>
            <a:ext cx="2004257" cy="2898022"/>
          </a:xfrm>
        </p:spPr>
        <p:txBody>
          <a:bodyPr>
            <a:noAutofit/>
          </a:bodyPr>
          <a:lstStyle/>
          <a:p>
            <a:pPr marL="0" indent="0">
              <a:buNone/>
            </a:pPr>
            <a:r>
              <a:rPr lang="en-US" sz="2400" dirty="0" smtClean="0"/>
              <a:t>Concept maps can have a </a:t>
            </a:r>
            <a:r>
              <a:rPr lang="en-US" sz="2400" b="1" dirty="0" smtClean="0"/>
              <a:t>strict hierarchy </a:t>
            </a:r>
            <a:r>
              <a:rPr lang="en-US" sz="2400" dirty="0" smtClean="0"/>
              <a:t>– that is, clear “levels” along the branches.</a:t>
            </a:r>
            <a:endParaRPr lang="en-US" sz="24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972" y="1181067"/>
            <a:ext cx="9665901" cy="5424774"/>
          </a:xfrm>
          <a:prstGeom prst="rect">
            <a:avLst/>
          </a:prstGeom>
        </p:spPr>
      </p:pic>
      <p:sp>
        <p:nvSpPr>
          <p:cNvPr id="5" name="Title 1"/>
          <p:cNvSpPr>
            <a:spLocks noGrp="1"/>
          </p:cNvSpPr>
          <p:nvPr>
            <p:ph type="title"/>
          </p:nvPr>
        </p:nvSpPr>
        <p:spPr>
          <a:xfrm>
            <a:off x="598486" y="357468"/>
            <a:ext cx="8164514" cy="823599"/>
          </a:xfrm>
        </p:spPr>
        <p:txBody>
          <a:bodyPr/>
          <a:lstStyle/>
          <a:p>
            <a:r>
              <a:rPr lang="en-US" dirty="0" smtClean="0"/>
              <a:t>Types of concept maps</a:t>
            </a:r>
            <a:endParaRPr lang="en-US" dirty="0"/>
          </a:p>
        </p:txBody>
      </p:sp>
    </p:spTree>
    <p:extLst>
      <p:ext uri="{BB962C8B-B14F-4D97-AF65-F5344CB8AC3E}">
        <p14:creationId xmlns:p14="http://schemas.microsoft.com/office/powerpoint/2010/main" val="799632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44672" y="1327989"/>
            <a:ext cx="2816580" cy="4186986"/>
          </a:xfrm>
        </p:spPr>
        <p:txBody>
          <a:bodyPr>
            <a:noAutofit/>
          </a:bodyPr>
          <a:lstStyle/>
          <a:p>
            <a:pPr marL="0" indent="0">
              <a:buNone/>
            </a:pPr>
            <a:r>
              <a:rPr lang="en-US" sz="2400" dirty="0" smtClean="0"/>
              <a:t>Or concept maps can be </a:t>
            </a:r>
            <a:r>
              <a:rPr lang="en-US" sz="2400" b="1" dirty="0" smtClean="0"/>
              <a:t>semi-hierarchical</a:t>
            </a:r>
            <a:r>
              <a:rPr lang="en-US" sz="2400" dirty="0" smtClean="0"/>
              <a:t> – often, these have cross-links between nodes belonging to separate branches. </a:t>
            </a:r>
            <a:endParaRPr lang="en-US" sz="2400" b="1"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252" y="1108613"/>
            <a:ext cx="8714831" cy="5428354"/>
          </a:xfrm>
          <a:prstGeom prst="rect">
            <a:avLst/>
          </a:prstGeom>
        </p:spPr>
      </p:pic>
      <p:sp>
        <p:nvSpPr>
          <p:cNvPr id="5" name="Title 1"/>
          <p:cNvSpPr>
            <a:spLocks noGrp="1"/>
          </p:cNvSpPr>
          <p:nvPr>
            <p:ph type="title"/>
          </p:nvPr>
        </p:nvSpPr>
        <p:spPr>
          <a:xfrm>
            <a:off x="598486" y="357468"/>
            <a:ext cx="8164514" cy="823599"/>
          </a:xfrm>
        </p:spPr>
        <p:txBody>
          <a:bodyPr/>
          <a:lstStyle/>
          <a:p>
            <a:r>
              <a:rPr lang="en-US" dirty="0" smtClean="0"/>
              <a:t>Types of concept maps</a:t>
            </a:r>
            <a:endParaRPr lang="en-US" dirty="0"/>
          </a:p>
        </p:txBody>
      </p:sp>
    </p:spTree>
    <p:extLst>
      <p:ext uri="{BB962C8B-B14F-4D97-AF65-F5344CB8AC3E}">
        <p14:creationId xmlns:p14="http://schemas.microsoft.com/office/powerpoint/2010/main" val="3733612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62728" y="1565954"/>
            <a:ext cx="2693940" cy="2988638"/>
          </a:xfrm>
        </p:spPr>
        <p:txBody>
          <a:bodyPr>
            <a:normAutofit/>
          </a:bodyPr>
          <a:lstStyle/>
          <a:p>
            <a:pPr marL="0" indent="0">
              <a:buNone/>
            </a:pPr>
            <a:r>
              <a:rPr lang="en-US" sz="2400" dirty="0" smtClean="0"/>
              <a:t>Or, concept maps can have </a:t>
            </a:r>
            <a:r>
              <a:rPr lang="en-US" sz="2400" b="1" dirty="0" smtClean="0"/>
              <a:t>no hierarchy </a:t>
            </a:r>
            <a:r>
              <a:rPr lang="en-US" sz="2400" dirty="0" smtClean="0"/>
              <a:t>– they might simply represent a network. </a:t>
            </a:r>
            <a:endParaRPr lang="en-US" sz="2400" b="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645" y="1143736"/>
            <a:ext cx="8109918" cy="5470470"/>
          </a:xfrm>
          <a:prstGeom prst="rect">
            <a:avLst/>
          </a:prstGeom>
        </p:spPr>
      </p:pic>
      <p:sp>
        <p:nvSpPr>
          <p:cNvPr id="4" name="Title 1"/>
          <p:cNvSpPr>
            <a:spLocks noGrp="1"/>
          </p:cNvSpPr>
          <p:nvPr>
            <p:ph type="title"/>
          </p:nvPr>
        </p:nvSpPr>
        <p:spPr>
          <a:xfrm>
            <a:off x="598486" y="357468"/>
            <a:ext cx="8164514" cy="823599"/>
          </a:xfrm>
        </p:spPr>
        <p:txBody>
          <a:bodyPr/>
          <a:lstStyle/>
          <a:p>
            <a:r>
              <a:rPr lang="en-US" dirty="0" smtClean="0"/>
              <a:t>Types of concept maps</a:t>
            </a:r>
            <a:endParaRPr lang="en-US" dirty="0"/>
          </a:p>
        </p:txBody>
      </p:sp>
    </p:spTree>
    <p:extLst>
      <p:ext uri="{BB962C8B-B14F-4D97-AF65-F5344CB8AC3E}">
        <p14:creationId xmlns:p14="http://schemas.microsoft.com/office/powerpoint/2010/main" val="3804094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982" y="447094"/>
            <a:ext cx="11195810" cy="6022717"/>
          </a:xfrm>
        </p:spPr>
        <p:txBody>
          <a:bodyPr>
            <a:normAutofit/>
          </a:bodyPr>
          <a:lstStyle/>
          <a:p>
            <a:pPr marL="0" indent="0">
              <a:buNone/>
            </a:pPr>
            <a:r>
              <a:rPr lang="en-US" sz="2600" b="1" dirty="0" smtClean="0"/>
              <a:t>Advantages</a:t>
            </a:r>
            <a:r>
              <a:rPr lang="en-US" sz="2600" dirty="0" smtClean="0"/>
              <a:t> of computer-based concept mapping tools </a:t>
            </a:r>
            <a:br>
              <a:rPr lang="en-US" sz="2600" dirty="0" smtClean="0"/>
            </a:br>
            <a:r>
              <a:rPr lang="en-US" sz="2600" dirty="0" smtClean="0"/>
              <a:t>over paper &amp; pencil:</a:t>
            </a:r>
            <a:br>
              <a:rPr lang="en-US" sz="2600" dirty="0" smtClean="0"/>
            </a:br>
            <a:endParaRPr lang="en-US" sz="2600" dirty="0" smtClean="0"/>
          </a:p>
          <a:p>
            <a:r>
              <a:rPr lang="en-US" sz="2400" dirty="0" smtClean="0"/>
              <a:t>Infinite size and complexity </a:t>
            </a:r>
          </a:p>
          <a:p>
            <a:pPr lvl="1"/>
            <a:r>
              <a:rPr lang="en-US" sz="2400" dirty="0" smtClean="0"/>
              <a:t>With large concept maps, a user can pan around its various parts</a:t>
            </a:r>
          </a:p>
          <a:p>
            <a:pPr lvl="1"/>
            <a:r>
              <a:rPr lang="en-US" sz="2400" dirty="0" smtClean="0"/>
              <a:t>With detailed concept maps, a user can zoom in on specific parts</a:t>
            </a:r>
          </a:p>
          <a:p>
            <a:r>
              <a:rPr lang="en-US" sz="2400" dirty="0" smtClean="0"/>
              <a:t>Dynamic branches</a:t>
            </a:r>
          </a:p>
          <a:p>
            <a:pPr lvl="1"/>
            <a:r>
              <a:rPr lang="en-US" sz="2400" dirty="0" smtClean="0"/>
              <a:t>A branch </a:t>
            </a:r>
            <a:r>
              <a:rPr lang="en-US" sz="2400" dirty="0"/>
              <a:t>can be closed (to hide its sub branches) and then opened (to reveal the sub branches</a:t>
            </a:r>
            <a:r>
              <a:rPr lang="en-US" sz="2400" dirty="0" smtClean="0"/>
              <a:t>). Here is a quick </a:t>
            </a:r>
            <a:r>
              <a:rPr lang="en-US" sz="2400" dirty="0" smtClean="0">
                <a:hlinkClick r:id="rId2"/>
              </a:rPr>
              <a:t>example</a:t>
            </a:r>
            <a:r>
              <a:rPr lang="en-US" sz="2400" dirty="0" smtClean="0"/>
              <a:t>. </a:t>
            </a:r>
            <a:endParaRPr lang="en-US" sz="2400" dirty="0"/>
          </a:p>
          <a:p>
            <a:r>
              <a:rPr lang="en-US" sz="2400" dirty="0" smtClean="0"/>
              <a:t>Hyperlinked nodes</a:t>
            </a:r>
          </a:p>
          <a:p>
            <a:pPr lvl="1">
              <a:lnSpc>
                <a:spcPct val="110000"/>
              </a:lnSpc>
            </a:pPr>
            <a:r>
              <a:rPr lang="en-US" sz="2400" dirty="0"/>
              <a:t>Nodes can have hyperlinks attached to them, which a user can click to access further resources that are relevant to that </a:t>
            </a:r>
            <a:r>
              <a:rPr lang="en-US" sz="2400" dirty="0" smtClean="0"/>
              <a:t>node</a:t>
            </a:r>
            <a:endParaRPr lang="en-US" sz="2400" dirty="0"/>
          </a:p>
        </p:txBody>
      </p:sp>
      <p:sp>
        <p:nvSpPr>
          <p:cNvPr id="2" name="TextBox 1"/>
          <p:cNvSpPr txBox="1"/>
          <p:nvPr/>
        </p:nvSpPr>
        <p:spPr>
          <a:xfrm rot="20790465">
            <a:off x="10188145" y="5628629"/>
            <a:ext cx="1666786" cy="954107"/>
          </a:xfrm>
          <a:prstGeom prst="rect">
            <a:avLst/>
          </a:prstGeom>
          <a:solidFill>
            <a:schemeClr val="accent6">
              <a:lumMod val="60000"/>
              <a:lumOff val="40000"/>
            </a:schemeClr>
          </a:solidFill>
        </p:spPr>
        <p:txBody>
          <a:bodyPr wrap="square" rtlCol="0">
            <a:spAutoFit/>
          </a:bodyPr>
          <a:lstStyle/>
          <a:p>
            <a:r>
              <a:rPr lang="en-US" sz="1400" b="1" dirty="0" smtClean="0">
                <a:solidFill>
                  <a:schemeClr val="bg1"/>
                </a:solidFill>
              </a:rPr>
              <a:t>We’ll see examples of all of these later in the presentation</a:t>
            </a:r>
            <a:endParaRPr lang="en-US" sz="1400" b="1" dirty="0">
              <a:solidFill>
                <a:schemeClr val="bg1"/>
              </a:solidFill>
            </a:endParaRPr>
          </a:p>
        </p:txBody>
      </p:sp>
    </p:spTree>
    <p:extLst>
      <p:ext uri="{BB962C8B-B14F-4D97-AF65-F5344CB8AC3E}">
        <p14:creationId xmlns:p14="http://schemas.microsoft.com/office/powerpoint/2010/main" val="20323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982" y="447094"/>
            <a:ext cx="11195810" cy="6022717"/>
          </a:xfrm>
        </p:spPr>
        <p:txBody>
          <a:bodyPr>
            <a:normAutofit/>
          </a:bodyPr>
          <a:lstStyle/>
          <a:p>
            <a:pPr marL="0" indent="0">
              <a:buNone/>
            </a:pPr>
            <a:r>
              <a:rPr lang="en-US" sz="2600" dirty="0" smtClean="0"/>
              <a:t>Advantages of concept mapping tools over paper &amp; pencil:</a:t>
            </a:r>
            <a:br>
              <a:rPr lang="en-US" sz="2600" dirty="0" smtClean="0"/>
            </a:br>
            <a:endParaRPr lang="en-US" sz="2600" dirty="0" smtClean="0"/>
          </a:p>
          <a:p>
            <a:r>
              <a:rPr lang="en-US" sz="2400" dirty="0" smtClean="0"/>
              <a:t>Rollover text</a:t>
            </a:r>
          </a:p>
          <a:p>
            <a:pPr lvl="1">
              <a:lnSpc>
                <a:spcPct val="110000"/>
              </a:lnSpc>
            </a:pPr>
            <a:r>
              <a:rPr lang="en-US" sz="2400" dirty="0" smtClean="0"/>
              <a:t>Nodes </a:t>
            </a:r>
            <a:r>
              <a:rPr lang="en-US" sz="2400" dirty="0"/>
              <a:t>can have descriptive or explanatory texts that is not visible until a user puts the cursor over the node</a:t>
            </a:r>
          </a:p>
          <a:p>
            <a:r>
              <a:rPr lang="en-US" sz="2400" dirty="0" smtClean="0"/>
              <a:t>Presentation mode</a:t>
            </a:r>
          </a:p>
          <a:p>
            <a:pPr lvl="1"/>
            <a:r>
              <a:rPr lang="en-US" sz="2400" dirty="0" smtClean="0"/>
              <a:t>The creator of the map can create a “path” that leads a user through the concept map in a logical and linear manner</a:t>
            </a:r>
          </a:p>
          <a:p>
            <a:pPr marL="0" indent="0">
              <a:buNone/>
            </a:pPr>
            <a:endParaRPr lang="en-US" dirty="0"/>
          </a:p>
        </p:txBody>
      </p:sp>
      <p:sp>
        <p:nvSpPr>
          <p:cNvPr id="2" name="TextBox 1"/>
          <p:cNvSpPr txBox="1"/>
          <p:nvPr/>
        </p:nvSpPr>
        <p:spPr>
          <a:xfrm rot="20790465">
            <a:off x="9393635" y="4163603"/>
            <a:ext cx="1666786" cy="954107"/>
          </a:xfrm>
          <a:prstGeom prst="rect">
            <a:avLst/>
          </a:prstGeom>
          <a:solidFill>
            <a:schemeClr val="accent6">
              <a:lumMod val="60000"/>
              <a:lumOff val="40000"/>
            </a:schemeClr>
          </a:solidFill>
        </p:spPr>
        <p:txBody>
          <a:bodyPr wrap="square" rtlCol="0">
            <a:spAutoFit/>
          </a:bodyPr>
          <a:lstStyle/>
          <a:p>
            <a:r>
              <a:rPr lang="en-US" sz="1400" b="1" dirty="0" smtClean="0">
                <a:solidFill>
                  <a:schemeClr val="bg1"/>
                </a:solidFill>
              </a:rPr>
              <a:t>We’ll see examples of all of these later in the presentation</a:t>
            </a:r>
            <a:endParaRPr lang="en-US" sz="1400" b="1" dirty="0">
              <a:solidFill>
                <a:schemeClr val="bg1"/>
              </a:solidFill>
            </a:endParaRPr>
          </a:p>
        </p:txBody>
      </p:sp>
    </p:spTree>
    <p:extLst>
      <p:ext uri="{BB962C8B-B14F-4D97-AF65-F5344CB8AC3E}">
        <p14:creationId xmlns:p14="http://schemas.microsoft.com/office/powerpoint/2010/main" val="12050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46" y="273424"/>
            <a:ext cx="9774754" cy="642914"/>
          </a:xfrm>
        </p:spPr>
        <p:txBody>
          <a:bodyPr/>
          <a:lstStyle/>
          <a:p>
            <a:r>
              <a:rPr lang="en-US" dirty="0" smtClean="0"/>
              <a:t>Learning Activity #1</a:t>
            </a:r>
            <a:endParaRPr lang="en-US" dirty="0"/>
          </a:p>
        </p:txBody>
      </p:sp>
      <p:sp>
        <p:nvSpPr>
          <p:cNvPr id="3" name="Content Placeholder 2"/>
          <p:cNvSpPr>
            <a:spLocks noGrp="1"/>
          </p:cNvSpPr>
          <p:nvPr>
            <p:ph idx="1"/>
          </p:nvPr>
        </p:nvSpPr>
        <p:spPr>
          <a:xfrm>
            <a:off x="782311" y="993871"/>
            <a:ext cx="10047054" cy="5478491"/>
          </a:xfrm>
        </p:spPr>
        <p:txBody>
          <a:bodyPr>
            <a:normAutofit fontScale="92500" lnSpcReduction="10000"/>
          </a:bodyPr>
          <a:lstStyle/>
          <a:p>
            <a:pPr marL="0" indent="0">
              <a:buNone/>
            </a:pPr>
            <a:r>
              <a:rPr lang="en-US" sz="2400" dirty="0" smtClean="0"/>
              <a:t>In small groups, share some ideas about how you could use concept mapping tools in your courses. What learning activities could be based on concept maps? How could they enhance your teaching?  </a:t>
            </a:r>
          </a:p>
          <a:p>
            <a:pPr marL="0" indent="0">
              <a:buNone/>
            </a:pPr>
            <a:r>
              <a:rPr lang="en-US" sz="2400" dirty="0" smtClean="0"/>
              <a:t>After coming up with a few ideas, be prepared to have </a:t>
            </a:r>
            <a:r>
              <a:rPr lang="en-US" sz="2400" dirty="0" smtClean="0"/>
              <a:t>one person in </a:t>
            </a:r>
            <a:r>
              <a:rPr lang="en-US" sz="2400" dirty="0" smtClean="0"/>
              <a:t>your small group share </a:t>
            </a:r>
            <a:r>
              <a:rPr lang="en-US" sz="2400" dirty="0" smtClean="0"/>
              <a:t>those ideas with </a:t>
            </a:r>
            <a:r>
              <a:rPr lang="en-US" sz="2400" dirty="0" smtClean="0"/>
              <a:t>the large group. </a:t>
            </a:r>
          </a:p>
          <a:p>
            <a:r>
              <a:rPr lang="en-US" sz="1800" dirty="0" smtClean="0"/>
              <a:t>Have students create a concept map to assess their </a:t>
            </a:r>
            <a:r>
              <a:rPr lang="en-US" sz="1800" b="1" dirty="0" smtClean="0"/>
              <a:t>prior knowledge </a:t>
            </a:r>
            <a:r>
              <a:rPr lang="en-US" sz="1800" dirty="0" smtClean="0"/>
              <a:t>of a topic.</a:t>
            </a:r>
          </a:p>
          <a:p>
            <a:r>
              <a:rPr lang="en-US" sz="1800" dirty="0" smtClean="0"/>
              <a:t>Once a week</a:t>
            </a:r>
            <a:r>
              <a:rPr lang="en-US" sz="1800" dirty="0"/>
              <a:t>, have </a:t>
            </a:r>
            <a:r>
              <a:rPr lang="en-US" sz="1800" dirty="0" smtClean="0"/>
              <a:t>students </a:t>
            </a:r>
            <a:r>
              <a:rPr lang="en-US" sz="1800" dirty="0"/>
              <a:t>build concept maps that visually represent the ideas </a:t>
            </a:r>
            <a:r>
              <a:rPr lang="en-US" sz="1800" dirty="0" smtClean="0"/>
              <a:t>that </a:t>
            </a:r>
            <a:r>
              <a:rPr lang="en-US" sz="1800" dirty="0"/>
              <a:t>were covered in </a:t>
            </a:r>
            <a:r>
              <a:rPr lang="en-US" sz="1800" b="1" dirty="0"/>
              <a:t>that's week's </a:t>
            </a:r>
            <a:r>
              <a:rPr lang="en-US" sz="1800" b="1" dirty="0" smtClean="0"/>
              <a:t>classes</a:t>
            </a:r>
            <a:r>
              <a:rPr lang="en-US" sz="1800" dirty="0" smtClean="0"/>
              <a:t>.</a:t>
            </a:r>
          </a:p>
          <a:p>
            <a:r>
              <a:rPr lang="en-US" sz="1800" dirty="0" smtClean="0"/>
              <a:t>Have </a:t>
            </a:r>
            <a:r>
              <a:rPr lang="en-US" sz="1800" dirty="0"/>
              <a:t>students build a concept map of the course content over the </a:t>
            </a:r>
            <a:r>
              <a:rPr lang="en-US" sz="1800" b="1" dirty="0" smtClean="0"/>
              <a:t>duration of </a:t>
            </a:r>
            <a:r>
              <a:rPr lang="en-US" sz="1800" b="1" dirty="0"/>
              <a:t>the </a:t>
            </a:r>
            <a:r>
              <a:rPr lang="en-US" sz="1800" b="1" dirty="0" smtClean="0"/>
              <a:t>term</a:t>
            </a:r>
            <a:r>
              <a:rPr lang="en-US" sz="1800" dirty="0" smtClean="0"/>
              <a:t>, one that maps their growing understanding of the course content. </a:t>
            </a:r>
          </a:p>
          <a:p>
            <a:r>
              <a:rPr lang="en-US" sz="1800" dirty="0"/>
              <a:t>When lecturing, give </a:t>
            </a:r>
            <a:r>
              <a:rPr lang="en-US" sz="1800" dirty="0" smtClean="0"/>
              <a:t>students </a:t>
            </a:r>
            <a:r>
              <a:rPr lang="en-US" sz="1800" dirty="0"/>
              <a:t>a </a:t>
            </a:r>
            <a:r>
              <a:rPr lang="en-US" sz="1800" b="1" dirty="0"/>
              <a:t>partially finished concept </a:t>
            </a:r>
            <a:r>
              <a:rPr lang="en-US" sz="1800" b="1" dirty="0" smtClean="0"/>
              <a:t>map</a:t>
            </a:r>
            <a:r>
              <a:rPr lang="en-US" sz="1800" dirty="0" smtClean="0"/>
              <a:t>: </a:t>
            </a:r>
          </a:p>
          <a:p>
            <a:pPr lvl="1"/>
            <a:r>
              <a:rPr lang="en-US" sz="1600" dirty="0" smtClean="0"/>
              <a:t>Give them a map of empty nodes and lines, and have them add the correct terms to the nodes during a lecture (or as homework).</a:t>
            </a:r>
          </a:p>
          <a:p>
            <a:pPr lvl="1"/>
            <a:r>
              <a:rPr lang="en-US" sz="1600" dirty="0" smtClean="0"/>
              <a:t>Give them a list of terms with no map, and have them create the map during a lecture (or as homework). </a:t>
            </a:r>
          </a:p>
          <a:p>
            <a:r>
              <a:rPr lang="en-US" sz="1800" dirty="0" smtClean="0"/>
              <a:t>Have students </a:t>
            </a:r>
            <a:r>
              <a:rPr lang="en-US" sz="1800" b="1" dirty="0" smtClean="0"/>
              <a:t>collaborate</a:t>
            </a:r>
            <a:r>
              <a:rPr lang="en-US" sz="1800" dirty="0" smtClean="0"/>
              <a:t> on making a concept map. </a:t>
            </a:r>
          </a:p>
          <a:p>
            <a:endParaRPr lang="en-US" sz="1600" dirty="0"/>
          </a:p>
        </p:txBody>
      </p:sp>
    </p:spTree>
    <p:extLst>
      <p:ext uri="{BB962C8B-B14F-4D97-AF65-F5344CB8AC3E}">
        <p14:creationId xmlns:p14="http://schemas.microsoft.com/office/powerpoint/2010/main" val="378414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 #2</a:t>
            </a:r>
            <a:endParaRPr lang="en-US" dirty="0"/>
          </a:p>
        </p:txBody>
      </p:sp>
      <p:sp>
        <p:nvSpPr>
          <p:cNvPr id="3" name="Content Placeholder 2"/>
          <p:cNvSpPr>
            <a:spLocks noGrp="1"/>
          </p:cNvSpPr>
          <p:nvPr>
            <p:ph idx="1"/>
          </p:nvPr>
        </p:nvSpPr>
        <p:spPr>
          <a:xfrm>
            <a:off x="437322" y="1081121"/>
            <a:ext cx="11243144" cy="739472"/>
          </a:xfrm>
        </p:spPr>
        <p:txBody>
          <a:bodyPr/>
          <a:lstStyle/>
          <a:p>
            <a:pPr marL="0" indent="0">
              <a:buNone/>
            </a:pPr>
            <a:r>
              <a:rPr lang="en-US" dirty="0" smtClean="0"/>
              <a:t>Complete the </a:t>
            </a:r>
            <a:r>
              <a:rPr lang="en-US" dirty="0" smtClean="0"/>
              <a:t>partially completed </a:t>
            </a:r>
            <a:r>
              <a:rPr lang="en-US" dirty="0" smtClean="0"/>
              <a:t>concept map that you have been given using these words or phrases (each word or phrase becomes a node):</a:t>
            </a:r>
          </a:p>
          <a:p>
            <a:pPr marL="0" indent="0">
              <a:buNone/>
            </a:pPr>
            <a:endParaRPr lang="en-US" dirty="0" smtClean="0"/>
          </a:p>
          <a:p>
            <a:endParaRPr lang="en-US" dirty="0" smtClean="0"/>
          </a:p>
          <a:p>
            <a:endParaRPr lang="en-US" dirty="0"/>
          </a:p>
        </p:txBody>
      </p:sp>
      <p:sp>
        <p:nvSpPr>
          <p:cNvPr id="4" name="TextBox 3"/>
          <p:cNvSpPr txBox="1"/>
          <p:nvPr/>
        </p:nvSpPr>
        <p:spPr>
          <a:xfrm>
            <a:off x="372584" y="1853248"/>
            <a:ext cx="4230094" cy="3139321"/>
          </a:xfrm>
          <a:prstGeom prst="rect">
            <a:avLst/>
          </a:prstGeom>
          <a:noFill/>
        </p:spPr>
        <p:txBody>
          <a:bodyPr wrap="square" rtlCol="0">
            <a:spAutoFit/>
          </a:bodyPr>
          <a:lstStyle/>
          <a:p>
            <a:pPr marL="285750" indent="-285750">
              <a:buFont typeface="Arial" panose="020B0604020202020204" pitchFamily="34" charset="0"/>
              <a:buChar char="•"/>
            </a:pPr>
            <a:r>
              <a:rPr lang="en-US" dirty="0"/>
              <a:t>Ancient rock carvings</a:t>
            </a:r>
          </a:p>
          <a:p>
            <a:pPr marL="285750" indent="-285750">
              <a:buFont typeface="Arial" panose="020B0604020202020204" pitchFamily="34" charset="0"/>
              <a:buChar char="•"/>
            </a:pPr>
            <a:r>
              <a:rPr lang="en-US" dirty="0" smtClean="0"/>
              <a:t>Better </a:t>
            </a:r>
            <a:r>
              <a:rPr lang="en-US" dirty="0"/>
              <a:t>knowledge retention</a:t>
            </a:r>
          </a:p>
          <a:p>
            <a:pPr marL="285750" indent="-285750">
              <a:buFont typeface="Arial" panose="020B0604020202020204" pitchFamily="34" charset="0"/>
              <a:buChar char="•"/>
            </a:pPr>
            <a:r>
              <a:rPr lang="en-US" dirty="0" err="1" smtClean="0"/>
              <a:t>CmapTools</a:t>
            </a:r>
            <a:endParaRPr lang="en-US" dirty="0"/>
          </a:p>
          <a:p>
            <a:pPr marL="285750" indent="-285750">
              <a:buFont typeface="Arial" panose="020B0604020202020204" pitchFamily="34" charset="0"/>
              <a:buChar char="•"/>
            </a:pPr>
            <a:r>
              <a:rPr lang="en-US" dirty="0" err="1"/>
              <a:t>NovaMind</a:t>
            </a:r>
            <a:endParaRPr lang="en-US" dirty="0"/>
          </a:p>
          <a:p>
            <a:pPr marL="285750" indent="-285750">
              <a:buFont typeface="Arial" panose="020B0604020202020204" pitchFamily="34" charset="0"/>
              <a:buChar char="•"/>
            </a:pPr>
            <a:r>
              <a:rPr lang="en-US" dirty="0"/>
              <a:t>Better problem solving</a:t>
            </a:r>
          </a:p>
          <a:p>
            <a:pPr marL="285750" indent="-285750">
              <a:buFont typeface="Arial" panose="020B0604020202020204" pitchFamily="34" charset="0"/>
              <a:buChar char="•"/>
            </a:pPr>
            <a:r>
              <a:rPr lang="en-US" dirty="0" smtClean="0"/>
              <a:t>Mapping </a:t>
            </a:r>
            <a:r>
              <a:rPr lang="en-US" dirty="0"/>
              <a:t>ideas from a lecture</a:t>
            </a:r>
          </a:p>
          <a:p>
            <a:pPr marL="285750" indent="-285750">
              <a:buFont typeface="Arial" panose="020B0604020202020204" pitchFamily="34" charset="0"/>
              <a:buChar char="•"/>
            </a:pPr>
            <a:r>
              <a:rPr lang="en-US" dirty="0"/>
              <a:t>Collaborating on a map</a:t>
            </a:r>
          </a:p>
          <a:p>
            <a:pPr marL="285750" indent="-285750">
              <a:buFont typeface="Arial" panose="020B0604020202020204" pitchFamily="34" charset="0"/>
              <a:buChar char="•"/>
            </a:pPr>
            <a:r>
              <a:rPr lang="en-US" dirty="0"/>
              <a:t>Better organization skills</a:t>
            </a:r>
          </a:p>
          <a:p>
            <a:pPr marL="285750" indent="-285750">
              <a:buFont typeface="Arial" panose="020B0604020202020204" pitchFamily="34" charset="0"/>
              <a:buChar char="•"/>
            </a:pPr>
            <a:r>
              <a:rPr lang="en-US" dirty="0" smtClean="0"/>
              <a:t>Completing </a:t>
            </a:r>
            <a:r>
              <a:rPr lang="en-US" dirty="0"/>
              <a:t>partial maps</a:t>
            </a:r>
          </a:p>
          <a:p>
            <a:pPr marL="285750" indent="-285750">
              <a:buFont typeface="Arial" panose="020B0604020202020204" pitchFamily="34" charset="0"/>
              <a:buChar char="•"/>
            </a:pPr>
            <a:r>
              <a:rPr lang="en-US" dirty="0" smtClean="0"/>
              <a:t>VUE</a:t>
            </a:r>
          </a:p>
          <a:p>
            <a:pPr marL="285750" indent="-285750">
              <a:buFont typeface="Arial" panose="020B0604020202020204" pitchFamily="34" charset="0"/>
              <a:buChar char="•"/>
            </a:pPr>
            <a:r>
              <a:rPr lang="en-US" dirty="0" smtClean="0"/>
              <a:t>Visual </a:t>
            </a:r>
            <a:r>
              <a:rPr lang="en-US" dirty="0"/>
              <a:t>thinking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928" y="1757237"/>
            <a:ext cx="7935812" cy="4182387"/>
          </a:xfrm>
          <a:prstGeom prst="rect">
            <a:avLst/>
          </a:prstGeom>
        </p:spPr>
      </p:pic>
    </p:spTree>
    <p:extLst>
      <p:ext uri="{BB962C8B-B14F-4D97-AF65-F5344CB8AC3E}">
        <p14:creationId xmlns:p14="http://schemas.microsoft.com/office/powerpoint/2010/main" val="420451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994" y="343388"/>
            <a:ext cx="8946541" cy="459694"/>
          </a:xfrm>
        </p:spPr>
        <p:txBody>
          <a:bodyPr/>
          <a:lstStyle/>
          <a:p>
            <a:pPr marL="0" indent="0">
              <a:buNone/>
            </a:pPr>
            <a:r>
              <a:rPr lang="en-US" dirty="0" smtClean="0"/>
              <a:t>The completed map might look something like this: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994" y="915289"/>
            <a:ext cx="10258400" cy="5557073"/>
          </a:xfrm>
          <a:prstGeom prst="rect">
            <a:avLst/>
          </a:prstGeom>
        </p:spPr>
      </p:pic>
    </p:spTree>
    <p:extLst>
      <p:ext uri="{BB962C8B-B14F-4D97-AF65-F5344CB8AC3E}">
        <p14:creationId xmlns:p14="http://schemas.microsoft.com/office/powerpoint/2010/main" val="1708880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CA" dirty="0"/>
          </a:p>
        </p:txBody>
      </p:sp>
      <p:sp>
        <p:nvSpPr>
          <p:cNvPr id="3" name="Content Placeholder 2"/>
          <p:cNvSpPr>
            <a:spLocks noGrp="1"/>
          </p:cNvSpPr>
          <p:nvPr>
            <p:ph idx="1"/>
          </p:nvPr>
        </p:nvSpPr>
        <p:spPr>
          <a:xfrm>
            <a:off x="836275" y="1446015"/>
            <a:ext cx="10678692" cy="4195481"/>
          </a:xfrm>
        </p:spPr>
        <p:txBody>
          <a:bodyPr>
            <a:normAutofit/>
          </a:bodyPr>
          <a:lstStyle/>
          <a:p>
            <a:r>
              <a:rPr lang="en-US" sz="3200" dirty="0" smtClean="0"/>
              <a:t>A </a:t>
            </a:r>
            <a:r>
              <a:rPr lang="en-US" sz="3200" dirty="0" smtClean="0"/>
              <a:t>q</a:t>
            </a:r>
            <a:r>
              <a:rPr lang="en-US" sz="3200" dirty="0" smtClean="0"/>
              <a:t>uick </a:t>
            </a:r>
            <a:r>
              <a:rPr lang="en-US" sz="3200" dirty="0" smtClean="0"/>
              <a:t>demonstration </a:t>
            </a:r>
            <a:r>
              <a:rPr lang="en-US" sz="3200" dirty="0" smtClean="0"/>
              <a:t>of </a:t>
            </a:r>
            <a:r>
              <a:rPr lang="en-US" sz="3200" dirty="0" smtClean="0"/>
              <a:t>two concept </a:t>
            </a:r>
            <a:r>
              <a:rPr lang="en-US" sz="3200" dirty="0" smtClean="0"/>
              <a:t>mapping </a:t>
            </a:r>
            <a:r>
              <a:rPr lang="en-US" sz="3200" dirty="0" smtClean="0"/>
              <a:t>programs: </a:t>
            </a:r>
          </a:p>
          <a:p>
            <a:endParaRPr lang="en-US" sz="3200" dirty="0"/>
          </a:p>
          <a:p>
            <a:pPr marL="457200" indent="-457200">
              <a:buFont typeface="+mj-lt"/>
              <a:buAutoNum type="arabicPeriod"/>
            </a:pPr>
            <a:r>
              <a:rPr lang="en-US" sz="3200" dirty="0" err="1" smtClean="0"/>
              <a:t>MindMeister</a:t>
            </a:r>
            <a:r>
              <a:rPr lang="en-US" sz="3200" dirty="0" smtClean="0"/>
              <a:t> </a:t>
            </a:r>
            <a:r>
              <a:rPr lang="en-US" sz="2200" dirty="0" smtClean="0"/>
              <a:t>(I will do a live demo, but if you are viewing this presentation after the workshop, you can watch a demonstration </a:t>
            </a:r>
            <a:r>
              <a:rPr lang="en-US" sz="2200" dirty="0" smtClean="0">
                <a:hlinkClick r:id="rId2"/>
              </a:rPr>
              <a:t>here</a:t>
            </a:r>
            <a:r>
              <a:rPr lang="en-US" sz="2200" dirty="0" smtClean="0"/>
              <a:t>)</a:t>
            </a:r>
            <a:br>
              <a:rPr lang="en-US" sz="2200" dirty="0" smtClean="0"/>
            </a:br>
            <a:endParaRPr lang="en-US" sz="2200" dirty="0" smtClean="0"/>
          </a:p>
          <a:p>
            <a:pPr marL="457200" indent="-457200">
              <a:buFont typeface="+mj-lt"/>
              <a:buAutoNum type="arabicPeriod"/>
            </a:pPr>
            <a:r>
              <a:rPr lang="en-US" sz="3200" dirty="0" err="1" smtClean="0"/>
              <a:t>Popplet</a:t>
            </a:r>
            <a:r>
              <a:rPr lang="en-US" sz="3200" dirty="0" smtClean="0"/>
              <a:t> </a:t>
            </a:r>
            <a:r>
              <a:rPr lang="en-US" sz="2200" dirty="0"/>
              <a:t>(I will do a live demo, but if you are viewing this presentation after the workshop, you can watch a demonstration </a:t>
            </a:r>
            <a:r>
              <a:rPr lang="en-US" sz="2200" dirty="0">
                <a:hlinkClick r:id="rId3"/>
              </a:rPr>
              <a:t>here</a:t>
            </a:r>
            <a:r>
              <a:rPr lang="en-US" sz="2200" dirty="0"/>
              <a:t>)</a:t>
            </a:r>
          </a:p>
          <a:p>
            <a:pPr marL="457200" indent="-457200">
              <a:buFont typeface="+mj-lt"/>
              <a:buAutoNum type="arabicPeriod"/>
            </a:pPr>
            <a:endParaRPr lang="en-CA" dirty="0"/>
          </a:p>
        </p:txBody>
      </p:sp>
    </p:spTree>
    <p:extLst>
      <p:ext uri="{BB962C8B-B14F-4D97-AF65-F5344CB8AC3E}">
        <p14:creationId xmlns:p14="http://schemas.microsoft.com/office/powerpoint/2010/main" val="3988578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4754" cy="1400530"/>
          </a:xfrm>
        </p:spPr>
        <p:txBody>
          <a:bodyPr/>
          <a:lstStyle/>
          <a:p>
            <a:r>
              <a:rPr lang="en-US" dirty="0" smtClean="0"/>
              <a:t>Learning Outcomes for this Workshop</a:t>
            </a:r>
            <a:endParaRPr lang="en-US" dirty="0"/>
          </a:p>
        </p:txBody>
      </p:sp>
      <p:sp>
        <p:nvSpPr>
          <p:cNvPr id="3" name="Content Placeholder 2"/>
          <p:cNvSpPr>
            <a:spLocks noGrp="1"/>
          </p:cNvSpPr>
          <p:nvPr>
            <p:ph idx="1"/>
          </p:nvPr>
        </p:nvSpPr>
        <p:spPr>
          <a:xfrm>
            <a:off x="1060217" y="1575123"/>
            <a:ext cx="9988783" cy="4644702"/>
          </a:xfrm>
        </p:spPr>
        <p:txBody>
          <a:bodyPr>
            <a:normAutofit/>
          </a:bodyPr>
          <a:lstStyle/>
          <a:p>
            <a:pPr marL="0" indent="0">
              <a:buNone/>
            </a:pPr>
            <a:r>
              <a:rPr lang="en-US" sz="2400" dirty="0" smtClean="0"/>
              <a:t>After this workshop you will be able to….</a:t>
            </a:r>
          </a:p>
          <a:p>
            <a:r>
              <a:rPr lang="en-US" sz="2400" dirty="0" smtClean="0"/>
              <a:t>describe the basic functionality that is common to most concept mapping </a:t>
            </a:r>
            <a:r>
              <a:rPr lang="en-US" sz="2400" dirty="0" smtClean="0"/>
              <a:t>tools (such as </a:t>
            </a:r>
            <a:r>
              <a:rPr lang="en-US" sz="2400" dirty="0" err="1" smtClean="0"/>
              <a:t>CmapTools</a:t>
            </a:r>
            <a:r>
              <a:rPr lang="en-US" sz="2400" dirty="0" smtClean="0"/>
              <a:t>, </a:t>
            </a:r>
            <a:r>
              <a:rPr lang="en-US" sz="2400" dirty="0" err="1" smtClean="0"/>
              <a:t>Novamind</a:t>
            </a:r>
            <a:r>
              <a:rPr lang="en-US" sz="2400" dirty="0" smtClean="0"/>
              <a:t>, </a:t>
            </a:r>
            <a:r>
              <a:rPr lang="en-US" sz="2400" dirty="0" err="1" smtClean="0"/>
              <a:t>Vue</a:t>
            </a:r>
            <a:r>
              <a:rPr lang="en-US" sz="2400" dirty="0" smtClean="0"/>
              <a:t>, and others)</a:t>
            </a:r>
            <a:endParaRPr lang="en-US" sz="2400" dirty="0" smtClean="0"/>
          </a:p>
          <a:p>
            <a:r>
              <a:rPr lang="en-US" sz="2400" dirty="0" smtClean="0"/>
              <a:t>explain why concept maps can enhance learning</a:t>
            </a:r>
            <a:endParaRPr lang="en-US" sz="2400" dirty="0"/>
          </a:p>
          <a:p>
            <a:r>
              <a:rPr lang="en-US" sz="2400" dirty="0" smtClean="0"/>
              <a:t>develop </a:t>
            </a:r>
            <a:r>
              <a:rPr lang="en-US" sz="2400" dirty="0" smtClean="0"/>
              <a:t>effective learning activities and teaching strategies involving concept maps</a:t>
            </a:r>
          </a:p>
          <a:p>
            <a:r>
              <a:rPr lang="en-US" sz="2400" dirty="0" smtClean="0"/>
              <a:t>list best practices for using concept maps in your </a:t>
            </a:r>
            <a:r>
              <a:rPr lang="en-US" sz="2400" dirty="0" smtClean="0"/>
              <a:t>courses</a:t>
            </a:r>
          </a:p>
          <a:p>
            <a:r>
              <a:rPr lang="en-US" sz="2400" dirty="0" smtClean="0"/>
              <a:t>explain </a:t>
            </a:r>
            <a:r>
              <a:rPr lang="en-US" sz="2400" dirty="0"/>
              <a:t>how a concept map can be used as a presentation tool</a:t>
            </a:r>
          </a:p>
          <a:p>
            <a:endParaRPr lang="en-US" sz="2400" dirty="0"/>
          </a:p>
        </p:txBody>
      </p:sp>
    </p:spTree>
    <p:extLst>
      <p:ext uri="{BB962C8B-B14F-4D97-AF65-F5344CB8AC3E}">
        <p14:creationId xmlns:p14="http://schemas.microsoft.com/office/powerpoint/2010/main" val="3931826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68080"/>
            <a:ext cx="9404723" cy="974881"/>
          </a:xfrm>
        </p:spPr>
        <p:txBody>
          <a:bodyPr/>
          <a:lstStyle/>
          <a:p>
            <a:r>
              <a:rPr lang="en-US" dirty="0" smtClean="0"/>
              <a:t>Learning Activity</a:t>
            </a:r>
            <a:endParaRPr lang="en-US" dirty="0"/>
          </a:p>
        </p:txBody>
      </p:sp>
      <p:sp>
        <p:nvSpPr>
          <p:cNvPr id="3" name="Content Placeholder 2"/>
          <p:cNvSpPr>
            <a:spLocks noGrp="1"/>
          </p:cNvSpPr>
          <p:nvPr>
            <p:ph idx="1"/>
          </p:nvPr>
        </p:nvSpPr>
        <p:spPr>
          <a:xfrm>
            <a:off x="437322" y="1242961"/>
            <a:ext cx="11243144" cy="5342477"/>
          </a:xfrm>
        </p:spPr>
        <p:txBody>
          <a:bodyPr>
            <a:normAutofit/>
          </a:bodyPr>
          <a:lstStyle/>
          <a:p>
            <a:pPr marL="0" indent="0">
              <a:buNone/>
            </a:pPr>
            <a:r>
              <a:rPr lang="en-US" dirty="0" smtClean="0"/>
              <a:t>Create a concept map that shows the relationships among the major topics or ideas in </a:t>
            </a:r>
            <a:r>
              <a:rPr lang="en-US" b="1" dirty="0" smtClean="0"/>
              <a:t>one of your courses</a:t>
            </a:r>
            <a:r>
              <a:rPr lang="en-US" dirty="0" smtClean="0"/>
              <a:t>. You can do this in one of two ways:</a:t>
            </a:r>
          </a:p>
          <a:p>
            <a:pPr marL="0" indent="0">
              <a:buNone/>
            </a:pPr>
            <a:endParaRPr lang="en-US" dirty="0"/>
          </a:p>
          <a:p>
            <a:pPr marL="0" indent="0">
              <a:buNone/>
            </a:pPr>
            <a:r>
              <a:rPr lang="en-US" dirty="0" smtClean="0"/>
              <a:t>1. Use a </a:t>
            </a:r>
            <a:r>
              <a:rPr lang="en-US" b="1" dirty="0" smtClean="0"/>
              <a:t>sheet of paper </a:t>
            </a:r>
            <a:r>
              <a:rPr lang="en-US" dirty="0" smtClean="0"/>
              <a:t>and a pencil or pen.</a:t>
            </a:r>
            <a:br>
              <a:rPr lang="en-US" dirty="0" smtClean="0"/>
            </a:br>
            <a:endParaRPr lang="en-US" dirty="0"/>
          </a:p>
          <a:p>
            <a:pPr marL="0" indent="0">
              <a:buNone/>
            </a:pPr>
            <a:r>
              <a:rPr lang="en-US" dirty="0" smtClean="0"/>
              <a:t>	</a:t>
            </a:r>
            <a:r>
              <a:rPr lang="en-US" u="sng" dirty="0" smtClean="0"/>
              <a:t>OR</a:t>
            </a:r>
            <a:br>
              <a:rPr lang="en-US" u="sng" dirty="0" smtClean="0"/>
            </a:br>
            <a:endParaRPr lang="en-US" u="sng" dirty="0" smtClean="0"/>
          </a:p>
          <a:p>
            <a:pPr marL="0" indent="0">
              <a:buNone/>
            </a:pPr>
            <a:r>
              <a:rPr lang="en-US" dirty="0" smtClean="0"/>
              <a:t>2. Use an </a:t>
            </a:r>
            <a:r>
              <a:rPr lang="en-US" b="1" dirty="0" smtClean="0"/>
              <a:t>online tool</a:t>
            </a:r>
            <a:r>
              <a:rPr lang="en-US" dirty="0" smtClean="0"/>
              <a:t>:</a:t>
            </a:r>
            <a:br>
              <a:rPr lang="en-US" dirty="0" smtClean="0"/>
            </a:br>
            <a:endParaRPr lang="en-US" dirty="0" smtClean="0"/>
          </a:p>
          <a:p>
            <a:pPr marL="400050" lvl="1" indent="0">
              <a:buNone/>
            </a:pPr>
            <a:r>
              <a:rPr lang="en-US" dirty="0" smtClean="0"/>
              <a:t>If you have </a:t>
            </a:r>
            <a:r>
              <a:rPr lang="en-US" b="1" u="sng" dirty="0" smtClean="0"/>
              <a:t>laptop</a:t>
            </a:r>
            <a:r>
              <a:rPr lang="en-US" dirty="0" smtClean="0"/>
              <a:t>, go to </a:t>
            </a:r>
            <a:r>
              <a:rPr lang="en-US" b="1" dirty="0" smtClean="0">
                <a:hlinkClick r:id="rId2"/>
              </a:rPr>
              <a:t>www.mindmeister.com</a:t>
            </a:r>
            <a:r>
              <a:rPr lang="en-US" dirty="0" smtClean="0"/>
              <a:t> . Create a free account. Within a couple of minutes, you will be sent an email that confirms your account. Click the link in that email, then sign into </a:t>
            </a:r>
            <a:r>
              <a:rPr lang="en-US" dirty="0"/>
              <a:t>M</a:t>
            </a:r>
            <a:r>
              <a:rPr lang="en-US" dirty="0" smtClean="0"/>
              <a:t>indmeister with the username and password you created. </a:t>
            </a:r>
          </a:p>
          <a:p>
            <a:pPr marL="400050" lvl="1" indent="0">
              <a:buNone/>
            </a:pPr>
            <a:endParaRPr lang="en-US" dirty="0"/>
          </a:p>
          <a:p>
            <a:pPr marL="400050" lvl="1" indent="0">
              <a:buNone/>
            </a:pPr>
            <a:r>
              <a:rPr lang="en-US" dirty="0" smtClean="0"/>
              <a:t>If you have an </a:t>
            </a:r>
            <a:r>
              <a:rPr lang="en-US" b="1" u="sng" dirty="0" smtClean="0"/>
              <a:t>iPad</a:t>
            </a:r>
            <a:r>
              <a:rPr lang="en-US" dirty="0" smtClean="0"/>
              <a:t>, go to the App Store, search for </a:t>
            </a:r>
            <a:r>
              <a:rPr lang="en-US" b="1" dirty="0" err="1" smtClean="0"/>
              <a:t>Popplet</a:t>
            </a:r>
            <a:r>
              <a:rPr lang="en-US" b="1" dirty="0" smtClean="0"/>
              <a:t> Lite</a:t>
            </a:r>
            <a:r>
              <a:rPr lang="en-US" dirty="0" smtClean="0"/>
              <a:t>, and install it. </a:t>
            </a:r>
            <a:endParaRPr lang="en-US" dirty="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541416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04" y="399965"/>
            <a:ext cx="10414612" cy="642914"/>
          </a:xfrm>
        </p:spPr>
        <p:txBody>
          <a:bodyPr/>
          <a:lstStyle/>
          <a:p>
            <a:r>
              <a:rPr lang="en-US" dirty="0" smtClean="0"/>
              <a:t>Best Practices for using concept maps</a:t>
            </a:r>
            <a:endParaRPr lang="en-US" dirty="0"/>
          </a:p>
        </p:txBody>
      </p:sp>
      <p:sp>
        <p:nvSpPr>
          <p:cNvPr id="3" name="Content Placeholder 2"/>
          <p:cNvSpPr>
            <a:spLocks noGrp="1"/>
          </p:cNvSpPr>
          <p:nvPr>
            <p:ph idx="1"/>
          </p:nvPr>
        </p:nvSpPr>
        <p:spPr>
          <a:xfrm>
            <a:off x="574535" y="1228725"/>
            <a:ext cx="10131565" cy="4997145"/>
          </a:xfrm>
        </p:spPr>
        <p:txBody>
          <a:bodyPr>
            <a:noAutofit/>
          </a:bodyPr>
          <a:lstStyle/>
          <a:p>
            <a:r>
              <a:rPr lang="en-US" sz="3200" dirty="0" smtClean="0"/>
              <a:t>Explain </a:t>
            </a:r>
            <a:r>
              <a:rPr lang="en-US" sz="3200" dirty="0"/>
              <a:t>to students why you are having them create concept maps. </a:t>
            </a:r>
          </a:p>
          <a:p>
            <a:r>
              <a:rPr lang="en-US" sz="3200" dirty="0" smtClean="0"/>
              <a:t>Use concept maps consistently through the term. </a:t>
            </a:r>
          </a:p>
          <a:p>
            <a:r>
              <a:rPr lang="en-US" sz="3200" dirty="0" smtClean="0"/>
              <a:t>Have students collaborate on creating concept maps</a:t>
            </a:r>
          </a:p>
          <a:p>
            <a:r>
              <a:rPr lang="en-US" sz="3200" dirty="0" smtClean="0"/>
              <a:t>Where appropriate, show students how the same body of knowledge can be represented equally well </a:t>
            </a:r>
            <a:r>
              <a:rPr lang="en-US" sz="3200" dirty="0" smtClean="0"/>
              <a:t>in different </a:t>
            </a:r>
            <a:r>
              <a:rPr lang="en-US" sz="3200" dirty="0" smtClean="0"/>
              <a:t>concept maps.</a:t>
            </a:r>
            <a:endParaRPr lang="en-US" sz="3200" dirty="0"/>
          </a:p>
          <a:p>
            <a:pPr marL="0" indent="0">
              <a:buNone/>
            </a:pPr>
            <a:endParaRPr lang="en-US" sz="3200" dirty="0"/>
          </a:p>
        </p:txBody>
      </p:sp>
    </p:spTree>
    <p:extLst>
      <p:ext uri="{BB962C8B-B14F-4D97-AF65-F5344CB8AC3E}">
        <p14:creationId xmlns:p14="http://schemas.microsoft.com/office/powerpoint/2010/main" val="90066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77" y="258509"/>
            <a:ext cx="10868855" cy="914836"/>
          </a:xfrm>
        </p:spPr>
        <p:txBody>
          <a:bodyPr/>
          <a:lstStyle/>
          <a:p>
            <a:r>
              <a:rPr lang="en-US" sz="4000" dirty="0" smtClean="0"/>
              <a:t>Turning concept maps into presentations</a:t>
            </a:r>
            <a:endParaRPr lang="en-CA" sz="4000" dirty="0"/>
          </a:p>
        </p:txBody>
      </p:sp>
      <p:sp>
        <p:nvSpPr>
          <p:cNvPr id="3" name="Content Placeholder 2"/>
          <p:cNvSpPr>
            <a:spLocks noGrp="1"/>
          </p:cNvSpPr>
          <p:nvPr>
            <p:ph idx="1"/>
          </p:nvPr>
        </p:nvSpPr>
        <p:spPr>
          <a:xfrm>
            <a:off x="1103312" y="2052918"/>
            <a:ext cx="9715739" cy="4195481"/>
          </a:xfrm>
        </p:spPr>
        <p:txBody>
          <a:bodyPr>
            <a:normAutofit/>
          </a:bodyPr>
          <a:lstStyle/>
          <a:p>
            <a:r>
              <a:rPr lang="en-US" sz="2800" dirty="0" err="1">
                <a:hlinkClick r:id="rId2"/>
              </a:rPr>
              <a:t>Mindomo</a:t>
            </a:r>
            <a:r>
              <a:rPr lang="en-US" sz="2800" dirty="0"/>
              <a:t> </a:t>
            </a:r>
            <a:r>
              <a:rPr lang="en-US" sz="2800" dirty="0" smtClean="0"/>
              <a:t>(Watch all of this 7-minute video</a:t>
            </a:r>
            <a:r>
              <a:rPr lang="en-US" sz="2800" dirty="0"/>
              <a:t>)</a:t>
            </a:r>
            <a:endParaRPr lang="en-CA" sz="2800" dirty="0"/>
          </a:p>
          <a:p>
            <a:r>
              <a:rPr lang="en-US" sz="2800" dirty="0" err="1">
                <a:hlinkClick r:id="rId3"/>
              </a:rPr>
              <a:t>CmapTools</a:t>
            </a:r>
            <a:r>
              <a:rPr lang="en-US" sz="2800" dirty="0"/>
              <a:t> </a:t>
            </a:r>
            <a:r>
              <a:rPr lang="en-US" sz="2800" dirty="0" smtClean="0"/>
              <a:t>(Watch the first 5m30s of this 8 </a:t>
            </a:r>
            <a:r>
              <a:rPr lang="en-US" sz="2800" dirty="0"/>
              <a:t>min video)</a:t>
            </a:r>
          </a:p>
          <a:p>
            <a:r>
              <a:rPr lang="en-US" sz="2800" dirty="0">
                <a:hlinkClick r:id="rId4"/>
              </a:rPr>
              <a:t>Visual Understanding Environment (VUE)</a:t>
            </a:r>
            <a:r>
              <a:rPr lang="en-US" sz="2800" dirty="0"/>
              <a:t> </a:t>
            </a:r>
            <a:r>
              <a:rPr lang="en-US" sz="2800" dirty="0" smtClean="0"/>
              <a:t>(Watch the first 5m40s of this 9-min </a:t>
            </a:r>
            <a:r>
              <a:rPr lang="en-US" sz="2800" dirty="0"/>
              <a:t>video)</a:t>
            </a:r>
          </a:p>
          <a:p>
            <a:r>
              <a:rPr lang="en-US" sz="2800" dirty="0" err="1" smtClean="0">
                <a:hlinkClick r:id="rId5"/>
              </a:rPr>
              <a:t>Novamind</a:t>
            </a:r>
            <a:r>
              <a:rPr lang="en-US" sz="2800" dirty="0" smtClean="0"/>
              <a:t> (Similar to </a:t>
            </a:r>
            <a:r>
              <a:rPr lang="en-US" sz="2800" dirty="0" err="1" smtClean="0"/>
              <a:t>Mindomo</a:t>
            </a:r>
            <a:r>
              <a:rPr lang="en-US" sz="2800" dirty="0" smtClean="0"/>
              <a:t>, so don’t watch any of this 8-minute video</a:t>
            </a:r>
            <a:r>
              <a:rPr lang="en-US" sz="2800" dirty="0"/>
              <a:t> </a:t>
            </a:r>
            <a:r>
              <a:rPr lang="en-US" sz="2800" dirty="0" smtClean="0"/>
              <a:t>during the workshop)</a:t>
            </a:r>
            <a:endParaRPr lang="en-US" sz="2800" dirty="0" smtClean="0"/>
          </a:p>
        </p:txBody>
      </p:sp>
    </p:spTree>
    <p:extLst>
      <p:ext uri="{BB962C8B-B14F-4D97-AF65-F5344CB8AC3E}">
        <p14:creationId xmlns:p14="http://schemas.microsoft.com/office/powerpoint/2010/main" val="4250468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CA" dirty="0"/>
          </a:p>
        </p:txBody>
      </p:sp>
      <p:sp>
        <p:nvSpPr>
          <p:cNvPr id="3" name="Content Placeholder 2"/>
          <p:cNvSpPr>
            <a:spLocks noGrp="1"/>
          </p:cNvSpPr>
          <p:nvPr>
            <p:ph idx="1"/>
          </p:nvPr>
        </p:nvSpPr>
        <p:spPr>
          <a:xfrm>
            <a:off x="1104294" y="1293794"/>
            <a:ext cx="5458432" cy="2620982"/>
          </a:xfrm>
        </p:spPr>
        <p:txBody>
          <a:bodyPr>
            <a:normAutofit/>
          </a:bodyPr>
          <a:lstStyle/>
          <a:p>
            <a:r>
              <a:rPr lang="en-US" dirty="0" smtClean="0"/>
              <a:t>Novamind</a:t>
            </a:r>
          </a:p>
          <a:p>
            <a:pPr lvl="1"/>
            <a:r>
              <a:rPr lang="en-US" dirty="0" smtClean="0">
                <a:hlinkClick r:id="rId2"/>
              </a:rPr>
              <a:t>Home</a:t>
            </a:r>
            <a:endParaRPr lang="en-US" dirty="0" smtClean="0"/>
          </a:p>
          <a:p>
            <a:pPr lvl="1"/>
            <a:r>
              <a:rPr lang="en-US" dirty="0" smtClean="0">
                <a:hlinkClick r:id="rId3"/>
              </a:rPr>
              <a:t>Video tutorial</a:t>
            </a:r>
            <a:endParaRPr lang="en-US" dirty="0" smtClean="0"/>
          </a:p>
          <a:p>
            <a:r>
              <a:rPr lang="en-US" dirty="0" smtClean="0"/>
              <a:t>VUE</a:t>
            </a:r>
          </a:p>
          <a:p>
            <a:pPr lvl="1"/>
            <a:r>
              <a:rPr lang="en-US" dirty="0" smtClean="0">
                <a:hlinkClick r:id="rId4"/>
              </a:rPr>
              <a:t>Home</a:t>
            </a:r>
            <a:endParaRPr lang="en-US" dirty="0" smtClean="0"/>
          </a:p>
          <a:p>
            <a:pPr lvl="1"/>
            <a:r>
              <a:rPr lang="en-US" dirty="0" smtClean="0">
                <a:hlinkClick r:id="rId5"/>
              </a:rPr>
              <a:t>Video tutorials</a:t>
            </a:r>
            <a:endParaRPr lang="en-US" dirty="0" smtClean="0"/>
          </a:p>
        </p:txBody>
      </p:sp>
      <p:sp>
        <p:nvSpPr>
          <p:cNvPr id="4" name="Content Placeholder 2"/>
          <p:cNvSpPr txBox="1">
            <a:spLocks/>
          </p:cNvSpPr>
          <p:nvPr/>
        </p:nvSpPr>
        <p:spPr>
          <a:xfrm>
            <a:off x="6647843" y="1293792"/>
            <a:ext cx="5410807" cy="26209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err="1" smtClean="0"/>
              <a:t>CmapTools</a:t>
            </a:r>
            <a:endParaRPr lang="en-US" dirty="0" smtClean="0"/>
          </a:p>
          <a:p>
            <a:pPr lvl="1"/>
            <a:r>
              <a:rPr lang="en-US" dirty="0" smtClean="0">
                <a:hlinkClick r:id="rId6"/>
              </a:rPr>
              <a:t>Home</a:t>
            </a:r>
            <a:endParaRPr lang="en-US" dirty="0" smtClean="0"/>
          </a:p>
          <a:p>
            <a:pPr lvl="1"/>
            <a:r>
              <a:rPr lang="en-US" dirty="0" smtClean="0">
                <a:hlinkClick r:id="rId7"/>
              </a:rPr>
              <a:t>Video tutorial</a:t>
            </a:r>
            <a:endParaRPr lang="en-US" dirty="0" smtClean="0"/>
          </a:p>
          <a:p>
            <a:r>
              <a:rPr lang="en-US" dirty="0" err="1" smtClean="0"/>
              <a:t>Mindomo</a:t>
            </a:r>
            <a:endParaRPr lang="en-US" dirty="0" smtClean="0"/>
          </a:p>
          <a:p>
            <a:pPr lvl="1"/>
            <a:r>
              <a:rPr lang="en-US" dirty="0" smtClean="0">
                <a:hlinkClick r:id="rId8"/>
              </a:rPr>
              <a:t>Home</a:t>
            </a:r>
            <a:endParaRPr lang="en-US" dirty="0" smtClean="0"/>
          </a:p>
          <a:p>
            <a:pPr lvl="1"/>
            <a:r>
              <a:rPr lang="en-US" dirty="0" smtClean="0">
                <a:hlinkClick r:id="rId9"/>
              </a:rPr>
              <a:t>Video tutorial</a:t>
            </a:r>
            <a:endParaRPr lang="en-US" dirty="0" smtClean="0"/>
          </a:p>
          <a:p>
            <a:pPr lvl="1"/>
            <a:endParaRPr lang="en-CA" dirty="0"/>
          </a:p>
        </p:txBody>
      </p:sp>
      <p:sp>
        <p:nvSpPr>
          <p:cNvPr id="6" name="Content Placeholder 2"/>
          <p:cNvSpPr txBox="1">
            <a:spLocks/>
          </p:cNvSpPr>
          <p:nvPr/>
        </p:nvSpPr>
        <p:spPr>
          <a:xfrm>
            <a:off x="1104294" y="4396128"/>
            <a:ext cx="10217038" cy="21398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A </a:t>
            </a:r>
            <a:r>
              <a:rPr lang="en-US" dirty="0" smtClean="0">
                <a:hlinkClick r:id="rId10"/>
              </a:rPr>
              <a:t>CTE Teaching Tip</a:t>
            </a:r>
            <a:r>
              <a:rPr lang="en-US" dirty="0" smtClean="0"/>
              <a:t> on concept maps</a:t>
            </a:r>
          </a:p>
          <a:p>
            <a:r>
              <a:rPr lang="en-US" dirty="0" smtClean="0"/>
              <a:t>A </a:t>
            </a:r>
            <a:r>
              <a:rPr lang="en-US" dirty="0" smtClean="0">
                <a:hlinkClick r:id="rId11"/>
              </a:rPr>
              <a:t>CTE screencast</a:t>
            </a:r>
            <a:r>
              <a:rPr lang="en-US" dirty="0" smtClean="0"/>
              <a:t> on concept maps</a:t>
            </a:r>
          </a:p>
          <a:p>
            <a:r>
              <a:rPr lang="en-US" dirty="0" smtClean="0">
                <a:hlinkClick r:id="rId12"/>
              </a:rPr>
              <a:t>Learning activities</a:t>
            </a:r>
            <a:r>
              <a:rPr lang="en-US" dirty="0" smtClean="0"/>
              <a:t> involving concept maps developed by Harvard University</a:t>
            </a:r>
          </a:p>
          <a:p>
            <a:r>
              <a:rPr lang="en-US" dirty="0" smtClean="0"/>
              <a:t>An </a:t>
            </a:r>
            <a:r>
              <a:rPr lang="en-US" dirty="0" smtClean="0">
                <a:hlinkClick r:id="rId13"/>
              </a:rPr>
              <a:t>overview of research</a:t>
            </a:r>
            <a:r>
              <a:rPr lang="en-US" dirty="0" smtClean="0"/>
              <a:t> on concept maps, developed by Harvard University</a:t>
            </a:r>
          </a:p>
        </p:txBody>
      </p:sp>
    </p:spTree>
    <p:extLst>
      <p:ext uri="{BB962C8B-B14F-4D97-AF65-F5344CB8AC3E}">
        <p14:creationId xmlns:p14="http://schemas.microsoft.com/office/powerpoint/2010/main" val="478492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4205975" cy="1400530"/>
          </a:xfrm>
        </p:spPr>
        <p:txBody>
          <a:bodyPr/>
          <a:lstStyle/>
          <a:p>
            <a:r>
              <a:rPr lang="en-US" dirty="0" smtClean="0"/>
              <a:t>What is a concept map?</a:t>
            </a:r>
            <a:endParaRPr lang="en-US" dirty="0"/>
          </a:p>
        </p:txBody>
      </p:sp>
      <p:sp>
        <p:nvSpPr>
          <p:cNvPr id="3" name="Content Placeholder 2"/>
          <p:cNvSpPr>
            <a:spLocks noGrp="1"/>
          </p:cNvSpPr>
          <p:nvPr>
            <p:ph idx="1"/>
          </p:nvPr>
        </p:nvSpPr>
        <p:spPr>
          <a:xfrm>
            <a:off x="504780" y="2117019"/>
            <a:ext cx="4162573" cy="1539324"/>
          </a:xfrm>
        </p:spPr>
        <p:txBody>
          <a:bodyPr>
            <a:noAutofit/>
          </a:bodyPr>
          <a:lstStyle/>
          <a:p>
            <a:r>
              <a:rPr lang="en-US" sz="2400" dirty="0" smtClean="0"/>
              <a:t>A visual representation of the relationships among things, ideas, or procedures.</a:t>
            </a:r>
            <a:endParaRPr lang="en-US" sz="2400" dirty="0"/>
          </a:p>
        </p:txBody>
      </p:sp>
      <p:pic>
        <p:nvPicPr>
          <p:cNvPr id="1030" name="Picture 6" descr="http://www.thwink.org/soft/info/practice/ConceptMap_OrgExam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984" y="560171"/>
            <a:ext cx="6559979" cy="581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416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65619"/>
            <a:ext cx="3876675" cy="937932"/>
          </a:xfrm>
        </p:spPr>
        <p:txBody>
          <a:bodyPr/>
          <a:lstStyle/>
          <a:p>
            <a:r>
              <a:rPr lang="en-US" dirty="0" smtClean="0"/>
              <a:t>Visual thinking</a:t>
            </a:r>
            <a:endParaRPr lang="en-US" dirty="0"/>
          </a:p>
        </p:txBody>
      </p:sp>
      <p:sp>
        <p:nvSpPr>
          <p:cNvPr id="3" name="Content Placeholder 2"/>
          <p:cNvSpPr>
            <a:spLocks noGrp="1"/>
          </p:cNvSpPr>
          <p:nvPr>
            <p:ph idx="1"/>
          </p:nvPr>
        </p:nvSpPr>
        <p:spPr>
          <a:xfrm>
            <a:off x="287728" y="1534756"/>
            <a:ext cx="3499345" cy="3344741"/>
          </a:xfrm>
        </p:spPr>
        <p:txBody>
          <a:bodyPr>
            <a:normAutofit/>
          </a:bodyPr>
          <a:lstStyle/>
          <a:p>
            <a:r>
              <a:rPr lang="en-US" sz="2400" dirty="0" smtClean="0"/>
              <a:t>Concept maps are a form of </a:t>
            </a:r>
            <a:r>
              <a:rPr lang="en-US" sz="2400" b="1" dirty="0" smtClean="0"/>
              <a:t>visual thinking</a:t>
            </a:r>
            <a:r>
              <a:rPr lang="en-US" sz="2400" dirty="0" smtClean="0"/>
              <a:t>, which seems to be </a:t>
            </a:r>
            <a:r>
              <a:rPr lang="en-US" sz="2400" dirty="0" smtClean="0"/>
              <a:t>“hard-wired” </a:t>
            </a:r>
            <a:r>
              <a:rPr lang="en-US" sz="2400" dirty="0" smtClean="0"/>
              <a:t>into humans. We’ve been doing it for </a:t>
            </a:r>
            <a:r>
              <a:rPr lang="en-US" sz="2400" b="1" dirty="0" smtClean="0"/>
              <a:t>thousands of years</a:t>
            </a:r>
            <a:r>
              <a:rPr lang="en-US" sz="2600" b="1" dirty="0" smtClean="0"/>
              <a:t>.</a:t>
            </a:r>
            <a:r>
              <a:rPr lang="en-US" sz="2600" dirty="0" smtClean="0"/>
              <a:t> </a:t>
            </a:r>
            <a:endParaRPr lang="en-US" sz="2600" dirty="0"/>
          </a:p>
          <a:p>
            <a:pPr marL="0" indent="0">
              <a:buNone/>
            </a:pPr>
            <a:endParaRPr lang="en-US" dirty="0"/>
          </a:p>
        </p:txBody>
      </p:sp>
      <p:pic>
        <p:nvPicPr>
          <p:cNvPr id="1028" name="Picture 4" descr="Newspaper Rock State Park Historical Monument Ancestral Puebloan Anasazi petrogly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406" y="291142"/>
            <a:ext cx="8038603" cy="53381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6838" y="6003985"/>
            <a:ext cx="5874588" cy="307777"/>
          </a:xfrm>
          <a:prstGeom prst="rect">
            <a:avLst/>
          </a:prstGeom>
          <a:noFill/>
        </p:spPr>
        <p:txBody>
          <a:bodyPr wrap="square" rtlCol="0">
            <a:spAutoFit/>
          </a:bodyPr>
          <a:lstStyle/>
          <a:p>
            <a:r>
              <a:rPr lang="en-US" sz="1400" dirty="0" smtClean="0"/>
              <a:t>Ancient rock carvings, created around100 AD in what is now Utah </a:t>
            </a:r>
            <a:endParaRPr lang="en-CA" sz="1400" dirty="0"/>
          </a:p>
        </p:txBody>
      </p:sp>
    </p:spTree>
    <p:extLst>
      <p:ext uri="{BB962C8B-B14F-4D97-AF65-F5344CB8AC3E}">
        <p14:creationId xmlns:p14="http://schemas.microsoft.com/office/powerpoint/2010/main" val="2916155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6" y="452718"/>
            <a:ext cx="4205975" cy="1400530"/>
          </a:xfrm>
        </p:spPr>
        <p:txBody>
          <a:bodyPr/>
          <a:lstStyle/>
          <a:p>
            <a:r>
              <a:rPr lang="en-US" dirty="0" smtClean="0"/>
              <a:t>Visual thinking</a:t>
            </a:r>
            <a:endParaRPr lang="en-US" dirty="0"/>
          </a:p>
        </p:txBody>
      </p:sp>
      <p:sp>
        <p:nvSpPr>
          <p:cNvPr id="3" name="Content Placeholder 2"/>
          <p:cNvSpPr>
            <a:spLocks noGrp="1"/>
          </p:cNvSpPr>
          <p:nvPr>
            <p:ph idx="1"/>
          </p:nvPr>
        </p:nvSpPr>
        <p:spPr>
          <a:xfrm>
            <a:off x="514306" y="1764594"/>
            <a:ext cx="3358954" cy="2845506"/>
          </a:xfrm>
        </p:spPr>
        <p:txBody>
          <a:bodyPr>
            <a:normAutofit/>
          </a:bodyPr>
          <a:lstStyle/>
          <a:p>
            <a:r>
              <a:rPr lang="en-US" sz="2400" dirty="0" smtClean="0"/>
              <a:t>And we’ve continued to use concept maps in more recent centuries. </a:t>
            </a:r>
            <a:endParaRPr lang="en-US" sz="2400" dirty="0"/>
          </a:p>
          <a:p>
            <a:pPr marL="0" indent="0">
              <a:buNone/>
            </a:pPr>
            <a:endParaRPr lang="en-US" dirty="0"/>
          </a:p>
        </p:txBody>
      </p:sp>
      <p:sp>
        <p:nvSpPr>
          <p:cNvPr id="4" name="TextBox 3"/>
          <p:cNvSpPr txBox="1"/>
          <p:nvPr/>
        </p:nvSpPr>
        <p:spPr>
          <a:xfrm>
            <a:off x="1233577" y="5538903"/>
            <a:ext cx="3234905" cy="738664"/>
          </a:xfrm>
          <a:prstGeom prst="rect">
            <a:avLst/>
          </a:prstGeom>
          <a:noFill/>
        </p:spPr>
        <p:txBody>
          <a:bodyPr wrap="square" rtlCol="0">
            <a:spAutoFit/>
          </a:bodyPr>
          <a:lstStyle/>
          <a:p>
            <a:r>
              <a:rPr lang="en-US" sz="1400" dirty="0" smtClean="0"/>
              <a:t>Painting of the Seven Deadly Sins by </a:t>
            </a:r>
            <a:r>
              <a:rPr lang="en-US" sz="1400" dirty="0" err="1" smtClean="0"/>
              <a:t>Hieronymous</a:t>
            </a:r>
            <a:r>
              <a:rPr lang="en-US" sz="1400" dirty="0" smtClean="0"/>
              <a:t> Bosch, around 1525</a:t>
            </a:r>
            <a:endParaRPr lang="en-CA" sz="1400" dirty="0"/>
          </a:p>
        </p:txBody>
      </p:sp>
      <p:pic>
        <p:nvPicPr>
          <p:cNvPr id="3076" name="Picture 4" descr="https://upload.wikimedia.org/wikipedia/commons/0/03/Hieronymus_Bosch-_The_Seven_Deadly_Sins_and_the_Four_Last_Thing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2822" y="224620"/>
            <a:ext cx="7626012" cy="650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63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96" y="364064"/>
            <a:ext cx="4205975" cy="1400530"/>
          </a:xfrm>
        </p:spPr>
        <p:txBody>
          <a:bodyPr/>
          <a:lstStyle/>
          <a:p>
            <a:r>
              <a:rPr lang="en-US" dirty="0" smtClean="0"/>
              <a:t>Visual thinking</a:t>
            </a:r>
            <a:endParaRPr lang="en-US" dirty="0"/>
          </a:p>
        </p:txBody>
      </p:sp>
      <p:sp>
        <p:nvSpPr>
          <p:cNvPr id="3" name="Content Placeholder 2"/>
          <p:cNvSpPr>
            <a:spLocks noGrp="1"/>
          </p:cNvSpPr>
          <p:nvPr>
            <p:ph idx="1"/>
          </p:nvPr>
        </p:nvSpPr>
        <p:spPr>
          <a:xfrm>
            <a:off x="514306" y="1764594"/>
            <a:ext cx="3358954" cy="1539324"/>
          </a:xfrm>
        </p:spPr>
        <p:txBody>
          <a:bodyPr>
            <a:normAutofit fontScale="92500"/>
          </a:bodyPr>
          <a:lstStyle/>
          <a:p>
            <a:r>
              <a:rPr lang="en-US" sz="2400" dirty="0" smtClean="0"/>
              <a:t>Humans have </a:t>
            </a:r>
            <a:r>
              <a:rPr lang="en-US" sz="2400" dirty="0" smtClean="0"/>
              <a:t>also used </a:t>
            </a:r>
            <a:r>
              <a:rPr lang="en-US" sz="2400" dirty="0" smtClean="0"/>
              <a:t>concept maps in the </a:t>
            </a:r>
            <a:r>
              <a:rPr lang="en-US" sz="2400" b="1" dirty="0" smtClean="0"/>
              <a:t>sciences</a:t>
            </a:r>
            <a:r>
              <a:rPr lang="en-US" sz="2400" dirty="0" smtClean="0"/>
              <a:t> for centuries </a:t>
            </a:r>
            <a:endParaRPr lang="en-US" sz="2400" dirty="0"/>
          </a:p>
          <a:p>
            <a:pPr marL="0" indent="0">
              <a:buNone/>
            </a:pPr>
            <a:endParaRPr lang="en-US" dirty="0"/>
          </a:p>
        </p:txBody>
      </p:sp>
      <p:sp>
        <p:nvSpPr>
          <p:cNvPr id="4" name="TextBox 3"/>
          <p:cNvSpPr txBox="1"/>
          <p:nvPr/>
        </p:nvSpPr>
        <p:spPr>
          <a:xfrm>
            <a:off x="2460484" y="5348403"/>
            <a:ext cx="1759092" cy="738664"/>
          </a:xfrm>
          <a:prstGeom prst="rect">
            <a:avLst/>
          </a:prstGeom>
          <a:noFill/>
        </p:spPr>
        <p:txBody>
          <a:bodyPr wrap="square" rtlCol="0">
            <a:spAutoFit/>
          </a:bodyPr>
          <a:lstStyle/>
          <a:p>
            <a:r>
              <a:rPr lang="en-US" sz="1400" dirty="0"/>
              <a:t>Tree of </a:t>
            </a:r>
            <a:r>
              <a:rPr lang="en-US" sz="1400" dirty="0" smtClean="0"/>
              <a:t>Life. </a:t>
            </a:r>
          </a:p>
          <a:p>
            <a:r>
              <a:rPr lang="en-US" sz="1400" dirty="0" smtClean="0"/>
              <a:t>Ernst Haeckel, 1807</a:t>
            </a:r>
            <a:endParaRPr lang="en-CA" sz="1400" dirty="0"/>
          </a:p>
        </p:txBody>
      </p:sp>
      <p:pic>
        <p:nvPicPr>
          <p:cNvPr id="5" name="Picture 4"/>
          <p:cNvPicPr>
            <a:picLocks noChangeAspect="1"/>
          </p:cNvPicPr>
          <p:nvPr/>
        </p:nvPicPr>
        <p:blipFill>
          <a:blip r:embed="rId2"/>
          <a:stretch>
            <a:fillRect/>
          </a:stretch>
        </p:blipFill>
        <p:spPr>
          <a:xfrm>
            <a:off x="3873260" y="571500"/>
            <a:ext cx="8020050" cy="5779154"/>
          </a:xfrm>
          <a:prstGeom prst="rect">
            <a:avLst/>
          </a:prstGeom>
        </p:spPr>
      </p:pic>
    </p:spTree>
    <p:extLst>
      <p:ext uri="{BB962C8B-B14F-4D97-AF65-F5344CB8AC3E}">
        <p14:creationId xmlns:p14="http://schemas.microsoft.com/office/powerpoint/2010/main" val="1457722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57490"/>
            <a:ext cx="9404723" cy="795493"/>
          </a:xfrm>
        </p:spPr>
        <p:txBody>
          <a:bodyPr/>
          <a:lstStyle/>
          <a:p>
            <a:r>
              <a:rPr lang="en-US" dirty="0" smtClean="0"/>
              <a:t>Visual </a:t>
            </a:r>
            <a:r>
              <a:rPr lang="en-US" dirty="0" smtClean="0"/>
              <a:t>Thinking: Why is it Effective?</a:t>
            </a:r>
            <a:endParaRPr lang="en-US" dirty="0"/>
          </a:p>
        </p:txBody>
      </p:sp>
      <p:sp>
        <p:nvSpPr>
          <p:cNvPr id="3" name="Content Placeholder 2"/>
          <p:cNvSpPr>
            <a:spLocks noGrp="1"/>
          </p:cNvSpPr>
          <p:nvPr>
            <p:ph idx="1"/>
          </p:nvPr>
        </p:nvSpPr>
        <p:spPr>
          <a:xfrm>
            <a:off x="1023798" y="990526"/>
            <a:ext cx="8946541" cy="1525169"/>
          </a:xfrm>
        </p:spPr>
        <p:txBody>
          <a:bodyPr>
            <a:noAutofit/>
          </a:bodyPr>
          <a:lstStyle/>
          <a:p>
            <a:r>
              <a:rPr lang="en-US" sz="2400" dirty="0" smtClean="0"/>
              <a:t>Our brain’s </a:t>
            </a:r>
            <a:r>
              <a:rPr lang="en-US" sz="2400" u="sng" dirty="0" smtClean="0"/>
              <a:t>visual</a:t>
            </a:r>
            <a:r>
              <a:rPr lang="en-US" sz="2400" dirty="0" smtClean="0"/>
              <a:t> cortex is able to process an image much more quickly than our </a:t>
            </a:r>
            <a:r>
              <a:rPr lang="en-US" sz="2400" u="sng" dirty="0" smtClean="0"/>
              <a:t>cerebral</a:t>
            </a:r>
            <a:r>
              <a:rPr lang="en-US" sz="2400" dirty="0" smtClean="0"/>
              <a:t> cortex can process data.</a:t>
            </a:r>
            <a:endParaRPr lang="en-US" sz="2400" dirty="0"/>
          </a:p>
          <a:p>
            <a:r>
              <a:rPr lang="en-US" sz="2400" dirty="0" smtClean="0"/>
              <a:t>Most people are better able to remember a visual representation – such as an image or a graph – than a chart full of numbers.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57" y="3413220"/>
            <a:ext cx="8198356" cy="8291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765" y="4393097"/>
            <a:ext cx="5478448" cy="2159388"/>
          </a:xfrm>
          <a:prstGeom prst="rect">
            <a:avLst/>
          </a:prstGeom>
        </p:spPr>
      </p:pic>
      <p:sp>
        <p:nvSpPr>
          <p:cNvPr id="6" name="TextBox 5"/>
          <p:cNvSpPr txBox="1"/>
          <p:nvPr/>
        </p:nvSpPr>
        <p:spPr>
          <a:xfrm>
            <a:off x="8893919" y="3490623"/>
            <a:ext cx="2313830" cy="2585323"/>
          </a:xfrm>
          <a:prstGeom prst="rect">
            <a:avLst/>
          </a:prstGeom>
          <a:noFill/>
        </p:spPr>
        <p:txBody>
          <a:bodyPr wrap="square" rtlCol="0">
            <a:spAutoFit/>
          </a:bodyPr>
          <a:lstStyle/>
          <a:p>
            <a:r>
              <a:rPr lang="en-US" dirty="0" smtClean="0"/>
              <a:t>These two items present the same information, but which one is easier (and faster) to interpret? Which one are you more likely to remember tomorrow?</a:t>
            </a:r>
            <a:endParaRPr lang="en-US" dirty="0"/>
          </a:p>
        </p:txBody>
      </p:sp>
    </p:spTree>
    <p:extLst>
      <p:ext uri="{BB962C8B-B14F-4D97-AF65-F5344CB8AC3E}">
        <p14:creationId xmlns:p14="http://schemas.microsoft.com/office/powerpoint/2010/main" val="1098003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58" y="174593"/>
            <a:ext cx="9774754" cy="1400530"/>
          </a:xfrm>
        </p:spPr>
        <p:txBody>
          <a:bodyPr/>
          <a:lstStyle/>
          <a:p>
            <a:r>
              <a:rPr lang="en-US" dirty="0" smtClean="0"/>
              <a:t>Evidence of </a:t>
            </a:r>
            <a:r>
              <a:rPr lang="en-US" dirty="0" smtClean="0"/>
              <a:t>Effectiveness</a:t>
            </a:r>
            <a:endParaRPr lang="en-US" dirty="0"/>
          </a:p>
        </p:txBody>
      </p:sp>
      <p:sp>
        <p:nvSpPr>
          <p:cNvPr id="3" name="Content Placeholder 2"/>
          <p:cNvSpPr>
            <a:spLocks noGrp="1"/>
          </p:cNvSpPr>
          <p:nvPr>
            <p:ph idx="1"/>
          </p:nvPr>
        </p:nvSpPr>
        <p:spPr>
          <a:xfrm>
            <a:off x="378941" y="1035170"/>
            <a:ext cx="10981037" cy="5408761"/>
          </a:xfrm>
        </p:spPr>
        <p:txBody>
          <a:bodyPr>
            <a:normAutofit/>
          </a:bodyPr>
          <a:lstStyle/>
          <a:p>
            <a:pPr>
              <a:lnSpc>
                <a:spcPct val="110000"/>
              </a:lnSpc>
            </a:pPr>
            <a:r>
              <a:rPr lang="en-US" sz="2400" dirty="0" smtClean="0"/>
              <a:t>“The </a:t>
            </a:r>
            <a:r>
              <a:rPr lang="en-US" sz="2400" dirty="0"/>
              <a:t>meta-analysis found that, in comparison with activities such as reading text passages, attending lectures, and participating in class discussions, </a:t>
            </a:r>
            <a:r>
              <a:rPr lang="en-US" sz="2400" b="1" dirty="0"/>
              <a:t>concept mapping activities are more effective for attaining knowledge retention and transfer</a:t>
            </a:r>
            <a:r>
              <a:rPr lang="en-US" sz="2400" dirty="0" smtClean="0"/>
              <a:t>.” </a:t>
            </a:r>
            <a:r>
              <a:rPr lang="en-US" sz="2400" dirty="0"/>
              <a:t>— </a:t>
            </a:r>
            <a:r>
              <a:rPr lang="en-US" sz="2400" dirty="0" smtClean="0">
                <a:hlinkClick r:id="rId2"/>
              </a:rPr>
              <a:t>Nesbitt</a:t>
            </a:r>
            <a:r>
              <a:rPr lang="en-US" sz="2400" dirty="0" smtClean="0"/>
              <a:t>, 2006.</a:t>
            </a:r>
            <a:br>
              <a:rPr lang="en-US" sz="2400" dirty="0" smtClean="0"/>
            </a:br>
            <a:endParaRPr lang="en-US" sz="2400" dirty="0" smtClean="0"/>
          </a:p>
          <a:p>
            <a:pPr>
              <a:lnSpc>
                <a:spcPct val="110000"/>
              </a:lnSpc>
            </a:pPr>
            <a:r>
              <a:rPr lang="en-US" sz="2400" dirty="0" smtClean="0"/>
              <a:t>“The </a:t>
            </a:r>
            <a:r>
              <a:rPr lang="en-US" sz="2400" dirty="0"/>
              <a:t>vast majority of articles in this </a:t>
            </a:r>
            <a:r>
              <a:rPr lang="en-US" sz="2400" dirty="0" smtClean="0"/>
              <a:t>meta-review </a:t>
            </a:r>
            <a:r>
              <a:rPr lang="en-US" sz="2400" dirty="0"/>
              <a:t>indicate that </a:t>
            </a:r>
            <a:r>
              <a:rPr lang="en-US" sz="2400" b="1" dirty="0"/>
              <a:t>concept maps foster the development of meaningful learning, critical thinking and problem solving </a:t>
            </a:r>
            <a:r>
              <a:rPr lang="en-US" sz="2400" dirty="0"/>
              <a:t>in the </a:t>
            </a:r>
            <a:r>
              <a:rPr lang="en-US" sz="2400" dirty="0" smtClean="0"/>
              <a:t>learner…. meaningful </a:t>
            </a:r>
            <a:r>
              <a:rPr lang="en-US" sz="2400" dirty="0"/>
              <a:t>learning occurs when the student links new knowledge with previous knowledge, thereby creating more integrated cognitive knowledge structures</a:t>
            </a:r>
            <a:r>
              <a:rPr lang="en-US" sz="2400" dirty="0" smtClean="0"/>
              <a:t>.” – </a:t>
            </a:r>
            <a:r>
              <a:rPr lang="en-US" sz="2400" dirty="0" smtClean="0">
                <a:hlinkClick r:id="rId2"/>
              </a:rPr>
              <a:t>Daley</a:t>
            </a:r>
            <a:r>
              <a:rPr lang="en-US" sz="2400" dirty="0" smtClean="0"/>
              <a:t>, 2010</a:t>
            </a:r>
          </a:p>
        </p:txBody>
      </p:sp>
    </p:spTree>
    <p:extLst>
      <p:ext uri="{BB962C8B-B14F-4D97-AF65-F5344CB8AC3E}">
        <p14:creationId xmlns:p14="http://schemas.microsoft.com/office/powerpoint/2010/main" val="35396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58" y="174593"/>
            <a:ext cx="9774754" cy="1400530"/>
          </a:xfrm>
        </p:spPr>
        <p:txBody>
          <a:bodyPr/>
          <a:lstStyle/>
          <a:p>
            <a:r>
              <a:rPr lang="en-US" dirty="0" smtClean="0"/>
              <a:t>Evidence of </a:t>
            </a:r>
            <a:r>
              <a:rPr lang="en-US" dirty="0"/>
              <a:t>Effectiveness</a:t>
            </a:r>
            <a:endParaRPr lang="en-US" dirty="0"/>
          </a:p>
        </p:txBody>
      </p:sp>
      <p:sp>
        <p:nvSpPr>
          <p:cNvPr id="3" name="Content Placeholder 2"/>
          <p:cNvSpPr>
            <a:spLocks noGrp="1"/>
          </p:cNvSpPr>
          <p:nvPr>
            <p:ph idx="1"/>
          </p:nvPr>
        </p:nvSpPr>
        <p:spPr>
          <a:xfrm>
            <a:off x="378941" y="1035170"/>
            <a:ext cx="10981037" cy="5408761"/>
          </a:xfrm>
        </p:spPr>
        <p:txBody>
          <a:bodyPr>
            <a:normAutofit/>
          </a:bodyPr>
          <a:lstStyle/>
          <a:p>
            <a:pPr>
              <a:lnSpc>
                <a:spcPct val="110000"/>
              </a:lnSpc>
            </a:pPr>
            <a:r>
              <a:rPr lang="en-US" sz="2400" dirty="0" smtClean="0"/>
              <a:t>“Concept </a:t>
            </a:r>
            <a:r>
              <a:rPr lang="en-US" sz="2400" dirty="0"/>
              <a:t>Mapping appears to be </a:t>
            </a:r>
            <a:r>
              <a:rPr lang="en-US" sz="2400" b="1" dirty="0"/>
              <a:t>particularly beneficial when it is used in an on-going way to consolidate or crystallize educational experiences </a:t>
            </a:r>
            <a:r>
              <a:rPr lang="en-US" sz="2400" dirty="0"/>
              <a:t>in the classroom, for example, a lecture, demonstration, or laboratory experience. In this mode, learners experience an educational event and then use Concept Mapping in a reflective way to enhance </a:t>
            </a:r>
            <a:r>
              <a:rPr lang="en-US" sz="2400" dirty="0" smtClean="0"/>
              <a:t>the learning </a:t>
            </a:r>
            <a:r>
              <a:rPr lang="en-US" sz="2400" dirty="0"/>
              <a:t>from the event.” — </a:t>
            </a:r>
            <a:r>
              <a:rPr lang="en-US" sz="2400" dirty="0" smtClean="0">
                <a:hlinkClick r:id="rId2"/>
              </a:rPr>
              <a:t>Canas</a:t>
            </a:r>
            <a:r>
              <a:rPr lang="en-US" sz="2400" dirty="0" smtClean="0"/>
              <a:t>, 2003</a:t>
            </a:r>
            <a:br>
              <a:rPr lang="en-US" sz="2400" dirty="0" smtClean="0"/>
            </a:br>
            <a:endParaRPr lang="en-US" sz="2400" dirty="0" smtClean="0"/>
          </a:p>
          <a:p>
            <a:pPr>
              <a:lnSpc>
                <a:spcPct val="110000"/>
              </a:lnSpc>
            </a:pPr>
            <a:r>
              <a:rPr lang="en-CA" sz="2400" dirty="0" smtClean="0"/>
              <a:t>“Use </a:t>
            </a:r>
            <a:r>
              <a:rPr lang="en-CA" sz="2400" dirty="0"/>
              <a:t>of the </a:t>
            </a:r>
            <a:r>
              <a:rPr lang="en-CA" sz="2400" dirty="0" smtClean="0"/>
              <a:t>concept mapping </a:t>
            </a:r>
            <a:r>
              <a:rPr lang="en-CA" sz="2400" dirty="0"/>
              <a:t>software proved to be a powerful tool for improving students’ ability to generate, visualize and organize ideas…. Users of the </a:t>
            </a:r>
            <a:r>
              <a:rPr lang="en-CA" sz="2400" dirty="0" smtClean="0"/>
              <a:t>concept mapping </a:t>
            </a:r>
            <a:r>
              <a:rPr lang="en-CA" sz="2400" dirty="0"/>
              <a:t>software became </a:t>
            </a:r>
            <a:r>
              <a:rPr lang="en-CA" sz="2400" b="1" dirty="0"/>
              <a:t>faster and more efficient in generating and organizing </a:t>
            </a:r>
            <a:r>
              <a:rPr lang="en-CA" sz="2400" b="1" dirty="0" smtClean="0"/>
              <a:t>ideas</a:t>
            </a:r>
            <a:r>
              <a:rPr lang="en-CA" sz="2400" dirty="0" smtClean="0"/>
              <a:t>.” </a:t>
            </a:r>
            <a:r>
              <a:rPr lang="en-US" sz="2400" dirty="0"/>
              <a:t>— </a:t>
            </a:r>
            <a:r>
              <a:rPr lang="en-US" sz="2400" dirty="0" smtClean="0">
                <a:hlinkClick r:id="rId3"/>
              </a:rPr>
              <a:t>Al-</a:t>
            </a:r>
            <a:r>
              <a:rPr lang="en-US" sz="2400" dirty="0" err="1" smtClean="0">
                <a:hlinkClick r:id="rId3"/>
              </a:rPr>
              <a:t>Jarf</a:t>
            </a:r>
            <a:r>
              <a:rPr lang="en-US" sz="2400" dirty="0" smtClean="0"/>
              <a:t>, 2009</a:t>
            </a:r>
            <a:endParaRPr lang="en-CA" sz="2400" dirty="0"/>
          </a:p>
        </p:txBody>
      </p:sp>
    </p:spTree>
    <p:extLst>
      <p:ext uri="{BB962C8B-B14F-4D97-AF65-F5344CB8AC3E}">
        <p14:creationId xmlns:p14="http://schemas.microsoft.com/office/powerpoint/2010/main" val="266126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12833</TotalTime>
  <Words>1100</Words>
  <Application>Microsoft Office PowerPoint</Application>
  <PresentationFormat>Widescreen</PresentationFormat>
  <Paragraphs>130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Concept Mapping Tools</vt:lpstr>
      <vt:lpstr>Learning Outcomes for this Workshop</vt:lpstr>
      <vt:lpstr>What is a concept map?</vt:lpstr>
      <vt:lpstr>Visual thinking</vt:lpstr>
      <vt:lpstr>Visual thinking</vt:lpstr>
      <vt:lpstr>Visual thinking</vt:lpstr>
      <vt:lpstr>Visual Thinking: Why is it Effective?</vt:lpstr>
      <vt:lpstr>Evidence of Effectiveness</vt:lpstr>
      <vt:lpstr>Evidence of Effectiveness</vt:lpstr>
      <vt:lpstr>PowerPoint Presentation</vt:lpstr>
      <vt:lpstr>Types of concept maps</vt:lpstr>
      <vt:lpstr>Types of concept maps</vt:lpstr>
      <vt:lpstr>Types of concept maps</vt:lpstr>
      <vt:lpstr>PowerPoint Presentation</vt:lpstr>
      <vt:lpstr>PowerPoint Presentation</vt:lpstr>
      <vt:lpstr>Learning Activity #1</vt:lpstr>
      <vt:lpstr>Learning Activity #2</vt:lpstr>
      <vt:lpstr>PowerPoint Presentation</vt:lpstr>
      <vt:lpstr>Demonstration</vt:lpstr>
      <vt:lpstr>Learning Activity</vt:lpstr>
      <vt:lpstr>Best Practices for using concept maps</vt:lpstr>
      <vt:lpstr>Turning concept maps into presentations</vt:lpstr>
      <vt:lpstr>Resources</vt:lpstr>
    </vt:vector>
  </TitlesOfParts>
  <Company>University of Waterloo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Facilitation Tools</dc:title>
  <dc:creator>Morton, Mark</dc:creator>
  <cp:lastModifiedBy>Mark Morton</cp:lastModifiedBy>
  <cp:revision>152</cp:revision>
  <dcterms:created xsi:type="dcterms:W3CDTF">2015-02-04T16:02:48Z</dcterms:created>
  <dcterms:modified xsi:type="dcterms:W3CDTF">2015-07-28T03:11:02Z</dcterms:modified>
</cp:coreProperties>
</file>