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 id="2147483992" r:id="rId2"/>
  </p:sldMasterIdLst>
  <p:notesMasterIdLst>
    <p:notesMasterId r:id="rId31"/>
  </p:notesMasterIdLst>
  <p:sldIdLst>
    <p:sldId id="302" r:id="rId3"/>
    <p:sldId id="303" r:id="rId4"/>
    <p:sldId id="344" r:id="rId5"/>
    <p:sldId id="343" r:id="rId6"/>
    <p:sldId id="342" r:id="rId7"/>
    <p:sldId id="310" r:id="rId8"/>
    <p:sldId id="336" r:id="rId9"/>
    <p:sldId id="328" r:id="rId10"/>
    <p:sldId id="348" r:id="rId11"/>
    <p:sldId id="347" r:id="rId12"/>
    <p:sldId id="335" r:id="rId13"/>
    <p:sldId id="346" r:id="rId14"/>
    <p:sldId id="345" r:id="rId15"/>
    <p:sldId id="334" r:id="rId16"/>
    <p:sldId id="307" r:id="rId17"/>
    <p:sldId id="319" r:id="rId18"/>
    <p:sldId id="304" r:id="rId19"/>
    <p:sldId id="305" r:id="rId20"/>
    <p:sldId id="331" r:id="rId21"/>
    <p:sldId id="330" r:id="rId22"/>
    <p:sldId id="337" r:id="rId23"/>
    <p:sldId id="308" r:id="rId24"/>
    <p:sldId id="338" r:id="rId25"/>
    <p:sldId id="339" r:id="rId26"/>
    <p:sldId id="321" r:id="rId27"/>
    <p:sldId id="340" r:id="rId28"/>
    <p:sldId id="332" r:id="rId29"/>
    <p:sldId id="333" r:id="rId3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1" autoAdjust="0"/>
    <p:restoredTop sz="83582" autoAdjust="0"/>
  </p:normalViewPr>
  <p:slideViewPr>
    <p:cSldViewPr snapToGrid="0">
      <p:cViewPr varScale="1">
        <p:scale>
          <a:sx n="53" d="100"/>
          <a:sy n="53" d="100"/>
        </p:scale>
        <p:origin x="58" y="174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C693D465-2309-4CB0-BA05-4684CE0551B4}" type="datetimeFigureOut">
              <a:rPr lang="en-CA" smtClean="0"/>
              <a:t>2016-03-02</a:t>
            </a:fld>
            <a:endParaRPr lang="en-CA"/>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970F408-689C-40A3-970F-6E1885D77624}" type="slidenum">
              <a:rPr lang="en-CA" smtClean="0"/>
              <a:t>‹#›</a:t>
            </a:fld>
            <a:endParaRPr lang="en-CA"/>
          </a:p>
        </p:txBody>
      </p:sp>
    </p:spTree>
    <p:extLst>
      <p:ext uri="{BB962C8B-B14F-4D97-AF65-F5344CB8AC3E}">
        <p14:creationId xmlns:p14="http://schemas.microsoft.com/office/powerpoint/2010/main" val="110777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7du9riAKH9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youtu.be/yjSzHEER3Po" TargetMode="External"/><Relationship Id="rId5" Type="http://schemas.openxmlformats.org/officeDocument/2006/relationships/hyperlink" Target="https://youtu.be/MyPK5cxwOQE" TargetMode="External"/><Relationship Id="rId4" Type="http://schemas.openxmlformats.org/officeDocument/2006/relationships/hyperlink" Target="https://youtu.be/noxyFrtabx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a:t>
            </a:fld>
            <a:endParaRPr lang="en-CA"/>
          </a:p>
        </p:txBody>
      </p:sp>
    </p:spTree>
    <p:extLst>
      <p:ext uri="{BB962C8B-B14F-4D97-AF65-F5344CB8AC3E}">
        <p14:creationId xmlns:p14="http://schemas.microsoft.com/office/powerpoint/2010/main" val="119965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r>
              <a:rPr lang="en-US" baseline="0" dirty="0" smtClean="0"/>
              <a:t> mins for LA and up to another 15 for presentation and discussion </a:t>
            </a:r>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22</a:t>
            </a:fld>
            <a:endParaRPr lang="en-CA"/>
          </a:p>
        </p:txBody>
      </p:sp>
    </p:spTree>
    <p:extLst>
      <p:ext uri="{BB962C8B-B14F-4D97-AF65-F5344CB8AC3E}">
        <p14:creationId xmlns:p14="http://schemas.microsoft.com/office/powerpoint/2010/main" val="20735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Mindomo</a:t>
            </a:r>
            <a:r>
              <a:rPr lang="en-US" sz="1200" dirty="0" smtClean="0"/>
              <a:t> (Watch all of this 7-minute video)</a:t>
            </a:r>
            <a:endParaRPr lang="en-CA" sz="1200" dirty="0" smtClean="0"/>
          </a:p>
          <a:p>
            <a:r>
              <a:rPr lang="en-US" sz="1200" dirty="0" smtClean="0">
                <a:hlinkClick r:id="rId4"/>
              </a:rPr>
              <a:t>CmapTools</a:t>
            </a:r>
            <a:r>
              <a:rPr lang="en-US" sz="1200" dirty="0" smtClean="0"/>
              <a:t> (Watch the first 5m30s of this 8 min video)</a:t>
            </a:r>
          </a:p>
          <a:p>
            <a:r>
              <a:rPr lang="en-US" sz="1200" dirty="0" smtClean="0">
                <a:hlinkClick r:id="rId5"/>
              </a:rPr>
              <a:t>Visual Understanding Environment (VUE)</a:t>
            </a:r>
            <a:r>
              <a:rPr lang="en-US" sz="1200" dirty="0" smtClean="0"/>
              <a:t> (Watch the first 5m40s of this 9-min video)</a:t>
            </a:r>
          </a:p>
          <a:p>
            <a:r>
              <a:rPr lang="en-US" sz="1200" dirty="0" err="1" smtClean="0">
                <a:hlinkClick r:id="rId6"/>
              </a:rPr>
              <a:t>Novamind</a:t>
            </a:r>
            <a:r>
              <a:rPr lang="en-US" sz="1200" dirty="0" smtClean="0"/>
              <a:t> (Similar to Mindomo, so don’t watch any of this 8-minute video during the workshop)</a:t>
            </a:r>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27</a:t>
            </a:fld>
            <a:endParaRPr lang="en-CA"/>
          </a:p>
        </p:txBody>
      </p:sp>
    </p:spTree>
    <p:extLst>
      <p:ext uri="{BB962C8B-B14F-4D97-AF65-F5344CB8AC3E}">
        <p14:creationId xmlns:p14="http://schemas.microsoft.com/office/powerpoint/2010/main" val="390659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Text-based</a:t>
            </a:r>
            <a:r>
              <a:rPr lang="en-US" baseline="0" dirty="0" smtClean="0"/>
              <a:t> document. </a:t>
            </a:r>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4</a:t>
            </a:fld>
            <a:endParaRPr lang="en-CA"/>
          </a:p>
        </p:txBody>
      </p:sp>
    </p:spTree>
    <p:extLst>
      <p:ext uri="{BB962C8B-B14F-4D97-AF65-F5344CB8AC3E}">
        <p14:creationId xmlns:p14="http://schemas.microsoft.com/office/powerpoint/2010/main" val="209059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a:t>
            </a:r>
            <a:r>
              <a:rPr lang="en-US" baseline="0" dirty="0" smtClean="0"/>
              <a:t> map rendering of the same information</a:t>
            </a:r>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5</a:t>
            </a:fld>
            <a:endParaRPr lang="en-CA"/>
          </a:p>
        </p:txBody>
      </p:sp>
    </p:spTree>
    <p:extLst>
      <p:ext uri="{BB962C8B-B14F-4D97-AF65-F5344CB8AC3E}">
        <p14:creationId xmlns:p14="http://schemas.microsoft.com/office/powerpoint/2010/main" val="71977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sz="1200" dirty="0" smtClean="0"/>
              <a:t>-- Gasser, M., &amp; </a:t>
            </a:r>
            <a:r>
              <a:rPr lang="en-US" sz="1200" dirty="0" err="1" smtClean="0"/>
              <a:t>Colunga</a:t>
            </a:r>
            <a:r>
              <a:rPr lang="en-US" sz="1200" dirty="0" smtClean="0"/>
              <a:t>, E. (2003). Pattern learning in infants and neural networks. Connectionist Models of Development. Developmental Processes in Real and Artificial Neural Networks, 233-256.</a:t>
            </a:r>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13</a:t>
            </a:fld>
            <a:endParaRPr lang="en-CA"/>
          </a:p>
        </p:txBody>
      </p:sp>
    </p:spTree>
    <p:extLst>
      <p:ext uri="{BB962C8B-B14F-4D97-AF65-F5344CB8AC3E}">
        <p14:creationId xmlns:p14="http://schemas.microsoft.com/office/powerpoint/2010/main" val="198257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two items present the same information, but which one is easier (and faster) to interpret? Which one are you more likely to remember tomorrow?</a:t>
            </a:r>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14</a:t>
            </a:fld>
            <a:endParaRPr lang="en-CA"/>
          </a:p>
        </p:txBody>
      </p:sp>
    </p:spTree>
    <p:extLst>
      <p:ext uri="{BB962C8B-B14F-4D97-AF65-F5344CB8AC3E}">
        <p14:creationId xmlns:p14="http://schemas.microsoft.com/office/powerpoint/2010/main" val="312921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the cross-links between separate branches. </a:t>
            </a:r>
            <a:endParaRPr lang="en-US" sz="1200" b="1" dirty="0" smtClean="0"/>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17</a:t>
            </a:fld>
            <a:endParaRPr lang="en-CA"/>
          </a:p>
        </p:txBody>
      </p:sp>
    </p:spTree>
    <p:extLst>
      <p:ext uri="{BB962C8B-B14F-4D97-AF65-F5344CB8AC3E}">
        <p14:creationId xmlns:p14="http://schemas.microsoft.com/office/powerpoint/2010/main" val="147100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Essentially,</a:t>
            </a:r>
            <a:r>
              <a:rPr lang="en-US" sz="1200" baseline="0" dirty="0" smtClean="0"/>
              <a:t> this represents a </a:t>
            </a:r>
            <a:r>
              <a:rPr lang="en-US" sz="1200" dirty="0" smtClean="0"/>
              <a:t>network.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Joseph Novak, a</a:t>
            </a:r>
            <a:r>
              <a:rPr lang="en-US" sz="1200" b="0" baseline="0" dirty="0" smtClean="0"/>
              <a:t> leading proponent of concept maps, says that a concept map must have hierarchy. I think that some knowledge systems simply don’t have a hierarchical structure. </a:t>
            </a:r>
            <a:endParaRPr lang="en-US" sz="1200" b="0" dirty="0" smtClean="0"/>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18</a:t>
            </a:fld>
            <a:endParaRPr lang="en-CA"/>
          </a:p>
        </p:txBody>
      </p:sp>
    </p:spTree>
    <p:extLst>
      <p:ext uri="{BB962C8B-B14F-4D97-AF65-F5344CB8AC3E}">
        <p14:creationId xmlns:p14="http://schemas.microsoft.com/office/powerpoint/2010/main" val="336413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Key aspects of CmapTools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You can create your concept map by double clicking in several places on your screen (to create blank nodes) and then joining the nodes with connectors.</a:t>
            </a:r>
          </a:p>
          <a:p>
            <a:r>
              <a:rPr lang="en-CA" sz="1200" kern="1200" dirty="0" smtClean="0">
                <a:solidFill>
                  <a:schemeClr val="tx1"/>
                </a:solidFill>
                <a:effectLst/>
                <a:latin typeface="+mn-lt"/>
                <a:ea typeface="+mn-ea"/>
                <a:cs typeface="+mn-cs"/>
              </a:rPr>
              <a:t>OR</a:t>
            </a:r>
          </a:p>
          <a:p>
            <a:r>
              <a:rPr lang="en-CA" sz="1200" kern="1200" dirty="0" smtClean="0">
                <a:solidFill>
                  <a:schemeClr val="tx1"/>
                </a:solidFill>
                <a:effectLst/>
                <a:latin typeface="+mn-lt"/>
                <a:ea typeface="+mn-ea"/>
                <a:cs typeface="+mn-cs"/>
              </a:rPr>
              <a:t>You can create your concept map by double clicking in one spot on your screen (to create one blank node) and then dragging the connector from the top of node to another part of the screen (where another node will appear).</a:t>
            </a:r>
          </a:p>
          <a:p>
            <a:r>
              <a:rPr lang="en-CA" sz="1200" kern="1200" dirty="0" smtClean="0">
                <a:solidFill>
                  <a:schemeClr val="tx1"/>
                </a:solidFill>
                <a:effectLst/>
                <a:latin typeface="+mn-lt"/>
                <a:ea typeface="+mn-ea"/>
                <a:cs typeface="+mn-cs"/>
              </a:rPr>
              <a:t>You can move nodes by clicking and dragging. </a:t>
            </a:r>
          </a:p>
          <a:p>
            <a:r>
              <a:rPr lang="en-CA" sz="1200" kern="1200" dirty="0" smtClean="0">
                <a:solidFill>
                  <a:schemeClr val="tx1"/>
                </a:solidFill>
                <a:effectLst/>
                <a:latin typeface="+mn-lt"/>
                <a:ea typeface="+mn-ea"/>
                <a:cs typeface="+mn-cs"/>
              </a:rPr>
              <a:t>You can add the following to nodes: links to web pages; links to files (such as PDFs); links to other concept maps. </a:t>
            </a:r>
          </a:p>
          <a:p>
            <a:r>
              <a:rPr lang="en-CA" sz="1200" kern="1200" dirty="0" smtClean="0">
                <a:solidFill>
                  <a:schemeClr val="tx1"/>
                </a:solidFill>
                <a:effectLst/>
                <a:latin typeface="+mn-lt"/>
                <a:ea typeface="+mn-ea"/>
                <a:cs typeface="+mn-cs"/>
              </a:rPr>
              <a:t>You can add information to a node that will “pop up” when the cursor is placed over that node.</a:t>
            </a:r>
          </a:p>
          <a:p>
            <a:r>
              <a:rPr lang="en-CA" sz="1200" kern="1200" dirty="0" smtClean="0">
                <a:solidFill>
                  <a:schemeClr val="tx1"/>
                </a:solidFill>
                <a:effectLst/>
                <a:latin typeface="+mn-lt"/>
                <a:ea typeface="+mn-ea"/>
                <a:cs typeface="+mn-cs"/>
              </a:rPr>
              <a:t>You can change the following via the Style Palette:</a:t>
            </a:r>
          </a:p>
          <a:p>
            <a:pPr lvl="0"/>
            <a:r>
              <a:rPr lang="en-CA" sz="1200" kern="1200" dirty="0" smtClean="0">
                <a:solidFill>
                  <a:schemeClr val="tx1"/>
                </a:solidFill>
                <a:effectLst/>
                <a:latin typeface="+mn-lt"/>
                <a:ea typeface="+mn-ea"/>
                <a:cs typeface="+mn-cs"/>
              </a:rPr>
              <a:t>Font size, font colour, regular, bold, italic</a:t>
            </a:r>
          </a:p>
          <a:p>
            <a:pPr lvl="0"/>
            <a:r>
              <a:rPr lang="en-CA" sz="1200" kern="1200" dirty="0" smtClean="0">
                <a:solidFill>
                  <a:schemeClr val="tx1"/>
                </a:solidFill>
                <a:effectLst/>
                <a:latin typeface="+mn-lt"/>
                <a:ea typeface="+mn-ea"/>
                <a:cs typeface="+mn-cs"/>
              </a:rPr>
              <a:t>Node shape, node size, node colour</a:t>
            </a:r>
          </a:p>
          <a:p>
            <a:pPr lvl="0"/>
            <a:r>
              <a:rPr lang="en-CA" sz="1200" kern="1200" dirty="0" smtClean="0">
                <a:solidFill>
                  <a:schemeClr val="tx1"/>
                </a:solidFill>
                <a:effectLst/>
                <a:latin typeface="+mn-lt"/>
                <a:ea typeface="+mn-ea"/>
                <a:cs typeface="+mn-cs"/>
              </a:rPr>
              <a:t>Line colour, line width, line style (continuous, dashed, dotted, etc.)</a:t>
            </a:r>
          </a:p>
          <a:p>
            <a:pPr lvl="0"/>
            <a:r>
              <a:rPr lang="en-CA" sz="1200" kern="1200" dirty="0" smtClean="0">
                <a:solidFill>
                  <a:schemeClr val="tx1"/>
                </a:solidFill>
                <a:effectLst/>
                <a:latin typeface="+mn-lt"/>
                <a:ea typeface="+mn-ea"/>
                <a:cs typeface="+mn-cs"/>
              </a:rPr>
              <a:t>Arrowhead direction, no arrows, double arrows</a:t>
            </a:r>
          </a:p>
          <a:p>
            <a:r>
              <a:rPr lang="en-CA" sz="1200" kern="1200" dirty="0" smtClean="0">
                <a:solidFill>
                  <a:schemeClr val="tx1"/>
                </a:solidFill>
                <a:effectLst/>
                <a:latin typeface="+mn-lt"/>
                <a:ea typeface="+mn-ea"/>
                <a:cs typeface="+mn-cs"/>
              </a:rPr>
              <a:t>To access the Style Palette, you click on “Window” in the top menu, and then select “Show Style Palette.”</a:t>
            </a:r>
          </a:p>
          <a:p>
            <a:r>
              <a:rPr lang="en-CA" sz="1200" kern="1200" dirty="0" smtClean="0">
                <a:solidFill>
                  <a:schemeClr val="tx1"/>
                </a:solidFill>
                <a:effectLst/>
                <a:latin typeface="+mn-lt"/>
                <a:ea typeface="+mn-ea"/>
                <a:cs typeface="+mn-cs"/>
              </a:rPr>
              <a:t>You can save your concept map to your PC or you can save it to the CmapTools server. The advantage of the latter is that you can access the concept map from anywhere, and you can share it with others. The disadvantage of saving it to the CmapTools server is that is can sometimes be challenging to find your folder among the thousands of others on the server (they are listed alphabetically, but still it does take a 30 seconds of so; this can be dealt with by adding your CmapTools folder to your “Favorites” list in CmapTools. </a:t>
            </a:r>
          </a:p>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19</a:t>
            </a:fld>
            <a:endParaRPr lang="en-CA"/>
          </a:p>
        </p:txBody>
      </p:sp>
    </p:spTree>
    <p:extLst>
      <p:ext uri="{BB962C8B-B14F-4D97-AF65-F5344CB8AC3E}">
        <p14:creationId xmlns:p14="http://schemas.microsoft.com/office/powerpoint/2010/main" val="247676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970F408-689C-40A3-970F-6E1885D77624}" type="slidenum">
              <a:rPr lang="en-CA" smtClean="0"/>
              <a:t>21</a:t>
            </a:fld>
            <a:endParaRPr lang="en-CA"/>
          </a:p>
        </p:txBody>
      </p:sp>
    </p:spTree>
    <p:extLst>
      <p:ext uri="{BB962C8B-B14F-4D97-AF65-F5344CB8AC3E}">
        <p14:creationId xmlns:p14="http://schemas.microsoft.com/office/powerpoint/2010/main" val="316389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5858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8133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61063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863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30963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41610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1513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48401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41315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41383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68858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397088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74640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92849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53015-2348-4EEE-AD6A-42AA82D26CF7}"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357055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89232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90194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12056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858513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718870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404065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39894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012881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536108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814785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068388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347164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51246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84837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53015-2348-4EEE-AD6A-42AA82D26CF7}"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578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62882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64726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0870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4242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453015-2348-4EEE-AD6A-42AA82D26CF7}" type="datetimeFigureOut">
              <a:rPr lang="en-US" smtClean="0"/>
              <a:t>3/2/2016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2A4DF7-B699-463E-8C0D-64F888806887}" type="slidenum">
              <a:rPr lang="en-US" smtClean="0"/>
              <a:t>‹#›</a:t>
            </a:fld>
            <a:endParaRPr lang="en-US"/>
          </a:p>
        </p:txBody>
      </p:sp>
    </p:spTree>
    <p:extLst>
      <p:ext uri="{BB962C8B-B14F-4D97-AF65-F5344CB8AC3E}">
        <p14:creationId xmlns:p14="http://schemas.microsoft.com/office/powerpoint/2010/main" val="2939335169"/>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453015-2348-4EEE-AD6A-42AA82D26CF7}" type="datetimeFigureOut">
              <a:rPr lang="en-US" smtClean="0"/>
              <a:t>3/2/2016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2A4DF7-B699-463E-8C0D-64F888806887}" type="slidenum">
              <a:rPr lang="en-US" smtClean="0"/>
              <a:t>‹#›</a:t>
            </a:fld>
            <a:endParaRPr lang="en-US"/>
          </a:p>
        </p:txBody>
      </p:sp>
    </p:spTree>
    <p:extLst>
      <p:ext uri="{BB962C8B-B14F-4D97-AF65-F5344CB8AC3E}">
        <p14:creationId xmlns:p14="http://schemas.microsoft.com/office/powerpoint/2010/main" val="3367055911"/>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nu46uDbTZv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indmeister.com/957605/biolog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7du9riAKH9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youtu.be/yjSzHEER3Po" TargetMode="External"/><Relationship Id="rId5" Type="http://schemas.openxmlformats.org/officeDocument/2006/relationships/hyperlink" Target="https://youtu.be/MyPK5cxwOQE" TargetMode="External"/><Relationship Id="rId4" Type="http://schemas.openxmlformats.org/officeDocument/2006/relationships/hyperlink" Target="https://youtu.be/noxyFrtabx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indomo.com/" TargetMode="External"/><Relationship Id="rId13" Type="http://schemas.openxmlformats.org/officeDocument/2006/relationships/hyperlink" Target="http://ablconnect.harvard.edu/concept-map-research" TargetMode="External"/><Relationship Id="rId3" Type="http://schemas.openxmlformats.org/officeDocument/2006/relationships/hyperlink" Target="https://youtu.be/YIOHw_dw7W4" TargetMode="External"/><Relationship Id="rId7" Type="http://schemas.openxmlformats.org/officeDocument/2006/relationships/hyperlink" Target="https://youtu.be/d-XAO-8Ojmk" TargetMode="External"/><Relationship Id="rId12" Type="http://schemas.openxmlformats.org/officeDocument/2006/relationships/hyperlink" Target="http://ablconnect.harvard.edu/filter_by/concept-map" TargetMode="External"/><Relationship Id="rId2" Type="http://schemas.openxmlformats.org/officeDocument/2006/relationships/hyperlink" Target="https://www.novamind.com/" TargetMode="External"/><Relationship Id="rId1" Type="http://schemas.openxmlformats.org/officeDocument/2006/relationships/slideLayout" Target="../slideLayouts/slideLayout2.xml"/><Relationship Id="rId6" Type="http://schemas.openxmlformats.org/officeDocument/2006/relationships/hyperlink" Target="http://cmap.ihmc.us/" TargetMode="External"/><Relationship Id="rId11" Type="http://schemas.openxmlformats.org/officeDocument/2006/relationships/hyperlink" Target="https://youtu.be/Po-aj31WXsM" TargetMode="External"/><Relationship Id="rId5" Type="http://schemas.openxmlformats.org/officeDocument/2006/relationships/hyperlink" Target="https://youtu.be/nrb7bAtmPE8?list=PLsw_2C2Vx_ypN6v_YggXqXCHS7rNyKk4q" TargetMode="External"/><Relationship Id="rId10" Type="http://schemas.openxmlformats.org/officeDocument/2006/relationships/hyperlink" Target="https://uwaterloo.ca/centre-for-teaching-excellence/teaching-resources/teaching-tips/educational-technologies/all/concept-mapping-tools" TargetMode="External"/><Relationship Id="rId4" Type="http://schemas.openxmlformats.org/officeDocument/2006/relationships/hyperlink" Target="http://vue.tufts.edu/" TargetMode="External"/><Relationship Id="rId9" Type="http://schemas.openxmlformats.org/officeDocument/2006/relationships/hyperlink" Target="https://youtu.be/WvKe-KMoCD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nlinelibrary.wiley.com/doi/10.1111/j.1365-2923.2010.03628.x/ful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lunap.ro/else2009/papers/994.1.%20AlJarf_Enhancing.pdf" TargetMode="External"/><Relationship Id="rId2" Type="http://schemas.openxmlformats.org/officeDocument/2006/relationships/hyperlink" Target="http://www.ihmc.us/users/acanas/Publications/ConceptMapLitReview/IHMC%20Literature%20Review%20on%20Concept%20Mapping.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797" y="1933174"/>
            <a:ext cx="9774754" cy="810025"/>
          </a:xfrm>
        </p:spPr>
        <p:txBody>
          <a:bodyPr/>
          <a:lstStyle/>
          <a:p>
            <a:r>
              <a:rPr lang="en-US" sz="2800" b="1" dirty="0" smtClean="0"/>
              <a:t>Learning </a:t>
            </a:r>
            <a:r>
              <a:rPr lang="en-US" sz="2800" b="1" dirty="0" smtClean="0"/>
              <a:t>Outcomes</a:t>
            </a:r>
            <a:endParaRPr lang="en-US" sz="2800" b="1" dirty="0"/>
          </a:p>
        </p:txBody>
      </p:sp>
      <p:sp>
        <p:nvSpPr>
          <p:cNvPr id="3" name="Content Placeholder 2"/>
          <p:cNvSpPr>
            <a:spLocks noGrp="1"/>
          </p:cNvSpPr>
          <p:nvPr>
            <p:ph idx="1"/>
          </p:nvPr>
        </p:nvSpPr>
        <p:spPr>
          <a:xfrm>
            <a:off x="784445" y="2496457"/>
            <a:ext cx="10609269" cy="4027845"/>
          </a:xfrm>
        </p:spPr>
        <p:txBody>
          <a:bodyPr>
            <a:normAutofit lnSpcReduction="10000"/>
          </a:bodyPr>
          <a:lstStyle/>
          <a:p>
            <a:pPr marL="0" indent="0">
              <a:buNone/>
            </a:pPr>
            <a:r>
              <a:rPr lang="en-US" sz="2400" dirty="0" smtClean="0"/>
              <a:t>After this workshop you will be able to….</a:t>
            </a:r>
          </a:p>
          <a:p>
            <a:pPr lvl="1"/>
            <a:r>
              <a:rPr lang="en-US" sz="2200" dirty="0"/>
              <a:t>explain why concept maps can enhance </a:t>
            </a:r>
            <a:r>
              <a:rPr lang="en-US" sz="2200" dirty="0" smtClean="0"/>
              <a:t>learning</a:t>
            </a:r>
          </a:p>
          <a:p>
            <a:pPr lvl="1"/>
            <a:r>
              <a:rPr lang="en-US" sz="2200" dirty="0" smtClean="0"/>
              <a:t>Identify the various elements of concept maps</a:t>
            </a:r>
            <a:endParaRPr lang="en-US" sz="2200" dirty="0"/>
          </a:p>
          <a:p>
            <a:pPr lvl="1"/>
            <a:r>
              <a:rPr lang="en-US" sz="2200" dirty="0" smtClean="0"/>
              <a:t>describe the basic functionality that is common to most concept mapping tools</a:t>
            </a:r>
          </a:p>
          <a:p>
            <a:pPr lvl="1"/>
            <a:r>
              <a:rPr lang="en-US" sz="2200" dirty="0"/>
              <a:t>list best practices for using concept maps in your courses</a:t>
            </a:r>
          </a:p>
          <a:p>
            <a:pPr lvl="1"/>
            <a:r>
              <a:rPr lang="en-US" sz="2200" dirty="0" smtClean="0"/>
              <a:t>develop effective teaching and learning activities involving concept maps</a:t>
            </a:r>
          </a:p>
          <a:p>
            <a:pPr lvl="1"/>
            <a:r>
              <a:rPr lang="en-US" sz="2200" dirty="0" smtClean="0"/>
              <a:t>explain </a:t>
            </a:r>
            <a:r>
              <a:rPr lang="en-US" sz="2200" dirty="0"/>
              <a:t>how a concept map can be used as a presentation </a:t>
            </a:r>
            <a:r>
              <a:rPr lang="en-US" sz="2200" dirty="0" smtClean="0"/>
              <a:t>tool </a:t>
            </a:r>
            <a:r>
              <a:rPr lang="en-US" sz="2200" i="1" dirty="0" smtClean="0"/>
              <a:t>(time permitting)</a:t>
            </a:r>
            <a:endParaRPr lang="en-US" sz="2200" i="1" dirty="0"/>
          </a:p>
        </p:txBody>
      </p:sp>
      <p:sp>
        <p:nvSpPr>
          <p:cNvPr id="4" name="Rectangle 3"/>
          <p:cNvSpPr/>
          <p:nvPr/>
        </p:nvSpPr>
        <p:spPr>
          <a:xfrm>
            <a:off x="326797" y="294904"/>
            <a:ext cx="8933317" cy="1323439"/>
          </a:xfrm>
          <a:prstGeom prst="rect">
            <a:avLst/>
          </a:prstGeom>
        </p:spPr>
        <p:txBody>
          <a:bodyPr wrap="square">
            <a:spAutoFit/>
          </a:bodyPr>
          <a:lstStyle/>
          <a:p>
            <a:r>
              <a:rPr lang="en-US" sz="4000" b="1" dirty="0" smtClean="0">
                <a:solidFill>
                  <a:schemeClr val="accent2">
                    <a:lumMod val="60000"/>
                    <a:lumOff val="40000"/>
                  </a:schemeClr>
                </a:solidFill>
              </a:rPr>
              <a:t>Concept Mapping Tools</a:t>
            </a:r>
          </a:p>
          <a:p>
            <a:r>
              <a:rPr lang="en-US" sz="2000" dirty="0">
                <a:solidFill>
                  <a:schemeClr val="accent2">
                    <a:lumMod val="60000"/>
                    <a:lumOff val="40000"/>
                  </a:schemeClr>
                </a:solidFill>
              </a:rPr>
              <a:t/>
            </a:r>
            <a:br>
              <a:rPr lang="en-US" sz="2000" dirty="0">
                <a:solidFill>
                  <a:schemeClr val="accent2">
                    <a:lumMod val="60000"/>
                    <a:lumOff val="40000"/>
                  </a:schemeClr>
                </a:solidFill>
              </a:rPr>
            </a:br>
            <a:r>
              <a:rPr lang="en-US" sz="2000" dirty="0" smtClean="0">
                <a:solidFill>
                  <a:schemeClr val="accent2">
                    <a:lumMod val="60000"/>
                    <a:lumOff val="40000"/>
                  </a:schemeClr>
                </a:solidFill>
              </a:rPr>
              <a:t>Mark </a:t>
            </a:r>
            <a:r>
              <a:rPr lang="en-US" sz="2000" dirty="0">
                <a:solidFill>
                  <a:schemeClr val="accent2">
                    <a:lumMod val="60000"/>
                    <a:lumOff val="40000"/>
                  </a:schemeClr>
                </a:solidFill>
              </a:rPr>
              <a:t>Morton and Samar </a:t>
            </a:r>
            <a:r>
              <a:rPr lang="en-US" sz="2000" dirty="0" smtClean="0">
                <a:solidFill>
                  <a:schemeClr val="accent2">
                    <a:lumMod val="60000"/>
                    <a:lumOff val="40000"/>
                  </a:schemeClr>
                </a:solidFill>
              </a:rPr>
              <a:t>Mohamed, CTE</a:t>
            </a: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393182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81086" y="-10452"/>
            <a:ext cx="8621486" cy="6868452"/>
          </a:xfrm>
          <a:prstGeom prst="rect">
            <a:avLst/>
          </a:prstGeom>
        </p:spPr>
      </p:pic>
      <p:sp>
        <p:nvSpPr>
          <p:cNvPr id="5" name="TextBox 4"/>
          <p:cNvSpPr txBox="1"/>
          <p:nvPr/>
        </p:nvSpPr>
        <p:spPr>
          <a:xfrm>
            <a:off x="2565401" y="-5811"/>
            <a:ext cx="1640114" cy="923330"/>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Spanish Armada, attacking</a:t>
            </a:r>
            <a:endParaRPr lang="en-CA" b="1" dirty="0">
              <a:solidFill>
                <a:schemeClr val="bg1"/>
              </a:solidFill>
            </a:endParaRPr>
          </a:p>
        </p:txBody>
      </p:sp>
      <p:sp>
        <p:nvSpPr>
          <p:cNvPr id="6" name="TextBox 5"/>
          <p:cNvSpPr txBox="1"/>
          <p:nvPr/>
        </p:nvSpPr>
        <p:spPr>
          <a:xfrm>
            <a:off x="2213429" y="5871029"/>
            <a:ext cx="1640114" cy="923330"/>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Globe, with her hand on America</a:t>
            </a:r>
            <a:endParaRPr lang="en-CA" b="1" dirty="0">
              <a:solidFill>
                <a:schemeClr val="bg1"/>
              </a:solidFill>
            </a:endParaRPr>
          </a:p>
        </p:txBody>
      </p:sp>
      <p:sp>
        <p:nvSpPr>
          <p:cNvPr id="7" name="TextBox 6"/>
          <p:cNvSpPr txBox="1"/>
          <p:nvPr/>
        </p:nvSpPr>
        <p:spPr>
          <a:xfrm>
            <a:off x="10530115" y="-5811"/>
            <a:ext cx="1640114" cy="923330"/>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Spanish Armada, defeated</a:t>
            </a:r>
            <a:endParaRPr lang="en-CA" b="1" dirty="0">
              <a:solidFill>
                <a:schemeClr val="bg1"/>
              </a:solidFill>
            </a:endParaRPr>
          </a:p>
        </p:txBody>
      </p:sp>
      <p:sp>
        <p:nvSpPr>
          <p:cNvPr id="8" name="TextBox 7"/>
          <p:cNvSpPr txBox="1"/>
          <p:nvPr/>
        </p:nvSpPr>
        <p:spPr>
          <a:xfrm>
            <a:off x="3200400" y="1828323"/>
            <a:ext cx="3432629" cy="369332"/>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Pillars of Hercules (strength)</a:t>
            </a:r>
            <a:endParaRPr lang="en-CA" b="1" dirty="0">
              <a:solidFill>
                <a:schemeClr val="bg1"/>
              </a:solidFill>
            </a:endParaRPr>
          </a:p>
        </p:txBody>
      </p:sp>
      <p:sp>
        <p:nvSpPr>
          <p:cNvPr id="9" name="TextBox 8"/>
          <p:cNvSpPr txBox="1"/>
          <p:nvPr/>
        </p:nvSpPr>
        <p:spPr>
          <a:xfrm>
            <a:off x="7681686" y="1602951"/>
            <a:ext cx="1640114" cy="1477328"/>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She is turning her back on the conflict: peace is ahead</a:t>
            </a:r>
            <a:endParaRPr lang="en-CA" b="1" dirty="0">
              <a:solidFill>
                <a:schemeClr val="bg1"/>
              </a:solidFill>
            </a:endParaRPr>
          </a:p>
        </p:txBody>
      </p:sp>
      <p:sp>
        <p:nvSpPr>
          <p:cNvPr id="10" name="TextBox 9"/>
          <p:cNvSpPr txBox="1"/>
          <p:nvPr/>
        </p:nvSpPr>
        <p:spPr>
          <a:xfrm>
            <a:off x="7137401" y="4292008"/>
            <a:ext cx="1640114" cy="923330"/>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Pearls represent chastity</a:t>
            </a:r>
            <a:endParaRPr lang="en-CA" b="1" dirty="0">
              <a:solidFill>
                <a:schemeClr val="bg1"/>
              </a:solidFill>
            </a:endParaRPr>
          </a:p>
        </p:txBody>
      </p:sp>
      <p:sp>
        <p:nvSpPr>
          <p:cNvPr id="11" name="TextBox 10"/>
          <p:cNvSpPr txBox="1"/>
          <p:nvPr/>
        </p:nvSpPr>
        <p:spPr>
          <a:xfrm>
            <a:off x="5812972" y="2649347"/>
            <a:ext cx="1640114" cy="1200329"/>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Her ruff represents holiness (like a halo)</a:t>
            </a:r>
            <a:endParaRPr lang="en-CA" b="1" dirty="0">
              <a:solidFill>
                <a:schemeClr val="bg1"/>
              </a:solidFill>
            </a:endParaRPr>
          </a:p>
        </p:txBody>
      </p:sp>
      <p:sp>
        <p:nvSpPr>
          <p:cNvPr id="12" name="TextBox 11"/>
          <p:cNvSpPr txBox="1"/>
          <p:nvPr/>
        </p:nvSpPr>
        <p:spPr>
          <a:xfrm>
            <a:off x="9862458" y="2319195"/>
            <a:ext cx="1992085" cy="1200329"/>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Stylized pomegranate, representing prosperity</a:t>
            </a:r>
            <a:endParaRPr lang="en-CA" b="1" dirty="0">
              <a:solidFill>
                <a:schemeClr val="bg1"/>
              </a:solidFill>
            </a:endParaRPr>
          </a:p>
        </p:txBody>
      </p:sp>
      <p:sp>
        <p:nvSpPr>
          <p:cNvPr id="13" name="TextBox 12"/>
          <p:cNvSpPr txBox="1"/>
          <p:nvPr/>
        </p:nvSpPr>
        <p:spPr>
          <a:xfrm>
            <a:off x="5602514" y="5920186"/>
            <a:ext cx="2594429" cy="923330"/>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Fan of ostrich feathers, representing devotion (Raleigh)</a:t>
            </a:r>
            <a:endParaRPr lang="en-CA" b="1" dirty="0">
              <a:solidFill>
                <a:schemeClr val="bg1"/>
              </a:solidFill>
            </a:endParaRPr>
          </a:p>
        </p:txBody>
      </p:sp>
      <p:sp>
        <p:nvSpPr>
          <p:cNvPr id="14" name="TextBox 13"/>
          <p:cNvSpPr txBox="1"/>
          <p:nvPr/>
        </p:nvSpPr>
        <p:spPr>
          <a:xfrm>
            <a:off x="10392227" y="5657671"/>
            <a:ext cx="1792515" cy="1200329"/>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Mermaid, representing command of the seas</a:t>
            </a:r>
            <a:endParaRPr lang="en-CA" b="1" dirty="0">
              <a:solidFill>
                <a:schemeClr val="bg1"/>
              </a:solidFill>
            </a:endParaRPr>
          </a:p>
        </p:txBody>
      </p:sp>
      <p:sp>
        <p:nvSpPr>
          <p:cNvPr id="15" name="TextBox 14"/>
          <p:cNvSpPr txBox="1"/>
          <p:nvPr/>
        </p:nvSpPr>
        <p:spPr>
          <a:xfrm>
            <a:off x="2061029" y="2919359"/>
            <a:ext cx="1640114" cy="2031325"/>
          </a:xfrm>
          <a:prstGeom prst="rect">
            <a:avLst/>
          </a:prstGeom>
          <a:solidFill>
            <a:schemeClr val="accent3">
              <a:lumMod val="20000"/>
              <a:lumOff val="80000"/>
              <a:alpha val="71000"/>
            </a:schemeClr>
          </a:solidFill>
        </p:spPr>
        <p:txBody>
          <a:bodyPr wrap="square" rtlCol="0">
            <a:spAutoFit/>
          </a:bodyPr>
          <a:lstStyle/>
          <a:p>
            <a:r>
              <a:rPr lang="en-US" b="1" dirty="0" smtClean="0">
                <a:solidFill>
                  <a:schemeClr val="bg1"/>
                </a:solidFill>
              </a:rPr>
              <a:t>Imperial crown, representing equality with the Holy Roman Emperor</a:t>
            </a:r>
            <a:endParaRPr lang="en-CA" b="1" dirty="0">
              <a:solidFill>
                <a:schemeClr val="bg1"/>
              </a:solidFill>
            </a:endParaRPr>
          </a:p>
        </p:txBody>
      </p:sp>
      <p:sp>
        <p:nvSpPr>
          <p:cNvPr id="16" name="Content Placeholder 2"/>
          <p:cNvSpPr txBox="1">
            <a:spLocks/>
          </p:cNvSpPr>
          <p:nvPr/>
        </p:nvSpPr>
        <p:spPr>
          <a:xfrm>
            <a:off x="180478" y="578268"/>
            <a:ext cx="2025694" cy="28455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And four centuries ago.</a:t>
            </a:r>
          </a:p>
          <a:p>
            <a:pPr marL="0" indent="0">
              <a:buFont typeface="Wingdings 3" charset="2"/>
              <a:buNone/>
            </a:pPr>
            <a:endParaRPr lang="en-US" sz="2400" dirty="0" smtClean="0"/>
          </a:p>
          <a:p>
            <a:pPr marL="0" indent="0">
              <a:buFont typeface="Wingdings 3" charset="2"/>
              <a:buNone/>
            </a:pPr>
            <a:r>
              <a:rPr lang="en-US" sz="1400" dirty="0" smtClean="0"/>
              <a:t>The Armada Portrait, 1588</a:t>
            </a:r>
            <a:endParaRPr lang="en-CA" sz="1400" dirty="0" smtClean="0"/>
          </a:p>
          <a:p>
            <a:pPr marL="0" indent="0">
              <a:buFont typeface="Wingdings 3" charset="2"/>
              <a:buNone/>
            </a:pPr>
            <a:endParaRPr lang="en-US" dirty="0"/>
          </a:p>
        </p:txBody>
      </p:sp>
    </p:spTree>
    <p:extLst>
      <p:ext uri="{BB962C8B-B14F-4D97-AF65-F5344CB8AC3E}">
        <p14:creationId xmlns:p14="http://schemas.microsoft.com/office/powerpoint/2010/main" val="385514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6" y="171024"/>
            <a:ext cx="4205975" cy="1400530"/>
          </a:xfrm>
        </p:spPr>
        <p:txBody>
          <a:bodyPr/>
          <a:lstStyle/>
          <a:p>
            <a:r>
              <a:rPr lang="en-US" dirty="0" smtClean="0"/>
              <a:t>Visual thinking</a:t>
            </a:r>
            <a:endParaRPr lang="en-US" dirty="0"/>
          </a:p>
        </p:txBody>
      </p:sp>
      <p:sp>
        <p:nvSpPr>
          <p:cNvPr id="3" name="Content Placeholder 2"/>
          <p:cNvSpPr>
            <a:spLocks noGrp="1"/>
          </p:cNvSpPr>
          <p:nvPr>
            <p:ph idx="1"/>
          </p:nvPr>
        </p:nvSpPr>
        <p:spPr>
          <a:xfrm>
            <a:off x="253049" y="1571554"/>
            <a:ext cx="3358954" cy="2553406"/>
          </a:xfrm>
        </p:spPr>
        <p:txBody>
          <a:bodyPr>
            <a:normAutofit/>
          </a:bodyPr>
          <a:lstStyle/>
          <a:p>
            <a:pPr marL="0" indent="0">
              <a:buNone/>
            </a:pPr>
            <a:r>
              <a:rPr lang="en-US" sz="2400" dirty="0" smtClean="0"/>
              <a:t>And 200 years ago.</a:t>
            </a:r>
          </a:p>
          <a:p>
            <a:pPr marL="0" indent="0">
              <a:buNone/>
            </a:pPr>
            <a:endParaRPr lang="en-US" sz="2400" dirty="0"/>
          </a:p>
          <a:p>
            <a:pPr marL="0" indent="0">
              <a:buNone/>
            </a:pPr>
            <a:r>
              <a:rPr lang="en-US" sz="1600" dirty="0" smtClean="0"/>
              <a:t>Tree </a:t>
            </a:r>
            <a:r>
              <a:rPr lang="en-US" sz="1600" dirty="0"/>
              <a:t>of Life. </a:t>
            </a:r>
            <a:r>
              <a:rPr lang="en-US" sz="1600" dirty="0" smtClean="0"/>
              <a:t>Ernst </a:t>
            </a:r>
            <a:r>
              <a:rPr lang="en-US" sz="1600" dirty="0"/>
              <a:t>Haeckel, 1807</a:t>
            </a:r>
            <a:endParaRPr lang="en-CA" sz="16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580" y="32657"/>
            <a:ext cx="5845248" cy="6858000"/>
          </a:xfrm>
          <a:prstGeom prst="rect">
            <a:avLst/>
          </a:prstGeom>
        </p:spPr>
      </p:pic>
    </p:spTree>
    <p:extLst>
      <p:ext uri="{BB962C8B-B14F-4D97-AF65-F5344CB8AC3E}">
        <p14:creationId xmlns:p14="http://schemas.microsoft.com/office/powerpoint/2010/main" val="1457722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thinking</a:t>
            </a:r>
            <a:endParaRPr lang="en-CA" dirty="0"/>
          </a:p>
        </p:txBody>
      </p:sp>
      <p:pic>
        <p:nvPicPr>
          <p:cNvPr id="1026" name="Picture 2" descr="https://cs.uwaterloo.ca/sites/ca.computer-science/files/resize/uploads/images/MathRequisites_1516-500x64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3933" y="294958"/>
            <a:ext cx="4966396" cy="638678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14305" y="1764594"/>
            <a:ext cx="4014151" cy="25534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And now</a:t>
            </a:r>
          </a:p>
          <a:p>
            <a:pPr marL="0" indent="0">
              <a:buFont typeface="Wingdings 3" charset="2"/>
              <a:buNone/>
            </a:pPr>
            <a:endParaRPr lang="en-US" sz="2400" dirty="0" smtClean="0"/>
          </a:p>
          <a:p>
            <a:pPr marL="0" indent="0">
              <a:buFont typeface="Wingdings 3" charset="2"/>
              <a:buNone/>
            </a:pPr>
            <a:r>
              <a:rPr lang="en-US" sz="1600" dirty="0" smtClean="0"/>
              <a:t>Course prerequisites for Computer Science students at Waterloo</a:t>
            </a:r>
            <a:endParaRPr lang="en-CA" sz="1600" dirty="0" smtClean="0"/>
          </a:p>
          <a:p>
            <a:pPr marL="0" indent="0">
              <a:buFont typeface="Wingdings 3" charset="2"/>
              <a:buNone/>
            </a:pPr>
            <a:endParaRPr lang="en-US" dirty="0"/>
          </a:p>
        </p:txBody>
      </p:sp>
    </p:spTree>
    <p:extLst>
      <p:ext uri="{BB962C8B-B14F-4D97-AF65-F5344CB8AC3E}">
        <p14:creationId xmlns:p14="http://schemas.microsoft.com/office/powerpoint/2010/main" val="376895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51" y="364064"/>
            <a:ext cx="9404723" cy="1400530"/>
          </a:xfrm>
        </p:spPr>
        <p:txBody>
          <a:bodyPr/>
          <a:lstStyle/>
          <a:p>
            <a:r>
              <a:rPr lang="en-US" dirty="0" smtClean="0"/>
              <a:t>Visual Thinking</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472" y="1152983"/>
            <a:ext cx="6472922" cy="5019966"/>
          </a:xfrm>
        </p:spPr>
      </p:pic>
      <p:sp>
        <p:nvSpPr>
          <p:cNvPr id="5" name="Content Placeholder 2"/>
          <p:cNvSpPr txBox="1">
            <a:spLocks/>
          </p:cNvSpPr>
          <p:nvPr/>
        </p:nvSpPr>
        <p:spPr>
          <a:xfrm>
            <a:off x="514305" y="1152983"/>
            <a:ext cx="3912551" cy="529135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10000"/>
              </a:lnSpc>
              <a:buFont typeface="Wingdings 3" charset="2"/>
              <a:buNone/>
            </a:pPr>
            <a:r>
              <a:rPr lang="en-US" sz="2400" dirty="0" smtClean="0"/>
              <a:t>It seems to be hardwired into us: studies of infants as young as eight-months-old show that they are able to discern patterns and visual relationships.  </a:t>
            </a:r>
          </a:p>
          <a:p>
            <a:pPr marL="0" indent="0">
              <a:lnSpc>
                <a:spcPct val="110000"/>
              </a:lnSpc>
              <a:buFont typeface="Wingdings 3" charset="2"/>
              <a:buNone/>
            </a:pPr>
            <a:endParaRPr lang="en-US" sz="2400" dirty="0" smtClean="0"/>
          </a:p>
          <a:p>
            <a:pPr marL="0" indent="0">
              <a:lnSpc>
                <a:spcPct val="110000"/>
              </a:lnSpc>
              <a:buFont typeface="Wingdings 3" charset="2"/>
              <a:buNone/>
            </a:pPr>
            <a:r>
              <a:rPr lang="en-US" sz="2400" dirty="0" smtClean="0"/>
              <a:t>Acquiring </a:t>
            </a:r>
            <a:r>
              <a:rPr lang="en-US" sz="2400" dirty="0" smtClean="0"/>
              <a:t>language </a:t>
            </a:r>
            <a:r>
              <a:rPr lang="en-US" sz="2400" dirty="0" smtClean="0"/>
              <a:t>is </a:t>
            </a:r>
            <a:r>
              <a:rPr lang="en-US" sz="2400" dirty="0" smtClean="0"/>
              <a:t>a process of </a:t>
            </a:r>
            <a:r>
              <a:rPr lang="en-US" sz="2400" dirty="0" smtClean="0"/>
              <a:t>identifying relationships and </a:t>
            </a:r>
            <a:r>
              <a:rPr lang="en-US" sz="2400" dirty="0" smtClean="0"/>
              <a:t>recognizing patterns</a:t>
            </a:r>
          </a:p>
        </p:txBody>
      </p:sp>
    </p:spTree>
    <p:extLst>
      <p:ext uri="{BB962C8B-B14F-4D97-AF65-F5344CB8AC3E}">
        <p14:creationId xmlns:p14="http://schemas.microsoft.com/office/powerpoint/2010/main" val="2637433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7490"/>
            <a:ext cx="9404723" cy="795493"/>
          </a:xfrm>
        </p:spPr>
        <p:txBody>
          <a:bodyPr/>
          <a:lstStyle/>
          <a:p>
            <a:r>
              <a:rPr lang="en-US" dirty="0" smtClean="0"/>
              <a:t>Visual Thinking</a:t>
            </a:r>
            <a:endParaRPr lang="en-US" dirty="0"/>
          </a:p>
        </p:txBody>
      </p:sp>
      <p:sp>
        <p:nvSpPr>
          <p:cNvPr id="3" name="Content Placeholder 2"/>
          <p:cNvSpPr>
            <a:spLocks noGrp="1"/>
          </p:cNvSpPr>
          <p:nvPr>
            <p:ph idx="1"/>
          </p:nvPr>
        </p:nvSpPr>
        <p:spPr>
          <a:xfrm>
            <a:off x="1023798" y="990526"/>
            <a:ext cx="8946541" cy="1525169"/>
          </a:xfrm>
        </p:spPr>
        <p:txBody>
          <a:bodyPr>
            <a:noAutofit/>
          </a:bodyPr>
          <a:lstStyle/>
          <a:p>
            <a:r>
              <a:rPr lang="en-US" sz="2400" dirty="0" smtClean="0"/>
              <a:t>Our </a:t>
            </a:r>
            <a:r>
              <a:rPr lang="en-US" sz="2400" u="sng" dirty="0" smtClean="0"/>
              <a:t>visual</a:t>
            </a:r>
            <a:r>
              <a:rPr lang="en-US" sz="2400" dirty="0" smtClean="0"/>
              <a:t> </a:t>
            </a:r>
            <a:r>
              <a:rPr lang="en-US" sz="2400" dirty="0" smtClean="0"/>
              <a:t>cortex </a:t>
            </a:r>
            <a:r>
              <a:rPr lang="en-US" sz="2400" dirty="0" smtClean="0"/>
              <a:t>can process </a:t>
            </a:r>
            <a:r>
              <a:rPr lang="en-US" sz="2400" dirty="0" smtClean="0"/>
              <a:t>an image </a:t>
            </a:r>
            <a:r>
              <a:rPr lang="en-US" sz="2400" dirty="0" smtClean="0"/>
              <a:t>much faster </a:t>
            </a:r>
            <a:r>
              <a:rPr lang="en-US" sz="2400" dirty="0" smtClean="0"/>
              <a:t>than our </a:t>
            </a:r>
            <a:r>
              <a:rPr lang="en-US" sz="2400" u="sng" dirty="0" smtClean="0"/>
              <a:t>cerebral</a:t>
            </a:r>
            <a:r>
              <a:rPr lang="en-US" sz="2400" dirty="0" smtClean="0"/>
              <a:t> cortex can process data.</a:t>
            </a:r>
            <a:endParaRPr lang="en-US" sz="2400" dirty="0"/>
          </a:p>
          <a:p>
            <a:r>
              <a:rPr lang="en-US" sz="2400" dirty="0" smtClean="0"/>
              <a:t>It’s easier to remember </a:t>
            </a:r>
            <a:r>
              <a:rPr lang="en-US" sz="2400" dirty="0" smtClean="0"/>
              <a:t>a visual representation – such as an image or a graph – than a chart full of numbers.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303" y="2785553"/>
            <a:ext cx="9848067" cy="9960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242" y="4051440"/>
            <a:ext cx="6345242" cy="2501044"/>
          </a:xfrm>
          <a:prstGeom prst="rect">
            <a:avLst/>
          </a:prstGeom>
        </p:spPr>
      </p:pic>
    </p:spTree>
    <p:extLst>
      <p:ext uri="{BB962C8B-B14F-4D97-AF65-F5344CB8AC3E}">
        <p14:creationId xmlns:p14="http://schemas.microsoft.com/office/powerpoint/2010/main" val="1098003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47" y="380624"/>
            <a:ext cx="3517891" cy="5401051"/>
          </a:xfrm>
        </p:spPr>
        <p:txBody>
          <a:bodyPr>
            <a:normAutofit/>
          </a:bodyPr>
          <a:lstStyle/>
          <a:p>
            <a:pPr marL="0" indent="0">
              <a:buNone/>
            </a:pPr>
            <a:r>
              <a:rPr lang="en-US" sz="3200" dirty="0" smtClean="0"/>
              <a:t>Some Basic T</a:t>
            </a:r>
            <a:r>
              <a:rPr lang="en-US" sz="3200" dirty="0" smtClean="0"/>
              <a:t>erminology</a:t>
            </a:r>
            <a:endParaRPr lang="en-US" sz="3200" dirty="0" smtClean="0"/>
          </a:p>
          <a:p>
            <a:r>
              <a:rPr lang="en-US" sz="1900" dirty="0" smtClean="0"/>
              <a:t>A shape that contains a word or phrase is called a “</a:t>
            </a:r>
            <a:r>
              <a:rPr lang="en-US" sz="1900" b="1" dirty="0" smtClean="0"/>
              <a:t>node</a:t>
            </a:r>
            <a:r>
              <a:rPr lang="en-US" sz="1900" dirty="0" smtClean="0"/>
              <a:t>”</a:t>
            </a:r>
          </a:p>
          <a:p>
            <a:r>
              <a:rPr lang="en-US" sz="1900" dirty="0" smtClean="0"/>
              <a:t>A line that connects two shapes is called a “</a:t>
            </a:r>
            <a:r>
              <a:rPr lang="en-US" sz="1900" b="1" dirty="0" smtClean="0"/>
              <a:t>connector</a:t>
            </a:r>
            <a:r>
              <a:rPr lang="en-US" sz="1900" dirty="0" smtClean="0"/>
              <a:t>” </a:t>
            </a:r>
          </a:p>
          <a:p>
            <a:r>
              <a:rPr lang="en-US" sz="1900" dirty="0" smtClean="0"/>
              <a:t>The word or phrase that is appears on a connector is called a “</a:t>
            </a:r>
            <a:r>
              <a:rPr lang="en-US" sz="1900" b="1" dirty="0" smtClean="0"/>
              <a:t>label</a:t>
            </a:r>
            <a:r>
              <a:rPr lang="en-US" sz="1900" dirty="0" smtClean="0"/>
              <a:t>”</a:t>
            </a:r>
          </a:p>
          <a:p>
            <a:r>
              <a:rPr lang="en-US" sz="1900" dirty="0" smtClean="0"/>
              <a:t>A sequence of shapes connected by a series of connectors is called a “</a:t>
            </a:r>
            <a:r>
              <a:rPr lang="en-US" sz="1900" b="1" dirty="0" smtClean="0"/>
              <a:t>branch</a:t>
            </a:r>
            <a:r>
              <a:rPr lang="en-US" sz="1900"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438" y="484141"/>
            <a:ext cx="8177105" cy="4330089"/>
          </a:xfrm>
          <a:prstGeom prst="rect">
            <a:avLst/>
          </a:prstGeom>
        </p:spPr>
      </p:pic>
      <p:sp>
        <p:nvSpPr>
          <p:cNvPr id="5" name="Content Placeholder 2"/>
          <p:cNvSpPr txBox="1">
            <a:spLocks/>
          </p:cNvSpPr>
          <p:nvPr/>
        </p:nvSpPr>
        <p:spPr>
          <a:xfrm>
            <a:off x="283547" y="5781675"/>
            <a:ext cx="10245596" cy="5238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900" dirty="0" smtClean="0"/>
              <a:t>A line that connects two nodes from separate branches is called a “</a:t>
            </a:r>
            <a:r>
              <a:rPr lang="en-US" sz="1900" b="1" dirty="0" smtClean="0"/>
              <a:t>cross link</a:t>
            </a:r>
            <a:r>
              <a:rPr lang="en-US" sz="1900" dirty="0" smtClean="0"/>
              <a:t>”</a:t>
            </a:r>
            <a:endParaRPr lang="en-US" sz="1900" dirty="0"/>
          </a:p>
          <a:p>
            <a:endParaRPr lang="en-US" sz="1900" dirty="0" smtClean="0"/>
          </a:p>
        </p:txBody>
      </p:sp>
    </p:spTree>
    <p:extLst>
      <p:ext uri="{BB962C8B-B14F-4D97-AF65-F5344CB8AC3E}">
        <p14:creationId xmlns:p14="http://schemas.microsoft.com/office/powerpoint/2010/main" val="40919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265" y="1521063"/>
            <a:ext cx="2004257" cy="2898022"/>
          </a:xfrm>
        </p:spPr>
        <p:txBody>
          <a:bodyPr>
            <a:noAutofit/>
          </a:bodyPr>
          <a:lstStyle/>
          <a:p>
            <a:pPr marL="0" indent="0">
              <a:buNone/>
            </a:pPr>
            <a:r>
              <a:rPr lang="en-US" sz="2400" dirty="0" smtClean="0"/>
              <a:t>Strict </a:t>
            </a:r>
            <a:r>
              <a:rPr lang="en-US" sz="2400" dirty="0" smtClean="0"/>
              <a:t>hierarchy</a:t>
            </a: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972" y="1181067"/>
            <a:ext cx="9665901" cy="5424774"/>
          </a:xfrm>
          <a:prstGeom prst="rect">
            <a:avLst/>
          </a:prstGeom>
        </p:spPr>
      </p:pic>
      <p:sp>
        <p:nvSpPr>
          <p:cNvPr id="5"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79963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44672" y="1327989"/>
            <a:ext cx="2816580" cy="4186986"/>
          </a:xfrm>
        </p:spPr>
        <p:txBody>
          <a:bodyPr>
            <a:noAutofit/>
          </a:bodyPr>
          <a:lstStyle/>
          <a:p>
            <a:pPr marL="0" indent="0">
              <a:buNone/>
            </a:pPr>
            <a:r>
              <a:rPr lang="en-US" sz="2400" dirty="0" smtClean="0"/>
              <a:t>Semi-hierarchical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52" y="1108613"/>
            <a:ext cx="8714831" cy="5428354"/>
          </a:xfrm>
          <a:prstGeom prst="rect">
            <a:avLst/>
          </a:prstGeom>
        </p:spPr>
      </p:pic>
      <p:sp>
        <p:nvSpPr>
          <p:cNvPr id="5"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373361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2728" y="1565954"/>
            <a:ext cx="2693940" cy="2988638"/>
          </a:xfrm>
        </p:spPr>
        <p:txBody>
          <a:bodyPr>
            <a:normAutofit/>
          </a:bodyPr>
          <a:lstStyle/>
          <a:p>
            <a:pPr marL="0" indent="0">
              <a:buNone/>
            </a:pPr>
            <a:r>
              <a:rPr lang="en-US" sz="2400" b="1" dirty="0" smtClean="0"/>
              <a:t>No </a:t>
            </a:r>
            <a:r>
              <a:rPr lang="en-US" sz="2400" b="1" dirty="0" smtClean="0"/>
              <a:t>hierarchy</a:t>
            </a:r>
            <a:endParaRPr lang="en-US" sz="24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645" y="1143736"/>
            <a:ext cx="8109918" cy="5470470"/>
          </a:xfrm>
          <a:prstGeom prst="rect">
            <a:avLst/>
          </a:prstGeom>
        </p:spPr>
      </p:pic>
      <p:sp>
        <p:nvSpPr>
          <p:cNvPr id="4"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380409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CA" dirty="0"/>
          </a:p>
        </p:txBody>
      </p:sp>
      <p:sp>
        <p:nvSpPr>
          <p:cNvPr id="3" name="Content Placeholder 2"/>
          <p:cNvSpPr>
            <a:spLocks noGrp="1"/>
          </p:cNvSpPr>
          <p:nvPr>
            <p:ph idx="1"/>
          </p:nvPr>
        </p:nvSpPr>
        <p:spPr>
          <a:xfrm>
            <a:off x="836275" y="1446015"/>
            <a:ext cx="10678692" cy="4195481"/>
          </a:xfrm>
        </p:spPr>
        <p:txBody>
          <a:bodyPr>
            <a:normAutofit/>
          </a:bodyPr>
          <a:lstStyle/>
          <a:p>
            <a:r>
              <a:rPr lang="en-US" sz="3200" dirty="0" smtClean="0"/>
              <a:t>A two-minute YouTube video showing how to create a concept map with </a:t>
            </a:r>
            <a:r>
              <a:rPr lang="en-US" sz="3200" dirty="0" smtClean="0">
                <a:hlinkClick r:id="rId3"/>
              </a:rPr>
              <a:t>CmapTools</a:t>
            </a:r>
            <a:r>
              <a:rPr lang="en-US" sz="3200" dirty="0" smtClean="0"/>
              <a:t>: </a:t>
            </a:r>
          </a:p>
          <a:p>
            <a:pPr marL="0" indent="0">
              <a:buNone/>
            </a:pPr>
            <a:endParaRPr lang="en-US" sz="3200" dirty="0"/>
          </a:p>
        </p:txBody>
      </p:sp>
    </p:spTree>
    <p:extLst>
      <p:ext uri="{BB962C8B-B14F-4D97-AF65-F5344CB8AC3E}">
        <p14:creationId xmlns:p14="http://schemas.microsoft.com/office/powerpoint/2010/main" val="398857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80" y="452718"/>
            <a:ext cx="4205975" cy="1400530"/>
          </a:xfrm>
        </p:spPr>
        <p:txBody>
          <a:bodyPr/>
          <a:lstStyle/>
          <a:p>
            <a:r>
              <a:rPr lang="en-US" dirty="0" smtClean="0"/>
              <a:t>What is a concept map?</a:t>
            </a:r>
            <a:endParaRPr lang="en-US" dirty="0"/>
          </a:p>
        </p:txBody>
      </p:sp>
      <p:sp>
        <p:nvSpPr>
          <p:cNvPr id="3" name="Content Placeholder 2"/>
          <p:cNvSpPr>
            <a:spLocks noGrp="1"/>
          </p:cNvSpPr>
          <p:nvPr>
            <p:ph idx="1"/>
          </p:nvPr>
        </p:nvSpPr>
        <p:spPr>
          <a:xfrm>
            <a:off x="504780" y="2117019"/>
            <a:ext cx="4691334" cy="1539324"/>
          </a:xfrm>
        </p:spPr>
        <p:txBody>
          <a:bodyPr>
            <a:noAutofit/>
          </a:bodyPr>
          <a:lstStyle/>
          <a:p>
            <a:pPr marL="0" indent="0">
              <a:buNone/>
            </a:pPr>
            <a:r>
              <a:rPr lang="en-US" sz="2400" dirty="0" smtClean="0"/>
              <a:t>A visual representation of the relationships among things, ideas, or procedures.</a:t>
            </a:r>
            <a:endParaRPr lang="en-US" sz="2400" dirty="0"/>
          </a:p>
        </p:txBody>
      </p:sp>
      <p:pic>
        <p:nvPicPr>
          <p:cNvPr id="1030" name="Picture 6" descr="http://www.thwink.org/soft/info/practice/ConceptMap_OrgExa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727" y="574686"/>
            <a:ext cx="6559979" cy="581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16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82" y="447094"/>
            <a:ext cx="11195810" cy="6022717"/>
          </a:xfrm>
        </p:spPr>
        <p:txBody>
          <a:bodyPr>
            <a:normAutofit/>
          </a:bodyPr>
          <a:lstStyle/>
          <a:p>
            <a:pPr marL="0" indent="0">
              <a:buNone/>
            </a:pPr>
            <a:r>
              <a:rPr lang="en-US" sz="2600" b="1" dirty="0" smtClean="0"/>
              <a:t>Advantages</a:t>
            </a:r>
            <a:r>
              <a:rPr lang="en-US" sz="2600" dirty="0" smtClean="0"/>
              <a:t> of computer-based concept mapping tools </a:t>
            </a:r>
            <a:br>
              <a:rPr lang="en-US" sz="2600" dirty="0" smtClean="0"/>
            </a:br>
            <a:r>
              <a:rPr lang="en-US" sz="2600" dirty="0" smtClean="0"/>
              <a:t>over paper &amp; pencil:</a:t>
            </a:r>
            <a:br>
              <a:rPr lang="en-US" sz="2600" dirty="0" smtClean="0"/>
            </a:br>
            <a:endParaRPr lang="en-US" sz="2600" dirty="0" smtClean="0"/>
          </a:p>
          <a:p>
            <a:r>
              <a:rPr lang="en-US" sz="2400" dirty="0" smtClean="0"/>
              <a:t>Infinite size and complexity </a:t>
            </a:r>
          </a:p>
          <a:p>
            <a:pPr lvl="1"/>
            <a:r>
              <a:rPr lang="en-US" sz="2400" dirty="0" smtClean="0"/>
              <a:t>With large concept maps, a user can pan around its various parts</a:t>
            </a:r>
          </a:p>
          <a:p>
            <a:pPr lvl="1"/>
            <a:r>
              <a:rPr lang="en-US" sz="2400" dirty="0" smtClean="0"/>
              <a:t>With detailed concept maps, a user can zoom in on specific parts</a:t>
            </a:r>
          </a:p>
          <a:p>
            <a:r>
              <a:rPr lang="en-US" sz="2400" dirty="0" smtClean="0"/>
              <a:t>Dynamic branches</a:t>
            </a:r>
          </a:p>
          <a:p>
            <a:pPr lvl="1"/>
            <a:r>
              <a:rPr lang="en-US" sz="2400" dirty="0" smtClean="0"/>
              <a:t>A branch </a:t>
            </a:r>
            <a:r>
              <a:rPr lang="en-US" sz="2400" dirty="0"/>
              <a:t>can be closed (to hide its sub branches) and then opened (to reveal the sub branches</a:t>
            </a:r>
            <a:r>
              <a:rPr lang="en-US" sz="2400" dirty="0" smtClean="0"/>
              <a:t>). Here is a quick </a:t>
            </a:r>
            <a:r>
              <a:rPr lang="en-US" sz="2400" dirty="0" smtClean="0">
                <a:hlinkClick r:id="rId2"/>
              </a:rPr>
              <a:t>example</a:t>
            </a:r>
            <a:r>
              <a:rPr lang="en-US" sz="2400" dirty="0" smtClean="0"/>
              <a:t>. </a:t>
            </a:r>
            <a:endParaRPr lang="en-US" sz="2400" dirty="0"/>
          </a:p>
          <a:p>
            <a:r>
              <a:rPr lang="en-US" sz="2400" dirty="0" smtClean="0"/>
              <a:t>Hyperlinked nodes</a:t>
            </a:r>
          </a:p>
          <a:p>
            <a:pPr lvl="1">
              <a:lnSpc>
                <a:spcPct val="110000"/>
              </a:lnSpc>
            </a:pPr>
            <a:r>
              <a:rPr lang="en-US" sz="2400" dirty="0"/>
              <a:t>Nodes can have hyperlinks attached to them, which a user can click to access further resources that are relevant to that </a:t>
            </a:r>
            <a:r>
              <a:rPr lang="en-US" sz="2400" dirty="0" smtClean="0"/>
              <a:t>node</a:t>
            </a:r>
            <a:endParaRPr lang="en-US" sz="2400" dirty="0"/>
          </a:p>
        </p:txBody>
      </p:sp>
    </p:spTree>
    <p:extLst>
      <p:ext uri="{BB962C8B-B14F-4D97-AF65-F5344CB8AC3E}">
        <p14:creationId xmlns:p14="http://schemas.microsoft.com/office/powerpoint/2010/main" val="2032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82" y="447094"/>
            <a:ext cx="11195810" cy="6022717"/>
          </a:xfrm>
        </p:spPr>
        <p:txBody>
          <a:bodyPr>
            <a:normAutofit/>
          </a:bodyPr>
          <a:lstStyle/>
          <a:p>
            <a:pPr marL="0" indent="0">
              <a:buNone/>
            </a:pPr>
            <a:r>
              <a:rPr lang="en-US" sz="2600" b="1" dirty="0" smtClean="0"/>
              <a:t>Advantages</a:t>
            </a:r>
            <a:r>
              <a:rPr lang="en-US" sz="2600" dirty="0" smtClean="0"/>
              <a:t> of concept mapping tools over paper &amp; pencil:</a:t>
            </a:r>
            <a:br>
              <a:rPr lang="en-US" sz="2600" dirty="0" smtClean="0"/>
            </a:br>
            <a:endParaRPr lang="en-US" sz="2600" dirty="0" smtClean="0"/>
          </a:p>
          <a:p>
            <a:r>
              <a:rPr lang="en-US" sz="2400" dirty="0" smtClean="0"/>
              <a:t>Rollover text</a:t>
            </a:r>
          </a:p>
          <a:p>
            <a:pPr lvl="1">
              <a:lnSpc>
                <a:spcPct val="110000"/>
              </a:lnSpc>
            </a:pPr>
            <a:r>
              <a:rPr lang="en-US" sz="2400" dirty="0" smtClean="0"/>
              <a:t>Nodes </a:t>
            </a:r>
            <a:r>
              <a:rPr lang="en-US" sz="2400" dirty="0"/>
              <a:t>can have descriptive or explanatory texts that is not visible until a user puts the cursor over the node</a:t>
            </a:r>
          </a:p>
          <a:p>
            <a:r>
              <a:rPr lang="en-US" sz="2400" dirty="0" smtClean="0"/>
              <a:t>Presentation mode</a:t>
            </a:r>
          </a:p>
          <a:p>
            <a:pPr lvl="1"/>
            <a:r>
              <a:rPr lang="en-US" sz="2400" dirty="0" smtClean="0"/>
              <a:t>The creator of the map can create a “path” that leads a user through the concept map in a </a:t>
            </a:r>
            <a:r>
              <a:rPr lang="en-US" sz="2400" dirty="0" smtClean="0"/>
              <a:t>preferred, linear </a:t>
            </a:r>
            <a:r>
              <a:rPr lang="en-US" sz="2400" dirty="0" smtClean="0"/>
              <a:t>manner</a:t>
            </a:r>
          </a:p>
          <a:p>
            <a:pPr marL="0" indent="0">
              <a:buNone/>
            </a:pPr>
            <a:endParaRPr lang="en-US" dirty="0"/>
          </a:p>
        </p:txBody>
      </p:sp>
    </p:spTree>
    <p:extLst>
      <p:ext uri="{BB962C8B-B14F-4D97-AF65-F5344CB8AC3E}">
        <p14:creationId xmlns:p14="http://schemas.microsoft.com/office/powerpoint/2010/main" val="12050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46" y="273424"/>
            <a:ext cx="9774754" cy="642914"/>
          </a:xfrm>
        </p:spPr>
        <p:txBody>
          <a:bodyPr/>
          <a:lstStyle/>
          <a:p>
            <a:r>
              <a:rPr lang="en-US" dirty="0" smtClean="0"/>
              <a:t>Learning Activity</a:t>
            </a:r>
            <a:endParaRPr lang="en-US" dirty="0"/>
          </a:p>
        </p:txBody>
      </p:sp>
      <p:sp>
        <p:nvSpPr>
          <p:cNvPr id="3" name="Content Placeholder 2"/>
          <p:cNvSpPr>
            <a:spLocks noGrp="1"/>
          </p:cNvSpPr>
          <p:nvPr>
            <p:ph idx="1"/>
          </p:nvPr>
        </p:nvSpPr>
        <p:spPr>
          <a:xfrm>
            <a:off x="782311" y="993871"/>
            <a:ext cx="10047054" cy="5478491"/>
          </a:xfrm>
        </p:spPr>
        <p:txBody>
          <a:bodyPr>
            <a:normAutofit/>
          </a:bodyPr>
          <a:lstStyle/>
          <a:p>
            <a:pPr marL="0" indent="0">
              <a:buNone/>
            </a:pPr>
            <a:r>
              <a:rPr lang="en-US" sz="2400" dirty="0" smtClean="0"/>
              <a:t>In small groups, share some ideas about how you could use concept mapping tools in your courses. What learning activities could be based on concept maps? What makes these learning activities effective?  </a:t>
            </a:r>
          </a:p>
          <a:p>
            <a:r>
              <a:rPr lang="en-US" sz="1800" dirty="0" smtClean="0"/>
              <a:t>Have students create a concept map to assess their </a:t>
            </a:r>
            <a:r>
              <a:rPr lang="en-US" sz="1800" b="1" dirty="0" smtClean="0"/>
              <a:t>prior knowledge </a:t>
            </a:r>
            <a:r>
              <a:rPr lang="en-US" sz="1800" dirty="0" smtClean="0"/>
              <a:t>of a topic.</a:t>
            </a:r>
          </a:p>
          <a:p>
            <a:r>
              <a:rPr lang="en-US" sz="1800" dirty="0" smtClean="0"/>
              <a:t>Once a week</a:t>
            </a:r>
            <a:r>
              <a:rPr lang="en-US" sz="1800" dirty="0"/>
              <a:t>, have </a:t>
            </a:r>
            <a:r>
              <a:rPr lang="en-US" sz="1800" dirty="0" smtClean="0"/>
              <a:t>students </a:t>
            </a:r>
            <a:r>
              <a:rPr lang="en-US" sz="1800" dirty="0"/>
              <a:t>build concept maps that visually represent the ideas </a:t>
            </a:r>
            <a:r>
              <a:rPr lang="en-US" sz="1800" dirty="0" smtClean="0"/>
              <a:t>that </a:t>
            </a:r>
            <a:r>
              <a:rPr lang="en-US" sz="1800" dirty="0"/>
              <a:t>were covered in </a:t>
            </a:r>
            <a:r>
              <a:rPr lang="en-US" sz="1800" b="1" dirty="0"/>
              <a:t>that's week's </a:t>
            </a:r>
            <a:r>
              <a:rPr lang="en-US" sz="1800" b="1" dirty="0" smtClean="0"/>
              <a:t>classes</a:t>
            </a:r>
            <a:r>
              <a:rPr lang="en-US" sz="1800" dirty="0" smtClean="0"/>
              <a:t>.</a:t>
            </a:r>
          </a:p>
          <a:p>
            <a:r>
              <a:rPr lang="en-US" sz="1800" dirty="0" smtClean="0"/>
              <a:t>Have </a:t>
            </a:r>
            <a:r>
              <a:rPr lang="en-US" sz="1800" dirty="0"/>
              <a:t>students build a concept map of the course content over the </a:t>
            </a:r>
            <a:r>
              <a:rPr lang="en-US" sz="1800" b="1" dirty="0" smtClean="0"/>
              <a:t>duration of </a:t>
            </a:r>
            <a:r>
              <a:rPr lang="en-US" sz="1800" b="1" dirty="0"/>
              <a:t>the </a:t>
            </a:r>
            <a:r>
              <a:rPr lang="en-US" sz="1800" b="1" dirty="0" smtClean="0"/>
              <a:t>term</a:t>
            </a:r>
            <a:r>
              <a:rPr lang="en-US" sz="1800" dirty="0" smtClean="0"/>
              <a:t>, one that maps their growing understanding of the course content. </a:t>
            </a:r>
          </a:p>
          <a:p>
            <a:r>
              <a:rPr lang="en-US" sz="1800" dirty="0"/>
              <a:t>Have students </a:t>
            </a:r>
            <a:r>
              <a:rPr lang="en-US" sz="1800" b="1" dirty="0"/>
              <a:t>collaborate</a:t>
            </a:r>
            <a:r>
              <a:rPr lang="en-US" sz="1800" dirty="0"/>
              <a:t> on making a concept map. </a:t>
            </a:r>
            <a:endParaRPr lang="en-US" sz="1800" dirty="0" smtClean="0"/>
          </a:p>
          <a:p>
            <a:r>
              <a:rPr lang="en-US" sz="1800" dirty="0"/>
              <a:t>When lecturing, give </a:t>
            </a:r>
            <a:r>
              <a:rPr lang="en-US" sz="1800" dirty="0" smtClean="0"/>
              <a:t>students </a:t>
            </a:r>
            <a:r>
              <a:rPr lang="en-US" sz="1800" dirty="0"/>
              <a:t>a </a:t>
            </a:r>
            <a:r>
              <a:rPr lang="en-US" sz="1800" b="1" dirty="0"/>
              <a:t>partially finished concept </a:t>
            </a:r>
            <a:r>
              <a:rPr lang="en-US" sz="1800" b="1" dirty="0" smtClean="0"/>
              <a:t>map</a:t>
            </a:r>
            <a:r>
              <a:rPr lang="en-US" sz="1800" dirty="0" smtClean="0"/>
              <a:t>: </a:t>
            </a:r>
          </a:p>
          <a:p>
            <a:pPr lvl="1"/>
            <a:r>
              <a:rPr lang="en-US" sz="1600" dirty="0" smtClean="0"/>
              <a:t>Give them a map of empty nodes and lines, and have them add the correct terms to the nodes during a lecture (or as homework).</a:t>
            </a:r>
          </a:p>
          <a:p>
            <a:pPr lvl="1"/>
            <a:r>
              <a:rPr lang="en-US" sz="1600" dirty="0" smtClean="0"/>
              <a:t>Give them a list of terms with no map, and have them create the map during a lecture (or as homework). </a:t>
            </a:r>
          </a:p>
          <a:p>
            <a:endParaRPr lang="en-US" sz="1600" dirty="0"/>
          </a:p>
        </p:txBody>
      </p:sp>
    </p:spTree>
    <p:extLst>
      <p:ext uri="{BB962C8B-B14F-4D97-AF65-F5344CB8AC3E}">
        <p14:creationId xmlns:p14="http://schemas.microsoft.com/office/powerpoint/2010/main" val="3784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456698"/>
            <a:ext cx="9404723" cy="1400530"/>
          </a:xfrm>
        </p:spPr>
        <p:txBody>
          <a:bodyPr/>
          <a:lstStyle/>
          <a:p>
            <a:r>
              <a:rPr lang="en-US" dirty="0" smtClean="0"/>
              <a:t>Example</a:t>
            </a:r>
            <a:endParaRPr lang="en-US" dirty="0"/>
          </a:p>
        </p:txBody>
      </p:sp>
      <p:sp>
        <p:nvSpPr>
          <p:cNvPr id="3" name="Content Placeholder 2"/>
          <p:cNvSpPr>
            <a:spLocks noGrp="1"/>
          </p:cNvSpPr>
          <p:nvPr>
            <p:ph idx="1"/>
          </p:nvPr>
        </p:nvSpPr>
        <p:spPr>
          <a:xfrm>
            <a:off x="437322" y="1369366"/>
            <a:ext cx="11243144" cy="739472"/>
          </a:xfrm>
        </p:spPr>
        <p:txBody>
          <a:bodyPr/>
          <a:lstStyle/>
          <a:p>
            <a:pPr marL="0" indent="0">
              <a:buNone/>
            </a:pPr>
            <a:r>
              <a:rPr lang="en-US" dirty="0" smtClean="0"/>
              <a:t>Complete the partially completed concept map that you have been given using these words or phrases (each word or phrase becomes a node):</a:t>
            </a:r>
          </a:p>
          <a:p>
            <a:pPr marL="0" indent="0">
              <a:buNone/>
            </a:pPr>
            <a:endParaRPr lang="en-US" dirty="0" smtClean="0"/>
          </a:p>
          <a:p>
            <a:endParaRPr lang="en-US" dirty="0" smtClean="0"/>
          </a:p>
          <a:p>
            <a:endParaRPr lang="en-US" dirty="0"/>
          </a:p>
        </p:txBody>
      </p:sp>
      <p:sp>
        <p:nvSpPr>
          <p:cNvPr id="4" name="TextBox 3"/>
          <p:cNvSpPr txBox="1"/>
          <p:nvPr/>
        </p:nvSpPr>
        <p:spPr>
          <a:xfrm>
            <a:off x="277991" y="2704586"/>
            <a:ext cx="4230094"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CmapTools</a:t>
            </a:r>
          </a:p>
          <a:p>
            <a:pPr marL="285750" indent="-285750">
              <a:buFont typeface="Arial" panose="020B0604020202020204" pitchFamily="34" charset="0"/>
              <a:buChar char="•"/>
            </a:pPr>
            <a:r>
              <a:rPr lang="en-US" dirty="0" smtClean="0"/>
              <a:t>16</a:t>
            </a:r>
            <a:r>
              <a:rPr lang="en-US" baseline="30000" dirty="0" smtClean="0"/>
              <a:t>th</a:t>
            </a:r>
            <a:r>
              <a:rPr lang="en-US" dirty="0" smtClean="0"/>
              <a:t>-century portraits</a:t>
            </a:r>
          </a:p>
          <a:p>
            <a:pPr marL="285750" indent="-285750">
              <a:buFont typeface="Arial" panose="020B0604020202020204" pitchFamily="34" charset="0"/>
              <a:buChar char="•"/>
            </a:pPr>
            <a:r>
              <a:rPr lang="en-US" dirty="0" smtClean="0"/>
              <a:t>fast processing</a:t>
            </a:r>
          </a:p>
          <a:p>
            <a:pPr marL="285750" indent="-285750">
              <a:buFont typeface="Arial" panose="020B0604020202020204" pitchFamily="34" charset="0"/>
              <a:buChar char="•"/>
            </a:pPr>
            <a:r>
              <a:rPr lang="en-US" dirty="0"/>
              <a:t>d</a:t>
            </a:r>
            <a:r>
              <a:rPr lang="en-US" dirty="0" smtClean="0"/>
              <a:t>ynamic branches</a:t>
            </a:r>
          </a:p>
          <a:p>
            <a:pPr marL="285750" indent="-285750">
              <a:buFont typeface="Arial" panose="020B0604020202020204" pitchFamily="34" charset="0"/>
              <a:buChar char="•"/>
            </a:pPr>
            <a:r>
              <a:rPr lang="en-US" dirty="0"/>
              <a:t>m</a:t>
            </a:r>
            <a:r>
              <a:rPr lang="en-US" dirty="0" smtClean="0"/>
              <a:t>apping ideas from a lecture</a:t>
            </a:r>
          </a:p>
          <a:p>
            <a:pPr marL="285750" indent="-285750">
              <a:buFont typeface="Arial" panose="020B0604020202020204" pitchFamily="34" charset="0"/>
              <a:buChar char="•"/>
            </a:pPr>
            <a:r>
              <a:rPr lang="en-US" dirty="0" smtClean="0"/>
              <a:t>visual thinking</a:t>
            </a:r>
          </a:p>
          <a:p>
            <a:pPr marL="285750" indent="-285750">
              <a:buFont typeface="Arial" panose="020B0604020202020204" pitchFamily="34" charset="0"/>
              <a:buChar char="•"/>
            </a:pPr>
            <a:r>
              <a:rPr lang="en-US" dirty="0"/>
              <a:t>p</a:t>
            </a:r>
            <a:r>
              <a:rPr lang="en-US" dirty="0" smtClean="0"/>
              <a:t>encil &amp; paper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514" y="2108838"/>
            <a:ext cx="7778494" cy="4174696"/>
          </a:xfrm>
          <a:prstGeom prst="rect">
            <a:avLst/>
          </a:prstGeom>
        </p:spPr>
      </p:pic>
    </p:spTree>
    <p:extLst>
      <p:ext uri="{BB962C8B-B14F-4D97-AF65-F5344CB8AC3E}">
        <p14:creationId xmlns:p14="http://schemas.microsoft.com/office/powerpoint/2010/main" val="4204512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994" y="343388"/>
            <a:ext cx="8946541" cy="459694"/>
          </a:xfrm>
        </p:spPr>
        <p:txBody>
          <a:bodyPr/>
          <a:lstStyle/>
          <a:p>
            <a:pPr marL="0" indent="0">
              <a:buNone/>
            </a:pPr>
            <a:r>
              <a:rPr lang="en-US" dirty="0" smtClean="0"/>
              <a:t>The completed map might look something like this: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65" y="803082"/>
            <a:ext cx="10929257" cy="5953437"/>
          </a:xfrm>
          <a:prstGeom prst="rect">
            <a:avLst/>
          </a:prstGeom>
        </p:spPr>
      </p:pic>
    </p:spTree>
    <p:extLst>
      <p:ext uri="{BB962C8B-B14F-4D97-AF65-F5344CB8AC3E}">
        <p14:creationId xmlns:p14="http://schemas.microsoft.com/office/powerpoint/2010/main" val="1708880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4" y="399965"/>
            <a:ext cx="10414612" cy="642914"/>
          </a:xfrm>
        </p:spPr>
        <p:txBody>
          <a:bodyPr/>
          <a:lstStyle/>
          <a:p>
            <a:r>
              <a:rPr lang="en-US" dirty="0" smtClean="0"/>
              <a:t>Best Practices for using concept maps</a:t>
            </a:r>
            <a:endParaRPr lang="en-US" dirty="0"/>
          </a:p>
        </p:txBody>
      </p:sp>
      <p:sp>
        <p:nvSpPr>
          <p:cNvPr id="3" name="Content Placeholder 2"/>
          <p:cNvSpPr>
            <a:spLocks noGrp="1"/>
          </p:cNvSpPr>
          <p:nvPr>
            <p:ph idx="1"/>
          </p:nvPr>
        </p:nvSpPr>
        <p:spPr>
          <a:xfrm>
            <a:off x="574535" y="1649640"/>
            <a:ext cx="11094951" cy="4156075"/>
          </a:xfrm>
        </p:spPr>
        <p:txBody>
          <a:bodyPr>
            <a:noAutofit/>
          </a:bodyPr>
          <a:lstStyle/>
          <a:p>
            <a:r>
              <a:rPr lang="en-US" sz="2800" dirty="0" smtClean="0"/>
              <a:t>Explain </a:t>
            </a:r>
            <a:r>
              <a:rPr lang="en-US" sz="2800" dirty="0"/>
              <a:t>to students why you are having them create concept maps. </a:t>
            </a:r>
            <a:endParaRPr lang="en-US" sz="2800" dirty="0" smtClean="0"/>
          </a:p>
          <a:p>
            <a:r>
              <a:rPr lang="en-US" sz="2800" dirty="0" smtClean="0"/>
              <a:t>Have students use concept maps actively: i.e. don’t just give them a concept map, but rather have them build it.</a:t>
            </a:r>
            <a:endParaRPr lang="en-US" sz="2800" dirty="0"/>
          </a:p>
          <a:p>
            <a:r>
              <a:rPr lang="en-US" sz="2800" dirty="0" smtClean="0"/>
              <a:t>Use concept maps consistently through the term. </a:t>
            </a:r>
          </a:p>
          <a:p>
            <a:r>
              <a:rPr lang="en-US" sz="2800" dirty="0" smtClean="0"/>
              <a:t>Have students collaborate on creating concept maps</a:t>
            </a:r>
          </a:p>
          <a:p>
            <a:pPr marL="0" indent="0">
              <a:buNone/>
            </a:pPr>
            <a:endParaRPr lang="en-US" sz="3200" dirty="0"/>
          </a:p>
        </p:txBody>
      </p:sp>
    </p:spTree>
    <p:extLst>
      <p:ext uri="{BB962C8B-B14F-4D97-AF65-F5344CB8AC3E}">
        <p14:creationId xmlns:p14="http://schemas.microsoft.com/office/powerpoint/2010/main" val="9006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8080"/>
            <a:ext cx="9404723" cy="974881"/>
          </a:xfrm>
        </p:spPr>
        <p:txBody>
          <a:bodyPr/>
          <a:lstStyle/>
          <a:p>
            <a:r>
              <a:rPr lang="en-US" dirty="0" smtClean="0"/>
              <a:t>Learning Activity</a:t>
            </a:r>
            <a:endParaRPr lang="en-US" dirty="0"/>
          </a:p>
        </p:txBody>
      </p:sp>
      <p:sp>
        <p:nvSpPr>
          <p:cNvPr id="3" name="Content Placeholder 2"/>
          <p:cNvSpPr>
            <a:spLocks noGrp="1"/>
          </p:cNvSpPr>
          <p:nvPr>
            <p:ph idx="1"/>
          </p:nvPr>
        </p:nvSpPr>
        <p:spPr>
          <a:xfrm>
            <a:off x="437322" y="1242961"/>
            <a:ext cx="11243144" cy="5342477"/>
          </a:xfrm>
        </p:spPr>
        <p:txBody>
          <a:bodyPr>
            <a:normAutofit/>
          </a:bodyPr>
          <a:lstStyle/>
          <a:p>
            <a:pPr marL="0" indent="0">
              <a:buNone/>
            </a:pPr>
            <a:r>
              <a:rPr lang="en-US" sz="3200" dirty="0" smtClean="0"/>
              <a:t>Use pen and paper to create a concept map that shows the relationships among the major topics or ideas in </a:t>
            </a:r>
            <a:r>
              <a:rPr lang="en-US" sz="3200" b="1" dirty="0" smtClean="0"/>
              <a:t>one of your courses</a:t>
            </a:r>
            <a:r>
              <a:rPr lang="en-US" sz="3200" dirty="0" smtClean="0"/>
              <a:t>. </a:t>
            </a:r>
          </a:p>
          <a:p>
            <a:endParaRPr lang="en-US" dirty="0"/>
          </a:p>
        </p:txBody>
      </p:sp>
    </p:spTree>
    <p:extLst>
      <p:ext uri="{BB962C8B-B14F-4D97-AF65-F5344CB8AC3E}">
        <p14:creationId xmlns:p14="http://schemas.microsoft.com/office/powerpoint/2010/main" val="2541416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91" y="751995"/>
            <a:ext cx="10868855" cy="914836"/>
          </a:xfrm>
        </p:spPr>
        <p:txBody>
          <a:bodyPr/>
          <a:lstStyle/>
          <a:p>
            <a:r>
              <a:rPr lang="en-US" sz="4000" dirty="0" smtClean="0"/>
              <a:t>Turning </a:t>
            </a:r>
            <a:r>
              <a:rPr lang="en-US" sz="4000" dirty="0" smtClean="0"/>
              <a:t>concept maps into presentations</a:t>
            </a:r>
            <a:endParaRPr lang="en-CA" sz="4000" dirty="0"/>
          </a:p>
        </p:txBody>
      </p:sp>
      <p:sp>
        <p:nvSpPr>
          <p:cNvPr id="3" name="Content Placeholder 2"/>
          <p:cNvSpPr>
            <a:spLocks noGrp="1"/>
          </p:cNvSpPr>
          <p:nvPr>
            <p:ph idx="1"/>
          </p:nvPr>
        </p:nvSpPr>
        <p:spPr>
          <a:xfrm>
            <a:off x="1103312" y="2052918"/>
            <a:ext cx="9715739" cy="4195481"/>
          </a:xfrm>
        </p:spPr>
        <p:txBody>
          <a:bodyPr>
            <a:normAutofit/>
          </a:bodyPr>
          <a:lstStyle/>
          <a:p>
            <a:r>
              <a:rPr lang="en-US" sz="2800" dirty="0">
                <a:hlinkClick r:id="rId3"/>
              </a:rPr>
              <a:t>Mindomo</a:t>
            </a:r>
            <a:r>
              <a:rPr lang="en-US" sz="2800" dirty="0"/>
              <a:t> </a:t>
            </a:r>
            <a:endParaRPr lang="en-US" sz="2800" dirty="0" smtClean="0"/>
          </a:p>
          <a:p>
            <a:r>
              <a:rPr lang="en-US" sz="2800" dirty="0" smtClean="0">
                <a:hlinkClick r:id="rId4"/>
              </a:rPr>
              <a:t>CmapTools</a:t>
            </a:r>
            <a:r>
              <a:rPr lang="en-US" sz="2800" dirty="0" smtClean="0"/>
              <a:t> </a:t>
            </a:r>
          </a:p>
          <a:p>
            <a:r>
              <a:rPr lang="en-US" sz="2800" dirty="0" smtClean="0">
                <a:hlinkClick r:id="rId5"/>
              </a:rPr>
              <a:t>Visual </a:t>
            </a:r>
            <a:r>
              <a:rPr lang="en-US" sz="2800" dirty="0">
                <a:hlinkClick r:id="rId5"/>
              </a:rPr>
              <a:t>Understanding Environment (VUE</a:t>
            </a:r>
            <a:r>
              <a:rPr lang="en-US" sz="2800" dirty="0" smtClean="0">
                <a:hlinkClick r:id="rId5"/>
              </a:rPr>
              <a:t>)</a:t>
            </a:r>
            <a:endParaRPr lang="en-US" sz="2800" dirty="0"/>
          </a:p>
          <a:p>
            <a:r>
              <a:rPr lang="en-US" sz="2800" dirty="0" err="1" smtClean="0">
                <a:hlinkClick r:id="rId6"/>
              </a:rPr>
              <a:t>Novamind</a:t>
            </a:r>
            <a:endParaRPr lang="en-US" sz="2800" dirty="0" smtClean="0"/>
          </a:p>
        </p:txBody>
      </p:sp>
    </p:spTree>
    <p:extLst>
      <p:ext uri="{BB962C8B-B14F-4D97-AF65-F5344CB8AC3E}">
        <p14:creationId xmlns:p14="http://schemas.microsoft.com/office/powerpoint/2010/main" val="4250468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Content Placeholder 2"/>
          <p:cNvSpPr>
            <a:spLocks noGrp="1"/>
          </p:cNvSpPr>
          <p:nvPr>
            <p:ph idx="1"/>
          </p:nvPr>
        </p:nvSpPr>
        <p:spPr>
          <a:xfrm>
            <a:off x="1104294" y="1293794"/>
            <a:ext cx="5458432" cy="2620982"/>
          </a:xfrm>
        </p:spPr>
        <p:txBody>
          <a:bodyPr>
            <a:normAutofit/>
          </a:bodyPr>
          <a:lstStyle/>
          <a:p>
            <a:r>
              <a:rPr lang="en-US" dirty="0" smtClean="0"/>
              <a:t>Novamind</a:t>
            </a:r>
          </a:p>
          <a:p>
            <a:pPr lvl="1"/>
            <a:r>
              <a:rPr lang="en-US" dirty="0" smtClean="0">
                <a:hlinkClick r:id="rId2"/>
              </a:rPr>
              <a:t>Home</a:t>
            </a:r>
            <a:endParaRPr lang="en-US" dirty="0" smtClean="0"/>
          </a:p>
          <a:p>
            <a:pPr lvl="1"/>
            <a:r>
              <a:rPr lang="en-US" dirty="0" smtClean="0">
                <a:hlinkClick r:id="rId3"/>
              </a:rPr>
              <a:t>Video tutorial</a:t>
            </a:r>
            <a:endParaRPr lang="en-US" dirty="0" smtClean="0"/>
          </a:p>
          <a:p>
            <a:r>
              <a:rPr lang="en-US" dirty="0" smtClean="0"/>
              <a:t>VUE</a:t>
            </a:r>
          </a:p>
          <a:p>
            <a:pPr lvl="1"/>
            <a:r>
              <a:rPr lang="en-US" dirty="0" smtClean="0">
                <a:hlinkClick r:id="rId4"/>
              </a:rPr>
              <a:t>Home</a:t>
            </a:r>
            <a:endParaRPr lang="en-US" dirty="0" smtClean="0"/>
          </a:p>
          <a:p>
            <a:pPr lvl="1"/>
            <a:r>
              <a:rPr lang="en-US" dirty="0" smtClean="0">
                <a:hlinkClick r:id="rId5"/>
              </a:rPr>
              <a:t>Video tutorials</a:t>
            </a:r>
            <a:endParaRPr lang="en-US" dirty="0" smtClean="0"/>
          </a:p>
        </p:txBody>
      </p:sp>
      <p:sp>
        <p:nvSpPr>
          <p:cNvPr id="4" name="Content Placeholder 2"/>
          <p:cNvSpPr txBox="1">
            <a:spLocks/>
          </p:cNvSpPr>
          <p:nvPr/>
        </p:nvSpPr>
        <p:spPr>
          <a:xfrm>
            <a:off x="6647843" y="1293792"/>
            <a:ext cx="5410807" cy="26209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err="1" smtClean="0"/>
              <a:t>CmapTools</a:t>
            </a:r>
            <a:endParaRPr lang="en-US" dirty="0" smtClean="0"/>
          </a:p>
          <a:p>
            <a:pPr lvl="1"/>
            <a:r>
              <a:rPr lang="en-US" dirty="0" smtClean="0">
                <a:hlinkClick r:id="rId6"/>
              </a:rPr>
              <a:t>Home</a:t>
            </a:r>
            <a:endParaRPr lang="en-US" dirty="0" smtClean="0"/>
          </a:p>
          <a:p>
            <a:pPr lvl="1"/>
            <a:r>
              <a:rPr lang="en-US" dirty="0" smtClean="0">
                <a:hlinkClick r:id="rId7"/>
              </a:rPr>
              <a:t>Video tutorial</a:t>
            </a:r>
            <a:endParaRPr lang="en-US" dirty="0" smtClean="0"/>
          </a:p>
          <a:p>
            <a:r>
              <a:rPr lang="en-US" dirty="0" smtClean="0"/>
              <a:t>Mindomo</a:t>
            </a:r>
          </a:p>
          <a:p>
            <a:pPr lvl="1"/>
            <a:r>
              <a:rPr lang="en-US" dirty="0" smtClean="0">
                <a:hlinkClick r:id="rId8"/>
              </a:rPr>
              <a:t>Home</a:t>
            </a:r>
            <a:endParaRPr lang="en-US" dirty="0" smtClean="0"/>
          </a:p>
          <a:p>
            <a:pPr lvl="1"/>
            <a:r>
              <a:rPr lang="en-US" dirty="0" smtClean="0">
                <a:hlinkClick r:id="rId9"/>
              </a:rPr>
              <a:t>Video tutorial</a:t>
            </a:r>
            <a:endParaRPr lang="en-US" dirty="0" smtClean="0"/>
          </a:p>
          <a:p>
            <a:pPr lvl="1"/>
            <a:endParaRPr lang="en-CA" dirty="0"/>
          </a:p>
        </p:txBody>
      </p:sp>
      <p:sp>
        <p:nvSpPr>
          <p:cNvPr id="6" name="Content Placeholder 2"/>
          <p:cNvSpPr txBox="1">
            <a:spLocks/>
          </p:cNvSpPr>
          <p:nvPr/>
        </p:nvSpPr>
        <p:spPr>
          <a:xfrm>
            <a:off x="1104294" y="4396128"/>
            <a:ext cx="10217038" cy="213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 </a:t>
            </a:r>
            <a:r>
              <a:rPr lang="en-US" dirty="0" smtClean="0">
                <a:hlinkClick r:id="rId10"/>
              </a:rPr>
              <a:t>CTE Teaching Tip</a:t>
            </a:r>
            <a:r>
              <a:rPr lang="en-US" dirty="0" smtClean="0"/>
              <a:t> on concept maps</a:t>
            </a:r>
          </a:p>
          <a:p>
            <a:r>
              <a:rPr lang="en-US" dirty="0" smtClean="0"/>
              <a:t>A </a:t>
            </a:r>
            <a:r>
              <a:rPr lang="en-US" dirty="0" smtClean="0">
                <a:hlinkClick r:id="rId11"/>
              </a:rPr>
              <a:t>CTE screencast</a:t>
            </a:r>
            <a:r>
              <a:rPr lang="en-US" dirty="0" smtClean="0"/>
              <a:t> on concept maps</a:t>
            </a:r>
          </a:p>
          <a:p>
            <a:r>
              <a:rPr lang="en-US" dirty="0" smtClean="0">
                <a:hlinkClick r:id="rId12"/>
              </a:rPr>
              <a:t>Learning activities</a:t>
            </a:r>
            <a:r>
              <a:rPr lang="en-US" dirty="0" smtClean="0"/>
              <a:t> involving concept maps developed by Harvard University</a:t>
            </a:r>
          </a:p>
          <a:p>
            <a:r>
              <a:rPr lang="en-US" dirty="0" smtClean="0"/>
              <a:t>An </a:t>
            </a:r>
            <a:r>
              <a:rPr lang="en-US" dirty="0" smtClean="0">
                <a:hlinkClick r:id="rId13"/>
              </a:rPr>
              <a:t>overview of research</a:t>
            </a:r>
            <a:r>
              <a:rPr lang="en-US" dirty="0" smtClean="0"/>
              <a:t> on concept maps, developed by Harvard University</a:t>
            </a:r>
          </a:p>
        </p:txBody>
      </p:sp>
    </p:spTree>
    <p:extLst>
      <p:ext uri="{BB962C8B-B14F-4D97-AF65-F5344CB8AC3E}">
        <p14:creationId xmlns:p14="http://schemas.microsoft.com/office/powerpoint/2010/main" val="47849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68080"/>
            <a:ext cx="9404723" cy="974881"/>
          </a:xfrm>
        </p:spPr>
        <p:txBody>
          <a:bodyPr/>
          <a:lstStyle/>
          <a:p>
            <a:r>
              <a:rPr lang="en-US" dirty="0" smtClean="0"/>
              <a:t>An Experiment</a:t>
            </a:r>
            <a:endParaRPr lang="en-US" dirty="0"/>
          </a:p>
        </p:txBody>
      </p:sp>
      <p:sp>
        <p:nvSpPr>
          <p:cNvPr id="3" name="Content Placeholder 2"/>
          <p:cNvSpPr>
            <a:spLocks noGrp="1"/>
          </p:cNvSpPr>
          <p:nvPr>
            <p:ph idx="1"/>
          </p:nvPr>
        </p:nvSpPr>
        <p:spPr>
          <a:xfrm>
            <a:off x="646111" y="1381114"/>
            <a:ext cx="9963832" cy="4195481"/>
          </a:xfrm>
        </p:spPr>
        <p:txBody>
          <a:bodyPr>
            <a:normAutofit/>
          </a:bodyPr>
          <a:lstStyle/>
          <a:p>
            <a:r>
              <a:rPr lang="en-US" sz="2400" dirty="0" smtClean="0"/>
              <a:t>Each </a:t>
            </a:r>
            <a:r>
              <a:rPr lang="en-US" sz="2400" dirty="0" smtClean="0"/>
              <a:t>participant </a:t>
            </a:r>
            <a:r>
              <a:rPr lang="en-US" sz="2400" dirty="0" smtClean="0"/>
              <a:t>in the workshop will be given one of two documents to study for three or four minutes. </a:t>
            </a:r>
          </a:p>
          <a:p>
            <a:endParaRPr lang="en-US" sz="2400" dirty="0"/>
          </a:p>
          <a:p>
            <a:r>
              <a:rPr lang="en-US" sz="2400" dirty="0" smtClean="0"/>
              <a:t>We</a:t>
            </a:r>
            <a:r>
              <a:rPr lang="en-CA" sz="2400" dirty="0" smtClean="0"/>
              <a:t>’ll then compare the effectiveness of each document</a:t>
            </a:r>
            <a:endParaRPr lang="en-US" sz="2400" dirty="0" smtClean="0"/>
          </a:p>
        </p:txBody>
      </p:sp>
    </p:spTree>
    <p:extLst>
      <p:ext uri="{BB962C8B-B14F-4D97-AF65-F5344CB8AC3E}">
        <p14:creationId xmlns:p14="http://schemas.microsoft.com/office/powerpoint/2010/main" val="147376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612"/>
            <a:ext cx="12024048" cy="6671388"/>
          </a:xfrm>
        </p:spPr>
        <p:txBody>
          <a:bodyPr>
            <a:normAutofit/>
          </a:bodyPr>
          <a:lstStyle/>
          <a:p>
            <a:pPr>
              <a:lnSpc>
                <a:spcPct val="110000"/>
              </a:lnSpc>
            </a:pPr>
            <a:r>
              <a:rPr lang="en-CA" sz="2600" b="1" dirty="0"/>
              <a:t>Concept maps</a:t>
            </a:r>
            <a:r>
              <a:rPr lang="en-CA" sz="2600" dirty="0"/>
              <a:t>, as developed by Joseph Novak, are a representation of </a:t>
            </a:r>
            <a:r>
              <a:rPr lang="en-CA" sz="2600" b="1" dirty="0"/>
              <a:t>organized knowledge</a:t>
            </a:r>
            <a:r>
              <a:rPr lang="en-CA" sz="2600" dirty="0"/>
              <a:t>. Organized knowledge, which is necessary for both </a:t>
            </a:r>
            <a:r>
              <a:rPr lang="en-CA" sz="2600" b="1" dirty="0"/>
              <a:t>effective teaching</a:t>
            </a:r>
            <a:r>
              <a:rPr lang="en-CA" sz="2600" dirty="0"/>
              <a:t> and </a:t>
            </a:r>
            <a:r>
              <a:rPr lang="en-CA" sz="2600" b="1" dirty="0"/>
              <a:t>effective learning</a:t>
            </a:r>
            <a:r>
              <a:rPr lang="en-CA" sz="2600" dirty="0"/>
              <a:t>, is made up of </a:t>
            </a:r>
            <a:r>
              <a:rPr lang="en-CA" sz="2600" b="1" dirty="0"/>
              <a:t>concepts</a:t>
            </a:r>
            <a:r>
              <a:rPr lang="en-CA" sz="2600" dirty="0"/>
              <a:t> that are cognitively connected by </a:t>
            </a:r>
            <a:r>
              <a:rPr lang="en-CA" sz="2600" b="1" dirty="0"/>
              <a:t>linking words</a:t>
            </a:r>
            <a:r>
              <a:rPr lang="en-CA" sz="2600" dirty="0"/>
              <a:t>. Concepts are essentially </a:t>
            </a:r>
            <a:r>
              <a:rPr lang="en-CA" sz="2600" b="1" dirty="0"/>
              <a:t>perceived regularities or patterns</a:t>
            </a:r>
            <a:r>
              <a:rPr lang="en-CA" sz="2600" dirty="0"/>
              <a:t> that are discerned in </a:t>
            </a:r>
            <a:r>
              <a:rPr lang="en-CA" sz="2600" b="1" dirty="0"/>
              <a:t>events</a:t>
            </a:r>
            <a:r>
              <a:rPr lang="en-CA" sz="2600" dirty="0"/>
              <a:t> or </a:t>
            </a:r>
            <a:r>
              <a:rPr lang="en-CA" sz="2600" b="1" dirty="0"/>
              <a:t>things</a:t>
            </a:r>
            <a:r>
              <a:rPr lang="en-CA" sz="2600" dirty="0"/>
              <a:t>. On a concept map, concepts can be </a:t>
            </a:r>
            <a:r>
              <a:rPr lang="en-CA" sz="2600" b="1" dirty="0"/>
              <a:t>labeled</a:t>
            </a:r>
            <a:r>
              <a:rPr lang="en-CA" sz="2600" dirty="0"/>
              <a:t> either by </a:t>
            </a:r>
            <a:r>
              <a:rPr lang="en-CA" sz="2600" b="1" dirty="0"/>
              <a:t>words</a:t>
            </a:r>
            <a:r>
              <a:rPr lang="en-CA" sz="2600" dirty="0"/>
              <a:t> or by </a:t>
            </a:r>
            <a:r>
              <a:rPr lang="en-CA" sz="2600" b="1" dirty="0"/>
              <a:t>symbols</a:t>
            </a:r>
            <a:r>
              <a:rPr lang="en-CA" sz="2600" dirty="0"/>
              <a:t>. Two or more concepts connected by a linking word form a </a:t>
            </a:r>
            <a:r>
              <a:rPr lang="en-CA" sz="2600" b="1" dirty="0"/>
              <a:t>proposition</a:t>
            </a:r>
            <a:r>
              <a:rPr lang="en-CA" sz="2600" dirty="0"/>
              <a:t>, which is a </a:t>
            </a:r>
            <a:r>
              <a:rPr lang="en-CA" sz="2600" b="1" dirty="0"/>
              <a:t>unit of meaning</a:t>
            </a:r>
            <a:r>
              <a:rPr lang="en-CA" sz="2600" dirty="0"/>
              <a:t>. Propositions, in turn, can also be connected to each other by a </a:t>
            </a:r>
            <a:r>
              <a:rPr lang="en-CA" sz="2600" b="1" dirty="0"/>
              <a:t>crosslink</a:t>
            </a:r>
            <a:r>
              <a:rPr lang="en-CA" sz="2600" dirty="0"/>
              <a:t> that shows </a:t>
            </a:r>
            <a:r>
              <a:rPr lang="en-CA" sz="2600" b="1" dirty="0"/>
              <a:t>interrelationships</a:t>
            </a:r>
            <a:r>
              <a:rPr lang="en-CA" sz="2600" dirty="0"/>
              <a:t> between </a:t>
            </a:r>
            <a:r>
              <a:rPr lang="en-CA" sz="2600" b="1" dirty="0"/>
              <a:t>different segments</a:t>
            </a:r>
            <a:r>
              <a:rPr lang="en-CA" sz="2600" dirty="0"/>
              <a:t> of a concept map. Concepts in a concept map tend to be </a:t>
            </a:r>
            <a:r>
              <a:rPr lang="en-CA" sz="2600" b="1" dirty="0"/>
              <a:t>hierarchically structured</a:t>
            </a:r>
            <a:r>
              <a:rPr lang="en-CA" sz="2600" dirty="0"/>
              <a:t>, which facilitates </a:t>
            </a:r>
            <a:r>
              <a:rPr lang="en-CA" sz="2600" b="1" dirty="0"/>
              <a:t>creativity</a:t>
            </a:r>
            <a:r>
              <a:rPr lang="en-CA" sz="2600" dirty="0"/>
              <a:t> which in turn helps to identify further interrelationships. Concept maps are developed to answer </a:t>
            </a:r>
            <a:r>
              <a:rPr lang="en-CA" sz="2600" b="1" dirty="0"/>
              <a:t>focus questions</a:t>
            </a:r>
            <a:r>
              <a:rPr lang="en-CA" sz="2600" dirty="0"/>
              <a:t>. The nature of the focus question being asked depends on both the </a:t>
            </a:r>
            <a:r>
              <a:rPr lang="en-CA" sz="2600" b="1" dirty="0"/>
              <a:t>social</a:t>
            </a:r>
            <a:r>
              <a:rPr lang="en-CA" sz="2600" dirty="0"/>
              <a:t> and </a:t>
            </a:r>
            <a:r>
              <a:rPr lang="en-CA" sz="2600" b="1" dirty="0"/>
              <a:t>personal</a:t>
            </a:r>
            <a:r>
              <a:rPr lang="en-CA" sz="2600" dirty="0"/>
              <a:t> context of the person asking the question. </a:t>
            </a:r>
          </a:p>
        </p:txBody>
      </p:sp>
    </p:spTree>
    <p:extLst>
      <p:ext uri="{BB962C8B-B14F-4D97-AF65-F5344CB8AC3E}">
        <p14:creationId xmlns:p14="http://schemas.microsoft.com/office/powerpoint/2010/main" val="117311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727" y="0"/>
            <a:ext cx="8957388" cy="6864779"/>
          </a:xfrm>
          <a:prstGeom prst="rect">
            <a:avLst/>
          </a:prstGeom>
        </p:spPr>
      </p:pic>
    </p:spTree>
    <p:extLst>
      <p:ext uri="{BB962C8B-B14F-4D97-AF65-F5344CB8AC3E}">
        <p14:creationId xmlns:p14="http://schemas.microsoft.com/office/powerpoint/2010/main" val="399345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15" y="435850"/>
            <a:ext cx="9774754" cy="1400530"/>
          </a:xfrm>
        </p:spPr>
        <p:txBody>
          <a:bodyPr/>
          <a:lstStyle/>
          <a:p>
            <a:r>
              <a:rPr lang="en-US" dirty="0" smtClean="0"/>
              <a:t>Evidence of Effectiveness</a:t>
            </a:r>
            <a:endParaRPr lang="en-US" dirty="0"/>
          </a:p>
        </p:txBody>
      </p:sp>
      <p:sp>
        <p:nvSpPr>
          <p:cNvPr id="3" name="Content Placeholder 2"/>
          <p:cNvSpPr>
            <a:spLocks noGrp="1"/>
          </p:cNvSpPr>
          <p:nvPr>
            <p:ph idx="1"/>
          </p:nvPr>
        </p:nvSpPr>
        <p:spPr>
          <a:xfrm>
            <a:off x="480541" y="1441570"/>
            <a:ext cx="10981037" cy="4886659"/>
          </a:xfrm>
        </p:spPr>
        <p:txBody>
          <a:bodyPr>
            <a:normAutofit/>
          </a:bodyPr>
          <a:lstStyle/>
          <a:p>
            <a:pPr>
              <a:lnSpc>
                <a:spcPct val="110000"/>
              </a:lnSpc>
            </a:pPr>
            <a:r>
              <a:rPr lang="en-US" sz="2400" dirty="0" smtClean="0"/>
              <a:t>“The </a:t>
            </a:r>
            <a:r>
              <a:rPr lang="en-US" sz="2400" dirty="0"/>
              <a:t>meta-analysis found that, in comparison with activities such as reading text passages, attending lectures, and participating in class discussions, </a:t>
            </a:r>
            <a:r>
              <a:rPr lang="en-US" sz="2400" b="1" dirty="0"/>
              <a:t>concept mapping activities are more effective for attaining knowledge retention and transfer</a:t>
            </a:r>
            <a:r>
              <a:rPr lang="en-US" sz="2400" dirty="0" smtClean="0"/>
              <a:t>.” </a:t>
            </a:r>
            <a:r>
              <a:rPr lang="en-US" sz="2400" dirty="0"/>
              <a:t>— </a:t>
            </a:r>
            <a:r>
              <a:rPr lang="en-US" sz="2400" dirty="0" smtClean="0">
                <a:hlinkClick r:id="rId2"/>
              </a:rPr>
              <a:t>Nesbitt</a:t>
            </a:r>
            <a:r>
              <a:rPr lang="en-US" sz="2400" dirty="0" smtClean="0"/>
              <a:t>, 2006.</a:t>
            </a:r>
            <a:br>
              <a:rPr lang="en-US" sz="2400" dirty="0" smtClean="0"/>
            </a:br>
            <a:endParaRPr lang="en-US" sz="2400" dirty="0" smtClean="0"/>
          </a:p>
          <a:p>
            <a:pPr>
              <a:lnSpc>
                <a:spcPct val="110000"/>
              </a:lnSpc>
            </a:pPr>
            <a:r>
              <a:rPr lang="en-US" sz="2400" dirty="0" smtClean="0"/>
              <a:t>“The </a:t>
            </a:r>
            <a:r>
              <a:rPr lang="en-US" sz="2400" dirty="0"/>
              <a:t>vast majority of articles in this </a:t>
            </a:r>
            <a:r>
              <a:rPr lang="en-US" sz="2400" dirty="0" smtClean="0"/>
              <a:t>meta-review </a:t>
            </a:r>
            <a:r>
              <a:rPr lang="en-US" sz="2400" dirty="0"/>
              <a:t>indicate that </a:t>
            </a:r>
            <a:r>
              <a:rPr lang="en-US" sz="2400" b="1" dirty="0"/>
              <a:t>concept maps foster the development of meaningful learning, critical thinking and problem solving </a:t>
            </a:r>
            <a:r>
              <a:rPr lang="en-US" sz="2400" dirty="0"/>
              <a:t>in the </a:t>
            </a:r>
            <a:r>
              <a:rPr lang="en-US" sz="2400" dirty="0" smtClean="0"/>
              <a:t>learner…. meaningful </a:t>
            </a:r>
            <a:r>
              <a:rPr lang="en-US" sz="2400" dirty="0"/>
              <a:t>learning occurs when the student links new knowledge with previous knowledge, thereby creating more integrated cognitive knowledge structures</a:t>
            </a:r>
            <a:r>
              <a:rPr lang="en-US" sz="2400" dirty="0" smtClean="0"/>
              <a:t>.” – </a:t>
            </a:r>
            <a:r>
              <a:rPr lang="en-US" sz="2400" dirty="0" smtClean="0">
                <a:hlinkClick r:id="rId2"/>
              </a:rPr>
              <a:t>Daley</a:t>
            </a:r>
            <a:r>
              <a:rPr lang="en-US" sz="2400" dirty="0" smtClean="0"/>
              <a:t>, 2010</a:t>
            </a:r>
          </a:p>
        </p:txBody>
      </p:sp>
    </p:spTree>
    <p:extLst>
      <p:ext uri="{BB962C8B-B14F-4D97-AF65-F5344CB8AC3E}">
        <p14:creationId xmlns:p14="http://schemas.microsoft.com/office/powerpoint/2010/main" val="35396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43" y="574059"/>
            <a:ext cx="9774754" cy="1001064"/>
          </a:xfrm>
        </p:spPr>
        <p:txBody>
          <a:bodyPr/>
          <a:lstStyle/>
          <a:p>
            <a:r>
              <a:rPr lang="en-US" dirty="0" smtClean="0"/>
              <a:t>Evidence of </a:t>
            </a:r>
            <a:r>
              <a:rPr lang="en-US" dirty="0"/>
              <a:t>Effectiveness</a:t>
            </a:r>
          </a:p>
        </p:txBody>
      </p:sp>
      <p:sp>
        <p:nvSpPr>
          <p:cNvPr id="3" name="Content Placeholder 2"/>
          <p:cNvSpPr>
            <a:spLocks noGrp="1"/>
          </p:cNvSpPr>
          <p:nvPr>
            <p:ph idx="1"/>
          </p:nvPr>
        </p:nvSpPr>
        <p:spPr>
          <a:xfrm>
            <a:off x="349913" y="1575123"/>
            <a:ext cx="10981037" cy="4988259"/>
          </a:xfrm>
        </p:spPr>
        <p:txBody>
          <a:bodyPr>
            <a:normAutofit/>
          </a:bodyPr>
          <a:lstStyle/>
          <a:p>
            <a:pPr>
              <a:lnSpc>
                <a:spcPct val="110000"/>
              </a:lnSpc>
            </a:pPr>
            <a:r>
              <a:rPr lang="en-US" sz="2400" dirty="0" smtClean="0"/>
              <a:t>“Concept </a:t>
            </a:r>
            <a:r>
              <a:rPr lang="en-US" sz="2400" dirty="0"/>
              <a:t>Mapping appears to be </a:t>
            </a:r>
            <a:r>
              <a:rPr lang="en-US" sz="2400" b="1" dirty="0"/>
              <a:t>particularly beneficial when it is used in an on-going way to consolidate or crystallize educational experiences </a:t>
            </a:r>
            <a:r>
              <a:rPr lang="en-US" sz="2400" dirty="0"/>
              <a:t>in the classroom, for example, a lecture, demonstration, or laboratory experience. In this mode, learners experience an educational event and then use Concept Mapping in a reflective way to enhance </a:t>
            </a:r>
            <a:r>
              <a:rPr lang="en-US" sz="2400" dirty="0" smtClean="0"/>
              <a:t>the learning </a:t>
            </a:r>
            <a:r>
              <a:rPr lang="en-US" sz="2400" dirty="0"/>
              <a:t>from the event.” — </a:t>
            </a:r>
            <a:r>
              <a:rPr lang="en-US" sz="2400" dirty="0" smtClean="0">
                <a:hlinkClick r:id="rId2"/>
              </a:rPr>
              <a:t>Canas</a:t>
            </a:r>
            <a:r>
              <a:rPr lang="en-US" sz="2400" dirty="0" smtClean="0"/>
              <a:t>, 2003</a:t>
            </a:r>
            <a:br>
              <a:rPr lang="en-US" sz="2400" dirty="0" smtClean="0"/>
            </a:br>
            <a:endParaRPr lang="en-US" sz="2400" dirty="0" smtClean="0"/>
          </a:p>
          <a:p>
            <a:pPr>
              <a:lnSpc>
                <a:spcPct val="110000"/>
              </a:lnSpc>
            </a:pPr>
            <a:r>
              <a:rPr lang="en-CA" sz="2400" dirty="0" smtClean="0"/>
              <a:t>“Use </a:t>
            </a:r>
            <a:r>
              <a:rPr lang="en-CA" sz="2400" dirty="0"/>
              <a:t>of the </a:t>
            </a:r>
            <a:r>
              <a:rPr lang="en-CA" sz="2400" dirty="0" smtClean="0"/>
              <a:t>concept mapping </a:t>
            </a:r>
            <a:r>
              <a:rPr lang="en-CA" sz="2400" dirty="0"/>
              <a:t>software proved to be a powerful tool for improving students’ ability to generate, visualize and organize ideas…. Users of the </a:t>
            </a:r>
            <a:r>
              <a:rPr lang="en-CA" sz="2400" dirty="0" smtClean="0"/>
              <a:t>concept mapping </a:t>
            </a:r>
            <a:r>
              <a:rPr lang="en-CA" sz="2400" dirty="0"/>
              <a:t>software became </a:t>
            </a:r>
            <a:r>
              <a:rPr lang="en-CA" sz="2400" b="1" dirty="0"/>
              <a:t>faster and more efficient in generating and organizing </a:t>
            </a:r>
            <a:r>
              <a:rPr lang="en-CA" sz="2400" b="1" dirty="0" smtClean="0"/>
              <a:t>ideas</a:t>
            </a:r>
            <a:r>
              <a:rPr lang="en-CA" sz="2400" dirty="0" smtClean="0"/>
              <a:t>.” </a:t>
            </a:r>
            <a:r>
              <a:rPr lang="en-US" sz="2400" dirty="0"/>
              <a:t>— </a:t>
            </a:r>
            <a:r>
              <a:rPr lang="en-US" sz="2400" dirty="0" smtClean="0">
                <a:hlinkClick r:id="rId3"/>
              </a:rPr>
              <a:t>Al-</a:t>
            </a:r>
            <a:r>
              <a:rPr lang="en-US" sz="2400" dirty="0" err="1" smtClean="0">
                <a:hlinkClick r:id="rId3"/>
              </a:rPr>
              <a:t>Jarf</a:t>
            </a:r>
            <a:r>
              <a:rPr lang="en-US" sz="2400" dirty="0" smtClean="0"/>
              <a:t>, 2009</a:t>
            </a:r>
            <a:endParaRPr lang="en-CA" sz="2400" dirty="0"/>
          </a:p>
        </p:txBody>
      </p:sp>
    </p:spTree>
    <p:extLst>
      <p:ext uri="{BB962C8B-B14F-4D97-AF65-F5344CB8AC3E}">
        <p14:creationId xmlns:p14="http://schemas.microsoft.com/office/powerpoint/2010/main" val="26612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91142"/>
            <a:ext cx="3989614" cy="937932"/>
          </a:xfrm>
        </p:spPr>
        <p:txBody>
          <a:bodyPr/>
          <a:lstStyle/>
          <a:p>
            <a:r>
              <a:rPr lang="en-US" dirty="0" smtClean="0"/>
              <a:t>Why Are They Effective?</a:t>
            </a:r>
            <a:endParaRPr lang="en-US" dirty="0"/>
          </a:p>
        </p:txBody>
      </p:sp>
      <p:sp>
        <p:nvSpPr>
          <p:cNvPr id="3" name="Content Placeholder 2"/>
          <p:cNvSpPr>
            <a:spLocks noGrp="1"/>
          </p:cNvSpPr>
          <p:nvPr>
            <p:ph idx="1"/>
          </p:nvPr>
        </p:nvSpPr>
        <p:spPr>
          <a:xfrm>
            <a:off x="190501" y="2019947"/>
            <a:ext cx="3499345" cy="3609329"/>
          </a:xfrm>
        </p:spPr>
        <p:txBody>
          <a:bodyPr>
            <a:normAutofit/>
          </a:bodyPr>
          <a:lstStyle/>
          <a:p>
            <a:pPr marL="0" indent="0">
              <a:buNone/>
            </a:pPr>
            <a:r>
              <a:rPr lang="en-US" sz="2400" dirty="0" smtClean="0"/>
              <a:t>Concept maps are a form of </a:t>
            </a:r>
            <a:r>
              <a:rPr lang="en-US" sz="2400" b="1" dirty="0" smtClean="0"/>
              <a:t>visual thinking</a:t>
            </a:r>
            <a:r>
              <a:rPr lang="en-US" sz="2400" dirty="0" smtClean="0"/>
              <a:t>, </a:t>
            </a:r>
            <a:r>
              <a:rPr lang="en-US" sz="2400" dirty="0" smtClean="0"/>
              <a:t>which humans have long been leveraging.</a:t>
            </a:r>
            <a:endParaRPr lang="en-US" sz="2400" dirty="0" smtClean="0"/>
          </a:p>
          <a:p>
            <a:pPr marL="0" indent="0">
              <a:buNone/>
            </a:pPr>
            <a:endParaRPr lang="en-US" sz="2400" dirty="0"/>
          </a:p>
          <a:p>
            <a:pPr marL="0" indent="0">
              <a:buNone/>
            </a:pPr>
            <a:r>
              <a:rPr lang="en-US" sz="2400" dirty="0" smtClean="0"/>
              <a:t>We were doing it thousands of years</a:t>
            </a:r>
            <a:r>
              <a:rPr lang="en-US" sz="2600" dirty="0"/>
              <a:t> </a:t>
            </a:r>
            <a:r>
              <a:rPr lang="en-US" sz="2600" dirty="0" smtClean="0"/>
              <a:t>ago.</a:t>
            </a:r>
            <a:endParaRPr lang="en-US" sz="2600" dirty="0"/>
          </a:p>
          <a:p>
            <a:pPr marL="0" indent="0">
              <a:buNone/>
            </a:pPr>
            <a:endParaRPr lang="en-US" dirty="0"/>
          </a:p>
        </p:txBody>
      </p:sp>
      <p:pic>
        <p:nvPicPr>
          <p:cNvPr id="1028" name="Picture 4" descr="Newspaper Rock State Park Historical Monument Ancestral Puebloan Anasazi petrogly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406" y="291142"/>
            <a:ext cx="8038603" cy="5338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80115" y="5892018"/>
            <a:ext cx="8107597" cy="369332"/>
          </a:xfrm>
          <a:prstGeom prst="rect">
            <a:avLst/>
          </a:prstGeom>
          <a:noFill/>
        </p:spPr>
        <p:txBody>
          <a:bodyPr wrap="square" rtlCol="0">
            <a:spAutoFit/>
          </a:bodyPr>
          <a:lstStyle/>
          <a:p>
            <a:r>
              <a:rPr lang="en-US" dirty="0" smtClean="0"/>
              <a:t>Ancient rock </a:t>
            </a:r>
            <a:r>
              <a:rPr lang="en-US" dirty="0" smtClean="0"/>
              <a:t>carvings from around 100 </a:t>
            </a:r>
            <a:r>
              <a:rPr lang="en-US" dirty="0" smtClean="0"/>
              <a:t>AD in </a:t>
            </a:r>
            <a:r>
              <a:rPr lang="en-US" dirty="0" smtClean="0"/>
              <a:t>Utah </a:t>
            </a:r>
            <a:endParaRPr lang="en-CA" dirty="0"/>
          </a:p>
        </p:txBody>
      </p:sp>
    </p:spTree>
    <p:extLst>
      <p:ext uri="{BB962C8B-B14F-4D97-AF65-F5344CB8AC3E}">
        <p14:creationId xmlns:p14="http://schemas.microsoft.com/office/powerpoint/2010/main" val="291615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81087" y="-10452"/>
            <a:ext cx="8621486" cy="6868452"/>
          </a:xfrm>
          <a:prstGeom prst="rect">
            <a:avLst/>
          </a:prstGeom>
        </p:spPr>
      </p:pic>
      <p:sp>
        <p:nvSpPr>
          <p:cNvPr id="16" name="Content Placeholder 2"/>
          <p:cNvSpPr txBox="1">
            <a:spLocks/>
          </p:cNvSpPr>
          <p:nvPr/>
        </p:nvSpPr>
        <p:spPr>
          <a:xfrm>
            <a:off x="180477" y="578268"/>
            <a:ext cx="2533693" cy="28455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And four centuries ago.</a:t>
            </a:r>
          </a:p>
          <a:p>
            <a:pPr marL="0" indent="0">
              <a:buFont typeface="Wingdings 3" charset="2"/>
              <a:buNone/>
            </a:pPr>
            <a:endParaRPr lang="en-US" sz="2400" dirty="0" smtClean="0"/>
          </a:p>
          <a:p>
            <a:pPr marL="0" indent="0">
              <a:buFont typeface="Wingdings 3" charset="2"/>
              <a:buNone/>
            </a:pPr>
            <a:r>
              <a:rPr lang="en-US" sz="1400" dirty="0" smtClean="0"/>
              <a:t>The Armada Portrait, 1588</a:t>
            </a:r>
            <a:endParaRPr lang="en-CA" sz="1400" dirty="0" smtClean="0"/>
          </a:p>
          <a:p>
            <a:pPr marL="0" indent="0">
              <a:buFont typeface="Wingdings 3" charset="2"/>
              <a:buNone/>
            </a:pPr>
            <a:endParaRPr lang="en-US" dirty="0"/>
          </a:p>
        </p:txBody>
      </p:sp>
    </p:spTree>
    <p:extLst>
      <p:ext uri="{BB962C8B-B14F-4D97-AF65-F5344CB8AC3E}">
        <p14:creationId xmlns:p14="http://schemas.microsoft.com/office/powerpoint/2010/main" val="4145004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13243</TotalTime>
  <Words>1691</Words>
  <Application>Microsoft Office PowerPoint</Application>
  <PresentationFormat>Widescreen</PresentationFormat>
  <Paragraphs>174</Paragraphs>
  <Slides>28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Century Gothic</vt:lpstr>
      <vt:lpstr>Wingdings 3</vt:lpstr>
      <vt:lpstr>Ion</vt:lpstr>
      <vt:lpstr>2_Ion</vt:lpstr>
      <vt:lpstr>Learning Outcomes</vt:lpstr>
      <vt:lpstr>What is a concept map?</vt:lpstr>
      <vt:lpstr>An Experiment</vt:lpstr>
      <vt:lpstr>PowerPoint Presentation</vt:lpstr>
      <vt:lpstr>PowerPoint Presentation</vt:lpstr>
      <vt:lpstr>Evidence of Effectiveness</vt:lpstr>
      <vt:lpstr>Evidence of Effectiveness</vt:lpstr>
      <vt:lpstr>Why Are They Effective?</vt:lpstr>
      <vt:lpstr>PowerPoint Presentation</vt:lpstr>
      <vt:lpstr>PowerPoint Presentation</vt:lpstr>
      <vt:lpstr>Visual thinking</vt:lpstr>
      <vt:lpstr>Visual thinking</vt:lpstr>
      <vt:lpstr>Visual Thinking</vt:lpstr>
      <vt:lpstr>Visual Thinking</vt:lpstr>
      <vt:lpstr>PowerPoint Presentation</vt:lpstr>
      <vt:lpstr>Types of concept maps</vt:lpstr>
      <vt:lpstr>Types of concept maps</vt:lpstr>
      <vt:lpstr>Types of concept maps</vt:lpstr>
      <vt:lpstr>Demonstration</vt:lpstr>
      <vt:lpstr>PowerPoint Presentation</vt:lpstr>
      <vt:lpstr>PowerPoint Presentation</vt:lpstr>
      <vt:lpstr>Learning Activity</vt:lpstr>
      <vt:lpstr>Example</vt:lpstr>
      <vt:lpstr>PowerPoint Presentation</vt:lpstr>
      <vt:lpstr>Best Practices for using concept maps</vt:lpstr>
      <vt:lpstr>Learning Activity</vt:lpstr>
      <vt:lpstr>Turning concept maps into presentations</vt:lpstr>
      <vt:lpstr>Resources</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Facilitation Tools</dc:title>
  <dc:creator>Morton, Mark</dc:creator>
  <cp:lastModifiedBy>Morton, Mark</cp:lastModifiedBy>
  <cp:revision>182</cp:revision>
  <dcterms:created xsi:type="dcterms:W3CDTF">2015-02-04T16:02:48Z</dcterms:created>
  <dcterms:modified xsi:type="dcterms:W3CDTF">2016-03-02T17:21:24Z</dcterms:modified>
</cp:coreProperties>
</file>