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Lst>
  <p:sldIdLst>
    <p:sldId id="297" r:id="rId2"/>
    <p:sldId id="302" r:id="rId3"/>
    <p:sldId id="303" r:id="rId4"/>
    <p:sldId id="319" r:id="rId5"/>
    <p:sldId id="304" r:id="rId6"/>
    <p:sldId id="305" r:id="rId7"/>
    <p:sldId id="307" r:id="rId8"/>
    <p:sldId id="308" r:id="rId9"/>
    <p:sldId id="321" r:id="rId10"/>
    <p:sldId id="310" r:id="rId11"/>
    <p:sldId id="312" r:id="rId12"/>
    <p:sldId id="324" r:id="rId13"/>
    <p:sldId id="325" r:id="rId14"/>
    <p:sldId id="322" r:id="rId15"/>
    <p:sldId id="323" r:id="rId16"/>
    <p:sldId id="327" r:id="rId17"/>
    <p:sldId id="326" r:id="rId18"/>
    <p:sldId id="31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Question Facilitation Tools" id="{DC3B5FCD-A641-44C1-BB2C-B2B7722D258E}">
          <p14:sldIdLst>
            <p14:sldId id="297"/>
            <p14:sldId id="302"/>
          </p14:sldIdLst>
        </p14:section>
        <p14:section name="Basic Functionality of CmapTools" id="{9F699841-D2B6-4B2E-B852-C876F116B70A}">
          <p14:sldIdLst>
            <p14:sldId id="303"/>
            <p14:sldId id="319"/>
            <p14:sldId id="304"/>
            <p14:sldId id="305"/>
            <p14:sldId id="307"/>
            <p14:sldId id="308"/>
            <p14:sldId id="321"/>
            <p14:sldId id="310"/>
            <p14:sldId id="312"/>
            <p14:sldId id="324"/>
            <p14:sldId id="325"/>
            <p14:sldId id="322"/>
            <p14:sldId id="323"/>
            <p14:sldId id="327"/>
            <p14:sldId id="326"/>
            <p14:sldId id="3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6" d="100"/>
          <a:sy n="116" d="100"/>
        </p:scale>
        <p:origin x="22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453015-2348-4EEE-AD6A-42AA82D26CF7}"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58584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53015-2348-4EEE-AD6A-42AA82D26CF7}" type="datetimeFigureOut">
              <a:rPr lang="en-US" smtClean="0"/>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81334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3015-2348-4EEE-AD6A-42AA82D26CF7}"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261063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3015-2348-4EEE-AD6A-42AA82D26CF7}"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6863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3015-2348-4EEE-AD6A-42AA82D26CF7}"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309630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453015-2348-4EEE-AD6A-42AA82D26CF7}" type="datetimeFigureOut">
              <a:rPr lang="en-US" smtClean="0"/>
              <a:t>3/1/2015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416100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D453015-2348-4EEE-AD6A-42AA82D26CF7}" type="datetimeFigureOut">
              <a:rPr lang="en-US" smtClean="0"/>
              <a:t>3/1/2015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151399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53015-2348-4EEE-AD6A-42AA82D26CF7}"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248401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53015-2348-4EEE-AD6A-42AA82D26CF7}"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41315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453015-2348-4EEE-AD6A-42AA82D26CF7}"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39708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53015-2348-4EEE-AD6A-42AA82D26CF7}" type="datetimeFigureOut">
              <a:rPr lang="en-US" smtClean="0"/>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3012881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453015-2348-4EEE-AD6A-42AA82D26CF7}" type="datetimeFigureOut">
              <a:rPr lang="en-US" smtClean="0"/>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848375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453015-2348-4EEE-AD6A-42AA82D26CF7}" type="datetimeFigureOut">
              <a:rPr lang="en-US" smtClean="0"/>
              <a:t>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2578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9D453015-2348-4EEE-AD6A-42AA82D26CF7}" type="datetimeFigureOut">
              <a:rPr lang="en-US" smtClean="0"/>
              <a:t>3/1/2015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62882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D453015-2348-4EEE-AD6A-42AA82D26CF7}" type="datetimeFigureOut">
              <a:rPr lang="en-US" smtClean="0"/>
              <a:t>3/1/2015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64726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D453015-2348-4EEE-AD6A-42AA82D26CF7}" type="datetimeFigureOut">
              <a:rPr lang="en-US" smtClean="0"/>
              <a:t>3/1/2015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1087033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53015-2348-4EEE-AD6A-42AA82D26CF7}" type="datetimeFigureOut">
              <a:rPr lang="en-US" smtClean="0"/>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2A4DF7-B699-463E-8C0D-64F888806887}" type="slidenum">
              <a:rPr lang="en-US" smtClean="0"/>
              <a:t>‹#›</a:t>
            </a:fld>
            <a:endParaRPr lang="en-US"/>
          </a:p>
        </p:txBody>
      </p:sp>
    </p:spTree>
    <p:extLst>
      <p:ext uri="{BB962C8B-B14F-4D97-AF65-F5344CB8AC3E}">
        <p14:creationId xmlns:p14="http://schemas.microsoft.com/office/powerpoint/2010/main" val="42421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D453015-2348-4EEE-AD6A-42AA82D26CF7}" type="datetimeFigureOut">
              <a:rPr lang="en-US" smtClean="0"/>
              <a:t>3/1/2015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02A4DF7-B699-463E-8C0D-64F888806887}" type="slidenum">
              <a:rPr lang="en-US" smtClean="0"/>
              <a:t>‹#›</a:t>
            </a:fld>
            <a:endParaRPr lang="en-US"/>
          </a:p>
        </p:txBody>
      </p:sp>
    </p:spTree>
    <p:extLst>
      <p:ext uri="{BB962C8B-B14F-4D97-AF65-F5344CB8AC3E}">
        <p14:creationId xmlns:p14="http://schemas.microsoft.com/office/powerpoint/2010/main" val="2939335169"/>
      </p:ext>
    </p:extLst>
  </p:cSld>
  <p:clrMap bg1="dk1" tx1="lt1" bg2="dk2" tx2="lt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rkmorton.ca/" TargetMode="External"/><Relationship Id="rId2" Type="http://schemas.openxmlformats.org/officeDocument/2006/relationships/hyperlink" Target="mailto:mmorton@uwaterloo.c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ihmc.us/users/acanas/Publications/ConceptMapLitReview/IHMC%20Literature%20Review%20on%20Concept%20Mapping.pdf" TargetMode="External"/><Relationship Id="rId2" Type="http://schemas.openxmlformats.org/officeDocument/2006/relationships/hyperlink" Target="http://onlinelibrary.wiley.com/doi/10.1111/j.1365-2923.2010.03628.x/ful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indmeister.com/506205910/what-are-the-health-related-components-of-fitnes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raw.io/"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youtu.be/Kgfgfi6X6u8" TargetMode="External"/><Relationship Id="rId2" Type="http://schemas.openxmlformats.org/officeDocument/2006/relationships/hyperlink" Target="https://www.mindmeister.com/506205910/what-are-the-health-related-components-of-fitnes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Concept Mapping Tools</a:t>
            </a:r>
            <a:endParaRPr lang="en-US" sz="4400" dirty="0"/>
          </a:p>
        </p:txBody>
      </p:sp>
      <p:sp>
        <p:nvSpPr>
          <p:cNvPr id="3" name="Content Placeholder 2"/>
          <p:cNvSpPr>
            <a:spLocks noGrp="1"/>
          </p:cNvSpPr>
          <p:nvPr>
            <p:ph idx="1"/>
          </p:nvPr>
        </p:nvSpPr>
        <p:spPr/>
        <p:txBody>
          <a:bodyPr/>
          <a:lstStyle/>
          <a:p>
            <a:pPr marL="0" indent="0">
              <a:buNone/>
            </a:pPr>
            <a:r>
              <a:rPr lang="en-US" dirty="0" smtClean="0"/>
              <a:t>Dr. Mark Morton</a:t>
            </a:r>
          </a:p>
          <a:p>
            <a:pPr marL="0" indent="0">
              <a:buNone/>
            </a:pPr>
            <a:r>
              <a:rPr lang="en-US" dirty="0" smtClean="0"/>
              <a:t>Centre for Teaching Excellence</a:t>
            </a:r>
          </a:p>
          <a:p>
            <a:pPr marL="0" indent="0">
              <a:buNone/>
            </a:pPr>
            <a:r>
              <a:rPr lang="en-US" dirty="0" smtClean="0"/>
              <a:t>University of Waterloo</a:t>
            </a:r>
          </a:p>
          <a:p>
            <a:endParaRPr lang="en-US" dirty="0"/>
          </a:p>
          <a:p>
            <a:pPr marL="400050" lvl="1" indent="0">
              <a:buNone/>
            </a:pPr>
            <a:r>
              <a:rPr lang="en-US" sz="1600" b="1" dirty="0" smtClean="0">
                <a:hlinkClick r:id="rId2"/>
              </a:rPr>
              <a:t>mmorton@uwaterloo.ca</a:t>
            </a:r>
            <a:r>
              <a:rPr lang="en-US" sz="1600" b="1" dirty="0" smtClean="0"/>
              <a:t> </a:t>
            </a:r>
          </a:p>
          <a:p>
            <a:pPr marL="400050" lvl="1" indent="0">
              <a:buNone/>
            </a:pPr>
            <a:r>
              <a:rPr lang="en-US" sz="1600" b="1" dirty="0" smtClean="0">
                <a:hlinkClick r:id="rId3"/>
              </a:rPr>
              <a:t>www.markmorton.ca</a:t>
            </a:r>
            <a:r>
              <a:rPr lang="en-US" sz="1600" b="1" dirty="0" smtClean="0"/>
              <a:t> </a:t>
            </a:r>
            <a:endParaRPr lang="en-US" sz="1600" b="1" dirty="0"/>
          </a:p>
        </p:txBody>
      </p:sp>
    </p:spTree>
    <p:extLst>
      <p:ext uri="{BB962C8B-B14F-4D97-AF65-F5344CB8AC3E}">
        <p14:creationId xmlns:p14="http://schemas.microsoft.com/office/powerpoint/2010/main" val="3972367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4754" cy="1400530"/>
          </a:xfrm>
        </p:spPr>
        <p:txBody>
          <a:bodyPr/>
          <a:lstStyle/>
          <a:p>
            <a:r>
              <a:rPr lang="en-US" dirty="0" smtClean="0"/>
              <a:t>Evidence of Efficacy</a:t>
            </a:r>
            <a:endParaRPr lang="en-US" dirty="0"/>
          </a:p>
        </p:txBody>
      </p:sp>
      <p:sp>
        <p:nvSpPr>
          <p:cNvPr id="3" name="Content Placeholder 2"/>
          <p:cNvSpPr>
            <a:spLocks noGrp="1"/>
          </p:cNvSpPr>
          <p:nvPr>
            <p:ph idx="1"/>
          </p:nvPr>
        </p:nvSpPr>
        <p:spPr>
          <a:xfrm>
            <a:off x="378941" y="1575123"/>
            <a:ext cx="10981037" cy="4195481"/>
          </a:xfrm>
        </p:spPr>
        <p:txBody>
          <a:bodyPr>
            <a:normAutofit/>
          </a:bodyPr>
          <a:lstStyle/>
          <a:p>
            <a:r>
              <a:rPr lang="en-US" sz="1800" dirty="0" smtClean="0"/>
              <a:t>“The </a:t>
            </a:r>
            <a:r>
              <a:rPr lang="en-US" sz="1800" dirty="0"/>
              <a:t>meta-analysis found that, in comparison with activities such as reading text passages, attending lectures, and participating in class discussions, concept mapping activities are more effective for attaining knowledge retention and transfer. Concept mapping was found to benefit learners across a broad range of educational levels, subject areas, and settings.” — </a:t>
            </a:r>
            <a:r>
              <a:rPr lang="en-US" sz="1800" dirty="0" smtClean="0">
                <a:hlinkClick r:id="rId2"/>
              </a:rPr>
              <a:t>Nesbitt</a:t>
            </a:r>
            <a:r>
              <a:rPr lang="en-US" sz="1800" dirty="0" smtClean="0"/>
              <a:t>, 2006.</a:t>
            </a:r>
          </a:p>
          <a:p>
            <a:r>
              <a:rPr lang="en-US" sz="1800" dirty="0" smtClean="0"/>
              <a:t>“The </a:t>
            </a:r>
            <a:r>
              <a:rPr lang="en-US" sz="1800" dirty="0"/>
              <a:t>vast majority of articles in this review indicate that concept maps foster the development of meaningful learning, critical thinking and problem solving in the learner. As indicated in these studies, meaningful learning occurs when the student links new knowledge with previous knowledge, thereby creating more integrated cognitive knowledge structures</a:t>
            </a:r>
            <a:r>
              <a:rPr lang="en-US" sz="1800" dirty="0" smtClean="0"/>
              <a:t>.” – </a:t>
            </a:r>
            <a:r>
              <a:rPr lang="en-US" sz="1800" dirty="0" smtClean="0">
                <a:hlinkClick r:id="rId2"/>
              </a:rPr>
              <a:t>Daley</a:t>
            </a:r>
            <a:r>
              <a:rPr lang="en-US" sz="1800" dirty="0" smtClean="0"/>
              <a:t>, 2010</a:t>
            </a:r>
          </a:p>
          <a:p>
            <a:r>
              <a:rPr lang="en-US" sz="1800" dirty="0" smtClean="0"/>
              <a:t>“Concept </a:t>
            </a:r>
            <a:r>
              <a:rPr lang="en-US" sz="1800" dirty="0"/>
              <a:t>Mapping appears to be particularly beneficial when it is used in an on-going way to consolidate or crystallize educational experiences in the classroom, for example, a lecture, demonstration, or laboratory experience. In this mode, learners experience an educational event and then use Concept Mapping in a reflective way to enhance </a:t>
            </a:r>
            <a:r>
              <a:rPr lang="en-US" sz="1800" dirty="0" smtClean="0"/>
              <a:t>the learning </a:t>
            </a:r>
            <a:r>
              <a:rPr lang="en-US" sz="1800" dirty="0"/>
              <a:t>from the event.” — </a:t>
            </a:r>
            <a:r>
              <a:rPr lang="en-US" sz="1800" dirty="0" smtClean="0">
                <a:hlinkClick r:id="rId3"/>
              </a:rPr>
              <a:t>Canas</a:t>
            </a:r>
            <a:r>
              <a:rPr lang="en-US" sz="1800" dirty="0" smtClean="0"/>
              <a:t>, 2003</a:t>
            </a:r>
            <a:endParaRPr lang="en-US" sz="1800" dirty="0"/>
          </a:p>
        </p:txBody>
      </p:sp>
    </p:spTree>
    <p:extLst>
      <p:ext uri="{BB962C8B-B14F-4D97-AF65-F5344CB8AC3E}">
        <p14:creationId xmlns:p14="http://schemas.microsoft.com/office/powerpoint/2010/main" val="353964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107396"/>
            <a:ext cx="9774754" cy="906525"/>
          </a:xfrm>
        </p:spPr>
        <p:txBody>
          <a:bodyPr/>
          <a:lstStyle/>
          <a:p>
            <a:r>
              <a:rPr lang="en-US" sz="4000" dirty="0" smtClean="0"/>
              <a:t>Alternatives to CmapTools: VUE</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8557" y="849171"/>
            <a:ext cx="7692307" cy="5647383"/>
          </a:xfrm>
          <a:prstGeom prst="rect">
            <a:avLst/>
          </a:prstGeom>
        </p:spPr>
      </p:pic>
    </p:spTree>
    <p:extLst>
      <p:ext uri="{BB962C8B-B14F-4D97-AF65-F5344CB8AC3E}">
        <p14:creationId xmlns:p14="http://schemas.microsoft.com/office/powerpoint/2010/main" val="2484012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197345"/>
            <a:ext cx="9774754" cy="906525"/>
          </a:xfrm>
        </p:spPr>
        <p:txBody>
          <a:bodyPr/>
          <a:lstStyle/>
          <a:p>
            <a:r>
              <a:rPr lang="en-US" sz="4000" dirty="0" smtClean="0"/>
              <a:t>Alternatives to CmapTools: VUE</a:t>
            </a:r>
            <a:endParaRPr lang="en-US" sz="4000" dirty="0"/>
          </a:p>
        </p:txBody>
      </p:sp>
      <p:pic>
        <p:nvPicPr>
          <p:cNvPr id="4098" name="Picture 2" descr="http://evolkov.net/mapping/cults.maps/cult.map.0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2661" y="922637"/>
            <a:ext cx="10455314" cy="546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156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123454"/>
            <a:ext cx="9774754" cy="906525"/>
          </a:xfrm>
        </p:spPr>
        <p:txBody>
          <a:bodyPr/>
          <a:lstStyle/>
          <a:p>
            <a:r>
              <a:rPr lang="en-US" sz="4000" dirty="0" smtClean="0"/>
              <a:t>Alternatives to CmapTools: VUE</a:t>
            </a:r>
            <a:endParaRPr lang="en-US" sz="4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384" y="874279"/>
            <a:ext cx="10165492" cy="5597168"/>
          </a:xfrm>
          <a:prstGeom prst="rect">
            <a:avLst/>
          </a:prstGeom>
        </p:spPr>
      </p:pic>
    </p:spTree>
    <p:extLst>
      <p:ext uri="{BB962C8B-B14F-4D97-AF65-F5344CB8AC3E}">
        <p14:creationId xmlns:p14="http://schemas.microsoft.com/office/powerpoint/2010/main" val="3536532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634" y="108423"/>
            <a:ext cx="10549111" cy="906525"/>
          </a:xfrm>
        </p:spPr>
        <p:txBody>
          <a:bodyPr/>
          <a:lstStyle/>
          <a:p>
            <a:r>
              <a:rPr lang="en-US" sz="4000" dirty="0" smtClean="0"/>
              <a:t>Alternatives to CmapTools: </a:t>
            </a:r>
            <a:r>
              <a:rPr lang="en-US" sz="4000" dirty="0" err="1" smtClean="0"/>
              <a:t>Mindmeister</a:t>
            </a:r>
            <a:endParaRPr lang="en-US" sz="4000"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358" y="856735"/>
            <a:ext cx="7623785" cy="5861222"/>
          </a:xfrm>
          <a:prstGeom prst="rect">
            <a:avLst/>
          </a:prstGeom>
          <a:ln w="6350">
            <a:solidFill>
              <a:schemeClr val="bg1"/>
            </a:solidFill>
          </a:ln>
          <a:effectLst>
            <a:outerShdw blurRad="50800" dist="38100" dir="2700000" algn="tl" rotWithShape="0">
              <a:prstClr val="black">
                <a:alpha val="40000"/>
              </a:prstClr>
            </a:outerShdw>
          </a:effectLst>
        </p:spPr>
      </p:pic>
      <p:sp>
        <p:nvSpPr>
          <p:cNvPr id="3" name="Content Placeholder 2"/>
          <p:cNvSpPr>
            <a:spLocks noGrp="1"/>
          </p:cNvSpPr>
          <p:nvPr>
            <p:ph idx="1"/>
          </p:nvPr>
        </p:nvSpPr>
        <p:spPr>
          <a:xfrm>
            <a:off x="3689404" y="1166684"/>
            <a:ext cx="1463907" cy="596576"/>
          </a:xfrm>
        </p:spPr>
        <p:txBody>
          <a:bodyPr>
            <a:normAutofit/>
          </a:bodyPr>
          <a:lstStyle/>
          <a:p>
            <a:pPr marL="0" indent="0">
              <a:buNone/>
            </a:pPr>
            <a:r>
              <a:rPr lang="en-US" sz="1000" dirty="0" smtClean="0">
                <a:solidFill>
                  <a:schemeClr val="bg1"/>
                </a:solidFill>
              </a:rPr>
              <a:t>Click the image to go the live version</a:t>
            </a:r>
          </a:p>
        </p:txBody>
      </p:sp>
    </p:spTree>
    <p:extLst>
      <p:ext uri="{BB962C8B-B14F-4D97-AF65-F5344CB8AC3E}">
        <p14:creationId xmlns:p14="http://schemas.microsoft.com/office/powerpoint/2010/main" val="1497235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452718"/>
            <a:ext cx="10549111" cy="906525"/>
          </a:xfrm>
        </p:spPr>
        <p:txBody>
          <a:bodyPr/>
          <a:lstStyle/>
          <a:p>
            <a:r>
              <a:rPr lang="en-US" sz="4000" dirty="0" smtClean="0"/>
              <a:t>Alternatives to CmapTools: </a:t>
            </a:r>
            <a:r>
              <a:rPr lang="en-US" sz="4000" dirty="0" err="1" smtClean="0"/>
              <a:t>Draw.Io</a:t>
            </a:r>
            <a:endParaRPr lang="en-US" sz="4000" dirty="0"/>
          </a:p>
        </p:txBody>
      </p:sp>
      <p:sp>
        <p:nvSpPr>
          <p:cNvPr id="3" name="Content Placeholder 2"/>
          <p:cNvSpPr>
            <a:spLocks noGrp="1"/>
          </p:cNvSpPr>
          <p:nvPr>
            <p:ph idx="1"/>
          </p:nvPr>
        </p:nvSpPr>
        <p:spPr>
          <a:xfrm>
            <a:off x="1060217" y="1575123"/>
            <a:ext cx="8946541" cy="4195481"/>
          </a:xfrm>
        </p:spPr>
        <p:txBody>
          <a:bodyPr>
            <a:normAutofit/>
          </a:bodyPr>
          <a:lstStyle/>
          <a:p>
            <a:pPr marL="0" indent="0">
              <a:buNone/>
            </a:pPr>
            <a:r>
              <a:rPr lang="en-US" dirty="0" smtClean="0"/>
              <a:t>xxx</a:t>
            </a:r>
          </a:p>
          <a:p>
            <a:r>
              <a:rPr lang="en-US" dirty="0" smtClean="0"/>
              <a:t>xxx</a:t>
            </a:r>
            <a:endParaRPr lang="en-US" dirty="0"/>
          </a:p>
          <a:p>
            <a:pPr marL="0" indent="0">
              <a:buNone/>
            </a:pPr>
            <a:endParaRPr lang="en-US" dirty="0"/>
          </a:p>
        </p:txBody>
      </p:sp>
      <p:pic>
        <p:nvPicPr>
          <p:cNvPr id="5122" name="Picture 2" descr="http://i61.tinypic.com/23k96g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0488" y="1123949"/>
            <a:ext cx="4615111" cy="5510213"/>
          </a:xfrm>
          <a:prstGeom prst="rect">
            <a:avLst/>
          </a:prstGeom>
          <a:solidFill>
            <a:schemeClr val="tx1"/>
          </a:solidFill>
        </p:spPr>
      </p:pic>
    </p:spTree>
    <p:extLst>
      <p:ext uri="{BB962C8B-B14F-4D97-AF65-F5344CB8AC3E}">
        <p14:creationId xmlns:p14="http://schemas.microsoft.com/office/powerpoint/2010/main" val="315296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128868"/>
            <a:ext cx="10549111" cy="906525"/>
          </a:xfrm>
        </p:spPr>
        <p:txBody>
          <a:bodyPr/>
          <a:lstStyle/>
          <a:p>
            <a:r>
              <a:rPr lang="en-US" sz="4000" dirty="0" smtClean="0"/>
              <a:t>Alternatives to CmapTools: draw.io</a:t>
            </a:r>
            <a:endParaRPr lang="en-US" sz="4000" dirty="0"/>
          </a:p>
        </p:txBody>
      </p:sp>
      <p:pic>
        <p:nvPicPr>
          <p:cNvPr id="7170" name="Picture 2" descr="http://i.stack.imgur.com/S9yL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49" y="910861"/>
            <a:ext cx="9999312" cy="5347064"/>
          </a:xfrm>
          <a:prstGeom prst="rect">
            <a:avLst/>
          </a:prstGeom>
          <a:solidFill>
            <a:schemeClr val="tx1"/>
          </a:solidFill>
        </p:spPr>
      </p:pic>
      <p:sp>
        <p:nvSpPr>
          <p:cNvPr id="5" name="TextBox 4"/>
          <p:cNvSpPr txBox="1"/>
          <p:nvPr/>
        </p:nvSpPr>
        <p:spPr>
          <a:xfrm>
            <a:off x="257174" y="2676525"/>
            <a:ext cx="1514475" cy="338554"/>
          </a:xfrm>
          <a:prstGeom prst="rect">
            <a:avLst/>
          </a:prstGeom>
          <a:noFill/>
        </p:spPr>
        <p:txBody>
          <a:bodyPr wrap="square" rtlCol="0">
            <a:spAutoFit/>
          </a:bodyPr>
          <a:lstStyle/>
          <a:p>
            <a:r>
              <a:rPr lang="en-US" sz="1600" dirty="0" smtClean="0">
                <a:hlinkClick r:id="rId3"/>
              </a:rPr>
              <a:t>www.draw.io</a:t>
            </a:r>
            <a:endParaRPr lang="en-US" sz="1600" dirty="0"/>
          </a:p>
        </p:txBody>
      </p:sp>
    </p:spTree>
    <p:extLst>
      <p:ext uri="{BB962C8B-B14F-4D97-AF65-F5344CB8AC3E}">
        <p14:creationId xmlns:p14="http://schemas.microsoft.com/office/powerpoint/2010/main" val="558488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452718"/>
            <a:ext cx="10549111" cy="906525"/>
          </a:xfrm>
        </p:spPr>
        <p:txBody>
          <a:bodyPr/>
          <a:lstStyle/>
          <a:p>
            <a:r>
              <a:rPr lang="en-US" sz="4000" dirty="0" smtClean="0"/>
              <a:t>Alternatives to CmapTools: </a:t>
            </a:r>
            <a:r>
              <a:rPr lang="en-US" sz="4000" dirty="0" err="1" smtClean="0"/>
              <a:t>Draw.Io</a:t>
            </a:r>
            <a:endParaRPr lang="en-US" sz="4000" dirty="0"/>
          </a:p>
        </p:txBody>
      </p:sp>
      <p:sp>
        <p:nvSpPr>
          <p:cNvPr id="3" name="Content Placeholder 2"/>
          <p:cNvSpPr>
            <a:spLocks noGrp="1"/>
          </p:cNvSpPr>
          <p:nvPr>
            <p:ph idx="1"/>
          </p:nvPr>
        </p:nvSpPr>
        <p:spPr>
          <a:xfrm>
            <a:off x="1060217" y="1575123"/>
            <a:ext cx="8946541" cy="4195481"/>
          </a:xfrm>
        </p:spPr>
        <p:txBody>
          <a:bodyPr>
            <a:normAutofit/>
          </a:bodyPr>
          <a:lstStyle/>
          <a:p>
            <a:pPr marL="0" indent="0">
              <a:buNone/>
            </a:pPr>
            <a:r>
              <a:rPr lang="en-US" dirty="0" smtClean="0"/>
              <a:t>xxx</a:t>
            </a:r>
          </a:p>
          <a:p>
            <a:r>
              <a:rPr lang="en-US" dirty="0" smtClean="0"/>
              <a:t>xxx</a:t>
            </a:r>
            <a:endParaRPr lang="en-US" dirty="0"/>
          </a:p>
          <a:p>
            <a:pPr marL="0" indent="0">
              <a:buNone/>
            </a:pPr>
            <a:endParaRPr lang="en-US" dirty="0"/>
          </a:p>
        </p:txBody>
      </p:sp>
      <p:pic>
        <p:nvPicPr>
          <p:cNvPr id="6146" name="Picture 2" descr="https://ws.elance.com/file/Copy_of_1.png?crypted=Y3R4JTNEcG9ydGZvbGlvJTI2ZmlkJTNEODExOTM4NDglMjZyaWQlM0QtMSUyNnBpZCUzRDM5MDk2N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0084" y="1367813"/>
            <a:ext cx="8384041" cy="517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037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4754" cy="1400530"/>
          </a:xfrm>
        </p:spPr>
        <p:txBody>
          <a:bodyPr/>
          <a:lstStyle/>
          <a:p>
            <a:r>
              <a:rPr lang="en-US" dirty="0" smtClean="0"/>
              <a:t>Concept Mapping Tools Compared</a:t>
            </a:r>
            <a:endParaRPr lang="en-US" dirty="0"/>
          </a:p>
        </p:txBody>
      </p:sp>
      <p:sp>
        <p:nvSpPr>
          <p:cNvPr id="3" name="Content Placeholder 2"/>
          <p:cNvSpPr>
            <a:spLocks noGrp="1"/>
          </p:cNvSpPr>
          <p:nvPr>
            <p:ph idx="1"/>
          </p:nvPr>
        </p:nvSpPr>
        <p:spPr>
          <a:xfrm>
            <a:off x="476251" y="1152983"/>
            <a:ext cx="10868024" cy="511060"/>
          </a:xfrm>
        </p:spPr>
        <p:txBody>
          <a:bodyPr>
            <a:normAutofit/>
          </a:bodyPr>
          <a:lstStyle/>
          <a:p>
            <a:pPr marL="0" indent="0">
              <a:buNone/>
            </a:pPr>
            <a:r>
              <a:rPr lang="en-US" dirty="0" smtClean="0"/>
              <a:t>What are the relative advantages and disadvantages of these four tools? </a:t>
            </a:r>
          </a:p>
          <a:p>
            <a:endParaRPr lang="en-US" sz="1400" dirty="0"/>
          </a:p>
        </p:txBody>
      </p:sp>
      <p:graphicFrame>
        <p:nvGraphicFramePr>
          <p:cNvPr id="11" name="Table 10"/>
          <p:cNvGraphicFramePr>
            <a:graphicFrameLocks noGrp="1"/>
          </p:cNvGraphicFramePr>
          <p:nvPr>
            <p:extLst>
              <p:ext uri="{D42A27DB-BD31-4B8C-83A1-F6EECF244321}">
                <p14:modId xmlns:p14="http://schemas.microsoft.com/office/powerpoint/2010/main" val="2157947268"/>
              </p:ext>
            </p:extLst>
          </p:nvPr>
        </p:nvGraphicFramePr>
        <p:xfrm>
          <a:off x="1680518" y="2026506"/>
          <a:ext cx="8394357" cy="3913830"/>
        </p:xfrm>
        <a:graphic>
          <a:graphicData uri="http://schemas.openxmlformats.org/drawingml/2006/table">
            <a:tbl>
              <a:tblPr firstRow="1" firstCol="1" bandRow="1"/>
              <a:tblGrid>
                <a:gridCol w="3394392"/>
                <a:gridCol w="1169276"/>
                <a:gridCol w="1507619"/>
                <a:gridCol w="1556952"/>
                <a:gridCol w="766118"/>
              </a:tblGrid>
              <a:tr h="238348">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CmapTools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VUE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MindMeister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draw.io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48">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Cost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Free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Free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$6 USD/month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Free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48">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Nodes can be hyperlinked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48">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Nodes can be images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48">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Nodes can be embedded videos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48">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Real-time collaboration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48">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Nesting of nodes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N/A (branching)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48">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Dynamic Branching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48">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Platform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PC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PC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Web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Web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48">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Presentation mode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Great(pathways)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hlinkClick r:id="rId2"/>
                        </a:rPr>
                        <a:t>Great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48">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Library of shapes and connectors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Basic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Basic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Basic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Vast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48">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Save maps to a third-party server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48">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Layout control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Basic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Basic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Basic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Full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48">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Auto arrange map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348">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Integrates with RSS feeds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hlinkClick r:id="rId3"/>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42785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4754" cy="1400530"/>
          </a:xfrm>
        </p:spPr>
        <p:txBody>
          <a:bodyPr/>
          <a:lstStyle/>
          <a:p>
            <a:r>
              <a:rPr lang="en-US" dirty="0" smtClean="0"/>
              <a:t>Learning Outcomes for this Workshop</a:t>
            </a:r>
            <a:endParaRPr lang="en-US" dirty="0"/>
          </a:p>
        </p:txBody>
      </p:sp>
      <p:sp>
        <p:nvSpPr>
          <p:cNvPr id="3" name="Content Placeholder 2"/>
          <p:cNvSpPr>
            <a:spLocks noGrp="1"/>
          </p:cNvSpPr>
          <p:nvPr>
            <p:ph idx="1"/>
          </p:nvPr>
        </p:nvSpPr>
        <p:spPr>
          <a:xfrm>
            <a:off x="1060217" y="1575123"/>
            <a:ext cx="8946541" cy="4195481"/>
          </a:xfrm>
        </p:spPr>
        <p:txBody>
          <a:bodyPr>
            <a:normAutofit/>
          </a:bodyPr>
          <a:lstStyle/>
          <a:p>
            <a:pPr marL="0" indent="0">
              <a:buNone/>
            </a:pPr>
            <a:r>
              <a:rPr lang="en-US" dirty="0" smtClean="0"/>
              <a:t>After this workshop you will be able….</a:t>
            </a:r>
          </a:p>
          <a:p>
            <a:r>
              <a:rPr lang="en-US" dirty="0"/>
              <a:t>distinguish four different concept mapping tools</a:t>
            </a:r>
          </a:p>
          <a:p>
            <a:r>
              <a:rPr lang="en-US" dirty="0"/>
              <a:t>create a sophisticated concept map using CmapTools</a:t>
            </a:r>
          </a:p>
          <a:p>
            <a:r>
              <a:rPr lang="en-US" dirty="0"/>
              <a:t>explain how instructors can use concept maps as an effective presentation tool</a:t>
            </a:r>
          </a:p>
          <a:p>
            <a:r>
              <a:rPr lang="en-US" dirty="0"/>
              <a:t>develop concept map </a:t>
            </a:r>
            <a:r>
              <a:rPr lang="en-US" dirty="0" smtClean="0"/>
              <a:t>learning </a:t>
            </a:r>
            <a:r>
              <a:rPr lang="en-US" dirty="0" err="1" smtClean="0"/>
              <a:t>activitiesfor</a:t>
            </a:r>
            <a:r>
              <a:rPr lang="en-US" dirty="0" smtClean="0"/>
              <a:t> </a:t>
            </a:r>
            <a:r>
              <a:rPr lang="en-US" dirty="0"/>
              <a:t>students that will enhance their learning. </a:t>
            </a:r>
          </a:p>
          <a:p>
            <a:pPr marL="0" indent="0">
              <a:buNone/>
            </a:pPr>
            <a:endParaRPr lang="en-US" dirty="0"/>
          </a:p>
        </p:txBody>
      </p:sp>
    </p:spTree>
    <p:extLst>
      <p:ext uri="{BB962C8B-B14F-4D97-AF65-F5344CB8AC3E}">
        <p14:creationId xmlns:p14="http://schemas.microsoft.com/office/powerpoint/2010/main" val="3931826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4205975" cy="1400530"/>
          </a:xfrm>
        </p:spPr>
        <p:txBody>
          <a:bodyPr/>
          <a:lstStyle/>
          <a:p>
            <a:r>
              <a:rPr lang="en-US" sz="3200" dirty="0" smtClean="0"/>
              <a:t>Basic Functionality of CmapTools</a:t>
            </a:r>
            <a:endParaRPr lang="en-US" sz="3200" dirty="0"/>
          </a:p>
        </p:txBody>
      </p:sp>
      <p:sp>
        <p:nvSpPr>
          <p:cNvPr id="3" name="Content Placeholder 2"/>
          <p:cNvSpPr>
            <a:spLocks noGrp="1"/>
          </p:cNvSpPr>
          <p:nvPr>
            <p:ph idx="1"/>
          </p:nvPr>
        </p:nvSpPr>
        <p:spPr>
          <a:xfrm>
            <a:off x="514305" y="1764593"/>
            <a:ext cx="4162573" cy="2494369"/>
          </a:xfrm>
        </p:spPr>
        <p:txBody>
          <a:bodyPr>
            <a:normAutofit lnSpcReduction="10000"/>
          </a:bodyPr>
          <a:lstStyle/>
          <a:p>
            <a:r>
              <a:rPr lang="en-US" dirty="0" smtClean="0"/>
              <a:t>With CmapTools you can make a concept map (a visual representation of relationships among things or ideas) just as you can with pen and paper. </a:t>
            </a:r>
          </a:p>
          <a:p>
            <a:r>
              <a:rPr lang="en-US" dirty="0" smtClean="0"/>
              <a:t>Additional features will be identified later. </a:t>
            </a:r>
            <a:endParaRPr lang="en-US" dirty="0"/>
          </a:p>
          <a:p>
            <a:pPr marL="0" indent="0">
              <a:buNone/>
            </a:pPr>
            <a:endParaRPr lang="en-US" dirty="0"/>
          </a:p>
        </p:txBody>
      </p:sp>
      <p:pic>
        <p:nvPicPr>
          <p:cNvPr id="1030" name="Picture 6" descr="http://www.thwink.org/soft/info/practice/ConceptMap_OrgExamp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0984" y="560171"/>
            <a:ext cx="6559979" cy="581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416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715" y="1311513"/>
            <a:ext cx="2004257" cy="2898022"/>
          </a:xfrm>
        </p:spPr>
        <p:txBody>
          <a:bodyPr>
            <a:normAutofit/>
          </a:bodyPr>
          <a:lstStyle/>
          <a:p>
            <a:pPr marL="0" indent="0">
              <a:buNone/>
            </a:pPr>
            <a:r>
              <a:rPr lang="en-US" dirty="0" smtClean="0"/>
              <a:t>The kinds of concept maps you can make with CmapTools: </a:t>
            </a:r>
            <a:r>
              <a:rPr lang="en-US" b="1" dirty="0" smtClean="0"/>
              <a:t>Vertical hierarchy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973" y="568592"/>
            <a:ext cx="9665901" cy="5424774"/>
          </a:xfrm>
          <a:prstGeom prst="rect">
            <a:avLst/>
          </a:prstGeom>
        </p:spPr>
      </p:pic>
    </p:spTree>
    <p:extLst>
      <p:ext uri="{BB962C8B-B14F-4D97-AF65-F5344CB8AC3E}">
        <p14:creationId xmlns:p14="http://schemas.microsoft.com/office/powerpoint/2010/main" val="799632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497" y="773841"/>
            <a:ext cx="9630032" cy="5416893"/>
          </a:xfrm>
          <a:prstGeom prst="rect">
            <a:avLst/>
          </a:prstGeom>
        </p:spPr>
      </p:pic>
      <p:sp>
        <p:nvSpPr>
          <p:cNvPr id="7" name="Content Placeholder 2"/>
          <p:cNvSpPr>
            <a:spLocks noGrp="1"/>
          </p:cNvSpPr>
          <p:nvPr>
            <p:ph idx="1"/>
          </p:nvPr>
        </p:nvSpPr>
        <p:spPr>
          <a:xfrm>
            <a:off x="244672" y="1327989"/>
            <a:ext cx="1979544" cy="3103968"/>
          </a:xfrm>
        </p:spPr>
        <p:txBody>
          <a:bodyPr>
            <a:normAutofit/>
          </a:bodyPr>
          <a:lstStyle/>
          <a:p>
            <a:pPr marL="0" indent="0">
              <a:buNone/>
            </a:pPr>
            <a:r>
              <a:rPr lang="en-US" dirty="0"/>
              <a:t>The kinds of concept maps you can make with CmapTools: </a:t>
            </a:r>
            <a:r>
              <a:rPr lang="en-US" b="1" dirty="0" smtClean="0"/>
              <a:t>Less vertical hierarchy</a:t>
            </a:r>
          </a:p>
        </p:txBody>
      </p:sp>
    </p:spTree>
    <p:extLst>
      <p:ext uri="{BB962C8B-B14F-4D97-AF65-F5344CB8AC3E}">
        <p14:creationId xmlns:p14="http://schemas.microsoft.com/office/powerpoint/2010/main" val="3733612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5622" y="1041893"/>
            <a:ext cx="8830962" cy="5010198"/>
          </a:xfrm>
          <a:prstGeom prst="rect">
            <a:avLst/>
          </a:prstGeom>
        </p:spPr>
      </p:pic>
      <p:sp>
        <p:nvSpPr>
          <p:cNvPr id="7" name="Content Placeholder 2"/>
          <p:cNvSpPr>
            <a:spLocks noGrp="1"/>
          </p:cNvSpPr>
          <p:nvPr>
            <p:ph idx="1"/>
          </p:nvPr>
        </p:nvSpPr>
        <p:spPr>
          <a:xfrm>
            <a:off x="384716" y="1311513"/>
            <a:ext cx="2383198" cy="2988638"/>
          </a:xfrm>
        </p:spPr>
        <p:txBody>
          <a:bodyPr>
            <a:normAutofit/>
          </a:bodyPr>
          <a:lstStyle/>
          <a:p>
            <a:pPr marL="0" indent="0">
              <a:buNone/>
            </a:pPr>
            <a:r>
              <a:rPr lang="en-US" dirty="0"/>
              <a:t>The kinds of concept maps you can make with CmapTools: </a:t>
            </a:r>
            <a:r>
              <a:rPr lang="en-US" b="1" dirty="0" smtClean="0"/>
              <a:t>No hierarchy</a:t>
            </a:r>
          </a:p>
        </p:txBody>
      </p:sp>
    </p:spTree>
    <p:extLst>
      <p:ext uri="{BB962C8B-B14F-4D97-AF65-F5344CB8AC3E}">
        <p14:creationId xmlns:p14="http://schemas.microsoft.com/office/powerpoint/2010/main" val="3804094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4931" y="693674"/>
            <a:ext cx="8946541" cy="4195481"/>
          </a:xfrm>
        </p:spPr>
        <p:txBody>
          <a:bodyPr>
            <a:normAutofit/>
          </a:bodyPr>
          <a:lstStyle/>
          <a:p>
            <a:pPr marL="0" indent="0">
              <a:buNone/>
            </a:pPr>
            <a:r>
              <a:rPr lang="en-US" sz="3600" dirty="0"/>
              <a:t>Some key features of </a:t>
            </a:r>
            <a:r>
              <a:rPr lang="en-US" sz="3600" dirty="0" smtClean="0"/>
              <a:t>CmapTools</a:t>
            </a:r>
          </a:p>
          <a:p>
            <a:pPr marL="0" indent="0">
              <a:buNone/>
            </a:pPr>
            <a:r>
              <a:rPr lang="en-US" dirty="0" smtClean="0"/>
              <a:t>Go to the CmapTools program to demonstrate the following:</a:t>
            </a:r>
          </a:p>
          <a:p>
            <a:r>
              <a:rPr lang="en-US" dirty="0" smtClean="0"/>
              <a:t>Nesting</a:t>
            </a:r>
          </a:p>
          <a:p>
            <a:r>
              <a:rPr lang="en-US" dirty="0" smtClean="0"/>
              <a:t>Hyperlinked nodes</a:t>
            </a:r>
          </a:p>
          <a:p>
            <a:r>
              <a:rPr lang="en-US" dirty="0" smtClean="0"/>
              <a:t>Rollover </a:t>
            </a:r>
            <a:r>
              <a:rPr lang="en-US" dirty="0" smtClean="0"/>
              <a:t>text</a:t>
            </a:r>
          </a:p>
          <a:p>
            <a:r>
              <a:rPr lang="en-US" dirty="0" smtClean="0"/>
              <a:t>Presentation mode</a:t>
            </a:r>
            <a:endParaRPr lang="en-US" dirty="0" smtClean="0"/>
          </a:p>
          <a:p>
            <a:r>
              <a:rPr lang="en-US" dirty="0" smtClean="0"/>
              <a:t>How to make a concept map</a:t>
            </a:r>
            <a:endParaRPr lang="en-US" dirty="0"/>
          </a:p>
          <a:p>
            <a:pPr marL="0" indent="0">
              <a:buNone/>
            </a:pPr>
            <a:endParaRPr lang="en-US" dirty="0"/>
          </a:p>
        </p:txBody>
      </p:sp>
    </p:spTree>
    <p:extLst>
      <p:ext uri="{BB962C8B-B14F-4D97-AF65-F5344CB8AC3E}">
        <p14:creationId xmlns:p14="http://schemas.microsoft.com/office/powerpoint/2010/main" val="409196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4754" cy="642914"/>
          </a:xfrm>
        </p:spPr>
        <p:txBody>
          <a:bodyPr/>
          <a:lstStyle/>
          <a:p>
            <a:r>
              <a:rPr lang="en-US" dirty="0" smtClean="0"/>
              <a:t>Small group brainstorming</a:t>
            </a:r>
            <a:endParaRPr lang="en-US" dirty="0"/>
          </a:p>
        </p:txBody>
      </p:sp>
      <p:sp>
        <p:nvSpPr>
          <p:cNvPr id="3" name="Content Placeholder 2"/>
          <p:cNvSpPr>
            <a:spLocks noGrp="1"/>
          </p:cNvSpPr>
          <p:nvPr>
            <p:ph idx="1"/>
          </p:nvPr>
        </p:nvSpPr>
        <p:spPr>
          <a:xfrm>
            <a:off x="1060217" y="1253847"/>
            <a:ext cx="8946541" cy="4195481"/>
          </a:xfrm>
        </p:spPr>
        <p:txBody>
          <a:bodyPr>
            <a:normAutofit/>
          </a:bodyPr>
          <a:lstStyle/>
          <a:p>
            <a:pPr marL="0" indent="0">
              <a:buNone/>
            </a:pPr>
            <a:r>
              <a:rPr lang="en-US" dirty="0"/>
              <a:t>Based on </a:t>
            </a:r>
            <a:r>
              <a:rPr lang="en-US" dirty="0" smtClean="0"/>
              <a:t>your understanding of the functionality </a:t>
            </a:r>
            <a:r>
              <a:rPr lang="en-US" dirty="0"/>
              <a:t>of </a:t>
            </a:r>
            <a:r>
              <a:rPr lang="en-US" dirty="0" smtClean="0"/>
              <a:t>CmapTools, </a:t>
            </a:r>
            <a:r>
              <a:rPr lang="en-US" dirty="0"/>
              <a:t>how could you </a:t>
            </a:r>
            <a:r>
              <a:rPr lang="en-US" dirty="0" smtClean="0"/>
              <a:t>incorporate that tool into your teaching practice to </a:t>
            </a:r>
            <a:r>
              <a:rPr lang="en-US" dirty="0"/>
              <a:t>enhance your student’s learning experience? </a:t>
            </a:r>
          </a:p>
          <a:p>
            <a:r>
              <a:rPr lang="en-US" sz="1600" dirty="0" smtClean="0"/>
              <a:t>Have your students create a concept map to assess their prior knowledge</a:t>
            </a:r>
          </a:p>
          <a:p>
            <a:r>
              <a:rPr lang="en-US" sz="1600" dirty="0" smtClean="0"/>
              <a:t>Every </a:t>
            </a:r>
            <a:r>
              <a:rPr lang="en-US" sz="1600" dirty="0"/>
              <a:t>week, have </a:t>
            </a:r>
            <a:r>
              <a:rPr lang="en-US" sz="1600" dirty="0" smtClean="0"/>
              <a:t>students </a:t>
            </a:r>
            <a:r>
              <a:rPr lang="en-US" sz="1600" dirty="0"/>
              <a:t>build concept maps that visually represent the ideas and information that were covered in that's week's </a:t>
            </a:r>
            <a:r>
              <a:rPr lang="en-US" sz="1600" dirty="0" smtClean="0"/>
              <a:t>classes or readings.</a:t>
            </a:r>
          </a:p>
          <a:p>
            <a:r>
              <a:rPr lang="en-US" sz="1600" dirty="0" smtClean="0"/>
              <a:t>Have </a:t>
            </a:r>
            <a:r>
              <a:rPr lang="en-US" sz="1600" dirty="0"/>
              <a:t>students build a concept map of the course content over the entirety of the </a:t>
            </a:r>
            <a:r>
              <a:rPr lang="en-US" sz="1600" dirty="0" smtClean="0"/>
              <a:t>term, one that charts their growing understanding of the course content. </a:t>
            </a:r>
          </a:p>
          <a:p>
            <a:r>
              <a:rPr lang="en-US" sz="1600" dirty="0"/>
              <a:t>When lecturing, give your students a partially finished concept </a:t>
            </a:r>
            <a:r>
              <a:rPr lang="en-US" sz="1600" dirty="0" smtClean="0"/>
              <a:t>map: either the map of nodes and lines without labels, or a list of labels with no map. Have them complete it during a lecture or as an assignment. </a:t>
            </a:r>
          </a:p>
          <a:p>
            <a:r>
              <a:rPr lang="en-US" sz="1600" dirty="0" smtClean="0"/>
              <a:t>Have students collaborate on making a concept map. </a:t>
            </a:r>
          </a:p>
          <a:p>
            <a:endParaRPr lang="en-US" sz="1600" dirty="0"/>
          </a:p>
        </p:txBody>
      </p:sp>
    </p:spTree>
    <p:extLst>
      <p:ext uri="{BB962C8B-B14F-4D97-AF65-F5344CB8AC3E}">
        <p14:creationId xmlns:p14="http://schemas.microsoft.com/office/powerpoint/2010/main" val="378414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4754" cy="642914"/>
          </a:xfrm>
        </p:spPr>
        <p:txBody>
          <a:bodyPr/>
          <a:lstStyle/>
          <a:p>
            <a:r>
              <a:rPr lang="en-US" dirty="0" smtClean="0"/>
              <a:t>Small group brainstorming</a:t>
            </a:r>
            <a:endParaRPr lang="en-US" dirty="0"/>
          </a:p>
        </p:txBody>
      </p:sp>
      <p:sp>
        <p:nvSpPr>
          <p:cNvPr id="3" name="Content Placeholder 2"/>
          <p:cNvSpPr>
            <a:spLocks noGrp="1"/>
          </p:cNvSpPr>
          <p:nvPr>
            <p:ph idx="1"/>
          </p:nvPr>
        </p:nvSpPr>
        <p:spPr>
          <a:xfrm>
            <a:off x="1060217" y="1575124"/>
            <a:ext cx="8946541" cy="2519082"/>
          </a:xfrm>
        </p:spPr>
        <p:txBody>
          <a:bodyPr>
            <a:normAutofit/>
          </a:bodyPr>
          <a:lstStyle/>
          <a:p>
            <a:pPr marL="0" indent="0">
              <a:buNone/>
            </a:pPr>
            <a:r>
              <a:rPr lang="en-US" dirty="0" smtClean="0"/>
              <a:t>What best practices can you propose to support effective use of concept mapping tools in your courses? </a:t>
            </a:r>
          </a:p>
          <a:p>
            <a:r>
              <a:rPr lang="en-US" sz="1600" dirty="0" smtClean="0"/>
              <a:t>Use concept maps consistently through the term. </a:t>
            </a:r>
          </a:p>
          <a:p>
            <a:r>
              <a:rPr lang="en-US" sz="1600" dirty="0" smtClean="0"/>
              <a:t>Explain to students why you are having them create concept maps. </a:t>
            </a:r>
          </a:p>
          <a:p>
            <a:r>
              <a:rPr lang="en-US" sz="1600" dirty="0" smtClean="0"/>
              <a:t>Collaboration</a:t>
            </a:r>
          </a:p>
          <a:p>
            <a:r>
              <a:rPr lang="en-US" sz="1600" dirty="0" smtClean="0"/>
              <a:t>Where appropriate, show students how the same body of knowledge can be rendered equally well with very different concept maps.</a:t>
            </a:r>
          </a:p>
          <a:p>
            <a:endParaRPr lang="en-US" sz="1600" dirty="0" smtClean="0"/>
          </a:p>
          <a:p>
            <a:endParaRPr lang="en-US" sz="1600" dirty="0" smtClean="0"/>
          </a:p>
          <a:p>
            <a:endParaRPr lang="en-US" dirty="0"/>
          </a:p>
          <a:p>
            <a:pPr marL="0" indent="0">
              <a:buNone/>
            </a:pPr>
            <a:endParaRPr lang="en-US" dirty="0"/>
          </a:p>
        </p:txBody>
      </p:sp>
    </p:spTree>
    <p:extLst>
      <p:ext uri="{BB962C8B-B14F-4D97-AF65-F5344CB8AC3E}">
        <p14:creationId xmlns:p14="http://schemas.microsoft.com/office/powerpoint/2010/main" val="90066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12206</TotalTime>
  <Words>753</Words>
  <Application>Microsoft Office PowerPoint</Application>
  <PresentationFormat>Widescreen</PresentationFormat>
  <Paragraphs>135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Times New Roman</vt:lpstr>
      <vt:lpstr>Wingdings 3</vt:lpstr>
      <vt:lpstr>Ion</vt:lpstr>
      <vt:lpstr>Concept Mapping Tools</vt:lpstr>
      <vt:lpstr>Learning Outcomes for this Workshop</vt:lpstr>
      <vt:lpstr>Basic Functionality of CmapTools</vt:lpstr>
      <vt:lpstr>PowerPoint Presentation</vt:lpstr>
      <vt:lpstr>PowerPoint Presentation</vt:lpstr>
      <vt:lpstr>PowerPoint Presentation</vt:lpstr>
      <vt:lpstr>PowerPoint Presentation</vt:lpstr>
      <vt:lpstr>Small group brainstorming</vt:lpstr>
      <vt:lpstr>Small group brainstorming</vt:lpstr>
      <vt:lpstr>Evidence of Efficacy</vt:lpstr>
      <vt:lpstr>Alternatives to CmapTools: VUE</vt:lpstr>
      <vt:lpstr>Alternatives to CmapTools: VUE</vt:lpstr>
      <vt:lpstr>Alternatives to CmapTools: VUE</vt:lpstr>
      <vt:lpstr>Alternatives to CmapTools: Mindmeister</vt:lpstr>
      <vt:lpstr>Alternatives to CmapTools: Draw.Io</vt:lpstr>
      <vt:lpstr>Alternatives to CmapTools: draw.io</vt:lpstr>
      <vt:lpstr>Alternatives to CmapTools: Draw.Io</vt:lpstr>
      <vt:lpstr>Concept Mapping Tools Compared</vt:lpstr>
    </vt:vector>
  </TitlesOfParts>
  <Company>University of Waterloo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 Facilitation Tools</dc:title>
  <dc:creator>Morton, Mark</dc:creator>
  <cp:lastModifiedBy>Mark Morton</cp:lastModifiedBy>
  <cp:revision>100</cp:revision>
  <dcterms:created xsi:type="dcterms:W3CDTF">2015-02-04T16:02:48Z</dcterms:created>
  <dcterms:modified xsi:type="dcterms:W3CDTF">2015-03-01T23:19:31Z</dcterms:modified>
</cp:coreProperties>
</file>