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0" r:id="rId16"/>
    <p:sldId id="270" r:id="rId17"/>
    <p:sldId id="271" r:id="rId18"/>
    <p:sldId id="272" r:id="rId19"/>
    <p:sldId id="273" r:id="rId20"/>
    <p:sldId id="274" r:id="rId21"/>
    <p:sldId id="275" r:id="rId22"/>
    <p:sldId id="276" r:id="rId23"/>
    <p:sldId id="277" r:id="rId24"/>
    <p:sldId id="278" r:id="rId25"/>
    <p:sldId id="279" r:id="rId26"/>
    <p:sldId id="280" r:id="rId27"/>
    <p:sldId id="291" r:id="rId28"/>
    <p:sldId id="282" r:id="rId29"/>
    <p:sldId id="283" r:id="rId30"/>
    <p:sldId id="284" r:id="rId31"/>
    <p:sldId id="285" r:id="rId32"/>
    <p:sldId id="286" r:id="rId33"/>
    <p:sldId id="287" r:id="rId34"/>
    <p:sldId id="288" r:id="rId35"/>
    <p:sldId id="289" r:id="rId36"/>
    <p:sldId id="292" r:id="rId37"/>
  </p:sldIdLst>
  <p:sldSz cx="9144000" cy="5143500" type="screen16x9"/>
  <p:notesSz cx="6858000" cy="9144000"/>
  <p:embeddedFontLst>
    <p:embeddedFont>
      <p:font typeface="Roboto"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7" autoAdjust="0"/>
  </p:normalViewPr>
  <p:slideViewPr>
    <p:cSldViewPr snapToGrid="0">
      <p:cViewPr varScale="1">
        <p:scale>
          <a:sx n="107" d="100"/>
          <a:sy n="107"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018649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 </a:t>
            </a:r>
          </a:p>
        </p:txBody>
      </p:sp>
    </p:spTree>
    <p:extLst>
      <p:ext uri="{BB962C8B-B14F-4D97-AF65-F5344CB8AC3E}">
        <p14:creationId xmlns:p14="http://schemas.microsoft.com/office/powerpoint/2010/main" val="222300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I realized that students may not see the relationship between the technical knowledge taught in-class, and the professional skills they need to write about.  I was uncertain if anyone would participate at all if the incentive is not good enough. </a:t>
            </a:r>
          </a:p>
          <a:p>
            <a:pPr lvl="0">
              <a:spcBef>
                <a:spcPts val="0"/>
              </a:spcBef>
              <a:buNone/>
            </a:pPr>
            <a:endParaRPr dirty="0"/>
          </a:p>
          <a:p>
            <a:pPr lvl="0">
              <a:spcBef>
                <a:spcPts val="0"/>
              </a:spcBef>
              <a:buNone/>
            </a:pPr>
            <a:r>
              <a:rPr lang="en-GB" dirty="0"/>
              <a:t>0% will be awarded if they do not follow the instructions</a:t>
            </a:r>
          </a:p>
          <a:p>
            <a:pPr lvl="0">
              <a:spcBef>
                <a:spcPts val="0"/>
              </a:spcBef>
              <a:buNone/>
            </a:pPr>
            <a:r>
              <a:rPr lang="en-GB" dirty="0"/>
              <a:t>1% for attempting to complete the written work as described in the instructions (prepared to tolerate terrible writings)</a:t>
            </a:r>
          </a:p>
          <a:p>
            <a:pPr lvl="0">
              <a:spcBef>
                <a:spcPts val="0"/>
              </a:spcBef>
              <a:buNone/>
            </a:pPr>
            <a:r>
              <a:rPr lang="en-GB" dirty="0"/>
              <a:t>2% for outstanding work (rare) </a:t>
            </a:r>
          </a:p>
          <a:p>
            <a:pPr lvl="0">
              <a:spcBef>
                <a:spcPts val="0"/>
              </a:spcBef>
              <a:buNone/>
            </a:pPr>
            <a:endParaRPr dirty="0"/>
          </a:p>
          <a:p>
            <a:pPr lvl="0" rtl="0">
              <a:spcBef>
                <a:spcPts val="0"/>
              </a:spcBef>
              <a:buNone/>
            </a:pPr>
            <a:r>
              <a:rPr lang="en-GB" dirty="0"/>
              <a:t>After telling the students about the incentives, at least two students approached me to share their excitements about the idea of “reflecting” on their learning process.  I was pleasantly surprised. Of course, there are other students that think differently.  Mandy will share more about her thoughts upon hearing the written assignment. </a:t>
            </a:r>
          </a:p>
        </p:txBody>
      </p:sp>
    </p:spTree>
    <p:extLst>
      <p:ext uri="{BB962C8B-B14F-4D97-AF65-F5344CB8AC3E}">
        <p14:creationId xmlns:p14="http://schemas.microsoft.com/office/powerpoint/2010/main" val="253256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Mandy: Most math students do not have a lot of writing experience. The major only requires us to take one communication course out of a list of predesignated courses. And most people I know stop after taking that one course. I come from a slightly different academic background. I’m pursuing a minor in English, so I’ve been taking more communication courses than the average math student. I was really excited there was a reflection component in the course and I knew I was definitely going to do it. A lot of my peers thought it’s an easy 6%, until we were told the specific instructions.</a:t>
            </a:r>
          </a:p>
        </p:txBody>
      </p:sp>
    </p:spTree>
    <p:extLst>
      <p:ext uri="{BB962C8B-B14F-4D97-AF65-F5344CB8AC3E}">
        <p14:creationId xmlns:p14="http://schemas.microsoft.com/office/powerpoint/2010/main" val="276116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As you have heard, the students in my class were not used to assignments with a lot of non-math writings.  To make things easier for the students and myself, Jill and co. prepared a package for the students.  As you can see, the package contains a lot of information and guidance for the students.  I was hoping that the students would be able to produce something reasonable as long as they spent time going over the package. </a:t>
            </a:r>
          </a:p>
        </p:txBody>
      </p:sp>
    </p:spTree>
    <p:extLst>
      <p:ext uri="{BB962C8B-B14F-4D97-AF65-F5344CB8AC3E}">
        <p14:creationId xmlns:p14="http://schemas.microsoft.com/office/powerpoint/2010/main" val="426728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In the end, I still spent some time in a lecture to go over the package. Students were informed that the TAs will not be able to assist. They were pretty much left to do this on their own, with some guidance from me if they visit me during office hours.</a:t>
            </a:r>
          </a:p>
          <a:p>
            <a:pPr lvl="0">
              <a:spcBef>
                <a:spcPts val="0"/>
              </a:spcBef>
              <a:buNone/>
            </a:pPr>
            <a:endParaRPr/>
          </a:p>
          <a:p>
            <a:pPr lvl="0">
              <a:spcBef>
                <a:spcPts val="0"/>
              </a:spcBef>
              <a:buNone/>
            </a:pPr>
            <a:r>
              <a:rPr lang="en-GB"/>
              <a:t>It is not a good idea to spend the last 15 minutes to discuss the assignment because most students did not pay attention and were getting ready to leave.  Their only takeaway was: write something! </a:t>
            </a:r>
          </a:p>
          <a:p>
            <a:pPr lvl="0">
              <a:spcBef>
                <a:spcPts val="0"/>
              </a:spcBef>
              <a:buNone/>
            </a:pPr>
            <a:endParaRPr/>
          </a:p>
          <a:p>
            <a:pPr lvl="0" rtl="0">
              <a:spcBef>
                <a:spcPts val="0"/>
              </a:spcBef>
              <a:buNone/>
            </a:pPr>
            <a:endParaRPr/>
          </a:p>
        </p:txBody>
      </p:sp>
    </p:spTree>
    <p:extLst>
      <p:ext uri="{BB962C8B-B14F-4D97-AF65-F5344CB8AC3E}">
        <p14:creationId xmlns:p14="http://schemas.microsoft.com/office/powerpoint/2010/main" val="73391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CA" dirty="0" smtClean="0"/>
              <a:t>Some students visited</a:t>
            </a:r>
            <a:r>
              <a:rPr lang="en-CA" baseline="0" dirty="0" smtClean="0"/>
              <a:t> me during my office hours to get help.  </a:t>
            </a:r>
            <a:endParaRPr dirty="0"/>
          </a:p>
        </p:txBody>
      </p:sp>
    </p:spTree>
    <p:extLst>
      <p:ext uri="{BB962C8B-B14F-4D97-AF65-F5344CB8AC3E}">
        <p14:creationId xmlns:p14="http://schemas.microsoft.com/office/powerpoint/2010/main" val="398949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to provide prompt feedback to the students.  In the beginning, I had no experience with marking written assignments so I spent a long time on marking.  It is straightforward to decide if a student should be awarded 0%, i.e. they did not follow instructions when they use examples unrelated to the course.  However, I spent a long time deciding if a student should be awarded 1% or 2%. I was unable to provide proper written feedback to many students in their first submission.  It gets better after some training from Jill on marking.  I was able to cut down time spent on marking to no more than 5 minutes per assignment. Shorter time spent when Jill and co. came up with a marking scheme! </a:t>
            </a:r>
          </a:p>
          <a:p>
            <a:endParaRPr lang="en-CA" dirty="0" smtClean="0"/>
          </a:p>
          <a:p>
            <a:endParaRPr lang="en-CA" dirty="0" smtClean="0"/>
          </a:p>
          <a:p>
            <a:r>
              <a:rPr lang="en-CA" dirty="0" smtClean="0"/>
              <a:t>A student submitted</a:t>
            </a:r>
            <a:r>
              <a:rPr lang="en-CA" baseline="0" dirty="0" smtClean="0"/>
              <a:t> her assignment late and was not graded due to time limit.  She sent an email to request for feedback!</a:t>
            </a:r>
            <a:endParaRPr lang="en-CA" dirty="0"/>
          </a:p>
        </p:txBody>
      </p:sp>
    </p:spTree>
    <p:extLst>
      <p:ext uri="{BB962C8B-B14F-4D97-AF65-F5344CB8AC3E}">
        <p14:creationId xmlns:p14="http://schemas.microsoft.com/office/powerpoint/2010/main" val="290608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8890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dirty="0" smtClean="0"/>
              <a:t>The</a:t>
            </a:r>
            <a:r>
              <a:rPr lang="en-GB" baseline="0" dirty="0" smtClean="0"/>
              <a:t> assignments were made slightly harder each time.  </a:t>
            </a:r>
            <a:endParaRPr lang="en-GB" dirty="0"/>
          </a:p>
        </p:txBody>
      </p:sp>
    </p:spTree>
    <p:extLst>
      <p:ext uri="{BB962C8B-B14F-4D97-AF65-F5344CB8AC3E}">
        <p14:creationId xmlns:p14="http://schemas.microsoft.com/office/powerpoint/2010/main" val="326744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646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500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Joslin: I am usually assigned to teach second year statistics classes for non-specialists such as students in the Faculty of Science and Arts.  Those classes are usually large, making it difficult to experiment new teaching pedagogy. When I was given the opportunity to teach Stat 331 as the only instructor, I decided to experiment with a pedagogy that I have learnt about in the past year.  Mandy, over here, is one of my students from last term. </a:t>
            </a:r>
          </a:p>
          <a:p>
            <a:pPr lvl="0">
              <a:spcBef>
                <a:spcPts val="0"/>
              </a:spcBef>
              <a:buNone/>
            </a:pPr>
            <a:endParaRPr/>
          </a:p>
          <a:p>
            <a:pPr lvl="0">
              <a:spcBef>
                <a:spcPts val="0"/>
              </a:spcBef>
              <a:buNone/>
            </a:pPr>
            <a:r>
              <a:rPr lang="en-GB"/>
              <a:t>Mandy: I am a 3B co-op statistics student. I took Stat 331 in my 3A term alongside 4 other courses. Stat 331 is a course that is required for my major. Before going into the class, I heard from most of my friends that it was a challenging class. </a:t>
            </a:r>
          </a:p>
        </p:txBody>
      </p:sp>
    </p:spTree>
    <p:extLst>
      <p:ext uri="{BB962C8B-B14F-4D97-AF65-F5344CB8AC3E}">
        <p14:creationId xmlns:p14="http://schemas.microsoft.com/office/powerpoint/2010/main" val="89938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8942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Other than guidance, I also need to provide student with opportunities to practice those transferable skills and collect evidence to support their claims in their write-ups. </a:t>
            </a:r>
          </a:p>
        </p:txBody>
      </p:sp>
    </p:spTree>
    <p:extLst>
      <p:ext uri="{BB962C8B-B14F-4D97-AF65-F5344CB8AC3E}">
        <p14:creationId xmlns:p14="http://schemas.microsoft.com/office/powerpoint/2010/main" val="238937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These assignments are no strangers to the course.</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2128771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163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9897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Most students can solve this question easily, but they are unable to describe the process of solving the problem, and use that process as an evidence to justify their personal attributes. They obviously have demonstrated problem solving skill, but they cannot describe “how”, e.g. by going over the notes taken in class, by understanding the problem at hand, by comparing the difference between the materials in class with the problem at hand.  No student was able to present in this manner. </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3268882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7549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smtClean="0"/>
              <a:t>Students who put an effort into the</a:t>
            </a:r>
            <a:r>
              <a:rPr lang="en-CA" baseline="0" dirty="0" smtClean="0"/>
              <a:t> reflective written assignments were seeking help from TAs and myself more often as the term progresses.  A good portion of them completed the course with a good grade. </a:t>
            </a:r>
            <a:endParaRPr lang="en-CA" dirty="0"/>
          </a:p>
        </p:txBody>
      </p:sp>
    </p:spTree>
    <p:extLst>
      <p:ext uri="{BB962C8B-B14F-4D97-AF65-F5344CB8AC3E}">
        <p14:creationId xmlns:p14="http://schemas.microsoft.com/office/powerpoint/2010/main" val="164834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Mandy </a:t>
            </a:r>
          </a:p>
          <a:p>
            <a:pPr lvl="0">
              <a:spcBef>
                <a:spcPts val="0"/>
              </a:spcBef>
              <a:buNone/>
            </a:pPr>
            <a:endParaRPr/>
          </a:p>
          <a:p>
            <a:pPr lvl="0">
              <a:spcBef>
                <a:spcPts val="0"/>
              </a:spcBef>
              <a:buNone/>
            </a:pPr>
            <a:r>
              <a:rPr lang="en-GB"/>
              <a:t>First reflection: My primary goal for the first assignment was to get a good grade, in this case the full 2%. I wasn’t thinking about how the reflection applied to my learning, or how I could use it as a source of professional development. I simply wrote what I thought would get me a good mark.  Looking back, this is the wrong approach. Using this approach, I got nothing out of the assignment. At the end of the term when I read my previous reflections, I was able to see the huge difference between my first reflection and second reflection. </a:t>
            </a:r>
          </a:p>
          <a:p>
            <a:pPr lvl="0">
              <a:spcBef>
                <a:spcPts val="0"/>
              </a:spcBef>
              <a:buNone/>
            </a:pPr>
            <a:endParaRPr/>
          </a:p>
        </p:txBody>
      </p:sp>
    </p:spTree>
    <p:extLst>
      <p:ext uri="{BB962C8B-B14F-4D97-AF65-F5344CB8AC3E}">
        <p14:creationId xmlns:p14="http://schemas.microsoft.com/office/powerpoint/2010/main" val="221308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Reflection 2: With the second reflection, I actually took the time to think about my professional skills. This gave me a much clearer understanding of myself as a person and as a learner. It helped me realize all the things I was doing that was good, as well as everything I did that could be improved. Having the time and space to consider these issues made me realize that I wasn’t putting in enough effort into Stat 331. I also realized through the process of reflection that Stat 331 wasn’t only teaching me about linear modelling, but also developing my soft skills. </a:t>
            </a:r>
          </a:p>
          <a:p>
            <a:pPr lvl="0">
              <a:spcBef>
                <a:spcPts val="0"/>
              </a:spcBef>
              <a:buNone/>
            </a:pPr>
            <a:endParaRPr/>
          </a:p>
          <a:p>
            <a:pPr lvl="0">
              <a:spcBef>
                <a:spcPts val="0"/>
              </a:spcBef>
              <a:buNone/>
            </a:pPr>
            <a:r>
              <a:rPr lang="en-GB"/>
              <a:t>The course challenged me to apply the technical skills I learned onto real world problems. And that encouraged me to think critically and look for innovative ways to solve problems. While reflecting on my progress between assignment one and assignment two, I realized that I was actually developing my professional skills. I was learning ways to critical thinking and problem solving skills. This helped me see the connection between academic courses and the real world. </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315423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A little bit of background on Stat 331: It is a mandatory course for SAS students, but is opened to students who have taken Stat 230 and Stat 231.  Each section has around 100 - 120 students</a:t>
            </a:r>
          </a:p>
        </p:txBody>
      </p:sp>
    </p:spTree>
    <p:extLst>
      <p:ext uri="{BB962C8B-B14F-4D97-AF65-F5344CB8AC3E}">
        <p14:creationId xmlns:p14="http://schemas.microsoft.com/office/powerpoint/2010/main" val="2571435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GB"/>
              <a:t>Reflection 3: After the second reflection, I went to Professor’s office hours for further feedback on my reflection. After talking to her and doing the reflections on my own, I had a much better understanding of the purpose and benefits of these assignments. I was able to see how these reflections were benefiting me and I even started to do informal reflections on my own time in addition to the Stat 331 reflections. </a:t>
            </a:r>
          </a:p>
          <a:p>
            <a:pPr lvl="0">
              <a:spcBef>
                <a:spcPts val="0"/>
              </a:spcBef>
              <a:buNone/>
            </a:pPr>
            <a:endParaRPr/>
          </a:p>
          <a:p>
            <a:pPr lvl="0">
              <a:spcBef>
                <a:spcPts val="0"/>
              </a:spcBef>
              <a:buNone/>
            </a:pPr>
            <a:r>
              <a:rPr lang="en-GB"/>
              <a:t>The last reflection was based on the group project we did at the end of the term. While talking to my group members about the reflections, myself and two other group members agreed that the reflections were beneficial to us (and not just for the marks). One of our group members did not do the first two reflections because he wasn’t confident with his writing. We told him that the assignment wasn’t a test of his writing skills, but a reflection of transferable skills. In the end, we were able to convince him to do the last bonus assignment. </a:t>
            </a:r>
          </a:p>
        </p:txBody>
      </p:sp>
    </p:spTree>
    <p:extLst>
      <p:ext uri="{BB962C8B-B14F-4D97-AF65-F5344CB8AC3E}">
        <p14:creationId xmlns:p14="http://schemas.microsoft.com/office/powerpoint/2010/main" val="2346861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Another one of the key takeaways from these reflections was that I learned how to develop and market my professional skills. This term, I am applying to jobs through Jobmine. Having worked on these reflections helped me write my cover letters. I had a much easier time articulating my professional skills and everything I wrote sounded a lot more genuine. </a:t>
            </a:r>
          </a:p>
          <a:p>
            <a:pPr lvl="0">
              <a:spcBef>
                <a:spcPts val="0"/>
              </a:spcBef>
              <a:buNone/>
            </a:pPr>
            <a:endParaRPr/>
          </a:p>
          <a:p>
            <a:pPr lvl="0">
              <a:spcBef>
                <a:spcPts val="0"/>
              </a:spcBef>
              <a:buNone/>
            </a:pPr>
            <a:r>
              <a:rPr lang="en-GB"/>
              <a:t>It also helped me with many interview questions. I had a better understanding of myself as a professional, so I was to provide better answers. Specifically, through my third reflection, I realized that one of my strengths was leadership and teamwork skills. I work better in a group setting and I’m good at managing conflicts and making everyone feel included. I also realized, and this is through my second reflection, that I lacked personal initiative. I had a tendency to not ask questions during class and I never went above and beyond with the coursework in Stat 331. </a:t>
            </a:r>
          </a:p>
          <a:p>
            <a:pPr lvl="0">
              <a:spcBef>
                <a:spcPts val="0"/>
              </a:spcBef>
              <a:buNone/>
            </a:pPr>
            <a:endParaRPr/>
          </a:p>
        </p:txBody>
      </p:sp>
    </p:spTree>
    <p:extLst>
      <p:ext uri="{BB962C8B-B14F-4D97-AF65-F5344CB8AC3E}">
        <p14:creationId xmlns:p14="http://schemas.microsoft.com/office/powerpoint/2010/main" val="2135546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08175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Challenges students pointed out:</a:t>
            </a:r>
          </a:p>
          <a:p>
            <a:pPr marL="457200" lvl="0" indent="-228600" rtl="0">
              <a:spcBef>
                <a:spcPts val="0"/>
              </a:spcBef>
              <a:buChar char="●"/>
            </a:pPr>
            <a:r>
              <a:rPr lang="en-GB"/>
              <a:t>Trouble with R codes during the first assignment</a:t>
            </a:r>
          </a:p>
          <a:p>
            <a:pPr marL="457200" lvl="0" indent="-228600" rtl="0">
              <a:spcBef>
                <a:spcPts val="0"/>
              </a:spcBef>
              <a:buChar char="●"/>
            </a:pPr>
            <a:r>
              <a:rPr lang="en-GB"/>
              <a:t>Time management during the second assignment</a:t>
            </a:r>
          </a:p>
          <a:p>
            <a:pPr marL="457200" lvl="0" indent="-228600">
              <a:spcBef>
                <a:spcPts val="0"/>
              </a:spcBef>
              <a:buChar char="●"/>
            </a:pPr>
            <a:r>
              <a:rPr lang="en-GB"/>
              <a:t>A lot of good leadership and team work from the group project</a:t>
            </a:r>
          </a:p>
        </p:txBody>
      </p:sp>
    </p:spTree>
    <p:extLst>
      <p:ext uri="{BB962C8B-B14F-4D97-AF65-F5344CB8AC3E}">
        <p14:creationId xmlns:p14="http://schemas.microsoft.com/office/powerpoint/2010/main" val="168518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I talked to some of my friends and classmates about the reflection. For the most part, we agreed that the reflections were helpful although most of us needed some time to come to this conclusion. </a:t>
            </a:r>
          </a:p>
          <a:p>
            <a:pPr lvl="0">
              <a:spcBef>
                <a:spcPts val="0"/>
              </a:spcBef>
              <a:buNone/>
            </a:pPr>
            <a:endParaRPr/>
          </a:p>
          <a:p>
            <a:pPr lvl="0" rtl="0">
              <a:spcBef>
                <a:spcPts val="0"/>
              </a:spcBef>
              <a:buNone/>
            </a:pPr>
            <a:r>
              <a:rPr lang="en-GB"/>
              <a:t>The direct benefit of these assignments for me was how to do better in Stat 331. After taking the time to reflect, I realized that I wasn’t working hard enough. I wasn’t going for help when I needed it, and I wasn’t putting enough effort outside of class. When I started to make these changes, I began to understand the course material better and my grades even improved as well. </a:t>
            </a:r>
          </a:p>
          <a:p>
            <a:pPr lvl="0" rtl="0">
              <a:spcBef>
                <a:spcPts val="0"/>
              </a:spcBef>
              <a:buNone/>
            </a:pPr>
            <a:endParaRPr/>
          </a:p>
          <a:p>
            <a:pPr lvl="0" rtl="0">
              <a:spcBef>
                <a:spcPts val="0"/>
              </a:spcBef>
              <a:buNone/>
            </a:pPr>
            <a:r>
              <a:rPr lang="en-GB"/>
              <a:t>It also gave me a different perspective on my coursework. I started to see how everything was connected: how what I was learning in a linear modelling course was contributing to my critical thinking abilities and work ethics. This definitely gave me a new perspective on school. And being able to see this kind of meaning in my classes encouraged me to put more effort into these classes. </a:t>
            </a:r>
          </a:p>
        </p:txBody>
      </p:sp>
    </p:spTree>
    <p:extLst>
      <p:ext uri="{BB962C8B-B14F-4D97-AF65-F5344CB8AC3E}">
        <p14:creationId xmlns:p14="http://schemas.microsoft.com/office/powerpoint/2010/main" val="2781199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Elaborate with quotations from before entering the university</a:t>
            </a:r>
          </a:p>
        </p:txBody>
      </p:sp>
    </p:spTree>
    <p:extLst>
      <p:ext uri="{BB962C8B-B14F-4D97-AF65-F5344CB8AC3E}">
        <p14:creationId xmlns:p14="http://schemas.microsoft.com/office/powerpoint/2010/main" val="248077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43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From my experience, this is a difficult course.  Many students are taking it because it is a required course.  Some </a:t>
            </a:r>
            <a:r>
              <a:rPr lang="en-GB" dirty="0" smtClean="0"/>
              <a:t>students</a:t>
            </a:r>
            <a:r>
              <a:rPr lang="en-GB" baseline="0" dirty="0" smtClean="0"/>
              <a:t> </a:t>
            </a:r>
            <a:r>
              <a:rPr lang="en-GB" dirty="0" smtClean="0"/>
              <a:t>will </a:t>
            </a:r>
            <a:r>
              <a:rPr lang="en-GB" dirty="0"/>
              <a:t>not apply  these knowledge after they graduated.  My thought was, if they do not remember any technical knowledge from this course, I hope they will learn something useful that they can apply after the course ends.</a:t>
            </a:r>
          </a:p>
          <a:p>
            <a:pPr lvl="0">
              <a:spcBef>
                <a:spcPts val="0"/>
              </a:spcBef>
              <a:buNone/>
            </a:pPr>
            <a:endParaRPr dirty="0"/>
          </a:p>
          <a:p>
            <a:pPr lvl="0">
              <a:spcBef>
                <a:spcPts val="0"/>
              </a:spcBef>
              <a:buNone/>
            </a:pPr>
            <a:r>
              <a:rPr lang="en-GB" dirty="0"/>
              <a:t>[Picture taken from Huffington Post]</a:t>
            </a:r>
          </a:p>
        </p:txBody>
      </p:sp>
    </p:spTree>
    <p:extLst>
      <p:ext uri="{BB962C8B-B14F-4D97-AF65-F5344CB8AC3E}">
        <p14:creationId xmlns:p14="http://schemas.microsoft.com/office/powerpoint/2010/main" val="258890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I was exposed to the work done by Jill and Katherine 2 years ago when they were looking for statistics help.</a:t>
            </a:r>
          </a:p>
          <a:p>
            <a:pPr lvl="0">
              <a:spcBef>
                <a:spcPts val="0"/>
              </a:spcBef>
              <a:buNone/>
            </a:pPr>
            <a:r>
              <a:rPr lang="en-GB"/>
              <a:t>If you have not heard about their work, they surveyed two groups of students were surveyed 6 months after they completed a course.  The first group of students did not do any reflective work, whereas the second group did. </a:t>
            </a:r>
          </a:p>
        </p:txBody>
      </p:sp>
    </p:spTree>
    <p:extLst>
      <p:ext uri="{BB962C8B-B14F-4D97-AF65-F5344CB8AC3E}">
        <p14:creationId xmlns:p14="http://schemas.microsoft.com/office/powerpoint/2010/main" val="34221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The group who had guided reflection in their coursework was able to articulate their professional skills better.  This group has less students enrolled in the co-op program.  This implies that the co-op program did not have a strong effect on students’ articulation. </a:t>
            </a:r>
          </a:p>
        </p:txBody>
      </p:sp>
    </p:spTree>
    <p:extLst>
      <p:ext uri="{BB962C8B-B14F-4D97-AF65-F5344CB8AC3E}">
        <p14:creationId xmlns:p14="http://schemas.microsoft.com/office/powerpoint/2010/main" val="406706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GB" sz="900"/>
              <a:t>The group that did better (i.e. the group that did reflection) had less upper year students.  To me, it implies that if the students are not explicitly taught to articulate, they would not have learnt how to.  However, the sample size was small (24 students in total)  and 23 of them are non-Math students.  My question was: does this apply to students in our department? So I decided to explore this through Stat 331 with the help of Jill, Katherine and other professors who have included reflective work in their teaching. </a:t>
            </a:r>
          </a:p>
        </p:txBody>
      </p:sp>
    </p:spTree>
    <p:extLst>
      <p:ext uri="{BB962C8B-B14F-4D97-AF65-F5344CB8AC3E}">
        <p14:creationId xmlns:p14="http://schemas.microsoft.com/office/powerpoint/2010/main" val="404754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What I did differently from others is making the assignments optional. I chose to provide students with 3 opportunities to reflect and articulate their transferable skills, and used the dropbox feature on Learn for students to submit their assignments.  They are allowed to hand in the assignment in Word or PDF formats. </a:t>
            </a:r>
          </a:p>
        </p:txBody>
      </p:sp>
    </p:spTree>
    <p:extLst>
      <p:ext uri="{BB962C8B-B14F-4D97-AF65-F5344CB8AC3E}">
        <p14:creationId xmlns:p14="http://schemas.microsoft.com/office/powerpoint/2010/main" val="371069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dk2"/>
                </a:solidFill>
              </a:rPr>
              <a:t>‹#›</a:t>
            </a:fld>
            <a:endParaRPr lang="en-GB">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dk2"/>
                </a:solidFill>
              </a:rPr>
              <a:t>‹#›</a:t>
            </a:fld>
            <a:endParaRPr lang="en-GB">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dk2"/>
                </a:solidFill>
              </a:rPr>
              <a:t>‹#›</a:t>
            </a:fld>
            <a:endParaRPr lang="en-GB">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dk2"/>
                </a:solidFill>
              </a:rPr>
              <a:t>‹#›</a:t>
            </a:fld>
            <a:endParaRPr lang="en-GB">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dk2"/>
                </a:solidFill>
              </a:rPr>
              <a:t>‹#›</a:t>
            </a:fld>
            <a:endParaRPr lang="en-GB">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lt1"/>
                </a:solidFill>
                <a:latin typeface="Roboto"/>
                <a:ea typeface="Roboto"/>
                <a:cs typeface="Roboto"/>
                <a:sym typeface="Roboto"/>
              </a:rPr>
              <a:t>‹#›</a:t>
            </a:fld>
            <a:endParaRPr lang="en-GB"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GB" sz="4000" b="1">
                <a:solidFill>
                  <a:srgbClr val="000000"/>
                </a:solidFill>
                <a:latin typeface="Calibri"/>
                <a:ea typeface="Calibri"/>
                <a:cs typeface="Calibri"/>
                <a:sym typeface="Calibri"/>
              </a:rPr>
              <a:t>Introducing Reflective Written Assignments into a Statistics Course</a:t>
            </a:r>
            <a:r>
              <a:rPr lang="en-GB" sz="4000" b="1">
                <a:solidFill>
                  <a:srgbClr val="1F497D"/>
                </a:solidFill>
                <a:latin typeface="Calibri"/>
                <a:ea typeface="Calibri"/>
                <a:cs typeface="Calibri"/>
                <a:sym typeface="Calibri"/>
              </a:rPr>
              <a:t>.</a:t>
            </a:r>
            <a:r>
              <a:rPr lang="en-GB" sz="4000" b="1">
                <a:solidFill>
                  <a:srgbClr val="000000"/>
                </a:solidFill>
                <a:latin typeface="Calibri"/>
                <a:ea typeface="Calibri"/>
                <a:cs typeface="Calibri"/>
                <a:sym typeface="Calibri"/>
              </a:rPr>
              <a:t>  Is that even possible?</a:t>
            </a:r>
          </a:p>
        </p:txBody>
      </p:sp>
      <p:sp>
        <p:nvSpPr>
          <p:cNvPr id="86" name="Shape 86"/>
          <p:cNvSpPr txBox="1">
            <a:spLocks noGrp="1"/>
          </p:cNvSpPr>
          <p:nvPr>
            <p:ph type="subTitle" idx="1"/>
          </p:nvPr>
        </p:nvSpPr>
        <p:spPr>
          <a:xfrm>
            <a:off x="598100" y="3470375"/>
            <a:ext cx="3281700" cy="2079300"/>
          </a:xfrm>
          <a:prstGeom prst="rect">
            <a:avLst/>
          </a:prstGeom>
        </p:spPr>
        <p:txBody>
          <a:bodyPr lIns="91425" tIns="91425" rIns="91425" bIns="91425" anchor="t" anchorCtr="0">
            <a:noAutofit/>
          </a:bodyPr>
          <a:lstStyle/>
          <a:p>
            <a:pPr lvl="0">
              <a:spcBef>
                <a:spcPts val="0"/>
              </a:spcBef>
              <a:buNone/>
            </a:pPr>
            <a:r>
              <a:rPr lang="en-GB"/>
              <a:t>Joslin Goh</a:t>
            </a:r>
          </a:p>
          <a:p>
            <a:pPr lvl="0">
              <a:spcBef>
                <a:spcPts val="0"/>
              </a:spcBef>
              <a:buNone/>
            </a:pPr>
            <a:r>
              <a:rPr lang="en-GB" sz="1600"/>
              <a:t>Statistical Consulting and Collaborative Research Unit</a:t>
            </a:r>
          </a:p>
          <a:p>
            <a:pPr lvl="0">
              <a:spcBef>
                <a:spcPts val="0"/>
              </a:spcBef>
              <a:buNone/>
            </a:pPr>
            <a:r>
              <a:rPr lang="en-GB" sz="1600"/>
              <a:t>Department of Statistics &amp; Actuarial Science</a:t>
            </a:r>
          </a:p>
          <a:p>
            <a:pPr lvl="0">
              <a:spcBef>
                <a:spcPts val="0"/>
              </a:spcBef>
              <a:buNone/>
            </a:pPr>
            <a:endParaRPr/>
          </a:p>
        </p:txBody>
      </p:sp>
      <p:sp>
        <p:nvSpPr>
          <p:cNvPr id="87" name="Shape 87"/>
          <p:cNvSpPr txBox="1">
            <a:spLocks noGrp="1"/>
          </p:cNvSpPr>
          <p:nvPr>
            <p:ph type="subTitle" idx="1"/>
          </p:nvPr>
        </p:nvSpPr>
        <p:spPr>
          <a:xfrm>
            <a:off x="4865300" y="3470375"/>
            <a:ext cx="3519600" cy="2079300"/>
          </a:xfrm>
          <a:prstGeom prst="rect">
            <a:avLst/>
          </a:prstGeom>
        </p:spPr>
        <p:txBody>
          <a:bodyPr lIns="91425" tIns="91425" rIns="91425" bIns="91425" anchor="t" anchorCtr="0">
            <a:noAutofit/>
          </a:bodyPr>
          <a:lstStyle/>
          <a:p>
            <a:pPr lvl="0" rtl="0">
              <a:spcBef>
                <a:spcPts val="0"/>
              </a:spcBef>
              <a:buNone/>
            </a:pPr>
            <a:r>
              <a:rPr lang="en-GB"/>
              <a:t>Mandy Gu</a:t>
            </a:r>
          </a:p>
          <a:p>
            <a:pPr lvl="0">
              <a:spcBef>
                <a:spcPts val="0"/>
              </a:spcBef>
              <a:buNone/>
            </a:pPr>
            <a:r>
              <a:rPr lang="en-GB" sz="1600"/>
              <a:t>Candidate for BMath</a:t>
            </a:r>
          </a:p>
          <a:p>
            <a:pPr lvl="0">
              <a:spcBef>
                <a:spcPts val="0"/>
              </a:spcBef>
              <a:buNone/>
            </a:pPr>
            <a:r>
              <a:rPr lang="en-GB" sz="1600"/>
              <a:t>Honours Statistics</a:t>
            </a:r>
          </a:p>
          <a:p>
            <a:pPr lvl="0">
              <a:spcBef>
                <a:spcPts val="0"/>
              </a:spcBef>
              <a:buNone/>
            </a:pPr>
            <a:r>
              <a:rPr lang="en-GB" sz="1600"/>
              <a:t>Faculty of Mathematics</a:t>
            </a:r>
          </a:p>
          <a:p>
            <a:pPr lvl="0" rtl="0">
              <a:spcBef>
                <a:spcPts val="0"/>
              </a:spcBef>
              <a:buNone/>
            </a:pPr>
            <a:endParaRPr sz="1800"/>
          </a:p>
          <a:p>
            <a:pPr lvl="0" rtl="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4294967295"/>
          </p:nvPr>
        </p:nvSpPr>
        <p:spPr>
          <a:xfrm>
            <a:off x="1563700" y="1230025"/>
            <a:ext cx="6818400" cy="3339000"/>
          </a:xfrm>
          <a:prstGeom prst="rect">
            <a:avLst/>
          </a:prstGeom>
        </p:spPr>
        <p:txBody>
          <a:bodyPr lIns="91425" tIns="91425" rIns="91425" bIns="91425" anchor="t" anchorCtr="0">
            <a:noAutofit/>
          </a:bodyPr>
          <a:lstStyle/>
          <a:p>
            <a:pPr marR="0" lvl="0" algn="l" rtl="0">
              <a:lnSpc>
                <a:spcPct val="100000"/>
              </a:lnSpc>
              <a:spcBef>
                <a:spcPts val="0"/>
              </a:spcBef>
              <a:spcAft>
                <a:spcPts val="1600"/>
              </a:spcAft>
              <a:buNone/>
            </a:pPr>
            <a:r>
              <a:rPr lang="en-GB" sz="2000" dirty="0" smtClean="0"/>
              <a:t>Provided </a:t>
            </a:r>
            <a:r>
              <a:rPr lang="en-GB" sz="2000" dirty="0"/>
              <a:t>generous incentives to those who complete the optional reflective written assignments </a:t>
            </a:r>
          </a:p>
          <a:p>
            <a:pPr lvl="0" rtl="0">
              <a:spcBef>
                <a:spcPts val="0"/>
              </a:spcBef>
              <a:buNone/>
            </a:pPr>
            <a:endParaRPr sz="2000" dirty="0"/>
          </a:p>
          <a:p>
            <a:pPr lvl="0" rtl="0">
              <a:spcBef>
                <a:spcPts val="0"/>
              </a:spcBef>
              <a:buNone/>
            </a:pPr>
            <a:endParaRPr sz="2000" dirty="0"/>
          </a:p>
        </p:txBody>
      </p:sp>
      <p:pic>
        <p:nvPicPr>
          <p:cNvPr id="145" name="Shape 145" descr="carrot-and-stick.jpg"/>
          <p:cNvPicPr preferRelativeResize="0"/>
          <p:nvPr/>
        </p:nvPicPr>
        <p:blipFill>
          <a:blip r:embed="rId3">
            <a:alphaModFix/>
          </a:blip>
          <a:stretch>
            <a:fillRect/>
          </a:stretch>
        </p:blipFill>
        <p:spPr>
          <a:xfrm>
            <a:off x="0" y="-5"/>
            <a:ext cx="1604974" cy="2418850"/>
          </a:xfrm>
          <a:prstGeom prst="rect">
            <a:avLst/>
          </a:prstGeom>
          <a:noFill/>
          <a:ln>
            <a:noFill/>
          </a:ln>
        </p:spPr>
      </p:pic>
      <p:sp>
        <p:nvSpPr>
          <p:cNvPr id="146" name="Shape 146"/>
          <p:cNvSpPr/>
          <p:nvPr/>
        </p:nvSpPr>
        <p:spPr>
          <a:xfrm>
            <a:off x="2159000" y="2492375"/>
            <a:ext cx="2151000" cy="20766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GB" sz="2200"/>
              <a:t>Up to</a:t>
            </a:r>
          </a:p>
          <a:p>
            <a:pPr lvl="0" algn="ctr">
              <a:spcBef>
                <a:spcPts val="0"/>
              </a:spcBef>
              <a:buNone/>
            </a:pPr>
            <a:r>
              <a:rPr lang="en-GB" sz="2200"/>
              <a:t>2%</a:t>
            </a:r>
          </a:p>
          <a:p>
            <a:pPr lvl="0" algn="ctr">
              <a:spcBef>
                <a:spcPts val="0"/>
              </a:spcBef>
              <a:buNone/>
            </a:pPr>
            <a:r>
              <a:rPr lang="en-GB" sz="2200"/>
              <a:t>added to the final grade</a:t>
            </a:r>
          </a:p>
        </p:txBody>
      </p:sp>
      <p:sp>
        <p:nvSpPr>
          <p:cNvPr id="147" name="Shape 147"/>
          <p:cNvSpPr/>
          <p:nvPr/>
        </p:nvSpPr>
        <p:spPr>
          <a:xfrm>
            <a:off x="5113350" y="2492375"/>
            <a:ext cx="2151000" cy="20766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2200"/>
              <a:t>A</a:t>
            </a:r>
          </a:p>
          <a:p>
            <a:pPr lvl="0" algn="ctr" rtl="0">
              <a:spcBef>
                <a:spcPts val="0"/>
              </a:spcBef>
              <a:buNone/>
            </a:pPr>
            <a:r>
              <a:rPr lang="en-GB" sz="2200"/>
              <a:t>hint</a:t>
            </a:r>
          </a:p>
          <a:p>
            <a:pPr lvl="0" algn="ctr" rtl="0">
              <a:spcBef>
                <a:spcPts val="0"/>
              </a:spcBef>
              <a:buNone/>
            </a:pPr>
            <a:r>
              <a:rPr lang="en-GB" sz="2200"/>
              <a:t>during final exam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What </a:t>
            </a:r>
            <a:r>
              <a:rPr lang="en-GB" smtClean="0"/>
              <a:t>were </a:t>
            </a:r>
            <a:r>
              <a:rPr lang="en-GB"/>
              <a:t>the students’ thoughts?</a:t>
            </a:r>
          </a:p>
        </p:txBody>
      </p:sp>
      <p:sp>
        <p:nvSpPr>
          <p:cNvPr id="153" name="Shape 15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GB" sz="2000" dirty="0"/>
              <a:t>Most math students do not have a lot of writing experience since we are only required to take 1 communication course such as ENGL 109, ENGL 210E and ENGL 210F</a:t>
            </a:r>
          </a:p>
          <a:p>
            <a:pPr marL="457200" lvl="0" indent="-228600" rtl="0">
              <a:lnSpc>
                <a:spcPct val="100000"/>
              </a:lnSpc>
              <a:spcBef>
                <a:spcPts val="0"/>
              </a:spcBef>
              <a:buChar char="●"/>
            </a:pPr>
            <a:r>
              <a:rPr lang="en-GB" sz="2000" dirty="0"/>
              <a:t>Most of the people I know chose not to take any more communication courses </a:t>
            </a:r>
          </a:p>
          <a:p>
            <a:pPr lvl="0" rtl="0">
              <a:lnSpc>
                <a:spcPct val="100000"/>
              </a:lnSpc>
              <a:spcBef>
                <a:spcPts val="0"/>
              </a:spcBef>
              <a:buNone/>
            </a:pPr>
            <a:endParaRP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dirty="0"/>
              <a:t>Instructions for the </a:t>
            </a:r>
            <a:r>
              <a:rPr lang="en-GB" dirty="0" smtClean="0"/>
              <a:t>Students</a:t>
            </a:r>
            <a:endParaRPr lang="en-GB" dirty="0"/>
          </a:p>
        </p:txBody>
      </p:sp>
      <p:sp>
        <p:nvSpPr>
          <p:cNvPr id="159" name="Shape 159"/>
          <p:cNvSpPr txBox="1">
            <a:spLocks noGrp="1"/>
          </p:cNvSpPr>
          <p:nvPr>
            <p:ph type="body" idx="1"/>
          </p:nvPr>
        </p:nvSpPr>
        <p:spPr>
          <a:xfrm>
            <a:off x="311700" y="1358337"/>
            <a:ext cx="8520600" cy="3150300"/>
          </a:xfrm>
          <a:prstGeom prst="rect">
            <a:avLst/>
          </a:prstGeom>
        </p:spPr>
        <p:txBody>
          <a:bodyPr lIns="91425" tIns="91425" rIns="91425" bIns="91425" anchor="t" anchorCtr="0">
            <a:noAutofit/>
          </a:bodyPr>
          <a:lstStyle/>
          <a:p>
            <a:pPr lvl="0" rtl="0">
              <a:lnSpc>
                <a:spcPct val="100000"/>
              </a:lnSpc>
              <a:spcBef>
                <a:spcPts val="0"/>
              </a:spcBef>
            </a:pPr>
            <a:r>
              <a:rPr lang="en-GB" sz="2000" dirty="0"/>
              <a:t>Students were given only the reflection package prepared by the a team of experts</a:t>
            </a:r>
          </a:p>
          <a:p>
            <a:pPr lvl="0" rtl="0">
              <a:lnSpc>
                <a:spcPct val="100000"/>
              </a:lnSpc>
              <a:spcBef>
                <a:spcPts val="0"/>
              </a:spcBef>
            </a:pPr>
            <a:r>
              <a:rPr lang="en-GB" sz="2000" dirty="0"/>
              <a:t>The package consists of:</a:t>
            </a:r>
          </a:p>
          <a:p>
            <a:pPr marL="514350" lvl="0" indent="-285750" rtl="0">
              <a:lnSpc>
                <a:spcPct val="100000"/>
              </a:lnSpc>
              <a:spcBef>
                <a:spcPts val="0"/>
              </a:spcBef>
              <a:buSzPct val="150000"/>
              <a:buFont typeface="Arial" panose="020B0604020202020204" pitchFamily="34" charset="0"/>
              <a:buChar char="•"/>
            </a:pPr>
            <a:r>
              <a:rPr lang="en-GB" sz="2000" dirty="0"/>
              <a:t>An introduction to reflection</a:t>
            </a:r>
          </a:p>
          <a:p>
            <a:pPr marL="514350" lvl="0" indent="-285750" rtl="0">
              <a:lnSpc>
                <a:spcPct val="100000"/>
              </a:lnSpc>
              <a:spcBef>
                <a:spcPts val="0"/>
              </a:spcBef>
              <a:buSzPct val="150000"/>
              <a:buFont typeface="Arial" panose="020B0604020202020204" pitchFamily="34" charset="0"/>
              <a:buChar char="•"/>
            </a:pPr>
            <a:r>
              <a:rPr lang="en-GB" sz="2000" dirty="0"/>
              <a:t>Instructions </a:t>
            </a:r>
          </a:p>
          <a:p>
            <a:pPr marL="514350" lvl="0" indent="-285750" rtl="0">
              <a:lnSpc>
                <a:spcPct val="100000"/>
              </a:lnSpc>
              <a:spcBef>
                <a:spcPts val="0"/>
              </a:spcBef>
              <a:buSzPct val="150000"/>
              <a:buFont typeface="Arial" panose="020B0604020202020204" pitchFamily="34" charset="0"/>
              <a:buChar char="•"/>
            </a:pPr>
            <a:r>
              <a:rPr lang="en-GB" sz="2000" dirty="0"/>
              <a:t>Table of professional skills with examples</a:t>
            </a:r>
          </a:p>
          <a:p>
            <a:pPr marL="514350" lvl="0" indent="-285750" rtl="0">
              <a:lnSpc>
                <a:spcPct val="100000"/>
              </a:lnSpc>
              <a:spcBef>
                <a:spcPts val="0"/>
              </a:spcBef>
              <a:buSzPct val="150000"/>
              <a:buFont typeface="Arial" panose="020B0604020202020204" pitchFamily="34" charset="0"/>
              <a:buChar char="•"/>
            </a:pPr>
            <a:r>
              <a:rPr lang="en-GB" sz="2000" dirty="0"/>
              <a:t>Template and a student model</a:t>
            </a:r>
          </a:p>
          <a:p>
            <a:pPr lvl="0" rtl="0">
              <a:lnSpc>
                <a:spcPct val="100000"/>
              </a:lnSpc>
              <a:spcBef>
                <a:spcPts val="0"/>
              </a:spcBef>
              <a:buNone/>
            </a:pPr>
            <a:endParaRPr sz="2000" dirty="0"/>
          </a:p>
          <a:p>
            <a:pPr lvl="0" rtl="0">
              <a:lnSpc>
                <a:spcPct val="100000"/>
              </a:lnSpc>
              <a:spcBef>
                <a:spcPts val="0"/>
              </a:spcBef>
              <a:buNone/>
            </a:pPr>
            <a:endParaRPr sz="2000" dirty="0"/>
          </a:p>
          <a:p>
            <a:pPr lvl="0" rtl="0">
              <a:lnSpc>
                <a:spcPct val="100000"/>
              </a:lnSpc>
              <a:spcBef>
                <a:spcPts val="0"/>
              </a:spcBef>
              <a:buNone/>
            </a:pPr>
            <a:endParaRP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dirty="0"/>
              <a:t>Introduction to the </a:t>
            </a:r>
            <a:r>
              <a:rPr lang="en-GB" dirty="0" smtClean="0"/>
              <a:t>Students</a:t>
            </a:r>
            <a:endParaRPr lang="en-GB" dirty="0"/>
          </a:p>
        </p:txBody>
      </p:sp>
      <p:sp>
        <p:nvSpPr>
          <p:cNvPr id="165" name="Shape 16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GB" sz="2000" dirty="0"/>
              <a:t>Spent the last 15 minute in a lecture to go over the package with the students</a:t>
            </a:r>
          </a:p>
          <a:p>
            <a:pPr lvl="0" rtl="0">
              <a:spcBef>
                <a:spcPts val="0"/>
              </a:spcBef>
              <a:buNone/>
            </a:pPr>
            <a:r>
              <a:rPr lang="en-GB" sz="2000" dirty="0"/>
              <a:t>Their takeaway: </a:t>
            </a:r>
          </a:p>
          <a:p>
            <a:pPr lvl="0" algn="ctr" rtl="0">
              <a:spcBef>
                <a:spcPts val="0"/>
              </a:spcBef>
              <a:buNone/>
            </a:pPr>
            <a:r>
              <a:rPr lang="en-GB" sz="2000" i="1" dirty="0"/>
              <a:t>“ Write a 500-word reflection.”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699" y="555600"/>
            <a:ext cx="3464985" cy="755700"/>
          </a:xfrm>
          <a:prstGeom prst="rect">
            <a:avLst/>
          </a:prstGeom>
        </p:spPr>
        <p:txBody>
          <a:bodyPr lIns="91425" tIns="91425" rIns="91425" bIns="91425" anchor="t" anchorCtr="0">
            <a:noAutofit/>
          </a:bodyPr>
          <a:lstStyle/>
          <a:p>
            <a:pPr lvl="0">
              <a:spcBef>
                <a:spcPts val="0"/>
              </a:spcBef>
              <a:buNone/>
            </a:pPr>
            <a:r>
              <a:rPr lang="en-GB" sz="3200" dirty="0"/>
              <a:t>Further Guidance</a:t>
            </a:r>
            <a:r>
              <a:rPr lang="en-GB" dirty="0"/>
              <a:t>	</a:t>
            </a:r>
          </a:p>
        </p:txBody>
      </p:sp>
      <p:sp>
        <p:nvSpPr>
          <p:cNvPr id="171" name="Shape 171"/>
          <p:cNvSpPr txBox="1">
            <a:spLocks noGrp="1"/>
          </p:cNvSpPr>
          <p:nvPr>
            <p:ph type="body" idx="1"/>
          </p:nvPr>
        </p:nvSpPr>
        <p:spPr>
          <a:xfrm>
            <a:off x="311699" y="1465804"/>
            <a:ext cx="3531795" cy="3103200"/>
          </a:xfrm>
          <a:prstGeom prst="rect">
            <a:avLst/>
          </a:prstGeom>
        </p:spPr>
        <p:txBody>
          <a:bodyPr lIns="91425" tIns="91425" rIns="91425" bIns="91425" anchor="t" anchorCtr="0">
            <a:noAutofit/>
          </a:bodyPr>
          <a:lstStyle/>
          <a:p>
            <a:pPr lvl="0" rtl="0">
              <a:spcBef>
                <a:spcPts val="0"/>
              </a:spcBef>
              <a:buNone/>
            </a:pPr>
            <a:r>
              <a:rPr lang="en-GB" sz="2000" dirty="0"/>
              <a:t>Students were informed that the TAs would not be much help, and were encouraged to </a:t>
            </a:r>
            <a:r>
              <a:rPr lang="en-GB" sz="2000" dirty="0" smtClean="0"/>
              <a:t>seek help from me during </a:t>
            </a:r>
            <a:r>
              <a:rPr lang="en-GB" sz="2000" dirty="0"/>
              <a:t>office hours</a:t>
            </a:r>
          </a:p>
          <a:p>
            <a:pPr lvl="0" rtl="0">
              <a:spcBef>
                <a:spcPts val="0"/>
              </a:spcBef>
              <a:buNone/>
            </a:pPr>
            <a:endParaRPr dirty="0"/>
          </a:p>
          <a:p>
            <a:pPr lvl="0" rtl="0">
              <a:spcBef>
                <a:spcPts val="0"/>
              </a:spcBef>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16" y="1465804"/>
            <a:ext cx="4048125" cy="26860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93" y="545552"/>
            <a:ext cx="5732383" cy="755700"/>
          </a:xfrm>
        </p:spPr>
        <p:txBody>
          <a:bodyPr/>
          <a:lstStyle/>
          <a:p>
            <a:r>
              <a:rPr lang="en-CA" sz="2800" dirty="0" smtClean="0"/>
              <a:t>Feedback on Students’ Submission</a:t>
            </a:r>
            <a:endParaRPr lang="en-CA" sz="2800" dirty="0"/>
          </a:p>
        </p:txBody>
      </p:sp>
      <p:sp>
        <p:nvSpPr>
          <p:cNvPr id="3" name="Text Placeholder 2"/>
          <p:cNvSpPr>
            <a:spLocks noGrp="1"/>
          </p:cNvSpPr>
          <p:nvPr>
            <p:ph type="body" idx="1"/>
          </p:nvPr>
        </p:nvSpPr>
        <p:spPr>
          <a:xfrm>
            <a:off x="311700" y="1465804"/>
            <a:ext cx="3747834" cy="3103200"/>
          </a:xfrm>
        </p:spPr>
        <p:txBody>
          <a:bodyPr/>
          <a:lstStyle/>
          <a:p>
            <a:pPr marL="285750" indent="-285750">
              <a:buSzPct val="150000"/>
              <a:buFont typeface="Arial" panose="020B0604020202020204" pitchFamily="34" charset="0"/>
              <a:buChar char="•"/>
            </a:pPr>
            <a:r>
              <a:rPr lang="en-CA" sz="1800" dirty="0" smtClean="0"/>
              <a:t>Most challenging due to lack of experience</a:t>
            </a:r>
          </a:p>
          <a:p>
            <a:pPr marL="285750" indent="-285750">
              <a:buSzPct val="150000"/>
              <a:buFont typeface="Arial" panose="020B0604020202020204" pitchFamily="34" charset="0"/>
              <a:buChar char="•"/>
            </a:pPr>
            <a:r>
              <a:rPr lang="en-CA" sz="1800" dirty="0" smtClean="0"/>
              <a:t>Students looked forward towards the feedback</a:t>
            </a:r>
            <a:endParaRPr lang="en-CA"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24" y="2473576"/>
            <a:ext cx="3620279" cy="2396522"/>
          </a:xfrm>
          <a:prstGeom prst="rect">
            <a:avLst/>
          </a:prstGeom>
        </p:spPr>
      </p:pic>
    </p:spTree>
    <p:extLst>
      <p:ext uri="{BB962C8B-B14F-4D97-AF65-F5344CB8AC3E}">
        <p14:creationId xmlns:p14="http://schemas.microsoft.com/office/powerpoint/2010/main" val="132603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dirty="0" smtClean="0"/>
              <a:t>More Feedback</a:t>
            </a:r>
            <a:endParaRPr lang="en-GB" dirty="0"/>
          </a:p>
        </p:txBody>
      </p:sp>
      <p:sp>
        <p:nvSpPr>
          <p:cNvPr id="177" name="Shape 17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buSzPct val="150000"/>
              <a:buFont typeface="Arial" panose="020B0604020202020204" pitchFamily="34" charset="0"/>
              <a:buChar char="•"/>
            </a:pPr>
            <a:r>
              <a:rPr lang="en-GB" sz="2000" dirty="0" smtClean="0"/>
              <a:t>Discussed </a:t>
            </a:r>
            <a:r>
              <a:rPr lang="en-GB" sz="2000" dirty="0"/>
              <a:t>the common mistakes after grading the first and second </a:t>
            </a:r>
            <a:r>
              <a:rPr lang="en-GB" sz="2000" dirty="0" smtClean="0"/>
              <a:t>assignments</a:t>
            </a:r>
            <a:endParaRPr lang="en-GB" sz="2000" dirty="0"/>
          </a:p>
          <a:p>
            <a:pPr marL="514350" lvl="0" indent="-285750" rtl="0">
              <a:lnSpc>
                <a:spcPct val="100000"/>
              </a:lnSpc>
              <a:spcBef>
                <a:spcPts val="0"/>
              </a:spcBef>
              <a:buSzPct val="150000"/>
              <a:buFont typeface="Arial" panose="020B0604020202020204" pitchFamily="34" charset="0"/>
              <a:buChar char="•"/>
            </a:pPr>
            <a:r>
              <a:rPr lang="en-GB" sz="2000" dirty="0"/>
              <a:t>Shared examples of </a:t>
            </a:r>
            <a:r>
              <a:rPr lang="en-GB" sz="2000" dirty="0" smtClean="0"/>
              <a:t>student assignments </a:t>
            </a:r>
            <a:r>
              <a:rPr lang="en-GB" sz="2000" dirty="0"/>
              <a:t>during lectures</a:t>
            </a:r>
          </a:p>
          <a:p>
            <a:pPr lvl="0" rtl="0">
              <a:spcBef>
                <a:spcPts val="0"/>
              </a:spcBef>
              <a:buNone/>
            </a:pPr>
            <a:endParaRPr sz="2000" dirty="0"/>
          </a:p>
          <a:p>
            <a:pPr lvl="0" rtl="0">
              <a:spcBef>
                <a:spcPts val="0"/>
              </a:spcBef>
              <a:buNone/>
            </a:pPr>
            <a:endParaRPr sz="2000" dirty="0"/>
          </a:p>
          <a:p>
            <a:pPr lvl="0" rtl="0">
              <a:spcBef>
                <a:spcPts val="0"/>
              </a:spcBef>
              <a:buNone/>
            </a:pPr>
            <a:endParaRP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dirty="0"/>
              <a:t>Student </a:t>
            </a:r>
            <a:r>
              <a:rPr lang="en-GB" dirty="0" smtClean="0"/>
              <a:t>Participation</a:t>
            </a:r>
            <a:endParaRPr lang="en-GB" dirty="0"/>
          </a:p>
        </p:txBody>
      </p:sp>
      <p:sp>
        <p:nvSpPr>
          <p:cNvPr id="183" name="Shape 18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GB" sz="2000" dirty="0" smtClean="0"/>
              <a:t>Although there was minimal guidance, the </a:t>
            </a:r>
            <a:r>
              <a:rPr lang="en-GB" sz="2000" dirty="0"/>
              <a:t>participation rate was higher than expected</a:t>
            </a:r>
          </a:p>
          <a:p>
            <a:pPr marL="457200" lvl="0" indent="-228600" rtl="0">
              <a:spcBef>
                <a:spcPts val="0"/>
              </a:spcBef>
              <a:buChar char="●"/>
            </a:pPr>
            <a:r>
              <a:rPr lang="en-GB" sz="2000" dirty="0"/>
              <a:t>First assignment: 57%</a:t>
            </a:r>
          </a:p>
          <a:p>
            <a:pPr marL="457200" lvl="0" indent="-228600" rtl="0">
              <a:spcBef>
                <a:spcPts val="0"/>
              </a:spcBef>
              <a:buChar char="●"/>
            </a:pPr>
            <a:r>
              <a:rPr lang="en-GB" sz="2000" dirty="0"/>
              <a:t>Second assignment: 68%</a:t>
            </a:r>
          </a:p>
          <a:p>
            <a:pPr marL="457200" lvl="0" indent="-228600" rtl="0">
              <a:spcBef>
                <a:spcPts val="0"/>
              </a:spcBef>
              <a:buChar char="●"/>
            </a:pPr>
            <a:r>
              <a:rPr lang="en-GB" sz="2000" dirty="0"/>
              <a:t>Third assignment: 59%</a:t>
            </a:r>
          </a:p>
          <a:p>
            <a:pPr lvl="0" rtl="0">
              <a:spcBef>
                <a:spcPts val="0"/>
              </a:spcBef>
              <a:buNone/>
            </a:pPr>
            <a:endParaRP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314500"/>
            <a:ext cx="7260600" cy="755700"/>
          </a:xfrm>
          <a:prstGeom prst="rect">
            <a:avLst/>
          </a:prstGeom>
        </p:spPr>
        <p:txBody>
          <a:bodyPr lIns="91425" tIns="91425" rIns="91425" bIns="91425" anchor="b" anchorCtr="0">
            <a:noAutofit/>
          </a:bodyPr>
          <a:lstStyle/>
          <a:p>
            <a:pPr lvl="0">
              <a:spcBef>
                <a:spcPts val="0"/>
              </a:spcBef>
              <a:buNone/>
            </a:pPr>
            <a:r>
              <a:rPr lang="en-GB"/>
              <a:t>What could the students write about in the first written assignment? </a:t>
            </a:r>
          </a:p>
        </p:txBody>
      </p:sp>
      <p:sp>
        <p:nvSpPr>
          <p:cNvPr id="189" name="Shape 189"/>
          <p:cNvSpPr txBox="1">
            <a:spLocks noGrp="1"/>
          </p:cNvSpPr>
          <p:nvPr>
            <p:ph type="body" idx="1"/>
          </p:nvPr>
        </p:nvSpPr>
        <p:spPr>
          <a:xfrm>
            <a:off x="4330050" y="1501525"/>
            <a:ext cx="3867300" cy="3103200"/>
          </a:xfrm>
          <a:prstGeom prst="rect">
            <a:avLst/>
          </a:prstGeom>
        </p:spPr>
        <p:txBody>
          <a:bodyPr lIns="91425" tIns="91425" rIns="91425" bIns="91425" anchor="t" anchorCtr="0">
            <a:noAutofit/>
          </a:bodyPr>
          <a:lstStyle/>
          <a:p>
            <a:pPr lvl="0">
              <a:spcBef>
                <a:spcPts val="0"/>
              </a:spcBef>
              <a:buNone/>
            </a:pPr>
            <a:r>
              <a:rPr lang="en-GB" sz="2400" dirty="0"/>
              <a:t>Any professional skill</a:t>
            </a:r>
          </a:p>
        </p:txBody>
      </p:sp>
      <p:pic>
        <p:nvPicPr>
          <p:cNvPr id="190" name="Shape 190" descr="one-clipart-KcjeKL8ji.png"/>
          <p:cNvPicPr preferRelativeResize="0"/>
          <p:nvPr/>
        </p:nvPicPr>
        <p:blipFill>
          <a:blip r:embed="rId3">
            <a:alphaModFix/>
          </a:blip>
          <a:stretch>
            <a:fillRect/>
          </a:stretch>
        </p:blipFill>
        <p:spPr>
          <a:xfrm>
            <a:off x="437575" y="1501525"/>
            <a:ext cx="2857500" cy="28575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314500"/>
            <a:ext cx="7260600" cy="755700"/>
          </a:xfrm>
          <a:prstGeom prst="rect">
            <a:avLst/>
          </a:prstGeom>
        </p:spPr>
        <p:txBody>
          <a:bodyPr lIns="91425" tIns="91425" rIns="91425" bIns="91425" anchor="b" anchorCtr="0">
            <a:noAutofit/>
          </a:bodyPr>
          <a:lstStyle/>
          <a:p>
            <a:pPr lvl="0" rtl="0">
              <a:spcBef>
                <a:spcPts val="0"/>
              </a:spcBef>
              <a:buNone/>
            </a:pPr>
            <a:r>
              <a:rPr lang="en-GB"/>
              <a:t>What could the students write about in the second written assignment? </a:t>
            </a:r>
          </a:p>
        </p:txBody>
      </p:sp>
      <p:sp>
        <p:nvSpPr>
          <p:cNvPr id="196" name="Shape 196"/>
          <p:cNvSpPr txBox="1">
            <a:spLocks noGrp="1"/>
          </p:cNvSpPr>
          <p:nvPr>
            <p:ph type="body" idx="1"/>
          </p:nvPr>
        </p:nvSpPr>
        <p:spPr>
          <a:xfrm>
            <a:off x="4330050" y="1501525"/>
            <a:ext cx="3867300" cy="3103200"/>
          </a:xfrm>
          <a:prstGeom prst="rect">
            <a:avLst/>
          </a:prstGeom>
        </p:spPr>
        <p:txBody>
          <a:bodyPr lIns="91425" tIns="91425" rIns="91425" bIns="91425" anchor="t" anchorCtr="0">
            <a:noAutofit/>
          </a:bodyPr>
          <a:lstStyle/>
          <a:p>
            <a:pPr lvl="0" rtl="0">
              <a:spcBef>
                <a:spcPts val="0"/>
              </a:spcBef>
              <a:buNone/>
            </a:pPr>
            <a:r>
              <a:rPr lang="en-GB" sz="2400" dirty="0"/>
              <a:t>Any professional skill, except the </a:t>
            </a:r>
            <a:r>
              <a:rPr lang="en-GB" sz="2400" dirty="0" smtClean="0"/>
              <a:t>one </a:t>
            </a:r>
            <a:r>
              <a:rPr lang="en-GB" sz="2400" dirty="0"/>
              <a:t>mentioned in the previous assignment</a:t>
            </a:r>
          </a:p>
        </p:txBody>
      </p:sp>
      <p:pic>
        <p:nvPicPr>
          <p:cNvPr id="197" name="Shape 197" descr="number-two-clipart-red-rounded-with-number-2-md.png"/>
          <p:cNvPicPr preferRelativeResize="0"/>
          <p:nvPr/>
        </p:nvPicPr>
        <p:blipFill>
          <a:blip r:embed="rId3">
            <a:alphaModFix/>
          </a:blip>
          <a:stretch>
            <a:fillRect/>
          </a:stretch>
        </p:blipFill>
        <p:spPr>
          <a:xfrm>
            <a:off x="383975" y="1501525"/>
            <a:ext cx="2857500" cy="28575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a:t>About </a:t>
            </a:r>
            <a:r>
              <a:rPr lang="en-GB" dirty="0" smtClean="0"/>
              <a:t>Us</a:t>
            </a:r>
            <a:endParaRPr lang="en-GB" dirty="0"/>
          </a:p>
        </p:txBody>
      </p:sp>
      <p:sp>
        <p:nvSpPr>
          <p:cNvPr id="93" name="Shape 93"/>
          <p:cNvSpPr txBox="1">
            <a:spLocks noGrp="1"/>
          </p:cNvSpPr>
          <p:nvPr>
            <p:ph type="body" idx="1"/>
          </p:nvPr>
        </p:nvSpPr>
        <p:spPr>
          <a:xfrm>
            <a:off x="311700" y="1229975"/>
            <a:ext cx="3999900" cy="3339000"/>
          </a:xfrm>
          <a:prstGeom prst="rect">
            <a:avLst/>
          </a:prstGeom>
        </p:spPr>
        <p:txBody>
          <a:bodyPr lIns="91425" tIns="91425" rIns="91425" bIns="91425" anchor="t" anchorCtr="0">
            <a:noAutofit/>
          </a:bodyPr>
          <a:lstStyle/>
          <a:p>
            <a:pPr lvl="0">
              <a:lnSpc>
                <a:spcPct val="100000"/>
              </a:lnSpc>
              <a:spcBef>
                <a:spcPts val="0"/>
              </a:spcBef>
              <a:buNone/>
            </a:pPr>
            <a:r>
              <a:rPr lang="en-GB" sz="1800" dirty="0"/>
              <a:t>Joslin</a:t>
            </a:r>
          </a:p>
          <a:p>
            <a:pPr marL="457200" lvl="0" indent="-228600" rtl="0">
              <a:lnSpc>
                <a:spcPct val="100000"/>
              </a:lnSpc>
              <a:spcBef>
                <a:spcPts val="0"/>
              </a:spcBef>
              <a:buChar char="●"/>
            </a:pPr>
            <a:r>
              <a:rPr lang="en-GB" sz="1800" dirty="0"/>
              <a:t>Instructor for Stat 331: Applied Linear Models in Spring 2016</a:t>
            </a:r>
          </a:p>
          <a:p>
            <a:pPr marL="457200" lvl="0" indent="-228600" rtl="0">
              <a:lnSpc>
                <a:spcPct val="100000"/>
              </a:lnSpc>
              <a:spcBef>
                <a:spcPts val="0"/>
              </a:spcBef>
              <a:buChar char="●"/>
            </a:pPr>
            <a:r>
              <a:rPr lang="en-GB" sz="1800" dirty="0"/>
              <a:t>Taught Stat 331 for the first time</a:t>
            </a:r>
          </a:p>
          <a:p>
            <a:pPr marL="457200" lvl="0" indent="-228600" rtl="0">
              <a:lnSpc>
                <a:spcPct val="100000"/>
              </a:lnSpc>
              <a:spcBef>
                <a:spcPts val="0"/>
              </a:spcBef>
              <a:buChar char="●"/>
            </a:pPr>
            <a:r>
              <a:rPr lang="en-GB" sz="1800" dirty="0"/>
              <a:t>Incorporated reflective written assignments for the first time</a:t>
            </a:r>
          </a:p>
          <a:p>
            <a:pPr lvl="0">
              <a:lnSpc>
                <a:spcPct val="100000"/>
              </a:lnSpc>
              <a:spcBef>
                <a:spcPts val="0"/>
              </a:spcBef>
              <a:buNone/>
            </a:pPr>
            <a:endParaRPr sz="1800" dirty="0"/>
          </a:p>
        </p:txBody>
      </p:sp>
      <p:sp>
        <p:nvSpPr>
          <p:cNvPr id="94" name="Shape 94"/>
          <p:cNvSpPr txBox="1">
            <a:spLocks noGrp="1"/>
          </p:cNvSpPr>
          <p:nvPr>
            <p:ph type="body" idx="2"/>
          </p:nvPr>
        </p:nvSpPr>
        <p:spPr>
          <a:xfrm>
            <a:off x="4832400" y="1229975"/>
            <a:ext cx="3999900" cy="3339000"/>
          </a:xfrm>
          <a:prstGeom prst="rect">
            <a:avLst/>
          </a:prstGeom>
        </p:spPr>
        <p:txBody>
          <a:bodyPr lIns="91425" tIns="91425" rIns="91425" bIns="91425" anchor="t" anchorCtr="0">
            <a:noAutofit/>
          </a:bodyPr>
          <a:lstStyle/>
          <a:p>
            <a:pPr lvl="0">
              <a:lnSpc>
                <a:spcPct val="100000"/>
              </a:lnSpc>
              <a:spcBef>
                <a:spcPts val="0"/>
              </a:spcBef>
              <a:buNone/>
            </a:pPr>
            <a:r>
              <a:rPr lang="en-GB" sz="1800" dirty="0"/>
              <a:t>Mandy</a:t>
            </a:r>
          </a:p>
          <a:p>
            <a:pPr marL="457200" lvl="0" indent="-228600" rtl="0">
              <a:lnSpc>
                <a:spcPct val="100000"/>
              </a:lnSpc>
              <a:spcBef>
                <a:spcPts val="0"/>
              </a:spcBef>
              <a:buChar char="●"/>
            </a:pPr>
            <a:r>
              <a:rPr lang="en-GB" sz="1800" dirty="0"/>
              <a:t>Co-op student</a:t>
            </a:r>
          </a:p>
          <a:p>
            <a:pPr marL="457200" lvl="0" indent="-228600" rtl="0">
              <a:lnSpc>
                <a:spcPct val="100000"/>
              </a:lnSpc>
              <a:spcBef>
                <a:spcPts val="0"/>
              </a:spcBef>
              <a:buChar char="●"/>
            </a:pPr>
            <a:r>
              <a:rPr lang="en-GB" sz="1800" dirty="0"/>
              <a:t>Took Stat 331 in 3A along with 4 other courses</a:t>
            </a:r>
          </a:p>
          <a:p>
            <a:pPr marL="457200" lvl="0" indent="-228600" rtl="0">
              <a:lnSpc>
                <a:spcPct val="100000"/>
              </a:lnSpc>
              <a:spcBef>
                <a:spcPts val="0"/>
              </a:spcBef>
              <a:buChar char="●"/>
            </a:pPr>
            <a:r>
              <a:rPr lang="en-GB" sz="1800" dirty="0"/>
              <a:t>Took Stat 331 since it is required for major</a:t>
            </a:r>
          </a:p>
          <a:p>
            <a:pPr marL="457200" lvl="0" indent="-228600" rtl="0">
              <a:lnSpc>
                <a:spcPct val="100000"/>
              </a:lnSpc>
              <a:spcBef>
                <a:spcPts val="0"/>
              </a:spcBef>
              <a:buChar char="●"/>
            </a:pPr>
            <a:r>
              <a:rPr lang="en-GB" sz="1800" dirty="0"/>
              <a:t>Heard it was a challenging course</a:t>
            </a:r>
          </a:p>
          <a:p>
            <a:pPr lvl="0">
              <a:lnSpc>
                <a:spcPct val="100000"/>
              </a:lnSpc>
              <a:spcBef>
                <a:spcPts val="0"/>
              </a:spcBef>
              <a:buNone/>
            </a:pPr>
            <a:endParaRP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314500"/>
            <a:ext cx="7260600" cy="755700"/>
          </a:xfrm>
          <a:prstGeom prst="rect">
            <a:avLst/>
          </a:prstGeom>
        </p:spPr>
        <p:txBody>
          <a:bodyPr lIns="91425" tIns="91425" rIns="91425" bIns="91425" anchor="b" anchorCtr="0">
            <a:noAutofit/>
          </a:bodyPr>
          <a:lstStyle/>
          <a:p>
            <a:pPr lvl="0" rtl="0">
              <a:spcBef>
                <a:spcPts val="0"/>
              </a:spcBef>
              <a:buNone/>
            </a:pPr>
            <a:r>
              <a:rPr lang="en-GB"/>
              <a:t>What could the students write about in the third written assignment? </a:t>
            </a:r>
          </a:p>
        </p:txBody>
      </p:sp>
      <p:sp>
        <p:nvSpPr>
          <p:cNvPr id="203" name="Shape 203"/>
          <p:cNvSpPr txBox="1">
            <a:spLocks noGrp="1"/>
          </p:cNvSpPr>
          <p:nvPr>
            <p:ph type="body" idx="1"/>
          </p:nvPr>
        </p:nvSpPr>
        <p:spPr>
          <a:xfrm>
            <a:off x="4330050" y="1501525"/>
            <a:ext cx="3867300" cy="3103200"/>
          </a:xfrm>
          <a:prstGeom prst="rect">
            <a:avLst/>
          </a:prstGeom>
        </p:spPr>
        <p:txBody>
          <a:bodyPr lIns="91425" tIns="91425" rIns="91425" bIns="91425" anchor="t" anchorCtr="0">
            <a:noAutofit/>
          </a:bodyPr>
          <a:lstStyle/>
          <a:p>
            <a:pPr lvl="0" rtl="0">
              <a:spcBef>
                <a:spcPts val="0"/>
              </a:spcBef>
              <a:buNone/>
            </a:pPr>
            <a:r>
              <a:rPr lang="en-GB" sz="2400" dirty="0"/>
              <a:t>Each group member </a:t>
            </a:r>
            <a:r>
              <a:rPr lang="en-GB" sz="2400" dirty="0" smtClean="0"/>
              <a:t>had </a:t>
            </a:r>
            <a:r>
              <a:rPr lang="en-GB" sz="2400" dirty="0"/>
              <a:t>to talk about a different professional skill</a:t>
            </a:r>
          </a:p>
        </p:txBody>
      </p:sp>
      <p:pic>
        <p:nvPicPr>
          <p:cNvPr id="204" name="Shape 204" descr="4ib46kK5T.png"/>
          <p:cNvPicPr preferRelativeResize="0"/>
          <p:nvPr/>
        </p:nvPicPr>
        <p:blipFill>
          <a:blip r:embed="rId3">
            <a:alphaModFix/>
          </a:blip>
          <a:stretch>
            <a:fillRect/>
          </a:stretch>
        </p:blipFill>
        <p:spPr>
          <a:xfrm>
            <a:off x="544700" y="1501525"/>
            <a:ext cx="2857500" cy="28575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52928" y="1009246"/>
            <a:ext cx="5695200" cy="3295800"/>
          </a:xfrm>
          <a:prstGeom prst="rect">
            <a:avLst/>
          </a:prstGeom>
        </p:spPr>
        <p:txBody>
          <a:bodyPr lIns="91425" tIns="91425" rIns="91425" bIns="91425" anchor="t" anchorCtr="0">
            <a:noAutofit/>
          </a:bodyPr>
          <a:lstStyle/>
          <a:p>
            <a:pPr lvl="0">
              <a:spcBef>
                <a:spcPts val="0"/>
              </a:spcBef>
              <a:buNone/>
            </a:pPr>
            <a:r>
              <a:rPr lang="en-GB" sz="2000" dirty="0"/>
              <a:t>In order to complete these reflective written assignments, the students </a:t>
            </a:r>
            <a:r>
              <a:rPr lang="en-GB" sz="2000" dirty="0" smtClean="0"/>
              <a:t>needed </a:t>
            </a:r>
            <a:r>
              <a:rPr lang="en-GB" sz="2000" dirty="0"/>
              <a:t>to collect evidence that they have successfully used a professional skill while completing STAT 331 coursework.  </a:t>
            </a:r>
          </a:p>
          <a:p>
            <a:pPr lvl="0">
              <a:spcBef>
                <a:spcPts val="0"/>
              </a:spcBef>
              <a:buNone/>
            </a:pPr>
            <a:endParaRPr sz="2000" dirty="0"/>
          </a:p>
          <a:p>
            <a:pPr lvl="0">
              <a:spcBef>
                <a:spcPts val="0"/>
              </a:spcBef>
              <a:buNone/>
            </a:pPr>
            <a:r>
              <a:rPr lang="en-GB" sz="2800" i="1" dirty="0"/>
              <a:t>How?</a:t>
            </a:r>
          </a:p>
          <a:p>
            <a:pPr lvl="0">
              <a:spcBef>
                <a:spcPts val="0"/>
              </a:spcBef>
              <a:buNone/>
            </a:pPr>
            <a:endParaRPr sz="2000" dirty="0"/>
          </a:p>
        </p:txBody>
      </p:sp>
      <p:pic>
        <p:nvPicPr>
          <p:cNvPr id="210" name="Shape 210" descr="how-to-get-top-ranking-in-seo-1.jpg"/>
          <p:cNvPicPr preferRelativeResize="0"/>
          <p:nvPr/>
        </p:nvPicPr>
        <p:blipFill>
          <a:blip r:embed="rId3">
            <a:alphaModFix/>
          </a:blip>
          <a:stretch>
            <a:fillRect/>
          </a:stretch>
        </p:blipFill>
        <p:spPr>
          <a:xfrm>
            <a:off x="5799600" y="1582950"/>
            <a:ext cx="3295650" cy="32956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idx="4294967295"/>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a:t>Providing </a:t>
            </a:r>
            <a:r>
              <a:rPr lang="en-GB" dirty="0" smtClean="0"/>
              <a:t>Reflective Prompts</a:t>
            </a:r>
            <a:endParaRPr lang="en-GB" dirty="0"/>
          </a:p>
        </p:txBody>
      </p:sp>
      <p:sp>
        <p:nvSpPr>
          <p:cNvPr id="216" name="Shape 216"/>
          <p:cNvSpPr txBox="1">
            <a:spLocks noGrp="1"/>
          </p:cNvSpPr>
          <p:nvPr>
            <p:ph type="body" idx="4294967295"/>
          </p:nvPr>
        </p:nvSpPr>
        <p:spPr>
          <a:xfrm>
            <a:off x="311700" y="1229875"/>
            <a:ext cx="4368900" cy="2481900"/>
          </a:xfrm>
          <a:prstGeom prst="rect">
            <a:avLst/>
          </a:prstGeom>
        </p:spPr>
        <p:txBody>
          <a:bodyPr lIns="91425" tIns="91425" rIns="91425" bIns="91425" anchor="t" anchorCtr="0">
            <a:noAutofit/>
          </a:bodyPr>
          <a:lstStyle/>
          <a:p>
            <a:pPr lvl="0">
              <a:lnSpc>
                <a:spcPct val="100000"/>
              </a:lnSpc>
              <a:spcBef>
                <a:spcPts val="0"/>
              </a:spcBef>
              <a:buNone/>
            </a:pPr>
            <a:r>
              <a:rPr lang="en-GB" sz="2000" dirty="0" smtClean="0"/>
              <a:t>Other than the </a:t>
            </a:r>
            <a:r>
              <a:rPr lang="en-GB" sz="2000" dirty="0"/>
              <a:t>reflective written </a:t>
            </a:r>
            <a:r>
              <a:rPr lang="en-GB" sz="2000" dirty="0" smtClean="0"/>
              <a:t>assignments, students must complete</a:t>
            </a:r>
            <a:endParaRPr lang="en-GB" sz="2000" dirty="0"/>
          </a:p>
          <a:p>
            <a:pPr marL="514350" lvl="0" indent="-285750" rtl="0">
              <a:lnSpc>
                <a:spcPct val="100000"/>
              </a:lnSpc>
              <a:spcBef>
                <a:spcPts val="0"/>
              </a:spcBef>
              <a:buSzPct val="150000"/>
              <a:buFont typeface="Arial" panose="020B0604020202020204" pitchFamily="34" charset="0"/>
              <a:buChar char="•"/>
            </a:pPr>
            <a:r>
              <a:rPr lang="en-GB" sz="2000" dirty="0"/>
              <a:t>technical assignments, and</a:t>
            </a:r>
          </a:p>
          <a:p>
            <a:pPr marL="514350" lvl="0" indent="-285750" rtl="0">
              <a:lnSpc>
                <a:spcPct val="100000"/>
              </a:lnSpc>
              <a:spcBef>
                <a:spcPts val="0"/>
              </a:spcBef>
              <a:buSzPct val="150000"/>
              <a:buFont typeface="Arial" panose="020B0604020202020204" pitchFamily="34" charset="0"/>
              <a:buChar char="•"/>
            </a:pPr>
            <a:r>
              <a:rPr lang="en-GB" sz="2000" dirty="0"/>
              <a:t>hands-on group projects.</a:t>
            </a:r>
          </a:p>
          <a:p>
            <a:pPr lvl="0">
              <a:lnSpc>
                <a:spcPct val="100000"/>
              </a:lnSpc>
              <a:spcBef>
                <a:spcPts val="0"/>
              </a:spcBef>
              <a:buNone/>
            </a:pPr>
            <a:endParaRPr sz="2000" dirty="0"/>
          </a:p>
        </p:txBody>
      </p:sp>
      <p:pic>
        <p:nvPicPr>
          <p:cNvPr id="217" name="Shape 217" descr="meeting_13.jpg"/>
          <p:cNvPicPr preferRelativeResize="0"/>
          <p:nvPr/>
        </p:nvPicPr>
        <p:blipFill>
          <a:blip r:embed="rId3">
            <a:alphaModFix/>
          </a:blip>
          <a:stretch>
            <a:fillRect/>
          </a:stretch>
        </p:blipFill>
        <p:spPr>
          <a:xfrm>
            <a:off x="5296828" y="1420224"/>
            <a:ext cx="3321199" cy="305567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Technical Assignments</a:t>
            </a:r>
          </a:p>
        </p:txBody>
      </p:sp>
      <p:sp>
        <p:nvSpPr>
          <p:cNvPr id="223" name="Shape 22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GB" sz="2000" dirty="0"/>
              <a:t>Similar to assignments from previous terms,</a:t>
            </a:r>
          </a:p>
          <a:p>
            <a:pPr marL="514350" lvl="0" indent="-285750" rtl="0">
              <a:spcBef>
                <a:spcPts val="0"/>
              </a:spcBef>
              <a:buSzPct val="150000"/>
              <a:buFont typeface="Arial" panose="020B0604020202020204" pitchFamily="34" charset="0"/>
              <a:buChar char="•"/>
            </a:pPr>
            <a:r>
              <a:rPr lang="en-GB" sz="2000" dirty="0"/>
              <a:t>The questions were designed to help the students understand the course </a:t>
            </a:r>
            <a:r>
              <a:rPr lang="en-GB" sz="2000" dirty="0" smtClean="0"/>
              <a:t>materials</a:t>
            </a:r>
            <a:endParaRPr sz="2000" dirty="0"/>
          </a:p>
          <a:p>
            <a:pPr marL="514350" lvl="0" indent="-285750">
              <a:spcBef>
                <a:spcPts val="0"/>
              </a:spcBef>
              <a:buSzPct val="150000"/>
              <a:buFont typeface="Arial" panose="020B0604020202020204" pitchFamily="34" charset="0"/>
              <a:buChar char="•"/>
            </a:pPr>
            <a:r>
              <a:rPr lang="en-GB" sz="2000" dirty="0"/>
              <a:t>Students </a:t>
            </a:r>
            <a:r>
              <a:rPr lang="en-GB" sz="2000" dirty="0" smtClean="0"/>
              <a:t>were </a:t>
            </a:r>
            <a:r>
              <a:rPr lang="en-GB" sz="2000" dirty="0"/>
              <a:t>allowed to collaborate, but they </a:t>
            </a:r>
            <a:r>
              <a:rPr lang="en-GB" sz="2000" dirty="0" smtClean="0"/>
              <a:t>had </a:t>
            </a:r>
            <a:r>
              <a:rPr lang="en-GB" sz="2000" dirty="0"/>
              <a:t>to hand in their own copy of the assignments</a:t>
            </a:r>
          </a:p>
          <a:p>
            <a:pPr lvl="0">
              <a:spcBef>
                <a:spcPts val="0"/>
              </a:spcBef>
              <a:buNone/>
            </a:pPr>
            <a:endParaRPr sz="2000" dirty="0"/>
          </a:p>
          <a:p>
            <a:pPr lvl="0">
              <a:spcBef>
                <a:spcPts val="0"/>
              </a:spcBef>
              <a:buNone/>
            </a:pPr>
            <a:endParaRP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An Example </a:t>
            </a:r>
          </a:p>
        </p:txBody>
      </p:sp>
      <p:pic>
        <p:nvPicPr>
          <p:cNvPr id="229" name="Shape 229" descr="Stat331A1Q1.png"/>
          <p:cNvPicPr preferRelativeResize="0"/>
          <p:nvPr/>
        </p:nvPicPr>
        <p:blipFill>
          <a:blip r:embed="rId3">
            <a:alphaModFix/>
          </a:blip>
          <a:stretch>
            <a:fillRect/>
          </a:stretch>
        </p:blipFill>
        <p:spPr>
          <a:xfrm>
            <a:off x="464775" y="1278600"/>
            <a:ext cx="7822425" cy="23177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 name="Shape 235"/>
              <p:cNvSpPr txBox="1">
                <a:spLocks noGrp="1"/>
              </p:cNvSpPr>
              <p:nvPr>
                <p:ph type="body" idx="1"/>
              </p:nvPr>
            </p:nvSpPr>
            <p:spPr>
              <a:xfrm>
                <a:off x="472077" y="439326"/>
                <a:ext cx="8520600" cy="3924790"/>
              </a:xfrm>
              <a:prstGeom prst="rect">
                <a:avLst/>
              </a:prstGeom>
            </p:spPr>
            <p:txBody>
              <a:bodyPr lIns="91425" tIns="91425" rIns="91425" bIns="91425" anchor="t" anchorCtr="0">
                <a:noAutofit/>
              </a:bodyPr>
              <a:lstStyle/>
              <a:p>
                <a:pPr lvl="0" rtl="0">
                  <a:lnSpc>
                    <a:spcPct val="100000"/>
                  </a:lnSpc>
                  <a:spcBef>
                    <a:spcPts val="0"/>
                  </a:spcBef>
                  <a:buNone/>
                </a:pPr>
                <a:r>
                  <a:rPr lang="en-GB" sz="2000" dirty="0" smtClean="0"/>
                  <a:t>The example is very similar to a concept discussed in class:</a:t>
                </a:r>
              </a:p>
              <a:p>
                <a:pPr lvl="0" algn="ctr" rtl="0">
                  <a:lnSpc>
                    <a:spcPct val="100000"/>
                  </a:lnSpc>
                  <a:spcBef>
                    <a:spcPts val="0"/>
                  </a:spcBef>
                  <a:buNone/>
                </a:pPr>
                <a14:m>
                  <m:oMathPara xmlns:m="http://schemas.openxmlformats.org/officeDocument/2006/math">
                    <m:oMathParaPr>
                      <m:jc m:val="centerGroup"/>
                    </m:oMathParaPr>
                    <m:oMath xmlns:m="http://schemas.openxmlformats.org/officeDocument/2006/math">
                      <m:r>
                        <a:rPr lang="en-GB" sz="2000" i="1" dirty="0" smtClean="0">
                          <a:latin typeface="Cambria Math" panose="02040503050406030204" pitchFamily="18" charset="0"/>
                          <a:ea typeface="Calibri"/>
                          <a:cs typeface="Calibri"/>
                          <a:sym typeface="Calibri"/>
                        </a:rPr>
                        <m:t>𝑦</m:t>
                      </m:r>
                      <m:r>
                        <a:rPr lang="en-GB" sz="2000" i="1" baseline="-25000" dirty="0" err="1">
                          <a:latin typeface="Cambria Math" panose="02040503050406030204" pitchFamily="18" charset="0"/>
                          <a:ea typeface="Calibri"/>
                          <a:cs typeface="Calibri"/>
                          <a:sym typeface="Calibri"/>
                        </a:rPr>
                        <m:t>𝑖</m:t>
                      </m:r>
                      <m:r>
                        <a:rPr lang="en-GB" sz="2000" i="1" baseline="-25000" dirty="0">
                          <a:latin typeface="Cambria Math" panose="02040503050406030204" pitchFamily="18" charset="0"/>
                          <a:ea typeface="Calibri"/>
                          <a:cs typeface="Calibri"/>
                          <a:sym typeface="Calibri"/>
                        </a:rPr>
                        <m:t>  </m:t>
                      </m:r>
                      <m:r>
                        <a:rPr lang="en-GB" sz="2000" i="1" dirty="0">
                          <a:latin typeface="Cambria Math" panose="02040503050406030204" pitchFamily="18" charset="0"/>
                          <a:ea typeface="Calibri"/>
                          <a:cs typeface="Calibri"/>
                          <a:sym typeface="Calibri"/>
                        </a:rPr>
                        <m:t>= </m:t>
                      </m:r>
                      <m:r>
                        <a:rPr lang="en-GB" sz="2000" i="1" dirty="0">
                          <a:latin typeface="Cambria Math" panose="02040503050406030204" pitchFamily="18" charset="0"/>
                          <a:ea typeface="Calibri"/>
                          <a:cs typeface="Calibri"/>
                          <a:sym typeface="Calibri"/>
                        </a:rPr>
                        <m:t>𝛼</m:t>
                      </m:r>
                      <m:r>
                        <a:rPr lang="en-GB" sz="2000" i="1" dirty="0">
                          <a:latin typeface="Cambria Math" panose="02040503050406030204" pitchFamily="18" charset="0"/>
                          <a:ea typeface="Calibri"/>
                          <a:cs typeface="Calibri"/>
                          <a:sym typeface="Calibri"/>
                        </a:rPr>
                        <m:t> + </m:t>
                      </m:r>
                      <m:r>
                        <a:rPr lang="en-GB" sz="2000" i="1" dirty="0">
                          <a:latin typeface="Cambria Math" panose="02040503050406030204" pitchFamily="18" charset="0"/>
                          <a:ea typeface="Calibri"/>
                          <a:cs typeface="Calibri"/>
                          <a:sym typeface="Calibri"/>
                        </a:rPr>
                        <m:t>𝛽</m:t>
                      </m:r>
                      <m:sSub>
                        <m:sSubPr>
                          <m:ctrlPr>
                            <a:rPr lang="en-CA" sz="2000" b="0" i="1" dirty="0" smtClean="0">
                              <a:latin typeface="Cambria Math" panose="02040503050406030204" pitchFamily="18" charset="0"/>
                              <a:ea typeface="Calibri"/>
                              <a:cs typeface="Calibri"/>
                              <a:sym typeface="Calibri"/>
                            </a:rPr>
                          </m:ctrlPr>
                        </m:sSubPr>
                        <m:e>
                          <m:r>
                            <a:rPr lang="en-CA" sz="2000" b="0" i="1" dirty="0" smtClean="0">
                              <a:latin typeface="Cambria Math" panose="02040503050406030204" pitchFamily="18" charset="0"/>
                              <a:ea typeface="Calibri"/>
                              <a:cs typeface="Calibri"/>
                              <a:sym typeface="Calibri"/>
                            </a:rPr>
                            <m:t>𝑥</m:t>
                          </m:r>
                        </m:e>
                        <m:sub>
                          <m:r>
                            <a:rPr lang="en-CA" sz="2000" b="0" i="1" dirty="0" smtClean="0">
                              <a:latin typeface="Cambria Math" panose="02040503050406030204" pitchFamily="18" charset="0"/>
                              <a:ea typeface="Calibri"/>
                              <a:cs typeface="Calibri"/>
                              <a:sym typeface="Calibri"/>
                            </a:rPr>
                            <m:t>𝑖</m:t>
                          </m:r>
                        </m:sub>
                      </m:sSub>
                      <m:r>
                        <a:rPr lang="en-CA" sz="2000" b="0" i="1" dirty="0" smtClean="0">
                          <a:latin typeface="Cambria Math" panose="02040503050406030204" pitchFamily="18" charset="0"/>
                          <a:ea typeface="Calibri"/>
                          <a:cs typeface="Calibri"/>
                          <a:sym typeface="Calibri"/>
                        </a:rPr>
                        <m:t>+</m:t>
                      </m:r>
                      <m:sSub>
                        <m:sSubPr>
                          <m:ctrlPr>
                            <a:rPr lang="en-CA" sz="2000" b="0" i="1" dirty="0" smtClean="0">
                              <a:latin typeface="Cambria Math" panose="02040503050406030204" pitchFamily="18" charset="0"/>
                              <a:ea typeface="Calibri"/>
                              <a:cs typeface="Calibri"/>
                              <a:sym typeface="Calibri"/>
                            </a:rPr>
                          </m:ctrlPr>
                        </m:sSubPr>
                        <m:e>
                          <m:r>
                            <a:rPr lang="en-CA" sz="2000" b="0" i="1" dirty="0" smtClean="0">
                              <a:latin typeface="Cambria Math" panose="02040503050406030204" pitchFamily="18" charset="0"/>
                              <a:ea typeface="Calibri"/>
                              <a:cs typeface="Calibri"/>
                              <a:sym typeface="Calibri"/>
                            </a:rPr>
                            <m:t>𝜖</m:t>
                          </m:r>
                        </m:e>
                        <m:sub>
                          <m:r>
                            <a:rPr lang="en-CA" sz="2000" b="0" i="1" dirty="0" smtClean="0">
                              <a:latin typeface="Cambria Math" panose="02040503050406030204" pitchFamily="18" charset="0"/>
                              <a:ea typeface="Calibri"/>
                              <a:cs typeface="Calibri"/>
                              <a:sym typeface="Calibri"/>
                            </a:rPr>
                            <m:t>𝑖</m:t>
                          </m:r>
                        </m:sub>
                      </m:sSub>
                    </m:oMath>
                  </m:oMathPara>
                </a14:m>
                <a:endParaRPr lang="en-GB" sz="2000" i="1" baseline="-25000" dirty="0" smtClean="0">
                  <a:latin typeface="Calibri"/>
                  <a:ea typeface="Calibri"/>
                  <a:cs typeface="Calibri"/>
                  <a:sym typeface="Calibri"/>
                </a:endParaRPr>
              </a:p>
              <a:p>
                <a:pPr lvl="0" rtl="0">
                  <a:lnSpc>
                    <a:spcPct val="100000"/>
                  </a:lnSpc>
                  <a:spcBef>
                    <a:spcPts val="0"/>
                  </a:spcBef>
                  <a:buNone/>
                </a:pPr>
                <a:r>
                  <a:rPr lang="en-GB" sz="2000" dirty="0"/>
                  <a:t>Students could have demonstrated:</a:t>
                </a:r>
              </a:p>
              <a:p>
                <a:pPr marL="514350" lvl="0" indent="-285750" rtl="0">
                  <a:lnSpc>
                    <a:spcPct val="100000"/>
                  </a:lnSpc>
                  <a:spcBef>
                    <a:spcPts val="0"/>
                  </a:spcBef>
                  <a:buSzPct val="150000"/>
                  <a:buFont typeface="Arial" panose="020B0604020202020204" pitchFamily="34" charset="0"/>
                  <a:buChar char="•"/>
                </a:pPr>
                <a:r>
                  <a:rPr lang="en-GB" sz="2000" dirty="0"/>
                  <a:t>Problem solving skill</a:t>
                </a:r>
              </a:p>
              <a:p>
                <a:pPr marL="514350" lvl="0" indent="-285750" rtl="0">
                  <a:lnSpc>
                    <a:spcPct val="100000"/>
                  </a:lnSpc>
                  <a:spcBef>
                    <a:spcPts val="0"/>
                  </a:spcBef>
                  <a:buSzPct val="150000"/>
                  <a:buFont typeface="Arial" panose="020B0604020202020204" pitchFamily="34" charset="0"/>
                  <a:buChar char="•"/>
                </a:pPr>
                <a:r>
                  <a:rPr lang="en-GB" sz="2000" dirty="0"/>
                  <a:t>Critical thinking skill</a:t>
                </a:r>
              </a:p>
              <a:p>
                <a:pPr marL="514350" lvl="0" indent="-285750" rtl="0">
                  <a:lnSpc>
                    <a:spcPct val="100000"/>
                  </a:lnSpc>
                  <a:spcBef>
                    <a:spcPts val="0"/>
                  </a:spcBef>
                  <a:buSzPct val="150000"/>
                  <a:buFont typeface="Arial" panose="020B0604020202020204" pitchFamily="34" charset="0"/>
                  <a:buChar char="•"/>
                </a:pPr>
                <a:r>
                  <a:rPr lang="en-GB" sz="2000" dirty="0"/>
                  <a:t>Personal initiative</a:t>
                </a:r>
              </a:p>
              <a:p>
                <a:pPr marL="514350" lvl="0" indent="-285750" rtl="0">
                  <a:lnSpc>
                    <a:spcPct val="100000"/>
                  </a:lnSpc>
                  <a:spcBef>
                    <a:spcPts val="0"/>
                  </a:spcBef>
                  <a:buSzPct val="150000"/>
                  <a:buFont typeface="Arial" panose="020B0604020202020204" pitchFamily="34" charset="0"/>
                  <a:buChar char="•"/>
                </a:pPr>
                <a:r>
                  <a:rPr lang="en-GB" sz="2000" dirty="0"/>
                  <a:t>Communication skill</a:t>
                </a:r>
              </a:p>
            </p:txBody>
          </p:sp>
        </mc:Choice>
        <mc:Fallback xmlns="">
          <p:sp>
            <p:nvSpPr>
              <p:cNvPr id="235" name="Shape 235"/>
              <p:cNvSpPr txBox="1">
                <a:spLocks noGrp="1" noRot="1" noChangeAspect="1" noMove="1" noResize="1" noEditPoints="1" noAdjustHandles="1" noChangeArrowheads="1" noChangeShapeType="1" noTextEdit="1"/>
              </p:cNvSpPr>
              <p:nvPr>
                <p:ph type="body" idx="1"/>
              </p:nvPr>
            </p:nvSpPr>
            <p:spPr>
              <a:xfrm>
                <a:off x="472077" y="439326"/>
                <a:ext cx="8520600" cy="3924790"/>
              </a:xfrm>
              <a:prstGeom prst="rect">
                <a:avLst/>
              </a:prstGeom>
              <a:blipFill rotWithShape="0">
                <a:blip r:embed="rId3"/>
                <a:stretch>
                  <a:fillRect l="-715"/>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smtClean="0"/>
              <a:t>Group </a:t>
            </a:r>
            <a:r>
              <a:rPr lang="en-GB" dirty="0"/>
              <a:t>Project</a:t>
            </a:r>
          </a:p>
        </p:txBody>
      </p:sp>
      <p:sp>
        <p:nvSpPr>
          <p:cNvPr id="241" name="Shape 24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buSzPct val="150000"/>
              <a:buFont typeface="Arial" panose="020B0604020202020204" pitchFamily="34" charset="0"/>
              <a:buChar char="•"/>
            </a:pPr>
            <a:r>
              <a:rPr lang="en-GB" sz="2000" dirty="0"/>
              <a:t>Each group </a:t>
            </a:r>
            <a:r>
              <a:rPr lang="en-GB" sz="2000" dirty="0" smtClean="0"/>
              <a:t>consisted </a:t>
            </a:r>
            <a:r>
              <a:rPr lang="en-GB" sz="2000" dirty="0"/>
              <a:t>of 3 - 5 members of their choice</a:t>
            </a:r>
          </a:p>
          <a:p>
            <a:pPr lvl="0" rtl="0">
              <a:lnSpc>
                <a:spcPct val="100000"/>
              </a:lnSpc>
              <a:spcBef>
                <a:spcPts val="0"/>
              </a:spcBef>
              <a:buSzPct val="150000"/>
            </a:pPr>
            <a:endParaRPr sz="2000" dirty="0"/>
          </a:p>
          <a:p>
            <a:pPr marL="514350" lvl="0" indent="-285750">
              <a:lnSpc>
                <a:spcPct val="100000"/>
              </a:lnSpc>
              <a:spcBef>
                <a:spcPts val="0"/>
              </a:spcBef>
              <a:buSzPct val="150000"/>
              <a:buFont typeface="Arial" panose="020B0604020202020204" pitchFamily="34" charset="0"/>
              <a:buChar char="•"/>
            </a:pPr>
            <a:r>
              <a:rPr lang="en-GB" sz="2000" dirty="0"/>
              <a:t>The project </a:t>
            </a:r>
            <a:r>
              <a:rPr lang="en-GB" sz="2000" dirty="0" smtClean="0"/>
              <a:t>allowed students </a:t>
            </a:r>
            <a:r>
              <a:rPr lang="en-GB" sz="2000" dirty="0"/>
              <a:t>to demonstrate leadership and teamwork skills</a:t>
            </a:r>
          </a:p>
          <a:p>
            <a:pPr marL="285750" lvl="0" indent="-285750">
              <a:lnSpc>
                <a:spcPct val="100000"/>
              </a:lnSpc>
              <a:spcBef>
                <a:spcPts val="0"/>
              </a:spcBef>
              <a:buSzPct val="150000"/>
              <a:buFont typeface="Arial" panose="020B0604020202020204" pitchFamily="34" charset="0"/>
              <a:buChar char="•"/>
            </a:pPr>
            <a:endParaRP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Performance</a:t>
            </a:r>
            <a:endParaRPr lang="en-CA" dirty="0"/>
          </a:p>
        </p:txBody>
      </p:sp>
      <p:sp>
        <p:nvSpPr>
          <p:cNvPr id="3" name="Text Placeholder 2"/>
          <p:cNvSpPr>
            <a:spLocks noGrp="1"/>
          </p:cNvSpPr>
          <p:nvPr>
            <p:ph type="body" idx="1"/>
          </p:nvPr>
        </p:nvSpPr>
        <p:spPr/>
        <p:txBody>
          <a:bodyPr/>
          <a:lstStyle/>
          <a:p>
            <a:r>
              <a:rPr lang="en-CA" sz="2000" dirty="0" smtClean="0"/>
              <a:t>In general, students were unable to</a:t>
            </a:r>
          </a:p>
          <a:p>
            <a:pPr marL="285750" indent="-285750">
              <a:buSzPct val="150000"/>
              <a:buFont typeface="Arial" panose="020B0604020202020204" pitchFamily="34" charset="0"/>
              <a:buChar char="•"/>
            </a:pPr>
            <a:r>
              <a:rPr lang="en-CA" sz="2000" dirty="0" smtClean="0"/>
              <a:t>articulate their professional skills</a:t>
            </a:r>
          </a:p>
          <a:p>
            <a:pPr marL="285750" indent="-285750">
              <a:buSzPct val="150000"/>
              <a:buFont typeface="Arial" panose="020B0604020202020204" pitchFamily="34" charset="0"/>
              <a:buChar char="•"/>
            </a:pPr>
            <a:r>
              <a:rPr lang="en-CA" sz="2000" dirty="0" smtClean="0"/>
              <a:t>collect evidence to support their claims </a:t>
            </a:r>
          </a:p>
          <a:p>
            <a:pPr marL="285750" indent="-285750">
              <a:buFont typeface="Arial" panose="020B0604020202020204" pitchFamily="34" charset="0"/>
              <a:buChar char="•"/>
            </a:pPr>
            <a:endParaRPr lang="en-CA" sz="2000" dirty="0"/>
          </a:p>
          <a:p>
            <a:r>
              <a:rPr lang="en-CA" sz="2000" dirty="0" smtClean="0"/>
              <a:t>However, the students made progress with each written assignment</a:t>
            </a:r>
          </a:p>
        </p:txBody>
      </p:sp>
    </p:spTree>
    <p:extLst>
      <p:ext uri="{BB962C8B-B14F-4D97-AF65-F5344CB8AC3E}">
        <p14:creationId xmlns:p14="http://schemas.microsoft.com/office/powerpoint/2010/main" val="193058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Progression through the Reflections</a:t>
            </a:r>
          </a:p>
        </p:txBody>
      </p:sp>
      <p:sp>
        <p:nvSpPr>
          <p:cNvPr id="253" name="Shape 25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buNone/>
            </a:pPr>
            <a:r>
              <a:rPr lang="en-GB" sz="2000" dirty="0"/>
              <a:t>First Reflection: concerned about getting the 2%</a:t>
            </a:r>
          </a:p>
          <a:p>
            <a:pPr marL="514350" lvl="0" indent="-285750" rtl="0">
              <a:lnSpc>
                <a:spcPct val="100000"/>
              </a:lnSpc>
              <a:spcBef>
                <a:spcPts val="0"/>
              </a:spcBef>
              <a:buSzPct val="150000"/>
              <a:buFont typeface="Arial" panose="020B0604020202020204" pitchFamily="34" charset="0"/>
              <a:buChar char="•"/>
            </a:pPr>
            <a:r>
              <a:rPr lang="en-GB" sz="2000" dirty="0"/>
              <a:t>Was confused about the purpose and expectations</a:t>
            </a:r>
          </a:p>
          <a:p>
            <a:pPr marL="514350" lvl="0" indent="-285750" rtl="0">
              <a:lnSpc>
                <a:spcPct val="100000"/>
              </a:lnSpc>
              <a:spcBef>
                <a:spcPts val="0"/>
              </a:spcBef>
              <a:buSzPct val="150000"/>
              <a:buFont typeface="Arial" panose="020B0604020202020204" pitchFamily="34" charset="0"/>
              <a:buChar char="•"/>
            </a:pPr>
            <a:r>
              <a:rPr lang="en-GB" sz="2000" dirty="0"/>
              <a:t>Template was complicated and not clear </a:t>
            </a:r>
          </a:p>
          <a:p>
            <a:pPr marL="514350" lvl="0" indent="-285750" rtl="0">
              <a:lnSpc>
                <a:spcPct val="100000"/>
              </a:lnSpc>
              <a:spcBef>
                <a:spcPts val="0"/>
              </a:spcBef>
              <a:buSzPct val="150000"/>
              <a:buFont typeface="Arial" panose="020B0604020202020204" pitchFamily="34" charset="0"/>
              <a:buChar char="•"/>
            </a:pPr>
            <a:r>
              <a:rPr lang="en-GB" sz="2000" dirty="0"/>
              <a:t>Completed assignment with </a:t>
            </a:r>
            <a:r>
              <a:rPr lang="en-GB" sz="2000" dirty="0" err="1"/>
              <a:t>mindset</a:t>
            </a:r>
            <a:r>
              <a:rPr lang="en-GB" sz="2000" dirty="0"/>
              <a:t> of getting a good mark</a:t>
            </a:r>
          </a:p>
          <a:p>
            <a:pPr marL="514350" lvl="0" indent="-285750" rtl="0">
              <a:lnSpc>
                <a:spcPct val="100000"/>
              </a:lnSpc>
              <a:spcBef>
                <a:spcPts val="0"/>
              </a:spcBef>
              <a:buSzPct val="150000"/>
              <a:buFont typeface="Arial" panose="020B0604020202020204" pitchFamily="34" charset="0"/>
              <a:buChar char="•"/>
            </a:pPr>
            <a:r>
              <a:rPr lang="en-GB" sz="2000" dirty="0"/>
              <a:t>Could not see how the process of reflection was a source of professional or personal development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Second Reflection</a:t>
            </a:r>
          </a:p>
        </p:txBody>
      </p:sp>
      <p:sp>
        <p:nvSpPr>
          <p:cNvPr id="259" name="Shape 25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lnSpc>
                <a:spcPct val="100000"/>
              </a:lnSpc>
              <a:spcBef>
                <a:spcPts val="0"/>
              </a:spcBef>
              <a:buNone/>
            </a:pPr>
            <a:r>
              <a:rPr lang="en-GB" sz="2000" dirty="0"/>
              <a:t>With the second reflection, I took the time to reflect on my professional skills</a:t>
            </a:r>
          </a:p>
          <a:p>
            <a:pPr marL="514350" lvl="0" indent="-285750" rtl="0">
              <a:lnSpc>
                <a:spcPct val="100000"/>
              </a:lnSpc>
              <a:spcBef>
                <a:spcPts val="0"/>
              </a:spcBef>
              <a:buSzPct val="150000"/>
              <a:buFont typeface="Arial" panose="020B0604020202020204" pitchFamily="34" charset="0"/>
              <a:buChar char="•"/>
            </a:pPr>
            <a:r>
              <a:rPr lang="en-GB" sz="2000" dirty="0"/>
              <a:t>Gave me a clearer understanding of myself as a person and learner </a:t>
            </a:r>
          </a:p>
          <a:p>
            <a:pPr marL="514350" lvl="0" indent="-285750" rtl="0">
              <a:lnSpc>
                <a:spcPct val="100000"/>
              </a:lnSpc>
              <a:spcBef>
                <a:spcPts val="0"/>
              </a:spcBef>
              <a:buSzPct val="150000"/>
              <a:buFont typeface="Arial" panose="020B0604020202020204" pitchFamily="34" charset="0"/>
              <a:buChar char="•"/>
            </a:pPr>
            <a:r>
              <a:rPr lang="en-GB" sz="2000" dirty="0"/>
              <a:t>Realized I wasn’t putting enough effort into Stat 331 </a:t>
            </a:r>
          </a:p>
          <a:p>
            <a:pPr marL="514350" lvl="0" indent="-285750" rtl="0">
              <a:lnSpc>
                <a:spcPct val="100000"/>
              </a:lnSpc>
              <a:spcBef>
                <a:spcPts val="0"/>
              </a:spcBef>
              <a:buSzPct val="150000"/>
              <a:buFont typeface="Arial" panose="020B0604020202020204" pitchFamily="34" charset="0"/>
              <a:buChar char="•"/>
            </a:pPr>
            <a:r>
              <a:rPr lang="en-GB" sz="2000" dirty="0"/>
              <a:t>Made connections between skills developed in Stat 331 and real world applications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About Stat 331</a:t>
            </a:r>
          </a:p>
        </p:txBody>
      </p:sp>
      <p:sp>
        <p:nvSpPr>
          <p:cNvPr id="100" name="Shape 10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71500" indent="-342900">
              <a:lnSpc>
                <a:spcPct val="100000"/>
              </a:lnSpc>
              <a:buSzPct val="150000"/>
              <a:buFont typeface="Arial" panose="020B0604020202020204" pitchFamily="34" charset="0"/>
              <a:buChar char="•"/>
            </a:pPr>
            <a:r>
              <a:rPr lang="en-GB" sz="2000" dirty="0"/>
              <a:t>All Math students who have taken Stat 230 and Stat 231 can take this course</a:t>
            </a:r>
          </a:p>
          <a:p>
            <a:pPr marL="1028700" lvl="1" indent="-342900">
              <a:lnSpc>
                <a:spcPct val="100000"/>
              </a:lnSpc>
              <a:buSzPct val="150000"/>
              <a:buFont typeface="Arial" panose="020B0604020202020204" pitchFamily="34" charset="0"/>
              <a:buChar char="•"/>
            </a:pPr>
            <a:r>
              <a:rPr lang="en-GB" sz="1600" dirty="0"/>
              <a:t>Required course for students majoring in Statistics and Actuarial Science</a:t>
            </a:r>
          </a:p>
          <a:p>
            <a:pPr marL="1028700" lvl="1" indent="-342900">
              <a:lnSpc>
                <a:spcPct val="100000"/>
              </a:lnSpc>
              <a:buSzPct val="150000"/>
              <a:buFont typeface="Arial" panose="020B0604020202020204" pitchFamily="34" charset="0"/>
              <a:buChar char="•"/>
            </a:pPr>
            <a:r>
              <a:rPr lang="en-GB" sz="1600" dirty="0"/>
              <a:t>Cross-listed with SYDE </a:t>
            </a:r>
            <a:r>
              <a:rPr lang="en-GB" sz="1600" dirty="0" smtClean="0"/>
              <a:t>334</a:t>
            </a:r>
            <a:endParaRPr sz="1600" dirty="0"/>
          </a:p>
          <a:p>
            <a:pPr marL="571500" indent="-342900">
              <a:lnSpc>
                <a:spcPct val="100000"/>
              </a:lnSpc>
              <a:buSzPct val="150000"/>
              <a:buFont typeface="Arial" panose="020B0604020202020204" pitchFamily="34" charset="0"/>
              <a:buChar char="•"/>
            </a:pPr>
            <a:r>
              <a:rPr lang="en-GB" sz="2000" dirty="0"/>
              <a:t>Offered every term: </a:t>
            </a:r>
          </a:p>
          <a:p>
            <a:pPr marL="1028700" lvl="1" indent="-342900">
              <a:lnSpc>
                <a:spcPct val="100000"/>
              </a:lnSpc>
              <a:buSzPct val="150000"/>
              <a:buFont typeface="Arial" panose="020B0604020202020204" pitchFamily="34" charset="0"/>
              <a:buChar char="•"/>
            </a:pPr>
            <a:r>
              <a:rPr lang="en-GB" sz="1600" dirty="0"/>
              <a:t>2 sections in the Fall term</a:t>
            </a:r>
          </a:p>
          <a:p>
            <a:pPr marL="1028700" lvl="1" indent="-342900">
              <a:lnSpc>
                <a:spcPct val="100000"/>
              </a:lnSpc>
              <a:buSzPct val="150000"/>
              <a:buFont typeface="Arial" panose="020B0604020202020204" pitchFamily="34" charset="0"/>
              <a:buChar char="•"/>
            </a:pPr>
            <a:r>
              <a:rPr lang="en-GB" sz="1600" dirty="0"/>
              <a:t>1 section in the Winter and Spring terms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Third Reflection</a:t>
            </a:r>
          </a:p>
        </p:txBody>
      </p:sp>
      <p:sp>
        <p:nvSpPr>
          <p:cNvPr id="265" name="Shape 26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buNone/>
            </a:pPr>
            <a:r>
              <a:rPr lang="en-GB" sz="2000" dirty="0"/>
              <a:t>By the third reflection, I understood the purpose and benefits of the assignments</a:t>
            </a:r>
          </a:p>
          <a:p>
            <a:pPr marL="514350" lvl="0" indent="-285750">
              <a:lnSpc>
                <a:spcPct val="100000"/>
              </a:lnSpc>
              <a:spcBef>
                <a:spcPts val="0"/>
              </a:spcBef>
              <a:buSzPct val="150000"/>
              <a:buFont typeface="Arial" panose="020B0604020202020204" pitchFamily="34" charset="0"/>
              <a:buChar char="•"/>
            </a:pPr>
            <a:r>
              <a:rPr lang="en-GB" sz="2000" dirty="0"/>
              <a:t> Convinced group member to work on the last bonus assignment </a:t>
            </a:r>
          </a:p>
          <a:p>
            <a:pPr lvl="0">
              <a:lnSpc>
                <a:spcPct val="100000"/>
              </a:lnSpc>
              <a:spcBef>
                <a:spcPts val="0"/>
              </a:spcBef>
              <a:buNone/>
            </a:pPr>
            <a:endParaRP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Overall Takeaways </a:t>
            </a:r>
          </a:p>
        </p:txBody>
      </p:sp>
      <p:sp>
        <p:nvSpPr>
          <p:cNvPr id="271" name="Shape 27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buSzPct val="150000"/>
              <a:buFont typeface="Arial" panose="020B0604020202020204" pitchFamily="34" charset="0"/>
              <a:buChar char="•"/>
            </a:pPr>
            <a:r>
              <a:rPr lang="en-GB" sz="2400" dirty="0"/>
              <a:t>Learned how to develop and market my professional skills</a:t>
            </a:r>
          </a:p>
          <a:p>
            <a:pPr marL="514350" lvl="0" indent="-285750" rtl="0">
              <a:lnSpc>
                <a:spcPct val="100000"/>
              </a:lnSpc>
              <a:spcBef>
                <a:spcPts val="0"/>
              </a:spcBef>
              <a:buSzPct val="150000"/>
              <a:buFont typeface="Arial" panose="020B0604020202020204" pitchFamily="34" charset="0"/>
              <a:buChar char="•"/>
            </a:pPr>
            <a:r>
              <a:rPr lang="en-GB" sz="2400" dirty="0"/>
              <a:t>Developed a better understanding of my personal strengths and weaknesses, as well as how to improve my weaknesses </a:t>
            </a:r>
          </a:p>
          <a:p>
            <a:pPr marL="971550" lvl="1" indent="-285750" rtl="0">
              <a:lnSpc>
                <a:spcPct val="100000"/>
              </a:lnSpc>
              <a:spcBef>
                <a:spcPts val="0"/>
              </a:spcBef>
              <a:buSzPct val="150000"/>
              <a:buFont typeface="Arial" panose="020B0604020202020204" pitchFamily="34" charset="0"/>
              <a:buChar char="•"/>
            </a:pPr>
            <a:r>
              <a:rPr lang="en-GB" sz="1800" dirty="0"/>
              <a:t>Strength: leadership, teamwork </a:t>
            </a:r>
          </a:p>
          <a:p>
            <a:pPr marL="971550" lvl="1" indent="-285750" rtl="0">
              <a:lnSpc>
                <a:spcPct val="100000"/>
              </a:lnSpc>
              <a:spcBef>
                <a:spcPts val="0"/>
              </a:spcBef>
              <a:buSzPct val="150000"/>
              <a:buFont typeface="Arial" panose="020B0604020202020204" pitchFamily="34" charset="0"/>
              <a:buChar char="•"/>
            </a:pPr>
            <a:r>
              <a:rPr lang="en-GB" sz="1800" dirty="0"/>
              <a:t>Weaknesses: personal initiative </a:t>
            </a:r>
          </a:p>
          <a:p>
            <a:pPr lvl="0" rtl="0">
              <a:lnSpc>
                <a:spcPct val="100000"/>
              </a:lnSpc>
              <a:spcBef>
                <a:spcPts val="0"/>
              </a:spcBef>
              <a:buNone/>
            </a:pPr>
            <a:endParaRPr sz="2400" dirty="0"/>
          </a:p>
          <a:p>
            <a:pPr marR="0" lvl="0" algn="l" rtl="0">
              <a:lnSpc>
                <a:spcPct val="100000"/>
              </a:lnSpc>
              <a:spcBef>
                <a:spcPts val="0"/>
              </a:spcBef>
              <a:spcAft>
                <a:spcPts val="1600"/>
              </a:spcAft>
              <a:buNone/>
            </a:pPr>
            <a:endParaRP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dirty="0" smtClean="0"/>
              <a:t>Student Resistance</a:t>
            </a:r>
            <a:endParaRPr lang="en-GB" dirty="0"/>
          </a:p>
        </p:txBody>
      </p:sp>
      <p:sp>
        <p:nvSpPr>
          <p:cNvPr id="277" name="Shape 27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buNone/>
            </a:pPr>
            <a:r>
              <a:rPr lang="en-GB" sz="2000" dirty="0"/>
              <a:t>From the course evaluation, some students felt that it was unnecessary for the course as it was unrelated to the actual course materials</a:t>
            </a:r>
          </a:p>
          <a:p>
            <a:pPr lvl="0">
              <a:lnSpc>
                <a:spcPct val="100000"/>
              </a:lnSpc>
              <a:spcBef>
                <a:spcPts val="0"/>
              </a:spcBef>
              <a:buNone/>
            </a:pPr>
            <a:endParaRPr sz="2000" dirty="0"/>
          </a:p>
          <a:p>
            <a:pPr lvl="0" rtl="0">
              <a:lnSpc>
                <a:spcPct val="100000"/>
              </a:lnSpc>
              <a:spcBef>
                <a:spcPts val="0"/>
              </a:spcBef>
              <a:buNone/>
            </a:pPr>
            <a:r>
              <a:rPr lang="en-GB" sz="2000" i="1" dirty="0"/>
              <a:t>“I don't think the reflection bonus assignment is a good idea. We don't need three reflections during a statistics courses, maybe one is enough.”</a:t>
            </a:r>
          </a:p>
          <a:p>
            <a:pPr lvl="0" rtl="0">
              <a:lnSpc>
                <a:spcPct val="100000"/>
              </a:lnSpc>
              <a:spcBef>
                <a:spcPts val="0"/>
              </a:spcBef>
              <a:buNone/>
            </a:pPr>
            <a:endParaRPr sz="2000" dirty="0"/>
          </a:p>
          <a:p>
            <a:pPr lvl="0" rtl="0">
              <a:lnSpc>
                <a:spcPct val="100000"/>
              </a:lnSpc>
              <a:spcBef>
                <a:spcPts val="0"/>
              </a:spcBef>
              <a:buNone/>
            </a:pPr>
            <a:r>
              <a:rPr lang="en-GB" sz="2000"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The Extra Benefits for Instructor</a:t>
            </a:r>
          </a:p>
        </p:txBody>
      </p:sp>
      <p:sp>
        <p:nvSpPr>
          <p:cNvPr id="283" name="Shape 28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GB" sz="2000" dirty="0"/>
              <a:t>Was able to understand the challenges students had in the course without conducting a mid-term evaluation</a:t>
            </a:r>
          </a:p>
          <a:p>
            <a:pPr lvl="0" rtl="0">
              <a:lnSpc>
                <a:spcPct val="100000"/>
              </a:lnSpc>
              <a:spcBef>
                <a:spcPts val="0"/>
              </a:spcBef>
              <a:buNone/>
            </a:pPr>
            <a:endParaRPr sz="2000" dirty="0"/>
          </a:p>
          <a:p>
            <a:pPr marL="457200" lvl="0" indent="-228600" rtl="0">
              <a:lnSpc>
                <a:spcPct val="100000"/>
              </a:lnSpc>
              <a:spcBef>
                <a:spcPts val="0"/>
              </a:spcBef>
              <a:buChar char="●"/>
            </a:pPr>
            <a:r>
              <a:rPr lang="en-GB" sz="2000" dirty="0"/>
              <a:t>Their reflective written assignments have become my reference when writing reference letters for them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GB"/>
              <a:t>Advantages of Reflection for Students</a:t>
            </a:r>
          </a:p>
        </p:txBody>
      </p:sp>
      <p:sp>
        <p:nvSpPr>
          <p:cNvPr id="289" name="Shape 28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342900" lvl="0" indent="-342900">
              <a:lnSpc>
                <a:spcPct val="100000"/>
              </a:lnSpc>
              <a:spcBef>
                <a:spcPts val="0"/>
              </a:spcBef>
              <a:buSzPct val="150000"/>
              <a:buFont typeface="Arial" panose="020B0604020202020204" pitchFamily="34" charset="0"/>
              <a:buChar char="•"/>
            </a:pPr>
            <a:r>
              <a:rPr lang="en-GB" sz="2000" dirty="0"/>
              <a:t>After the first bonus assignment, many of my peers were doing the reflection for personal development (not just for 2%)</a:t>
            </a:r>
          </a:p>
          <a:p>
            <a:pPr marL="342900" lvl="0" indent="-342900" rtl="0">
              <a:lnSpc>
                <a:spcPct val="100000"/>
              </a:lnSpc>
              <a:spcBef>
                <a:spcPts val="0"/>
              </a:spcBef>
              <a:buSzPct val="150000"/>
              <a:buFont typeface="Arial" panose="020B0604020202020204" pitchFamily="34" charset="0"/>
              <a:buChar char="•"/>
            </a:pPr>
            <a:r>
              <a:rPr lang="en-GB" sz="2000" dirty="0"/>
              <a:t>The reflection helped me understand how I was developing professional skills through my coursework.  </a:t>
            </a:r>
            <a:endParaRPr lang="en-GB" sz="2000" dirty="0" smtClean="0"/>
          </a:p>
          <a:p>
            <a:pPr marL="342900" lvl="0" indent="-342900" rtl="0">
              <a:lnSpc>
                <a:spcPct val="100000"/>
              </a:lnSpc>
              <a:spcBef>
                <a:spcPts val="0"/>
              </a:spcBef>
              <a:buSzPct val="150000"/>
              <a:buFont typeface="Arial" panose="020B0604020202020204" pitchFamily="34" charset="0"/>
              <a:buChar char="•"/>
            </a:pPr>
            <a:r>
              <a:rPr lang="en-GB" sz="2000" dirty="0" smtClean="0"/>
              <a:t>Provided </a:t>
            </a:r>
            <a:r>
              <a:rPr lang="en-GB" sz="2000" dirty="0"/>
              <a:t>me with a different perspective on my coursework </a:t>
            </a:r>
          </a:p>
          <a:p>
            <a:pPr marL="1028700" lvl="1" indent="-342900" rtl="0">
              <a:lnSpc>
                <a:spcPct val="100000"/>
              </a:lnSpc>
              <a:spcBef>
                <a:spcPts val="0"/>
              </a:spcBef>
              <a:buSzPct val="150000"/>
              <a:buFont typeface="Arial" panose="020B0604020202020204" pitchFamily="34" charset="0"/>
              <a:buChar char="•"/>
            </a:pPr>
            <a:r>
              <a:rPr lang="en-GB" sz="1600" dirty="0"/>
              <a:t>This enhanced my learning experience as I was able to see the applications of my learning</a:t>
            </a:r>
          </a:p>
          <a:p>
            <a:pPr lvl="0" rtl="0">
              <a:lnSpc>
                <a:spcPct val="100000"/>
              </a:lnSpc>
              <a:spcBef>
                <a:spcPts val="0"/>
              </a:spcBef>
              <a:buNone/>
            </a:pPr>
            <a:endParaRPr sz="2000" dirty="0"/>
          </a:p>
          <a:p>
            <a:pPr lvl="0">
              <a:lnSpc>
                <a:spcPct val="100000"/>
              </a:lnSpc>
              <a:spcBef>
                <a:spcPts val="0"/>
              </a:spcBef>
              <a:buNone/>
            </a:pPr>
            <a:endParaRPr sz="2000" dirty="0"/>
          </a:p>
          <a:p>
            <a:pPr lvl="0" rtl="0">
              <a:lnSpc>
                <a:spcPct val="100000"/>
              </a:lnSpc>
              <a:spcBef>
                <a:spcPts val="0"/>
              </a:spcBef>
              <a:buNone/>
            </a:pPr>
            <a:endParaRP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a:t>Bigger Picture of Learning Math</a:t>
            </a:r>
          </a:p>
        </p:txBody>
      </p:sp>
      <p:sp>
        <p:nvSpPr>
          <p:cNvPr id="295" name="Shape 29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buNone/>
            </a:pPr>
            <a:r>
              <a:rPr lang="en-GB" sz="2000" dirty="0"/>
              <a:t>When I was contemplating whether I should study math, I was encouraged to because: </a:t>
            </a:r>
          </a:p>
          <a:p>
            <a:pPr lvl="0" algn="ctr" rtl="0">
              <a:lnSpc>
                <a:spcPct val="100000"/>
              </a:lnSpc>
              <a:spcBef>
                <a:spcPts val="0"/>
              </a:spcBef>
              <a:buNone/>
            </a:pPr>
            <a:r>
              <a:rPr lang="en-GB" sz="2000" dirty="0"/>
              <a:t>“Math improves our analytical abilities”   </a:t>
            </a:r>
          </a:p>
          <a:p>
            <a:pPr lvl="0" algn="ctr" rtl="0">
              <a:lnSpc>
                <a:spcPct val="100000"/>
              </a:lnSpc>
              <a:spcBef>
                <a:spcPts val="0"/>
              </a:spcBef>
              <a:buNone/>
            </a:pPr>
            <a:endParaRPr sz="2000" dirty="0"/>
          </a:p>
          <a:p>
            <a:pPr lvl="0" algn="l">
              <a:lnSpc>
                <a:spcPct val="100000"/>
              </a:lnSpc>
              <a:spcBef>
                <a:spcPts val="0"/>
              </a:spcBef>
              <a:buNone/>
            </a:pPr>
            <a:r>
              <a:rPr lang="en-GB" sz="2000" dirty="0"/>
              <a:t>Today, I know what that means.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1700" y="555600"/>
            <a:ext cx="5285232" cy="755700"/>
          </a:xfrm>
        </p:spPr>
        <p:txBody>
          <a:bodyPr/>
          <a:lstStyle/>
          <a:p>
            <a:r>
              <a:rPr lang="en-CA" sz="4400" dirty="0" smtClean="0"/>
              <a:t>Thank you! </a:t>
            </a:r>
            <a:endParaRPr lang="en-CA" sz="4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87" y="1630659"/>
            <a:ext cx="4048125" cy="2686050"/>
          </a:xfrm>
          <a:prstGeom prst="rect">
            <a:avLst/>
          </a:prstGeom>
        </p:spPr>
      </p:pic>
    </p:spTree>
    <p:extLst>
      <p:ext uri="{BB962C8B-B14F-4D97-AF65-F5344CB8AC3E}">
        <p14:creationId xmlns:p14="http://schemas.microsoft.com/office/powerpoint/2010/main" val="411186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a:t>Common Stat 331 </a:t>
            </a:r>
            <a:r>
              <a:rPr lang="en-GB" dirty="0" smtClean="0"/>
              <a:t>Assessments</a:t>
            </a:r>
            <a:endParaRPr lang="en-GB" dirty="0"/>
          </a:p>
        </p:txBody>
      </p:sp>
      <p:sp>
        <p:nvSpPr>
          <p:cNvPr id="106" name="Shape 10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a:lnSpc>
                <a:spcPct val="100000"/>
              </a:lnSpc>
              <a:buSzPct val="150000"/>
            </a:pPr>
            <a:r>
              <a:rPr lang="en-GB" sz="2000" dirty="0"/>
              <a:t>Depending on instructors, assessments include:</a:t>
            </a:r>
          </a:p>
          <a:p>
            <a:pPr marL="514350" indent="-285750">
              <a:lnSpc>
                <a:spcPct val="100000"/>
              </a:lnSpc>
              <a:buSzPct val="150000"/>
              <a:buFont typeface="Arial" panose="020B0604020202020204" pitchFamily="34" charset="0"/>
              <a:buChar char="•"/>
            </a:pPr>
            <a:r>
              <a:rPr lang="en-GB" sz="2000" dirty="0"/>
              <a:t>Assignments</a:t>
            </a:r>
          </a:p>
          <a:p>
            <a:pPr marL="514350" indent="-285750">
              <a:lnSpc>
                <a:spcPct val="100000"/>
              </a:lnSpc>
              <a:buSzPct val="150000"/>
              <a:buFont typeface="Arial" panose="020B0604020202020204" pitchFamily="34" charset="0"/>
              <a:buChar char="•"/>
            </a:pPr>
            <a:r>
              <a:rPr lang="en-GB" sz="2000" dirty="0"/>
              <a:t>Hands-on project</a:t>
            </a:r>
          </a:p>
          <a:p>
            <a:pPr marL="514350" indent="-285750">
              <a:lnSpc>
                <a:spcPct val="100000"/>
              </a:lnSpc>
              <a:buSzPct val="150000"/>
              <a:buFont typeface="Arial" panose="020B0604020202020204" pitchFamily="34" charset="0"/>
              <a:buChar char="•"/>
            </a:pPr>
            <a:r>
              <a:rPr lang="en-GB" sz="2000" dirty="0"/>
              <a:t>Midterm(s) and final exam</a:t>
            </a:r>
            <a:br>
              <a:rPr lang="en-GB" sz="2000" dirty="0"/>
            </a:b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388925"/>
            <a:ext cx="7554300" cy="755700"/>
          </a:xfrm>
          <a:prstGeom prst="rect">
            <a:avLst/>
          </a:prstGeom>
        </p:spPr>
        <p:txBody>
          <a:bodyPr lIns="91425" tIns="91425" rIns="91425" bIns="91425" anchor="b" anchorCtr="0">
            <a:noAutofit/>
          </a:bodyPr>
          <a:lstStyle/>
          <a:p>
            <a:pPr lvl="0">
              <a:spcBef>
                <a:spcPts val="0"/>
              </a:spcBef>
              <a:buNone/>
            </a:pPr>
            <a:r>
              <a:rPr lang="en-GB" sz="3000" dirty="0"/>
              <a:t>Reflective W</a:t>
            </a:r>
            <a:r>
              <a:rPr lang="en-GB" sz="3000" dirty="0" smtClean="0"/>
              <a:t>ritten Assignments </a:t>
            </a:r>
            <a:r>
              <a:rPr lang="en-GB" sz="3000" dirty="0"/>
              <a:t>in Stat 331</a:t>
            </a:r>
            <a:r>
              <a:rPr lang="en-GB" dirty="0"/>
              <a:t>  </a:t>
            </a:r>
          </a:p>
        </p:txBody>
      </p:sp>
      <p:sp>
        <p:nvSpPr>
          <p:cNvPr id="112" name="Shape 112"/>
          <p:cNvSpPr txBox="1">
            <a:spLocks noGrp="1"/>
          </p:cNvSpPr>
          <p:nvPr>
            <p:ph type="body" idx="1"/>
          </p:nvPr>
        </p:nvSpPr>
        <p:spPr>
          <a:xfrm>
            <a:off x="311700" y="1465804"/>
            <a:ext cx="2808000" cy="3103200"/>
          </a:xfrm>
          <a:prstGeom prst="rect">
            <a:avLst/>
          </a:prstGeom>
        </p:spPr>
        <p:txBody>
          <a:bodyPr lIns="91425" tIns="91425" rIns="91425" bIns="91425" anchor="t" anchorCtr="0">
            <a:noAutofit/>
          </a:bodyPr>
          <a:lstStyle/>
          <a:p>
            <a:pPr lvl="0">
              <a:lnSpc>
                <a:spcPct val="100000"/>
              </a:lnSpc>
              <a:spcBef>
                <a:spcPts val="0"/>
              </a:spcBef>
              <a:buNone/>
            </a:pPr>
            <a:r>
              <a:rPr lang="en-GB" sz="2000" dirty="0"/>
              <a:t>Included </a:t>
            </a:r>
            <a:r>
              <a:rPr lang="en-GB" sz="2000" i="1" dirty="0"/>
              <a:t>optional</a:t>
            </a:r>
            <a:r>
              <a:rPr lang="en-GB" sz="2000" dirty="0"/>
              <a:t> reflective written assignments into the course </a:t>
            </a:r>
            <a:r>
              <a:rPr lang="en-GB" sz="2000" i="1" dirty="0"/>
              <a:t>on top of the regular workload</a:t>
            </a:r>
          </a:p>
          <a:p>
            <a:pPr lvl="0">
              <a:spcBef>
                <a:spcPts val="0"/>
              </a:spcBef>
              <a:buNone/>
            </a:pPr>
            <a:endParaRPr sz="1400" i="1" dirty="0"/>
          </a:p>
        </p:txBody>
      </p:sp>
      <p:pic>
        <p:nvPicPr>
          <p:cNvPr id="113" name="Shape 113" descr="o-STRESSED-STUDENT-facebook.jpg"/>
          <p:cNvPicPr preferRelativeResize="0"/>
          <p:nvPr/>
        </p:nvPicPr>
        <p:blipFill>
          <a:blip r:embed="rId3">
            <a:alphaModFix/>
          </a:blip>
          <a:stretch>
            <a:fillRect/>
          </a:stretch>
        </p:blipFill>
        <p:spPr>
          <a:xfrm>
            <a:off x="3313150" y="1465800"/>
            <a:ext cx="5449850" cy="28400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a:t>Why </a:t>
            </a:r>
            <a:r>
              <a:rPr lang="en-GB" dirty="0" smtClean="0"/>
              <a:t>Reflection</a:t>
            </a:r>
            <a:r>
              <a:rPr lang="en-GB" dirty="0"/>
              <a:t>? </a:t>
            </a:r>
          </a:p>
        </p:txBody>
      </p:sp>
      <p:sp>
        <p:nvSpPr>
          <p:cNvPr id="119" name="Shape 11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GB" sz="2000" dirty="0"/>
              <a:t>Inspired by Dr Jill </a:t>
            </a:r>
            <a:r>
              <a:rPr lang="en-GB" sz="2000" dirty="0" err="1"/>
              <a:t>Tomasson</a:t>
            </a:r>
            <a:r>
              <a:rPr lang="en-GB" sz="2000" dirty="0"/>
              <a:t>-Goodwin and Katherine Lithgow’s work in “</a:t>
            </a:r>
            <a:r>
              <a:rPr lang="en-GB" sz="2000" dirty="0" err="1"/>
              <a:t>ePortfolios</a:t>
            </a:r>
            <a:r>
              <a:rPr lang="en-GB" sz="2000" dirty="0"/>
              <a:t> for Career, Reflection and Competency Integration” that explored the effects of guided, graded student reflections on coursework</a:t>
            </a:r>
          </a:p>
          <a:p>
            <a:pPr marL="457200" lvl="0" indent="-228600" rtl="0">
              <a:lnSpc>
                <a:spcPct val="100000"/>
              </a:lnSpc>
              <a:spcBef>
                <a:spcPts val="0"/>
              </a:spcBef>
              <a:buChar char="●"/>
            </a:pPr>
            <a:r>
              <a:rPr lang="en-GB" sz="2000" dirty="0"/>
              <a:t>In the study, they found that students who wrote reflections about the transferable skills could better articulate these skills to other people six months after the course finished </a:t>
            </a:r>
          </a:p>
          <a:p>
            <a:pPr lvl="0">
              <a:spcBef>
                <a:spcPts val="0"/>
              </a:spcBef>
              <a:buNone/>
            </a:pPr>
            <a:endParaRP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699" y="545552"/>
            <a:ext cx="5209869" cy="755700"/>
          </a:xfrm>
          <a:prstGeom prst="rect">
            <a:avLst/>
          </a:prstGeom>
        </p:spPr>
        <p:txBody>
          <a:bodyPr lIns="91425" tIns="91425" rIns="91425" bIns="91425" anchor="b" anchorCtr="0">
            <a:noAutofit/>
          </a:bodyPr>
          <a:lstStyle/>
          <a:p>
            <a:pPr lvl="0">
              <a:spcBef>
                <a:spcPts val="0"/>
              </a:spcBef>
              <a:buNone/>
            </a:pPr>
            <a:r>
              <a:rPr lang="en-GB" dirty="0"/>
              <a:t>Student </a:t>
            </a:r>
            <a:r>
              <a:rPr lang="en-GB" dirty="0" smtClean="0"/>
              <a:t>Enrolment </a:t>
            </a:r>
            <a:r>
              <a:rPr lang="en-GB" dirty="0"/>
              <a:t>in Co-op </a:t>
            </a:r>
            <a:r>
              <a:rPr lang="en-GB" dirty="0" smtClean="0"/>
              <a:t>Program</a:t>
            </a:r>
            <a:endParaRPr lang="en-GB" dirty="0"/>
          </a:p>
        </p:txBody>
      </p:sp>
      <p:sp>
        <p:nvSpPr>
          <p:cNvPr id="125" name="Shape 125"/>
          <p:cNvSpPr txBox="1">
            <a:spLocks noGrp="1"/>
          </p:cNvSpPr>
          <p:nvPr>
            <p:ph type="body" idx="1"/>
          </p:nvPr>
        </p:nvSpPr>
        <p:spPr>
          <a:xfrm>
            <a:off x="311700" y="1465804"/>
            <a:ext cx="2808000" cy="3103200"/>
          </a:xfrm>
          <a:prstGeom prst="rect">
            <a:avLst/>
          </a:prstGeom>
        </p:spPr>
        <p:txBody>
          <a:bodyPr lIns="91425" tIns="91425" rIns="91425" bIns="91425" anchor="t" anchorCtr="0">
            <a:noAutofit/>
          </a:bodyPr>
          <a:lstStyle/>
          <a:p>
            <a:pPr lvl="0">
              <a:lnSpc>
                <a:spcPct val="100000"/>
              </a:lnSpc>
              <a:spcBef>
                <a:spcPts val="0"/>
              </a:spcBef>
              <a:buNone/>
            </a:pPr>
            <a:r>
              <a:rPr lang="en-GB" sz="2000" dirty="0"/>
              <a:t>In their study, they also found that students in co-op did not appear to do better at articulating their professional skills.</a:t>
            </a:r>
          </a:p>
        </p:txBody>
      </p:sp>
      <p:pic>
        <p:nvPicPr>
          <p:cNvPr id="126" name="Shape 126" title="Points scored"/>
          <p:cNvPicPr preferRelativeResize="0"/>
          <p:nvPr/>
        </p:nvPicPr>
        <p:blipFill>
          <a:blip r:embed="rId3">
            <a:alphaModFix/>
          </a:blip>
          <a:stretch>
            <a:fillRect/>
          </a:stretch>
        </p:blipFill>
        <p:spPr>
          <a:xfrm>
            <a:off x="3881800" y="1465798"/>
            <a:ext cx="4924624" cy="30450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699" y="550576"/>
            <a:ext cx="3320779" cy="755700"/>
          </a:xfrm>
          <a:prstGeom prst="rect">
            <a:avLst/>
          </a:prstGeom>
        </p:spPr>
        <p:txBody>
          <a:bodyPr lIns="91425" tIns="91425" rIns="91425" bIns="91425" anchor="b" anchorCtr="0">
            <a:noAutofit/>
          </a:bodyPr>
          <a:lstStyle/>
          <a:p>
            <a:pPr lvl="0">
              <a:spcBef>
                <a:spcPts val="0"/>
              </a:spcBef>
              <a:buNone/>
            </a:pPr>
            <a:r>
              <a:rPr lang="en-GB" dirty="0"/>
              <a:t>Upper </a:t>
            </a:r>
            <a:r>
              <a:rPr lang="en-GB" dirty="0" smtClean="0"/>
              <a:t>Year Students</a:t>
            </a:r>
            <a:endParaRPr lang="en-GB" dirty="0"/>
          </a:p>
        </p:txBody>
      </p:sp>
      <p:sp>
        <p:nvSpPr>
          <p:cNvPr id="132" name="Shape 132"/>
          <p:cNvSpPr txBox="1">
            <a:spLocks noGrp="1"/>
          </p:cNvSpPr>
          <p:nvPr>
            <p:ph type="body" idx="1"/>
          </p:nvPr>
        </p:nvSpPr>
        <p:spPr>
          <a:xfrm>
            <a:off x="311700" y="1465804"/>
            <a:ext cx="2808000" cy="3103200"/>
          </a:xfrm>
          <a:prstGeom prst="rect">
            <a:avLst/>
          </a:prstGeom>
        </p:spPr>
        <p:txBody>
          <a:bodyPr lIns="91425" tIns="91425" rIns="91425" bIns="91425" anchor="t" anchorCtr="0">
            <a:noAutofit/>
          </a:bodyPr>
          <a:lstStyle/>
          <a:p>
            <a:pPr lvl="0">
              <a:lnSpc>
                <a:spcPct val="100000"/>
              </a:lnSpc>
              <a:spcBef>
                <a:spcPts val="0"/>
              </a:spcBef>
              <a:buNone/>
            </a:pPr>
            <a:r>
              <a:rPr lang="en-GB" sz="2000" dirty="0"/>
              <a:t>Similarly, there is no statistical evidence that upper year students (third and fourth year) perform better. </a:t>
            </a:r>
          </a:p>
        </p:txBody>
      </p:sp>
      <p:pic>
        <p:nvPicPr>
          <p:cNvPr id="133" name="Shape 133" title="Points scored"/>
          <p:cNvPicPr preferRelativeResize="0"/>
          <p:nvPr/>
        </p:nvPicPr>
        <p:blipFill>
          <a:blip r:embed="rId3">
            <a:alphaModFix/>
          </a:blip>
          <a:stretch>
            <a:fillRect/>
          </a:stretch>
        </p:blipFill>
        <p:spPr>
          <a:xfrm>
            <a:off x="3973925" y="1465799"/>
            <a:ext cx="4701775" cy="29072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GB" dirty="0"/>
              <a:t>My </a:t>
            </a:r>
            <a:r>
              <a:rPr lang="en-GB" dirty="0" smtClean="0"/>
              <a:t>Implementation</a:t>
            </a:r>
            <a:endParaRPr lang="en-GB" dirty="0"/>
          </a:p>
        </p:txBody>
      </p:sp>
      <p:sp>
        <p:nvSpPr>
          <p:cNvPr id="139" name="Shape 13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342900" rtl="0">
              <a:lnSpc>
                <a:spcPct val="100000"/>
              </a:lnSpc>
              <a:spcBef>
                <a:spcPts val="0"/>
              </a:spcBef>
              <a:spcAft>
                <a:spcPts val="0"/>
              </a:spcAft>
              <a:buClr>
                <a:srgbClr val="000000"/>
              </a:buClr>
              <a:buSzPct val="100000"/>
              <a:buFont typeface="Arial"/>
              <a:buChar char="●"/>
            </a:pPr>
            <a:r>
              <a:rPr lang="en-GB" sz="2000" dirty="0">
                <a:solidFill>
                  <a:srgbClr val="000000"/>
                </a:solidFill>
                <a:latin typeface="Arial"/>
                <a:ea typeface="Arial"/>
                <a:cs typeface="Arial"/>
                <a:sym typeface="Arial"/>
              </a:rPr>
              <a:t>All three reflective written assignments were made optional</a:t>
            </a:r>
          </a:p>
          <a:p>
            <a:pPr lvl="0" rtl="0">
              <a:lnSpc>
                <a:spcPct val="100000"/>
              </a:lnSpc>
              <a:spcBef>
                <a:spcPts val="0"/>
              </a:spcBef>
              <a:spcAft>
                <a:spcPts val="0"/>
              </a:spcAft>
              <a:buNone/>
            </a:pPr>
            <a:endParaRPr sz="2000" dirty="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GB" sz="2000" dirty="0">
                <a:solidFill>
                  <a:srgbClr val="000000"/>
                </a:solidFill>
                <a:latin typeface="Arial"/>
                <a:ea typeface="Arial"/>
                <a:cs typeface="Arial"/>
                <a:sym typeface="Arial"/>
              </a:rPr>
              <a:t>Students </a:t>
            </a:r>
            <a:r>
              <a:rPr lang="en-GB" sz="2000" dirty="0" smtClean="0">
                <a:solidFill>
                  <a:srgbClr val="000000"/>
                </a:solidFill>
                <a:latin typeface="Arial"/>
                <a:ea typeface="Arial"/>
                <a:cs typeface="Arial"/>
                <a:sym typeface="Arial"/>
              </a:rPr>
              <a:t>chose </a:t>
            </a:r>
            <a:r>
              <a:rPr lang="en-GB" sz="2000" dirty="0">
                <a:solidFill>
                  <a:srgbClr val="000000"/>
                </a:solidFill>
                <a:latin typeface="Arial"/>
                <a:ea typeface="Arial"/>
                <a:cs typeface="Arial"/>
                <a:sym typeface="Arial"/>
              </a:rPr>
              <a:t>to write about any of the professional skills that they demonstrated while completing their </a:t>
            </a:r>
            <a:r>
              <a:rPr lang="en-GB" sz="2000" dirty="0" err="1">
                <a:solidFill>
                  <a:srgbClr val="000000"/>
                </a:solidFill>
                <a:latin typeface="Arial"/>
                <a:ea typeface="Arial"/>
                <a:cs typeface="Arial"/>
                <a:sym typeface="Arial"/>
              </a:rPr>
              <a:t>courseworks</a:t>
            </a:r>
            <a:r>
              <a:rPr lang="en-GB" sz="2000" dirty="0">
                <a:solidFill>
                  <a:srgbClr val="000000"/>
                </a:solidFill>
                <a:latin typeface="Arial"/>
                <a:ea typeface="Arial"/>
                <a:cs typeface="Arial"/>
                <a:sym typeface="Arial"/>
              </a:rPr>
              <a:t> (assignments, midterms and group projects)</a:t>
            </a:r>
          </a:p>
          <a:p>
            <a:pPr marL="971550" indent="-285750">
              <a:lnSpc>
                <a:spcPct val="100000"/>
              </a:lnSpc>
              <a:spcAft>
                <a:spcPts val="0"/>
              </a:spcAft>
              <a:buClr>
                <a:srgbClr val="000000"/>
              </a:buClr>
              <a:buSzPct val="150000"/>
              <a:buFont typeface="Arial" panose="020B0604020202020204" pitchFamily="34" charset="0"/>
              <a:buChar char="•"/>
            </a:pPr>
            <a:r>
              <a:rPr lang="en-GB" dirty="0">
                <a:solidFill>
                  <a:srgbClr val="000000"/>
                </a:solidFill>
                <a:latin typeface="Arial"/>
                <a:ea typeface="Arial"/>
                <a:cs typeface="Arial"/>
                <a:sym typeface="Arial"/>
              </a:rPr>
              <a:t>There is a minor </a:t>
            </a:r>
            <a:r>
              <a:rPr lang="en-GB" dirty="0" smtClean="0">
                <a:solidFill>
                  <a:srgbClr val="000000"/>
                </a:solidFill>
                <a:latin typeface="Arial"/>
                <a:ea typeface="Arial"/>
                <a:cs typeface="Arial"/>
                <a:sym typeface="Arial"/>
              </a:rPr>
              <a:t>restriction which I will discuss later</a:t>
            </a:r>
            <a:endParaRPr lang="en-GB" dirty="0">
              <a:solidFill>
                <a:srgbClr val="000000"/>
              </a:solidFill>
              <a:latin typeface="Arial"/>
              <a:ea typeface="Arial"/>
              <a:cs typeface="Arial"/>
              <a:sym typeface="Arial"/>
            </a:endParaRPr>
          </a:p>
          <a:p>
            <a:pPr lvl="0">
              <a:lnSpc>
                <a:spcPct val="100000"/>
              </a:lnSpc>
              <a:spcBef>
                <a:spcPts val="0"/>
              </a:spcBef>
              <a:spcAft>
                <a:spcPts val="0"/>
              </a:spcAft>
              <a:buNone/>
            </a:pPr>
            <a:r>
              <a:rPr lang="en-GB" sz="2000" dirty="0">
                <a:solidFill>
                  <a:srgbClr val="000000"/>
                </a:solidFill>
                <a:latin typeface="Arial"/>
                <a:ea typeface="Arial"/>
                <a:cs typeface="Arial"/>
                <a:sym typeface="Arial"/>
              </a:rPr>
              <a:t>	</a:t>
            </a:r>
          </a:p>
          <a:p>
            <a:pPr marL="457200" lvl="0" indent="-342900" rtl="0">
              <a:lnSpc>
                <a:spcPct val="100000"/>
              </a:lnSpc>
              <a:spcBef>
                <a:spcPts val="0"/>
              </a:spcBef>
              <a:spcAft>
                <a:spcPts val="0"/>
              </a:spcAft>
              <a:buClr>
                <a:srgbClr val="000000"/>
              </a:buClr>
              <a:buSzPct val="100000"/>
              <a:buFont typeface="Arial"/>
              <a:buChar char="●"/>
            </a:pPr>
            <a:r>
              <a:rPr lang="en-GB" sz="2000" dirty="0">
                <a:solidFill>
                  <a:srgbClr val="000000"/>
                </a:solidFill>
                <a:latin typeface="Arial"/>
                <a:ea typeface="Arial"/>
                <a:cs typeface="Arial"/>
                <a:sym typeface="Arial"/>
              </a:rPr>
              <a:t>Students </a:t>
            </a:r>
            <a:r>
              <a:rPr lang="en-GB" sz="2000" dirty="0" smtClean="0">
                <a:solidFill>
                  <a:srgbClr val="000000"/>
                </a:solidFill>
                <a:latin typeface="Arial"/>
                <a:ea typeface="Arial"/>
                <a:cs typeface="Arial"/>
                <a:sym typeface="Arial"/>
              </a:rPr>
              <a:t>submitted </a:t>
            </a:r>
            <a:r>
              <a:rPr lang="en-GB" sz="2000" dirty="0">
                <a:solidFill>
                  <a:srgbClr val="000000"/>
                </a:solidFill>
                <a:latin typeface="Arial"/>
                <a:ea typeface="Arial"/>
                <a:cs typeface="Arial"/>
                <a:sym typeface="Arial"/>
              </a:rPr>
              <a:t>their work in Word or PDF formats through the </a:t>
            </a:r>
            <a:r>
              <a:rPr lang="en-GB" sz="2000" dirty="0" err="1">
                <a:solidFill>
                  <a:srgbClr val="000000"/>
                </a:solidFill>
                <a:latin typeface="Arial"/>
                <a:ea typeface="Arial"/>
                <a:cs typeface="Arial"/>
                <a:sym typeface="Arial"/>
              </a:rPr>
              <a:t>dropbox</a:t>
            </a:r>
            <a:r>
              <a:rPr lang="en-GB" sz="2000" dirty="0">
                <a:solidFill>
                  <a:srgbClr val="000000"/>
                </a:solidFill>
                <a:latin typeface="Arial"/>
                <a:ea typeface="Arial"/>
                <a:cs typeface="Arial"/>
                <a:sym typeface="Arial"/>
              </a:rPr>
              <a:t> feature on Learn</a:t>
            </a:r>
          </a:p>
          <a:p>
            <a:pPr lvl="0">
              <a:lnSpc>
                <a:spcPct val="100000"/>
              </a:lnSpc>
              <a:spcBef>
                <a:spcPts val="0"/>
              </a:spcBef>
              <a:spcAft>
                <a:spcPts val="0"/>
              </a:spcAft>
              <a:buNone/>
            </a:pPr>
            <a:endParaRPr sz="2000" dirty="0">
              <a:solidFill>
                <a:srgbClr val="000000"/>
              </a:solidFill>
              <a:latin typeface="Arial"/>
              <a:ea typeface="Arial"/>
              <a:cs typeface="Arial"/>
              <a:sym typeface="Arial"/>
            </a:endParaRPr>
          </a:p>
          <a:p>
            <a:pPr lvl="0">
              <a:spcBef>
                <a:spcPts val="0"/>
              </a:spcBef>
              <a:buNone/>
            </a:pPr>
            <a:endParaRP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3380</Words>
  <Application>Microsoft Office PowerPoint</Application>
  <PresentationFormat>On-screen Show (16:9)</PresentationFormat>
  <Paragraphs>216</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Roboto</vt:lpstr>
      <vt:lpstr>Calibri</vt:lpstr>
      <vt:lpstr>Arial</vt:lpstr>
      <vt:lpstr>Cambria Math</vt:lpstr>
      <vt:lpstr>geometric</vt:lpstr>
      <vt:lpstr>Introducing Reflective Written Assignments into a Statistics Course.  Is that even possible?</vt:lpstr>
      <vt:lpstr>About Us</vt:lpstr>
      <vt:lpstr>About Stat 331</vt:lpstr>
      <vt:lpstr>Common Stat 331 Assessments</vt:lpstr>
      <vt:lpstr>Reflective Written Assignments in Stat 331  </vt:lpstr>
      <vt:lpstr>Why Reflection? </vt:lpstr>
      <vt:lpstr>Student Enrolment in Co-op Program</vt:lpstr>
      <vt:lpstr>Upper Year Students</vt:lpstr>
      <vt:lpstr>My Implementation</vt:lpstr>
      <vt:lpstr>PowerPoint Presentation</vt:lpstr>
      <vt:lpstr>What were the students’ thoughts?</vt:lpstr>
      <vt:lpstr>Instructions for the Students</vt:lpstr>
      <vt:lpstr>Introduction to the Students</vt:lpstr>
      <vt:lpstr>Further Guidance </vt:lpstr>
      <vt:lpstr>Feedback on Students’ Submission</vt:lpstr>
      <vt:lpstr>More Feedback</vt:lpstr>
      <vt:lpstr>Student Participation</vt:lpstr>
      <vt:lpstr>What could the students write about in the first written assignment? </vt:lpstr>
      <vt:lpstr>What could the students write about in the second written assignment? </vt:lpstr>
      <vt:lpstr>What could the students write about in the third written assignment? </vt:lpstr>
      <vt:lpstr>PowerPoint Presentation</vt:lpstr>
      <vt:lpstr>Providing Reflective Prompts</vt:lpstr>
      <vt:lpstr>Technical Assignments</vt:lpstr>
      <vt:lpstr>An Example </vt:lpstr>
      <vt:lpstr>PowerPoint Presentation</vt:lpstr>
      <vt:lpstr>Group Project</vt:lpstr>
      <vt:lpstr>Student Performance</vt:lpstr>
      <vt:lpstr>Progression through the Reflections</vt:lpstr>
      <vt:lpstr>Second Reflection</vt:lpstr>
      <vt:lpstr>Third Reflection</vt:lpstr>
      <vt:lpstr>Overall Takeaways </vt:lpstr>
      <vt:lpstr>Student Resistance</vt:lpstr>
      <vt:lpstr>The Extra Benefits for Instructor</vt:lpstr>
      <vt:lpstr>Advantages of Reflection for Students</vt:lpstr>
      <vt:lpstr>Bigger Picture of Learning Math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Reflective Written Assignments into a Statistics Course.  Is that even possible?</dc:title>
  <dc:creator>Joslin Goh</dc:creator>
  <cp:lastModifiedBy>Lithgow, Katherine</cp:lastModifiedBy>
  <cp:revision>24</cp:revision>
  <dcterms:modified xsi:type="dcterms:W3CDTF">2016-10-26T19:02:07Z</dcterms:modified>
</cp:coreProperties>
</file>