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28" r:id="rId3"/>
    <p:sldId id="258" r:id="rId4"/>
    <p:sldId id="370" r:id="rId5"/>
    <p:sldId id="368" r:id="rId6"/>
    <p:sldId id="369" r:id="rId7"/>
    <p:sldId id="366" r:id="rId8"/>
    <p:sldId id="375" r:id="rId9"/>
    <p:sldId id="321" r:id="rId10"/>
    <p:sldId id="364" r:id="rId11"/>
    <p:sldId id="371" r:id="rId12"/>
    <p:sldId id="310" r:id="rId13"/>
    <p:sldId id="374" r:id="rId14"/>
    <p:sldId id="313" r:id="rId15"/>
    <p:sldId id="315" r:id="rId16"/>
    <p:sldId id="372" r:id="rId17"/>
    <p:sldId id="332" r:id="rId18"/>
    <p:sldId id="333" r:id="rId19"/>
    <p:sldId id="362" r:id="rId20"/>
    <p:sldId id="270" r:id="rId21"/>
    <p:sldId id="271" r:id="rId22"/>
    <p:sldId id="376" r:id="rId23"/>
    <p:sldId id="363" r:id="rId24"/>
    <p:sldId id="356" r:id="rId25"/>
    <p:sldId id="360" r:id="rId26"/>
    <p:sldId id="337" r:id="rId27"/>
    <p:sldId id="359" r:id="rId28"/>
    <p:sldId id="357" r:id="rId29"/>
    <p:sldId id="361" r:id="rId30"/>
    <p:sldId id="308" r:id="rId31"/>
    <p:sldId id="373"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86" autoAdjust="0"/>
    <p:restoredTop sz="75311" autoAdjust="0"/>
  </p:normalViewPr>
  <p:slideViewPr>
    <p:cSldViewPr>
      <p:cViewPr varScale="1">
        <p:scale>
          <a:sx n="54" d="100"/>
          <a:sy n="54" d="100"/>
        </p:scale>
        <p:origin x="102" y="21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7F7E334-6C06-4F0A-9A89-11DFA172B0F4}" type="datetimeFigureOut">
              <a:rPr lang="en-US" smtClean="0"/>
              <a:t>7/23/2015</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22AF119-EB5A-4986-A463-52A15EF4C9DD}" type="slidenum">
              <a:rPr lang="en-US" smtClean="0"/>
              <a:t>‹#›</a:t>
            </a:fld>
            <a:endParaRPr lang="en-US"/>
          </a:p>
        </p:txBody>
      </p:sp>
    </p:spTree>
    <p:extLst>
      <p:ext uri="{BB962C8B-B14F-4D97-AF65-F5344CB8AC3E}">
        <p14:creationId xmlns:p14="http://schemas.microsoft.com/office/powerpoint/2010/main" val="4771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AF119-EB5A-4986-A463-52A15EF4C9DD}" type="slidenum">
              <a:rPr lang="en-US" smtClean="0"/>
              <a:t>1</a:t>
            </a:fld>
            <a:endParaRPr lang="en-US"/>
          </a:p>
        </p:txBody>
      </p:sp>
    </p:spTree>
    <p:extLst>
      <p:ext uri="{BB962C8B-B14F-4D97-AF65-F5344CB8AC3E}">
        <p14:creationId xmlns:p14="http://schemas.microsoft.com/office/powerpoint/2010/main" val="259839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12</a:t>
            </a:fld>
            <a:endParaRPr lang="en-US"/>
          </a:p>
        </p:txBody>
      </p:sp>
    </p:spTree>
    <p:extLst>
      <p:ext uri="{BB962C8B-B14F-4D97-AF65-F5344CB8AC3E}">
        <p14:creationId xmlns:p14="http://schemas.microsoft.com/office/powerpoint/2010/main" val="72448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13</a:t>
            </a:fld>
            <a:endParaRPr lang="en-US"/>
          </a:p>
        </p:txBody>
      </p:sp>
    </p:spTree>
    <p:extLst>
      <p:ext uri="{BB962C8B-B14F-4D97-AF65-F5344CB8AC3E}">
        <p14:creationId xmlns:p14="http://schemas.microsoft.com/office/powerpoint/2010/main" val="319872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14</a:t>
            </a:fld>
            <a:endParaRPr lang="en-US"/>
          </a:p>
        </p:txBody>
      </p:sp>
    </p:spTree>
    <p:extLst>
      <p:ext uri="{BB962C8B-B14F-4D97-AF65-F5344CB8AC3E}">
        <p14:creationId xmlns:p14="http://schemas.microsoft.com/office/powerpoint/2010/main" val="1348724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15</a:t>
            </a:fld>
            <a:endParaRPr lang="en-US"/>
          </a:p>
        </p:txBody>
      </p:sp>
    </p:spTree>
    <p:extLst>
      <p:ext uri="{BB962C8B-B14F-4D97-AF65-F5344CB8AC3E}">
        <p14:creationId xmlns:p14="http://schemas.microsoft.com/office/powerpoint/2010/main" val="1360494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16</a:t>
            </a:fld>
            <a:endParaRPr lang="en-US"/>
          </a:p>
        </p:txBody>
      </p:sp>
    </p:spTree>
    <p:extLst>
      <p:ext uri="{BB962C8B-B14F-4D97-AF65-F5344CB8AC3E}">
        <p14:creationId xmlns:p14="http://schemas.microsoft.com/office/powerpoint/2010/main" val="133666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Kyle</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17</a:t>
            </a:fld>
            <a:endParaRPr lang="en-US"/>
          </a:p>
        </p:txBody>
      </p:sp>
    </p:spTree>
    <p:extLst>
      <p:ext uri="{BB962C8B-B14F-4D97-AF65-F5344CB8AC3E}">
        <p14:creationId xmlns:p14="http://schemas.microsoft.com/office/powerpoint/2010/main" val="389287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18</a:t>
            </a:fld>
            <a:endParaRPr lang="en-US"/>
          </a:p>
        </p:txBody>
      </p:sp>
    </p:spTree>
    <p:extLst>
      <p:ext uri="{BB962C8B-B14F-4D97-AF65-F5344CB8AC3E}">
        <p14:creationId xmlns:p14="http://schemas.microsoft.com/office/powerpoint/2010/main" val="4005908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19</a:t>
            </a:fld>
            <a:endParaRPr lang="en-US"/>
          </a:p>
        </p:txBody>
      </p:sp>
    </p:spTree>
    <p:extLst>
      <p:ext uri="{BB962C8B-B14F-4D97-AF65-F5344CB8AC3E}">
        <p14:creationId xmlns:p14="http://schemas.microsoft.com/office/powerpoint/2010/main" val="154194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Kyle (and feel free to riff on your</a:t>
            </a:r>
            <a:r>
              <a:rPr lang="en-US" baseline="0" dirty="0" smtClean="0"/>
              <a:t> other awareness of ePortfolios at UW)</a:t>
            </a:r>
            <a:endParaRPr lang="en-US" dirty="0"/>
          </a:p>
        </p:txBody>
      </p:sp>
      <p:sp>
        <p:nvSpPr>
          <p:cNvPr id="4" name="Slide Number Placeholder 3"/>
          <p:cNvSpPr>
            <a:spLocks noGrp="1"/>
          </p:cNvSpPr>
          <p:nvPr>
            <p:ph type="sldNum" sz="quarter" idx="10"/>
          </p:nvPr>
        </p:nvSpPr>
        <p:spPr/>
        <p:txBody>
          <a:bodyPr/>
          <a:lstStyle/>
          <a:p>
            <a:fld id="{222AF119-EB5A-4986-A463-52A15EF4C9DD}" type="slidenum">
              <a:rPr lang="en-US" smtClean="0"/>
              <a:t>20</a:t>
            </a:fld>
            <a:endParaRPr lang="en-US"/>
          </a:p>
        </p:txBody>
      </p:sp>
    </p:spTree>
    <p:extLst>
      <p:ext uri="{BB962C8B-B14F-4D97-AF65-F5344CB8AC3E}">
        <p14:creationId xmlns:p14="http://schemas.microsoft.com/office/powerpoint/2010/main" val="2661273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indent="0" algn="l" defTabSz="933237" rtl="0" eaLnBrk="1" fontAlgn="auto" latinLnBrk="0" hangingPunct="1">
              <a:lnSpc>
                <a:spcPct val="100000"/>
              </a:lnSpc>
              <a:spcBef>
                <a:spcPts val="0"/>
              </a:spcBef>
              <a:spcAft>
                <a:spcPts val="0"/>
              </a:spcAft>
              <a:buClrTx/>
              <a:buSzTx/>
              <a:buFontTx/>
              <a:buNone/>
              <a:tabLst/>
              <a:defRPr/>
            </a:pPr>
            <a:r>
              <a:rPr lang="en-US" dirty="0" smtClean="0"/>
              <a:t>Kyle (and feel free to riff on your</a:t>
            </a:r>
            <a:r>
              <a:rPr lang="en-US" baseline="0" dirty="0" smtClean="0"/>
              <a:t> other awareness of ePortfolios at UW)</a:t>
            </a:r>
            <a:endParaRPr lang="en-US" dirty="0" smtClean="0"/>
          </a:p>
          <a:p>
            <a:pPr defTabSz="933237">
              <a:defRPr/>
            </a:pPr>
            <a:endParaRPr lang="en-US" dirty="0"/>
          </a:p>
        </p:txBody>
      </p:sp>
      <p:sp>
        <p:nvSpPr>
          <p:cNvPr id="4" name="Slide Number Placeholder 3"/>
          <p:cNvSpPr>
            <a:spLocks noGrp="1"/>
          </p:cNvSpPr>
          <p:nvPr>
            <p:ph type="sldNum" sz="quarter" idx="10"/>
          </p:nvPr>
        </p:nvSpPr>
        <p:spPr/>
        <p:txBody>
          <a:bodyPr/>
          <a:lstStyle/>
          <a:p>
            <a:fld id="{7E5C96E9-9A2E-4999-80A4-3761FFA99399}" type="slidenum">
              <a:rPr lang="en-US" smtClean="0"/>
              <a:t>21</a:t>
            </a:fld>
            <a:endParaRPr lang="en-US"/>
          </a:p>
        </p:txBody>
      </p:sp>
    </p:spTree>
    <p:extLst>
      <p:ext uri="{BB962C8B-B14F-4D97-AF65-F5344CB8AC3E}">
        <p14:creationId xmlns:p14="http://schemas.microsoft.com/office/powerpoint/2010/main" val="220510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Mark</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BD94AD06-2C88-9B41-AAED-F52ED04E749F}" type="slidenum">
              <a:rPr lang="en-US" smtClean="0"/>
              <a:pPr/>
              <a:t>2</a:t>
            </a:fld>
            <a:endParaRPr lang="en-US"/>
          </a:p>
        </p:txBody>
      </p:sp>
    </p:spTree>
    <p:extLst>
      <p:ext uri="{BB962C8B-B14F-4D97-AF65-F5344CB8AC3E}">
        <p14:creationId xmlns:p14="http://schemas.microsoft.com/office/powerpoint/2010/main" val="1422032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222AF119-EB5A-4986-A463-52A15EF4C9DD}" type="slidenum">
              <a:rPr lang="en-US" smtClean="0"/>
              <a:t>23</a:t>
            </a:fld>
            <a:endParaRPr lang="en-US"/>
          </a:p>
        </p:txBody>
      </p:sp>
    </p:spTree>
    <p:extLst>
      <p:ext uri="{BB962C8B-B14F-4D97-AF65-F5344CB8AC3E}">
        <p14:creationId xmlns:p14="http://schemas.microsoft.com/office/powerpoint/2010/main" val="2241338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222AF119-EB5A-4986-A463-52A15EF4C9DD}" type="slidenum">
              <a:rPr lang="en-US" smtClean="0"/>
              <a:t>24</a:t>
            </a:fld>
            <a:endParaRPr lang="en-US"/>
          </a:p>
        </p:txBody>
      </p:sp>
    </p:spTree>
    <p:extLst>
      <p:ext uri="{BB962C8B-B14F-4D97-AF65-F5344CB8AC3E}">
        <p14:creationId xmlns:p14="http://schemas.microsoft.com/office/powerpoint/2010/main" val="4092863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endParaRPr lang="en-US" dirty="0" smtClean="0"/>
          </a:p>
          <a:p>
            <a:r>
              <a:rPr lang="en-US" dirty="0" smtClean="0"/>
              <a:t>Scaffolding:</a:t>
            </a:r>
          </a:p>
          <a:p>
            <a:endParaRPr lang="en-US" dirty="0" smtClean="0"/>
          </a:p>
          <a:p>
            <a:r>
              <a:rPr lang="en-US" dirty="0" smtClean="0"/>
              <a:t>Help them start small: have them choose just one artifact (such as an essay they wrote) and have them reflect on the challenges they had to address as they wrote the essay. </a:t>
            </a:r>
          </a:p>
          <a:p>
            <a:r>
              <a:rPr lang="en-US" dirty="0" smtClean="0"/>
              <a:t>Or, have them select two assignments from different courses, and have them reflect on how each of those assignments helps them to better understand the other assignment. </a:t>
            </a:r>
          </a:p>
          <a:p>
            <a:r>
              <a:rPr lang="en-US" dirty="0" smtClean="0"/>
              <a:t>Alternatively, if your program or institution has identified key competencies, have students choose one competency and then have them reflect in writing on how a particular assignment helped them to develop that competency. </a:t>
            </a:r>
          </a:p>
          <a:p>
            <a:endParaRPr lang="en-US" dirty="0" smtClean="0"/>
          </a:p>
          <a:p>
            <a:pPr marL="624078" indent="-514350">
              <a:buFont typeface="+mj-lt"/>
              <a:buAutoNum type="arabicPeriod"/>
            </a:pPr>
            <a:r>
              <a:rPr lang="en-US" b="1" dirty="0" smtClean="0">
                <a:solidFill>
                  <a:schemeClr val="bg1">
                    <a:lumMod val="50000"/>
                  </a:schemeClr>
                </a:solidFill>
              </a:rPr>
              <a:t>Introduce the Learning Portfolio Activity Early and Communicate Expectations</a:t>
            </a:r>
          </a:p>
          <a:p>
            <a:pPr marL="624078" indent="-514350">
              <a:buFont typeface="+mj-lt"/>
              <a:buAutoNum type="arabicPeriod"/>
            </a:pPr>
            <a:r>
              <a:rPr lang="en-US" b="1" dirty="0" smtClean="0"/>
              <a:t>Give ‘</a:t>
            </a:r>
            <a:r>
              <a:rPr lang="en-US" b="1" dirty="0" err="1" smtClean="0"/>
              <a:t>em</a:t>
            </a:r>
            <a:r>
              <a:rPr lang="en-US" b="1" dirty="0" smtClean="0"/>
              <a:t> Grades</a:t>
            </a:r>
          </a:p>
          <a:p>
            <a:pPr marL="624078" indent="-514350">
              <a:buFont typeface="+mj-lt"/>
              <a:buAutoNum type="arabicPeriod"/>
            </a:pPr>
            <a:r>
              <a:rPr lang="en-US" b="1" dirty="0" smtClean="0">
                <a:solidFill>
                  <a:schemeClr val="bg1">
                    <a:lumMod val="50000"/>
                  </a:schemeClr>
                </a:solidFill>
              </a:rPr>
              <a:t>Provide Feedback Early and Often</a:t>
            </a:r>
          </a:p>
          <a:p>
            <a:pPr marL="624078" indent="-514350">
              <a:buFont typeface="+mj-lt"/>
              <a:buAutoNum type="arabicPeriod"/>
            </a:pPr>
            <a:r>
              <a:rPr lang="en-US" b="1" dirty="0" smtClean="0"/>
              <a:t>Respect Disciplinary Context</a:t>
            </a:r>
          </a:p>
          <a:p>
            <a:pPr marL="624078" indent="-514350">
              <a:buFont typeface="+mj-lt"/>
              <a:buAutoNum type="arabicPeriod"/>
            </a:pPr>
            <a:r>
              <a:rPr lang="en-US" b="1" dirty="0" smtClean="0">
                <a:solidFill>
                  <a:schemeClr val="bg1">
                    <a:lumMod val="50000"/>
                  </a:schemeClr>
                </a:solidFill>
              </a:rPr>
              <a:t>Provide Opportunities for Meaning Making</a:t>
            </a:r>
          </a:p>
          <a:p>
            <a:pPr marL="624078" indent="-514350">
              <a:buFont typeface="+mj-lt"/>
              <a:buAutoNum type="arabicPeriod"/>
            </a:pPr>
            <a:r>
              <a:rPr lang="en-US" b="1" dirty="0" smtClean="0"/>
              <a:t>Recognize that ePortfolios may be ‘new’ to students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25</a:t>
            </a:fld>
            <a:endParaRPr lang="en-US"/>
          </a:p>
        </p:txBody>
      </p:sp>
    </p:spTree>
    <p:extLst>
      <p:ext uri="{BB962C8B-B14F-4D97-AF65-F5344CB8AC3E}">
        <p14:creationId xmlns:p14="http://schemas.microsoft.com/office/powerpoint/2010/main" val="3233558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endParaRPr lang="en-US" dirty="0" smtClean="0"/>
          </a:p>
          <a:p>
            <a:r>
              <a:rPr lang="en-US" dirty="0" smtClean="0"/>
              <a:t>Scaffolding:</a:t>
            </a:r>
          </a:p>
          <a:p>
            <a:endParaRPr lang="en-US" dirty="0" smtClean="0"/>
          </a:p>
          <a:p>
            <a:r>
              <a:rPr lang="en-US" dirty="0" smtClean="0"/>
              <a:t>Help them start small: have them choose just one artifact (such as an essay they wrote) and have them reflect on the challenges they had to address as they wrote the essay. </a:t>
            </a:r>
          </a:p>
          <a:p>
            <a:r>
              <a:rPr lang="en-US" dirty="0" smtClean="0"/>
              <a:t>Or, have them select two assignments from different courses, and have them reflect on how each of those assignments helps them to better understand the other assignment. </a:t>
            </a:r>
          </a:p>
          <a:p>
            <a:r>
              <a:rPr lang="en-US" dirty="0" smtClean="0"/>
              <a:t>Alternatively, if your program or institution has identified key competencies, have students choose one competency and then have them reflect in writing on how a particular assignment helped them to develop that competency. </a:t>
            </a:r>
          </a:p>
          <a:p>
            <a:endParaRPr lang="en-US" dirty="0" smtClean="0"/>
          </a:p>
          <a:p>
            <a:pPr marL="624078" indent="-514350">
              <a:buFont typeface="+mj-lt"/>
              <a:buAutoNum type="arabicPeriod"/>
            </a:pPr>
            <a:r>
              <a:rPr lang="en-US" b="1" dirty="0" smtClean="0">
                <a:solidFill>
                  <a:schemeClr val="bg1">
                    <a:lumMod val="50000"/>
                  </a:schemeClr>
                </a:solidFill>
              </a:rPr>
              <a:t>Introduce the Learning Portfolio Activity Early and Communicate Expectations</a:t>
            </a:r>
          </a:p>
          <a:p>
            <a:pPr marL="624078" indent="-514350">
              <a:buFont typeface="+mj-lt"/>
              <a:buAutoNum type="arabicPeriod"/>
            </a:pPr>
            <a:r>
              <a:rPr lang="en-US" b="1" dirty="0" smtClean="0"/>
              <a:t>Give ‘</a:t>
            </a:r>
            <a:r>
              <a:rPr lang="en-US" b="1" dirty="0" err="1" smtClean="0"/>
              <a:t>em</a:t>
            </a:r>
            <a:r>
              <a:rPr lang="en-US" b="1" dirty="0" smtClean="0"/>
              <a:t> Grades</a:t>
            </a:r>
          </a:p>
          <a:p>
            <a:pPr marL="624078" indent="-514350">
              <a:buFont typeface="+mj-lt"/>
              <a:buAutoNum type="arabicPeriod"/>
            </a:pPr>
            <a:r>
              <a:rPr lang="en-US" b="1" dirty="0" smtClean="0">
                <a:solidFill>
                  <a:schemeClr val="bg1">
                    <a:lumMod val="50000"/>
                  </a:schemeClr>
                </a:solidFill>
              </a:rPr>
              <a:t>Provide Feedback Early and Often</a:t>
            </a:r>
          </a:p>
          <a:p>
            <a:pPr marL="624078" indent="-514350">
              <a:buFont typeface="+mj-lt"/>
              <a:buAutoNum type="arabicPeriod"/>
            </a:pPr>
            <a:r>
              <a:rPr lang="en-US" b="1" dirty="0" smtClean="0"/>
              <a:t>Respect Disciplinary Context</a:t>
            </a:r>
          </a:p>
          <a:p>
            <a:pPr marL="624078" indent="-514350">
              <a:buFont typeface="+mj-lt"/>
              <a:buAutoNum type="arabicPeriod"/>
            </a:pPr>
            <a:r>
              <a:rPr lang="en-US" b="1" dirty="0" smtClean="0">
                <a:solidFill>
                  <a:schemeClr val="bg1">
                    <a:lumMod val="50000"/>
                  </a:schemeClr>
                </a:solidFill>
              </a:rPr>
              <a:t>Provide Opportunities for Meaning Making</a:t>
            </a:r>
          </a:p>
          <a:p>
            <a:pPr marL="624078" indent="-514350">
              <a:buFont typeface="+mj-lt"/>
              <a:buAutoNum type="arabicPeriod"/>
            </a:pPr>
            <a:r>
              <a:rPr lang="en-US" b="1" dirty="0" smtClean="0"/>
              <a:t>Recognize that ePortfolios may be ‘new’ to students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26</a:t>
            </a:fld>
            <a:endParaRPr lang="en-US"/>
          </a:p>
        </p:txBody>
      </p:sp>
    </p:spTree>
    <p:extLst>
      <p:ext uri="{BB962C8B-B14F-4D97-AF65-F5344CB8AC3E}">
        <p14:creationId xmlns:p14="http://schemas.microsoft.com/office/powerpoint/2010/main" val="62092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222AF119-EB5A-4986-A463-52A15EF4C9DD}" type="slidenum">
              <a:rPr lang="en-US" smtClean="0"/>
              <a:t>27</a:t>
            </a:fld>
            <a:endParaRPr lang="en-US"/>
          </a:p>
        </p:txBody>
      </p:sp>
    </p:spTree>
    <p:extLst>
      <p:ext uri="{BB962C8B-B14F-4D97-AF65-F5344CB8AC3E}">
        <p14:creationId xmlns:p14="http://schemas.microsoft.com/office/powerpoint/2010/main" val="3196298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28</a:t>
            </a:fld>
            <a:endParaRPr lang="en-US"/>
          </a:p>
        </p:txBody>
      </p:sp>
    </p:spTree>
    <p:extLst>
      <p:ext uri="{BB962C8B-B14F-4D97-AF65-F5344CB8AC3E}">
        <p14:creationId xmlns:p14="http://schemas.microsoft.com/office/powerpoint/2010/main" val="2028205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29</a:t>
            </a:fld>
            <a:endParaRPr lang="en-US"/>
          </a:p>
        </p:txBody>
      </p:sp>
    </p:spTree>
    <p:extLst>
      <p:ext uri="{BB962C8B-B14F-4D97-AF65-F5344CB8AC3E}">
        <p14:creationId xmlns:p14="http://schemas.microsoft.com/office/powerpoint/2010/main" val="846461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BD94AD06-2C88-9B41-AAED-F52ED04E749F}" type="slidenum">
              <a:rPr lang="en-US" smtClean="0"/>
              <a:pPr/>
              <a:t>30</a:t>
            </a:fld>
            <a:endParaRPr lang="en-US"/>
          </a:p>
        </p:txBody>
      </p:sp>
    </p:spTree>
    <p:extLst>
      <p:ext uri="{BB962C8B-B14F-4D97-AF65-F5344CB8AC3E}">
        <p14:creationId xmlns:p14="http://schemas.microsoft.com/office/powerpoint/2010/main" val="10403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Mark</a:t>
            </a:r>
            <a:endParaRPr lang="en-US" baseline="0" dirty="0" smtClean="0"/>
          </a:p>
        </p:txBody>
      </p:sp>
      <p:sp>
        <p:nvSpPr>
          <p:cNvPr id="4" name="Slide Number Placeholder 3"/>
          <p:cNvSpPr>
            <a:spLocks noGrp="1"/>
          </p:cNvSpPr>
          <p:nvPr>
            <p:ph type="sldNum" sz="quarter" idx="10"/>
          </p:nvPr>
        </p:nvSpPr>
        <p:spPr/>
        <p:txBody>
          <a:bodyPr/>
          <a:lstStyle/>
          <a:p>
            <a:fld id="{BD94AD06-2C88-9B41-AAED-F52ED04E749F}" type="slidenum">
              <a:rPr lang="en-US" smtClean="0"/>
              <a:pPr/>
              <a:t>3</a:t>
            </a:fld>
            <a:endParaRPr lang="en-US"/>
          </a:p>
        </p:txBody>
      </p:sp>
    </p:spTree>
    <p:extLst>
      <p:ext uri="{BB962C8B-B14F-4D97-AF65-F5344CB8AC3E}">
        <p14:creationId xmlns:p14="http://schemas.microsoft.com/office/powerpoint/2010/main" val="154296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Mark</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Portfolio Initiatives Support Reflection, Social Pedagogy and Deep Learning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Helping students reflect on learning across academic and co-curricular experiences, ePortfolio practices transform the learning experience. Advancing higher order thinking and integrative learning, the connective ePortfolio helps students construct purposeful identities as learners.</a:t>
            </a:r>
          </a:p>
          <a:p>
            <a:endParaRPr lang="en-US" dirty="0" smtClean="0"/>
          </a:p>
          <a:p>
            <a:endParaRPr lang="en-US" dirty="0" smtClean="0"/>
          </a:p>
          <a:p>
            <a:r>
              <a:rPr lang="en-US" dirty="0" smtClean="0"/>
              <a:t>C2L research suggests that the power of ePortfolio emerges from its capacity to serve as a connector. An integrative ePortfolio experience can help students link and make meaning from various learning experiences; and an integrative campus ePortfolio initiative can spur connection and collaboration across departments and divisions, catalyzing the growth of institutional learning cultures. </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4</a:t>
            </a:fld>
            <a:endParaRPr lang="en-US" dirty="0"/>
          </a:p>
        </p:txBody>
      </p:sp>
    </p:spTree>
    <p:extLst>
      <p:ext uri="{BB962C8B-B14F-4D97-AF65-F5344CB8AC3E}">
        <p14:creationId xmlns:p14="http://schemas.microsoft.com/office/powerpoint/2010/main" val="206672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7</a:t>
            </a:fld>
            <a:endParaRPr lang="en-US"/>
          </a:p>
        </p:txBody>
      </p:sp>
    </p:spTree>
    <p:extLst>
      <p:ext uri="{BB962C8B-B14F-4D97-AF65-F5344CB8AC3E}">
        <p14:creationId xmlns:p14="http://schemas.microsoft.com/office/powerpoint/2010/main" val="285314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Mark</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Portfolio Initiatives Support Reflection, Social Pedagogy and Deep Learning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Helping students reflect on learning across academic and co-curricular experiences, ePortfolio practices transform the learning experience. Advancing higher order thinking and integrative learning, the connective ePortfolio helps students construct purposeful identities as learners.</a:t>
            </a:r>
          </a:p>
          <a:p>
            <a:endParaRPr lang="en-US" dirty="0" smtClean="0"/>
          </a:p>
          <a:p>
            <a:endParaRPr lang="en-US" dirty="0" smtClean="0"/>
          </a:p>
          <a:p>
            <a:r>
              <a:rPr lang="en-US" dirty="0" smtClean="0"/>
              <a:t>C2L research suggests that the power of ePortfolio emerges from its capacity to serve as a connector. An integrative ePortfolio experience can help students link and make meaning from various learning experiences; and an integrative campus ePortfolio initiative can spur connection and collaboration across departments and divisions, catalyzing the growth of institutional learning cultures. </a:t>
            </a:r>
            <a:endParaRPr lang="en-US" dirty="0"/>
          </a:p>
        </p:txBody>
      </p:sp>
      <p:sp>
        <p:nvSpPr>
          <p:cNvPr id="4" name="Slide Number Placeholder 3"/>
          <p:cNvSpPr>
            <a:spLocks noGrp="1"/>
          </p:cNvSpPr>
          <p:nvPr>
            <p:ph type="sldNum" sz="quarter" idx="10"/>
          </p:nvPr>
        </p:nvSpPr>
        <p:spPr/>
        <p:txBody>
          <a:bodyPr/>
          <a:lstStyle/>
          <a:p>
            <a:fld id="{B26EAB3B-EC11-4744-8C27-B0213659DBF1}" type="slidenum">
              <a:rPr lang="en-US" smtClean="0"/>
              <a:pPr/>
              <a:t>8</a:t>
            </a:fld>
            <a:endParaRPr lang="en-US" dirty="0"/>
          </a:p>
        </p:txBody>
      </p:sp>
    </p:spTree>
    <p:extLst>
      <p:ext uri="{BB962C8B-B14F-4D97-AF65-F5344CB8AC3E}">
        <p14:creationId xmlns:p14="http://schemas.microsoft.com/office/powerpoint/2010/main" val="197200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BD94AD06-2C88-9B41-AAED-F52ED04E749F}" type="slidenum">
              <a:rPr lang="en-US" smtClean="0"/>
              <a:pPr/>
              <a:t>9</a:t>
            </a:fld>
            <a:endParaRPr lang="en-US"/>
          </a:p>
        </p:txBody>
      </p:sp>
    </p:spTree>
    <p:extLst>
      <p:ext uri="{BB962C8B-B14F-4D97-AF65-F5344CB8AC3E}">
        <p14:creationId xmlns:p14="http://schemas.microsoft.com/office/powerpoint/2010/main" val="133949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222AF119-EB5A-4986-A463-52A15EF4C9DD}" type="slidenum">
              <a:rPr lang="en-US" smtClean="0"/>
              <a:t>10</a:t>
            </a:fld>
            <a:endParaRPr lang="en-US"/>
          </a:p>
        </p:txBody>
      </p:sp>
    </p:spTree>
    <p:extLst>
      <p:ext uri="{BB962C8B-B14F-4D97-AF65-F5344CB8AC3E}">
        <p14:creationId xmlns:p14="http://schemas.microsoft.com/office/powerpoint/2010/main" val="396636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Mark</a:t>
            </a:r>
            <a:endParaRPr lang="en-US" dirty="0"/>
          </a:p>
        </p:txBody>
      </p:sp>
      <p:sp>
        <p:nvSpPr>
          <p:cNvPr id="4" name="Slide Number Placeholder 3"/>
          <p:cNvSpPr>
            <a:spLocks noGrp="1"/>
          </p:cNvSpPr>
          <p:nvPr>
            <p:ph type="sldNum" sz="quarter" idx="10"/>
          </p:nvPr>
        </p:nvSpPr>
        <p:spPr/>
        <p:txBody>
          <a:bodyPr/>
          <a:lstStyle/>
          <a:p>
            <a:fld id="{222AF119-EB5A-4986-A463-52A15EF4C9DD}" type="slidenum">
              <a:rPr lang="en-US" smtClean="0"/>
              <a:t>11</a:t>
            </a:fld>
            <a:endParaRPr lang="en-US"/>
          </a:p>
        </p:txBody>
      </p:sp>
    </p:spTree>
    <p:extLst>
      <p:ext uri="{BB962C8B-B14F-4D97-AF65-F5344CB8AC3E}">
        <p14:creationId xmlns:p14="http://schemas.microsoft.com/office/powerpoint/2010/main" val="233094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1097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2579688"/>
            <a:ext cx="10972800" cy="1752600"/>
          </a:xfrm>
        </p:spPr>
        <p:txBody>
          <a:bodyPr>
            <a:normAutofit/>
          </a:bodyPr>
          <a:lstStyle>
            <a:lvl1pPr marL="0" indent="0" algn="l">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9489D97-4CC8-48E2-A773-9675D72F88BE}"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175698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89D97-4CC8-48E2-A773-9675D72F88BE}"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354542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89D97-4CC8-48E2-A773-9675D72F88BE}"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223674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vl1pPr>
            <a:lvl2pPr>
              <a:defRPr sz="3000"/>
            </a:lvl2pPr>
            <a:lvl3pPr>
              <a:defRPr sz="2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9489D97-4CC8-48E2-A773-9675D72F88BE}"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214064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89D97-4CC8-48E2-A773-9675D72F88BE}"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8419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89D97-4CC8-48E2-A773-9675D72F88BE}"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237797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89D97-4CC8-48E2-A773-9675D72F88BE}" type="datetimeFigureOut">
              <a:rPr lang="en-US" smtClean="0"/>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313589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89D97-4CC8-48E2-A773-9675D72F88BE}" type="datetimeFigureOut">
              <a:rPr lang="en-US" smtClean="0"/>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371606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89D97-4CC8-48E2-A773-9675D72F88BE}" type="datetimeFigureOut">
              <a:rPr lang="en-US" smtClean="0"/>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227889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89D97-4CC8-48E2-A773-9675D72F88BE}"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3179204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89D97-4CC8-48E2-A773-9675D72F88BE}"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308EB-49FA-4C00-A7DF-3A0DB050A813}" type="slidenum">
              <a:rPr lang="en-US" smtClean="0"/>
              <a:t>‹#›</a:t>
            </a:fld>
            <a:endParaRPr lang="en-US"/>
          </a:p>
        </p:txBody>
      </p:sp>
    </p:spTree>
    <p:extLst>
      <p:ext uri="{BB962C8B-B14F-4D97-AF65-F5344CB8AC3E}">
        <p14:creationId xmlns:p14="http://schemas.microsoft.com/office/powerpoint/2010/main" val="262856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a:solidFill>
            <a:schemeClr val="accent3">
              <a:lumMod val="20000"/>
              <a:lumOff val="80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89D97-4CC8-48E2-A773-9675D72F88BE}" type="datetimeFigureOut">
              <a:rPr lang="en-US" smtClean="0"/>
              <a:t>7/23/2015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308EB-49FA-4C00-A7DF-3A0DB050A813}"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705600"/>
            <a:ext cx="12199816" cy="188495"/>
          </a:xfrm>
          <a:prstGeom prst="rect">
            <a:avLst/>
          </a:prstGeom>
          <a:effectLst>
            <a:outerShdw blurRad="38100" dist="50800" dir="16200000" algn="ctr" rotWithShape="0">
              <a:schemeClr val="accent2">
                <a:lumMod val="60000"/>
                <a:lumOff val="40000"/>
                <a:alpha val="84000"/>
              </a:schemeClr>
            </a:outerShdw>
          </a:effec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874" y="67408"/>
            <a:ext cx="517864" cy="533400"/>
          </a:xfrm>
          <a:prstGeom prst="rect">
            <a:avLst/>
          </a:prstGeom>
        </p:spPr>
      </p:pic>
    </p:spTree>
    <p:extLst>
      <p:ext uri="{BB962C8B-B14F-4D97-AF65-F5344CB8AC3E}">
        <p14:creationId xmlns:p14="http://schemas.microsoft.com/office/powerpoint/2010/main" val="614803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at.sfsu.edu/eportfolio/student_land"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at.sfsu.edu/eportfolio/student_lan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cjlt.ca/index.php/cjlt/article/view/97/9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htkoHeOhKtU?t=8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hyperlink" Target="https://www.youtube.com/watch?feature=player_embedded&amp;v=asRqguljaz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youtu.be/KeIdjsucAXE?t=1m13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it.ly/eportfolio-rubri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waterloo.ca/centre-for-teaching-excellence/teaching-resources/curriculum-development-and-renewal/program-review-accreditation/8-degree-expectatio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acu.org/value/rubrics/index_p.cfm?CFID=52148528&amp;CFTOKEN=95193695"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hannaerpestad.efoliomn.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markmorton.ca/" TargetMode="External"/><Relationship Id="rId4" Type="http://schemas.openxmlformats.org/officeDocument/2006/relationships/hyperlink" Target="http://ericforsyth.efoliomn.co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epsilen.com/" TargetMode="External"/><Relationship Id="rId3" Type="http://schemas.openxmlformats.org/officeDocument/2006/relationships/hyperlink" Target="http://www.digication.com/" TargetMode="External"/><Relationship Id="rId7" Type="http://schemas.openxmlformats.org/officeDocument/2006/relationships/hyperlink" Target="http://www.foliotek.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myefolio.com/" TargetMode="External"/><Relationship Id="rId5" Type="http://schemas.openxmlformats.org/officeDocument/2006/relationships/hyperlink" Target="http://www.pebblelearning.com/" TargetMode="External"/><Relationship Id="rId10" Type="http://schemas.openxmlformats.org/officeDocument/2006/relationships/hyperlink" Target="http://www.foliospaces.org/" TargetMode="External"/><Relationship Id="rId4" Type="http://schemas.openxmlformats.org/officeDocument/2006/relationships/hyperlink" Target="http://www.taskstream.com/" TargetMode="External"/><Relationship Id="rId9" Type="http://schemas.openxmlformats.org/officeDocument/2006/relationships/hyperlink" Target="http://www.mahara.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foliospaces.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www.myefoli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et.educause.edu/ir/library/pdf/ERM1221.pdf" TargetMode="External"/><Relationship Id="rId7" Type="http://schemas.openxmlformats.org/officeDocument/2006/relationships/hyperlink" Target="http://at.sfsu.edu/eportfolio/student_lan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theijep.com/" TargetMode="External"/><Relationship Id="rId5" Type="http://schemas.openxmlformats.org/officeDocument/2006/relationships/hyperlink" Target="https://uwaterloo.ca/centre-for-teaching-excellence/resources/integrative-learning/eportfolios" TargetMode="External"/><Relationship Id="rId4" Type="http://schemas.openxmlformats.org/officeDocument/2006/relationships/hyperlink" Target="http://c2l.mcnrc.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christinalorimer.myefolio.com/biblio" TargetMode="External"/><Relationship Id="rId3" Type="http://schemas.openxmlformats.org/officeDocument/2006/relationships/hyperlink" Target="http://savitamalik.myefolio.com/CompetenciesinPublicHealth" TargetMode="External"/><Relationship Id="rId7" Type="http://schemas.openxmlformats.org/officeDocument/2006/relationships/hyperlink" Target="https://esthertroyer.myefolio.com/Reflectiv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brennagall.myefolio.com/academic" TargetMode="External"/><Relationship Id="rId5" Type="http://schemas.openxmlformats.org/officeDocument/2006/relationships/hyperlink" Target="http://joelswenddal.myefolio.com/portfolio/influences" TargetMode="External"/><Relationship Id="rId4" Type="http://schemas.openxmlformats.org/officeDocument/2006/relationships/hyperlink" Target="http://kimberlymcsorley.myefolio.com/professional" TargetMode="External"/><Relationship Id="rId9" Type="http://schemas.openxmlformats.org/officeDocument/2006/relationships/hyperlink" Target="http://daphnepowell.myefolio.com/Welcom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5441" y="228600"/>
            <a:ext cx="3159368" cy="3276600"/>
          </a:xfrm>
        </p:spPr>
        <p:txBody>
          <a:bodyPr>
            <a:noAutofit/>
          </a:bodyPr>
          <a:lstStyle/>
          <a:p>
            <a:pPr algn="l"/>
            <a:r>
              <a:rPr lang="en-US" sz="4800" b="1" dirty="0" smtClean="0">
                <a:solidFill>
                  <a:srgbClr val="C00000"/>
                </a:solidFill>
              </a:rPr>
              <a:t>ePortfolios: Process and Product</a:t>
            </a:r>
            <a:endParaRPr lang="en-US" sz="4800" b="1" dirty="0">
              <a:solidFill>
                <a:srgbClr val="C00000"/>
              </a:solidFill>
            </a:endParaRPr>
          </a:p>
        </p:txBody>
      </p:sp>
      <p:sp>
        <p:nvSpPr>
          <p:cNvPr id="3" name="Subtitle 2"/>
          <p:cNvSpPr>
            <a:spLocks noGrp="1"/>
          </p:cNvSpPr>
          <p:nvPr>
            <p:ph type="subTitle" idx="1"/>
          </p:nvPr>
        </p:nvSpPr>
        <p:spPr>
          <a:xfrm>
            <a:off x="609600" y="3888859"/>
            <a:ext cx="3581400" cy="1779588"/>
          </a:xfrm>
        </p:spPr>
        <p:txBody>
          <a:bodyPr>
            <a:noAutofit/>
          </a:bodyPr>
          <a:lstStyle/>
          <a:p>
            <a:r>
              <a:rPr lang="en-US" dirty="0" smtClean="0"/>
              <a:t>Mark Morton</a:t>
            </a:r>
          </a:p>
          <a:p>
            <a:r>
              <a:rPr lang="en-US" dirty="0" smtClean="0"/>
              <a:t>Kyle Scholz</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6705600"/>
            <a:ext cx="9149862" cy="188495"/>
          </a:xfrm>
          <a:prstGeom prst="rect">
            <a:avLst/>
          </a:prstGeom>
          <a:effectLst>
            <a:outerShdw blurRad="38100" dist="50800" dir="16200000" algn="ctr" rotWithShape="0">
              <a:schemeClr val="accent2">
                <a:lumMod val="60000"/>
                <a:lumOff val="40000"/>
                <a:alpha val="84000"/>
              </a:scheme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690" y="228600"/>
            <a:ext cx="8026400" cy="6019800"/>
          </a:xfrm>
          <a:prstGeom prst="rect">
            <a:avLst/>
          </a:prstGeom>
        </p:spPr>
      </p:pic>
    </p:spTree>
    <p:extLst>
      <p:ext uri="{BB962C8B-B14F-4D97-AF65-F5344CB8AC3E}">
        <p14:creationId xmlns:p14="http://schemas.microsoft.com/office/powerpoint/2010/main" val="3338746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6705600"/>
            <a:ext cx="9149862" cy="188495"/>
          </a:xfrm>
          <a:prstGeom prst="rect">
            <a:avLst/>
          </a:prstGeom>
          <a:effectLst>
            <a:outerShdw blurRad="38100" dist="50800" dir="16200000" algn="ctr" rotWithShape="0">
              <a:schemeClr val="accent2">
                <a:lumMod val="60000"/>
                <a:lumOff val="40000"/>
                <a:alpha val="84000"/>
              </a:scheme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849086"/>
            <a:ext cx="7416800" cy="5562600"/>
          </a:xfrm>
          <a:prstGeom prst="rect">
            <a:avLst/>
          </a:prstGeom>
        </p:spPr>
      </p:pic>
      <p:sp>
        <p:nvSpPr>
          <p:cNvPr id="7" name="Title 1"/>
          <p:cNvSpPr txBox="1">
            <a:spLocks/>
          </p:cNvSpPr>
          <p:nvPr/>
        </p:nvSpPr>
        <p:spPr>
          <a:xfrm>
            <a:off x="1554309" y="149352"/>
            <a:ext cx="9130439" cy="6888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b="1" dirty="0" smtClean="0"/>
              <a:t>Just the Process</a:t>
            </a:r>
            <a:endParaRPr lang="en-US" b="1" dirty="0"/>
          </a:p>
        </p:txBody>
      </p:sp>
      <p:sp>
        <p:nvSpPr>
          <p:cNvPr id="8" name="TextBox 7"/>
          <p:cNvSpPr txBox="1"/>
          <p:nvPr/>
        </p:nvSpPr>
        <p:spPr>
          <a:xfrm>
            <a:off x="8534400" y="4724400"/>
            <a:ext cx="3124200" cy="923330"/>
          </a:xfrm>
          <a:prstGeom prst="rect">
            <a:avLst/>
          </a:prstGeom>
          <a:noFill/>
        </p:spPr>
        <p:txBody>
          <a:bodyPr wrap="square" rtlCol="0">
            <a:spAutoFit/>
          </a:bodyPr>
          <a:lstStyle/>
          <a:p>
            <a:r>
              <a:rPr lang="en-US" dirty="0" smtClean="0"/>
              <a:t>See how San Francisco State University </a:t>
            </a:r>
            <a:r>
              <a:rPr lang="en-US" dirty="0" smtClean="0">
                <a:hlinkClick r:id="rId5"/>
              </a:rPr>
              <a:t>articulates this process</a:t>
            </a:r>
            <a:r>
              <a:rPr lang="en-US" dirty="0" smtClean="0"/>
              <a:t> to their students</a:t>
            </a:r>
            <a:endParaRPr lang="en-US" dirty="0"/>
          </a:p>
        </p:txBody>
      </p:sp>
    </p:spTree>
    <p:extLst>
      <p:ext uri="{BB962C8B-B14F-4D97-AF65-F5344CB8AC3E}">
        <p14:creationId xmlns:p14="http://schemas.microsoft.com/office/powerpoint/2010/main" val="683801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and Instructor Perspectives </a:t>
            </a:r>
            <a:endParaRPr lang="en-US"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62995" y="1453497"/>
            <a:ext cx="7266010" cy="4763104"/>
          </a:xfrm>
        </p:spPr>
      </p:pic>
    </p:spTree>
    <p:extLst>
      <p:ext uri="{BB962C8B-B14F-4D97-AF65-F5344CB8AC3E}">
        <p14:creationId xmlns:p14="http://schemas.microsoft.com/office/powerpoint/2010/main" val="1389845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600200"/>
            <a:ext cx="10134600" cy="4800600"/>
          </a:xfrm>
        </p:spPr>
        <p:txBody>
          <a:bodyPr>
            <a:noAutofit/>
          </a:bodyPr>
          <a:lstStyle/>
          <a:p>
            <a:pPr algn="l"/>
            <a:r>
              <a:rPr lang="en-US" sz="3200" dirty="0" smtClean="0">
                <a:solidFill>
                  <a:schemeClr val="tx1"/>
                </a:solidFill>
              </a:rPr>
              <a:t>They leverage a learning theory called Social Constructivism, which says that learning </a:t>
            </a:r>
            <a:r>
              <a:rPr lang="en-US" sz="3200" dirty="0">
                <a:solidFill>
                  <a:schemeClr val="tx1"/>
                </a:solidFill>
              </a:rPr>
              <a:t>happens most effectively…</a:t>
            </a:r>
            <a:br>
              <a:rPr lang="en-US" sz="3200" dirty="0">
                <a:solidFill>
                  <a:schemeClr val="tx1"/>
                </a:solidFill>
              </a:rPr>
            </a:br>
            <a:endParaRPr lang="en-US" sz="3200" dirty="0">
              <a:solidFill>
                <a:schemeClr val="tx1"/>
              </a:solidFill>
            </a:endParaRPr>
          </a:p>
          <a:p>
            <a:pPr marL="800100" lvl="1" indent="-342900" algn="l">
              <a:buFont typeface="Arial" pitchFamily="34" charset="0"/>
              <a:buChar char="•"/>
            </a:pPr>
            <a:r>
              <a:rPr lang="en-US" sz="3200" dirty="0">
                <a:solidFill>
                  <a:schemeClr val="tx1"/>
                </a:solidFill>
              </a:rPr>
              <a:t>when </a:t>
            </a:r>
            <a:r>
              <a:rPr lang="en-US" sz="3200" dirty="0" smtClean="0">
                <a:solidFill>
                  <a:schemeClr val="tx1"/>
                </a:solidFill>
              </a:rPr>
              <a:t>students </a:t>
            </a:r>
            <a:r>
              <a:rPr lang="en-US" sz="3200" u="sng" dirty="0" smtClean="0">
                <a:solidFill>
                  <a:schemeClr val="tx1"/>
                </a:solidFill>
              </a:rPr>
              <a:t>construct</a:t>
            </a:r>
            <a:r>
              <a:rPr lang="en-US" sz="3200" dirty="0" smtClean="0">
                <a:solidFill>
                  <a:schemeClr val="tx1"/>
                </a:solidFill>
              </a:rPr>
              <a:t> </a:t>
            </a:r>
            <a:r>
              <a:rPr lang="en-US" sz="3200" dirty="0">
                <a:solidFill>
                  <a:schemeClr val="tx1"/>
                </a:solidFill>
              </a:rPr>
              <a:t>a system of knowledge for </a:t>
            </a:r>
            <a:r>
              <a:rPr lang="en-US" sz="3200" dirty="0" smtClean="0">
                <a:solidFill>
                  <a:schemeClr val="tx1"/>
                </a:solidFill>
              </a:rPr>
              <a:t>themselves, </a:t>
            </a:r>
            <a:r>
              <a:rPr lang="en-US" sz="3200" dirty="0">
                <a:solidFill>
                  <a:schemeClr val="tx1"/>
                </a:solidFill>
              </a:rPr>
              <a:t>rather than simply having information presented to </a:t>
            </a:r>
            <a:r>
              <a:rPr lang="en-US" sz="3200" dirty="0" smtClean="0">
                <a:solidFill>
                  <a:schemeClr val="tx1"/>
                </a:solidFill>
              </a:rPr>
              <a:t>them. </a:t>
            </a:r>
            <a:endParaRPr lang="en-US" sz="3200" dirty="0">
              <a:solidFill>
                <a:schemeClr val="tx1"/>
              </a:solidFill>
            </a:endParaRPr>
          </a:p>
          <a:p>
            <a:pPr marL="800100" lvl="1" indent="-342900" algn="l">
              <a:buFont typeface="Arial" pitchFamily="34" charset="0"/>
              <a:buChar char="•"/>
            </a:pPr>
            <a:r>
              <a:rPr lang="en-US" sz="3200" dirty="0">
                <a:solidFill>
                  <a:schemeClr val="tx1"/>
                </a:solidFill>
              </a:rPr>
              <a:t>when it happens in a </a:t>
            </a:r>
            <a:r>
              <a:rPr lang="en-US" sz="3200" u="sng" dirty="0">
                <a:solidFill>
                  <a:schemeClr val="tx1"/>
                </a:solidFill>
              </a:rPr>
              <a:t>social context </a:t>
            </a:r>
            <a:r>
              <a:rPr lang="en-US" sz="3200" dirty="0">
                <a:solidFill>
                  <a:schemeClr val="tx1"/>
                </a:solidFill>
              </a:rPr>
              <a:t>– that is, when a student constructs knowledge through dialogue and interactions with others. </a:t>
            </a:r>
          </a:p>
        </p:txBody>
      </p:sp>
      <p:sp>
        <p:nvSpPr>
          <p:cNvPr id="5" name="Title 1"/>
          <p:cNvSpPr txBox="1">
            <a:spLocks/>
          </p:cNvSpPr>
          <p:nvPr/>
        </p:nvSpPr>
        <p:spPr>
          <a:xfrm>
            <a:off x="2362200" y="381000"/>
            <a:ext cx="7772400" cy="1219200"/>
          </a:xfrm>
          <a:prstGeom prst="rect">
            <a:avLst/>
          </a:prstGeom>
        </p:spPr>
        <p:txBody>
          <a:bodyPr vert="horz" lIns="91440" tIns="45720" rIns="91440" bIns="45720" rtlCol="0" anchor="ctr">
            <a:normAutofit/>
          </a:bodyPr>
          <a:lstStyle>
            <a:lvl1pPr algn="ctr">
              <a:spcBef>
                <a:spcPct val="0"/>
              </a:spcBef>
              <a:buNone/>
              <a:defRPr sz="4000" b="1">
                <a:solidFill>
                  <a:srgbClr val="C00000"/>
                </a:solidFill>
                <a:latin typeface="+mj-lt"/>
                <a:ea typeface="+mj-ea"/>
                <a:cs typeface="+mj-cs"/>
              </a:defRPr>
            </a:lvl1pPr>
          </a:lstStyle>
          <a:p>
            <a:r>
              <a:rPr lang="en-US" sz="4400" dirty="0" smtClean="0"/>
              <a:t>Why do ePortfolios work?</a:t>
            </a:r>
            <a:endParaRPr lang="en-US" sz="4400" dirty="0"/>
          </a:p>
        </p:txBody>
      </p:sp>
    </p:spTree>
    <p:extLst>
      <p:ext uri="{BB962C8B-B14F-4D97-AF65-F5344CB8AC3E}">
        <p14:creationId xmlns:p14="http://schemas.microsoft.com/office/powerpoint/2010/main" val="30301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219200"/>
            <a:ext cx="10134600" cy="1524000"/>
          </a:xfrm>
        </p:spPr>
        <p:txBody>
          <a:bodyPr>
            <a:noAutofit/>
          </a:bodyPr>
          <a:lstStyle/>
          <a:p>
            <a:pPr algn="l"/>
            <a:r>
              <a:rPr lang="en-US" sz="3200" dirty="0" smtClean="0">
                <a:solidFill>
                  <a:schemeClr val="tx1"/>
                </a:solidFill>
              </a:rPr>
              <a:t>They encourage (or force) students to reflect on their learning and to make connections between different learning experiences, and between learning experiences and </a:t>
            </a:r>
            <a:r>
              <a:rPr lang="en-US" sz="3200" dirty="0" smtClean="0"/>
              <a:t>life experiences.</a:t>
            </a:r>
          </a:p>
        </p:txBody>
      </p:sp>
      <p:sp>
        <p:nvSpPr>
          <p:cNvPr id="5" name="Title 1"/>
          <p:cNvSpPr txBox="1">
            <a:spLocks/>
          </p:cNvSpPr>
          <p:nvPr/>
        </p:nvSpPr>
        <p:spPr>
          <a:xfrm>
            <a:off x="2362200" y="381000"/>
            <a:ext cx="7772400" cy="838200"/>
          </a:xfrm>
          <a:prstGeom prst="rect">
            <a:avLst/>
          </a:prstGeom>
        </p:spPr>
        <p:txBody>
          <a:bodyPr vert="horz" lIns="91440" tIns="45720" rIns="91440" bIns="45720" rtlCol="0" anchor="ctr">
            <a:normAutofit/>
          </a:bodyPr>
          <a:lstStyle>
            <a:lvl1pPr algn="ctr">
              <a:spcBef>
                <a:spcPct val="0"/>
              </a:spcBef>
              <a:buNone/>
              <a:defRPr sz="4000" b="1">
                <a:solidFill>
                  <a:srgbClr val="C00000"/>
                </a:solidFill>
                <a:latin typeface="+mj-lt"/>
                <a:ea typeface="+mj-ea"/>
                <a:cs typeface="+mj-cs"/>
              </a:defRPr>
            </a:lvl1pPr>
          </a:lstStyle>
          <a:p>
            <a:r>
              <a:rPr lang="en-US" sz="4400" dirty="0" smtClean="0"/>
              <a:t>Why do ePortfolios work?</a:t>
            </a:r>
            <a:endParaRPr lang="en-US" sz="4400" dirty="0"/>
          </a:p>
        </p:txBody>
      </p:sp>
      <p:pic>
        <p:nvPicPr>
          <p:cNvPr id="1026" name="Picture 2" descr="http://copernicus.exosphe.re/wp-content/uploads/2015/07/Connections-Index-495x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82" y="3810000"/>
            <a:ext cx="4078276" cy="25952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1800" y="3258830"/>
            <a:ext cx="4191000" cy="461665"/>
          </a:xfrm>
          <a:prstGeom prst="rect">
            <a:avLst/>
          </a:prstGeom>
          <a:noFill/>
        </p:spPr>
        <p:txBody>
          <a:bodyPr wrap="square" rtlCol="0">
            <a:spAutoFit/>
          </a:bodyPr>
          <a:lstStyle/>
          <a:p>
            <a:r>
              <a:rPr lang="en-US" sz="2400" b="1" dirty="0" smtClean="0"/>
              <a:t>Reflection </a:t>
            </a:r>
            <a:r>
              <a:rPr lang="en-US" sz="2400" b="1" u="sng" dirty="0" smtClean="0"/>
              <a:t>deepens</a:t>
            </a:r>
            <a:r>
              <a:rPr lang="en-US" sz="2400" b="1" dirty="0" smtClean="0"/>
              <a:t> </a:t>
            </a:r>
            <a:r>
              <a:rPr lang="en-US" sz="2400" b="1" dirty="0" smtClean="0"/>
              <a:t>learning</a:t>
            </a:r>
            <a:endParaRPr lang="en-US" sz="2400" b="1" dirty="0"/>
          </a:p>
        </p:txBody>
      </p:sp>
      <p:sp>
        <p:nvSpPr>
          <p:cNvPr id="8" name="TextBox 7"/>
          <p:cNvSpPr txBox="1"/>
          <p:nvPr/>
        </p:nvSpPr>
        <p:spPr>
          <a:xfrm>
            <a:off x="972671" y="3285724"/>
            <a:ext cx="4441371" cy="461665"/>
          </a:xfrm>
          <a:prstGeom prst="rect">
            <a:avLst/>
          </a:prstGeom>
          <a:noFill/>
        </p:spPr>
        <p:txBody>
          <a:bodyPr wrap="square" rtlCol="0">
            <a:spAutoFit/>
          </a:bodyPr>
          <a:lstStyle/>
          <a:p>
            <a:r>
              <a:rPr lang="en-US" sz="2400" b="1" dirty="0" smtClean="0"/>
              <a:t>Connections </a:t>
            </a:r>
            <a:r>
              <a:rPr lang="en-US" sz="2400" b="1" u="sng" dirty="0" smtClean="0"/>
              <a:t>strengthen</a:t>
            </a:r>
            <a:r>
              <a:rPr lang="en-US" sz="2400" b="1" dirty="0" smtClean="0"/>
              <a:t> learning</a:t>
            </a:r>
            <a:endParaRPr lang="en-US" sz="24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3747389"/>
            <a:ext cx="4177296" cy="2657878"/>
          </a:xfrm>
          <a:prstGeom prst="rect">
            <a:avLst/>
          </a:prstGeom>
        </p:spPr>
      </p:pic>
    </p:spTree>
    <p:extLst>
      <p:ext uri="{BB962C8B-B14F-4D97-AF65-F5344CB8AC3E}">
        <p14:creationId xmlns:p14="http://schemas.microsoft.com/office/powerpoint/2010/main" val="3933929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595846"/>
            <a:ext cx="10439400" cy="4191000"/>
          </a:xfrm>
        </p:spPr>
        <p:txBody>
          <a:bodyPr>
            <a:noAutofit/>
          </a:bodyPr>
          <a:lstStyle/>
          <a:p>
            <a:pPr algn="l"/>
            <a:r>
              <a:rPr lang="en-US" sz="3200" dirty="0" smtClean="0">
                <a:solidFill>
                  <a:schemeClr val="tx1"/>
                </a:solidFill>
              </a:rPr>
              <a:t>They make “invisible learning” visible. Invisible learning is:</a:t>
            </a:r>
          </a:p>
          <a:p>
            <a:pPr algn="l"/>
            <a:endParaRPr lang="en-US" sz="3200" dirty="0">
              <a:solidFill>
                <a:schemeClr val="tx1"/>
              </a:solidFill>
            </a:endParaRPr>
          </a:p>
          <a:p>
            <a:pPr marL="914400" lvl="1" indent="-457200" algn="l">
              <a:buFont typeface="Arial" panose="020B0604020202020204" pitchFamily="34" charset="0"/>
              <a:buChar char="•"/>
            </a:pPr>
            <a:r>
              <a:rPr lang="en-US" sz="3200" dirty="0">
                <a:solidFill>
                  <a:schemeClr val="tx1"/>
                </a:solidFill>
              </a:rPr>
              <a:t>T</a:t>
            </a:r>
            <a:r>
              <a:rPr lang="en-US" sz="3200" dirty="0" smtClean="0">
                <a:solidFill>
                  <a:schemeClr val="tx1"/>
                </a:solidFill>
              </a:rPr>
              <a:t>he intermediate steps that occur whenever someone attempts to learn something or do something.</a:t>
            </a:r>
          </a:p>
          <a:p>
            <a:pPr marL="914400" lvl="1" indent="-457200" algn="l">
              <a:buFont typeface="Arial" panose="020B0604020202020204" pitchFamily="34" charset="0"/>
              <a:buChar char="•"/>
            </a:pPr>
            <a:r>
              <a:rPr lang="en-US" sz="3200" dirty="0" smtClean="0">
                <a:solidFill>
                  <a:schemeClr val="tx1"/>
                </a:solidFill>
              </a:rPr>
              <a:t>Aspects of learning that go beyond the cognitive to include the affective, the personal, and issues of identity.</a:t>
            </a:r>
            <a:endParaRPr lang="en-US" sz="3200" dirty="0">
              <a:solidFill>
                <a:schemeClr val="tx1"/>
              </a:solidFill>
            </a:endParaRPr>
          </a:p>
        </p:txBody>
      </p:sp>
      <p:sp>
        <p:nvSpPr>
          <p:cNvPr id="6" name="Title 1"/>
          <p:cNvSpPr txBox="1">
            <a:spLocks/>
          </p:cNvSpPr>
          <p:nvPr/>
        </p:nvSpPr>
        <p:spPr>
          <a:xfrm>
            <a:off x="2362200" y="381000"/>
            <a:ext cx="7772400" cy="1219200"/>
          </a:xfrm>
          <a:prstGeom prst="rect">
            <a:avLst/>
          </a:prstGeom>
        </p:spPr>
        <p:txBody>
          <a:bodyPr vert="horz" lIns="91440" tIns="45720" rIns="91440" bIns="45720" rtlCol="0" anchor="ctr">
            <a:normAutofit/>
          </a:bodyPr>
          <a:lstStyle>
            <a:lvl1pPr algn="ctr">
              <a:spcBef>
                <a:spcPct val="0"/>
              </a:spcBef>
              <a:buNone/>
              <a:defRPr sz="4000" b="1">
                <a:solidFill>
                  <a:srgbClr val="C00000"/>
                </a:solidFill>
                <a:latin typeface="+mj-lt"/>
                <a:ea typeface="+mj-ea"/>
                <a:cs typeface="+mj-cs"/>
              </a:defRPr>
            </a:lvl1pPr>
          </a:lstStyle>
          <a:p>
            <a:r>
              <a:rPr lang="en-US" sz="4400" dirty="0"/>
              <a:t>Why do ePortfolios work?</a:t>
            </a:r>
          </a:p>
        </p:txBody>
      </p:sp>
    </p:spTree>
    <p:extLst>
      <p:ext uri="{BB962C8B-B14F-4D97-AF65-F5344CB8AC3E}">
        <p14:creationId xmlns:p14="http://schemas.microsoft.com/office/powerpoint/2010/main" val="16384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600200"/>
            <a:ext cx="10210800" cy="4191000"/>
          </a:xfrm>
        </p:spPr>
        <p:txBody>
          <a:bodyPr>
            <a:normAutofit/>
          </a:bodyPr>
          <a:lstStyle/>
          <a:p>
            <a:pPr algn="l"/>
            <a:r>
              <a:rPr lang="en-US" sz="3200" dirty="0" smtClean="0">
                <a:solidFill>
                  <a:schemeClr val="tx1"/>
                </a:solidFill>
              </a:rPr>
              <a:t>They </a:t>
            </a:r>
            <a:r>
              <a:rPr lang="en-US" sz="3200" dirty="0" smtClean="0"/>
              <a:t>provide students with a sense of o</a:t>
            </a:r>
            <a:r>
              <a:rPr lang="en-US" sz="3200" dirty="0" smtClean="0">
                <a:solidFill>
                  <a:schemeClr val="tx1"/>
                </a:solidFill>
              </a:rPr>
              <a:t>wnership </a:t>
            </a:r>
            <a:r>
              <a:rPr lang="en-US" sz="3200" dirty="0">
                <a:solidFill>
                  <a:schemeClr val="tx1"/>
                </a:solidFill>
              </a:rPr>
              <a:t>and choice</a:t>
            </a:r>
          </a:p>
          <a:p>
            <a:pPr algn="l"/>
            <a:endParaRPr lang="en-US" sz="3200" dirty="0">
              <a:solidFill>
                <a:schemeClr val="tx1"/>
              </a:solidFill>
            </a:endParaRPr>
          </a:p>
          <a:p>
            <a:pPr lvl="1" algn="l"/>
            <a:r>
              <a:rPr lang="en-US" sz="3200" dirty="0">
                <a:solidFill>
                  <a:schemeClr val="tx1"/>
                </a:solidFill>
              </a:rPr>
              <a:t>“When students perceive that they have choices in how to learn subject matter they are more engaged and motivated to move beyond simple information acquisition to trying to gain an understanding of the subject</a:t>
            </a:r>
            <a:r>
              <a:rPr lang="en-US" sz="3200" dirty="0" smtClean="0">
                <a:solidFill>
                  <a:schemeClr val="tx1"/>
                </a:solidFill>
              </a:rPr>
              <a:t>.”</a:t>
            </a:r>
            <a:r>
              <a:rPr lang="en-US" dirty="0" smtClean="0">
                <a:solidFill>
                  <a:schemeClr val="tx1"/>
                </a:solidFill>
              </a:rPr>
              <a:t> </a:t>
            </a:r>
            <a:r>
              <a:rPr lang="en-US" sz="1400" b="1" dirty="0" smtClean="0">
                <a:solidFill>
                  <a:schemeClr val="tx1"/>
                </a:solidFill>
                <a:hlinkClick r:id="rId3"/>
              </a:rPr>
              <a:t>http</a:t>
            </a:r>
            <a:r>
              <a:rPr lang="en-US" sz="1400" b="1" dirty="0">
                <a:solidFill>
                  <a:schemeClr val="tx1"/>
                </a:solidFill>
                <a:hlinkClick r:id="rId3"/>
              </a:rPr>
              <a:t>://www.cjlt.ca/index.php/cjlt/article/view/97/91</a:t>
            </a:r>
            <a:r>
              <a:rPr lang="en-US" sz="1400" b="1" dirty="0">
                <a:solidFill>
                  <a:schemeClr val="tx1"/>
                </a:solidFill>
              </a:rPr>
              <a:t> </a:t>
            </a:r>
          </a:p>
        </p:txBody>
      </p:sp>
      <p:sp>
        <p:nvSpPr>
          <p:cNvPr id="6" name="Title 1"/>
          <p:cNvSpPr txBox="1">
            <a:spLocks/>
          </p:cNvSpPr>
          <p:nvPr/>
        </p:nvSpPr>
        <p:spPr>
          <a:xfrm>
            <a:off x="2362200" y="381000"/>
            <a:ext cx="7772400" cy="1219200"/>
          </a:xfrm>
          <a:prstGeom prst="rect">
            <a:avLst/>
          </a:prstGeom>
        </p:spPr>
        <p:txBody>
          <a:bodyPr vert="horz" lIns="91440" tIns="45720" rIns="91440" bIns="45720" rtlCol="0" anchor="ctr">
            <a:normAutofit/>
          </a:bodyPr>
          <a:lstStyle>
            <a:lvl1pPr algn="ctr">
              <a:spcBef>
                <a:spcPct val="0"/>
              </a:spcBef>
              <a:buNone/>
              <a:defRPr sz="4000" b="1">
                <a:solidFill>
                  <a:srgbClr val="C00000"/>
                </a:solidFill>
                <a:latin typeface="+mj-lt"/>
                <a:ea typeface="+mj-ea"/>
                <a:cs typeface="+mj-cs"/>
              </a:defRPr>
            </a:lvl1pPr>
          </a:lstStyle>
          <a:p>
            <a:r>
              <a:rPr lang="en-US" sz="4400" dirty="0"/>
              <a:t>Why do ePortfolios work?</a:t>
            </a:r>
          </a:p>
        </p:txBody>
      </p:sp>
    </p:spTree>
    <p:extLst>
      <p:ext uri="{BB962C8B-B14F-4D97-AF65-F5344CB8AC3E}">
        <p14:creationId xmlns:p14="http://schemas.microsoft.com/office/powerpoint/2010/main" val="25323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783771"/>
            <a:ext cx="10134600" cy="609600"/>
          </a:xfrm>
        </p:spPr>
        <p:txBody>
          <a:bodyPr>
            <a:noAutofit/>
          </a:bodyPr>
          <a:lstStyle/>
          <a:p>
            <a:pPr algn="l"/>
            <a:r>
              <a:rPr lang="en-US" sz="3000" dirty="0" smtClean="0">
                <a:solidFill>
                  <a:schemeClr val="tx1"/>
                </a:solidFill>
              </a:rPr>
              <a:t>They allow instructors to assess students more fully and deeply </a:t>
            </a:r>
            <a:endParaRPr lang="en-US" sz="3000" dirty="0">
              <a:solidFill>
                <a:schemeClr val="tx1"/>
              </a:solidFill>
            </a:endParaRPr>
          </a:p>
        </p:txBody>
      </p:sp>
      <p:sp>
        <p:nvSpPr>
          <p:cNvPr id="5" name="Title 1"/>
          <p:cNvSpPr txBox="1">
            <a:spLocks/>
          </p:cNvSpPr>
          <p:nvPr/>
        </p:nvSpPr>
        <p:spPr>
          <a:xfrm>
            <a:off x="1828800" y="152400"/>
            <a:ext cx="7772400" cy="685800"/>
          </a:xfrm>
          <a:prstGeom prst="rect">
            <a:avLst/>
          </a:prstGeom>
        </p:spPr>
        <p:txBody>
          <a:bodyPr vert="horz" lIns="91440" tIns="45720" rIns="91440" bIns="45720" rtlCol="0" anchor="ctr">
            <a:normAutofit fontScale="92500" lnSpcReduction="10000"/>
          </a:bodyPr>
          <a:lstStyle>
            <a:lvl1pPr algn="ctr">
              <a:spcBef>
                <a:spcPct val="0"/>
              </a:spcBef>
              <a:buNone/>
              <a:defRPr sz="4000" b="1">
                <a:solidFill>
                  <a:srgbClr val="C00000"/>
                </a:solidFill>
                <a:latin typeface="+mj-lt"/>
                <a:ea typeface="+mj-ea"/>
                <a:cs typeface="+mj-cs"/>
              </a:defRPr>
            </a:lvl1pPr>
          </a:lstStyle>
          <a:p>
            <a:r>
              <a:rPr lang="en-US" sz="4400" dirty="0" smtClean="0"/>
              <a:t>Why do ePortfolios work?</a:t>
            </a:r>
            <a:endParaRPr lang="en-US" sz="44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93371"/>
            <a:ext cx="10636714" cy="5229147"/>
          </a:xfrm>
          <a:prstGeom prst="rect">
            <a:avLst/>
          </a:prstGeom>
          <a:solidFill>
            <a:schemeClr val="accent3">
              <a:lumMod val="20000"/>
              <a:lumOff val="80000"/>
            </a:schemeClr>
          </a:solidFill>
        </p:spPr>
      </p:pic>
    </p:spTree>
    <p:extLst>
      <p:ext uri="{BB962C8B-B14F-4D97-AF65-F5344CB8AC3E}">
        <p14:creationId xmlns:p14="http://schemas.microsoft.com/office/powerpoint/2010/main" val="978576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730" y="1752600"/>
            <a:ext cx="7534217" cy="4495800"/>
          </a:xfrm>
          <a:prstGeom prst="rect">
            <a:avLst/>
          </a:prstGeom>
        </p:spPr>
      </p:pic>
      <p:sp>
        <p:nvSpPr>
          <p:cNvPr id="8" name="Title 1"/>
          <p:cNvSpPr txBox="1">
            <a:spLocks/>
          </p:cNvSpPr>
          <p:nvPr/>
        </p:nvSpPr>
        <p:spPr>
          <a:xfrm>
            <a:off x="1946319" y="0"/>
            <a:ext cx="7772400" cy="1219200"/>
          </a:xfrm>
          <a:prstGeom prst="rect">
            <a:avLst/>
          </a:prstGeom>
        </p:spPr>
        <p:txBody>
          <a:bodyPr vert="horz" lIns="91440" tIns="45720" rIns="91440" bIns="45720" rtlCol="0" anchor="ctr">
            <a:normAutofit/>
          </a:bodyPr>
          <a:lstStyle>
            <a:lvl1pPr algn="ctr">
              <a:spcBef>
                <a:spcPct val="0"/>
              </a:spcBef>
              <a:buNone/>
              <a:defRPr sz="4000" b="1">
                <a:solidFill>
                  <a:srgbClr val="C00000"/>
                </a:solidFill>
                <a:latin typeface="+mj-lt"/>
                <a:ea typeface="+mj-ea"/>
                <a:cs typeface="+mj-cs"/>
              </a:defRPr>
            </a:lvl1pPr>
          </a:lstStyle>
          <a:p>
            <a:r>
              <a:rPr lang="en-US" dirty="0" smtClean="0"/>
              <a:t>Why do ePortfolios work?</a:t>
            </a:r>
            <a:endParaRPr lang="en-US" dirty="0"/>
          </a:p>
        </p:txBody>
      </p:sp>
      <p:sp>
        <p:nvSpPr>
          <p:cNvPr id="2" name="Rectangle 1"/>
          <p:cNvSpPr/>
          <p:nvPr/>
        </p:nvSpPr>
        <p:spPr>
          <a:xfrm>
            <a:off x="838200" y="990600"/>
            <a:ext cx="9753600" cy="584775"/>
          </a:xfrm>
          <a:prstGeom prst="rect">
            <a:avLst/>
          </a:prstGeom>
        </p:spPr>
        <p:txBody>
          <a:bodyPr wrap="square">
            <a:spAutoFit/>
          </a:bodyPr>
          <a:lstStyle/>
          <a:p>
            <a:pPr lvl="0">
              <a:spcBef>
                <a:spcPct val="20000"/>
              </a:spcBef>
            </a:pPr>
            <a:r>
              <a:rPr lang="en-US" sz="3200" dirty="0" smtClean="0">
                <a:solidFill>
                  <a:prstClr val="black"/>
                </a:solidFill>
              </a:rPr>
              <a:t>Let’s hear from a University of Waterloo student</a:t>
            </a:r>
            <a:endParaRPr lang="en-US" dirty="0">
              <a:solidFill>
                <a:prstClr val="black"/>
              </a:solidFill>
            </a:endParaRPr>
          </a:p>
        </p:txBody>
      </p:sp>
      <p:sp>
        <p:nvSpPr>
          <p:cNvPr id="3" name="TextBox 2"/>
          <p:cNvSpPr txBox="1"/>
          <p:nvPr/>
        </p:nvSpPr>
        <p:spPr>
          <a:xfrm>
            <a:off x="8991600" y="4267200"/>
            <a:ext cx="2057400" cy="1200329"/>
          </a:xfrm>
          <a:prstGeom prst="rect">
            <a:avLst/>
          </a:prstGeom>
          <a:noFill/>
        </p:spPr>
        <p:txBody>
          <a:bodyPr wrap="square" rtlCol="0">
            <a:spAutoFit/>
          </a:bodyPr>
          <a:lstStyle/>
          <a:p>
            <a:pPr lvl="0"/>
            <a:r>
              <a:rPr lang="en-US" dirty="0" smtClean="0">
                <a:solidFill>
                  <a:prstClr val="black"/>
                </a:solidFill>
              </a:rPr>
              <a:t>Click the image to open the video (0.00 </a:t>
            </a:r>
            <a:r>
              <a:rPr lang="en-US" dirty="0">
                <a:solidFill>
                  <a:prstClr val="black"/>
                </a:solidFill>
              </a:rPr>
              <a:t>to 3.14)</a:t>
            </a:r>
          </a:p>
          <a:p>
            <a:endParaRPr lang="en-US" dirty="0"/>
          </a:p>
        </p:txBody>
      </p:sp>
    </p:spTree>
    <p:extLst>
      <p:ext uri="{BB962C8B-B14F-4D97-AF65-F5344CB8AC3E}">
        <p14:creationId xmlns:p14="http://schemas.microsoft.com/office/powerpoint/2010/main" val="2066026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1000"/>
            <a:ext cx="8305800" cy="1066800"/>
          </a:xfrm>
        </p:spPr>
        <p:txBody>
          <a:bodyPr>
            <a:normAutofit/>
          </a:bodyPr>
          <a:lstStyle/>
          <a:p>
            <a:r>
              <a:rPr lang="en-US" b="1" dirty="0" smtClean="0"/>
              <a:t>Evidence of Effectiveness</a:t>
            </a:r>
            <a:endParaRPr lang="en-US" dirty="0"/>
          </a:p>
        </p:txBody>
      </p:sp>
      <p:sp>
        <p:nvSpPr>
          <p:cNvPr id="3" name="Subtitle 2"/>
          <p:cNvSpPr>
            <a:spLocks noGrp="1"/>
          </p:cNvSpPr>
          <p:nvPr>
            <p:ph type="subTitle" idx="1"/>
          </p:nvPr>
        </p:nvSpPr>
        <p:spPr>
          <a:xfrm>
            <a:off x="685800" y="1447800"/>
            <a:ext cx="10591800" cy="4953000"/>
          </a:xfrm>
        </p:spPr>
        <p:txBody>
          <a:bodyPr>
            <a:normAutofit lnSpcReduction="10000"/>
          </a:bodyPr>
          <a:lstStyle/>
          <a:p>
            <a:pPr marL="342900" indent="-342900">
              <a:buFont typeface="Arial" panose="020B0604020202020204" pitchFamily="34" charset="0"/>
              <a:buChar char="•"/>
            </a:pPr>
            <a:r>
              <a:rPr lang="en-US" sz="3200" dirty="0" smtClean="0"/>
              <a:t>“</a:t>
            </a:r>
            <a:r>
              <a:rPr lang="en-US" sz="3200" dirty="0"/>
              <a:t>Undergraduates using electronic portfolios had higher grade-point averages, credit hours earned, and retention rates than a comparable set of students who did not use the system.” -- Bowling Green State University</a:t>
            </a:r>
          </a:p>
          <a:p>
            <a:pPr marL="342900" indent="-342900">
              <a:buFont typeface="Arial" panose="020B0604020202020204" pitchFamily="34" charset="0"/>
              <a:buChar char="•"/>
            </a:pPr>
            <a:r>
              <a:rPr lang="en-US" sz="3200" dirty="0" smtClean="0"/>
              <a:t>“In </a:t>
            </a:r>
            <a:r>
              <a:rPr lang="en-US" sz="3200" dirty="0"/>
              <a:t>ePortfolio courses, the pass rate is 77%; in comparison courses, sections of the same courses where ePortfolio is not being used, the pass rate is 72%. For a high pass -- a C or above -- the pass rate in ePortfolio sections is 74%; in non-ePortfolio sections of the same courses, the pass rate is 67%. </a:t>
            </a:r>
            <a:r>
              <a:rPr lang="en-US" sz="3200" dirty="0" smtClean="0"/>
              <a:t> -- LaGuardia (C2L ePortfolio Research Project</a:t>
            </a:r>
            <a:r>
              <a:rPr lang="en-US" sz="3200" dirty="0" smtClean="0"/>
              <a:t>)</a:t>
            </a:r>
            <a:endParaRPr lang="en-US" sz="3200" b="1" dirty="0"/>
          </a:p>
        </p:txBody>
      </p:sp>
    </p:spTree>
    <p:extLst>
      <p:ext uri="{BB962C8B-B14F-4D97-AF65-F5344CB8AC3E}">
        <p14:creationId xmlns:p14="http://schemas.microsoft.com/office/powerpoint/2010/main" val="143456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1000"/>
            <a:ext cx="8305800" cy="1066800"/>
          </a:xfrm>
        </p:spPr>
        <p:txBody>
          <a:bodyPr>
            <a:normAutofit/>
          </a:bodyPr>
          <a:lstStyle/>
          <a:p>
            <a:r>
              <a:rPr lang="en-US" b="1" dirty="0"/>
              <a:t>Evidence of Effectiveness</a:t>
            </a:r>
            <a:endParaRPr lang="en-US" dirty="0"/>
          </a:p>
        </p:txBody>
      </p:sp>
      <p:sp>
        <p:nvSpPr>
          <p:cNvPr id="3" name="Subtitle 2"/>
          <p:cNvSpPr>
            <a:spLocks noGrp="1"/>
          </p:cNvSpPr>
          <p:nvPr>
            <p:ph type="subTitle" idx="1"/>
          </p:nvPr>
        </p:nvSpPr>
        <p:spPr>
          <a:xfrm>
            <a:off x="685800" y="1447800"/>
            <a:ext cx="11049000" cy="4953000"/>
          </a:xfrm>
        </p:spPr>
        <p:txBody>
          <a:bodyPr>
            <a:normAutofit lnSpcReduction="10000"/>
          </a:bodyPr>
          <a:lstStyle/>
          <a:p>
            <a:pPr marL="342900" indent="-342900">
              <a:buFont typeface="Arial" panose="020B0604020202020204" pitchFamily="34" charset="0"/>
              <a:buChar char="•"/>
            </a:pPr>
            <a:r>
              <a:rPr lang="en-US" sz="3200" dirty="0" smtClean="0"/>
              <a:t>Additionally</a:t>
            </a:r>
            <a:r>
              <a:rPr lang="en-US" sz="3200" dirty="0"/>
              <a:t>, the LaGuardia study revealed </a:t>
            </a:r>
            <a:r>
              <a:rPr lang="en-US" sz="3200" dirty="0" smtClean="0"/>
              <a:t>76</a:t>
            </a:r>
            <a:r>
              <a:rPr lang="en-US" sz="3200" dirty="0"/>
              <a:t>% of students using ePortfolios in one semester returned the next semester; for non-</a:t>
            </a:r>
            <a:r>
              <a:rPr lang="en-US" sz="3200" dirty="0" err="1"/>
              <a:t>ePortfolio</a:t>
            </a:r>
            <a:r>
              <a:rPr lang="en-US" sz="3200" dirty="0"/>
              <a:t> students, the return rate was 71%. </a:t>
            </a:r>
            <a:endParaRPr lang="en-US" sz="3200" dirty="0" smtClean="0"/>
          </a:p>
          <a:p>
            <a:pPr marL="342900" indent="-342900">
              <a:buFont typeface="Arial" panose="020B0604020202020204" pitchFamily="34" charset="0"/>
              <a:buChar char="•"/>
            </a:pPr>
            <a:r>
              <a:rPr lang="en-US" sz="3200" dirty="0" smtClean="0"/>
              <a:t>“Between </a:t>
            </a:r>
            <a:r>
              <a:rPr lang="en-US" sz="3200" dirty="0"/>
              <a:t>the </a:t>
            </a:r>
            <a:r>
              <a:rPr lang="en-US" sz="3200" dirty="0" smtClean="0"/>
              <a:t>‘before’ </a:t>
            </a:r>
            <a:r>
              <a:rPr lang="en-US" sz="3200" dirty="0"/>
              <a:t>essays (submitted for a grade during the semester) and </a:t>
            </a:r>
            <a:r>
              <a:rPr lang="en-US" sz="3200" dirty="0" smtClean="0"/>
              <a:t>‘after’ </a:t>
            </a:r>
            <a:r>
              <a:rPr lang="en-US" sz="3200" dirty="0"/>
              <a:t>essays (submitted for the final ePortfolio), we observed a statistically significant improvement: on a 6-point scale used by holistic raters, 46%of the students sampled improved the ratings of their essays by 1 or more </a:t>
            </a:r>
            <a:r>
              <a:rPr lang="en-US" sz="3200" dirty="0" smtClean="0"/>
              <a:t>points</a:t>
            </a:r>
            <a:r>
              <a:rPr lang="en-US" sz="3200" dirty="0"/>
              <a:t>.” </a:t>
            </a:r>
            <a:r>
              <a:rPr lang="en-US" sz="3200" dirty="0" smtClean="0"/>
              <a:t>– Reflection</a:t>
            </a:r>
            <a:r>
              <a:rPr lang="en-US" sz="3200" dirty="0"/>
              <a:t>, Revision, and Assessment in First-year Composition </a:t>
            </a:r>
            <a:r>
              <a:rPr lang="en-US" sz="3200" dirty="0" smtClean="0"/>
              <a:t>ePortfolios, 2007</a:t>
            </a:r>
            <a:endParaRPr lang="en-US" sz="3200" dirty="0"/>
          </a:p>
          <a:p>
            <a:pPr marL="342900" indent="-342900">
              <a:buFont typeface="Arial" panose="020B0604020202020204" pitchFamily="34" charset="0"/>
              <a:buChar char="•"/>
            </a:pPr>
            <a:endParaRPr lang="en-US" sz="2600" dirty="0"/>
          </a:p>
          <a:p>
            <a:endParaRPr lang="en-US" sz="2400" b="1" dirty="0"/>
          </a:p>
          <a:p>
            <a:pPr algn="l"/>
            <a:endParaRPr lang="en-US" sz="2400" b="1" dirty="0"/>
          </a:p>
        </p:txBody>
      </p:sp>
    </p:spTree>
    <p:extLst>
      <p:ext uri="{BB962C8B-B14F-4D97-AF65-F5344CB8AC3E}">
        <p14:creationId xmlns:p14="http://schemas.microsoft.com/office/powerpoint/2010/main" val="14226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991600" cy="1066800"/>
          </a:xfrm>
        </p:spPr>
        <p:txBody>
          <a:bodyPr>
            <a:normAutofit/>
          </a:bodyPr>
          <a:lstStyle/>
          <a:p>
            <a:r>
              <a:rPr lang="en-US" sz="4400" b="1" dirty="0" smtClean="0">
                <a:solidFill>
                  <a:srgbClr val="C00000"/>
                </a:solidFill>
              </a:rPr>
              <a:t>Learning Outcomes of </a:t>
            </a:r>
            <a:r>
              <a:rPr lang="en-US" sz="4400" b="1" dirty="0" smtClean="0"/>
              <a:t>this Workshop</a:t>
            </a:r>
            <a:endParaRPr lang="en-US" sz="4400" b="1" dirty="0">
              <a:solidFill>
                <a:srgbClr val="C00000"/>
              </a:solidFill>
            </a:endParaRPr>
          </a:p>
        </p:txBody>
      </p:sp>
      <p:sp>
        <p:nvSpPr>
          <p:cNvPr id="3" name="Content Placeholder 2"/>
          <p:cNvSpPr>
            <a:spLocks noGrp="1"/>
          </p:cNvSpPr>
          <p:nvPr>
            <p:ph idx="1"/>
          </p:nvPr>
        </p:nvSpPr>
        <p:spPr>
          <a:xfrm>
            <a:off x="762000" y="1600200"/>
            <a:ext cx="10820400" cy="4863576"/>
          </a:xfrm>
        </p:spPr>
        <p:txBody>
          <a:bodyPr>
            <a:normAutofit/>
          </a:bodyPr>
          <a:lstStyle/>
          <a:p>
            <a:pPr marL="0" indent="0">
              <a:buNone/>
            </a:pPr>
            <a:r>
              <a:rPr lang="en-US" sz="3200" dirty="0"/>
              <a:t>After the session, participants will be able to</a:t>
            </a:r>
            <a:r>
              <a:rPr lang="en-US" sz="3200" dirty="0" smtClean="0"/>
              <a:t>:</a:t>
            </a:r>
          </a:p>
          <a:p>
            <a:pPr marL="0" indent="0">
              <a:buNone/>
            </a:pPr>
            <a:endParaRPr lang="en-US" sz="3200" dirty="0"/>
          </a:p>
          <a:p>
            <a:pPr lvl="1">
              <a:buFont typeface="Arial" panose="020B0604020202020204" pitchFamily="34" charset="0"/>
              <a:buChar char="•"/>
            </a:pPr>
            <a:r>
              <a:rPr lang="en-US" sz="3200" dirty="0"/>
              <a:t>explain how ePortfolios can enhance student learning</a:t>
            </a:r>
          </a:p>
          <a:p>
            <a:pPr lvl="1">
              <a:buFont typeface="Arial" panose="020B0604020202020204" pitchFamily="34" charset="0"/>
              <a:buChar char="•"/>
            </a:pPr>
            <a:r>
              <a:rPr lang="en-US" sz="3200" dirty="0"/>
              <a:t>describe how ePortfolios can contribute to a student's career success</a:t>
            </a:r>
          </a:p>
          <a:p>
            <a:pPr lvl="1">
              <a:buFont typeface="Arial" panose="020B0604020202020204" pitchFamily="34" charset="0"/>
              <a:buChar char="•"/>
            </a:pPr>
            <a:r>
              <a:rPr lang="en-US" sz="3200" dirty="0"/>
              <a:t>discover how ePortfolios might be </a:t>
            </a:r>
            <a:r>
              <a:rPr lang="en-US" sz="3200" dirty="0" smtClean="0"/>
              <a:t>integrated </a:t>
            </a:r>
            <a:r>
              <a:rPr lang="en-US" sz="3200" dirty="0"/>
              <a:t>into their courses and/or program </a:t>
            </a:r>
          </a:p>
          <a:p>
            <a:pPr>
              <a:spcBef>
                <a:spcPts val="900"/>
              </a:spcBef>
              <a:spcAft>
                <a:spcPts val="900"/>
              </a:spcAft>
            </a:pPr>
            <a:endParaRPr lang="en-US" sz="3200" dirty="0">
              <a:latin typeface="+mj-lt"/>
            </a:endParaRPr>
          </a:p>
        </p:txBody>
      </p:sp>
    </p:spTree>
    <p:extLst>
      <p:ext uri="{BB962C8B-B14F-4D97-AF65-F5344CB8AC3E}">
        <p14:creationId xmlns:p14="http://schemas.microsoft.com/office/powerpoint/2010/main" val="1254450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896600" cy="1162050"/>
          </a:xfrm>
        </p:spPr>
        <p:txBody>
          <a:bodyPr vert="horz" lIns="91440" tIns="45720" rIns="91440" bIns="45720" rtlCol="0" anchor="ctr">
            <a:noAutofit/>
          </a:bodyPr>
          <a:lstStyle/>
          <a:p>
            <a:pPr algn="ctr"/>
            <a:r>
              <a:rPr lang="en-US" sz="4400" dirty="0"/>
              <a:t>ePortfolios at UW</a:t>
            </a:r>
          </a:p>
        </p:txBody>
      </p:sp>
      <p:sp>
        <p:nvSpPr>
          <p:cNvPr id="3" name="Content Placeholder 2"/>
          <p:cNvSpPr>
            <a:spLocks noGrp="1"/>
          </p:cNvSpPr>
          <p:nvPr>
            <p:ph idx="1"/>
          </p:nvPr>
        </p:nvSpPr>
        <p:spPr>
          <a:xfrm>
            <a:off x="5715000" y="1524001"/>
            <a:ext cx="4495800" cy="4602163"/>
          </a:xfrm>
        </p:spPr>
        <p:txBody>
          <a:bodyPr>
            <a:normAutofit/>
          </a:bodyPr>
          <a:lstStyle/>
          <a:p>
            <a:endParaRPr lang="en-US" b="1" dirty="0" smtClean="0"/>
          </a:p>
          <a:p>
            <a:endParaRPr lang="en-US" b="1" dirty="0"/>
          </a:p>
          <a:p>
            <a:endParaRPr lang="en-US" b="1" dirty="0" smtClean="0">
              <a:hlinkClick r:id="rId4"/>
            </a:endParaRPr>
          </a:p>
          <a:p>
            <a:endParaRPr lang="en-US" b="1" dirty="0">
              <a:hlinkClick r:id="rId4"/>
            </a:endParaRPr>
          </a:p>
        </p:txBody>
      </p:sp>
      <p:sp>
        <p:nvSpPr>
          <p:cNvPr id="4" name="Text Placeholder 3"/>
          <p:cNvSpPr>
            <a:spLocks noGrp="1"/>
          </p:cNvSpPr>
          <p:nvPr>
            <p:ph type="body" sz="half" idx="2"/>
          </p:nvPr>
        </p:nvSpPr>
        <p:spPr>
          <a:xfrm>
            <a:off x="609600" y="1435101"/>
            <a:ext cx="9448800" cy="4691063"/>
          </a:xfrm>
        </p:spPr>
        <p:txBody>
          <a:bodyPr/>
          <a:lstStyle/>
          <a:p>
            <a:pPr marL="342900" indent="-342900">
              <a:buFont typeface="Arial" panose="020B0604020202020204" pitchFamily="34" charset="0"/>
              <a:buChar char="•"/>
            </a:pPr>
            <a:r>
              <a:rPr lang="en-US" sz="3200" dirty="0" smtClean="0"/>
              <a:t>ePortfolios  have been used at </a:t>
            </a:r>
            <a:r>
              <a:rPr lang="en-US" sz="3200" dirty="0" smtClean="0"/>
              <a:t>the University of Waterloo since </a:t>
            </a:r>
            <a:r>
              <a:rPr lang="en-US" sz="3200" dirty="0" smtClean="0"/>
              <a:t>2000 </a:t>
            </a:r>
          </a:p>
          <a:p>
            <a:pPr marL="342900" indent="-342900">
              <a:buFont typeface="Arial" panose="020B0604020202020204" pitchFamily="34" charset="0"/>
              <a:buChar char="•"/>
            </a:pPr>
            <a:r>
              <a:rPr lang="en-US" sz="3200" dirty="0" smtClean="0"/>
              <a:t>Courses using ePortfolios at UW in </a:t>
            </a:r>
            <a:r>
              <a:rPr lang="en-US" sz="3200" dirty="0" smtClean="0"/>
              <a:t>Winter 2015</a:t>
            </a:r>
            <a:r>
              <a:rPr lang="en-US" sz="3200" dirty="0" smtClean="0"/>
              <a:t>: </a:t>
            </a:r>
            <a:r>
              <a:rPr lang="en-US" sz="3200" b="1" dirty="0" smtClean="0"/>
              <a:t>19</a:t>
            </a:r>
          </a:p>
          <a:p>
            <a:pPr marL="342900" indent="-342900">
              <a:buFont typeface="Arial" panose="020B0604020202020204" pitchFamily="34" charset="0"/>
              <a:buChar char="•"/>
            </a:pPr>
            <a:r>
              <a:rPr lang="en-US" sz="3200" dirty="0" smtClean="0"/>
              <a:t>Number of students using ePortfolios at UW: </a:t>
            </a:r>
          </a:p>
          <a:p>
            <a:pPr marL="800100" lvl="1" indent="-342900">
              <a:buFont typeface="Arial" panose="020B0604020202020204" pitchFamily="34" charset="0"/>
              <a:buChar char="•"/>
            </a:pPr>
            <a:r>
              <a:rPr lang="en-US" sz="3200" dirty="0" smtClean="0"/>
              <a:t>Winter </a:t>
            </a:r>
            <a:r>
              <a:rPr lang="en-US" sz="3200" dirty="0" smtClean="0"/>
              <a:t>2014 - </a:t>
            </a:r>
            <a:r>
              <a:rPr lang="en-US" sz="3200" dirty="0" smtClean="0"/>
              <a:t>~ 2100 </a:t>
            </a:r>
            <a:endParaRPr lang="en-US" sz="3200" dirty="0" smtClean="0"/>
          </a:p>
          <a:p>
            <a:pPr marL="800100" lvl="1" indent="-342900">
              <a:buFont typeface="Arial" panose="020B0604020202020204" pitchFamily="34" charset="0"/>
              <a:buChar char="•"/>
            </a:pPr>
            <a:r>
              <a:rPr lang="en-US" sz="3200" dirty="0" smtClean="0"/>
              <a:t>Spring </a:t>
            </a:r>
            <a:r>
              <a:rPr lang="en-US" sz="3200" dirty="0" smtClean="0"/>
              <a:t>2014 </a:t>
            </a:r>
            <a:r>
              <a:rPr lang="en-US" sz="3200" dirty="0" smtClean="0"/>
              <a:t>- ~ 1200</a:t>
            </a:r>
          </a:p>
          <a:p>
            <a:pPr marL="800100" lvl="1" indent="-342900">
              <a:buFont typeface="Arial" panose="020B0604020202020204" pitchFamily="34" charset="0"/>
              <a:buChar char="•"/>
            </a:pPr>
            <a:r>
              <a:rPr lang="en-US" sz="3200" dirty="0" smtClean="0"/>
              <a:t>Fall 2014 </a:t>
            </a:r>
            <a:r>
              <a:rPr lang="en-US" sz="3200" dirty="0" smtClean="0"/>
              <a:t>-  ~2600</a:t>
            </a:r>
          </a:p>
          <a:p>
            <a:pPr marL="342900" indent="-342900">
              <a:buFont typeface="Arial" panose="020B0604020202020204" pitchFamily="34" charset="0"/>
              <a:buChar char="•"/>
            </a:pPr>
            <a:endParaRPr lang="en-US" sz="2400" dirty="0"/>
          </a:p>
          <a:p>
            <a:endParaRPr lang="en-US" sz="2400" dirty="0">
              <a:hlinkClick r:id="rId4"/>
            </a:endParaRPr>
          </a:p>
          <a:p>
            <a:endParaRPr lang="en-US" sz="2400" dirty="0" smtClean="0">
              <a:hlinkClick r:id="rId4"/>
            </a:endParaRPr>
          </a:p>
          <a:p>
            <a:endParaRPr lang="en-US" sz="2400" dirty="0">
              <a:hlinkClick r:id="rId4"/>
            </a:endParaRPr>
          </a:p>
          <a:p>
            <a:endParaRPr lang="en-US" sz="2400" dirty="0" smtClean="0">
              <a:hlinkClick r:id="rId4"/>
            </a:endParaRPr>
          </a:p>
          <a:p>
            <a:endParaRPr lang="en-US" sz="2400" dirty="0">
              <a:hlinkClick r:id="rId4"/>
            </a:endParaRPr>
          </a:p>
          <a:p>
            <a:endParaRPr lang="en-US" sz="2400" dirty="0" smtClean="0">
              <a:hlinkClick r:id="rId4"/>
            </a:endParaRPr>
          </a:p>
          <a:p>
            <a:endParaRPr lang="en-US" sz="2400" b="1" dirty="0"/>
          </a:p>
          <a:p>
            <a:endParaRPr lang="en-US" dirty="0"/>
          </a:p>
        </p:txBody>
      </p:sp>
    </p:spTree>
    <p:extLst>
      <p:ext uri="{BB962C8B-B14F-4D97-AF65-F5344CB8AC3E}">
        <p14:creationId xmlns:p14="http://schemas.microsoft.com/office/powerpoint/2010/main" val="1066337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10200" y="1905000"/>
            <a:ext cx="5953956" cy="33151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Text Placeholder 3"/>
          <p:cNvSpPr txBox="1">
            <a:spLocks/>
          </p:cNvSpPr>
          <p:nvPr/>
        </p:nvSpPr>
        <p:spPr>
          <a:xfrm>
            <a:off x="609600" y="1435101"/>
            <a:ext cx="3886200" cy="19176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Dr. Marcel </a:t>
            </a:r>
            <a:r>
              <a:rPr lang="en-US" dirty="0" err="1" smtClean="0"/>
              <a:t>Pinheiro</a:t>
            </a:r>
            <a:endParaRPr lang="en-US" dirty="0" smtClean="0"/>
          </a:p>
          <a:p>
            <a:r>
              <a:rPr lang="en-US" dirty="0" smtClean="0"/>
              <a:t>First-Year Biology</a:t>
            </a:r>
          </a:p>
          <a:p>
            <a:r>
              <a:rPr lang="en-US" dirty="0" smtClean="0"/>
              <a:t>Class size:  270</a:t>
            </a:r>
          </a:p>
          <a:p>
            <a:endParaRPr lang="en-US" dirty="0" smtClean="0"/>
          </a:p>
          <a:p>
            <a:endParaRPr lang="en-US" dirty="0" smtClean="0"/>
          </a:p>
          <a:p>
            <a:endParaRPr lang="en-US" sz="2400" dirty="0" smtClean="0"/>
          </a:p>
        </p:txBody>
      </p:sp>
      <p:sp>
        <p:nvSpPr>
          <p:cNvPr id="7" name="Title 1"/>
          <p:cNvSpPr>
            <a:spLocks noGrp="1"/>
          </p:cNvSpPr>
          <p:nvPr>
            <p:ph type="title"/>
          </p:nvPr>
        </p:nvSpPr>
        <p:spPr>
          <a:xfrm>
            <a:off x="642257" y="262165"/>
            <a:ext cx="11201400" cy="1162050"/>
          </a:xfrm>
        </p:spPr>
        <p:txBody>
          <a:bodyPr vert="horz" lIns="91440" tIns="45720" rIns="91440" bIns="45720" rtlCol="0" anchor="ctr">
            <a:noAutofit/>
          </a:bodyPr>
          <a:lstStyle/>
          <a:p>
            <a:pPr algn="ctr"/>
            <a:r>
              <a:rPr lang="en-US" sz="3600" b="1" dirty="0" smtClean="0"/>
              <a:t>A UW Instructor Describes an ePortfolio Assignment</a:t>
            </a:r>
            <a:endParaRPr lang="en-US" sz="3600" b="1" dirty="0"/>
          </a:p>
        </p:txBody>
      </p:sp>
      <p:sp>
        <p:nvSpPr>
          <p:cNvPr id="8" name="TextBox 7"/>
          <p:cNvSpPr txBox="1"/>
          <p:nvPr/>
        </p:nvSpPr>
        <p:spPr>
          <a:xfrm>
            <a:off x="5181600" y="5802998"/>
            <a:ext cx="3733800" cy="646331"/>
          </a:xfrm>
          <a:prstGeom prst="rect">
            <a:avLst/>
          </a:prstGeom>
          <a:noFill/>
        </p:spPr>
        <p:txBody>
          <a:bodyPr wrap="square" rtlCol="0">
            <a:spAutoFit/>
          </a:bodyPr>
          <a:lstStyle/>
          <a:p>
            <a:r>
              <a:rPr lang="en-US" dirty="0" smtClean="0"/>
              <a:t>Click the image to watch the video</a:t>
            </a:r>
          </a:p>
          <a:p>
            <a:r>
              <a:rPr lang="en-US" dirty="0" smtClean="0"/>
              <a:t>1:31 to 3:30 and 6:48 to 8:14</a:t>
            </a:r>
            <a:endParaRPr lang="en-US" dirty="0"/>
          </a:p>
        </p:txBody>
      </p:sp>
    </p:spTree>
    <p:extLst>
      <p:ext uri="{BB962C8B-B14F-4D97-AF65-F5344CB8AC3E}">
        <p14:creationId xmlns:p14="http://schemas.microsoft.com/office/powerpoint/2010/main" val="3764846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Demonstration</a:t>
            </a:r>
            <a:endParaRPr lang="en-CA" dirty="0"/>
          </a:p>
        </p:txBody>
      </p:sp>
      <p:sp>
        <p:nvSpPr>
          <p:cNvPr id="3" name="Content Placeholder 2"/>
          <p:cNvSpPr>
            <a:spLocks noGrp="1"/>
          </p:cNvSpPr>
          <p:nvPr>
            <p:ph idx="1"/>
          </p:nvPr>
        </p:nvSpPr>
        <p:spPr/>
        <p:txBody>
          <a:bodyPr/>
          <a:lstStyle/>
          <a:p>
            <a:r>
              <a:rPr lang="en-US" dirty="0" smtClean="0"/>
              <a:t>Kyle will access UW’s learning management system to demonstrate how he uses ePortfolios in one of his courses</a:t>
            </a:r>
            <a:endParaRPr lang="en-CA" dirty="0"/>
          </a:p>
        </p:txBody>
      </p:sp>
    </p:spTree>
    <p:extLst>
      <p:ext uri="{BB962C8B-B14F-4D97-AF65-F5344CB8AC3E}">
        <p14:creationId xmlns:p14="http://schemas.microsoft.com/office/powerpoint/2010/main" val="39846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Assessing </a:t>
            </a:r>
            <a:r>
              <a:rPr lang="en-US" sz="4400" b="1" dirty="0"/>
              <a:t>ePortfolios</a:t>
            </a:r>
          </a:p>
        </p:txBody>
      </p:sp>
      <p:sp>
        <p:nvSpPr>
          <p:cNvPr id="3" name="Content Placeholder 2"/>
          <p:cNvSpPr>
            <a:spLocks noGrp="1"/>
          </p:cNvSpPr>
          <p:nvPr>
            <p:ph idx="1"/>
          </p:nvPr>
        </p:nvSpPr>
        <p:spPr/>
        <p:txBody>
          <a:bodyPr>
            <a:normAutofit/>
          </a:bodyPr>
          <a:lstStyle/>
          <a:p>
            <a:pPr lvl="0"/>
            <a:r>
              <a:rPr lang="en-US" sz="3200" dirty="0">
                <a:solidFill>
                  <a:prstClr val="black"/>
                </a:solidFill>
              </a:rPr>
              <a:t>ePortfolios require a significant investment of time and energy from students. Therefore, it is important that they be assessed carefully, and that the assessment contributes in a substantial way to a student’s final grade in a course. </a:t>
            </a:r>
          </a:p>
          <a:p>
            <a:pPr lvl="0"/>
            <a:r>
              <a:rPr lang="en-US" sz="3200" dirty="0">
                <a:solidFill>
                  <a:prstClr val="black"/>
                </a:solidFill>
              </a:rPr>
              <a:t>The best way to assess an ePortfolio is by means of a rubric such as this one: </a:t>
            </a:r>
            <a:r>
              <a:rPr lang="en-US" sz="3200" dirty="0">
                <a:solidFill>
                  <a:prstClr val="black"/>
                </a:solidFill>
                <a:hlinkClick r:id="rId3"/>
              </a:rPr>
              <a:t>http://</a:t>
            </a:r>
            <a:r>
              <a:rPr lang="en-US" sz="3200" dirty="0" smtClean="0">
                <a:solidFill>
                  <a:prstClr val="black"/>
                </a:solidFill>
                <a:hlinkClick r:id="rId3"/>
              </a:rPr>
              <a:t>bit.ly/eportfolio-rubric</a:t>
            </a:r>
            <a:r>
              <a:rPr lang="en-US" sz="3200" dirty="0" smtClean="0">
                <a:solidFill>
                  <a:prstClr val="black"/>
                </a:solidFill>
              </a:rPr>
              <a:t> </a:t>
            </a:r>
            <a:endParaRPr lang="en-US" sz="3200" dirty="0">
              <a:solidFill>
                <a:prstClr val="black"/>
              </a:solidFill>
            </a:endParaRPr>
          </a:p>
          <a:p>
            <a:pPr lvl="0"/>
            <a:r>
              <a:rPr lang="en-US" sz="3200" dirty="0" smtClean="0">
                <a:solidFill>
                  <a:prstClr val="black"/>
                </a:solidFill>
              </a:rPr>
              <a:t>Share </a:t>
            </a:r>
            <a:r>
              <a:rPr lang="en-US" sz="3200" dirty="0">
                <a:solidFill>
                  <a:prstClr val="black"/>
                </a:solidFill>
              </a:rPr>
              <a:t>the rubric with your students before they start working on their ePortfolios. </a:t>
            </a:r>
          </a:p>
        </p:txBody>
      </p:sp>
    </p:spTree>
    <p:extLst>
      <p:ext uri="{BB962C8B-B14F-4D97-AF65-F5344CB8AC3E}">
        <p14:creationId xmlns:p14="http://schemas.microsoft.com/office/powerpoint/2010/main" val="28869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Assessing </a:t>
            </a:r>
            <a:r>
              <a:rPr lang="en-US" sz="4400" b="1" dirty="0"/>
              <a:t>ePortfolios</a:t>
            </a:r>
          </a:p>
        </p:txBody>
      </p:sp>
      <p:sp>
        <p:nvSpPr>
          <p:cNvPr id="3" name="Content Placeholder 2"/>
          <p:cNvSpPr>
            <a:spLocks noGrp="1"/>
          </p:cNvSpPr>
          <p:nvPr>
            <p:ph idx="1"/>
          </p:nvPr>
        </p:nvSpPr>
        <p:spPr>
          <a:xfrm>
            <a:off x="609600" y="1381779"/>
            <a:ext cx="11277600" cy="5019021"/>
          </a:xfrm>
        </p:spPr>
        <p:txBody>
          <a:bodyPr>
            <a:normAutofit fontScale="92500"/>
          </a:bodyPr>
          <a:lstStyle/>
          <a:p>
            <a:pPr marL="0" lvl="0" indent="0">
              <a:buNone/>
            </a:pPr>
            <a:r>
              <a:rPr lang="en-US" sz="3200" dirty="0"/>
              <a:t>When assessing ePortfolios, special attention might be given to the reflection component, where students can be required to comment on how their chosen artifacts pertain to the achievement of targeted outcomes or competencies. </a:t>
            </a:r>
          </a:p>
          <a:p>
            <a:pPr marL="0" lvl="0" indent="0">
              <a:buNone/>
            </a:pPr>
            <a:endParaRPr lang="en-US" sz="3200" dirty="0">
              <a:solidFill>
                <a:prstClr val="black"/>
              </a:solidFill>
            </a:endParaRPr>
          </a:p>
          <a:p>
            <a:pPr marL="0" lvl="0" indent="0">
              <a:buNone/>
            </a:pPr>
            <a:r>
              <a:rPr lang="en-US" sz="3200" dirty="0">
                <a:solidFill>
                  <a:prstClr val="black"/>
                </a:solidFill>
              </a:rPr>
              <a:t>Examples of institutional competencies:</a:t>
            </a:r>
          </a:p>
          <a:p>
            <a:pPr marL="800100" lvl="1" indent="-342900">
              <a:buFont typeface="Arial" pitchFamily="34" charset="0"/>
              <a:buChar char="•"/>
            </a:pPr>
            <a:endParaRPr lang="en-US" sz="3200" dirty="0">
              <a:solidFill>
                <a:prstClr val="black"/>
              </a:solidFill>
              <a:hlinkClick r:id="rId3"/>
            </a:endParaRPr>
          </a:p>
          <a:p>
            <a:pPr marL="800100" lvl="1" indent="-342900">
              <a:buFont typeface="Arial" pitchFamily="34" charset="0"/>
              <a:buChar char="•"/>
            </a:pPr>
            <a:r>
              <a:rPr lang="en-US" sz="3200" dirty="0">
                <a:solidFill>
                  <a:prstClr val="black"/>
                </a:solidFill>
                <a:hlinkClick r:id="rId3"/>
              </a:rPr>
              <a:t>University of Waterloo’s </a:t>
            </a:r>
            <a:r>
              <a:rPr lang="en-US" sz="3200" dirty="0" smtClean="0">
                <a:solidFill>
                  <a:prstClr val="black"/>
                </a:solidFill>
                <a:hlinkClick r:id="rId3"/>
              </a:rPr>
              <a:t>Undergraduate Degree Level Expectations</a:t>
            </a:r>
            <a:endParaRPr lang="en-US" sz="3200" dirty="0">
              <a:solidFill>
                <a:prstClr val="black"/>
              </a:solidFill>
            </a:endParaRPr>
          </a:p>
          <a:p>
            <a:pPr marL="800100" lvl="1" indent="-342900">
              <a:buFont typeface="Arial" pitchFamily="34" charset="0"/>
              <a:buChar char="•"/>
            </a:pPr>
            <a:r>
              <a:rPr lang="en-US" sz="3200" dirty="0">
                <a:solidFill>
                  <a:prstClr val="black"/>
                </a:solidFill>
                <a:hlinkClick r:id="rId4"/>
              </a:rPr>
              <a:t>Association of American Colleges and Universities: VALUE Rubrics</a:t>
            </a:r>
            <a:endParaRPr lang="en-US" sz="3200" dirty="0">
              <a:solidFill>
                <a:prstClr val="black"/>
              </a:solidFill>
            </a:endParaRPr>
          </a:p>
          <a:p>
            <a:endParaRPr lang="en-US" dirty="0"/>
          </a:p>
        </p:txBody>
      </p:sp>
    </p:spTree>
    <p:extLst>
      <p:ext uri="{BB962C8B-B14F-4D97-AF65-F5344CB8AC3E}">
        <p14:creationId xmlns:p14="http://schemas.microsoft.com/office/powerpoint/2010/main" val="78729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0"/>
            <a:ext cx="7772400" cy="1066800"/>
          </a:xfrm>
        </p:spPr>
        <p:txBody>
          <a:bodyPr>
            <a:normAutofit/>
          </a:bodyPr>
          <a:lstStyle/>
          <a:p>
            <a:r>
              <a:rPr lang="en-US" b="1" dirty="0"/>
              <a:t>Best Practices</a:t>
            </a:r>
            <a:endParaRPr lang="en-US" dirty="0"/>
          </a:p>
        </p:txBody>
      </p:sp>
      <p:sp>
        <p:nvSpPr>
          <p:cNvPr id="3" name="Subtitle 2"/>
          <p:cNvSpPr>
            <a:spLocks noGrp="1"/>
          </p:cNvSpPr>
          <p:nvPr>
            <p:ph type="subTitle" idx="1"/>
          </p:nvPr>
        </p:nvSpPr>
        <p:spPr>
          <a:xfrm>
            <a:off x="457200" y="1456944"/>
            <a:ext cx="10591800" cy="4791456"/>
          </a:xfrm>
        </p:spPr>
        <p:txBody>
          <a:bodyPr>
            <a:noAutofit/>
          </a:bodyPr>
          <a:lstStyle/>
          <a:p>
            <a:pPr marL="342900" indent="-342900">
              <a:buFont typeface="Arial" panose="020B0604020202020204" pitchFamily="34" charset="0"/>
              <a:buChar char="•"/>
            </a:pPr>
            <a:r>
              <a:rPr lang="en-US" sz="3200" dirty="0" smtClean="0"/>
              <a:t>Spend </a:t>
            </a:r>
            <a:r>
              <a:rPr lang="en-US" sz="3200" dirty="0"/>
              <a:t>time explaining the benefits </a:t>
            </a:r>
            <a:r>
              <a:rPr lang="en-US" sz="3200" dirty="0" smtClean="0"/>
              <a:t>of ePortfolios to your students.</a:t>
            </a:r>
          </a:p>
          <a:p>
            <a:pPr marL="342900" indent="-342900">
              <a:buFont typeface="Arial" panose="020B0604020202020204" pitchFamily="34" charset="0"/>
              <a:buChar char="•"/>
            </a:pPr>
            <a:r>
              <a:rPr lang="en-US" sz="3200" dirty="0" smtClean="0"/>
              <a:t>Explain </a:t>
            </a:r>
            <a:r>
              <a:rPr lang="en-US" sz="3200" dirty="0"/>
              <a:t>to your students what you expect them to do in their ePortfolios. </a:t>
            </a:r>
          </a:p>
          <a:p>
            <a:pPr marL="342900" indent="-342900">
              <a:buFont typeface="Arial" panose="020B0604020202020204" pitchFamily="34" charset="0"/>
              <a:buChar char="•"/>
            </a:pPr>
            <a:r>
              <a:rPr lang="en-US" sz="3200" dirty="0"/>
              <a:t>Provide your students with numerous examples of successful ePortfolios that have been developed by other students. </a:t>
            </a:r>
          </a:p>
          <a:p>
            <a:pPr marL="342900" indent="-342900">
              <a:buFont typeface="Arial" panose="020B0604020202020204" pitchFamily="34" charset="0"/>
              <a:buChar char="•"/>
            </a:pPr>
            <a:r>
              <a:rPr lang="en-US" sz="3200" dirty="0"/>
              <a:t>Encourage your students to look at and comment on one another’s ePortfolios. </a:t>
            </a:r>
          </a:p>
          <a:p>
            <a:pPr marL="342900" indent="-342900">
              <a:buFont typeface="Arial" panose="020B0604020202020204" pitchFamily="34" charset="0"/>
              <a:buChar char="•"/>
            </a:pPr>
            <a:endParaRPr lang="en-US" sz="3200" dirty="0">
              <a:solidFill>
                <a:schemeClr val="tx1"/>
              </a:solidFill>
            </a:endParaRPr>
          </a:p>
        </p:txBody>
      </p:sp>
    </p:spTree>
    <p:extLst>
      <p:ext uri="{BB962C8B-B14F-4D97-AF65-F5344CB8AC3E}">
        <p14:creationId xmlns:p14="http://schemas.microsoft.com/office/powerpoint/2010/main" val="4395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0"/>
            <a:ext cx="7772400" cy="1066800"/>
          </a:xfrm>
        </p:spPr>
        <p:txBody>
          <a:bodyPr>
            <a:normAutofit/>
          </a:bodyPr>
          <a:lstStyle/>
          <a:p>
            <a:r>
              <a:rPr lang="en-US" b="1" dirty="0"/>
              <a:t>Best Practices</a:t>
            </a:r>
            <a:endParaRPr lang="en-US" dirty="0"/>
          </a:p>
        </p:txBody>
      </p:sp>
      <p:sp>
        <p:nvSpPr>
          <p:cNvPr id="3" name="Subtitle 2"/>
          <p:cNvSpPr>
            <a:spLocks noGrp="1"/>
          </p:cNvSpPr>
          <p:nvPr>
            <p:ph type="subTitle" idx="1"/>
          </p:nvPr>
        </p:nvSpPr>
        <p:spPr>
          <a:xfrm>
            <a:off x="457200" y="1456944"/>
            <a:ext cx="10591800" cy="4791456"/>
          </a:xfrm>
        </p:spPr>
        <p:txBody>
          <a:bodyPr>
            <a:noAutofit/>
          </a:bodyPr>
          <a:lstStyle/>
          <a:p>
            <a:pPr marL="342900" indent="-342900">
              <a:buFont typeface="Arial" panose="020B0604020202020204" pitchFamily="34" charset="0"/>
              <a:buChar char="•"/>
            </a:pPr>
            <a:r>
              <a:rPr lang="en-US" sz="2800" dirty="0" smtClean="0"/>
              <a:t>Create </a:t>
            </a:r>
            <a:r>
              <a:rPr lang="en-US" sz="2800" dirty="0"/>
              <a:t>an ePortfolio for yourself, and share it with your students. </a:t>
            </a:r>
          </a:p>
          <a:p>
            <a:pPr marL="342900" indent="-342900">
              <a:buFont typeface="Arial" panose="020B0604020202020204" pitchFamily="34" charset="0"/>
              <a:buChar char="•"/>
            </a:pPr>
            <a:r>
              <a:rPr lang="en-US" sz="2800" dirty="0"/>
              <a:t>Make the ePortfolio an integral </a:t>
            </a:r>
            <a:r>
              <a:rPr lang="en-US" sz="2800" dirty="0" smtClean="0"/>
              <a:t>and ongoing part </a:t>
            </a:r>
            <a:r>
              <a:rPr lang="en-US" sz="2800" dirty="0"/>
              <a:t>of how you assess your students. </a:t>
            </a:r>
            <a:endParaRPr lang="en-US" sz="2800" dirty="0" smtClean="0"/>
          </a:p>
          <a:p>
            <a:pPr marL="342900" indent="-342900">
              <a:buFont typeface="Arial" panose="020B0604020202020204" pitchFamily="34" charset="0"/>
              <a:buChar char="•"/>
            </a:pPr>
            <a:r>
              <a:rPr lang="en-US" sz="2800" dirty="0"/>
              <a:t>Scaffold your students as they begin to develop their ePortfolio</a:t>
            </a:r>
            <a:r>
              <a:rPr lang="en-US" sz="2800" dirty="0" smtClean="0"/>
              <a:t>.</a:t>
            </a:r>
          </a:p>
          <a:p>
            <a:pPr marL="342900" indent="-342900">
              <a:buFont typeface="Arial" panose="020B0604020202020204" pitchFamily="34" charset="0"/>
              <a:buChar char="•"/>
            </a:pPr>
            <a:r>
              <a:rPr lang="en-US" sz="2800" dirty="0"/>
              <a:t>Your ePortfolio platform should allow students the ability to customize the design and layout of their ePortfolios, so that they can feel that the ePortfolio is “theirs.” </a:t>
            </a:r>
          </a:p>
          <a:p>
            <a:pPr marL="342900" indent="-342900">
              <a:buFont typeface="Arial" panose="020B0604020202020204" pitchFamily="34" charset="0"/>
              <a:buChar char="•"/>
            </a:pPr>
            <a:r>
              <a:rPr lang="en-US" sz="2800" dirty="0"/>
              <a:t>Your ePortfolio system should allow students to create different “views” or versions of their ePortfolio for different audiences.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9830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Some Instructors Have ePortfolios, Too</a:t>
            </a:r>
            <a:endParaRPr lang="en-US" sz="4400" b="1" dirty="0"/>
          </a:p>
        </p:txBody>
      </p:sp>
      <p:sp>
        <p:nvSpPr>
          <p:cNvPr id="3" name="Content Placeholder 2"/>
          <p:cNvSpPr>
            <a:spLocks noGrp="1"/>
          </p:cNvSpPr>
          <p:nvPr>
            <p:ph idx="1"/>
          </p:nvPr>
        </p:nvSpPr>
        <p:spPr/>
        <p:txBody>
          <a:bodyPr/>
          <a:lstStyle/>
          <a:p>
            <a:pPr lvl="0"/>
            <a:endParaRPr lang="en-US" sz="3200" b="1" u="sng" dirty="0" smtClean="0"/>
          </a:p>
          <a:p>
            <a:pPr lvl="0"/>
            <a:r>
              <a:rPr lang="en-US" sz="3200" b="1" dirty="0" smtClean="0">
                <a:hlinkClick r:id="rId3"/>
              </a:rPr>
              <a:t>Hanna Erpestad</a:t>
            </a:r>
            <a:r>
              <a:rPr lang="en-US" sz="3200" b="1" dirty="0"/>
              <a:t>, Lake Superior </a:t>
            </a:r>
            <a:r>
              <a:rPr lang="en-US" sz="3200" b="1" dirty="0" smtClean="0"/>
              <a:t>College</a:t>
            </a:r>
            <a:endParaRPr lang="en-US" sz="3200" b="1" dirty="0"/>
          </a:p>
          <a:p>
            <a:pPr lvl="0"/>
            <a:r>
              <a:rPr lang="en-US" sz="3200" b="1" dirty="0" smtClean="0">
                <a:hlinkClick r:id="rId4"/>
              </a:rPr>
              <a:t>Eric Forsyth</a:t>
            </a:r>
            <a:r>
              <a:rPr lang="en-US" sz="3200" b="1" dirty="0"/>
              <a:t>, Bemidji State University</a:t>
            </a:r>
          </a:p>
          <a:p>
            <a:r>
              <a:rPr lang="en-US" sz="3200" b="1" u="sng" dirty="0" smtClean="0">
                <a:hlinkClick r:id="rId5"/>
              </a:rPr>
              <a:t>Mark Morton</a:t>
            </a:r>
            <a:r>
              <a:rPr lang="en-US" sz="3200" b="1" dirty="0" smtClean="0"/>
              <a:t>, University of Waterloo</a:t>
            </a:r>
            <a:endParaRPr lang="en-US" sz="3200" b="1" dirty="0"/>
          </a:p>
          <a:p>
            <a:endParaRPr lang="en-US" dirty="0"/>
          </a:p>
        </p:txBody>
      </p:sp>
    </p:spTree>
    <p:extLst>
      <p:ext uri="{BB962C8B-B14F-4D97-AF65-F5344CB8AC3E}">
        <p14:creationId xmlns:p14="http://schemas.microsoft.com/office/powerpoint/2010/main" val="1359849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
            <a:ext cx="7772400" cy="1066800"/>
          </a:xfrm>
        </p:spPr>
        <p:txBody>
          <a:bodyPr>
            <a:normAutofit/>
          </a:bodyPr>
          <a:lstStyle/>
          <a:p>
            <a:r>
              <a:rPr lang="en-US" b="1" dirty="0"/>
              <a:t>Choosing an ePortfolio Platform</a:t>
            </a:r>
            <a:endParaRPr lang="en-US" dirty="0"/>
          </a:p>
        </p:txBody>
      </p:sp>
      <p:sp>
        <p:nvSpPr>
          <p:cNvPr id="3" name="Subtitle 2"/>
          <p:cNvSpPr>
            <a:spLocks noGrp="1"/>
          </p:cNvSpPr>
          <p:nvPr>
            <p:ph type="subTitle" idx="1"/>
          </p:nvPr>
        </p:nvSpPr>
        <p:spPr>
          <a:xfrm>
            <a:off x="457200" y="1456944"/>
            <a:ext cx="10591800" cy="4791456"/>
          </a:xfrm>
        </p:spPr>
        <p:txBody>
          <a:bodyPr>
            <a:noAutofit/>
          </a:bodyPr>
          <a:lstStyle/>
          <a:p>
            <a:pPr marL="342900" lvl="0" indent="-342900">
              <a:buFont typeface="Arial" pitchFamily="34" charset="0"/>
              <a:buChar char="•"/>
            </a:pPr>
            <a:r>
              <a:rPr lang="en-US" sz="2400" b="1" u="sng" dirty="0">
                <a:solidFill>
                  <a:prstClr val="black">
                    <a:tint val="75000"/>
                  </a:prstClr>
                </a:solidFill>
                <a:hlinkClick r:id="rId3"/>
              </a:rPr>
              <a:t>www.digication.com</a:t>
            </a:r>
            <a:r>
              <a:rPr lang="en-US" sz="2400" b="1" dirty="0">
                <a:solidFill>
                  <a:prstClr val="black">
                    <a:tint val="75000"/>
                  </a:prstClr>
                </a:solidFill>
              </a:rPr>
              <a:t> </a:t>
            </a:r>
          </a:p>
          <a:p>
            <a:pPr marL="342900" lvl="0" indent="-342900">
              <a:buFont typeface="Arial" pitchFamily="34" charset="0"/>
              <a:buChar char="•"/>
            </a:pPr>
            <a:r>
              <a:rPr lang="en-US" sz="2400" b="1" u="sng" dirty="0">
                <a:solidFill>
                  <a:prstClr val="black">
                    <a:tint val="75000"/>
                  </a:prstClr>
                </a:solidFill>
                <a:hlinkClick r:id="rId4"/>
              </a:rPr>
              <a:t>www.taskstream.com</a:t>
            </a:r>
            <a:endParaRPr lang="en-US" sz="2400" b="1" dirty="0">
              <a:solidFill>
                <a:prstClr val="black">
                  <a:tint val="75000"/>
                </a:prstClr>
              </a:solidFill>
            </a:endParaRPr>
          </a:p>
          <a:p>
            <a:pPr marL="342900" lvl="0" indent="-342900">
              <a:buFont typeface="Arial" pitchFamily="34" charset="0"/>
              <a:buChar char="•"/>
            </a:pPr>
            <a:r>
              <a:rPr lang="en-US" sz="2400" b="1" u="sng" dirty="0">
                <a:solidFill>
                  <a:prstClr val="black">
                    <a:tint val="75000"/>
                  </a:prstClr>
                </a:solidFill>
                <a:hlinkClick r:id="rId5"/>
              </a:rPr>
              <a:t>www.pebblelearning.com</a:t>
            </a:r>
            <a:r>
              <a:rPr lang="en-US" sz="2400" b="1" dirty="0">
                <a:solidFill>
                  <a:prstClr val="black">
                    <a:tint val="75000"/>
                  </a:prstClr>
                </a:solidFill>
              </a:rPr>
              <a:t> </a:t>
            </a:r>
          </a:p>
          <a:p>
            <a:pPr marL="342900" lvl="0" indent="-342900">
              <a:buFont typeface="Arial" pitchFamily="34" charset="0"/>
              <a:buChar char="•"/>
            </a:pPr>
            <a:r>
              <a:rPr lang="en-US" sz="2400" b="1" u="sng" dirty="0">
                <a:solidFill>
                  <a:prstClr val="black">
                    <a:tint val="75000"/>
                  </a:prstClr>
                </a:solidFill>
                <a:hlinkClick r:id="rId6"/>
              </a:rPr>
              <a:t>www.myefolio.com</a:t>
            </a:r>
            <a:r>
              <a:rPr lang="en-US" sz="2400" b="1" dirty="0">
                <a:solidFill>
                  <a:prstClr val="black">
                    <a:tint val="75000"/>
                  </a:prstClr>
                </a:solidFill>
              </a:rPr>
              <a:t> </a:t>
            </a:r>
          </a:p>
          <a:p>
            <a:pPr marL="342900" lvl="0" indent="-342900">
              <a:buFont typeface="Arial" pitchFamily="34" charset="0"/>
              <a:buChar char="•"/>
            </a:pPr>
            <a:r>
              <a:rPr lang="en-US" sz="2400" b="1" u="sng" dirty="0">
                <a:solidFill>
                  <a:prstClr val="black">
                    <a:tint val="75000"/>
                  </a:prstClr>
                </a:solidFill>
                <a:hlinkClick r:id="rId7"/>
              </a:rPr>
              <a:t>www.foliotek.com</a:t>
            </a:r>
            <a:r>
              <a:rPr lang="en-US" sz="2400" b="1" dirty="0">
                <a:solidFill>
                  <a:prstClr val="black">
                    <a:tint val="75000"/>
                  </a:prstClr>
                </a:solidFill>
              </a:rPr>
              <a:t> </a:t>
            </a:r>
          </a:p>
          <a:p>
            <a:pPr marL="342900" lvl="0" indent="-342900">
              <a:buFont typeface="Arial" pitchFamily="34" charset="0"/>
              <a:buChar char="•"/>
            </a:pPr>
            <a:r>
              <a:rPr lang="en-US" sz="2400" b="1" u="sng" dirty="0">
                <a:solidFill>
                  <a:prstClr val="black">
                    <a:tint val="75000"/>
                  </a:prstClr>
                </a:solidFill>
                <a:hlinkClick r:id="rId8"/>
              </a:rPr>
              <a:t>www.epsilen.com</a:t>
            </a:r>
            <a:r>
              <a:rPr lang="en-US" sz="2400" b="1" dirty="0">
                <a:solidFill>
                  <a:prstClr val="black">
                    <a:tint val="75000"/>
                  </a:prstClr>
                </a:solidFill>
              </a:rPr>
              <a:t> </a:t>
            </a:r>
          </a:p>
          <a:p>
            <a:pPr marL="342900" lvl="0" indent="-342900">
              <a:buFont typeface="Arial" pitchFamily="34" charset="0"/>
              <a:buChar char="•"/>
            </a:pPr>
            <a:r>
              <a:rPr lang="en-US" sz="2400" b="1" u="sng" dirty="0">
                <a:solidFill>
                  <a:prstClr val="black">
                    <a:tint val="75000"/>
                  </a:prstClr>
                </a:solidFill>
                <a:hlinkClick r:id="rId9"/>
              </a:rPr>
              <a:t>www.mahara.org</a:t>
            </a:r>
            <a:r>
              <a:rPr lang="en-US" sz="2400" b="1" dirty="0">
                <a:solidFill>
                  <a:prstClr val="black">
                    <a:tint val="75000"/>
                  </a:prstClr>
                </a:solidFill>
              </a:rPr>
              <a:t> </a:t>
            </a:r>
          </a:p>
          <a:p>
            <a:pPr marL="342900" lvl="0" indent="-342900">
              <a:buFont typeface="Arial" pitchFamily="34" charset="0"/>
              <a:buChar char="•"/>
            </a:pPr>
            <a:r>
              <a:rPr lang="en-US" sz="2400" b="1" u="sng" dirty="0" smtClean="0">
                <a:solidFill>
                  <a:prstClr val="black">
                    <a:tint val="75000"/>
                  </a:prstClr>
                </a:solidFill>
                <a:hlinkClick r:id="rId10"/>
              </a:rPr>
              <a:t>www.foliospaces.org</a:t>
            </a:r>
            <a:r>
              <a:rPr lang="en-US" sz="2400" b="1" u="sng" dirty="0" smtClean="0">
                <a:solidFill>
                  <a:prstClr val="black">
                    <a:tint val="75000"/>
                  </a:prstClr>
                </a:solidFill>
              </a:rPr>
              <a:t> </a:t>
            </a:r>
            <a:endParaRPr lang="en-US" sz="2400" b="1" dirty="0">
              <a:solidFill>
                <a:prstClr val="black">
                  <a:tint val="75000"/>
                </a:prstClr>
              </a:solidFill>
            </a:endParaRPr>
          </a:p>
          <a:p>
            <a:pPr marL="342900" indent="-342900">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3429786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
            <a:ext cx="7772400" cy="1066800"/>
          </a:xfrm>
        </p:spPr>
        <p:txBody>
          <a:bodyPr>
            <a:normAutofit/>
          </a:bodyPr>
          <a:lstStyle/>
          <a:p>
            <a:r>
              <a:rPr lang="en-US" b="1" dirty="0" smtClean="0"/>
              <a:t>Choosing an ePortfolio Platform</a:t>
            </a:r>
            <a:endParaRPr lang="en-US" dirty="0"/>
          </a:p>
        </p:txBody>
      </p:sp>
      <p:sp>
        <p:nvSpPr>
          <p:cNvPr id="3" name="Subtitle 2"/>
          <p:cNvSpPr>
            <a:spLocks noGrp="1"/>
          </p:cNvSpPr>
          <p:nvPr>
            <p:ph type="subTitle" idx="1"/>
          </p:nvPr>
        </p:nvSpPr>
        <p:spPr>
          <a:xfrm>
            <a:off x="457200" y="1456944"/>
            <a:ext cx="10591800" cy="4791456"/>
          </a:xfrm>
        </p:spPr>
        <p:txBody>
          <a:bodyPr>
            <a:noAutofit/>
          </a:bodyPr>
          <a:lstStyle/>
          <a:p>
            <a:r>
              <a:rPr lang="en-US" sz="3200" dirty="0"/>
              <a:t>A 2009 study entitled “Evaluation of ePortfolio Software” assessed the functionality of most of the platforms named above. The authors concluded that “</a:t>
            </a:r>
            <a:r>
              <a:rPr lang="en-US" sz="3200" u="sng" dirty="0"/>
              <a:t>Mahara and PebblePad </a:t>
            </a:r>
            <a:r>
              <a:rPr lang="en-US" sz="3200" dirty="0"/>
              <a:t>represent the most balanced products.” (</a:t>
            </a:r>
            <a:r>
              <a:rPr lang="en-US" sz="3200" dirty="0" err="1"/>
              <a:t>Mahara</a:t>
            </a:r>
            <a:r>
              <a:rPr lang="en-US" sz="3200" dirty="0"/>
              <a:t> </a:t>
            </a:r>
            <a:r>
              <a:rPr lang="en-US" sz="3200" dirty="0" smtClean="0"/>
              <a:t>is free if it is installed </a:t>
            </a:r>
            <a:r>
              <a:rPr lang="en-US" sz="3200" dirty="0"/>
              <a:t>locally by your </a:t>
            </a:r>
            <a:r>
              <a:rPr lang="en-US" sz="3200" dirty="0" smtClean="0"/>
              <a:t>institution; </a:t>
            </a:r>
            <a:r>
              <a:rPr lang="en-US" sz="3200" dirty="0"/>
              <a:t>or you can use the hosted version at </a:t>
            </a:r>
            <a:r>
              <a:rPr lang="en-US" sz="3200" dirty="0">
                <a:hlinkClick r:id="rId3"/>
              </a:rPr>
              <a:t>www.foliospaces.com</a:t>
            </a:r>
            <a:r>
              <a:rPr lang="en-US" sz="3200" dirty="0" smtClean="0"/>
              <a:t>)</a:t>
            </a:r>
          </a:p>
          <a:p>
            <a:endParaRPr lang="en-US" sz="3200" dirty="0"/>
          </a:p>
          <a:p>
            <a:r>
              <a:rPr lang="en-US" sz="3200" dirty="0" err="1" smtClean="0"/>
              <a:t>MyeFolio</a:t>
            </a:r>
            <a:r>
              <a:rPr lang="en-US" sz="3200" dirty="0" smtClean="0"/>
              <a:t> </a:t>
            </a:r>
            <a:r>
              <a:rPr lang="en-US" sz="3200"/>
              <a:t>is </a:t>
            </a:r>
            <a:r>
              <a:rPr lang="en-US" sz="3200" smtClean="0"/>
              <a:t>also a </a:t>
            </a:r>
            <a:r>
              <a:rPr lang="en-US" sz="3200" dirty="0"/>
              <a:t>good platform </a:t>
            </a:r>
            <a:r>
              <a:rPr lang="en-US" sz="3200" dirty="0" smtClean="0">
                <a:hlinkClick r:id="rId4"/>
              </a:rPr>
              <a:t>www.myefolio.com</a:t>
            </a:r>
            <a:r>
              <a:rPr lang="en-US" sz="3200" dirty="0" smtClean="0"/>
              <a:t> </a:t>
            </a:r>
            <a:endParaRPr lang="en-US" sz="3200" dirty="0"/>
          </a:p>
          <a:p>
            <a:endParaRPr lang="en-US" sz="2400" dirty="0"/>
          </a:p>
          <a:p>
            <a:pPr marL="342900" indent="-342900">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901666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066800"/>
          </a:xfrm>
        </p:spPr>
        <p:txBody>
          <a:bodyPr>
            <a:normAutofit/>
          </a:bodyPr>
          <a:lstStyle/>
          <a:p>
            <a:r>
              <a:rPr lang="en-US" sz="4400" b="1" dirty="0" smtClean="0">
                <a:solidFill>
                  <a:srgbClr val="C00000"/>
                </a:solidFill>
              </a:rPr>
              <a:t>Structure of This Workshop</a:t>
            </a:r>
            <a:endParaRPr lang="en-US" sz="4400" b="1" dirty="0">
              <a:solidFill>
                <a:srgbClr val="C00000"/>
              </a:solidFill>
            </a:endParaRPr>
          </a:p>
        </p:txBody>
      </p:sp>
      <p:sp>
        <p:nvSpPr>
          <p:cNvPr id="3" name="Content Placeholder 2"/>
          <p:cNvSpPr>
            <a:spLocks noGrp="1"/>
          </p:cNvSpPr>
          <p:nvPr>
            <p:ph idx="1"/>
          </p:nvPr>
        </p:nvSpPr>
        <p:spPr>
          <a:xfrm>
            <a:off x="838200" y="1316665"/>
            <a:ext cx="10896600" cy="4863576"/>
          </a:xfrm>
        </p:spPr>
        <p:txBody>
          <a:bodyPr>
            <a:normAutofit fontScale="77500" lnSpcReduction="20000"/>
          </a:bodyPr>
          <a:lstStyle/>
          <a:p>
            <a:pPr marL="514350" indent="-514350">
              <a:spcBef>
                <a:spcPts val="900"/>
              </a:spcBef>
              <a:spcAft>
                <a:spcPts val="900"/>
              </a:spcAft>
              <a:buFont typeface="+mj-lt"/>
              <a:buAutoNum type="arabicPeriod"/>
            </a:pPr>
            <a:r>
              <a:rPr lang="en-US" dirty="0" smtClean="0">
                <a:latin typeface="+mj-lt"/>
              </a:rPr>
              <a:t>What are ePortfolios?</a:t>
            </a:r>
            <a:endParaRPr lang="en-US" dirty="0">
              <a:latin typeface="+mj-lt"/>
            </a:endParaRPr>
          </a:p>
          <a:p>
            <a:pPr marL="514350" indent="-514350">
              <a:spcBef>
                <a:spcPts val="900"/>
              </a:spcBef>
              <a:spcAft>
                <a:spcPts val="900"/>
              </a:spcAft>
              <a:buFont typeface="+mj-lt"/>
              <a:buAutoNum type="arabicPeriod"/>
            </a:pPr>
            <a:r>
              <a:rPr lang="en-US" dirty="0" smtClean="0">
                <a:latin typeface="+mj-lt"/>
              </a:rPr>
              <a:t>Why do ePortfolios work?</a:t>
            </a:r>
          </a:p>
          <a:p>
            <a:pPr marL="514350" indent="-514350">
              <a:spcBef>
                <a:spcPts val="900"/>
              </a:spcBef>
              <a:spcAft>
                <a:spcPts val="900"/>
              </a:spcAft>
              <a:buFont typeface="+mj-lt"/>
              <a:buAutoNum type="arabicPeriod"/>
            </a:pPr>
            <a:r>
              <a:rPr lang="en-US" dirty="0" smtClean="0">
                <a:latin typeface="+mj-lt"/>
              </a:rPr>
              <a:t>Evidence </a:t>
            </a:r>
            <a:r>
              <a:rPr lang="en-US" dirty="0" smtClean="0">
                <a:latin typeface="+mj-lt"/>
              </a:rPr>
              <a:t>of Effectiveness</a:t>
            </a:r>
            <a:endParaRPr lang="en-US" dirty="0" smtClean="0">
              <a:latin typeface="+mj-lt"/>
            </a:endParaRPr>
          </a:p>
          <a:p>
            <a:pPr marL="514350" indent="-514350">
              <a:spcBef>
                <a:spcPts val="900"/>
              </a:spcBef>
              <a:spcAft>
                <a:spcPts val="900"/>
              </a:spcAft>
              <a:buFont typeface="+mj-lt"/>
              <a:buAutoNum type="arabicPeriod"/>
            </a:pPr>
            <a:r>
              <a:rPr lang="en-US" dirty="0" smtClean="0">
                <a:latin typeface="+mj-lt"/>
              </a:rPr>
              <a:t>ePortfolios at the University of Waterloo</a:t>
            </a:r>
          </a:p>
          <a:p>
            <a:pPr marL="514350" indent="-514350">
              <a:spcBef>
                <a:spcPts val="900"/>
              </a:spcBef>
              <a:spcAft>
                <a:spcPts val="900"/>
              </a:spcAft>
              <a:buFont typeface="+mj-lt"/>
              <a:buAutoNum type="arabicPeriod"/>
            </a:pPr>
            <a:r>
              <a:rPr lang="en-US" dirty="0" smtClean="0">
                <a:latin typeface="+mj-lt"/>
              </a:rPr>
              <a:t>Assessing ePortfolios</a:t>
            </a:r>
          </a:p>
          <a:p>
            <a:pPr marL="514350" indent="-514350">
              <a:spcBef>
                <a:spcPts val="900"/>
              </a:spcBef>
              <a:spcAft>
                <a:spcPts val="900"/>
              </a:spcAft>
              <a:buFont typeface="+mj-lt"/>
              <a:buAutoNum type="arabicPeriod"/>
            </a:pPr>
            <a:r>
              <a:rPr lang="en-US" dirty="0" smtClean="0">
                <a:latin typeface="+mj-lt"/>
              </a:rPr>
              <a:t>Best Practices</a:t>
            </a:r>
          </a:p>
          <a:p>
            <a:pPr marL="514350" indent="-514350">
              <a:spcBef>
                <a:spcPts val="900"/>
              </a:spcBef>
              <a:spcAft>
                <a:spcPts val="900"/>
              </a:spcAft>
              <a:buFont typeface="+mj-lt"/>
              <a:buAutoNum type="arabicPeriod"/>
            </a:pPr>
            <a:r>
              <a:rPr lang="en-US" dirty="0">
                <a:latin typeface="+mj-lt"/>
              </a:rPr>
              <a:t>Choosing an ePortfolio </a:t>
            </a:r>
            <a:r>
              <a:rPr lang="en-US" dirty="0" smtClean="0">
                <a:latin typeface="+mj-lt"/>
              </a:rPr>
              <a:t>Platform</a:t>
            </a:r>
          </a:p>
          <a:p>
            <a:pPr marL="514350" indent="-514350">
              <a:spcBef>
                <a:spcPts val="900"/>
              </a:spcBef>
              <a:spcAft>
                <a:spcPts val="900"/>
              </a:spcAft>
              <a:buFont typeface="+mj-lt"/>
              <a:buAutoNum type="arabicPeriod"/>
            </a:pPr>
            <a:r>
              <a:rPr lang="en-US" dirty="0" smtClean="0">
                <a:latin typeface="+mj-lt"/>
              </a:rPr>
              <a:t>Resources</a:t>
            </a:r>
            <a:endParaRPr lang="en-US" dirty="0">
              <a:latin typeface="+mj-lt"/>
            </a:endParaRPr>
          </a:p>
        </p:txBody>
      </p:sp>
    </p:spTree>
    <p:extLst>
      <p:ext uri="{BB962C8B-B14F-4D97-AF65-F5344CB8AC3E}">
        <p14:creationId xmlns:p14="http://schemas.microsoft.com/office/powerpoint/2010/main" val="4006027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457200"/>
            <a:ext cx="8229600" cy="685800"/>
          </a:xfrm>
        </p:spPr>
        <p:txBody>
          <a:bodyPr vert="horz" lIns="91440" tIns="45720" rIns="91440" bIns="45720" rtlCol="0" anchor="ctr">
            <a:normAutofit fontScale="90000"/>
          </a:bodyPr>
          <a:lstStyle/>
          <a:p>
            <a:r>
              <a:rPr lang="en-US" sz="4400" b="1" dirty="0" smtClean="0"/>
              <a:t>Resources</a:t>
            </a:r>
            <a:endParaRPr lang="en-US" sz="4400" b="1" dirty="0"/>
          </a:p>
        </p:txBody>
      </p:sp>
      <p:sp>
        <p:nvSpPr>
          <p:cNvPr id="3" name="Content Placeholder 2"/>
          <p:cNvSpPr>
            <a:spLocks noGrp="1"/>
          </p:cNvSpPr>
          <p:nvPr>
            <p:ph idx="1"/>
          </p:nvPr>
        </p:nvSpPr>
        <p:spPr>
          <a:xfrm>
            <a:off x="990600" y="1371600"/>
            <a:ext cx="9982200" cy="4648200"/>
          </a:xfrm>
        </p:spPr>
        <p:txBody>
          <a:bodyPr>
            <a:normAutofit/>
          </a:bodyPr>
          <a:lstStyle/>
          <a:p>
            <a:r>
              <a:rPr lang="en-US" sz="2800" dirty="0" smtClean="0"/>
              <a:t>Bass</a:t>
            </a:r>
            <a:r>
              <a:rPr lang="en-US" sz="2800" dirty="0"/>
              <a:t>, R. (2012). </a:t>
            </a:r>
            <a:r>
              <a:rPr lang="en-US" sz="2800" dirty="0">
                <a:hlinkClick r:id="rId3"/>
              </a:rPr>
              <a:t>Disrupting Ourselves: The Problem of Learning in Higher Education</a:t>
            </a:r>
            <a:r>
              <a:rPr lang="en-US" sz="2800" dirty="0"/>
              <a:t>. </a:t>
            </a:r>
            <a:r>
              <a:rPr lang="en-US" sz="2800" i="1" dirty="0" err="1"/>
              <a:t>Educause</a:t>
            </a:r>
            <a:r>
              <a:rPr lang="en-US" sz="2800" i="1" dirty="0"/>
              <a:t> Review</a:t>
            </a:r>
            <a:r>
              <a:rPr lang="en-US" sz="2800" dirty="0"/>
              <a:t>, </a:t>
            </a:r>
            <a:r>
              <a:rPr lang="en-US" sz="2800" i="1" dirty="0" smtClean="0"/>
              <a:t>47</a:t>
            </a:r>
            <a:r>
              <a:rPr lang="en-US" sz="2800" dirty="0" smtClean="0"/>
              <a:t>(2).</a:t>
            </a:r>
            <a:endParaRPr lang="en-US" sz="2800" dirty="0"/>
          </a:p>
          <a:p>
            <a:r>
              <a:rPr lang="en-US" sz="2800" dirty="0">
                <a:hlinkClick r:id="rId4"/>
              </a:rPr>
              <a:t>Catalyst for Learning: ePortfolio Research and </a:t>
            </a:r>
            <a:r>
              <a:rPr lang="en-US" sz="2800" dirty="0" smtClean="0">
                <a:hlinkClick r:id="rId4"/>
              </a:rPr>
              <a:t>Resources</a:t>
            </a:r>
            <a:endParaRPr lang="en-US" sz="2800" dirty="0"/>
          </a:p>
          <a:p>
            <a:r>
              <a:rPr lang="en-US" sz="2800" dirty="0"/>
              <a:t>CTE’s </a:t>
            </a:r>
            <a:r>
              <a:rPr lang="en-US" sz="2800" dirty="0">
                <a:hlinkClick r:id="rId5"/>
              </a:rPr>
              <a:t>ePortfolio Resources </a:t>
            </a:r>
            <a:endParaRPr lang="en-US" sz="2800" dirty="0"/>
          </a:p>
          <a:p>
            <a:r>
              <a:rPr lang="en-US" sz="2800" dirty="0">
                <a:hlinkClick r:id="rId6"/>
              </a:rPr>
              <a:t>International Journal of </a:t>
            </a:r>
            <a:r>
              <a:rPr lang="en-US" sz="2800" dirty="0" smtClean="0">
                <a:hlinkClick r:id="rId6"/>
              </a:rPr>
              <a:t>ePortfolio</a:t>
            </a:r>
            <a:endParaRPr lang="en-US" sz="2800" dirty="0"/>
          </a:p>
          <a:p>
            <a:r>
              <a:rPr lang="en-US" sz="2800" dirty="0" smtClean="0"/>
              <a:t>Reynolds</a:t>
            </a:r>
            <a:r>
              <a:rPr lang="en-US" sz="2800" dirty="0"/>
              <a:t>, C., &amp; Patton, J. (2014). </a:t>
            </a:r>
            <a:r>
              <a:rPr lang="en-US" sz="2800" i="1" dirty="0"/>
              <a:t>Leveraging the </a:t>
            </a:r>
            <a:r>
              <a:rPr lang="en-US" sz="2800" i="1" dirty="0" err="1"/>
              <a:t>Eportfolio</a:t>
            </a:r>
            <a:r>
              <a:rPr lang="en-US" sz="2800" i="1" dirty="0"/>
              <a:t> for Integrative Learning: A Faculty Guide to Classroom Practices for Transforming Student Learning</a:t>
            </a:r>
            <a:r>
              <a:rPr lang="en-US" sz="2800" dirty="0" smtClean="0"/>
              <a:t>.</a:t>
            </a:r>
          </a:p>
          <a:p>
            <a:r>
              <a:rPr lang="en-US" sz="2800" dirty="0" smtClean="0">
                <a:hlinkClick r:id="rId7"/>
              </a:rPr>
              <a:t>Student ePortfolio Overview</a:t>
            </a:r>
            <a:r>
              <a:rPr lang="en-US" sz="2800" dirty="0" smtClean="0"/>
              <a:t> at San Francisco State University</a:t>
            </a:r>
            <a:endParaRPr lang="en-US" sz="2800" dirty="0"/>
          </a:p>
          <a:p>
            <a:pPr>
              <a:buNone/>
            </a:pPr>
            <a:endParaRPr lang="en-US" sz="2000" dirty="0" smtClean="0"/>
          </a:p>
          <a:p>
            <a:pPr>
              <a:buNone/>
            </a:pPr>
            <a:endParaRPr lang="en-US" sz="2000" dirty="0"/>
          </a:p>
        </p:txBody>
      </p:sp>
    </p:spTree>
    <p:extLst>
      <p:ext uri="{BB962C8B-B14F-4D97-AF65-F5344CB8AC3E}">
        <p14:creationId xmlns:p14="http://schemas.microsoft.com/office/powerpoint/2010/main" val="4103714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Small Group Discussion</a:t>
            </a:r>
            <a:endParaRPr lang="en-US" sz="4400" b="1" dirty="0"/>
          </a:p>
        </p:txBody>
      </p:sp>
      <p:sp>
        <p:nvSpPr>
          <p:cNvPr id="3" name="Content Placeholder 2"/>
          <p:cNvSpPr>
            <a:spLocks noGrp="1"/>
          </p:cNvSpPr>
          <p:nvPr>
            <p:ph idx="1"/>
          </p:nvPr>
        </p:nvSpPr>
        <p:spPr>
          <a:xfrm>
            <a:off x="609600" y="1600201"/>
            <a:ext cx="10972800" cy="1828799"/>
          </a:xfrm>
        </p:spPr>
        <p:txBody>
          <a:bodyPr/>
          <a:lstStyle/>
          <a:p>
            <a:r>
              <a:rPr lang="en-US" dirty="0" smtClean="0"/>
              <a:t>Why would or wouldn’t ePortfolios be a good idea </a:t>
            </a:r>
            <a:r>
              <a:rPr lang="en-US" dirty="0" smtClean="0"/>
              <a:t>in your course or program? </a:t>
            </a:r>
            <a:endParaRPr lang="en-US" dirty="0"/>
          </a:p>
        </p:txBody>
      </p:sp>
    </p:spTree>
    <p:extLst>
      <p:ext uri="{BB962C8B-B14F-4D97-AF65-F5344CB8AC3E}">
        <p14:creationId xmlns:p14="http://schemas.microsoft.com/office/powerpoint/2010/main" val="3177707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371600"/>
            <a:ext cx="5562600" cy="5105400"/>
          </a:xfrm>
          <a:ln>
            <a:solidFill>
              <a:schemeClr val="accent1"/>
            </a:solidFill>
          </a:ln>
        </p:spPr>
        <p:txBody>
          <a:bodyPr>
            <a:noAutofit/>
          </a:bodyPr>
          <a:lstStyle/>
          <a:p>
            <a:r>
              <a:rPr lang="en-US" sz="2800" b="1" dirty="0" smtClean="0"/>
              <a:t>A Product</a:t>
            </a:r>
          </a:p>
          <a:p>
            <a:r>
              <a:rPr lang="en-US" sz="2800" dirty="0" smtClean="0"/>
              <a:t>A collection of digital artifacts that belong to or represent someone, such as </a:t>
            </a:r>
            <a:r>
              <a:rPr lang="en-US" sz="2800" dirty="0" smtClean="0">
                <a:solidFill>
                  <a:schemeClr val="tx1"/>
                </a:solidFill>
              </a:rPr>
              <a:t>essays, posters, photographs, videos, artwork, and other course-related assignments; volunteer experiences, employment history, and extracurricular activities.</a:t>
            </a:r>
          </a:p>
          <a:p>
            <a:endParaRPr lang="en-US" sz="2800" dirty="0" smtClean="0"/>
          </a:p>
          <a:p>
            <a:r>
              <a:rPr lang="en-US" sz="2800" dirty="0" smtClean="0"/>
              <a:t>All of the above are “products.”</a:t>
            </a:r>
            <a:endParaRPr lang="en-US" sz="2800" dirty="0"/>
          </a:p>
        </p:txBody>
      </p:sp>
      <p:sp>
        <p:nvSpPr>
          <p:cNvPr id="7" name="Title 1"/>
          <p:cNvSpPr>
            <a:spLocks noGrp="1"/>
          </p:cNvSpPr>
          <p:nvPr>
            <p:ph type="ctrTitle" idx="4294967295"/>
          </p:nvPr>
        </p:nvSpPr>
        <p:spPr>
          <a:xfrm>
            <a:off x="685800" y="228600"/>
            <a:ext cx="11201400" cy="838200"/>
          </a:xfrm>
        </p:spPr>
        <p:txBody>
          <a:bodyPr vert="horz" lIns="91440" tIns="45720" rIns="91440" bIns="45720" rtlCol="0" anchor="ctr">
            <a:normAutofit/>
          </a:bodyPr>
          <a:lstStyle/>
          <a:p>
            <a:r>
              <a:rPr lang="en-US" b="1" dirty="0"/>
              <a:t>What </a:t>
            </a:r>
            <a:r>
              <a:rPr lang="en-US" b="1" dirty="0" smtClean="0"/>
              <a:t>are ePortfolios? (A Description)</a:t>
            </a:r>
            <a:endParaRPr lang="en-US" b="1" dirty="0"/>
          </a:p>
        </p:txBody>
      </p:sp>
      <p:sp>
        <p:nvSpPr>
          <p:cNvPr id="8" name="Subtitle 2"/>
          <p:cNvSpPr txBox="1">
            <a:spLocks/>
          </p:cNvSpPr>
          <p:nvPr/>
        </p:nvSpPr>
        <p:spPr>
          <a:xfrm>
            <a:off x="6096000" y="1371600"/>
            <a:ext cx="5715000" cy="5105400"/>
          </a:xfrm>
          <a:prstGeom prst="rect">
            <a:avLst/>
          </a:prstGeom>
          <a:solidFill>
            <a:schemeClr val="accent3">
              <a:lumMod val="20000"/>
              <a:lumOff val="80000"/>
            </a:schemeClr>
          </a:solidFill>
          <a:ln>
            <a:solidFill>
              <a:schemeClr val="accent1"/>
            </a:solidFill>
          </a:ln>
        </p:spPr>
        <p:txBody>
          <a:bodyPr vert="horz" lIns="91440" tIns="45720" rIns="91440" bIns="45720" rtlCol="0">
            <a:noAutofit/>
          </a:bodyPr>
          <a:lstStyle>
            <a:lvl1pPr indent="0">
              <a:spcBef>
                <a:spcPct val="20000"/>
              </a:spcBef>
              <a:buFont typeface="Arial" pitchFamily="34" charset="0"/>
              <a:buNone/>
              <a:defRPr sz="2800"/>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US" b="1" dirty="0" smtClean="0"/>
              <a:t>A Process</a:t>
            </a:r>
          </a:p>
          <a:p>
            <a:r>
              <a:rPr lang="en-US" dirty="0" smtClean="0"/>
              <a:t>But </a:t>
            </a:r>
            <a:r>
              <a:rPr lang="en-US" dirty="0"/>
              <a:t>ePortfolios are also a “process.”</a:t>
            </a:r>
          </a:p>
          <a:p>
            <a:r>
              <a:rPr lang="en-US" dirty="0"/>
              <a:t/>
            </a:r>
            <a:br>
              <a:rPr lang="en-US" dirty="0"/>
            </a:br>
            <a:r>
              <a:rPr lang="en-US" dirty="0" smtClean="0"/>
              <a:t>For the learners, ePortfolios are a process </a:t>
            </a:r>
            <a:r>
              <a:rPr lang="en-US" dirty="0"/>
              <a:t>of generating new or deeper learning by reflecting on one’s existing learning and/or experiences</a:t>
            </a:r>
            <a:r>
              <a:rPr lang="en-US" dirty="0" smtClean="0"/>
              <a:t>.</a:t>
            </a:r>
          </a:p>
          <a:p>
            <a:endParaRPr lang="en-US" dirty="0"/>
          </a:p>
          <a:p>
            <a:r>
              <a:rPr lang="en-US" dirty="0" smtClean="0"/>
              <a:t>For instructors, ePortfolios are a pedagogical and assessment process. </a:t>
            </a:r>
            <a:endParaRPr lang="en-US" dirty="0"/>
          </a:p>
        </p:txBody>
      </p:sp>
    </p:spTree>
    <p:extLst>
      <p:ext uri="{BB962C8B-B14F-4D97-AF65-F5344CB8AC3E}">
        <p14:creationId xmlns:p14="http://schemas.microsoft.com/office/powerpoint/2010/main" val="60979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4525963"/>
          </a:xfrm>
        </p:spPr>
        <p:txBody>
          <a:bodyPr>
            <a:normAutofit fontScale="92500" lnSpcReduction="10000"/>
          </a:bodyPr>
          <a:lstStyle/>
          <a:p>
            <a:pPr marL="0" indent="0">
              <a:buNone/>
            </a:pPr>
            <a:r>
              <a:rPr lang="en-US" dirty="0"/>
              <a:t>How does an ePortfolio differ from a blog?</a:t>
            </a:r>
          </a:p>
          <a:p>
            <a:r>
              <a:rPr lang="en-US" dirty="0"/>
              <a:t>Blogs are “in the moment” (like a newspaper) whereas ePortfolios are more retrospective (like an annual report).</a:t>
            </a:r>
          </a:p>
          <a:p>
            <a:r>
              <a:rPr lang="en-US" dirty="0"/>
              <a:t>Blogs grow and grow; that is, old blog postings are not removed. In contrast, an ePortfolio is trimmed and pruned of old artifacts and reflections as new ones arise. </a:t>
            </a:r>
          </a:p>
          <a:p>
            <a:endParaRPr lang="en-US" dirty="0"/>
          </a:p>
        </p:txBody>
      </p:sp>
      <p:sp>
        <p:nvSpPr>
          <p:cNvPr id="4" name="Title 1"/>
          <p:cNvSpPr txBox="1">
            <a:spLocks/>
          </p:cNvSpPr>
          <p:nvPr/>
        </p:nvSpPr>
        <p:spPr>
          <a:xfrm>
            <a:off x="1066800" y="228600"/>
            <a:ext cx="10515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b="1" dirty="0" smtClean="0"/>
              <a:t>What are ePortfolios? </a:t>
            </a:r>
            <a:r>
              <a:rPr lang="en-US" b="1" dirty="0"/>
              <a:t>(</a:t>
            </a:r>
            <a:r>
              <a:rPr lang="en-US" b="1" dirty="0" smtClean="0"/>
              <a:t>Some Distinctions.) </a:t>
            </a:r>
            <a:endParaRPr lang="en-US" b="1" dirty="0"/>
          </a:p>
        </p:txBody>
      </p:sp>
    </p:spTree>
    <p:extLst>
      <p:ext uri="{BB962C8B-B14F-4D97-AF65-F5344CB8AC3E}">
        <p14:creationId xmlns:p14="http://schemas.microsoft.com/office/powerpoint/2010/main" val="4197278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228600"/>
            <a:ext cx="10439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b="1" dirty="0" smtClean="0"/>
              <a:t>What are ePortfolios? </a:t>
            </a:r>
            <a:r>
              <a:rPr lang="en-US" b="1" dirty="0"/>
              <a:t>(Some Distinctions.) </a:t>
            </a:r>
          </a:p>
        </p:txBody>
      </p:sp>
      <p:sp>
        <p:nvSpPr>
          <p:cNvPr id="5" name="Title 1"/>
          <p:cNvSpPr txBox="1">
            <a:spLocks noGrp="1"/>
          </p:cNvSpPr>
          <p:nvPr>
            <p:ph idx="1"/>
          </p:nvPr>
        </p:nvSpPr>
        <p:spPr>
          <a:xfrm>
            <a:off x="609600" y="1066801"/>
            <a:ext cx="10972800" cy="52578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indent="0" algn="l"/>
            <a:r>
              <a:rPr lang="en-US" sz="3900" dirty="0"/>
              <a:t>How does an ePortfolio differ from a Learning Management </a:t>
            </a:r>
            <a:r>
              <a:rPr lang="en-US" sz="3900" dirty="0" smtClean="0"/>
              <a:t>System such as Blackboard?</a:t>
            </a:r>
            <a:endParaRPr lang="en-US" sz="3900" dirty="0"/>
          </a:p>
          <a:p>
            <a:endParaRPr lang="en-US" sz="2800" b="1" dirty="0" smtClean="0">
              <a:solidFill>
                <a:srgbClr val="C00000"/>
              </a:solidFill>
            </a:endParaRPr>
          </a:p>
          <a:p>
            <a:pPr marL="0" lvl="1" indent="0">
              <a:buNone/>
            </a:pPr>
            <a:r>
              <a:rPr lang="en-US" sz="3900" dirty="0"/>
              <a:t>Ownership</a:t>
            </a:r>
          </a:p>
          <a:p>
            <a:pPr marL="806450" lvl="2" indent="-342900"/>
            <a:r>
              <a:rPr lang="en-US" sz="3900" dirty="0"/>
              <a:t>An LMS is “owned” by the university; an ePortfolio is (or at least can be) owned by the student</a:t>
            </a:r>
          </a:p>
          <a:p>
            <a:pPr marL="0" lvl="1" indent="0">
              <a:buNone/>
            </a:pPr>
            <a:r>
              <a:rPr lang="en-US" sz="3900" dirty="0"/>
              <a:t>Control</a:t>
            </a:r>
          </a:p>
          <a:p>
            <a:pPr marL="860425" lvl="2" indent="-342900"/>
            <a:r>
              <a:rPr lang="en-US" sz="3900" dirty="0"/>
              <a:t>The design, appearance, and layout of a LMS is controlled by the instructor; with an ePortfolio, those aspects are more easily controlled by the student. </a:t>
            </a:r>
          </a:p>
        </p:txBody>
      </p:sp>
    </p:spTree>
    <p:extLst>
      <p:ext uri="{BB962C8B-B14F-4D97-AF65-F5344CB8AC3E}">
        <p14:creationId xmlns:p14="http://schemas.microsoft.com/office/powerpoint/2010/main" val="1615591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95250"/>
            <a:ext cx="9982200" cy="838200"/>
          </a:xfrm>
        </p:spPr>
        <p:txBody>
          <a:bodyPr vert="horz" lIns="91440" tIns="45720" rIns="91440" bIns="45720" rtlCol="0" anchor="ctr">
            <a:noAutofit/>
          </a:bodyPr>
          <a:lstStyle/>
          <a:p>
            <a:r>
              <a:rPr lang="en-US" b="1" dirty="0"/>
              <a:t>What </a:t>
            </a:r>
            <a:r>
              <a:rPr lang="en-US" b="1" dirty="0" smtClean="0"/>
              <a:t>are ePortfolios? (Some examples.)</a:t>
            </a:r>
            <a:endParaRPr lang="en-US" b="1" dirty="0"/>
          </a:p>
        </p:txBody>
      </p:sp>
      <p:sp>
        <p:nvSpPr>
          <p:cNvPr id="3" name="TextBox 2"/>
          <p:cNvSpPr txBox="1"/>
          <p:nvPr/>
        </p:nvSpPr>
        <p:spPr>
          <a:xfrm>
            <a:off x="304800" y="1447800"/>
            <a:ext cx="11201400" cy="3908762"/>
          </a:xfrm>
          <a:prstGeom prst="rect">
            <a:avLst/>
          </a:prstGeom>
          <a:noFill/>
        </p:spPr>
        <p:txBody>
          <a:bodyPr wrap="square" rtlCol="0">
            <a:spAutoFit/>
          </a:bodyPr>
          <a:lstStyle/>
          <a:p>
            <a:pPr marL="285750" indent="-285750">
              <a:buFont typeface="Arial" panose="020B0604020202020204" pitchFamily="34" charset="0"/>
              <a:buChar char="•"/>
            </a:pPr>
            <a:r>
              <a:rPr lang="en-US" sz="3100" dirty="0" smtClean="0">
                <a:hlinkClick r:id="rId3"/>
              </a:rPr>
              <a:t>Solange Bonilla </a:t>
            </a:r>
            <a:r>
              <a:rPr lang="en-US" sz="3100" dirty="0" smtClean="0"/>
              <a:t>(explore her entire ePortfolio, but note especially her “Competencies” page)</a:t>
            </a:r>
          </a:p>
          <a:p>
            <a:pPr marL="285750" indent="-285750">
              <a:buFont typeface="Arial" panose="020B0604020202020204" pitchFamily="34" charset="0"/>
              <a:buChar char="•"/>
            </a:pPr>
            <a:r>
              <a:rPr lang="en-US" sz="3100" dirty="0" smtClean="0">
                <a:hlinkClick r:id="rId4"/>
              </a:rPr>
              <a:t>Kimberly </a:t>
            </a:r>
            <a:r>
              <a:rPr lang="en-US" sz="3100" dirty="0" err="1" smtClean="0">
                <a:hlinkClick r:id="rId4"/>
              </a:rPr>
              <a:t>McSorley</a:t>
            </a:r>
            <a:r>
              <a:rPr lang="en-US" sz="3100" dirty="0" smtClean="0">
                <a:hlinkClick r:id="rId4"/>
              </a:rPr>
              <a:t> </a:t>
            </a:r>
            <a:r>
              <a:rPr lang="en-US" sz="3100" dirty="0" smtClean="0"/>
              <a:t>(note her “Teaching Philosophy” page)</a:t>
            </a:r>
          </a:p>
          <a:p>
            <a:pPr marL="285750" indent="-285750">
              <a:buFont typeface="Arial" panose="020B0604020202020204" pitchFamily="34" charset="0"/>
              <a:buChar char="•"/>
            </a:pPr>
            <a:r>
              <a:rPr lang="en-US" sz="3100" dirty="0" smtClean="0">
                <a:hlinkClick r:id="rId5"/>
              </a:rPr>
              <a:t>Joel </a:t>
            </a:r>
            <a:r>
              <a:rPr lang="en-US" sz="3100" dirty="0" err="1" smtClean="0">
                <a:hlinkClick r:id="rId5"/>
              </a:rPr>
              <a:t>Swenddal</a:t>
            </a:r>
            <a:r>
              <a:rPr lang="en-US" sz="3100" dirty="0" smtClean="0">
                <a:hlinkClick r:id="rId5"/>
              </a:rPr>
              <a:t> </a:t>
            </a:r>
            <a:r>
              <a:rPr lang="en-US" sz="3100" dirty="0" smtClean="0"/>
              <a:t>(note his “Influences” which include reflections)</a:t>
            </a:r>
          </a:p>
          <a:p>
            <a:pPr marL="285750" indent="-285750">
              <a:buFont typeface="Arial" panose="020B0604020202020204" pitchFamily="34" charset="0"/>
              <a:buChar char="•"/>
            </a:pPr>
            <a:r>
              <a:rPr lang="en-US" sz="3100" dirty="0" smtClean="0">
                <a:hlinkClick r:id="rId6"/>
              </a:rPr>
              <a:t>Brenna Gall </a:t>
            </a:r>
            <a:r>
              <a:rPr lang="en-US" sz="3100" dirty="0" smtClean="0"/>
              <a:t>(note her “Academic Highlights and Reflections” page)</a:t>
            </a:r>
          </a:p>
          <a:p>
            <a:pPr marL="285750" indent="-285750">
              <a:buFont typeface="Arial" panose="020B0604020202020204" pitchFamily="34" charset="0"/>
              <a:buChar char="•"/>
            </a:pPr>
            <a:r>
              <a:rPr lang="en-US" sz="3100" dirty="0" smtClean="0">
                <a:hlinkClick r:id="rId7"/>
              </a:rPr>
              <a:t>Esther Troyer </a:t>
            </a:r>
            <a:r>
              <a:rPr lang="en-US" sz="3100" dirty="0" smtClean="0"/>
              <a:t>(note her “Reflections” page)</a:t>
            </a:r>
          </a:p>
          <a:p>
            <a:pPr marL="285750" indent="-285750">
              <a:buFont typeface="Arial" panose="020B0604020202020204" pitchFamily="34" charset="0"/>
              <a:buChar char="•"/>
            </a:pPr>
            <a:r>
              <a:rPr lang="en-US" sz="3100" dirty="0" smtClean="0">
                <a:hlinkClick r:id="rId8"/>
              </a:rPr>
              <a:t>Christina Lorimer </a:t>
            </a:r>
            <a:r>
              <a:rPr lang="en-US" sz="3100" dirty="0" smtClean="0"/>
              <a:t>(note her “Professional Bibliography” page)</a:t>
            </a:r>
          </a:p>
          <a:p>
            <a:pPr marL="285750" indent="-285750">
              <a:buFont typeface="Arial" panose="020B0604020202020204" pitchFamily="34" charset="0"/>
              <a:buChar char="•"/>
            </a:pPr>
            <a:r>
              <a:rPr lang="en-US" sz="3100" dirty="0" smtClean="0">
                <a:hlinkClick r:id="rId9"/>
              </a:rPr>
              <a:t>Daphne Powell </a:t>
            </a:r>
            <a:r>
              <a:rPr lang="en-US" sz="3100" dirty="0" smtClean="0"/>
              <a:t>(note her “Welcome” page)</a:t>
            </a:r>
            <a:endParaRPr lang="en-US" sz="3100" dirty="0"/>
          </a:p>
        </p:txBody>
      </p:sp>
    </p:spTree>
    <p:extLst>
      <p:ext uri="{BB962C8B-B14F-4D97-AF65-F5344CB8AC3E}">
        <p14:creationId xmlns:p14="http://schemas.microsoft.com/office/powerpoint/2010/main" val="339639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371600"/>
            <a:ext cx="5562600" cy="5105400"/>
          </a:xfrm>
          <a:ln>
            <a:solidFill>
              <a:schemeClr val="accent1"/>
            </a:solidFill>
          </a:ln>
        </p:spPr>
        <p:txBody>
          <a:bodyPr>
            <a:noAutofit/>
          </a:bodyPr>
          <a:lstStyle/>
          <a:p>
            <a:r>
              <a:rPr lang="en-US" sz="2800" b="1" dirty="0" smtClean="0"/>
              <a:t>A Product</a:t>
            </a:r>
          </a:p>
          <a:p>
            <a:r>
              <a:rPr lang="en-US" sz="2800" dirty="0" smtClean="0"/>
              <a:t>A collection of digital artifacts that belong to or represent someone, such as </a:t>
            </a:r>
            <a:r>
              <a:rPr lang="en-US" sz="2800" dirty="0" smtClean="0">
                <a:solidFill>
                  <a:schemeClr val="tx1"/>
                </a:solidFill>
              </a:rPr>
              <a:t>essays, posters, photographs, videos, artwork, and other course-related assignments; volunteer experiences, employment history, and extracurricular activities.</a:t>
            </a:r>
          </a:p>
          <a:p>
            <a:endParaRPr lang="en-US" sz="2800" dirty="0" smtClean="0"/>
          </a:p>
          <a:p>
            <a:r>
              <a:rPr lang="en-US" sz="2800" dirty="0" smtClean="0"/>
              <a:t>All of the above are “products.”</a:t>
            </a:r>
            <a:endParaRPr lang="en-US" sz="2800" dirty="0"/>
          </a:p>
        </p:txBody>
      </p:sp>
      <p:sp>
        <p:nvSpPr>
          <p:cNvPr id="7" name="Title 1"/>
          <p:cNvSpPr>
            <a:spLocks noGrp="1"/>
          </p:cNvSpPr>
          <p:nvPr>
            <p:ph type="ctrTitle" idx="4294967295"/>
          </p:nvPr>
        </p:nvSpPr>
        <p:spPr>
          <a:xfrm>
            <a:off x="685800" y="228600"/>
            <a:ext cx="11201400" cy="838200"/>
          </a:xfrm>
        </p:spPr>
        <p:txBody>
          <a:bodyPr vert="horz" lIns="91440" tIns="45720" rIns="91440" bIns="45720" rtlCol="0" anchor="ctr">
            <a:normAutofit/>
          </a:bodyPr>
          <a:lstStyle/>
          <a:p>
            <a:r>
              <a:rPr lang="en-US" b="1" dirty="0"/>
              <a:t>What </a:t>
            </a:r>
            <a:r>
              <a:rPr lang="en-US" b="1" dirty="0" smtClean="0"/>
              <a:t>are ePortfolios? (A </a:t>
            </a:r>
            <a:r>
              <a:rPr lang="en-US" b="1" dirty="0" smtClean="0"/>
              <a:t>Description)</a:t>
            </a:r>
            <a:endParaRPr lang="en-US" b="1" dirty="0"/>
          </a:p>
        </p:txBody>
      </p:sp>
      <p:sp>
        <p:nvSpPr>
          <p:cNvPr id="8" name="Subtitle 2"/>
          <p:cNvSpPr txBox="1">
            <a:spLocks/>
          </p:cNvSpPr>
          <p:nvPr/>
        </p:nvSpPr>
        <p:spPr>
          <a:xfrm>
            <a:off x="6096000" y="1371600"/>
            <a:ext cx="5715000" cy="5105400"/>
          </a:xfrm>
          <a:prstGeom prst="rect">
            <a:avLst/>
          </a:prstGeom>
          <a:solidFill>
            <a:srgbClr val="FFFF00"/>
          </a:solidFill>
          <a:ln>
            <a:solidFill>
              <a:schemeClr val="accent1"/>
            </a:solidFill>
          </a:ln>
        </p:spPr>
        <p:txBody>
          <a:bodyPr vert="horz" lIns="91440" tIns="45720" rIns="91440" bIns="45720" rtlCol="0">
            <a:noAutofit/>
          </a:bodyPr>
          <a:lstStyle>
            <a:lvl1pPr indent="0">
              <a:spcBef>
                <a:spcPct val="20000"/>
              </a:spcBef>
              <a:buFont typeface="Arial" pitchFamily="34" charset="0"/>
              <a:buNone/>
              <a:defRPr sz="2800"/>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US" b="1" dirty="0" smtClean="0"/>
              <a:t>A Process</a:t>
            </a:r>
          </a:p>
          <a:p>
            <a:r>
              <a:rPr lang="en-US" dirty="0" smtClean="0"/>
              <a:t>But </a:t>
            </a:r>
            <a:r>
              <a:rPr lang="en-US" dirty="0"/>
              <a:t>ePortfolios are also a “process.”</a:t>
            </a:r>
          </a:p>
          <a:p>
            <a:r>
              <a:rPr lang="en-US" dirty="0"/>
              <a:t/>
            </a:r>
            <a:br>
              <a:rPr lang="en-US" dirty="0"/>
            </a:br>
            <a:r>
              <a:rPr lang="en-US" dirty="0" smtClean="0"/>
              <a:t>For the learners, ePortfolios are a process </a:t>
            </a:r>
            <a:r>
              <a:rPr lang="en-US" dirty="0"/>
              <a:t>of generating new or deeper learning by reflecting on one’s existing learning and/or experiences</a:t>
            </a:r>
            <a:r>
              <a:rPr lang="en-US" dirty="0" smtClean="0"/>
              <a:t>.</a:t>
            </a:r>
          </a:p>
          <a:p>
            <a:endParaRPr lang="en-US" dirty="0"/>
          </a:p>
          <a:p>
            <a:r>
              <a:rPr lang="en-US" dirty="0" smtClean="0"/>
              <a:t>For instructors, ePortfolios are a pedagogical and assessment process. </a:t>
            </a:r>
            <a:endParaRPr lang="en-US" dirty="0"/>
          </a:p>
        </p:txBody>
      </p:sp>
    </p:spTree>
    <p:extLst>
      <p:ext uri="{BB962C8B-B14F-4D97-AF65-F5344CB8AC3E}">
        <p14:creationId xmlns:p14="http://schemas.microsoft.com/office/powerpoint/2010/main" val="40958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9130439" cy="688848"/>
          </a:xfrm>
        </p:spPr>
        <p:txBody>
          <a:bodyPr vert="horz" lIns="91440" tIns="45720" rIns="91440" bIns="45720" rtlCol="0" anchor="ctr">
            <a:noAutofit/>
          </a:bodyPr>
          <a:lstStyle/>
          <a:p>
            <a:r>
              <a:rPr lang="en-US" b="1" dirty="0" smtClean="0"/>
              <a:t>The Process and the Product</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10044839" cy="5485479"/>
          </a:xfrm>
          <a:prstGeom prst="rect">
            <a:avLst/>
          </a:prstGeom>
        </p:spPr>
      </p:pic>
      <p:sp>
        <p:nvSpPr>
          <p:cNvPr id="5" name="TextBox 4"/>
          <p:cNvSpPr txBox="1"/>
          <p:nvPr/>
        </p:nvSpPr>
        <p:spPr>
          <a:xfrm>
            <a:off x="10426262" y="5697634"/>
            <a:ext cx="1752600" cy="830997"/>
          </a:xfrm>
          <a:prstGeom prst="rect">
            <a:avLst/>
          </a:prstGeom>
          <a:noFill/>
        </p:spPr>
        <p:txBody>
          <a:bodyPr wrap="square" rtlCol="0">
            <a:spAutoFit/>
          </a:bodyPr>
          <a:lstStyle/>
          <a:p>
            <a:r>
              <a:rPr lang="en-US" sz="1200" dirty="0" smtClean="0"/>
              <a:t>Image developed by Dr. Robin Mueller, Taylor </a:t>
            </a:r>
            <a:r>
              <a:rPr lang="en-US" sz="1200" dirty="0"/>
              <a:t>Institute for Teaching and Learning</a:t>
            </a:r>
          </a:p>
        </p:txBody>
      </p:sp>
    </p:spTree>
    <p:extLst>
      <p:ext uri="{BB962C8B-B14F-4D97-AF65-F5344CB8AC3E}">
        <p14:creationId xmlns:p14="http://schemas.microsoft.com/office/powerpoint/2010/main" val="1651912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1410</TotalTime>
  <Words>2025</Words>
  <Application>Microsoft Office PowerPoint</Application>
  <PresentationFormat>Widescreen</PresentationFormat>
  <Paragraphs>256</Paragraphs>
  <Slides>31</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ePortfolios: Process and Product</vt:lpstr>
      <vt:lpstr>Learning Outcomes of this Workshop</vt:lpstr>
      <vt:lpstr>Structure of This Workshop</vt:lpstr>
      <vt:lpstr>What are ePortfolios? (A Description)</vt:lpstr>
      <vt:lpstr>PowerPoint Presentation</vt:lpstr>
      <vt:lpstr>PowerPoint Presentation</vt:lpstr>
      <vt:lpstr>What are ePortfolios? (Some examples.)</vt:lpstr>
      <vt:lpstr>What are ePortfolios? (A Description)</vt:lpstr>
      <vt:lpstr>The Process and the Product</vt:lpstr>
      <vt:lpstr>PowerPoint Presentation</vt:lpstr>
      <vt:lpstr>Student and Instructor Perspectives </vt:lpstr>
      <vt:lpstr>PowerPoint Presentation</vt:lpstr>
      <vt:lpstr>PowerPoint Presentation</vt:lpstr>
      <vt:lpstr>PowerPoint Presentation</vt:lpstr>
      <vt:lpstr>PowerPoint Presentation</vt:lpstr>
      <vt:lpstr>PowerPoint Presentation</vt:lpstr>
      <vt:lpstr>PowerPoint Presentation</vt:lpstr>
      <vt:lpstr>Evidence of Effectiveness</vt:lpstr>
      <vt:lpstr>Evidence of Effectiveness</vt:lpstr>
      <vt:lpstr>ePortfolios at UW</vt:lpstr>
      <vt:lpstr>A UW Instructor Describes an ePortfolio Assignment</vt:lpstr>
      <vt:lpstr>A Demonstration</vt:lpstr>
      <vt:lpstr>Assessing ePortfolios</vt:lpstr>
      <vt:lpstr>Assessing ePortfolios</vt:lpstr>
      <vt:lpstr>Best Practices</vt:lpstr>
      <vt:lpstr>Best Practices</vt:lpstr>
      <vt:lpstr>Some Instructors Have ePortfolios, Too</vt:lpstr>
      <vt:lpstr>Choosing an ePortfolio Platform</vt:lpstr>
      <vt:lpstr>Choosing an ePortfolio Platform</vt:lpstr>
      <vt:lpstr>Resources</vt:lpstr>
      <vt:lpstr>Small Group Discussion</vt:lpstr>
    </vt:vector>
  </TitlesOfParts>
  <Company>University of Waterloo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ePortfolio</dc:title>
  <dc:creator>Lithgow, Katherine</dc:creator>
  <cp:lastModifiedBy>Morton, Mark</cp:lastModifiedBy>
  <cp:revision>122</cp:revision>
  <cp:lastPrinted>2014-06-25T16:31:33Z</cp:lastPrinted>
  <dcterms:created xsi:type="dcterms:W3CDTF">2014-06-23T03:30:33Z</dcterms:created>
  <dcterms:modified xsi:type="dcterms:W3CDTF">2015-07-23T18:49:01Z</dcterms:modified>
</cp:coreProperties>
</file>