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04" r:id="rId3"/>
    <p:sldId id="305" r:id="rId4"/>
    <p:sldId id="276" r:id="rId5"/>
    <p:sldId id="299" r:id="rId6"/>
    <p:sldId id="277" r:id="rId7"/>
    <p:sldId id="279" r:id="rId8"/>
    <p:sldId id="280" r:id="rId9"/>
    <p:sldId id="289" r:id="rId10"/>
    <p:sldId id="291" r:id="rId11"/>
    <p:sldId id="311" r:id="rId12"/>
    <p:sldId id="312" r:id="rId13"/>
    <p:sldId id="292" r:id="rId14"/>
    <p:sldId id="269" r:id="rId15"/>
    <p:sldId id="310" r:id="rId16"/>
    <p:sldId id="306" r:id="rId17"/>
    <p:sldId id="307" r:id="rId18"/>
    <p:sldId id="293" r:id="rId19"/>
    <p:sldId id="294" r:id="rId20"/>
    <p:sldId id="295" r:id="rId21"/>
    <p:sldId id="296" r:id="rId22"/>
    <p:sldId id="300" r:id="rId23"/>
    <p:sldId id="301" r:id="rId24"/>
    <p:sldId id="303" r:id="rId25"/>
    <p:sldId id="297" r:id="rId26"/>
    <p:sldId id="262" r:id="rId27"/>
    <p:sldId id="309" r:id="rId28"/>
    <p:sldId id="261"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80" autoAdjust="0"/>
  </p:normalViewPr>
  <p:slideViewPr>
    <p:cSldViewPr>
      <p:cViewPr>
        <p:scale>
          <a:sx n="103" d="100"/>
          <a:sy n="103" d="100"/>
        </p:scale>
        <p:origin x="-1854" y="-222"/>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0E95C-1771-4403-BB97-CA5329D1F3ED}" type="datetimeFigureOut">
              <a:rPr lang="en-US" smtClean="0"/>
              <a:t>7/28/2015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C56E9-FE98-4485-96E5-EDD57698B547}" type="slidenum">
              <a:rPr lang="en-US" smtClean="0"/>
              <a:t>‹#›</a:t>
            </a:fld>
            <a:endParaRPr lang="en-US"/>
          </a:p>
        </p:txBody>
      </p:sp>
    </p:spTree>
    <p:extLst>
      <p:ext uri="{BB962C8B-B14F-4D97-AF65-F5344CB8AC3E}">
        <p14:creationId xmlns:p14="http://schemas.microsoft.com/office/powerpoint/2010/main" val="16612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tlf.com/issues/v17n5/v17n5.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konferenslund.se/pp/SC_Pinder.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ifets.info/journals/14_2/20.pdf" TargetMode="External"/><Relationship Id="rId4" Type="http://schemas.openxmlformats.org/officeDocument/2006/relationships/hyperlink" Target="http://www.sussex.ac.uk/elearning/documents/me2u-final-report.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konferenslund.se/pp/SC_Pinder.pdf"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blog.peerinstruction.net/2013/02/19/how-to-evaluate-students-effort-on-out-of-class-work-in-a-flipped-class/" TargetMode="External"/><Relationship Id="rId5" Type="http://schemas.openxmlformats.org/officeDocument/2006/relationships/hyperlink" Target="http://www.ifets.info/journals/14_2/20.pdf" TargetMode="External"/><Relationship Id="rId4" Type="http://schemas.openxmlformats.org/officeDocument/2006/relationships/hyperlink" Target="http://www.sussex.ac.uk/elearning/documents/me2u-final-report.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CZ:</a:t>
            </a:r>
          </a:p>
          <a:p>
            <a:r>
              <a:rPr lang="en-US" dirty="0" smtClean="0"/>
              <a:t>Do handouts on tools</a:t>
            </a:r>
          </a:p>
          <a:p>
            <a:r>
              <a:rPr lang="en-US" dirty="0" smtClean="0"/>
              <a:t>UDL, slide design, AODA type of info</a:t>
            </a:r>
          </a:p>
          <a:p>
            <a:r>
              <a:rPr lang="en-US" dirty="0" smtClean="0"/>
              <a:t>Slide re-design of model</a:t>
            </a:r>
          </a:p>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1</a:t>
            </a:fld>
            <a:endParaRPr lang="en-US"/>
          </a:p>
        </p:txBody>
      </p:sp>
    </p:spTree>
    <p:extLst>
      <p:ext uri="{BB962C8B-B14F-4D97-AF65-F5344CB8AC3E}">
        <p14:creationId xmlns:p14="http://schemas.microsoft.com/office/powerpoint/2010/main" val="3059050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content delivery – online</a:t>
            </a:r>
          </a:p>
          <a:p>
            <a:r>
              <a:rPr lang="en-US" dirty="0" smtClean="0"/>
              <a:t>Class time reserved</a:t>
            </a:r>
            <a:r>
              <a:rPr lang="en-US" baseline="0" dirty="0" smtClean="0"/>
              <a:t> for</a:t>
            </a:r>
            <a:r>
              <a:rPr lang="en-US" dirty="0" smtClean="0"/>
              <a:t> activities</a:t>
            </a:r>
          </a:p>
          <a:p>
            <a:r>
              <a:rPr lang="en-US" dirty="0" smtClean="0"/>
              <a:t>A truly flipped model</a:t>
            </a:r>
            <a:endParaRPr lang="en-US" dirty="0"/>
          </a:p>
        </p:txBody>
      </p:sp>
      <p:sp>
        <p:nvSpPr>
          <p:cNvPr id="4" name="Slide Number Placeholder 3"/>
          <p:cNvSpPr>
            <a:spLocks noGrp="1"/>
          </p:cNvSpPr>
          <p:nvPr>
            <p:ph type="sldNum" sz="quarter" idx="10"/>
          </p:nvPr>
        </p:nvSpPr>
        <p:spPr/>
        <p:txBody>
          <a:bodyPr/>
          <a:lstStyle/>
          <a:p>
            <a:fld id="{2C77AA9F-332F-40C0-AE53-931CD65A32AA}" type="slidenum">
              <a:rPr lang="en-US" smtClean="0"/>
              <a:t>14</a:t>
            </a:fld>
            <a:endParaRPr lang="en-US"/>
          </a:p>
        </p:txBody>
      </p:sp>
    </p:spTree>
    <p:extLst>
      <p:ext uri="{BB962C8B-B14F-4D97-AF65-F5344CB8AC3E}">
        <p14:creationId xmlns:p14="http://schemas.microsoft.com/office/powerpoint/2010/main" val="335893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15</a:t>
            </a:fld>
            <a:endParaRPr lang="en-US"/>
          </a:p>
        </p:txBody>
      </p:sp>
    </p:spTree>
    <p:extLst>
      <p:ext uri="{BB962C8B-B14F-4D97-AF65-F5344CB8AC3E}">
        <p14:creationId xmlns:p14="http://schemas.microsoft.com/office/powerpoint/2010/main" val="1739512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5671">
              <a:defRPr/>
            </a:pPr>
            <a:r>
              <a:rPr lang="en-CA" baseline="0" dirty="0" smtClean="0"/>
              <a:t>Break 10:45 – 11:00</a:t>
            </a:r>
          </a:p>
          <a:p>
            <a:pPr defTabSz="895671">
              <a:defRPr/>
            </a:pPr>
            <a:endParaRPr lang="en-CA" baseline="0" dirty="0" smtClean="0"/>
          </a:p>
          <a:p>
            <a:pPr defTabSz="895671">
              <a:defRPr/>
            </a:pPr>
            <a:r>
              <a:rPr lang="en-CA" baseline="0" dirty="0" smtClean="0"/>
              <a:t>During the break have a look at the questions that they have asked. </a:t>
            </a:r>
            <a:endParaRPr lang="en-US" dirty="0" smtClean="0"/>
          </a:p>
          <a:p>
            <a:endParaRPr lang="en-CA" dirty="0"/>
          </a:p>
        </p:txBody>
      </p:sp>
      <p:sp>
        <p:nvSpPr>
          <p:cNvPr id="4" name="Slide Number Placeholder 3"/>
          <p:cNvSpPr>
            <a:spLocks noGrp="1"/>
          </p:cNvSpPr>
          <p:nvPr>
            <p:ph type="sldNum" sz="quarter" idx="10"/>
          </p:nvPr>
        </p:nvSpPr>
        <p:spPr/>
        <p:txBody>
          <a:bodyPr/>
          <a:lstStyle/>
          <a:p>
            <a:pPr>
              <a:defRPr/>
            </a:pPr>
            <a:fld id="{1BF66C24-AD2B-43E5-B001-5F142ABFDEEB}" type="slidenum">
              <a:rPr lang="en-CA" smtClean="0"/>
              <a:pPr>
                <a:defRPr/>
              </a:pPr>
              <a:t>16</a:t>
            </a:fld>
            <a:endParaRPr lang="en-CA"/>
          </a:p>
        </p:txBody>
      </p:sp>
    </p:spTree>
    <p:extLst>
      <p:ext uri="{BB962C8B-B14F-4D97-AF65-F5344CB8AC3E}">
        <p14:creationId xmlns:p14="http://schemas.microsoft.com/office/powerpoint/2010/main" val="3865554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Kyle</a:t>
            </a:r>
          </a:p>
          <a:p>
            <a:r>
              <a:rPr lang="en-US" dirty="0" smtClean="0"/>
              <a:t>11:00 </a:t>
            </a:r>
            <a:r>
              <a:rPr lang="en-US" dirty="0"/>
              <a:t>-</a:t>
            </a:r>
            <a:r>
              <a:rPr lang="en-US" dirty="0" smtClean="0"/>
              <a:t>11:25</a:t>
            </a:r>
          </a:p>
          <a:p>
            <a:pPr defTabSz="917696">
              <a:defRPr/>
            </a:pPr>
            <a:r>
              <a:rPr lang="en-US" dirty="0" smtClean="0"/>
              <a:t>First</a:t>
            </a:r>
            <a:r>
              <a:rPr lang="en-US" baseline="0" dirty="0" smtClean="0"/>
              <a:t> “</a:t>
            </a:r>
            <a:r>
              <a:rPr lang="en-US" dirty="0" smtClean="0"/>
              <a:t>What questions have not come up in our discussion so far</a:t>
            </a:r>
            <a:r>
              <a:rPr lang="en-US" baseline="0" dirty="0" smtClean="0"/>
              <a:t> </a:t>
            </a:r>
            <a:r>
              <a:rPr lang="en-US" dirty="0" smtClean="0"/>
              <a:t>that came in on the online quiz?” demo the JITT</a:t>
            </a:r>
          </a:p>
          <a:p>
            <a:r>
              <a:rPr lang="en-US" dirty="0" smtClean="0"/>
              <a:t>Examples </a:t>
            </a:r>
            <a:r>
              <a:rPr lang="en-US" dirty="0"/>
              <a:t>of </a:t>
            </a:r>
            <a:r>
              <a:rPr lang="en-US" dirty="0" smtClean="0"/>
              <a:t>technology</a:t>
            </a:r>
          </a:p>
          <a:p>
            <a:endParaRPr lang="en-US" dirty="0"/>
          </a:p>
        </p:txBody>
      </p:sp>
      <p:sp>
        <p:nvSpPr>
          <p:cNvPr id="4" name="Slide Number Placeholder 3"/>
          <p:cNvSpPr>
            <a:spLocks noGrp="1"/>
          </p:cNvSpPr>
          <p:nvPr>
            <p:ph type="sldNum" sz="quarter" idx="10"/>
          </p:nvPr>
        </p:nvSpPr>
        <p:spPr/>
        <p:txBody>
          <a:bodyPr/>
          <a:lstStyle/>
          <a:p>
            <a:pPr>
              <a:defRPr/>
            </a:pPr>
            <a:fld id="{1BF66C24-AD2B-43E5-B001-5F142ABFDEEB}" type="slidenum">
              <a:rPr lang="en-CA" smtClean="0"/>
              <a:pPr>
                <a:defRPr/>
              </a:pPr>
              <a:t>17</a:t>
            </a:fld>
            <a:endParaRPr lang="en-CA"/>
          </a:p>
        </p:txBody>
      </p:sp>
    </p:spTree>
    <p:extLst>
      <p:ext uri="{BB962C8B-B14F-4D97-AF65-F5344CB8AC3E}">
        <p14:creationId xmlns:p14="http://schemas.microsoft.com/office/powerpoint/2010/main" val="2307695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much to consider when</a:t>
            </a:r>
            <a:r>
              <a:rPr lang="en-US" baseline="0" dirty="0" smtClean="0"/>
              <a:t> deciding how to create content online</a:t>
            </a:r>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18</a:t>
            </a:fld>
            <a:endParaRPr lang="en-US"/>
          </a:p>
        </p:txBody>
      </p:sp>
    </p:spTree>
    <p:extLst>
      <p:ext uri="{BB962C8B-B14F-4D97-AF65-F5344CB8AC3E}">
        <p14:creationId xmlns:p14="http://schemas.microsoft.com/office/powerpoint/2010/main" val="3917002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true whether it</a:t>
            </a:r>
            <a:r>
              <a:rPr lang="en-US" baseline="0" dirty="0" smtClean="0"/>
              <a:t> is online or in the classroom</a:t>
            </a:r>
            <a:endParaRPr lang="en-US" dirty="0"/>
          </a:p>
        </p:txBody>
      </p:sp>
      <p:sp>
        <p:nvSpPr>
          <p:cNvPr id="4" name="Slide Number Placeholder 3"/>
          <p:cNvSpPr>
            <a:spLocks noGrp="1"/>
          </p:cNvSpPr>
          <p:nvPr>
            <p:ph type="sldNum" sz="quarter" idx="10"/>
          </p:nvPr>
        </p:nvSpPr>
        <p:spPr/>
        <p:txBody>
          <a:bodyPr/>
          <a:lstStyle/>
          <a:p>
            <a:fld id="{2C77AA9F-332F-40C0-AE53-931CD65A32AA}" type="slidenum">
              <a:rPr lang="en-US" smtClean="0"/>
              <a:t>19</a:t>
            </a:fld>
            <a:endParaRPr lang="en-US"/>
          </a:p>
        </p:txBody>
      </p:sp>
    </p:spTree>
    <p:extLst>
      <p:ext uri="{BB962C8B-B14F-4D97-AF65-F5344CB8AC3E}">
        <p14:creationId xmlns:p14="http://schemas.microsoft.com/office/powerpoint/2010/main" val="968851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shows that students</a:t>
            </a:r>
            <a:r>
              <a:rPr lang="en-US" baseline="0" dirty="0" smtClean="0"/>
              <a:t> care more about the quality of </a:t>
            </a:r>
            <a:r>
              <a:rPr lang="en-US" dirty="0" smtClean="0"/>
              <a:t>audio than they do about your visuals.  If the audio is not good students won’t listen to it.  </a:t>
            </a:r>
            <a:endParaRPr lang="en-US" dirty="0"/>
          </a:p>
        </p:txBody>
      </p:sp>
      <p:sp>
        <p:nvSpPr>
          <p:cNvPr id="4" name="Slide Number Placeholder 3"/>
          <p:cNvSpPr>
            <a:spLocks noGrp="1"/>
          </p:cNvSpPr>
          <p:nvPr>
            <p:ph type="sldNum" sz="quarter" idx="10"/>
          </p:nvPr>
        </p:nvSpPr>
        <p:spPr/>
        <p:txBody>
          <a:bodyPr/>
          <a:lstStyle/>
          <a:p>
            <a:fld id="{2C77AA9F-332F-40C0-AE53-931CD65A32AA}" type="slidenum">
              <a:rPr lang="en-US" smtClean="0"/>
              <a:t>20</a:t>
            </a:fld>
            <a:endParaRPr lang="en-US"/>
          </a:p>
        </p:txBody>
      </p:sp>
    </p:spTree>
    <p:extLst>
      <p:ext uri="{BB962C8B-B14F-4D97-AF65-F5344CB8AC3E}">
        <p14:creationId xmlns:p14="http://schemas.microsoft.com/office/powerpoint/2010/main" val="3485444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Accessibility for Ontarians</a:t>
            </a:r>
            <a:r>
              <a:rPr lang="en-US" baseline="0" dirty="0" smtClean="0"/>
              <a:t> with Disabilities</a:t>
            </a:r>
            <a:endParaRPr lang="en-US" dirty="0"/>
          </a:p>
        </p:txBody>
      </p:sp>
      <p:sp>
        <p:nvSpPr>
          <p:cNvPr id="4" name="Slide Number Placeholder 3"/>
          <p:cNvSpPr>
            <a:spLocks noGrp="1"/>
          </p:cNvSpPr>
          <p:nvPr>
            <p:ph type="sldNum" sz="quarter" idx="10"/>
          </p:nvPr>
        </p:nvSpPr>
        <p:spPr/>
        <p:txBody>
          <a:bodyPr/>
          <a:lstStyle/>
          <a:p>
            <a:fld id="{2C77AA9F-332F-40C0-AE53-931CD65A32AA}" type="slidenum">
              <a:rPr lang="en-US" smtClean="0"/>
              <a:t>21</a:t>
            </a:fld>
            <a:endParaRPr lang="en-US"/>
          </a:p>
        </p:txBody>
      </p:sp>
    </p:spTree>
    <p:extLst>
      <p:ext uri="{BB962C8B-B14F-4D97-AF65-F5344CB8AC3E}">
        <p14:creationId xmlns:p14="http://schemas.microsoft.com/office/powerpoint/2010/main" val="4171800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26</a:t>
            </a:fld>
            <a:endParaRPr lang="en-US"/>
          </a:p>
        </p:txBody>
      </p:sp>
    </p:spTree>
    <p:extLst>
      <p:ext uri="{BB962C8B-B14F-4D97-AF65-F5344CB8AC3E}">
        <p14:creationId xmlns:p14="http://schemas.microsoft.com/office/powerpoint/2010/main" val="2312052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a:t>
            </a:r>
            <a:r>
              <a:rPr lang="en-US" baseline="0" dirty="0" smtClean="0"/>
              <a:t> find out more about these and other activities on these Teaching Tip Sheets</a:t>
            </a:r>
            <a:endParaRPr lang="en-US" dirty="0" smtClean="0"/>
          </a:p>
          <a:p>
            <a:r>
              <a:rPr lang="en-US" dirty="0" smtClean="0"/>
              <a:t>End here - </a:t>
            </a:r>
            <a:r>
              <a:rPr lang="en-US" baseline="0" dirty="0" smtClean="0"/>
              <a:t>– people can leave if they want to at this point  </a:t>
            </a:r>
            <a:endParaRPr lang="en-US" dirty="0"/>
          </a:p>
        </p:txBody>
      </p:sp>
      <p:sp>
        <p:nvSpPr>
          <p:cNvPr id="4" name="Slide Number Placeholder 3"/>
          <p:cNvSpPr>
            <a:spLocks noGrp="1"/>
          </p:cNvSpPr>
          <p:nvPr>
            <p:ph type="sldNum" sz="quarter" idx="10"/>
          </p:nvPr>
        </p:nvSpPr>
        <p:spPr/>
        <p:txBody>
          <a:bodyPr/>
          <a:lstStyle/>
          <a:p>
            <a:fld id="{2C77AA9F-332F-40C0-AE53-931CD65A32AA}" type="slidenum">
              <a:rPr lang="en-US" smtClean="0"/>
              <a:t>29</a:t>
            </a:fld>
            <a:endParaRPr lang="en-US"/>
          </a:p>
        </p:txBody>
      </p:sp>
    </p:spTree>
    <p:extLst>
      <p:ext uri="{BB962C8B-B14F-4D97-AF65-F5344CB8AC3E}">
        <p14:creationId xmlns:p14="http://schemas.microsoft.com/office/powerpoint/2010/main" val="1121527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66C24-AD2B-43E5-B001-5F142ABFDEEB}" type="slidenum">
              <a:rPr lang="en-CA" smtClean="0"/>
              <a:pPr>
                <a:defRPr/>
              </a:pPr>
              <a:t>2</a:t>
            </a:fld>
            <a:endParaRPr lang="en-CA"/>
          </a:p>
        </p:txBody>
      </p:sp>
    </p:spTree>
    <p:extLst>
      <p:ext uri="{BB962C8B-B14F-4D97-AF65-F5344CB8AC3E}">
        <p14:creationId xmlns:p14="http://schemas.microsoft.com/office/powerpoint/2010/main" val="269336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BF66C24-AD2B-43E5-B001-5F142ABFDEEB}" type="slidenum">
              <a:rPr lang="en-CA" smtClean="0"/>
              <a:pPr>
                <a:defRPr/>
              </a:pPr>
              <a:t>3</a:t>
            </a:fld>
            <a:endParaRPr lang="en-CA"/>
          </a:p>
        </p:txBody>
      </p:sp>
    </p:spTree>
    <p:extLst>
      <p:ext uri="{BB962C8B-B14F-4D97-AF65-F5344CB8AC3E}">
        <p14:creationId xmlns:p14="http://schemas.microsoft.com/office/powerpoint/2010/main" val="15592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now unpack what you just engaged in</a:t>
            </a:r>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4</a:t>
            </a:fld>
            <a:endParaRPr lang="en-US"/>
          </a:p>
        </p:txBody>
      </p:sp>
    </p:spTree>
    <p:extLst>
      <p:ext uri="{BB962C8B-B14F-4D97-AF65-F5344CB8AC3E}">
        <p14:creationId xmlns:p14="http://schemas.microsoft.com/office/powerpoint/2010/main" val="1442629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t>Set the stage for learning by introducing the out of class task</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Goal: maximize student participation/readiness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NB:  link not found:</a:t>
            </a:r>
            <a:r>
              <a:rPr lang="en-US" baseline="0" dirty="0" smtClean="0"/>
              <a:t>  </a:t>
            </a:r>
            <a:r>
              <a:rPr lang="en-US" dirty="0" smtClean="0"/>
              <a:t>Gary Smith (2008) </a:t>
            </a:r>
            <a:r>
              <a:rPr lang="en-US" i="1" dirty="0" smtClean="0"/>
              <a:t>First-Day Questions for a Learner-</a:t>
            </a:r>
            <a:r>
              <a:rPr lang="en-US" i="1" dirty="0" err="1" smtClean="0"/>
              <a:t>Centred</a:t>
            </a:r>
            <a:r>
              <a:rPr lang="en-US" i="1" dirty="0" smtClean="0"/>
              <a:t> Classroom. </a:t>
            </a:r>
            <a:r>
              <a:rPr lang="en-CA" i="1" dirty="0" smtClean="0">
                <a:hlinkClick r:id="rId3"/>
              </a:rPr>
              <a:t>http://www.ntlf.com/issues/v17n5/v17n5.pdf</a:t>
            </a:r>
            <a:endParaRPr lang="en-US" i="1" dirty="0" smtClean="0"/>
          </a:p>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6</a:t>
            </a:fld>
            <a:endParaRPr lang="en-US"/>
          </a:p>
        </p:txBody>
      </p:sp>
    </p:spTree>
    <p:extLst>
      <p:ext uri="{BB962C8B-B14F-4D97-AF65-F5344CB8AC3E}">
        <p14:creationId xmlns:p14="http://schemas.microsoft.com/office/powerpoint/2010/main" val="21330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Efficacy of screencasts: </a:t>
            </a:r>
            <a:r>
              <a:rPr lang="en-US" dirty="0" smtClean="0">
                <a:hlinkClick r:id="rId3"/>
              </a:rPr>
              <a:t>http://www.konferenslund.se/pp/SC_Pinder.pdf</a:t>
            </a:r>
            <a:r>
              <a:rPr lang="en-US" dirty="0" smtClean="0"/>
              <a:t>; </a:t>
            </a:r>
            <a:r>
              <a:rPr lang="en-US" dirty="0" smtClean="0">
                <a:hlinkClick r:id="rId4"/>
              </a:rPr>
              <a:t>http://www.sussex.ac.uk/elearning/documents/me2u-final-report.pdf</a:t>
            </a:r>
            <a:r>
              <a:rPr lang="en-US" dirty="0" smtClean="0"/>
              <a:t>; </a:t>
            </a:r>
            <a:r>
              <a:rPr lang="en-US" dirty="0" smtClean="0">
                <a:hlinkClick r:id="rId5"/>
              </a:rPr>
              <a:t>http://www.ifets.info/journals/14_2/20.pdf</a:t>
            </a:r>
            <a:endParaRPr lang="en-US" dirty="0" smtClean="0"/>
          </a:p>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7</a:t>
            </a:fld>
            <a:endParaRPr lang="en-US"/>
          </a:p>
        </p:txBody>
      </p:sp>
    </p:spTree>
    <p:extLst>
      <p:ext uri="{BB962C8B-B14F-4D97-AF65-F5344CB8AC3E}">
        <p14:creationId xmlns:p14="http://schemas.microsoft.com/office/powerpoint/2010/main" val="2511832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Efficacy of screencasts: </a:t>
            </a:r>
            <a:r>
              <a:rPr lang="en-US" dirty="0" smtClean="0">
                <a:hlinkClick r:id="rId3"/>
              </a:rPr>
              <a:t>http://www.konferenslund.se/pp/SC_Pinder.pdf</a:t>
            </a:r>
            <a:r>
              <a:rPr lang="en-US" dirty="0" smtClean="0"/>
              <a:t>; </a:t>
            </a:r>
            <a:r>
              <a:rPr lang="en-US" dirty="0" smtClean="0">
                <a:hlinkClick r:id="rId4"/>
              </a:rPr>
              <a:t>http://www.sussex.ac.uk/elearning/documents/me2u-final-report.pdf</a:t>
            </a:r>
            <a:r>
              <a:rPr lang="en-US" dirty="0" smtClean="0"/>
              <a:t>; </a:t>
            </a:r>
            <a:r>
              <a:rPr lang="en-US" dirty="0" smtClean="0">
                <a:hlinkClick r:id="rId5"/>
              </a:rPr>
              <a:t>http://www.ifets.info/journals/14_2/20.pdf</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CA" dirty="0" err="1" smtClean="0"/>
              <a:t>ane</a:t>
            </a:r>
            <a:r>
              <a:rPr lang="en-CA" dirty="0" smtClean="0"/>
              <a:t> </a:t>
            </a:r>
          </a:p>
          <a:p>
            <a:r>
              <a:rPr lang="en-CA" dirty="0" smtClean="0"/>
              <a:t> Resources: </a:t>
            </a:r>
          </a:p>
          <a:p>
            <a:r>
              <a:rPr lang="en-CA" dirty="0" smtClean="0"/>
              <a:t>3. Assessing Learning - Julie Schell’s</a:t>
            </a:r>
            <a:r>
              <a:rPr lang="en-CA" baseline="0" dirty="0" smtClean="0"/>
              <a:t> </a:t>
            </a:r>
            <a:r>
              <a:rPr lang="en-CA" dirty="0" smtClean="0"/>
              <a:t>questions – </a:t>
            </a:r>
            <a:r>
              <a:rPr lang="en-US" dirty="0" smtClean="0"/>
              <a:t>Julie Schell (see </a:t>
            </a:r>
            <a:r>
              <a:rPr lang="en-US" dirty="0" smtClean="0">
                <a:hlinkClick r:id="rId6"/>
              </a:rPr>
              <a:t>http://blog.peerinstruction.net/2013/02/19/how-to-evaluate-students-effort-on-out-of-class-work-in-a-flipped-class/</a:t>
            </a:r>
            <a:r>
              <a:rPr lang="en-US" dirty="0" smtClean="0"/>
              <a:t>) suggests asking questions that go beyond just testing for coverage of the material or simple recall. Get the students to answer questions (3),</a:t>
            </a:r>
            <a:r>
              <a:rPr lang="en-US" baseline="0" dirty="0" smtClean="0"/>
              <a:t> with at least a couple </a:t>
            </a:r>
            <a:r>
              <a:rPr lang="en-US" dirty="0" smtClean="0"/>
              <a:t>that relate to the content and that would be difficult to answer without thinking about the material in an analytical way. For each question have students must include a rationale or supply the reasoning for their responses. A final question that asks for their "sticking points" with the material can help uncover learning bottlenecks that can then be addressed in class (JITT). Grade the students on their effort, rather than the degree of correctness of the answers. See a simple rubric developed by Eric Mazur's group at Harvard for "effort grading" in the link above.</a:t>
            </a: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9</a:t>
            </a:fld>
            <a:endParaRPr lang="en-US"/>
          </a:p>
        </p:txBody>
      </p:sp>
    </p:spTree>
    <p:extLst>
      <p:ext uri="{BB962C8B-B14F-4D97-AF65-F5344CB8AC3E}">
        <p14:creationId xmlns:p14="http://schemas.microsoft.com/office/powerpoint/2010/main" val="2511832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Kyle </a:t>
            </a:r>
          </a:p>
          <a:p>
            <a:r>
              <a:rPr lang="en-CA" dirty="0" smtClean="0"/>
              <a:t>Resources:</a:t>
            </a:r>
          </a:p>
          <a:p>
            <a:pPr marL="223918" indent="-223918">
              <a:buAutoNum type="arabicPeriod"/>
            </a:pPr>
            <a:r>
              <a:rPr lang="en-CA" dirty="0" smtClean="0"/>
              <a:t>In Class Task - Biggs 4 points on educative conceptual change (objectives of the activity  are clear and linked to course assessments;</a:t>
            </a:r>
            <a:r>
              <a:rPr lang="en-CA" baseline="0" dirty="0" smtClean="0"/>
              <a:t> students feel the need to do the activity to be successful (motivation); students can focus on task without worrying about making mistakes or being penalized for not getting it right – task is about the learning not the assessing; dialogue and collaboration) </a:t>
            </a:r>
            <a:endParaRPr lang="en-CA" dirty="0" smtClean="0"/>
          </a:p>
          <a:p>
            <a:pPr marL="223918" indent="-223918">
              <a:buAutoNum type="arabicPeriod"/>
            </a:pPr>
            <a:r>
              <a:rPr lang="en-CA" dirty="0" smtClean="0"/>
              <a:t>What activities?</a:t>
            </a:r>
            <a:r>
              <a:rPr lang="en-CA" baseline="0" dirty="0" smtClean="0"/>
              <a:t> I</a:t>
            </a:r>
            <a:r>
              <a:rPr lang="en-CA" dirty="0" smtClean="0"/>
              <a:t>dea about two</a:t>
            </a:r>
            <a:r>
              <a:rPr lang="en-CA" baseline="0" dirty="0" smtClean="0"/>
              <a:t> halves of the class preparing differently and then pairs teaching the concept to each other, then combining the pairs</a:t>
            </a:r>
          </a:p>
          <a:p>
            <a:pPr marL="223918" indent="-223918">
              <a:buAutoNum type="arabicPeriod"/>
            </a:pPr>
            <a:r>
              <a:rPr lang="en-CA" baseline="0" dirty="0" smtClean="0"/>
              <a:t>What to do if they don’t prepare? </a:t>
            </a:r>
          </a:p>
          <a:p>
            <a:pPr marL="223918" indent="-223918">
              <a:buAutoNum type="arabicPeriod"/>
            </a:pPr>
            <a:r>
              <a:rPr lang="en-CA" baseline="0" dirty="0" smtClean="0"/>
              <a:t>Use the first 10 minutes of class wisely as people are most awake then</a:t>
            </a:r>
          </a:p>
          <a:p>
            <a:pPr marL="223918" indent="-223918">
              <a:buAutoNum type="arabicPeriod"/>
            </a:pPr>
            <a:r>
              <a:rPr lang="en-CA" baseline="0" dirty="0" smtClean="0"/>
              <a:t>Don’t need to give up lecturing completely but do mini lectures with short activities in between, clickers a la Mazur</a:t>
            </a:r>
          </a:p>
          <a:p>
            <a:pPr marL="223918" indent="-223918">
              <a:buAutoNum type="arabicPeriod"/>
            </a:pPr>
            <a:r>
              <a:rPr lang="en-CA" baseline="0" dirty="0" smtClean="0"/>
              <a:t>Outline the time for each activity,  ( 1 min , 2 min) getting the timing right is probably the hardest thing with conducting active learning (like workshops!) quick targeted interactions can be very effective. </a:t>
            </a:r>
          </a:p>
          <a:p>
            <a:pPr marL="223918" indent="-223918">
              <a:buAutoNum type="arabicPeriod"/>
            </a:pPr>
            <a:endParaRPr lang="en-CA" baseline="0" dirty="0" smtClean="0"/>
          </a:p>
          <a:p>
            <a:r>
              <a:rPr lang="en-CA" baseline="0" dirty="0" smtClean="0"/>
              <a:t>ASSESSMENT  overall – after class or on summative test? </a:t>
            </a:r>
          </a:p>
          <a:p>
            <a:pPr marL="223918" indent="-223918">
              <a:buAutoNum type="arabicPeriod"/>
            </a:pPr>
            <a:endParaRPr lang="en-CA" baseline="0" dirty="0" smtClean="0"/>
          </a:p>
          <a:p>
            <a:r>
              <a:rPr lang="en-CA" baseline="0" dirty="0" smtClean="0"/>
              <a:t>Application activities (if we do this again modify the last  box in slide 8. </a:t>
            </a:r>
          </a:p>
          <a:p>
            <a:r>
              <a:rPr lang="en-CA" baseline="0" dirty="0" smtClean="0"/>
              <a:t>Group work – IF – AT cards</a:t>
            </a:r>
          </a:p>
          <a:p>
            <a:endParaRPr lang="en-CA" baseline="0" dirty="0" smtClean="0"/>
          </a:p>
          <a:p>
            <a:r>
              <a:rPr lang="en-CA" baseline="0" dirty="0" smtClean="0"/>
              <a:t>If time allows share a few examples of classes e.g., Emiko. Extensive use of IF-AT cards post Camtasia. E.g., more science based Finish at 10:45</a:t>
            </a:r>
            <a:endParaRPr lang="en-US" dirty="0" smtClean="0"/>
          </a:p>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10</a:t>
            </a:fld>
            <a:endParaRPr lang="en-US"/>
          </a:p>
        </p:txBody>
      </p:sp>
    </p:spTree>
    <p:extLst>
      <p:ext uri="{BB962C8B-B14F-4D97-AF65-F5344CB8AC3E}">
        <p14:creationId xmlns:p14="http://schemas.microsoft.com/office/powerpoint/2010/main" val="213300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56E9-FE98-4485-96E5-EDD57698B547}" type="slidenum">
              <a:rPr lang="en-US" smtClean="0"/>
              <a:t>11</a:t>
            </a:fld>
            <a:endParaRPr lang="en-US"/>
          </a:p>
        </p:txBody>
      </p:sp>
    </p:spTree>
    <p:extLst>
      <p:ext uri="{BB962C8B-B14F-4D97-AF65-F5344CB8AC3E}">
        <p14:creationId xmlns:p14="http://schemas.microsoft.com/office/powerpoint/2010/main" val="417478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00E30-9823-4959-AB5D-64C81FEB591B}"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27617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00E30-9823-4959-AB5D-64C81FEB591B}"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2510737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00E30-9823-4959-AB5D-64C81FEB591B}"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315809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00E30-9823-4959-AB5D-64C81FEB591B}"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159074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00E30-9823-4959-AB5D-64C81FEB591B}"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391556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00E30-9823-4959-AB5D-64C81FEB591B}"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411071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00E30-9823-4959-AB5D-64C81FEB591B}" type="datetimeFigureOut">
              <a:rPr lang="en-US" smtClean="0"/>
              <a:t>7/28/2015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284640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00E30-9823-4959-AB5D-64C81FEB591B}" type="datetimeFigureOut">
              <a:rPr lang="en-US" smtClean="0"/>
              <a:t>7/28/2015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287772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00E30-9823-4959-AB5D-64C81FEB591B}" type="datetimeFigureOut">
              <a:rPr lang="en-US" smtClean="0"/>
              <a:t>7/28/2015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177288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00E30-9823-4959-AB5D-64C81FEB591B}"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3245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00E30-9823-4959-AB5D-64C81FEB591B}"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42C9C-B6A5-4F01-91DA-32112CAFD107}" type="slidenum">
              <a:rPr lang="en-US" smtClean="0"/>
              <a:t>‹#›</a:t>
            </a:fld>
            <a:endParaRPr lang="en-US"/>
          </a:p>
        </p:txBody>
      </p:sp>
    </p:spTree>
    <p:extLst>
      <p:ext uri="{BB962C8B-B14F-4D97-AF65-F5344CB8AC3E}">
        <p14:creationId xmlns:p14="http://schemas.microsoft.com/office/powerpoint/2010/main" val="235089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00E30-9823-4959-AB5D-64C81FEB591B}" type="datetimeFigureOut">
              <a:rPr lang="en-US" smtClean="0"/>
              <a:t>7/28/2015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942C9C-B6A5-4F01-91DA-32112CAFD107}" type="slidenum">
              <a:rPr lang="en-US" smtClean="0"/>
              <a:t>‹#›</a:t>
            </a:fld>
            <a:endParaRPr lang="en-US"/>
          </a:p>
        </p:txBody>
      </p:sp>
    </p:spTree>
    <p:extLst>
      <p:ext uri="{BB962C8B-B14F-4D97-AF65-F5344CB8AC3E}">
        <p14:creationId xmlns:p14="http://schemas.microsoft.com/office/powerpoint/2010/main" val="3735428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bit.ly/flip-loo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uwaterloo.ca/centre-for-teaching-excellence/teaching-resources/teaching-tips/lecturing-and-presenting/delivery/online-activities-and-assessment-flipped-classro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waterloo.ca/centre-for-teaching-excellence/teaching-resources/teaching-tips/developing-assignments/blended-learning/developing-online-learning-activities" TargetMode="External"/><Relationship Id="rId5" Type="http://schemas.openxmlformats.org/officeDocument/2006/relationships/hyperlink" Target="https://uwaterloo.ca/centre-for-teaching-excellence/teaching-resources/teaching-tips/alternatives-lecturing/active-learning/varying-your-teaching-activities" TargetMode="External"/><Relationship Id="rId4" Type="http://schemas.openxmlformats.org/officeDocument/2006/relationships/hyperlink" Target="https://uwaterloo.ca/centre-for-teaching-excellence/teaching-resources/teaching-tips/lecturing-and-presenting/delivery/class-activities-and-assessment-flipped-classro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the Flipped Classroom</a:t>
            </a:r>
            <a:endParaRPr lang="en-US" dirty="0"/>
          </a:p>
        </p:txBody>
      </p:sp>
      <p:sp>
        <p:nvSpPr>
          <p:cNvPr id="4" name="Subtitle 3"/>
          <p:cNvSpPr>
            <a:spLocks noGrp="1"/>
          </p:cNvSpPr>
          <p:nvPr>
            <p:ph type="subTitle" idx="1"/>
          </p:nvPr>
        </p:nvSpPr>
        <p:spPr/>
        <p:txBody>
          <a:bodyPr/>
          <a:lstStyle/>
          <a:p>
            <a:endParaRPr lang="en-US" dirty="0" smtClean="0"/>
          </a:p>
          <a:p>
            <a:r>
              <a:rPr lang="en-US" dirty="0" smtClean="0"/>
              <a:t>Kyle Scholz</a:t>
            </a:r>
          </a:p>
          <a:p>
            <a:r>
              <a:rPr lang="en-US" dirty="0" smtClean="0"/>
              <a:t>Christine </a:t>
            </a:r>
            <a:r>
              <a:rPr lang="en-US" dirty="0"/>
              <a:t>Zaza</a:t>
            </a:r>
          </a:p>
          <a:p>
            <a:endParaRPr lang="en-US" dirty="0"/>
          </a:p>
        </p:txBody>
      </p:sp>
    </p:spTree>
    <p:extLst>
      <p:ext uri="{BB962C8B-B14F-4D97-AF65-F5344CB8AC3E}">
        <p14:creationId xmlns:p14="http://schemas.microsoft.com/office/powerpoint/2010/main" val="121861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1524000"/>
            <a:ext cx="8534400" cy="5029200"/>
          </a:xfrm>
        </p:spPr>
        <p:txBody>
          <a:bodyPr>
            <a:noAutofit/>
          </a:bodyPr>
          <a:lstStyle/>
          <a:p>
            <a:r>
              <a:rPr lang="en-US" sz="2000" dirty="0" smtClean="0"/>
              <a:t>Answer </a:t>
            </a:r>
            <a:r>
              <a:rPr lang="en-US" sz="2000" dirty="0"/>
              <a:t>students’ questions from the out of class task</a:t>
            </a:r>
          </a:p>
          <a:p>
            <a:pPr lvl="0"/>
            <a:endParaRPr lang="en-CA" sz="2000" dirty="0" smtClean="0"/>
          </a:p>
          <a:p>
            <a:pPr lvl="0"/>
            <a:r>
              <a:rPr lang="en-CA" sz="2000" dirty="0" smtClean="0"/>
              <a:t>The activity builds on the out-of-class task </a:t>
            </a:r>
          </a:p>
          <a:p>
            <a:pPr lvl="0"/>
            <a:endParaRPr lang="en-CA" sz="2000" dirty="0" smtClean="0"/>
          </a:p>
          <a:p>
            <a:pPr lvl="0"/>
            <a:r>
              <a:rPr lang="en-CA" sz="2000" dirty="0" smtClean="0"/>
              <a:t>The objectives </a:t>
            </a:r>
            <a:r>
              <a:rPr lang="en-CA" sz="2000" dirty="0"/>
              <a:t>of activity are linked to course objectives and assessments</a:t>
            </a:r>
            <a:endParaRPr lang="en-US" sz="2000" dirty="0"/>
          </a:p>
          <a:p>
            <a:pPr lvl="0"/>
            <a:endParaRPr lang="en-CA" sz="2000" dirty="0" smtClean="0"/>
          </a:p>
          <a:p>
            <a:pPr lvl="0"/>
            <a:r>
              <a:rPr lang="en-CA" sz="2000" dirty="0" smtClean="0"/>
              <a:t>Peer-to-peer </a:t>
            </a:r>
            <a:r>
              <a:rPr lang="en-CA" sz="2000" dirty="0"/>
              <a:t>and student-instructor dialogue is encouraged</a:t>
            </a:r>
            <a:br>
              <a:rPr lang="en-CA" sz="2000" dirty="0"/>
            </a:br>
            <a:endParaRPr lang="en-CA" sz="2000" dirty="0" smtClean="0"/>
          </a:p>
          <a:p>
            <a:pPr lvl="0"/>
            <a:r>
              <a:rPr lang="en-CA" sz="2000" dirty="0" smtClean="0"/>
              <a:t>Create </a:t>
            </a:r>
            <a:r>
              <a:rPr lang="en-CA" sz="2000" dirty="0"/>
              <a:t>opportunities for collaboration and peer learning in a low risk environment</a:t>
            </a:r>
            <a:endParaRPr lang="en-US" sz="2000" dirty="0"/>
          </a:p>
          <a:p>
            <a:pPr lvl="0"/>
            <a:endParaRPr lang="en-US" sz="2000" dirty="0"/>
          </a:p>
          <a:p>
            <a:pPr lvl="0"/>
            <a:r>
              <a:rPr lang="en-CA" sz="2000" dirty="0"/>
              <a:t>Design well planned activities (discussion, problem solving, exploration)  </a:t>
            </a:r>
            <a:endParaRPr lang="en-US" sz="2000" dirty="0"/>
          </a:p>
          <a:p>
            <a:pPr lvl="0"/>
            <a:endParaRPr lang="en-US" sz="2000" dirty="0"/>
          </a:p>
          <a:p>
            <a:pPr lvl="0"/>
            <a:r>
              <a:rPr lang="en-CA" sz="2000" dirty="0" smtClean="0"/>
              <a:t>Application </a:t>
            </a:r>
            <a:r>
              <a:rPr lang="en-CA" sz="2000" dirty="0"/>
              <a:t>activities scale to class size</a:t>
            </a:r>
            <a:br>
              <a:rPr lang="en-CA" sz="2000" dirty="0"/>
            </a:br>
            <a:endParaRPr lang="en-US" sz="2000" dirty="0"/>
          </a:p>
          <a:p>
            <a:endParaRPr lang="en-US" sz="2000" dirty="0"/>
          </a:p>
        </p:txBody>
      </p:sp>
      <p:sp>
        <p:nvSpPr>
          <p:cNvPr id="6" name="TextBox 5"/>
          <p:cNvSpPr txBox="1"/>
          <p:nvPr/>
        </p:nvSpPr>
        <p:spPr>
          <a:xfrm>
            <a:off x="304800" y="533400"/>
            <a:ext cx="5486400" cy="830997"/>
          </a:xfrm>
          <a:prstGeom prst="rect">
            <a:avLst/>
          </a:prstGeom>
          <a:solidFill>
            <a:schemeClr val="accent3">
              <a:lumMod val="20000"/>
              <a:lumOff val="80000"/>
            </a:schemeClr>
          </a:solidFill>
          <a:ln w="25400">
            <a:solidFill>
              <a:srgbClr val="00B050"/>
            </a:solidFill>
          </a:ln>
        </p:spPr>
        <p:txBody>
          <a:bodyPr wrap="square" rtlCol="0">
            <a:spAutoFit/>
          </a:bodyPr>
          <a:lstStyle/>
          <a:p>
            <a:r>
              <a:rPr lang="en-US" sz="2400" dirty="0" smtClean="0"/>
              <a:t>Stage 4:</a:t>
            </a:r>
          </a:p>
          <a:p>
            <a:r>
              <a:rPr lang="en-US" sz="2400" dirty="0" smtClean="0"/>
              <a:t>In-Class Activity Related to the Task</a:t>
            </a:r>
            <a:endParaRPr lang="en-US" sz="2400" dirty="0"/>
          </a:p>
        </p:txBody>
      </p:sp>
    </p:spTree>
    <p:extLst>
      <p:ext uri="{BB962C8B-B14F-4D97-AF65-F5344CB8AC3E}">
        <p14:creationId xmlns:p14="http://schemas.microsoft.com/office/powerpoint/2010/main" val="372112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143000"/>
          </a:xfrm>
        </p:spPr>
        <p:txBody>
          <a:bodyPr/>
          <a:lstStyle/>
          <a:p>
            <a:r>
              <a:rPr lang="en-US" dirty="0" smtClean="0"/>
              <a:t>Advantages</a:t>
            </a:r>
            <a:endParaRPr lang="en-US" dirty="0"/>
          </a:p>
        </p:txBody>
      </p:sp>
      <p:sp>
        <p:nvSpPr>
          <p:cNvPr id="8" name="Content Placeholder 7"/>
          <p:cNvSpPr>
            <a:spLocks noGrp="1"/>
          </p:cNvSpPr>
          <p:nvPr>
            <p:ph idx="1"/>
          </p:nvPr>
        </p:nvSpPr>
        <p:spPr>
          <a:xfrm>
            <a:off x="457200" y="1295400"/>
            <a:ext cx="8229600" cy="4876800"/>
          </a:xfrm>
        </p:spPr>
        <p:txBody>
          <a:bodyPr>
            <a:noAutofit/>
          </a:bodyPr>
          <a:lstStyle/>
          <a:p>
            <a:pPr>
              <a:lnSpc>
                <a:spcPct val="120000"/>
              </a:lnSpc>
            </a:pPr>
            <a:r>
              <a:rPr lang="en-US" sz="2000" dirty="0" smtClean="0"/>
              <a:t>Can </a:t>
            </a:r>
            <a:r>
              <a:rPr lang="en-US" sz="2000" dirty="0"/>
              <a:t>increase the amount and quality of </a:t>
            </a:r>
            <a:r>
              <a:rPr lang="en-US" sz="2000" dirty="0" smtClean="0"/>
              <a:t>instructor-student </a:t>
            </a:r>
            <a:r>
              <a:rPr lang="en-US" sz="2000" dirty="0"/>
              <a:t>and </a:t>
            </a:r>
            <a:r>
              <a:rPr lang="en-US" sz="2000" dirty="0" smtClean="0"/>
              <a:t>student-student </a:t>
            </a:r>
            <a:r>
              <a:rPr lang="en-US" sz="2000" dirty="0"/>
              <a:t>interaction in the </a:t>
            </a:r>
            <a:r>
              <a:rPr lang="en-US" sz="2000" dirty="0" smtClean="0"/>
              <a:t>classroom</a:t>
            </a:r>
          </a:p>
          <a:p>
            <a:pPr>
              <a:lnSpc>
                <a:spcPct val="120000"/>
              </a:lnSpc>
            </a:pPr>
            <a:endParaRPr lang="en-US" sz="2000" dirty="0"/>
          </a:p>
          <a:p>
            <a:pPr>
              <a:lnSpc>
                <a:spcPct val="120000"/>
              </a:lnSpc>
            </a:pPr>
            <a:r>
              <a:rPr lang="en-US" sz="2000" dirty="0"/>
              <a:t>A</a:t>
            </a:r>
            <a:r>
              <a:rPr lang="en-US" sz="2000" dirty="0" smtClean="0"/>
              <a:t>llows </a:t>
            </a:r>
            <a:r>
              <a:rPr lang="en-US" sz="2000" dirty="0"/>
              <a:t>students to access course materials at their own </a:t>
            </a:r>
            <a:r>
              <a:rPr lang="en-US" sz="2000" dirty="0" smtClean="0"/>
              <a:t>pace, when </a:t>
            </a:r>
            <a:r>
              <a:rPr lang="en-US" sz="2000" dirty="0"/>
              <a:t>and where they </a:t>
            </a:r>
            <a:r>
              <a:rPr lang="en-US" sz="2000" dirty="0" smtClean="0"/>
              <a:t>want</a:t>
            </a:r>
            <a:endParaRPr lang="en-US" sz="2000" dirty="0"/>
          </a:p>
          <a:p>
            <a:pPr>
              <a:lnSpc>
                <a:spcPct val="120000"/>
              </a:lnSpc>
            </a:pPr>
            <a:endParaRPr lang="en-US" sz="2000" dirty="0" smtClean="0"/>
          </a:p>
          <a:p>
            <a:pPr>
              <a:lnSpc>
                <a:spcPct val="120000"/>
              </a:lnSpc>
            </a:pPr>
            <a:r>
              <a:rPr lang="en-US" sz="2000" dirty="0" smtClean="0"/>
              <a:t>Assesses </a:t>
            </a:r>
            <a:r>
              <a:rPr lang="en-US" sz="2000" dirty="0"/>
              <a:t>student work before they come to class</a:t>
            </a:r>
          </a:p>
          <a:p>
            <a:pPr>
              <a:lnSpc>
                <a:spcPct val="120000"/>
              </a:lnSpc>
            </a:pPr>
            <a:endParaRPr lang="en-US" sz="2000" dirty="0" smtClean="0"/>
          </a:p>
          <a:p>
            <a:pPr>
              <a:lnSpc>
                <a:spcPct val="120000"/>
              </a:lnSpc>
            </a:pPr>
            <a:r>
              <a:rPr lang="en-US" sz="2000" dirty="0" smtClean="0"/>
              <a:t>Encourages </a:t>
            </a:r>
            <a:r>
              <a:rPr lang="en-US" sz="2000" dirty="0"/>
              <a:t>better preparation for student and instructor</a:t>
            </a:r>
          </a:p>
          <a:p>
            <a:pPr>
              <a:lnSpc>
                <a:spcPct val="120000"/>
              </a:lnSpc>
            </a:pPr>
            <a:endParaRPr lang="en-US" sz="2000" dirty="0" smtClean="0"/>
          </a:p>
          <a:p>
            <a:pPr>
              <a:lnSpc>
                <a:spcPct val="120000"/>
              </a:lnSpc>
            </a:pPr>
            <a:r>
              <a:rPr lang="en-US" sz="2000" dirty="0" smtClean="0"/>
              <a:t>Allows </a:t>
            </a:r>
            <a:r>
              <a:rPr lang="en-US" sz="2000" dirty="0"/>
              <a:t>more class time to be spent on active learning activities</a:t>
            </a:r>
          </a:p>
          <a:p>
            <a:pPr>
              <a:lnSpc>
                <a:spcPct val="120000"/>
              </a:lnSpc>
            </a:pPr>
            <a:endParaRPr lang="en-US" sz="2000" dirty="0" smtClean="0"/>
          </a:p>
          <a:p>
            <a:pPr>
              <a:lnSpc>
                <a:spcPct val="120000"/>
              </a:lnSpc>
            </a:pPr>
            <a:r>
              <a:rPr lang="en-US" sz="2000" dirty="0" smtClean="0"/>
              <a:t>Can </a:t>
            </a:r>
            <a:r>
              <a:rPr lang="en-US" sz="2000" dirty="0"/>
              <a:t>foster peer </a:t>
            </a:r>
            <a:r>
              <a:rPr lang="en-US" sz="2000" dirty="0" smtClean="0"/>
              <a:t>learning</a:t>
            </a:r>
            <a:endParaRPr lang="en-US" sz="2000" dirty="0"/>
          </a:p>
        </p:txBody>
      </p:sp>
    </p:spTree>
    <p:extLst>
      <p:ext uri="{BB962C8B-B14F-4D97-AF65-F5344CB8AC3E}">
        <p14:creationId xmlns:p14="http://schemas.microsoft.com/office/powerpoint/2010/main" val="418242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In-class activities can be compromised if students do not come to class prepared</a:t>
            </a:r>
          </a:p>
          <a:p>
            <a:endParaRPr lang="en-US" dirty="0" smtClean="0"/>
          </a:p>
          <a:p>
            <a:r>
              <a:rPr lang="en-US" dirty="0"/>
              <a:t>Students’ initial reaction may be challenging</a:t>
            </a:r>
          </a:p>
          <a:p>
            <a:endParaRPr lang="en-US" dirty="0" smtClean="0"/>
          </a:p>
          <a:p>
            <a:r>
              <a:rPr lang="en-US" dirty="0" smtClean="0"/>
              <a:t>It can </a:t>
            </a:r>
            <a:r>
              <a:rPr lang="en-US" dirty="0"/>
              <a:t>be time-consuming </a:t>
            </a:r>
            <a:r>
              <a:rPr lang="en-US" dirty="0" smtClean="0"/>
              <a:t>for instructors to </a:t>
            </a:r>
            <a:r>
              <a:rPr lang="en-US" dirty="0"/>
              <a:t>prepare online teaching materials before the course</a:t>
            </a:r>
          </a:p>
          <a:p>
            <a:endParaRPr lang="en-US" dirty="0" smtClean="0"/>
          </a:p>
          <a:p>
            <a:r>
              <a:rPr lang="en-US" dirty="0" smtClean="0"/>
              <a:t>Instructors need to be proficient </a:t>
            </a:r>
            <a:r>
              <a:rPr lang="en-US" dirty="0"/>
              <a:t>with </a:t>
            </a:r>
            <a:r>
              <a:rPr lang="en-US" dirty="0" smtClean="0"/>
              <a:t>at least one </a:t>
            </a:r>
            <a:r>
              <a:rPr lang="en-US" dirty="0"/>
              <a:t>of the technological tools for creating online </a:t>
            </a:r>
            <a:r>
              <a:rPr lang="en-US" dirty="0" smtClean="0"/>
              <a:t>material</a:t>
            </a:r>
            <a:endParaRPr lang="en-US" dirty="0"/>
          </a:p>
          <a:p>
            <a:endParaRPr lang="en-US" dirty="0" smtClean="0"/>
          </a:p>
          <a:p>
            <a:r>
              <a:rPr lang="en-US" dirty="0" smtClean="0"/>
              <a:t>Instructors </a:t>
            </a:r>
            <a:r>
              <a:rPr lang="en-US" dirty="0"/>
              <a:t>may need the support of the university before making this change</a:t>
            </a:r>
          </a:p>
        </p:txBody>
      </p:sp>
    </p:spTree>
    <p:extLst>
      <p:ext uri="{BB962C8B-B14F-4D97-AF65-F5344CB8AC3E}">
        <p14:creationId xmlns:p14="http://schemas.microsoft.com/office/powerpoint/2010/main" val="73520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Examples from </a:t>
            </a:r>
            <a:r>
              <a:rPr lang="en-US" dirty="0" err="1" smtClean="0"/>
              <a:t>UWaterloo</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7434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2660" y="1354994"/>
            <a:ext cx="8682740" cy="5355312"/>
          </a:xfrm>
          <a:prstGeom prst="rect">
            <a:avLst/>
          </a:prstGeom>
          <a:noFill/>
          <a:ln w="25400">
            <a:solidFill>
              <a:schemeClr val="accent1"/>
            </a:solidFill>
          </a:ln>
        </p:spPr>
        <p:txBody>
          <a:bodyPr wrap="square" rtlCol="0">
            <a:spAutoFit/>
          </a:bodyPr>
          <a:lstStyle/>
          <a:p>
            <a:pPr algn="ctr"/>
            <a:endParaRPr lang="en-CA" dirty="0" smtClean="0"/>
          </a:p>
          <a:p>
            <a:pPr algn="ctr"/>
            <a:endParaRPr lang="en-CA" dirty="0"/>
          </a:p>
          <a:p>
            <a:pPr algn="ctr"/>
            <a:endParaRPr lang="en-CA" dirty="0" smtClean="0"/>
          </a:p>
          <a:p>
            <a:pPr algn="ctr"/>
            <a:endParaRPr lang="en-CA" dirty="0"/>
          </a:p>
          <a:p>
            <a:pPr algn="ctr"/>
            <a:endParaRPr lang="en-CA" dirty="0" smtClean="0"/>
          </a:p>
          <a:p>
            <a:pPr algn="ctr"/>
            <a:endParaRPr lang="en-CA" dirty="0" smtClean="0"/>
          </a:p>
          <a:p>
            <a:pPr algn="ctr"/>
            <a:endParaRPr lang="en-CA" dirty="0"/>
          </a:p>
          <a:p>
            <a:pPr algn="ctr"/>
            <a:endParaRPr lang="en-CA" dirty="0" smtClean="0"/>
          </a:p>
          <a:p>
            <a:pPr algn="ctr"/>
            <a:endParaRPr lang="en-CA" dirty="0"/>
          </a:p>
          <a:p>
            <a:pPr algn="ctr"/>
            <a:endParaRPr lang="en-CA" dirty="0" smtClean="0"/>
          </a:p>
          <a:p>
            <a:pPr algn="ctr"/>
            <a:endParaRPr lang="en-CA" dirty="0"/>
          </a:p>
          <a:p>
            <a:pPr algn="ctr"/>
            <a:endParaRPr lang="en-CA" dirty="0" smtClean="0"/>
          </a:p>
          <a:p>
            <a:pPr algn="ctr"/>
            <a:endParaRPr lang="en-CA" dirty="0"/>
          </a:p>
          <a:p>
            <a:pPr algn="ctr"/>
            <a:endParaRPr lang="en-CA" dirty="0" smtClean="0"/>
          </a:p>
          <a:p>
            <a:pPr algn="ctr"/>
            <a:endParaRPr lang="en-CA" dirty="0"/>
          </a:p>
          <a:p>
            <a:pPr algn="ctr"/>
            <a:endParaRPr lang="en-CA" dirty="0" smtClean="0"/>
          </a:p>
          <a:p>
            <a:pPr algn="ctr"/>
            <a:endParaRPr lang="en-CA" dirty="0"/>
          </a:p>
          <a:p>
            <a:pPr algn="ctr"/>
            <a:endParaRPr lang="en-CA" dirty="0" smtClean="0"/>
          </a:p>
          <a:p>
            <a:pPr algn="ctr"/>
            <a:r>
              <a:rPr lang="en-CA" b="1" dirty="0" smtClean="0"/>
              <a:t>One Week </a:t>
            </a:r>
            <a:endParaRPr lang="en-CA" b="1" dirty="0"/>
          </a:p>
        </p:txBody>
      </p:sp>
      <p:sp>
        <p:nvSpPr>
          <p:cNvPr id="2" name="Title 1"/>
          <p:cNvSpPr>
            <a:spLocks noGrp="1"/>
          </p:cNvSpPr>
          <p:nvPr>
            <p:ph type="title"/>
          </p:nvPr>
        </p:nvSpPr>
        <p:spPr/>
        <p:txBody>
          <a:bodyPr>
            <a:normAutofit fontScale="90000"/>
          </a:bodyPr>
          <a:lstStyle/>
          <a:p>
            <a:r>
              <a:rPr lang="en-US" sz="3100" dirty="0"/>
              <a:t>Psych 340 Training &amp; Development</a:t>
            </a:r>
            <a:br>
              <a:rPr lang="en-US" sz="3100" dirty="0"/>
            </a:br>
            <a:r>
              <a:rPr lang="en-US" sz="3100" dirty="0"/>
              <a:t>(60 to 100 students)</a:t>
            </a:r>
            <a:r>
              <a:rPr lang="en-US" dirty="0" smtClean="0"/>
              <a:t/>
            </a:r>
            <a:br>
              <a:rPr lang="en-US" dirty="0" smtClean="0"/>
            </a:br>
            <a:endParaRPr lang="en-US" sz="3100" dirty="0"/>
          </a:p>
        </p:txBody>
      </p:sp>
      <p:sp>
        <p:nvSpPr>
          <p:cNvPr id="4" name="TextBox 3"/>
          <p:cNvSpPr txBox="1"/>
          <p:nvPr/>
        </p:nvSpPr>
        <p:spPr>
          <a:xfrm>
            <a:off x="489857" y="1792230"/>
            <a:ext cx="3581400" cy="1292662"/>
          </a:xfrm>
          <a:prstGeom prst="rect">
            <a:avLst/>
          </a:prstGeom>
          <a:noFill/>
        </p:spPr>
        <p:txBody>
          <a:bodyPr wrap="square" rtlCol="0">
            <a:spAutoFit/>
          </a:bodyPr>
          <a:lstStyle/>
          <a:p>
            <a:r>
              <a:rPr lang="en-CA" sz="2400" b="1" dirty="0" smtClean="0">
                <a:solidFill>
                  <a:srgbClr val="7030A0"/>
                </a:solidFill>
              </a:rPr>
              <a:t>Online, Before Class</a:t>
            </a:r>
          </a:p>
          <a:p>
            <a:endParaRPr lang="en-CA" dirty="0" smtClean="0"/>
          </a:p>
          <a:p>
            <a:pPr marL="285750" indent="-285750">
              <a:buFont typeface="Arial" panose="020B0604020202020204" pitchFamily="34" charset="0"/>
              <a:buChar char="•"/>
            </a:pPr>
            <a:r>
              <a:rPr lang="en-US" dirty="0" smtClean="0"/>
              <a:t>Audio </a:t>
            </a:r>
            <a:r>
              <a:rPr lang="en-US" dirty="0"/>
              <a:t>narrated </a:t>
            </a:r>
            <a:r>
              <a:rPr lang="en-US" dirty="0" smtClean="0"/>
              <a:t>slides</a:t>
            </a:r>
          </a:p>
          <a:p>
            <a:pPr marL="285750" indent="-285750">
              <a:buFont typeface="Arial" panose="020B0604020202020204" pitchFamily="34" charset="0"/>
              <a:buChar char="•"/>
            </a:pPr>
            <a:r>
              <a:rPr lang="en-US" dirty="0" smtClean="0"/>
              <a:t>Weekly quiz before class</a:t>
            </a:r>
            <a:endParaRPr lang="en-CA" dirty="0"/>
          </a:p>
        </p:txBody>
      </p:sp>
      <p:sp>
        <p:nvSpPr>
          <p:cNvPr id="5" name="TextBox 4"/>
          <p:cNvSpPr txBox="1"/>
          <p:nvPr/>
        </p:nvSpPr>
        <p:spPr>
          <a:xfrm>
            <a:off x="4497041" y="1770964"/>
            <a:ext cx="3581400" cy="1015663"/>
          </a:xfrm>
          <a:prstGeom prst="rect">
            <a:avLst/>
          </a:prstGeom>
          <a:noFill/>
        </p:spPr>
        <p:txBody>
          <a:bodyPr wrap="square" rtlCol="0">
            <a:spAutoFit/>
          </a:bodyPr>
          <a:lstStyle/>
          <a:p>
            <a:r>
              <a:rPr lang="en-CA" sz="2400" b="1" dirty="0" smtClean="0">
                <a:solidFill>
                  <a:schemeClr val="accent3">
                    <a:lumMod val="75000"/>
                  </a:schemeClr>
                </a:solidFill>
              </a:rPr>
              <a:t>In Class</a:t>
            </a:r>
          </a:p>
          <a:p>
            <a:pPr marL="285750" indent="-285750">
              <a:buFont typeface="Arial" panose="020B0604020202020204" pitchFamily="34" charset="0"/>
              <a:buChar char="•"/>
            </a:pPr>
            <a:r>
              <a:rPr lang="en-US" dirty="0" smtClean="0"/>
              <a:t>Hands-on</a:t>
            </a:r>
            <a:r>
              <a:rPr lang="en-US" dirty="0"/>
              <a:t>, team based, authentic learning </a:t>
            </a:r>
            <a:r>
              <a:rPr lang="en-US" dirty="0" smtClean="0"/>
              <a:t>activities</a:t>
            </a:r>
            <a:endParaRPr lang="en-CA" dirty="0"/>
          </a:p>
        </p:txBody>
      </p:sp>
      <p:pic>
        <p:nvPicPr>
          <p:cNvPr id="8" name="Picture 4" descr="group10Michela"/>
          <p:cNvPicPr>
            <a:picLocks noChangeAspect="1" noChangeArrowheads="1"/>
          </p:cNvPicPr>
          <p:nvPr/>
        </p:nvPicPr>
        <p:blipFill>
          <a:blip r:embed="rId3" cstate="print"/>
          <a:srcRect/>
          <a:stretch>
            <a:fillRect/>
          </a:stretch>
        </p:blipFill>
        <p:spPr bwMode="auto">
          <a:xfrm>
            <a:off x="4648200" y="3102210"/>
            <a:ext cx="3399068" cy="2544063"/>
          </a:xfrm>
          <a:prstGeom prst="rect">
            <a:avLst/>
          </a:prstGeom>
          <a:noFill/>
          <a:ln w="9525">
            <a:noFill/>
            <a:miter lim="800000"/>
            <a:headEnd/>
            <a:tailEnd/>
          </a:ln>
        </p:spPr>
      </p:pic>
      <p:sp>
        <p:nvSpPr>
          <p:cNvPr id="14" name="Chevron 13"/>
          <p:cNvSpPr/>
          <p:nvPr/>
        </p:nvSpPr>
        <p:spPr>
          <a:xfrm>
            <a:off x="3656166" y="3838142"/>
            <a:ext cx="762000" cy="1295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9857" y="3276600"/>
            <a:ext cx="2911502"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76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PHARM 224 Pharmacokinetic Fundamentals</a:t>
            </a:r>
            <a:endParaRPr lang="en-US" sz="2800" dirty="0"/>
          </a:p>
        </p:txBody>
      </p:sp>
      <p:sp>
        <p:nvSpPr>
          <p:cNvPr id="4" name="Text Placeholder 3"/>
          <p:cNvSpPr>
            <a:spLocks noGrp="1"/>
          </p:cNvSpPr>
          <p:nvPr>
            <p:ph type="body" idx="1"/>
          </p:nvPr>
        </p:nvSpPr>
        <p:spPr/>
        <p:txBody>
          <a:bodyPr/>
          <a:lstStyle/>
          <a:p>
            <a:r>
              <a:rPr lang="en-US" dirty="0" smtClean="0">
                <a:solidFill>
                  <a:srgbClr val="7030A0"/>
                </a:solidFill>
              </a:rPr>
              <a:t>Online Before Class</a:t>
            </a:r>
            <a:endParaRPr lang="en-US" dirty="0">
              <a:solidFill>
                <a:srgbClr val="7030A0"/>
              </a:solidFill>
            </a:endParaRPr>
          </a:p>
        </p:txBody>
      </p:sp>
      <p:sp>
        <p:nvSpPr>
          <p:cNvPr id="5" name="Content Placeholder 4"/>
          <p:cNvSpPr>
            <a:spLocks noGrp="1"/>
          </p:cNvSpPr>
          <p:nvPr>
            <p:ph sz="half" idx="2"/>
          </p:nvPr>
        </p:nvSpPr>
        <p:spPr/>
        <p:txBody>
          <a:bodyPr>
            <a:normAutofit/>
          </a:bodyPr>
          <a:lstStyle/>
          <a:p>
            <a:r>
              <a:rPr lang="en-US" sz="2000" dirty="0" smtClean="0"/>
              <a:t>Weekly lectures</a:t>
            </a:r>
          </a:p>
          <a:p>
            <a:endParaRPr lang="en-US" sz="2000" dirty="0" smtClean="0"/>
          </a:p>
          <a:p>
            <a:r>
              <a:rPr lang="en-US" sz="2000" dirty="0" smtClean="0"/>
              <a:t>Weekly quizzes for self-assessment</a:t>
            </a:r>
          </a:p>
          <a:p>
            <a:endParaRPr lang="en-US" sz="2000" dirty="0" smtClean="0"/>
          </a:p>
          <a:p>
            <a:r>
              <a:rPr lang="en-US" sz="2000" dirty="0" smtClean="0"/>
              <a:t>Weekly written problem sets for self-assessment</a:t>
            </a:r>
          </a:p>
          <a:p>
            <a:endParaRPr lang="en-US" sz="2000" dirty="0"/>
          </a:p>
        </p:txBody>
      </p:sp>
      <p:sp>
        <p:nvSpPr>
          <p:cNvPr id="6" name="Text Placeholder 5"/>
          <p:cNvSpPr>
            <a:spLocks noGrp="1"/>
          </p:cNvSpPr>
          <p:nvPr>
            <p:ph type="body" sz="quarter" idx="3"/>
          </p:nvPr>
        </p:nvSpPr>
        <p:spPr/>
        <p:txBody>
          <a:bodyPr/>
          <a:lstStyle/>
          <a:p>
            <a:r>
              <a:rPr lang="en-US" dirty="0" smtClean="0">
                <a:solidFill>
                  <a:schemeClr val="accent3">
                    <a:lumMod val="75000"/>
                  </a:schemeClr>
                </a:solidFill>
              </a:rPr>
              <a:t>In Class </a:t>
            </a:r>
            <a:endParaRPr lang="en-US" dirty="0">
              <a:solidFill>
                <a:schemeClr val="accent3">
                  <a:lumMod val="75000"/>
                </a:schemeClr>
              </a:solidFill>
            </a:endParaRPr>
          </a:p>
        </p:txBody>
      </p:sp>
      <p:sp>
        <p:nvSpPr>
          <p:cNvPr id="7" name="Content Placeholder 6"/>
          <p:cNvSpPr>
            <a:spLocks noGrp="1"/>
          </p:cNvSpPr>
          <p:nvPr>
            <p:ph sz="quarter" idx="4"/>
          </p:nvPr>
        </p:nvSpPr>
        <p:spPr/>
        <p:txBody>
          <a:bodyPr>
            <a:normAutofit/>
          </a:bodyPr>
          <a:lstStyle/>
          <a:p>
            <a:r>
              <a:rPr lang="en-US" sz="2000" dirty="0" smtClean="0"/>
              <a:t>Bi-weekly, instructor-led tutorials, where students solve problems</a:t>
            </a:r>
          </a:p>
          <a:p>
            <a:endParaRPr lang="en-US" sz="2000" dirty="0" smtClean="0"/>
          </a:p>
          <a:p>
            <a:r>
              <a:rPr lang="en-US" sz="2000" dirty="0" smtClean="0"/>
              <a:t>Bi-weekly mini sessions (“Mighty Minutes”) on </a:t>
            </a:r>
            <a:r>
              <a:rPr lang="en-US" sz="2000" dirty="0" err="1" smtClean="0"/>
              <a:t>challlenging</a:t>
            </a:r>
            <a:r>
              <a:rPr lang="en-US" sz="2000" dirty="0" smtClean="0"/>
              <a:t> concepts</a:t>
            </a:r>
          </a:p>
        </p:txBody>
      </p:sp>
      <p:pic>
        <p:nvPicPr>
          <p:cNvPr id="3" name="Content Placeholder 6" descr="Edington1.JPG"/>
          <p:cNvPicPr>
            <a:picLocks noChangeAspect="1"/>
          </p:cNvPicPr>
          <p:nvPr/>
        </p:nvPicPr>
        <p:blipFill>
          <a:blip r:embed="rId3" cstate="print"/>
          <a:stretch>
            <a:fillRect/>
          </a:stretch>
        </p:blipFill>
        <p:spPr>
          <a:xfrm>
            <a:off x="381000" y="4800599"/>
            <a:ext cx="3262064" cy="1754387"/>
          </a:xfrm>
          <a:prstGeom prst="rect">
            <a:avLst/>
          </a:prstGeom>
        </p:spPr>
      </p:pic>
    </p:spTree>
    <p:extLst>
      <p:ext uri="{BB962C8B-B14F-4D97-AF65-F5344CB8AC3E}">
        <p14:creationId xmlns:p14="http://schemas.microsoft.com/office/powerpoint/2010/main" val="1753284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smtClean="0">
                <a:latin typeface="Calibri" panose="020F0502020204030204" pitchFamily="34" charset="0"/>
              </a:rPr>
              <a:t>Break</a:t>
            </a:r>
            <a:endParaRPr lang="en-CA" sz="4000"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000" dirty="0">
                <a:hlinkClick r:id="rId3"/>
              </a:rPr>
              <a:t>http://bit.ly/flip-loop </a:t>
            </a:r>
            <a:endParaRPr lang="en-US" sz="2000" dirty="0"/>
          </a:p>
        </p:txBody>
      </p:sp>
      <p:sp>
        <p:nvSpPr>
          <p:cNvPr id="4" name="TextBox 3"/>
          <p:cNvSpPr txBox="1"/>
          <p:nvPr/>
        </p:nvSpPr>
        <p:spPr>
          <a:xfrm>
            <a:off x="7737894" y="6485893"/>
            <a:ext cx="1282723" cy="246221"/>
          </a:xfrm>
          <a:prstGeom prst="rect">
            <a:avLst/>
          </a:prstGeom>
          <a:noFill/>
        </p:spPr>
        <p:txBody>
          <a:bodyPr wrap="none" rtlCol="0">
            <a:spAutoFit/>
          </a:bodyPr>
          <a:lstStyle/>
          <a:p>
            <a:r>
              <a:rPr lang="en-US" sz="1000" dirty="0" smtClean="0">
                <a:hlinkClick r:id="rId3"/>
              </a:rPr>
              <a:t>http://bit.ly/flip-loop </a:t>
            </a:r>
            <a:endParaRPr lang="en-US" sz="1000" dirty="0"/>
          </a:p>
        </p:txBody>
      </p:sp>
    </p:spTree>
    <p:extLst>
      <p:ext uri="{BB962C8B-B14F-4D97-AF65-F5344CB8AC3E}">
        <p14:creationId xmlns:p14="http://schemas.microsoft.com/office/powerpoint/2010/main" val="81531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Screencasting Tools</a:t>
            </a:r>
            <a:endParaRPr lang="en-US" sz="4000" dirty="0"/>
          </a:p>
        </p:txBody>
      </p:sp>
      <p:sp>
        <p:nvSpPr>
          <p:cNvPr id="3" name="Content Placeholder 2"/>
          <p:cNvSpPr>
            <a:spLocks noGrp="1"/>
          </p:cNvSpPr>
          <p:nvPr>
            <p:ph idx="1"/>
          </p:nvPr>
        </p:nvSpPr>
        <p:spPr/>
        <p:txBody>
          <a:bodyPr/>
          <a:lstStyle/>
          <a:p>
            <a:r>
              <a:rPr lang="en-CA" dirty="0"/>
              <a:t>Go back into </a:t>
            </a:r>
            <a:r>
              <a:rPr lang="en-CA" dirty="0" smtClean="0"/>
              <a:t>LEARN </a:t>
            </a:r>
            <a:endParaRPr lang="en-CA" dirty="0"/>
          </a:p>
          <a:p>
            <a:endParaRPr lang="en-CA" dirty="0" smtClean="0"/>
          </a:p>
          <a:p>
            <a:r>
              <a:rPr lang="en-CA" dirty="0" smtClean="0"/>
              <a:t>Go </a:t>
            </a:r>
            <a:r>
              <a:rPr lang="en-CA" dirty="0"/>
              <a:t>to the Introduction to the Flipped Classroom  </a:t>
            </a:r>
            <a:r>
              <a:rPr lang="en-CA" dirty="0" smtClean="0"/>
              <a:t>folder again  - Examples </a:t>
            </a:r>
            <a:r>
              <a:rPr lang="en-CA" dirty="0"/>
              <a:t>of videos</a:t>
            </a:r>
          </a:p>
          <a:p>
            <a:endParaRPr lang="en-CA" dirty="0" smtClean="0"/>
          </a:p>
          <a:p>
            <a:r>
              <a:rPr lang="en-CA" dirty="0" smtClean="0"/>
              <a:t>Check </a:t>
            </a:r>
            <a:r>
              <a:rPr lang="en-CA" dirty="0"/>
              <a:t>out different types of </a:t>
            </a:r>
            <a:r>
              <a:rPr lang="en-CA" dirty="0" smtClean="0"/>
              <a:t>videos – which could work in your course? </a:t>
            </a:r>
            <a:endParaRPr lang="en-CA" dirty="0"/>
          </a:p>
          <a:p>
            <a:endParaRPr lang="en-US" dirty="0"/>
          </a:p>
        </p:txBody>
      </p:sp>
    </p:spTree>
    <p:extLst>
      <p:ext uri="{BB962C8B-B14F-4D97-AF65-F5344CB8AC3E}">
        <p14:creationId xmlns:p14="http://schemas.microsoft.com/office/powerpoint/2010/main" val="3588158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Recommendations for Creating Online Teaching Material</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35129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922" y="533400"/>
            <a:ext cx="7620000" cy="1143000"/>
          </a:xfrm>
        </p:spPr>
        <p:txBody>
          <a:bodyPr>
            <a:noAutofit/>
          </a:bodyPr>
          <a:lstStyle/>
          <a:p>
            <a:r>
              <a:rPr lang="en-US" sz="4000" dirty="0"/>
              <a:t>Keep it </a:t>
            </a:r>
            <a:r>
              <a:rPr lang="en-US" sz="4000" b="1" dirty="0"/>
              <a:t>short</a:t>
            </a:r>
            <a:r>
              <a:rPr lang="en-US" sz="4000" dirty="0"/>
              <a:t>  (&lt; 10 minutes)</a:t>
            </a:r>
            <a:br>
              <a:rPr lang="en-US" sz="4000" dirty="0"/>
            </a:br>
            <a:endParaRPr lang="en-US" sz="4000"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buNone/>
            </a:pPr>
            <a:r>
              <a:rPr lang="en-US" dirty="0" smtClean="0"/>
              <a:t>			</a:t>
            </a:r>
          </a:p>
          <a:p>
            <a:pPr marL="114300" indent="0">
              <a:buNone/>
            </a:pPr>
            <a:r>
              <a:rPr lang="en-US" dirty="0" smtClean="0"/>
              <a:t>		</a:t>
            </a:r>
          </a:p>
          <a:p>
            <a:pPr marL="114300" indent="0">
              <a:buNone/>
            </a:pPr>
            <a:r>
              <a:rPr lang="en-US" dirty="0"/>
              <a:t>	 </a:t>
            </a:r>
            <a:r>
              <a:rPr lang="en-US" dirty="0" smtClean="0"/>
              <a:t>     	</a:t>
            </a:r>
            <a:endParaRPr lang="en-US" dirty="0"/>
          </a:p>
          <a:p>
            <a:pPr marL="114300" indent="0">
              <a:buNone/>
            </a:pPr>
            <a:endParaRPr lang="en-US" dirty="0" smtClean="0"/>
          </a:p>
          <a:p>
            <a:pPr marL="114300" indent="0">
              <a:buNone/>
            </a:pPr>
            <a:r>
              <a:rPr lang="en-US" dirty="0"/>
              <a:t>	</a:t>
            </a:r>
            <a:r>
              <a:rPr lang="en-US" dirty="0" smtClean="0"/>
              <a:t>	</a:t>
            </a:r>
            <a:endParaRPr lang="en-US" dirty="0"/>
          </a:p>
          <a:p>
            <a:pPr marL="114300" indent="0">
              <a:buNone/>
            </a:pPr>
            <a:r>
              <a:rPr lang="en-US" dirty="0" smtClean="0"/>
              <a:t>		</a:t>
            </a:r>
          </a:p>
          <a:p>
            <a:pPr lvl="5"/>
            <a:endParaRPr lang="en-US" dirty="0" smtClean="0"/>
          </a:p>
          <a:p>
            <a:pPr lvl="6"/>
            <a:endParaRPr lang="en-US" dirty="0"/>
          </a:p>
        </p:txBody>
      </p:sp>
      <p:pic>
        <p:nvPicPr>
          <p:cNvPr id="1035" name="Picture 11" descr="C:\Users\zaza\AppData\Local\Microsoft\Windows\Temporary Internet Files\Content.IE5\5V38JNL7\ParticleColliderStopwatch_111212-617x41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76400"/>
            <a:ext cx="5876925" cy="396240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flipV="1">
            <a:off x="1676400" y="3276600"/>
            <a:ext cx="4114800" cy="62865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913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734"/>
            <a:ext cx="7374367" cy="1143000"/>
          </a:xfrm>
        </p:spPr>
        <p:txBody>
          <a:bodyPr/>
          <a:lstStyle/>
          <a:p>
            <a:r>
              <a:rPr lang="en-US" sz="4000" dirty="0" smtClean="0"/>
              <a:t>Our plan for this morning:</a:t>
            </a:r>
            <a:endParaRPr lang="en-US" sz="4000" dirty="0"/>
          </a:p>
        </p:txBody>
      </p:sp>
      <p:sp>
        <p:nvSpPr>
          <p:cNvPr id="3" name="TextBox 2"/>
          <p:cNvSpPr txBox="1"/>
          <p:nvPr/>
        </p:nvSpPr>
        <p:spPr>
          <a:xfrm>
            <a:off x="767751" y="1826441"/>
            <a:ext cx="7392838"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Engage you in a flipped class experience</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Identify </a:t>
            </a:r>
            <a:r>
              <a:rPr lang="en-US" sz="2400" dirty="0"/>
              <a:t>what makes a class a “flipped” class</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Discuss </a:t>
            </a:r>
            <a:r>
              <a:rPr lang="en-US" sz="2400" dirty="0"/>
              <a:t>the advantages and challenges of teaching a flipped class </a:t>
            </a: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Identify </a:t>
            </a:r>
            <a:r>
              <a:rPr lang="en-US" sz="2400" dirty="0"/>
              <a:t>which concepts might be taught more effectively in a flipped class in one of your </a:t>
            </a:r>
            <a:r>
              <a:rPr lang="en-US" sz="2400" dirty="0" smtClean="0"/>
              <a:t>courses</a:t>
            </a:r>
            <a:endParaRPr lang="en-US" sz="2400" dirty="0"/>
          </a:p>
        </p:txBody>
      </p:sp>
    </p:spTree>
    <p:extLst>
      <p:ext uri="{BB962C8B-B14F-4D97-AF65-F5344CB8AC3E}">
        <p14:creationId xmlns:p14="http://schemas.microsoft.com/office/powerpoint/2010/main" val="2601361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zaza\AppData\Local\Microsoft\Windows\Temporary Internet Files\Content.IE5\P8YD0P8B\audio-gre-word-lis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0030" y="2426317"/>
            <a:ext cx="2005366" cy="200536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sz="4000" dirty="0"/>
              <a:t>Ensure that </a:t>
            </a:r>
            <a:r>
              <a:rPr lang="en-US" sz="4000" b="1" dirty="0"/>
              <a:t>audio</a:t>
            </a:r>
            <a:r>
              <a:rPr lang="en-US" sz="4000" dirty="0"/>
              <a:t> is good </a:t>
            </a:r>
            <a:r>
              <a:rPr lang="en-US" sz="4000" dirty="0" smtClean="0"/>
              <a:t>quality</a:t>
            </a:r>
            <a:endParaRPr lang="en-US" sz="4000" dirty="0"/>
          </a:p>
        </p:txBody>
      </p:sp>
    </p:spTree>
    <p:extLst>
      <p:ext uri="{BB962C8B-B14F-4D97-AF65-F5344CB8AC3E}">
        <p14:creationId xmlns:p14="http://schemas.microsoft.com/office/powerpoint/2010/main" val="1419736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zaza\AppData\Local\Microsoft\Windows\Temporary Internet Files\Content.IE5\1NOT3LO5\stair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914" y="1091272"/>
            <a:ext cx="7249886" cy="57311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7620000" cy="1143000"/>
          </a:xfrm>
        </p:spPr>
        <p:txBody>
          <a:bodyPr>
            <a:noAutofit/>
          </a:bodyPr>
          <a:lstStyle/>
          <a:p>
            <a:pPr marL="114300"/>
            <a:r>
              <a:rPr lang="en-US" sz="4000" dirty="0" smtClean="0"/>
              <a:t>Make it Accessible</a:t>
            </a:r>
            <a:r>
              <a:rPr lang="en-US" sz="3600" dirty="0"/>
              <a:t/>
            </a:r>
            <a:br>
              <a:rPr lang="en-US" sz="3600" dirty="0"/>
            </a:br>
            <a:endParaRPr lang="en-US" sz="3600" dirty="0"/>
          </a:p>
        </p:txBody>
      </p:sp>
      <p:sp>
        <p:nvSpPr>
          <p:cNvPr id="4" name="Donut 3"/>
          <p:cNvSpPr/>
          <p:nvPr/>
        </p:nvSpPr>
        <p:spPr>
          <a:xfrm>
            <a:off x="1566547" y="4710548"/>
            <a:ext cx="1445825" cy="1524000"/>
          </a:xfrm>
          <a:prstGeom prst="donut">
            <a:avLst>
              <a:gd name="adj" fmla="val 2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9906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Font Size</a:t>
            </a:r>
            <a:endParaRPr lang="en-US" dirty="0"/>
          </a:p>
        </p:txBody>
      </p:sp>
      <p:sp>
        <p:nvSpPr>
          <p:cNvPr id="5" name="Content Placeholder 4"/>
          <p:cNvSpPr>
            <a:spLocks noGrp="1"/>
          </p:cNvSpPr>
          <p:nvPr>
            <p:ph idx="1"/>
          </p:nvPr>
        </p:nvSpPr>
        <p:spPr>
          <a:xfrm>
            <a:off x="457200" y="1600200"/>
            <a:ext cx="8229600" cy="4953000"/>
          </a:xfrm>
        </p:spPr>
        <p:txBody>
          <a:bodyPr>
            <a:normAutofit/>
          </a:bodyPr>
          <a:lstStyle/>
          <a:p>
            <a:pPr marL="457200" lvl="1" indent="0" algn="ctr">
              <a:buNone/>
            </a:pPr>
            <a:r>
              <a:rPr lang="en-US" sz="800" dirty="0" smtClean="0"/>
              <a:t>This is 8 point font</a:t>
            </a:r>
          </a:p>
          <a:p>
            <a:pPr marL="457200" lvl="1" indent="0" algn="ctr">
              <a:buNone/>
            </a:pPr>
            <a:endParaRPr lang="en-US" sz="900" dirty="0"/>
          </a:p>
          <a:p>
            <a:pPr marL="457200" lvl="1" indent="0" algn="ctr">
              <a:buNone/>
            </a:pPr>
            <a:r>
              <a:rPr lang="en-US" sz="900" dirty="0" smtClean="0"/>
              <a:t>This is 9 point font</a:t>
            </a:r>
          </a:p>
          <a:p>
            <a:pPr marL="457200" lvl="1" indent="0" algn="ctr">
              <a:buNone/>
            </a:pPr>
            <a:endParaRPr lang="en-US" sz="900" dirty="0" smtClean="0"/>
          </a:p>
          <a:p>
            <a:pPr marL="457200" lvl="1" indent="0" algn="ctr">
              <a:buNone/>
            </a:pPr>
            <a:r>
              <a:rPr lang="en-US" sz="1200" dirty="0" smtClean="0"/>
              <a:t>This is 12 point font</a:t>
            </a:r>
          </a:p>
          <a:p>
            <a:pPr marL="457200" lvl="1" indent="0" algn="ctr">
              <a:buNone/>
            </a:pPr>
            <a:endParaRPr lang="en-US" sz="1400" dirty="0" smtClean="0"/>
          </a:p>
          <a:p>
            <a:pPr marL="457200" lvl="1" indent="0" algn="ctr">
              <a:buNone/>
            </a:pPr>
            <a:r>
              <a:rPr lang="en-US" sz="1400" dirty="0" smtClean="0"/>
              <a:t>This is 14 point font</a:t>
            </a:r>
          </a:p>
          <a:p>
            <a:pPr marL="457200" lvl="1" indent="0" algn="ctr">
              <a:buNone/>
            </a:pPr>
            <a:endParaRPr lang="en-US" sz="1600" dirty="0" smtClean="0"/>
          </a:p>
          <a:p>
            <a:pPr marL="457200" lvl="1" indent="0" algn="ctr">
              <a:buNone/>
            </a:pPr>
            <a:r>
              <a:rPr lang="en-US" sz="1600" dirty="0" smtClean="0"/>
              <a:t>This is 16 point font</a:t>
            </a:r>
          </a:p>
          <a:p>
            <a:pPr marL="457200" lvl="1" indent="0" algn="ctr">
              <a:buNone/>
            </a:pPr>
            <a:endParaRPr lang="en-US" sz="2000" dirty="0" smtClean="0"/>
          </a:p>
          <a:p>
            <a:pPr marL="457200" lvl="1" indent="0" algn="ctr">
              <a:buNone/>
            </a:pPr>
            <a:r>
              <a:rPr lang="en-US" sz="2000" dirty="0" smtClean="0"/>
              <a:t>This is 20 point font</a:t>
            </a:r>
          </a:p>
          <a:p>
            <a:endParaRPr lang="en-US" sz="2400" dirty="0"/>
          </a:p>
        </p:txBody>
      </p:sp>
    </p:spTree>
    <p:extLst>
      <p:ext uri="{BB962C8B-B14F-4D97-AF65-F5344CB8AC3E}">
        <p14:creationId xmlns:p14="http://schemas.microsoft.com/office/powerpoint/2010/main" val="3552166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a:t>
            </a:r>
            <a:r>
              <a:rPr lang="en-US" dirty="0" err="1" smtClean="0"/>
              <a:t>Colour</a:t>
            </a:r>
            <a:endParaRPr lang="en-US" dirty="0"/>
          </a:p>
        </p:txBody>
      </p:sp>
      <p:sp>
        <p:nvSpPr>
          <p:cNvPr id="3" name="Content Placeholder 2"/>
          <p:cNvSpPr>
            <a:spLocks noGrp="1"/>
          </p:cNvSpPr>
          <p:nvPr>
            <p:ph idx="4294967295"/>
          </p:nvPr>
        </p:nvSpPr>
        <p:spPr>
          <a:xfrm>
            <a:off x="228600" y="1600200"/>
            <a:ext cx="8001000" cy="4525963"/>
          </a:xfrm>
        </p:spPr>
        <p:txBody>
          <a:bodyPr/>
          <a:lstStyle/>
          <a:p>
            <a:endParaRPr lang="en-US" dirty="0"/>
          </a:p>
          <a:p>
            <a:endParaRPr lang="en-US" dirty="0"/>
          </a:p>
        </p:txBody>
      </p:sp>
      <p:sp>
        <p:nvSpPr>
          <p:cNvPr id="5" name="TextBox 4"/>
          <p:cNvSpPr txBox="1"/>
          <p:nvPr/>
        </p:nvSpPr>
        <p:spPr>
          <a:xfrm>
            <a:off x="685800" y="1944469"/>
            <a:ext cx="2514600" cy="646331"/>
          </a:xfrm>
          <a:prstGeom prst="rect">
            <a:avLst/>
          </a:prstGeom>
          <a:solidFill>
            <a:srgbClr val="0070C0"/>
          </a:solidFill>
          <a:ln>
            <a:solidFill>
              <a:schemeClr val="tx1"/>
            </a:solidFill>
          </a:ln>
        </p:spPr>
        <p:txBody>
          <a:bodyPr wrap="square" rtlCol="0">
            <a:spAutoFit/>
          </a:bodyPr>
          <a:lstStyle/>
          <a:p>
            <a:r>
              <a:rPr lang="en-US" dirty="0" smtClean="0"/>
              <a:t>This </a:t>
            </a:r>
            <a:r>
              <a:rPr lang="en-US" dirty="0" err="1" smtClean="0"/>
              <a:t>colour</a:t>
            </a:r>
            <a:r>
              <a:rPr lang="en-US" dirty="0" smtClean="0"/>
              <a:t> contrast is hard to read</a:t>
            </a:r>
            <a:endParaRPr lang="en-US" dirty="0"/>
          </a:p>
        </p:txBody>
      </p:sp>
      <p:sp>
        <p:nvSpPr>
          <p:cNvPr id="6" name="TextBox 5"/>
          <p:cNvSpPr txBox="1"/>
          <p:nvPr/>
        </p:nvSpPr>
        <p:spPr>
          <a:xfrm>
            <a:off x="4907973" y="2209800"/>
            <a:ext cx="2514600" cy="646331"/>
          </a:xfrm>
          <a:prstGeom prst="rect">
            <a:avLst/>
          </a:prstGeom>
          <a:solidFill>
            <a:schemeClr val="accent1">
              <a:lumMod val="40000"/>
              <a:lumOff val="60000"/>
            </a:schemeClr>
          </a:solidFill>
          <a:ln>
            <a:solidFill>
              <a:schemeClr val="tx1"/>
            </a:solidFill>
          </a:ln>
        </p:spPr>
        <p:txBody>
          <a:bodyPr wrap="square" rtlCol="0">
            <a:spAutoFit/>
          </a:bodyPr>
          <a:lstStyle/>
          <a:p>
            <a:r>
              <a:rPr lang="en-US" dirty="0" smtClean="0"/>
              <a:t>This </a:t>
            </a:r>
            <a:r>
              <a:rPr lang="en-US" dirty="0" err="1" smtClean="0"/>
              <a:t>colour</a:t>
            </a:r>
            <a:r>
              <a:rPr lang="en-US" dirty="0" smtClean="0"/>
              <a:t> contrast is easier to read</a:t>
            </a:r>
            <a:endParaRPr lang="en-US" dirty="0"/>
          </a:p>
        </p:txBody>
      </p:sp>
      <p:sp>
        <p:nvSpPr>
          <p:cNvPr id="7" name="TextBox 6"/>
          <p:cNvSpPr txBox="1"/>
          <p:nvPr/>
        </p:nvSpPr>
        <p:spPr>
          <a:xfrm>
            <a:off x="4876800" y="5201414"/>
            <a:ext cx="3276600" cy="1200329"/>
          </a:xfrm>
          <a:prstGeom prst="rect">
            <a:avLst/>
          </a:prstGeom>
          <a:solidFill>
            <a:schemeClr val="bg1">
              <a:lumMod val="85000"/>
            </a:schemeClr>
          </a:solidFill>
          <a:ln>
            <a:solidFill>
              <a:schemeClr val="tx1"/>
            </a:solidFill>
          </a:ln>
        </p:spPr>
        <p:txBody>
          <a:bodyPr wrap="square" rtlCol="0">
            <a:spAutoFit/>
          </a:bodyPr>
          <a:lstStyle/>
          <a:p>
            <a:r>
              <a:rPr lang="en-US" dirty="0" smtClean="0">
                <a:solidFill>
                  <a:srgbClr val="FF0000"/>
                </a:solidFill>
              </a:rPr>
              <a:t>Avoid red</a:t>
            </a:r>
            <a:r>
              <a:rPr lang="en-US" dirty="0" smtClean="0">
                <a:solidFill>
                  <a:srgbClr val="00B050"/>
                </a:solidFill>
              </a:rPr>
              <a:t> and green </a:t>
            </a:r>
            <a:r>
              <a:rPr lang="en-US" dirty="0" smtClean="0">
                <a:solidFill>
                  <a:srgbClr val="FFFF00"/>
                </a:solidFill>
              </a:rPr>
              <a:t>and</a:t>
            </a:r>
            <a:r>
              <a:rPr lang="en-US" dirty="0" smtClean="0"/>
              <a:t> </a:t>
            </a:r>
            <a:r>
              <a:rPr lang="en-US" dirty="0" smtClean="0">
                <a:solidFill>
                  <a:srgbClr val="FFFF00"/>
                </a:solidFill>
              </a:rPr>
              <a:t>yellow (because yellow is hard to read)</a:t>
            </a:r>
          </a:p>
          <a:p>
            <a:endParaRPr lang="en-US" dirty="0">
              <a:solidFill>
                <a:srgbClr val="FFFF00"/>
              </a:solidFill>
            </a:endParaRPr>
          </a:p>
        </p:txBody>
      </p:sp>
      <p:sp>
        <p:nvSpPr>
          <p:cNvPr id="9" name="TextBox 8"/>
          <p:cNvSpPr txBox="1"/>
          <p:nvPr/>
        </p:nvSpPr>
        <p:spPr>
          <a:xfrm>
            <a:off x="997528" y="2971800"/>
            <a:ext cx="2777836" cy="1477328"/>
          </a:xfrm>
          <a:prstGeom prst="rect">
            <a:avLst/>
          </a:prstGeom>
          <a:solidFill>
            <a:schemeClr val="tx1"/>
          </a:solidFill>
          <a:ln>
            <a:solidFill>
              <a:schemeClr val="tx1"/>
            </a:solidFill>
          </a:ln>
        </p:spPr>
        <p:txBody>
          <a:bodyPr wrap="square" rtlCol="0">
            <a:spAutoFit/>
          </a:bodyPr>
          <a:lstStyle/>
          <a:p>
            <a:r>
              <a:rPr lang="en-US" dirty="0" smtClean="0">
                <a:solidFill>
                  <a:schemeClr val="bg1"/>
                </a:solidFill>
              </a:rPr>
              <a:t>Reading long passages with this </a:t>
            </a:r>
            <a:r>
              <a:rPr lang="en-US" dirty="0" err="1" smtClean="0">
                <a:solidFill>
                  <a:schemeClr val="bg1"/>
                </a:solidFill>
              </a:rPr>
              <a:t>colour</a:t>
            </a:r>
            <a:r>
              <a:rPr lang="en-US" dirty="0" smtClean="0">
                <a:solidFill>
                  <a:schemeClr val="bg1"/>
                </a:solidFill>
              </a:rPr>
              <a:t> contrast is fatiguing to the eye.</a:t>
            </a:r>
          </a:p>
          <a:p>
            <a:endParaRPr lang="en-US" dirty="0">
              <a:solidFill>
                <a:schemeClr val="bg1"/>
              </a:solidFill>
            </a:endParaRPr>
          </a:p>
        </p:txBody>
      </p:sp>
      <p:sp>
        <p:nvSpPr>
          <p:cNvPr id="10" name="TextBox 9"/>
          <p:cNvSpPr txBox="1"/>
          <p:nvPr/>
        </p:nvSpPr>
        <p:spPr>
          <a:xfrm>
            <a:off x="4343400" y="3404597"/>
            <a:ext cx="4114800" cy="1477328"/>
          </a:xfrm>
          <a:prstGeom prst="rect">
            <a:avLst/>
          </a:prstGeom>
          <a:noFill/>
          <a:ln>
            <a:solidFill>
              <a:schemeClr val="tx1"/>
            </a:solidFill>
          </a:ln>
        </p:spPr>
        <p:txBody>
          <a:bodyPr wrap="square" rtlCol="0">
            <a:spAutoFit/>
          </a:bodyPr>
          <a:lstStyle/>
          <a:p>
            <a:r>
              <a:rPr lang="en-US" dirty="0" smtClean="0"/>
              <a:t>Don’t rely only on</a:t>
            </a:r>
            <a:r>
              <a:rPr lang="en-US" dirty="0" smtClean="0">
                <a:solidFill>
                  <a:schemeClr val="accent6">
                    <a:lumMod val="75000"/>
                  </a:schemeClr>
                </a:solidFill>
              </a:rPr>
              <a:t> </a:t>
            </a:r>
            <a:r>
              <a:rPr lang="en-US" dirty="0" err="1" smtClean="0">
                <a:solidFill>
                  <a:schemeClr val="accent6">
                    <a:lumMod val="75000"/>
                  </a:schemeClr>
                </a:solidFill>
              </a:rPr>
              <a:t>colour</a:t>
            </a:r>
            <a:r>
              <a:rPr lang="en-US" dirty="0" smtClean="0">
                <a:solidFill>
                  <a:schemeClr val="accent6">
                    <a:lumMod val="75000"/>
                  </a:schemeClr>
                </a:solidFill>
              </a:rPr>
              <a:t> </a:t>
            </a:r>
            <a:r>
              <a:rPr lang="en-US" dirty="0" smtClean="0"/>
              <a:t>when you want to </a:t>
            </a:r>
            <a:r>
              <a:rPr lang="en-US" dirty="0" smtClean="0">
                <a:solidFill>
                  <a:schemeClr val="accent5">
                    <a:lumMod val="60000"/>
                    <a:lumOff val="40000"/>
                  </a:schemeClr>
                </a:solidFill>
              </a:rPr>
              <a:t>emphasize</a:t>
            </a:r>
            <a:r>
              <a:rPr lang="en-US" dirty="0" smtClean="0"/>
              <a:t> </a:t>
            </a:r>
            <a:r>
              <a:rPr lang="en-US" dirty="0" smtClean="0">
                <a:solidFill>
                  <a:srgbClr val="C00000"/>
                </a:solidFill>
              </a:rPr>
              <a:t>important</a:t>
            </a:r>
            <a:r>
              <a:rPr lang="en-US" dirty="0" smtClean="0"/>
              <a:t> words because some people are </a:t>
            </a:r>
            <a:r>
              <a:rPr lang="en-US" dirty="0" err="1" smtClean="0">
                <a:solidFill>
                  <a:srgbClr val="7030A0"/>
                </a:solidFill>
              </a:rPr>
              <a:t>colour</a:t>
            </a:r>
            <a:r>
              <a:rPr lang="en-US" dirty="0" smtClean="0">
                <a:solidFill>
                  <a:srgbClr val="7030A0"/>
                </a:solidFill>
              </a:rPr>
              <a:t> </a:t>
            </a:r>
            <a:r>
              <a:rPr lang="en-US" dirty="0" smtClean="0"/>
              <a:t>blind.</a:t>
            </a:r>
          </a:p>
          <a:p>
            <a:endParaRPr lang="en-US" dirty="0"/>
          </a:p>
        </p:txBody>
      </p:sp>
      <p:sp>
        <p:nvSpPr>
          <p:cNvPr id="11" name="TextBox 10"/>
          <p:cNvSpPr txBox="1"/>
          <p:nvPr/>
        </p:nvSpPr>
        <p:spPr>
          <a:xfrm>
            <a:off x="762000" y="5194163"/>
            <a:ext cx="2057400" cy="646331"/>
          </a:xfrm>
          <a:prstGeom prst="rect">
            <a:avLst/>
          </a:prstGeom>
          <a:noFill/>
          <a:ln>
            <a:solidFill>
              <a:schemeClr val="tx1"/>
            </a:solidFill>
          </a:ln>
        </p:spPr>
        <p:txBody>
          <a:bodyPr wrap="square" rtlCol="0">
            <a:spAutoFit/>
          </a:bodyPr>
          <a:lstStyle/>
          <a:p>
            <a:r>
              <a:rPr lang="en-US" dirty="0" smtClean="0"/>
              <a:t>Use lots of white space on slides.</a:t>
            </a:r>
            <a:endParaRPr lang="en-US" dirty="0"/>
          </a:p>
        </p:txBody>
      </p:sp>
    </p:spTree>
    <p:extLst>
      <p:ext uri="{BB962C8B-B14F-4D97-AF65-F5344CB8AC3E}">
        <p14:creationId xmlns:p14="http://schemas.microsoft.com/office/powerpoint/2010/main" val="339041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of Text</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77046" y="2972645"/>
            <a:ext cx="4221860" cy="3153365"/>
          </a:xfrm>
          <a:prstGeom prst="rect">
            <a:avLst/>
          </a:prstGeom>
        </p:spPr>
      </p:pic>
      <p:sp>
        <p:nvSpPr>
          <p:cNvPr id="4" name="TextBox 3"/>
          <p:cNvSpPr txBox="1"/>
          <p:nvPr/>
        </p:nvSpPr>
        <p:spPr>
          <a:xfrm>
            <a:off x="533400" y="2667000"/>
            <a:ext cx="2340428" cy="1754326"/>
          </a:xfrm>
          <a:prstGeom prst="rect">
            <a:avLst/>
          </a:prstGeom>
          <a:noFill/>
        </p:spPr>
        <p:txBody>
          <a:bodyPr wrap="square" rtlCol="0">
            <a:spAutoFit/>
          </a:bodyPr>
          <a:lstStyle/>
          <a:p>
            <a:r>
              <a:rPr lang="en-US" dirty="0" smtClean="0">
                <a:solidFill>
                  <a:schemeClr val="bg1"/>
                </a:solidFill>
              </a:rPr>
              <a:t>Avoid embedding text in an image, especially if some of that text will be cut off by the image.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494953" y="2896448"/>
            <a:ext cx="4221860" cy="3153365"/>
          </a:xfrm>
          <a:prstGeom prst="rect">
            <a:avLst/>
          </a:prstGeom>
        </p:spPr>
      </p:pic>
      <p:sp>
        <p:nvSpPr>
          <p:cNvPr id="6" name="TextBox 5"/>
          <p:cNvSpPr txBox="1"/>
          <p:nvPr/>
        </p:nvSpPr>
        <p:spPr>
          <a:xfrm>
            <a:off x="5105400" y="1447800"/>
            <a:ext cx="3124200" cy="369332"/>
          </a:xfrm>
          <a:prstGeom prst="rect">
            <a:avLst/>
          </a:prstGeom>
          <a:noFill/>
        </p:spPr>
        <p:txBody>
          <a:bodyPr wrap="square" rtlCol="0">
            <a:spAutoFit/>
          </a:bodyPr>
          <a:lstStyle/>
          <a:p>
            <a:r>
              <a:rPr lang="en-US" dirty="0" smtClean="0"/>
              <a:t>Keep text outside of the image</a:t>
            </a:r>
          </a:p>
        </p:txBody>
      </p:sp>
    </p:spTree>
    <p:extLst>
      <p:ext uri="{BB962C8B-B14F-4D97-AF65-F5344CB8AC3E}">
        <p14:creationId xmlns:p14="http://schemas.microsoft.com/office/powerpoint/2010/main" val="14711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20000" cy="1447800"/>
          </a:xfrm>
        </p:spPr>
        <p:txBody>
          <a:bodyPr>
            <a:noAutofit/>
          </a:bodyPr>
          <a:lstStyle/>
          <a:p>
            <a:r>
              <a:rPr lang="en-US" sz="4000" dirty="0"/>
              <a:t>Model good practice for using and referencing </a:t>
            </a:r>
            <a:r>
              <a:rPr lang="en-US" sz="4000" dirty="0" smtClean="0"/>
              <a:t>copyrighted </a:t>
            </a:r>
            <a:r>
              <a:rPr lang="en-US" sz="4000" dirty="0"/>
              <a:t>material</a:t>
            </a:r>
          </a:p>
        </p:txBody>
      </p:sp>
      <p:pic>
        <p:nvPicPr>
          <p:cNvPr id="2050" name="Picture 2" descr="C:\Users\zaza\AppData\Local\Microsoft\Windows\Temporary Internet Files\Content.IE5\P8YD0P8B\540px-Disney-infinite-copyright.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057400"/>
            <a:ext cx="3579636" cy="3579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920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Group activity</a:t>
            </a:r>
            <a:endParaRPr lang="en-US" dirty="0"/>
          </a:p>
        </p:txBody>
      </p:sp>
      <p:sp>
        <p:nvSpPr>
          <p:cNvPr id="8" name="Content Placeholder 7"/>
          <p:cNvSpPr>
            <a:spLocks noGrp="1"/>
          </p:cNvSpPr>
          <p:nvPr>
            <p:ph idx="1"/>
          </p:nvPr>
        </p:nvSpPr>
        <p:spPr>
          <a:xfrm>
            <a:off x="457200" y="1600201"/>
            <a:ext cx="8229600" cy="4724400"/>
          </a:xfrm>
        </p:spPr>
        <p:txBody>
          <a:bodyPr>
            <a:noAutofit/>
          </a:bodyPr>
          <a:lstStyle/>
          <a:p>
            <a:r>
              <a:rPr lang="en-US" sz="2400" dirty="0" smtClean="0"/>
              <a:t>Look at the cards with various in-class and out-of-class activities that could be used to structure a flipped classroom</a:t>
            </a:r>
          </a:p>
          <a:p>
            <a:endParaRPr lang="en-US" sz="2400" dirty="0" smtClean="0"/>
          </a:p>
          <a:p>
            <a:r>
              <a:rPr lang="en-US" sz="2400" dirty="0" smtClean="0"/>
              <a:t>Choose 4 as a group</a:t>
            </a:r>
          </a:p>
          <a:p>
            <a:endParaRPr lang="en-US" sz="2400" dirty="0" smtClean="0"/>
          </a:p>
          <a:p>
            <a:r>
              <a:rPr lang="en-US" sz="2400" dirty="0" smtClean="0"/>
              <a:t>Apply them to a classroom environment you are familiar with to create flipped classroom designs</a:t>
            </a:r>
          </a:p>
          <a:p>
            <a:endParaRPr lang="en-US" sz="2400" dirty="0" smtClean="0"/>
          </a:p>
          <a:p>
            <a:r>
              <a:rPr lang="en-US" sz="2400" dirty="0" smtClean="0"/>
              <a:t>Prepare to share your thoughts with everyone else</a:t>
            </a:r>
            <a:endParaRPr lang="en-US" sz="2400" dirty="0"/>
          </a:p>
        </p:txBody>
      </p:sp>
    </p:spTree>
    <p:extLst>
      <p:ext uri="{BB962C8B-B14F-4D97-AF65-F5344CB8AC3E}">
        <p14:creationId xmlns:p14="http://schemas.microsoft.com/office/powerpoint/2010/main" val="3626409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Flipping your own teaching</a:t>
            </a:r>
            <a:endParaRPr lang="en-US" dirty="0"/>
          </a:p>
        </p:txBody>
      </p:sp>
      <p:sp>
        <p:nvSpPr>
          <p:cNvPr id="3" name="Content Placeholder 2"/>
          <p:cNvSpPr>
            <a:spLocks noGrp="1"/>
          </p:cNvSpPr>
          <p:nvPr>
            <p:ph idx="1"/>
          </p:nvPr>
        </p:nvSpPr>
        <p:spPr/>
        <p:txBody>
          <a:bodyPr/>
          <a:lstStyle/>
          <a:p>
            <a:r>
              <a:rPr lang="en-US" dirty="0" smtClean="0"/>
              <a:t>Are there any specific activities that would work best for your teaching?</a:t>
            </a:r>
          </a:p>
          <a:p>
            <a:endParaRPr lang="en-US" dirty="0" smtClean="0"/>
          </a:p>
          <a:p>
            <a:r>
              <a:rPr lang="en-US" dirty="0" smtClean="0"/>
              <a:t>On </a:t>
            </a:r>
            <a:r>
              <a:rPr lang="en-US" dirty="0"/>
              <a:t>the handout </a:t>
            </a:r>
            <a:r>
              <a:rPr lang="en-US" dirty="0" smtClean="0"/>
              <a:t>provided, indicate which ones you would like to try in your own teaching.</a:t>
            </a:r>
            <a:endParaRPr lang="en-US" dirty="0"/>
          </a:p>
        </p:txBody>
      </p:sp>
    </p:spTree>
    <p:extLst>
      <p:ext uri="{BB962C8B-B14F-4D97-AF65-F5344CB8AC3E}">
        <p14:creationId xmlns:p14="http://schemas.microsoft.com/office/powerpoint/2010/main" val="408183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Final Words</a:t>
            </a:r>
            <a:endParaRPr lang="en-US" dirty="0"/>
          </a:p>
        </p:txBody>
      </p:sp>
      <p:sp>
        <p:nvSpPr>
          <p:cNvPr id="8" name="Content Placeholder 7"/>
          <p:cNvSpPr>
            <a:spLocks noGrp="1"/>
          </p:cNvSpPr>
          <p:nvPr>
            <p:ph idx="1"/>
          </p:nvPr>
        </p:nvSpPr>
        <p:spPr/>
        <p:txBody>
          <a:bodyPr/>
          <a:lstStyle/>
          <a:p>
            <a:r>
              <a:rPr lang="en-US" dirty="0" smtClean="0"/>
              <a:t>Start small</a:t>
            </a:r>
          </a:p>
          <a:p>
            <a:pPr lvl="1"/>
            <a:r>
              <a:rPr lang="en-US" dirty="0" smtClean="0"/>
              <a:t>Flip only 1 or 2 classes</a:t>
            </a:r>
          </a:p>
          <a:p>
            <a:pPr lvl="1"/>
            <a:endParaRPr lang="en-US" dirty="0" smtClean="0"/>
          </a:p>
          <a:p>
            <a:r>
              <a:rPr lang="en-US" dirty="0" smtClean="0"/>
              <a:t>Make learning meaningful</a:t>
            </a:r>
            <a:endParaRPr lang="en-US" dirty="0"/>
          </a:p>
        </p:txBody>
      </p:sp>
    </p:spTree>
    <p:extLst>
      <p:ext uri="{BB962C8B-B14F-4D97-AF65-F5344CB8AC3E}">
        <p14:creationId xmlns:p14="http://schemas.microsoft.com/office/powerpoint/2010/main" val="568956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Additional Resources: </a:t>
            </a:r>
            <a:br>
              <a:rPr lang="en-US" sz="4000" dirty="0" smtClean="0"/>
            </a:br>
            <a:r>
              <a:rPr lang="en-US" sz="4000" dirty="0" smtClean="0"/>
              <a:t>CTE </a:t>
            </a:r>
            <a:r>
              <a:rPr lang="en-US" sz="4000" dirty="0"/>
              <a:t>Teaching Tip </a:t>
            </a:r>
            <a:r>
              <a:rPr lang="en-US" sz="4000" dirty="0" smtClean="0"/>
              <a:t>Sheets </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hlinkClick r:id="rId3"/>
              </a:rPr>
              <a:t>Online Activities and Assessment for the Flipped Classroom</a:t>
            </a:r>
            <a:endParaRPr lang="en-US" dirty="0" smtClean="0"/>
          </a:p>
          <a:p>
            <a:pPr marL="411480" lvl="1" indent="0">
              <a:buNone/>
            </a:pPr>
            <a:r>
              <a:rPr lang="en-US" dirty="0" smtClean="0"/>
              <a:t>	</a:t>
            </a:r>
          </a:p>
          <a:p>
            <a:r>
              <a:rPr lang="en-US" dirty="0" smtClean="0">
                <a:hlinkClick r:id="rId4"/>
              </a:rPr>
              <a:t>In Class Activities and Assessment for the Flipped Classroom</a:t>
            </a:r>
            <a:endParaRPr lang="en-US" dirty="0"/>
          </a:p>
          <a:p>
            <a:pPr lvl="1"/>
            <a:endParaRPr lang="en-US" dirty="0" smtClean="0"/>
          </a:p>
          <a:p>
            <a:r>
              <a:rPr lang="en-US" dirty="0" smtClean="0">
                <a:hlinkClick r:id="rId5"/>
              </a:rPr>
              <a:t>Nine Alternatives to Lecturing </a:t>
            </a:r>
            <a:endParaRPr lang="en-US" dirty="0" smtClean="0"/>
          </a:p>
          <a:p>
            <a:pPr lvl="1"/>
            <a:endParaRPr lang="en-US" dirty="0" smtClean="0"/>
          </a:p>
          <a:p>
            <a:r>
              <a:rPr lang="en-US" dirty="0" smtClean="0">
                <a:hlinkClick r:id="rId6"/>
              </a:rPr>
              <a:t>Developing Online Activities for Blended Courses</a:t>
            </a:r>
            <a:endParaRPr lang="en-US" dirty="0" smtClean="0"/>
          </a:p>
          <a:p>
            <a:pPr lvl="1"/>
            <a:endParaRPr lang="en-US" dirty="0"/>
          </a:p>
        </p:txBody>
      </p:sp>
    </p:spTree>
    <p:extLst>
      <p:ext uri="{BB962C8B-B14F-4D97-AF65-F5344CB8AC3E}">
        <p14:creationId xmlns:p14="http://schemas.microsoft.com/office/powerpoint/2010/main" val="1655168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Your “out-of-class” </a:t>
            </a:r>
            <a:br>
              <a:rPr lang="en-CA" sz="4000" dirty="0" smtClean="0"/>
            </a:br>
            <a:r>
              <a:rPr lang="en-CA" sz="4000" dirty="0" smtClean="0"/>
              <a:t>learning activity </a:t>
            </a:r>
            <a:endParaRPr lang="en-CA" sz="4000" dirty="0"/>
          </a:p>
        </p:txBody>
      </p:sp>
      <p:sp>
        <p:nvSpPr>
          <p:cNvPr id="3" name="Content Placeholder 2"/>
          <p:cNvSpPr>
            <a:spLocks noGrp="1"/>
          </p:cNvSpPr>
          <p:nvPr>
            <p:ph idx="1"/>
          </p:nvPr>
        </p:nvSpPr>
        <p:spPr>
          <a:xfrm>
            <a:off x="457200" y="1950721"/>
            <a:ext cx="8229600" cy="3215640"/>
          </a:xfrm>
        </p:spPr>
        <p:txBody>
          <a:bodyPr>
            <a:normAutofit fontScale="77500" lnSpcReduction="20000"/>
          </a:bodyPr>
          <a:lstStyle/>
          <a:p>
            <a:r>
              <a:rPr lang="en-CA" sz="2800" dirty="0" smtClean="0"/>
              <a:t>Let’s get you onto LEARN (www.learn.uwaterloo.ca)</a:t>
            </a:r>
          </a:p>
          <a:p>
            <a:endParaRPr lang="en-CA" sz="2800" dirty="0" smtClean="0"/>
          </a:p>
          <a:p>
            <a:r>
              <a:rPr lang="en-CA" sz="2800" dirty="0" smtClean="0"/>
              <a:t>Go into LEARN – find  Advanced Session sandbox – you should all be students in this course</a:t>
            </a:r>
          </a:p>
          <a:p>
            <a:endParaRPr lang="en-CA" sz="2800" dirty="0" smtClean="0"/>
          </a:p>
          <a:p>
            <a:r>
              <a:rPr lang="en-CA" sz="2800" dirty="0" smtClean="0"/>
              <a:t>Go to the Introduction to the Flipped Classroom  folder</a:t>
            </a:r>
          </a:p>
          <a:p>
            <a:endParaRPr lang="en-CA" sz="2800" dirty="0" smtClean="0"/>
          </a:p>
          <a:p>
            <a:r>
              <a:rPr lang="en-CA" sz="2800" dirty="0" smtClean="0"/>
              <a:t>Watch the video (see the guiding questions), read the article and submit the quiz as  outlined in the instructions</a:t>
            </a:r>
            <a:endParaRPr lang="en-CA" sz="2800" dirty="0"/>
          </a:p>
        </p:txBody>
      </p:sp>
    </p:spTree>
    <p:extLst>
      <p:ext uri="{BB962C8B-B14F-4D97-AF65-F5344CB8AC3E}">
        <p14:creationId xmlns:p14="http://schemas.microsoft.com/office/powerpoint/2010/main" val="104545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85055" y="4512429"/>
            <a:ext cx="8686800" cy="1846659"/>
          </a:xfrm>
          <a:prstGeom prst="rect">
            <a:avLst/>
          </a:prstGeom>
          <a:solidFill>
            <a:schemeClr val="accent4">
              <a:lumMod val="20000"/>
              <a:lumOff val="80000"/>
            </a:schemeClr>
          </a:solidFill>
          <a:ln w="25400">
            <a:solidFill>
              <a:srgbClr val="7030A0"/>
            </a:solidFill>
          </a:ln>
        </p:spPr>
        <p:txBody>
          <a:bodyPr wrap="square" rtlCol="0">
            <a:spAutoFit/>
          </a:bodyPr>
          <a:lstStyle/>
          <a:p>
            <a:pPr algn="ctr"/>
            <a:r>
              <a:rPr lang="en-US" sz="2400" b="1" dirty="0" smtClean="0">
                <a:solidFill>
                  <a:srgbClr val="7030A0"/>
                </a:solidFill>
              </a:rPr>
              <a:t>Outside of class</a:t>
            </a:r>
          </a:p>
          <a:p>
            <a:endParaRPr lang="en-US" dirty="0"/>
          </a:p>
          <a:p>
            <a:endParaRPr lang="en-US" dirty="0" smtClean="0"/>
          </a:p>
          <a:p>
            <a:endParaRPr lang="en-US" dirty="0"/>
          </a:p>
          <a:p>
            <a:endParaRPr lang="en-US" dirty="0" smtClean="0"/>
          </a:p>
          <a:p>
            <a:endParaRPr lang="en-US" dirty="0"/>
          </a:p>
        </p:txBody>
      </p:sp>
      <p:sp>
        <p:nvSpPr>
          <p:cNvPr id="9" name="TextBox 8"/>
          <p:cNvSpPr txBox="1"/>
          <p:nvPr/>
        </p:nvSpPr>
        <p:spPr>
          <a:xfrm>
            <a:off x="152400" y="1508260"/>
            <a:ext cx="8686800" cy="1846659"/>
          </a:xfrm>
          <a:prstGeom prst="rect">
            <a:avLst/>
          </a:prstGeom>
          <a:solidFill>
            <a:schemeClr val="accent3">
              <a:lumMod val="20000"/>
              <a:lumOff val="80000"/>
            </a:schemeClr>
          </a:solidFill>
          <a:ln w="25400">
            <a:solidFill>
              <a:srgbClr val="00B050"/>
            </a:solidFill>
          </a:ln>
        </p:spPr>
        <p:txBody>
          <a:bodyPr wrap="square" rtlCol="0">
            <a:spAutoFit/>
          </a:bodyPr>
          <a:lstStyle/>
          <a:p>
            <a:pPr algn="ctr"/>
            <a:r>
              <a:rPr lang="en-US" sz="2400" b="1" dirty="0" smtClean="0">
                <a:solidFill>
                  <a:srgbClr val="00B050"/>
                </a:solidFill>
              </a:rPr>
              <a:t>In Class</a:t>
            </a:r>
          </a:p>
          <a:p>
            <a:endParaRPr lang="en-US" dirty="0" smtClean="0"/>
          </a:p>
          <a:p>
            <a:endParaRPr lang="en-US" dirty="0"/>
          </a:p>
          <a:p>
            <a:endParaRPr lang="en-US" dirty="0" smtClean="0"/>
          </a:p>
          <a:p>
            <a:endParaRPr lang="en-US" dirty="0"/>
          </a:p>
          <a:p>
            <a:endParaRPr lang="en-US" dirty="0"/>
          </a:p>
        </p:txBody>
      </p:sp>
      <p:sp>
        <p:nvSpPr>
          <p:cNvPr id="4" name="Title 3"/>
          <p:cNvSpPr>
            <a:spLocks noGrp="1"/>
          </p:cNvSpPr>
          <p:nvPr>
            <p:ph type="title"/>
          </p:nvPr>
        </p:nvSpPr>
        <p:spPr/>
        <p:txBody>
          <a:bodyPr/>
          <a:lstStyle/>
          <a:p>
            <a:r>
              <a:rPr lang="en-US" dirty="0" smtClean="0"/>
              <a:t>Flipped Class Model</a:t>
            </a:r>
            <a:endParaRPr lang="en-US" dirty="0"/>
          </a:p>
        </p:txBody>
      </p:sp>
      <p:sp>
        <p:nvSpPr>
          <p:cNvPr id="6" name="TextBox 5"/>
          <p:cNvSpPr txBox="1"/>
          <p:nvPr/>
        </p:nvSpPr>
        <p:spPr>
          <a:xfrm>
            <a:off x="1447799" y="5132140"/>
            <a:ext cx="2569028" cy="923330"/>
          </a:xfrm>
          <a:prstGeom prst="rect">
            <a:avLst/>
          </a:prstGeom>
          <a:solidFill>
            <a:schemeClr val="accent4">
              <a:lumMod val="20000"/>
              <a:lumOff val="80000"/>
            </a:schemeClr>
          </a:solidFill>
          <a:ln w="25400">
            <a:solidFill>
              <a:srgbClr val="7030A0"/>
            </a:solidFill>
          </a:ln>
        </p:spPr>
        <p:txBody>
          <a:bodyPr wrap="square" rtlCol="0">
            <a:spAutoFit/>
          </a:bodyPr>
          <a:lstStyle/>
          <a:p>
            <a:r>
              <a:rPr lang="en-US" b="1" dirty="0" smtClean="0"/>
              <a:t>Stage 2:</a:t>
            </a:r>
          </a:p>
          <a:p>
            <a:r>
              <a:rPr lang="en-US" dirty="0" smtClean="0"/>
              <a:t>Students complete task outside of class</a:t>
            </a:r>
            <a:endParaRPr lang="en-US" dirty="0"/>
          </a:p>
        </p:txBody>
      </p:sp>
      <p:sp>
        <p:nvSpPr>
          <p:cNvPr id="8" name="TextBox 7"/>
          <p:cNvSpPr txBox="1"/>
          <p:nvPr/>
        </p:nvSpPr>
        <p:spPr>
          <a:xfrm>
            <a:off x="5867401" y="1981200"/>
            <a:ext cx="2852056" cy="1200329"/>
          </a:xfrm>
          <a:prstGeom prst="rect">
            <a:avLst/>
          </a:prstGeom>
          <a:solidFill>
            <a:schemeClr val="accent3">
              <a:lumMod val="20000"/>
              <a:lumOff val="80000"/>
            </a:schemeClr>
          </a:solidFill>
          <a:ln w="25400">
            <a:solidFill>
              <a:srgbClr val="00B050"/>
            </a:solidFill>
          </a:ln>
        </p:spPr>
        <p:txBody>
          <a:bodyPr wrap="square" rtlCol="0">
            <a:spAutoFit/>
          </a:bodyPr>
          <a:lstStyle/>
          <a:p>
            <a:r>
              <a:rPr lang="en-US" b="1" dirty="0" smtClean="0"/>
              <a:t>Stage 4: </a:t>
            </a:r>
          </a:p>
          <a:p>
            <a:r>
              <a:rPr lang="en-US" dirty="0" smtClean="0"/>
              <a:t>Conduct in-class activity related to the task</a:t>
            </a:r>
            <a:endParaRPr lang="en-US" dirty="0"/>
          </a:p>
        </p:txBody>
      </p:sp>
      <p:sp>
        <p:nvSpPr>
          <p:cNvPr id="11" name="TextBox 10"/>
          <p:cNvSpPr txBox="1"/>
          <p:nvPr/>
        </p:nvSpPr>
        <p:spPr>
          <a:xfrm>
            <a:off x="457200" y="2007322"/>
            <a:ext cx="2133600" cy="923330"/>
          </a:xfrm>
          <a:prstGeom prst="rect">
            <a:avLst/>
          </a:prstGeom>
          <a:solidFill>
            <a:schemeClr val="accent3">
              <a:lumMod val="20000"/>
              <a:lumOff val="80000"/>
            </a:schemeClr>
          </a:solidFill>
          <a:ln w="25400">
            <a:solidFill>
              <a:srgbClr val="00B050"/>
            </a:solidFill>
          </a:ln>
        </p:spPr>
        <p:txBody>
          <a:bodyPr wrap="square" rtlCol="0">
            <a:spAutoFit/>
          </a:bodyPr>
          <a:lstStyle/>
          <a:p>
            <a:r>
              <a:rPr lang="en-US" b="1" dirty="0" smtClean="0"/>
              <a:t>Stage 1:</a:t>
            </a:r>
          </a:p>
          <a:p>
            <a:r>
              <a:rPr lang="en-US" dirty="0" smtClean="0"/>
              <a:t>Introduce the Task</a:t>
            </a:r>
          </a:p>
          <a:p>
            <a:endParaRPr lang="en-US" dirty="0"/>
          </a:p>
        </p:txBody>
      </p:sp>
      <p:sp>
        <p:nvSpPr>
          <p:cNvPr id="12" name="Down Arrow 11"/>
          <p:cNvSpPr/>
          <p:nvPr/>
        </p:nvSpPr>
        <p:spPr>
          <a:xfrm rot="20184082">
            <a:off x="1155320" y="3442951"/>
            <a:ext cx="304266" cy="886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16200000">
            <a:off x="4421662" y="5105672"/>
            <a:ext cx="344218"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2665461" flipH="1">
            <a:off x="7227968" y="3454561"/>
            <a:ext cx="319396" cy="8794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94195" y="5115335"/>
            <a:ext cx="2149927" cy="923330"/>
          </a:xfrm>
          <a:prstGeom prst="rect">
            <a:avLst/>
          </a:prstGeom>
          <a:solidFill>
            <a:schemeClr val="accent4">
              <a:lumMod val="20000"/>
              <a:lumOff val="80000"/>
            </a:schemeClr>
          </a:solidFill>
          <a:ln w="25400">
            <a:solidFill>
              <a:srgbClr val="7030A0"/>
            </a:solidFill>
          </a:ln>
        </p:spPr>
        <p:txBody>
          <a:bodyPr wrap="square" rtlCol="0">
            <a:spAutoFit/>
          </a:bodyPr>
          <a:lstStyle/>
          <a:p>
            <a:r>
              <a:rPr lang="en-US" b="1" dirty="0" smtClean="0"/>
              <a:t>Stage 3:</a:t>
            </a:r>
          </a:p>
          <a:p>
            <a:r>
              <a:rPr lang="en-US" dirty="0" smtClean="0"/>
              <a:t>Assess students’ learning</a:t>
            </a:r>
            <a:endParaRPr lang="en-US" dirty="0"/>
          </a:p>
        </p:txBody>
      </p:sp>
      <p:sp>
        <p:nvSpPr>
          <p:cNvPr id="15" name="TextBox 14"/>
          <p:cNvSpPr txBox="1"/>
          <p:nvPr/>
        </p:nvSpPr>
        <p:spPr>
          <a:xfrm>
            <a:off x="3505200" y="1981200"/>
            <a:ext cx="15240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39841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P spid="13" grpId="0" animBg="1"/>
      <p:bldP spid="14"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72143" y="4412681"/>
            <a:ext cx="8686800" cy="2123658"/>
          </a:xfrm>
          <a:prstGeom prst="rect">
            <a:avLst/>
          </a:prstGeom>
          <a:solidFill>
            <a:schemeClr val="accent4">
              <a:lumMod val="20000"/>
              <a:lumOff val="80000"/>
            </a:schemeClr>
          </a:solidFill>
          <a:ln w="25400">
            <a:solidFill>
              <a:srgbClr val="7030A0"/>
            </a:solidFill>
          </a:ln>
        </p:spPr>
        <p:txBody>
          <a:bodyPr wrap="square" rtlCol="0">
            <a:spAutoFit/>
          </a:bodyPr>
          <a:lstStyle/>
          <a:p>
            <a:pPr algn="ctr"/>
            <a:r>
              <a:rPr lang="en-US" sz="2400" b="1" dirty="0" smtClean="0">
                <a:solidFill>
                  <a:srgbClr val="7030A0"/>
                </a:solidFill>
              </a:rPr>
              <a:t>Outside of class</a:t>
            </a:r>
          </a:p>
          <a:p>
            <a:endParaRPr lang="en-US" dirty="0"/>
          </a:p>
          <a:p>
            <a:endParaRPr lang="en-US" dirty="0" smtClean="0"/>
          </a:p>
          <a:p>
            <a:endParaRPr lang="en-US" dirty="0"/>
          </a:p>
          <a:p>
            <a:endParaRPr lang="en-US" dirty="0" smtClean="0"/>
          </a:p>
          <a:p>
            <a:endParaRPr lang="en-US" dirty="0" smtClean="0"/>
          </a:p>
          <a:p>
            <a:endParaRPr lang="en-US" dirty="0"/>
          </a:p>
        </p:txBody>
      </p:sp>
      <p:sp>
        <p:nvSpPr>
          <p:cNvPr id="9" name="TextBox 8"/>
          <p:cNvSpPr txBox="1"/>
          <p:nvPr/>
        </p:nvSpPr>
        <p:spPr>
          <a:xfrm>
            <a:off x="152400" y="1508260"/>
            <a:ext cx="8686800" cy="1846659"/>
          </a:xfrm>
          <a:prstGeom prst="rect">
            <a:avLst/>
          </a:prstGeom>
          <a:solidFill>
            <a:schemeClr val="accent3">
              <a:lumMod val="20000"/>
              <a:lumOff val="80000"/>
            </a:schemeClr>
          </a:solidFill>
          <a:ln w="25400">
            <a:solidFill>
              <a:srgbClr val="00B050"/>
            </a:solidFill>
          </a:ln>
        </p:spPr>
        <p:txBody>
          <a:bodyPr wrap="square" rtlCol="0">
            <a:spAutoFit/>
          </a:bodyPr>
          <a:lstStyle/>
          <a:p>
            <a:pPr algn="ctr"/>
            <a:r>
              <a:rPr lang="en-US" sz="2400" b="1" dirty="0" smtClean="0">
                <a:solidFill>
                  <a:srgbClr val="00B050"/>
                </a:solidFill>
              </a:rPr>
              <a:t>In Class</a:t>
            </a:r>
          </a:p>
          <a:p>
            <a:endParaRPr lang="en-US" dirty="0" smtClean="0"/>
          </a:p>
          <a:p>
            <a:endParaRPr lang="en-US" dirty="0"/>
          </a:p>
          <a:p>
            <a:endParaRPr lang="en-US" dirty="0" smtClean="0"/>
          </a:p>
          <a:p>
            <a:endParaRPr lang="en-US" dirty="0"/>
          </a:p>
          <a:p>
            <a:endParaRPr lang="en-US" dirty="0"/>
          </a:p>
        </p:txBody>
      </p:sp>
      <p:sp>
        <p:nvSpPr>
          <p:cNvPr id="4" name="Title 3"/>
          <p:cNvSpPr>
            <a:spLocks noGrp="1"/>
          </p:cNvSpPr>
          <p:nvPr>
            <p:ph type="title"/>
          </p:nvPr>
        </p:nvSpPr>
        <p:spPr/>
        <p:txBody>
          <a:bodyPr/>
          <a:lstStyle/>
          <a:p>
            <a:r>
              <a:rPr lang="en-US" dirty="0" smtClean="0"/>
              <a:t>Example</a:t>
            </a:r>
            <a:endParaRPr lang="en-US" dirty="0"/>
          </a:p>
        </p:txBody>
      </p:sp>
      <p:sp>
        <p:nvSpPr>
          <p:cNvPr id="6" name="TextBox 5"/>
          <p:cNvSpPr txBox="1"/>
          <p:nvPr/>
        </p:nvSpPr>
        <p:spPr>
          <a:xfrm>
            <a:off x="1447800" y="5163900"/>
            <a:ext cx="2590800" cy="1200329"/>
          </a:xfrm>
          <a:prstGeom prst="rect">
            <a:avLst/>
          </a:prstGeom>
          <a:solidFill>
            <a:schemeClr val="accent4">
              <a:lumMod val="20000"/>
              <a:lumOff val="80000"/>
            </a:schemeClr>
          </a:solidFill>
          <a:ln w="25400">
            <a:solidFill>
              <a:srgbClr val="7030A0"/>
            </a:solidFill>
          </a:ln>
        </p:spPr>
        <p:txBody>
          <a:bodyPr wrap="square" rtlCol="0">
            <a:spAutoFit/>
          </a:bodyPr>
          <a:lstStyle/>
          <a:p>
            <a:r>
              <a:rPr lang="en-US" b="1" dirty="0" smtClean="0"/>
              <a:t>Stage 2:</a:t>
            </a:r>
          </a:p>
          <a:p>
            <a:r>
              <a:rPr lang="en-US" dirty="0" smtClean="0"/>
              <a:t>Students view the week 3 mini lecture and read chapter 3</a:t>
            </a:r>
            <a:endParaRPr lang="en-US" dirty="0"/>
          </a:p>
        </p:txBody>
      </p:sp>
      <p:sp>
        <p:nvSpPr>
          <p:cNvPr id="8" name="TextBox 7"/>
          <p:cNvSpPr txBox="1"/>
          <p:nvPr/>
        </p:nvSpPr>
        <p:spPr>
          <a:xfrm>
            <a:off x="5867400" y="1844932"/>
            <a:ext cx="2852057" cy="1200329"/>
          </a:xfrm>
          <a:prstGeom prst="rect">
            <a:avLst/>
          </a:prstGeom>
          <a:solidFill>
            <a:schemeClr val="accent3">
              <a:lumMod val="20000"/>
              <a:lumOff val="80000"/>
            </a:schemeClr>
          </a:solidFill>
          <a:ln w="25400">
            <a:solidFill>
              <a:srgbClr val="00B050"/>
            </a:solidFill>
          </a:ln>
        </p:spPr>
        <p:txBody>
          <a:bodyPr wrap="square" rtlCol="0">
            <a:spAutoFit/>
          </a:bodyPr>
          <a:lstStyle/>
          <a:p>
            <a:r>
              <a:rPr lang="en-US" b="1" dirty="0" smtClean="0"/>
              <a:t>Stage 4: </a:t>
            </a:r>
          </a:p>
          <a:p>
            <a:r>
              <a:rPr lang="en-US" dirty="0" smtClean="0"/>
              <a:t>In week 3, conduct in-class activity related to week 3 material</a:t>
            </a:r>
            <a:endParaRPr lang="en-US" dirty="0"/>
          </a:p>
        </p:txBody>
      </p:sp>
      <p:sp>
        <p:nvSpPr>
          <p:cNvPr id="11" name="TextBox 10"/>
          <p:cNvSpPr txBox="1"/>
          <p:nvPr/>
        </p:nvSpPr>
        <p:spPr>
          <a:xfrm>
            <a:off x="381000" y="1706433"/>
            <a:ext cx="3352800" cy="1477328"/>
          </a:xfrm>
          <a:prstGeom prst="rect">
            <a:avLst/>
          </a:prstGeom>
          <a:solidFill>
            <a:schemeClr val="accent3">
              <a:lumMod val="20000"/>
              <a:lumOff val="80000"/>
            </a:schemeClr>
          </a:solidFill>
          <a:ln w="25400">
            <a:solidFill>
              <a:srgbClr val="00B050"/>
            </a:solidFill>
          </a:ln>
        </p:spPr>
        <p:txBody>
          <a:bodyPr wrap="square" rtlCol="0">
            <a:spAutoFit/>
          </a:bodyPr>
          <a:lstStyle/>
          <a:p>
            <a:r>
              <a:rPr lang="en-US" b="1" dirty="0" smtClean="0"/>
              <a:t>Stage 1:</a:t>
            </a:r>
          </a:p>
          <a:p>
            <a:r>
              <a:rPr lang="en-US" dirty="0" smtClean="0"/>
              <a:t>In week 2, introduce students to their task: i.e., view the week 3 mini lecture, and read chapter 3</a:t>
            </a:r>
            <a:endParaRPr lang="en-US" dirty="0"/>
          </a:p>
        </p:txBody>
      </p:sp>
      <p:sp>
        <p:nvSpPr>
          <p:cNvPr id="12" name="Down Arrow 11"/>
          <p:cNvSpPr/>
          <p:nvPr/>
        </p:nvSpPr>
        <p:spPr>
          <a:xfrm rot="20184082">
            <a:off x="1155321" y="3378754"/>
            <a:ext cx="304266" cy="886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16200000">
            <a:off x="4454320" y="5134755"/>
            <a:ext cx="344218"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2665461" flipH="1">
            <a:off x="7292422" y="3382291"/>
            <a:ext cx="319396" cy="8794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268260" y="5163900"/>
            <a:ext cx="2427939" cy="1200329"/>
          </a:xfrm>
          <a:prstGeom prst="rect">
            <a:avLst/>
          </a:prstGeom>
          <a:solidFill>
            <a:schemeClr val="accent4">
              <a:lumMod val="20000"/>
              <a:lumOff val="80000"/>
            </a:schemeClr>
          </a:solidFill>
          <a:ln w="25400">
            <a:solidFill>
              <a:srgbClr val="7030A0"/>
            </a:solidFill>
          </a:ln>
        </p:spPr>
        <p:txBody>
          <a:bodyPr wrap="square" rtlCol="0">
            <a:spAutoFit/>
          </a:bodyPr>
          <a:lstStyle/>
          <a:p>
            <a:r>
              <a:rPr lang="en-US" b="1" dirty="0" smtClean="0"/>
              <a:t>Stage 3:</a:t>
            </a:r>
          </a:p>
          <a:p>
            <a:r>
              <a:rPr lang="en-US" dirty="0" smtClean="0"/>
              <a:t>Students complete the week 3 online quiz</a:t>
            </a:r>
            <a:endParaRPr lang="en-US" dirty="0"/>
          </a:p>
        </p:txBody>
      </p:sp>
    </p:spTree>
    <p:extLst>
      <p:ext uri="{BB962C8B-B14F-4D97-AF65-F5344CB8AC3E}">
        <p14:creationId xmlns:p14="http://schemas.microsoft.com/office/powerpoint/2010/main" val="99937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P spid="13" grpId="0" animBg="1"/>
      <p:bldP spid="1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762000" y="1524000"/>
            <a:ext cx="8229600" cy="4525963"/>
          </a:xfrm>
        </p:spPr>
        <p:txBody>
          <a:bodyPr>
            <a:noAutofit/>
          </a:bodyPr>
          <a:lstStyle/>
          <a:p>
            <a:pPr marL="0" indent="0">
              <a:buNone/>
            </a:pPr>
            <a:r>
              <a:rPr lang="en-CA" sz="2400" dirty="0" smtClean="0"/>
              <a:t>In Class:</a:t>
            </a:r>
          </a:p>
          <a:p>
            <a:r>
              <a:rPr lang="en-CA" sz="2400" dirty="0" smtClean="0"/>
              <a:t>In the first class, introduce </a:t>
            </a:r>
            <a:r>
              <a:rPr lang="en-CA" sz="2400" dirty="0"/>
              <a:t>the </a:t>
            </a:r>
            <a:r>
              <a:rPr lang="en-CA" sz="2400" dirty="0" smtClean="0"/>
              <a:t>flipped model</a:t>
            </a:r>
          </a:p>
          <a:p>
            <a:pPr lvl="1"/>
            <a:r>
              <a:rPr lang="en-CA" sz="2000" dirty="0" smtClean="0"/>
              <a:t>Communicate </a:t>
            </a:r>
            <a:r>
              <a:rPr lang="en-CA" sz="2000" dirty="0"/>
              <a:t>clear </a:t>
            </a:r>
            <a:r>
              <a:rPr lang="en-CA" sz="2000" dirty="0" smtClean="0"/>
              <a:t>goals and expectations</a:t>
            </a:r>
            <a:endParaRPr lang="en-US" sz="2000" dirty="0"/>
          </a:p>
          <a:p>
            <a:pPr lvl="1"/>
            <a:r>
              <a:rPr lang="en-US" sz="2000" dirty="0" smtClean="0"/>
              <a:t>Explain why you want students to do this</a:t>
            </a:r>
          </a:p>
          <a:p>
            <a:pPr lvl="1"/>
            <a:r>
              <a:rPr lang="en-US" sz="2000" dirty="0" smtClean="0"/>
              <a:t>Tell students how long it will take them</a:t>
            </a:r>
          </a:p>
          <a:p>
            <a:pPr lvl="1"/>
            <a:r>
              <a:rPr lang="en-US" sz="2000" dirty="0" smtClean="0"/>
              <a:t>How the task will be used in class</a:t>
            </a:r>
            <a:endParaRPr lang="en-US" sz="2000" dirty="0"/>
          </a:p>
          <a:p>
            <a:endParaRPr lang="en-CA" sz="2400" dirty="0" smtClean="0"/>
          </a:p>
          <a:p>
            <a:r>
              <a:rPr lang="en-CA" sz="2400" dirty="0" smtClean="0"/>
              <a:t>Introduce </a:t>
            </a:r>
            <a:r>
              <a:rPr lang="en-CA" sz="2400" dirty="0"/>
              <a:t>the out of class task</a:t>
            </a:r>
            <a:endParaRPr lang="en-US" sz="2400" dirty="0"/>
          </a:p>
          <a:p>
            <a:pPr lvl="0">
              <a:lnSpc>
                <a:spcPct val="100000"/>
              </a:lnSpc>
            </a:pPr>
            <a:endParaRPr lang="en-CA" sz="2400" dirty="0" smtClean="0"/>
          </a:p>
          <a:p>
            <a:pPr marL="0" lvl="0" indent="0">
              <a:lnSpc>
                <a:spcPct val="100000"/>
              </a:lnSpc>
              <a:buNone/>
            </a:pPr>
            <a:r>
              <a:rPr lang="en-CA" sz="2400" dirty="0" smtClean="0"/>
              <a:t>Consider: </a:t>
            </a:r>
          </a:p>
          <a:p>
            <a:r>
              <a:rPr lang="en-CA" sz="2400" dirty="0" smtClean="0"/>
              <a:t>time </a:t>
            </a:r>
            <a:r>
              <a:rPr lang="en-CA" sz="2400" dirty="0"/>
              <a:t>commitment and degree of challenge</a:t>
            </a:r>
            <a:endParaRPr lang="en-US" sz="2400" dirty="0"/>
          </a:p>
          <a:p>
            <a:pPr lvl="0">
              <a:lnSpc>
                <a:spcPct val="100000"/>
              </a:lnSpc>
            </a:pPr>
            <a:endParaRPr lang="en-US" sz="2400" dirty="0"/>
          </a:p>
          <a:p>
            <a:endParaRPr lang="en-US" sz="2400" dirty="0"/>
          </a:p>
        </p:txBody>
      </p:sp>
      <p:sp>
        <p:nvSpPr>
          <p:cNvPr id="6" name="TextBox 5"/>
          <p:cNvSpPr txBox="1"/>
          <p:nvPr/>
        </p:nvSpPr>
        <p:spPr>
          <a:xfrm>
            <a:off x="304800" y="533400"/>
            <a:ext cx="2971800" cy="830997"/>
          </a:xfrm>
          <a:prstGeom prst="rect">
            <a:avLst/>
          </a:prstGeom>
          <a:solidFill>
            <a:schemeClr val="accent3">
              <a:lumMod val="20000"/>
              <a:lumOff val="80000"/>
            </a:schemeClr>
          </a:solidFill>
          <a:ln w="25400">
            <a:solidFill>
              <a:srgbClr val="00B050"/>
            </a:solidFill>
          </a:ln>
        </p:spPr>
        <p:txBody>
          <a:bodyPr wrap="square" rtlCol="0">
            <a:spAutoFit/>
          </a:bodyPr>
          <a:lstStyle/>
          <a:p>
            <a:r>
              <a:rPr lang="en-US" sz="2400" dirty="0" smtClean="0"/>
              <a:t>Stage 1:</a:t>
            </a:r>
          </a:p>
          <a:p>
            <a:r>
              <a:rPr lang="en-US" sz="2400" dirty="0" smtClean="0"/>
              <a:t>Introduce the Task</a:t>
            </a:r>
            <a:endParaRPr lang="en-US" sz="2400" dirty="0"/>
          </a:p>
        </p:txBody>
      </p:sp>
    </p:spTree>
    <p:extLst>
      <p:ext uri="{BB962C8B-B14F-4D97-AF65-F5344CB8AC3E}">
        <p14:creationId xmlns:p14="http://schemas.microsoft.com/office/powerpoint/2010/main" val="212271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600200"/>
            <a:ext cx="8229600" cy="4525963"/>
          </a:xfrm>
        </p:spPr>
        <p:txBody>
          <a:bodyPr>
            <a:normAutofit fontScale="77500" lnSpcReduction="20000"/>
          </a:bodyPr>
          <a:lstStyle/>
          <a:p>
            <a:r>
              <a:rPr lang="en-CA" dirty="0" smtClean="0"/>
              <a:t>Choose </a:t>
            </a:r>
            <a:r>
              <a:rPr lang="en-CA" dirty="0"/>
              <a:t>media </a:t>
            </a:r>
            <a:r>
              <a:rPr lang="en-CA" dirty="0" smtClean="0"/>
              <a:t>carefully (videos, readings, podcasts, etc.)</a:t>
            </a:r>
            <a:endParaRPr lang="en-US" dirty="0"/>
          </a:p>
          <a:p>
            <a:pPr marL="0" lvl="0" indent="0">
              <a:buNone/>
            </a:pPr>
            <a:endParaRPr lang="en-US" dirty="0"/>
          </a:p>
          <a:p>
            <a:pPr lvl="0"/>
            <a:r>
              <a:rPr lang="en-CA" dirty="0"/>
              <a:t>Create your own materials or pull in outside resources</a:t>
            </a:r>
            <a:endParaRPr lang="en-US" dirty="0"/>
          </a:p>
          <a:p>
            <a:pPr lvl="0"/>
            <a:endParaRPr lang="en-US" dirty="0"/>
          </a:p>
          <a:p>
            <a:pPr lvl="0"/>
            <a:r>
              <a:rPr lang="en-CA" dirty="0"/>
              <a:t>Create guiding questions or prompts for students</a:t>
            </a:r>
            <a:endParaRPr lang="en-US" dirty="0"/>
          </a:p>
          <a:p>
            <a:pPr lvl="0"/>
            <a:endParaRPr lang="en-US" dirty="0"/>
          </a:p>
          <a:p>
            <a:pPr lvl="0"/>
            <a:r>
              <a:rPr lang="en-CA" dirty="0"/>
              <a:t>Include a way for students to submit questions about difficult concepts to facilitate Just-in-Time Teaching (JITT)</a:t>
            </a:r>
            <a:endParaRPr lang="en-US" dirty="0"/>
          </a:p>
          <a:p>
            <a:pPr lvl="0"/>
            <a:endParaRPr lang="en-US" dirty="0"/>
          </a:p>
          <a:p>
            <a:endParaRPr lang="en-US" dirty="0"/>
          </a:p>
        </p:txBody>
      </p:sp>
      <p:sp>
        <p:nvSpPr>
          <p:cNvPr id="4" name="TextBox 3"/>
          <p:cNvSpPr txBox="1"/>
          <p:nvPr/>
        </p:nvSpPr>
        <p:spPr>
          <a:xfrm>
            <a:off x="304800" y="533400"/>
            <a:ext cx="2971800" cy="830997"/>
          </a:xfrm>
          <a:prstGeom prst="rect">
            <a:avLst/>
          </a:prstGeom>
          <a:solidFill>
            <a:schemeClr val="accent4">
              <a:lumMod val="20000"/>
              <a:lumOff val="80000"/>
            </a:schemeClr>
          </a:solidFill>
          <a:ln w="25400">
            <a:solidFill>
              <a:srgbClr val="7030A0"/>
            </a:solidFill>
          </a:ln>
        </p:spPr>
        <p:txBody>
          <a:bodyPr wrap="square" rtlCol="0">
            <a:spAutoFit/>
          </a:bodyPr>
          <a:lstStyle/>
          <a:p>
            <a:r>
              <a:rPr lang="en-US" sz="2400" dirty="0" smtClean="0"/>
              <a:t>Stage 2:</a:t>
            </a:r>
          </a:p>
          <a:p>
            <a:r>
              <a:rPr lang="en-US" sz="2400" dirty="0" smtClean="0"/>
              <a:t>Out of Class Task</a:t>
            </a:r>
            <a:endParaRPr lang="en-US" sz="2400" dirty="0"/>
          </a:p>
        </p:txBody>
      </p:sp>
    </p:spTree>
    <p:extLst>
      <p:ext uri="{BB962C8B-B14F-4D97-AF65-F5344CB8AC3E}">
        <p14:creationId xmlns:p14="http://schemas.microsoft.com/office/powerpoint/2010/main" val="1801597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2971800" cy="830997"/>
          </a:xfrm>
          <a:prstGeom prst="rect">
            <a:avLst/>
          </a:prstGeom>
          <a:solidFill>
            <a:schemeClr val="accent4">
              <a:lumMod val="20000"/>
              <a:lumOff val="80000"/>
            </a:schemeClr>
          </a:solidFill>
          <a:ln w="25400">
            <a:solidFill>
              <a:srgbClr val="7030A0"/>
            </a:solidFill>
          </a:ln>
        </p:spPr>
        <p:txBody>
          <a:bodyPr wrap="square" rtlCol="0">
            <a:spAutoFit/>
          </a:bodyPr>
          <a:lstStyle/>
          <a:p>
            <a:r>
              <a:rPr lang="en-US" sz="2400" dirty="0" smtClean="0"/>
              <a:t>Stage 2:</a:t>
            </a:r>
          </a:p>
          <a:p>
            <a:r>
              <a:rPr lang="en-US" sz="2400" dirty="0" smtClean="0"/>
              <a:t>Out of Class Task</a:t>
            </a:r>
            <a:endParaRPr lang="en-US" sz="2400" dirty="0"/>
          </a:p>
        </p:txBody>
      </p:sp>
      <p:sp>
        <p:nvSpPr>
          <p:cNvPr id="6" name="Content Placeholder 2"/>
          <p:cNvSpPr>
            <a:spLocks noGrp="1"/>
          </p:cNvSpPr>
          <p:nvPr>
            <p:ph idx="1"/>
          </p:nvPr>
        </p:nvSpPr>
        <p:spPr/>
        <p:txBody>
          <a:bodyPr>
            <a:normAutofit fontScale="92500" lnSpcReduction="20000"/>
          </a:bodyPr>
          <a:lstStyle/>
          <a:p>
            <a:r>
              <a:rPr lang="en-US" sz="2400" dirty="0" smtClean="0"/>
              <a:t>You can teach </a:t>
            </a:r>
            <a:r>
              <a:rPr lang="en-US" sz="2400" b="1" dirty="0" smtClean="0"/>
              <a:t>all</a:t>
            </a:r>
            <a:r>
              <a:rPr lang="en-US" sz="2400" dirty="0" smtClean="0"/>
              <a:t> or just </a:t>
            </a:r>
            <a:r>
              <a:rPr lang="en-US" sz="2400" b="1" dirty="0" smtClean="0"/>
              <a:t>some</a:t>
            </a:r>
            <a:r>
              <a:rPr lang="en-US" sz="2400" dirty="0" smtClean="0"/>
              <a:t> specific core concepts online</a:t>
            </a:r>
          </a:p>
          <a:p>
            <a:endParaRPr lang="en-US" sz="2400" dirty="0" smtClean="0"/>
          </a:p>
          <a:p>
            <a:r>
              <a:rPr lang="en-US" sz="2400" dirty="0" smtClean="0"/>
              <a:t>Using Blackboard for teaching activities is particularly useful when:</a:t>
            </a:r>
          </a:p>
          <a:p>
            <a:pPr lvl="1"/>
            <a:r>
              <a:rPr lang="en-US" sz="2400" dirty="0" smtClean="0"/>
              <a:t>there’s a wide variation in what your students know at the beginning of the course (pre-requisite material)</a:t>
            </a:r>
          </a:p>
          <a:p>
            <a:pPr lvl="1"/>
            <a:endParaRPr lang="en-US" sz="2400" dirty="0" smtClean="0"/>
          </a:p>
          <a:p>
            <a:pPr lvl="1"/>
            <a:r>
              <a:rPr lang="en-US" sz="2400" dirty="0" smtClean="0"/>
              <a:t>there are complex or challenging concepts </a:t>
            </a:r>
          </a:p>
          <a:p>
            <a:pPr lvl="1"/>
            <a:endParaRPr lang="en-US" sz="2400" dirty="0"/>
          </a:p>
          <a:p>
            <a:pPr lvl="1"/>
            <a:r>
              <a:rPr lang="en-US" sz="2400" dirty="0" smtClean="0"/>
              <a:t>several good online resources already exist</a:t>
            </a:r>
          </a:p>
          <a:p>
            <a:pPr lvl="1"/>
            <a:endParaRPr lang="en-US" sz="2400" dirty="0" smtClean="0"/>
          </a:p>
          <a:p>
            <a:pPr lvl="1"/>
            <a:r>
              <a:rPr lang="en-US" sz="2400" dirty="0" smtClean="0"/>
              <a:t>you want to make time for exciting in class activities</a:t>
            </a:r>
            <a:endParaRPr lang="en-US" sz="2400" dirty="0"/>
          </a:p>
        </p:txBody>
      </p:sp>
    </p:spTree>
    <p:extLst>
      <p:ext uri="{BB962C8B-B14F-4D97-AF65-F5344CB8AC3E}">
        <p14:creationId xmlns:p14="http://schemas.microsoft.com/office/powerpoint/2010/main" val="404887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CA" dirty="0"/>
              <a:t>Check for evidence of preparation for </a:t>
            </a:r>
            <a:r>
              <a:rPr lang="en-CA" dirty="0" smtClean="0"/>
              <a:t>the in </a:t>
            </a:r>
            <a:r>
              <a:rPr lang="en-CA" dirty="0"/>
              <a:t>class </a:t>
            </a:r>
            <a:r>
              <a:rPr lang="en-CA" dirty="0" smtClean="0"/>
              <a:t>activity</a:t>
            </a:r>
            <a:endParaRPr lang="en-US" dirty="0"/>
          </a:p>
          <a:p>
            <a:pPr lvl="0"/>
            <a:endParaRPr lang="en-US" dirty="0"/>
          </a:p>
          <a:p>
            <a:pPr lvl="0"/>
            <a:r>
              <a:rPr lang="en-CA" dirty="0"/>
              <a:t>Self assessment quizzes online can include questions that provide information about  students’ conceptual understanding and provide opportunities for providing  formative feedback</a:t>
            </a:r>
            <a:endParaRPr lang="en-US" dirty="0"/>
          </a:p>
          <a:p>
            <a:pPr lvl="0"/>
            <a:endParaRPr lang="en-US" dirty="0"/>
          </a:p>
          <a:p>
            <a:pPr lvl="0"/>
            <a:r>
              <a:rPr lang="en-CA" dirty="0"/>
              <a:t>Low stakes assessment at the beginning of class can motivate preparation</a:t>
            </a:r>
            <a:endParaRPr lang="en-US" dirty="0"/>
          </a:p>
          <a:p>
            <a:pPr lvl="0"/>
            <a:endParaRPr lang="en-US" dirty="0"/>
          </a:p>
          <a:p>
            <a:pPr marL="0" lvl="0" indent="0">
              <a:buNone/>
            </a:pPr>
            <a:r>
              <a:rPr lang="en-US" dirty="0" smtClean="0"/>
              <a:t>Consideration</a:t>
            </a:r>
            <a:r>
              <a:rPr lang="en-US" dirty="0"/>
              <a:t>: </a:t>
            </a:r>
            <a:endParaRPr lang="en-US" dirty="0" smtClean="0"/>
          </a:p>
          <a:p>
            <a:r>
              <a:rPr lang="en-US" dirty="0" smtClean="0"/>
              <a:t>Because students are more likely to remember and value what  </a:t>
            </a:r>
            <a:r>
              <a:rPr lang="en-US" dirty="0"/>
              <a:t>is </a:t>
            </a:r>
            <a:r>
              <a:rPr lang="en-US" dirty="0" smtClean="0"/>
              <a:t>assessed, assessing helps with learning</a:t>
            </a:r>
            <a:endParaRPr lang="en-US" dirty="0"/>
          </a:p>
          <a:p>
            <a:pPr lvl="0"/>
            <a:endParaRPr lang="en-US" dirty="0"/>
          </a:p>
          <a:p>
            <a:endParaRPr lang="en-US" dirty="0"/>
          </a:p>
        </p:txBody>
      </p:sp>
      <p:sp>
        <p:nvSpPr>
          <p:cNvPr id="4" name="TextBox 3"/>
          <p:cNvSpPr txBox="1"/>
          <p:nvPr/>
        </p:nvSpPr>
        <p:spPr>
          <a:xfrm>
            <a:off x="304800" y="533400"/>
            <a:ext cx="4267200" cy="830997"/>
          </a:xfrm>
          <a:prstGeom prst="rect">
            <a:avLst/>
          </a:prstGeom>
          <a:solidFill>
            <a:schemeClr val="accent4">
              <a:lumMod val="20000"/>
              <a:lumOff val="80000"/>
            </a:schemeClr>
          </a:solidFill>
          <a:ln w="25400">
            <a:solidFill>
              <a:srgbClr val="7030A0"/>
            </a:solidFill>
          </a:ln>
        </p:spPr>
        <p:txBody>
          <a:bodyPr wrap="square" rtlCol="0">
            <a:spAutoFit/>
          </a:bodyPr>
          <a:lstStyle/>
          <a:p>
            <a:r>
              <a:rPr lang="en-US" sz="2400" dirty="0" smtClean="0"/>
              <a:t>Stage 3:</a:t>
            </a:r>
          </a:p>
          <a:p>
            <a:r>
              <a:rPr lang="en-US" sz="2400" dirty="0" smtClean="0"/>
              <a:t>Assess the Out of Class Task</a:t>
            </a:r>
            <a:endParaRPr lang="en-US" sz="2400" dirty="0"/>
          </a:p>
        </p:txBody>
      </p:sp>
    </p:spTree>
    <p:extLst>
      <p:ext uri="{BB962C8B-B14F-4D97-AF65-F5344CB8AC3E}">
        <p14:creationId xmlns:p14="http://schemas.microsoft.com/office/powerpoint/2010/main" val="2699126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1700</Words>
  <Application>Microsoft Office PowerPoint</Application>
  <PresentationFormat>On-screen Show (4:3)</PresentationFormat>
  <Paragraphs>305</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Introduction to the Flipped Classroom</vt:lpstr>
      <vt:lpstr>Our plan for this morning:</vt:lpstr>
      <vt:lpstr>Your “out-of-class”  learning activity </vt:lpstr>
      <vt:lpstr>Flipped Class Model</vt:lpstr>
      <vt:lpstr>Example</vt:lpstr>
      <vt:lpstr>PowerPoint Presentation</vt:lpstr>
      <vt:lpstr>PowerPoint Presentation</vt:lpstr>
      <vt:lpstr>PowerPoint Presentation</vt:lpstr>
      <vt:lpstr>PowerPoint Presentation</vt:lpstr>
      <vt:lpstr>PowerPoint Presentation</vt:lpstr>
      <vt:lpstr>Advantages</vt:lpstr>
      <vt:lpstr>Challenges</vt:lpstr>
      <vt:lpstr>Examples from UWaterloo</vt:lpstr>
      <vt:lpstr>Psych 340 Training &amp; Development (60 to 100 students) </vt:lpstr>
      <vt:lpstr>PHARM 224 Pharmacokinetic Fundamentals</vt:lpstr>
      <vt:lpstr>Break</vt:lpstr>
      <vt:lpstr>Screencasting Tools</vt:lpstr>
      <vt:lpstr>Recommendations for Creating Online Teaching Material</vt:lpstr>
      <vt:lpstr>Keep it short  (&lt; 10 minutes) </vt:lpstr>
      <vt:lpstr>Ensure that audio is good quality</vt:lpstr>
      <vt:lpstr>Make it Accessible </vt:lpstr>
      <vt:lpstr>Font Size</vt:lpstr>
      <vt:lpstr>Use of Colour</vt:lpstr>
      <vt:lpstr>Placement of Text</vt:lpstr>
      <vt:lpstr>Model good practice for using and referencing copyrighted material</vt:lpstr>
      <vt:lpstr>Group activity</vt:lpstr>
      <vt:lpstr>Flipping your own teaching</vt:lpstr>
      <vt:lpstr>Final Words</vt:lpstr>
      <vt:lpstr>Additional Resources:  CTE Teaching Tip Sheets </vt:lpstr>
    </vt:vector>
  </TitlesOfParts>
  <Company>University of Waterloo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Flipped Presentation for KSU</dc:title>
  <dc:creator>Zaza, Christine</dc:creator>
  <cp:lastModifiedBy>Stolee</cp:lastModifiedBy>
  <cp:revision>50</cp:revision>
  <dcterms:created xsi:type="dcterms:W3CDTF">2015-07-20T17:31:36Z</dcterms:created>
  <dcterms:modified xsi:type="dcterms:W3CDTF">2015-07-28T21:12:47Z</dcterms:modified>
</cp:coreProperties>
</file>