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56" r:id="rId3"/>
    <p:sldId id="257" r:id="rId4"/>
    <p:sldId id="258" r:id="rId5"/>
    <p:sldId id="293" r:id="rId6"/>
    <p:sldId id="263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76" r:id="rId21"/>
    <p:sldId id="277" r:id="rId22"/>
    <p:sldId id="260" r:id="rId23"/>
    <p:sldId id="279" r:id="rId24"/>
    <p:sldId id="287" r:id="rId25"/>
    <p:sldId id="288" r:id="rId26"/>
    <p:sldId id="289" r:id="rId27"/>
    <p:sldId id="290" r:id="rId28"/>
    <p:sldId id="291" r:id="rId29"/>
    <p:sldId id="292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>
      <p:cViewPr varScale="1">
        <p:scale>
          <a:sx n="90" d="100"/>
          <a:sy n="90" d="100"/>
        </p:scale>
        <p:origin x="351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C5E0-9B09-41EE-8099-B0F3C609923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9F3D-D955-4CF1-A555-ADB627AE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9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83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65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1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01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4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8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61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59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54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E23C5-2EEF-4100-B0E3-537DB8EB3A33}" type="datetimeFigureOut">
              <a:rPr lang="en-CA" smtClean="0"/>
              <a:t>2015-07-29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96BF-DE8D-48F4-ACA7-0AF9BAAF5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8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orton@uwaterloo.ca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markmorton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ly.com/" TargetMode="External"/><Relationship Id="rId2" Type="http://schemas.openxmlformats.org/officeDocument/2006/relationships/hyperlink" Target="https://uwaterloo.ca/web-resources/wcms-users/training-and-support/wcms-how-documents/add-google-analytics-tracking-i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goo.g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" TargetMode="External"/><Relationship Id="rId2" Type="http://schemas.openxmlformats.org/officeDocument/2006/relationships/hyperlink" Target="https://www.flickr.com/search/?text=king%20saud%20university&amp;license=2%2C3%2C4%2C5%2C6%2C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search?as_st=y&amp;tbm=isch&amp;hl=en&amp;as_q=geodes&amp;as_epq=&amp;as_oq=&amp;as_eq=&amp;cr=&amp;as_sitesearch=&amp;safe=images&amp;tbs=sur: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flowy.com/s/ZJLSlfaJps" TargetMode="External"/><Relationship Id="rId2" Type="http://schemas.openxmlformats.org/officeDocument/2006/relationships/hyperlink" Target="https://www.draw.i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gliff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mapspublic3.ihmc.us/rid=1HJWC43CC-D8VH0C-X9X/CmapTools%20-%20Knowledge%20Models.cmap?rid=1HJWC43CC-D8VH0C-X9X&amp;partName=htmljpeg" TargetMode="External"/><Relationship Id="rId2" Type="http://schemas.openxmlformats.org/officeDocument/2006/relationships/hyperlink" Target="http://cmap.ihmc.u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www.mindmeister.com/5572078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flowy.com/s/Z1ro5e3V2y" TargetMode="External"/><Relationship Id="rId2" Type="http://schemas.openxmlformats.org/officeDocument/2006/relationships/hyperlink" Target="https://workflow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ki-toki.com/timeline/embed/27025/7422754650/#vars!date=1921-11-08_11:04:57!" TargetMode="External"/><Relationship Id="rId2" Type="http://schemas.openxmlformats.org/officeDocument/2006/relationships/hyperlink" Target="http://www.tiki-tok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dipity.com/edge125/personal/" TargetMode="External"/><Relationship Id="rId4" Type="http://schemas.openxmlformats.org/officeDocument/2006/relationships/hyperlink" Target="http://www.dipity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73ilVLwizY" TargetMode="External"/><Relationship Id="rId3" Type="http://schemas.openxmlformats.org/officeDocument/2006/relationships/hyperlink" Target="http://www.screencast-o-matic.com/" TargetMode="External"/><Relationship Id="rId7" Type="http://schemas.openxmlformats.org/officeDocument/2006/relationships/hyperlink" Target="http://www.morriscooke.com/applications-ios/explain-everything-2" TargetMode="External"/><Relationship Id="rId2" Type="http://schemas.openxmlformats.org/officeDocument/2006/relationships/hyperlink" Target="https://engineering.purdue.edu/ME608/webpage/l11-narrated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3398hikmLIc" TargetMode="External"/><Relationship Id="rId5" Type="http://schemas.openxmlformats.org/officeDocument/2006/relationships/hyperlink" Target="https://www.techsmith.com/camtasia.html" TargetMode="External"/><Relationship Id="rId4" Type="http://schemas.openxmlformats.org/officeDocument/2006/relationships/hyperlink" Target="http://screencast-o-matic.com/watch/cIQ0Y0VmOY" TargetMode="Externa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search?lr=lang_en&amp;cr=countryCA&amp;biw=1745&amp;bih=890&amp;tbs=qdr:y,lr:lang_1en,ctr:countryCA&amp;tbm=isch&amp;sa=1&amp;q=dog+OR+dogs+-poodle+site:on.ca&amp;oq=dog+OR+dogs+-poodle+site:on.ca&amp;gs_l=img.3...9229.9931.0.10386.5.5.0.0.0.0.41.158.4.4.0.msedr...0...1c.1.64.img..5.0.0.0g81TeypZMw" TargetMode="External"/><Relationship Id="rId2" Type="http://schemas.openxmlformats.org/officeDocument/2006/relationships/hyperlink" Target="http://www.google.ca/advanced_search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a/search?num=50&amp;es_sm=93&amp;q=link:uwaterloo.ca/&amp;oq=link:uwaterloo.ca/&amp;gs_l=serp.3...5197.5197.0.5395.1.1.0.0.0.0.44.44.1.1.0.msedr...0...1c.1.64.serp..1.0.0.eER6EYJod84" TargetMode="External"/><Relationship Id="rId4" Type="http://schemas.openxmlformats.org/officeDocument/2006/relationships/hyperlink" Target="https://www.google.ca/search?num=50&amp;biw=1745&amp;bih=890&amp;q=filetype:pdf+site:au+%22large+classes%22&amp;oq=filetype:pdf+site:au+%22large+classes%22&amp;gs_l=serp.3...1500.15738.0.15961.50.41.9.0.0.0.103.2116.40j1.41.0.msedr...0...1c.1.64.serp..33.17.711.XT6inWj5nb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NKWxjN3Xhk" TargetMode="External"/><Relationship Id="rId2" Type="http://schemas.openxmlformats.org/officeDocument/2006/relationships/hyperlink" Target="http://bit.ly/Zdl7M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www.dropbox.com/s/7rl39oprkhg8388/KSU2015%20Instructional%20Challenges%20averages%20for%20group.pdf?dl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66WqLyhsh4" TargetMode="External"/><Relationship Id="rId2" Type="http://schemas.openxmlformats.org/officeDocument/2006/relationships/hyperlink" Target="https://todois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user/DoistApps/vide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communication.ca/4-studies-which-show-that-using-a-second-monitor-can-boost-productiv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6Jgxc6" TargetMode="External"/><Relationship Id="rId2" Type="http://schemas.openxmlformats.org/officeDocument/2006/relationships/hyperlink" Target="http://bit.ly/17mVRK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youtu.be/0X2338G-N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_hJ3R8jEZM" TargetMode="External"/><Relationship Id="rId2" Type="http://schemas.openxmlformats.org/officeDocument/2006/relationships/hyperlink" Target="bit.ly/KSU-wik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elS2vg7JO8" TargetMode="External"/><Relationship Id="rId2" Type="http://schemas.openxmlformats.org/officeDocument/2006/relationships/hyperlink" Target="https://youtu.be/joBmbh0AGSQ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youtu.be/WKikl0eO3bA?t=3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lastpass.com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igo.com/user/markstevenmorto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oups.diigo.com/user/markstevenmorton" TargetMode="External"/><Relationship Id="rId5" Type="http://schemas.openxmlformats.org/officeDocument/2006/relationships/hyperlink" Target="https://www.diigo.com/outliner" TargetMode="External"/><Relationship Id="rId4" Type="http://schemas.openxmlformats.org/officeDocument/2006/relationships/hyperlink" Target="https://www.diigo.com/buzz/ho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witter.com/search?q=%23UCLApsych118&amp;src=typ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tunes.apple.com/ca/app/dictate-+-connect-dictamus/id305870342?mt=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itunes.apple.com/us/app/outread-speed-reading/id778846279?mt=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itunes.apple.com/en/app/dragon-dictation/id341446764?mt=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itunes.apple.com/us/app/evolvo/id543469527?mt=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sutoday.msu.edu/news/2013/brief-interruptions-spawn-error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td.marvelz.com/blog/" TargetMode="External"/><Relationship Id="rId2" Type="http://schemas.openxmlformats.org/officeDocument/2006/relationships/hyperlink" Target="http://youtu.be/lHfjvYzr-3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youtu.be/CHxhjDPKfb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morton.ca/" TargetMode="External"/><Relationship Id="rId2" Type="http://schemas.openxmlformats.org/officeDocument/2006/relationships/hyperlink" Target="mailto:mmorton@uwaterloo.c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ytimes.com/2012/06/17/jobs/take-breaks-regularly-to-stay-on-schedule-workstation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ts.uottawa.ca/writingcentre/en/hypergrammar/writing-paragraphs" TargetMode="External"/><Relationship Id="rId2" Type="http://schemas.openxmlformats.org/officeDocument/2006/relationships/hyperlink" Target="https://www.youtube.com/watch?v=IMvDGHocEx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ll.fm/46ipy" TargetMode="External"/><Relationship Id="rId2" Type="http://schemas.openxmlformats.org/officeDocument/2006/relationships/hyperlink" Target="https://youtu.be/BKwPYY0bT7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toofast.c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odle.com/5efs6iaqcws9izs6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oners.com/gallery#cat=school&amp;sheet=parent_teacher_conferences" TargetMode="External"/><Relationship Id="rId2" Type="http://schemas.openxmlformats.org/officeDocument/2006/relationships/hyperlink" Target="https://www.bringit.bz/tou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napping-benefits" TargetMode="External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goo.g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69" y="535259"/>
            <a:ext cx="11229474" cy="5107258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Dr. Mark </a:t>
            </a:r>
            <a:r>
              <a:rPr lang="en-US" sz="4400" b="1" dirty="0" smtClean="0"/>
              <a:t>Morton</a:t>
            </a:r>
            <a:br>
              <a:rPr lang="en-US" sz="4400" b="1" dirty="0" smtClean="0"/>
            </a:br>
            <a:r>
              <a:rPr lang="en-US" sz="4400" b="1" dirty="0" smtClean="0"/>
              <a:t>Centre for Teaching Excellence</a:t>
            </a:r>
            <a:br>
              <a:rPr lang="en-US" sz="4400" b="1" dirty="0" smtClean="0"/>
            </a:br>
            <a:r>
              <a:rPr lang="en-US" sz="4400" b="1" dirty="0" smtClean="0"/>
              <a:t>University of Waterloo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800" b="1" dirty="0" smtClean="0">
                <a:hlinkClick r:id="rId3"/>
              </a:rPr>
              <a:t>mmorton@uwaterloo.ca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hlinkClick r:id="rId4"/>
              </a:rPr>
              <a:t>www.markmorton.ca</a:t>
            </a:r>
            <a:r>
              <a:rPr lang="en-US" sz="28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84695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Track how many people click your links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3890212" cy="186127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cap="none" dirty="0" smtClean="0"/>
              <a:t>Use an URL shortening tool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Google Analytics</a:t>
            </a:r>
            <a:endParaRPr lang="en-US" dirty="0">
              <a:hlinkClick r:id="rId3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Bit.ly</a:t>
            </a:r>
            <a:r>
              <a:rPr lang="en-US" dirty="0" smtClean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Google URL </a:t>
            </a:r>
            <a:r>
              <a:rPr lang="en-US" dirty="0" err="1" smtClean="0">
                <a:hlinkClick r:id="rId4"/>
              </a:rPr>
              <a:t>shortener</a:t>
            </a:r>
            <a:r>
              <a:rPr lang="en-US" dirty="0" smtClean="0"/>
              <a:t>. </a:t>
            </a: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046587"/>
            <a:ext cx="6815388" cy="563672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18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Find copyright-free images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8" y="1283367"/>
            <a:ext cx="9216778" cy="248469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2"/>
              </a:rPr>
              <a:t>Flickr </a:t>
            </a:r>
            <a:r>
              <a:rPr lang="en-US" sz="3200" cap="none" dirty="0" smtClean="0"/>
              <a:t>to find images tagged under a </a:t>
            </a:r>
            <a:r>
              <a:rPr lang="en-US" sz="3200" cap="none" dirty="0" smtClean="0">
                <a:hlinkClick r:id="rId3"/>
              </a:rPr>
              <a:t>Creative Commons</a:t>
            </a:r>
            <a:r>
              <a:rPr lang="en-US" sz="3200" cap="none" dirty="0" smtClean="0"/>
              <a:t> license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Google’s </a:t>
            </a:r>
            <a:r>
              <a:rPr lang="en-US" sz="3200" dirty="0" smtClean="0">
                <a:hlinkClick r:id="rId4"/>
              </a:rPr>
              <a:t>Advanced Image Search </a:t>
            </a:r>
            <a:r>
              <a:rPr lang="en-US" sz="3200" dirty="0" smtClean="0"/>
              <a:t>to find items tagged under a noncommercial reuse license.</a:t>
            </a:r>
            <a:endParaRPr lang="en-US" sz="3200" cap="none" dirty="0" smtClean="0"/>
          </a:p>
          <a:p>
            <a:pPr algn="l"/>
            <a:endParaRPr lang="en-US" sz="3200" cap="non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rack.2.mshcdn.com/media/ZgkyMDEzLzEwLzAxL2U4L2NyZWF0aXZlY29tLjFmYTAxLmpwZwpwCXRodW1iCTEyMDB4OTYwMD4/ec501018/64d/creative-commons-logos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26" y="3567340"/>
            <a:ext cx="4764746" cy="26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749" y="602283"/>
            <a:ext cx="10712918" cy="1082840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Help people understand something by creating a </a:t>
            </a:r>
            <a:r>
              <a:rPr lang="en-US" sz="4400" b="1" dirty="0" smtClean="0"/>
              <a:t>diagram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509" y="2140015"/>
            <a:ext cx="5085348" cy="412073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2"/>
              </a:rPr>
              <a:t>Draw.io</a:t>
            </a:r>
            <a:r>
              <a:rPr lang="en-US" sz="3200" dirty="0" smtClean="0"/>
              <a:t>. </a:t>
            </a:r>
            <a:r>
              <a:rPr lang="en-US" sz="3200" dirty="0" smtClean="0">
                <a:hlinkClick r:id="rId3"/>
              </a:rPr>
              <a:t>Example</a:t>
            </a:r>
            <a:r>
              <a:rPr lang="en-US" sz="3200" dirty="0" smtClean="0"/>
              <a:t>. 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 err="1" smtClean="0">
                <a:hlinkClick r:id="rId4"/>
              </a:rPr>
              <a:t>Gliffy</a:t>
            </a:r>
            <a:endParaRPr lang="en-U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2052" name="Picture 4" descr="http://businesshack.org/files/2012/06/diagraml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30" y="1370798"/>
            <a:ext cx="7184590" cy="51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610972"/>
            <a:ext cx="11229474" cy="995193"/>
          </a:xfrm>
        </p:spPr>
        <p:txBody>
          <a:bodyPr>
            <a:noAutofit/>
          </a:bodyPr>
          <a:lstStyle/>
          <a:p>
            <a:pPr algn="l"/>
            <a:r>
              <a:rPr lang="en-US" sz="4400" b="1" dirty="0"/>
              <a:t>Help people understand something by creating a diagram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706878"/>
            <a:ext cx="7811723" cy="346705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2"/>
              </a:rPr>
              <a:t>CmapTools</a:t>
            </a:r>
            <a:r>
              <a:rPr lang="en-US" sz="3200" cap="none" dirty="0" smtClean="0"/>
              <a:t>. </a:t>
            </a:r>
            <a:r>
              <a:rPr lang="en-US" sz="3200" cap="none" dirty="0" smtClean="0">
                <a:hlinkClick r:id="rId3"/>
              </a:rPr>
              <a:t>Example</a:t>
            </a:r>
            <a:r>
              <a:rPr lang="en-US" sz="3200" cap="none" dirty="0" smtClean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 err="1" smtClean="0"/>
              <a:t>MindMeister</a:t>
            </a:r>
            <a:r>
              <a:rPr lang="en-US" sz="3200" dirty="0" smtClean="0"/>
              <a:t>. </a:t>
            </a:r>
            <a:r>
              <a:rPr lang="en-US" sz="3200" dirty="0" smtClean="0">
                <a:hlinkClick r:id="rId4"/>
              </a:rPr>
              <a:t>Example</a:t>
            </a:r>
            <a:r>
              <a:rPr lang="en-US" sz="3200" dirty="0" smtClean="0"/>
              <a:t>.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074" name="Picture 2" descr="http://screenshots.en.sftcdn.net/en/scrn/74000/74676/cmaptools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04" y="1152404"/>
            <a:ext cx="6300366" cy="41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Create an outline whose levels open and close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8" y="1283367"/>
            <a:ext cx="7811723" cy="346705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2"/>
              </a:rPr>
              <a:t>Workflowy</a:t>
            </a:r>
            <a:r>
              <a:rPr lang="en-US" sz="3200" cap="none" dirty="0" smtClean="0"/>
              <a:t>. </a:t>
            </a:r>
            <a:r>
              <a:rPr lang="en-US" sz="3200" cap="none" dirty="0" smtClean="0">
                <a:hlinkClick r:id="rId3"/>
              </a:rPr>
              <a:t>Example</a:t>
            </a:r>
            <a:r>
              <a:rPr lang="en-US" sz="3200" cap="none" dirty="0" smtClean="0"/>
              <a:t>. 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07" y="1283367"/>
            <a:ext cx="6205556" cy="468199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8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Create a timeline of events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8" y="1283367"/>
            <a:ext cx="10776787" cy="346705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2"/>
              </a:rPr>
              <a:t>TikiToki</a:t>
            </a:r>
            <a:r>
              <a:rPr lang="en-US" sz="3200" cap="none" dirty="0" smtClean="0"/>
              <a:t>. </a:t>
            </a:r>
            <a:r>
              <a:rPr lang="en-US" sz="3200" cap="none" dirty="0" smtClean="0">
                <a:hlinkClick r:id="rId3"/>
              </a:rPr>
              <a:t>Example: History of the tower of London</a:t>
            </a:r>
            <a:r>
              <a:rPr lang="en-US" sz="3200" cap="none" dirty="0" smtClean="0"/>
              <a:t>.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 smtClean="0">
                <a:hlinkClick r:id="rId4"/>
              </a:rPr>
              <a:t>Dipity</a:t>
            </a:r>
            <a:r>
              <a:rPr lang="en-US" sz="3200" dirty="0" smtClean="0"/>
              <a:t>. </a:t>
            </a:r>
            <a:r>
              <a:rPr lang="en-US" sz="3200" dirty="0" smtClean="0">
                <a:hlinkClick r:id="rId5"/>
              </a:rPr>
              <a:t>Example: History of Lebanon</a:t>
            </a:r>
            <a:r>
              <a:rPr lang="en-US" sz="3200" dirty="0" smtClean="0"/>
              <a:t> 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4" y="2674694"/>
            <a:ext cx="10095571" cy="38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Make a screencast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6585090" cy="5139735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screencasts to communicate oft-repeated information to clients, or to provide them with “just-in-time” information.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the narration tool in PowerPoint. </a:t>
            </a:r>
            <a:r>
              <a:rPr lang="en-US" sz="3200" dirty="0" smtClean="0">
                <a:hlinkClick r:id="rId2"/>
              </a:rPr>
              <a:t>Example</a:t>
            </a:r>
            <a:r>
              <a:rPr lang="en-US" sz="3200" dirty="0" smtClean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3"/>
              </a:rPr>
              <a:t>Screencast-o-</a:t>
            </a:r>
            <a:r>
              <a:rPr lang="en-US" sz="3200" cap="none" dirty="0" err="1" smtClean="0">
                <a:hlinkClick r:id="rId3"/>
              </a:rPr>
              <a:t>Matic</a:t>
            </a:r>
            <a:r>
              <a:rPr lang="en-US" sz="3200" cap="none" dirty="0" smtClean="0"/>
              <a:t>. </a:t>
            </a:r>
            <a:r>
              <a:rPr lang="en-US" sz="3200" cap="none" dirty="0" smtClean="0">
                <a:hlinkClick r:id="rId4"/>
              </a:rPr>
              <a:t>Example</a:t>
            </a:r>
            <a:r>
              <a:rPr lang="en-US" sz="3200" cap="none" dirty="0" smtClean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 smtClean="0">
                <a:hlinkClick r:id="rId5"/>
              </a:rPr>
              <a:t>Camtasia</a:t>
            </a:r>
            <a:r>
              <a:rPr lang="en-US" sz="3200" dirty="0" smtClean="0"/>
              <a:t>. </a:t>
            </a:r>
            <a:r>
              <a:rPr lang="en-US" sz="3200" dirty="0" smtClean="0">
                <a:hlinkClick r:id="rId6"/>
              </a:rPr>
              <a:t>Example</a:t>
            </a:r>
            <a:r>
              <a:rPr lang="en-US" sz="3200" dirty="0" smtClean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Use </a:t>
            </a:r>
            <a:r>
              <a:rPr lang="en-US" sz="3200" cap="none" dirty="0" smtClean="0">
                <a:hlinkClick r:id="rId7"/>
              </a:rPr>
              <a:t>Explain Everything </a:t>
            </a:r>
            <a:r>
              <a:rPr lang="en-US" sz="3200" cap="none" dirty="0" smtClean="0"/>
              <a:t>on a mobile device. </a:t>
            </a:r>
            <a:r>
              <a:rPr lang="en-US" sz="3200" cap="none" dirty="0" smtClean="0">
                <a:hlinkClick r:id="rId8"/>
              </a:rPr>
              <a:t>Example</a:t>
            </a:r>
            <a:r>
              <a:rPr lang="en-US" sz="3200" cap="none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42" y="1729415"/>
            <a:ext cx="5015541" cy="31771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8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Search the web effectively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10911762" cy="513973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cap="none" dirty="0" smtClean="0"/>
              <a:t>Use Google’s </a:t>
            </a:r>
            <a:r>
              <a:rPr lang="en-US" sz="3200" cap="none" dirty="0" smtClean="0">
                <a:hlinkClick r:id="rId2"/>
              </a:rPr>
              <a:t>Advanced Search tool</a:t>
            </a:r>
            <a:r>
              <a:rPr lang="en-US" sz="3200" cap="none" dirty="0" smtClean="0"/>
              <a:t>.</a:t>
            </a:r>
          </a:p>
          <a:p>
            <a:pPr algn="l"/>
            <a:endParaRPr lang="en-US" sz="3200" dirty="0"/>
          </a:p>
          <a:p>
            <a:pPr algn="l"/>
            <a:r>
              <a:rPr lang="en-US" sz="3200" cap="none" dirty="0" smtClean="0"/>
              <a:t>Example: </a:t>
            </a:r>
            <a:r>
              <a:rPr lang="en-US" sz="3200" cap="none" dirty="0" smtClean="0">
                <a:hlinkClick r:id="rId3"/>
              </a:rPr>
              <a:t>an image search </a:t>
            </a:r>
            <a:r>
              <a:rPr lang="en-US" sz="3200" cap="none" dirty="0" smtClean="0"/>
              <a:t>for </a:t>
            </a:r>
            <a:r>
              <a:rPr lang="en-US" sz="3200" cap="none" dirty="0" smtClean="0"/>
              <a:t>“</a:t>
            </a:r>
            <a:r>
              <a:rPr lang="en-US" sz="3200" cap="none" dirty="0" err="1" smtClean="0"/>
              <a:t>fruite</a:t>
            </a:r>
            <a:r>
              <a:rPr lang="en-US" sz="3200" cap="none" dirty="0" smtClean="0"/>
              <a:t>” </a:t>
            </a:r>
            <a:r>
              <a:rPr lang="en-US" sz="3200" cap="none" dirty="0" smtClean="0"/>
              <a:t>or </a:t>
            </a:r>
            <a:r>
              <a:rPr lang="en-US" sz="3200" cap="none" dirty="0" smtClean="0"/>
              <a:t>“fruits” </a:t>
            </a:r>
            <a:r>
              <a:rPr lang="en-US" sz="3200" dirty="0" smtClean="0"/>
              <a:t>found on pages that have been added in the last year and whose domain ends in “on.ca” but excluding pages that contain </a:t>
            </a:r>
            <a:r>
              <a:rPr lang="en-US" sz="3200" dirty="0" smtClean="0"/>
              <a:t>“banana” </a:t>
            </a:r>
            <a:endParaRPr lang="en-US" sz="3200" dirty="0" smtClean="0"/>
          </a:p>
          <a:p>
            <a:pPr algn="l"/>
            <a:endParaRPr lang="en-US" sz="3200" cap="none" dirty="0"/>
          </a:p>
          <a:p>
            <a:pPr algn="l"/>
            <a:r>
              <a:rPr lang="en-US" sz="3200" dirty="0" smtClean="0"/>
              <a:t>Example: a search of </a:t>
            </a:r>
            <a:r>
              <a:rPr lang="en-US" sz="3200" dirty="0" smtClean="0">
                <a:hlinkClick r:id="rId4"/>
              </a:rPr>
              <a:t>PDFs that include </a:t>
            </a:r>
            <a:r>
              <a:rPr lang="en-US" sz="3200" dirty="0" smtClean="0"/>
              <a:t>the phrase “large classes” on Australian websites </a:t>
            </a:r>
          </a:p>
          <a:p>
            <a:pPr algn="l"/>
            <a:endParaRPr lang="en-US" sz="3200" cap="none" dirty="0"/>
          </a:p>
          <a:p>
            <a:pPr algn="l"/>
            <a:r>
              <a:rPr lang="en-US" sz="3200" dirty="0" smtClean="0"/>
              <a:t>Example: find pages that </a:t>
            </a:r>
            <a:r>
              <a:rPr lang="en-US" sz="3200" dirty="0" smtClean="0">
                <a:hlinkClick r:id="rId5"/>
              </a:rPr>
              <a:t>link to UW’s home page</a:t>
            </a:r>
            <a:r>
              <a:rPr lang="en-US" sz="3200" dirty="0" smtClean="0"/>
              <a:t>. </a:t>
            </a:r>
            <a:endParaRPr lang="en-US" sz="3200" cap="none" dirty="0" smtClean="0"/>
          </a:p>
        </p:txBody>
      </p:sp>
    </p:spTree>
    <p:extLst>
      <p:ext uri="{BB962C8B-B14F-4D97-AF65-F5344CB8AC3E}">
        <p14:creationId xmlns:p14="http://schemas.microsoft.com/office/powerpoint/2010/main" val="39902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Access Files from Anywhere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6585090" cy="5139735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Dropbox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2"/>
              </a:rPr>
              <a:t>How to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3"/>
              </a:rPr>
              <a:t>Video tutorial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4"/>
              </a:rPr>
              <a:t>Example</a:t>
            </a:r>
            <a:r>
              <a:rPr lang="en-US" sz="3200" cap="none" dirty="0" smtClean="0"/>
              <a:t> </a:t>
            </a:r>
            <a:r>
              <a:rPr lang="en-US" sz="2000" cap="none" dirty="0" smtClean="0"/>
              <a:t>(aggregate results for KSU Training program of the Instructional Challenges Survey)</a:t>
            </a:r>
            <a:endParaRPr lang="en-US" sz="2000" cap="none" dirty="0" smtClean="0"/>
          </a:p>
        </p:txBody>
      </p:sp>
      <p:pic>
        <p:nvPicPr>
          <p:cNvPr id="7170" name="Picture 2" descr="http://extension.usu.edu/innovate/images/uploads/dropbox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32" y="1464917"/>
            <a:ext cx="3936416" cy="39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Assign and Keep Track of Tasks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696" y="1239450"/>
            <a:ext cx="3760125" cy="3023601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</a:t>
            </a:r>
            <a:r>
              <a:rPr lang="en-US" sz="3200" cap="none" dirty="0" err="1" smtClean="0"/>
              <a:t>Todoist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Home page</a:t>
            </a:r>
            <a:endParaRPr lang="en-U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3"/>
              </a:rPr>
              <a:t>Video overview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4"/>
              </a:rPr>
              <a:t>Video tutorials</a:t>
            </a:r>
            <a:endParaRPr lang="en-US" sz="3200" cap="none" dirty="0" smtClean="0"/>
          </a:p>
        </p:txBody>
      </p:sp>
      <p:pic>
        <p:nvPicPr>
          <p:cNvPr id="1030" name="Picture 6" descr="https://todoist.com/blog/wp-content/uploads/2013/07/tablets_comp2_io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26" y="685799"/>
            <a:ext cx="5439228" cy="59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Get more done at your PC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8"/>
            <a:ext cx="4908885" cy="4614222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Acquire a second monitor</a:t>
            </a:r>
            <a:br>
              <a:rPr lang="en-US" sz="3200" cap="none" dirty="0" smtClean="0"/>
            </a:br>
            <a:endParaRPr lang="en-US" sz="3200" cap="none" dirty="0" smtClean="0"/>
          </a:p>
          <a:p>
            <a:pPr algn="l"/>
            <a:r>
              <a:rPr lang="en-US" dirty="0" smtClean="0"/>
              <a:t>It can increases productivity by 10% to 50%</a:t>
            </a:r>
            <a:endParaRPr lang="en-US" sz="1800" cap="none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8" y="1283367"/>
            <a:ext cx="6069543" cy="4614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89" y="6047874"/>
            <a:ext cx="1122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http://www.corecommunication.ca/4-studies-which-show-that-using-a-second-monitor-can-boost-productivity/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1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Collect, organize, and share web resources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59" y="1273742"/>
            <a:ext cx="4822257" cy="5139735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Evernote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An </a:t>
            </a:r>
            <a:r>
              <a:rPr lang="en-US" sz="3200" cap="none" dirty="0" smtClean="0">
                <a:hlinkClick r:id="rId2"/>
              </a:rPr>
              <a:t>article </a:t>
            </a:r>
            <a:r>
              <a:rPr lang="en-US" sz="3200" cap="none" dirty="0" smtClean="0"/>
              <a:t>from </a:t>
            </a:r>
            <a:r>
              <a:rPr lang="en-US" sz="3200" cap="none" dirty="0" err="1" smtClean="0"/>
              <a:t>Lifehacker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3"/>
              </a:rPr>
              <a:t>Example </a:t>
            </a:r>
            <a:r>
              <a:rPr lang="en-US" sz="3200" cap="none" dirty="0" smtClean="0"/>
              <a:t>of a "notebook" in Evernote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4"/>
              </a:rPr>
              <a:t>Video tutorial</a:t>
            </a:r>
            <a:endParaRPr lang="en-US" sz="3200" cap="none" dirty="0" smtClean="0"/>
          </a:p>
        </p:txBody>
      </p:sp>
      <p:pic>
        <p:nvPicPr>
          <p:cNvPr id="5122" name="Picture 2" descr="http://blog.evernote.com/files/2011/03/evernote_web_new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6" y="898356"/>
            <a:ext cx="6659124" cy="44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Collaborate on a document in real time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8547704" cy="5139735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Google Docs as a wiki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/>
              <a:t>Example: </a:t>
            </a:r>
            <a:r>
              <a:rPr lang="en-US" sz="3200" dirty="0" smtClean="0">
                <a:hlinkClick r:id="rId2" action="ppaction://hlinkfile"/>
              </a:rPr>
              <a:t>bit.ly/KSU-wiki</a:t>
            </a:r>
            <a:r>
              <a:rPr lang="en-US" sz="3200" dirty="0" smtClean="0"/>
              <a:t> 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3"/>
              </a:rPr>
              <a:t>Video tutorial</a:t>
            </a:r>
            <a:endParaRPr lang="en-US" sz="3200" cap="none" dirty="0" smtClean="0"/>
          </a:p>
        </p:txBody>
      </p:sp>
      <p:pic>
        <p:nvPicPr>
          <p:cNvPr id="5122" name="Picture 2" descr="http://edudemic.com/wp-content/uploads/2010/06/GoogleDo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56" y="261310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Learn how to do something 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90" y="1283367"/>
            <a:ext cx="4061862" cy="510139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Find an </a:t>
            </a:r>
            <a:r>
              <a:rPr lang="en-US" sz="3200" cap="none" dirty="0" smtClean="0"/>
              <a:t>online video or screencast that explains what you want to learn</a:t>
            </a:r>
            <a:endParaRPr lang="en-US" sz="3200" cap="non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YouTube: </a:t>
            </a:r>
            <a:r>
              <a:rPr lang="en-US" dirty="0" smtClean="0">
                <a:hlinkClick r:id="rId2"/>
              </a:rPr>
              <a:t>How to </a:t>
            </a:r>
            <a:r>
              <a:rPr lang="en-US" dirty="0" smtClean="0">
                <a:hlinkClick r:id="rId2"/>
              </a:rPr>
              <a:t>change a tire</a:t>
            </a:r>
            <a:r>
              <a:rPr lang="en-US" dirty="0" smtClean="0"/>
              <a:t>.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Khan Academy: </a:t>
            </a:r>
            <a:r>
              <a:rPr lang="en-US" dirty="0" smtClean="0">
                <a:hlinkClick r:id="rId3"/>
              </a:rPr>
              <a:t>Find the volume of a sphere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Vimeo: </a:t>
            </a:r>
            <a:r>
              <a:rPr lang="en-US" dirty="0" smtClean="0">
                <a:hlinkClick r:id="rId4"/>
              </a:rPr>
              <a:t>How to use a semi-colon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7" y="1052501"/>
            <a:ext cx="7300075" cy="44435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59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Keep track of passwords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8" y="1283368"/>
            <a:ext cx="9506709" cy="1392926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/>
              <a:t>Use </a:t>
            </a:r>
            <a:r>
              <a:rPr lang="en-CA" sz="3200" dirty="0" smtClean="0">
                <a:hlinkClick r:id="rId2"/>
              </a:rPr>
              <a:t>LastPass</a:t>
            </a:r>
            <a:endParaRPr lang="en-US" sz="3200" cap="none" dirty="0" smtClean="0"/>
          </a:p>
        </p:txBody>
      </p:sp>
      <p:pic>
        <p:nvPicPr>
          <p:cNvPr id="12290" name="Picture 2" descr="http://www.geonetsolutions.co.uk/wp-content/uploads/2014/08/LastPassLogoSha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8" y="2877016"/>
            <a:ext cx="9545442" cy="23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92" y="214249"/>
            <a:ext cx="11167872" cy="886016"/>
          </a:xfrm>
        </p:spPr>
        <p:txBody>
          <a:bodyPr/>
          <a:lstStyle/>
          <a:p>
            <a:r>
              <a:rPr lang="en-US" dirty="0" smtClean="0"/>
              <a:t>Save, tag, categorize, and share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975233"/>
            <a:ext cx="10192512" cy="59753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Diigo</a:t>
            </a:r>
            <a:r>
              <a:rPr lang="en-US" dirty="0" smtClean="0"/>
              <a:t> (a social bookmarking tool)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30" y="1455834"/>
            <a:ext cx="7877950" cy="526132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3464" y="1664208"/>
            <a:ext cx="3557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Tag and search </a:t>
            </a:r>
            <a:r>
              <a:rPr lang="en-US" sz="2800" dirty="0" smtClean="0"/>
              <a:t>your own collection of online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Search the online </a:t>
            </a:r>
            <a:r>
              <a:rPr lang="en-US" sz="2800" dirty="0" smtClean="0">
                <a:hlinkClick r:id="rId4"/>
              </a:rPr>
              <a:t>collections of other </a:t>
            </a:r>
            <a:r>
              <a:rPr lang="en-US" sz="2800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</a:t>
            </a:r>
            <a:r>
              <a:rPr lang="en-US" sz="2800" dirty="0" smtClean="0">
                <a:hlinkClick r:id="rId5"/>
              </a:rPr>
              <a:t>categories </a:t>
            </a:r>
            <a:r>
              <a:rPr lang="en-US" sz="2800" dirty="0" smtClean="0"/>
              <a:t>(called “outliners”)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a “</a:t>
            </a:r>
            <a:r>
              <a:rPr lang="en-US" sz="2800" dirty="0" smtClean="0">
                <a:hlinkClick r:id="rId6"/>
              </a:rPr>
              <a:t>group</a:t>
            </a:r>
            <a:r>
              <a:rPr lang="en-US" sz="2800" dirty="0" smtClean="0"/>
              <a:t>” to collaborate with others.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56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web resources quickly and efficiently with your students or colleagues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Twitter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464" y="1610901"/>
            <a:ext cx="7633235" cy="49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an interview, or record spoken ideas, in an efficient manner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786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Use </a:t>
            </a:r>
            <a:r>
              <a:rPr lang="en-US" sz="3200" dirty="0" smtClean="0"/>
              <a:t>Dictate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Dictate</a:t>
            </a:r>
            <a:r>
              <a:rPr lang="en-US" dirty="0" smtClean="0"/>
              <a:t> </a:t>
            </a:r>
            <a:r>
              <a:rPr lang="en-US" dirty="0"/>
              <a:t>records audio, but only does so when you are speaking: in other words, if you are brainstorming in your office, you can turn on Dictate, and it will record what you speak -- but it won't record the silences between your thoughts. Thus, a 20-minute session of brainstorming might actually end up being just four minutes of actual audio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dictate-connect.com/wp-content/uploads/2014/03/PastedGraphic-11-508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78" y="952901"/>
            <a:ext cx="2876717" cy="57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more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07273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Use Outread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Outread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Rapid Serial Visual Presentation (RSVP) tool; that is, it presents text to you one word or short phrase at a time in the same place on your screen. This allows you to read much more rapidly than you otherwise can.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topapps.net/wp-content/uploads/2014/01/Outrea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31" y="269506"/>
            <a:ext cx="3712510" cy="63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5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90373" cy="1325563"/>
          </a:xfrm>
        </p:spPr>
        <p:txBody>
          <a:bodyPr/>
          <a:lstStyle/>
          <a:p>
            <a:r>
              <a:rPr lang="en-US" dirty="0" smtClean="0"/>
              <a:t>Write a document more quickly and with less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Use Dragon Dictation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Dragon Dictation</a:t>
            </a:r>
            <a:r>
              <a:rPr lang="en-US" dirty="0"/>
              <a:t> is a speech-to-text app. </a:t>
            </a:r>
          </a:p>
          <a:p>
            <a:endParaRPr lang="en-US" dirty="0"/>
          </a:p>
        </p:txBody>
      </p:sp>
      <p:pic>
        <p:nvPicPr>
          <p:cNvPr id="3074" name="Picture 2" descr="http://a5.mzstatic.com/us/r30/Purple/v4/db/f3/0b/dbf30b72-7831-d9f5-9743-2b5c88a10ec7/screen320x4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01" y="250890"/>
            <a:ext cx="4300854" cy="64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66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Use </a:t>
            </a:r>
            <a:r>
              <a:rPr lang="en-US" sz="3200" dirty="0" err="1"/>
              <a:t>Evolvo</a:t>
            </a:r>
            <a:endParaRPr lang="en-US" sz="3200" dirty="0"/>
          </a:p>
          <a:p>
            <a:pPr marL="0" indent="0">
              <a:buNone/>
            </a:pPr>
            <a:r>
              <a:rPr lang="en-US" dirty="0" err="1" smtClean="0">
                <a:hlinkClick r:id="rId2"/>
              </a:rPr>
              <a:t>Evolvo</a:t>
            </a:r>
            <a:r>
              <a:rPr lang="en-US" dirty="0" smtClean="0"/>
              <a:t> </a:t>
            </a:r>
            <a:r>
              <a:rPr lang="en-US" dirty="0"/>
              <a:t>is a text-to-speech app. </a:t>
            </a:r>
          </a:p>
          <a:p>
            <a:endParaRPr lang="en-US" dirty="0" smtClean="0"/>
          </a:p>
        </p:txBody>
      </p:sp>
      <p:pic>
        <p:nvPicPr>
          <p:cNvPr id="4098" name="Picture 2" descr="https://static-s.aa-cdn.net/img/ios/543469527/12a37e64c5ecccedf801e9a9fe21f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91" y="172620"/>
            <a:ext cx="3735604" cy="640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0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Get more done at your PC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8"/>
            <a:ext cx="4908885" cy="4604086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Don’t multitask</a:t>
            </a:r>
            <a:br>
              <a:rPr lang="en-US" sz="3200" cap="none" dirty="0" smtClean="0"/>
            </a:br>
            <a:endParaRPr lang="en-US" sz="3200" cap="none" dirty="0" smtClean="0"/>
          </a:p>
          <a:p>
            <a:pPr algn="l"/>
            <a:r>
              <a:rPr lang="en-US" dirty="0" smtClean="0"/>
              <a:t>It increases errors and decreases efficiency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20" y="1283367"/>
            <a:ext cx="6365511" cy="3978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89" y="5727031"/>
            <a:ext cx="112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>
                <a:hlinkClick r:id="rId3"/>
              </a:rPr>
              <a:t>http://msutoday.msu.edu/news/2013/brief-interruptions-spawn-errors/</a:t>
            </a:r>
            <a:r>
              <a:rPr lang="en-US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8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Learn more about productivity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8"/>
            <a:ext cx="4485374" cy="355813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2"/>
              </a:rPr>
              <a:t>The Science of Productivity </a:t>
            </a:r>
            <a:r>
              <a:rPr lang="en-US" sz="3200" cap="none" dirty="0" smtClean="0"/>
              <a:t>(YouTube video</a:t>
            </a:r>
            <a:r>
              <a:rPr lang="en-US" sz="3200" cap="none" dirty="0" smtClean="0"/>
              <a:t>)</a:t>
            </a:r>
            <a:endParaRPr lang="en-US" sz="3200" cap="none" dirty="0" smtClean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3"/>
              </a:rPr>
              <a:t>Getting Things Done blog</a:t>
            </a:r>
            <a:endParaRPr lang="en-US" sz="3200" cap="none" dirty="0" smtClean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cap="none" dirty="0" smtClean="0">
                <a:hlinkClick r:id="rId4"/>
              </a:rPr>
              <a:t>Art of Stress-Free Productivity </a:t>
            </a:r>
            <a:r>
              <a:rPr lang="en-US" sz="3200" cap="none" dirty="0" smtClean="0"/>
              <a:t>(TED Talk</a:t>
            </a:r>
            <a:r>
              <a:rPr lang="en-US" sz="3200" cap="none" dirty="0" smtClean="0"/>
              <a:t>)</a:t>
            </a:r>
            <a:endParaRPr lang="en-US" sz="3200" cap="none" dirty="0" smtClean="0"/>
          </a:p>
        </p:txBody>
      </p:sp>
      <p:pic>
        <p:nvPicPr>
          <p:cNvPr id="13314" name="Picture 2" descr="http://www.add-impact.com/wp-content/uploads/2015/02/productivity_marc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74" y="1629877"/>
            <a:ext cx="6957689" cy="45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69" y="535259"/>
            <a:ext cx="11229474" cy="5107258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Dr. Mark </a:t>
            </a:r>
            <a:r>
              <a:rPr lang="en-US" sz="4400" b="1" dirty="0" smtClean="0"/>
              <a:t>Morton</a:t>
            </a:r>
            <a:br>
              <a:rPr lang="en-US" sz="4400" b="1" dirty="0" smtClean="0"/>
            </a:br>
            <a:r>
              <a:rPr lang="en-US" sz="4400" b="1" dirty="0" smtClean="0"/>
              <a:t>Centre for Teaching Excellence</a:t>
            </a:r>
            <a:br>
              <a:rPr lang="en-US" sz="4400" b="1" dirty="0" smtClean="0"/>
            </a:br>
            <a:r>
              <a:rPr lang="en-US" sz="4400" b="1" dirty="0" smtClean="0"/>
              <a:t>University of Waterloo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800" b="1" dirty="0" smtClean="0">
                <a:hlinkClick r:id="rId2"/>
              </a:rPr>
              <a:t>mmorton@uwaterloo.ca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hlinkClick r:id="rId3"/>
              </a:rPr>
              <a:t>www.markmorton.ca</a:t>
            </a:r>
            <a:r>
              <a:rPr lang="en-US" sz="28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7989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Get more done at your PC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8"/>
            <a:ext cx="4908885" cy="4604086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Take breaks</a:t>
            </a:r>
            <a:br>
              <a:rPr lang="en-US" sz="3200" cap="none" dirty="0" smtClean="0"/>
            </a:br>
            <a:endParaRPr lang="en-US" sz="3200" cap="none" dirty="0" smtClean="0"/>
          </a:p>
          <a:p>
            <a:pPr algn="l"/>
            <a:r>
              <a:rPr lang="en-US" dirty="0" smtClean="0"/>
              <a:t>Taking regular breaks increases productivity and creativity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29389" y="6063916"/>
            <a:ext cx="1098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http://www.nytimes.com/2012/06/17/jobs/take-breaks-regularly-to-stay-on-schedule-workstation.html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1106906"/>
            <a:ext cx="5715798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essays faster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28" y="1441576"/>
            <a:ext cx="10515600" cy="52518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“</a:t>
            </a:r>
            <a:r>
              <a:rPr lang="en-US" dirty="0" smtClean="0">
                <a:hlinkClick r:id="rId2"/>
              </a:rPr>
              <a:t>autotext </a:t>
            </a:r>
            <a:r>
              <a:rPr lang="en-US" dirty="0">
                <a:hlinkClick r:id="rId2"/>
              </a:rPr>
              <a:t>with </a:t>
            </a:r>
            <a:r>
              <a:rPr lang="en-US" dirty="0" smtClean="0">
                <a:hlinkClick r:id="rId2"/>
              </a:rPr>
              <a:t>hyperlinks</a:t>
            </a:r>
            <a:r>
              <a:rPr lang="en-US" dirty="0" smtClean="0"/>
              <a:t>”</a:t>
            </a:r>
            <a:r>
              <a:rPr lang="en-US" sz="1900" dirty="0" smtClean="0"/>
              <a:t>(watch the first 3m25s of this screencast)</a:t>
            </a:r>
            <a:endParaRPr lang="en-US" sz="1900" dirty="0"/>
          </a:p>
          <a:p>
            <a:pPr marL="457200" lvl="1" indent="0">
              <a:buNone/>
            </a:pPr>
            <a:r>
              <a:rPr lang="en-US" sz="3200" dirty="0" smtClean="0"/>
              <a:t>This a method of creating inserting long comments into a Word document by typing an abbreviation that automatically “expands” into a long comment. For example, I might type “</a:t>
            </a:r>
            <a:r>
              <a:rPr lang="en-US" sz="3200" dirty="0" err="1" smtClean="0"/>
              <a:t>xnts</a:t>
            </a:r>
            <a:r>
              <a:rPr lang="en-US" sz="3200" dirty="0" smtClean="0"/>
              <a:t>” into a student’s essay, which will then expand into this: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857250" lvl="1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“Your paragraph does not have a clear topic sentence. Without a topic sentence, your paragraph will wander, and your reader will not understand your main idea. You can read more about topic sentences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Notice, too, that the expanded comment includes a hyperlink to an additional online resource.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Survey a group of people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5085348" cy="5101391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an online form tool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dirty="0" smtClean="0">
                <a:hlinkClick r:id="rId2"/>
              </a:rPr>
              <a:t>survey tool </a:t>
            </a:r>
            <a:r>
              <a:rPr lang="en-US" dirty="0" smtClean="0"/>
              <a:t>in Blackboard to create a survey for your students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Polldaddy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Toofast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67" y="1166313"/>
            <a:ext cx="6110396" cy="40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Find a meeting time that works for everyone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872" y="818147"/>
            <a:ext cx="9172172" cy="53833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 smtClean="0">
                <a:hlinkClick r:id="rId3"/>
              </a:rPr>
              <a:t>Doodle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6150" name="Picture 6" descr="http://vannw.org/wp-content/uploads/2011/12/Capture-date-ti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903872"/>
            <a:ext cx="7896225" cy="55499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Get people to sign up for something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2737686" cy="5101391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an online sign-up sheet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Bringit </a:t>
            </a:r>
            <a:r>
              <a:rPr lang="en-US" dirty="0" smtClean="0"/>
              <a:t>(free)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Jooners </a:t>
            </a:r>
            <a:r>
              <a:rPr lang="en-US" dirty="0" smtClean="0"/>
              <a:t>(not free, and for more complex sign ups)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64" y="818147"/>
            <a:ext cx="8532199" cy="57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288174"/>
            <a:ext cx="11229474" cy="5299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Shorten a long URL </a:t>
            </a:r>
            <a:endParaRPr lang="en-C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1283367"/>
            <a:ext cx="4080712" cy="5101391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 smtClean="0"/>
              <a:t>Use an URL shortening tool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Bit.ly</a:t>
            </a:r>
            <a:r>
              <a:rPr lang="en-US" dirty="0" smtClean="0"/>
              <a:t>. Example: </a:t>
            </a:r>
            <a:r>
              <a:rPr lang="en-US" dirty="0" smtClean="0">
                <a:hlinkClick r:id="rId3"/>
              </a:rPr>
              <a:t>http://bit.ly/napping-benefits</a:t>
            </a:r>
            <a:r>
              <a:rPr lang="en-US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Google URL </a:t>
            </a:r>
            <a:r>
              <a:rPr lang="en-US" dirty="0" err="1" smtClean="0">
                <a:hlinkClick r:id="rId4"/>
              </a:rPr>
              <a:t>shortener</a:t>
            </a:r>
            <a:r>
              <a:rPr lang="en-US" dirty="0" smtClean="0"/>
              <a:t>. 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6" y="892842"/>
            <a:ext cx="7194607" cy="54919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6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875</Words>
  <Application>Microsoft Office PowerPoint</Application>
  <PresentationFormat>Widescreen</PresentationFormat>
  <Paragraphs>119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Dr. Mark Morton Centre for Teaching Excellence University of Waterloo  mmorton@uwaterloo.ca www.markmorton.ca  </vt:lpstr>
      <vt:lpstr>Get more done at your PC</vt:lpstr>
      <vt:lpstr>Get more done at your PC</vt:lpstr>
      <vt:lpstr>Get more done at your PC</vt:lpstr>
      <vt:lpstr>Grade essays faster </vt:lpstr>
      <vt:lpstr>Survey a group of people</vt:lpstr>
      <vt:lpstr>Find a meeting time that works for everyone</vt:lpstr>
      <vt:lpstr>Get people to sign up for something</vt:lpstr>
      <vt:lpstr>Shorten a long URL </vt:lpstr>
      <vt:lpstr>Track how many people click your links</vt:lpstr>
      <vt:lpstr>Find copyright-free images</vt:lpstr>
      <vt:lpstr>Help people understand something by creating a diagram</vt:lpstr>
      <vt:lpstr>Help people understand something by creating a diagram</vt:lpstr>
      <vt:lpstr>Create an outline whose levels open and close</vt:lpstr>
      <vt:lpstr>Create a timeline of events</vt:lpstr>
      <vt:lpstr>Make a screencast</vt:lpstr>
      <vt:lpstr>Search the web effectively</vt:lpstr>
      <vt:lpstr>Access Files from Anywhere</vt:lpstr>
      <vt:lpstr>Assign and Keep Track of Tasks</vt:lpstr>
      <vt:lpstr>Collect, organize, and share web resources</vt:lpstr>
      <vt:lpstr>Collaborate on a document in real time</vt:lpstr>
      <vt:lpstr>Learn how to do something </vt:lpstr>
      <vt:lpstr>Keep track of passwords</vt:lpstr>
      <vt:lpstr>Save, tag, categorize, and share online resources</vt:lpstr>
      <vt:lpstr>Share web resources quickly and efficiently with your students or colleagues</vt:lpstr>
      <vt:lpstr>Record an interview, or record spoken ideas, in an efficient manner</vt:lpstr>
      <vt:lpstr>Read more quickly</vt:lpstr>
      <vt:lpstr>Write a document more quickly and with less effort</vt:lpstr>
      <vt:lpstr>Evolvo</vt:lpstr>
      <vt:lpstr>Learn more about productivity</vt:lpstr>
      <vt:lpstr>Dr. Mark Morton Centre for Teaching Excellence University of Waterloo  mmorton@uwaterloo.ca www.markmorton.ca  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more done at your PC</dc:title>
  <dc:creator>Morton, Mark</dc:creator>
  <cp:lastModifiedBy>Mark Morton</cp:lastModifiedBy>
  <cp:revision>62</cp:revision>
  <dcterms:created xsi:type="dcterms:W3CDTF">2015-04-06T17:27:53Z</dcterms:created>
  <dcterms:modified xsi:type="dcterms:W3CDTF">2015-07-29T23:01:53Z</dcterms:modified>
</cp:coreProperties>
</file>