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8" r:id="rId1"/>
  </p:sldMasterIdLst>
  <p:sldIdLst>
    <p:sldId id="297" r:id="rId2"/>
    <p:sldId id="302" r:id="rId3"/>
    <p:sldId id="298" r:id="rId4"/>
    <p:sldId id="303" r:id="rId5"/>
    <p:sldId id="304" r:id="rId6"/>
    <p:sldId id="271" r:id="rId7"/>
    <p:sldId id="320" r:id="rId8"/>
    <p:sldId id="321" r:id="rId9"/>
    <p:sldId id="323" r:id="rId10"/>
    <p:sldId id="322" r:id="rId11"/>
    <p:sldId id="335" r:id="rId12"/>
    <p:sldId id="293" r:id="rId13"/>
    <p:sldId id="267" r:id="rId14"/>
    <p:sldId id="328" r:id="rId15"/>
    <p:sldId id="330" r:id="rId16"/>
    <p:sldId id="329" r:id="rId17"/>
    <p:sldId id="279" r:id="rId18"/>
    <p:sldId id="315" r:id="rId19"/>
    <p:sldId id="316" r:id="rId20"/>
    <p:sldId id="338" r:id="rId21"/>
    <p:sldId id="339" r:id="rId22"/>
    <p:sldId id="340" r:id="rId23"/>
    <p:sldId id="342" r:id="rId24"/>
    <p:sldId id="341" r:id="rId25"/>
    <p:sldId id="265" r:id="rId26"/>
    <p:sldId id="308" r:id="rId27"/>
    <p:sldId id="343" r:id="rId28"/>
    <p:sldId id="313" r:id="rId29"/>
    <p:sldId id="344" r:id="rId30"/>
    <p:sldId id="294" r:id="rId31"/>
    <p:sldId id="277" r:id="rId32"/>
    <p:sldId id="325" r:id="rId33"/>
    <p:sldId id="326" r:id="rId34"/>
    <p:sldId id="327" r:id="rId35"/>
    <p:sldId id="278" r:id="rId36"/>
    <p:sldId id="314" r:id="rId37"/>
    <p:sldId id="345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Question Facilitation Tools" id="{DC3B5FCD-A641-44C1-BB2C-B2B7722D258E}">
          <p14:sldIdLst>
            <p14:sldId id="297"/>
            <p14:sldId id="302"/>
            <p14:sldId id="298"/>
            <p14:sldId id="303"/>
            <p14:sldId id="304"/>
          </p14:sldIdLst>
        </p14:section>
        <p14:section name="Question Cookie" id="{E3E088B5-C85A-49CC-B5EE-933434187C74}">
          <p14:sldIdLst>
            <p14:sldId id="271"/>
            <p14:sldId id="320"/>
            <p14:sldId id="321"/>
            <p14:sldId id="323"/>
            <p14:sldId id="322"/>
            <p14:sldId id="335"/>
            <p14:sldId id="293"/>
          </p14:sldIdLst>
        </p14:section>
        <p14:section name="Clickers" id="{31515516-973F-4F25-B0AB-AEF06D31E423}">
          <p14:sldIdLst>
            <p14:sldId id="267"/>
            <p14:sldId id="328"/>
            <p14:sldId id="330"/>
            <p14:sldId id="329"/>
            <p14:sldId id="279"/>
            <p14:sldId id="315"/>
            <p14:sldId id="316"/>
            <p14:sldId id="338"/>
            <p14:sldId id="339"/>
            <p14:sldId id="340"/>
            <p14:sldId id="342"/>
            <p14:sldId id="341"/>
          </p14:sldIdLst>
        </p14:section>
        <p14:section name="Top Hat" id="{E500DA47-E9AA-4D7C-81F8-1F6F4E7BE775}">
          <p14:sldIdLst>
            <p14:sldId id="265"/>
            <p14:sldId id="308"/>
            <p14:sldId id="343"/>
            <p14:sldId id="313"/>
            <p14:sldId id="344"/>
            <p14:sldId id="294"/>
          </p14:sldIdLst>
        </p14:section>
        <p14:section name="Piazza" id="{DB432599-5B1D-4B92-92C3-7ABD1F041DC4}">
          <p14:sldIdLst>
            <p14:sldId id="277"/>
            <p14:sldId id="325"/>
            <p14:sldId id="326"/>
            <p14:sldId id="327"/>
            <p14:sldId id="278"/>
          </p14:sldIdLst>
        </p14:section>
        <p14:section name="Questions and Discussion" id="{7D720970-6552-40BA-A683-2DE291FE6DAF}">
          <p14:sldIdLst>
            <p14:sldId id="314"/>
            <p14:sldId id="34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08" y="2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53015-2348-4EEE-AD6A-42AA82D26CF7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A4DF7-B699-463E-8C0D-64F888806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49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53015-2348-4EEE-AD6A-42AA82D26CF7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A4DF7-B699-463E-8C0D-64F888806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47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53015-2348-4EEE-AD6A-42AA82D26CF7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A4DF7-B699-463E-8C0D-64F888806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36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53015-2348-4EEE-AD6A-42AA82D26CF7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A4DF7-B699-463E-8C0D-64F88880688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8637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53015-2348-4EEE-AD6A-42AA82D26CF7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A4DF7-B699-463E-8C0D-64F888806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630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53015-2348-4EEE-AD6A-42AA82D26CF7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A4DF7-B699-463E-8C0D-64F888806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00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53015-2348-4EEE-AD6A-42AA82D26CF7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A4DF7-B699-463E-8C0D-64F888806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99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53015-2348-4EEE-AD6A-42AA82D26CF7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A4DF7-B699-463E-8C0D-64F888806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12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53015-2348-4EEE-AD6A-42AA82D26CF7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A4DF7-B699-463E-8C0D-64F888806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51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53015-2348-4EEE-AD6A-42AA82D26CF7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A4DF7-B699-463E-8C0D-64F888806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88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53015-2348-4EEE-AD6A-42AA82D26CF7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A4DF7-B699-463E-8C0D-64F888806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881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53015-2348-4EEE-AD6A-42AA82D26CF7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A4DF7-B699-463E-8C0D-64F888806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75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53015-2348-4EEE-AD6A-42AA82D26CF7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A4DF7-B699-463E-8C0D-64F888806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53015-2348-4EEE-AD6A-42AA82D26CF7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A4DF7-B699-463E-8C0D-64F888806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22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53015-2348-4EEE-AD6A-42AA82D26CF7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A4DF7-B699-463E-8C0D-64F888806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263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53015-2348-4EEE-AD6A-42AA82D26CF7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A4DF7-B699-463E-8C0D-64F888806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33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53015-2348-4EEE-AD6A-42AA82D26CF7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A4DF7-B699-463E-8C0D-64F888806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D453015-2348-4EEE-AD6A-42AA82D26CF7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A4DF7-B699-463E-8C0D-64F888806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3351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50" r:id="rId12"/>
    <p:sldLayoutId id="2147483951" r:id="rId13"/>
    <p:sldLayoutId id="2147483952" r:id="rId14"/>
    <p:sldLayoutId id="2147483953" r:id="rId15"/>
    <p:sldLayoutId id="2147483954" r:id="rId16"/>
    <p:sldLayoutId id="214748395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kmorton.ca/" TargetMode="External"/><Relationship Id="rId2" Type="http://schemas.openxmlformats.org/officeDocument/2006/relationships/hyperlink" Target="mailto:mmorton@uwaterloo.ca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questioncookie.com/KSU2015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Question Facilitation Tools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Dr. Mark Morton</a:t>
            </a:r>
          </a:p>
          <a:p>
            <a:pPr marL="0" indent="0">
              <a:buNone/>
            </a:pPr>
            <a:r>
              <a:rPr lang="en-US" dirty="0" smtClean="0"/>
              <a:t>Centre for Teaching Excellence</a:t>
            </a:r>
          </a:p>
          <a:p>
            <a:pPr marL="0" indent="0">
              <a:buNone/>
            </a:pPr>
            <a:r>
              <a:rPr lang="en-US" dirty="0" smtClean="0"/>
              <a:t>University of Waterloo</a:t>
            </a:r>
          </a:p>
          <a:p>
            <a:endParaRPr lang="en-US" dirty="0"/>
          </a:p>
          <a:p>
            <a:pPr marL="400050" lvl="1" indent="0">
              <a:buNone/>
            </a:pPr>
            <a:r>
              <a:rPr lang="en-US" sz="1600" b="1" dirty="0" smtClean="0">
                <a:hlinkClick r:id="rId2"/>
              </a:rPr>
              <a:t>mmorton@uwaterloo.ca</a:t>
            </a:r>
            <a:r>
              <a:rPr lang="en-US" sz="1600" b="1" dirty="0" smtClean="0"/>
              <a:t> </a:t>
            </a:r>
          </a:p>
          <a:p>
            <a:pPr marL="400050" lvl="1" indent="0">
              <a:buNone/>
            </a:pPr>
            <a:r>
              <a:rPr lang="en-US" sz="1600" b="1" dirty="0" smtClean="0">
                <a:hlinkClick r:id="rId3"/>
              </a:rPr>
              <a:t>www.markmorton.ca</a:t>
            </a:r>
            <a:r>
              <a:rPr lang="en-US" sz="1600" b="1" dirty="0" smtClean="0"/>
              <a:t> 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97236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645" y="153046"/>
            <a:ext cx="8945840" cy="3852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/>
              <a:t>Question Cookie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0644" y="1522150"/>
            <a:ext cx="394537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What does it do?</a:t>
            </a:r>
          </a:p>
          <a:p>
            <a:endParaRPr lang="en-US" sz="3000" dirty="0" smtClean="0"/>
          </a:p>
          <a:p>
            <a:r>
              <a:rPr lang="en-US" sz="3000" dirty="0" smtClean="0"/>
              <a:t>The instructor and/or students can respond, in Question Cookie, to questions that are posted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015" y="345682"/>
            <a:ext cx="7639692" cy="627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2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602" y="921385"/>
            <a:ext cx="10016723" cy="1000405"/>
          </a:xfrm>
        </p:spPr>
        <p:txBody>
          <a:bodyPr>
            <a:noAutofit/>
          </a:bodyPr>
          <a:lstStyle/>
          <a:p>
            <a:r>
              <a:rPr lang="en-US" sz="3000" dirty="0" smtClean="0"/>
              <a:t>Brainstorming: How could Question Cookie enhance </a:t>
            </a:r>
            <a:r>
              <a:rPr lang="en-US" sz="3000" dirty="0"/>
              <a:t>your students’ learning experience?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2085048"/>
            <a:ext cx="10240466" cy="4195481"/>
          </a:xfrm>
        </p:spPr>
        <p:txBody>
          <a:bodyPr>
            <a:noAutofit/>
          </a:bodyPr>
          <a:lstStyle/>
          <a:p>
            <a:r>
              <a:rPr lang="en-US" sz="3000" dirty="0" smtClean="0"/>
              <a:t>Encourages “shy” students to ask questions in class</a:t>
            </a:r>
          </a:p>
          <a:p>
            <a:r>
              <a:rPr lang="en-US" sz="3000" dirty="0" smtClean="0"/>
              <a:t>You can see which questions are of most interest to the greatest number of students</a:t>
            </a:r>
          </a:p>
          <a:p>
            <a:r>
              <a:rPr lang="en-US" sz="3000" dirty="0" smtClean="0"/>
              <a:t>You can “check” the questions before responding to them</a:t>
            </a:r>
          </a:p>
          <a:p>
            <a:r>
              <a:rPr lang="en-US" sz="3000" dirty="0" smtClean="0"/>
              <a:t>You can copy questions that you don’t answer in class into a discussion group in your Learning Management System, and respond to them there. </a:t>
            </a:r>
            <a:endParaRPr lang="en-US" sz="3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0645" y="153046"/>
            <a:ext cx="8945840" cy="9473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4400" b="1" dirty="0" smtClean="0"/>
              <a:t>Question Cookie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63188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941037"/>
            <a:ext cx="9404723" cy="10469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Over the next </a:t>
            </a:r>
            <a:r>
              <a:rPr lang="en-US" sz="2800" dirty="0" smtClean="0"/>
              <a:t>five days, </a:t>
            </a:r>
            <a:r>
              <a:rPr lang="en-US" sz="2800" dirty="0" smtClean="0"/>
              <a:t>in this training program, we will be using Question Cookie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987937"/>
            <a:ext cx="11194594" cy="4195481"/>
          </a:xfrm>
        </p:spPr>
        <p:txBody>
          <a:bodyPr>
            <a:normAutofit/>
          </a:bodyPr>
          <a:lstStyle/>
          <a:p>
            <a:r>
              <a:rPr lang="en-US" sz="3000" dirty="0" smtClean="0"/>
              <a:t>KSU instructors are welcome to ask questions verbally in class, but also try asking some of your questions in Question Cookie. </a:t>
            </a:r>
          </a:p>
          <a:p>
            <a:r>
              <a:rPr lang="en-US" sz="3000" dirty="0" smtClean="0"/>
              <a:t>Near the end of each workshop, or at the end of each day, I will review the questions in Question Cookie, and respond to some of them. </a:t>
            </a:r>
          </a:p>
          <a:p>
            <a:r>
              <a:rPr lang="en-US" sz="3000" dirty="0" smtClean="0"/>
              <a:t>The URL you need is this: </a:t>
            </a:r>
            <a:r>
              <a:rPr lang="en-US" sz="3200" b="1" dirty="0" smtClean="0">
                <a:hlinkClick r:id="rId2"/>
              </a:rPr>
              <a:t>www.questioncookie.com/KSU2015</a:t>
            </a:r>
            <a:r>
              <a:rPr lang="en-US" sz="3200" b="1" dirty="0" smtClean="0"/>
              <a:t> </a:t>
            </a:r>
            <a:r>
              <a:rPr lang="en-US" sz="2400" dirty="0" smtClean="0"/>
              <a:t>(KSU in capital letters)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0645" y="153046"/>
            <a:ext cx="8945840" cy="385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4400" b="1" dirty="0"/>
              <a:t>Question Cookie</a:t>
            </a:r>
          </a:p>
        </p:txBody>
      </p:sp>
    </p:spTree>
    <p:extLst>
      <p:ext uri="{BB962C8B-B14F-4D97-AF65-F5344CB8AC3E}">
        <p14:creationId xmlns:p14="http://schemas.microsoft.com/office/powerpoint/2010/main" val="352026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402" y="350754"/>
            <a:ext cx="8945840" cy="9054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smtClean="0"/>
              <a:t>Clickers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9035" y="1256232"/>
            <a:ext cx="909857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What does it do? </a:t>
            </a:r>
          </a:p>
          <a:p>
            <a:endParaRPr lang="en-US" sz="3000" dirty="0"/>
          </a:p>
          <a:p>
            <a:r>
              <a:rPr lang="en-US" sz="3000" dirty="0" smtClean="0"/>
              <a:t>The instructor projects a question on the classroom screen</a:t>
            </a:r>
            <a:br>
              <a:rPr lang="en-US" sz="3000" dirty="0" smtClean="0"/>
            </a:br>
            <a:endParaRPr lang="en-US" sz="3000" dirty="0" smtClean="0"/>
          </a:p>
          <a:p>
            <a:r>
              <a:rPr lang="en-US" sz="3000" dirty="0" smtClean="0"/>
              <a:t>Students use their clickers to respond to the question</a:t>
            </a:r>
            <a:br>
              <a:rPr lang="en-US" sz="3000" dirty="0" smtClean="0"/>
            </a:br>
            <a:endParaRPr lang="en-US" sz="3000" dirty="0" smtClean="0"/>
          </a:p>
          <a:p>
            <a:r>
              <a:rPr lang="en-US" sz="3000" dirty="0" smtClean="0"/>
              <a:t>The clicker system collects the responses and displays them as a bar chart</a:t>
            </a:r>
            <a:endParaRPr lang="en-US" sz="3000" dirty="0"/>
          </a:p>
        </p:txBody>
      </p:sp>
      <p:pic>
        <p:nvPicPr>
          <p:cNvPr id="4" name="Picture 2" descr="http://s3.amazonaws.com/totem_production/assets/other/3209/proThumb_iClickerPPR2.png?13619109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245" y="0"/>
            <a:ext cx="4129755" cy="409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8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284" y="350754"/>
            <a:ext cx="8945840" cy="3852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/>
              <a:t>Clickers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1284" y="1208649"/>
            <a:ext cx="40307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What does it do? </a:t>
            </a:r>
          </a:p>
          <a:p>
            <a:endParaRPr lang="en-US" sz="3000" dirty="0"/>
          </a:p>
          <a:p>
            <a:r>
              <a:rPr lang="en-US" sz="3000" dirty="0" smtClean="0"/>
              <a:t>The instructor projects a question on the classroom screen</a:t>
            </a:r>
            <a:endParaRPr lang="en-US" sz="3000" dirty="0"/>
          </a:p>
        </p:txBody>
      </p:sp>
      <p:pic>
        <p:nvPicPr>
          <p:cNvPr id="4" name="Picture 2" descr="http://images.slideplayer.com/2/763319/slides/slid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951" y="350754"/>
            <a:ext cx="8170049" cy="612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4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402" y="350754"/>
            <a:ext cx="8945840" cy="3852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/>
              <a:t>Clickers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5403" y="1224148"/>
            <a:ext cx="39665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What does it do? </a:t>
            </a:r>
          </a:p>
          <a:p>
            <a:endParaRPr lang="en-US" sz="3000" dirty="0"/>
          </a:p>
          <a:p>
            <a:r>
              <a:rPr lang="en-US" sz="3000" dirty="0" smtClean="0"/>
              <a:t>Students use their clickers to respond to the question</a:t>
            </a:r>
          </a:p>
        </p:txBody>
      </p:sp>
      <p:pic>
        <p:nvPicPr>
          <p:cNvPr id="2050" name="Picture 2" descr="http://www.niu.edu/facdev/images/click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342" y="736028"/>
            <a:ext cx="7427772" cy="495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26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402" y="350754"/>
            <a:ext cx="8945840" cy="3852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/>
              <a:t>Clickers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5403" y="1224148"/>
            <a:ext cx="43106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What does it do? </a:t>
            </a:r>
          </a:p>
          <a:p>
            <a:endParaRPr lang="en-US" sz="3000" dirty="0"/>
          </a:p>
          <a:p>
            <a:r>
              <a:rPr lang="en-US" sz="3000" dirty="0" smtClean="0"/>
              <a:t>The clicker base unit collects the responses and displays them as a bar chart</a:t>
            </a:r>
            <a:endParaRPr lang="en-US" sz="3000" dirty="0"/>
          </a:p>
        </p:txBody>
      </p:sp>
      <p:pic>
        <p:nvPicPr>
          <p:cNvPr id="3074" name="Picture 2" descr="http://4.bp.blogspot.com/-kkK9pzN2mok/UW9Srpg2BsI/AAAAAAAAA68/lvHFFRB9h_k/s1600/clicker+grap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340" y="1224147"/>
            <a:ext cx="7056949" cy="401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31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789602"/>
            <a:ext cx="9404723" cy="140053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Brainstorming: How </a:t>
            </a:r>
            <a:r>
              <a:rPr lang="en-US" sz="3000" dirty="0"/>
              <a:t>can Clickers enhance your students’ learning experience?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213" y="1921791"/>
            <a:ext cx="11137007" cy="461536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Clickers can make your class time more engaging: sustains student interest</a:t>
            </a:r>
          </a:p>
          <a:p>
            <a:r>
              <a:rPr lang="en-US" sz="3200" dirty="0" smtClean="0"/>
              <a:t>Use clickers to assess whether students are “getting it”</a:t>
            </a:r>
          </a:p>
          <a:p>
            <a:r>
              <a:rPr lang="en-US" sz="3200" dirty="0" smtClean="0"/>
              <a:t>Use them to ensure that students come to class fully prepared</a:t>
            </a:r>
            <a:r>
              <a:rPr lang="en-US" sz="3200" dirty="0"/>
              <a:t>. </a:t>
            </a:r>
            <a:endParaRPr lang="en-US" sz="3200" dirty="0" smtClean="0"/>
          </a:p>
          <a:p>
            <a:r>
              <a:rPr lang="en-US" sz="3200" dirty="0"/>
              <a:t>L</a:t>
            </a:r>
            <a:r>
              <a:rPr lang="en-US" sz="3200" dirty="0" smtClean="0"/>
              <a:t>everages </a:t>
            </a:r>
            <a:r>
              <a:rPr lang="en-US" sz="3200" dirty="0"/>
              <a:t>Peer Instruction</a:t>
            </a:r>
          </a:p>
          <a:p>
            <a:pPr lvl="2"/>
            <a:r>
              <a:rPr lang="en-US" sz="2400" dirty="0"/>
              <a:t>The best way to learn something is to teach someone else</a:t>
            </a:r>
          </a:p>
          <a:p>
            <a:pPr lvl="2"/>
            <a:r>
              <a:rPr lang="en-US" sz="2400" dirty="0"/>
              <a:t>Overcomes “expertise bias”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64213" y="214184"/>
            <a:ext cx="8945840" cy="385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4400" b="1" dirty="0"/>
              <a:t>Clickers</a:t>
            </a:r>
          </a:p>
        </p:txBody>
      </p:sp>
    </p:spTree>
    <p:extLst>
      <p:ext uri="{BB962C8B-B14F-4D97-AF65-F5344CB8AC3E}">
        <p14:creationId xmlns:p14="http://schemas.microsoft.com/office/powerpoint/2010/main" val="203699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1101014"/>
            <a:ext cx="9404723" cy="140053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Example of Peer Instruction using clickers</a:t>
            </a:r>
            <a:endParaRPr lang="en-US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04293" y="2003215"/>
            <a:ext cx="8946541" cy="1702511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Grab an iClicker and get ready to use it! </a:t>
            </a:r>
            <a:endParaRPr lang="en-US" sz="24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6111" y="264640"/>
            <a:ext cx="8945840" cy="385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4400" b="1" dirty="0" smtClean="0"/>
              <a:t>Clickers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24864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045" y="242997"/>
            <a:ext cx="10400786" cy="556482"/>
          </a:xfrm>
        </p:spPr>
        <p:txBody>
          <a:bodyPr>
            <a:noAutofit/>
          </a:bodyPr>
          <a:lstStyle/>
          <a:p>
            <a:r>
              <a:rPr lang="en-US" sz="3600" dirty="0" smtClean="0"/>
              <a:t>Example of Peer Instruction using clickers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3045" y="1155940"/>
            <a:ext cx="11268691" cy="518364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dirty="0" smtClean="0"/>
              <a:t>You have 1 cup of coffee and 1 cup of milk. You take 1 tablespoon of milk, drop it into the coffee, and mix it completely. Then you take 1 tablespoon of that coffee/milk mixture, drop it back into the milk, and mix it completely. </a:t>
            </a:r>
            <a:r>
              <a:rPr lang="en-US" sz="3000" b="1" dirty="0" smtClean="0"/>
              <a:t>Is there now more </a:t>
            </a:r>
            <a:r>
              <a:rPr lang="en-US" sz="3000" b="1" dirty="0"/>
              <a:t>milk in the </a:t>
            </a:r>
            <a:r>
              <a:rPr lang="en-US" sz="3000" b="1" dirty="0" smtClean="0"/>
              <a:t>coffee, or more coffee in the milk? </a:t>
            </a:r>
            <a:endParaRPr lang="en-US" sz="3000" dirty="0"/>
          </a:p>
          <a:p>
            <a:pPr marL="457200" indent="-457200">
              <a:buAutoNum type="alphaUcPeriod"/>
            </a:pPr>
            <a:r>
              <a:rPr lang="en-US" sz="3000" dirty="0" smtClean="0"/>
              <a:t>There is more milk in the coffee</a:t>
            </a:r>
          </a:p>
          <a:p>
            <a:pPr marL="457200" indent="-457200">
              <a:buAutoNum type="alphaUcPeriod"/>
            </a:pPr>
            <a:r>
              <a:rPr lang="en-US" sz="3000" dirty="0" smtClean="0"/>
              <a:t>There is more coffee in the milk</a:t>
            </a:r>
          </a:p>
          <a:p>
            <a:pPr marL="457200" indent="-457200">
              <a:buAutoNum type="alphaUcPeriod"/>
            </a:pPr>
            <a:r>
              <a:rPr lang="en-US" sz="3000" dirty="0" smtClean="0"/>
              <a:t>The amount of milk in the coffee is equal to the amount of coffee in the milk</a:t>
            </a:r>
          </a:p>
          <a:p>
            <a:pPr marL="457200" indent="-457200">
              <a:buAutoNum type="alphaUcPeriod"/>
            </a:pPr>
            <a:r>
              <a:rPr lang="en-US" sz="3000" dirty="0" smtClean="0"/>
              <a:t>I don’t know how to figure it out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sz="2200" b="1" dirty="0" smtClean="0">
                <a:solidFill>
                  <a:schemeClr val="accent3"/>
                </a:solidFill>
              </a:rPr>
              <a:t>Step 1: Come up with an answer by yourself then select it using your clicker</a:t>
            </a:r>
            <a:endParaRPr lang="en-US" sz="2200" b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2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774754" cy="1400530"/>
          </a:xfrm>
        </p:spPr>
        <p:txBody>
          <a:bodyPr/>
          <a:lstStyle/>
          <a:p>
            <a:r>
              <a:rPr lang="en-US" dirty="0" smtClean="0"/>
              <a:t>Learning Outcomes for this Workshop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0217" y="1575123"/>
            <a:ext cx="10393030" cy="4717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/>
              <a:t>After this workshop you will be able….</a:t>
            </a:r>
          </a:p>
          <a:p>
            <a:r>
              <a:rPr lang="en-US" sz="3000" dirty="0"/>
              <a:t>t</a:t>
            </a:r>
            <a:r>
              <a:rPr lang="en-US" sz="3000" dirty="0" smtClean="0"/>
              <a:t>o explain the basic functionality of four question facilitation tools</a:t>
            </a:r>
          </a:p>
          <a:p>
            <a:r>
              <a:rPr lang="en-US" sz="3000" dirty="0" smtClean="0"/>
              <a:t>to identify which tool is most relevant to your teaching practice</a:t>
            </a:r>
          </a:p>
          <a:p>
            <a:r>
              <a:rPr lang="en-US" sz="3000" dirty="0" smtClean="0"/>
              <a:t>to describe how you might use a given tool to enhance your students’ learning experience</a:t>
            </a:r>
          </a:p>
          <a:p>
            <a:r>
              <a:rPr lang="en-US" sz="3000" dirty="0" smtClean="0"/>
              <a:t>to locate additional resources for those tools that you want to learn more about.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82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269" y="1637844"/>
            <a:ext cx="7392234" cy="556482"/>
          </a:xfrm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  <a:buClr>
                <a:srgbClr val="ACD433"/>
              </a:buClr>
              <a:buSzPct val="80000"/>
            </a:pPr>
            <a:r>
              <a:rPr lang="en-US" sz="2000" b="1" dirty="0" smtClean="0">
                <a:solidFill>
                  <a:srgbClr val="EF7A24"/>
                </a:solidFill>
              </a:rPr>
              <a:t>Step2: the instructor reveals the bar chart</a:t>
            </a:r>
            <a:endParaRPr lang="en-US" sz="2000" b="1" dirty="0">
              <a:solidFill>
                <a:srgbClr val="EF7A24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64213" y="214184"/>
            <a:ext cx="8945840" cy="385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4400" b="1" dirty="0"/>
              <a:t>Clickers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211" y="214184"/>
            <a:ext cx="4337156" cy="650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5243" y="1140442"/>
            <a:ext cx="11627787" cy="43435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 smtClean="0"/>
              <a:t>You have 1 cup of coffee and 1 cup of milk. You take 1 tablespoon of milk, put it into the coffee, and mix it completely. Then you take 1 tablespoon of that coffee/milk mixture, put it back into the milk, and mix it completely. </a:t>
            </a:r>
            <a:r>
              <a:rPr lang="en-US" sz="3000" b="1" dirty="0" smtClean="0"/>
              <a:t>Is there now more milk in the coffee, or more coffee in the milk? </a:t>
            </a:r>
            <a:endParaRPr lang="en-US" sz="3000" dirty="0" smtClean="0"/>
          </a:p>
          <a:p>
            <a:pPr marL="457200" indent="-457200">
              <a:buAutoNum type="alphaUcPeriod"/>
            </a:pPr>
            <a:r>
              <a:rPr lang="en-US" sz="2800" dirty="0" smtClean="0"/>
              <a:t>There is more milk in the coffee</a:t>
            </a:r>
          </a:p>
          <a:p>
            <a:pPr marL="457200" indent="-457200">
              <a:buAutoNum type="alphaUcPeriod"/>
            </a:pPr>
            <a:r>
              <a:rPr lang="en-US" sz="2800" dirty="0" smtClean="0"/>
              <a:t>There is more coffee in the milk</a:t>
            </a:r>
          </a:p>
          <a:p>
            <a:pPr marL="457200" indent="-457200">
              <a:buAutoNum type="alphaUcPeriod"/>
            </a:pPr>
            <a:r>
              <a:rPr lang="en-US" sz="2800" dirty="0" smtClean="0"/>
              <a:t>The amount of milk in the coffee is equal to the amount of coffee in the milk</a:t>
            </a:r>
          </a:p>
          <a:p>
            <a:pPr marL="457200" indent="-457200">
              <a:buAutoNum type="alphaUcPeriod"/>
            </a:pPr>
            <a:r>
              <a:rPr lang="en-US" sz="2800" dirty="0" smtClean="0"/>
              <a:t>I don’t know how to figure it out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85243" y="214184"/>
            <a:ext cx="8945840" cy="385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4400" b="1" dirty="0"/>
              <a:t>Clickers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751511" y="321217"/>
            <a:ext cx="7787335" cy="556482"/>
          </a:xfrm>
        </p:spPr>
        <p:txBody>
          <a:bodyPr>
            <a:noAutofit/>
          </a:bodyPr>
          <a:lstStyle/>
          <a:p>
            <a:pPr lvl="0">
              <a:spcBef>
                <a:spcPts val="1000"/>
              </a:spcBef>
              <a:buClr>
                <a:srgbClr val="ACD433"/>
              </a:buClr>
              <a:buSzPct val="80000"/>
            </a:pPr>
            <a:r>
              <a:rPr lang="en-US" sz="2000" b="1" dirty="0" smtClean="0">
                <a:solidFill>
                  <a:srgbClr val="EF7A24"/>
                </a:solidFill>
              </a:rPr>
              <a:t>Step 3: discuss the same question in a small group. Try to convince the others in your group that your answer is correct. </a:t>
            </a:r>
            <a:endParaRPr lang="en-US" sz="2000" b="1" dirty="0">
              <a:solidFill>
                <a:srgbClr val="EF7A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91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564213" y="214184"/>
            <a:ext cx="8945840" cy="385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4400" b="1" dirty="0"/>
              <a:t>Clickers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506" y="406821"/>
            <a:ext cx="4158821" cy="623823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0272" y="1498360"/>
            <a:ext cx="7392234" cy="556482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3"/>
                </a:solidFill>
              </a:rPr>
              <a:t>Step </a:t>
            </a:r>
            <a:r>
              <a:rPr lang="en-US" sz="2400" b="1" dirty="0" smtClean="0">
                <a:solidFill>
                  <a:schemeClr val="accent3"/>
                </a:solidFill>
              </a:rPr>
              <a:t>4: The instructor reveals the new bar chart</a:t>
            </a:r>
            <a:endParaRPr lang="en-US" sz="24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99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64213" y="1580979"/>
            <a:ext cx="8126953" cy="121111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 startAt="3"/>
            </a:pPr>
            <a:r>
              <a:rPr lang="en-US" sz="3000" dirty="0" smtClean="0"/>
              <a:t>The amount of milk in the coffee is equal to the amount of coffee in the milk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64213" y="214184"/>
            <a:ext cx="8945840" cy="385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4400" b="1" dirty="0"/>
              <a:t>Clickers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493" y="1008687"/>
            <a:ext cx="2925829" cy="438874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11268" y="902347"/>
            <a:ext cx="9476651" cy="556482"/>
          </a:xfrm>
        </p:spPr>
        <p:txBody>
          <a:bodyPr>
            <a:noAutofit/>
          </a:bodyPr>
          <a:lstStyle/>
          <a:p>
            <a:pPr lvl="0">
              <a:spcBef>
                <a:spcPts val="1000"/>
              </a:spcBef>
              <a:buClr>
                <a:srgbClr val="ACD433"/>
              </a:buClr>
              <a:buSzPct val="80000"/>
            </a:pPr>
            <a:r>
              <a:rPr lang="en-US" sz="2400" b="1" dirty="0" smtClean="0">
                <a:solidFill>
                  <a:srgbClr val="EF7A24"/>
                </a:solidFill>
              </a:rPr>
              <a:t>Step 5: the instructor reveals the answer, and explains why. </a:t>
            </a:r>
            <a:endParaRPr lang="en-US" sz="2400" b="1" dirty="0">
              <a:solidFill>
                <a:srgbClr val="EF7A2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13" y="3434891"/>
            <a:ext cx="7016545" cy="15717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4213" y="2806420"/>
            <a:ext cx="74174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You can establish this algebraically:</a:t>
            </a:r>
            <a:endParaRPr lang="en-CA" sz="3000" dirty="0"/>
          </a:p>
        </p:txBody>
      </p:sp>
      <p:sp>
        <p:nvSpPr>
          <p:cNvPr id="8" name="TextBox 7"/>
          <p:cNvSpPr txBox="1"/>
          <p:nvPr/>
        </p:nvSpPr>
        <p:spPr>
          <a:xfrm>
            <a:off x="564213" y="5283596"/>
            <a:ext cx="93237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Or you can establish it via a much more elegant </a:t>
            </a:r>
            <a:r>
              <a:rPr lang="en-US" sz="3000" dirty="0" smtClean="0"/>
              <a:t>method that will promote deep thinking….</a:t>
            </a:r>
            <a:endParaRPr lang="en-CA" sz="3000" dirty="0"/>
          </a:p>
        </p:txBody>
      </p:sp>
    </p:spTree>
    <p:extLst>
      <p:ext uri="{BB962C8B-B14F-4D97-AF65-F5344CB8AC3E}">
        <p14:creationId xmlns:p14="http://schemas.microsoft.com/office/powerpoint/2010/main" val="391869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213" y="941145"/>
            <a:ext cx="9404723" cy="140053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Brainstorming: What made the peer instruction effective?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341675"/>
            <a:ext cx="10070966" cy="4195481"/>
          </a:xfrm>
        </p:spPr>
        <p:txBody>
          <a:bodyPr/>
          <a:lstStyle/>
          <a:p>
            <a:r>
              <a:rPr lang="en-US" sz="3000" dirty="0" smtClean="0"/>
              <a:t>The act of </a:t>
            </a:r>
            <a:r>
              <a:rPr lang="en-US" sz="3000" u="sng" dirty="0" smtClean="0"/>
              <a:t>choosing</a:t>
            </a:r>
            <a:r>
              <a:rPr lang="en-US" sz="3000" dirty="0" smtClean="0"/>
              <a:t> an answer, after thinking about the question individually, established an emotional connection to the answer: we want to know if we are correct.</a:t>
            </a:r>
          </a:p>
          <a:p>
            <a:r>
              <a:rPr lang="en-US" sz="3000" dirty="0" smtClean="0"/>
              <a:t>The arguments and perspectives of others (even if they are incorrect) help us to see new ways of thinking about the problem.</a:t>
            </a:r>
          </a:p>
          <a:p>
            <a:r>
              <a:rPr lang="en-US" sz="3000" dirty="0" smtClean="0"/>
              <a:t>It’s fun.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64213" y="214184"/>
            <a:ext cx="8945840" cy="385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4400" b="1" dirty="0"/>
              <a:t>Clickers</a:t>
            </a:r>
          </a:p>
        </p:txBody>
      </p:sp>
    </p:spTree>
    <p:extLst>
      <p:ext uri="{BB962C8B-B14F-4D97-AF65-F5344CB8AC3E}">
        <p14:creationId xmlns:p14="http://schemas.microsoft.com/office/powerpoint/2010/main" val="64158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632" y="0"/>
            <a:ext cx="8945840" cy="3852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 smtClean="0"/>
              <a:t>Top Hat</a:t>
            </a:r>
            <a:endParaRPr lang="en-US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48632" y="653650"/>
            <a:ext cx="1112011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smtClean="0"/>
              <a:t>What does it do? </a:t>
            </a:r>
          </a:p>
          <a:p>
            <a:endParaRPr lang="en-US" sz="2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dirty="0" smtClean="0"/>
              <a:t>Top Hat is </a:t>
            </a:r>
            <a:r>
              <a:rPr lang="en-US" sz="2900" dirty="0"/>
              <a:t>an online platform with clicker-like functionality.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dirty="0"/>
              <a:t>The instructor creates the questions in the online platform; </a:t>
            </a:r>
            <a:r>
              <a:rPr lang="en-US" sz="2900" dirty="0" smtClean="0"/>
              <a:t>many kinds </a:t>
            </a:r>
            <a:r>
              <a:rPr lang="en-US" sz="2900" dirty="0"/>
              <a:t>of questions are supported.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dirty="0"/>
              <a:t>The instructor displays the questions </a:t>
            </a:r>
            <a:r>
              <a:rPr lang="en-US" sz="2900" dirty="0" smtClean="0"/>
              <a:t>on </a:t>
            </a:r>
            <a:r>
              <a:rPr lang="en-US" sz="2900" dirty="0"/>
              <a:t>the classroom screen; </a:t>
            </a:r>
            <a:r>
              <a:rPr lang="en-US" sz="2900" dirty="0" smtClean="0"/>
              <a:t>or, </a:t>
            </a:r>
            <a:r>
              <a:rPr lang="en-US" sz="2900" dirty="0"/>
              <a:t>students can view the questions on their </a:t>
            </a:r>
            <a:r>
              <a:rPr lang="en-US" sz="2900" dirty="0" smtClean="0"/>
              <a:t>laptops or smart phones.</a:t>
            </a:r>
            <a:endParaRPr lang="en-US" sz="2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dirty="0"/>
              <a:t>Students use their </a:t>
            </a:r>
            <a:r>
              <a:rPr lang="en-US" sz="2900" dirty="0" smtClean="0"/>
              <a:t>laptops or </a:t>
            </a:r>
            <a:r>
              <a:rPr lang="en-US" sz="2900" dirty="0"/>
              <a:t>smart </a:t>
            </a:r>
            <a:r>
              <a:rPr lang="en-US" sz="2900" dirty="0" smtClean="0"/>
              <a:t>phones </a:t>
            </a:r>
            <a:r>
              <a:rPr lang="en-US" sz="2900" dirty="0"/>
              <a:t>to respond to the questions.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dirty="0" smtClean="0"/>
              <a:t>Top Hat collects </a:t>
            </a:r>
            <a:r>
              <a:rPr lang="en-US" sz="2900" dirty="0"/>
              <a:t>the students’ responses and displays them as a bar chart (or in other graphical forms</a:t>
            </a:r>
            <a:r>
              <a:rPr lang="en-US" sz="2900" dirty="0" smtClean="0"/>
              <a:t>)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163804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20" y="268376"/>
            <a:ext cx="8945840" cy="3852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 smtClean="0"/>
              <a:t>Top Hat</a:t>
            </a:r>
            <a:endParaRPr lang="en-US" sz="4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581" y="268375"/>
            <a:ext cx="8572290" cy="6072039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293725" y="1354434"/>
            <a:ext cx="327525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000" dirty="0">
                <a:solidFill>
                  <a:prstClr val="white"/>
                </a:solidFill>
              </a:rPr>
              <a:t>The instructor creates the questions in the online platform; </a:t>
            </a:r>
            <a:r>
              <a:rPr lang="en-US" sz="3000" dirty="0" smtClean="0">
                <a:solidFill>
                  <a:prstClr val="white"/>
                </a:solidFill>
              </a:rPr>
              <a:t>many kinds </a:t>
            </a:r>
            <a:r>
              <a:rPr lang="en-US" sz="3000" dirty="0">
                <a:solidFill>
                  <a:prstClr val="white"/>
                </a:solidFill>
              </a:rPr>
              <a:t>of questions are supported</a:t>
            </a:r>
            <a:r>
              <a:rPr lang="en-US" sz="2000" dirty="0">
                <a:solidFill>
                  <a:prstClr val="whit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889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20" y="94314"/>
            <a:ext cx="8945840" cy="3852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 smtClean="0"/>
              <a:t>Top Hat</a:t>
            </a:r>
            <a:endParaRPr lang="en-US" sz="4400" b="1" dirty="0"/>
          </a:p>
        </p:txBody>
      </p:sp>
      <p:sp>
        <p:nvSpPr>
          <p:cNvPr id="2" name="Rectangle 1"/>
          <p:cNvSpPr/>
          <p:nvPr/>
        </p:nvSpPr>
        <p:spPr>
          <a:xfrm>
            <a:off x="457120" y="856777"/>
            <a:ext cx="574220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/>
              <a:t>The instructor displays the questions </a:t>
            </a:r>
            <a:r>
              <a:rPr lang="en-US" sz="3000" dirty="0" smtClean="0"/>
              <a:t>on </a:t>
            </a:r>
            <a:r>
              <a:rPr lang="en-US" sz="3000" dirty="0"/>
              <a:t>the classroom screen; </a:t>
            </a:r>
            <a:r>
              <a:rPr lang="en-US" sz="3000" dirty="0" smtClean="0"/>
              <a:t>or, </a:t>
            </a:r>
            <a:r>
              <a:rPr lang="en-US" sz="3000" dirty="0"/>
              <a:t>students can view the questions on their laptops, </a:t>
            </a:r>
            <a:r>
              <a:rPr lang="en-US" sz="3000" dirty="0" smtClean="0"/>
              <a:t>or smart phones.</a:t>
            </a:r>
          </a:p>
          <a:p>
            <a:endParaRPr lang="en-US" sz="3000" dirty="0"/>
          </a:p>
          <a:p>
            <a:r>
              <a:rPr lang="en-US" sz="3000" dirty="0"/>
              <a:t>Students use their </a:t>
            </a:r>
            <a:r>
              <a:rPr lang="en-US" sz="3000" dirty="0" smtClean="0"/>
              <a:t>laptops or smart phones to </a:t>
            </a:r>
            <a:r>
              <a:rPr lang="en-US" sz="3000" dirty="0"/>
              <a:t>respond to the questions.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81" y="94314"/>
            <a:ext cx="3673251" cy="65302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7065" y="1341252"/>
            <a:ext cx="21738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This is how a question looks in Top Hat on an iPhone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8021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20" y="268376"/>
            <a:ext cx="8945840" cy="3852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 smtClean="0"/>
              <a:t>Top Hat</a:t>
            </a:r>
            <a:endParaRPr lang="en-US" sz="4400" b="1" dirty="0"/>
          </a:p>
        </p:txBody>
      </p:sp>
      <p:pic>
        <p:nvPicPr>
          <p:cNvPr id="1026" name="Picture 2" descr="https://support.tophat.com/hc/en-us/article_attachments/201758714/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771" y="691459"/>
            <a:ext cx="7895815" cy="547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0143" y="1148269"/>
            <a:ext cx="358762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/>
              <a:t>Top Hat collects the students’ responses and displays them as a bar chart (or in other graphical forms)</a:t>
            </a:r>
          </a:p>
        </p:txBody>
      </p:sp>
    </p:spTree>
    <p:extLst>
      <p:ext uri="{BB962C8B-B14F-4D97-AF65-F5344CB8AC3E}">
        <p14:creationId xmlns:p14="http://schemas.microsoft.com/office/powerpoint/2010/main" val="333925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20" y="268376"/>
            <a:ext cx="8945840" cy="3852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 smtClean="0"/>
              <a:t>Top Hat</a:t>
            </a:r>
            <a:endParaRPr lang="en-US" sz="4400" b="1" dirty="0"/>
          </a:p>
        </p:txBody>
      </p:sp>
      <p:sp>
        <p:nvSpPr>
          <p:cNvPr id="5" name="Rectangle 4"/>
          <p:cNvSpPr/>
          <p:nvPr/>
        </p:nvSpPr>
        <p:spPr>
          <a:xfrm>
            <a:off x="457120" y="948754"/>
            <a:ext cx="1101162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/>
              <a:t>Additional functionality</a:t>
            </a:r>
          </a:p>
          <a:p>
            <a:endParaRPr lang="en-US" sz="3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/>
              <a:t>Instructors can create discussion forums in Top Hat where students can ask questions, vote on each others questions, and respond to each other’s questions. </a:t>
            </a:r>
            <a:br>
              <a:rPr lang="en-US" sz="3000" dirty="0" smtClean="0"/>
            </a:br>
            <a:endParaRPr lang="en-US" sz="3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/>
              <a:t>In addition to using Top Hat to ask questions during class, an instructor can also set questions in Top Hat as “homework” which students complete outside of class. </a:t>
            </a:r>
            <a:br>
              <a:rPr lang="en-US" sz="3000" dirty="0" smtClean="0"/>
            </a:br>
            <a:endParaRPr lang="en-US" sz="3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/>
              <a:t>Create tournaments in which students compete with one another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14778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774754" cy="988624"/>
          </a:xfrm>
        </p:spPr>
        <p:txBody>
          <a:bodyPr/>
          <a:lstStyle/>
          <a:p>
            <a:r>
              <a:rPr lang="en-US" sz="4400" dirty="0"/>
              <a:t>What this workshop </a:t>
            </a:r>
            <a:r>
              <a:rPr lang="en-US" sz="4400" b="1" u="sng" dirty="0"/>
              <a:t>won’t</a:t>
            </a:r>
            <a:r>
              <a:rPr lang="en-US" sz="4400" dirty="0"/>
              <a:t> </a:t>
            </a:r>
            <a:r>
              <a:rPr lang="en-US" sz="4400" dirty="0" smtClean="0"/>
              <a:t>do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0217" y="1575123"/>
            <a:ext cx="9788597" cy="419548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Get </a:t>
            </a:r>
            <a:r>
              <a:rPr lang="en-US" sz="3600" dirty="0"/>
              <a:t>into the </a:t>
            </a:r>
            <a:r>
              <a:rPr lang="en-US" sz="3600" u="sng" dirty="0" smtClean="0"/>
              <a:t>technical specifics</a:t>
            </a:r>
            <a:r>
              <a:rPr lang="en-US" sz="3600" dirty="0" smtClean="0"/>
              <a:t> </a:t>
            </a:r>
            <a:r>
              <a:rPr lang="en-US" sz="3600" dirty="0"/>
              <a:t>of how to use these tools </a:t>
            </a:r>
            <a:r>
              <a:rPr lang="en-US" sz="3600" dirty="0" smtClean="0"/>
              <a:t>(for example, </a:t>
            </a:r>
            <a:r>
              <a:rPr lang="en-US" sz="3600" dirty="0"/>
              <a:t>how to set up a clicker receiver, how to </a:t>
            </a:r>
            <a:r>
              <a:rPr lang="en-US" sz="3600" dirty="0" smtClean="0"/>
              <a:t>create a module in Top Hat, and so on)</a:t>
            </a:r>
          </a:p>
          <a:p>
            <a:r>
              <a:rPr lang="en-US" sz="3600" dirty="0" smtClean="0"/>
              <a:t>CTE has other resources to learn those details</a:t>
            </a:r>
            <a:endParaRPr lang="en-US" sz="36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9406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075" y="251240"/>
            <a:ext cx="9404723" cy="140053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Brainstorming: What are the relative merits of Top Hat versus Clickers?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590" y="1302418"/>
            <a:ext cx="4202420" cy="49172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dirty="0" smtClean="0"/>
              <a:t>Clickers</a:t>
            </a:r>
          </a:p>
          <a:p>
            <a:r>
              <a:rPr lang="en-US" sz="2400" dirty="0" smtClean="0"/>
              <a:t>Clickers have one purpose: to collect responses (they don’t have other “distractions” built into them)</a:t>
            </a:r>
          </a:p>
          <a:p>
            <a:r>
              <a:rPr lang="en-US" sz="2400" dirty="0" smtClean="0"/>
              <a:t>Clickers are cheap (not all students can afford a mobile device, which is needed to use Top Hat)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18495" y="1256483"/>
            <a:ext cx="7361695" cy="54077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3000" b="1" dirty="0" smtClean="0"/>
              <a:t>Top Hat</a:t>
            </a:r>
          </a:p>
          <a:p>
            <a:r>
              <a:rPr lang="en-US" sz="2400" dirty="0" smtClean="0"/>
              <a:t>Students never forget their smartphones but they might forget to bring their clickers</a:t>
            </a:r>
          </a:p>
          <a:p>
            <a:r>
              <a:rPr lang="en-US" sz="2400" dirty="0" smtClean="0"/>
              <a:t>Top Hat allows you to ask a wider variety of questions</a:t>
            </a:r>
          </a:p>
          <a:p>
            <a:r>
              <a:rPr lang="en-US" sz="2400" dirty="0" smtClean="0"/>
              <a:t>Top Hat seems more modern than clickers</a:t>
            </a:r>
          </a:p>
          <a:p>
            <a:r>
              <a:rPr lang="en-US" sz="2400" dirty="0" smtClean="0"/>
              <a:t>With Top Hat, each student can interact with simulations and animations</a:t>
            </a:r>
          </a:p>
          <a:p>
            <a:r>
              <a:rPr lang="en-US" sz="2400" dirty="0" smtClean="0"/>
              <a:t>Top Hat facilitates students asking (and voting on) their own questions</a:t>
            </a:r>
          </a:p>
          <a:p>
            <a:r>
              <a:rPr lang="en-US" sz="2400" dirty="0" smtClean="0"/>
              <a:t>Top Hat lets an instructor set questions as homework, and has a tournament mode.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5965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602" y="0"/>
            <a:ext cx="8945840" cy="3852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 smtClean="0"/>
              <a:t>Piazza</a:t>
            </a:r>
            <a:endParaRPr lang="en-US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9933" y="764024"/>
            <a:ext cx="11158779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smtClean="0"/>
              <a:t>What does it do? </a:t>
            </a:r>
            <a:endParaRPr lang="en-US" sz="2900" dirty="0"/>
          </a:p>
          <a:p>
            <a:endParaRPr lang="en-US" sz="29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dirty="0" smtClean="0"/>
              <a:t>Piazza is an online space that blends the functionality of an online discussion forum with the functionality of a wiki.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dirty="0" smtClean="0"/>
              <a:t>Students or the instructor post questions in Piazza. The questions appear in chronological sequence (like posts in a discussion forum).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dirty="0" smtClean="0"/>
              <a:t>Students collaboratively solve the question in a single online space (like a wiki).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dirty="0" smtClean="0"/>
              <a:t>The instructor can “endorse” the students’ solution when appropriate.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dirty="0" smtClean="0"/>
              <a:t>The instructor can respond to the question.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dirty="0" smtClean="0"/>
              <a:t>Follow-up questions or discussion can be posted. </a:t>
            </a:r>
          </a:p>
        </p:txBody>
      </p:sp>
    </p:spTree>
    <p:extLst>
      <p:ext uri="{BB962C8B-B14F-4D97-AF65-F5344CB8AC3E}">
        <p14:creationId xmlns:p14="http://schemas.microsoft.com/office/powerpoint/2010/main" val="8935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602" y="212794"/>
            <a:ext cx="8945840" cy="3852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 smtClean="0"/>
              <a:t>Piazza</a:t>
            </a:r>
            <a:endParaRPr lang="en-US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0602" y="1536017"/>
            <a:ext cx="507731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What does it do? </a:t>
            </a:r>
            <a:endParaRPr lang="en-US" sz="3000" dirty="0"/>
          </a:p>
          <a:p>
            <a:endParaRPr lang="en-US" sz="3000" dirty="0" smtClean="0"/>
          </a:p>
          <a:p>
            <a:r>
              <a:rPr lang="en-US" sz="3000" dirty="0" smtClean="0"/>
              <a:t>Students or the instructor post questions to Piazza. The questions appear in a chronological sequence (like posts in a discussion forum).</a:t>
            </a:r>
          </a:p>
          <a:p>
            <a:r>
              <a:rPr lang="en-US" sz="2000" dirty="0" smtClean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892" y="0"/>
            <a:ext cx="6628108" cy="855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34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602" y="212794"/>
            <a:ext cx="8945840" cy="3852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 smtClean="0"/>
              <a:t>Piazza</a:t>
            </a:r>
            <a:endParaRPr lang="en-US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14406" y="903306"/>
            <a:ext cx="529745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What does it do? </a:t>
            </a:r>
            <a:endParaRPr lang="en-US" sz="3000" dirty="0"/>
          </a:p>
          <a:p>
            <a:endParaRPr lang="en-US" sz="3000" dirty="0" smtClean="0"/>
          </a:p>
          <a:p>
            <a:r>
              <a:rPr lang="en-US" sz="3000" dirty="0" smtClean="0"/>
              <a:t>Students collaboratively solve the question in a single online space (like a wiki).</a:t>
            </a:r>
          </a:p>
          <a:p>
            <a:endParaRPr lang="en-US" sz="3000" dirty="0"/>
          </a:p>
          <a:p>
            <a:r>
              <a:rPr lang="en-US" sz="3000" dirty="0" smtClean="0"/>
              <a:t>The instructor can “endorse” the students’ solution when appropriate. The </a:t>
            </a:r>
            <a:r>
              <a:rPr lang="en-US" sz="3000" dirty="0"/>
              <a:t>instructor can respond to the question</a:t>
            </a:r>
            <a:r>
              <a:rPr lang="en-US" sz="3000" dirty="0" smtClean="0"/>
              <a:t>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843" y="212794"/>
            <a:ext cx="7877175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12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602" y="212794"/>
            <a:ext cx="8945840" cy="3852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 smtClean="0"/>
              <a:t>Piazza</a:t>
            </a:r>
            <a:endParaRPr lang="en-US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0603" y="1179556"/>
            <a:ext cx="33415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What does it do? </a:t>
            </a:r>
            <a:endParaRPr lang="en-US" sz="3000" dirty="0"/>
          </a:p>
          <a:p>
            <a:endParaRPr lang="en-US" sz="3000" dirty="0" smtClean="0"/>
          </a:p>
          <a:p>
            <a:r>
              <a:rPr lang="en-US" sz="3000" dirty="0" smtClean="0"/>
              <a:t>Follow-up questions and discussion can be posted.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407" y="212794"/>
            <a:ext cx="11313602" cy="640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82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153" y="1062319"/>
            <a:ext cx="9404723" cy="140053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Brainstorming: How could Piazza </a:t>
            </a:r>
            <a:r>
              <a:rPr lang="en-US" sz="3000" dirty="0"/>
              <a:t>enhance your </a:t>
            </a:r>
            <a:r>
              <a:rPr lang="en-US" sz="3000" dirty="0" smtClean="0"/>
              <a:t>students’ </a:t>
            </a:r>
            <a:r>
              <a:rPr lang="en-US" sz="3000" dirty="0"/>
              <a:t>learning experience?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335" y="2197298"/>
            <a:ext cx="10487896" cy="4195481"/>
          </a:xfrm>
        </p:spPr>
        <p:txBody>
          <a:bodyPr>
            <a:normAutofit/>
          </a:bodyPr>
          <a:lstStyle/>
          <a:p>
            <a:r>
              <a:rPr lang="en-US" sz="3000" dirty="0" smtClean="0"/>
              <a:t>It empowers students: they collaborate on developing their own answers to their own questions.</a:t>
            </a:r>
          </a:p>
          <a:p>
            <a:r>
              <a:rPr lang="en-US" sz="3000" dirty="0" smtClean="0"/>
              <a:t>It leverages peer instruction:</a:t>
            </a:r>
          </a:p>
          <a:p>
            <a:pPr lvl="2"/>
            <a:r>
              <a:rPr lang="en-US" sz="2400" dirty="0"/>
              <a:t>T</a:t>
            </a:r>
            <a:r>
              <a:rPr lang="en-US" sz="2400" dirty="0" smtClean="0"/>
              <a:t>he best way to learn something is to teach someone else</a:t>
            </a:r>
          </a:p>
          <a:p>
            <a:pPr lvl="2"/>
            <a:r>
              <a:rPr lang="en-US" sz="2400" dirty="0" smtClean="0"/>
              <a:t>Overcomes </a:t>
            </a:r>
            <a:r>
              <a:rPr lang="en-US" sz="2800" dirty="0" smtClean="0"/>
              <a:t>“expertise bias”</a:t>
            </a:r>
          </a:p>
          <a:p>
            <a:r>
              <a:rPr lang="en-US" sz="3000" dirty="0" smtClean="0"/>
              <a:t>Students get just-in-time responses to their questions, usually within a few minutes. 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64213" y="214184"/>
            <a:ext cx="8945840" cy="385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4400" b="1" dirty="0" smtClean="0"/>
              <a:t>Piazza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57371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23" y="235742"/>
            <a:ext cx="10109713" cy="1400530"/>
          </a:xfrm>
        </p:spPr>
        <p:txBody>
          <a:bodyPr/>
          <a:lstStyle/>
          <a:p>
            <a:r>
              <a:rPr lang="en-US" dirty="0" smtClean="0"/>
              <a:t>A Quick Quiz about Question Cookie, Clickers, Top Hat, and Piazza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602" y="1636272"/>
            <a:ext cx="11008614" cy="4471867"/>
          </a:xfrm>
        </p:spPr>
        <p:txBody>
          <a:bodyPr>
            <a:normAutofit fontScale="77500" lnSpcReduction="20000"/>
          </a:bodyPr>
          <a:lstStyle/>
          <a:p>
            <a:r>
              <a:rPr lang="en-US" sz="3300" b="1" dirty="0"/>
              <a:t>Which tool(s) can you use to facilitate peer instruction</a:t>
            </a:r>
            <a:r>
              <a:rPr lang="en-US" sz="3300" b="1" dirty="0" smtClean="0"/>
              <a:t>?</a:t>
            </a:r>
          </a:p>
          <a:p>
            <a:pPr lvl="2"/>
            <a:r>
              <a:rPr lang="en-US" sz="2800" b="1" dirty="0" smtClean="0"/>
              <a:t>Clickers, Top Hat, Piazza</a:t>
            </a:r>
            <a:endParaRPr lang="en-US" sz="2800" b="1" dirty="0"/>
          </a:p>
          <a:p>
            <a:r>
              <a:rPr lang="en-US" sz="3300" b="1" dirty="0" smtClean="0"/>
              <a:t>Which tool lets students ask questions during a lecture, and vote on those questions? </a:t>
            </a:r>
          </a:p>
          <a:p>
            <a:pPr lvl="2"/>
            <a:r>
              <a:rPr lang="en-US" sz="2800" b="1" dirty="0"/>
              <a:t>Question Cookie</a:t>
            </a:r>
          </a:p>
          <a:p>
            <a:r>
              <a:rPr lang="en-US" sz="3300" b="1" dirty="0" smtClean="0"/>
              <a:t>Which tool helps students ask questions and answer each other’s questions?</a:t>
            </a:r>
          </a:p>
          <a:p>
            <a:pPr lvl="2"/>
            <a:r>
              <a:rPr lang="en-US" sz="3100" b="1" dirty="0"/>
              <a:t>Piazza</a:t>
            </a:r>
          </a:p>
          <a:p>
            <a:r>
              <a:rPr lang="en-US" sz="3300" b="1" dirty="0" smtClean="0"/>
              <a:t>Which tool is an app that students use on a smart phone or laptop? </a:t>
            </a:r>
          </a:p>
          <a:p>
            <a:pPr lvl="2"/>
            <a:r>
              <a:rPr lang="en-US" sz="3100" b="1" dirty="0"/>
              <a:t>Top Hat</a:t>
            </a:r>
          </a:p>
        </p:txBody>
      </p:sp>
    </p:spTree>
    <p:extLst>
      <p:ext uri="{BB962C8B-B14F-4D97-AF65-F5344CB8AC3E}">
        <p14:creationId xmlns:p14="http://schemas.microsoft.com/office/powerpoint/2010/main" val="153605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and 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71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659" y="390725"/>
            <a:ext cx="10326689" cy="1400530"/>
          </a:xfrm>
        </p:spPr>
        <p:txBody>
          <a:bodyPr/>
          <a:lstStyle/>
          <a:p>
            <a:r>
              <a:rPr lang="en-US" sz="4400" dirty="0"/>
              <a:t>What </a:t>
            </a:r>
            <a:r>
              <a:rPr lang="en-US" sz="4400" dirty="0" smtClean="0"/>
              <a:t>you’ll be doing in this workshop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0217" y="1575123"/>
            <a:ext cx="10625505" cy="3027873"/>
          </a:xfrm>
        </p:spPr>
        <p:txBody>
          <a:bodyPr>
            <a:noAutofit/>
          </a:bodyPr>
          <a:lstStyle/>
          <a:p>
            <a:r>
              <a:rPr lang="en-US" sz="3600" dirty="0" smtClean="0"/>
              <a:t>Listening (to learn about the functionality of the tools)</a:t>
            </a:r>
          </a:p>
          <a:p>
            <a:r>
              <a:rPr lang="en-US" sz="3600" dirty="0" smtClean="0"/>
              <a:t>Thinking (about how those tools can be used effectively)</a:t>
            </a:r>
          </a:p>
          <a:p>
            <a:r>
              <a:rPr lang="en-US" sz="3600" dirty="0" smtClean="0"/>
              <a:t>Sharing (your ideas)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7634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774754" cy="1400530"/>
          </a:xfrm>
        </p:spPr>
        <p:txBody>
          <a:bodyPr/>
          <a:lstStyle/>
          <a:p>
            <a:r>
              <a:rPr lang="en-US" dirty="0" smtClean="0"/>
              <a:t>A Warm-Up Exercise</a:t>
            </a:r>
            <a:endParaRPr lang="en-US" dirty="0"/>
          </a:p>
        </p:txBody>
      </p:sp>
      <p:pic>
        <p:nvPicPr>
          <p:cNvPr id="1026" name="Picture 2" descr="http://www.quiznatic.com/uploads/987-94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33" y="1348773"/>
            <a:ext cx="8046730" cy="4763666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849532" y="2453333"/>
            <a:ext cx="28981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Based on its appearance, how could you use this tool? 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222297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645" y="153046"/>
            <a:ext cx="8945840" cy="3852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 smtClean="0"/>
              <a:t>Question Cookie</a:t>
            </a:r>
            <a:endParaRPr lang="en-US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85671" y="884273"/>
            <a:ext cx="11022559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What does it do?</a:t>
            </a:r>
          </a:p>
          <a:p>
            <a:endParaRPr lang="en-US" sz="3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It’s an online space where students can post questions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Other students can see the questions and vote them up or down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Everyone </a:t>
            </a:r>
            <a:r>
              <a:rPr lang="en-US" sz="3000" dirty="0" smtClean="0"/>
              <a:t>can see </a:t>
            </a:r>
            <a:r>
              <a:rPr lang="en-US" sz="3000" dirty="0"/>
              <a:t>how many students like a question and how many students don’t like </a:t>
            </a:r>
            <a:r>
              <a:rPr lang="en-US" sz="3000" dirty="0" smtClean="0"/>
              <a:t>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Questions can be sorted from newest to oldest, or by the number of </a:t>
            </a:r>
            <a:r>
              <a:rPr lang="en-US" sz="3000" dirty="0" smtClean="0"/>
              <a:t>votes.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The instructor and/or students can respond, in Question Cookie, to questions that are </a:t>
            </a:r>
            <a:r>
              <a:rPr lang="en-US" sz="3000" dirty="0" smtClean="0"/>
              <a:t>posted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3308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645" y="153046"/>
            <a:ext cx="8945840" cy="8001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/>
              <a:t>Question Cookie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0645" y="1402672"/>
            <a:ext cx="3123965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What does it do?</a:t>
            </a:r>
          </a:p>
          <a:p>
            <a:endParaRPr lang="en-US" sz="3000" dirty="0"/>
          </a:p>
          <a:p>
            <a:r>
              <a:rPr lang="en-US" sz="3000" dirty="0" smtClean="0"/>
              <a:t>It’s an online space where students can post questions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761" y="953222"/>
            <a:ext cx="8650136" cy="543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30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645" y="153046"/>
            <a:ext cx="8945840" cy="3852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/>
              <a:t>Question Cookie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0645" y="968558"/>
            <a:ext cx="405386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What does it do?</a:t>
            </a:r>
          </a:p>
          <a:p>
            <a:endParaRPr lang="en-US" sz="3000" dirty="0"/>
          </a:p>
          <a:p>
            <a:r>
              <a:rPr lang="en-US" sz="3000" dirty="0"/>
              <a:t>Other students can see the questions that are posted and vote them up or </a:t>
            </a:r>
            <a:r>
              <a:rPr lang="en-US" sz="3000" dirty="0" smtClean="0"/>
              <a:t>down. </a:t>
            </a:r>
            <a:endParaRPr lang="en-US" sz="2000" dirty="0" smtClean="0"/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003" y="345683"/>
            <a:ext cx="7530823" cy="47067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0645" y="5235230"/>
            <a:ext cx="11156406" cy="1622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Everyone is able to see how many students like a question and how many students don’t like it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5718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4921769" cy="3852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/>
              <a:t>Question Cookie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0644" y="1256232"/>
            <a:ext cx="392987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What does it do?</a:t>
            </a:r>
          </a:p>
          <a:p>
            <a:endParaRPr lang="en-US" sz="3000" dirty="0"/>
          </a:p>
          <a:p>
            <a:r>
              <a:rPr lang="en-US" sz="3000" dirty="0"/>
              <a:t>Questions can be sorted from newest to oldest, or by the number of votes they have received. </a:t>
            </a:r>
          </a:p>
          <a:p>
            <a:pPr marL="0" lvl="1" indent="-342900">
              <a:buFont typeface="Arial" panose="020B0604020202020204" pitchFamily="34" charset="0"/>
              <a:buChar char="•"/>
            </a:pPr>
            <a:endParaRPr lang="en-US" sz="3000" dirty="0"/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997" y="617471"/>
            <a:ext cx="7296826" cy="621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11069</TotalTime>
  <Words>1737</Words>
  <Application>Microsoft Office PowerPoint</Application>
  <PresentationFormat>Widescreen</PresentationFormat>
  <Paragraphs>190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Century Gothic</vt:lpstr>
      <vt:lpstr>Wingdings 3</vt:lpstr>
      <vt:lpstr>Ion</vt:lpstr>
      <vt:lpstr>Question Facilitation Tools</vt:lpstr>
      <vt:lpstr>Learning Outcomes for this Workshop</vt:lpstr>
      <vt:lpstr>What this workshop won’t do</vt:lpstr>
      <vt:lpstr>What you’ll be doing in this workshop</vt:lpstr>
      <vt:lpstr>A Warm-Up Exercise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Brainstorming: How could Question Cookie enhance your students’ learning experience?</vt:lpstr>
      <vt:lpstr>Over the next five days, in this training program, we will be using Question Cookie</vt:lpstr>
      <vt:lpstr>PowerPoint Presentation</vt:lpstr>
      <vt:lpstr>PowerPoint Presentation</vt:lpstr>
      <vt:lpstr>PowerPoint Presentation</vt:lpstr>
      <vt:lpstr>PowerPoint Presentation</vt:lpstr>
      <vt:lpstr>Brainstorming: How can Clickers enhance your students’ learning experience?</vt:lpstr>
      <vt:lpstr>Example of Peer Instruction using clickers</vt:lpstr>
      <vt:lpstr>Example of Peer Instruction using clickers</vt:lpstr>
      <vt:lpstr>Step2: the instructor reveals the bar chart</vt:lpstr>
      <vt:lpstr>Step 3: discuss the same question in a small group. Try to convince the others in your group that your answer is correct. </vt:lpstr>
      <vt:lpstr>Step 4: The instructor reveals the new bar chart</vt:lpstr>
      <vt:lpstr>Step 5: the instructor reveals the answer, and explains why. </vt:lpstr>
      <vt:lpstr>Brainstorming: What made the peer instruction effective?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Brainstorming: What are the relative merits of Top Hat versus Clickers?</vt:lpstr>
      <vt:lpstr>PowerPoint Presentation</vt:lpstr>
      <vt:lpstr>PowerPoint Presentation</vt:lpstr>
      <vt:lpstr>PowerPoint Presentation</vt:lpstr>
      <vt:lpstr>PowerPoint Presentation</vt:lpstr>
      <vt:lpstr>Brainstorming: How could Piazza enhance your students’ learning experience?</vt:lpstr>
      <vt:lpstr>A Quick Quiz about Question Cookie, Clickers, Top Hat, and Piazza</vt:lpstr>
      <vt:lpstr>Questions and Discussion</vt:lpstr>
    </vt:vector>
  </TitlesOfParts>
  <Company>University of Waterloo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 Facilitation Tools</dc:title>
  <dc:creator>Morton, Mark</dc:creator>
  <cp:lastModifiedBy>Mark Morton</cp:lastModifiedBy>
  <cp:revision>100</cp:revision>
  <dcterms:created xsi:type="dcterms:W3CDTF">2015-02-04T16:02:48Z</dcterms:created>
  <dcterms:modified xsi:type="dcterms:W3CDTF">2015-07-27T01:59:13Z</dcterms:modified>
</cp:coreProperties>
</file>