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4"/>
  </p:notesMasterIdLst>
  <p:sldIdLst>
    <p:sldId id="256" r:id="rId2"/>
    <p:sldId id="312" r:id="rId3"/>
    <p:sldId id="310" r:id="rId4"/>
    <p:sldId id="351" r:id="rId5"/>
    <p:sldId id="352" r:id="rId6"/>
    <p:sldId id="346" r:id="rId7"/>
    <p:sldId id="348" r:id="rId8"/>
    <p:sldId id="347" r:id="rId9"/>
    <p:sldId id="325" r:id="rId10"/>
    <p:sldId id="353" r:id="rId11"/>
    <p:sldId id="313" r:id="rId12"/>
    <p:sldId id="338" r:id="rId13"/>
    <p:sldId id="343" r:id="rId14"/>
    <p:sldId id="339" r:id="rId15"/>
    <p:sldId id="340" r:id="rId16"/>
    <p:sldId id="341" r:id="rId17"/>
    <p:sldId id="342" r:id="rId18"/>
    <p:sldId id="326" r:id="rId19"/>
    <p:sldId id="306" r:id="rId20"/>
    <p:sldId id="350" r:id="rId21"/>
    <p:sldId id="311" r:id="rId22"/>
    <p:sldId id="3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38118" autoAdjust="0"/>
  </p:normalViewPr>
  <p:slideViewPr>
    <p:cSldViewPr snapToGrid="0">
      <p:cViewPr varScale="1">
        <p:scale>
          <a:sx n="34" d="100"/>
          <a:sy n="34" d="100"/>
        </p:scale>
        <p:origin x="2178" y="3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65DD4-7FD3-4FB2-8530-54D3DC106D9B}" type="doc">
      <dgm:prSet loTypeId="urn:microsoft.com/office/officeart/2005/8/layout/venn1" loCatId="relationship" qsTypeId="urn:microsoft.com/office/officeart/2005/8/quickstyle/simple1" qsCatId="simple" csTypeId="urn:microsoft.com/office/officeart/2005/8/colors/accent1_2" csCatId="accent1" phldr="1"/>
      <dgm:spPr/>
    </dgm:pt>
    <dgm:pt modelId="{63CB29EF-2D82-40BB-9BFE-178DB510994C}">
      <dgm:prSet phldrT="[Text]"/>
      <dgm:spPr>
        <a:solidFill>
          <a:schemeClr val="accent6">
            <a:lumMod val="60000"/>
            <a:lumOff val="40000"/>
            <a:alpha val="50000"/>
          </a:schemeClr>
        </a:solidFill>
        <a:ln>
          <a:solidFill>
            <a:schemeClr val="accent6">
              <a:lumMod val="60000"/>
              <a:lumOff val="40000"/>
            </a:schemeClr>
          </a:solidFill>
        </a:ln>
      </dgm:spPr>
      <dgm:t>
        <a:bodyPr/>
        <a:lstStyle/>
        <a:p>
          <a:r>
            <a:rPr lang="en-US" dirty="0" smtClean="0"/>
            <a:t>Theoretical</a:t>
          </a:r>
          <a:endParaRPr lang="en-US" dirty="0"/>
        </a:p>
      </dgm:t>
    </dgm:pt>
    <dgm:pt modelId="{E64741D4-CE57-4894-952D-9B132C80E1F1}" type="parTrans" cxnId="{BC63A84F-B6D0-48E5-A139-9BC0D94D00EE}">
      <dgm:prSet/>
      <dgm:spPr/>
      <dgm:t>
        <a:bodyPr/>
        <a:lstStyle/>
        <a:p>
          <a:endParaRPr lang="en-US"/>
        </a:p>
      </dgm:t>
    </dgm:pt>
    <dgm:pt modelId="{74317898-DC7C-4734-B791-7B0AC1A6F3A6}" type="sibTrans" cxnId="{BC63A84F-B6D0-48E5-A139-9BC0D94D00EE}">
      <dgm:prSet/>
      <dgm:spPr/>
      <dgm:t>
        <a:bodyPr/>
        <a:lstStyle/>
        <a:p>
          <a:endParaRPr lang="en-US"/>
        </a:p>
      </dgm:t>
    </dgm:pt>
    <dgm:pt modelId="{B9240A3F-CD10-4640-9205-1169498318FF}">
      <dgm:prSet phldrT="[Text]"/>
      <dgm:spPr>
        <a:solidFill>
          <a:schemeClr val="accent6">
            <a:lumMod val="40000"/>
            <a:lumOff val="60000"/>
          </a:schemeClr>
        </a:solidFill>
        <a:ln>
          <a:solidFill>
            <a:schemeClr val="accent6">
              <a:lumMod val="60000"/>
              <a:lumOff val="40000"/>
            </a:schemeClr>
          </a:solidFill>
        </a:ln>
      </dgm:spPr>
      <dgm:t>
        <a:bodyPr/>
        <a:lstStyle/>
        <a:p>
          <a:r>
            <a:rPr lang="en-US" dirty="0" smtClean="0"/>
            <a:t>Self -regulative</a:t>
          </a:r>
          <a:endParaRPr lang="en-US" dirty="0"/>
        </a:p>
      </dgm:t>
    </dgm:pt>
    <dgm:pt modelId="{D8950175-3E5E-425E-BC8C-D3144A8B7CF8}" type="parTrans" cxnId="{890F4361-F108-4C44-8A31-5923A8645370}">
      <dgm:prSet/>
      <dgm:spPr/>
      <dgm:t>
        <a:bodyPr/>
        <a:lstStyle/>
        <a:p>
          <a:endParaRPr lang="en-US"/>
        </a:p>
      </dgm:t>
    </dgm:pt>
    <dgm:pt modelId="{B53C45E2-72E2-42E2-8279-E45D95F948FA}" type="sibTrans" cxnId="{890F4361-F108-4C44-8A31-5923A8645370}">
      <dgm:prSet/>
      <dgm:spPr/>
      <dgm:t>
        <a:bodyPr/>
        <a:lstStyle/>
        <a:p>
          <a:endParaRPr lang="en-US"/>
        </a:p>
      </dgm:t>
    </dgm:pt>
    <dgm:pt modelId="{FB2606A5-E467-4791-A16D-83D19D17355E}">
      <dgm:prSet phldrT="[Text]"/>
      <dgm:spPr>
        <a:solidFill>
          <a:schemeClr val="accent6">
            <a:lumMod val="60000"/>
            <a:lumOff val="40000"/>
            <a:alpha val="50000"/>
          </a:schemeClr>
        </a:solidFill>
        <a:ln>
          <a:solidFill>
            <a:schemeClr val="accent6">
              <a:lumMod val="60000"/>
              <a:lumOff val="40000"/>
            </a:schemeClr>
          </a:solidFill>
        </a:ln>
      </dgm:spPr>
      <dgm:t>
        <a:bodyPr/>
        <a:lstStyle/>
        <a:p>
          <a:r>
            <a:rPr lang="en-US" dirty="0" smtClean="0"/>
            <a:t>Practical</a:t>
          </a:r>
          <a:endParaRPr lang="en-US" dirty="0"/>
        </a:p>
      </dgm:t>
    </dgm:pt>
    <dgm:pt modelId="{1A15FE94-10A9-4DB5-9330-7C528F2691B2}" type="parTrans" cxnId="{D8402600-BE87-4515-AC87-5A5147169A87}">
      <dgm:prSet/>
      <dgm:spPr/>
      <dgm:t>
        <a:bodyPr/>
        <a:lstStyle/>
        <a:p>
          <a:endParaRPr lang="en-US"/>
        </a:p>
      </dgm:t>
    </dgm:pt>
    <dgm:pt modelId="{E71844E5-D19D-43BB-B968-E92836169C63}" type="sibTrans" cxnId="{D8402600-BE87-4515-AC87-5A5147169A87}">
      <dgm:prSet/>
      <dgm:spPr/>
      <dgm:t>
        <a:bodyPr/>
        <a:lstStyle/>
        <a:p>
          <a:endParaRPr lang="en-US"/>
        </a:p>
      </dgm:t>
    </dgm:pt>
    <dgm:pt modelId="{E34485F5-8B67-45CB-B88A-DECE60CB5CBC}" type="pres">
      <dgm:prSet presAssocID="{21465DD4-7FD3-4FB2-8530-54D3DC106D9B}" presName="compositeShape" presStyleCnt="0">
        <dgm:presLayoutVars>
          <dgm:chMax val="7"/>
          <dgm:dir/>
          <dgm:resizeHandles val="exact"/>
        </dgm:presLayoutVars>
      </dgm:prSet>
      <dgm:spPr/>
    </dgm:pt>
    <dgm:pt modelId="{A615291A-81FC-472C-BBA3-631ADA686108}" type="pres">
      <dgm:prSet presAssocID="{63CB29EF-2D82-40BB-9BFE-178DB510994C}" presName="circ1" presStyleLbl="vennNode1" presStyleIdx="0" presStyleCnt="3"/>
      <dgm:spPr/>
      <dgm:t>
        <a:bodyPr/>
        <a:lstStyle/>
        <a:p>
          <a:endParaRPr lang="en-US"/>
        </a:p>
      </dgm:t>
    </dgm:pt>
    <dgm:pt modelId="{302A3447-DC22-4FB3-A0EA-EA74589AD8F3}" type="pres">
      <dgm:prSet presAssocID="{63CB29EF-2D82-40BB-9BFE-178DB510994C}" presName="circ1Tx" presStyleLbl="revTx" presStyleIdx="0" presStyleCnt="0">
        <dgm:presLayoutVars>
          <dgm:chMax val="0"/>
          <dgm:chPref val="0"/>
          <dgm:bulletEnabled val="1"/>
        </dgm:presLayoutVars>
      </dgm:prSet>
      <dgm:spPr/>
      <dgm:t>
        <a:bodyPr/>
        <a:lstStyle/>
        <a:p>
          <a:endParaRPr lang="en-US"/>
        </a:p>
      </dgm:t>
    </dgm:pt>
    <dgm:pt modelId="{91035A5D-0C5F-4BA4-9544-DEED4D65BB2F}" type="pres">
      <dgm:prSet presAssocID="{B9240A3F-CD10-4640-9205-1169498318FF}" presName="circ2" presStyleLbl="vennNode1" presStyleIdx="1" presStyleCnt="3"/>
      <dgm:spPr/>
      <dgm:t>
        <a:bodyPr/>
        <a:lstStyle/>
        <a:p>
          <a:endParaRPr lang="en-US"/>
        </a:p>
      </dgm:t>
    </dgm:pt>
    <dgm:pt modelId="{D8445182-CF5C-41E7-BD53-085E9443C7B3}" type="pres">
      <dgm:prSet presAssocID="{B9240A3F-CD10-4640-9205-1169498318FF}" presName="circ2Tx" presStyleLbl="revTx" presStyleIdx="0" presStyleCnt="0">
        <dgm:presLayoutVars>
          <dgm:chMax val="0"/>
          <dgm:chPref val="0"/>
          <dgm:bulletEnabled val="1"/>
        </dgm:presLayoutVars>
      </dgm:prSet>
      <dgm:spPr/>
      <dgm:t>
        <a:bodyPr/>
        <a:lstStyle/>
        <a:p>
          <a:endParaRPr lang="en-US"/>
        </a:p>
      </dgm:t>
    </dgm:pt>
    <dgm:pt modelId="{5D1C0582-823F-42E1-92B6-88A560152FB0}" type="pres">
      <dgm:prSet presAssocID="{FB2606A5-E467-4791-A16D-83D19D17355E}" presName="circ3" presStyleLbl="vennNode1" presStyleIdx="2" presStyleCnt="3"/>
      <dgm:spPr/>
      <dgm:t>
        <a:bodyPr/>
        <a:lstStyle/>
        <a:p>
          <a:endParaRPr lang="en-US"/>
        </a:p>
      </dgm:t>
    </dgm:pt>
    <dgm:pt modelId="{6A7CA25B-A3E1-41E6-8C12-380AA86D46C4}" type="pres">
      <dgm:prSet presAssocID="{FB2606A5-E467-4791-A16D-83D19D17355E}" presName="circ3Tx" presStyleLbl="revTx" presStyleIdx="0" presStyleCnt="0">
        <dgm:presLayoutVars>
          <dgm:chMax val="0"/>
          <dgm:chPref val="0"/>
          <dgm:bulletEnabled val="1"/>
        </dgm:presLayoutVars>
      </dgm:prSet>
      <dgm:spPr/>
      <dgm:t>
        <a:bodyPr/>
        <a:lstStyle/>
        <a:p>
          <a:endParaRPr lang="en-US"/>
        </a:p>
      </dgm:t>
    </dgm:pt>
  </dgm:ptLst>
  <dgm:cxnLst>
    <dgm:cxn modelId="{7CCE96AC-648E-437B-B8A1-D7B2FE6AD7C5}" type="presOf" srcId="{21465DD4-7FD3-4FB2-8530-54D3DC106D9B}" destId="{E34485F5-8B67-45CB-B88A-DECE60CB5CBC}" srcOrd="0" destOrd="0" presId="urn:microsoft.com/office/officeart/2005/8/layout/venn1"/>
    <dgm:cxn modelId="{890F4361-F108-4C44-8A31-5923A8645370}" srcId="{21465DD4-7FD3-4FB2-8530-54D3DC106D9B}" destId="{B9240A3F-CD10-4640-9205-1169498318FF}" srcOrd="1" destOrd="0" parTransId="{D8950175-3E5E-425E-BC8C-D3144A8B7CF8}" sibTransId="{B53C45E2-72E2-42E2-8279-E45D95F948FA}"/>
    <dgm:cxn modelId="{CEADF1C1-75E2-4069-8B28-BDEEDF522DE0}" type="presOf" srcId="{FB2606A5-E467-4791-A16D-83D19D17355E}" destId="{5D1C0582-823F-42E1-92B6-88A560152FB0}" srcOrd="0" destOrd="0" presId="urn:microsoft.com/office/officeart/2005/8/layout/venn1"/>
    <dgm:cxn modelId="{89FABF08-CE4B-4AF8-BA21-A398BDA72F8A}" type="presOf" srcId="{63CB29EF-2D82-40BB-9BFE-178DB510994C}" destId="{302A3447-DC22-4FB3-A0EA-EA74589AD8F3}" srcOrd="1" destOrd="0" presId="urn:microsoft.com/office/officeart/2005/8/layout/venn1"/>
    <dgm:cxn modelId="{2A7DC053-6B9F-4A25-A353-51C0E09E105F}" type="presOf" srcId="{B9240A3F-CD10-4640-9205-1169498318FF}" destId="{91035A5D-0C5F-4BA4-9544-DEED4D65BB2F}" srcOrd="0" destOrd="0" presId="urn:microsoft.com/office/officeart/2005/8/layout/venn1"/>
    <dgm:cxn modelId="{F02E3B4A-C550-4A5C-B637-A7B909C6219C}" type="presOf" srcId="{FB2606A5-E467-4791-A16D-83D19D17355E}" destId="{6A7CA25B-A3E1-41E6-8C12-380AA86D46C4}" srcOrd="1" destOrd="0" presId="urn:microsoft.com/office/officeart/2005/8/layout/venn1"/>
    <dgm:cxn modelId="{D8402600-BE87-4515-AC87-5A5147169A87}" srcId="{21465DD4-7FD3-4FB2-8530-54D3DC106D9B}" destId="{FB2606A5-E467-4791-A16D-83D19D17355E}" srcOrd="2" destOrd="0" parTransId="{1A15FE94-10A9-4DB5-9330-7C528F2691B2}" sibTransId="{E71844E5-D19D-43BB-B968-E92836169C63}"/>
    <dgm:cxn modelId="{9ED7FD59-330E-47C0-A741-F9A14875691E}" type="presOf" srcId="{63CB29EF-2D82-40BB-9BFE-178DB510994C}" destId="{A615291A-81FC-472C-BBA3-631ADA686108}" srcOrd="0" destOrd="0" presId="urn:microsoft.com/office/officeart/2005/8/layout/venn1"/>
    <dgm:cxn modelId="{BC63A84F-B6D0-48E5-A139-9BC0D94D00EE}" srcId="{21465DD4-7FD3-4FB2-8530-54D3DC106D9B}" destId="{63CB29EF-2D82-40BB-9BFE-178DB510994C}" srcOrd="0" destOrd="0" parTransId="{E64741D4-CE57-4894-952D-9B132C80E1F1}" sibTransId="{74317898-DC7C-4734-B791-7B0AC1A6F3A6}"/>
    <dgm:cxn modelId="{47DA42F4-654C-40FE-9B58-1B35DC2AC579}" type="presOf" srcId="{B9240A3F-CD10-4640-9205-1169498318FF}" destId="{D8445182-CF5C-41E7-BD53-085E9443C7B3}" srcOrd="1" destOrd="0" presId="urn:microsoft.com/office/officeart/2005/8/layout/venn1"/>
    <dgm:cxn modelId="{51D6C42F-E64D-4026-AD3C-13C14A974533}" type="presParOf" srcId="{E34485F5-8B67-45CB-B88A-DECE60CB5CBC}" destId="{A615291A-81FC-472C-BBA3-631ADA686108}" srcOrd="0" destOrd="0" presId="urn:microsoft.com/office/officeart/2005/8/layout/venn1"/>
    <dgm:cxn modelId="{089F0384-63A1-4717-981D-257F8028E3F2}" type="presParOf" srcId="{E34485F5-8B67-45CB-B88A-DECE60CB5CBC}" destId="{302A3447-DC22-4FB3-A0EA-EA74589AD8F3}" srcOrd="1" destOrd="0" presId="urn:microsoft.com/office/officeart/2005/8/layout/venn1"/>
    <dgm:cxn modelId="{9C9112E2-8CD5-41C8-ABEA-B296FCA58675}" type="presParOf" srcId="{E34485F5-8B67-45CB-B88A-DECE60CB5CBC}" destId="{91035A5D-0C5F-4BA4-9544-DEED4D65BB2F}" srcOrd="2" destOrd="0" presId="urn:microsoft.com/office/officeart/2005/8/layout/venn1"/>
    <dgm:cxn modelId="{C1904AD1-41AB-45CB-906B-EB8870B82F78}" type="presParOf" srcId="{E34485F5-8B67-45CB-B88A-DECE60CB5CBC}" destId="{D8445182-CF5C-41E7-BD53-085E9443C7B3}" srcOrd="3" destOrd="0" presId="urn:microsoft.com/office/officeart/2005/8/layout/venn1"/>
    <dgm:cxn modelId="{83F86608-52DD-47C2-A1FE-A60A5081DF2D}" type="presParOf" srcId="{E34485F5-8B67-45CB-B88A-DECE60CB5CBC}" destId="{5D1C0582-823F-42E1-92B6-88A560152FB0}" srcOrd="4" destOrd="0" presId="urn:microsoft.com/office/officeart/2005/8/layout/venn1"/>
    <dgm:cxn modelId="{BEB33672-3372-4DC7-A9C3-0572D1107DFB}" type="presParOf" srcId="{E34485F5-8B67-45CB-B88A-DECE60CB5CBC}" destId="{6A7CA25B-A3E1-41E6-8C12-380AA86D46C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5291A-81FC-472C-BBA3-631ADA686108}">
      <dsp:nvSpPr>
        <dsp:cNvPr id="0" name=""/>
        <dsp:cNvSpPr/>
      </dsp:nvSpPr>
      <dsp:spPr>
        <a:xfrm>
          <a:off x="3952398" y="54391"/>
          <a:ext cx="2610802" cy="2610802"/>
        </a:xfrm>
        <a:prstGeom prst="ellipse">
          <a:avLst/>
        </a:prstGeom>
        <a:solidFill>
          <a:schemeClr val="accent6">
            <a:lumMod val="60000"/>
            <a:lumOff val="40000"/>
            <a:alpha val="5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Theoretical</a:t>
          </a:r>
          <a:endParaRPr lang="en-US" sz="2800" kern="1200" dirty="0"/>
        </a:p>
      </dsp:txBody>
      <dsp:txXfrm>
        <a:off x="4300505" y="511282"/>
        <a:ext cx="1914588" cy="1174861"/>
      </dsp:txXfrm>
    </dsp:sp>
    <dsp:sp modelId="{91035A5D-0C5F-4BA4-9544-DEED4D65BB2F}">
      <dsp:nvSpPr>
        <dsp:cNvPr id="0" name=""/>
        <dsp:cNvSpPr/>
      </dsp:nvSpPr>
      <dsp:spPr>
        <a:xfrm>
          <a:off x="4894463" y="1686143"/>
          <a:ext cx="2610802" cy="2610802"/>
        </a:xfrm>
        <a:prstGeom prst="ellipse">
          <a:avLst/>
        </a:prstGeom>
        <a:solidFill>
          <a:schemeClr val="accent6">
            <a:lumMod val="40000"/>
            <a:lumOff val="6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Self -regulative</a:t>
          </a:r>
          <a:endParaRPr lang="en-US" sz="2800" kern="1200" dirty="0"/>
        </a:p>
      </dsp:txBody>
      <dsp:txXfrm>
        <a:off x="5692933" y="2360600"/>
        <a:ext cx="1566481" cy="1435941"/>
      </dsp:txXfrm>
    </dsp:sp>
    <dsp:sp modelId="{5D1C0582-823F-42E1-92B6-88A560152FB0}">
      <dsp:nvSpPr>
        <dsp:cNvPr id="0" name=""/>
        <dsp:cNvSpPr/>
      </dsp:nvSpPr>
      <dsp:spPr>
        <a:xfrm>
          <a:off x="3010333" y="1686143"/>
          <a:ext cx="2610802" cy="2610802"/>
        </a:xfrm>
        <a:prstGeom prst="ellipse">
          <a:avLst/>
        </a:prstGeom>
        <a:solidFill>
          <a:schemeClr val="accent6">
            <a:lumMod val="60000"/>
            <a:lumOff val="40000"/>
            <a:alpha val="5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Practical</a:t>
          </a:r>
          <a:endParaRPr lang="en-US" sz="2800" kern="1200" dirty="0"/>
        </a:p>
      </dsp:txBody>
      <dsp:txXfrm>
        <a:off x="3256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waterloo.ca/centre-for-teaching-excellence/resources/reflection-framework-and-prompts#bort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109461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second model is probably</a:t>
            </a:r>
            <a:r>
              <a:rPr lang="en-US" baseline="0" dirty="0" smtClean="0"/>
              <a:t> my </a:t>
            </a:r>
            <a:r>
              <a:rPr lang="en-US" baseline="0" dirty="0" err="1" smtClean="0"/>
              <a:t>favourite</a:t>
            </a:r>
            <a:r>
              <a:rPr lang="en-US" dirty="0" smtClean="0"/>
              <a:t>. I find</a:t>
            </a:r>
            <a:r>
              <a:rPr lang="en-US" baseline="0" dirty="0" smtClean="0"/>
              <a:t> that this one is straightforward, and quite adaptable to different contexts.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Dr</a:t>
            </a:r>
            <a:r>
              <a:rPr lang="en-US" dirty="0"/>
              <a:t>.</a:t>
            </a:r>
            <a:r>
              <a:rPr lang="en-US" baseline="0" dirty="0"/>
              <a:t> Patty Clayton’s DEAL model for </a:t>
            </a:r>
            <a:r>
              <a:rPr lang="en-US" dirty="0"/>
              <a:t>reflective writing </a:t>
            </a:r>
            <a:r>
              <a:rPr lang="en-US" baseline="0" dirty="0" smtClean="0"/>
              <a:t>provides a simple framework for students who may not be experienced with reflective writing</a:t>
            </a:r>
            <a:r>
              <a:rPr lang="en-US" dirty="0" smtClean="0"/>
              <a:t>. Learners will</a:t>
            </a:r>
            <a:endParaRPr lang="en-US" dirty="0"/>
          </a:p>
          <a:p>
            <a:r>
              <a:rPr lang="en-US" b="1" dirty="0" smtClean="0"/>
              <a:t>D</a:t>
            </a:r>
            <a:r>
              <a:rPr lang="en-US" dirty="0" smtClean="0"/>
              <a:t>escribe the experience in specific terms.</a:t>
            </a:r>
          </a:p>
          <a:p>
            <a:r>
              <a:rPr lang="en-US" b="1" dirty="0" smtClean="0"/>
              <a:t>E</a:t>
            </a:r>
            <a:r>
              <a:rPr lang="en-US" dirty="0" smtClean="0"/>
              <a:t>xamine the experience from the perspective of academic learning, personal growth, or civic responsibility.</a:t>
            </a:r>
          </a:p>
          <a:p>
            <a:r>
              <a:rPr lang="en-US" b="1" dirty="0" smtClean="0"/>
              <a:t>And finally, A</a:t>
            </a:r>
            <a:r>
              <a:rPr lang="en-US" dirty="0" smtClean="0"/>
              <a:t>rticulate </a:t>
            </a:r>
            <a:r>
              <a:rPr lang="en-US" b="1" dirty="0" smtClean="0"/>
              <a:t>L</a:t>
            </a:r>
            <a:r>
              <a:rPr lang="en-US" dirty="0" smtClean="0"/>
              <a:t>earning by sharing what was learned and why this is important for them.</a:t>
            </a:r>
            <a:r>
              <a:rPr lang="en-US" baseline="0" dirty="0" smtClean="0"/>
              <a:t> They can also</a:t>
            </a:r>
            <a:r>
              <a:rPr lang="en-US" dirty="0" smtClean="0"/>
              <a:t> articulate what they might do differently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342979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“What-So What-Now What” model was developed by </a:t>
            </a:r>
            <a:r>
              <a:rPr lang="en-US" sz="1200" kern="1200" dirty="0" err="1" smtClean="0">
                <a:solidFill>
                  <a:schemeClr val="tx1"/>
                </a:solidFill>
                <a:effectLst/>
                <a:latin typeface="+mn-lt"/>
                <a:ea typeface="+mn-ea"/>
                <a:cs typeface="+mn-cs"/>
              </a:rPr>
              <a:t>Borton</a:t>
            </a:r>
            <a:r>
              <a:rPr lang="en-US" sz="1200" kern="1200" dirty="0" smtClean="0">
                <a:solidFill>
                  <a:schemeClr val="tx1"/>
                </a:solidFill>
                <a:effectLst/>
                <a:latin typeface="+mn-lt"/>
                <a:ea typeface="+mn-ea"/>
                <a:cs typeface="+mn-cs"/>
              </a:rPr>
              <a:t>. It’s a quick and easy way for learners to reflect on a situation after it has happened I</a:t>
            </a:r>
            <a:r>
              <a:rPr lang="en-US" sz="1200" kern="1200" baseline="0" dirty="0" smtClean="0">
                <a:solidFill>
                  <a:schemeClr val="tx1"/>
                </a:solidFill>
                <a:effectLst/>
                <a:latin typeface="+mn-lt"/>
                <a:ea typeface="+mn-ea"/>
                <a:cs typeface="+mn-cs"/>
              </a:rPr>
              <a:t> have a set of questions you can work with if you’d like.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264869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Toole and Toole’s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three-stage model of reflective writing expands on </a:t>
            </a:r>
            <a:r>
              <a:rPr lang="en-US" sz="1200" kern="1200" dirty="0" err="1" smtClean="0">
                <a:solidFill>
                  <a:schemeClr val="tx1"/>
                </a:solidFill>
                <a:effectLst/>
                <a:latin typeface="+mn-lt"/>
                <a:ea typeface="+mn-ea"/>
                <a:cs typeface="+mn-cs"/>
              </a:rPr>
              <a:t>Borton’s</a:t>
            </a:r>
            <a:r>
              <a:rPr lang="en-US" sz="1200" kern="1200" dirty="0" smtClean="0">
                <a:solidFill>
                  <a:schemeClr val="tx1"/>
                </a:solidFill>
                <a:effectLst/>
                <a:latin typeface="+mn-lt"/>
                <a:ea typeface="+mn-ea"/>
                <a:cs typeface="+mn-cs"/>
              </a:rPr>
              <a:t> What – So What – Now What model that we just looked at</a:t>
            </a:r>
          </a:p>
          <a:p>
            <a:r>
              <a:rPr lang="en-US" sz="1200" kern="1200" dirty="0" smtClean="0">
                <a:solidFill>
                  <a:schemeClr val="tx1"/>
                </a:solidFill>
                <a:effectLst/>
                <a:latin typeface="+mn-lt"/>
                <a:ea typeface="+mn-ea"/>
                <a:cs typeface="+mn-cs"/>
              </a:rPr>
              <a:t>This three-stage model that can help students gather and organize their thoughts, so that they can write an effective reflection.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Stage 1</a:t>
            </a:r>
            <a:r>
              <a:rPr lang="en-US" sz="1200" kern="1200" dirty="0" smtClean="0">
                <a:solidFill>
                  <a:schemeClr val="tx1"/>
                </a:solidFill>
                <a:effectLst/>
                <a:latin typeface="+mn-lt"/>
                <a:ea typeface="+mn-ea"/>
                <a:cs typeface="+mn-cs"/>
              </a:rPr>
              <a:t> starts the reflection process through descriptive questions that can be answered in reflective journals. Learners should normally complete this stage as they plan and prepare for an experience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Stage 2</a:t>
            </a:r>
            <a:r>
              <a:rPr lang="en-US" sz="1200" kern="1200" dirty="0" smtClean="0">
                <a:solidFill>
                  <a:schemeClr val="tx1"/>
                </a:solidFill>
                <a:effectLst/>
                <a:latin typeface="+mn-lt"/>
                <a:ea typeface="+mn-ea"/>
                <a:cs typeface="+mn-cs"/>
              </a:rPr>
              <a:t> asks learners to share meaningful experiences and provide an observation or analysis of these experiences. In this stage, they write about what significance or consequences are attached to their actions,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are challenged to interpret the meaning of their experiences.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stage 3</a:t>
            </a:r>
            <a:r>
              <a:rPr lang="en-US" sz="1200" kern="1200" dirty="0" smtClean="0">
                <a:solidFill>
                  <a:schemeClr val="tx1"/>
                </a:solidFill>
                <a:effectLst/>
                <a:latin typeface="+mn-lt"/>
                <a:ea typeface="+mn-ea"/>
                <a:cs typeface="+mn-cs"/>
              </a:rPr>
              <a:t>, learners will apply the lessons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learned during one (or more) experiences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other situations and contexts. They will explore new understandings about themselves and community issues.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333367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Seidel and Blythe created a model called “the compass.” This model encourages the learner to look in four “directions” as they reflect on a particular event. </a:t>
            </a:r>
          </a:p>
          <a:p>
            <a:r>
              <a:rPr lang="en-US" sz="1200" b="1" kern="1200" dirty="0" smtClean="0">
                <a:solidFill>
                  <a:schemeClr val="tx1"/>
                </a:solidFill>
                <a:effectLst/>
                <a:latin typeface="+mn-lt"/>
                <a:ea typeface="+mn-ea"/>
                <a:cs typeface="+mn-cs"/>
              </a:rPr>
              <a:t>Inward</a:t>
            </a:r>
            <a:r>
              <a:rPr lang="en-US" sz="1200" kern="1200" dirty="0" smtClean="0">
                <a:solidFill>
                  <a:schemeClr val="tx1"/>
                </a:solidFill>
                <a:effectLst/>
                <a:latin typeface="+mn-lt"/>
                <a:ea typeface="+mn-ea"/>
                <a:cs typeface="+mn-cs"/>
              </a:rPr>
              <a:t> refers to the manner in which the</a:t>
            </a:r>
            <a:r>
              <a:rPr lang="en-US" sz="1200" kern="1200" baseline="0" dirty="0" smtClean="0">
                <a:solidFill>
                  <a:schemeClr val="tx1"/>
                </a:solidFill>
                <a:effectLst/>
                <a:latin typeface="+mn-lt"/>
                <a:ea typeface="+mn-ea"/>
                <a:cs typeface="+mn-cs"/>
              </a:rPr>
              <a:t> learner</a:t>
            </a:r>
            <a:r>
              <a:rPr lang="en-US" sz="1200" kern="1200" dirty="0" smtClean="0">
                <a:solidFill>
                  <a:schemeClr val="tx1"/>
                </a:solidFill>
                <a:effectLst/>
                <a:latin typeface="+mn-lt"/>
                <a:ea typeface="+mn-ea"/>
                <a:cs typeface="+mn-cs"/>
              </a:rPr>
              <a:t> felt about a particular situation.</a:t>
            </a:r>
          </a:p>
          <a:p>
            <a:pPr lvl="0"/>
            <a:r>
              <a:rPr lang="en-US" sz="1200" b="1" kern="1200" dirty="0" smtClean="0">
                <a:solidFill>
                  <a:schemeClr val="tx1"/>
                </a:solidFill>
                <a:effectLst/>
                <a:latin typeface="+mn-lt"/>
                <a:ea typeface="+mn-ea"/>
                <a:cs typeface="+mn-cs"/>
              </a:rPr>
              <a:t>Backward</a:t>
            </a:r>
            <a:r>
              <a:rPr lang="en-US" sz="1200" kern="1200" dirty="0" smtClean="0">
                <a:solidFill>
                  <a:schemeClr val="tx1"/>
                </a:solidFill>
                <a:effectLst/>
                <a:latin typeface="+mn-lt"/>
                <a:ea typeface="+mn-ea"/>
                <a:cs typeface="+mn-cs"/>
              </a:rPr>
              <a:t> might refer to a number of things related to their thoughts about a particular event, including its impact on higher-level questions, such as the impact on their identity, sense of self, and values.</a:t>
            </a:r>
          </a:p>
          <a:p>
            <a:pPr lvl="0"/>
            <a:r>
              <a:rPr lang="en-US" sz="1200" b="1" kern="1200" dirty="0" smtClean="0">
                <a:solidFill>
                  <a:schemeClr val="tx1"/>
                </a:solidFill>
                <a:effectLst/>
                <a:latin typeface="+mn-lt"/>
                <a:ea typeface="+mn-ea"/>
                <a:cs typeface="+mn-cs"/>
              </a:rPr>
              <a:t>Outward</a:t>
            </a:r>
            <a:r>
              <a:rPr lang="en-US" sz="1200" kern="1200" dirty="0" smtClean="0">
                <a:solidFill>
                  <a:schemeClr val="tx1"/>
                </a:solidFill>
                <a:effectLst/>
                <a:latin typeface="+mn-lt"/>
                <a:ea typeface="+mn-ea"/>
                <a:cs typeface="+mn-cs"/>
              </a:rPr>
              <a:t> refers to the manner in which society and culture can help shape how the learner sees others. They should reflect on these perceptions, as some might be ill-informed and negatively affect their experience. </a:t>
            </a:r>
          </a:p>
          <a:p>
            <a:pPr lvl="0"/>
            <a:r>
              <a:rPr lang="en-US" sz="1200" b="1" kern="1200" dirty="0" smtClean="0">
                <a:solidFill>
                  <a:schemeClr val="tx1"/>
                </a:solidFill>
                <a:effectLst/>
                <a:latin typeface="+mn-lt"/>
                <a:ea typeface="+mn-ea"/>
                <a:cs typeface="+mn-cs"/>
              </a:rPr>
              <a:t>Forward</a:t>
            </a:r>
            <a:r>
              <a:rPr lang="en-US" sz="1200" kern="1200" dirty="0" smtClean="0">
                <a:solidFill>
                  <a:schemeClr val="tx1"/>
                </a:solidFill>
                <a:effectLst/>
                <a:latin typeface="+mn-lt"/>
                <a:ea typeface="+mn-ea"/>
                <a:cs typeface="+mn-cs"/>
              </a:rPr>
              <a:t> refers to the outcome of the reflective process. What is the learner going to do differently next time?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can find prompting questions for this model on pages 69 &amp; 70 in your binder.</a:t>
            </a:r>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406351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Boud</a:t>
            </a:r>
            <a:r>
              <a:rPr lang="en-US" sz="1200" kern="1200" dirty="0" smtClean="0">
                <a:solidFill>
                  <a:schemeClr val="tx1"/>
                </a:solidFill>
                <a:effectLst/>
                <a:latin typeface="+mn-lt"/>
                <a:ea typeface="+mn-ea"/>
                <a:cs typeface="+mn-cs"/>
              </a:rPr>
              <a:t>, Keogh, and Walker’s model is a little more complicated than those we’ve already covered. </a:t>
            </a:r>
            <a:r>
              <a:rPr lang="en-US" sz="1200" kern="1200" dirty="0" err="1" smtClean="0">
                <a:solidFill>
                  <a:schemeClr val="tx1"/>
                </a:solidFill>
                <a:effectLst/>
                <a:latin typeface="+mn-lt"/>
                <a:ea typeface="+mn-ea"/>
                <a:cs typeface="+mn-cs"/>
              </a:rPr>
              <a:t>Boud’s</a:t>
            </a:r>
            <a:r>
              <a:rPr lang="en-US" sz="1200" kern="1200" dirty="0" smtClean="0">
                <a:solidFill>
                  <a:schemeClr val="tx1"/>
                </a:solidFill>
                <a:effectLst/>
                <a:latin typeface="+mn-lt"/>
                <a:ea typeface="+mn-ea"/>
                <a:cs typeface="+mn-cs"/>
              </a:rPr>
              <a:t> focus was on the place of emotions in professional practice and in reflection. The model reflects the importance of emotions.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circle refers to the experience the learner has, whether in their experience or the classroom.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circle shows the </a:t>
            </a:r>
            <a:r>
              <a:rPr lang="en-US" sz="1200" b="1" kern="1200" dirty="0" smtClean="0">
                <a:solidFill>
                  <a:schemeClr val="tx1"/>
                </a:solidFill>
                <a:effectLst/>
                <a:latin typeface="+mn-lt"/>
                <a:ea typeface="+mn-ea"/>
                <a:cs typeface="+mn-cs"/>
              </a:rPr>
              <a:t>reflective process</a:t>
            </a:r>
            <a:r>
              <a:rPr lang="en-US" sz="1200" kern="1200" dirty="0" smtClean="0">
                <a:solidFill>
                  <a:schemeClr val="tx1"/>
                </a:solidFill>
                <a:effectLst/>
                <a:latin typeface="+mn-lt"/>
                <a:ea typeface="+mn-ea"/>
                <a:cs typeface="+mn-cs"/>
              </a:rPr>
              <a:t>. There are three components of reflection according to </a:t>
            </a:r>
            <a:r>
              <a:rPr lang="en-US" sz="1200" kern="1200" dirty="0" err="1" smtClean="0">
                <a:solidFill>
                  <a:schemeClr val="tx1"/>
                </a:solidFill>
                <a:effectLst/>
                <a:latin typeface="+mn-lt"/>
                <a:ea typeface="+mn-ea"/>
                <a:cs typeface="+mn-cs"/>
              </a:rPr>
              <a:t>Boud</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Returning to the experience</a:t>
            </a:r>
            <a:r>
              <a:rPr lang="en-US" sz="1200" kern="1200" dirty="0" smtClean="0">
                <a:solidFill>
                  <a:schemeClr val="tx1"/>
                </a:solidFill>
                <a:effectLst/>
                <a:latin typeface="+mn-lt"/>
                <a:ea typeface="+mn-ea"/>
                <a:cs typeface="+mn-cs"/>
              </a:rPr>
              <a:t> refers to the learner’s attempt to relive the experience in their mind and pay special attention to the negative and positive emotions they felt during the experience. </a:t>
            </a:r>
          </a:p>
          <a:p>
            <a:pPr lvl="0"/>
            <a:r>
              <a:rPr lang="en-US" sz="1200" b="1" kern="1200" dirty="0" smtClean="0">
                <a:solidFill>
                  <a:schemeClr val="tx1"/>
                </a:solidFill>
                <a:effectLst/>
                <a:latin typeface="+mn-lt"/>
                <a:ea typeface="+mn-ea"/>
                <a:cs typeface="+mn-cs"/>
              </a:rPr>
              <a:t>Attending to feelings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Re-evaluating the experience</a:t>
            </a:r>
            <a:r>
              <a:rPr lang="en-US" sz="1200" kern="1200" dirty="0" smtClean="0">
                <a:solidFill>
                  <a:schemeClr val="tx1"/>
                </a:solidFill>
                <a:effectLst/>
                <a:latin typeface="+mn-lt"/>
                <a:ea typeface="+mn-ea"/>
                <a:cs typeface="+mn-cs"/>
              </a:rPr>
              <a:t> encourages the</a:t>
            </a:r>
            <a:r>
              <a:rPr lang="en-US" sz="1200" kern="1200" baseline="0" dirty="0" smtClean="0">
                <a:solidFill>
                  <a:schemeClr val="tx1"/>
                </a:solidFill>
                <a:effectLst/>
                <a:latin typeface="+mn-lt"/>
                <a:ea typeface="+mn-ea"/>
                <a:cs typeface="+mn-cs"/>
              </a:rPr>
              <a:t> learner</a:t>
            </a:r>
            <a:r>
              <a:rPr lang="en-US" sz="1200" kern="1200" dirty="0" smtClean="0">
                <a:solidFill>
                  <a:schemeClr val="tx1"/>
                </a:solidFill>
                <a:effectLst/>
                <a:latin typeface="+mn-lt"/>
                <a:ea typeface="+mn-ea"/>
                <a:cs typeface="+mn-cs"/>
              </a:rPr>
              <a:t> to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their emotions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third circle asks that the learner thinks about the outcomes of their experience</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Reconsiders the experience in light of the results of 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analysis.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185175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Gibb’s Reflective Cycle builds 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Boud</a:t>
            </a:r>
            <a:r>
              <a:rPr lang="en-US" sz="1200" kern="1200" baseline="0" dirty="0" smtClean="0">
                <a:solidFill>
                  <a:schemeClr val="tx1"/>
                </a:solidFill>
                <a:effectLst/>
                <a:latin typeface="+mn-lt"/>
                <a:ea typeface="+mn-ea"/>
                <a:cs typeface="+mn-cs"/>
              </a:rPr>
              <a:t> et </a:t>
            </a:r>
            <a:r>
              <a:rPr lang="en-US" sz="1200" kern="1200" baseline="0" dirty="0" err="1" smtClean="0">
                <a:solidFill>
                  <a:schemeClr val="tx1"/>
                </a:solidFill>
                <a:effectLst/>
                <a:latin typeface="+mn-lt"/>
                <a:ea typeface="+mn-ea"/>
                <a:cs typeface="+mn-cs"/>
              </a:rPr>
              <a:t>al’s</a:t>
            </a:r>
            <a:r>
              <a:rPr lang="en-US" sz="1200" kern="1200" baseline="0" dirty="0" smtClean="0">
                <a:solidFill>
                  <a:schemeClr val="tx1"/>
                </a:solidFill>
                <a:effectLst/>
                <a:latin typeface="+mn-lt"/>
                <a:ea typeface="+mn-ea"/>
                <a:cs typeface="+mn-cs"/>
              </a:rPr>
              <a:t> work, and </a:t>
            </a:r>
            <a:r>
              <a:rPr lang="en-US" sz="1200" kern="1200" dirty="0" smtClean="0">
                <a:solidFill>
                  <a:schemeClr val="tx1"/>
                </a:solidFill>
                <a:effectLst/>
                <a:latin typeface="+mn-lt"/>
                <a:ea typeface="+mn-ea"/>
                <a:cs typeface="+mn-cs"/>
              </a:rPr>
              <a:t>has six stages of reflection that should be followed in sequence to get learners to explore their feelings about a particular event more deeply.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Stage 1 is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Where learners describe the experience in question. Learners should try to describe the situation without judging it or referring to their own evaluation of the experience. </a:t>
            </a:r>
          </a:p>
          <a:p>
            <a:pPr lvl="0"/>
            <a:r>
              <a:rPr lang="en-US" sz="1200" b="1" kern="1200" dirty="0" smtClean="0">
                <a:solidFill>
                  <a:schemeClr val="tx1"/>
                </a:solidFill>
                <a:effectLst/>
                <a:latin typeface="+mn-lt"/>
                <a:ea typeface="+mn-ea"/>
                <a:cs typeface="+mn-cs"/>
              </a:rPr>
              <a:t>Stage 2 is Feelings</a:t>
            </a:r>
            <a:r>
              <a:rPr lang="en-US" sz="1200" kern="1200" dirty="0" smtClean="0">
                <a:solidFill>
                  <a:schemeClr val="tx1"/>
                </a:solidFill>
                <a:effectLst/>
                <a:latin typeface="+mn-lt"/>
                <a:ea typeface="+mn-ea"/>
                <a:cs typeface="+mn-cs"/>
              </a:rPr>
              <a:t>: This stage is about feelings and thoughts related to a situation or experience. It’s important to recall thoughts and feelings before, during, and after the experience. As in the “description” stage, it’s important that learners try not to judge and simply describe. </a:t>
            </a:r>
          </a:p>
          <a:p>
            <a:pPr lvl="0"/>
            <a:r>
              <a:rPr lang="en-US" sz="1200" b="1" kern="1200" dirty="0" smtClean="0">
                <a:solidFill>
                  <a:schemeClr val="tx1"/>
                </a:solidFill>
                <a:effectLst/>
                <a:latin typeface="+mn-lt"/>
                <a:ea typeface="+mn-ea"/>
                <a:cs typeface="+mn-cs"/>
              </a:rPr>
              <a:t>Stage 3 is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Evaluation</a:t>
            </a:r>
            <a:r>
              <a:rPr lang="en-US" sz="1200" kern="1200" dirty="0" smtClean="0">
                <a:solidFill>
                  <a:schemeClr val="tx1"/>
                </a:solidFill>
                <a:effectLst/>
                <a:latin typeface="+mn-lt"/>
                <a:ea typeface="+mn-ea"/>
                <a:cs typeface="+mn-cs"/>
              </a:rPr>
              <a:t>: Where learners get to make judgements. For example,</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hat was good and bad about the experience? What turned out as expected or was not as expected etc.</a:t>
            </a:r>
          </a:p>
          <a:p>
            <a:pPr lvl="0"/>
            <a:r>
              <a:rPr lang="en-US" sz="1200" b="1" kern="1200" dirty="0" smtClean="0">
                <a:solidFill>
                  <a:schemeClr val="tx1"/>
                </a:solidFill>
                <a:effectLst/>
                <a:latin typeface="+mn-lt"/>
                <a:ea typeface="+mn-ea"/>
                <a:cs typeface="+mn-cs"/>
              </a:rPr>
              <a:t>Stage 4 is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Analysis</a:t>
            </a:r>
            <a:r>
              <a:rPr lang="en-US" sz="1200" kern="1200" dirty="0" smtClean="0">
                <a:solidFill>
                  <a:schemeClr val="tx1"/>
                </a:solidFill>
                <a:effectLst/>
                <a:latin typeface="+mn-lt"/>
                <a:ea typeface="+mn-ea"/>
                <a:cs typeface="+mn-cs"/>
              </a:rPr>
              <a:t>: At this stage, learners should explore the situation according to their own professional knowledge. This can include something from class or something from their previous learning</a:t>
            </a:r>
            <a:r>
              <a:rPr lang="en-US" sz="1200" kern="1200" baseline="0" dirty="0" smtClean="0">
                <a:solidFill>
                  <a:schemeClr val="tx1"/>
                </a:solidFill>
                <a:effectLst/>
                <a:latin typeface="+mn-lt"/>
                <a:ea typeface="+mn-ea"/>
                <a:cs typeface="+mn-cs"/>
              </a:rPr>
              <a:t> and experiences.</a:t>
            </a:r>
          </a:p>
          <a:p>
            <a:pPr lvl="0"/>
            <a:r>
              <a:rPr lang="en-US" sz="1200" b="1" kern="1200" dirty="0" smtClean="0">
                <a:solidFill>
                  <a:schemeClr val="tx1"/>
                </a:solidFill>
                <a:effectLst/>
                <a:latin typeface="+mn-lt"/>
                <a:ea typeface="+mn-ea"/>
                <a:cs typeface="+mn-cs"/>
              </a:rPr>
              <a:t>Stage 5 is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Conclusion</a:t>
            </a:r>
            <a:r>
              <a:rPr lang="en-US" sz="1200" kern="1200" dirty="0" smtClean="0">
                <a:solidFill>
                  <a:schemeClr val="tx1"/>
                </a:solidFill>
                <a:effectLst/>
                <a:latin typeface="+mn-lt"/>
                <a:ea typeface="+mn-ea"/>
                <a:cs typeface="+mn-cs"/>
              </a:rPr>
              <a:t>: To conclude, learners need to think about how the information they’ve derived from the first four stages can help change or improve their practice or alter their “perspective, insight, or awareness” </a:t>
            </a:r>
          </a:p>
          <a:p>
            <a:pPr lvl="0"/>
            <a:r>
              <a:rPr lang="en-US" sz="1200" b="1" kern="1200" dirty="0" smtClean="0">
                <a:solidFill>
                  <a:schemeClr val="tx1"/>
                </a:solidFill>
                <a:effectLst/>
                <a:latin typeface="+mn-lt"/>
                <a:ea typeface="+mn-ea"/>
                <a:cs typeface="+mn-cs"/>
              </a:rPr>
              <a:t>Stage 6 is</a:t>
            </a:r>
            <a:r>
              <a:rPr lang="en-US" sz="1200" b="1" kern="1200" baseline="0" dirty="0" smtClean="0">
                <a:solidFill>
                  <a:schemeClr val="tx1"/>
                </a:solidFill>
                <a:effectLst/>
                <a:latin typeface="+mn-lt"/>
                <a:ea typeface="+mn-ea"/>
                <a:cs typeface="+mn-cs"/>
              </a:rPr>
              <a:t> an </a:t>
            </a:r>
            <a:r>
              <a:rPr lang="en-US" sz="1200" b="1" kern="1200" dirty="0" smtClean="0">
                <a:solidFill>
                  <a:schemeClr val="tx1"/>
                </a:solidFill>
                <a:effectLst/>
                <a:latin typeface="+mn-lt"/>
                <a:ea typeface="+mn-ea"/>
                <a:cs typeface="+mn-cs"/>
              </a:rPr>
              <a:t>Action Plan: </a:t>
            </a:r>
            <a:r>
              <a:rPr lang="en-US" sz="1200" kern="1200" dirty="0" smtClean="0">
                <a:solidFill>
                  <a:schemeClr val="tx1"/>
                </a:solidFill>
                <a:effectLst/>
                <a:latin typeface="+mn-lt"/>
                <a:ea typeface="+mn-ea"/>
                <a:cs typeface="+mn-cs"/>
              </a:rPr>
              <a:t>In this stage, ask learners how they would go about changing their practice,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approach to the</a:t>
            </a:r>
            <a:r>
              <a:rPr lang="en-US" sz="1200" kern="1200" baseline="0" dirty="0" smtClean="0">
                <a:solidFill>
                  <a:schemeClr val="tx1"/>
                </a:solidFill>
                <a:effectLst/>
                <a:latin typeface="+mn-lt"/>
                <a:ea typeface="+mn-ea"/>
                <a:cs typeface="+mn-cs"/>
              </a:rPr>
              <a:t> experience</a:t>
            </a:r>
            <a:r>
              <a:rPr lang="en-US" sz="1200" kern="1200" dirty="0" smtClean="0">
                <a:solidFill>
                  <a:schemeClr val="tx1"/>
                </a:solidFill>
                <a:effectLst/>
                <a:latin typeface="+mn-lt"/>
                <a:ea typeface="+mn-ea"/>
                <a:cs typeface="+mn-cs"/>
              </a:rPr>
              <a:t>, work, etc., in order to improve it and take into account what they have learned. </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48014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Critical Incident Analysis (CIA) Framework was developed by social workers Crisp, Lister, and Dutton. They designed the CIA to help social workers reflect on “critical incidents,” which are described as any situation in which there might have been a positive or negative disruption. The frame consists of 17 questions</a:t>
            </a:r>
            <a:r>
              <a:rPr lang="en-US" sz="1200" kern="1200" baseline="0" dirty="0" smtClean="0">
                <a:solidFill>
                  <a:schemeClr val="tx1"/>
                </a:solidFill>
                <a:effectLst/>
                <a:latin typeface="+mn-lt"/>
                <a:ea typeface="+mn-ea"/>
                <a:cs typeface="+mn-cs"/>
              </a:rPr>
              <a:t> that fall under five sections: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Account of the incident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Initial responses to the incident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Issues and dilemmas highlighted by this incident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Learning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Outcomes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8379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Bereiter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Scardamalia</a:t>
            </a:r>
            <a:r>
              <a:rPr lang="en-US" sz="1200" kern="1200" dirty="0" smtClean="0">
                <a:solidFill>
                  <a:schemeClr val="tx1"/>
                </a:solidFill>
                <a:effectLst/>
                <a:latin typeface="+mn-lt"/>
                <a:ea typeface="+mn-ea"/>
                <a:cs typeface="+mn-cs"/>
              </a:rPr>
              <a:t> suggest that writing is composed in one of two manners, which they refer to as the Knowledge Telling Model and the Knowledge Transforming Model. Using writing to promote a self-dialogue in the sense of reflective writing falls within the framework of the Knowledge Transforming Model, where learners</a:t>
            </a:r>
            <a:r>
              <a:rPr lang="en-US" sz="1200" kern="1200" baseline="0" dirty="0" smtClean="0">
                <a:solidFill>
                  <a:schemeClr val="tx1"/>
                </a:solidFill>
                <a:effectLst/>
                <a:latin typeface="+mn-lt"/>
                <a:ea typeface="+mn-ea"/>
                <a:cs typeface="+mn-cs"/>
              </a:rPr>
              <a:t> add to and transform their knowledge</a:t>
            </a:r>
            <a:r>
              <a:rPr lang="en-US" sz="1200" kern="1200" dirty="0" smtClean="0">
                <a:solidFill>
                  <a:schemeClr val="tx1"/>
                </a:solidFill>
                <a:effectLst/>
                <a:latin typeface="+mn-lt"/>
                <a:ea typeface="+mn-ea"/>
                <a:cs typeface="+mn-cs"/>
              </a:rPr>
              <a:t>. This model has been found to be especially useful in STEM disciplines. </a:t>
            </a:r>
          </a:p>
        </p:txBody>
      </p:sp>
      <p:sp>
        <p:nvSpPr>
          <p:cNvPr id="4" name="Slide Number Placeholder 3"/>
          <p:cNvSpPr>
            <a:spLocks noGrp="1"/>
          </p:cNvSpPr>
          <p:nvPr>
            <p:ph type="sldNum" sz="quarter" idx="10"/>
          </p:nvPr>
        </p:nvSpPr>
        <p:spPr/>
        <p:txBody>
          <a:bodyPr/>
          <a:lstStyle/>
          <a:p>
            <a:fld id="{8CCEF7D1-689C-4BC1-B59B-4A4CE078ECDF}" type="slidenum">
              <a:rPr lang="en-US" smtClean="0"/>
              <a:t>18</a:t>
            </a:fld>
            <a:endParaRPr lang="en-US"/>
          </a:p>
        </p:txBody>
      </p:sp>
    </p:spTree>
    <p:extLst>
      <p:ext uri="{BB962C8B-B14F-4D97-AF65-F5344CB8AC3E}">
        <p14:creationId xmlns:p14="http://schemas.microsoft.com/office/powerpoint/2010/main" val="145031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use several </a:t>
            </a:r>
            <a:r>
              <a:rPr lang="en-US" baseline="0" dirty="0"/>
              <a:t>high impact practices </a:t>
            </a:r>
            <a:r>
              <a:rPr lang="en-US" baseline="0" dirty="0" smtClean="0"/>
              <a:t>to support student reflection. </a:t>
            </a:r>
          </a:p>
          <a:p>
            <a:r>
              <a:rPr lang="en-US" baseline="0" dirty="0" smtClean="0"/>
              <a:t>- Provide </a:t>
            </a:r>
            <a:r>
              <a:rPr lang="en-US" baseline="0" dirty="0"/>
              <a:t>frequent, timely, constructive feedback. </a:t>
            </a:r>
            <a:r>
              <a:rPr lang="en-US" baseline="0" dirty="0" smtClean="0"/>
              <a:t>Always give personalized </a:t>
            </a:r>
            <a:r>
              <a:rPr lang="en-US" baseline="0" dirty="0"/>
              <a:t>feedback on </a:t>
            </a:r>
            <a:r>
              <a:rPr lang="en-US" baseline="0" dirty="0" smtClean="0"/>
              <a:t>reflective </a:t>
            </a:r>
            <a:r>
              <a:rPr lang="en-US" baseline="0" dirty="0"/>
              <a:t>assignments before the next assignment is due. This allows </a:t>
            </a:r>
            <a:r>
              <a:rPr lang="en-US" baseline="0" dirty="0" smtClean="0"/>
              <a:t>learners </a:t>
            </a:r>
            <a:r>
              <a:rPr lang="en-US" baseline="0" dirty="0"/>
              <a:t>to reflect on feedback and improve from one assignment to the next. </a:t>
            </a:r>
            <a:endParaRPr lang="en-US" baseline="0" dirty="0" smtClean="0"/>
          </a:p>
          <a:p>
            <a:r>
              <a:rPr lang="en-US" baseline="0" dirty="0" smtClean="0"/>
              <a:t>- Provide </a:t>
            </a:r>
            <a:r>
              <a:rPr lang="en-US" baseline="0" dirty="0"/>
              <a:t>regular, structured </a:t>
            </a:r>
            <a:r>
              <a:rPr lang="en-US" dirty="0"/>
              <a:t>opportunities for </a:t>
            </a:r>
            <a:r>
              <a:rPr lang="en-US" dirty="0" smtClean="0"/>
              <a:t>reflection and integrating</a:t>
            </a:r>
            <a:r>
              <a:rPr lang="en-US" baseline="0" dirty="0" smtClean="0"/>
              <a:t> </a:t>
            </a:r>
            <a:r>
              <a:rPr lang="en-US" baseline="0" dirty="0"/>
              <a:t>learning throughout the </a:t>
            </a:r>
            <a:r>
              <a:rPr lang="en-US" baseline="0" dirty="0" smtClean="0"/>
              <a:t>course or program, </a:t>
            </a:r>
            <a:r>
              <a:rPr lang="en-US" baseline="0" dirty="0"/>
              <a:t>encouraging </a:t>
            </a:r>
            <a:r>
              <a:rPr lang="en-US" baseline="0" dirty="0" smtClean="0"/>
              <a:t>learners </a:t>
            </a:r>
            <a:r>
              <a:rPr lang="en-US" baseline="0" dirty="0"/>
              <a:t>to tie course concepts into what they are learning in </a:t>
            </a:r>
            <a:r>
              <a:rPr lang="en-US" baseline="0" dirty="0" smtClean="0"/>
              <a:t>experiential opportunities.</a:t>
            </a:r>
          </a:p>
          <a:p>
            <a:r>
              <a:rPr lang="en-US" baseline="0" dirty="0" smtClean="0"/>
              <a:t>- Provide </a:t>
            </a:r>
            <a:r>
              <a:rPr lang="en-US" baseline="0" dirty="0"/>
              <a:t>additional practice and reflection activities to help </a:t>
            </a:r>
            <a:r>
              <a:rPr lang="en-US" baseline="0" dirty="0" smtClean="0"/>
              <a:t>learners </a:t>
            </a:r>
            <a:r>
              <a:rPr lang="en-US" baseline="0" dirty="0"/>
              <a:t>discover the relevance of </a:t>
            </a:r>
            <a:r>
              <a:rPr lang="en-US" baseline="0" dirty="0" smtClean="0"/>
              <a:t>academic </a:t>
            </a:r>
            <a:r>
              <a:rPr lang="en-US" baseline="0" dirty="0"/>
              <a:t>learning in the context of their workplaces and other real-world </a:t>
            </a:r>
            <a:r>
              <a:rPr lang="en-US" baseline="0" dirty="0" smtClean="0"/>
              <a:t>applications.</a:t>
            </a:r>
          </a:p>
          <a:p>
            <a:r>
              <a:rPr lang="en-US" baseline="0" dirty="0" smtClean="0"/>
              <a:t>- Use </a:t>
            </a:r>
            <a:r>
              <a:rPr lang="en-US" baseline="0" dirty="0"/>
              <a:t>all of these tools to scaffold </a:t>
            </a:r>
            <a:r>
              <a:rPr lang="en-US" baseline="0" dirty="0" smtClean="0"/>
              <a:t>learners </a:t>
            </a:r>
            <a:r>
              <a:rPr lang="en-US" baseline="0" dirty="0"/>
              <a:t>in terms of expectations and reflective practice so that they can be successful in the course, and in their reflective </a:t>
            </a:r>
            <a:r>
              <a:rPr lang="en-US" baseline="0" dirty="0" smtClean="0"/>
              <a:t>assignments.</a:t>
            </a:r>
            <a:endParaRPr lang="en-US" baseline="0" dirty="0"/>
          </a:p>
          <a:p>
            <a:pPr marL="171450" indent="-171450">
              <a:buFontTx/>
              <a:buChar char="-"/>
            </a:pPr>
            <a:r>
              <a:rPr lang="en-US" baseline="0" dirty="0" smtClean="0"/>
              <a:t>It is important to provide clear rubrics, </a:t>
            </a:r>
            <a:r>
              <a:rPr lang="en-US" baseline="0" dirty="0"/>
              <a:t>assignment instructions, and resources </a:t>
            </a:r>
            <a:r>
              <a:rPr lang="en-US" baseline="0" dirty="0" smtClean="0"/>
              <a:t>in advance of assignments.</a:t>
            </a:r>
          </a:p>
          <a:p>
            <a:pPr marL="171450" indent="-171450">
              <a:buFontTx/>
              <a:buChar char="-"/>
            </a:pPr>
            <a:r>
              <a:rPr lang="en-US" baseline="0" dirty="0" smtClean="0"/>
              <a:t>There is an example of an AACU reflective rubric on page 67 in your workbook that could help you get started.</a:t>
            </a:r>
            <a:endParaRPr lang="en-US" baseline="0" dirty="0"/>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19</a:t>
            </a:fld>
            <a:endParaRPr lang="en-US"/>
          </a:p>
        </p:txBody>
      </p:sp>
    </p:spTree>
    <p:extLst>
      <p:ext uri="{BB962C8B-B14F-4D97-AF65-F5344CB8AC3E}">
        <p14:creationId xmlns:p14="http://schemas.microsoft.com/office/powerpoint/2010/main" val="233354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expanded on in your binder on pages 64-66, and on the CTE website.</a:t>
            </a:r>
          </a:p>
          <a:p>
            <a:r>
              <a:rPr lang="en-US" dirty="0" smtClean="0"/>
              <a:t>Incorporating the following characteristics into the design of your reflective activities can help make the reflective process as effective as possible.  </a:t>
            </a:r>
          </a:p>
          <a:p>
            <a:r>
              <a:rPr lang="en-US" b="1" dirty="0" smtClean="0"/>
              <a:t>- Create curiosity. </a:t>
            </a:r>
            <a:r>
              <a:rPr lang="en-US" dirty="0" smtClean="0"/>
              <a:t>Critical reflection is necessary to assimilate new information. It takes time to do well; sparking students’ </a:t>
            </a:r>
            <a:r>
              <a:rPr lang="en-US" b="1" dirty="0" smtClean="0"/>
              <a:t>curiosity can motivate them to engage in the reflective process.</a:t>
            </a:r>
            <a:r>
              <a:rPr lang="en-US" b="1" baseline="0" dirty="0" smtClean="0"/>
              <a:t> </a:t>
            </a:r>
            <a:r>
              <a:rPr lang="en-US" dirty="0" smtClean="0"/>
              <a:t>Providing appropriate </a:t>
            </a:r>
            <a:r>
              <a:rPr lang="en-US" dirty="0" smtClean="0">
                <a:hlinkClick r:id="rId3"/>
              </a:rPr>
              <a:t>question prompts</a:t>
            </a:r>
            <a:r>
              <a:rPr lang="en-US" dirty="0" smtClean="0"/>
              <a:t>, activities, problems and tasks can help spark the necessary curiosity.</a:t>
            </a:r>
          </a:p>
          <a:p>
            <a:r>
              <a:rPr lang="en-US" b="1" dirty="0" smtClean="0"/>
              <a:t>- Make it Continual. </a:t>
            </a:r>
            <a:r>
              <a:rPr lang="en-US" dirty="0" smtClean="0"/>
              <a:t>Because critical reflection is a defined way of thinking, students benefit from having numerous opportunities throughout the course/program to practice and receive feedback. </a:t>
            </a:r>
            <a:endParaRPr lang="en-US" b="1" dirty="0" smtClean="0"/>
          </a:p>
          <a:p>
            <a:r>
              <a:rPr lang="en-US" b="1" dirty="0" smtClean="0"/>
              <a:t>- Connect it. </a:t>
            </a:r>
            <a:r>
              <a:rPr lang="en-US" dirty="0" smtClean="0"/>
              <a:t>To be effective, </a:t>
            </a:r>
            <a:r>
              <a:rPr lang="en-US" b="1" dirty="0" smtClean="0"/>
              <a:t>be sure to explicitly connect the reflective activities to course/program learning outcomes, specific assignments, course concepts or experiences.</a:t>
            </a:r>
            <a:r>
              <a:rPr lang="en-US" dirty="0" smtClean="0"/>
              <a:t>  </a:t>
            </a:r>
            <a:r>
              <a:rPr lang="en-US" b="0" dirty="0" smtClean="0"/>
              <a:t>Alignment</a:t>
            </a:r>
            <a:r>
              <a:rPr lang="en-US" b="0" baseline="0" dirty="0" smtClean="0"/>
              <a:t> matters.</a:t>
            </a:r>
            <a:endParaRPr lang="en-US" dirty="0" smtClean="0"/>
          </a:p>
          <a:p>
            <a:r>
              <a:rPr lang="en-US" b="1" dirty="0" smtClean="0"/>
              <a:t>- Give it context. Design reflective activities to support </a:t>
            </a:r>
            <a:r>
              <a:rPr lang="en-US" dirty="0" smtClean="0"/>
              <a:t>integration of learning across courses and to engage students with “big questions” related to community/public issues that matter beyond the classroom.  </a:t>
            </a:r>
          </a:p>
          <a:p>
            <a:r>
              <a:rPr lang="en-US" b="1" dirty="0" smtClean="0"/>
              <a:t>- Consider your class size. </a:t>
            </a:r>
            <a:r>
              <a:rPr lang="en-US" dirty="0" smtClean="0"/>
              <a:t>Assessing and providing feedback to reflections require time and resources. There are ways to scale reflection</a:t>
            </a:r>
            <a:r>
              <a:rPr lang="en-US" baseline="0" dirty="0" smtClean="0"/>
              <a:t> effectively even in larger classes. I’ll be happy to chat with you about how to do this.</a:t>
            </a:r>
            <a:endParaRPr lang="en-US" dirty="0" smtClean="0"/>
          </a:p>
          <a:p>
            <a:r>
              <a:rPr lang="en-US" b="1" dirty="0" smtClean="0"/>
              <a:t>- Model the reflective process. </a:t>
            </a:r>
            <a:r>
              <a:rPr lang="en-US" dirty="0" smtClean="0"/>
              <a:t>During class discussions, or whenever you can, model the reflective process by asking the kinds of questions that members of your discipline ask. Explicitly point out how you </a:t>
            </a:r>
          </a:p>
          <a:p>
            <a:r>
              <a:rPr lang="en-US" dirty="0" smtClean="0"/>
              <a:t>support a claim with evidence. As you go through the process, explain how you are modeling the critical reflection process.</a:t>
            </a:r>
          </a:p>
          <a:p>
            <a:r>
              <a:rPr lang="en-US" b="1" dirty="0" smtClean="0"/>
              <a:t>- Breakdown the assignment. </a:t>
            </a:r>
            <a:r>
              <a:rPr lang="en-US" dirty="0" smtClean="0"/>
              <a:t>When you provide students with details for a particular assignment, have each student create a personal plan for addressing the areas which might cause them more difficulty.  You can also ask students to hand in different pieces of the assignment throughout the term, providing feedback to the various components.  Over time, less guidance and feedback will be required to help students with the reflective thinking process. </a:t>
            </a:r>
          </a:p>
          <a:p>
            <a:r>
              <a:rPr lang="en-US" b="1" dirty="0" smtClean="0"/>
              <a:t>-Encourage multiple perspectives. </a:t>
            </a:r>
            <a:r>
              <a:rPr lang="en-US" dirty="0" smtClean="0"/>
              <a:t>Being exposed to different perspectives and being able to participate in a dialogue with others about matters of importance is critical to the reflective thinking process. </a:t>
            </a:r>
          </a:p>
          <a:p>
            <a:r>
              <a:rPr lang="en-US" b="1" dirty="0" smtClean="0"/>
              <a:t>- Provide a safe environment</a:t>
            </a:r>
            <a:r>
              <a:rPr lang="en-US" dirty="0" smtClean="0"/>
              <a:t> where students can explore and articulate emotional responses. Students might not mind sharing their knowledge and understanding about content with their classmates, but may be less inclined to share emotional responses with others</a:t>
            </a:r>
          </a:p>
          <a:p>
            <a:r>
              <a:rPr lang="en-US" b="0" dirty="0" smtClean="0"/>
              <a:t>-</a:t>
            </a:r>
            <a:r>
              <a:rPr lang="en-US" b="0" baseline="0" dirty="0" smtClean="0"/>
              <a:t> </a:t>
            </a:r>
            <a:r>
              <a:rPr lang="en-US" b="1" dirty="0" smtClean="0"/>
              <a:t>Assess it. </a:t>
            </a:r>
            <a:r>
              <a:rPr lang="en-US" dirty="0" smtClean="0"/>
              <a:t>Making reflections part of a course grade encourages students to engage in the reflective process, helps them track their growth and development over time, and signals to them that critical reflection is a worthwhile and valued activity.  Provide students with ‘frequent, timely and constructive feedback.</a:t>
            </a:r>
          </a:p>
          <a:p>
            <a:r>
              <a:rPr lang="en-US" b="1" dirty="0" smtClean="0"/>
              <a:t>- Provide clear marking criteria and exemplars. </a:t>
            </a:r>
            <a:r>
              <a:rPr lang="en-US" dirty="0" smtClean="0"/>
              <a:t>Clearly state the criteria for success provide students with opportunities to self-assess, or provide peer-feedback using the rubric that you will use to assess their reflections. </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51311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a:t>
            </a:r>
            <a:r>
              <a:rPr lang="en-US" baseline="0" dirty="0" smtClean="0"/>
              <a:t> </a:t>
            </a:r>
            <a:r>
              <a:rPr lang="en-US" baseline="0" dirty="0"/>
              <a:t>has demonstrated benefits in regards to workplace and academic learning, especially in regards to cognitive flexibility and critical thinking. A slew of educational </a:t>
            </a:r>
            <a:r>
              <a:rPr lang="en-US" baseline="0" dirty="0" smtClean="0"/>
              <a:t>researchers and theorists </a:t>
            </a:r>
            <a:r>
              <a:rPr lang="en-US" baseline="0" dirty="0"/>
              <a:t>agree that reflection plays a key role in learning, and especially in experiential </a:t>
            </a:r>
            <a:r>
              <a:rPr lang="en-US" baseline="0" dirty="0" smtClean="0"/>
              <a:t>learning</a:t>
            </a:r>
            <a:r>
              <a:rPr lang="en-US" baseline="0" dirty="0"/>
              <a:t>.</a:t>
            </a:r>
          </a:p>
          <a:p>
            <a:endParaRPr lang="en-US" baseline="0" dirty="0"/>
          </a:p>
          <a:p>
            <a:r>
              <a:rPr lang="en-US" dirty="0"/>
              <a:t>When students are engaged in experiential learning, they learn through being immersed in an experience and through reflecting on that experience. And in this way, they develop new knowledge, new skills, and new attitudes.</a:t>
            </a:r>
          </a:p>
          <a:p>
            <a:r>
              <a:rPr lang="en-US" dirty="0"/>
              <a:t> </a:t>
            </a:r>
          </a:p>
        </p:txBody>
      </p:sp>
      <p:sp>
        <p:nvSpPr>
          <p:cNvPr id="4" name="Slide Number Placeholder 3"/>
          <p:cNvSpPr>
            <a:spLocks noGrp="1"/>
          </p:cNvSpPr>
          <p:nvPr>
            <p:ph type="sldNum" sz="quarter" idx="10"/>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208107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21</a:t>
            </a:fld>
            <a:endParaRPr lang="en-US"/>
          </a:p>
        </p:txBody>
      </p:sp>
    </p:spTree>
    <p:extLst>
      <p:ext uri="{BB962C8B-B14F-4D97-AF65-F5344CB8AC3E}">
        <p14:creationId xmlns:p14="http://schemas.microsoft.com/office/powerpoint/2010/main" val="391671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230852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 used to receiving external feedback on their performance</a:t>
            </a:r>
          </a:p>
          <a:p>
            <a:endParaRPr lang="en-US" dirty="0" smtClean="0"/>
          </a:p>
          <a:p>
            <a:r>
              <a:rPr lang="en-US" dirty="0" smtClean="0"/>
              <a:t>Through reflection students can begin to identify cues from the interactions they have with others or information that is in their environment that they can use as feedback on their performance, without the need for formalized</a:t>
            </a:r>
            <a:r>
              <a:rPr lang="en-US" baseline="0" dirty="0" smtClean="0"/>
              <a:t> </a:t>
            </a:r>
            <a:r>
              <a:rPr lang="en-US" dirty="0" smtClean="0"/>
              <a:t>feedback. </a:t>
            </a:r>
          </a:p>
          <a:p>
            <a:endParaRPr lang="en-US" dirty="0" smtClean="0"/>
          </a:p>
          <a:p>
            <a:r>
              <a:rPr lang="en-US" dirty="0" smtClean="0"/>
              <a:t>Through unpacking experiences students evaluate what went well – what didn’t and formulate ideas in their minds for how they will approach things differently. Studies show that this exercise increases student self-efficacy.</a:t>
            </a:r>
          </a:p>
          <a:p>
            <a:endParaRPr lang="en-US" dirty="0" smtClean="0"/>
          </a:p>
          <a:p>
            <a:r>
              <a:rPr lang="en-US" dirty="0" smtClean="0"/>
              <a:t>Lastly reflection has been shown to improve task performance – there are many examples of empirical studies where scores increased for students who reflected on their experience vs. spent the time with additional practice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398956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designed EE programs facilitate the development of critical reflection skills which encourage students to link theory and practice and to make tacit knowledge explicit.   </a:t>
            </a:r>
          </a:p>
          <a:p>
            <a:r>
              <a:rPr lang="en-US" dirty="0" smtClean="0"/>
              <a:t>This, of course, serves many purposes including of developing their reflection skills (developing as reflective practitioners), aiding in forming connections between theory and practice and improving task performance and self efficacy related to future career aspirations.</a:t>
            </a:r>
          </a:p>
          <a:p>
            <a:endParaRPr lang="en-US" dirty="0" smtClean="0"/>
          </a:p>
          <a:p>
            <a:r>
              <a:rPr lang="en-US" dirty="0" smtClean="0"/>
              <a:t>In order to best support the development of reflective thinking – mediating tools such as portfolios, work term reports, self assessments and learning journals can be quite useful.</a:t>
            </a:r>
          </a:p>
        </p:txBody>
      </p:sp>
      <p:sp>
        <p:nvSpPr>
          <p:cNvPr id="4" name="Slide Number Placeholder 3"/>
          <p:cNvSpPr>
            <a:spLocks noGrp="1"/>
          </p:cNvSpPr>
          <p:nvPr>
            <p:ph type="sldNum" sz="quarter" idx="10"/>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261032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Kolb's provides another lens on the importance of reflection in his experiential learning style theory. It is typically represented by a four-stage learning cycle.</a:t>
            </a:r>
            <a:r>
              <a:rPr lang="en-US" sz="1200" kern="1200" baseline="0" dirty="0" smtClean="0">
                <a:solidFill>
                  <a:schemeClr val="tx1"/>
                </a:solidFill>
                <a:effectLst/>
                <a:latin typeface="+mn-lt"/>
                <a:ea typeface="+mn-ea"/>
                <a:cs typeface="+mn-cs"/>
              </a:rPr>
              <a:t> Effective experiential learning is seen when a learner progresses through all four stages.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Concrete Experience</a:t>
            </a:r>
            <a:r>
              <a:rPr lang="en-US" sz="1200" kern="1200" dirty="0" smtClean="0">
                <a:solidFill>
                  <a:schemeClr val="tx1"/>
                </a:solidFill>
                <a:effectLst/>
                <a:latin typeface="+mn-lt"/>
                <a:ea typeface="+mn-ea"/>
                <a:cs typeface="+mn-cs"/>
              </a:rPr>
              <a:t> - (a new experience or situation is encountered, or a reinterpretation of existing experience).</a:t>
            </a:r>
          </a:p>
          <a:p>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Reflective Observation of the New Experience</a:t>
            </a:r>
            <a:r>
              <a:rPr lang="en-US" sz="1200" kern="1200" dirty="0" smtClean="0">
                <a:solidFill>
                  <a:schemeClr val="tx1"/>
                </a:solidFill>
                <a:effectLst/>
                <a:latin typeface="+mn-lt"/>
                <a:ea typeface="+mn-ea"/>
                <a:cs typeface="+mn-cs"/>
              </a:rPr>
              <a:t> - (of particular importance are any inconsistencies between experience and understanding).</a:t>
            </a:r>
          </a:p>
          <a:p>
            <a:r>
              <a:rPr lang="en-US" sz="1200" b="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Abstract Conceptualization</a:t>
            </a:r>
            <a:r>
              <a:rPr lang="en-US" sz="1200" kern="1200" dirty="0" smtClean="0">
                <a:solidFill>
                  <a:schemeClr val="tx1"/>
                </a:solidFill>
                <a:effectLst/>
                <a:latin typeface="+mn-lt"/>
                <a:ea typeface="+mn-ea"/>
                <a:cs typeface="+mn-cs"/>
              </a:rPr>
              <a:t> (reflection gives rise to a new idea, or a modification of an existing abstract concept The person has learned from their experience).</a:t>
            </a:r>
          </a:p>
          <a:p>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Active Experimentation</a:t>
            </a:r>
            <a:r>
              <a:rPr lang="en-US" sz="1200" kern="1200" dirty="0" smtClean="0">
                <a:solidFill>
                  <a:schemeClr val="tx1"/>
                </a:solidFill>
                <a:effectLst/>
                <a:latin typeface="+mn-lt"/>
                <a:ea typeface="+mn-ea"/>
                <a:cs typeface="+mn-cs"/>
              </a:rPr>
              <a:t> (the learner applies their idea(s) to the world around them to see what happens).</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67103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Put simply, Kolb views learning as an integrated process with each stage being mutually supportive of and feeding into the next. It is possible to enter the cycle at any stage and follow it through its logical sequence. </a:t>
            </a:r>
          </a:p>
          <a:p>
            <a:r>
              <a:rPr lang="en-US" sz="1200" kern="1200" dirty="0" smtClean="0">
                <a:solidFill>
                  <a:schemeClr val="tx1"/>
                </a:solidFill>
                <a:effectLst/>
                <a:latin typeface="+mn-lt"/>
                <a:ea typeface="+mn-ea"/>
                <a:cs typeface="+mn-cs"/>
              </a:rPr>
              <a:t>However, effective learning only occurs when a learner can execute all four stages of the model. Therefore, no one stage of the cycle is effective as a learning procedure on its own. Reflection is essential.</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14962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8</a:t>
            </a:fld>
            <a:endParaRPr lang="en-US"/>
          </a:p>
        </p:txBody>
      </p:sp>
    </p:spTree>
    <p:extLst>
      <p:ext uri="{BB962C8B-B14F-4D97-AF65-F5344CB8AC3E}">
        <p14:creationId xmlns:p14="http://schemas.microsoft.com/office/powerpoint/2010/main" val="60190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214530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popular</a:t>
            </a:r>
            <a:r>
              <a:rPr lang="en-US" sz="1200" b="0" i="0" kern="1200" baseline="0" dirty="0" smtClean="0">
                <a:solidFill>
                  <a:schemeClr val="tx1"/>
                </a:solidFill>
                <a:effectLst/>
                <a:latin typeface="+mn-lt"/>
                <a:ea typeface="+mn-ea"/>
                <a:cs typeface="+mn-cs"/>
              </a:rPr>
              <a:t> reflection model is the </a:t>
            </a:r>
            <a:r>
              <a:rPr lang="en-US" sz="1200" b="0" i="0" kern="1200" dirty="0" smtClean="0">
                <a:solidFill>
                  <a:schemeClr val="tx1"/>
                </a:solidFill>
                <a:effectLst/>
                <a:latin typeface="+mn-lt"/>
                <a:ea typeface="+mn-ea"/>
                <a:cs typeface="+mn-cs"/>
              </a:rPr>
              <a:t>ORID model.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model encourages the</a:t>
            </a:r>
            <a:r>
              <a:rPr lang="en-US" sz="1200" b="0" i="0" kern="1200" baseline="0" dirty="0" smtClean="0">
                <a:solidFill>
                  <a:schemeClr val="tx1"/>
                </a:solidFill>
                <a:effectLst/>
                <a:latin typeface="+mn-lt"/>
                <a:ea typeface="+mn-ea"/>
                <a:cs typeface="+mn-cs"/>
              </a:rPr>
              <a:t> learner t</a:t>
            </a:r>
            <a:r>
              <a:rPr lang="en-US" sz="1200" b="0" i="0" kern="1200" dirty="0" smtClean="0">
                <a:solidFill>
                  <a:schemeClr val="tx1"/>
                </a:solidFill>
                <a:effectLst/>
                <a:latin typeface="+mn-lt"/>
                <a:ea typeface="+mn-ea"/>
                <a:cs typeface="+mn-cs"/>
              </a:rPr>
              <a:t>o progress through a series of questions in order to move from writing and reflecting about the concrete experience to analyzing it,</a:t>
            </a:r>
            <a:r>
              <a:rPr lang="en-US" sz="1200" b="0" i="0" kern="1200" baseline="0" dirty="0" smtClean="0">
                <a:solidFill>
                  <a:schemeClr val="tx1"/>
                </a:solidFill>
                <a:effectLst/>
                <a:latin typeface="+mn-lt"/>
                <a:ea typeface="+mn-ea"/>
                <a:cs typeface="+mn-cs"/>
              </a:rPr>
              <a:t> and reflects</a:t>
            </a:r>
            <a:r>
              <a:rPr lang="en-US" sz="1200" b="0" i="0" kern="1200" dirty="0" smtClean="0">
                <a:solidFill>
                  <a:schemeClr val="tx1"/>
                </a:solidFill>
                <a:effectLst/>
                <a:latin typeface="+mn-lt"/>
                <a:ea typeface="+mn-ea"/>
                <a:cs typeface="+mn-cs"/>
              </a:rPr>
              <a:t> Kolb’s learning cycle.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Learners can complete the progression within one assignment and/or over a longer period of time (e.g., over a term),</a:t>
            </a:r>
            <a:r>
              <a:rPr lang="en-US" sz="1200" b="0" i="0" kern="1200" baseline="0" dirty="0" smtClean="0">
                <a:solidFill>
                  <a:schemeClr val="tx1"/>
                </a:solidFill>
                <a:effectLst/>
                <a:latin typeface="+mn-lt"/>
                <a:ea typeface="+mn-ea"/>
                <a:cs typeface="+mn-cs"/>
              </a:rPr>
              <a:t> by going through </a:t>
            </a:r>
            <a:br>
              <a:rPr lang="en-US" sz="1200" b="0" i="0" kern="1200" baseline="0" dirty="0" smtClean="0">
                <a:solidFill>
                  <a:schemeClr val="tx1"/>
                </a:solidFill>
                <a:effectLst/>
                <a:latin typeface="+mn-lt"/>
                <a:ea typeface="+mn-ea"/>
                <a:cs typeface="+mn-cs"/>
              </a:rPr>
            </a:br>
            <a:r>
              <a:rPr lang="en-US" sz="1200" b="0" i="0" kern="1200" baseline="0" dirty="0" smtClean="0">
                <a:solidFill>
                  <a:schemeClr val="tx1"/>
                </a:solidFill>
                <a:effectLst/>
                <a:latin typeface="+mn-lt"/>
                <a:ea typeface="+mn-ea"/>
                <a:cs typeface="+mn-cs"/>
              </a:rPr>
              <a:t>Objective, Reflective, Interpretive, and Decisional stages.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For Objective: Begin by Answering Questions Related to The Concrete Experience.</a:t>
            </a:r>
          </a:p>
          <a:p>
            <a:r>
              <a:rPr lang="en-US" sz="1200" b="1" i="0" kern="1200" dirty="0" smtClean="0">
                <a:solidFill>
                  <a:schemeClr val="tx1"/>
                </a:solidFill>
                <a:effectLst/>
                <a:latin typeface="+mn-lt"/>
                <a:ea typeface="+mn-ea"/>
                <a:cs typeface="+mn-cs"/>
              </a:rPr>
              <a:t>For Reflective: Answer Questions That Address the Affective Experience.</a:t>
            </a:r>
          </a:p>
          <a:p>
            <a:r>
              <a:rPr lang="en-US" sz="1200" b="1" i="0" kern="1200" dirty="0" smtClean="0">
                <a:solidFill>
                  <a:schemeClr val="tx1"/>
                </a:solidFill>
                <a:effectLst/>
                <a:latin typeface="+mn-lt"/>
                <a:ea typeface="+mn-ea"/>
                <a:cs typeface="+mn-cs"/>
              </a:rPr>
              <a:t>For Interpretive: Answer Questions That Guide Exploration of a Cognitive Experience.</a:t>
            </a:r>
          </a:p>
          <a:p>
            <a:r>
              <a:rPr lang="en-US" sz="1200" b="1" i="0" kern="1200" dirty="0" smtClean="0">
                <a:solidFill>
                  <a:schemeClr val="tx1"/>
                </a:solidFill>
                <a:effectLst/>
                <a:latin typeface="+mn-lt"/>
                <a:ea typeface="+mn-ea"/>
                <a:cs typeface="+mn-cs"/>
              </a:rPr>
              <a:t>For Decisional: Think About How to Prepare to Incorporate the Experience Into a New Situation.</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3827412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3/4/2019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3/4/2019</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3/4/2019</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3/4/2019</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55829F-8847-4C2A-8DD0-690EAD78E53F}" type="datetime1">
              <a:rPr lang="en-US" smtClean="0"/>
              <a:t>3/4/2019</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5FDFC970-B950-4395-A833-47227D4A68CA}" type="datetime1">
              <a:rPr lang="en-US" smtClean="0"/>
              <a:t>3/4/2019</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5FDFC970-B950-4395-A833-47227D4A68CA}" type="datetime1">
              <a:rPr lang="en-US" smtClean="0"/>
              <a:t>3/4/2019</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3/4/2019</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3/4/2019</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5FDFC970-B950-4395-A833-47227D4A68CA}" type="datetime1">
              <a:rPr lang="en-US" smtClean="0"/>
              <a:pPr/>
              <a:t>3/4/2019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75D660D7-90CE-4513-A3CE-C070B9421917}" type="datetime1">
              <a:rPr lang="en-US" smtClean="0"/>
              <a:t>3/4/2019</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3/4/2019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059"/>
          <a:stretch/>
        </p:blipFill>
        <p:spPr>
          <a:xfrm>
            <a:off x="0" y="384561"/>
            <a:ext cx="12192000" cy="6473439"/>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0A368D4B-3D0A-49AB-8EA2-2DC8CB4594DB}" type="datetime1">
              <a:rPr lang="en-US" smtClean="0"/>
              <a:t>3/4/2019</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3/4/2019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3/4/2019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3/4/2019</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3/4/2019</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3/4/2019</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FF9E2-52BD-4C8D-9C57-79F661DB94A1}" type="datetime1">
              <a:rPr lang="en-US" smtClean="0"/>
              <a:t>3/4/2019</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3/4/2019</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3/4/2019</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40" y="1028940"/>
            <a:ext cx="9190024" cy="1855576"/>
          </a:xfrm>
        </p:spPr>
        <p:txBody>
          <a:bodyPr/>
          <a:lstStyle/>
          <a:p>
            <a:r>
              <a:rPr lang="en-US" dirty="0"/>
              <a:t>Using Reflection to </a:t>
            </a:r>
            <a:r>
              <a:rPr lang="en-US" dirty="0" smtClean="0"/>
              <a:t>Support Experiential Learning</a:t>
            </a:r>
            <a:endParaRPr lang="en-US" dirty="0"/>
          </a:p>
        </p:txBody>
      </p:sp>
      <p:sp>
        <p:nvSpPr>
          <p:cNvPr id="3" name="Subtitle 2"/>
          <p:cNvSpPr>
            <a:spLocks noGrp="1"/>
          </p:cNvSpPr>
          <p:nvPr>
            <p:ph type="subTitle" idx="1"/>
          </p:nvPr>
        </p:nvSpPr>
        <p:spPr>
          <a:xfrm>
            <a:off x="452739" y="4909373"/>
            <a:ext cx="6147566" cy="729128"/>
          </a:xfrm>
        </p:spPr>
        <p:txBody>
          <a:bodyPr>
            <a:normAutofit/>
          </a:bodyPr>
          <a:lstStyle/>
          <a:p>
            <a:r>
              <a:rPr lang="en-US" dirty="0" smtClean="0"/>
              <a:t>Erin </a:t>
            </a:r>
            <a:r>
              <a:rPr lang="en-US" dirty="0"/>
              <a:t>Kelly | Waterloo Professional Development</a:t>
            </a:r>
          </a:p>
        </p:txBody>
      </p:sp>
    </p:spTree>
    <p:extLst>
      <p:ext uri="{BB962C8B-B14F-4D97-AF65-F5344CB8AC3E}">
        <p14:creationId xmlns:p14="http://schemas.microsoft.com/office/powerpoint/2010/main" val="1148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ORID Model</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10</a:t>
            </a:fld>
            <a:endParaRPr lang="en-US" dirty="0"/>
          </a:p>
        </p:txBody>
      </p:sp>
      <p:sp>
        <p:nvSpPr>
          <p:cNvPr id="8" name="Content Placeholder 7"/>
          <p:cNvSpPr>
            <a:spLocks noGrp="1"/>
          </p:cNvSpPr>
          <p:nvPr>
            <p:ph idx="1"/>
          </p:nvPr>
        </p:nvSpPr>
        <p:spPr>
          <a:xfrm>
            <a:off x="259882" y="1413163"/>
            <a:ext cx="11676745" cy="5259486"/>
          </a:xfrm>
        </p:spPr>
        <p:txBody>
          <a:bodyPr>
            <a:normAutofit/>
          </a:bodyPr>
          <a:lstStyle/>
          <a:p>
            <a:pPr lvl="1"/>
            <a:r>
              <a:rPr lang="en-US" b="1" dirty="0"/>
              <a:t>O</a:t>
            </a:r>
            <a:r>
              <a:rPr lang="en-US" dirty="0"/>
              <a:t>bjective: Introduce questions related to the concrete experience (What did student do, observe, read? Who was involved? </a:t>
            </a:r>
            <a:r>
              <a:rPr lang="en-US" dirty="0" smtClean="0"/>
              <a:t>Etc.)</a:t>
            </a:r>
            <a:endParaRPr lang="en-US" sz="1800" dirty="0"/>
          </a:p>
          <a:p>
            <a:pPr lvl="1"/>
            <a:r>
              <a:rPr lang="en-US" b="1" dirty="0"/>
              <a:t>R</a:t>
            </a:r>
            <a:r>
              <a:rPr lang="en-US" dirty="0"/>
              <a:t>eflective: Introduce questions that address the affective experience (How did they feel? What did it remind then of? </a:t>
            </a:r>
            <a:r>
              <a:rPr lang="en-US" dirty="0" smtClean="0"/>
              <a:t>Etc.)</a:t>
            </a:r>
            <a:endParaRPr lang="en-US" sz="1800" dirty="0"/>
          </a:p>
          <a:p>
            <a:pPr lvl="1"/>
            <a:r>
              <a:rPr lang="en-US" b="1" dirty="0"/>
              <a:t>I</a:t>
            </a:r>
            <a:r>
              <a:rPr lang="en-US" dirty="0"/>
              <a:t>nterpretive: Introduce questions that address their cognitive experience (What did the experience make them think? How did their thinking change</a:t>
            </a:r>
            <a:r>
              <a:rPr lang="en-US" dirty="0" smtClean="0"/>
              <a:t>? Etc.)</a:t>
            </a:r>
            <a:endParaRPr lang="en-US" sz="1800" dirty="0"/>
          </a:p>
          <a:p>
            <a:pPr lvl="1"/>
            <a:r>
              <a:rPr lang="en-US" b="1" dirty="0"/>
              <a:t>D</a:t>
            </a:r>
            <a:r>
              <a:rPr lang="en-US" dirty="0"/>
              <a:t>ecisional: Introduce questions that affect their development (What will they do differently in the future? How did the experience affect their use of information, skills, understanding</a:t>
            </a:r>
            <a:r>
              <a:rPr lang="en-US" dirty="0" smtClean="0"/>
              <a:t>? Etc.)</a:t>
            </a:r>
            <a:endParaRPr lang="en-US" sz="1800" dirty="0"/>
          </a:p>
          <a:p>
            <a:endParaRPr lang="en-US" dirty="0"/>
          </a:p>
        </p:txBody>
      </p:sp>
    </p:spTree>
    <p:extLst>
      <p:ext uri="{BB962C8B-B14F-4D97-AF65-F5344CB8AC3E}">
        <p14:creationId xmlns:p14="http://schemas.microsoft.com/office/powerpoint/2010/main" val="10582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Clayton’s DEAL Model</a:t>
            </a:r>
            <a:endParaRPr lang="en-US" dirty="0"/>
          </a:p>
        </p:txBody>
      </p:sp>
      <p:sp>
        <p:nvSpPr>
          <p:cNvPr id="3" name="Content Placeholder 2"/>
          <p:cNvSpPr>
            <a:spLocks noGrp="1"/>
          </p:cNvSpPr>
          <p:nvPr>
            <p:ph idx="1"/>
          </p:nvPr>
        </p:nvSpPr>
        <p:spPr/>
        <p:txBody>
          <a:bodyPr>
            <a:normAutofit/>
          </a:bodyPr>
          <a:lstStyle/>
          <a:p>
            <a:r>
              <a:rPr lang="en-US" b="1" dirty="0"/>
              <a:t>D</a:t>
            </a:r>
            <a:r>
              <a:rPr lang="en-US" dirty="0"/>
              <a:t>escribe the event/situation/experience in specific terms. You could focus on one specific event or provide an overview of a situation. You should be as precise as possible in your description.</a:t>
            </a:r>
          </a:p>
          <a:p>
            <a:r>
              <a:rPr lang="en-US" b="1" dirty="0"/>
              <a:t>E</a:t>
            </a:r>
            <a:r>
              <a:rPr lang="en-US" dirty="0"/>
              <a:t>xamine the event/situation/experience from the perspective of academic learning, personal growth, or civic responsibility.</a:t>
            </a:r>
          </a:p>
          <a:p>
            <a:r>
              <a:rPr lang="en-US" b="1" dirty="0"/>
              <a:t>A</a:t>
            </a:r>
            <a:r>
              <a:rPr lang="en-US" dirty="0"/>
              <a:t>rticulate </a:t>
            </a:r>
            <a:r>
              <a:rPr lang="en-US" b="1" dirty="0"/>
              <a:t>L</a:t>
            </a:r>
            <a:r>
              <a:rPr lang="en-US" dirty="0"/>
              <a:t>earning by sharing what you have learned and why this is important for you (academically, personally, or for your civic responsibility). You could articulate what you might do differently in the future.</a:t>
            </a:r>
          </a:p>
        </p:txBody>
      </p:sp>
    </p:spTree>
    <p:extLst>
      <p:ext uri="{BB962C8B-B14F-4D97-AF65-F5344CB8AC3E}">
        <p14:creationId xmlns:p14="http://schemas.microsoft.com/office/powerpoint/2010/main" val="35560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Borton’s</a:t>
            </a:r>
            <a:r>
              <a:rPr lang="en-US" dirty="0" smtClean="0"/>
              <a:t> What</a:t>
            </a:r>
            <a:r>
              <a:rPr lang="en-US" dirty="0"/>
              <a:t>? So What? Now </a:t>
            </a:r>
            <a:r>
              <a:rPr lang="en-US" dirty="0" smtClean="0"/>
              <a:t>What?</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12</a:t>
            </a:fld>
            <a:endParaRPr lang="en-US" dirty="0"/>
          </a:p>
        </p:txBody>
      </p:sp>
      <p:pic>
        <p:nvPicPr>
          <p:cNvPr id="6" name="Content Placeholder 5" descr="What, So What and Now What in cyclical relation with What at the top moving clockwise with arrow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45549" y="1768710"/>
            <a:ext cx="5715000" cy="3810000"/>
          </a:xfrm>
          <a:prstGeom prst="rect">
            <a:avLst/>
          </a:prstGeom>
          <a:noFill/>
          <a:ln>
            <a:noFill/>
          </a:ln>
        </p:spPr>
      </p:pic>
      <p:sp>
        <p:nvSpPr>
          <p:cNvPr id="4" name="Rectangle 3"/>
          <p:cNvSpPr/>
          <p:nvPr/>
        </p:nvSpPr>
        <p:spPr>
          <a:xfrm>
            <a:off x="6958116" y="5705889"/>
            <a:ext cx="5233884" cy="311496"/>
          </a:xfrm>
          <a:prstGeom prst="rect">
            <a:avLst/>
          </a:prstGeom>
        </p:spPr>
        <p:txBody>
          <a:bodyPr wrap="square">
            <a:spAutoFit/>
          </a:bodyPr>
          <a:lstStyle/>
          <a:p>
            <a:pPr marL="2286000" marR="0" indent="457200">
              <a:lnSpc>
                <a:spcPct val="107000"/>
              </a:lnSpc>
              <a:spcBef>
                <a:spcPts val="0"/>
              </a:spcBef>
              <a:spcAft>
                <a:spcPts val="0"/>
              </a:spcAft>
            </a:pP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 University of Waterloo</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31096" y="1574361"/>
            <a:ext cx="3658990" cy="1913473"/>
          </a:xfrm>
          <a:prstGeom prst="rect">
            <a:avLst/>
          </a:prstGeom>
        </p:spPr>
        <p:txBody>
          <a:bodyPr wrap="square">
            <a:spAutoFit/>
          </a:bodyPr>
          <a:lstStyle/>
          <a:p>
            <a:pPr>
              <a:lnSpc>
                <a:spcPct val="107000"/>
              </a:lnSpc>
              <a:spcAft>
                <a:spcPts val="800"/>
              </a:spcAft>
            </a:pPr>
            <a:r>
              <a:rPr lang="en-US" sz="2800" dirty="0" smtClean="0"/>
              <a:t>A </a:t>
            </a:r>
            <a:r>
              <a:rPr lang="en-US" sz="2800" dirty="0"/>
              <a:t>quick and easy way </a:t>
            </a:r>
            <a:r>
              <a:rPr lang="en-US" sz="2800" dirty="0" smtClean="0"/>
              <a:t> </a:t>
            </a:r>
            <a:r>
              <a:rPr lang="en-US" sz="2800" dirty="0"/>
              <a:t>to reflect on a situation after it has </a:t>
            </a:r>
            <a:r>
              <a:rPr lang="en-US" sz="2800" dirty="0" smtClean="0"/>
              <a:t>happened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80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Toole and Toole’s Three-Stage </a:t>
            </a:r>
            <a:r>
              <a:rPr lang="en-US" dirty="0" smtClean="0"/>
              <a:t>Model</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13</a:t>
            </a:fld>
            <a:endParaRPr lang="en-US" dirty="0"/>
          </a:p>
        </p:txBody>
      </p:sp>
      <p:sp>
        <p:nvSpPr>
          <p:cNvPr id="8" name="Content Placeholder 7"/>
          <p:cNvSpPr>
            <a:spLocks noGrp="1"/>
          </p:cNvSpPr>
          <p:nvPr>
            <p:ph idx="1"/>
          </p:nvPr>
        </p:nvSpPr>
        <p:spPr>
          <a:xfrm>
            <a:off x="259882" y="1413163"/>
            <a:ext cx="11676745" cy="5259486"/>
          </a:xfrm>
        </p:spPr>
        <p:txBody>
          <a:bodyPr>
            <a:normAutofit fontScale="92500" lnSpcReduction="20000"/>
          </a:bodyPr>
          <a:lstStyle/>
          <a:p>
            <a:pPr marL="0" indent="0">
              <a:buNone/>
            </a:pPr>
            <a:r>
              <a:rPr lang="en-US" b="1" dirty="0" smtClean="0"/>
              <a:t>Stage </a:t>
            </a:r>
            <a:r>
              <a:rPr lang="en-US" b="1" dirty="0"/>
              <a:t>1: What</a:t>
            </a:r>
            <a:r>
              <a:rPr lang="en-US" b="1" dirty="0" smtClean="0"/>
              <a:t>?</a:t>
            </a:r>
          </a:p>
          <a:p>
            <a:pPr lvl="1"/>
            <a:r>
              <a:rPr lang="en-US" dirty="0" smtClean="0"/>
              <a:t>starts </a:t>
            </a:r>
            <a:r>
              <a:rPr lang="en-US" dirty="0"/>
              <a:t>the reflection process through descriptive questions </a:t>
            </a:r>
            <a:endParaRPr lang="en-US" dirty="0" smtClean="0"/>
          </a:p>
          <a:p>
            <a:pPr lvl="1"/>
            <a:r>
              <a:rPr lang="en-US" dirty="0" smtClean="0"/>
              <a:t>should </a:t>
            </a:r>
            <a:r>
              <a:rPr lang="en-US" dirty="0"/>
              <a:t>normally </a:t>
            </a:r>
            <a:r>
              <a:rPr lang="en-US" dirty="0" smtClean="0"/>
              <a:t>be completed during planning/preparation </a:t>
            </a:r>
            <a:r>
              <a:rPr lang="en-US" dirty="0"/>
              <a:t>for an </a:t>
            </a:r>
            <a:r>
              <a:rPr lang="en-US" dirty="0" smtClean="0"/>
              <a:t>experience</a:t>
            </a:r>
          </a:p>
          <a:p>
            <a:pPr marL="0" indent="0">
              <a:buNone/>
            </a:pPr>
            <a:r>
              <a:rPr lang="en-US" b="1" dirty="0" smtClean="0"/>
              <a:t>Stage </a:t>
            </a:r>
            <a:r>
              <a:rPr lang="en-US" b="1" dirty="0"/>
              <a:t>2: So what</a:t>
            </a:r>
            <a:r>
              <a:rPr lang="en-US" b="1" dirty="0" smtClean="0"/>
              <a:t>?</a:t>
            </a:r>
          </a:p>
          <a:p>
            <a:pPr lvl="1"/>
            <a:r>
              <a:rPr lang="en-US" dirty="0" smtClean="0"/>
              <a:t>requires writers </a:t>
            </a:r>
            <a:r>
              <a:rPr lang="en-US" dirty="0"/>
              <a:t>to share meaningful experiences and provide </a:t>
            </a:r>
            <a:r>
              <a:rPr lang="en-US" dirty="0" smtClean="0"/>
              <a:t>observation </a:t>
            </a:r>
            <a:r>
              <a:rPr lang="en-US" dirty="0"/>
              <a:t>or analysis of these </a:t>
            </a:r>
            <a:r>
              <a:rPr lang="en-US" dirty="0" smtClean="0"/>
              <a:t>experiences </a:t>
            </a:r>
          </a:p>
          <a:p>
            <a:pPr lvl="1"/>
            <a:r>
              <a:rPr lang="en-US" dirty="0" smtClean="0"/>
              <a:t>write </a:t>
            </a:r>
            <a:r>
              <a:rPr lang="en-US" dirty="0"/>
              <a:t>about </a:t>
            </a:r>
            <a:r>
              <a:rPr lang="en-US" dirty="0" smtClean="0"/>
              <a:t>the </a:t>
            </a:r>
            <a:r>
              <a:rPr lang="en-US" dirty="0"/>
              <a:t>actions and what significance or consequences are attached to these </a:t>
            </a:r>
            <a:r>
              <a:rPr lang="en-US" dirty="0" smtClean="0"/>
              <a:t>actions</a:t>
            </a:r>
          </a:p>
          <a:p>
            <a:pPr lvl="1"/>
            <a:r>
              <a:rPr lang="en-US" dirty="0" smtClean="0"/>
              <a:t>interpret </a:t>
            </a:r>
            <a:r>
              <a:rPr lang="en-US" dirty="0"/>
              <a:t>the meaning of your </a:t>
            </a:r>
            <a:r>
              <a:rPr lang="en-US" dirty="0" smtClean="0"/>
              <a:t>experiences</a:t>
            </a:r>
            <a:endParaRPr lang="en-US" dirty="0"/>
          </a:p>
          <a:p>
            <a:pPr marL="0" indent="0">
              <a:buNone/>
            </a:pPr>
            <a:r>
              <a:rPr lang="en-US" b="1" dirty="0" smtClean="0"/>
              <a:t>Stage </a:t>
            </a:r>
            <a:r>
              <a:rPr lang="en-US" b="1" dirty="0"/>
              <a:t>3: Now What</a:t>
            </a:r>
            <a:r>
              <a:rPr lang="en-US" b="1" dirty="0" smtClean="0"/>
              <a:t>?</a:t>
            </a:r>
          </a:p>
          <a:p>
            <a:pPr lvl="1"/>
            <a:r>
              <a:rPr lang="en-US" dirty="0" smtClean="0"/>
              <a:t>writers </a:t>
            </a:r>
            <a:r>
              <a:rPr lang="en-US" dirty="0"/>
              <a:t>will apply the lessons </a:t>
            </a:r>
            <a:r>
              <a:rPr lang="en-US" dirty="0" smtClean="0"/>
              <a:t>they </a:t>
            </a:r>
            <a:r>
              <a:rPr lang="en-US" dirty="0"/>
              <a:t>have learned during one (or more) </a:t>
            </a:r>
            <a:r>
              <a:rPr lang="en-US" dirty="0" smtClean="0"/>
              <a:t>experiences to </a:t>
            </a:r>
            <a:r>
              <a:rPr lang="en-US" dirty="0"/>
              <a:t>other situations and </a:t>
            </a:r>
            <a:r>
              <a:rPr lang="en-US" dirty="0" smtClean="0"/>
              <a:t>contexts</a:t>
            </a:r>
          </a:p>
          <a:p>
            <a:pPr lvl="1"/>
            <a:r>
              <a:rPr lang="en-US" dirty="0" smtClean="0"/>
              <a:t>they </a:t>
            </a:r>
            <a:r>
              <a:rPr lang="en-US" dirty="0"/>
              <a:t>will explore new understandings </a:t>
            </a:r>
            <a:r>
              <a:rPr lang="en-US" dirty="0" smtClean="0"/>
              <a:t>about themselves </a:t>
            </a:r>
            <a:r>
              <a:rPr lang="en-US" dirty="0"/>
              <a:t>and community </a:t>
            </a:r>
            <a:r>
              <a:rPr lang="en-US" dirty="0" smtClean="0"/>
              <a:t>issues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1200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Compass</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14</a:t>
            </a:fld>
            <a:endParaRPr lang="en-US" dirty="0"/>
          </a:p>
        </p:txBody>
      </p:sp>
      <p:sp>
        <p:nvSpPr>
          <p:cNvPr id="8" name="Content Placeholder 7"/>
          <p:cNvSpPr>
            <a:spLocks noGrp="1"/>
          </p:cNvSpPr>
          <p:nvPr>
            <p:ph idx="1"/>
          </p:nvPr>
        </p:nvSpPr>
        <p:spPr/>
        <p:txBody>
          <a:bodyPr/>
          <a:lstStyle/>
          <a:p>
            <a:endParaRPr lang="en-US" dirty="0" smtClean="0"/>
          </a:p>
          <a:p>
            <a:endParaRPr lang="en-US" dirty="0"/>
          </a:p>
        </p:txBody>
      </p:sp>
      <p:pic>
        <p:nvPicPr>
          <p:cNvPr id="6" name="Picture 5" descr="A compass with the word Outward where North would be, and Forward, Inward, and Backward moving clockwise"/>
          <p:cNvPicPr/>
          <p:nvPr/>
        </p:nvPicPr>
        <p:blipFill>
          <a:blip r:embed="rId3">
            <a:extLst>
              <a:ext uri="{28A0092B-C50C-407E-A947-70E740481C1C}">
                <a14:useLocalDpi xmlns:a14="http://schemas.microsoft.com/office/drawing/2010/main" val="0"/>
              </a:ext>
            </a:extLst>
          </a:blip>
          <a:srcRect/>
          <a:stretch>
            <a:fillRect/>
          </a:stretch>
        </p:blipFill>
        <p:spPr bwMode="auto">
          <a:xfrm>
            <a:off x="5588000" y="1413164"/>
            <a:ext cx="5903784" cy="4082360"/>
          </a:xfrm>
          <a:prstGeom prst="rect">
            <a:avLst/>
          </a:prstGeom>
          <a:noFill/>
          <a:ln>
            <a:noFill/>
          </a:ln>
        </p:spPr>
      </p:pic>
      <p:sp>
        <p:nvSpPr>
          <p:cNvPr id="9" name="Rectangle 8"/>
          <p:cNvSpPr/>
          <p:nvPr/>
        </p:nvSpPr>
        <p:spPr>
          <a:xfrm>
            <a:off x="6958116" y="5705889"/>
            <a:ext cx="5233884" cy="311496"/>
          </a:xfrm>
          <a:prstGeom prst="rect">
            <a:avLst/>
          </a:prstGeom>
        </p:spPr>
        <p:txBody>
          <a:bodyPr wrap="square">
            <a:spAutoFit/>
          </a:bodyPr>
          <a:lstStyle/>
          <a:p>
            <a:pPr marL="2286000" marR="0" indent="457200">
              <a:lnSpc>
                <a:spcPct val="107000"/>
              </a:lnSpc>
              <a:spcBef>
                <a:spcPts val="0"/>
              </a:spcBef>
              <a:spcAft>
                <a:spcPts val="0"/>
              </a:spcAft>
            </a:pP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 University of Waterloo</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08000" y="1763635"/>
            <a:ext cx="5080000" cy="1384995"/>
          </a:xfrm>
          <a:prstGeom prst="rect">
            <a:avLst/>
          </a:prstGeom>
        </p:spPr>
        <p:txBody>
          <a:bodyPr wrap="square">
            <a:spAutoFit/>
          </a:bodyPr>
          <a:lstStyle/>
          <a:p>
            <a:r>
              <a:rPr lang="en-US" sz="2800" dirty="0" smtClean="0"/>
              <a:t>This </a:t>
            </a:r>
            <a:r>
              <a:rPr lang="en-US" sz="2800" dirty="0"/>
              <a:t>model encourages you to look in four “directions” as you reflect on a particular </a:t>
            </a:r>
            <a:r>
              <a:rPr lang="en-US" sz="2800" dirty="0" smtClean="0"/>
              <a:t>event </a:t>
            </a:r>
            <a:endParaRPr lang="en-US" sz="2800" dirty="0"/>
          </a:p>
        </p:txBody>
      </p:sp>
    </p:spTree>
    <p:extLst>
      <p:ext uri="{BB962C8B-B14F-4D97-AF65-F5344CB8AC3E}">
        <p14:creationId xmlns:p14="http://schemas.microsoft.com/office/powerpoint/2010/main" val="166272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Boud</a:t>
            </a:r>
            <a:r>
              <a:rPr lang="en-US" dirty="0"/>
              <a:t>, Keogh, and Walker’s </a:t>
            </a:r>
            <a:r>
              <a:rPr lang="en-US" dirty="0" smtClean="0"/>
              <a:t>Model</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15</a:t>
            </a:fld>
            <a:endParaRPr lang="en-US" dirty="0"/>
          </a:p>
        </p:txBody>
      </p:sp>
      <p:pic>
        <p:nvPicPr>
          <p:cNvPr id="6" name="Content Placeholder 5" descr="Three adjacent circles representing experiences, reflective processes and outcomes. Experiences and reflective processes are mutually interrelated shown with the use of arrows going back and forth from each circle. Reflective processes shown with arrow leadings to outcomes."/>
          <p:cNvPicPr>
            <a:picLocks noGrp="1"/>
          </p:cNvPicPr>
          <p:nvPr>
            <p:ph idx="1"/>
          </p:nvPr>
        </p:nvPicPr>
        <p:blipFill rotWithShape="1">
          <a:blip r:embed="rId3">
            <a:extLst>
              <a:ext uri="{28A0092B-C50C-407E-A947-70E740481C1C}">
                <a14:useLocalDpi xmlns:a14="http://schemas.microsoft.com/office/drawing/2010/main" val="0"/>
              </a:ext>
            </a:extLst>
          </a:blip>
          <a:srcRect t="8161" b="7693"/>
          <a:stretch/>
        </p:blipFill>
        <p:spPr bwMode="auto">
          <a:xfrm>
            <a:off x="1037967" y="1330035"/>
            <a:ext cx="9094574" cy="5005274"/>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6958116" y="5705889"/>
            <a:ext cx="5233884" cy="311496"/>
          </a:xfrm>
          <a:prstGeom prst="rect">
            <a:avLst/>
          </a:prstGeom>
        </p:spPr>
        <p:txBody>
          <a:bodyPr wrap="square">
            <a:spAutoFit/>
          </a:bodyPr>
          <a:lstStyle/>
          <a:p>
            <a:pPr marL="2286000" marR="0" indent="457200">
              <a:lnSpc>
                <a:spcPct val="107000"/>
              </a:lnSpc>
              <a:spcBef>
                <a:spcPts val="0"/>
              </a:spcBef>
              <a:spcAft>
                <a:spcPts val="0"/>
              </a:spcAft>
            </a:pP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 University of Waterloo</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9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Gibb’s Reflective Cycle </a:t>
            </a:r>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16</a:t>
            </a:fld>
            <a:endParaRPr lang="en-US" dirty="0"/>
          </a:p>
        </p:txBody>
      </p:sp>
      <p:pic>
        <p:nvPicPr>
          <p:cNvPr id="6" name="Content Placeholder 5" descr="Three adjacent circles representing experiences, reflective processes and outcomes. Experiences and reflective processes are mutually interrelated shown with the use of arrows going back and forth from each circle. Reflective processes shown with arrow leadings to outcome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22977" y="1300827"/>
            <a:ext cx="6406635" cy="4285746"/>
          </a:xfrm>
          <a:prstGeom prst="rect">
            <a:avLst/>
          </a:prstGeom>
          <a:noFill/>
          <a:ln>
            <a:noFill/>
          </a:ln>
        </p:spPr>
      </p:pic>
      <p:sp>
        <p:nvSpPr>
          <p:cNvPr id="7" name="Rectangle 6"/>
          <p:cNvSpPr/>
          <p:nvPr/>
        </p:nvSpPr>
        <p:spPr>
          <a:xfrm>
            <a:off x="6958116" y="5705889"/>
            <a:ext cx="5233884" cy="311496"/>
          </a:xfrm>
          <a:prstGeom prst="rect">
            <a:avLst/>
          </a:prstGeom>
        </p:spPr>
        <p:txBody>
          <a:bodyPr wrap="square">
            <a:spAutoFit/>
          </a:bodyPr>
          <a:lstStyle/>
          <a:p>
            <a:pPr marL="2286000" marR="0" indent="457200">
              <a:lnSpc>
                <a:spcPct val="107000"/>
              </a:lnSpc>
              <a:spcBef>
                <a:spcPts val="0"/>
              </a:spcBef>
              <a:spcAft>
                <a:spcPts val="0"/>
              </a:spcAft>
            </a:pP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 University of Waterloo</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59883" y="1738864"/>
            <a:ext cx="5424225" cy="954107"/>
          </a:xfrm>
          <a:prstGeom prst="rect">
            <a:avLst/>
          </a:prstGeom>
        </p:spPr>
        <p:txBody>
          <a:bodyPr wrap="square">
            <a:spAutoFit/>
          </a:bodyPr>
          <a:lstStyle/>
          <a:p>
            <a:r>
              <a:rPr lang="en-US" sz="2800" dirty="0"/>
              <a:t>S</a:t>
            </a:r>
            <a:r>
              <a:rPr lang="en-US" sz="2800" dirty="0" smtClean="0"/>
              <a:t>ix </a:t>
            </a:r>
            <a:r>
              <a:rPr lang="en-US" sz="2800" dirty="0"/>
              <a:t>stages of reflection that should be followed in </a:t>
            </a:r>
            <a:r>
              <a:rPr lang="en-US" sz="2800" dirty="0" smtClean="0"/>
              <a:t>sequence</a:t>
            </a:r>
            <a:endParaRPr lang="en-US" sz="2800" dirty="0"/>
          </a:p>
        </p:txBody>
      </p:sp>
    </p:spTree>
    <p:extLst>
      <p:ext uri="{BB962C8B-B14F-4D97-AF65-F5344CB8AC3E}">
        <p14:creationId xmlns:p14="http://schemas.microsoft.com/office/powerpoint/2010/main" val="23313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Critical Incident Analysis (CIA) Framework </a:t>
            </a:r>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17</a:t>
            </a:fld>
            <a:endParaRPr lang="en-US" dirty="0"/>
          </a:p>
        </p:txBody>
      </p:sp>
      <p:sp>
        <p:nvSpPr>
          <p:cNvPr id="8" name="Content Placeholder 7"/>
          <p:cNvSpPr>
            <a:spLocks noGrp="1"/>
          </p:cNvSpPr>
          <p:nvPr>
            <p:ph idx="1"/>
          </p:nvPr>
        </p:nvSpPr>
        <p:spPr/>
        <p:txBody>
          <a:bodyPr>
            <a:normAutofit lnSpcReduction="10000"/>
          </a:bodyPr>
          <a:lstStyle/>
          <a:p>
            <a:pPr marL="0" indent="0">
              <a:buNone/>
            </a:pPr>
            <a:r>
              <a:rPr lang="en-US" dirty="0" smtClean="0"/>
              <a:t>Designed to </a:t>
            </a:r>
            <a:r>
              <a:rPr lang="en-US" dirty="0"/>
              <a:t>help social workers reflect on “critical incidents,” which are described as any situation in which there might have been a positive or negative </a:t>
            </a:r>
            <a:r>
              <a:rPr lang="en-US" dirty="0" smtClean="0"/>
              <a:t>disruption.</a:t>
            </a:r>
          </a:p>
          <a:p>
            <a:pPr marL="0" indent="0">
              <a:buNone/>
            </a:pPr>
            <a:r>
              <a:rPr lang="en-US" dirty="0"/>
              <a:t>The frame consists of 17 </a:t>
            </a:r>
            <a:r>
              <a:rPr lang="en-US" dirty="0" smtClean="0"/>
              <a:t>questions, which fall under five sections:</a:t>
            </a:r>
          </a:p>
          <a:p>
            <a:pPr lvl="1"/>
            <a:r>
              <a:rPr lang="en-US" sz="2400" dirty="0"/>
              <a:t>Account of the incident</a:t>
            </a:r>
          </a:p>
          <a:p>
            <a:pPr lvl="1"/>
            <a:r>
              <a:rPr lang="en-US" sz="2400" dirty="0"/>
              <a:t>Initial responses to the incident</a:t>
            </a:r>
          </a:p>
          <a:p>
            <a:pPr lvl="1"/>
            <a:r>
              <a:rPr lang="en-US" sz="2400" dirty="0"/>
              <a:t>Issues and dilemmas highlighted by this incident</a:t>
            </a:r>
          </a:p>
          <a:p>
            <a:pPr lvl="1"/>
            <a:r>
              <a:rPr lang="en-US" sz="2400" dirty="0"/>
              <a:t>Learning</a:t>
            </a:r>
          </a:p>
          <a:p>
            <a:pPr lvl="1"/>
            <a:r>
              <a:rPr lang="en-US" sz="2400" dirty="0" smtClean="0"/>
              <a:t>Outcomes</a:t>
            </a:r>
          </a:p>
          <a:p>
            <a:pPr marL="457200" lvl="1" indent="0">
              <a:buNone/>
            </a:pPr>
            <a:r>
              <a:rPr lang="en-US" sz="2400" dirty="0" smtClean="0"/>
              <a:t>Works well in social work, healthcare, and community-based experiences</a:t>
            </a:r>
            <a:endParaRPr lang="en-US" sz="2400" dirty="0"/>
          </a:p>
          <a:p>
            <a:endParaRPr lang="en-US" dirty="0"/>
          </a:p>
        </p:txBody>
      </p:sp>
    </p:spTree>
    <p:extLst>
      <p:ext uri="{BB962C8B-B14F-4D97-AF65-F5344CB8AC3E}">
        <p14:creationId xmlns:p14="http://schemas.microsoft.com/office/powerpoint/2010/main" val="375749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Bereiter-Scardamalia</a:t>
            </a:r>
            <a:r>
              <a:rPr lang="en-US" dirty="0" smtClean="0"/>
              <a:t> Knowledge Transforming Model</a:t>
            </a:r>
            <a:endParaRPr lang="en-US" dirty="0"/>
          </a:p>
        </p:txBody>
      </p:sp>
      <p:sp>
        <p:nvSpPr>
          <p:cNvPr id="12" name="Rectangle 11"/>
          <p:cNvSpPr/>
          <p:nvPr/>
        </p:nvSpPr>
        <p:spPr>
          <a:xfrm>
            <a:off x="3189305" y="6337714"/>
            <a:ext cx="5233884" cy="311496"/>
          </a:xfrm>
          <a:prstGeom prst="rect">
            <a:avLst/>
          </a:prstGeom>
        </p:spPr>
        <p:txBody>
          <a:bodyPr wrap="square">
            <a:spAutoFit/>
          </a:bodyPr>
          <a:lstStyle/>
          <a:p>
            <a:pPr marL="2286000" marR="0" indent="457200">
              <a:lnSpc>
                <a:spcPct val="107000"/>
              </a:lnSpc>
              <a:spcBef>
                <a:spcPts val="0"/>
              </a:spcBef>
              <a:spcAft>
                <a:spcPts val="0"/>
              </a:spcAft>
            </a:pPr>
            <a:r>
              <a:rPr lang="en-US" sz="1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ea typeface="Times New Roman" panose="02020603050405020304" pitchFamily="18" charset="0"/>
                <a:cs typeface="Times New Roman" panose="02020603050405020304" pitchFamily="18" charset="0"/>
              </a:rPr>
              <a:t>Kalman</a:t>
            </a:r>
            <a:r>
              <a:rPr lang="en-US" sz="1400" i="1" dirty="0" smtClean="0">
                <a:latin typeface="Times New Roman" panose="02020603050405020304" pitchFamily="18" charset="0"/>
                <a:ea typeface="Times New Roman" panose="02020603050405020304" pitchFamily="18" charset="0"/>
                <a:cs typeface="Times New Roman" panose="02020603050405020304" pitchFamily="18" charset="0"/>
              </a:rPr>
              <a:t>, C. S.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ntent Placeholder 12"/>
          <p:cNvPicPr>
            <a:picLocks noGrp="1"/>
          </p:cNvPicPr>
          <p:nvPr>
            <p:ph idx="1"/>
          </p:nvPr>
        </p:nvPicPr>
        <p:blipFill rotWithShape="1">
          <a:blip r:embed="rId3"/>
          <a:srcRect l="38340" t="23060" r="28330" b="5226"/>
          <a:stretch/>
        </p:blipFill>
        <p:spPr bwMode="auto">
          <a:xfrm>
            <a:off x="469899" y="1154174"/>
            <a:ext cx="4978401" cy="561492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309360" y="2306320"/>
            <a:ext cx="4866640" cy="954107"/>
          </a:xfrm>
          <a:prstGeom prst="rect">
            <a:avLst/>
          </a:prstGeom>
          <a:noFill/>
        </p:spPr>
        <p:txBody>
          <a:bodyPr wrap="square" rtlCol="0">
            <a:spAutoFit/>
          </a:bodyPr>
          <a:lstStyle/>
          <a:p>
            <a:r>
              <a:rPr lang="en-US" sz="2800" dirty="0" smtClean="0"/>
              <a:t>Works well in STEM disciplines</a:t>
            </a:r>
            <a:endParaRPr lang="en-US" sz="2800" dirty="0"/>
          </a:p>
        </p:txBody>
      </p:sp>
    </p:spTree>
    <p:extLst>
      <p:ext uri="{BB962C8B-B14F-4D97-AF65-F5344CB8AC3E}">
        <p14:creationId xmlns:p14="http://schemas.microsoft.com/office/powerpoint/2010/main" val="37116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Reflection</a:t>
            </a:r>
            <a:endParaRPr lang="en-US" dirty="0"/>
          </a:p>
        </p:txBody>
      </p:sp>
      <p:sp>
        <p:nvSpPr>
          <p:cNvPr id="3" name="Content Placeholder 2"/>
          <p:cNvSpPr>
            <a:spLocks noGrp="1"/>
          </p:cNvSpPr>
          <p:nvPr>
            <p:ph idx="1"/>
          </p:nvPr>
        </p:nvSpPr>
        <p:spPr/>
        <p:txBody>
          <a:bodyPr>
            <a:normAutofit/>
          </a:bodyPr>
          <a:lstStyle/>
          <a:p>
            <a:r>
              <a:rPr lang="en-US" dirty="0"/>
              <a:t>Frequent, timely, constructive feedback</a:t>
            </a:r>
          </a:p>
          <a:p>
            <a:r>
              <a:rPr lang="en-US" dirty="0"/>
              <a:t>Structured opportunities for reflection and learning integration</a:t>
            </a:r>
          </a:p>
          <a:p>
            <a:r>
              <a:rPr lang="en-US" dirty="0"/>
              <a:t>Opportunities to discover relevance of learning through real-world applications</a:t>
            </a:r>
          </a:p>
          <a:p>
            <a:r>
              <a:rPr lang="en-US" dirty="0" smtClean="0"/>
              <a:t>Clearly outlined rubrics </a:t>
            </a:r>
            <a:r>
              <a:rPr lang="en-US" dirty="0"/>
              <a:t>and instructions</a:t>
            </a:r>
          </a:p>
          <a:p>
            <a:pPr marL="0" indent="0">
              <a:buNone/>
            </a:pPr>
            <a:endParaRPr lang="en-US" dirty="0">
              <a:solidFill>
                <a:srgbClr val="00B050"/>
              </a:solidFill>
            </a:endParaRPr>
          </a:p>
          <a:p>
            <a:pPr marL="0" indent="0">
              <a:buNone/>
            </a:pPr>
            <a:endParaRPr lang="en-US" dirty="0">
              <a:solidFill>
                <a:srgbClr val="00B050"/>
              </a:solidFill>
            </a:endParaRPr>
          </a:p>
        </p:txBody>
      </p:sp>
    </p:spTree>
    <p:extLst>
      <p:ext uri="{BB962C8B-B14F-4D97-AF65-F5344CB8AC3E}">
        <p14:creationId xmlns:p14="http://schemas.microsoft.com/office/powerpoint/2010/main" val="9825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59882" y="1897811"/>
            <a:ext cx="11569729" cy="4110469"/>
          </a:xfrm>
        </p:spPr>
        <p:txBody>
          <a:bodyPr>
            <a:normAutofit/>
          </a:bodyPr>
          <a:lstStyle/>
          <a:p>
            <a:r>
              <a:rPr lang="en-US" sz="2800" dirty="0" smtClean="0"/>
              <a:t>Role </a:t>
            </a:r>
            <a:r>
              <a:rPr lang="en-US" sz="2800" dirty="0"/>
              <a:t>of reflection </a:t>
            </a:r>
            <a:r>
              <a:rPr lang="en-US" sz="2800" dirty="0" smtClean="0"/>
              <a:t>in experiential learning</a:t>
            </a:r>
          </a:p>
          <a:p>
            <a:r>
              <a:rPr lang="en-US" sz="2800" dirty="0" smtClean="0"/>
              <a:t>Integrating reflective practice</a:t>
            </a:r>
          </a:p>
          <a:p>
            <a:r>
              <a:rPr lang="en-US" sz="2800" dirty="0" smtClean="0"/>
              <a:t>Models</a:t>
            </a:r>
          </a:p>
          <a:p>
            <a:r>
              <a:rPr lang="en-US" sz="2800" dirty="0" smtClean="0"/>
              <a:t>Supporting reflection</a:t>
            </a:r>
          </a:p>
          <a:p>
            <a:pPr marL="0" indent="0">
              <a:buNone/>
            </a:pPr>
            <a:endParaRPr lang="en-US" dirty="0"/>
          </a:p>
        </p:txBody>
      </p:sp>
    </p:spTree>
    <p:extLst>
      <p:ext uri="{BB962C8B-B14F-4D97-AF65-F5344CB8AC3E}">
        <p14:creationId xmlns:p14="http://schemas.microsoft.com/office/powerpoint/2010/main" val="144841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CTE’s Guidelines for Integrating Reflections</a:t>
            </a:r>
            <a:endParaRPr lang="en-US" dirty="0"/>
          </a:p>
        </p:txBody>
      </p:sp>
      <p:sp>
        <p:nvSpPr>
          <p:cNvPr id="3" name="Content Placeholder 2"/>
          <p:cNvSpPr>
            <a:spLocks noGrp="1"/>
          </p:cNvSpPr>
          <p:nvPr>
            <p:ph idx="1"/>
          </p:nvPr>
        </p:nvSpPr>
        <p:spPr>
          <a:xfrm>
            <a:off x="259882" y="1413163"/>
            <a:ext cx="5734517" cy="5172483"/>
          </a:xfrm>
        </p:spPr>
        <p:txBody>
          <a:bodyPr>
            <a:normAutofit/>
          </a:bodyPr>
          <a:lstStyle/>
          <a:p>
            <a:r>
              <a:rPr lang="en-US" sz="2800" dirty="0"/>
              <a:t>Create </a:t>
            </a:r>
            <a:r>
              <a:rPr lang="en-US" sz="2800" dirty="0" smtClean="0"/>
              <a:t>curiosity		</a:t>
            </a:r>
          </a:p>
          <a:p>
            <a:r>
              <a:rPr lang="en-US" sz="2800" dirty="0"/>
              <a:t>Make it </a:t>
            </a:r>
            <a:r>
              <a:rPr lang="en-US" sz="2800" dirty="0" smtClean="0"/>
              <a:t>Continual</a:t>
            </a:r>
          </a:p>
          <a:p>
            <a:r>
              <a:rPr lang="en-US" sz="2800" dirty="0"/>
              <a:t>Connect </a:t>
            </a:r>
            <a:r>
              <a:rPr lang="en-US" sz="2800" dirty="0" smtClean="0"/>
              <a:t>it</a:t>
            </a:r>
          </a:p>
          <a:p>
            <a:r>
              <a:rPr lang="en-US" sz="2800" dirty="0"/>
              <a:t>Give it </a:t>
            </a:r>
            <a:r>
              <a:rPr lang="en-US" sz="2800" dirty="0" smtClean="0"/>
              <a:t>context</a:t>
            </a:r>
          </a:p>
          <a:p>
            <a:r>
              <a:rPr lang="en-US" sz="2800" dirty="0"/>
              <a:t>Consider your class </a:t>
            </a:r>
            <a:r>
              <a:rPr lang="en-US" sz="2800" dirty="0" smtClean="0"/>
              <a:t>size</a:t>
            </a:r>
          </a:p>
          <a:p>
            <a:r>
              <a:rPr lang="en-US" sz="2800" dirty="0"/>
              <a:t>Model the reflective </a:t>
            </a:r>
            <a:r>
              <a:rPr lang="en-US" sz="2800" dirty="0" smtClean="0"/>
              <a:t>process</a:t>
            </a:r>
          </a:p>
          <a:p>
            <a:r>
              <a:rPr lang="en-US" sz="2800" dirty="0"/>
              <a:t>Breakdown the assignment</a:t>
            </a:r>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20</a:t>
            </a:fld>
            <a:endParaRPr lang="en-US" dirty="0"/>
          </a:p>
        </p:txBody>
      </p:sp>
      <p:sp>
        <p:nvSpPr>
          <p:cNvPr id="6" name="Content Placeholder 2"/>
          <p:cNvSpPr txBox="1">
            <a:spLocks/>
          </p:cNvSpPr>
          <p:nvPr/>
        </p:nvSpPr>
        <p:spPr>
          <a:xfrm>
            <a:off x="5994399" y="1413163"/>
            <a:ext cx="5937719" cy="483901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Encourage multiple </a:t>
            </a:r>
            <a:r>
              <a:rPr lang="en-US" sz="2800" dirty="0" smtClean="0"/>
              <a:t>perspectives	</a:t>
            </a:r>
          </a:p>
          <a:p>
            <a:r>
              <a:rPr lang="en-US" sz="2800" dirty="0"/>
              <a:t>Provide a safe </a:t>
            </a:r>
            <a:r>
              <a:rPr lang="en-US" sz="2800" dirty="0" smtClean="0"/>
              <a:t>environment</a:t>
            </a:r>
          </a:p>
          <a:p>
            <a:r>
              <a:rPr lang="en-US" sz="2800" dirty="0" smtClean="0"/>
              <a:t>Assess it</a:t>
            </a:r>
          </a:p>
          <a:p>
            <a:r>
              <a:rPr lang="en-US" sz="2800" dirty="0"/>
              <a:t>Provide clear marking criteria and </a:t>
            </a:r>
            <a:r>
              <a:rPr lang="en-US" sz="2800" dirty="0" smtClean="0"/>
              <a:t>exemplars</a:t>
            </a:r>
          </a:p>
        </p:txBody>
      </p:sp>
    </p:spTree>
    <p:extLst>
      <p:ext uri="{BB962C8B-B14F-4D97-AF65-F5344CB8AC3E}">
        <p14:creationId xmlns:p14="http://schemas.microsoft.com/office/powerpoint/2010/main" val="249114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err="1"/>
              <a:t>Alarcão</a:t>
            </a:r>
            <a:r>
              <a:rPr lang="en-US" dirty="0"/>
              <a:t>, I. and Moreira, A. (1993). Technical Rationality and Learning by Reflecting on Action in Teacher Education: dichotomy or complement? Journal of Education for Teaching, Vol. 19 , </a:t>
            </a:r>
            <a:r>
              <a:rPr lang="en-US" dirty="0" err="1"/>
              <a:t>Iss</a:t>
            </a:r>
            <a:r>
              <a:rPr lang="en-US" dirty="0"/>
              <a:t>. 4: 31-40.</a:t>
            </a:r>
          </a:p>
          <a:p>
            <a:pPr marL="0" indent="0">
              <a:buNone/>
            </a:pPr>
            <a:r>
              <a:rPr lang="en-US" dirty="0"/>
              <a:t>Ash, S. L., Clayton, P. H., &amp; Atkinson, M. P. (2005). </a:t>
            </a:r>
            <a:r>
              <a:rPr lang="en-US" i="1" dirty="0"/>
              <a:t>Reflection and assessment to capture and improve student learning</a:t>
            </a:r>
            <a:r>
              <a:rPr lang="en-US" dirty="0"/>
              <a:t>. Michigan Journal of Community Service Learning, 11(2), 49-60</a:t>
            </a:r>
            <a:r>
              <a:rPr lang="en-US" dirty="0" smtClean="0"/>
              <a:t>.</a:t>
            </a:r>
          </a:p>
          <a:p>
            <a:pPr marL="0" indent="0">
              <a:buNone/>
            </a:pPr>
            <a:r>
              <a:rPr lang="en-US" dirty="0" err="1"/>
              <a:t>Bereiter</a:t>
            </a:r>
            <a:r>
              <a:rPr lang="en-US" dirty="0"/>
              <a:t>, C. (2002). Education and Mind in the Knowledge Age. Hillsdale, NJ: Lawrence Erlbaum</a:t>
            </a:r>
            <a:r>
              <a:rPr lang="en-US" dirty="0" smtClean="0"/>
              <a:t>.</a:t>
            </a:r>
          </a:p>
          <a:p>
            <a:pPr marL="0" indent="0">
              <a:buNone/>
            </a:pPr>
            <a:r>
              <a:rPr lang="en-US" dirty="0" err="1" smtClean="0"/>
              <a:t>Bereiter</a:t>
            </a:r>
            <a:r>
              <a:rPr lang="en-US" dirty="0"/>
              <a:t>, C. &amp; </a:t>
            </a:r>
            <a:r>
              <a:rPr lang="en-US" dirty="0" err="1"/>
              <a:t>Scardamalia</a:t>
            </a:r>
            <a:r>
              <a:rPr lang="en-US" dirty="0"/>
              <a:t>, M. (1987). The Psychology of Written Composition. Hillsdale, NJ: Lawrence </a:t>
            </a:r>
            <a:r>
              <a:rPr lang="en-US" dirty="0" smtClean="0"/>
              <a:t>Erlbaum.</a:t>
            </a:r>
            <a:endParaRPr lang="en-US" dirty="0"/>
          </a:p>
          <a:p>
            <a:pPr marL="0" indent="0">
              <a:buNone/>
            </a:pPr>
            <a:r>
              <a:rPr lang="en-US" dirty="0"/>
              <a:t>Carter, A. G., </a:t>
            </a:r>
            <a:r>
              <a:rPr lang="en-US" dirty="0" err="1"/>
              <a:t>Creedy</a:t>
            </a:r>
            <a:r>
              <a:rPr lang="en-US" dirty="0"/>
              <a:t>, D. K., </a:t>
            </a:r>
            <a:r>
              <a:rPr lang="en-US" dirty="0" err="1"/>
              <a:t>Sidebotham</a:t>
            </a:r>
            <a:r>
              <a:rPr lang="en-US" dirty="0"/>
              <a:t>, M. (2017). Critical thinking evaluation in reflective writing: Development and testing of Carter Assessment of Critical Thinking in Midwifery (Reflection). Midwifery, Vol. 54: 73-80. </a:t>
            </a:r>
            <a:r>
              <a:rPr lang="en-US" dirty="0" err="1"/>
              <a:t>doi</a:t>
            </a:r>
            <a:r>
              <a:rPr lang="en-US" dirty="0"/>
              <a:t>: </a:t>
            </a:r>
            <a:r>
              <a:rPr lang="en-US" dirty="0" smtClean="0"/>
              <a:t>10.1016/j.midw.2017.08.003</a:t>
            </a:r>
          </a:p>
          <a:p>
            <a:pPr marL="0" indent="0">
              <a:buNone/>
            </a:pPr>
            <a:r>
              <a:rPr lang="en-US" dirty="0"/>
              <a:t>Di Stefano, G., Gino, F., Pisano, G. P., &amp; </a:t>
            </a:r>
            <a:r>
              <a:rPr lang="en-US" dirty="0" err="1"/>
              <a:t>Staats</a:t>
            </a:r>
            <a:r>
              <a:rPr lang="en-US" dirty="0"/>
              <a:t>, B. R. (2014). Learning by thinking: How reflection aids performance. </a:t>
            </a:r>
            <a:r>
              <a:rPr lang="en-US" i="1" dirty="0"/>
              <a:t>Harvard Business School NOM Unit Working Paper</a:t>
            </a:r>
            <a:r>
              <a:rPr lang="en-US" dirty="0"/>
              <a:t>, (14-093), 14-093</a:t>
            </a:r>
            <a:endParaRPr lang="en-US" dirty="0" smtClean="0"/>
          </a:p>
          <a:p>
            <a:pPr marL="0" indent="0">
              <a:buNone/>
            </a:pPr>
            <a:r>
              <a:rPr lang="en-US" dirty="0" err="1"/>
              <a:t>Kalman</a:t>
            </a:r>
            <a:r>
              <a:rPr lang="en-US" dirty="0"/>
              <a:t>, C. S. (2017). Writing to Learn: Reflective Writing. </a:t>
            </a:r>
            <a:r>
              <a:rPr lang="en-US" i="1" dirty="0"/>
              <a:t>Innovation and Change in Professional Education Successful Science and Engineering Teaching</a:t>
            </a:r>
            <a:r>
              <a:rPr lang="en-US" dirty="0"/>
              <a:t>, 47-67. doi:10.1007/978-3-319-66140-7_4</a:t>
            </a:r>
          </a:p>
          <a:p>
            <a:pPr marL="0" indent="0">
              <a:buNone/>
            </a:pPr>
            <a:r>
              <a:rPr lang="en-US" dirty="0" err="1" smtClean="0"/>
              <a:t>Kuh</a:t>
            </a:r>
            <a:r>
              <a:rPr lang="en-US" dirty="0"/>
              <a:t>, G. D., O’Donnell, K., Reed, S. (2013). Ensuring Quality &amp; Taking High-Impact Practices to Scale. Association of American Colleges and Universities. Washington, DC.</a:t>
            </a:r>
          </a:p>
          <a:p>
            <a:pPr marL="0" indent="0">
              <a:buNone/>
            </a:pPr>
            <a:r>
              <a:rPr lang="en-US" dirty="0"/>
              <a:t>Lewis, R., </a:t>
            </a:r>
            <a:r>
              <a:rPr lang="en-US" dirty="0" err="1"/>
              <a:t>Berghoff</a:t>
            </a:r>
            <a:r>
              <a:rPr lang="en-US" dirty="0"/>
              <a:t>, P., </a:t>
            </a:r>
            <a:r>
              <a:rPr lang="en-US" dirty="0" err="1"/>
              <a:t>Pheeney</a:t>
            </a:r>
            <a:r>
              <a:rPr lang="en-US" dirty="0"/>
              <a:t>, P. (1999). Focusing Students: Three Approaches for Learning Through Evaluation. </a:t>
            </a:r>
            <a:r>
              <a:rPr lang="en-US" i="1" dirty="0"/>
              <a:t>Innovative Higher Education, 23(3), </a:t>
            </a:r>
            <a:r>
              <a:rPr lang="en-US" dirty="0"/>
              <a:t>181-19.</a:t>
            </a:r>
          </a:p>
          <a:p>
            <a:pPr marL="0" indent="0">
              <a:buNone/>
            </a:pPr>
            <a:r>
              <a:rPr lang="en-US" dirty="0" err="1"/>
              <a:t>Mamede</a:t>
            </a:r>
            <a:r>
              <a:rPr lang="en-US" dirty="0"/>
              <a:t>, S., Schmidt, H. G. and </a:t>
            </a:r>
            <a:r>
              <a:rPr lang="en-US" dirty="0" err="1"/>
              <a:t>Penaforte</a:t>
            </a:r>
            <a:r>
              <a:rPr lang="en-US" dirty="0"/>
              <a:t>, J. C. (2008). Effects of reflective practice on the accuracy of medical diagnoses. Medical Education, 42: 468–475. doi:10.1111/j.1365-2923.2008.03030.x</a:t>
            </a:r>
          </a:p>
          <a:p>
            <a:pPr marL="0" indent="0">
              <a:buNone/>
            </a:pPr>
            <a:r>
              <a:rPr lang="en-US" dirty="0" err="1"/>
              <a:t>Tsingos</a:t>
            </a:r>
            <a:r>
              <a:rPr lang="en-US" dirty="0"/>
              <a:t>-Lucas, C., </a:t>
            </a:r>
            <a:r>
              <a:rPr lang="en-US" dirty="0" err="1"/>
              <a:t>Bosnic-Anticevich</a:t>
            </a:r>
            <a:r>
              <a:rPr lang="en-US" dirty="0"/>
              <a:t>, S., Schneider, C. R., &amp; Smith, L. (2017). Using Reflective Writing as a Predictor of Academic Success in Different Assessment Formats. </a:t>
            </a:r>
            <a:r>
              <a:rPr lang="en-US" i="1" dirty="0"/>
              <a:t>American Journal of Pharmaceutical Education</a:t>
            </a:r>
            <a:r>
              <a:rPr lang="en-US" dirty="0"/>
              <a:t>, </a:t>
            </a:r>
            <a:r>
              <a:rPr lang="en-US" i="1" dirty="0"/>
              <a:t>81</a:t>
            </a:r>
            <a:r>
              <a:rPr lang="en-US" dirty="0"/>
              <a:t>(1), 8. http://doi.org/10.5688/ajpe8118</a:t>
            </a:r>
            <a:br>
              <a:rPr lang="en-US" dirty="0"/>
            </a:br>
            <a:r>
              <a:rPr lang="en-US" dirty="0"/>
              <a:t/>
            </a:r>
            <a:br>
              <a:rPr lang="en-US" dirty="0"/>
            </a:br>
            <a:r>
              <a:rPr lang="en-US" dirty="0" err="1"/>
              <a:t>Winkel</a:t>
            </a:r>
            <a:r>
              <a:rPr lang="en-US" dirty="0"/>
              <a:t>, A. F., </a:t>
            </a:r>
            <a:r>
              <a:rPr lang="en-US" dirty="0" err="1"/>
              <a:t>Yingling</a:t>
            </a:r>
            <a:r>
              <a:rPr lang="en-US" dirty="0"/>
              <a:t> S., Jones, A., and Nicholson, J. (2017). Reflection as a Learning Tool in Graduate Medical Education: A Systematic Review. Journal of Graduate Medical Education: August 2017, Vol. 9, No. 4, pp. 430-439.</a:t>
            </a:r>
          </a:p>
          <a:p>
            <a:pPr marL="0" indent="0">
              <a:buNone/>
            </a:pPr>
            <a:r>
              <a:rPr lang="en-US" dirty="0"/>
              <a:t>Zeng, L.M., Zou, X. (2012). Experiential learning. Coursera Online: University Teaching. The University of Hong Kong. viewed 16 September 2018, &lt;https://www.coursera.org/lecture/university-teaching/experiential-learning-lb6FO&gt;</a:t>
            </a:r>
          </a:p>
        </p:txBody>
      </p:sp>
    </p:spTree>
    <p:extLst>
      <p:ext uri="{BB962C8B-B14F-4D97-AF65-F5344CB8AC3E}">
        <p14:creationId xmlns:p14="http://schemas.microsoft.com/office/powerpoint/2010/main" val="202460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3187468"/>
            <a:ext cx="11569729" cy="895927"/>
          </a:xfrm>
        </p:spPr>
        <p:txBody>
          <a:bodyPr>
            <a:noAutofit/>
          </a:bodyPr>
          <a:lstStyle/>
          <a:p>
            <a:pPr algn="ctr"/>
            <a:r>
              <a:rPr lang="en-US" sz="6600" dirty="0" smtClean="0"/>
              <a:t>Questions?</a:t>
            </a:r>
            <a:endParaRPr lang="en-US" sz="6600" dirty="0"/>
          </a:p>
        </p:txBody>
      </p:sp>
    </p:spTree>
    <p:extLst>
      <p:ext uri="{BB962C8B-B14F-4D97-AF65-F5344CB8AC3E}">
        <p14:creationId xmlns:p14="http://schemas.microsoft.com/office/powerpoint/2010/main" val="36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Reflection?</a:t>
            </a:r>
            <a:endParaRPr lang="en-US" dirty="0"/>
          </a:p>
        </p:txBody>
      </p:sp>
      <p:sp>
        <p:nvSpPr>
          <p:cNvPr id="3" name="Content Placeholder 2"/>
          <p:cNvSpPr>
            <a:spLocks noGrp="1"/>
          </p:cNvSpPr>
          <p:nvPr>
            <p:ph idx="1"/>
          </p:nvPr>
        </p:nvSpPr>
        <p:spPr/>
        <p:txBody>
          <a:bodyPr>
            <a:normAutofit lnSpcReduction="10000"/>
          </a:bodyPr>
          <a:lstStyle/>
          <a:p>
            <a:r>
              <a:rPr lang="en-US" dirty="0"/>
              <a:t>Facilitates better academic and workplace learning outcomes (</a:t>
            </a:r>
            <a:r>
              <a:rPr lang="en-US" dirty="0" err="1"/>
              <a:t>Tsingos</a:t>
            </a:r>
            <a:r>
              <a:rPr lang="en-US" dirty="0"/>
              <a:t>-Lucas et al., 2017)</a:t>
            </a:r>
          </a:p>
          <a:p>
            <a:r>
              <a:rPr lang="en-US" dirty="0"/>
              <a:t>Improves decision making (</a:t>
            </a:r>
            <a:r>
              <a:rPr lang="en-US" dirty="0" err="1"/>
              <a:t>Mamede</a:t>
            </a:r>
            <a:r>
              <a:rPr lang="en-US" dirty="0"/>
              <a:t> et al., 2008) </a:t>
            </a:r>
          </a:p>
          <a:p>
            <a:r>
              <a:rPr lang="en-US" dirty="0"/>
              <a:t>Strengthens professionalism and empathy (</a:t>
            </a:r>
            <a:r>
              <a:rPr lang="en-US" dirty="0" err="1"/>
              <a:t>Winkel</a:t>
            </a:r>
            <a:r>
              <a:rPr lang="en-US" dirty="0"/>
              <a:t> et al., 2017)</a:t>
            </a:r>
          </a:p>
          <a:p>
            <a:r>
              <a:rPr lang="en-US" dirty="0"/>
              <a:t>Improves attitude and comfort levels during difficult and complex situations (</a:t>
            </a:r>
            <a:r>
              <a:rPr lang="en-US" dirty="0" err="1"/>
              <a:t>Winkel</a:t>
            </a:r>
            <a:r>
              <a:rPr lang="en-US" dirty="0"/>
              <a:t> et al., 2017)</a:t>
            </a:r>
          </a:p>
          <a:p>
            <a:r>
              <a:rPr lang="en-US" dirty="0"/>
              <a:t>Reflection complementary to technical learning enhances “cognitive flexibility” (</a:t>
            </a:r>
            <a:r>
              <a:rPr lang="en-US" dirty="0" err="1"/>
              <a:t>Alarcão</a:t>
            </a:r>
            <a:r>
              <a:rPr lang="en-US" dirty="0"/>
              <a:t> and Moreira, 1993)</a:t>
            </a:r>
          </a:p>
          <a:p>
            <a:r>
              <a:rPr lang="en-US" dirty="0"/>
              <a:t>Reflective writing encourages students to analyze their experiences, integrate their knowledge from academics and practice, and critically learn (Carter et al., 2017)</a:t>
            </a:r>
          </a:p>
          <a:p>
            <a:endParaRPr lang="en-US" dirty="0"/>
          </a:p>
        </p:txBody>
      </p:sp>
    </p:spTree>
    <p:extLst>
      <p:ext uri="{BB962C8B-B14F-4D97-AF65-F5344CB8AC3E}">
        <p14:creationId xmlns:p14="http://schemas.microsoft.com/office/powerpoint/2010/main" val="37889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the Workplace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Reflection is an </a:t>
            </a:r>
            <a:r>
              <a:rPr lang="en-US" dirty="0"/>
              <a:t>“Intentional attempt to synthesize, abstract and articulate the key lessons learned from experience</a:t>
            </a:r>
            <a:r>
              <a:rPr lang="en-US" dirty="0" smtClean="0"/>
              <a:t>”</a:t>
            </a:r>
          </a:p>
          <a:p>
            <a:pPr marL="285750" indent="-285750">
              <a:buFontTx/>
              <a:buChar char="-"/>
            </a:pPr>
            <a:r>
              <a:rPr lang="en-US" dirty="0"/>
              <a:t>Fills the feedback gap</a:t>
            </a:r>
          </a:p>
          <a:p>
            <a:pPr marL="285750" indent="-285750">
              <a:buFontTx/>
              <a:buChar char="-"/>
            </a:pPr>
            <a:r>
              <a:rPr lang="en-US" dirty="0"/>
              <a:t>Increases self-efficacy</a:t>
            </a:r>
          </a:p>
          <a:p>
            <a:pPr marL="285750" indent="-285750">
              <a:buFontTx/>
              <a:buChar char="-"/>
            </a:pPr>
            <a:r>
              <a:rPr lang="en-US" dirty="0"/>
              <a:t>Improves task performance</a:t>
            </a:r>
          </a:p>
          <a:p>
            <a:pPr marL="0" indent="0">
              <a:buNone/>
            </a:pPr>
            <a:endParaRPr lang="en-US" dirty="0"/>
          </a:p>
          <a:p>
            <a:pPr marL="0" indent="0">
              <a:buNone/>
            </a:pPr>
            <a:endParaRPr lang="en-US" dirty="0" smtClean="0"/>
          </a:p>
          <a:p>
            <a:pPr marL="0" indent="0">
              <a:buNone/>
            </a:pPr>
            <a:r>
              <a:rPr lang="en-US" dirty="0"/>
              <a:t>	</a:t>
            </a:r>
            <a:r>
              <a:rPr lang="en-US" dirty="0" smtClean="0"/>
              <a:t>						</a:t>
            </a:r>
            <a:r>
              <a:rPr lang="en-US" sz="1600" dirty="0" smtClean="0"/>
              <a:t>Source</a:t>
            </a:r>
            <a:r>
              <a:rPr lang="en-US" sz="1600" dirty="0"/>
              <a:t>: Stefano, </a:t>
            </a:r>
            <a:r>
              <a:rPr lang="en-US" sz="1600" dirty="0" err="1"/>
              <a:t>DiGino</a:t>
            </a:r>
            <a:r>
              <a:rPr lang="en-US" sz="1600" dirty="0"/>
              <a:t>, Pisano, Bradley, 2014</a:t>
            </a:r>
          </a:p>
          <a:p>
            <a:endParaRPr lang="en-US" dirty="0"/>
          </a:p>
        </p:txBody>
      </p:sp>
    </p:spTree>
    <p:extLst>
      <p:ext uri="{BB962C8B-B14F-4D97-AF65-F5344CB8AC3E}">
        <p14:creationId xmlns:p14="http://schemas.microsoft.com/office/powerpoint/2010/main" val="1247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Learners Transition from School to Work</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717445958"/>
              </p:ext>
            </p:extLst>
          </p:nvPr>
        </p:nvGraphicFramePr>
        <p:xfrm>
          <a:off x="786946" y="141316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84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Kolb’s Experiential Learning Cycle</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6</a:t>
            </a:fld>
            <a:endParaRPr lang="en-US" dirty="0"/>
          </a:p>
        </p:txBody>
      </p:sp>
      <p:pic>
        <p:nvPicPr>
          <p:cNvPr id="6" name="Content Placeholder 5" descr="learning styles Kolb"/>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8420" y="1330035"/>
            <a:ext cx="6413157" cy="4744994"/>
          </a:xfrm>
          <a:prstGeom prst="rect">
            <a:avLst/>
          </a:prstGeom>
          <a:noFill/>
          <a:ln>
            <a:noFill/>
          </a:ln>
        </p:spPr>
      </p:pic>
      <p:sp>
        <p:nvSpPr>
          <p:cNvPr id="7" name="Rectangle 6"/>
          <p:cNvSpPr/>
          <p:nvPr/>
        </p:nvSpPr>
        <p:spPr>
          <a:xfrm>
            <a:off x="9184260" y="5653902"/>
            <a:ext cx="2348720" cy="307777"/>
          </a:xfrm>
          <a:prstGeom prst="rect">
            <a:avLst/>
          </a:prstGeom>
        </p:spPr>
        <p:txBody>
          <a:bodyPr wrap="none">
            <a:spAutoFit/>
          </a:bodyPr>
          <a:lstStyle/>
          <a:p>
            <a:r>
              <a:rPr lang="en-US" sz="1400" dirty="0"/>
              <a:t>www.simplypsychology.org</a:t>
            </a:r>
          </a:p>
        </p:txBody>
      </p:sp>
    </p:spTree>
    <p:extLst>
      <p:ext uri="{BB962C8B-B14F-4D97-AF65-F5344CB8AC3E}">
        <p14:creationId xmlns:p14="http://schemas.microsoft.com/office/powerpoint/2010/main" val="352703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Kolb continued…</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7</a:t>
            </a:fld>
            <a:endParaRPr lang="en-US" dirty="0"/>
          </a:p>
        </p:txBody>
      </p:sp>
      <p:pic>
        <p:nvPicPr>
          <p:cNvPr id="7" name="Content Placeholder 6" descr="learning cycl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0904" y="1330035"/>
            <a:ext cx="7747686" cy="4774203"/>
          </a:xfrm>
          <a:prstGeom prst="rect">
            <a:avLst/>
          </a:prstGeom>
          <a:noFill/>
          <a:ln>
            <a:noFill/>
          </a:ln>
        </p:spPr>
      </p:pic>
      <p:sp>
        <p:nvSpPr>
          <p:cNvPr id="4" name="Rectangle 3"/>
          <p:cNvSpPr/>
          <p:nvPr/>
        </p:nvSpPr>
        <p:spPr>
          <a:xfrm>
            <a:off x="9184260" y="5653902"/>
            <a:ext cx="2348720" cy="307777"/>
          </a:xfrm>
          <a:prstGeom prst="rect">
            <a:avLst/>
          </a:prstGeom>
        </p:spPr>
        <p:txBody>
          <a:bodyPr wrap="none">
            <a:spAutoFit/>
          </a:bodyPr>
          <a:lstStyle/>
          <a:p>
            <a:r>
              <a:rPr lang="en-US" sz="1400" dirty="0"/>
              <a:t>www.simplypsychology.org</a:t>
            </a:r>
          </a:p>
        </p:txBody>
      </p:sp>
    </p:spTree>
    <p:extLst>
      <p:ext uri="{BB962C8B-B14F-4D97-AF65-F5344CB8AC3E}">
        <p14:creationId xmlns:p14="http://schemas.microsoft.com/office/powerpoint/2010/main" val="257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P.E.A.R. Framework for Experiential Education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a:t>
            </a:r>
            <a:r>
              <a:rPr lang="en-US" dirty="0"/>
              <a:t>framework to create, </a:t>
            </a:r>
            <a:r>
              <a:rPr lang="en-US" dirty="0" smtClean="0"/>
              <a:t>develop, </a:t>
            </a:r>
            <a:r>
              <a:rPr lang="en-US" dirty="0"/>
              <a:t>and evaluate experiential learning </a:t>
            </a:r>
            <a:r>
              <a:rPr lang="en-US" dirty="0" smtClean="0"/>
              <a:t>programming</a:t>
            </a:r>
          </a:p>
          <a:p>
            <a:r>
              <a:rPr lang="en-US" dirty="0" smtClean="0"/>
              <a:t>P </a:t>
            </a:r>
            <a:r>
              <a:rPr lang="en-US" dirty="0"/>
              <a:t>= </a:t>
            </a:r>
            <a:r>
              <a:rPr lang="en-US" dirty="0" smtClean="0"/>
              <a:t>Pedagogy</a:t>
            </a:r>
          </a:p>
          <a:p>
            <a:r>
              <a:rPr lang="en-US" dirty="0" smtClean="0"/>
              <a:t>E </a:t>
            </a:r>
            <a:r>
              <a:rPr lang="en-US" dirty="0"/>
              <a:t>= </a:t>
            </a:r>
            <a:r>
              <a:rPr lang="en-US" dirty="0" smtClean="0"/>
              <a:t>Experience</a:t>
            </a:r>
          </a:p>
          <a:p>
            <a:r>
              <a:rPr lang="en-US" dirty="0" smtClean="0"/>
              <a:t>A </a:t>
            </a:r>
            <a:r>
              <a:rPr lang="en-US" dirty="0"/>
              <a:t>= </a:t>
            </a:r>
            <a:r>
              <a:rPr lang="en-US" dirty="0" smtClean="0"/>
              <a:t>Assessment</a:t>
            </a:r>
          </a:p>
          <a:p>
            <a:r>
              <a:rPr lang="en-US" dirty="0" smtClean="0"/>
              <a:t>R </a:t>
            </a:r>
            <a:r>
              <a:rPr lang="en-US" dirty="0"/>
              <a:t>= </a:t>
            </a:r>
            <a:r>
              <a:rPr lang="en-US" dirty="0" smtClean="0"/>
              <a:t>Reflection</a:t>
            </a:r>
          </a:p>
          <a:p>
            <a:pPr lvl="1"/>
            <a:r>
              <a:rPr lang="en-US" dirty="0"/>
              <a:t>Is ongoing and </a:t>
            </a:r>
            <a:r>
              <a:rPr lang="en-US" dirty="0" smtClean="0"/>
              <a:t>meaningful: In </a:t>
            </a:r>
            <a:r>
              <a:rPr lang="en-US" dirty="0"/>
              <a:t>and on practice and projected forward to future </a:t>
            </a:r>
            <a:r>
              <a:rPr lang="en-US" dirty="0" smtClean="0"/>
              <a:t>practice</a:t>
            </a:r>
          </a:p>
          <a:p>
            <a:pPr lvl="1"/>
            <a:r>
              <a:rPr lang="en-US" dirty="0" smtClean="0"/>
              <a:t>Is </a:t>
            </a:r>
            <a:r>
              <a:rPr lang="en-US" dirty="0"/>
              <a:t>Critical vs </a:t>
            </a:r>
            <a:r>
              <a:rPr lang="en-US" dirty="0" smtClean="0"/>
              <a:t>Descriptive</a:t>
            </a:r>
          </a:p>
          <a:p>
            <a:pPr lvl="1"/>
            <a:r>
              <a:rPr lang="en-US" dirty="0" smtClean="0"/>
              <a:t>Is </a:t>
            </a:r>
            <a:r>
              <a:rPr lang="en-US" dirty="0"/>
              <a:t>socially mediated, supported, </a:t>
            </a:r>
            <a:r>
              <a:rPr lang="en-US" dirty="0" smtClean="0"/>
              <a:t>and assessed</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230467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Incorporating Reflective Practice</a:t>
            </a:r>
            <a:endParaRPr lang="en-US" dirty="0"/>
          </a:p>
        </p:txBody>
      </p:sp>
      <p:sp>
        <p:nvSpPr>
          <p:cNvPr id="3" name="Content Placeholder 2"/>
          <p:cNvSpPr>
            <a:spLocks noGrp="1"/>
          </p:cNvSpPr>
          <p:nvPr>
            <p:ph idx="1"/>
          </p:nvPr>
        </p:nvSpPr>
        <p:spPr/>
        <p:txBody>
          <a:bodyPr/>
          <a:lstStyle/>
          <a:p>
            <a:r>
              <a:rPr lang="en-US" dirty="0" smtClean="0"/>
              <a:t>Several models to start from</a:t>
            </a:r>
          </a:p>
          <a:p>
            <a:r>
              <a:rPr lang="en-US" dirty="0" smtClean="0"/>
              <a:t>Personalize it for your class/program</a:t>
            </a:r>
          </a:p>
          <a:p>
            <a:r>
              <a:rPr lang="en-US" dirty="0" smtClean="0"/>
              <a:t>Come chat with me later!</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401285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16x9" id="{6AE4079F-C156-5F44-BB1F-9B1BE8D38F60}" vid="{B5180624-4081-3E41-A45E-4FDAF4AEA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uwaterloo_16x9</Template>
  <TotalTime>2337</TotalTime>
  <Words>2673</Words>
  <Application>Microsoft Office PowerPoint</Application>
  <PresentationFormat>Widescreen</PresentationFormat>
  <Paragraphs>246</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Georgia</vt:lpstr>
      <vt:lpstr>Impact</vt:lpstr>
      <vt:lpstr>Times New Roman</vt:lpstr>
      <vt:lpstr>Verdana</vt:lpstr>
      <vt:lpstr>Wingdings</vt:lpstr>
      <vt:lpstr>UofWaterloo_WhiteBkgrd</vt:lpstr>
      <vt:lpstr>Using Reflection to Support Experiential Learning</vt:lpstr>
      <vt:lpstr>Outline</vt:lpstr>
      <vt:lpstr>Why Reflection?</vt:lpstr>
      <vt:lpstr>Reflection and the Workplace</vt:lpstr>
      <vt:lpstr>Help Learners Transition from School to Work</vt:lpstr>
      <vt:lpstr>Kolb’s Experiential Learning Cycle</vt:lpstr>
      <vt:lpstr>Kolb continued…</vt:lpstr>
      <vt:lpstr>P.E.A.R. Framework for Experiential Education</vt:lpstr>
      <vt:lpstr>Incorporating Reflective Practice</vt:lpstr>
      <vt:lpstr>ORID Model</vt:lpstr>
      <vt:lpstr>Clayton’s DEAL Model</vt:lpstr>
      <vt:lpstr>Borton’s What? So What? Now What?</vt:lpstr>
      <vt:lpstr>Toole and Toole’s Three-Stage Model</vt:lpstr>
      <vt:lpstr>The Compass</vt:lpstr>
      <vt:lpstr>Boud, Keogh, and Walker’s Model</vt:lpstr>
      <vt:lpstr>Gibb’s Reflective Cycle </vt:lpstr>
      <vt:lpstr>The Critical Incident Analysis (CIA) Framework </vt:lpstr>
      <vt:lpstr>Bereiter-Scardamalia Knowledge Transforming Model</vt:lpstr>
      <vt:lpstr>Supporting Reflection</vt:lpstr>
      <vt:lpstr>CTE’s Guidelines for Integrating Reflections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Brandon Petryna</dc:creator>
  <cp:lastModifiedBy>Amanda Brown</cp:lastModifiedBy>
  <cp:revision>129</cp:revision>
  <dcterms:created xsi:type="dcterms:W3CDTF">2018-09-12T15:50:23Z</dcterms:created>
  <dcterms:modified xsi:type="dcterms:W3CDTF">2019-03-04T19:38:12Z</dcterms:modified>
</cp:coreProperties>
</file>