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omments/modernComment_10F_EBAC026B.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9" r:id="rId22"/>
    <p:sldId id="277" r:id="rId23"/>
    <p:sldId id="278" r:id="rId24"/>
    <p:sldId id="273"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C0921-1644-737F-F833-976659377565}" name="Erin Hogan" initials="EH" userId="S::e2hogan@uwaterloo.ca::8f051a10-d0c2-4fe6-abbf-2c4a384c84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EB3"/>
    <a:srgbClr val="E8E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29067-93C3-C548-A0AC-3FAB3AE9167A}" v="92" dt="2024-11-27T14:16:36.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omments/modernComment_10F_EBAC026B.xml><?xml version="1.0" encoding="utf-8"?>
<p188:cmLst xmlns:a="http://schemas.openxmlformats.org/drawingml/2006/main" xmlns:r="http://schemas.openxmlformats.org/officeDocument/2006/relationships" xmlns:p188="http://schemas.microsoft.com/office/powerpoint/2018/8/main">
  <p188:cm id="{FFC31FB3-2337-F247-825D-B0BF91929F09}" authorId="{37DC0921-1644-737F-F833-976659377565}" created="2024-11-25T17:47:22.454">
    <ac:txMkLst xmlns:ac="http://schemas.microsoft.com/office/drawing/2013/main/command">
      <pc:docMk xmlns:pc="http://schemas.microsoft.com/office/powerpoint/2013/main/command"/>
      <pc:sldMk xmlns:pc="http://schemas.microsoft.com/office/powerpoint/2013/main/command" cId="3953918571" sldId="271"/>
      <ac:spMk id="4" creationId="{5E157B69-273F-0BB6-A303-431124AF0787}"/>
      <ac:txMk cp="0">
        <ac:context len="1" hash="13"/>
      </ac:txMk>
    </ac:txMkLst>
    <p188:pos x="10093325" y="0"/>
    <p188:txBody>
      <a:bodyPr/>
      <a:lstStyle/>
      <a:p>
        <a:r>
          <a:rPr lang="en-US"/>
          <a:t>[@Paul Heidebrecht] is there a date for this event? I don’t see one on the website.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B331D-057F-4EE9-BA03-5053C93E23F2}" type="datetimeFigureOut">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CCB25-3D72-4C8E-B044-B8BE23EE89ED}" type="slidenum">
              <a:t>‹#›</a:t>
            </a:fld>
            <a:endParaRPr lang="en-US"/>
          </a:p>
        </p:txBody>
      </p:sp>
    </p:spTree>
    <p:extLst>
      <p:ext uri="{BB962C8B-B14F-4D97-AF65-F5344CB8AC3E}">
        <p14:creationId xmlns:p14="http://schemas.microsoft.com/office/powerpoint/2010/main" val="37040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everyone! If you are watching this presentation, it likely means you are interested in participating in Map the System as a community partner. Community partners add valuable real-world experience to Map the System, allowing students to work on projects with potential for real community impact. We piloted bringing community partners into MTS for the first time last year, with great success. We are excited at the prospect of new partners joining us this year and exploring how we can all have stronger collective impact on challenges that we care about.</a:t>
            </a:r>
          </a:p>
        </p:txBody>
      </p:sp>
      <p:sp>
        <p:nvSpPr>
          <p:cNvPr id="4" name="Slide Number Placeholder 3"/>
          <p:cNvSpPr>
            <a:spLocks noGrp="1"/>
          </p:cNvSpPr>
          <p:nvPr>
            <p:ph type="sldNum" sz="quarter" idx="5"/>
          </p:nvPr>
        </p:nvSpPr>
        <p:spPr/>
        <p:txBody>
          <a:bodyPr/>
          <a:lstStyle/>
          <a:p>
            <a:fld id="{FFFCCB25-3D72-4C8E-B044-B8BE23EE89ED}" type="slidenum">
              <a:t>1</a:t>
            </a:fld>
            <a:endParaRPr lang="en-US"/>
          </a:p>
        </p:txBody>
      </p:sp>
    </p:spTree>
    <p:extLst>
      <p:ext uri="{BB962C8B-B14F-4D97-AF65-F5344CB8AC3E}">
        <p14:creationId xmlns:p14="http://schemas.microsoft.com/office/powerpoint/2010/main" val="355520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think about the systems-level problems that matter to you, it can be helpful to identify a narrative or story that illustrates the impact that this problem has on people and places. This helps people new to a problem space see the tangible impact that these challenges have on the people involved.</a:t>
            </a:r>
          </a:p>
        </p:txBody>
      </p:sp>
      <p:sp>
        <p:nvSpPr>
          <p:cNvPr id="4" name="Slide Number Placeholder 3"/>
          <p:cNvSpPr>
            <a:spLocks noGrp="1"/>
          </p:cNvSpPr>
          <p:nvPr>
            <p:ph type="sldNum" sz="quarter" idx="5"/>
          </p:nvPr>
        </p:nvSpPr>
        <p:spPr/>
        <p:txBody>
          <a:bodyPr/>
          <a:lstStyle/>
          <a:p>
            <a:fld id="{FFFCCB25-3D72-4C8E-B044-B8BE23EE89ED}" type="slidenum">
              <a:t>10</a:t>
            </a:fld>
            <a:endParaRPr lang="en-US"/>
          </a:p>
        </p:txBody>
      </p:sp>
    </p:spTree>
    <p:extLst>
      <p:ext uri="{BB962C8B-B14F-4D97-AF65-F5344CB8AC3E}">
        <p14:creationId xmlns:p14="http://schemas.microsoft.com/office/powerpoint/2010/main" val="346475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important piece to consider when mapping out your problem space is how these results will be used. If you are matched with a student team and they submit a systems map and written analysis on your problem space, how will you use and distribute this information? </a:t>
            </a:r>
          </a:p>
          <a:p>
            <a:r>
              <a:rPr lang="en-US"/>
              <a:t>For example, here is how a previous partner, Project Ploughshares, framed their sharing: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FFCCB25-3D72-4C8E-B044-B8BE23EE89ED}" type="slidenum">
              <a:t>11</a:t>
            </a:fld>
            <a:endParaRPr lang="en-US"/>
          </a:p>
        </p:txBody>
      </p:sp>
    </p:spTree>
    <p:extLst>
      <p:ext uri="{BB962C8B-B14F-4D97-AF65-F5344CB8AC3E}">
        <p14:creationId xmlns:p14="http://schemas.microsoft.com/office/powerpoint/2010/main" val="92552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template we recommend following as you generate your one-page challenge statement. (include screenshot of completed challenge).</a:t>
            </a:r>
          </a:p>
        </p:txBody>
      </p:sp>
      <p:sp>
        <p:nvSpPr>
          <p:cNvPr id="4" name="Slide Number Placeholder 3"/>
          <p:cNvSpPr>
            <a:spLocks noGrp="1"/>
          </p:cNvSpPr>
          <p:nvPr>
            <p:ph type="sldNum" sz="quarter" idx="5"/>
          </p:nvPr>
        </p:nvSpPr>
        <p:spPr/>
        <p:txBody>
          <a:bodyPr/>
          <a:lstStyle/>
          <a:p>
            <a:fld id="{FFFCCB25-3D72-4C8E-B044-B8BE23EE89ED}" type="slidenum">
              <a:t>12</a:t>
            </a:fld>
            <a:endParaRPr lang="en-US"/>
          </a:p>
        </p:txBody>
      </p:sp>
    </p:spTree>
    <p:extLst>
      <p:ext uri="{BB962C8B-B14F-4D97-AF65-F5344CB8AC3E}">
        <p14:creationId xmlns:p14="http://schemas.microsoft.com/office/powerpoint/2010/main" val="3501025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drafted out your challenge statement one-pager, staff from </a:t>
            </a:r>
            <a:r>
              <a:rPr lang="en-US" err="1"/>
              <a:t>GreenHouse</a:t>
            </a:r>
            <a:r>
              <a:rPr lang="en-US"/>
              <a:t> and the Grebel Centre for Peace Advancement will work with you to provide feedback and support on your submission. We can assist in identifying challenges, scoping the problem, and identifying pathways for implementation and knowledge sharing. </a:t>
            </a:r>
          </a:p>
        </p:txBody>
      </p:sp>
      <p:sp>
        <p:nvSpPr>
          <p:cNvPr id="4" name="Slide Number Placeholder 3"/>
          <p:cNvSpPr>
            <a:spLocks noGrp="1"/>
          </p:cNvSpPr>
          <p:nvPr>
            <p:ph type="sldNum" sz="quarter" idx="5"/>
          </p:nvPr>
        </p:nvSpPr>
        <p:spPr/>
        <p:txBody>
          <a:bodyPr/>
          <a:lstStyle/>
          <a:p>
            <a:fld id="{FFFCCB25-3D72-4C8E-B044-B8BE23EE89ED}" type="slidenum">
              <a:t>13</a:t>
            </a:fld>
            <a:endParaRPr lang="en-US"/>
          </a:p>
        </p:txBody>
      </p:sp>
    </p:spTree>
    <p:extLst>
      <p:ext uri="{BB962C8B-B14F-4D97-AF65-F5344CB8AC3E}">
        <p14:creationId xmlns:p14="http://schemas.microsoft.com/office/powerpoint/2010/main" val="389726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r>
              <a:rPr lang="en-US"/>
              <a:t>I would encourage you to explore the examples of past problems shared below to see a number of diverse approaches to framing systems problems for student understanding. </a:t>
            </a:r>
          </a:p>
        </p:txBody>
      </p:sp>
      <p:sp>
        <p:nvSpPr>
          <p:cNvPr id="4" name="Slide Number Placeholder 3"/>
          <p:cNvSpPr>
            <a:spLocks noGrp="1"/>
          </p:cNvSpPr>
          <p:nvPr>
            <p:ph type="sldNum" sz="quarter" idx="5"/>
          </p:nvPr>
        </p:nvSpPr>
        <p:spPr/>
        <p:txBody>
          <a:bodyPr/>
          <a:lstStyle/>
          <a:p>
            <a:fld id="{FFFCCB25-3D72-4C8E-B044-B8BE23EE89ED}" type="slidenum">
              <a:t>14</a:t>
            </a:fld>
            <a:endParaRPr lang="en-US"/>
          </a:p>
        </p:txBody>
      </p:sp>
    </p:spTree>
    <p:extLst>
      <p:ext uri="{BB962C8B-B14F-4D97-AF65-F5344CB8AC3E}">
        <p14:creationId xmlns:p14="http://schemas.microsoft.com/office/powerpoint/2010/main" val="399003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your one pager is submitted, our team will work to find and match you with students who share an interest in the topic. You will know by [DATE] whether your problem has been selected by a student team. If you do not get matched this round, there are plenty of other opportunities to engage with students via </a:t>
            </a:r>
            <a:r>
              <a:rPr lang="en-US" err="1"/>
              <a:t>GreenHouse</a:t>
            </a:r>
            <a:r>
              <a:rPr lang="en-US"/>
              <a:t> and the Centre for Peace Advancement. We will keep an eye out for opportunities that might be a good fit. </a:t>
            </a:r>
          </a:p>
          <a:p>
            <a:endParaRPr lang="en-US"/>
          </a:p>
          <a:p>
            <a:r>
              <a:rPr lang="en-US"/>
              <a:t>Partners will be invited to attend the Map the System kick-off on [DATE] for an opportunity to network and share your problem directly with students interested in participating. Here’s a great example of how a previous project partner, Just Outcomes, ‘pitched’ their problem space to students.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FFFCCB25-3D72-4C8E-B044-B8BE23EE89ED}" type="slidenum">
              <a:t>15</a:t>
            </a:fld>
            <a:endParaRPr lang="en-US"/>
          </a:p>
        </p:txBody>
      </p:sp>
    </p:spTree>
    <p:extLst>
      <p:ext uri="{BB962C8B-B14F-4D97-AF65-F5344CB8AC3E}">
        <p14:creationId xmlns:p14="http://schemas.microsoft.com/office/powerpoint/2010/main" val="123437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matched with a student team, your role is to help provide context, knowledge, and connections that will help students in their exploration of the system. You may choose to meet with students several times over the course of February and March as they work through their research process. </a:t>
            </a:r>
          </a:p>
          <a:p>
            <a:endParaRPr lang="en-US"/>
          </a:p>
          <a:p>
            <a:r>
              <a:rPr lang="en-US"/>
              <a:t>As the community partner, you can guide students towards existing resources and knowledge, connect them to relevant stakeholders in your network, and provide feedback to support their understanding. </a:t>
            </a:r>
          </a:p>
          <a:p>
            <a:endParaRPr lang="en-US">
              <a:cs typeface="Calibri"/>
            </a:endParaRPr>
          </a:p>
        </p:txBody>
      </p:sp>
      <p:sp>
        <p:nvSpPr>
          <p:cNvPr id="4" name="Slide Number Placeholder 3"/>
          <p:cNvSpPr>
            <a:spLocks noGrp="1"/>
          </p:cNvSpPr>
          <p:nvPr>
            <p:ph type="sldNum" sz="quarter" idx="5"/>
          </p:nvPr>
        </p:nvSpPr>
        <p:spPr/>
        <p:txBody>
          <a:bodyPr/>
          <a:lstStyle/>
          <a:p>
            <a:fld id="{FFFCCB25-3D72-4C8E-B044-B8BE23EE89ED}" type="slidenum">
              <a:t>16</a:t>
            </a:fld>
            <a:endParaRPr lang="en-US"/>
          </a:p>
        </p:txBody>
      </p:sp>
    </p:spTree>
    <p:extLst>
      <p:ext uri="{BB962C8B-B14F-4D97-AF65-F5344CB8AC3E}">
        <p14:creationId xmlns:p14="http://schemas.microsoft.com/office/powerpoint/2010/main" val="236328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3BB7E-B27A-5F50-89BA-CB3CF2AC4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00CC4-17D2-D59C-90AE-9E742167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6F35B-01E6-ED3F-07A7-61A01729C8C8}"/>
              </a:ext>
            </a:extLst>
          </p:cNvPr>
          <p:cNvSpPr>
            <a:spLocks noGrp="1"/>
          </p:cNvSpPr>
          <p:nvPr>
            <p:ph type="body" idx="1"/>
          </p:nvPr>
        </p:nvSpPr>
        <p:spPr/>
        <p:txBody>
          <a:bodyPr/>
          <a:lstStyle/>
          <a:p>
            <a:r>
              <a:rPr lang="en-US"/>
              <a:t>In April, students will aim to submit a systems map and written analysis. This map showcases the work that Fiona Li did on the problem of Indigenous incarceration rates. Fiona’s work was selected as a campus winner, and she represented UW at the national MTS finals in Calgary in February. </a:t>
            </a:r>
          </a:p>
        </p:txBody>
      </p:sp>
      <p:sp>
        <p:nvSpPr>
          <p:cNvPr id="4" name="Slide Number Placeholder 3">
            <a:extLst>
              <a:ext uri="{FF2B5EF4-FFF2-40B4-BE49-F238E27FC236}">
                <a16:creationId xmlns:a16="http://schemas.microsoft.com/office/drawing/2014/main" id="{CFDF44CE-4C1B-812E-CAF0-928137DAB1AD}"/>
              </a:ext>
            </a:extLst>
          </p:cNvPr>
          <p:cNvSpPr>
            <a:spLocks noGrp="1"/>
          </p:cNvSpPr>
          <p:nvPr>
            <p:ph type="sldNum" sz="quarter" idx="5"/>
          </p:nvPr>
        </p:nvSpPr>
        <p:spPr/>
        <p:txBody>
          <a:bodyPr/>
          <a:lstStyle/>
          <a:p>
            <a:fld id="{FFFCCB25-3D72-4C8E-B044-B8BE23EE89ED}" type="slidenum">
              <a:t>17</a:t>
            </a:fld>
            <a:endParaRPr lang="en-US"/>
          </a:p>
        </p:txBody>
      </p:sp>
    </p:spTree>
    <p:extLst>
      <p:ext uri="{BB962C8B-B14F-4D97-AF65-F5344CB8AC3E}">
        <p14:creationId xmlns:p14="http://schemas.microsoft.com/office/powerpoint/2010/main" val="4182657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E03F4-C066-6A65-BFD2-F9A6D7118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D1F7B-F61E-EF00-3D5F-384ED2CFA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A6489-A915-FF57-46F7-576C7BDCE772}"/>
              </a:ext>
            </a:extLst>
          </p:cNvPr>
          <p:cNvSpPr>
            <a:spLocks noGrp="1"/>
          </p:cNvSpPr>
          <p:nvPr>
            <p:ph type="body" idx="1"/>
          </p:nvPr>
        </p:nvSpPr>
        <p:spPr/>
        <p:txBody>
          <a:bodyPr/>
          <a:lstStyle/>
          <a:p>
            <a:r>
              <a:rPr lang="en-US"/>
              <a:t>Here are some components submitted in Fiona's final presentation. This diagram here illustrates all the research Fiona did - both primary and secondary - to understand the system. </a:t>
            </a:r>
          </a:p>
        </p:txBody>
      </p:sp>
      <p:sp>
        <p:nvSpPr>
          <p:cNvPr id="4" name="Slide Number Placeholder 3">
            <a:extLst>
              <a:ext uri="{FF2B5EF4-FFF2-40B4-BE49-F238E27FC236}">
                <a16:creationId xmlns:a16="http://schemas.microsoft.com/office/drawing/2014/main" id="{B33C3A59-FD92-1F9C-8C7C-D0814F28313D}"/>
              </a:ext>
            </a:extLst>
          </p:cNvPr>
          <p:cNvSpPr>
            <a:spLocks noGrp="1"/>
          </p:cNvSpPr>
          <p:nvPr>
            <p:ph type="sldNum" sz="quarter" idx="5"/>
          </p:nvPr>
        </p:nvSpPr>
        <p:spPr/>
        <p:txBody>
          <a:bodyPr/>
          <a:lstStyle/>
          <a:p>
            <a:fld id="{FFFCCB25-3D72-4C8E-B044-B8BE23EE89ED}" type="slidenum">
              <a:t>18</a:t>
            </a:fld>
            <a:endParaRPr lang="en-US"/>
          </a:p>
        </p:txBody>
      </p:sp>
    </p:spTree>
    <p:extLst>
      <p:ext uri="{BB962C8B-B14F-4D97-AF65-F5344CB8AC3E}">
        <p14:creationId xmlns:p14="http://schemas.microsoft.com/office/powerpoint/2010/main" val="63148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CC0BB-B877-D24C-6F5B-7EA757EA9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CE45C-71A4-78B1-45AE-91672436A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7BA80-1DA7-8109-A87D-F89C6B3AB6B0}"/>
              </a:ext>
            </a:extLst>
          </p:cNvPr>
          <p:cNvSpPr>
            <a:spLocks noGrp="1"/>
          </p:cNvSpPr>
          <p:nvPr>
            <p:ph type="body" idx="1"/>
          </p:nvPr>
        </p:nvSpPr>
        <p:spPr/>
        <p:txBody>
          <a:bodyPr/>
          <a:lstStyle/>
          <a:p>
            <a:r>
              <a:rPr lang="en-US"/>
              <a:t>This graphic shows a journey map that outlines how someone might end up incarcerated from an individual perspective</a:t>
            </a:r>
          </a:p>
        </p:txBody>
      </p:sp>
      <p:sp>
        <p:nvSpPr>
          <p:cNvPr id="4" name="Slide Number Placeholder 3">
            <a:extLst>
              <a:ext uri="{FF2B5EF4-FFF2-40B4-BE49-F238E27FC236}">
                <a16:creationId xmlns:a16="http://schemas.microsoft.com/office/drawing/2014/main" id="{BED1493F-4987-A317-9937-3787632FB2F2}"/>
              </a:ext>
            </a:extLst>
          </p:cNvPr>
          <p:cNvSpPr>
            <a:spLocks noGrp="1"/>
          </p:cNvSpPr>
          <p:nvPr>
            <p:ph type="sldNum" sz="quarter" idx="5"/>
          </p:nvPr>
        </p:nvSpPr>
        <p:spPr/>
        <p:txBody>
          <a:bodyPr/>
          <a:lstStyle/>
          <a:p>
            <a:fld id="{FFFCCB25-3D72-4C8E-B044-B8BE23EE89ED}" type="slidenum">
              <a:t>19</a:t>
            </a:fld>
            <a:endParaRPr lang="en-US"/>
          </a:p>
        </p:txBody>
      </p:sp>
    </p:spTree>
    <p:extLst>
      <p:ext uri="{BB962C8B-B14F-4D97-AF65-F5344CB8AC3E}">
        <p14:creationId xmlns:p14="http://schemas.microsoft.com/office/powerpoint/2010/main" val="202552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what you can expect from engaging with Map the System. Over the new few months, your role as a community partner will be to propose a systems-level challenge relevant to your work or industry, support students in developing their understanding of the problem space and provide feedback on systems-level maps. </a:t>
            </a:r>
          </a:p>
        </p:txBody>
      </p:sp>
      <p:sp>
        <p:nvSpPr>
          <p:cNvPr id="4" name="Slide Number Placeholder 3"/>
          <p:cNvSpPr>
            <a:spLocks noGrp="1"/>
          </p:cNvSpPr>
          <p:nvPr>
            <p:ph type="sldNum" sz="quarter" idx="5"/>
          </p:nvPr>
        </p:nvSpPr>
        <p:spPr/>
        <p:txBody>
          <a:bodyPr/>
          <a:lstStyle/>
          <a:p>
            <a:fld id="{FFFCCB25-3D72-4C8E-B044-B8BE23EE89ED}" type="slidenum">
              <a:t>2</a:t>
            </a:fld>
            <a:endParaRPr lang="en-US"/>
          </a:p>
        </p:txBody>
      </p:sp>
    </p:spTree>
    <p:extLst>
      <p:ext uri="{BB962C8B-B14F-4D97-AF65-F5344CB8AC3E}">
        <p14:creationId xmlns:p14="http://schemas.microsoft.com/office/powerpoint/2010/main" val="50519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499E-6F7C-0A82-5AC1-F875FAE34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76CC0-CDF8-127C-5928-7908C37F9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ACB6E-05D5-843A-F010-55904312DA32}"/>
              </a:ext>
            </a:extLst>
          </p:cNvPr>
          <p:cNvSpPr>
            <a:spLocks noGrp="1"/>
          </p:cNvSpPr>
          <p:nvPr>
            <p:ph type="body" idx="1"/>
          </p:nvPr>
        </p:nvSpPr>
        <p:spPr/>
        <p:txBody>
          <a:bodyPr/>
          <a:lstStyle/>
          <a:p>
            <a:r>
              <a:rPr lang="en-US"/>
              <a:t>While this graphic shows the larger system at hand. </a:t>
            </a:r>
          </a:p>
        </p:txBody>
      </p:sp>
      <p:sp>
        <p:nvSpPr>
          <p:cNvPr id="4" name="Slide Number Placeholder 3">
            <a:extLst>
              <a:ext uri="{FF2B5EF4-FFF2-40B4-BE49-F238E27FC236}">
                <a16:creationId xmlns:a16="http://schemas.microsoft.com/office/drawing/2014/main" id="{DC9F84CE-57B4-BB7F-57AE-F4620955FF3F}"/>
              </a:ext>
            </a:extLst>
          </p:cNvPr>
          <p:cNvSpPr>
            <a:spLocks noGrp="1"/>
          </p:cNvSpPr>
          <p:nvPr>
            <p:ph type="sldNum" sz="quarter" idx="5"/>
          </p:nvPr>
        </p:nvSpPr>
        <p:spPr/>
        <p:txBody>
          <a:bodyPr/>
          <a:lstStyle/>
          <a:p>
            <a:fld id="{FFFCCB25-3D72-4C8E-B044-B8BE23EE89ED}" type="slidenum">
              <a:t>20</a:t>
            </a:fld>
            <a:endParaRPr lang="en-US"/>
          </a:p>
        </p:txBody>
      </p:sp>
    </p:spTree>
    <p:extLst>
      <p:ext uri="{BB962C8B-B14F-4D97-AF65-F5344CB8AC3E}">
        <p14:creationId xmlns:p14="http://schemas.microsoft.com/office/powerpoint/2010/main" val="296022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Obviously, systems level problems are complex. One of the outcomes that students work towards are identifying levers of change – or the points in the system where action could be taken. I love that Fiona took the approach of outlining short term, medium term, and long term actions. </a:t>
            </a:r>
          </a:p>
        </p:txBody>
      </p:sp>
      <p:sp>
        <p:nvSpPr>
          <p:cNvPr id="4" name="Slide Number Placeholder 3"/>
          <p:cNvSpPr>
            <a:spLocks noGrp="1"/>
          </p:cNvSpPr>
          <p:nvPr>
            <p:ph type="sldNum" sz="quarter" idx="5"/>
          </p:nvPr>
        </p:nvSpPr>
        <p:spPr/>
        <p:txBody>
          <a:bodyPr/>
          <a:lstStyle/>
          <a:p>
            <a:fld id="{FFFCCB25-3D72-4C8E-B044-B8BE23EE89ED}" type="slidenum">
              <a:t>21</a:t>
            </a:fld>
            <a:endParaRPr lang="en-US"/>
          </a:p>
        </p:txBody>
      </p:sp>
    </p:spTree>
    <p:extLst>
      <p:ext uri="{BB962C8B-B14F-4D97-AF65-F5344CB8AC3E}">
        <p14:creationId xmlns:p14="http://schemas.microsoft.com/office/powerpoint/2010/main" val="1769120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Several of the partners who have previously engaged with MTS experienced a variety of benefits beyond access to the results that students submitted. In Fiona’s case, her connection through MTS lead to an internship with MCCO where she could continue to explore the problem space and begin to intervene on levers she identified in her map with the support of community partners. Several organizations were connected to co-op students or a potential hiring pool of people who now had a deep understanding of problems relevant to their organization. </a:t>
            </a:r>
          </a:p>
        </p:txBody>
      </p:sp>
      <p:sp>
        <p:nvSpPr>
          <p:cNvPr id="4" name="Slide Number Placeholder 3"/>
          <p:cNvSpPr>
            <a:spLocks noGrp="1"/>
          </p:cNvSpPr>
          <p:nvPr>
            <p:ph type="sldNum" sz="quarter" idx="5"/>
          </p:nvPr>
        </p:nvSpPr>
        <p:spPr/>
        <p:txBody>
          <a:bodyPr/>
          <a:lstStyle/>
          <a:p>
            <a:fld id="{FFFCCB25-3D72-4C8E-B044-B8BE23EE89ED}" type="slidenum">
              <a:t>22</a:t>
            </a:fld>
            <a:endParaRPr lang="en-US"/>
          </a:p>
        </p:txBody>
      </p:sp>
    </p:spTree>
    <p:extLst>
      <p:ext uri="{BB962C8B-B14F-4D97-AF65-F5344CB8AC3E}">
        <p14:creationId xmlns:p14="http://schemas.microsoft.com/office/powerpoint/2010/main" val="269205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to participating in Map the System is identifying a systems-level problem. There are some great resources available for helping you understand what systems-level problems look like that I will link below.</a:t>
            </a:r>
          </a:p>
        </p:txBody>
      </p:sp>
      <p:sp>
        <p:nvSpPr>
          <p:cNvPr id="4" name="Slide Number Placeholder 3"/>
          <p:cNvSpPr>
            <a:spLocks noGrp="1"/>
          </p:cNvSpPr>
          <p:nvPr>
            <p:ph type="sldNum" sz="quarter" idx="5"/>
          </p:nvPr>
        </p:nvSpPr>
        <p:spPr/>
        <p:txBody>
          <a:bodyPr/>
          <a:lstStyle/>
          <a:p>
            <a:fld id="{FFFCCB25-3D72-4C8E-B044-B8BE23EE89ED}" type="slidenum">
              <a:t>3</a:t>
            </a:fld>
            <a:endParaRPr lang="en-US"/>
          </a:p>
        </p:txBody>
      </p:sp>
    </p:spTree>
    <p:extLst>
      <p:ext uri="{BB962C8B-B14F-4D97-AF65-F5344CB8AC3E}">
        <p14:creationId xmlns:p14="http://schemas.microsoft.com/office/powerpoint/2010/main" val="318940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Generally, systems level problems share some of the following characteristics:</a:t>
            </a:r>
          </a:p>
          <a:p>
            <a:pPr marL="285750" indent="-285750">
              <a:buFont typeface="Symbol"/>
              <a:buChar char="•"/>
            </a:pPr>
            <a:r>
              <a:rPr lang="en-US"/>
              <a:t>The problem is chronic (persists over time and is not easily resolved with one-time interventions)</a:t>
            </a:r>
            <a:endParaRPr lang="en-US">
              <a:cs typeface="Calibri"/>
            </a:endParaRPr>
          </a:p>
          <a:p>
            <a:pPr marL="285750" indent="-285750">
              <a:buFont typeface="Symbol"/>
              <a:buChar char="•"/>
            </a:pPr>
            <a:r>
              <a:rPr lang="en-US"/>
              <a:t>Stakeholders find it difficult to agree on the best course of action (multiple perspectives are required to fully develop effective solutions)</a:t>
            </a:r>
            <a:endParaRPr lang="en-US">
              <a:cs typeface="Calibri"/>
            </a:endParaRPr>
          </a:p>
          <a:p>
            <a:pPr marL="285750" indent="-285750">
              <a:buFont typeface="Symbol"/>
              <a:buChar char="•"/>
            </a:pPr>
            <a:r>
              <a:rPr lang="en-US"/>
              <a:t>Interconnectedness (there are multiple interconnected components or stakeholders where changes to one part of the system can have significant impacts on other parts of the system)</a:t>
            </a:r>
            <a:endParaRPr lang="en-US">
              <a:cs typeface="Calibri"/>
            </a:endParaRPr>
          </a:p>
          <a:p>
            <a:pPr marL="285750" indent="-285750">
              <a:buFont typeface="Symbol"/>
              <a:buChar char="•"/>
            </a:pPr>
            <a:r>
              <a:rPr lang="en-US"/>
              <a:t>Short-term efforts seem to undermine long-term solutions (the system is resistant to change due to complexity and non-linear interactions – interventions may have unintended consequences)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FFCCB25-3D72-4C8E-B044-B8BE23EE89ED}" type="slidenum">
              <a:t>4</a:t>
            </a:fld>
            <a:endParaRPr lang="en-US"/>
          </a:p>
        </p:txBody>
      </p:sp>
    </p:spTree>
    <p:extLst>
      <p:ext uri="{BB962C8B-B14F-4D97-AF65-F5344CB8AC3E}">
        <p14:creationId xmlns:p14="http://schemas.microsoft.com/office/powerpoint/2010/main" val="243123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is a long list of characteristics – so here is a practical example posed by a partner who has previously participated in Map the System. </a:t>
            </a:r>
          </a:p>
        </p:txBody>
      </p:sp>
      <p:sp>
        <p:nvSpPr>
          <p:cNvPr id="4" name="Slide Number Placeholder 3"/>
          <p:cNvSpPr>
            <a:spLocks noGrp="1"/>
          </p:cNvSpPr>
          <p:nvPr>
            <p:ph type="sldNum" sz="quarter" idx="5"/>
          </p:nvPr>
        </p:nvSpPr>
        <p:spPr/>
        <p:txBody>
          <a:bodyPr/>
          <a:lstStyle/>
          <a:p>
            <a:fld id="{FFFCCB25-3D72-4C8E-B044-B8BE23EE89ED}" type="slidenum">
              <a:t>5</a:t>
            </a:fld>
            <a:endParaRPr lang="en-US"/>
          </a:p>
        </p:txBody>
      </p:sp>
    </p:spTree>
    <p:extLst>
      <p:ext uri="{BB962C8B-B14F-4D97-AF65-F5344CB8AC3E}">
        <p14:creationId xmlns:p14="http://schemas.microsoft.com/office/powerpoint/2010/main" val="248229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look at how MCCO's challenge aligns with the systems characteristics we identified. </a:t>
            </a:r>
          </a:p>
          <a:p>
            <a:r>
              <a:rPr lang="en-US" b="1"/>
              <a:t>Chronicity: </a:t>
            </a:r>
            <a:r>
              <a:rPr lang="en-US"/>
              <a:t>The ongoing rise in incarceration rates of Indigenous women, despite awareness and advocacy illustrate the chronic nature of this problem</a:t>
            </a:r>
          </a:p>
        </p:txBody>
      </p:sp>
      <p:sp>
        <p:nvSpPr>
          <p:cNvPr id="4" name="Slide Number Placeholder 3"/>
          <p:cNvSpPr>
            <a:spLocks noGrp="1"/>
          </p:cNvSpPr>
          <p:nvPr>
            <p:ph type="sldNum" sz="quarter" idx="5"/>
          </p:nvPr>
        </p:nvSpPr>
        <p:spPr/>
        <p:txBody>
          <a:bodyPr/>
          <a:lstStyle/>
          <a:p>
            <a:fld id="{FFFCCB25-3D72-4C8E-B044-B8BE23EE89ED}" type="slidenum">
              <a:t>6</a:t>
            </a:fld>
            <a:endParaRPr lang="en-US"/>
          </a:p>
        </p:txBody>
      </p:sp>
    </p:spTree>
    <p:extLst>
      <p:ext uri="{BB962C8B-B14F-4D97-AF65-F5344CB8AC3E}">
        <p14:creationId xmlns:p14="http://schemas.microsoft.com/office/powerpoint/2010/main" val="340121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Multiple perspectives in the conversation, all with different ideas about how to best approach the challenge. Examples....</a:t>
            </a:r>
          </a:p>
        </p:txBody>
      </p:sp>
      <p:sp>
        <p:nvSpPr>
          <p:cNvPr id="4" name="Slide Number Placeholder 3"/>
          <p:cNvSpPr>
            <a:spLocks noGrp="1"/>
          </p:cNvSpPr>
          <p:nvPr>
            <p:ph type="sldNum" sz="quarter" idx="5"/>
          </p:nvPr>
        </p:nvSpPr>
        <p:spPr/>
        <p:txBody>
          <a:bodyPr/>
          <a:lstStyle/>
          <a:p>
            <a:fld id="{FFFCCB25-3D72-4C8E-B044-B8BE23EE89ED}" type="slidenum">
              <a:t>7</a:t>
            </a:fld>
            <a:endParaRPr lang="en-US"/>
          </a:p>
        </p:txBody>
      </p:sp>
    </p:spTree>
    <p:extLst>
      <p:ext uri="{BB962C8B-B14F-4D97-AF65-F5344CB8AC3E}">
        <p14:creationId xmlns:p14="http://schemas.microsoft.com/office/powerpoint/2010/main" val="178182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Interconnectedness: </a:t>
            </a:r>
            <a:r>
              <a:rPr lang="en-US"/>
              <a:t>systems such as child welfare, education, healthcare all impacts the prison pipeline</a:t>
            </a:r>
          </a:p>
        </p:txBody>
      </p:sp>
      <p:sp>
        <p:nvSpPr>
          <p:cNvPr id="4" name="Slide Number Placeholder 3"/>
          <p:cNvSpPr>
            <a:spLocks noGrp="1"/>
          </p:cNvSpPr>
          <p:nvPr>
            <p:ph type="sldNum" sz="quarter" idx="5"/>
          </p:nvPr>
        </p:nvSpPr>
        <p:spPr/>
        <p:txBody>
          <a:bodyPr/>
          <a:lstStyle/>
          <a:p>
            <a:fld id="{FFFCCB25-3D72-4C8E-B044-B8BE23EE89ED}" type="slidenum">
              <a:t>8</a:t>
            </a:fld>
            <a:endParaRPr lang="en-US"/>
          </a:p>
        </p:txBody>
      </p:sp>
    </p:spTree>
    <p:extLst>
      <p:ext uri="{BB962C8B-B14F-4D97-AF65-F5344CB8AC3E}">
        <p14:creationId xmlns:p14="http://schemas.microsoft.com/office/powerpoint/2010/main" val="254017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Resistance to Change: </a:t>
            </a:r>
            <a:r>
              <a:rPr lang="en-US"/>
              <a:t>interventions aimed at reducing incarceration rates may have unintended consequences if they do not address underlying issues like intergenerational trauma and systemic racism. </a:t>
            </a:r>
          </a:p>
        </p:txBody>
      </p:sp>
      <p:sp>
        <p:nvSpPr>
          <p:cNvPr id="4" name="Slide Number Placeholder 3"/>
          <p:cNvSpPr>
            <a:spLocks noGrp="1"/>
          </p:cNvSpPr>
          <p:nvPr>
            <p:ph type="sldNum" sz="quarter" idx="5"/>
          </p:nvPr>
        </p:nvSpPr>
        <p:spPr/>
        <p:txBody>
          <a:bodyPr/>
          <a:lstStyle/>
          <a:p>
            <a:fld id="{FFFCCB25-3D72-4C8E-B044-B8BE23EE89ED}" type="slidenum">
              <a:t>9</a:t>
            </a:fld>
            <a:endParaRPr lang="en-US"/>
          </a:p>
        </p:txBody>
      </p:sp>
    </p:spTree>
    <p:extLst>
      <p:ext uri="{BB962C8B-B14F-4D97-AF65-F5344CB8AC3E}">
        <p14:creationId xmlns:p14="http://schemas.microsoft.com/office/powerpoint/2010/main" val="259517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hyperlink" Target="https://docs.google.com/document/d/1DHJDG8eRh-rckjfzgQjz985ntj0aypWe/edit?usp=sharing&amp;ouid=107931007502655847835&amp;rtpof=true&amp;sd=true" TargetMode="External"/><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docs.google.com/document/d/16s4Kbz7Ro2dUeVgm97s46nevYLWZHoWc/edit?usp=sharing&amp;ouid=107931007502655847835&amp;rtpof=true&amp;sd=true" TargetMode="External"/><Relationship Id="rId12" Type="http://schemas.openxmlformats.org/officeDocument/2006/relationships/hyperlink" Target="https://docs.google.com/document/d/1hbvzq0oL-XQvLqSpxaOVyo-HDQJLHqF-/edit?usp=sharing&amp;ouid=107931007502655847835&amp;rtpof=true&amp;sd=true" TargetMode="Externa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s://docs.google.com/document/d/1TCqovcfBzpgSrCrgCJ2j7lzX63F9E0g3/edit?usp=sharing&amp;ouid=107931007502655847835&amp;rtpof=true&amp;sd=true" TargetMode="External"/><Relationship Id="rId11" Type="http://schemas.openxmlformats.org/officeDocument/2006/relationships/hyperlink" Target="https://docs.google.com/document/d/1qz_X4CYAv5LY4_uxHMjMoi_vveDOfua4/edit?usp=sharing&amp;ouid=107931007502655847835&amp;rtpof=true&amp;sd=true" TargetMode="External"/><Relationship Id="rId5" Type="http://schemas.openxmlformats.org/officeDocument/2006/relationships/image" Target="../media/image2.png"/><Relationship Id="rId10" Type="http://schemas.openxmlformats.org/officeDocument/2006/relationships/hyperlink" Target="https://docs.google.com/document/d/1U5GdXXpLyr31KqlIUOWs1Ie62qMIWQjc/edit?usp=sharing&amp;ouid=107931007502655847835&amp;rtpof=true&amp;sd=true" TargetMode="External"/><Relationship Id="rId4" Type="http://schemas.openxmlformats.org/officeDocument/2006/relationships/notesSlide" Target="../notesSlides/notesSlide14.xml"/><Relationship Id="rId9" Type="http://schemas.openxmlformats.org/officeDocument/2006/relationships/hyperlink" Target="https://docs.google.com/document/d/1mjtccaunHSROpHznO0-buk0Tad_hW8Ow/edit?usp=sharing&amp;ouid=107931007502655847835&amp;rtpof=true&amp;sd=tru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5.m4a"/><Relationship Id="rId7" Type="http://schemas.microsoft.com/office/2018/10/relationships/comments" Target="../comments/modernComment_10F_EBAC026B.xml"/><Relationship Id="rId2" Type="http://schemas.openxmlformats.org/officeDocument/2006/relationships/video" Target="https://www.youtube.com/embed/nMECUMTpDKM?feature=oembed" TargetMode="External"/><Relationship Id="rId1" Type="http://schemas.openxmlformats.org/officeDocument/2006/relationships/tags" Target="../tags/tag1.xml"/><Relationship Id="rId6" Type="http://schemas.openxmlformats.org/officeDocument/2006/relationships/notesSlide" Target="../notesSlides/notesSlide15.xml"/><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15.m4a"/><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12" Type="http://schemas.openxmlformats.org/officeDocument/2006/relationships/image" Target="../media/image3.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notesSlide" Target="../notesSlides/notesSlide16.xml"/><Relationship Id="rId9"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sv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irtable.com/appaUG9Rs3WGnjovp/pagOUW1LJWQxeBfqZ/for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mtroyal.ca/nonprofit/InstituteforCommunityProsperity/_pdfs/ssdata_icp_mts_2020.pdf" TargetMode="External"/><Relationship Id="rId3" Type="http://schemas.openxmlformats.org/officeDocument/2006/relationships/slideLayout" Target="../slideLayouts/slideLayout2.xml"/><Relationship Id="rId7" Type="http://schemas.openxmlformats.org/officeDocument/2006/relationships/hyperlink" Target="http://tacklingheropreneurship.com/the-impact-gaps-canvas/"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uwaterloo.ca/centre-peace-advancement/sites/default/files/uploads/files/map_the_system-evaluation_criteria-scoring-printable.pdf" TargetMode="External"/><Relationship Id="rId5" Type="http://schemas.openxmlformats.org/officeDocument/2006/relationships/hyperlink" Target="https://uwaterloo.ca/centre-peace-advancement/sites/default/files/uploads/documents/workbook.pdf" TargetMode="External"/><Relationship Id="rId10"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www.thehonesttalk.ca/politics/we-must-end-the-mass-incarceration-of-indigenous-women/" TargetMode="External"/><Relationship Id="rId13"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muskokaregion.com/opinion/contributors/reduce-number-of-indigenous-women-in-jail-says-canadian-association/article_73ea35fa-c9ea-5cbe-a5bb-95815b389735.html" TargetMode="External"/><Relationship Id="rId12" Type="http://schemas.openxmlformats.org/officeDocument/2006/relationships/hyperlink" Target="http://mchp-appserv.cpe.umanitoba.ca/reference/MCHP_JustCare_Report_web.pdf"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cbc.ca/news/politics/indigenous-women-half-inmate-population-canada-1.6289674" TargetMode="External"/><Relationship Id="rId11" Type="http://schemas.openxmlformats.org/officeDocument/2006/relationships/hyperlink" Target="https://caefs.ca/wp-content/uploads/2022/04/2021-09-1-IP-FS-The-Criminalization-Overincarceration-of-Indigenous-Women-3.pdf" TargetMode="External"/><Relationship Id="rId5" Type="http://schemas.openxmlformats.org/officeDocument/2006/relationships/hyperlink" Target="https://www.winnipegfreepress.com/breakingnews/2023/12/15/reconciliation-more-action-less-talk" TargetMode="External"/><Relationship Id="rId10" Type="http://schemas.openxmlformats.org/officeDocument/2006/relationships/hyperlink" Target="https://nwac.ca/assets-documents/Intergenerational-Effects-of-Incarceration-and-MMIWG2S.pdf" TargetMode="External"/><Relationship Id="rId4" Type="http://schemas.openxmlformats.org/officeDocument/2006/relationships/notesSlide" Target="../notesSlides/notesSlide5.xml"/><Relationship Id="rId9" Type="http://schemas.openxmlformats.org/officeDocument/2006/relationships/hyperlink" Target="https://www.firstpeopleslaw.com/public-education/blog/the-over-representation-of-indigenous-people-in-prison" TargetMode="Externa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stretch>
            <a:fillRect t="-9000" b="-9000"/>
          </a:stretch>
        </a:blipFill>
        <a:effectLst/>
      </p:bgPr>
    </p:bg>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7D21E475-3912-EC3B-5075-9DE9B3E8F292}"/>
              </a:ext>
            </a:extLst>
          </p:cNvPr>
          <p:cNvPicPr>
            <a:picLocks noChangeAspect="1"/>
          </p:cNvPicPr>
          <p:nvPr/>
        </p:nvPicPr>
        <p:blipFill>
          <a:blip r:embed="rId6"/>
          <a:srcRect r="53297" b="-149"/>
          <a:stretch/>
        </p:blipFill>
        <p:spPr>
          <a:xfrm>
            <a:off x="158147" y="329"/>
            <a:ext cx="5060713" cy="5635524"/>
          </a:xfrm>
          <a:prstGeom prst="rect">
            <a:avLst/>
          </a:prstGeom>
        </p:spPr>
      </p:pic>
      <p:sp>
        <p:nvSpPr>
          <p:cNvPr id="4" name="TextBox 3">
            <a:extLst>
              <a:ext uri="{FF2B5EF4-FFF2-40B4-BE49-F238E27FC236}">
                <a16:creationId xmlns:a16="http://schemas.microsoft.com/office/drawing/2014/main" id="{E9144116-7748-F7CE-841F-5B6C91DBBBB4}"/>
              </a:ext>
            </a:extLst>
          </p:cNvPr>
          <p:cNvSpPr txBox="1"/>
          <p:nvPr/>
        </p:nvSpPr>
        <p:spPr>
          <a:xfrm>
            <a:off x="5420710" y="4960883"/>
            <a:ext cx="555471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FFFFFF"/>
                </a:solidFill>
                <a:latin typeface="Georgia"/>
              </a:rPr>
              <a:t>Map the System</a:t>
            </a:r>
            <a:endParaRPr lang="en-US" sz="2400">
              <a:latin typeface="Georgia"/>
            </a:endParaRPr>
          </a:p>
        </p:txBody>
      </p:sp>
      <p:sp>
        <p:nvSpPr>
          <p:cNvPr id="5" name="TextBox 4">
            <a:extLst>
              <a:ext uri="{FF2B5EF4-FFF2-40B4-BE49-F238E27FC236}">
                <a16:creationId xmlns:a16="http://schemas.microsoft.com/office/drawing/2014/main" id="{ACBFD9F4-7905-F634-6F5C-D22C29705D80}"/>
              </a:ext>
            </a:extLst>
          </p:cNvPr>
          <p:cNvSpPr txBox="1"/>
          <p:nvPr/>
        </p:nvSpPr>
        <p:spPr>
          <a:xfrm>
            <a:off x="5420710" y="5637486"/>
            <a:ext cx="590944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FFFFFF"/>
                </a:solidFill>
                <a:latin typeface="Georgia"/>
              </a:rPr>
              <a:t>Community Partner Engagement</a:t>
            </a:r>
            <a:endParaRPr lang="en-US" sz="2600">
              <a:latin typeface="Georgia"/>
            </a:endParaRPr>
          </a:p>
        </p:txBody>
      </p:sp>
      <p:pic>
        <p:nvPicPr>
          <p:cNvPr id="12" name="Audio 11">
            <a:extLst>
              <a:ext uri="{FF2B5EF4-FFF2-40B4-BE49-F238E27FC236}">
                <a16:creationId xmlns:a16="http://schemas.microsoft.com/office/drawing/2014/main" id="{20B132B3-056B-A4BE-DA31-A57ED57C90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Tm="32455"/>
    </mc:Choice>
    <mc:Fallback xmlns="">
      <p:transition spd="slow" advTm="32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Illustrating the Impact</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What narrative or story can you tell to illustrate the real-world impact of this problem?</a:t>
            </a:r>
          </a:p>
          <a:p>
            <a:pPr>
              <a:lnSpc>
                <a:spcPct val="100000"/>
              </a:lnSpc>
            </a:pPr>
            <a:r>
              <a:rPr lang="en-US">
                <a:latin typeface="Arial"/>
                <a:cs typeface="Arial"/>
              </a:rPr>
              <a:t>How does it intersect with the work of your organization?</a:t>
            </a:r>
          </a:p>
        </p:txBody>
      </p:sp>
      <p:pic>
        <p:nvPicPr>
          <p:cNvPr id="3" name="Picture 2" descr="A logo with text on it&#10;&#10;Description automatically generated">
            <a:extLst>
              <a:ext uri="{FF2B5EF4-FFF2-40B4-BE49-F238E27FC236}">
                <a16:creationId xmlns:a16="http://schemas.microsoft.com/office/drawing/2014/main" id="{CABCA115-62D4-98B2-06FA-6502CF29DAC5}"/>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7" name="Audio 6">
            <a:extLst>
              <a:ext uri="{FF2B5EF4-FFF2-40B4-BE49-F238E27FC236}">
                <a16:creationId xmlns:a16="http://schemas.microsoft.com/office/drawing/2014/main" id="{48019DC1-783D-C06F-06AE-58642C2258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84001491"/>
      </p:ext>
    </p:extLst>
  </p:cSld>
  <p:clrMapOvr>
    <a:masterClrMapping/>
  </p:clrMapOvr>
  <mc:AlternateContent xmlns:mc="http://schemas.openxmlformats.org/markup-compatibility/2006" xmlns:p14="http://schemas.microsoft.com/office/powerpoint/2010/main">
    <mc:Choice Requires="p14">
      <p:transition spd="slow" p14:dur="2000" advTm="19945"/>
    </mc:Choice>
    <mc:Fallback xmlns="">
      <p:transition spd="slow" advTm="19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Knowledge Sharing </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How will results be shared or knowledge exchanged?</a:t>
            </a:r>
          </a:p>
          <a:p>
            <a:pPr lvl="1">
              <a:lnSpc>
                <a:spcPct val="100000"/>
              </a:lnSpc>
              <a:buFont typeface="Courier New" panose="020B0604020202020204" pitchFamily="34" charset="0"/>
              <a:buChar char="o"/>
            </a:pPr>
            <a:r>
              <a:rPr lang="en-US" b="1">
                <a:latin typeface="Arial"/>
                <a:cs typeface="Arial"/>
              </a:rPr>
              <a:t>Example</a:t>
            </a:r>
            <a:r>
              <a:rPr lang="en-US" b="1" i="1">
                <a:latin typeface="Arial"/>
                <a:cs typeface="Arial"/>
              </a:rPr>
              <a:t>: </a:t>
            </a:r>
            <a:r>
              <a:rPr lang="en-US" i="1">
                <a:latin typeface="Arial"/>
                <a:cs typeface="Arial"/>
              </a:rPr>
              <a:t>“</a:t>
            </a:r>
            <a:r>
              <a:rPr lang="en-CA" i="1">
                <a:latin typeface="Arial"/>
                <a:cs typeface="Calibri"/>
              </a:rPr>
              <a:t>Map the System project outputs will contribute directly to the work of Project Ploughshares on climate, peace and security including a specific project focused on the implications of climate change on the role of the Canadian armed forces in the Artic. Outputs might be included in a survey and conference with relevant exerts and as part of briefing materials to the Department of National Defence. Internally, outputs will also be used to inform plans for our work going forward.”</a:t>
            </a:r>
            <a:endParaRPr lang="en-US" i="1">
              <a:latin typeface="Arial"/>
              <a:cs typeface="Calibri"/>
            </a:endParaRPr>
          </a:p>
        </p:txBody>
      </p:sp>
      <p:pic>
        <p:nvPicPr>
          <p:cNvPr id="3" name="Picture 2" descr="A logo with text on it&#10;&#10;Description automatically generated">
            <a:extLst>
              <a:ext uri="{FF2B5EF4-FFF2-40B4-BE49-F238E27FC236}">
                <a16:creationId xmlns:a16="http://schemas.microsoft.com/office/drawing/2014/main" id="{DCA7EEA9-7D4F-5C67-40B3-1743E9E52ACC}"/>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7" name="Audio 6">
            <a:extLst>
              <a:ext uri="{FF2B5EF4-FFF2-40B4-BE49-F238E27FC236}">
                <a16:creationId xmlns:a16="http://schemas.microsoft.com/office/drawing/2014/main" id="{4F30898B-3FB5-2CA9-51BC-7B690FF4CD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71927594"/>
      </p:ext>
    </p:extLst>
  </p:cSld>
  <p:clrMapOvr>
    <a:masterClrMapping/>
  </p:clrMapOvr>
  <mc:AlternateContent xmlns:mc="http://schemas.openxmlformats.org/markup-compatibility/2006" xmlns:p14="http://schemas.microsoft.com/office/powerpoint/2010/main">
    <mc:Choice Requires="p14">
      <p:transition spd="slow" p14:dur="2000" advTm="61481"/>
    </mc:Choice>
    <mc:Fallback xmlns="">
      <p:transition spd="slow" advTm="61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One-Page Challenge Statement</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About your organization</a:t>
            </a:r>
          </a:p>
          <a:p>
            <a:pPr>
              <a:lnSpc>
                <a:spcPct val="100000"/>
              </a:lnSpc>
            </a:pPr>
            <a:r>
              <a:rPr lang="en-US">
                <a:latin typeface="Arial"/>
                <a:cs typeface="Arial"/>
              </a:rPr>
              <a:t>The challenge </a:t>
            </a:r>
          </a:p>
          <a:p>
            <a:pPr>
              <a:lnSpc>
                <a:spcPct val="100000"/>
              </a:lnSpc>
            </a:pPr>
            <a:r>
              <a:rPr lang="en-US">
                <a:latin typeface="Arial"/>
                <a:cs typeface="Arial"/>
              </a:rPr>
              <a:t>Impact on the organization</a:t>
            </a:r>
          </a:p>
          <a:p>
            <a:pPr>
              <a:lnSpc>
                <a:spcPct val="100000"/>
              </a:lnSpc>
            </a:pPr>
            <a:r>
              <a:rPr lang="en-US">
                <a:latin typeface="Arial"/>
                <a:cs typeface="Arial"/>
              </a:rPr>
              <a:t>Possible connections</a:t>
            </a:r>
          </a:p>
        </p:txBody>
      </p:sp>
      <p:pic>
        <p:nvPicPr>
          <p:cNvPr id="3" name="Picture 2" descr="A logo with text on it&#10;&#10;Description automatically generated">
            <a:extLst>
              <a:ext uri="{FF2B5EF4-FFF2-40B4-BE49-F238E27FC236}">
                <a16:creationId xmlns:a16="http://schemas.microsoft.com/office/drawing/2014/main" id="{0133CFF2-32A3-2B1D-6CC3-28B9C7B1BC11}"/>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6" name="Picture 5" descr="A document with text on it&#10;&#10;Description automatically generated">
            <a:extLst>
              <a:ext uri="{FF2B5EF4-FFF2-40B4-BE49-F238E27FC236}">
                <a16:creationId xmlns:a16="http://schemas.microsoft.com/office/drawing/2014/main" id="{07580E96-BEA1-035A-95BB-EE3B5B408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4059" y="1401763"/>
            <a:ext cx="4737100" cy="4775200"/>
          </a:xfrm>
          <a:prstGeom prst="rect">
            <a:avLst/>
          </a:prstGeom>
        </p:spPr>
      </p:pic>
      <p:pic>
        <p:nvPicPr>
          <p:cNvPr id="9" name="Audio 8">
            <a:extLst>
              <a:ext uri="{FF2B5EF4-FFF2-40B4-BE49-F238E27FC236}">
                <a16:creationId xmlns:a16="http://schemas.microsoft.com/office/drawing/2014/main" id="{F48A123A-1F88-C870-62A0-73EE8EEB17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23784089"/>
      </p:ext>
    </p:extLst>
  </p:cSld>
  <p:clrMapOvr>
    <a:masterClrMapping/>
  </p:clrMapOvr>
  <mc:AlternateContent xmlns:mc="http://schemas.openxmlformats.org/markup-compatibility/2006" xmlns:p14="http://schemas.microsoft.com/office/powerpoint/2010/main">
    <mc:Choice Requires="p14">
      <p:transition spd="slow" p14:dur="2000" advTm="32052"/>
    </mc:Choice>
    <mc:Fallback xmlns="">
      <p:transition spd="slow" advTm="32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Access to Support</a:t>
            </a:r>
            <a:endParaRPr lang="en-US"/>
          </a:p>
        </p:txBody>
      </p:sp>
      <p:pic>
        <p:nvPicPr>
          <p:cNvPr id="6" name="Picture 5" descr="A yellow and green text with arrow up&#10;&#10;Description automatically generated">
            <a:extLst>
              <a:ext uri="{FF2B5EF4-FFF2-40B4-BE49-F238E27FC236}">
                <a16:creationId xmlns:a16="http://schemas.microsoft.com/office/drawing/2014/main" id="{7C1D02C4-E9E2-320E-79A5-1A23B6E169E5}"/>
              </a:ext>
            </a:extLst>
          </p:cNvPr>
          <p:cNvPicPr>
            <a:picLocks noChangeAspect="1"/>
          </p:cNvPicPr>
          <p:nvPr/>
        </p:nvPicPr>
        <p:blipFill>
          <a:blip r:embed="rId5"/>
          <a:stretch>
            <a:fillRect/>
          </a:stretch>
        </p:blipFill>
        <p:spPr>
          <a:xfrm>
            <a:off x="5499070" y="2421477"/>
            <a:ext cx="5279254" cy="1553407"/>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4A5734B0-B662-43D3-E8BB-FB426D55D845}"/>
              </a:ext>
            </a:extLst>
          </p:cNvPr>
          <p:cNvPicPr>
            <a:picLocks noChangeAspect="1"/>
          </p:cNvPicPr>
          <p:nvPr/>
        </p:nvPicPr>
        <p:blipFill>
          <a:blip r:embed="rId6"/>
          <a:stretch>
            <a:fillRect/>
          </a:stretch>
        </p:blipFill>
        <p:spPr>
          <a:xfrm>
            <a:off x="766624" y="2505167"/>
            <a:ext cx="4219575" cy="1390650"/>
          </a:xfrm>
          <a:prstGeom prst="rect">
            <a:avLst/>
          </a:prstGeom>
        </p:spPr>
      </p:pic>
      <p:pic>
        <p:nvPicPr>
          <p:cNvPr id="3" name="Picture 2" descr="A logo with text on it&#10;&#10;Description automatically generated">
            <a:extLst>
              <a:ext uri="{FF2B5EF4-FFF2-40B4-BE49-F238E27FC236}">
                <a16:creationId xmlns:a16="http://schemas.microsoft.com/office/drawing/2014/main" id="{4613DB0B-8C84-CFDC-0D65-3D569FE7ED92}"/>
              </a:ext>
            </a:extLst>
          </p:cNvPr>
          <p:cNvPicPr>
            <a:picLocks noChangeAspect="1"/>
          </p:cNvPicPr>
          <p:nvPr/>
        </p:nvPicPr>
        <p:blipFill>
          <a:blip r:embed="rId7">
            <a:alphaModFix amt="20000"/>
          </a:blip>
          <a:srcRect r="53297" b="-149"/>
          <a:stretch/>
        </p:blipFill>
        <p:spPr>
          <a:xfrm>
            <a:off x="9426287" y="3754731"/>
            <a:ext cx="2765714" cy="3079852"/>
          </a:xfrm>
          <a:prstGeom prst="rect">
            <a:avLst/>
          </a:prstGeom>
        </p:spPr>
      </p:pic>
      <p:pic>
        <p:nvPicPr>
          <p:cNvPr id="8" name="Audio 7">
            <a:extLst>
              <a:ext uri="{FF2B5EF4-FFF2-40B4-BE49-F238E27FC236}">
                <a16:creationId xmlns:a16="http://schemas.microsoft.com/office/drawing/2014/main" id="{BD4AAB07-39B6-4629-33A6-8F28913B87E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98659157"/>
      </p:ext>
    </p:extLst>
  </p:cSld>
  <p:clrMapOvr>
    <a:masterClrMapping/>
  </p:clrMapOvr>
  <mc:AlternateContent xmlns:mc="http://schemas.openxmlformats.org/markup-compatibility/2006" xmlns:p14="http://schemas.microsoft.com/office/powerpoint/2010/main">
    <mc:Choice Requires="p14">
      <p:transition spd="slow" p14:dur="2000" advTm="18494"/>
    </mc:Choice>
    <mc:Fallback xmlns="">
      <p:transition spd="slow" advTm="18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9DD05B9B-DC02-484C-DAB5-11ECD7C08311}"/>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Explore Previous Challenge Submissions</a:t>
            </a:r>
            <a:endParaRPr lang="en-US"/>
          </a:p>
        </p:txBody>
      </p:sp>
      <p:graphicFrame>
        <p:nvGraphicFramePr>
          <p:cNvPr id="3" name="Content Placeholder 2">
            <a:extLst>
              <a:ext uri="{FF2B5EF4-FFF2-40B4-BE49-F238E27FC236}">
                <a16:creationId xmlns:a16="http://schemas.microsoft.com/office/drawing/2014/main" id="{56FBDFA3-D6C5-479B-4876-A06CD36A4A2C}"/>
              </a:ext>
            </a:extLst>
          </p:cNvPr>
          <p:cNvGraphicFramePr>
            <a:graphicFrameLocks noGrp="1"/>
          </p:cNvGraphicFramePr>
          <p:nvPr>
            <p:ph idx="1"/>
            <p:extLst>
              <p:ext uri="{D42A27DB-BD31-4B8C-83A1-F6EECF244321}">
                <p14:modId xmlns:p14="http://schemas.microsoft.com/office/powerpoint/2010/main" val="2789177389"/>
              </p:ext>
            </p:extLst>
          </p:nvPr>
        </p:nvGraphicFramePr>
        <p:xfrm>
          <a:off x="838200" y="1825625"/>
          <a:ext cx="10515598" cy="2966715"/>
        </p:xfrm>
        <a:graphic>
          <a:graphicData uri="http://schemas.openxmlformats.org/drawingml/2006/table">
            <a:tbl>
              <a:tblPr firstRow="1" bandRow="1">
                <a:tableStyleId>{5C22544A-7EE6-4342-B048-85BDC9FD1C3A}</a:tableStyleId>
              </a:tblPr>
              <a:tblGrid>
                <a:gridCol w="3284482">
                  <a:extLst>
                    <a:ext uri="{9D8B030D-6E8A-4147-A177-3AD203B41FA5}">
                      <a16:colId xmlns:a16="http://schemas.microsoft.com/office/drawing/2014/main" val="251316411"/>
                    </a:ext>
                  </a:extLst>
                </a:gridCol>
                <a:gridCol w="7231116">
                  <a:extLst>
                    <a:ext uri="{9D8B030D-6E8A-4147-A177-3AD203B41FA5}">
                      <a16:colId xmlns:a16="http://schemas.microsoft.com/office/drawing/2014/main" val="1427768639"/>
                    </a:ext>
                  </a:extLst>
                </a:gridCol>
              </a:tblGrid>
              <a:tr h="370840">
                <a:tc>
                  <a:txBody>
                    <a:bodyPr/>
                    <a:lstStyle/>
                    <a:p>
                      <a:r>
                        <a:rPr lang="en-US"/>
                        <a:t>Organization</a:t>
                      </a:r>
                    </a:p>
                  </a:txBody>
                  <a:tcPr/>
                </a:tc>
                <a:tc>
                  <a:txBody>
                    <a:bodyPr/>
                    <a:lstStyle/>
                    <a:p>
                      <a:r>
                        <a:rPr lang="en-US"/>
                        <a:t>Topic</a:t>
                      </a:r>
                    </a:p>
                  </a:txBody>
                  <a:tcPr/>
                </a:tc>
                <a:extLst>
                  <a:ext uri="{0D108BD9-81ED-4DB2-BD59-A6C34878D82A}">
                    <a16:rowId xmlns:a16="http://schemas.microsoft.com/office/drawing/2014/main" val="1825903490"/>
                  </a:ext>
                </a:extLst>
              </a:tr>
              <a:tr h="370840">
                <a:tc>
                  <a:txBody>
                    <a:bodyPr/>
                    <a:lstStyle/>
                    <a:p>
                      <a:r>
                        <a:rPr lang="en-US"/>
                        <a:t>Grief Matters</a:t>
                      </a:r>
                    </a:p>
                  </a:txBody>
                  <a:tcPr/>
                </a:tc>
                <a:tc>
                  <a:txBody>
                    <a:bodyPr/>
                    <a:lstStyle/>
                    <a:p>
                      <a:r>
                        <a:rPr lang="en-US">
                          <a:hlinkClick r:id="rId6"/>
                        </a:rPr>
                        <a:t>Grief literacy and experiences among university students</a:t>
                      </a:r>
                      <a:endParaRPr lang="en-US"/>
                    </a:p>
                  </a:txBody>
                  <a:tcPr/>
                </a:tc>
                <a:extLst>
                  <a:ext uri="{0D108BD9-81ED-4DB2-BD59-A6C34878D82A}">
                    <a16:rowId xmlns:a16="http://schemas.microsoft.com/office/drawing/2014/main" val="4198846311"/>
                  </a:ext>
                </a:extLst>
              </a:tr>
              <a:tr h="370840">
                <a:tc>
                  <a:txBody>
                    <a:bodyPr/>
                    <a:lstStyle/>
                    <a:p>
                      <a:r>
                        <a:rPr lang="en-US"/>
                        <a:t>Just Outcomes Consulting</a:t>
                      </a:r>
                    </a:p>
                  </a:txBody>
                  <a:tcPr/>
                </a:tc>
                <a:tc>
                  <a:txBody>
                    <a:bodyPr/>
                    <a:lstStyle/>
                    <a:p>
                      <a:r>
                        <a:rPr lang="en-US">
                          <a:hlinkClick r:id="rId7"/>
                        </a:rPr>
                        <a:t>Impacts of unionized workplaces on relational practices</a:t>
                      </a:r>
                      <a:endParaRPr lang="en-US"/>
                    </a:p>
                  </a:txBody>
                  <a:tcPr/>
                </a:tc>
                <a:extLst>
                  <a:ext uri="{0D108BD9-81ED-4DB2-BD59-A6C34878D82A}">
                    <a16:rowId xmlns:a16="http://schemas.microsoft.com/office/drawing/2014/main" val="2914497745"/>
                  </a:ext>
                </a:extLst>
              </a:tr>
              <a:tr h="370840">
                <a:tc>
                  <a:txBody>
                    <a:bodyPr/>
                    <a:lstStyle/>
                    <a:p>
                      <a:r>
                        <a:rPr lang="en-US"/>
                        <a:t>MCCO </a:t>
                      </a:r>
                    </a:p>
                  </a:txBody>
                  <a:tcPr/>
                </a:tc>
                <a:tc>
                  <a:txBody>
                    <a:bodyPr/>
                    <a:lstStyle/>
                    <a:p>
                      <a:r>
                        <a:rPr lang="en-US">
                          <a:hlinkClick r:id="rId8"/>
                        </a:rPr>
                        <a:t>Incarceration rates of Indigenous women in Canadian prisons</a:t>
                      </a:r>
                      <a:endParaRPr lang="en-US"/>
                    </a:p>
                  </a:txBody>
                  <a:tcPr/>
                </a:tc>
                <a:extLst>
                  <a:ext uri="{0D108BD9-81ED-4DB2-BD59-A6C34878D82A}">
                    <a16:rowId xmlns:a16="http://schemas.microsoft.com/office/drawing/2014/main" val="3560561736"/>
                  </a:ext>
                </a:extLst>
              </a:tr>
              <a:tr h="370840">
                <a:tc>
                  <a:txBody>
                    <a:bodyPr/>
                    <a:lstStyle/>
                    <a:p>
                      <a:r>
                        <a:rPr lang="en-US"/>
                        <a:t>MCCO</a:t>
                      </a:r>
                    </a:p>
                  </a:txBody>
                  <a:tcPr/>
                </a:tc>
                <a:tc>
                  <a:txBody>
                    <a:bodyPr/>
                    <a:lstStyle/>
                    <a:p>
                      <a:r>
                        <a:rPr lang="en-US">
                          <a:hlinkClick r:id="rId9"/>
                        </a:rPr>
                        <a:t>Truth and reconciliation in anabaptist churches</a:t>
                      </a:r>
                      <a:endParaRPr lang="en-US"/>
                    </a:p>
                  </a:txBody>
                  <a:tcPr/>
                </a:tc>
                <a:extLst>
                  <a:ext uri="{0D108BD9-81ED-4DB2-BD59-A6C34878D82A}">
                    <a16:rowId xmlns:a16="http://schemas.microsoft.com/office/drawing/2014/main" val="2844337900"/>
                  </a:ext>
                </a:extLst>
              </a:tr>
              <a:tr h="370839">
                <a:tc>
                  <a:txBody>
                    <a:bodyPr/>
                    <a:lstStyle/>
                    <a:p>
                      <a:pPr lvl="0">
                        <a:buNone/>
                      </a:pPr>
                      <a:r>
                        <a:rPr lang="en-US" err="1"/>
                        <a:t>MedMelanin</a:t>
                      </a:r>
                    </a:p>
                  </a:txBody>
                  <a:tcPr/>
                </a:tc>
                <a:tc>
                  <a:txBody>
                    <a:bodyPr/>
                    <a:lstStyle/>
                    <a:p>
                      <a:pPr lvl="0">
                        <a:buNone/>
                      </a:pPr>
                      <a:r>
                        <a:rPr lang="en-US">
                          <a:hlinkClick r:id="rId10"/>
                        </a:rPr>
                        <a:t>Systemic misdiagnosis of women of </a:t>
                      </a:r>
                      <a:r>
                        <a:rPr lang="en-US" err="1">
                          <a:hlinkClick r:id="rId10"/>
                        </a:rPr>
                        <a:t>colour</a:t>
                      </a:r>
                      <a:r>
                        <a:rPr lang="en-US">
                          <a:hlinkClick r:id="rId10"/>
                        </a:rPr>
                        <a:t> in Canadian healthcare</a:t>
                      </a:r>
                      <a:endParaRPr lang="en-US"/>
                    </a:p>
                  </a:txBody>
                  <a:tcPr/>
                </a:tc>
                <a:extLst>
                  <a:ext uri="{0D108BD9-81ED-4DB2-BD59-A6C34878D82A}">
                    <a16:rowId xmlns:a16="http://schemas.microsoft.com/office/drawing/2014/main" val="2801013415"/>
                  </a:ext>
                </a:extLst>
              </a:tr>
              <a:tr h="370838">
                <a:tc>
                  <a:txBody>
                    <a:bodyPr/>
                    <a:lstStyle/>
                    <a:p>
                      <a:pPr lvl="0">
                        <a:buNone/>
                      </a:pPr>
                      <a:r>
                        <a:rPr lang="en-US"/>
                        <a:t>Project Ploughshares</a:t>
                      </a:r>
                    </a:p>
                  </a:txBody>
                  <a:tcPr/>
                </a:tc>
                <a:tc>
                  <a:txBody>
                    <a:bodyPr/>
                    <a:lstStyle/>
                    <a:p>
                      <a:pPr lvl="0">
                        <a:buNone/>
                      </a:pPr>
                      <a:r>
                        <a:rPr lang="en-US">
                          <a:hlinkClick r:id="rId11"/>
                        </a:rPr>
                        <a:t>The role of Canadian armed forces in addressing climate change </a:t>
                      </a:r>
                      <a:endParaRPr lang="en-US"/>
                    </a:p>
                  </a:txBody>
                  <a:tcPr/>
                </a:tc>
                <a:extLst>
                  <a:ext uri="{0D108BD9-81ED-4DB2-BD59-A6C34878D82A}">
                    <a16:rowId xmlns:a16="http://schemas.microsoft.com/office/drawing/2014/main" val="1087663737"/>
                  </a:ext>
                </a:extLst>
              </a:tr>
              <a:tr h="370838">
                <a:tc>
                  <a:txBody>
                    <a:bodyPr/>
                    <a:lstStyle/>
                    <a:p>
                      <a:pPr lvl="0">
                        <a:buNone/>
                      </a:pPr>
                      <a:r>
                        <a:rPr lang="en-US"/>
                        <a:t>UW Sustainability Office</a:t>
                      </a:r>
                    </a:p>
                  </a:txBody>
                  <a:tcPr/>
                </a:tc>
                <a:tc>
                  <a:txBody>
                    <a:bodyPr/>
                    <a:lstStyle/>
                    <a:p>
                      <a:pPr lvl="0">
                        <a:buNone/>
                      </a:pPr>
                      <a:r>
                        <a:rPr lang="en-US">
                          <a:hlinkClick r:id="rId12"/>
                        </a:rPr>
                        <a:t>Waste diversion rates at the University of Waterloo</a:t>
                      </a:r>
                      <a:endParaRPr lang="en-US"/>
                    </a:p>
                  </a:txBody>
                  <a:tcPr/>
                </a:tc>
                <a:extLst>
                  <a:ext uri="{0D108BD9-81ED-4DB2-BD59-A6C34878D82A}">
                    <a16:rowId xmlns:a16="http://schemas.microsoft.com/office/drawing/2014/main" val="1686494088"/>
                  </a:ext>
                </a:extLst>
              </a:tr>
            </a:tbl>
          </a:graphicData>
        </a:graphic>
      </p:graphicFrame>
      <p:pic>
        <p:nvPicPr>
          <p:cNvPr id="7" name="Audio 6">
            <a:extLst>
              <a:ext uri="{FF2B5EF4-FFF2-40B4-BE49-F238E27FC236}">
                <a16:creationId xmlns:a16="http://schemas.microsoft.com/office/drawing/2014/main" id="{9EC9F9CE-6A4C-B699-E4DA-DCB42B41029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51809869"/>
      </p:ext>
    </p:extLst>
  </p:cSld>
  <p:clrMapOvr>
    <a:masterClrMapping/>
  </p:clrMapOvr>
  <mc:AlternateContent xmlns:mc="http://schemas.openxmlformats.org/markup-compatibility/2006" xmlns:p14="http://schemas.microsoft.com/office/powerpoint/2010/main">
    <mc:Choice Requires="p14">
      <p:transition spd="slow" p14:dur="2000" advTm="19988"/>
    </mc:Choice>
    <mc:Fallback xmlns="">
      <p:transition spd="slow" advTm="199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Matching</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marL="0" indent="0">
              <a:lnSpc>
                <a:spcPct val="100000"/>
              </a:lnSpc>
              <a:buNone/>
            </a:pPr>
            <a:endParaRPr lang="en-US">
              <a:latin typeface="Aptos" panose="020B0004020202020204"/>
              <a:cs typeface="Arial"/>
            </a:endParaRPr>
          </a:p>
        </p:txBody>
      </p:sp>
      <p:pic>
        <p:nvPicPr>
          <p:cNvPr id="3" name="Picture 2" descr="A logo with text on it&#10;&#10;Description automatically generated">
            <a:extLst>
              <a:ext uri="{FF2B5EF4-FFF2-40B4-BE49-F238E27FC236}">
                <a16:creationId xmlns:a16="http://schemas.microsoft.com/office/drawing/2014/main" id="{3BEDF2BE-1560-38C8-591C-6324BE0F9315}"/>
              </a:ext>
            </a:extLst>
          </p:cNvPr>
          <p:cNvPicPr>
            <a:picLocks noChangeAspect="1"/>
          </p:cNvPicPr>
          <p:nvPr/>
        </p:nvPicPr>
        <p:blipFill>
          <a:blip r:embed="rId8">
            <a:alphaModFix amt="20000"/>
          </a:blip>
          <a:srcRect r="53297" b="-149"/>
          <a:stretch/>
        </p:blipFill>
        <p:spPr>
          <a:xfrm>
            <a:off x="9426287" y="3754731"/>
            <a:ext cx="2765714" cy="3079852"/>
          </a:xfrm>
          <a:prstGeom prst="rect">
            <a:avLst/>
          </a:prstGeom>
        </p:spPr>
      </p:pic>
      <p:pic>
        <p:nvPicPr>
          <p:cNvPr id="7" name="Online Media 6" descr="Just Outcomes Consulting - Map the System 2024 Partner Pitch">
            <a:hlinkClick r:id="" action="ppaction://media"/>
            <a:extLst>
              <a:ext uri="{FF2B5EF4-FFF2-40B4-BE49-F238E27FC236}">
                <a16:creationId xmlns:a16="http://schemas.microsoft.com/office/drawing/2014/main" id="{3CB3A1DC-6282-1EA7-4F53-51908D1E7E3A}"/>
              </a:ext>
            </a:extLst>
          </p:cNvPr>
          <p:cNvPicPr>
            <a:picLocks noRot="1" noChangeAspect="1"/>
          </p:cNvPicPr>
          <p:nvPr>
            <a:videoFile r:link="rId2"/>
          </p:nvPr>
        </p:nvPicPr>
        <p:blipFill>
          <a:blip r:embed="rId9"/>
          <a:stretch>
            <a:fillRect/>
          </a:stretch>
        </p:blipFill>
        <p:spPr>
          <a:xfrm>
            <a:off x="1823563" y="1554993"/>
            <a:ext cx="8389304" cy="4739957"/>
          </a:xfrm>
          <a:prstGeom prst="rect">
            <a:avLst/>
          </a:prstGeom>
        </p:spPr>
      </p:pic>
      <p:pic>
        <p:nvPicPr>
          <p:cNvPr id="10" name="Audio 9">
            <a:extLst>
              <a:ext uri="{FF2B5EF4-FFF2-40B4-BE49-F238E27FC236}">
                <a16:creationId xmlns:a16="http://schemas.microsoft.com/office/drawing/2014/main" id="{0587CEB4-A092-C212-5E1D-4CF56ECB735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953918571"/>
      </p:ext>
    </p:extLst>
  </p:cSld>
  <p:clrMapOvr>
    <a:masterClrMapping/>
  </p:clrMapOvr>
  <mc:AlternateContent xmlns:mc="http://schemas.openxmlformats.org/markup-compatibility/2006" xmlns:p14="http://schemas.microsoft.com/office/powerpoint/2010/main">
    <mc:Choice Requires="p14">
      <p:transition spd="slow" p14:dur="2000" advTm="46025"/>
    </mc:Choice>
    <mc:Fallback xmlns="">
      <p:transition spd="slow" advTm="46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stopEvt time="44562" objId="7"/>
        <p14:playEvt time="44565" objId="7"/>
        <p14:pauseEvt time="45999" objId="7"/>
        <p14:stopEvt time="45999" objId="7"/>
      </p14:showEvtLst>
    </p:ext>
    <p:ext uri="{6950BFC3-D8DA-4A85-94F7-54DA5524770B}">
      <p188:commentRel xmlns:p188="http://schemas.microsoft.com/office/powerpoint/2018/8/main" r:id="rId7"/>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352AFC7-FE79-DA48-C190-F7C212F35B9D}"/>
              </a:ext>
            </a:extLst>
          </p:cNvPr>
          <p:cNvSpPr/>
          <p:nvPr/>
        </p:nvSpPr>
        <p:spPr>
          <a:xfrm>
            <a:off x="8716251" y="2743451"/>
            <a:ext cx="2692179" cy="1030516"/>
          </a:xfrm>
          <a:prstGeom prst="rect">
            <a:avLst/>
          </a:prstGeom>
          <a:solidFill>
            <a:srgbClr val="E8E7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D6ACD1-2C54-7F2A-EE03-08B456812550}"/>
              </a:ext>
            </a:extLst>
          </p:cNvPr>
          <p:cNvSpPr/>
          <p:nvPr/>
        </p:nvSpPr>
        <p:spPr>
          <a:xfrm>
            <a:off x="797127" y="2740039"/>
            <a:ext cx="2692179" cy="1030516"/>
          </a:xfrm>
          <a:prstGeom prst="rect">
            <a:avLst/>
          </a:prstGeom>
          <a:solidFill>
            <a:srgbClr val="E8E7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434AFA-17B6-B4F9-3574-DE6CCA035A6F}"/>
              </a:ext>
            </a:extLst>
          </p:cNvPr>
          <p:cNvSpPr/>
          <p:nvPr/>
        </p:nvSpPr>
        <p:spPr>
          <a:xfrm>
            <a:off x="4662867" y="2732008"/>
            <a:ext cx="2692179" cy="1030516"/>
          </a:xfrm>
          <a:prstGeom prst="rect">
            <a:avLst/>
          </a:prstGeom>
          <a:solidFill>
            <a:srgbClr val="827E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What to Expect</a:t>
            </a:r>
          </a:p>
        </p:txBody>
      </p:sp>
      <p:sp>
        <p:nvSpPr>
          <p:cNvPr id="6" name="Content Placeholder 5">
            <a:extLst>
              <a:ext uri="{FF2B5EF4-FFF2-40B4-BE49-F238E27FC236}">
                <a16:creationId xmlns:a16="http://schemas.microsoft.com/office/drawing/2014/main" id="{20C01055-FECD-8E03-7430-D33A9980002E}"/>
              </a:ext>
            </a:extLst>
          </p:cNvPr>
          <p:cNvSpPr>
            <a:spLocks noGrp="1"/>
          </p:cNvSpPr>
          <p:nvPr>
            <p:ph idx="1"/>
          </p:nvPr>
        </p:nvSpPr>
        <p:spPr>
          <a:xfrm>
            <a:off x="848710" y="3049556"/>
            <a:ext cx="2567152" cy="843511"/>
          </a:xfrm>
        </p:spPr>
        <p:txBody>
          <a:bodyPr vert="horz" lIns="91440" tIns="45720" rIns="91440" bIns="45720" rtlCol="0" anchor="t">
            <a:normAutofit/>
          </a:bodyPr>
          <a:lstStyle/>
          <a:p>
            <a:pPr marL="0" indent="0" algn="ctr">
              <a:buNone/>
            </a:pPr>
            <a:r>
              <a:rPr lang="en-US" sz="2000">
                <a:latin typeface="Arial"/>
                <a:cs typeface="Arial"/>
              </a:rPr>
              <a:t>Propose a systems-level challenge</a:t>
            </a:r>
          </a:p>
        </p:txBody>
      </p:sp>
      <p:sp>
        <p:nvSpPr>
          <p:cNvPr id="10" name="Content Placeholder 5">
            <a:extLst>
              <a:ext uri="{FF2B5EF4-FFF2-40B4-BE49-F238E27FC236}">
                <a16:creationId xmlns:a16="http://schemas.microsoft.com/office/drawing/2014/main" id="{8783888D-E60A-B4C4-92C5-62F094BC69E1}"/>
              </a:ext>
            </a:extLst>
          </p:cNvPr>
          <p:cNvSpPr txBox="1">
            <a:spLocks/>
          </p:cNvSpPr>
          <p:nvPr/>
        </p:nvSpPr>
        <p:spPr>
          <a:xfrm>
            <a:off x="4495799" y="3070575"/>
            <a:ext cx="3026978" cy="8435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Support students in exploring the challenge</a:t>
            </a:r>
            <a:endParaRPr lang="en-US" sz="3200"/>
          </a:p>
        </p:txBody>
      </p:sp>
      <p:sp>
        <p:nvSpPr>
          <p:cNvPr id="11" name="Content Placeholder 5">
            <a:extLst>
              <a:ext uri="{FF2B5EF4-FFF2-40B4-BE49-F238E27FC236}">
                <a16:creationId xmlns:a16="http://schemas.microsoft.com/office/drawing/2014/main" id="{56C40676-1B06-0038-55D2-6D2EC50D6B0C}"/>
              </a:ext>
            </a:extLst>
          </p:cNvPr>
          <p:cNvSpPr txBox="1">
            <a:spLocks/>
          </p:cNvSpPr>
          <p:nvPr/>
        </p:nvSpPr>
        <p:spPr>
          <a:xfrm>
            <a:off x="8778765" y="3109989"/>
            <a:ext cx="2567152" cy="8435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Identify pathways for further action</a:t>
            </a:r>
            <a:endParaRPr lang="en-US" sz="3200"/>
          </a:p>
        </p:txBody>
      </p:sp>
      <p:sp>
        <p:nvSpPr>
          <p:cNvPr id="13" name="Content Placeholder 5">
            <a:extLst>
              <a:ext uri="{FF2B5EF4-FFF2-40B4-BE49-F238E27FC236}">
                <a16:creationId xmlns:a16="http://schemas.microsoft.com/office/drawing/2014/main" id="{203BEE89-33F5-19FB-71AF-D688F5B1B938}"/>
              </a:ext>
            </a:extLst>
          </p:cNvPr>
          <p:cNvSpPr txBox="1">
            <a:spLocks/>
          </p:cNvSpPr>
          <p:nvPr/>
        </p:nvSpPr>
        <p:spPr>
          <a:xfrm>
            <a:off x="843456" y="2742128"/>
            <a:ext cx="2567152" cy="607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December</a:t>
            </a:r>
            <a:endParaRPr lang="en-US" sz="3200"/>
          </a:p>
        </p:txBody>
      </p:sp>
      <p:sp>
        <p:nvSpPr>
          <p:cNvPr id="14" name="Content Placeholder 5">
            <a:extLst>
              <a:ext uri="{FF2B5EF4-FFF2-40B4-BE49-F238E27FC236}">
                <a16:creationId xmlns:a16="http://schemas.microsoft.com/office/drawing/2014/main" id="{F2E272B8-4970-4CE4-1521-2A5F4ED040D3}"/>
              </a:ext>
            </a:extLst>
          </p:cNvPr>
          <p:cNvSpPr txBox="1">
            <a:spLocks/>
          </p:cNvSpPr>
          <p:nvPr/>
        </p:nvSpPr>
        <p:spPr>
          <a:xfrm>
            <a:off x="4725715" y="2761834"/>
            <a:ext cx="2567152" cy="607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January to March</a:t>
            </a:r>
            <a:endParaRPr lang="en-US" sz="3200"/>
          </a:p>
        </p:txBody>
      </p:sp>
      <p:sp>
        <p:nvSpPr>
          <p:cNvPr id="15" name="Content Placeholder 5">
            <a:extLst>
              <a:ext uri="{FF2B5EF4-FFF2-40B4-BE49-F238E27FC236}">
                <a16:creationId xmlns:a16="http://schemas.microsoft.com/office/drawing/2014/main" id="{90F0233B-B1AD-E51B-2B40-EBDF0DAAB5B3}"/>
              </a:ext>
            </a:extLst>
          </p:cNvPr>
          <p:cNvSpPr txBox="1">
            <a:spLocks/>
          </p:cNvSpPr>
          <p:nvPr/>
        </p:nvSpPr>
        <p:spPr>
          <a:xfrm>
            <a:off x="8778766" y="2807817"/>
            <a:ext cx="2567152" cy="607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April and Beyond</a:t>
            </a:r>
            <a:endParaRPr lang="en-US" sz="3200"/>
          </a:p>
        </p:txBody>
      </p:sp>
      <p:sp>
        <p:nvSpPr>
          <p:cNvPr id="4" name="Content Placeholder 5">
            <a:extLst>
              <a:ext uri="{FF2B5EF4-FFF2-40B4-BE49-F238E27FC236}">
                <a16:creationId xmlns:a16="http://schemas.microsoft.com/office/drawing/2014/main" id="{88F1D388-31B5-F9FE-9C22-7FE665A9D491}"/>
              </a:ext>
            </a:extLst>
          </p:cNvPr>
          <p:cNvSpPr txBox="1">
            <a:spLocks/>
          </p:cNvSpPr>
          <p:nvPr/>
        </p:nvSpPr>
        <p:spPr>
          <a:xfrm>
            <a:off x="1171128" y="4942657"/>
            <a:ext cx="3199612" cy="12930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Guide students towards existing resources and knowledge</a:t>
            </a:r>
            <a:endParaRPr lang="en-US"/>
          </a:p>
        </p:txBody>
      </p:sp>
      <p:sp>
        <p:nvSpPr>
          <p:cNvPr id="5" name="Content Placeholder 5">
            <a:extLst>
              <a:ext uri="{FF2B5EF4-FFF2-40B4-BE49-F238E27FC236}">
                <a16:creationId xmlns:a16="http://schemas.microsoft.com/office/drawing/2014/main" id="{923389BD-DE7F-DAB9-10C4-5E89C47A6B41}"/>
              </a:ext>
            </a:extLst>
          </p:cNvPr>
          <p:cNvSpPr txBox="1">
            <a:spLocks/>
          </p:cNvSpPr>
          <p:nvPr/>
        </p:nvSpPr>
        <p:spPr>
          <a:xfrm>
            <a:off x="4409151" y="4956112"/>
            <a:ext cx="3199612" cy="12930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Connect to relevant stakeholders in your network</a:t>
            </a:r>
            <a:endParaRPr lang="en-US"/>
          </a:p>
        </p:txBody>
      </p:sp>
      <p:sp>
        <p:nvSpPr>
          <p:cNvPr id="7" name="Content Placeholder 5">
            <a:extLst>
              <a:ext uri="{FF2B5EF4-FFF2-40B4-BE49-F238E27FC236}">
                <a16:creationId xmlns:a16="http://schemas.microsoft.com/office/drawing/2014/main" id="{70ED26B2-5F68-03F8-F692-ED305A756474}"/>
              </a:ext>
            </a:extLst>
          </p:cNvPr>
          <p:cNvSpPr txBox="1">
            <a:spLocks/>
          </p:cNvSpPr>
          <p:nvPr/>
        </p:nvSpPr>
        <p:spPr>
          <a:xfrm>
            <a:off x="7609532" y="4956111"/>
            <a:ext cx="3199612" cy="12930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Provide feedback and direction to support understanding</a:t>
            </a:r>
            <a:endParaRPr lang="en-US"/>
          </a:p>
        </p:txBody>
      </p:sp>
      <p:cxnSp>
        <p:nvCxnSpPr>
          <p:cNvPr id="8" name="Straight Arrow Connector 7">
            <a:extLst>
              <a:ext uri="{FF2B5EF4-FFF2-40B4-BE49-F238E27FC236}">
                <a16:creationId xmlns:a16="http://schemas.microsoft.com/office/drawing/2014/main" id="{C2CF014A-AC24-E35E-9621-26749C05FB6A}"/>
              </a:ext>
            </a:extLst>
          </p:cNvPr>
          <p:cNvCxnSpPr/>
          <p:nvPr/>
        </p:nvCxnSpPr>
        <p:spPr>
          <a:xfrm>
            <a:off x="6008957" y="3771900"/>
            <a:ext cx="0" cy="1066800"/>
          </a:xfrm>
          <a:prstGeom prst="straightConnector1">
            <a:avLst/>
          </a:prstGeom>
          <a:ln>
            <a:solidFill>
              <a:srgbClr val="827EB3"/>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0841FA8-E331-9602-8C50-DFED8D26CEC1}"/>
              </a:ext>
            </a:extLst>
          </p:cNvPr>
          <p:cNvCxnSpPr>
            <a:cxnSpLocks/>
          </p:cNvCxnSpPr>
          <p:nvPr/>
        </p:nvCxnSpPr>
        <p:spPr>
          <a:xfrm>
            <a:off x="6149852" y="3771900"/>
            <a:ext cx="3135540" cy="1100171"/>
          </a:xfrm>
          <a:prstGeom prst="straightConnector1">
            <a:avLst/>
          </a:prstGeom>
          <a:ln>
            <a:solidFill>
              <a:srgbClr val="827EB3"/>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A18EF6A-890F-A519-024B-CA248F90E69C}"/>
              </a:ext>
            </a:extLst>
          </p:cNvPr>
          <p:cNvCxnSpPr>
            <a:cxnSpLocks/>
          </p:cNvCxnSpPr>
          <p:nvPr/>
        </p:nvCxnSpPr>
        <p:spPr>
          <a:xfrm flipH="1">
            <a:off x="2777753" y="3771900"/>
            <a:ext cx="3090310" cy="1066800"/>
          </a:xfrm>
          <a:prstGeom prst="straightConnector1">
            <a:avLst/>
          </a:prstGeom>
          <a:ln>
            <a:solidFill>
              <a:srgbClr val="827EB3"/>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A logo with text on it&#10;&#10;Description automatically generated">
            <a:extLst>
              <a:ext uri="{FF2B5EF4-FFF2-40B4-BE49-F238E27FC236}">
                <a16:creationId xmlns:a16="http://schemas.microsoft.com/office/drawing/2014/main" id="{EF9D7A91-3C39-5C9E-6F33-46EDD1240BC9}"/>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16" name="Graphic 15" descr="Network diagram with solid fill">
            <a:extLst>
              <a:ext uri="{FF2B5EF4-FFF2-40B4-BE49-F238E27FC236}">
                <a16:creationId xmlns:a16="http://schemas.microsoft.com/office/drawing/2014/main" id="{3562119D-3881-220C-89DA-FDB0D68E7D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2085" y="1526732"/>
            <a:ext cx="1234358" cy="1234358"/>
          </a:xfrm>
          <a:prstGeom prst="rect">
            <a:avLst/>
          </a:prstGeom>
        </p:spPr>
      </p:pic>
      <p:pic>
        <p:nvPicPr>
          <p:cNvPr id="17" name="Graphic 16" descr="Person eating with solid fill">
            <a:extLst>
              <a:ext uri="{FF2B5EF4-FFF2-40B4-BE49-F238E27FC236}">
                <a16:creationId xmlns:a16="http://schemas.microsoft.com/office/drawing/2014/main" id="{6D37F315-517C-9090-095F-4A259CCC90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73467" y="1573182"/>
            <a:ext cx="1168202" cy="1168202"/>
          </a:xfrm>
          <a:prstGeom prst="rect">
            <a:avLst/>
          </a:prstGeom>
        </p:spPr>
      </p:pic>
      <p:pic>
        <p:nvPicPr>
          <p:cNvPr id="18" name="Graphic 17" descr="Rocket with solid fill">
            <a:extLst>
              <a:ext uri="{FF2B5EF4-FFF2-40B4-BE49-F238E27FC236}">
                <a16:creationId xmlns:a16="http://schemas.microsoft.com/office/drawing/2014/main" id="{4B832F7D-A1AD-42C1-11AC-D2A83882CF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50034" y="1665607"/>
            <a:ext cx="1011114" cy="1011114"/>
          </a:xfrm>
          <a:prstGeom prst="rect">
            <a:avLst/>
          </a:prstGeom>
        </p:spPr>
      </p:pic>
      <p:pic>
        <p:nvPicPr>
          <p:cNvPr id="30" name="Audio 29">
            <a:extLst>
              <a:ext uri="{FF2B5EF4-FFF2-40B4-BE49-F238E27FC236}">
                <a16:creationId xmlns:a16="http://schemas.microsoft.com/office/drawing/2014/main" id="{01DF7D6E-B60F-B10C-17EE-30626A1506D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9515664"/>
      </p:ext>
    </p:extLst>
  </p:cSld>
  <p:clrMapOvr>
    <a:masterClrMapping/>
  </p:clrMapOvr>
  <mc:AlternateContent xmlns:mc="http://schemas.openxmlformats.org/markup-compatibility/2006" xmlns:p14="http://schemas.microsoft.com/office/powerpoint/2010/main">
    <mc:Choice Requires="p14">
      <p:transition spd="slow" p14:dur="2000" advTm="27014"/>
    </mc:Choice>
    <mc:Fallback xmlns="">
      <p:transition spd="slow" advTm="27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3265-260D-C7C5-3CF3-E3BC06EAF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5C642-9D43-6059-97A5-77414DB67D37}"/>
              </a:ext>
            </a:extLst>
          </p:cNvPr>
          <p:cNvSpPr>
            <a:spLocks noGrp="1"/>
          </p:cNvSpPr>
          <p:nvPr>
            <p:ph type="title"/>
          </p:nvPr>
        </p:nvSpPr>
        <p:spPr/>
        <p:txBody>
          <a:bodyPr/>
          <a:lstStyle/>
          <a:p>
            <a:r>
              <a:rPr lang="en-US" b="1">
                <a:latin typeface="Georgia"/>
              </a:rPr>
              <a:t>Student Submissions</a:t>
            </a:r>
            <a:endParaRPr lang="en-US"/>
          </a:p>
        </p:txBody>
      </p:sp>
      <p:pic>
        <p:nvPicPr>
          <p:cNvPr id="3" name="Picture 2" descr="A logo with text on it&#10;&#10;Description automatically generated">
            <a:extLst>
              <a:ext uri="{FF2B5EF4-FFF2-40B4-BE49-F238E27FC236}">
                <a16:creationId xmlns:a16="http://schemas.microsoft.com/office/drawing/2014/main" id="{8A933144-6221-6A80-0533-D61D488B305C}"/>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9" name="Content Placeholder 4" descr="fiona winner">
            <a:extLst>
              <a:ext uri="{FF2B5EF4-FFF2-40B4-BE49-F238E27FC236}">
                <a16:creationId xmlns:a16="http://schemas.microsoft.com/office/drawing/2014/main" id="{62FFA770-1EB3-8A43-A766-6ABAEDB9609C}"/>
              </a:ext>
            </a:extLst>
          </p:cNvPr>
          <p:cNvPicPr>
            <a:picLocks noGrp="1" noChangeAspect="1"/>
          </p:cNvPicPr>
          <p:nvPr>
            <p:ph idx="1"/>
          </p:nvPr>
        </p:nvPicPr>
        <p:blipFill>
          <a:blip r:embed="rId6"/>
          <a:stretch>
            <a:fillRect/>
          </a:stretch>
        </p:blipFill>
        <p:spPr>
          <a:xfrm>
            <a:off x="838199" y="1690687"/>
            <a:ext cx="6742471" cy="4478927"/>
          </a:xfrm>
        </p:spPr>
      </p:pic>
      <p:sp>
        <p:nvSpPr>
          <p:cNvPr id="11" name="Content Placeholder 3">
            <a:extLst>
              <a:ext uri="{FF2B5EF4-FFF2-40B4-BE49-F238E27FC236}">
                <a16:creationId xmlns:a16="http://schemas.microsoft.com/office/drawing/2014/main" id="{344AA76D-844A-915B-31C6-5B9D0B74AA13}"/>
              </a:ext>
            </a:extLst>
          </p:cNvPr>
          <p:cNvSpPr txBox="1">
            <a:spLocks/>
          </p:cNvSpPr>
          <p:nvPr/>
        </p:nvSpPr>
        <p:spPr>
          <a:xfrm>
            <a:off x="7767484" y="1825625"/>
            <a:ext cx="358631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a:latin typeface="Arial"/>
                <a:cs typeface="Arial"/>
              </a:rPr>
              <a:t>Fiona</a:t>
            </a:r>
            <a:r>
              <a:rPr lang="en-US" sz="2400">
                <a:latin typeface="Arial"/>
                <a:cs typeface="Arial"/>
              </a:rPr>
              <a:t> </a:t>
            </a:r>
            <a:r>
              <a:rPr lang="en-US" sz="2400" b="1">
                <a:latin typeface="Arial"/>
                <a:cs typeface="Arial"/>
              </a:rPr>
              <a:t>Li</a:t>
            </a:r>
          </a:p>
          <a:p>
            <a:pPr marL="0" indent="0">
              <a:lnSpc>
                <a:spcPct val="100000"/>
              </a:lnSpc>
              <a:buNone/>
            </a:pPr>
            <a:r>
              <a:rPr lang="en-US" sz="2400">
                <a:latin typeface="Arial"/>
                <a:cs typeface="Arial"/>
              </a:rPr>
              <a:t>Partnered with MCCO</a:t>
            </a:r>
          </a:p>
          <a:p>
            <a:pPr marL="0" indent="0">
              <a:lnSpc>
                <a:spcPct val="100000"/>
              </a:lnSpc>
              <a:buNone/>
            </a:pPr>
            <a:r>
              <a:rPr lang="en-US" sz="2400">
                <a:latin typeface="Arial"/>
                <a:cs typeface="Arial"/>
              </a:rPr>
              <a:t>UW Campus Finals Winner</a:t>
            </a:r>
          </a:p>
          <a:p>
            <a:pPr marL="0" indent="0">
              <a:lnSpc>
                <a:spcPct val="100000"/>
              </a:lnSpc>
              <a:buNone/>
            </a:pPr>
            <a:r>
              <a:rPr lang="en-US" sz="2400">
                <a:latin typeface="Arial"/>
                <a:cs typeface="Arial"/>
              </a:rPr>
              <a:t>2</a:t>
            </a:r>
            <a:r>
              <a:rPr lang="en-US" sz="2400" baseline="30000">
                <a:latin typeface="Arial"/>
                <a:cs typeface="Arial"/>
              </a:rPr>
              <a:t>nd</a:t>
            </a:r>
            <a:r>
              <a:rPr lang="en-US" sz="2400">
                <a:latin typeface="Arial"/>
                <a:cs typeface="Arial"/>
              </a:rPr>
              <a:t> Place National Map the System Winner</a:t>
            </a:r>
          </a:p>
        </p:txBody>
      </p:sp>
      <p:pic>
        <p:nvPicPr>
          <p:cNvPr id="15" name="Audio 14">
            <a:extLst>
              <a:ext uri="{FF2B5EF4-FFF2-40B4-BE49-F238E27FC236}">
                <a16:creationId xmlns:a16="http://schemas.microsoft.com/office/drawing/2014/main" id="{873AEE66-AA32-19ED-6951-D36D5D2392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2535919"/>
      </p:ext>
    </p:extLst>
  </p:cSld>
  <p:clrMapOvr>
    <a:masterClrMapping/>
  </p:clrMapOvr>
  <mc:AlternateContent xmlns:mc="http://schemas.openxmlformats.org/markup-compatibility/2006" xmlns:p14="http://schemas.microsoft.com/office/powerpoint/2010/main">
    <mc:Choice Requires="p14">
      <p:transition spd="slow" p14:dur="2000" advTm="24318"/>
    </mc:Choice>
    <mc:Fallback xmlns="">
      <p:transition spd="slow" advTm="2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C5B9B-5793-CAF8-18B7-719CC14B0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8F0CB-B705-ACBA-DDA3-1C43A34FB620}"/>
              </a:ext>
            </a:extLst>
          </p:cNvPr>
          <p:cNvSpPr>
            <a:spLocks noGrp="1"/>
          </p:cNvSpPr>
          <p:nvPr>
            <p:ph type="title"/>
          </p:nvPr>
        </p:nvSpPr>
        <p:spPr/>
        <p:txBody>
          <a:bodyPr/>
          <a:lstStyle/>
          <a:p>
            <a:r>
              <a:rPr lang="en-US" b="1">
                <a:latin typeface="Georgia"/>
              </a:rPr>
              <a:t>Student Submissions</a:t>
            </a:r>
            <a:endParaRPr lang="en-US"/>
          </a:p>
        </p:txBody>
      </p:sp>
      <p:pic>
        <p:nvPicPr>
          <p:cNvPr id="3" name="Picture 2" descr="A logo with text on it&#10;&#10;Description automatically generated">
            <a:extLst>
              <a:ext uri="{FF2B5EF4-FFF2-40B4-BE49-F238E27FC236}">
                <a16:creationId xmlns:a16="http://schemas.microsoft.com/office/drawing/2014/main" id="{B72B18FC-AEBC-8A37-2E14-AF7BDF2B9C8E}"/>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6" name="Picture 5" descr="A diagram of a diagram&#10;&#10;Description automatically generated with medium confidence">
            <a:extLst>
              <a:ext uri="{FF2B5EF4-FFF2-40B4-BE49-F238E27FC236}">
                <a16:creationId xmlns:a16="http://schemas.microsoft.com/office/drawing/2014/main" id="{41D5FFC6-A435-CC00-E241-103A4307CB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054" y="1586189"/>
            <a:ext cx="5493207" cy="4810543"/>
          </a:xfrm>
          <a:prstGeom prst="rect">
            <a:avLst/>
          </a:prstGeom>
        </p:spPr>
      </p:pic>
      <p:pic>
        <p:nvPicPr>
          <p:cNvPr id="7" name="Audio 6">
            <a:extLst>
              <a:ext uri="{FF2B5EF4-FFF2-40B4-BE49-F238E27FC236}">
                <a16:creationId xmlns:a16="http://schemas.microsoft.com/office/drawing/2014/main" id="{CEC7ECCD-80AC-B290-1597-0C4ADDBF63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64829376"/>
      </p:ext>
    </p:extLst>
  </p:cSld>
  <p:clrMapOvr>
    <a:masterClrMapping/>
  </p:clrMapOvr>
  <mc:AlternateContent xmlns:mc="http://schemas.openxmlformats.org/markup-compatibility/2006" xmlns:p14="http://schemas.microsoft.com/office/powerpoint/2010/main">
    <mc:Choice Requires="p14">
      <p:transition spd="slow" p14:dur="2000" advTm="25214"/>
    </mc:Choice>
    <mc:Fallback xmlns="">
      <p:transition spd="slow" advTm="25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9A8A4-4583-9E5E-F405-E02C12DA4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BDC1B-EAF5-41B3-9506-061CD031753E}"/>
              </a:ext>
            </a:extLst>
          </p:cNvPr>
          <p:cNvSpPr>
            <a:spLocks noGrp="1"/>
          </p:cNvSpPr>
          <p:nvPr>
            <p:ph type="title"/>
          </p:nvPr>
        </p:nvSpPr>
        <p:spPr/>
        <p:txBody>
          <a:bodyPr/>
          <a:lstStyle/>
          <a:p>
            <a:r>
              <a:rPr lang="en-US" b="1">
                <a:latin typeface="Georgia"/>
              </a:rPr>
              <a:t>Student Submissions</a:t>
            </a:r>
            <a:endParaRPr lang="en-US"/>
          </a:p>
        </p:txBody>
      </p:sp>
      <p:pic>
        <p:nvPicPr>
          <p:cNvPr id="3" name="Picture 2" descr="A logo with text on it&#10;&#10;Description automatically generated">
            <a:extLst>
              <a:ext uri="{FF2B5EF4-FFF2-40B4-BE49-F238E27FC236}">
                <a16:creationId xmlns:a16="http://schemas.microsoft.com/office/drawing/2014/main" id="{E15846E3-3867-CF60-E655-C2DCF3F1B194}"/>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4" name="Picture 3" descr="A diagram of a prison pipeline&#10;&#10;Description automatically generated">
            <a:extLst>
              <a:ext uri="{FF2B5EF4-FFF2-40B4-BE49-F238E27FC236}">
                <a16:creationId xmlns:a16="http://schemas.microsoft.com/office/drawing/2014/main" id="{5F6A2B2A-D109-50D3-7B3F-B4E4BEF8EC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553497"/>
            <a:ext cx="8366023" cy="4704801"/>
          </a:xfrm>
          <a:prstGeom prst="rect">
            <a:avLst/>
          </a:prstGeom>
        </p:spPr>
      </p:pic>
      <p:pic>
        <p:nvPicPr>
          <p:cNvPr id="8" name="Audio 7">
            <a:extLst>
              <a:ext uri="{FF2B5EF4-FFF2-40B4-BE49-F238E27FC236}">
                <a16:creationId xmlns:a16="http://schemas.microsoft.com/office/drawing/2014/main" id="{0B040CC2-7253-3365-7881-212737C87C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50058804"/>
      </p:ext>
    </p:extLst>
  </p:cSld>
  <p:clrMapOvr>
    <a:masterClrMapping/>
  </p:clrMapOvr>
  <mc:AlternateContent xmlns:mc="http://schemas.openxmlformats.org/markup-compatibility/2006" xmlns:p14="http://schemas.microsoft.com/office/powerpoint/2010/main">
    <mc:Choice Requires="p14">
      <p:transition spd="slow" p14:dur="2000" advTm="10206"/>
    </mc:Choice>
    <mc:Fallback xmlns="">
      <p:transition spd="slow" advTm="10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What to Expect</a:t>
            </a:r>
          </a:p>
        </p:txBody>
      </p:sp>
      <p:sp>
        <p:nvSpPr>
          <p:cNvPr id="6" name="Content Placeholder 5">
            <a:extLst>
              <a:ext uri="{FF2B5EF4-FFF2-40B4-BE49-F238E27FC236}">
                <a16:creationId xmlns:a16="http://schemas.microsoft.com/office/drawing/2014/main" id="{20C01055-FECD-8E03-7430-D33A9980002E}"/>
              </a:ext>
            </a:extLst>
          </p:cNvPr>
          <p:cNvSpPr>
            <a:spLocks noGrp="1"/>
          </p:cNvSpPr>
          <p:nvPr>
            <p:ph idx="1"/>
          </p:nvPr>
        </p:nvSpPr>
        <p:spPr>
          <a:xfrm>
            <a:off x="1007310" y="4151110"/>
            <a:ext cx="2567152" cy="843511"/>
          </a:xfrm>
        </p:spPr>
        <p:txBody>
          <a:bodyPr vert="horz" lIns="91440" tIns="45720" rIns="91440" bIns="45720" rtlCol="0" anchor="t">
            <a:normAutofit/>
          </a:bodyPr>
          <a:lstStyle/>
          <a:p>
            <a:pPr marL="0" indent="0" algn="ctr">
              <a:buNone/>
            </a:pPr>
            <a:r>
              <a:rPr lang="en-US" sz="2000">
                <a:latin typeface="Arial"/>
                <a:cs typeface="Arial"/>
              </a:rPr>
              <a:t>Propose a systems-level challenge</a:t>
            </a:r>
          </a:p>
        </p:txBody>
      </p:sp>
      <p:sp>
        <p:nvSpPr>
          <p:cNvPr id="10" name="Content Placeholder 5">
            <a:extLst>
              <a:ext uri="{FF2B5EF4-FFF2-40B4-BE49-F238E27FC236}">
                <a16:creationId xmlns:a16="http://schemas.microsoft.com/office/drawing/2014/main" id="{8783888D-E60A-B4C4-92C5-62F094BC69E1}"/>
              </a:ext>
            </a:extLst>
          </p:cNvPr>
          <p:cNvSpPr txBox="1">
            <a:spLocks/>
          </p:cNvSpPr>
          <p:nvPr/>
        </p:nvSpPr>
        <p:spPr>
          <a:xfrm>
            <a:off x="4419599" y="4152423"/>
            <a:ext cx="3026978" cy="8435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Support students in exploring the challenge</a:t>
            </a:r>
            <a:endParaRPr lang="en-US" sz="3200"/>
          </a:p>
        </p:txBody>
      </p:sp>
      <p:sp>
        <p:nvSpPr>
          <p:cNvPr id="11" name="Content Placeholder 5">
            <a:extLst>
              <a:ext uri="{FF2B5EF4-FFF2-40B4-BE49-F238E27FC236}">
                <a16:creationId xmlns:a16="http://schemas.microsoft.com/office/drawing/2014/main" id="{56C40676-1B06-0038-55D2-6D2EC50D6B0C}"/>
              </a:ext>
            </a:extLst>
          </p:cNvPr>
          <p:cNvSpPr txBox="1">
            <a:spLocks/>
          </p:cNvSpPr>
          <p:nvPr/>
        </p:nvSpPr>
        <p:spPr>
          <a:xfrm>
            <a:off x="7905749" y="4161173"/>
            <a:ext cx="2567152" cy="8435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Identify pathways for further action</a:t>
            </a:r>
            <a:endParaRPr lang="en-US" sz="3200"/>
          </a:p>
        </p:txBody>
      </p:sp>
      <p:sp>
        <p:nvSpPr>
          <p:cNvPr id="13" name="Content Placeholder 5">
            <a:extLst>
              <a:ext uri="{FF2B5EF4-FFF2-40B4-BE49-F238E27FC236}">
                <a16:creationId xmlns:a16="http://schemas.microsoft.com/office/drawing/2014/main" id="{203BEE89-33F5-19FB-71AF-D688F5B1B938}"/>
              </a:ext>
            </a:extLst>
          </p:cNvPr>
          <p:cNvSpPr txBox="1">
            <a:spLocks/>
          </p:cNvSpPr>
          <p:nvPr/>
        </p:nvSpPr>
        <p:spPr>
          <a:xfrm>
            <a:off x="1002056" y="3843682"/>
            <a:ext cx="2567152" cy="607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December</a:t>
            </a:r>
            <a:endParaRPr lang="en-US" sz="3200"/>
          </a:p>
        </p:txBody>
      </p:sp>
      <p:sp>
        <p:nvSpPr>
          <p:cNvPr id="14" name="Content Placeholder 5">
            <a:extLst>
              <a:ext uri="{FF2B5EF4-FFF2-40B4-BE49-F238E27FC236}">
                <a16:creationId xmlns:a16="http://schemas.microsoft.com/office/drawing/2014/main" id="{F2E272B8-4970-4CE4-1521-2A5F4ED040D3}"/>
              </a:ext>
            </a:extLst>
          </p:cNvPr>
          <p:cNvSpPr txBox="1">
            <a:spLocks/>
          </p:cNvSpPr>
          <p:nvPr/>
        </p:nvSpPr>
        <p:spPr>
          <a:xfrm>
            <a:off x="4649515" y="3843682"/>
            <a:ext cx="2567152" cy="607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January to March</a:t>
            </a:r>
            <a:endParaRPr lang="en-US" sz="3200"/>
          </a:p>
        </p:txBody>
      </p:sp>
      <p:sp>
        <p:nvSpPr>
          <p:cNvPr id="15" name="Content Placeholder 5">
            <a:extLst>
              <a:ext uri="{FF2B5EF4-FFF2-40B4-BE49-F238E27FC236}">
                <a16:creationId xmlns:a16="http://schemas.microsoft.com/office/drawing/2014/main" id="{90F0233B-B1AD-E51B-2B40-EBDF0DAAB5B3}"/>
              </a:ext>
            </a:extLst>
          </p:cNvPr>
          <p:cNvSpPr txBox="1">
            <a:spLocks/>
          </p:cNvSpPr>
          <p:nvPr/>
        </p:nvSpPr>
        <p:spPr>
          <a:xfrm>
            <a:off x="7905750" y="3859001"/>
            <a:ext cx="2567152" cy="607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April and Beyond</a:t>
            </a:r>
            <a:endParaRPr lang="en-US" sz="3200"/>
          </a:p>
        </p:txBody>
      </p:sp>
      <p:pic>
        <p:nvPicPr>
          <p:cNvPr id="4" name="Graphic 3" descr="Network diagram with solid fill">
            <a:extLst>
              <a:ext uri="{FF2B5EF4-FFF2-40B4-BE49-F238E27FC236}">
                <a16:creationId xmlns:a16="http://schemas.microsoft.com/office/drawing/2014/main" id="{C79025FE-C582-C13F-7B97-745730BB66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3789" y="1867139"/>
            <a:ext cx="1903685" cy="1903685"/>
          </a:xfrm>
          <a:prstGeom prst="rect">
            <a:avLst/>
          </a:prstGeom>
        </p:spPr>
      </p:pic>
      <p:pic>
        <p:nvPicPr>
          <p:cNvPr id="7" name="Graphic 6" descr="Person eating with solid fill">
            <a:extLst>
              <a:ext uri="{FF2B5EF4-FFF2-40B4-BE49-F238E27FC236}">
                <a16:creationId xmlns:a16="http://schemas.microsoft.com/office/drawing/2014/main" id="{CC2642C8-10AA-852D-06D5-191FFDA51B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5172" y="1949462"/>
            <a:ext cx="1801656" cy="1801656"/>
          </a:xfrm>
          <a:prstGeom prst="rect">
            <a:avLst/>
          </a:prstGeom>
        </p:spPr>
      </p:pic>
      <p:pic>
        <p:nvPicPr>
          <p:cNvPr id="9" name="Graphic 8" descr="Rocket with solid fill">
            <a:extLst>
              <a:ext uri="{FF2B5EF4-FFF2-40B4-BE49-F238E27FC236}">
                <a16:creationId xmlns:a16="http://schemas.microsoft.com/office/drawing/2014/main" id="{9AFA5E37-1B01-A813-D7E3-9AC50433C1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9631" y="2191730"/>
            <a:ext cx="1559388" cy="1559388"/>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954AFF76-1D7C-B2FF-7422-C6F61A7E9079}"/>
              </a:ext>
            </a:extLst>
          </p:cNvPr>
          <p:cNvPicPr>
            <a:picLocks noChangeAspect="1"/>
          </p:cNvPicPr>
          <p:nvPr/>
        </p:nvPicPr>
        <p:blipFill>
          <a:blip r:embed="rId11">
            <a:alphaModFix amt="20000"/>
          </a:blip>
          <a:srcRect r="53297" b="-149"/>
          <a:stretch/>
        </p:blipFill>
        <p:spPr>
          <a:xfrm>
            <a:off x="9426287" y="3754731"/>
            <a:ext cx="2765714" cy="3079852"/>
          </a:xfrm>
          <a:prstGeom prst="rect">
            <a:avLst/>
          </a:prstGeom>
        </p:spPr>
      </p:pic>
      <p:pic>
        <p:nvPicPr>
          <p:cNvPr id="18" name="Audio 17">
            <a:extLst>
              <a:ext uri="{FF2B5EF4-FFF2-40B4-BE49-F238E27FC236}">
                <a16:creationId xmlns:a16="http://schemas.microsoft.com/office/drawing/2014/main" id="{E5E7A1B3-388D-EF65-A832-35C3510090C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41846255"/>
      </p:ext>
    </p:extLst>
  </p:cSld>
  <p:clrMapOvr>
    <a:masterClrMapping/>
  </p:clrMapOvr>
  <mc:AlternateContent xmlns:mc="http://schemas.openxmlformats.org/markup-compatibility/2006" xmlns:p14="http://schemas.microsoft.com/office/powerpoint/2010/main">
    <mc:Choice Requires="p14">
      <p:transition spd="slow" p14:dur="2000" advTm="34281"/>
    </mc:Choice>
    <mc:Fallback xmlns="">
      <p:transition spd="slow" advTm="34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D032E-39B6-F5D4-F65C-2870EBE67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7F657-1225-1401-396C-2CB6881280D2}"/>
              </a:ext>
            </a:extLst>
          </p:cNvPr>
          <p:cNvSpPr>
            <a:spLocks noGrp="1"/>
          </p:cNvSpPr>
          <p:nvPr>
            <p:ph type="title"/>
          </p:nvPr>
        </p:nvSpPr>
        <p:spPr/>
        <p:txBody>
          <a:bodyPr/>
          <a:lstStyle/>
          <a:p>
            <a:r>
              <a:rPr lang="en-US" b="1">
                <a:latin typeface="Georgia"/>
              </a:rPr>
              <a:t>Student Submissions</a:t>
            </a:r>
            <a:endParaRPr lang="en-US"/>
          </a:p>
        </p:txBody>
      </p:sp>
      <p:pic>
        <p:nvPicPr>
          <p:cNvPr id="3" name="Picture 2" descr="A logo with text on it&#10;&#10;Description automatically generated">
            <a:extLst>
              <a:ext uri="{FF2B5EF4-FFF2-40B4-BE49-F238E27FC236}">
                <a16:creationId xmlns:a16="http://schemas.microsoft.com/office/drawing/2014/main" id="{09A2D04C-876A-343E-1512-309BFAEBBD6A}"/>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5" name="Picture 4" descr="A diagram of a diagram&#10;&#10;Description automatically generated">
            <a:extLst>
              <a:ext uri="{FF2B5EF4-FFF2-40B4-BE49-F238E27FC236}">
                <a16:creationId xmlns:a16="http://schemas.microsoft.com/office/drawing/2014/main" id="{F66E0944-FB85-630C-0773-742D16523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566464"/>
            <a:ext cx="8410810" cy="4736013"/>
          </a:xfrm>
          <a:prstGeom prst="rect">
            <a:avLst/>
          </a:prstGeom>
        </p:spPr>
      </p:pic>
      <p:pic>
        <p:nvPicPr>
          <p:cNvPr id="7" name="Audio 6">
            <a:extLst>
              <a:ext uri="{FF2B5EF4-FFF2-40B4-BE49-F238E27FC236}">
                <a16:creationId xmlns:a16="http://schemas.microsoft.com/office/drawing/2014/main" id="{AD080639-C350-5B85-8B36-2A0ED87A1F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06963638"/>
      </p:ext>
    </p:extLst>
  </p:cSld>
  <p:clrMapOvr>
    <a:masterClrMapping/>
  </p:clrMapOvr>
  <mc:AlternateContent xmlns:mc="http://schemas.openxmlformats.org/markup-compatibility/2006" xmlns:p14="http://schemas.microsoft.com/office/powerpoint/2010/main">
    <mc:Choice Requires="p14">
      <p:transition spd="slow" p14:dur="2000" advTm="18526"/>
    </mc:Choice>
    <mc:Fallback xmlns="">
      <p:transition spd="slow" advTm="18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Student Submissions</a:t>
            </a:r>
            <a:endParaRPr lang="en-US"/>
          </a:p>
        </p:txBody>
      </p:sp>
      <p:pic>
        <p:nvPicPr>
          <p:cNvPr id="3" name="Picture 2" descr="A logo with text on it&#10;&#10;Description automatically generated">
            <a:extLst>
              <a:ext uri="{FF2B5EF4-FFF2-40B4-BE49-F238E27FC236}">
                <a16:creationId xmlns:a16="http://schemas.microsoft.com/office/drawing/2014/main" id="{C202EC1A-14AE-53CC-4936-7F49EEC940B2}"/>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15" name="Picture 14" descr="A diagram of a path&#10;&#10;Description automatically generated">
            <a:extLst>
              <a:ext uri="{FF2B5EF4-FFF2-40B4-BE49-F238E27FC236}">
                <a16:creationId xmlns:a16="http://schemas.microsoft.com/office/drawing/2014/main" id="{B99004B4-487C-E733-F9AA-04934EB9BD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1574569"/>
            <a:ext cx="7772400" cy="4360324"/>
          </a:xfrm>
          <a:prstGeom prst="rect">
            <a:avLst/>
          </a:prstGeom>
        </p:spPr>
      </p:pic>
      <p:pic>
        <p:nvPicPr>
          <p:cNvPr id="17" name="Audio 16">
            <a:extLst>
              <a:ext uri="{FF2B5EF4-FFF2-40B4-BE49-F238E27FC236}">
                <a16:creationId xmlns:a16="http://schemas.microsoft.com/office/drawing/2014/main" id="{E38F8688-7249-4AB0-01DC-7D822534EC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11538351"/>
      </p:ext>
    </p:extLst>
  </p:cSld>
  <p:clrMapOvr>
    <a:masterClrMapping/>
  </p:clrMapOvr>
  <mc:AlternateContent xmlns:mc="http://schemas.openxmlformats.org/markup-compatibility/2006" xmlns:p14="http://schemas.microsoft.com/office/powerpoint/2010/main">
    <mc:Choice Requires="p14">
      <p:transition spd="slow" p14:dur="2000" advTm="22324"/>
    </mc:Choice>
    <mc:Fallback xmlns="">
      <p:transition spd="slow" advTm="22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Possible Outcomes</a:t>
            </a:r>
            <a:endParaRPr lang="en-US"/>
          </a:p>
        </p:txBody>
      </p:sp>
      <p:pic>
        <p:nvPicPr>
          <p:cNvPr id="3" name="Picture 2" descr="A logo with text on it&#10;&#10;Description automatically generated">
            <a:extLst>
              <a:ext uri="{FF2B5EF4-FFF2-40B4-BE49-F238E27FC236}">
                <a16:creationId xmlns:a16="http://schemas.microsoft.com/office/drawing/2014/main" id="{F8ED365D-BF1A-5848-A8CC-FA96AD01B671}"/>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7" name="Content Placeholder 4" descr="fiona winner">
            <a:extLst>
              <a:ext uri="{FF2B5EF4-FFF2-40B4-BE49-F238E27FC236}">
                <a16:creationId xmlns:a16="http://schemas.microsoft.com/office/drawing/2014/main" id="{5849E230-49DA-902A-3A2A-083C4CF42FF2}"/>
              </a:ext>
            </a:extLst>
          </p:cNvPr>
          <p:cNvPicPr>
            <a:picLocks noGrp="1" noChangeAspect="1"/>
          </p:cNvPicPr>
          <p:nvPr>
            <p:ph idx="1"/>
          </p:nvPr>
        </p:nvPicPr>
        <p:blipFill>
          <a:blip r:embed="rId6"/>
          <a:stretch>
            <a:fillRect/>
          </a:stretch>
        </p:blipFill>
        <p:spPr>
          <a:xfrm>
            <a:off x="838199" y="1690687"/>
            <a:ext cx="6742471" cy="4478927"/>
          </a:xfrm>
        </p:spPr>
      </p:pic>
      <p:pic>
        <p:nvPicPr>
          <p:cNvPr id="10" name="Audio 9">
            <a:extLst>
              <a:ext uri="{FF2B5EF4-FFF2-40B4-BE49-F238E27FC236}">
                <a16:creationId xmlns:a16="http://schemas.microsoft.com/office/drawing/2014/main" id="{2680F6BD-1866-C5D9-6AF4-E4B47B38E30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56870453"/>
      </p:ext>
    </p:extLst>
  </p:cSld>
  <p:clrMapOvr>
    <a:masterClrMapping/>
  </p:clrMapOvr>
  <mc:AlternateContent xmlns:mc="http://schemas.openxmlformats.org/markup-compatibility/2006" xmlns:p14="http://schemas.microsoft.com/office/powerpoint/2010/main">
    <mc:Choice Requires="p14">
      <p:transition spd="slow" p14:dur="2000" advTm="45801"/>
    </mc:Choice>
    <mc:Fallback xmlns="">
      <p:transition spd="slow" advTm="45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Ready to Get Involved? </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Let us know that you’re interested in participating:</a:t>
            </a:r>
          </a:p>
          <a:p>
            <a:pPr lvl="1">
              <a:lnSpc>
                <a:spcPct val="100000"/>
              </a:lnSpc>
            </a:pPr>
            <a:r>
              <a:rPr lang="en-US">
                <a:latin typeface="Arial"/>
                <a:cs typeface="Arial"/>
                <a:hlinkClick r:id="rId4"/>
              </a:rPr>
              <a:t>Expression of Interest Form</a:t>
            </a:r>
            <a:endParaRPr lang="en-US">
              <a:latin typeface="Arial"/>
              <a:cs typeface="Arial"/>
            </a:endParaRPr>
          </a:p>
          <a:p>
            <a:pPr>
              <a:lnSpc>
                <a:spcPct val="100000"/>
              </a:lnSpc>
            </a:pPr>
            <a:r>
              <a:rPr lang="en-US">
                <a:latin typeface="Aptos"/>
                <a:cs typeface="Arial"/>
              </a:rPr>
              <a:t>Submit your challenge statement one-pager by </a:t>
            </a:r>
            <a:r>
              <a:rPr lang="en-US" b="1">
                <a:latin typeface="Aptos"/>
                <a:cs typeface="Arial"/>
              </a:rPr>
              <a:t>December 16, 2024</a:t>
            </a:r>
          </a:p>
        </p:txBody>
      </p:sp>
      <p:pic>
        <p:nvPicPr>
          <p:cNvPr id="3" name="Picture 2" descr="A logo with text on it&#10;&#10;Description automatically generated">
            <a:extLst>
              <a:ext uri="{FF2B5EF4-FFF2-40B4-BE49-F238E27FC236}">
                <a16:creationId xmlns:a16="http://schemas.microsoft.com/office/drawing/2014/main" id="{17EE3300-91FC-F418-9C5E-DBAA04CAF30C}"/>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6" name="Audio 5">
            <a:extLst>
              <a:ext uri="{FF2B5EF4-FFF2-40B4-BE49-F238E27FC236}">
                <a16:creationId xmlns:a16="http://schemas.microsoft.com/office/drawing/2014/main" id="{4CD2D5A3-5C3E-2C12-4D4C-6C88C4FD6D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3371091"/>
      </p:ext>
    </p:extLst>
  </p:cSld>
  <p:clrMapOvr>
    <a:masterClrMapping/>
  </p:clrMapOvr>
  <mc:AlternateContent xmlns:mc="http://schemas.openxmlformats.org/markup-compatibility/2006" xmlns:p14="http://schemas.microsoft.com/office/powerpoint/2010/main">
    <mc:Choice Requires="p14">
      <p:transition spd="slow" p14:dur="2000" advTm="16719"/>
    </mc:Choice>
    <mc:Fallback xmlns="">
      <p:transition spd="slow" advTm="16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Identifying a Challenge</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r>
              <a:rPr lang="en-US">
                <a:latin typeface="Arial"/>
                <a:cs typeface="Arial"/>
              </a:rPr>
              <a:t>Resources to explore:</a:t>
            </a:r>
            <a:endParaRPr lang="en-US"/>
          </a:p>
          <a:p>
            <a:pPr lvl="1">
              <a:buFont typeface="Courier New" panose="020B0604020202020204" pitchFamily="34" charset="0"/>
              <a:buChar char="o"/>
            </a:pPr>
            <a:r>
              <a:rPr lang="en-US">
                <a:latin typeface="Arial"/>
                <a:cs typeface="Arial"/>
                <a:hlinkClick r:id="rId5">
                  <a:extLst>
                    <a:ext uri="{A12FA001-AC4F-418D-AE19-62706E023703}">
                      <ahyp:hlinkClr xmlns:ahyp="http://schemas.microsoft.com/office/drawing/2018/hyperlinkcolor" val="tx"/>
                    </a:ext>
                  </a:extLst>
                </a:hlinkClick>
              </a:rPr>
              <a:t>UWaterloo Map the System Student Workbook</a:t>
            </a:r>
          </a:p>
          <a:p>
            <a:pPr lvl="1">
              <a:buFont typeface="Courier New" panose="020B0604020202020204" pitchFamily="34" charset="0"/>
              <a:buChar char="o"/>
            </a:pPr>
            <a:r>
              <a:rPr lang="en-US">
                <a:latin typeface="Arial"/>
                <a:cs typeface="Arial"/>
              </a:rPr>
              <a:t>Student Submission </a:t>
            </a:r>
            <a:r>
              <a:rPr lang="en-US">
                <a:latin typeface="Arial"/>
                <a:cs typeface="Arial"/>
                <a:hlinkClick r:id="rId6">
                  <a:extLst>
                    <a:ext uri="{A12FA001-AC4F-418D-AE19-62706E023703}">
                      <ahyp:hlinkClr xmlns:ahyp="http://schemas.microsoft.com/office/drawing/2018/hyperlinkcolor" val="tx"/>
                    </a:ext>
                  </a:extLst>
                </a:hlinkClick>
              </a:rPr>
              <a:t>Evaluation Criteria</a:t>
            </a:r>
          </a:p>
          <a:p>
            <a:pPr lvl="1">
              <a:buFont typeface="Courier New" panose="020B0604020202020204" pitchFamily="34" charset="0"/>
              <a:buChar char="o"/>
            </a:pPr>
            <a:r>
              <a:rPr lang="en-US">
                <a:latin typeface="Arial"/>
                <a:cs typeface="Arial"/>
                <a:hlinkClick r:id="rId7">
                  <a:extLst>
                    <a:ext uri="{A12FA001-AC4F-418D-AE19-62706E023703}">
                      <ahyp:hlinkClr xmlns:ahyp="http://schemas.microsoft.com/office/drawing/2018/hyperlinkcolor" val="tx"/>
                    </a:ext>
                  </a:extLst>
                </a:hlinkClick>
              </a:rPr>
              <a:t>Impact Gaps Canvas</a:t>
            </a:r>
          </a:p>
          <a:p>
            <a:pPr lvl="1">
              <a:buFont typeface="Courier New" panose="020B0604020202020204" pitchFamily="34" charset="0"/>
              <a:buChar char="o"/>
            </a:pPr>
            <a:r>
              <a:rPr lang="en-US">
                <a:latin typeface="Arial"/>
                <a:cs typeface="Arial"/>
                <a:hlinkClick r:id="rId8">
                  <a:extLst>
                    <a:ext uri="{A12FA001-AC4F-418D-AE19-62706E023703}">
                      <ahyp:hlinkClr xmlns:ahyp="http://schemas.microsoft.com/office/drawing/2018/hyperlinkcolor" val="tx"/>
                    </a:ext>
                  </a:extLst>
                </a:hlinkClick>
              </a:rPr>
              <a:t>Student Guide to Mapping a System</a:t>
            </a:r>
            <a:endParaRPr lang="en-US" sz="1600">
              <a:hlinkClick r:id="rId8">
                <a:extLst>
                  <a:ext uri="{A12FA001-AC4F-418D-AE19-62706E023703}">
                    <ahyp:hlinkClr xmlns:ahyp="http://schemas.microsoft.com/office/drawing/2018/hyperlinkcolor" val="tx"/>
                  </a:ext>
                </a:extLst>
              </a:hlinkClick>
            </a:endParaRPr>
          </a:p>
        </p:txBody>
      </p:sp>
      <p:pic>
        <p:nvPicPr>
          <p:cNvPr id="3" name="Picture 2" descr="A logo with text on it&#10;&#10;Description automatically generated">
            <a:extLst>
              <a:ext uri="{FF2B5EF4-FFF2-40B4-BE49-F238E27FC236}">
                <a16:creationId xmlns:a16="http://schemas.microsoft.com/office/drawing/2014/main" id="{7F1C97BF-8BCC-8427-617A-DEA4DA54975E}"/>
              </a:ext>
            </a:extLst>
          </p:cNvPr>
          <p:cNvPicPr>
            <a:picLocks noChangeAspect="1"/>
          </p:cNvPicPr>
          <p:nvPr/>
        </p:nvPicPr>
        <p:blipFill>
          <a:blip r:embed="rId9">
            <a:alphaModFix amt="20000"/>
          </a:blip>
          <a:srcRect r="53297" b="-149"/>
          <a:stretch/>
        </p:blipFill>
        <p:spPr>
          <a:xfrm>
            <a:off x="9426287" y="3762682"/>
            <a:ext cx="2765714" cy="3079852"/>
          </a:xfrm>
          <a:prstGeom prst="rect">
            <a:avLst/>
          </a:prstGeom>
        </p:spPr>
      </p:pic>
      <p:pic>
        <p:nvPicPr>
          <p:cNvPr id="7" name="Audio 6">
            <a:extLst>
              <a:ext uri="{FF2B5EF4-FFF2-40B4-BE49-F238E27FC236}">
                <a16:creationId xmlns:a16="http://schemas.microsoft.com/office/drawing/2014/main" id="{825491E4-43C8-361B-AD3A-7180B6C8420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91906672"/>
      </p:ext>
    </p:extLst>
  </p:cSld>
  <p:clrMapOvr>
    <a:masterClrMapping/>
  </p:clrMapOvr>
  <mc:AlternateContent xmlns:mc="http://schemas.openxmlformats.org/markup-compatibility/2006" xmlns:p14="http://schemas.microsoft.com/office/powerpoint/2010/main">
    <mc:Choice Requires="p14">
      <p:transition spd="slow" p14:dur="2000" advTm="20350"/>
    </mc:Choice>
    <mc:Fallback xmlns="">
      <p:transition spd="slow" advTm="20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Characteristics of Systems-Level Challenges</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The problem is chronic</a:t>
            </a:r>
          </a:p>
          <a:p>
            <a:pPr>
              <a:lnSpc>
                <a:spcPct val="100000"/>
              </a:lnSpc>
            </a:pPr>
            <a:r>
              <a:rPr lang="en-US">
                <a:latin typeface="Arial"/>
                <a:cs typeface="Arial"/>
              </a:rPr>
              <a:t>No agreed upon best course of action</a:t>
            </a:r>
          </a:p>
          <a:p>
            <a:pPr>
              <a:lnSpc>
                <a:spcPct val="100000"/>
              </a:lnSpc>
            </a:pPr>
            <a:r>
              <a:rPr lang="en-US">
                <a:latin typeface="Arial"/>
                <a:cs typeface="Arial"/>
              </a:rPr>
              <a:t>Multiple interconnecting components</a:t>
            </a:r>
          </a:p>
          <a:p>
            <a:pPr>
              <a:lnSpc>
                <a:spcPct val="100000"/>
              </a:lnSpc>
            </a:pPr>
            <a:r>
              <a:rPr lang="en-US">
                <a:latin typeface="Arial"/>
                <a:cs typeface="Arial"/>
              </a:rPr>
              <a:t>Resistance to change </a:t>
            </a:r>
          </a:p>
        </p:txBody>
      </p:sp>
      <p:pic>
        <p:nvPicPr>
          <p:cNvPr id="3" name="Picture 2" descr="A logo with text on it&#10;&#10;Description automatically generated">
            <a:extLst>
              <a:ext uri="{FF2B5EF4-FFF2-40B4-BE49-F238E27FC236}">
                <a16:creationId xmlns:a16="http://schemas.microsoft.com/office/drawing/2014/main" id="{812DC5F0-B69F-2D9E-22D4-A43ECE94FCB0}"/>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8" name="Audio 7">
            <a:extLst>
              <a:ext uri="{FF2B5EF4-FFF2-40B4-BE49-F238E27FC236}">
                <a16:creationId xmlns:a16="http://schemas.microsoft.com/office/drawing/2014/main" id="{419D6FE5-10C9-8A40-B1AB-9C5314DC50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82905255"/>
      </p:ext>
    </p:extLst>
  </p:cSld>
  <p:clrMapOvr>
    <a:masterClrMapping/>
  </p:clrMapOvr>
  <mc:AlternateContent xmlns:mc="http://schemas.openxmlformats.org/markup-compatibility/2006" xmlns:p14="http://schemas.microsoft.com/office/powerpoint/2010/main">
    <mc:Choice Requires="p14">
      <p:transition spd="slow" p14:dur="2000" advTm="44457"/>
    </mc:Choice>
    <mc:Fallback xmlns="">
      <p:transition spd="slow" advTm="44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normAutofit/>
          </a:bodyPr>
          <a:lstStyle/>
          <a:p>
            <a:r>
              <a:rPr lang="en-US" b="1">
                <a:latin typeface="Georgia"/>
              </a:rPr>
              <a:t>Example: Rising Incarceration of Indigenous Women in Prisons</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a:xfrm>
            <a:off x="838200" y="1825625"/>
            <a:ext cx="8203325" cy="4351338"/>
          </a:xfrm>
        </p:spPr>
        <p:txBody>
          <a:bodyPr vert="horz" lIns="91440" tIns="45720" rIns="91440" bIns="45720" rtlCol="0" anchor="t">
            <a:normAutofit lnSpcReduction="10000"/>
          </a:bodyPr>
          <a:lstStyle/>
          <a:p>
            <a:pPr marL="0" indent="0">
              <a:lnSpc>
                <a:spcPct val="100000"/>
              </a:lnSpc>
              <a:buNone/>
            </a:pPr>
            <a:r>
              <a:rPr lang="en-US" sz="2000">
                <a:latin typeface="Arial"/>
                <a:cs typeface="Calibri"/>
              </a:rPr>
              <a:t>According to recent research, awareness of residential schools and their ongoing impacts on Indigenous people is at an </a:t>
            </a:r>
            <a:r>
              <a:rPr lang="en-US" sz="2000" u="sng">
                <a:latin typeface="Arial"/>
                <a:cs typeface="Calibri"/>
                <a:hlinkClick r:id="rId5"/>
              </a:rPr>
              <a:t>unprecedented high</a:t>
            </a:r>
            <a:r>
              <a:rPr lang="en-US" sz="2000">
                <a:latin typeface="Arial"/>
                <a:cs typeface="Calibri"/>
              </a:rPr>
              <a:t> in Canada – but so is the proportion of women in Canada’s prisons who are Indigenous (</a:t>
            </a:r>
            <a:r>
              <a:rPr lang="en-US" sz="2000" u="sng">
                <a:latin typeface="Arial"/>
                <a:cs typeface="Calibri"/>
                <a:hlinkClick r:id="rId6"/>
              </a:rPr>
              <a:t>over 50% and rising</a:t>
            </a:r>
            <a:r>
              <a:rPr lang="en-US" sz="2000">
                <a:latin typeface="Arial"/>
                <a:cs typeface="Calibri"/>
              </a:rPr>
              <a:t>).  This tragic paradox begs the question: How and why are these numbers climbing at the same time?  </a:t>
            </a:r>
            <a:r>
              <a:rPr lang="en-US" sz="2000" u="sng">
                <a:latin typeface="Arial"/>
                <a:cs typeface="Calibri"/>
                <a:hlinkClick r:id="rId7"/>
              </a:rPr>
              <a:t>Indigenous leaders</a:t>
            </a:r>
            <a:r>
              <a:rPr lang="en-US" sz="2000">
                <a:latin typeface="Arial"/>
                <a:cs typeface="Calibri"/>
              </a:rPr>
              <a:t> and </a:t>
            </a:r>
            <a:r>
              <a:rPr lang="en-US" sz="2000" u="sng">
                <a:latin typeface="Arial"/>
                <a:cs typeface="Calibri"/>
                <a:hlinkClick r:id="rId8"/>
              </a:rPr>
              <a:t>justice system reform advocates</a:t>
            </a:r>
            <a:r>
              <a:rPr lang="en-US" sz="2000">
                <a:latin typeface="Arial"/>
                <a:cs typeface="Calibri"/>
              </a:rPr>
              <a:t> alike have raised the alarm about the mass incarceration of Indigenous people – especially women - for many decades (including the Truth and Reconciliation Commission – </a:t>
            </a:r>
            <a:r>
              <a:rPr lang="en-US" sz="2000" u="sng">
                <a:solidFill>
                  <a:srgbClr val="467886"/>
                </a:solidFill>
                <a:latin typeface="Arial"/>
                <a:cs typeface="Calibri"/>
              </a:rPr>
              <a:t>Call to Action 30</a:t>
            </a:r>
            <a:r>
              <a:rPr lang="en-US" sz="2000">
                <a:latin typeface="Arial"/>
                <a:cs typeface="Calibri"/>
              </a:rPr>
              <a:t>).  Advocates have clearly, consistently identified </a:t>
            </a:r>
            <a:r>
              <a:rPr lang="en-US" sz="2000" u="sng">
                <a:latin typeface="Arial"/>
                <a:cs typeface="Calibri"/>
                <a:hlinkClick r:id="rId9"/>
              </a:rPr>
              <a:t>intergenerational trauma</a:t>
            </a:r>
            <a:r>
              <a:rPr lang="en-US" sz="2000">
                <a:latin typeface="Arial"/>
                <a:cs typeface="Calibri"/>
              </a:rPr>
              <a:t>, </a:t>
            </a:r>
            <a:r>
              <a:rPr lang="en-US" sz="2000" u="sng">
                <a:latin typeface="Arial"/>
                <a:cs typeface="Calibri"/>
                <a:hlinkClick r:id="rId10"/>
              </a:rPr>
              <a:t>enduring colonial practices</a:t>
            </a:r>
            <a:r>
              <a:rPr lang="en-US" sz="2000">
                <a:latin typeface="Arial"/>
                <a:cs typeface="Calibri"/>
              </a:rPr>
              <a:t> and </a:t>
            </a:r>
            <a:r>
              <a:rPr lang="en-US" sz="2000" u="sng">
                <a:latin typeface="Arial"/>
                <a:cs typeface="Calibri"/>
                <a:hlinkClick r:id="rId11"/>
              </a:rPr>
              <a:t>systemic racism</a:t>
            </a:r>
            <a:r>
              <a:rPr lang="en-US" sz="2000">
                <a:latin typeface="Arial"/>
                <a:cs typeface="Calibri"/>
              </a:rPr>
              <a:t> as the basis of the prison pipeline.  This pipeline describes the experience of many Indigenous women navigating child welfare, education and health care systems and suffering well-worn patterns of systemic abuse and abandonment that often leave them </a:t>
            </a:r>
            <a:r>
              <a:rPr lang="en-US" sz="2000" u="sng">
                <a:latin typeface="Arial"/>
                <a:cs typeface="Calibri"/>
                <a:hlinkClick r:id="rId12"/>
              </a:rPr>
              <a:t>stuck in cycles that lead to prison</a:t>
            </a:r>
            <a:r>
              <a:rPr lang="en-US" sz="2000">
                <a:latin typeface="Arial"/>
                <a:cs typeface="Calibri"/>
              </a:rPr>
              <a:t>.  </a:t>
            </a:r>
          </a:p>
        </p:txBody>
      </p:sp>
      <p:pic>
        <p:nvPicPr>
          <p:cNvPr id="3" name="Picture 2" descr="A logo with text on it&#10;&#10;Description automatically generated">
            <a:extLst>
              <a:ext uri="{FF2B5EF4-FFF2-40B4-BE49-F238E27FC236}">
                <a16:creationId xmlns:a16="http://schemas.microsoft.com/office/drawing/2014/main" id="{DCEAB7B9-0D81-082F-F415-281A38BCC3F6}"/>
              </a:ext>
            </a:extLst>
          </p:cNvPr>
          <p:cNvPicPr>
            <a:picLocks noChangeAspect="1"/>
          </p:cNvPicPr>
          <p:nvPr/>
        </p:nvPicPr>
        <p:blipFill>
          <a:blip r:embed="rId13">
            <a:alphaModFix amt="20000"/>
          </a:blip>
          <a:srcRect r="53297" b="-149"/>
          <a:stretch/>
        </p:blipFill>
        <p:spPr>
          <a:xfrm>
            <a:off x="9426287" y="3754731"/>
            <a:ext cx="2765714" cy="3079852"/>
          </a:xfrm>
          <a:prstGeom prst="rect">
            <a:avLst/>
          </a:prstGeom>
        </p:spPr>
      </p:pic>
      <p:pic>
        <p:nvPicPr>
          <p:cNvPr id="8" name="Audio 7">
            <a:extLst>
              <a:ext uri="{FF2B5EF4-FFF2-40B4-BE49-F238E27FC236}">
                <a16:creationId xmlns:a16="http://schemas.microsoft.com/office/drawing/2014/main" id="{C498EC3D-6E9A-15F0-3DA0-45C74E06329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04077383"/>
      </p:ext>
    </p:extLst>
  </p:cSld>
  <p:clrMapOvr>
    <a:masterClrMapping/>
  </p:clrMapOvr>
  <mc:AlternateContent xmlns:mc="http://schemas.openxmlformats.org/markup-compatibility/2006" xmlns:p14="http://schemas.microsoft.com/office/powerpoint/2010/main">
    <mc:Choice Requires="p14">
      <p:transition spd="slow" p14:dur="2000" advTm="77097"/>
    </mc:Choice>
    <mc:Fallback xmlns="">
      <p:transition spd="slow" advTm="77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Characteristics of Systems-Level Challenges</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b="1">
                <a:latin typeface="Arial"/>
                <a:cs typeface="Arial"/>
              </a:rPr>
              <a:t>The problem is chronic</a:t>
            </a:r>
          </a:p>
          <a:p>
            <a:pPr>
              <a:lnSpc>
                <a:spcPct val="100000"/>
              </a:lnSpc>
            </a:pPr>
            <a:r>
              <a:rPr lang="en-US">
                <a:latin typeface="Arial"/>
                <a:cs typeface="Arial"/>
              </a:rPr>
              <a:t>No agreed upon best course of action</a:t>
            </a:r>
          </a:p>
          <a:p>
            <a:pPr>
              <a:lnSpc>
                <a:spcPct val="100000"/>
              </a:lnSpc>
            </a:pPr>
            <a:r>
              <a:rPr lang="en-US">
                <a:latin typeface="Arial"/>
                <a:cs typeface="Arial"/>
              </a:rPr>
              <a:t>Multiple interconnecting components</a:t>
            </a:r>
          </a:p>
          <a:p>
            <a:pPr>
              <a:lnSpc>
                <a:spcPct val="100000"/>
              </a:lnSpc>
            </a:pPr>
            <a:r>
              <a:rPr lang="en-US">
                <a:latin typeface="Arial"/>
                <a:cs typeface="Arial"/>
              </a:rPr>
              <a:t>Resistance to change </a:t>
            </a:r>
          </a:p>
        </p:txBody>
      </p:sp>
      <p:pic>
        <p:nvPicPr>
          <p:cNvPr id="3" name="Picture 2" descr="A logo with text on it&#10;&#10;Description automatically generated">
            <a:extLst>
              <a:ext uri="{FF2B5EF4-FFF2-40B4-BE49-F238E27FC236}">
                <a16:creationId xmlns:a16="http://schemas.microsoft.com/office/drawing/2014/main" id="{FAF57C5E-16FC-7C92-9EA6-CF68795E643F}"/>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8" name="Audio 7">
            <a:extLst>
              <a:ext uri="{FF2B5EF4-FFF2-40B4-BE49-F238E27FC236}">
                <a16:creationId xmlns:a16="http://schemas.microsoft.com/office/drawing/2014/main" id="{687285E2-4E88-8437-61DE-79A3F6107D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8119157"/>
      </p:ext>
    </p:extLst>
  </p:cSld>
  <p:clrMapOvr>
    <a:masterClrMapping/>
  </p:clrMapOvr>
  <mc:AlternateContent xmlns:mc="http://schemas.openxmlformats.org/markup-compatibility/2006" xmlns:p14="http://schemas.microsoft.com/office/powerpoint/2010/main">
    <mc:Choice Requires="p14">
      <p:transition spd="slow" p14:dur="2000" advTm="20702"/>
    </mc:Choice>
    <mc:Fallback xmlns="">
      <p:transition spd="slow" advTm="20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Characteristics of Systems-Level Challenges</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The problem is chronic</a:t>
            </a:r>
          </a:p>
          <a:p>
            <a:pPr>
              <a:lnSpc>
                <a:spcPct val="100000"/>
              </a:lnSpc>
            </a:pPr>
            <a:r>
              <a:rPr lang="en-US" b="1">
                <a:latin typeface="Arial"/>
                <a:cs typeface="Arial"/>
              </a:rPr>
              <a:t>No agreed upon best course of action</a:t>
            </a:r>
          </a:p>
          <a:p>
            <a:pPr>
              <a:lnSpc>
                <a:spcPct val="100000"/>
              </a:lnSpc>
            </a:pPr>
            <a:r>
              <a:rPr lang="en-US">
                <a:latin typeface="Arial"/>
                <a:cs typeface="Arial"/>
              </a:rPr>
              <a:t>Multiple interconnecting components</a:t>
            </a:r>
          </a:p>
          <a:p>
            <a:pPr>
              <a:lnSpc>
                <a:spcPct val="100000"/>
              </a:lnSpc>
            </a:pPr>
            <a:r>
              <a:rPr lang="en-US">
                <a:latin typeface="Arial"/>
                <a:cs typeface="Arial"/>
              </a:rPr>
              <a:t>Resistance to change </a:t>
            </a:r>
          </a:p>
        </p:txBody>
      </p:sp>
      <p:pic>
        <p:nvPicPr>
          <p:cNvPr id="3" name="Picture 2" descr="A logo with text on it&#10;&#10;Description automatically generated">
            <a:extLst>
              <a:ext uri="{FF2B5EF4-FFF2-40B4-BE49-F238E27FC236}">
                <a16:creationId xmlns:a16="http://schemas.microsoft.com/office/drawing/2014/main" id="{F30C20AC-D34A-F100-EB92-CAAF9405F14B}"/>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8" name="Audio 7">
            <a:extLst>
              <a:ext uri="{FF2B5EF4-FFF2-40B4-BE49-F238E27FC236}">
                <a16:creationId xmlns:a16="http://schemas.microsoft.com/office/drawing/2014/main" id="{C7A43531-80F1-5D70-652E-D2F58723F2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13829700"/>
      </p:ext>
    </p:extLst>
  </p:cSld>
  <p:clrMapOvr>
    <a:masterClrMapping/>
  </p:clrMapOvr>
  <mc:AlternateContent xmlns:mc="http://schemas.openxmlformats.org/markup-compatibility/2006" xmlns:p14="http://schemas.microsoft.com/office/powerpoint/2010/main">
    <mc:Choice Requires="p14">
      <p:transition spd="slow" p14:dur="2000" advTm="10804"/>
    </mc:Choice>
    <mc:Fallback xmlns="">
      <p:transition spd="slow" advTm="10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Characteristics of Systems-Level Challenges</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The problem is chronic</a:t>
            </a:r>
          </a:p>
          <a:p>
            <a:pPr>
              <a:lnSpc>
                <a:spcPct val="100000"/>
              </a:lnSpc>
            </a:pPr>
            <a:r>
              <a:rPr lang="en-US">
                <a:latin typeface="Arial"/>
                <a:cs typeface="Arial"/>
              </a:rPr>
              <a:t>No agreed upon best course of action</a:t>
            </a:r>
          </a:p>
          <a:p>
            <a:pPr>
              <a:lnSpc>
                <a:spcPct val="100000"/>
              </a:lnSpc>
            </a:pPr>
            <a:r>
              <a:rPr lang="en-US" b="1">
                <a:latin typeface="Arial"/>
                <a:cs typeface="Arial"/>
              </a:rPr>
              <a:t>Multiple interconnecting components</a:t>
            </a:r>
          </a:p>
          <a:p>
            <a:pPr>
              <a:lnSpc>
                <a:spcPct val="100000"/>
              </a:lnSpc>
            </a:pPr>
            <a:r>
              <a:rPr lang="en-US">
                <a:latin typeface="Arial"/>
                <a:cs typeface="Arial"/>
              </a:rPr>
              <a:t>Resistance to change </a:t>
            </a:r>
          </a:p>
        </p:txBody>
      </p:sp>
      <p:pic>
        <p:nvPicPr>
          <p:cNvPr id="3" name="Picture 2" descr="A logo with text on it&#10;&#10;Description automatically generated">
            <a:extLst>
              <a:ext uri="{FF2B5EF4-FFF2-40B4-BE49-F238E27FC236}">
                <a16:creationId xmlns:a16="http://schemas.microsoft.com/office/drawing/2014/main" id="{0BFAC01F-1BFE-DFFF-BEC5-4B5EDC6D0B9D}"/>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8" name="Audio 7">
            <a:extLst>
              <a:ext uri="{FF2B5EF4-FFF2-40B4-BE49-F238E27FC236}">
                <a16:creationId xmlns:a16="http://schemas.microsoft.com/office/drawing/2014/main" id="{51B727ED-F425-8473-7C70-52177B8E5C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00691114"/>
      </p:ext>
    </p:extLst>
  </p:cSld>
  <p:clrMapOvr>
    <a:masterClrMapping/>
  </p:clrMapOvr>
  <mc:AlternateContent xmlns:mc="http://schemas.openxmlformats.org/markup-compatibility/2006" xmlns:p14="http://schemas.microsoft.com/office/powerpoint/2010/main">
    <mc:Choice Requires="p14">
      <p:transition spd="slow" p14:dur="2000" advTm="9886"/>
    </mc:Choice>
    <mc:Fallback xmlns="">
      <p:transition spd="slow" advTm="9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2CA-D04B-28B1-076D-E2AFD8BB1B26}"/>
              </a:ext>
            </a:extLst>
          </p:cNvPr>
          <p:cNvSpPr>
            <a:spLocks noGrp="1"/>
          </p:cNvSpPr>
          <p:nvPr>
            <p:ph type="title"/>
          </p:nvPr>
        </p:nvSpPr>
        <p:spPr/>
        <p:txBody>
          <a:bodyPr/>
          <a:lstStyle/>
          <a:p>
            <a:r>
              <a:rPr lang="en-US" b="1">
                <a:latin typeface="Georgia"/>
              </a:rPr>
              <a:t>Characteristics of Systems-Level Challenges</a:t>
            </a:r>
            <a:endParaRPr lang="en-US"/>
          </a:p>
        </p:txBody>
      </p:sp>
      <p:sp>
        <p:nvSpPr>
          <p:cNvPr id="4" name="Content Placeholder 3">
            <a:extLst>
              <a:ext uri="{FF2B5EF4-FFF2-40B4-BE49-F238E27FC236}">
                <a16:creationId xmlns:a16="http://schemas.microsoft.com/office/drawing/2014/main" id="{5E157B69-273F-0BB6-A303-431124AF0787}"/>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The problem is chronic</a:t>
            </a:r>
          </a:p>
          <a:p>
            <a:pPr>
              <a:lnSpc>
                <a:spcPct val="100000"/>
              </a:lnSpc>
            </a:pPr>
            <a:r>
              <a:rPr lang="en-US">
                <a:latin typeface="Arial"/>
                <a:cs typeface="Arial"/>
              </a:rPr>
              <a:t>No agreed upon best course of action</a:t>
            </a:r>
          </a:p>
          <a:p>
            <a:pPr>
              <a:lnSpc>
                <a:spcPct val="100000"/>
              </a:lnSpc>
            </a:pPr>
            <a:r>
              <a:rPr lang="en-US">
                <a:latin typeface="Arial"/>
                <a:cs typeface="Arial"/>
              </a:rPr>
              <a:t>Multiple interconnecting components</a:t>
            </a:r>
          </a:p>
          <a:p>
            <a:pPr>
              <a:lnSpc>
                <a:spcPct val="100000"/>
              </a:lnSpc>
            </a:pPr>
            <a:r>
              <a:rPr lang="en-US" b="1">
                <a:latin typeface="Arial"/>
                <a:cs typeface="Arial"/>
              </a:rPr>
              <a:t>Resistance to change </a:t>
            </a:r>
          </a:p>
        </p:txBody>
      </p:sp>
      <p:pic>
        <p:nvPicPr>
          <p:cNvPr id="3" name="Picture 2" descr="A logo with text on it&#10;&#10;Description automatically generated">
            <a:extLst>
              <a:ext uri="{FF2B5EF4-FFF2-40B4-BE49-F238E27FC236}">
                <a16:creationId xmlns:a16="http://schemas.microsoft.com/office/drawing/2014/main" id="{B192292A-8D53-F70B-5B53-A2B2BA3951DB}"/>
              </a:ext>
            </a:extLst>
          </p:cNvPr>
          <p:cNvPicPr>
            <a:picLocks noChangeAspect="1"/>
          </p:cNvPicPr>
          <p:nvPr/>
        </p:nvPicPr>
        <p:blipFill>
          <a:blip r:embed="rId5">
            <a:alphaModFix amt="20000"/>
          </a:blip>
          <a:srcRect r="53297" b="-149"/>
          <a:stretch/>
        </p:blipFill>
        <p:spPr>
          <a:xfrm>
            <a:off x="9426287" y="3754731"/>
            <a:ext cx="2765714" cy="3079852"/>
          </a:xfrm>
          <a:prstGeom prst="rect">
            <a:avLst/>
          </a:prstGeom>
        </p:spPr>
      </p:pic>
      <p:pic>
        <p:nvPicPr>
          <p:cNvPr id="7" name="Audio 6">
            <a:extLst>
              <a:ext uri="{FF2B5EF4-FFF2-40B4-BE49-F238E27FC236}">
                <a16:creationId xmlns:a16="http://schemas.microsoft.com/office/drawing/2014/main" id="{0A70D29F-0C6F-1115-3005-38E6A0355A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46709472"/>
      </p:ext>
    </p:extLst>
  </p:cSld>
  <p:clrMapOvr>
    <a:masterClrMapping/>
  </p:clrMapOvr>
  <mc:AlternateContent xmlns:mc="http://schemas.openxmlformats.org/markup-compatibility/2006" xmlns:p14="http://schemas.microsoft.com/office/powerpoint/2010/main">
    <mc:Choice Requires="p14">
      <p:transition spd="slow" p14:dur="2000" advTm="14121"/>
    </mc:Choice>
    <mc:Fallback xmlns="">
      <p:transition spd="slow" advTm="14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e9d8ab-39bb-45e6-bc83-66d3923e3781">
      <Terms xmlns="http://schemas.microsoft.com/office/infopath/2007/PartnerControls"/>
    </lcf76f155ced4ddcb4097134ff3c332f>
    <TaxCatchAll xmlns="60aea473-1845-4218-9eda-fe1619a96e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2BB48D0E71514886E40F415F2A1BEB" ma:contentTypeVersion="15" ma:contentTypeDescription="Create a new document." ma:contentTypeScope="" ma:versionID="0ad055da3006877309a3d5b9379029c6">
  <xsd:schema xmlns:xsd="http://www.w3.org/2001/XMLSchema" xmlns:xs="http://www.w3.org/2001/XMLSchema" xmlns:p="http://schemas.microsoft.com/office/2006/metadata/properties" xmlns:ns2="c5e9d8ab-39bb-45e6-bc83-66d3923e3781" xmlns:ns3="60aea473-1845-4218-9eda-fe1619a96e39" targetNamespace="http://schemas.microsoft.com/office/2006/metadata/properties" ma:root="true" ma:fieldsID="d65740fdfdadfe6b391494e880d17e5f" ns2:_="" ns3:_="">
    <xsd:import namespace="c5e9d8ab-39bb-45e6-bc83-66d3923e3781"/>
    <xsd:import namespace="60aea473-1845-4218-9eda-fe1619a96e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9d8ab-39bb-45e6-bc83-66d3923e3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aea473-1845-4218-9eda-fe1619a96e3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5b2c6c-058e-4236-b1a0-ed3107b014e8}" ma:internalName="TaxCatchAll" ma:showField="CatchAllData" ma:web="60aea473-1845-4218-9eda-fe1619a96e3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1769D-7834-4645-B5AE-44F1963DD214}">
  <ds:schemaRefs>
    <ds:schemaRef ds:uri="http://schemas.microsoft.com/sharepoint/v3/contenttype/forms"/>
  </ds:schemaRefs>
</ds:datastoreItem>
</file>

<file path=customXml/itemProps2.xml><?xml version="1.0" encoding="utf-8"?>
<ds:datastoreItem xmlns:ds="http://schemas.openxmlformats.org/officeDocument/2006/customXml" ds:itemID="{240EFBD9-4950-4B7B-AB25-E1A2C9C0EDE3}">
  <ds:schemaRefs>
    <ds:schemaRef ds:uri="478c6d9b-25f5-49bc-84e9-7c6c9afbb032"/>
    <ds:schemaRef ds:uri="f2e077b3-29c7-4e73-b5d6-71983894ae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5e9d8ab-39bb-45e6-bc83-66d3923e3781"/>
    <ds:schemaRef ds:uri="60aea473-1845-4218-9eda-fe1619a96e39"/>
  </ds:schemaRefs>
</ds:datastoreItem>
</file>

<file path=customXml/itemProps3.xml><?xml version="1.0" encoding="utf-8"?>
<ds:datastoreItem xmlns:ds="http://schemas.openxmlformats.org/officeDocument/2006/customXml" ds:itemID="{876AACB0-59AF-4DC4-BD4C-FF210756B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9d8ab-39bb-45e6-bc83-66d3923e3781"/>
    <ds:schemaRef ds:uri="60aea473-1845-4218-9eda-fe1619a96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1822</Words>
  <Application>Microsoft Office PowerPoint</Application>
  <PresentationFormat>Widescreen</PresentationFormat>
  <Paragraphs>150</Paragraphs>
  <Slides>23</Slides>
  <Notes>22</Notes>
  <HiddenSlides>0</HiddenSlides>
  <MMClips>24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Courier New</vt:lpstr>
      <vt:lpstr>Georgia</vt:lpstr>
      <vt:lpstr>Symbol</vt:lpstr>
      <vt:lpstr>office theme</vt:lpstr>
      <vt:lpstr>PowerPoint Presentation</vt:lpstr>
      <vt:lpstr>What to Expect</vt:lpstr>
      <vt:lpstr>Identifying a Challenge</vt:lpstr>
      <vt:lpstr>Characteristics of Systems-Level Challenges</vt:lpstr>
      <vt:lpstr>Example: Rising Incarceration of Indigenous Women in Prisons</vt:lpstr>
      <vt:lpstr>Characteristics of Systems-Level Challenges</vt:lpstr>
      <vt:lpstr>Characteristics of Systems-Level Challenges</vt:lpstr>
      <vt:lpstr>Characteristics of Systems-Level Challenges</vt:lpstr>
      <vt:lpstr>Characteristics of Systems-Level Challenges</vt:lpstr>
      <vt:lpstr>Illustrating the Impact</vt:lpstr>
      <vt:lpstr>Knowledge Sharing </vt:lpstr>
      <vt:lpstr>One-Page Challenge Statement</vt:lpstr>
      <vt:lpstr>Access to Support</vt:lpstr>
      <vt:lpstr>Explore Previous Challenge Submissions</vt:lpstr>
      <vt:lpstr>Matching</vt:lpstr>
      <vt:lpstr>What to Expect</vt:lpstr>
      <vt:lpstr>Student Submissions</vt:lpstr>
      <vt:lpstr>Student Submissions</vt:lpstr>
      <vt:lpstr>Student Submissions</vt:lpstr>
      <vt:lpstr>Student Submissions</vt:lpstr>
      <vt:lpstr>Student Submissions</vt:lpstr>
      <vt:lpstr>Possible Outcomes</vt:lpstr>
      <vt:lpstr>Ready to Get Involved?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Heidebrecht</dc:creator>
  <cp:lastModifiedBy>CPA Program Assistant</cp:lastModifiedBy>
  <cp:revision>4</cp:revision>
  <dcterms:created xsi:type="dcterms:W3CDTF">2024-11-22T20:43:36Z</dcterms:created>
  <dcterms:modified xsi:type="dcterms:W3CDTF">2024-11-29T15:32:07Z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0x010100A32BB48D0E71514886E40F415F2A1BEB</vt:lpwstr>
  </property>
  <property fmtid="{D5CDD505-2E9C-101B-9397-08002B2CF9AE}" pid="3" name="MediaServiceImageTags">
    <vt:lpwstr/>
  </property>
</Properties>
</file>