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1" r:id="rId4"/>
    <p:sldId id="271" r:id="rId5"/>
    <p:sldId id="272" r:id="rId6"/>
    <p:sldId id="260" r:id="rId7"/>
    <p:sldId id="259" r:id="rId8"/>
    <p:sldId id="268" r:id="rId9"/>
    <p:sldId id="267" r:id="rId10"/>
    <p:sldId id="269" r:id="rId11"/>
    <p:sldId id="263" r:id="rId12"/>
    <p:sldId id="275" r:id="rId13"/>
    <p:sldId id="264" r:id="rId14"/>
    <p:sldId id="273" r:id="rId15"/>
    <p:sldId id="283" r:id="rId16"/>
    <p:sldId id="281" r:id="rId17"/>
    <p:sldId id="284" r:id="rId18"/>
    <p:sldId id="266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79F57"/>
    <a:srgbClr val="F9B073"/>
    <a:srgbClr val="F79747"/>
    <a:srgbClr val="EDC555"/>
    <a:srgbClr val="D29C5A"/>
    <a:srgbClr val="F68D36"/>
    <a:srgbClr val="F68E38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5490" autoAdjust="0"/>
  </p:normalViewPr>
  <p:slideViewPr>
    <p:cSldViewPr>
      <p:cViewPr varScale="1">
        <p:scale>
          <a:sx n="100" d="100"/>
          <a:sy n="100" d="100"/>
        </p:scale>
        <p:origin x="-19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4801-083D-417C-AB93-F0400AAB3D38}" type="datetimeFigureOut">
              <a:rPr lang="en-CA" smtClean="0"/>
              <a:t>30/06/2015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7186B-7438-4AED-A765-0174FFAEBB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171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186B-7438-4AED-A765-0174FFAEBBCD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2191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186B-7438-4AED-A765-0174FFAEBBCD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6198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186B-7438-4AED-A765-0174FFAEBBCD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0811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186B-7438-4AED-A765-0174FFAEBBCD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850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186B-7438-4AED-A765-0174FFAEBBCD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5423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186B-7438-4AED-A765-0174FFAEBBCD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9013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186B-7438-4AED-A765-0174FFAEBBCD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2643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186B-7438-4AED-A765-0174FFAEBBCD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8244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ESS:</a:t>
            </a:r>
            <a:r>
              <a:rPr lang="en-CA" baseline="0" dirty="0" smtClean="0"/>
              <a:t> Energy Storage System (Same as Page 7),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186B-7438-4AED-A765-0174FFAEBBCD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0700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186B-7438-4AED-A765-0174FFAEBBCD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970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2BC2-5397-4F6F-AE4E-B35F1D68645B}" type="datetime1">
              <a:rPr lang="en-CA" smtClean="0"/>
              <a:t>30/06/2015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BC5C-D223-4A3D-BD8B-BAFD5E2A7F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137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8B82-8B51-4896-842C-A1B007BB7298}" type="datetime1">
              <a:rPr lang="en-CA" smtClean="0"/>
              <a:t>30/06/2015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BC5C-D223-4A3D-BD8B-BAFD5E2A7F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672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1684-5C31-4256-96A1-8E2AF0C5393B}" type="datetime1">
              <a:rPr lang="en-CA" smtClean="0"/>
              <a:t>30/06/2015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BC5C-D223-4A3D-BD8B-BAFD5E2A7F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390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3CED-AF98-4CBA-8750-E5298E7030B8}" type="datetime1">
              <a:rPr lang="en-CA" smtClean="0"/>
              <a:t>30/06/2015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BC5C-D223-4A3D-BD8B-BAFD5E2A7F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379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1EB5-32CD-4FE4-B424-A4C0864538AE}" type="datetime1">
              <a:rPr lang="en-CA" smtClean="0"/>
              <a:t>30/06/2015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BC5C-D223-4A3D-BD8B-BAFD5E2A7F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788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BA0F-6E9F-401A-9204-A2CD165B5ED9}" type="datetime1">
              <a:rPr lang="en-CA" smtClean="0"/>
              <a:t>30/06/2015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BC5C-D223-4A3D-BD8B-BAFD5E2A7F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682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278F-3BE2-456A-A68D-F0244256AD6C}" type="datetime1">
              <a:rPr lang="en-CA" smtClean="0"/>
              <a:t>30/06/2015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BC5C-D223-4A3D-BD8B-BAFD5E2A7F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294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8D9E-75EB-495D-97FE-E8BD78880EF7}" type="datetime1">
              <a:rPr lang="en-CA" smtClean="0"/>
              <a:t>30/06/2015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BC5C-D223-4A3D-BD8B-BAFD5E2A7F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806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E167-339E-4B7D-9FC5-BA57C569D34A}" type="datetime1">
              <a:rPr lang="en-CA" smtClean="0"/>
              <a:t>30/06/2015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BC5C-D223-4A3D-BD8B-BAFD5E2A7F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395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4820-7FE6-4C5A-89B9-E5B35BC95F51}" type="datetime1">
              <a:rPr lang="en-CA" smtClean="0"/>
              <a:t>30/06/2015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BC5C-D223-4A3D-BD8B-BAFD5E2A7F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415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6CD1-27EC-49D6-8A2E-479B24239101}" type="datetime1">
              <a:rPr lang="en-CA" smtClean="0"/>
              <a:t>30/06/2015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BC5C-D223-4A3D-BD8B-BAFD5E2A7F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2661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2CF77-ECE5-46E0-A839-8AD9052E7168}" type="datetime1">
              <a:rPr lang="en-CA" smtClean="0"/>
              <a:t>30/06/2015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2BC5C-D223-4A3D-BD8B-BAFD5E2A7F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662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891515"/>
            <a:ext cx="8064896" cy="4481701"/>
          </a:xfrm>
        </p:spPr>
        <p:txBody>
          <a:bodyPr>
            <a:noAutofit/>
          </a:bodyPr>
          <a:lstStyle/>
          <a:p>
            <a:r>
              <a:rPr lang="en-CA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CA" sz="6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TO UNLEASH EV</a:t>
            </a:r>
            <a:r>
              <a:rPr lang="en-CA" sz="48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S...</a:t>
            </a:r>
            <a:r>
              <a:rPr lang="en-CA" sz="6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CA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CA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CA" sz="3200" b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CA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CA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CA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FROM THE NICHE</a:t>
            </a:r>
            <a:endParaRPr lang="en-CA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525344"/>
            <a:ext cx="1944216" cy="17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076057" y="5877272"/>
            <a:ext cx="3600401" cy="923425"/>
            <a:chOff x="2909269" y="5213656"/>
            <a:chExt cx="4255019" cy="90167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9269" y="5213656"/>
              <a:ext cx="2539420" cy="901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itle 1"/>
            <p:cNvSpPr txBox="1">
              <a:spLocks/>
            </p:cNvSpPr>
            <p:nvPr/>
          </p:nvSpPr>
          <p:spPr>
            <a:xfrm>
              <a:off x="5385508" y="5283968"/>
              <a:ext cx="1778780" cy="7007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CA" sz="5400" b="1" dirty="0" smtClean="0">
                  <a:solidFill>
                    <a:schemeClr val="bg1"/>
                  </a:solidFill>
                  <a:latin typeface="Century Gothic" pitchFamily="34" charset="0"/>
                </a:rPr>
                <a:t>2015</a:t>
              </a: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251520" y="5877272"/>
            <a:ext cx="8660474" cy="0"/>
          </a:xfrm>
          <a:prstGeom prst="line">
            <a:avLst/>
          </a:prstGeom>
          <a:ln w="2540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Lilyn\Desktop\UWAFT in whi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49" y="5517232"/>
            <a:ext cx="3243263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62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en-CA" sz="5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2422043"/>
            <a:ext cx="8064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itchFamily="34" charset="0"/>
              <a:buChar char="•"/>
            </a:pPr>
            <a:r>
              <a:rPr lang="en-C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UNIVERSITY COMPETITIONS RELATED TO EV CHALLENGES</a:t>
            </a:r>
          </a:p>
          <a:p>
            <a:pPr marL="800100" lvl="1" indent="-342900" fontAlgn="base">
              <a:buFont typeface="Arial" pitchFamily="34" charset="0"/>
              <a:buChar char="•"/>
            </a:pPr>
            <a:r>
              <a:rPr lang="en-C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GETS STUDENTS INTERESTED IN MANUFACTURING SECTORS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ACQUIRE FRESH AND NEW IDEAS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CA" sz="1600" b="1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buFont typeface="Arial" pitchFamily="34" charset="0"/>
              <a:buChar char="•"/>
            </a:pPr>
            <a:r>
              <a:rPr lang="en-C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PROGRAMS TO BRING TOGETHER MANUFACTURERS, RESEARCHERS &amp; STAKEHOLDERS TO IMPROVE:</a:t>
            </a:r>
          </a:p>
          <a:p>
            <a:pPr marL="800100" lvl="1" indent="-342900" fontAlgn="base">
              <a:buFont typeface="Arial" pitchFamily="34" charset="0"/>
              <a:buChar char="•"/>
            </a:pPr>
            <a:r>
              <a:rPr lang="en-C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COMPOUNDS USED IN THE BATTERIES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EFFICIENCY TO INCREASE THE AMOUNT OF BATTERIES PRODUCED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SOFTWARE SOLUTIONS USED</a:t>
            </a:r>
            <a:endParaRPr lang="en-CA" sz="2000" b="1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3757" y="1772816"/>
            <a:ext cx="41056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LONG TERM COST REDUCTION</a:t>
            </a:r>
            <a:endParaRPr lang="en-CA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BC5C-D223-4A3D-BD8B-BAFD5E2A7FF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33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Autofit/>
          </a:bodyPr>
          <a:lstStyle/>
          <a:p>
            <a:r>
              <a:rPr lang="en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 WHAT’S OUR </a:t>
            </a:r>
            <a:r>
              <a:rPr lang="en-C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BIG</a:t>
            </a:r>
            <a:r>
              <a:rPr lang="en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IDEA?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BC5C-D223-4A3D-BD8B-BAFD5E2A7FFC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439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Autofit/>
          </a:bodyPr>
          <a:lstStyle/>
          <a:p>
            <a:r>
              <a:rPr lang="en-CA" sz="48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UWAFT</a:t>
            </a:r>
            <a:r>
              <a:rPr lang="en-CA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BENCHMARK </a:t>
            </a:r>
            <a:r>
              <a:rPr lang="en-CA" sz="4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</a:t>
            </a:r>
            <a:endParaRPr lang="en-CA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BC5C-D223-4A3D-BD8B-BAFD5E2A7FFC}" type="slidenum">
              <a:rPr lang="en-CA" smtClean="0"/>
              <a:t>12</a:t>
            </a:fld>
            <a:endParaRPr lang="en-CA" dirty="0"/>
          </a:p>
        </p:txBody>
      </p:sp>
      <p:pic>
        <p:nvPicPr>
          <p:cNvPr id="1026" name="Picture 2" descr="C:\Users\Lilyn\Desktop\11287683_10155542130970244_803274300_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" b="99805" l="2641" r="49830">
                        <a14:foregroundMark x1="35434" y1="85854" x2="35434" y2="85854"/>
                        <a14:foregroundMark x1="39353" y1="87805" x2="39353" y2="87805"/>
                        <a14:foregroundMark x1="32283" y1="55024" x2="32283" y2="55024"/>
                        <a14:foregroundMark x1="32027" y1="58732" x2="32027" y2="58732"/>
                        <a14:foregroundMark x1="16099" y1="55122" x2="16099" y2="55122"/>
                        <a14:foregroundMark x1="23850" y1="49854" x2="23850" y2="49854"/>
                        <a14:foregroundMark x1="15843" y1="54146" x2="15843" y2="54146"/>
                        <a14:foregroundMark x1="30494" y1="53268" x2="30494" y2="53268"/>
                        <a14:foregroundMark x1="24361" y1="40000" x2="24361" y2="40000"/>
                        <a14:foregroundMark x1="13543" y1="94634" x2="13543" y2="94634"/>
                        <a14:foregroundMark x1="46934" y1="52976" x2="46934" y2="52976"/>
                        <a14:foregroundMark x1="38075" y1="87122" x2="38075" y2="87122"/>
                        <a14:foregroundMark x1="16780" y1="57073" x2="16780" y2="57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4" r="50000"/>
          <a:stretch/>
        </p:blipFill>
        <p:spPr bwMode="auto">
          <a:xfrm>
            <a:off x="3203848" y="1032628"/>
            <a:ext cx="3168352" cy="5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Lilyn\Desktop\11287683_10155542130970244_803274300_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4" t="72946" r="6048" b="15815"/>
          <a:stretch/>
        </p:blipFill>
        <p:spPr bwMode="auto">
          <a:xfrm>
            <a:off x="-5922" y="6165304"/>
            <a:ext cx="3095898" cy="73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78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7950" y="2172920"/>
            <a:ext cx="84045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VEHICLE: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PRIMARY ESS: </a:t>
            </a:r>
            <a:r>
              <a:rPr lang="en-CA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CA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CA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-ION</a:t>
            </a:r>
            <a:r>
              <a:rPr lang="en-C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BATTERY WITH RANGE OF </a:t>
            </a:r>
            <a:r>
              <a:rPr lang="en-CA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~150 km</a:t>
            </a:r>
            <a:r>
              <a:rPr lang="en-C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SECONDARY ESS: </a:t>
            </a:r>
            <a:r>
              <a:rPr lang="en-CA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Zn-AIR</a:t>
            </a:r>
            <a:r>
              <a:rPr lang="en-CA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C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RANGE EXTENDER OF </a:t>
            </a:r>
            <a:r>
              <a:rPr lang="en-CA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~600 km </a:t>
            </a:r>
            <a:r>
              <a:rPr lang="en-C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en-CA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CA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ECO-SYSTEM: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IMPLEMENTATION OF A </a:t>
            </a:r>
            <a:r>
              <a:rPr lang="en-CA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CAR SHARING COMPANY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LOCAL DEALER </a:t>
            </a:r>
            <a:r>
              <a:rPr lang="en-C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PARTICIPATION</a:t>
            </a:r>
            <a:endParaRPr lang="en-CA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539969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SPECIFICATIONS</a:t>
            </a:r>
            <a:endParaRPr lang="en-CA" sz="36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4046849" cy="11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BC5C-D223-4A3D-BD8B-BAFD5E2A7FFC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456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571321"/>
            <a:ext cx="835292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ALTERNATIVE SOLUTIONS</a:t>
            </a:r>
            <a:endParaRPr lang="en-CA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CA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CA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Al-AIR BATTERY</a:t>
            </a:r>
            <a:r>
              <a:rPr lang="en-C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8000 </a:t>
            </a:r>
            <a:r>
              <a:rPr lang="en-CA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</a:t>
            </a:r>
            <a:r>
              <a:rPr lang="en-CA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C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kg</a:t>
            </a:r>
            <a:r>
              <a:rPr lang="en-CA" sz="20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80% EFFICIENCY</a:t>
            </a:r>
          </a:p>
          <a:p>
            <a:pPr marL="342900" indent="-342900">
              <a:buFont typeface="Arial" pitchFamily="34" charset="0"/>
              <a:buChar char="•"/>
            </a:pPr>
            <a:endParaRPr lang="en-CA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Li-AIR </a:t>
            </a:r>
            <a:r>
              <a:rPr lang="en-C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1700 </a:t>
            </a:r>
            <a:r>
              <a:rPr lang="en-CA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</a:t>
            </a:r>
            <a:r>
              <a:rPr lang="en-CA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kg</a:t>
            </a:r>
            <a:r>
              <a:rPr lang="en-CA" sz="20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70% EFFICIENCY</a:t>
            </a:r>
          </a:p>
          <a:p>
            <a:endParaRPr lang="en-CA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CA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CA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CA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CA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CA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CA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CA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CA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CA" sz="2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BATTERY SWAP STATIONS</a:t>
            </a:r>
            <a:r>
              <a:rPr lang="en-C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INEFFECTIVE DUE TO DIFFERENT CONFIGURATIONS &amp; STYLES</a:t>
            </a:r>
          </a:p>
        </p:txBody>
      </p:sp>
      <p:pic>
        <p:nvPicPr>
          <p:cNvPr id="4" name="Picture 3" descr="Li-Ion 1.JPG"/>
          <p:cNvPicPr/>
          <p:nvPr/>
        </p:nvPicPr>
        <p:blipFill rotWithShape="1">
          <a:blip r:embed="rId3" cstate="print"/>
          <a:srcRect t="15211" r="4167" b="10942"/>
          <a:stretch/>
        </p:blipFill>
        <p:spPr>
          <a:xfrm>
            <a:off x="4644658" y="3764526"/>
            <a:ext cx="3239710" cy="1824714"/>
          </a:xfrm>
          <a:prstGeom prst="rect">
            <a:avLst/>
          </a:prstGeom>
        </p:spPr>
      </p:pic>
      <p:pic>
        <p:nvPicPr>
          <p:cNvPr id="5" name="Picture 4" descr="Li-Ion 2.JPG"/>
          <p:cNvPicPr/>
          <p:nvPr/>
        </p:nvPicPr>
        <p:blipFill rotWithShape="1">
          <a:blip r:embed="rId4" cstate="print"/>
          <a:srcRect l="16059" t="13938"/>
          <a:stretch/>
        </p:blipFill>
        <p:spPr>
          <a:xfrm>
            <a:off x="1259632" y="3789040"/>
            <a:ext cx="2551066" cy="18104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52528" y="1704871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 RECHARGABLE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SOME NEED COOLING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LACK OF STANDARDIZATION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WARRANTY ISSUES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 AS PRACTICAL AS Z</a:t>
            </a:r>
            <a:r>
              <a:rPr lang="en-CA" sz="2000" b="1" u="sng" dirty="0" smtClean="0">
                <a:solidFill>
                  <a:schemeClr val="bg1"/>
                </a:solidFill>
                <a:latin typeface="Arial" pitchFamily="34" charset="0"/>
                <a:ea typeface="DotumChe" pitchFamily="49" charset="-127"/>
                <a:cs typeface="Arial" pitchFamily="34" charset="0"/>
              </a:rPr>
              <a:t>n</a:t>
            </a:r>
            <a:r>
              <a:rPr lang="en-CA" sz="2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-AIR</a:t>
            </a:r>
            <a:endParaRPr lang="en-CA" sz="20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779912" y="2204864"/>
            <a:ext cx="936104" cy="64807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1979712" y="3861048"/>
            <a:ext cx="1728192" cy="12961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4932040" y="4005064"/>
            <a:ext cx="1728192" cy="12961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BC5C-D223-4A3D-BD8B-BAFD5E2A7FFC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468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987107"/>
            <a:ext cx="53285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SUSTAINABLE</a:t>
            </a:r>
          </a:p>
          <a:p>
            <a:pPr algn="ctr"/>
            <a:endParaRPr lang="en-CA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CA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CA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LONG LASTING</a:t>
            </a:r>
          </a:p>
          <a:p>
            <a:pPr algn="ctr"/>
            <a:endParaRPr lang="en-CA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CA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CA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AFFORDABLE</a:t>
            </a:r>
            <a:endParaRPr lang="en-CA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75756" y="1772816"/>
            <a:ext cx="4248472" cy="0"/>
          </a:xfrm>
          <a:prstGeom prst="line">
            <a:avLst/>
          </a:prstGeom>
          <a:ln w="412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67744" y="3861048"/>
            <a:ext cx="4536504" cy="0"/>
          </a:xfrm>
          <a:prstGeom prst="line">
            <a:avLst/>
          </a:prstGeom>
          <a:ln w="412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11760" y="5949280"/>
            <a:ext cx="4176464" cy="0"/>
          </a:xfrm>
          <a:prstGeom prst="line">
            <a:avLst/>
          </a:prstGeom>
          <a:ln w="412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BC5C-D223-4A3D-BD8B-BAFD5E2A7FFC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0857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Autofit/>
          </a:bodyPr>
          <a:lstStyle/>
          <a:p>
            <a:r>
              <a:rPr lang="en-CA" sz="4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MAKING EV</a:t>
            </a:r>
            <a:r>
              <a:rPr lang="en-CA" sz="36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en-CA" sz="4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THE STANDARD,</a:t>
            </a:r>
            <a:br>
              <a:rPr lang="en-CA" sz="4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CA" sz="4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CA" sz="4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CA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RIGHT HERE IN CANADA</a:t>
            </a:r>
            <a:endParaRPr lang="en-CA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457" y="5736661"/>
            <a:ext cx="4862168" cy="44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296672" y="3573016"/>
            <a:ext cx="4651592" cy="1368152"/>
            <a:chOff x="2483768" y="5172310"/>
            <a:chExt cx="4680520" cy="1124994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5172310"/>
              <a:ext cx="3168352" cy="11249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itle 1"/>
            <p:cNvSpPr txBox="1">
              <a:spLocks/>
            </p:cNvSpPr>
            <p:nvPr/>
          </p:nvSpPr>
          <p:spPr>
            <a:xfrm>
              <a:off x="5385508" y="5373216"/>
              <a:ext cx="1778780" cy="7007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CA" sz="5400" b="1" dirty="0" smtClean="0">
                  <a:solidFill>
                    <a:schemeClr val="bg1"/>
                  </a:solidFill>
                  <a:latin typeface="Century Gothic" pitchFamily="34" charset="0"/>
                </a:rPr>
                <a:t>2015</a:t>
              </a:r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1043608" y="4797152"/>
            <a:ext cx="7128792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Lilyn\Desktop\UWAFT in whit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372" y="4642321"/>
            <a:ext cx="3243263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BC5C-D223-4A3D-BD8B-BAFD5E2A7FFC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659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TEAM MEMBERS</a:t>
            </a:r>
            <a:endParaRPr lang="en-CA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84" y="1997223"/>
            <a:ext cx="4392488" cy="18638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MECHANICAL ENGINEERING:</a:t>
            </a:r>
          </a:p>
          <a:p>
            <a:pPr marL="0" indent="0" algn="ctr">
              <a:buNone/>
            </a:pPr>
            <a:r>
              <a:rPr lang="en-CA" sz="18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COLE POWERS</a:t>
            </a:r>
          </a:p>
          <a:p>
            <a:pPr marL="0" indent="0" algn="ctr">
              <a:buNone/>
            </a:pPr>
            <a:r>
              <a:rPr lang="en-CA" sz="18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HARLEY TONG</a:t>
            </a:r>
          </a:p>
          <a:p>
            <a:pPr marL="0" indent="0" algn="ctr">
              <a:buNone/>
            </a:pPr>
            <a:r>
              <a:rPr lang="en-CA" sz="18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MATHEW JOSEPH</a:t>
            </a:r>
          </a:p>
          <a:p>
            <a:pPr marL="0" indent="0" algn="ctr">
              <a:buNone/>
            </a:pPr>
            <a:r>
              <a:rPr lang="en-CA" sz="18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RICKEY WANG</a:t>
            </a:r>
          </a:p>
          <a:p>
            <a:pPr marL="0" indent="0" algn="ctr">
              <a:buNone/>
            </a:pPr>
            <a:endParaRPr lang="en-CA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s://scontent-mia1-1.xx.fbcdn.net/hphotos-xpa1/t31.0-8/s960x960/11244920_1608270722777886_7969668892816321231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t="38089" r="20051" b="43022"/>
          <a:stretch/>
        </p:blipFill>
        <p:spPr bwMode="auto">
          <a:xfrm>
            <a:off x="0" y="4581128"/>
            <a:ext cx="9144000" cy="222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55976" y="1997223"/>
            <a:ext cx="4606475" cy="1575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CHEMICAL &amp;</a:t>
            </a:r>
          </a:p>
          <a:p>
            <a:pPr marL="0" indent="0" algn="ctr">
              <a:buFont typeface="Arial" pitchFamily="34" charset="0"/>
              <a:buNone/>
            </a:pPr>
            <a:r>
              <a:rPr lang="en-CA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NANOTECHNOLOGY ENGINEERING:</a:t>
            </a:r>
          </a:p>
          <a:p>
            <a:pPr marL="0" indent="0" algn="ctr">
              <a:buFont typeface="Arial" pitchFamily="34" charset="0"/>
              <a:buNone/>
            </a:pPr>
            <a:r>
              <a:rPr lang="en-CA" sz="18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LILYN GAO</a:t>
            </a:r>
          </a:p>
          <a:p>
            <a:pPr marL="0" indent="0" algn="ctr">
              <a:buFont typeface="Arial" pitchFamily="34" charset="0"/>
              <a:buNone/>
            </a:pPr>
            <a:r>
              <a:rPr lang="en-CA" sz="18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NATHAN LEE</a:t>
            </a:r>
          </a:p>
          <a:p>
            <a:pPr marL="0" indent="0" algn="ctr">
              <a:buFont typeface="Arial" pitchFamily="34" charset="0"/>
              <a:buNone/>
            </a:pPr>
            <a:r>
              <a:rPr lang="en-CA" sz="18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PARIS LI</a:t>
            </a:r>
          </a:p>
          <a:p>
            <a:pPr marL="0" indent="0" algn="ctr">
              <a:buFont typeface="Arial" pitchFamily="34" charset="0"/>
              <a:buNone/>
            </a:pPr>
            <a:endParaRPr lang="en-CA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CA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BC5C-D223-4A3D-BD8B-BAFD5E2A7FFC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63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ADVISORS</a:t>
            </a:r>
            <a:endParaRPr lang="en-CA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844824"/>
            <a:ext cx="684076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DR. MICHAEL W. FOWLER</a:t>
            </a:r>
          </a:p>
          <a:p>
            <a:pPr marL="0" indent="0">
              <a:buNone/>
            </a:pPr>
            <a:r>
              <a:rPr lang="en-C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ASSOCIATE PROFESSOR</a:t>
            </a:r>
          </a:p>
          <a:p>
            <a:pPr marL="0" indent="0">
              <a:buNone/>
            </a:pPr>
            <a:r>
              <a:rPr lang="en-C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CHEMICAL ENGINEERING</a:t>
            </a:r>
          </a:p>
          <a:p>
            <a:pPr marL="0" indent="0">
              <a:buNone/>
            </a:pPr>
            <a:r>
              <a:rPr lang="en-C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UNIVERSITY OF WATERLOO</a:t>
            </a:r>
          </a:p>
          <a:p>
            <a:pPr marL="0" indent="0" algn="ctr">
              <a:buNone/>
            </a:pPr>
            <a:endParaRPr lang="en-CA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CA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CA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CA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en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CAIXIA WANG</a:t>
            </a:r>
          </a:p>
          <a:p>
            <a:pPr marL="0" indent="0" algn="r">
              <a:buNone/>
            </a:pPr>
            <a:r>
              <a:rPr lang="en-C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CANDIDATE FOR </a:t>
            </a:r>
            <a:r>
              <a:rPr lang="en-CA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MASc</a:t>
            </a:r>
            <a:endParaRPr lang="en-CA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en-C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CHEMICAL ENGINEERING</a:t>
            </a:r>
          </a:p>
          <a:p>
            <a:pPr marL="0" indent="0" algn="r">
              <a:buNone/>
            </a:pPr>
            <a:r>
              <a:rPr lang="en-C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UNIVERSITY OF WATERLOO</a:t>
            </a:r>
          </a:p>
        </p:txBody>
      </p:sp>
      <p:pic>
        <p:nvPicPr>
          <p:cNvPr id="4100" name="Picture 4" descr="http://chemeng.uwaterloo.ca/mfowler/Fowler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03647"/>
            <a:ext cx="1466850" cy="20574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BC5C-D223-4A3D-BD8B-BAFD5E2A7FFC}" type="slidenum">
              <a:rPr lang="en-CA" smtClean="0"/>
              <a:t>18</a:t>
            </a:fld>
            <a:endParaRPr lang="en-CA"/>
          </a:p>
        </p:txBody>
      </p:sp>
      <p:pic>
        <p:nvPicPr>
          <p:cNvPr id="1026" name="Picture 2" descr="https://scontent-mia1-1.xx.fbcdn.net/hphotos-xpf1/v/t34.0-12/11350618_1608331292771829_1991302482419628747_n.jpg?oh=c93a0477a471afaeb0b92b50ba253250&amp;oe=555F759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5" t="27575" r="37337" b="36440"/>
          <a:stretch/>
        </p:blipFill>
        <p:spPr bwMode="auto">
          <a:xfrm>
            <a:off x="2058764" y="4005064"/>
            <a:ext cx="1577132" cy="2232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6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REFERENCES</a:t>
            </a:r>
            <a:endParaRPr lang="en-CA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420888"/>
            <a:ext cx="8640960" cy="4525963"/>
          </a:xfrm>
        </p:spPr>
        <p:txBody>
          <a:bodyPr>
            <a:normAutofit/>
          </a:bodyPr>
          <a:lstStyle/>
          <a:p>
            <a:r>
              <a:rPr lang="en-CA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Lithium-air Battery: Promise And Challenges, G. Girishkumar Et Al.</a:t>
            </a:r>
          </a:p>
          <a:p>
            <a:r>
              <a:rPr lang="en-CA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Highly Durable And Active Non-precious Air Cathode Catalyst For Zinc Air Battery, J. Chen Et Al.</a:t>
            </a:r>
          </a:p>
          <a:p>
            <a:r>
              <a:rPr lang="en-CA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Novel Anode For High Power Zinc-air Batteries, X.G. Zhang</a:t>
            </a:r>
          </a:p>
          <a:p>
            <a:r>
              <a:rPr lang="en-CA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Design And Analysis Of Aluminum/Air Battery System For Electric Vehicles, S. Yang Et Al.</a:t>
            </a:r>
          </a:p>
          <a:p>
            <a:r>
              <a:rPr lang="en-CA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Preliminary Analysis Of Evionyx Ni-zn Battery And Zn-air Fuel Cell, Report Prepared By Emc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CA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Http://www.Nissanusa.Com/Electric-cars/Leaf/Charging-range/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CA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Http://www.Houseplannings.Com/Car-plan-view/5/Car-top-view/</a:t>
            </a:r>
            <a:endParaRPr lang="en-CA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BC5C-D223-4A3D-BD8B-BAFD5E2A7FFC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22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en-CA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 CHALLENGES</a:t>
            </a:r>
            <a:endParaRPr lang="en-CA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948765"/>
            <a:ext cx="849694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D29C5A"/>
                </a:solidFill>
                <a:latin typeface="Arial" pitchFamily="34" charset="0"/>
                <a:cs typeface="Arial" pitchFamily="34" charset="0"/>
              </a:rPr>
              <a:t>RECHARGE TIME</a:t>
            </a:r>
          </a:p>
          <a:p>
            <a:pPr algn="ctr"/>
            <a:r>
              <a:rPr lang="en-CA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HOW TO BUILD A BATTERY THAT RECHARGES IN 3 MINUTES</a:t>
            </a:r>
          </a:p>
          <a:p>
            <a:pPr algn="ctr"/>
            <a:endParaRPr lang="en-CA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CA" sz="28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CA" sz="3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RANGE</a:t>
            </a:r>
          </a:p>
          <a:p>
            <a:pPr algn="ctr"/>
            <a:r>
              <a:rPr lang="en-CA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HOW TO GET UP TO 500 km</a:t>
            </a:r>
          </a:p>
          <a:p>
            <a:pPr algn="ctr"/>
            <a:endParaRPr lang="en-CA" sz="28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CA" sz="2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CA" sz="3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COST</a:t>
            </a:r>
          </a:p>
          <a:p>
            <a:pPr algn="ctr"/>
            <a:r>
              <a:rPr lang="en-C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HOW TO COMPETE WITH MAINSTREAM CARS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BC5C-D223-4A3D-BD8B-BAFD5E2A7FF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040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en-CA" sz="5400" b="1" dirty="0" smtClean="0">
                <a:solidFill>
                  <a:srgbClr val="F68E38"/>
                </a:solidFill>
                <a:latin typeface="Arial" pitchFamily="34" charset="0"/>
                <a:cs typeface="Arial" pitchFamily="34" charset="0"/>
              </a:rPr>
              <a:t>RECHARGE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916832"/>
            <a:ext cx="856895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CA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SOLUTION: NOT NEEDED</a:t>
            </a:r>
          </a:p>
          <a:p>
            <a:pPr lvl="0" algn="ctr"/>
            <a:endParaRPr lang="en-CA" sz="28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CA" sz="21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3 MINUTE CHARGING IS NOT FEASIBLE</a:t>
            </a:r>
            <a:r>
              <a:rPr lang="en-CA" sz="2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FOR POWER GRID, </a:t>
            </a:r>
          </a:p>
          <a:p>
            <a:pPr lvl="0" algn="ctr"/>
            <a:r>
              <a:rPr lang="en-CA" sz="2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WOULD CAUSE </a:t>
            </a:r>
            <a:r>
              <a:rPr lang="en-CA" sz="21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GRID CONGESTION</a:t>
            </a:r>
            <a:r>
              <a:rPr lang="en-CA" sz="2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CA" sz="21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CAPACITY </a:t>
            </a:r>
            <a:r>
              <a:rPr lang="en-CA" sz="2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ISSUES: </a:t>
            </a:r>
          </a:p>
          <a:p>
            <a:pPr lvl="0" algn="ctr"/>
            <a:endParaRPr lang="en-CA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en-CA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CA" sz="16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“If you were to charge a car in 12 minutes for a range of 500 km, for example, you're probably using up electricity required to power 1000 houses. That totally goes against the need to stabilize electricity use on the grid.”</a:t>
            </a:r>
            <a:endParaRPr lang="en-CA" sz="10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3" algn="ctr"/>
            <a:r>
              <a:rPr lang="en-CA" sz="16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			- Yoshikazu </a:t>
            </a:r>
            <a:r>
              <a:rPr lang="en-CA" sz="16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CA" sz="16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anaka, MIRAJ Engineering</a:t>
            </a:r>
          </a:p>
          <a:p>
            <a:pPr lvl="0" algn="ctr"/>
            <a:endParaRPr lang="en-CA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en-CA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HOWEVER, </a:t>
            </a:r>
            <a:r>
              <a:rPr lang="en-CA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METAL-AIR BATTERIES</a:t>
            </a:r>
            <a:r>
              <a:rPr lang="en-C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DO NOT NEED TO BE CHARGED!</a:t>
            </a:r>
            <a:endParaRPr lang="en-CA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BC5C-D223-4A3D-BD8B-BAFD5E2A7FF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045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en-CA" sz="5400" b="1" dirty="0" smtClean="0">
                <a:solidFill>
                  <a:srgbClr val="F68E38"/>
                </a:solidFill>
                <a:latin typeface="Arial" pitchFamily="34" charset="0"/>
                <a:cs typeface="Arial" pitchFamily="34" charset="0"/>
              </a:rPr>
              <a:t>RECHARGE TIME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1973739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IMPLEMENT </a:t>
            </a: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Li-ION ARCHITECTURE WITH A Z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DotumChe" pitchFamily="49" charset="-127"/>
                <a:cs typeface="Arial" pitchFamily="34" charset="0"/>
              </a:rPr>
              <a:t>n</a:t>
            </a: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-AIR RANGE EXTENDER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Li-ION PROVIDES APPROXIMATELY </a:t>
            </a:r>
            <a:r>
              <a:rPr lang="en-CA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135 km</a:t>
            </a:r>
            <a:r>
              <a:rPr lang="en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ON A SINGLE CHARGE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UTILITY FACTOR OF  0.829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CA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CA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AFTER THAT DISTANCE, </a:t>
            </a:r>
            <a:r>
              <a:rPr lang="en-CA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CA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ea typeface="DotumChe" pitchFamily="49" charset="-127"/>
                <a:cs typeface="Arial" pitchFamily="34" charset="0"/>
              </a:rPr>
              <a:t>n</a:t>
            </a:r>
            <a:r>
              <a:rPr lang="en-CA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-AIR RANGE EXTENDER</a:t>
            </a:r>
            <a:r>
              <a:rPr lang="en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KICKS IN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BOTH BATTERY </a:t>
            </a:r>
            <a:r>
              <a:rPr lang="en-CA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CHARGED DURING OFF-PEAK HOURS</a:t>
            </a:r>
            <a:endParaRPr lang="en-CA" b="1" dirty="0">
              <a:solidFill>
                <a:schemeClr val="accent6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" r="8174"/>
          <a:stretch/>
        </p:blipFill>
        <p:spPr bwMode="auto">
          <a:xfrm>
            <a:off x="2339752" y="4077072"/>
            <a:ext cx="4127051" cy="242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BC5C-D223-4A3D-BD8B-BAFD5E2A7FFC}" type="slidenum">
              <a:rPr lang="en-CA" smtClean="0"/>
              <a:t>4</a:t>
            </a:fld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6012160" y="6279703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REF. TESLA MOTORS, INC.</a:t>
            </a:r>
          </a:p>
          <a:p>
            <a:pPr algn="ctr"/>
            <a:r>
              <a:rPr lang="en-CA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PATENT 20130187591</a:t>
            </a:r>
            <a:endParaRPr lang="en-CA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31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en-CA" sz="5400" b="1" dirty="0" smtClean="0">
                <a:solidFill>
                  <a:srgbClr val="F68E38"/>
                </a:solidFill>
                <a:latin typeface="Arial" pitchFamily="34" charset="0"/>
                <a:cs typeface="Arial" pitchFamily="34" charset="0"/>
              </a:rPr>
              <a:t>RECHARGE TIME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1700808"/>
            <a:ext cx="7992888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CA" sz="105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ctr">
              <a:buFont typeface="Arial" pitchFamily="34" charset="0"/>
              <a:buChar char="•"/>
            </a:pPr>
            <a:r>
              <a:rPr lang="en-C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CA" sz="2400" b="1" dirty="0" smtClean="0">
                <a:solidFill>
                  <a:schemeClr val="bg1"/>
                </a:solidFill>
                <a:latin typeface="Arial" pitchFamily="34" charset="0"/>
                <a:ea typeface="DotumChe" pitchFamily="49" charset="-127"/>
                <a:cs typeface="Arial" pitchFamily="34" charset="0"/>
              </a:rPr>
              <a:t>n</a:t>
            </a:r>
            <a:r>
              <a:rPr lang="en-C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-AIR BATTERY : </a:t>
            </a:r>
            <a:r>
              <a:rPr lang="en-CA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CHEAP</a:t>
            </a:r>
            <a:r>
              <a:rPr lang="en-C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CA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3-5 TIMES THE ENERGY DENSITY </a:t>
            </a:r>
            <a:r>
              <a:rPr lang="en-C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Li-ION, </a:t>
            </a:r>
            <a:r>
              <a:rPr lang="en-CA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STABLE</a:t>
            </a:r>
            <a:r>
              <a:rPr lang="en-C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CAN BE RECHARGED UP TO </a:t>
            </a:r>
            <a:r>
              <a:rPr lang="en-CA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3000x</a:t>
            </a:r>
          </a:p>
          <a:p>
            <a:pPr lvl="0" algn="ctr"/>
            <a:endParaRPr lang="en-CA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ctr">
              <a:buFont typeface="Arial" pitchFamily="34" charset="0"/>
              <a:buChar char="•"/>
            </a:pPr>
            <a:r>
              <a:rPr lang="en-C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WOULD </a:t>
            </a:r>
            <a:r>
              <a:rPr lang="en-CA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OUTLIVE CAR </a:t>
            </a:r>
            <a:r>
              <a:rPr lang="en-C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 RANGE EXTENDER</a:t>
            </a:r>
            <a:endParaRPr lang="en-CA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Zn-Air 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18982" y="3902680"/>
            <a:ext cx="4772195" cy="25506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BC5C-D223-4A3D-BD8B-BAFD5E2A7FF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297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en-CA" sz="5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2163628"/>
            <a:ext cx="892899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 500 km?</a:t>
            </a:r>
          </a:p>
          <a:p>
            <a:pPr algn="ctr"/>
            <a:endParaRPr lang="en-CA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CA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CA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BEST IN MARKET: &gt; 430 km WITH Li-ION</a:t>
            </a:r>
          </a:p>
          <a:p>
            <a:pPr algn="ctr"/>
            <a:endParaRPr lang="en-CA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CA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CA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SOLUTION: HIGH ENERGY DENSITY METAL AIR RANGE EXTENDER</a:t>
            </a:r>
            <a:endParaRPr lang="en-CA" sz="28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BC5C-D223-4A3D-BD8B-BAFD5E2A7FF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045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en-CA" sz="5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009160"/>
            <a:ext cx="84969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CURRENT ENERGY STORAGE SYSTEM (ESS) COSTS:</a:t>
            </a:r>
          </a:p>
          <a:p>
            <a:pPr algn="ctr"/>
            <a:endParaRPr lang="en-CA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CA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CA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TODAY - $270 per kWh FOR Li-ION. </a:t>
            </a:r>
            <a:endParaRPr lang="en-CA" sz="2000" b="1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CA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SHORT TERM: TESLA GIGAFACTORY GOAL IS $200 per kWh </a:t>
            </a:r>
          </a:p>
          <a:p>
            <a:pPr algn="ctr"/>
            <a:endParaRPr lang="en-CA" sz="2000" b="1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en-CA" sz="2000" b="1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CA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TODAY - $160 per kWh FOR Zn-AIR</a:t>
            </a:r>
            <a:endParaRPr lang="en-CA" sz="2000" b="1" dirty="0" smtClean="0"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CA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SHORT TERM: EOS ENERGY STORAGE GOAL IS $100 per kWh </a:t>
            </a:r>
          </a:p>
          <a:p>
            <a:pPr algn="ctr"/>
            <a:endParaRPr lang="en-CA" sz="2000" b="1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CA" sz="2000" b="1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CA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SOLUTION: METAL-AIR HYBRID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BC5C-D223-4A3D-BD8B-BAFD5E2A7FF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040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en-CA" sz="5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552942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CA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ea typeface="DotumChe" pitchFamily="49" charset="-127"/>
                <a:cs typeface="Arial" pitchFamily="34" charset="0"/>
              </a:rPr>
              <a:t>n</a:t>
            </a:r>
            <a:r>
              <a:rPr lang="en-CA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-AIR ENERGY STORAGE SYSTEM (ESS) AS RANGE EXTENDER </a:t>
            </a:r>
          </a:p>
          <a:p>
            <a:pPr algn="ctr"/>
            <a:r>
              <a:rPr lang="en-CA" sz="20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CURRENT:</a:t>
            </a:r>
            <a:r>
              <a:rPr lang="en-C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$160 per kWh</a:t>
            </a:r>
          </a:p>
        </p:txBody>
      </p:sp>
      <p:pic>
        <p:nvPicPr>
          <p:cNvPr id="2050" name="Picture 2" descr="C:\Users\Lilyn\Pictures\Screenshots\Screenshot (10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01874"/>
            <a:ext cx="67881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BC5C-D223-4A3D-BD8B-BAFD5E2A7FF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610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en-CA" sz="5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844824"/>
            <a:ext cx="856895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LONG TERM COST REDUCTION</a:t>
            </a:r>
          </a:p>
          <a:p>
            <a:pPr algn="ctr"/>
            <a:endParaRPr lang="en-CA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C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CAR-SHARING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ALREADY PREFERRED BY CONSUMERS IN CHINA (¥159 per DAY, ~$31.24 per DAY)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ZIP CAR-STYLE RENTAL TO FURTHER DECREASE COST TO CONSUMERS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AUTONOMOUS FLEETS FOR PERSONAL ON-DEMAND MOBILITY</a:t>
            </a:r>
          </a:p>
          <a:p>
            <a:endParaRPr lang="en-CA" sz="20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CA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LOCAL DEALER PARTICIPATION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 IN ECOSYSTEM AS SERVICE CENTRES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E.G. REPLACING Z</a:t>
            </a:r>
            <a:r>
              <a:rPr lang="en-CA" sz="2000" b="1" dirty="0">
                <a:solidFill>
                  <a:schemeClr val="bg1"/>
                </a:solidFill>
                <a:latin typeface="Arial" pitchFamily="34" charset="0"/>
                <a:ea typeface="DotumChe" pitchFamily="49" charset="-127"/>
                <a:cs typeface="Arial" pitchFamily="34" charset="0"/>
              </a:rPr>
              <a:t>n</a:t>
            </a:r>
            <a:r>
              <a:rPr lang="en-C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-AIR BATTERIES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BC5C-D223-4A3D-BD8B-BAFD5E2A7FFC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383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2799</TotalTime>
  <Words>637</Words>
  <Application>Microsoft Office PowerPoint</Application>
  <PresentationFormat>On-screen Show (4:3)</PresentationFormat>
  <Paragraphs>188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TO UNLEASH EVS...  G FROM THE NICHE</vt:lpstr>
      <vt:lpstr>EV CHALLENGES</vt:lpstr>
      <vt:lpstr>RECHARGE TIME</vt:lpstr>
      <vt:lpstr>RECHARGE TIME</vt:lpstr>
      <vt:lpstr>RECHARGE TIME</vt:lpstr>
      <vt:lpstr>RANGE</vt:lpstr>
      <vt:lpstr>COST</vt:lpstr>
      <vt:lpstr>COST</vt:lpstr>
      <vt:lpstr>COST</vt:lpstr>
      <vt:lpstr>COST</vt:lpstr>
      <vt:lpstr>SO WHAT’S OUR BIG IDEA?</vt:lpstr>
      <vt:lpstr>UWAFT BENCHMARK EV</vt:lpstr>
      <vt:lpstr>PowerPoint Presentation</vt:lpstr>
      <vt:lpstr>PowerPoint Presentation</vt:lpstr>
      <vt:lpstr>PowerPoint Presentation</vt:lpstr>
      <vt:lpstr>MAKING EVS THE STANDARD,  RIGHT HERE IN CANADA</vt:lpstr>
      <vt:lpstr>TEAM MEMBERS</vt:lpstr>
      <vt:lpstr>ADVISORS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Lilyn Gao</dc:creator>
  <cp:lastModifiedBy>Guderian, Rosemarie</cp:lastModifiedBy>
  <cp:revision>147</cp:revision>
  <dcterms:created xsi:type="dcterms:W3CDTF">2015-05-19T16:16:29Z</dcterms:created>
  <dcterms:modified xsi:type="dcterms:W3CDTF">2015-06-30T14:15:28Z</dcterms:modified>
</cp:coreProperties>
</file>