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
  </p:notesMasterIdLst>
  <p:sldIdLst>
    <p:sldId id="419" r:id="rId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0249A"/>
    <a:srgbClr val="0073CF"/>
    <a:srgbClr val="57068C"/>
    <a:srgbClr val="FFDB43"/>
    <a:srgbClr val="FDD5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4" autoAdjust="0"/>
    <p:restoredTop sz="94660"/>
  </p:normalViewPr>
  <p:slideViewPr>
    <p:cSldViewPr snapToGrid="0">
      <p:cViewPr varScale="1">
        <p:scale>
          <a:sx n="52" d="100"/>
          <a:sy n="52" d="100"/>
        </p:scale>
        <p:origin x="926" y="53"/>
      </p:cViewPr>
      <p:guideLst>
        <p:guide orient="horz" pos="2160"/>
        <p:guide pos="3840"/>
      </p:guideLst>
    </p:cSldViewPr>
  </p:slideViewPr>
  <p:notesTextViewPr>
    <p:cViewPr>
      <p:scale>
        <a:sx n="3" d="2"/>
        <a:sy n="3" d="2"/>
      </p:scale>
      <p:origin x="0" y="0"/>
    </p:cViewPr>
  </p:notesTextViewPr>
  <p:sorterViewPr>
    <p:cViewPr varScale="1">
      <p:scale>
        <a:sx n="1" d="1"/>
        <a:sy n="1" d="1"/>
      </p:scale>
      <p:origin x="0" y="-2796"/>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F1852442-B6AC-45D1-9AEB-A83082F90BB2}" type="datetimeFigureOut">
              <a:rPr lang="en-US" smtClean="0"/>
              <a:t>1/17/2023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5DF66909-B308-4945-83C0-6EE69048EBFE}" type="slidenum">
              <a:rPr lang="en-US" smtClean="0"/>
              <a:t>‹#›</a:t>
            </a:fld>
            <a:endParaRPr lang="en-US"/>
          </a:p>
        </p:txBody>
      </p:sp>
    </p:spTree>
    <p:extLst>
      <p:ext uri="{BB962C8B-B14F-4D97-AF65-F5344CB8AC3E}">
        <p14:creationId xmlns:p14="http://schemas.microsoft.com/office/powerpoint/2010/main" val="386296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66909-B308-4945-83C0-6EE69048EBFE}" type="slidenum">
              <a:rPr lang="en-US" smtClean="0"/>
              <a:t>1</a:t>
            </a:fld>
            <a:endParaRPr lang="en-US"/>
          </a:p>
        </p:txBody>
      </p:sp>
    </p:spTree>
    <p:extLst>
      <p:ext uri="{BB962C8B-B14F-4D97-AF65-F5344CB8AC3E}">
        <p14:creationId xmlns:p14="http://schemas.microsoft.com/office/powerpoint/2010/main" val="951409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University of Waterloo, main entrance to campus" title="Waterloo sign"/>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4114546"/>
          </a:xfrm>
          <a:prstGeom prst="rect">
            <a:avLst/>
          </a:prstGeom>
        </p:spPr>
      </p:pic>
      <p:pic>
        <p:nvPicPr>
          <p:cNvPr id="16" name="Picture 15" title="University of Waterlo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5647" y="5287196"/>
            <a:ext cx="3801253" cy="1524122"/>
          </a:xfrm>
          <a:prstGeom prst="rect">
            <a:avLst/>
          </a:prstGeom>
        </p:spPr>
      </p:pic>
      <p:sp>
        <p:nvSpPr>
          <p:cNvPr id="2" name="Title 1"/>
          <p:cNvSpPr>
            <a:spLocks noGrp="1"/>
          </p:cNvSpPr>
          <p:nvPr>
            <p:ph type="ctrTitle" hasCustomPrompt="1"/>
          </p:nvPr>
        </p:nvSpPr>
        <p:spPr>
          <a:xfrm>
            <a:off x="259882" y="4268164"/>
            <a:ext cx="8950620" cy="831347"/>
          </a:xfrm>
        </p:spPr>
        <p:txBody>
          <a:bodyPr anchor="b">
            <a:noAutofit/>
          </a:bodyPr>
          <a:lstStyle>
            <a:lvl1pPr algn="l">
              <a:defRPr sz="40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259882" y="5125713"/>
            <a:ext cx="7893518" cy="666549"/>
          </a:xfrm>
        </p:spPr>
        <p:txBody>
          <a:bodyPr anchor="t">
            <a:normAutofit/>
          </a:bodyPr>
          <a:lstStyle>
            <a:lvl1pPr marL="0" indent="0" algn="l">
              <a:buNone/>
              <a:defRPr sz="3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Rectangle 17"/>
          <p:cNvSpPr/>
          <p:nvPr userDrawn="1"/>
        </p:nvSpPr>
        <p:spPr>
          <a:xfrm>
            <a:off x="0" y="6839712"/>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a:xfrm>
            <a:off x="886029" y="6377354"/>
            <a:ext cx="875702" cy="250337"/>
          </a:xfrm>
          <a:prstGeom prst="rect">
            <a:avLst/>
          </a:prstGeom>
        </p:spPr>
        <p:txBody>
          <a:bodyPr/>
          <a:lstStyle/>
          <a:p>
            <a:fld id="{9C18F803-459C-4D36-9903-A82D072C945D}" type="datetimeFigureOut">
              <a:rPr lang="en-US" smtClean="0"/>
              <a:pPr/>
              <a:t>1/17/2023</a:t>
            </a:fld>
            <a:endParaRPr lang="en-US" dirty="0"/>
          </a:p>
        </p:txBody>
      </p:sp>
      <p:sp>
        <p:nvSpPr>
          <p:cNvPr id="8" name="Footer Placeholder 7"/>
          <p:cNvSpPr>
            <a:spLocks noGrp="1"/>
          </p:cNvSpPr>
          <p:nvPr>
            <p:ph type="ftr" sz="quarter" idx="11"/>
          </p:nvPr>
        </p:nvSpPr>
        <p:spPr>
          <a:xfrm>
            <a:off x="1982756" y="6377354"/>
            <a:ext cx="6170644" cy="2503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259882" y="6377354"/>
            <a:ext cx="553900" cy="250337"/>
          </a:xfrm>
          <a:prstGeom prst="rect">
            <a:avLst/>
          </a:prstGeom>
        </p:spPr>
        <p:txBody>
          <a:bodyPr/>
          <a:lstStyle/>
          <a:p>
            <a:fld id="{93005692-73BE-493E-93AB-ECD6027A7652}" type="slidenum">
              <a:rPr lang="en-US" smtClean="0"/>
              <a:pPr/>
              <a:t>‹#›</a:t>
            </a:fld>
            <a:endParaRPr lang="en-US" dirty="0"/>
          </a:p>
        </p:txBody>
      </p:sp>
      <p:sp>
        <p:nvSpPr>
          <p:cNvPr id="20" name="Freeform 19"/>
          <p:cNvSpPr>
            <a:spLocks noChangeAspect="1"/>
          </p:cNvSpPr>
          <p:nvPr userDrawn="1"/>
        </p:nvSpPr>
        <p:spPr bwMode="gray">
          <a:xfrm>
            <a:off x="1" y="491390"/>
            <a:ext cx="2863995" cy="3106944"/>
          </a:xfrm>
          <a:custGeom>
            <a:avLst/>
            <a:gdLst>
              <a:gd name="connsiteX0" fmla="*/ 899794 w 2863995"/>
              <a:gd name="connsiteY0" fmla="*/ 0 h 3106944"/>
              <a:gd name="connsiteX1" fmla="*/ 1710342 w 2863995"/>
              <a:gd name="connsiteY1" fmla="*/ 0 h 3106944"/>
              <a:gd name="connsiteX2" fmla="*/ 2863995 w 2863995"/>
              <a:gd name="connsiteY2" fmla="*/ 1553472 h 3106944"/>
              <a:gd name="connsiteX3" fmla="*/ 1710342 w 2863995"/>
              <a:gd name="connsiteY3" fmla="*/ 3106944 h 3106944"/>
              <a:gd name="connsiteX4" fmla="*/ 899794 w 2863995"/>
              <a:gd name="connsiteY4" fmla="*/ 3106944 h 3106944"/>
              <a:gd name="connsiteX5" fmla="*/ 2053448 w 2863995"/>
              <a:gd name="connsiteY5" fmla="*/ 1553472 h 3106944"/>
              <a:gd name="connsiteX6" fmla="*/ 0 w 2863995"/>
              <a:gd name="connsiteY6" fmla="*/ 0 h 3106944"/>
              <a:gd name="connsiteX7" fmla="*/ 91484 w 2863995"/>
              <a:gd name="connsiteY7" fmla="*/ 0 h 3106944"/>
              <a:gd name="connsiteX8" fmla="*/ 1245138 w 2863995"/>
              <a:gd name="connsiteY8" fmla="*/ 1553472 h 3106944"/>
              <a:gd name="connsiteX9" fmla="*/ 91484 w 2863995"/>
              <a:gd name="connsiteY9" fmla="*/ 3106944 h 3106944"/>
              <a:gd name="connsiteX10" fmla="*/ 0 w 2863995"/>
              <a:gd name="connsiteY10" fmla="*/ 3106944 h 3106944"/>
              <a:gd name="connsiteX11" fmla="*/ 0 w 2863995"/>
              <a:gd name="connsiteY11" fmla="*/ 2138677 h 3106944"/>
              <a:gd name="connsiteX12" fmla="*/ 434591 w 2863995"/>
              <a:gd name="connsiteY12" fmla="*/ 1553472 h 3106944"/>
              <a:gd name="connsiteX13" fmla="*/ 0 w 2863995"/>
              <a:gd name="connsiteY13" fmla="*/ 968267 h 310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3995" h="3106944">
                <a:moveTo>
                  <a:pt x="899794" y="0"/>
                </a:moveTo>
                <a:lnTo>
                  <a:pt x="1710342" y="0"/>
                </a:lnTo>
                <a:lnTo>
                  <a:pt x="2863995" y="1553472"/>
                </a:lnTo>
                <a:lnTo>
                  <a:pt x="1710342" y="3106944"/>
                </a:lnTo>
                <a:lnTo>
                  <a:pt x="899794" y="3106944"/>
                </a:lnTo>
                <a:lnTo>
                  <a:pt x="2053448" y="1553472"/>
                </a:lnTo>
                <a:close/>
                <a:moveTo>
                  <a:pt x="0" y="0"/>
                </a:moveTo>
                <a:lnTo>
                  <a:pt x="91484" y="0"/>
                </a:lnTo>
                <a:lnTo>
                  <a:pt x="1245138" y="1553472"/>
                </a:lnTo>
                <a:lnTo>
                  <a:pt x="91484" y="3106944"/>
                </a:lnTo>
                <a:lnTo>
                  <a:pt x="0" y="3106944"/>
                </a:lnTo>
                <a:lnTo>
                  <a:pt x="0" y="2138677"/>
                </a:lnTo>
                <a:lnTo>
                  <a:pt x="434591" y="1553472"/>
                </a:lnTo>
                <a:lnTo>
                  <a:pt x="0" y="968267"/>
                </a:lnTo>
                <a:close/>
              </a:path>
            </a:pathLst>
          </a:custGeom>
          <a:solidFill>
            <a:srgbClr val="FFFFFF">
              <a:alpha val="3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pic>
        <p:nvPicPr>
          <p:cNvPr id="5" name="Picture 4" descr="Gray-Half-Shield.png"/>
          <p:cNvPicPr>
            <a:picLocks noChangeAspect="1"/>
          </p:cNvPicPr>
          <p:nvPr userDrawn="1"/>
        </p:nvPicPr>
        <p:blipFill rotWithShape="1">
          <a:blip r:embed="rId2" cstate="print">
            <a:alphaModFix amt="30000"/>
            <a:lum bright="-30000"/>
            <a:extLst>
              <a:ext uri="{28A0092B-C50C-407E-A947-70E740481C1C}">
                <a14:useLocalDpi xmlns:a14="http://schemas.microsoft.com/office/drawing/2010/main" val="0"/>
              </a:ext>
            </a:extLst>
          </a:blip>
          <a:srcRect t="1360" r="11780"/>
          <a:stretch/>
        </p:blipFill>
        <p:spPr>
          <a:xfrm>
            <a:off x="9731141" y="0"/>
            <a:ext cx="2460859" cy="5250706"/>
          </a:xfrm>
          <a:prstGeom prst="rect">
            <a:avLst/>
          </a:prstGeom>
        </p:spPr>
      </p:pic>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0" y="0"/>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0" y="6839712"/>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400898"/>
            <a:ext cx="10877550" cy="2123658"/>
          </a:xfrm>
          <a:noFill/>
        </p:spPr>
        <p:txBody>
          <a:bodyPr wrap="square" rtlCol="0" anchor="ctr" anchorCtr="1">
            <a:noAutofit/>
          </a:bodyPr>
          <a:lstStyle>
            <a:lvl1pPr algn="ctr">
              <a:defRPr lang="en-US" sz="4000" b="0">
                <a:solidFill>
                  <a:schemeClr val="tx2">
                    <a:alpha val="47000"/>
                  </a:schemeClr>
                </a:solidFill>
                <a:ea typeface="+mn-ea"/>
                <a:cs typeface="Arial" panose="020B0604020202020204" pitchFamily="34" charset="0"/>
              </a:defRPr>
            </a:lvl1pPr>
          </a:lstStyle>
          <a:p>
            <a:pPr marL="0" lvl="0" algn="ctr">
              <a:lnSpc>
                <a:spcPct val="75000"/>
              </a:lnSpc>
            </a:pPr>
            <a:r>
              <a:rPr lang="en-US" dirty="0"/>
              <a:t>click to edit master closing slide</a:t>
            </a:r>
          </a:p>
        </p:txBody>
      </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spTree>
      <p:nvGrpSpPr>
        <p:cNvPr id="1" name=""/>
        <p:cNvGrpSpPr/>
        <p:nvPr/>
      </p:nvGrpSpPr>
      <p:grpSpPr>
        <a:xfrm>
          <a:off x="0" y="0"/>
          <a:ext cx="0" cy="0"/>
          <a:chOff x="0" y="0"/>
          <a:chExt cx="0" cy="0"/>
        </a:xfrm>
      </p:grpSpPr>
      <p:pic>
        <p:nvPicPr>
          <p:cNvPr id="10" name="Picture 9" descr="Students walk through Peter Russell Rock Garden at the University of Waterloo" title="campus"/>
          <p:cNvPicPr>
            <a:picLocks noChangeAspect="1"/>
          </p:cNvPicPr>
          <p:nvPr userDrawn="1"/>
        </p:nvPicPr>
        <p:blipFill>
          <a:blip r:embed="rId2"/>
          <a:stretch>
            <a:fillRect/>
          </a:stretch>
        </p:blipFill>
        <p:spPr>
          <a:xfrm>
            <a:off x="-11430" y="-3810"/>
            <a:ext cx="12214860" cy="6865620"/>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400898"/>
            <a:ext cx="10725150" cy="2123658"/>
          </a:xfrm>
          <a:noFill/>
        </p:spPr>
        <p:txBody>
          <a:bodyPr wrap="square" rtlCol="0" anchor="ctr" anchorCtr="1">
            <a:noAutofit/>
          </a:bodyPr>
          <a:lstStyle>
            <a:lvl1pPr algn="ctr">
              <a:defRPr lang="en-US" sz="4000" b="0">
                <a:solidFill>
                  <a:schemeClr val="bg1">
                    <a:alpha val="81000"/>
                  </a:schemeClr>
                </a:solidFill>
                <a:ea typeface="+mn-ea"/>
                <a:cs typeface="Arial" panose="020B0604020202020204" pitchFamily="34" charset="0"/>
              </a:defRPr>
            </a:lvl1pPr>
          </a:lstStyle>
          <a:p>
            <a:pPr marL="0" lvl="0" algn="ctr">
              <a:lnSpc>
                <a:spcPct val="75000"/>
              </a:lnSpc>
            </a:pPr>
            <a:r>
              <a:rPr lang="en-US" dirty="0"/>
              <a:t>click to edit master closing slide option 2</a:t>
            </a:r>
          </a:p>
        </p:txBody>
      </p:sp>
      <p:sp>
        <p:nvSpPr>
          <p:cNvPr id="4" name="Footer Placeholder 3"/>
          <p:cNvSpPr>
            <a:spLocks noGrp="1"/>
          </p:cNvSpPr>
          <p:nvPr>
            <p:ph type="ftr" sz="quarter" idx="11"/>
          </p:nvPr>
        </p:nvSpPr>
        <p:spPr>
          <a:xfrm>
            <a:off x="3010678" y="6558329"/>
            <a:ext cx="6170644" cy="250337"/>
          </a:xfrm>
          <a:prstGeom prst="rect">
            <a:avLst/>
          </a:prstGeom>
        </p:spPr>
        <p:txBody>
          <a:bodyPr/>
          <a:lstStyle/>
          <a:p>
            <a:endParaRPr lang="en-US" dirty="0"/>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31483" y="194402"/>
            <a:ext cx="9577800" cy="963354"/>
          </a:xfrm>
        </p:spPr>
        <p:txBody>
          <a:bodyPr/>
          <a:lstStyle>
            <a:lvl1pPr>
              <a:defRPr baseline="0"/>
            </a:lvl1pPr>
          </a:lstStyle>
          <a:p>
            <a:r>
              <a:rPr lang="en-US" dirty="0"/>
              <a:t>CLICK TO EDIT SLIDE WITH MENU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6433" y="1031821"/>
            <a:ext cx="9399507" cy="2852737"/>
          </a:xfrm>
        </p:spPr>
        <p:txBody>
          <a:bodyPr anchor="b">
            <a:normAutofit/>
          </a:bodyPr>
          <a:lstStyle>
            <a:lvl1pPr algn="l">
              <a:defRPr sz="4000" baseline="0">
                <a:solidFill>
                  <a:schemeClr val="tx1">
                    <a:lumMod val="75000"/>
                    <a:lumOff val="25000"/>
                  </a:schemeClr>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836433" y="3911546"/>
            <a:ext cx="9399507"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7" name="Picture 16" descr="Gray-Half-Shield.png"/>
          <p:cNvPicPr>
            <a:picLocks noChangeAspect="1"/>
          </p:cNvPicPr>
          <p:nvPr userDrawn="1"/>
        </p:nvPicPr>
        <p:blipFill rotWithShape="1">
          <a:blip r:embed="rId2" cstate="print">
            <a:alphaModFix amt="30000"/>
            <a:lum bright="-30000"/>
            <a:extLst>
              <a:ext uri="{28A0092B-C50C-407E-A947-70E740481C1C}">
                <a14:useLocalDpi xmlns:a14="http://schemas.microsoft.com/office/drawing/2010/main" val="0"/>
              </a:ext>
            </a:extLst>
          </a:blip>
          <a:srcRect t="1360" r="11780"/>
          <a:stretch/>
        </p:blipFill>
        <p:spPr>
          <a:xfrm>
            <a:off x="9731141" y="0"/>
            <a:ext cx="2460859" cy="5250706"/>
          </a:xfrm>
          <a:prstGeom prst="rect">
            <a:avLst/>
          </a:prstGeom>
        </p:spPr>
      </p:pic>
      <p:sp>
        <p:nvSpPr>
          <p:cNvPr id="2" name="Title 1"/>
          <p:cNvSpPr>
            <a:spLocks noGrp="1"/>
          </p:cNvSpPr>
          <p:nvPr>
            <p:ph type="ctrTitle" hasCustomPrompt="1"/>
          </p:nvPr>
        </p:nvSpPr>
        <p:spPr>
          <a:xfrm>
            <a:off x="960521" y="3498655"/>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718541"/>
            <a:ext cx="8770620" cy="666549"/>
          </a:xfrm>
        </p:spPr>
        <p:txBody>
          <a:bodyPr anchor="t">
            <a:normAutofit/>
          </a:bodyPr>
          <a:lstStyle>
            <a:lvl1pPr marL="0" indent="0" algn="l">
              <a:buNone/>
              <a:defRPr sz="2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Rectangle 24"/>
          <p:cNvSpPr/>
          <p:nvPr userDrawn="1"/>
        </p:nvSpPr>
        <p:spPr bwMode="gray">
          <a:xfrm>
            <a:off x="0" y="0"/>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6" name="Rectangle 25"/>
          <p:cNvSpPr/>
          <p:nvPr userDrawn="1"/>
        </p:nvSpPr>
        <p:spPr bwMode="gray">
          <a:xfrm>
            <a:off x="0" y="6839712"/>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Picture 10" title="University of Waterlo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73" y="705086"/>
            <a:ext cx="6967331" cy="2793569"/>
          </a:xfrm>
          <a:prstGeom prst="rect">
            <a:avLst/>
          </a:prstGeom>
        </p:spPr>
      </p:pic>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ALT">
    <p:spTree>
      <p:nvGrpSpPr>
        <p:cNvPr id="1" name=""/>
        <p:cNvGrpSpPr/>
        <p:nvPr/>
      </p:nvGrpSpPr>
      <p:grpSpPr>
        <a:xfrm>
          <a:off x="0" y="0"/>
          <a:ext cx="0" cy="0"/>
          <a:chOff x="0" y="0"/>
          <a:chExt cx="0" cy="0"/>
        </a:xfrm>
      </p:grpSpPr>
      <p:pic>
        <p:nvPicPr>
          <p:cNvPr id="7" name="Picture 6" title="University of Waterloo"/>
          <p:cNvPicPr>
            <a:picLocks noChangeAspect="1"/>
          </p:cNvPicPr>
          <p:nvPr userDrawn="1"/>
        </p:nvPicPr>
        <p:blipFill rotWithShape="1">
          <a:blip r:embed="rId2" cstate="print">
            <a:extLst>
              <a:ext uri="{28A0092B-C50C-407E-A947-70E740481C1C}">
                <a14:useLocalDpi xmlns:a14="http://schemas.microsoft.com/office/drawing/2010/main" val="0"/>
              </a:ext>
            </a:extLst>
          </a:blip>
          <a:srcRect l="6043" t="6043" r="6043" b="14093"/>
          <a:stretch/>
        </p:blipFill>
        <p:spPr>
          <a:xfrm>
            <a:off x="9554547" y="5867696"/>
            <a:ext cx="2467812" cy="898874"/>
          </a:xfrm>
          <a:prstGeom prst="rect">
            <a:avLst/>
          </a:prstGeom>
        </p:spPr>
      </p:pic>
      <p:sp>
        <p:nvSpPr>
          <p:cNvPr id="8" name="Rectangle 7"/>
          <p:cNvSpPr/>
          <p:nvPr userDrawn="1"/>
        </p:nvSpPr>
        <p:spPr>
          <a:xfrm>
            <a:off x="0" y="0"/>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6839712"/>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303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Title and Content">
    <p:spTree>
      <p:nvGrpSpPr>
        <p:cNvPr id="1" name=""/>
        <p:cNvGrpSpPr/>
        <p:nvPr/>
      </p:nvGrpSpPr>
      <p:grpSpPr>
        <a:xfrm>
          <a:off x="0" y="0"/>
          <a:ext cx="0" cy="0"/>
          <a:chOff x="0" y="0"/>
          <a:chExt cx="0" cy="0"/>
        </a:xfrm>
      </p:grpSpPr>
      <p:pic>
        <p:nvPicPr>
          <p:cNvPr id="7" name="Picture 6" title="University of Waterloo"/>
          <p:cNvPicPr>
            <a:picLocks noChangeAspect="1"/>
          </p:cNvPicPr>
          <p:nvPr userDrawn="1"/>
        </p:nvPicPr>
        <p:blipFill rotWithShape="1">
          <a:blip r:embed="rId2" cstate="print">
            <a:extLst>
              <a:ext uri="{28A0092B-C50C-407E-A947-70E740481C1C}">
                <a14:useLocalDpi xmlns:a14="http://schemas.microsoft.com/office/drawing/2010/main" val="0"/>
              </a:ext>
            </a:extLst>
          </a:blip>
          <a:srcRect l="6043" t="6043" r="6043" b="14093"/>
          <a:stretch/>
        </p:blipFill>
        <p:spPr>
          <a:xfrm>
            <a:off x="9554547" y="5867696"/>
            <a:ext cx="2467812" cy="898874"/>
          </a:xfrm>
          <a:prstGeom prst="rect">
            <a:avLst/>
          </a:prstGeom>
        </p:spPr>
      </p:pic>
      <p:sp>
        <p:nvSpPr>
          <p:cNvPr id="9" name="Rectangle 8"/>
          <p:cNvSpPr/>
          <p:nvPr userDrawn="1"/>
        </p:nvSpPr>
        <p:spPr>
          <a:xfrm>
            <a:off x="0" y="6839712"/>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440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Gray-Half-Shield.png"/>
          <p:cNvPicPr>
            <a:picLocks noChangeAspect="1"/>
          </p:cNvPicPr>
          <p:nvPr userDrawn="1"/>
        </p:nvPicPr>
        <p:blipFill rotWithShape="1">
          <a:blip r:embed="rId2" cstate="print">
            <a:alphaModFix amt="30000"/>
            <a:lum bright="-30000"/>
            <a:extLst>
              <a:ext uri="{28A0092B-C50C-407E-A947-70E740481C1C}">
                <a14:useLocalDpi xmlns:a14="http://schemas.microsoft.com/office/drawing/2010/main" val="0"/>
              </a:ext>
            </a:extLst>
          </a:blip>
          <a:srcRect t="1360" r="11780"/>
          <a:stretch/>
        </p:blipFill>
        <p:spPr>
          <a:xfrm>
            <a:off x="9731141" y="0"/>
            <a:ext cx="2460859" cy="5250706"/>
          </a:xfrm>
          <a:prstGeom prst="rect">
            <a:avLst/>
          </a:prstGeom>
        </p:spPr>
      </p:pic>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ENG_PP_backgrounds_150-02.jpg"/>
          <p:cNvPicPr>
            <a:picLocks noChangeAspect="1"/>
          </p:cNvPicPr>
          <p:nvPr userDrawn="1"/>
        </p:nvPicPr>
        <p:blipFill rotWithShape="1">
          <a:blip r:embed="rId14">
            <a:extLst>
              <a:ext uri="{28A0092B-C50C-407E-A947-70E740481C1C}">
                <a14:useLocalDpi xmlns:a14="http://schemas.microsoft.com/office/drawing/2010/main" val="0"/>
              </a:ext>
            </a:extLst>
          </a:blip>
          <a:srcRect r="64022"/>
          <a:stretch/>
        </p:blipFill>
        <p:spPr>
          <a:xfrm>
            <a:off x="0" y="7655"/>
            <a:ext cx="3280686" cy="6840000"/>
          </a:xfrm>
          <a:prstGeom prst="rect">
            <a:avLst/>
          </a:prstGeom>
        </p:spPr>
      </p:pic>
      <p:sp>
        <p:nvSpPr>
          <p:cNvPr id="2" name="Title Placeholder 1"/>
          <p:cNvSpPr>
            <a:spLocks noGrp="1"/>
          </p:cNvSpPr>
          <p:nvPr>
            <p:ph type="title"/>
          </p:nvPr>
        </p:nvSpPr>
        <p:spPr>
          <a:xfrm>
            <a:off x="1644660" y="68278"/>
            <a:ext cx="9564625" cy="9633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44660" y="1243653"/>
            <a:ext cx="9564624" cy="4510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p:cNvSpPr/>
          <p:nvPr userDrawn="1"/>
        </p:nvSpPr>
        <p:spPr>
          <a:xfrm>
            <a:off x="0" y="0"/>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3" name="Rectangle 32"/>
          <p:cNvSpPr/>
          <p:nvPr userDrawn="1"/>
        </p:nvSpPr>
        <p:spPr>
          <a:xfrm>
            <a:off x="0" y="6839712"/>
            <a:ext cx="12192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title="University of Waterloo"/>
          <p:cNvPicPr>
            <a:picLocks noChangeAspect="1"/>
          </p:cNvPicPr>
          <p:nvPr userDrawn="1"/>
        </p:nvPicPr>
        <p:blipFill rotWithShape="1">
          <a:blip r:embed="rId15" cstate="print">
            <a:extLst>
              <a:ext uri="{28A0092B-C50C-407E-A947-70E740481C1C}">
                <a14:useLocalDpi xmlns:a14="http://schemas.microsoft.com/office/drawing/2010/main" val="0"/>
              </a:ext>
            </a:extLst>
          </a:blip>
          <a:srcRect l="6043" t="6043" r="6043" b="14093"/>
          <a:stretch/>
        </p:blipFill>
        <p:spPr>
          <a:xfrm>
            <a:off x="9554547" y="5867696"/>
            <a:ext cx="2467812" cy="898874"/>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693" r:id="rId2"/>
    <p:sldLayoutId id="2147483671" r:id="rId3"/>
    <p:sldLayoutId id="2147483690" r:id="rId4"/>
    <p:sldLayoutId id="2147483678" r:id="rId5"/>
    <p:sldLayoutId id="2147483692" r:id="rId6"/>
    <p:sldLayoutId id="2147483670" r:id="rId7"/>
    <p:sldLayoutId id="2147483672" r:id="rId8"/>
    <p:sldLayoutId id="2147483675" r:id="rId9"/>
    <p:sldLayoutId id="2147483710"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000" b="0" kern="1200" spc="300">
          <a:solidFill>
            <a:schemeClr val="tx1"/>
          </a:solidFill>
          <a:latin typeface="+mj-lt"/>
          <a:ea typeface="+mj-ea"/>
          <a:cs typeface="+mj-cs"/>
        </a:defRPr>
      </a:lvl1pPr>
    </p:titleStyle>
    <p:bodyStyle>
      <a:lvl1pPr marL="288925" indent="-288925" algn="l" defTabSz="914400" rtl="0" eaLnBrk="1" latinLnBrk="0" hangingPunct="1">
        <a:lnSpc>
          <a:spcPct val="90000"/>
        </a:lnSpc>
        <a:spcBef>
          <a:spcPts val="1000"/>
        </a:spcBef>
        <a:buClr>
          <a:schemeClr val="tx1"/>
        </a:buClr>
        <a:buSzPct val="85000"/>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5000"/>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85000"/>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85000"/>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85000"/>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77863" y="280299"/>
            <a:ext cx="9831421" cy="963354"/>
          </a:xfrm>
        </p:spPr>
        <p:txBody>
          <a:bodyPr>
            <a:normAutofit/>
          </a:bodyPr>
          <a:lstStyle/>
          <a:p>
            <a:r>
              <a:rPr lang="en-US" dirty="0"/>
              <a:t>Gulzeb Khan Khakwani			   </a:t>
            </a:r>
            <a:r>
              <a:rPr lang="en-US" sz="2000" dirty="0"/>
              <a:t>Prof. L. Simon							</a:t>
            </a:r>
          </a:p>
        </p:txBody>
      </p:sp>
      <p:sp>
        <p:nvSpPr>
          <p:cNvPr id="5" name="Content Placeholder 4"/>
          <p:cNvSpPr>
            <a:spLocks noGrp="1"/>
          </p:cNvSpPr>
          <p:nvPr>
            <p:ph idx="4294967295"/>
          </p:nvPr>
        </p:nvSpPr>
        <p:spPr>
          <a:xfrm>
            <a:off x="1644660" y="1437191"/>
            <a:ext cx="9564624" cy="4510761"/>
          </a:xfrm>
        </p:spPr>
        <p:txBody>
          <a:bodyPr>
            <a:normAutofit/>
          </a:bodyPr>
          <a:lstStyle/>
          <a:p>
            <a:pPr marL="0" indent="0">
              <a:buNone/>
            </a:pPr>
            <a:r>
              <a:rPr lang="en-US" sz="1800" b="0" i="0" u="none" strike="noStrike" dirty="0">
                <a:solidFill>
                  <a:srgbClr val="000000"/>
                </a:solidFill>
                <a:effectLst/>
                <a:latin typeface="Calibri" panose="020F0502020204030204" pitchFamily="34" charset="0"/>
                <a:cs typeface="Calibri" panose="020F0502020204030204" pitchFamily="34" charset="0"/>
              </a:rPr>
              <a:t>In this study, pelletizing of natural fibers is being carried out as it is an effective way of compacting natural fibers for easier transportation and to be used in different applications such as animal feed, fuel pellets and to replace natural minerals (talc, mica) and synthetic petrochemical (glass fiber) fillers with natural fiber in polymer-fiber composites. This work is focused on determining effect of fiber size, composition of bast and </a:t>
            </a:r>
            <a:r>
              <a:rPr lang="en-US" sz="1800" b="0" i="0" u="none" strike="noStrike" dirty="0" err="1">
                <a:solidFill>
                  <a:srgbClr val="000000"/>
                </a:solidFill>
                <a:effectLst/>
                <a:latin typeface="Calibri" panose="020F0502020204030204" pitchFamily="34" charset="0"/>
                <a:cs typeface="Calibri" panose="020F0502020204030204" pitchFamily="34" charset="0"/>
              </a:rPr>
              <a:t>hurd</a:t>
            </a:r>
            <a:r>
              <a:rPr lang="en-US" sz="1800" b="0" i="0" u="none" strike="noStrike" dirty="0">
                <a:solidFill>
                  <a:srgbClr val="000000"/>
                </a:solidFill>
                <a:effectLst/>
                <a:latin typeface="Calibri" panose="020F0502020204030204" pitchFamily="34" charset="0"/>
                <a:cs typeface="Calibri" panose="020F0502020204030204" pitchFamily="34" charset="0"/>
              </a:rPr>
              <a:t> fibers, moisture content, use of additive on </a:t>
            </a:r>
            <a:r>
              <a:rPr lang="en-US" sz="1800" b="0" i="0" u="none" strike="noStrike" dirty="0" err="1">
                <a:solidFill>
                  <a:srgbClr val="000000"/>
                </a:solidFill>
                <a:effectLst/>
                <a:latin typeface="Calibri" panose="020F0502020204030204" pitchFamily="34" charset="0"/>
                <a:cs typeface="Calibri" panose="020F0502020204030204" pitchFamily="34" charset="0"/>
              </a:rPr>
              <a:t>pelletization</a:t>
            </a:r>
            <a:r>
              <a:rPr lang="en-US" sz="1800" b="0" i="0" u="none" strike="noStrike" dirty="0">
                <a:solidFill>
                  <a:srgbClr val="000000"/>
                </a:solidFill>
                <a:effectLst/>
                <a:latin typeface="Calibri" panose="020F0502020204030204" pitchFamily="34" charset="0"/>
                <a:cs typeface="Calibri" panose="020F0502020204030204" pitchFamily="34" charset="0"/>
              </a:rPr>
              <a:t> process and mechanical properties of pellets and polymer-natural fiber composites. Pellets were prepared with different size of milled fibers and with different composition of bast and </a:t>
            </a:r>
            <a:r>
              <a:rPr lang="en-US" sz="1800" b="0" i="0" u="none" strike="noStrike" dirty="0" err="1">
                <a:solidFill>
                  <a:srgbClr val="000000"/>
                </a:solidFill>
                <a:effectLst/>
                <a:latin typeface="Calibri" panose="020F0502020204030204" pitchFamily="34" charset="0"/>
                <a:cs typeface="Calibri" panose="020F0502020204030204" pitchFamily="34" charset="0"/>
              </a:rPr>
              <a:t>hurd</a:t>
            </a:r>
            <a:r>
              <a:rPr lang="en-US" sz="1800" b="0" i="0" u="none" strike="noStrike" dirty="0">
                <a:solidFill>
                  <a:srgbClr val="000000"/>
                </a:solidFill>
                <a:effectLst/>
                <a:latin typeface="Calibri" panose="020F0502020204030204" pitchFamily="34" charset="0"/>
                <a:cs typeface="Calibri" panose="020F0502020204030204" pitchFamily="34" charset="0"/>
              </a:rPr>
              <a:t> fibers. It was observed that pellets with additive used for making composites in twin-screw extruder displayed similar mechanical properties than composites prepared with pellets without additive. Composites with fibers and pellets were also prepared and was observed that both composites have similar mechanical properties except tensile modulus of composite with fiber was higher than composites with pellets. Also, to improve the adhesion between the hydrophilic fibers and hydrophobic polymer, fibers were chemically treated with 5wt% NaOH, and maleic anhydride grafted polypropylene (MAPP) was used as a coupling agent. It was observed that 0.5wt% MAPP composites exhibited better mechanical properties then 5%wt NaOH treated fiber composites. Further research is being carried out.</a:t>
            </a:r>
            <a:r>
              <a:rPr lang="en-US" sz="1800" dirty="0">
                <a:latin typeface="Calibri" panose="020F0502020204030204" pitchFamily="34" charset="0"/>
                <a:cs typeface="Calibri" panose="020F0502020204030204" pitchFamily="34" charset="0"/>
              </a:rPr>
              <a:t> </a:t>
            </a:r>
          </a:p>
        </p:txBody>
      </p:sp>
      <p:sp>
        <p:nvSpPr>
          <p:cNvPr id="2" name="TextBox 1"/>
          <p:cNvSpPr txBox="1"/>
          <p:nvPr/>
        </p:nvSpPr>
        <p:spPr>
          <a:xfrm>
            <a:off x="1644659" y="1067859"/>
            <a:ext cx="9465927" cy="36933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Natural fiber </a:t>
            </a:r>
            <a:r>
              <a:rPr lang="en-US" sz="1800" b="1" i="0" u="none" strike="noStrike" dirty="0" err="1">
                <a:solidFill>
                  <a:srgbClr val="000000"/>
                </a:solidFill>
                <a:effectLst/>
                <a:latin typeface="Calibri" panose="020F0502020204030204" pitchFamily="34" charset="0"/>
              </a:rPr>
              <a:t>pelletization</a:t>
            </a:r>
            <a:r>
              <a:rPr lang="en-US" sz="1800" b="1" i="0" u="none" strike="noStrike" dirty="0">
                <a:solidFill>
                  <a:srgbClr val="000000"/>
                </a:solidFill>
                <a:effectLst/>
                <a:latin typeface="Calibri" panose="020F0502020204030204" pitchFamily="34" charset="0"/>
              </a:rPr>
              <a:t> and polymer - natural fiber composites</a:t>
            </a:r>
            <a:r>
              <a:rPr lang="en-US" b="1" dirty="0"/>
              <a:t> </a:t>
            </a:r>
          </a:p>
        </p:txBody>
      </p:sp>
    </p:spTree>
    <p:extLst>
      <p:ext uri="{BB962C8B-B14F-4D97-AF65-F5344CB8AC3E}">
        <p14:creationId xmlns:p14="http://schemas.microsoft.com/office/powerpoint/2010/main" val="27459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UofWaterloo2015_rev2">
      <a:dk1>
        <a:sysClr val="windowText" lastClr="000000"/>
      </a:dk1>
      <a:lt1>
        <a:sysClr val="window" lastClr="FFFFFF"/>
      </a:lt1>
      <a:dk2>
        <a:srgbClr val="757575"/>
      </a:dk2>
      <a:lt2>
        <a:srgbClr val="D6D6D6"/>
      </a:lt2>
      <a:accent1>
        <a:srgbClr val="FCD750"/>
      </a:accent1>
      <a:accent2>
        <a:srgbClr val="0C0C0C"/>
      </a:accent2>
      <a:accent3>
        <a:srgbClr val="AEAEAE"/>
      </a:accent3>
      <a:accent4>
        <a:srgbClr val="B71234"/>
      </a:accent4>
      <a:accent5>
        <a:srgbClr val="7F7F7F"/>
      </a:accent5>
      <a:accent6>
        <a:srgbClr val="77BBFF"/>
      </a:accent6>
      <a:hlink>
        <a:srgbClr val="353535"/>
      </a:hlink>
      <a:folHlink>
        <a:srgbClr val="595959"/>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3378</TotalTime>
  <Words>273</Words>
  <Application>Microsoft Office PowerPoint</Application>
  <PresentationFormat>Widescreen</PresentationFormat>
  <Paragraphs>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UofWaterloo_WhiteBkgrd</vt:lpstr>
      <vt:lpstr>Gulzeb Khan Khakwani      Prof. L. Simon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University of Waterloo</dc:creator>
  <cp:keywords/>
  <dc:description/>
  <cp:lastModifiedBy>Sarah Fischer</cp:lastModifiedBy>
  <cp:revision>264</cp:revision>
  <cp:lastPrinted>2019-02-13T19:55:31Z</cp:lastPrinted>
  <dcterms:created xsi:type="dcterms:W3CDTF">2015-06-08T17:51:07Z</dcterms:created>
  <dcterms:modified xsi:type="dcterms:W3CDTF">2023-01-17T19:08:48Z</dcterms:modified>
  <cp:category/>
</cp:coreProperties>
</file>