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4F455-29D2-48DA-B27C-E4AFDE1FC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 Need for Collective Bargaining on behalf of Graduate Employees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A7A18-6185-4C31-AD94-9AC4CE6C7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Lynne Sargent</a:t>
            </a:r>
          </a:p>
        </p:txBody>
      </p:sp>
    </p:spTree>
    <p:extLst>
      <p:ext uri="{BB962C8B-B14F-4D97-AF65-F5344CB8AC3E}">
        <p14:creationId xmlns:p14="http://schemas.microsoft.com/office/powerpoint/2010/main" val="25256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840E2-B14E-4F4E-9347-14CD96DC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Wage Comparison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5CC56C4-E6D3-4DF3-83C3-EA931B3F03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735064"/>
              </p:ext>
            </p:extLst>
          </p:nvPr>
        </p:nvGraphicFramePr>
        <p:xfrm>
          <a:off x="965699" y="1264555"/>
          <a:ext cx="10260601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00">
                  <a:extLst>
                    <a:ext uri="{9D8B030D-6E8A-4147-A177-3AD203B41FA5}">
                      <a16:colId xmlns:a16="http://schemas.microsoft.com/office/drawing/2014/main" val="970733560"/>
                    </a:ext>
                  </a:extLst>
                </a:gridCol>
                <a:gridCol w="1931515">
                  <a:extLst>
                    <a:ext uri="{9D8B030D-6E8A-4147-A177-3AD203B41FA5}">
                      <a16:colId xmlns:a16="http://schemas.microsoft.com/office/drawing/2014/main" val="222457648"/>
                    </a:ext>
                  </a:extLst>
                </a:gridCol>
                <a:gridCol w="1488686">
                  <a:extLst>
                    <a:ext uri="{9D8B030D-6E8A-4147-A177-3AD203B41FA5}">
                      <a16:colId xmlns:a16="http://schemas.microsoft.com/office/drawing/2014/main" val="1376479672"/>
                    </a:ext>
                  </a:extLst>
                </a:gridCol>
                <a:gridCol w="1710100">
                  <a:extLst>
                    <a:ext uri="{9D8B030D-6E8A-4147-A177-3AD203B41FA5}">
                      <a16:colId xmlns:a16="http://schemas.microsoft.com/office/drawing/2014/main" val="728006919"/>
                    </a:ext>
                  </a:extLst>
                </a:gridCol>
                <a:gridCol w="1710100">
                  <a:extLst>
                    <a:ext uri="{9D8B030D-6E8A-4147-A177-3AD203B41FA5}">
                      <a16:colId xmlns:a16="http://schemas.microsoft.com/office/drawing/2014/main" val="257726530"/>
                    </a:ext>
                  </a:extLst>
                </a:gridCol>
                <a:gridCol w="1710100">
                  <a:extLst>
                    <a:ext uri="{9D8B030D-6E8A-4147-A177-3AD203B41FA5}">
                      <a16:colId xmlns:a16="http://schemas.microsoft.com/office/drawing/2014/main" val="3260947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Waterloo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Guelph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McMaster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Toronto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880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$33.16/hr</a:t>
                      </a:r>
                    </a:p>
                    <a:p>
                      <a:r>
                        <a:rPr lang="en-CA" dirty="0"/>
                        <a:t>(</a:t>
                      </a: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$5,305/term)</a:t>
                      </a:r>
                    </a:p>
                    <a:p>
                      <a:endParaRPr lang="en-CA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160 hours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$42.31/hr (in 2018, 2019 still bargaining)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$45.83/hr (capped at 140 hours, overtime paid 1.5X)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$43.63/hr</a:t>
                      </a:r>
                    </a:p>
                    <a:p>
                      <a:r>
                        <a:rPr lang="en-CA" dirty="0"/>
                        <a:t>(Union Dues 2.5%)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$45.33/hr</a:t>
                      </a:r>
                    </a:p>
                    <a:p>
                      <a:r>
                        <a:rPr lang="en-CA" dirty="0"/>
                        <a:t>(Union Dues 2.45%)</a:t>
                      </a:r>
                    </a:p>
                    <a:p>
                      <a:r>
                        <a:rPr lang="en-CA" dirty="0"/>
                        <a:t>(3902)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312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RA /GSA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Masters: $6,595/term</a:t>
                      </a:r>
                    </a:p>
                    <a:p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PhD: $7,846/term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$42.31/hr (in 2018, 2019 still bargaining)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Not Unionized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$43.63/hr </a:t>
                      </a:r>
                    </a:p>
                    <a:p>
                      <a:r>
                        <a:rPr lang="en-CA" dirty="0"/>
                        <a:t>(Union Dues 2.5%)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Unclear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57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$8,547/term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$7374.95/semester* @ Step 1 (in 2018, 2019 still bargaining)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$16,699.58. full-course(part of Faculty Union)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$7555/ term (cap: </a:t>
                      </a:r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 hours of work)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$16,116/ full-course (full year)</a:t>
                      </a:r>
                    </a:p>
                    <a:p>
                      <a:r>
                        <a:rPr lang="en-CA" dirty="0"/>
                        <a:t>(3902)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133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10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6DFE9-4503-482E-BEB5-005C2CB1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Perks in Collective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EDB1D-1AD0-486C-B1C1-E2B72AE44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Mandated and paid meetings to ensure you are not overworked/discuss workload management (U of T)</a:t>
            </a:r>
          </a:p>
          <a:p>
            <a:r>
              <a:rPr lang="en-CA" dirty="0"/>
              <a:t>Paid training to help with student mental health crises/inclusivity, etc.as well as basic training and health and safety training (various) 	</a:t>
            </a:r>
          </a:p>
          <a:p>
            <a:pPr lvl="1"/>
            <a:r>
              <a:rPr lang="en-CA" dirty="0"/>
              <a:t>Draft of Policy 30 still unclear as to if any training that’s relevant later on will be paid or not @</a:t>
            </a:r>
            <a:r>
              <a:rPr lang="en-CA" dirty="0" err="1"/>
              <a:t>UWaterloo</a:t>
            </a:r>
            <a:r>
              <a:rPr lang="en-CA" dirty="0"/>
              <a:t>, TA training currently not mandated to be paid</a:t>
            </a:r>
          </a:p>
          <a:p>
            <a:r>
              <a:rPr lang="en-CA" dirty="0"/>
              <a:t>Mandated preference for graduate student TAs (U of T)</a:t>
            </a:r>
          </a:p>
          <a:p>
            <a:r>
              <a:rPr lang="en-CA" dirty="0"/>
              <a:t>Access to assistance funds (various)</a:t>
            </a:r>
          </a:p>
          <a:p>
            <a:r>
              <a:rPr lang="en-CA" dirty="0"/>
              <a:t>Unions can mandate that only so much $ from work can count toward your minimum funding ($8,200 @ U of T)</a:t>
            </a:r>
          </a:p>
          <a:p>
            <a:r>
              <a:rPr lang="en-CA" dirty="0"/>
              <a:t>Can mandate more $ for larger classes, or for a first-time sessional instructor to provide for prep (</a:t>
            </a:r>
            <a:r>
              <a:rPr lang="en-CA" dirty="0" err="1"/>
              <a:t>Sessionals</a:t>
            </a:r>
            <a:r>
              <a:rPr lang="en-CA" dirty="0"/>
              <a:t> @Guelph, no impact on # of TAs assigned)</a:t>
            </a:r>
          </a:p>
        </p:txBody>
      </p:sp>
    </p:spTree>
    <p:extLst>
      <p:ext uri="{BB962C8B-B14F-4D97-AF65-F5344CB8AC3E}">
        <p14:creationId xmlns:p14="http://schemas.microsoft.com/office/powerpoint/2010/main" val="234201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B69CB-1C92-4D05-9854-165A7BE46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Benefits to Collective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88C06-D686-4A04-9594-84F943A6A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Clarity around work expectations and compensation for various groups of workers</a:t>
            </a:r>
          </a:p>
          <a:p>
            <a:r>
              <a:rPr lang="en-CA" dirty="0"/>
              <a:t>Solidarity to attain better terms</a:t>
            </a:r>
          </a:p>
          <a:p>
            <a:r>
              <a:rPr lang="en-CA" dirty="0"/>
              <a:t>Flexibility to suit collective needs of a given group</a:t>
            </a:r>
          </a:p>
          <a:p>
            <a:r>
              <a:rPr lang="en-CA" dirty="0"/>
              <a:t>Ensure we are paid in a timely manner</a:t>
            </a:r>
          </a:p>
          <a:p>
            <a:r>
              <a:rPr lang="en-CA" dirty="0"/>
              <a:t>Meet with the University on equal footing and gain recognition as an important economic and intellectual engine that enables the University to exist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777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CA799-D358-49D5-964B-0FD89079B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Current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5FB2C-E805-4AFB-ABD2-E6EFC0C6F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Timeliness of Pay</a:t>
            </a:r>
          </a:p>
          <a:p>
            <a:r>
              <a:rPr lang="en-CA" dirty="0"/>
              <a:t>Discrepancies around sessional pay to current students</a:t>
            </a:r>
          </a:p>
          <a:p>
            <a:r>
              <a:rPr lang="en-CA" dirty="0"/>
              <a:t>Poor categorization of online instructors/sessional instructors</a:t>
            </a:r>
          </a:p>
          <a:p>
            <a:r>
              <a:rPr lang="en-CA" dirty="0"/>
              <a:t>Lack of training</a:t>
            </a:r>
          </a:p>
          <a:p>
            <a:r>
              <a:rPr lang="en-CA" dirty="0"/>
              <a:t>Overwork</a:t>
            </a:r>
          </a:p>
          <a:p>
            <a:r>
              <a:rPr lang="en-CA" dirty="0"/>
              <a:t>Total pay and compensation for graduate students is below poverty line in Waterloo </a:t>
            </a:r>
          </a:p>
          <a:p>
            <a:r>
              <a:rPr lang="en-CA" dirty="0"/>
              <a:t>Hostile political environment (Collective bargaining could be strategic for both students and the university, unions currently fighting Bill 124)</a:t>
            </a:r>
          </a:p>
        </p:txBody>
      </p:sp>
    </p:spTree>
    <p:extLst>
      <p:ext uri="{BB962C8B-B14F-4D97-AF65-F5344CB8AC3E}">
        <p14:creationId xmlns:p14="http://schemas.microsoft.com/office/powerpoint/2010/main" val="267817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71BC0-84DD-4953-9AE4-70569F0CD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63458-0FE9-415D-9037-D306A18C0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Right to collective bargaining- worker driven</a:t>
            </a:r>
          </a:p>
          <a:p>
            <a:r>
              <a:rPr lang="en-CA" dirty="0"/>
              <a:t>CUPE  &amp;  PSAC, or something else like the Faculty association?</a:t>
            </a:r>
          </a:p>
          <a:p>
            <a:r>
              <a:rPr lang="en-CA" dirty="0"/>
              <a:t>What do we want this to look like?</a:t>
            </a:r>
          </a:p>
          <a:p>
            <a:pPr lvl="1"/>
            <a:r>
              <a:rPr lang="en-CA" dirty="0"/>
              <a:t>Different faculties/departments have different needs, but all student workers deserve to be treated fairly and to have our value as workers recognized</a:t>
            </a:r>
          </a:p>
          <a:p>
            <a:pPr indent="-285750"/>
            <a:r>
              <a:rPr lang="en-CA" dirty="0"/>
              <a:t>Not adversarial with the university, but rather gaining recognition and rights as the economic powerhouse and important service and knowledge workers that we are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80746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277</TotalTime>
  <Words>525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The Need for Collective Bargaining on behalf of Graduate Employees</vt:lpstr>
      <vt:lpstr>Wage Comparison</vt:lpstr>
      <vt:lpstr>Perks in Collective Agreements</vt:lpstr>
      <vt:lpstr>Benefits to Collective Agreements</vt:lpstr>
      <vt:lpstr>Current Issues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</dc:creator>
  <cp:lastModifiedBy>Lynne</cp:lastModifiedBy>
  <cp:revision>14</cp:revision>
  <dcterms:created xsi:type="dcterms:W3CDTF">2019-12-09T18:51:42Z</dcterms:created>
  <dcterms:modified xsi:type="dcterms:W3CDTF">2019-12-18T15:25:33Z</dcterms:modified>
</cp:coreProperties>
</file>