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1" r:id="rId17"/>
    <p:sldId id="270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/>
    <p:restoredTop sz="94652"/>
  </p:normalViewPr>
  <p:slideViewPr>
    <p:cSldViewPr snapToGrid="0" snapToObjects="1">
      <p:cViewPr varScale="1">
        <p:scale>
          <a:sx n="208" d="100"/>
          <a:sy n="208" d="100"/>
        </p:scale>
        <p:origin x="5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" name="Google Shape;5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I’d replace the graphic on the left – it’s too low quality to look good on a big screen. I would have but I’m not sure what an appropriate replacement would be.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Eat our own dog food - my example - alternative would be to do spark or elastic search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Projects have ranged from assisting in the optimal parallelization of weather models for a group at Environment Canada (Howard Barker), to developing an open-source library for studying mutations in the human genome (Peter Rogan, Western University),  to developing extended-precision mathematical models for nuclear physics (Gordon Drake, University of Windsor)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½ and FTE for 4 months, 10 rounds , 40+ awards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Closing in on 100,000 views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We are the long tail of research computing - majority of jobs fit within one node - we just have lots and lots of them!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Target jobs &lt; 1024 cores each, most of our workload fits within a single node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#271 as of Nov 2018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We are the long tail of research computing - majority of jobs fit within one node - we just have lots and lots of them!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1TB space with Office 365, ensure data stays in canada, spectrum protect for backups, mount storage right on your laptop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Mostly IaaS right now, more layers coming - spin up/down VMs, have root access - very similar to AWS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Image result for binary"/>
          <p:cNvPicPr preferRelativeResize="0"/>
          <p:nvPr/>
        </p:nvPicPr>
        <p:blipFill rotWithShape="1">
          <a:blip r:embed="rId2">
            <a:alphaModFix/>
          </a:blip>
          <a:srcRect l="45" t="5019" r="-45" b="5020"/>
          <a:stretch/>
        </p:blipFill>
        <p:spPr>
          <a:xfrm>
            <a:off x="-1" y="1"/>
            <a:ext cx="914807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0" y="1549238"/>
            <a:ext cx="9144000" cy="2160780"/>
          </a:xfrm>
          <a:prstGeom prst="rect">
            <a:avLst/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-4078" y="0"/>
            <a:ext cx="9148078" cy="5143499"/>
          </a:xfrm>
          <a:prstGeom prst="rect">
            <a:avLst/>
          </a:prstGeom>
          <a:solidFill>
            <a:schemeClr val="dk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Arial"/>
              <a:buNone/>
              <a:defRPr sz="5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>
                <a:solidFill>
                  <a:srgbClr val="AEABAB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9pPr>
          </a:lstStyle>
          <a:p>
            <a:endParaRPr/>
          </a:p>
        </p:txBody>
      </p:sp>
      <p:pic>
        <p:nvPicPr>
          <p:cNvPr id="15" name="Google Shape;15;p2" descr="Image result for sharcne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57190" y="4222605"/>
            <a:ext cx="2875118" cy="408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0" y="405219"/>
            <a:ext cx="9144000" cy="6523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4297650" y="469847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" name="Google Shape;21;p3" descr="Image result for sharcne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86213" y="4663820"/>
            <a:ext cx="2046088" cy="290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0" y="405219"/>
            <a:ext cx="9144000" cy="6523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4297650" y="469847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Arial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Arial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Arial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Arial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9" descr="Image result for binary"/>
          <p:cNvPicPr preferRelativeResize="0"/>
          <p:nvPr/>
        </p:nvPicPr>
        <p:blipFill rotWithShape="1">
          <a:blip r:embed="rId2">
            <a:alphaModFix/>
          </a:blip>
          <a:srcRect l="44692"/>
          <a:stretch/>
        </p:blipFill>
        <p:spPr>
          <a:xfrm>
            <a:off x="4592384" y="0"/>
            <a:ext cx="455161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Arial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/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AoCrFdfVIw?feature=oembed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Arial"/>
              <a:buNone/>
            </a:pPr>
            <a:r>
              <a:rPr lang="en"/>
              <a:t>SHARCNET</a:t>
            </a:r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rPr lang="en"/>
              <a:t>More than just HPC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rPr lang="en"/>
              <a:t>Science Gateways</a:t>
            </a:r>
            <a:endParaRPr/>
          </a:p>
        </p:txBody>
      </p:sp>
      <p:pic>
        <p:nvPicPr>
          <p:cNvPr id="128" name="Google Shape;128;p21" descr="Image result for galaxy projec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933" y="1826992"/>
            <a:ext cx="3258642" cy="1153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1" descr="Image result for r studi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04165" y="1757320"/>
            <a:ext cx="3229521" cy="1133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70083" y="2811461"/>
            <a:ext cx="3810000" cy="163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rPr lang="en"/>
              <a:t>Visualization / Desktop</a:t>
            </a:r>
            <a:endParaRPr/>
          </a:p>
        </p:txBody>
      </p:sp>
      <p:pic>
        <p:nvPicPr>
          <p:cNvPr id="136" name="Google Shape;13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56450" y="1223081"/>
            <a:ext cx="3960375" cy="328145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37" name="Google Shape;137;p22" descr="Image result for visualizat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3680" y="1587670"/>
            <a:ext cx="3549175" cy="273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rPr lang="en"/>
              <a:t>Case Study - Hacked List</a:t>
            </a:r>
            <a:endParaRPr/>
          </a:p>
        </p:txBody>
      </p:sp>
      <p:grpSp>
        <p:nvGrpSpPr>
          <p:cNvPr id="143" name="Google Shape;143;p23"/>
          <p:cNvGrpSpPr/>
          <p:nvPr/>
        </p:nvGrpSpPr>
        <p:grpSpPr>
          <a:xfrm>
            <a:off x="920700" y="1405616"/>
            <a:ext cx="3417299" cy="3328800"/>
            <a:chOff x="0" y="0"/>
            <a:chExt cx="3417299" cy="3328800"/>
          </a:xfrm>
        </p:grpSpPr>
        <p:sp>
          <p:nvSpPr>
            <p:cNvPr id="144" name="Google Shape;144;p23"/>
            <p:cNvSpPr/>
            <p:nvPr/>
          </p:nvSpPr>
          <p:spPr>
            <a:xfrm>
              <a:off x="0" y="0"/>
              <a:ext cx="2631320" cy="599184"/>
            </a:xfrm>
            <a:prstGeom prst="roundRect">
              <a:avLst>
                <a:gd name="adj" fmla="val 10000"/>
              </a:avLst>
            </a:prstGeom>
            <a:solidFill>
              <a:srgbClr val="599BD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3"/>
            <p:cNvSpPr txBox="1"/>
            <p:nvPr/>
          </p:nvSpPr>
          <p:spPr>
            <a:xfrm>
              <a:off x="17550" y="17550"/>
              <a:ext cx="1914649" cy="564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Arial"/>
                <a:buNone/>
              </a:pPr>
              <a:r>
                <a:rPr lang="en" sz="13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Gather Data</a:t>
              </a:r>
              <a:endPara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150" marR="0" lvl="1" indent="-63500" algn="l" rtl="0">
                <a:lnSpc>
                  <a:spcPct val="90000"/>
                </a:lnSpc>
                <a:spcBef>
                  <a:spcPts val="455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Arial"/>
                <a:buChar char="•"/>
              </a:pPr>
              <a:r>
                <a:rPr lang="en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Searching + Incognito</a:t>
              </a:r>
              <a:endPara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3"/>
            <p:cNvSpPr/>
            <p:nvPr/>
          </p:nvSpPr>
          <p:spPr>
            <a:xfrm>
              <a:off x="196494" y="682404"/>
              <a:ext cx="2631320" cy="599184"/>
            </a:xfrm>
            <a:prstGeom prst="roundRect">
              <a:avLst>
                <a:gd name="adj" fmla="val 10000"/>
              </a:avLst>
            </a:prstGeom>
            <a:solidFill>
              <a:srgbClr val="52CBC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3"/>
            <p:cNvSpPr txBox="1"/>
            <p:nvPr/>
          </p:nvSpPr>
          <p:spPr>
            <a:xfrm>
              <a:off x="214043" y="699953"/>
              <a:ext cx="2010258" cy="5640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Arial"/>
                <a:buNone/>
              </a:pPr>
              <a:r>
                <a:rPr lang="en" sz="13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Move to SHARCNET</a:t>
              </a:r>
              <a:endPara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150" marR="0" lvl="1" indent="-63500" algn="l" rtl="0">
                <a:lnSpc>
                  <a:spcPct val="90000"/>
                </a:lnSpc>
                <a:spcBef>
                  <a:spcPts val="455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Arial"/>
                <a:buChar char="•"/>
              </a:pPr>
              <a:r>
                <a:rPr lang="en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Globus</a:t>
              </a:r>
              <a:endPara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3"/>
            <p:cNvSpPr/>
            <p:nvPr/>
          </p:nvSpPr>
          <p:spPr>
            <a:xfrm>
              <a:off x="392989" y="1364808"/>
              <a:ext cx="2631320" cy="599184"/>
            </a:xfrm>
            <a:prstGeom prst="roundRect">
              <a:avLst>
                <a:gd name="adj" fmla="val 10000"/>
              </a:avLst>
            </a:prstGeom>
            <a:solidFill>
              <a:srgbClr val="4CC38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3"/>
            <p:cNvSpPr txBox="1"/>
            <p:nvPr/>
          </p:nvSpPr>
          <p:spPr>
            <a:xfrm>
              <a:off x="410539" y="1382358"/>
              <a:ext cx="2010256" cy="564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Arial"/>
                <a:buNone/>
              </a:pPr>
              <a:r>
                <a:rPr lang="en" sz="13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Create CentOS Machine</a:t>
              </a:r>
              <a:endPara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150" marR="0" lvl="1" indent="-63500" algn="l" rtl="0">
                <a:lnSpc>
                  <a:spcPct val="90000"/>
                </a:lnSpc>
                <a:spcBef>
                  <a:spcPts val="455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Arial"/>
                <a:buChar char="•"/>
              </a:pPr>
              <a:r>
                <a:rPr lang="en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OpenStack</a:t>
              </a:r>
              <a:endPara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589484" y="2047212"/>
              <a:ext cx="2631320" cy="599184"/>
            </a:xfrm>
            <a:prstGeom prst="roundRect">
              <a:avLst>
                <a:gd name="adj" fmla="val 10000"/>
              </a:avLst>
            </a:prstGeom>
            <a:solidFill>
              <a:srgbClr val="46BA4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3"/>
            <p:cNvSpPr txBox="1"/>
            <p:nvPr/>
          </p:nvSpPr>
          <p:spPr>
            <a:xfrm>
              <a:off x="607034" y="2064762"/>
              <a:ext cx="2010256" cy="564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Arial"/>
                <a:buNone/>
              </a:pPr>
              <a:r>
                <a:rPr lang="en" sz="13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Clean Data</a:t>
              </a:r>
              <a:endPara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150" marR="0" lvl="1" indent="-63500" algn="l" rtl="0">
                <a:lnSpc>
                  <a:spcPct val="90000"/>
                </a:lnSpc>
                <a:spcBef>
                  <a:spcPts val="455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Arial"/>
                <a:buChar char="•"/>
              </a:pPr>
              <a:r>
                <a:rPr lang="en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Perl</a:t>
              </a:r>
              <a:endPara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3"/>
            <p:cNvSpPr/>
            <p:nvPr/>
          </p:nvSpPr>
          <p:spPr>
            <a:xfrm>
              <a:off x="785979" y="2729616"/>
              <a:ext cx="2631320" cy="599184"/>
            </a:xfrm>
            <a:prstGeom prst="roundRect">
              <a:avLst>
                <a:gd name="adj" fmla="val 10000"/>
              </a:avLst>
            </a:prstGeom>
            <a:solidFill>
              <a:srgbClr val="6FAB4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3"/>
            <p:cNvSpPr txBox="1"/>
            <p:nvPr/>
          </p:nvSpPr>
          <p:spPr>
            <a:xfrm>
              <a:off x="803529" y="2747166"/>
              <a:ext cx="2010256" cy="564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Arial"/>
                <a:buNone/>
              </a:pPr>
              <a:r>
                <a:rPr lang="en" sz="13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Insert into DB</a:t>
              </a:r>
              <a:endPara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150" marR="0" lvl="1" indent="-63500" algn="l" rtl="0">
                <a:lnSpc>
                  <a:spcPct val="90000"/>
                </a:lnSpc>
                <a:spcBef>
                  <a:spcPts val="455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Arial"/>
                <a:buChar char="•"/>
              </a:pPr>
              <a:r>
                <a:rPr lang="en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DB Services</a:t>
              </a:r>
              <a:endPara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3"/>
            <p:cNvSpPr/>
            <p:nvPr/>
          </p:nvSpPr>
          <p:spPr>
            <a:xfrm>
              <a:off x="2241851" y="437737"/>
              <a:ext cx="389469" cy="389469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CFDEEF">
                <a:alpha val="89803"/>
              </a:srgbClr>
            </a:solidFill>
            <a:ln w="25400" cap="flat" cmpd="sng">
              <a:solidFill>
                <a:srgbClr val="CFDEEF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3"/>
            <p:cNvSpPr txBox="1"/>
            <p:nvPr/>
          </p:nvSpPr>
          <p:spPr>
            <a:xfrm>
              <a:off x="2329482" y="437737"/>
              <a:ext cx="214207" cy="2930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2438346" y="1120141"/>
              <a:ext cx="389469" cy="389469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CDEAE8">
                <a:alpha val="89803"/>
              </a:srgbClr>
            </a:solidFill>
            <a:ln w="25400" cap="flat" cmpd="sng">
              <a:solidFill>
                <a:srgbClr val="CFDEEF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3"/>
            <p:cNvSpPr txBox="1"/>
            <p:nvPr/>
          </p:nvSpPr>
          <p:spPr>
            <a:xfrm>
              <a:off x="2525977" y="1120141"/>
              <a:ext cx="214207" cy="2930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2634840" y="1792558"/>
              <a:ext cx="389469" cy="389469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CCE6D4">
                <a:alpha val="89803"/>
              </a:srgbClr>
            </a:solidFill>
            <a:ln w="25400" cap="flat" cmpd="sng">
              <a:solidFill>
                <a:srgbClr val="CFDEEF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3"/>
            <p:cNvSpPr txBox="1"/>
            <p:nvPr/>
          </p:nvSpPr>
          <p:spPr>
            <a:xfrm>
              <a:off x="2722471" y="1792558"/>
              <a:ext cx="214207" cy="2930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3"/>
            <p:cNvSpPr/>
            <p:nvPr/>
          </p:nvSpPr>
          <p:spPr>
            <a:xfrm>
              <a:off x="2831335" y="2481620"/>
              <a:ext cx="389469" cy="389469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D3E1CC">
                <a:alpha val="89803"/>
              </a:srgbClr>
            </a:solidFill>
            <a:ln w="25400" cap="flat" cmpd="sng">
              <a:solidFill>
                <a:srgbClr val="CFDEEF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3"/>
            <p:cNvSpPr txBox="1"/>
            <p:nvPr/>
          </p:nvSpPr>
          <p:spPr>
            <a:xfrm>
              <a:off x="2918966" y="2481620"/>
              <a:ext cx="214207" cy="2930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" name="Google Shape;162;p23"/>
          <p:cNvGrpSpPr/>
          <p:nvPr/>
        </p:nvGrpSpPr>
        <p:grpSpPr>
          <a:xfrm>
            <a:off x="4806002" y="1440456"/>
            <a:ext cx="3885025" cy="3748643"/>
            <a:chOff x="5787475" y="2074554"/>
            <a:chExt cx="2313938" cy="2232708"/>
          </a:xfrm>
        </p:grpSpPr>
        <p:pic>
          <p:nvPicPr>
            <p:cNvPr id="163" name="Google Shape;163;p23" descr="Image result for yahoo hack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787475" y="2074554"/>
              <a:ext cx="2171905" cy="15637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" name="Google Shape;164;p23" descr="Image result for hack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235597">
              <a:off x="6063096" y="2479464"/>
              <a:ext cx="1822731" cy="155698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rPr lang="en"/>
              <a:t>Programming Help</a:t>
            </a:r>
            <a:endParaRPr/>
          </a:p>
        </p:txBody>
      </p:sp>
      <p:pic>
        <p:nvPicPr>
          <p:cNvPr id="170" name="Google Shape;170;p24" descr="Image result for programm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6988" y="1337887"/>
            <a:ext cx="5630024" cy="318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rPr lang="en"/>
              <a:t>Training</a:t>
            </a:r>
            <a:endParaRPr/>
          </a:p>
        </p:txBody>
      </p:sp>
      <p:pic>
        <p:nvPicPr>
          <p:cNvPr id="176" name="Google Shape;176;p25" descr="Image result for summer schoo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19237" y="2846075"/>
            <a:ext cx="2505075" cy="170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0775" y="1884613"/>
            <a:ext cx="2857500" cy="717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5" descr="Image result for webina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84775" y="3162162"/>
            <a:ext cx="2152649" cy="142571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79" name="Google Shape;179;p25" descr="Image result for youtub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24280" y="1752028"/>
            <a:ext cx="2336969" cy="982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B94A-BD23-164A-B762-1664BE1AB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 Security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48D393-86A0-0F41-A317-3969782DA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085" y="938582"/>
            <a:ext cx="5893662" cy="420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720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1DFFD-97A7-634D-94A3-9A849BFC1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Centre Tour</a:t>
            </a:r>
          </a:p>
        </p:txBody>
      </p:sp>
      <p:pic>
        <p:nvPicPr>
          <p:cNvPr id="4" name="Graham tour">
            <a:hlinkClick r:id="" action="ppaction://media"/>
            <a:extLst>
              <a:ext uri="{FF2B5EF4-FFF2-40B4-BE49-F238E27FC236}">
                <a16:creationId xmlns:a16="http://schemas.microsoft.com/office/drawing/2014/main" id="{918C05D7-841A-A248-BF47-D8152B31CBB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1139875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99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rPr lang="en"/>
              <a:t>Questions</a:t>
            </a:r>
            <a:endParaRPr/>
          </a:p>
        </p:txBody>
      </p:sp>
      <p:pic>
        <p:nvPicPr>
          <p:cNvPr id="185" name="Google Shape;185;p26" descr="A close up of a sign&#10;&#10;Description generated with high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90235" y="1342776"/>
            <a:ext cx="4563529" cy="37115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rPr lang="en"/>
              <a:t>Organization</a:t>
            </a:r>
            <a:endParaRPr/>
          </a:p>
        </p:txBody>
      </p:sp>
      <p:pic>
        <p:nvPicPr>
          <p:cNvPr id="64" name="Google Shape;64;p13" descr="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625" y="1469200"/>
            <a:ext cx="2461200" cy="314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 descr="Image result for compute ontari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12749" y="2512503"/>
            <a:ext cx="2853776" cy="1070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rPr lang="en"/>
              <a:t>ARC not HPC</a:t>
            </a:r>
            <a:endParaRPr/>
          </a:p>
        </p:txBody>
      </p:sp>
      <p:pic>
        <p:nvPicPr>
          <p:cNvPr id="71" name="Google Shape;71;p14" descr="Image result for long tailed animal"/>
          <p:cNvPicPr preferRelativeResize="0"/>
          <p:nvPr/>
        </p:nvPicPr>
        <p:blipFill rotWithShape="1">
          <a:blip r:embed="rId3">
            <a:alphaModFix/>
          </a:blip>
          <a:srcRect l="14619" t="36801" r="3592" b="30133"/>
          <a:stretch/>
        </p:blipFill>
        <p:spPr>
          <a:xfrm>
            <a:off x="180533" y="2097014"/>
            <a:ext cx="8963467" cy="24167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5"/>
          <p:cNvPicPr preferRelativeResize="0"/>
          <p:nvPr/>
        </p:nvPicPr>
        <p:blipFill rotWithShape="1">
          <a:blip r:embed="rId3">
            <a:alphaModFix/>
          </a:blip>
          <a:srcRect r="96125"/>
          <a:stretch/>
        </p:blipFill>
        <p:spPr>
          <a:xfrm>
            <a:off x="-29121" y="-181036"/>
            <a:ext cx="2470074" cy="5379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6950" y="0"/>
            <a:ext cx="67270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rPr lang="en"/>
              <a:t>Traditional Computational User</a:t>
            </a:r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27471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400">
                <a:solidFill>
                  <a:srgbClr val="000000"/>
                </a:solidFill>
              </a:rPr>
              <a:t>1,000+ nodes</a:t>
            </a:r>
            <a:endParaRPr/>
          </a:p>
          <a:p>
            <a:pPr marL="285750" lvl="0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</a:pPr>
            <a:r>
              <a:rPr lang="en" sz="2400">
                <a:solidFill>
                  <a:srgbClr val="000000"/>
                </a:solidFill>
              </a:rPr>
              <a:t>35,000+ cores</a:t>
            </a:r>
            <a:endParaRPr/>
          </a:p>
          <a:p>
            <a:pPr marL="285750" lvl="0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</a:pPr>
            <a:r>
              <a:rPr lang="en" sz="2400">
                <a:solidFill>
                  <a:srgbClr val="000000"/>
                </a:solidFill>
              </a:rPr>
              <a:t>300+ GPUs</a:t>
            </a:r>
            <a:endParaRPr/>
          </a:p>
          <a:p>
            <a:pPr marL="285750" lvl="0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</a:pPr>
            <a:r>
              <a:rPr lang="en" sz="2400">
                <a:solidFill>
                  <a:srgbClr val="000000"/>
                </a:solidFill>
              </a:rPr>
              <a:t>20+ PB storage</a:t>
            </a:r>
            <a:endParaRPr/>
          </a:p>
          <a:p>
            <a:pPr marL="285750" lvl="0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</a:pPr>
            <a:r>
              <a:rPr lang="en" sz="2400">
                <a:solidFill>
                  <a:srgbClr val="000000"/>
                </a:solidFill>
              </a:rPr>
              <a:t>150+ TB ram</a:t>
            </a:r>
            <a:endParaRPr/>
          </a:p>
          <a:p>
            <a:pPr marL="285750" lvl="0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</a:pPr>
            <a:r>
              <a:rPr lang="en" sz="2400">
                <a:solidFill>
                  <a:srgbClr val="000000"/>
                </a:solidFill>
              </a:rPr>
              <a:t>100gb networking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rPr lang="en"/>
              <a:t>GPU Nodes</a:t>
            </a:r>
            <a:endParaRPr/>
          </a:p>
        </p:txBody>
      </p:sp>
      <p:sp>
        <p:nvSpPr>
          <p:cNvPr id="85" name="Google Shape;85;p16"/>
          <p:cNvSpPr txBox="1"/>
          <p:nvPr/>
        </p:nvSpPr>
        <p:spPr>
          <a:xfrm>
            <a:off x="311700" y="1556574"/>
            <a:ext cx="3120129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 Nodes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8x V100 GPUs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192g ram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4TB NVMe </a:t>
            </a:r>
            <a:endParaRPr/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4703458" y="1556574"/>
            <a:ext cx="3120129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160 Nodes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2x P100 GPUs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128g ram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1.6TB NVMe SSD</a:t>
            </a:r>
            <a:endParaRPr/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652" y="2719145"/>
            <a:ext cx="4165600" cy="194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 descr="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71100" y="1343557"/>
            <a:ext cx="2461200" cy="314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53124" y="2093153"/>
            <a:ext cx="2625128" cy="1251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rPr lang="en"/>
              <a:t>Storage / Backup </a:t>
            </a:r>
            <a:endParaRPr/>
          </a:p>
        </p:txBody>
      </p:sp>
      <p:pic>
        <p:nvPicPr>
          <p:cNvPr id="95" name="Google Shape;9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4537" y="605872"/>
            <a:ext cx="1954461" cy="4484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 descr="Image result for data manageme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700" y="1279100"/>
            <a:ext cx="2838450" cy="16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 descr="Image result for spectrum protec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35263" y="3573688"/>
            <a:ext cx="3267075" cy="8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 descr="Image result for one driv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35263" y="1801570"/>
            <a:ext cx="3136334" cy="98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 descr="Image result for no dropbox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29585" y="3206465"/>
            <a:ext cx="1683559" cy="168355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7"/>
          <p:cNvSpPr/>
          <p:nvPr/>
        </p:nvSpPr>
        <p:spPr>
          <a:xfrm>
            <a:off x="1089365" y="3467806"/>
            <a:ext cx="1185734" cy="1185734"/>
          </a:xfrm>
          <a:prstGeom prst="noSmoking">
            <a:avLst>
              <a:gd name="adj" fmla="val 11306"/>
            </a:avLst>
          </a:prstGeom>
          <a:solidFill>
            <a:srgbClr val="C00000">
              <a:alpha val="7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rPr lang="en"/>
              <a:t>Cloud Services</a:t>
            </a:r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41224" y="895417"/>
            <a:ext cx="6092118" cy="404350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7" name="Google Shape;107;p18" descr="Image result for iaa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5496" y="1986054"/>
            <a:ext cx="2622666" cy="1602383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8"/>
          <p:cNvSpPr txBox="1"/>
          <p:nvPr/>
        </p:nvSpPr>
        <p:spPr>
          <a:xfrm>
            <a:off x="1327918" y="3003662"/>
            <a:ext cx="113204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3200"/>
              <a:buFont typeface="Verdana"/>
              <a:buNone/>
            </a:pPr>
            <a:r>
              <a:rPr lang="en" sz="3200" b="0" i="0" u="none" strike="noStrike" cap="none">
                <a:solidFill>
                  <a:srgbClr val="222A35"/>
                </a:solidFill>
                <a:latin typeface="Verdana"/>
                <a:ea typeface="Verdana"/>
                <a:cs typeface="Verdana"/>
                <a:sym typeface="Verdana"/>
              </a:rPr>
              <a:t>IaaS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rPr lang="en"/>
              <a:t>DB Services</a:t>
            </a:r>
            <a:endParaRPr/>
          </a:p>
        </p:txBody>
      </p:sp>
      <p:pic>
        <p:nvPicPr>
          <p:cNvPr id="114" name="Google Shape;114;p19" descr="Image result for postgreSQ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6709" y="1487720"/>
            <a:ext cx="2396150" cy="2662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9" descr="Image result for MySQ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97115" y="1895393"/>
            <a:ext cx="3013141" cy="1558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rPr lang="en"/>
              <a:t>Tools</a:t>
            </a:r>
            <a:endParaRPr/>
          </a:p>
        </p:txBody>
      </p:sp>
      <p:pic>
        <p:nvPicPr>
          <p:cNvPr id="121" name="Google Shape;12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08100" y="1249059"/>
            <a:ext cx="3124200" cy="260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028" y="1763409"/>
            <a:ext cx="5168900" cy="157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348</Words>
  <Application>Microsoft Macintosh PowerPoint</Application>
  <PresentationFormat>On-screen Show (16:9)</PresentationFormat>
  <Paragraphs>55</Paragraphs>
  <Slides>17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Verdana</vt:lpstr>
      <vt:lpstr>Simple Light</vt:lpstr>
      <vt:lpstr>SHARCNET</vt:lpstr>
      <vt:lpstr>Organization</vt:lpstr>
      <vt:lpstr>ARC not HPC</vt:lpstr>
      <vt:lpstr>Traditional Computational User</vt:lpstr>
      <vt:lpstr>GPU Nodes</vt:lpstr>
      <vt:lpstr>Storage / Backup </vt:lpstr>
      <vt:lpstr>Cloud Services</vt:lpstr>
      <vt:lpstr>DB Services</vt:lpstr>
      <vt:lpstr>Tools</vt:lpstr>
      <vt:lpstr>Science Gateways</vt:lpstr>
      <vt:lpstr>Visualization / Desktop</vt:lpstr>
      <vt:lpstr>Case Study - Hacked List</vt:lpstr>
      <vt:lpstr>Programming Help</vt:lpstr>
      <vt:lpstr>Training</vt:lpstr>
      <vt:lpstr>Cyber Security</vt:lpstr>
      <vt:lpstr>Data Centre Tour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SHARCNET</dc:title>
  <cp:lastModifiedBy>John Morton</cp:lastModifiedBy>
  <cp:revision>2</cp:revision>
  <dcterms:modified xsi:type="dcterms:W3CDTF">2019-04-05T00:52:35Z</dcterms:modified>
</cp:coreProperties>
</file>