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8" r:id="rId3"/>
    <p:sldId id="27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F262E-330B-49B6-A4CF-062386E058DE}" type="datetimeFigureOut">
              <a:rPr lang="en-CA" smtClean="0"/>
              <a:pPr/>
              <a:t>10/02/2011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3923E-9361-465A-9C2E-8B7D2DDCB3CA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971600" y="1549822"/>
            <a:ext cx="799288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Managing Difficult Conversations</a:t>
            </a:r>
          </a:p>
          <a:p>
            <a:pPr algn="ctr"/>
            <a:endParaRPr lang="en-CA" sz="1000" dirty="0" smtClean="0">
              <a:solidFill>
                <a:schemeClr val="bg1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Employee Assistance Program</a:t>
            </a:r>
            <a:endParaRPr lang="en-CA" sz="2800" dirty="0">
              <a:solidFill>
                <a:srgbClr val="FF0000"/>
              </a:solidFill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212120"/>
                </a:solidFill>
                <a:effectLst/>
                <a:latin typeface="Arial" pitchFamily="34" charset="0"/>
                <a:ea typeface="Times New Roman" pitchFamily="18" charset="0"/>
              </a:rPr>
              <a:t>Don’t Just Have a Difficult Conversation ... Manage It!!</a:t>
            </a:r>
            <a:endParaRPr kumimoji="0" lang="en-C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212120"/>
                </a:solidFill>
                <a:effectLst/>
                <a:latin typeface="Arial" pitchFamily="34" charset="0"/>
                <a:ea typeface="Times New Roman" pitchFamily="18" charset="0"/>
              </a:rPr>
              <a:t>Assess, Plan and Participate Actively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212120"/>
                </a:solidFill>
                <a:effectLst/>
                <a:latin typeface="Arial" pitchFamily="34" charset="0"/>
                <a:ea typeface="Times New Roman" pitchFamily="18" charset="0"/>
              </a:rPr>
              <a:t>Don’t Just Have a Difficult Conversation ... Manage It!!</a:t>
            </a:r>
            <a:endParaRPr kumimoji="0" lang="en-C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212120"/>
                </a:solidFill>
                <a:effectLst/>
                <a:latin typeface="Arial" pitchFamily="34" charset="0"/>
                <a:ea typeface="Times New Roman" pitchFamily="18" charset="0"/>
              </a:rPr>
              <a:t>Assess, Plan and Participate Actively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5776" y="1772816"/>
            <a:ext cx="2088232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5" name="TextBox 14"/>
          <p:cNvSpPr txBox="1"/>
          <p:nvPr/>
        </p:nvSpPr>
        <p:spPr>
          <a:xfrm>
            <a:off x="2097652" y="1628800"/>
            <a:ext cx="530132" cy="1656184"/>
          </a:xfrm>
          <a:prstGeom prst="rect">
            <a:avLst/>
          </a:prstGeom>
          <a:noFill/>
        </p:spPr>
        <p:txBody>
          <a:bodyPr vert="wordArtVert" wrap="square" lIns="108000" tIns="72000" rtlCol="0">
            <a:spAutoFit/>
          </a:bodyPr>
          <a:lstStyle/>
          <a:p>
            <a:r>
              <a:rPr lang="en-CA" dirty="0" smtClean="0"/>
              <a:t> </a:t>
            </a:r>
            <a:r>
              <a:rPr lang="en-CA" b="1" dirty="0" smtClean="0"/>
              <a:t>POS</a:t>
            </a:r>
            <a:endParaRPr lang="en-CA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555776" y="1331476"/>
            <a:ext cx="4176464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CA" dirty="0" smtClean="0"/>
              <a:t> </a:t>
            </a:r>
            <a:r>
              <a:rPr lang="en-CA" b="1" dirty="0" smtClean="0"/>
              <a:t>P R O C E S </a:t>
            </a:r>
            <a:r>
              <a:rPr lang="en-CA" b="1" dirty="0" err="1" smtClean="0"/>
              <a:t>S</a:t>
            </a:r>
            <a:endParaRPr lang="en-CA" b="1" dirty="0"/>
          </a:p>
        </p:txBody>
      </p:sp>
      <p:sp>
        <p:nvSpPr>
          <p:cNvPr id="16" name="Rectangle 15"/>
          <p:cNvSpPr/>
          <p:nvPr/>
        </p:nvSpPr>
        <p:spPr>
          <a:xfrm>
            <a:off x="2555776" y="3645024"/>
            <a:ext cx="2088232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4644008" y="1772816"/>
            <a:ext cx="2088232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4644008" y="3645024"/>
            <a:ext cx="2088232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/>
          <p:cNvSpPr txBox="1"/>
          <p:nvPr/>
        </p:nvSpPr>
        <p:spPr>
          <a:xfrm>
            <a:off x="1521588" y="1628800"/>
            <a:ext cx="530132" cy="3744416"/>
          </a:xfrm>
          <a:prstGeom prst="rect">
            <a:avLst/>
          </a:prstGeom>
          <a:noFill/>
        </p:spPr>
        <p:txBody>
          <a:bodyPr vert="wordArtVert" wrap="square" lIns="108000" tIns="72000" rtlCol="0">
            <a:spAutoFit/>
          </a:bodyPr>
          <a:lstStyle/>
          <a:p>
            <a:r>
              <a:rPr lang="en-CA" dirty="0" smtClean="0"/>
              <a:t> </a:t>
            </a:r>
            <a:r>
              <a:rPr lang="en-CA" b="1" dirty="0" smtClean="0"/>
              <a:t>SUBSTANCE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08176" y="1484784"/>
            <a:ext cx="1863824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CA" b="1" dirty="0" smtClean="0"/>
              <a:t>G O </a:t>
            </a:r>
            <a:r>
              <a:rPr lang="en-CA" b="1" dirty="0" err="1" smtClean="0"/>
              <a:t>O</a:t>
            </a:r>
            <a:r>
              <a:rPr lang="en-CA" b="1" dirty="0" smtClean="0"/>
              <a:t> D</a:t>
            </a:r>
            <a:endParaRPr lang="en-CA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843808" y="2113692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Positive Substance</a:t>
            </a:r>
          </a:p>
          <a:p>
            <a:r>
              <a:rPr lang="en-CA" sz="1400" b="1" dirty="0" smtClean="0"/>
              <a:t>Good Process</a:t>
            </a:r>
            <a:endParaRPr lang="en-CA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699792" y="400506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Negative Substance</a:t>
            </a:r>
          </a:p>
          <a:p>
            <a:r>
              <a:rPr lang="en-CA" sz="1400" b="1" dirty="0" smtClean="0"/>
              <a:t>Good Process</a:t>
            </a:r>
            <a:endParaRPr lang="en-CA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860032" y="2132856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Positive Substance</a:t>
            </a:r>
          </a:p>
          <a:p>
            <a:r>
              <a:rPr lang="en-CA" sz="1400" b="1" dirty="0" smtClean="0"/>
              <a:t>Poor Process</a:t>
            </a:r>
            <a:endParaRPr lang="en-CA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860032" y="400506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Negative Substance</a:t>
            </a:r>
          </a:p>
          <a:p>
            <a:r>
              <a:rPr lang="en-CA" sz="1400" b="1" dirty="0" smtClean="0"/>
              <a:t>Poor Process</a:t>
            </a:r>
            <a:endParaRPr lang="en-CA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843808" y="2545740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Good Relationship</a:t>
            </a:r>
            <a:endParaRPr lang="en-CA" sz="1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2699792" y="443711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Good Relationship</a:t>
            </a:r>
            <a:endParaRPr lang="en-CA" sz="1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860032" y="2564904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Poor Relationship</a:t>
            </a:r>
            <a:endParaRPr lang="en-CA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860032" y="4437112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Poor Relationship</a:t>
            </a:r>
            <a:endParaRPr lang="en-CA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097652" y="3933056"/>
            <a:ext cx="530132" cy="1368152"/>
          </a:xfrm>
          <a:prstGeom prst="rect">
            <a:avLst/>
          </a:prstGeom>
          <a:noFill/>
        </p:spPr>
        <p:txBody>
          <a:bodyPr vert="wordArtVert" wrap="square" lIns="108000" tIns="72000" rtlCol="0">
            <a:spAutoFit/>
          </a:bodyPr>
          <a:lstStyle/>
          <a:p>
            <a:r>
              <a:rPr lang="en-CA" b="1" dirty="0" smtClean="0"/>
              <a:t>NEG</a:t>
            </a:r>
            <a:endParaRPr lang="en-CA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0" y="1484784"/>
            <a:ext cx="231264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CA" b="1" dirty="0" smtClean="0"/>
              <a:t>P O </a:t>
            </a:r>
            <a:r>
              <a:rPr lang="en-CA" b="1" dirty="0" err="1" smtClean="0"/>
              <a:t>O</a:t>
            </a:r>
            <a:r>
              <a:rPr lang="en-CA" b="1" dirty="0" smtClean="0"/>
              <a:t> R</a:t>
            </a:r>
            <a:endParaRPr lang="en-CA" b="1" dirty="0"/>
          </a:p>
        </p:txBody>
      </p:sp>
      <p:sp>
        <p:nvSpPr>
          <p:cNvPr id="39" name="Up Arrow 38"/>
          <p:cNvSpPr/>
          <p:nvPr/>
        </p:nvSpPr>
        <p:spPr>
          <a:xfrm>
            <a:off x="3779912" y="5589240"/>
            <a:ext cx="1728192" cy="432048"/>
          </a:xfrm>
          <a:prstGeom prst="up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TextBox 39"/>
          <p:cNvSpPr txBox="1"/>
          <p:nvPr/>
        </p:nvSpPr>
        <p:spPr>
          <a:xfrm>
            <a:off x="4211960" y="5744289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i="1" dirty="0" smtClean="0">
                <a:solidFill>
                  <a:schemeClr val="bg1"/>
                </a:solidFill>
              </a:rPr>
              <a:t> influences</a:t>
            </a:r>
            <a:endParaRPr lang="en-CA" sz="1200" b="1" i="1" dirty="0">
              <a:solidFill>
                <a:schemeClr val="bg1"/>
              </a:solidFill>
            </a:endParaRPr>
          </a:p>
        </p:txBody>
      </p:sp>
      <p:sp>
        <p:nvSpPr>
          <p:cNvPr id="41" name="Right Arrow 40"/>
          <p:cNvSpPr/>
          <p:nvPr/>
        </p:nvSpPr>
        <p:spPr>
          <a:xfrm>
            <a:off x="2627784" y="5805264"/>
            <a:ext cx="4176464" cy="79208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Rectangle 44"/>
          <p:cNvSpPr/>
          <p:nvPr/>
        </p:nvSpPr>
        <p:spPr>
          <a:xfrm>
            <a:off x="2483768" y="620688"/>
            <a:ext cx="4104456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TextBox 41"/>
          <p:cNvSpPr txBox="1"/>
          <p:nvPr/>
        </p:nvSpPr>
        <p:spPr>
          <a:xfrm>
            <a:off x="2627784" y="6042774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 smtClean="0"/>
              <a:t>G O </a:t>
            </a:r>
            <a:r>
              <a:rPr lang="en-CA" sz="1400" b="1" dirty="0" err="1" smtClean="0"/>
              <a:t>O</a:t>
            </a:r>
            <a:r>
              <a:rPr lang="en-CA" sz="1400" b="1" dirty="0" smtClean="0"/>
              <a:t> D                </a:t>
            </a:r>
            <a:r>
              <a:rPr lang="en-CA" sz="1600" b="1" dirty="0" smtClean="0"/>
              <a:t> RELATIONSHIP                </a:t>
            </a:r>
            <a:r>
              <a:rPr lang="en-CA" sz="1400" b="1" dirty="0" smtClean="0"/>
              <a:t>P O </a:t>
            </a:r>
            <a:r>
              <a:rPr lang="en-CA" sz="1400" b="1" dirty="0" err="1" smtClean="0"/>
              <a:t>O</a:t>
            </a:r>
            <a:r>
              <a:rPr lang="en-CA" sz="1400" b="1" dirty="0" smtClean="0"/>
              <a:t> R     </a:t>
            </a:r>
            <a:endParaRPr lang="en-CA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2411760" y="620688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 smtClean="0"/>
              <a:t>SUCCESSFUL              </a:t>
            </a:r>
            <a:r>
              <a:rPr lang="en-CA" sz="1600" b="1" dirty="0" smtClean="0"/>
              <a:t>OUTCOME        </a:t>
            </a:r>
            <a:r>
              <a:rPr lang="en-CA" sz="1400" b="1" dirty="0" smtClean="0"/>
              <a:t>UNSUCCESSFUL</a:t>
            </a:r>
            <a:endParaRPr lang="en-CA" sz="1400" b="1" dirty="0"/>
          </a:p>
        </p:txBody>
      </p:sp>
      <p:sp>
        <p:nvSpPr>
          <p:cNvPr id="46" name="Up Arrow 45"/>
          <p:cNvSpPr/>
          <p:nvPr/>
        </p:nvSpPr>
        <p:spPr>
          <a:xfrm>
            <a:off x="3779912" y="908720"/>
            <a:ext cx="1728192" cy="432048"/>
          </a:xfrm>
          <a:prstGeom prst="up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TextBox 46"/>
          <p:cNvSpPr txBox="1"/>
          <p:nvPr/>
        </p:nvSpPr>
        <p:spPr>
          <a:xfrm>
            <a:off x="4211960" y="1052736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i="1" dirty="0" smtClean="0">
                <a:solidFill>
                  <a:schemeClr val="bg1"/>
                </a:solidFill>
              </a:rPr>
              <a:t> influences</a:t>
            </a:r>
            <a:endParaRPr lang="en-CA" sz="12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0"/>
                            </p:stCondLst>
                            <p:childTnLst>
                              <p:par>
                                <p:cTn id="91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000"/>
                            </p:stCondLst>
                            <p:childTnLst>
                              <p:par>
                                <p:cTn id="94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000"/>
                            </p:stCondLst>
                            <p:childTnLst>
                              <p:par>
                                <p:cTn id="97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0" presetID="1" presetClass="entr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3" presetID="1" presetClass="entr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7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0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2" grpId="0"/>
      <p:bldP spid="13" grpId="0"/>
      <p:bldP spid="33" grpId="0"/>
      <p:bldP spid="34" grpId="0"/>
      <p:bldP spid="35" grpId="0"/>
      <p:bldP spid="36" grpId="0"/>
      <p:bldP spid="23" grpId="0"/>
      <p:bldP spid="24" grpId="0"/>
      <p:bldP spid="39" grpId="0" animBg="1"/>
      <p:bldP spid="39" grpId="1" animBg="1"/>
      <p:bldP spid="39" grpId="2" animBg="1"/>
      <p:bldP spid="40" grpId="0"/>
      <p:bldP spid="40" grpId="1"/>
      <p:bldP spid="40" grpId="2"/>
      <p:bldP spid="41" grpId="0" animBg="1"/>
      <p:bldP spid="41" grpId="1" animBg="1"/>
      <p:bldP spid="45" grpId="0" animBg="1"/>
      <p:bldP spid="42" grpId="0"/>
      <p:bldP spid="42" grpId="1"/>
      <p:bldP spid="38" grpId="0"/>
      <p:bldP spid="46" grpId="0" animBg="1"/>
      <p:bldP spid="46" grpId="1" animBg="1"/>
      <p:bldP spid="47" grpId="0"/>
      <p:bldP spid="4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71800" y="1628800"/>
            <a:ext cx="2088232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TextBox 14"/>
          <p:cNvSpPr txBox="1"/>
          <p:nvPr/>
        </p:nvSpPr>
        <p:spPr>
          <a:xfrm>
            <a:off x="2267744" y="1484784"/>
            <a:ext cx="530132" cy="3744416"/>
          </a:xfrm>
          <a:prstGeom prst="rect">
            <a:avLst/>
          </a:prstGeom>
          <a:noFill/>
        </p:spPr>
        <p:txBody>
          <a:bodyPr vert="wordArtVert" wrap="square" lIns="108000" tIns="72000" rtlCol="0">
            <a:spAutoFit/>
          </a:bodyPr>
          <a:lstStyle/>
          <a:p>
            <a:r>
              <a:rPr lang="en-CA" dirty="0" smtClean="0"/>
              <a:t> </a:t>
            </a:r>
            <a:r>
              <a:rPr lang="en-CA" b="1" dirty="0" smtClean="0"/>
              <a:t>POS   NEG</a:t>
            </a:r>
            <a:endParaRPr lang="en-CA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725868" y="1187460"/>
            <a:ext cx="4176464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CA" dirty="0" smtClean="0"/>
              <a:t> </a:t>
            </a:r>
            <a:r>
              <a:rPr lang="en-CA" b="1" dirty="0" smtClean="0"/>
              <a:t>P R O C E S </a:t>
            </a:r>
            <a:r>
              <a:rPr lang="en-CA" b="1" dirty="0" err="1" smtClean="0"/>
              <a:t>S</a:t>
            </a:r>
            <a:endParaRPr lang="en-CA" b="1" dirty="0"/>
          </a:p>
        </p:txBody>
      </p:sp>
      <p:sp>
        <p:nvSpPr>
          <p:cNvPr id="16" name="Rectangle 15"/>
          <p:cNvSpPr/>
          <p:nvPr/>
        </p:nvSpPr>
        <p:spPr>
          <a:xfrm>
            <a:off x="3563888" y="3068960"/>
            <a:ext cx="2088232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4788024" y="1628800"/>
            <a:ext cx="2088232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4644008" y="3068960"/>
            <a:ext cx="2088232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/>
          <p:cNvSpPr txBox="1"/>
          <p:nvPr/>
        </p:nvSpPr>
        <p:spPr>
          <a:xfrm>
            <a:off x="1691680" y="1484784"/>
            <a:ext cx="530132" cy="3744416"/>
          </a:xfrm>
          <a:prstGeom prst="rect">
            <a:avLst/>
          </a:prstGeom>
          <a:noFill/>
        </p:spPr>
        <p:txBody>
          <a:bodyPr vert="wordArtVert" wrap="square" lIns="108000" tIns="72000" rtlCol="0">
            <a:spAutoFit/>
          </a:bodyPr>
          <a:lstStyle/>
          <a:p>
            <a:r>
              <a:rPr lang="en-CA" dirty="0" smtClean="0"/>
              <a:t> </a:t>
            </a:r>
            <a:r>
              <a:rPr lang="en-CA" b="1" dirty="0" smtClean="0"/>
              <a:t>SUBSTANCE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71800" y="1331476"/>
            <a:ext cx="1647800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CA" b="1" dirty="0" smtClean="0"/>
              <a:t>G</a:t>
            </a:r>
          </a:p>
          <a:p>
            <a:pPr algn="ctr"/>
            <a:r>
              <a:rPr lang="en-CA" b="1" dirty="0" smtClean="0"/>
              <a:t> O </a:t>
            </a:r>
            <a:r>
              <a:rPr lang="en-CA" b="1" dirty="0" err="1" smtClean="0"/>
              <a:t>O</a:t>
            </a:r>
            <a:r>
              <a:rPr lang="en-CA" b="1" dirty="0" smtClean="0"/>
              <a:t> D                                    </a:t>
            </a:r>
            <a:endParaRPr lang="en-CA" b="1" dirty="0"/>
          </a:p>
        </p:txBody>
      </p:sp>
      <p:sp>
        <p:nvSpPr>
          <p:cNvPr id="24" name="Rectangle 23"/>
          <p:cNvSpPr/>
          <p:nvPr/>
        </p:nvSpPr>
        <p:spPr>
          <a:xfrm>
            <a:off x="2725868" y="1628800"/>
            <a:ext cx="2088232" cy="18722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Rectangle 24"/>
          <p:cNvSpPr/>
          <p:nvPr/>
        </p:nvSpPr>
        <p:spPr>
          <a:xfrm>
            <a:off x="4788024" y="1628800"/>
            <a:ext cx="2088232" cy="18722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Rectangle 25"/>
          <p:cNvSpPr/>
          <p:nvPr/>
        </p:nvSpPr>
        <p:spPr>
          <a:xfrm>
            <a:off x="2725868" y="3501008"/>
            <a:ext cx="2088232" cy="18722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Rectangle 26"/>
          <p:cNvSpPr/>
          <p:nvPr/>
        </p:nvSpPr>
        <p:spPr>
          <a:xfrm>
            <a:off x="4788024" y="3501008"/>
            <a:ext cx="2088232" cy="187220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Right Arrow 19"/>
          <p:cNvSpPr/>
          <p:nvPr/>
        </p:nvSpPr>
        <p:spPr>
          <a:xfrm>
            <a:off x="2915816" y="3168352"/>
            <a:ext cx="4176464" cy="764704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scene3d>
            <a:camera prst="orthographicFront">
              <a:rot lat="0" lon="0" rev="189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TextBox 22"/>
          <p:cNvSpPr txBox="1"/>
          <p:nvPr/>
        </p:nvSpPr>
        <p:spPr>
          <a:xfrm>
            <a:off x="2915816" y="3356992"/>
            <a:ext cx="4104456" cy="307777"/>
          </a:xfrm>
          <a:prstGeom prst="rect">
            <a:avLst/>
          </a:prstGeom>
          <a:noFill/>
          <a:scene3d>
            <a:camera prst="orthographicFront">
              <a:rot lat="0" lon="0" rev="189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 smtClean="0"/>
              <a:t>EMOTIONAL IMPACT  </a:t>
            </a:r>
            <a:endParaRPr lang="en-CA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220072" y="1331476"/>
            <a:ext cx="1584176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CA" b="1" dirty="0" smtClean="0"/>
              <a:t>P O </a:t>
            </a:r>
            <a:r>
              <a:rPr lang="en-CA" b="1" dirty="0" err="1" smtClean="0"/>
              <a:t>O</a:t>
            </a:r>
            <a:r>
              <a:rPr lang="en-CA" b="1" dirty="0" smtClean="0"/>
              <a:t> R</a:t>
            </a:r>
            <a:endParaRPr lang="en-CA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563888" y="210323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C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Up Arrow 33"/>
          <p:cNvSpPr/>
          <p:nvPr/>
        </p:nvSpPr>
        <p:spPr>
          <a:xfrm>
            <a:off x="3923928" y="5445224"/>
            <a:ext cx="1728192" cy="432048"/>
          </a:xfrm>
          <a:prstGeom prst="up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TextBox 30"/>
          <p:cNvSpPr txBox="1"/>
          <p:nvPr/>
        </p:nvSpPr>
        <p:spPr>
          <a:xfrm>
            <a:off x="3563888" y="4191471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C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52120" y="220486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C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724128" y="426347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C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55976" y="5600273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i="1" dirty="0" smtClean="0">
                <a:solidFill>
                  <a:schemeClr val="bg1"/>
                </a:solidFill>
              </a:rPr>
              <a:t> influences</a:t>
            </a:r>
            <a:endParaRPr lang="en-CA" sz="1200" b="1" i="1" dirty="0">
              <a:solidFill>
                <a:schemeClr val="bg1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2771800" y="5661248"/>
            <a:ext cx="4176464" cy="79208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TextBox 17"/>
          <p:cNvSpPr txBox="1"/>
          <p:nvPr/>
        </p:nvSpPr>
        <p:spPr>
          <a:xfrm>
            <a:off x="2771800" y="5898758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 smtClean="0"/>
              <a:t>G O </a:t>
            </a:r>
            <a:r>
              <a:rPr lang="en-CA" sz="1400" b="1" dirty="0" err="1" smtClean="0"/>
              <a:t>O</a:t>
            </a:r>
            <a:r>
              <a:rPr lang="en-CA" sz="1400" b="1" dirty="0" smtClean="0"/>
              <a:t> D                </a:t>
            </a:r>
            <a:r>
              <a:rPr lang="en-CA" sz="1600" b="1" dirty="0" smtClean="0"/>
              <a:t> RELATIONSHIP                </a:t>
            </a:r>
            <a:r>
              <a:rPr lang="en-CA" sz="1400" b="1" dirty="0" smtClean="0"/>
              <a:t>P O </a:t>
            </a:r>
            <a:r>
              <a:rPr lang="en-CA" sz="1400" b="1" dirty="0" err="1" smtClean="0"/>
              <a:t>O</a:t>
            </a:r>
            <a:r>
              <a:rPr lang="en-CA" sz="1400" b="1" dirty="0" smtClean="0"/>
              <a:t> R     </a:t>
            </a:r>
            <a:endParaRPr lang="en-CA" sz="1400" b="1" dirty="0"/>
          </a:p>
        </p:txBody>
      </p:sp>
      <p:sp>
        <p:nvSpPr>
          <p:cNvPr id="40" name="Rectangle 39"/>
          <p:cNvSpPr/>
          <p:nvPr/>
        </p:nvSpPr>
        <p:spPr>
          <a:xfrm>
            <a:off x="2771800" y="548680"/>
            <a:ext cx="4104456" cy="3600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Up Arrow 36"/>
          <p:cNvSpPr/>
          <p:nvPr/>
        </p:nvSpPr>
        <p:spPr>
          <a:xfrm>
            <a:off x="3923928" y="836712"/>
            <a:ext cx="1728192" cy="432048"/>
          </a:xfrm>
          <a:prstGeom prst="up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TextBox 38"/>
          <p:cNvSpPr txBox="1"/>
          <p:nvPr/>
        </p:nvSpPr>
        <p:spPr>
          <a:xfrm>
            <a:off x="4355976" y="980728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i="1" dirty="0" smtClean="0">
                <a:solidFill>
                  <a:schemeClr val="bg1"/>
                </a:solidFill>
              </a:rPr>
              <a:t> influences</a:t>
            </a:r>
            <a:endParaRPr lang="en-CA" sz="1200" b="1" i="1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71800" y="548680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 smtClean="0"/>
              <a:t>SUCCESSFUL              </a:t>
            </a:r>
            <a:r>
              <a:rPr lang="en-CA" sz="1600" b="1" dirty="0" smtClean="0"/>
              <a:t>OUTCOME        </a:t>
            </a:r>
            <a:r>
              <a:rPr lang="en-CA" sz="1400" b="1" dirty="0" smtClean="0"/>
              <a:t>UNSUCCESSFUL</a:t>
            </a:r>
            <a:endParaRPr lang="en-CA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2" grpId="0"/>
      <p:bldP spid="13" grpId="0"/>
      <p:bldP spid="24" grpId="0" animBg="1"/>
      <p:bldP spid="25" grpId="0" animBg="1"/>
      <p:bldP spid="26" grpId="0" animBg="1"/>
      <p:bldP spid="27" grpId="0" animBg="1"/>
      <p:bldP spid="20" grpId="0" animBg="1"/>
      <p:bldP spid="23" grpId="0"/>
      <p:bldP spid="29" grpId="0"/>
      <p:bldP spid="30" grpId="0"/>
      <p:bldP spid="31" grpId="0"/>
      <p:bldP spid="32" grpId="0"/>
      <p:bldP spid="33" grpId="0"/>
      <p:bldP spid="19" grpId="0" animBg="1"/>
      <p:bldP spid="18" grpId="0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143</Words>
  <Application>Microsoft Office PowerPoint</Application>
  <PresentationFormat>On-screen Show (4:3)</PresentationFormat>
  <Paragraphs>44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University of Waterloo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l3long</dc:creator>
  <cp:lastModifiedBy>l3long</cp:lastModifiedBy>
  <cp:revision>115</cp:revision>
  <dcterms:created xsi:type="dcterms:W3CDTF">2011-01-18T14:30:04Z</dcterms:created>
  <dcterms:modified xsi:type="dcterms:W3CDTF">2011-02-10T20:43:49Z</dcterms:modified>
</cp:coreProperties>
</file>