
<file path=[Content_Types].xml><?xml version="1.0" encoding="utf-8"?>
<Types xmlns="http://schemas.openxmlformats.org/package/2006/content-types">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8" r:id="rId5"/>
  </p:sldMasterIdLst>
  <p:notesMasterIdLst>
    <p:notesMasterId r:id="rId22"/>
  </p:notesMasterIdLst>
  <p:sldIdLst>
    <p:sldId id="256" r:id="rId6"/>
    <p:sldId id="260" r:id="rId7"/>
    <p:sldId id="269" r:id="rId8"/>
    <p:sldId id="270" r:id="rId9"/>
    <p:sldId id="448" r:id="rId10"/>
    <p:sldId id="272" r:id="rId11"/>
    <p:sldId id="286" r:id="rId12"/>
    <p:sldId id="273" r:id="rId13"/>
    <p:sldId id="274" r:id="rId14"/>
    <p:sldId id="276" r:id="rId15"/>
    <p:sldId id="275" r:id="rId16"/>
    <p:sldId id="282" r:id="rId17"/>
    <p:sldId id="464" r:id="rId18"/>
    <p:sldId id="277" r:id="rId19"/>
    <p:sldId id="279" r:id="rId20"/>
    <p:sldId id="46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D541"/>
    <a:srgbClr val="FFD54F"/>
    <a:srgbClr val="E4B429"/>
    <a:srgbClr val="FFEA3D"/>
    <a:srgbClr val="FFFFFF"/>
    <a:srgbClr val="FFFFAA"/>
    <a:srgbClr val="E0249A"/>
    <a:srgbClr val="0073CF"/>
    <a:srgbClr val="57068C"/>
    <a:srgbClr val="FFDB43"/>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2CBE8A-3B93-423E-903C-857891133874}" v="1088" dt="2022-11-17T02:49:54.8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57" autoAdjust="0"/>
    <p:restoredTop sz="86385" autoAdjust="0"/>
  </p:normalViewPr>
  <p:slideViewPr>
    <p:cSldViewPr snapToGrid="0">
      <p:cViewPr varScale="1">
        <p:scale>
          <a:sx n="98" d="100"/>
          <a:sy n="98" d="100"/>
        </p:scale>
        <p:origin x="276" y="90"/>
      </p:cViewPr>
      <p:guideLst>
        <p:guide orient="horz" pos="2160"/>
        <p:guide pos="3840"/>
      </p:guideLst>
    </p:cSldViewPr>
  </p:slideViewPr>
  <p:outlineViewPr>
    <p:cViewPr>
      <p:scale>
        <a:sx n="33" d="100"/>
        <a:sy n="33" d="100"/>
      </p:scale>
      <p:origin x="0" y="-91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4" Type="http://schemas.openxmlformats.org/officeDocument/2006/relationships/viewProps" Target="viewProps.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microsoft.com/office/2015/10/relationships/revisionInfo" Target="revisionInfo.xml"/></Relationships>
</file>

<file path=ppt/diagrams/_rels/data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image" Target="../media/image34.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image" Target="../media/image34.jpe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252FB79-267B-46EC-BD1E-83425B286D96}" type="doc">
      <dgm:prSet loTypeId="urn:microsoft.com/office/officeart/2008/layout/BendingPictureCaptionList" loCatId="picture" qsTypeId="urn:microsoft.com/office/officeart/2005/8/quickstyle/simple1" qsCatId="simple" csTypeId="urn:microsoft.com/office/officeart/2005/8/colors/accent0_1" csCatId="mainScheme" phldr="1"/>
      <dgm:spPr/>
      <dgm:t>
        <a:bodyPr/>
        <a:lstStyle/>
        <a:p>
          <a:endParaRPr lang="en-US"/>
        </a:p>
      </dgm:t>
    </dgm:pt>
    <dgm:pt modelId="{61C5E1C1-5D8C-4B68-98A5-7526F51C16F3}">
      <dgm:prSet phldrT="[Text]"/>
      <dgm:spPr>
        <a:ln>
          <a:noFill/>
        </a:ln>
      </dgm:spPr>
      <dgm:t>
        <a:bodyPr/>
        <a:lstStyle/>
        <a:p>
          <a:r>
            <a:rPr lang="en-US"/>
            <a:t>Audience</a:t>
          </a:r>
        </a:p>
      </dgm:t>
    </dgm:pt>
    <dgm:pt modelId="{F5242E01-89B3-4C37-85BD-94C429AECD28}" type="parTrans" cxnId="{A463C0A8-C24A-4A9A-9FFB-6F77384D0B03}">
      <dgm:prSet/>
      <dgm:spPr/>
      <dgm:t>
        <a:bodyPr/>
        <a:lstStyle/>
        <a:p>
          <a:endParaRPr lang="en-US"/>
        </a:p>
      </dgm:t>
    </dgm:pt>
    <dgm:pt modelId="{6C246A1A-CB09-4091-8CCC-46F1F95991FD}" type="sibTrans" cxnId="{A463C0A8-C24A-4A9A-9FFB-6F77384D0B03}">
      <dgm:prSet/>
      <dgm:spPr/>
      <dgm:t>
        <a:bodyPr/>
        <a:lstStyle/>
        <a:p>
          <a:endParaRPr lang="en-US"/>
        </a:p>
      </dgm:t>
    </dgm:pt>
    <dgm:pt modelId="{AA480F5C-F853-4354-8ED5-EEFF77559BCD}">
      <dgm:prSet phldrT="[Text]"/>
      <dgm:spPr>
        <a:ln>
          <a:noFill/>
        </a:ln>
      </dgm:spPr>
      <dgm:t>
        <a:bodyPr/>
        <a:lstStyle/>
        <a:p>
          <a:r>
            <a:rPr lang="en-US"/>
            <a:t>Story</a:t>
          </a:r>
        </a:p>
      </dgm:t>
    </dgm:pt>
    <dgm:pt modelId="{5AFA7A56-B7F4-4D77-8266-31F9C321D997}" type="parTrans" cxnId="{8F25D025-C437-485E-9FC4-FCE88F1B5C74}">
      <dgm:prSet/>
      <dgm:spPr/>
      <dgm:t>
        <a:bodyPr/>
        <a:lstStyle/>
        <a:p>
          <a:endParaRPr lang="en-US"/>
        </a:p>
      </dgm:t>
    </dgm:pt>
    <dgm:pt modelId="{9F36DF8F-72BF-4A3D-BAEB-113590BEDBF8}" type="sibTrans" cxnId="{8F25D025-C437-485E-9FC4-FCE88F1B5C74}">
      <dgm:prSet/>
      <dgm:spPr/>
      <dgm:t>
        <a:bodyPr/>
        <a:lstStyle/>
        <a:p>
          <a:endParaRPr lang="en-US"/>
        </a:p>
      </dgm:t>
    </dgm:pt>
    <dgm:pt modelId="{5D1B6C77-50A3-49E8-A5EE-23CEA6508663}">
      <dgm:prSet phldrT="[Text]"/>
      <dgm:spPr>
        <a:ln>
          <a:noFill/>
        </a:ln>
      </dgm:spPr>
      <dgm:t>
        <a:bodyPr/>
        <a:lstStyle/>
        <a:p>
          <a:r>
            <a:rPr lang="en-US"/>
            <a:t>Multimodal</a:t>
          </a:r>
        </a:p>
      </dgm:t>
    </dgm:pt>
    <dgm:pt modelId="{0AACC3C1-16AF-4103-BFA3-0FE4A6744FB1}" type="parTrans" cxnId="{653EA043-6E1D-4C9D-B09D-FB3DFE7F938A}">
      <dgm:prSet/>
      <dgm:spPr/>
      <dgm:t>
        <a:bodyPr/>
        <a:lstStyle/>
        <a:p>
          <a:endParaRPr lang="en-US"/>
        </a:p>
      </dgm:t>
    </dgm:pt>
    <dgm:pt modelId="{782C059F-976C-4323-A07F-81BBEAF28CF5}" type="sibTrans" cxnId="{653EA043-6E1D-4C9D-B09D-FB3DFE7F938A}">
      <dgm:prSet/>
      <dgm:spPr/>
      <dgm:t>
        <a:bodyPr/>
        <a:lstStyle/>
        <a:p>
          <a:endParaRPr lang="en-US"/>
        </a:p>
      </dgm:t>
    </dgm:pt>
    <dgm:pt modelId="{AB8B8B4D-85E9-44DE-A1F3-9075ACB298B7}" type="pres">
      <dgm:prSet presAssocID="{A252FB79-267B-46EC-BD1E-83425B286D96}" presName="Name0" presStyleCnt="0">
        <dgm:presLayoutVars>
          <dgm:dir/>
          <dgm:resizeHandles val="exact"/>
        </dgm:presLayoutVars>
      </dgm:prSet>
      <dgm:spPr/>
    </dgm:pt>
    <dgm:pt modelId="{396481D6-9414-40EE-AACB-AA311EBA80C1}" type="pres">
      <dgm:prSet presAssocID="{61C5E1C1-5D8C-4B68-98A5-7526F51C16F3}" presName="composite" presStyleCnt="0"/>
      <dgm:spPr/>
    </dgm:pt>
    <dgm:pt modelId="{CB5D4C70-4DB8-4814-A9B0-53EF34161FD0}" type="pres">
      <dgm:prSet presAssocID="{61C5E1C1-5D8C-4B68-98A5-7526F51C16F3}" presName="rect1" presStyleLbl="bgImgPlace1" presStyleIdx="0" presStyleCnt="3"/>
      <dgm:spPr>
        <a:blipFill rotWithShape="1">
          <a:blip xmlns:r="http://schemas.openxmlformats.org/officeDocument/2006/relationships" r:embed="rId1"/>
          <a:srcRect/>
          <a:stretch>
            <a:fillRect l="-3000" r="-3000"/>
          </a:stretch>
        </a:blipFill>
      </dgm:spPr>
    </dgm:pt>
    <dgm:pt modelId="{C549727D-DF69-45F2-BFFF-CE06483ABF7B}" type="pres">
      <dgm:prSet presAssocID="{61C5E1C1-5D8C-4B68-98A5-7526F51C16F3}" presName="wedgeRectCallout1" presStyleLbl="node1" presStyleIdx="0" presStyleCnt="3">
        <dgm:presLayoutVars>
          <dgm:bulletEnabled val="1"/>
        </dgm:presLayoutVars>
      </dgm:prSet>
      <dgm:spPr/>
    </dgm:pt>
    <dgm:pt modelId="{27399BD4-C24F-4DED-A791-8DE404558004}" type="pres">
      <dgm:prSet presAssocID="{6C246A1A-CB09-4091-8CCC-46F1F95991FD}" presName="sibTrans" presStyleCnt="0"/>
      <dgm:spPr/>
    </dgm:pt>
    <dgm:pt modelId="{0F7FA917-7D32-4B6F-AA1A-84DDAD150C70}" type="pres">
      <dgm:prSet presAssocID="{AA480F5C-F853-4354-8ED5-EEFF77559BCD}" presName="composite" presStyleCnt="0"/>
      <dgm:spPr/>
    </dgm:pt>
    <dgm:pt modelId="{CDC31CEA-527D-427E-AD4E-3C80B7990012}" type="pres">
      <dgm:prSet presAssocID="{AA480F5C-F853-4354-8ED5-EEFF77559BCD}" presName="rect1" presStyleLbl="bgImgPlace1" presStyleIdx="1" presStyleCnt="3"/>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13592" t="-14023" r="-54651" b="-4459"/>
          </a:stretch>
        </a:blipFill>
      </dgm:spPr>
    </dgm:pt>
    <dgm:pt modelId="{CC77217F-04A0-4C43-B300-BCD7487E9D31}" type="pres">
      <dgm:prSet presAssocID="{AA480F5C-F853-4354-8ED5-EEFF77559BCD}" presName="wedgeRectCallout1" presStyleLbl="node1" presStyleIdx="1" presStyleCnt="3">
        <dgm:presLayoutVars>
          <dgm:bulletEnabled val="1"/>
        </dgm:presLayoutVars>
      </dgm:prSet>
      <dgm:spPr/>
    </dgm:pt>
    <dgm:pt modelId="{9E6EB5DA-B881-45FD-BDA6-66F899CD5F7E}" type="pres">
      <dgm:prSet presAssocID="{9F36DF8F-72BF-4A3D-BAEB-113590BEDBF8}" presName="sibTrans" presStyleCnt="0"/>
      <dgm:spPr/>
    </dgm:pt>
    <dgm:pt modelId="{9422DB74-7F84-45DB-97B6-8E71EEA26E4E}" type="pres">
      <dgm:prSet presAssocID="{5D1B6C77-50A3-49E8-A5EE-23CEA6508663}" presName="composite" presStyleCnt="0"/>
      <dgm:spPr/>
    </dgm:pt>
    <dgm:pt modelId="{5F472BAD-14DA-4E75-A792-F95378F391B2}" type="pres">
      <dgm:prSet presAssocID="{5D1B6C77-50A3-49E8-A5EE-23CEA6508663}" presName="rect1" presStyleLbl="bgImgPlace1" presStyleIdx="2" presStyleCnt="3"/>
      <dgm:spPr>
        <a:blipFill>
          <a:blip xmlns:r="http://schemas.openxmlformats.org/officeDocument/2006/relationships" r:embed="rId3" cstate="hqprint">
            <a:extLst>
              <a:ext uri="{28A0092B-C50C-407E-A947-70E740481C1C}">
                <a14:useLocalDpi xmlns:a14="http://schemas.microsoft.com/office/drawing/2010/main" val="0"/>
              </a:ext>
            </a:extLst>
          </a:blip>
          <a:srcRect/>
          <a:stretch>
            <a:fillRect l="-10000" r="-10000"/>
          </a:stretch>
        </a:blipFill>
      </dgm:spPr>
      <dgm:extLst>
        <a:ext uri="{E40237B7-FDA0-4F09-8148-C483321AD2D9}">
          <dgm14:cNvPr xmlns:dgm14="http://schemas.microsoft.com/office/drawing/2010/diagram" id="0" name="" descr="Camera recording in the kitchen"/>
        </a:ext>
      </dgm:extLst>
    </dgm:pt>
    <dgm:pt modelId="{7F9F59A6-CDE8-4116-9CEF-7C201489B260}" type="pres">
      <dgm:prSet presAssocID="{5D1B6C77-50A3-49E8-A5EE-23CEA6508663}" presName="wedgeRectCallout1" presStyleLbl="node1" presStyleIdx="2" presStyleCnt="3">
        <dgm:presLayoutVars>
          <dgm:bulletEnabled val="1"/>
        </dgm:presLayoutVars>
      </dgm:prSet>
      <dgm:spPr/>
    </dgm:pt>
  </dgm:ptLst>
  <dgm:cxnLst>
    <dgm:cxn modelId="{8F25D025-C437-485E-9FC4-FCE88F1B5C74}" srcId="{A252FB79-267B-46EC-BD1E-83425B286D96}" destId="{AA480F5C-F853-4354-8ED5-EEFF77559BCD}" srcOrd="1" destOrd="0" parTransId="{5AFA7A56-B7F4-4D77-8266-31F9C321D997}" sibTransId="{9F36DF8F-72BF-4A3D-BAEB-113590BEDBF8}"/>
    <dgm:cxn modelId="{653EA043-6E1D-4C9D-B09D-FB3DFE7F938A}" srcId="{A252FB79-267B-46EC-BD1E-83425B286D96}" destId="{5D1B6C77-50A3-49E8-A5EE-23CEA6508663}" srcOrd="2" destOrd="0" parTransId="{0AACC3C1-16AF-4103-BFA3-0FE4A6744FB1}" sibTransId="{782C059F-976C-4323-A07F-81BBEAF28CF5}"/>
    <dgm:cxn modelId="{6BB8FF66-6625-43FF-9158-A18FF7C01726}" type="presOf" srcId="{61C5E1C1-5D8C-4B68-98A5-7526F51C16F3}" destId="{C549727D-DF69-45F2-BFFF-CE06483ABF7B}" srcOrd="0" destOrd="0" presId="urn:microsoft.com/office/officeart/2008/layout/BendingPictureCaptionList"/>
    <dgm:cxn modelId="{A463C0A8-C24A-4A9A-9FFB-6F77384D0B03}" srcId="{A252FB79-267B-46EC-BD1E-83425B286D96}" destId="{61C5E1C1-5D8C-4B68-98A5-7526F51C16F3}" srcOrd="0" destOrd="0" parTransId="{F5242E01-89B3-4C37-85BD-94C429AECD28}" sibTransId="{6C246A1A-CB09-4091-8CCC-46F1F95991FD}"/>
    <dgm:cxn modelId="{EDD82AAC-E5B2-4DF3-A58A-20B2A31C46FF}" type="presOf" srcId="{A252FB79-267B-46EC-BD1E-83425B286D96}" destId="{AB8B8B4D-85E9-44DE-A1F3-9075ACB298B7}" srcOrd="0" destOrd="0" presId="urn:microsoft.com/office/officeart/2008/layout/BendingPictureCaptionList"/>
    <dgm:cxn modelId="{CC7776D5-E991-4A64-A66F-A4450770DD16}" type="presOf" srcId="{5D1B6C77-50A3-49E8-A5EE-23CEA6508663}" destId="{7F9F59A6-CDE8-4116-9CEF-7C201489B260}" srcOrd="0" destOrd="0" presId="urn:microsoft.com/office/officeart/2008/layout/BendingPictureCaptionList"/>
    <dgm:cxn modelId="{3B70FFF0-BA48-4211-A51E-B3EF4BF39E67}" type="presOf" srcId="{AA480F5C-F853-4354-8ED5-EEFF77559BCD}" destId="{CC77217F-04A0-4C43-B300-BCD7487E9D31}" srcOrd="0" destOrd="0" presId="urn:microsoft.com/office/officeart/2008/layout/BendingPictureCaptionList"/>
    <dgm:cxn modelId="{C12532B9-1BCF-435D-9280-E73B8E691DA0}" type="presParOf" srcId="{AB8B8B4D-85E9-44DE-A1F3-9075ACB298B7}" destId="{396481D6-9414-40EE-AACB-AA311EBA80C1}" srcOrd="0" destOrd="0" presId="urn:microsoft.com/office/officeart/2008/layout/BendingPictureCaptionList"/>
    <dgm:cxn modelId="{CDC748B3-8755-46BC-85CB-A06E6366C8B4}" type="presParOf" srcId="{396481D6-9414-40EE-AACB-AA311EBA80C1}" destId="{CB5D4C70-4DB8-4814-A9B0-53EF34161FD0}" srcOrd="0" destOrd="0" presId="urn:microsoft.com/office/officeart/2008/layout/BendingPictureCaptionList"/>
    <dgm:cxn modelId="{68EB37A2-42DE-42DE-9563-1937747C37C8}" type="presParOf" srcId="{396481D6-9414-40EE-AACB-AA311EBA80C1}" destId="{C549727D-DF69-45F2-BFFF-CE06483ABF7B}" srcOrd="1" destOrd="0" presId="urn:microsoft.com/office/officeart/2008/layout/BendingPictureCaptionList"/>
    <dgm:cxn modelId="{CC0C49C6-EBC6-4E3C-A5A7-0080B83BAC90}" type="presParOf" srcId="{AB8B8B4D-85E9-44DE-A1F3-9075ACB298B7}" destId="{27399BD4-C24F-4DED-A791-8DE404558004}" srcOrd="1" destOrd="0" presId="urn:microsoft.com/office/officeart/2008/layout/BendingPictureCaptionList"/>
    <dgm:cxn modelId="{E562F04B-CE70-44E8-A53C-BE4F4E35F886}" type="presParOf" srcId="{AB8B8B4D-85E9-44DE-A1F3-9075ACB298B7}" destId="{0F7FA917-7D32-4B6F-AA1A-84DDAD150C70}" srcOrd="2" destOrd="0" presId="urn:microsoft.com/office/officeart/2008/layout/BendingPictureCaptionList"/>
    <dgm:cxn modelId="{85CA5404-F694-46CD-B090-0F4B2E953B2F}" type="presParOf" srcId="{0F7FA917-7D32-4B6F-AA1A-84DDAD150C70}" destId="{CDC31CEA-527D-427E-AD4E-3C80B7990012}" srcOrd="0" destOrd="0" presId="urn:microsoft.com/office/officeart/2008/layout/BendingPictureCaptionList"/>
    <dgm:cxn modelId="{4A88DB3C-2ED9-44D4-8665-9446057DD41A}" type="presParOf" srcId="{0F7FA917-7D32-4B6F-AA1A-84DDAD150C70}" destId="{CC77217F-04A0-4C43-B300-BCD7487E9D31}" srcOrd="1" destOrd="0" presId="urn:microsoft.com/office/officeart/2008/layout/BendingPictureCaptionList"/>
    <dgm:cxn modelId="{DCE13E0C-EB79-4678-9E06-978CA3677DD0}" type="presParOf" srcId="{AB8B8B4D-85E9-44DE-A1F3-9075ACB298B7}" destId="{9E6EB5DA-B881-45FD-BDA6-66F899CD5F7E}" srcOrd="3" destOrd="0" presId="urn:microsoft.com/office/officeart/2008/layout/BendingPictureCaptionList"/>
    <dgm:cxn modelId="{F1CE5BDC-DC3E-487E-B537-7031E87EBBAA}" type="presParOf" srcId="{AB8B8B4D-85E9-44DE-A1F3-9075ACB298B7}" destId="{9422DB74-7F84-45DB-97B6-8E71EEA26E4E}" srcOrd="4" destOrd="0" presId="urn:microsoft.com/office/officeart/2008/layout/BendingPictureCaptionList"/>
    <dgm:cxn modelId="{37BC2A52-BF49-4787-A8E5-830853E153EB}" type="presParOf" srcId="{9422DB74-7F84-45DB-97B6-8E71EEA26E4E}" destId="{5F472BAD-14DA-4E75-A792-F95378F391B2}" srcOrd="0" destOrd="0" presId="urn:microsoft.com/office/officeart/2008/layout/BendingPictureCaptionList"/>
    <dgm:cxn modelId="{6D94E90F-FD8C-4152-AF5A-3A925AF4C1D5}" type="presParOf" srcId="{9422DB74-7F84-45DB-97B6-8E71EEA26E4E}" destId="{7F9F59A6-CDE8-4116-9CEF-7C201489B260}" srcOrd="1" destOrd="0" presId="urn:microsoft.com/office/officeart/2008/layout/BendingPictureCaptionList"/>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5D4C70-4DB8-4814-A9B0-53EF34161FD0}">
      <dsp:nvSpPr>
        <dsp:cNvPr id="0" name=""/>
        <dsp:cNvSpPr/>
      </dsp:nvSpPr>
      <dsp:spPr>
        <a:xfrm>
          <a:off x="0" y="1415931"/>
          <a:ext cx="2788775" cy="2231020"/>
        </a:xfrm>
        <a:prstGeom prst="rect">
          <a:avLst/>
        </a:prstGeom>
        <a:blipFill rotWithShape="1">
          <a:blip xmlns:r="http://schemas.openxmlformats.org/officeDocument/2006/relationships" r:embed="rId1"/>
          <a:srcRect/>
          <a:stretch>
            <a:fillRect l="-3000" r="-3000"/>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549727D-DF69-45F2-BFFF-CE06483ABF7B}">
      <dsp:nvSpPr>
        <dsp:cNvPr id="0" name=""/>
        <dsp:cNvSpPr/>
      </dsp:nvSpPr>
      <dsp:spPr>
        <a:xfrm>
          <a:off x="250989" y="3423849"/>
          <a:ext cx="2482010" cy="780857"/>
        </a:xfrm>
        <a:prstGeom prst="wedgeRectCallout">
          <a:avLst>
            <a:gd name="adj1" fmla="val 20250"/>
            <a:gd name="adj2" fmla="val -60700"/>
          </a:avLst>
        </a:prstGeom>
        <a:solidFill>
          <a:schemeClr val="l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a:t>Audience</a:t>
          </a:r>
        </a:p>
      </dsp:txBody>
      <dsp:txXfrm>
        <a:off x="250989" y="3423849"/>
        <a:ext cx="2482010" cy="780857"/>
      </dsp:txXfrm>
    </dsp:sp>
    <dsp:sp modelId="{CDC31CEA-527D-427E-AD4E-3C80B7990012}">
      <dsp:nvSpPr>
        <dsp:cNvPr id="0" name=""/>
        <dsp:cNvSpPr/>
      </dsp:nvSpPr>
      <dsp:spPr>
        <a:xfrm>
          <a:off x="3067652" y="1415931"/>
          <a:ext cx="2788775" cy="2231020"/>
        </a:xfrm>
        <a:prstGeom prst="rect">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13592" t="-14023" r="-54651" b="-4459"/>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C77217F-04A0-4C43-B300-BCD7487E9D31}">
      <dsp:nvSpPr>
        <dsp:cNvPr id="0" name=""/>
        <dsp:cNvSpPr/>
      </dsp:nvSpPr>
      <dsp:spPr>
        <a:xfrm>
          <a:off x="3318642" y="3423849"/>
          <a:ext cx="2482010" cy="780857"/>
        </a:xfrm>
        <a:prstGeom prst="wedgeRectCallout">
          <a:avLst>
            <a:gd name="adj1" fmla="val 20250"/>
            <a:gd name="adj2" fmla="val -60700"/>
          </a:avLst>
        </a:prstGeom>
        <a:solidFill>
          <a:schemeClr val="l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a:t>Story</a:t>
          </a:r>
        </a:p>
      </dsp:txBody>
      <dsp:txXfrm>
        <a:off x="3318642" y="3423849"/>
        <a:ext cx="2482010" cy="780857"/>
      </dsp:txXfrm>
    </dsp:sp>
    <dsp:sp modelId="{5F472BAD-14DA-4E75-A792-F95378F391B2}">
      <dsp:nvSpPr>
        <dsp:cNvPr id="0" name=""/>
        <dsp:cNvSpPr/>
      </dsp:nvSpPr>
      <dsp:spPr>
        <a:xfrm>
          <a:off x="6135305" y="1415931"/>
          <a:ext cx="2788775" cy="2231020"/>
        </a:xfrm>
        <a:prstGeom prst="rect">
          <a:avLst/>
        </a:prstGeom>
        <a:blipFill>
          <a:blip xmlns:r="http://schemas.openxmlformats.org/officeDocument/2006/relationships" r:embed="rId3" cstate="hqprint">
            <a:extLst>
              <a:ext uri="{28A0092B-C50C-407E-A947-70E740481C1C}">
                <a14:useLocalDpi xmlns:a14="http://schemas.microsoft.com/office/drawing/2010/main" val="0"/>
              </a:ext>
            </a:extLst>
          </a:blip>
          <a:srcRect/>
          <a:stretch>
            <a:fillRect l="-10000" r="-10000"/>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F9F59A6-CDE8-4116-9CEF-7C201489B260}">
      <dsp:nvSpPr>
        <dsp:cNvPr id="0" name=""/>
        <dsp:cNvSpPr/>
      </dsp:nvSpPr>
      <dsp:spPr>
        <a:xfrm>
          <a:off x="6386295" y="3423849"/>
          <a:ext cx="2482010" cy="780857"/>
        </a:xfrm>
        <a:prstGeom prst="wedgeRectCallout">
          <a:avLst>
            <a:gd name="adj1" fmla="val 20250"/>
            <a:gd name="adj2" fmla="val -60700"/>
          </a:avLst>
        </a:prstGeom>
        <a:solidFill>
          <a:schemeClr val="l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a:t>Multimodal</a:t>
          </a:r>
        </a:p>
      </dsp:txBody>
      <dsp:txXfrm>
        <a:off x="6386295" y="3423849"/>
        <a:ext cx="2482010" cy="780857"/>
      </dsp:txXfrm>
    </dsp:sp>
  </dsp:spTree>
</dsp:drawing>
</file>

<file path=ppt/diagrams/layout1.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78E97C-1779-4CEE-80D0-5BBB1AC4023D}" type="datetimeFigureOut">
              <a:rPr lang="en-US" smtClean="0"/>
              <a:t>12/9/2022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CEF7D1-689C-4BC1-B59B-4A4CE078ECDF}" type="slidenum">
              <a:rPr lang="en-US" smtClean="0"/>
              <a:t>‹#›</a:t>
            </a:fld>
            <a:endParaRPr lang="en-US"/>
          </a:p>
        </p:txBody>
      </p:sp>
    </p:spTree>
    <p:extLst>
      <p:ext uri="{BB962C8B-B14F-4D97-AF65-F5344CB8AC3E}">
        <p14:creationId xmlns:p14="http://schemas.microsoft.com/office/powerpoint/2010/main" val="1981143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CEF7D1-689C-4BC1-B59B-4A4CE078ECDF}" type="slidenum">
              <a:rPr lang="en-US" smtClean="0"/>
              <a:t>1</a:t>
            </a:fld>
            <a:endParaRPr lang="en-US"/>
          </a:p>
        </p:txBody>
      </p:sp>
    </p:spTree>
    <p:extLst>
      <p:ext uri="{BB962C8B-B14F-4D97-AF65-F5344CB8AC3E}">
        <p14:creationId xmlns:p14="http://schemas.microsoft.com/office/powerpoint/2010/main" val="18840795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Perform with your voice: pace, tone, volume ---- let your passion shine through.</a:t>
            </a:r>
          </a:p>
          <a:p>
            <a:r>
              <a:rPr lang="en-CA"/>
              <a:t>Think about how your voice implies things about your message</a:t>
            </a:r>
          </a:p>
          <a:p>
            <a:endParaRPr lang="en-CA"/>
          </a:p>
          <a:p>
            <a:r>
              <a:rPr lang="en-CA"/>
              <a:t>Some depressing statistic, said happily</a:t>
            </a:r>
          </a:p>
          <a:p>
            <a:r>
              <a:rPr lang="en-CA"/>
              <a:t>The same depressing statistic, said thoughtfully</a:t>
            </a:r>
          </a:p>
          <a:p>
            <a:endParaRPr lang="en-CA"/>
          </a:p>
        </p:txBody>
      </p:sp>
      <p:sp>
        <p:nvSpPr>
          <p:cNvPr id="4" name="Slide Number Placeholder 3"/>
          <p:cNvSpPr>
            <a:spLocks noGrp="1"/>
          </p:cNvSpPr>
          <p:nvPr>
            <p:ph type="sldNum" sz="quarter" idx="5"/>
          </p:nvPr>
        </p:nvSpPr>
        <p:spPr/>
        <p:txBody>
          <a:bodyPr/>
          <a:lstStyle/>
          <a:p>
            <a:fld id="{B1B28CDE-ABE7-454D-8E89-0903133150EF}" type="slidenum">
              <a:rPr lang="en-CA" smtClean="0"/>
              <a:t>10</a:t>
            </a:fld>
            <a:endParaRPr lang="en-CA"/>
          </a:p>
        </p:txBody>
      </p:sp>
    </p:spTree>
    <p:extLst>
      <p:ext uri="{BB962C8B-B14F-4D97-AF65-F5344CB8AC3E}">
        <p14:creationId xmlns:p14="http://schemas.microsoft.com/office/powerpoint/2010/main" val="17356651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As with anything else, use sound – or the lack of it – to help get your message across. For example, this ambient traffic noise seems at odds with the artistic shot of geese in flight over a sunset. However, my message might be about urban sprawl and its effect on ecosystems, in which case the juxtaposition is useful! Return to your key message, audience and purpose to help you decide what sounds are beneficial. </a:t>
            </a:r>
          </a:p>
          <a:p>
            <a:endParaRPr lang="en-CA"/>
          </a:p>
          <a:p>
            <a:r>
              <a:rPr lang="en-CA"/>
              <a:t>Ambient</a:t>
            </a:r>
          </a:p>
          <a:p>
            <a:r>
              <a:rPr lang="en-CA"/>
              <a:t>Music</a:t>
            </a:r>
          </a:p>
          <a:p>
            <a:r>
              <a:rPr lang="en-CA"/>
              <a:t>Sound effects</a:t>
            </a:r>
          </a:p>
          <a:p>
            <a:endParaRPr lang="en-CA"/>
          </a:p>
          <a:p>
            <a:endParaRPr lang="en-CA"/>
          </a:p>
          <a:p>
            <a:r>
              <a:rPr lang="en-CA"/>
              <a:t>Check in with your goal and your message when making choices!</a:t>
            </a:r>
          </a:p>
        </p:txBody>
      </p:sp>
      <p:sp>
        <p:nvSpPr>
          <p:cNvPr id="4" name="Slide Number Placeholder 3"/>
          <p:cNvSpPr>
            <a:spLocks noGrp="1"/>
          </p:cNvSpPr>
          <p:nvPr>
            <p:ph type="sldNum" sz="quarter" idx="5"/>
          </p:nvPr>
        </p:nvSpPr>
        <p:spPr/>
        <p:txBody>
          <a:bodyPr/>
          <a:lstStyle/>
          <a:p>
            <a:fld id="{B1B28CDE-ABE7-454D-8E89-0903133150EF}" type="slidenum">
              <a:rPr lang="en-CA" smtClean="0"/>
              <a:t>11</a:t>
            </a:fld>
            <a:endParaRPr lang="en-CA"/>
          </a:p>
        </p:txBody>
      </p:sp>
    </p:spTree>
    <p:extLst>
      <p:ext uri="{BB962C8B-B14F-4D97-AF65-F5344CB8AC3E}">
        <p14:creationId xmlns:p14="http://schemas.microsoft.com/office/powerpoint/2010/main" val="10443712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translation for your other language by adding text elsewhere on the screen. For </a:t>
            </a:r>
            <a:r>
              <a:rPr lang="en-US" err="1"/>
              <a:t>gradflix</a:t>
            </a:r>
            <a:r>
              <a:rPr lang="en-US"/>
              <a:t>, avoid putting it in the bottom third, as that’s where captions for the entire video will go!</a:t>
            </a:r>
          </a:p>
          <a:p>
            <a:endParaRPr lang="en-US"/>
          </a:p>
          <a:p>
            <a:r>
              <a:rPr lang="en-US"/>
              <a:t>Most video editors will include some kind of text overlay – but there are other options, like handwriting the translation as part of your illustration, animating the text in </a:t>
            </a:r>
            <a:r>
              <a:rPr lang="en-US" err="1"/>
              <a:t>Powerpoint</a:t>
            </a:r>
            <a:r>
              <a:rPr lang="en-US"/>
              <a:t> or Canva.</a:t>
            </a:r>
          </a:p>
          <a:p>
            <a:r>
              <a:rPr lang="en-US"/>
              <a:t>In </a:t>
            </a:r>
            <a:r>
              <a:rPr lang="en-US" err="1"/>
              <a:t>powerpoint</a:t>
            </a:r>
            <a:r>
              <a:rPr lang="en-US"/>
              <a:t>, when you animate a text box, you have the option to animate text by word, like this!</a:t>
            </a:r>
          </a:p>
        </p:txBody>
      </p:sp>
      <p:sp>
        <p:nvSpPr>
          <p:cNvPr id="4" name="Slide Number Placeholder 3"/>
          <p:cNvSpPr>
            <a:spLocks noGrp="1"/>
          </p:cNvSpPr>
          <p:nvPr>
            <p:ph type="sldNum" sz="quarter" idx="5"/>
          </p:nvPr>
        </p:nvSpPr>
        <p:spPr/>
        <p:txBody>
          <a:bodyPr/>
          <a:lstStyle/>
          <a:p>
            <a:fld id="{B1B28CDE-ABE7-454D-8E89-0903133150EF}" type="slidenum">
              <a:rPr lang="en-CA" smtClean="0"/>
              <a:t>12</a:t>
            </a:fld>
            <a:endParaRPr lang="en-CA"/>
          </a:p>
        </p:txBody>
      </p:sp>
    </p:spTree>
    <p:extLst>
      <p:ext uri="{BB962C8B-B14F-4D97-AF65-F5344CB8AC3E}">
        <p14:creationId xmlns:p14="http://schemas.microsoft.com/office/powerpoint/2010/main" val="41806346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Judges look at technical quality, but a) that’s less important than effectively, persuasively telling the story of your research and getting your audience to care. And b) technical quality is more about making sure your content is clear, legible, listenable and less about making it look shiny and fancy.</a:t>
            </a:r>
          </a:p>
          <a:p>
            <a:r>
              <a:rPr lang="en-US"/>
              <a:t>I personally would prefer an interesting attempt at stop motion that doesn’t quite succeed than a series of stock videos recorded by a professional team. </a:t>
            </a:r>
          </a:p>
        </p:txBody>
      </p:sp>
      <p:sp>
        <p:nvSpPr>
          <p:cNvPr id="4" name="Slide Number Placeholder 3"/>
          <p:cNvSpPr>
            <a:spLocks noGrp="1"/>
          </p:cNvSpPr>
          <p:nvPr>
            <p:ph type="sldNum" sz="quarter" idx="5"/>
          </p:nvPr>
        </p:nvSpPr>
        <p:spPr/>
        <p:txBody>
          <a:bodyPr/>
          <a:lstStyle/>
          <a:p>
            <a:fld id="{B1B28CDE-ABE7-454D-8E89-0903133150EF}" type="slidenum">
              <a:rPr lang="en-CA" smtClean="0"/>
              <a:t>13</a:t>
            </a:fld>
            <a:endParaRPr lang="en-CA"/>
          </a:p>
        </p:txBody>
      </p:sp>
    </p:spTree>
    <p:extLst>
      <p:ext uri="{BB962C8B-B14F-4D97-AF65-F5344CB8AC3E}">
        <p14:creationId xmlns:p14="http://schemas.microsoft.com/office/powerpoint/2010/main" val="11246625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+ 30% for creativity and visual impact – so 80% of your score comes from the choices you make regarding what to show and how to tell your story, so make these a priority when planning. Worry less about making something look shiny and cool, and instead focus on making decisions that support your messages. </a:t>
            </a:r>
          </a:p>
          <a:p>
            <a:br>
              <a:rPr lang="en-CA"/>
            </a:br>
            <a:r>
              <a:rPr lang="en-CA"/>
              <a:t>Audience and purpose: communicate complex ideas clearly and with appropriate terminology to a non-specialist audience</a:t>
            </a:r>
          </a:p>
          <a:p>
            <a:r>
              <a:rPr lang="en-CA"/>
              <a:t>Story: Use a logical sequence to show the importance of your research/scholarship and make the audience care</a:t>
            </a:r>
          </a:p>
          <a:p>
            <a:r>
              <a:rPr lang="en-CA"/>
              <a:t>Multimodal: Use the tools of the video, such as image, sound, and movement, to support your message</a:t>
            </a:r>
          </a:p>
        </p:txBody>
      </p:sp>
      <p:sp>
        <p:nvSpPr>
          <p:cNvPr id="4" name="Slide Number Placeholder 3"/>
          <p:cNvSpPr>
            <a:spLocks noGrp="1"/>
          </p:cNvSpPr>
          <p:nvPr>
            <p:ph type="sldNum" sz="quarter" idx="5"/>
          </p:nvPr>
        </p:nvSpPr>
        <p:spPr/>
        <p:txBody>
          <a:bodyPr/>
          <a:lstStyle/>
          <a:p>
            <a:fld id="{B1B28CDE-ABE7-454D-8E89-0903133150EF}" type="slidenum">
              <a:rPr lang="en-CA" smtClean="0"/>
              <a:t>14</a:t>
            </a:fld>
            <a:endParaRPr lang="en-CA"/>
          </a:p>
        </p:txBody>
      </p:sp>
    </p:spTree>
    <p:extLst>
      <p:ext uri="{BB962C8B-B14F-4D97-AF65-F5344CB8AC3E}">
        <p14:creationId xmlns:p14="http://schemas.microsoft.com/office/powerpoint/2010/main" val="33544368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Although I’ve spent the last few minutes talking about the structure, I would encourage you to think about this structure at the same time as you think about the design of the video. Because you are engaging in multimodal communication, you need to think about how the images, sounds, and movement you’ll use in your video will help shape this story simultaneously. </a:t>
            </a:r>
          </a:p>
        </p:txBody>
      </p:sp>
      <p:sp>
        <p:nvSpPr>
          <p:cNvPr id="4" name="Slide Number Placeholder 3"/>
          <p:cNvSpPr>
            <a:spLocks noGrp="1"/>
          </p:cNvSpPr>
          <p:nvPr>
            <p:ph type="sldNum" sz="quarter" idx="5"/>
          </p:nvPr>
        </p:nvSpPr>
        <p:spPr/>
        <p:txBody>
          <a:bodyPr/>
          <a:lstStyle/>
          <a:p>
            <a:fld id="{B1B28CDE-ABE7-454D-8E89-0903133150EF}" type="slidenum">
              <a:rPr lang="en-CA" smtClean="0"/>
              <a:t>2</a:t>
            </a:fld>
            <a:endParaRPr lang="en-CA"/>
          </a:p>
        </p:txBody>
      </p:sp>
    </p:spTree>
    <p:extLst>
      <p:ext uri="{BB962C8B-B14F-4D97-AF65-F5344CB8AC3E}">
        <p14:creationId xmlns:p14="http://schemas.microsoft.com/office/powerpoint/2010/main" val="16224809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CA" sz="1200" kern="1200">
                <a:solidFill>
                  <a:schemeClr val="tx1"/>
                </a:solidFill>
                <a:effectLst/>
                <a:latin typeface="+mn-lt"/>
                <a:ea typeface="+mn-ea"/>
                <a:cs typeface="+mn-cs"/>
              </a:rPr>
              <a:t>A video isn’t just image plus sound plus movement, it’s all those things together adding up to something more than the individual parts. </a:t>
            </a:r>
          </a:p>
          <a:p>
            <a:pPr lvl="0"/>
            <a:endParaRPr lang="en-CA" sz="1200" kern="1200">
              <a:solidFill>
                <a:schemeClr val="tx1"/>
              </a:solidFill>
              <a:effectLst/>
              <a:latin typeface="+mn-lt"/>
              <a:ea typeface="+mn-ea"/>
              <a:cs typeface="+mn-cs"/>
            </a:endParaRPr>
          </a:p>
          <a:p>
            <a:pPr lvl="0"/>
            <a:r>
              <a:rPr lang="en-CA" sz="1200" kern="1200">
                <a:solidFill>
                  <a:schemeClr val="tx1"/>
                </a:solidFill>
                <a:effectLst/>
                <a:latin typeface="+mn-lt"/>
                <a:ea typeface="+mn-ea"/>
                <a:cs typeface="+mn-cs"/>
              </a:rPr>
              <a:t>Telling a story visually and orally</a:t>
            </a:r>
          </a:p>
          <a:p>
            <a:r>
              <a:rPr lang="en-CA" sz="1200" kern="1200">
                <a:solidFill>
                  <a:schemeClr val="tx1"/>
                </a:solidFill>
                <a:effectLst/>
                <a:latin typeface="+mn-lt"/>
                <a:ea typeface="+mn-ea"/>
                <a:cs typeface="+mn-cs"/>
              </a:rPr>
              <a:t>We’ve been focusing on the words that you might use to tell your story, but this is a video. Words and pictures should work together to tell the story of your research. How do you do this?</a:t>
            </a:r>
          </a:p>
          <a:p>
            <a:r>
              <a:rPr lang="en-CA" sz="1200" kern="1200">
                <a:solidFill>
                  <a:schemeClr val="tx1"/>
                </a:solidFill>
                <a:effectLst/>
                <a:latin typeface="+mn-lt"/>
                <a:ea typeface="+mn-ea"/>
                <a:cs typeface="+mn-cs"/>
              </a:rPr>
              <a:t> </a:t>
            </a:r>
          </a:p>
          <a:p>
            <a:r>
              <a:rPr lang="en-CA" sz="1200" kern="1200">
                <a:solidFill>
                  <a:schemeClr val="tx1"/>
                </a:solidFill>
                <a:effectLst/>
                <a:latin typeface="+mn-lt"/>
                <a:ea typeface="+mn-ea"/>
                <a:cs typeface="+mn-cs"/>
              </a:rPr>
              <a:t>Draft the two pieces together. As you tell the story, consider what kinds of visuals you might use to help translate your research for your audience. </a:t>
            </a:r>
          </a:p>
          <a:p>
            <a:r>
              <a:rPr lang="en-CA"/>
              <a:t>Speech</a:t>
            </a:r>
          </a:p>
          <a:p>
            <a:r>
              <a:rPr lang="en-CA"/>
              <a:t>Body language</a:t>
            </a:r>
          </a:p>
          <a:p>
            <a:r>
              <a:rPr lang="en-CA"/>
              <a:t>Images/imagery</a:t>
            </a:r>
          </a:p>
          <a:p>
            <a:r>
              <a:rPr lang="en-CA"/>
              <a:t>Color</a:t>
            </a:r>
          </a:p>
          <a:p>
            <a:r>
              <a:rPr lang="en-CA"/>
              <a:t>Text</a:t>
            </a:r>
          </a:p>
          <a:p>
            <a:r>
              <a:rPr lang="en-CA"/>
              <a:t>Movement</a:t>
            </a:r>
          </a:p>
          <a:p>
            <a:r>
              <a:rPr lang="en-CA"/>
              <a:t>Cuts/scenes</a:t>
            </a:r>
          </a:p>
          <a:p>
            <a:r>
              <a:rPr lang="en-CA"/>
              <a:t>---- think about what happens in video (</a:t>
            </a:r>
            <a:r>
              <a:rPr lang="en-CA" err="1"/>
              <a:t>mentimeter</a:t>
            </a:r>
            <a:r>
              <a:rPr lang="en-CA"/>
              <a:t>?)</a:t>
            </a:r>
          </a:p>
          <a:p>
            <a:endParaRPr lang="en-CA"/>
          </a:p>
        </p:txBody>
      </p:sp>
      <p:sp>
        <p:nvSpPr>
          <p:cNvPr id="4" name="Slide Number Placeholder 3"/>
          <p:cNvSpPr>
            <a:spLocks noGrp="1"/>
          </p:cNvSpPr>
          <p:nvPr>
            <p:ph type="sldNum" sz="quarter" idx="5"/>
          </p:nvPr>
        </p:nvSpPr>
        <p:spPr/>
        <p:txBody>
          <a:bodyPr/>
          <a:lstStyle/>
          <a:p>
            <a:fld id="{B1B28CDE-ABE7-454D-8E89-0903133150EF}" type="slidenum">
              <a:rPr lang="en-CA" smtClean="0"/>
              <a:t>3</a:t>
            </a:fld>
            <a:endParaRPr lang="en-CA"/>
          </a:p>
        </p:txBody>
      </p:sp>
    </p:spTree>
    <p:extLst>
      <p:ext uri="{BB962C8B-B14F-4D97-AF65-F5344CB8AC3E}">
        <p14:creationId xmlns:p14="http://schemas.microsoft.com/office/powerpoint/2010/main" val="1845793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a:solidFill>
                  <a:schemeClr val="tx1"/>
                </a:solidFill>
                <a:effectLst/>
                <a:latin typeface="+mn-lt"/>
                <a:ea typeface="+mn-ea"/>
                <a:cs typeface="+mn-cs"/>
              </a:rPr>
              <a:t>To help you keep all these elements together when planning, we recommend storyboarding. It can be difficult to draft a video </a:t>
            </a:r>
            <a:r>
              <a:rPr lang="en-CA" sz="1200" i="1" kern="1200">
                <a:solidFill>
                  <a:schemeClr val="tx1"/>
                </a:solidFill>
                <a:effectLst/>
                <a:latin typeface="+mn-lt"/>
                <a:ea typeface="+mn-ea"/>
                <a:cs typeface="+mn-cs"/>
              </a:rPr>
              <a:t>as</a:t>
            </a:r>
            <a:r>
              <a:rPr lang="en-CA" sz="1200" i="0" kern="1200">
                <a:solidFill>
                  <a:schemeClr val="tx1"/>
                </a:solidFill>
                <a:effectLst/>
                <a:latin typeface="+mn-lt"/>
                <a:ea typeface="+mn-ea"/>
                <a:cs typeface="+mn-cs"/>
              </a:rPr>
              <a:t> a video, which is why people use storyboards as a drafting tool. Use sticky notes, pieces of paper, or even the slide sorter view in a slide app to sketch out the scenes, primarily focusing on visuals and simple concepts. There’s much less cost to deleting, adding, or moving scenes around when you use a storyboard, and lets you experiment with different structures, stories, ideas, and metaphors so that you can really find the right one. </a:t>
            </a:r>
          </a:p>
          <a:p>
            <a:r>
              <a:rPr lang="en-CA" sz="1200" kern="1200">
                <a:solidFill>
                  <a:schemeClr val="tx1"/>
                </a:solidFill>
                <a:effectLst/>
                <a:latin typeface="+mn-lt"/>
                <a:ea typeface="+mn-ea"/>
                <a:cs typeface="+mn-cs"/>
              </a:rPr>
              <a:t>This is where you can think about things like whether you want to do a voiceover, or a talking head, or have an animated graph or a series of static images, ambient music, a moving shot, and so on….</a:t>
            </a:r>
          </a:p>
          <a:p>
            <a:endParaRPr lang="en-CA" sz="1200" kern="1200">
              <a:solidFill>
                <a:schemeClr val="tx1"/>
              </a:solidFill>
              <a:effectLst/>
              <a:latin typeface="+mn-lt"/>
              <a:ea typeface="+mn-ea"/>
              <a:cs typeface="+mn-cs"/>
            </a:endParaRPr>
          </a:p>
          <a:p>
            <a:r>
              <a:rPr lang="en-CA" sz="1200" kern="1200">
                <a:solidFill>
                  <a:schemeClr val="tx1"/>
                </a:solidFill>
                <a:effectLst/>
                <a:latin typeface="+mn-lt"/>
                <a:ea typeface="+mn-ea"/>
                <a:cs typeface="+mn-cs"/>
              </a:rPr>
              <a:t>Create a storyboard that maps the words and images out in a sequence.</a:t>
            </a:r>
          </a:p>
          <a:p>
            <a:r>
              <a:rPr lang="en-CA" sz="1200" kern="1200">
                <a:solidFill>
                  <a:schemeClr val="tx1"/>
                </a:solidFill>
                <a:effectLst/>
                <a:latin typeface="+mn-lt"/>
                <a:ea typeface="+mn-ea"/>
                <a:cs typeface="+mn-cs"/>
              </a:rPr>
              <a:t>Brainstorm your options. Consider:</a:t>
            </a:r>
          </a:p>
          <a:p>
            <a:pPr lvl="0"/>
            <a:r>
              <a:rPr lang="en-CA" sz="1200" kern="1200">
                <a:solidFill>
                  <a:schemeClr val="tx1"/>
                </a:solidFill>
                <a:effectLst/>
                <a:latin typeface="+mn-lt"/>
                <a:ea typeface="+mn-ea"/>
                <a:cs typeface="+mn-cs"/>
              </a:rPr>
              <a:t>Is this a voiceover video?</a:t>
            </a:r>
          </a:p>
          <a:p>
            <a:pPr lvl="0"/>
            <a:r>
              <a:rPr lang="en-CA" sz="1200" kern="1200">
                <a:solidFill>
                  <a:schemeClr val="tx1"/>
                </a:solidFill>
                <a:effectLst/>
                <a:latin typeface="+mn-lt"/>
                <a:ea typeface="+mn-ea"/>
                <a:cs typeface="+mn-cs"/>
              </a:rPr>
              <a:t>Will you be present in some or all of it?</a:t>
            </a:r>
          </a:p>
          <a:p>
            <a:pPr lvl="0"/>
            <a:r>
              <a:rPr lang="en-CA" sz="1200" kern="1200">
                <a:solidFill>
                  <a:schemeClr val="tx1"/>
                </a:solidFill>
                <a:effectLst/>
                <a:latin typeface="+mn-lt"/>
                <a:ea typeface="+mn-ea"/>
                <a:cs typeface="+mn-cs"/>
              </a:rPr>
              <a:t>Will the images be representative? Symbols to show networks or connections?</a:t>
            </a:r>
          </a:p>
          <a:p>
            <a:pPr lvl="0"/>
            <a:r>
              <a:rPr lang="en-CA" sz="1200" kern="1200">
                <a:solidFill>
                  <a:schemeClr val="tx1"/>
                </a:solidFill>
                <a:effectLst/>
                <a:latin typeface="+mn-lt"/>
                <a:ea typeface="+mn-ea"/>
                <a:cs typeface="+mn-cs"/>
              </a:rPr>
              <a:t>Will animation work? Can you </a:t>
            </a:r>
            <a:r>
              <a:rPr lang="en-CA" sz="1200" kern="1200" err="1">
                <a:solidFill>
                  <a:schemeClr val="tx1"/>
                </a:solidFill>
                <a:effectLst/>
                <a:latin typeface="+mn-lt"/>
                <a:ea typeface="+mn-ea"/>
                <a:cs typeface="+mn-cs"/>
              </a:rPr>
              <a:t>you</a:t>
            </a:r>
            <a:r>
              <a:rPr lang="en-CA" sz="1200" kern="1200">
                <a:solidFill>
                  <a:schemeClr val="tx1"/>
                </a:solidFill>
                <a:effectLst/>
                <a:latin typeface="+mn-lt"/>
                <a:ea typeface="+mn-ea"/>
                <a:cs typeface="+mn-cs"/>
              </a:rPr>
              <a:t> film on site somewhere?</a:t>
            </a:r>
          </a:p>
          <a:p>
            <a:pPr lvl="0"/>
            <a:r>
              <a:rPr lang="en-CA" sz="1200" b="1" kern="1200">
                <a:solidFill>
                  <a:schemeClr val="tx1"/>
                </a:solidFill>
                <a:effectLst/>
                <a:latin typeface="+mn-lt"/>
                <a:ea typeface="+mn-ea"/>
                <a:cs typeface="+mn-cs"/>
              </a:rPr>
              <a:t>Critically</a:t>
            </a:r>
            <a:r>
              <a:rPr lang="en-CA" sz="1200" kern="1200">
                <a:solidFill>
                  <a:schemeClr val="tx1"/>
                </a:solidFill>
                <a:effectLst/>
                <a:latin typeface="+mn-lt"/>
                <a:ea typeface="+mn-ea"/>
                <a:cs typeface="+mn-cs"/>
              </a:rPr>
              <a:t>: What can you show better than tell? What does your audience need to see?</a:t>
            </a:r>
          </a:p>
          <a:p>
            <a:r>
              <a:rPr lang="en-CA" sz="1200" kern="1200">
                <a:solidFill>
                  <a:schemeClr val="tx1"/>
                </a:solidFill>
                <a:effectLst/>
                <a:latin typeface="+mn-lt"/>
                <a:ea typeface="+mn-ea"/>
                <a:cs typeface="+mn-cs"/>
              </a:rPr>
              <a:t>Don’t be afraid to try different things! Watch examples!</a:t>
            </a:r>
          </a:p>
          <a:p>
            <a:endParaRPr lang="en-CA"/>
          </a:p>
        </p:txBody>
      </p:sp>
      <p:sp>
        <p:nvSpPr>
          <p:cNvPr id="4" name="Slide Number Placeholder 3"/>
          <p:cNvSpPr>
            <a:spLocks noGrp="1"/>
          </p:cNvSpPr>
          <p:nvPr>
            <p:ph type="sldNum" sz="quarter" idx="5"/>
          </p:nvPr>
        </p:nvSpPr>
        <p:spPr/>
        <p:txBody>
          <a:bodyPr/>
          <a:lstStyle/>
          <a:p>
            <a:fld id="{B1B28CDE-ABE7-454D-8E89-0903133150EF}" type="slidenum">
              <a:rPr lang="en-CA" smtClean="0"/>
              <a:t>4</a:t>
            </a:fld>
            <a:endParaRPr lang="en-CA"/>
          </a:p>
        </p:txBody>
      </p:sp>
    </p:spTree>
    <p:extLst>
      <p:ext uri="{BB962C8B-B14F-4D97-AF65-F5344CB8AC3E}">
        <p14:creationId xmlns:p14="http://schemas.microsoft.com/office/powerpoint/2010/main" val="23510466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Some quick tips about communicating multimodally:</a:t>
            </a:r>
          </a:p>
          <a:p>
            <a:r>
              <a:rPr lang="en-CA"/>
              <a:t>Just as the solution is never “speak more quickly to fit more words in” the solution is also rarely “just put the words on screen instead”. Keep text to a minimum to avoid splitting your audience’s attention. Use text for quick, snappy callouts or short captions. </a:t>
            </a:r>
          </a:p>
          <a:p>
            <a:endParaRPr lang="en-CA"/>
          </a:p>
          <a:p>
            <a:endParaRPr lang="en-CA"/>
          </a:p>
          <a:p>
            <a:pPr marL="228600" indent="-228600">
              <a:buAutoNum type="arabicPeriod"/>
            </a:pPr>
            <a:r>
              <a:rPr lang="en-CA"/>
              <a:t>Use less text than you think you need. Just as the solution is never to speak more quickly, the solution is also very rarely going to be “put the text on screen instead”</a:t>
            </a:r>
          </a:p>
          <a:p>
            <a:pPr marL="228600" indent="-228600">
              <a:buAutoNum type="arabicPeriod"/>
            </a:pPr>
            <a:r>
              <a:rPr lang="en-CA"/>
              <a:t>You’ll never match every viewer’s reading speed simultaneously, so keep your text to quick, short phrases that people can perceive quickly, like labels and short, snappy captions.</a:t>
            </a:r>
          </a:p>
          <a:p>
            <a:r>
              <a:rPr lang="en-CA"/>
              <a:t>If your instinct is to add text because you don’t have time to say it out loud, this is a sign that you need to revise your script and outline, not that you need to add text! </a:t>
            </a:r>
          </a:p>
        </p:txBody>
      </p:sp>
      <p:sp>
        <p:nvSpPr>
          <p:cNvPr id="4" name="Slide Number Placeholder 3"/>
          <p:cNvSpPr>
            <a:spLocks noGrp="1"/>
          </p:cNvSpPr>
          <p:nvPr>
            <p:ph type="sldNum" sz="quarter" idx="5"/>
          </p:nvPr>
        </p:nvSpPr>
        <p:spPr/>
        <p:txBody>
          <a:bodyPr/>
          <a:lstStyle/>
          <a:p>
            <a:fld id="{B1B28CDE-ABE7-454D-8E89-0903133150EF}" type="slidenum">
              <a:rPr lang="en-CA" smtClean="0"/>
              <a:t>5</a:t>
            </a:fld>
            <a:endParaRPr lang="en-CA"/>
          </a:p>
        </p:txBody>
      </p:sp>
    </p:spTree>
    <p:extLst>
      <p:ext uri="{BB962C8B-B14F-4D97-AF65-F5344CB8AC3E}">
        <p14:creationId xmlns:p14="http://schemas.microsoft.com/office/powerpoint/2010/main" val="37670805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Although your data and tables are surely very interesting to you and people in your field, remember the time constraint: people don’t have time to pore over a chart to understand what it means. Simplify your charts and use colour – and even animation! – to help your key message stand out</a:t>
            </a:r>
          </a:p>
        </p:txBody>
      </p:sp>
      <p:sp>
        <p:nvSpPr>
          <p:cNvPr id="4" name="Slide Number Placeholder 3"/>
          <p:cNvSpPr>
            <a:spLocks noGrp="1"/>
          </p:cNvSpPr>
          <p:nvPr>
            <p:ph type="sldNum" sz="quarter" idx="5"/>
          </p:nvPr>
        </p:nvSpPr>
        <p:spPr/>
        <p:txBody>
          <a:bodyPr/>
          <a:lstStyle/>
          <a:p>
            <a:fld id="{B1B28CDE-ABE7-454D-8E89-0903133150EF}" type="slidenum">
              <a:rPr lang="en-CA" smtClean="0"/>
              <a:t>6</a:t>
            </a:fld>
            <a:endParaRPr lang="en-CA"/>
          </a:p>
        </p:txBody>
      </p:sp>
    </p:spTree>
    <p:extLst>
      <p:ext uri="{BB962C8B-B14F-4D97-AF65-F5344CB8AC3E}">
        <p14:creationId xmlns:p14="http://schemas.microsoft.com/office/powerpoint/2010/main" val="14001819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Create stop motion from your sculptures</a:t>
            </a:r>
          </a:p>
          <a:p>
            <a:r>
              <a:rPr lang="en-US"/>
              <a:t>Embroider your data onto a sweater</a:t>
            </a:r>
          </a:p>
          <a:p>
            <a:r>
              <a:rPr lang="en-US"/>
              <a:t>Paint your most surprising figure</a:t>
            </a:r>
          </a:p>
          <a:p>
            <a:r>
              <a:rPr lang="en-US"/>
              <a:t>Write a song to teach the concept</a:t>
            </a:r>
          </a:p>
          <a:p>
            <a:r>
              <a:rPr lang="en-US"/>
              <a:t>Have a child narrate your video</a:t>
            </a:r>
          </a:p>
          <a:p>
            <a:r>
              <a:rPr lang="en-US"/>
              <a:t>Add speech bubbles and transitions like a superhero comic</a:t>
            </a:r>
          </a:p>
          <a:p>
            <a:endParaRPr lang="en-US"/>
          </a:p>
        </p:txBody>
      </p:sp>
      <p:sp>
        <p:nvSpPr>
          <p:cNvPr id="4" name="Slide Number Placeholder 3"/>
          <p:cNvSpPr>
            <a:spLocks noGrp="1"/>
          </p:cNvSpPr>
          <p:nvPr>
            <p:ph type="sldNum" sz="quarter" idx="5"/>
          </p:nvPr>
        </p:nvSpPr>
        <p:spPr/>
        <p:txBody>
          <a:bodyPr/>
          <a:lstStyle/>
          <a:p>
            <a:fld id="{B1B28CDE-ABE7-454D-8E89-0903133150EF}" type="slidenum">
              <a:rPr lang="en-CA" smtClean="0"/>
              <a:t>7</a:t>
            </a:fld>
            <a:endParaRPr lang="en-CA"/>
          </a:p>
        </p:txBody>
      </p:sp>
    </p:spTree>
    <p:extLst>
      <p:ext uri="{BB962C8B-B14F-4D97-AF65-F5344CB8AC3E}">
        <p14:creationId xmlns:p14="http://schemas.microsoft.com/office/powerpoint/2010/main" val="40556594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those of you who can’t make their own images, there are TONS of places to get unique, non-cheesy art that you are allowed to use!!</a:t>
            </a:r>
          </a:p>
          <a:p>
            <a:r>
              <a:rPr lang="en-US"/>
              <a:t>-images are good for showing how things work.</a:t>
            </a:r>
          </a:p>
          <a:p>
            <a:r>
              <a:rPr lang="en-US"/>
              <a:t>-symbolism and metaphor</a:t>
            </a:r>
            <a:r>
              <a:rPr lang="en-US" baseline="0"/>
              <a:t> are very powerful. An image represents an idea. When you’re explaining a new concept, you should start with something people already know.</a:t>
            </a:r>
          </a:p>
          <a:p>
            <a:endParaRPr lang="en-US" baseline="0"/>
          </a:p>
          <a:p>
            <a:r>
              <a:rPr lang="en-US" baseline="0"/>
              <a:t>Just be careful that you’re clear. Ask someone if your image makes sense. Sometimes a symbolic image might not carry the message you want it to – clarity must come before cleverness. You risk being cryptic.</a:t>
            </a:r>
          </a:p>
          <a:p>
            <a:endParaRPr lang="en-US" baseline="0"/>
          </a:p>
          <a:p>
            <a:r>
              <a:rPr lang="en-US" baseline="0"/>
              <a:t>Other images: illustrations</a:t>
            </a:r>
            <a:endParaRPr lang="en-US"/>
          </a:p>
          <a:p>
            <a:endParaRPr lang="en-CA"/>
          </a:p>
          <a:p>
            <a:r>
              <a:rPr lang="en-CA"/>
              <a:t>Canva</a:t>
            </a:r>
          </a:p>
          <a:p>
            <a:r>
              <a:rPr lang="en-CA"/>
              <a:t>Blush</a:t>
            </a:r>
          </a:p>
          <a:p>
            <a:r>
              <a:rPr lang="en-CA" err="1"/>
              <a:t>BioRender</a:t>
            </a:r>
            <a:endParaRPr lang="en-CA"/>
          </a:p>
          <a:p>
            <a:r>
              <a:rPr lang="en-CA"/>
              <a:t>PowerPoint!</a:t>
            </a:r>
          </a:p>
          <a:p>
            <a:r>
              <a:rPr lang="en-CA"/>
              <a:t>Prezi</a:t>
            </a:r>
          </a:p>
          <a:p>
            <a:r>
              <a:rPr lang="en-CA" err="1"/>
              <a:t>thenounproject</a:t>
            </a:r>
            <a:endParaRPr lang="en-CA"/>
          </a:p>
        </p:txBody>
      </p:sp>
      <p:sp>
        <p:nvSpPr>
          <p:cNvPr id="4" name="Slide Number Placeholder 3"/>
          <p:cNvSpPr>
            <a:spLocks noGrp="1"/>
          </p:cNvSpPr>
          <p:nvPr>
            <p:ph type="sldNum" sz="quarter" idx="5"/>
          </p:nvPr>
        </p:nvSpPr>
        <p:spPr/>
        <p:txBody>
          <a:bodyPr/>
          <a:lstStyle/>
          <a:p>
            <a:fld id="{B1B28CDE-ABE7-454D-8E89-0903133150EF}" type="slidenum">
              <a:rPr lang="en-CA" smtClean="0"/>
              <a:t>8</a:t>
            </a:fld>
            <a:endParaRPr lang="en-CA"/>
          </a:p>
        </p:txBody>
      </p:sp>
    </p:spTree>
    <p:extLst>
      <p:ext uri="{BB962C8B-B14F-4D97-AF65-F5344CB8AC3E}">
        <p14:creationId xmlns:p14="http://schemas.microsoft.com/office/powerpoint/2010/main" val="32059597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Avoid google images – good practice is to provide attribution, and many stock photo databases require it, as </a:t>
            </a:r>
            <a:r>
              <a:rPr lang="en-CA" err="1"/>
              <a:t>Broadly’s</a:t>
            </a:r>
            <a:r>
              <a:rPr lang="en-CA"/>
              <a:t> Gender spectrum does. Depending on the rules of the competition, you should either </a:t>
            </a:r>
            <a:r>
              <a:rPr lang="en-CA" err="1"/>
              <a:t>rprovide</a:t>
            </a:r>
            <a:r>
              <a:rPr lang="en-CA"/>
              <a:t> that attribution in the video (as a caption alongside the image, or at the end in ‘credits’) OR provide the attribution in the description.</a:t>
            </a:r>
          </a:p>
          <a:p>
            <a:r>
              <a:rPr lang="en-CA"/>
              <a:t>https://www.pexels.com/video/a-female-scientist-writing-data-of-samples-under-study-4121618/ </a:t>
            </a:r>
          </a:p>
          <a:p>
            <a:endParaRPr lang="en-CA"/>
          </a:p>
          <a:p>
            <a:r>
              <a:rPr lang="en-CA"/>
              <a:t>https://drive.google.com/file/d/1N7Z5a5tZ-jSle3tD8N5a_A99IRmRr_iI/view</a:t>
            </a:r>
          </a:p>
          <a:p>
            <a:endParaRPr lang="en-CA"/>
          </a:p>
          <a:p>
            <a:r>
              <a:rPr lang="en-CA"/>
              <a:t>For example, if you’re talking about the importance of diversity in a field, for example, then having images of only cis men, or only white people confuses your story!</a:t>
            </a:r>
          </a:p>
        </p:txBody>
      </p:sp>
      <p:sp>
        <p:nvSpPr>
          <p:cNvPr id="4" name="Slide Number Placeholder 3"/>
          <p:cNvSpPr>
            <a:spLocks noGrp="1"/>
          </p:cNvSpPr>
          <p:nvPr>
            <p:ph type="sldNum" sz="quarter" idx="5"/>
          </p:nvPr>
        </p:nvSpPr>
        <p:spPr/>
        <p:txBody>
          <a:bodyPr/>
          <a:lstStyle/>
          <a:p>
            <a:fld id="{B1B28CDE-ABE7-454D-8E89-0903133150EF}" type="slidenum">
              <a:rPr lang="en-CA" smtClean="0"/>
              <a:t>9</a:t>
            </a:fld>
            <a:endParaRPr lang="en-CA"/>
          </a:p>
        </p:txBody>
      </p:sp>
    </p:spTree>
    <p:extLst>
      <p:ext uri="{BB962C8B-B14F-4D97-AF65-F5344CB8AC3E}">
        <p14:creationId xmlns:p14="http://schemas.microsoft.com/office/powerpoint/2010/main" val="13527213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stretch>
            <a:fillRect/>
          </a:stretch>
        </p:blipFill>
        <p:spPr>
          <a:xfrm>
            <a:off x="434268" y="5670949"/>
            <a:ext cx="2831372" cy="724754"/>
          </a:xfrm>
          <a:prstGeom prst="rect">
            <a:avLst/>
          </a:prstGeom>
        </p:spPr>
      </p:pic>
      <p:sp>
        <p:nvSpPr>
          <p:cNvPr id="2" name="Title 1"/>
          <p:cNvSpPr>
            <a:spLocks noGrp="1"/>
          </p:cNvSpPr>
          <p:nvPr>
            <p:ph type="ctrTitle" hasCustomPrompt="1"/>
          </p:nvPr>
        </p:nvSpPr>
        <p:spPr>
          <a:xfrm>
            <a:off x="452740" y="1028940"/>
            <a:ext cx="8692199" cy="1474115"/>
          </a:xfrm>
        </p:spPr>
        <p:txBody>
          <a:bodyPr lIns="0" anchor="b">
            <a:noAutofit/>
          </a:bodyPr>
          <a:lstStyle>
            <a:lvl1pPr algn="l">
              <a:defRPr sz="5400">
                <a:solidFill>
                  <a:schemeClr val="tx1"/>
                </a:solidFill>
                <a:latin typeface="+mj-lt"/>
              </a:defRPr>
            </a:lvl1pPr>
          </a:lstStyle>
          <a:p>
            <a:r>
              <a:rPr lang="en-US"/>
              <a:t>CLICK TO EDIT MASTER TITLE SLIDE</a:t>
            </a:r>
          </a:p>
        </p:txBody>
      </p:sp>
      <p:sp>
        <p:nvSpPr>
          <p:cNvPr id="3" name="Subtitle 2"/>
          <p:cNvSpPr>
            <a:spLocks noGrp="1"/>
          </p:cNvSpPr>
          <p:nvPr>
            <p:ph type="subTitle" idx="1"/>
          </p:nvPr>
        </p:nvSpPr>
        <p:spPr>
          <a:xfrm>
            <a:off x="452740" y="4266821"/>
            <a:ext cx="5486243" cy="666549"/>
          </a:xfrm>
        </p:spPr>
        <p:txBody>
          <a:bodyPr lIns="0" anchor="t">
            <a:normAutofit/>
          </a:bodyPr>
          <a:lstStyle>
            <a:lvl1pPr marL="0" indent="0" algn="l">
              <a:buNone/>
              <a:defRPr sz="2000" b="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p:cNvSpPr>
            <a:spLocks noGrp="1"/>
          </p:cNvSpPr>
          <p:nvPr>
            <p:ph type="dt" sz="half" idx="10"/>
          </p:nvPr>
        </p:nvSpPr>
        <p:spPr>
          <a:xfrm>
            <a:off x="452740" y="2642329"/>
            <a:ext cx="1182916" cy="377962"/>
          </a:xfrm>
          <a:solidFill>
            <a:schemeClr val="accent1"/>
          </a:solidFill>
        </p:spPr>
        <p:txBody>
          <a:bodyPr/>
          <a:lstStyle>
            <a:lvl1pPr>
              <a:defRPr sz="11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E5D0D23C-8863-4EFF-B94F-905040384174}" type="datetime1">
              <a:rPr lang="en-US" smtClean="0"/>
              <a:t>12/9/2022</a:t>
            </a:fld>
            <a:endParaRPr lang="en-US"/>
          </a:p>
        </p:txBody>
      </p:sp>
      <p:sp>
        <p:nvSpPr>
          <p:cNvPr id="8" name="Footer Placeholder 7"/>
          <p:cNvSpPr>
            <a:spLocks noGrp="1"/>
          </p:cNvSpPr>
          <p:nvPr>
            <p:ph type="ftr" sz="quarter" idx="11"/>
          </p:nvPr>
        </p:nvSpPr>
        <p:spPr>
          <a:xfrm>
            <a:off x="6623674" y="6377231"/>
            <a:ext cx="4293708" cy="250337"/>
          </a:xfrm>
        </p:spPr>
        <p:txBody>
          <a:bodyPr/>
          <a:lstStyle>
            <a:lvl1pPr algn="ctr">
              <a:defRPr/>
            </a:lvl1pPr>
          </a:lstStyle>
          <a:p>
            <a:r>
              <a:rPr lang="en-US"/>
              <a:t>The Graduate Student Experience: Preparing for Fall 2020</a:t>
            </a:r>
          </a:p>
        </p:txBody>
      </p:sp>
      <p:sp>
        <p:nvSpPr>
          <p:cNvPr id="9" name="Slide Number Placeholder 8"/>
          <p:cNvSpPr>
            <a:spLocks noGrp="1"/>
          </p:cNvSpPr>
          <p:nvPr>
            <p:ph type="sldNum" sz="quarter" idx="12"/>
          </p:nvPr>
        </p:nvSpPr>
        <p:spPr>
          <a:xfrm>
            <a:off x="11148416" y="6377231"/>
            <a:ext cx="553900" cy="250337"/>
          </a:xfrm>
        </p:spPr>
        <p:txBody>
          <a:bodyPr/>
          <a:lstStyle>
            <a:lvl1pPr algn="ctr">
              <a:defRPr/>
            </a:lvl1pPr>
          </a:lstStyle>
          <a:p>
            <a:fld id="{93005692-73BE-493E-93AB-ECD6027A7652}" type="slidenum">
              <a:rPr lang="en-US" smtClean="0"/>
              <a:pPr/>
              <a:t>‹#›</a:t>
            </a:fld>
            <a:endParaRPr lang="en-US"/>
          </a:p>
        </p:txBody>
      </p:sp>
      <p:grpSp>
        <p:nvGrpSpPr>
          <p:cNvPr id="16" name="Group 15"/>
          <p:cNvGrpSpPr/>
          <p:nvPr userDrawn="1"/>
        </p:nvGrpSpPr>
        <p:grpSpPr>
          <a:xfrm>
            <a:off x="0" y="0"/>
            <a:ext cx="12192000" cy="397164"/>
            <a:chOff x="421830" y="1342659"/>
            <a:chExt cx="10018760" cy="290558"/>
          </a:xfrm>
        </p:grpSpPr>
        <p:sp>
          <p:nvSpPr>
            <p:cNvPr id="18" name="Rectangle 17"/>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15592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59881" y="1396192"/>
            <a:ext cx="5542713" cy="670270"/>
          </a:xfrm>
        </p:spPr>
        <p:txBody>
          <a:bodyPr anchor="b">
            <a:noAutofit/>
          </a:bodyPr>
          <a:lstStyle>
            <a:lvl1pPr marL="0" indent="0">
              <a:buNone/>
              <a:defRPr sz="2800" b="1" baseline="0">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9881" y="2184400"/>
            <a:ext cx="5542713" cy="3846945"/>
          </a:xfrm>
        </p:spPr>
        <p:txBody>
          <a:bodyPr>
            <a:normAutofit/>
          </a:bodyPr>
          <a:lstStyle>
            <a:lvl1pPr marL="288925" indent="-288925">
              <a:spcBef>
                <a:spcPts val="800"/>
              </a:spcBef>
              <a:spcAft>
                <a:spcPts val="800"/>
              </a:spcAft>
              <a:buFont typeface="Wingdings" charset="2"/>
              <a:buChar char="§"/>
              <a:defRPr sz="2000"/>
            </a:lvl1pPr>
            <a:lvl2pPr marL="685800" indent="-228600">
              <a:spcBef>
                <a:spcPts val="800"/>
              </a:spcBef>
              <a:spcAft>
                <a:spcPts val="800"/>
              </a:spcAft>
              <a:buFont typeface="Wingdings" charset="2"/>
              <a:buChar char="§"/>
              <a:defRPr sz="1800"/>
            </a:lvl2pPr>
            <a:lvl3pPr marL="1143000" indent="-228600">
              <a:spcBef>
                <a:spcPts val="800"/>
              </a:spcBef>
              <a:spcAft>
                <a:spcPts val="800"/>
              </a:spcAft>
              <a:buFont typeface="Wingdings" charset="2"/>
              <a:buChar char="§"/>
              <a:defRPr sz="1600"/>
            </a:lvl3pPr>
            <a:lvl4pPr marL="1600200" indent="-228600">
              <a:spcBef>
                <a:spcPts val="800"/>
              </a:spcBef>
              <a:spcAft>
                <a:spcPts val="800"/>
              </a:spcAft>
              <a:buFont typeface="Wingdings" charset="2"/>
              <a:buChar char="§"/>
              <a:defRPr sz="1400"/>
            </a:lvl4pPr>
            <a:lvl5pPr marL="2057400" indent="-228600">
              <a:spcBef>
                <a:spcPts val="800"/>
              </a:spcBef>
              <a:spcAft>
                <a:spcPts val="800"/>
              </a:spcAft>
              <a:buFont typeface="Wingdings" charset="2"/>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36154" y="1396192"/>
            <a:ext cx="5593458" cy="670270"/>
          </a:xfrm>
        </p:spPr>
        <p:txBody>
          <a:bodyPr anchor="b">
            <a:normAutofit/>
          </a:bodyPr>
          <a:lstStyle>
            <a:lvl1pPr marL="0" indent="0">
              <a:buNone/>
              <a:defRPr sz="28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36154" y="2184400"/>
            <a:ext cx="5593458" cy="3846945"/>
          </a:xfrm>
        </p:spPr>
        <p:txBody>
          <a:bodyPr>
            <a:normAutofit/>
          </a:bodyPr>
          <a:lstStyle>
            <a:lvl1pPr marL="288925" indent="-288925">
              <a:spcBef>
                <a:spcPts val="800"/>
              </a:spcBef>
              <a:spcAft>
                <a:spcPts val="800"/>
              </a:spcAft>
              <a:buFont typeface="Wingdings" charset="2"/>
              <a:buChar char="§"/>
              <a:defRPr sz="2000"/>
            </a:lvl1pPr>
            <a:lvl2pPr marL="685800" indent="-228600">
              <a:spcBef>
                <a:spcPts val="800"/>
              </a:spcBef>
              <a:spcAft>
                <a:spcPts val="800"/>
              </a:spcAft>
              <a:buFont typeface="Wingdings" charset="2"/>
              <a:buChar char="§"/>
              <a:defRPr sz="1800"/>
            </a:lvl2pPr>
            <a:lvl3pPr marL="1143000" indent="-228600">
              <a:spcBef>
                <a:spcPts val="800"/>
              </a:spcBef>
              <a:spcAft>
                <a:spcPts val="800"/>
              </a:spcAft>
              <a:buFont typeface="Wingdings" charset="2"/>
              <a:buChar char="§"/>
              <a:defRPr sz="1600"/>
            </a:lvl3pPr>
            <a:lvl4pPr marL="1600200" indent="-228600">
              <a:spcBef>
                <a:spcPts val="800"/>
              </a:spcBef>
              <a:spcAft>
                <a:spcPts val="800"/>
              </a:spcAft>
              <a:buFont typeface="Wingdings" charset="2"/>
              <a:buChar char="§"/>
              <a:defRPr sz="1400"/>
            </a:lvl4pPr>
            <a:lvl5pPr marL="2057400" indent="-228600">
              <a:spcBef>
                <a:spcPts val="800"/>
              </a:spcBef>
              <a:spcAft>
                <a:spcPts val="800"/>
              </a:spcAft>
              <a:buFont typeface="Wingdings" charset="2"/>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9"/>
          <p:cNvSpPr>
            <a:spLocks noGrp="1"/>
          </p:cNvSpPr>
          <p:nvPr>
            <p:ph type="title" hasCustomPrompt="1"/>
          </p:nvPr>
        </p:nvSpPr>
        <p:spPr>
          <a:xfrm>
            <a:off x="259883" y="434108"/>
            <a:ext cx="11569729" cy="895927"/>
          </a:xfrm>
        </p:spPr>
        <p:txBody>
          <a:bodyPr/>
          <a:lstStyle/>
          <a:p>
            <a:r>
              <a:rPr lang="en-US"/>
              <a:t>CLICK TO EDIT MASTER TITLE STYLE</a:t>
            </a:r>
          </a:p>
        </p:txBody>
      </p:sp>
      <p:sp>
        <p:nvSpPr>
          <p:cNvPr id="2" name="Date Placeholder 1"/>
          <p:cNvSpPr>
            <a:spLocks noGrp="1"/>
          </p:cNvSpPr>
          <p:nvPr>
            <p:ph type="dt" sz="half" idx="10"/>
          </p:nvPr>
        </p:nvSpPr>
        <p:spPr/>
        <p:txBody>
          <a:bodyPr/>
          <a:lstStyle/>
          <a:p>
            <a:fld id="{95A21BFD-1DFC-4786-AC83-044384CBFCC2}" type="datetime1">
              <a:rPr lang="en-US" smtClean="0"/>
              <a:t>12/9/2022</a:t>
            </a:fld>
            <a:endParaRPr lang="en-US"/>
          </a:p>
        </p:txBody>
      </p:sp>
      <p:sp>
        <p:nvSpPr>
          <p:cNvPr id="11" name="Footer Placeholder 10"/>
          <p:cNvSpPr>
            <a:spLocks noGrp="1"/>
          </p:cNvSpPr>
          <p:nvPr>
            <p:ph type="ftr" sz="quarter" idx="11"/>
          </p:nvPr>
        </p:nvSpPr>
        <p:spPr/>
        <p:txBody>
          <a:bodyPr/>
          <a:lstStyle/>
          <a:p>
            <a:r>
              <a:rPr lang="en-US"/>
              <a:t>The Graduate Student Experience: Preparing for Fall 2020</a:t>
            </a:r>
          </a:p>
        </p:txBody>
      </p:sp>
      <p:sp>
        <p:nvSpPr>
          <p:cNvPr id="12" name="Slide Number Placeholder 11"/>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519598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6" name="Date Placeholder 5"/>
          <p:cNvSpPr>
            <a:spLocks noGrp="1"/>
          </p:cNvSpPr>
          <p:nvPr>
            <p:ph type="dt" sz="half" idx="10"/>
          </p:nvPr>
        </p:nvSpPr>
        <p:spPr/>
        <p:txBody>
          <a:bodyPr/>
          <a:lstStyle/>
          <a:p>
            <a:fld id="{D366BB37-4BA8-4D9E-837D-3F8DC2307361}" type="datetime1">
              <a:rPr lang="en-US" smtClean="0"/>
              <a:t>12/9/2022</a:t>
            </a:fld>
            <a:endParaRPr lang="en-US"/>
          </a:p>
        </p:txBody>
      </p:sp>
      <p:sp>
        <p:nvSpPr>
          <p:cNvPr id="7" name="Footer Placeholder 6"/>
          <p:cNvSpPr>
            <a:spLocks noGrp="1"/>
          </p:cNvSpPr>
          <p:nvPr>
            <p:ph type="ftr" sz="quarter" idx="11"/>
          </p:nvPr>
        </p:nvSpPr>
        <p:spPr/>
        <p:txBody>
          <a:bodyPr/>
          <a:lstStyle/>
          <a:p>
            <a:r>
              <a:rPr lang="en-US"/>
              <a:t>The Graduate Student Experience: Preparing for Fall 2020</a:t>
            </a:r>
          </a:p>
        </p:txBody>
      </p:sp>
      <p:sp>
        <p:nvSpPr>
          <p:cNvPr id="8" name="Slide Number Placeholder 7"/>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2708487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86DC9A26-F77E-4963-935E-6CB616B0F832}" type="datetime1">
              <a:rPr lang="en-US" smtClean="0"/>
              <a:t>12/9/2022</a:t>
            </a:fld>
            <a:endParaRPr lang="en-US"/>
          </a:p>
        </p:txBody>
      </p:sp>
      <p:sp>
        <p:nvSpPr>
          <p:cNvPr id="6" name="Footer Placeholder 5"/>
          <p:cNvSpPr>
            <a:spLocks noGrp="1"/>
          </p:cNvSpPr>
          <p:nvPr>
            <p:ph type="ftr" sz="quarter" idx="11"/>
          </p:nvPr>
        </p:nvSpPr>
        <p:spPr/>
        <p:txBody>
          <a:bodyPr/>
          <a:lstStyle/>
          <a:p>
            <a:r>
              <a:rPr lang="en-US"/>
              <a:t>The Graduate Student Experience: Preparing for Fall 2020</a:t>
            </a:r>
          </a:p>
        </p:txBody>
      </p:sp>
      <p:sp>
        <p:nvSpPr>
          <p:cNvPr id="7" name="Slide Number Placeholder 6"/>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743165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reserve="1">
  <p:cSld name="Blank_NoBkgr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1E72BB1C-7E9D-42EA-8A28-0B1971FD7C7F}" type="datetime1">
              <a:rPr lang="en-US" smtClean="0"/>
              <a:t>12/9/2022</a:t>
            </a:fld>
            <a:endParaRPr lang="en-US"/>
          </a:p>
        </p:txBody>
      </p:sp>
      <p:sp>
        <p:nvSpPr>
          <p:cNvPr id="6" name="Footer Placeholder 5"/>
          <p:cNvSpPr>
            <a:spLocks noGrp="1"/>
          </p:cNvSpPr>
          <p:nvPr>
            <p:ph type="ftr" sz="quarter" idx="11"/>
          </p:nvPr>
        </p:nvSpPr>
        <p:spPr/>
        <p:txBody>
          <a:bodyPr/>
          <a:lstStyle/>
          <a:p>
            <a:r>
              <a:rPr lang="en-US"/>
              <a:t>The Graduate Student Experience: Preparing for Fall 2020</a:t>
            </a:r>
          </a:p>
        </p:txBody>
      </p:sp>
      <p:sp>
        <p:nvSpPr>
          <p:cNvPr id="7" name="Slide Number Placeholder 6"/>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1087678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ontext or Quot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30071" y="1237675"/>
            <a:ext cx="4331855" cy="910202"/>
          </a:xfrm>
        </p:spPr>
        <p:txBody>
          <a:bodyPr anchor="b">
            <a:normAutofit/>
          </a:bodyPr>
          <a:lstStyle>
            <a:lvl1pPr algn="ctr">
              <a:defRPr sz="2800" cap="all" baseline="0"/>
            </a:lvl1pPr>
          </a:lstStyle>
          <a:p>
            <a:r>
              <a:rPr lang="en-US"/>
              <a:t>CONTEXT or THEME</a:t>
            </a:r>
          </a:p>
        </p:txBody>
      </p:sp>
      <p:sp>
        <p:nvSpPr>
          <p:cNvPr id="3" name="Date Placeholder 2"/>
          <p:cNvSpPr>
            <a:spLocks noGrp="1"/>
          </p:cNvSpPr>
          <p:nvPr>
            <p:ph type="dt" sz="half" idx="10"/>
          </p:nvPr>
        </p:nvSpPr>
        <p:spPr>
          <a:xfrm>
            <a:off x="10687614" y="6335309"/>
            <a:ext cx="1181114" cy="250337"/>
          </a:xfrm>
        </p:spPr>
        <p:txBody>
          <a:bodyPr/>
          <a:lstStyle/>
          <a:p>
            <a:fld id="{7307C1C6-3B28-4F1B-A49F-070FCD7C5DD3}" type="datetime1">
              <a:rPr lang="en-US" smtClean="0"/>
              <a:t>12/9/2022</a:t>
            </a:fld>
            <a:endParaRPr lang="en-US"/>
          </a:p>
        </p:txBody>
      </p:sp>
      <p:sp>
        <p:nvSpPr>
          <p:cNvPr id="4" name="Footer Placeholder 3"/>
          <p:cNvSpPr>
            <a:spLocks noGrp="1"/>
          </p:cNvSpPr>
          <p:nvPr>
            <p:ph type="ftr" sz="quarter" idx="11"/>
          </p:nvPr>
        </p:nvSpPr>
        <p:spPr/>
        <p:txBody>
          <a:bodyPr/>
          <a:lstStyle/>
          <a:p>
            <a:r>
              <a:rPr lang="en-US"/>
              <a:t>The Graduate Student Experience: Preparing for Fall 2020</a:t>
            </a:r>
          </a:p>
        </p:txBody>
      </p:sp>
      <p:sp>
        <p:nvSpPr>
          <p:cNvPr id="5" name="Slide Number Placeholder 4"/>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cxnSp>
        <p:nvCxnSpPr>
          <p:cNvPr id="12" name="Straight Connector 11"/>
          <p:cNvCxnSpPr/>
          <p:nvPr userDrawn="1"/>
        </p:nvCxnSpPr>
        <p:spPr>
          <a:xfrm>
            <a:off x="3930073" y="2244437"/>
            <a:ext cx="4331855"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3930073" y="4668983"/>
            <a:ext cx="4331855"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p:ph type="body" sz="quarter" idx="13"/>
          </p:nvPr>
        </p:nvSpPr>
        <p:spPr>
          <a:xfrm>
            <a:off x="660400" y="2420360"/>
            <a:ext cx="10871200" cy="2114550"/>
          </a:xfrm>
        </p:spPr>
        <p:txBody>
          <a:bodyPr anchor="ctr">
            <a:normAutofit/>
          </a:bodyPr>
          <a:lstStyle>
            <a:lvl1pPr marL="0" indent="0" algn="ctr">
              <a:lnSpc>
                <a:spcPct val="100000"/>
              </a:lnSpc>
              <a:buNone/>
              <a:defRPr sz="2800"/>
            </a:lvl1pPr>
            <a:lvl2pPr algn="ctr">
              <a:defRPr/>
            </a:lvl2pPr>
            <a:lvl3pPr algn="ctr">
              <a:defRPr/>
            </a:lvl3pPr>
            <a:lvl4pPr algn="ctr">
              <a:defRPr/>
            </a:lvl4pPr>
            <a:lvl5pPr algn="ctr">
              <a:defRPr/>
            </a:lvl5pPr>
          </a:lstStyle>
          <a:p>
            <a:pPr lvl="0"/>
            <a:r>
              <a:rPr lang="en-US"/>
              <a:t>Click to edit Master text styles</a:t>
            </a:r>
          </a:p>
        </p:txBody>
      </p:sp>
      <p:sp>
        <p:nvSpPr>
          <p:cNvPr id="17" name="Text Placeholder 16"/>
          <p:cNvSpPr>
            <a:spLocks noGrp="1"/>
          </p:cNvSpPr>
          <p:nvPr>
            <p:ph type="body" sz="quarter" idx="14"/>
          </p:nvPr>
        </p:nvSpPr>
        <p:spPr>
          <a:xfrm>
            <a:off x="3930072" y="4784725"/>
            <a:ext cx="4331855" cy="276225"/>
          </a:xfr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gn="ctr">
              <a:buNone/>
              <a:defRPr lang="en-US" sz="1200" b="1"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lvl="0" algn="ctr"/>
            <a:r>
              <a:rPr lang="en-US"/>
              <a:t>Click to edit Master text styles</a:t>
            </a:r>
          </a:p>
        </p:txBody>
      </p:sp>
    </p:spTree>
    <p:extLst>
      <p:ext uri="{BB962C8B-B14F-4D97-AF65-F5344CB8AC3E}">
        <p14:creationId xmlns:p14="http://schemas.microsoft.com/office/powerpoint/2010/main" val="1064198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ontext or Quote with Photo">
    <p:bg>
      <p:bgPr>
        <a:solidFill>
          <a:schemeClr val="bg2"/>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5"/>
          </p:nvPr>
        </p:nvSpPr>
        <p:spPr>
          <a:xfrm>
            <a:off x="6350285" y="495661"/>
            <a:ext cx="5440648" cy="5757360"/>
          </a:xfrm>
        </p:spPr>
        <p:txBody>
          <a:bodyPr/>
          <a:lstStyle/>
          <a:p>
            <a:r>
              <a:rPr lang="en-US"/>
              <a:t>Click icon to add picture</a:t>
            </a:r>
          </a:p>
        </p:txBody>
      </p:sp>
      <p:sp>
        <p:nvSpPr>
          <p:cNvPr id="2" name="Title 1"/>
          <p:cNvSpPr>
            <a:spLocks noGrp="1"/>
          </p:cNvSpPr>
          <p:nvPr>
            <p:ph type="title" hasCustomPrompt="1"/>
          </p:nvPr>
        </p:nvSpPr>
        <p:spPr>
          <a:xfrm>
            <a:off x="854362" y="1237675"/>
            <a:ext cx="4331855" cy="910202"/>
          </a:xfrm>
        </p:spPr>
        <p:txBody>
          <a:bodyPr anchor="b">
            <a:normAutofit/>
          </a:bodyPr>
          <a:lstStyle>
            <a:lvl1pPr algn="ctr">
              <a:defRPr sz="2800" cap="all" baseline="0"/>
            </a:lvl1pPr>
          </a:lstStyle>
          <a:p>
            <a:r>
              <a:rPr lang="en-US"/>
              <a:t>CONTEXT or THEME</a:t>
            </a:r>
          </a:p>
        </p:txBody>
      </p:sp>
      <p:sp>
        <p:nvSpPr>
          <p:cNvPr id="3" name="Date Placeholder 2"/>
          <p:cNvSpPr>
            <a:spLocks noGrp="1"/>
          </p:cNvSpPr>
          <p:nvPr>
            <p:ph type="dt" sz="half" idx="10"/>
          </p:nvPr>
        </p:nvSpPr>
        <p:spPr>
          <a:xfrm>
            <a:off x="10692947" y="6335309"/>
            <a:ext cx="1181114" cy="250337"/>
          </a:xfrm>
        </p:spPr>
        <p:txBody>
          <a:bodyPr/>
          <a:lstStyle/>
          <a:p>
            <a:fld id="{EA158522-83C0-40F7-8224-9371F5518616}" type="datetime1">
              <a:rPr lang="en-US" smtClean="0"/>
              <a:t>12/9/2022</a:t>
            </a:fld>
            <a:endParaRPr lang="en-US"/>
          </a:p>
        </p:txBody>
      </p:sp>
      <p:sp>
        <p:nvSpPr>
          <p:cNvPr id="4" name="Footer Placeholder 3"/>
          <p:cNvSpPr>
            <a:spLocks noGrp="1"/>
          </p:cNvSpPr>
          <p:nvPr>
            <p:ph type="ftr" sz="quarter" idx="11"/>
          </p:nvPr>
        </p:nvSpPr>
        <p:spPr>
          <a:xfrm>
            <a:off x="259882" y="6335309"/>
            <a:ext cx="3887245" cy="250337"/>
          </a:xfrm>
        </p:spPr>
        <p:txBody>
          <a:bodyPr/>
          <a:lstStyle/>
          <a:p>
            <a:r>
              <a:rPr lang="en-US"/>
              <a:t>The Graduate Student Experience: Preparing for Fall 2020</a:t>
            </a:r>
          </a:p>
        </p:txBody>
      </p:sp>
      <p:sp>
        <p:nvSpPr>
          <p:cNvPr id="5" name="Slide Number Placeholder 4"/>
          <p:cNvSpPr>
            <a:spLocks noGrp="1"/>
          </p:cNvSpPr>
          <p:nvPr>
            <p:ph type="sldNum" sz="quarter" idx="12"/>
          </p:nvPr>
        </p:nvSpPr>
        <p:spPr>
          <a:xfrm>
            <a:off x="4479637" y="6335309"/>
            <a:ext cx="1016000" cy="250337"/>
          </a:xfrm>
        </p:spPr>
        <p:txBody>
          <a:bodyPr/>
          <a:lstStyle/>
          <a:p>
            <a:r>
              <a:rPr lang="en-US"/>
              <a:t>PAGE  </a:t>
            </a:r>
            <a:fld id="{93005692-73BE-493E-93AB-ECD6027A7652}" type="slidenum">
              <a:rPr lang="en-US" smtClean="0"/>
              <a:pPr/>
              <a:t>‹#›</a:t>
            </a:fld>
            <a:endParaRPr lang="en-US"/>
          </a:p>
        </p:txBody>
      </p:sp>
      <p:sp>
        <p:nvSpPr>
          <p:cNvPr id="15" name="Text Placeholder 14"/>
          <p:cNvSpPr>
            <a:spLocks noGrp="1"/>
          </p:cNvSpPr>
          <p:nvPr>
            <p:ph type="body" sz="quarter" idx="13"/>
          </p:nvPr>
        </p:nvSpPr>
        <p:spPr>
          <a:xfrm>
            <a:off x="544943" y="2409026"/>
            <a:ext cx="4950694" cy="2114550"/>
          </a:xfrm>
        </p:spPr>
        <p:txBody>
          <a:bodyPr anchor="ctr">
            <a:normAutofit/>
          </a:bodyPr>
          <a:lstStyle>
            <a:lvl1pPr marL="0" indent="0" algn="ctr">
              <a:lnSpc>
                <a:spcPct val="100000"/>
              </a:lnSpc>
              <a:buNone/>
              <a:defRPr sz="2200"/>
            </a:lvl1pPr>
            <a:lvl2pPr algn="ctr">
              <a:defRPr/>
            </a:lvl2pPr>
            <a:lvl3pPr algn="ctr">
              <a:defRPr/>
            </a:lvl3pPr>
            <a:lvl4pPr algn="ctr">
              <a:defRPr/>
            </a:lvl4pPr>
            <a:lvl5pPr algn="ctr">
              <a:defRPr/>
            </a:lvl5pPr>
          </a:lstStyle>
          <a:p>
            <a:pPr lvl="0"/>
            <a:r>
              <a:rPr lang="en-US"/>
              <a:t>Click to edit Master text styles</a:t>
            </a:r>
          </a:p>
        </p:txBody>
      </p:sp>
      <p:sp>
        <p:nvSpPr>
          <p:cNvPr id="17" name="Text Placeholder 16"/>
          <p:cNvSpPr>
            <a:spLocks noGrp="1"/>
          </p:cNvSpPr>
          <p:nvPr>
            <p:ph type="body" sz="quarter" idx="14"/>
          </p:nvPr>
        </p:nvSpPr>
        <p:spPr>
          <a:xfrm>
            <a:off x="854362" y="4784725"/>
            <a:ext cx="4331855" cy="276225"/>
          </a:xfr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gn="ctr">
              <a:buNone/>
              <a:defRPr lang="en-US" sz="1200" b="1"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lvl="0" algn="ctr"/>
            <a:r>
              <a:rPr lang="en-US"/>
              <a:t>Click to edit Master text styles</a:t>
            </a:r>
          </a:p>
        </p:txBody>
      </p:sp>
      <p:cxnSp>
        <p:nvCxnSpPr>
          <p:cNvPr id="10" name="Straight Connector 9"/>
          <p:cNvCxnSpPr/>
          <p:nvPr userDrawn="1"/>
        </p:nvCxnSpPr>
        <p:spPr>
          <a:xfrm>
            <a:off x="854363" y="2244437"/>
            <a:ext cx="4331855"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854363" y="4668983"/>
            <a:ext cx="4331855"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317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Section Divider 1">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1550988" y="3461559"/>
            <a:ext cx="9070975" cy="598488"/>
          </a:xfrm>
        </p:spPr>
        <p:txBody>
          <a:bodyPr>
            <a:normAutofit/>
          </a:bodyPr>
          <a:lstStyle>
            <a:lvl1pPr marL="0" indent="0" algn="ctr">
              <a:buNone/>
              <a:defRPr sz="32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err="1"/>
              <a:t>Subheader</a:t>
            </a:r>
            <a:endParaRPr lang="en-US"/>
          </a:p>
        </p:txBody>
      </p:sp>
      <p:sp>
        <p:nvSpPr>
          <p:cNvPr id="2" name="Title 1"/>
          <p:cNvSpPr>
            <a:spLocks noGrp="1"/>
          </p:cNvSpPr>
          <p:nvPr>
            <p:ph type="title" hasCustomPrompt="1"/>
          </p:nvPr>
        </p:nvSpPr>
        <p:spPr>
          <a:xfrm>
            <a:off x="287591" y="2382981"/>
            <a:ext cx="11569729" cy="1046019"/>
          </a:xfrm>
        </p:spPr>
        <p:txBody>
          <a:bodyPr anchor="b">
            <a:normAutofit/>
          </a:bodyPr>
          <a:lstStyle>
            <a:lvl1pPr algn="ctr">
              <a:defRPr sz="6000" cap="all" baseline="0"/>
            </a:lvl1pPr>
          </a:lstStyle>
          <a:p>
            <a:r>
              <a:rPr lang="en-US"/>
              <a:t>SECTION DIVIDER</a:t>
            </a:r>
          </a:p>
        </p:txBody>
      </p:sp>
      <p:sp>
        <p:nvSpPr>
          <p:cNvPr id="3" name="Date Placeholder 2"/>
          <p:cNvSpPr>
            <a:spLocks noGrp="1"/>
          </p:cNvSpPr>
          <p:nvPr>
            <p:ph type="dt" sz="half" idx="10"/>
          </p:nvPr>
        </p:nvSpPr>
        <p:spPr>
          <a:xfrm>
            <a:off x="10676206" y="6335309"/>
            <a:ext cx="1181114" cy="250337"/>
          </a:xfrm>
        </p:spPr>
        <p:txBody>
          <a:bodyPr/>
          <a:lstStyle/>
          <a:p>
            <a:fld id="{9C278249-CCF1-4762-92E8-A7E8BB084782}" type="datetime1">
              <a:rPr lang="en-US" smtClean="0"/>
              <a:t>12/9/2022</a:t>
            </a:fld>
            <a:endParaRPr lang="en-US"/>
          </a:p>
        </p:txBody>
      </p:sp>
      <p:sp>
        <p:nvSpPr>
          <p:cNvPr id="4" name="Footer Placeholder 3"/>
          <p:cNvSpPr>
            <a:spLocks noGrp="1"/>
          </p:cNvSpPr>
          <p:nvPr>
            <p:ph type="ftr" sz="quarter" idx="11"/>
          </p:nvPr>
        </p:nvSpPr>
        <p:spPr/>
        <p:txBody>
          <a:bodyPr/>
          <a:lstStyle/>
          <a:p>
            <a:r>
              <a:rPr lang="en-US"/>
              <a:t>The Graduate Student Experience: Preparing for Fall 2020</a:t>
            </a:r>
          </a:p>
        </p:txBody>
      </p:sp>
      <p:sp>
        <p:nvSpPr>
          <p:cNvPr id="5" name="Slide Number Placeholder 4"/>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1467728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Section Divider 2">
    <p:bg>
      <p:bgPr>
        <a:solidFill>
          <a:schemeClr val="accent1"/>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1550988" y="3461559"/>
            <a:ext cx="9070975" cy="598488"/>
          </a:xfrm>
        </p:spPr>
        <p:txBody>
          <a:bodyPr>
            <a:normAutofit/>
          </a:bodyPr>
          <a:lstStyle>
            <a:lvl1pPr marL="0" indent="0" algn="ctr">
              <a:buNone/>
              <a:defRPr sz="32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err="1"/>
              <a:t>Subheader</a:t>
            </a:r>
            <a:endParaRPr lang="en-US"/>
          </a:p>
        </p:txBody>
      </p:sp>
      <p:sp>
        <p:nvSpPr>
          <p:cNvPr id="2" name="Title 1"/>
          <p:cNvSpPr>
            <a:spLocks noGrp="1"/>
          </p:cNvSpPr>
          <p:nvPr>
            <p:ph type="title" hasCustomPrompt="1"/>
          </p:nvPr>
        </p:nvSpPr>
        <p:spPr>
          <a:xfrm>
            <a:off x="287591" y="2382981"/>
            <a:ext cx="11569729" cy="1046019"/>
          </a:xfrm>
        </p:spPr>
        <p:txBody>
          <a:bodyPr anchor="b">
            <a:normAutofit/>
          </a:bodyPr>
          <a:lstStyle>
            <a:lvl1pPr algn="ctr">
              <a:defRPr sz="6000" cap="all" baseline="0"/>
            </a:lvl1pPr>
          </a:lstStyle>
          <a:p>
            <a:r>
              <a:rPr lang="en-US"/>
              <a:t>SECTION DIVIDER</a:t>
            </a:r>
          </a:p>
        </p:txBody>
      </p:sp>
      <p:sp>
        <p:nvSpPr>
          <p:cNvPr id="3" name="Date Placeholder 2"/>
          <p:cNvSpPr>
            <a:spLocks noGrp="1"/>
          </p:cNvSpPr>
          <p:nvPr>
            <p:ph type="dt" sz="half" idx="10"/>
          </p:nvPr>
        </p:nvSpPr>
        <p:spPr>
          <a:xfrm>
            <a:off x="10676206" y="6335309"/>
            <a:ext cx="1181114" cy="250337"/>
          </a:xfrm>
        </p:spPr>
        <p:txBody>
          <a:bodyPr/>
          <a:lstStyle/>
          <a:p>
            <a:fld id="{9923A77B-CD31-4350-A205-A70434E17830}" type="datetime1">
              <a:rPr lang="en-US" smtClean="0"/>
              <a:t>12/9/2022</a:t>
            </a:fld>
            <a:endParaRPr lang="en-US"/>
          </a:p>
        </p:txBody>
      </p:sp>
      <p:sp>
        <p:nvSpPr>
          <p:cNvPr id="4" name="Footer Placeholder 3"/>
          <p:cNvSpPr>
            <a:spLocks noGrp="1"/>
          </p:cNvSpPr>
          <p:nvPr>
            <p:ph type="ftr" sz="quarter" idx="11"/>
          </p:nvPr>
        </p:nvSpPr>
        <p:spPr/>
        <p:txBody>
          <a:bodyPr/>
          <a:lstStyle/>
          <a:p>
            <a:r>
              <a:rPr lang="en-US"/>
              <a:t>The Graduate Student Experience: Preparing for Fall 2020</a:t>
            </a:r>
          </a:p>
        </p:txBody>
      </p:sp>
      <p:sp>
        <p:nvSpPr>
          <p:cNvPr id="5" name="Slide Number Placeholder 4"/>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3666828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ection Divider 3">
    <p:bg>
      <p:bgPr>
        <a:solidFill>
          <a:schemeClr val="tx1"/>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1550988" y="3461559"/>
            <a:ext cx="9070975" cy="598488"/>
          </a:xfrm>
        </p:spPr>
        <p:txBody>
          <a:bodyPr>
            <a:normAutofit/>
          </a:bodyPr>
          <a:lstStyle>
            <a:lvl1pPr marL="0" indent="0" algn="ctr">
              <a:buNone/>
              <a:defRPr sz="320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err="1"/>
              <a:t>Subheader</a:t>
            </a:r>
            <a:endParaRPr lang="en-US"/>
          </a:p>
        </p:txBody>
      </p:sp>
      <p:sp>
        <p:nvSpPr>
          <p:cNvPr id="2" name="Title 1"/>
          <p:cNvSpPr>
            <a:spLocks noGrp="1"/>
          </p:cNvSpPr>
          <p:nvPr>
            <p:ph type="title" hasCustomPrompt="1"/>
          </p:nvPr>
        </p:nvSpPr>
        <p:spPr>
          <a:xfrm>
            <a:off x="287591" y="2382981"/>
            <a:ext cx="11569729" cy="1046019"/>
          </a:xfrm>
        </p:spPr>
        <p:txBody>
          <a:bodyPr anchor="b">
            <a:normAutofit/>
          </a:bodyPr>
          <a:lstStyle>
            <a:lvl1pPr algn="ctr">
              <a:defRPr sz="6000" cap="all" baseline="0">
                <a:solidFill>
                  <a:schemeClr val="bg1"/>
                </a:solidFill>
              </a:defRPr>
            </a:lvl1pPr>
          </a:lstStyle>
          <a:p>
            <a:r>
              <a:rPr lang="en-US"/>
              <a:t>SECTION DIVIDER</a:t>
            </a:r>
          </a:p>
        </p:txBody>
      </p:sp>
      <p:sp>
        <p:nvSpPr>
          <p:cNvPr id="3" name="Date Placeholder 2"/>
          <p:cNvSpPr>
            <a:spLocks noGrp="1"/>
          </p:cNvSpPr>
          <p:nvPr>
            <p:ph type="dt" sz="half" idx="10"/>
          </p:nvPr>
        </p:nvSpPr>
        <p:spPr>
          <a:xfrm>
            <a:off x="10676206" y="6335309"/>
            <a:ext cx="1181114" cy="250337"/>
          </a:xfrm>
        </p:spPr>
        <p:txBody>
          <a:bodyPr/>
          <a:lstStyle>
            <a:lvl1pPr>
              <a:defRPr>
                <a:solidFill>
                  <a:schemeClr val="bg1"/>
                </a:solidFill>
              </a:defRPr>
            </a:lvl1pPr>
          </a:lstStyle>
          <a:p>
            <a:fld id="{F0C1EA6D-164C-4608-B571-1007C1A6B4DC}" type="datetime1">
              <a:rPr lang="en-US" smtClean="0"/>
              <a:t>12/9/2022</a:t>
            </a:fld>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r>
              <a:rPr lang="en-US"/>
              <a:t>The Graduate Student Experience: Preparing for Fall 2020</a:t>
            </a:r>
          </a:p>
        </p:txBody>
      </p:sp>
      <p:sp>
        <p:nvSpPr>
          <p:cNvPr id="5" name="Slide Number Placeholder 4"/>
          <p:cNvSpPr>
            <a:spLocks noGrp="1"/>
          </p:cNvSpPr>
          <p:nvPr>
            <p:ph type="sldNum" sz="quarter" idx="12"/>
          </p:nvPr>
        </p:nvSpPr>
        <p:spPr/>
        <p:txBody>
          <a:bodyPr/>
          <a:lstStyle>
            <a:lvl1pPr>
              <a:defRPr>
                <a:solidFill>
                  <a:schemeClr val="bg1"/>
                </a:solidFill>
              </a:defRPr>
            </a:lvl1p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3035022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9" name="Picture 8" title="University of Waterlo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95865" y="546789"/>
            <a:ext cx="6400271" cy="4157128"/>
          </a:xfrm>
          <a:prstGeom prst="rect">
            <a:avLst/>
          </a:prstGeom>
        </p:spPr>
      </p:pic>
      <p:sp>
        <p:nvSpPr>
          <p:cNvPr id="2" name="Title 1"/>
          <p:cNvSpPr>
            <a:spLocks noGrp="1"/>
          </p:cNvSpPr>
          <p:nvPr>
            <p:ph type="title" hasCustomPrompt="1"/>
          </p:nvPr>
        </p:nvSpPr>
        <p:spPr>
          <a:xfrm>
            <a:off x="657225" y="4581236"/>
            <a:ext cx="10877550" cy="1597891"/>
          </a:xfrm>
          <a:noFill/>
        </p:spPr>
        <p:txBody>
          <a:bodyPr wrap="square" rtlCol="0" anchor="ctr" anchorCtr="1">
            <a:noAutofit/>
          </a:bodyPr>
          <a:lstStyle>
            <a:lvl1pPr algn="ctr">
              <a:defRPr lang="en-US" sz="1800" b="0" i="0" cap="all" baseline="0">
                <a:solidFill>
                  <a:schemeClr val="tx1"/>
                </a:solidFill>
                <a:latin typeface="Verdana" charset="0"/>
                <a:ea typeface="Verdana" charset="0"/>
                <a:cs typeface="Verdana" charset="0"/>
              </a:defRPr>
            </a:lvl1pPr>
          </a:lstStyle>
          <a:p>
            <a:pPr marL="0" lvl="0" algn="ctr">
              <a:lnSpc>
                <a:spcPct val="75000"/>
              </a:lnSpc>
            </a:pPr>
            <a:r>
              <a:rPr lang="en-US"/>
              <a:t>click to edit master closing slide</a:t>
            </a:r>
          </a:p>
        </p:txBody>
      </p:sp>
      <p:sp>
        <p:nvSpPr>
          <p:cNvPr id="6" name="Date Placeholder 5"/>
          <p:cNvSpPr>
            <a:spLocks noGrp="1"/>
          </p:cNvSpPr>
          <p:nvPr>
            <p:ph type="dt" sz="half" idx="10"/>
          </p:nvPr>
        </p:nvSpPr>
        <p:spPr/>
        <p:txBody>
          <a:bodyPr/>
          <a:lstStyle/>
          <a:p>
            <a:fld id="{78C655DF-B076-401C-8915-9BB3CD426C13}" type="datetime1">
              <a:rPr lang="en-US" smtClean="0"/>
              <a:t>12/9/2022</a:t>
            </a:fld>
            <a:endParaRPr lang="en-US"/>
          </a:p>
        </p:txBody>
      </p:sp>
      <p:sp>
        <p:nvSpPr>
          <p:cNvPr id="10" name="Footer Placeholder 9"/>
          <p:cNvSpPr>
            <a:spLocks noGrp="1"/>
          </p:cNvSpPr>
          <p:nvPr>
            <p:ph type="ftr" sz="quarter" idx="11"/>
          </p:nvPr>
        </p:nvSpPr>
        <p:spPr/>
        <p:txBody>
          <a:bodyPr/>
          <a:lstStyle/>
          <a:p>
            <a:r>
              <a:rPr lang="en-US"/>
              <a:t>The Graduate Student Experience: Preparing for Fall 2020</a:t>
            </a:r>
          </a:p>
        </p:txBody>
      </p:sp>
      <p:sp>
        <p:nvSpPr>
          <p:cNvPr id="11" name="Slide Number Placeholder 10"/>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grpSp>
        <p:nvGrpSpPr>
          <p:cNvPr id="7" name="Group 6"/>
          <p:cNvGrpSpPr/>
          <p:nvPr userDrawn="1"/>
        </p:nvGrpSpPr>
        <p:grpSpPr>
          <a:xfrm>
            <a:off x="0" y="0"/>
            <a:ext cx="12192000" cy="397164"/>
            <a:chOff x="421830" y="1342659"/>
            <a:chExt cx="10018760" cy="290558"/>
          </a:xfrm>
        </p:grpSpPr>
        <p:sp>
          <p:nvSpPr>
            <p:cNvPr id="8" name="Rectangle 7"/>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69677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6094124" y="397164"/>
            <a:ext cx="6097876" cy="6460836"/>
          </a:xfrm>
        </p:spPr>
        <p:txBody>
          <a:bodyPr/>
          <a:lstStyle/>
          <a:p>
            <a:r>
              <a:rPr lang="en-US"/>
              <a:t>Click icon to add picture</a:t>
            </a:r>
          </a:p>
        </p:txBody>
      </p:sp>
      <p:sp>
        <p:nvSpPr>
          <p:cNvPr id="2" name="Title 1"/>
          <p:cNvSpPr>
            <a:spLocks noGrp="1"/>
          </p:cNvSpPr>
          <p:nvPr>
            <p:ph type="ctrTitle" hasCustomPrompt="1"/>
          </p:nvPr>
        </p:nvSpPr>
        <p:spPr>
          <a:xfrm>
            <a:off x="452740" y="1028940"/>
            <a:ext cx="5486243" cy="1474115"/>
          </a:xfrm>
        </p:spPr>
        <p:txBody>
          <a:bodyPr lIns="0" anchor="b">
            <a:noAutofit/>
          </a:bodyPr>
          <a:lstStyle>
            <a:lvl1pPr algn="l">
              <a:defRPr sz="5400">
                <a:solidFill>
                  <a:schemeClr val="tx1"/>
                </a:solidFill>
                <a:latin typeface="+mj-lt"/>
              </a:defRPr>
            </a:lvl1pPr>
          </a:lstStyle>
          <a:p>
            <a:r>
              <a:rPr lang="en-US"/>
              <a:t>CLICK TO EDIT MASTER TITLE SLIDE</a:t>
            </a:r>
          </a:p>
        </p:txBody>
      </p:sp>
      <p:sp>
        <p:nvSpPr>
          <p:cNvPr id="3" name="Subtitle 2"/>
          <p:cNvSpPr>
            <a:spLocks noGrp="1"/>
          </p:cNvSpPr>
          <p:nvPr>
            <p:ph type="subTitle" idx="1"/>
          </p:nvPr>
        </p:nvSpPr>
        <p:spPr>
          <a:xfrm>
            <a:off x="452740" y="4266821"/>
            <a:ext cx="5486243" cy="666549"/>
          </a:xfrm>
        </p:spPr>
        <p:txBody>
          <a:bodyPr lIns="0" anchor="t">
            <a:normAutofit/>
          </a:bodyPr>
          <a:lstStyle>
            <a:lvl1pPr marL="0" indent="0" algn="l">
              <a:buNone/>
              <a:defRPr sz="2000" b="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p:cNvSpPr>
            <a:spLocks noGrp="1"/>
          </p:cNvSpPr>
          <p:nvPr>
            <p:ph type="dt" sz="half" idx="10"/>
          </p:nvPr>
        </p:nvSpPr>
        <p:spPr>
          <a:xfrm>
            <a:off x="452740" y="2642329"/>
            <a:ext cx="1182916" cy="377962"/>
          </a:xfrm>
          <a:solidFill>
            <a:schemeClr val="accent1"/>
          </a:solidFill>
        </p:spPr>
        <p:txBody>
          <a:bodyPr/>
          <a:lstStyle>
            <a:lvl1pPr>
              <a:defRPr sz="11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CC9FF205-D823-4F4D-B26F-1E6A4B44190E}" type="datetime1">
              <a:rPr lang="en-US" smtClean="0"/>
              <a:t>12/9/2022</a:t>
            </a:fld>
            <a:endParaRPr lang="en-US"/>
          </a:p>
        </p:txBody>
      </p:sp>
      <p:sp>
        <p:nvSpPr>
          <p:cNvPr id="8" name="Footer Placeholder 7"/>
          <p:cNvSpPr>
            <a:spLocks noGrp="1"/>
          </p:cNvSpPr>
          <p:nvPr>
            <p:ph type="ftr" sz="quarter" idx="11"/>
          </p:nvPr>
        </p:nvSpPr>
        <p:spPr>
          <a:xfrm>
            <a:off x="6623674" y="6377231"/>
            <a:ext cx="4293708" cy="250337"/>
          </a:xfrm>
        </p:spPr>
        <p:txBody>
          <a:bodyPr/>
          <a:lstStyle>
            <a:lvl1pPr algn="ctr">
              <a:defRPr/>
            </a:lvl1pPr>
          </a:lstStyle>
          <a:p>
            <a:r>
              <a:rPr lang="en-US"/>
              <a:t>The Graduate Student Experience: Preparing for Fall 2020</a:t>
            </a:r>
          </a:p>
        </p:txBody>
      </p:sp>
      <p:sp>
        <p:nvSpPr>
          <p:cNvPr id="9" name="Slide Number Placeholder 8"/>
          <p:cNvSpPr>
            <a:spLocks noGrp="1"/>
          </p:cNvSpPr>
          <p:nvPr>
            <p:ph type="sldNum" sz="quarter" idx="12"/>
          </p:nvPr>
        </p:nvSpPr>
        <p:spPr>
          <a:xfrm>
            <a:off x="11148416" y="6377231"/>
            <a:ext cx="553900" cy="250337"/>
          </a:xfrm>
        </p:spPr>
        <p:txBody>
          <a:bodyPr/>
          <a:lstStyle>
            <a:lvl1pPr algn="ctr">
              <a:defRPr/>
            </a:lvl1pPr>
          </a:lstStyle>
          <a:p>
            <a:fld id="{93005692-73BE-493E-93AB-ECD6027A7652}" type="slidenum">
              <a:rPr lang="en-US" smtClean="0"/>
              <a:pPr/>
              <a:t>‹#›</a:t>
            </a:fld>
            <a:endParaRPr lang="en-US"/>
          </a:p>
        </p:txBody>
      </p:sp>
      <p:pic>
        <p:nvPicPr>
          <p:cNvPr id="15" name="Picture 14"/>
          <p:cNvPicPr>
            <a:picLocks noChangeAspect="1"/>
          </p:cNvPicPr>
          <p:nvPr userDrawn="1"/>
        </p:nvPicPr>
        <p:blipFill>
          <a:blip r:embed="rId2"/>
          <a:stretch>
            <a:fillRect/>
          </a:stretch>
        </p:blipFill>
        <p:spPr>
          <a:xfrm>
            <a:off x="434268" y="5670949"/>
            <a:ext cx="2831372" cy="724754"/>
          </a:xfrm>
          <a:prstGeom prst="rect">
            <a:avLst/>
          </a:prstGeom>
        </p:spPr>
      </p:pic>
      <p:grpSp>
        <p:nvGrpSpPr>
          <p:cNvPr id="16" name="Group 15"/>
          <p:cNvGrpSpPr/>
          <p:nvPr userDrawn="1"/>
        </p:nvGrpSpPr>
        <p:grpSpPr>
          <a:xfrm>
            <a:off x="0" y="0"/>
            <a:ext cx="12192000" cy="397164"/>
            <a:chOff x="421830" y="1342659"/>
            <a:chExt cx="10018760" cy="290558"/>
          </a:xfrm>
        </p:grpSpPr>
        <p:sp>
          <p:nvSpPr>
            <p:cNvPr id="18" name="Rectangle 17"/>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31835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losing Slide_ALT">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b="1059"/>
          <a:stretch/>
        </p:blipFill>
        <p:spPr>
          <a:xfrm>
            <a:off x="0" y="384561"/>
            <a:ext cx="12192000" cy="6473439"/>
          </a:xfrm>
          <a:prstGeom prst="rect">
            <a:avLst/>
          </a:prstGeom>
        </p:spPr>
      </p:pic>
      <p:pic>
        <p:nvPicPr>
          <p:cNvPr id="11" name="Picture 10" title="University of Waterloo"/>
          <p:cNvPicPr>
            <a:picLocks noChangeAspect="1"/>
          </p:cNvPicPr>
          <p:nvPr userDrawn="1"/>
        </p:nvPicPr>
        <p:blipFill rotWithShape="1">
          <a:blip r:embed="rId3">
            <a:extLst>
              <a:ext uri="{28A0092B-C50C-407E-A947-70E740481C1C}">
                <a14:useLocalDpi xmlns:a14="http://schemas.microsoft.com/office/drawing/2010/main" val="0"/>
              </a:ext>
            </a:extLst>
          </a:blip>
          <a:srcRect l="13985" t="13985" r="13985" b="13985"/>
          <a:stretch/>
        </p:blipFill>
        <p:spPr bwMode="gray">
          <a:xfrm>
            <a:off x="3775904" y="1122373"/>
            <a:ext cx="4628005" cy="3005998"/>
          </a:xfrm>
          <a:prstGeom prst="rect">
            <a:avLst/>
          </a:prstGeom>
          <a:effectLst>
            <a:outerShdw blurRad="50800" dist="38100" dir="2700000" algn="tl" rotWithShape="0">
              <a:prstClr val="black">
                <a:alpha val="40000"/>
              </a:prstClr>
            </a:outerShdw>
          </a:effectLst>
        </p:spPr>
      </p:pic>
      <p:sp>
        <p:nvSpPr>
          <p:cNvPr id="2" name="Title 1"/>
          <p:cNvSpPr>
            <a:spLocks noGrp="1"/>
          </p:cNvSpPr>
          <p:nvPr>
            <p:ph type="title" hasCustomPrompt="1"/>
          </p:nvPr>
        </p:nvSpPr>
        <p:spPr>
          <a:xfrm>
            <a:off x="733425" y="4682836"/>
            <a:ext cx="10725150" cy="1559782"/>
          </a:xfrm>
          <a:noFill/>
        </p:spPr>
        <p:txBody>
          <a:bodyPr wrap="square" rtlCol="0" anchor="ctr" anchorCtr="1">
            <a:noAutofit/>
          </a:bodyPr>
          <a:lstStyle>
            <a:lvl1pPr algn="ctr">
              <a:defRPr lang="en-US" sz="1800" b="0" i="0">
                <a:solidFill>
                  <a:schemeClr val="bg1">
                    <a:alpha val="81000"/>
                  </a:schemeClr>
                </a:solidFill>
                <a:latin typeface="Verdana" charset="0"/>
                <a:ea typeface="Verdana" charset="0"/>
                <a:cs typeface="Verdana" charset="0"/>
              </a:defRPr>
            </a:lvl1pPr>
          </a:lstStyle>
          <a:p>
            <a:pPr marL="0" lvl="0" algn="ctr">
              <a:lnSpc>
                <a:spcPct val="75000"/>
              </a:lnSpc>
            </a:pPr>
            <a:r>
              <a:rPr lang="en-US"/>
              <a:t>CLICK TO EDIT MASTER CLOSING SLIDE OPTION 2</a:t>
            </a:r>
          </a:p>
        </p:txBody>
      </p:sp>
      <p:sp>
        <p:nvSpPr>
          <p:cNvPr id="6" name="Date Placeholder 5"/>
          <p:cNvSpPr>
            <a:spLocks noGrp="1"/>
          </p:cNvSpPr>
          <p:nvPr>
            <p:ph type="dt" sz="half" idx="10"/>
          </p:nvPr>
        </p:nvSpPr>
        <p:spPr/>
        <p:txBody>
          <a:bodyPr/>
          <a:lstStyle/>
          <a:p>
            <a:fld id="{FABC6795-0DC4-4CBB-BAFD-01AED0446007}" type="datetime1">
              <a:rPr lang="en-US" smtClean="0"/>
              <a:t>12/9/2022</a:t>
            </a:fld>
            <a:endParaRPr lang="en-US"/>
          </a:p>
        </p:txBody>
      </p:sp>
      <p:sp>
        <p:nvSpPr>
          <p:cNvPr id="7" name="Footer Placeholder 6"/>
          <p:cNvSpPr>
            <a:spLocks noGrp="1"/>
          </p:cNvSpPr>
          <p:nvPr>
            <p:ph type="ftr" sz="quarter" idx="11"/>
          </p:nvPr>
        </p:nvSpPr>
        <p:spPr/>
        <p:txBody>
          <a:bodyPr/>
          <a:lstStyle/>
          <a:p>
            <a:r>
              <a:rPr lang="en-US"/>
              <a:t>The Graduate Student Experience: Preparing for Fall 2020</a:t>
            </a:r>
          </a:p>
        </p:txBody>
      </p:sp>
      <p:sp>
        <p:nvSpPr>
          <p:cNvPr id="8" name="Slide Number Placeholder 7"/>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3722082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Black">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clrChange>
              <a:clrFrom>
                <a:srgbClr val="000000"/>
              </a:clrFrom>
              <a:clrTo>
                <a:srgbClr val="000000">
                  <a:alpha val="0"/>
                </a:srgbClr>
              </a:clrTo>
            </a:clrChange>
          </a:blip>
          <a:stretch>
            <a:fillRect/>
          </a:stretch>
        </p:blipFill>
        <p:spPr>
          <a:xfrm>
            <a:off x="434267" y="5680659"/>
            <a:ext cx="2770751" cy="717639"/>
          </a:xfrm>
          <a:prstGeom prst="rect">
            <a:avLst/>
          </a:prstGeom>
        </p:spPr>
      </p:pic>
      <p:sp>
        <p:nvSpPr>
          <p:cNvPr id="2" name="Title 1"/>
          <p:cNvSpPr>
            <a:spLocks noGrp="1"/>
          </p:cNvSpPr>
          <p:nvPr>
            <p:ph type="ctrTitle" hasCustomPrompt="1"/>
          </p:nvPr>
        </p:nvSpPr>
        <p:spPr>
          <a:xfrm>
            <a:off x="452740" y="1028940"/>
            <a:ext cx="8692199" cy="1474115"/>
          </a:xfrm>
        </p:spPr>
        <p:txBody>
          <a:bodyPr lIns="0" anchor="b">
            <a:noAutofit/>
          </a:bodyPr>
          <a:lstStyle>
            <a:lvl1pPr algn="l">
              <a:defRPr sz="5400">
                <a:solidFill>
                  <a:schemeClr val="bg1"/>
                </a:solidFill>
                <a:latin typeface="+mj-lt"/>
              </a:defRPr>
            </a:lvl1pPr>
          </a:lstStyle>
          <a:p>
            <a:r>
              <a:rPr lang="en-US"/>
              <a:t>CLICK TO EDIT MASTER TITLE SLIDE</a:t>
            </a:r>
          </a:p>
        </p:txBody>
      </p:sp>
      <p:sp>
        <p:nvSpPr>
          <p:cNvPr id="3" name="Subtitle 2"/>
          <p:cNvSpPr>
            <a:spLocks noGrp="1"/>
          </p:cNvSpPr>
          <p:nvPr>
            <p:ph type="subTitle" idx="1"/>
          </p:nvPr>
        </p:nvSpPr>
        <p:spPr>
          <a:xfrm>
            <a:off x="452740" y="4266821"/>
            <a:ext cx="5486243" cy="666549"/>
          </a:xfrm>
        </p:spPr>
        <p:txBody>
          <a:bodyPr lIns="0" anchor="t">
            <a:normAutofit/>
          </a:bodyPr>
          <a:lstStyle>
            <a:lvl1pPr marL="0" indent="0" algn="l">
              <a:buNone/>
              <a:defRPr sz="2000" b="0">
                <a:solidFill>
                  <a:schemeClr val="bg1">
                    <a:lumMod val="8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p:cNvSpPr>
            <a:spLocks noGrp="1"/>
          </p:cNvSpPr>
          <p:nvPr>
            <p:ph type="dt" sz="half" idx="10"/>
          </p:nvPr>
        </p:nvSpPr>
        <p:spPr>
          <a:xfrm>
            <a:off x="452740" y="2642329"/>
            <a:ext cx="1182916" cy="377962"/>
          </a:xfrm>
          <a:solidFill>
            <a:schemeClr val="accent1"/>
          </a:solidFill>
        </p:spPr>
        <p:txBody>
          <a:bodyPr/>
          <a:lstStyle>
            <a:lvl1pPr>
              <a:defRPr sz="11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A718F7A9-592A-4689-972C-6C297B36448D}" type="datetime1">
              <a:rPr lang="en-US" smtClean="0"/>
              <a:t>12/9/2022</a:t>
            </a:fld>
            <a:endParaRPr lang="en-US"/>
          </a:p>
        </p:txBody>
      </p:sp>
      <p:sp>
        <p:nvSpPr>
          <p:cNvPr id="8" name="Footer Placeholder 7"/>
          <p:cNvSpPr>
            <a:spLocks noGrp="1"/>
          </p:cNvSpPr>
          <p:nvPr>
            <p:ph type="ftr" sz="quarter" idx="11"/>
          </p:nvPr>
        </p:nvSpPr>
        <p:spPr>
          <a:xfrm>
            <a:off x="6623674" y="6377231"/>
            <a:ext cx="4293708" cy="250337"/>
          </a:xfrm>
        </p:spPr>
        <p:txBody>
          <a:bodyPr/>
          <a:lstStyle>
            <a:lvl1pPr algn="ctr">
              <a:defRPr>
                <a:solidFill>
                  <a:schemeClr val="bg1">
                    <a:lumMod val="85000"/>
                  </a:schemeClr>
                </a:solidFill>
              </a:defRPr>
            </a:lvl1pPr>
          </a:lstStyle>
          <a:p>
            <a:r>
              <a:rPr lang="en-US"/>
              <a:t>The Graduate Student Experience: Preparing for Fall 2020</a:t>
            </a:r>
          </a:p>
        </p:txBody>
      </p:sp>
      <p:sp>
        <p:nvSpPr>
          <p:cNvPr id="9" name="Slide Number Placeholder 8"/>
          <p:cNvSpPr>
            <a:spLocks noGrp="1"/>
          </p:cNvSpPr>
          <p:nvPr>
            <p:ph type="sldNum" sz="quarter" idx="12"/>
          </p:nvPr>
        </p:nvSpPr>
        <p:spPr>
          <a:xfrm>
            <a:off x="11148416" y="6377231"/>
            <a:ext cx="553900" cy="250337"/>
          </a:xfrm>
        </p:spPr>
        <p:txBody>
          <a:bodyPr/>
          <a:lstStyle>
            <a:lvl1pPr algn="ctr">
              <a:defRPr>
                <a:solidFill>
                  <a:schemeClr val="bg1">
                    <a:lumMod val="85000"/>
                  </a:schemeClr>
                </a:solidFill>
              </a:defRPr>
            </a:lvl1pPr>
          </a:lstStyle>
          <a:p>
            <a:fld id="{93005692-73BE-493E-93AB-ECD6027A7652}" type="slidenum">
              <a:rPr lang="en-US" smtClean="0"/>
              <a:pPr/>
              <a:t>‹#›</a:t>
            </a:fld>
            <a:endParaRPr lang="en-US"/>
          </a:p>
        </p:txBody>
      </p:sp>
      <p:grpSp>
        <p:nvGrpSpPr>
          <p:cNvPr id="17" name="Group 16"/>
          <p:cNvGrpSpPr/>
          <p:nvPr userDrawn="1"/>
        </p:nvGrpSpPr>
        <p:grpSpPr>
          <a:xfrm>
            <a:off x="0" y="0"/>
            <a:ext cx="12192000" cy="397164"/>
            <a:chOff x="421830" y="1342659"/>
            <a:chExt cx="10018760" cy="290558"/>
          </a:xfrm>
        </p:grpSpPr>
        <p:sp>
          <p:nvSpPr>
            <p:cNvPr id="5" name="Rectangle 4"/>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28952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Black with Image">
    <p:bg>
      <p:bgPr>
        <a:solidFill>
          <a:schemeClr val="tx1"/>
        </a:solidFill>
        <a:effectLst/>
      </p:bgPr>
    </p:bg>
    <p:spTree>
      <p:nvGrpSpPr>
        <p:cNvPr id="1" name=""/>
        <p:cNvGrpSpPr/>
        <p:nvPr/>
      </p:nvGrpSpPr>
      <p:grpSpPr>
        <a:xfrm>
          <a:off x="0" y="0"/>
          <a:ext cx="0" cy="0"/>
          <a:chOff x="0" y="0"/>
          <a:chExt cx="0" cy="0"/>
        </a:xfrm>
      </p:grpSpPr>
      <p:sp>
        <p:nvSpPr>
          <p:cNvPr id="18" name="Picture Placeholder 5"/>
          <p:cNvSpPr>
            <a:spLocks noGrp="1"/>
          </p:cNvSpPr>
          <p:nvPr>
            <p:ph type="pic" sz="quarter" idx="13"/>
          </p:nvPr>
        </p:nvSpPr>
        <p:spPr>
          <a:xfrm>
            <a:off x="6094124" y="397164"/>
            <a:ext cx="6097876" cy="6460836"/>
          </a:xfrm>
        </p:spPr>
        <p:txBody>
          <a:bodyPr/>
          <a:lstStyle/>
          <a:p>
            <a:r>
              <a:rPr lang="en-US"/>
              <a:t>Click icon to add picture</a:t>
            </a:r>
          </a:p>
        </p:txBody>
      </p:sp>
      <p:sp>
        <p:nvSpPr>
          <p:cNvPr id="2" name="Title 1"/>
          <p:cNvSpPr>
            <a:spLocks noGrp="1"/>
          </p:cNvSpPr>
          <p:nvPr>
            <p:ph type="ctrTitle" hasCustomPrompt="1"/>
          </p:nvPr>
        </p:nvSpPr>
        <p:spPr>
          <a:xfrm>
            <a:off x="452740" y="1028940"/>
            <a:ext cx="5486243" cy="1474115"/>
          </a:xfrm>
        </p:spPr>
        <p:txBody>
          <a:bodyPr lIns="0" anchor="b">
            <a:noAutofit/>
          </a:bodyPr>
          <a:lstStyle>
            <a:lvl1pPr algn="l">
              <a:defRPr sz="5400">
                <a:solidFill>
                  <a:schemeClr val="bg1"/>
                </a:solidFill>
                <a:latin typeface="+mj-lt"/>
              </a:defRPr>
            </a:lvl1pPr>
          </a:lstStyle>
          <a:p>
            <a:r>
              <a:rPr lang="en-US"/>
              <a:t>CLICK TO EDIT MASTER TITLE SLIDE</a:t>
            </a:r>
          </a:p>
        </p:txBody>
      </p:sp>
      <p:sp>
        <p:nvSpPr>
          <p:cNvPr id="3" name="Subtitle 2"/>
          <p:cNvSpPr>
            <a:spLocks noGrp="1"/>
          </p:cNvSpPr>
          <p:nvPr>
            <p:ph type="subTitle" idx="1"/>
          </p:nvPr>
        </p:nvSpPr>
        <p:spPr>
          <a:xfrm>
            <a:off x="452740" y="4266821"/>
            <a:ext cx="5486243" cy="666549"/>
          </a:xfrm>
        </p:spPr>
        <p:txBody>
          <a:bodyPr lIns="0" anchor="t">
            <a:normAutofit/>
          </a:bodyPr>
          <a:lstStyle>
            <a:lvl1pPr marL="0" indent="0" algn="l">
              <a:buNone/>
              <a:defRPr sz="2000" b="0">
                <a:solidFill>
                  <a:schemeClr val="bg1">
                    <a:lumMod val="8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p:cNvSpPr>
            <a:spLocks noGrp="1"/>
          </p:cNvSpPr>
          <p:nvPr>
            <p:ph type="dt" sz="half" idx="10"/>
          </p:nvPr>
        </p:nvSpPr>
        <p:spPr>
          <a:xfrm>
            <a:off x="452740" y="2642329"/>
            <a:ext cx="1182916" cy="377962"/>
          </a:xfrm>
          <a:solidFill>
            <a:schemeClr val="accent1"/>
          </a:solidFill>
        </p:spPr>
        <p:txBody>
          <a:bodyPr/>
          <a:lstStyle>
            <a:lvl1pPr>
              <a:defRPr sz="11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0432D87C-E8D0-422E-83DB-A497F0FAD01C}" type="datetime1">
              <a:rPr lang="en-US" smtClean="0"/>
              <a:t>12/9/2022</a:t>
            </a:fld>
            <a:endParaRPr lang="en-US"/>
          </a:p>
        </p:txBody>
      </p:sp>
      <p:sp>
        <p:nvSpPr>
          <p:cNvPr id="8" name="Footer Placeholder 7"/>
          <p:cNvSpPr>
            <a:spLocks noGrp="1"/>
          </p:cNvSpPr>
          <p:nvPr>
            <p:ph type="ftr" sz="quarter" idx="11"/>
          </p:nvPr>
        </p:nvSpPr>
        <p:spPr>
          <a:xfrm>
            <a:off x="6623674" y="6377231"/>
            <a:ext cx="4293708" cy="250337"/>
          </a:xfrm>
        </p:spPr>
        <p:txBody>
          <a:bodyPr/>
          <a:lstStyle>
            <a:lvl1pPr algn="ctr">
              <a:defRPr>
                <a:solidFill>
                  <a:schemeClr val="bg1">
                    <a:lumMod val="85000"/>
                  </a:schemeClr>
                </a:solidFill>
              </a:defRPr>
            </a:lvl1pPr>
          </a:lstStyle>
          <a:p>
            <a:r>
              <a:rPr lang="en-US"/>
              <a:t>The Graduate Student Experience: Preparing for Fall 2020</a:t>
            </a:r>
          </a:p>
        </p:txBody>
      </p:sp>
      <p:sp>
        <p:nvSpPr>
          <p:cNvPr id="9" name="Slide Number Placeholder 8"/>
          <p:cNvSpPr>
            <a:spLocks noGrp="1"/>
          </p:cNvSpPr>
          <p:nvPr>
            <p:ph type="sldNum" sz="quarter" idx="12"/>
          </p:nvPr>
        </p:nvSpPr>
        <p:spPr>
          <a:xfrm>
            <a:off x="11148416" y="6377231"/>
            <a:ext cx="553900" cy="250337"/>
          </a:xfrm>
        </p:spPr>
        <p:txBody>
          <a:bodyPr/>
          <a:lstStyle>
            <a:lvl1pPr algn="ctr">
              <a:defRPr>
                <a:solidFill>
                  <a:schemeClr val="bg1">
                    <a:lumMod val="85000"/>
                  </a:schemeClr>
                </a:solidFill>
              </a:defRPr>
            </a:lvl1pPr>
          </a:lstStyle>
          <a:p>
            <a:fld id="{93005692-73BE-493E-93AB-ECD6027A7652}" type="slidenum">
              <a:rPr lang="en-US" smtClean="0"/>
              <a:pPr/>
              <a:t>‹#›</a:t>
            </a:fld>
            <a:endParaRPr lang="en-US"/>
          </a:p>
        </p:txBody>
      </p:sp>
      <p:pic>
        <p:nvPicPr>
          <p:cNvPr id="16" name="Picture 15"/>
          <p:cNvPicPr>
            <a:picLocks noChangeAspect="1"/>
          </p:cNvPicPr>
          <p:nvPr userDrawn="1"/>
        </p:nvPicPr>
        <p:blipFill>
          <a:blip r:embed="rId2">
            <a:clrChange>
              <a:clrFrom>
                <a:srgbClr val="000000"/>
              </a:clrFrom>
              <a:clrTo>
                <a:srgbClr val="000000">
                  <a:alpha val="0"/>
                </a:srgbClr>
              </a:clrTo>
            </a:clrChange>
          </a:blip>
          <a:stretch>
            <a:fillRect/>
          </a:stretch>
        </p:blipFill>
        <p:spPr>
          <a:xfrm>
            <a:off x="434267" y="5680659"/>
            <a:ext cx="2770751" cy="717639"/>
          </a:xfrm>
          <a:prstGeom prst="rect">
            <a:avLst/>
          </a:prstGeom>
        </p:spPr>
      </p:pic>
      <p:grpSp>
        <p:nvGrpSpPr>
          <p:cNvPr id="15" name="Group 14"/>
          <p:cNvGrpSpPr/>
          <p:nvPr userDrawn="1"/>
        </p:nvGrpSpPr>
        <p:grpSpPr>
          <a:xfrm>
            <a:off x="0" y="0"/>
            <a:ext cx="12192000" cy="397164"/>
            <a:chOff x="421830" y="1342659"/>
            <a:chExt cx="10018760" cy="290558"/>
          </a:xfrm>
        </p:grpSpPr>
        <p:sp>
          <p:nvSpPr>
            <p:cNvPr id="20" name="Rectangle 19"/>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0106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8E383E5-E657-41D1-BE7B-40A875C85618}" type="datetime1">
              <a:rPr lang="en-US" smtClean="0"/>
              <a:t>12/9/2022</a:t>
            </a:fld>
            <a:endParaRPr lang="en-US"/>
          </a:p>
        </p:txBody>
      </p:sp>
      <p:sp>
        <p:nvSpPr>
          <p:cNvPr id="8" name="Footer Placeholder 7"/>
          <p:cNvSpPr>
            <a:spLocks noGrp="1"/>
          </p:cNvSpPr>
          <p:nvPr>
            <p:ph type="ftr" sz="quarter" idx="11"/>
          </p:nvPr>
        </p:nvSpPr>
        <p:spPr/>
        <p:txBody>
          <a:bodyPr/>
          <a:lstStyle/>
          <a:p>
            <a:r>
              <a:rPr lang="en-US"/>
              <a:t>The Graduate Student Experience: Preparing for Fall 2020</a:t>
            </a:r>
          </a:p>
        </p:txBody>
      </p:sp>
      <p:sp>
        <p:nvSpPr>
          <p:cNvPr id="9" name="Slide Number Placeholder 8"/>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666323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_M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hasCustomPrompt="1"/>
          </p:nvPr>
        </p:nvSpPr>
        <p:spPr>
          <a:xfrm>
            <a:off x="7407696" y="685060"/>
            <a:ext cx="1420859" cy="286052"/>
          </a:xfrm>
        </p:spPr>
        <p:txBody>
          <a:bodyPr anchor="ctr">
            <a:noAutofit/>
          </a:bodyPr>
          <a:lstStyle>
            <a:lvl1pPr marL="0" indent="0" algn="ctr">
              <a:buNone/>
              <a:defRPr sz="1100" b="0" baseline="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MENU ITEM 1</a:t>
            </a:r>
          </a:p>
        </p:txBody>
      </p:sp>
      <p:sp>
        <p:nvSpPr>
          <p:cNvPr id="9" name="Text Placeholder 7"/>
          <p:cNvSpPr>
            <a:spLocks noGrp="1"/>
          </p:cNvSpPr>
          <p:nvPr>
            <p:ph type="body" sz="quarter" idx="14" hasCustomPrompt="1"/>
          </p:nvPr>
        </p:nvSpPr>
        <p:spPr>
          <a:xfrm>
            <a:off x="8908224" y="685060"/>
            <a:ext cx="1420859" cy="286052"/>
          </a:xfrm>
        </p:spPr>
        <p:txBody>
          <a:bodyPr anchor="ctr">
            <a:noAutofit/>
          </a:bodyPr>
          <a:lstStyle>
            <a:lvl1pPr marL="0" indent="0" algn="ctr">
              <a:buNone/>
              <a:defRPr sz="1100" b="0" baseline="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MENU ITEM 2</a:t>
            </a:r>
          </a:p>
        </p:txBody>
      </p:sp>
      <p:sp>
        <p:nvSpPr>
          <p:cNvPr id="10" name="Text Placeholder 7"/>
          <p:cNvSpPr>
            <a:spLocks noGrp="1"/>
          </p:cNvSpPr>
          <p:nvPr>
            <p:ph type="body" sz="quarter" idx="15" hasCustomPrompt="1"/>
          </p:nvPr>
        </p:nvSpPr>
        <p:spPr>
          <a:xfrm>
            <a:off x="10408752" y="685060"/>
            <a:ext cx="1420859" cy="286052"/>
          </a:xfrm>
        </p:spPr>
        <p:txBody>
          <a:bodyPr anchor="ctr">
            <a:noAutofit/>
          </a:bodyPr>
          <a:lstStyle>
            <a:lvl1pPr marL="0" indent="0" algn="ctr">
              <a:buNone/>
              <a:defRPr sz="1100" b="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MENU ITEM 3</a:t>
            </a:r>
          </a:p>
        </p:txBody>
      </p:sp>
      <p:sp>
        <p:nvSpPr>
          <p:cNvPr id="7" name="Date Placeholder 6"/>
          <p:cNvSpPr>
            <a:spLocks noGrp="1"/>
          </p:cNvSpPr>
          <p:nvPr>
            <p:ph type="dt" sz="half" idx="16"/>
          </p:nvPr>
        </p:nvSpPr>
        <p:spPr/>
        <p:txBody>
          <a:bodyPr/>
          <a:lstStyle/>
          <a:p>
            <a:fld id="{0D4ECEC8-16EA-4127-A53A-C54D6DC167EC}" type="datetime1">
              <a:rPr lang="en-US" smtClean="0"/>
              <a:t>12/9/2022</a:t>
            </a:fld>
            <a:endParaRPr lang="en-US"/>
          </a:p>
        </p:txBody>
      </p:sp>
      <p:sp>
        <p:nvSpPr>
          <p:cNvPr id="11" name="Footer Placeholder 10"/>
          <p:cNvSpPr>
            <a:spLocks noGrp="1"/>
          </p:cNvSpPr>
          <p:nvPr>
            <p:ph type="ftr" sz="quarter" idx="17"/>
          </p:nvPr>
        </p:nvSpPr>
        <p:spPr/>
        <p:txBody>
          <a:bodyPr/>
          <a:lstStyle/>
          <a:p>
            <a:r>
              <a:rPr lang="en-US"/>
              <a:t>The Graduate Student Experience: Preparing for Fall 2020</a:t>
            </a:r>
          </a:p>
        </p:txBody>
      </p:sp>
      <p:sp>
        <p:nvSpPr>
          <p:cNvPr id="12" name="Slide Number Placeholder 11"/>
          <p:cNvSpPr>
            <a:spLocks noGrp="1"/>
          </p:cNvSpPr>
          <p:nvPr>
            <p:ph type="sldNum" sz="quarter" idx="18"/>
          </p:nvPr>
        </p:nvSpPr>
        <p:spPr/>
        <p:txBody>
          <a:bodyPr/>
          <a:lstStyle/>
          <a:p>
            <a:r>
              <a:rPr lang="en-US"/>
              <a:t>PAGE  </a:t>
            </a:r>
            <a:fld id="{93005692-73BE-493E-93AB-ECD6027A7652}" type="slidenum">
              <a:rPr lang="en-US" smtClean="0"/>
              <a:pPr/>
              <a:t>‹#›</a:t>
            </a:fld>
            <a:endParaRPr lang="en-US"/>
          </a:p>
        </p:txBody>
      </p:sp>
      <p:sp>
        <p:nvSpPr>
          <p:cNvPr id="4" name="Title 3"/>
          <p:cNvSpPr>
            <a:spLocks noGrp="1"/>
          </p:cNvSpPr>
          <p:nvPr>
            <p:ph type="title"/>
          </p:nvPr>
        </p:nvSpPr>
        <p:spPr>
          <a:xfrm>
            <a:off x="259883" y="434108"/>
            <a:ext cx="7046081" cy="895927"/>
          </a:xfrm>
        </p:spPr>
        <p:txBody>
          <a:bodyPr/>
          <a:lstStyle>
            <a:lvl1pPr>
              <a:defRPr cap="all" baseline="0"/>
            </a:lvl1pPr>
          </a:lstStyle>
          <a:p>
            <a:r>
              <a:rPr lang="en-US"/>
              <a:t>Click to edit Master title style</a:t>
            </a:r>
          </a:p>
        </p:txBody>
      </p:sp>
    </p:spTree>
    <p:extLst>
      <p:ext uri="{BB962C8B-B14F-4D97-AF65-F5344CB8AC3E}">
        <p14:creationId xmlns:p14="http://schemas.microsoft.com/office/powerpoint/2010/main" val="1267036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9882" y="1709738"/>
            <a:ext cx="9399507" cy="2852737"/>
          </a:xfrm>
        </p:spPr>
        <p:txBody>
          <a:bodyPr anchor="b">
            <a:normAutofit/>
          </a:bodyPr>
          <a:lstStyle>
            <a:lvl1pPr algn="l">
              <a:defRPr sz="4000" baseline="0">
                <a:solidFill>
                  <a:schemeClr val="tx1"/>
                </a:solidFill>
              </a:defRPr>
            </a:lvl1pPr>
          </a:lstStyle>
          <a:p>
            <a:r>
              <a:rPr lang="en-US"/>
              <a:t>CLICK TO EDIT MASTER</a:t>
            </a:r>
            <a:br>
              <a:rPr lang="en-US"/>
            </a:br>
            <a:r>
              <a:rPr lang="en-US"/>
              <a:t>SECTION TITLE SLIDE</a:t>
            </a:r>
          </a:p>
        </p:txBody>
      </p:sp>
      <p:sp>
        <p:nvSpPr>
          <p:cNvPr id="3" name="Text Placeholder 2"/>
          <p:cNvSpPr>
            <a:spLocks noGrp="1"/>
          </p:cNvSpPr>
          <p:nvPr>
            <p:ph type="body" idx="1"/>
          </p:nvPr>
        </p:nvSpPr>
        <p:spPr>
          <a:xfrm>
            <a:off x="259882" y="4589463"/>
            <a:ext cx="9399507" cy="1500187"/>
          </a:xfrm>
        </p:spPr>
        <p:txBody>
          <a:bodyPr>
            <a:normAutofit/>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CA363361-89D6-40C0-9C8B-19EEBF18752B}" type="datetime1">
              <a:rPr lang="en-US" smtClean="0"/>
              <a:t>12/9/2022</a:t>
            </a:fld>
            <a:endParaRPr lang="en-US"/>
          </a:p>
        </p:txBody>
      </p:sp>
      <p:sp>
        <p:nvSpPr>
          <p:cNvPr id="8" name="Footer Placeholder 7"/>
          <p:cNvSpPr>
            <a:spLocks noGrp="1"/>
          </p:cNvSpPr>
          <p:nvPr>
            <p:ph type="ftr" sz="quarter" idx="11"/>
          </p:nvPr>
        </p:nvSpPr>
        <p:spPr/>
        <p:txBody>
          <a:bodyPr/>
          <a:lstStyle/>
          <a:p>
            <a:r>
              <a:rPr lang="en-US"/>
              <a:t>The Graduate Student Experience: Preparing for Fall 2020</a:t>
            </a:r>
          </a:p>
        </p:txBody>
      </p:sp>
      <p:sp>
        <p:nvSpPr>
          <p:cNvPr id="9" name="Slide Number Placeholder 8"/>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2969021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Section Header_AL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960521" y="1692454"/>
            <a:ext cx="5200134" cy="1331092"/>
          </a:xfrm>
          <a:prstGeom prst="rect">
            <a:avLst/>
          </a:prstGeom>
        </p:spPr>
      </p:pic>
      <p:sp>
        <p:nvSpPr>
          <p:cNvPr id="2" name="Title 1"/>
          <p:cNvSpPr>
            <a:spLocks noGrp="1"/>
          </p:cNvSpPr>
          <p:nvPr>
            <p:ph type="ctrTitle" hasCustomPrompt="1"/>
          </p:nvPr>
        </p:nvSpPr>
        <p:spPr>
          <a:xfrm>
            <a:off x="960521" y="3727927"/>
            <a:ext cx="8770620" cy="1212056"/>
          </a:xfrm>
        </p:spPr>
        <p:txBody>
          <a:bodyPr anchor="b">
            <a:noAutofit/>
          </a:bodyPr>
          <a:lstStyle>
            <a:lvl1pPr algn="l">
              <a:defRPr sz="4000" baseline="0">
                <a:solidFill>
                  <a:schemeClr val="tx1"/>
                </a:solidFill>
                <a:latin typeface="+mj-lt"/>
              </a:defRPr>
            </a:lvl1pPr>
          </a:lstStyle>
          <a:p>
            <a:r>
              <a:rPr lang="en-US"/>
              <a:t>CLICK TO EDIT MASTER</a:t>
            </a:r>
            <a:br>
              <a:rPr lang="en-US"/>
            </a:br>
            <a:r>
              <a:rPr lang="en-US"/>
              <a:t>SECTION TITLE SLIDE OPTION 2</a:t>
            </a:r>
          </a:p>
        </p:txBody>
      </p:sp>
      <p:sp>
        <p:nvSpPr>
          <p:cNvPr id="3" name="Subtitle 2"/>
          <p:cNvSpPr>
            <a:spLocks noGrp="1"/>
          </p:cNvSpPr>
          <p:nvPr>
            <p:ph type="subTitle" idx="1"/>
          </p:nvPr>
        </p:nvSpPr>
        <p:spPr bwMode="gray">
          <a:xfrm>
            <a:off x="960521" y="4947813"/>
            <a:ext cx="8770620" cy="666549"/>
          </a:xfrm>
        </p:spPr>
        <p:txBody>
          <a:bodyPr anchor="t">
            <a:normAutofit/>
          </a:bodyPr>
          <a:lstStyle>
            <a:lvl1pPr marL="0" indent="0" algn="l">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A73CE8E-6646-4B24-8B94-CED13581084C}" type="datetime1">
              <a:rPr lang="en-US" smtClean="0"/>
              <a:t>12/9/2022</a:t>
            </a:fld>
            <a:endParaRPr lang="en-US"/>
          </a:p>
        </p:txBody>
      </p:sp>
      <p:sp>
        <p:nvSpPr>
          <p:cNvPr id="5" name="Footer Placeholder 4"/>
          <p:cNvSpPr>
            <a:spLocks noGrp="1"/>
          </p:cNvSpPr>
          <p:nvPr>
            <p:ph type="ftr" sz="quarter" idx="11"/>
          </p:nvPr>
        </p:nvSpPr>
        <p:spPr/>
        <p:txBody>
          <a:bodyPr/>
          <a:lstStyle/>
          <a:p>
            <a:r>
              <a:rPr lang="en-US"/>
              <a:t>The Graduate Student Experience: Preparing for Fall 2020</a:t>
            </a:r>
          </a:p>
        </p:txBody>
      </p:sp>
      <p:sp>
        <p:nvSpPr>
          <p:cNvPr id="6" name="Slide Number Placeholder 5"/>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grpSp>
        <p:nvGrpSpPr>
          <p:cNvPr id="16" name="Group 15"/>
          <p:cNvGrpSpPr/>
          <p:nvPr userDrawn="1"/>
        </p:nvGrpSpPr>
        <p:grpSpPr>
          <a:xfrm>
            <a:off x="0" y="0"/>
            <a:ext cx="12192000" cy="397164"/>
            <a:chOff x="421830" y="1342659"/>
            <a:chExt cx="10018760" cy="290558"/>
          </a:xfrm>
        </p:grpSpPr>
        <p:sp>
          <p:nvSpPr>
            <p:cNvPr id="17" name="Rectangle 16"/>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42748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9883" y="434108"/>
            <a:ext cx="11569729" cy="895927"/>
          </a:xfrm>
        </p:spPr>
        <p:txBody>
          <a:bodyPr/>
          <a:lstStyle/>
          <a:p>
            <a:r>
              <a:rPr lang="en-US"/>
              <a:t>CLICK TO EDIT MASTER TITLE STYLE</a:t>
            </a:r>
          </a:p>
        </p:txBody>
      </p:sp>
      <p:sp>
        <p:nvSpPr>
          <p:cNvPr id="3" name="Content Placeholder 2"/>
          <p:cNvSpPr>
            <a:spLocks noGrp="1"/>
          </p:cNvSpPr>
          <p:nvPr>
            <p:ph sz="half" idx="1"/>
          </p:nvPr>
        </p:nvSpPr>
        <p:spPr>
          <a:xfrm>
            <a:off x="259882" y="1413164"/>
            <a:ext cx="5586855" cy="4590472"/>
          </a:xfrm>
        </p:spPr>
        <p:txBody>
          <a:bodyPr/>
          <a:lstStyle>
            <a:lvl1pPr marL="288925" indent="-288925">
              <a:spcBef>
                <a:spcPts val="800"/>
              </a:spcBef>
              <a:spcAft>
                <a:spcPts val="800"/>
              </a:spcAft>
              <a:buFont typeface="Wingdings" charset="2"/>
              <a:buChar char="§"/>
              <a:defRPr/>
            </a:lvl1pPr>
            <a:lvl2pPr marL="685800" indent="-228600">
              <a:spcBef>
                <a:spcPts val="800"/>
              </a:spcBef>
              <a:spcAft>
                <a:spcPts val="800"/>
              </a:spcAft>
              <a:buFont typeface="Wingdings" charset="2"/>
              <a:buChar char="§"/>
              <a:defRPr/>
            </a:lvl2pPr>
            <a:lvl3pPr marL="1143000" indent="-228600">
              <a:spcBef>
                <a:spcPts val="800"/>
              </a:spcBef>
              <a:spcAft>
                <a:spcPts val="800"/>
              </a:spcAft>
              <a:buFont typeface="Wingdings" charset="2"/>
              <a:buChar char="§"/>
              <a:defRPr/>
            </a:lvl3pPr>
            <a:lvl4pPr marL="1600200" indent="-228600">
              <a:spcBef>
                <a:spcPts val="800"/>
              </a:spcBef>
              <a:spcAft>
                <a:spcPts val="800"/>
              </a:spcAft>
              <a:buFont typeface="Wingdings" charset="2"/>
              <a:buChar char="§"/>
              <a:defRPr/>
            </a:lvl4pPr>
            <a:lvl5pPr marL="2057400" indent="-228600">
              <a:spcBef>
                <a:spcPts val="800"/>
              </a:spcBef>
              <a:spcAft>
                <a:spcPts val="800"/>
              </a:spcAft>
              <a:buFont typeface="Wingdings"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0992" y="1413164"/>
            <a:ext cx="5658620" cy="4590472"/>
          </a:xfrm>
        </p:spPr>
        <p:txBody>
          <a:bodyPr/>
          <a:lstStyle>
            <a:lvl1pPr marL="288925" indent="-288925">
              <a:spcBef>
                <a:spcPts val="800"/>
              </a:spcBef>
              <a:spcAft>
                <a:spcPts val="800"/>
              </a:spcAft>
              <a:buFont typeface="Wingdings" charset="2"/>
              <a:buChar char="§"/>
              <a:defRPr/>
            </a:lvl1pPr>
            <a:lvl2pPr marL="685800" indent="-228600">
              <a:spcBef>
                <a:spcPts val="800"/>
              </a:spcBef>
              <a:spcAft>
                <a:spcPts val="800"/>
              </a:spcAft>
              <a:buFont typeface="Wingdings" charset="2"/>
              <a:buChar char="§"/>
              <a:defRPr/>
            </a:lvl2pPr>
            <a:lvl3pPr marL="1143000" indent="-228600">
              <a:spcBef>
                <a:spcPts val="800"/>
              </a:spcBef>
              <a:spcAft>
                <a:spcPts val="800"/>
              </a:spcAft>
              <a:buFont typeface="Wingdings" charset="2"/>
              <a:buChar char="§"/>
              <a:defRPr/>
            </a:lvl3pPr>
            <a:lvl4pPr marL="1600200" indent="-228600">
              <a:spcBef>
                <a:spcPts val="800"/>
              </a:spcBef>
              <a:spcAft>
                <a:spcPts val="800"/>
              </a:spcAft>
              <a:buFont typeface="Wingdings" charset="2"/>
              <a:buChar char="§"/>
              <a:defRPr/>
            </a:lvl4pPr>
            <a:lvl5pPr marL="2057400" indent="-228600">
              <a:spcBef>
                <a:spcPts val="800"/>
              </a:spcBef>
              <a:spcAft>
                <a:spcPts val="800"/>
              </a:spcAft>
              <a:buFont typeface="Wingdings"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fld id="{9F65E320-7007-4999-B902-C004DE1FEB5A}" type="datetime1">
              <a:rPr lang="en-US" smtClean="0"/>
              <a:t>12/9/2022</a:t>
            </a:fld>
            <a:endParaRPr lang="en-US"/>
          </a:p>
        </p:txBody>
      </p:sp>
      <p:sp>
        <p:nvSpPr>
          <p:cNvPr id="9" name="Footer Placeholder 8"/>
          <p:cNvSpPr>
            <a:spLocks noGrp="1"/>
          </p:cNvSpPr>
          <p:nvPr>
            <p:ph type="ftr" sz="quarter" idx="11"/>
          </p:nvPr>
        </p:nvSpPr>
        <p:spPr/>
        <p:txBody>
          <a:bodyPr/>
          <a:lstStyle/>
          <a:p>
            <a:r>
              <a:rPr lang="en-US"/>
              <a:t>The Graduate Student Experience: Preparing for Fall 2020</a:t>
            </a:r>
          </a:p>
        </p:txBody>
      </p:sp>
      <p:sp>
        <p:nvSpPr>
          <p:cNvPr id="10" name="Slide Number Placeholder 9"/>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2238516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2"/>
          <a:stretch>
            <a:fillRect/>
          </a:stretch>
        </p:blipFill>
        <p:spPr>
          <a:xfrm>
            <a:off x="9790545" y="6147742"/>
            <a:ext cx="2060466" cy="527423"/>
          </a:xfrm>
          <a:prstGeom prst="rect">
            <a:avLst/>
          </a:prstGeom>
        </p:spPr>
      </p:pic>
      <p:sp>
        <p:nvSpPr>
          <p:cNvPr id="2" name="Title Placeholder 1"/>
          <p:cNvSpPr>
            <a:spLocks noGrp="1"/>
          </p:cNvSpPr>
          <p:nvPr>
            <p:ph type="title"/>
          </p:nvPr>
        </p:nvSpPr>
        <p:spPr>
          <a:xfrm>
            <a:off x="259883" y="434108"/>
            <a:ext cx="11569729" cy="89592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59882" y="1413163"/>
            <a:ext cx="11569729" cy="459511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538014" y="6335309"/>
            <a:ext cx="1181114" cy="250337"/>
          </a:xfrm>
          <a:prstGeom prst="rect">
            <a:avLst/>
          </a:prstGeom>
        </p:spPr>
        <p:txBody>
          <a:bodyPr vert="horz" lIns="91440" tIns="45720" rIns="91440" bIns="45720" rtlCol="0" anchor="ctr"/>
          <a:lstStyle>
            <a:lvl1pPr algn="ctr">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51163449-F0A6-47A3-80B4-51F8B95D68FC}" type="datetime1">
              <a:rPr lang="en-US" smtClean="0"/>
              <a:t>12/9/2022</a:t>
            </a:fld>
            <a:endParaRPr lang="en-US"/>
          </a:p>
        </p:txBody>
      </p:sp>
      <p:sp>
        <p:nvSpPr>
          <p:cNvPr id="5" name="Footer Placeholder 4"/>
          <p:cNvSpPr>
            <a:spLocks noGrp="1"/>
          </p:cNvSpPr>
          <p:nvPr>
            <p:ph type="ftr" sz="quarter" idx="3"/>
          </p:nvPr>
        </p:nvSpPr>
        <p:spPr>
          <a:xfrm>
            <a:off x="259882" y="6335309"/>
            <a:ext cx="5226517" cy="250337"/>
          </a:xfrm>
          <a:prstGeom prst="rect">
            <a:avLst/>
          </a:prstGeom>
        </p:spPr>
        <p:txBody>
          <a:bodyPr vert="horz" lIns="91440" tIns="45720" rIns="91440" bIns="45720" rtlCol="0" anchor="ctr"/>
          <a:lstStyle>
            <a:lvl1pPr algn="l">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a:t>The Graduate Student Experience: Preparing for Fall 2020</a:t>
            </a:r>
          </a:p>
        </p:txBody>
      </p:sp>
      <p:sp>
        <p:nvSpPr>
          <p:cNvPr id="6" name="Slide Number Placeholder 5"/>
          <p:cNvSpPr>
            <a:spLocks noGrp="1"/>
          </p:cNvSpPr>
          <p:nvPr>
            <p:ph type="sldNum" sz="quarter" idx="4"/>
          </p:nvPr>
        </p:nvSpPr>
        <p:spPr>
          <a:xfrm>
            <a:off x="5588000" y="6335309"/>
            <a:ext cx="1016000" cy="250337"/>
          </a:xfrm>
          <a:prstGeom prst="rect">
            <a:avLst/>
          </a:prstGeom>
        </p:spPr>
        <p:txBody>
          <a:bodyPr vert="horz" lIns="91440" tIns="45720" rIns="91440" bIns="45720" rtlCol="0" anchor="ctr"/>
          <a:lstStyle>
            <a:lvl1pPr algn="ctr">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a:t>PAGE  </a:t>
            </a:r>
            <a:fld id="{93005692-73BE-493E-93AB-ECD6027A7652}" type="slidenum">
              <a:rPr lang="en-US" smtClean="0"/>
              <a:pPr/>
              <a:t>‹#›</a:t>
            </a:fld>
            <a:endParaRPr lang="en-US"/>
          </a:p>
        </p:txBody>
      </p:sp>
      <p:grpSp>
        <p:nvGrpSpPr>
          <p:cNvPr id="15" name="Group 14"/>
          <p:cNvGrpSpPr/>
          <p:nvPr userDrawn="1"/>
        </p:nvGrpSpPr>
        <p:grpSpPr>
          <a:xfrm>
            <a:off x="0" y="0"/>
            <a:ext cx="12192000" cy="397164"/>
            <a:chOff x="421830" y="1342659"/>
            <a:chExt cx="10018760" cy="290558"/>
          </a:xfrm>
        </p:grpSpPr>
        <p:sp>
          <p:nvSpPr>
            <p:cNvPr id="16" name="Rectangle 15"/>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73700157"/>
      </p:ext>
    </p:extLst>
  </p:cSld>
  <p:clrMap bg1="lt1" tx1="dk1" bg2="lt2" tx2="dk2" accent1="accent1" accent2="accent2" accent3="accent3" accent4="accent4" accent5="accent5" accent6="accent6" hlink="hlink" folHlink="folHlink"/>
  <p:sldLayoutIdLst>
    <p:sldLayoutId id="2147483669" r:id="rId1"/>
    <p:sldLayoutId id="2147483714" r:id="rId2"/>
    <p:sldLayoutId id="2147483715" r:id="rId3"/>
    <p:sldLayoutId id="2147483716" r:id="rId4"/>
    <p:sldLayoutId id="2147483670" r:id="rId5"/>
    <p:sldLayoutId id="2147483693" r:id="rId6"/>
    <p:sldLayoutId id="2147483671" r:id="rId7"/>
    <p:sldLayoutId id="2147483690" r:id="rId8"/>
    <p:sldLayoutId id="2147483672" r:id="rId9"/>
    <p:sldLayoutId id="2147483673" r:id="rId10"/>
    <p:sldLayoutId id="2147483674" r:id="rId11"/>
    <p:sldLayoutId id="2147483675" r:id="rId12"/>
    <p:sldLayoutId id="2147483710" r:id="rId13"/>
    <p:sldLayoutId id="2147483717" r:id="rId14"/>
    <p:sldLayoutId id="2147483718" r:id="rId15"/>
    <p:sldLayoutId id="2147483719" r:id="rId16"/>
    <p:sldLayoutId id="2147483720" r:id="rId17"/>
    <p:sldLayoutId id="2147483721" r:id="rId18"/>
    <p:sldLayoutId id="2147483712" r:id="rId19"/>
    <p:sldLayoutId id="2147483713"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85000"/>
        </a:lnSpc>
        <a:spcBef>
          <a:spcPct val="0"/>
        </a:spcBef>
        <a:buNone/>
        <a:defRPr sz="3600" b="0" kern="1200" spc="50" baseline="0">
          <a:solidFill>
            <a:schemeClr val="tx1"/>
          </a:solidFill>
          <a:latin typeface="+mj-lt"/>
          <a:ea typeface="+mj-ea"/>
          <a:cs typeface="+mj-cs"/>
        </a:defRPr>
      </a:lvl1pPr>
    </p:titleStyle>
    <p:bodyStyle>
      <a:lvl1pPr marL="288925" indent="-288925" algn="l" defTabSz="914400" rtl="0" eaLnBrk="1" latinLnBrk="0" hangingPunct="1">
        <a:lnSpc>
          <a:spcPct val="100000"/>
        </a:lnSpc>
        <a:spcBef>
          <a:spcPts val="800"/>
        </a:spcBef>
        <a:spcAft>
          <a:spcPts val="800"/>
        </a:spcAft>
        <a:buClr>
          <a:schemeClr val="tx1"/>
        </a:buClr>
        <a:buSzPct val="85000"/>
        <a:buFont typeface="Wingdings"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800"/>
        </a:spcBef>
        <a:spcAft>
          <a:spcPts val="800"/>
        </a:spcAft>
        <a:buClr>
          <a:schemeClr val="tx1"/>
        </a:buClr>
        <a:buSzPct val="85000"/>
        <a:buFont typeface="Wingdings"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hyperlink" Target="http://creativecommons.org/licenses/by-nc/4.0/" TargetMode="Externa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hyperlink" Target="https://www.pexels.com/photo/close-up-video-of-mic-1645926/?utm_content=attributionCopyText&amp;utm_medium=referral&amp;utm_source=pexels"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www.pexels.com/@yasmine-figueiredo-754808?utm_content=attributionCopyText&amp;utm_medium=referral&amp;utm_source=pexels" TargetMode="External"/><Relationship Id="rId5" Type="http://schemas.openxmlformats.org/officeDocument/2006/relationships/image" Target="../media/image29.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hyperlink" Target="https://freesound.org/people/Greg%20Baumont/sounds/48307/" TargetMode="External"/><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hyperlink" Target="https://youtu.be/VX18-4m-EN0"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hyperlink" Target="https://www.flickr.com/photos/aalto-cs/15272024098" TargetMode="Externa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creativecommons.org/licenses/by-nc-sa/4.0/" TargetMode="Externa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hyperlink" Target="https://medium.com/public-radio-incubation-lab/from-sticky-note-to-storyboard-developing-and-evaluating-ideas-8553ba936f52" TargetMode="Externa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8.jpeg"/><Relationship Id="rId5" Type="http://schemas.openxmlformats.org/officeDocument/2006/relationships/hyperlink" Target="http://www.storytellingwithdata.com/blog/2011/07/i-like-this-chart" TargetMode="External"/><Relationship Id="rId4" Type="http://schemas.openxmlformats.org/officeDocument/2006/relationships/hyperlink" Target="https://www.youtube.com/watch?v=TzDhdvVg9_c"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hyperlink" Target="https://www.discovermagazine.com/planet-earth/the-bizarre-and-brilliant-world-of-knitted-science" TargetMode="External"/><Relationship Id="rId5" Type="http://schemas.openxmlformats.org/officeDocument/2006/relationships/image" Target="../media/image22.jpeg"/><Relationship Id="rId4" Type="http://schemas.openxmlformats.org/officeDocument/2006/relationships/hyperlink" Target="https://twitter.com/NeedlesNeurons/"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26.png"/><Relationship Id="rId4" Type="http://schemas.openxmlformats.org/officeDocument/2006/relationships/image" Target="../media/image25.gif"/></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069782-FB39-4FF1-808B-36517654018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81665" y="494033"/>
            <a:ext cx="11628670" cy="4932004"/>
          </a:xfrm>
          <a:prstGeom prst="rect">
            <a:avLst/>
          </a:prstGeom>
        </p:spPr>
      </p:pic>
      <p:sp>
        <p:nvSpPr>
          <p:cNvPr id="2" name="Title 1">
            <a:extLst>
              <a:ext uri="{FF2B5EF4-FFF2-40B4-BE49-F238E27FC236}">
                <a16:creationId xmlns:a16="http://schemas.microsoft.com/office/drawing/2014/main" id="{598B7514-C553-4DCB-91AC-EF3FE452CD31}"/>
              </a:ext>
            </a:extLst>
          </p:cNvPr>
          <p:cNvSpPr>
            <a:spLocks noGrp="1"/>
          </p:cNvSpPr>
          <p:nvPr>
            <p:ph type="ctrTitle"/>
          </p:nvPr>
        </p:nvSpPr>
        <p:spPr>
          <a:xfrm>
            <a:off x="1509375" y="2309986"/>
            <a:ext cx="9395450" cy="1474115"/>
          </a:xfrm>
          <a:solidFill>
            <a:srgbClr val="FFE20B"/>
          </a:solidFill>
          <a:ln>
            <a:noFill/>
          </a:ln>
        </p:spPr>
        <p:style>
          <a:lnRef idx="3">
            <a:schemeClr val="lt1"/>
          </a:lnRef>
          <a:fillRef idx="1">
            <a:schemeClr val="accent1"/>
          </a:fillRef>
          <a:effectRef idx="1">
            <a:schemeClr val="accent1"/>
          </a:effectRef>
          <a:fontRef idx="minor">
            <a:schemeClr val="lt1"/>
          </a:fontRef>
        </p:style>
        <p:txBody>
          <a:bodyPr/>
          <a:lstStyle/>
          <a:p>
            <a:r>
              <a:rPr lang="en-CA" dirty="0"/>
              <a:t> Communicating your research </a:t>
            </a:r>
            <a:br>
              <a:rPr lang="en-CA" dirty="0"/>
            </a:br>
            <a:r>
              <a:rPr lang="en-CA" dirty="0"/>
              <a:t> in a one-minute video</a:t>
            </a:r>
          </a:p>
        </p:txBody>
      </p:sp>
      <p:sp>
        <p:nvSpPr>
          <p:cNvPr id="3" name="Subtitle 2">
            <a:extLst>
              <a:ext uri="{FF2B5EF4-FFF2-40B4-BE49-F238E27FC236}">
                <a16:creationId xmlns:a16="http://schemas.microsoft.com/office/drawing/2014/main" id="{4912DC43-05AB-4748-A05B-4CEE026CB921}"/>
              </a:ext>
            </a:extLst>
          </p:cNvPr>
          <p:cNvSpPr>
            <a:spLocks noGrp="1"/>
          </p:cNvSpPr>
          <p:nvPr>
            <p:ph type="subTitle" idx="1"/>
          </p:nvPr>
        </p:nvSpPr>
        <p:spPr>
          <a:xfrm>
            <a:off x="4850948" y="5176886"/>
            <a:ext cx="6816881" cy="666549"/>
          </a:xfrm>
        </p:spPr>
        <p:txBody>
          <a:bodyPr>
            <a:normAutofit lnSpcReduction="10000"/>
          </a:bodyPr>
          <a:lstStyle/>
          <a:p>
            <a:r>
              <a:rPr lang="en-CA"/>
              <a:t>Elise Vist (they/them)</a:t>
            </a:r>
            <a:br>
              <a:rPr lang="en-CA"/>
            </a:br>
            <a:r>
              <a:rPr lang="en-CA"/>
              <a:t>Multimodal and Public Scholarship Program Developer</a:t>
            </a:r>
          </a:p>
        </p:txBody>
      </p:sp>
      <p:sp>
        <p:nvSpPr>
          <p:cNvPr id="5" name="TextBox 4">
            <a:extLst>
              <a:ext uri="{FF2B5EF4-FFF2-40B4-BE49-F238E27FC236}">
                <a16:creationId xmlns:a16="http://schemas.microsoft.com/office/drawing/2014/main" id="{2AEF79E1-068B-15BE-A28F-101B68F20FB0}"/>
              </a:ext>
            </a:extLst>
          </p:cNvPr>
          <p:cNvSpPr txBox="1"/>
          <p:nvPr/>
        </p:nvSpPr>
        <p:spPr>
          <a:xfrm>
            <a:off x="6509657" y="6069739"/>
            <a:ext cx="5682343" cy="738664"/>
          </a:xfrm>
          <a:prstGeom prst="rect">
            <a:avLst/>
          </a:prstGeom>
          <a:noFill/>
        </p:spPr>
        <p:txBody>
          <a:bodyPr wrap="square" rtlCol="0">
            <a:spAutoFit/>
          </a:bodyPr>
          <a:lstStyle/>
          <a:p>
            <a:r>
              <a:rPr lang="en-US" sz="1400" dirty="0"/>
              <a:t>All slides in </a:t>
            </a:r>
            <a:r>
              <a:rPr lang="en-US" sz="1400" i="1" dirty="0"/>
              <a:t>Communicating your research in a one-minute video </a:t>
            </a:r>
            <a:r>
              <a:rPr lang="en-US" sz="1400" dirty="0"/>
              <a:t>by Elise Vist are licensed under </a:t>
            </a:r>
            <a:r>
              <a:rPr lang="en-US" sz="1400" dirty="0">
                <a:hlinkClick r:id="rId4"/>
              </a:rPr>
              <a:t>Attribution-</a:t>
            </a:r>
            <a:r>
              <a:rPr lang="en-US" sz="1400" dirty="0" err="1">
                <a:hlinkClick r:id="rId4"/>
              </a:rPr>
              <a:t>NonCommercial</a:t>
            </a:r>
            <a:r>
              <a:rPr lang="en-US" sz="1400" dirty="0">
                <a:hlinkClick r:id="rId4"/>
              </a:rPr>
              <a:t> 4.0 International</a:t>
            </a:r>
            <a:r>
              <a:rPr lang="en-US" sz="1400" dirty="0"/>
              <a:t>.</a:t>
            </a:r>
            <a:endParaRPr lang="en-US" dirty="0"/>
          </a:p>
        </p:txBody>
      </p:sp>
      <p:pic>
        <p:nvPicPr>
          <p:cNvPr id="7" name="Picture 6" descr="Creative commons license. Attribution - Non-Commercial Share-Alike.">
            <a:extLst>
              <a:ext uri="{FF2B5EF4-FFF2-40B4-BE49-F238E27FC236}">
                <a16:creationId xmlns:a16="http://schemas.microsoft.com/office/drawing/2014/main" id="{0BA4BE74-87B3-9B6F-8DA9-79B280C46E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94179" y="6122766"/>
            <a:ext cx="2015478" cy="632609"/>
          </a:xfrm>
          <a:prstGeom prst="rect">
            <a:avLst/>
          </a:prstGeom>
        </p:spPr>
      </p:pic>
    </p:spTree>
    <p:extLst>
      <p:ext uri="{BB962C8B-B14F-4D97-AF65-F5344CB8AC3E}">
        <p14:creationId xmlns:p14="http://schemas.microsoft.com/office/powerpoint/2010/main" val="4227662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exels Videos 1645926">
            <a:hlinkClick r:id="" action="ppaction://media"/>
            <a:extLst>
              <a:ext uri="{FF2B5EF4-FFF2-40B4-BE49-F238E27FC236}">
                <a16:creationId xmlns:a16="http://schemas.microsoft.com/office/drawing/2014/main" id="{1E0D2415-09D8-47C7-9AA2-F117565404E3}"/>
              </a:ext>
              <a:ext uri="{C183D7F6-B498-43B3-948B-1728B52AA6E4}">
                <adec:decorative xmlns:adec="http://schemas.microsoft.com/office/drawing/2017/decorative" val="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7556"/>
          </a:xfrm>
        </p:spPr>
      </p:pic>
      <p:sp>
        <p:nvSpPr>
          <p:cNvPr id="2" name="Title 1">
            <a:extLst>
              <a:ext uri="{FF2B5EF4-FFF2-40B4-BE49-F238E27FC236}">
                <a16:creationId xmlns:a16="http://schemas.microsoft.com/office/drawing/2014/main" id="{B55B208F-C835-4991-B22B-F9F4E69F3239}"/>
              </a:ext>
            </a:extLst>
          </p:cNvPr>
          <p:cNvSpPr>
            <a:spLocks noGrp="1"/>
          </p:cNvSpPr>
          <p:nvPr>
            <p:ph type="title"/>
          </p:nvPr>
        </p:nvSpPr>
        <p:spPr/>
        <p:txBody>
          <a:bodyPr/>
          <a:lstStyle/>
          <a:p>
            <a:r>
              <a:rPr lang="en-CA" dirty="0">
                <a:solidFill>
                  <a:schemeClr val="bg1"/>
                </a:solidFill>
              </a:rPr>
              <a:t>Perform with your voice to help tell the story</a:t>
            </a:r>
          </a:p>
        </p:txBody>
      </p:sp>
      <p:sp>
        <p:nvSpPr>
          <p:cNvPr id="5" name="Rectangle 4">
            <a:extLst>
              <a:ext uri="{FF2B5EF4-FFF2-40B4-BE49-F238E27FC236}">
                <a16:creationId xmlns:a16="http://schemas.microsoft.com/office/drawing/2014/main" id="{8DFC7668-E73F-4A05-A368-2671E4B6246E}"/>
              </a:ext>
            </a:extLst>
          </p:cNvPr>
          <p:cNvSpPr/>
          <p:nvPr/>
        </p:nvSpPr>
        <p:spPr>
          <a:xfrm>
            <a:off x="0" y="6423888"/>
            <a:ext cx="3310522" cy="276999"/>
          </a:xfrm>
          <a:prstGeom prst="rect">
            <a:avLst/>
          </a:prstGeom>
        </p:spPr>
        <p:txBody>
          <a:bodyPr wrap="none">
            <a:spAutoFit/>
          </a:bodyPr>
          <a:lstStyle/>
          <a:p>
            <a:r>
              <a:rPr lang="en-CA" sz="1200">
                <a:solidFill>
                  <a:schemeClr val="bg1"/>
                </a:solidFill>
              </a:rPr>
              <a:t>Video by </a:t>
            </a:r>
            <a:r>
              <a:rPr lang="en-CA" sz="1200" b="1">
                <a:solidFill>
                  <a:schemeClr val="bg1"/>
                </a:solidFill>
                <a:hlinkClick r:id="rId6">
                  <a:extLst>
                    <a:ext uri="{A12FA001-AC4F-418D-AE19-62706E023703}">
                      <ahyp:hlinkClr xmlns:ahyp="http://schemas.microsoft.com/office/drawing/2018/hyperlinkcolor" val="tx"/>
                    </a:ext>
                  </a:extLst>
                </a:hlinkClick>
              </a:rPr>
              <a:t>Yasmine </a:t>
            </a:r>
            <a:r>
              <a:rPr lang="en-CA" sz="1200" b="1" err="1">
                <a:solidFill>
                  <a:schemeClr val="bg1"/>
                </a:solidFill>
                <a:hlinkClick r:id="rId6">
                  <a:extLst>
                    <a:ext uri="{A12FA001-AC4F-418D-AE19-62706E023703}">
                      <ahyp:hlinkClr xmlns:ahyp="http://schemas.microsoft.com/office/drawing/2018/hyperlinkcolor" val="tx"/>
                    </a:ext>
                  </a:extLst>
                </a:hlinkClick>
              </a:rPr>
              <a:t>Figueiredo</a:t>
            </a:r>
            <a:r>
              <a:rPr lang="en-CA" sz="1200">
                <a:solidFill>
                  <a:schemeClr val="bg1"/>
                </a:solidFill>
              </a:rPr>
              <a:t> from </a:t>
            </a:r>
            <a:r>
              <a:rPr lang="en-CA" sz="1200" b="1" err="1">
                <a:solidFill>
                  <a:schemeClr val="bg1"/>
                </a:solidFill>
                <a:hlinkClick r:id="rId7">
                  <a:extLst>
                    <a:ext uri="{A12FA001-AC4F-418D-AE19-62706E023703}">
                      <ahyp:hlinkClr xmlns:ahyp="http://schemas.microsoft.com/office/drawing/2018/hyperlinkcolor" val="tx"/>
                    </a:ext>
                  </a:extLst>
                </a:hlinkClick>
              </a:rPr>
              <a:t>Pexels</a:t>
            </a:r>
            <a:endParaRPr lang="en-CA" sz="1200">
              <a:solidFill>
                <a:schemeClr val="bg1"/>
              </a:solidFill>
            </a:endParaRPr>
          </a:p>
        </p:txBody>
      </p:sp>
    </p:spTree>
    <p:extLst>
      <p:ext uri="{BB962C8B-B14F-4D97-AF65-F5344CB8AC3E}">
        <p14:creationId xmlns:p14="http://schemas.microsoft.com/office/powerpoint/2010/main" val="923230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flock of geese flying in the sky&#10;&#10;">
            <a:extLst>
              <a:ext uri="{FF2B5EF4-FFF2-40B4-BE49-F238E27FC236}">
                <a16:creationId xmlns:a16="http://schemas.microsoft.com/office/drawing/2014/main" id="{0CA9CB0C-A033-4A3A-B26C-39BA11EF908A}"/>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t="6122" b="8317"/>
          <a:stretch/>
        </p:blipFill>
        <p:spPr>
          <a:xfrm>
            <a:off x="0" y="-49193"/>
            <a:ext cx="12192000" cy="6956385"/>
          </a:xfrm>
        </p:spPr>
      </p:pic>
      <p:sp>
        <p:nvSpPr>
          <p:cNvPr id="2" name="Title 1">
            <a:extLst>
              <a:ext uri="{FF2B5EF4-FFF2-40B4-BE49-F238E27FC236}">
                <a16:creationId xmlns:a16="http://schemas.microsoft.com/office/drawing/2014/main" id="{8A7164A9-6656-43A1-B501-60471FAB4EA1}"/>
              </a:ext>
            </a:extLst>
          </p:cNvPr>
          <p:cNvSpPr>
            <a:spLocks noGrp="1"/>
          </p:cNvSpPr>
          <p:nvPr>
            <p:ph type="title"/>
          </p:nvPr>
        </p:nvSpPr>
        <p:spPr/>
        <p:txBody>
          <a:bodyPr>
            <a:noAutofit/>
          </a:bodyPr>
          <a:lstStyle/>
          <a:p>
            <a:r>
              <a:rPr lang="en-CA" dirty="0"/>
              <a:t>Use other sounds, like ambient noise and music, when it helps tell your story</a:t>
            </a:r>
          </a:p>
        </p:txBody>
      </p:sp>
      <p:sp>
        <p:nvSpPr>
          <p:cNvPr id="4" name="Rectangle 3">
            <a:extLst>
              <a:ext uri="{FF2B5EF4-FFF2-40B4-BE49-F238E27FC236}">
                <a16:creationId xmlns:a16="http://schemas.microsoft.com/office/drawing/2014/main" id="{FD734B5C-75B5-4A55-BD1B-5EC8289798EF}"/>
              </a:ext>
            </a:extLst>
          </p:cNvPr>
          <p:cNvSpPr/>
          <p:nvPr/>
        </p:nvSpPr>
        <p:spPr>
          <a:xfrm>
            <a:off x="7669608" y="6236753"/>
            <a:ext cx="4522392" cy="630942"/>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a:spAutoFit/>
          </a:bodyPr>
          <a:lstStyle/>
          <a:p>
            <a:r>
              <a:rPr lang="en-CA" sz="3500">
                <a:latin typeface="Aharoni" panose="02010803020104030203" pitchFamily="2" charset="-79"/>
                <a:cs typeface="Aharoni" panose="02010803020104030203" pitchFamily="2" charset="-79"/>
              </a:rPr>
              <a:t>bit.ly/</a:t>
            </a:r>
            <a:r>
              <a:rPr lang="en-CA" sz="3500" err="1">
                <a:latin typeface="Aharoni" panose="02010803020104030203" pitchFamily="2" charset="-79"/>
                <a:cs typeface="Aharoni" panose="02010803020104030203" pitchFamily="2" charset="-79"/>
              </a:rPr>
              <a:t>StockPhotosEtc</a:t>
            </a:r>
            <a:endParaRPr lang="en-CA" sz="3500">
              <a:latin typeface="Aharoni" panose="02010803020104030203" pitchFamily="2" charset="-79"/>
              <a:cs typeface="Aharoni" panose="02010803020104030203" pitchFamily="2" charset="-79"/>
            </a:endParaRPr>
          </a:p>
        </p:txBody>
      </p:sp>
      <p:pic>
        <p:nvPicPr>
          <p:cNvPr id="3" name="48307__greg-baumont__paris-porte-maillot-traffic" descr="sound of a highway background">
            <a:hlinkClick r:id="" action="ppaction://media"/>
            <a:extLst>
              <a:ext uri="{FF2B5EF4-FFF2-40B4-BE49-F238E27FC236}">
                <a16:creationId xmlns:a16="http://schemas.microsoft.com/office/drawing/2014/main" id="{18224FB4-5732-4C14-A30E-EFAAA6C4F0B5}"/>
              </a:ext>
            </a:extLst>
          </p:cNvPr>
          <p:cNvPicPr>
            <a:picLocks noChangeAspect="1"/>
          </p:cNvPicPr>
          <p:nvPr>
            <a:audioFile r:link="rId1"/>
            <p:extLst>
              <p:ext uri="{DAA4B4D4-6D71-4841-9C94-3DE7FCFB9230}">
                <p14:media xmlns:p14="http://schemas.microsoft.com/office/powerpoint/2010/main" r:embed="rId2">
                  <p14:trim end="34901.375"/>
                </p14:media>
              </p:ext>
            </p:extLst>
          </p:nvPr>
        </p:nvPicPr>
        <p:blipFill>
          <a:blip r:embed="rId6"/>
          <a:stretch>
            <a:fillRect/>
          </a:stretch>
        </p:blipFill>
        <p:spPr>
          <a:xfrm>
            <a:off x="259886" y="1813344"/>
            <a:ext cx="487363" cy="487363"/>
          </a:xfrm>
          <a:prstGeom prst="rect">
            <a:avLst/>
          </a:prstGeom>
        </p:spPr>
      </p:pic>
      <p:sp>
        <p:nvSpPr>
          <p:cNvPr id="5" name="TextBox 4">
            <a:extLst>
              <a:ext uri="{FF2B5EF4-FFF2-40B4-BE49-F238E27FC236}">
                <a16:creationId xmlns:a16="http://schemas.microsoft.com/office/drawing/2014/main" id="{C4B9C8BE-6340-4A48-83D0-F799556DA618}"/>
              </a:ext>
            </a:extLst>
          </p:cNvPr>
          <p:cNvSpPr txBox="1"/>
          <p:nvPr/>
        </p:nvSpPr>
        <p:spPr>
          <a:xfrm>
            <a:off x="0" y="6282993"/>
            <a:ext cx="3249027" cy="461665"/>
          </a:xfrm>
          <a:prstGeom prst="rect">
            <a:avLst/>
          </a:prstGeom>
          <a:noFill/>
        </p:spPr>
        <p:txBody>
          <a:bodyPr wrap="square" rtlCol="0">
            <a:spAutoFit/>
          </a:bodyPr>
          <a:lstStyle/>
          <a:p>
            <a:r>
              <a:rPr lang="en-CA" sz="1200">
                <a:solidFill>
                  <a:schemeClr val="bg1"/>
                </a:solidFill>
                <a:hlinkClick r:id="rId7">
                  <a:extLst>
                    <a:ext uri="{A12FA001-AC4F-418D-AE19-62706E023703}">
                      <ahyp:hlinkClr xmlns:ahyp="http://schemas.microsoft.com/office/drawing/2018/hyperlinkcolor" val="tx"/>
                    </a:ext>
                  </a:extLst>
                </a:hlinkClick>
              </a:rPr>
              <a:t>Paris Metro Traffic sound by Greg </a:t>
            </a:r>
            <a:r>
              <a:rPr lang="en-CA" sz="1200" err="1">
                <a:solidFill>
                  <a:schemeClr val="bg1"/>
                </a:solidFill>
                <a:hlinkClick r:id="rId7">
                  <a:extLst>
                    <a:ext uri="{A12FA001-AC4F-418D-AE19-62706E023703}">
                      <ahyp:hlinkClr xmlns:ahyp="http://schemas.microsoft.com/office/drawing/2018/hyperlinkcolor" val="tx"/>
                    </a:ext>
                  </a:extLst>
                </a:hlinkClick>
              </a:rPr>
              <a:t>Baumont</a:t>
            </a:r>
            <a:r>
              <a:rPr lang="en-CA" sz="1200">
                <a:solidFill>
                  <a:schemeClr val="bg1"/>
                </a:solidFill>
                <a:hlinkClick r:id="rId7">
                  <a:extLst>
                    <a:ext uri="{A12FA001-AC4F-418D-AE19-62706E023703}">
                      <ahyp:hlinkClr xmlns:ahyp="http://schemas.microsoft.com/office/drawing/2018/hyperlinkcolor" val="tx"/>
                    </a:ext>
                  </a:extLst>
                </a:hlinkClick>
              </a:rPr>
              <a:t> </a:t>
            </a:r>
            <a:r>
              <a:rPr lang="en-CA" sz="1200">
                <a:solidFill>
                  <a:schemeClr val="bg1"/>
                </a:solidFill>
              </a:rPr>
              <a:t>from FreeSound.com</a:t>
            </a:r>
          </a:p>
        </p:txBody>
      </p:sp>
    </p:spTree>
    <p:extLst>
      <p:ext uri="{BB962C8B-B14F-4D97-AF65-F5344CB8AC3E}">
        <p14:creationId xmlns:p14="http://schemas.microsoft.com/office/powerpoint/2010/main" val="2352605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54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87314-914A-A2EF-A29D-A24BADBE06FC}"/>
              </a:ext>
            </a:extLst>
          </p:cNvPr>
          <p:cNvSpPr>
            <a:spLocks noGrp="1"/>
          </p:cNvSpPr>
          <p:nvPr>
            <p:ph type="title"/>
          </p:nvPr>
        </p:nvSpPr>
        <p:spPr/>
        <p:txBody>
          <a:bodyPr/>
          <a:lstStyle/>
          <a:p>
            <a:r>
              <a:rPr lang="en-US"/>
              <a:t>Use captions to include other languages in your video</a:t>
            </a:r>
          </a:p>
        </p:txBody>
      </p:sp>
      <p:pic>
        <p:nvPicPr>
          <p:cNvPr id="5" name="Content Placeholder 4" descr="[optimize output image]">
            <a:extLst>
              <a:ext uri="{FF2B5EF4-FFF2-40B4-BE49-F238E27FC236}">
                <a16:creationId xmlns:a16="http://schemas.microsoft.com/office/drawing/2014/main" id="{959DC72A-CC4D-D5D5-F483-0D8E4F0D405F}"/>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1" b="-691"/>
          <a:stretch/>
        </p:blipFill>
        <p:spPr bwMode="auto">
          <a:xfrm>
            <a:off x="1392012" y="1451565"/>
            <a:ext cx="8084498" cy="450439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C7B00D3-19E0-2CA8-A4DA-F458D5AD0E1E}"/>
              </a:ext>
            </a:extLst>
          </p:cNvPr>
          <p:cNvSpPr txBox="1"/>
          <p:nvPr/>
        </p:nvSpPr>
        <p:spPr>
          <a:xfrm>
            <a:off x="0" y="6611779"/>
            <a:ext cx="5807676" cy="246221"/>
          </a:xfrm>
          <a:prstGeom prst="rect">
            <a:avLst/>
          </a:prstGeom>
          <a:noFill/>
        </p:spPr>
        <p:txBody>
          <a:bodyPr wrap="square" rtlCol="0">
            <a:spAutoFit/>
          </a:bodyPr>
          <a:lstStyle/>
          <a:p>
            <a:r>
              <a:rPr lang="en-US" sz="1000">
                <a:hlinkClick r:id="rId4"/>
              </a:rPr>
              <a:t>ASL in Academic Settings </a:t>
            </a:r>
            <a:r>
              <a:rPr lang="en-US" sz="1000"/>
              <a:t>by Dr </a:t>
            </a:r>
            <a:r>
              <a:rPr lang="en-US" sz="1000" err="1"/>
              <a:t>Raychelle</a:t>
            </a:r>
            <a:r>
              <a:rPr lang="en-US" sz="1000"/>
              <a:t> Harris at </a:t>
            </a:r>
            <a:r>
              <a:rPr lang="en-US" sz="1000" err="1"/>
              <a:t>ASLized</a:t>
            </a:r>
            <a:endParaRPr lang="en-US" sz="1000"/>
          </a:p>
        </p:txBody>
      </p:sp>
      <p:sp>
        <p:nvSpPr>
          <p:cNvPr id="3" name="TextBox 2">
            <a:extLst>
              <a:ext uri="{FF2B5EF4-FFF2-40B4-BE49-F238E27FC236}">
                <a16:creationId xmlns:a16="http://schemas.microsoft.com/office/drawing/2014/main" id="{6C4EEE11-25EE-39C0-9203-FBFB6185B94D}"/>
              </a:ext>
            </a:extLst>
          </p:cNvPr>
          <p:cNvSpPr txBox="1"/>
          <p:nvPr/>
        </p:nvSpPr>
        <p:spPr>
          <a:xfrm>
            <a:off x="2945947" y="5955957"/>
            <a:ext cx="6197600" cy="646331"/>
          </a:xfrm>
          <a:prstGeom prst="rect">
            <a:avLst/>
          </a:prstGeom>
          <a:noFill/>
        </p:spPr>
        <p:txBody>
          <a:bodyPr wrap="square" rtlCol="0">
            <a:spAutoFit/>
          </a:bodyPr>
          <a:lstStyle/>
          <a:p>
            <a:r>
              <a:rPr lang="en-US"/>
              <a:t>In PowerPoint, when you animate a text box, you have the option to animate text by word, like this!</a:t>
            </a:r>
          </a:p>
        </p:txBody>
      </p:sp>
    </p:spTree>
    <p:extLst>
      <p:ext uri="{BB962C8B-B14F-4D97-AF65-F5344CB8AC3E}">
        <p14:creationId xmlns:p14="http://schemas.microsoft.com/office/powerpoint/2010/main" val="242753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Effect transition="in" filter="wipe(down)">
                                      <p:cBhvr>
                                        <p:cTn id="7"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person, table, indoor, sitting">
            <a:extLst>
              <a:ext uri="{FF2B5EF4-FFF2-40B4-BE49-F238E27FC236}">
                <a16:creationId xmlns:a16="http://schemas.microsoft.com/office/drawing/2014/main" id="{EEA1E96B-A54F-79E2-B06A-CE435482EBFC}"/>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0"/>
            <a:ext cx="12192000" cy="6858000"/>
          </a:xfrm>
        </p:spPr>
      </p:pic>
      <p:sp>
        <p:nvSpPr>
          <p:cNvPr id="2" name="Title 1">
            <a:extLst>
              <a:ext uri="{FF2B5EF4-FFF2-40B4-BE49-F238E27FC236}">
                <a16:creationId xmlns:a16="http://schemas.microsoft.com/office/drawing/2014/main" id="{78071796-70C9-B80C-C855-E6EA35BD017D}"/>
              </a:ext>
            </a:extLst>
          </p:cNvPr>
          <p:cNvSpPr>
            <a:spLocks noGrp="1"/>
          </p:cNvSpPr>
          <p:nvPr>
            <p:ph type="title"/>
          </p:nvPr>
        </p:nvSpPr>
        <p:spPr>
          <a:xfrm>
            <a:off x="311135" y="2421938"/>
            <a:ext cx="11569729" cy="1573592"/>
          </a:xfrm>
          <a:solidFill>
            <a:schemeClr val="bg1"/>
          </a:solidFill>
        </p:spPr>
        <p:txBody>
          <a:bodyPr>
            <a:noAutofit/>
          </a:bodyPr>
          <a:lstStyle/>
          <a:p>
            <a:r>
              <a:rPr lang="en-US" dirty="0"/>
              <a:t>Use this as an opportunity to take a risk and try something new, weird, different…or something you’ve always been curious about!</a:t>
            </a:r>
          </a:p>
        </p:txBody>
      </p:sp>
    </p:spTree>
    <p:extLst>
      <p:ext uri="{BB962C8B-B14F-4D97-AF65-F5344CB8AC3E}">
        <p14:creationId xmlns:p14="http://schemas.microsoft.com/office/powerpoint/2010/main" val="853731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74392-E2F3-48A0-8253-390E5886AED8}"/>
              </a:ext>
            </a:extLst>
          </p:cNvPr>
          <p:cNvSpPr>
            <a:spLocks noGrp="1"/>
          </p:cNvSpPr>
          <p:nvPr>
            <p:ph type="title" idx="4294967295"/>
          </p:nvPr>
        </p:nvSpPr>
        <p:spPr>
          <a:xfrm>
            <a:off x="1633959" y="1004247"/>
            <a:ext cx="8924081" cy="896937"/>
          </a:xfrm>
        </p:spPr>
        <p:txBody>
          <a:bodyPr>
            <a:normAutofit/>
          </a:bodyPr>
          <a:lstStyle/>
          <a:p>
            <a:r>
              <a:rPr lang="en-CA">
                <a:solidFill>
                  <a:schemeClr val="bg1"/>
                </a:solidFill>
              </a:rPr>
              <a:t>Communication is 50% of the judging criteria</a:t>
            </a:r>
          </a:p>
        </p:txBody>
      </p:sp>
      <p:graphicFrame>
        <p:nvGraphicFramePr>
          <p:cNvPr id="3" name="Diagram 2" descr="Three images representing the following:&#10;&#10;Audience&#10;Story&#10;Multimodal">
            <a:extLst>
              <a:ext uri="{FF2B5EF4-FFF2-40B4-BE49-F238E27FC236}">
                <a16:creationId xmlns:a16="http://schemas.microsoft.com/office/drawing/2014/main" id="{B641DA9A-CB78-4213-83BC-EA1D6368FB7A}"/>
              </a:ext>
            </a:extLst>
          </p:cNvPr>
          <p:cNvGraphicFramePr/>
          <p:nvPr>
            <p:extLst>
              <p:ext uri="{D42A27DB-BD31-4B8C-83A1-F6EECF244321}">
                <p14:modId xmlns:p14="http://schemas.microsoft.com/office/powerpoint/2010/main" val="3266106824"/>
              </p:ext>
            </p:extLst>
          </p:nvPr>
        </p:nvGraphicFramePr>
        <p:xfrm>
          <a:off x="1633959" y="1004247"/>
          <a:ext cx="8924081" cy="56206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96649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C41C18-DD35-4326-9B18-4B0ED0AE78B9}"/>
              </a:ext>
            </a:extLst>
          </p:cNvPr>
          <p:cNvSpPr>
            <a:spLocks noGrp="1"/>
          </p:cNvSpPr>
          <p:nvPr>
            <p:ph type="title" idx="4294967295"/>
          </p:nvPr>
        </p:nvSpPr>
        <p:spPr>
          <a:xfrm>
            <a:off x="259883" y="-895927"/>
            <a:ext cx="11569729" cy="895927"/>
          </a:xfrm>
        </p:spPr>
        <p:txBody>
          <a:bodyPr vert="horz" lIns="91440" tIns="45720" rIns="91440" bIns="45720" rtlCol="0" anchor="b">
            <a:normAutofit/>
          </a:bodyPr>
          <a:lstStyle/>
          <a:p>
            <a:r>
              <a:rPr lang="en-US" dirty="0"/>
              <a:t>Writing Centre Services</a:t>
            </a:r>
          </a:p>
        </p:txBody>
      </p:sp>
      <p:pic>
        <p:nvPicPr>
          <p:cNvPr id="2" name="Picture 1" descr="Writing centre services">
            <a:extLst>
              <a:ext uri="{FF2B5EF4-FFF2-40B4-BE49-F238E27FC236}">
                <a16:creationId xmlns:a16="http://schemas.microsoft.com/office/drawing/2014/main" id="{C835EA37-00E6-43A6-A61D-294642EB6DD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84796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6483B-9A14-B0E3-CAE8-773FEB67A9B5}"/>
              </a:ext>
            </a:extLst>
          </p:cNvPr>
          <p:cNvSpPr>
            <a:spLocks noGrp="1"/>
          </p:cNvSpPr>
          <p:nvPr>
            <p:ph type="title"/>
          </p:nvPr>
        </p:nvSpPr>
        <p:spPr/>
        <p:txBody>
          <a:bodyPr>
            <a:noAutofit/>
          </a:bodyPr>
          <a:lstStyle/>
          <a:p>
            <a:r>
              <a:rPr lang="en-CA" sz="3200" dirty="0"/>
              <a:t>Copyright Information</a:t>
            </a:r>
          </a:p>
        </p:txBody>
      </p:sp>
      <p:sp>
        <p:nvSpPr>
          <p:cNvPr id="5" name="Text Placeholder 4">
            <a:extLst>
              <a:ext uri="{FF2B5EF4-FFF2-40B4-BE49-F238E27FC236}">
                <a16:creationId xmlns:a16="http://schemas.microsoft.com/office/drawing/2014/main" id="{814D1075-E3E9-DEC9-4B86-038FCF9F6D53}"/>
              </a:ext>
            </a:extLst>
          </p:cNvPr>
          <p:cNvSpPr>
            <a:spLocks noGrp="1"/>
          </p:cNvSpPr>
          <p:nvPr>
            <p:ph type="body" sz="quarter" idx="13"/>
          </p:nvPr>
        </p:nvSpPr>
        <p:spPr>
          <a:xfrm>
            <a:off x="660400" y="2371725"/>
            <a:ext cx="10871200" cy="2114550"/>
          </a:xfrm>
        </p:spPr>
        <p:txBody>
          <a:bodyPr>
            <a:normAutofit/>
          </a:bodyPr>
          <a:lstStyle/>
          <a:p>
            <a:pPr algn="l"/>
            <a:r>
              <a:rPr lang="en-US" sz="2400" dirty="0">
                <a:solidFill>
                  <a:srgbClr val="000000"/>
                </a:solidFill>
                <a:effectLst/>
                <a:latin typeface="georgia" panose="02040502050405020303" pitchFamily="18" charset="0"/>
              </a:rPr>
              <a:t>All slides in </a:t>
            </a:r>
            <a:r>
              <a:rPr lang="en-US" sz="2400" b="1" i="1" dirty="0">
                <a:solidFill>
                  <a:srgbClr val="000000"/>
                </a:solidFill>
                <a:effectLst/>
                <a:latin typeface="georgia" panose="02040502050405020303" pitchFamily="18" charset="0"/>
              </a:rPr>
              <a:t>Communicating your research in a one-minute video </a:t>
            </a:r>
            <a:r>
              <a:rPr lang="en-US" sz="2400" i="0" dirty="0">
                <a:solidFill>
                  <a:srgbClr val="000000"/>
                </a:solidFill>
                <a:effectLst/>
                <a:latin typeface="georgia" panose="02040502050405020303" pitchFamily="18" charset="0"/>
              </a:rPr>
              <a:t>by University of Waterloo Writing and Communication Centre are licensed under Attribution-</a:t>
            </a:r>
            <a:r>
              <a:rPr lang="en-US" sz="2400" i="0" dirty="0" err="1">
                <a:solidFill>
                  <a:srgbClr val="000000"/>
                </a:solidFill>
                <a:effectLst/>
                <a:latin typeface="georgia" panose="02040502050405020303" pitchFamily="18" charset="0"/>
              </a:rPr>
              <a:t>NonCommercial</a:t>
            </a:r>
            <a:r>
              <a:rPr lang="en-US" sz="2400" i="0" dirty="0">
                <a:solidFill>
                  <a:srgbClr val="000000"/>
                </a:solidFill>
                <a:effectLst/>
                <a:latin typeface="georgia" panose="02040502050405020303" pitchFamily="18" charset="0"/>
              </a:rPr>
              <a:t>-</a:t>
            </a:r>
            <a:r>
              <a:rPr lang="en-US" sz="2400" i="0" dirty="0" err="1">
                <a:solidFill>
                  <a:srgbClr val="000000"/>
                </a:solidFill>
                <a:effectLst/>
                <a:latin typeface="georgia" panose="02040502050405020303" pitchFamily="18" charset="0"/>
              </a:rPr>
              <a:t>ShareAlike</a:t>
            </a:r>
            <a:r>
              <a:rPr lang="en-US" sz="2400" i="0" dirty="0">
                <a:solidFill>
                  <a:srgbClr val="000000"/>
                </a:solidFill>
                <a:effectLst/>
                <a:latin typeface="georgia" panose="02040502050405020303" pitchFamily="18" charset="0"/>
              </a:rPr>
              <a:t> 4.0 International. To view a copy of this license, visit </a:t>
            </a:r>
            <a:r>
              <a:rPr lang="en-US" sz="2400" i="0" dirty="0">
                <a:solidFill>
                  <a:srgbClr val="000000"/>
                </a:solidFill>
                <a:effectLst/>
                <a:latin typeface="georgia" panose="02040502050405020303" pitchFamily="18" charset="0"/>
                <a:hlinkClick r:id="rId2"/>
              </a:rPr>
              <a:t>http://creativecommons.org/licenses/by-nc-sa/4.0/</a:t>
            </a:r>
            <a:endParaRPr lang="en-CA" sz="2400" dirty="0"/>
          </a:p>
        </p:txBody>
      </p:sp>
      <p:sp>
        <p:nvSpPr>
          <p:cNvPr id="9" name="Text Placeholder 8">
            <a:extLst>
              <a:ext uri="{FF2B5EF4-FFF2-40B4-BE49-F238E27FC236}">
                <a16:creationId xmlns:a16="http://schemas.microsoft.com/office/drawing/2014/main" id="{0A2F4962-9CBD-6485-9346-BDEAA5A9AD2B}"/>
              </a:ext>
            </a:extLst>
          </p:cNvPr>
          <p:cNvSpPr>
            <a:spLocks noGrp="1"/>
          </p:cNvSpPr>
          <p:nvPr>
            <p:ph type="body" sz="quarter" idx="14"/>
          </p:nvPr>
        </p:nvSpPr>
        <p:spPr/>
        <p:txBody>
          <a:bodyPr/>
          <a:lstStyle/>
          <a:p>
            <a:endParaRPr lang="en-US"/>
          </a:p>
        </p:txBody>
      </p:sp>
      <p:pic>
        <p:nvPicPr>
          <p:cNvPr id="6" name="Picture 5" descr="Creative commons license. Attribution - Non-Commercial Share-Alike.">
            <a:extLst>
              <a:ext uri="{FF2B5EF4-FFF2-40B4-BE49-F238E27FC236}">
                <a16:creationId xmlns:a16="http://schemas.microsoft.com/office/drawing/2014/main" id="{386AE254-3CBF-56DD-8F0C-F9A4A04270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8400" y="4572718"/>
            <a:ext cx="4955196" cy="1555315"/>
          </a:xfrm>
          <a:prstGeom prst="rect">
            <a:avLst/>
          </a:prstGeom>
        </p:spPr>
      </p:pic>
    </p:spTree>
    <p:extLst>
      <p:ext uri="{BB962C8B-B14F-4D97-AF65-F5344CB8AC3E}">
        <p14:creationId xmlns:p14="http://schemas.microsoft.com/office/powerpoint/2010/main" val="3074629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C85FB9-3BF9-4384-963A-E74E88AAB7D8}"/>
              </a:ext>
            </a:extLst>
          </p:cNvPr>
          <p:cNvSpPr>
            <a:spLocks noGrp="1"/>
          </p:cNvSpPr>
          <p:nvPr>
            <p:ph type="title"/>
          </p:nvPr>
        </p:nvSpPr>
        <p:spPr/>
        <p:txBody>
          <a:bodyPr/>
          <a:lstStyle/>
          <a:p>
            <a:r>
              <a:rPr lang="en-CA" dirty="0"/>
              <a:t>Multimodal communication</a:t>
            </a:r>
          </a:p>
        </p:txBody>
      </p:sp>
      <p:sp>
        <p:nvSpPr>
          <p:cNvPr id="2" name="Text Placeholder 1">
            <a:extLst>
              <a:ext uri="{FF2B5EF4-FFF2-40B4-BE49-F238E27FC236}">
                <a16:creationId xmlns:a16="http://schemas.microsoft.com/office/drawing/2014/main" id="{78E23F4D-4985-478B-B5FA-C03C4247637F}"/>
              </a:ext>
            </a:extLst>
          </p:cNvPr>
          <p:cNvSpPr>
            <a:spLocks noGrp="1"/>
          </p:cNvSpPr>
          <p:nvPr>
            <p:ph type="body" sz="quarter" idx="13"/>
          </p:nvPr>
        </p:nvSpPr>
        <p:spPr/>
        <p:txBody>
          <a:bodyPr/>
          <a:lstStyle/>
          <a:p>
            <a:endParaRPr lang="en-CA"/>
          </a:p>
        </p:txBody>
      </p:sp>
    </p:spTree>
    <p:extLst>
      <p:ext uri="{BB962C8B-B14F-4D97-AF65-F5344CB8AC3E}">
        <p14:creationId xmlns:p14="http://schemas.microsoft.com/office/powerpoint/2010/main" val="1523033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065EF8-106D-4D4E-BC8C-66D4CC07B868}"/>
              </a:ext>
            </a:extLst>
          </p:cNvPr>
          <p:cNvSpPr>
            <a:spLocks noGrp="1"/>
          </p:cNvSpPr>
          <p:nvPr>
            <p:ph type="title"/>
          </p:nvPr>
        </p:nvSpPr>
        <p:spPr>
          <a:xfrm>
            <a:off x="306740" y="250090"/>
            <a:ext cx="11569729" cy="1563469"/>
          </a:xfrm>
        </p:spPr>
        <p:txBody>
          <a:bodyPr>
            <a:normAutofit/>
          </a:bodyPr>
          <a:lstStyle/>
          <a:p>
            <a:r>
              <a:rPr lang="en-CA" dirty="0"/>
              <a:t>Multimodal communication is greater than the sum of its parts </a:t>
            </a:r>
          </a:p>
        </p:txBody>
      </p:sp>
      <p:pic>
        <p:nvPicPr>
          <p:cNvPr id="11" name="Picture 10" descr="A picture containing shape">
            <a:extLst>
              <a:ext uri="{FF2B5EF4-FFF2-40B4-BE49-F238E27FC236}">
                <a16:creationId xmlns:a16="http://schemas.microsoft.com/office/drawing/2014/main" id="{FC9FE017-2D54-4630-96C3-94D687DF63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447383">
            <a:off x="-20118" y="799623"/>
            <a:ext cx="4020671" cy="4020671"/>
          </a:xfrm>
          <a:prstGeom prst="rect">
            <a:avLst/>
          </a:prstGeom>
        </p:spPr>
      </p:pic>
      <p:pic>
        <p:nvPicPr>
          <p:cNvPr id="8" name="Picture 7" descr="A picture containing shape">
            <a:extLst>
              <a:ext uri="{FF2B5EF4-FFF2-40B4-BE49-F238E27FC236}">
                <a16:creationId xmlns:a16="http://schemas.microsoft.com/office/drawing/2014/main" id="{8B0E5D23-1943-47CB-AD0E-E702162B377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2119992">
            <a:off x="5665004" y="1650768"/>
            <a:ext cx="1916974" cy="1916974"/>
          </a:xfrm>
          <a:prstGeom prst="rect">
            <a:avLst/>
          </a:prstGeom>
        </p:spPr>
      </p:pic>
      <p:pic>
        <p:nvPicPr>
          <p:cNvPr id="7" name="Picture 6" descr="A picture containing shape">
            <a:extLst>
              <a:ext uri="{FF2B5EF4-FFF2-40B4-BE49-F238E27FC236}">
                <a16:creationId xmlns:a16="http://schemas.microsoft.com/office/drawing/2014/main" id="{DB1C81C3-4B2C-4C12-8784-A28830F22EA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302481">
            <a:off x="9878826" y="1094233"/>
            <a:ext cx="2211937" cy="2211937"/>
          </a:xfrm>
          <a:prstGeom prst="rect">
            <a:avLst/>
          </a:prstGeom>
        </p:spPr>
      </p:pic>
      <p:pic>
        <p:nvPicPr>
          <p:cNvPr id="12" name="Picture 11" descr="A picture containing shape">
            <a:extLst>
              <a:ext uri="{FF2B5EF4-FFF2-40B4-BE49-F238E27FC236}">
                <a16:creationId xmlns:a16="http://schemas.microsoft.com/office/drawing/2014/main" id="{B293AEB8-B5DB-4483-82EA-619803409BD9}"/>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84648" y="3367114"/>
            <a:ext cx="2548336" cy="2548336"/>
          </a:xfrm>
          <a:prstGeom prst="rect">
            <a:avLst/>
          </a:prstGeom>
        </p:spPr>
      </p:pic>
      <p:pic>
        <p:nvPicPr>
          <p:cNvPr id="9" name="Picture 8" descr="Shape">
            <a:extLst>
              <a:ext uri="{FF2B5EF4-FFF2-40B4-BE49-F238E27FC236}">
                <a16:creationId xmlns:a16="http://schemas.microsoft.com/office/drawing/2014/main" id="{66711A74-88E6-4F69-8048-60F4A460AF52}"/>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193603" y="3793804"/>
            <a:ext cx="2712967" cy="2712967"/>
          </a:xfrm>
          <a:prstGeom prst="rect">
            <a:avLst/>
          </a:prstGeom>
        </p:spPr>
      </p:pic>
      <p:pic>
        <p:nvPicPr>
          <p:cNvPr id="3" name="Picture 2" descr="A picture containing shape">
            <a:extLst>
              <a:ext uri="{FF2B5EF4-FFF2-40B4-BE49-F238E27FC236}">
                <a16:creationId xmlns:a16="http://schemas.microsoft.com/office/drawing/2014/main" id="{1333668D-AEF4-4992-B21B-78113E8F5E0D}"/>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5665829" y="3404949"/>
            <a:ext cx="3145212" cy="3145212"/>
          </a:xfrm>
          <a:prstGeom prst="rect">
            <a:avLst/>
          </a:prstGeom>
        </p:spPr>
      </p:pic>
      <p:pic>
        <p:nvPicPr>
          <p:cNvPr id="5" name="Picture 4" descr="A picture containing shape">
            <a:extLst>
              <a:ext uri="{FF2B5EF4-FFF2-40B4-BE49-F238E27FC236}">
                <a16:creationId xmlns:a16="http://schemas.microsoft.com/office/drawing/2014/main" id="{F9CEFD96-AA55-4D2B-8C2F-583C7555E9F5}"/>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065913" y="3543243"/>
            <a:ext cx="2590800" cy="2590800"/>
          </a:xfrm>
          <a:prstGeom prst="rect">
            <a:avLst/>
          </a:prstGeom>
        </p:spPr>
      </p:pic>
    </p:spTree>
    <p:extLst>
      <p:ext uri="{BB962C8B-B14F-4D97-AF65-F5344CB8AC3E}">
        <p14:creationId xmlns:p14="http://schemas.microsoft.com/office/powerpoint/2010/main" val="3715722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2A3DE-6B9E-41AD-A4F2-250AEDB24528}"/>
              </a:ext>
            </a:extLst>
          </p:cNvPr>
          <p:cNvSpPr>
            <a:spLocks noGrp="1"/>
          </p:cNvSpPr>
          <p:nvPr>
            <p:ph type="title"/>
          </p:nvPr>
        </p:nvSpPr>
        <p:spPr/>
        <p:txBody>
          <a:bodyPr>
            <a:normAutofit fontScale="90000"/>
          </a:bodyPr>
          <a:lstStyle/>
          <a:p>
            <a:r>
              <a:rPr lang="en-CA"/>
              <a:t>Use sticky notes or “slide sorter” to quickly and visually storyboard your video</a:t>
            </a:r>
          </a:p>
        </p:txBody>
      </p:sp>
      <p:pic>
        <p:nvPicPr>
          <p:cNvPr id="8" name="Content Placeholder 7" descr="A sticky note storyboard example.">
            <a:extLst>
              <a:ext uri="{FF2B5EF4-FFF2-40B4-BE49-F238E27FC236}">
                <a16:creationId xmlns:a16="http://schemas.microsoft.com/office/drawing/2014/main" id="{A50CCF32-DED8-488A-BF9A-0ED16E387FC9}"/>
              </a:ext>
            </a:extLst>
          </p:cNvPr>
          <p:cNvPicPr>
            <a:picLocks noGrp="1" noChangeAspect="1"/>
          </p:cNvPicPr>
          <p:nvPr>
            <p:ph idx="1"/>
          </p:nvPr>
        </p:nvPicPr>
        <p:blipFill>
          <a:blip r:embed="rId3"/>
          <a:srcRect/>
          <a:stretch>
            <a:fillRect/>
          </a:stretch>
        </p:blipFill>
        <p:spPr>
          <a:xfrm>
            <a:off x="151177" y="1330039"/>
            <a:ext cx="11787146" cy="4556650"/>
          </a:xfrm>
          <a:custGeom>
            <a:avLst/>
            <a:gdLst>
              <a:gd name="connsiteX0" fmla="*/ 0 w 11787146"/>
              <a:gd name="connsiteY0" fmla="*/ 0 h 4556650"/>
              <a:gd name="connsiteX1" fmla="*/ 11787146 w 11787146"/>
              <a:gd name="connsiteY1" fmla="*/ 0 h 4556650"/>
              <a:gd name="connsiteX2" fmla="*/ 11787146 w 11787146"/>
              <a:gd name="connsiteY2" fmla="*/ 895927 h 4556650"/>
              <a:gd name="connsiteX3" fmla="*/ 5781546 w 11787146"/>
              <a:gd name="connsiteY3" fmla="*/ 895927 h 4556650"/>
              <a:gd name="connsiteX4" fmla="*/ 5781546 w 11787146"/>
              <a:gd name="connsiteY4" fmla="*/ 4556650 h 4556650"/>
              <a:gd name="connsiteX5" fmla="*/ 0 w 11787146"/>
              <a:gd name="connsiteY5" fmla="*/ 4556650 h 45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87146" h="4556650">
                <a:moveTo>
                  <a:pt x="0" y="0"/>
                </a:moveTo>
                <a:lnTo>
                  <a:pt x="11787146" y="0"/>
                </a:lnTo>
                <a:lnTo>
                  <a:pt x="11787146" y="895927"/>
                </a:lnTo>
                <a:lnTo>
                  <a:pt x="5781546" y="895927"/>
                </a:lnTo>
                <a:lnTo>
                  <a:pt x="5781546" y="4556650"/>
                </a:lnTo>
                <a:lnTo>
                  <a:pt x="0" y="4556650"/>
                </a:lnTo>
                <a:close/>
              </a:path>
            </a:pathLst>
          </a:custGeom>
        </p:spPr>
      </p:pic>
      <p:pic>
        <p:nvPicPr>
          <p:cNvPr id="3076" name="Picture 4" descr="Image for post">
            <a:extLst>
              <a:ext uri="{FF2B5EF4-FFF2-40B4-BE49-F238E27FC236}">
                <a16:creationId xmlns:a16="http://schemas.microsoft.com/office/drawing/2014/main" id="{D36ED705-E9D8-4A05-A51E-D4EC751BDC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44750" y="2444404"/>
            <a:ext cx="5672836" cy="356616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2492AAD-BACF-48F2-AF93-B895788A5C37}"/>
              </a:ext>
            </a:extLst>
          </p:cNvPr>
          <p:cNvSpPr txBox="1"/>
          <p:nvPr/>
        </p:nvSpPr>
        <p:spPr>
          <a:xfrm>
            <a:off x="6259278" y="6134439"/>
            <a:ext cx="2656122" cy="461665"/>
          </a:xfrm>
          <a:prstGeom prst="rect">
            <a:avLst/>
          </a:prstGeom>
          <a:noFill/>
        </p:spPr>
        <p:txBody>
          <a:bodyPr wrap="square" rtlCol="0">
            <a:spAutoFit/>
          </a:bodyPr>
          <a:lstStyle/>
          <a:p>
            <a:r>
              <a:rPr lang="en-CA" sz="1200"/>
              <a:t>Image from</a:t>
            </a:r>
            <a:r>
              <a:rPr lang="en-CA" sz="1200">
                <a:hlinkClick r:id="rId5"/>
              </a:rPr>
              <a:t> “From Sticky Note to Storyboard” </a:t>
            </a:r>
            <a:r>
              <a:rPr lang="en-CA" sz="1200"/>
              <a:t>by Michael Chaplin</a:t>
            </a:r>
          </a:p>
        </p:txBody>
      </p:sp>
    </p:spTree>
    <p:extLst>
      <p:ext uri="{BB962C8B-B14F-4D97-AF65-F5344CB8AC3E}">
        <p14:creationId xmlns:p14="http://schemas.microsoft.com/office/powerpoint/2010/main" val="2348465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65384-7489-4491-A1C5-CE40545053A6}"/>
              </a:ext>
            </a:extLst>
          </p:cNvPr>
          <p:cNvSpPr>
            <a:spLocks noGrp="1"/>
          </p:cNvSpPr>
          <p:nvPr>
            <p:ph type="title"/>
          </p:nvPr>
        </p:nvSpPr>
        <p:spPr/>
        <p:txBody>
          <a:bodyPr>
            <a:normAutofit/>
          </a:bodyPr>
          <a:lstStyle/>
          <a:p>
            <a:r>
              <a:rPr lang="en-CA" dirty="0"/>
              <a:t>Use text for snappy call-outs or quick captions</a:t>
            </a:r>
          </a:p>
        </p:txBody>
      </p:sp>
      <p:pic>
        <p:nvPicPr>
          <p:cNvPr id="8" name="Content Placeholder 7" descr="Blue infinity symbol. &#10;How many numbers are between 1 and 2?">
            <a:extLst>
              <a:ext uri="{FF2B5EF4-FFF2-40B4-BE49-F238E27FC236}">
                <a16:creationId xmlns:a16="http://schemas.microsoft.com/office/drawing/2014/main" id="{0FB09840-5E4C-425C-82DF-0D8890DFFC80}"/>
              </a:ext>
            </a:extLst>
          </p:cNvPr>
          <p:cNvPicPr>
            <a:picLocks noGrp="1" noChangeAspect="1"/>
          </p:cNvPicPr>
          <p:nvPr>
            <p:ph idx="1"/>
          </p:nvPr>
        </p:nvPicPr>
        <p:blipFill>
          <a:blip r:embed="rId3"/>
          <a:stretch>
            <a:fillRect/>
          </a:stretch>
        </p:blipFill>
        <p:spPr>
          <a:xfrm>
            <a:off x="282745" y="1794003"/>
            <a:ext cx="4944627" cy="3269544"/>
          </a:xfrm>
          <a:prstGeom prst="rect">
            <a:avLst/>
          </a:prstGeom>
        </p:spPr>
      </p:pic>
      <p:sp>
        <p:nvSpPr>
          <p:cNvPr id="9" name="TextBox 8">
            <a:extLst>
              <a:ext uri="{FF2B5EF4-FFF2-40B4-BE49-F238E27FC236}">
                <a16:creationId xmlns:a16="http://schemas.microsoft.com/office/drawing/2014/main" id="{696903B1-ADD7-4709-8649-BF1BC2359B50}"/>
              </a:ext>
            </a:extLst>
          </p:cNvPr>
          <p:cNvSpPr txBox="1"/>
          <p:nvPr/>
        </p:nvSpPr>
        <p:spPr>
          <a:xfrm>
            <a:off x="259886" y="5751193"/>
            <a:ext cx="4967486" cy="276999"/>
          </a:xfrm>
          <a:prstGeom prst="rect">
            <a:avLst/>
          </a:prstGeom>
          <a:noFill/>
        </p:spPr>
        <p:txBody>
          <a:bodyPr wrap="square" rtlCol="0">
            <a:spAutoFit/>
          </a:bodyPr>
          <a:lstStyle/>
          <a:p>
            <a:r>
              <a:rPr lang="en-CA" sz="1200"/>
              <a:t>From </a:t>
            </a:r>
            <a:r>
              <a:rPr lang="en-CA" sz="1200">
                <a:hlinkClick r:id="rId4"/>
              </a:rPr>
              <a:t>“Calculus at a Fifth Grade Level</a:t>
            </a:r>
            <a:r>
              <a:rPr lang="en-CA" sz="1200"/>
              <a:t>” by </a:t>
            </a:r>
            <a:r>
              <a:rPr lang="en-CA" sz="1200" err="1"/>
              <a:t>Lukey</a:t>
            </a:r>
            <a:r>
              <a:rPr lang="en-CA" sz="1200"/>
              <a:t> B. on YouTube</a:t>
            </a:r>
          </a:p>
        </p:txBody>
      </p:sp>
      <p:sp>
        <p:nvSpPr>
          <p:cNvPr id="11" name="TextBox 10">
            <a:extLst>
              <a:ext uri="{FF2B5EF4-FFF2-40B4-BE49-F238E27FC236}">
                <a16:creationId xmlns:a16="http://schemas.microsoft.com/office/drawing/2014/main" id="{1AD110EB-C70E-4758-ADDF-2E1933886251}"/>
              </a:ext>
            </a:extLst>
          </p:cNvPr>
          <p:cNvSpPr txBox="1"/>
          <p:nvPr/>
        </p:nvSpPr>
        <p:spPr>
          <a:xfrm>
            <a:off x="259886" y="5974875"/>
            <a:ext cx="5280660" cy="276999"/>
          </a:xfrm>
          <a:prstGeom prst="rect">
            <a:avLst/>
          </a:prstGeom>
          <a:noFill/>
        </p:spPr>
        <p:txBody>
          <a:bodyPr wrap="square" rtlCol="0">
            <a:spAutoFit/>
          </a:bodyPr>
          <a:lstStyle/>
          <a:p>
            <a:r>
              <a:rPr lang="en-CA" sz="1200"/>
              <a:t>From </a:t>
            </a:r>
            <a:r>
              <a:rPr lang="en-CA" sz="1200">
                <a:hlinkClick r:id="rId5"/>
              </a:rPr>
              <a:t>“I like this chart”</a:t>
            </a:r>
            <a:r>
              <a:rPr lang="en-CA" sz="1200"/>
              <a:t> by Cole </a:t>
            </a:r>
            <a:r>
              <a:rPr lang="en-CA" sz="1200" err="1"/>
              <a:t>Nussbaumer</a:t>
            </a:r>
            <a:endParaRPr lang="en-CA" sz="1200"/>
          </a:p>
        </p:txBody>
      </p:sp>
      <p:sp>
        <p:nvSpPr>
          <p:cNvPr id="3" name="TextBox 2">
            <a:extLst>
              <a:ext uri="{FF2B5EF4-FFF2-40B4-BE49-F238E27FC236}">
                <a16:creationId xmlns:a16="http://schemas.microsoft.com/office/drawing/2014/main" id="{8243163F-AC66-B13A-09BF-F361593DD8A3}"/>
              </a:ext>
            </a:extLst>
          </p:cNvPr>
          <p:cNvSpPr txBox="1"/>
          <p:nvPr/>
        </p:nvSpPr>
        <p:spPr>
          <a:xfrm>
            <a:off x="6233410" y="1873770"/>
            <a:ext cx="468442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Aharoni"/>
                <a:cs typeface="Aharoni"/>
              </a:rPr>
              <a:t>Melanoma is a huge problem in Australia</a:t>
            </a:r>
          </a:p>
        </p:txBody>
      </p:sp>
      <p:pic>
        <p:nvPicPr>
          <p:cNvPr id="1026" name="Picture 2" descr="Three graphs depicting melanoma rates increasing over time in USA, UK, and AUS. ">
            <a:extLst>
              <a:ext uri="{FF2B5EF4-FFF2-40B4-BE49-F238E27FC236}">
                <a16:creationId xmlns:a16="http://schemas.microsoft.com/office/drawing/2014/main" id="{71801486-9100-42A7-9BE7-FFEAEAC2A8E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38" t="11818" b="419"/>
          <a:stretch/>
        </p:blipFill>
        <p:spPr bwMode="auto">
          <a:xfrm>
            <a:off x="6096000" y="2133375"/>
            <a:ext cx="5235810" cy="3611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1972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97230-5468-42F9-B9AC-5DDEBDD4877F}"/>
              </a:ext>
            </a:extLst>
          </p:cNvPr>
          <p:cNvSpPr>
            <a:spLocks noGrp="1"/>
          </p:cNvSpPr>
          <p:nvPr>
            <p:ph type="title"/>
          </p:nvPr>
        </p:nvSpPr>
        <p:spPr>
          <a:xfrm>
            <a:off x="259886" y="434112"/>
            <a:ext cx="11569729" cy="895927"/>
          </a:xfrm>
        </p:spPr>
        <p:txBody>
          <a:bodyPr anchor="ctr">
            <a:noAutofit/>
          </a:bodyPr>
          <a:lstStyle/>
          <a:p>
            <a:r>
              <a:rPr lang="en-CA" dirty="0"/>
              <a:t>This is not a journal article: use simplified versions of your graphs and data</a:t>
            </a:r>
          </a:p>
        </p:txBody>
      </p:sp>
      <p:sp>
        <p:nvSpPr>
          <p:cNvPr id="3" name="TextBox 2">
            <a:extLst>
              <a:ext uri="{FF2B5EF4-FFF2-40B4-BE49-F238E27FC236}">
                <a16:creationId xmlns:a16="http://schemas.microsoft.com/office/drawing/2014/main" id="{E48E6FB0-0274-4BB6-8F24-0AAC38743388}"/>
              </a:ext>
            </a:extLst>
          </p:cNvPr>
          <p:cNvSpPr txBox="1"/>
          <p:nvPr/>
        </p:nvSpPr>
        <p:spPr>
          <a:xfrm>
            <a:off x="259886" y="5307896"/>
            <a:ext cx="6483816" cy="477054"/>
          </a:xfrm>
          <a:prstGeom prst="rect">
            <a:avLst/>
          </a:prstGeom>
          <a:noFill/>
        </p:spPr>
        <p:txBody>
          <a:bodyPr wrap="square" rtlCol="0">
            <a:spAutoFit/>
          </a:bodyPr>
          <a:lstStyle/>
          <a:p>
            <a:r>
              <a:rPr lang="en-CA" sz="2500" err="1">
                <a:latin typeface="Aharoni" panose="02010803020104030203" pitchFamily="2" charset="-79"/>
                <a:cs typeface="Aharoni" panose="02010803020104030203" pitchFamily="2" charset="-79"/>
              </a:rPr>
              <a:t>App.flourish.studio</a:t>
            </a:r>
            <a:r>
              <a:rPr lang="en-CA" sz="2500">
                <a:latin typeface="Aharoni" panose="02010803020104030203" pitchFamily="2" charset="-79"/>
                <a:cs typeface="Aharoni" panose="02010803020104030203" pitchFamily="2" charset="-79"/>
              </a:rPr>
              <a:t>: Bar Chart Race</a:t>
            </a:r>
          </a:p>
        </p:txBody>
      </p:sp>
      <p:pic>
        <p:nvPicPr>
          <p:cNvPr id="9" name="Content Placeholder 16" descr="The same graph of U.S. melanoma rates over time but there are no graph lines and the blue line of data stands out clearly. ">
            <a:extLst>
              <a:ext uri="{FF2B5EF4-FFF2-40B4-BE49-F238E27FC236}">
                <a16:creationId xmlns:a16="http://schemas.microsoft.com/office/drawing/2014/main" id="{333E4C9D-9B36-4185-BF53-5FF525C7DC0C}"/>
              </a:ext>
            </a:extLst>
          </p:cNvPr>
          <p:cNvPicPr>
            <a:picLocks noChangeAspect="1"/>
          </p:cNvPicPr>
          <p:nvPr/>
        </p:nvPicPr>
        <p:blipFill rotWithShape="1">
          <a:blip r:embed="rId3"/>
          <a:srcRect l="1112" r="15864" b="1"/>
          <a:stretch/>
        </p:blipFill>
        <p:spPr>
          <a:xfrm>
            <a:off x="7569792" y="2075873"/>
            <a:ext cx="3737308" cy="3031836"/>
          </a:xfrm>
          <a:prstGeom prst="rect">
            <a:avLst/>
          </a:prstGeom>
          <a:noFill/>
        </p:spPr>
      </p:pic>
      <p:pic>
        <p:nvPicPr>
          <p:cNvPr id="6" name="Picture 5" descr="A picture containing timeline&#10;&#10;Description automatically generated">
            <a:extLst>
              <a:ext uri="{FF2B5EF4-FFF2-40B4-BE49-F238E27FC236}">
                <a16:creationId xmlns:a16="http://schemas.microsoft.com/office/drawing/2014/main" id="{351578FE-DFD3-E118-B065-C686E0866B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954" y="1592628"/>
            <a:ext cx="7249537" cy="3715268"/>
          </a:xfrm>
          <a:prstGeom prst="rect">
            <a:avLst/>
          </a:prstGeom>
        </p:spPr>
      </p:pic>
    </p:spTree>
    <p:extLst>
      <p:ext uri="{BB962C8B-B14F-4D97-AF65-F5344CB8AC3E}">
        <p14:creationId xmlns:p14="http://schemas.microsoft.com/office/powerpoint/2010/main" val="2210160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64D47-35A4-0AD7-F444-9D6FDF921EB1}"/>
              </a:ext>
            </a:extLst>
          </p:cNvPr>
          <p:cNvSpPr>
            <a:spLocks noGrp="1"/>
          </p:cNvSpPr>
          <p:nvPr>
            <p:ph type="title"/>
          </p:nvPr>
        </p:nvSpPr>
        <p:spPr/>
        <p:txBody>
          <a:bodyPr/>
          <a:lstStyle/>
          <a:p>
            <a:r>
              <a:rPr lang="en-US" dirty="0"/>
              <a:t>Bring in your existing skills and interests: be creative!</a:t>
            </a:r>
          </a:p>
        </p:txBody>
      </p:sp>
      <p:pic>
        <p:nvPicPr>
          <p:cNvPr id="2050" name="Picture 2" descr="Image">
            <a:extLst>
              <a:ext uri="{FF2B5EF4-FFF2-40B4-BE49-F238E27FC236}">
                <a16:creationId xmlns:a16="http://schemas.microsoft.com/office/drawing/2014/main" id="{E5DF1C1B-D16E-65E4-4685-9D95E16F0783}"/>
              </a:ext>
            </a:extLst>
          </p:cNvPr>
          <p:cNvPicPr>
            <a:picLocks noGrp="1" noChangeAspect="1" noChangeArrowheads="1"/>
          </p:cNvPicPr>
          <p:nvPr>
            <p:ph idx="1"/>
          </p:nvPr>
        </p:nvPicPr>
        <p:blipFill>
          <a:blip r:embed="rId3" cstate="hqprint">
            <a:extLst>
              <a:ext uri="{28A0092B-C50C-407E-A947-70E740481C1C}">
                <a14:useLocalDpi xmlns:a14="http://schemas.microsoft.com/office/drawing/2010/main" val="0"/>
              </a:ext>
            </a:extLst>
          </a:blip>
          <a:srcRect/>
          <a:stretch>
            <a:fillRect/>
          </a:stretch>
        </p:blipFill>
        <p:spPr bwMode="auto">
          <a:xfrm>
            <a:off x="61413" y="1469187"/>
            <a:ext cx="4420752" cy="422648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20FC209-CF16-225A-0B25-AC906432A5DD}"/>
              </a:ext>
            </a:extLst>
          </p:cNvPr>
          <p:cNvSpPr txBox="1"/>
          <p:nvPr/>
        </p:nvSpPr>
        <p:spPr>
          <a:xfrm>
            <a:off x="66771" y="5356700"/>
            <a:ext cx="2206487" cy="369332"/>
          </a:xfrm>
          <a:prstGeom prst="rect">
            <a:avLst/>
          </a:prstGeom>
          <a:solidFill>
            <a:schemeClr val="bg1"/>
          </a:solidFill>
        </p:spPr>
        <p:txBody>
          <a:bodyPr wrap="square" rtlCol="0">
            <a:spAutoFit/>
          </a:bodyPr>
          <a:lstStyle/>
          <a:p>
            <a:r>
              <a:rPr lang="en-US"/>
              <a:t>@</a:t>
            </a:r>
            <a:r>
              <a:rPr lang="en-US" err="1">
                <a:hlinkClick r:id="rId4"/>
              </a:rPr>
              <a:t>NeedlesNeurons</a:t>
            </a:r>
            <a:endParaRPr lang="en-US"/>
          </a:p>
        </p:txBody>
      </p:sp>
      <p:pic>
        <p:nvPicPr>
          <p:cNvPr id="2052" name="Picture 4" descr="Knitted Frog">
            <a:extLst>
              <a:ext uri="{FF2B5EF4-FFF2-40B4-BE49-F238E27FC236}">
                <a16:creationId xmlns:a16="http://schemas.microsoft.com/office/drawing/2014/main" id="{CA40B7A9-9CF2-BA05-006D-1D2DDB73CF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9073" y="1469187"/>
            <a:ext cx="6014709" cy="418461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4E9B7EA-286D-E772-A7E2-9E62C794F4D8}"/>
              </a:ext>
            </a:extLst>
          </p:cNvPr>
          <p:cNvSpPr txBox="1"/>
          <p:nvPr/>
        </p:nvSpPr>
        <p:spPr>
          <a:xfrm>
            <a:off x="4482165" y="5284466"/>
            <a:ext cx="2206487" cy="369332"/>
          </a:xfrm>
          <a:prstGeom prst="rect">
            <a:avLst/>
          </a:prstGeom>
          <a:solidFill>
            <a:schemeClr val="bg1"/>
          </a:solidFill>
        </p:spPr>
        <p:txBody>
          <a:bodyPr wrap="square" rtlCol="0">
            <a:spAutoFit/>
          </a:bodyPr>
          <a:lstStyle/>
          <a:p>
            <a:r>
              <a:rPr lang="en-US">
                <a:hlinkClick r:id="rId6"/>
              </a:rPr>
              <a:t>Emily </a:t>
            </a:r>
            <a:r>
              <a:rPr lang="en-US" err="1">
                <a:hlinkClick r:id="rId6"/>
              </a:rPr>
              <a:t>Stoneking</a:t>
            </a:r>
            <a:endParaRPr lang="en-US"/>
          </a:p>
        </p:txBody>
      </p:sp>
      <p:pic>
        <p:nvPicPr>
          <p:cNvPr id="2056" name="Picture 8" descr="Timeline">
            <a:extLst>
              <a:ext uri="{FF2B5EF4-FFF2-40B4-BE49-F238E27FC236}">
                <a16:creationId xmlns:a16="http://schemas.microsoft.com/office/drawing/2014/main" id="{C7F69E7F-4B87-8E98-5A70-D565D3F00F2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6331" r="17797" b="11563"/>
          <a:stretch/>
        </p:blipFill>
        <p:spPr bwMode="auto">
          <a:xfrm>
            <a:off x="8452837" y="1469186"/>
            <a:ext cx="3211947" cy="418461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A1EA376-67D8-7817-071E-A8FCDD3BB522}"/>
              </a:ext>
            </a:extLst>
          </p:cNvPr>
          <p:cNvSpPr txBox="1"/>
          <p:nvPr/>
        </p:nvSpPr>
        <p:spPr>
          <a:xfrm>
            <a:off x="8452837" y="5305401"/>
            <a:ext cx="2206487" cy="369332"/>
          </a:xfrm>
          <a:prstGeom prst="rect">
            <a:avLst/>
          </a:prstGeom>
          <a:solidFill>
            <a:schemeClr val="bg1"/>
          </a:solidFill>
        </p:spPr>
        <p:txBody>
          <a:bodyPr wrap="square" rtlCol="0">
            <a:spAutoFit/>
          </a:bodyPr>
          <a:lstStyle/>
          <a:p>
            <a:r>
              <a:rPr lang="en-US"/>
              <a:t>From </a:t>
            </a:r>
            <a:r>
              <a:rPr lang="en-US" err="1"/>
              <a:t>BetterPosters</a:t>
            </a:r>
            <a:endParaRPr lang="en-US"/>
          </a:p>
        </p:txBody>
      </p:sp>
    </p:spTree>
    <p:extLst>
      <p:ext uri="{BB962C8B-B14F-4D97-AF65-F5344CB8AC3E}">
        <p14:creationId xmlns:p14="http://schemas.microsoft.com/office/powerpoint/2010/main" val="1555193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BE777-1E3A-4B7E-938E-859A1FC01EA1}"/>
              </a:ext>
            </a:extLst>
          </p:cNvPr>
          <p:cNvSpPr>
            <a:spLocks noGrp="1"/>
          </p:cNvSpPr>
          <p:nvPr>
            <p:ph type="title"/>
          </p:nvPr>
        </p:nvSpPr>
        <p:spPr/>
        <p:txBody>
          <a:bodyPr>
            <a:noAutofit/>
          </a:bodyPr>
          <a:lstStyle/>
          <a:p>
            <a:r>
              <a:rPr lang="en-CA" dirty="0"/>
              <a:t>Use, create, and edit images, illustrations and animations to help tell your story</a:t>
            </a:r>
          </a:p>
        </p:txBody>
      </p:sp>
      <p:pic>
        <p:nvPicPr>
          <p:cNvPr id="4" name="Picture 2" descr="Material Analysis with ZEISS Scanning Electron Microscopes">
            <a:extLst>
              <a:ext uri="{FF2B5EF4-FFF2-40B4-BE49-F238E27FC236}">
                <a16:creationId xmlns:a16="http://schemas.microsoft.com/office/drawing/2014/main" id="{CE141373-F462-40EF-946D-8C6CC338CAD3}"/>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0830" t="63611" r="10930" b="20023"/>
          <a:stretch/>
        </p:blipFill>
        <p:spPr bwMode="auto">
          <a:xfrm>
            <a:off x="259886" y="1465808"/>
            <a:ext cx="5455128" cy="159627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0596AFF-7ABA-4DBC-9A16-C9A44E33C021}"/>
              </a:ext>
            </a:extLst>
          </p:cNvPr>
          <p:cNvSpPr txBox="1"/>
          <p:nvPr/>
        </p:nvSpPr>
        <p:spPr>
          <a:xfrm>
            <a:off x="150471" y="3062082"/>
            <a:ext cx="4525701" cy="276999"/>
          </a:xfrm>
          <a:prstGeom prst="rect">
            <a:avLst/>
          </a:prstGeom>
          <a:noFill/>
        </p:spPr>
        <p:txBody>
          <a:bodyPr wrap="square" rtlCol="0">
            <a:spAutoFit/>
          </a:bodyPr>
          <a:lstStyle/>
          <a:p>
            <a:r>
              <a:rPr lang="en-CA" sz="1200"/>
              <a:t>Image from Zeiss Microscopy</a:t>
            </a:r>
          </a:p>
        </p:txBody>
      </p:sp>
      <p:pic>
        <p:nvPicPr>
          <p:cNvPr id="2052" name="Picture 4" descr="70+ Best GIF Calligraphy images | hand lettering, lettering, calligraphy">
            <a:extLst>
              <a:ext uri="{FF2B5EF4-FFF2-40B4-BE49-F238E27FC236}">
                <a16:creationId xmlns:a16="http://schemas.microsoft.com/office/drawing/2014/main" id="{3C8759C8-8777-49C7-90CA-4F3C51AFD786}"/>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099709" y="3784723"/>
            <a:ext cx="3175379" cy="182357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7E9FBCB5-A5DB-4B49-AFFF-FC04D30BCAB2}"/>
              </a:ext>
            </a:extLst>
          </p:cNvPr>
          <p:cNvSpPr/>
          <p:nvPr/>
        </p:nvSpPr>
        <p:spPr>
          <a:xfrm>
            <a:off x="1573608" y="5885297"/>
            <a:ext cx="4522392" cy="630942"/>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a:spAutoFit/>
          </a:bodyPr>
          <a:lstStyle/>
          <a:p>
            <a:r>
              <a:rPr lang="en-CA" sz="3500" dirty="0">
                <a:latin typeface="Aharoni" panose="02010803020104030203" pitchFamily="2" charset="-79"/>
                <a:cs typeface="Aharoni" panose="02010803020104030203" pitchFamily="2" charset="-79"/>
              </a:rPr>
              <a:t>bit.ly/</a:t>
            </a:r>
            <a:r>
              <a:rPr lang="en-CA" sz="3500" dirty="0" err="1">
                <a:latin typeface="Aharoni" panose="02010803020104030203" pitchFamily="2" charset="-79"/>
                <a:cs typeface="Aharoni" panose="02010803020104030203" pitchFamily="2" charset="-79"/>
              </a:rPr>
              <a:t>StockPhotosEtc</a:t>
            </a:r>
            <a:endParaRPr lang="en-CA" sz="3500" dirty="0">
              <a:latin typeface="Aharoni" panose="02010803020104030203" pitchFamily="2" charset="-79"/>
              <a:cs typeface="Aharoni" panose="02010803020104030203" pitchFamily="2" charset="-79"/>
            </a:endParaRPr>
          </a:p>
        </p:txBody>
      </p:sp>
      <p:pic>
        <p:nvPicPr>
          <p:cNvPr id="8" name="Picture 7" descr="A picture containing figures, a couch, table, and a dog">
            <a:extLst>
              <a:ext uri="{FF2B5EF4-FFF2-40B4-BE49-F238E27FC236}">
                <a16:creationId xmlns:a16="http://schemas.microsoft.com/office/drawing/2014/main" id="{7D87C0B9-65E2-4070-9F9D-5A409375CB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16913" y="960605"/>
            <a:ext cx="5455128" cy="5970044"/>
          </a:xfrm>
          <a:prstGeom prst="rect">
            <a:avLst/>
          </a:prstGeom>
        </p:spPr>
      </p:pic>
      <p:sp>
        <p:nvSpPr>
          <p:cNvPr id="10" name="TextBox 9">
            <a:extLst>
              <a:ext uri="{FF2B5EF4-FFF2-40B4-BE49-F238E27FC236}">
                <a16:creationId xmlns:a16="http://schemas.microsoft.com/office/drawing/2014/main" id="{4CBA5678-54FA-4A8C-8B13-486525D92650}"/>
              </a:ext>
            </a:extLst>
          </p:cNvPr>
          <p:cNvSpPr txBox="1"/>
          <p:nvPr/>
        </p:nvSpPr>
        <p:spPr>
          <a:xfrm>
            <a:off x="7666299" y="6581001"/>
            <a:ext cx="4525701" cy="276999"/>
          </a:xfrm>
          <a:prstGeom prst="rect">
            <a:avLst/>
          </a:prstGeom>
          <a:noFill/>
        </p:spPr>
        <p:txBody>
          <a:bodyPr wrap="square" rtlCol="0">
            <a:spAutoFit/>
          </a:bodyPr>
          <a:lstStyle/>
          <a:p>
            <a:r>
              <a:rPr lang="en-CA" sz="1200"/>
              <a:t>Illustration created on </a:t>
            </a:r>
            <a:r>
              <a:rPr lang="en-CA" sz="1200" err="1"/>
              <a:t>blush.design</a:t>
            </a:r>
            <a:r>
              <a:rPr lang="en-CA" sz="1200"/>
              <a:t> by Irene </a:t>
            </a:r>
            <a:r>
              <a:rPr lang="en-CA" sz="1200" err="1"/>
              <a:t>Falgueras</a:t>
            </a:r>
            <a:endParaRPr lang="en-CA" sz="1200"/>
          </a:p>
        </p:txBody>
      </p:sp>
    </p:spTree>
    <p:extLst>
      <p:ext uri="{BB962C8B-B14F-4D97-AF65-F5344CB8AC3E}">
        <p14:creationId xmlns:p14="http://schemas.microsoft.com/office/powerpoint/2010/main" val="3696665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person in a lab coat looking through a microscope">
            <a:extLst>
              <a:ext uri="{FF2B5EF4-FFF2-40B4-BE49-F238E27FC236}">
                <a16:creationId xmlns:a16="http://schemas.microsoft.com/office/drawing/2014/main" id="{D21A2A32-A9FA-98BE-CA1B-65FEE829B7F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018409" y="1434368"/>
            <a:ext cx="8173591" cy="4591691"/>
          </a:xfrm>
        </p:spPr>
      </p:pic>
      <p:sp>
        <p:nvSpPr>
          <p:cNvPr id="2" name="Title 1">
            <a:extLst>
              <a:ext uri="{FF2B5EF4-FFF2-40B4-BE49-F238E27FC236}">
                <a16:creationId xmlns:a16="http://schemas.microsoft.com/office/drawing/2014/main" id="{4BA433BB-FB59-4C54-AE95-BDF565316560}"/>
              </a:ext>
            </a:extLst>
          </p:cNvPr>
          <p:cNvSpPr>
            <a:spLocks noGrp="1"/>
          </p:cNvSpPr>
          <p:nvPr>
            <p:ph type="title"/>
          </p:nvPr>
        </p:nvSpPr>
        <p:spPr/>
        <p:txBody>
          <a:bodyPr/>
          <a:lstStyle/>
          <a:p>
            <a:r>
              <a:rPr lang="en-CA" dirty="0"/>
              <a:t>Use representative and diverse stock photos/videos</a:t>
            </a:r>
          </a:p>
        </p:txBody>
      </p:sp>
      <p:pic>
        <p:nvPicPr>
          <p:cNvPr id="9" name="Picture 8" descr="Two people gaming on a couch">
            <a:extLst>
              <a:ext uri="{FF2B5EF4-FFF2-40B4-BE49-F238E27FC236}">
                <a16:creationId xmlns:a16="http://schemas.microsoft.com/office/drawing/2014/main" id="{FE8F549D-0D67-400D-AE27-F959240D142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23292" y="2169647"/>
            <a:ext cx="6381361" cy="4254241"/>
          </a:xfrm>
          <a:prstGeom prst="rect">
            <a:avLst/>
          </a:prstGeom>
        </p:spPr>
      </p:pic>
      <p:sp>
        <p:nvSpPr>
          <p:cNvPr id="5" name="Rectangle 4">
            <a:extLst>
              <a:ext uri="{FF2B5EF4-FFF2-40B4-BE49-F238E27FC236}">
                <a16:creationId xmlns:a16="http://schemas.microsoft.com/office/drawing/2014/main" id="{7C36DA0F-678E-4808-B163-DCE8A14141A6}"/>
              </a:ext>
            </a:extLst>
          </p:cNvPr>
          <p:cNvSpPr/>
          <p:nvPr/>
        </p:nvSpPr>
        <p:spPr>
          <a:xfrm>
            <a:off x="523292" y="1434372"/>
            <a:ext cx="4522392" cy="630942"/>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a:spAutoFit/>
          </a:bodyPr>
          <a:lstStyle/>
          <a:p>
            <a:r>
              <a:rPr lang="en-CA" sz="3500">
                <a:latin typeface="Aharoni" panose="02010803020104030203" pitchFamily="2" charset="-79"/>
                <a:cs typeface="Aharoni" panose="02010803020104030203" pitchFamily="2" charset="-79"/>
              </a:rPr>
              <a:t>bit.ly/StockPhotosEtc</a:t>
            </a:r>
          </a:p>
        </p:txBody>
      </p:sp>
    </p:spTree>
    <p:extLst>
      <p:ext uri="{BB962C8B-B14F-4D97-AF65-F5344CB8AC3E}">
        <p14:creationId xmlns:p14="http://schemas.microsoft.com/office/powerpoint/2010/main" val="520593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UofWaterloo_WhiteBkgrd">
  <a:themeElements>
    <a:clrScheme name="Waterloo2016">
      <a:dk1>
        <a:sysClr val="windowText" lastClr="000000"/>
      </a:dk1>
      <a:lt1>
        <a:sysClr val="window" lastClr="FFFFFF"/>
      </a:lt1>
      <a:dk2>
        <a:srgbClr val="757575"/>
      </a:dk2>
      <a:lt2>
        <a:srgbClr val="D6D6D6"/>
      </a:lt2>
      <a:accent1>
        <a:srgbClr val="FFD54F"/>
      </a:accent1>
      <a:accent2>
        <a:srgbClr val="0C0C0C"/>
      </a:accent2>
      <a:accent3>
        <a:srgbClr val="AEAEAE"/>
      </a:accent3>
      <a:accent4>
        <a:srgbClr val="B71233"/>
      </a:accent4>
      <a:accent5>
        <a:srgbClr val="7F7F7F"/>
      </a:accent5>
      <a:accent6>
        <a:srgbClr val="0073CE"/>
      </a:accent6>
      <a:hlink>
        <a:srgbClr val="353535"/>
      </a:hlink>
      <a:folHlink>
        <a:srgbClr val="595959"/>
      </a:folHlink>
    </a:clrScheme>
    <a:fontScheme name="Impact + Georgia">
      <a:majorFont>
        <a:latin typeface="Impact"/>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Waterloo_16x9" id="{6AE4079F-C156-5F44-BB1F-9B1BE8D38F60}" vid="{B5180624-4081-3E41-A45E-4FDAF4AEA2D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9EE9FE5782DCC42A75B97D49C0D703B" ma:contentTypeVersion="1" ma:contentTypeDescription="Create a new document." ma:contentTypeScope="" ma:versionID="6504dd77b564b6aed881d335109ca364">
  <xsd:schema xmlns:xsd="http://www.w3.org/2001/XMLSchema" xmlns:xs="http://www.w3.org/2001/XMLSchema" xmlns:p="http://schemas.microsoft.com/office/2006/metadata/properties" xmlns:ns2="670204f4-0a8b-4cc2-aff4-47844b56fdea" xmlns:ns3="3eb6f328-20c0-4e4b-a0b4-52d6b4b17073" targetNamespace="http://schemas.microsoft.com/office/2006/metadata/properties" ma:root="true" ma:fieldsID="458ded5aa9dd188d2b3646691560d51c" ns2:_="" ns3:_="">
    <xsd:import namespace="670204f4-0a8b-4cc2-aff4-47844b56fdea"/>
    <xsd:import namespace="3eb6f328-20c0-4e4b-a0b4-52d6b4b17073"/>
    <xsd:element name="properties">
      <xsd:complexType>
        <xsd:sequence>
          <xsd:element name="documentManagement">
            <xsd:complexType>
              <xsd:all>
                <xsd:element ref="ns2:_dlc_DocId" minOccurs="0"/>
                <xsd:element ref="ns2:_dlc_DocIdUrl" minOccurs="0"/>
                <xsd:element ref="ns2:_dlc_DocIdPersistId"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70204f4-0a8b-4cc2-aff4-47844b56fdea"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3eb6f328-20c0-4e4b-a0b4-52d6b4b17073" elementFormDefault="qualified">
    <xsd:import namespace="http://schemas.microsoft.com/office/2006/documentManagement/types"/>
    <xsd:import namespace="http://schemas.microsoft.com/office/infopath/2007/PartnerControls"/>
    <xsd:element name="SharedWithUsers" ma:index="11"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9cfbf156-2603-4f49-ab87-4253fe313f5a">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6B672398219344A9D706107F783A51E" ma:contentTypeVersion="11" ma:contentTypeDescription="Create a new document." ma:contentTypeScope="" ma:versionID="5148531c983f3ea9f0206e69570a3223">
  <xsd:schema xmlns:xsd="http://www.w3.org/2001/XMLSchema" xmlns:xs="http://www.w3.org/2001/XMLSchema" xmlns:p="http://schemas.microsoft.com/office/2006/metadata/properties" xmlns:ns2="9cfbf156-2603-4f49-ab87-4253fe313f5a" targetNamespace="http://schemas.microsoft.com/office/2006/metadata/properties" ma:root="true" ma:fieldsID="00b84c55a9dd07cfbb8edb4100de8516" ns2:_="">
    <xsd:import namespace="9cfbf156-2603-4f49-ab87-4253fe313f5a"/>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cfbf156-2603-4f49-ab87-4253fe313f5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cbf906fe-3e8e-4b22-a6fd-bde302b9218c"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6F329C7-2BEF-4D7E-A299-7E9CEA349B37}">
  <ds:schemaRefs>
    <ds:schemaRef ds:uri="3eb6f328-20c0-4e4b-a0b4-52d6b4b17073"/>
    <ds:schemaRef ds:uri="670204f4-0a8b-4cc2-aff4-47844b56fde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0EC948F-4F57-40EF-8D03-70B793251549}">
  <ds:schemaRefs>
    <ds:schemaRef ds:uri="3eb6f328-20c0-4e4b-a0b4-52d6b4b17073"/>
    <ds:schemaRef ds:uri="670204f4-0a8b-4cc2-aff4-47844b56fde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CABD04AF-F6D9-4EF3-8694-F89B7A392134}"/>
</file>

<file path=customXml/itemProps4.xml><?xml version="1.0" encoding="utf-8"?>
<ds:datastoreItem xmlns:ds="http://schemas.openxmlformats.org/officeDocument/2006/customXml" ds:itemID="{02BC8A07-A94A-4C25-B534-1C83584BA01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44</TotalTime>
  <Words>1795</Words>
  <Application>Microsoft Office PowerPoint</Application>
  <PresentationFormat>Widescreen</PresentationFormat>
  <Paragraphs>136</Paragraphs>
  <Slides>16</Slides>
  <Notes>14</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Aharoni</vt:lpstr>
      <vt:lpstr>Arial</vt:lpstr>
      <vt:lpstr>Calibri</vt:lpstr>
      <vt:lpstr>Georgia</vt:lpstr>
      <vt:lpstr>Georgia</vt:lpstr>
      <vt:lpstr>Impact</vt:lpstr>
      <vt:lpstr>Verdana</vt:lpstr>
      <vt:lpstr>Wingdings</vt:lpstr>
      <vt:lpstr>UofWaterloo_WhiteBkgrd</vt:lpstr>
      <vt:lpstr> Communicating your research   in a one-minute video</vt:lpstr>
      <vt:lpstr>Multimodal communication</vt:lpstr>
      <vt:lpstr>Multimodal communication is greater than the sum of its parts </vt:lpstr>
      <vt:lpstr>Use sticky notes or “slide sorter” to quickly and visually storyboard your video</vt:lpstr>
      <vt:lpstr>Use text for snappy call-outs or quick captions</vt:lpstr>
      <vt:lpstr>This is not a journal article: use simplified versions of your graphs and data</vt:lpstr>
      <vt:lpstr>Bring in your existing skills and interests: be creative!</vt:lpstr>
      <vt:lpstr>Use, create, and edit images, illustrations and animations to help tell your story</vt:lpstr>
      <vt:lpstr>Use representative and diverse stock photos/videos</vt:lpstr>
      <vt:lpstr>Perform with your voice to help tell the story</vt:lpstr>
      <vt:lpstr>Use other sounds, like ambient noise and music, when it helps tell your story</vt:lpstr>
      <vt:lpstr>Use captions to include other languages in your video</vt:lpstr>
      <vt:lpstr>Use this as an opportunity to take a risk and try something new, weird, different…or something you’ve always been curious about!</vt:lpstr>
      <vt:lpstr>Communication is 50% of the judging criteria</vt:lpstr>
      <vt:lpstr>Writing Centre Services</vt:lpstr>
      <vt:lpstr>Copyright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Know your stuff:  Policies and guidelines for graduate student success</dc:title>
  <dc:creator>Sarah Howard</dc:creator>
  <cp:lastModifiedBy>Graeme Northcote</cp:lastModifiedBy>
  <cp:revision>5</cp:revision>
  <cp:lastPrinted>2020-10-19T19:39:17Z</cp:lastPrinted>
  <dcterms:created xsi:type="dcterms:W3CDTF">2020-10-14T14:38:15Z</dcterms:created>
  <dcterms:modified xsi:type="dcterms:W3CDTF">2022-12-09T15:25:03Z</dcterms:modified>
</cp:coreProperties>
</file>